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6"/>
  </p:notesMasterIdLst>
  <p:sldIdLst>
    <p:sldId id="369" r:id="rId2"/>
    <p:sldId id="258" r:id="rId3"/>
    <p:sldId id="333" r:id="rId4"/>
    <p:sldId id="334" r:id="rId5"/>
    <p:sldId id="276" r:id="rId6"/>
    <p:sldId id="273" r:id="rId7"/>
    <p:sldId id="379" r:id="rId8"/>
    <p:sldId id="381" r:id="rId9"/>
    <p:sldId id="380" r:id="rId10"/>
    <p:sldId id="335" r:id="rId11"/>
    <p:sldId id="343" r:id="rId12"/>
    <p:sldId id="372" r:id="rId13"/>
    <p:sldId id="351" r:id="rId14"/>
    <p:sldId id="352" r:id="rId15"/>
    <p:sldId id="371" r:id="rId16"/>
    <p:sldId id="336" r:id="rId17"/>
    <p:sldId id="338" r:id="rId18"/>
    <p:sldId id="374" r:id="rId19"/>
    <p:sldId id="340" r:id="rId20"/>
    <p:sldId id="375" r:id="rId21"/>
    <p:sldId id="353" r:id="rId22"/>
    <p:sldId id="315" r:id="rId23"/>
    <p:sldId id="354" r:id="rId24"/>
    <p:sldId id="355" r:id="rId25"/>
    <p:sldId id="285" r:id="rId26"/>
    <p:sldId id="286" r:id="rId27"/>
    <p:sldId id="358" r:id="rId28"/>
    <p:sldId id="331" r:id="rId29"/>
    <p:sldId id="287" r:id="rId30"/>
    <p:sldId id="289" r:id="rId31"/>
    <p:sldId id="288" r:id="rId32"/>
    <p:sldId id="290" r:id="rId33"/>
    <p:sldId id="291" r:id="rId34"/>
    <p:sldId id="292" r:id="rId35"/>
    <p:sldId id="308" r:id="rId36"/>
    <p:sldId id="310" r:id="rId37"/>
    <p:sldId id="332" r:id="rId38"/>
    <p:sldId id="309" r:id="rId39"/>
    <p:sldId id="312" r:id="rId40"/>
    <p:sldId id="307" r:id="rId41"/>
    <p:sldId id="294" r:id="rId42"/>
    <p:sldId id="295" r:id="rId43"/>
    <p:sldId id="293" r:id="rId44"/>
    <p:sldId id="299" r:id="rId45"/>
    <p:sldId id="297" r:id="rId46"/>
    <p:sldId id="298" r:id="rId47"/>
    <p:sldId id="303" r:id="rId48"/>
    <p:sldId id="316" r:id="rId49"/>
    <p:sldId id="361" r:id="rId50"/>
    <p:sldId id="304" r:id="rId51"/>
    <p:sldId id="362" r:id="rId52"/>
    <p:sldId id="363" r:id="rId53"/>
    <p:sldId id="364" r:id="rId54"/>
    <p:sldId id="365" r:id="rId55"/>
    <p:sldId id="366" r:id="rId56"/>
    <p:sldId id="367" r:id="rId57"/>
    <p:sldId id="317" r:id="rId58"/>
    <p:sldId id="318" r:id="rId59"/>
    <p:sldId id="324" r:id="rId60"/>
    <p:sldId id="320" r:id="rId61"/>
    <p:sldId id="322" r:id="rId62"/>
    <p:sldId id="323" r:id="rId63"/>
    <p:sldId id="378" r:id="rId64"/>
    <p:sldId id="37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4F9C"/>
    <a:srgbClr val="A42E63"/>
    <a:srgbClr val="8D4573"/>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01"/>
    <p:restoredTop sz="94845"/>
  </p:normalViewPr>
  <p:slideViewPr>
    <p:cSldViewPr>
      <p:cViewPr varScale="1">
        <p:scale>
          <a:sx n="80" d="100"/>
          <a:sy n="80" d="100"/>
        </p:scale>
        <p:origin x="200" y="3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C008B1-458A-407F-B90B-13619FA7F52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2DE3279-A3D1-4672-8068-4FA6ABA79FC2}">
      <dgm:prSet/>
      <dgm:spPr/>
      <dgm:t>
        <a:bodyPr/>
        <a:lstStyle/>
        <a:p>
          <a:pPr>
            <a:lnSpc>
              <a:spcPct val="100000"/>
            </a:lnSpc>
          </a:pPr>
          <a:r>
            <a:rPr lang="en-US"/>
            <a:t>In any patient suspected for vulvar cancer, diagnosis should be established by a punch/incision biopsy. </a:t>
          </a:r>
        </a:p>
      </dgm:t>
    </dgm:pt>
    <dgm:pt modelId="{C33785CB-02FF-4447-BC81-91AB783D81AC}" type="parTrans" cxnId="{70A5F0A8-E85B-4262-90A4-645EC0961043}">
      <dgm:prSet/>
      <dgm:spPr/>
      <dgm:t>
        <a:bodyPr/>
        <a:lstStyle/>
        <a:p>
          <a:endParaRPr lang="en-US"/>
        </a:p>
      </dgm:t>
    </dgm:pt>
    <dgm:pt modelId="{672B9494-2EFD-4B54-8119-9EF237E61B74}" type="sibTrans" cxnId="{70A5F0A8-E85B-4262-90A4-645EC0961043}">
      <dgm:prSet/>
      <dgm:spPr/>
      <dgm:t>
        <a:bodyPr/>
        <a:lstStyle/>
        <a:p>
          <a:pPr>
            <a:lnSpc>
              <a:spcPct val="100000"/>
            </a:lnSpc>
          </a:pPr>
          <a:endParaRPr lang="en-US"/>
        </a:p>
      </dgm:t>
    </dgm:pt>
    <dgm:pt modelId="{3C8C1C9B-A268-49CA-BE71-328D4894EC32}">
      <dgm:prSet/>
      <dgm:spPr/>
      <dgm:t>
        <a:bodyPr/>
        <a:lstStyle/>
        <a:p>
          <a:pPr>
            <a:lnSpc>
              <a:spcPct val="100000"/>
            </a:lnSpc>
          </a:pPr>
          <a:r>
            <a:rPr lang="en-US"/>
            <a:t>Excision biopsy should be avoided for initial diagnosis, as this may obstruct further treatment planning.</a:t>
          </a:r>
        </a:p>
      </dgm:t>
    </dgm:pt>
    <dgm:pt modelId="{7943A892-9836-4FAD-A1E9-3CE0BE4125EC}" type="parTrans" cxnId="{15114C44-2779-41F6-85D6-FFE18451E85C}">
      <dgm:prSet/>
      <dgm:spPr/>
      <dgm:t>
        <a:bodyPr/>
        <a:lstStyle/>
        <a:p>
          <a:endParaRPr lang="en-US"/>
        </a:p>
      </dgm:t>
    </dgm:pt>
    <dgm:pt modelId="{A3B157D9-829D-413A-B9D0-66A34B729503}" type="sibTrans" cxnId="{15114C44-2779-41F6-85D6-FFE18451E85C}">
      <dgm:prSet/>
      <dgm:spPr/>
      <dgm:t>
        <a:bodyPr/>
        <a:lstStyle/>
        <a:p>
          <a:pPr>
            <a:lnSpc>
              <a:spcPct val="100000"/>
            </a:lnSpc>
          </a:pPr>
          <a:endParaRPr lang="en-US"/>
        </a:p>
      </dgm:t>
    </dgm:pt>
    <dgm:pt modelId="{E9D985BD-362E-4069-BB1C-C5CD28928B21}">
      <dgm:prSet/>
      <dgm:spPr/>
      <dgm:t>
        <a:bodyPr/>
        <a:lstStyle/>
        <a:p>
          <a:pPr>
            <a:lnSpc>
              <a:spcPct val="100000"/>
            </a:lnSpc>
          </a:pPr>
          <a:r>
            <a:rPr lang="en-US"/>
            <a:t>In patients with multiple vulvar lesions, all lesions should be biopsied separately (with clear documentation of mapping). </a:t>
          </a:r>
        </a:p>
      </dgm:t>
    </dgm:pt>
    <dgm:pt modelId="{985EBE82-F40A-40D9-8651-ECF1D6ED3919}" type="parTrans" cxnId="{FFBB0502-D7E2-42FC-8E91-3811B43367DF}">
      <dgm:prSet/>
      <dgm:spPr/>
      <dgm:t>
        <a:bodyPr/>
        <a:lstStyle/>
        <a:p>
          <a:endParaRPr lang="en-US"/>
        </a:p>
      </dgm:t>
    </dgm:pt>
    <dgm:pt modelId="{77D9E7A9-C89B-4A3E-9AEC-EB2EE3B4128A}" type="sibTrans" cxnId="{FFBB0502-D7E2-42FC-8E91-3811B43367DF}">
      <dgm:prSet/>
      <dgm:spPr/>
      <dgm:t>
        <a:bodyPr/>
        <a:lstStyle/>
        <a:p>
          <a:pPr>
            <a:lnSpc>
              <a:spcPct val="100000"/>
            </a:lnSpc>
          </a:pPr>
          <a:endParaRPr lang="en-US"/>
        </a:p>
      </dgm:t>
    </dgm:pt>
    <dgm:pt modelId="{E92C0965-ACDD-4222-9173-A5FE792177D2}">
      <dgm:prSet/>
      <dgm:spPr/>
      <dgm:t>
        <a:bodyPr/>
        <a:lstStyle/>
        <a:p>
          <a:pPr>
            <a:lnSpc>
              <a:spcPct val="100000"/>
            </a:lnSpc>
          </a:pPr>
          <a:r>
            <a:rPr lang="en-US"/>
            <a:t>All patients with vulvar cancer should be referred to a </a:t>
          </a:r>
          <a:r>
            <a:rPr lang="en-US" err="1"/>
            <a:t>Gynaecological</a:t>
          </a:r>
          <a:r>
            <a:rPr lang="en-US"/>
            <a:t> oncology </a:t>
          </a:r>
          <a:r>
            <a:rPr lang="en-US" err="1"/>
            <a:t>centre</a:t>
          </a:r>
          <a:r>
            <a:rPr lang="en-US"/>
            <a:t> (GOC) and treated by a multidisciplinary </a:t>
          </a:r>
          <a:r>
            <a:rPr lang="en-US" err="1"/>
            <a:t>gynaecological</a:t>
          </a:r>
          <a:r>
            <a:rPr lang="en-US"/>
            <a:t> oncology team.</a:t>
          </a:r>
        </a:p>
      </dgm:t>
    </dgm:pt>
    <dgm:pt modelId="{DA1D2586-72B9-4E9A-AD61-7BEE485E8BD2}" type="parTrans" cxnId="{0C7B1CCB-CCD7-4EE4-B348-DBB315B7553F}">
      <dgm:prSet/>
      <dgm:spPr/>
      <dgm:t>
        <a:bodyPr/>
        <a:lstStyle/>
        <a:p>
          <a:endParaRPr lang="en-US"/>
        </a:p>
      </dgm:t>
    </dgm:pt>
    <dgm:pt modelId="{C694D38A-5B5D-49D0-9CB5-6F001B164146}" type="sibTrans" cxnId="{0C7B1CCB-CCD7-4EE4-B348-DBB315B7553F}">
      <dgm:prSet/>
      <dgm:spPr/>
      <dgm:t>
        <a:bodyPr/>
        <a:lstStyle/>
        <a:p>
          <a:endParaRPr lang="en-US"/>
        </a:p>
      </dgm:t>
    </dgm:pt>
    <dgm:pt modelId="{710B8E05-217C-4F43-BAEC-F1F904065421}" type="pres">
      <dgm:prSet presAssocID="{8AC008B1-458A-407F-B90B-13619FA7F527}" presName="root" presStyleCnt="0">
        <dgm:presLayoutVars>
          <dgm:dir/>
          <dgm:resizeHandles val="exact"/>
        </dgm:presLayoutVars>
      </dgm:prSet>
      <dgm:spPr/>
    </dgm:pt>
    <dgm:pt modelId="{CA38BB42-A95C-4B58-BEEA-CB0E8EDF4A10}" type="pres">
      <dgm:prSet presAssocID="{62DE3279-A3D1-4672-8068-4FA6ABA79FC2}" presName="compNode" presStyleCnt="0"/>
      <dgm:spPr/>
    </dgm:pt>
    <dgm:pt modelId="{3A976E6F-E3AE-410D-A9FB-52CE5E1F941E}" type="pres">
      <dgm:prSet presAssocID="{62DE3279-A3D1-4672-8068-4FA6ABA79FC2}" presName="bgRect" presStyleLbl="bgShp" presStyleIdx="0" presStyleCnt="4"/>
      <dgm:spPr/>
    </dgm:pt>
    <dgm:pt modelId="{620BA655-F255-4B8D-8B52-8A7E4DA30947}" type="pres">
      <dgm:prSet presAssocID="{62DE3279-A3D1-4672-8068-4FA6ABA79F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98C9B1C6-EE5D-4AF3-A9C9-A1932C11D1BB}" type="pres">
      <dgm:prSet presAssocID="{62DE3279-A3D1-4672-8068-4FA6ABA79FC2}" presName="spaceRect" presStyleCnt="0"/>
      <dgm:spPr/>
    </dgm:pt>
    <dgm:pt modelId="{5E2675C8-56AA-4088-95CD-A260D64C3858}" type="pres">
      <dgm:prSet presAssocID="{62DE3279-A3D1-4672-8068-4FA6ABA79FC2}" presName="parTx" presStyleLbl="revTx" presStyleIdx="0" presStyleCnt="4">
        <dgm:presLayoutVars>
          <dgm:chMax val="0"/>
          <dgm:chPref val="0"/>
        </dgm:presLayoutVars>
      </dgm:prSet>
      <dgm:spPr/>
    </dgm:pt>
    <dgm:pt modelId="{A2FC316F-8D20-4136-84ED-D840F3A27B5A}" type="pres">
      <dgm:prSet presAssocID="{672B9494-2EFD-4B54-8119-9EF237E61B74}" presName="sibTrans" presStyleCnt="0"/>
      <dgm:spPr/>
    </dgm:pt>
    <dgm:pt modelId="{10DDAE60-3621-42F1-98F9-AA2AD1414AA4}" type="pres">
      <dgm:prSet presAssocID="{3C8C1C9B-A268-49CA-BE71-328D4894EC32}" presName="compNode" presStyleCnt="0"/>
      <dgm:spPr/>
    </dgm:pt>
    <dgm:pt modelId="{A7920B57-F1C9-4ECD-BAE4-C6519212E786}" type="pres">
      <dgm:prSet presAssocID="{3C8C1C9B-A268-49CA-BE71-328D4894EC32}" presName="bgRect" presStyleLbl="bgShp" presStyleIdx="1" presStyleCnt="4"/>
      <dgm:spPr/>
    </dgm:pt>
    <dgm:pt modelId="{E7F1C817-6F87-4006-8ECF-5BE81917C8C8}" type="pres">
      <dgm:prSet presAssocID="{3C8C1C9B-A268-49CA-BE71-328D4894EC3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062055A5-F504-4A4D-B811-BA35FCE21513}" type="pres">
      <dgm:prSet presAssocID="{3C8C1C9B-A268-49CA-BE71-328D4894EC32}" presName="spaceRect" presStyleCnt="0"/>
      <dgm:spPr/>
    </dgm:pt>
    <dgm:pt modelId="{E4DF66AB-36FA-4680-B4DE-60EB6BB2C9C7}" type="pres">
      <dgm:prSet presAssocID="{3C8C1C9B-A268-49CA-BE71-328D4894EC32}" presName="parTx" presStyleLbl="revTx" presStyleIdx="1" presStyleCnt="4">
        <dgm:presLayoutVars>
          <dgm:chMax val="0"/>
          <dgm:chPref val="0"/>
        </dgm:presLayoutVars>
      </dgm:prSet>
      <dgm:spPr/>
    </dgm:pt>
    <dgm:pt modelId="{91F92050-4DBB-4DFC-9771-8A4AE7D5B792}" type="pres">
      <dgm:prSet presAssocID="{A3B157D9-829D-413A-B9D0-66A34B729503}" presName="sibTrans" presStyleCnt="0"/>
      <dgm:spPr/>
    </dgm:pt>
    <dgm:pt modelId="{9407379E-1364-4EBD-9631-F0EE564CB45D}" type="pres">
      <dgm:prSet presAssocID="{E9D985BD-362E-4069-BB1C-C5CD28928B21}" presName="compNode" presStyleCnt="0"/>
      <dgm:spPr/>
    </dgm:pt>
    <dgm:pt modelId="{4880A3C4-E0ED-4A45-ADD3-7599581E5D89}" type="pres">
      <dgm:prSet presAssocID="{E9D985BD-362E-4069-BB1C-C5CD28928B21}" presName="bgRect" presStyleLbl="bgShp" presStyleIdx="2" presStyleCnt="4"/>
      <dgm:spPr/>
    </dgm:pt>
    <dgm:pt modelId="{0DB7C9FB-1E15-4B52-B08A-6C49F6B71169}" type="pres">
      <dgm:prSet presAssocID="{E9D985BD-362E-4069-BB1C-C5CD28928B2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86C3BF41-1457-451B-9CA2-8572725C7222}" type="pres">
      <dgm:prSet presAssocID="{E9D985BD-362E-4069-BB1C-C5CD28928B21}" presName="spaceRect" presStyleCnt="0"/>
      <dgm:spPr/>
    </dgm:pt>
    <dgm:pt modelId="{9DDB8ADF-67F3-4E0D-B67C-F9E10AF4C46A}" type="pres">
      <dgm:prSet presAssocID="{E9D985BD-362E-4069-BB1C-C5CD28928B21}" presName="parTx" presStyleLbl="revTx" presStyleIdx="2" presStyleCnt="4">
        <dgm:presLayoutVars>
          <dgm:chMax val="0"/>
          <dgm:chPref val="0"/>
        </dgm:presLayoutVars>
      </dgm:prSet>
      <dgm:spPr/>
    </dgm:pt>
    <dgm:pt modelId="{D20911F0-E4FF-4056-BDB4-28CD78154E3F}" type="pres">
      <dgm:prSet presAssocID="{77D9E7A9-C89B-4A3E-9AEC-EB2EE3B4128A}" presName="sibTrans" presStyleCnt="0"/>
      <dgm:spPr/>
    </dgm:pt>
    <dgm:pt modelId="{635092C3-BA6C-4330-B2E7-DC05D942FB69}" type="pres">
      <dgm:prSet presAssocID="{E92C0965-ACDD-4222-9173-A5FE792177D2}" presName="compNode" presStyleCnt="0"/>
      <dgm:spPr/>
    </dgm:pt>
    <dgm:pt modelId="{4E4DF7D7-0E0C-4C62-B8A8-33AC5872E6A6}" type="pres">
      <dgm:prSet presAssocID="{E92C0965-ACDD-4222-9173-A5FE792177D2}" presName="bgRect" presStyleLbl="bgShp" presStyleIdx="3" presStyleCnt="4"/>
      <dgm:spPr/>
    </dgm:pt>
    <dgm:pt modelId="{783AF55E-0C4E-40F2-9A8D-781F06668BF6}" type="pres">
      <dgm:prSet presAssocID="{E92C0965-ACDD-4222-9173-A5FE792177D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dney"/>
        </a:ext>
      </dgm:extLst>
    </dgm:pt>
    <dgm:pt modelId="{D649F46E-04FC-4AD8-99BB-A348092B944D}" type="pres">
      <dgm:prSet presAssocID="{E92C0965-ACDD-4222-9173-A5FE792177D2}" presName="spaceRect" presStyleCnt="0"/>
      <dgm:spPr/>
    </dgm:pt>
    <dgm:pt modelId="{6A95CAAF-13CF-4FC9-AF7C-B90BE4C210ED}" type="pres">
      <dgm:prSet presAssocID="{E92C0965-ACDD-4222-9173-A5FE792177D2}" presName="parTx" presStyleLbl="revTx" presStyleIdx="3" presStyleCnt="4">
        <dgm:presLayoutVars>
          <dgm:chMax val="0"/>
          <dgm:chPref val="0"/>
        </dgm:presLayoutVars>
      </dgm:prSet>
      <dgm:spPr/>
    </dgm:pt>
  </dgm:ptLst>
  <dgm:cxnLst>
    <dgm:cxn modelId="{FFBB0502-D7E2-42FC-8E91-3811B43367DF}" srcId="{8AC008B1-458A-407F-B90B-13619FA7F527}" destId="{E9D985BD-362E-4069-BB1C-C5CD28928B21}" srcOrd="2" destOrd="0" parTransId="{985EBE82-F40A-40D9-8651-ECF1D6ED3919}" sibTransId="{77D9E7A9-C89B-4A3E-9AEC-EB2EE3B4128A}"/>
    <dgm:cxn modelId="{08A4621A-427A-5946-83E5-2B4AA974E193}" type="presOf" srcId="{E9D985BD-362E-4069-BB1C-C5CD28928B21}" destId="{9DDB8ADF-67F3-4E0D-B67C-F9E10AF4C46A}" srcOrd="0" destOrd="0" presId="urn:microsoft.com/office/officeart/2018/2/layout/IconVerticalSolidList"/>
    <dgm:cxn modelId="{15114C44-2779-41F6-85D6-FFE18451E85C}" srcId="{8AC008B1-458A-407F-B90B-13619FA7F527}" destId="{3C8C1C9B-A268-49CA-BE71-328D4894EC32}" srcOrd="1" destOrd="0" parTransId="{7943A892-9836-4FAD-A1E9-3CE0BE4125EC}" sibTransId="{A3B157D9-829D-413A-B9D0-66A34B729503}"/>
    <dgm:cxn modelId="{8292F159-FEA4-B04B-9D42-A4323B611364}" type="presOf" srcId="{E92C0965-ACDD-4222-9173-A5FE792177D2}" destId="{6A95CAAF-13CF-4FC9-AF7C-B90BE4C210ED}" srcOrd="0" destOrd="0" presId="urn:microsoft.com/office/officeart/2018/2/layout/IconVerticalSolidList"/>
    <dgm:cxn modelId="{C336817E-EA39-8741-BEBE-82FC43BC4D81}" type="presOf" srcId="{62DE3279-A3D1-4672-8068-4FA6ABA79FC2}" destId="{5E2675C8-56AA-4088-95CD-A260D64C3858}" srcOrd="0" destOrd="0" presId="urn:microsoft.com/office/officeart/2018/2/layout/IconVerticalSolidList"/>
    <dgm:cxn modelId="{7F18FC9C-4818-AD42-B038-8B213A7E5D0A}" type="presOf" srcId="{3C8C1C9B-A268-49CA-BE71-328D4894EC32}" destId="{E4DF66AB-36FA-4680-B4DE-60EB6BB2C9C7}" srcOrd="0" destOrd="0" presId="urn:microsoft.com/office/officeart/2018/2/layout/IconVerticalSolidList"/>
    <dgm:cxn modelId="{70A5F0A8-E85B-4262-90A4-645EC0961043}" srcId="{8AC008B1-458A-407F-B90B-13619FA7F527}" destId="{62DE3279-A3D1-4672-8068-4FA6ABA79FC2}" srcOrd="0" destOrd="0" parTransId="{C33785CB-02FF-4447-BC81-91AB783D81AC}" sibTransId="{672B9494-2EFD-4B54-8119-9EF237E61B74}"/>
    <dgm:cxn modelId="{D67A66C9-5D62-4244-9BE3-F32FC4A7342F}" type="presOf" srcId="{8AC008B1-458A-407F-B90B-13619FA7F527}" destId="{710B8E05-217C-4F43-BAEC-F1F904065421}" srcOrd="0" destOrd="0" presId="urn:microsoft.com/office/officeart/2018/2/layout/IconVerticalSolidList"/>
    <dgm:cxn modelId="{0C7B1CCB-CCD7-4EE4-B348-DBB315B7553F}" srcId="{8AC008B1-458A-407F-B90B-13619FA7F527}" destId="{E92C0965-ACDD-4222-9173-A5FE792177D2}" srcOrd="3" destOrd="0" parTransId="{DA1D2586-72B9-4E9A-AD61-7BEE485E8BD2}" sibTransId="{C694D38A-5B5D-49D0-9CB5-6F001B164146}"/>
    <dgm:cxn modelId="{240BE6DB-367A-8C40-8EDE-E578EAF7E209}" type="presParOf" srcId="{710B8E05-217C-4F43-BAEC-F1F904065421}" destId="{CA38BB42-A95C-4B58-BEEA-CB0E8EDF4A10}" srcOrd="0" destOrd="0" presId="urn:microsoft.com/office/officeart/2018/2/layout/IconVerticalSolidList"/>
    <dgm:cxn modelId="{A2002851-DAB6-8849-8335-9A3BAF8863BE}" type="presParOf" srcId="{CA38BB42-A95C-4B58-BEEA-CB0E8EDF4A10}" destId="{3A976E6F-E3AE-410D-A9FB-52CE5E1F941E}" srcOrd="0" destOrd="0" presId="urn:microsoft.com/office/officeart/2018/2/layout/IconVerticalSolidList"/>
    <dgm:cxn modelId="{023DF29F-B995-2F44-9EDB-386AAE5EBA3A}" type="presParOf" srcId="{CA38BB42-A95C-4B58-BEEA-CB0E8EDF4A10}" destId="{620BA655-F255-4B8D-8B52-8A7E4DA30947}" srcOrd="1" destOrd="0" presId="urn:microsoft.com/office/officeart/2018/2/layout/IconVerticalSolidList"/>
    <dgm:cxn modelId="{5E27543B-3646-3E41-87A3-F035A00B7526}" type="presParOf" srcId="{CA38BB42-A95C-4B58-BEEA-CB0E8EDF4A10}" destId="{98C9B1C6-EE5D-4AF3-A9C9-A1932C11D1BB}" srcOrd="2" destOrd="0" presId="urn:microsoft.com/office/officeart/2018/2/layout/IconVerticalSolidList"/>
    <dgm:cxn modelId="{34258AE7-C816-1C4C-8F9B-D896268F84B0}" type="presParOf" srcId="{CA38BB42-A95C-4B58-BEEA-CB0E8EDF4A10}" destId="{5E2675C8-56AA-4088-95CD-A260D64C3858}" srcOrd="3" destOrd="0" presId="urn:microsoft.com/office/officeart/2018/2/layout/IconVerticalSolidList"/>
    <dgm:cxn modelId="{E78BDB33-9CB6-604A-8871-AFD713D5F5E9}" type="presParOf" srcId="{710B8E05-217C-4F43-BAEC-F1F904065421}" destId="{A2FC316F-8D20-4136-84ED-D840F3A27B5A}" srcOrd="1" destOrd="0" presId="urn:microsoft.com/office/officeart/2018/2/layout/IconVerticalSolidList"/>
    <dgm:cxn modelId="{A10CEFB9-67A3-434B-A569-A93158AA0867}" type="presParOf" srcId="{710B8E05-217C-4F43-BAEC-F1F904065421}" destId="{10DDAE60-3621-42F1-98F9-AA2AD1414AA4}" srcOrd="2" destOrd="0" presId="urn:microsoft.com/office/officeart/2018/2/layout/IconVerticalSolidList"/>
    <dgm:cxn modelId="{8F5266B5-6A8A-1D4E-B20A-ED08A896D052}" type="presParOf" srcId="{10DDAE60-3621-42F1-98F9-AA2AD1414AA4}" destId="{A7920B57-F1C9-4ECD-BAE4-C6519212E786}" srcOrd="0" destOrd="0" presId="urn:microsoft.com/office/officeart/2018/2/layout/IconVerticalSolidList"/>
    <dgm:cxn modelId="{4440DB56-D11A-4648-AA35-55A7E9458523}" type="presParOf" srcId="{10DDAE60-3621-42F1-98F9-AA2AD1414AA4}" destId="{E7F1C817-6F87-4006-8ECF-5BE81917C8C8}" srcOrd="1" destOrd="0" presId="urn:microsoft.com/office/officeart/2018/2/layout/IconVerticalSolidList"/>
    <dgm:cxn modelId="{625A602B-4AB3-DF44-9423-041959CC48F2}" type="presParOf" srcId="{10DDAE60-3621-42F1-98F9-AA2AD1414AA4}" destId="{062055A5-F504-4A4D-B811-BA35FCE21513}" srcOrd="2" destOrd="0" presId="urn:microsoft.com/office/officeart/2018/2/layout/IconVerticalSolidList"/>
    <dgm:cxn modelId="{FB55F10C-D527-744C-A733-2972B2DC9D06}" type="presParOf" srcId="{10DDAE60-3621-42F1-98F9-AA2AD1414AA4}" destId="{E4DF66AB-36FA-4680-B4DE-60EB6BB2C9C7}" srcOrd="3" destOrd="0" presId="urn:microsoft.com/office/officeart/2018/2/layout/IconVerticalSolidList"/>
    <dgm:cxn modelId="{BF75FD63-CD87-2042-BE1D-4A43B19CE921}" type="presParOf" srcId="{710B8E05-217C-4F43-BAEC-F1F904065421}" destId="{91F92050-4DBB-4DFC-9771-8A4AE7D5B792}" srcOrd="3" destOrd="0" presId="urn:microsoft.com/office/officeart/2018/2/layout/IconVerticalSolidList"/>
    <dgm:cxn modelId="{DEB52363-39D2-C748-811B-BFE64ACEB11A}" type="presParOf" srcId="{710B8E05-217C-4F43-BAEC-F1F904065421}" destId="{9407379E-1364-4EBD-9631-F0EE564CB45D}" srcOrd="4" destOrd="0" presId="urn:microsoft.com/office/officeart/2018/2/layout/IconVerticalSolidList"/>
    <dgm:cxn modelId="{FF47917F-45FF-ED44-ACD0-61EA87A50F2B}" type="presParOf" srcId="{9407379E-1364-4EBD-9631-F0EE564CB45D}" destId="{4880A3C4-E0ED-4A45-ADD3-7599581E5D89}" srcOrd="0" destOrd="0" presId="urn:microsoft.com/office/officeart/2018/2/layout/IconVerticalSolidList"/>
    <dgm:cxn modelId="{D81325DA-D7FB-294C-B9A3-9413DBEF451C}" type="presParOf" srcId="{9407379E-1364-4EBD-9631-F0EE564CB45D}" destId="{0DB7C9FB-1E15-4B52-B08A-6C49F6B71169}" srcOrd="1" destOrd="0" presId="urn:microsoft.com/office/officeart/2018/2/layout/IconVerticalSolidList"/>
    <dgm:cxn modelId="{90132769-CD42-AC4A-A346-95B063F61B39}" type="presParOf" srcId="{9407379E-1364-4EBD-9631-F0EE564CB45D}" destId="{86C3BF41-1457-451B-9CA2-8572725C7222}" srcOrd="2" destOrd="0" presId="urn:microsoft.com/office/officeart/2018/2/layout/IconVerticalSolidList"/>
    <dgm:cxn modelId="{227A6B4F-DE84-DC48-9769-2C95B06B559C}" type="presParOf" srcId="{9407379E-1364-4EBD-9631-F0EE564CB45D}" destId="{9DDB8ADF-67F3-4E0D-B67C-F9E10AF4C46A}" srcOrd="3" destOrd="0" presId="urn:microsoft.com/office/officeart/2018/2/layout/IconVerticalSolidList"/>
    <dgm:cxn modelId="{161E7265-B38C-4743-94B5-150A9C85E57E}" type="presParOf" srcId="{710B8E05-217C-4F43-BAEC-F1F904065421}" destId="{D20911F0-E4FF-4056-BDB4-28CD78154E3F}" srcOrd="5" destOrd="0" presId="urn:microsoft.com/office/officeart/2018/2/layout/IconVerticalSolidList"/>
    <dgm:cxn modelId="{8CC90092-CDCB-BC4E-8E38-EF492649B0F3}" type="presParOf" srcId="{710B8E05-217C-4F43-BAEC-F1F904065421}" destId="{635092C3-BA6C-4330-B2E7-DC05D942FB69}" srcOrd="6" destOrd="0" presId="urn:microsoft.com/office/officeart/2018/2/layout/IconVerticalSolidList"/>
    <dgm:cxn modelId="{7CEC98B1-4C64-D542-A1E6-3FD829B26516}" type="presParOf" srcId="{635092C3-BA6C-4330-B2E7-DC05D942FB69}" destId="{4E4DF7D7-0E0C-4C62-B8A8-33AC5872E6A6}" srcOrd="0" destOrd="0" presId="urn:microsoft.com/office/officeart/2018/2/layout/IconVerticalSolidList"/>
    <dgm:cxn modelId="{94201506-44BE-7B4B-8298-8272F87E865A}" type="presParOf" srcId="{635092C3-BA6C-4330-B2E7-DC05D942FB69}" destId="{783AF55E-0C4E-40F2-9A8D-781F06668BF6}" srcOrd="1" destOrd="0" presId="urn:microsoft.com/office/officeart/2018/2/layout/IconVerticalSolidList"/>
    <dgm:cxn modelId="{8C02828A-4E74-F747-BF39-2B0A5F027748}" type="presParOf" srcId="{635092C3-BA6C-4330-B2E7-DC05D942FB69}" destId="{D649F46E-04FC-4AD8-99BB-A348092B944D}" srcOrd="2" destOrd="0" presId="urn:microsoft.com/office/officeart/2018/2/layout/IconVerticalSolidList"/>
    <dgm:cxn modelId="{54317BC2-158E-744F-9FAC-3178365CC883}" type="presParOf" srcId="{635092C3-BA6C-4330-B2E7-DC05D942FB69}" destId="{6A95CAAF-13CF-4FC9-AF7C-B90BE4C210E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77B99F-65C6-4F3A-9146-FB510A25F6FD}" type="doc">
      <dgm:prSet loTypeId="urn:microsoft.com/office/officeart/2008/layout/LinedList" loCatId="list" qsTypeId="urn:microsoft.com/office/officeart/2005/8/quickstyle/simple1" qsCatId="simple" csTypeId="urn:microsoft.com/office/officeart/2005/8/colors/accent6_2" csCatId="accent6"/>
      <dgm:spPr/>
      <dgm:t>
        <a:bodyPr/>
        <a:lstStyle/>
        <a:p>
          <a:endParaRPr lang="en-US"/>
        </a:p>
      </dgm:t>
    </dgm:pt>
    <dgm:pt modelId="{A3C5722F-6456-47A9-A48C-AEFD75354F7B}">
      <dgm:prSet/>
      <dgm:spPr/>
      <dgm:t>
        <a:bodyPr/>
        <a:lstStyle/>
        <a:p>
          <a:r>
            <a:rPr lang="en-US"/>
            <a:t>Pt is positioned supine with frog leg position</a:t>
          </a:r>
        </a:p>
      </dgm:t>
    </dgm:pt>
    <dgm:pt modelId="{7F1FDAE4-0814-473F-8C4F-E00DBC2E7496}" type="parTrans" cxnId="{B991DDFE-9B39-414E-B73F-CD5E132F4380}">
      <dgm:prSet/>
      <dgm:spPr/>
      <dgm:t>
        <a:bodyPr/>
        <a:lstStyle/>
        <a:p>
          <a:endParaRPr lang="en-US"/>
        </a:p>
      </dgm:t>
    </dgm:pt>
    <dgm:pt modelId="{F112132A-673B-46BA-94B8-2E589B8A8FD4}" type="sibTrans" cxnId="{B991DDFE-9B39-414E-B73F-CD5E132F4380}">
      <dgm:prSet/>
      <dgm:spPr/>
      <dgm:t>
        <a:bodyPr/>
        <a:lstStyle/>
        <a:p>
          <a:endParaRPr lang="en-US"/>
        </a:p>
      </dgm:t>
    </dgm:pt>
    <dgm:pt modelId="{5F8B8C39-ACA0-4CD2-B562-9902C31B96F9}">
      <dgm:prSet/>
      <dgm:spPr/>
      <dgm:t>
        <a:bodyPr/>
        <a:lstStyle/>
        <a:p>
          <a:r>
            <a:rPr lang="en-US"/>
            <a:t>“Frog-leg” position helps minimize dose to the medial thigh and groin folds.</a:t>
          </a:r>
        </a:p>
      </dgm:t>
    </dgm:pt>
    <dgm:pt modelId="{84DA110E-F255-4D1F-8038-C7B804A4E48B}" type="parTrans" cxnId="{AF9D7D02-4F81-49C8-95CF-3955FBF2C1AF}">
      <dgm:prSet/>
      <dgm:spPr/>
      <dgm:t>
        <a:bodyPr/>
        <a:lstStyle/>
        <a:p>
          <a:endParaRPr lang="en-US"/>
        </a:p>
      </dgm:t>
    </dgm:pt>
    <dgm:pt modelId="{F6A92FD2-3AD8-40B2-BA45-4844F9EFB233}" type="sibTrans" cxnId="{AF9D7D02-4F81-49C8-95CF-3955FBF2C1AF}">
      <dgm:prSet/>
      <dgm:spPr/>
      <dgm:t>
        <a:bodyPr/>
        <a:lstStyle/>
        <a:p>
          <a:endParaRPr lang="en-US"/>
        </a:p>
      </dgm:t>
    </dgm:pt>
    <dgm:pt modelId="{BE6B945A-7EB8-4817-97A5-F67C3A30D7FE}">
      <dgm:prSet/>
      <dgm:spPr/>
      <dgm:t>
        <a:bodyPr/>
        <a:lstStyle/>
        <a:p>
          <a:r>
            <a:rPr lang="en-US"/>
            <a:t>Although  this may be less important if IMRT used.</a:t>
          </a:r>
        </a:p>
      </dgm:t>
    </dgm:pt>
    <dgm:pt modelId="{5CDB9C75-827F-49F0-87C3-3222A0FD29A7}" type="parTrans" cxnId="{15690284-5335-49D9-8033-A8F29369A0A5}">
      <dgm:prSet/>
      <dgm:spPr/>
      <dgm:t>
        <a:bodyPr/>
        <a:lstStyle/>
        <a:p>
          <a:endParaRPr lang="en-US"/>
        </a:p>
      </dgm:t>
    </dgm:pt>
    <dgm:pt modelId="{3ECF3B07-E7DA-4CAD-BA82-855C1B9FD2D8}" type="sibTrans" cxnId="{15690284-5335-49D9-8033-A8F29369A0A5}">
      <dgm:prSet/>
      <dgm:spPr/>
      <dgm:t>
        <a:bodyPr/>
        <a:lstStyle/>
        <a:p>
          <a:endParaRPr lang="en-US"/>
        </a:p>
      </dgm:t>
    </dgm:pt>
    <dgm:pt modelId="{F5F3CC25-6D50-4ECF-9252-973A9099FEF0}">
      <dgm:prSet/>
      <dgm:spPr/>
      <dgm:t>
        <a:bodyPr/>
        <a:lstStyle/>
        <a:p>
          <a:r>
            <a:rPr lang="en-US"/>
            <a:t>Advanced immobilization devices like alpha cradle or vacuum cushion device can be considered.</a:t>
          </a:r>
        </a:p>
      </dgm:t>
    </dgm:pt>
    <dgm:pt modelId="{68501F1F-0CD1-46C5-9469-7DC00C36ABBD}" type="parTrans" cxnId="{1DC91E0B-1425-4FA1-B218-B6BBADE4A13B}">
      <dgm:prSet/>
      <dgm:spPr/>
      <dgm:t>
        <a:bodyPr/>
        <a:lstStyle/>
        <a:p>
          <a:endParaRPr lang="en-US"/>
        </a:p>
      </dgm:t>
    </dgm:pt>
    <dgm:pt modelId="{7AC94FE2-8066-42B2-A820-090002101D1C}" type="sibTrans" cxnId="{1DC91E0B-1425-4FA1-B218-B6BBADE4A13B}">
      <dgm:prSet/>
      <dgm:spPr/>
      <dgm:t>
        <a:bodyPr/>
        <a:lstStyle/>
        <a:p>
          <a:endParaRPr lang="en-US"/>
        </a:p>
      </dgm:t>
    </dgm:pt>
    <dgm:pt modelId="{B898A13E-CEA0-DB49-8F59-DBD9411B09D6}" type="pres">
      <dgm:prSet presAssocID="{5477B99F-65C6-4F3A-9146-FB510A25F6FD}" presName="vert0" presStyleCnt="0">
        <dgm:presLayoutVars>
          <dgm:dir/>
          <dgm:animOne val="branch"/>
          <dgm:animLvl val="lvl"/>
        </dgm:presLayoutVars>
      </dgm:prSet>
      <dgm:spPr/>
    </dgm:pt>
    <dgm:pt modelId="{C4C2F5E8-397E-BB49-94FE-746AEF4DDDCC}" type="pres">
      <dgm:prSet presAssocID="{A3C5722F-6456-47A9-A48C-AEFD75354F7B}" presName="thickLine" presStyleLbl="alignNode1" presStyleIdx="0" presStyleCnt="4"/>
      <dgm:spPr/>
    </dgm:pt>
    <dgm:pt modelId="{9EED1570-C847-9F4F-9EDD-F445AE9D3164}" type="pres">
      <dgm:prSet presAssocID="{A3C5722F-6456-47A9-A48C-AEFD75354F7B}" presName="horz1" presStyleCnt="0"/>
      <dgm:spPr/>
    </dgm:pt>
    <dgm:pt modelId="{C34D87DD-ACC9-7948-97A5-DCD55B7743A7}" type="pres">
      <dgm:prSet presAssocID="{A3C5722F-6456-47A9-A48C-AEFD75354F7B}" presName="tx1" presStyleLbl="revTx" presStyleIdx="0" presStyleCnt="4"/>
      <dgm:spPr/>
    </dgm:pt>
    <dgm:pt modelId="{9BB4CA39-83F5-8048-B5D9-B88725506E2D}" type="pres">
      <dgm:prSet presAssocID="{A3C5722F-6456-47A9-A48C-AEFD75354F7B}" presName="vert1" presStyleCnt="0"/>
      <dgm:spPr/>
    </dgm:pt>
    <dgm:pt modelId="{06BD05D2-4B58-5A46-A409-38B7CA69BBE4}" type="pres">
      <dgm:prSet presAssocID="{5F8B8C39-ACA0-4CD2-B562-9902C31B96F9}" presName="thickLine" presStyleLbl="alignNode1" presStyleIdx="1" presStyleCnt="4"/>
      <dgm:spPr/>
    </dgm:pt>
    <dgm:pt modelId="{E82C1057-AC8F-2041-AE10-9D442DBAFAC9}" type="pres">
      <dgm:prSet presAssocID="{5F8B8C39-ACA0-4CD2-B562-9902C31B96F9}" presName="horz1" presStyleCnt="0"/>
      <dgm:spPr/>
    </dgm:pt>
    <dgm:pt modelId="{BE6E3C6B-C541-7F44-AAD1-A7F9762DDEC7}" type="pres">
      <dgm:prSet presAssocID="{5F8B8C39-ACA0-4CD2-B562-9902C31B96F9}" presName="tx1" presStyleLbl="revTx" presStyleIdx="1" presStyleCnt="4"/>
      <dgm:spPr/>
    </dgm:pt>
    <dgm:pt modelId="{6CB4525A-E2ED-4C47-A426-92060ECAB0FB}" type="pres">
      <dgm:prSet presAssocID="{5F8B8C39-ACA0-4CD2-B562-9902C31B96F9}" presName="vert1" presStyleCnt="0"/>
      <dgm:spPr/>
    </dgm:pt>
    <dgm:pt modelId="{ED5DBEB1-1FC1-0842-826B-C9C75BA0764D}" type="pres">
      <dgm:prSet presAssocID="{BE6B945A-7EB8-4817-97A5-F67C3A30D7FE}" presName="thickLine" presStyleLbl="alignNode1" presStyleIdx="2" presStyleCnt="4"/>
      <dgm:spPr/>
    </dgm:pt>
    <dgm:pt modelId="{58A0926C-C826-724D-B1D9-15F79214A41F}" type="pres">
      <dgm:prSet presAssocID="{BE6B945A-7EB8-4817-97A5-F67C3A30D7FE}" presName="horz1" presStyleCnt="0"/>
      <dgm:spPr/>
    </dgm:pt>
    <dgm:pt modelId="{11039470-C5FB-9049-80BB-C8C4185CE396}" type="pres">
      <dgm:prSet presAssocID="{BE6B945A-7EB8-4817-97A5-F67C3A30D7FE}" presName="tx1" presStyleLbl="revTx" presStyleIdx="2" presStyleCnt="4"/>
      <dgm:spPr/>
    </dgm:pt>
    <dgm:pt modelId="{06F082C7-A045-2A4B-88EE-0D71B8F5F870}" type="pres">
      <dgm:prSet presAssocID="{BE6B945A-7EB8-4817-97A5-F67C3A30D7FE}" presName="vert1" presStyleCnt="0"/>
      <dgm:spPr/>
    </dgm:pt>
    <dgm:pt modelId="{562C6907-3AC7-D947-A92E-34C0A4431EB9}" type="pres">
      <dgm:prSet presAssocID="{F5F3CC25-6D50-4ECF-9252-973A9099FEF0}" presName="thickLine" presStyleLbl="alignNode1" presStyleIdx="3" presStyleCnt="4"/>
      <dgm:spPr/>
    </dgm:pt>
    <dgm:pt modelId="{84AB6A2C-97C2-1042-A140-66CA2CD47B37}" type="pres">
      <dgm:prSet presAssocID="{F5F3CC25-6D50-4ECF-9252-973A9099FEF0}" presName="horz1" presStyleCnt="0"/>
      <dgm:spPr/>
    </dgm:pt>
    <dgm:pt modelId="{21B45782-D4A8-6C48-B4FA-96183B404069}" type="pres">
      <dgm:prSet presAssocID="{F5F3CC25-6D50-4ECF-9252-973A9099FEF0}" presName="tx1" presStyleLbl="revTx" presStyleIdx="3" presStyleCnt="4"/>
      <dgm:spPr/>
    </dgm:pt>
    <dgm:pt modelId="{A792D54B-42F8-0B43-B499-2BB3F1040BBB}" type="pres">
      <dgm:prSet presAssocID="{F5F3CC25-6D50-4ECF-9252-973A9099FEF0}" presName="vert1" presStyleCnt="0"/>
      <dgm:spPr/>
    </dgm:pt>
  </dgm:ptLst>
  <dgm:cxnLst>
    <dgm:cxn modelId="{AF9D7D02-4F81-49C8-95CF-3955FBF2C1AF}" srcId="{5477B99F-65C6-4F3A-9146-FB510A25F6FD}" destId="{5F8B8C39-ACA0-4CD2-B562-9902C31B96F9}" srcOrd="1" destOrd="0" parTransId="{84DA110E-F255-4D1F-8038-C7B804A4E48B}" sibTransId="{F6A92FD2-3AD8-40B2-BA45-4844F9EFB233}"/>
    <dgm:cxn modelId="{1DC91E0B-1425-4FA1-B218-B6BBADE4A13B}" srcId="{5477B99F-65C6-4F3A-9146-FB510A25F6FD}" destId="{F5F3CC25-6D50-4ECF-9252-973A9099FEF0}" srcOrd="3" destOrd="0" parTransId="{68501F1F-0CD1-46C5-9469-7DC00C36ABBD}" sibTransId="{7AC94FE2-8066-42B2-A820-090002101D1C}"/>
    <dgm:cxn modelId="{A413AD1B-DFEB-054F-8946-9BB70A2F0846}" type="presOf" srcId="{A3C5722F-6456-47A9-A48C-AEFD75354F7B}" destId="{C34D87DD-ACC9-7948-97A5-DCD55B7743A7}" srcOrd="0" destOrd="0" presId="urn:microsoft.com/office/officeart/2008/layout/LinedList"/>
    <dgm:cxn modelId="{538B6782-7EC1-904B-ADBB-8E981372DC2F}" type="presOf" srcId="{F5F3CC25-6D50-4ECF-9252-973A9099FEF0}" destId="{21B45782-D4A8-6C48-B4FA-96183B404069}" srcOrd="0" destOrd="0" presId="urn:microsoft.com/office/officeart/2008/layout/LinedList"/>
    <dgm:cxn modelId="{15690284-5335-49D9-8033-A8F29369A0A5}" srcId="{5477B99F-65C6-4F3A-9146-FB510A25F6FD}" destId="{BE6B945A-7EB8-4817-97A5-F67C3A30D7FE}" srcOrd="2" destOrd="0" parTransId="{5CDB9C75-827F-49F0-87C3-3222A0FD29A7}" sibTransId="{3ECF3B07-E7DA-4CAD-BA82-855C1B9FD2D8}"/>
    <dgm:cxn modelId="{F894A9A1-DF5F-A143-A0C8-37717318C2B9}" type="presOf" srcId="{5F8B8C39-ACA0-4CD2-B562-9902C31B96F9}" destId="{BE6E3C6B-C541-7F44-AAD1-A7F9762DDEC7}" srcOrd="0" destOrd="0" presId="urn:microsoft.com/office/officeart/2008/layout/LinedList"/>
    <dgm:cxn modelId="{F029EFBF-C3DA-3048-93D9-6961F6ED282E}" type="presOf" srcId="{5477B99F-65C6-4F3A-9146-FB510A25F6FD}" destId="{B898A13E-CEA0-DB49-8F59-DBD9411B09D6}" srcOrd="0" destOrd="0" presId="urn:microsoft.com/office/officeart/2008/layout/LinedList"/>
    <dgm:cxn modelId="{75E45AD3-86FC-9E47-9E74-FF1A52C295A3}" type="presOf" srcId="{BE6B945A-7EB8-4817-97A5-F67C3A30D7FE}" destId="{11039470-C5FB-9049-80BB-C8C4185CE396}" srcOrd="0" destOrd="0" presId="urn:microsoft.com/office/officeart/2008/layout/LinedList"/>
    <dgm:cxn modelId="{B991DDFE-9B39-414E-B73F-CD5E132F4380}" srcId="{5477B99F-65C6-4F3A-9146-FB510A25F6FD}" destId="{A3C5722F-6456-47A9-A48C-AEFD75354F7B}" srcOrd="0" destOrd="0" parTransId="{7F1FDAE4-0814-473F-8C4F-E00DBC2E7496}" sibTransId="{F112132A-673B-46BA-94B8-2E589B8A8FD4}"/>
    <dgm:cxn modelId="{A95B30F1-AF6A-7F47-BB7C-8EE3B69C53F2}" type="presParOf" srcId="{B898A13E-CEA0-DB49-8F59-DBD9411B09D6}" destId="{C4C2F5E8-397E-BB49-94FE-746AEF4DDDCC}" srcOrd="0" destOrd="0" presId="urn:microsoft.com/office/officeart/2008/layout/LinedList"/>
    <dgm:cxn modelId="{CF6C0463-4391-2141-B884-EC42E01E2BE3}" type="presParOf" srcId="{B898A13E-CEA0-DB49-8F59-DBD9411B09D6}" destId="{9EED1570-C847-9F4F-9EDD-F445AE9D3164}" srcOrd="1" destOrd="0" presId="urn:microsoft.com/office/officeart/2008/layout/LinedList"/>
    <dgm:cxn modelId="{39A7D3BF-6FDC-2F46-A339-97D8DEE294C7}" type="presParOf" srcId="{9EED1570-C847-9F4F-9EDD-F445AE9D3164}" destId="{C34D87DD-ACC9-7948-97A5-DCD55B7743A7}" srcOrd="0" destOrd="0" presId="urn:microsoft.com/office/officeart/2008/layout/LinedList"/>
    <dgm:cxn modelId="{E66C1EE3-496A-7942-A5B8-E88EB32061D3}" type="presParOf" srcId="{9EED1570-C847-9F4F-9EDD-F445AE9D3164}" destId="{9BB4CA39-83F5-8048-B5D9-B88725506E2D}" srcOrd="1" destOrd="0" presId="urn:microsoft.com/office/officeart/2008/layout/LinedList"/>
    <dgm:cxn modelId="{E2282267-9ABE-B942-8565-DAC902BEA54D}" type="presParOf" srcId="{B898A13E-CEA0-DB49-8F59-DBD9411B09D6}" destId="{06BD05D2-4B58-5A46-A409-38B7CA69BBE4}" srcOrd="2" destOrd="0" presId="urn:microsoft.com/office/officeart/2008/layout/LinedList"/>
    <dgm:cxn modelId="{985CD805-75E1-044D-9403-8D9D9164F4A3}" type="presParOf" srcId="{B898A13E-CEA0-DB49-8F59-DBD9411B09D6}" destId="{E82C1057-AC8F-2041-AE10-9D442DBAFAC9}" srcOrd="3" destOrd="0" presId="urn:microsoft.com/office/officeart/2008/layout/LinedList"/>
    <dgm:cxn modelId="{B2C7B5C4-5BD9-7248-89A3-637C01EB0B90}" type="presParOf" srcId="{E82C1057-AC8F-2041-AE10-9D442DBAFAC9}" destId="{BE6E3C6B-C541-7F44-AAD1-A7F9762DDEC7}" srcOrd="0" destOrd="0" presId="urn:microsoft.com/office/officeart/2008/layout/LinedList"/>
    <dgm:cxn modelId="{F7E894B6-43A4-0F4E-8443-E0C810BA13AF}" type="presParOf" srcId="{E82C1057-AC8F-2041-AE10-9D442DBAFAC9}" destId="{6CB4525A-E2ED-4C47-A426-92060ECAB0FB}" srcOrd="1" destOrd="0" presId="urn:microsoft.com/office/officeart/2008/layout/LinedList"/>
    <dgm:cxn modelId="{8CFADC8E-5BE4-6F46-9C9D-894634BBA31A}" type="presParOf" srcId="{B898A13E-CEA0-DB49-8F59-DBD9411B09D6}" destId="{ED5DBEB1-1FC1-0842-826B-C9C75BA0764D}" srcOrd="4" destOrd="0" presId="urn:microsoft.com/office/officeart/2008/layout/LinedList"/>
    <dgm:cxn modelId="{1798A04B-58C3-F44F-B470-1A1736B6BB21}" type="presParOf" srcId="{B898A13E-CEA0-DB49-8F59-DBD9411B09D6}" destId="{58A0926C-C826-724D-B1D9-15F79214A41F}" srcOrd="5" destOrd="0" presId="urn:microsoft.com/office/officeart/2008/layout/LinedList"/>
    <dgm:cxn modelId="{674362EA-2C28-F842-9BB9-68216D83E7A4}" type="presParOf" srcId="{58A0926C-C826-724D-B1D9-15F79214A41F}" destId="{11039470-C5FB-9049-80BB-C8C4185CE396}" srcOrd="0" destOrd="0" presId="urn:microsoft.com/office/officeart/2008/layout/LinedList"/>
    <dgm:cxn modelId="{75813B95-932E-6E42-9D56-78B7E61F59BC}" type="presParOf" srcId="{58A0926C-C826-724D-B1D9-15F79214A41F}" destId="{06F082C7-A045-2A4B-88EE-0D71B8F5F870}" srcOrd="1" destOrd="0" presId="urn:microsoft.com/office/officeart/2008/layout/LinedList"/>
    <dgm:cxn modelId="{10F505DB-A009-A140-97E3-99CA2D081C66}" type="presParOf" srcId="{B898A13E-CEA0-DB49-8F59-DBD9411B09D6}" destId="{562C6907-3AC7-D947-A92E-34C0A4431EB9}" srcOrd="6" destOrd="0" presId="urn:microsoft.com/office/officeart/2008/layout/LinedList"/>
    <dgm:cxn modelId="{D2737B94-03D1-814D-AACE-77F99FAA4F58}" type="presParOf" srcId="{B898A13E-CEA0-DB49-8F59-DBD9411B09D6}" destId="{84AB6A2C-97C2-1042-A140-66CA2CD47B37}" srcOrd="7" destOrd="0" presId="urn:microsoft.com/office/officeart/2008/layout/LinedList"/>
    <dgm:cxn modelId="{723D47E1-986F-D64E-A320-C1AB962C0658}" type="presParOf" srcId="{84AB6A2C-97C2-1042-A140-66CA2CD47B37}" destId="{21B45782-D4A8-6C48-B4FA-96183B404069}" srcOrd="0" destOrd="0" presId="urn:microsoft.com/office/officeart/2008/layout/LinedList"/>
    <dgm:cxn modelId="{4B637801-6165-5741-B33E-7D3C03864720}" type="presParOf" srcId="{84AB6A2C-97C2-1042-A140-66CA2CD47B37}" destId="{A792D54B-42F8-0B43-B499-2BB3F1040BB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76E6F-E3AE-410D-A9FB-52CE5E1F941E}">
      <dsp:nvSpPr>
        <dsp:cNvPr id="0" name=""/>
        <dsp:cNvSpPr/>
      </dsp:nvSpPr>
      <dsp:spPr>
        <a:xfrm>
          <a:off x="0" y="1806"/>
          <a:ext cx="78867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0BA655-F255-4B8D-8B52-8A7E4DA30947}">
      <dsp:nvSpPr>
        <dsp:cNvPr id="0" name=""/>
        <dsp:cNvSpPr/>
      </dsp:nvSpPr>
      <dsp:spPr>
        <a:xfrm>
          <a:off x="276958" y="207808"/>
          <a:ext cx="503560" cy="5035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2675C8-56AA-4088-95CD-A260D64C3858}">
      <dsp:nvSpPr>
        <dsp:cNvPr id="0" name=""/>
        <dsp:cNvSpPr/>
      </dsp:nvSpPr>
      <dsp:spPr>
        <a:xfrm>
          <a:off x="1057476" y="1806"/>
          <a:ext cx="68292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711200">
            <a:lnSpc>
              <a:spcPct val="100000"/>
            </a:lnSpc>
            <a:spcBef>
              <a:spcPct val="0"/>
            </a:spcBef>
            <a:spcAft>
              <a:spcPct val="35000"/>
            </a:spcAft>
            <a:buNone/>
          </a:pPr>
          <a:r>
            <a:rPr lang="en-US" sz="1600" kern="1200"/>
            <a:t>In any patient suspected for vulvar cancer, diagnosis should be established by a punch/incision biopsy. </a:t>
          </a:r>
        </a:p>
      </dsp:txBody>
      <dsp:txXfrm>
        <a:off x="1057476" y="1806"/>
        <a:ext cx="6829223" cy="915564"/>
      </dsp:txXfrm>
    </dsp:sp>
    <dsp:sp modelId="{A7920B57-F1C9-4ECD-BAE4-C6519212E786}">
      <dsp:nvSpPr>
        <dsp:cNvPr id="0" name=""/>
        <dsp:cNvSpPr/>
      </dsp:nvSpPr>
      <dsp:spPr>
        <a:xfrm>
          <a:off x="0" y="1146262"/>
          <a:ext cx="78867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F1C817-6F87-4006-8ECF-5BE81917C8C8}">
      <dsp:nvSpPr>
        <dsp:cNvPr id="0" name=""/>
        <dsp:cNvSpPr/>
      </dsp:nvSpPr>
      <dsp:spPr>
        <a:xfrm>
          <a:off x="276958" y="1352264"/>
          <a:ext cx="503560" cy="5035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DF66AB-36FA-4680-B4DE-60EB6BB2C9C7}">
      <dsp:nvSpPr>
        <dsp:cNvPr id="0" name=""/>
        <dsp:cNvSpPr/>
      </dsp:nvSpPr>
      <dsp:spPr>
        <a:xfrm>
          <a:off x="1057476" y="1146262"/>
          <a:ext cx="68292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711200">
            <a:lnSpc>
              <a:spcPct val="100000"/>
            </a:lnSpc>
            <a:spcBef>
              <a:spcPct val="0"/>
            </a:spcBef>
            <a:spcAft>
              <a:spcPct val="35000"/>
            </a:spcAft>
            <a:buNone/>
          </a:pPr>
          <a:r>
            <a:rPr lang="en-US" sz="1600" kern="1200"/>
            <a:t>Excision biopsy should be avoided for initial diagnosis, as this may obstruct further treatment planning.</a:t>
          </a:r>
        </a:p>
      </dsp:txBody>
      <dsp:txXfrm>
        <a:off x="1057476" y="1146262"/>
        <a:ext cx="6829223" cy="915564"/>
      </dsp:txXfrm>
    </dsp:sp>
    <dsp:sp modelId="{4880A3C4-E0ED-4A45-ADD3-7599581E5D89}">
      <dsp:nvSpPr>
        <dsp:cNvPr id="0" name=""/>
        <dsp:cNvSpPr/>
      </dsp:nvSpPr>
      <dsp:spPr>
        <a:xfrm>
          <a:off x="0" y="2290717"/>
          <a:ext cx="78867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B7C9FB-1E15-4B52-B08A-6C49F6B71169}">
      <dsp:nvSpPr>
        <dsp:cNvPr id="0" name=""/>
        <dsp:cNvSpPr/>
      </dsp:nvSpPr>
      <dsp:spPr>
        <a:xfrm>
          <a:off x="276958" y="2496719"/>
          <a:ext cx="503560" cy="5035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DB8ADF-67F3-4E0D-B67C-F9E10AF4C46A}">
      <dsp:nvSpPr>
        <dsp:cNvPr id="0" name=""/>
        <dsp:cNvSpPr/>
      </dsp:nvSpPr>
      <dsp:spPr>
        <a:xfrm>
          <a:off x="1057476" y="2290717"/>
          <a:ext cx="68292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711200">
            <a:lnSpc>
              <a:spcPct val="100000"/>
            </a:lnSpc>
            <a:spcBef>
              <a:spcPct val="0"/>
            </a:spcBef>
            <a:spcAft>
              <a:spcPct val="35000"/>
            </a:spcAft>
            <a:buNone/>
          </a:pPr>
          <a:r>
            <a:rPr lang="en-US" sz="1600" kern="1200"/>
            <a:t>In patients with multiple vulvar lesions, all lesions should be biopsied separately (with clear documentation of mapping). </a:t>
          </a:r>
        </a:p>
      </dsp:txBody>
      <dsp:txXfrm>
        <a:off x="1057476" y="2290717"/>
        <a:ext cx="6829223" cy="915564"/>
      </dsp:txXfrm>
    </dsp:sp>
    <dsp:sp modelId="{4E4DF7D7-0E0C-4C62-B8A8-33AC5872E6A6}">
      <dsp:nvSpPr>
        <dsp:cNvPr id="0" name=""/>
        <dsp:cNvSpPr/>
      </dsp:nvSpPr>
      <dsp:spPr>
        <a:xfrm>
          <a:off x="0" y="3435173"/>
          <a:ext cx="7886700" cy="9155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3AF55E-0C4E-40F2-9A8D-781F06668BF6}">
      <dsp:nvSpPr>
        <dsp:cNvPr id="0" name=""/>
        <dsp:cNvSpPr/>
      </dsp:nvSpPr>
      <dsp:spPr>
        <a:xfrm>
          <a:off x="276958" y="3641175"/>
          <a:ext cx="503560" cy="5035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95CAAF-13CF-4FC9-AF7C-B90BE4C210ED}">
      <dsp:nvSpPr>
        <dsp:cNvPr id="0" name=""/>
        <dsp:cNvSpPr/>
      </dsp:nvSpPr>
      <dsp:spPr>
        <a:xfrm>
          <a:off x="1057476" y="3435173"/>
          <a:ext cx="6829223" cy="915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97" tIns="96897" rIns="96897" bIns="96897" numCol="1" spcCol="1270" anchor="ctr" anchorCtr="0">
          <a:noAutofit/>
        </a:bodyPr>
        <a:lstStyle/>
        <a:p>
          <a:pPr marL="0" lvl="0" indent="0" algn="l" defTabSz="711200">
            <a:lnSpc>
              <a:spcPct val="100000"/>
            </a:lnSpc>
            <a:spcBef>
              <a:spcPct val="0"/>
            </a:spcBef>
            <a:spcAft>
              <a:spcPct val="35000"/>
            </a:spcAft>
            <a:buNone/>
          </a:pPr>
          <a:r>
            <a:rPr lang="en-US" sz="1600" kern="1200"/>
            <a:t>All patients with vulvar cancer should be referred to a </a:t>
          </a:r>
          <a:r>
            <a:rPr lang="en-US" sz="1600" kern="1200" err="1"/>
            <a:t>Gynaecological</a:t>
          </a:r>
          <a:r>
            <a:rPr lang="en-US" sz="1600" kern="1200"/>
            <a:t> oncology </a:t>
          </a:r>
          <a:r>
            <a:rPr lang="en-US" sz="1600" kern="1200" err="1"/>
            <a:t>centre</a:t>
          </a:r>
          <a:r>
            <a:rPr lang="en-US" sz="1600" kern="1200"/>
            <a:t> (GOC) and treated by a multidisciplinary </a:t>
          </a:r>
          <a:r>
            <a:rPr lang="en-US" sz="1600" kern="1200" err="1"/>
            <a:t>gynaecological</a:t>
          </a:r>
          <a:r>
            <a:rPr lang="en-US" sz="1600" kern="1200"/>
            <a:t> oncology team.</a:t>
          </a:r>
        </a:p>
      </dsp:txBody>
      <dsp:txXfrm>
        <a:off x="1057476" y="3435173"/>
        <a:ext cx="6829223" cy="915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2F5E8-397E-BB49-94FE-746AEF4DDDCC}">
      <dsp:nvSpPr>
        <dsp:cNvPr id="0" name=""/>
        <dsp:cNvSpPr/>
      </dsp:nvSpPr>
      <dsp:spPr>
        <a:xfrm>
          <a:off x="0" y="0"/>
          <a:ext cx="4972629"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D87DD-ACC9-7948-97A5-DCD55B7743A7}">
      <dsp:nvSpPr>
        <dsp:cNvPr id="0" name=""/>
        <dsp:cNvSpPr/>
      </dsp:nvSpPr>
      <dsp:spPr>
        <a:xfrm>
          <a:off x="0" y="0"/>
          <a:ext cx="4972629"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Pt is positioned supine with frog leg position</a:t>
          </a:r>
        </a:p>
      </dsp:txBody>
      <dsp:txXfrm>
        <a:off x="0" y="0"/>
        <a:ext cx="4972629" cy="1376171"/>
      </dsp:txXfrm>
    </dsp:sp>
    <dsp:sp modelId="{06BD05D2-4B58-5A46-A409-38B7CA69BBE4}">
      <dsp:nvSpPr>
        <dsp:cNvPr id="0" name=""/>
        <dsp:cNvSpPr/>
      </dsp:nvSpPr>
      <dsp:spPr>
        <a:xfrm>
          <a:off x="0" y="1376171"/>
          <a:ext cx="4972629"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6E3C6B-C541-7F44-AAD1-A7F9762DDEC7}">
      <dsp:nvSpPr>
        <dsp:cNvPr id="0" name=""/>
        <dsp:cNvSpPr/>
      </dsp:nvSpPr>
      <dsp:spPr>
        <a:xfrm>
          <a:off x="0" y="1376171"/>
          <a:ext cx="4972629"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“Frog-leg” position helps minimize dose to the medial thigh and groin folds.</a:t>
          </a:r>
        </a:p>
      </dsp:txBody>
      <dsp:txXfrm>
        <a:off x="0" y="1376171"/>
        <a:ext cx="4972629" cy="1376171"/>
      </dsp:txXfrm>
    </dsp:sp>
    <dsp:sp modelId="{ED5DBEB1-1FC1-0842-826B-C9C75BA0764D}">
      <dsp:nvSpPr>
        <dsp:cNvPr id="0" name=""/>
        <dsp:cNvSpPr/>
      </dsp:nvSpPr>
      <dsp:spPr>
        <a:xfrm>
          <a:off x="0" y="2752343"/>
          <a:ext cx="4972629"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039470-C5FB-9049-80BB-C8C4185CE396}">
      <dsp:nvSpPr>
        <dsp:cNvPr id="0" name=""/>
        <dsp:cNvSpPr/>
      </dsp:nvSpPr>
      <dsp:spPr>
        <a:xfrm>
          <a:off x="0" y="2752343"/>
          <a:ext cx="4972629"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Although  this may be less important if IMRT used.</a:t>
          </a:r>
        </a:p>
      </dsp:txBody>
      <dsp:txXfrm>
        <a:off x="0" y="2752343"/>
        <a:ext cx="4972629" cy="1376171"/>
      </dsp:txXfrm>
    </dsp:sp>
    <dsp:sp modelId="{562C6907-3AC7-D947-A92E-34C0A4431EB9}">
      <dsp:nvSpPr>
        <dsp:cNvPr id="0" name=""/>
        <dsp:cNvSpPr/>
      </dsp:nvSpPr>
      <dsp:spPr>
        <a:xfrm>
          <a:off x="0" y="4128515"/>
          <a:ext cx="4972629"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B45782-D4A8-6C48-B4FA-96183B404069}">
      <dsp:nvSpPr>
        <dsp:cNvPr id="0" name=""/>
        <dsp:cNvSpPr/>
      </dsp:nvSpPr>
      <dsp:spPr>
        <a:xfrm>
          <a:off x="0" y="4128515"/>
          <a:ext cx="4972629"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Advanced immobilization devices like alpha cradle or vacuum cushion device can be considered.</a:t>
          </a:r>
        </a:p>
      </dsp:txBody>
      <dsp:txXfrm>
        <a:off x="0" y="4128515"/>
        <a:ext cx="4972629" cy="13761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61D278-77A3-4E0B-BDCF-FF3DC36496D2}" type="datetimeFigureOut">
              <a:rPr lang="en-US" smtClean="0"/>
              <a:pPr/>
              <a:t>11/28/24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AA24E-D61B-4898-9477-96C6C877128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FAA24E-D61B-4898-9477-96C6C8771288}"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11D13B-1218-4319-87D5-A11D81B9022D}" type="datetime1">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EB074-26B9-468D-BCD8-C25EE66AEDA3}" type="datetime1">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35E097-1E0D-4EF4-A35E-BF583E0F18DF}" type="datetime1">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3E0FBF-B5B8-4330-8B18-102DEA93BDBC}" type="datetime1">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0AFBF-E697-478E-B011-0598F2D59B00}" type="datetime1">
              <a:rPr lang="en-US" smtClean="0"/>
              <a:pPr/>
              <a:t>11/28/24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8A48EE-185F-4A0D-B56F-D598DE467C43}" type="datetime1">
              <a:rPr lang="en-US" smtClean="0"/>
              <a:pPr/>
              <a:t>11/28/24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3CCC3B-67B3-4B9B-81B2-905174BAB7A4}" type="datetime1">
              <a:rPr lang="en-US" smtClean="0"/>
              <a:pPr/>
              <a:t>11/28/24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AAE614-DF58-4031-AED2-2C55A32E106E}" type="datetime1">
              <a:rPr lang="en-US" smtClean="0"/>
              <a:pPr/>
              <a:t>11/28/24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A668A5-727A-445F-A220-A30237626E6F}" type="datetime1">
              <a:rPr lang="en-US" smtClean="0"/>
              <a:pPr/>
              <a:t>11/28/24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C13B74-FF6A-458F-8013-74C1B4A10E74}" type="datetime1">
              <a:rPr lang="en-US" smtClean="0"/>
              <a:pPr/>
              <a:t>11/28/24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6574C1-19DB-4415-AC3A-6299FA770CF2}" type="datetime1">
              <a:rPr lang="en-US" smtClean="0"/>
              <a:pPr/>
              <a:t>11/28/24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6EC10-2722-41E2-863E-48851D5B5D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3D9FA-1A1D-4F5F-9E9C-C3984BE30A94}" type="datetime1">
              <a:rPr lang="en-US" smtClean="0"/>
              <a:pPr/>
              <a:t>11/28/24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6EC10-2722-41E2-863E-48851D5B5D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2057400"/>
          </a:xfrm>
        </p:spPr>
        <p:txBody>
          <a:bodyPr anchor="ctr">
            <a:normAutofit/>
          </a:bodyPr>
          <a:lstStyle/>
          <a:p>
            <a:pPr algn="ctr">
              <a:lnSpc>
                <a:spcPct val="90000"/>
              </a:lnSpc>
            </a:pPr>
            <a:br>
              <a:rPr lang="en-US" sz="3200" dirty="0"/>
            </a:br>
            <a:r>
              <a:rPr lang="en-US" b="1" dirty="0"/>
              <a:t>VULVAR CANCER</a:t>
            </a:r>
            <a:br>
              <a:rPr lang="en-US" b="1" dirty="0"/>
            </a:br>
            <a:br>
              <a:rPr lang="en-US" sz="3200" dirty="0"/>
            </a:br>
            <a:r>
              <a:rPr lang="en-US" sz="3200" dirty="0"/>
              <a:t>Role of NCT-CRT</a:t>
            </a:r>
          </a:p>
        </p:txBody>
      </p:sp>
      <p:sp>
        <p:nvSpPr>
          <p:cNvPr id="3" name="Subtitle 2"/>
          <p:cNvSpPr>
            <a:spLocks noGrp="1"/>
          </p:cNvSpPr>
          <p:nvPr>
            <p:ph sz="half" idx="1"/>
          </p:nvPr>
        </p:nvSpPr>
        <p:spPr>
          <a:xfrm>
            <a:off x="1850136" y="3657600"/>
            <a:ext cx="5486400" cy="3111935"/>
          </a:xfrm>
        </p:spPr>
        <p:txBody>
          <a:bodyPr>
            <a:normAutofit/>
          </a:bodyPr>
          <a:lstStyle/>
          <a:p>
            <a:pPr marL="109728" indent="0" algn="ctr">
              <a:buNone/>
            </a:pPr>
            <a:r>
              <a:rPr lang="en-US" sz="3200" b="1" dirty="0" err="1"/>
              <a:t>Neamat</a:t>
            </a:r>
            <a:r>
              <a:rPr lang="en-US" sz="3200" b="1" dirty="0"/>
              <a:t> </a:t>
            </a:r>
            <a:r>
              <a:rPr lang="en-US" sz="3200" b="1" dirty="0" err="1"/>
              <a:t>Hegazy</a:t>
            </a:r>
            <a:endParaRPr lang="en-US" sz="3200" b="1" dirty="0"/>
          </a:p>
          <a:p>
            <a:pPr marL="109728" indent="0" algn="ctr">
              <a:buNone/>
            </a:pPr>
            <a:r>
              <a:rPr lang="en-US" sz="2000" dirty="0"/>
              <a:t>Ass Prof Clinical Oncology</a:t>
            </a:r>
          </a:p>
          <a:p>
            <a:pPr marL="109728" indent="0" algn="ctr">
              <a:buNone/>
            </a:pPr>
            <a:r>
              <a:rPr lang="en-US" sz="2000" dirty="0"/>
              <a:t>Alexandria University</a:t>
            </a:r>
          </a:p>
          <a:p>
            <a:pPr marL="109728" indent="0" algn="ctr">
              <a:buNone/>
            </a:pPr>
            <a:r>
              <a:rPr lang="en-US" sz="2000" dirty="0"/>
              <a:t>Egypt</a:t>
            </a:r>
          </a:p>
        </p:txBody>
      </p:sp>
      <p:pic>
        <p:nvPicPr>
          <p:cNvPr id="1026" name="Picture 2"/>
          <p:cNvPicPr>
            <a:picLocks noChangeAspect="1" noChangeArrowheads="1"/>
          </p:cNvPicPr>
          <p:nvPr/>
        </p:nvPicPr>
        <p:blipFill>
          <a:blip r:embed="rId2"/>
          <a:srcRect l="25869" r="14122" b="-1"/>
          <a:stretch/>
        </p:blipFill>
        <p:spPr bwMode="auto">
          <a:xfrm>
            <a:off x="7336536" y="4890833"/>
            <a:ext cx="1676400" cy="1878702"/>
          </a:xfrm>
          <a:prstGeom prst="rect">
            <a:avLst/>
          </a:prstGeom>
          <a:noFill/>
          <a:ln w="38100">
            <a:solidFill>
              <a:schemeClr val="accent3">
                <a:lumMod val="40000"/>
                <a:lumOff val="60000"/>
              </a:schemeClr>
            </a:solidFill>
            <a:miter lim="800000"/>
            <a:headEnd/>
            <a:tailEnd/>
          </a:ln>
          <a:effectLst>
            <a:glow rad="101600">
              <a:schemeClr val="accent4">
                <a:satMod val="175000"/>
                <a:alpha val="40000"/>
              </a:schemeClr>
            </a:glow>
          </a:effectLst>
        </p:spPr>
      </p:pic>
      <p:sp>
        <p:nvSpPr>
          <p:cNvPr id="5" name="Slide Number Placeholder 4"/>
          <p:cNvSpPr>
            <a:spLocks noGrp="1"/>
          </p:cNvSpPr>
          <p:nvPr>
            <p:ph type="sldNum" sz="quarter" idx="12"/>
          </p:nvPr>
        </p:nvSpPr>
        <p:spPr>
          <a:xfrm>
            <a:off x="8174736" y="2272"/>
            <a:ext cx="762000" cy="365760"/>
          </a:xfrm>
        </p:spPr>
        <p:txBody>
          <a:bodyPr anchor="b">
            <a:normAutofit/>
          </a:bodyPr>
          <a:lstStyle/>
          <a:p>
            <a:pPr>
              <a:spcAft>
                <a:spcPts val="600"/>
              </a:spcAft>
            </a:pPr>
            <a:fld id="{2056EC10-2722-41E2-863E-48851D5B5D4B}" type="slidenum">
              <a:rPr lang="en-US" smtClean="0"/>
              <a:pPr>
                <a:spcAft>
                  <a:spcPts val="600"/>
                </a:spcAft>
              </a:pPr>
              <a:t>1</a:t>
            </a:fld>
            <a:endParaRPr lang="en-US"/>
          </a:p>
        </p:txBody>
      </p:sp>
    </p:spTree>
    <p:extLst>
      <p:ext uri="{BB962C8B-B14F-4D97-AF65-F5344CB8AC3E}">
        <p14:creationId xmlns:p14="http://schemas.microsoft.com/office/powerpoint/2010/main" val="21075857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BBF08-5E71-6C4B-BA89-36201024F71D}"/>
              </a:ext>
            </a:extLst>
          </p:cNvPr>
          <p:cNvSpPr>
            <a:spLocks noGrp="1"/>
          </p:cNvSpPr>
          <p:nvPr>
            <p:ph type="title"/>
          </p:nvPr>
        </p:nvSpPr>
        <p:spPr>
          <a:xfrm>
            <a:off x="606478" y="386930"/>
            <a:ext cx="6927525" cy="1188950"/>
          </a:xfrm>
        </p:spPr>
        <p:txBody>
          <a:bodyPr anchor="b">
            <a:normAutofit/>
          </a:bodyPr>
          <a:lstStyle/>
          <a:p>
            <a:r>
              <a:rPr lang="en-US" sz="4700"/>
              <a:t>Adjuvant radiotherapy </a:t>
            </a:r>
            <a:endParaRPr lang="en-EG" sz="4700"/>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F5774A1B-EB2D-1B41-936C-34C48E14A6B9}"/>
              </a:ext>
            </a:extLst>
          </p:cNvPr>
          <p:cNvSpPr>
            <a:spLocks noGrp="1"/>
          </p:cNvSpPr>
          <p:nvPr>
            <p:ph idx="1"/>
          </p:nvPr>
        </p:nvSpPr>
        <p:spPr>
          <a:xfrm>
            <a:off x="372727" y="2599509"/>
            <a:ext cx="7830269" cy="3751415"/>
          </a:xfrm>
        </p:spPr>
        <p:txBody>
          <a:bodyPr anchor="ctr">
            <a:normAutofit lnSpcReduction="10000"/>
          </a:bodyPr>
          <a:lstStyle/>
          <a:p>
            <a:pPr>
              <a:lnSpc>
                <a:spcPct val="150000"/>
              </a:lnSpc>
            </a:pPr>
            <a:r>
              <a:rPr lang="en-US" sz="2100"/>
              <a:t>primary risk factors include: close tumor margins, </a:t>
            </a:r>
            <a:r>
              <a:rPr lang="en-US" sz="2100" err="1"/>
              <a:t>lymphovascular</a:t>
            </a:r>
            <a:r>
              <a:rPr lang="en-US" sz="2100"/>
              <a:t> invasion (LVSI), tumor size, depth of invasion, and pattern of invasion (spray or diffuse). Nodal involvement (as an indicator of LVSI) may also impact selection of adjuvant therapy to the primary site.</a:t>
            </a:r>
          </a:p>
          <a:p>
            <a:pPr>
              <a:lnSpc>
                <a:spcPct val="150000"/>
              </a:lnSpc>
            </a:pPr>
            <a:r>
              <a:rPr lang="en-US" sz="2100"/>
              <a:t>In case of close but clear pathological margins, postoperative vulvar radiotherapy may be considered to reduce the frequency of local recurrences. </a:t>
            </a:r>
          </a:p>
          <a:p>
            <a:pPr marL="0" indent="0">
              <a:lnSpc>
                <a:spcPct val="150000"/>
              </a:lnSpc>
              <a:buNone/>
            </a:pPr>
            <a:endParaRPr lang="en-EG" sz="2100"/>
          </a:p>
        </p:txBody>
      </p:sp>
      <p:sp>
        <p:nvSpPr>
          <p:cNvPr id="4" name="Slide Number Placeholder 3">
            <a:extLst>
              <a:ext uri="{FF2B5EF4-FFF2-40B4-BE49-F238E27FC236}">
                <a16:creationId xmlns:a16="http://schemas.microsoft.com/office/drawing/2014/main" id="{9352FE35-6FD1-A845-BDD6-5CF71C400153}"/>
              </a:ext>
            </a:extLst>
          </p:cNvPr>
          <p:cNvSpPr>
            <a:spLocks noGrp="1"/>
          </p:cNvSpPr>
          <p:nvPr>
            <p:ph type="sldNum" sz="quarter" idx="12"/>
          </p:nvPr>
        </p:nvSpPr>
        <p:spPr>
          <a:xfrm>
            <a:off x="6457950" y="6492240"/>
            <a:ext cx="2057400" cy="365125"/>
          </a:xfrm>
        </p:spPr>
        <p:txBody>
          <a:bodyPr>
            <a:normAutofit/>
          </a:bodyPr>
          <a:lstStyle/>
          <a:p>
            <a:pPr>
              <a:spcAft>
                <a:spcPts val="600"/>
              </a:spcAft>
            </a:pPr>
            <a:fld id="{2056EC10-2722-41E2-863E-48851D5B5D4B}" type="slidenum">
              <a:rPr lang="en-US" smtClean="0"/>
              <a:pPr>
                <a:spcAft>
                  <a:spcPts val="600"/>
                </a:spcAft>
              </a:pPr>
              <a:t>10</a:t>
            </a:fld>
            <a:endParaRPr lang="en-US"/>
          </a:p>
        </p:txBody>
      </p:sp>
    </p:spTree>
    <p:extLst>
      <p:ext uri="{BB962C8B-B14F-4D97-AF65-F5344CB8AC3E}">
        <p14:creationId xmlns:p14="http://schemas.microsoft.com/office/powerpoint/2010/main" val="405284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806412-74EF-C148-823F-576FA6050467}"/>
              </a:ext>
            </a:extLst>
          </p:cNvPr>
          <p:cNvSpPr>
            <a:spLocks noGrp="1"/>
          </p:cNvSpPr>
          <p:nvPr>
            <p:ph type="title"/>
          </p:nvPr>
        </p:nvSpPr>
        <p:spPr>
          <a:xfrm>
            <a:off x="606478" y="386930"/>
            <a:ext cx="6927525" cy="1188950"/>
          </a:xfrm>
        </p:spPr>
        <p:txBody>
          <a:bodyPr anchor="b">
            <a:normAutofit/>
          </a:bodyPr>
          <a:lstStyle/>
          <a:p>
            <a:pPr>
              <a:lnSpc>
                <a:spcPct val="90000"/>
              </a:lnSpc>
            </a:pPr>
            <a:r>
              <a:rPr lang="en-US" sz="3300"/>
              <a:t>Adjuvant radiotherapy (close surgical margins or positive margins)</a:t>
            </a:r>
            <a:endParaRPr lang="en-EG" sz="3300"/>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0450C9-F277-B549-911C-FEE53F36C7D9}"/>
              </a:ext>
            </a:extLst>
          </p:cNvPr>
          <p:cNvSpPr>
            <a:spLocks noGrp="1"/>
          </p:cNvSpPr>
          <p:nvPr>
            <p:ph idx="1"/>
          </p:nvPr>
        </p:nvSpPr>
        <p:spPr>
          <a:xfrm>
            <a:off x="372727" y="2203079"/>
            <a:ext cx="7830269" cy="4147845"/>
          </a:xfrm>
        </p:spPr>
        <p:txBody>
          <a:bodyPr anchor="ctr">
            <a:normAutofit/>
          </a:bodyPr>
          <a:lstStyle/>
          <a:p>
            <a:pPr marL="0" indent="0">
              <a:buNone/>
            </a:pPr>
            <a:r>
              <a:rPr lang="en-US" sz="2100"/>
              <a:t>on multivariate analysis, </a:t>
            </a:r>
          </a:p>
          <a:p>
            <a:r>
              <a:rPr lang="en-US" sz="2100"/>
              <a:t>adjuvant radiation was a significant prognostic predictor for local control </a:t>
            </a:r>
          </a:p>
          <a:p>
            <a:r>
              <a:rPr lang="en-US" sz="2100"/>
              <a:t>adjuvant radiation therapy significantly improved actuarial 5-year survival for patients with positive margins (p = 0.001), but not for those with close margins (p = 0.63).</a:t>
            </a:r>
            <a:endParaRPr lang="en-EG" sz="2100"/>
          </a:p>
        </p:txBody>
      </p:sp>
      <p:sp>
        <p:nvSpPr>
          <p:cNvPr id="4" name="Slide Number Placeholder 3">
            <a:extLst>
              <a:ext uri="{FF2B5EF4-FFF2-40B4-BE49-F238E27FC236}">
                <a16:creationId xmlns:a16="http://schemas.microsoft.com/office/drawing/2014/main" id="{1A8A5D63-85FB-A542-9309-2581676CF44B}"/>
              </a:ext>
            </a:extLst>
          </p:cNvPr>
          <p:cNvSpPr>
            <a:spLocks noGrp="1"/>
          </p:cNvSpPr>
          <p:nvPr>
            <p:ph type="sldNum" sz="quarter" idx="12"/>
          </p:nvPr>
        </p:nvSpPr>
        <p:spPr>
          <a:xfrm>
            <a:off x="6457950" y="6492240"/>
            <a:ext cx="2057400" cy="365125"/>
          </a:xfrm>
        </p:spPr>
        <p:txBody>
          <a:bodyPr>
            <a:normAutofit/>
          </a:bodyPr>
          <a:lstStyle/>
          <a:p>
            <a:pPr>
              <a:spcAft>
                <a:spcPts val="600"/>
              </a:spcAft>
            </a:pPr>
            <a:fld id="{2056EC10-2722-41E2-863E-48851D5B5D4B}" type="slidenum">
              <a:rPr lang="en-US" smtClean="0"/>
              <a:pPr>
                <a:spcAft>
                  <a:spcPts val="600"/>
                </a:spcAft>
              </a:pPr>
              <a:t>11</a:t>
            </a:fld>
            <a:endParaRPr lang="en-US"/>
          </a:p>
        </p:txBody>
      </p:sp>
    </p:spTree>
    <p:extLst>
      <p:ext uri="{BB962C8B-B14F-4D97-AF65-F5344CB8AC3E}">
        <p14:creationId xmlns:p14="http://schemas.microsoft.com/office/powerpoint/2010/main" val="2376576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BBF08-5E71-6C4B-BA89-36201024F71D}"/>
              </a:ext>
            </a:extLst>
          </p:cNvPr>
          <p:cNvSpPr>
            <a:spLocks noGrp="1"/>
          </p:cNvSpPr>
          <p:nvPr>
            <p:ph type="title"/>
          </p:nvPr>
        </p:nvSpPr>
        <p:spPr>
          <a:xfrm>
            <a:off x="606478" y="386930"/>
            <a:ext cx="6927525" cy="1188950"/>
          </a:xfrm>
        </p:spPr>
        <p:txBody>
          <a:bodyPr anchor="b">
            <a:normAutofit/>
          </a:bodyPr>
          <a:lstStyle/>
          <a:p>
            <a:r>
              <a:rPr lang="en-US" sz="4700"/>
              <a:t>Adjuvant radiotherapy </a:t>
            </a:r>
            <a:endParaRPr lang="en-EG" sz="4700"/>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8771274"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774A1B-EB2D-1B41-936C-34C48E14A6B9}"/>
              </a:ext>
            </a:extLst>
          </p:cNvPr>
          <p:cNvSpPr>
            <a:spLocks noGrp="1"/>
          </p:cNvSpPr>
          <p:nvPr>
            <p:ph idx="1"/>
          </p:nvPr>
        </p:nvSpPr>
        <p:spPr>
          <a:xfrm>
            <a:off x="595245" y="2599509"/>
            <a:ext cx="7607751" cy="3435531"/>
          </a:xfrm>
        </p:spPr>
        <p:txBody>
          <a:bodyPr anchor="ctr">
            <a:normAutofit/>
          </a:bodyPr>
          <a:lstStyle/>
          <a:p>
            <a:r>
              <a:rPr lang="en-US" sz="2100"/>
              <a:t>Postoperative radiotherapy to the groin is recommended for cases with &gt; 1 metastatic lymph node and/or presence of extracapsular lymph node involvement. </a:t>
            </a:r>
          </a:p>
          <a:p>
            <a:endParaRPr lang="en-US" sz="2100"/>
          </a:p>
          <a:p>
            <a:endParaRPr lang="en-US" sz="2100"/>
          </a:p>
          <a:p>
            <a:r>
              <a:rPr lang="en-US" sz="2100" b="1" i="1"/>
              <a:t>the addition of concomitant, </a:t>
            </a:r>
            <a:r>
              <a:rPr lang="en-US" sz="2100" b="1" i="1" err="1"/>
              <a:t>radiosensitising</a:t>
            </a:r>
            <a:r>
              <a:rPr lang="en-US" sz="2100" b="1" i="1"/>
              <a:t> chemotherapy to adjuvant radiotherapy should be considered.</a:t>
            </a:r>
            <a:endParaRPr lang="en-EG" sz="2100" b="1" i="1"/>
          </a:p>
        </p:txBody>
      </p:sp>
      <p:sp>
        <p:nvSpPr>
          <p:cNvPr id="4" name="Slide Number Placeholder 3">
            <a:extLst>
              <a:ext uri="{FF2B5EF4-FFF2-40B4-BE49-F238E27FC236}">
                <a16:creationId xmlns:a16="http://schemas.microsoft.com/office/drawing/2014/main" id="{9352FE35-6FD1-A845-BDD6-5CF71C400153}"/>
              </a:ext>
            </a:extLst>
          </p:cNvPr>
          <p:cNvSpPr>
            <a:spLocks noGrp="1"/>
          </p:cNvSpPr>
          <p:nvPr>
            <p:ph type="sldNum" sz="quarter" idx="12"/>
          </p:nvPr>
        </p:nvSpPr>
        <p:spPr>
          <a:xfrm>
            <a:off x="6457950" y="6492240"/>
            <a:ext cx="2057400" cy="365125"/>
          </a:xfrm>
        </p:spPr>
        <p:txBody>
          <a:bodyPr>
            <a:normAutofit/>
          </a:bodyPr>
          <a:lstStyle/>
          <a:p>
            <a:pPr>
              <a:spcAft>
                <a:spcPts val="600"/>
              </a:spcAft>
            </a:pPr>
            <a:fld id="{2056EC10-2722-41E2-863E-48851D5B5D4B}" type="slidenum">
              <a:rPr lang="en-US" smtClean="0"/>
              <a:pPr>
                <a:spcAft>
                  <a:spcPts val="600"/>
                </a:spcAft>
              </a:pPr>
              <a:t>12</a:t>
            </a:fld>
            <a:endParaRPr lang="en-US"/>
          </a:p>
        </p:txBody>
      </p:sp>
    </p:spTree>
    <p:extLst>
      <p:ext uri="{BB962C8B-B14F-4D97-AF65-F5344CB8AC3E}">
        <p14:creationId xmlns:p14="http://schemas.microsoft.com/office/powerpoint/2010/main" val="1858791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02790F-07AF-2447-8F87-7ECDE2825EE2}"/>
              </a:ext>
            </a:extLst>
          </p:cNvPr>
          <p:cNvSpPr>
            <a:spLocks noGrp="1"/>
          </p:cNvSpPr>
          <p:nvPr>
            <p:ph type="title"/>
          </p:nvPr>
        </p:nvSpPr>
        <p:spPr>
          <a:xfrm>
            <a:off x="836676" y="548640"/>
            <a:ext cx="7626096" cy="1179576"/>
          </a:xfrm>
        </p:spPr>
        <p:txBody>
          <a:bodyPr>
            <a:normAutofit/>
          </a:bodyPr>
          <a:lstStyle/>
          <a:p>
            <a:r>
              <a:rPr lang="en-US" sz="3500"/>
              <a:t>Adjuvant radiotherapy (single positive node)</a:t>
            </a:r>
            <a:endParaRPr lang="en-EG" sz="350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812B078-FA78-FE44-8506-6635E46D5C7F}"/>
              </a:ext>
            </a:extLst>
          </p:cNvPr>
          <p:cNvSpPr>
            <a:spLocks noGrp="1"/>
          </p:cNvSpPr>
          <p:nvPr>
            <p:ph idx="1"/>
          </p:nvPr>
        </p:nvSpPr>
        <p:spPr>
          <a:xfrm>
            <a:off x="836676" y="2481943"/>
            <a:ext cx="7626096" cy="3695020"/>
          </a:xfrm>
        </p:spPr>
        <p:txBody>
          <a:bodyPr>
            <a:normAutofit/>
          </a:bodyPr>
          <a:lstStyle/>
          <a:p>
            <a:r>
              <a:rPr lang="en-US" sz="1900"/>
              <a:t>the benefit of adjuvant radiation in patients with a single lymph node metastasis and </a:t>
            </a:r>
            <a:r>
              <a:rPr lang="en-US" sz="1900" err="1"/>
              <a:t>micrometastatic</a:t>
            </a:r>
            <a:r>
              <a:rPr lang="en-US" sz="1900"/>
              <a:t> disease to the lymph nodes is controversial. </a:t>
            </a:r>
          </a:p>
          <a:p>
            <a:endParaRPr lang="en-US" sz="1900"/>
          </a:p>
          <a:p>
            <a:endParaRPr lang="en-US" sz="1900"/>
          </a:p>
          <a:p>
            <a:r>
              <a:rPr lang="en-US" sz="1900"/>
              <a:t>In multivariate </a:t>
            </a:r>
            <a:r>
              <a:rPr lang="en-US" sz="1900" err="1"/>
              <a:t>subanalysis</a:t>
            </a:r>
            <a:r>
              <a:rPr lang="en-US" sz="1900"/>
              <a:t> performed as part of the AGO-CaRE-1 study, adjuvant radiotherapy was associated with a not statistically significant better PFS compared to patients without adjuvant treatment </a:t>
            </a:r>
          </a:p>
          <a:p>
            <a:endParaRPr lang="en-EG" sz="1900"/>
          </a:p>
        </p:txBody>
      </p:sp>
      <p:sp>
        <p:nvSpPr>
          <p:cNvPr id="4" name="Slide Number Placeholder 3">
            <a:extLst>
              <a:ext uri="{FF2B5EF4-FFF2-40B4-BE49-F238E27FC236}">
                <a16:creationId xmlns:a16="http://schemas.microsoft.com/office/drawing/2014/main" id="{C142D417-1BFF-774A-9A0C-6020B8C9E135}"/>
              </a:ext>
            </a:extLst>
          </p:cNvPr>
          <p:cNvSpPr>
            <a:spLocks noGrp="1"/>
          </p:cNvSpPr>
          <p:nvPr>
            <p:ph type="sldNum" sz="quarter" idx="12"/>
          </p:nvPr>
        </p:nvSpPr>
        <p:spPr>
          <a:xfrm>
            <a:off x="6405372" y="6356350"/>
            <a:ext cx="2057400" cy="365125"/>
          </a:xfrm>
        </p:spPr>
        <p:txBody>
          <a:bodyPr>
            <a:normAutofit/>
          </a:bodyPr>
          <a:lstStyle/>
          <a:p>
            <a:pPr>
              <a:spcAft>
                <a:spcPts val="600"/>
              </a:spcAft>
            </a:pPr>
            <a:fld id="{2056EC10-2722-41E2-863E-48851D5B5D4B}" type="slidenum">
              <a:rPr lang="en-US">
                <a:solidFill>
                  <a:schemeClr val="tx1">
                    <a:lumMod val="50000"/>
                    <a:lumOff val="50000"/>
                  </a:schemeClr>
                </a:solidFill>
              </a:rPr>
              <a:pPr>
                <a:spcAft>
                  <a:spcPts val="600"/>
                </a:spcAft>
              </a:pPr>
              <a:t>13</a:t>
            </a:fld>
            <a:endParaRPr lang="en-US">
              <a:solidFill>
                <a:schemeClr val="tx1">
                  <a:lumMod val="50000"/>
                  <a:lumOff val="50000"/>
                </a:schemeClr>
              </a:solidFill>
            </a:endParaRPr>
          </a:p>
        </p:txBody>
      </p:sp>
    </p:spTree>
    <p:extLst>
      <p:ext uri="{BB962C8B-B14F-4D97-AF65-F5344CB8AC3E}">
        <p14:creationId xmlns:p14="http://schemas.microsoft.com/office/powerpoint/2010/main" val="233129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5543F7-9492-2B4B-B0FD-A9B151DE179C}"/>
              </a:ext>
            </a:extLst>
          </p:cNvPr>
          <p:cNvSpPr>
            <a:spLocks noGrp="1"/>
          </p:cNvSpPr>
          <p:nvPr>
            <p:ph type="title"/>
          </p:nvPr>
        </p:nvSpPr>
        <p:spPr>
          <a:xfrm>
            <a:off x="836676" y="548640"/>
            <a:ext cx="7626096" cy="1179576"/>
          </a:xfrm>
        </p:spPr>
        <p:txBody>
          <a:bodyPr>
            <a:normAutofit/>
          </a:bodyPr>
          <a:lstStyle/>
          <a:p>
            <a:r>
              <a:rPr lang="en-US" sz="3500"/>
              <a:t>Adjuvant radiotherapy (multiple positive nodes) </a:t>
            </a:r>
            <a:endParaRPr lang="en-EG" sz="3500"/>
          </a:p>
        </p:txBody>
      </p:sp>
      <p:sp>
        <p:nvSpPr>
          <p:cNvPr id="26" name="Rectangle 2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411E2B6-F4DF-FB43-8D6C-56231BC405BE}"/>
              </a:ext>
            </a:extLst>
          </p:cNvPr>
          <p:cNvSpPr>
            <a:spLocks noGrp="1"/>
          </p:cNvSpPr>
          <p:nvPr>
            <p:ph idx="1"/>
          </p:nvPr>
        </p:nvSpPr>
        <p:spPr>
          <a:xfrm>
            <a:off x="425196" y="2011680"/>
            <a:ext cx="8037576" cy="4541520"/>
          </a:xfrm>
        </p:spPr>
        <p:txBody>
          <a:bodyPr>
            <a:normAutofit lnSpcReduction="10000"/>
          </a:bodyPr>
          <a:lstStyle/>
          <a:p>
            <a:pPr>
              <a:lnSpc>
                <a:spcPct val="150000"/>
              </a:lnSpc>
            </a:pPr>
            <a:r>
              <a:rPr lang="en-US" sz="1800" dirty="0"/>
              <a:t>a randomized trial compared pelvic radiotherapy with pelvic lymphadenectomy in 114 patients with inguinofemoral lymph node metastases after radical vulvectomy and bilateral inguinofemoral lymphadenectomy</a:t>
            </a:r>
          </a:p>
          <a:p>
            <a:pPr>
              <a:lnSpc>
                <a:spcPct val="150000"/>
              </a:lnSpc>
            </a:pPr>
            <a:r>
              <a:rPr lang="en-US" sz="1800" dirty="0"/>
              <a:t>The difference in regional (groin) recurrence was significant, favoring the adjunctive radiation therapy group </a:t>
            </a:r>
          </a:p>
          <a:p>
            <a:pPr>
              <a:lnSpc>
                <a:spcPct val="150000"/>
              </a:lnSpc>
            </a:pPr>
            <a:r>
              <a:rPr lang="en-US" sz="1800" dirty="0"/>
              <a:t>Survival proved also to be better in the patients who received postoperative radiotherapy </a:t>
            </a:r>
          </a:p>
          <a:p>
            <a:pPr>
              <a:lnSpc>
                <a:spcPct val="150000"/>
              </a:lnSpc>
            </a:pPr>
            <a:r>
              <a:rPr lang="en-US" sz="1800" dirty="0"/>
              <a:t>In this study, the most dramatic survival advantage for radiation therapy was in patients who had either of the two major poor prognostic factors present: 1) clinically suspicious or fixed ulcerated groin nodes, and 2) two or more positive groin nodes. </a:t>
            </a:r>
          </a:p>
        </p:txBody>
      </p:sp>
      <p:sp>
        <p:nvSpPr>
          <p:cNvPr id="4" name="Slide Number Placeholder 3">
            <a:extLst>
              <a:ext uri="{FF2B5EF4-FFF2-40B4-BE49-F238E27FC236}">
                <a16:creationId xmlns:a16="http://schemas.microsoft.com/office/drawing/2014/main" id="{3A68DC7E-AEFC-EA48-832B-EB893B2281E3}"/>
              </a:ext>
            </a:extLst>
          </p:cNvPr>
          <p:cNvSpPr>
            <a:spLocks noGrp="1"/>
          </p:cNvSpPr>
          <p:nvPr>
            <p:ph type="sldNum" sz="quarter" idx="12"/>
          </p:nvPr>
        </p:nvSpPr>
        <p:spPr>
          <a:xfrm>
            <a:off x="6405372" y="6356350"/>
            <a:ext cx="2057400" cy="365125"/>
          </a:xfrm>
        </p:spPr>
        <p:txBody>
          <a:bodyPr>
            <a:normAutofit/>
          </a:bodyPr>
          <a:lstStyle/>
          <a:p>
            <a:pPr>
              <a:spcAft>
                <a:spcPts val="600"/>
              </a:spcAft>
            </a:pPr>
            <a:fld id="{2056EC10-2722-41E2-863E-48851D5B5D4B}" type="slidenum">
              <a:rPr lang="en-US">
                <a:solidFill>
                  <a:schemeClr val="tx1">
                    <a:lumMod val="50000"/>
                    <a:lumOff val="50000"/>
                  </a:schemeClr>
                </a:solidFill>
              </a:rPr>
              <a:pPr>
                <a:spcAft>
                  <a:spcPts val="600"/>
                </a:spcAft>
              </a:pPr>
              <a:t>14</a:t>
            </a:fld>
            <a:endParaRPr lang="en-US" dirty="0">
              <a:solidFill>
                <a:schemeClr val="tx1">
                  <a:lumMod val="50000"/>
                  <a:lumOff val="50000"/>
                </a:schemeClr>
              </a:solidFill>
            </a:endParaRPr>
          </a:p>
        </p:txBody>
      </p:sp>
    </p:spTree>
    <p:extLst>
      <p:ext uri="{BB962C8B-B14F-4D97-AF65-F5344CB8AC3E}">
        <p14:creationId xmlns:p14="http://schemas.microsoft.com/office/powerpoint/2010/main" val="4790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67B371-4D18-D14A-9FEC-ED06C4928DD1}"/>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ESGO Guidelines</a:t>
            </a:r>
          </a:p>
        </p:txBody>
      </p:sp>
      <p:pic>
        <p:nvPicPr>
          <p:cNvPr id="5" name="Content Placeholder 4" descr="A close-up of a text&#10;&#10;Description automatically generated">
            <a:extLst>
              <a:ext uri="{FF2B5EF4-FFF2-40B4-BE49-F238E27FC236}">
                <a16:creationId xmlns:a16="http://schemas.microsoft.com/office/drawing/2014/main" id="{7BE31195-F442-3D43-974F-9DEF26E1F041}"/>
              </a:ext>
            </a:extLst>
          </p:cNvPr>
          <p:cNvPicPr>
            <a:picLocks noGrp="1" noChangeAspect="1"/>
          </p:cNvPicPr>
          <p:nvPr>
            <p:ph idx="1"/>
          </p:nvPr>
        </p:nvPicPr>
        <p:blipFill>
          <a:blip r:embed="rId2"/>
          <a:stretch>
            <a:fillRect/>
          </a:stretch>
        </p:blipFill>
        <p:spPr>
          <a:xfrm>
            <a:off x="343876" y="1675227"/>
            <a:ext cx="7967868" cy="4681123"/>
          </a:xfrm>
          <a:prstGeom prst="rect">
            <a:avLst/>
          </a:prstGeom>
        </p:spPr>
      </p:pic>
      <p:sp>
        <p:nvSpPr>
          <p:cNvPr id="4" name="Slide Number Placeholder 3">
            <a:extLst>
              <a:ext uri="{FF2B5EF4-FFF2-40B4-BE49-F238E27FC236}">
                <a16:creationId xmlns:a16="http://schemas.microsoft.com/office/drawing/2014/main" id="{5B7B632D-6275-6B45-B664-345421FA723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056EC10-2722-41E2-863E-48851D5B5D4B}" type="slidenum">
              <a:rPr lang="en-US" smtClean="0"/>
              <a:pPr>
                <a:spcAft>
                  <a:spcPts val="600"/>
                </a:spcAft>
              </a:pPr>
              <a:t>15</a:t>
            </a:fld>
            <a:endParaRPr lang="en-US" dirty="0"/>
          </a:p>
        </p:txBody>
      </p:sp>
    </p:spTree>
    <p:extLst>
      <p:ext uri="{BB962C8B-B14F-4D97-AF65-F5344CB8AC3E}">
        <p14:creationId xmlns:p14="http://schemas.microsoft.com/office/powerpoint/2010/main" val="1614076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72ED28-5E67-D447-A9E6-A7667984008A}"/>
              </a:ext>
            </a:extLst>
          </p:cNvPr>
          <p:cNvSpPr>
            <a:spLocks noGrp="1"/>
          </p:cNvSpPr>
          <p:nvPr>
            <p:ph type="title"/>
          </p:nvPr>
        </p:nvSpPr>
        <p:spPr>
          <a:xfrm>
            <a:off x="836676" y="548640"/>
            <a:ext cx="7626096" cy="1179576"/>
          </a:xfrm>
        </p:spPr>
        <p:txBody>
          <a:bodyPr>
            <a:normAutofit/>
          </a:bodyPr>
          <a:lstStyle/>
          <a:p>
            <a:r>
              <a:rPr lang="en-US" sz="3500" dirty="0"/>
              <a:t>Definitive chemoradiation </a:t>
            </a:r>
            <a:endParaRPr lang="en-EG" sz="3500" dirty="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E4B7E02-488B-744A-8763-61148CE186A6}"/>
              </a:ext>
            </a:extLst>
          </p:cNvPr>
          <p:cNvSpPr>
            <a:spLocks noGrp="1"/>
          </p:cNvSpPr>
          <p:nvPr>
            <p:ph idx="1"/>
          </p:nvPr>
        </p:nvSpPr>
        <p:spPr>
          <a:xfrm>
            <a:off x="685799" y="2018806"/>
            <a:ext cx="8152973" cy="4158157"/>
          </a:xfrm>
        </p:spPr>
        <p:txBody>
          <a:bodyPr>
            <a:normAutofit fontScale="92500" lnSpcReduction="10000"/>
          </a:bodyPr>
          <a:lstStyle/>
          <a:p>
            <a:pPr>
              <a:lnSpc>
                <a:spcPct val="150000"/>
              </a:lnSpc>
            </a:pPr>
            <a:r>
              <a:rPr lang="en-US" sz="2800" dirty="0"/>
              <a:t>Chemoradiation is the treatment of choice in patients with unresectable disease. </a:t>
            </a:r>
          </a:p>
          <a:p>
            <a:pPr>
              <a:lnSpc>
                <a:spcPct val="150000"/>
              </a:lnSpc>
            </a:pPr>
            <a:r>
              <a:rPr lang="en-US" sz="2800" dirty="0"/>
              <a:t>In advanced stage disease neoadjuvant chemoradiation should be considered in order to avoid exenteration surgery. </a:t>
            </a:r>
          </a:p>
          <a:p>
            <a:pPr>
              <a:lnSpc>
                <a:spcPct val="150000"/>
              </a:lnSpc>
            </a:pPr>
            <a:r>
              <a:rPr lang="en-US" sz="2800" dirty="0" err="1"/>
              <a:t>Radiosensitising</a:t>
            </a:r>
            <a:r>
              <a:rPr lang="en-US" sz="2800" dirty="0"/>
              <a:t> chemotherapy, preferably with weekly cisplatin, is recommended.</a:t>
            </a:r>
            <a:endParaRPr lang="en-EG" sz="2800" dirty="0"/>
          </a:p>
        </p:txBody>
      </p:sp>
      <p:sp>
        <p:nvSpPr>
          <p:cNvPr id="4" name="Slide Number Placeholder 3">
            <a:extLst>
              <a:ext uri="{FF2B5EF4-FFF2-40B4-BE49-F238E27FC236}">
                <a16:creationId xmlns:a16="http://schemas.microsoft.com/office/drawing/2014/main" id="{D7477741-91D8-324D-A3AA-0DC3755AD6F7}"/>
              </a:ext>
            </a:extLst>
          </p:cNvPr>
          <p:cNvSpPr>
            <a:spLocks noGrp="1"/>
          </p:cNvSpPr>
          <p:nvPr>
            <p:ph type="sldNum" sz="quarter" idx="12"/>
          </p:nvPr>
        </p:nvSpPr>
        <p:spPr>
          <a:xfrm>
            <a:off x="6405372" y="6356350"/>
            <a:ext cx="2057400" cy="365125"/>
          </a:xfrm>
        </p:spPr>
        <p:txBody>
          <a:bodyPr>
            <a:normAutofit/>
          </a:bodyPr>
          <a:lstStyle/>
          <a:p>
            <a:pPr>
              <a:spcAft>
                <a:spcPts val="600"/>
              </a:spcAft>
            </a:pPr>
            <a:fld id="{2056EC10-2722-41E2-863E-48851D5B5D4B}" type="slidenum">
              <a:rPr lang="en-US">
                <a:solidFill>
                  <a:schemeClr val="tx1">
                    <a:lumMod val="50000"/>
                    <a:lumOff val="50000"/>
                  </a:schemeClr>
                </a:solidFill>
              </a:rPr>
              <a:pPr>
                <a:spcAft>
                  <a:spcPts val="600"/>
                </a:spcAft>
              </a:pPr>
              <a:t>16</a:t>
            </a:fld>
            <a:endParaRPr lang="en-US">
              <a:solidFill>
                <a:schemeClr val="tx1">
                  <a:lumMod val="50000"/>
                  <a:lumOff val="50000"/>
                </a:schemeClr>
              </a:solidFill>
            </a:endParaRPr>
          </a:p>
        </p:txBody>
      </p:sp>
    </p:spTree>
    <p:extLst>
      <p:ext uri="{BB962C8B-B14F-4D97-AF65-F5344CB8AC3E}">
        <p14:creationId xmlns:p14="http://schemas.microsoft.com/office/powerpoint/2010/main" val="2131309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F024A0-FF45-B845-91E4-8662FAD08443}"/>
              </a:ext>
            </a:extLst>
          </p:cNvPr>
          <p:cNvSpPr>
            <a:spLocks noGrp="1"/>
          </p:cNvSpPr>
          <p:nvPr>
            <p:ph type="title"/>
          </p:nvPr>
        </p:nvSpPr>
        <p:spPr>
          <a:xfrm>
            <a:off x="836676" y="548640"/>
            <a:ext cx="7626096" cy="1051560"/>
          </a:xfrm>
        </p:spPr>
        <p:txBody>
          <a:bodyPr>
            <a:normAutofit/>
          </a:bodyPr>
          <a:lstStyle/>
          <a:p>
            <a:r>
              <a:rPr lang="en-US" sz="3500" dirty="0"/>
              <a:t>Definitive chemoradiation </a:t>
            </a:r>
            <a:endParaRPr lang="en-EG" sz="3500" dirty="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0C6FACF-7C8D-2844-88CD-D798BB49F45B}"/>
              </a:ext>
            </a:extLst>
          </p:cNvPr>
          <p:cNvSpPr>
            <a:spLocks noGrp="1"/>
          </p:cNvSpPr>
          <p:nvPr>
            <p:ph idx="1"/>
          </p:nvPr>
        </p:nvSpPr>
        <p:spPr>
          <a:xfrm>
            <a:off x="470137" y="2011680"/>
            <a:ext cx="8152655" cy="4344670"/>
          </a:xfrm>
        </p:spPr>
        <p:txBody>
          <a:bodyPr>
            <a:normAutofit fontScale="92500" lnSpcReduction="10000"/>
          </a:bodyPr>
          <a:lstStyle/>
          <a:p>
            <a:pPr>
              <a:lnSpc>
                <a:spcPct val="150000"/>
              </a:lnSpc>
            </a:pPr>
            <a:r>
              <a:rPr lang="en-US" sz="2000" dirty="0"/>
              <a:t>I</a:t>
            </a:r>
            <a:r>
              <a:rPr lang="en-US" sz="2400" b="1" dirty="0">
                <a:solidFill>
                  <a:srgbClr val="C00000"/>
                </a:solidFill>
              </a:rPr>
              <a:t>n the retrospective study</a:t>
            </a:r>
            <a:r>
              <a:rPr lang="en-US" sz="2000" dirty="0"/>
              <a:t>, Landrum et al. compared outcomes of 63 patients with LAVC treated by primary surgery (N = 30) of by primary chemoradiation (N = 33). </a:t>
            </a:r>
          </a:p>
          <a:p>
            <a:pPr>
              <a:lnSpc>
                <a:spcPct val="150000"/>
              </a:lnSpc>
            </a:pPr>
            <a:r>
              <a:rPr lang="en-US" sz="2000" dirty="0"/>
              <a:t>The general schema for chemoradiation involved weekly cisplatin (40 mg/m²) or two cycles of cisplatin (50 mg/m²) plus 5-FU (1,000 mg/m²) concurrent with external beam radiation. </a:t>
            </a:r>
          </a:p>
          <a:p>
            <a:pPr>
              <a:lnSpc>
                <a:spcPct val="150000"/>
              </a:lnSpc>
            </a:pPr>
            <a:r>
              <a:rPr lang="en-US" sz="2000" dirty="0"/>
              <a:t>The radiation fraction size was generally 180 </a:t>
            </a:r>
            <a:r>
              <a:rPr lang="en-US" sz="2000" dirty="0" err="1"/>
              <a:t>cGy</a:t>
            </a:r>
            <a:r>
              <a:rPr lang="en-US" sz="2000" dirty="0"/>
              <a:t> delivered in a once-daily fraction with a median dose of 4,760 </a:t>
            </a:r>
            <a:r>
              <a:rPr lang="en-US" sz="2000" dirty="0" err="1"/>
              <a:t>cGy</a:t>
            </a:r>
            <a:r>
              <a:rPr lang="en-US" sz="2000" dirty="0"/>
              <a:t> (range 3,690-6,300 </a:t>
            </a:r>
            <a:r>
              <a:rPr lang="en-US" sz="2000" dirty="0" err="1"/>
              <a:t>cGy</a:t>
            </a:r>
            <a:r>
              <a:rPr lang="en-US" sz="2000" dirty="0"/>
              <a:t>) to the whole pelvis and primary vulvar site, with additional radiation to the inguinal regions as directed by nodal status. </a:t>
            </a:r>
          </a:p>
        </p:txBody>
      </p:sp>
      <p:sp>
        <p:nvSpPr>
          <p:cNvPr id="4" name="Slide Number Placeholder 3">
            <a:extLst>
              <a:ext uri="{FF2B5EF4-FFF2-40B4-BE49-F238E27FC236}">
                <a16:creationId xmlns:a16="http://schemas.microsoft.com/office/drawing/2014/main" id="{A16BEE00-0D12-BF41-9161-5392B0B4A929}"/>
              </a:ext>
            </a:extLst>
          </p:cNvPr>
          <p:cNvSpPr>
            <a:spLocks noGrp="1"/>
          </p:cNvSpPr>
          <p:nvPr>
            <p:ph type="sldNum" sz="quarter" idx="12"/>
          </p:nvPr>
        </p:nvSpPr>
        <p:spPr>
          <a:xfrm>
            <a:off x="6405372" y="6356350"/>
            <a:ext cx="2057400" cy="365125"/>
          </a:xfrm>
        </p:spPr>
        <p:txBody>
          <a:bodyPr>
            <a:normAutofit/>
          </a:bodyPr>
          <a:lstStyle/>
          <a:p>
            <a:pPr>
              <a:spcAft>
                <a:spcPts val="600"/>
              </a:spcAft>
            </a:pPr>
            <a:fld id="{2056EC10-2722-41E2-863E-48851D5B5D4B}" type="slidenum">
              <a:rPr lang="en-US">
                <a:solidFill>
                  <a:schemeClr val="tx1">
                    <a:lumMod val="50000"/>
                    <a:lumOff val="50000"/>
                  </a:schemeClr>
                </a:solidFill>
              </a:rPr>
              <a:pPr>
                <a:spcAft>
                  <a:spcPts val="600"/>
                </a:spcAft>
              </a:pPr>
              <a:t>17</a:t>
            </a:fld>
            <a:endParaRPr lang="en-US">
              <a:solidFill>
                <a:schemeClr val="tx1">
                  <a:lumMod val="50000"/>
                  <a:lumOff val="50000"/>
                </a:schemeClr>
              </a:solidFill>
            </a:endParaRPr>
          </a:p>
        </p:txBody>
      </p:sp>
    </p:spTree>
    <p:extLst>
      <p:ext uri="{BB962C8B-B14F-4D97-AF65-F5344CB8AC3E}">
        <p14:creationId xmlns:p14="http://schemas.microsoft.com/office/powerpoint/2010/main" val="1602321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F024A0-FF45-B845-91E4-8662FAD08443}"/>
              </a:ext>
            </a:extLst>
          </p:cNvPr>
          <p:cNvSpPr>
            <a:spLocks noGrp="1"/>
          </p:cNvSpPr>
          <p:nvPr>
            <p:ph type="title"/>
          </p:nvPr>
        </p:nvSpPr>
        <p:spPr>
          <a:xfrm>
            <a:off x="836676" y="548640"/>
            <a:ext cx="7626096" cy="1179576"/>
          </a:xfrm>
        </p:spPr>
        <p:txBody>
          <a:bodyPr>
            <a:normAutofit/>
          </a:bodyPr>
          <a:lstStyle/>
          <a:p>
            <a:r>
              <a:rPr kumimoji="0" lang="en-US" sz="3500" b="0" i="0" u="none" strike="noStrike" kern="1200" cap="none" spc="0" normalizeH="0" baseline="0" noProof="0" dirty="0">
                <a:ln>
                  <a:noFill/>
                </a:ln>
                <a:effectLst/>
                <a:uLnTx/>
                <a:uFillTx/>
                <a:latin typeface="Calibri"/>
                <a:ea typeface="+mj-ea"/>
                <a:cs typeface="+mj-cs"/>
              </a:rPr>
              <a:t>Definitive chemoradiation </a:t>
            </a:r>
            <a:endParaRPr lang="en-EG" sz="3500" dirty="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0C6FACF-7C8D-2844-88CD-D798BB49F45B}"/>
              </a:ext>
            </a:extLst>
          </p:cNvPr>
          <p:cNvSpPr>
            <a:spLocks noGrp="1"/>
          </p:cNvSpPr>
          <p:nvPr>
            <p:ph idx="1"/>
          </p:nvPr>
        </p:nvSpPr>
        <p:spPr>
          <a:xfrm>
            <a:off x="609600" y="2018806"/>
            <a:ext cx="8182356" cy="4534394"/>
          </a:xfrm>
        </p:spPr>
        <p:txBody>
          <a:bodyPr>
            <a:normAutofit lnSpcReduction="10000"/>
          </a:bodyPr>
          <a:lstStyle/>
          <a:p>
            <a:pPr>
              <a:lnSpc>
                <a:spcPct val="150000"/>
              </a:lnSpc>
            </a:pPr>
            <a:r>
              <a:rPr lang="en-US" sz="2000" dirty="0"/>
              <a:t>Patients were managed surgically with radical (N = 11) or modified radical vulvectomy (N = 19) when adequate surgical margins could be obtained without urinary or colonic diversion. </a:t>
            </a:r>
          </a:p>
          <a:p>
            <a:pPr>
              <a:lnSpc>
                <a:spcPct val="170000"/>
              </a:lnSpc>
            </a:pPr>
            <a:r>
              <a:rPr lang="en-US" sz="2000" dirty="0"/>
              <a:t>At a median follow-up of 31 months, there was no t difference in the risk of death in patients with LAVC between patients who received primary chemoradiation and those who received primary surgery.</a:t>
            </a:r>
          </a:p>
          <a:p>
            <a:pPr>
              <a:lnSpc>
                <a:spcPct val="170000"/>
              </a:lnSpc>
            </a:pPr>
            <a:r>
              <a:rPr lang="en-US" sz="2000" dirty="0"/>
              <a:t>also no statistically significant difference in recurrence rate based on treatment group (5 in the chemoradiation arm versus 7 in the primary surgery arm, p &gt; 0.05). </a:t>
            </a:r>
            <a:endParaRPr lang="en-EG" sz="2000" dirty="0"/>
          </a:p>
        </p:txBody>
      </p:sp>
      <p:sp>
        <p:nvSpPr>
          <p:cNvPr id="4" name="Slide Number Placeholder 3">
            <a:extLst>
              <a:ext uri="{FF2B5EF4-FFF2-40B4-BE49-F238E27FC236}">
                <a16:creationId xmlns:a16="http://schemas.microsoft.com/office/drawing/2014/main" id="{A16BEE00-0D12-BF41-9161-5392B0B4A929}"/>
              </a:ext>
            </a:extLst>
          </p:cNvPr>
          <p:cNvSpPr>
            <a:spLocks noGrp="1"/>
          </p:cNvSpPr>
          <p:nvPr>
            <p:ph type="sldNum" sz="quarter" idx="12"/>
          </p:nvPr>
        </p:nvSpPr>
        <p:spPr>
          <a:xfrm>
            <a:off x="6405372" y="6356350"/>
            <a:ext cx="2057400" cy="365125"/>
          </a:xfrm>
        </p:spPr>
        <p:txBody>
          <a:bodyPr>
            <a:normAutofit/>
          </a:bodyPr>
          <a:lstStyle/>
          <a:p>
            <a:pPr>
              <a:spcAft>
                <a:spcPts val="600"/>
              </a:spcAft>
            </a:pPr>
            <a:fld id="{2056EC10-2722-41E2-863E-48851D5B5D4B}" type="slidenum">
              <a:rPr lang="en-US">
                <a:solidFill>
                  <a:schemeClr val="tx1">
                    <a:lumMod val="50000"/>
                    <a:lumOff val="50000"/>
                  </a:schemeClr>
                </a:solidFill>
              </a:rPr>
              <a:pPr>
                <a:spcAft>
                  <a:spcPts val="600"/>
                </a:spcAft>
              </a:pPr>
              <a:t>18</a:t>
            </a:fld>
            <a:endParaRPr lang="en-US">
              <a:solidFill>
                <a:schemeClr val="tx1">
                  <a:lumMod val="50000"/>
                  <a:lumOff val="50000"/>
                </a:schemeClr>
              </a:solidFill>
            </a:endParaRPr>
          </a:p>
        </p:txBody>
      </p:sp>
    </p:spTree>
    <p:extLst>
      <p:ext uri="{BB962C8B-B14F-4D97-AF65-F5344CB8AC3E}">
        <p14:creationId xmlns:p14="http://schemas.microsoft.com/office/powerpoint/2010/main" val="328977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863355-925E-B446-B71F-029DC80665E1}"/>
              </a:ext>
            </a:extLst>
          </p:cNvPr>
          <p:cNvSpPr>
            <a:spLocks noGrp="1"/>
          </p:cNvSpPr>
          <p:nvPr>
            <p:ph type="title"/>
          </p:nvPr>
        </p:nvSpPr>
        <p:spPr>
          <a:xfrm>
            <a:off x="836676" y="548640"/>
            <a:ext cx="7626096" cy="1179576"/>
          </a:xfrm>
        </p:spPr>
        <p:txBody>
          <a:bodyPr>
            <a:normAutofit/>
          </a:bodyPr>
          <a:lstStyle/>
          <a:p>
            <a:r>
              <a:rPr kumimoji="0" lang="en-US" sz="3500" b="0" i="0" u="none" strike="noStrike" kern="1200" cap="none" spc="0" normalizeH="0" baseline="0" noProof="0">
                <a:ln>
                  <a:noFill/>
                </a:ln>
                <a:effectLst/>
                <a:uLnTx/>
                <a:uFillTx/>
                <a:latin typeface="Calibri"/>
                <a:ea typeface="+mj-ea"/>
                <a:cs typeface="+mj-cs"/>
              </a:rPr>
              <a:t>Definitive chemoradiation </a:t>
            </a:r>
            <a:endParaRPr lang="en-EG" sz="350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89D784E-1671-6942-95F6-2F1F3BF52820}"/>
              </a:ext>
            </a:extLst>
          </p:cNvPr>
          <p:cNvSpPr>
            <a:spLocks noGrp="1"/>
          </p:cNvSpPr>
          <p:nvPr>
            <p:ph idx="1"/>
          </p:nvPr>
        </p:nvSpPr>
        <p:spPr>
          <a:xfrm>
            <a:off x="836676" y="2481943"/>
            <a:ext cx="7626096" cy="3695020"/>
          </a:xfrm>
        </p:spPr>
        <p:txBody>
          <a:bodyPr>
            <a:normAutofit/>
          </a:bodyPr>
          <a:lstStyle/>
          <a:p>
            <a:r>
              <a:rPr lang="en-US" sz="1900" b="1"/>
              <a:t>GOG phase II study </a:t>
            </a:r>
          </a:p>
          <a:p>
            <a:r>
              <a:rPr lang="en-US" sz="1900"/>
              <a:t>including 58 patients with LAVC not amenable to surgical resection (radical vulvectomy), assessed the efficacy and toxicity of radiation therapy and concurrent chemotherapy when used for the primary treatment. </a:t>
            </a:r>
          </a:p>
          <a:p>
            <a:r>
              <a:rPr lang="en-US" sz="1900"/>
              <a:t>Radiation was given daily, five days per week in 1.8 Gy fractions to a total dose of 57.6 Gy with concurrent cisplatin (40 mg/m² to maximum dose 70 mg) chemotherapy administered weekly throughout radiation therapy. </a:t>
            </a:r>
          </a:p>
          <a:p>
            <a:r>
              <a:rPr lang="en-US" sz="1900"/>
              <a:t>Patients only underwent radical surgical resection after chemoradiation if they had residual disease present on biopsy. </a:t>
            </a:r>
          </a:p>
        </p:txBody>
      </p:sp>
      <p:sp>
        <p:nvSpPr>
          <p:cNvPr id="4" name="Slide Number Placeholder 3">
            <a:extLst>
              <a:ext uri="{FF2B5EF4-FFF2-40B4-BE49-F238E27FC236}">
                <a16:creationId xmlns:a16="http://schemas.microsoft.com/office/drawing/2014/main" id="{09F5D59C-8905-1540-A7FB-8E20449143FF}"/>
              </a:ext>
            </a:extLst>
          </p:cNvPr>
          <p:cNvSpPr>
            <a:spLocks noGrp="1"/>
          </p:cNvSpPr>
          <p:nvPr>
            <p:ph type="sldNum" sz="quarter" idx="12"/>
          </p:nvPr>
        </p:nvSpPr>
        <p:spPr>
          <a:xfrm>
            <a:off x="6405372" y="6356350"/>
            <a:ext cx="2057400" cy="365125"/>
          </a:xfrm>
        </p:spPr>
        <p:txBody>
          <a:bodyPr>
            <a:normAutofit/>
          </a:bodyPr>
          <a:lstStyle/>
          <a:p>
            <a:pPr>
              <a:spcAft>
                <a:spcPts val="600"/>
              </a:spcAft>
            </a:pPr>
            <a:fld id="{2056EC10-2722-41E2-863E-48851D5B5D4B}" type="slidenum">
              <a:rPr lang="en-US">
                <a:solidFill>
                  <a:schemeClr val="tx1">
                    <a:lumMod val="50000"/>
                    <a:lumOff val="50000"/>
                  </a:schemeClr>
                </a:solidFill>
              </a:rPr>
              <a:pPr>
                <a:spcAft>
                  <a:spcPts val="600"/>
                </a:spcAft>
              </a:pPr>
              <a:t>19</a:t>
            </a:fld>
            <a:endParaRPr lang="en-US">
              <a:solidFill>
                <a:schemeClr val="tx1">
                  <a:lumMod val="50000"/>
                  <a:lumOff val="50000"/>
                </a:schemeClr>
              </a:solidFill>
            </a:endParaRPr>
          </a:p>
        </p:txBody>
      </p:sp>
    </p:spTree>
    <p:extLst>
      <p:ext uri="{BB962C8B-B14F-4D97-AF65-F5344CB8AC3E}">
        <p14:creationId xmlns:p14="http://schemas.microsoft.com/office/powerpoint/2010/main" val="358137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en-US" sz="3500">
                <a:effectLst>
                  <a:outerShdw blurRad="38100" dist="38100" dir="2700000" algn="tl">
                    <a:srgbClr val="000000">
                      <a:alpha val="43137"/>
                    </a:srgbClr>
                  </a:outerShdw>
                </a:effectLst>
              </a:rPr>
              <a:t>Epidemiology </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836676" y="2481943"/>
            <a:ext cx="7626096" cy="3695020"/>
          </a:xfrm>
        </p:spPr>
        <p:txBody>
          <a:bodyPr>
            <a:normAutofit/>
          </a:bodyPr>
          <a:lstStyle/>
          <a:p>
            <a:r>
              <a:rPr lang="en-US" sz="2400"/>
              <a:t>Vulvar cancer is a rare malignancy</a:t>
            </a:r>
          </a:p>
          <a:p>
            <a:endParaRPr lang="en-US" sz="2400"/>
          </a:p>
          <a:p>
            <a:r>
              <a:rPr lang="en-US" sz="2400"/>
              <a:t>Represents &lt; 1% of all the cancers diagnosed in women and &lt; 5% of all gynecologic neoplasms</a:t>
            </a:r>
          </a:p>
          <a:p>
            <a:endParaRPr lang="en-US" sz="2400"/>
          </a:p>
          <a:p>
            <a:r>
              <a:rPr lang="en-US" sz="2400"/>
              <a:t>More common with increasing age ; Median age – 68 years</a:t>
            </a:r>
          </a:p>
        </p:txBody>
      </p:sp>
      <p:sp>
        <p:nvSpPr>
          <p:cNvPr id="4" name="Slide Number Placeholder 3"/>
          <p:cNvSpPr>
            <a:spLocks noGrp="1"/>
          </p:cNvSpPr>
          <p:nvPr>
            <p:ph type="sldNum" sz="quarter" idx="12"/>
          </p:nvPr>
        </p:nvSpPr>
        <p:spPr>
          <a:xfrm>
            <a:off x="6405372" y="6356350"/>
            <a:ext cx="2057400" cy="365125"/>
          </a:xfrm>
        </p:spPr>
        <p:txBody>
          <a:bodyPr>
            <a:normAutofit/>
          </a:bodyPr>
          <a:lstStyle/>
          <a:p>
            <a:pPr>
              <a:spcAft>
                <a:spcPts val="600"/>
              </a:spcAft>
            </a:pPr>
            <a:fld id="{2056EC10-2722-41E2-863E-48851D5B5D4B}" type="slidenum">
              <a:rPr lang="en-US">
                <a:solidFill>
                  <a:schemeClr val="tx1">
                    <a:lumMod val="50000"/>
                    <a:lumOff val="50000"/>
                  </a:schemeClr>
                </a:solidFill>
              </a:rPr>
              <a:pPr>
                <a:spcAft>
                  <a:spcPts val="600"/>
                </a:spcAft>
              </a:pPr>
              <a:t>2</a:t>
            </a:fld>
            <a:endParaRPr lang="en-US">
              <a:solidFill>
                <a:schemeClr val="tx1">
                  <a:lumMod val="50000"/>
                  <a:lumOff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863355-925E-B446-B71F-029DC80665E1}"/>
              </a:ext>
            </a:extLst>
          </p:cNvPr>
          <p:cNvSpPr>
            <a:spLocks noGrp="1"/>
          </p:cNvSpPr>
          <p:nvPr>
            <p:ph type="title"/>
          </p:nvPr>
        </p:nvSpPr>
        <p:spPr>
          <a:xfrm>
            <a:off x="836676" y="548640"/>
            <a:ext cx="7626096" cy="1179576"/>
          </a:xfrm>
        </p:spPr>
        <p:txBody>
          <a:bodyPr>
            <a:normAutofit/>
          </a:bodyPr>
          <a:lstStyle/>
          <a:p>
            <a:r>
              <a:rPr kumimoji="0" lang="en-US" sz="3500" b="0" i="0" u="none" strike="noStrike" kern="1200" cap="none" spc="0" normalizeH="0" baseline="0" noProof="0">
                <a:ln>
                  <a:noFill/>
                </a:ln>
                <a:effectLst/>
                <a:uLnTx/>
                <a:uFillTx/>
                <a:latin typeface="Calibri"/>
                <a:ea typeface="+mj-ea"/>
                <a:cs typeface="+mj-cs"/>
              </a:rPr>
              <a:t>Definitive chemoradiation </a:t>
            </a:r>
            <a:endParaRPr lang="en-EG" sz="350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89D784E-1671-6942-95F6-2F1F3BF52820}"/>
              </a:ext>
            </a:extLst>
          </p:cNvPr>
          <p:cNvSpPr>
            <a:spLocks noGrp="1"/>
          </p:cNvSpPr>
          <p:nvPr>
            <p:ph idx="1"/>
          </p:nvPr>
        </p:nvSpPr>
        <p:spPr>
          <a:xfrm>
            <a:off x="836676" y="2481943"/>
            <a:ext cx="7626096" cy="3695020"/>
          </a:xfrm>
        </p:spPr>
        <p:txBody>
          <a:bodyPr>
            <a:normAutofit/>
          </a:bodyPr>
          <a:lstStyle/>
          <a:p>
            <a:r>
              <a:rPr lang="en-US" sz="1900" b="1"/>
              <a:t>GOG phase II study </a:t>
            </a:r>
          </a:p>
          <a:p>
            <a:r>
              <a:rPr lang="en-US" sz="1900"/>
              <a:t>After a median follow-up of 24 months, 37 patients (64%) achieved a cCR. Among these patients there were 29 (50%) who underwent surgical biopsy and had a pCR </a:t>
            </a:r>
          </a:p>
          <a:p>
            <a:r>
              <a:rPr lang="en-US" sz="1900"/>
              <a:t>Twenty-two of these 29 patients continued to have no evidence of disease, </a:t>
            </a:r>
          </a:p>
          <a:p>
            <a:r>
              <a:rPr lang="en-US" sz="1900"/>
              <a:t>while 7 patients  who had persistent disease after chemoradiation , underwent surgical resection, 8 (28%) were alive at last follow-up with no evidence of disease recurrence. </a:t>
            </a:r>
          </a:p>
          <a:p>
            <a:r>
              <a:rPr lang="en-US" sz="1900"/>
              <a:t>Although acute toxicity was significant, the protocol was considered tolerable.</a:t>
            </a:r>
            <a:endParaRPr lang="en-EG" sz="1900"/>
          </a:p>
        </p:txBody>
      </p:sp>
      <p:sp>
        <p:nvSpPr>
          <p:cNvPr id="4" name="Slide Number Placeholder 3">
            <a:extLst>
              <a:ext uri="{FF2B5EF4-FFF2-40B4-BE49-F238E27FC236}">
                <a16:creationId xmlns:a16="http://schemas.microsoft.com/office/drawing/2014/main" id="{09F5D59C-8905-1540-A7FB-8E20449143FF}"/>
              </a:ext>
            </a:extLst>
          </p:cNvPr>
          <p:cNvSpPr>
            <a:spLocks noGrp="1"/>
          </p:cNvSpPr>
          <p:nvPr>
            <p:ph type="sldNum" sz="quarter" idx="12"/>
          </p:nvPr>
        </p:nvSpPr>
        <p:spPr>
          <a:xfrm>
            <a:off x="6405372" y="6356350"/>
            <a:ext cx="2057400" cy="365125"/>
          </a:xfrm>
        </p:spPr>
        <p:txBody>
          <a:bodyPr>
            <a:normAutofit/>
          </a:bodyPr>
          <a:lstStyle/>
          <a:p>
            <a:pPr>
              <a:spcAft>
                <a:spcPts val="600"/>
              </a:spcAft>
            </a:pPr>
            <a:fld id="{2056EC10-2722-41E2-863E-48851D5B5D4B}" type="slidenum">
              <a:rPr lang="en-US">
                <a:solidFill>
                  <a:schemeClr val="tx1">
                    <a:lumMod val="50000"/>
                    <a:lumOff val="50000"/>
                  </a:schemeClr>
                </a:solidFill>
              </a:rPr>
              <a:pPr>
                <a:spcAft>
                  <a:spcPts val="600"/>
                </a:spcAft>
              </a:pPr>
              <a:t>20</a:t>
            </a:fld>
            <a:endParaRPr lang="en-US">
              <a:solidFill>
                <a:schemeClr val="tx1">
                  <a:lumMod val="50000"/>
                  <a:lumOff val="50000"/>
                </a:schemeClr>
              </a:solidFill>
            </a:endParaRPr>
          </a:p>
        </p:txBody>
      </p:sp>
    </p:spTree>
    <p:extLst>
      <p:ext uri="{BB962C8B-B14F-4D97-AF65-F5344CB8AC3E}">
        <p14:creationId xmlns:p14="http://schemas.microsoft.com/office/powerpoint/2010/main" val="3439987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2813"/>
          </a:xfrm>
        </p:spPr>
        <p:txBody>
          <a:bodyPr/>
          <a:lstStyle/>
          <a:p>
            <a:r>
              <a:rPr lang="en-US" dirty="0">
                <a:effectLst>
                  <a:outerShdw blurRad="38100" dist="38100" dir="2700000" algn="tl">
                    <a:srgbClr val="000000">
                      <a:alpha val="43137"/>
                    </a:srgbClr>
                  </a:outerShdw>
                </a:effectLst>
              </a:rPr>
              <a:t>Neo-Adjuvant </a:t>
            </a:r>
            <a:r>
              <a:rPr lang="en-US" dirty="0" err="1">
                <a:effectLst>
                  <a:outerShdw blurRad="38100" dist="38100" dir="2700000" algn="tl">
                    <a:srgbClr val="000000">
                      <a:alpha val="43137"/>
                    </a:srgbClr>
                  </a:outerShdw>
                </a:effectLst>
              </a:rPr>
              <a:t>ChemoRadiotherapy</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r>
              <a:rPr lang="en-US" sz="2400" dirty="0"/>
              <a:t>Given with the goals of decreasing the sequelae of radical surgery and to maximize functional outcome</a:t>
            </a:r>
          </a:p>
          <a:p>
            <a:endParaRPr lang="en-US" sz="2400" dirty="0"/>
          </a:p>
          <a:p>
            <a:r>
              <a:rPr lang="en-US" sz="2400" dirty="0"/>
              <a:t>After initial concurrent chemoradiation and healing of the reaction, the response to the therapy at the primary site and the lymph nodes is assessed</a:t>
            </a:r>
          </a:p>
          <a:p>
            <a:endParaRPr lang="en-US" sz="2400" dirty="0"/>
          </a:p>
          <a:p>
            <a:r>
              <a:rPr lang="en-US" sz="2400" dirty="0"/>
              <a:t>If there is complete clinical regression of the disease, resection may be omitted for negative biopsies from primary site with groin dissection</a:t>
            </a:r>
          </a:p>
        </p:txBody>
      </p:sp>
      <p:sp>
        <p:nvSpPr>
          <p:cNvPr id="4" name="Slide Number Placeholder 3"/>
          <p:cNvSpPr>
            <a:spLocks noGrp="1"/>
          </p:cNvSpPr>
          <p:nvPr>
            <p:ph type="sldNum" sz="quarter" idx="12"/>
          </p:nvPr>
        </p:nvSpPr>
        <p:spPr/>
        <p:txBody>
          <a:bodyPr/>
          <a:lstStyle/>
          <a:p>
            <a:fld id="{2056EC10-2722-41E2-863E-48851D5B5D4B}" type="slidenum">
              <a:rPr lang="en-US" smtClean="0"/>
              <a:pPr/>
              <a:t>21</a:t>
            </a:fld>
            <a:endParaRPr lang="en-US"/>
          </a:p>
        </p:txBody>
      </p:sp>
    </p:spTree>
    <p:extLst>
      <p:ext uri="{BB962C8B-B14F-4D97-AF65-F5344CB8AC3E}">
        <p14:creationId xmlns:p14="http://schemas.microsoft.com/office/powerpoint/2010/main" val="974054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normAutofit/>
          </a:bodyPr>
          <a:lstStyle/>
          <a:p>
            <a:r>
              <a:rPr lang="en-US" sz="5400" b="1" dirty="0">
                <a:effectLst>
                  <a:outerShdw blurRad="38100" dist="38100" dir="2700000" algn="tl">
                    <a:srgbClr val="000000">
                      <a:alpha val="43137"/>
                    </a:srgbClr>
                  </a:outerShdw>
                </a:effectLst>
              </a:rPr>
              <a:t>RT Planning</a:t>
            </a:r>
          </a:p>
        </p:txBody>
      </p:sp>
      <p:sp>
        <p:nvSpPr>
          <p:cNvPr id="3" name="Slide Number Placeholder 2"/>
          <p:cNvSpPr>
            <a:spLocks noGrp="1"/>
          </p:cNvSpPr>
          <p:nvPr>
            <p:ph type="sldNum" sz="quarter" idx="12"/>
          </p:nvPr>
        </p:nvSpPr>
        <p:spPr/>
        <p:txBody>
          <a:bodyPr/>
          <a:lstStyle/>
          <a:p>
            <a:fld id="{2056EC10-2722-41E2-863E-48851D5B5D4B}"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12063" y="547712"/>
            <a:ext cx="2503286" cy="5577367"/>
          </a:xfrm>
        </p:spPr>
        <p:txBody>
          <a:bodyPr>
            <a:normAutofit/>
          </a:bodyPr>
          <a:lstStyle/>
          <a:p>
            <a:r>
              <a:rPr lang="en-US" sz="2800" dirty="0"/>
              <a:t>Patient position, immobilization &amp; simulation </a:t>
            </a:r>
          </a:p>
        </p:txBody>
      </p:sp>
      <p:graphicFrame>
        <p:nvGraphicFramePr>
          <p:cNvPr id="5" name="Content Placeholder 2">
            <a:extLst>
              <a:ext uri="{FF2B5EF4-FFF2-40B4-BE49-F238E27FC236}">
                <a16:creationId xmlns:a16="http://schemas.microsoft.com/office/drawing/2014/main" id="{995BC58A-CACD-57E6-8C5C-B24598374BAB}"/>
              </a:ext>
            </a:extLst>
          </p:cNvPr>
          <p:cNvGraphicFramePr>
            <a:graphicFrameLocks noGrp="1"/>
          </p:cNvGraphicFramePr>
          <p:nvPr>
            <p:ph idx="1"/>
            <p:extLst>
              <p:ext uri="{D42A27DB-BD31-4B8C-83A1-F6EECF244321}">
                <p14:modId xmlns:p14="http://schemas.microsoft.com/office/powerpoint/2010/main" val="1145068581"/>
              </p:ext>
            </p:extLst>
          </p:nvPr>
        </p:nvGraphicFramePr>
        <p:xfrm>
          <a:off x="628650" y="620392"/>
          <a:ext cx="49726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0922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2"/>
          <a:srcRect r="7149" b="1"/>
          <a:stretch/>
        </p:blipFill>
        <p:spPr bwMode="auto">
          <a:xfrm>
            <a:off x="20" y="10"/>
            <a:ext cx="9171076" cy="4666928"/>
          </a:xfrm>
          <a:prstGeom prst="rect">
            <a:avLst/>
          </a:prstGeom>
          <a:noFill/>
        </p:spPr>
      </p:pic>
      <p:grpSp>
        <p:nvGrpSpPr>
          <p:cNvPr id="18"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9"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1"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2"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p:cNvSpPr>
            <a:spLocks noGrp="1"/>
          </p:cNvSpPr>
          <p:nvPr>
            <p:ph type="title"/>
          </p:nvPr>
        </p:nvSpPr>
        <p:spPr>
          <a:xfrm>
            <a:off x="603504" y="4551037"/>
            <a:ext cx="3766336" cy="1509931"/>
          </a:xfrm>
        </p:spPr>
        <p:txBody>
          <a:bodyPr>
            <a:normAutofit/>
          </a:bodyPr>
          <a:lstStyle/>
          <a:p>
            <a:r>
              <a:rPr lang="en-US" sz="3100">
                <a:solidFill>
                  <a:schemeClr val="tx2"/>
                </a:solidFill>
              </a:rPr>
              <a:t>Pt position, immobilization &amp; simulation </a:t>
            </a:r>
          </a:p>
        </p:txBody>
      </p:sp>
    </p:spTree>
    <p:extLst>
      <p:ext uri="{BB962C8B-B14F-4D97-AF65-F5344CB8AC3E}">
        <p14:creationId xmlns:p14="http://schemas.microsoft.com/office/powerpoint/2010/main" val="4134078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B14F9C"/>
                </a:solidFill>
                <a:effectLst>
                  <a:outerShdw blurRad="38100" dist="38100" dir="2700000" algn="tl">
                    <a:srgbClr val="000000">
                      <a:alpha val="43137"/>
                    </a:srgbClr>
                  </a:outerShdw>
                </a:effectLst>
              </a:rPr>
              <a:t>CT Simulation</a:t>
            </a:r>
          </a:p>
        </p:txBody>
      </p:sp>
      <p:sp>
        <p:nvSpPr>
          <p:cNvPr id="3" name="Content Placeholder 2"/>
          <p:cNvSpPr>
            <a:spLocks noGrp="1"/>
          </p:cNvSpPr>
          <p:nvPr>
            <p:ph idx="1"/>
          </p:nvPr>
        </p:nvSpPr>
        <p:spPr>
          <a:xfrm>
            <a:off x="304800" y="1874837"/>
            <a:ext cx="4267200" cy="4525963"/>
          </a:xfrm>
        </p:spPr>
        <p:txBody>
          <a:bodyPr>
            <a:normAutofit fontScale="92500" lnSpcReduction="10000"/>
          </a:bodyPr>
          <a:lstStyle/>
          <a:p>
            <a:pPr>
              <a:buNone/>
            </a:pPr>
            <a:r>
              <a:rPr lang="en-US" sz="2400"/>
              <a:t>• Oral contrast </a:t>
            </a:r>
          </a:p>
          <a:p>
            <a:pPr>
              <a:buNone/>
            </a:pPr>
            <a:r>
              <a:rPr lang="en-US" sz="2400"/>
              <a:t>• Bladder protocol </a:t>
            </a:r>
          </a:p>
          <a:p>
            <a:pPr>
              <a:buNone/>
            </a:pPr>
            <a:r>
              <a:rPr lang="en-US" sz="2400"/>
              <a:t>• Frog leg position in a vacuum-evacuated device</a:t>
            </a:r>
          </a:p>
          <a:p>
            <a:pPr>
              <a:buNone/>
            </a:pPr>
            <a:r>
              <a:rPr lang="en-US" sz="2400"/>
              <a:t>• Hands over chest </a:t>
            </a:r>
          </a:p>
          <a:p>
            <a:pPr>
              <a:buNone/>
            </a:pPr>
            <a:r>
              <a:rPr lang="en-US" sz="2400"/>
              <a:t>• </a:t>
            </a:r>
            <a:r>
              <a:rPr lang="en-US" sz="2400" err="1"/>
              <a:t>Fiducials</a:t>
            </a:r>
            <a:endParaRPr lang="en-US" sz="2400"/>
          </a:p>
          <a:p>
            <a:pPr>
              <a:buNone/>
            </a:pPr>
            <a:r>
              <a:rPr lang="en-US" sz="2400"/>
              <a:t>• IV contrast</a:t>
            </a:r>
          </a:p>
          <a:p>
            <a:pPr>
              <a:buNone/>
            </a:pPr>
            <a:r>
              <a:rPr lang="en-US" sz="2400"/>
              <a:t>• </a:t>
            </a:r>
            <a:r>
              <a:rPr lang="en-US" sz="2400" err="1"/>
              <a:t>Customised</a:t>
            </a:r>
            <a:r>
              <a:rPr lang="en-US" sz="2400"/>
              <a:t> bolus of 0.5 cm thickness for the </a:t>
            </a:r>
            <a:r>
              <a:rPr lang="en-US" sz="2400" err="1"/>
              <a:t>vulvar</a:t>
            </a:r>
            <a:r>
              <a:rPr lang="en-US" sz="2400"/>
              <a:t> region at simulation</a:t>
            </a:r>
          </a:p>
          <a:p>
            <a:pPr>
              <a:buNone/>
            </a:pPr>
            <a:r>
              <a:rPr lang="en-US" sz="2400"/>
              <a:t>• Images taken from L2 to mid thigh with slice thickness of 3 mm</a:t>
            </a:r>
          </a:p>
        </p:txBody>
      </p:sp>
      <p:pic>
        <p:nvPicPr>
          <p:cNvPr id="56322" name="Picture 2"/>
          <p:cNvPicPr>
            <a:picLocks noChangeAspect="1" noChangeArrowheads="1"/>
          </p:cNvPicPr>
          <p:nvPr/>
        </p:nvPicPr>
        <p:blipFill>
          <a:blip r:embed="rId2"/>
          <a:srcRect/>
          <a:stretch>
            <a:fillRect/>
          </a:stretch>
        </p:blipFill>
        <p:spPr bwMode="auto">
          <a:xfrm>
            <a:off x="4724400" y="4267200"/>
            <a:ext cx="4038600" cy="2190750"/>
          </a:xfrm>
          <a:prstGeom prst="rect">
            <a:avLst/>
          </a:prstGeom>
          <a:noFill/>
          <a:ln w="38100">
            <a:solidFill>
              <a:schemeClr val="accent2">
                <a:lumMod val="60000"/>
                <a:lumOff val="40000"/>
              </a:schemeClr>
            </a:solidFill>
            <a:miter lim="800000"/>
            <a:headEnd/>
            <a:tailEnd/>
          </a:ln>
          <a:effectLst/>
        </p:spPr>
      </p:pic>
      <p:pic>
        <p:nvPicPr>
          <p:cNvPr id="56323" name="Picture 3"/>
          <p:cNvPicPr>
            <a:picLocks noChangeAspect="1" noChangeArrowheads="1"/>
          </p:cNvPicPr>
          <p:nvPr/>
        </p:nvPicPr>
        <p:blipFill>
          <a:blip r:embed="rId3"/>
          <a:srcRect/>
          <a:stretch>
            <a:fillRect/>
          </a:stretch>
        </p:blipFill>
        <p:spPr bwMode="auto">
          <a:xfrm>
            <a:off x="4724400" y="1600200"/>
            <a:ext cx="4036423" cy="2286000"/>
          </a:xfrm>
          <a:prstGeom prst="rect">
            <a:avLst/>
          </a:prstGeom>
          <a:noFill/>
          <a:ln w="38100">
            <a:solidFill>
              <a:schemeClr val="accent2">
                <a:lumMod val="60000"/>
                <a:lumOff val="40000"/>
              </a:schemeClr>
            </a:solidFill>
            <a:miter lim="800000"/>
            <a:headEnd/>
            <a:tailEnd/>
          </a:ln>
          <a:effectLst/>
        </p:spPr>
      </p:pic>
      <p:sp>
        <p:nvSpPr>
          <p:cNvPr id="6" name="Slide Number Placeholder 5"/>
          <p:cNvSpPr>
            <a:spLocks noGrp="1"/>
          </p:cNvSpPr>
          <p:nvPr>
            <p:ph type="sldNum" sz="quarter" idx="12"/>
          </p:nvPr>
        </p:nvSpPr>
        <p:spPr/>
        <p:txBody>
          <a:bodyPr/>
          <a:lstStyle/>
          <a:p>
            <a:fld id="{2056EC10-2722-41E2-863E-48851D5B5D4B}"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B14F9C"/>
                </a:solidFill>
                <a:effectLst>
                  <a:outerShdw blurRad="38100" dist="38100" dir="2700000" algn="tl">
                    <a:srgbClr val="000000">
                      <a:alpha val="43137"/>
                    </a:srgbClr>
                  </a:outerShdw>
                </a:effectLst>
              </a:rPr>
              <a:t>Contouring</a:t>
            </a:r>
          </a:p>
        </p:txBody>
      </p:sp>
      <p:sp>
        <p:nvSpPr>
          <p:cNvPr id="3" name="Content Placeholder 2"/>
          <p:cNvSpPr>
            <a:spLocks noGrp="1"/>
          </p:cNvSpPr>
          <p:nvPr>
            <p:ph idx="1"/>
          </p:nvPr>
        </p:nvSpPr>
        <p:spPr/>
        <p:txBody>
          <a:bodyPr/>
          <a:lstStyle/>
          <a:p>
            <a:pPr>
              <a:buNone/>
            </a:pPr>
            <a:r>
              <a:rPr lang="en-US"/>
              <a:t>Target Volume :</a:t>
            </a:r>
          </a:p>
          <a:p>
            <a:pPr>
              <a:buFont typeface="Wingdings" pitchFamily="2" charset="2"/>
              <a:buChar char="Ø"/>
            </a:pPr>
            <a:r>
              <a:rPr lang="en-US"/>
              <a:t>Entire Vulva / Post-op Bed</a:t>
            </a:r>
          </a:p>
          <a:p>
            <a:pPr>
              <a:buFont typeface="Wingdings" pitchFamily="2" charset="2"/>
              <a:buChar char="Ø"/>
            </a:pPr>
            <a:r>
              <a:rPr lang="en-US"/>
              <a:t>B/L </a:t>
            </a:r>
            <a:r>
              <a:rPr lang="en-US" err="1"/>
              <a:t>Inguinofemoral</a:t>
            </a:r>
            <a:r>
              <a:rPr lang="en-US"/>
              <a:t> nodes</a:t>
            </a:r>
          </a:p>
          <a:p>
            <a:pPr>
              <a:buFont typeface="Wingdings" pitchFamily="2" charset="2"/>
              <a:buChar char="Ø"/>
            </a:pPr>
            <a:r>
              <a:rPr lang="en-US"/>
              <a:t>Pelvic lymph nodes</a:t>
            </a:r>
          </a:p>
          <a:p>
            <a:pPr>
              <a:buNone/>
            </a:pPr>
            <a:endParaRPr lang="en-US"/>
          </a:p>
          <a:p>
            <a:pPr algn="ctr">
              <a:buNone/>
            </a:pPr>
            <a:r>
              <a:rPr lang="en-US"/>
              <a:t>	</a:t>
            </a:r>
            <a:r>
              <a:rPr lang="en-US" sz="2000"/>
              <a:t>Consensus recommendations for radiotherapy contouring and treatment of </a:t>
            </a:r>
            <a:r>
              <a:rPr lang="en-US" sz="2000" err="1"/>
              <a:t>vulvar</a:t>
            </a:r>
            <a:r>
              <a:rPr lang="en-US" sz="2000"/>
              <a:t> carcinoma </a:t>
            </a:r>
            <a:r>
              <a:rPr lang="en-US" sz="2000" i="1">
                <a:solidFill>
                  <a:srgbClr val="B14F9C"/>
                </a:solidFill>
              </a:rPr>
              <a:t>David K. Gaffney</a:t>
            </a:r>
          </a:p>
        </p:txBody>
      </p:sp>
      <p:sp>
        <p:nvSpPr>
          <p:cNvPr id="4" name="Slide Number Placeholder 3"/>
          <p:cNvSpPr>
            <a:spLocks noGrp="1"/>
          </p:cNvSpPr>
          <p:nvPr>
            <p:ph type="sldNum" sz="quarter" idx="12"/>
          </p:nvPr>
        </p:nvSpPr>
        <p:spPr/>
        <p:txBody>
          <a:bodyPr/>
          <a:lstStyle/>
          <a:p>
            <a:fld id="{2056EC10-2722-41E2-863E-48851D5B5D4B}"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srcRect/>
          <a:stretch>
            <a:fillRect/>
          </a:stretch>
        </p:blipFill>
        <p:spPr bwMode="auto">
          <a:xfrm>
            <a:off x="0" y="0"/>
            <a:ext cx="9144000" cy="6629399"/>
          </a:xfrm>
          <a:prstGeom prst="rect">
            <a:avLst/>
          </a:prstGeom>
          <a:noFill/>
          <a:ln w="9525">
            <a:noFill/>
            <a:miter lim="800000"/>
            <a:headEnd/>
            <a:tailEnd/>
          </a:ln>
          <a:effectLst/>
        </p:spPr>
      </p:pic>
    </p:spTree>
    <p:extLst>
      <p:ext uri="{BB962C8B-B14F-4D97-AF65-F5344CB8AC3E}">
        <p14:creationId xmlns:p14="http://schemas.microsoft.com/office/powerpoint/2010/main" val="1764950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a:solidFill>
                  <a:srgbClr val="B14F9C"/>
                </a:solidFill>
                <a:effectLst>
                  <a:outerShdw blurRad="38100" dist="38100" dir="2700000" algn="tl">
                    <a:srgbClr val="000000">
                      <a:alpha val="43137"/>
                    </a:srgbClr>
                  </a:outerShdw>
                </a:effectLst>
              </a:rPr>
              <a:t>GTV + CTV Primary</a:t>
            </a:r>
            <a:endParaRPr lang="en-US" sz="3600"/>
          </a:p>
        </p:txBody>
      </p:sp>
      <p:sp>
        <p:nvSpPr>
          <p:cNvPr id="3" name="Content Placeholder 2"/>
          <p:cNvSpPr>
            <a:spLocks noGrp="1"/>
          </p:cNvSpPr>
          <p:nvPr>
            <p:ph idx="1"/>
          </p:nvPr>
        </p:nvSpPr>
        <p:spPr>
          <a:xfrm>
            <a:off x="457200" y="990600"/>
            <a:ext cx="8229600" cy="4525963"/>
          </a:xfrm>
        </p:spPr>
        <p:txBody>
          <a:bodyPr>
            <a:noAutofit/>
          </a:bodyPr>
          <a:lstStyle/>
          <a:p>
            <a:r>
              <a:rPr lang="en-US" sz="2200" b="1"/>
              <a:t>GTV :</a:t>
            </a:r>
          </a:p>
          <a:p>
            <a:pPr>
              <a:buNone/>
            </a:pPr>
            <a:r>
              <a:rPr lang="en-US" sz="2200"/>
              <a:t>	All gross disease on physical examination and imaging (see above regarding the importance of PET-CT and MRI)</a:t>
            </a:r>
          </a:p>
          <a:p>
            <a:pPr>
              <a:buNone/>
            </a:pPr>
            <a:endParaRPr lang="en-US" sz="2200"/>
          </a:p>
          <a:p>
            <a:r>
              <a:rPr lang="en-US" sz="2200" b="1"/>
              <a:t>CTV Primary :</a:t>
            </a:r>
          </a:p>
          <a:p>
            <a:pPr>
              <a:buFont typeface="Wingdings" pitchFamily="2" charset="2"/>
              <a:buChar char="Ø"/>
            </a:pPr>
            <a:r>
              <a:rPr lang="en-US" sz="2200"/>
              <a:t>GTV + 1 cm including the entire vulva; exclude uninvolved bone, muscle, and adjacent organs</a:t>
            </a:r>
          </a:p>
          <a:p>
            <a:pPr>
              <a:buFont typeface="Wingdings" pitchFamily="2" charset="2"/>
              <a:buChar char="Ø"/>
            </a:pPr>
            <a:r>
              <a:rPr lang="en-US" sz="2200"/>
              <a:t>Include entire vagina if vaginal involvement and generate ITV for full and empty bladder if feasible</a:t>
            </a:r>
          </a:p>
          <a:p>
            <a:pPr>
              <a:buFont typeface="Wingdings" pitchFamily="2" charset="2"/>
              <a:buChar char="Ø"/>
            </a:pPr>
            <a:r>
              <a:rPr lang="en-US" sz="2200"/>
              <a:t>Include 2 cm of urethra proximal to primary GTV for anterior </a:t>
            </a:r>
            <a:r>
              <a:rPr lang="en-US" sz="2200" err="1"/>
              <a:t>periurethral</a:t>
            </a:r>
            <a:r>
              <a:rPr lang="en-US" sz="2200"/>
              <a:t> lesion or to the bladder neck if extensive urethral involvement</a:t>
            </a:r>
          </a:p>
          <a:p>
            <a:pPr>
              <a:buFont typeface="Wingdings" pitchFamily="2" charset="2"/>
              <a:buChar char="Ø"/>
            </a:pPr>
            <a:r>
              <a:rPr lang="en-US" sz="2200"/>
              <a:t>Include a 1–2 cm margin if anal verge is involved or the entire </a:t>
            </a:r>
            <a:r>
              <a:rPr lang="en-US" sz="2200" err="1"/>
              <a:t>mesorectum</a:t>
            </a:r>
            <a:r>
              <a:rPr lang="en-US" sz="2200"/>
              <a:t> if anal canal involvement</a:t>
            </a:r>
          </a:p>
          <a:p>
            <a:pPr>
              <a:buNone/>
            </a:pPr>
            <a:endParaRPr lang="en-US" sz="2200"/>
          </a:p>
        </p:txBody>
      </p:sp>
      <p:sp>
        <p:nvSpPr>
          <p:cNvPr id="4" name="Slide Number Placeholder 3"/>
          <p:cNvSpPr>
            <a:spLocks noGrp="1"/>
          </p:cNvSpPr>
          <p:nvPr>
            <p:ph type="sldNum" sz="quarter" idx="12"/>
          </p:nvPr>
        </p:nvSpPr>
        <p:spPr/>
        <p:txBody>
          <a:bodyPr/>
          <a:lstStyle/>
          <a:p>
            <a:fld id="{2056EC10-2722-41E2-863E-48851D5B5D4B}"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solidFill>
                  <a:srgbClr val="B14F9C"/>
                </a:solidFill>
                <a:effectLst>
                  <a:outerShdw blurRad="38100" dist="38100" dir="2700000" algn="tl">
                    <a:srgbClr val="000000">
                      <a:alpha val="43137"/>
                    </a:srgbClr>
                  </a:outerShdw>
                </a:effectLst>
              </a:rPr>
              <a:t>GTV + CTV Primary</a:t>
            </a:r>
          </a:p>
        </p:txBody>
      </p:sp>
      <p:pic>
        <p:nvPicPr>
          <p:cNvPr id="57346" name="Picture 2"/>
          <p:cNvPicPr>
            <a:picLocks noChangeAspect="1" noChangeArrowheads="1"/>
          </p:cNvPicPr>
          <p:nvPr/>
        </p:nvPicPr>
        <p:blipFill>
          <a:blip r:embed="rId2"/>
          <a:srcRect l="4685" t="18750" r="4539" b="4167"/>
          <a:stretch>
            <a:fillRect/>
          </a:stretch>
        </p:blipFill>
        <p:spPr bwMode="auto">
          <a:xfrm>
            <a:off x="122537" y="1676400"/>
            <a:ext cx="8945263" cy="4495800"/>
          </a:xfrm>
          <a:prstGeom prst="rect">
            <a:avLst/>
          </a:prstGeom>
          <a:noFill/>
          <a:ln w="38100">
            <a:solidFill>
              <a:schemeClr val="accent2">
                <a:lumMod val="60000"/>
                <a:lumOff val="40000"/>
              </a:schemeClr>
            </a:solidFill>
            <a:miter lim="800000"/>
            <a:headEnd/>
            <a:tailEnd/>
          </a:ln>
          <a:effectLst/>
        </p:spPr>
      </p:pic>
      <p:sp>
        <p:nvSpPr>
          <p:cNvPr id="4" name="Slide Number Placeholder 3"/>
          <p:cNvSpPr>
            <a:spLocks noGrp="1"/>
          </p:cNvSpPr>
          <p:nvPr>
            <p:ph type="sldNum" sz="quarter" idx="12"/>
          </p:nvPr>
        </p:nvSpPr>
        <p:spPr/>
        <p:txBody>
          <a:bodyPr/>
          <a:lstStyle/>
          <a:p>
            <a:fld id="{2056EC10-2722-41E2-863E-48851D5B5D4B}"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D9471B-ACFD-3C40-A4D9-081C6C1A0B9A}"/>
              </a:ext>
            </a:extLst>
          </p:cNvPr>
          <p:cNvSpPr>
            <a:spLocks noGrp="1"/>
          </p:cNvSpPr>
          <p:nvPr>
            <p:ph type="title"/>
          </p:nvPr>
        </p:nvSpPr>
        <p:spPr>
          <a:xfrm>
            <a:off x="628650" y="557188"/>
            <a:ext cx="7886700" cy="1133499"/>
          </a:xfrm>
        </p:spPr>
        <p:txBody>
          <a:bodyPr>
            <a:normAutofit/>
          </a:bodyPr>
          <a:lstStyle/>
          <a:p>
            <a:r>
              <a:rPr lang="en-US" sz="4500"/>
              <a:t>Diagnosis</a:t>
            </a:r>
            <a:endParaRPr lang="en-EG" sz="4500"/>
          </a:p>
        </p:txBody>
      </p:sp>
      <p:sp>
        <p:nvSpPr>
          <p:cNvPr id="4" name="Slide Number Placeholder 3">
            <a:extLst>
              <a:ext uri="{FF2B5EF4-FFF2-40B4-BE49-F238E27FC236}">
                <a16:creationId xmlns:a16="http://schemas.microsoft.com/office/drawing/2014/main" id="{5D34B557-4B4B-C846-A1DA-5EDBDA6895AE}"/>
              </a:ext>
            </a:extLst>
          </p:cNvPr>
          <p:cNvSpPr>
            <a:spLocks noGrp="1"/>
          </p:cNvSpPr>
          <p:nvPr>
            <p:ph type="sldNum" sz="quarter" idx="12"/>
          </p:nvPr>
        </p:nvSpPr>
        <p:spPr>
          <a:xfrm>
            <a:off x="6457950" y="6356350"/>
            <a:ext cx="2057400" cy="365125"/>
          </a:xfrm>
        </p:spPr>
        <p:txBody>
          <a:bodyPr>
            <a:normAutofit/>
          </a:bodyPr>
          <a:lstStyle/>
          <a:p>
            <a:pPr>
              <a:spcAft>
                <a:spcPts val="600"/>
              </a:spcAft>
            </a:pPr>
            <a:fld id="{2056EC10-2722-41E2-863E-48851D5B5D4B}" type="slidenum">
              <a:rPr lang="en-US"/>
              <a:pPr>
                <a:spcAft>
                  <a:spcPts val="600"/>
                </a:spcAft>
              </a:pPr>
              <a:t>3</a:t>
            </a:fld>
            <a:endParaRPr lang="en-US"/>
          </a:p>
        </p:txBody>
      </p:sp>
      <p:graphicFrame>
        <p:nvGraphicFramePr>
          <p:cNvPr id="6" name="Content Placeholder 2">
            <a:extLst>
              <a:ext uri="{FF2B5EF4-FFF2-40B4-BE49-F238E27FC236}">
                <a16:creationId xmlns:a16="http://schemas.microsoft.com/office/drawing/2014/main" id="{ABBFA55B-DD5A-7A31-F9EA-1EA12627FA9B}"/>
              </a:ext>
            </a:extLst>
          </p:cNvPr>
          <p:cNvGraphicFramePr>
            <a:graphicFrameLocks noGrp="1"/>
          </p:cNvGraphicFramePr>
          <p:nvPr>
            <p:ph idx="1"/>
            <p:extLst>
              <p:ext uri="{D42A27DB-BD31-4B8C-83A1-F6EECF244321}">
                <p14:modId xmlns:p14="http://schemas.microsoft.com/office/powerpoint/2010/main" val="2945704224"/>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5741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B14F9C"/>
                </a:solidFill>
                <a:effectLst>
                  <a:outerShdw blurRad="38100" dist="38100" dir="2700000" algn="tl">
                    <a:srgbClr val="000000">
                      <a:alpha val="43137"/>
                    </a:srgbClr>
                  </a:outerShdw>
                </a:effectLst>
              </a:rPr>
              <a:t>CTV Inguinal Node</a:t>
            </a:r>
          </a:p>
        </p:txBody>
      </p:sp>
      <p:pic>
        <p:nvPicPr>
          <p:cNvPr id="59394" name="Picture 2"/>
          <p:cNvPicPr>
            <a:picLocks noChangeAspect="1" noChangeArrowheads="1"/>
          </p:cNvPicPr>
          <p:nvPr/>
        </p:nvPicPr>
        <p:blipFill>
          <a:blip r:embed="rId2"/>
          <a:srcRect l="9370" t="25000" r="5124" b="8333"/>
          <a:stretch>
            <a:fillRect/>
          </a:stretch>
        </p:blipFill>
        <p:spPr bwMode="auto">
          <a:xfrm>
            <a:off x="152400" y="1447800"/>
            <a:ext cx="8763000" cy="4876800"/>
          </a:xfrm>
          <a:prstGeom prst="rect">
            <a:avLst/>
          </a:prstGeom>
          <a:noFill/>
          <a:ln w="38100">
            <a:solidFill>
              <a:schemeClr val="accent2">
                <a:lumMod val="60000"/>
                <a:lumOff val="40000"/>
              </a:schemeClr>
            </a:solidFill>
            <a:miter lim="800000"/>
            <a:headEnd/>
            <a:tailEnd/>
          </a:ln>
          <a:effectLst/>
        </p:spPr>
      </p:pic>
      <p:sp>
        <p:nvSpPr>
          <p:cNvPr id="4" name="Slide Number Placeholder 3"/>
          <p:cNvSpPr>
            <a:spLocks noGrp="1"/>
          </p:cNvSpPr>
          <p:nvPr>
            <p:ph type="sldNum" sz="quarter" idx="12"/>
          </p:nvPr>
        </p:nvSpPr>
        <p:spPr/>
        <p:txBody>
          <a:bodyPr/>
          <a:lstStyle/>
          <a:p>
            <a:fld id="{2056EC10-2722-41E2-863E-48851D5B5D4B}"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a:solidFill>
                  <a:srgbClr val="B14F9C"/>
                </a:solidFill>
                <a:effectLst>
                  <a:outerShdw blurRad="38100" dist="38100" dir="2700000" algn="tl">
                    <a:srgbClr val="000000">
                      <a:alpha val="43137"/>
                    </a:srgbClr>
                  </a:outerShdw>
                </a:effectLst>
              </a:rPr>
              <a:t>CTV Pelvic Node</a:t>
            </a:r>
          </a:p>
        </p:txBody>
      </p:sp>
      <p:sp>
        <p:nvSpPr>
          <p:cNvPr id="4" name="Slide Number Placeholder 3"/>
          <p:cNvSpPr>
            <a:spLocks noGrp="1"/>
          </p:cNvSpPr>
          <p:nvPr>
            <p:ph type="sldNum" sz="quarter" idx="12"/>
          </p:nvPr>
        </p:nvSpPr>
        <p:spPr/>
        <p:txBody>
          <a:bodyPr/>
          <a:lstStyle/>
          <a:p>
            <a:fld id="{2056EC10-2722-41E2-863E-48851D5B5D4B}" type="slidenum">
              <a:rPr lang="en-US" smtClean="0"/>
              <a:pPr/>
              <a:t>31</a:t>
            </a:fld>
            <a:endParaRPr lang="en-US"/>
          </a:p>
        </p:txBody>
      </p:sp>
      <p:pic>
        <p:nvPicPr>
          <p:cNvPr id="1026" name="Picture 2"/>
          <p:cNvPicPr>
            <a:picLocks noChangeAspect="1" noChangeArrowheads="1"/>
          </p:cNvPicPr>
          <p:nvPr/>
        </p:nvPicPr>
        <p:blipFill>
          <a:blip r:embed="rId2"/>
          <a:srcRect l="3514" t="22917" r="3367" b="6250"/>
          <a:stretch>
            <a:fillRect/>
          </a:stretch>
        </p:blipFill>
        <p:spPr bwMode="auto">
          <a:xfrm>
            <a:off x="76200" y="1600200"/>
            <a:ext cx="8915400" cy="43434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US">
                <a:solidFill>
                  <a:srgbClr val="B14F9C"/>
                </a:solidFill>
                <a:effectLst>
                  <a:outerShdw blurRad="38100" dist="38100" dir="2700000" algn="tl">
                    <a:srgbClr val="000000">
                      <a:alpha val="43137"/>
                    </a:srgbClr>
                  </a:outerShdw>
                </a:effectLst>
              </a:rPr>
              <a:t>CTV Total</a:t>
            </a:r>
          </a:p>
        </p:txBody>
      </p:sp>
      <p:pic>
        <p:nvPicPr>
          <p:cNvPr id="60418" name="Picture 2"/>
          <p:cNvPicPr>
            <a:picLocks noChangeAspect="1" noChangeArrowheads="1"/>
          </p:cNvPicPr>
          <p:nvPr/>
        </p:nvPicPr>
        <p:blipFill>
          <a:blip r:embed="rId2"/>
          <a:srcRect l="5271" t="20833" r="5710" b="6250"/>
          <a:stretch>
            <a:fillRect/>
          </a:stretch>
        </p:blipFill>
        <p:spPr bwMode="auto">
          <a:xfrm>
            <a:off x="152400" y="1371600"/>
            <a:ext cx="8915400" cy="4648200"/>
          </a:xfrm>
          <a:prstGeom prst="rect">
            <a:avLst/>
          </a:prstGeom>
          <a:noFill/>
          <a:ln w="38100">
            <a:solidFill>
              <a:schemeClr val="accent2">
                <a:lumMod val="60000"/>
                <a:lumOff val="40000"/>
              </a:schemeClr>
            </a:solidFill>
            <a:miter lim="800000"/>
            <a:headEnd/>
            <a:tailEnd/>
          </a:ln>
          <a:effectLst/>
        </p:spPr>
      </p:pic>
      <p:sp>
        <p:nvSpPr>
          <p:cNvPr id="4" name="Slide Number Placeholder 3"/>
          <p:cNvSpPr>
            <a:spLocks noGrp="1"/>
          </p:cNvSpPr>
          <p:nvPr>
            <p:ph type="sldNum" sz="quarter" idx="12"/>
          </p:nvPr>
        </p:nvSpPr>
        <p:spPr/>
        <p:txBody>
          <a:bodyPr/>
          <a:lstStyle/>
          <a:p>
            <a:fld id="{2056EC10-2722-41E2-863E-48851D5B5D4B}"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a:solidFill>
                  <a:srgbClr val="B14F9C"/>
                </a:solidFill>
                <a:effectLst>
                  <a:outerShdw blurRad="38100" dist="38100" dir="2700000" algn="tl">
                    <a:srgbClr val="000000">
                      <a:alpha val="43137"/>
                    </a:srgbClr>
                  </a:outerShdw>
                </a:effectLst>
              </a:rPr>
              <a:t>CTV Total to PTV Total</a:t>
            </a:r>
          </a:p>
        </p:txBody>
      </p:sp>
      <p:pic>
        <p:nvPicPr>
          <p:cNvPr id="61443" name="Picture 3"/>
          <p:cNvPicPr>
            <a:picLocks noChangeAspect="1" noChangeArrowheads="1"/>
          </p:cNvPicPr>
          <p:nvPr/>
        </p:nvPicPr>
        <p:blipFill>
          <a:blip r:embed="rId2"/>
          <a:srcRect/>
          <a:stretch>
            <a:fillRect/>
          </a:stretch>
        </p:blipFill>
        <p:spPr bwMode="auto">
          <a:xfrm>
            <a:off x="304800" y="1371600"/>
            <a:ext cx="4038600" cy="5105400"/>
          </a:xfrm>
          <a:prstGeom prst="rect">
            <a:avLst/>
          </a:prstGeom>
          <a:noFill/>
          <a:ln w="9525">
            <a:noFill/>
            <a:miter lim="800000"/>
            <a:headEnd/>
            <a:tailEnd/>
          </a:ln>
          <a:effectLst/>
        </p:spPr>
      </p:pic>
      <p:pic>
        <p:nvPicPr>
          <p:cNvPr id="61445" name="Picture 5"/>
          <p:cNvPicPr>
            <a:picLocks noChangeAspect="1" noChangeArrowheads="1"/>
          </p:cNvPicPr>
          <p:nvPr/>
        </p:nvPicPr>
        <p:blipFill>
          <a:blip r:embed="rId3"/>
          <a:srcRect/>
          <a:stretch>
            <a:fillRect/>
          </a:stretch>
        </p:blipFill>
        <p:spPr bwMode="auto">
          <a:xfrm>
            <a:off x="4800600" y="1376874"/>
            <a:ext cx="4038600" cy="5100126"/>
          </a:xfrm>
          <a:prstGeom prst="rect">
            <a:avLst/>
          </a:prstGeom>
          <a:noFill/>
          <a:ln w="9525">
            <a:noFill/>
            <a:miter lim="800000"/>
            <a:headEnd/>
            <a:tailEnd/>
          </a:ln>
          <a:effectLst/>
        </p:spPr>
      </p:pic>
      <p:sp>
        <p:nvSpPr>
          <p:cNvPr id="8" name="Chevron 7"/>
          <p:cNvSpPr/>
          <p:nvPr/>
        </p:nvSpPr>
        <p:spPr>
          <a:xfrm>
            <a:off x="4419600" y="3733800"/>
            <a:ext cx="304800" cy="457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p:cNvSpPr>
            <a:spLocks noGrp="1"/>
          </p:cNvSpPr>
          <p:nvPr>
            <p:ph type="sldNum" sz="quarter" idx="12"/>
          </p:nvPr>
        </p:nvSpPr>
        <p:spPr/>
        <p:txBody>
          <a:bodyPr/>
          <a:lstStyle/>
          <a:p>
            <a:fld id="{2056EC10-2722-41E2-863E-48851D5B5D4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solidFill>
                  <a:srgbClr val="B14F9C"/>
                </a:solidFill>
                <a:effectLst>
                  <a:outerShdw blurRad="38100" dist="38100" dir="2700000" algn="tl">
                    <a:srgbClr val="000000">
                      <a:alpha val="43137"/>
                    </a:srgbClr>
                  </a:outerShdw>
                </a:effectLst>
              </a:rPr>
              <a:t>OARs</a:t>
            </a:r>
          </a:p>
        </p:txBody>
      </p:sp>
      <p:sp>
        <p:nvSpPr>
          <p:cNvPr id="3" name="Content Placeholder 2"/>
          <p:cNvSpPr>
            <a:spLocks noGrp="1"/>
          </p:cNvSpPr>
          <p:nvPr>
            <p:ph idx="1"/>
          </p:nvPr>
        </p:nvSpPr>
        <p:spPr>
          <a:xfrm>
            <a:off x="457200" y="1524001"/>
            <a:ext cx="2971800" cy="4343400"/>
          </a:xfrm>
        </p:spPr>
        <p:txBody>
          <a:bodyPr/>
          <a:lstStyle/>
          <a:p>
            <a:r>
              <a:rPr lang="en-US"/>
              <a:t>Bladder</a:t>
            </a:r>
          </a:p>
          <a:p>
            <a:endParaRPr lang="en-US"/>
          </a:p>
          <a:p>
            <a:r>
              <a:rPr lang="en-US"/>
              <a:t>Bowel Bag</a:t>
            </a:r>
          </a:p>
          <a:p>
            <a:endParaRPr lang="en-US"/>
          </a:p>
          <a:p>
            <a:r>
              <a:rPr lang="en-US"/>
              <a:t>Rectum</a:t>
            </a:r>
          </a:p>
          <a:p>
            <a:endParaRPr lang="en-US"/>
          </a:p>
          <a:p>
            <a:r>
              <a:rPr lang="en-US"/>
              <a:t>Head of femur</a:t>
            </a:r>
          </a:p>
        </p:txBody>
      </p:sp>
      <p:pic>
        <p:nvPicPr>
          <p:cNvPr id="62469" name="Picture 5"/>
          <p:cNvPicPr>
            <a:picLocks noChangeAspect="1" noChangeArrowheads="1"/>
          </p:cNvPicPr>
          <p:nvPr/>
        </p:nvPicPr>
        <p:blipFill>
          <a:blip r:embed="rId3"/>
          <a:srcRect/>
          <a:stretch>
            <a:fillRect/>
          </a:stretch>
        </p:blipFill>
        <p:spPr bwMode="auto">
          <a:xfrm>
            <a:off x="5648325" y="1019175"/>
            <a:ext cx="2962275" cy="5686425"/>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2056EC10-2722-41E2-863E-48851D5B5D4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r>
              <a:rPr lang="en-US">
                <a:solidFill>
                  <a:srgbClr val="B14F9C"/>
                </a:solidFill>
                <a:effectLst>
                  <a:outerShdw blurRad="38100" dist="38100" dir="2700000" algn="tl">
                    <a:srgbClr val="000000">
                      <a:alpha val="43137"/>
                    </a:srgbClr>
                  </a:outerShdw>
                </a:effectLst>
              </a:rPr>
              <a:t>Conventional Radiotherapy</a:t>
            </a:r>
          </a:p>
        </p:txBody>
      </p:sp>
      <p:sp>
        <p:nvSpPr>
          <p:cNvPr id="3" name="Slide Number Placeholder 2"/>
          <p:cNvSpPr>
            <a:spLocks noGrp="1"/>
          </p:cNvSpPr>
          <p:nvPr>
            <p:ph type="sldNum" sz="quarter" idx="12"/>
          </p:nvPr>
        </p:nvSpPr>
        <p:spPr/>
        <p:txBody>
          <a:bodyPr/>
          <a:lstStyle/>
          <a:p>
            <a:fld id="{2056EC10-2722-41E2-863E-48851D5B5D4B}" type="slidenum">
              <a:rPr lang="en-US" smtClean="0"/>
              <a:pPr/>
              <a:t>35</a:t>
            </a:fld>
            <a:endParaRPr lang="en-US"/>
          </a:p>
        </p:txBody>
      </p:sp>
    </p:spTree>
    <p:extLst>
      <p:ext uri="{BB962C8B-B14F-4D97-AF65-F5344CB8AC3E}">
        <p14:creationId xmlns:p14="http://schemas.microsoft.com/office/powerpoint/2010/main" val="3640689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05800" cy="4191000"/>
          </a:xfrm>
        </p:spPr>
        <p:txBody>
          <a:bodyPr>
            <a:noAutofit/>
          </a:bodyPr>
          <a:lstStyle/>
          <a:p>
            <a:pPr algn="just"/>
            <a:r>
              <a:rPr lang="en-US" sz="2400"/>
              <a:t>AP-PA fields with the patient in the supine position are recommended for the delivery of external beam</a:t>
            </a:r>
          </a:p>
          <a:p>
            <a:pPr algn="just"/>
            <a:endParaRPr lang="en-US" sz="2400"/>
          </a:p>
          <a:p>
            <a:r>
              <a:rPr lang="en-US" sz="2400"/>
              <a:t>Depending on whether the </a:t>
            </a:r>
            <a:r>
              <a:rPr lang="en-US" sz="2400" err="1"/>
              <a:t>inguinofemoral</a:t>
            </a:r>
            <a:r>
              <a:rPr lang="en-US" sz="2400"/>
              <a:t> lymph nodes and/or pelvic lymph nodes are to be included in the radiation volume, different field configurations may be used</a:t>
            </a:r>
          </a:p>
          <a:p>
            <a:endParaRPr lang="en-US" sz="2400"/>
          </a:p>
          <a:p>
            <a:pPr algn="just"/>
            <a:r>
              <a:rPr lang="en-US" sz="2400"/>
              <a:t>Although there are no data regarding scar recurrences, it is common practice to include the inguinal node dissection scars in the radiation field</a:t>
            </a:r>
          </a:p>
          <a:p>
            <a:pPr algn="just">
              <a:buNone/>
            </a:pPr>
            <a:endParaRPr lang="en-US" sz="2400"/>
          </a:p>
          <a:p>
            <a:pPr algn="just"/>
            <a:endParaRPr lang="en-US" sz="2400"/>
          </a:p>
          <a:p>
            <a:pPr algn="just"/>
            <a:endParaRPr lang="en-US" sz="2400"/>
          </a:p>
          <a:p>
            <a:pPr algn="just"/>
            <a:endParaRPr lang="en-US" sz="2400"/>
          </a:p>
          <a:p>
            <a:pPr algn="just">
              <a:buNone/>
            </a:pPr>
            <a:r>
              <a:rPr lang="en-US" sz="2400" b="1">
                <a:solidFill>
                  <a:srgbClr val="B14F9C"/>
                </a:solidFill>
              </a:rPr>
              <a:t>	</a:t>
            </a:r>
            <a:endParaRPr lang="en-US" sz="2400"/>
          </a:p>
          <a:p>
            <a:pPr algn="just">
              <a:buNone/>
            </a:pPr>
            <a:r>
              <a:rPr lang="en-US" sz="2400" b="1">
                <a:solidFill>
                  <a:srgbClr val="B14F9C"/>
                </a:solidFill>
              </a:rPr>
              <a:t>	</a:t>
            </a:r>
            <a:endParaRPr lang="en-US" sz="2400"/>
          </a:p>
        </p:txBody>
      </p:sp>
      <p:sp>
        <p:nvSpPr>
          <p:cNvPr id="4" name="Slide Number Placeholder 3"/>
          <p:cNvSpPr>
            <a:spLocks noGrp="1"/>
          </p:cNvSpPr>
          <p:nvPr>
            <p:ph type="sldNum" sz="quarter" idx="12"/>
          </p:nvPr>
        </p:nvSpPr>
        <p:spPr/>
        <p:txBody>
          <a:bodyPr/>
          <a:lstStyle/>
          <a:p>
            <a:fld id="{2056EC10-2722-41E2-863E-48851D5B5D4B}" type="slidenum">
              <a:rPr lang="en-US" smtClean="0"/>
              <a:pPr/>
              <a:t>36</a:t>
            </a:fld>
            <a:endParaRPr lang="en-US"/>
          </a:p>
        </p:txBody>
      </p:sp>
    </p:spTree>
    <p:extLst>
      <p:ext uri="{BB962C8B-B14F-4D97-AF65-F5344CB8AC3E}">
        <p14:creationId xmlns:p14="http://schemas.microsoft.com/office/powerpoint/2010/main" val="1227466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5637"/>
            <a:ext cx="8229600" cy="4525963"/>
          </a:xfrm>
        </p:spPr>
        <p:txBody>
          <a:bodyPr>
            <a:noAutofit/>
          </a:bodyPr>
          <a:lstStyle/>
          <a:p>
            <a:pPr algn="just">
              <a:buNone/>
            </a:pPr>
            <a:r>
              <a:rPr lang="en-US" sz="2400" b="1">
                <a:solidFill>
                  <a:srgbClr val="B14F9C"/>
                </a:solidFill>
              </a:rPr>
              <a:t>Superior Border-</a:t>
            </a:r>
          </a:p>
          <a:p>
            <a:pPr lvl="1">
              <a:buFont typeface="Wingdings" pitchFamily="2" charset="2"/>
              <a:buChar char="Ø"/>
            </a:pPr>
            <a:r>
              <a:rPr lang="en-US" sz="2000"/>
              <a:t>middle of the sacroiliac joints to cover the external and internal iliac nodes</a:t>
            </a:r>
          </a:p>
          <a:p>
            <a:pPr lvl="1">
              <a:buFont typeface="Wingdings" pitchFamily="2" charset="2"/>
              <a:buChar char="Ø"/>
            </a:pPr>
            <a:r>
              <a:rPr lang="en-US" sz="2000"/>
              <a:t>If a patient has internal or external iliac node involvement, the superior border should be extended to the L3/L4 </a:t>
            </a:r>
            <a:r>
              <a:rPr lang="en-US" sz="2000" err="1"/>
              <a:t>interspace</a:t>
            </a:r>
            <a:endParaRPr lang="en-US" sz="2000" b="1">
              <a:solidFill>
                <a:srgbClr val="B14F9C"/>
              </a:solidFill>
            </a:endParaRPr>
          </a:p>
          <a:p>
            <a:pPr algn="just">
              <a:buNone/>
            </a:pPr>
            <a:endParaRPr lang="en-US" sz="2400" b="1">
              <a:solidFill>
                <a:srgbClr val="B14F9C"/>
              </a:solidFill>
            </a:endParaRPr>
          </a:p>
          <a:p>
            <a:pPr algn="just">
              <a:buNone/>
            </a:pPr>
            <a:r>
              <a:rPr lang="en-US" sz="2400" b="1">
                <a:solidFill>
                  <a:srgbClr val="B14F9C"/>
                </a:solidFill>
              </a:rPr>
              <a:t>Inferior Border –</a:t>
            </a:r>
          </a:p>
          <a:p>
            <a:pPr lvl="1" algn="just">
              <a:buFont typeface="Wingdings" pitchFamily="2" charset="2"/>
              <a:buChar char="Ø"/>
            </a:pPr>
            <a:r>
              <a:rPr lang="en-US" sz="2400"/>
              <a:t> </a:t>
            </a:r>
            <a:r>
              <a:rPr lang="en-US" sz="2000"/>
              <a:t>Should cover the entire vulva and the most superficial, inferior inguinal nodes</a:t>
            </a:r>
          </a:p>
          <a:p>
            <a:pPr algn="just"/>
            <a:endParaRPr lang="en-US" sz="2400"/>
          </a:p>
          <a:p>
            <a:pPr algn="just">
              <a:buNone/>
            </a:pPr>
            <a:r>
              <a:rPr lang="en-US" sz="2400" b="1">
                <a:solidFill>
                  <a:srgbClr val="B14F9C"/>
                </a:solidFill>
              </a:rPr>
              <a:t>Lateral Border - </a:t>
            </a:r>
          </a:p>
          <a:p>
            <a:pPr lvl="1" algn="just">
              <a:buFont typeface="Wingdings" pitchFamily="2" charset="2"/>
              <a:buChar char="Ø"/>
            </a:pPr>
            <a:r>
              <a:rPr lang="en-US" sz="2000" b="1"/>
              <a:t>Posterior field </a:t>
            </a:r>
            <a:r>
              <a:rPr lang="en-US" sz="2000"/>
              <a:t>: The pelvic field extends 2 cm laterally to the widest point of the pelvic inlet </a:t>
            </a:r>
          </a:p>
          <a:p>
            <a:pPr lvl="1" algn="just">
              <a:buFont typeface="Wingdings" pitchFamily="2" charset="2"/>
              <a:buChar char="Ø"/>
            </a:pPr>
            <a:r>
              <a:rPr lang="en-US" sz="2000" b="1"/>
              <a:t>Anterior field </a:t>
            </a:r>
            <a:r>
              <a:rPr lang="en-US" sz="2000"/>
              <a:t>: The pelvic field extend laterally to lateral edge of lesser </a:t>
            </a:r>
            <a:r>
              <a:rPr lang="en-US" sz="2000" err="1"/>
              <a:t>trochnter</a:t>
            </a:r>
            <a:endParaRPr lang="en-US" sz="2000"/>
          </a:p>
          <a:p>
            <a:pPr lvl="1" algn="just"/>
            <a:endParaRPr lang="en-US" sz="2400"/>
          </a:p>
          <a:p>
            <a:endParaRPr lang="en-US" sz="2400"/>
          </a:p>
        </p:txBody>
      </p:sp>
      <p:sp>
        <p:nvSpPr>
          <p:cNvPr id="4" name="Slide Number Placeholder 3"/>
          <p:cNvSpPr>
            <a:spLocks noGrp="1"/>
          </p:cNvSpPr>
          <p:nvPr>
            <p:ph type="sldNum" sz="quarter" idx="12"/>
          </p:nvPr>
        </p:nvSpPr>
        <p:spPr/>
        <p:txBody>
          <a:bodyPr/>
          <a:lstStyle/>
          <a:p>
            <a:fld id="{2056EC10-2722-41E2-863E-48851D5B5D4B}" type="slidenum">
              <a:rPr lang="en-US" smtClean="0"/>
              <a:pPr/>
              <a:t>37</a:t>
            </a:fld>
            <a:endParaRPr lang="en-US"/>
          </a:p>
        </p:txBody>
      </p:sp>
    </p:spTree>
    <p:extLst>
      <p:ext uri="{BB962C8B-B14F-4D97-AF65-F5344CB8AC3E}">
        <p14:creationId xmlns:p14="http://schemas.microsoft.com/office/powerpoint/2010/main" val="2188230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a:t>Treatment borders demonstrating the wide anterior field (outer border) and the narrow posterior field (shaded region)</a:t>
            </a:r>
          </a:p>
        </p:txBody>
      </p:sp>
      <p:pic>
        <p:nvPicPr>
          <p:cNvPr id="1027" name="Picture 3"/>
          <p:cNvPicPr>
            <a:picLocks noChangeAspect="1" noChangeArrowheads="1"/>
          </p:cNvPicPr>
          <p:nvPr/>
        </p:nvPicPr>
        <p:blipFill>
          <a:blip r:embed="rId2"/>
          <a:srcRect/>
          <a:stretch>
            <a:fillRect/>
          </a:stretch>
        </p:blipFill>
        <p:spPr bwMode="auto">
          <a:xfrm>
            <a:off x="2209800" y="1981200"/>
            <a:ext cx="4714875" cy="4219575"/>
          </a:xfrm>
          <a:prstGeom prst="rect">
            <a:avLst/>
          </a:prstGeom>
          <a:noFill/>
          <a:ln w="38100">
            <a:solidFill>
              <a:schemeClr val="accent2">
                <a:lumMod val="60000"/>
                <a:lumOff val="40000"/>
              </a:schemeClr>
            </a:solidFill>
            <a:miter lim="800000"/>
            <a:headEnd/>
            <a:tailEnd/>
          </a:ln>
          <a:effectLst/>
        </p:spPr>
      </p:pic>
      <p:sp>
        <p:nvSpPr>
          <p:cNvPr id="4" name="Slide Number Placeholder 3"/>
          <p:cNvSpPr>
            <a:spLocks noGrp="1"/>
          </p:cNvSpPr>
          <p:nvPr>
            <p:ph type="sldNum" sz="quarter" idx="12"/>
          </p:nvPr>
        </p:nvSpPr>
        <p:spPr/>
        <p:txBody>
          <a:bodyPr/>
          <a:lstStyle/>
          <a:p>
            <a:fld id="{2056EC10-2722-41E2-863E-48851D5B5D4B}" type="slidenum">
              <a:rPr lang="en-US" smtClean="0"/>
              <a:pPr/>
              <a:t>38</a:t>
            </a:fld>
            <a:endParaRPr lang="en-US"/>
          </a:p>
        </p:txBody>
      </p:sp>
    </p:spTree>
    <p:extLst>
      <p:ext uri="{BB962C8B-B14F-4D97-AF65-F5344CB8AC3E}">
        <p14:creationId xmlns:p14="http://schemas.microsoft.com/office/powerpoint/2010/main" val="2619065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2400"/>
              <a:t>Portal for irradiation of pelvic and </a:t>
            </a:r>
            <a:r>
              <a:rPr lang="en-US" sz="2400" err="1"/>
              <a:t>inguinofemoral</a:t>
            </a:r>
            <a:r>
              <a:rPr lang="en-US" sz="2400"/>
              <a:t> lymph nodes and </a:t>
            </a:r>
            <a:r>
              <a:rPr lang="en-US" sz="2400" err="1"/>
              <a:t>vulvar</a:t>
            </a:r>
            <a:r>
              <a:rPr lang="en-US" sz="2400"/>
              <a:t> area </a:t>
            </a:r>
            <a:br>
              <a:rPr lang="en-US" sz="2400"/>
            </a:br>
            <a:endParaRPr lang="en-US" sz="2400"/>
          </a:p>
        </p:txBody>
      </p:sp>
      <p:pic>
        <p:nvPicPr>
          <p:cNvPr id="3074" name="Picture 2"/>
          <p:cNvPicPr>
            <a:picLocks noChangeAspect="1" noChangeArrowheads="1"/>
          </p:cNvPicPr>
          <p:nvPr/>
        </p:nvPicPr>
        <p:blipFill>
          <a:blip r:embed="rId2"/>
          <a:srcRect/>
          <a:stretch>
            <a:fillRect/>
          </a:stretch>
        </p:blipFill>
        <p:spPr bwMode="auto">
          <a:xfrm>
            <a:off x="2914650" y="1733550"/>
            <a:ext cx="3314700" cy="3448050"/>
          </a:xfrm>
          <a:prstGeom prst="rect">
            <a:avLst/>
          </a:prstGeom>
          <a:noFill/>
          <a:ln w="38100">
            <a:solidFill>
              <a:schemeClr val="accent2">
                <a:lumMod val="60000"/>
                <a:lumOff val="40000"/>
              </a:schemeClr>
            </a:solidFill>
            <a:miter lim="800000"/>
            <a:headEnd/>
            <a:tailEnd/>
          </a:ln>
          <a:effectLst/>
        </p:spPr>
      </p:pic>
      <p:sp>
        <p:nvSpPr>
          <p:cNvPr id="5" name="Rectangle 4"/>
          <p:cNvSpPr/>
          <p:nvPr/>
        </p:nvSpPr>
        <p:spPr>
          <a:xfrm>
            <a:off x="533400" y="5562600"/>
            <a:ext cx="8153400" cy="830997"/>
          </a:xfrm>
          <a:prstGeom prst="rect">
            <a:avLst/>
          </a:prstGeom>
        </p:spPr>
        <p:txBody>
          <a:bodyPr wrap="square">
            <a:spAutoFit/>
          </a:bodyPr>
          <a:lstStyle/>
          <a:p>
            <a:pPr algn="ctr"/>
            <a:r>
              <a:rPr lang="en-US" sz="2400"/>
              <a:t>A final boost to the positive inguinal lymph nodes may be given with a reduced field</a:t>
            </a:r>
          </a:p>
        </p:txBody>
      </p:sp>
      <p:sp>
        <p:nvSpPr>
          <p:cNvPr id="6" name="Slide Number Placeholder 5"/>
          <p:cNvSpPr>
            <a:spLocks noGrp="1"/>
          </p:cNvSpPr>
          <p:nvPr>
            <p:ph type="sldNum" sz="quarter" idx="12"/>
          </p:nvPr>
        </p:nvSpPr>
        <p:spPr/>
        <p:txBody>
          <a:bodyPr/>
          <a:lstStyle/>
          <a:p>
            <a:fld id="{2056EC10-2722-41E2-863E-48851D5B5D4B}" type="slidenum">
              <a:rPr lang="en-US" smtClean="0"/>
              <a:pPr/>
              <a:t>39</a:t>
            </a:fld>
            <a:endParaRPr lang="en-US"/>
          </a:p>
        </p:txBody>
      </p:sp>
    </p:spTree>
    <p:extLst>
      <p:ext uri="{BB962C8B-B14F-4D97-AF65-F5344CB8AC3E}">
        <p14:creationId xmlns:p14="http://schemas.microsoft.com/office/powerpoint/2010/main" val="159579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5E0A76-416C-A245-89A4-AF362AF57561}"/>
              </a:ext>
            </a:extLst>
          </p:cNvPr>
          <p:cNvSpPr>
            <a:spLocks noGrp="1"/>
          </p:cNvSpPr>
          <p:nvPr>
            <p:ph type="title"/>
          </p:nvPr>
        </p:nvSpPr>
        <p:spPr>
          <a:xfrm>
            <a:off x="457200" y="-376457"/>
            <a:ext cx="4616991" cy="1182927"/>
          </a:xfrm>
        </p:spPr>
        <p:txBody>
          <a:bodyPr anchor="b">
            <a:normAutofit/>
          </a:bodyPr>
          <a:lstStyle/>
          <a:p>
            <a:pPr>
              <a:lnSpc>
                <a:spcPct val="90000"/>
              </a:lnSpc>
            </a:pPr>
            <a:r>
              <a:rPr lang="en-US" sz="3800"/>
              <a:t>Preoperative work-up </a:t>
            </a:r>
            <a:endParaRPr lang="en-EG" sz="3800"/>
          </a:p>
        </p:txBody>
      </p:sp>
      <p:cxnSp>
        <p:nvCxnSpPr>
          <p:cNvPr id="27" name="Straight Connector 26">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5927792"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22F53A-7CB5-4045-8A1E-3364114E1A06}"/>
              </a:ext>
            </a:extLst>
          </p:cNvPr>
          <p:cNvSpPr>
            <a:spLocks noGrp="1"/>
          </p:cNvSpPr>
          <p:nvPr>
            <p:ph idx="1"/>
          </p:nvPr>
        </p:nvSpPr>
        <p:spPr>
          <a:xfrm>
            <a:off x="228600" y="1182927"/>
            <a:ext cx="5699192" cy="4990863"/>
          </a:xfrm>
        </p:spPr>
        <p:txBody>
          <a:bodyPr anchor="t">
            <a:normAutofit/>
          </a:bodyPr>
          <a:lstStyle/>
          <a:p>
            <a:pPr>
              <a:lnSpc>
                <a:spcPct val="150000"/>
              </a:lnSpc>
            </a:pPr>
            <a:r>
              <a:rPr lang="en-US" sz="1800">
                <a:solidFill>
                  <a:schemeClr val="tx1">
                    <a:alpha val="80000"/>
                  </a:schemeClr>
                </a:solidFill>
              </a:rPr>
              <a:t>Clinical examination of lesion  and imaging of the groins (either by ultrasound, PET-CT or magnetic resonance imaging (MRI)) are required to identify potential lymph node metastases. </a:t>
            </a:r>
          </a:p>
          <a:p>
            <a:pPr>
              <a:lnSpc>
                <a:spcPct val="150000"/>
              </a:lnSpc>
            </a:pPr>
            <a:endParaRPr lang="en-US" sz="1800">
              <a:solidFill>
                <a:schemeClr val="tx1">
                  <a:alpha val="80000"/>
                </a:schemeClr>
              </a:solidFill>
            </a:endParaRPr>
          </a:p>
          <a:p>
            <a:pPr>
              <a:lnSpc>
                <a:spcPct val="150000"/>
              </a:lnSpc>
            </a:pPr>
            <a:endParaRPr lang="en-US" sz="1800">
              <a:solidFill>
                <a:schemeClr val="tx1">
                  <a:alpha val="80000"/>
                </a:schemeClr>
              </a:solidFill>
            </a:endParaRPr>
          </a:p>
          <a:p>
            <a:pPr>
              <a:lnSpc>
                <a:spcPct val="150000"/>
              </a:lnSpc>
            </a:pPr>
            <a:r>
              <a:rPr lang="en-US" sz="1800">
                <a:solidFill>
                  <a:schemeClr val="tx1">
                    <a:alpha val="80000"/>
                  </a:schemeClr>
                </a:solidFill>
              </a:rPr>
              <a:t> Suspicious nodes (at palpation and/or imaging) should be analyzed by FNA or core biopsy when this would alter primary treatment.</a:t>
            </a:r>
          </a:p>
        </p:txBody>
      </p:sp>
      <p:pic>
        <p:nvPicPr>
          <p:cNvPr id="15" name="Graphic 14" descr="Stethoscope">
            <a:extLst>
              <a:ext uri="{FF2B5EF4-FFF2-40B4-BE49-F238E27FC236}">
                <a16:creationId xmlns:a16="http://schemas.microsoft.com/office/drawing/2014/main" id="{54F61480-22D8-3D07-6610-F1D8F0509E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9489" y="2424435"/>
            <a:ext cx="2661303" cy="2661303"/>
          </a:xfrm>
          <a:prstGeom prst="rect">
            <a:avLst/>
          </a:prstGeom>
        </p:spPr>
      </p:pic>
      <p:sp>
        <p:nvSpPr>
          <p:cNvPr id="2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414" y="1899284"/>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646" y="2189928"/>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D86E97F0-D1F2-1242-A80F-18509E534099}"/>
              </a:ext>
            </a:extLst>
          </p:cNvPr>
          <p:cNvSpPr>
            <a:spLocks noGrp="1"/>
          </p:cNvSpPr>
          <p:nvPr>
            <p:ph type="sldNum" sz="quarter" idx="12"/>
          </p:nvPr>
        </p:nvSpPr>
        <p:spPr>
          <a:xfrm>
            <a:off x="6457950" y="6356350"/>
            <a:ext cx="2057400" cy="365125"/>
          </a:xfrm>
        </p:spPr>
        <p:txBody>
          <a:bodyPr>
            <a:normAutofit/>
          </a:bodyPr>
          <a:lstStyle/>
          <a:p>
            <a:pPr>
              <a:spcAft>
                <a:spcPts val="600"/>
              </a:spcAft>
            </a:pPr>
            <a:fld id="{2056EC10-2722-41E2-863E-48851D5B5D4B}" type="slidenum">
              <a:rPr lang="en-US">
                <a:solidFill>
                  <a:schemeClr val="tx1">
                    <a:alpha val="60000"/>
                  </a:schemeClr>
                </a:solidFill>
              </a:rPr>
              <a:pPr>
                <a:spcAft>
                  <a:spcPts val="600"/>
                </a:spcAft>
              </a:pPr>
              <a:t>4</a:t>
            </a:fld>
            <a:endParaRPr lang="en-US">
              <a:solidFill>
                <a:schemeClr val="tx1">
                  <a:alpha val="60000"/>
                </a:schemeClr>
              </a:solidFill>
            </a:endParaRPr>
          </a:p>
        </p:txBody>
      </p:sp>
    </p:spTree>
    <p:extLst>
      <p:ext uri="{BB962C8B-B14F-4D97-AF65-F5344CB8AC3E}">
        <p14:creationId xmlns:p14="http://schemas.microsoft.com/office/powerpoint/2010/main" val="2602371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lstStyle/>
          <a:p>
            <a:r>
              <a:rPr lang="en-US">
                <a:solidFill>
                  <a:srgbClr val="B14F9C"/>
                </a:solidFill>
                <a:effectLst>
                  <a:outerShdw blurRad="38100" dist="38100" dir="2700000" algn="tl">
                    <a:srgbClr val="000000">
                      <a:alpha val="43137"/>
                    </a:srgbClr>
                  </a:outerShdw>
                </a:effectLst>
              </a:rPr>
              <a:t>3D-CRT Planning</a:t>
            </a:r>
            <a:endParaRPr lang="en-US"/>
          </a:p>
        </p:txBody>
      </p:sp>
      <p:sp>
        <p:nvSpPr>
          <p:cNvPr id="3" name="Slide Number Placeholder 2"/>
          <p:cNvSpPr>
            <a:spLocks noGrp="1"/>
          </p:cNvSpPr>
          <p:nvPr>
            <p:ph type="sldNum" sz="quarter" idx="12"/>
          </p:nvPr>
        </p:nvSpPr>
        <p:spPr/>
        <p:txBody>
          <a:bodyPr/>
          <a:lstStyle/>
          <a:p>
            <a:fld id="{2056EC10-2722-41E2-863E-48851D5B5D4B}"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solidFill>
                  <a:srgbClr val="B14F9C"/>
                </a:solidFill>
                <a:effectLst>
                  <a:outerShdw blurRad="38100" dist="38100" dir="2700000" algn="tl">
                    <a:srgbClr val="000000">
                      <a:alpha val="43137"/>
                    </a:srgbClr>
                  </a:outerShdw>
                </a:effectLst>
              </a:rPr>
              <a:t>Wide anterior and Wide Posterior Field</a:t>
            </a:r>
          </a:p>
        </p:txBody>
      </p:sp>
      <p:pic>
        <p:nvPicPr>
          <p:cNvPr id="63490" name="Picture 2"/>
          <p:cNvPicPr>
            <a:picLocks noChangeAspect="1" noChangeArrowheads="1"/>
          </p:cNvPicPr>
          <p:nvPr/>
        </p:nvPicPr>
        <p:blipFill>
          <a:blip r:embed="rId2"/>
          <a:srcRect l="10542" t="12500" r="20937" b="27083"/>
          <a:stretch>
            <a:fillRect/>
          </a:stretch>
        </p:blipFill>
        <p:spPr bwMode="auto">
          <a:xfrm>
            <a:off x="762000" y="1676400"/>
            <a:ext cx="7772400" cy="4419600"/>
          </a:xfrm>
          <a:prstGeom prst="rect">
            <a:avLst/>
          </a:prstGeom>
          <a:noFill/>
          <a:ln w="38100">
            <a:solidFill>
              <a:schemeClr val="accent2">
                <a:lumMod val="60000"/>
                <a:lumOff val="40000"/>
              </a:schemeClr>
            </a:solidFill>
            <a:miter lim="800000"/>
            <a:headEnd/>
            <a:tailEnd/>
          </a:ln>
          <a:effectLst/>
        </p:spPr>
      </p:pic>
      <p:sp>
        <p:nvSpPr>
          <p:cNvPr id="4" name="Slide Number Placeholder 3"/>
          <p:cNvSpPr>
            <a:spLocks noGrp="1"/>
          </p:cNvSpPr>
          <p:nvPr>
            <p:ph type="sldNum" sz="quarter" idx="12"/>
          </p:nvPr>
        </p:nvSpPr>
        <p:spPr/>
        <p:txBody>
          <a:bodyPr/>
          <a:lstStyle/>
          <a:p>
            <a:fld id="{2056EC10-2722-41E2-863E-48851D5B5D4B}"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24400"/>
            <a:ext cx="8229600" cy="1143000"/>
          </a:xfrm>
          <a:ln>
            <a:solidFill>
              <a:srgbClr val="FF0000"/>
            </a:solidFill>
          </a:ln>
        </p:spPr>
        <p:txBody>
          <a:bodyPr>
            <a:normAutofit/>
          </a:bodyPr>
          <a:lstStyle/>
          <a:p>
            <a:r>
              <a:rPr lang="en-US" sz="3600" err="1"/>
              <a:t>Dmax</a:t>
            </a:r>
            <a:r>
              <a:rPr lang="en-US" sz="3600"/>
              <a:t> Femoral Head = 56.17 </a:t>
            </a:r>
            <a:r>
              <a:rPr lang="en-US" sz="3600" err="1"/>
              <a:t>Gy</a:t>
            </a:r>
            <a:endParaRPr lang="en-US" sz="3600"/>
          </a:p>
        </p:txBody>
      </p:sp>
      <p:pic>
        <p:nvPicPr>
          <p:cNvPr id="64515" name="Picture 3"/>
          <p:cNvPicPr>
            <a:picLocks noChangeAspect="1" noChangeArrowheads="1"/>
          </p:cNvPicPr>
          <p:nvPr/>
        </p:nvPicPr>
        <p:blipFill>
          <a:blip r:embed="rId2"/>
          <a:srcRect l="13690" t="29167" r="6076" b="6250"/>
          <a:stretch>
            <a:fillRect/>
          </a:stretch>
        </p:blipFill>
        <p:spPr bwMode="auto">
          <a:xfrm>
            <a:off x="175750" y="457200"/>
            <a:ext cx="8587250" cy="3886200"/>
          </a:xfrm>
          <a:prstGeom prst="rect">
            <a:avLst/>
          </a:prstGeom>
          <a:noFill/>
          <a:ln w="9525">
            <a:noFill/>
            <a:miter lim="800000"/>
            <a:headEnd/>
            <a:tailEnd/>
          </a:ln>
          <a:effectLst/>
        </p:spPr>
      </p:pic>
      <p:sp>
        <p:nvSpPr>
          <p:cNvPr id="6" name="Oval 5"/>
          <p:cNvSpPr/>
          <p:nvPr/>
        </p:nvSpPr>
        <p:spPr>
          <a:xfrm>
            <a:off x="7391400" y="4038600"/>
            <a:ext cx="609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86400" y="4953000"/>
            <a:ext cx="2514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2056EC10-2722-41E2-863E-48851D5B5D4B}"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B14F9C"/>
                </a:solidFill>
                <a:effectLst>
                  <a:outerShdw blurRad="38100" dist="38100" dir="2700000" algn="tl">
                    <a:srgbClr val="000000">
                      <a:alpha val="43137"/>
                    </a:srgbClr>
                  </a:outerShdw>
                </a:effectLst>
              </a:rPr>
              <a:t>3D-CRT Planning</a:t>
            </a:r>
          </a:p>
        </p:txBody>
      </p:sp>
      <p:sp>
        <p:nvSpPr>
          <p:cNvPr id="3" name="Content Placeholder 2"/>
          <p:cNvSpPr>
            <a:spLocks noGrp="1"/>
          </p:cNvSpPr>
          <p:nvPr>
            <p:ph idx="1"/>
          </p:nvPr>
        </p:nvSpPr>
        <p:spPr>
          <a:xfrm>
            <a:off x="457200" y="1600200"/>
            <a:ext cx="8229600" cy="4800600"/>
          </a:xfrm>
        </p:spPr>
        <p:txBody>
          <a:bodyPr>
            <a:normAutofit/>
          </a:bodyPr>
          <a:lstStyle/>
          <a:p>
            <a:r>
              <a:rPr lang="en-US" sz="2400"/>
              <a:t>Solutions :</a:t>
            </a:r>
          </a:p>
          <a:p>
            <a:pPr marL="514350" indent="-514350">
              <a:buFont typeface="Wingdings" pitchFamily="2" charset="2"/>
              <a:buChar char="Ø"/>
            </a:pPr>
            <a:endParaRPr lang="en-US" sz="2400"/>
          </a:p>
          <a:p>
            <a:pPr marL="514350" indent="-514350">
              <a:buFont typeface="Wingdings" pitchFamily="2" charset="2"/>
              <a:buChar char="Ø"/>
            </a:pPr>
            <a:r>
              <a:rPr lang="en-US" sz="2400"/>
              <a:t>Wide anterior field, narrow posterior field, anterior electron field</a:t>
            </a:r>
          </a:p>
          <a:p>
            <a:pPr marL="514350" indent="-514350">
              <a:buFont typeface="Wingdings" pitchFamily="2" charset="2"/>
              <a:buChar char="Ø"/>
            </a:pPr>
            <a:endParaRPr lang="en-US" sz="2400"/>
          </a:p>
          <a:p>
            <a:pPr marL="514350" indent="-514350">
              <a:buFont typeface="Wingdings" pitchFamily="2" charset="2"/>
              <a:buChar char="Ø"/>
            </a:pPr>
            <a:r>
              <a:rPr lang="en-US" sz="2400"/>
              <a:t>Narrow anterior and Narrow posterior field and anterior electron field</a:t>
            </a:r>
          </a:p>
          <a:p>
            <a:pPr marL="514350" indent="-514350">
              <a:buFont typeface="Wingdings" pitchFamily="2" charset="2"/>
              <a:buChar char="Ø"/>
            </a:pPr>
            <a:endParaRPr lang="en-US" sz="2400"/>
          </a:p>
          <a:p>
            <a:pPr marL="514350" indent="-514350">
              <a:buFont typeface="Wingdings" pitchFamily="2" charset="2"/>
              <a:buChar char="Ø"/>
            </a:pPr>
            <a:r>
              <a:rPr lang="en-US" sz="2400"/>
              <a:t>Wide anterior, Narrow posterior, and anterior inguinal photon fields</a:t>
            </a:r>
          </a:p>
        </p:txBody>
      </p:sp>
      <p:sp>
        <p:nvSpPr>
          <p:cNvPr id="4" name="Slide Number Placeholder 3"/>
          <p:cNvSpPr>
            <a:spLocks noGrp="1"/>
          </p:cNvSpPr>
          <p:nvPr>
            <p:ph type="sldNum" sz="quarter" idx="12"/>
          </p:nvPr>
        </p:nvSpPr>
        <p:spPr/>
        <p:txBody>
          <a:bodyPr/>
          <a:lstStyle/>
          <a:p>
            <a:fld id="{2056EC10-2722-41E2-863E-48851D5B5D4B}"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3600">
                <a:solidFill>
                  <a:srgbClr val="B14F9C"/>
                </a:solidFill>
                <a:effectLst>
                  <a:outerShdw blurRad="38100" dist="38100" dir="2700000" algn="tl">
                    <a:srgbClr val="000000">
                      <a:alpha val="43137"/>
                    </a:srgbClr>
                  </a:outerShdw>
                </a:effectLst>
              </a:rPr>
              <a:t>Wide Anterior Field, Narrow Posterior Field, Anterior Electron Field</a:t>
            </a:r>
            <a:br>
              <a:rPr lang="en-US" sz="3600">
                <a:solidFill>
                  <a:srgbClr val="B14F9C"/>
                </a:solidFill>
                <a:effectLst>
                  <a:outerShdw blurRad="38100" dist="38100" dir="2700000" algn="tl">
                    <a:srgbClr val="000000">
                      <a:alpha val="43137"/>
                    </a:srgbClr>
                  </a:outerShdw>
                </a:effectLst>
              </a:rPr>
            </a:br>
            <a:endParaRPr lang="en-US" sz="3600"/>
          </a:p>
        </p:txBody>
      </p:sp>
      <p:pic>
        <p:nvPicPr>
          <p:cNvPr id="66562" name="Picture 2"/>
          <p:cNvPicPr>
            <a:picLocks noChangeAspect="1" noChangeArrowheads="1"/>
          </p:cNvPicPr>
          <p:nvPr/>
        </p:nvPicPr>
        <p:blipFill>
          <a:blip r:embed="rId2"/>
          <a:srcRect l="44216" t="44676" r="28416" b="30538"/>
          <a:stretch>
            <a:fillRect/>
          </a:stretch>
        </p:blipFill>
        <p:spPr bwMode="auto">
          <a:xfrm>
            <a:off x="1447800" y="1828800"/>
            <a:ext cx="6324600" cy="3962401"/>
          </a:xfrm>
          <a:prstGeom prst="rect">
            <a:avLst/>
          </a:prstGeom>
          <a:noFill/>
          <a:ln w="38100">
            <a:solidFill>
              <a:schemeClr val="accent2">
                <a:lumMod val="60000"/>
                <a:lumOff val="40000"/>
              </a:schemeClr>
            </a:solidFill>
            <a:miter lim="800000"/>
            <a:headEnd/>
            <a:tailEnd/>
          </a:ln>
          <a:effectLst/>
        </p:spPr>
      </p:pic>
      <p:sp>
        <p:nvSpPr>
          <p:cNvPr id="4" name="Slide Number Placeholder 3"/>
          <p:cNvSpPr>
            <a:spLocks noGrp="1"/>
          </p:cNvSpPr>
          <p:nvPr>
            <p:ph type="sldNum" sz="quarter" idx="12"/>
          </p:nvPr>
        </p:nvSpPr>
        <p:spPr/>
        <p:txBody>
          <a:bodyPr/>
          <a:lstStyle/>
          <a:p>
            <a:fld id="{2056EC10-2722-41E2-863E-48851D5B5D4B}"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3600">
                <a:solidFill>
                  <a:srgbClr val="B14F9C"/>
                </a:solidFill>
                <a:effectLst>
                  <a:outerShdw blurRad="38100" dist="38100" dir="2700000" algn="tl">
                    <a:srgbClr val="000000">
                      <a:alpha val="43137"/>
                    </a:srgbClr>
                  </a:outerShdw>
                </a:effectLst>
              </a:rPr>
              <a:t>Narrow Anterior and Narrow Posterior Field and Anterior Electron Field</a:t>
            </a:r>
            <a:br>
              <a:rPr lang="en-US" sz="3600">
                <a:solidFill>
                  <a:srgbClr val="B14F9C"/>
                </a:solidFill>
                <a:effectLst>
                  <a:outerShdw blurRad="38100" dist="38100" dir="2700000" algn="tl">
                    <a:srgbClr val="000000">
                      <a:alpha val="43137"/>
                    </a:srgbClr>
                  </a:outerShdw>
                </a:effectLst>
              </a:rPr>
            </a:br>
            <a:endParaRPr lang="en-US" sz="3600">
              <a:solidFill>
                <a:srgbClr val="B14F9C"/>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a:srcRect l="36858" t="29231" r="19029" b="26154"/>
          <a:stretch>
            <a:fillRect/>
          </a:stretch>
        </p:blipFill>
        <p:spPr bwMode="auto">
          <a:xfrm>
            <a:off x="1608083" y="1981200"/>
            <a:ext cx="6164317" cy="3505200"/>
          </a:xfrm>
          <a:prstGeom prst="rect">
            <a:avLst/>
          </a:prstGeom>
          <a:noFill/>
          <a:ln w="38100">
            <a:solidFill>
              <a:schemeClr val="accent2">
                <a:lumMod val="60000"/>
                <a:lumOff val="40000"/>
              </a:schemeClr>
            </a:solidFill>
            <a:miter lim="800000"/>
            <a:headEnd/>
            <a:tailEnd/>
          </a:ln>
          <a:effectLst/>
        </p:spPr>
      </p:pic>
      <p:sp>
        <p:nvSpPr>
          <p:cNvPr id="5" name="Slide Number Placeholder 4"/>
          <p:cNvSpPr>
            <a:spLocks noGrp="1"/>
          </p:cNvSpPr>
          <p:nvPr>
            <p:ph type="sldNum" sz="quarter" idx="12"/>
          </p:nvPr>
        </p:nvSpPr>
        <p:spPr/>
        <p:txBody>
          <a:bodyPr/>
          <a:lstStyle/>
          <a:p>
            <a:fld id="{2056EC10-2722-41E2-863E-48851D5B5D4B}"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sz="3600">
                <a:solidFill>
                  <a:srgbClr val="B14F9C"/>
                </a:solidFill>
                <a:effectLst>
                  <a:outerShdw blurRad="38100" dist="38100" dir="2700000" algn="tl">
                    <a:srgbClr val="000000">
                      <a:alpha val="43137"/>
                    </a:srgbClr>
                  </a:outerShdw>
                </a:effectLst>
              </a:rPr>
              <a:t>Wide Anterior, Narrow Posterior, and Anterior Inguinal Photon Fields</a:t>
            </a:r>
            <a:br>
              <a:rPr lang="en-US" sz="3600">
                <a:solidFill>
                  <a:srgbClr val="B14F9C"/>
                </a:solidFill>
                <a:effectLst>
                  <a:outerShdw blurRad="38100" dist="38100" dir="2700000" algn="tl">
                    <a:srgbClr val="000000">
                      <a:alpha val="43137"/>
                    </a:srgbClr>
                  </a:outerShdw>
                </a:effectLst>
              </a:rPr>
            </a:br>
            <a:endParaRPr lang="en-US" sz="3600">
              <a:solidFill>
                <a:srgbClr val="B14F9C"/>
              </a:solidFill>
              <a:effectLst>
                <a:outerShdw blurRad="38100" dist="38100" dir="2700000" algn="tl">
                  <a:srgbClr val="000000">
                    <a:alpha val="43137"/>
                  </a:srgbClr>
                </a:outerShdw>
              </a:effectLst>
            </a:endParaRPr>
          </a:p>
        </p:txBody>
      </p:sp>
      <p:pic>
        <p:nvPicPr>
          <p:cNvPr id="70658" name="Picture 2"/>
          <p:cNvPicPr>
            <a:picLocks noChangeAspect="1" noChangeArrowheads="1"/>
          </p:cNvPicPr>
          <p:nvPr/>
        </p:nvPicPr>
        <p:blipFill>
          <a:blip r:embed="rId2"/>
          <a:srcRect l="34553" t="25000" r="18009" b="27083"/>
          <a:stretch>
            <a:fillRect/>
          </a:stretch>
        </p:blipFill>
        <p:spPr bwMode="auto">
          <a:xfrm>
            <a:off x="1600200" y="1981200"/>
            <a:ext cx="6172200" cy="3505200"/>
          </a:xfrm>
          <a:prstGeom prst="rect">
            <a:avLst/>
          </a:prstGeom>
          <a:noFill/>
          <a:ln w="38100">
            <a:solidFill>
              <a:schemeClr val="accent2">
                <a:lumMod val="60000"/>
                <a:lumOff val="40000"/>
              </a:schemeClr>
            </a:solidFill>
            <a:miter lim="800000"/>
            <a:headEnd/>
            <a:tailEnd/>
          </a:ln>
          <a:effectLst/>
        </p:spPr>
      </p:pic>
      <p:sp>
        <p:nvSpPr>
          <p:cNvPr id="4" name="Slide Number Placeholder 3"/>
          <p:cNvSpPr>
            <a:spLocks noGrp="1"/>
          </p:cNvSpPr>
          <p:nvPr>
            <p:ph type="sldNum" sz="quarter" idx="12"/>
          </p:nvPr>
        </p:nvSpPr>
        <p:spPr/>
        <p:txBody>
          <a:bodyPr/>
          <a:lstStyle/>
          <a:p>
            <a:fld id="{2056EC10-2722-41E2-863E-48851D5B5D4B}"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B14F9C"/>
                </a:solidFill>
                <a:effectLst>
                  <a:outerShdw blurRad="38100" dist="38100" dir="2700000" algn="tl">
                    <a:srgbClr val="000000">
                      <a:alpha val="43137"/>
                    </a:srgbClr>
                  </a:outerShdw>
                </a:effectLst>
              </a:rPr>
              <a:t>Challenges with 3DCRT technique</a:t>
            </a:r>
          </a:p>
        </p:txBody>
      </p:sp>
      <p:sp>
        <p:nvSpPr>
          <p:cNvPr id="3" name="Content Placeholder 2"/>
          <p:cNvSpPr>
            <a:spLocks noGrp="1"/>
          </p:cNvSpPr>
          <p:nvPr>
            <p:ph idx="1"/>
          </p:nvPr>
        </p:nvSpPr>
        <p:spPr>
          <a:xfrm>
            <a:off x="457200" y="1722437"/>
            <a:ext cx="8229600" cy="4525963"/>
          </a:xfrm>
        </p:spPr>
        <p:txBody>
          <a:bodyPr>
            <a:normAutofit/>
          </a:bodyPr>
          <a:lstStyle/>
          <a:p>
            <a:pPr algn="just"/>
            <a:r>
              <a:rPr lang="en-US" sz="2400"/>
              <a:t>Abutting photon-electron fields at the groin result in significant hotspots and dose </a:t>
            </a:r>
            <a:r>
              <a:rPr lang="en-US" sz="2400" err="1"/>
              <a:t>inhomogeneity</a:t>
            </a:r>
            <a:r>
              <a:rPr lang="en-US" sz="2400"/>
              <a:t> at the match line, which contribute to patient morbidity</a:t>
            </a:r>
          </a:p>
          <a:p>
            <a:pPr algn="just"/>
            <a:endParaRPr lang="en-US" sz="2400"/>
          </a:p>
          <a:p>
            <a:pPr algn="just"/>
            <a:r>
              <a:rPr lang="en-US" sz="2400"/>
              <a:t>The depth of inguinal node necessitates the use of high energy electron that result in severe skin reaction</a:t>
            </a:r>
          </a:p>
          <a:p>
            <a:pPr algn="just"/>
            <a:endParaRPr lang="en-US" sz="2400"/>
          </a:p>
          <a:p>
            <a:pPr algn="just"/>
            <a:r>
              <a:rPr lang="en-US" sz="2400"/>
              <a:t>The irradiation of large volumes of normal tissue, especially small bowel exposes patients to treatment related toxicities and limits the total deliverable dose</a:t>
            </a:r>
          </a:p>
        </p:txBody>
      </p:sp>
      <p:sp>
        <p:nvSpPr>
          <p:cNvPr id="4" name="Slide Number Placeholder 3"/>
          <p:cNvSpPr>
            <a:spLocks noGrp="1"/>
          </p:cNvSpPr>
          <p:nvPr>
            <p:ph type="sldNum" sz="quarter" idx="12"/>
          </p:nvPr>
        </p:nvSpPr>
        <p:spPr/>
        <p:txBody>
          <a:bodyPr/>
          <a:lstStyle/>
          <a:p>
            <a:fld id="{2056EC10-2722-41E2-863E-48851D5B5D4B}"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a:solidFill>
                  <a:srgbClr val="B14F9C"/>
                </a:solidFill>
                <a:effectLst>
                  <a:outerShdw blurRad="38100" dist="38100" dir="2700000" algn="tl">
                    <a:srgbClr val="000000">
                      <a:alpha val="43137"/>
                    </a:srgbClr>
                  </a:outerShdw>
                </a:effectLst>
              </a:rPr>
              <a:t>IMRT</a:t>
            </a:r>
            <a:endParaRPr lang="en-US"/>
          </a:p>
        </p:txBody>
      </p:sp>
      <p:sp>
        <p:nvSpPr>
          <p:cNvPr id="3" name="Content Placeholder 2"/>
          <p:cNvSpPr>
            <a:spLocks noGrp="1"/>
          </p:cNvSpPr>
          <p:nvPr>
            <p:ph idx="1"/>
          </p:nvPr>
        </p:nvSpPr>
        <p:spPr>
          <a:xfrm>
            <a:off x="457200" y="1143000"/>
            <a:ext cx="8229600" cy="5715000"/>
          </a:xfrm>
        </p:spPr>
        <p:txBody>
          <a:bodyPr>
            <a:normAutofit/>
          </a:bodyPr>
          <a:lstStyle/>
          <a:p>
            <a:pPr algn="just"/>
            <a:r>
              <a:rPr lang="en-US" sz="2400" dirty="0"/>
              <a:t>Often used to treat the pelvis and inguinal nodes</a:t>
            </a:r>
          </a:p>
          <a:p>
            <a:pPr algn="just"/>
            <a:endParaRPr lang="en-US" sz="2400" dirty="0"/>
          </a:p>
          <a:p>
            <a:pPr algn="just"/>
            <a:r>
              <a:rPr lang="en-US" sz="2400" dirty="0"/>
              <a:t>Careful quality assurance is required when using IMRT</a:t>
            </a:r>
          </a:p>
          <a:p>
            <a:pPr algn="just"/>
            <a:endParaRPr lang="en-US" sz="2400" dirty="0"/>
          </a:p>
          <a:p>
            <a:pPr algn="just"/>
            <a:r>
              <a:rPr lang="en-US" sz="2400" dirty="0"/>
              <a:t>In particular, care should be placed to ensure that the surface of the vulvar tumor receives adequate dose</a:t>
            </a:r>
          </a:p>
          <a:p>
            <a:pPr algn="just"/>
            <a:endParaRPr lang="en-US" sz="2400" dirty="0"/>
          </a:p>
          <a:p>
            <a:pPr algn="just"/>
            <a:r>
              <a:rPr lang="en-US" sz="2400" dirty="0"/>
              <a:t>Virtual Flash – </a:t>
            </a:r>
          </a:p>
          <a:p>
            <a:pPr lvl="1" algn="just">
              <a:buFont typeface="Wingdings" pitchFamily="2" charset="2"/>
              <a:buChar char="Ø"/>
            </a:pPr>
            <a:r>
              <a:rPr lang="en-US" sz="2000" dirty="0"/>
              <a:t>During treatment planning, the PTV is expanded out of the skin by 1 to 2 cm, with additional placement of virtual tissue equivalent to allow for dose buildup</a:t>
            </a:r>
          </a:p>
          <a:p>
            <a:pPr lvl="1" algn="just">
              <a:buFont typeface="Wingdings" pitchFamily="2" charset="2"/>
              <a:buChar char="Ø"/>
            </a:pPr>
            <a:endParaRPr lang="en-US" sz="2000" dirty="0"/>
          </a:p>
          <a:p>
            <a:pPr lvl="1" algn="just">
              <a:buFont typeface="Wingdings" pitchFamily="2" charset="2"/>
              <a:buChar char="Ø"/>
            </a:pPr>
            <a:r>
              <a:rPr lang="en-US" sz="2000" dirty="0"/>
              <a:t>This protects against underdosing the tumor surface if there is  displacement of the patient during treatment</a:t>
            </a:r>
          </a:p>
        </p:txBody>
      </p:sp>
      <p:sp>
        <p:nvSpPr>
          <p:cNvPr id="4" name="Slide Number Placeholder 3"/>
          <p:cNvSpPr>
            <a:spLocks noGrp="1"/>
          </p:cNvSpPr>
          <p:nvPr>
            <p:ph type="sldNum" sz="quarter" idx="12"/>
          </p:nvPr>
        </p:nvSpPr>
        <p:spPr/>
        <p:txBody>
          <a:bodyPr/>
          <a:lstStyle/>
          <a:p>
            <a:fld id="{2056EC10-2722-41E2-863E-48851D5B5D4B}"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728470">
              <a:lnSpc>
                <a:spcPct val="100000"/>
              </a:lnSpc>
              <a:spcBef>
                <a:spcPts val="105"/>
              </a:spcBef>
            </a:pPr>
            <a:r>
              <a:rPr spc="-30"/>
              <a:t>Treatment</a:t>
            </a:r>
            <a:r>
              <a:rPr spc="-145"/>
              <a:t> </a:t>
            </a:r>
            <a:r>
              <a:rPr spc="-20"/>
              <a:t>Planning</a:t>
            </a:r>
            <a:r>
              <a:rPr sz="4350" spc="-30" baseline="24904"/>
              <a:t>8-</a:t>
            </a:r>
            <a:r>
              <a:rPr sz="4350" spc="-75" baseline="24904"/>
              <a:t>9</a:t>
            </a:r>
            <a:endParaRPr sz="4350" baseline="24904"/>
          </a:p>
        </p:txBody>
      </p:sp>
      <p:sp>
        <p:nvSpPr>
          <p:cNvPr id="3" name="object 3"/>
          <p:cNvSpPr txBox="1"/>
          <p:nvPr/>
        </p:nvSpPr>
        <p:spPr>
          <a:xfrm>
            <a:off x="510540" y="1533881"/>
            <a:ext cx="7884159" cy="4461510"/>
          </a:xfrm>
          <a:prstGeom prst="rect">
            <a:avLst/>
          </a:prstGeom>
        </p:spPr>
        <p:txBody>
          <a:bodyPr vert="horz" wrap="square" lIns="0" tIns="52069" rIns="0" bIns="0" rtlCol="0">
            <a:spAutoFit/>
          </a:bodyPr>
          <a:lstStyle/>
          <a:p>
            <a:pPr marL="381000" indent="-342900">
              <a:lnSpc>
                <a:spcPct val="100000"/>
              </a:lnSpc>
              <a:spcBef>
                <a:spcPts val="409"/>
              </a:spcBef>
              <a:buFont typeface="Arial MT"/>
              <a:buChar char="•"/>
              <a:tabLst>
                <a:tab pos="381000" algn="l"/>
              </a:tabLst>
            </a:pPr>
            <a:r>
              <a:rPr sz="2600" b="1" u="sng">
                <a:uFill>
                  <a:solidFill>
                    <a:srgbClr val="000000"/>
                  </a:solidFill>
                </a:uFill>
                <a:latin typeface="Calibri"/>
                <a:cs typeface="Calibri"/>
              </a:rPr>
              <a:t>IMRT</a:t>
            </a:r>
            <a:r>
              <a:rPr sz="2600" b="1" spc="-30">
                <a:latin typeface="Calibri"/>
                <a:cs typeface="Calibri"/>
              </a:rPr>
              <a:t> </a:t>
            </a:r>
            <a:r>
              <a:rPr sz="2550" spc="-15" baseline="26143">
                <a:latin typeface="Calibri"/>
                <a:cs typeface="Calibri"/>
              </a:rPr>
              <a:t>8-</a:t>
            </a:r>
            <a:r>
              <a:rPr sz="2550" spc="-75" baseline="26143">
                <a:latin typeface="Calibri"/>
                <a:cs typeface="Calibri"/>
              </a:rPr>
              <a:t>9</a:t>
            </a:r>
            <a:endParaRPr sz="2550" baseline="26143">
              <a:latin typeface="Calibri"/>
              <a:cs typeface="Calibri"/>
            </a:endParaRPr>
          </a:p>
          <a:p>
            <a:pPr marL="781685" marR="292735" lvl="1" indent="-287020">
              <a:lnSpc>
                <a:spcPts val="2810"/>
              </a:lnSpc>
              <a:spcBef>
                <a:spcPts val="665"/>
              </a:spcBef>
              <a:buFont typeface="Arial MT"/>
              <a:buChar char="–"/>
              <a:tabLst>
                <a:tab pos="781685" algn="l"/>
              </a:tabLst>
            </a:pPr>
            <a:r>
              <a:rPr sz="2600">
                <a:latin typeface="Calibri"/>
                <a:cs typeface="Calibri"/>
              </a:rPr>
              <a:t>GTV</a:t>
            </a:r>
            <a:r>
              <a:rPr sz="2600" spc="-60">
                <a:latin typeface="Calibri"/>
                <a:cs typeface="Calibri"/>
              </a:rPr>
              <a:t> </a:t>
            </a:r>
            <a:r>
              <a:rPr sz="2600">
                <a:latin typeface="Calibri"/>
                <a:cs typeface="Calibri"/>
              </a:rPr>
              <a:t>(only</a:t>
            </a:r>
            <a:r>
              <a:rPr sz="2600" spc="-30">
                <a:latin typeface="Calibri"/>
                <a:cs typeface="Calibri"/>
              </a:rPr>
              <a:t> </a:t>
            </a:r>
            <a:r>
              <a:rPr sz="2600">
                <a:latin typeface="Calibri"/>
                <a:cs typeface="Calibri"/>
              </a:rPr>
              <a:t>for</a:t>
            </a:r>
            <a:r>
              <a:rPr sz="2600" spc="-30">
                <a:latin typeface="Calibri"/>
                <a:cs typeface="Calibri"/>
              </a:rPr>
              <a:t> </a:t>
            </a:r>
            <a:r>
              <a:rPr sz="2600" spc="-20">
                <a:latin typeface="Calibri"/>
                <a:cs typeface="Calibri"/>
              </a:rPr>
              <a:t>pre-</a:t>
            </a:r>
            <a:r>
              <a:rPr sz="2600">
                <a:latin typeface="Calibri"/>
                <a:cs typeface="Calibri"/>
              </a:rPr>
              <a:t>op)</a:t>
            </a:r>
            <a:r>
              <a:rPr sz="2600" spc="-45">
                <a:latin typeface="Calibri"/>
                <a:cs typeface="Calibri"/>
              </a:rPr>
              <a:t> </a:t>
            </a:r>
            <a:r>
              <a:rPr sz="2600">
                <a:latin typeface="Calibri"/>
                <a:cs typeface="Calibri"/>
              </a:rPr>
              <a:t>defined</a:t>
            </a:r>
            <a:r>
              <a:rPr sz="2600" spc="-70">
                <a:latin typeface="Calibri"/>
                <a:cs typeface="Calibri"/>
              </a:rPr>
              <a:t> </a:t>
            </a:r>
            <a:r>
              <a:rPr sz="2600">
                <a:latin typeface="Calibri"/>
                <a:cs typeface="Calibri"/>
              </a:rPr>
              <a:t>by</a:t>
            </a:r>
            <a:r>
              <a:rPr sz="2600" spc="-50">
                <a:latin typeface="Calibri"/>
                <a:cs typeface="Calibri"/>
              </a:rPr>
              <a:t> </a:t>
            </a:r>
            <a:r>
              <a:rPr sz="2600" spc="-55">
                <a:latin typeface="Calibri"/>
                <a:cs typeface="Calibri"/>
              </a:rPr>
              <a:t>PET,</a:t>
            </a:r>
            <a:r>
              <a:rPr sz="2600" spc="-45">
                <a:latin typeface="Calibri"/>
                <a:cs typeface="Calibri"/>
              </a:rPr>
              <a:t> </a:t>
            </a:r>
            <a:r>
              <a:rPr sz="2600">
                <a:latin typeface="Calibri"/>
                <a:cs typeface="Calibri"/>
              </a:rPr>
              <a:t>clinical</a:t>
            </a:r>
            <a:r>
              <a:rPr sz="2600" spc="-45">
                <a:latin typeface="Calibri"/>
                <a:cs typeface="Calibri"/>
              </a:rPr>
              <a:t> </a:t>
            </a:r>
            <a:r>
              <a:rPr sz="2600" spc="-10">
                <a:latin typeface="Calibri"/>
                <a:cs typeface="Calibri"/>
              </a:rPr>
              <a:t>exam, </a:t>
            </a:r>
            <a:r>
              <a:rPr sz="2600">
                <a:latin typeface="Calibri"/>
                <a:cs typeface="Calibri"/>
              </a:rPr>
              <a:t>wire</a:t>
            </a:r>
            <a:r>
              <a:rPr sz="2600" spc="-70">
                <a:latin typeface="Calibri"/>
                <a:cs typeface="Calibri"/>
              </a:rPr>
              <a:t> </a:t>
            </a:r>
            <a:r>
              <a:rPr sz="2600" spc="-10">
                <a:latin typeface="Calibri"/>
                <a:cs typeface="Calibri"/>
              </a:rPr>
              <a:t>markers</a:t>
            </a:r>
            <a:endParaRPr sz="2600">
              <a:latin typeface="Calibri"/>
              <a:cs typeface="Calibri"/>
            </a:endParaRPr>
          </a:p>
          <a:p>
            <a:pPr marL="781685" marR="944880" lvl="1" indent="-287020">
              <a:lnSpc>
                <a:spcPts val="2810"/>
              </a:lnSpc>
              <a:spcBef>
                <a:spcPts val="620"/>
              </a:spcBef>
              <a:buFont typeface="Arial MT"/>
              <a:buChar char="–"/>
              <a:tabLst>
                <a:tab pos="781685" algn="l"/>
              </a:tabLst>
            </a:pPr>
            <a:r>
              <a:rPr sz="2600">
                <a:latin typeface="Calibri"/>
                <a:cs typeface="Calibri"/>
              </a:rPr>
              <a:t>CTV</a:t>
            </a:r>
            <a:r>
              <a:rPr sz="2600" spc="-55">
                <a:latin typeface="Calibri"/>
                <a:cs typeface="Calibri"/>
              </a:rPr>
              <a:t> </a:t>
            </a:r>
            <a:r>
              <a:rPr sz="2600">
                <a:latin typeface="Calibri"/>
                <a:cs typeface="Calibri"/>
              </a:rPr>
              <a:t>primary</a:t>
            </a:r>
            <a:r>
              <a:rPr sz="2600" spc="-55">
                <a:latin typeface="Calibri"/>
                <a:cs typeface="Calibri"/>
              </a:rPr>
              <a:t> </a:t>
            </a:r>
            <a:r>
              <a:rPr sz="2600">
                <a:latin typeface="Calibri"/>
                <a:cs typeface="Calibri"/>
              </a:rPr>
              <a:t>includes</a:t>
            </a:r>
            <a:r>
              <a:rPr sz="2600" spc="-75">
                <a:latin typeface="Calibri"/>
                <a:cs typeface="Calibri"/>
              </a:rPr>
              <a:t> </a:t>
            </a:r>
            <a:r>
              <a:rPr sz="2600">
                <a:latin typeface="Calibri"/>
                <a:cs typeface="Calibri"/>
              </a:rPr>
              <a:t>entire</a:t>
            </a:r>
            <a:r>
              <a:rPr sz="2600" spc="-65">
                <a:latin typeface="Calibri"/>
                <a:cs typeface="Calibri"/>
              </a:rPr>
              <a:t> </a:t>
            </a:r>
            <a:r>
              <a:rPr sz="2600">
                <a:latin typeface="Calibri"/>
                <a:cs typeface="Calibri"/>
              </a:rPr>
              <a:t>vulva</a:t>
            </a:r>
            <a:r>
              <a:rPr sz="2600" spc="-40">
                <a:latin typeface="Calibri"/>
                <a:cs typeface="Calibri"/>
              </a:rPr>
              <a:t> </a:t>
            </a:r>
            <a:r>
              <a:rPr sz="2600">
                <a:latin typeface="Calibri"/>
                <a:cs typeface="Calibri"/>
              </a:rPr>
              <a:t>and</a:t>
            </a:r>
            <a:r>
              <a:rPr sz="2600" spc="-55">
                <a:latin typeface="Calibri"/>
                <a:cs typeface="Calibri"/>
              </a:rPr>
              <a:t> </a:t>
            </a:r>
            <a:r>
              <a:rPr sz="2600" spc="-10">
                <a:latin typeface="Calibri"/>
                <a:cs typeface="Calibri"/>
              </a:rPr>
              <a:t>surgical incisions</a:t>
            </a:r>
            <a:endParaRPr sz="2600">
              <a:latin typeface="Calibri"/>
              <a:cs typeface="Calibri"/>
            </a:endParaRPr>
          </a:p>
          <a:p>
            <a:pPr marL="1181100" lvl="2" indent="-228600">
              <a:lnSpc>
                <a:spcPts val="2510"/>
              </a:lnSpc>
              <a:spcBef>
                <a:spcPts val="250"/>
              </a:spcBef>
              <a:buFont typeface="Arial MT"/>
              <a:buChar char="•"/>
              <a:tabLst>
                <a:tab pos="1181100" algn="l"/>
              </a:tabLst>
            </a:pPr>
            <a:r>
              <a:rPr sz="2200">
                <a:latin typeface="Calibri"/>
                <a:cs typeface="Calibri"/>
              </a:rPr>
              <a:t>7mm</a:t>
            </a:r>
            <a:r>
              <a:rPr sz="2200" spc="-30">
                <a:latin typeface="Calibri"/>
                <a:cs typeface="Calibri"/>
              </a:rPr>
              <a:t> </a:t>
            </a:r>
            <a:r>
              <a:rPr sz="2200" spc="-20">
                <a:latin typeface="Calibri"/>
                <a:cs typeface="Calibri"/>
              </a:rPr>
              <a:t>-</a:t>
            </a:r>
            <a:r>
              <a:rPr sz="2200">
                <a:latin typeface="Calibri"/>
                <a:cs typeface="Calibri"/>
              </a:rPr>
              <a:t>2cm</a:t>
            </a:r>
            <a:r>
              <a:rPr sz="2200" spc="-25">
                <a:latin typeface="Calibri"/>
                <a:cs typeface="Calibri"/>
              </a:rPr>
              <a:t> </a:t>
            </a:r>
            <a:r>
              <a:rPr sz="2200">
                <a:latin typeface="Calibri"/>
                <a:cs typeface="Calibri"/>
              </a:rPr>
              <a:t>around</a:t>
            </a:r>
            <a:r>
              <a:rPr sz="2200" spc="-65">
                <a:latin typeface="Calibri"/>
                <a:cs typeface="Calibri"/>
              </a:rPr>
              <a:t> </a:t>
            </a:r>
            <a:r>
              <a:rPr sz="2200" spc="-10">
                <a:latin typeface="Calibri"/>
                <a:cs typeface="Calibri"/>
              </a:rPr>
              <a:t>bilateral</a:t>
            </a:r>
            <a:r>
              <a:rPr sz="2200" spc="-40">
                <a:latin typeface="Calibri"/>
                <a:cs typeface="Calibri"/>
              </a:rPr>
              <a:t> </a:t>
            </a:r>
            <a:r>
              <a:rPr sz="2200">
                <a:latin typeface="Calibri"/>
                <a:cs typeface="Calibri"/>
              </a:rPr>
              <a:t>external</a:t>
            </a:r>
            <a:r>
              <a:rPr sz="2200" spc="-40">
                <a:latin typeface="Calibri"/>
                <a:cs typeface="Calibri"/>
              </a:rPr>
              <a:t> </a:t>
            </a:r>
            <a:r>
              <a:rPr sz="2200">
                <a:latin typeface="Calibri"/>
                <a:cs typeface="Calibri"/>
              </a:rPr>
              <a:t>iliac,</a:t>
            </a:r>
            <a:r>
              <a:rPr sz="2200" spc="-55">
                <a:latin typeface="Calibri"/>
                <a:cs typeface="Calibri"/>
              </a:rPr>
              <a:t> </a:t>
            </a:r>
            <a:r>
              <a:rPr sz="2200">
                <a:latin typeface="Calibri"/>
                <a:cs typeface="Calibri"/>
              </a:rPr>
              <a:t>internal</a:t>
            </a:r>
            <a:r>
              <a:rPr sz="2200" spc="-45">
                <a:latin typeface="Calibri"/>
                <a:cs typeface="Calibri"/>
              </a:rPr>
              <a:t> </a:t>
            </a:r>
            <a:r>
              <a:rPr sz="2200">
                <a:latin typeface="Calibri"/>
                <a:cs typeface="Calibri"/>
              </a:rPr>
              <a:t>iliac,</a:t>
            </a:r>
            <a:r>
              <a:rPr sz="2200" spc="-55">
                <a:latin typeface="Calibri"/>
                <a:cs typeface="Calibri"/>
              </a:rPr>
              <a:t> </a:t>
            </a:r>
            <a:r>
              <a:rPr sz="2200" spc="-25">
                <a:latin typeface="Calibri"/>
                <a:cs typeface="Calibri"/>
              </a:rPr>
              <a:t>and</a:t>
            </a:r>
            <a:endParaRPr sz="2200">
              <a:latin typeface="Calibri"/>
              <a:cs typeface="Calibri"/>
            </a:endParaRPr>
          </a:p>
          <a:p>
            <a:pPr marL="1181100">
              <a:lnSpc>
                <a:spcPts val="2510"/>
              </a:lnSpc>
            </a:pPr>
            <a:r>
              <a:rPr sz="2200" spc="-10">
                <a:latin typeface="Calibri"/>
                <a:cs typeface="Calibri"/>
              </a:rPr>
              <a:t>inguinofemoral</a:t>
            </a:r>
            <a:r>
              <a:rPr sz="2200" spc="-30">
                <a:latin typeface="Calibri"/>
                <a:cs typeface="Calibri"/>
              </a:rPr>
              <a:t> </a:t>
            </a:r>
            <a:r>
              <a:rPr sz="2200" spc="-10">
                <a:latin typeface="Calibri"/>
                <a:cs typeface="Calibri"/>
              </a:rPr>
              <a:t>nodes</a:t>
            </a:r>
            <a:endParaRPr sz="2200">
              <a:latin typeface="Calibri"/>
              <a:cs typeface="Calibri"/>
            </a:endParaRPr>
          </a:p>
          <a:p>
            <a:pPr marL="1181100" marR="196850" lvl="2" indent="-228600">
              <a:lnSpc>
                <a:spcPts val="2380"/>
              </a:lnSpc>
              <a:spcBef>
                <a:spcPts val="560"/>
              </a:spcBef>
              <a:buFont typeface="Arial MT"/>
              <a:buChar char="•"/>
              <a:tabLst>
                <a:tab pos="1181100" algn="l"/>
              </a:tabLst>
            </a:pPr>
            <a:r>
              <a:rPr sz="2200">
                <a:latin typeface="Calibri"/>
                <a:cs typeface="Calibri"/>
              </a:rPr>
              <a:t>1</a:t>
            </a:r>
            <a:r>
              <a:rPr sz="2200" spc="-50">
                <a:latin typeface="Calibri"/>
                <a:cs typeface="Calibri"/>
              </a:rPr>
              <a:t> </a:t>
            </a:r>
            <a:r>
              <a:rPr sz="2200">
                <a:latin typeface="Calibri"/>
                <a:cs typeface="Calibri"/>
              </a:rPr>
              <a:t>cm</a:t>
            </a:r>
            <a:r>
              <a:rPr sz="2200" spc="-35">
                <a:latin typeface="Calibri"/>
                <a:cs typeface="Calibri"/>
              </a:rPr>
              <a:t> </a:t>
            </a:r>
            <a:r>
              <a:rPr sz="2200">
                <a:latin typeface="Calibri"/>
                <a:cs typeface="Calibri"/>
              </a:rPr>
              <a:t>around</a:t>
            </a:r>
            <a:r>
              <a:rPr sz="2200" spc="-65">
                <a:latin typeface="Calibri"/>
                <a:cs typeface="Calibri"/>
              </a:rPr>
              <a:t> </a:t>
            </a:r>
            <a:r>
              <a:rPr sz="2200">
                <a:latin typeface="Calibri"/>
                <a:cs typeface="Calibri"/>
              </a:rPr>
              <a:t>entire</a:t>
            </a:r>
            <a:r>
              <a:rPr sz="2200" spc="-30">
                <a:latin typeface="Calibri"/>
                <a:cs typeface="Calibri"/>
              </a:rPr>
              <a:t> </a:t>
            </a:r>
            <a:r>
              <a:rPr sz="2200">
                <a:latin typeface="Calibri"/>
                <a:cs typeface="Calibri"/>
              </a:rPr>
              <a:t>vulvar</a:t>
            </a:r>
            <a:r>
              <a:rPr sz="2200" spc="-65">
                <a:latin typeface="Calibri"/>
                <a:cs typeface="Calibri"/>
              </a:rPr>
              <a:t> </a:t>
            </a:r>
            <a:r>
              <a:rPr sz="2200">
                <a:latin typeface="Calibri"/>
                <a:cs typeface="Calibri"/>
              </a:rPr>
              <a:t>region</a:t>
            </a:r>
            <a:r>
              <a:rPr sz="2200" spc="-45">
                <a:latin typeface="Calibri"/>
                <a:cs typeface="Calibri"/>
              </a:rPr>
              <a:t> </a:t>
            </a:r>
            <a:r>
              <a:rPr sz="2200">
                <a:latin typeface="Calibri"/>
                <a:cs typeface="Calibri"/>
              </a:rPr>
              <a:t>including</a:t>
            </a:r>
            <a:r>
              <a:rPr sz="2200" spc="-65">
                <a:latin typeface="Calibri"/>
                <a:cs typeface="Calibri"/>
              </a:rPr>
              <a:t> </a:t>
            </a:r>
            <a:r>
              <a:rPr sz="2200" spc="-20">
                <a:latin typeface="Calibri"/>
                <a:cs typeface="Calibri"/>
              </a:rPr>
              <a:t>post-</a:t>
            </a:r>
            <a:r>
              <a:rPr sz="2200" spc="-10">
                <a:latin typeface="Calibri"/>
                <a:cs typeface="Calibri"/>
              </a:rPr>
              <a:t>operative </a:t>
            </a:r>
            <a:r>
              <a:rPr sz="2200" spc="-25">
                <a:latin typeface="Calibri"/>
                <a:cs typeface="Calibri"/>
              </a:rPr>
              <a:t>bed</a:t>
            </a:r>
            <a:endParaRPr sz="2200">
              <a:latin typeface="Calibri"/>
              <a:cs typeface="Calibri"/>
            </a:endParaRPr>
          </a:p>
          <a:p>
            <a:pPr marL="1637030" lvl="3" indent="-227329">
              <a:lnSpc>
                <a:spcPct val="100000"/>
              </a:lnSpc>
              <a:spcBef>
                <a:spcPts val="200"/>
              </a:spcBef>
              <a:buFont typeface="Arial MT"/>
              <a:buChar char="–"/>
              <a:tabLst>
                <a:tab pos="1637030" algn="l"/>
              </a:tabLst>
            </a:pPr>
            <a:r>
              <a:rPr sz="1900" spc="-25">
                <a:latin typeface="Calibri"/>
                <a:cs typeface="Calibri"/>
              </a:rPr>
              <a:t>Pre-</a:t>
            </a:r>
            <a:r>
              <a:rPr sz="1900">
                <a:latin typeface="Calibri"/>
                <a:cs typeface="Calibri"/>
              </a:rPr>
              <a:t>sacral</a:t>
            </a:r>
            <a:r>
              <a:rPr sz="1900" spc="-40">
                <a:latin typeface="Calibri"/>
                <a:cs typeface="Calibri"/>
              </a:rPr>
              <a:t> </a:t>
            </a:r>
            <a:r>
              <a:rPr sz="1900">
                <a:latin typeface="Calibri"/>
                <a:cs typeface="Calibri"/>
              </a:rPr>
              <a:t>nodes</a:t>
            </a:r>
            <a:r>
              <a:rPr sz="1900" spc="-40">
                <a:latin typeface="Calibri"/>
                <a:cs typeface="Calibri"/>
              </a:rPr>
              <a:t> </a:t>
            </a:r>
            <a:r>
              <a:rPr sz="1900">
                <a:latin typeface="Calibri"/>
                <a:cs typeface="Calibri"/>
              </a:rPr>
              <a:t>included</a:t>
            </a:r>
            <a:r>
              <a:rPr sz="1900" spc="-30">
                <a:latin typeface="Calibri"/>
                <a:cs typeface="Calibri"/>
              </a:rPr>
              <a:t> </a:t>
            </a:r>
            <a:r>
              <a:rPr sz="1900">
                <a:latin typeface="Calibri"/>
                <a:cs typeface="Calibri"/>
              </a:rPr>
              <a:t>if</a:t>
            </a:r>
            <a:r>
              <a:rPr sz="1900" spc="-50">
                <a:latin typeface="Calibri"/>
                <a:cs typeface="Calibri"/>
              </a:rPr>
              <a:t> </a:t>
            </a:r>
            <a:r>
              <a:rPr sz="1900">
                <a:latin typeface="Calibri"/>
                <a:cs typeface="Calibri"/>
              </a:rPr>
              <a:t>vaginal</a:t>
            </a:r>
            <a:r>
              <a:rPr sz="1900" spc="-25">
                <a:latin typeface="Calibri"/>
                <a:cs typeface="Calibri"/>
              </a:rPr>
              <a:t> </a:t>
            </a:r>
            <a:r>
              <a:rPr sz="1900" spc="-10">
                <a:latin typeface="Calibri"/>
                <a:cs typeface="Calibri"/>
              </a:rPr>
              <a:t>involvment </a:t>
            </a:r>
            <a:r>
              <a:rPr sz="1900">
                <a:latin typeface="Calibri"/>
                <a:cs typeface="Calibri"/>
              </a:rPr>
              <a:t>to</a:t>
            </a:r>
            <a:r>
              <a:rPr sz="1900" spc="-50">
                <a:latin typeface="Calibri"/>
                <a:cs typeface="Calibri"/>
              </a:rPr>
              <a:t> </a:t>
            </a:r>
            <a:r>
              <a:rPr sz="1900" spc="-30">
                <a:latin typeface="Calibri"/>
                <a:cs typeface="Calibri"/>
              </a:rPr>
              <a:t>S1-</a:t>
            </a:r>
            <a:r>
              <a:rPr sz="1900" spc="-50">
                <a:latin typeface="Calibri"/>
                <a:cs typeface="Calibri"/>
              </a:rPr>
              <a:t>2</a:t>
            </a:r>
            <a:endParaRPr sz="1900">
              <a:latin typeface="Calibri"/>
              <a:cs typeface="Calibri"/>
            </a:endParaRPr>
          </a:p>
          <a:p>
            <a:pPr marL="1637664" lvl="3" indent="-227965">
              <a:lnSpc>
                <a:spcPct val="100000"/>
              </a:lnSpc>
              <a:spcBef>
                <a:spcPts val="229"/>
              </a:spcBef>
              <a:buFont typeface="Arial MT"/>
              <a:buChar char="–"/>
              <a:tabLst>
                <a:tab pos="1637664" algn="l"/>
              </a:tabLst>
            </a:pPr>
            <a:r>
              <a:rPr sz="1900" spc="-25">
                <a:latin typeface="Calibri"/>
                <a:cs typeface="Calibri"/>
              </a:rPr>
              <a:t>Peri-</a:t>
            </a:r>
            <a:r>
              <a:rPr sz="1900">
                <a:latin typeface="Calibri"/>
                <a:cs typeface="Calibri"/>
              </a:rPr>
              <a:t>rectal</a:t>
            </a:r>
            <a:r>
              <a:rPr sz="1900" spc="-35">
                <a:latin typeface="Calibri"/>
                <a:cs typeface="Calibri"/>
              </a:rPr>
              <a:t> </a:t>
            </a:r>
            <a:r>
              <a:rPr sz="1900">
                <a:latin typeface="Calibri"/>
                <a:cs typeface="Calibri"/>
              </a:rPr>
              <a:t>nodes</a:t>
            </a:r>
            <a:r>
              <a:rPr sz="1900" spc="-45">
                <a:latin typeface="Calibri"/>
                <a:cs typeface="Calibri"/>
              </a:rPr>
              <a:t> </a:t>
            </a:r>
            <a:r>
              <a:rPr sz="1900">
                <a:latin typeface="Calibri"/>
                <a:cs typeface="Calibri"/>
              </a:rPr>
              <a:t>included</a:t>
            </a:r>
            <a:r>
              <a:rPr sz="1900" spc="-30">
                <a:latin typeface="Calibri"/>
                <a:cs typeface="Calibri"/>
              </a:rPr>
              <a:t> </a:t>
            </a:r>
            <a:r>
              <a:rPr sz="1900">
                <a:latin typeface="Calibri"/>
                <a:cs typeface="Calibri"/>
              </a:rPr>
              <a:t>if</a:t>
            </a:r>
            <a:r>
              <a:rPr sz="1900" spc="-70">
                <a:latin typeface="Calibri"/>
                <a:cs typeface="Calibri"/>
              </a:rPr>
              <a:t> </a:t>
            </a:r>
            <a:r>
              <a:rPr sz="1900" spc="-10">
                <a:latin typeface="Calibri"/>
                <a:cs typeface="Calibri"/>
              </a:rPr>
              <a:t>anal/rectal</a:t>
            </a:r>
            <a:r>
              <a:rPr sz="1900" spc="-30">
                <a:latin typeface="Calibri"/>
                <a:cs typeface="Calibri"/>
              </a:rPr>
              <a:t> </a:t>
            </a:r>
            <a:r>
              <a:rPr sz="1900" spc="-10">
                <a:latin typeface="Calibri"/>
                <a:cs typeface="Calibri"/>
              </a:rPr>
              <a:t>involvement</a:t>
            </a:r>
            <a:endParaRPr sz="1900">
              <a:latin typeface="Calibri"/>
              <a:cs typeface="Calibri"/>
            </a:endParaRPr>
          </a:p>
          <a:p>
            <a:pPr marL="781685" lvl="1" indent="-286385">
              <a:lnSpc>
                <a:spcPct val="100000"/>
              </a:lnSpc>
              <a:spcBef>
                <a:spcPts val="275"/>
              </a:spcBef>
              <a:buFont typeface="Arial MT"/>
              <a:buChar char="–"/>
              <a:tabLst>
                <a:tab pos="781685" algn="l"/>
              </a:tabLst>
            </a:pPr>
            <a:r>
              <a:rPr sz="2600">
                <a:latin typeface="Calibri"/>
                <a:cs typeface="Calibri"/>
              </a:rPr>
              <a:t>PTV=CTV</a:t>
            </a:r>
            <a:r>
              <a:rPr sz="2600" spc="-45">
                <a:latin typeface="Calibri"/>
                <a:cs typeface="Calibri"/>
              </a:rPr>
              <a:t> </a:t>
            </a:r>
            <a:r>
              <a:rPr sz="2600">
                <a:latin typeface="Calibri"/>
                <a:cs typeface="Calibri"/>
              </a:rPr>
              <a:t>+</a:t>
            </a:r>
            <a:r>
              <a:rPr sz="2600" spc="-15">
                <a:latin typeface="Calibri"/>
                <a:cs typeface="Calibri"/>
              </a:rPr>
              <a:t> </a:t>
            </a:r>
            <a:r>
              <a:rPr sz="2600" spc="-10">
                <a:latin typeface="Calibri"/>
                <a:cs typeface="Calibri"/>
              </a:rPr>
              <a:t>7-</a:t>
            </a:r>
            <a:r>
              <a:rPr sz="2600" spc="-20">
                <a:latin typeface="Calibri"/>
                <a:cs typeface="Calibri"/>
              </a:rPr>
              <a:t>10mm</a:t>
            </a:r>
            <a:endParaRPr sz="2600">
              <a:latin typeface="Calibri"/>
              <a:cs typeface="Calibri"/>
            </a:endParaRPr>
          </a:p>
        </p:txBody>
      </p:sp>
    </p:spTree>
    <p:extLst>
      <p:ext uri="{BB962C8B-B14F-4D97-AF65-F5344CB8AC3E}">
        <p14:creationId xmlns:p14="http://schemas.microsoft.com/office/powerpoint/2010/main" val="2143995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2884" t="31250" r="27965" b="13542"/>
          <a:stretch>
            <a:fillRect/>
          </a:stretch>
        </p:blipFill>
        <p:spPr bwMode="auto">
          <a:xfrm>
            <a:off x="-4313" y="1066800"/>
            <a:ext cx="9148313" cy="4800600"/>
          </a:xfrm>
          <a:prstGeom prst="rect">
            <a:avLst/>
          </a:prstGeom>
          <a:noFill/>
          <a:ln w="28575">
            <a:solidFill>
              <a:schemeClr val="accent2">
                <a:lumMod val="60000"/>
                <a:lumOff val="40000"/>
              </a:schemeClr>
            </a:solidFill>
            <a:miter lim="800000"/>
            <a:headEnd/>
            <a:tailEnd/>
          </a:ln>
          <a:effectLst/>
        </p:spPr>
      </p:pic>
      <p:sp>
        <p:nvSpPr>
          <p:cNvPr id="3" name="Slide Number Placeholder 2"/>
          <p:cNvSpPr>
            <a:spLocks noGrp="1"/>
          </p:cNvSpPr>
          <p:nvPr>
            <p:ph type="sldNum" sz="quarter" idx="12"/>
          </p:nvPr>
        </p:nvSpPr>
        <p:spPr/>
        <p:txBody>
          <a:bodyPr/>
          <a:lstStyle/>
          <a:p>
            <a:fld id="{2056EC10-2722-41E2-863E-48851D5B5D4B}" type="slidenum">
              <a:rPr lang="en-US" smtClean="0"/>
              <a:pPr/>
              <a:t>5</a:t>
            </a:fld>
            <a:endParaRPr lang="en-US"/>
          </a:p>
        </p:txBody>
      </p:sp>
    </p:spTree>
    <p:extLst>
      <p:ext uri="{BB962C8B-B14F-4D97-AF65-F5344CB8AC3E}">
        <p14:creationId xmlns:p14="http://schemas.microsoft.com/office/powerpoint/2010/main" val="3586976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B14F9C"/>
                </a:solidFill>
                <a:effectLst>
                  <a:outerShdw blurRad="38100" dist="38100" dir="2700000" algn="tl">
                    <a:srgbClr val="000000">
                      <a:alpha val="43137"/>
                    </a:srgbClr>
                  </a:outerShdw>
                </a:effectLst>
              </a:rPr>
              <a:t>IMRT</a:t>
            </a:r>
          </a:p>
        </p:txBody>
      </p:sp>
      <p:sp>
        <p:nvSpPr>
          <p:cNvPr id="3" name="Content Placeholder 2"/>
          <p:cNvSpPr>
            <a:spLocks noGrp="1"/>
          </p:cNvSpPr>
          <p:nvPr>
            <p:ph idx="1"/>
          </p:nvPr>
        </p:nvSpPr>
        <p:spPr>
          <a:xfrm>
            <a:off x="152400" y="2484437"/>
            <a:ext cx="3886200" cy="3078163"/>
          </a:xfrm>
        </p:spPr>
        <p:txBody>
          <a:bodyPr>
            <a:normAutofit/>
          </a:bodyPr>
          <a:lstStyle/>
          <a:p>
            <a:pPr>
              <a:buNone/>
            </a:pPr>
            <a:r>
              <a:rPr lang="en-US" sz="2400" b="1"/>
              <a:t>Dose constraints :</a:t>
            </a:r>
          </a:p>
          <a:p>
            <a:pPr>
              <a:buFont typeface="Courier New" pitchFamily="49" charset="0"/>
              <a:buChar char="o"/>
            </a:pPr>
            <a:r>
              <a:rPr lang="en-US" sz="2400"/>
              <a:t>Small bowel : V45 &lt; 195 cc</a:t>
            </a:r>
          </a:p>
          <a:p>
            <a:pPr>
              <a:buFont typeface="Courier New" pitchFamily="49" charset="0"/>
              <a:buChar char="o"/>
            </a:pPr>
            <a:r>
              <a:rPr lang="en-US" sz="2400"/>
              <a:t>Rectum : V50 &lt; 50%</a:t>
            </a:r>
          </a:p>
          <a:p>
            <a:pPr>
              <a:buFont typeface="Courier New" pitchFamily="49" charset="0"/>
              <a:buChar char="o"/>
            </a:pPr>
            <a:r>
              <a:rPr lang="en-US" sz="2400"/>
              <a:t>Bladder : </a:t>
            </a:r>
            <a:r>
              <a:rPr lang="en-US" sz="2400" err="1"/>
              <a:t>Dmax</a:t>
            </a:r>
            <a:r>
              <a:rPr lang="en-US" sz="2400"/>
              <a:t> &lt; 65 </a:t>
            </a:r>
            <a:r>
              <a:rPr lang="en-US" sz="2400" err="1"/>
              <a:t>Gy</a:t>
            </a:r>
            <a:endParaRPr lang="en-US" sz="2400"/>
          </a:p>
          <a:p>
            <a:pPr>
              <a:buFont typeface="Courier New" pitchFamily="49" charset="0"/>
              <a:buChar char="o"/>
            </a:pPr>
            <a:r>
              <a:rPr lang="en-US" sz="2400"/>
              <a:t>Femoral heads : &lt;15 % to receive &gt; 35 </a:t>
            </a:r>
            <a:r>
              <a:rPr lang="en-US" sz="2400" err="1"/>
              <a:t>Gy</a:t>
            </a:r>
            <a:endParaRPr lang="en-US" sz="2400"/>
          </a:p>
        </p:txBody>
      </p:sp>
      <p:pic>
        <p:nvPicPr>
          <p:cNvPr id="71682" name="Picture 2"/>
          <p:cNvPicPr>
            <a:picLocks noChangeAspect="1" noChangeArrowheads="1"/>
          </p:cNvPicPr>
          <p:nvPr/>
        </p:nvPicPr>
        <p:blipFill>
          <a:blip r:embed="rId2"/>
          <a:srcRect l="18155" t="22917" r="33236" b="22917"/>
          <a:stretch>
            <a:fillRect/>
          </a:stretch>
        </p:blipFill>
        <p:spPr bwMode="auto">
          <a:xfrm>
            <a:off x="4191000" y="2514600"/>
            <a:ext cx="4743450" cy="2971800"/>
          </a:xfrm>
          <a:prstGeom prst="rect">
            <a:avLst/>
          </a:prstGeom>
          <a:noFill/>
          <a:ln w="38100">
            <a:solidFill>
              <a:schemeClr val="accent2">
                <a:lumMod val="60000"/>
                <a:lumOff val="40000"/>
              </a:schemeClr>
            </a:solidFill>
            <a:miter lim="800000"/>
            <a:headEnd/>
            <a:tailEnd/>
          </a:ln>
          <a:effectLst/>
        </p:spPr>
      </p:pic>
      <p:sp>
        <p:nvSpPr>
          <p:cNvPr id="5" name="Slide Number Placeholder 4"/>
          <p:cNvSpPr>
            <a:spLocks noGrp="1"/>
          </p:cNvSpPr>
          <p:nvPr>
            <p:ph type="sldNum" sz="quarter" idx="12"/>
          </p:nvPr>
        </p:nvSpPr>
        <p:spPr/>
        <p:txBody>
          <a:bodyPr/>
          <a:lstStyle/>
          <a:p>
            <a:fld id="{2056EC10-2722-41E2-863E-48851D5B5D4B}" type="slidenum">
              <a:rPr lang="en-US" smtClean="0"/>
              <a:pPr/>
              <a:t>50</a:t>
            </a:fld>
            <a:endParaRPr lang="en-US"/>
          </a:p>
        </p:txBody>
      </p:sp>
    </p:spTree>
    <p:extLst>
      <p:ext uri="{BB962C8B-B14F-4D97-AF65-F5344CB8AC3E}">
        <p14:creationId xmlns:p14="http://schemas.microsoft.com/office/powerpoint/2010/main" val="4143661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90600" y="2971800"/>
            <a:ext cx="7002780" cy="3244596"/>
          </a:xfrm>
          <a:prstGeom prst="rect">
            <a:avLst/>
          </a:prstGeom>
        </p:spPr>
      </p:pic>
      <p:sp>
        <p:nvSpPr>
          <p:cNvPr id="4" name="object 4"/>
          <p:cNvSpPr txBox="1"/>
          <p:nvPr/>
        </p:nvSpPr>
        <p:spPr>
          <a:xfrm>
            <a:off x="535940" y="457199"/>
            <a:ext cx="7401831" cy="1859483"/>
          </a:xfrm>
          <a:prstGeom prst="rect">
            <a:avLst/>
          </a:prstGeom>
        </p:spPr>
        <p:txBody>
          <a:bodyPr vert="horz" wrap="square" lIns="0" tIns="12700" rIns="0" bIns="0" rtlCol="0">
            <a:spAutoFit/>
          </a:bodyPr>
          <a:lstStyle/>
          <a:p>
            <a:pPr marL="12700">
              <a:lnSpc>
                <a:spcPct val="100000"/>
              </a:lnSpc>
              <a:spcBef>
                <a:spcPts val="100"/>
              </a:spcBef>
            </a:pPr>
            <a:r>
              <a:rPr sz="2000" b="1" u="sng" spc="-10">
                <a:uFill>
                  <a:solidFill>
                    <a:srgbClr val="000000"/>
                  </a:solidFill>
                </a:uFill>
                <a:latin typeface="Arial"/>
                <a:cs typeface="Arial"/>
              </a:rPr>
              <a:t>Treatment</a:t>
            </a:r>
            <a:r>
              <a:rPr sz="2000" b="1" u="sng" spc="-30">
                <a:uFill>
                  <a:solidFill>
                    <a:srgbClr val="000000"/>
                  </a:solidFill>
                </a:uFill>
                <a:latin typeface="Arial"/>
                <a:cs typeface="Arial"/>
              </a:rPr>
              <a:t> </a:t>
            </a:r>
            <a:r>
              <a:rPr sz="2000" b="1" u="sng">
                <a:uFill>
                  <a:solidFill>
                    <a:srgbClr val="000000"/>
                  </a:solidFill>
                </a:uFill>
                <a:latin typeface="Arial"/>
                <a:cs typeface="Arial"/>
              </a:rPr>
              <a:t>Plan</a:t>
            </a:r>
            <a:r>
              <a:rPr sz="2000" b="1" u="sng" spc="-25">
                <a:uFill>
                  <a:solidFill>
                    <a:srgbClr val="000000"/>
                  </a:solidFill>
                </a:uFill>
                <a:latin typeface="Arial"/>
                <a:cs typeface="Arial"/>
              </a:rPr>
              <a:t> </a:t>
            </a:r>
            <a:r>
              <a:rPr sz="2000" b="1" u="sng" spc="-10">
                <a:uFill>
                  <a:solidFill>
                    <a:srgbClr val="000000"/>
                  </a:solidFill>
                </a:uFill>
                <a:latin typeface="Arial"/>
                <a:cs typeface="Arial"/>
              </a:rPr>
              <a:t>Summary:</a:t>
            </a:r>
            <a:endParaRPr sz="2000">
              <a:latin typeface="Arial"/>
              <a:cs typeface="Arial"/>
            </a:endParaRPr>
          </a:p>
          <a:p>
            <a:pPr marL="299085" indent="-286385">
              <a:lnSpc>
                <a:spcPct val="100000"/>
              </a:lnSpc>
              <a:buChar char="•"/>
              <a:tabLst>
                <a:tab pos="299085" algn="l"/>
              </a:tabLst>
            </a:pPr>
            <a:r>
              <a:rPr sz="2000">
                <a:latin typeface="Arial MT"/>
                <a:cs typeface="Arial MT"/>
              </a:rPr>
              <a:t>Adjuvant</a:t>
            </a:r>
            <a:r>
              <a:rPr sz="2000" spc="-20">
                <a:latin typeface="Arial MT"/>
                <a:cs typeface="Arial MT"/>
              </a:rPr>
              <a:t> </a:t>
            </a:r>
            <a:r>
              <a:rPr sz="2000">
                <a:latin typeface="Arial MT"/>
                <a:cs typeface="Arial MT"/>
              </a:rPr>
              <a:t>XRT</a:t>
            </a:r>
            <a:r>
              <a:rPr sz="2000" spc="-45">
                <a:latin typeface="Arial MT"/>
                <a:cs typeface="Arial MT"/>
              </a:rPr>
              <a:t> </a:t>
            </a:r>
            <a:r>
              <a:rPr sz="2000">
                <a:latin typeface="Arial MT"/>
                <a:cs typeface="Arial MT"/>
              </a:rPr>
              <a:t>utilizing</a:t>
            </a:r>
            <a:r>
              <a:rPr sz="2000" spc="-15">
                <a:latin typeface="Arial MT"/>
                <a:cs typeface="Arial MT"/>
              </a:rPr>
              <a:t> </a:t>
            </a:r>
            <a:r>
              <a:rPr sz="2000">
                <a:latin typeface="Arial MT"/>
                <a:cs typeface="Arial MT"/>
              </a:rPr>
              <a:t>IMRT</a:t>
            </a:r>
            <a:r>
              <a:rPr sz="2000" spc="-55">
                <a:latin typeface="Arial MT"/>
                <a:cs typeface="Arial MT"/>
              </a:rPr>
              <a:t> </a:t>
            </a:r>
            <a:r>
              <a:rPr sz="2000">
                <a:latin typeface="Arial MT"/>
                <a:cs typeface="Arial MT"/>
              </a:rPr>
              <a:t>with 2</a:t>
            </a:r>
            <a:r>
              <a:rPr sz="2000" spc="-30">
                <a:latin typeface="Arial MT"/>
                <a:cs typeface="Arial MT"/>
              </a:rPr>
              <a:t> </a:t>
            </a:r>
            <a:r>
              <a:rPr sz="2000">
                <a:latin typeface="Arial MT"/>
                <a:cs typeface="Arial MT"/>
              </a:rPr>
              <a:t>arcs</a:t>
            </a:r>
            <a:r>
              <a:rPr sz="2000" spc="-30">
                <a:latin typeface="Arial MT"/>
                <a:cs typeface="Arial MT"/>
              </a:rPr>
              <a:t> </a:t>
            </a:r>
            <a:r>
              <a:rPr sz="2000">
                <a:latin typeface="Arial MT"/>
                <a:cs typeface="Arial MT"/>
              </a:rPr>
              <a:t>to</a:t>
            </a:r>
            <a:r>
              <a:rPr sz="2000" spc="-30">
                <a:latin typeface="Arial MT"/>
                <a:cs typeface="Arial MT"/>
              </a:rPr>
              <a:t> </a:t>
            </a:r>
            <a:r>
              <a:rPr sz="2000">
                <a:latin typeface="Arial MT"/>
                <a:cs typeface="Arial MT"/>
              </a:rPr>
              <a:t>45</a:t>
            </a:r>
            <a:r>
              <a:rPr sz="2000" spc="-30">
                <a:latin typeface="Arial MT"/>
                <a:cs typeface="Arial MT"/>
              </a:rPr>
              <a:t> </a:t>
            </a:r>
            <a:r>
              <a:rPr sz="2000">
                <a:latin typeface="Arial MT"/>
                <a:cs typeface="Arial MT"/>
              </a:rPr>
              <a:t>Gy</a:t>
            </a:r>
            <a:r>
              <a:rPr sz="2000" spc="-30">
                <a:latin typeface="Arial MT"/>
                <a:cs typeface="Arial MT"/>
              </a:rPr>
              <a:t> </a:t>
            </a:r>
            <a:r>
              <a:rPr sz="2000">
                <a:latin typeface="Arial MT"/>
                <a:cs typeface="Arial MT"/>
              </a:rPr>
              <a:t>in</a:t>
            </a:r>
            <a:r>
              <a:rPr sz="2000" spc="-40">
                <a:latin typeface="Arial MT"/>
                <a:cs typeface="Arial MT"/>
              </a:rPr>
              <a:t> </a:t>
            </a:r>
            <a:r>
              <a:rPr sz="2000">
                <a:latin typeface="Arial MT"/>
                <a:cs typeface="Arial MT"/>
              </a:rPr>
              <a:t>25</a:t>
            </a:r>
            <a:r>
              <a:rPr sz="2000" spc="-40">
                <a:latin typeface="Arial MT"/>
                <a:cs typeface="Arial MT"/>
              </a:rPr>
              <a:t> </a:t>
            </a:r>
            <a:r>
              <a:rPr sz="2000">
                <a:latin typeface="Arial MT"/>
                <a:cs typeface="Arial MT"/>
              </a:rPr>
              <a:t>fractions</a:t>
            </a:r>
            <a:r>
              <a:rPr sz="2000" spc="-25">
                <a:latin typeface="Arial MT"/>
                <a:cs typeface="Arial MT"/>
              </a:rPr>
              <a:t> of</a:t>
            </a:r>
            <a:endParaRPr sz="2000">
              <a:latin typeface="Arial MT"/>
              <a:cs typeface="Arial MT"/>
            </a:endParaRPr>
          </a:p>
          <a:p>
            <a:pPr marL="299085">
              <a:lnSpc>
                <a:spcPct val="100000"/>
              </a:lnSpc>
            </a:pPr>
            <a:r>
              <a:rPr sz="2000">
                <a:latin typeface="Arial MT"/>
                <a:cs typeface="Arial MT"/>
              </a:rPr>
              <a:t>1.8</a:t>
            </a:r>
            <a:r>
              <a:rPr sz="2000" spc="-35">
                <a:latin typeface="Arial MT"/>
                <a:cs typeface="Arial MT"/>
              </a:rPr>
              <a:t> </a:t>
            </a:r>
            <a:r>
              <a:rPr sz="2000">
                <a:latin typeface="Arial MT"/>
                <a:cs typeface="Arial MT"/>
              </a:rPr>
              <a:t>Gy</a:t>
            </a:r>
            <a:r>
              <a:rPr sz="2000" spc="-30">
                <a:latin typeface="Arial MT"/>
                <a:cs typeface="Arial MT"/>
              </a:rPr>
              <a:t> </a:t>
            </a:r>
            <a:r>
              <a:rPr sz="2000">
                <a:latin typeface="Arial MT"/>
                <a:cs typeface="Arial MT"/>
              </a:rPr>
              <a:t>with</a:t>
            </a:r>
            <a:r>
              <a:rPr sz="2000" spc="25">
                <a:latin typeface="Arial MT"/>
                <a:cs typeface="Arial MT"/>
              </a:rPr>
              <a:t> </a:t>
            </a:r>
            <a:r>
              <a:rPr sz="2000" spc="-10">
                <a:latin typeface="Arial MT"/>
                <a:cs typeface="Arial MT"/>
              </a:rPr>
              <a:t>in-</a:t>
            </a:r>
            <a:r>
              <a:rPr sz="2000">
                <a:latin typeface="Arial MT"/>
                <a:cs typeface="Arial MT"/>
              </a:rPr>
              <a:t>vivo</a:t>
            </a:r>
            <a:r>
              <a:rPr sz="2000" spc="-15">
                <a:latin typeface="Arial MT"/>
                <a:cs typeface="Arial MT"/>
              </a:rPr>
              <a:t> </a:t>
            </a:r>
            <a:r>
              <a:rPr sz="2000">
                <a:latin typeface="Arial MT"/>
                <a:cs typeface="Arial MT"/>
              </a:rPr>
              <a:t>dosimetry</a:t>
            </a:r>
            <a:r>
              <a:rPr sz="2000" spc="-20">
                <a:latin typeface="Arial MT"/>
                <a:cs typeface="Arial MT"/>
              </a:rPr>
              <a:t> </a:t>
            </a:r>
            <a:r>
              <a:rPr sz="2000" spc="-10">
                <a:latin typeface="Arial MT"/>
                <a:cs typeface="Arial MT"/>
              </a:rPr>
              <a:t>verification</a:t>
            </a:r>
            <a:endParaRPr sz="2000">
              <a:latin typeface="Arial MT"/>
              <a:cs typeface="Arial MT"/>
            </a:endParaRPr>
          </a:p>
          <a:p>
            <a:pPr marL="299085" marR="228600" indent="-287020">
              <a:lnSpc>
                <a:spcPct val="100000"/>
              </a:lnSpc>
              <a:buChar char="•"/>
              <a:tabLst>
                <a:tab pos="299085" algn="l"/>
              </a:tabLst>
            </a:pPr>
            <a:r>
              <a:rPr sz="2000" spc="-25">
                <a:latin typeface="Arial MT"/>
                <a:cs typeface="Arial MT"/>
              </a:rPr>
              <a:t>Target:</a:t>
            </a:r>
            <a:r>
              <a:rPr sz="2000" spc="-60">
                <a:latin typeface="Arial MT"/>
                <a:cs typeface="Arial MT"/>
              </a:rPr>
              <a:t> </a:t>
            </a:r>
            <a:r>
              <a:rPr sz="2000">
                <a:latin typeface="Arial MT"/>
                <a:cs typeface="Arial MT"/>
              </a:rPr>
              <a:t>Vulva,</a:t>
            </a:r>
            <a:r>
              <a:rPr sz="2000" spc="-35">
                <a:latin typeface="Arial MT"/>
                <a:cs typeface="Arial MT"/>
              </a:rPr>
              <a:t> </a:t>
            </a:r>
            <a:r>
              <a:rPr sz="2000">
                <a:latin typeface="Arial MT"/>
                <a:cs typeface="Arial MT"/>
              </a:rPr>
              <a:t>bilateral</a:t>
            </a:r>
            <a:r>
              <a:rPr sz="2000" spc="-45">
                <a:latin typeface="Arial MT"/>
                <a:cs typeface="Arial MT"/>
              </a:rPr>
              <a:t> </a:t>
            </a:r>
            <a:r>
              <a:rPr sz="2000">
                <a:latin typeface="Arial MT"/>
                <a:cs typeface="Arial MT"/>
              </a:rPr>
              <a:t>inguinal,</a:t>
            </a:r>
            <a:r>
              <a:rPr sz="2000" spc="-25">
                <a:latin typeface="Arial MT"/>
                <a:cs typeface="Arial MT"/>
              </a:rPr>
              <a:t> </a:t>
            </a:r>
            <a:r>
              <a:rPr sz="2000">
                <a:latin typeface="Arial MT"/>
                <a:cs typeface="Arial MT"/>
              </a:rPr>
              <a:t>external</a:t>
            </a:r>
            <a:r>
              <a:rPr sz="2000" spc="-35">
                <a:latin typeface="Arial MT"/>
                <a:cs typeface="Arial MT"/>
              </a:rPr>
              <a:t> </a:t>
            </a:r>
            <a:r>
              <a:rPr sz="2000">
                <a:latin typeface="Arial MT"/>
                <a:cs typeface="Arial MT"/>
              </a:rPr>
              <a:t>and</a:t>
            </a:r>
            <a:r>
              <a:rPr sz="2000" spc="-45">
                <a:latin typeface="Arial MT"/>
                <a:cs typeface="Arial MT"/>
              </a:rPr>
              <a:t> </a:t>
            </a:r>
            <a:r>
              <a:rPr sz="2000">
                <a:latin typeface="Arial MT"/>
                <a:cs typeface="Arial MT"/>
              </a:rPr>
              <a:t>internal</a:t>
            </a:r>
            <a:r>
              <a:rPr sz="2000" spc="-40">
                <a:latin typeface="Arial MT"/>
                <a:cs typeface="Arial MT"/>
              </a:rPr>
              <a:t> </a:t>
            </a:r>
            <a:r>
              <a:rPr sz="2000">
                <a:latin typeface="Arial MT"/>
                <a:cs typeface="Arial MT"/>
              </a:rPr>
              <a:t>Iliac</a:t>
            </a:r>
            <a:r>
              <a:rPr sz="2000" spc="-40">
                <a:latin typeface="Arial MT"/>
                <a:cs typeface="Arial MT"/>
              </a:rPr>
              <a:t> </a:t>
            </a:r>
            <a:r>
              <a:rPr sz="2000" spc="-10">
                <a:latin typeface="Arial MT"/>
                <a:cs typeface="Arial MT"/>
              </a:rPr>
              <a:t>lymph </a:t>
            </a:r>
            <a:r>
              <a:rPr sz="2000">
                <a:latin typeface="Arial MT"/>
                <a:cs typeface="Arial MT"/>
              </a:rPr>
              <a:t>nodes</a:t>
            </a:r>
            <a:r>
              <a:rPr sz="2000" spc="-35">
                <a:latin typeface="Arial MT"/>
                <a:cs typeface="Arial MT"/>
              </a:rPr>
              <a:t> </a:t>
            </a:r>
            <a:r>
              <a:rPr sz="2000">
                <a:latin typeface="Arial MT"/>
                <a:cs typeface="Arial MT"/>
              </a:rPr>
              <a:t>to</a:t>
            </a:r>
            <a:r>
              <a:rPr sz="2000" spc="-30">
                <a:latin typeface="Arial MT"/>
                <a:cs typeface="Arial MT"/>
              </a:rPr>
              <a:t> </a:t>
            </a:r>
            <a:r>
              <a:rPr sz="2000">
                <a:latin typeface="Arial MT"/>
                <a:cs typeface="Arial MT"/>
              </a:rPr>
              <a:t>level</a:t>
            </a:r>
            <a:r>
              <a:rPr sz="2000" spc="-25">
                <a:latin typeface="Arial MT"/>
                <a:cs typeface="Arial MT"/>
              </a:rPr>
              <a:t> </a:t>
            </a:r>
            <a:r>
              <a:rPr sz="2000">
                <a:latin typeface="Arial MT"/>
                <a:cs typeface="Arial MT"/>
              </a:rPr>
              <a:t>of</a:t>
            </a:r>
            <a:r>
              <a:rPr sz="2000" spc="-40">
                <a:latin typeface="Arial MT"/>
                <a:cs typeface="Arial MT"/>
              </a:rPr>
              <a:t> </a:t>
            </a:r>
            <a:r>
              <a:rPr sz="2000">
                <a:latin typeface="Arial MT"/>
                <a:cs typeface="Arial MT"/>
              </a:rPr>
              <a:t>bifurcation</a:t>
            </a:r>
            <a:r>
              <a:rPr sz="2000" spc="-20">
                <a:latin typeface="Arial MT"/>
                <a:cs typeface="Arial MT"/>
              </a:rPr>
              <a:t> </a:t>
            </a:r>
            <a:r>
              <a:rPr sz="2000">
                <a:latin typeface="Arial MT"/>
                <a:cs typeface="Arial MT"/>
              </a:rPr>
              <a:t>of</a:t>
            </a:r>
            <a:r>
              <a:rPr sz="2000" spc="-40">
                <a:latin typeface="Arial MT"/>
                <a:cs typeface="Arial MT"/>
              </a:rPr>
              <a:t> </a:t>
            </a:r>
            <a:r>
              <a:rPr sz="2000">
                <a:latin typeface="Arial MT"/>
                <a:cs typeface="Arial MT"/>
              </a:rPr>
              <a:t>internal/external</a:t>
            </a:r>
            <a:r>
              <a:rPr sz="2000" spc="10">
                <a:latin typeface="Arial MT"/>
                <a:cs typeface="Arial MT"/>
              </a:rPr>
              <a:t> </a:t>
            </a:r>
            <a:r>
              <a:rPr sz="2000" spc="-10">
                <a:latin typeface="Arial MT"/>
                <a:cs typeface="Arial MT"/>
              </a:rPr>
              <a:t>iliac</a:t>
            </a:r>
            <a:endParaRPr sz="2000">
              <a:latin typeface="Arial MT"/>
              <a:cs typeface="Arial MT"/>
            </a:endParaRPr>
          </a:p>
        </p:txBody>
      </p:sp>
    </p:spTree>
    <p:extLst>
      <p:ext uri="{BB962C8B-B14F-4D97-AF65-F5344CB8AC3E}">
        <p14:creationId xmlns:p14="http://schemas.microsoft.com/office/powerpoint/2010/main" val="3077845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133600" y="1720595"/>
            <a:ext cx="4866132" cy="4372356"/>
          </a:xfrm>
          <a:prstGeom prst="rect">
            <a:avLst/>
          </a:prstGeom>
        </p:spPr>
      </p:pic>
      <p:sp>
        <p:nvSpPr>
          <p:cNvPr id="6" name="Title 5">
            <a:extLst>
              <a:ext uri="{FF2B5EF4-FFF2-40B4-BE49-F238E27FC236}">
                <a16:creationId xmlns:a16="http://schemas.microsoft.com/office/drawing/2014/main" id="{933C91D9-90A7-E645-A423-8A2364D4B723}"/>
              </a:ext>
            </a:extLst>
          </p:cNvPr>
          <p:cNvSpPr>
            <a:spLocks noGrp="1"/>
          </p:cNvSpPr>
          <p:nvPr>
            <p:ph type="title"/>
          </p:nvPr>
        </p:nvSpPr>
        <p:spPr/>
        <p:txBody>
          <a:bodyPr/>
          <a:lstStyle/>
          <a:p>
            <a:endParaRPr lang="en-EG"/>
          </a:p>
        </p:txBody>
      </p:sp>
    </p:spTree>
    <p:extLst>
      <p:ext uri="{BB962C8B-B14F-4D97-AF65-F5344CB8AC3E}">
        <p14:creationId xmlns:p14="http://schemas.microsoft.com/office/powerpoint/2010/main" val="2899152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2026920"/>
            <a:ext cx="9144000" cy="2892552"/>
          </a:xfrm>
          <a:prstGeom prst="rect">
            <a:avLst/>
          </a:prstGeom>
        </p:spPr>
      </p:pic>
    </p:spTree>
    <p:extLst>
      <p:ext uri="{BB962C8B-B14F-4D97-AF65-F5344CB8AC3E}">
        <p14:creationId xmlns:p14="http://schemas.microsoft.com/office/powerpoint/2010/main" val="2467616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2063495"/>
            <a:ext cx="9144000" cy="2860547"/>
          </a:xfrm>
          <a:prstGeom prst="rect">
            <a:avLst/>
          </a:prstGeom>
        </p:spPr>
      </p:pic>
    </p:spTree>
    <p:extLst>
      <p:ext uri="{BB962C8B-B14F-4D97-AF65-F5344CB8AC3E}">
        <p14:creationId xmlns:p14="http://schemas.microsoft.com/office/powerpoint/2010/main" val="1344863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2362200"/>
            <a:ext cx="9144000" cy="2462784"/>
          </a:xfrm>
          <a:prstGeom prst="rect">
            <a:avLst/>
          </a:prstGeom>
        </p:spPr>
      </p:pic>
    </p:spTree>
    <p:extLst>
      <p:ext uri="{BB962C8B-B14F-4D97-AF65-F5344CB8AC3E}">
        <p14:creationId xmlns:p14="http://schemas.microsoft.com/office/powerpoint/2010/main" val="4214707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2420" y="304800"/>
            <a:ext cx="8474964" cy="5844540"/>
          </a:xfrm>
          <a:prstGeom prst="rect">
            <a:avLst/>
          </a:prstGeom>
        </p:spPr>
      </p:pic>
    </p:spTree>
    <p:extLst>
      <p:ext uri="{BB962C8B-B14F-4D97-AF65-F5344CB8AC3E}">
        <p14:creationId xmlns:p14="http://schemas.microsoft.com/office/powerpoint/2010/main" val="731869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lstStyle/>
          <a:p>
            <a:r>
              <a:rPr lang="en-US">
                <a:solidFill>
                  <a:srgbClr val="B14F9C"/>
                </a:solidFill>
                <a:effectLst>
                  <a:outerShdw blurRad="38100" dist="38100" dir="2700000" algn="tl">
                    <a:srgbClr val="000000">
                      <a:alpha val="43137"/>
                    </a:srgbClr>
                  </a:outerShdw>
                </a:effectLst>
              </a:rPr>
              <a:t>Brachytherapy</a:t>
            </a:r>
          </a:p>
        </p:txBody>
      </p:sp>
      <p:sp>
        <p:nvSpPr>
          <p:cNvPr id="3" name="Slide Number Placeholder 2"/>
          <p:cNvSpPr>
            <a:spLocks noGrp="1"/>
          </p:cNvSpPr>
          <p:nvPr>
            <p:ph type="sldNum" sz="quarter" idx="12"/>
          </p:nvPr>
        </p:nvSpPr>
        <p:spPr/>
        <p:txBody>
          <a:bodyPr/>
          <a:lstStyle/>
          <a:p>
            <a:fld id="{2056EC10-2722-41E2-863E-48851D5B5D4B}"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B14F9C"/>
                </a:solidFill>
                <a:effectLst>
                  <a:outerShdw blurRad="38100" dist="38100" dir="2700000" algn="tl">
                    <a:srgbClr val="000000">
                      <a:alpha val="43137"/>
                    </a:srgbClr>
                  </a:outerShdw>
                </a:effectLst>
              </a:rPr>
              <a:t>Brachytherapy</a:t>
            </a:r>
            <a:endParaRPr lang="en-US"/>
          </a:p>
        </p:txBody>
      </p:sp>
      <p:sp>
        <p:nvSpPr>
          <p:cNvPr id="3" name="Content Placeholder 2"/>
          <p:cNvSpPr>
            <a:spLocks noGrp="1"/>
          </p:cNvSpPr>
          <p:nvPr>
            <p:ph idx="1"/>
          </p:nvPr>
        </p:nvSpPr>
        <p:spPr/>
        <p:txBody>
          <a:bodyPr>
            <a:normAutofit/>
          </a:bodyPr>
          <a:lstStyle/>
          <a:p>
            <a:pPr algn="just"/>
            <a:r>
              <a:rPr lang="en-US" sz="2400" dirty="0"/>
              <a:t>Brachytherapy has been used for inoperable vulvar cancer, disease recurrence and as a boost to the primary tumor </a:t>
            </a:r>
          </a:p>
          <a:p>
            <a:pPr algn="just"/>
            <a:endParaRPr lang="en-US" sz="2400" dirty="0"/>
          </a:p>
          <a:p>
            <a:pPr algn="just"/>
            <a:r>
              <a:rPr lang="en-US" sz="2400" dirty="0"/>
              <a:t>Advocated for primary vulvar cancer if the patient refuses surgery or if surgery is contraindicated</a:t>
            </a:r>
          </a:p>
          <a:p>
            <a:pPr algn="just"/>
            <a:endParaRPr lang="en-US" sz="2400" dirty="0"/>
          </a:p>
          <a:p>
            <a:pPr algn="just"/>
            <a:r>
              <a:rPr lang="en-US" sz="2400" dirty="0"/>
              <a:t>the use of brachytherapy should be limited to very selected cases and performed by experienced practitioners</a:t>
            </a:r>
            <a:endParaRPr lang="en-US" sz="2400" b="1" dirty="0"/>
          </a:p>
        </p:txBody>
      </p:sp>
      <p:sp>
        <p:nvSpPr>
          <p:cNvPr id="4" name="Slide Number Placeholder 3"/>
          <p:cNvSpPr>
            <a:spLocks noGrp="1"/>
          </p:cNvSpPr>
          <p:nvPr>
            <p:ph type="sldNum" sz="quarter" idx="12"/>
          </p:nvPr>
        </p:nvSpPr>
        <p:spPr/>
        <p:txBody>
          <a:bodyPr/>
          <a:lstStyle/>
          <a:p>
            <a:fld id="{2056EC10-2722-41E2-863E-48851D5B5D4B}" type="slidenum">
              <a:rPr lang="en-US" smtClean="0"/>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a:solidFill>
                  <a:srgbClr val="B14F9C"/>
                </a:solidFill>
                <a:effectLst>
                  <a:outerShdw blurRad="38100" dist="38100" dir="2700000" algn="tl">
                    <a:srgbClr val="000000">
                      <a:alpha val="43137"/>
                    </a:srgbClr>
                  </a:outerShdw>
                </a:effectLst>
              </a:rPr>
              <a:t>Procedure</a:t>
            </a:r>
          </a:p>
        </p:txBody>
      </p:sp>
      <p:sp>
        <p:nvSpPr>
          <p:cNvPr id="3" name="Content Placeholder 2"/>
          <p:cNvSpPr>
            <a:spLocks noGrp="1"/>
          </p:cNvSpPr>
          <p:nvPr>
            <p:ph idx="1"/>
          </p:nvPr>
        </p:nvSpPr>
        <p:spPr>
          <a:xfrm>
            <a:off x="457200" y="1066800"/>
            <a:ext cx="8229600" cy="5562600"/>
          </a:xfrm>
        </p:spPr>
        <p:txBody>
          <a:bodyPr>
            <a:normAutofit/>
          </a:bodyPr>
          <a:lstStyle/>
          <a:p>
            <a:pPr marL="0" indent="0" algn="just">
              <a:buNone/>
            </a:pPr>
            <a:endParaRPr lang="en-US" sz="2400"/>
          </a:p>
          <a:p>
            <a:pPr algn="just"/>
            <a:r>
              <a:rPr lang="en-US" sz="2400"/>
              <a:t>Procedure performed under spinal or general anesthesia with patient placed in a </a:t>
            </a:r>
            <a:r>
              <a:rPr lang="en-US" sz="2400" err="1"/>
              <a:t>lithotomy</a:t>
            </a:r>
            <a:r>
              <a:rPr lang="en-US" sz="2400"/>
              <a:t> position</a:t>
            </a:r>
          </a:p>
          <a:p>
            <a:pPr algn="just"/>
            <a:endParaRPr lang="en-US" sz="2400"/>
          </a:p>
          <a:p>
            <a:pPr algn="just"/>
            <a:r>
              <a:rPr lang="en-US" sz="2400"/>
              <a:t>After thorough clinical examination under anesthesia and mapping of disease, BT procedure involves insertion of plastic catheters or stainless-steel hollow rigid needles into the vulvar tissues with safety margin</a:t>
            </a:r>
          </a:p>
          <a:p>
            <a:pPr algn="just"/>
            <a:endParaRPr lang="en-US" sz="2400"/>
          </a:p>
          <a:p>
            <a:pPr algn="just"/>
            <a:r>
              <a:rPr lang="en-US" sz="2400"/>
              <a:t>Usually, free-hand implant is done to treat the superficial vulvar lesions while  template-based straight or curved needles are employed for treatment of deep vulvar lesions extending into vagina</a:t>
            </a:r>
          </a:p>
          <a:p>
            <a:pPr algn="just"/>
            <a:endParaRPr lang="en-US" sz="2400"/>
          </a:p>
          <a:p>
            <a:pPr algn="just"/>
            <a:endParaRPr lang="en-US" sz="2400"/>
          </a:p>
          <a:p>
            <a:pPr algn="just"/>
            <a:endParaRPr lang="en-US" sz="2400"/>
          </a:p>
        </p:txBody>
      </p:sp>
      <p:sp>
        <p:nvSpPr>
          <p:cNvPr id="4" name="Slide Number Placeholder 3"/>
          <p:cNvSpPr>
            <a:spLocks noGrp="1"/>
          </p:cNvSpPr>
          <p:nvPr>
            <p:ph type="sldNum" sz="quarter" idx="12"/>
          </p:nvPr>
        </p:nvSpPr>
        <p:spPr/>
        <p:txBody>
          <a:bodyPr/>
          <a:lstStyle/>
          <a:p>
            <a:fld id="{2056EC10-2722-41E2-863E-48851D5B5D4B}"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a:bodyPr>
          <a:lstStyle/>
          <a:p>
            <a:r>
              <a:rPr lang="en-US" sz="5400">
                <a:solidFill>
                  <a:srgbClr val="B14F9C"/>
                </a:solidFill>
                <a:effectLst>
                  <a:outerShdw blurRad="38100" dist="38100" dir="2700000" algn="tl">
                    <a:srgbClr val="000000">
                      <a:alpha val="43137"/>
                    </a:srgbClr>
                  </a:outerShdw>
                </a:effectLst>
              </a:rPr>
              <a:t>Treatment</a:t>
            </a:r>
          </a:p>
        </p:txBody>
      </p:sp>
      <p:sp>
        <p:nvSpPr>
          <p:cNvPr id="3" name="Slide Number Placeholder 2"/>
          <p:cNvSpPr>
            <a:spLocks noGrp="1"/>
          </p:cNvSpPr>
          <p:nvPr>
            <p:ph type="sldNum" sz="quarter" idx="12"/>
          </p:nvPr>
        </p:nvSpPr>
        <p:spPr/>
        <p:txBody>
          <a:bodyPr/>
          <a:lstStyle/>
          <a:p>
            <a:fld id="{2056EC10-2722-41E2-863E-48851D5B5D4B}" type="slidenum">
              <a:rPr lang="en-US" smtClean="0"/>
              <a:pPr/>
              <a:t>6</a:t>
            </a:fld>
            <a:endParaRPr lang="en-US"/>
          </a:p>
        </p:txBody>
      </p:sp>
    </p:spTree>
    <p:extLst>
      <p:ext uri="{BB962C8B-B14F-4D97-AF65-F5344CB8AC3E}">
        <p14:creationId xmlns:p14="http://schemas.microsoft.com/office/powerpoint/2010/main" val="211523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5" name="Rectangle 4114">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4116">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close-up of a person's stomach&#10;&#10;Description automatically generated"/>
          <p:cNvPicPr>
            <a:picLocks noChangeAspect="1" noChangeArrowheads="1"/>
          </p:cNvPicPr>
          <p:nvPr/>
        </p:nvPicPr>
        <p:blipFill>
          <a:blip r:embed="rId2"/>
          <a:srcRect l="3096" r="18408" b="-1"/>
          <a:stretch/>
        </p:blipFill>
        <p:spPr bwMode="auto">
          <a:xfrm>
            <a:off x="4572007" y="10"/>
            <a:ext cx="4571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p:spPr>
      </p:pic>
      <p:sp>
        <p:nvSpPr>
          <p:cNvPr id="2" name="Title 1"/>
          <p:cNvSpPr>
            <a:spLocks noGrp="1"/>
          </p:cNvSpPr>
          <p:nvPr>
            <p:ph type="title"/>
          </p:nvPr>
        </p:nvSpPr>
        <p:spPr>
          <a:xfrm>
            <a:off x="449863" y="5234320"/>
            <a:ext cx="5198489" cy="752217"/>
          </a:xfrm>
        </p:spPr>
        <p:txBody>
          <a:bodyPr vert="horz" lIns="91440" tIns="45720" rIns="91440" bIns="45720" rtlCol="0" anchor="b">
            <a:normAutofit/>
          </a:bodyPr>
          <a:lstStyle/>
          <a:p>
            <a:pPr algn="l">
              <a:lnSpc>
                <a:spcPct val="90000"/>
              </a:lnSpc>
            </a:pPr>
            <a:r>
              <a:rPr lang="en-US" sz="3100" kern="1200">
                <a:solidFill>
                  <a:schemeClr val="tx1">
                    <a:lumMod val="85000"/>
                    <a:lumOff val="15000"/>
                  </a:schemeClr>
                </a:solidFill>
                <a:effectLst>
                  <a:outerShdw blurRad="38100" dist="38100" dir="2700000" algn="tl">
                    <a:srgbClr val="000000">
                      <a:alpha val="43137"/>
                    </a:srgbClr>
                  </a:outerShdw>
                </a:effectLst>
                <a:latin typeface="+mj-lt"/>
                <a:ea typeface="+mj-ea"/>
                <a:cs typeface="+mj-cs"/>
              </a:rPr>
              <a:t>Interstitial Implant</a:t>
            </a:r>
          </a:p>
        </p:txBody>
      </p:sp>
      <p:pic>
        <p:nvPicPr>
          <p:cNvPr id="4099" name="Picture 3" descr="Close-up of a person's body with a needle attached to their buttocks&#10;&#10;Description automatically generated"/>
          <p:cNvPicPr>
            <a:picLocks noChangeAspect="1" noChangeArrowheads="1"/>
          </p:cNvPicPr>
          <p:nvPr/>
        </p:nvPicPr>
        <p:blipFill>
          <a:blip r:embed="rId3"/>
          <a:srcRect r="2" b="2163"/>
          <a:stretch/>
        </p:blipFill>
        <p:spPr bwMode="auto">
          <a:xfrm>
            <a:off x="-4041" y="10"/>
            <a:ext cx="462713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p:spPr>
      </p:pic>
      <p:sp>
        <p:nvSpPr>
          <p:cNvPr id="5" name="Slide Number Placeholder 4"/>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056EC10-2722-41E2-863E-48851D5B5D4B}" type="slidenum">
              <a:rPr lang="en-US" sz="900">
                <a:solidFill>
                  <a:srgbClr val="FFFFFF"/>
                </a:solidFill>
              </a:rPr>
              <a:pPr>
                <a:spcAft>
                  <a:spcPts val="600"/>
                </a:spcAft>
              </a:pPr>
              <a:t>60</a:t>
            </a:fld>
            <a:endParaRPr lang="en-US" sz="9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37" name="Group 5128">
            <a:extLst>
              <a:ext uri="{FF2B5EF4-FFF2-40B4-BE49-F238E27FC236}">
                <a16:creationId xmlns:a16="http://schemas.microsoft.com/office/drawing/2014/main" id="{7D65C7AE-43E6-DEEF-21C6-94F69770B3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33" y="5344620"/>
            <a:ext cx="9151633" cy="1519355"/>
            <a:chOff x="-10176" y="5338644"/>
            <a:chExt cx="12202176" cy="1519355"/>
          </a:xfrm>
        </p:grpSpPr>
        <p:sp>
          <p:nvSpPr>
            <p:cNvPr id="5130" name="Rectangle 5129">
              <a:extLst>
                <a:ext uri="{FF2B5EF4-FFF2-40B4-BE49-F238E27FC236}">
                  <a16:creationId xmlns:a16="http://schemas.microsoft.com/office/drawing/2014/main" id="{D3E591D3-C82D-EFF2-C1B9-715BFB67E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5331238" y="-2767"/>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Rectangle 5130">
              <a:extLst>
                <a:ext uri="{FF2B5EF4-FFF2-40B4-BE49-F238E27FC236}">
                  <a16:creationId xmlns:a16="http://schemas.microsoft.com/office/drawing/2014/main" id="{33B61A17-DD52-DE54-2FDF-45CAF92D0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8226086" y="2885969"/>
              <a:ext cx="1507122" cy="6424706"/>
            </a:xfrm>
            <a:prstGeom prst="rect">
              <a:avLst/>
            </a:prstGeom>
            <a:gradFill>
              <a:gsLst>
                <a:gs pos="98739">
                  <a:schemeClr val="accent5">
                    <a:alpha val="70000"/>
                  </a:schemeClr>
                </a:gs>
                <a:gs pos="45000">
                  <a:schemeClr val="accent5">
                    <a:lumMod val="60000"/>
                    <a:lumOff val="40000"/>
                    <a:alpha val="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Rectangle 5131">
              <a:extLst>
                <a:ext uri="{FF2B5EF4-FFF2-40B4-BE49-F238E27FC236}">
                  <a16:creationId xmlns:a16="http://schemas.microsoft.com/office/drawing/2014/main" id="{99DC8DB2-298F-EDD7-9BCE-78101BCDC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3921534" y="1406934"/>
              <a:ext cx="1519355" cy="9382775"/>
            </a:xfrm>
            <a:prstGeom prst="rect">
              <a:avLst/>
            </a:prstGeom>
            <a:gradFill>
              <a:gsLst>
                <a:gs pos="2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28650" y="5595614"/>
            <a:ext cx="5088135" cy="913975"/>
          </a:xfrm>
        </p:spPr>
        <p:txBody>
          <a:bodyPr vert="horz" lIns="91440" tIns="45720" rIns="91440" bIns="45720" rtlCol="0" anchor="ctr">
            <a:normAutofit/>
          </a:bodyPr>
          <a:lstStyle/>
          <a:p>
            <a:pPr algn="l">
              <a:lnSpc>
                <a:spcPct val="90000"/>
              </a:lnSpc>
            </a:pPr>
            <a:r>
              <a:rPr lang="en-US" sz="2800" kern="1200">
                <a:solidFill>
                  <a:srgbClr val="FFFFFF"/>
                </a:solidFill>
                <a:effectLst>
                  <a:outerShdw blurRad="38100" dist="38100" dir="2700000" algn="tl">
                    <a:srgbClr val="000000">
                      <a:alpha val="43137"/>
                    </a:srgbClr>
                  </a:outerShdw>
                </a:effectLst>
                <a:latin typeface="+mj-lt"/>
                <a:ea typeface="+mj-ea"/>
                <a:cs typeface="+mj-cs"/>
              </a:rPr>
              <a:t>Treatment Planning</a:t>
            </a:r>
          </a:p>
        </p:txBody>
      </p:sp>
      <p:pic>
        <p:nvPicPr>
          <p:cNvPr id="5123" name="Picture 3"/>
          <p:cNvPicPr>
            <a:picLocks noChangeAspect="1" noChangeArrowheads="1"/>
          </p:cNvPicPr>
          <p:nvPr/>
        </p:nvPicPr>
        <p:blipFill>
          <a:blip r:embed="rId2"/>
          <a:srcRect l="2188" r="28770" b="-1"/>
          <a:stretch/>
        </p:blipFill>
        <p:spPr bwMode="auto">
          <a:xfrm>
            <a:off x="-5955" y="-1"/>
            <a:ext cx="6246453" cy="5348828"/>
          </a:xfrm>
          <a:prstGeom prst="rect">
            <a:avLst/>
          </a:prstGeom>
          <a:noFill/>
        </p:spPr>
      </p:pic>
      <p:pic>
        <p:nvPicPr>
          <p:cNvPr id="5122" name="Picture 2"/>
          <p:cNvPicPr>
            <a:picLocks noChangeAspect="1" noChangeArrowheads="1"/>
          </p:cNvPicPr>
          <p:nvPr/>
        </p:nvPicPr>
        <p:blipFill>
          <a:blip r:embed="rId3"/>
          <a:srcRect l="28267" r="8774" b="3"/>
          <a:stretch/>
        </p:blipFill>
        <p:spPr bwMode="auto">
          <a:xfrm>
            <a:off x="6234543" y="10"/>
            <a:ext cx="2909457" cy="2676121"/>
          </a:xfrm>
          <a:prstGeom prst="rect">
            <a:avLst/>
          </a:prstGeom>
          <a:noFill/>
        </p:spPr>
      </p:pic>
      <p:pic>
        <p:nvPicPr>
          <p:cNvPr id="5124" name="Picture 4"/>
          <p:cNvPicPr>
            <a:picLocks noChangeAspect="1" noChangeArrowheads="1"/>
          </p:cNvPicPr>
          <p:nvPr/>
        </p:nvPicPr>
        <p:blipFill>
          <a:blip r:embed="rId4"/>
          <a:srcRect l="26118" r="9635" b="3"/>
          <a:stretch/>
        </p:blipFill>
        <p:spPr bwMode="auto">
          <a:xfrm rot="10800000">
            <a:off x="6234543" y="2672698"/>
            <a:ext cx="2909021" cy="2676131"/>
          </a:xfrm>
          <a:prstGeom prst="rect">
            <a:avLst/>
          </a:prstGeom>
          <a:noFill/>
        </p:spPr>
      </p:pic>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056EC10-2722-41E2-863E-48851D5B5D4B}" type="slidenum">
              <a:rPr lang="en-US">
                <a:solidFill>
                  <a:srgbClr val="FFFFFF"/>
                </a:solidFill>
              </a:rPr>
              <a:pPr>
                <a:spcAft>
                  <a:spcPts val="600"/>
                </a:spcAft>
              </a:pPr>
              <a:t>61</a:t>
            </a:fld>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03237"/>
            <a:ext cx="8229600" cy="4525963"/>
          </a:xfrm>
        </p:spPr>
        <p:txBody>
          <a:bodyPr>
            <a:noAutofit/>
          </a:bodyPr>
          <a:lstStyle/>
          <a:p>
            <a:endParaRPr lang="en-US" sz="2300" b="1" dirty="0"/>
          </a:p>
          <a:p>
            <a:r>
              <a:rPr lang="en-US" sz="2300" b="1" dirty="0"/>
              <a:t>Dose –</a:t>
            </a:r>
            <a:endParaRPr lang="en-US" sz="2300" dirty="0"/>
          </a:p>
          <a:p>
            <a:pPr lvl="1">
              <a:buFont typeface="Wingdings" pitchFamily="2" charset="2"/>
              <a:buChar char="Ø"/>
            </a:pPr>
            <a:r>
              <a:rPr lang="en-US" sz="2300" dirty="0"/>
              <a:t> Definitive : </a:t>
            </a:r>
          </a:p>
          <a:p>
            <a:pPr lvl="2">
              <a:buFont typeface="Courier New" pitchFamily="49" charset="0"/>
              <a:buChar char="o"/>
            </a:pPr>
            <a:r>
              <a:rPr lang="en-US" sz="2300" dirty="0"/>
              <a:t>3.5 to 4 </a:t>
            </a:r>
            <a:r>
              <a:rPr lang="en-US" sz="2300" dirty="0" err="1"/>
              <a:t>Gy</a:t>
            </a:r>
            <a:r>
              <a:rPr lang="en-US" sz="2300" dirty="0"/>
              <a:t> per fraction</a:t>
            </a:r>
          </a:p>
          <a:p>
            <a:pPr lvl="2">
              <a:buFont typeface="Courier New" pitchFamily="49" charset="0"/>
              <a:buChar char="o"/>
            </a:pPr>
            <a:r>
              <a:rPr lang="en-US" sz="2300" dirty="0"/>
              <a:t> 10 to 13 fractions </a:t>
            </a:r>
            <a:r>
              <a:rPr lang="en-US" sz="2300" dirty="0" err="1"/>
              <a:t>atleast</a:t>
            </a:r>
            <a:r>
              <a:rPr lang="en-US" sz="2300" dirty="0"/>
              <a:t> 6 hours apart</a:t>
            </a:r>
          </a:p>
          <a:p>
            <a:pPr lvl="2">
              <a:buFont typeface="Courier New" pitchFamily="49" charset="0"/>
              <a:buChar char="o"/>
            </a:pPr>
            <a:r>
              <a:rPr lang="en-US" sz="2300" dirty="0"/>
              <a:t>EQD2 of 30 to 40 </a:t>
            </a:r>
            <a:r>
              <a:rPr lang="en-US" sz="2300" dirty="0" err="1"/>
              <a:t>Gy</a:t>
            </a:r>
            <a:endParaRPr lang="en-US" sz="2300" dirty="0"/>
          </a:p>
          <a:p>
            <a:pPr lvl="1">
              <a:buFont typeface="Wingdings" pitchFamily="2" charset="2"/>
              <a:buChar char="Ø"/>
            </a:pPr>
            <a:r>
              <a:rPr lang="en-US" sz="2300" dirty="0"/>
              <a:t> Boost :</a:t>
            </a:r>
          </a:p>
          <a:p>
            <a:pPr lvl="2">
              <a:buFont typeface="Courier New" pitchFamily="49" charset="0"/>
              <a:buChar char="o"/>
            </a:pPr>
            <a:r>
              <a:rPr lang="en-US" sz="2300" dirty="0"/>
              <a:t>3.5 to 4 </a:t>
            </a:r>
            <a:r>
              <a:rPr lang="en-US" sz="2300" dirty="0" err="1"/>
              <a:t>Gy</a:t>
            </a:r>
            <a:r>
              <a:rPr lang="en-US" sz="2300" dirty="0"/>
              <a:t> per fraction</a:t>
            </a:r>
          </a:p>
          <a:p>
            <a:pPr lvl="2">
              <a:buFont typeface="Courier New" pitchFamily="49" charset="0"/>
              <a:buChar char="o"/>
            </a:pPr>
            <a:r>
              <a:rPr lang="en-US" sz="2300" dirty="0"/>
              <a:t> 4 to 5 fractions </a:t>
            </a:r>
            <a:r>
              <a:rPr lang="en-US" sz="2300" dirty="0" err="1"/>
              <a:t>atleast</a:t>
            </a:r>
            <a:r>
              <a:rPr lang="en-US" sz="2300" dirty="0"/>
              <a:t> 6 hours apart</a:t>
            </a:r>
          </a:p>
          <a:p>
            <a:pPr lvl="2">
              <a:buFont typeface="Courier New" pitchFamily="49" charset="0"/>
              <a:buChar char="o"/>
            </a:pPr>
            <a:r>
              <a:rPr lang="en-US" sz="2300" dirty="0"/>
              <a:t>EQD2 of 16 to 20 </a:t>
            </a:r>
            <a:r>
              <a:rPr lang="en-US" sz="2300" dirty="0" err="1"/>
              <a:t>Gy</a:t>
            </a:r>
            <a:endParaRPr lang="en-US" sz="2300" dirty="0"/>
          </a:p>
          <a:p>
            <a:pPr>
              <a:buNone/>
            </a:pPr>
            <a:endParaRPr lang="en-US" sz="2300" dirty="0"/>
          </a:p>
        </p:txBody>
      </p:sp>
      <p:sp>
        <p:nvSpPr>
          <p:cNvPr id="4" name="Slide Number Placeholder 3"/>
          <p:cNvSpPr>
            <a:spLocks noGrp="1"/>
          </p:cNvSpPr>
          <p:nvPr>
            <p:ph type="sldNum" sz="quarter" idx="12"/>
          </p:nvPr>
        </p:nvSpPr>
        <p:spPr/>
        <p:txBody>
          <a:bodyPr/>
          <a:lstStyle/>
          <a:p>
            <a:fld id="{2056EC10-2722-41E2-863E-48851D5B5D4B}"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BBF36B-0553-914C-9BE7-3B26A7D56DBB}"/>
              </a:ext>
            </a:extLst>
          </p:cNvPr>
          <p:cNvPicPr>
            <a:picLocks noGrp="1" noChangeAspect="1"/>
          </p:cNvPicPr>
          <p:nvPr>
            <p:ph idx="1"/>
          </p:nvPr>
        </p:nvPicPr>
        <p:blipFill>
          <a:blip r:embed="rId2"/>
          <a:stretch>
            <a:fillRect/>
          </a:stretch>
        </p:blipFill>
        <p:spPr>
          <a:xfrm>
            <a:off x="458584" y="1066800"/>
            <a:ext cx="8228216" cy="4907673"/>
          </a:xfrm>
          <a:prstGeom prst="rect">
            <a:avLst/>
          </a:prstGeom>
        </p:spPr>
      </p:pic>
      <p:sp>
        <p:nvSpPr>
          <p:cNvPr id="4" name="Slide Number Placeholder 3">
            <a:extLst>
              <a:ext uri="{FF2B5EF4-FFF2-40B4-BE49-F238E27FC236}">
                <a16:creationId xmlns:a16="http://schemas.microsoft.com/office/drawing/2014/main" id="{E35EF4C6-41AF-9A48-8793-898F235CD3BD}"/>
              </a:ext>
            </a:extLst>
          </p:cNvPr>
          <p:cNvSpPr>
            <a:spLocks noGrp="1"/>
          </p:cNvSpPr>
          <p:nvPr>
            <p:ph type="sldNum" sz="quarter" idx="12"/>
          </p:nvPr>
        </p:nvSpPr>
        <p:spPr/>
        <p:txBody>
          <a:bodyPr/>
          <a:lstStyle/>
          <a:p>
            <a:fld id="{2056EC10-2722-41E2-863E-48851D5B5D4B}" type="slidenum">
              <a:rPr lang="en-US" smtClean="0"/>
              <a:pPr/>
              <a:t>63</a:t>
            </a:fld>
            <a:endParaRPr lang="en-US"/>
          </a:p>
        </p:txBody>
      </p:sp>
    </p:spTree>
    <p:extLst>
      <p:ext uri="{BB962C8B-B14F-4D97-AF65-F5344CB8AC3E}">
        <p14:creationId xmlns:p14="http://schemas.microsoft.com/office/powerpoint/2010/main" val="32470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34FD58B8-53B8-1647-B84C-B9EEF6E5F5F6}"/>
              </a:ext>
            </a:extLst>
          </p:cNvPr>
          <p:cNvPicPr>
            <a:picLocks noGrp="1" noChangeAspect="1"/>
          </p:cNvPicPr>
          <p:nvPr>
            <p:ph idx="1"/>
          </p:nvPr>
        </p:nvPicPr>
        <p:blipFill>
          <a:blip r:embed="rId2"/>
          <a:srcRect l="4009" r="25311"/>
          <a:stretch/>
        </p:blipFill>
        <p:spPr>
          <a:xfrm>
            <a:off x="20" y="1282"/>
            <a:ext cx="9143980" cy="6856718"/>
          </a:xfrm>
          <a:prstGeom prst="rect">
            <a:avLst/>
          </a:prstGeom>
        </p:spPr>
      </p:pic>
      <p:sp>
        <p:nvSpPr>
          <p:cNvPr id="6" name="TextBox 5">
            <a:extLst>
              <a:ext uri="{FF2B5EF4-FFF2-40B4-BE49-F238E27FC236}">
                <a16:creationId xmlns:a16="http://schemas.microsoft.com/office/drawing/2014/main" id="{D04DD793-AE7D-EE49-86BF-FEDE3531A0BC}"/>
              </a:ext>
            </a:extLst>
          </p:cNvPr>
          <p:cNvSpPr txBox="1"/>
          <p:nvPr/>
        </p:nvSpPr>
        <p:spPr>
          <a:xfrm>
            <a:off x="6259286" y="4191000"/>
            <a:ext cx="2895600" cy="830997"/>
          </a:xfrm>
          <a:prstGeom prst="rect">
            <a:avLst/>
          </a:prstGeom>
          <a:solidFill>
            <a:schemeClr val="accent2"/>
          </a:solidFill>
        </p:spPr>
        <p:txBody>
          <a:bodyPr wrap="square" rtlCol="0">
            <a:spAutoFit/>
          </a:bodyPr>
          <a:lstStyle/>
          <a:p>
            <a:r>
              <a:rPr lang="en-EG" sz="4800" b="1" i="1">
                <a:solidFill>
                  <a:srgbClr val="FFFF00"/>
                </a:solidFill>
              </a:rPr>
              <a:t>Thank you </a:t>
            </a:r>
          </a:p>
        </p:txBody>
      </p:sp>
    </p:spTree>
    <p:extLst>
      <p:ext uri="{BB962C8B-B14F-4D97-AF65-F5344CB8AC3E}">
        <p14:creationId xmlns:p14="http://schemas.microsoft.com/office/powerpoint/2010/main" val="368410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87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06CD86A-8A72-3A4D-95F9-C481903AEB6E}"/>
              </a:ext>
            </a:extLst>
          </p:cNvPr>
          <p:cNvPicPr>
            <a:picLocks noGrp="1" noChangeAspect="1"/>
          </p:cNvPicPr>
          <p:nvPr>
            <p:ph idx="1"/>
          </p:nvPr>
        </p:nvPicPr>
        <p:blipFill>
          <a:blip r:embed="rId2"/>
          <a:stretch>
            <a:fillRect/>
          </a:stretch>
        </p:blipFill>
        <p:spPr>
          <a:xfrm>
            <a:off x="482600" y="1220724"/>
            <a:ext cx="8178799" cy="4416551"/>
          </a:xfrm>
          <a:prstGeom prst="rect">
            <a:avLst/>
          </a:prstGeom>
        </p:spPr>
      </p:pic>
      <p:sp>
        <p:nvSpPr>
          <p:cNvPr id="4" name="Slide Number Placeholder 3">
            <a:extLst>
              <a:ext uri="{FF2B5EF4-FFF2-40B4-BE49-F238E27FC236}">
                <a16:creationId xmlns:a16="http://schemas.microsoft.com/office/drawing/2014/main" id="{58397E94-B678-984E-987E-A16C1318A78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056EC10-2722-41E2-863E-48851D5B5D4B}"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4069097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3C9532-54F6-D143-B2CB-47DC4B93E1AB}"/>
              </a:ext>
            </a:extLst>
          </p:cNvPr>
          <p:cNvPicPr>
            <a:picLocks noGrp="1" noChangeAspect="1"/>
          </p:cNvPicPr>
          <p:nvPr>
            <p:ph idx="1"/>
          </p:nvPr>
        </p:nvPicPr>
        <p:blipFill>
          <a:blip r:embed="rId2"/>
          <a:stretch>
            <a:fillRect/>
          </a:stretch>
        </p:blipFill>
        <p:spPr>
          <a:xfrm>
            <a:off x="457200" y="838200"/>
            <a:ext cx="8229600" cy="5239223"/>
          </a:xfrm>
          <a:prstGeom prst="rect">
            <a:avLst/>
          </a:prstGeom>
        </p:spPr>
      </p:pic>
      <p:sp>
        <p:nvSpPr>
          <p:cNvPr id="4" name="Slide Number Placeholder 3">
            <a:extLst>
              <a:ext uri="{FF2B5EF4-FFF2-40B4-BE49-F238E27FC236}">
                <a16:creationId xmlns:a16="http://schemas.microsoft.com/office/drawing/2014/main" id="{F63A4557-16D3-DA4A-A75A-9E17A28D9486}"/>
              </a:ext>
            </a:extLst>
          </p:cNvPr>
          <p:cNvSpPr>
            <a:spLocks noGrp="1"/>
          </p:cNvSpPr>
          <p:nvPr>
            <p:ph type="sldNum" sz="quarter" idx="12"/>
          </p:nvPr>
        </p:nvSpPr>
        <p:spPr/>
        <p:txBody>
          <a:bodyPr/>
          <a:lstStyle/>
          <a:p>
            <a:fld id="{2056EC10-2722-41E2-863E-48851D5B5D4B}" type="slidenum">
              <a:rPr lang="en-US" smtClean="0"/>
              <a:pPr/>
              <a:t>8</a:t>
            </a:fld>
            <a:endParaRPr lang="en-US"/>
          </a:p>
        </p:txBody>
      </p:sp>
    </p:spTree>
    <p:extLst>
      <p:ext uri="{BB962C8B-B14F-4D97-AF65-F5344CB8AC3E}">
        <p14:creationId xmlns:p14="http://schemas.microsoft.com/office/powerpoint/2010/main" val="2196142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7ADE27-E5C2-7646-AF1C-B05B303AAA2A}"/>
              </a:ext>
            </a:extLst>
          </p:cNvPr>
          <p:cNvPicPr>
            <a:picLocks noGrp="1" noChangeAspect="1"/>
          </p:cNvPicPr>
          <p:nvPr>
            <p:ph idx="1"/>
          </p:nvPr>
        </p:nvPicPr>
        <p:blipFill>
          <a:blip r:embed="rId2"/>
          <a:stretch>
            <a:fillRect/>
          </a:stretch>
        </p:blipFill>
        <p:spPr>
          <a:xfrm>
            <a:off x="228600" y="762000"/>
            <a:ext cx="8915400" cy="5594350"/>
          </a:xfrm>
          <a:prstGeom prst="rect">
            <a:avLst/>
          </a:prstGeom>
        </p:spPr>
      </p:pic>
      <p:sp>
        <p:nvSpPr>
          <p:cNvPr id="4" name="Slide Number Placeholder 3">
            <a:extLst>
              <a:ext uri="{FF2B5EF4-FFF2-40B4-BE49-F238E27FC236}">
                <a16:creationId xmlns:a16="http://schemas.microsoft.com/office/drawing/2014/main" id="{71A7B5A6-91EC-1840-BB60-8D7EE78BDB7F}"/>
              </a:ext>
            </a:extLst>
          </p:cNvPr>
          <p:cNvSpPr>
            <a:spLocks noGrp="1"/>
          </p:cNvSpPr>
          <p:nvPr>
            <p:ph type="sldNum" sz="quarter" idx="12"/>
          </p:nvPr>
        </p:nvSpPr>
        <p:spPr/>
        <p:txBody>
          <a:bodyPr/>
          <a:lstStyle/>
          <a:p>
            <a:fld id="{2056EC10-2722-41E2-863E-48851D5B5D4B}" type="slidenum">
              <a:rPr lang="en-US" smtClean="0"/>
              <a:pPr/>
              <a:t>9</a:t>
            </a:fld>
            <a:endParaRPr lang="en-US"/>
          </a:p>
        </p:txBody>
      </p:sp>
    </p:spTree>
    <p:extLst>
      <p:ext uri="{BB962C8B-B14F-4D97-AF65-F5344CB8AC3E}">
        <p14:creationId xmlns:p14="http://schemas.microsoft.com/office/powerpoint/2010/main" val="2682627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2167</Words>
  <Application>Microsoft Macintosh PowerPoint</Application>
  <PresentationFormat>On-screen Show (4:3)</PresentationFormat>
  <Paragraphs>277</Paragraphs>
  <Slides>64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Arial MT</vt:lpstr>
      <vt:lpstr>Calibri</vt:lpstr>
      <vt:lpstr>Courier New</vt:lpstr>
      <vt:lpstr>Wingdings</vt:lpstr>
      <vt:lpstr>Office Theme</vt:lpstr>
      <vt:lpstr> VULVAR CANCER  Role of NCT-CRT</vt:lpstr>
      <vt:lpstr>Epidemiology </vt:lpstr>
      <vt:lpstr>Diagnosis</vt:lpstr>
      <vt:lpstr>Preoperative work-up </vt:lpstr>
      <vt:lpstr>PowerPoint Presentation</vt:lpstr>
      <vt:lpstr>Treatment</vt:lpstr>
      <vt:lpstr>PowerPoint Presentation</vt:lpstr>
      <vt:lpstr>PowerPoint Presentation</vt:lpstr>
      <vt:lpstr>PowerPoint Presentation</vt:lpstr>
      <vt:lpstr>Adjuvant radiotherapy </vt:lpstr>
      <vt:lpstr>Adjuvant radiotherapy (close surgical margins or positive margins)</vt:lpstr>
      <vt:lpstr>Adjuvant radiotherapy </vt:lpstr>
      <vt:lpstr>Adjuvant radiotherapy (single positive node)</vt:lpstr>
      <vt:lpstr>Adjuvant radiotherapy (multiple positive nodes) </vt:lpstr>
      <vt:lpstr>ESGO Guidelines</vt:lpstr>
      <vt:lpstr>Definitive chemoradiation </vt:lpstr>
      <vt:lpstr>Definitive chemoradiation </vt:lpstr>
      <vt:lpstr>Definitive chemoradiation </vt:lpstr>
      <vt:lpstr>Definitive chemoradiation </vt:lpstr>
      <vt:lpstr>Definitive chemoradiation </vt:lpstr>
      <vt:lpstr>Neo-Adjuvant ChemoRadiotherapy</vt:lpstr>
      <vt:lpstr>RT Planning</vt:lpstr>
      <vt:lpstr>Patient position, immobilization &amp; simulation </vt:lpstr>
      <vt:lpstr>Pt position, immobilization &amp; simulation </vt:lpstr>
      <vt:lpstr>CT Simulation</vt:lpstr>
      <vt:lpstr>Contouring</vt:lpstr>
      <vt:lpstr>PowerPoint Presentation</vt:lpstr>
      <vt:lpstr>GTV + CTV Primary</vt:lpstr>
      <vt:lpstr>GTV + CTV Primary</vt:lpstr>
      <vt:lpstr>CTV Inguinal Node</vt:lpstr>
      <vt:lpstr>CTV Pelvic Node</vt:lpstr>
      <vt:lpstr>CTV Total</vt:lpstr>
      <vt:lpstr>CTV Total to PTV Total</vt:lpstr>
      <vt:lpstr>OARs</vt:lpstr>
      <vt:lpstr>Conventional Radiotherapy</vt:lpstr>
      <vt:lpstr>PowerPoint Presentation</vt:lpstr>
      <vt:lpstr>PowerPoint Presentation</vt:lpstr>
      <vt:lpstr>Treatment borders demonstrating the wide anterior field (outer border) and the narrow posterior field (shaded region)</vt:lpstr>
      <vt:lpstr>Portal for irradiation of pelvic and inguinofemoral lymph nodes and vulvar area  </vt:lpstr>
      <vt:lpstr>3D-CRT Planning</vt:lpstr>
      <vt:lpstr>Wide anterior and Wide Posterior Field</vt:lpstr>
      <vt:lpstr>Dmax Femoral Head = 56.17 Gy</vt:lpstr>
      <vt:lpstr>3D-CRT Planning</vt:lpstr>
      <vt:lpstr>Wide Anterior Field, Narrow Posterior Field, Anterior Electron Field </vt:lpstr>
      <vt:lpstr>Narrow Anterior and Narrow Posterior Field and Anterior Electron Field </vt:lpstr>
      <vt:lpstr>Wide Anterior, Narrow Posterior, and Anterior Inguinal Photon Fields </vt:lpstr>
      <vt:lpstr>Challenges with 3DCRT technique</vt:lpstr>
      <vt:lpstr>IMRT</vt:lpstr>
      <vt:lpstr>Treatment Planning8-9</vt:lpstr>
      <vt:lpstr>IMRT</vt:lpstr>
      <vt:lpstr>PowerPoint Presentation</vt:lpstr>
      <vt:lpstr>PowerPoint Presentation</vt:lpstr>
      <vt:lpstr>PowerPoint Presentation</vt:lpstr>
      <vt:lpstr>PowerPoint Presentation</vt:lpstr>
      <vt:lpstr>PowerPoint Presentation</vt:lpstr>
      <vt:lpstr>PowerPoint Presentation</vt:lpstr>
      <vt:lpstr>Brachytherapy</vt:lpstr>
      <vt:lpstr>Brachytherapy</vt:lpstr>
      <vt:lpstr>Procedure</vt:lpstr>
      <vt:lpstr>Interstitial Implant</vt:lpstr>
      <vt:lpstr>Treatment Planning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VULVAR CANCER  Role of NCT-CRT</dc:title>
  <dc:creator>kholosymahmoud@gmail.com</dc:creator>
  <cp:lastModifiedBy>kholosymahmoud@gmail.com</cp:lastModifiedBy>
  <cp:revision>3</cp:revision>
  <dcterms:created xsi:type="dcterms:W3CDTF">2024-11-28T21:32:14Z</dcterms:created>
  <dcterms:modified xsi:type="dcterms:W3CDTF">2024-11-28T21:35:53Z</dcterms:modified>
</cp:coreProperties>
</file>