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3.xml" ContentType="application/vnd.openxmlformats-officedocument.drawingml.chart+xml"/>
  <Override PartName="/ppt/notesSlides/notesSlide58.xml" ContentType="application/vnd.openxmlformats-officedocument.presentationml.notesSlide+xml"/>
  <Override PartName="/ppt/charts/chart4.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xml" ContentType="application/vnd.openxmlformats-officedocument.drawingml.chart+xml"/>
  <Override PartName="/ppt/notesSlides/notesSlide6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79.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3.xml" ContentType="application/vnd.openxmlformats-officedocument.presentationml.notesSlide+xml"/>
  <Override PartName="/ppt/charts/chart1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20.xml" ContentType="application/vnd.openxmlformats-officedocument.drawingml.chart+xml"/>
  <Override PartName="/ppt/notesSlides/notesSlide95.xml" ContentType="application/vnd.openxmlformats-officedocument.presentationml.notesSlide+xml"/>
  <Override PartName="/ppt/charts/chart21.xml" ContentType="application/vnd.openxmlformats-officedocument.drawingml.chart+xml"/>
  <Override PartName="/ppt/notesSlides/notesSlide96.xml" ContentType="application/vnd.openxmlformats-officedocument.presentationml.notesSlide+xml"/>
  <Override PartName="/ppt/charts/chart22.xml" ContentType="application/vnd.openxmlformats-officedocument.drawingml.chart+xml"/>
  <Override PartName="/ppt/notesSlides/notesSlide97.xml" ContentType="application/vnd.openxmlformats-officedocument.presentationml.notesSlide+xml"/>
  <Override PartName="/ppt/charts/chart23.xml" ContentType="application/vnd.openxmlformats-officedocument.drawingml.chart+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24.xml" ContentType="application/vnd.openxmlformats-officedocument.drawingml.chart+xml"/>
  <Override PartName="/ppt/notesSlides/notesSlide102.xml" ContentType="application/vnd.openxmlformats-officedocument.presentationml.notesSlide+xml"/>
  <Override PartName="/ppt/charts/chart25.xml" ContentType="application/vnd.openxmlformats-officedocument.drawingml.chart+xml"/>
  <Override PartName="/ppt/notesSlides/notesSlide103.xml" ContentType="application/vnd.openxmlformats-officedocument.presentationml.notesSlide+xml"/>
  <Override PartName="/ppt/charts/chart26.xml" ContentType="application/vnd.openxmlformats-officedocument.drawingml.chart+xml"/>
  <Override PartName="/ppt/notesSlides/notesSlide104.xml" ContentType="application/vnd.openxmlformats-officedocument.presentationml.notesSlide+xml"/>
  <Override PartName="/ppt/charts/chart27.xml" ContentType="application/vnd.openxmlformats-officedocument.drawingml.chart+xml"/>
  <Override PartName="/ppt/notesSlides/notesSlide105.xml" ContentType="application/vnd.openxmlformats-officedocument.presentationml.notesSlide+xml"/>
  <Override PartName="/ppt/charts/chart28.xml" ContentType="application/vnd.openxmlformats-officedocument.drawingml.chart+xml"/>
  <Override PartName="/ppt/notesSlides/notesSlide106.xml" ContentType="application/vnd.openxmlformats-officedocument.presentationml.notesSlide+xml"/>
  <Override PartName="/ppt/charts/chart29.xml" ContentType="application/vnd.openxmlformats-officedocument.drawingml.chart+xml"/>
  <Override PartName="/ppt/notesSlides/notesSlide107.xml" ContentType="application/vnd.openxmlformats-officedocument.presentationml.notesSlide+xml"/>
  <Override PartName="/ppt/charts/chart30.xml" ContentType="application/vnd.openxmlformats-officedocument.drawingml.chart+xml"/>
  <Override PartName="/ppt/notesSlides/notesSlide108.xml" ContentType="application/vnd.openxmlformats-officedocument.presentationml.notesSlide+xml"/>
  <Override PartName="/ppt/charts/chart31.xml" ContentType="application/vnd.openxmlformats-officedocument.drawingml.chart+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1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1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2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3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3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39.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40.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43.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charts/chart34.xml" ContentType="application/vnd.openxmlformats-officedocument.drawingml.chart+xml"/>
  <Override PartName="/ppt/notesSlides/notesSlide166.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67.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74.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75.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85"/>
  </p:notesMasterIdLst>
  <p:sldIdLst>
    <p:sldId id="1746" r:id="rId2"/>
    <p:sldId id="1747" r:id="rId3"/>
    <p:sldId id="1866" r:id="rId4"/>
    <p:sldId id="1749" r:id="rId5"/>
    <p:sldId id="2013" r:id="rId6"/>
    <p:sldId id="1750" r:id="rId7"/>
    <p:sldId id="1751" r:id="rId8"/>
    <p:sldId id="575" r:id="rId9"/>
    <p:sldId id="576" r:id="rId10"/>
    <p:sldId id="1752" r:id="rId11"/>
    <p:sldId id="1753" r:id="rId12"/>
    <p:sldId id="1754" r:id="rId13"/>
    <p:sldId id="1755" r:id="rId14"/>
    <p:sldId id="1756" r:id="rId15"/>
    <p:sldId id="1757" r:id="rId16"/>
    <p:sldId id="1758" r:id="rId17"/>
    <p:sldId id="1759" r:id="rId18"/>
    <p:sldId id="1760" r:id="rId19"/>
    <p:sldId id="1761" r:id="rId20"/>
    <p:sldId id="1762" r:id="rId21"/>
    <p:sldId id="1763" r:id="rId22"/>
    <p:sldId id="1764" r:id="rId23"/>
    <p:sldId id="1765" r:id="rId24"/>
    <p:sldId id="1769" r:id="rId25"/>
    <p:sldId id="1770" r:id="rId26"/>
    <p:sldId id="1859" r:id="rId27"/>
    <p:sldId id="1768" r:id="rId28"/>
    <p:sldId id="572" r:id="rId29"/>
    <p:sldId id="577" r:id="rId30"/>
    <p:sldId id="578" r:id="rId31"/>
    <p:sldId id="2007" r:id="rId32"/>
    <p:sldId id="2010" r:id="rId33"/>
    <p:sldId id="2008" r:id="rId34"/>
    <p:sldId id="2009" r:id="rId35"/>
    <p:sldId id="2011" r:id="rId36"/>
    <p:sldId id="571" r:id="rId37"/>
    <p:sldId id="1778" r:id="rId38"/>
    <p:sldId id="1922" r:id="rId39"/>
    <p:sldId id="1777" r:id="rId40"/>
    <p:sldId id="1865" r:id="rId41"/>
    <p:sldId id="1921" r:id="rId42"/>
    <p:sldId id="2002" r:id="rId43"/>
    <p:sldId id="1773" r:id="rId44"/>
    <p:sldId id="1781" r:id="rId45"/>
    <p:sldId id="1774" r:id="rId46"/>
    <p:sldId id="1594" r:id="rId47"/>
    <p:sldId id="1587" r:id="rId48"/>
    <p:sldId id="563" r:id="rId49"/>
    <p:sldId id="1775" r:id="rId50"/>
    <p:sldId id="1776" r:id="rId51"/>
    <p:sldId id="1783" r:id="rId52"/>
    <p:sldId id="1950" r:id="rId53"/>
    <p:sldId id="1598" r:id="rId54"/>
    <p:sldId id="1599" r:id="rId55"/>
    <p:sldId id="1600" r:id="rId56"/>
    <p:sldId id="1947" r:id="rId57"/>
    <p:sldId id="1948" r:id="rId58"/>
    <p:sldId id="1949" r:id="rId59"/>
    <p:sldId id="1601" r:id="rId60"/>
    <p:sldId id="1602" r:id="rId61"/>
    <p:sldId id="1990" r:id="rId62"/>
    <p:sldId id="1867" r:id="rId63"/>
    <p:sldId id="2004" r:id="rId64"/>
    <p:sldId id="2005" r:id="rId65"/>
    <p:sldId id="1812" r:id="rId66"/>
    <p:sldId id="1627" r:id="rId67"/>
    <p:sldId id="1628" r:id="rId68"/>
    <p:sldId id="1629" r:id="rId69"/>
    <p:sldId id="1630" r:id="rId70"/>
    <p:sldId id="1631" r:id="rId71"/>
    <p:sldId id="1632" r:id="rId72"/>
    <p:sldId id="1635" r:id="rId73"/>
    <p:sldId id="1636" r:id="rId74"/>
    <p:sldId id="1637" r:id="rId75"/>
    <p:sldId id="1638" r:id="rId76"/>
    <p:sldId id="1639" r:id="rId77"/>
    <p:sldId id="1906" r:id="rId78"/>
    <p:sldId id="1907" r:id="rId79"/>
    <p:sldId id="1908" r:id="rId80"/>
    <p:sldId id="1909" r:id="rId81"/>
    <p:sldId id="1910" r:id="rId82"/>
    <p:sldId id="1912" r:id="rId83"/>
    <p:sldId id="1913" r:id="rId84"/>
    <p:sldId id="1914" r:id="rId85"/>
    <p:sldId id="1915" r:id="rId86"/>
    <p:sldId id="1916" r:id="rId87"/>
    <p:sldId id="1917" r:id="rId88"/>
    <p:sldId id="1918" r:id="rId89"/>
    <p:sldId id="1641" r:id="rId90"/>
    <p:sldId id="1927" r:id="rId91"/>
    <p:sldId id="1928" r:id="rId92"/>
    <p:sldId id="1929" r:id="rId93"/>
    <p:sldId id="1951" r:id="rId94"/>
    <p:sldId id="1952" r:id="rId95"/>
    <p:sldId id="1931" r:id="rId96"/>
    <p:sldId id="1937" r:id="rId97"/>
    <p:sldId id="2006" r:id="rId98"/>
    <p:sldId id="1932" r:id="rId99"/>
    <p:sldId id="1933" r:id="rId100"/>
    <p:sldId id="1934" r:id="rId101"/>
    <p:sldId id="1953" r:id="rId102"/>
    <p:sldId id="1954" r:id="rId103"/>
    <p:sldId id="1955" r:id="rId104"/>
    <p:sldId id="1956" r:id="rId105"/>
    <p:sldId id="1960" r:id="rId106"/>
    <p:sldId id="1935" r:id="rId107"/>
    <p:sldId id="1936" r:id="rId108"/>
    <p:sldId id="1991" r:id="rId109"/>
    <p:sldId id="1868" r:id="rId110"/>
    <p:sldId id="1869" r:id="rId111"/>
    <p:sldId id="1870" r:id="rId112"/>
    <p:sldId id="1871" r:id="rId113"/>
    <p:sldId id="1872" r:id="rId114"/>
    <p:sldId id="1873" r:id="rId115"/>
    <p:sldId id="1874" r:id="rId116"/>
    <p:sldId id="1875" r:id="rId117"/>
    <p:sldId id="1876" r:id="rId118"/>
    <p:sldId id="1877" r:id="rId119"/>
    <p:sldId id="1961" r:id="rId120"/>
    <p:sldId id="1962" r:id="rId121"/>
    <p:sldId id="1963" r:id="rId122"/>
    <p:sldId id="1964" r:id="rId123"/>
    <p:sldId id="1992" r:id="rId124"/>
    <p:sldId id="1965" r:id="rId125"/>
    <p:sldId id="1966" r:id="rId126"/>
    <p:sldId id="1967" r:id="rId127"/>
    <p:sldId id="1968" r:id="rId128"/>
    <p:sldId id="1969" r:id="rId129"/>
    <p:sldId id="1970" r:id="rId130"/>
    <p:sldId id="1971" r:id="rId131"/>
    <p:sldId id="1972" r:id="rId132"/>
    <p:sldId id="1973" r:id="rId133"/>
    <p:sldId id="1974" r:id="rId134"/>
    <p:sldId id="1975" r:id="rId135"/>
    <p:sldId id="1976" r:id="rId136"/>
    <p:sldId id="1977" r:id="rId137"/>
    <p:sldId id="1978" r:id="rId138"/>
    <p:sldId id="1979" r:id="rId139"/>
    <p:sldId id="1980" r:id="rId140"/>
    <p:sldId id="1981" r:id="rId141"/>
    <p:sldId id="1982" r:id="rId142"/>
    <p:sldId id="1983" r:id="rId143"/>
    <p:sldId id="1984" r:id="rId144"/>
    <p:sldId id="1985" r:id="rId145"/>
    <p:sldId id="1986" r:id="rId146"/>
    <p:sldId id="1987" r:id="rId147"/>
    <p:sldId id="1988" r:id="rId148"/>
    <p:sldId id="1989" r:id="rId149"/>
    <p:sldId id="1878" r:id="rId150"/>
    <p:sldId id="1879" r:id="rId151"/>
    <p:sldId id="1939" r:id="rId152"/>
    <p:sldId id="1958" r:id="rId153"/>
    <p:sldId id="1959" r:id="rId154"/>
    <p:sldId id="1941" r:id="rId155"/>
    <p:sldId id="1940" r:id="rId156"/>
    <p:sldId id="1942" r:id="rId157"/>
    <p:sldId id="1880" r:id="rId158"/>
    <p:sldId id="1881" r:id="rId159"/>
    <p:sldId id="1882" r:id="rId160"/>
    <p:sldId id="1883" r:id="rId161"/>
    <p:sldId id="1884" r:id="rId162"/>
    <p:sldId id="1885" r:id="rId163"/>
    <p:sldId id="1886" r:id="rId164"/>
    <p:sldId id="1887" r:id="rId165"/>
    <p:sldId id="1888" r:id="rId166"/>
    <p:sldId id="1889" r:id="rId167"/>
    <p:sldId id="1890" r:id="rId168"/>
    <p:sldId id="1891" r:id="rId169"/>
    <p:sldId id="1892" r:id="rId170"/>
    <p:sldId id="1893" r:id="rId171"/>
    <p:sldId id="1894" r:id="rId172"/>
    <p:sldId id="1675" r:id="rId173"/>
    <p:sldId id="1676" r:id="rId174"/>
    <p:sldId id="1677" r:id="rId175"/>
    <p:sldId id="1923" r:id="rId176"/>
    <p:sldId id="1924" r:id="rId177"/>
    <p:sldId id="1678" r:id="rId178"/>
    <p:sldId id="1818" r:id="rId179"/>
    <p:sldId id="1819" r:id="rId180"/>
    <p:sldId id="1820" r:id="rId181"/>
    <p:sldId id="580" r:id="rId182"/>
    <p:sldId id="1821" r:id="rId183"/>
    <p:sldId id="1822" r:id="rId184"/>
    <p:sldId id="1679" r:id="rId185"/>
    <p:sldId id="2015" r:id="rId186"/>
    <p:sldId id="1823" r:id="rId187"/>
    <p:sldId id="1824" r:id="rId188"/>
    <p:sldId id="1680" r:id="rId189"/>
    <p:sldId id="1825" r:id="rId190"/>
    <p:sldId id="1826" r:id="rId191"/>
    <p:sldId id="1830" r:id="rId192"/>
    <p:sldId id="1681" r:id="rId193"/>
    <p:sldId id="1828" r:id="rId194"/>
    <p:sldId id="1829" r:id="rId195"/>
    <p:sldId id="1831" r:id="rId196"/>
    <p:sldId id="1832" r:id="rId197"/>
    <p:sldId id="1833" r:id="rId198"/>
    <p:sldId id="1834" r:id="rId199"/>
    <p:sldId id="1835" r:id="rId200"/>
    <p:sldId id="1836" r:id="rId201"/>
    <p:sldId id="1837" r:id="rId202"/>
    <p:sldId id="1838" r:id="rId203"/>
    <p:sldId id="1839" r:id="rId204"/>
    <p:sldId id="1840" r:id="rId205"/>
    <p:sldId id="1841" r:id="rId206"/>
    <p:sldId id="1842" r:id="rId207"/>
    <p:sldId id="1843" r:id="rId208"/>
    <p:sldId id="1844" r:id="rId209"/>
    <p:sldId id="1845" r:id="rId210"/>
    <p:sldId id="1846" r:id="rId211"/>
    <p:sldId id="1993" r:id="rId212"/>
    <p:sldId id="1683" r:id="rId213"/>
    <p:sldId id="2001" r:id="rId214"/>
    <p:sldId id="1684" r:id="rId215"/>
    <p:sldId id="1945" r:id="rId216"/>
    <p:sldId id="1685" r:id="rId217"/>
    <p:sldId id="1686" r:id="rId218"/>
    <p:sldId id="1687" r:id="rId219"/>
    <p:sldId id="1688" r:id="rId220"/>
    <p:sldId id="1689" r:id="rId221"/>
    <p:sldId id="1690" r:id="rId222"/>
    <p:sldId id="1944" r:id="rId223"/>
    <p:sldId id="1692" r:id="rId224"/>
    <p:sldId id="2000" r:id="rId225"/>
    <p:sldId id="1854" r:id="rId226"/>
    <p:sldId id="1855" r:id="rId227"/>
    <p:sldId id="1856" r:id="rId228"/>
    <p:sldId id="1861" r:id="rId229"/>
    <p:sldId id="1994" r:id="rId230"/>
    <p:sldId id="1995" r:id="rId231"/>
    <p:sldId id="1996" r:id="rId232"/>
    <p:sldId id="1997" r:id="rId233"/>
    <p:sldId id="1998" r:id="rId234"/>
    <p:sldId id="1999" r:id="rId235"/>
    <p:sldId id="1694" r:id="rId236"/>
    <p:sldId id="1857" r:id="rId237"/>
    <p:sldId id="1858" r:id="rId238"/>
    <p:sldId id="1695" r:id="rId239"/>
    <p:sldId id="1703" r:id="rId240"/>
    <p:sldId id="1704" r:id="rId241"/>
    <p:sldId id="1771" r:id="rId242"/>
    <p:sldId id="1705" r:id="rId243"/>
    <p:sldId id="1706" r:id="rId244"/>
    <p:sldId id="1707" r:id="rId245"/>
    <p:sldId id="1708" r:id="rId246"/>
    <p:sldId id="1709" r:id="rId247"/>
    <p:sldId id="1710" r:id="rId248"/>
    <p:sldId id="1713" r:id="rId249"/>
    <p:sldId id="1862" r:id="rId250"/>
    <p:sldId id="1863" r:id="rId251"/>
    <p:sldId id="1715" r:id="rId252"/>
    <p:sldId id="1716" r:id="rId253"/>
    <p:sldId id="1717" r:id="rId254"/>
    <p:sldId id="1718" r:id="rId255"/>
    <p:sldId id="1719" r:id="rId256"/>
    <p:sldId id="1720" r:id="rId257"/>
    <p:sldId id="1925" r:id="rId258"/>
    <p:sldId id="1722" r:id="rId259"/>
    <p:sldId id="1723" r:id="rId260"/>
    <p:sldId id="1724" r:id="rId261"/>
    <p:sldId id="1725" r:id="rId262"/>
    <p:sldId id="1726" r:id="rId263"/>
    <p:sldId id="1727" r:id="rId264"/>
    <p:sldId id="1728" r:id="rId265"/>
    <p:sldId id="1729" r:id="rId266"/>
    <p:sldId id="1730" r:id="rId267"/>
    <p:sldId id="1731" r:id="rId268"/>
    <p:sldId id="1732" r:id="rId269"/>
    <p:sldId id="1733" r:id="rId270"/>
    <p:sldId id="1734" r:id="rId271"/>
    <p:sldId id="1735" r:id="rId272"/>
    <p:sldId id="1736" r:id="rId273"/>
    <p:sldId id="1737" r:id="rId274"/>
    <p:sldId id="1738" r:id="rId275"/>
    <p:sldId id="1739" r:id="rId276"/>
    <p:sldId id="1740" r:id="rId277"/>
    <p:sldId id="1741" r:id="rId278"/>
    <p:sldId id="1742" r:id="rId279"/>
    <p:sldId id="1743" r:id="rId280"/>
    <p:sldId id="1744" r:id="rId281"/>
    <p:sldId id="1864" r:id="rId282"/>
    <p:sldId id="1745" r:id="rId283"/>
    <p:sldId id="2014" r:id="rId284"/>
  </p:sldIdLst>
  <p:sldSz cx="12192000" cy="6858000"/>
  <p:notesSz cx="6858000" cy="9144000"/>
  <p:defaultTextStyle>
    <a:defPPr>
      <a:defRPr lang="tr-T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510"/>
    <a:srgbClr val="223872"/>
    <a:srgbClr val="F08F4E"/>
    <a:srgbClr val="8399BE"/>
    <a:srgbClr val="8699B8"/>
    <a:srgbClr val="CC9D97"/>
    <a:srgbClr val="604A7B"/>
    <a:srgbClr val="00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94660"/>
  </p:normalViewPr>
  <p:slideViewPr>
    <p:cSldViewPr>
      <p:cViewPr varScale="1">
        <p:scale>
          <a:sx n="66" d="100"/>
          <a:sy n="66" d="100"/>
        </p:scale>
        <p:origin x="178" y="3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tableStyles" Target="tableStyle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xml"/><Relationship Id="rId1" Type="http://schemas.microsoft.com/office/2011/relationships/chartStyle" Target="style2.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vr-nas\public\SEX\HPV\Genital%20warts%20study\Data%202011\Combined%202004-2011%20data\Analysis\Analysis%202004-2011.xlsx" TargetMode="Externa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Sayfa1!$B$1</c:f>
              <c:strCache>
                <c:ptCount val="1"/>
                <c:pt idx="0">
                  <c:v>%</c:v>
                </c:pt>
              </c:strCache>
            </c:strRef>
          </c:tx>
          <c:spPr>
            <a:gradFill rotWithShape="1">
              <a:gsLst>
                <a:gs pos="0">
                  <a:schemeClr val="accent1">
                    <a:shade val="63000"/>
                  </a:schemeClr>
                </a:gs>
                <a:gs pos="30000">
                  <a:schemeClr val="accent1">
                    <a:shade val="90000"/>
                    <a:satMod val="110000"/>
                  </a:schemeClr>
                </a:gs>
                <a:gs pos="45000">
                  <a:schemeClr val="accent1">
                    <a:shade val="100000"/>
                    <a:satMod val="118000"/>
                  </a:schemeClr>
                </a:gs>
                <a:gs pos="55000">
                  <a:schemeClr val="accent1">
                    <a:shade val="100000"/>
                    <a:satMod val="118000"/>
                  </a:schemeClr>
                </a:gs>
                <a:gs pos="73000">
                  <a:schemeClr val="accent1">
                    <a:shade val="90000"/>
                    <a:satMod val="110000"/>
                  </a:schemeClr>
                </a:gs>
                <a:gs pos="100000">
                  <a:schemeClr val="accent1">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invertIfNegative val="0"/>
          <c:dPt>
            <c:idx val="4"/>
            <c:invertIfNegative val="0"/>
            <c:bubble3D val="0"/>
            <c:spPr>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ln>
                <a:no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extLst>
              <c:ext xmlns:c16="http://schemas.microsoft.com/office/drawing/2014/chart" uri="{C3380CC4-5D6E-409C-BE32-E72D297353CC}">
                <c16:uniqueId val="{00000006-5C86-4E71-AEBA-199C13AA0D6D}"/>
              </c:ext>
            </c:extLst>
          </c:dPt>
          <c:dPt>
            <c:idx val="5"/>
            <c:invertIfNegative val="0"/>
            <c:bubble3D val="0"/>
            <c:spPr>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ln>
                <a:no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c:spPr>
            <c:extLst>
              <c:ext xmlns:c16="http://schemas.microsoft.com/office/drawing/2014/chart" uri="{C3380CC4-5D6E-409C-BE32-E72D297353CC}">
                <c16:uniqueId val="{00000005-5C86-4E71-AEBA-199C13AA0D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Sayfa1!$A$2:$A$7</c:f>
              <c:strCache>
                <c:ptCount val="6"/>
                <c:pt idx="0">
                  <c:v>HPV 56</c:v>
                </c:pt>
                <c:pt idx="1">
                  <c:v>HPV52</c:v>
                </c:pt>
                <c:pt idx="2">
                  <c:v>HPV51</c:v>
                </c:pt>
                <c:pt idx="3">
                  <c:v>HPV 31</c:v>
                </c:pt>
                <c:pt idx="4">
                  <c:v>HPV 18</c:v>
                </c:pt>
                <c:pt idx="5">
                  <c:v>HPV16</c:v>
                </c:pt>
              </c:strCache>
            </c:strRef>
          </c:cat>
          <c:val>
            <c:numRef>
              <c:f>Sayfa1!$B$2:$B$7</c:f>
              <c:numCache>
                <c:formatCode>General</c:formatCode>
                <c:ptCount val="6"/>
                <c:pt idx="0">
                  <c:v>2.8</c:v>
                </c:pt>
                <c:pt idx="1">
                  <c:v>6.3</c:v>
                </c:pt>
                <c:pt idx="2">
                  <c:v>7.4</c:v>
                </c:pt>
                <c:pt idx="3">
                  <c:v>7.6</c:v>
                </c:pt>
                <c:pt idx="4">
                  <c:v>9.1</c:v>
                </c:pt>
                <c:pt idx="5">
                  <c:v>81.400000000000006</c:v>
                </c:pt>
              </c:numCache>
            </c:numRef>
          </c:val>
          <c:extLst>
            <c:ext xmlns:c16="http://schemas.microsoft.com/office/drawing/2014/chart" uri="{C3380CC4-5D6E-409C-BE32-E72D297353CC}">
              <c16:uniqueId val="{00000000-5C86-4E71-AEBA-199C13AA0D6D}"/>
            </c:ext>
          </c:extLst>
        </c:ser>
        <c:dLbls>
          <c:showLegendKey val="0"/>
          <c:showVal val="1"/>
          <c:showCatName val="0"/>
          <c:showSerName val="0"/>
          <c:showPercent val="0"/>
          <c:showBubbleSize val="0"/>
        </c:dLbls>
        <c:gapWidth val="75"/>
        <c:axId val="1959134240"/>
        <c:axId val="2116312624"/>
      </c:barChart>
      <c:catAx>
        <c:axId val="19591342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116312624"/>
        <c:crosses val="autoZero"/>
        <c:auto val="1"/>
        <c:lblAlgn val="ctr"/>
        <c:lblOffset val="100"/>
        <c:noMultiLvlLbl val="0"/>
      </c:catAx>
      <c:valAx>
        <c:axId val="21163126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5913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ptos" panose="020B0004020202020204" pitchFamily="34" charset="0"/>
                <a:ea typeface="Tahoma" pitchFamily="34" charset="0"/>
                <a:cs typeface="Calibri" panose="020F0502020204030204" pitchFamily="34" charset="0"/>
              </a:rPr>
              <a:t>Less Developed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Less Developed</c:v>
                </c:pt>
              </c:strCache>
            </c:strRef>
          </c:tx>
          <c:spPr>
            <a:solidFill>
              <a:srgbClr val="FF0000"/>
            </a:solidFill>
          </c:spPr>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58</c:v>
                </c:pt>
                <c:pt idx="3">
                  <c:v>18</c:v>
                </c:pt>
                <c:pt idx="4">
                  <c:v>33</c:v>
                </c:pt>
                <c:pt idx="5">
                  <c:v>51</c:v>
                </c:pt>
                <c:pt idx="6">
                  <c:v>66</c:v>
                </c:pt>
                <c:pt idx="7">
                  <c:v>53</c:v>
                </c:pt>
                <c:pt idx="8">
                  <c:v>56</c:v>
                </c:pt>
                <c:pt idx="9">
                  <c:v>31</c:v>
                </c:pt>
              </c:numCache>
            </c:numRef>
          </c:cat>
          <c:val>
            <c:numRef>
              <c:f>Sayfa1!$B$2:$B$11</c:f>
              <c:numCache>
                <c:formatCode>General</c:formatCode>
                <c:ptCount val="10"/>
                <c:pt idx="0">
                  <c:v>18.3</c:v>
                </c:pt>
                <c:pt idx="1">
                  <c:v>9.8000000000000007</c:v>
                </c:pt>
                <c:pt idx="2">
                  <c:v>8.6</c:v>
                </c:pt>
                <c:pt idx="3">
                  <c:v>6.2</c:v>
                </c:pt>
                <c:pt idx="4">
                  <c:v>5.3</c:v>
                </c:pt>
                <c:pt idx="5">
                  <c:v>4.9000000000000004</c:v>
                </c:pt>
                <c:pt idx="6">
                  <c:v>4.5</c:v>
                </c:pt>
                <c:pt idx="7">
                  <c:v>4.4000000000000004</c:v>
                </c:pt>
                <c:pt idx="8">
                  <c:v>4</c:v>
                </c:pt>
                <c:pt idx="9">
                  <c:v>3.8</c:v>
                </c:pt>
              </c:numCache>
            </c:numRef>
          </c:val>
          <c:extLst>
            <c:ext xmlns:c16="http://schemas.microsoft.com/office/drawing/2014/chart" uri="{C3380CC4-5D6E-409C-BE32-E72D297353CC}">
              <c16:uniqueId val="{00000000-952C-4013-B68A-83970123B3F2}"/>
            </c:ext>
          </c:extLst>
        </c:ser>
        <c:dLbls>
          <c:showLegendKey val="0"/>
          <c:showVal val="0"/>
          <c:showCatName val="0"/>
          <c:showSerName val="0"/>
          <c:showPercent val="0"/>
          <c:showBubbleSize val="0"/>
        </c:dLbls>
        <c:gapWidth val="150"/>
        <c:shape val="cylinder"/>
        <c:axId val="580344840"/>
        <c:axId val="580345232"/>
        <c:axId val="0"/>
      </c:bar3DChart>
      <c:catAx>
        <c:axId val="580344840"/>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5232"/>
        <c:crosses val="autoZero"/>
        <c:auto val="1"/>
        <c:lblAlgn val="ctr"/>
        <c:lblOffset val="100"/>
        <c:noMultiLvlLbl val="0"/>
      </c:catAx>
      <c:valAx>
        <c:axId val="580345232"/>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48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ptos" panose="020B0004020202020204" pitchFamily="34" charset="0"/>
                <a:ea typeface="Tahoma" pitchFamily="34" charset="0"/>
                <a:cs typeface="Calibri" panose="020F0502020204030204" pitchFamily="34" charset="0"/>
              </a:rPr>
              <a:t>More Developed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More Developed</c:v>
                </c:pt>
              </c:strCache>
            </c:strRef>
          </c:tx>
          <c:spPr>
            <a:solidFill>
              <a:srgbClr val="304444"/>
            </a:solidFill>
          </c:spPr>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51</c:v>
                </c:pt>
                <c:pt idx="2">
                  <c:v>53</c:v>
                </c:pt>
                <c:pt idx="3">
                  <c:v>31</c:v>
                </c:pt>
                <c:pt idx="4">
                  <c:v>56</c:v>
                </c:pt>
                <c:pt idx="5">
                  <c:v>52</c:v>
                </c:pt>
                <c:pt idx="6">
                  <c:v>66</c:v>
                </c:pt>
                <c:pt idx="7">
                  <c:v>39</c:v>
                </c:pt>
                <c:pt idx="8">
                  <c:v>18</c:v>
                </c:pt>
                <c:pt idx="9">
                  <c:v>58</c:v>
                </c:pt>
              </c:numCache>
            </c:numRef>
          </c:cat>
          <c:val>
            <c:numRef>
              <c:f>Sayfa1!$B$2:$B$11</c:f>
              <c:numCache>
                <c:formatCode>General</c:formatCode>
                <c:ptCount val="10"/>
                <c:pt idx="0">
                  <c:v>19.399999999999999</c:v>
                </c:pt>
                <c:pt idx="1">
                  <c:v>11.8</c:v>
                </c:pt>
                <c:pt idx="2">
                  <c:v>9.1</c:v>
                </c:pt>
                <c:pt idx="3">
                  <c:v>9</c:v>
                </c:pt>
                <c:pt idx="4">
                  <c:v>8.7000000000000011</c:v>
                </c:pt>
                <c:pt idx="5">
                  <c:v>8.3000000000000007</c:v>
                </c:pt>
                <c:pt idx="6">
                  <c:v>7.4</c:v>
                </c:pt>
                <c:pt idx="7">
                  <c:v>7</c:v>
                </c:pt>
                <c:pt idx="8">
                  <c:v>6.5</c:v>
                </c:pt>
                <c:pt idx="9">
                  <c:v>0.8</c:v>
                </c:pt>
              </c:numCache>
            </c:numRef>
          </c:val>
          <c:extLst>
            <c:ext xmlns:c16="http://schemas.microsoft.com/office/drawing/2014/chart" uri="{C3380CC4-5D6E-409C-BE32-E72D297353CC}">
              <c16:uniqueId val="{00000000-E33F-42FA-8AF9-9298926D4B15}"/>
            </c:ext>
          </c:extLst>
        </c:ser>
        <c:dLbls>
          <c:showLegendKey val="0"/>
          <c:showVal val="0"/>
          <c:showCatName val="0"/>
          <c:showSerName val="0"/>
          <c:showPercent val="0"/>
          <c:showBubbleSize val="0"/>
        </c:dLbls>
        <c:gapWidth val="150"/>
        <c:shape val="cylinder"/>
        <c:axId val="580334256"/>
        <c:axId val="580337392"/>
        <c:axId val="0"/>
      </c:bar3DChart>
      <c:catAx>
        <c:axId val="580334256"/>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37392"/>
        <c:crosses val="autoZero"/>
        <c:auto val="1"/>
        <c:lblAlgn val="ctr"/>
        <c:lblOffset val="100"/>
        <c:noMultiLvlLbl val="0"/>
      </c:catAx>
      <c:valAx>
        <c:axId val="580337392"/>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342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ahoma" pitchFamily="34" charset="0"/>
                <a:ea typeface="Tahoma" pitchFamily="34" charset="0"/>
                <a:cs typeface="Tahoma" pitchFamily="34" charset="0"/>
              </a:defRPr>
            </a:pPr>
            <a:r>
              <a:rPr lang="en-US" dirty="0">
                <a:latin typeface="Aptos" panose="020B0004020202020204" pitchFamily="34" charset="0"/>
                <a:cs typeface="Calibri" panose="020F0502020204030204" pitchFamily="34" charset="0"/>
              </a:rPr>
              <a:t>World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World</c:v>
                </c:pt>
              </c:strCache>
            </c:strRef>
          </c:tx>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31</c:v>
                </c:pt>
                <c:pt idx="3">
                  <c:v>58</c:v>
                </c:pt>
                <c:pt idx="4">
                  <c:v>33</c:v>
                </c:pt>
                <c:pt idx="5">
                  <c:v>18</c:v>
                </c:pt>
                <c:pt idx="6">
                  <c:v>51</c:v>
                </c:pt>
                <c:pt idx="7">
                  <c:v>35</c:v>
                </c:pt>
                <c:pt idx="8">
                  <c:v>53</c:v>
                </c:pt>
                <c:pt idx="9">
                  <c:v>39</c:v>
                </c:pt>
              </c:numCache>
            </c:numRef>
          </c:cat>
          <c:val>
            <c:numRef>
              <c:f>Sayfa1!$B$2:$B$11</c:f>
              <c:numCache>
                <c:formatCode>General</c:formatCode>
                <c:ptCount val="10"/>
                <c:pt idx="0">
                  <c:v>44.6</c:v>
                </c:pt>
                <c:pt idx="1">
                  <c:v>10.8</c:v>
                </c:pt>
                <c:pt idx="2">
                  <c:v>9.9</c:v>
                </c:pt>
                <c:pt idx="3">
                  <c:v>8.4</c:v>
                </c:pt>
                <c:pt idx="4">
                  <c:v>7.4</c:v>
                </c:pt>
                <c:pt idx="5">
                  <c:v>6.9</c:v>
                </c:pt>
                <c:pt idx="6">
                  <c:v>5.8</c:v>
                </c:pt>
                <c:pt idx="7">
                  <c:v>3.5</c:v>
                </c:pt>
                <c:pt idx="8">
                  <c:v>3.4</c:v>
                </c:pt>
                <c:pt idx="9">
                  <c:v>3.1</c:v>
                </c:pt>
              </c:numCache>
            </c:numRef>
          </c:val>
          <c:extLst>
            <c:ext xmlns:c16="http://schemas.microsoft.com/office/drawing/2014/chart" uri="{C3380CC4-5D6E-409C-BE32-E72D297353CC}">
              <c16:uniqueId val="{00000000-876A-4653-9B2B-BCC3F8BF6F31}"/>
            </c:ext>
          </c:extLst>
        </c:ser>
        <c:dLbls>
          <c:showLegendKey val="0"/>
          <c:showVal val="0"/>
          <c:showCatName val="0"/>
          <c:showSerName val="0"/>
          <c:showPercent val="0"/>
          <c:showBubbleSize val="0"/>
        </c:dLbls>
        <c:gapWidth val="150"/>
        <c:shape val="cylinder"/>
        <c:axId val="580335824"/>
        <c:axId val="580340136"/>
        <c:axId val="0"/>
      </c:bar3DChart>
      <c:catAx>
        <c:axId val="580335824"/>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0136"/>
        <c:crosses val="autoZero"/>
        <c:auto val="1"/>
        <c:lblAlgn val="ctr"/>
        <c:lblOffset val="100"/>
        <c:noMultiLvlLbl val="0"/>
      </c:catAx>
      <c:valAx>
        <c:axId val="580340136"/>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358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ptos" panose="020B0004020202020204" pitchFamily="34" charset="0"/>
                <a:ea typeface="Tahoma" pitchFamily="34" charset="0"/>
                <a:cs typeface="Calibri" panose="020F0502020204030204" pitchFamily="34" charset="0"/>
              </a:rPr>
              <a:t>Less Developed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Less Developed</c:v>
                </c:pt>
              </c:strCache>
            </c:strRef>
          </c:tx>
          <c:spPr>
            <a:solidFill>
              <a:srgbClr val="FF0000"/>
            </a:solidFill>
          </c:spPr>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58</c:v>
                </c:pt>
                <c:pt idx="3">
                  <c:v>18</c:v>
                </c:pt>
                <c:pt idx="4">
                  <c:v>33</c:v>
                </c:pt>
                <c:pt idx="5">
                  <c:v>31</c:v>
                </c:pt>
                <c:pt idx="6">
                  <c:v>51</c:v>
                </c:pt>
                <c:pt idx="7">
                  <c:v>53</c:v>
                </c:pt>
                <c:pt idx="8">
                  <c:v>35</c:v>
                </c:pt>
                <c:pt idx="9">
                  <c:v>45</c:v>
                </c:pt>
              </c:numCache>
            </c:numRef>
          </c:cat>
          <c:val>
            <c:numRef>
              <c:f>Sayfa1!$B$2:$B$11</c:f>
              <c:numCache>
                <c:formatCode>General</c:formatCode>
                <c:ptCount val="10"/>
                <c:pt idx="0">
                  <c:v>38.800000000000011</c:v>
                </c:pt>
                <c:pt idx="1">
                  <c:v>13.5</c:v>
                </c:pt>
                <c:pt idx="2">
                  <c:v>12.6</c:v>
                </c:pt>
                <c:pt idx="3">
                  <c:v>7.3</c:v>
                </c:pt>
                <c:pt idx="4">
                  <c:v>6.5</c:v>
                </c:pt>
                <c:pt idx="5">
                  <c:v>6.3</c:v>
                </c:pt>
                <c:pt idx="6">
                  <c:v>4.2</c:v>
                </c:pt>
                <c:pt idx="7">
                  <c:v>2.8</c:v>
                </c:pt>
                <c:pt idx="8">
                  <c:v>2.6</c:v>
                </c:pt>
                <c:pt idx="9">
                  <c:v>2.6</c:v>
                </c:pt>
              </c:numCache>
            </c:numRef>
          </c:val>
          <c:extLst>
            <c:ext xmlns:c16="http://schemas.microsoft.com/office/drawing/2014/chart" uri="{C3380CC4-5D6E-409C-BE32-E72D297353CC}">
              <c16:uniqueId val="{00000000-9CCD-4D2C-AF94-3781E9AC595F}"/>
            </c:ext>
          </c:extLst>
        </c:ser>
        <c:dLbls>
          <c:showLegendKey val="0"/>
          <c:showVal val="0"/>
          <c:showCatName val="0"/>
          <c:showSerName val="0"/>
          <c:showPercent val="0"/>
          <c:showBubbleSize val="0"/>
        </c:dLbls>
        <c:gapWidth val="150"/>
        <c:shape val="cylinder"/>
        <c:axId val="580331512"/>
        <c:axId val="580329944"/>
        <c:axId val="0"/>
      </c:bar3DChart>
      <c:catAx>
        <c:axId val="580331512"/>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29944"/>
        <c:crosses val="autoZero"/>
        <c:auto val="1"/>
        <c:lblAlgn val="ctr"/>
        <c:lblOffset val="100"/>
        <c:noMultiLvlLbl val="0"/>
      </c:catAx>
      <c:valAx>
        <c:axId val="580329944"/>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315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ptos" panose="020B0004020202020204" pitchFamily="34" charset="0"/>
                <a:ea typeface="Tahoma" pitchFamily="34" charset="0"/>
                <a:cs typeface="Calibri" panose="020F0502020204030204" pitchFamily="34" charset="0"/>
              </a:rPr>
              <a:t>More Developed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More Developed</c:v>
                </c:pt>
              </c:strCache>
            </c:strRef>
          </c:tx>
          <c:spPr>
            <a:solidFill>
              <a:srgbClr val="304444"/>
            </a:solidFill>
          </c:spPr>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31</c:v>
                </c:pt>
                <c:pt idx="2">
                  <c:v>52</c:v>
                </c:pt>
                <c:pt idx="3">
                  <c:v>33</c:v>
                </c:pt>
                <c:pt idx="4">
                  <c:v>58</c:v>
                </c:pt>
                <c:pt idx="5">
                  <c:v>18</c:v>
                </c:pt>
                <c:pt idx="6">
                  <c:v>51</c:v>
                </c:pt>
                <c:pt idx="7">
                  <c:v>35</c:v>
                </c:pt>
                <c:pt idx="8">
                  <c:v>39</c:v>
                </c:pt>
                <c:pt idx="9">
                  <c:v>53</c:v>
                </c:pt>
              </c:numCache>
            </c:numRef>
          </c:cat>
          <c:val>
            <c:numRef>
              <c:f>Sayfa1!$B$2:$B$11</c:f>
              <c:numCache>
                <c:formatCode>General</c:formatCode>
                <c:ptCount val="10"/>
                <c:pt idx="0">
                  <c:v>46.5</c:v>
                </c:pt>
                <c:pt idx="1">
                  <c:v>11.7</c:v>
                </c:pt>
                <c:pt idx="2">
                  <c:v>10.6</c:v>
                </c:pt>
                <c:pt idx="3">
                  <c:v>7.6</c:v>
                </c:pt>
                <c:pt idx="4">
                  <c:v>7.3</c:v>
                </c:pt>
                <c:pt idx="5">
                  <c:v>7.1</c:v>
                </c:pt>
                <c:pt idx="6">
                  <c:v>7</c:v>
                </c:pt>
                <c:pt idx="7">
                  <c:v>4</c:v>
                </c:pt>
                <c:pt idx="8">
                  <c:v>3.9</c:v>
                </c:pt>
                <c:pt idx="9">
                  <c:v>3.7</c:v>
                </c:pt>
              </c:numCache>
            </c:numRef>
          </c:val>
          <c:extLst>
            <c:ext xmlns:c16="http://schemas.microsoft.com/office/drawing/2014/chart" uri="{C3380CC4-5D6E-409C-BE32-E72D297353CC}">
              <c16:uniqueId val="{00000000-FDF5-4AF3-9962-BB1C5E3E5740}"/>
            </c:ext>
          </c:extLst>
        </c:ser>
        <c:dLbls>
          <c:showLegendKey val="0"/>
          <c:showVal val="0"/>
          <c:showCatName val="0"/>
          <c:showSerName val="0"/>
          <c:showPercent val="0"/>
          <c:showBubbleSize val="0"/>
        </c:dLbls>
        <c:gapWidth val="150"/>
        <c:shape val="cylinder"/>
        <c:axId val="580340528"/>
        <c:axId val="580338176"/>
        <c:axId val="0"/>
      </c:bar3DChart>
      <c:catAx>
        <c:axId val="580340528"/>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38176"/>
        <c:crosses val="autoZero"/>
        <c:auto val="1"/>
        <c:lblAlgn val="ctr"/>
        <c:lblOffset val="100"/>
        <c:noMultiLvlLbl val="0"/>
      </c:catAx>
      <c:valAx>
        <c:axId val="580338176"/>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0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ahoma" pitchFamily="34" charset="0"/>
                <a:ea typeface="Tahoma" pitchFamily="34" charset="0"/>
                <a:cs typeface="Tahoma" pitchFamily="34" charset="0"/>
              </a:defRPr>
            </a:pPr>
            <a:r>
              <a:rPr lang="tr-TR" dirty="0">
                <a:latin typeface="Aptos" panose="020B0004020202020204" pitchFamily="34" charset="0"/>
                <a:cs typeface="Calibri" panose="020F0502020204030204" pitchFamily="34" charset="0"/>
              </a:rPr>
              <a:t>Normal</a:t>
            </a:r>
            <a:endParaRPr lang="en-US" dirty="0">
              <a:latin typeface="Aptos" panose="020B0004020202020204" pitchFamily="34" charset="0"/>
              <a:cs typeface="Calibri" panose="020F0502020204030204" pitchFamily="34" charset="0"/>
            </a:endParaRP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World</c:v>
                </c:pt>
              </c:strCache>
            </c:strRef>
          </c:tx>
          <c:invertIfNegative val="0"/>
          <c:dLbls>
            <c:spPr>
              <a:noFill/>
              <a:ln>
                <a:noFill/>
              </a:ln>
              <a:effectLst/>
            </c:spPr>
            <c:txPr>
              <a:bodyPr/>
              <a:lstStyle/>
              <a:p>
                <a:pPr>
                  <a:defRPr b="1">
                    <a:latin typeface="+mn-lt"/>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53</c:v>
                </c:pt>
                <c:pt idx="3">
                  <c:v>31</c:v>
                </c:pt>
                <c:pt idx="4">
                  <c:v>51</c:v>
                </c:pt>
                <c:pt idx="5">
                  <c:v>18</c:v>
                </c:pt>
                <c:pt idx="6">
                  <c:v>58</c:v>
                </c:pt>
                <c:pt idx="7">
                  <c:v>66</c:v>
                </c:pt>
                <c:pt idx="8">
                  <c:v>39</c:v>
                </c:pt>
                <c:pt idx="9">
                  <c:v>70</c:v>
                </c:pt>
              </c:numCache>
            </c:numRef>
          </c:cat>
          <c:val>
            <c:numRef>
              <c:f>Sayfa1!$B$2:$B$11</c:f>
              <c:numCache>
                <c:formatCode>General</c:formatCode>
                <c:ptCount val="10"/>
                <c:pt idx="0">
                  <c:v>2.8</c:v>
                </c:pt>
                <c:pt idx="1">
                  <c:v>1.5</c:v>
                </c:pt>
                <c:pt idx="2">
                  <c:v>1.2</c:v>
                </c:pt>
                <c:pt idx="3">
                  <c:v>1.2</c:v>
                </c:pt>
                <c:pt idx="4">
                  <c:v>1.1000000000000001</c:v>
                </c:pt>
                <c:pt idx="5">
                  <c:v>1.1000000000000001</c:v>
                </c:pt>
                <c:pt idx="6">
                  <c:v>1</c:v>
                </c:pt>
                <c:pt idx="7">
                  <c:v>0.9</c:v>
                </c:pt>
                <c:pt idx="8">
                  <c:v>0.9</c:v>
                </c:pt>
                <c:pt idx="9">
                  <c:v>0.8</c:v>
                </c:pt>
              </c:numCache>
            </c:numRef>
          </c:val>
          <c:extLst>
            <c:ext xmlns:c16="http://schemas.microsoft.com/office/drawing/2014/chart" uri="{C3380CC4-5D6E-409C-BE32-E72D297353CC}">
              <c16:uniqueId val="{00000000-7B44-48B1-A4D6-1B8F4CAAE285}"/>
            </c:ext>
          </c:extLst>
        </c:ser>
        <c:dLbls>
          <c:showLegendKey val="0"/>
          <c:showVal val="0"/>
          <c:showCatName val="0"/>
          <c:showSerName val="0"/>
          <c:showPercent val="0"/>
          <c:showBubbleSize val="0"/>
        </c:dLbls>
        <c:gapWidth val="150"/>
        <c:shape val="cylinder"/>
        <c:axId val="580341312"/>
        <c:axId val="580337784"/>
        <c:axId val="0"/>
      </c:bar3DChart>
      <c:catAx>
        <c:axId val="580341312"/>
        <c:scaling>
          <c:orientation val="minMax"/>
        </c:scaling>
        <c:delete val="0"/>
        <c:axPos val="l"/>
        <c:numFmt formatCode="General" sourceLinked="1"/>
        <c:majorTickMark val="out"/>
        <c:minorTickMark val="none"/>
        <c:tickLblPos val="nextTo"/>
        <c:txPr>
          <a:bodyPr/>
          <a:lstStyle/>
          <a:p>
            <a:pPr>
              <a:defRPr b="1">
                <a:latin typeface="+mn-lt"/>
                <a:ea typeface="Tahoma" pitchFamily="34" charset="0"/>
                <a:cs typeface="Tahoma" pitchFamily="34" charset="0"/>
              </a:defRPr>
            </a:pPr>
            <a:endParaRPr lang="en-US"/>
          </a:p>
        </c:txPr>
        <c:crossAx val="580337784"/>
        <c:crosses val="autoZero"/>
        <c:auto val="1"/>
        <c:lblAlgn val="ctr"/>
        <c:lblOffset val="100"/>
        <c:noMultiLvlLbl val="0"/>
      </c:catAx>
      <c:valAx>
        <c:axId val="580337784"/>
        <c:scaling>
          <c:orientation val="minMax"/>
        </c:scaling>
        <c:delete val="0"/>
        <c:axPos val="b"/>
        <c:majorGridlines/>
        <c:numFmt formatCode="General" sourceLinked="1"/>
        <c:majorTickMark val="out"/>
        <c:minorTickMark val="none"/>
        <c:tickLblPos val="nextTo"/>
        <c:txPr>
          <a:bodyPr/>
          <a:lstStyle/>
          <a:p>
            <a:pPr>
              <a:defRPr b="1">
                <a:latin typeface="+mn-lt"/>
                <a:ea typeface="Tahoma" pitchFamily="34" charset="0"/>
                <a:cs typeface="Tahoma" pitchFamily="34" charset="0"/>
              </a:defRPr>
            </a:pPr>
            <a:endParaRPr lang="en-US"/>
          </a:p>
        </c:txPr>
        <c:crossAx val="5803413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ahoma" pitchFamily="34" charset="0"/>
                <a:ea typeface="Tahoma" pitchFamily="34" charset="0"/>
                <a:cs typeface="Tahoma" pitchFamily="34" charset="0"/>
              </a:defRPr>
            </a:pPr>
            <a:r>
              <a:rPr lang="tr-TR" dirty="0">
                <a:latin typeface="Aptos" panose="020B0004020202020204" pitchFamily="34" charset="0"/>
                <a:cs typeface="Calibri" panose="020F0502020204030204" pitchFamily="34" charset="0"/>
              </a:rPr>
              <a:t>LSIL</a:t>
            </a:r>
            <a:endParaRPr lang="en-US" dirty="0">
              <a:latin typeface="Aptos" panose="020B0004020202020204" pitchFamily="34" charset="0"/>
              <a:cs typeface="Calibri" panose="020F0502020204030204" pitchFamily="34" charset="0"/>
            </a:endParaRP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World</c:v>
                </c:pt>
              </c:strCache>
            </c:strRef>
          </c:tx>
          <c:invertIfNegative val="0"/>
          <c:dLbls>
            <c:spPr>
              <a:noFill/>
              <a:ln>
                <a:noFill/>
              </a:ln>
              <a:effectLst/>
            </c:spPr>
            <c:txPr>
              <a:bodyPr/>
              <a:lstStyle/>
              <a:p>
                <a:pPr>
                  <a:defRPr b="1">
                    <a:latin typeface="+mn-lt"/>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51</c:v>
                </c:pt>
                <c:pt idx="2">
                  <c:v>52</c:v>
                </c:pt>
                <c:pt idx="3">
                  <c:v>31</c:v>
                </c:pt>
                <c:pt idx="4">
                  <c:v>53</c:v>
                </c:pt>
                <c:pt idx="5">
                  <c:v>56</c:v>
                </c:pt>
                <c:pt idx="6">
                  <c:v>66</c:v>
                </c:pt>
                <c:pt idx="7">
                  <c:v>58</c:v>
                </c:pt>
                <c:pt idx="8">
                  <c:v>18</c:v>
                </c:pt>
                <c:pt idx="9">
                  <c:v>39</c:v>
                </c:pt>
              </c:numCache>
            </c:numRef>
          </c:cat>
          <c:val>
            <c:numRef>
              <c:f>Sayfa1!$B$2:$B$11</c:f>
              <c:numCache>
                <c:formatCode>General</c:formatCode>
                <c:ptCount val="10"/>
                <c:pt idx="0">
                  <c:v>19.100000000000001</c:v>
                </c:pt>
                <c:pt idx="1">
                  <c:v>10.200000000000001</c:v>
                </c:pt>
                <c:pt idx="2">
                  <c:v>8.7000000000000011</c:v>
                </c:pt>
                <c:pt idx="3">
                  <c:v>7.8</c:v>
                </c:pt>
                <c:pt idx="4">
                  <c:v>7.7</c:v>
                </c:pt>
                <c:pt idx="5">
                  <c:v>7.6</c:v>
                </c:pt>
                <c:pt idx="6">
                  <c:v>6.7</c:v>
                </c:pt>
                <c:pt idx="7">
                  <c:v>6.4</c:v>
                </c:pt>
                <c:pt idx="8">
                  <c:v>6.4</c:v>
                </c:pt>
                <c:pt idx="9">
                  <c:v>6.1</c:v>
                </c:pt>
              </c:numCache>
            </c:numRef>
          </c:val>
          <c:extLst>
            <c:ext xmlns:c16="http://schemas.microsoft.com/office/drawing/2014/chart" uri="{C3380CC4-5D6E-409C-BE32-E72D297353CC}">
              <c16:uniqueId val="{00000000-81B9-4103-AD9F-3753195DA9CB}"/>
            </c:ext>
          </c:extLst>
        </c:ser>
        <c:dLbls>
          <c:showLegendKey val="0"/>
          <c:showVal val="0"/>
          <c:showCatName val="0"/>
          <c:showSerName val="0"/>
          <c:showPercent val="0"/>
          <c:showBubbleSize val="0"/>
        </c:dLbls>
        <c:gapWidth val="150"/>
        <c:shape val="cylinder"/>
        <c:axId val="580331120"/>
        <c:axId val="580331904"/>
        <c:axId val="0"/>
      </c:bar3DChart>
      <c:catAx>
        <c:axId val="580331120"/>
        <c:scaling>
          <c:orientation val="minMax"/>
        </c:scaling>
        <c:delete val="0"/>
        <c:axPos val="l"/>
        <c:numFmt formatCode="General" sourceLinked="1"/>
        <c:majorTickMark val="out"/>
        <c:minorTickMark val="none"/>
        <c:tickLblPos val="nextTo"/>
        <c:txPr>
          <a:bodyPr/>
          <a:lstStyle/>
          <a:p>
            <a:pPr>
              <a:defRPr b="1">
                <a:latin typeface="+mn-lt"/>
                <a:ea typeface="Tahoma" pitchFamily="34" charset="0"/>
                <a:cs typeface="Tahoma" pitchFamily="34" charset="0"/>
              </a:defRPr>
            </a:pPr>
            <a:endParaRPr lang="en-US"/>
          </a:p>
        </c:txPr>
        <c:crossAx val="580331904"/>
        <c:crosses val="autoZero"/>
        <c:auto val="1"/>
        <c:lblAlgn val="ctr"/>
        <c:lblOffset val="100"/>
        <c:noMultiLvlLbl val="0"/>
      </c:catAx>
      <c:valAx>
        <c:axId val="580331904"/>
        <c:scaling>
          <c:orientation val="minMax"/>
        </c:scaling>
        <c:delete val="0"/>
        <c:axPos val="b"/>
        <c:majorGridlines/>
        <c:numFmt formatCode="General" sourceLinked="1"/>
        <c:majorTickMark val="out"/>
        <c:minorTickMark val="none"/>
        <c:tickLblPos val="nextTo"/>
        <c:txPr>
          <a:bodyPr/>
          <a:lstStyle/>
          <a:p>
            <a:pPr>
              <a:defRPr b="1">
                <a:latin typeface="+mn-lt"/>
                <a:ea typeface="Tahoma" pitchFamily="34" charset="0"/>
                <a:cs typeface="Tahoma" pitchFamily="34" charset="0"/>
              </a:defRPr>
            </a:pPr>
            <a:endParaRPr lang="en-US"/>
          </a:p>
        </c:txPr>
        <c:crossAx val="5803311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ahoma" pitchFamily="34" charset="0"/>
                <a:ea typeface="Tahoma" pitchFamily="34" charset="0"/>
                <a:cs typeface="Tahoma" pitchFamily="34" charset="0"/>
              </a:defRPr>
            </a:pPr>
            <a:r>
              <a:rPr lang="tr-TR" dirty="0">
                <a:latin typeface="Aptos" panose="020B0004020202020204" pitchFamily="34" charset="0"/>
                <a:cs typeface="Calibri" panose="020F0502020204030204" pitchFamily="34" charset="0"/>
              </a:rPr>
              <a:t>HSIL</a:t>
            </a:r>
            <a:endParaRPr lang="en-US" dirty="0">
              <a:latin typeface="Aptos" panose="020B0004020202020204" pitchFamily="34" charset="0"/>
              <a:cs typeface="Calibri" panose="020F0502020204030204" pitchFamily="34" charset="0"/>
            </a:endParaRP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World</c:v>
                </c:pt>
              </c:strCache>
            </c:strRef>
          </c:tx>
          <c:invertIfNegative val="0"/>
          <c:dLbls>
            <c:spPr>
              <a:noFill/>
              <a:ln>
                <a:noFill/>
              </a:ln>
              <a:effectLst/>
            </c:spPr>
            <c:txPr>
              <a:bodyPr/>
              <a:lstStyle/>
              <a:p>
                <a:pPr>
                  <a:defRPr b="1">
                    <a:latin typeface="+mn-lt"/>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31</c:v>
                </c:pt>
                <c:pt idx="3">
                  <c:v>58</c:v>
                </c:pt>
                <c:pt idx="4">
                  <c:v>33</c:v>
                </c:pt>
                <c:pt idx="5">
                  <c:v>18</c:v>
                </c:pt>
                <c:pt idx="6">
                  <c:v>51</c:v>
                </c:pt>
                <c:pt idx="7">
                  <c:v>35</c:v>
                </c:pt>
                <c:pt idx="8">
                  <c:v>53</c:v>
                </c:pt>
                <c:pt idx="9">
                  <c:v>39</c:v>
                </c:pt>
              </c:numCache>
            </c:numRef>
          </c:cat>
          <c:val>
            <c:numRef>
              <c:f>Sayfa1!$B$2:$B$11</c:f>
              <c:numCache>
                <c:formatCode>General</c:formatCode>
                <c:ptCount val="10"/>
                <c:pt idx="0">
                  <c:v>44.6</c:v>
                </c:pt>
                <c:pt idx="1">
                  <c:v>10.8</c:v>
                </c:pt>
                <c:pt idx="2">
                  <c:v>9.9</c:v>
                </c:pt>
                <c:pt idx="3">
                  <c:v>8.4</c:v>
                </c:pt>
                <c:pt idx="4">
                  <c:v>7.4</c:v>
                </c:pt>
                <c:pt idx="5">
                  <c:v>6.9</c:v>
                </c:pt>
                <c:pt idx="6">
                  <c:v>5.8</c:v>
                </c:pt>
                <c:pt idx="7">
                  <c:v>3.5</c:v>
                </c:pt>
                <c:pt idx="8">
                  <c:v>3.4</c:v>
                </c:pt>
                <c:pt idx="9">
                  <c:v>3.1</c:v>
                </c:pt>
              </c:numCache>
            </c:numRef>
          </c:val>
          <c:extLst>
            <c:ext xmlns:c16="http://schemas.microsoft.com/office/drawing/2014/chart" uri="{C3380CC4-5D6E-409C-BE32-E72D297353CC}">
              <c16:uniqueId val="{00000000-55C3-47EF-8805-20F1FDEF27B2}"/>
            </c:ext>
          </c:extLst>
        </c:ser>
        <c:dLbls>
          <c:showLegendKey val="0"/>
          <c:showVal val="0"/>
          <c:showCatName val="0"/>
          <c:showSerName val="0"/>
          <c:showPercent val="0"/>
          <c:showBubbleSize val="0"/>
        </c:dLbls>
        <c:gapWidth val="150"/>
        <c:shape val="cylinder"/>
        <c:axId val="579620056"/>
        <c:axId val="579624368"/>
        <c:axId val="0"/>
      </c:bar3DChart>
      <c:catAx>
        <c:axId val="579620056"/>
        <c:scaling>
          <c:orientation val="minMax"/>
        </c:scaling>
        <c:delete val="0"/>
        <c:axPos val="l"/>
        <c:numFmt formatCode="General" sourceLinked="1"/>
        <c:majorTickMark val="out"/>
        <c:minorTickMark val="none"/>
        <c:tickLblPos val="nextTo"/>
        <c:txPr>
          <a:bodyPr/>
          <a:lstStyle/>
          <a:p>
            <a:pPr>
              <a:defRPr b="1">
                <a:latin typeface="+mn-lt"/>
                <a:ea typeface="Tahoma" pitchFamily="34" charset="0"/>
                <a:cs typeface="Tahoma" pitchFamily="34" charset="0"/>
              </a:defRPr>
            </a:pPr>
            <a:endParaRPr lang="en-US"/>
          </a:p>
        </c:txPr>
        <c:crossAx val="579624368"/>
        <c:crosses val="autoZero"/>
        <c:auto val="1"/>
        <c:lblAlgn val="ctr"/>
        <c:lblOffset val="100"/>
        <c:noMultiLvlLbl val="0"/>
      </c:catAx>
      <c:valAx>
        <c:axId val="579624368"/>
        <c:scaling>
          <c:orientation val="minMax"/>
        </c:scaling>
        <c:delete val="0"/>
        <c:axPos val="b"/>
        <c:majorGridlines/>
        <c:numFmt formatCode="General" sourceLinked="1"/>
        <c:majorTickMark val="out"/>
        <c:minorTickMark val="none"/>
        <c:tickLblPos val="nextTo"/>
        <c:txPr>
          <a:bodyPr/>
          <a:lstStyle/>
          <a:p>
            <a:pPr>
              <a:defRPr b="1">
                <a:latin typeface="+mn-lt"/>
                <a:ea typeface="Tahoma" pitchFamily="34" charset="0"/>
                <a:cs typeface="Tahoma" pitchFamily="34" charset="0"/>
              </a:defRPr>
            </a:pPr>
            <a:endParaRPr lang="en-US"/>
          </a:p>
        </c:txPr>
        <c:crossAx val="5796200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67998147979921E-2"/>
          <c:y val="0.10010116852320719"/>
          <c:w val="0.85957174966080496"/>
          <c:h val="0.73660255758308935"/>
        </c:manualLayout>
      </c:layout>
      <c:barChart>
        <c:barDir val="col"/>
        <c:grouping val="clustered"/>
        <c:varyColors val="0"/>
        <c:ser>
          <c:idx val="0"/>
          <c:order val="0"/>
          <c:tx>
            <c:strRef>
              <c:f>Sheet1!$B$1</c:f>
              <c:strCache>
                <c:ptCount val="1"/>
                <c:pt idx="0">
                  <c:v>HPV 6/11/16/18</c:v>
                </c:pt>
              </c:strCache>
            </c:strRef>
          </c:tx>
          <c:spPr>
            <a:solidFill>
              <a:schemeClr val="accent1"/>
            </a:solidFill>
            <a:ln>
              <a:noFill/>
            </a:ln>
            <a:effectLst>
              <a:outerShdw blurRad="127000" dist="88900" dir="2700000" algn="tl" rotWithShape="0">
                <a:prstClr val="black">
                  <a:alpha val="15000"/>
                </a:prstClr>
              </a:outerShdw>
            </a:effectLst>
          </c:spPr>
          <c:invertIfNegative val="0"/>
          <c:dLbls>
            <c:dLbl>
              <c:idx val="4"/>
              <c:tx>
                <c:rich>
                  <a:bodyPr rot="0" spcFirstLastPara="1" vertOverflow="ellipsis" vert="horz" wrap="square" anchor="ctr" anchorCtr="1"/>
                  <a:lstStyle/>
                  <a:p>
                    <a:pPr>
                      <a:defRPr sz="1788" b="0" i="0" u="none" strike="noStrike" kern="1200" baseline="0">
                        <a:solidFill>
                          <a:schemeClr val="tx1"/>
                        </a:solidFill>
                        <a:latin typeface="Aptos" panose="020B0004020202020204" pitchFamily="34" charset="0"/>
                        <a:ea typeface="+mn-ea"/>
                        <a:cs typeface="+mn-cs"/>
                      </a:defRPr>
                    </a:pPr>
                    <a:r>
                      <a:rPr lang="en-US"/>
                      <a:t>80</a:t>
                    </a:r>
                  </a:p>
                </c:rich>
              </c:tx>
              <c:numFmt formatCode="#,##0" sourceLinked="0"/>
              <c:spPr>
                <a:noFill/>
                <a:ln>
                  <a:noFill/>
                </a:ln>
                <a:effectLst/>
              </c:spPr>
              <c:txPr>
                <a:bodyPr rot="0" spcFirstLastPara="1" vertOverflow="ellipsis" vert="horz" wrap="square" anchor="ctr" anchorCtr="1"/>
                <a:lstStyle/>
                <a:p>
                  <a:pPr>
                    <a:defRPr sz="1788" b="0" i="0" u="none" strike="noStrike" kern="1200" baseline="0">
                      <a:solidFill>
                        <a:schemeClr val="tx1"/>
                      </a:solidFill>
                      <a:latin typeface="Aptos" panose="020B00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D8F-45B6-9AB1-9C649564204F}"/>
                </c:ext>
              </c:extLst>
            </c:dLbl>
            <c:numFmt formatCode="#,##0" sourceLinked="0"/>
            <c:spPr>
              <a:noFill/>
              <a:ln w="25365">
                <a:noFill/>
              </a:ln>
              <a:effectLst/>
            </c:spPr>
            <c:txPr>
              <a:bodyPr rot="0" spcFirstLastPara="1" vertOverflow="ellipsis" vert="horz" wrap="square" anchor="ctr" anchorCtr="1"/>
              <a:lstStyle/>
              <a:p>
                <a:pPr>
                  <a:defRPr sz="1788"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CIN 3</c:v>
                </c:pt>
                <c:pt idx="1">
                  <c:v>CIN 2</c:v>
                </c:pt>
                <c:pt idx="2">
                  <c:v>CIN 1</c:v>
                </c:pt>
              </c:strCache>
            </c:strRef>
          </c:cat>
          <c:val>
            <c:numRef>
              <c:f>Sheet1!$B$2:$B$4</c:f>
              <c:numCache>
                <c:formatCode>General</c:formatCode>
                <c:ptCount val="3"/>
                <c:pt idx="0">
                  <c:v>61</c:v>
                </c:pt>
                <c:pt idx="1">
                  <c:v>43</c:v>
                </c:pt>
                <c:pt idx="2">
                  <c:v>28</c:v>
                </c:pt>
              </c:numCache>
            </c:numRef>
          </c:val>
          <c:extLst>
            <c:ext xmlns:c16="http://schemas.microsoft.com/office/drawing/2014/chart" uri="{C3380CC4-5D6E-409C-BE32-E72D297353CC}">
              <c16:uniqueId val="{00000001-8D8F-45B6-9AB1-9C649564204F}"/>
            </c:ext>
          </c:extLst>
        </c:ser>
        <c:ser>
          <c:idx val="1"/>
          <c:order val="1"/>
          <c:tx>
            <c:strRef>
              <c:f>Sheet1!$C$1</c:f>
              <c:strCache>
                <c:ptCount val="1"/>
                <c:pt idx="0">
                  <c:v>HPV 6/11/16/18/31/33/45/52/58 </c:v>
                </c:pt>
              </c:strCache>
            </c:strRef>
          </c:tx>
          <c:spPr>
            <a:solidFill>
              <a:schemeClr val="accent2"/>
            </a:solidFill>
            <a:ln>
              <a:noFill/>
            </a:ln>
            <a:effectLst>
              <a:outerShdw blurRad="127000" dist="88900" dir="2700000" algn="tl" rotWithShape="0">
                <a:prstClr val="black">
                  <a:alpha val="15000"/>
                </a:prstClr>
              </a:outerShdw>
            </a:effectLst>
          </c:spPr>
          <c:invertIfNegative val="0"/>
          <c:dLbls>
            <c:numFmt formatCode="#,##0" sourceLinked="0"/>
            <c:spPr>
              <a:noFill/>
              <a:ln w="25365">
                <a:noFill/>
              </a:ln>
              <a:effectLst/>
            </c:spPr>
            <c:txPr>
              <a:bodyPr rot="0" spcFirstLastPara="1" vertOverflow="ellipsis" vert="horz" wrap="square" anchor="ctr" anchorCtr="1"/>
              <a:lstStyle/>
              <a:p>
                <a:pPr>
                  <a:defRPr sz="1788"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CIN 3</c:v>
                </c:pt>
                <c:pt idx="1">
                  <c:v>CIN 2</c:v>
                </c:pt>
                <c:pt idx="2">
                  <c:v>CIN 1</c:v>
                </c:pt>
              </c:strCache>
            </c:strRef>
          </c:cat>
          <c:val>
            <c:numRef>
              <c:f>Sheet1!$C$2:$C$4</c:f>
              <c:numCache>
                <c:formatCode>General</c:formatCode>
                <c:ptCount val="3"/>
                <c:pt idx="0">
                  <c:v>91</c:v>
                </c:pt>
                <c:pt idx="1">
                  <c:v>78</c:v>
                </c:pt>
                <c:pt idx="2">
                  <c:v>55</c:v>
                </c:pt>
              </c:numCache>
            </c:numRef>
          </c:val>
          <c:extLst>
            <c:ext xmlns:c16="http://schemas.microsoft.com/office/drawing/2014/chart" uri="{C3380CC4-5D6E-409C-BE32-E72D297353CC}">
              <c16:uniqueId val="{00000002-8D8F-45B6-9AB1-9C649564204F}"/>
            </c:ext>
          </c:extLst>
        </c:ser>
        <c:dLbls>
          <c:showLegendKey val="0"/>
          <c:showVal val="0"/>
          <c:showCatName val="0"/>
          <c:showSerName val="0"/>
          <c:showPercent val="0"/>
          <c:showBubbleSize val="0"/>
        </c:dLbls>
        <c:gapWidth val="150"/>
        <c:axId val="1201967984"/>
        <c:axId val="1201966896"/>
      </c:barChart>
      <c:catAx>
        <c:axId val="1201967984"/>
        <c:scaling>
          <c:orientation val="minMax"/>
        </c:scaling>
        <c:delete val="0"/>
        <c:axPos val="b"/>
        <c:numFmt formatCode="General" sourceLinked="1"/>
        <c:majorTickMark val="out"/>
        <c:minorTickMark val="none"/>
        <c:tickLblPos val="nextTo"/>
        <c:spPr>
          <a:noFill/>
          <a:ln w="3171" cap="flat" cmpd="sng" algn="ctr">
            <a:solidFill>
              <a:srgbClr val="261300"/>
            </a:solidFill>
            <a:prstDash val="solid"/>
            <a:round/>
          </a:ln>
          <a:effectLst/>
        </c:spPr>
        <c:txPr>
          <a:bodyPr rot="-60000000" spcFirstLastPara="1" vertOverflow="ellipsis" vert="horz" wrap="square" anchor="ctr" anchorCtr="1"/>
          <a:lstStyle/>
          <a:p>
            <a:pPr>
              <a:defRPr sz="1788" b="0" i="0" u="none" strike="noStrike" kern="1200" baseline="0">
                <a:solidFill>
                  <a:schemeClr val="tx1"/>
                </a:solidFill>
                <a:latin typeface="Aptos" panose="020B0004020202020204" pitchFamily="34" charset="0"/>
                <a:ea typeface="+mn-ea"/>
                <a:cs typeface="+mn-cs"/>
              </a:defRPr>
            </a:pPr>
            <a:endParaRPr lang="en-US"/>
          </a:p>
        </c:txPr>
        <c:crossAx val="1201966896"/>
        <c:crosses val="autoZero"/>
        <c:auto val="1"/>
        <c:lblAlgn val="ctr"/>
        <c:lblOffset val="100"/>
        <c:noMultiLvlLbl val="0"/>
      </c:catAx>
      <c:valAx>
        <c:axId val="1201966896"/>
        <c:scaling>
          <c:orientation val="minMax"/>
          <c:max val="100"/>
        </c:scaling>
        <c:delete val="0"/>
        <c:axPos val="l"/>
        <c:numFmt formatCode="General" sourceLinked="1"/>
        <c:majorTickMark val="out"/>
        <c:minorTickMark val="none"/>
        <c:tickLblPos val="nextTo"/>
        <c:spPr>
          <a:noFill/>
          <a:ln w="3171" cap="flat" cmpd="sng" algn="ctr">
            <a:solidFill>
              <a:srgbClr val="261300"/>
            </a:solidFill>
            <a:prstDash val="solid"/>
            <a:round/>
          </a:ln>
          <a:effectLst/>
        </c:spPr>
        <c:txPr>
          <a:bodyPr rot="-60000000" spcFirstLastPara="1" vertOverflow="ellipsis" vert="horz" wrap="square" anchor="ctr" anchorCtr="1"/>
          <a:lstStyle/>
          <a:p>
            <a:pPr>
              <a:defRPr sz="1788" b="0" i="0" u="none" strike="noStrike" kern="1200" baseline="0">
                <a:solidFill>
                  <a:schemeClr val="tx1"/>
                </a:solidFill>
                <a:latin typeface="Aptos" panose="020B0004020202020204" pitchFamily="34" charset="0"/>
                <a:ea typeface="+mn-ea"/>
                <a:cs typeface="+mn-cs"/>
              </a:defRPr>
            </a:pPr>
            <a:endParaRPr lang="en-US"/>
          </a:p>
        </c:txPr>
        <c:crossAx val="1201967984"/>
        <c:crosses val="autoZero"/>
        <c:crossBetween val="between"/>
        <c:majorUnit val="25"/>
      </c:valAx>
      <c:spPr>
        <a:noFill/>
        <a:ln w="25382">
          <a:noFill/>
        </a:ln>
        <a:effectLst/>
      </c:spPr>
    </c:plotArea>
    <c:plotVisOnly val="1"/>
    <c:dispBlanksAs val="gap"/>
    <c:showDLblsOverMax val="0"/>
  </c:chart>
  <c:spPr>
    <a:noFill/>
    <a:ln w="9525" cap="flat" cmpd="sng" algn="ctr">
      <a:noFill/>
      <a:prstDash val="solid"/>
    </a:ln>
    <a:effectLst/>
  </c:spPr>
  <c:txPr>
    <a:bodyPr/>
    <a:lstStyle/>
    <a:p>
      <a:pPr>
        <a:defRPr sz="1788">
          <a:solidFill>
            <a:schemeClr val="tx1"/>
          </a:solidFill>
          <a:latin typeface="Aptos" panose="020B00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9.2390007391655621E-2"/>
          <c:y val="8.0485327683554125E-2"/>
          <c:w val="0.89033641801209706"/>
          <c:h val="0.78472506470671743"/>
        </c:manualLayout>
      </c:layout>
      <c:barChart>
        <c:barDir val="col"/>
        <c:grouping val="clustered"/>
        <c:varyColors val="0"/>
        <c:ser>
          <c:idx val="0"/>
          <c:order val="0"/>
          <c:tx>
            <c:strRef>
              <c:f>Sheet1!$B$1</c:f>
              <c:strCache>
                <c:ptCount val="1"/>
                <c:pt idx="0">
                  <c:v>HPV 6/11/16/18/31/33/45/52/58</c:v>
                </c:pt>
              </c:strCache>
            </c:strRef>
          </c:tx>
          <c:spPr>
            <a:solidFill>
              <a:srgbClr val="C93131"/>
            </a:solidFill>
          </c:spPr>
          <c:invertIfNegative val="0"/>
          <c:dLbls>
            <c:dLbl>
              <c:idx val="2"/>
              <c:layout>
                <c:manualLayout>
                  <c:x val="-5.7583420644048024E-17"/>
                  <c:y val="-1.6812611311842609E-2"/>
                </c:manualLayout>
              </c:layout>
              <c:tx>
                <c:rich>
                  <a:bodyPr/>
                  <a:lstStyle/>
                  <a:p>
                    <a:fld id="{AD817009-B1C6-47B2-A1AE-8639A904334B}"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D22-435E-A423-3047EC373300}"/>
                </c:ext>
              </c:extLst>
            </c:dLbl>
            <c:dLbl>
              <c:idx val="3"/>
              <c:layout>
                <c:manualLayout>
                  <c:x val="-3.1409501374165686E-3"/>
                  <c:y val="-1.6812611311842595E-2"/>
                </c:manualLayout>
              </c:layout>
              <c:tx>
                <c:rich>
                  <a:bodyPr/>
                  <a:lstStyle/>
                  <a:p>
                    <a:fld id="{5B5D160E-5942-421A-85C6-F747E6C39CEA}"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22-435E-A423-3047EC373300}"/>
                </c:ext>
              </c:extLst>
            </c:dLbl>
            <c:dLbl>
              <c:idx val="4"/>
              <c:layout>
                <c:manualLayout>
                  <c:x val="-8.0873283065765187E-5"/>
                  <c:y val="-3.201103542739335E-2"/>
                </c:manualLayout>
              </c:layout>
              <c:tx>
                <c:rich>
                  <a:bodyPr/>
                  <a:lstStyle/>
                  <a:p>
                    <a:fld id="{417ADB72-1EA9-4355-8AA3-FC59882F0B62}"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D22-435E-A423-3047EC373300}"/>
                </c:ext>
              </c:extLst>
            </c:dLbl>
            <c:dLbl>
              <c:idx val="6"/>
              <c:layout>
                <c:manualLayout>
                  <c:x val="-1.1516684128809605E-16"/>
                  <c:y val="-1.1208407541228406E-2"/>
                </c:manualLayout>
              </c:layout>
              <c:tx>
                <c:rich>
                  <a:bodyPr/>
                  <a:lstStyle/>
                  <a:p>
                    <a:fld id="{F118D566-6060-4F85-9B55-5526BB034864}"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22-435E-A423-3047EC37330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Worldwide</c:v>
                </c:pt>
                <c:pt idx="1">
                  <c:v>North America</c:v>
                </c:pt>
                <c:pt idx="2">
                  <c:v>Latin America</c:v>
                </c:pt>
                <c:pt idx="3">
                  <c:v>Europe</c:v>
                </c:pt>
                <c:pt idx="4">
                  <c:v>Africa</c:v>
                </c:pt>
                <c:pt idx="5">
                  <c:v>Asia</c:v>
                </c:pt>
                <c:pt idx="6">
                  <c:v>Oceania</c:v>
                </c:pt>
              </c:strCache>
            </c:strRef>
          </c:cat>
          <c:val>
            <c:numRef>
              <c:f>Sheet1!$B$2:$B$8</c:f>
              <c:numCache>
                <c:formatCode>General</c:formatCode>
                <c:ptCount val="7"/>
                <c:pt idx="0">
                  <c:v>90</c:v>
                </c:pt>
                <c:pt idx="1">
                  <c:v>96</c:v>
                </c:pt>
                <c:pt idx="2">
                  <c:v>88</c:v>
                </c:pt>
                <c:pt idx="3">
                  <c:v>89</c:v>
                </c:pt>
                <c:pt idx="4">
                  <c:v>87</c:v>
                </c:pt>
                <c:pt idx="5">
                  <c:v>92</c:v>
                </c:pt>
                <c:pt idx="6">
                  <c:v>89</c:v>
                </c:pt>
              </c:numCache>
            </c:numRef>
          </c:val>
          <c:extLst>
            <c:ext xmlns:c16="http://schemas.microsoft.com/office/drawing/2014/chart" uri="{C3380CC4-5D6E-409C-BE32-E72D297353CC}">
              <c16:uniqueId val="{00000004-AD22-435E-A423-3047EC373300}"/>
            </c:ext>
          </c:extLst>
        </c:ser>
        <c:dLbls>
          <c:showLegendKey val="0"/>
          <c:showVal val="0"/>
          <c:showCatName val="0"/>
          <c:showSerName val="0"/>
          <c:showPercent val="0"/>
          <c:showBubbleSize val="0"/>
        </c:dLbls>
        <c:gapWidth val="76"/>
        <c:axId val="1201966352"/>
        <c:axId val="1201964720"/>
      </c:barChart>
      <c:catAx>
        <c:axId val="1201966352"/>
        <c:scaling>
          <c:orientation val="minMax"/>
        </c:scaling>
        <c:delete val="0"/>
        <c:axPos val="b"/>
        <c:numFmt formatCode="General" sourceLinked="1"/>
        <c:majorTickMark val="out"/>
        <c:minorTickMark val="none"/>
        <c:tickLblPos val="nextTo"/>
        <c:txPr>
          <a:bodyPr/>
          <a:lstStyle/>
          <a:p>
            <a:pPr>
              <a:defRPr sz="1400"/>
            </a:pPr>
            <a:endParaRPr lang="en-US"/>
          </a:p>
        </c:txPr>
        <c:crossAx val="1201964720"/>
        <c:crosses val="autoZero"/>
        <c:auto val="1"/>
        <c:lblAlgn val="ctr"/>
        <c:lblOffset val="0"/>
        <c:noMultiLvlLbl val="0"/>
      </c:catAx>
      <c:valAx>
        <c:axId val="1201964720"/>
        <c:scaling>
          <c:orientation val="minMax"/>
          <c:max val="100"/>
          <c:min val="0"/>
        </c:scaling>
        <c:delete val="0"/>
        <c:axPos val="l"/>
        <c:numFmt formatCode="General" sourceLinked="1"/>
        <c:majorTickMark val="out"/>
        <c:minorTickMark val="none"/>
        <c:tickLblPos val="nextTo"/>
        <c:crossAx val="1201966352"/>
        <c:crosses val="autoZero"/>
        <c:crossBetween val="between"/>
        <c:majorUnit val="25"/>
      </c:valAx>
      <c:spPr>
        <a:noFill/>
      </c:spPr>
    </c:plotArea>
    <c:plotVisOnly val="1"/>
    <c:dispBlanksAs val="gap"/>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plotArea>
      <c:layout/>
      <c:lineChart>
        <c:grouping val="standard"/>
        <c:varyColors val="0"/>
        <c:ser>
          <c:idx val="0"/>
          <c:order val="0"/>
          <c:marker>
            <c:symbol val="none"/>
          </c:marker>
          <c:cat>
            <c:strRef>
              <c:f>Sheet3!$B$3:$Q$3</c:f>
              <c:strCache>
                <c:ptCount val="16"/>
                <c:pt idx="0">
                  <c:v>2004a</c:v>
                </c:pt>
                <c:pt idx="1">
                  <c:v>2004b</c:v>
                </c:pt>
                <c:pt idx="2">
                  <c:v>2005a</c:v>
                </c:pt>
                <c:pt idx="3">
                  <c:v>2005b</c:v>
                </c:pt>
                <c:pt idx="4">
                  <c:v>2006a</c:v>
                </c:pt>
                <c:pt idx="5">
                  <c:v>2006b</c:v>
                </c:pt>
                <c:pt idx="6">
                  <c:v>2007a</c:v>
                </c:pt>
                <c:pt idx="7">
                  <c:v>2007b</c:v>
                </c:pt>
                <c:pt idx="8">
                  <c:v>2008a</c:v>
                </c:pt>
                <c:pt idx="9">
                  <c:v>2008b</c:v>
                </c:pt>
                <c:pt idx="10">
                  <c:v>2009a</c:v>
                </c:pt>
                <c:pt idx="11">
                  <c:v>2009b</c:v>
                </c:pt>
                <c:pt idx="12">
                  <c:v>2010a</c:v>
                </c:pt>
                <c:pt idx="13">
                  <c:v>2010b</c:v>
                </c:pt>
                <c:pt idx="14">
                  <c:v>2011a</c:v>
                </c:pt>
                <c:pt idx="15">
                  <c:v>2011b</c:v>
                </c:pt>
              </c:strCache>
            </c:strRef>
          </c:cat>
          <c:val>
            <c:numRef>
              <c:f>Sheet3!$B$9:$Q$9</c:f>
              <c:numCache>
                <c:formatCode>General</c:formatCode>
                <c:ptCount val="16"/>
                <c:pt idx="0">
                  <c:v>7.71</c:v>
                </c:pt>
                <c:pt idx="1">
                  <c:v>9.73</c:v>
                </c:pt>
                <c:pt idx="2">
                  <c:v>8.74</c:v>
                </c:pt>
                <c:pt idx="3">
                  <c:v>11.47</c:v>
                </c:pt>
                <c:pt idx="4">
                  <c:v>10.860000000000024</c:v>
                </c:pt>
                <c:pt idx="5">
                  <c:v>10.18</c:v>
                </c:pt>
                <c:pt idx="6">
                  <c:v>13.65</c:v>
                </c:pt>
                <c:pt idx="7">
                  <c:v>9.7900000000000009</c:v>
                </c:pt>
                <c:pt idx="8">
                  <c:v>7.6199999999999966</c:v>
                </c:pt>
                <c:pt idx="9">
                  <c:v>4.3</c:v>
                </c:pt>
                <c:pt idx="10">
                  <c:v>3.32</c:v>
                </c:pt>
                <c:pt idx="11">
                  <c:v>2.29</c:v>
                </c:pt>
                <c:pt idx="12">
                  <c:v>1.2</c:v>
                </c:pt>
                <c:pt idx="13">
                  <c:v>1.139999999999985</c:v>
                </c:pt>
                <c:pt idx="14">
                  <c:v>0.60000000000000064</c:v>
                </c:pt>
                <c:pt idx="15">
                  <c:v>0.2</c:v>
                </c:pt>
              </c:numCache>
            </c:numRef>
          </c:val>
          <c:smooth val="0"/>
          <c:extLst>
            <c:ext xmlns:c16="http://schemas.microsoft.com/office/drawing/2014/chart" uri="{C3380CC4-5D6E-409C-BE32-E72D297353CC}">
              <c16:uniqueId val="{00000000-A532-43C7-9C29-28AAA0A45B5A}"/>
            </c:ext>
          </c:extLst>
        </c:ser>
        <c:dLbls>
          <c:showLegendKey val="0"/>
          <c:showVal val="0"/>
          <c:showCatName val="0"/>
          <c:showSerName val="0"/>
          <c:showPercent val="0"/>
          <c:showBubbleSize val="0"/>
        </c:dLbls>
        <c:smooth val="0"/>
        <c:axId val="586478152"/>
        <c:axId val="586478544"/>
      </c:lineChart>
      <c:catAx>
        <c:axId val="586478152"/>
        <c:scaling>
          <c:orientation val="minMax"/>
        </c:scaling>
        <c:delete val="0"/>
        <c:axPos val="b"/>
        <c:numFmt formatCode="General" sourceLinked="1"/>
        <c:majorTickMark val="out"/>
        <c:minorTickMark val="none"/>
        <c:tickLblPos val="nextTo"/>
        <c:crossAx val="586478544"/>
        <c:crosses val="autoZero"/>
        <c:auto val="1"/>
        <c:lblAlgn val="ctr"/>
        <c:lblOffset val="100"/>
        <c:noMultiLvlLbl val="0"/>
      </c:catAx>
      <c:valAx>
        <c:axId val="586478544"/>
        <c:scaling>
          <c:orientation val="minMax"/>
          <c:max val="20"/>
        </c:scaling>
        <c:delete val="0"/>
        <c:axPos val="l"/>
        <c:majorGridlines/>
        <c:numFmt formatCode="General" sourceLinked="1"/>
        <c:majorTickMark val="out"/>
        <c:minorTickMark val="none"/>
        <c:tickLblPos val="nextTo"/>
        <c:crossAx val="58647815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84369650030681E-2"/>
          <c:y val="3.2894214299025844E-2"/>
          <c:w val="0.91390475424010709"/>
          <c:h val="0.84072071262273829"/>
        </c:manualLayout>
      </c:layout>
      <c:barChart>
        <c:barDir val="col"/>
        <c:grouping val="clustered"/>
        <c:varyColors val="0"/>
        <c:ser>
          <c:idx val="0"/>
          <c:order val="0"/>
          <c:tx>
            <c:strRef>
              <c:f>Sheet1!$B$1</c:f>
              <c:strCache>
                <c:ptCount val="1"/>
                <c:pt idx="0">
                  <c:v>qHPV</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Cerv/Vulv/Vag</c:v>
                </c:pt>
                <c:pt idx="1">
                  <c:v>CIN 2+</c:v>
                </c:pt>
                <c:pt idx="2">
                  <c:v>CIN 3</c:v>
                </c:pt>
              </c:strCache>
            </c:strRef>
          </c:cat>
          <c:val>
            <c:numRef>
              <c:f>Sheet1!$B$2:$B$4</c:f>
              <c:numCache>
                <c:formatCode>General</c:formatCode>
                <c:ptCount val="3"/>
                <c:pt idx="0">
                  <c:v>38</c:v>
                </c:pt>
                <c:pt idx="1">
                  <c:v>35</c:v>
                </c:pt>
                <c:pt idx="2">
                  <c:v>7</c:v>
                </c:pt>
              </c:numCache>
            </c:numRef>
          </c:val>
          <c:extLst>
            <c:ext xmlns:c16="http://schemas.microsoft.com/office/drawing/2014/chart" uri="{C3380CC4-5D6E-409C-BE32-E72D297353CC}">
              <c16:uniqueId val="{00000000-A60C-4A85-9D29-465EBBB0F090}"/>
            </c:ext>
          </c:extLst>
        </c:ser>
        <c:ser>
          <c:idx val="1"/>
          <c:order val="1"/>
          <c:tx>
            <c:strRef>
              <c:f>Sheet1!$C$1</c:f>
              <c:strCache>
                <c:ptCount val="1"/>
                <c:pt idx="0">
                  <c:v>9vHPV</c:v>
                </c:pt>
              </c:strCache>
            </c:strRef>
          </c:tx>
          <c:spPr>
            <a:solidFill>
              <a:srgbClr val="244061"/>
            </a:solidFill>
            <a:ln>
              <a:solidFill>
                <a:srgbClr val="244061"/>
              </a:solidFill>
            </a:ln>
            <a:effectLst/>
          </c:spPr>
          <c:invertIfNegative val="0"/>
          <c:dPt>
            <c:idx val="1"/>
            <c:invertIfNegative val="0"/>
            <c:bubble3D val="0"/>
            <c:extLst>
              <c:ext xmlns:c16="http://schemas.microsoft.com/office/drawing/2014/chart" uri="{C3380CC4-5D6E-409C-BE32-E72D297353CC}">
                <c16:uniqueId val="{00000001-A60C-4A85-9D29-465EBBB0F09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Cerv/Vulv/Vag</c:v>
                </c:pt>
                <c:pt idx="1">
                  <c:v>CIN 2+</c:v>
                </c:pt>
                <c:pt idx="2">
                  <c:v>CIN 3</c:v>
                </c:pt>
              </c:strCache>
            </c:strRef>
          </c:cat>
          <c:val>
            <c:numRef>
              <c:f>Sheet1!$C$2:$C$4</c:f>
              <c:numCache>
                <c:formatCode>General</c:formatCode>
                <c:ptCount val="3"/>
                <c:pt idx="0">
                  <c:v>1</c:v>
                </c:pt>
                <c:pt idx="1">
                  <c:v>1</c:v>
                </c:pt>
                <c:pt idx="2">
                  <c:v>0</c:v>
                </c:pt>
              </c:numCache>
            </c:numRef>
          </c:val>
          <c:extLst>
            <c:ext xmlns:c16="http://schemas.microsoft.com/office/drawing/2014/chart" uri="{C3380CC4-5D6E-409C-BE32-E72D297353CC}">
              <c16:uniqueId val="{00000002-A60C-4A85-9D29-465EBBB0F090}"/>
            </c:ext>
          </c:extLst>
        </c:ser>
        <c:dLbls>
          <c:showLegendKey val="0"/>
          <c:showVal val="0"/>
          <c:showCatName val="0"/>
          <c:showSerName val="0"/>
          <c:showPercent val="0"/>
          <c:showBubbleSize val="0"/>
        </c:dLbls>
        <c:gapWidth val="110"/>
        <c:axId val="586468352"/>
        <c:axId val="586472664"/>
      </c:barChart>
      <c:catAx>
        <c:axId val="586468352"/>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86472664"/>
        <c:crosses val="autoZero"/>
        <c:auto val="1"/>
        <c:lblAlgn val="ctr"/>
        <c:lblOffset val="100"/>
        <c:noMultiLvlLbl val="0"/>
      </c:catAx>
      <c:valAx>
        <c:axId val="586472664"/>
        <c:scaling>
          <c:orientation val="minMax"/>
          <c:max val="4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8646835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solidFill>
                <a:srgbClr val="C00000"/>
              </a:solidFill>
            </a:ln>
            <a:effectLst/>
          </c:spPr>
          <c:invertIfNegative val="0"/>
          <c:dLbls>
            <c:dLbl>
              <c:idx val="0"/>
              <c:layout>
                <c:manualLayout>
                  <c:x val="0"/>
                  <c:y val="1.5796766513840193E-2"/>
                </c:manualLayout>
              </c:layout>
              <c:tx>
                <c:rich>
                  <a:bodyPr/>
                  <a:lstStyle/>
                  <a:p>
                    <a:fld id="{58288076-2779-4F6F-83B7-7CB2EFD87CC1}"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942-4CAD-B670-D0DAA7101E7F}"/>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6mo</c:v>
                </c:pt>
                <c:pt idx="1">
                  <c:v>12mo</c:v>
                </c:pt>
              </c:strCache>
            </c:strRef>
          </c:cat>
          <c:val>
            <c:numRef>
              <c:f>Sheet1!$B$2:$B$3</c:f>
              <c:numCache>
                <c:formatCode>General</c:formatCode>
                <c:ptCount val="2"/>
                <c:pt idx="0">
                  <c:v>946</c:v>
                </c:pt>
                <c:pt idx="1">
                  <c:v>657</c:v>
                </c:pt>
              </c:numCache>
            </c:numRef>
          </c:val>
          <c:extLst>
            <c:ext xmlns:c16="http://schemas.microsoft.com/office/drawing/2014/chart" uri="{C3380CC4-5D6E-409C-BE32-E72D297353CC}">
              <c16:uniqueId val="{00000001-5942-4CAD-B670-D0DAA7101E7F}"/>
            </c:ext>
          </c:extLst>
        </c:ser>
        <c:ser>
          <c:idx val="1"/>
          <c:order val="1"/>
          <c:tx>
            <c:strRef>
              <c:f>Sheet1!$C$1</c:f>
              <c:strCache>
                <c:ptCount val="1"/>
                <c:pt idx="0">
                  <c:v>Series 2</c:v>
                </c:pt>
              </c:strCache>
            </c:strRef>
          </c:tx>
          <c:spPr>
            <a:solidFill>
              <a:srgbClr val="244061"/>
            </a:solidFill>
            <a:ln>
              <a:solidFill>
                <a:srgbClr val="244061"/>
              </a:solid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6mo</c:v>
                </c:pt>
                <c:pt idx="1">
                  <c:v>12mo</c:v>
                </c:pt>
              </c:strCache>
            </c:strRef>
          </c:cat>
          <c:val>
            <c:numRef>
              <c:f>Sheet1!$C$2:$C$3</c:f>
              <c:numCache>
                <c:formatCode>General</c:formatCode>
                <c:ptCount val="2"/>
                <c:pt idx="0">
                  <c:v>41</c:v>
                </c:pt>
                <c:pt idx="1">
                  <c:v>23</c:v>
                </c:pt>
              </c:numCache>
            </c:numRef>
          </c:val>
          <c:extLst>
            <c:ext xmlns:c16="http://schemas.microsoft.com/office/drawing/2014/chart" uri="{C3380CC4-5D6E-409C-BE32-E72D297353CC}">
              <c16:uniqueId val="{00000002-5942-4CAD-B670-D0DAA7101E7F}"/>
            </c:ext>
          </c:extLst>
        </c:ser>
        <c:dLbls>
          <c:showLegendKey val="0"/>
          <c:showVal val="0"/>
          <c:showCatName val="0"/>
          <c:showSerName val="0"/>
          <c:showPercent val="0"/>
          <c:showBubbleSize val="0"/>
        </c:dLbls>
        <c:gapWidth val="110"/>
        <c:axId val="586476192"/>
        <c:axId val="586467568"/>
      </c:barChart>
      <c:catAx>
        <c:axId val="586476192"/>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vert="horz"/>
          <a:lstStyle/>
          <a:p>
            <a:pPr>
              <a:defRPr/>
            </a:pPr>
            <a:endParaRPr lang="en-US"/>
          </a:p>
        </c:txPr>
        <c:crossAx val="586467568"/>
        <c:crosses val="autoZero"/>
        <c:auto val="1"/>
        <c:lblAlgn val="ctr"/>
        <c:lblOffset val="100"/>
        <c:noMultiLvlLbl val="0"/>
      </c:catAx>
      <c:valAx>
        <c:axId val="586467568"/>
        <c:scaling>
          <c:orientation val="minMax"/>
          <c:max val="1000"/>
          <c:min val="0"/>
        </c:scaling>
        <c:delete val="0"/>
        <c:axPos val="l"/>
        <c:numFmt formatCode="#,##0" sourceLinked="0"/>
        <c:majorTickMark val="out"/>
        <c:minorTickMark val="none"/>
        <c:tickLblPos val="nextTo"/>
        <c:spPr>
          <a:noFill/>
          <a:ln>
            <a:solidFill>
              <a:schemeClr val="tx1"/>
            </a:solidFill>
          </a:ln>
          <a:effectLst/>
        </c:spPr>
        <c:txPr>
          <a:bodyPr rot="-60000000" vert="horz"/>
          <a:lstStyle/>
          <a:p>
            <a:pPr>
              <a:defRPr/>
            </a:pPr>
            <a:endParaRPr lang="en-US"/>
          </a:p>
        </c:txPr>
        <c:crossAx val="586476192"/>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99454691521535E-2"/>
          <c:y val="5.8978034656351604E-2"/>
          <c:w val="0.86626865376457907"/>
          <c:h val="0.88204393068729681"/>
        </c:manualLayout>
      </c:layout>
      <c:barChart>
        <c:barDir val="col"/>
        <c:grouping val="clustered"/>
        <c:varyColors val="0"/>
        <c:ser>
          <c:idx val="0"/>
          <c:order val="0"/>
          <c:tx>
            <c:strRef>
              <c:f>Sheet1!$B$1</c:f>
              <c:strCache>
                <c:ptCount val="1"/>
                <c:pt idx="0">
                  <c:v>qHPV</c:v>
                </c:pt>
              </c:strCache>
            </c:strRef>
          </c:tx>
          <c:spPr>
            <a:solidFill>
              <a:srgbClr val="C00000"/>
            </a:solidFill>
            <a:ln>
              <a:solidFill>
                <a:srgbClr val="C00000"/>
              </a:solidFill>
            </a:ln>
            <a:effectLst/>
          </c:spPr>
          <c:invertIfNegative val="0"/>
          <c:dLbls>
            <c:dLbl>
              <c:idx val="0"/>
              <c:layout>
                <c:manualLayout>
                  <c:x val="-3.3348531605014803E-17"/>
                  <c:y val="1.5796766513840207E-2"/>
                </c:manualLayout>
              </c:layout>
              <c:tx>
                <c:rich>
                  <a:bodyPr/>
                  <a:lstStyle/>
                  <a:p>
                    <a:fld id="{05027BFD-0985-4927-9D37-74EDACA2EB1F}"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9C4-4EB7-95F4-16F6D00B8E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Biopsy</c:v>
                </c:pt>
              </c:strCache>
            </c:strRef>
          </c:cat>
          <c:val>
            <c:numRef>
              <c:f>Sheet1!$B$2:$B$3</c:f>
              <c:numCache>
                <c:formatCode>General</c:formatCode>
                <c:ptCount val="2"/>
                <c:pt idx="0">
                  <c:v>41</c:v>
                </c:pt>
                <c:pt idx="1">
                  <c:v>506</c:v>
                </c:pt>
              </c:numCache>
            </c:numRef>
          </c:val>
          <c:extLst>
            <c:ext xmlns:c16="http://schemas.microsoft.com/office/drawing/2014/chart" uri="{C3380CC4-5D6E-409C-BE32-E72D297353CC}">
              <c16:uniqueId val="{00000001-29C4-4EB7-95F4-16F6D00B8EC8}"/>
            </c:ext>
          </c:extLst>
        </c:ser>
        <c:ser>
          <c:idx val="1"/>
          <c:order val="1"/>
          <c:tx>
            <c:strRef>
              <c:f>Sheet1!$C$1</c:f>
              <c:strCache>
                <c:ptCount val="1"/>
                <c:pt idx="0">
                  <c:v>9vHPV</c:v>
                </c:pt>
              </c:strCache>
            </c:strRef>
          </c:tx>
          <c:spPr>
            <a:solidFill>
              <a:srgbClr val="244061"/>
            </a:solidFill>
            <a:ln>
              <a:solidFill>
                <a:srgbClr val="24406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1">
                  <c:v>Biopsy</c:v>
                </c:pt>
              </c:strCache>
            </c:strRef>
          </c:cat>
          <c:val>
            <c:numRef>
              <c:f>Sheet1!$C$2:$C$3</c:f>
              <c:numCache>
                <c:formatCode>General</c:formatCode>
                <c:ptCount val="2"/>
                <c:pt idx="0">
                  <c:v>4</c:v>
                </c:pt>
                <c:pt idx="1">
                  <c:v>37</c:v>
                </c:pt>
              </c:numCache>
            </c:numRef>
          </c:val>
          <c:extLst>
            <c:ext xmlns:c16="http://schemas.microsoft.com/office/drawing/2014/chart" uri="{C3380CC4-5D6E-409C-BE32-E72D297353CC}">
              <c16:uniqueId val="{00000002-29C4-4EB7-95F4-16F6D00B8EC8}"/>
            </c:ext>
          </c:extLst>
        </c:ser>
        <c:dLbls>
          <c:showLegendKey val="0"/>
          <c:showVal val="0"/>
          <c:showCatName val="0"/>
          <c:showSerName val="0"/>
          <c:showPercent val="0"/>
          <c:showBubbleSize val="0"/>
        </c:dLbls>
        <c:gapWidth val="79"/>
        <c:axId val="586465216"/>
        <c:axId val="586478936"/>
      </c:barChart>
      <c:catAx>
        <c:axId val="586465216"/>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86478936"/>
        <c:crosses val="autoZero"/>
        <c:auto val="1"/>
        <c:lblAlgn val="ctr"/>
        <c:lblOffset val="100"/>
        <c:noMultiLvlLbl val="0"/>
      </c:catAx>
      <c:valAx>
        <c:axId val="586478936"/>
        <c:scaling>
          <c:orientation val="minMax"/>
          <c:max val="6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86465216"/>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91947594830699E-2"/>
          <c:y val="0.12405149980682642"/>
          <c:w val="0.89835125934517268"/>
          <c:h val="0.59385501852404632"/>
        </c:manualLayout>
      </c:layout>
      <c:barChart>
        <c:barDir val="col"/>
        <c:grouping val="clustered"/>
        <c:varyColors val="0"/>
        <c:ser>
          <c:idx val="0"/>
          <c:order val="0"/>
          <c:tx>
            <c:strRef>
              <c:f>Sheet1!$B$1</c:f>
              <c:strCache>
                <c:ptCount val="1"/>
                <c:pt idx="0">
                  <c:v>4v</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36</c:v>
                </c:pt>
                <c:pt idx="1">
                  <c:v>8</c:v>
                </c:pt>
                <c:pt idx="2">
                  <c:v>262</c:v>
                </c:pt>
                <c:pt idx="3">
                  <c:v>43</c:v>
                </c:pt>
              </c:numCache>
            </c:numRef>
          </c:val>
          <c:extLst>
            <c:ext xmlns:c16="http://schemas.microsoft.com/office/drawing/2014/chart" uri="{C3380CC4-5D6E-409C-BE32-E72D297353CC}">
              <c16:uniqueId val="{00000000-51CD-4623-B93C-DEC6865BCFF8}"/>
            </c:ext>
          </c:extLst>
        </c:ser>
        <c:ser>
          <c:idx val="1"/>
          <c:order val="1"/>
          <c:tx>
            <c:strRef>
              <c:f>Sheet1!$C$1</c:f>
              <c:strCache>
                <c:ptCount val="1"/>
                <c:pt idx="0">
                  <c:v>9v</c:v>
                </c:pt>
              </c:strCache>
            </c:strRef>
          </c:tx>
          <c:spPr>
            <a:solidFill>
              <a:srgbClr val="244061"/>
            </a:solidFill>
            <a:ln>
              <a:solidFill>
                <a:srgbClr val="24406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c:v>
                </c:pt>
                <c:pt idx="1">
                  <c:v>0</c:v>
                </c:pt>
                <c:pt idx="2">
                  <c:v>11</c:v>
                </c:pt>
                <c:pt idx="3">
                  <c:v>4</c:v>
                </c:pt>
              </c:numCache>
            </c:numRef>
          </c:val>
          <c:extLst>
            <c:ext xmlns:c16="http://schemas.microsoft.com/office/drawing/2014/chart" uri="{C3380CC4-5D6E-409C-BE32-E72D297353CC}">
              <c16:uniqueId val="{00000001-51CD-4623-B93C-DEC6865BCFF8}"/>
            </c:ext>
          </c:extLst>
        </c:ser>
        <c:dLbls>
          <c:dLblPos val="outEnd"/>
          <c:showLegendKey val="0"/>
          <c:showVal val="1"/>
          <c:showCatName val="0"/>
          <c:showSerName val="0"/>
          <c:showPercent val="0"/>
          <c:showBubbleSize val="0"/>
        </c:dLbls>
        <c:gapWidth val="79"/>
        <c:overlap val="-27"/>
        <c:axId val="586479720"/>
        <c:axId val="586480896"/>
      </c:barChart>
      <c:catAx>
        <c:axId val="586479720"/>
        <c:scaling>
          <c:orientation val="minMax"/>
        </c:scaling>
        <c:delete val="0"/>
        <c:axPos val="b"/>
        <c:numFmt formatCode="General" sourceLinked="1"/>
        <c:majorTickMark val="out"/>
        <c:minorTickMark val="none"/>
        <c:tickLblPos val="none"/>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480896"/>
        <c:crosses val="autoZero"/>
        <c:auto val="1"/>
        <c:lblAlgn val="ctr"/>
        <c:lblOffset val="100"/>
        <c:noMultiLvlLbl val="0"/>
      </c:catAx>
      <c:valAx>
        <c:axId val="58648089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8647972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5863252821557"/>
          <c:y val="0.15833213644946953"/>
          <c:w val="0.72459041593154783"/>
          <c:h val="0.69126812396106552"/>
        </c:manualLayout>
      </c:layout>
      <c:barChart>
        <c:barDir val="col"/>
        <c:grouping val="clustered"/>
        <c:varyColors val="0"/>
        <c:ser>
          <c:idx val="0"/>
          <c:order val="0"/>
          <c:tx>
            <c:strRef>
              <c:f>Sheet1!$B$1</c:f>
              <c:strCache>
                <c:ptCount val="1"/>
                <c:pt idx="0">
                  <c:v>Column1</c:v>
                </c:pt>
              </c:strCache>
            </c:strRef>
          </c:tx>
          <c:spPr>
            <a:solidFill>
              <a:srgbClr val="C00000"/>
            </a:solidFill>
            <a:ln>
              <a:solidFill>
                <a:srgbClr val="C00000"/>
              </a:solidFill>
            </a:ln>
            <a:effectLst/>
          </c:spPr>
          <c:invertIfNegative val="0"/>
          <c:dLbls>
            <c:spPr>
              <a:noFill/>
              <a:ln>
                <a:noFill/>
              </a:ln>
              <a:effectLst/>
            </c:spPr>
            <c:txPr>
              <a:bodyPr rot="0" vert="horz"/>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HPV 16/18</c:v>
                </c:pt>
                <c:pt idx="1">
                  <c:v>HPV 31/33/45</c:v>
                </c:pt>
                <c:pt idx="2">
                  <c:v>HPV 31/33/45/52/58</c:v>
                </c:pt>
              </c:strCache>
            </c:strRef>
          </c:cat>
          <c:val>
            <c:numRef>
              <c:f>Sheet1!$B$2:$B$4</c:f>
              <c:numCache>
                <c:formatCode>General</c:formatCode>
                <c:ptCount val="3"/>
                <c:pt idx="0">
                  <c:v>72</c:v>
                </c:pt>
                <c:pt idx="1">
                  <c:v>18.000000000000004</c:v>
                </c:pt>
                <c:pt idx="2">
                  <c:v>17.000000000000004</c:v>
                </c:pt>
              </c:numCache>
            </c:numRef>
          </c:val>
          <c:extLst>
            <c:ext xmlns:c16="http://schemas.microsoft.com/office/drawing/2014/chart" uri="{C3380CC4-5D6E-409C-BE32-E72D297353CC}">
              <c16:uniqueId val="{00000000-AE34-4C77-939D-9CEBBA2CF0A4}"/>
            </c:ext>
          </c:extLst>
        </c:ser>
        <c:dLbls>
          <c:dLblPos val="outEnd"/>
          <c:showLegendKey val="0"/>
          <c:showVal val="1"/>
          <c:showCatName val="0"/>
          <c:showSerName val="0"/>
          <c:showPercent val="0"/>
          <c:showBubbleSize val="0"/>
        </c:dLbls>
        <c:gapWidth val="175"/>
        <c:overlap val="-27"/>
        <c:axId val="579620448"/>
        <c:axId val="579621624"/>
      </c:barChart>
      <c:catAx>
        <c:axId val="5796204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sz="1400"/>
            </a:pPr>
            <a:endParaRPr lang="en-US"/>
          </a:p>
        </c:txPr>
        <c:crossAx val="579621624"/>
        <c:crosses val="autoZero"/>
        <c:auto val="1"/>
        <c:lblAlgn val="ctr"/>
        <c:lblOffset val="100"/>
        <c:noMultiLvlLbl val="0"/>
      </c:catAx>
      <c:valAx>
        <c:axId val="579621624"/>
        <c:scaling>
          <c:orientation val="minMax"/>
        </c:scaling>
        <c:delete val="0"/>
        <c:axPos val="l"/>
        <c:title>
          <c:tx>
            <c:rich>
              <a:bodyPr rot="-5400000" vert="horz"/>
              <a:lstStyle/>
              <a:p>
                <a:pPr>
                  <a:defRPr sz="1600"/>
                </a:pPr>
                <a:r>
                  <a:rPr lang="en-US" sz="1600" dirty="0">
                    <a:latin typeface="Aptos" panose="020B0004020202020204" pitchFamily="34" charset="0"/>
                  </a:rPr>
                  <a:t>Reduction in </a:t>
                </a:r>
                <a:r>
                  <a:rPr lang="en-US" sz="1600" dirty="0" err="1">
                    <a:latin typeface="Aptos" panose="020B0004020202020204" pitchFamily="34" charset="0"/>
                  </a:rPr>
                  <a:t>Riska</a:t>
                </a:r>
                <a:r>
                  <a:rPr lang="en-US" sz="1600" dirty="0">
                    <a:latin typeface="Aptos" panose="020B0004020202020204" pitchFamily="34" charset="0"/>
                  </a:rPr>
                  <a:t> (%)</a:t>
                </a:r>
              </a:p>
            </c:rich>
          </c:tx>
          <c:layout>
            <c:manualLayout>
              <c:xMode val="edge"/>
              <c:yMode val="edge"/>
              <c:x val="6.2015388632478463E-2"/>
              <c:y val="0.25853031170067498"/>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400"/>
            </a:pPr>
            <a:endParaRPr lang="en-US"/>
          </a:p>
        </c:txPr>
        <c:crossAx val="57962044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5863252821557"/>
          <c:y val="0.15833213644946953"/>
          <c:w val="0.72459041593154783"/>
          <c:h val="0.69126812396106552"/>
        </c:manualLayout>
      </c:layout>
      <c:barChart>
        <c:barDir val="col"/>
        <c:grouping val="clustered"/>
        <c:varyColors val="0"/>
        <c:ser>
          <c:idx val="0"/>
          <c:order val="0"/>
          <c:tx>
            <c:strRef>
              <c:f>Sheet1!$B$1</c:f>
              <c:strCache>
                <c:ptCount val="1"/>
                <c:pt idx="0">
                  <c:v>Column1</c:v>
                </c:pt>
              </c:strCache>
            </c:strRef>
          </c:tx>
          <c:spPr>
            <a:solidFill>
              <a:srgbClr val="C00000"/>
            </a:solidFill>
            <a:ln>
              <a:solidFill>
                <a:srgbClr val="C00000"/>
              </a:solidFill>
            </a:ln>
            <a:effectLst/>
          </c:spPr>
          <c:invertIfNegative val="0"/>
          <c:dPt>
            <c:idx val="0"/>
            <c:invertIfNegative val="0"/>
            <c:bubble3D val="0"/>
            <c:extLst>
              <c:ext xmlns:c16="http://schemas.microsoft.com/office/drawing/2014/chart" uri="{C3380CC4-5D6E-409C-BE32-E72D297353CC}">
                <c16:uniqueId val="{00000000-A405-4526-9015-9E1CE9AD808B}"/>
              </c:ext>
            </c:extLst>
          </c:dPt>
          <c:dPt>
            <c:idx val="1"/>
            <c:invertIfNegative val="0"/>
            <c:bubble3D val="0"/>
            <c:extLst>
              <c:ext xmlns:c16="http://schemas.microsoft.com/office/drawing/2014/chart" uri="{C3380CC4-5D6E-409C-BE32-E72D297353CC}">
                <c16:uniqueId val="{00000001-A405-4526-9015-9E1CE9AD808B}"/>
              </c:ext>
            </c:extLst>
          </c:dPt>
          <c:dPt>
            <c:idx val="2"/>
            <c:invertIfNegative val="0"/>
            <c:bubble3D val="0"/>
            <c:extLst>
              <c:ext xmlns:c16="http://schemas.microsoft.com/office/drawing/2014/chart" uri="{C3380CC4-5D6E-409C-BE32-E72D297353CC}">
                <c16:uniqueId val="{00000002-A405-4526-9015-9E1CE9AD808B}"/>
              </c:ext>
            </c:extLst>
          </c:dPt>
          <c:dLbls>
            <c:dLbl>
              <c:idx val="2"/>
              <c:layout>
                <c:manualLayout>
                  <c:x val="2.0085469206840637E-3"/>
                  <c:y val="1.9200807945808484E-2"/>
                </c:manualLayout>
              </c:layout>
              <c:tx>
                <c:rich>
                  <a:bodyPr/>
                  <a:lstStyle/>
                  <a:p>
                    <a:fld id="{2B3FA186-E3A7-4A42-BEDE-0F0A7E67DF28}" type="VALUE">
                      <a:rPr lang="en-US">
                        <a:latin typeface="Aptos" panose="020B00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05-4526-9015-9E1CE9AD808B}"/>
                </c:ext>
              </c:extLst>
            </c:dLbl>
            <c:spPr>
              <a:noFill/>
              <a:ln>
                <a:noFill/>
              </a:ln>
              <a:effectLst/>
            </c:spPr>
            <c:txPr>
              <a:bodyPr rot="0" vert="horz"/>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HPV 16/18</c:v>
                </c:pt>
                <c:pt idx="1">
                  <c:v>HPV 31/33/45</c:v>
                </c:pt>
                <c:pt idx="2">
                  <c:v>HPV 31/33/45/52/58</c:v>
                </c:pt>
              </c:strCache>
            </c:strRef>
          </c:cat>
          <c:val>
            <c:numRef>
              <c:f>Sheet1!$B$2:$B$4</c:f>
              <c:numCache>
                <c:formatCode>General</c:formatCode>
                <c:ptCount val="3"/>
                <c:pt idx="0">
                  <c:v>54</c:v>
                </c:pt>
                <c:pt idx="1">
                  <c:v>35</c:v>
                </c:pt>
                <c:pt idx="2">
                  <c:v>-12.000000000000011</c:v>
                </c:pt>
              </c:numCache>
            </c:numRef>
          </c:val>
          <c:extLst>
            <c:ext xmlns:c16="http://schemas.microsoft.com/office/drawing/2014/chart" uri="{C3380CC4-5D6E-409C-BE32-E72D297353CC}">
              <c16:uniqueId val="{00000003-A405-4526-9015-9E1CE9AD808B}"/>
            </c:ext>
          </c:extLst>
        </c:ser>
        <c:dLbls>
          <c:dLblPos val="outEnd"/>
          <c:showLegendKey val="0"/>
          <c:showVal val="1"/>
          <c:showCatName val="0"/>
          <c:showSerName val="0"/>
          <c:showPercent val="0"/>
          <c:showBubbleSize val="0"/>
        </c:dLbls>
        <c:gapWidth val="175"/>
        <c:overlap val="-27"/>
        <c:axId val="580332296"/>
        <c:axId val="580332688"/>
      </c:barChart>
      <c:catAx>
        <c:axId val="5803322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sz="1400"/>
            </a:pPr>
            <a:endParaRPr lang="en-US"/>
          </a:p>
        </c:txPr>
        <c:crossAx val="580332688"/>
        <c:crosses val="autoZero"/>
        <c:auto val="1"/>
        <c:lblAlgn val="ctr"/>
        <c:lblOffset val="1000"/>
        <c:noMultiLvlLbl val="0"/>
      </c:catAx>
      <c:valAx>
        <c:axId val="580332688"/>
        <c:scaling>
          <c:orientation val="minMax"/>
          <c:max val="80"/>
          <c:min val="-20"/>
        </c:scaling>
        <c:delete val="0"/>
        <c:axPos val="l"/>
        <c:title>
          <c:tx>
            <c:rich>
              <a:bodyPr rot="-5400000" vert="horz"/>
              <a:lstStyle/>
              <a:p>
                <a:pPr>
                  <a:defRPr sz="1600"/>
                </a:pPr>
                <a:r>
                  <a:rPr lang="en-US" sz="1600" dirty="0">
                    <a:latin typeface="Aptos" panose="020B0004020202020204" pitchFamily="34" charset="0"/>
                  </a:rPr>
                  <a:t>Reduction in </a:t>
                </a:r>
                <a:r>
                  <a:rPr lang="en-US" sz="1600" dirty="0" err="1">
                    <a:latin typeface="Aptos" panose="020B0004020202020204" pitchFamily="34" charset="0"/>
                  </a:rPr>
                  <a:t>Riska</a:t>
                </a:r>
                <a:r>
                  <a:rPr lang="en-US" sz="1600" dirty="0">
                    <a:latin typeface="Aptos" panose="020B0004020202020204" pitchFamily="34" charset="0"/>
                  </a:rPr>
                  <a:t> (%)</a:t>
                </a:r>
              </a:p>
            </c:rich>
          </c:tx>
          <c:layout>
            <c:manualLayout>
              <c:xMode val="edge"/>
              <c:yMode val="edge"/>
              <c:x val="6.0006841711794399E-2"/>
              <c:y val="0.223328830466693"/>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400"/>
            </a:pPr>
            <a:endParaRPr lang="en-US"/>
          </a:p>
        </c:txPr>
        <c:crossAx val="58033229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58919508453E-2"/>
          <c:y val="0.13379721139161568"/>
          <c:w val="0.86743065874552427"/>
          <c:h val="0.70237475570002439"/>
        </c:manualLayout>
      </c:layout>
      <c:barChart>
        <c:barDir val="col"/>
        <c:grouping val="clustered"/>
        <c:varyColors val="0"/>
        <c:ser>
          <c:idx val="0"/>
          <c:order val="0"/>
          <c:tx>
            <c:strRef>
              <c:f>Sheet1!$B$1</c:f>
              <c:strCache>
                <c:ptCount val="1"/>
                <c:pt idx="0">
                  <c:v>Tabrizi 2014 (vaccinated)</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Sheet1!$B$2:$B$3</c:f>
              <c:numCache>
                <c:formatCode>General</c:formatCode>
                <c:ptCount val="2"/>
                <c:pt idx="0">
                  <c:v>83.3</c:v>
                </c:pt>
                <c:pt idx="1">
                  <c:v>99.9</c:v>
                </c:pt>
              </c:numCache>
            </c:numRef>
          </c:val>
          <c:extLst>
            <c:ext xmlns:c16="http://schemas.microsoft.com/office/drawing/2014/chart" uri="{C3380CC4-5D6E-409C-BE32-E72D297353CC}">
              <c16:uniqueId val="{00000000-9F8F-4FC8-9D77-B89C96EA72DF}"/>
            </c:ext>
          </c:extLst>
        </c:ser>
        <c:ser>
          <c:idx val="1"/>
          <c:order val="1"/>
          <c:tx>
            <c:strRef>
              <c:f>Sheet1!$C$1</c:f>
              <c:strCache>
                <c:ptCount val="1"/>
                <c:pt idx="0">
                  <c:v>Tabrizi 2014</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Sheet1!$C$2:$C$3</c:f>
              <c:numCache>
                <c:formatCode>General</c:formatCode>
                <c:ptCount val="2"/>
                <c:pt idx="0">
                  <c:v>80.3</c:v>
                </c:pt>
                <c:pt idx="1">
                  <c:v>77.400000000000006</c:v>
                </c:pt>
              </c:numCache>
            </c:numRef>
          </c:val>
          <c:extLst>
            <c:ext xmlns:c16="http://schemas.microsoft.com/office/drawing/2014/chart" uri="{C3380CC4-5D6E-409C-BE32-E72D297353CC}">
              <c16:uniqueId val="{00000001-9F8F-4FC8-9D77-B89C96EA72DF}"/>
            </c:ext>
          </c:extLst>
        </c:ser>
        <c:ser>
          <c:idx val="2"/>
          <c:order val="2"/>
          <c:tx>
            <c:strRef>
              <c:f>Sheet1!$D$1</c:f>
              <c:strCache>
                <c:ptCount val="1"/>
                <c:pt idx="0">
                  <c:v>Markowitz 2013</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Sheet1!$D$2:$D$3</c:f>
              <c:numCache>
                <c:formatCode>General</c:formatCode>
                <c:ptCount val="2"/>
                <c:pt idx="0">
                  <c:v>50</c:v>
                </c:pt>
                <c:pt idx="1">
                  <c:v>37.5</c:v>
                </c:pt>
              </c:numCache>
            </c:numRef>
          </c:val>
          <c:extLst>
            <c:ext xmlns:c16="http://schemas.microsoft.com/office/drawing/2014/chart" uri="{C3380CC4-5D6E-409C-BE32-E72D297353CC}">
              <c16:uniqueId val="{00000002-9F8F-4FC8-9D77-B89C96EA72DF}"/>
            </c:ext>
          </c:extLst>
        </c:ser>
        <c:ser>
          <c:idx val="3"/>
          <c:order val="3"/>
          <c:tx>
            <c:strRef>
              <c:f>Sheet1!$E$1</c:f>
              <c:strCache>
                <c:ptCount val="1"/>
                <c:pt idx="0">
                  <c:v>Markowitz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Sheet1!$E$2:$E$3</c:f>
              <c:numCache>
                <c:formatCode>General</c:formatCode>
                <c:ptCount val="2"/>
                <c:pt idx="0">
                  <c:v>61.7</c:v>
                </c:pt>
                <c:pt idx="1">
                  <c:v>43.8</c:v>
                </c:pt>
              </c:numCache>
            </c:numRef>
          </c:val>
          <c:extLst>
            <c:ext xmlns:c16="http://schemas.microsoft.com/office/drawing/2014/chart" uri="{C3380CC4-5D6E-409C-BE32-E72D297353CC}">
              <c16:uniqueId val="{00000003-9F8F-4FC8-9D77-B89C96EA72DF}"/>
            </c:ext>
          </c:extLst>
        </c:ser>
        <c:dLbls>
          <c:dLblPos val="outEnd"/>
          <c:showLegendKey val="0"/>
          <c:showVal val="1"/>
          <c:showCatName val="0"/>
          <c:showSerName val="0"/>
          <c:showPercent val="0"/>
          <c:showBubbleSize val="0"/>
        </c:dLbls>
        <c:gapWidth val="184"/>
        <c:overlap val="-25"/>
        <c:axId val="580333080"/>
        <c:axId val="580333472"/>
      </c:barChart>
      <c:catAx>
        <c:axId val="580333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0333472"/>
        <c:crosses val="autoZero"/>
        <c:auto val="1"/>
        <c:lblAlgn val="ctr"/>
        <c:lblOffset val="100"/>
        <c:noMultiLvlLbl val="0"/>
      </c:catAx>
      <c:valAx>
        <c:axId val="58033347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latin typeface="Aptos" panose="020B0004020202020204" pitchFamily="34" charset="0"/>
                  </a:rPr>
                  <a:t>Reduction in Prevalence (%)</a:t>
                </a:r>
              </a:p>
            </c:rich>
          </c:tx>
          <c:layout>
            <c:manualLayout>
              <c:xMode val="edge"/>
              <c:yMode val="edge"/>
              <c:x val="1.0276055644788513E-2"/>
              <c:y val="0.10613502912876029"/>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0333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890153121797E-2"/>
          <c:y val="0.12372516586491247"/>
          <c:w val="0.86677831563781294"/>
          <c:h val="0.6805040294465251"/>
        </c:manualLayout>
      </c:layout>
      <c:barChart>
        <c:barDir val="col"/>
        <c:grouping val="clustered"/>
        <c:varyColors val="0"/>
        <c:ser>
          <c:idx val="0"/>
          <c:order val="0"/>
          <c:tx>
            <c:strRef>
              <c:f>Sheet1!$B$1</c:f>
              <c:strCache>
                <c:ptCount val="1"/>
                <c:pt idx="0">
                  <c:v>Tabrizi 2014 (vaccinated)</c:v>
                </c:pt>
              </c:strCache>
            </c:strRef>
          </c:tx>
          <c:spPr>
            <a:solidFill>
              <a:srgbClr val="C00000"/>
            </a:solidFill>
            <a:ln>
              <a:solidFill>
                <a:srgbClr val="C00000"/>
              </a:solid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HPV 31</c:v>
                </c:pt>
                <c:pt idx="1">
                  <c:v>HPV 33</c:v>
                </c:pt>
                <c:pt idx="2">
                  <c:v>HPV 45</c:v>
                </c:pt>
              </c:strCache>
            </c:strRef>
          </c:cat>
          <c:val>
            <c:numRef>
              <c:f>Sheet1!$B$4:$B$6</c:f>
              <c:numCache>
                <c:formatCode>General</c:formatCode>
                <c:ptCount val="3"/>
                <c:pt idx="0">
                  <c:v>62.5</c:v>
                </c:pt>
                <c:pt idx="1">
                  <c:v>50</c:v>
                </c:pt>
                <c:pt idx="2">
                  <c:v>66.7</c:v>
                </c:pt>
              </c:numCache>
            </c:numRef>
          </c:val>
          <c:extLst>
            <c:ext xmlns:c16="http://schemas.microsoft.com/office/drawing/2014/chart" uri="{C3380CC4-5D6E-409C-BE32-E72D297353CC}">
              <c16:uniqueId val="{00000000-0C16-4336-8C93-ECF676F25923}"/>
            </c:ext>
          </c:extLst>
        </c:ser>
        <c:ser>
          <c:idx val="1"/>
          <c:order val="1"/>
          <c:tx>
            <c:strRef>
              <c:f>Sheet1!$C$1</c:f>
              <c:strCache>
                <c:ptCount val="1"/>
                <c:pt idx="0">
                  <c:v>Tabrizi 2014</c:v>
                </c:pt>
              </c:strCache>
            </c:strRef>
          </c:tx>
          <c:spPr>
            <a:solidFill>
              <a:srgbClr val="00B050"/>
            </a:solidFill>
            <a:ln>
              <a:solidFill>
                <a:srgbClr val="00B050"/>
              </a:solidFill>
            </a:ln>
            <a:effectLst/>
          </c:spPr>
          <c:invertIfNegative val="0"/>
          <c:dLbls>
            <c:dLbl>
              <c:idx val="2"/>
              <c:tx>
                <c:rich>
                  <a:bodyPr/>
                  <a:lstStyle/>
                  <a:p>
                    <a:r>
                      <a:rPr lang="en-US" baseline="30000" dirty="0">
                        <a:latin typeface="Aptos" panose="020B0004020202020204" pitchFamily="34" charset="0"/>
                      </a:rPr>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C16-4336-8C93-ECF676F25923}"/>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HPV 31</c:v>
                </c:pt>
                <c:pt idx="1">
                  <c:v>HPV 33</c:v>
                </c:pt>
                <c:pt idx="2">
                  <c:v>HPV 45</c:v>
                </c:pt>
              </c:strCache>
            </c:strRef>
          </c:cat>
          <c:val>
            <c:numRef>
              <c:f>Sheet1!$C$4:$C$6</c:f>
              <c:numCache>
                <c:formatCode>General</c:formatCode>
                <c:ptCount val="3"/>
                <c:pt idx="0">
                  <c:v>20</c:v>
                </c:pt>
                <c:pt idx="1">
                  <c:v>62.5</c:v>
                </c:pt>
                <c:pt idx="2">
                  <c:v>0</c:v>
                </c:pt>
              </c:numCache>
            </c:numRef>
          </c:val>
          <c:extLst>
            <c:ext xmlns:c16="http://schemas.microsoft.com/office/drawing/2014/chart" uri="{C3380CC4-5D6E-409C-BE32-E72D297353CC}">
              <c16:uniqueId val="{00000002-0C16-4336-8C93-ECF676F25923}"/>
            </c:ext>
          </c:extLst>
        </c:ser>
        <c:ser>
          <c:idx val="2"/>
          <c:order val="2"/>
          <c:tx>
            <c:strRef>
              <c:f>Sheet1!$D$1</c:f>
              <c:strCache>
                <c:ptCount val="1"/>
                <c:pt idx="0">
                  <c:v>Markowitz 2013</c:v>
                </c:pt>
              </c:strCache>
            </c:strRef>
          </c:tx>
          <c:spPr>
            <a:solidFill>
              <a:srgbClr val="4F81BD"/>
            </a:solidFill>
            <a:ln>
              <a:solidFill>
                <a:srgbClr val="4F81BD"/>
              </a:solid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HPV 31</c:v>
                </c:pt>
                <c:pt idx="1">
                  <c:v>HPV 33</c:v>
                </c:pt>
                <c:pt idx="2">
                  <c:v>HPV 45</c:v>
                </c:pt>
              </c:strCache>
            </c:strRef>
          </c:cat>
          <c:val>
            <c:numRef>
              <c:f>Sheet1!$D$4:$D$6</c:f>
              <c:numCache>
                <c:formatCode>General</c:formatCode>
                <c:ptCount val="3"/>
                <c:pt idx="0">
                  <c:v>57.1</c:v>
                </c:pt>
                <c:pt idx="1">
                  <c:v>40</c:v>
                </c:pt>
                <c:pt idx="2">
                  <c:v>71.400000000000006</c:v>
                </c:pt>
              </c:numCache>
            </c:numRef>
          </c:val>
          <c:extLst>
            <c:ext xmlns:c16="http://schemas.microsoft.com/office/drawing/2014/chart" uri="{C3380CC4-5D6E-409C-BE32-E72D297353CC}">
              <c16:uniqueId val="{00000003-0C16-4336-8C93-ECF676F25923}"/>
            </c:ext>
          </c:extLst>
        </c:ser>
        <c:ser>
          <c:idx val="3"/>
          <c:order val="3"/>
          <c:tx>
            <c:strRef>
              <c:f>Sheet1!$E$1</c:f>
              <c:strCache>
                <c:ptCount val="1"/>
                <c:pt idx="0">
                  <c:v>Markowitz 2016</c:v>
                </c:pt>
              </c:strCache>
            </c:strRef>
          </c:tx>
          <c:spPr>
            <a:solidFill>
              <a:schemeClr val="accent2"/>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Sheet1!$A$4:$A$6</c:f>
              <c:strCache>
                <c:ptCount val="3"/>
                <c:pt idx="0">
                  <c:v>HPV 31</c:v>
                </c:pt>
                <c:pt idx="1">
                  <c:v>HPV 33</c:v>
                </c:pt>
                <c:pt idx="2">
                  <c:v>HPV 45</c:v>
                </c:pt>
              </c:strCache>
            </c:strRef>
          </c:cat>
          <c:val>
            <c:numRef>
              <c:f>Sheet1!$E$4:$E$6</c:f>
              <c:numCache>
                <c:formatCode>General</c:formatCode>
                <c:ptCount val="3"/>
                <c:pt idx="0">
                  <c:v>35.700000000000003</c:v>
                </c:pt>
                <c:pt idx="1">
                  <c:v>40</c:v>
                </c:pt>
                <c:pt idx="2">
                  <c:v>57.1</c:v>
                </c:pt>
              </c:numCache>
            </c:numRef>
          </c:val>
          <c:extLst>
            <c:ext xmlns:c16="http://schemas.microsoft.com/office/drawing/2014/chart" uri="{C3380CC4-5D6E-409C-BE32-E72D297353CC}">
              <c16:uniqueId val="{00000004-0C16-4336-8C93-ECF676F25923}"/>
            </c:ext>
          </c:extLst>
        </c:ser>
        <c:dLbls>
          <c:dLblPos val="outEnd"/>
          <c:showLegendKey val="0"/>
          <c:showVal val="1"/>
          <c:showCatName val="0"/>
          <c:showSerName val="0"/>
          <c:showPercent val="0"/>
          <c:showBubbleSize val="0"/>
        </c:dLbls>
        <c:gapWidth val="184"/>
        <c:overlap val="-25"/>
        <c:axId val="580337000"/>
        <c:axId val="580335040"/>
      </c:barChart>
      <c:catAx>
        <c:axId val="5803370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1200"/>
            </a:pPr>
            <a:endParaRPr lang="en-US"/>
          </a:p>
        </c:txPr>
        <c:crossAx val="580335040"/>
        <c:crosses val="autoZero"/>
        <c:auto val="1"/>
        <c:lblAlgn val="ctr"/>
        <c:lblOffset val="100"/>
        <c:noMultiLvlLbl val="0"/>
      </c:catAx>
      <c:valAx>
        <c:axId val="580335040"/>
        <c:scaling>
          <c:orientation val="minMax"/>
          <c:min val="0"/>
        </c:scaling>
        <c:delete val="0"/>
        <c:axPos val="l"/>
        <c:title>
          <c:tx>
            <c:rich>
              <a:bodyPr rot="-5400000" vert="horz"/>
              <a:lstStyle/>
              <a:p>
                <a:pPr>
                  <a:defRPr sz="1400"/>
                </a:pPr>
                <a:r>
                  <a:rPr lang="en-US" sz="1400" dirty="0">
                    <a:latin typeface="Aptos" panose="020B0004020202020204" pitchFamily="34" charset="0"/>
                  </a:rPr>
                  <a:t>Reduction in Prevalence (%)</a:t>
                </a:r>
              </a:p>
            </c:rich>
          </c:tx>
          <c:layout>
            <c:manualLayout>
              <c:xMode val="edge"/>
              <c:yMode val="edge"/>
              <c:x val="1.9174911795745261E-2"/>
              <c:y val="0.15886697614470405"/>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200"/>
            </a:pPr>
            <a:endParaRPr lang="en-US"/>
          </a:p>
        </c:txPr>
        <c:crossAx val="58033700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8226589786513"/>
          <c:y val="0.1200123328587655"/>
          <c:w val="0.85620203773740877"/>
          <c:h val="0.72253879462755422"/>
        </c:manualLayout>
      </c:layout>
      <c:barChart>
        <c:barDir val="col"/>
        <c:grouping val="clustered"/>
        <c:varyColors val="0"/>
        <c:ser>
          <c:idx val="0"/>
          <c:order val="0"/>
          <c:tx>
            <c:strRef>
              <c:f>Sheet1!$B$1</c:f>
              <c:strCache>
                <c:ptCount val="1"/>
                <c:pt idx="0">
                  <c:v>Kavanagh 2014</c:v>
                </c:pt>
              </c:strCache>
            </c:strRef>
          </c:tx>
          <c:spPr>
            <a:solidFill>
              <a:srgbClr val="C00000"/>
            </a:solidFill>
            <a:ln>
              <a:solidFill>
                <a:srgbClr val="C00000"/>
              </a:solidFill>
            </a:ln>
            <a:effectLst/>
          </c:spPr>
          <c:invertIfNegative val="0"/>
          <c:dLbls>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HPV 16/18</c:v>
                </c:pt>
              </c:strCache>
            </c:strRef>
          </c:cat>
          <c:val>
            <c:numRef>
              <c:f>Sheet1!$B$2</c:f>
              <c:numCache>
                <c:formatCode>General</c:formatCode>
                <c:ptCount val="1"/>
                <c:pt idx="0">
                  <c:v>54.4</c:v>
                </c:pt>
              </c:numCache>
            </c:numRef>
          </c:val>
          <c:extLst>
            <c:ext xmlns:c16="http://schemas.microsoft.com/office/drawing/2014/chart" uri="{C3380CC4-5D6E-409C-BE32-E72D297353CC}">
              <c16:uniqueId val="{00000000-1922-414F-AF8D-45093C489F3A}"/>
            </c:ext>
          </c:extLst>
        </c:ser>
        <c:ser>
          <c:idx val="1"/>
          <c:order val="1"/>
          <c:tx>
            <c:strRef>
              <c:f>Sheet1!$C$1</c:f>
              <c:strCache>
                <c:ptCount val="1"/>
                <c:pt idx="0">
                  <c:v>Cameron 2016</c:v>
                </c:pt>
              </c:strCache>
            </c:strRef>
          </c:tx>
          <c:spPr>
            <a:solidFill>
              <a:srgbClr val="00B050"/>
            </a:solidFill>
            <a:ln>
              <a:solidFill>
                <a:srgbClr val="00B050"/>
              </a:solidFill>
            </a:ln>
            <a:effectLst/>
          </c:spPr>
          <c:invertIfNegative val="0"/>
          <c:dLbls>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HPV 16/18</c:v>
                </c:pt>
              </c:strCache>
            </c:strRef>
          </c:cat>
          <c:val>
            <c:numRef>
              <c:f>Sheet1!$C$2</c:f>
              <c:numCache>
                <c:formatCode>General</c:formatCode>
                <c:ptCount val="1"/>
                <c:pt idx="0">
                  <c:v>62.6</c:v>
                </c:pt>
              </c:numCache>
            </c:numRef>
          </c:val>
          <c:extLst>
            <c:ext xmlns:c16="http://schemas.microsoft.com/office/drawing/2014/chart" uri="{C3380CC4-5D6E-409C-BE32-E72D297353CC}">
              <c16:uniqueId val="{00000001-1922-414F-AF8D-45093C489F3A}"/>
            </c:ext>
          </c:extLst>
        </c:ser>
        <c:ser>
          <c:idx val="2"/>
          <c:order val="2"/>
          <c:tx>
            <c:strRef>
              <c:f>Sheet1!$D$1</c:f>
              <c:strCache>
                <c:ptCount val="1"/>
                <c:pt idx="0">
                  <c:v>Mesher 2016</c:v>
                </c:pt>
              </c:strCache>
            </c:strRef>
          </c:tx>
          <c:spPr>
            <a:solidFill>
              <a:srgbClr val="4F81BD"/>
            </a:solidFill>
            <a:ln>
              <a:solidFill>
                <a:srgbClr val="4F81BD"/>
              </a:solidFill>
            </a:ln>
            <a:effectLst/>
          </c:spPr>
          <c:invertIfNegative val="0"/>
          <c:dLbls>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HPV 16/18</c:v>
                </c:pt>
              </c:strCache>
            </c:strRef>
          </c:cat>
          <c:val>
            <c:numRef>
              <c:f>Sheet1!$D$2</c:f>
              <c:numCache>
                <c:formatCode>General</c:formatCode>
                <c:ptCount val="1"/>
                <c:pt idx="0">
                  <c:v>77.3</c:v>
                </c:pt>
              </c:numCache>
            </c:numRef>
          </c:val>
          <c:extLst>
            <c:ext xmlns:c16="http://schemas.microsoft.com/office/drawing/2014/chart" uri="{C3380CC4-5D6E-409C-BE32-E72D297353CC}">
              <c16:uniqueId val="{00000002-1922-414F-AF8D-45093C489F3A}"/>
            </c:ext>
          </c:extLst>
        </c:ser>
        <c:dLbls>
          <c:dLblPos val="outEnd"/>
          <c:showLegendKey val="0"/>
          <c:showVal val="1"/>
          <c:showCatName val="0"/>
          <c:showSerName val="0"/>
          <c:showPercent val="0"/>
          <c:showBubbleSize val="0"/>
        </c:dLbls>
        <c:gapWidth val="219"/>
        <c:overlap val="-27"/>
        <c:axId val="580335432"/>
        <c:axId val="580336608"/>
      </c:barChart>
      <c:catAx>
        <c:axId val="580335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1200"/>
            </a:pPr>
            <a:endParaRPr lang="en-US"/>
          </a:p>
        </c:txPr>
        <c:crossAx val="580336608"/>
        <c:crosses val="autoZero"/>
        <c:auto val="1"/>
        <c:lblAlgn val="ctr"/>
        <c:lblOffset val="100"/>
        <c:noMultiLvlLbl val="0"/>
      </c:catAx>
      <c:valAx>
        <c:axId val="580336608"/>
        <c:scaling>
          <c:orientation val="minMax"/>
          <c:max val="100"/>
        </c:scaling>
        <c:delete val="0"/>
        <c:axPos val="l"/>
        <c:title>
          <c:tx>
            <c:rich>
              <a:bodyPr rot="-5400000" vert="horz"/>
              <a:lstStyle/>
              <a:p>
                <a:pPr>
                  <a:defRPr sz="1400"/>
                </a:pPr>
                <a:r>
                  <a:rPr lang="en-US" sz="1400" dirty="0">
                    <a:latin typeface="Aptos" panose="020B0004020202020204" pitchFamily="34" charset="0"/>
                  </a:rPr>
                  <a:t>Reduction in Prevalence (%)</a:t>
                </a:r>
              </a:p>
            </c:rich>
          </c:tx>
          <c:layout>
            <c:manualLayout>
              <c:xMode val="edge"/>
              <c:yMode val="edge"/>
              <c:x val="2.0991169297288944E-2"/>
              <c:y val="0.14852628741612681"/>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200"/>
            </a:pPr>
            <a:endParaRPr lang="en-US"/>
          </a:p>
        </c:txPr>
        <c:crossAx val="5803354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17916612882409"/>
          <c:y val="0.10444451069162632"/>
          <c:w val="0.83484548857622309"/>
          <c:h val="0.74189969969969971"/>
        </c:manualLayout>
      </c:layout>
      <c:barChart>
        <c:barDir val="col"/>
        <c:grouping val="clustered"/>
        <c:varyColors val="0"/>
        <c:ser>
          <c:idx val="0"/>
          <c:order val="0"/>
          <c:tx>
            <c:strRef>
              <c:f>Sheet1!$B$1</c:f>
              <c:strCache>
                <c:ptCount val="1"/>
                <c:pt idx="0">
                  <c:v>Kavanagh 2014</c:v>
                </c:pt>
              </c:strCache>
            </c:strRef>
          </c:tx>
          <c:spPr>
            <a:solidFill>
              <a:srgbClr val="C00000"/>
            </a:solidFill>
            <a:ln>
              <a:solidFill>
                <a:srgbClr val="C00000"/>
              </a:solidFill>
            </a:ln>
            <a:effectLst/>
          </c:spPr>
          <c:invertIfNegative val="0"/>
          <c:dLbls>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HPV 31/33/45</c:v>
                </c:pt>
              </c:strCache>
            </c:strRef>
          </c:cat>
          <c:val>
            <c:numRef>
              <c:f>Sheet1!$B$3</c:f>
              <c:numCache>
                <c:formatCode>General</c:formatCode>
                <c:ptCount val="1"/>
                <c:pt idx="0">
                  <c:v>48.1</c:v>
                </c:pt>
              </c:numCache>
            </c:numRef>
          </c:val>
          <c:extLst>
            <c:ext xmlns:c16="http://schemas.microsoft.com/office/drawing/2014/chart" uri="{C3380CC4-5D6E-409C-BE32-E72D297353CC}">
              <c16:uniqueId val="{00000000-9C33-459F-92E5-C7E2EB596961}"/>
            </c:ext>
          </c:extLst>
        </c:ser>
        <c:ser>
          <c:idx val="1"/>
          <c:order val="1"/>
          <c:tx>
            <c:strRef>
              <c:f>Sheet1!$C$1</c:f>
              <c:strCache>
                <c:ptCount val="1"/>
                <c:pt idx="0">
                  <c:v>Cameron 2016</c:v>
                </c:pt>
              </c:strCache>
            </c:strRef>
          </c:tx>
          <c:spPr>
            <a:solidFill>
              <a:srgbClr val="00B050"/>
            </a:solidFill>
            <a:ln>
              <a:solidFill>
                <a:srgbClr val="00B050"/>
              </a:solidFill>
            </a:ln>
            <a:effectLst/>
          </c:spPr>
          <c:invertIfNegative val="0"/>
          <c:dLbls>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HPV 31/33/45</c:v>
                </c:pt>
              </c:strCache>
            </c:strRef>
          </c:cat>
          <c:val>
            <c:numRef>
              <c:f>Sheet1!$C$3</c:f>
              <c:numCache>
                <c:formatCode>General</c:formatCode>
                <c:ptCount val="1"/>
                <c:pt idx="0">
                  <c:v>51.9</c:v>
                </c:pt>
              </c:numCache>
            </c:numRef>
          </c:val>
          <c:extLst>
            <c:ext xmlns:c16="http://schemas.microsoft.com/office/drawing/2014/chart" uri="{C3380CC4-5D6E-409C-BE32-E72D297353CC}">
              <c16:uniqueId val="{00000001-9C33-459F-92E5-C7E2EB596961}"/>
            </c:ext>
          </c:extLst>
        </c:ser>
        <c:ser>
          <c:idx val="2"/>
          <c:order val="2"/>
          <c:tx>
            <c:strRef>
              <c:f>Sheet1!$D$1</c:f>
              <c:strCache>
                <c:ptCount val="1"/>
                <c:pt idx="0">
                  <c:v>Mesher 2016</c:v>
                </c:pt>
              </c:strCache>
            </c:strRef>
          </c:tx>
          <c:spPr>
            <a:solidFill>
              <a:srgbClr val="4F81BD"/>
            </a:solidFill>
            <a:ln>
              <a:solidFill>
                <a:srgbClr val="4F81BD"/>
              </a:solidFill>
            </a:ln>
            <a:effectLst/>
          </c:spPr>
          <c:invertIfNegative val="0"/>
          <c:dLbls>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HPV 31/33/45</c:v>
                </c:pt>
              </c:strCache>
            </c:strRef>
          </c:cat>
          <c:val>
            <c:numRef>
              <c:f>Sheet1!$D$3</c:f>
              <c:numCache>
                <c:formatCode>General</c:formatCode>
                <c:ptCount val="1"/>
                <c:pt idx="0">
                  <c:v>31</c:v>
                </c:pt>
              </c:numCache>
            </c:numRef>
          </c:val>
          <c:extLst>
            <c:ext xmlns:c16="http://schemas.microsoft.com/office/drawing/2014/chart" uri="{C3380CC4-5D6E-409C-BE32-E72D297353CC}">
              <c16:uniqueId val="{00000002-9C33-459F-92E5-C7E2EB596961}"/>
            </c:ext>
          </c:extLst>
        </c:ser>
        <c:dLbls>
          <c:dLblPos val="outEnd"/>
          <c:showLegendKey val="0"/>
          <c:showVal val="1"/>
          <c:showCatName val="0"/>
          <c:showSerName val="0"/>
          <c:showPercent val="0"/>
          <c:showBubbleSize val="0"/>
        </c:dLbls>
        <c:gapWidth val="219"/>
        <c:overlap val="-27"/>
        <c:axId val="580339352"/>
        <c:axId val="580339744"/>
      </c:barChart>
      <c:catAx>
        <c:axId val="5803393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1200"/>
            </a:pPr>
            <a:endParaRPr lang="en-US"/>
          </a:p>
        </c:txPr>
        <c:crossAx val="580339744"/>
        <c:crosses val="autoZero"/>
        <c:auto val="1"/>
        <c:lblAlgn val="ctr"/>
        <c:lblOffset val="100"/>
        <c:noMultiLvlLbl val="0"/>
      </c:catAx>
      <c:valAx>
        <c:axId val="580339744"/>
        <c:scaling>
          <c:orientation val="minMax"/>
          <c:max val="70"/>
        </c:scaling>
        <c:delete val="0"/>
        <c:axPos val="l"/>
        <c:title>
          <c:tx>
            <c:rich>
              <a:bodyPr rot="-5400000" vert="horz"/>
              <a:lstStyle/>
              <a:p>
                <a:pPr>
                  <a:defRPr sz="1400"/>
                </a:pPr>
                <a:r>
                  <a:rPr lang="en-US" sz="1400" dirty="0">
                    <a:latin typeface="Aptos" panose="020B0004020202020204" pitchFamily="34" charset="0"/>
                  </a:rPr>
                  <a:t>Reduction in Prevalence (%)</a:t>
                </a:r>
              </a:p>
            </c:rich>
          </c:tx>
          <c:layout>
            <c:manualLayout>
              <c:xMode val="edge"/>
              <c:yMode val="edge"/>
              <c:x val="3.992303084755916E-2"/>
              <c:y val="0.1291903903903904"/>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200"/>
            </a:pPr>
            <a:endParaRPr lang="en-US"/>
          </a:p>
        </c:txPr>
        <c:crossAx val="5803393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Prevaccine</c:v>
                </c:pt>
              </c:strCache>
            </c:strRef>
          </c:tx>
          <c:spPr>
            <a:solidFill>
              <a:srgbClr val="C00000"/>
            </a:solidFill>
          </c:spPr>
          <c:invertIfNegative val="0"/>
          <c:dLbls>
            <c:dLbl>
              <c:idx val="0"/>
              <c:tx>
                <c:rich>
                  <a:bodyPr/>
                  <a:lstStyle/>
                  <a:p>
                    <a:r>
                      <a:rPr lang="en-US" sz="1400" dirty="0">
                        <a:latin typeface="Aptos" panose="020B0004020202020204" pitchFamily="34" charset="0"/>
                      </a:rPr>
                      <a:t>59.9%</a:t>
                    </a:r>
                    <a:endParaRPr lang="en-US" dirty="0">
                      <a:latin typeface="Aptos" panose="020B0004020202020204" pitchFamily="34" charset="0"/>
                    </a:endParaRP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B94-4F24-BFBA-5B11939E57B9}"/>
                </c:ext>
              </c:extLst>
            </c:dLbl>
            <c:dLbl>
              <c:idx val="1"/>
              <c:tx>
                <c:rich>
                  <a:bodyPr/>
                  <a:lstStyle/>
                  <a:p>
                    <a:r>
                      <a:rPr lang="en-US" sz="1400" dirty="0">
                        <a:latin typeface="Aptos" panose="020B0004020202020204" pitchFamily="34" charset="0"/>
                      </a:rPr>
                      <a:t>47.0%</a:t>
                    </a:r>
                    <a:endParaRPr lang="en-US" dirty="0">
                      <a:latin typeface="Aptos" panose="020B0004020202020204" pitchFamily="34" charset="0"/>
                    </a:endParaRP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B94-4F24-BFBA-5B11939E57B9}"/>
                </c:ext>
              </c:extLst>
            </c:dLbl>
            <c:dLbl>
              <c:idx val="2"/>
              <c:tx>
                <c:rich>
                  <a:bodyPr/>
                  <a:lstStyle/>
                  <a:p>
                    <a:r>
                      <a:rPr lang="en-US" sz="1400" dirty="0">
                        <a:latin typeface="Aptos" panose="020B0004020202020204" pitchFamily="34" charset="0"/>
                      </a:rPr>
                      <a:t>37.6%</a:t>
                    </a:r>
                    <a:endParaRPr lang="en-US" dirty="0">
                      <a:latin typeface="Aptos" panose="020B0004020202020204" pitchFamily="34" charset="0"/>
                    </a:endParaRP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94-4F24-BFBA-5B11939E57B9}"/>
                </c:ext>
              </c:extLst>
            </c:dLbl>
            <c:dLbl>
              <c:idx val="3"/>
              <c:tx>
                <c:rich>
                  <a:bodyPr/>
                  <a:lstStyle/>
                  <a:p>
                    <a:r>
                      <a:rPr lang="en-US" sz="1400" dirty="0">
                        <a:latin typeface="Aptos" panose="020B0004020202020204" pitchFamily="34" charset="0"/>
                      </a:rPr>
                      <a:t>28.7%</a:t>
                    </a:r>
                    <a:endParaRPr lang="en-US" dirty="0">
                      <a:latin typeface="Aptos" panose="020B0004020202020204" pitchFamily="34" charset="0"/>
                    </a:endParaRP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94-4F24-BFBA-5B11939E57B9}"/>
                </c:ext>
              </c:extLst>
            </c:dLbl>
            <c:spPr>
              <a:noFill/>
              <a:ln>
                <a:noFill/>
              </a:ln>
              <a:effectLst/>
            </c:spPr>
            <c:txPr>
              <a:bodyPr/>
              <a:lstStyle/>
              <a:p>
                <a:pPr>
                  <a:defRPr lang="en-US"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Any HPV type </c:v>
                </c:pt>
                <c:pt idx="1">
                  <c:v>HR HPV </c:v>
                </c:pt>
                <c:pt idx="2">
                  <c:v>HR HPV excl 16 &amp; 18</c:v>
                </c:pt>
                <c:pt idx="3">
                  <c:v>HPV 6, 11, 16, 18</c:v>
                </c:pt>
              </c:strCache>
            </c:strRef>
          </c:cat>
          <c:val>
            <c:numRef>
              <c:f>Sheet1!$B$2:$B$5</c:f>
              <c:numCache>
                <c:formatCode>General</c:formatCode>
                <c:ptCount val="4"/>
                <c:pt idx="0">
                  <c:v>59.9</c:v>
                </c:pt>
                <c:pt idx="1">
                  <c:v>47</c:v>
                </c:pt>
                <c:pt idx="2">
                  <c:v>37.6</c:v>
                </c:pt>
                <c:pt idx="3">
                  <c:v>28.7</c:v>
                </c:pt>
              </c:numCache>
            </c:numRef>
          </c:val>
          <c:extLst>
            <c:ext xmlns:c16="http://schemas.microsoft.com/office/drawing/2014/chart" uri="{C3380CC4-5D6E-409C-BE32-E72D297353CC}">
              <c16:uniqueId val="{00000004-FB94-4F24-BFBA-5B11939E57B9}"/>
            </c:ext>
          </c:extLst>
        </c:ser>
        <c:ser>
          <c:idx val="1"/>
          <c:order val="1"/>
          <c:tx>
            <c:strRef>
              <c:f>Sheet1!$C$1</c:f>
              <c:strCache>
                <c:ptCount val="1"/>
                <c:pt idx="0">
                  <c:v>Postvaccine</c:v>
                </c:pt>
              </c:strCache>
            </c:strRef>
          </c:tx>
          <c:invertIfNegative val="0"/>
          <c:dLbls>
            <c:dLbl>
              <c:idx val="0"/>
              <c:layout>
                <c:manualLayout>
                  <c:x val="9.2592592592593264E-3"/>
                  <c:y val="-1.1224130643578065E-2"/>
                </c:manualLayout>
              </c:layout>
              <c:tx>
                <c:rich>
                  <a:bodyPr/>
                  <a:lstStyle/>
                  <a:p>
                    <a:r>
                      <a:rPr lang="en-US" sz="1400" dirty="0">
                        <a:latin typeface="Aptos" panose="020B0004020202020204" pitchFamily="34" charset="0"/>
                      </a:rPr>
                      <a:t>48.0%</a:t>
                    </a:r>
                    <a:endParaRPr lang="en-US" dirty="0">
                      <a:latin typeface="Aptos" panose="020B0004020202020204" pitchFamily="34" charset="0"/>
                    </a:endParaRPr>
                  </a:p>
                </c:rich>
              </c:tx>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B94-4F24-BFBA-5B11939E57B9}"/>
                </c:ext>
              </c:extLst>
            </c:dLbl>
            <c:dLbl>
              <c:idx val="1"/>
              <c:layout>
                <c:manualLayout>
                  <c:x val="6.1728395061727828E-3"/>
                  <c:y val="-8.4180979826835155E-3"/>
                </c:manualLayout>
              </c:layout>
              <c:tx>
                <c:rich>
                  <a:bodyPr/>
                  <a:lstStyle/>
                  <a:p>
                    <a:r>
                      <a:rPr lang="en-US" sz="1400" dirty="0">
                        <a:latin typeface="Aptos" panose="020B0004020202020204" pitchFamily="34" charset="0"/>
                      </a:rPr>
                      <a:t>34.2%</a:t>
                    </a:r>
                    <a:endParaRPr lang="en-US" dirty="0">
                      <a:latin typeface="Aptos" panose="020B0004020202020204" pitchFamily="34" charset="0"/>
                    </a:endParaRPr>
                  </a:p>
                </c:rich>
              </c:tx>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B94-4F24-BFBA-5B11939E57B9}"/>
                </c:ext>
              </c:extLst>
            </c:dLbl>
            <c:dLbl>
              <c:idx val="2"/>
              <c:layout>
                <c:manualLayout>
                  <c:x val="9.2592592592593264E-3"/>
                  <c:y val="-8.4180979826834704E-3"/>
                </c:manualLayout>
              </c:layout>
              <c:tx>
                <c:rich>
                  <a:bodyPr/>
                  <a:lstStyle/>
                  <a:p>
                    <a:r>
                      <a:rPr lang="en-US" sz="1400" dirty="0">
                        <a:latin typeface="Aptos" panose="020B0004020202020204" pitchFamily="34" charset="0"/>
                      </a:rPr>
                      <a:t>31.2%</a:t>
                    </a:r>
                    <a:endParaRPr lang="en-US" dirty="0">
                      <a:latin typeface="Aptos" panose="020B0004020202020204" pitchFamily="34" charset="0"/>
                    </a:endParaRPr>
                  </a:p>
                </c:rich>
              </c:tx>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B94-4F24-BFBA-5B11939E57B9}"/>
                </c:ext>
              </c:extLst>
            </c:dLbl>
            <c:dLbl>
              <c:idx val="3"/>
              <c:layout>
                <c:manualLayout>
                  <c:x val="4.6296296296296519E-3"/>
                  <c:y val="-2.8060326608944881E-2"/>
                </c:manualLayout>
              </c:layout>
              <c:tx>
                <c:rich>
                  <a:bodyPr/>
                  <a:lstStyle/>
                  <a:p>
                    <a:r>
                      <a:rPr lang="en-US" sz="1400" dirty="0">
                        <a:latin typeface="Aptos" panose="020B0004020202020204" pitchFamily="34" charset="0"/>
                      </a:rPr>
                      <a:t>6.7%</a:t>
                    </a:r>
                    <a:endParaRPr lang="en-US" dirty="0">
                      <a:latin typeface="Aptos" panose="020B0004020202020204" pitchFamily="34" charset="0"/>
                    </a:endParaRPr>
                  </a:p>
                </c:rich>
              </c:tx>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B94-4F24-BFBA-5B11939E57B9}"/>
                </c:ext>
              </c:extLst>
            </c:dLbl>
            <c:spPr>
              <a:noFill/>
              <a:ln>
                <a:noFill/>
              </a:ln>
              <a:effectLst/>
            </c:spPr>
            <c:txPr>
              <a:bodyPr/>
              <a:lstStyle/>
              <a:p>
                <a:pPr>
                  <a:defRPr lang="en-US"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Any HPV type </c:v>
                </c:pt>
                <c:pt idx="1">
                  <c:v>HR HPV </c:v>
                </c:pt>
                <c:pt idx="2">
                  <c:v>HR HPV excl 16 &amp; 18</c:v>
                </c:pt>
                <c:pt idx="3">
                  <c:v>HPV 6, 11, 16, 18</c:v>
                </c:pt>
              </c:strCache>
            </c:strRef>
          </c:cat>
          <c:val>
            <c:numRef>
              <c:f>Sheet1!$C$2:$C$5</c:f>
              <c:numCache>
                <c:formatCode>General</c:formatCode>
                <c:ptCount val="4"/>
                <c:pt idx="0">
                  <c:v>48</c:v>
                </c:pt>
                <c:pt idx="1">
                  <c:v>34.200000000000003</c:v>
                </c:pt>
                <c:pt idx="2">
                  <c:v>31.2</c:v>
                </c:pt>
                <c:pt idx="3">
                  <c:v>6.7</c:v>
                </c:pt>
              </c:numCache>
            </c:numRef>
          </c:val>
          <c:extLst>
            <c:ext xmlns:c16="http://schemas.microsoft.com/office/drawing/2014/chart" uri="{C3380CC4-5D6E-409C-BE32-E72D297353CC}">
              <c16:uniqueId val="{00000009-FB94-4F24-BFBA-5B11939E57B9}"/>
            </c:ext>
          </c:extLst>
        </c:ser>
        <c:dLbls>
          <c:showLegendKey val="0"/>
          <c:showVal val="0"/>
          <c:showCatName val="0"/>
          <c:showSerName val="0"/>
          <c:showPercent val="0"/>
          <c:showBubbleSize val="0"/>
        </c:dLbls>
        <c:gapWidth val="150"/>
        <c:axId val="588122096"/>
        <c:axId val="588129936"/>
      </c:barChart>
      <c:catAx>
        <c:axId val="588122096"/>
        <c:scaling>
          <c:orientation val="minMax"/>
        </c:scaling>
        <c:delete val="0"/>
        <c:axPos val="b"/>
        <c:title>
          <c:tx>
            <c:rich>
              <a:bodyPr/>
              <a:lstStyle/>
              <a:p>
                <a:pPr>
                  <a:defRPr lang="en-US" sz="1800" b="1" i="0" u="none" strike="noStrike" baseline="0">
                    <a:solidFill>
                      <a:schemeClr val="accent2"/>
                    </a:solidFill>
                    <a:latin typeface="Calibri"/>
                    <a:ea typeface="Calibri"/>
                    <a:cs typeface="Calibri"/>
                  </a:defRPr>
                </a:pPr>
                <a:r>
                  <a:rPr lang="en-US" dirty="0">
                    <a:solidFill>
                      <a:schemeClr val="accent2"/>
                    </a:solidFill>
                    <a:latin typeface="Aptos" panose="020B0004020202020204" pitchFamily="34" charset="0"/>
                  </a:rPr>
                  <a:t>Genotype</a:t>
                </a:r>
              </a:p>
            </c:rich>
          </c:tx>
          <c:overlay val="0"/>
        </c:title>
        <c:numFmt formatCode="General" sourceLinked="1"/>
        <c:majorTickMark val="out"/>
        <c:minorTickMark val="none"/>
        <c:tickLblPos val="nextTo"/>
        <c:txPr>
          <a:bodyPr/>
          <a:lstStyle/>
          <a:p>
            <a:pPr>
              <a:defRPr lang="en-US"/>
            </a:pPr>
            <a:endParaRPr lang="en-US"/>
          </a:p>
        </c:txPr>
        <c:crossAx val="588129936"/>
        <c:crosses val="autoZero"/>
        <c:auto val="1"/>
        <c:lblAlgn val="ctr"/>
        <c:lblOffset val="100"/>
        <c:noMultiLvlLbl val="0"/>
      </c:catAx>
      <c:valAx>
        <c:axId val="588129936"/>
        <c:scaling>
          <c:orientation val="minMax"/>
        </c:scaling>
        <c:delete val="0"/>
        <c:axPos val="l"/>
        <c:majorGridlines/>
        <c:title>
          <c:tx>
            <c:rich>
              <a:bodyPr/>
              <a:lstStyle/>
              <a:p>
                <a:pPr>
                  <a:defRPr lang="en-US" sz="1100" b="0" i="0" u="none" strike="noStrike" baseline="0">
                    <a:solidFill>
                      <a:srgbClr val="000000"/>
                    </a:solidFill>
                    <a:latin typeface="Calibri"/>
                    <a:ea typeface="Calibri"/>
                    <a:cs typeface="Calibri"/>
                  </a:defRPr>
                </a:pPr>
                <a:r>
                  <a:rPr lang="en-US" sz="1800" b="1" i="0" u="none" strike="noStrike" baseline="0" dirty="0" err="1">
                    <a:solidFill>
                      <a:schemeClr val="accent2"/>
                    </a:solidFill>
                    <a:latin typeface="Aptos" panose="020B0004020202020204" pitchFamily="34" charset="0"/>
                    <a:cs typeface="Calibri"/>
                  </a:rPr>
                  <a:t>Genoprevalence</a:t>
                </a:r>
                <a:r>
                  <a:rPr lang="en-US" sz="1800" b="1" i="0" u="none" strike="noStrike" baseline="0" dirty="0">
                    <a:solidFill>
                      <a:schemeClr val="accent2"/>
                    </a:solidFill>
                    <a:latin typeface="Aptos" panose="020B0004020202020204" pitchFamily="34" charset="0"/>
                    <a:cs typeface="Calibri"/>
                  </a:rPr>
                  <a:t> of HPV, %</a:t>
                </a:r>
                <a:endParaRPr lang="en-US" dirty="0">
                  <a:solidFill>
                    <a:schemeClr val="accent2"/>
                  </a:solidFill>
                  <a:latin typeface="Aptos" panose="020B0004020202020204" pitchFamily="34" charset="0"/>
                </a:endParaRPr>
              </a:p>
            </c:rich>
          </c:tx>
          <c:layout>
            <c:manualLayout>
              <c:xMode val="edge"/>
              <c:yMode val="edge"/>
              <c:x val="0"/>
              <c:y val="0.11961997397384162"/>
            </c:manualLayout>
          </c:layout>
          <c:overlay val="0"/>
        </c:title>
        <c:numFmt formatCode="General" sourceLinked="1"/>
        <c:majorTickMark val="out"/>
        <c:minorTickMark val="none"/>
        <c:tickLblPos val="nextTo"/>
        <c:txPr>
          <a:bodyPr/>
          <a:lstStyle/>
          <a:p>
            <a:pPr>
              <a:defRPr lang="en-US"/>
            </a:pPr>
            <a:endParaRPr lang="en-US"/>
          </a:p>
        </c:txPr>
        <c:crossAx val="588122096"/>
        <c:crosses val="autoZero"/>
        <c:crossBetween val="between"/>
      </c:valAx>
      <c:spPr>
        <a:noFill/>
        <a:ln w="25402">
          <a:noFill/>
        </a:ln>
      </c:spPr>
    </c:plotArea>
    <c:legend>
      <c:legendPos val="r"/>
      <c:overlay val="0"/>
      <c:txPr>
        <a:bodyPr/>
        <a:lstStyle/>
        <a:p>
          <a:pPr>
            <a:defRPr lang="en-US">
              <a:solidFill>
                <a:schemeClr val="accent2"/>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5863252821557"/>
          <c:y val="0.15833213644946953"/>
          <c:w val="0.57808553238910121"/>
          <c:h val="0.69126812396106552"/>
        </c:manualLayout>
      </c:layout>
      <c:barChart>
        <c:barDir val="col"/>
        <c:grouping val="clustered"/>
        <c:varyColors val="0"/>
        <c:ser>
          <c:idx val="0"/>
          <c:order val="0"/>
          <c:tx>
            <c:strRef>
              <c:f>Sheet1!$B$1</c:f>
              <c:strCache>
                <c:ptCount val="1"/>
                <c:pt idx="0">
                  <c:v>Crowe 2014</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CIN 2/3+</c:v>
                </c:pt>
              </c:strCache>
            </c:strRef>
          </c:cat>
          <c:val>
            <c:numRef>
              <c:f>Sheet1!$B$2</c:f>
              <c:numCache>
                <c:formatCode>General</c:formatCode>
                <c:ptCount val="1"/>
                <c:pt idx="0">
                  <c:v>53</c:v>
                </c:pt>
              </c:numCache>
            </c:numRef>
          </c:val>
          <c:extLst>
            <c:ext xmlns:c16="http://schemas.microsoft.com/office/drawing/2014/chart" uri="{C3380CC4-5D6E-409C-BE32-E72D297353CC}">
              <c16:uniqueId val="{00000000-DBEF-42FD-997F-3E390E388915}"/>
            </c:ext>
          </c:extLst>
        </c:ser>
        <c:ser>
          <c:idx val="1"/>
          <c:order val="1"/>
          <c:tx>
            <c:strRef>
              <c:f>Sheet1!$C$1</c:f>
              <c:strCache>
                <c:ptCount val="1"/>
                <c:pt idx="0">
                  <c:v>Baldur-Felskov 2014</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CIN 2/3+</c:v>
                </c:pt>
              </c:strCache>
            </c:strRef>
          </c:cat>
          <c:val>
            <c:numRef>
              <c:f>Sheet1!$C$2</c:f>
              <c:numCache>
                <c:formatCode>General</c:formatCode>
                <c:ptCount val="1"/>
                <c:pt idx="0">
                  <c:v>73</c:v>
                </c:pt>
              </c:numCache>
            </c:numRef>
          </c:val>
          <c:extLst>
            <c:ext xmlns:c16="http://schemas.microsoft.com/office/drawing/2014/chart" uri="{C3380CC4-5D6E-409C-BE32-E72D297353CC}">
              <c16:uniqueId val="{00000001-DBEF-42FD-997F-3E390E388915}"/>
            </c:ext>
          </c:extLst>
        </c:ser>
        <c:ser>
          <c:idx val="2"/>
          <c:order val="2"/>
          <c:tx>
            <c:strRef>
              <c:f>Sheet1!$D$1</c:f>
              <c:strCache>
                <c:ptCount val="1"/>
                <c:pt idx="0">
                  <c:v>Herweijer 2016</c:v>
                </c:pt>
              </c:strCache>
            </c:strRef>
          </c:tx>
          <c:spPr>
            <a:solidFill>
              <a:srgbClr val="4F81BD"/>
            </a:solidFill>
            <a:ln>
              <a:solidFill>
                <a:srgbClr val="4F81B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CIN 2/3+</c:v>
                </c:pt>
              </c:strCache>
            </c:strRef>
          </c:cat>
          <c:val>
            <c:numRef>
              <c:f>Sheet1!$D$2</c:f>
              <c:numCache>
                <c:formatCode>General</c:formatCode>
                <c:ptCount val="1"/>
                <c:pt idx="0">
                  <c:v>75</c:v>
                </c:pt>
              </c:numCache>
            </c:numRef>
          </c:val>
          <c:extLst>
            <c:ext xmlns:c16="http://schemas.microsoft.com/office/drawing/2014/chart" uri="{C3380CC4-5D6E-409C-BE32-E72D297353CC}">
              <c16:uniqueId val="{00000002-DBEF-42FD-997F-3E390E388915}"/>
            </c:ext>
          </c:extLst>
        </c:ser>
        <c:dLbls>
          <c:dLblPos val="outEnd"/>
          <c:showLegendKey val="0"/>
          <c:showVal val="1"/>
          <c:showCatName val="0"/>
          <c:showSerName val="0"/>
          <c:showPercent val="0"/>
          <c:showBubbleSize val="0"/>
        </c:dLbls>
        <c:gapWidth val="175"/>
        <c:overlap val="-27"/>
        <c:axId val="586052424"/>
        <c:axId val="586048896"/>
      </c:barChart>
      <c:catAx>
        <c:axId val="5860524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6048896"/>
        <c:crosses val="autoZero"/>
        <c:auto val="1"/>
        <c:lblAlgn val="ctr"/>
        <c:lblOffset val="100"/>
        <c:noMultiLvlLbl val="0"/>
      </c:catAx>
      <c:valAx>
        <c:axId val="58604889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latin typeface="Aptos" panose="020B0004020202020204" pitchFamily="34" charset="0"/>
                  </a:rPr>
                  <a:t>Reduction</a:t>
                </a:r>
                <a:r>
                  <a:rPr lang="en-US" sz="1600" b="1" baseline="0" dirty="0">
                    <a:latin typeface="Aptos" panose="020B0004020202020204" pitchFamily="34" charset="0"/>
                  </a:rPr>
                  <a:t> in</a:t>
                </a:r>
                <a:r>
                  <a:rPr lang="en-US" sz="1600" b="1" dirty="0">
                    <a:latin typeface="Aptos" panose="020B0004020202020204" pitchFamily="34" charset="0"/>
                  </a:rPr>
                  <a:t> </a:t>
                </a:r>
                <a:r>
                  <a:rPr lang="en-US" sz="1600" b="1" dirty="0" err="1">
                    <a:latin typeface="Aptos" panose="020B0004020202020204" pitchFamily="34" charset="0"/>
                  </a:rPr>
                  <a:t>Risk</a:t>
                </a:r>
                <a:r>
                  <a:rPr lang="en-US" sz="1600" b="1" baseline="30000" dirty="0" err="1">
                    <a:latin typeface="Aptos" panose="020B0004020202020204" pitchFamily="34" charset="0"/>
                  </a:rPr>
                  <a:t>b</a:t>
                </a:r>
                <a:r>
                  <a:rPr lang="en-US" sz="1600" b="1" dirty="0">
                    <a:latin typeface="Aptos" panose="020B0004020202020204" pitchFamily="34" charset="0"/>
                  </a:rPr>
                  <a:t> (%)</a:t>
                </a:r>
              </a:p>
            </c:rich>
          </c:tx>
          <c:layout>
            <c:manualLayout>
              <c:xMode val="edge"/>
              <c:yMode val="edge"/>
              <c:x val="7.0049515064804876E-2"/>
              <c:y val="0.22972901469997176"/>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6052424"/>
        <c:crosses val="autoZero"/>
        <c:crossBetween val="between"/>
      </c:valAx>
      <c:spPr>
        <a:noFill/>
        <a:ln>
          <a:noFill/>
        </a:ln>
        <a:effectLst/>
      </c:spPr>
    </c:plotArea>
    <c:legend>
      <c:legendPos val="r"/>
      <c:layout>
        <c:manualLayout>
          <c:xMode val="edge"/>
          <c:yMode val="edge"/>
          <c:x val="0.75825165372199677"/>
          <c:y val="0.28508453125133615"/>
          <c:w val="0.24094167296040495"/>
          <c:h val="0.233351629909610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5863252821557"/>
          <c:y val="0.15833213644946953"/>
          <c:w val="0.75283225669934206"/>
          <c:h val="0.69126812396106552"/>
        </c:manualLayout>
      </c:layout>
      <c:barChart>
        <c:barDir val="col"/>
        <c:grouping val="clustered"/>
        <c:varyColors val="0"/>
        <c:ser>
          <c:idx val="0"/>
          <c:order val="0"/>
          <c:tx>
            <c:strRef>
              <c:f>Sheet1!$B$1</c:f>
              <c:strCache>
                <c:ptCount val="1"/>
                <c:pt idx="0">
                  <c:v>Pollock 2014</c:v>
                </c:pt>
              </c:strCache>
            </c:strRef>
          </c:tx>
          <c:spPr>
            <a:solidFill>
              <a:srgbClr val="C00000"/>
            </a:solidFill>
            <a:ln>
              <a:solidFill>
                <a:srgbClr val="C00000"/>
              </a:solid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CIN 2</c:v>
                </c:pt>
                <c:pt idx="1">
                  <c:v>CIN 3</c:v>
                </c:pt>
              </c:strCache>
            </c:strRef>
          </c:cat>
          <c:val>
            <c:numRef>
              <c:f>Sheet1!$B$2:$B$3</c:f>
              <c:numCache>
                <c:formatCode>General</c:formatCode>
                <c:ptCount val="2"/>
                <c:pt idx="0">
                  <c:v>50</c:v>
                </c:pt>
                <c:pt idx="1">
                  <c:v>55</c:v>
                </c:pt>
              </c:numCache>
            </c:numRef>
          </c:val>
          <c:extLst>
            <c:ext xmlns:c16="http://schemas.microsoft.com/office/drawing/2014/chart" uri="{C3380CC4-5D6E-409C-BE32-E72D297353CC}">
              <c16:uniqueId val="{00000000-C9F3-4954-A4C4-8DCF8DA8F8B8}"/>
            </c:ext>
          </c:extLst>
        </c:ser>
        <c:dLbls>
          <c:dLblPos val="outEnd"/>
          <c:showLegendKey val="0"/>
          <c:showVal val="1"/>
          <c:showCatName val="0"/>
          <c:showSerName val="0"/>
          <c:showPercent val="0"/>
          <c:showBubbleSize val="0"/>
        </c:dLbls>
        <c:gapWidth val="175"/>
        <c:overlap val="-27"/>
        <c:axId val="586051640"/>
        <c:axId val="586053600"/>
      </c:barChart>
      <c:catAx>
        <c:axId val="5860516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sz="1400"/>
            </a:pPr>
            <a:endParaRPr lang="en-US"/>
          </a:p>
        </c:txPr>
        <c:crossAx val="586053600"/>
        <c:crosses val="autoZero"/>
        <c:auto val="1"/>
        <c:lblAlgn val="ctr"/>
        <c:lblOffset val="200"/>
        <c:noMultiLvlLbl val="0"/>
      </c:catAx>
      <c:valAx>
        <c:axId val="586053600"/>
        <c:scaling>
          <c:orientation val="minMax"/>
          <c:max val="80"/>
          <c:min val="0"/>
        </c:scaling>
        <c:delete val="0"/>
        <c:axPos val="l"/>
        <c:title>
          <c:tx>
            <c:rich>
              <a:bodyPr rot="-5400000" vert="horz"/>
              <a:lstStyle/>
              <a:p>
                <a:pPr>
                  <a:defRPr sz="1400"/>
                </a:pPr>
                <a:r>
                  <a:rPr lang="en-US" sz="1400" dirty="0">
                    <a:latin typeface="Aptos" panose="020B0004020202020204" pitchFamily="34" charset="0"/>
                  </a:rPr>
                  <a:t>Reduction in </a:t>
                </a:r>
                <a:r>
                  <a:rPr lang="en-US" sz="1400" dirty="0" err="1">
                    <a:latin typeface="Aptos" panose="020B0004020202020204" pitchFamily="34" charset="0"/>
                  </a:rPr>
                  <a:t>Riskb</a:t>
                </a:r>
                <a:r>
                  <a:rPr lang="en-US" sz="1400" dirty="0">
                    <a:latin typeface="Aptos" panose="020B0004020202020204" pitchFamily="34" charset="0"/>
                  </a:rPr>
                  <a:t> (%)</a:t>
                </a:r>
              </a:p>
            </c:rich>
          </c:tx>
          <c:layout>
            <c:manualLayout>
              <c:xMode val="edge"/>
              <c:yMode val="edge"/>
              <c:x val="6.1029014200976416E-2"/>
              <c:y val="0.18557877125952246"/>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sz="1200"/>
            </a:pPr>
            <a:endParaRPr lang="en-US"/>
          </a:p>
        </c:txPr>
        <c:crossAx val="5860516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mn-lt"/>
                <a:ea typeface="+mn-ea"/>
                <a:cs typeface="+mn-cs"/>
              </a:defRPr>
            </a:pPr>
            <a:r>
              <a:rPr lang="en-US" sz="1600" b="1" dirty="0">
                <a:solidFill>
                  <a:srgbClr val="FFC000"/>
                </a:solidFill>
                <a:effectLst/>
                <a:latin typeface="Aptos" panose="020B0004020202020204" pitchFamily="34" charset="0"/>
              </a:rPr>
              <a:t>HPV</a:t>
            </a:r>
            <a:r>
              <a:rPr lang="en-US" sz="1600" b="1" baseline="0" dirty="0">
                <a:solidFill>
                  <a:srgbClr val="FFC000"/>
                </a:solidFill>
                <a:effectLst/>
                <a:latin typeface="Aptos" panose="020B0004020202020204" pitchFamily="34" charset="0"/>
              </a:rPr>
              <a:t> Vaccine 3-Dose Coverage in National School-Based Programs From WHO Demonstration Projects</a:t>
            </a:r>
            <a:r>
              <a:rPr lang="en-US" sz="1600" b="1" baseline="30000" dirty="0">
                <a:solidFill>
                  <a:srgbClr val="FFC000"/>
                </a:solidFill>
                <a:effectLst/>
                <a:latin typeface="Aptos" panose="020B0004020202020204" pitchFamily="34" charset="0"/>
              </a:rPr>
              <a:t>1</a:t>
            </a:r>
          </a:p>
        </c:rich>
      </c:tx>
      <c:layout>
        <c:manualLayout>
          <c:xMode val="edge"/>
          <c:yMode val="edge"/>
          <c:x val="0.13010454928566226"/>
          <c:y val="3.9119804400977995E-2"/>
        </c:manualLayout>
      </c:layout>
      <c:overlay val="0"/>
      <c:spPr>
        <a:noFill/>
        <a:ln>
          <a:noFill/>
        </a:ln>
        <a:effectLst/>
      </c:spPr>
    </c:title>
    <c:autoTitleDeleted val="0"/>
    <c:plotArea>
      <c:layout>
        <c:manualLayout>
          <c:layoutTarget val="inner"/>
          <c:xMode val="edge"/>
          <c:yMode val="edge"/>
          <c:x val="0.16146256899501346"/>
          <c:y val="0.26463241382315772"/>
          <c:w val="0.77713332941429891"/>
          <c:h val="0.63465600856632365"/>
        </c:manualLayout>
      </c:layout>
      <c:barChart>
        <c:barDir val="col"/>
        <c:grouping val="clustered"/>
        <c:varyColors val="0"/>
        <c:ser>
          <c:idx val="0"/>
          <c:order val="0"/>
          <c:tx>
            <c:strRef>
              <c:f>Sheet1!$B$1</c:f>
              <c:strCache>
                <c:ptCount val="1"/>
                <c:pt idx="0">
                  <c:v>Column1</c:v>
                </c:pt>
              </c:strCache>
            </c:strRef>
          </c:tx>
          <c:spPr>
            <a:solidFill>
              <a:srgbClr val="C00000"/>
            </a:solidFill>
            <a:ln>
              <a:solidFill>
                <a:srgbClr val="C00000"/>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Peru</c:v>
                </c:pt>
                <c:pt idx="1">
                  <c:v>Uganda</c:v>
                </c:pt>
                <c:pt idx="2">
                  <c:v>Vietnam</c:v>
                </c:pt>
              </c:strCache>
            </c:strRef>
          </c:cat>
          <c:val>
            <c:numRef>
              <c:f>Sheet1!$B$2:$B$4</c:f>
              <c:numCache>
                <c:formatCode>General</c:formatCode>
                <c:ptCount val="3"/>
                <c:pt idx="0">
                  <c:v>82.6</c:v>
                </c:pt>
                <c:pt idx="1">
                  <c:v>88.9</c:v>
                </c:pt>
                <c:pt idx="2">
                  <c:v>96.1</c:v>
                </c:pt>
              </c:numCache>
            </c:numRef>
          </c:val>
          <c:extLst>
            <c:ext xmlns:c16="http://schemas.microsoft.com/office/drawing/2014/chart" uri="{C3380CC4-5D6E-409C-BE32-E72D297353CC}">
              <c16:uniqueId val="{00000000-21CF-4EBC-A1FD-61B444943862}"/>
            </c:ext>
          </c:extLst>
        </c:ser>
        <c:dLbls>
          <c:showLegendKey val="0"/>
          <c:showVal val="0"/>
          <c:showCatName val="0"/>
          <c:showSerName val="0"/>
          <c:showPercent val="0"/>
          <c:showBubbleSize val="0"/>
        </c:dLbls>
        <c:gapWidth val="208"/>
        <c:axId val="247960488"/>
        <c:axId val="247959704"/>
      </c:barChart>
      <c:catAx>
        <c:axId val="247960488"/>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7959704"/>
        <c:crosses val="autoZero"/>
        <c:auto val="1"/>
        <c:lblAlgn val="ctr"/>
        <c:lblOffset val="100"/>
        <c:noMultiLvlLbl val="0"/>
      </c:catAx>
      <c:valAx>
        <c:axId val="247959704"/>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79604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mn-lt"/>
                <a:ea typeface="+mn-ea"/>
                <a:cs typeface="+mn-cs"/>
              </a:defRPr>
            </a:pPr>
            <a:r>
              <a:rPr lang="en-US" sz="1600" b="1" dirty="0">
                <a:solidFill>
                  <a:srgbClr val="FFC000"/>
                </a:solidFill>
                <a:effectLst/>
                <a:latin typeface="Aptos" panose="020B0004020202020204" pitchFamily="34" charset="0"/>
              </a:rPr>
              <a:t>HPV</a:t>
            </a:r>
            <a:r>
              <a:rPr lang="en-US" sz="1600" b="1" baseline="0" dirty="0">
                <a:solidFill>
                  <a:srgbClr val="FFC000"/>
                </a:solidFill>
                <a:effectLst/>
                <a:latin typeface="Aptos" panose="020B0004020202020204" pitchFamily="34" charset="0"/>
              </a:rPr>
              <a:t> Vaccine </a:t>
            </a:r>
            <a:r>
              <a:rPr lang="en-US" sz="1600" b="1" i="0" u="none" strike="noStrike" baseline="0" dirty="0">
                <a:solidFill>
                  <a:srgbClr val="FFC000"/>
                </a:solidFill>
                <a:effectLst/>
                <a:latin typeface="Aptos" panose="020B0004020202020204" pitchFamily="34" charset="0"/>
              </a:rPr>
              <a:t>3-Dose </a:t>
            </a:r>
            <a:r>
              <a:rPr lang="en-US" sz="1600" b="1" baseline="0" dirty="0">
                <a:solidFill>
                  <a:srgbClr val="FFC000"/>
                </a:solidFill>
                <a:effectLst/>
                <a:latin typeface="Aptos" panose="020B0004020202020204" pitchFamily="34" charset="0"/>
              </a:rPr>
              <a:t>Coverage in National School-Based Programs in Select Countries</a:t>
            </a:r>
            <a:r>
              <a:rPr lang="en-US" sz="1600" b="1" baseline="30000" dirty="0">
                <a:solidFill>
                  <a:srgbClr val="FFC000"/>
                </a:solidFill>
                <a:effectLst/>
                <a:latin typeface="Aptos" panose="020B0004020202020204" pitchFamily="34" charset="0"/>
              </a:rPr>
              <a:t>2,3</a:t>
            </a:r>
          </a:p>
        </c:rich>
      </c:tx>
      <c:layout>
        <c:manualLayout>
          <c:xMode val="edge"/>
          <c:yMode val="edge"/>
          <c:x val="0.24870962935512031"/>
          <c:y val="4.7323573044418039E-2"/>
        </c:manualLayout>
      </c:layout>
      <c:overlay val="0"/>
      <c:spPr>
        <a:noFill/>
        <a:ln>
          <a:noFill/>
        </a:ln>
        <a:effectLst/>
      </c:spPr>
    </c:title>
    <c:autoTitleDeleted val="0"/>
    <c:plotArea>
      <c:layout>
        <c:manualLayout>
          <c:layoutTarget val="inner"/>
          <c:xMode val="edge"/>
          <c:yMode val="edge"/>
          <c:x val="0.23761588025054775"/>
          <c:y val="0.28032623799262946"/>
          <c:w val="0.75683246958412054"/>
          <c:h val="0.66224620899369679"/>
        </c:manualLayout>
      </c:layout>
      <c:barChart>
        <c:barDir val="col"/>
        <c:grouping val="clustered"/>
        <c:varyColors val="0"/>
        <c:ser>
          <c:idx val="0"/>
          <c:order val="0"/>
          <c:tx>
            <c:strRef>
              <c:f>Sheet1!$B$1</c:f>
              <c:strCache>
                <c:ptCount val="1"/>
                <c:pt idx="0">
                  <c:v>Column1</c:v>
                </c:pt>
              </c:strCache>
            </c:strRef>
          </c:tx>
          <c:spPr>
            <a:solidFill>
              <a:srgbClr val="244061"/>
            </a:solidFill>
            <a:ln>
              <a:solidFill>
                <a:srgbClr val="24406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Norway</c:v>
                </c:pt>
                <c:pt idx="1">
                  <c:v>UK</c:v>
                </c:pt>
              </c:strCache>
            </c:strRef>
          </c:cat>
          <c:val>
            <c:numRef>
              <c:f>Sheet1!$B$2:$B$3</c:f>
              <c:numCache>
                <c:formatCode>General</c:formatCode>
                <c:ptCount val="2"/>
                <c:pt idx="0">
                  <c:v>76</c:v>
                </c:pt>
                <c:pt idx="1">
                  <c:v>86.7</c:v>
                </c:pt>
              </c:numCache>
            </c:numRef>
          </c:val>
          <c:extLst>
            <c:ext xmlns:c16="http://schemas.microsoft.com/office/drawing/2014/chart" uri="{C3380CC4-5D6E-409C-BE32-E72D297353CC}">
              <c16:uniqueId val="{00000000-2336-4117-912B-A33EA9A3B1AC}"/>
            </c:ext>
          </c:extLst>
        </c:ser>
        <c:dLbls>
          <c:showLegendKey val="0"/>
          <c:showVal val="0"/>
          <c:showCatName val="0"/>
          <c:showSerName val="0"/>
          <c:showPercent val="0"/>
          <c:showBubbleSize val="0"/>
        </c:dLbls>
        <c:gapWidth val="221"/>
        <c:overlap val="-20"/>
        <c:axId val="247957744"/>
        <c:axId val="247960096"/>
      </c:barChart>
      <c:catAx>
        <c:axId val="247957744"/>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7960096"/>
        <c:crosses val="autoZero"/>
        <c:auto val="1"/>
        <c:lblAlgn val="ctr"/>
        <c:lblOffset val="100"/>
        <c:noMultiLvlLbl val="0"/>
      </c:catAx>
      <c:valAx>
        <c:axId val="247960096"/>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7957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Seropositivity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6–10 ay</c:v>
                </c:pt>
                <c:pt idx="2">
                  <c:v>2 Y</c:v>
                </c:pt>
                <c:pt idx="3">
                  <c:v>3 Y</c:v>
                </c:pt>
                <c:pt idx="4">
                  <c:v>4 Y</c:v>
                </c:pt>
              </c:strCache>
            </c:strRef>
          </c:cat>
          <c:val>
            <c:numRef>
              <c:f>Sheet1!$B$2:$F$2</c:f>
              <c:numCache>
                <c:formatCode>General</c:formatCode>
                <c:ptCount val="5"/>
                <c:pt idx="0">
                  <c:v>99</c:v>
                </c:pt>
                <c:pt idx="2">
                  <c:v>71</c:v>
                </c:pt>
                <c:pt idx="3">
                  <c:v>68</c:v>
                </c:pt>
                <c:pt idx="4">
                  <c:v>60</c:v>
                </c:pt>
              </c:numCache>
            </c:numRef>
          </c:val>
          <c:extLst>
            <c:ext xmlns:c16="http://schemas.microsoft.com/office/drawing/2014/chart" uri="{C3380CC4-5D6E-409C-BE32-E72D297353CC}">
              <c16:uniqueId val="{00000000-EE24-4D01-B827-65216FC5C4C2}"/>
            </c:ext>
          </c:extLst>
        </c:ser>
        <c:ser>
          <c:idx val="1"/>
          <c:order val="1"/>
          <c:tx>
            <c:strRef>
              <c:f>Sheet1!$A$3</c:f>
              <c:strCache>
                <c:ptCount val="1"/>
                <c:pt idx="0">
                  <c:v>VE against CIN 2/3</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6–10 ay</c:v>
                </c:pt>
                <c:pt idx="2">
                  <c:v>2 Y</c:v>
                </c:pt>
                <c:pt idx="3">
                  <c:v>3 Y</c:v>
                </c:pt>
                <c:pt idx="4">
                  <c:v>4 Y</c:v>
                </c:pt>
              </c:strCache>
            </c:strRef>
          </c:cat>
          <c:val>
            <c:numRef>
              <c:f>Sheet1!$B$3:$F$3</c:f>
              <c:numCache>
                <c:formatCode>General</c:formatCode>
                <c:ptCount val="5"/>
                <c:pt idx="2">
                  <c:v>100</c:v>
                </c:pt>
                <c:pt idx="3">
                  <c:v>100</c:v>
                </c:pt>
                <c:pt idx="4">
                  <c:v>100</c:v>
                </c:pt>
              </c:numCache>
            </c:numRef>
          </c:val>
          <c:extLst>
            <c:ext xmlns:c16="http://schemas.microsoft.com/office/drawing/2014/chart" uri="{C3380CC4-5D6E-409C-BE32-E72D297353CC}">
              <c16:uniqueId val="{00000001-EE24-4D01-B827-65216FC5C4C2}"/>
            </c:ext>
          </c:extLst>
        </c:ser>
        <c:dLbls>
          <c:showLegendKey val="0"/>
          <c:showVal val="1"/>
          <c:showCatName val="0"/>
          <c:showSerName val="0"/>
          <c:showPercent val="0"/>
          <c:showBubbleSize val="0"/>
        </c:dLbls>
        <c:gapWidth val="75"/>
        <c:shape val="cylinder"/>
        <c:axId val="254589976"/>
        <c:axId val="254585664"/>
        <c:axId val="0"/>
      </c:bar3DChart>
      <c:catAx>
        <c:axId val="254589976"/>
        <c:scaling>
          <c:orientation val="minMax"/>
        </c:scaling>
        <c:delete val="0"/>
        <c:axPos val="b"/>
        <c:numFmt formatCode="General" sourceLinked="1"/>
        <c:majorTickMark val="none"/>
        <c:minorTickMark val="none"/>
        <c:tickLblPos val="nextTo"/>
        <c:txPr>
          <a:bodyPr rot="0" vert="horz"/>
          <a:lstStyle/>
          <a:p>
            <a:pPr>
              <a:defRPr/>
            </a:pPr>
            <a:endParaRPr lang="en-US"/>
          </a:p>
        </c:txPr>
        <c:crossAx val="254585664"/>
        <c:crosses val="autoZero"/>
        <c:auto val="1"/>
        <c:lblAlgn val="ctr"/>
        <c:lblOffset val="100"/>
        <c:tickLblSkip val="1"/>
        <c:tickMarkSkip val="1"/>
        <c:noMultiLvlLbl val="0"/>
      </c:catAx>
      <c:valAx>
        <c:axId val="254585664"/>
        <c:scaling>
          <c:orientation val="minMax"/>
          <c:max val="100"/>
        </c:scaling>
        <c:delete val="0"/>
        <c:axPos val="l"/>
        <c:numFmt formatCode="General" sourceLinked="1"/>
        <c:majorTickMark val="none"/>
        <c:minorTickMark val="none"/>
        <c:tickLblPos val="nextTo"/>
        <c:txPr>
          <a:bodyPr rot="0" vert="horz"/>
          <a:lstStyle/>
          <a:p>
            <a:pPr>
              <a:defRPr/>
            </a:pPr>
            <a:endParaRPr lang="en-US"/>
          </a:p>
        </c:txPr>
        <c:crossAx val="254589976"/>
        <c:crosses val="autoZero"/>
        <c:crossBetween val="between"/>
        <c:majorUnit val="20"/>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43531202435341"/>
          <c:y val="7.3459715639810422E-2"/>
          <c:w val="0.67732115677321392"/>
          <c:h val="0.76777251184834161"/>
        </c:manualLayout>
      </c:layout>
      <c:barChart>
        <c:barDir val="col"/>
        <c:grouping val="clustered"/>
        <c:varyColors val="0"/>
        <c:ser>
          <c:idx val="1"/>
          <c:order val="0"/>
          <c:tx>
            <c:strRef>
              <c:f>Sheet1!$A$2</c:f>
              <c:strCache>
                <c:ptCount val="1"/>
                <c:pt idx="0">
                  <c:v>Males &lt;20y</c:v>
                </c:pt>
              </c:strCache>
            </c:strRef>
          </c:tx>
          <c:spPr>
            <a:gradFill rotWithShape="0">
              <a:gsLst>
                <a:gs pos="0">
                  <a:srgbClr val="010100">
                    <a:gamma/>
                    <a:shade val="66667"/>
                    <a:invGamma/>
                  </a:srgbClr>
                </a:gs>
                <a:gs pos="50000">
                  <a:srgbClr val="663300"/>
                </a:gs>
                <a:gs pos="100000">
                  <a:srgbClr val="010100">
                    <a:gamma/>
                    <a:shade val="66667"/>
                    <a:invGamma/>
                  </a:srgbClr>
                </a:gs>
              </a:gsLst>
              <a:lin ang="0" scaled="1"/>
            </a:gradFill>
            <a:ln w="12335">
              <a:solidFill>
                <a:schemeClr val="tx1"/>
              </a:solidFill>
              <a:prstDash val="solid"/>
            </a:ln>
          </c:spPr>
          <c:invertIfNegative val="0"/>
          <c:cat>
            <c:strRef>
              <c:f>Sheet1!$B$1:$E$1</c:f>
              <c:strCache>
                <c:ptCount val="4"/>
                <c:pt idx="0">
                  <c:v>2007</c:v>
                </c:pt>
                <c:pt idx="1">
                  <c:v>2008</c:v>
                </c:pt>
                <c:pt idx="2">
                  <c:v>2009</c:v>
                </c:pt>
                <c:pt idx="3">
                  <c:v>2010a</c:v>
                </c:pt>
              </c:strCache>
            </c:strRef>
          </c:cat>
          <c:val>
            <c:numRef>
              <c:f>Sheet1!$B$2:$E$2</c:f>
              <c:numCache>
                <c:formatCode>General</c:formatCode>
                <c:ptCount val="4"/>
                <c:pt idx="0">
                  <c:v>11.5</c:v>
                </c:pt>
                <c:pt idx="1">
                  <c:v>10.4</c:v>
                </c:pt>
                <c:pt idx="2">
                  <c:v>10.200000000000001</c:v>
                </c:pt>
                <c:pt idx="3">
                  <c:v>6.9</c:v>
                </c:pt>
              </c:numCache>
            </c:numRef>
          </c:val>
          <c:extLst>
            <c:ext xmlns:c16="http://schemas.microsoft.com/office/drawing/2014/chart" uri="{C3380CC4-5D6E-409C-BE32-E72D297353CC}">
              <c16:uniqueId val="{00000000-0EBD-4D24-A37A-4EFF2376D4D3}"/>
            </c:ext>
          </c:extLst>
        </c:ser>
        <c:ser>
          <c:idx val="2"/>
          <c:order val="1"/>
          <c:tx>
            <c:strRef>
              <c:f>Sheet1!$A$3</c:f>
              <c:strCache>
                <c:ptCount val="1"/>
                <c:pt idx="0">
                  <c:v>Females &lt;20y</c:v>
                </c:pt>
              </c:strCache>
            </c:strRef>
          </c:tx>
          <c:spPr>
            <a:gradFill rotWithShape="0">
              <a:gsLst>
                <a:gs pos="0">
                  <a:srgbClr val="000000">
                    <a:gamma/>
                    <a:shade val="15686"/>
                    <a:invGamma/>
                  </a:srgbClr>
                </a:gs>
                <a:gs pos="50000">
                  <a:srgbClr val="CC99FF"/>
                </a:gs>
                <a:gs pos="100000">
                  <a:srgbClr val="000000">
                    <a:gamma/>
                    <a:shade val="15686"/>
                    <a:invGamma/>
                  </a:srgbClr>
                </a:gs>
              </a:gsLst>
              <a:lin ang="0" scaled="1"/>
            </a:gradFill>
            <a:ln w="12335">
              <a:solidFill>
                <a:schemeClr val="tx1"/>
              </a:solidFill>
              <a:prstDash val="solid"/>
            </a:ln>
          </c:spPr>
          <c:invertIfNegative val="0"/>
          <c:cat>
            <c:strRef>
              <c:f>Sheet1!$B$1:$E$1</c:f>
              <c:strCache>
                <c:ptCount val="4"/>
                <c:pt idx="0">
                  <c:v>2007</c:v>
                </c:pt>
                <c:pt idx="1">
                  <c:v>2008</c:v>
                </c:pt>
                <c:pt idx="2">
                  <c:v>2009</c:v>
                </c:pt>
                <c:pt idx="3">
                  <c:v>2010a</c:v>
                </c:pt>
              </c:strCache>
            </c:strRef>
          </c:cat>
          <c:val>
            <c:numRef>
              <c:f>Sheet1!$B$3:$E$3</c:f>
              <c:numCache>
                <c:formatCode>General</c:formatCode>
                <c:ptCount val="4"/>
                <c:pt idx="0">
                  <c:v>13.7</c:v>
                </c:pt>
                <c:pt idx="1">
                  <c:v>12.5</c:v>
                </c:pt>
                <c:pt idx="2">
                  <c:v>8.5</c:v>
                </c:pt>
                <c:pt idx="3">
                  <c:v>5.0999999999999996</c:v>
                </c:pt>
              </c:numCache>
            </c:numRef>
          </c:val>
          <c:extLst>
            <c:ext xmlns:c16="http://schemas.microsoft.com/office/drawing/2014/chart" uri="{C3380CC4-5D6E-409C-BE32-E72D297353CC}">
              <c16:uniqueId val="{00000001-0EBD-4D24-A37A-4EFF2376D4D3}"/>
            </c:ext>
          </c:extLst>
        </c:ser>
        <c:dLbls>
          <c:showLegendKey val="0"/>
          <c:showVal val="0"/>
          <c:showCatName val="0"/>
          <c:showSerName val="0"/>
          <c:showPercent val="0"/>
          <c:showBubbleSize val="0"/>
        </c:dLbls>
        <c:gapWidth val="150"/>
        <c:axId val="588126408"/>
        <c:axId val="588125624"/>
      </c:barChart>
      <c:catAx>
        <c:axId val="588126408"/>
        <c:scaling>
          <c:orientation val="minMax"/>
        </c:scaling>
        <c:delete val="0"/>
        <c:axPos val="b"/>
        <c:numFmt formatCode="General" sourceLinked="1"/>
        <c:majorTickMark val="out"/>
        <c:minorTickMark val="none"/>
        <c:tickLblPos val="nextTo"/>
        <c:spPr>
          <a:ln w="3084">
            <a:solidFill>
              <a:schemeClr val="tx1"/>
            </a:solidFill>
            <a:prstDash val="solid"/>
          </a:ln>
        </c:spPr>
        <c:txPr>
          <a:bodyPr rot="0" vert="horz"/>
          <a:lstStyle/>
          <a:p>
            <a:pPr>
              <a:defRPr lang="en-US" sz="1773" b="1" i="0" u="none" strike="noStrike" baseline="0">
                <a:solidFill>
                  <a:schemeClr val="tx1"/>
                </a:solidFill>
                <a:latin typeface="Calibri"/>
                <a:ea typeface="Calibri"/>
                <a:cs typeface="Calibri"/>
              </a:defRPr>
            </a:pPr>
            <a:endParaRPr lang="en-US"/>
          </a:p>
        </c:txPr>
        <c:crossAx val="588125624"/>
        <c:crosses val="autoZero"/>
        <c:auto val="1"/>
        <c:lblAlgn val="ctr"/>
        <c:lblOffset val="100"/>
        <c:tickLblSkip val="1"/>
        <c:tickMarkSkip val="1"/>
        <c:noMultiLvlLbl val="0"/>
      </c:catAx>
      <c:valAx>
        <c:axId val="588125624"/>
        <c:scaling>
          <c:orientation val="minMax"/>
        </c:scaling>
        <c:delete val="0"/>
        <c:axPos val="l"/>
        <c:majorGridlines>
          <c:spPr>
            <a:ln w="3084">
              <a:solidFill>
                <a:schemeClr val="tx1"/>
              </a:solidFill>
              <a:prstDash val="solid"/>
            </a:ln>
          </c:spPr>
        </c:majorGridlines>
        <c:numFmt formatCode="General" sourceLinked="1"/>
        <c:majorTickMark val="out"/>
        <c:minorTickMark val="none"/>
        <c:tickLblPos val="nextTo"/>
        <c:spPr>
          <a:ln w="3084">
            <a:solidFill>
              <a:schemeClr val="tx1"/>
            </a:solidFill>
            <a:prstDash val="solid"/>
          </a:ln>
        </c:spPr>
        <c:txPr>
          <a:bodyPr rot="0" vert="horz"/>
          <a:lstStyle/>
          <a:p>
            <a:pPr>
              <a:defRPr lang="en-US" sz="1773" b="1" i="0" u="none" strike="noStrike" baseline="0">
                <a:solidFill>
                  <a:schemeClr val="tx1"/>
                </a:solidFill>
                <a:latin typeface="Calibri"/>
                <a:ea typeface="Calibri"/>
                <a:cs typeface="Calibri"/>
              </a:defRPr>
            </a:pPr>
            <a:endParaRPr lang="en-US"/>
          </a:p>
        </c:txPr>
        <c:crossAx val="588126408"/>
        <c:crosses val="autoZero"/>
        <c:crossBetween val="between"/>
      </c:valAx>
      <c:spPr>
        <a:noFill/>
        <a:ln w="12335">
          <a:solidFill>
            <a:schemeClr val="tx1"/>
          </a:solidFill>
          <a:prstDash val="solid"/>
        </a:ln>
      </c:spPr>
    </c:plotArea>
    <c:legend>
      <c:legendPos val="r"/>
      <c:layout>
        <c:manualLayout>
          <c:xMode val="edge"/>
          <c:yMode val="edge"/>
          <c:x val="0.66168156173005399"/>
          <c:y val="0.19631904071915146"/>
          <c:w val="0.20852359208523591"/>
          <c:h val="0.13507109004739398"/>
        </c:manualLayout>
      </c:layout>
      <c:overlay val="0"/>
      <c:spPr>
        <a:solidFill>
          <a:schemeClr val="bg1"/>
        </a:solidFill>
        <a:ln w="3084">
          <a:solidFill>
            <a:schemeClr val="tx1"/>
          </a:solidFill>
          <a:prstDash val="solid"/>
        </a:ln>
      </c:spPr>
      <c:txPr>
        <a:bodyPr/>
        <a:lstStyle/>
        <a:p>
          <a:pPr>
            <a:defRPr lang="en-US" sz="1272" b="1" i="0" u="none" strike="noStrike" baseline="0">
              <a:solidFill>
                <a:schemeClr val="tx1"/>
              </a:solidFill>
              <a:latin typeface="Calibri"/>
              <a:ea typeface="Calibri"/>
              <a:cs typeface="Calibri"/>
            </a:defRPr>
          </a:pPr>
          <a:endParaRPr lang="en-US"/>
        </a:p>
      </c:txPr>
    </c:legend>
    <c:plotVisOnly val="1"/>
    <c:dispBlanksAs val="gap"/>
    <c:showDLblsOverMax val="0"/>
  </c:chart>
  <c:spPr>
    <a:noFill/>
    <a:ln>
      <a:noFill/>
    </a:ln>
  </c:spPr>
  <c:txPr>
    <a:bodyPr/>
    <a:lstStyle/>
    <a:p>
      <a:pPr>
        <a:defRPr sz="1773" b="1" i="0" u="none" strike="noStrike" baseline="0">
          <a:solidFill>
            <a:schemeClr val="tx1"/>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72817312930256"/>
          <c:y val="0.18221478565179391"/>
          <c:w val="0.70557074233645323"/>
          <c:h val="0.53332020997375329"/>
        </c:manualLayout>
      </c:layout>
      <c:barChart>
        <c:barDir val="col"/>
        <c:grouping val="clustered"/>
        <c:varyColors val="0"/>
        <c:ser>
          <c:idx val="0"/>
          <c:order val="0"/>
          <c:tx>
            <c:strRef>
              <c:f>Sheet1!$A$2</c:f>
              <c:strCache>
                <c:ptCount val="1"/>
                <c:pt idx="0">
                  <c:v>Prevaccine era (2003–2007)</c:v>
                </c:pt>
              </c:strCache>
            </c:strRef>
          </c:tx>
          <c:invertIfNegative val="0"/>
          <c:dLbls>
            <c:dLbl>
              <c:idx val="0"/>
              <c:layout>
                <c:manualLayout>
                  <c:x val="3.1446540880503224E-3"/>
                  <c:y val="-2.7779965004374554E-3"/>
                </c:manualLayout>
              </c:layout>
              <c:tx>
                <c:rich>
                  <a:bodyPr/>
                  <a:lstStyle/>
                  <a:p>
                    <a:fld id="{F4CFE947-A308-477D-86AD-28AE919A8E2F}" type="VALUE">
                      <a:rPr lang="en-US">
                        <a:latin typeface="Aptos" panose="020B00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501-4EA1-AD10-DCA0C7D985D7}"/>
                </c:ext>
              </c:extLst>
            </c:dLbl>
            <c:spPr>
              <a:noFill/>
              <a:ln>
                <a:noFill/>
              </a:ln>
              <a:effectLst/>
            </c:spPr>
            <c:txPr>
              <a:bodyPr/>
              <a:lstStyle/>
              <a:p>
                <a:pPr>
                  <a:defRPr b="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HPV 6/11/16/18</c:v>
                </c:pt>
                <c:pt idx="1">
                  <c:v>HPV 16/18</c:v>
                </c:pt>
              </c:strCache>
            </c:strRef>
          </c:cat>
          <c:val>
            <c:numRef>
              <c:f>Sheet1!$B$2:$C$2</c:f>
              <c:numCache>
                <c:formatCode>General</c:formatCode>
                <c:ptCount val="2"/>
                <c:pt idx="0">
                  <c:v>11.5</c:v>
                </c:pt>
                <c:pt idx="1">
                  <c:v>7.1</c:v>
                </c:pt>
              </c:numCache>
            </c:numRef>
          </c:val>
          <c:extLst>
            <c:ext xmlns:c16="http://schemas.microsoft.com/office/drawing/2014/chart" uri="{C3380CC4-5D6E-409C-BE32-E72D297353CC}">
              <c16:uniqueId val="{00000001-8501-4EA1-AD10-DCA0C7D985D7}"/>
            </c:ext>
          </c:extLst>
        </c:ser>
        <c:ser>
          <c:idx val="1"/>
          <c:order val="1"/>
          <c:tx>
            <c:strRef>
              <c:f>Sheet1!$A$3</c:f>
              <c:strCache>
                <c:ptCount val="1"/>
                <c:pt idx="0">
                  <c:v>Postvaccine era (2007–2010)</c:v>
                </c:pt>
              </c:strCache>
            </c:strRef>
          </c:tx>
          <c:spPr>
            <a:solidFill>
              <a:srgbClr val="EAC770"/>
            </a:solidFill>
          </c:spPr>
          <c:invertIfNegative val="0"/>
          <c:dLbls>
            <c:spPr>
              <a:noFill/>
              <a:ln>
                <a:noFill/>
              </a:ln>
              <a:effectLst/>
            </c:spPr>
            <c:txPr>
              <a:bodyPr/>
              <a:lstStyle/>
              <a:p>
                <a:pPr>
                  <a:defRPr b="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HPV 6/11/16/18</c:v>
                </c:pt>
                <c:pt idx="1">
                  <c:v>HPV 16/18</c:v>
                </c:pt>
              </c:strCache>
            </c:strRef>
          </c:cat>
          <c:val>
            <c:numRef>
              <c:f>Sheet1!$B$3:$C$3</c:f>
              <c:numCache>
                <c:formatCode>General</c:formatCode>
                <c:ptCount val="2"/>
                <c:pt idx="0">
                  <c:v>5.0999999999999996</c:v>
                </c:pt>
                <c:pt idx="1">
                  <c:v>3.6</c:v>
                </c:pt>
              </c:numCache>
            </c:numRef>
          </c:val>
          <c:extLst>
            <c:ext xmlns:c16="http://schemas.microsoft.com/office/drawing/2014/chart" uri="{C3380CC4-5D6E-409C-BE32-E72D297353CC}">
              <c16:uniqueId val="{00000002-8501-4EA1-AD10-DCA0C7D985D7}"/>
            </c:ext>
          </c:extLst>
        </c:ser>
        <c:dLbls>
          <c:showLegendKey val="0"/>
          <c:showVal val="0"/>
          <c:showCatName val="0"/>
          <c:showSerName val="0"/>
          <c:showPercent val="0"/>
          <c:showBubbleSize val="0"/>
        </c:dLbls>
        <c:gapWidth val="150"/>
        <c:axId val="588127976"/>
        <c:axId val="588130720"/>
      </c:barChart>
      <c:catAx>
        <c:axId val="588127976"/>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n-US"/>
          </a:p>
        </c:txPr>
        <c:crossAx val="588130720"/>
        <c:crosses val="autoZero"/>
        <c:auto val="1"/>
        <c:lblAlgn val="ctr"/>
        <c:lblOffset val="100"/>
        <c:noMultiLvlLbl val="0"/>
      </c:catAx>
      <c:valAx>
        <c:axId val="588130720"/>
        <c:scaling>
          <c:orientation val="minMax"/>
          <c:max val="15"/>
          <c:min val="0"/>
        </c:scaling>
        <c:delete val="0"/>
        <c:axPos val="l"/>
        <c:title>
          <c:tx>
            <c:rich>
              <a:bodyPr rot="-5400000" vert="horz"/>
              <a:lstStyle/>
              <a:p>
                <a:pPr>
                  <a:defRPr>
                    <a:solidFill>
                      <a:schemeClr val="tx1"/>
                    </a:solidFill>
                  </a:defRPr>
                </a:pPr>
                <a:r>
                  <a:rPr lang="en-US" dirty="0" err="1">
                    <a:solidFill>
                      <a:schemeClr val="tx1"/>
                    </a:solidFill>
                    <a:latin typeface="Aptos" panose="020B0004020202020204" pitchFamily="34" charset="0"/>
                  </a:rPr>
                  <a:t>Preval</a:t>
                </a:r>
                <a:r>
                  <a:rPr lang="tr-TR" dirty="0">
                    <a:solidFill>
                      <a:schemeClr val="tx1"/>
                    </a:solidFill>
                    <a:latin typeface="Aptos" panose="020B0004020202020204" pitchFamily="34" charset="0"/>
                  </a:rPr>
                  <a:t>ance</a:t>
                </a:r>
                <a:r>
                  <a:rPr lang="en-US" dirty="0">
                    <a:solidFill>
                      <a:schemeClr val="tx1"/>
                    </a:solidFill>
                    <a:latin typeface="Aptos" panose="020B0004020202020204" pitchFamily="34" charset="0"/>
                  </a:rPr>
                  <a:t> (%)</a:t>
                </a:r>
              </a:p>
            </c:rich>
          </c:tx>
          <c:layout>
            <c:manualLayout>
              <c:xMode val="edge"/>
              <c:yMode val="edge"/>
              <c:x val="7.0976771653543436E-2"/>
              <c:y val="0.23497900262467192"/>
            </c:manualLayout>
          </c:layout>
          <c:overlay val="0"/>
        </c:title>
        <c:numFmt formatCode="General" sourceLinked="1"/>
        <c:majorTickMark val="out"/>
        <c:minorTickMark val="none"/>
        <c:tickLblPos val="nextTo"/>
        <c:txPr>
          <a:bodyPr/>
          <a:lstStyle/>
          <a:p>
            <a:pPr>
              <a:defRPr>
                <a:solidFill>
                  <a:schemeClr val="tx1"/>
                </a:solidFill>
              </a:defRPr>
            </a:pPr>
            <a:endParaRPr lang="en-US"/>
          </a:p>
        </c:txPr>
        <c:crossAx val="588127976"/>
        <c:crosses val="autoZero"/>
        <c:crossBetween val="between"/>
      </c:valAx>
    </c:plotArea>
    <c:legend>
      <c:legendPos val="r"/>
      <c:layout>
        <c:manualLayout>
          <c:xMode val="edge"/>
          <c:yMode val="edge"/>
          <c:x val="0.17194199475065627"/>
          <c:y val="0.84725590551181151"/>
          <c:w val="0.76538517060367572"/>
          <c:h val="9.9966316710411243E-2"/>
        </c:manualLayout>
      </c:layout>
      <c:overlay val="0"/>
      <c:txPr>
        <a:bodyPr/>
        <a:lstStyle/>
        <a:p>
          <a:pPr>
            <a:defRPr sz="1400">
              <a:solidFill>
                <a:schemeClr val="tx1"/>
              </a:solidFill>
            </a:defRPr>
          </a:pPr>
          <a:endParaRPr lang="en-US"/>
        </a:p>
      </c:txPr>
    </c:legend>
    <c:plotVisOnly val="1"/>
    <c:dispBlanksAs val="gap"/>
    <c:showDLblsOverMax val="0"/>
  </c:chart>
  <c:txPr>
    <a:bodyPr/>
    <a:lstStyle/>
    <a:p>
      <a:pPr>
        <a:defRPr sz="1800" b="1">
          <a:solidFill>
            <a:schemeClr val="accent2">
              <a:lumMod val="50000"/>
            </a:schemeClr>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ahoma" pitchFamily="34" charset="0"/>
                <a:ea typeface="Tahoma" pitchFamily="34" charset="0"/>
                <a:cs typeface="Tahoma" pitchFamily="34" charset="0"/>
              </a:defRPr>
            </a:pPr>
            <a:r>
              <a:rPr lang="en-US" dirty="0">
                <a:latin typeface="Aptos" panose="020B0004020202020204" pitchFamily="34" charset="0"/>
                <a:cs typeface="Calibri" panose="020F0502020204030204" pitchFamily="34" charset="0"/>
              </a:rPr>
              <a:t>World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World</c:v>
                </c:pt>
              </c:strCache>
            </c:strRef>
          </c:tx>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53</c:v>
                </c:pt>
                <c:pt idx="3">
                  <c:v>31</c:v>
                </c:pt>
                <c:pt idx="4">
                  <c:v>51</c:v>
                </c:pt>
                <c:pt idx="5">
                  <c:v>18</c:v>
                </c:pt>
                <c:pt idx="6">
                  <c:v>58</c:v>
                </c:pt>
                <c:pt idx="7">
                  <c:v>66</c:v>
                </c:pt>
                <c:pt idx="8">
                  <c:v>39</c:v>
                </c:pt>
                <c:pt idx="9">
                  <c:v>70</c:v>
                </c:pt>
              </c:numCache>
            </c:numRef>
          </c:cat>
          <c:val>
            <c:numRef>
              <c:f>Sayfa1!$B$2:$B$11</c:f>
              <c:numCache>
                <c:formatCode>General</c:formatCode>
                <c:ptCount val="10"/>
                <c:pt idx="0">
                  <c:v>2.8</c:v>
                </c:pt>
                <c:pt idx="1">
                  <c:v>1.5</c:v>
                </c:pt>
                <c:pt idx="2">
                  <c:v>1.2</c:v>
                </c:pt>
                <c:pt idx="3">
                  <c:v>1.2</c:v>
                </c:pt>
                <c:pt idx="4">
                  <c:v>1.1000000000000001</c:v>
                </c:pt>
                <c:pt idx="5">
                  <c:v>1.1000000000000001</c:v>
                </c:pt>
                <c:pt idx="6">
                  <c:v>1</c:v>
                </c:pt>
                <c:pt idx="7">
                  <c:v>0.9</c:v>
                </c:pt>
                <c:pt idx="8">
                  <c:v>0.9</c:v>
                </c:pt>
                <c:pt idx="9">
                  <c:v>0.8</c:v>
                </c:pt>
              </c:numCache>
            </c:numRef>
          </c:val>
          <c:extLst>
            <c:ext xmlns:c16="http://schemas.microsoft.com/office/drawing/2014/chart" uri="{C3380CC4-5D6E-409C-BE32-E72D297353CC}">
              <c16:uniqueId val="{00000000-266F-4F17-8BD4-80568B7E9310}"/>
            </c:ext>
          </c:extLst>
        </c:ser>
        <c:dLbls>
          <c:showLegendKey val="0"/>
          <c:showVal val="0"/>
          <c:showCatName val="0"/>
          <c:showSerName val="0"/>
          <c:showPercent val="0"/>
          <c:showBubbleSize val="0"/>
        </c:dLbls>
        <c:gapWidth val="150"/>
        <c:shape val="cylinder"/>
        <c:axId val="468418080"/>
        <c:axId val="468416120"/>
        <c:axId val="0"/>
      </c:bar3DChart>
      <c:catAx>
        <c:axId val="468418080"/>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468416120"/>
        <c:crosses val="autoZero"/>
        <c:auto val="1"/>
        <c:lblAlgn val="ctr"/>
        <c:lblOffset val="100"/>
        <c:noMultiLvlLbl val="0"/>
      </c:catAx>
      <c:valAx>
        <c:axId val="468416120"/>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468418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ptos" panose="020B0004020202020204" pitchFamily="34" charset="0"/>
                <a:ea typeface="Tahoma" pitchFamily="34" charset="0"/>
                <a:cs typeface="Calibri" panose="020F0502020204030204" pitchFamily="34" charset="0"/>
              </a:rPr>
              <a:t>Less Developed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Less Developed</c:v>
                </c:pt>
              </c:strCache>
            </c:strRef>
          </c:tx>
          <c:spPr>
            <a:solidFill>
              <a:srgbClr val="FF0000"/>
            </a:solidFill>
          </c:spPr>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52</c:v>
                </c:pt>
                <c:pt idx="2">
                  <c:v>58</c:v>
                </c:pt>
                <c:pt idx="3">
                  <c:v>18</c:v>
                </c:pt>
                <c:pt idx="4">
                  <c:v>53</c:v>
                </c:pt>
                <c:pt idx="5">
                  <c:v>33</c:v>
                </c:pt>
                <c:pt idx="6">
                  <c:v>31</c:v>
                </c:pt>
                <c:pt idx="7">
                  <c:v>70</c:v>
                </c:pt>
                <c:pt idx="8">
                  <c:v>68</c:v>
                </c:pt>
                <c:pt idx="9">
                  <c:v>51</c:v>
                </c:pt>
              </c:numCache>
            </c:numRef>
          </c:cat>
          <c:val>
            <c:numRef>
              <c:f>Sayfa1!$B$2:$B$11</c:f>
              <c:numCache>
                <c:formatCode>General</c:formatCode>
                <c:ptCount val="10"/>
                <c:pt idx="0">
                  <c:v>2.6</c:v>
                </c:pt>
                <c:pt idx="1">
                  <c:v>1.8</c:v>
                </c:pt>
                <c:pt idx="2">
                  <c:v>1.4</c:v>
                </c:pt>
                <c:pt idx="3">
                  <c:v>1.2</c:v>
                </c:pt>
                <c:pt idx="4">
                  <c:v>1</c:v>
                </c:pt>
                <c:pt idx="5">
                  <c:v>0.9</c:v>
                </c:pt>
                <c:pt idx="6">
                  <c:v>0.8</c:v>
                </c:pt>
                <c:pt idx="7">
                  <c:v>0.70000000000000007</c:v>
                </c:pt>
                <c:pt idx="8">
                  <c:v>0.70000000000000007</c:v>
                </c:pt>
                <c:pt idx="9">
                  <c:v>0.70000000000000007</c:v>
                </c:pt>
              </c:numCache>
            </c:numRef>
          </c:val>
          <c:extLst>
            <c:ext xmlns:c16="http://schemas.microsoft.com/office/drawing/2014/chart" uri="{C3380CC4-5D6E-409C-BE32-E72D297353CC}">
              <c16:uniqueId val="{00000000-2A2D-4910-BFB0-2DB3533572D7}"/>
            </c:ext>
          </c:extLst>
        </c:ser>
        <c:dLbls>
          <c:showLegendKey val="0"/>
          <c:showVal val="0"/>
          <c:showCatName val="0"/>
          <c:showSerName val="0"/>
          <c:showPercent val="0"/>
          <c:showBubbleSize val="0"/>
        </c:dLbls>
        <c:gapWidth val="150"/>
        <c:shape val="cylinder"/>
        <c:axId val="468418472"/>
        <c:axId val="468418864"/>
        <c:axId val="0"/>
      </c:bar3DChart>
      <c:catAx>
        <c:axId val="468418472"/>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468418864"/>
        <c:crosses val="autoZero"/>
        <c:auto val="1"/>
        <c:lblAlgn val="ctr"/>
        <c:lblOffset val="100"/>
        <c:noMultiLvlLbl val="0"/>
      </c:catAx>
      <c:valAx>
        <c:axId val="468418864"/>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468418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ptos" panose="020B0004020202020204" pitchFamily="34" charset="0"/>
                <a:ea typeface="Tahoma" pitchFamily="34" charset="0"/>
                <a:cs typeface="Calibri" panose="020F0502020204030204" pitchFamily="34" charset="0"/>
              </a:rPr>
              <a:t>More Developed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More Developed</c:v>
                </c:pt>
              </c:strCache>
            </c:strRef>
          </c:tx>
          <c:spPr>
            <a:solidFill>
              <a:srgbClr val="304444"/>
            </a:solidFill>
          </c:spPr>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53</c:v>
                </c:pt>
                <c:pt idx="2">
                  <c:v>52</c:v>
                </c:pt>
                <c:pt idx="3">
                  <c:v>51</c:v>
                </c:pt>
                <c:pt idx="4">
                  <c:v>31</c:v>
                </c:pt>
                <c:pt idx="5">
                  <c:v>66</c:v>
                </c:pt>
                <c:pt idx="6">
                  <c:v>39</c:v>
                </c:pt>
                <c:pt idx="7">
                  <c:v>18</c:v>
                </c:pt>
                <c:pt idx="8">
                  <c:v>70</c:v>
                </c:pt>
                <c:pt idx="9">
                  <c:v>58</c:v>
                </c:pt>
              </c:numCache>
            </c:numRef>
          </c:cat>
          <c:val>
            <c:numRef>
              <c:f>Sayfa1!$B$2:$B$11</c:f>
              <c:numCache>
                <c:formatCode>General</c:formatCode>
                <c:ptCount val="10"/>
                <c:pt idx="0">
                  <c:v>2.8</c:v>
                </c:pt>
                <c:pt idx="1">
                  <c:v>1.4</c:v>
                </c:pt>
                <c:pt idx="2">
                  <c:v>1.3</c:v>
                </c:pt>
                <c:pt idx="3">
                  <c:v>1.3</c:v>
                </c:pt>
                <c:pt idx="4">
                  <c:v>1.3</c:v>
                </c:pt>
                <c:pt idx="5">
                  <c:v>1</c:v>
                </c:pt>
                <c:pt idx="6">
                  <c:v>1</c:v>
                </c:pt>
                <c:pt idx="7">
                  <c:v>1</c:v>
                </c:pt>
                <c:pt idx="8">
                  <c:v>0.8</c:v>
                </c:pt>
                <c:pt idx="9">
                  <c:v>0.8</c:v>
                </c:pt>
              </c:numCache>
            </c:numRef>
          </c:val>
          <c:extLst>
            <c:ext xmlns:c16="http://schemas.microsoft.com/office/drawing/2014/chart" uri="{C3380CC4-5D6E-409C-BE32-E72D297353CC}">
              <c16:uniqueId val="{00000000-DF88-4965-9A0F-3DBAC6FE2B18}"/>
            </c:ext>
          </c:extLst>
        </c:ser>
        <c:dLbls>
          <c:showLegendKey val="0"/>
          <c:showVal val="0"/>
          <c:showCatName val="0"/>
          <c:showSerName val="0"/>
          <c:showPercent val="0"/>
          <c:showBubbleSize val="0"/>
        </c:dLbls>
        <c:gapWidth val="150"/>
        <c:shape val="cylinder"/>
        <c:axId val="580343664"/>
        <c:axId val="580343272"/>
        <c:axId val="0"/>
      </c:bar3DChart>
      <c:catAx>
        <c:axId val="580343664"/>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3272"/>
        <c:crosses val="autoZero"/>
        <c:auto val="1"/>
        <c:lblAlgn val="ctr"/>
        <c:lblOffset val="100"/>
        <c:noMultiLvlLbl val="0"/>
      </c:catAx>
      <c:valAx>
        <c:axId val="580343272"/>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36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Tahoma" pitchFamily="34" charset="0"/>
                <a:ea typeface="Tahoma" pitchFamily="34" charset="0"/>
                <a:cs typeface="Tahoma" pitchFamily="34" charset="0"/>
              </a:defRPr>
            </a:pPr>
            <a:r>
              <a:rPr lang="en-US" dirty="0">
                <a:latin typeface="Aptos" panose="020B0004020202020204" pitchFamily="34" charset="0"/>
                <a:cs typeface="Calibri" panose="020F0502020204030204" pitchFamily="34" charset="0"/>
              </a:rPr>
              <a:t>World</a:t>
            </a:r>
          </a:p>
        </c:rich>
      </c:tx>
      <c:overlay val="0"/>
    </c:title>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Sayfa1!$B$1</c:f>
              <c:strCache>
                <c:ptCount val="1"/>
                <c:pt idx="0">
                  <c:v>World</c:v>
                </c:pt>
              </c:strCache>
            </c:strRef>
          </c:tx>
          <c:invertIfNegative val="0"/>
          <c:dLbls>
            <c:spPr>
              <a:noFill/>
              <a:ln>
                <a:noFill/>
              </a:ln>
              <a:effectLst/>
            </c:spPr>
            <c:txPr>
              <a:bodyPr/>
              <a:lstStyle/>
              <a:p>
                <a:pPr>
                  <a:defRPr b="1">
                    <a:latin typeface="Tahoma" pitchFamily="34" charset="0"/>
                    <a:ea typeface="Tahoma"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Sayfa1!$A$2:$A$11</c:f>
              <c:numCache>
                <c:formatCode>General</c:formatCode>
                <c:ptCount val="10"/>
                <c:pt idx="0">
                  <c:v>16</c:v>
                </c:pt>
                <c:pt idx="1">
                  <c:v>51</c:v>
                </c:pt>
                <c:pt idx="2">
                  <c:v>52</c:v>
                </c:pt>
                <c:pt idx="3">
                  <c:v>31</c:v>
                </c:pt>
                <c:pt idx="4">
                  <c:v>53</c:v>
                </c:pt>
                <c:pt idx="5">
                  <c:v>56</c:v>
                </c:pt>
                <c:pt idx="6">
                  <c:v>66</c:v>
                </c:pt>
                <c:pt idx="7">
                  <c:v>58</c:v>
                </c:pt>
                <c:pt idx="8">
                  <c:v>18</c:v>
                </c:pt>
                <c:pt idx="9">
                  <c:v>39</c:v>
                </c:pt>
              </c:numCache>
            </c:numRef>
          </c:cat>
          <c:val>
            <c:numRef>
              <c:f>Sayfa1!$B$2:$B$11</c:f>
              <c:numCache>
                <c:formatCode>General</c:formatCode>
                <c:ptCount val="10"/>
                <c:pt idx="0">
                  <c:v>19.100000000000001</c:v>
                </c:pt>
                <c:pt idx="1">
                  <c:v>10.200000000000001</c:v>
                </c:pt>
                <c:pt idx="2">
                  <c:v>8.7000000000000011</c:v>
                </c:pt>
                <c:pt idx="3">
                  <c:v>7.8</c:v>
                </c:pt>
                <c:pt idx="4">
                  <c:v>7.7</c:v>
                </c:pt>
                <c:pt idx="5">
                  <c:v>7.6</c:v>
                </c:pt>
                <c:pt idx="6">
                  <c:v>6.7</c:v>
                </c:pt>
                <c:pt idx="7">
                  <c:v>6.4</c:v>
                </c:pt>
                <c:pt idx="8">
                  <c:v>6.4</c:v>
                </c:pt>
                <c:pt idx="9">
                  <c:v>6.1</c:v>
                </c:pt>
              </c:numCache>
            </c:numRef>
          </c:val>
          <c:extLst>
            <c:ext xmlns:c16="http://schemas.microsoft.com/office/drawing/2014/chart" uri="{C3380CC4-5D6E-409C-BE32-E72D297353CC}">
              <c16:uniqueId val="{00000000-134B-45BD-A4A5-27F1EB9D567B}"/>
            </c:ext>
          </c:extLst>
        </c:ser>
        <c:dLbls>
          <c:showLegendKey val="0"/>
          <c:showVal val="0"/>
          <c:showCatName val="0"/>
          <c:showSerName val="0"/>
          <c:showPercent val="0"/>
          <c:showBubbleSize val="0"/>
        </c:dLbls>
        <c:gapWidth val="150"/>
        <c:shape val="cylinder"/>
        <c:axId val="580342096"/>
        <c:axId val="580342880"/>
        <c:axId val="0"/>
      </c:bar3DChart>
      <c:catAx>
        <c:axId val="580342096"/>
        <c:scaling>
          <c:orientation val="minMax"/>
        </c:scaling>
        <c:delete val="0"/>
        <c:axPos val="l"/>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2880"/>
        <c:crosses val="autoZero"/>
        <c:auto val="1"/>
        <c:lblAlgn val="ctr"/>
        <c:lblOffset val="100"/>
        <c:noMultiLvlLbl val="0"/>
      </c:catAx>
      <c:valAx>
        <c:axId val="580342880"/>
        <c:scaling>
          <c:orientation val="minMax"/>
        </c:scaling>
        <c:delete val="0"/>
        <c:axPos val="b"/>
        <c:majorGridlines/>
        <c:numFmt formatCode="General" sourceLinked="1"/>
        <c:majorTickMark val="out"/>
        <c:minorTickMark val="none"/>
        <c:tickLblPos val="nextTo"/>
        <c:txPr>
          <a:bodyPr/>
          <a:lstStyle/>
          <a:p>
            <a:pPr>
              <a:defRPr b="1">
                <a:latin typeface="Tahoma" pitchFamily="34" charset="0"/>
                <a:ea typeface="Tahoma" pitchFamily="34" charset="0"/>
                <a:cs typeface="Tahoma" pitchFamily="34" charset="0"/>
              </a:defRPr>
            </a:pPr>
            <a:endParaRPr lang="en-US"/>
          </a:p>
        </c:txPr>
        <c:crossAx val="5803420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4" Type="http://schemas.openxmlformats.org/officeDocument/2006/relationships/image" Target="../media/image99.svg"/></Relationships>
</file>

<file path=ppt/diagrams/_rels/data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image" Target="../media/image102.jpg"/></Relationships>
</file>

<file path=ppt/diagrams/_rels/data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jpeg"/></Relationships>
</file>

<file path=ppt/diagrams/_rels/data50.xml.rels><?xml version="1.0" encoding="UTF-8" standalone="yes"?>
<Relationships xmlns="http://schemas.openxmlformats.org/package/2006/relationships"><Relationship Id="rId2" Type="http://schemas.openxmlformats.org/officeDocument/2006/relationships/image" Target="../media/image114.svg"/><Relationship Id="rId1" Type="http://schemas.openxmlformats.org/officeDocument/2006/relationships/image" Target="../media/image98.png"/></Relationships>
</file>

<file path=ppt/diagrams/_rels/drawing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4" Type="http://schemas.openxmlformats.org/officeDocument/2006/relationships/image" Target="../media/image99.svg"/></Relationships>
</file>

<file path=ppt/diagrams/_rels/drawing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image" Target="../media/image102.jpg"/></Relationships>
</file>

<file path=ppt/diagrams/_rels/drawing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jpeg"/></Relationships>
</file>

<file path=ppt/diagrams/_rels/drawing50.xml.rels><?xml version="1.0" encoding="UTF-8" standalone="yes"?>
<Relationships xmlns="http://schemas.openxmlformats.org/package/2006/relationships"><Relationship Id="rId2" Type="http://schemas.openxmlformats.org/officeDocument/2006/relationships/image" Target="../media/image114.svg"/><Relationship Id="rId1"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65450-8915-46F9-9AB9-A1E79B29E170}"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tr-TR"/>
        </a:p>
      </dgm:t>
    </dgm:pt>
    <dgm:pt modelId="{FB2D72A0-FE5E-47D0-99DD-9C02C86D4F82}">
      <dgm:prSet/>
      <dgm:spPr/>
      <dgm:t>
        <a:bodyPr/>
        <a:lstStyle/>
        <a:p>
          <a:pPr rtl="0"/>
          <a:r>
            <a:rPr lang="tr-TR" dirty="0"/>
            <a:t>A</a:t>
          </a:r>
          <a:r>
            <a:rPr lang="en-US" dirty="0" err="1"/>
            <a:t>verage</a:t>
          </a:r>
          <a:r>
            <a:rPr lang="en-US" dirty="0"/>
            <a:t> lifetime probability of acquiring HPV among those with at least 1 opposite sex partner </a:t>
          </a:r>
          <a:endParaRPr lang="tr-TR" dirty="0"/>
        </a:p>
      </dgm:t>
    </dgm:pt>
    <dgm:pt modelId="{24A4E1EC-A2CF-4243-BFAE-FC2F44DA8AA1}" type="parTrans" cxnId="{4D317701-434E-4610-9F51-1D41F1FC0805}">
      <dgm:prSet/>
      <dgm:spPr/>
      <dgm:t>
        <a:bodyPr/>
        <a:lstStyle/>
        <a:p>
          <a:endParaRPr lang="tr-TR"/>
        </a:p>
      </dgm:t>
    </dgm:pt>
    <dgm:pt modelId="{269C847B-583F-4568-9B98-C5834CAA721C}" type="sibTrans" cxnId="{4D317701-434E-4610-9F51-1D41F1FC0805}">
      <dgm:prSet/>
      <dgm:spPr/>
      <dgm:t>
        <a:bodyPr/>
        <a:lstStyle/>
        <a:p>
          <a:endParaRPr lang="tr-TR"/>
        </a:p>
      </dgm:t>
    </dgm:pt>
    <dgm:pt modelId="{A78CF5A3-9D69-4F64-9118-5BB12F06BD10}">
      <dgm:prSet custT="1"/>
      <dgm:spPr/>
      <dgm:t>
        <a:bodyPr/>
        <a:lstStyle/>
        <a:p>
          <a:pPr rtl="0"/>
          <a:r>
            <a:rPr lang="tr-TR" dirty="0"/>
            <a:t>F</a:t>
          </a:r>
          <a:r>
            <a:rPr lang="en-US" dirty="0"/>
            <a:t>or women </a:t>
          </a:r>
          <a:r>
            <a:rPr lang="en-US" b="1" dirty="0">
              <a:solidFill>
                <a:srgbClr val="FFC000"/>
              </a:solidFill>
            </a:rPr>
            <a:t>84.6%</a:t>
          </a:r>
          <a:r>
            <a:rPr lang="en-US" dirty="0"/>
            <a:t> (53.6%–95.0%)</a:t>
          </a:r>
          <a:endParaRPr lang="tr-TR" dirty="0"/>
        </a:p>
      </dgm:t>
    </dgm:pt>
    <dgm:pt modelId="{83E92D3A-B1B1-4C2C-B140-9291C7A66974}" type="parTrans" cxnId="{B8BB159B-20BB-4893-AEBB-13A3278C6BD0}">
      <dgm:prSet/>
      <dgm:spPr/>
      <dgm:t>
        <a:bodyPr/>
        <a:lstStyle/>
        <a:p>
          <a:endParaRPr lang="tr-TR"/>
        </a:p>
      </dgm:t>
    </dgm:pt>
    <dgm:pt modelId="{EE5C200F-29A5-4831-88CF-3DB1B1EA3528}" type="sibTrans" cxnId="{B8BB159B-20BB-4893-AEBB-13A3278C6BD0}">
      <dgm:prSet/>
      <dgm:spPr/>
      <dgm:t>
        <a:bodyPr/>
        <a:lstStyle/>
        <a:p>
          <a:endParaRPr lang="tr-TR"/>
        </a:p>
      </dgm:t>
    </dgm:pt>
    <dgm:pt modelId="{D1771CB1-7DAC-40D8-944A-EF39BF18D222}">
      <dgm:prSet custT="1"/>
      <dgm:spPr/>
      <dgm:t>
        <a:bodyPr/>
        <a:lstStyle/>
        <a:p>
          <a:pPr rtl="0"/>
          <a:r>
            <a:rPr lang="tr-TR" sz="3600"/>
            <a:t>For men </a:t>
          </a:r>
          <a:r>
            <a:rPr lang="tr-TR" sz="3600" b="1">
              <a:solidFill>
                <a:srgbClr val="FFC000"/>
              </a:solidFill>
            </a:rPr>
            <a:t>91.3% </a:t>
          </a:r>
          <a:r>
            <a:rPr lang="tr-TR" sz="3600"/>
            <a:t>(%69.5-97.7)</a:t>
          </a:r>
          <a:r>
            <a:rPr lang="tr-TR" sz="3600" b="0" i="0"/>
            <a:t>                                                                  </a:t>
          </a:r>
          <a:endParaRPr lang="tr-TR" dirty="0"/>
        </a:p>
      </dgm:t>
    </dgm:pt>
    <dgm:pt modelId="{A8796E81-2042-46EB-9932-FE53326D46C8}" type="parTrans" cxnId="{443B4FA9-4610-4730-B14A-AFF95B082A31}">
      <dgm:prSet/>
      <dgm:spPr/>
      <dgm:t>
        <a:bodyPr/>
        <a:lstStyle/>
        <a:p>
          <a:endParaRPr lang="tr-TR"/>
        </a:p>
      </dgm:t>
    </dgm:pt>
    <dgm:pt modelId="{AE735914-BE82-45B0-A25F-7FFAEE95FB01}" type="sibTrans" cxnId="{443B4FA9-4610-4730-B14A-AFF95B082A31}">
      <dgm:prSet/>
      <dgm:spPr/>
      <dgm:t>
        <a:bodyPr/>
        <a:lstStyle/>
        <a:p>
          <a:endParaRPr lang="tr-TR"/>
        </a:p>
      </dgm:t>
    </dgm:pt>
    <dgm:pt modelId="{BEB9BFF3-E691-45D8-9933-B628FDA6E1AF}" type="pres">
      <dgm:prSet presAssocID="{BC365450-8915-46F9-9AB9-A1E79B29E170}" presName="theList" presStyleCnt="0">
        <dgm:presLayoutVars>
          <dgm:dir/>
          <dgm:animLvl val="lvl"/>
          <dgm:resizeHandles val="exact"/>
        </dgm:presLayoutVars>
      </dgm:prSet>
      <dgm:spPr/>
    </dgm:pt>
    <dgm:pt modelId="{E05AEC4D-240D-4682-9543-0D629078BF0E}" type="pres">
      <dgm:prSet presAssocID="{FB2D72A0-FE5E-47D0-99DD-9C02C86D4F82}" presName="compNode" presStyleCnt="0"/>
      <dgm:spPr/>
    </dgm:pt>
    <dgm:pt modelId="{BA411F4B-72EA-496D-9EAA-957963A4730D}" type="pres">
      <dgm:prSet presAssocID="{FB2D72A0-FE5E-47D0-99DD-9C02C86D4F82}" presName="aNode" presStyleLbl="bgShp" presStyleIdx="0" presStyleCnt="1"/>
      <dgm:spPr/>
    </dgm:pt>
    <dgm:pt modelId="{344F1640-B953-4C25-A3D3-1BE5F4900D92}" type="pres">
      <dgm:prSet presAssocID="{FB2D72A0-FE5E-47D0-99DD-9C02C86D4F82}" presName="textNode" presStyleLbl="bgShp" presStyleIdx="0" presStyleCnt="1"/>
      <dgm:spPr/>
    </dgm:pt>
    <dgm:pt modelId="{AEECDCDF-A2CC-4273-B7FD-F71FAA5D3602}" type="pres">
      <dgm:prSet presAssocID="{FB2D72A0-FE5E-47D0-99DD-9C02C86D4F82}" presName="compChildNode" presStyleCnt="0"/>
      <dgm:spPr/>
    </dgm:pt>
    <dgm:pt modelId="{4BEAB12E-03C2-4E53-9FF4-0E2A6111634D}" type="pres">
      <dgm:prSet presAssocID="{FB2D72A0-FE5E-47D0-99DD-9C02C86D4F82}" presName="theInnerList" presStyleCnt="0"/>
      <dgm:spPr/>
    </dgm:pt>
    <dgm:pt modelId="{8049BDA7-37F6-44D0-859D-826CCF26E06D}" type="pres">
      <dgm:prSet presAssocID="{A78CF5A3-9D69-4F64-9118-5BB12F06BD10}" presName="childNode" presStyleLbl="node1" presStyleIdx="0" presStyleCnt="2">
        <dgm:presLayoutVars>
          <dgm:bulletEnabled val="1"/>
        </dgm:presLayoutVars>
      </dgm:prSet>
      <dgm:spPr/>
    </dgm:pt>
    <dgm:pt modelId="{155583EA-989F-4D4B-A9B8-22DB39CF98AE}" type="pres">
      <dgm:prSet presAssocID="{A78CF5A3-9D69-4F64-9118-5BB12F06BD10}" presName="aSpace2" presStyleCnt="0"/>
      <dgm:spPr/>
    </dgm:pt>
    <dgm:pt modelId="{65074CB4-041F-43B9-8DAD-950429A2D0CF}" type="pres">
      <dgm:prSet presAssocID="{D1771CB1-7DAC-40D8-944A-EF39BF18D222}" presName="childNode" presStyleLbl="node1" presStyleIdx="1" presStyleCnt="2">
        <dgm:presLayoutVars>
          <dgm:bulletEnabled val="1"/>
        </dgm:presLayoutVars>
      </dgm:prSet>
      <dgm:spPr/>
    </dgm:pt>
  </dgm:ptLst>
  <dgm:cxnLst>
    <dgm:cxn modelId="{4D317701-434E-4610-9F51-1D41F1FC0805}" srcId="{BC365450-8915-46F9-9AB9-A1E79B29E170}" destId="{FB2D72A0-FE5E-47D0-99DD-9C02C86D4F82}" srcOrd="0" destOrd="0" parTransId="{24A4E1EC-A2CF-4243-BFAE-FC2F44DA8AA1}" sibTransId="{269C847B-583F-4568-9B98-C5834CAA721C}"/>
    <dgm:cxn modelId="{FE92F755-D8EB-41C2-94B6-DADDABE6E95D}" type="presOf" srcId="{BC365450-8915-46F9-9AB9-A1E79B29E170}" destId="{BEB9BFF3-E691-45D8-9933-B628FDA6E1AF}" srcOrd="0" destOrd="0" presId="urn:microsoft.com/office/officeart/2005/8/layout/lProcess2"/>
    <dgm:cxn modelId="{B8BB159B-20BB-4893-AEBB-13A3278C6BD0}" srcId="{FB2D72A0-FE5E-47D0-99DD-9C02C86D4F82}" destId="{A78CF5A3-9D69-4F64-9118-5BB12F06BD10}" srcOrd="0" destOrd="0" parTransId="{83E92D3A-B1B1-4C2C-B140-9291C7A66974}" sibTransId="{EE5C200F-29A5-4831-88CF-3DB1B1EA3528}"/>
    <dgm:cxn modelId="{B0E71B9C-62CD-4ED8-97A2-764D91A6985C}" type="presOf" srcId="{FB2D72A0-FE5E-47D0-99DD-9C02C86D4F82}" destId="{BA411F4B-72EA-496D-9EAA-957963A4730D}" srcOrd="0" destOrd="0" presId="urn:microsoft.com/office/officeart/2005/8/layout/lProcess2"/>
    <dgm:cxn modelId="{443B4FA9-4610-4730-B14A-AFF95B082A31}" srcId="{FB2D72A0-FE5E-47D0-99DD-9C02C86D4F82}" destId="{D1771CB1-7DAC-40D8-944A-EF39BF18D222}" srcOrd="1" destOrd="0" parTransId="{A8796E81-2042-46EB-9932-FE53326D46C8}" sibTransId="{AE735914-BE82-45B0-A25F-7FFAEE95FB01}"/>
    <dgm:cxn modelId="{DBCC9DB8-EC17-448E-A862-C4C1437D85FC}" type="presOf" srcId="{FB2D72A0-FE5E-47D0-99DD-9C02C86D4F82}" destId="{344F1640-B953-4C25-A3D3-1BE5F4900D92}" srcOrd="1" destOrd="0" presId="urn:microsoft.com/office/officeart/2005/8/layout/lProcess2"/>
    <dgm:cxn modelId="{B8B2F3D8-CC7F-4158-AF4C-D4F4D0DBA944}" type="presOf" srcId="{A78CF5A3-9D69-4F64-9118-5BB12F06BD10}" destId="{8049BDA7-37F6-44D0-859D-826CCF26E06D}" srcOrd="0" destOrd="0" presId="urn:microsoft.com/office/officeart/2005/8/layout/lProcess2"/>
    <dgm:cxn modelId="{D53E15F2-ACB5-4A7A-8EF6-CCAC33B624F5}" type="presOf" srcId="{D1771CB1-7DAC-40D8-944A-EF39BF18D222}" destId="{65074CB4-041F-43B9-8DAD-950429A2D0CF}" srcOrd="0" destOrd="0" presId="urn:microsoft.com/office/officeart/2005/8/layout/lProcess2"/>
    <dgm:cxn modelId="{1C13483D-C492-4B2B-B8E5-0890E9585C21}" type="presParOf" srcId="{BEB9BFF3-E691-45D8-9933-B628FDA6E1AF}" destId="{E05AEC4D-240D-4682-9543-0D629078BF0E}" srcOrd="0" destOrd="0" presId="urn:microsoft.com/office/officeart/2005/8/layout/lProcess2"/>
    <dgm:cxn modelId="{7B1CFB37-F555-43B9-B17B-8ED06D9622DF}" type="presParOf" srcId="{E05AEC4D-240D-4682-9543-0D629078BF0E}" destId="{BA411F4B-72EA-496D-9EAA-957963A4730D}" srcOrd="0" destOrd="0" presId="urn:microsoft.com/office/officeart/2005/8/layout/lProcess2"/>
    <dgm:cxn modelId="{6CCAA2FB-A390-4EB8-B308-9720DBC0337D}" type="presParOf" srcId="{E05AEC4D-240D-4682-9543-0D629078BF0E}" destId="{344F1640-B953-4C25-A3D3-1BE5F4900D92}" srcOrd="1" destOrd="0" presId="urn:microsoft.com/office/officeart/2005/8/layout/lProcess2"/>
    <dgm:cxn modelId="{BE8767B3-90D0-45F9-9001-6D3595D1B1E9}" type="presParOf" srcId="{E05AEC4D-240D-4682-9543-0D629078BF0E}" destId="{AEECDCDF-A2CC-4273-B7FD-F71FAA5D3602}" srcOrd="2" destOrd="0" presId="urn:microsoft.com/office/officeart/2005/8/layout/lProcess2"/>
    <dgm:cxn modelId="{92B23F74-BC4A-4EF2-AE18-4CC60EEA75A7}" type="presParOf" srcId="{AEECDCDF-A2CC-4273-B7FD-F71FAA5D3602}" destId="{4BEAB12E-03C2-4E53-9FF4-0E2A6111634D}" srcOrd="0" destOrd="0" presId="urn:microsoft.com/office/officeart/2005/8/layout/lProcess2"/>
    <dgm:cxn modelId="{2B960694-430B-438F-AAB6-A7DEBEF55980}" type="presParOf" srcId="{4BEAB12E-03C2-4E53-9FF4-0E2A6111634D}" destId="{8049BDA7-37F6-44D0-859D-826CCF26E06D}" srcOrd="0" destOrd="0" presId="urn:microsoft.com/office/officeart/2005/8/layout/lProcess2"/>
    <dgm:cxn modelId="{5DB70D94-5C12-4897-A1AB-A4DCE138CC5C}" type="presParOf" srcId="{4BEAB12E-03C2-4E53-9FF4-0E2A6111634D}" destId="{155583EA-989F-4D4B-A9B8-22DB39CF98AE}" srcOrd="1" destOrd="0" presId="urn:microsoft.com/office/officeart/2005/8/layout/lProcess2"/>
    <dgm:cxn modelId="{462939AB-9D5E-4CEB-8623-9EFD43985888}" type="presParOf" srcId="{4BEAB12E-03C2-4E53-9FF4-0E2A6111634D}" destId="{65074CB4-041F-43B9-8DAD-950429A2D0CF}"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7822E5-7AEF-44DD-8FBB-D4002F4D50D7}" type="doc">
      <dgm:prSet loTypeId="urn:microsoft.com/office/officeart/2005/8/layout/lProcess2" loCatId="relationship" qsTypeId="urn:microsoft.com/office/officeart/2005/8/quickstyle/simple5" qsCatId="simple" csTypeId="urn:microsoft.com/office/officeart/2005/8/colors/accent0_3" csCatId="mainScheme" phldr="1"/>
      <dgm:spPr/>
      <dgm:t>
        <a:bodyPr/>
        <a:lstStyle/>
        <a:p>
          <a:endParaRPr lang="tr-TR"/>
        </a:p>
      </dgm:t>
    </dgm:pt>
    <dgm:pt modelId="{214B25D6-3643-4180-A686-6042213C9772}">
      <dgm:prSet/>
      <dgm:spPr/>
      <dgm:t>
        <a:bodyPr/>
        <a:lstStyle/>
        <a:p>
          <a:r>
            <a:rPr lang="en-US" dirty="0"/>
            <a:t>Al</a:t>
          </a:r>
          <a:r>
            <a:rPr lang="tr-TR" dirty="0" err="1"/>
            <a:t>uminium</a:t>
          </a:r>
          <a:r>
            <a:rPr lang="en-US" dirty="0"/>
            <a:t> remains the best solution to improve vaccine efficacy</a:t>
          </a:r>
          <a:endParaRPr lang="tr-TR" dirty="0"/>
        </a:p>
      </dgm:t>
    </dgm:pt>
    <dgm:pt modelId="{1234F832-4835-409C-BC29-DAC0406A7578}" type="parTrans" cxnId="{2A0F3F7A-E4E4-46EE-9C8F-1348CA94AA70}">
      <dgm:prSet/>
      <dgm:spPr/>
      <dgm:t>
        <a:bodyPr/>
        <a:lstStyle/>
        <a:p>
          <a:endParaRPr lang="tr-TR"/>
        </a:p>
      </dgm:t>
    </dgm:pt>
    <dgm:pt modelId="{9DE8B1C9-0D6F-41C9-828C-E3225B0E8FCA}" type="sibTrans" cxnId="{2A0F3F7A-E4E4-46EE-9C8F-1348CA94AA70}">
      <dgm:prSet/>
      <dgm:spPr/>
      <dgm:t>
        <a:bodyPr/>
        <a:lstStyle/>
        <a:p>
          <a:endParaRPr lang="tr-TR"/>
        </a:p>
      </dgm:t>
    </dgm:pt>
    <dgm:pt modelId="{CA8271E8-06AD-4B1E-97A8-119264D5A7AA}">
      <dgm:prSet/>
      <dgm:spPr/>
      <dgm:t>
        <a:bodyPr/>
        <a:lstStyle/>
        <a:p>
          <a:r>
            <a:rPr lang="en-US" b="0" i="0" dirty="0"/>
            <a:t>When aluminum is added to vaccines, immunogenicity increases</a:t>
          </a:r>
          <a:endParaRPr lang="tr-TR" dirty="0"/>
        </a:p>
      </dgm:t>
    </dgm:pt>
    <dgm:pt modelId="{42C15B8C-7E2A-4D9A-B770-4A38766DEBA5}" type="parTrans" cxnId="{2C1072D6-0A80-4A0A-B299-60A28DDC7F88}">
      <dgm:prSet/>
      <dgm:spPr/>
      <dgm:t>
        <a:bodyPr/>
        <a:lstStyle/>
        <a:p>
          <a:endParaRPr lang="tr-TR"/>
        </a:p>
      </dgm:t>
    </dgm:pt>
    <dgm:pt modelId="{549569F8-A3F5-4B59-AF3D-1EA4E9EE258E}" type="sibTrans" cxnId="{2C1072D6-0A80-4A0A-B299-60A28DDC7F88}">
      <dgm:prSet/>
      <dgm:spPr/>
      <dgm:t>
        <a:bodyPr/>
        <a:lstStyle/>
        <a:p>
          <a:endParaRPr lang="tr-TR"/>
        </a:p>
      </dgm:t>
    </dgm:pt>
    <dgm:pt modelId="{4177FF5F-1E4B-415D-B73D-5A999447580A}">
      <dgm:prSet/>
      <dgm:spPr/>
      <dgm:t>
        <a:bodyPr/>
        <a:lstStyle/>
        <a:p>
          <a:r>
            <a:rPr lang="en-US" b="0" i="0" dirty="0"/>
            <a:t>Aluminum adjuvants have a broad safety margin</a:t>
          </a:r>
          <a:endParaRPr lang="tr-TR" dirty="0"/>
        </a:p>
      </dgm:t>
    </dgm:pt>
    <dgm:pt modelId="{63C941DF-0A08-42F1-A385-05DA3F6A7E80}" type="parTrans" cxnId="{E8D70791-1421-4393-960D-680C481B58C6}">
      <dgm:prSet/>
      <dgm:spPr/>
      <dgm:t>
        <a:bodyPr/>
        <a:lstStyle/>
        <a:p>
          <a:endParaRPr lang="tr-TR"/>
        </a:p>
      </dgm:t>
    </dgm:pt>
    <dgm:pt modelId="{D9E1A5AB-6EE3-45CE-B488-B85217E56C70}" type="sibTrans" cxnId="{E8D70791-1421-4393-960D-680C481B58C6}">
      <dgm:prSet/>
      <dgm:spPr/>
      <dgm:t>
        <a:bodyPr/>
        <a:lstStyle/>
        <a:p>
          <a:endParaRPr lang="tr-TR"/>
        </a:p>
      </dgm:t>
    </dgm:pt>
    <dgm:pt modelId="{00884959-6A54-4A0F-AAE1-CA8B8E258BBF}">
      <dgm:prSet/>
      <dgm:spPr/>
      <dgm:t>
        <a:bodyPr/>
        <a:lstStyle/>
        <a:p>
          <a:r>
            <a:rPr lang="en-US" b="0" i="0" dirty="0"/>
            <a:t>There is no data indicating a relationship between aluminum adjuvants and neurotoxicity</a:t>
          </a:r>
          <a:endParaRPr lang="tr-TR" dirty="0"/>
        </a:p>
      </dgm:t>
    </dgm:pt>
    <dgm:pt modelId="{F372F866-98CB-44F4-876F-A997129CBEE8}" type="parTrans" cxnId="{96E64836-34F5-4D02-BEA2-7D1317B32854}">
      <dgm:prSet/>
      <dgm:spPr/>
      <dgm:t>
        <a:bodyPr/>
        <a:lstStyle/>
        <a:p>
          <a:endParaRPr lang="tr-TR"/>
        </a:p>
      </dgm:t>
    </dgm:pt>
    <dgm:pt modelId="{8E3327D6-1EAE-4756-84C8-57BF18504AD0}" type="sibTrans" cxnId="{96E64836-34F5-4D02-BEA2-7D1317B32854}">
      <dgm:prSet/>
      <dgm:spPr/>
      <dgm:t>
        <a:bodyPr/>
        <a:lstStyle/>
        <a:p>
          <a:endParaRPr lang="tr-TR"/>
        </a:p>
      </dgm:t>
    </dgm:pt>
    <dgm:pt modelId="{8FF3C17C-868D-4815-809B-D415E081133A}" type="pres">
      <dgm:prSet presAssocID="{957822E5-7AEF-44DD-8FBB-D4002F4D50D7}" presName="theList" presStyleCnt="0">
        <dgm:presLayoutVars>
          <dgm:dir/>
          <dgm:animLvl val="lvl"/>
          <dgm:resizeHandles val="exact"/>
        </dgm:presLayoutVars>
      </dgm:prSet>
      <dgm:spPr/>
    </dgm:pt>
    <dgm:pt modelId="{36044DFE-0B0B-498F-965B-19A7CEE147BE}" type="pres">
      <dgm:prSet presAssocID="{214B25D6-3643-4180-A686-6042213C9772}" presName="compNode" presStyleCnt="0"/>
      <dgm:spPr/>
    </dgm:pt>
    <dgm:pt modelId="{5A4F965F-8CA2-42A5-9C7A-8A3846266235}" type="pres">
      <dgm:prSet presAssocID="{214B25D6-3643-4180-A686-6042213C9772}" presName="aNode" presStyleLbl="bgShp" presStyleIdx="0" presStyleCnt="1"/>
      <dgm:spPr/>
    </dgm:pt>
    <dgm:pt modelId="{C7D195BB-CE73-4548-97FB-80D354C67D91}" type="pres">
      <dgm:prSet presAssocID="{214B25D6-3643-4180-A686-6042213C9772}" presName="textNode" presStyleLbl="bgShp" presStyleIdx="0" presStyleCnt="1"/>
      <dgm:spPr/>
    </dgm:pt>
    <dgm:pt modelId="{A31047B1-C6C7-4BC2-AF2F-A398EC11105A}" type="pres">
      <dgm:prSet presAssocID="{214B25D6-3643-4180-A686-6042213C9772}" presName="compChildNode" presStyleCnt="0"/>
      <dgm:spPr/>
    </dgm:pt>
    <dgm:pt modelId="{3035C401-7054-4F40-A407-C14438107A1C}" type="pres">
      <dgm:prSet presAssocID="{214B25D6-3643-4180-A686-6042213C9772}" presName="theInnerList" presStyleCnt="0"/>
      <dgm:spPr/>
    </dgm:pt>
    <dgm:pt modelId="{7C2921E9-5C31-42EF-A413-A0FB5AE32FAF}" type="pres">
      <dgm:prSet presAssocID="{CA8271E8-06AD-4B1E-97A8-119264D5A7AA}" presName="childNode" presStyleLbl="node1" presStyleIdx="0" presStyleCnt="3">
        <dgm:presLayoutVars>
          <dgm:bulletEnabled val="1"/>
        </dgm:presLayoutVars>
      </dgm:prSet>
      <dgm:spPr/>
    </dgm:pt>
    <dgm:pt modelId="{FB4E98DE-B777-4A84-8DA2-166AE6C6BBA4}" type="pres">
      <dgm:prSet presAssocID="{CA8271E8-06AD-4B1E-97A8-119264D5A7AA}" presName="aSpace2" presStyleCnt="0"/>
      <dgm:spPr/>
    </dgm:pt>
    <dgm:pt modelId="{8AA190B0-96A6-4266-9E37-9ABA986F4DBF}" type="pres">
      <dgm:prSet presAssocID="{4177FF5F-1E4B-415D-B73D-5A999447580A}" presName="childNode" presStyleLbl="node1" presStyleIdx="1" presStyleCnt="3">
        <dgm:presLayoutVars>
          <dgm:bulletEnabled val="1"/>
        </dgm:presLayoutVars>
      </dgm:prSet>
      <dgm:spPr/>
    </dgm:pt>
    <dgm:pt modelId="{16EF2E1B-BE47-452D-BC4C-D30AB685F6A9}" type="pres">
      <dgm:prSet presAssocID="{4177FF5F-1E4B-415D-B73D-5A999447580A}" presName="aSpace2" presStyleCnt="0"/>
      <dgm:spPr/>
    </dgm:pt>
    <dgm:pt modelId="{6E8FAF5A-4933-4138-9129-C6BD8D2F4692}" type="pres">
      <dgm:prSet presAssocID="{00884959-6A54-4A0F-AAE1-CA8B8E258BBF}" presName="childNode" presStyleLbl="node1" presStyleIdx="2" presStyleCnt="3">
        <dgm:presLayoutVars>
          <dgm:bulletEnabled val="1"/>
        </dgm:presLayoutVars>
      </dgm:prSet>
      <dgm:spPr/>
    </dgm:pt>
  </dgm:ptLst>
  <dgm:cxnLst>
    <dgm:cxn modelId="{98F68F20-BBA8-4725-BDDA-5B2BBFB6759D}" type="presOf" srcId="{214B25D6-3643-4180-A686-6042213C9772}" destId="{5A4F965F-8CA2-42A5-9C7A-8A3846266235}" srcOrd="0" destOrd="0" presId="urn:microsoft.com/office/officeart/2005/8/layout/lProcess2"/>
    <dgm:cxn modelId="{96E64836-34F5-4D02-BEA2-7D1317B32854}" srcId="{214B25D6-3643-4180-A686-6042213C9772}" destId="{00884959-6A54-4A0F-AAE1-CA8B8E258BBF}" srcOrd="2" destOrd="0" parTransId="{F372F866-98CB-44F4-876F-A997129CBEE8}" sibTransId="{8E3327D6-1EAE-4756-84C8-57BF18504AD0}"/>
    <dgm:cxn modelId="{65D55E43-8EA0-4150-9A61-41ABD1AD06FC}" type="presOf" srcId="{00884959-6A54-4A0F-AAE1-CA8B8E258BBF}" destId="{6E8FAF5A-4933-4138-9129-C6BD8D2F4692}" srcOrd="0" destOrd="0" presId="urn:microsoft.com/office/officeart/2005/8/layout/lProcess2"/>
    <dgm:cxn modelId="{2A0F3F7A-E4E4-46EE-9C8F-1348CA94AA70}" srcId="{957822E5-7AEF-44DD-8FBB-D4002F4D50D7}" destId="{214B25D6-3643-4180-A686-6042213C9772}" srcOrd="0" destOrd="0" parTransId="{1234F832-4835-409C-BC29-DAC0406A7578}" sibTransId="{9DE8B1C9-0D6F-41C9-828C-E3225B0E8FCA}"/>
    <dgm:cxn modelId="{E8D70791-1421-4393-960D-680C481B58C6}" srcId="{214B25D6-3643-4180-A686-6042213C9772}" destId="{4177FF5F-1E4B-415D-B73D-5A999447580A}" srcOrd="1" destOrd="0" parTransId="{63C941DF-0A08-42F1-A385-05DA3F6A7E80}" sibTransId="{D9E1A5AB-6EE3-45CE-B488-B85217E56C70}"/>
    <dgm:cxn modelId="{43990E9D-D086-4B39-9D14-9E0EE706574F}" type="presOf" srcId="{CA8271E8-06AD-4B1E-97A8-119264D5A7AA}" destId="{7C2921E9-5C31-42EF-A413-A0FB5AE32FAF}" srcOrd="0" destOrd="0" presId="urn:microsoft.com/office/officeart/2005/8/layout/lProcess2"/>
    <dgm:cxn modelId="{519CAAC5-27F2-4294-8C97-4EE6EF739C81}" type="presOf" srcId="{214B25D6-3643-4180-A686-6042213C9772}" destId="{C7D195BB-CE73-4548-97FB-80D354C67D91}" srcOrd="1" destOrd="0" presId="urn:microsoft.com/office/officeart/2005/8/layout/lProcess2"/>
    <dgm:cxn modelId="{2C1072D6-0A80-4A0A-B299-60A28DDC7F88}" srcId="{214B25D6-3643-4180-A686-6042213C9772}" destId="{CA8271E8-06AD-4B1E-97A8-119264D5A7AA}" srcOrd="0" destOrd="0" parTransId="{42C15B8C-7E2A-4D9A-B770-4A38766DEBA5}" sibTransId="{549569F8-A3F5-4B59-AF3D-1EA4E9EE258E}"/>
    <dgm:cxn modelId="{EFC50FE5-DDB3-45B6-B93C-E9DFA5B02E90}" type="presOf" srcId="{4177FF5F-1E4B-415D-B73D-5A999447580A}" destId="{8AA190B0-96A6-4266-9E37-9ABA986F4DBF}" srcOrd="0" destOrd="0" presId="urn:microsoft.com/office/officeart/2005/8/layout/lProcess2"/>
    <dgm:cxn modelId="{9A609EED-E4B8-4E00-A504-64CBC958EB19}" type="presOf" srcId="{957822E5-7AEF-44DD-8FBB-D4002F4D50D7}" destId="{8FF3C17C-868D-4815-809B-D415E081133A}" srcOrd="0" destOrd="0" presId="urn:microsoft.com/office/officeart/2005/8/layout/lProcess2"/>
    <dgm:cxn modelId="{E6F4A60C-9FF0-4E99-9C75-C02E43D61B64}" type="presParOf" srcId="{8FF3C17C-868D-4815-809B-D415E081133A}" destId="{36044DFE-0B0B-498F-965B-19A7CEE147BE}" srcOrd="0" destOrd="0" presId="urn:microsoft.com/office/officeart/2005/8/layout/lProcess2"/>
    <dgm:cxn modelId="{28AED213-03D6-4690-89E8-F0BFE4200E8B}" type="presParOf" srcId="{36044DFE-0B0B-498F-965B-19A7CEE147BE}" destId="{5A4F965F-8CA2-42A5-9C7A-8A3846266235}" srcOrd="0" destOrd="0" presId="urn:microsoft.com/office/officeart/2005/8/layout/lProcess2"/>
    <dgm:cxn modelId="{7B7B82DC-04EA-465B-B144-D133437B52B9}" type="presParOf" srcId="{36044DFE-0B0B-498F-965B-19A7CEE147BE}" destId="{C7D195BB-CE73-4548-97FB-80D354C67D91}" srcOrd="1" destOrd="0" presId="urn:microsoft.com/office/officeart/2005/8/layout/lProcess2"/>
    <dgm:cxn modelId="{6DC9C0D1-0C67-40E3-8092-999D7EDE9F43}" type="presParOf" srcId="{36044DFE-0B0B-498F-965B-19A7CEE147BE}" destId="{A31047B1-C6C7-4BC2-AF2F-A398EC11105A}" srcOrd="2" destOrd="0" presId="urn:microsoft.com/office/officeart/2005/8/layout/lProcess2"/>
    <dgm:cxn modelId="{0DEFC58C-DC85-4B34-913B-5CEF8F23E977}" type="presParOf" srcId="{A31047B1-C6C7-4BC2-AF2F-A398EC11105A}" destId="{3035C401-7054-4F40-A407-C14438107A1C}" srcOrd="0" destOrd="0" presId="urn:microsoft.com/office/officeart/2005/8/layout/lProcess2"/>
    <dgm:cxn modelId="{6E7151B1-DBF0-49F7-9EEA-986E94603889}" type="presParOf" srcId="{3035C401-7054-4F40-A407-C14438107A1C}" destId="{7C2921E9-5C31-42EF-A413-A0FB5AE32FAF}" srcOrd="0" destOrd="0" presId="urn:microsoft.com/office/officeart/2005/8/layout/lProcess2"/>
    <dgm:cxn modelId="{8BB62797-DD54-4791-BED1-02FFB73B46FB}" type="presParOf" srcId="{3035C401-7054-4F40-A407-C14438107A1C}" destId="{FB4E98DE-B777-4A84-8DA2-166AE6C6BBA4}" srcOrd="1" destOrd="0" presId="urn:microsoft.com/office/officeart/2005/8/layout/lProcess2"/>
    <dgm:cxn modelId="{5942582B-955E-4762-8021-8D5AD107F56D}" type="presParOf" srcId="{3035C401-7054-4F40-A407-C14438107A1C}" destId="{8AA190B0-96A6-4266-9E37-9ABA986F4DBF}" srcOrd="2" destOrd="0" presId="urn:microsoft.com/office/officeart/2005/8/layout/lProcess2"/>
    <dgm:cxn modelId="{C4FE27BD-A437-4C9F-A9BC-D7A1087F1D78}" type="presParOf" srcId="{3035C401-7054-4F40-A407-C14438107A1C}" destId="{16EF2E1B-BE47-452D-BC4C-D30AB685F6A9}" srcOrd="3" destOrd="0" presId="urn:microsoft.com/office/officeart/2005/8/layout/lProcess2"/>
    <dgm:cxn modelId="{4A8368D9-701A-4067-AA7C-8B33321272D6}" type="presParOf" srcId="{3035C401-7054-4F40-A407-C14438107A1C}" destId="{6E8FAF5A-4933-4138-9129-C6BD8D2F469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081C77-14CE-413B-81F7-1678A3FBC575}"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57B4B457-B5F4-4AD6-B87A-EAFF5139C8B3}">
      <dgm:prSet/>
      <dgm:spPr/>
      <dgm:t>
        <a:bodyPr/>
        <a:lstStyle/>
        <a:p>
          <a:pPr rtl="0"/>
          <a:r>
            <a:rPr lang="en-US" b="1" dirty="0">
              <a:solidFill>
                <a:srgbClr val="C00000"/>
              </a:solidFill>
            </a:rPr>
            <a:t>HPV 16/18 positivity </a:t>
          </a:r>
          <a:r>
            <a:rPr lang="en-US" dirty="0"/>
            <a:t>according to 7-year effectiveness results after the 2008 vaccination program</a:t>
          </a:r>
          <a:endParaRPr lang="en-US" b="1" dirty="0">
            <a:solidFill>
              <a:srgbClr val="C00000"/>
            </a:solidFill>
          </a:endParaRPr>
        </a:p>
      </dgm:t>
    </dgm:pt>
    <dgm:pt modelId="{3A36E020-E47A-4AE6-8187-FFD7E35027F2}" type="parTrans" cxnId="{D6928F27-9736-4186-876E-01F581650103}">
      <dgm:prSet/>
      <dgm:spPr/>
      <dgm:t>
        <a:bodyPr/>
        <a:lstStyle/>
        <a:p>
          <a:endParaRPr lang="en-US"/>
        </a:p>
      </dgm:t>
    </dgm:pt>
    <dgm:pt modelId="{81F9E084-33F8-41EE-8489-A51491B5E5B9}" type="sibTrans" cxnId="{D6928F27-9736-4186-876E-01F581650103}">
      <dgm:prSet/>
      <dgm:spPr/>
      <dgm:t>
        <a:bodyPr/>
        <a:lstStyle/>
        <a:p>
          <a:endParaRPr lang="en-US"/>
        </a:p>
      </dgm:t>
    </dgm:pt>
    <dgm:pt modelId="{E28FFADA-31B7-40A3-A08B-F4D83B2AF0D6}">
      <dgm:prSet custT="1"/>
      <dgm:spPr/>
      <dgm:t>
        <a:bodyPr/>
        <a:lstStyle/>
        <a:p>
          <a:pPr rtl="0"/>
          <a:r>
            <a:rPr lang="en-US" sz="3200" b="0" dirty="0"/>
            <a:t>Only</a:t>
          </a:r>
          <a:r>
            <a:rPr lang="en-US" sz="3200" b="0" dirty="0">
              <a:solidFill>
                <a:srgbClr val="C00000"/>
              </a:solidFill>
            </a:rPr>
            <a:t> </a:t>
          </a:r>
          <a:r>
            <a:rPr lang="en-US" sz="3200" b="1" dirty="0">
              <a:solidFill>
                <a:srgbClr val="C00000"/>
              </a:solidFill>
            </a:rPr>
            <a:t>~0.5% </a:t>
          </a:r>
          <a:r>
            <a:rPr lang="en-US" sz="3200" b="0" dirty="0"/>
            <a:t>(0.26-1.1) in vaccinated cohort</a:t>
          </a:r>
        </a:p>
      </dgm:t>
    </dgm:pt>
    <dgm:pt modelId="{DD728B05-C16C-4254-9B9C-C4CFE49F5731}" type="parTrans" cxnId="{4EAD8517-C3D1-4210-AE65-25E3A84512AF}">
      <dgm:prSet/>
      <dgm:spPr/>
      <dgm:t>
        <a:bodyPr/>
        <a:lstStyle/>
        <a:p>
          <a:endParaRPr lang="en-US"/>
        </a:p>
      </dgm:t>
    </dgm:pt>
    <dgm:pt modelId="{FB6A82B3-F495-4635-AA99-28F016A07576}" type="sibTrans" cxnId="{4EAD8517-C3D1-4210-AE65-25E3A84512AF}">
      <dgm:prSet/>
      <dgm:spPr/>
      <dgm:t>
        <a:bodyPr/>
        <a:lstStyle/>
        <a:p>
          <a:endParaRPr lang="en-US"/>
        </a:p>
      </dgm:t>
    </dgm:pt>
    <dgm:pt modelId="{D96A6169-C6C9-4653-BE8A-D445625165E6}">
      <dgm:prSet custT="1"/>
      <dgm:spPr/>
      <dgm:t>
        <a:bodyPr/>
        <a:lstStyle/>
        <a:p>
          <a:pPr rtl="0"/>
          <a:r>
            <a:rPr lang="en-US" sz="3200" b="0" dirty="0"/>
            <a:t>In the pre-vaccination cohort, this rate was </a:t>
          </a:r>
          <a:r>
            <a:rPr lang="en-US" sz="3200" b="1" dirty="0">
              <a:solidFill>
                <a:srgbClr val="C00000"/>
              </a:solidFill>
            </a:rPr>
            <a:t>21.4%</a:t>
          </a:r>
          <a:r>
            <a:rPr lang="en-US" sz="3200" b="0" dirty="0"/>
            <a:t> (18.9-24.0)</a:t>
          </a:r>
        </a:p>
      </dgm:t>
    </dgm:pt>
    <dgm:pt modelId="{34CEBEB8-C2F6-4FA4-8A4A-3D9496BF8F5F}" type="parTrans" cxnId="{0F5D1109-A75D-45AA-939C-175DEBD5163B}">
      <dgm:prSet/>
      <dgm:spPr/>
      <dgm:t>
        <a:bodyPr/>
        <a:lstStyle/>
        <a:p>
          <a:endParaRPr lang="en-US"/>
        </a:p>
      </dgm:t>
    </dgm:pt>
    <dgm:pt modelId="{F27EC63F-C832-48CF-8FD9-542085ED2E64}" type="sibTrans" cxnId="{0F5D1109-A75D-45AA-939C-175DEBD5163B}">
      <dgm:prSet/>
      <dgm:spPr/>
      <dgm:t>
        <a:bodyPr/>
        <a:lstStyle/>
        <a:p>
          <a:endParaRPr lang="en-US"/>
        </a:p>
      </dgm:t>
    </dgm:pt>
    <dgm:pt modelId="{B82D2CFC-048F-4587-A66B-E45D5885E328}" type="pres">
      <dgm:prSet presAssocID="{31081C77-14CE-413B-81F7-1678A3FBC575}" presName="vert0" presStyleCnt="0">
        <dgm:presLayoutVars>
          <dgm:dir/>
          <dgm:animOne val="branch"/>
          <dgm:animLvl val="lvl"/>
        </dgm:presLayoutVars>
      </dgm:prSet>
      <dgm:spPr/>
    </dgm:pt>
    <dgm:pt modelId="{4DEE356B-0765-470A-8937-A8F93C7D9936}" type="pres">
      <dgm:prSet presAssocID="{57B4B457-B5F4-4AD6-B87A-EAFF5139C8B3}" presName="thickLine" presStyleLbl="alignNode1" presStyleIdx="0" presStyleCnt="1"/>
      <dgm:spPr/>
    </dgm:pt>
    <dgm:pt modelId="{79AA9B87-911E-4EA7-B65F-F824041B844D}" type="pres">
      <dgm:prSet presAssocID="{57B4B457-B5F4-4AD6-B87A-EAFF5139C8B3}" presName="horz1" presStyleCnt="0"/>
      <dgm:spPr/>
    </dgm:pt>
    <dgm:pt modelId="{9B9F9640-E8DD-45A6-8997-B0ED7044DD45}" type="pres">
      <dgm:prSet presAssocID="{57B4B457-B5F4-4AD6-B87A-EAFF5139C8B3}" presName="tx1" presStyleLbl="revTx" presStyleIdx="0" presStyleCnt="3" custScaleX="253301"/>
      <dgm:spPr/>
    </dgm:pt>
    <dgm:pt modelId="{8E5AC550-04B0-4F20-8CFC-DF32128549EE}" type="pres">
      <dgm:prSet presAssocID="{57B4B457-B5F4-4AD6-B87A-EAFF5139C8B3}" presName="vert1" presStyleCnt="0"/>
      <dgm:spPr/>
    </dgm:pt>
    <dgm:pt modelId="{92C815A3-68D0-43E5-9FC6-A710906D72E7}" type="pres">
      <dgm:prSet presAssocID="{E28FFADA-31B7-40A3-A08B-F4D83B2AF0D6}" presName="vertSpace2a" presStyleCnt="0"/>
      <dgm:spPr/>
    </dgm:pt>
    <dgm:pt modelId="{B5F713DF-CB81-473A-9518-736A12833EB5}" type="pres">
      <dgm:prSet presAssocID="{E28FFADA-31B7-40A3-A08B-F4D83B2AF0D6}" presName="horz2" presStyleCnt="0"/>
      <dgm:spPr/>
    </dgm:pt>
    <dgm:pt modelId="{88D27024-2910-4628-B4D9-5A1D1707E5FE}" type="pres">
      <dgm:prSet presAssocID="{E28FFADA-31B7-40A3-A08B-F4D83B2AF0D6}" presName="horzSpace2" presStyleCnt="0"/>
      <dgm:spPr/>
    </dgm:pt>
    <dgm:pt modelId="{8871CC41-0785-41C4-803B-0015DD456FEB}" type="pres">
      <dgm:prSet presAssocID="{E28FFADA-31B7-40A3-A08B-F4D83B2AF0D6}" presName="tx2" presStyleLbl="revTx" presStyleIdx="1" presStyleCnt="3"/>
      <dgm:spPr/>
    </dgm:pt>
    <dgm:pt modelId="{84C39D98-6191-47F8-8531-337D125CE838}" type="pres">
      <dgm:prSet presAssocID="{E28FFADA-31B7-40A3-A08B-F4D83B2AF0D6}" presName="vert2" presStyleCnt="0"/>
      <dgm:spPr/>
    </dgm:pt>
    <dgm:pt modelId="{92BEFEEA-C703-4D5B-842A-A8081EFBECCD}" type="pres">
      <dgm:prSet presAssocID="{E28FFADA-31B7-40A3-A08B-F4D83B2AF0D6}" presName="thinLine2b" presStyleLbl="callout" presStyleIdx="0" presStyleCnt="2"/>
      <dgm:spPr/>
    </dgm:pt>
    <dgm:pt modelId="{A4303C01-CB55-4AE0-B9C3-E87DBF7CE903}" type="pres">
      <dgm:prSet presAssocID="{E28FFADA-31B7-40A3-A08B-F4D83B2AF0D6}" presName="vertSpace2b" presStyleCnt="0"/>
      <dgm:spPr/>
    </dgm:pt>
    <dgm:pt modelId="{C8C4DAF8-1BD3-4E31-8935-A7077FFBAC21}" type="pres">
      <dgm:prSet presAssocID="{D96A6169-C6C9-4653-BE8A-D445625165E6}" presName="horz2" presStyleCnt="0"/>
      <dgm:spPr/>
    </dgm:pt>
    <dgm:pt modelId="{4B040AF7-824B-4A39-8C6A-0FEB1E861537}" type="pres">
      <dgm:prSet presAssocID="{D96A6169-C6C9-4653-BE8A-D445625165E6}" presName="horzSpace2" presStyleCnt="0"/>
      <dgm:spPr/>
    </dgm:pt>
    <dgm:pt modelId="{2A9BE792-D1BF-45ED-982C-5C2E66AB9683}" type="pres">
      <dgm:prSet presAssocID="{D96A6169-C6C9-4653-BE8A-D445625165E6}" presName="tx2" presStyleLbl="revTx" presStyleIdx="2" presStyleCnt="3"/>
      <dgm:spPr/>
    </dgm:pt>
    <dgm:pt modelId="{22E87BED-E8B1-452F-9A44-2D6EDC49C680}" type="pres">
      <dgm:prSet presAssocID="{D96A6169-C6C9-4653-BE8A-D445625165E6}" presName="vert2" presStyleCnt="0"/>
      <dgm:spPr/>
    </dgm:pt>
    <dgm:pt modelId="{BBECF041-539A-4D7D-82A6-115089CB2E75}" type="pres">
      <dgm:prSet presAssocID="{D96A6169-C6C9-4653-BE8A-D445625165E6}" presName="thinLine2b" presStyleLbl="callout" presStyleIdx="1" presStyleCnt="2"/>
      <dgm:spPr/>
    </dgm:pt>
    <dgm:pt modelId="{B54E577E-FBAC-45F4-9212-23840673F80A}" type="pres">
      <dgm:prSet presAssocID="{D96A6169-C6C9-4653-BE8A-D445625165E6}" presName="vertSpace2b" presStyleCnt="0"/>
      <dgm:spPr/>
    </dgm:pt>
  </dgm:ptLst>
  <dgm:cxnLst>
    <dgm:cxn modelId="{0F5D1109-A75D-45AA-939C-175DEBD5163B}" srcId="{57B4B457-B5F4-4AD6-B87A-EAFF5139C8B3}" destId="{D96A6169-C6C9-4653-BE8A-D445625165E6}" srcOrd="1" destOrd="0" parTransId="{34CEBEB8-C2F6-4FA4-8A4A-3D9496BF8F5F}" sibTransId="{F27EC63F-C832-48CF-8FD9-542085ED2E64}"/>
    <dgm:cxn modelId="{4EAD8517-C3D1-4210-AE65-25E3A84512AF}" srcId="{57B4B457-B5F4-4AD6-B87A-EAFF5139C8B3}" destId="{E28FFADA-31B7-40A3-A08B-F4D83B2AF0D6}" srcOrd="0" destOrd="0" parTransId="{DD728B05-C16C-4254-9B9C-C4CFE49F5731}" sibTransId="{FB6A82B3-F495-4635-AA99-28F016A07576}"/>
    <dgm:cxn modelId="{D6928F27-9736-4186-876E-01F581650103}" srcId="{31081C77-14CE-413B-81F7-1678A3FBC575}" destId="{57B4B457-B5F4-4AD6-B87A-EAFF5139C8B3}" srcOrd="0" destOrd="0" parTransId="{3A36E020-E47A-4AE6-8187-FFD7E35027F2}" sibTransId="{81F9E084-33F8-41EE-8489-A51491B5E5B9}"/>
    <dgm:cxn modelId="{401B3361-4BC0-4039-8AAC-51DF62D92A8C}" type="presOf" srcId="{E28FFADA-31B7-40A3-A08B-F4D83B2AF0D6}" destId="{8871CC41-0785-41C4-803B-0015DD456FEB}" srcOrd="0" destOrd="0" presId="urn:microsoft.com/office/officeart/2008/layout/LinedList"/>
    <dgm:cxn modelId="{BFA3D2C3-EC53-44CA-897A-0E684573B498}" type="presOf" srcId="{57B4B457-B5F4-4AD6-B87A-EAFF5139C8B3}" destId="{9B9F9640-E8DD-45A6-8997-B0ED7044DD45}" srcOrd="0" destOrd="0" presId="urn:microsoft.com/office/officeart/2008/layout/LinedList"/>
    <dgm:cxn modelId="{62F354C8-AA57-493C-90E0-94BB34B7D943}" type="presOf" srcId="{31081C77-14CE-413B-81F7-1678A3FBC575}" destId="{B82D2CFC-048F-4587-A66B-E45D5885E328}" srcOrd="0" destOrd="0" presId="urn:microsoft.com/office/officeart/2008/layout/LinedList"/>
    <dgm:cxn modelId="{27C071C9-4CE1-4BF9-9E40-0F566609EBCD}" type="presOf" srcId="{D96A6169-C6C9-4653-BE8A-D445625165E6}" destId="{2A9BE792-D1BF-45ED-982C-5C2E66AB9683}" srcOrd="0" destOrd="0" presId="urn:microsoft.com/office/officeart/2008/layout/LinedList"/>
    <dgm:cxn modelId="{5A60F13F-1D70-4AAC-8BB9-2237711026F4}" type="presParOf" srcId="{B82D2CFC-048F-4587-A66B-E45D5885E328}" destId="{4DEE356B-0765-470A-8937-A8F93C7D9936}" srcOrd="0" destOrd="0" presId="urn:microsoft.com/office/officeart/2008/layout/LinedList"/>
    <dgm:cxn modelId="{5E7C6410-8C35-49D6-A936-BFF7A2AA8EA7}" type="presParOf" srcId="{B82D2CFC-048F-4587-A66B-E45D5885E328}" destId="{79AA9B87-911E-4EA7-B65F-F824041B844D}" srcOrd="1" destOrd="0" presId="urn:microsoft.com/office/officeart/2008/layout/LinedList"/>
    <dgm:cxn modelId="{3F1F9616-4B36-4BCC-AEEC-EFAFA176D773}" type="presParOf" srcId="{79AA9B87-911E-4EA7-B65F-F824041B844D}" destId="{9B9F9640-E8DD-45A6-8997-B0ED7044DD45}" srcOrd="0" destOrd="0" presId="urn:microsoft.com/office/officeart/2008/layout/LinedList"/>
    <dgm:cxn modelId="{90FF1110-8051-45EB-AE4D-F422785ED3CD}" type="presParOf" srcId="{79AA9B87-911E-4EA7-B65F-F824041B844D}" destId="{8E5AC550-04B0-4F20-8CFC-DF32128549EE}" srcOrd="1" destOrd="0" presId="urn:microsoft.com/office/officeart/2008/layout/LinedList"/>
    <dgm:cxn modelId="{9281B25B-003F-448A-891B-E11AB3D18DD9}" type="presParOf" srcId="{8E5AC550-04B0-4F20-8CFC-DF32128549EE}" destId="{92C815A3-68D0-43E5-9FC6-A710906D72E7}" srcOrd="0" destOrd="0" presId="urn:microsoft.com/office/officeart/2008/layout/LinedList"/>
    <dgm:cxn modelId="{40EB6FD2-43D9-43A0-8CAE-AB7549D120E6}" type="presParOf" srcId="{8E5AC550-04B0-4F20-8CFC-DF32128549EE}" destId="{B5F713DF-CB81-473A-9518-736A12833EB5}" srcOrd="1" destOrd="0" presId="urn:microsoft.com/office/officeart/2008/layout/LinedList"/>
    <dgm:cxn modelId="{328B6810-B2A1-454F-B0AF-18D8D20D0D88}" type="presParOf" srcId="{B5F713DF-CB81-473A-9518-736A12833EB5}" destId="{88D27024-2910-4628-B4D9-5A1D1707E5FE}" srcOrd="0" destOrd="0" presId="urn:microsoft.com/office/officeart/2008/layout/LinedList"/>
    <dgm:cxn modelId="{3F102BCA-48E2-46C4-9F11-8AE6673DD310}" type="presParOf" srcId="{B5F713DF-CB81-473A-9518-736A12833EB5}" destId="{8871CC41-0785-41C4-803B-0015DD456FEB}" srcOrd="1" destOrd="0" presId="urn:microsoft.com/office/officeart/2008/layout/LinedList"/>
    <dgm:cxn modelId="{7177EE9D-0C4D-49A6-B183-65ABED6CD587}" type="presParOf" srcId="{B5F713DF-CB81-473A-9518-736A12833EB5}" destId="{84C39D98-6191-47F8-8531-337D125CE838}" srcOrd="2" destOrd="0" presId="urn:microsoft.com/office/officeart/2008/layout/LinedList"/>
    <dgm:cxn modelId="{809386A3-4534-4192-8428-36307BA6E16B}" type="presParOf" srcId="{8E5AC550-04B0-4F20-8CFC-DF32128549EE}" destId="{92BEFEEA-C703-4D5B-842A-A8081EFBECCD}" srcOrd="2" destOrd="0" presId="urn:microsoft.com/office/officeart/2008/layout/LinedList"/>
    <dgm:cxn modelId="{D11D5C11-788D-4E42-96D3-BDF162F02EDE}" type="presParOf" srcId="{8E5AC550-04B0-4F20-8CFC-DF32128549EE}" destId="{A4303C01-CB55-4AE0-B9C3-E87DBF7CE903}" srcOrd="3" destOrd="0" presId="urn:microsoft.com/office/officeart/2008/layout/LinedList"/>
    <dgm:cxn modelId="{DA882415-B163-438F-B953-AC9AD44C3EED}" type="presParOf" srcId="{8E5AC550-04B0-4F20-8CFC-DF32128549EE}" destId="{C8C4DAF8-1BD3-4E31-8935-A7077FFBAC21}" srcOrd="4" destOrd="0" presId="urn:microsoft.com/office/officeart/2008/layout/LinedList"/>
    <dgm:cxn modelId="{7857C084-6DD8-46A2-AC3B-2E9F0D89260D}" type="presParOf" srcId="{C8C4DAF8-1BD3-4E31-8935-A7077FFBAC21}" destId="{4B040AF7-824B-4A39-8C6A-0FEB1E861537}" srcOrd="0" destOrd="0" presId="urn:microsoft.com/office/officeart/2008/layout/LinedList"/>
    <dgm:cxn modelId="{CD129A70-60BC-4833-9161-98CC096515FF}" type="presParOf" srcId="{C8C4DAF8-1BD3-4E31-8935-A7077FFBAC21}" destId="{2A9BE792-D1BF-45ED-982C-5C2E66AB9683}" srcOrd="1" destOrd="0" presId="urn:microsoft.com/office/officeart/2008/layout/LinedList"/>
    <dgm:cxn modelId="{1D63A87A-5F19-42C5-8E90-07C9BE27C3C9}" type="presParOf" srcId="{C8C4DAF8-1BD3-4E31-8935-A7077FFBAC21}" destId="{22E87BED-E8B1-452F-9A44-2D6EDC49C680}" srcOrd="2" destOrd="0" presId="urn:microsoft.com/office/officeart/2008/layout/LinedList"/>
    <dgm:cxn modelId="{C04721DF-A62D-47A5-BB43-27B221A0750A}" type="presParOf" srcId="{8E5AC550-04B0-4F20-8CFC-DF32128549EE}" destId="{BBECF041-539A-4D7D-82A6-115089CB2E75}" srcOrd="5" destOrd="0" presId="urn:microsoft.com/office/officeart/2008/layout/LinedList"/>
    <dgm:cxn modelId="{C9191F31-7CFC-4D0E-B295-175A2FE421F2}" type="presParOf" srcId="{8E5AC550-04B0-4F20-8CFC-DF32128549EE}" destId="{B54E577E-FBAC-45F4-9212-23840673F80A}"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F26020-AD3D-4FBA-B7F5-171D1CD74456}" type="doc">
      <dgm:prSet loTypeId="urn:microsoft.com/office/officeart/2009/3/layout/HorizontalOrganizationChart" loCatId="hierarchy" qsTypeId="urn:microsoft.com/office/officeart/2005/8/quickstyle/simple5" qsCatId="simple" csTypeId="urn:microsoft.com/office/officeart/2005/8/colors/accent0_3" csCatId="mainScheme"/>
      <dgm:spPr/>
      <dgm:t>
        <a:bodyPr/>
        <a:lstStyle/>
        <a:p>
          <a:endParaRPr lang="tr-TR"/>
        </a:p>
      </dgm:t>
    </dgm:pt>
    <dgm:pt modelId="{152CBDD1-DA7A-478C-93A1-9BC052A77359}">
      <dgm:prSet/>
      <dgm:spPr/>
      <dgm:t>
        <a:bodyPr/>
        <a:lstStyle/>
        <a:p>
          <a:r>
            <a:rPr lang="tr-TR" dirty="0"/>
            <a:t>C</a:t>
          </a:r>
          <a:r>
            <a:rPr lang="en-US" dirty="0"/>
            <a:t>ross-sectional, case-control study evaluated the vaccine</a:t>
          </a:r>
          <a:r>
            <a:rPr lang="tr-TR" dirty="0"/>
            <a:t> </a:t>
          </a:r>
          <a:r>
            <a:rPr lang="en-US" dirty="0"/>
            <a:t>effectiveness in schoolgirls 7 years </a:t>
          </a:r>
          <a:r>
            <a:rPr lang="en-US" b="1" dirty="0">
              <a:solidFill>
                <a:srgbClr val="FFC000"/>
              </a:solidFill>
            </a:rPr>
            <a:t>after a two-dose administration</a:t>
          </a:r>
          <a:endParaRPr lang="tr-TR" b="1" dirty="0">
            <a:solidFill>
              <a:srgbClr val="FFC000"/>
            </a:solidFill>
          </a:endParaRPr>
        </a:p>
      </dgm:t>
    </dgm:pt>
    <dgm:pt modelId="{1E223710-292B-4C9D-93FC-09D71F20146D}" type="parTrans" cxnId="{A6A9B82F-853F-478A-99F3-326927F6ACC5}">
      <dgm:prSet/>
      <dgm:spPr/>
      <dgm:t>
        <a:bodyPr/>
        <a:lstStyle/>
        <a:p>
          <a:endParaRPr lang="tr-TR"/>
        </a:p>
      </dgm:t>
    </dgm:pt>
    <dgm:pt modelId="{07147B55-F812-4117-ADAA-CF3BE0D691BF}" type="sibTrans" cxnId="{A6A9B82F-853F-478A-99F3-326927F6ACC5}">
      <dgm:prSet/>
      <dgm:spPr/>
      <dgm:t>
        <a:bodyPr/>
        <a:lstStyle/>
        <a:p>
          <a:endParaRPr lang="tr-TR"/>
        </a:p>
      </dgm:t>
    </dgm:pt>
    <dgm:pt modelId="{7FAA8CEC-9AE3-49AD-8479-C232D6D73A39}">
      <dgm:prSet/>
      <dgm:spPr/>
      <dgm:t>
        <a:bodyPr/>
        <a:lstStyle/>
        <a:p>
          <a:r>
            <a:rPr lang="en-US"/>
            <a:t>HPV vaccine</a:t>
          </a:r>
          <a:endParaRPr lang="tr-TR"/>
        </a:p>
      </dgm:t>
    </dgm:pt>
    <dgm:pt modelId="{8314ED27-149E-40DA-8A72-A46C186A1845}" type="parTrans" cxnId="{39C05B13-6695-40C3-8E5A-8A7D2B168077}">
      <dgm:prSet/>
      <dgm:spPr/>
      <dgm:t>
        <a:bodyPr/>
        <a:lstStyle/>
        <a:p>
          <a:endParaRPr lang="tr-TR"/>
        </a:p>
      </dgm:t>
    </dgm:pt>
    <dgm:pt modelId="{F319BF6D-A46E-4A15-8599-4E15F4FA7C26}" type="sibTrans" cxnId="{39C05B13-6695-40C3-8E5A-8A7D2B168077}">
      <dgm:prSet/>
      <dgm:spPr/>
      <dgm:t>
        <a:bodyPr/>
        <a:lstStyle/>
        <a:p>
          <a:endParaRPr lang="tr-TR"/>
        </a:p>
      </dgm:t>
    </dgm:pt>
    <dgm:pt modelId="{A5AAD69B-98A6-4587-BFBA-8E879A079996}">
      <dgm:prSet/>
      <dgm:spPr/>
      <dgm:t>
        <a:bodyPr/>
        <a:lstStyle/>
        <a:p>
          <a:r>
            <a:rPr lang="en-US" b="1" dirty="0">
              <a:solidFill>
                <a:srgbClr val="FFC000"/>
              </a:solidFill>
            </a:rPr>
            <a:t>100%</a:t>
          </a:r>
          <a:r>
            <a:rPr lang="tr-TR" b="1" dirty="0">
              <a:solidFill>
                <a:srgbClr val="FFC000"/>
              </a:solidFill>
            </a:rPr>
            <a:t> </a:t>
          </a:r>
          <a:r>
            <a:rPr lang="en-US" b="1" dirty="0">
              <a:solidFill>
                <a:srgbClr val="FFC000"/>
              </a:solidFill>
            </a:rPr>
            <a:t>effective against </a:t>
          </a:r>
          <a:r>
            <a:rPr lang="tr-TR" b="1" dirty="0" err="1">
              <a:solidFill>
                <a:srgbClr val="FFC000"/>
              </a:solidFill>
            </a:rPr>
            <a:t>hr</a:t>
          </a:r>
          <a:r>
            <a:rPr lang="en-US" b="1" dirty="0">
              <a:solidFill>
                <a:srgbClr val="FFC000"/>
              </a:solidFill>
            </a:rPr>
            <a:t>HPV types included in the vaccine (16, 18) </a:t>
          </a:r>
          <a:endParaRPr lang="tr-TR" b="1" dirty="0">
            <a:solidFill>
              <a:srgbClr val="FFC000"/>
            </a:solidFill>
          </a:endParaRPr>
        </a:p>
      </dgm:t>
    </dgm:pt>
    <dgm:pt modelId="{4FD0C9A6-D20D-4C97-AC66-7B3B9552ECB2}" type="parTrans" cxnId="{5FDBDDBF-BB67-4EB6-96A1-122F08CB2C3C}">
      <dgm:prSet/>
      <dgm:spPr/>
      <dgm:t>
        <a:bodyPr/>
        <a:lstStyle/>
        <a:p>
          <a:endParaRPr lang="tr-TR"/>
        </a:p>
      </dgm:t>
    </dgm:pt>
    <dgm:pt modelId="{2547CF96-1D6A-49F1-95B2-8A243B113070}" type="sibTrans" cxnId="{5FDBDDBF-BB67-4EB6-96A1-122F08CB2C3C}">
      <dgm:prSet/>
      <dgm:spPr/>
      <dgm:t>
        <a:bodyPr/>
        <a:lstStyle/>
        <a:p>
          <a:endParaRPr lang="tr-TR"/>
        </a:p>
      </dgm:t>
    </dgm:pt>
    <dgm:pt modelId="{26C10160-F361-4EF3-8F64-6902FC32469A}">
      <dgm:prSet/>
      <dgm:spPr/>
      <dgm:t>
        <a:bodyPr/>
        <a:lstStyle/>
        <a:p>
          <a:r>
            <a:rPr lang="en-US" dirty="0"/>
            <a:t>32.8% effective against other HR-HPV types not included in the vaccine</a:t>
          </a:r>
          <a:endParaRPr lang="tr-TR" dirty="0"/>
        </a:p>
      </dgm:t>
    </dgm:pt>
    <dgm:pt modelId="{A10BB6DD-FDE3-4E27-BF9E-CE3584E3371E}" type="parTrans" cxnId="{148B375E-0D4C-496A-9057-4E2CCF33FD4A}">
      <dgm:prSet/>
      <dgm:spPr/>
      <dgm:t>
        <a:bodyPr/>
        <a:lstStyle/>
        <a:p>
          <a:endParaRPr lang="tr-TR"/>
        </a:p>
      </dgm:t>
    </dgm:pt>
    <dgm:pt modelId="{53502641-087D-4060-B481-9EE1258E837B}" type="sibTrans" cxnId="{148B375E-0D4C-496A-9057-4E2CCF33FD4A}">
      <dgm:prSet/>
      <dgm:spPr/>
      <dgm:t>
        <a:bodyPr/>
        <a:lstStyle/>
        <a:p>
          <a:endParaRPr lang="tr-TR"/>
        </a:p>
      </dgm:t>
    </dgm:pt>
    <dgm:pt modelId="{191DDAA6-EBD0-4822-9C16-48F10E557F4F}">
      <dgm:prSet/>
      <dgm:spPr/>
      <dgm:t>
        <a:bodyPr/>
        <a:lstStyle/>
        <a:p>
          <a:r>
            <a:rPr lang="tr-TR"/>
            <a:t>F</a:t>
          </a:r>
          <a:r>
            <a:rPr lang="en-US"/>
            <a:t>indings </a:t>
          </a:r>
          <a:r>
            <a:rPr lang="tr-TR"/>
            <a:t>of this study </a:t>
          </a:r>
          <a:r>
            <a:rPr lang="en-US"/>
            <a:t>indicated that the </a:t>
          </a:r>
          <a:r>
            <a:rPr lang="tr-TR"/>
            <a:t>2v</a:t>
          </a:r>
          <a:r>
            <a:rPr lang="en-US"/>
            <a:t>HPV vaccine does not provide cross-protection against non-vaccine HPV types</a:t>
          </a:r>
          <a:endParaRPr lang="tr-TR"/>
        </a:p>
      </dgm:t>
    </dgm:pt>
    <dgm:pt modelId="{1E47C8B5-F674-4F9E-8035-19999B5BF6DB}" type="parTrans" cxnId="{CE015B13-D19A-4F22-88DE-3910ED8375BE}">
      <dgm:prSet/>
      <dgm:spPr/>
      <dgm:t>
        <a:bodyPr/>
        <a:lstStyle/>
        <a:p>
          <a:endParaRPr lang="tr-TR"/>
        </a:p>
      </dgm:t>
    </dgm:pt>
    <dgm:pt modelId="{9F0484E0-BE3B-4C2F-B82F-0E9816F3AD33}" type="sibTrans" cxnId="{CE015B13-D19A-4F22-88DE-3910ED8375BE}">
      <dgm:prSet/>
      <dgm:spPr/>
      <dgm:t>
        <a:bodyPr/>
        <a:lstStyle/>
        <a:p>
          <a:endParaRPr lang="tr-TR"/>
        </a:p>
      </dgm:t>
    </dgm:pt>
    <dgm:pt modelId="{D90014DA-488B-4954-B581-2B4668B0F294}" type="pres">
      <dgm:prSet presAssocID="{BDF26020-AD3D-4FBA-B7F5-171D1CD74456}" presName="hierChild1" presStyleCnt="0">
        <dgm:presLayoutVars>
          <dgm:orgChart val="1"/>
          <dgm:chPref val="1"/>
          <dgm:dir/>
          <dgm:animOne val="branch"/>
          <dgm:animLvl val="lvl"/>
          <dgm:resizeHandles/>
        </dgm:presLayoutVars>
      </dgm:prSet>
      <dgm:spPr/>
    </dgm:pt>
    <dgm:pt modelId="{5231B70C-99A5-447F-91F1-FDC4D71FD24A}" type="pres">
      <dgm:prSet presAssocID="{152CBDD1-DA7A-478C-93A1-9BC052A77359}" presName="hierRoot1" presStyleCnt="0">
        <dgm:presLayoutVars>
          <dgm:hierBranch val="init"/>
        </dgm:presLayoutVars>
      </dgm:prSet>
      <dgm:spPr/>
    </dgm:pt>
    <dgm:pt modelId="{29A55F40-5FF9-4632-AAE7-C9C88901FB3B}" type="pres">
      <dgm:prSet presAssocID="{152CBDD1-DA7A-478C-93A1-9BC052A77359}" presName="rootComposite1" presStyleCnt="0"/>
      <dgm:spPr/>
    </dgm:pt>
    <dgm:pt modelId="{FCF0A501-E3B1-41E3-800A-1D95DA09B84D}" type="pres">
      <dgm:prSet presAssocID="{152CBDD1-DA7A-478C-93A1-9BC052A77359}" presName="rootText1" presStyleLbl="node0" presStyleIdx="0" presStyleCnt="3">
        <dgm:presLayoutVars>
          <dgm:chPref val="3"/>
        </dgm:presLayoutVars>
      </dgm:prSet>
      <dgm:spPr/>
    </dgm:pt>
    <dgm:pt modelId="{6368889C-F9F2-4083-AD06-8E181750A32E}" type="pres">
      <dgm:prSet presAssocID="{152CBDD1-DA7A-478C-93A1-9BC052A77359}" presName="rootConnector1" presStyleLbl="node1" presStyleIdx="0" presStyleCnt="0"/>
      <dgm:spPr/>
    </dgm:pt>
    <dgm:pt modelId="{DACB3F19-1CFE-4D1C-8C42-32193F6EB778}" type="pres">
      <dgm:prSet presAssocID="{152CBDD1-DA7A-478C-93A1-9BC052A77359}" presName="hierChild2" presStyleCnt="0"/>
      <dgm:spPr/>
    </dgm:pt>
    <dgm:pt modelId="{5681C220-F952-4190-A7FA-5456892ECDA9}" type="pres">
      <dgm:prSet presAssocID="{152CBDD1-DA7A-478C-93A1-9BC052A77359}" presName="hierChild3" presStyleCnt="0"/>
      <dgm:spPr/>
    </dgm:pt>
    <dgm:pt modelId="{CD743D08-54B0-4904-A38E-51991FE4A7AF}" type="pres">
      <dgm:prSet presAssocID="{7FAA8CEC-9AE3-49AD-8479-C232D6D73A39}" presName="hierRoot1" presStyleCnt="0">
        <dgm:presLayoutVars>
          <dgm:hierBranch val="init"/>
        </dgm:presLayoutVars>
      </dgm:prSet>
      <dgm:spPr/>
    </dgm:pt>
    <dgm:pt modelId="{9CC2542B-98E3-42BC-AEA3-C52AF68A617E}" type="pres">
      <dgm:prSet presAssocID="{7FAA8CEC-9AE3-49AD-8479-C232D6D73A39}" presName="rootComposite1" presStyleCnt="0"/>
      <dgm:spPr/>
    </dgm:pt>
    <dgm:pt modelId="{070F7EB9-23DB-462C-9EE7-5432DB3A3EE4}" type="pres">
      <dgm:prSet presAssocID="{7FAA8CEC-9AE3-49AD-8479-C232D6D73A39}" presName="rootText1" presStyleLbl="node0" presStyleIdx="1" presStyleCnt="3">
        <dgm:presLayoutVars>
          <dgm:chPref val="3"/>
        </dgm:presLayoutVars>
      </dgm:prSet>
      <dgm:spPr/>
    </dgm:pt>
    <dgm:pt modelId="{602D20C6-05F0-4267-B5F3-82428903BF3C}" type="pres">
      <dgm:prSet presAssocID="{7FAA8CEC-9AE3-49AD-8479-C232D6D73A39}" presName="rootConnector1" presStyleLbl="node1" presStyleIdx="0" presStyleCnt="0"/>
      <dgm:spPr/>
    </dgm:pt>
    <dgm:pt modelId="{C6A2AC09-B668-40D5-95EE-43AC74751FDE}" type="pres">
      <dgm:prSet presAssocID="{7FAA8CEC-9AE3-49AD-8479-C232D6D73A39}" presName="hierChild2" presStyleCnt="0"/>
      <dgm:spPr/>
    </dgm:pt>
    <dgm:pt modelId="{DFAF0B24-33DD-4A29-9C44-E1E16773AFEE}" type="pres">
      <dgm:prSet presAssocID="{4FD0C9A6-D20D-4C97-AC66-7B3B9552ECB2}" presName="Name64" presStyleLbl="parChTrans1D2" presStyleIdx="0" presStyleCnt="2"/>
      <dgm:spPr/>
    </dgm:pt>
    <dgm:pt modelId="{EEFA1A61-32AD-40FF-A8C3-D88742FF94BC}" type="pres">
      <dgm:prSet presAssocID="{A5AAD69B-98A6-4587-BFBA-8E879A079996}" presName="hierRoot2" presStyleCnt="0">
        <dgm:presLayoutVars>
          <dgm:hierBranch val="init"/>
        </dgm:presLayoutVars>
      </dgm:prSet>
      <dgm:spPr/>
    </dgm:pt>
    <dgm:pt modelId="{82866489-1EA1-4B33-B7B6-5A0D7E74095F}" type="pres">
      <dgm:prSet presAssocID="{A5AAD69B-98A6-4587-BFBA-8E879A079996}" presName="rootComposite" presStyleCnt="0"/>
      <dgm:spPr/>
    </dgm:pt>
    <dgm:pt modelId="{33643A0E-3DF2-473D-8465-163E2A432266}" type="pres">
      <dgm:prSet presAssocID="{A5AAD69B-98A6-4587-BFBA-8E879A079996}" presName="rootText" presStyleLbl="node2" presStyleIdx="0" presStyleCnt="2">
        <dgm:presLayoutVars>
          <dgm:chPref val="3"/>
        </dgm:presLayoutVars>
      </dgm:prSet>
      <dgm:spPr/>
    </dgm:pt>
    <dgm:pt modelId="{F639F818-F033-4C39-AB47-7ABD379B5667}" type="pres">
      <dgm:prSet presAssocID="{A5AAD69B-98A6-4587-BFBA-8E879A079996}" presName="rootConnector" presStyleLbl="node2" presStyleIdx="0" presStyleCnt="2"/>
      <dgm:spPr/>
    </dgm:pt>
    <dgm:pt modelId="{E4B61DD9-55D2-44B2-B61B-E4485411CF35}" type="pres">
      <dgm:prSet presAssocID="{A5AAD69B-98A6-4587-BFBA-8E879A079996}" presName="hierChild4" presStyleCnt="0"/>
      <dgm:spPr/>
    </dgm:pt>
    <dgm:pt modelId="{F17D3C11-EC55-41E2-AACC-5EA88A3AD70D}" type="pres">
      <dgm:prSet presAssocID="{A5AAD69B-98A6-4587-BFBA-8E879A079996}" presName="hierChild5" presStyleCnt="0"/>
      <dgm:spPr/>
    </dgm:pt>
    <dgm:pt modelId="{13458B78-9972-4127-9CA9-9BDF32DAF2F6}" type="pres">
      <dgm:prSet presAssocID="{A10BB6DD-FDE3-4E27-BF9E-CE3584E3371E}" presName="Name64" presStyleLbl="parChTrans1D2" presStyleIdx="1" presStyleCnt="2"/>
      <dgm:spPr/>
    </dgm:pt>
    <dgm:pt modelId="{8CA640ED-3BCA-4D79-867F-4D8BE93684FD}" type="pres">
      <dgm:prSet presAssocID="{26C10160-F361-4EF3-8F64-6902FC32469A}" presName="hierRoot2" presStyleCnt="0">
        <dgm:presLayoutVars>
          <dgm:hierBranch val="init"/>
        </dgm:presLayoutVars>
      </dgm:prSet>
      <dgm:spPr/>
    </dgm:pt>
    <dgm:pt modelId="{CE4BAA04-9976-4CDD-A9B4-9456683C6ACC}" type="pres">
      <dgm:prSet presAssocID="{26C10160-F361-4EF3-8F64-6902FC32469A}" presName="rootComposite" presStyleCnt="0"/>
      <dgm:spPr/>
    </dgm:pt>
    <dgm:pt modelId="{17831CDE-8705-48AC-BF13-3EBEF84000FC}" type="pres">
      <dgm:prSet presAssocID="{26C10160-F361-4EF3-8F64-6902FC32469A}" presName="rootText" presStyleLbl="node2" presStyleIdx="1" presStyleCnt="2">
        <dgm:presLayoutVars>
          <dgm:chPref val="3"/>
        </dgm:presLayoutVars>
      </dgm:prSet>
      <dgm:spPr/>
    </dgm:pt>
    <dgm:pt modelId="{FDBB14A1-E370-4A18-B625-159D00DE164B}" type="pres">
      <dgm:prSet presAssocID="{26C10160-F361-4EF3-8F64-6902FC32469A}" presName="rootConnector" presStyleLbl="node2" presStyleIdx="1" presStyleCnt="2"/>
      <dgm:spPr/>
    </dgm:pt>
    <dgm:pt modelId="{0838BA1D-01AA-40F0-9894-2505866F7573}" type="pres">
      <dgm:prSet presAssocID="{26C10160-F361-4EF3-8F64-6902FC32469A}" presName="hierChild4" presStyleCnt="0"/>
      <dgm:spPr/>
    </dgm:pt>
    <dgm:pt modelId="{6F1AC929-187D-4B24-A194-03254D49853B}" type="pres">
      <dgm:prSet presAssocID="{26C10160-F361-4EF3-8F64-6902FC32469A}" presName="hierChild5" presStyleCnt="0"/>
      <dgm:spPr/>
    </dgm:pt>
    <dgm:pt modelId="{FCC014A2-A73C-4BA3-BD64-37AD181E1A3B}" type="pres">
      <dgm:prSet presAssocID="{7FAA8CEC-9AE3-49AD-8479-C232D6D73A39}" presName="hierChild3" presStyleCnt="0"/>
      <dgm:spPr/>
    </dgm:pt>
    <dgm:pt modelId="{8AA9697D-C69F-42B5-84B8-3EF38C7F99A4}" type="pres">
      <dgm:prSet presAssocID="{191DDAA6-EBD0-4822-9C16-48F10E557F4F}" presName="hierRoot1" presStyleCnt="0">
        <dgm:presLayoutVars>
          <dgm:hierBranch val="init"/>
        </dgm:presLayoutVars>
      </dgm:prSet>
      <dgm:spPr/>
    </dgm:pt>
    <dgm:pt modelId="{9163C869-3163-4395-A8D1-736BFD7EC4B3}" type="pres">
      <dgm:prSet presAssocID="{191DDAA6-EBD0-4822-9C16-48F10E557F4F}" presName="rootComposite1" presStyleCnt="0"/>
      <dgm:spPr/>
    </dgm:pt>
    <dgm:pt modelId="{2BFE2A7F-3267-4616-93B2-53D2B2C4DA3A}" type="pres">
      <dgm:prSet presAssocID="{191DDAA6-EBD0-4822-9C16-48F10E557F4F}" presName="rootText1" presStyleLbl="node0" presStyleIdx="2" presStyleCnt="3">
        <dgm:presLayoutVars>
          <dgm:chPref val="3"/>
        </dgm:presLayoutVars>
      </dgm:prSet>
      <dgm:spPr/>
    </dgm:pt>
    <dgm:pt modelId="{1E9B836D-78C2-466B-98C4-9B774331CD05}" type="pres">
      <dgm:prSet presAssocID="{191DDAA6-EBD0-4822-9C16-48F10E557F4F}" presName="rootConnector1" presStyleLbl="node1" presStyleIdx="0" presStyleCnt="0"/>
      <dgm:spPr/>
    </dgm:pt>
    <dgm:pt modelId="{451C8048-8108-4A04-A391-458CB8EF3CF6}" type="pres">
      <dgm:prSet presAssocID="{191DDAA6-EBD0-4822-9C16-48F10E557F4F}" presName="hierChild2" presStyleCnt="0"/>
      <dgm:spPr/>
    </dgm:pt>
    <dgm:pt modelId="{4FC3FE22-14F2-43B6-B8B0-34CC31D278DD}" type="pres">
      <dgm:prSet presAssocID="{191DDAA6-EBD0-4822-9C16-48F10E557F4F}" presName="hierChild3" presStyleCnt="0"/>
      <dgm:spPr/>
    </dgm:pt>
  </dgm:ptLst>
  <dgm:cxnLst>
    <dgm:cxn modelId="{CE015B13-D19A-4F22-88DE-3910ED8375BE}" srcId="{BDF26020-AD3D-4FBA-B7F5-171D1CD74456}" destId="{191DDAA6-EBD0-4822-9C16-48F10E557F4F}" srcOrd="2" destOrd="0" parTransId="{1E47C8B5-F674-4F9E-8035-19999B5BF6DB}" sibTransId="{9F0484E0-BE3B-4C2F-B82F-0E9816F3AD33}"/>
    <dgm:cxn modelId="{39C05B13-6695-40C3-8E5A-8A7D2B168077}" srcId="{BDF26020-AD3D-4FBA-B7F5-171D1CD74456}" destId="{7FAA8CEC-9AE3-49AD-8479-C232D6D73A39}" srcOrd="1" destOrd="0" parTransId="{8314ED27-149E-40DA-8A72-A46C186A1845}" sibTransId="{F319BF6D-A46E-4A15-8599-4E15F4FA7C26}"/>
    <dgm:cxn modelId="{A6A9B82F-853F-478A-99F3-326927F6ACC5}" srcId="{BDF26020-AD3D-4FBA-B7F5-171D1CD74456}" destId="{152CBDD1-DA7A-478C-93A1-9BC052A77359}" srcOrd="0" destOrd="0" parTransId="{1E223710-292B-4C9D-93FC-09D71F20146D}" sibTransId="{07147B55-F812-4117-ADAA-CF3BE0D691BF}"/>
    <dgm:cxn modelId="{8C475031-AFCC-4EC8-96F6-662411120D6D}" type="presOf" srcId="{191DDAA6-EBD0-4822-9C16-48F10E557F4F}" destId="{1E9B836D-78C2-466B-98C4-9B774331CD05}" srcOrd="1" destOrd="0" presId="urn:microsoft.com/office/officeart/2009/3/layout/HorizontalOrganizationChart"/>
    <dgm:cxn modelId="{C94F1336-4192-4A5B-8509-E061AA23A14C}" type="presOf" srcId="{7FAA8CEC-9AE3-49AD-8479-C232D6D73A39}" destId="{602D20C6-05F0-4267-B5F3-82428903BF3C}" srcOrd="1" destOrd="0" presId="urn:microsoft.com/office/officeart/2009/3/layout/HorizontalOrganizationChart"/>
    <dgm:cxn modelId="{148B375E-0D4C-496A-9057-4E2CCF33FD4A}" srcId="{7FAA8CEC-9AE3-49AD-8479-C232D6D73A39}" destId="{26C10160-F361-4EF3-8F64-6902FC32469A}" srcOrd="1" destOrd="0" parTransId="{A10BB6DD-FDE3-4E27-BF9E-CE3584E3371E}" sibTransId="{53502641-087D-4060-B481-9EE1258E837B}"/>
    <dgm:cxn modelId="{32FE6E6D-4BA8-42E8-88DE-91EC16C9E1D1}" type="presOf" srcId="{26C10160-F361-4EF3-8F64-6902FC32469A}" destId="{17831CDE-8705-48AC-BF13-3EBEF84000FC}" srcOrd="0" destOrd="0" presId="urn:microsoft.com/office/officeart/2009/3/layout/HorizontalOrganizationChart"/>
    <dgm:cxn modelId="{A9151C55-FAE7-427A-95D5-BCEDB3CDBC43}" type="presOf" srcId="{26C10160-F361-4EF3-8F64-6902FC32469A}" destId="{FDBB14A1-E370-4A18-B625-159D00DE164B}" srcOrd="1" destOrd="0" presId="urn:microsoft.com/office/officeart/2009/3/layout/HorizontalOrganizationChart"/>
    <dgm:cxn modelId="{A16E5D5A-C2FB-4C3D-8920-D164C1B6F20C}" type="presOf" srcId="{A5AAD69B-98A6-4587-BFBA-8E879A079996}" destId="{F639F818-F033-4C39-AB47-7ABD379B5667}" srcOrd="1" destOrd="0" presId="urn:microsoft.com/office/officeart/2009/3/layout/HorizontalOrganizationChart"/>
    <dgm:cxn modelId="{E8F66E7A-D64A-4FE6-A518-AB90A62A4C09}" type="presOf" srcId="{152CBDD1-DA7A-478C-93A1-9BC052A77359}" destId="{6368889C-F9F2-4083-AD06-8E181750A32E}" srcOrd="1" destOrd="0" presId="urn:microsoft.com/office/officeart/2009/3/layout/HorizontalOrganizationChart"/>
    <dgm:cxn modelId="{A9727B7B-479A-4610-9C75-C9B35AD7F309}" type="presOf" srcId="{A10BB6DD-FDE3-4E27-BF9E-CE3584E3371E}" destId="{13458B78-9972-4127-9CA9-9BDF32DAF2F6}" srcOrd="0" destOrd="0" presId="urn:microsoft.com/office/officeart/2009/3/layout/HorizontalOrganizationChart"/>
    <dgm:cxn modelId="{ADB7ACA5-67D0-4BD0-8F91-CEEE71D9F663}" type="presOf" srcId="{A5AAD69B-98A6-4587-BFBA-8E879A079996}" destId="{33643A0E-3DF2-473D-8465-163E2A432266}" srcOrd="0" destOrd="0" presId="urn:microsoft.com/office/officeart/2009/3/layout/HorizontalOrganizationChart"/>
    <dgm:cxn modelId="{5FDBDDBF-BB67-4EB6-96A1-122F08CB2C3C}" srcId="{7FAA8CEC-9AE3-49AD-8479-C232D6D73A39}" destId="{A5AAD69B-98A6-4587-BFBA-8E879A079996}" srcOrd="0" destOrd="0" parTransId="{4FD0C9A6-D20D-4C97-AC66-7B3B9552ECB2}" sibTransId="{2547CF96-1D6A-49F1-95B2-8A243B113070}"/>
    <dgm:cxn modelId="{9AA211E2-2739-4B6B-8C55-094A0EB97CDC}" type="presOf" srcId="{152CBDD1-DA7A-478C-93A1-9BC052A77359}" destId="{FCF0A501-E3B1-41E3-800A-1D95DA09B84D}" srcOrd="0" destOrd="0" presId="urn:microsoft.com/office/officeart/2009/3/layout/HorizontalOrganizationChart"/>
    <dgm:cxn modelId="{04D763E4-17EF-47DA-9893-016271DD72D8}" type="presOf" srcId="{7FAA8CEC-9AE3-49AD-8479-C232D6D73A39}" destId="{070F7EB9-23DB-462C-9EE7-5432DB3A3EE4}" srcOrd="0" destOrd="0" presId="urn:microsoft.com/office/officeart/2009/3/layout/HorizontalOrganizationChart"/>
    <dgm:cxn modelId="{F11642F2-AB4E-4714-99C3-3FE98818E790}" type="presOf" srcId="{4FD0C9A6-D20D-4C97-AC66-7B3B9552ECB2}" destId="{DFAF0B24-33DD-4A29-9C44-E1E16773AFEE}" srcOrd="0" destOrd="0" presId="urn:microsoft.com/office/officeart/2009/3/layout/HorizontalOrganizationChart"/>
    <dgm:cxn modelId="{E47C99FA-3625-4882-A74D-3F6667D9D132}" type="presOf" srcId="{BDF26020-AD3D-4FBA-B7F5-171D1CD74456}" destId="{D90014DA-488B-4954-B581-2B4668B0F294}" srcOrd="0" destOrd="0" presId="urn:microsoft.com/office/officeart/2009/3/layout/HorizontalOrganizationChart"/>
    <dgm:cxn modelId="{5C3263FB-3F6B-403E-BD23-2627D5261A42}" type="presOf" srcId="{191DDAA6-EBD0-4822-9C16-48F10E557F4F}" destId="{2BFE2A7F-3267-4616-93B2-53D2B2C4DA3A}" srcOrd="0" destOrd="0" presId="urn:microsoft.com/office/officeart/2009/3/layout/HorizontalOrganizationChart"/>
    <dgm:cxn modelId="{1D61CCE0-5F5C-402E-A653-E4F4008754DF}" type="presParOf" srcId="{D90014DA-488B-4954-B581-2B4668B0F294}" destId="{5231B70C-99A5-447F-91F1-FDC4D71FD24A}" srcOrd="0" destOrd="0" presId="urn:microsoft.com/office/officeart/2009/3/layout/HorizontalOrganizationChart"/>
    <dgm:cxn modelId="{0AB443D2-BCC7-4ECE-9215-C83ACD02A0B3}" type="presParOf" srcId="{5231B70C-99A5-447F-91F1-FDC4D71FD24A}" destId="{29A55F40-5FF9-4632-AAE7-C9C88901FB3B}" srcOrd="0" destOrd="0" presId="urn:microsoft.com/office/officeart/2009/3/layout/HorizontalOrganizationChart"/>
    <dgm:cxn modelId="{EDA07A18-7F56-4BA2-8512-3A5FA46A90E2}" type="presParOf" srcId="{29A55F40-5FF9-4632-AAE7-C9C88901FB3B}" destId="{FCF0A501-E3B1-41E3-800A-1D95DA09B84D}" srcOrd="0" destOrd="0" presId="urn:microsoft.com/office/officeart/2009/3/layout/HorizontalOrganizationChart"/>
    <dgm:cxn modelId="{9DA42F2D-607C-4AC7-B74A-351F53D5FAB1}" type="presParOf" srcId="{29A55F40-5FF9-4632-AAE7-C9C88901FB3B}" destId="{6368889C-F9F2-4083-AD06-8E181750A32E}" srcOrd="1" destOrd="0" presId="urn:microsoft.com/office/officeart/2009/3/layout/HorizontalOrganizationChart"/>
    <dgm:cxn modelId="{44031473-7261-4D03-9CFE-13B4F8CD6827}" type="presParOf" srcId="{5231B70C-99A5-447F-91F1-FDC4D71FD24A}" destId="{DACB3F19-1CFE-4D1C-8C42-32193F6EB778}" srcOrd="1" destOrd="0" presId="urn:microsoft.com/office/officeart/2009/3/layout/HorizontalOrganizationChart"/>
    <dgm:cxn modelId="{CE48DBB2-4DE3-4AA9-9501-5B4AE3CB5543}" type="presParOf" srcId="{5231B70C-99A5-447F-91F1-FDC4D71FD24A}" destId="{5681C220-F952-4190-A7FA-5456892ECDA9}" srcOrd="2" destOrd="0" presId="urn:microsoft.com/office/officeart/2009/3/layout/HorizontalOrganizationChart"/>
    <dgm:cxn modelId="{82CDE8DF-044F-4E65-BDA6-3F0415098E26}" type="presParOf" srcId="{D90014DA-488B-4954-B581-2B4668B0F294}" destId="{CD743D08-54B0-4904-A38E-51991FE4A7AF}" srcOrd="1" destOrd="0" presId="urn:microsoft.com/office/officeart/2009/3/layout/HorizontalOrganizationChart"/>
    <dgm:cxn modelId="{99D3A7BE-96E5-439F-8898-D17BCCB7EA5A}" type="presParOf" srcId="{CD743D08-54B0-4904-A38E-51991FE4A7AF}" destId="{9CC2542B-98E3-42BC-AEA3-C52AF68A617E}" srcOrd="0" destOrd="0" presId="urn:microsoft.com/office/officeart/2009/3/layout/HorizontalOrganizationChart"/>
    <dgm:cxn modelId="{A26A4C5B-80E2-4833-84AD-3B8079B5A407}" type="presParOf" srcId="{9CC2542B-98E3-42BC-AEA3-C52AF68A617E}" destId="{070F7EB9-23DB-462C-9EE7-5432DB3A3EE4}" srcOrd="0" destOrd="0" presId="urn:microsoft.com/office/officeart/2009/3/layout/HorizontalOrganizationChart"/>
    <dgm:cxn modelId="{6C64FA4F-0BBA-415D-9603-14936E0CAB5C}" type="presParOf" srcId="{9CC2542B-98E3-42BC-AEA3-C52AF68A617E}" destId="{602D20C6-05F0-4267-B5F3-82428903BF3C}" srcOrd="1" destOrd="0" presId="urn:microsoft.com/office/officeart/2009/3/layout/HorizontalOrganizationChart"/>
    <dgm:cxn modelId="{46663AAA-997A-436B-8992-F26CFBD07294}" type="presParOf" srcId="{CD743D08-54B0-4904-A38E-51991FE4A7AF}" destId="{C6A2AC09-B668-40D5-95EE-43AC74751FDE}" srcOrd="1" destOrd="0" presId="urn:microsoft.com/office/officeart/2009/3/layout/HorizontalOrganizationChart"/>
    <dgm:cxn modelId="{ECA009A7-22BA-4369-B0A4-84D4F4646FA0}" type="presParOf" srcId="{C6A2AC09-B668-40D5-95EE-43AC74751FDE}" destId="{DFAF0B24-33DD-4A29-9C44-E1E16773AFEE}" srcOrd="0" destOrd="0" presId="urn:microsoft.com/office/officeart/2009/3/layout/HorizontalOrganizationChart"/>
    <dgm:cxn modelId="{77371C09-7887-435E-B22D-2355F14674B4}" type="presParOf" srcId="{C6A2AC09-B668-40D5-95EE-43AC74751FDE}" destId="{EEFA1A61-32AD-40FF-A8C3-D88742FF94BC}" srcOrd="1" destOrd="0" presId="urn:microsoft.com/office/officeart/2009/3/layout/HorizontalOrganizationChart"/>
    <dgm:cxn modelId="{FAB740AA-3379-4E28-9E76-18EC63338D85}" type="presParOf" srcId="{EEFA1A61-32AD-40FF-A8C3-D88742FF94BC}" destId="{82866489-1EA1-4B33-B7B6-5A0D7E74095F}" srcOrd="0" destOrd="0" presId="urn:microsoft.com/office/officeart/2009/3/layout/HorizontalOrganizationChart"/>
    <dgm:cxn modelId="{554F41CA-346E-40D5-B76A-239129235E35}" type="presParOf" srcId="{82866489-1EA1-4B33-B7B6-5A0D7E74095F}" destId="{33643A0E-3DF2-473D-8465-163E2A432266}" srcOrd="0" destOrd="0" presId="urn:microsoft.com/office/officeart/2009/3/layout/HorizontalOrganizationChart"/>
    <dgm:cxn modelId="{B605AA46-0DD9-45AC-975F-90276BA427FC}" type="presParOf" srcId="{82866489-1EA1-4B33-B7B6-5A0D7E74095F}" destId="{F639F818-F033-4C39-AB47-7ABD379B5667}" srcOrd="1" destOrd="0" presId="urn:microsoft.com/office/officeart/2009/3/layout/HorizontalOrganizationChart"/>
    <dgm:cxn modelId="{817A7670-BE88-4805-B6A9-AE3B34145F18}" type="presParOf" srcId="{EEFA1A61-32AD-40FF-A8C3-D88742FF94BC}" destId="{E4B61DD9-55D2-44B2-B61B-E4485411CF35}" srcOrd="1" destOrd="0" presId="urn:microsoft.com/office/officeart/2009/3/layout/HorizontalOrganizationChart"/>
    <dgm:cxn modelId="{A2CF294E-766C-4D77-ABA9-709EF5A7D3E2}" type="presParOf" srcId="{EEFA1A61-32AD-40FF-A8C3-D88742FF94BC}" destId="{F17D3C11-EC55-41E2-AACC-5EA88A3AD70D}" srcOrd="2" destOrd="0" presId="urn:microsoft.com/office/officeart/2009/3/layout/HorizontalOrganizationChart"/>
    <dgm:cxn modelId="{F74F1B7E-D940-43E1-A5A2-0E5BCDABD130}" type="presParOf" srcId="{C6A2AC09-B668-40D5-95EE-43AC74751FDE}" destId="{13458B78-9972-4127-9CA9-9BDF32DAF2F6}" srcOrd="2" destOrd="0" presId="urn:microsoft.com/office/officeart/2009/3/layout/HorizontalOrganizationChart"/>
    <dgm:cxn modelId="{5FFC79DD-0005-4003-9B52-3DAF4C1EF32D}" type="presParOf" srcId="{C6A2AC09-B668-40D5-95EE-43AC74751FDE}" destId="{8CA640ED-3BCA-4D79-867F-4D8BE93684FD}" srcOrd="3" destOrd="0" presId="urn:microsoft.com/office/officeart/2009/3/layout/HorizontalOrganizationChart"/>
    <dgm:cxn modelId="{3F46EBD8-3CF7-4A60-B75D-AFC2050A6775}" type="presParOf" srcId="{8CA640ED-3BCA-4D79-867F-4D8BE93684FD}" destId="{CE4BAA04-9976-4CDD-A9B4-9456683C6ACC}" srcOrd="0" destOrd="0" presId="urn:microsoft.com/office/officeart/2009/3/layout/HorizontalOrganizationChart"/>
    <dgm:cxn modelId="{58DDE535-433C-400B-92AB-DDF265056CAB}" type="presParOf" srcId="{CE4BAA04-9976-4CDD-A9B4-9456683C6ACC}" destId="{17831CDE-8705-48AC-BF13-3EBEF84000FC}" srcOrd="0" destOrd="0" presId="urn:microsoft.com/office/officeart/2009/3/layout/HorizontalOrganizationChart"/>
    <dgm:cxn modelId="{938D8B8D-B9FC-41D1-91DB-82C913445D4E}" type="presParOf" srcId="{CE4BAA04-9976-4CDD-A9B4-9456683C6ACC}" destId="{FDBB14A1-E370-4A18-B625-159D00DE164B}" srcOrd="1" destOrd="0" presId="urn:microsoft.com/office/officeart/2009/3/layout/HorizontalOrganizationChart"/>
    <dgm:cxn modelId="{76006C9A-01AD-4266-ABCB-4D0FEF1ADD73}" type="presParOf" srcId="{8CA640ED-3BCA-4D79-867F-4D8BE93684FD}" destId="{0838BA1D-01AA-40F0-9894-2505866F7573}" srcOrd="1" destOrd="0" presId="urn:microsoft.com/office/officeart/2009/3/layout/HorizontalOrganizationChart"/>
    <dgm:cxn modelId="{449DBF6F-C933-4FA7-94E1-B722EDEFC093}" type="presParOf" srcId="{8CA640ED-3BCA-4D79-867F-4D8BE93684FD}" destId="{6F1AC929-187D-4B24-A194-03254D49853B}" srcOrd="2" destOrd="0" presId="urn:microsoft.com/office/officeart/2009/3/layout/HorizontalOrganizationChart"/>
    <dgm:cxn modelId="{514DC53B-1711-4FD1-A149-959F03D8CED5}" type="presParOf" srcId="{CD743D08-54B0-4904-A38E-51991FE4A7AF}" destId="{FCC014A2-A73C-4BA3-BD64-37AD181E1A3B}" srcOrd="2" destOrd="0" presId="urn:microsoft.com/office/officeart/2009/3/layout/HorizontalOrganizationChart"/>
    <dgm:cxn modelId="{85402200-B012-4233-B2EA-A9BEA5093E0E}" type="presParOf" srcId="{D90014DA-488B-4954-B581-2B4668B0F294}" destId="{8AA9697D-C69F-42B5-84B8-3EF38C7F99A4}" srcOrd="2" destOrd="0" presId="urn:microsoft.com/office/officeart/2009/3/layout/HorizontalOrganizationChart"/>
    <dgm:cxn modelId="{8061D484-52E8-4954-BC9C-B9AD4591674B}" type="presParOf" srcId="{8AA9697D-C69F-42B5-84B8-3EF38C7F99A4}" destId="{9163C869-3163-4395-A8D1-736BFD7EC4B3}" srcOrd="0" destOrd="0" presId="urn:microsoft.com/office/officeart/2009/3/layout/HorizontalOrganizationChart"/>
    <dgm:cxn modelId="{9C2025F4-72F9-4089-A22A-AFB936C4B8E1}" type="presParOf" srcId="{9163C869-3163-4395-A8D1-736BFD7EC4B3}" destId="{2BFE2A7F-3267-4616-93B2-53D2B2C4DA3A}" srcOrd="0" destOrd="0" presId="urn:microsoft.com/office/officeart/2009/3/layout/HorizontalOrganizationChart"/>
    <dgm:cxn modelId="{8C7EB4E2-04F9-470C-B562-34833F3EFFAB}" type="presParOf" srcId="{9163C869-3163-4395-A8D1-736BFD7EC4B3}" destId="{1E9B836D-78C2-466B-98C4-9B774331CD05}" srcOrd="1" destOrd="0" presId="urn:microsoft.com/office/officeart/2009/3/layout/HorizontalOrganizationChart"/>
    <dgm:cxn modelId="{A2BD8754-E774-4554-BEF7-EB2632081AE6}" type="presParOf" srcId="{8AA9697D-C69F-42B5-84B8-3EF38C7F99A4}" destId="{451C8048-8108-4A04-A391-458CB8EF3CF6}" srcOrd="1" destOrd="0" presId="urn:microsoft.com/office/officeart/2009/3/layout/HorizontalOrganizationChart"/>
    <dgm:cxn modelId="{0F07EFC2-2190-4733-B8EC-53A84266C82F}" type="presParOf" srcId="{8AA9697D-C69F-42B5-84B8-3EF38C7F99A4}" destId="{4FC3FE22-14F2-43B6-B8B0-34CC31D278D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1677DB-034F-4D87-A60D-A16DACCEE082}"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tr-TR"/>
        </a:p>
      </dgm:t>
    </dgm:pt>
    <dgm:pt modelId="{C2F7A75D-A396-408B-9DFB-D9F67E7B1212}">
      <dgm:prSet custT="1"/>
      <dgm:spPr/>
      <dgm:t>
        <a:bodyPr/>
        <a:lstStyle/>
        <a:p>
          <a:pPr rtl="0"/>
          <a:r>
            <a:rPr lang="tr-TR" sz="2800" baseline="0" dirty="0"/>
            <a:t>Girls </a:t>
          </a:r>
          <a:r>
            <a:rPr lang="tr-TR" sz="2800" baseline="0" dirty="0" err="1"/>
            <a:t>and</a:t>
          </a:r>
          <a:r>
            <a:rPr lang="tr-TR" sz="2800" baseline="0" dirty="0"/>
            <a:t> </a:t>
          </a:r>
          <a:r>
            <a:rPr lang="en-US" sz="2800" baseline="0" dirty="0"/>
            <a:t>W</a:t>
          </a:r>
          <a:r>
            <a:rPr lang="tr-TR" sz="2800" baseline="0" dirty="0" err="1"/>
            <a:t>omen</a:t>
          </a:r>
          <a:endParaRPr lang="tr-TR" sz="2800" dirty="0"/>
        </a:p>
      </dgm:t>
    </dgm:pt>
    <dgm:pt modelId="{A78437E4-5966-436F-BEA8-07083C93CBF5}" type="parTrans" cxnId="{175E3B4B-D71A-4065-9325-83664DBC611F}">
      <dgm:prSet/>
      <dgm:spPr/>
      <dgm:t>
        <a:bodyPr/>
        <a:lstStyle/>
        <a:p>
          <a:endParaRPr lang="tr-TR"/>
        </a:p>
      </dgm:t>
    </dgm:pt>
    <dgm:pt modelId="{956CF07E-1F25-4CE3-8C02-7583F9495A22}" type="sibTrans" cxnId="{175E3B4B-D71A-4065-9325-83664DBC611F}">
      <dgm:prSet/>
      <dgm:spPr/>
      <dgm:t>
        <a:bodyPr/>
        <a:lstStyle/>
        <a:p>
          <a:endParaRPr lang="tr-TR"/>
        </a:p>
      </dgm:t>
    </dgm:pt>
    <dgm:pt modelId="{4B305352-D24D-4CA4-8AAB-48866648D08F}">
      <dgm:prSet/>
      <dgm:spPr/>
      <dgm:t>
        <a:bodyPr/>
        <a:lstStyle/>
        <a:p>
          <a:pPr rtl="0"/>
          <a:r>
            <a:rPr lang="tr-TR" baseline="0" dirty="0"/>
            <a:t>Cervical, vaginal, vulvar ca</a:t>
          </a:r>
          <a:endParaRPr lang="tr-TR" dirty="0"/>
        </a:p>
      </dgm:t>
    </dgm:pt>
    <dgm:pt modelId="{616139A2-72A3-4636-A296-A399E16808B5}" type="parTrans" cxnId="{76E5BFD2-7C46-4125-917E-13DED5EC8154}">
      <dgm:prSet/>
      <dgm:spPr/>
      <dgm:t>
        <a:bodyPr/>
        <a:lstStyle/>
        <a:p>
          <a:endParaRPr lang="tr-TR"/>
        </a:p>
      </dgm:t>
    </dgm:pt>
    <dgm:pt modelId="{75C41F01-4FBF-4A13-B78F-4FD4E9A3B032}" type="sibTrans" cxnId="{76E5BFD2-7C46-4125-917E-13DED5EC8154}">
      <dgm:prSet/>
      <dgm:spPr/>
      <dgm:t>
        <a:bodyPr/>
        <a:lstStyle/>
        <a:p>
          <a:endParaRPr lang="tr-TR"/>
        </a:p>
      </dgm:t>
    </dgm:pt>
    <dgm:pt modelId="{B0C012F8-1C93-438E-8EC2-D672FF65DCEB}">
      <dgm:prSet/>
      <dgm:spPr/>
      <dgm:t>
        <a:bodyPr/>
        <a:lstStyle/>
        <a:p>
          <a:pPr rtl="0"/>
          <a:r>
            <a:rPr lang="tr-TR" baseline="0" dirty="0"/>
            <a:t>Genital warts</a:t>
          </a:r>
          <a:endParaRPr lang="tr-TR" dirty="0"/>
        </a:p>
      </dgm:t>
    </dgm:pt>
    <dgm:pt modelId="{C371244F-EA6F-4B4F-8C3A-DE0700587B16}" type="parTrans" cxnId="{B365B9DD-2445-47E6-BD24-F309F0D17D98}">
      <dgm:prSet/>
      <dgm:spPr/>
      <dgm:t>
        <a:bodyPr/>
        <a:lstStyle/>
        <a:p>
          <a:endParaRPr lang="tr-TR"/>
        </a:p>
      </dgm:t>
    </dgm:pt>
    <dgm:pt modelId="{852CC984-FB9B-470D-B768-4175687EF08F}" type="sibTrans" cxnId="{B365B9DD-2445-47E6-BD24-F309F0D17D98}">
      <dgm:prSet/>
      <dgm:spPr/>
      <dgm:t>
        <a:bodyPr/>
        <a:lstStyle/>
        <a:p>
          <a:endParaRPr lang="tr-TR"/>
        </a:p>
      </dgm:t>
    </dgm:pt>
    <dgm:pt modelId="{A1B88CEF-CC3C-4681-A3ED-BEE398B89076}">
      <dgm:prSet/>
      <dgm:spPr/>
      <dgm:t>
        <a:bodyPr/>
        <a:lstStyle/>
        <a:p>
          <a:pPr rtl="0"/>
          <a:r>
            <a:rPr lang="tr-TR" baseline="0" dirty="0"/>
            <a:t>CIN 1, 2, 3</a:t>
          </a:r>
          <a:endParaRPr lang="tr-TR" dirty="0"/>
        </a:p>
      </dgm:t>
    </dgm:pt>
    <dgm:pt modelId="{AF4E8527-134F-436B-BCCF-734EFAE8EA14}" type="parTrans" cxnId="{451DD234-6201-4BAC-8F83-C281609B1DE9}">
      <dgm:prSet/>
      <dgm:spPr/>
      <dgm:t>
        <a:bodyPr/>
        <a:lstStyle/>
        <a:p>
          <a:endParaRPr lang="tr-TR"/>
        </a:p>
      </dgm:t>
    </dgm:pt>
    <dgm:pt modelId="{9873AD0B-B0D7-46D6-971C-248B4D070700}" type="sibTrans" cxnId="{451DD234-6201-4BAC-8F83-C281609B1DE9}">
      <dgm:prSet/>
      <dgm:spPr/>
      <dgm:t>
        <a:bodyPr/>
        <a:lstStyle/>
        <a:p>
          <a:endParaRPr lang="tr-TR"/>
        </a:p>
      </dgm:t>
    </dgm:pt>
    <dgm:pt modelId="{EC90D74A-6365-4EAD-88D9-1E87387381A2}">
      <dgm:prSet/>
      <dgm:spPr/>
      <dgm:t>
        <a:bodyPr/>
        <a:lstStyle/>
        <a:p>
          <a:pPr rtl="0"/>
          <a:r>
            <a:rPr lang="tr-TR" baseline="0" dirty="0" err="1"/>
            <a:t>cervical</a:t>
          </a:r>
          <a:r>
            <a:rPr lang="tr-TR" baseline="0" dirty="0"/>
            <a:t> AIS</a:t>
          </a:r>
          <a:endParaRPr lang="tr-TR" dirty="0"/>
        </a:p>
      </dgm:t>
    </dgm:pt>
    <dgm:pt modelId="{AB312690-1D18-49ED-9640-28D8B520B4B1}" type="parTrans" cxnId="{08F0C532-CB08-49D9-9F82-BB26577D4A8D}">
      <dgm:prSet/>
      <dgm:spPr/>
      <dgm:t>
        <a:bodyPr/>
        <a:lstStyle/>
        <a:p>
          <a:endParaRPr lang="tr-TR"/>
        </a:p>
      </dgm:t>
    </dgm:pt>
    <dgm:pt modelId="{78ED892F-8ADC-4E50-972D-EEB5C523BCED}" type="sibTrans" cxnId="{08F0C532-CB08-49D9-9F82-BB26577D4A8D}">
      <dgm:prSet/>
      <dgm:spPr/>
      <dgm:t>
        <a:bodyPr/>
        <a:lstStyle/>
        <a:p>
          <a:endParaRPr lang="tr-TR"/>
        </a:p>
      </dgm:t>
    </dgm:pt>
    <dgm:pt modelId="{F35DE655-EA4F-425D-A420-2B7EE7068384}">
      <dgm:prSet/>
      <dgm:spPr/>
      <dgm:t>
        <a:bodyPr/>
        <a:lstStyle/>
        <a:p>
          <a:pPr rtl="0"/>
          <a:r>
            <a:rPr lang="tr-TR" baseline="0" dirty="0"/>
            <a:t>VAIN 2, 3</a:t>
          </a:r>
          <a:endParaRPr lang="tr-TR" dirty="0"/>
        </a:p>
      </dgm:t>
    </dgm:pt>
    <dgm:pt modelId="{AF605F5E-BA0D-4FFA-BB1C-9F5291D2F3D6}" type="parTrans" cxnId="{43FA02EE-5C46-43F6-A98F-3C8BEE477422}">
      <dgm:prSet/>
      <dgm:spPr/>
      <dgm:t>
        <a:bodyPr/>
        <a:lstStyle/>
        <a:p>
          <a:endParaRPr lang="tr-TR"/>
        </a:p>
      </dgm:t>
    </dgm:pt>
    <dgm:pt modelId="{72E389EA-CCEE-4858-BFBD-EF5ABD472051}" type="sibTrans" cxnId="{43FA02EE-5C46-43F6-A98F-3C8BEE477422}">
      <dgm:prSet/>
      <dgm:spPr/>
      <dgm:t>
        <a:bodyPr/>
        <a:lstStyle/>
        <a:p>
          <a:endParaRPr lang="tr-TR"/>
        </a:p>
      </dgm:t>
    </dgm:pt>
    <dgm:pt modelId="{C8EB2458-820C-460A-8EC8-34D6E4983EF0}">
      <dgm:prSet/>
      <dgm:spPr/>
      <dgm:t>
        <a:bodyPr/>
        <a:lstStyle/>
        <a:p>
          <a:pPr rtl="0"/>
          <a:r>
            <a:rPr lang="tr-TR" baseline="0" dirty="0"/>
            <a:t>Undifferantiated VIN (VIN2,3)</a:t>
          </a:r>
        </a:p>
        <a:p>
          <a:pPr rtl="0"/>
          <a:r>
            <a:rPr lang="tr-TR" baseline="0" dirty="0"/>
            <a:t>AIN and Anal cancer</a:t>
          </a:r>
        </a:p>
      </dgm:t>
    </dgm:pt>
    <dgm:pt modelId="{56DE92CA-C8C8-4A2D-8D0E-EB50796D8511}" type="parTrans" cxnId="{0C7F6532-0B6B-4E5E-B770-034F8161C026}">
      <dgm:prSet/>
      <dgm:spPr/>
      <dgm:t>
        <a:bodyPr/>
        <a:lstStyle/>
        <a:p>
          <a:endParaRPr lang="tr-TR"/>
        </a:p>
      </dgm:t>
    </dgm:pt>
    <dgm:pt modelId="{92376982-7AF5-4646-965B-446CAA738C1B}" type="sibTrans" cxnId="{0C7F6532-0B6B-4E5E-B770-034F8161C026}">
      <dgm:prSet/>
      <dgm:spPr/>
      <dgm:t>
        <a:bodyPr/>
        <a:lstStyle/>
        <a:p>
          <a:endParaRPr lang="tr-TR"/>
        </a:p>
      </dgm:t>
    </dgm:pt>
    <dgm:pt modelId="{ED87FCF4-A5C8-4ED1-AF0C-BAC0B62B9436}" type="pres">
      <dgm:prSet presAssocID="{451677DB-034F-4D87-A60D-A16DACCEE082}" presName="Name0" presStyleCnt="0">
        <dgm:presLayoutVars>
          <dgm:chMax val="7"/>
          <dgm:chPref val="7"/>
          <dgm:dir/>
          <dgm:animOne val="branch"/>
          <dgm:animLvl val="lvl"/>
        </dgm:presLayoutVars>
      </dgm:prSet>
      <dgm:spPr/>
    </dgm:pt>
    <dgm:pt modelId="{925C4458-B7FA-4F68-BAA5-6BEBFF8C460F}" type="pres">
      <dgm:prSet presAssocID="{C2F7A75D-A396-408B-9DFB-D9F67E7B1212}" presName="ParentComposite" presStyleCnt="0"/>
      <dgm:spPr/>
    </dgm:pt>
    <dgm:pt modelId="{D734ECD2-2112-421E-A4D8-EFA2EE8C4F77}" type="pres">
      <dgm:prSet presAssocID="{C2F7A75D-A396-408B-9DFB-D9F67E7B1212}" presName="Chord" presStyleLbl="bgShp" presStyleIdx="0" presStyleCnt="1"/>
      <dgm:spPr/>
    </dgm:pt>
    <dgm:pt modelId="{3348F294-E0F0-4487-8620-9A9485BEA090}" type="pres">
      <dgm:prSet presAssocID="{C2F7A75D-A396-408B-9DFB-D9F67E7B1212}" presName="Pie" presStyleLbl="alignNode1" presStyleIdx="0" presStyleCnt="1"/>
      <dgm:spPr/>
    </dgm:pt>
    <dgm:pt modelId="{66F30B51-693D-4D13-80BC-3FC073401380}" type="pres">
      <dgm:prSet presAssocID="{C2F7A75D-A396-408B-9DFB-D9F67E7B1212}" presName="Parent" presStyleLbl="revTx" presStyleIdx="0" presStyleCnt="2">
        <dgm:presLayoutVars>
          <dgm:chMax val="1"/>
          <dgm:chPref val="1"/>
          <dgm:bulletEnabled val="1"/>
        </dgm:presLayoutVars>
      </dgm:prSet>
      <dgm:spPr/>
    </dgm:pt>
    <dgm:pt modelId="{DB6BBFBF-C749-4137-9DD0-376A83C8A4DC}" type="pres">
      <dgm:prSet presAssocID="{75C41F01-4FBF-4A13-B78F-4FD4E9A3B032}" presName="negSibTrans" presStyleCnt="0"/>
      <dgm:spPr/>
    </dgm:pt>
    <dgm:pt modelId="{684F1F68-58F3-4AFE-9DC7-C27F7C1D6D8F}" type="pres">
      <dgm:prSet presAssocID="{C2F7A75D-A396-408B-9DFB-D9F67E7B1212}" presName="composite" presStyleCnt="0"/>
      <dgm:spPr/>
    </dgm:pt>
    <dgm:pt modelId="{ED9F573E-E7AE-48FB-AA43-D9BFA893A974}" type="pres">
      <dgm:prSet presAssocID="{C2F7A75D-A396-408B-9DFB-D9F67E7B1212}" presName="Child" presStyleLbl="revTx" presStyleIdx="1" presStyleCnt="2">
        <dgm:presLayoutVars>
          <dgm:chMax val="0"/>
          <dgm:chPref val="0"/>
          <dgm:bulletEnabled val="1"/>
        </dgm:presLayoutVars>
      </dgm:prSet>
      <dgm:spPr/>
    </dgm:pt>
  </dgm:ptLst>
  <dgm:cxnLst>
    <dgm:cxn modelId="{65B6AE22-4CD4-4257-AB85-021C55A71F73}" type="presOf" srcId="{451677DB-034F-4D87-A60D-A16DACCEE082}" destId="{ED87FCF4-A5C8-4ED1-AF0C-BAC0B62B9436}" srcOrd="0" destOrd="0" presId="urn:microsoft.com/office/officeart/2009/3/layout/PieProcess"/>
    <dgm:cxn modelId="{32764A29-3227-4D63-BE3C-459EF62BF05D}" type="presOf" srcId="{EC90D74A-6365-4EAD-88D9-1E87387381A2}" destId="{ED9F573E-E7AE-48FB-AA43-D9BFA893A974}" srcOrd="0" destOrd="3" presId="urn:microsoft.com/office/officeart/2009/3/layout/PieProcess"/>
    <dgm:cxn modelId="{0C7F6532-0B6B-4E5E-B770-034F8161C026}" srcId="{C2F7A75D-A396-408B-9DFB-D9F67E7B1212}" destId="{C8EB2458-820C-460A-8EC8-34D6E4983EF0}" srcOrd="5" destOrd="0" parTransId="{56DE92CA-C8C8-4A2D-8D0E-EB50796D8511}" sibTransId="{92376982-7AF5-4646-965B-446CAA738C1B}"/>
    <dgm:cxn modelId="{D5D8B632-FC2B-40E6-BDD6-8C5D2DA290B0}" type="presOf" srcId="{F35DE655-EA4F-425D-A420-2B7EE7068384}" destId="{ED9F573E-E7AE-48FB-AA43-D9BFA893A974}" srcOrd="0" destOrd="4" presId="urn:microsoft.com/office/officeart/2009/3/layout/PieProcess"/>
    <dgm:cxn modelId="{08F0C532-CB08-49D9-9F82-BB26577D4A8D}" srcId="{C2F7A75D-A396-408B-9DFB-D9F67E7B1212}" destId="{EC90D74A-6365-4EAD-88D9-1E87387381A2}" srcOrd="3" destOrd="0" parTransId="{AB312690-1D18-49ED-9640-28D8B520B4B1}" sibTransId="{78ED892F-8ADC-4E50-972D-EEB5C523BCED}"/>
    <dgm:cxn modelId="{451DD234-6201-4BAC-8F83-C281609B1DE9}" srcId="{C2F7A75D-A396-408B-9DFB-D9F67E7B1212}" destId="{A1B88CEF-CC3C-4681-A3ED-BEE398B89076}" srcOrd="2" destOrd="0" parTransId="{AF4E8527-134F-436B-BCCF-734EFAE8EA14}" sibTransId="{9873AD0B-B0D7-46D6-971C-248B4D070700}"/>
    <dgm:cxn modelId="{BCA86A3D-502C-4E9D-899D-935D8DE26060}" type="presOf" srcId="{C2F7A75D-A396-408B-9DFB-D9F67E7B1212}" destId="{66F30B51-693D-4D13-80BC-3FC073401380}" srcOrd="0" destOrd="0" presId="urn:microsoft.com/office/officeart/2009/3/layout/PieProcess"/>
    <dgm:cxn modelId="{561EBE5D-70A4-4F44-901A-F4D3B45B801B}" type="presOf" srcId="{C8EB2458-820C-460A-8EC8-34D6E4983EF0}" destId="{ED9F573E-E7AE-48FB-AA43-D9BFA893A974}" srcOrd="0" destOrd="5" presId="urn:microsoft.com/office/officeart/2009/3/layout/PieProcess"/>
    <dgm:cxn modelId="{82EBA748-7D06-40F6-8D35-A00A2AA31AC8}" type="presOf" srcId="{4B305352-D24D-4CA4-8AAB-48866648D08F}" destId="{ED9F573E-E7AE-48FB-AA43-D9BFA893A974}" srcOrd="0" destOrd="0" presId="urn:microsoft.com/office/officeart/2009/3/layout/PieProcess"/>
    <dgm:cxn modelId="{175E3B4B-D71A-4065-9325-83664DBC611F}" srcId="{451677DB-034F-4D87-A60D-A16DACCEE082}" destId="{C2F7A75D-A396-408B-9DFB-D9F67E7B1212}" srcOrd="0" destOrd="0" parTransId="{A78437E4-5966-436F-BEA8-07083C93CBF5}" sibTransId="{956CF07E-1F25-4CE3-8C02-7583F9495A22}"/>
    <dgm:cxn modelId="{6B4B38A3-C957-410F-B327-09FB5809AB02}" type="presOf" srcId="{B0C012F8-1C93-438E-8EC2-D672FF65DCEB}" destId="{ED9F573E-E7AE-48FB-AA43-D9BFA893A974}" srcOrd="0" destOrd="1" presId="urn:microsoft.com/office/officeart/2009/3/layout/PieProcess"/>
    <dgm:cxn modelId="{76E5BFD2-7C46-4125-917E-13DED5EC8154}" srcId="{C2F7A75D-A396-408B-9DFB-D9F67E7B1212}" destId="{4B305352-D24D-4CA4-8AAB-48866648D08F}" srcOrd="0" destOrd="0" parTransId="{616139A2-72A3-4636-A296-A399E16808B5}" sibTransId="{75C41F01-4FBF-4A13-B78F-4FD4E9A3B032}"/>
    <dgm:cxn modelId="{B365B9DD-2445-47E6-BD24-F309F0D17D98}" srcId="{C2F7A75D-A396-408B-9DFB-D9F67E7B1212}" destId="{B0C012F8-1C93-438E-8EC2-D672FF65DCEB}" srcOrd="1" destOrd="0" parTransId="{C371244F-EA6F-4B4F-8C3A-DE0700587B16}" sibTransId="{852CC984-FB9B-470D-B768-4175687EF08F}"/>
    <dgm:cxn modelId="{43FA02EE-5C46-43F6-A98F-3C8BEE477422}" srcId="{C2F7A75D-A396-408B-9DFB-D9F67E7B1212}" destId="{F35DE655-EA4F-425D-A420-2B7EE7068384}" srcOrd="4" destOrd="0" parTransId="{AF605F5E-BA0D-4FFA-BB1C-9F5291D2F3D6}" sibTransId="{72E389EA-CCEE-4858-BFBD-EF5ABD472051}"/>
    <dgm:cxn modelId="{DB8BD3F6-BCD9-49E0-9B96-D288E095CDD1}" type="presOf" srcId="{A1B88CEF-CC3C-4681-A3ED-BEE398B89076}" destId="{ED9F573E-E7AE-48FB-AA43-D9BFA893A974}" srcOrd="0" destOrd="2" presId="urn:microsoft.com/office/officeart/2009/3/layout/PieProcess"/>
    <dgm:cxn modelId="{1447BCB4-33FD-4B19-B858-E36F50147C0C}" type="presParOf" srcId="{ED87FCF4-A5C8-4ED1-AF0C-BAC0B62B9436}" destId="{925C4458-B7FA-4F68-BAA5-6BEBFF8C460F}" srcOrd="0" destOrd="0" presId="urn:microsoft.com/office/officeart/2009/3/layout/PieProcess"/>
    <dgm:cxn modelId="{DAC0CB34-B135-4EAB-8905-640282FDCEBD}" type="presParOf" srcId="{925C4458-B7FA-4F68-BAA5-6BEBFF8C460F}" destId="{D734ECD2-2112-421E-A4D8-EFA2EE8C4F77}" srcOrd="0" destOrd="0" presId="urn:microsoft.com/office/officeart/2009/3/layout/PieProcess"/>
    <dgm:cxn modelId="{9951C59E-B962-4FB7-8FDC-96F7F90E1F55}" type="presParOf" srcId="{925C4458-B7FA-4F68-BAA5-6BEBFF8C460F}" destId="{3348F294-E0F0-4487-8620-9A9485BEA090}" srcOrd="1" destOrd="0" presId="urn:microsoft.com/office/officeart/2009/3/layout/PieProcess"/>
    <dgm:cxn modelId="{039FD537-FA89-4226-81B7-672424BA0FD6}" type="presParOf" srcId="{925C4458-B7FA-4F68-BAA5-6BEBFF8C460F}" destId="{66F30B51-693D-4D13-80BC-3FC073401380}" srcOrd="2" destOrd="0" presId="urn:microsoft.com/office/officeart/2009/3/layout/PieProcess"/>
    <dgm:cxn modelId="{F64F1473-1BBC-4179-AB5B-F2791409ECE2}" type="presParOf" srcId="{ED87FCF4-A5C8-4ED1-AF0C-BAC0B62B9436}" destId="{DB6BBFBF-C749-4137-9DD0-376A83C8A4DC}" srcOrd="1" destOrd="0" presId="urn:microsoft.com/office/officeart/2009/3/layout/PieProcess"/>
    <dgm:cxn modelId="{D2E15827-F772-4E1A-BA34-ABD6E84D07AB}" type="presParOf" srcId="{ED87FCF4-A5C8-4ED1-AF0C-BAC0B62B9436}" destId="{684F1F68-58F3-4AFE-9DC7-C27F7C1D6D8F}" srcOrd="2" destOrd="0" presId="urn:microsoft.com/office/officeart/2009/3/layout/PieProcess"/>
    <dgm:cxn modelId="{F538CE46-9233-4A95-93FB-BC28AD1440BD}" type="presParOf" srcId="{684F1F68-58F3-4AFE-9DC7-C27F7C1D6D8F}" destId="{ED9F573E-E7AE-48FB-AA43-D9BFA893A974}"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F7A7B2-B189-48D5-A715-2CC7B1EC055C}"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tr-TR"/>
        </a:p>
      </dgm:t>
    </dgm:pt>
    <dgm:pt modelId="{2FBD6362-AAF7-405A-B0A4-654DE71B17E1}">
      <dgm:prSet custT="1"/>
      <dgm:spPr/>
      <dgm:t>
        <a:bodyPr/>
        <a:lstStyle/>
        <a:p>
          <a:pPr rtl="0"/>
          <a:r>
            <a:rPr lang="tr-TR" sz="3200" baseline="0" dirty="0"/>
            <a:t>Boys and Men</a:t>
          </a:r>
          <a:endParaRPr lang="tr-TR" sz="3200" dirty="0"/>
        </a:p>
      </dgm:t>
    </dgm:pt>
    <dgm:pt modelId="{741B1DDB-9FFA-4207-B511-CD619C48423E}" type="parTrans" cxnId="{462810B7-34E9-4760-AB81-D05FCCC6422C}">
      <dgm:prSet/>
      <dgm:spPr/>
      <dgm:t>
        <a:bodyPr/>
        <a:lstStyle/>
        <a:p>
          <a:endParaRPr lang="tr-TR"/>
        </a:p>
      </dgm:t>
    </dgm:pt>
    <dgm:pt modelId="{0F2D1918-3E49-4A25-A8DC-E4B0B8038612}" type="sibTrans" cxnId="{462810B7-34E9-4760-AB81-D05FCCC6422C}">
      <dgm:prSet/>
      <dgm:spPr/>
      <dgm:t>
        <a:bodyPr/>
        <a:lstStyle/>
        <a:p>
          <a:endParaRPr lang="tr-TR"/>
        </a:p>
      </dgm:t>
    </dgm:pt>
    <dgm:pt modelId="{CF12B386-3FC8-4A0C-B47C-E774108C96F5}">
      <dgm:prSet custT="1"/>
      <dgm:spPr/>
      <dgm:t>
        <a:bodyPr/>
        <a:lstStyle/>
        <a:p>
          <a:pPr rtl="0"/>
          <a:r>
            <a:rPr lang="tr-TR" sz="2400" baseline="0" dirty="0"/>
            <a:t>Anal warts</a:t>
          </a:r>
        </a:p>
        <a:p>
          <a:pPr rtl="0"/>
          <a:r>
            <a:rPr lang="tr-TR" sz="2400" baseline="0" dirty="0"/>
            <a:t>AIN and Anal cancer</a:t>
          </a:r>
          <a:endParaRPr lang="tr-TR" sz="2400" dirty="0"/>
        </a:p>
      </dgm:t>
    </dgm:pt>
    <dgm:pt modelId="{865A720E-A624-4366-9B7D-935635BC5DE0}" type="parTrans" cxnId="{267DE9FB-0962-4AED-83C8-E5C371977001}">
      <dgm:prSet/>
      <dgm:spPr/>
      <dgm:t>
        <a:bodyPr/>
        <a:lstStyle/>
        <a:p>
          <a:endParaRPr lang="tr-TR"/>
        </a:p>
      </dgm:t>
    </dgm:pt>
    <dgm:pt modelId="{56E9A4CC-D1F0-4FD0-8E17-E44596B3802F}" type="sibTrans" cxnId="{267DE9FB-0962-4AED-83C8-E5C371977001}">
      <dgm:prSet/>
      <dgm:spPr/>
      <dgm:t>
        <a:bodyPr/>
        <a:lstStyle/>
        <a:p>
          <a:endParaRPr lang="tr-TR"/>
        </a:p>
      </dgm:t>
    </dgm:pt>
    <dgm:pt modelId="{0F41FD19-97BA-40E9-B03A-236C5119E9ED}" type="pres">
      <dgm:prSet presAssocID="{46F7A7B2-B189-48D5-A715-2CC7B1EC055C}" presName="Name0" presStyleCnt="0">
        <dgm:presLayoutVars>
          <dgm:chMax val="7"/>
          <dgm:chPref val="7"/>
          <dgm:dir/>
          <dgm:animOne val="branch"/>
          <dgm:animLvl val="lvl"/>
        </dgm:presLayoutVars>
      </dgm:prSet>
      <dgm:spPr/>
    </dgm:pt>
    <dgm:pt modelId="{8D9C8240-D8CA-43D7-8D52-DB7B01E89EFE}" type="pres">
      <dgm:prSet presAssocID="{2FBD6362-AAF7-405A-B0A4-654DE71B17E1}" presName="ParentComposite" presStyleCnt="0"/>
      <dgm:spPr/>
    </dgm:pt>
    <dgm:pt modelId="{511DEF29-4780-45FD-B564-C59C940F80A9}" type="pres">
      <dgm:prSet presAssocID="{2FBD6362-AAF7-405A-B0A4-654DE71B17E1}" presName="Chord" presStyleLbl="bgShp" presStyleIdx="0" presStyleCnt="1"/>
      <dgm:spPr/>
    </dgm:pt>
    <dgm:pt modelId="{C8ADD11E-4332-4B81-A18D-416E5FD24F06}" type="pres">
      <dgm:prSet presAssocID="{2FBD6362-AAF7-405A-B0A4-654DE71B17E1}" presName="Pie" presStyleLbl="alignNode1" presStyleIdx="0" presStyleCnt="1"/>
      <dgm:spPr/>
    </dgm:pt>
    <dgm:pt modelId="{2C4B092D-8087-4438-8841-9937C34DAA62}" type="pres">
      <dgm:prSet presAssocID="{2FBD6362-AAF7-405A-B0A4-654DE71B17E1}" presName="Parent" presStyleLbl="revTx" presStyleIdx="0" presStyleCnt="2">
        <dgm:presLayoutVars>
          <dgm:chMax val="1"/>
          <dgm:chPref val="1"/>
          <dgm:bulletEnabled val="1"/>
        </dgm:presLayoutVars>
      </dgm:prSet>
      <dgm:spPr/>
    </dgm:pt>
    <dgm:pt modelId="{0C4ED171-1116-4169-BC3C-004A53478C4B}" type="pres">
      <dgm:prSet presAssocID="{56E9A4CC-D1F0-4FD0-8E17-E44596B3802F}" presName="negSibTrans" presStyleCnt="0"/>
      <dgm:spPr/>
    </dgm:pt>
    <dgm:pt modelId="{5C28CEC5-A7CC-4AD5-A5EA-DE621E7B4AAD}" type="pres">
      <dgm:prSet presAssocID="{2FBD6362-AAF7-405A-B0A4-654DE71B17E1}" presName="composite" presStyleCnt="0"/>
      <dgm:spPr/>
    </dgm:pt>
    <dgm:pt modelId="{3F92C64C-50CC-42C0-9E30-07008B30C3B7}" type="pres">
      <dgm:prSet presAssocID="{2FBD6362-AAF7-405A-B0A4-654DE71B17E1}" presName="Child" presStyleLbl="revTx" presStyleIdx="1" presStyleCnt="2">
        <dgm:presLayoutVars>
          <dgm:chMax val="0"/>
          <dgm:chPref val="0"/>
          <dgm:bulletEnabled val="1"/>
        </dgm:presLayoutVars>
      </dgm:prSet>
      <dgm:spPr/>
    </dgm:pt>
  </dgm:ptLst>
  <dgm:cxnLst>
    <dgm:cxn modelId="{36699160-C312-4E6F-9536-A5E2E1278850}" type="presOf" srcId="{CF12B386-3FC8-4A0C-B47C-E774108C96F5}" destId="{3F92C64C-50CC-42C0-9E30-07008B30C3B7}" srcOrd="0" destOrd="0" presId="urn:microsoft.com/office/officeart/2009/3/layout/PieProcess"/>
    <dgm:cxn modelId="{F10B6758-BA3E-4F16-8F05-B6003592CE5B}" type="presOf" srcId="{2FBD6362-AAF7-405A-B0A4-654DE71B17E1}" destId="{2C4B092D-8087-4438-8841-9937C34DAA62}" srcOrd="0" destOrd="0" presId="urn:microsoft.com/office/officeart/2009/3/layout/PieProcess"/>
    <dgm:cxn modelId="{462810B7-34E9-4760-AB81-D05FCCC6422C}" srcId="{46F7A7B2-B189-48D5-A715-2CC7B1EC055C}" destId="{2FBD6362-AAF7-405A-B0A4-654DE71B17E1}" srcOrd="0" destOrd="0" parTransId="{741B1DDB-9FFA-4207-B511-CD619C48423E}" sibTransId="{0F2D1918-3E49-4A25-A8DC-E4B0B8038612}"/>
    <dgm:cxn modelId="{00494EFB-2105-402E-BA41-A5FC0EC930B3}" type="presOf" srcId="{46F7A7B2-B189-48D5-A715-2CC7B1EC055C}" destId="{0F41FD19-97BA-40E9-B03A-236C5119E9ED}" srcOrd="0" destOrd="0" presId="urn:microsoft.com/office/officeart/2009/3/layout/PieProcess"/>
    <dgm:cxn modelId="{267DE9FB-0962-4AED-83C8-E5C371977001}" srcId="{2FBD6362-AAF7-405A-B0A4-654DE71B17E1}" destId="{CF12B386-3FC8-4A0C-B47C-E774108C96F5}" srcOrd="0" destOrd="0" parTransId="{865A720E-A624-4366-9B7D-935635BC5DE0}" sibTransId="{56E9A4CC-D1F0-4FD0-8E17-E44596B3802F}"/>
    <dgm:cxn modelId="{38AE6697-9F77-495A-87E1-CF99FEC37FC2}" type="presParOf" srcId="{0F41FD19-97BA-40E9-B03A-236C5119E9ED}" destId="{8D9C8240-D8CA-43D7-8D52-DB7B01E89EFE}" srcOrd="0" destOrd="0" presId="urn:microsoft.com/office/officeart/2009/3/layout/PieProcess"/>
    <dgm:cxn modelId="{825C2D33-2EF4-48EB-BC53-3C022C0532C1}" type="presParOf" srcId="{8D9C8240-D8CA-43D7-8D52-DB7B01E89EFE}" destId="{511DEF29-4780-45FD-B564-C59C940F80A9}" srcOrd="0" destOrd="0" presId="urn:microsoft.com/office/officeart/2009/3/layout/PieProcess"/>
    <dgm:cxn modelId="{83DCB798-8212-49E0-A3E8-D1C645DC2154}" type="presParOf" srcId="{8D9C8240-D8CA-43D7-8D52-DB7B01E89EFE}" destId="{C8ADD11E-4332-4B81-A18D-416E5FD24F06}" srcOrd="1" destOrd="0" presId="urn:microsoft.com/office/officeart/2009/3/layout/PieProcess"/>
    <dgm:cxn modelId="{28B7EB15-476A-499C-9864-DB87415F6BCA}" type="presParOf" srcId="{8D9C8240-D8CA-43D7-8D52-DB7B01E89EFE}" destId="{2C4B092D-8087-4438-8841-9937C34DAA62}" srcOrd="2" destOrd="0" presId="urn:microsoft.com/office/officeart/2009/3/layout/PieProcess"/>
    <dgm:cxn modelId="{AF0EA898-3E75-46B8-8856-3185D9BE29E4}" type="presParOf" srcId="{0F41FD19-97BA-40E9-B03A-236C5119E9ED}" destId="{0C4ED171-1116-4169-BC3C-004A53478C4B}" srcOrd="1" destOrd="0" presId="urn:microsoft.com/office/officeart/2009/3/layout/PieProcess"/>
    <dgm:cxn modelId="{344E4C75-BAD5-466A-815B-1E16D246FF51}" type="presParOf" srcId="{0F41FD19-97BA-40E9-B03A-236C5119E9ED}" destId="{5C28CEC5-A7CC-4AD5-A5EA-DE621E7B4AAD}" srcOrd="2" destOrd="0" presId="urn:microsoft.com/office/officeart/2009/3/layout/PieProcess"/>
    <dgm:cxn modelId="{BF6A7484-64D0-40D4-9DC4-85CF36626C38}" type="presParOf" srcId="{5C28CEC5-A7CC-4AD5-A5EA-DE621E7B4AAD}" destId="{3F92C64C-50CC-42C0-9E30-07008B30C3B7}" srcOrd="0" destOrd="0" presId="urn:microsoft.com/office/officeart/2009/3/layout/Pi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157BC67-EBA3-452B-BFB2-B9FB2A95FB0B}" type="doc">
      <dgm:prSet loTypeId="urn:microsoft.com/office/officeart/2005/8/layout/hList1" loCatId="list" qsTypeId="urn:microsoft.com/office/officeart/2005/8/quickstyle/simple5" qsCatId="simple" csTypeId="urn:microsoft.com/office/officeart/2005/8/colors/accent0_3" csCatId="mainScheme"/>
      <dgm:spPr/>
      <dgm:t>
        <a:bodyPr/>
        <a:lstStyle/>
        <a:p>
          <a:endParaRPr lang="tr-TR"/>
        </a:p>
      </dgm:t>
    </dgm:pt>
    <dgm:pt modelId="{A496EE61-CA39-4ECF-B2EB-3C60EF41BDD1}">
      <dgm:prSet/>
      <dgm:spPr/>
      <dgm:t>
        <a:bodyPr/>
        <a:lstStyle/>
        <a:p>
          <a:r>
            <a:rPr lang="tr-TR"/>
            <a:t>P</a:t>
          </a:r>
          <a:r>
            <a:rPr lang="en-US"/>
            <a:t>ivotal study in Nordic countries</a:t>
          </a:r>
          <a:r>
            <a:rPr lang="tr-TR"/>
            <a:t>’ </a:t>
          </a:r>
          <a:r>
            <a:rPr lang="en-US"/>
            <a:t>women aged 16–26 years (</a:t>
          </a:r>
          <a:r>
            <a:rPr lang="tr-TR"/>
            <a:t>n</a:t>
          </a:r>
          <a:r>
            <a:rPr lang="en-US"/>
            <a:t> = 2</a:t>
          </a:r>
          <a:r>
            <a:rPr lang="tr-TR"/>
            <a:t>.</a:t>
          </a:r>
          <a:r>
            <a:rPr lang="en-US"/>
            <a:t>029)</a:t>
          </a:r>
          <a:r>
            <a:rPr lang="tr-TR"/>
            <a:t> </a:t>
          </a:r>
          <a:r>
            <a:rPr lang="en-US"/>
            <a:t>demonstrated that the</a:t>
          </a:r>
          <a:r>
            <a:rPr lang="tr-TR"/>
            <a:t> </a:t>
          </a:r>
          <a:r>
            <a:rPr lang="en-US"/>
            <a:t>9vHPV vaccine was efficacious against </a:t>
          </a:r>
          <a:r>
            <a:rPr lang="tr-TR"/>
            <a:t>HSIL </a:t>
          </a:r>
          <a:r>
            <a:rPr lang="en-US"/>
            <a:t>related to the HPV types covered by the vaccine</a:t>
          </a:r>
          <a:endParaRPr lang="tr-TR"/>
        </a:p>
      </dgm:t>
    </dgm:pt>
    <dgm:pt modelId="{AD90CC50-8997-46DE-8362-8BE01F732EC6}" type="parTrans" cxnId="{EDBE9A54-53EA-48EA-A231-BD9B164C7475}">
      <dgm:prSet/>
      <dgm:spPr/>
      <dgm:t>
        <a:bodyPr/>
        <a:lstStyle/>
        <a:p>
          <a:endParaRPr lang="tr-TR"/>
        </a:p>
      </dgm:t>
    </dgm:pt>
    <dgm:pt modelId="{6591B215-9E77-4FCC-A590-D531FAC4E79F}" type="sibTrans" cxnId="{EDBE9A54-53EA-48EA-A231-BD9B164C7475}">
      <dgm:prSet/>
      <dgm:spPr/>
      <dgm:t>
        <a:bodyPr/>
        <a:lstStyle/>
        <a:p>
          <a:endParaRPr lang="tr-TR"/>
        </a:p>
      </dgm:t>
    </dgm:pt>
    <dgm:pt modelId="{14C17EDD-E4C3-4E9E-B92B-509D360C978F}">
      <dgm:prSet/>
      <dgm:spPr/>
      <dgm:t>
        <a:bodyPr/>
        <a:lstStyle/>
        <a:p>
          <a:r>
            <a:rPr lang="en-US" dirty="0"/>
            <a:t>During LTFU, there were </a:t>
          </a:r>
          <a:r>
            <a:rPr lang="en-US" b="1" dirty="0"/>
            <a:t>no cases of HPV16/18/31/33/45/52/58-related </a:t>
          </a:r>
          <a:r>
            <a:rPr lang="tr-TR" b="1" dirty="0"/>
            <a:t>HSIL </a:t>
          </a:r>
          <a:r>
            <a:rPr lang="en-US" dirty="0"/>
            <a:t>over 10</a:t>
          </a:r>
          <a:r>
            <a:rPr lang="tr-TR" dirty="0"/>
            <a:t>.</a:t>
          </a:r>
          <a:r>
            <a:rPr lang="en-US" dirty="0"/>
            <a:t>396</a:t>
          </a:r>
          <a:r>
            <a:rPr lang="tr-TR" dirty="0"/>
            <a:t>,</a:t>
          </a:r>
          <a:r>
            <a:rPr lang="en-US" dirty="0"/>
            <a:t>2 person-years’ </a:t>
          </a:r>
          <a:r>
            <a:rPr lang="tr-TR" dirty="0"/>
            <a:t>FU</a:t>
          </a:r>
          <a:r>
            <a:rPr lang="en-US" dirty="0"/>
            <a:t> in the per</a:t>
          </a:r>
          <a:r>
            <a:rPr lang="tr-TR" dirty="0"/>
            <a:t> </a:t>
          </a:r>
          <a:r>
            <a:rPr lang="en-US" dirty="0"/>
            <a:t>protocol effectiveness population (n = 1,628)</a:t>
          </a:r>
          <a:endParaRPr lang="tr-TR" dirty="0"/>
        </a:p>
      </dgm:t>
    </dgm:pt>
    <dgm:pt modelId="{BA5275C4-4CCB-458D-A584-0313628AA3D6}" type="parTrans" cxnId="{5AB8B9D8-7399-42AF-BB48-664F5BF99C55}">
      <dgm:prSet/>
      <dgm:spPr/>
      <dgm:t>
        <a:bodyPr/>
        <a:lstStyle/>
        <a:p>
          <a:endParaRPr lang="tr-TR"/>
        </a:p>
      </dgm:t>
    </dgm:pt>
    <dgm:pt modelId="{224A03C6-A37F-49B1-A6B4-CE3381BD9ECF}" type="sibTrans" cxnId="{5AB8B9D8-7399-42AF-BB48-664F5BF99C55}">
      <dgm:prSet/>
      <dgm:spPr/>
      <dgm:t>
        <a:bodyPr/>
        <a:lstStyle/>
        <a:p>
          <a:endParaRPr lang="tr-TR"/>
        </a:p>
      </dgm:t>
    </dgm:pt>
    <dgm:pt modelId="{0F8C2495-8F1F-4B6D-ACBF-94EDE5202D68}">
      <dgm:prSet/>
      <dgm:spPr/>
      <dgm:t>
        <a:bodyPr/>
        <a:lstStyle/>
        <a:p>
          <a:r>
            <a:rPr lang="en-US" b="1" dirty="0"/>
            <a:t>No signals indicated vaccine effectiveness decreasing below 90%</a:t>
          </a:r>
          <a:endParaRPr lang="tr-TR" b="1" dirty="0"/>
        </a:p>
      </dgm:t>
    </dgm:pt>
    <dgm:pt modelId="{0D772BFA-3C68-472C-801D-B23BB34F5C0E}" type="parTrans" cxnId="{4BFC0E3B-E101-4641-B5EA-E2ABB060186B}">
      <dgm:prSet/>
      <dgm:spPr/>
      <dgm:t>
        <a:bodyPr/>
        <a:lstStyle/>
        <a:p>
          <a:endParaRPr lang="tr-TR"/>
        </a:p>
      </dgm:t>
    </dgm:pt>
    <dgm:pt modelId="{8B60A575-CE06-4A1E-9B96-1ADA55CA5A06}" type="sibTrans" cxnId="{4BFC0E3B-E101-4641-B5EA-E2ABB060186B}">
      <dgm:prSet/>
      <dgm:spPr/>
      <dgm:t>
        <a:bodyPr/>
        <a:lstStyle/>
        <a:p>
          <a:endParaRPr lang="tr-TR"/>
        </a:p>
      </dgm:t>
    </dgm:pt>
    <dgm:pt modelId="{8C75BF2D-8FA5-4B23-8D62-527C89E5D4FB}" type="pres">
      <dgm:prSet presAssocID="{B157BC67-EBA3-452B-BFB2-B9FB2A95FB0B}" presName="Name0" presStyleCnt="0">
        <dgm:presLayoutVars>
          <dgm:dir/>
          <dgm:animLvl val="lvl"/>
          <dgm:resizeHandles val="exact"/>
        </dgm:presLayoutVars>
      </dgm:prSet>
      <dgm:spPr/>
    </dgm:pt>
    <dgm:pt modelId="{85619263-C4F5-44F7-9AB6-86252BB187C5}" type="pres">
      <dgm:prSet presAssocID="{A496EE61-CA39-4ECF-B2EB-3C60EF41BDD1}" presName="composite" presStyleCnt="0"/>
      <dgm:spPr/>
    </dgm:pt>
    <dgm:pt modelId="{EAD28B2F-0F87-4000-9A4E-04A82D75F265}" type="pres">
      <dgm:prSet presAssocID="{A496EE61-CA39-4ECF-B2EB-3C60EF41BDD1}" presName="parTx" presStyleLbl="alignNode1" presStyleIdx="0" presStyleCnt="1">
        <dgm:presLayoutVars>
          <dgm:chMax val="0"/>
          <dgm:chPref val="0"/>
          <dgm:bulletEnabled val="1"/>
        </dgm:presLayoutVars>
      </dgm:prSet>
      <dgm:spPr/>
    </dgm:pt>
    <dgm:pt modelId="{E1BAD187-5569-4736-AE5E-5A3BA4FB104A}" type="pres">
      <dgm:prSet presAssocID="{A496EE61-CA39-4ECF-B2EB-3C60EF41BDD1}" presName="desTx" presStyleLbl="alignAccFollowNode1" presStyleIdx="0" presStyleCnt="1">
        <dgm:presLayoutVars>
          <dgm:bulletEnabled val="1"/>
        </dgm:presLayoutVars>
      </dgm:prSet>
      <dgm:spPr/>
    </dgm:pt>
  </dgm:ptLst>
  <dgm:cxnLst>
    <dgm:cxn modelId="{4BFC0E3B-E101-4641-B5EA-E2ABB060186B}" srcId="{A496EE61-CA39-4ECF-B2EB-3C60EF41BDD1}" destId="{0F8C2495-8F1F-4B6D-ACBF-94EDE5202D68}" srcOrd="1" destOrd="0" parTransId="{0D772BFA-3C68-472C-801D-B23BB34F5C0E}" sibTransId="{8B60A575-CE06-4A1E-9B96-1ADA55CA5A06}"/>
    <dgm:cxn modelId="{EDBE9A54-53EA-48EA-A231-BD9B164C7475}" srcId="{B157BC67-EBA3-452B-BFB2-B9FB2A95FB0B}" destId="{A496EE61-CA39-4ECF-B2EB-3C60EF41BDD1}" srcOrd="0" destOrd="0" parTransId="{AD90CC50-8997-46DE-8362-8BE01F732EC6}" sibTransId="{6591B215-9E77-4FCC-A590-D531FAC4E79F}"/>
    <dgm:cxn modelId="{89C10455-3F9F-46F8-BFFD-2BB9F6AEF282}" type="presOf" srcId="{14C17EDD-E4C3-4E9E-B92B-509D360C978F}" destId="{E1BAD187-5569-4736-AE5E-5A3BA4FB104A}" srcOrd="0" destOrd="0" presId="urn:microsoft.com/office/officeart/2005/8/layout/hList1"/>
    <dgm:cxn modelId="{91001D78-334D-42A2-9ED0-57F46C9D354E}" type="presOf" srcId="{A496EE61-CA39-4ECF-B2EB-3C60EF41BDD1}" destId="{EAD28B2F-0F87-4000-9A4E-04A82D75F265}" srcOrd="0" destOrd="0" presId="urn:microsoft.com/office/officeart/2005/8/layout/hList1"/>
    <dgm:cxn modelId="{C2F1A778-EAEF-4E71-BB1A-9A4BF502D5B5}" type="presOf" srcId="{0F8C2495-8F1F-4B6D-ACBF-94EDE5202D68}" destId="{E1BAD187-5569-4736-AE5E-5A3BA4FB104A}" srcOrd="0" destOrd="1" presId="urn:microsoft.com/office/officeart/2005/8/layout/hList1"/>
    <dgm:cxn modelId="{BB761583-B6D6-416B-9345-2A989EF6BAC7}" type="presOf" srcId="{B157BC67-EBA3-452B-BFB2-B9FB2A95FB0B}" destId="{8C75BF2D-8FA5-4B23-8D62-527C89E5D4FB}" srcOrd="0" destOrd="0" presId="urn:microsoft.com/office/officeart/2005/8/layout/hList1"/>
    <dgm:cxn modelId="{5AB8B9D8-7399-42AF-BB48-664F5BF99C55}" srcId="{A496EE61-CA39-4ECF-B2EB-3C60EF41BDD1}" destId="{14C17EDD-E4C3-4E9E-B92B-509D360C978F}" srcOrd="0" destOrd="0" parTransId="{BA5275C4-4CCB-458D-A584-0313628AA3D6}" sibTransId="{224A03C6-A37F-49B1-A6B4-CE3381BD9ECF}"/>
    <dgm:cxn modelId="{0418F7F7-FAC3-4FA3-8140-B79C5FD6EAE7}" type="presParOf" srcId="{8C75BF2D-8FA5-4B23-8D62-527C89E5D4FB}" destId="{85619263-C4F5-44F7-9AB6-86252BB187C5}" srcOrd="0" destOrd="0" presId="urn:microsoft.com/office/officeart/2005/8/layout/hList1"/>
    <dgm:cxn modelId="{8C7E56DE-F2D1-4AAE-BC61-54E0F9D3C197}" type="presParOf" srcId="{85619263-C4F5-44F7-9AB6-86252BB187C5}" destId="{EAD28B2F-0F87-4000-9A4E-04A82D75F265}" srcOrd="0" destOrd="0" presId="urn:microsoft.com/office/officeart/2005/8/layout/hList1"/>
    <dgm:cxn modelId="{4B29F185-D11B-4160-97EC-291F4E5DAE3F}" type="presParOf" srcId="{85619263-C4F5-44F7-9AB6-86252BB187C5}" destId="{E1BAD187-5569-4736-AE5E-5A3BA4FB10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E765EE7-4A94-454C-B8F5-3F8770B8855C}"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tr-TR"/>
        </a:p>
      </dgm:t>
    </dgm:pt>
    <dgm:pt modelId="{F391F23C-516E-402E-A7B0-CABC2D30BAFA}">
      <dgm:prSet/>
      <dgm:spPr/>
      <dgm:t>
        <a:bodyPr/>
        <a:lstStyle/>
        <a:p>
          <a:pPr rtl="0"/>
          <a:r>
            <a:rPr lang="tr-TR" b="0" i="0" dirty="0"/>
            <a:t>P</a:t>
          </a:r>
          <a:r>
            <a:rPr lang="en-US" b="0" i="0" dirty="0" err="1"/>
            <a:t>revalence</a:t>
          </a:r>
          <a:r>
            <a:rPr lang="en-US" b="0" i="0" dirty="0"/>
            <a:t> of HPV 16 and 18 decreased significantly</a:t>
          </a:r>
          <a:endParaRPr lang="tr-TR" dirty="0"/>
        </a:p>
      </dgm:t>
    </dgm:pt>
    <dgm:pt modelId="{D5BFE2F1-48C8-4B5B-A6E2-0B0F53061F70}" type="parTrans" cxnId="{B0C73D36-9F41-442F-AB02-77754D07A521}">
      <dgm:prSet/>
      <dgm:spPr/>
      <dgm:t>
        <a:bodyPr/>
        <a:lstStyle/>
        <a:p>
          <a:endParaRPr lang="tr-TR"/>
        </a:p>
      </dgm:t>
    </dgm:pt>
    <dgm:pt modelId="{1DBDB909-4043-442D-AD48-3CCBC323C63A}" type="sibTrans" cxnId="{B0C73D36-9F41-442F-AB02-77754D07A521}">
      <dgm:prSet/>
      <dgm:spPr/>
      <dgm:t>
        <a:bodyPr/>
        <a:lstStyle/>
        <a:p>
          <a:endParaRPr lang="tr-TR"/>
        </a:p>
      </dgm:t>
    </dgm:pt>
    <dgm:pt modelId="{34114860-6617-44F8-AA88-D14B2293EDF4}">
      <dgm:prSet/>
      <dgm:spPr/>
      <dgm:t>
        <a:bodyPr/>
        <a:lstStyle/>
        <a:p>
          <a:pPr rtl="0"/>
          <a:r>
            <a:rPr lang="tr-TR" b="0" i="0"/>
            <a:t>B</a:t>
          </a:r>
          <a:r>
            <a:rPr lang="en-US" b="0" i="0"/>
            <a:t>y 83% (RR 0·17, 95% CI 0·11-0·25) among girls aged 13-19 years</a:t>
          </a:r>
          <a:endParaRPr lang="tr-TR"/>
        </a:p>
      </dgm:t>
    </dgm:pt>
    <dgm:pt modelId="{D6DD1AF4-5636-4BE2-AAC4-BEE23452F8C5}" type="parTrans" cxnId="{82DC0DE4-9008-480B-BA9A-3ACA5F525165}">
      <dgm:prSet/>
      <dgm:spPr/>
      <dgm:t>
        <a:bodyPr/>
        <a:lstStyle/>
        <a:p>
          <a:endParaRPr lang="tr-TR"/>
        </a:p>
      </dgm:t>
    </dgm:pt>
    <dgm:pt modelId="{3AC9F233-CEA3-4EDB-8313-7BB5AA031D76}" type="sibTrans" cxnId="{82DC0DE4-9008-480B-BA9A-3ACA5F525165}">
      <dgm:prSet/>
      <dgm:spPr/>
      <dgm:t>
        <a:bodyPr/>
        <a:lstStyle/>
        <a:p>
          <a:endParaRPr lang="tr-TR"/>
        </a:p>
      </dgm:t>
    </dgm:pt>
    <dgm:pt modelId="{758159B7-B623-4134-94E3-B120B5E8046F}">
      <dgm:prSet/>
      <dgm:spPr/>
      <dgm:t>
        <a:bodyPr/>
        <a:lstStyle/>
        <a:p>
          <a:pPr rtl="0"/>
          <a:r>
            <a:rPr lang="tr-TR" b="0" i="0"/>
            <a:t>B</a:t>
          </a:r>
          <a:r>
            <a:rPr lang="en-US" b="0" i="0"/>
            <a:t>y 66% (RR 0·34, 95% CI 0·23-0·49) among women aged 20-24 years</a:t>
          </a:r>
          <a:endParaRPr lang="tr-TR"/>
        </a:p>
      </dgm:t>
    </dgm:pt>
    <dgm:pt modelId="{BF173496-34F7-4802-8CBD-A71F2928740D}" type="parTrans" cxnId="{49065A3A-5775-457C-880F-5B73781618A7}">
      <dgm:prSet/>
      <dgm:spPr/>
      <dgm:t>
        <a:bodyPr/>
        <a:lstStyle/>
        <a:p>
          <a:endParaRPr lang="tr-TR"/>
        </a:p>
      </dgm:t>
    </dgm:pt>
    <dgm:pt modelId="{A8C514F7-0F6B-448F-842D-91FC341CC699}" type="sibTrans" cxnId="{49065A3A-5775-457C-880F-5B73781618A7}">
      <dgm:prSet/>
      <dgm:spPr/>
      <dgm:t>
        <a:bodyPr/>
        <a:lstStyle/>
        <a:p>
          <a:endParaRPr lang="tr-TR"/>
        </a:p>
      </dgm:t>
    </dgm:pt>
    <dgm:pt modelId="{40209D5E-5FD0-4AE1-8181-B05CC48BF91F}">
      <dgm:prSet/>
      <dgm:spPr/>
      <dgm:t>
        <a:bodyPr/>
        <a:lstStyle/>
        <a:p>
          <a:pPr rtl="0"/>
          <a:r>
            <a:rPr lang="tr-TR" b="0" i="0"/>
            <a:t>P</a:t>
          </a:r>
          <a:r>
            <a:rPr lang="en-US" b="0" i="0"/>
            <a:t>revalence of HPV 31, 33, and 45 decreased significantly</a:t>
          </a:r>
          <a:endParaRPr lang="tr-TR"/>
        </a:p>
      </dgm:t>
    </dgm:pt>
    <dgm:pt modelId="{F55590C4-DD27-4CFD-A47A-A87019244F12}" type="parTrans" cxnId="{1B990B35-71DD-468C-B7E0-CFABA5F52A7A}">
      <dgm:prSet/>
      <dgm:spPr/>
      <dgm:t>
        <a:bodyPr/>
        <a:lstStyle/>
        <a:p>
          <a:endParaRPr lang="tr-TR"/>
        </a:p>
      </dgm:t>
    </dgm:pt>
    <dgm:pt modelId="{4C7F0569-2F33-42F8-8BFB-74FE8EEB0AB9}" type="sibTrans" cxnId="{1B990B35-71DD-468C-B7E0-CFABA5F52A7A}">
      <dgm:prSet/>
      <dgm:spPr/>
      <dgm:t>
        <a:bodyPr/>
        <a:lstStyle/>
        <a:p>
          <a:endParaRPr lang="tr-TR"/>
        </a:p>
      </dgm:t>
    </dgm:pt>
    <dgm:pt modelId="{93CEF227-F980-4C26-926D-D6EABBCACAD3}">
      <dgm:prSet/>
      <dgm:spPr/>
      <dgm:t>
        <a:bodyPr/>
        <a:lstStyle/>
        <a:p>
          <a:pPr rtl="0"/>
          <a:r>
            <a:rPr lang="tr-TR" b="0" i="0"/>
            <a:t>B</a:t>
          </a:r>
          <a:r>
            <a:rPr lang="en-US" b="0" i="0"/>
            <a:t>y 54% (RR 0·46, 95% CI 0·33-0·66) among girls aged 13-19 years</a:t>
          </a:r>
          <a:r>
            <a:rPr lang="en-US"/>
            <a:t>)</a:t>
          </a:r>
          <a:endParaRPr lang="tr-TR"/>
        </a:p>
      </dgm:t>
    </dgm:pt>
    <dgm:pt modelId="{DB62DDC0-E61B-426E-89B3-7BC7BEE46F41}" type="parTrans" cxnId="{28AE1715-BF87-4773-8791-6A47AE0CB0E6}">
      <dgm:prSet/>
      <dgm:spPr/>
      <dgm:t>
        <a:bodyPr/>
        <a:lstStyle/>
        <a:p>
          <a:endParaRPr lang="tr-TR"/>
        </a:p>
      </dgm:t>
    </dgm:pt>
    <dgm:pt modelId="{FBE46E8C-E5AC-44EA-A7DB-803D331B40CE}" type="sibTrans" cxnId="{28AE1715-BF87-4773-8791-6A47AE0CB0E6}">
      <dgm:prSet/>
      <dgm:spPr/>
      <dgm:t>
        <a:bodyPr/>
        <a:lstStyle/>
        <a:p>
          <a:endParaRPr lang="tr-TR"/>
        </a:p>
      </dgm:t>
    </dgm:pt>
    <dgm:pt modelId="{1C8E7A8A-26EE-4EB3-B8D7-CB3CE04CBE50}" type="pres">
      <dgm:prSet presAssocID="{0E765EE7-4A94-454C-B8F5-3F8770B8855C}" presName="Name0" presStyleCnt="0">
        <dgm:presLayoutVars>
          <dgm:dir/>
          <dgm:animLvl val="lvl"/>
          <dgm:resizeHandles val="exact"/>
        </dgm:presLayoutVars>
      </dgm:prSet>
      <dgm:spPr/>
    </dgm:pt>
    <dgm:pt modelId="{2949D837-F6BE-4088-9076-71FDF5474EC4}" type="pres">
      <dgm:prSet presAssocID="{F391F23C-516E-402E-A7B0-CABC2D30BAFA}" presName="linNode" presStyleCnt="0"/>
      <dgm:spPr/>
    </dgm:pt>
    <dgm:pt modelId="{AF07EE05-E985-4F6C-A77B-DB3355F8184A}" type="pres">
      <dgm:prSet presAssocID="{F391F23C-516E-402E-A7B0-CABC2D30BAFA}" presName="parentText" presStyleLbl="node1" presStyleIdx="0" presStyleCnt="2">
        <dgm:presLayoutVars>
          <dgm:chMax val="1"/>
          <dgm:bulletEnabled val="1"/>
        </dgm:presLayoutVars>
      </dgm:prSet>
      <dgm:spPr/>
    </dgm:pt>
    <dgm:pt modelId="{DA067351-2067-4FAB-B7D0-D03153E25F98}" type="pres">
      <dgm:prSet presAssocID="{F391F23C-516E-402E-A7B0-CABC2D30BAFA}" presName="descendantText" presStyleLbl="alignAccFollowNode1" presStyleIdx="0" presStyleCnt="2">
        <dgm:presLayoutVars>
          <dgm:bulletEnabled val="1"/>
        </dgm:presLayoutVars>
      </dgm:prSet>
      <dgm:spPr/>
    </dgm:pt>
    <dgm:pt modelId="{C293B604-A9FF-4D28-A509-80A995B737D5}" type="pres">
      <dgm:prSet presAssocID="{1DBDB909-4043-442D-AD48-3CCBC323C63A}" presName="sp" presStyleCnt="0"/>
      <dgm:spPr/>
    </dgm:pt>
    <dgm:pt modelId="{39EDBDB6-5872-4EAB-8859-43818B3B6F40}" type="pres">
      <dgm:prSet presAssocID="{40209D5E-5FD0-4AE1-8181-B05CC48BF91F}" presName="linNode" presStyleCnt="0"/>
      <dgm:spPr/>
    </dgm:pt>
    <dgm:pt modelId="{F234B9C4-F9C6-4E1C-B595-BAE79592A0A4}" type="pres">
      <dgm:prSet presAssocID="{40209D5E-5FD0-4AE1-8181-B05CC48BF91F}" presName="parentText" presStyleLbl="node1" presStyleIdx="1" presStyleCnt="2">
        <dgm:presLayoutVars>
          <dgm:chMax val="1"/>
          <dgm:bulletEnabled val="1"/>
        </dgm:presLayoutVars>
      </dgm:prSet>
      <dgm:spPr/>
    </dgm:pt>
    <dgm:pt modelId="{ACE67B2F-385A-4523-B39E-2CDE951C73A0}" type="pres">
      <dgm:prSet presAssocID="{40209D5E-5FD0-4AE1-8181-B05CC48BF91F}" presName="descendantText" presStyleLbl="alignAccFollowNode1" presStyleIdx="1" presStyleCnt="2">
        <dgm:presLayoutVars>
          <dgm:bulletEnabled val="1"/>
        </dgm:presLayoutVars>
      </dgm:prSet>
      <dgm:spPr/>
    </dgm:pt>
  </dgm:ptLst>
  <dgm:cxnLst>
    <dgm:cxn modelId="{28AE1715-BF87-4773-8791-6A47AE0CB0E6}" srcId="{40209D5E-5FD0-4AE1-8181-B05CC48BF91F}" destId="{93CEF227-F980-4C26-926D-D6EABBCACAD3}" srcOrd="0" destOrd="0" parTransId="{DB62DDC0-E61B-426E-89B3-7BC7BEE46F41}" sibTransId="{FBE46E8C-E5AC-44EA-A7DB-803D331B40CE}"/>
    <dgm:cxn modelId="{1B990B35-71DD-468C-B7E0-CFABA5F52A7A}" srcId="{0E765EE7-4A94-454C-B8F5-3F8770B8855C}" destId="{40209D5E-5FD0-4AE1-8181-B05CC48BF91F}" srcOrd="1" destOrd="0" parTransId="{F55590C4-DD27-4CFD-A47A-A87019244F12}" sibTransId="{4C7F0569-2F33-42F8-8BFB-74FE8EEB0AB9}"/>
    <dgm:cxn modelId="{B0C73D36-9F41-442F-AB02-77754D07A521}" srcId="{0E765EE7-4A94-454C-B8F5-3F8770B8855C}" destId="{F391F23C-516E-402E-A7B0-CABC2D30BAFA}" srcOrd="0" destOrd="0" parTransId="{D5BFE2F1-48C8-4B5B-A6E2-0B0F53061F70}" sibTransId="{1DBDB909-4043-442D-AD48-3CCBC323C63A}"/>
    <dgm:cxn modelId="{49065A3A-5775-457C-880F-5B73781618A7}" srcId="{F391F23C-516E-402E-A7B0-CABC2D30BAFA}" destId="{758159B7-B623-4134-94E3-B120B5E8046F}" srcOrd="1" destOrd="0" parTransId="{BF173496-34F7-4802-8CBD-A71F2928740D}" sibTransId="{A8C514F7-0F6B-448F-842D-91FC341CC699}"/>
    <dgm:cxn modelId="{2690856A-49BE-479B-A5CB-34853AD5FA50}" type="presOf" srcId="{758159B7-B623-4134-94E3-B120B5E8046F}" destId="{DA067351-2067-4FAB-B7D0-D03153E25F98}" srcOrd="0" destOrd="1" presId="urn:microsoft.com/office/officeart/2005/8/layout/vList5"/>
    <dgm:cxn modelId="{B157A5A8-D55C-4F3D-BDF1-F44658DC8C05}" type="presOf" srcId="{34114860-6617-44F8-AA88-D14B2293EDF4}" destId="{DA067351-2067-4FAB-B7D0-D03153E25F98}" srcOrd="0" destOrd="0" presId="urn:microsoft.com/office/officeart/2005/8/layout/vList5"/>
    <dgm:cxn modelId="{B861DFC9-8473-4121-8580-4C6D93EABAF6}" type="presOf" srcId="{40209D5E-5FD0-4AE1-8181-B05CC48BF91F}" destId="{F234B9C4-F9C6-4E1C-B595-BAE79592A0A4}" srcOrd="0" destOrd="0" presId="urn:microsoft.com/office/officeart/2005/8/layout/vList5"/>
    <dgm:cxn modelId="{82DC0DE4-9008-480B-BA9A-3ACA5F525165}" srcId="{F391F23C-516E-402E-A7B0-CABC2D30BAFA}" destId="{34114860-6617-44F8-AA88-D14B2293EDF4}" srcOrd="0" destOrd="0" parTransId="{D6DD1AF4-5636-4BE2-AAC4-BEE23452F8C5}" sibTransId="{3AC9F233-CEA3-4EDB-8313-7BB5AA031D76}"/>
    <dgm:cxn modelId="{E78978E5-1C85-44CD-8512-B5508C4BE019}" type="presOf" srcId="{93CEF227-F980-4C26-926D-D6EABBCACAD3}" destId="{ACE67B2F-385A-4523-B39E-2CDE951C73A0}" srcOrd="0" destOrd="0" presId="urn:microsoft.com/office/officeart/2005/8/layout/vList5"/>
    <dgm:cxn modelId="{44D8CDF3-3C74-4D8B-9AC8-BA86229C0A9E}" type="presOf" srcId="{0E765EE7-4A94-454C-B8F5-3F8770B8855C}" destId="{1C8E7A8A-26EE-4EB3-B8D7-CB3CE04CBE50}" srcOrd="0" destOrd="0" presId="urn:microsoft.com/office/officeart/2005/8/layout/vList5"/>
    <dgm:cxn modelId="{092310F9-3D6D-458A-B8F6-DCFCA5BF2998}" type="presOf" srcId="{F391F23C-516E-402E-A7B0-CABC2D30BAFA}" destId="{AF07EE05-E985-4F6C-A77B-DB3355F8184A}" srcOrd="0" destOrd="0" presId="urn:microsoft.com/office/officeart/2005/8/layout/vList5"/>
    <dgm:cxn modelId="{C449CFE7-E154-48C1-869B-837ECAE85389}" type="presParOf" srcId="{1C8E7A8A-26EE-4EB3-B8D7-CB3CE04CBE50}" destId="{2949D837-F6BE-4088-9076-71FDF5474EC4}" srcOrd="0" destOrd="0" presId="urn:microsoft.com/office/officeart/2005/8/layout/vList5"/>
    <dgm:cxn modelId="{0C07ECCE-1F07-4E45-9974-65424F628902}" type="presParOf" srcId="{2949D837-F6BE-4088-9076-71FDF5474EC4}" destId="{AF07EE05-E985-4F6C-A77B-DB3355F8184A}" srcOrd="0" destOrd="0" presId="urn:microsoft.com/office/officeart/2005/8/layout/vList5"/>
    <dgm:cxn modelId="{5D9625F7-B8D5-4437-8E23-90CDC82B8C89}" type="presParOf" srcId="{2949D837-F6BE-4088-9076-71FDF5474EC4}" destId="{DA067351-2067-4FAB-B7D0-D03153E25F98}" srcOrd="1" destOrd="0" presId="urn:microsoft.com/office/officeart/2005/8/layout/vList5"/>
    <dgm:cxn modelId="{EAA89217-4882-47C2-8AD8-02D4431C8288}" type="presParOf" srcId="{1C8E7A8A-26EE-4EB3-B8D7-CB3CE04CBE50}" destId="{C293B604-A9FF-4D28-A509-80A995B737D5}" srcOrd="1" destOrd="0" presId="urn:microsoft.com/office/officeart/2005/8/layout/vList5"/>
    <dgm:cxn modelId="{9D080A58-3BCD-4599-85B5-56A6620B4A39}" type="presParOf" srcId="{1C8E7A8A-26EE-4EB3-B8D7-CB3CE04CBE50}" destId="{39EDBDB6-5872-4EAB-8859-43818B3B6F40}" srcOrd="2" destOrd="0" presId="urn:microsoft.com/office/officeart/2005/8/layout/vList5"/>
    <dgm:cxn modelId="{D7ACA0DC-B334-4CC8-8908-CA8B46170F93}" type="presParOf" srcId="{39EDBDB6-5872-4EAB-8859-43818B3B6F40}" destId="{F234B9C4-F9C6-4E1C-B595-BAE79592A0A4}" srcOrd="0" destOrd="0" presId="urn:microsoft.com/office/officeart/2005/8/layout/vList5"/>
    <dgm:cxn modelId="{7B3C2B86-372D-4864-A23F-50E3F9005184}" type="presParOf" srcId="{39EDBDB6-5872-4EAB-8859-43818B3B6F40}" destId="{ACE67B2F-385A-4523-B39E-2CDE951C73A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5AA01FC-377E-4A21-838B-4DF2FDA3B6E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tr-TR"/>
        </a:p>
      </dgm:t>
    </dgm:pt>
    <dgm:pt modelId="{796A1F76-83DA-4E65-9B12-E6A77DE0A393}">
      <dgm:prSet/>
      <dgm:spPr/>
      <dgm:t>
        <a:bodyPr/>
        <a:lstStyle/>
        <a:p>
          <a:pPr rtl="0"/>
          <a:r>
            <a:rPr lang="en-US" b="0" i="0"/>
            <a:t>Anogenital wart diagnoses decreased significantly</a:t>
          </a:r>
          <a:endParaRPr lang="tr-TR"/>
        </a:p>
      </dgm:t>
    </dgm:pt>
    <dgm:pt modelId="{757F3FF2-6592-4E36-98B7-7CBD6EC1D573}" type="parTrans" cxnId="{F1CD26ED-30AB-4801-86D4-4170DB5CDF13}">
      <dgm:prSet/>
      <dgm:spPr/>
      <dgm:t>
        <a:bodyPr/>
        <a:lstStyle/>
        <a:p>
          <a:endParaRPr lang="tr-TR"/>
        </a:p>
      </dgm:t>
    </dgm:pt>
    <dgm:pt modelId="{BE03BD5B-C67D-488E-8FB6-278DDD599C8E}" type="sibTrans" cxnId="{F1CD26ED-30AB-4801-86D4-4170DB5CDF13}">
      <dgm:prSet/>
      <dgm:spPr/>
      <dgm:t>
        <a:bodyPr/>
        <a:lstStyle/>
        <a:p>
          <a:endParaRPr lang="tr-TR"/>
        </a:p>
      </dgm:t>
    </dgm:pt>
    <dgm:pt modelId="{4B6B1589-77A4-4CF1-927F-BE049120CCF2}">
      <dgm:prSet/>
      <dgm:spPr/>
      <dgm:t>
        <a:bodyPr/>
        <a:lstStyle/>
        <a:p>
          <a:pPr rtl="0"/>
          <a:r>
            <a:rPr lang="tr-TR" b="0" i="0"/>
            <a:t>B</a:t>
          </a:r>
          <a:r>
            <a:rPr lang="en-US" b="0" i="0"/>
            <a:t>y 31% (RR 0·69, 95% CI 0·53-0·89) among women aged 25-29 year</a:t>
          </a:r>
          <a:r>
            <a:rPr lang="tr-TR" b="0" i="0"/>
            <a:t>s</a:t>
          </a:r>
          <a:endParaRPr lang="tr-TR"/>
        </a:p>
      </dgm:t>
    </dgm:pt>
    <dgm:pt modelId="{A1BE5B03-4B1E-4F75-AC14-42D67E8FFD34}" type="parTrans" cxnId="{2DC9C8A7-4812-4C5E-AC33-7B81A316078B}">
      <dgm:prSet/>
      <dgm:spPr/>
      <dgm:t>
        <a:bodyPr/>
        <a:lstStyle/>
        <a:p>
          <a:endParaRPr lang="tr-TR"/>
        </a:p>
      </dgm:t>
    </dgm:pt>
    <dgm:pt modelId="{2233E885-A788-4580-A3B4-3EB437F496F4}" type="sibTrans" cxnId="{2DC9C8A7-4812-4C5E-AC33-7B81A316078B}">
      <dgm:prSet/>
      <dgm:spPr/>
      <dgm:t>
        <a:bodyPr/>
        <a:lstStyle/>
        <a:p>
          <a:endParaRPr lang="tr-TR"/>
        </a:p>
      </dgm:t>
    </dgm:pt>
    <dgm:pt modelId="{EA2315F5-0152-4224-BD01-7A43AA4AF8D9}">
      <dgm:prSet/>
      <dgm:spPr/>
      <dgm:t>
        <a:bodyPr/>
        <a:lstStyle/>
        <a:p>
          <a:pPr rtl="0"/>
          <a:r>
            <a:rPr lang="tr-TR" b="0" i="0" dirty="0"/>
            <a:t>B</a:t>
          </a:r>
          <a:r>
            <a:rPr lang="en-US" b="0" i="0" dirty="0"/>
            <a:t>y 67% (RR 0·33, 95% CI 0·24-0·46) among girls aged 15-19 years</a:t>
          </a:r>
          <a:endParaRPr lang="tr-TR" dirty="0"/>
        </a:p>
      </dgm:t>
    </dgm:pt>
    <dgm:pt modelId="{81C50414-0BEF-4140-B3B0-421B302237B8}" type="parTrans" cxnId="{FFEA5DCB-C3DF-4B43-8C65-705D5C426A99}">
      <dgm:prSet/>
      <dgm:spPr/>
      <dgm:t>
        <a:bodyPr/>
        <a:lstStyle/>
        <a:p>
          <a:endParaRPr lang="tr-TR"/>
        </a:p>
      </dgm:t>
    </dgm:pt>
    <dgm:pt modelId="{9684A7EF-0862-4F9A-844F-E84B328CE8A8}" type="sibTrans" cxnId="{FFEA5DCB-C3DF-4B43-8C65-705D5C426A99}">
      <dgm:prSet/>
      <dgm:spPr/>
      <dgm:t>
        <a:bodyPr/>
        <a:lstStyle/>
        <a:p>
          <a:endParaRPr lang="tr-TR"/>
        </a:p>
      </dgm:t>
    </dgm:pt>
    <dgm:pt modelId="{1EAB2A91-B73D-4FC7-8924-5E403F70ABC7}">
      <dgm:prSet/>
      <dgm:spPr/>
      <dgm:t>
        <a:bodyPr/>
        <a:lstStyle/>
        <a:p>
          <a:pPr rtl="0"/>
          <a:r>
            <a:rPr lang="tr-TR" b="0" i="0"/>
            <a:t>B</a:t>
          </a:r>
          <a:r>
            <a:rPr lang="en-US" b="0" i="0"/>
            <a:t>y 54% (RR 0·46, 95% CI 0.36-0.60) among women aged 20-24 years</a:t>
          </a:r>
          <a:endParaRPr lang="tr-TR"/>
        </a:p>
      </dgm:t>
    </dgm:pt>
    <dgm:pt modelId="{1748AB16-3E4B-418E-BD3E-BF0A0FC07D2D}" type="parTrans" cxnId="{FCCF6901-A4C8-4D1B-85FC-F50AFB073AD4}">
      <dgm:prSet/>
      <dgm:spPr/>
      <dgm:t>
        <a:bodyPr/>
        <a:lstStyle/>
        <a:p>
          <a:endParaRPr lang="tr-TR"/>
        </a:p>
      </dgm:t>
    </dgm:pt>
    <dgm:pt modelId="{C4120AF5-2759-4E2F-B507-EE19581ECE67}" type="sibTrans" cxnId="{FCCF6901-A4C8-4D1B-85FC-F50AFB073AD4}">
      <dgm:prSet/>
      <dgm:spPr/>
      <dgm:t>
        <a:bodyPr/>
        <a:lstStyle/>
        <a:p>
          <a:endParaRPr lang="tr-TR"/>
        </a:p>
      </dgm:t>
    </dgm:pt>
    <dgm:pt modelId="{3EBB27A6-EE39-4DB3-B98D-57E45A2CB89C}">
      <dgm:prSet/>
      <dgm:spPr/>
      <dgm:t>
        <a:bodyPr/>
        <a:lstStyle/>
        <a:p>
          <a:pPr rtl="0"/>
          <a:r>
            <a:rPr lang="en-US" b="0" i="0"/>
            <a:t>CIN2+ decreased significantly</a:t>
          </a:r>
          <a:endParaRPr lang="tr-TR"/>
        </a:p>
      </dgm:t>
    </dgm:pt>
    <dgm:pt modelId="{805C2F6F-16A6-4CA7-BBC7-E338BECD9D6B}" type="parTrans" cxnId="{E131625A-7254-4A0A-8F69-E095AFAB8CDE}">
      <dgm:prSet/>
      <dgm:spPr/>
      <dgm:t>
        <a:bodyPr/>
        <a:lstStyle/>
        <a:p>
          <a:endParaRPr lang="tr-TR"/>
        </a:p>
      </dgm:t>
    </dgm:pt>
    <dgm:pt modelId="{B147B795-2622-4704-B8F5-A00B958F2451}" type="sibTrans" cxnId="{E131625A-7254-4A0A-8F69-E095AFAB8CDE}">
      <dgm:prSet/>
      <dgm:spPr/>
      <dgm:t>
        <a:bodyPr/>
        <a:lstStyle/>
        <a:p>
          <a:endParaRPr lang="tr-TR"/>
        </a:p>
      </dgm:t>
    </dgm:pt>
    <dgm:pt modelId="{2471CAD6-E207-4FFA-82AE-39688FF11087}">
      <dgm:prSet/>
      <dgm:spPr/>
      <dgm:t>
        <a:bodyPr/>
        <a:lstStyle/>
        <a:p>
          <a:pPr rtl="0"/>
          <a:r>
            <a:rPr lang="tr-TR" b="0" i="0"/>
            <a:t>B</a:t>
          </a:r>
          <a:r>
            <a:rPr lang="en-US" b="0" i="0"/>
            <a:t>y 51% (RR 0·49, 95% CI 0·42-0·58) among girls aged 15-19 years</a:t>
          </a:r>
          <a:endParaRPr lang="tr-TR"/>
        </a:p>
      </dgm:t>
    </dgm:pt>
    <dgm:pt modelId="{721BF76F-51BB-4032-83F2-79EC07BD5D5C}" type="parTrans" cxnId="{FA15CC2B-6D94-4BB2-A8BC-41B7C3A05EA2}">
      <dgm:prSet/>
      <dgm:spPr/>
      <dgm:t>
        <a:bodyPr/>
        <a:lstStyle/>
        <a:p>
          <a:endParaRPr lang="tr-TR"/>
        </a:p>
      </dgm:t>
    </dgm:pt>
    <dgm:pt modelId="{AA1DA1EA-41F0-4B4D-B973-9AACE541C1F9}" type="sibTrans" cxnId="{FA15CC2B-6D94-4BB2-A8BC-41B7C3A05EA2}">
      <dgm:prSet/>
      <dgm:spPr/>
      <dgm:t>
        <a:bodyPr/>
        <a:lstStyle/>
        <a:p>
          <a:endParaRPr lang="tr-TR"/>
        </a:p>
      </dgm:t>
    </dgm:pt>
    <dgm:pt modelId="{791B96D4-46A3-4132-B4D5-F86E858219D9}">
      <dgm:prSet/>
      <dgm:spPr/>
      <dgm:t>
        <a:bodyPr/>
        <a:lstStyle/>
        <a:p>
          <a:pPr rtl="0"/>
          <a:r>
            <a:rPr lang="tr-TR" b="0" i="0"/>
            <a:t>B</a:t>
          </a:r>
          <a:r>
            <a:rPr lang="en-US" b="0" i="0"/>
            <a:t>y 31% (RR 0·69, 95% CI 0·57-0·84) among women aged 20-24 years</a:t>
          </a:r>
          <a:endParaRPr lang="tr-TR"/>
        </a:p>
      </dgm:t>
    </dgm:pt>
    <dgm:pt modelId="{6B7BDD32-0A63-4A5D-96BA-359F27C21617}" type="parTrans" cxnId="{58BA0BEC-570E-417B-B5EA-C20304527E21}">
      <dgm:prSet/>
      <dgm:spPr/>
      <dgm:t>
        <a:bodyPr/>
        <a:lstStyle/>
        <a:p>
          <a:endParaRPr lang="tr-TR"/>
        </a:p>
      </dgm:t>
    </dgm:pt>
    <dgm:pt modelId="{50D7D76D-241E-48BC-8F56-4DCE4D9DE035}" type="sibTrans" cxnId="{58BA0BEC-570E-417B-B5EA-C20304527E21}">
      <dgm:prSet/>
      <dgm:spPr/>
      <dgm:t>
        <a:bodyPr/>
        <a:lstStyle/>
        <a:p>
          <a:endParaRPr lang="tr-TR"/>
        </a:p>
      </dgm:t>
    </dgm:pt>
    <dgm:pt modelId="{003C2475-AEEA-4601-A498-806F42B2030B}" type="pres">
      <dgm:prSet presAssocID="{F5AA01FC-377E-4A21-838B-4DF2FDA3B6E8}" presName="linear" presStyleCnt="0">
        <dgm:presLayoutVars>
          <dgm:animLvl val="lvl"/>
          <dgm:resizeHandles val="exact"/>
        </dgm:presLayoutVars>
      </dgm:prSet>
      <dgm:spPr/>
    </dgm:pt>
    <dgm:pt modelId="{95B95D38-F5DB-4178-822F-803F67B01779}" type="pres">
      <dgm:prSet presAssocID="{796A1F76-83DA-4E65-9B12-E6A77DE0A393}" presName="parentText" presStyleLbl="node1" presStyleIdx="0" presStyleCnt="2">
        <dgm:presLayoutVars>
          <dgm:chMax val="0"/>
          <dgm:bulletEnabled val="1"/>
        </dgm:presLayoutVars>
      </dgm:prSet>
      <dgm:spPr/>
    </dgm:pt>
    <dgm:pt modelId="{97E7E7F0-E9E7-4A80-AE4A-FCD23DD52DCA}" type="pres">
      <dgm:prSet presAssocID="{796A1F76-83DA-4E65-9B12-E6A77DE0A393}" presName="childText" presStyleLbl="revTx" presStyleIdx="0" presStyleCnt="2">
        <dgm:presLayoutVars>
          <dgm:bulletEnabled val="1"/>
        </dgm:presLayoutVars>
      </dgm:prSet>
      <dgm:spPr/>
    </dgm:pt>
    <dgm:pt modelId="{4B67C69A-80BC-4ECF-B5E9-D5631C959552}" type="pres">
      <dgm:prSet presAssocID="{3EBB27A6-EE39-4DB3-B98D-57E45A2CB89C}" presName="parentText" presStyleLbl="node1" presStyleIdx="1" presStyleCnt="2">
        <dgm:presLayoutVars>
          <dgm:chMax val="0"/>
          <dgm:bulletEnabled val="1"/>
        </dgm:presLayoutVars>
      </dgm:prSet>
      <dgm:spPr/>
    </dgm:pt>
    <dgm:pt modelId="{AA118BC0-DDCA-4775-88FF-6F2255E58013}" type="pres">
      <dgm:prSet presAssocID="{3EBB27A6-EE39-4DB3-B98D-57E45A2CB89C}" presName="childText" presStyleLbl="revTx" presStyleIdx="1" presStyleCnt="2">
        <dgm:presLayoutVars>
          <dgm:bulletEnabled val="1"/>
        </dgm:presLayoutVars>
      </dgm:prSet>
      <dgm:spPr/>
    </dgm:pt>
  </dgm:ptLst>
  <dgm:cxnLst>
    <dgm:cxn modelId="{FCCF6901-A4C8-4D1B-85FC-F50AFB073AD4}" srcId="{796A1F76-83DA-4E65-9B12-E6A77DE0A393}" destId="{1EAB2A91-B73D-4FC7-8924-5E403F70ABC7}" srcOrd="2" destOrd="0" parTransId="{1748AB16-3E4B-418E-BD3E-BF0A0FC07D2D}" sibTransId="{C4120AF5-2759-4E2F-B507-EE19581ECE67}"/>
    <dgm:cxn modelId="{7054DB06-C864-4949-AF6E-27BF17DED825}" type="presOf" srcId="{F5AA01FC-377E-4A21-838B-4DF2FDA3B6E8}" destId="{003C2475-AEEA-4601-A498-806F42B2030B}" srcOrd="0" destOrd="0" presId="urn:microsoft.com/office/officeart/2005/8/layout/vList2"/>
    <dgm:cxn modelId="{97B12E19-6F59-4911-95BD-A04D3AED35FA}" type="presOf" srcId="{1EAB2A91-B73D-4FC7-8924-5E403F70ABC7}" destId="{97E7E7F0-E9E7-4A80-AE4A-FCD23DD52DCA}" srcOrd="0" destOrd="2" presId="urn:microsoft.com/office/officeart/2005/8/layout/vList2"/>
    <dgm:cxn modelId="{ACE25224-55DB-4FA0-9796-32436FDB5A83}" type="presOf" srcId="{791B96D4-46A3-4132-B4D5-F86E858219D9}" destId="{AA118BC0-DDCA-4775-88FF-6F2255E58013}" srcOrd="0" destOrd="1" presId="urn:microsoft.com/office/officeart/2005/8/layout/vList2"/>
    <dgm:cxn modelId="{FA15CC2B-6D94-4BB2-A8BC-41B7C3A05EA2}" srcId="{3EBB27A6-EE39-4DB3-B98D-57E45A2CB89C}" destId="{2471CAD6-E207-4FFA-82AE-39688FF11087}" srcOrd="0" destOrd="0" parTransId="{721BF76F-51BB-4032-83F2-79EC07BD5D5C}" sibTransId="{AA1DA1EA-41F0-4B4D-B973-9AACE541C1F9}"/>
    <dgm:cxn modelId="{6642F033-602E-41A5-AFDA-2EFEEAE6ED85}" type="presOf" srcId="{EA2315F5-0152-4224-BD01-7A43AA4AF8D9}" destId="{97E7E7F0-E9E7-4A80-AE4A-FCD23DD52DCA}" srcOrd="0" destOrd="1" presId="urn:microsoft.com/office/officeart/2005/8/layout/vList2"/>
    <dgm:cxn modelId="{E131625A-7254-4A0A-8F69-E095AFAB8CDE}" srcId="{F5AA01FC-377E-4A21-838B-4DF2FDA3B6E8}" destId="{3EBB27A6-EE39-4DB3-B98D-57E45A2CB89C}" srcOrd="1" destOrd="0" parTransId="{805C2F6F-16A6-4CA7-BBC7-E338BECD9D6B}" sibTransId="{B147B795-2622-4704-B8F5-A00B958F2451}"/>
    <dgm:cxn modelId="{D0ABA58B-DCB8-4843-9D3D-EFF26494E919}" type="presOf" srcId="{3EBB27A6-EE39-4DB3-B98D-57E45A2CB89C}" destId="{4B67C69A-80BC-4ECF-B5E9-D5631C959552}" srcOrd="0" destOrd="0" presId="urn:microsoft.com/office/officeart/2005/8/layout/vList2"/>
    <dgm:cxn modelId="{91BD3094-03AC-4249-9EF0-2F4AF1839F42}" type="presOf" srcId="{796A1F76-83DA-4E65-9B12-E6A77DE0A393}" destId="{95B95D38-F5DB-4178-822F-803F67B01779}" srcOrd="0" destOrd="0" presId="urn:microsoft.com/office/officeart/2005/8/layout/vList2"/>
    <dgm:cxn modelId="{2DC9C8A7-4812-4C5E-AC33-7B81A316078B}" srcId="{796A1F76-83DA-4E65-9B12-E6A77DE0A393}" destId="{4B6B1589-77A4-4CF1-927F-BE049120CCF2}" srcOrd="0" destOrd="0" parTransId="{A1BE5B03-4B1E-4F75-AC14-42D67E8FFD34}" sibTransId="{2233E885-A788-4580-A3B4-3EB437F496F4}"/>
    <dgm:cxn modelId="{E34A4CC8-8053-429C-A38A-B6F982C41235}" type="presOf" srcId="{2471CAD6-E207-4FFA-82AE-39688FF11087}" destId="{AA118BC0-DDCA-4775-88FF-6F2255E58013}" srcOrd="0" destOrd="0" presId="urn:microsoft.com/office/officeart/2005/8/layout/vList2"/>
    <dgm:cxn modelId="{FFEA5DCB-C3DF-4B43-8C65-705D5C426A99}" srcId="{796A1F76-83DA-4E65-9B12-E6A77DE0A393}" destId="{EA2315F5-0152-4224-BD01-7A43AA4AF8D9}" srcOrd="1" destOrd="0" parTransId="{81C50414-0BEF-4140-B3B0-421B302237B8}" sibTransId="{9684A7EF-0862-4F9A-844F-E84B328CE8A8}"/>
    <dgm:cxn modelId="{657A9DDA-E759-4410-8C59-C173855BCA56}" type="presOf" srcId="{4B6B1589-77A4-4CF1-927F-BE049120CCF2}" destId="{97E7E7F0-E9E7-4A80-AE4A-FCD23DD52DCA}" srcOrd="0" destOrd="0" presId="urn:microsoft.com/office/officeart/2005/8/layout/vList2"/>
    <dgm:cxn modelId="{58BA0BEC-570E-417B-B5EA-C20304527E21}" srcId="{3EBB27A6-EE39-4DB3-B98D-57E45A2CB89C}" destId="{791B96D4-46A3-4132-B4D5-F86E858219D9}" srcOrd="1" destOrd="0" parTransId="{6B7BDD32-0A63-4A5D-96BA-359F27C21617}" sibTransId="{50D7D76D-241E-48BC-8F56-4DCE4D9DE035}"/>
    <dgm:cxn modelId="{F1CD26ED-30AB-4801-86D4-4170DB5CDF13}" srcId="{F5AA01FC-377E-4A21-838B-4DF2FDA3B6E8}" destId="{796A1F76-83DA-4E65-9B12-E6A77DE0A393}" srcOrd="0" destOrd="0" parTransId="{757F3FF2-6592-4E36-98B7-7CBD6EC1D573}" sibTransId="{BE03BD5B-C67D-488E-8FB6-278DDD599C8E}"/>
    <dgm:cxn modelId="{49911DDD-68AC-42AC-8CDA-F40CAA1EA78E}" type="presParOf" srcId="{003C2475-AEEA-4601-A498-806F42B2030B}" destId="{95B95D38-F5DB-4178-822F-803F67B01779}" srcOrd="0" destOrd="0" presId="urn:microsoft.com/office/officeart/2005/8/layout/vList2"/>
    <dgm:cxn modelId="{528482AD-399F-4389-B67C-B9579A4FB368}" type="presParOf" srcId="{003C2475-AEEA-4601-A498-806F42B2030B}" destId="{97E7E7F0-E9E7-4A80-AE4A-FCD23DD52DCA}" srcOrd="1" destOrd="0" presId="urn:microsoft.com/office/officeart/2005/8/layout/vList2"/>
    <dgm:cxn modelId="{8E5F8A59-B213-47BE-8F0D-E54628C20504}" type="presParOf" srcId="{003C2475-AEEA-4601-A498-806F42B2030B}" destId="{4B67C69A-80BC-4ECF-B5E9-D5631C959552}" srcOrd="2" destOrd="0" presId="urn:microsoft.com/office/officeart/2005/8/layout/vList2"/>
    <dgm:cxn modelId="{A981ECE1-4ADC-476C-8ED2-AD386909EF87}" type="presParOf" srcId="{003C2475-AEEA-4601-A498-806F42B2030B}" destId="{AA118BC0-DDCA-4775-88FF-6F2255E5801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83D2349-BE31-468B-B739-24CD8580A6CF}" type="doc">
      <dgm:prSet loTypeId="urn:microsoft.com/office/officeart/2005/8/layout/vList2" loCatId="list" qsTypeId="urn:microsoft.com/office/officeart/2005/8/quickstyle/simple2" qsCatId="simple" csTypeId="urn:microsoft.com/office/officeart/2005/8/colors/colorful3" csCatId="colorful"/>
      <dgm:spPr/>
      <dgm:t>
        <a:bodyPr/>
        <a:lstStyle/>
        <a:p>
          <a:endParaRPr lang="tr-TR"/>
        </a:p>
      </dgm:t>
    </dgm:pt>
    <dgm:pt modelId="{8C1A58AF-A809-4EFC-AE64-F2A6AE3AFEF8}">
      <dgm:prSet/>
      <dgm:spPr/>
      <dgm:t>
        <a:bodyPr/>
        <a:lstStyle/>
        <a:p>
          <a:pPr rtl="0"/>
          <a:r>
            <a:rPr lang="en-US" dirty="0"/>
            <a:t>Our results show compelling evidence of the substantial impact of HPV</a:t>
          </a:r>
          <a:r>
            <a:rPr lang="tr-TR" dirty="0"/>
            <a:t> </a:t>
          </a:r>
          <a:r>
            <a:rPr lang="en-US" dirty="0"/>
            <a:t>vaccination </a:t>
          </a:r>
          <a:r>
            <a:rPr lang="en-US" dirty="0" err="1"/>
            <a:t>programmes</a:t>
          </a:r>
          <a:r>
            <a:rPr lang="en-US" dirty="0"/>
            <a:t> on HPV infections and CIN2+ among girls and women, and on </a:t>
          </a:r>
          <a:r>
            <a:rPr lang="en-US" dirty="0" err="1"/>
            <a:t>anogenital</a:t>
          </a:r>
          <a:r>
            <a:rPr lang="en-US" dirty="0"/>
            <a:t> warts diagnoses</a:t>
          </a:r>
          <a:r>
            <a:rPr lang="tr-TR" dirty="0"/>
            <a:t> </a:t>
          </a:r>
          <a:r>
            <a:rPr lang="en-US" dirty="0"/>
            <a:t>among girls, women, boys, and men</a:t>
          </a:r>
          <a:endParaRPr lang="tr-TR" dirty="0"/>
        </a:p>
      </dgm:t>
    </dgm:pt>
    <dgm:pt modelId="{A9505F9E-19BC-45F5-99DA-915A163969DB}" type="parTrans" cxnId="{EC933413-8286-4C04-A58B-41B243BE640A}">
      <dgm:prSet/>
      <dgm:spPr/>
      <dgm:t>
        <a:bodyPr/>
        <a:lstStyle/>
        <a:p>
          <a:endParaRPr lang="tr-TR"/>
        </a:p>
      </dgm:t>
    </dgm:pt>
    <dgm:pt modelId="{8E5F85EC-E1AA-46B3-8DAE-50A87E8603BC}" type="sibTrans" cxnId="{EC933413-8286-4C04-A58B-41B243BE640A}">
      <dgm:prSet/>
      <dgm:spPr/>
      <dgm:t>
        <a:bodyPr/>
        <a:lstStyle/>
        <a:p>
          <a:endParaRPr lang="tr-TR"/>
        </a:p>
      </dgm:t>
    </dgm:pt>
    <dgm:pt modelId="{B42B8A2D-78FB-4E91-839E-2ED13B42342D}">
      <dgm:prSet/>
      <dgm:spPr/>
      <dgm:t>
        <a:bodyPr/>
        <a:lstStyle/>
        <a:p>
          <a:pPr rtl="0"/>
          <a:r>
            <a:rPr lang="en-US" dirty="0"/>
            <a:t>Additionally, </a:t>
          </a:r>
          <a:r>
            <a:rPr lang="en-US" dirty="0" err="1"/>
            <a:t>programmes</a:t>
          </a:r>
          <a:r>
            <a:rPr lang="en-US" dirty="0"/>
            <a:t> with multi-cohort vaccination and high vaccination</a:t>
          </a:r>
          <a:r>
            <a:rPr lang="tr-TR" dirty="0"/>
            <a:t> </a:t>
          </a:r>
          <a:r>
            <a:rPr lang="en-US" dirty="0"/>
            <a:t>coverage had a greater direct impact and herd effects</a:t>
          </a:r>
          <a:endParaRPr lang="tr-TR" dirty="0"/>
        </a:p>
      </dgm:t>
    </dgm:pt>
    <dgm:pt modelId="{F27ABFE7-E183-4E7E-8232-9FC62CE0060E}" type="parTrans" cxnId="{5B32A4AD-D4F6-4F9D-AD80-0043B997005C}">
      <dgm:prSet/>
      <dgm:spPr/>
      <dgm:t>
        <a:bodyPr/>
        <a:lstStyle/>
        <a:p>
          <a:endParaRPr lang="tr-TR"/>
        </a:p>
      </dgm:t>
    </dgm:pt>
    <dgm:pt modelId="{D24987C1-1106-4D0E-BD7F-8E22DCD6055E}" type="sibTrans" cxnId="{5B32A4AD-D4F6-4F9D-AD80-0043B997005C}">
      <dgm:prSet/>
      <dgm:spPr/>
      <dgm:t>
        <a:bodyPr/>
        <a:lstStyle/>
        <a:p>
          <a:endParaRPr lang="tr-TR"/>
        </a:p>
      </dgm:t>
    </dgm:pt>
    <dgm:pt modelId="{4FA72322-E499-4146-9CE9-94A1A418A104}" type="pres">
      <dgm:prSet presAssocID="{483D2349-BE31-468B-B739-24CD8580A6CF}" presName="linear" presStyleCnt="0">
        <dgm:presLayoutVars>
          <dgm:animLvl val="lvl"/>
          <dgm:resizeHandles val="exact"/>
        </dgm:presLayoutVars>
      </dgm:prSet>
      <dgm:spPr/>
    </dgm:pt>
    <dgm:pt modelId="{C22DC253-E264-4C66-8C36-696DD2F42546}" type="pres">
      <dgm:prSet presAssocID="{8C1A58AF-A809-4EFC-AE64-F2A6AE3AFEF8}" presName="parentText" presStyleLbl="node1" presStyleIdx="0" presStyleCnt="2">
        <dgm:presLayoutVars>
          <dgm:chMax val="0"/>
          <dgm:bulletEnabled val="1"/>
        </dgm:presLayoutVars>
      </dgm:prSet>
      <dgm:spPr/>
    </dgm:pt>
    <dgm:pt modelId="{058AAD7C-6FF6-4639-A103-3D2782C96858}" type="pres">
      <dgm:prSet presAssocID="{8E5F85EC-E1AA-46B3-8DAE-50A87E8603BC}" presName="spacer" presStyleCnt="0"/>
      <dgm:spPr/>
    </dgm:pt>
    <dgm:pt modelId="{9888766B-D080-417A-B661-CF251CD68556}" type="pres">
      <dgm:prSet presAssocID="{B42B8A2D-78FB-4E91-839E-2ED13B42342D}" presName="parentText" presStyleLbl="node1" presStyleIdx="1" presStyleCnt="2">
        <dgm:presLayoutVars>
          <dgm:chMax val="0"/>
          <dgm:bulletEnabled val="1"/>
        </dgm:presLayoutVars>
      </dgm:prSet>
      <dgm:spPr/>
    </dgm:pt>
  </dgm:ptLst>
  <dgm:cxnLst>
    <dgm:cxn modelId="{EC933413-8286-4C04-A58B-41B243BE640A}" srcId="{483D2349-BE31-468B-B739-24CD8580A6CF}" destId="{8C1A58AF-A809-4EFC-AE64-F2A6AE3AFEF8}" srcOrd="0" destOrd="0" parTransId="{A9505F9E-19BC-45F5-99DA-915A163969DB}" sibTransId="{8E5F85EC-E1AA-46B3-8DAE-50A87E8603BC}"/>
    <dgm:cxn modelId="{1EB2603D-935B-4E81-9E6E-D292BCB13937}" type="presOf" srcId="{B42B8A2D-78FB-4E91-839E-2ED13B42342D}" destId="{9888766B-D080-417A-B661-CF251CD68556}" srcOrd="0" destOrd="0" presId="urn:microsoft.com/office/officeart/2005/8/layout/vList2"/>
    <dgm:cxn modelId="{0ED5A56E-176A-4724-B84C-880976F59CF9}" type="presOf" srcId="{8C1A58AF-A809-4EFC-AE64-F2A6AE3AFEF8}" destId="{C22DC253-E264-4C66-8C36-696DD2F42546}" srcOrd="0" destOrd="0" presId="urn:microsoft.com/office/officeart/2005/8/layout/vList2"/>
    <dgm:cxn modelId="{4CCB6182-0834-4A21-895F-3AC84231F8CB}" type="presOf" srcId="{483D2349-BE31-468B-B739-24CD8580A6CF}" destId="{4FA72322-E499-4146-9CE9-94A1A418A104}" srcOrd="0" destOrd="0" presId="urn:microsoft.com/office/officeart/2005/8/layout/vList2"/>
    <dgm:cxn modelId="{5B32A4AD-D4F6-4F9D-AD80-0043B997005C}" srcId="{483D2349-BE31-468B-B739-24CD8580A6CF}" destId="{B42B8A2D-78FB-4E91-839E-2ED13B42342D}" srcOrd="1" destOrd="0" parTransId="{F27ABFE7-E183-4E7E-8232-9FC62CE0060E}" sibTransId="{D24987C1-1106-4D0E-BD7F-8E22DCD6055E}"/>
    <dgm:cxn modelId="{AEA5A5FA-C6EF-488B-927C-F83688017404}" type="presParOf" srcId="{4FA72322-E499-4146-9CE9-94A1A418A104}" destId="{C22DC253-E264-4C66-8C36-696DD2F42546}" srcOrd="0" destOrd="0" presId="urn:microsoft.com/office/officeart/2005/8/layout/vList2"/>
    <dgm:cxn modelId="{9F2B84FB-B15E-483B-8FD1-5C8129CD8126}" type="presParOf" srcId="{4FA72322-E499-4146-9CE9-94A1A418A104}" destId="{058AAD7C-6FF6-4639-A103-3D2782C96858}" srcOrd="1" destOrd="0" presId="urn:microsoft.com/office/officeart/2005/8/layout/vList2"/>
    <dgm:cxn modelId="{50D19D9D-AA1E-405C-B736-44290A65FFEA}" type="presParOf" srcId="{4FA72322-E499-4146-9CE9-94A1A418A104}" destId="{9888766B-D080-417A-B661-CF251CD6855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6F20D46-3E6A-425B-B110-E1FB36A3741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tr-TR"/>
        </a:p>
      </dgm:t>
    </dgm:pt>
    <dgm:pt modelId="{5393B669-C292-441A-85A8-461AF91DAAE2}">
      <dgm:prSet/>
      <dgm:spPr/>
      <dgm:t>
        <a:bodyPr/>
        <a:lstStyle/>
        <a:p>
          <a:pPr rtl="0"/>
          <a:r>
            <a:rPr lang="en-US" dirty="0"/>
            <a:t>For any HPV type, there are some differences in different parts of the world</a:t>
          </a:r>
          <a:endParaRPr lang="tr-TR" dirty="0"/>
        </a:p>
      </dgm:t>
    </dgm:pt>
    <dgm:pt modelId="{768AAA77-3B2C-4C04-B369-F256D2863157}" type="parTrans" cxnId="{735DC77B-4108-4F09-B092-A1CFF25BB09E}">
      <dgm:prSet/>
      <dgm:spPr/>
      <dgm:t>
        <a:bodyPr/>
        <a:lstStyle/>
        <a:p>
          <a:endParaRPr lang="tr-TR"/>
        </a:p>
      </dgm:t>
    </dgm:pt>
    <dgm:pt modelId="{B6710536-6C1A-4FC0-827F-4157F725CD27}" type="sibTrans" cxnId="{735DC77B-4108-4F09-B092-A1CFF25BB09E}">
      <dgm:prSet/>
      <dgm:spPr/>
      <dgm:t>
        <a:bodyPr/>
        <a:lstStyle/>
        <a:p>
          <a:endParaRPr lang="tr-TR"/>
        </a:p>
      </dgm:t>
    </dgm:pt>
    <dgm:pt modelId="{509EBE2C-E051-43CF-B9AC-C39964DE676B}">
      <dgm:prSet/>
      <dgm:spPr/>
      <dgm:t>
        <a:bodyPr/>
        <a:lstStyle/>
        <a:p>
          <a:r>
            <a:rPr lang="en-US" b="1" dirty="0">
              <a:solidFill>
                <a:srgbClr val="FFC000"/>
              </a:solidFill>
            </a:rPr>
            <a:t>The 7 oncogenic types targeted by the 9vHPV Vaccine </a:t>
          </a:r>
          <a:r>
            <a:rPr lang="en-US" b="1" dirty="0">
              <a:solidFill>
                <a:schemeClr val="bg1"/>
              </a:solidFill>
            </a:rPr>
            <a:t>account for</a:t>
          </a:r>
          <a:r>
            <a:rPr lang="en-US" b="1" dirty="0">
              <a:solidFill>
                <a:srgbClr val="FFC000"/>
              </a:solidFill>
            </a:rPr>
            <a:t> approximately 90% of cx </a:t>
          </a:r>
          <a:r>
            <a:rPr lang="tr-TR" b="1" dirty="0" err="1">
              <a:solidFill>
                <a:srgbClr val="FFC000"/>
              </a:solidFill>
            </a:rPr>
            <a:t>ca</a:t>
          </a:r>
          <a:r>
            <a:rPr lang="tr-TR" b="1" dirty="0">
              <a:solidFill>
                <a:srgbClr val="FFC000"/>
              </a:solidFill>
            </a:rPr>
            <a:t> </a:t>
          </a:r>
          <a:r>
            <a:rPr lang="en-US" b="1" dirty="0">
              <a:solidFill>
                <a:srgbClr val="FFC000"/>
              </a:solidFill>
            </a:rPr>
            <a:t>cases worldwide, </a:t>
          </a:r>
          <a:r>
            <a:rPr lang="en-US" b="1" dirty="0">
              <a:solidFill>
                <a:schemeClr val="bg1"/>
              </a:solidFill>
            </a:rPr>
            <a:t>with some minor geographic variation</a:t>
          </a:r>
          <a:endParaRPr lang="tr-TR" b="1" dirty="0">
            <a:solidFill>
              <a:schemeClr val="bg1"/>
            </a:solidFill>
          </a:endParaRPr>
        </a:p>
      </dgm:t>
    </dgm:pt>
    <dgm:pt modelId="{F4525425-1EB6-472A-B625-B540C203FA59}" type="parTrans" cxnId="{0A675399-0A50-41CC-A490-76535BAE58DF}">
      <dgm:prSet/>
      <dgm:spPr/>
      <dgm:t>
        <a:bodyPr/>
        <a:lstStyle/>
        <a:p>
          <a:endParaRPr lang="tr-TR"/>
        </a:p>
      </dgm:t>
    </dgm:pt>
    <dgm:pt modelId="{0466F775-149D-4C84-95E6-B1321BE3FC60}" type="sibTrans" cxnId="{0A675399-0A50-41CC-A490-76535BAE58DF}">
      <dgm:prSet/>
      <dgm:spPr/>
      <dgm:t>
        <a:bodyPr/>
        <a:lstStyle/>
        <a:p>
          <a:endParaRPr lang="tr-TR"/>
        </a:p>
      </dgm:t>
    </dgm:pt>
    <dgm:pt modelId="{D93F8D1D-44B8-495B-80A8-AF85A405028F}" type="pres">
      <dgm:prSet presAssocID="{56F20D46-3E6A-425B-B110-E1FB36A3741B}" presName="linear" presStyleCnt="0">
        <dgm:presLayoutVars>
          <dgm:animLvl val="lvl"/>
          <dgm:resizeHandles val="exact"/>
        </dgm:presLayoutVars>
      </dgm:prSet>
      <dgm:spPr/>
    </dgm:pt>
    <dgm:pt modelId="{B86CFD97-1FB1-4277-835D-6847B071595C}" type="pres">
      <dgm:prSet presAssocID="{5393B669-C292-441A-85A8-461AF91DAAE2}" presName="parentText" presStyleLbl="node1" presStyleIdx="0" presStyleCnt="2">
        <dgm:presLayoutVars>
          <dgm:chMax val="0"/>
          <dgm:bulletEnabled val="1"/>
        </dgm:presLayoutVars>
      </dgm:prSet>
      <dgm:spPr/>
    </dgm:pt>
    <dgm:pt modelId="{B1AE55DD-F443-48D8-BCCA-7B40C1CFFD81}" type="pres">
      <dgm:prSet presAssocID="{B6710536-6C1A-4FC0-827F-4157F725CD27}" presName="spacer" presStyleCnt="0"/>
      <dgm:spPr/>
    </dgm:pt>
    <dgm:pt modelId="{BB4D0A4E-3C4B-4A20-8933-5D7C8EB18B48}" type="pres">
      <dgm:prSet presAssocID="{509EBE2C-E051-43CF-B9AC-C39964DE676B}" presName="parentText" presStyleLbl="node1" presStyleIdx="1" presStyleCnt="2">
        <dgm:presLayoutVars>
          <dgm:chMax val="0"/>
          <dgm:bulletEnabled val="1"/>
        </dgm:presLayoutVars>
      </dgm:prSet>
      <dgm:spPr/>
    </dgm:pt>
  </dgm:ptLst>
  <dgm:cxnLst>
    <dgm:cxn modelId="{AAF2C407-16AD-435A-835C-9E7567D82A30}" type="presOf" srcId="{509EBE2C-E051-43CF-B9AC-C39964DE676B}" destId="{BB4D0A4E-3C4B-4A20-8933-5D7C8EB18B48}" srcOrd="0" destOrd="0" presId="urn:microsoft.com/office/officeart/2005/8/layout/vList2"/>
    <dgm:cxn modelId="{735DC77B-4108-4F09-B092-A1CFF25BB09E}" srcId="{56F20D46-3E6A-425B-B110-E1FB36A3741B}" destId="{5393B669-C292-441A-85A8-461AF91DAAE2}" srcOrd="0" destOrd="0" parTransId="{768AAA77-3B2C-4C04-B369-F256D2863157}" sibTransId="{B6710536-6C1A-4FC0-827F-4157F725CD27}"/>
    <dgm:cxn modelId="{0A675399-0A50-41CC-A490-76535BAE58DF}" srcId="{56F20D46-3E6A-425B-B110-E1FB36A3741B}" destId="{509EBE2C-E051-43CF-B9AC-C39964DE676B}" srcOrd="1" destOrd="0" parTransId="{F4525425-1EB6-472A-B625-B540C203FA59}" sibTransId="{0466F775-149D-4C84-95E6-B1321BE3FC60}"/>
    <dgm:cxn modelId="{5CF10EB7-A6D7-44F4-9214-92E3108D6D33}" type="presOf" srcId="{5393B669-C292-441A-85A8-461AF91DAAE2}" destId="{B86CFD97-1FB1-4277-835D-6847B071595C}" srcOrd="0" destOrd="0" presId="urn:microsoft.com/office/officeart/2005/8/layout/vList2"/>
    <dgm:cxn modelId="{26A612DD-2EB4-46E6-9BE6-6543776D679C}" type="presOf" srcId="{56F20D46-3E6A-425B-B110-E1FB36A3741B}" destId="{D93F8D1D-44B8-495B-80A8-AF85A405028F}" srcOrd="0" destOrd="0" presId="urn:microsoft.com/office/officeart/2005/8/layout/vList2"/>
    <dgm:cxn modelId="{38C99902-0D33-4CA7-BCA4-8C253FCC9033}" type="presParOf" srcId="{D93F8D1D-44B8-495B-80A8-AF85A405028F}" destId="{B86CFD97-1FB1-4277-835D-6847B071595C}" srcOrd="0" destOrd="0" presId="urn:microsoft.com/office/officeart/2005/8/layout/vList2"/>
    <dgm:cxn modelId="{1167E781-0346-4F51-B74E-F8E54A05B837}" type="presParOf" srcId="{D93F8D1D-44B8-495B-80A8-AF85A405028F}" destId="{B1AE55DD-F443-48D8-BCCA-7B40C1CFFD81}" srcOrd="1" destOrd="0" presId="urn:microsoft.com/office/officeart/2005/8/layout/vList2"/>
    <dgm:cxn modelId="{6075EAAB-D067-4751-A499-F8D51968EA35}" type="presParOf" srcId="{D93F8D1D-44B8-495B-80A8-AF85A405028F}" destId="{BB4D0A4E-3C4B-4A20-8933-5D7C8EB18B4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E2DBB-13E4-494F-8009-BCC1E46EC08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tr-TR"/>
        </a:p>
      </dgm:t>
    </dgm:pt>
    <dgm:pt modelId="{C3E0A4BC-88ED-41F7-BAEF-BD2096798FB6}">
      <dgm:prSet/>
      <dgm:spPr>
        <a:solidFill>
          <a:srgbClr val="CCCED5"/>
        </a:solidFill>
      </dgm:spPr>
      <dgm:t>
        <a:bodyPr/>
        <a:lstStyle/>
        <a:p>
          <a:pPr rtl="0"/>
          <a:r>
            <a:rPr lang="tr-TR" dirty="0">
              <a:solidFill>
                <a:srgbClr val="223872"/>
              </a:solidFill>
            </a:rPr>
            <a:t>As </a:t>
          </a:r>
          <a:r>
            <a:rPr lang="tr-TR" dirty="0" err="1">
              <a:solidFill>
                <a:srgbClr val="223872"/>
              </a:solidFill>
            </a:rPr>
            <a:t>summary</a:t>
          </a:r>
          <a:r>
            <a:rPr lang="tr-TR" dirty="0">
              <a:solidFill>
                <a:srgbClr val="223872"/>
              </a:solidFill>
            </a:rPr>
            <a:t> </a:t>
          </a:r>
          <a:r>
            <a:rPr lang="tr-TR" b="1" dirty="0">
              <a:solidFill>
                <a:srgbClr val="E57130"/>
              </a:solidFill>
            </a:rPr>
            <a:t>m</a:t>
          </a:r>
          <a:r>
            <a:rPr lang="en-US" b="1" dirty="0">
              <a:solidFill>
                <a:srgbClr val="E57130"/>
              </a:solidFill>
            </a:rPr>
            <a:t>ore than 80% </a:t>
          </a:r>
          <a:r>
            <a:rPr lang="en-US" dirty="0">
              <a:solidFill>
                <a:srgbClr val="223872"/>
              </a:solidFill>
            </a:rPr>
            <a:t>of women and men acquire HPV by age 45 years</a:t>
          </a:r>
          <a:endParaRPr lang="tr-TR" dirty="0">
            <a:solidFill>
              <a:srgbClr val="223872"/>
            </a:solidFill>
          </a:endParaRPr>
        </a:p>
      </dgm:t>
    </dgm:pt>
    <dgm:pt modelId="{2F4D65FB-6D17-4B32-9EED-CB35FC40CE0B}" type="parTrans" cxnId="{428E29FE-24C9-4B45-BF29-580B97DF773F}">
      <dgm:prSet/>
      <dgm:spPr/>
      <dgm:t>
        <a:bodyPr/>
        <a:lstStyle/>
        <a:p>
          <a:endParaRPr lang="tr-TR"/>
        </a:p>
      </dgm:t>
    </dgm:pt>
    <dgm:pt modelId="{FCD8F6AE-663A-4515-891B-3D3BA6765D21}" type="sibTrans" cxnId="{428E29FE-24C9-4B45-BF29-580B97DF773F}">
      <dgm:prSet/>
      <dgm:spPr/>
      <dgm:t>
        <a:bodyPr/>
        <a:lstStyle/>
        <a:p>
          <a:endParaRPr lang="tr-TR"/>
        </a:p>
      </dgm:t>
    </dgm:pt>
    <dgm:pt modelId="{2B944F86-532C-4348-8B7F-3F01DD7B2E2F}" type="pres">
      <dgm:prSet presAssocID="{EE4E2DBB-13E4-494F-8009-BCC1E46EC08E}" presName="linear" presStyleCnt="0">
        <dgm:presLayoutVars>
          <dgm:animLvl val="lvl"/>
          <dgm:resizeHandles val="exact"/>
        </dgm:presLayoutVars>
      </dgm:prSet>
      <dgm:spPr/>
    </dgm:pt>
    <dgm:pt modelId="{0ABA091C-15E0-4BD8-9629-A6119BC6A528}" type="pres">
      <dgm:prSet presAssocID="{C3E0A4BC-88ED-41F7-BAEF-BD2096798FB6}" presName="parentText" presStyleLbl="node1" presStyleIdx="0" presStyleCnt="1">
        <dgm:presLayoutVars>
          <dgm:chMax val="0"/>
          <dgm:bulletEnabled val="1"/>
        </dgm:presLayoutVars>
      </dgm:prSet>
      <dgm:spPr/>
    </dgm:pt>
  </dgm:ptLst>
  <dgm:cxnLst>
    <dgm:cxn modelId="{716B2972-04A7-46F4-A13C-C8FA4AAC6D48}" type="presOf" srcId="{EE4E2DBB-13E4-494F-8009-BCC1E46EC08E}" destId="{2B944F86-532C-4348-8B7F-3F01DD7B2E2F}" srcOrd="0" destOrd="0" presId="urn:microsoft.com/office/officeart/2005/8/layout/vList2"/>
    <dgm:cxn modelId="{624901F0-D8A4-4489-AB26-C90BC8BAD6DB}" type="presOf" srcId="{C3E0A4BC-88ED-41F7-BAEF-BD2096798FB6}" destId="{0ABA091C-15E0-4BD8-9629-A6119BC6A528}" srcOrd="0" destOrd="0" presId="urn:microsoft.com/office/officeart/2005/8/layout/vList2"/>
    <dgm:cxn modelId="{428E29FE-24C9-4B45-BF29-580B97DF773F}" srcId="{EE4E2DBB-13E4-494F-8009-BCC1E46EC08E}" destId="{C3E0A4BC-88ED-41F7-BAEF-BD2096798FB6}" srcOrd="0" destOrd="0" parTransId="{2F4D65FB-6D17-4B32-9EED-CB35FC40CE0B}" sibTransId="{FCD8F6AE-663A-4515-891B-3D3BA6765D21}"/>
    <dgm:cxn modelId="{762B5AD7-4622-4E89-8493-F4148CB1AB7B}" type="presParOf" srcId="{2B944F86-532C-4348-8B7F-3F01DD7B2E2F}" destId="{0ABA091C-15E0-4BD8-9629-A6119BC6A528}"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D52A5DE-AE20-437C-8B0D-CF83DFE3888D}"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497315EA-A9DB-4B46-A461-F45E24C48C1F}">
      <dgm:prSet/>
      <dgm:spPr/>
      <dgm:t>
        <a:bodyPr/>
        <a:lstStyle/>
        <a:p>
          <a:pPr rtl="0"/>
          <a:r>
            <a:rPr lang="en-US" baseline="0" dirty="0"/>
            <a:t>4vHPV vaccine is highly efficacious </a:t>
          </a:r>
          <a:endParaRPr lang="en-US" dirty="0"/>
        </a:p>
      </dgm:t>
    </dgm:pt>
    <dgm:pt modelId="{0CD0BD65-A1AE-4FC9-9021-0A3A1E45A473}" type="parTrans" cxnId="{ECA0E18C-385D-4E6B-9D5F-FA40363898A2}">
      <dgm:prSet/>
      <dgm:spPr/>
      <dgm:t>
        <a:bodyPr/>
        <a:lstStyle/>
        <a:p>
          <a:endParaRPr lang="en-US"/>
        </a:p>
      </dgm:t>
    </dgm:pt>
    <dgm:pt modelId="{A3075C7E-33E8-46A3-A37B-F621048F5748}" type="sibTrans" cxnId="{ECA0E18C-385D-4E6B-9D5F-FA40363898A2}">
      <dgm:prSet/>
      <dgm:spPr/>
      <dgm:t>
        <a:bodyPr/>
        <a:lstStyle/>
        <a:p>
          <a:endParaRPr lang="en-US"/>
        </a:p>
      </dgm:t>
    </dgm:pt>
    <dgm:pt modelId="{7A421533-DF10-48D5-8B4F-62D71D4D3E58}">
      <dgm:prSet/>
      <dgm:spPr/>
      <dgm:t>
        <a:bodyPr/>
        <a:lstStyle/>
        <a:p>
          <a:pPr rtl="0"/>
          <a:r>
            <a:rPr lang="en-US" baseline="0"/>
            <a:t>Therefore, few HPV 6/11/16/18–related disease endpoints were expected in both vaccine cohorts</a:t>
          </a:r>
          <a:endParaRPr lang="en-US"/>
        </a:p>
      </dgm:t>
    </dgm:pt>
    <dgm:pt modelId="{B42D05FF-80CA-4996-9106-ABC2F7A0166A}" type="parTrans" cxnId="{AB12D2B5-DA06-4D41-BE3D-57D0A51EAFE7}">
      <dgm:prSet/>
      <dgm:spPr/>
      <dgm:t>
        <a:bodyPr/>
        <a:lstStyle/>
        <a:p>
          <a:endParaRPr lang="en-US"/>
        </a:p>
      </dgm:t>
    </dgm:pt>
    <dgm:pt modelId="{BEEDC5A2-983F-4934-B4B3-E3CF94291A71}" type="sibTrans" cxnId="{AB12D2B5-DA06-4D41-BE3D-57D0A51EAFE7}">
      <dgm:prSet/>
      <dgm:spPr/>
      <dgm:t>
        <a:bodyPr/>
        <a:lstStyle/>
        <a:p>
          <a:endParaRPr lang="en-US"/>
        </a:p>
      </dgm:t>
    </dgm:pt>
    <dgm:pt modelId="{685FFABA-9F3C-4F45-9F3B-464F161EDA62}">
      <dgm:prSet/>
      <dgm:spPr/>
      <dgm:t>
        <a:bodyPr/>
        <a:lstStyle/>
        <a:p>
          <a:pPr rtl="0"/>
          <a:r>
            <a:rPr lang="en-US" baseline="0"/>
            <a:t>Used immunobridging studies for comparison </a:t>
          </a:r>
          <a:endParaRPr lang="en-US"/>
        </a:p>
      </dgm:t>
    </dgm:pt>
    <dgm:pt modelId="{AE8160D9-8365-415C-8D88-FDF433635214}" type="parTrans" cxnId="{0A9CD3FF-E0DE-4B46-A220-1F3F70744D35}">
      <dgm:prSet/>
      <dgm:spPr/>
      <dgm:t>
        <a:bodyPr/>
        <a:lstStyle/>
        <a:p>
          <a:endParaRPr lang="en-US"/>
        </a:p>
      </dgm:t>
    </dgm:pt>
    <dgm:pt modelId="{5694D0C9-8961-40AE-A2ED-255DCF075F4A}" type="sibTrans" cxnId="{0A9CD3FF-E0DE-4B46-A220-1F3F70744D35}">
      <dgm:prSet/>
      <dgm:spPr/>
      <dgm:t>
        <a:bodyPr/>
        <a:lstStyle/>
        <a:p>
          <a:endParaRPr lang="en-US"/>
        </a:p>
      </dgm:t>
    </dgm:pt>
    <dgm:pt modelId="{9BE1226C-4981-46EF-AF5F-1BB3969473D1}">
      <dgm:prSet/>
      <dgm:spPr/>
      <dgm:t>
        <a:bodyPr/>
        <a:lstStyle/>
        <a:p>
          <a:pPr rtl="0"/>
          <a:r>
            <a:rPr lang="en-US" b="1" baseline="0" dirty="0">
              <a:solidFill>
                <a:srgbClr val="E57130"/>
              </a:solidFill>
            </a:rPr>
            <a:t>Bridged 4vHPV vaccine efficacy findings to 9vHPV vaccine via demonstration of </a:t>
          </a:r>
          <a:r>
            <a:rPr lang="en-US" b="1" baseline="0" dirty="0" err="1">
              <a:solidFill>
                <a:srgbClr val="E57130"/>
              </a:solidFill>
            </a:rPr>
            <a:t>noninferior</a:t>
          </a:r>
          <a:r>
            <a:rPr lang="en-US" b="1" baseline="0" dirty="0">
              <a:solidFill>
                <a:srgbClr val="E57130"/>
              </a:solidFill>
            </a:rPr>
            <a:t> immunogenicity for HPV Types 6/11/16/18 (primary analysis)</a:t>
          </a:r>
          <a:endParaRPr lang="en-US" b="1" dirty="0">
            <a:solidFill>
              <a:srgbClr val="E57130"/>
            </a:solidFill>
          </a:endParaRPr>
        </a:p>
      </dgm:t>
    </dgm:pt>
    <dgm:pt modelId="{D749EA88-41C8-411D-8805-E5A6C9247BF5}" type="parTrans" cxnId="{CDF92116-F86E-4A0C-9EFB-D0BD88EC3EFD}">
      <dgm:prSet/>
      <dgm:spPr/>
      <dgm:t>
        <a:bodyPr/>
        <a:lstStyle/>
        <a:p>
          <a:endParaRPr lang="en-US"/>
        </a:p>
      </dgm:t>
    </dgm:pt>
    <dgm:pt modelId="{0690679F-3566-4130-A418-60D76D409878}" type="sibTrans" cxnId="{CDF92116-F86E-4A0C-9EFB-D0BD88EC3EFD}">
      <dgm:prSet/>
      <dgm:spPr/>
      <dgm:t>
        <a:bodyPr/>
        <a:lstStyle/>
        <a:p>
          <a:endParaRPr lang="en-US"/>
        </a:p>
      </dgm:t>
    </dgm:pt>
    <dgm:pt modelId="{66710AD5-D217-4505-AC50-F90A88CAE90A}">
      <dgm:prSet/>
      <dgm:spPr/>
      <dgm:t>
        <a:bodyPr/>
        <a:lstStyle/>
        <a:p>
          <a:pPr rtl="0"/>
          <a:r>
            <a:rPr lang="en-US" baseline="0" dirty="0"/>
            <a:t>Collected HPV 6/11/16/18–associated persistent infection and disease endpoints for numerical comparison between the 2 vaccine cohorts (supportive analysis)</a:t>
          </a:r>
          <a:endParaRPr lang="en-US" dirty="0"/>
        </a:p>
      </dgm:t>
    </dgm:pt>
    <dgm:pt modelId="{D0B22D8B-89AB-4865-91EC-EC3BE276C223}" type="parTrans" cxnId="{62240ADE-924A-478D-9E80-27FAFE52B677}">
      <dgm:prSet/>
      <dgm:spPr/>
      <dgm:t>
        <a:bodyPr/>
        <a:lstStyle/>
        <a:p>
          <a:endParaRPr lang="en-US"/>
        </a:p>
      </dgm:t>
    </dgm:pt>
    <dgm:pt modelId="{21C88FA6-76CB-41AB-B414-73097BF2B5D8}" type="sibTrans" cxnId="{62240ADE-924A-478D-9E80-27FAFE52B677}">
      <dgm:prSet/>
      <dgm:spPr/>
      <dgm:t>
        <a:bodyPr/>
        <a:lstStyle/>
        <a:p>
          <a:endParaRPr lang="en-US"/>
        </a:p>
      </dgm:t>
    </dgm:pt>
    <dgm:pt modelId="{B5565A6A-FAB0-461D-99AE-65FDC30C17E8}" type="pres">
      <dgm:prSet presAssocID="{1D52A5DE-AE20-437C-8B0D-CF83DFE3888D}" presName="linear" presStyleCnt="0">
        <dgm:presLayoutVars>
          <dgm:dir/>
          <dgm:animLvl val="lvl"/>
          <dgm:resizeHandles val="exact"/>
        </dgm:presLayoutVars>
      </dgm:prSet>
      <dgm:spPr/>
    </dgm:pt>
    <dgm:pt modelId="{6984A5BF-6187-4A3A-B241-8BBC91964A12}" type="pres">
      <dgm:prSet presAssocID="{497315EA-A9DB-4B46-A461-F45E24C48C1F}" presName="parentLin" presStyleCnt="0"/>
      <dgm:spPr/>
    </dgm:pt>
    <dgm:pt modelId="{AFA7E2F0-E146-4C9A-B4F3-444954E94CB7}" type="pres">
      <dgm:prSet presAssocID="{497315EA-A9DB-4B46-A461-F45E24C48C1F}" presName="parentLeftMargin" presStyleLbl="node1" presStyleIdx="0" presStyleCnt="2"/>
      <dgm:spPr/>
    </dgm:pt>
    <dgm:pt modelId="{7BC91E73-8A35-447A-A459-5589CB469213}" type="pres">
      <dgm:prSet presAssocID="{497315EA-A9DB-4B46-A461-F45E24C48C1F}" presName="parentText" presStyleLbl="node1" presStyleIdx="0" presStyleCnt="2">
        <dgm:presLayoutVars>
          <dgm:chMax val="0"/>
          <dgm:bulletEnabled val="1"/>
        </dgm:presLayoutVars>
      </dgm:prSet>
      <dgm:spPr/>
    </dgm:pt>
    <dgm:pt modelId="{41D6AF5E-A591-4BB8-9F00-1AACA28212CF}" type="pres">
      <dgm:prSet presAssocID="{497315EA-A9DB-4B46-A461-F45E24C48C1F}" presName="negativeSpace" presStyleCnt="0"/>
      <dgm:spPr/>
    </dgm:pt>
    <dgm:pt modelId="{8EB2CEEB-3B30-4912-96C9-9AB691DE415E}" type="pres">
      <dgm:prSet presAssocID="{497315EA-A9DB-4B46-A461-F45E24C48C1F}" presName="childText" presStyleLbl="conFgAcc1" presStyleIdx="0" presStyleCnt="2">
        <dgm:presLayoutVars>
          <dgm:bulletEnabled val="1"/>
        </dgm:presLayoutVars>
      </dgm:prSet>
      <dgm:spPr/>
    </dgm:pt>
    <dgm:pt modelId="{1D615C91-4035-46D1-AA3A-64CE54EC3A8B}" type="pres">
      <dgm:prSet presAssocID="{A3075C7E-33E8-46A3-A37B-F621048F5748}" presName="spaceBetweenRectangles" presStyleCnt="0"/>
      <dgm:spPr/>
    </dgm:pt>
    <dgm:pt modelId="{F88AE1C4-3E03-47EA-8D7C-D535EEFB365F}" type="pres">
      <dgm:prSet presAssocID="{685FFABA-9F3C-4F45-9F3B-464F161EDA62}" presName="parentLin" presStyleCnt="0"/>
      <dgm:spPr/>
    </dgm:pt>
    <dgm:pt modelId="{6B39EE3A-4C44-46E6-A2B2-4EFF0CC33F2E}" type="pres">
      <dgm:prSet presAssocID="{685FFABA-9F3C-4F45-9F3B-464F161EDA62}" presName="parentLeftMargin" presStyleLbl="node1" presStyleIdx="0" presStyleCnt="2"/>
      <dgm:spPr/>
    </dgm:pt>
    <dgm:pt modelId="{C35A4C6E-89C1-4497-BD34-09339F8FDCC4}" type="pres">
      <dgm:prSet presAssocID="{685FFABA-9F3C-4F45-9F3B-464F161EDA62}" presName="parentText" presStyleLbl="node1" presStyleIdx="1" presStyleCnt="2">
        <dgm:presLayoutVars>
          <dgm:chMax val="0"/>
          <dgm:bulletEnabled val="1"/>
        </dgm:presLayoutVars>
      </dgm:prSet>
      <dgm:spPr/>
    </dgm:pt>
    <dgm:pt modelId="{BE540596-3F7F-4997-A091-724F8235550B}" type="pres">
      <dgm:prSet presAssocID="{685FFABA-9F3C-4F45-9F3B-464F161EDA62}" presName="negativeSpace" presStyleCnt="0"/>
      <dgm:spPr/>
    </dgm:pt>
    <dgm:pt modelId="{06E437D6-813E-44E3-928E-B5BFD7F42833}" type="pres">
      <dgm:prSet presAssocID="{685FFABA-9F3C-4F45-9F3B-464F161EDA62}" presName="childText" presStyleLbl="conFgAcc1" presStyleIdx="1" presStyleCnt="2">
        <dgm:presLayoutVars>
          <dgm:bulletEnabled val="1"/>
        </dgm:presLayoutVars>
      </dgm:prSet>
      <dgm:spPr/>
    </dgm:pt>
  </dgm:ptLst>
  <dgm:cxnLst>
    <dgm:cxn modelId="{4466FB09-F01A-4D6B-A771-D7E52BB959D4}" type="presOf" srcId="{9BE1226C-4981-46EF-AF5F-1BB3969473D1}" destId="{06E437D6-813E-44E3-928E-B5BFD7F42833}" srcOrd="0" destOrd="0" presId="urn:microsoft.com/office/officeart/2005/8/layout/list1"/>
    <dgm:cxn modelId="{CDF92116-F86E-4A0C-9EFB-D0BD88EC3EFD}" srcId="{685FFABA-9F3C-4F45-9F3B-464F161EDA62}" destId="{9BE1226C-4981-46EF-AF5F-1BB3969473D1}" srcOrd="0" destOrd="0" parTransId="{D749EA88-41C8-411D-8805-E5A6C9247BF5}" sibTransId="{0690679F-3566-4130-A418-60D76D409878}"/>
    <dgm:cxn modelId="{F51AED2B-1F21-489C-A229-4D9CF6843AFB}" type="presOf" srcId="{497315EA-A9DB-4B46-A461-F45E24C48C1F}" destId="{AFA7E2F0-E146-4C9A-B4F3-444954E94CB7}" srcOrd="0" destOrd="0" presId="urn:microsoft.com/office/officeart/2005/8/layout/list1"/>
    <dgm:cxn modelId="{3D39937A-6E00-4D5D-8242-7E949A78D31B}" type="presOf" srcId="{66710AD5-D217-4505-AC50-F90A88CAE90A}" destId="{06E437D6-813E-44E3-928E-B5BFD7F42833}" srcOrd="0" destOrd="1" presId="urn:microsoft.com/office/officeart/2005/8/layout/list1"/>
    <dgm:cxn modelId="{F3CEEC7C-77DA-4546-BFD0-3DE3D2B7DDCD}" type="presOf" srcId="{685FFABA-9F3C-4F45-9F3B-464F161EDA62}" destId="{6B39EE3A-4C44-46E6-A2B2-4EFF0CC33F2E}" srcOrd="0" destOrd="0" presId="urn:microsoft.com/office/officeart/2005/8/layout/list1"/>
    <dgm:cxn modelId="{ECA0E18C-385D-4E6B-9D5F-FA40363898A2}" srcId="{1D52A5DE-AE20-437C-8B0D-CF83DFE3888D}" destId="{497315EA-A9DB-4B46-A461-F45E24C48C1F}" srcOrd="0" destOrd="0" parTransId="{0CD0BD65-A1AE-4FC9-9021-0A3A1E45A473}" sibTransId="{A3075C7E-33E8-46A3-A37B-F621048F5748}"/>
    <dgm:cxn modelId="{785A708D-8BC7-4977-BE13-7C0B8C963AE3}" type="presOf" srcId="{497315EA-A9DB-4B46-A461-F45E24C48C1F}" destId="{7BC91E73-8A35-447A-A459-5589CB469213}" srcOrd="1" destOrd="0" presId="urn:microsoft.com/office/officeart/2005/8/layout/list1"/>
    <dgm:cxn modelId="{401679AF-C7F9-438B-B9D3-75E7EB993234}" type="presOf" srcId="{7A421533-DF10-48D5-8B4F-62D71D4D3E58}" destId="{8EB2CEEB-3B30-4912-96C9-9AB691DE415E}" srcOrd="0" destOrd="0" presId="urn:microsoft.com/office/officeart/2005/8/layout/list1"/>
    <dgm:cxn modelId="{AB12D2B5-DA06-4D41-BE3D-57D0A51EAFE7}" srcId="{497315EA-A9DB-4B46-A461-F45E24C48C1F}" destId="{7A421533-DF10-48D5-8B4F-62D71D4D3E58}" srcOrd="0" destOrd="0" parTransId="{B42D05FF-80CA-4996-9106-ABC2F7A0166A}" sibTransId="{BEEDC5A2-983F-4934-B4B3-E3CF94291A71}"/>
    <dgm:cxn modelId="{806307BF-ABF6-4D3A-AE3E-D7C995F3477E}" type="presOf" srcId="{1D52A5DE-AE20-437C-8B0D-CF83DFE3888D}" destId="{B5565A6A-FAB0-461D-99AE-65FDC30C17E8}" srcOrd="0" destOrd="0" presId="urn:microsoft.com/office/officeart/2005/8/layout/list1"/>
    <dgm:cxn modelId="{62240ADE-924A-478D-9E80-27FAFE52B677}" srcId="{685FFABA-9F3C-4F45-9F3B-464F161EDA62}" destId="{66710AD5-D217-4505-AC50-F90A88CAE90A}" srcOrd="1" destOrd="0" parTransId="{D0B22D8B-89AB-4865-91EC-EC3BE276C223}" sibTransId="{21C88FA6-76CB-41AB-B414-73097BF2B5D8}"/>
    <dgm:cxn modelId="{3EB7F5E1-0C48-46AB-B2B4-F1469A05AF1F}" type="presOf" srcId="{685FFABA-9F3C-4F45-9F3B-464F161EDA62}" destId="{C35A4C6E-89C1-4497-BD34-09339F8FDCC4}" srcOrd="1" destOrd="0" presId="urn:microsoft.com/office/officeart/2005/8/layout/list1"/>
    <dgm:cxn modelId="{0A9CD3FF-E0DE-4B46-A220-1F3F70744D35}" srcId="{1D52A5DE-AE20-437C-8B0D-CF83DFE3888D}" destId="{685FFABA-9F3C-4F45-9F3B-464F161EDA62}" srcOrd="1" destOrd="0" parTransId="{AE8160D9-8365-415C-8D88-FDF433635214}" sibTransId="{5694D0C9-8961-40AE-A2ED-255DCF075F4A}"/>
    <dgm:cxn modelId="{4FD90EF4-29EE-4D87-ADAD-2E2782365F47}" type="presParOf" srcId="{B5565A6A-FAB0-461D-99AE-65FDC30C17E8}" destId="{6984A5BF-6187-4A3A-B241-8BBC91964A12}" srcOrd="0" destOrd="0" presId="urn:microsoft.com/office/officeart/2005/8/layout/list1"/>
    <dgm:cxn modelId="{BEBAA99A-3E95-48A7-8B3B-9ED27A92B6FB}" type="presParOf" srcId="{6984A5BF-6187-4A3A-B241-8BBC91964A12}" destId="{AFA7E2F0-E146-4C9A-B4F3-444954E94CB7}" srcOrd="0" destOrd="0" presId="urn:microsoft.com/office/officeart/2005/8/layout/list1"/>
    <dgm:cxn modelId="{48B68064-2AF1-4C3C-8CA8-CB2F7E13361E}" type="presParOf" srcId="{6984A5BF-6187-4A3A-B241-8BBC91964A12}" destId="{7BC91E73-8A35-447A-A459-5589CB469213}" srcOrd="1" destOrd="0" presId="urn:microsoft.com/office/officeart/2005/8/layout/list1"/>
    <dgm:cxn modelId="{A234A3D4-AAFC-4BA0-B09B-9A64FD4D4FAF}" type="presParOf" srcId="{B5565A6A-FAB0-461D-99AE-65FDC30C17E8}" destId="{41D6AF5E-A591-4BB8-9F00-1AACA28212CF}" srcOrd="1" destOrd="0" presId="urn:microsoft.com/office/officeart/2005/8/layout/list1"/>
    <dgm:cxn modelId="{98610856-2896-4F12-BF7E-6EE29DF7127F}" type="presParOf" srcId="{B5565A6A-FAB0-461D-99AE-65FDC30C17E8}" destId="{8EB2CEEB-3B30-4912-96C9-9AB691DE415E}" srcOrd="2" destOrd="0" presId="urn:microsoft.com/office/officeart/2005/8/layout/list1"/>
    <dgm:cxn modelId="{C1CD9B86-6DA8-498C-A611-08F33466B4F6}" type="presParOf" srcId="{B5565A6A-FAB0-461D-99AE-65FDC30C17E8}" destId="{1D615C91-4035-46D1-AA3A-64CE54EC3A8B}" srcOrd="3" destOrd="0" presId="urn:microsoft.com/office/officeart/2005/8/layout/list1"/>
    <dgm:cxn modelId="{C906289F-8C92-4A00-AE02-C738B4512F86}" type="presParOf" srcId="{B5565A6A-FAB0-461D-99AE-65FDC30C17E8}" destId="{F88AE1C4-3E03-47EA-8D7C-D535EEFB365F}" srcOrd="4" destOrd="0" presId="urn:microsoft.com/office/officeart/2005/8/layout/list1"/>
    <dgm:cxn modelId="{45D0F4DB-F693-42A4-A3B1-9C9E1192022C}" type="presParOf" srcId="{F88AE1C4-3E03-47EA-8D7C-D535EEFB365F}" destId="{6B39EE3A-4C44-46E6-A2B2-4EFF0CC33F2E}" srcOrd="0" destOrd="0" presId="urn:microsoft.com/office/officeart/2005/8/layout/list1"/>
    <dgm:cxn modelId="{759CF0D8-50F4-4109-A460-0EC9F3372815}" type="presParOf" srcId="{F88AE1C4-3E03-47EA-8D7C-D535EEFB365F}" destId="{C35A4C6E-89C1-4497-BD34-09339F8FDCC4}" srcOrd="1" destOrd="0" presId="urn:microsoft.com/office/officeart/2005/8/layout/list1"/>
    <dgm:cxn modelId="{A25680E4-1A44-40B7-B386-7472AB19E9CE}" type="presParOf" srcId="{B5565A6A-FAB0-461D-99AE-65FDC30C17E8}" destId="{BE540596-3F7F-4997-A091-724F8235550B}" srcOrd="5" destOrd="0" presId="urn:microsoft.com/office/officeart/2005/8/layout/list1"/>
    <dgm:cxn modelId="{6B726E8D-A332-4139-A2F5-BE754E4C97DE}" type="presParOf" srcId="{B5565A6A-FAB0-461D-99AE-65FDC30C17E8}" destId="{06E437D6-813E-44E3-928E-B5BFD7F4283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C160CCA-CD8B-4E9D-A171-A9E6DC1F0409}"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tr-TR"/>
        </a:p>
      </dgm:t>
    </dgm:pt>
    <dgm:pt modelId="{4A652762-E0BC-4C5C-A81E-1DBB5154A5D1}">
      <dgm:prSet/>
      <dgm:spPr/>
      <dgm:t>
        <a:bodyPr/>
        <a:lstStyle/>
        <a:p>
          <a:pPr rtl="0"/>
          <a:r>
            <a:rPr lang="tr-TR" dirty="0" err="1"/>
            <a:t>Very</a:t>
          </a:r>
          <a:r>
            <a:rPr lang="tr-TR" dirty="0"/>
            <a:t> </a:t>
          </a:r>
          <a:r>
            <a:rPr lang="tr-TR" dirty="0" err="1"/>
            <a:t>high</a:t>
          </a:r>
          <a:r>
            <a:rPr lang="tr-TR" dirty="0"/>
            <a:t> </a:t>
          </a:r>
          <a:r>
            <a:rPr lang="tr-TR" dirty="0" err="1"/>
            <a:t>clinical</a:t>
          </a:r>
          <a:r>
            <a:rPr lang="tr-TR" dirty="0"/>
            <a:t> </a:t>
          </a:r>
          <a:r>
            <a:rPr lang="tr-TR" dirty="0" err="1"/>
            <a:t>effectiveness</a:t>
          </a:r>
          <a:endParaRPr lang="tr-TR" dirty="0"/>
        </a:p>
      </dgm:t>
    </dgm:pt>
    <dgm:pt modelId="{02FDBF0C-00E8-43B1-84A0-0CE240E9F138}" type="parTrans" cxnId="{B1169BCF-C338-4F2B-B8E9-F2388926FE98}">
      <dgm:prSet/>
      <dgm:spPr/>
      <dgm:t>
        <a:bodyPr/>
        <a:lstStyle/>
        <a:p>
          <a:endParaRPr lang="tr-TR"/>
        </a:p>
      </dgm:t>
    </dgm:pt>
    <dgm:pt modelId="{B81526BF-9603-43E5-A5BE-EBF72C56518E}" type="sibTrans" cxnId="{B1169BCF-C338-4F2B-B8E9-F2388926FE98}">
      <dgm:prSet/>
      <dgm:spPr/>
      <dgm:t>
        <a:bodyPr/>
        <a:lstStyle/>
        <a:p>
          <a:endParaRPr lang="tr-TR"/>
        </a:p>
      </dgm:t>
    </dgm:pt>
    <dgm:pt modelId="{AA58D319-C363-4A23-824E-53B67B2EAD45}">
      <dgm:prSet/>
      <dgm:spPr/>
      <dgm:t>
        <a:bodyPr/>
        <a:lstStyle/>
        <a:p>
          <a:pPr rtl="0"/>
          <a:r>
            <a:rPr lang="en-US" dirty="0"/>
            <a:t>Additional information for the future</a:t>
          </a:r>
          <a:endParaRPr lang="tr-TR" dirty="0"/>
        </a:p>
      </dgm:t>
    </dgm:pt>
    <dgm:pt modelId="{0284394F-5121-451B-B903-2BE1F5854723}" type="parTrans" cxnId="{65BD58BE-A8EE-435F-AFA1-C0B997C476A5}">
      <dgm:prSet/>
      <dgm:spPr/>
      <dgm:t>
        <a:bodyPr/>
        <a:lstStyle/>
        <a:p>
          <a:endParaRPr lang="tr-TR"/>
        </a:p>
      </dgm:t>
    </dgm:pt>
    <dgm:pt modelId="{53699C0A-3785-4E2E-BBC4-5F0B1B5A58FB}" type="sibTrans" cxnId="{65BD58BE-A8EE-435F-AFA1-C0B997C476A5}">
      <dgm:prSet/>
      <dgm:spPr/>
      <dgm:t>
        <a:bodyPr/>
        <a:lstStyle/>
        <a:p>
          <a:endParaRPr lang="tr-TR"/>
        </a:p>
      </dgm:t>
    </dgm:pt>
    <dgm:pt modelId="{4B791190-AC11-4001-B225-1131AED878A6}">
      <dgm:prSet/>
      <dgm:spPr/>
      <dgm:t>
        <a:bodyPr/>
        <a:lstStyle/>
        <a:p>
          <a:pPr rtl="0"/>
          <a:r>
            <a:rPr lang="tr-TR" dirty="0" err="1"/>
            <a:t>Co-administration</a:t>
          </a:r>
          <a:r>
            <a:rPr lang="tr-TR" dirty="0"/>
            <a:t> </a:t>
          </a:r>
          <a:r>
            <a:rPr lang="tr-TR" dirty="0" err="1"/>
            <a:t>with</a:t>
          </a:r>
          <a:r>
            <a:rPr lang="tr-TR" dirty="0"/>
            <a:t> </a:t>
          </a:r>
          <a:r>
            <a:rPr lang="tr-TR" dirty="0" err="1"/>
            <a:t>other</a:t>
          </a:r>
          <a:r>
            <a:rPr lang="tr-TR" dirty="0"/>
            <a:t> </a:t>
          </a:r>
          <a:r>
            <a:rPr lang="tr-TR" dirty="0" err="1"/>
            <a:t>vaccines</a:t>
          </a:r>
          <a:endParaRPr lang="tr-TR" dirty="0"/>
        </a:p>
      </dgm:t>
    </dgm:pt>
    <dgm:pt modelId="{A470BBB3-4386-40D4-97E2-97868B458CD5}" type="parTrans" cxnId="{3CD8258C-46F1-4B7D-A2B6-BA4753B106E4}">
      <dgm:prSet/>
      <dgm:spPr/>
      <dgm:t>
        <a:bodyPr/>
        <a:lstStyle/>
        <a:p>
          <a:endParaRPr lang="tr-TR"/>
        </a:p>
      </dgm:t>
    </dgm:pt>
    <dgm:pt modelId="{FA3DC9C7-1555-405E-98EB-8349F3CE04AB}" type="sibTrans" cxnId="{3CD8258C-46F1-4B7D-A2B6-BA4753B106E4}">
      <dgm:prSet/>
      <dgm:spPr/>
      <dgm:t>
        <a:bodyPr/>
        <a:lstStyle/>
        <a:p>
          <a:endParaRPr lang="tr-TR"/>
        </a:p>
      </dgm:t>
    </dgm:pt>
    <dgm:pt modelId="{2983F9F2-E406-4DFC-ADFD-789FDA47AA8F}">
      <dgm:prSet/>
      <dgm:spPr/>
      <dgm:t>
        <a:bodyPr/>
        <a:lstStyle/>
        <a:p>
          <a:pPr rtl="0"/>
          <a:r>
            <a:rPr lang="en-US" dirty="0"/>
            <a:t>9vHPV vaccination in previously vaccinated population</a:t>
          </a:r>
          <a:endParaRPr lang="tr-TR" dirty="0"/>
        </a:p>
      </dgm:t>
    </dgm:pt>
    <dgm:pt modelId="{90F50DBD-43A4-470F-BC23-F941214F7A5A}" type="parTrans" cxnId="{CB01A17F-EA7D-4332-8348-21B867CDB663}">
      <dgm:prSet/>
      <dgm:spPr/>
      <dgm:t>
        <a:bodyPr/>
        <a:lstStyle/>
        <a:p>
          <a:endParaRPr lang="tr-TR"/>
        </a:p>
      </dgm:t>
    </dgm:pt>
    <dgm:pt modelId="{40C9636A-5094-473B-9650-361887EB8FD9}" type="sibTrans" cxnId="{CB01A17F-EA7D-4332-8348-21B867CDB663}">
      <dgm:prSet/>
      <dgm:spPr/>
      <dgm:t>
        <a:bodyPr/>
        <a:lstStyle/>
        <a:p>
          <a:endParaRPr lang="tr-TR"/>
        </a:p>
      </dgm:t>
    </dgm:pt>
    <dgm:pt modelId="{CC59C9D5-CB4E-4D5B-AABB-28CB38934A0B}">
      <dgm:prSet/>
      <dgm:spPr/>
      <dgm:t>
        <a:bodyPr/>
        <a:lstStyle/>
        <a:p>
          <a:pPr rtl="0"/>
          <a:r>
            <a:rPr lang="en-US" dirty="0"/>
            <a:t>All efficacy and immunogenicity studies have been completed</a:t>
          </a:r>
          <a:endParaRPr lang="tr-TR" dirty="0"/>
        </a:p>
      </dgm:t>
    </dgm:pt>
    <dgm:pt modelId="{3DA4E884-B1DC-45C9-88AC-3CEBAC7FF50F}" type="parTrans" cxnId="{4A16B4EC-6E21-414E-A473-4A057AAE9BB0}">
      <dgm:prSet/>
      <dgm:spPr/>
      <dgm:t>
        <a:bodyPr/>
        <a:lstStyle/>
        <a:p>
          <a:endParaRPr lang="tr-TR"/>
        </a:p>
      </dgm:t>
    </dgm:pt>
    <dgm:pt modelId="{594D45B6-F5BA-4847-97F5-2987BBE832AD}" type="sibTrans" cxnId="{4A16B4EC-6E21-414E-A473-4A057AAE9BB0}">
      <dgm:prSet/>
      <dgm:spPr/>
      <dgm:t>
        <a:bodyPr/>
        <a:lstStyle/>
        <a:p>
          <a:endParaRPr lang="tr-TR"/>
        </a:p>
      </dgm:t>
    </dgm:pt>
    <dgm:pt modelId="{B890305D-18F1-4594-8528-34D93A9D6C89}">
      <dgm:prSet/>
      <dgm:spPr/>
      <dgm:t>
        <a:bodyPr/>
        <a:lstStyle/>
        <a:p>
          <a:pPr rtl="0"/>
          <a:r>
            <a:rPr lang="en-US" dirty="0"/>
            <a:t>Equal efficacy as 4vHPV vaccine for HPV 6, 11, 16 and 18</a:t>
          </a:r>
          <a:endParaRPr lang="tr-TR" dirty="0"/>
        </a:p>
      </dgm:t>
    </dgm:pt>
    <dgm:pt modelId="{B603599B-E9C3-435D-BA0B-B252B79D898F}" type="parTrans" cxnId="{1CA6DF03-3209-4C31-A612-CBA2B72764CC}">
      <dgm:prSet/>
      <dgm:spPr/>
      <dgm:t>
        <a:bodyPr/>
        <a:lstStyle/>
        <a:p>
          <a:endParaRPr lang="tr-TR"/>
        </a:p>
      </dgm:t>
    </dgm:pt>
    <dgm:pt modelId="{76FBD1AC-42A1-4D00-A38B-ECF0CEAC2290}" type="sibTrans" cxnId="{1CA6DF03-3209-4C31-A612-CBA2B72764CC}">
      <dgm:prSet/>
      <dgm:spPr/>
      <dgm:t>
        <a:bodyPr/>
        <a:lstStyle/>
        <a:p>
          <a:endParaRPr lang="tr-TR"/>
        </a:p>
      </dgm:t>
    </dgm:pt>
    <dgm:pt modelId="{E203575A-45C8-43AD-9BD9-959E2570AB57}">
      <dgm:prSet/>
      <dgm:spPr/>
      <dgm:t>
        <a:bodyPr/>
        <a:lstStyle/>
        <a:p>
          <a:pPr rtl="0"/>
          <a:r>
            <a:rPr lang="en-US" dirty="0"/>
            <a:t>97% effectiveness for HPV 31, 33, 45, 52 and 58 related diseases</a:t>
          </a:r>
          <a:endParaRPr lang="tr-TR" dirty="0"/>
        </a:p>
      </dgm:t>
    </dgm:pt>
    <dgm:pt modelId="{F0695431-BE9E-4E89-BAA9-3A3D60F340F1}" type="parTrans" cxnId="{BA7C6831-DF3E-49DF-889F-060B07437110}">
      <dgm:prSet/>
      <dgm:spPr/>
      <dgm:t>
        <a:bodyPr/>
        <a:lstStyle/>
        <a:p>
          <a:endParaRPr lang="tr-TR"/>
        </a:p>
      </dgm:t>
    </dgm:pt>
    <dgm:pt modelId="{C5B76A36-0C41-4185-8A1F-F286E0A271A7}" type="sibTrans" cxnId="{BA7C6831-DF3E-49DF-889F-060B07437110}">
      <dgm:prSet/>
      <dgm:spPr/>
      <dgm:t>
        <a:bodyPr/>
        <a:lstStyle/>
        <a:p>
          <a:endParaRPr lang="tr-TR"/>
        </a:p>
      </dgm:t>
    </dgm:pt>
    <dgm:pt modelId="{33D04940-A3CE-4AE1-9917-73B303016F0E}">
      <dgm:prSet/>
      <dgm:spPr/>
      <dgm:t>
        <a:bodyPr/>
        <a:lstStyle/>
        <a:p>
          <a:pPr rtl="0"/>
          <a:r>
            <a:rPr lang="en-US" dirty="0"/>
            <a:t>Same immunogenicity for adolescents and adults</a:t>
          </a:r>
          <a:endParaRPr lang="tr-TR" dirty="0"/>
        </a:p>
      </dgm:t>
    </dgm:pt>
    <dgm:pt modelId="{4EBBB4FB-DF6A-4B69-838F-13387047CA46}" type="parTrans" cxnId="{7FC24D9D-7B04-46BE-92F3-B275881DB38B}">
      <dgm:prSet/>
      <dgm:spPr/>
      <dgm:t>
        <a:bodyPr/>
        <a:lstStyle/>
        <a:p>
          <a:endParaRPr lang="tr-TR"/>
        </a:p>
      </dgm:t>
    </dgm:pt>
    <dgm:pt modelId="{AD7B2E1C-FE77-42D4-B8E8-653C850350F3}" type="sibTrans" cxnId="{7FC24D9D-7B04-46BE-92F3-B275881DB38B}">
      <dgm:prSet/>
      <dgm:spPr/>
      <dgm:t>
        <a:bodyPr/>
        <a:lstStyle/>
        <a:p>
          <a:endParaRPr lang="tr-TR"/>
        </a:p>
      </dgm:t>
    </dgm:pt>
    <dgm:pt modelId="{46780BC1-8B93-42A5-B53C-C07D1DF7EE61}" type="pres">
      <dgm:prSet presAssocID="{BC160CCA-CD8B-4E9D-A171-A9E6DC1F0409}" presName="linear" presStyleCnt="0">
        <dgm:presLayoutVars>
          <dgm:animLvl val="lvl"/>
          <dgm:resizeHandles val="exact"/>
        </dgm:presLayoutVars>
      </dgm:prSet>
      <dgm:spPr/>
    </dgm:pt>
    <dgm:pt modelId="{36736C8F-6AEA-4E53-9C77-439839E3C29F}" type="pres">
      <dgm:prSet presAssocID="{4A652762-E0BC-4C5C-A81E-1DBB5154A5D1}" presName="parentText" presStyleLbl="node1" presStyleIdx="0" presStyleCnt="2">
        <dgm:presLayoutVars>
          <dgm:chMax val="0"/>
          <dgm:bulletEnabled val="1"/>
        </dgm:presLayoutVars>
      </dgm:prSet>
      <dgm:spPr/>
    </dgm:pt>
    <dgm:pt modelId="{6CB906B9-E5E0-4079-98FD-E71349468BD3}" type="pres">
      <dgm:prSet presAssocID="{4A652762-E0BC-4C5C-A81E-1DBB5154A5D1}" presName="childText" presStyleLbl="revTx" presStyleIdx="0" presStyleCnt="2">
        <dgm:presLayoutVars>
          <dgm:bulletEnabled val="1"/>
        </dgm:presLayoutVars>
      </dgm:prSet>
      <dgm:spPr/>
    </dgm:pt>
    <dgm:pt modelId="{2F07E4D7-4E1A-4A57-B6DC-8CA83C9FE861}" type="pres">
      <dgm:prSet presAssocID="{AA58D319-C363-4A23-824E-53B67B2EAD45}" presName="parentText" presStyleLbl="node1" presStyleIdx="1" presStyleCnt="2">
        <dgm:presLayoutVars>
          <dgm:chMax val="0"/>
          <dgm:bulletEnabled val="1"/>
        </dgm:presLayoutVars>
      </dgm:prSet>
      <dgm:spPr/>
    </dgm:pt>
    <dgm:pt modelId="{51347C4F-EBA0-49F5-BAAA-7DCB24306407}" type="pres">
      <dgm:prSet presAssocID="{AA58D319-C363-4A23-824E-53B67B2EAD45}" presName="childText" presStyleLbl="revTx" presStyleIdx="1" presStyleCnt="2">
        <dgm:presLayoutVars>
          <dgm:bulletEnabled val="1"/>
        </dgm:presLayoutVars>
      </dgm:prSet>
      <dgm:spPr/>
    </dgm:pt>
  </dgm:ptLst>
  <dgm:cxnLst>
    <dgm:cxn modelId="{1CA6DF03-3209-4C31-A612-CBA2B72764CC}" srcId="{CC59C9D5-CB4E-4D5B-AABB-28CB38934A0B}" destId="{B890305D-18F1-4594-8528-34D93A9D6C89}" srcOrd="0" destOrd="0" parTransId="{B603599B-E9C3-435D-BA0B-B252B79D898F}" sibTransId="{76FBD1AC-42A1-4D00-A38B-ECF0CEAC2290}"/>
    <dgm:cxn modelId="{BA7C6831-DF3E-49DF-889F-060B07437110}" srcId="{CC59C9D5-CB4E-4D5B-AABB-28CB38934A0B}" destId="{E203575A-45C8-43AD-9BD9-959E2570AB57}" srcOrd="1" destOrd="0" parTransId="{F0695431-BE9E-4E89-BAA9-3A3D60F340F1}" sibTransId="{C5B76A36-0C41-4185-8A1F-F286E0A271A7}"/>
    <dgm:cxn modelId="{281B4D34-D097-489F-8454-BB490FD53800}" type="presOf" srcId="{AA58D319-C363-4A23-824E-53B67B2EAD45}" destId="{2F07E4D7-4E1A-4A57-B6DC-8CA83C9FE861}" srcOrd="0" destOrd="0" presId="urn:microsoft.com/office/officeart/2005/8/layout/vList2"/>
    <dgm:cxn modelId="{7FE10A45-AB9D-43A9-AEB8-8D0933D40465}" type="presOf" srcId="{B890305D-18F1-4594-8528-34D93A9D6C89}" destId="{6CB906B9-E5E0-4079-98FD-E71349468BD3}" srcOrd="0" destOrd="1" presId="urn:microsoft.com/office/officeart/2005/8/layout/vList2"/>
    <dgm:cxn modelId="{D6600E6E-6BC5-4D95-AA2F-1391DD3C8473}" type="presOf" srcId="{2983F9F2-E406-4DFC-ADFD-789FDA47AA8F}" destId="{51347C4F-EBA0-49F5-BAAA-7DCB24306407}" srcOrd="0" destOrd="1" presId="urn:microsoft.com/office/officeart/2005/8/layout/vList2"/>
    <dgm:cxn modelId="{BD2AE356-B79A-4337-BAA7-0ABFD985CCF4}" type="presOf" srcId="{CC59C9D5-CB4E-4D5B-AABB-28CB38934A0B}" destId="{6CB906B9-E5E0-4079-98FD-E71349468BD3}" srcOrd="0" destOrd="0" presId="urn:microsoft.com/office/officeart/2005/8/layout/vList2"/>
    <dgm:cxn modelId="{8083F856-6E0C-4CCE-B741-8453B11921BC}" type="presOf" srcId="{4B791190-AC11-4001-B225-1131AED878A6}" destId="{51347C4F-EBA0-49F5-BAAA-7DCB24306407}" srcOrd="0" destOrd="0" presId="urn:microsoft.com/office/officeart/2005/8/layout/vList2"/>
    <dgm:cxn modelId="{CB01A17F-EA7D-4332-8348-21B867CDB663}" srcId="{AA58D319-C363-4A23-824E-53B67B2EAD45}" destId="{2983F9F2-E406-4DFC-ADFD-789FDA47AA8F}" srcOrd="1" destOrd="0" parTransId="{90F50DBD-43A4-470F-BC23-F941214F7A5A}" sibTransId="{40C9636A-5094-473B-9650-361887EB8FD9}"/>
    <dgm:cxn modelId="{3CD8258C-46F1-4B7D-A2B6-BA4753B106E4}" srcId="{AA58D319-C363-4A23-824E-53B67B2EAD45}" destId="{4B791190-AC11-4001-B225-1131AED878A6}" srcOrd="0" destOrd="0" parTransId="{A470BBB3-4386-40D4-97E2-97868B458CD5}" sibTransId="{FA3DC9C7-1555-405E-98EB-8349F3CE04AB}"/>
    <dgm:cxn modelId="{B8F56B92-8E28-41DF-9BB2-1DFAF6C1393B}" type="presOf" srcId="{33D04940-A3CE-4AE1-9917-73B303016F0E}" destId="{6CB906B9-E5E0-4079-98FD-E71349468BD3}" srcOrd="0" destOrd="3" presId="urn:microsoft.com/office/officeart/2005/8/layout/vList2"/>
    <dgm:cxn modelId="{7FC24D9D-7B04-46BE-92F3-B275881DB38B}" srcId="{CC59C9D5-CB4E-4D5B-AABB-28CB38934A0B}" destId="{33D04940-A3CE-4AE1-9917-73B303016F0E}" srcOrd="2" destOrd="0" parTransId="{4EBBB4FB-DF6A-4B69-838F-13387047CA46}" sibTransId="{AD7B2E1C-FE77-42D4-B8E8-653C850350F3}"/>
    <dgm:cxn modelId="{667F7DBD-ACAB-4A67-B65A-ED53AAF654FA}" type="presOf" srcId="{4A652762-E0BC-4C5C-A81E-1DBB5154A5D1}" destId="{36736C8F-6AEA-4E53-9C77-439839E3C29F}" srcOrd="0" destOrd="0" presId="urn:microsoft.com/office/officeart/2005/8/layout/vList2"/>
    <dgm:cxn modelId="{65BD58BE-A8EE-435F-AFA1-C0B997C476A5}" srcId="{BC160CCA-CD8B-4E9D-A171-A9E6DC1F0409}" destId="{AA58D319-C363-4A23-824E-53B67B2EAD45}" srcOrd="1" destOrd="0" parTransId="{0284394F-5121-451B-B903-2BE1F5854723}" sibTransId="{53699C0A-3785-4E2E-BBC4-5F0B1B5A58FB}"/>
    <dgm:cxn modelId="{B1169BCF-C338-4F2B-B8E9-F2388926FE98}" srcId="{BC160CCA-CD8B-4E9D-A171-A9E6DC1F0409}" destId="{4A652762-E0BC-4C5C-A81E-1DBB5154A5D1}" srcOrd="0" destOrd="0" parTransId="{02FDBF0C-00E8-43B1-84A0-0CE240E9F138}" sibTransId="{B81526BF-9603-43E5-A5BE-EBF72C56518E}"/>
    <dgm:cxn modelId="{D73257E1-D2EF-426F-A854-5FC2D2BD1D7A}" type="presOf" srcId="{E203575A-45C8-43AD-9BD9-959E2570AB57}" destId="{6CB906B9-E5E0-4079-98FD-E71349468BD3}" srcOrd="0" destOrd="2" presId="urn:microsoft.com/office/officeart/2005/8/layout/vList2"/>
    <dgm:cxn modelId="{366C8FE6-374F-4294-A9FA-CB531698A18B}" type="presOf" srcId="{BC160CCA-CD8B-4E9D-A171-A9E6DC1F0409}" destId="{46780BC1-8B93-42A5-B53C-C07D1DF7EE61}" srcOrd="0" destOrd="0" presId="urn:microsoft.com/office/officeart/2005/8/layout/vList2"/>
    <dgm:cxn modelId="{4A16B4EC-6E21-414E-A473-4A057AAE9BB0}" srcId="{4A652762-E0BC-4C5C-A81E-1DBB5154A5D1}" destId="{CC59C9D5-CB4E-4D5B-AABB-28CB38934A0B}" srcOrd="0" destOrd="0" parTransId="{3DA4E884-B1DC-45C9-88AC-3CEBAC7FF50F}" sibTransId="{594D45B6-F5BA-4847-97F5-2987BBE832AD}"/>
    <dgm:cxn modelId="{2BFB4AD9-07A2-4E9D-A723-FA0836731722}" type="presParOf" srcId="{46780BC1-8B93-42A5-B53C-C07D1DF7EE61}" destId="{36736C8F-6AEA-4E53-9C77-439839E3C29F}" srcOrd="0" destOrd="0" presId="urn:microsoft.com/office/officeart/2005/8/layout/vList2"/>
    <dgm:cxn modelId="{3E1034E5-8E1A-4107-BB02-38EA746F1D0A}" type="presParOf" srcId="{46780BC1-8B93-42A5-B53C-C07D1DF7EE61}" destId="{6CB906B9-E5E0-4079-98FD-E71349468BD3}" srcOrd="1" destOrd="0" presId="urn:microsoft.com/office/officeart/2005/8/layout/vList2"/>
    <dgm:cxn modelId="{E129BB86-B79C-4253-805D-5207D7B12B60}" type="presParOf" srcId="{46780BC1-8B93-42A5-B53C-C07D1DF7EE61}" destId="{2F07E4D7-4E1A-4A57-B6DC-8CA83C9FE861}" srcOrd="2" destOrd="0" presId="urn:microsoft.com/office/officeart/2005/8/layout/vList2"/>
    <dgm:cxn modelId="{C4D45B21-EBE7-4D4F-BB41-B2D63C5B2A64}" type="presParOf" srcId="{46780BC1-8B93-42A5-B53C-C07D1DF7EE61}" destId="{51347C4F-EBA0-49F5-BAAA-7DCB2430640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00207DB-8F78-40E5-85A4-385A2DB26F87}" type="doc">
      <dgm:prSet loTypeId="urn:microsoft.com/office/officeart/2005/8/layout/target2" loCatId="relationship" qsTypeId="urn:microsoft.com/office/officeart/2005/8/quickstyle/simple2" qsCatId="simple" csTypeId="urn:microsoft.com/office/officeart/2005/8/colors/colorful3" csCatId="colorful" phldr="1"/>
      <dgm:spPr/>
      <dgm:t>
        <a:bodyPr/>
        <a:lstStyle/>
        <a:p>
          <a:endParaRPr lang="tr-TR"/>
        </a:p>
      </dgm:t>
    </dgm:pt>
    <dgm:pt modelId="{6A2754B2-5D10-45EF-BF4A-A92028E2C7CE}">
      <dgm:prSet/>
      <dgm:spPr/>
      <dgm:t>
        <a:bodyPr/>
        <a:lstStyle/>
        <a:p>
          <a:pPr rtl="0"/>
          <a:r>
            <a:rPr lang="tr-TR" b="1" dirty="0"/>
            <a:t>YES!</a:t>
          </a:r>
        </a:p>
      </dgm:t>
    </dgm:pt>
    <dgm:pt modelId="{4560D006-1A10-4B23-A7B5-98BC9B039115}" type="parTrans" cxnId="{F27CF350-446D-479A-8615-E58D6BCD93E9}">
      <dgm:prSet/>
      <dgm:spPr/>
      <dgm:t>
        <a:bodyPr/>
        <a:lstStyle/>
        <a:p>
          <a:endParaRPr lang="tr-TR"/>
        </a:p>
      </dgm:t>
    </dgm:pt>
    <dgm:pt modelId="{F33EC82E-7338-4DF7-8FC8-6BDE089313FD}" type="sibTrans" cxnId="{F27CF350-446D-479A-8615-E58D6BCD93E9}">
      <dgm:prSet/>
      <dgm:spPr/>
      <dgm:t>
        <a:bodyPr/>
        <a:lstStyle/>
        <a:p>
          <a:endParaRPr lang="tr-TR"/>
        </a:p>
      </dgm:t>
    </dgm:pt>
    <dgm:pt modelId="{6A27C6CD-ADE1-4037-9530-5C87EEDCB509}">
      <dgm:prSet/>
      <dgm:spPr/>
      <dgm:t>
        <a:bodyPr/>
        <a:lstStyle/>
        <a:p>
          <a:pPr rtl="0"/>
          <a:r>
            <a:rPr lang="tr-TR" dirty="0"/>
            <a:t>9vHPV </a:t>
          </a:r>
          <a:r>
            <a:rPr lang="tr-TR" dirty="0" err="1"/>
            <a:t>vaccine</a:t>
          </a:r>
          <a:endParaRPr lang="tr-TR" dirty="0"/>
        </a:p>
      </dgm:t>
    </dgm:pt>
    <dgm:pt modelId="{DCE5BC84-DA24-461B-BAC5-74B9D9B31C13}" type="parTrans" cxnId="{AD139806-A6FA-4086-AED0-91DDD3782709}">
      <dgm:prSet/>
      <dgm:spPr/>
      <dgm:t>
        <a:bodyPr/>
        <a:lstStyle/>
        <a:p>
          <a:endParaRPr lang="tr-TR"/>
        </a:p>
      </dgm:t>
    </dgm:pt>
    <dgm:pt modelId="{FB5F95B3-30D1-499F-BAB0-05A26A0442F5}" type="sibTrans" cxnId="{AD139806-A6FA-4086-AED0-91DDD3782709}">
      <dgm:prSet/>
      <dgm:spPr/>
      <dgm:t>
        <a:bodyPr/>
        <a:lstStyle/>
        <a:p>
          <a:endParaRPr lang="tr-TR"/>
        </a:p>
      </dgm:t>
    </dgm:pt>
    <dgm:pt modelId="{95BBD455-B46F-4CF7-93CD-9E3BC59DB7B8}">
      <dgm:prSet/>
      <dgm:spPr/>
      <dgm:t>
        <a:bodyPr/>
        <a:lstStyle/>
        <a:p>
          <a:pPr rtl="0"/>
          <a:r>
            <a:rPr lang="en-US" dirty="0"/>
            <a:t>Provides protection against </a:t>
          </a:r>
          <a:r>
            <a:rPr lang="tr-TR" dirty="0"/>
            <a:t>HPV </a:t>
          </a:r>
          <a:r>
            <a:rPr lang="tr-TR" dirty="0" err="1"/>
            <a:t>types</a:t>
          </a:r>
          <a:r>
            <a:rPr lang="tr-TR" dirty="0"/>
            <a:t> r</a:t>
          </a:r>
          <a:r>
            <a:rPr lang="en-US" dirty="0" err="1"/>
            <a:t>esponsible</a:t>
          </a:r>
          <a:r>
            <a:rPr lang="en-US" dirty="0"/>
            <a:t> for 80% of cervical precancerous lesions</a:t>
          </a:r>
          <a:endParaRPr lang="tr-TR" dirty="0"/>
        </a:p>
      </dgm:t>
    </dgm:pt>
    <dgm:pt modelId="{41FDB8AA-2ECA-417D-842F-3336FC6359F4}" type="parTrans" cxnId="{7E7B8E12-0C74-4F2C-9BF0-82E0E982DC32}">
      <dgm:prSet/>
      <dgm:spPr/>
      <dgm:t>
        <a:bodyPr/>
        <a:lstStyle/>
        <a:p>
          <a:endParaRPr lang="tr-TR"/>
        </a:p>
      </dgm:t>
    </dgm:pt>
    <dgm:pt modelId="{A1DBBE92-1C6F-4C62-A049-353F82D9C81B}" type="sibTrans" cxnId="{7E7B8E12-0C74-4F2C-9BF0-82E0E982DC32}">
      <dgm:prSet/>
      <dgm:spPr/>
      <dgm:t>
        <a:bodyPr/>
        <a:lstStyle/>
        <a:p>
          <a:endParaRPr lang="tr-TR"/>
        </a:p>
      </dgm:t>
    </dgm:pt>
    <dgm:pt modelId="{7941E191-4418-42AD-A766-3C58BEB0168B}">
      <dgm:prSet/>
      <dgm:spPr/>
      <dgm:t>
        <a:bodyPr/>
        <a:lstStyle/>
        <a:p>
          <a:pPr rtl="0"/>
          <a:r>
            <a:rPr lang="tr-TR" dirty="0" err="1"/>
            <a:t>And</a:t>
          </a:r>
          <a:r>
            <a:rPr lang="tr-TR" dirty="0"/>
            <a:t> </a:t>
          </a:r>
          <a:r>
            <a:rPr lang="en-US" dirty="0"/>
            <a:t>HPV types responsible for 90% of cervical cancer</a:t>
          </a:r>
          <a:endParaRPr lang="tr-TR" dirty="0"/>
        </a:p>
      </dgm:t>
    </dgm:pt>
    <dgm:pt modelId="{17CC5E6E-99E7-4854-9901-10E9572AC6DF}" type="parTrans" cxnId="{9519A004-02C9-44F8-8095-A569DF742405}">
      <dgm:prSet/>
      <dgm:spPr/>
      <dgm:t>
        <a:bodyPr/>
        <a:lstStyle/>
        <a:p>
          <a:endParaRPr lang="tr-TR"/>
        </a:p>
      </dgm:t>
    </dgm:pt>
    <dgm:pt modelId="{D7F77C74-DABD-4515-9B92-58E012BD5BDD}" type="sibTrans" cxnId="{9519A004-02C9-44F8-8095-A569DF742405}">
      <dgm:prSet/>
      <dgm:spPr/>
      <dgm:t>
        <a:bodyPr/>
        <a:lstStyle/>
        <a:p>
          <a:endParaRPr lang="tr-TR"/>
        </a:p>
      </dgm:t>
    </dgm:pt>
    <dgm:pt modelId="{0C7C405C-7551-4C87-A5F3-8BF2F43329F5}" type="pres">
      <dgm:prSet presAssocID="{200207DB-8F78-40E5-85A4-385A2DB26F87}" presName="Name0" presStyleCnt="0">
        <dgm:presLayoutVars>
          <dgm:chMax val="3"/>
          <dgm:chPref val="1"/>
          <dgm:dir/>
          <dgm:animLvl val="lvl"/>
          <dgm:resizeHandles/>
        </dgm:presLayoutVars>
      </dgm:prSet>
      <dgm:spPr/>
    </dgm:pt>
    <dgm:pt modelId="{0B910B68-3DF4-47E1-846C-24BC5903642F}" type="pres">
      <dgm:prSet presAssocID="{200207DB-8F78-40E5-85A4-385A2DB26F87}" presName="outerBox" presStyleCnt="0"/>
      <dgm:spPr/>
    </dgm:pt>
    <dgm:pt modelId="{BD3B66D5-FFE8-4854-B897-53A86E0A1095}" type="pres">
      <dgm:prSet presAssocID="{200207DB-8F78-40E5-85A4-385A2DB26F87}" presName="outerBoxParent" presStyleLbl="node1" presStyleIdx="0" presStyleCnt="2"/>
      <dgm:spPr/>
    </dgm:pt>
    <dgm:pt modelId="{DD0DA8FB-D89A-490C-9CAF-AA5C5DCC252D}" type="pres">
      <dgm:prSet presAssocID="{200207DB-8F78-40E5-85A4-385A2DB26F87}" presName="outerBoxChildren" presStyleCnt="0"/>
      <dgm:spPr/>
    </dgm:pt>
    <dgm:pt modelId="{35017A6F-755B-4888-9857-3586AC246AD1}" type="pres">
      <dgm:prSet presAssocID="{200207DB-8F78-40E5-85A4-385A2DB26F87}" presName="middleBox" presStyleCnt="0"/>
      <dgm:spPr/>
    </dgm:pt>
    <dgm:pt modelId="{B855CBF7-662E-49BF-8505-DEA82059C959}" type="pres">
      <dgm:prSet presAssocID="{200207DB-8F78-40E5-85A4-385A2DB26F87}" presName="middleBoxParent" presStyleLbl="node1" presStyleIdx="1" presStyleCnt="2"/>
      <dgm:spPr/>
    </dgm:pt>
    <dgm:pt modelId="{D9FE150F-EBB5-4D1F-A4D2-D3FB98E48769}" type="pres">
      <dgm:prSet presAssocID="{200207DB-8F78-40E5-85A4-385A2DB26F87}" presName="middleBoxChildren" presStyleCnt="0"/>
      <dgm:spPr/>
    </dgm:pt>
    <dgm:pt modelId="{18D646E3-E857-410F-B48E-B86BFA5C1464}" type="pres">
      <dgm:prSet presAssocID="{95BBD455-B46F-4CF7-93CD-9E3BC59DB7B8}" presName="mChild" presStyleLbl="fgAcc1" presStyleIdx="0" presStyleCnt="2">
        <dgm:presLayoutVars>
          <dgm:bulletEnabled val="1"/>
        </dgm:presLayoutVars>
      </dgm:prSet>
      <dgm:spPr/>
    </dgm:pt>
    <dgm:pt modelId="{0E17C7D1-BA30-4489-A5EE-0BF5D66A8B87}" type="pres">
      <dgm:prSet presAssocID="{A1DBBE92-1C6F-4C62-A049-353F82D9C81B}" presName="middleSibTrans" presStyleCnt="0"/>
      <dgm:spPr/>
    </dgm:pt>
    <dgm:pt modelId="{49F61F6A-2B04-44D9-AA66-1D97F9EB1C39}" type="pres">
      <dgm:prSet presAssocID="{7941E191-4418-42AD-A766-3C58BEB0168B}" presName="mChild" presStyleLbl="fgAcc1" presStyleIdx="1" presStyleCnt="2" custLinFactNeighborX="-46652" custLinFactNeighborY="1500">
        <dgm:presLayoutVars>
          <dgm:bulletEnabled val="1"/>
        </dgm:presLayoutVars>
      </dgm:prSet>
      <dgm:spPr/>
    </dgm:pt>
  </dgm:ptLst>
  <dgm:cxnLst>
    <dgm:cxn modelId="{9519A004-02C9-44F8-8095-A569DF742405}" srcId="{6A27C6CD-ADE1-4037-9530-5C87EEDCB509}" destId="{7941E191-4418-42AD-A766-3C58BEB0168B}" srcOrd="1" destOrd="0" parTransId="{17CC5E6E-99E7-4854-9901-10E9572AC6DF}" sibTransId="{D7F77C74-DABD-4515-9B92-58E012BD5BDD}"/>
    <dgm:cxn modelId="{AD139806-A6FA-4086-AED0-91DDD3782709}" srcId="{200207DB-8F78-40E5-85A4-385A2DB26F87}" destId="{6A27C6CD-ADE1-4037-9530-5C87EEDCB509}" srcOrd="1" destOrd="0" parTransId="{DCE5BC84-DA24-461B-BAC5-74B9D9B31C13}" sibTransId="{FB5F95B3-30D1-499F-BAB0-05A26A0442F5}"/>
    <dgm:cxn modelId="{7E7B8E12-0C74-4F2C-9BF0-82E0E982DC32}" srcId="{6A27C6CD-ADE1-4037-9530-5C87EEDCB509}" destId="{95BBD455-B46F-4CF7-93CD-9E3BC59DB7B8}" srcOrd="0" destOrd="0" parTransId="{41FDB8AA-2ECA-417D-842F-3336FC6359F4}" sibTransId="{A1DBBE92-1C6F-4C62-A049-353F82D9C81B}"/>
    <dgm:cxn modelId="{6281C01B-2CA3-4326-9D29-C5A85EEFD597}" type="presOf" srcId="{7941E191-4418-42AD-A766-3C58BEB0168B}" destId="{49F61F6A-2B04-44D9-AA66-1D97F9EB1C39}" srcOrd="0" destOrd="0" presId="urn:microsoft.com/office/officeart/2005/8/layout/target2"/>
    <dgm:cxn modelId="{FC5A415B-2F35-4435-BCC7-469967E6ED89}" type="presOf" srcId="{6A27C6CD-ADE1-4037-9530-5C87EEDCB509}" destId="{B855CBF7-662E-49BF-8505-DEA82059C959}" srcOrd="0" destOrd="0" presId="urn:microsoft.com/office/officeart/2005/8/layout/target2"/>
    <dgm:cxn modelId="{F27CF350-446D-479A-8615-E58D6BCD93E9}" srcId="{200207DB-8F78-40E5-85A4-385A2DB26F87}" destId="{6A2754B2-5D10-45EF-BF4A-A92028E2C7CE}" srcOrd="0" destOrd="0" parTransId="{4560D006-1A10-4B23-A7B5-98BC9B039115}" sibTransId="{F33EC82E-7338-4DF7-8FC8-6BDE089313FD}"/>
    <dgm:cxn modelId="{9E39DB86-91AD-4D86-8C0A-C99D1D4094C0}" type="presOf" srcId="{6A2754B2-5D10-45EF-BF4A-A92028E2C7CE}" destId="{BD3B66D5-FFE8-4854-B897-53A86E0A1095}" srcOrd="0" destOrd="0" presId="urn:microsoft.com/office/officeart/2005/8/layout/target2"/>
    <dgm:cxn modelId="{C6E121F0-8EE3-43BA-A40E-3204DE36750E}" type="presOf" srcId="{200207DB-8F78-40E5-85A4-385A2DB26F87}" destId="{0C7C405C-7551-4C87-A5F3-8BF2F43329F5}" srcOrd="0" destOrd="0" presId="urn:microsoft.com/office/officeart/2005/8/layout/target2"/>
    <dgm:cxn modelId="{2AA878F0-ECB7-456D-BB73-07571D077ACD}" type="presOf" srcId="{95BBD455-B46F-4CF7-93CD-9E3BC59DB7B8}" destId="{18D646E3-E857-410F-B48E-B86BFA5C1464}" srcOrd="0" destOrd="0" presId="urn:microsoft.com/office/officeart/2005/8/layout/target2"/>
    <dgm:cxn modelId="{75D8CCB0-8155-4ACE-A405-9D14215E9F1C}" type="presParOf" srcId="{0C7C405C-7551-4C87-A5F3-8BF2F43329F5}" destId="{0B910B68-3DF4-47E1-846C-24BC5903642F}" srcOrd="0" destOrd="0" presId="urn:microsoft.com/office/officeart/2005/8/layout/target2"/>
    <dgm:cxn modelId="{3B39415A-2CB8-4F7E-8419-C73C1BAE82EA}" type="presParOf" srcId="{0B910B68-3DF4-47E1-846C-24BC5903642F}" destId="{BD3B66D5-FFE8-4854-B897-53A86E0A1095}" srcOrd="0" destOrd="0" presId="urn:microsoft.com/office/officeart/2005/8/layout/target2"/>
    <dgm:cxn modelId="{5DE39089-818E-4C3D-B100-A19CEFE65390}" type="presParOf" srcId="{0B910B68-3DF4-47E1-846C-24BC5903642F}" destId="{DD0DA8FB-D89A-490C-9CAF-AA5C5DCC252D}" srcOrd="1" destOrd="0" presId="urn:microsoft.com/office/officeart/2005/8/layout/target2"/>
    <dgm:cxn modelId="{7F412A2A-847B-4539-9791-8201E97D7111}" type="presParOf" srcId="{0C7C405C-7551-4C87-A5F3-8BF2F43329F5}" destId="{35017A6F-755B-4888-9857-3586AC246AD1}" srcOrd="1" destOrd="0" presId="urn:microsoft.com/office/officeart/2005/8/layout/target2"/>
    <dgm:cxn modelId="{3C46B130-9DEB-4BE6-8FAE-5B090B03AC73}" type="presParOf" srcId="{35017A6F-755B-4888-9857-3586AC246AD1}" destId="{B855CBF7-662E-49BF-8505-DEA82059C959}" srcOrd="0" destOrd="0" presId="urn:microsoft.com/office/officeart/2005/8/layout/target2"/>
    <dgm:cxn modelId="{39BE4A04-052B-446F-90C4-503AD6306857}" type="presParOf" srcId="{35017A6F-755B-4888-9857-3586AC246AD1}" destId="{D9FE150F-EBB5-4D1F-A4D2-D3FB98E48769}" srcOrd="1" destOrd="0" presId="urn:microsoft.com/office/officeart/2005/8/layout/target2"/>
    <dgm:cxn modelId="{FE087525-90A6-4D27-9630-04643B83C0A4}" type="presParOf" srcId="{D9FE150F-EBB5-4D1F-A4D2-D3FB98E48769}" destId="{18D646E3-E857-410F-B48E-B86BFA5C1464}" srcOrd="0" destOrd="0" presId="urn:microsoft.com/office/officeart/2005/8/layout/target2"/>
    <dgm:cxn modelId="{8627A352-EFBD-4A91-80EF-8B988D8E32AA}" type="presParOf" srcId="{D9FE150F-EBB5-4D1F-A4D2-D3FB98E48769}" destId="{0E17C7D1-BA30-4489-A5EE-0BF5D66A8B87}" srcOrd="1" destOrd="0" presId="urn:microsoft.com/office/officeart/2005/8/layout/target2"/>
    <dgm:cxn modelId="{176CAB09-A68F-4BF6-A82B-460BF1712630}" type="presParOf" srcId="{D9FE150F-EBB5-4D1F-A4D2-D3FB98E48769}" destId="{49F61F6A-2B04-44D9-AA66-1D97F9EB1C39}"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81942FC-5D23-4C8E-B8AD-51D55FF6AB2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65146083-31EF-4EF1-A8E3-55235DEC2296}">
      <dgm:prSet/>
      <dgm:spPr/>
      <dgm:t>
        <a:bodyPr/>
        <a:lstStyle/>
        <a:p>
          <a:pPr rtl="0"/>
          <a:r>
            <a:rPr lang="en-US" b="1"/>
            <a:t>Is it necessary to add 5 more types</a:t>
          </a:r>
          <a:r>
            <a:rPr lang="tr-TR" b="1"/>
            <a:t>?</a:t>
          </a:r>
          <a:endParaRPr lang="tr-TR"/>
        </a:p>
      </dgm:t>
    </dgm:pt>
    <dgm:pt modelId="{79F51AFD-9397-4B86-8A0F-D34337D2BCA9}" type="parTrans" cxnId="{851BC6EB-69B0-4401-A1ED-17873A17B523}">
      <dgm:prSet/>
      <dgm:spPr/>
      <dgm:t>
        <a:bodyPr/>
        <a:lstStyle/>
        <a:p>
          <a:endParaRPr lang="tr-TR"/>
        </a:p>
      </dgm:t>
    </dgm:pt>
    <dgm:pt modelId="{848DF8E0-BC52-4610-8C1C-C5E641672806}" type="sibTrans" cxnId="{851BC6EB-69B0-4401-A1ED-17873A17B523}">
      <dgm:prSet/>
      <dgm:spPr/>
      <dgm:t>
        <a:bodyPr/>
        <a:lstStyle/>
        <a:p>
          <a:endParaRPr lang="tr-TR"/>
        </a:p>
      </dgm:t>
    </dgm:pt>
    <dgm:pt modelId="{4529F331-D0A2-4265-8E65-86E97841679A}">
      <dgm:prSet custT="1"/>
      <dgm:spPr/>
      <dgm:t>
        <a:bodyPr/>
        <a:lstStyle/>
        <a:p>
          <a:pPr rtl="0"/>
          <a:r>
            <a:rPr lang="en-US" sz="5400" b="1" dirty="0">
              <a:solidFill>
                <a:srgbClr val="E57130"/>
              </a:solidFill>
            </a:rPr>
            <a:t>Yes, it is</a:t>
          </a:r>
          <a:r>
            <a:rPr lang="tr-TR" sz="5400" b="1" dirty="0">
              <a:solidFill>
                <a:srgbClr val="E57130"/>
              </a:solidFill>
            </a:rPr>
            <a:t>...</a:t>
          </a:r>
          <a:endParaRPr lang="tr-TR" sz="5400" dirty="0">
            <a:solidFill>
              <a:srgbClr val="E57130"/>
            </a:solidFill>
          </a:endParaRPr>
        </a:p>
      </dgm:t>
    </dgm:pt>
    <dgm:pt modelId="{39331B14-4E28-40E9-BE4C-0B6743908BD8}" type="parTrans" cxnId="{747A37C1-40E5-4563-B2CA-CF5A20DFF4B4}">
      <dgm:prSet/>
      <dgm:spPr/>
      <dgm:t>
        <a:bodyPr/>
        <a:lstStyle/>
        <a:p>
          <a:endParaRPr lang="tr-TR"/>
        </a:p>
      </dgm:t>
    </dgm:pt>
    <dgm:pt modelId="{C07551A4-290F-4D7D-9098-BCEEC0A61624}" type="sibTrans" cxnId="{747A37C1-40E5-4563-B2CA-CF5A20DFF4B4}">
      <dgm:prSet/>
      <dgm:spPr/>
      <dgm:t>
        <a:bodyPr/>
        <a:lstStyle/>
        <a:p>
          <a:endParaRPr lang="tr-TR"/>
        </a:p>
      </dgm:t>
    </dgm:pt>
    <dgm:pt modelId="{0E73465B-BBAB-4910-B128-4B8AAE0A536B}">
      <dgm:prSet/>
      <dgm:spPr/>
      <dgm:t>
        <a:bodyPr/>
        <a:lstStyle/>
        <a:p>
          <a:pPr rtl="0"/>
          <a:r>
            <a:rPr lang="tr-TR" dirty="0"/>
            <a:t>B</a:t>
          </a:r>
          <a:r>
            <a:rPr lang="en-US" dirty="0" err="1"/>
            <a:t>ecause</a:t>
          </a:r>
          <a:r>
            <a:rPr lang="en-US" dirty="0"/>
            <a:t> it addresses disease not prevented by the licensed vaccines</a:t>
          </a:r>
          <a:endParaRPr lang="tr-TR" dirty="0"/>
        </a:p>
      </dgm:t>
    </dgm:pt>
    <dgm:pt modelId="{CFB3F349-976D-41A6-A1CD-14F7D34142E7}" type="parTrans" cxnId="{5AA5CDB0-80E7-4DE9-818D-6C53DD77A2D8}">
      <dgm:prSet/>
      <dgm:spPr/>
      <dgm:t>
        <a:bodyPr/>
        <a:lstStyle/>
        <a:p>
          <a:endParaRPr lang="tr-TR"/>
        </a:p>
      </dgm:t>
    </dgm:pt>
    <dgm:pt modelId="{C15CFCE7-B854-499E-B3BA-E7F66C3C0BE8}" type="sibTrans" cxnId="{5AA5CDB0-80E7-4DE9-818D-6C53DD77A2D8}">
      <dgm:prSet/>
      <dgm:spPr/>
      <dgm:t>
        <a:bodyPr/>
        <a:lstStyle/>
        <a:p>
          <a:endParaRPr lang="tr-TR"/>
        </a:p>
      </dgm:t>
    </dgm:pt>
    <dgm:pt modelId="{13A6E1E9-FDBC-4D77-8615-420AD3311BD2}">
      <dgm:prSet/>
      <dgm:spPr/>
      <dgm:t>
        <a:bodyPr/>
        <a:lstStyle/>
        <a:p>
          <a:pPr rtl="0"/>
          <a:r>
            <a:rPr lang="en-US" dirty="0"/>
            <a:t>9</a:t>
          </a:r>
          <a:r>
            <a:rPr lang="tr-TR" dirty="0"/>
            <a:t>v</a:t>
          </a:r>
          <a:r>
            <a:rPr lang="en-US" dirty="0"/>
            <a:t>HPV Vaccine has the potential to prevent 80% of cervical </a:t>
          </a:r>
          <a:r>
            <a:rPr lang="en-US" dirty="0" err="1"/>
            <a:t>precancers</a:t>
          </a:r>
          <a:r>
            <a:rPr lang="en-US" dirty="0"/>
            <a:t> and 90% of cervical cancers as well as other HPV-related cancers </a:t>
          </a:r>
          <a:endParaRPr lang="tr-TR" dirty="0"/>
        </a:p>
      </dgm:t>
    </dgm:pt>
    <dgm:pt modelId="{700F1EF3-6F8C-437F-9D1D-E4F9834EC3B5}" type="parTrans" cxnId="{36791FE3-6F22-4E2C-89F0-1A10581D44AD}">
      <dgm:prSet/>
      <dgm:spPr/>
      <dgm:t>
        <a:bodyPr/>
        <a:lstStyle/>
        <a:p>
          <a:endParaRPr lang="tr-TR"/>
        </a:p>
      </dgm:t>
    </dgm:pt>
    <dgm:pt modelId="{B0C7F33A-B48F-4A59-95CD-74D1F5D4841F}" type="sibTrans" cxnId="{36791FE3-6F22-4E2C-89F0-1A10581D44AD}">
      <dgm:prSet/>
      <dgm:spPr/>
      <dgm:t>
        <a:bodyPr/>
        <a:lstStyle/>
        <a:p>
          <a:endParaRPr lang="tr-TR"/>
        </a:p>
      </dgm:t>
    </dgm:pt>
    <dgm:pt modelId="{8C70F412-BB87-4EF4-A961-59163D7BB52D}" type="pres">
      <dgm:prSet presAssocID="{681942FC-5D23-4C8E-B8AD-51D55FF6AB23}" presName="vert0" presStyleCnt="0">
        <dgm:presLayoutVars>
          <dgm:dir/>
          <dgm:animOne val="branch"/>
          <dgm:animLvl val="lvl"/>
        </dgm:presLayoutVars>
      </dgm:prSet>
      <dgm:spPr/>
    </dgm:pt>
    <dgm:pt modelId="{277D4CAF-682F-4903-9B17-119498FF51A3}" type="pres">
      <dgm:prSet presAssocID="{65146083-31EF-4EF1-A8E3-55235DEC2296}" presName="thickLine" presStyleLbl="alignNode1" presStyleIdx="0" presStyleCnt="1"/>
      <dgm:spPr/>
    </dgm:pt>
    <dgm:pt modelId="{43A68C09-0A1D-4732-8831-8D3D419BC72A}" type="pres">
      <dgm:prSet presAssocID="{65146083-31EF-4EF1-A8E3-55235DEC2296}" presName="horz1" presStyleCnt="0"/>
      <dgm:spPr/>
    </dgm:pt>
    <dgm:pt modelId="{E16587A2-5C5B-4A09-B5FD-1FA26E7F0E1A}" type="pres">
      <dgm:prSet presAssocID="{65146083-31EF-4EF1-A8E3-55235DEC2296}" presName="tx1" presStyleLbl="revTx" presStyleIdx="0" presStyleCnt="4"/>
      <dgm:spPr/>
    </dgm:pt>
    <dgm:pt modelId="{8FA86A68-739B-4BC2-B1E8-5B534C6E708E}" type="pres">
      <dgm:prSet presAssocID="{65146083-31EF-4EF1-A8E3-55235DEC2296}" presName="vert1" presStyleCnt="0"/>
      <dgm:spPr/>
    </dgm:pt>
    <dgm:pt modelId="{B650D977-7415-4336-A25C-F5B6CF0604AA}" type="pres">
      <dgm:prSet presAssocID="{4529F331-D0A2-4265-8E65-86E97841679A}" presName="vertSpace2a" presStyleCnt="0"/>
      <dgm:spPr/>
    </dgm:pt>
    <dgm:pt modelId="{9A895ED6-25FF-4622-89A4-1B350FF2C46B}" type="pres">
      <dgm:prSet presAssocID="{4529F331-D0A2-4265-8E65-86E97841679A}" presName="horz2" presStyleCnt="0"/>
      <dgm:spPr/>
    </dgm:pt>
    <dgm:pt modelId="{856C4D1D-2711-4C05-9C4C-48D5E7E79754}" type="pres">
      <dgm:prSet presAssocID="{4529F331-D0A2-4265-8E65-86E97841679A}" presName="horzSpace2" presStyleCnt="0"/>
      <dgm:spPr/>
    </dgm:pt>
    <dgm:pt modelId="{4631D076-6E47-42BE-ABD2-2B40C8D91409}" type="pres">
      <dgm:prSet presAssocID="{4529F331-D0A2-4265-8E65-86E97841679A}" presName="tx2" presStyleLbl="revTx" presStyleIdx="1" presStyleCnt="4"/>
      <dgm:spPr/>
    </dgm:pt>
    <dgm:pt modelId="{96D11116-B7FD-467D-953C-4EA23242CC62}" type="pres">
      <dgm:prSet presAssocID="{4529F331-D0A2-4265-8E65-86E97841679A}" presName="vert2" presStyleCnt="0"/>
      <dgm:spPr/>
    </dgm:pt>
    <dgm:pt modelId="{FF4C3DFE-5658-429C-8F32-E8B3E09FD4D9}" type="pres">
      <dgm:prSet presAssocID="{4529F331-D0A2-4265-8E65-86E97841679A}" presName="thinLine2b" presStyleLbl="callout" presStyleIdx="0" presStyleCnt="3"/>
      <dgm:spPr/>
    </dgm:pt>
    <dgm:pt modelId="{C9268AD3-8800-4371-84A1-2456B8AFBB6F}" type="pres">
      <dgm:prSet presAssocID="{4529F331-D0A2-4265-8E65-86E97841679A}" presName="vertSpace2b" presStyleCnt="0"/>
      <dgm:spPr/>
    </dgm:pt>
    <dgm:pt modelId="{DF21183A-0A9C-485F-8DDA-D30645BC06D0}" type="pres">
      <dgm:prSet presAssocID="{0E73465B-BBAB-4910-B128-4B8AAE0A536B}" presName="horz2" presStyleCnt="0"/>
      <dgm:spPr/>
    </dgm:pt>
    <dgm:pt modelId="{B5C62AEB-62CE-43A6-ABF7-3CE436C8B1C1}" type="pres">
      <dgm:prSet presAssocID="{0E73465B-BBAB-4910-B128-4B8AAE0A536B}" presName="horzSpace2" presStyleCnt="0"/>
      <dgm:spPr/>
    </dgm:pt>
    <dgm:pt modelId="{13E0E9A0-9A6C-481E-BB6F-12F64EDDE2C4}" type="pres">
      <dgm:prSet presAssocID="{0E73465B-BBAB-4910-B128-4B8AAE0A536B}" presName="tx2" presStyleLbl="revTx" presStyleIdx="2" presStyleCnt="4"/>
      <dgm:spPr/>
    </dgm:pt>
    <dgm:pt modelId="{245C23CB-244A-4C2D-AF0A-51D2C9B215C0}" type="pres">
      <dgm:prSet presAssocID="{0E73465B-BBAB-4910-B128-4B8AAE0A536B}" presName="vert2" presStyleCnt="0"/>
      <dgm:spPr/>
    </dgm:pt>
    <dgm:pt modelId="{6CA7776F-D739-4DA8-B268-7EB49ABCFE4B}" type="pres">
      <dgm:prSet presAssocID="{0E73465B-BBAB-4910-B128-4B8AAE0A536B}" presName="thinLine2b" presStyleLbl="callout" presStyleIdx="1" presStyleCnt="3"/>
      <dgm:spPr/>
    </dgm:pt>
    <dgm:pt modelId="{711A6380-378B-4C88-8871-D59A20F3A243}" type="pres">
      <dgm:prSet presAssocID="{0E73465B-BBAB-4910-B128-4B8AAE0A536B}" presName="vertSpace2b" presStyleCnt="0"/>
      <dgm:spPr/>
    </dgm:pt>
    <dgm:pt modelId="{84B4F326-4A64-42CD-8299-E92B0B7DFA0D}" type="pres">
      <dgm:prSet presAssocID="{13A6E1E9-FDBC-4D77-8615-420AD3311BD2}" presName="horz2" presStyleCnt="0"/>
      <dgm:spPr/>
    </dgm:pt>
    <dgm:pt modelId="{0C06DB63-0811-41DE-BFED-157A5F49CEC1}" type="pres">
      <dgm:prSet presAssocID="{13A6E1E9-FDBC-4D77-8615-420AD3311BD2}" presName="horzSpace2" presStyleCnt="0"/>
      <dgm:spPr/>
    </dgm:pt>
    <dgm:pt modelId="{26794EED-F479-4584-8CAA-3237418CCF5F}" type="pres">
      <dgm:prSet presAssocID="{13A6E1E9-FDBC-4D77-8615-420AD3311BD2}" presName="tx2" presStyleLbl="revTx" presStyleIdx="3" presStyleCnt="4"/>
      <dgm:spPr/>
    </dgm:pt>
    <dgm:pt modelId="{AC0F3E4B-E1EA-4E4E-BD27-15F581DBC098}" type="pres">
      <dgm:prSet presAssocID="{13A6E1E9-FDBC-4D77-8615-420AD3311BD2}" presName="vert2" presStyleCnt="0"/>
      <dgm:spPr/>
    </dgm:pt>
    <dgm:pt modelId="{34D12F29-A792-42C9-8954-3684A24ED576}" type="pres">
      <dgm:prSet presAssocID="{13A6E1E9-FDBC-4D77-8615-420AD3311BD2}" presName="thinLine2b" presStyleLbl="callout" presStyleIdx="2" presStyleCnt="3"/>
      <dgm:spPr/>
    </dgm:pt>
    <dgm:pt modelId="{01ABF3FE-23F4-4984-90C1-8C5880C5C4CE}" type="pres">
      <dgm:prSet presAssocID="{13A6E1E9-FDBC-4D77-8615-420AD3311BD2}" presName="vertSpace2b" presStyleCnt="0"/>
      <dgm:spPr/>
    </dgm:pt>
  </dgm:ptLst>
  <dgm:cxnLst>
    <dgm:cxn modelId="{0AECE65D-8011-4557-AAB5-7D457315AE1D}" type="presOf" srcId="{4529F331-D0A2-4265-8E65-86E97841679A}" destId="{4631D076-6E47-42BE-ABD2-2B40C8D91409}" srcOrd="0" destOrd="0" presId="urn:microsoft.com/office/officeart/2008/layout/LinedList"/>
    <dgm:cxn modelId="{4F55016B-B235-4B30-92A6-AC2D1DB4ACE8}" type="presOf" srcId="{13A6E1E9-FDBC-4D77-8615-420AD3311BD2}" destId="{26794EED-F479-4584-8CAA-3237418CCF5F}" srcOrd="0" destOrd="0" presId="urn:microsoft.com/office/officeart/2008/layout/LinedList"/>
    <dgm:cxn modelId="{C2A24586-D4E7-4625-B219-DD7303CBD1A0}" type="presOf" srcId="{65146083-31EF-4EF1-A8E3-55235DEC2296}" destId="{E16587A2-5C5B-4A09-B5FD-1FA26E7F0E1A}" srcOrd="0" destOrd="0" presId="urn:microsoft.com/office/officeart/2008/layout/LinedList"/>
    <dgm:cxn modelId="{C9B573AE-93C5-447E-92F5-0F3F58F25606}" type="presOf" srcId="{0E73465B-BBAB-4910-B128-4B8AAE0A536B}" destId="{13E0E9A0-9A6C-481E-BB6F-12F64EDDE2C4}" srcOrd="0" destOrd="0" presId="urn:microsoft.com/office/officeart/2008/layout/LinedList"/>
    <dgm:cxn modelId="{5AA5CDB0-80E7-4DE9-818D-6C53DD77A2D8}" srcId="{65146083-31EF-4EF1-A8E3-55235DEC2296}" destId="{0E73465B-BBAB-4910-B128-4B8AAE0A536B}" srcOrd="1" destOrd="0" parTransId="{CFB3F349-976D-41A6-A1CD-14F7D34142E7}" sibTransId="{C15CFCE7-B854-499E-B3BA-E7F66C3C0BE8}"/>
    <dgm:cxn modelId="{747A37C1-40E5-4563-B2CA-CF5A20DFF4B4}" srcId="{65146083-31EF-4EF1-A8E3-55235DEC2296}" destId="{4529F331-D0A2-4265-8E65-86E97841679A}" srcOrd="0" destOrd="0" parTransId="{39331B14-4E28-40E9-BE4C-0B6743908BD8}" sibTransId="{C07551A4-290F-4D7D-9098-BCEEC0A61624}"/>
    <dgm:cxn modelId="{36791FE3-6F22-4E2C-89F0-1A10581D44AD}" srcId="{65146083-31EF-4EF1-A8E3-55235DEC2296}" destId="{13A6E1E9-FDBC-4D77-8615-420AD3311BD2}" srcOrd="2" destOrd="0" parTransId="{700F1EF3-6F8C-437F-9D1D-E4F9834EC3B5}" sibTransId="{B0C7F33A-B48F-4A59-95CD-74D1F5D4841F}"/>
    <dgm:cxn modelId="{851BC6EB-69B0-4401-A1ED-17873A17B523}" srcId="{681942FC-5D23-4C8E-B8AD-51D55FF6AB23}" destId="{65146083-31EF-4EF1-A8E3-55235DEC2296}" srcOrd="0" destOrd="0" parTransId="{79F51AFD-9397-4B86-8A0F-D34337D2BCA9}" sibTransId="{848DF8E0-BC52-4610-8C1C-C5E641672806}"/>
    <dgm:cxn modelId="{084276FA-73FA-4648-B000-A8451F32858B}" type="presOf" srcId="{681942FC-5D23-4C8E-B8AD-51D55FF6AB23}" destId="{8C70F412-BB87-4EF4-A961-59163D7BB52D}" srcOrd="0" destOrd="0" presId="urn:microsoft.com/office/officeart/2008/layout/LinedList"/>
    <dgm:cxn modelId="{A30F293B-388C-4C44-AA90-A432E0C01501}" type="presParOf" srcId="{8C70F412-BB87-4EF4-A961-59163D7BB52D}" destId="{277D4CAF-682F-4903-9B17-119498FF51A3}" srcOrd="0" destOrd="0" presId="urn:microsoft.com/office/officeart/2008/layout/LinedList"/>
    <dgm:cxn modelId="{E890D745-254F-44E4-B505-B5C694E88200}" type="presParOf" srcId="{8C70F412-BB87-4EF4-A961-59163D7BB52D}" destId="{43A68C09-0A1D-4732-8831-8D3D419BC72A}" srcOrd="1" destOrd="0" presId="urn:microsoft.com/office/officeart/2008/layout/LinedList"/>
    <dgm:cxn modelId="{A9BCB6E3-A0D6-434F-9ADC-AE4A1F0D1CFC}" type="presParOf" srcId="{43A68C09-0A1D-4732-8831-8D3D419BC72A}" destId="{E16587A2-5C5B-4A09-B5FD-1FA26E7F0E1A}" srcOrd="0" destOrd="0" presId="urn:microsoft.com/office/officeart/2008/layout/LinedList"/>
    <dgm:cxn modelId="{B9BEB448-B2A8-4CDB-B3C9-1BC579FD6D73}" type="presParOf" srcId="{43A68C09-0A1D-4732-8831-8D3D419BC72A}" destId="{8FA86A68-739B-4BC2-B1E8-5B534C6E708E}" srcOrd="1" destOrd="0" presId="urn:microsoft.com/office/officeart/2008/layout/LinedList"/>
    <dgm:cxn modelId="{FC2DF749-3311-4993-9243-31BB9BDE2B82}" type="presParOf" srcId="{8FA86A68-739B-4BC2-B1E8-5B534C6E708E}" destId="{B650D977-7415-4336-A25C-F5B6CF0604AA}" srcOrd="0" destOrd="0" presId="urn:microsoft.com/office/officeart/2008/layout/LinedList"/>
    <dgm:cxn modelId="{3BA6015B-0D70-4F77-B433-00833A1DB00A}" type="presParOf" srcId="{8FA86A68-739B-4BC2-B1E8-5B534C6E708E}" destId="{9A895ED6-25FF-4622-89A4-1B350FF2C46B}" srcOrd="1" destOrd="0" presId="urn:microsoft.com/office/officeart/2008/layout/LinedList"/>
    <dgm:cxn modelId="{B484EA0B-4121-4229-A188-FFD52E4CB57A}" type="presParOf" srcId="{9A895ED6-25FF-4622-89A4-1B350FF2C46B}" destId="{856C4D1D-2711-4C05-9C4C-48D5E7E79754}" srcOrd="0" destOrd="0" presId="urn:microsoft.com/office/officeart/2008/layout/LinedList"/>
    <dgm:cxn modelId="{34EFEE8B-624C-4E12-98AB-E0C93B23769C}" type="presParOf" srcId="{9A895ED6-25FF-4622-89A4-1B350FF2C46B}" destId="{4631D076-6E47-42BE-ABD2-2B40C8D91409}" srcOrd="1" destOrd="0" presId="urn:microsoft.com/office/officeart/2008/layout/LinedList"/>
    <dgm:cxn modelId="{237A6E21-B9AE-4D0E-8196-5652A55AA890}" type="presParOf" srcId="{9A895ED6-25FF-4622-89A4-1B350FF2C46B}" destId="{96D11116-B7FD-467D-953C-4EA23242CC62}" srcOrd="2" destOrd="0" presId="urn:microsoft.com/office/officeart/2008/layout/LinedList"/>
    <dgm:cxn modelId="{AA2B7097-AD04-4D70-B1D9-2B8EACD3E243}" type="presParOf" srcId="{8FA86A68-739B-4BC2-B1E8-5B534C6E708E}" destId="{FF4C3DFE-5658-429C-8F32-E8B3E09FD4D9}" srcOrd="2" destOrd="0" presId="urn:microsoft.com/office/officeart/2008/layout/LinedList"/>
    <dgm:cxn modelId="{B0D8EEEA-E311-46DE-8A1E-24C951FE9A42}" type="presParOf" srcId="{8FA86A68-739B-4BC2-B1E8-5B534C6E708E}" destId="{C9268AD3-8800-4371-84A1-2456B8AFBB6F}" srcOrd="3" destOrd="0" presId="urn:microsoft.com/office/officeart/2008/layout/LinedList"/>
    <dgm:cxn modelId="{CB517C50-E531-41BD-8152-EF643BF3372E}" type="presParOf" srcId="{8FA86A68-739B-4BC2-B1E8-5B534C6E708E}" destId="{DF21183A-0A9C-485F-8DDA-D30645BC06D0}" srcOrd="4" destOrd="0" presId="urn:microsoft.com/office/officeart/2008/layout/LinedList"/>
    <dgm:cxn modelId="{70A498AB-C8E9-4201-A435-411C60CC1FEE}" type="presParOf" srcId="{DF21183A-0A9C-485F-8DDA-D30645BC06D0}" destId="{B5C62AEB-62CE-43A6-ABF7-3CE436C8B1C1}" srcOrd="0" destOrd="0" presId="urn:microsoft.com/office/officeart/2008/layout/LinedList"/>
    <dgm:cxn modelId="{BCA30CD7-ADE1-406B-9571-D480A0455FD3}" type="presParOf" srcId="{DF21183A-0A9C-485F-8DDA-D30645BC06D0}" destId="{13E0E9A0-9A6C-481E-BB6F-12F64EDDE2C4}" srcOrd="1" destOrd="0" presId="urn:microsoft.com/office/officeart/2008/layout/LinedList"/>
    <dgm:cxn modelId="{4CB6D9A4-44C0-4CD0-B9FB-D693994B913E}" type="presParOf" srcId="{DF21183A-0A9C-485F-8DDA-D30645BC06D0}" destId="{245C23CB-244A-4C2D-AF0A-51D2C9B215C0}" srcOrd="2" destOrd="0" presId="urn:microsoft.com/office/officeart/2008/layout/LinedList"/>
    <dgm:cxn modelId="{D255298D-C242-48C2-BF6D-63F6B7F1FA0C}" type="presParOf" srcId="{8FA86A68-739B-4BC2-B1E8-5B534C6E708E}" destId="{6CA7776F-D739-4DA8-B268-7EB49ABCFE4B}" srcOrd="5" destOrd="0" presId="urn:microsoft.com/office/officeart/2008/layout/LinedList"/>
    <dgm:cxn modelId="{F1AF1418-88C6-4E7F-81AC-1879A9A46341}" type="presParOf" srcId="{8FA86A68-739B-4BC2-B1E8-5B534C6E708E}" destId="{711A6380-378B-4C88-8871-D59A20F3A243}" srcOrd="6" destOrd="0" presId="urn:microsoft.com/office/officeart/2008/layout/LinedList"/>
    <dgm:cxn modelId="{F6458C20-47CF-4932-8D0D-8DBCF4126F78}" type="presParOf" srcId="{8FA86A68-739B-4BC2-B1E8-5B534C6E708E}" destId="{84B4F326-4A64-42CD-8299-E92B0B7DFA0D}" srcOrd="7" destOrd="0" presId="urn:microsoft.com/office/officeart/2008/layout/LinedList"/>
    <dgm:cxn modelId="{4D7EA929-32E3-4D68-B8F3-9BD572C06837}" type="presParOf" srcId="{84B4F326-4A64-42CD-8299-E92B0B7DFA0D}" destId="{0C06DB63-0811-41DE-BFED-157A5F49CEC1}" srcOrd="0" destOrd="0" presId="urn:microsoft.com/office/officeart/2008/layout/LinedList"/>
    <dgm:cxn modelId="{CDC4E27B-DF28-4AC4-93B5-D289646FA503}" type="presParOf" srcId="{84B4F326-4A64-42CD-8299-E92B0B7DFA0D}" destId="{26794EED-F479-4584-8CAA-3237418CCF5F}" srcOrd="1" destOrd="0" presId="urn:microsoft.com/office/officeart/2008/layout/LinedList"/>
    <dgm:cxn modelId="{36DF1EC7-9AD1-4505-B022-57BB9F58C4BB}" type="presParOf" srcId="{84B4F326-4A64-42CD-8299-E92B0B7DFA0D}" destId="{AC0F3E4B-E1EA-4E4E-BD27-15F581DBC098}" srcOrd="2" destOrd="0" presId="urn:microsoft.com/office/officeart/2008/layout/LinedList"/>
    <dgm:cxn modelId="{C4CE9B00-B830-4B17-ADCF-4FB48664DB36}" type="presParOf" srcId="{8FA86A68-739B-4BC2-B1E8-5B534C6E708E}" destId="{34D12F29-A792-42C9-8954-3684A24ED576}" srcOrd="8" destOrd="0" presId="urn:microsoft.com/office/officeart/2008/layout/LinedList"/>
    <dgm:cxn modelId="{8A28D8E9-3C41-4618-9F98-FEA1F4816ED5}" type="presParOf" srcId="{8FA86A68-739B-4BC2-B1E8-5B534C6E708E}" destId="{01ABF3FE-23F4-4984-90C1-8C5880C5C4CE}"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733DD67-1D06-4DFE-9EE4-736BA8AC219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625E4C1D-DFF9-45A9-B46D-AF39B90F69D6}">
      <dgm:prSet phldrT="[Text]"/>
      <dgm:spPr>
        <a:solidFill>
          <a:srgbClr val="223872"/>
        </a:solidFill>
      </dgm:spPr>
      <dgm:t>
        <a:bodyPr/>
        <a:lstStyle/>
        <a:p>
          <a:r>
            <a:rPr lang="tr-TR" dirty="0" err="1"/>
            <a:t>Study</a:t>
          </a:r>
          <a:r>
            <a:rPr lang="tr-TR" dirty="0"/>
            <a:t> 1</a:t>
          </a:r>
        </a:p>
      </dgm:t>
    </dgm:pt>
    <dgm:pt modelId="{A2BE0E75-A007-497A-9805-775B6D85CDA8}" type="parTrans" cxnId="{857F921B-7550-4D0C-BB53-472BFFE9C263}">
      <dgm:prSet/>
      <dgm:spPr/>
      <dgm:t>
        <a:bodyPr/>
        <a:lstStyle/>
        <a:p>
          <a:endParaRPr lang="tr-TR"/>
        </a:p>
      </dgm:t>
    </dgm:pt>
    <dgm:pt modelId="{F8A9006C-6D61-4074-9C22-DF4D88567B1D}" type="sibTrans" cxnId="{857F921B-7550-4D0C-BB53-472BFFE9C263}">
      <dgm:prSet/>
      <dgm:spPr/>
      <dgm:t>
        <a:bodyPr/>
        <a:lstStyle/>
        <a:p>
          <a:endParaRPr lang="tr-TR"/>
        </a:p>
      </dgm:t>
    </dgm:pt>
    <dgm:pt modelId="{ED68C636-9534-413C-B2C1-9E266C64FD78}">
      <dgm:prSet phldrT="[Text]"/>
      <dgm:spPr>
        <a:solidFill>
          <a:schemeClr val="accent2"/>
        </a:solidFill>
      </dgm:spPr>
      <dgm:t>
        <a:bodyPr/>
        <a:lstStyle/>
        <a:p>
          <a:r>
            <a:rPr lang="tr-TR" dirty="0"/>
            <a:t>9vHPV</a:t>
          </a:r>
        </a:p>
        <a:p>
          <a:r>
            <a:rPr lang="tr-TR" dirty="0"/>
            <a:t>(n=7.106)</a:t>
          </a:r>
        </a:p>
      </dgm:t>
    </dgm:pt>
    <dgm:pt modelId="{124E0106-27D2-4D23-B3BD-7FAAAC1A67D3}" type="parTrans" cxnId="{5C53AD85-718E-4D8F-A431-01693C76A41A}">
      <dgm:prSet/>
      <dgm:spPr/>
      <dgm:t>
        <a:bodyPr/>
        <a:lstStyle/>
        <a:p>
          <a:endParaRPr lang="tr-TR"/>
        </a:p>
      </dgm:t>
    </dgm:pt>
    <dgm:pt modelId="{BA5E2ECC-0005-46F4-8A47-BC95FB4ED675}" type="sibTrans" cxnId="{5C53AD85-718E-4D8F-A431-01693C76A41A}">
      <dgm:prSet/>
      <dgm:spPr/>
      <dgm:t>
        <a:bodyPr/>
        <a:lstStyle/>
        <a:p>
          <a:endParaRPr lang="tr-TR"/>
        </a:p>
      </dgm:t>
    </dgm:pt>
    <dgm:pt modelId="{EA4431F5-8ABC-45E1-BEB2-32C5F4A5026C}">
      <dgm:prSet phldrT="[Text]"/>
      <dgm:spPr>
        <a:solidFill>
          <a:srgbClr val="223872"/>
        </a:solidFill>
      </dgm:spPr>
      <dgm:t>
        <a:bodyPr/>
        <a:lstStyle/>
        <a:p>
          <a:r>
            <a:rPr lang="tr-TR" dirty="0"/>
            <a:t>4vHPV</a:t>
          </a:r>
        </a:p>
        <a:p>
          <a:r>
            <a:rPr lang="tr-TR" dirty="0"/>
            <a:t>(n=7.109)</a:t>
          </a:r>
        </a:p>
      </dgm:t>
    </dgm:pt>
    <dgm:pt modelId="{DACE62B6-ED2C-44D0-A2A9-E0D5D00B5FA7}" type="parTrans" cxnId="{10A08690-6233-4679-A673-1F9C3424A6AB}">
      <dgm:prSet/>
      <dgm:spPr/>
      <dgm:t>
        <a:bodyPr/>
        <a:lstStyle/>
        <a:p>
          <a:endParaRPr lang="tr-TR"/>
        </a:p>
      </dgm:t>
    </dgm:pt>
    <dgm:pt modelId="{F684F6B2-0643-42EA-81BB-034E87A144B3}" type="sibTrans" cxnId="{10A08690-6233-4679-A673-1F9C3424A6AB}">
      <dgm:prSet/>
      <dgm:spPr/>
      <dgm:t>
        <a:bodyPr/>
        <a:lstStyle/>
        <a:p>
          <a:endParaRPr lang="tr-TR"/>
        </a:p>
      </dgm:t>
    </dgm:pt>
    <dgm:pt modelId="{57792967-8F8D-422E-B019-5AC92B3454ED}" type="pres">
      <dgm:prSet presAssocID="{6733DD67-1D06-4DFE-9EE4-736BA8AC219F}" presName="hierChild1" presStyleCnt="0">
        <dgm:presLayoutVars>
          <dgm:orgChart val="1"/>
          <dgm:chPref val="1"/>
          <dgm:dir/>
          <dgm:animOne val="branch"/>
          <dgm:animLvl val="lvl"/>
          <dgm:resizeHandles/>
        </dgm:presLayoutVars>
      </dgm:prSet>
      <dgm:spPr/>
    </dgm:pt>
    <dgm:pt modelId="{268F6210-F1BB-4B10-87ED-C1E527507B1B}" type="pres">
      <dgm:prSet presAssocID="{625E4C1D-DFF9-45A9-B46D-AF39B90F69D6}" presName="hierRoot1" presStyleCnt="0">
        <dgm:presLayoutVars>
          <dgm:hierBranch val="init"/>
        </dgm:presLayoutVars>
      </dgm:prSet>
      <dgm:spPr/>
    </dgm:pt>
    <dgm:pt modelId="{59D5E012-7704-48C3-AFD2-9138113B7F74}" type="pres">
      <dgm:prSet presAssocID="{625E4C1D-DFF9-45A9-B46D-AF39B90F69D6}" presName="rootComposite1" presStyleCnt="0"/>
      <dgm:spPr/>
    </dgm:pt>
    <dgm:pt modelId="{6B3E0F34-D6B3-4B3A-90D4-C9ECF1B60655}" type="pres">
      <dgm:prSet presAssocID="{625E4C1D-DFF9-45A9-B46D-AF39B90F69D6}" presName="rootText1" presStyleLbl="node0" presStyleIdx="0" presStyleCnt="1">
        <dgm:presLayoutVars>
          <dgm:chPref val="3"/>
        </dgm:presLayoutVars>
      </dgm:prSet>
      <dgm:spPr/>
    </dgm:pt>
    <dgm:pt modelId="{D78E0E32-FA41-429B-BA38-E78BAEDAC6CC}" type="pres">
      <dgm:prSet presAssocID="{625E4C1D-DFF9-45A9-B46D-AF39B90F69D6}" presName="rootConnector1" presStyleLbl="node1" presStyleIdx="0" presStyleCnt="0"/>
      <dgm:spPr/>
    </dgm:pt>
    <dgm:pt modelId="{DA5B9C00-12C1-40CB-8D35-48CF09673C8E}" type="pres">
      <dgm:prSet presAssocID="{625E4C1D-DFF9-45A9-B46D-AF39B90F69D6}" presName="hierChild2" presStyleCnt="0"/>
      <dgm:spPr/>
    </dgm:pt>
    <dgm:pt modelId="{0BDE4153-B6B5-496E-B279-CBFBB36DC2DE}" type="pres">
      <dgm:prSet presAssocID="{124E0106-27D2-4D23-B3BD-7FAAAC1A67D3}" presName="Name37" presStyleLbl="parChTrans1D2" presStyleIdx="0" presStyleCnt="2"/>
      <dgm:spPr/>
    </dgm:pt>
    <dgm:pt modelId="{E0803B89-578C-4889-B440-36237A9E566B}" type="pres">
      <dgm:prSet presAssocID="{ED68C636-9534-413C-B2C1-9E266C64FD78}" presName="hierRoot2" presStyleCnt="0">
        <dgm:presLayoutVars>
          <dgm:hierBranch val="init"/>
        </dgm:presLayoutVars>
      </dgm:prSet>
      <dgm:spPr/>
    </dgm:pt>
    <dgm:pt modelId="{A8E148A6-A7B7-4EAB-A594-20F4359221FA}" type="pres">
      <dgm:prSet presAssocID="{ED68C636-9534-413C-B2C1-9E266C64FD78}" presName="rootComposite" presStyleCnt="0"/>
      <dgm:spPr/>
    </dgm:pt>
    <dgm:pt modelId="{1E225C9C-BFF0-4ABF-9DB6-CFAEF149D423}" type="pres">
      <dgm:prSet presAssocID="{ED68C636-9534-413C-B2C1-9E266C64FD78}" presName="rootText" presStyleLbl="node2" presStyleIdx="0" presStyleCnt="2">
        <dgm:presLayoutVars>
          <dgm:chPref val="3"/>
        </dgm:presLayoutVars>
      </dgm:prSet>
      <dgm:spPr/>
    </dgm:pt>
    <dgm:pt modelId="{AAC0FABD-9B59-4053-8804-F58A89EDF4BB}" type="pres">
      <dgm:prSet presAssocID="{ED68C636-9534-413C-B2C1-9E266C64FD78}" presName="rootConnector" presStyleLbl="node2" presStyleIdx="0" presStyleCnt="2"/>
      <dgm:spPr/>
    </dgm:pt>
    <dgm:pt modelId="{FC139D72-8757-4405-954B-E5A5D29ECDE1}" type="pres">
      <dgm:prSet presAssocID="{ED68C636-9534-413C-B2C1-9E266C64FD78}" presName="hierChild4" presStyleCnt="0"/>
      <dgm:spPr/>
    </dgm:pt>
    <dgm:pt modelId="{66D170C5-4FEF-482E-B6D3-DD70AAEF52CD}" type="pres">
      <dgm:prSet presAssocID="{ED68C636-9534-413C-B2C1-9E266C64FD78}" presName="hierChild5" presStyleCnt="0"/>
      <dgm:spPr/>
    </dgm:pt>
    <dgm:pt modelId="{EB6DA495-AC88-487E-9249-0F9CC6746011}" type="pres">
      <dgm:prSet presAssocID="{DACE62B6-ED2C-44D0-A2A9-E0D5D00B5FA7}" presName="Name37" presStyleLbl="parChTrans1D2" presStyleIdx="1" presStyleCnt="2"/>
      <dgm:spPr/>
    </dgm:pt>
    <dgm:pt modelId="{A52769CE-72BD-43FA-95F8-FDA33EAB5F9A}" type="pres">
      <dgm:prSet presAssocID="{EA4431F5-8ABC-45E1-BEB2-32C5F4A5026C}" presName="hierRoot2" presStyleCnt="0">
        <dgm:presLayoutVars>
          <dgm:hierBranch val="init"/>
        </dgm:presLayoutVars>
      </dgm:prSet>
      <dgm:spPr/>
    </dgm:pt>
    <dgm:pt modelId="{9855F93E-8F87-4992-9E99-A5E03C2E7616}" type="pres">
      <dgm:prSet presAssocID="{EA4431F5-8ABC-45E1-BEB2-32C5F4A5026C}" presName="rootComposite" presStyleCnt="0"/>
      <dgm:spPr/>
    </dgm:pt>
    <dgm:pt modelId="{4211AE37-4831-49BE-8899-287508D8386B}" type="pres">
      <dgm:prSet presAssocID="{EA4431F5-8ABC-45E1-BEB2-32C5F4A5026C}" presName="rootText" presStyleLbl="node2" presStyleIdx="1" presStyleCnt="2">
        <dgm:presLayoutVars>
          <dgm:chPref val="3"/>
        </dgm:presLayoutVars>
      </dgm:prSet>
      <dgm:spPr/>
    </dgm:pt>
    <dgm:pt modelId="{0A2024EE-19B7-4084-BADF-D0766BEF4E94}" type="pres">
      <dgm:prSet presAssocID="{EA4431F5-8ABC-45E1-BEB2-32C5F4A5026C}" presName="rootConnector" presStyleLbl="node2" presStyleIdx="1" presStyleCnt="2"/>
      <dgm:spPr/>
    </dgm:pt>
    <dgm:pt modelId="{FA694B30-BCEF-4A61-A4B7-6BD02A16DE17}" type="pres">
      <dgm:prSet presAssocID="{EA4431F5-8ABC-45E1-BEB2-32C5F4A5026C}" presName="hierChild4" presStyleCnt="0"/>
      <dgm:spPr/>
    </dgm:pt>
    <dgm:pt modelId="{138F3B36-8B9E-4738-B35C-DE951B5C9703}" type="pres">
      <dgm:prSet presAssocID="{EA4431F5-8ABC-45E1-BEB2-32C5F4A5026C}" presName="hierChild5" presStyleCnt="0"/>
      <dgm:spPr/>
    </dgm:pt>
    <dgm:pt modelId="{01B578C3-A8E6-47AA-A887-F8540BC62238}" type="pres">
      <dgm:prSet presAssocID="{625E4C1D-DFF9-45A9-B46D-AF39B90F69D6}" presName="hierChild3" presStyleCnt="0"/>
      <dgm:spPr/>
    </dgm:pt>
  </dgm:ptLst>
  <dgm:cxnLst>
    <dgm:cxn modelId="{1BCCD314-EF26-4CB7-B35D-DA23E7B0C755}" type="presOf" srcId="{625E4C1D-DFF9-45A9-B46D-AF39B90F69D6}" destId="{D78E0E32-FA41-429B-BA38-E78BAEDAC6CC}" srcOrd="1" destOrd="0" presId="urn:microsoft.com/office/officeart/2005/8/layout/orgChart1"/>
    <dgm:cxn modelId="{857F921B-7550-4D0C-BB53-472BFFE9C263}" srcId="{6733DD67-1D06-4DFE-9EE4-736BA8AC219F}" destId="{625E4C1D-DFF9-45A9-B46D-AF39B90F69D6}" srcOrd="0" destOrd="0" parTransId="{A2BE0E75-A007-497A-9805-775B6D85CDA8}" sibTransId="{F8A9006C-6D61-4074-9C22-DF4D88567B1D}"/>
    <dgm:cxn modelId="{4E2DF723-5843-4579-91B1-386BDF460059}" type="presOf" srcId="{EA4431F5-8ABC-45E1-BEB2-32C5F4A5026C}" destId="{4211AE37-4831-49BE-8899-287508D8386B}" srcOrd="0" destOrd="0" presId="urn:microsoft.com/office/officeart/2005/8/layout/orgChart1"/>
    <dgm:cxn modelId="{7FF7953F-744A-4A97-BB4D-88184E5DD323}" type="presOf" srcId="{ED68C636-9534-413C-B2C1-9E266C64FD78}" destId="{AAC0FABD-9B59-4053-8804-F58A89EDF4BB}" srcOrd="1" destOrd="0" presId="urn:microsoft.com/office/officeart/2005/8/layout/orgChart1"/>
    <dgm:cxn modelId="{CDA2C53F-3F27-4476-8DE4-44D528E1DA5C}" type="presOf" srcId="{EA4431F5-8ABC-45E1-BEB2-32C5F4A5026C}" destId="{0A2024EE-19B7-4084-BADF-D0766BEF4E94}" srcOrd="1" destOrd="0" presId="urn:microsoft.com/office/officeart/2005/8/layout/orgChart1"/>
    <dgm:cxn modelId="{C2EBCE7B-24EB-4297-87D2-1D5DCD0DF925}" type="presOf" srcId="{6733DD67-1D06-4DFE-9EE4-736BA8AC219F}" destId="{57792967-8F8D-422E-B019-5AC92B3454ED}" srcOrd="0" destOrd="0" presId="urn:microsoft.com/office/officeart/2005/8/layout/orgChart1"/>
    <dgm:cxn modelId="{045F6181-3AEC-400C-8801-69FD4DE72160}" type="presOf" srcId="{124E0106-27D2-4D23-B3BD-7FAAAC1A67D3}" destId="{0BDE4153-B6B5-496E-B279-CBFBB36DC2DE}" srcOrd="0" destOrd="0" presId="urn:microsoft.com/office/officeart/2005/8/layout/orgChart1"/>
    <dgm:cxn modelId="{5C53AD85-718E-4D8F-A431-01693C76A41A}" srcId="{625E4C1D-DFF9-45A9-B46D-AF39B90F69D6}" destId="{ED68C636-9534-413C-B2C1-9E266C64FD78}" srcOrd="0" destOrd="0" parTransId="{124E0106-27D2-4D23-B3BD-7FAAAC1A67D3}" sibTransId="{BA5E2ECC-0005-46F4-8A47-BC95FB4ED675}"/>
    <dgm:cxn modelId="{10A08690-6233-4679-A673-1F9C3424A6AB}" srcId="{625E4C1D-DFF9-45A9-B46D-AF39B90F69D6}" destId="{EA4431F5-8ABC-45E1-BEB2-32C5F4A5026C}" srcOrd="1" destOrd="0" parTransId="{DACE62B6-ED2C-44D0-A2A9-E0D5D00B5FA7}" sibTransId="{F684F6B2-0643-42EA-81BB-034E87A144B3}"/>
    <dgm:cxn modelId="{88A3E191-3EA6-4692-AC0E-DD31206152F6}" type="presOf" srcId="{DACE62B6-ED2C-44D0-A2A9-E0D5D00B5FA7}" destId="{EB6DA495-AC88-487E-9249-0F9CC6746011}" srcOrd="0" destOrd="0" presId="urn:microsoft.com/office/officeart/2005/8/layout/orgChart1"/>
    <dgm:cxn modelId="{766142E9-7BF2-497D-A957-8DD10C785D4B}" type="presOf" srcId="{ED68C636-9534-413C-B2C1-9E266C64FD78}" destId="{1E225C9C-BFF0-4ABF-9DB6-CFAEF149D423}" srcOrd="0" destOrd="0" presId="urn:microsoft.com/office/officeart/2005/8/layout/orgChart1"/>
    <dgm:cxn modelId="{64E5B3FE-8F0F-4982-A6C7-C166C1B3A78E}" type="presOf" srcId="{625E4C1D-DFF9-45A9-B46D-AF39B90F69D6}" destId="{6B3E0F34-D6B3-4B3A-90D4-C9ECF1B60655}" srcOrd="0" destOrd="0" presId="urn:microsoft.com/office/officeart/2005/8/layout/orgChart1"/>
    <dgm:cxn modelId="{7E12637D-CA43-4F3F-9A96-72C71676A397}" type="presParOf" srcId="{57792967-8F8D-422E-B019-5AC92B3454ED}" destId="{268F6210-F1BB-4B10-87ED-C1E527507B1B}" srcOrd="0" destOrd="0" presId="urn:microsoft.com/office/officeart/2005/8/layout/orgChart1"/>
    <dgm:cxn modelId="{D8EA0066-F14A-4CAB-83C7-5AF65DA6BD08}" type="presParOf" srcId="{268F6210-F1BB-4B10-87ED-C1E527507B1B}" destId="{59D5E012-7704-48C3-AFD2-9138113B7F74}" srcOrd="0" destOrd="0" presId="urn:microsoft.com/office/officeart/2005/8/layout/orgChart1"/>
    <dgm:cxn modelId="{59BFCC41-36CE-47C0-9D38-B1DAF748BFDE}" type="presParOf" srcId="{59D5E012-7704-48C3-AFD2-9138113B7F74}" destId="{6B3E0F34-D6B3-4B3A-90D4-C9ECF1B60655}" srcOrd="0" destOrd="0" presId="urn:microsoft.com/office/officeart/2005/8/layout/orgChart1"/>
    <dgm:cxn modelId="{7D26445F-6224-47BA-9FD9-301A3B674648}" type="presParOf" srcId="{59D5E012-7704-48C3-AFD2-9138113B7F74}" destId="{D78E0E32-FA41-429B-BA38-E78BAEDAC6CC}" srcOrd="1" destOrd="0" presId="urn:microsoft.com/office/officeart/2005/8/layout/orgChart1"/>
    <dgm:cxn modelId="{58806FA8-8C19-4040-9D61-3923FE4038A1}" type="presParOf" srcId="{268F6210-F1BB-4B10-87ED-C1E527507B1B}" destId="{DA5B9C00-12C1-40CB-8D35-48CF09673C8E}" srcOrd="1" destOrd="0" presId="urn:microsoft.com/office/officeart/2005/8/layout/orgChart1"/>
    <dgm:cxn modelId="{EDEE5C3C-2F8E-47DE-8F45-6AB47FEC012B}" type="presParOf" srcId="{DA5B9C00-12C1-40CB-8D35-48CF09673C8E}" destId="{0BDE4153-B6B5-496E-B279-CBFBB36DC2DE}" srcOrd="0" destOrd="0" presId="urn:microsoft.com/office/officeart/2005/8/layout/orgChart1"/>
    <dgm:cxn modelId="{4D5CA5B7-3497-47B1-B39C-70DEFA2ECC19}" type="presParOf" srcId="{DA5B9C00-12C1-40CB-8D35-48CF09673C8E}" destId="{E0803B89-578C-4889-B440-36237A9E566B}" srcOrd="1" destOrd="0" presId="urn:microsoft.com/office/officeart/2005/8/layout/orgChart1"/>
    <dgm:cxn modelId="{6D2C5950-BE7C-408B-A90A-15AA4F7EB220}" type="presParOf" srcId="{E0803B89-578C-4889-B440-36237A9E566B}" destId="{A8E148A6-A7B7-4EAB-A594-20F4359221FA}" srcOrd="0" destOrd="0" presId="urn:microsoft.com/office/officeart/2005/8/layout/orgChart1"/>
    <dgm:cxn modelId="{67F7FE25-37C2-4896-B9D2-37C964B38DF8}" type="presParOf" srcId="{A8E148A6-A7B7-4EAB-A594-20F4359221FA}" destId="{1E225C9C-BFF0-4ABF-9DB6-CFAEF149D423}" srcOrd="0" destOrd="0" presId="urn:microsoft.com/office/officeart/2005/8/layout/orgChart1"/>
    <dgm:cxn modelId="{501153B1-89F8-4BC3-B75B-B58026DD5FE4}" type="presParOf" srcId="{A8E148A6-A7B7-4EAB-A594-20F4359221FA}" destId="{AAC0FABD-9B59-4053-8804-F58A89EDF4BB}" srcOrd="1" destOrd="0" presId="urn:microsoft.com/office/officeart/2005/8/layout/orgChart1"/>
    <dgm:cxn modelId="{CA866582-598A-42FD-810A-65D5DD2A8C63}" type="presParOf" srcId="{E0803B89-578C-4889-B440-36237A9E566B}" destId="{FC139D72-8757-4405-954B-E5A5D29ECDE1}" srcOrd="1" destOrd="0" presId="urn:microsoft.com/office/officeart/2005/8/layout/orgChart1"/>
    <dgm:cxn modelId="{ADCED9F2-EF7C-42AE-98BD-ED99FC44788D}" type="presParOf" srcId="{E0803B89-578C-4889-B440-36237A9E566B}" destId="{66D170C5-4FEF-482E-B6D3-DD70AAEF52CD}" srcOrd="2" destOrd="0" presId="urn:microsoft.com/office/officeart/2005/8/layout/orgChart1"/>
    <dgm:cxn modelId="{9B8C1866-258A-4135-B6B9-98E2326C4923}" type="presParOf" srcId="{DA5B9C00-12C1-40CB-8D35-48CF09673C8E}" destId="{EB6DA495-AC88-487E-9249-0F9CC6746011}" srcOrd="2" destOrd="0" presId="urn:microsoft.com/office/officeart/2005/8/layout/orgChart1"/>
    <dgm:cxn modelId="{2FB260AD-5B15-4B5C-B863-8A0511F2D388}" type="presParOf" srcId="{DA5B9C00-12C1-40CB-8D35-48CF09673C8E}" destId="{A52769CE-72BD-43FA-95F8-FDA33EAB5F9A}" srcOrd="3" destOrd="0" presId="urn:microsoft.com/office/officeart/2005/8/layout/orgChart1"/>
    <dgm:cxn modelId="{E88D0482-0CB9-414E-8721-17DEA4B94E03}" type="presParOf" srcId="{A52769CE-72BD-43FA-95F8-FDA33EAB5F9A}" destId="{9855F93E-8F87-4992-9E99-A5E03C2E7616}" srcOrd="0" destOrd="0" presId="urn:microsoft.com/office/officeart/2005/8/layout/orgChart1"/>
    <dgm:cxn modelId="{311A52DC-1825-48A1-B7B7-A31D68B9F698}" type="presParOf" srcId="{9855F93E-8F87-4992-9E99-A5E03C2E7616}" destId="{4211AE37-4831-49BE-8899-287508D8386B}" srcOrd="0" destOrd="0" presId="urn:microsoft.com/office/officeart/2005/8/layout/orgChart1"/>
    <dgm:cxn modelId="{2EE752A2-D2F2-4AC1-9465-E22BADF1407C}" type="presParOf" srcId="{9855F93E-8F87-4992-9E99-A5E03C2E7616}" destId="{0A2024EE-19B7-4084-BADF-D0766BEF4E94}" srcOrd="1" destOrd="0" presId="urn:microsoft.com/office/officeart/2005/8/layout/orgChart1"/>
    <dgm:cxn modelId="{0E5993A5-7567-443C-8A85-3DB749B6CC3B}" type="presParOf" srcId="{A52769CE-72BD-43FA-95F8-FDA33EAB5F9A}" destId="{FA694B30-BCEF-4A61-A4B7-6BD02A16DE17}" srcOrd="1" destOrd="0" presId="urn:microsoft.com/office/officeart/2005/8/layout/orgChart1"/>
    <dgm:cxn modelId="{5B7DDF5C-7DA1-446B-B45E-E2ADF74D7AD1}" type="presParOf" srcId="{A52769CE-72BD-43FA-95F8-FDA33EAB5F9A}" destId="{138F3B36-8B9E-4738-B35C-DE951B5C9703}" srcOrd="2" destOrd="0" presId="urn:microsoft.com/office/officeart/2005/8/layout/orgChart1"/>
    <dgm:cxn modelId="{0A9F3307-4797-47D0-842E-C40B74D875FD}" type="presParOf" srcId="{268F6210-F1BB-4B10-87ED-C1E527507B1B}" destId="{01B578C3-A8E6-47AA-A887-F8540BC6223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733DD67-1D06-4DFE-9EE4-736BA8AC219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625E4C1D-DFF9-45A9-B46D-AF39B90F69D6}">
      <dgm:prSet phldrT="[Text]"/>
      <dgm:spPr>
        <a:solidFill>
          <a:srgbClr val="223872"/>
        </a:solidFill>
      </dgm:spPr>
      <dgm:t>
        <a:bodyPr/>
        <a:lstStyle/>
        <a:p>
          <a:r>
            <a:rPr lang="tr-TR" dirty="0"/>
            <a:t>FUTURE I </a:t>
          </a:r>
          <a:r>
            <a:rPr lang="tr-TR" dirty="0" err="1"/>
            <a:t>and</a:t>
          </a:r>
          <a:r>
            <a:rPr lang="tr-TR" dirty="0"/>
            <a:t> II</a:t>
          </a:r>
        </a:p>
        <a:p>
          <a:r>
            <a:rPr lang="tr-TR" dirty="0"/>
            <a:t>(4vHPV </a:t>
          </a:r>
          <a:r>
            <a:rPr lang="tr-TR" dirty="0" err="1"/>
            <a:t>Vaccine</a:t>
          </a:r>
          <a:r>
            <a:rPr lang="tr-TR" dirty="0"/>
            <a:t> </a:t>
          </a:r>
          <a:r>
            <a:rPr lang="tr-TR" dirty="0" err="1"/>
            <a:t>Studies</a:t>
          </a:r>
          <a:r>
            <a:rPr lang="tr-TR" dirty="0"/>
            <a:t>)</a:t>
          </a:r>
        </a:p>
      </dgm:t>
    </dgm:pt>
    <dgm:pt modelId="{A2BE0E75-A007-497A-9805-775B6D85CDA8}" type="parTrans" cxnId="{857F921B-7550-4D0C-BB53-472BFFE9C263}">
      <dgm:prSet/>
      <dgm:spPr/>
      <dgm:t>
        <a:bodyPr/>
        <a:lstStyle/>
        <a:p>
          <a:endParaRPr lang="tr-TR"/>
        </a:p>
      </dgm:t>
    </dgm:pt>
    <dgm:pt modelId="{F8A9006C-6D61-4074-9C22-DF4D88567B1D}" type="sibTrans" cxnId="{857F921B-7550-4D0C-BB53-472BFFE9C263}">
      <dgm:prSet/>
      <dgm:spPr/>
      <dgm:t>
        <a:bodyPr/>
        <a:lstStyle/>
        <a:p>
          <a:endParaRPr lang="tr-TR"/>
        </a:p>
      </dgm:t>
    </dgm:pt>
    <dgm:pt modelId="{ED68C636-9534-413C-B2C1-9E266C64FD78}">
      <dgm:prSet phldrT="[Text]"/>
      <dgm:spPr>
        <a:solidFill>
          <a:srgbClr val="223872"/>
        </a:solidFill>
      </dgm:spPr>
      <dgm:t>
        <a:bodyPr/>
        <a:lstStyle/>
        <a:p>
          <a:r>
            <a:rPr lang="tr-TR" dirty="0"/>
            <a:t>4vHPV</a:t>
          </a:r>
        </a:p>
        <a:p>
          <a:r>
            <a:rPr lang="tr-TR" dirty="0"/>
            <a:t>(n=8.810)</a:t>
          </a:r>
        </a:p>
      </dgm:t>
    </dgm:pt>
    <dgm:pt modelId="{124E0106-27D2-4D23-B3BD-7FAAAC1A67D3}" type="parTrans" cxnId="{5C53AD85-718E-4D8F-A431-01693C76A41A}">
      <dgm:prSet/>
      <dgm:spPr/>
      <dgm:t>
        <a:bodyPr/>
        <a:lstStyle/>
        <a:p>
          <a:endParaRPr lang="tr-TR"/>
        </a:p>
      </dgm:t>
    </dgm:pt>
    <dgm:pt modelId="{BA5E2ECC-0005-46F4-8A47-BC95FB4ED675}" type="sibTrans" cxnId="{5C53AD85-718E-4D8F-A431-01693C76A41A}">
      <dgm:prSet/>
      <dgm:spPr/>
      <dgm:t>
        <a:bodyPr/>
        <a:lstStyle/>
        <a:p>
          <a:endParaRPr lang="tr-TR"/>
        </a:p>
      </dgm:t>
    </dgm:pt>
    <dgm:pt modelId="{EA4431F5-8ABC-45E1-BEB2-32C5F4A5026C}">
      <dgm:prSet phldrT="[Text]"/>
      <dgm:spPr>
        <a:solidFill>
          <a:schemeClr val="accent2"/>
        </a:solidFill>
      </dgm:spPr>
      <dgm:t>
        <a:bodyPr/>
        <a:lstStyle/>
        <a:p>
          <a:r>
            <a:rPr lang="tr-TR" dirty="0" err="1"/>
            <a:t>Placebo</a:t>
          </a:r>
          <a:endParaRPr lang="tr-TR" dirty="0"/>
        </a:p>
        <a:p>
          <a:r>
            <a:rPr lang="tr-TR" dirty="0"/>
            <a:t>(n=8.812)</a:t>
          </a:r>
        </a:p>
      </dgm:t>
    </dgm:pt>
    <dgm:pt modelId="{DACE62B6-ED2C-44D0-A2A9-E0D5D00B5FA7}" type="parTrans" cxnId="{10A08690-6233-4679-A673-1F9C3424A6AB}">
      <dgm:prSet/>
      <dgm:spPr/>
      <dgm:t>
        <a:bodyPr/>
        <a:lstStyle/>
        <a:p>
          <a:endParaRPr lang="tr-TR"/>
        </a:p>
      </dgm:t>
    </dgm:pt>
    <dgm:pt modelId="{F684F6B2-0643-42EA-81BB-034E87A144B3}" type="sibTrans" cxnId="{10A08690-6233-4679-A673-1F9C3424A6AB}">
      <dgm:prSet/>
      <dgm:spPr/>
      <dgm:t>
        <a:bodyPr/>
        <a:lstStyle/>
        <a:p>
          <a:endParaRPr lang="tr-TR"/>
        </a:p>
      </dgm:t>
    </dgm:pt>
    <dgm:pt modelId="{57792967-8F8D-422E-B019-5AC92B3454ED}" type="pres">
      <dgm:prSet presAssocID="{6733DD67-1D06-4DFE-9EE4-736BA8AC219F}" presName="hierChild1" presStyleCnt="0">
        <dgm:presLayoutVars>
          <dgm:orgChart val="1"/>
          <dgm:chPref val="1"/>
          <dgm:dir/>
          <dgm:animOne val="branch"/>
          <dgm:animLvl val="lvl"/>
          <dgm:resizeHandles/>
        </dgm:presLayoutVars>
      </dgm:prSet>
      <dgm:spPr/>
    </dgm:pt>
    <dgm:pt modelId="{268F6210-F1BB-4B10-87ED-C1E527507B1B}" type="pres">
      <dgm:prSet presAssocID="{625E4C1D-DFF9-45A9-B46D-AF39B90F69D6}" presName="hierRoot1" presStyleCnt="0">
        <dgm:presLayoutVars>
          <dgm:hierBranch val="init"/>
        </dgm:presLayoutVars>
      </dgm:prSet>
      <dgm:spPr/>
    </dgm:pt>
    <dgm:pt modelId="{59D5E012-7704-48C3-AFD2-9138113B7F74}" type="pres">
      <dgm:prSet presAssocID="{625E4C1D-DFF9-45A9-B46D-AF39B90F69D6}" presName="rootComposite1" presStyleCnt="0"/>
      <dgm:spPr/>
    </dgm:pt>
    <dgm:pt modelId="{6B3E0F34-D6B3-4B3A-90D4-C9ECF1B60655}" type="pres">
      <dgm:prSet presAssocID="{625E4C1D-DFF9-45A9-B46D-AF39B90F69D6}" presName="rootText1" presStyleLbl="node0" presStyleIdx="0" presStyleCnt="1" custScaleX="161571">
        <dgm:presLayoutVars>
          <dgm:chPref val="3"/>
        </dgm:presLayoutVars>
      </dgm:prSet>
      <dgm:spPr/>
    </dgm:pt>
    <dgm:pt modelId="{D78E0E32-FA41-429B-BA38-E78BAEDAC6CC}" type="pres">
      <dgm:prSet presAssocID="{625E4C1D-DFF9-45A9-B46D-AF39B90F69D6}" presName="rootConnector1" presStyleLbl="node1" presStyleIdx="0" presStyleCnt="0"/>
      <dgm:spPr/>
    </dgm:pt>
    <dgm:pt modelId="{DA5B9C00-12C1-40CB-8D35-48CF09673C8E}" type="pres">
      <dgm:prSet presAssocID="{625E4C1D-DFF9-45A9-B46D-AF39B90F69D6}" presName="hierChild2" presStyleCnt="0"/>
      <dgm:spPr/>
    </dgm:pt>
    <dgm:pt modelId="{0BDE4153-B6B5-496E-B279-CBFBB36DC2DE}" type="pres">
      <dgm:prSet presAssocID="{124E0106-27D2-4D23-B3BD-7FAAAC1A67D3}" presName="Name37" presStyleLbl="parChTrans1D2" presStyleIdx="0" presStyleCnt="2"/>
      <dgm:spPr/>
    </dgm:pt>
    <dgm:pt modelId="{E0803B89-578C-4889-B440-36237A9E566B}" type="pres">
      <dgm:prSet presAssocID="{ED68C636-9534-413C-B2C1-9E266C64FD78}" presName="hierRoot2" presStyleCnt="0">
        <dgm:presLayoutVars>
          <dgm:hierBranch val="init"/>
        </dgm:presLayoutVars>
      </dgm:prSet>
      <dgm:spPr/>
    </dgm:pt>
    <dgm:pt modelId="{A8E148A6-A7B7-4EAB-A594-20F4359221FA}" type="pres">
      <dgm:prSet presAssocID="{ED68C636-9534-413C-B2C1-9E266C64FD78}" presName="rootComposite" presStyleCnt="0"/>
      <dgm:spPr/>
    </dgm:pt>
    <dgm:pt modelId="{1E225C9C-BFF0-4ABF-9DB6-CFAEF149D423}" type="pres">
      <dgm:prSet presAssocID="{ED68C636-9534-413C-B2C1-9E266C64FD78}" presName="rootText" presStyleLbl="node2" presStyleIdx="0" presStyleCnt="2">
        <dgm:presLayoutVars>
          <dgm:chPref val="3"/>
        </dgm:presLayoutVars>
      </dgm:prSet>
      <dgm:spPr/>
    </dgm:pt>
    <dgm:pt modelId="{AAC0FABD-9B59-4053-8804-F58A89EDF4BB}" type="pres">
      <dgm:prSet presAssocID="{ED68C636-9534-413C-B2C1-9E266C64FD78}" presName="rootConnector" presStyleLbl="node2" presStyleIdx="0" presStyleCnt="2"/>
      <dgm:spPr/>
    </dgm:pt>
    <dgm:pt modelId="{FC139D72-8757-4405-954B-E5A5D29ECDE1}" type="pres">
      <dgm:prSet presAssocID="{ED68C636-9534-413C-B2C1-9E266C64FD78}" presName="hierChild4" presStyleCnt="0"/>
      <dgm:spPr/>
    </dgm:pt>
    <dgm:pt modelId="{66D170C5-4FEF-482E-B6D3-DD70AAEF52CD}" type="pres">
      <dgm:prSet presAssocID="{ED68C636-9534-413C-B2C1-9E266C64FD78}" presName="hierChild5" presStyleCnt="0"/>
      <dgm:spPr/>
    </dgm:pt>
    <dgm:pt modelId="{EB6DA495-AC88-487E-9249-0F9CC6746011}" type="pres">
      <dgm:prSet presAssocID="{DACE62B6-ED2C-44D0-A2A9-E0D5D00B5FA7}" presName="Name37" presStyleLbl="parChTrans1D2" presStyleIdx="1" presStyleCnt="2"/>
      <dgm:spPr/>
    </dgm:pt>
    <dgm:pt modelId="{A52769CE-72BD-43FA-95F8-FDA33EAB5F9A}" type="pres">
      <dgm:prSet presAssocID="{EA4431F5-8ABC-45E1-BEB2-32C5F4A5026C}" presName="hierRoot2" presStyleCnt="0">
        <dgm:presLayoutVars>
          <dgm:hierBranch val="init"/>
        </dgm:presLayoutVars>
      </dgm:prSet>
      <dgm:spPr/>
    </dgm:pt>
    <dgm:pt modelId="{9855F93E-8F87-4992-9E99-A5E03C2E7616}" type="pres">
      <dgm:prSet presAssocID="{EA4431F5-8ABC-45E1-BEB2-32C5F4A5026C}" presName="rootComposite" presStyleCnt="0"/>
      <dgm:spPr/>
    </dgm:pt>
    <dgm:pt modelId="{4211AE37-4831-49BE-8899-287508D8386B}" type="pres">
      <dgm:prSet presAssocID="{EA4431F5-8ABC-45E1-BEB2-32C5F4A5026C}" presName="rootText" presStyleLbl="node2" presStyleIdx="1" presStyleCnt="2">
        <dgm:presLayoutVars>
          <dgm:chPref val="3"/>
        </dgm:presLayoutVars>
      </dgm:prSet>
      <dgm:spPr/>
    </dgm:pt>
    <dgm:pt modelId="{0A2024EE-19B7-4084-BADF-D0766BEF4E94}" type="pres">
      <dgm:prSet presAssocID="{EA4431F5-8ABC-45E1-BEB2-32C5F4A5026C}" presName="rootConnector" presStyleLbl="node2" presStyleIdx="1" presStyleCnt="2"/>
      <dgm:spPr/>
    </dgm:pt>
    <dgm:pt modelId="{FA694B30-BCEF-4A61-A4B7-6BD02A16DE17}" type="pres">
      <dgm:prSet presAssocID="{EA4431F5-8ABC-45E1-BEB2-32C5F4A5026C}" presName="hierChild4" presStyleCnt="0"/>
      <dgm:spPr/>
    </dgm:pt>
    <dgm:pt modelId="{138F3B36-8B9E-4738-B35C-DE951B5C9703}" type="pres">
      <dgm:prSet presAssocID="{EA4431F5-8ABC-45E1-BEB2-32C5F4A5026C}" presName="hierChild5" presStyleCnt="0"/>
      <dgm:spPr/>
    </dgm:pt>
    <dgm:pt modelId="{01B578C3-A8E6-47AA-A887-F8540BC62238}" type="pres">
      <dgm:prSet presAssocID="{625E4C1D-DFF9-45A9-B46D-AF39B90F69D6}" presName="hierChild3" presStyleCnt="0"/>
      <dgm:spPr/>
    </dgm:pt>
  </dgm:ptLst>
  <dgm:cxnLst>
    <dgm:cxn modelId="{857F921B-7550-4D0C-BB53-472BFFE9C263}" srcId="{6733DD67-1D06-4DFE-9EE4-736BA8AC219F}" destId="{625E4C1D-DFF9-45A9-B46D-AF39B90F69D6}" srcOrd="0" destOrd="0" parTransId="{A2BE0E75-A007-497A-9805-775B6D85CDA8}" sibTransId="{F8A9006C-6D61-4074-9C22-DF4D88567B1D}"/>
    <dgm:cxn modelId="{04569A2A-70EE-4CBD-B6B6-D5EFFFC190C9}" type="presOf" srcId="{ED68C636-9534-413C-B2C1-9E266C64FD78}" destId="{1E225C9C-BFF0-4ABF-9DB6-CFAEF149D423}" srcOrd="0" destOrd="0" presId="urn:microsoft.com/office/officeart/2005/8/layout/orgChart1"/>
    <dgm:cxn modelId="{0A8D582C-D88A-413E-836A-5F0ADFE85CF0}" type="presOf" srcId="{EA4431F5-8ABC-45E1-BEB2-32C5F4A5026C}" destId="{4211AE37-4831-49BE-8899-287508D8386B}" srcOrd="0" destOrd="0" presId="urn:microsoft.com/office/officeart/2005/8/layout/orgChart1"/>
    <dgm:cxn modelId="{6DF99C72-CCAF-42E0-A156-0BA2E052DE93}" type="presOf" srcId="{ED68C636-9534-413C-B2C1-9E266C64FD78}" destId="{AAC0FABD-9B59-4053-8804-F58A89EDF4BB}" srcOrd="1" destOrd="0" presId="urn:microsoft.com/office/officeart/2005/8/layout/orgChart1"/>
    <dgm:cxn modelId="{A7CEF056-39FD-441E-A43E-B5F474C4D5EA}" type="presOf" srcId="{DACE62B6-ED2C-44D0-A2A9-E0D5D00B5FA7}" destId="{EB6DA495-AC88-487E-9249-0F9CC6746011}" srcOrd="0" destOrd="0" presId="urn:microsoft.com/office/officeart/2005/8/layout/orgChart1"/>
    <dgm:cxn modelId="{5C53AD85-718E-4D8F-A431-01693C76A41A}" srcId="{625E4C1D-DFF9-45A9-B46D-AF39B90F69D6}" destId="{ED68C636-9534-413C-B2C1-9E266C64FD78}" srcOrd="0" destOrd="0" parTransId="{124E0106-27D2-4D23-B3BD-7FAAAC1A67D3}" sibTransId="{BA5E2ECC-0005-46F4-8A47-BC95FB4ED675}"/>
    <dgm:cxn modelId="{10A08690-6233-4679-A673-1F9C3424A6AB}" srcId="{625E4C1D-DFF9-45A9-B46D-AF39B90F69D6}" destId="{EA4431F5-8ABC-45E1-BEB2-32C5F4A5026C}" srcOrd="1" destOrd="0" parTransId="{DACE62B6-ED2C-44D0-A2A9-E0D5D00B5FA7}" sibTransId="{F684F6B2-0643-42EA-81BB-034E87A144B3}"/>
    <dgm:cxn modelId="{1100F7C6-4E39-4D1E-9C78-06B14AD8741F}" type="presOf" srcId="{6733DD67-1D06-4DFE-9EE4-736BA8AC219F}" destId="{57792967-8F8D-422E-B019-5AC92B3454ED}" srcOrd="0" destOrd="0" presId="urn:microsoft.com/office/officeart/2005/8/layout/orgChart1"/>
    <dgm:cxn modelId="{E4AD1EC8-452D-466D-BFEB-C651EAFAB947}" type="presOf" srcId="{625E4C1D-DFF9-45A9-B46D-AF39B90F69D6}" destId="{D78E0E32-FA41-429B-BA38-E78BAEDAC6CC}" srcOrd="1" destOrd="0" presId="urn:microsoft.com/office/officeart/2005/8/layout/orgChart1"/>
    <dgm:cxn modelId="{D455D3D4-27A7-4118-95A0-C0AA01A1B5FD}" type="presOf" srcId="{124E0106-27D2-4D23-B3BD-7FAAAC1A67D3}" destId="{0BDE4153-B6B5-496E-B279-CBFBB36DC2DE}" srcOrd="0" destOrd="0" presId="urn:microsoft.com/office/officeart/2005/8/layout/orgChart1"/>
    <dgm:cxn modelId="{E8F564E2-6DC8-43B8-BF7C-6147D36C5C8B}" type="presOf" srcId="{EA4431F5-8ABC-45E1-BEB2-32C5F4A5026C}" destId="{0A2024EE-19B7-4084-BADF-D0766BEF4E94}" srcOrd="1" destOrd="0" presId="urn:microsoft.com/office/officeart/2005/8/layout/orgChart1"/>
    <dgm:cxn modelId="{09A02CEC-8398-444B-A351-74253A0B019E}" type="presOf" srcId="{625E4C1D-DFF9-45A9-B46D-AF39B90F69D6}" destId="{6B3E0F34-D6B3-4B3A-90D4-C9ECF1B60655}" srcOrd="0" destOrd="0" presId="urn:microsoft.com/office/officeart/2005/8/layout/orgChart1"/>
    <dgm:cxn modelId="{254A6222-7FD3-4930-8E65-FE7C6075A950}" type="presParOf" srcId="{57792967-8F8D-422E-B019-5AC92B3454ED}" destId="{268F6210-F1BB-4B10-87ED-C1E527507B1B}" srcOrd="0" destOrd="0" presId="urn:microsoft.com/office/officeart/2005/8/layout/orgChart1"/>
    <dgm:cxn modelId="{49B630F2-CAD4-49FF-8EF3-5C02DA3DC2CA}" type="presParOf" srcId="{268F6210-F1BB-4B10-87ED-C1E527507B1B}" destId="{59D5E012-7704-48C3-AFD2-9138113B7F74}" srcOrd="0" destOrd="0" presId="urn:microsoft.com/office/officeart/2005/8/layout/orgChart1"/>
    <dgm:cxn modelId="{6F066139-D84A-4F93-B556-39C58D5AE14C}" type="presParOf" srcId="{59D5E012-7704-48C3-AFD2-9138113B7F74}" destId="{6B3E0F34-D6B3-4B3A-90D4-C9ECF1B60655}" srcOrd="0" destOrd="0" presId="urn:microsoft.com/office/officeart/2005/8/layout/orgChart1"/>
    <dgm:cxn modelId="{9D7536E3-E2C0-4D7D-9613-8AE0199F96D9}" type="presParOf" srcId="{59D5E012-7704-48C3-AFD2-9138113B7F74}" destId="{D78E0E32-FA41-429B-BA38-E78BAEDAC6CC}" srcOrd="1" destOrd="0" presId="urn:microsoft.com/office/officeart/2005/8/layout/orgChart1"/>
    <dgm:cxn modelId="{E8B4450C-93E5-4CFC-817A-3AF8951E1098}" type="presParOf" srcId="{268F6210-F1BB-4B10-87ED-C1E527507B1B}" destId="{DA5B9C00-12C1-40CB-8D35-48CF09673C8E}" srcOrd="1" destOrd="0" presId="urn:microsoft.com/office/officeart/2005/8/layout/orgChart1"/>
    <dgm:cxn modelId="{97310838-3D6F-4BB3-A3BB-BE807B6B9920}" type="presParOf" srcId="{DA5B9C00-12C1-40CB-8D35-48CF09673C8E}" destId="{0BDE4153-B6B5-496E-B279-CBFBB36DC2DE}" srcOrd="0" destOrd="0" presId="urn:microsoft.com/office/officeart/2005/8/layout/orgChart1"/>
    <dgm:cxn modelId="{C427F904-C7C3-402E-9FD1-2A9CE1A1F3B6}" type="presParOf" srcId="{DA5B9C00-12C1-40CB-8D35-48CF09673C8E}" destId="{E0803B89-578C-4889-B440-36237A9E566B}" srcOrd="1" destOrd="0" presId="urn:microsoft.com/office/officeart/2005/8/layout/orgChart1"/>
    <dgm:cxn modelId="{0729E25F-27B6-4009-9280-CD9F114221B5}" type="presParOf" srcId="{E0803B89-578C-4889-B440-36237A9E566B}" destId="{A8E148A6-A7B7-4EAB-A594-20F4359221FA}" srcOrd="0" destOrd="0" presId="urn:microsoft.com/office/officeart/2005/8/layout/orgChart1"/>
    <dgm:cxn modelId="{DA543B3F-7175-43D1-98E5-6D435B750D26}" type="presParOf" srcId="{A8E148A6-A7B7-4EAB-A594-20F4359221FA}" destId="{1E225C9C-BFF0-4ABF-9DB6-CFAEF149D423}" srcOrd="0" destOrd="0" presId="urn:microsoft.com/office/officeart/2005/8/layout/orgChart1"/>
    <dgm:cxn modelId="{D821EFC8-232B-4F73-BCBE-52ACA7CB7A6A}" type="presParOf" srcId="{A8E148A6-A7B7-4EAB-A594-20F4359221FA}" destId="{AAC0FABD-9B59-4053-8804-F58A89EDF4BB}" srcOrd="1" destOrd="0" presId="urn:microsoft.com/office/officeart/2005/8/layout/orgChart1"/>
    <dgm:cxn modelId="{60678CF8-F879-465C-ABCA-B2EB08721103}" type="presParOf" srcId="{E0803B89-578C-4889-B440-36237A9E566B}" destId="{FC139D72-8757-4405-954B-E5A5D29ECDE1}" srcOrd="1" destOrd="0" presId="urn:microsoft.com/office/officeart/2005/8/layout/orgChart1"/>
    <dgm:cxn modelId="{57D829C2-E57C-4F98-8BDF-118DE05D8017}" type="presParOf" srcId="{E0803B89-578C-4889-B440-36237A9E566B}" destId="{66D170C5-4FEF-482E-B6D3-DD70AAEF52CD}" srcOrd="2" destOrd="0" presId="urn:microsoft.com/office/officeart/2005/8/layout/orgChart1"/>
    <dgm:cxn modelId="{0AF18106-7D62-4D09-9287-90AE1ED709B0}" type="presParOf" srcId="{DA5B9C00-12C1-40CB-8D35-48CF09673C8E}" destId="{EB6DA495-AC88-487E-9249-0F9CC6746011}" srcOrd="2" destOrd="0" presId="urn:microsoft.com/office/officeart/2005/8/layout/orgChart1"/>
    <dgm:cxn modelId="{FFA7FD7D-93CA-4FD9-98A1-8E0FD03870F8}" type="presParOf" srcId="{DA5B9C00-12C1-40CB-8D35-48CF09673C8E}" destId="{A52769CE-72BD-43FA-95F8-FDA33EAB5F9A}" srcOrd="3" destOrd="0" presId="urn:microsoft.com/office/officeart/2005/8/layout/orgChart1"/>
    <dgm:cxn modelId="{0F8F1D44-8BCF-40F3-848B-3DCE2340FDC8}" type="presParOf" srcId="{A52769CE-72BD-43FA-95F8-FDA33EAB5F9A}" destId="{9855F93E-8F87-4992-9E99-A5E03C2E7616}" srcOrd="0" destOrd="0" presId="urn:microsoft.com/office/officeart/2005/8/layout/orgChart1"/>
    <dgm:cxn modelId="{30842205-A68C-4AA9-9E2E-718D93FF9D76}" type="presParOf" srcId="{9855F93E-8F87-4992-9E99-A5E03C2E7616}" destId="{4211AE37-4831-49BE-8899-287508D8386B}" srcOrd="0" destOrd="0" presId="urn:microsoft.com/office/officeart/2005/8/layout/orgChart1"/>
    <dgm:cxn modelId="{FA738C6D-324E-4324-9CDF-E0A21650093E}" type="presParOf" srcId="{9855F93E-8F87-4992-9E99-A5E03C2E7616}" destId="{0A2024EE-19B7-4084-BADF-D0766BEF4E94}" srcOrd="1" destOrd="0" presId="urn:microsoft.com/office/officeart/2005/8/layout/orgChart1"/>
    <dgm:cxn modelId="{E164BE2F-49C4-4C26-9074-AFE6FE9AF1F7}" type="presParOf" srcId="{A52769CE-72BD-43FA-95F8-FDA33EAB5F9A}" destId="{FA694B30-BCEF-4A61-A4B7-6BD02A16DE17}" srcOrd="1" destOrd="0" presId="urn:microsoft.com/office/officeart/2005/8/layout/orgChart1"/>
    <dgm:cxn modelId="{DCE3FB60-3B1C-4DDA-BE0E-EC8A6DAACDCC}" type="presParOf" srcId="{A52769CE-72BD-43FA-95F8-FDA33EAB5F9A}" destId="{138F3B36-8B9E-4738-B35C-DE951B5C9703}" srcOrd="2" destOrd="0" presId="urn:microsoft.com/office/officeart/2005/8/layout/orgChart1"/>
    <dgm:cxn modelId="{97090B13-B13D-440E-8147-DA9CA08E23D9}" type="presParOf" srcId="{268F6210-F1BB-4B10-87ED-C1E527507B1B}" destId="{01B578C3-A8E6-47AA-A887-F8540BC62238}"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144093E-727F-409B-AB3A-6280ABDADA9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020282B-9259-45F4-8958-AF55291D639F}">
      <dgm:prSet/>
      <dgm:spPr/>
      <dgm:t>
        <a:bodyPr/>
        <a:lstStyle/>
        <a:p>
          <a:r>
            <a:rPr lang="tr-TR"/>
            <a:t>GMTs</a:t>
          </a:r>
          <a:endParaRPr lang="en-US"/>
        </a:p>
      </dgm:t>
    </dgm:pt>
    <dgm:pt modelId="{A60EB10B-5B65-4332-831A-55D7B1D96830}" type="parTrans" cxnId="{064705DC-D2A6-4734-8B4E-F6715D96492B}">
      <dgm:prSet/>
      <dgm:spPr/>
      <dgm:t>
        <a:bodyPr/>
        <a:lstStyle/>
        <a:p>
          <a:endParaRPr lang="en-US"/>
        </a:p>
      </dgm:t>
    </dgm:pt>
    <dgm:pt modelId="{39A1523E-D19F-4E7B-8C88-7E452D8A67F4}" type="sibTrans" cxnId="{064705DC-D2A6-4734-8B4E-F6715D96492B}">
      <dgm:prSet/>
      <dgm:spPr/>
      <dgm:t>
        <a:bodyPr/>
        <a:lstStyle/>
        <a:p>
          <a:endParaRPr lang="en-US"/>
        </a:p>
      </dgm:t>
    </dgm:pt>
    <dgm:pt modelId="{FB6AE497-60A7-484A-AD2D-3EEDD85AAF0B}">
      <dgm:prSet/>
      <dgm:spPr/>
      <dgm:t>
        <a:bodyPr/>
        <a:lstStyle/>
        <a:p>
          <a:pPr algn="ctr">
            <a:buNone/>
          </a:pPr>
          <a:r>
            <a:rPr lang="en-US" b="0" i="0" dirty="0"/>
            <a:t>High plateau up to 90 months</a:t>
          </a:r>
          <a:endParaRPr lang="en-US" dirty="0"/>
        </a:p>
      </dgm:t>
    </dgm:pt>
    <dgm:pt modelId="{BA1ABEA7-0005-435E-B0A7-5D45FA8D056A}" type="parTrans" cxnId="{0B065CB5-22AE-4BB5-9C01-934DEEFFE848}">
      <dgm:prSet/>
      <dgm:spPr/>
      <dgm:t>
        <a:bodyPr/>
        <a:lstStyle/>
        <a:p>
          <a:endParaRPr lang="en-US"/>
        </a:p>
      </dgm:t>
    </dgm:pt>
    <dgm:pt modelId="{5B5F6601-3187-439D-849C-F47D67A0FF9C}" type="sibTrans" cxnId="{0B065CB5-22AE-4BB5-9C01-934DEEFFE848}">
      <dgm:prSet/>
      <dgm:spPr/>
      <dgm:t>
        <a:bodyPr/>
        <a:lstStyle/>
        <a:p>
          <a:endParaRPr lang="en-US"/>
        </a:p>
      </dgm:t>
    </dgm:pt>
    <dgm:pt modelId="{0A6CDEE9-7C19-4679-B6CA-D94382966E5E}">
      <dgm:prSet/>
      <dgm:spPr/>
      <dgm:t>
        <a:bodyPr/>
        <a:lstStyle/>
        <a:p>
          <a:r>
            <a:rPr lang="tr-TR" dirty="0" err="1"/>
            <a:t>Seropositivity</a:t>
          </a:r>
          <a:endParaRPr lang="en-US" dirty="0"/>
        </a:p>
      </dgm:t>
    </dgm:pt>
    <dgm:pt modelId="{63428FB5-CABF-4F8D-812B-E988E73A6161}" type="parTrans" cxnId="{06A286B2-3289-4DF2-9D6A-56A7743286B6}">
      <dgm:prSet/>
      <dgm:spPr/>
      <dgm:t>
        <a:bodyPr/>
        <a:lstStyle/>
        <a:p>
          <a:endParaRPr lang="en-US"/>
        </a:p>
      </dgm:t>
    </dgm:pt>
    <dgm:pt modelId="{C68A2D4E-BF51-489A-9DE8-C5929B5CDA87}" type="sibTrans" cxnId="{06A286B2-3289-4DF2-9D6A-56A7743286B6}">
      <dgm:prSet/>
      <dgm:spPr/>
      <dgm:t>
        <a:bodyPr/>
        <a:lstStyle/>
        <a:p>
          <a:endParaRPr lang="en-US"/>
        </a:p>
      </dgm:t>
    </dgm:pt>
    <dgm:pt modelId="{1C79AC6C-196D-4F72-B388-B3895AE40CF1}">
      <dgm:prSet/>
      <dgm:spPr/>
      <dgm:t>
        <a:bodyPr/>
        <a:lstStyle/>
        <a:p>
          <a:pPr marL="285750" lvl="1" indent="0" algn="ctr" defTabSz="1466850">
            <a:lnSpc>
              <a:spcPct val="90000"/>
            </a:lnSpc>
            <a:spcBef>
              <a:spcPct val="0"/>
            </a:spcBef>
            <a:spcAft>
              <a:spcPct val="15000"/>
            </a:spcAft>
            <a:buNone/>
          </a:pPr>
          <a:r>
            <a:rPr lang="tr-TR" sz="3300" b="0" i="0" kern="1200" dirty="0"/>
            <a:t>9th </a:t>
          </a:r>
          <a:r>
            <a:rPr lang="tr-TR" sz="3300" b="0" i="0" kern="1200" dirty="0" err="1"/>
            <a:t>year</a:t>
          </a:r>
          <a:r>
            <a:rPr lang="tr-TR" sz="3300" b="0" i="0" kern="1200" dirty="0"/>
            <a:t> </a:t>
          </a:r>
          <a:r>
            <a:rPr lang="tr-TR" sz="3300" b="0" i="0" kern="1200" dirty="0" err="1"/>
            <a:t>positive</a:t>
          </a:r>
          <a:endParaRPr lang="en-US" sz="3300" kern="1200" dirty="0"/>
        </a:p>
      </dgm:t>
    </dgm:pt>
    <dgm:pt modelId="{61C156C9-6976-4CDF-864C-A04D90D9E60B}" type="parTrans" cxnId="{4AD89BDB-4397-4246-8ABF-78A7B1AAB77D}">
      <dgm:prSet/>
      <dgm:spPr/>
      <dgm:t>
        <a:bodyPr/>
        <a:lstStyle/>
        <a:p>
          <a:endParaRPr lang="en-US"/>
        </a:p>
      </dgm:t>
    </dgm:pt>
    <dgm:pt modelId="{36EC6627-DE69-4090-AD68-EBF35DBDC0A5}" type="sibTrans" cxnId="{4AD89BDB-4397-4246-8ABF-78A7B1AAB77D}">
      <dgm:prSet/>
      <dgm:spPr/>
      <dgm:t>
        <a:bodyPr/>
        <a:lstStyle/>
        <a:p>
          <a:endParaRPr lang="en-US"/>
        </a:p>
      </dgm:t>
    </dgm:pt>
    <dgm:pt modelId="{79D73390-CF4F-42E8-8FDB-F30EDE8FEEB3}">
      <dgm:prSet/>
      <dgm:spPr/>
      <dgm:t>
        <a:bodyPr/>
        <a:lstStyle/>
        <a:p>
          <a:r>
            <a:rPr lang="tr-TR" dirty="0"/>
            <a:t>Per Protocol</a:t>
          </a:r>
          <a:endParaRPr lang="en-US" dirty="0"/>
        </a:p>
      </dgm:t>
    </dgm:pt>
    <dgm:pt modelId="{EA121DFA-7CE5-446B-84C1-918991DA6458}" type="parTrans" cxnId="{E33634F2-405F-4BEF-B6D5-DE9E3D3C26BE}">
      <dgm:prSet/>
      <dgm:spPr/>
      <dgm:t>
        <a:bodyPr/>
        <a:lstStyle/>
        <a:p>
          <a:endParaRPr lang="en-US"/>
        </a:p>
      </dgm:t>
    </dgm:pt>
    <dgm:pt modelId="{15EA6A86-9219-4B2C-AD9F-02258116DCD3}" type="sibTrans" cxnId="{E33634F2-405F-4BEF-B6D5-DE9E3D3C26BE}">
      <dgm:prSet/>
      <dgm:spPr/>
      <dgm:t>
        <a:bodyPr/>
        <a:lstStyle/>
        <a:p>
          <a:endParaRPr lang="en-US"/>
        </a:p>
      </dgm:t>
    </dgm:pt>
    <dgm:pt modelId="{9D128D82-D43F-4EAA-B4AA-414F45B07064}">
      <dgm:prSet custT="1"/>
      <dgm:spPr/>
      <dgm:t>
        <a:bodyPr/>
        <a:lstStyle/>
        <a:p>
          <a:pPr algn="ctr">
            <a:buNone/>
          </a:pPr>
          <a:r>
            <a:rPr lang="tr-TR" sz="7200" b="1" dirty="0"/>
            <a:t>0%</a:t>
          </a:r>
          <a:endParaRPr lang="en-US" sz="7200" b="1" dirty="0"/>
        </a:p>
      </dgm:t>
    </dgm:pt>
    <dgm:pt modelId="{8C2D1223-3962-4A96-BCD7-BCC194AA4B70}" type="parTrans" cxnId="{0984D8E8-170F-4F29-B3F6-3BF636A514A0}">
      <dgm:prSet/>
      <dgm:spPr/>
      <dgm:t>
        <a:bodyPr/>
        <a:lstStyle/>
        <a:p>
          <a:endParaRPr lang="en-US"/>
        </a:p>
      </dgm:t>
    </dgm:pt>
    <dgm:pt modelId="{1BDEF32D-5DB5-4967-9FA6-92D4E21B2EA8}" type="sibTrans" cxnId="{0984D8E8-170F-4F29-B3F6-3BF636A514A0}">
      <dgm:prSet/>
      <dgm:spPr/>
      <dgm:t>
        <a:bodyPr/>
        <a:lstStyle/>
        <a:p>
          <a:endParaRPr lang="en-US"/>
        </a:p>
      </dgm:t>
    </dgm:pt>
    <dgm:pt modelId="{1D659C39-9754-4C63-A115-88A5780C2E39}">
      <dgm:prSet custT="1"/>
      <dgm:spPr/>
      <dgm:t>
        <a:bodyPr/>
        <a:lstStyle/>
        <a:p>
          <a:pPr marL="285750" lvl="1" indent="-285750" algn="ctr" defTabSz="3200400">
            <a:lnSpc>
              <a:spcPct val="90000"/>
            </a:lnSpc>
            <a:spcBef>
              <a:spcPct val="0"/>
            </a:spcBef>
            <a:spcAft>
              <a:spcPct val="15000"/>
            </a:spcAft>
            <a:buFont typeface="Arial" panose="020B0604020202020204" pitchFamily="34" charset="0"/>
            <a:buNone/>
          </a:pPr>
          <a:r>
            <a:rPr lang="tr-TR" sz="7200" b="1" kern="1200" dirty="0">
              <a:latin typeface="Aptos" panose="020B0004020202020204" pitchFamily="34" charset="0"/>
              <a:ea typeface="+mn-ea"/>
              <a:cs typeface="+mn-cs"/>
            </a:rPr>
            <a:t>90%</a:t>
          </a:r>
          <a:endParaRPr lang="en-US" sz="7200" b="1" kern="1200" dirty="0">
            <a:latin typeface="Aptos" panose="020B0004020202020204" pitchFamily="34" charset="0"/>
            <a:ea typeface="+mn-ea"/>
            <a:cs typeface="+mn-cs"/>
          </a:endParaRPr>
        </a:p>
      </dgm:t>
    </dgm:pt>
    <dgm:pt modelId="{45475A79-B9A4-4578-96EC-A3425527C7C7}" type="parTrans" cxnId="{7D3AEEC4-8B08-47A7-8FA6-39F7881E8145}">
      <dgm:prSet/>
      <dgm:spPr/>
      <dgm:t>
        <a:bodyPr/>
        <a:lstStyle/>
        <a:p>
          <a:endParaRPr lang="en-US"/>
        </a:p>
      </dgm:t>
    </dgm:pt>
    <dgm:pt modelId="{3E86287C-08D7-4BB5-98F6-1DA38D6EC4D5}" type="sibTrans" cxnId="{7D3AEEC4-8B08-47A7-8FA6-39F7881E8145}">
      <dgm:prSet/>
      <dgm:spPr/>
      <dgm:t>
        <a:bodyPr/>
        <a:lstStyle/>
        <a:p>
          <a:endParaRPr lang="en-US"/>
        </a:p>
      </dgm:t>
    </dgm:pt>
    <dgm:pt modelId="{08403972-FE1E-4960-AB6A-529089C330F1}">
      <dgm:prSet/>
      <dgm:spPr/>
      <dgm:t>
        <a:bodyPr/>
        <a:lstStyle/>
        <a:p>
          <a:pPr algn="ctr">
            <a:buNone/>
          </a:pPr>
          <a:r>
            <a:rPr lang="tr-TR" sz="3500" dirty="0"/>
            <a:t>EGL, EGW, CIN</a:t>
          </a:r>
          <a:endParaRPr lang="en-US" sz="3500" dirty="0"/>
        </a:p>
      </dgm:t>
    </dgm:pt>
    <dgm:pt modelId="{9A6A6F21-B799-4606-978A-E55B5325CFF5}" type="parTrans" cxnId="{09311686-6CF0-4EFE-A01B-6BA1AC6E031A}">
      <dgm:prSet/>
      <dgm:spPr/>
      <dgm:t>
        <a:bodyPr/>
        <a:lstStyle/>
        <a:p>
          <a:endParaRPr lang="en-US"/>
        </a:p>
      </dgm:t>
    </dgm:pt>
    <dgm:pt modelId="{90830BDA-C864-4130-9613-9BDEEAEA6E50}" type="sibTrans" cxnId="{09311686-6CF0-4EFE-A01B-6BA1AC6E031A}">
      <dgm:prSet/>
      <dgm:spPr/>
      <dgm:t>
        <a:bodyPr/>
        <a:lstStyle/>
        <a:p>
          <a:endParaRPr lang="en-US"/>
        </a:p>
      </dgm:t>
    </dgm:pt>
    <dgm:pt modelId="{4ADFC5E6-1393-4E7A-BF7E-519382FA369D}" type="pres">
      <dgm:prSet presAssocID="{7144093E-727F-409B-AB3A-6280ABDADA9A}" presName="Name0" presStyleCnt="0">
        <dgm:presLayoutVars>
          <dgm:dir/>
          <dgm:animLvl val="lvl"/>
          <dgm:resizeHandles val="exact"/>
        </dgm:presLayoutVars>
      </dgm:prSet>
      <dgm:spPr/>
    </dgm:pt>
    <dgm:pt modelId="{0C30F9BC-A1C5-43B5-BF26-1B7F2C5DEA37}" type="pres">
      <dgm:prSet presAssocID="{F020282B-9259-45F4-8958-AF55291D639F}" presName="composite" presStyleCnt="0"/>
      <dgm:spPr/>
    </dgm:pt>
    <dgm:pt modelId="{C4B2B42D-59B6-4BF5-B134-7CA7E4B14DB5}" type="pres">
      <dgm:prSet presAssocID="{F020282B-9259-45F4-8958-AF55291D639F}" presName="parTx" presStyleLbl="alignNode1" presStyleIdx="0" presStyleCnt="3">
        <dgm:presLayoutVars>
          <dgm:chMax val="0"/>
          <dgm:chPref val="0"/>
          <dgm:bulletEnabled val="1"/>
        </dgm:presLayoutVars>
      </dgm:prSet>
      <dgm:spPr/>
    </dgm:pt>
    <dgm:pt modelId="{36E9C81C-B432-42E4-8A19-4F0E5D65700B}" type="pres">
      <dgm:prSet presAssocID="{F020282B-9259-45F4-8958-AF55291D639F}" presName="desTx" presStyleLbl="alignAccFollowNode1" presStyleIdx="0" presStyleCnt="3">
        <dgm:presLayoutVars>
          <dgm:bulletEnabled val="1"/>
        </dgm:presLayoutVars>
      </dgm:prSet>
      <dgm:spPr/>
    </dgm:pt>
    <dgm:pt modelId="{186EC4CB-C80C-4084-B501-B1712A673306}" type="pres">
      <dgm:prSet presAssocID="{39A1523E-D19F-4E7B-8C88-7E452D8A67F4}" presName="space" presStyleCnt="0"/>
      <dgm:spPr/>
    </dgm:pt>
    <dgm:pt modelId="{7E862B65-C216-4490-9AE6-727271F51395}" type="pres">
      <dgm:prSet presAssocID="{0A6CDEE9-7C19-4679-B6CA-D94382966E5E}" presName="composite" presStyleCnt="0"/>
      <dgm:spPr/>
    </dgm:pt>
    <dgm:pt modelId="{C021915A-E474-41CD-9151-221AFDD31A28}" type="pres">
      <dgm:prSet presAssocID="{0A6CDEE9-7C19-4679-B6CA-D94382966E5E}" presName="parTx" presStyleLbl="alignNode1" presStyleIdx="1" presStyleCnt="3">
        <dgm:presLayoutVars>
          <dgm:chMax val="0"/>
          <dgm:chPref val="0"/>
          <dgm:bulletEnabled val="1"/>
        </dgm:presLayoutVars>
      </dgm:prSet>
      <dgm:spPr/>
    </dgm:pt>
    <dgm:pt modelId="{AF637128-932E-410E-8B9B-1D060A841CAA}" type="pres">
      <dgm:prSet presAssocID="{0A6CDEE9-7C19-4679-B6CA-D94382966E5E}" presName="desTx" presStyleLbl="alignAccFollowNode1" presStyleIdx="1" presStyleCnt="3">
        <dgm:presLayoutVars>
          <dgm:bulletEnabled val="1"/>
        </dgm:presLayoutVars>
      </dgm:prSet>
      <dgm:spPr/>
    </dgm:pt>
    <dgm:pt modelId="{44477A9C-02D4-4CF0-975B-A706CF1697AB}" type="pres">
      <dgm:prSet presAssocID="{C68A2D4E-BF51-489A-9DE8-C5929B5CDA87}" presName="space" presStyleCnt="0"/>
      <dgm:spPr/>
    </dgm:pt>
    <dgm:pt modelId="{729CF7C5-FE25-41C6-B31E-38718B4B1810}" type="pres">
      <dgm:prSet presAssocID="{79D73390-CF4F-42E8-8FDB-F30EDE8FEEB3}" presName="composite" presStyleCnt="0"/>
      <dgm:spPr/>
    </dgm:pt>
    <dgm:pt modelId="{97C3091F-A7BA-4E23-A48F-2F9D5A63DAE8}" type="pres">
      <dgm:prSet presAssocID="{79D73390-CF4F-42E8-8FDB-F30EDE8FEEB3}" presName="parTx" presStyleLbl="alignNode1" presStyleIdx="2" presStyleCnt="3">
        <dgm:presLayoutVars>
          <dgm:chMax val="0"/>
          <dgm:chPref val="0"/>
          <dgm:bulletEnabled val="1"/>
        </dgm:presLayoutVars>
      </dgm:prSet>
      <dgm:spPr/>
    </dgm:pt>
    <dgm:pt modelId="{A981ADAF-A027-4A1D-9233-61C20A417B1E}" type="pres">
      <dgm:prSet presAssocID="{79D73390-CF4F-42E8-8FDB-F30EDE8FEEB3}" presName="desTx" presStyleLbl="alignAccFollowNode1" presStyleIdx="2" presStyleCnt="3">
        <dgm:presLayoutVars>
          <dgm:bulletEnabled val="1"/>
        </dgm:presLayoutVars>
      </dgm:prSet>
      <dgm:spPr/>
    </dgm:pt>
  </dgm:ptLst>
  <dgm:cxnLst>
    <dgm:cxn modelId="{38BD8E1C-3878-49C9-93D5-C04AE2E191D7}" type="presOf" srcId="{08403972-FE1E-4960-AB6A-529089C330F1}" destId="{A981ADAF-A027-4A1D-9233-61C20A417B1E}" srcOrd="0" destOrd="1" presId="urn:microsoft.com/office/officeart/2005/8/layout/hList1"/>
    <dgm:cxn modelId="{491C2457-6C91-47C1-879F-6DCC30508A8E}" type="presOf" srcId="{7144093E-727F-409B-AB3A-6280ABDADA9A}" destId="{4ADFC5E6-1393-4E7A-BF7E-519382FA369D}" srcOrd="0" destOrd="0" presId="urn:microsoft.com/office/officeart/2005/8/layout/hList1"/>
    <dgm:cxn modelId="{45962281-3021-4B82-80F8-C84DFB873EDB}" type="presOf" srcId="{1D659C39-9754-4C63-A115-88A5780C2E39}" destId="{AF637128-932E-410E-8B9B-1D060A841CAA}" srcOrd="0" destOrd="0" presId="urn:microsoft.com/office/officeart/2005/8/layout/hList1"/>
    <dgm:cxn modelId="{09311686-6CF0-4EFE-A01B-6BA1AC6E031A}" srcId="{79D73390-CF4F-42E8-8FDB-F30EDE8FEEB3}" destId="{08403972-FE1E-4960-AB6A-529089C330F1}" srcOrd="1" destOrd="0" parTransId="{9A6A6F21-B799-4606-978A-E55B5325CFF5}" sibTransId="{90830BDA-C864-4130-9613-9BDEEAEA6E50}"/>
    <dgm:cxn modelId="{1582EF93-2D96-4421-BEC5-9CB51BF54AAE}" type="presOf" srcId="{79D73390-CF4F-42E8-8FDB-F30EDE8FEEB3}" destId="{97C3091F-A7BA-4E23-A48F-2F9D5A63DAE8}" srcOrd="0" destOrd="0" presId="urn:microsoft.com/office/officeart/2005/8/layout/hList1"/>
    <dgm:cxn modelId="{96D8CD96-1FAC-4098-A6EB-199390554151}" type="presOf" srcId="{1C79AC6C-196D-4F72-B388-B3895AE40CF1}" destId="{AF637128-932E-410E-8B9B-1D060A841CAA}" srcOrd="0" destOrd="1" presId="urn:microsoft.com/office/officeart/2005/8/layout/hList1"/>
    <dgm:cxn modelId="{06A286B2-3289-4DF2-9D6A-56A7743286B6}" srcId="{7144093E-727F-409B-AB3A-6280ABDADA9A}" destId="{0A6CDEE9-7C19-4679-B6CA-D94382966E5E}" srcOrd="1" destOrd="0" parTransId="{63428FB5-CABF-4F8D-812B-E988E73A6161}" sibTransId="{C68A2D4E-BF51-489A-9DE8-C5929B5CDA87}"/>
    <dgm:cxn modelId="{0B065CB5-22AE-4BB5-9C01-934DEEFFE848}" srcId="{F020282B-9259-45F4-8958-AF55291D639F}" destId="{FB6AE497-60A7-484A-AD2D-3EEDD85AAF0B}" srcOrd="0" destOrd="0" parTransId="{BA1ABEA7-0005-435E-B0A7-5D45FA8D056A}" sibTransId="{5B5F6601-3187-439D-849C-F47D67A0FF9C}"/>
    <dgm:cxn modelId="{136896C2-930A-4FF8-869A-E0033C6B0429}" type="presOf" srcId="{F020282B-9259-45F4-8958-AF55291D639F}" destId="{C4B2B42D-59B6-4BF5-B134-7CA7E4B14DB5}" srcOrd="0" destOrd="0" presId="urn:microsoft.com/office/officeart/2005/8/layout/hList1"/>
    <dgm:cxn modelId="{7D3AEEC4-8B08-47A7-8FA6-39F7881E8145}" srcId="{0A6CDEE9-7C19-4679-B6CA-D94382966E5E}" destId="{1D659C39-9754-4C63-A115-88A5780C2E39}" srcOrd="0" destOrd="0" parTransId="{45475A79-B9A4-4578-96EC-A3425527C7C7}" sibTransId="{3E86287C-08D7-4BB5-98F6-1DA38D6EC4D5}"/>
    <dgm:cxn modelId="{5BDB01D4-65A9-45B6-8AF5-7684B65EE29D}" type="presOf" srcId="{9D128D82-D43F-4EAA-B4AA-414F45B07064}" destId="{A981ADAF-A027-4A1D-9233-61C20A417B1E}" srcOrd="0" destOrd="0" presId="urn:microsoft.com/office/officeart/2005/8/layout/hList1"/>
    <dgm:cxn modelId="{4AD89BDB-4397-4246-8ABF-78A7B1AAB77D}" srcId="{0A6CDEE9-7C19-4679-B6CA-D94382966E5E}" destId="{1C79AC6C-196D-4F72-B388-B3895AE40CF1}" srcOrd="1" destOrd="0" parTransId="{61C156C9-6976-4CDF-864C-A04D90D9E60B}" sibTransId="{36EC6627-DE69-4090-AD68-EBF35DBDC0A5}"/>
    <dgm:cxn modelId="{064705DC-D2A6-4734-8B4E-F6715D96492B}" srcId="{7144093E-727F-409B-AB3A-6280ABDADA9A}" destId="{F020282B-9259-45F4-8958-AF55291D639F}" srcOrd="0" destOrd="0" parTransId="{A60EB10B-5B65-4332-831A-55D7B1D96830}" sibTransId="{39A1523E-D19F-4E7B-8C88-7E452D8A67F4}"/>
    <dgm:cxn modelId="{0984D8E8-170F-4F29-B3F6-3BF636A514A0}" srcId="{79D73390-CF4F-42E8-8FDB-F30EDE8FEEB3}" destId="{9D128D82-D43F-4EAA-B4AA-414F45B07064}" srcOrd="0" destOrd="0" parTransId="{8C2D1223-3962-4A96-BCD7-BCC194AA4B70}" sibTransId="{1BDEF32D-5DB5-4967-9FA6-92D4E21B2EA8}"/>
    <dgm:cxn modelId="{E33634F2-405F-4BEF-B6D5-DE9E3D3C26BE}" srcId="{7144093E-727F-409B-AB3A-6280ABDADA9A}" destId="{79D73390-CF4F-42E8-8FDB-F30EDE8FEEB3}" srcOrd="2" destOrd="0" parTransId="{EA121DFA-7CE5-446B-84C1-918991DA6458}" sibTransId="{15EA6A86-9219-4B2C-AD9F-02258116DCD3}"/>
    <dgm:cxn modelId="{793D80F3-4D82-4708-B97C-7EB7FB8C2F07}" type="presOf" srcId="{FB6AE497-60A7-484A-AD2D-3EEDD85AAF0B}" destId="{36E9C81C-B432-42E4-8A19-4F0E5D65700B}" srcOrd="0" destOrd="0" presId="urn:microsoft.com/office/officeart/2005/8/layout/hList1"/>
    <dgm:cxn modelId="{E76105F8-C273-490C-B35F-678648E707B6}" type="presOf" srcId="{0A6CDEE9-7C19-4679-B6CA-D94382966E5E}" destId="{C021915A-E474-41CD-9151-221AFDD31A28}" srcOrd="0" destOrd="0" presId="urn:microsoft.com/office/officeart/2005/8/layout/hList1"/>
    <dgm:cxn modelId="{A557A089-4A1E-4EA8-B84B-3F06EB14F637}" type="presParOf" srcId="{4ADFC5E6-1393-4E7A-BF7E-519382FA369D}" destId="{0C30F9BC-A1C5-43B5-BF26-1B7F2C5DEA37}" srcOrd="0" destOrd="0" presId="urn:microsoft.com/office/officeart/2005/8/layout/hList1"/>
    <dgm:cxn modelId="{56BB64A3-553D-462F-AF1E-4AA02653A708}" type="presParOf" srcId="{0C30F9BC-A1C5-43B5-BF26-1B7F2C5DEA37}" destId="{C4B2B42D-59B6-4BF5-B134-7CA7E4B14DB5}" srcOrd="0" destOrd="0" presId="urn:microsoft.com/office/officeart/2005/8/layout/hList1"/>
    <dgm:cxn modelId="{2091EB38-69BF-440D-8F70-C4137716752D}" type="presParOf" srcId="{0C30F9BC-A1C5-43B5-BF26-1B7F2C5DEA37}" destId="{36E9C81C-B432-42E4-8A19-4F0E5D65700B}" srcOrd="1" destOrd="0" presId="urn:microsoft.com/office/officeart/2005/8/layout/hList1"/>
    <dgm:cxn modelId="{F4EF4287-87C0-4B37-99AE-6BD4D55D8242}" type="presParOf" srcId="{4ADFC5E6-1393-4E7A-BF7E-519382FA369D}" destId="{186EC4CB-C80C-4084-B501-B1712A673306}" srcOrd="1" destOrd="0" presId="urn:microsoft.com/office/officeart/2005/8/layout/hList1"/>
    <dgm:cxn modelId="{91CD5461-ABB9-4DB6-8D41-683F875C2829}" type="presParOf" srcId="{4ADFC5E6-1393-4E7A-BF7E-519382FA369D}" destId="{7E862B65-C216-4490-9AE6-727271F51395}" srcOrd="2" destOrd="0" presId="urn:microsoft.com/office/officeart/2005/8/layout/hList1"/>
    <dgm:cxn modelId="{BAF016E3-A80B-416E-8AA1-F80B86283F46}" type="presParOf" srcId="{7E862B65-C216-4490-9AE6-727271F51395}" destId="{C021915A-E474-41CD-9151-221AFDD31A28}" srcOrd="0" destOrd="0" presId="urn:microsoft.com/office/officeart/2005/8/layout/hList1"/>
    <dgm:cxn modelId="{F8DBB306-B822-4B09-A2BA-C9C7ACC74034}" type="presParOf" srcId="{7E862B65-C216-4490-9AE6-727271F51395}" destId="{AF637128-932E-410E-8B9B-1D060A841CAA}" srcOrd="1" destOrd="0" presId="urn:microsoft.com/office/officeart/2005/8/layout/hList1"/>
    <dgm:cxn modelId="{AC63993C-BB42-4BA3-9639-AF198E7BF007}" type="presParOf" srcId="{4ADFC5E6-1393-4E7A-BF7E-519382FA369D}" destId="{44477A9C-02D4-4CF0-975B-A706CF1697AB}" srcOrd="3" destOrd="0" presId="urn:microsoft.com/office/officeart/2005/8/layout/hList1"/>
    <dgm:cxn modelId="{1E0681E3-1D17-496A-961C-F1B03447E055}" type="presParOf" srcId="{4ADFC5E6-1393-4E7A-BF7E-519382FA369D}" destId="{729CF7C5-FE25-41C6-B31E-38718B4B1810}" srcOrd="4" destOrd="0" presId="urn:microsoft.com/office/officeart/2005/8/layout/hList1"/>
    <dgm:cxn modelId="{F50233B2-FCF5-4B62-87DF-6DADDDC67330}" type="presParOf" srcId="{729CF7C5-FE25-41C6-B31E-38718B4B1810}" destId="{97C3091F-A7BA-4E23-A48F-2F9D5A63DAE8}" srcOrd="0" destOrd="0" presId="urn:microsoft.com/office/officeart/2005/8/layout/hList1"/>
    <dgm:cxn modelId="{9392F99F-CEDD-4493-BB22-40A5FFDE891A}" type="presParOf" srcId="{729CF7C5-FE25-41C6-B31E-38718B4B1810}" destId="{A981ADAF-A027-4A1D-9233-61C20A417B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E0F73BA-EDC0-42E0-B5DA-75582C49AABC}"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GB"/>
        </a:p>
      </dgm:t>
    </dgm:pt>
    <dgm:pt modelId="{B58FE9AC-A9DF-4FFD-879D-2B595D565165}">
      <dgm:prSet/>
      <dgm:spPr/>
      <dgm:t>
        <a:bodyPr/>
        <a:lstStyle/>
        <a:p>
          <a:pPr rtl="0"/>
          <a:r>
            <a:rPr lang="en-US" b="1" dirty="0"/>
            <a:t>Persistent infection and disease associated with HPV incidence</a:t>
          </a:r>
          <a:r>
            <a:rPr lang="tr-TR" b="1" dirty="0"/>
            <a:t> </a:t>
          </a:r>
          <a:r>
            <a:rPr lang="en-US" b="1" dirty="0"/>
            <a:t>6/11/16/18/31/33/45/52/58</a:t>
          </a:r>
          <a:endParaRPr lang="en-GB" dirty="0"/>
        </a:p>
      </dgm:t>
    </dgm:pt>
    <dgm:pt modelId="{5A099AC4-C70D-4A72-8822-D4ABB6302856}" type="parTrans" cxnId="{0DA6DBDD-08E3-44AA-894A-FCA0DCCE4079}">
      <dgm:prSet/>
      <dgm:spPr/>
      <dgm:t>
        <a:bodyPr/>
        <a:lstStyle/>
        <a:p>
          <a:endParaRPr lang="en-GB"/>
        </a:p>
      </dgm:t>
    </dgm:pt>
    <dgm:pt modelId="{77D48B0E-1A64-43EF-92E6-0F520347F9E1}" type="sibTrans" cxnId="{0DA6DBDD-08E3-44AA-894A-FCA0DCCE4079}">
      <dgm:prSet/>
      <dgm:spPr/>
      <dgm:t>
        <a:bodyPr/>
        <a:lstStyle/>
        <a:p>
          <a:endParaRPr lang="en-GB"/>
        </a:p>
      </dgm:t>
    </dgm:pt>
    <dgm:pt modelId="{C92C45B5-5EB2-42BA-97B4-07684B3697F6}">
      <dgm:prSet/>
      <dgm:spPr/>
      <dgm:t>
        <a:bodyPr/>
        <a:lstStyle/>
        <a:p>
          <a:pPr rtl="0"/>
          <a:r>
            <a:rPr lang="en-US" dirty="0"/>
            <a:t>No cases of AIN or genital warts associated with HPV 6/11/16/18/31/33/45/52/58 in men</a:t>
          </a:r>
          <a:endParaRPr lang="en-GB" b="1" dirty="0">
            <a:solidFill>
              <a:srgbClr val="E57130"/>
            </a:solidFill>
          </a:endParaRPr>
        </a:p>
      </dgm:t>
    </dgm:pt>
    <dgm:pt modelId="{444F3C2F-2695-4EA3-B04A-99A4A982356B}" type="parTrans" cxnId="{1A9C4F41-2C52-4EEB-9859-44D05E6A654E}">
      <dgm:prSet/>
      <dgm:spPr/>
      <dgm:t>
        <a:bodyPr/>
        <a:lstStyle/>
        <a:p>
          <a:endParaRPr lang="en-GB"/>
        </a:p>
      </dgm:t>
    </dgm:pt>
    <dgm:pt modelId="{EA8517A8-02D5-4A87-99D2-E05FB9EE8BCE}" type="sibTrans" cxnId="{1A9C4F41-2C52-4EEB-9859-44D05E6A654E}">
      <dgm:prSet/>
      <dgm:spPr/>
      <dgm:t>
        <a:bodyPr/>
        <a:lstStyle/>
        <a:p>
          <a:endParaRPr lang="en-GB"/>
        </a:p>
      </dgm:t>
    </dgm:pt>
    <dgm:pt modelId="{EF6C3A2D-D3F7-4CE4-A504-78B69EF1AFD3}">
      <dgm:prSet/>
      <dgm:spPr/>
      <dgm:t>
        <a:bodyPr/>
        <a:lstStyle/>
        <a:p>
          <a:pPr rtl="0"/>
          <a:r>
            <a:rPr lang="en-US" dirty="0"/>
            <a:t>No cases of CIN or genital warts associated with HPV 6/11/16/18/31/33/45/52/58 in women</a:t>
          </a:r>
          <a:endParaRPr lang="en-GB" b="1" dirty="0">
            <a:solidFill>
              <a:srgbClr val="E57130"/>
            </a:solidFill>
          </a:endParaRPr>
        </a:p>
      </dgm:t>
    </dgm:pt>
    <dgm:pt modelId="{065E5308-66CE-42D9-983F-0F5160EB0E4D}" type="parTrans" cxnId="{4AB37013-8AEE-4F13-A198-DC669BE60669}">
      <dgm:prSet/>
      <dgm:spPr/>
      <dgm:t>
        <a:bodyPr/>
        <a:lstStyle/>
        <a:p>
          <a:endParaRPr lang="en-GB"/>
        </a:p>
      </dgm:t>
    </dgm:pt>
    <dgm:pt modelId="{6C6C644C-F11B-4E19-A537-C32DB308831B}" type="sibTrans" cxnId="{4AB37013-8AEE-4F13-A198-DC669BE60669}">
      <dgm:prSet/>
      <dgm:spPr/>
      <dgm:t>
        <a:bodyPr/>
        <a:lstStyle/>
        <a:p>
          <a:endParaRPr lang="en-GB"/>
        </a:p>
      </dgm:t>
    </dgm:pt>
    <dgm:pt modelId="{EA77B362-5C62-4B3A-8761-609E31252EF2}" type="pres">
      <dgm:prSet presAssocID="{DE0F73BA-EDC0-42E0-B5DA-75582C49AABC}" presName="linear" presStyleCnt="0">
        <dgm:presLayoutVars>
          <dgm:animLvl val="lvl"/>
          <dgm:resizeHandles val="exact"/>
        </dgm:presLayoutVars>
      </dgm:prSet>
      <dgm:spPr/>
    </dgm:pt>
    <dgm:pt modelId="{CC7FD193-D44E-48A6-8DFD-7C99783EE6B0}" type="pres">
      <dgm:prSet presAssocID="{B58FE9AC-A9DF-4FFD-879D-2B595D565165}" presName="parentText" presStyleLbl="node1" presStyleIdx="0" presStyleCnt="1">
        <dgm:presLayoutVars>
          <dgm:chMax val="0"/>
          <dgm:bulletEnabled val="1"/>
        </dgm:presLayoutVars>
      </dgm:prSet>
      <dgm:spPr/>
    </dgm:pt>
    <dgm:pt modelId="{7EA64605-37E6-4FFE-923C-760672D75E45}" type="pres">
      <dgm:prSet presAssocID="{B58FE9AC-A9DF-4FFD-879D-2B595D565165}" presName="childText" presStyleLbl="revTx" presStyleIdx="0" presStyleCnt="1">
        <dgm:presLayoutVars>
          <dgm:bulletEnabled val="1"/>
        </dgm:presLayoutVars>
      </dgm:prSet>
      <dgm:spPr/>
    </dgm:pt>
  </dgm:ptLst>
  <dgm:cxnLst>
    <dgm:cxn modelId="{4AB37013-8AEE-4F13-A198-DC669BE60669}" srcId="{B58FE9AC-A9DF-4FFD-879D-2B595D565165}" destId="{EF6C3A2D-D3F7-4CE4-A504-78B69EF1AFD3}" srcOrd="1" destOrd="0" parTransId="{065E5308-66CE-42D9-983F-0F5160EB0E4D}" sibTransId="{6C6C644C-F11B-4E19-A537-C32DB308831B}"/>
    <dgm:cxn modelId="{FB9C4234-9AE4-4140-A67A-24FE6807AF66}" type="presOf" srcId="{DE0F73BA-EDC0-42E0-B5DA-75582C49AABC}" destId="{EA77B362-5C62-4B3A-8761-609E31252EF2}" srcOrd="0" destOrd="0" presId="urn:microsoft.com/office/officeart/2005/8/layout/vList2"/>
    <dgm:cxn modelId="{33C6D93A-50C4-4CAD-8087-F2C74AA0AC93}" type="presOf" srcId="{B58FE9AC-A9DF-4FFD-879D-2B595D565165}" destId="{CC7FD193-D44E-48A6-8DFD-7C99783EE6B0}" srcOrd="0" destOrd="0" presId="urn:microsoft.com/office/officeart/2005/8/layout/vList2"/>
    <dgm:cxn modelId="{1A9C4F41-2C52-4EEB-9859-44D05E6A654E}" srcId="{B58FE9AC-A9DF-4FFD-879D-2B595D565165}" destId="{C92C45B5-5EB2-42BA-97B4-07684B3697F6}" srcOrd="0" destOrd="0" parTransId="{444F3C2F-2695-4EA3-B04A-99A4A982356B}" sibTransId="{EA8517A8-02D5-4A87-99D2-E05FB9EE8BCE}"/>
    <dgm:cxn modelId="{3D220683-2B10-4C91-8B83-FCFE9E67F960}" type="presOf" srcId="{C92C45B5-5EB2-42BA-97B4-07684B3697F6}" destId="{7EA64605-37E6-4FFE-923C-760672D75E45}" srcOrd="0" destOrd="0" presId="urn:microsoft.com/office/officeart/2005/8/layout/vList2"/>
    <dgm:cxn modelId="{BDCFCAAE-87E0-4DEB-ACBA-336AF93307BA}" type="presOf" srcId="{EF6C3A2D-D3F7-4CE4-A504-78B69EF1AFD3}" destId="{7EA64605-37E6-4FFE-923C-760672D75E45}" srcOrd="0" destOrd="1" presId="urn:microsoft.com/office/officeart/2005/8/layout/vList2"/>
    <dgm:cxn modelId="{0DA6DBDD-08E3-44AA-894A-FCA0DCCE4079}" srcId="{DE0F73BA-EDC0-42E0-B5DA-75582C49AABC}" destId="{B58FE9AC-A9DF-4FFD-879D-2B595D565165}" srcOrd="0" destOrd="0" parTransId="{5A099AC4-C70D-4A72-8822-D4ABB6302856}" sibTransId="{77D48B0E-1A64-43EF-92E6-0F520347F9E1}"/>
    <dgm:cxn modelId="{5F9FE1EA-DF97-420D-8D33-56A502859760}" type="presParOf" srcId="{EA77B362-5C62-4B3A-8761-609E31252EF2}" destId="{CC7FD193-D44E-48A6-8DFD-7C99783EE6B0}" srcOrd="0" destOrd="0" presId="urn:microsoft.com/office/officeart/2005/8/layout/vList2"/>
    <dgm:cxn modelId="{CF1E00F5-2A62-4D4E-9E05-A1738710DC55}" type="presParOf" srcId="{EA77B362-5C62-4B3A-8761-609E31252EF2}" destId="{7EA64605-37E6-4FFE-923C-760672D75E4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E58D417-1FE7-4B64-8349-8C268CC06A7F}"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GB"/>
        </a:p>
      </dgm:t>
    </dgm:pt>
    <dgm:pt modelId="{8C9D4308-94B4-42F8-8FBD-1C11ADAE1ACD}">
      <dgm:prSet/>
      <dgm:spPr>
        <a:solidFill>
          <a:srgbClr val="ED7D31"/>
        </a:solidFill>
      </dgm:spPr>
      <dgm:t>
        <a:bodyPr/>
        <a:lstStyle/>
        <a:p>
          <a:pPr rtl="0"/>
          <a:r>
            <a:rPr lang="tr-TR" dirty="0" err="1"/>
            <a:t>Individuals</a:t>
          </a:r>
          <a:r>
            <a:rPr lang="tr-TR" dirty="0"/>
            <a:t> </a:t>
          </a:r>
          <a:r>
            <a:rPr lang="tr-TR" dirty="0" err="1"/>
            <a:t>aged</a:t>
          </a:r>
          <a:r>
            <a:rPr lang="tr-TR" dirty="0"/>
            <a:t> 9-14</a:t>
          </a:r>
          <a:endParaRPr lang="en-GB" dirty="0"/>
        </a:p>
      </dgm:t>
    </dgm:pt>
    <dgm:pt modelId="{D6A903C5-A155-4536-AD0E-164F31035433}" type="parTrans" cxnId="{4852C1F8-F837-44A6-B8D1-C1B6C174FCE0}">
      <dgm:prSet/>
      <dgm:spPr/>
      <dgm:t>
        <a:bodyPr/>
        <a:lstStyle/>
        <a:p>
          <a:endParaRPr lang="en-GB"/>
        </a:p>
      </dgm:t>
    </dgm:pt>
    <dgm:pt modelId="{3470F02B-B3ED-429E-9268-3B6198DAD4DD}" type="sibTrans" cxnId="{4852C1F8-F837-44A6-B8D1-C1B6C174FCE0}">
      <dgm:prSet/>
      <dgm:spPr/>
      <dgm:t>
        <a:bodyPr/>
        <a:lstStyle/>
        <a:p>
          <a:endParaRPr lang="en-GB"/>
        </a:p>
      </dgm:t>
    </dgm:pt>
    <dgm:pt modelId="{031F8577-8069-4CD5-A049-E91E15ED1517}">
      <dgm:prSet/>
      <dgm:spPr/>
      <dgm:t>
        <a:bodyPr/>
        <a:lstStyle/>
        <a:p>
          <a:pPr rtl="0"/>
          <a:r>
            <a:rPr lang="en-US" dirty="0"/>
            <a:t>GARDASIL 9 can be administered as a two-dose vaccination schedule (between 0th and 5th-13th months).</a:t>
          </a:r>
          <a:endParaRPr lang="en-GB" dirty="0"/>
        </a:p>
      </dgm:t>
    </dgm:pt>
    <dgm:pt modelId="{7D7B4086-48BA-4943-BD10-CE05968BBB32}" type="parTrans" cxnId="{AFAA13C4-0BA3-4AD3-8C0B-86D622471121}">
      <dgm:prSet/>
      <dgm:spPr/>
      <dgm:t>
        <a:bodyPr/>
        <a:lstStyle/>
        <a:p>
          <a:endParaRPr lang="en-GB"/>
        </a:p>
      </dgm:t>
    </dgm:pt>
    <dgm:pt modelId="{3FA41F8D-3938-451D-8782-EDCCAFC1D2C3}" type="sibTrans" cxnId="{AFAA13C4-0BA3-4AD3-8C0B-86D622471121}">
      <dgm:prSet/>
      <dgm:spPr/>
      <dgm:t>
        <a:bodyPr/>
        <a:lstStyle/>
        <a:p>
          <a:endParaRPr lang="en-GB"/>
        </a:p>
      </dgm:t>
    </dgm:pt>
    <dgm:pt modelId="{4066FC5A-BDD4-4A4B-A17A-8BD56DB8908E}">
      <dgm:prSet/>
      <dgm:spPr/>
      <dgm:t>
        <a:bodyPr/>
        <a:lstStyle/>
        <a:p>
          <a:pPr rtl="0"/>
          <a:r>
            <a:rPr lang="en-US" dirty="0"/>
            <a:t>If the second dose is administered earlier than the 5th month after the first dose, the 3rd dose should always be administered.</a:t>
          </a:r>
          <a:endParaRPr lang="en-GB" dirty="0"/>
        </a:p>
      </dgm:t>
    </dgm:pt>
    <dgm:pt modelId="{5FE80673-4B13-4E5F-80B5-0DB11E08C05A}" type="parTrans" cxnId="{AA7C120C-BA8D-45C5-90C1-FC1B5BEF6C71}">
      <dgm:prSet/>
      <dgm:spPr/>
      <dgm:t>
        <a:bodyPr/>
        <a:lstStyle/>
        <a:p>
          <a:endParaRPr lang="en-GB"/>
        </a:p>
      </dgm:t>
    </dgm:pt>
    <dgm:pt modelId="{E5D81DB6-94DC-4F48-8CFB-78975E808AAE}" type="sibTrans" cxnId="{AA7C120C-BA8D-45C5-90C1-FC1B5BEF6C71}">
      <dgm:prSet/>
      <dgm:spPr/>
      <dgm:t>
        <a:bodyPr/>
        <a:lstStyle/>
        <a:p>
          <a:endParaRPr lang="en-GB"/>
        </a:p>
      </dgm:t>
    </dgm:pt>
    <dgm:pt modelId="{11C8E49A-BA2A-463B-AE3A-E9F17A637C6B}">
      <dgm:prSet/>
      <dgm:spPr/>
      <dgm:t>
        <a:bodyPr/>
        <a:lstStyle/>
        <a:p>
          <a:pPr rtl="0"/>
          <a:r>
            <a:rPr lang="en-US" dirty="0"/>
            <a:t>Alternatively, GARDASIL 9 can be administered in three doses (0.5 ml at 0, 2, 6 months).</a:t>
          </a:r>
          <a:endParaRPr lang="en-GB" dirty="0"/>
        </a:p>
      </dgm:t>
    </dgm:pt>
    <dgm:pt modelId="{0C973D68-D8CE-421E-BEF5-611DB4CFC6BA}" type="parTrans" cxnId="{C24BCF14-3502-430C-832C-59AA76E1F652}">
      <dgm:prSet/>
      <dgm:spPr/>
      <dgm:t>
        <a:bodyPr/>
        <a:lstStyle/>
        <a:p>
          <a:endParaRPr lang="en-GB"/>
        </a:p>
      </dgm:t>
    </dgm:pt>
    <dgm:pt modelId="{37C74F60-4712-4D85-A5E7-C5B06EC238DF}" type="sibTrans" cxnId="{C24BCF14-3502-430C-832C-59AA76E1F652}">
      <dgm:prSet/>
      <dgm:spPr/>
      <dgm:t>
        <a:bodyPr/>
        <a:lstStyle/>
        <a:p>
          <a:endParaRPr lang="en-GB"/>
        </a:p>
      </dgm:t>
    </dgm:pt>
    <dgm:pt modelId="{2BFE3A23-15B6-4537-8FFE-AC710757BFFF}">
      <dgm:prSet/>
      <dgm:spPr>
        <a:solidFill>
          <a:srgbClr val="ED7D31"/>
        </a:solidFill>
      </dgm:spPr>
      <dgm:t>
        <a:bodyPr/>
        <a:lstStyle/>
        <a:p>
          <a:pPr rtl="0"/>
          <a:r>
            <a:rPr lang="en-US" dirty="0"/>
            <a:t>Individuals aged 15 and over</a:t>
          </a:r>
          <a:endParaRPr lang="en-GB" dirty="0"/>
        </a:p>
      </dgm:t>
    </dgm:pt>
    <dgm:pt modelId="{65722AED-83E2-4C5E-A45E-619F048EC16A}" type="parTrans" cxnId="{31D3072F-D70B-47D3-A938-7AC26234C339}">
      <dgm:prSet/>
      <dgm:spPr/>
      <dgm:t>
        <a:bodyPr/>
        <a:lstStyle/>
        <a:p>
          <a:endParaRPr lang="en-GB"/>
        </a:p>
      </dgm:t>
    </dgm:pt>
    <dgm:pt modelId="{D55F834B-3DEB-422C-8AEB-CC156CB169ED}" type="sibTrans" cxnId="{31D3072F-D70B-47D3-A938-7AC26234C339}">
      <dgm:prSet/>
      <dgm:spPr/>
      <dgm:t>
        <a:bodyPr/>
        <a:lstStyle/>
        <a:p>
          <a:endParaRPr lang="en-GB"/>
        </a:p>
      </dgm:t>
    </dgm:pt>
    <dgm:pt modelId="{A4E98BDA-EA94-47A8-A03D-119DCCDCC9F4}">
      <dgm:prSet/>
      <dgm:spPr/>
      <dgm:t>
        <a:bodyPr/>
        <a:lstStyle/>
        <a:p>
          <a:pPr rtl="0"/>
          <a:r>
            <a:rPr lang="en-US" dirty="0"/>
            <a:t>GARDASIL 9 should be administered in a three-dose vaccination schedule (0.5 ml at 0, 2, and 6 months).</a:t>
          </a:r>
          <a:endParaRPr lang="en-GB" dirty="0"/>
        </a:p>
      </dgm:t>
    </dgm:pt>
    <dgm:pt modelId="{CEB9D207-BC7F-497C-9ABC-E926EFC813A3}" type="parTrans" cxnId="{F3AEB01F-A9FB-41C1-8455-FE1E727C7329}">
      <dgm:prSet/>
      <dgm:spPr/>
      <dgm:t>
        <a:bodyPr/>
        <a:lstStyle/>
        <a:p>
          <a:endParaRPr lang="en-GB"/>
        </a:p>
      </dgm:t>
    </dgm:pt>
    <dgm:pt modelId="{9616A98B-C8A7-4AA1-A34B-1643EB3AE9B2}" type="sibTrans" cxnId="{F3AEB01F-A9FB-41C1-8455-FE1E727C7329}">
      <dgm:prSet/>
      <dgm:spPr/>
      <dgm:t>
        <a:bodyPr/>
        <a:lstStyle/>
        <a:p>
          <a:endParaRPr lang="en-GB"/>
        </a:p>
      </dgm:t>
    </dgm:pt>
    <dgm:pt modelId="{7491E16F-76C6-4AD8-82D8-EBC1B61B3CD9}">
      <dgm:prSet/>
      <dgm:spPr/>
      <dgm:t>
        <a:bodyPr/>
        <a:lstStyle/>
        <a:p>
          <a:pPr rtl="0"/>
          <a:r>
            <a:rPr lang="en-US" dirty="0"/>
            <a:t>The second dose should be administered at least 1 month after the first dose, and the third dose should be administered at least 3 months after the second dose.</a:t>
          </a:r>
          <a:endParaRPr lang="en-GB" dirty="0"/>
        </a:p>
      </dgm:t>
    </dgm:pt>
    <dgm:pt modelId="{D82107F7-05C8-4E01-9355-79F397A566AD}" type="parTrans" cxnId="{C0D053BC-D7FC-4947-A8FC-54C5725EF7EF}">
      <dgm:prSet/>
      <dgm:spPr/>
      <dgm:t>
        <a:bodyPr/>
        <a:lstStyle/>
        <a:p>
          <a:endParaRPr lang="en-GB"/>
        </a:p>
      </dgm:t>
    </dgm:pt>
    <dgm:pt modelId="{A5358793-C98E-479B-96EF-68040D099FEE}" type="sibTrans" cxnId="{C0D053BC-D7FC-4947-A8FC-54C5725EF7EF}">
      <dgm:prSet/>
      <dgm:spPr/>
      <dgm:t>
        <a:bodyPr/>
        <a:lstStyle/>
        <a:p>
          <a:endParaRPr lang="en-GB"/>
        </a:p>
      </dgm:t>
    </dgm:pt>
    <dgm:pt modelId="{B82F123B-2999-494B-B230-F9F1A50FF913}">
      <dgm:prSet/>
      <dgm:spPr/>
      <dgm:t>
        <a:bodyPr/>
        <a:lstStyle/>
        <a:p>
          <a:pPr rtl="0"/>
          <a:r>
            <a:rPr lang="en-US" dirty="0"/>
            <a:t>All doses should be administered within 1 year</a:t>
          </a:r>
          <a:endParaRPr lang="en-GB" dirty="0"/>
        </a:p>
      </dgm:t>
    </dgm:pt>
    <dgm:pt modelId="{47C85345-44ED-4477-A997-8D49E2943D67}" type="parTrans" cxnId="{E1666B54-3589-4E41-91E8-4B6798DDD595}">
      <dgm:prSet/>
      <dgm:spPr/>
      <dgm:t>
        <a:bodyPr/>
        <a:lstStyle/>
        <a:p>
          <a:endParaRPr lang="en-GB"/>
        </a:p>
      </dgm:t>
    </dgm:pt>
    <dgm:pt modelId="{EBB07608-5CB3-489F-95D4-21BC9B3C5ACF}" type="sibTrans" cxnId="{E1666B54-3589-4E41-91E8-4B6798DDD595}">
      <dgm:prSet/>
      <dgm:spPr/>
      <dgm:t>
        <a:bodyPr/>
        <a:lstStyle/>
        <a:p>
          <a:endParaRPr lang="en-GB"/>
        </a:p>
      </dgm:t>
    </dgm:pt>
    <dgm:pt modelId="{A3AF2E49-1471-46D0-80DC-7AAF11FD253E}">
      <dgm:prSet/>
      <dgm:spPr/>
      <dgm:t>
        <a:bodyPr/>
        <a:lstStyle/>
        <a:p>
          <a:pPr rtl="0"/>
          <a:r>
            <a:rPr lang="en-US" b="1" dirty="0"/>
            <a:t>People vaccinated with 3 doses of Gardasil 4 can receive 3 doses of GARDASIL 9</a:t>
          </a:r>
          <a:endParaRPr lang="en-GB" b="1" dirty="0"/>
        </a:p>
      </dgm:t>
    </dgm:pt>
    <dgm:pt modelId="{E2CA41E7-1A33-4D49-9471-94ED1919511F}" type="parTrans" cxnId="{F650D9CA-5C6B-4EF9-87E3-1B90720D5956}">
      <dgm:prSet/>
      <dgm:spPr/>
      <dgm:t>
        <a:bodyPr/>
        <a:lstStyle/>
        <a:p>
          <a:endParaRPr lang="en-GB"/>
        </a:p>
      </dgm:t>
    </dgm:pt>
    <dgm:pt modelId="{D7F523A2-FA3B-4F4F-B3CA-3FB29255224D}" type="sibTrans" cxnId="{F650D9CA-5C6B-4EF9-87E3-1B90720D5956}">
      <dgm:prSet/>
      <dgm:spPr/>
      <dgm:t>
        <a:bodyPr/>
        <a:lstStyle/>
        <a:p>
          <a:endParaRPr lang="en-GB"/>
        </a:p>
      </dgm:t>
    </dgm:pt>
    <dgm:pt modelId="{D48208A5-8ADD-48AF-9AE5-697CF32F6CEF}" type="pres">
      <dgm:prSet presAssocID="{FE58D417-1FE7-4B64-8349-8C268CC06A7F}" presName="linear" presStyleCnt="0">
        <dgm:presLayoutVars>
          <dgm:animLvl val="lvl"/>
          <dgm:resizeHandles val="exact"/>
        </dgm:presLayoutVars>
      </dgm:prSet>
      <dgm:spPr/>
    </dgm:pt>
    <dgm:pt modelId="{B341970E-6CB5-4198-A60D-FAF6568DA8B5}" type="pres">
      <dgm:prSet presAssocID="{8C9D4308-94B4-42F8-8FBD-1C11ADAE1ACD}" presName="parentText" presStyleLbl="node1" presStyleIdx="0" presStyleCnt="3">
        <dgm:presLayoutVars>
          <dgm:chMax val="0"/>
          <dgm:bulletEnabled val="1"/>
        </dgm:presLayoutVars>
      </dgm:prSet>
      <dgm:spPr/>
    </dgm:pt>
    <dgm:pt modelId="{72B907BF-AF15-4B2F-9466-1010C63D0ADE}" type="pres">
      <dgm:prSet presAssocID="{8C9D4308-94B4-42F8-8FBD-1C11ADAE1ACD}" presName="childText" presStyleLbl="revTx" presStyleIdx="0" presStyleCnt="2">
        <dgm:presLayoutVars>
          <dgm:bulletEnabled val="1"/>
        </dgm:presLayoutVars>
      </dgm:prSet>
      <dgm:spPr/>
    </dgm:pt>
    <dgm:pt modelId="{4ABE5BDE-A083-4B09-8113-7BBDC9164E1A}" type="pres">
      <dgm:prSet presAssocID="{2BFE3A23-15B6-4537-8FFE-AC710757BFFF}" presName="parentText" presStyleLbl="node1" presStyleIdx="1" presStyleCnt="3">
        <dgm:presLayoutVars>
          <dgm:chMax val="0"/>
          <dgm:bulletEnabled val="1"/>
        </dgm:presLayoutVars>
      </dgm:prSet>
      <dgm:spPr/>
    </dgm:pt>
    <dgm:pt modelId="{ECCE8216-68A3-4E3C-B19B-171C4F300D0A}" type="pres">
      <dgm:prSet presAssocID="{2BFE3A23-15B6-4537-8FFE-AC710757BFFF}" presName="childText" presStyleLbl="revTx" presStyleIdx="1" presStyleCnt="2">
        <dgm:presLayoutVars>
          <dgm:bulletEnabled val="1"/>
        </dgm:presLayoutVars>
      </dgm:prSet>
      <dgm:spPr/>
    </dgm:pt>
    <dgm:pt modelId="{34B2ADC6-62B8-4159-829C-BD2359910E07}" type="pres">
      <dgm:prSet presAssocID="{A3AF2E49-1471-46D0-80DC-7AAF11FD253E}" presName="parentText" presStyleLbl="node1" presStyleIdx="2" presStyleCnt="3">
        <dgm:presLayoutVars>
          <dgm:chMax val="0"/>
          <dgm:bulletEnabled val="1"/>
        </dgm:presLayoutVars>
      </dgm:prSet>
      <dgm:spPr/>
    </dgm:pt>
  </dgm:ptLst>
  <dgm:cxnLst>
    <dgm:cxn modelId="{AA7C120C-BA8D-45C5-90C1-FC1B5BEF6C71}" srcId="{8C9D4308-94B4-42F8-8FBD-1C11ADAE1ACD}" destId="{4066FC5A-BDD4-4A4B-A17A-8BD56DB8908E}" srcOrd="1" destOrd="0" parTransId="{5FE80673-4B13-4E5F-80B5-0DB11E08C05A}" sibTransId="{E5D81DB6-94DC-4F48-8CFB-78975E808AAE}"/>
    <dgm:cxn modelId="{CDD46111-9246-4D42-B635-99CC56D99B9D}" type="presOf" srcId="{A3AF2E49-1471-46D0-80DC-7AAF11FD253E}" destId="{34B2ADC6-62B8-4159-829C-BD2359910E07}" srcOrd="0" destOrd="0" presId="urn:microsoft.com/office/officeart/2005/8/layout/vList2"/>
    <dgm:cxn modelId="{987A4E12-0686-4F2B-A36B-E45E5BC03787}" type="presOf" srcId="{031F8577-8069-4CD5-A049-E91E15ED1517}" destId="{72B907BF-AF15-4B2F-9466-1010C63D0ADE}" srcOrd="0" destOrd="0" presId="urn:microsoft.com/office/officeart/2005/8/layout/vList2"/>
    <dgm:cxn modelId="{C24BCF14-3502-430C-832C-59AA76E1F652}" srcId="{8C9D4308-94B4-42F8-8FBD-1C11ADAE1ACD}" destId="{11C8E49A-BA2A-463B-AE3A-E9F17A637C6B}" srcOrd="2" destOrd="0" parTransId="{0C973D68-D8CE-421E-BEF5-611DB4CFC6BA}" sibTransId="{37C74F60-4712-4D85-A5E7-C5B06EC238DF}"/>
    <dgm:cxn modelId="{D93E0217-DF01-401F-851F-3914A1EBD3E9}" type="presOf" srcId="{11C8E49A-BA2A-463B-AE3A-E9F17A637C6B}" destId="{72B907BF-AF15-4B2F-9466-1010C63D0ADE}" srcOrd="0" destOrd="2" presId="urn:microsoft.com/office/officeart/2005/8/layout/vList2"/>
    <dgm:cxn modelId="{BFACE51B-0A39-44C6-86D4-4C6EE1950585}" type="presOf" srcId="{A4E98BDA-EA94-47A8-A03D-119DCCDCC9F4}" destId="{ECCE8216-68A3-4E3C-B19B-171C4F300D0A}" srcOrd="0" destOrd="0" presId="urn:microsoft.com/office/officeart/2005/8/layout/vList2"/>
    <dgm:cxn modelId="{F3AEB01F-A9FB-41C1-8455-FE1E727C7329}" srcId="{2BFE3A23-15B6-4537-8FFE-AC710757BFFF}" destId="{A4E98BDA-EA94-47A8-A03D-119DCCDCC9F4}" srcOrd="0" destOrd="0" parTransId="{CEB9D207-BC7F-497C-9ABC-E926EFC813A3}" sibTransId="{9616A98B-C8A7-4AA1-A34B-1643EB3AE9B2}"/>
    <dgm:cxn modelId="{19382228-7AF5-475C-A34D-608861467943}" type="presOf" srcId="{B82F123B-2999-494B-B230-F9F1A50FF913}" destId="{ECCE8216-68A3-4E3C-B19B-171C4F300D0A}" srcOrd="0" destOrd="2" presId="urn:microsoft.com/office/officeart/2005/8/layout/vList2"/>
    <dgm:cxn modelId="{31D3072F-D70B-47D3-A938-7AC26234C339}" srcId="{FE58D417-1FE7-4B64-8349-8C268CC06A7F}" destId="{2BFE3A23-15B6-4537-8FFE-AC710757BFFF}" srcOrd="1" destOrd="0" parTransId="{65722AED-83E2-4C5E-A45E-619F048EC16A}" sibTransId="{D55F834B-3DEB-422C-8AEB-CC156CB169ED}"/>
    <dgm:cxn modelId="{D2EEA35B-E6A9-417A-9166-03EEE890D434}" type="presOf" srcId="{8C9D4308-94B4-42F8-8FBD-1C11ADAE1ACD}" destId="{B341970E-6CB5-4198-A60D-FAF6568DA8B5}" srcOrd="0" destOrd="0" presId="urn:microsoft.com/office/officeart/2005/8/layout/vList2"/>
    <dgm:cxn modelId="{E1666B54-3589-4E41-91E8-4B6798DDD595}" srcId="{2BFE3A23-15B6-4537-8FFE-AC710757BFFF}" destId="{B82F123B-2999-494B-B230-F9F1A50FF913}" srcOrd="2" destOrd="0" parTransId="{47C85345-44ED-4477-A997-8D49E2943D67}" sibTransId="{EBB07608-5CB3-489F-95D4-21BC9B3C5ACF}"/>
    <dgm:cxn modelId="{6024B37A-504E-448C-A8BE-9952DA13F780}" type="presOf" srcId="{7491E16F-76C6-4AD8-82D8-EBC1B61B3CD9}" destId="{ECCE8216-68A3-4E3C-B19B-171C4F300D0A}" srcOrd="0" destOrd="1" presId="urn:microsoft.com/office/officeart/2005/8/layout/vList2"/>
    <dgm:cxn modelId="{A3D53F83-F948-43B7-B327-A4C0D58C24D5}" type="presOf" srcId="{FE58D417-1FE7-4B64-8349-8C268CC06A7F}" destId="{D48208A5-8ADD-48AF-9AE5-697CF32F6CEF}" srcOrd="0" destOrd="0" presId="urn:microsoft.com/office/officeart/2005/8/layout/vList2"/>
    <dgm:cxn modelId="{E80A73B8-A022-4B53-93DD-F09AB8138C29}" type="presOf" srcId="{4066FC5A-BDD4-4A4B-A17A-8BD56DB8908E}" destId="{72B907BF-AF15-4B2F-9466-1010C63D0ADE}" srcOrd="0" destOrd="1" presId="urn:microsoft.com/office/officeart/2005/8/layout/vList2"/>
    <dgm:cxn modelId="{C0D053BC-D7FC-4947-A8FC-54C5725EF7EF}" srcId="{2BFE3A23-15B6-4537-8FFE-AC710757BFFF}" destId="{7491E16F-76C6-4AD8-82D8-EBC1B61B3CD9}" srcOrd="1" destOrd="0" parTransId="{D82107F7-05C8-4E01-9355-79F397A566AD}" sibTransId="{A5358793-C98E-479B-96EF-68040D099FEE}"/>
    <dgm:cxn modelId="{AFAA13C4-0BA3-4AD3-8C0B-86D622471121}" srcId="{8C9D4308-94B4-42F8-8FBD-1C11ADAE1ACD}" destId="{031F8577-8069-4CD5-A049-E91E15ED1517}" srcOrd="0" destOrd="0" parTransId="{7D7B4086-48BA-4943-BD10-CE05968BBB32}" sibTransId="{3FA41F8D-3938-451D-8782-EDCCAFC1D2C3}"/>
    <dgm:cxn modelId="{F650D9CA-5C6B-4EF9-87E3-1B90720D5956}" srcId="{FE58D417-1FE7-4B64-8349-8C268CC06A7F}" destId="{A3AF2E49-1471-46D0-80DC-7AAF11FD253E}" srcOrd="2" destOrd="0" parTransId="{E2CA41E7-1A33-4D49-9471-94ED1919511F}" sibTransId="{D7F523A2-FA3B-4F4F-B3CA-3FB29255224D}"/>
    <dgm:cxn modelId="{3EF775CD-1F98-458D-A6F3-723D39099720}" type="presOf" srcId="{2BFE3A23-15B6-4537-8FFE-AC710757BFFF}" destId="{4ABE5BDE-A083-4B09-8113-7BBDC9164E1A}" srcOrd="0" destOrd="0" presId="urn:microsoft.com/office/officeart/2005/8/layout/vList2"/>
    <dgm:cxn modelId="{4852C1F8-F837-44A6-B8D1-C1B6C174FCE0}" srcId="{FE58D417-1FE7-4B64-8349-8C268CC06A7F}" destId="{8C9D4308-94B4-42F8-8FBD-1C11ADAE1ACD}" srcOrd="0" destOrd="0" parTransId="{D6A903C5-A155-4536-AD0E-164F31035433}" sibTransId="{3470F02B-B3ED-429E-9268-3B6198DAD4DD}"/>
    <dgm:cxn modelId="{3C204455-B300-4C70-9B93-FF4F85783061}" type="presParOf" srcId="{D48208A5-8ADD-48AF-9AE5-697CF32F6CEF}" destId="{B341970E-6CB5-4198-A60D-FAF6568DA8B5}" srcOrd="0" destOrd="0" presId="urn:microsoft.com/office/officeart/2005/8/layout/vList2"/>
    <dgm:cxn modelId="{19BF0667-5B0A-4C30-A8F4-2B2299853F45}" type="presParOf" srcId="{D48208A5-8ADD-48AF-9AE5-697CF32F6CEF}" destId="{72B907BF-AF15-4B2F-9466-1010C63D0ADE}" srcOrd="1" destOrd="0" presId="urn:microsoft.com/office/officeart/2005/8/layout/vList2"/>
    <dgm:cxn modelId="{2BE0721D-216A-4CB0-A898-A60D5528001E}" type="presParOf" srcId="{D48208A5-8ADD-48AF-9AE5-697CF32F6CEF}" destId="{4ABE5BDE-A083-4B09-8113-7BBDC9164E1A}" srcOrd="2" destOrd="0" presId="urn:microsoft.com/office/officeart/2005/8/layout/vList2"/>
    <dgm:cxn modelId="{0662EAF5-B813-4770-A902-CE9CBEA4603C}" type="presParOf" srcId="{D48208A5-8ADD-48AF-9AE5-697CF32F6CEF}" destId="{ECCE8216-68A3-4E3C-B19B-171C4F300D0A}" srcOrd="3" destOrd="0" presId="urn:microsoft.com/office/officeart/2005/8/layout/vList2"/>
    <dgm:cxn modelId="{6C6F6F49-4B21-46E5-9FD1-9563C1D918CA}" type="presParOf" srcId="{D48208A5-8ADD-48AF-9AE5-697CF32F6CEF}" destId="{34B2ADC6-62B8-4159-829C-BD2359910E0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F2F85C7-4003-429A-9B03-0849878ADE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tr-TR"/>
        </a:p>
      </dgm:t>
    </dgm:pt>
    <dgm:pt modelId="{5E1B4CF9-594A-47FF-98BC-6AC7F0D52CB2}">
      <dgm:prSet/>
      <dgm:spPr/>
      <dgm:t>
        <a:bodyPr/>
        <a:lstStyle/>
        <a:p>
          <a:pPr rtl="0"/>
          <a:r>
            <a:rPr lang="en-US" dirty="0"/>
            <a:t>Actual cross-protection data was obtained from US 4vHPV and UK 2vHPV vaccination results</a:t>
          </a:r>
          <a:endParaRPr lang="tr-TR" dirty="0"/>
        </a:p>
      </dgm:t>
    </dgm:pt>
    <dgm:pt modelId="{FCCA077F-26D3-4BFA-93BA-31EFC68EB67F}" type="parTrans" cxnId="{07FE3EB9-E94C-48E3-BAA6-1A17661B6341}">
      <dgm:prSet/>
      <dgm:spPr/>
      <dgm:t>
        <a:bodyPr/>
        <a:lstStyle/>
        <a:p>
          <a:endParaRPr lang="tr-TR"/>
        </a:p>
      </dgm:t>
    </dgm:pt>
    <dgm:pt modelId="{0F5A0179-D88D-4597-BD13-7317B6AAAD99}" type="sibTrans" cxnId="{07FE3EB9-E94C-48E3-BAA6-1A17661B6341}">
      <dgm:prSet/>
      <dgm:spPr/>
      <dgm:t>
        <a:bodyPr/>
        <a:lstStyle/>
        <a:p>
          <a:endParaRPr lang="tr-TR"/>
        </a:p>
      </dgm:t>
    </dgm:pt>
    <dgm:pt modelId="{8B55C6FF-2E1F-4A42-87D8-05678033E2F2}">
      <dgm:prSet/>
      <dgm:spPr/>
      <dgm:t>
        <a:bodyPr/>
        <a:lstStyle/>
        <a:p>
          <a:pPr rtl="0"/>
          <a:r>
            <a:rPr lang="en-US" dirty="0"/>
            <a:t>Cross-protection is </a:t>
          </a:r>
          <a:r>
            <a:rPr lang="en-US" b="1" dirty="0"/>
            <a:t>unstable and low impact</a:t>
          </a:r>
          <a:endParaRPr lang="tr-TR" b="1" dirty="0"/>
        </a:p>
      </dgm:t>
    </dgm:pt>
    <dgm:pt modelId="{0A043FCB-6210-4EF4-9D52-8D3914E6DED5}" type="parTrans" cxnId="{9C45D633-EAF8-4B34-AC0F-2222FEB7F78D}">
      <dgm:prSet/>
      <dgm:spPr/>
      <dgm:t>
        <a:bodyPr/>
        <a:lstStyle/>
        <a:p>
          <a:endParaRPr lang="tr-TR"/>
        </a:p>
      </dgm:t>
    </dgm:pt>
    <dgm:pt modelId="{43288311-6E37-4E9B-AC35-E1DD9D725F3E}" type="sibTrans" cxnId="{9C45D633-EAF8-4B34-AC0F-2222FEB7F78D}">
      <dgm:prSet/>
      <dgm:spPr/>
      <dgm:t>
        <a:bodyPr/>
        <a:lstStyle/>
        <a:p>
          <a:endParaRPr lang="tr-TR"/>
        </a:p>
      </dgm:t>
    </dgm:pt>
    <dgm:pt modelId="{C69153F7-4307-4FA0-A5FA-E85904F408E4}">
      <dgm:prSet/>
      <dgm:spPr/>
      <dgm:t>
        <a:bodyPr/>
        <a:lstStyle/>
        <a:p>
          <a:pPr rtl="0"/>
          <a:r>
            <a:rPr lang="en-US" b="1" dirty="0"/>
            <a:t>It lasts 4 years in clinical studies and disappears in the long term</a:t>
          </a:r>
          <a:endParaRPr lang="tr-TR" b="1" dirty="0"/>
        </a:p>
      </dgm:t>
    </dgm:pt>
    <dgm:pt modelId="{8AF23B44-8A31-4D27-B64C-E223D4A99EE8}" type="parTrans" cxnId="{E8F8E232-95B3-49EF-AF86-9A09F058874C}">
      <dgm:prSet/>
      <dgm:spPr/>
      <dgm:t>
        <a:bodyPr/>
        <a:lstStyle/>
        <a:p>
          <a:endParaRPr lang="tr-TR"/>
        </a:p>
      </dgm:t>
    </dgm:pt>
    <dgm:pt modelId="{B771C189-AE36-418E-ADD3-413031339D17}" type="sibTrans" cxnId="{E8F8E232-95B3-49EF-AF86-9A09F058874C}">
      <dgm:prSet/>
      <dgm:spPr/>
      <dgm:t>
        <a:bodyPr/>
        <a:lstStyle/>
        <a:p>
          <a:endParaRPr lang="tr-TR"/>
        </a:p>
      </dgm:t>
    </dgm:pt>
    <dgm:pt modelId="{B61EFED4-2350-4B80-B138-AD2AE8DB6F73}" type="pres">
      <dgm:prSet presAssocID="{7F2F85C7-4003-429A-9B03-0849878ADE6F}" presName="linear" presStyleCnt="0">
        <dgm:presLayoutVars>
          <dgm:animLvl val="lvl"/>
          <dgm:resizeHandles val="exact"/>
        </dgm:presLayoutVars>
      </dgm:prSet>
      <dgm:spPr/>
    </dgm:pt>
    <dgm:pt modelId="{46067B32-C281-4127-AAB6-57E23FAD62CB}" type="pres">
      <dgm:prSet presAssocID="{5E1B4CF9-594A-47FF-98BC-6AC7F0D52CB2}" presName="parentText" presStyleLbl="node1" presStyleIdx="0" presStyleCnt="3">
        <dgm:presLayoutVars>
          <dgm:chMax val="0"/>
          <dgm:bulletEnabled val="1"/>
        </dgm:presLayoutVars>
      </dgm:prSet>
      <dgm:spPr/>
    </dgm:pt>
    <dgm:pt modelId="{0040D9EC-0B06-4C9B-BF47-2DFECD562C0F}" type="pres">
      <dgm:prSet presAssocID="{0F5A0179-D88D-4597-BD13-7317B6AAAD99}" presName="spacer" presStyleCnt="0"/>
      <dgm:spPr/>
    </dgm:pt>
    <dgm:pt modelId="{574A11D0-000D-496D-B48E-CC09FCCE91BF}" type="pres">
      <dgm:prSet presAssocID="{8B55C6FF-2E1F-4A42-87D8-05678033E2F2}" presName="parentText" presStyleLbl="node1" presStyleIdx="1" presStyleCnt="3">
        <dgm:presLayoutVars>
          <dgm:chMax val="0"/>
          <dgm:bulletEnabled val="1"/>
        </dgm:presLayoutVars>
      </dgm:prSet>
      <dgm:spPr/>
    </dgm:pt>
    <dgm:pt modelId="{63FD256B-3C0B-464E-A29A-5D73FD244F51}" type="pres">
      <dgm:prSet presAssocID="{43288311-6E37-4E9B-AC35-E1DD9D725F3E}" presName="spacer" presStyleCnt="0"/>
      <dgm:spPr/>
    </dgm:pt>
    <dgm:pt modelId="{EAA2E03B-E42E-4551-9603-B757C50557EE}" type="pres">
      <dgm:prSet presAssocID="{C69153F7-4307-4FA0-A5FA-E85904F408E4}" presName="parentText" presStyleLbl="node1" presStyleIdx="2" presStyleCnt="3">
        <dgm:presLayoutVars>
          <dgm:chMax val="0"/>
          <dgm:bulletEnabled val="1"/>
        </dgm:presLayoutVars>
      </dgm:prSet>
      <dgm:spPr/>
    </dgm:pt>
  </dgm:ptLst>
  <dgm:cxnLst>
    <dgm:cxn modelId="{55090222-5F65-419A-9160-91E17A74B25B}" type="presOf" srcId="{5E1B4CF9-594A-47FF-98BC-6AC7F0D52CB2}" destId="{46067B32-C281-4127-AAB6-57E23FAD62CB}" srcOrd="0" destOrd="0" presId="urn:microsoft.com/office/officeart/2005/8/layout/vList2"/>
    <dgm:cxn modelId="{E8F8E232-95B3-49EF-AF86-9A09F058874C}" srcId="{7F2F85C7-4003-429A-9B03-0849878ADE6F}" destId="{C69153F7-4307-4FA0-A5FA-E85904F408E4}" srcOrd="2" destOrd="0" parTransId="{8AF23B44-8A31-4D27-B64C-E223D4A99EE8}" sibTransId="{B771C189-AE36-418E-ADD3-413031339D17}"/>
    <dgm:cxn modelId="{9C45D633-EAF8-4B34-AC0F-2222FEB7F78D}" srcId="{7F2F85C7-4003-429A-9B03-0849878ADE6F}" destId="{8B55C6FF-2E1F-4A42-87D8-05678033E2F2}" srcOrd="1" destOrd="0" parTransId="{0A043FCB-6210-4EF4-9D52-8D3914E6DED5}" sibTransId="{43288311-6E37-4E9B-AC35-E1DD9D725F3E}"/>
    <dgm:cxn modelId="{F1D6406F-4D48-45E3-B854-28DBD5EE8D18}" type="presOf" srcId="{8B55C6FF-2E1F-4A42-87D8-05678033E2F2}" destId="{574A11D0-000D-496D-B48E-CC09FCCE91BF}" srcOrd="0" destOrd="0" presId="urn:microsoft.com/office/officeart/2005/8/layout/vList2"/>
    <dgm:cxn modelId="{07FE3EB9-E94C-48E3-BAA6-1A17661B6341}" srcId="{7F2F85C7-4003-429A-9B03-0849878ADE6F}" destId="{5E1B4CF9-594A-47FF-98BC-6AC7F0D52CB2}" srcOrd="0" destOrd="0" parTransId="{FCCA077F-26D3-4BFA-93BA-31EFC68EB67F}" sibTransId="{0F5A0179-D88D-4597-BD13-7317B6AAAD99}"/>
    <dgm:cxn modelId="{09D0C1C1-E8C8-488F-B943-BB0D7CA70A57}" type="presOf" srcId="{7F2F85C7-4003-429A-9B03-0849878ADE6F}" destId="{B61EFED4-2350-4B80-B138-AD2AE8DB6F73}" srcOrd="0" destOrd="0" presId="urn:microsoft.com/office/officeart/2005/8/layout/vList2"/>
    <dgm:cxn modelId="{BC903DCE-7797-4F2A-95C7-D7A0594B9C0E}" type="presOf" srcId="{C69153F7-4307-4FA0-A5FA-E85904F408E4}" destId="{EAA2E03B-E42E-4551-9603-B757C50557EE}" srcOrd="0" destOrd="0" presId="urn:microsoft.com/office/officeart/2005/8/layout/vList2"/>
    <dgm:cxn modelId="{59EEFB2C-AB0E-43D4-A2AE-230BA1EC11A1}" type="presParOf" srcId="{B61EFED4-2350-4B80-B138-AD2AE8DB6F73}" destId="{46067B32-C281-4127-AAB6-57E23FAD62CB}" srcOrd="0" destOrd="0" presId="urn:microsoft.com/office/officeart/2005/8/layout/vList2"/>
    <dgm:cxn modelId="{AB898816-BD83-41D1-9D51-910C02B20560}" type="presParOf" srcId="{B61EFED4-2350-4B80-B138-AD2AE8DB6F73}" destId="{0040D9EC-0B06-4C9B-BF47-2DFECD562C0F}" srcOrd="1" destOrd="0" presId="urn:microsoft.com/office/officeart/2005/8/layout/vList2"/>
    <dgm:cxn modelId="{8AAC1009-D181-4F9E-8949-04126810C654}" type="presParOf" srcId="{B61EFED4-2350-4B80-B138-AD2AE8DB6F73}" destId="{574A11D0-000D-496D-B48E-CC09FCCE91BF}" srcOrd="2" destOrd="0" presId="urn:microsoft.com/office/officeart/2005/8/layout/vList2"/>
    <dgm:cxn modelId="{CF97FECB-3E0E-4E51-8036-1E3726913D4A}" type="presParOf" srcId="{B61EFED4-2350-4B80-B138-AD2AE8DB6F73}" destId="{63FD256B-3C0B-464E-A29A-5D73FD244F51}" srcOrd="3" destOrd="0" presId="urn:microsoft.com/office/officeart/2005/8/layout/vList2"/>
    <dgm:cxn modelId="{E97C9C81-C3DA-4A46-9145-F54846C8501B}" type="presParOf" srcId="{B61EFED4-2350-4B80-B138-AD2AE8DB6F73}" destId="{EAA2E03B-E42E-4551-9603-B757C50557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12E466-2C9E-4414-8119-4203A64C3FFD}" type="doc">
      <dgm:prSet loTypeId="urn:microsoft.com/office/officeart/2005/8/layout/vList5" loCatId="list" qsTypeId="urn:microsoft.com/office/officeart/2005/8/quickstyle/simple3" qsCatId="simple" csTypeId="urn:microsoft.com/office/officeart/2005/8/colors/colorful3" csCatId="colorful" phldr="1"/>
      <dgm:spPr/>
      <dgm:t>
        <a:bodyPr/>
        <a:lstStyle/>
        <a:p>
          <a:endParaRPr lang="en-US"/>
        </a:p>
      </dgm:t>
    </dgm:pt>
    <dgm:pt modelId="{3FA3E558-4005-4D13-95E1-2770A9D0880A}">
      <dgm:prSet/>
      <dgm:spPr/>
      <dgm:t>
        <a:bodyPr/>
        <a:lstStyle/>
        <a:p>
          <a:r>
            <a:rPr lang="en-US" dirty="0"/>
            <a:t>Death due to cx ca in Turkey</a:t>
          </a:r>
        </a:p>
      </dgm:t>
    </dgm:pt>
    <dgm:pt modelId="{6DA745A1-1DCE-417F-8644-8680B8A5FE14}" type="parTrans" cxnId="{959E87FE-9DA8-483F-8121-33872869298B}">
      <dgm:prSet/>
      <dgm:spPr/>
      <dgm:t>
        <a:bodyPr/>
        <a:lstStyle/>
        <a:p>
          <a:endParaRPr lang="en-US"/>
        </a:p>
      </dgm:t>
    </dgm:pt>
    <dgm:pt modelId="{56FD5620-B250-4A29-8F46-ED834F913F5F}" type="sibTrans" cxnId="{959E87FE-9DA8-483F-8121-33872869298B}">
      <dgm:prSet/>
      <dgm:spPr/>
      <dgm:t>
        <a:bodyPr/>
        <a:lstStyle/>
        <a:p>
          <a:endParaRPr lang="en-US"/>
        </a:p>
      </dgm:t>
    </dgm:pt>
    <dgm:pt modelId="{B5A07BD3-E9A1-41E6-A5A4-4E71697ED1B5}">
      <dgm:prSet/>
      <dgm:spPr/>
      <dgm:t>
        <a:bodyPr/>
        <a:lstStyle/>
        <a:p>
          <a:r>
            <a:rPr lang="en-US" dirty="0"/>
            <a:t>Death due to cx ca in Turkey</a:t>
          </a:r>
        </a:p>
      </dgm:t>
    </dgm:pt>
    <dgm:pt modelId="{2658A5C3-2456-496B-82BE-DBF201C913FC}" type="parTrans" cxnId="{01A5FBC5-403A-49CE-ABF1-3A77BFB075EB}">
      <dgm:prSet/>
      <dgm:spPr/>
      <dgm:t>
        <a:bodyPr/>
        <a:lstStyle/>
        <a:p>
          <a:endParaRPr lang="en-US"/>
        </a:p>
      </dgm:t>
    </dgm:pt>
    <dgm:pt modelId="{3BE9527D-FF03-4F13-A0AC-9A8F720FA0FD}" type="sibTrans" cxnId="{01A5FBC5-403A-49CE-ABF1-3A77BFB075EB}">
      <dgm:prSet/>
      <dgm:spPr/>
      <dgm:t>
        <a:bodyPr/>
        <a:lstStyle/>
        <a:p>
          <a:endParaRPr lang="en-US"/>
        </a:p>
      </dgm:t>
    </dgm:pt>
    <dgm:pt modelId="{3D79771A-A70E-49CC-B864-D14D6B38EE6F}">
      <dgm:prSet/>
      <dgm:spPr/>
      <dgm:t>
        <a:bodyPr/>
        <a:lstStyle/>
        <a:p>
          <a:r>
            <a:rPr lang="en-US" dirty="0"/>
            <a:t>Death due to cx ca in Turkey</a:t>
          </a:r>
          <a:r>
            <a:rPr lang="tr-TR" dirty="0"/>
            <a:t> in 15-44 </a:t>
          </a:r>
          <a:r>
            <a:rPr lang="tr-TR" dirty="0" err="1"/>
            <a:t>year</a:t>
          </a:r>
          <a:r>
            <a:rPr lang="tr-TR" dirty="0"/>
            <a:t> </a:t>
          </a:r>
          <a:r>
            <a:rPr lang="tr-TR" dirty="0" err="1"/>
            <a:t>old</a:t>
          </a:r>
          <a:r>
            <a:rPr lang="tr-TR" dirty="0"/>
            <a:t> </a:t>
          </a:r>
          <a:r>
            <a:rPr lang="tr-TR" dirty="0" err="1"/>
            <a:t>females</a:t>
          </a:r>
          <a:endParaRPr lang="en-US" dirty="0"/>
        </a:p>
      </dgm:t>
    </dgm:pt>
    <dgm:pt modelId="{39B0CABD-3C3A-46A3-81E8-E76D12D782E0}" type="parTrans" cxnId="{B95545DB-6A0D-4210-9802-8ADA7633F254}">
      <dgm:prSet/>
      <dgm:spPr/>
      <dgm:t>
        <a:bodyPr/>
        <a:lstStyle/>
        <a:p>
          <a:endParaRPr lang="en-US"/>
        </a:p>
      </dgm:t>
    </dgm:pt>
    <dgm:pt modelId="{614218B8-6A8C-40D0-AE05-9C46970EE981}" type="sibTrans" cxnId="{B95545DB-6A0D-4210-9802-8ADA7633F254}">
      <dgm:prSet/>
      <dgm:spPr/>
      <dgm:t>
        <a:bodyPr/>
        <a:lstStyle/>
        <a:p>
          <a:endParaRPr lang="en-US"/>
        </a:p>
      </dgm:t>
    </dgm:pt>
    <dgm:pt modelId="{AAF6CABB-4131-4C15-AEEF-3091D4CC494F}">
      <dgm:prSet/>
      <dgm:spPr/>
      <dgm:t>
        <a:bodyPr/>
        <a:lstStyle/>
        <a:p>
          <a:pPr>
            <a:buNone/>
          </a:pPr>
          <a:r>
            <a:rPr lang="tr-TR" dirty="0" err="1"/>
            <a:t>Annual</a:t>
          </a:r>
          <a:r>
            <a:rPr lang="tr-TR" dirty="0"/>
            <a:t> </a:t>
          </a:r>
          <a:r>
            <a:rPr lang="tr-TR" dirty="0" err="1"/>
            <a:t>average</a:t>
          </a:r>
          <a:r>
            <a:rPr lang="tr-TR" dirty="0"/>
            <a:t> of 1,245</a:t>
          </a:r>
          <a:endParaRPr lang="en-US" dirty="0"/>
        </a:p>
      </dgm:t>
    </dgm:pt>
    <dgm:pt modelId="{BD9E3E05-0CD6-463A-93B2-48DD95673D8A}" type="parTrans" cxnId="{8DF2E289-92AD-4431-ADCC-A5ABCDDB8ED4}">
      <dgm:prSet/>
      <dgm:spPr/>
    </dgm:pt>
    <dgm:pt modelId="{52AFC3D0-55C5-4ACC-8E25-33EDD69BC0A8}" type="sibTrans" cxnId="{8DF2E289-92AD-4431-ADCC-A5ABCDDB8ED4}">
      <dgm:prSet/>
      <dgm:spPr/>
    </dgm:pt>
    <dgm:pt modelId="{B15CF760-1652-42AA-A409-86B045E96082}">
      <dgm:prSet/>
      <dgm:spPr/>
      <dgm:t>
        <a:bodyPr/>
        <a:lstStyle/>
        <a:p>
          <a:pPr>
            <a:buNone/>
          </a:pPr>
          <a:r>
            <a:rPr lang="en-US" dirty="0"/>
            <a:t>Ranks 12th in cancer-related deaths</a:t>
          </a:r>
        </a:p>
      </dgm:t>
    </dgm:pt>
    <dgm:pt modelId="{3204E8F3-A216-4B7B-A1C4-6B1F5609FBA1}" type="parTrans" cxnId="{0664A203-96BE-43CE-9FB6-78E81AB482D0}">
      <dgm:prSet/>
      <dgm:spPr/>
    </dgm:pt>
    <dgm:pt modelId="{DFF83D15-FB78-4476-8F6B-80B145E6BC58}" type="sibTrans" cxnId="{0664A203-96BE-43CE-9FB6-78E81AB482D0}">
      <dgm:prSet/>
      <dgm:spPr/>
    </dgm:pt>
    <dgm:pt modelId="{733D6F89-1552-4261-BB98-1288B6C1F6D4}">
      <dgm:prSet/>
      <dgm:spPr/>
      <dgm:t>
        <a:bodyPr/>
        <a:lstStyle/>
        <a:p>
          <a:pPr>
            <a:buNone/>
          </a:pPr>
          <a:r>
            <a:rPr lang="en-US" dirty="0"/>
            <a:t>Ranks </a:t>
          </a:r>
          <a:r>
            <a:rPr lang="tr-TR" dirty="0"/>
            <a:t>8</a:t>
          </a:r>
          <a:r>
            <a:rPr lang="en-US" dirty="0" err="1"/>
            <a:t>th</a:t>
          </a:r>
          <a:r>
            <a:rPr lang="en-US" dirty="0"/>
            <a:t> in cancer-related deaths</a:t>
          </a:r>
        </a:p>
      </dgm:t>
    </dgm:pt>
    <dgm:pt modelId="{C76D7DEA-79B9-420D-9D28-AF9F19E05CC2}" type="parTrans" cxnId="{21DFA5A2-F8F6-45B4-AD71-8B32E4CA9F11}">
      <dgm:prSet/>
      <dgm:spPr/>
    </dgm:pt>
    <dgm:pt modelId="{39306DED-1CB3-4C7D-A2DA-AEAB54C0312A}" type="sibTrans" cxnId="{21DFA5A2-F8F6-45B4-AD71-8B32E4CA9F11}">
      <dgm:prSet/>
      <dgm:spPr/>
    </dgm:pt>
    <dgm:pt modelId="{73280FD0-5DFC-4CE6-9F0A-8A6D112E1E0A}" type="pres">
      <dgm:prSet presAssocID="{3812E466-2C9E-4414-8119-4203A64C3FFD}" presName="Name0" presStyleCnt="0">
        <dgm:presLayoutVars>
          <dgm:dir/>
          <dgm:animLvl val="lvl"/>
          <dgm:resizeHandles val="exact"/>
        </dgm:presLayoutVars>
      </dgm:prSet>
      <dgm:spPr/>
    </dgm:pt>
    <dgm:pt modelId="{6576478C-767E-4B7E-AEDA-FF5AD4D04944}" type="pres">
      <dgm:prSet presAssocID="{3FA3E558-4005-4D13-95E1-2770A9D0880A}" presName="linNode" presStyleCnt="0"/>
      <dgm:spPr/>
    </dgm:pt>
    <dgm:pt modelId="{CADC23F4-5734-44E8-B193-55D58CFB9D06}" type="pres">
      <dgm:prSet presAssocID="{3FA3E558-4005-4D13-95E1-2770A9D0880A}" presName="parentText" presStyleLbl="node1" presStyleIdx="0" presStyleCnt="3">
        <dgm:presLayoutVars>
          <dgm:chMax val="1"/>
          <dgm:bulletEnabled val="1"/>
        </dgm:presLayoutVars>
      </dgm:prSet>
      <dgm:spPr/>
    </dgm:pt>
    <dgm:pt modelId="{0862A7E0-CE27-4892-BFEF-E36E513EE957}" type="pres">
      <dgm:prSet presAssocID="{3FA3E558-4005-4D13-95E1-2770A9D0880A}" presName="descendantText" presStyleLbl="alignAccFollowNode1" presStyleIdx="0" presStyleCnt="3">
        <dgm:presLayoutVars>
          <dgm:bulletEnabled val="1"/>
        </dgm:presLayoutVars>
      </dgm:prSet>
      <dgm:spPr/>
    </dgm:pt>
    <dgm:pt modelId="{8F137A55-82D1-40DD-9167-21E6B22AC900}" type="pres">
      <dgm:prSet presAssocID="{56FD5620-B250-4A29-8F46-ED834F913F5F}" presName="sp" presStyleCnt="0"/>
      <dgm:spPr/>
    </dgm:pt>
    <dgm:pt modelId="{16840C00-4B36-484D-99EA-16E61E2512BF}" type="pres">
      <dgm:prSet presAssocID="{B5A07BD3-E9A1-41E6-A5A4-4E71697ED1B5}" presName="linNode" presStyleCnt="0"/>
      <dgm:spPr/>
    </dgm:pt>
    <dgm:pt modelId="{E9206FC8-5D7E-4C10-931B-3B5F5CB30BB7}" type="pres">
      <dgm:prSet presAssocID="{B5A07BD3-E9A1-41E6-A5A4-4E71697ED1B5}" presName="parentText" presStyleLbl="node1" presStyleIdx="1" presStyleCnt="3">
        <dgm:presLayoutVars>
          <dgm:chMax val="1"/>
          <dgm:bulletEnabled val="1"/>
        </dgm:presLayoutVars>
      </dgm:prSet>
      <dgm:spPr/>
    </dgm:pt>
    <dgm:pt modelId="{6CF27863-4336-4DDF-8E33-00D8F33DB5B2}" type="pres">
      <dgm:prSet presAssocID="{B5A07BD3-E9A1-41E6-A5A4-4E71697ED1B5}" presName="descendantText" presStyleLbl="alignAccFollowNode1" presStyleIdx="1" presStyleCnt="3">
        <dgm:presLayoutVars>
          <dgm:bulletEnabled val="1"/>
        </dgm:presLayoutVars>
      </dgm:prSet>
      <dgm:spPr/>
    </dgm:pt>
    <dgm:pt modelId="{8C0AFDFA-333D-48B0-BBC6-19E8E055029B}" type="pres">
      <dgm:prSet presAssocID="{3BE9527D-FF03-4F13-A0AC-9A8F720FA0FD}" presName="sp" presStyleCnt="0"/>
      <dgm:spPr/>
    </dgm:pt>
    <dgm:pt modelId="{99B51785-9283-4577-8AB5-345C4B56B30B}" type="pres">
      <dgm:prSet presAssocID="{3D79771A-A70E-49CC-B864-D14D6B38EE6F}" presName="linNode" presStyleCnt="0"/>
      <dgm:spPr/>
    </dgm:pt>
    <dgm:pt modelId="{F3015FB1-70EA-46AF-A9D8-D06CBA60935A}" type="pres">
      <dgm:prSet presAssocID="{3D79771A-A70E-49CC-B864-D14D6B38EE6F}" presName="parentText" presStyleLbl="node1" presStyleIdx="2" presStyleCnt="3">
        <dgm:presLayoutVars>
          <dgm:chMax val="1"/>
          <dgm:bulletEnabled val="1"/>
        </dgm:presLayoutVars>
      </dgm:prSet>
      <dgm:spPr/>
    </dgm:pt>
    <dgm:pt modelId="{31AD940D-1C84-4C4E-80F0-52B526C03DF8}" type="pres">
      <dgm:prSet presAssocID="{3D79771A-A70E-49CC-B864-D14D6B38EE6F}" presName="descendantText" presStyleLbl="alignAccFollowNode1" presStyleIdx="2" presStyleCnt="3">
        <dgm:presLayoutVars>
          <dgm:bulletEnabled val="1"/>
        </dgm:presLayoutVars>
      </dgm:prSet>
      <dgm:spPr/>
    </dgm:pt>
  </dgm:ptLst>
  <dgm:cxnLst>
    <dgm:cxn modelId="{0664A203-96BE-43CE-9FB6-78E81AB482D0}" srcId="{B5A07BD3-E9A1-41E6-A5A4-4E71697ED1B5}" destId="{B15CF760-1652-42AA-A409-86B045E96082}" srcOrd="0" destOrd="0" parTransId="{3204E8F3-A216-4B7B-A1C4-6B1F5609FBA1}" sibTransId="{DFF83D15-FB78-4476-8F6B-80B145E6BC58}"/>
    <dgm:cxn modelId="{5B486046-7E6A-418F-B6B4-53AC532D46E1}" type="presOf" srcId="{3D79771A-A70E-49CC-B864-D14D6B38EE6F}" destId="{F3015FB1-70EA-46AF-A9D8-D06CBA60935A}" srcOrd="0" destOrd="0" presId="urn:microsoft.com/office/officeart/2005/8/layout/vList5"/>
    <dgm:cxn modelId="{EA0A0F47-97A9-44E2-B318-81FF04F57AF9}" type="presOf" srcId="{B5A07BD3-E9A1-41E6-A5A4-4E71697ED1B5}" destId="{E9206FC8-5D7E-4C10-931B-3B5F5CB30BB7}" srcOrd="0" destOrd="0" presId="urn:microsoft.com/office/officeart/2005/8/layout/vList5"/>
    <dgm:cxn modelId="{8DF2E289-92AD-4431-ADCC-A5ABCDDB8ED4}" srcId="{3FA3E558-4005-4D13-95E1-2770A9D0880A}" destId="{AAF6CABB-4131-4C15-AEEF-3091D4CC494F}" srcOrd="0" destOrd="0" parTransId="{BD9E3E05-0CD6-463A-93B2-48DD95673D8A}" sibTransId="{52AFC3D0-55C5-4ACC-8E25-33EDD69BC0A8}"/>
    <dgm:cxn modelId="{4E500497-F3BE-4947-A8BE-BCC434B0ECF9}" type="presOf" srcId="{3812E466-2C9E-4414-8119-4203A64C3FFD}" destId="{73280FD0-5DFC-4CE6-9F0A-8A6D112E1E0A}" srcOrd="0" destOrd="0" presId="urn:microsoft.com/office/officeart/2005/8/layout/vList5"/>
    <dgm:cxn modelId="{1D48599F-AA26-473A-A782-2C81813C5F4C}" type="presOf" srcId="{B15CF760-1652-42AA-A409-86B045E96082}" destId="{6CF27863-4336-4DDF-8E33-00D8F33DB5B2}" srcOrd="0" destOrd="0" presId="urn:microsoft.com/office/officeart/2005/8/layout/vList5"/>
    <dgm:cxn modelId="{54781AA0-BA7A-461A-BDFF-3692837FCC59}" type="presOf" srcId="{AAF6CABB-4131-4C15-AEEF-3091D4CC494F}" destId="{0862A7E0-CE27-4892-BFEF-E36E513EE957}" srcOrd="0" destOrd="0" presId="urn:microsoft.com/office/officeart/2005/8/layout/vList5"/>
    <dgm:cxn modelId="{21DFA5A2-F8F6-45B4-AD71-8B32E4CA9F11}" srcId="{3D79771A-A70E-49CC-B864-D14D6B38EE6F}" destId="{733D6F89-1552-4261-BB98-1288B6C1F6D4}" srcOrd="0" destOrd="0" parTransId="{C76D7DEA-79B9-420D-9D28-AF9F19E05CC2}" sibTransId="{39306DED-1CB3-4C7D-A2DA-AEAB54C0312A}"/>
    <dgm:cxn modelId="{F1C31BC3-6C3A-4D54-BF75-3504DF685554}" type="presOf" srcId="{3FA3E558-4005-4D13-95E1-2770A9D0880A}" destId="{CADC23F4-5734-44E8-B193-55D58CFB9D06}" srcOrd="0" destOrd="0" presId="urn:microsoft.com/office/officeart/2005/8/layout/vList5"/>
    <dgm:cxn modelId="{01A5FBC5-403A-49CE-ABF1-3A77BFB075EB}" srcId="{3812E466-2C9E-4414-8119-4203A64C3FFD}" destId="{B5A07BD3-E9A1-41E6-A5A4-4E71697ED1B5}" srcOrd="1" destOrd="0" parTransId="{2658A5C3-2456-496B-82BE-DBF201C913FC}" sibTransId="{3BE9527D-FF03-4F13-A0AC-9A8F720FA0FD}"/>
    <dgm:cxn modelId="{B95545DB-6A0D-4210-9802-8ADA7633F254}" srcId="{3812E466-2C9E-4414-8119-4203A64C3FFD}" destId="{3D79771A-A70E-49CC-B864-D14D6B38EE6F}" srcOrd="2" destOrd="0" parTransId="{39B0CABD-3C3A-46A3-81E8-E76D12D782E0}" sibTransId="{614218B8-6A8C-40D0-AE05-9C46970EE981}"/>
    <dgm:cxn modelId="{FC29C0E3-E499-4BC4-836D-CF7453B1B679}" type="presOf" srcId="{733D6F89-1552-4261-BB98-1288B6C1F6D4}" destId="{31AD940D-1C84-4C4E-80F0-52B526C03DF8}" srcOrd="0" destOrd="0" presId="urn:microsoft.com/office/officeart/2005/8/layout/vList5"/>
    <dgm:cxn modelId="{959E87FE-9DA8-483F-8121-33872869298B}" srcId="{3812E466-2C9E-4414-8119-4203A64C3FFD}" destId="{3FA3E558-4005-4D13-95E1-2770A9D0880A}" srcOrd="0" destOrd="0" parTransId="{6DA745A1-1DCE-417F-8644-8680B8A5FE14}" sibTransId="{56FD5620-B250-4A29-8F46-ED834F913F5F}"/>
    <dgm:cxn modelId="{548C39BF-05EC-49BD-84A9-2F38BC7F5C9C}" type="presParOf" srcId="{73280FD0-5DFC-4CE6-9F0A-8A6D112E1E0A}" destId="{6576478C-767E-4B7E-AEDA-FF5AD4D04944}" srcOrd="0" destOrd="0" presId="urn:microsoft.com/office/officeart/2005/8/layout/vList5"/>
    <dgm:cxn modelId="{5700A260-D874-4F6D-B958-0CDD98085D94}" type="presParOf" srcId="{6576478C-767E-4B7E-AEDA-FF5AD4D04944}" destId="{CADC23F4-5734-44E8-B193-55D58CFB9D06}" srcOrd="0" destOrd="0" presId="urn:microsoft.com/office/officeart/2005/8/layout/vList5"/>
    <dgm:cxn modelId="{3CE4A8CF-C1F8-4581-9065-F984D2F165FB}" type="presParOf" srcId="{6576478C-767E-4B7E-AEDA-FF5AD4D04944}" destId="{0862A7E0-CE27-4892-BFEF-E36E513EE957}" srcOrd="1" destOrd="0" presId="urn:microsoft.com/office/officeart/2005/8/layout/vList5"/>
    <dgm:cxn modelId="{54B390CE-2A64-4A69-8877-F6B983C363D7}" type="presParOf" srcId="{73280FD0-5DFC-4CE6-9F0A-8A6D112E1E0A}" destId="{8F137A55-82D1-40DD-9167-21E6B22AC900}" srcOrd="1" destOrd="0" presId="urn:microsoft.com/office/officeart/2005/8/layout/vList5"/>
    <dgm:cxn modelId="{5656F9D6-6122-4889-8C6C-8393002EEEE7}" type="presParOf" srcId="{73280FD0-5DFC-4CE6-9F0A-8A6D112E1E0A}" destId="{16840C00-4B36-484D-99EA-16E61E2512BF}" srcOrd="2" destOrd="0" presId="urn:microsoft.com/office/officeart/2005/8/layout/vList5"/>
    <dgm:cxn modelId="{70D99547-DC7B-456F-9BBB-5187BB675EC4}" type="presParOf" srcId="{16840C00-4B36-484D-99EA-16E61E2512BF}" destId="{E9206FC8-5D7E-4C10-931B-3B5F5CB30BB7}" srcOrd="0" destOrd="0" presId="urn:microsoft.com/office/officeart/2005/8/layout/vList5"/>
    <dgm:cxn modelId="{AFCA3950-9C9D-4B83-B95F-2B2083B808DC}" type="presParOf" srcId="{16840C00-4B36-484D-99EA-16E61E2512BF}" destId="{6CF27863-4336-4DDF-8E33-00D8F33DB5B2}" srcOrd="1" destOrd="0" presId="urn:microsoft.com/office/officeart/2005/8/layout/vList5"/>
    <dgm:cxn modelId="{209275B3-9F6B-4A7C-8642-BAC1C93890DD}" type="presParOf" srcId="{73280FD0-5DFC-4CE6-9F0A-8A6D112E1E0A}" destId="{8C0AFDFA-333D-48B0-BBC6-19E8E055029B}" srcOrd="3" destOrd="0" presId="urn:microsoft.com/office/officeart/2005/8/layout/vList5"/>
    <dgm:cxn modelId="{7595AFCC-550A-41A1-92FD-3FCEA090DF14}" type="presParOf" srcId="{73280FD0-5DFC-4CE6-9F0A-8A6D112E1E0A}" destId="{99B51785-9283-4577-8AB5-345C4B56B30B}" srcOrd="4" destOrd="0" presId="urn:microsoft.com/office/officeart/2005/8/layout/vList5"/>
    <dgm:cxn modelId="{6B0C675A-EA7A-4727-89E3-FB19BA56F0C3}" type="presParOf" srcId="{99B51785-9283-4577-8AB5-345C4B56B30B}" destId="{F3015FB1-70EA-46AF-A9D8-D06CBA60935A}" srcOrd="0" destOrd="0" presId="urn:microsoft.com/office/officeart/2005/8/layout/vList5"/>
    <dgm:cxn modelId="{489F0FA6-4134-47E6-A8A0-9A2535B09F8F}" type="presParOf" srcId="{99B51785-9283-4577-8AB5-345C4B56B30B}" destId="{31AD940D-1C84-4C4E-80F0-52B526C03DF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6496F75-7092-490B-B863-69264201FAA0}" type="doc">
      <dgm:prSet loTypeId="urn:microsoft.com/office/officeart/2005/8/layout/target3" loCatId="relationship" qsTypeId="urn:microsoft.com/office/officeart/2005/8/quickstyle/simple2" qsCatId="simple" csTypeId="urn:microsoft.com/office/officeart/2005/8/colors/accent0_3" csCatId="mainScheme" phldr="1"/>
      <dgm:spPr/>
      <dgm:t>
        <a:bodyPr/>
        <a:lstStyle/>
        <a:p>
          <a:endParaRPr lang="tr-TR"/>
        </a:p>
      </dgm:t>
    </dgm:pt>
    <dgm:pt modelId="{698DCB92-DC61-42D0-9E23-9329CFC8B651}">
      <dgm:prSet/>
      <dgm:spPr/>
      <dgm:t>
        <a:bodyPr/>
        <a:lstStyle/>
        <a:p>
          <a:pPr algn="l" rtl="0"/>
          <a:r>
            <a:rPr lang="en-US" dirty="0"/>
            <a:t>Epidemiological data have shown that 90% of genital warts, AIN and cancers in men are associated with HPV types 6, 11, 16 and 18</a:t>
          </a:r>
          <a:endParaRPr lang="tr-TR" dirty="0"/>
        </a:p>
      </dgm:t>
    </dgm:pt>
    <dgm:pt modelId="{6FE3875E-BE0C-4663-82B9-8E4EDFBE14FA}" type="parTrans" cxnId="{FEAE1AF8-8C23-418B-B259-C64E3CFFDA9D}">
      <dgm:prSet/>
      <dgm:spPr/>
      <dgm:t>
        <a:bodyPr/>
        <a:lstStyle/>
        <a:p>
          <a:endParaRPr lang="tr-TR"/>
        </a:p>
      </dgm:t>
    </dgm:pt>
    <dgm:pt modelId="{968F13AE-5C15-42C5-BE4A-FD242F3A5E28}" type="sibTrans" cxnId="{FEAE1AF8-8C23-418B-B259-C64E3CFFDA9D}">
      <dgm:prSet/>
      <dgm:spPr/>
      <dgm:t>
        <a:bodyPr/>
        <a:lstStyle/>
        <a:p>
          <a:endParaRPr lang="tr-TR"/>
        </a:p>
      </dgm:t>
    </dgm:pt>
    <dgm:pt modelId="{4CC69D16-014C-4477-82DA-F9CC7E7E1CA4}">
      <dgm:prSet/>
      <dgm:spPr/>
      <dgm:t>
        <a:bodyPr/>
        <a:lstStyle/>
        <a:p>
          <a:pPr algn="l" rtl="0"/>
          <a:r>
            <a:rPr lang="tr-TR" dirty="0"/>
            <a:t>R</a:t>
          </a:r>
          <a:r>
            <a:rPr lang="en-US" dirty="0" err="1"/>
            <a:t>elationship</a:t>
          </a:r>
          <a:r>
            <a:rPr lang="en-US" dirty="0"/>
            <a:t> between the 9vHPV vaccine and the additional 5 types has been shown to be 5-10%</a:t>
          </a:r>
          <a:endParaRPr lang="tr-TR" dirty="0"/>
        </a:p>
      </dgm:t>
    </dgm:pt>
    <dgm:pt modelId="{F4A7D595-E061-444E-902B-A02AB4935B6D}" type="parTrans" cxnId="{56BBDCC5-9ADA-4CCE-9C02-E6404B1D81B8}">
      <dgm:prSet/>
      <dgm:spPr/>
      <dgm:t>
        <a:bodyPr/>
        <a:lstStyle/>
        <a:p>
          <a:endParaRPr lang="tr-TR"/>
        </a:p>
      </dgm:t>
    </dgm:pt>
    <dgm:pt modelId="{F557CAD0-BFA6-4998-AD54-5A9706AF27E1}" type="sibTrans" cxnId="{56BBDCC5-9ADA-4CCE-9C02-E6404B1D81B8}">
      <dgm:prSet/>
      <dgm:spPr/>
      <dgm:t>
        <a:bodyPr/>
        <a:lstStyle/>
        <a:p>
          <a:endParaRPr lang="tr-TR"/>
        </a:p>
      </dgm:t>
    </dgm:pt>
    <dgm:pt modelId="{5229504F-F2D0-4DB9-A4C0-E2A337F3E497}" type="pres">
      <dgm:prSet presAssocID="{26496F75-7092-490B-B863-69264201FAA0}" presName="Name0" presStyleCnt="0">
        <dgm:presLayoutVars>
          <dgm:chMax val="7"/>
          <dgm:dir/>
          <dgm:animLvl val="lvl"/>
          <dgm:resizeHandles val="exact"/>
        </dgm:presLayoutVars>
      </dgm:prSet>
      <dgm:spPr/>
    </dgm:pt>
    <dgm:pt modelId="{77A53DF6-3D6D-4C20-8B57-E89E454F843B}" type="pres">
      <dgm:prSet presAssocID="{698DCB92-DC61-42D0-9E23-9329CFC8B651}" presName="circle1" presStyleLbl="node1" presStyleIdx="0" presStyleCnt="2"/>
      <dgm:spPr/>
    </dgm:pt>
    <dgm:pt modelId="{C3C1999E-69D8-4B38-B983-58E55DBCAD85}" type="pres">
      <dgm:prSet presAssocID="{698DCB92-DC61-42D0-9E23-9329CFC8B651}" presName="space" presStyleCnt="0"/>
      <dgm:spPr/>
    </dgm:pt>
    <dgm:pt modelId="{09007D76-E467-420B-9790-DF88637D05E5}" type="pres">
      <dgm:prSet presAssocID="{698DCB92-DC61-42D0-9E23-9329CFC8B651}" presName="rect1" presStyleLbl="alignAcc1" presStyleIdx="0" presStyleCnt="2"/>
      <dgm:spPr/>
    </dgm:pt>
    <dgm:pt modelId="{587FCE96-0DEE-4BB2-A688-D4A5D7208912}" type="pres">
      <dgm:prSet presAssocID="{4CC69D16-014C-4477-82DA-F9CC7E7E1CA4}" presName="vertSpace2" presStyleLbl="node1" presStyleIdx="0" presStyleCnt="2"/>
      <dgm:spPr/>
    </dgm:pt>
    <dgm:pt modelId="{199514EE-B444-44AA-A374-9DEE153878B4}" type="pres">
      <dgm:prSet presAssocID="{4CC69D16-014C-4477-82DA-F9CC7E7E1CA4}" presName="circle2" presStyleLbl="node1" presStyleIdx="1" presStyleCnt="2"/>
      <dgm:spPr/>
    </dgm:pt>
    <dgm:pt modelId="{42FA7074-BD17-4646-B09E-D6D5FA9CCCCA}" type="pres">
      <dgm:prSet presAssocID="{4CC69D16-014C-4477-82DA-F9CC7E7E1CA4}" presName="rect2" presStyleLbl="alignAcc1" presStyleIdx="1" presStyleCnt="2"/>
      <dgm:spPr/>
    </dgm:pt>
    <dgm:pt modelId="{620183A0-AB7E-495A-A5A6-81B3C007B7B9}" type="pres">
      <dgm:prSet presAssocID="{698DCB92-DC61-42D0-9E23-9329CFC8B651}" presName="rect1ParTxNoCh" presStyleLbl="alignAcc1" presStyleIdx="1" presStyleCnt="2">
        <dgm:presLayoutVars>
          <dgm:chMax val="1"/>
          <dgm:bulletEnabled val="1"/>
        </dgm:presLayoutVars>
      </dgm:prSet>
      <dgm:spPr/>
    </dgm:pt>
    <dgm:pt modelId="{E8553635-3B62-460A-A463-9EC1ABBA4617}" type="pres">
      <dgm:prSet presAssocID="{4CC69D16-014C-4477-82DA-F9CC7E7E1CA4}" presName="rect2ParTxNoCh" presStyleLbl="alignAcc1" presStyleIdx="1" presStyleCnt="2">
        <dgm:presLayoutVars>
          <dgm:chMax val="1"/>
          <dgm:bulletEnabled val="1"/>
        </dgm:presLayoutVars>
      </dgm:prSet>
      <dgm:spPr/>
    </dgm:pt>
  </dgm:ptLst>
  <dgm:cxnLst>
    <dgm:cxn modelId="{D723A750-36ED-4A38-8BC5-C0FC34A0962A}" type="presOf" srcId="{698DCB92-DC61-42D0-9E23-9329CFC8B651}" destId="{620183A0-AB7E-495A-A5A6-81B3C007B7B9}" srcOrd="1" destOrd="0" presId="urn:microsoft.com/office/officeart/2005/8/layout/target3"/>
    <dgm:cxn modelId="{77FE1D7E-31FC-4FF4-AC17-7A4A6C5B4031}" type="presOf" srcId="{698DCB92-DC61-42D0-9E23-9329CFC8B651}" destId="{09007D76-E467-420B-9790-DF88637D05E5}" srcOrd="0" destOrd="0" presId="urn:microsoft.com/office/officeart/2005/8/layout/target3"/>
    <dgm:cxn modelId="{70604C9B-4093-487A-A799-7295583D5672}" type="presOf" srcId="{26496F75-7092-490B-B863-69264201FAA0}" destId="{5229504F-F2D0-4DB9-A4C0-E2A337F3E497}" srcOrd="0" destOrd="0" presId="urn:microsoft.com/office/officeart/2005/8/layout/target3"/>
    <dgm:cxn modelId="{343A3DB7-8D80-41E0-B758-9DDE6019DCAA}" type="presOf" srcId="{4CC69D16-014C-4477-82DA-F9CC7E7E1CA4}" destId="{42FA7074-BD17-4646-B09E-D6D5FA9CCCCA}" srcOrd="0" destOrd="0" presId="urn:microsoft.com/office/officeart/2005/8/layout/target3"/>
    <dgm:cxn modelId="{56BBDCC5-9ADA-4CCE-9C02-E6404B1D81B8}" srcId="{26496F75-7092-490B-B863-69264201FAA0}" destId="{4CC69D16-014C-4477-82DA-F9CC7E7E1CA4}" srcOrd="1" destOrd="0" parTransId="{F4A7D595-E061-444E-902B-A02AB4935B6D}" sibTransId="{F557CAD0-BFA6-4998-AD54-5A9706AF27E1}"/>
    <dgm:cxn modelId="{BC2310DB-C1DF-464C-AA57-1CA553293F94}" type="presOf" srcId="{4CC69D16-014C-4477-82DA-F9CC7E7E1CA4}" destId="{E8553635-3B62-460A-A463-9EC1ABBA4617}" srcOrd="1" destOrd="0" presId="urn:microsoft.com/office/officeart/2005/8/layout/target3"/>
    <dgm:cxn modelId="{FEAE1AF8-8C23-418B-B259-C64E3CFFDA9D}" srcId="{26496F75-7092-490B-B863-69264201FAA0}" destId="{698DCB92-DC61-42D0-9E23-9329CFC8B651}" srcOrd="0" destOrd="0" parTransId="{6FE3875E-BE0C-4663-82B9-8E4EDFBE14FA}" sibTransId="{968F13AE-5C15-42C5-BE4A-FD242F3A5E28}"/>
    <dgm:cxn modelId="{6F9EC962-4C7B-44E9-A47F-E73B520D49E6}" type="presParOf" srcId="{5229504F-F2D0-4DB9-A4C0-E2A337F3E497}" destId="{77A53DF6-3D6D-4C20-8B57-E89E454F843B}" srcOrd="0" destOrd="0" presId="urn:microsoft.com/office/officeart/2005/8/layout/target3"/>
    <dgm:cxn modelId="{990AEF99-11BF-43EF-901C-78CD50E0716A}" type="presParOf" srcId="{5229504F-F2D0-4DB9-A4C0-E2A337F3E497}" destId="{C3C1999E-69D8-4B38-B983-58E55DBCAD85}" srcOrd="1" destOrd="0" presId="urn:microsoft.com/office/officeart/2005/8/layout/target3"/>
    <dgm:cxn modelId="{80B06939-15AB-48CC-8BD7-294CFECB1AEB}" type="presParOf" srcId="{5229504F-F2D0-4DB9-A4C0-E2A337F3E497}" destId="{09007D76-E467-420B-9790-DF88637D05E5}" srcOrd="2" destOrd="0" presId="urn:microsoft.com/office/officeart/2005/8/layout/target3"/>
    <dgm:cxn modelId="{91B097DA-0230-445A-9039-037BAC776C10}" type="presParOf" srcId="{5229504F-F2D0-4DB9-A4C0-E2A337F3E497}" destId="{587FCE96-0DEE-4BB2-A688-D4A5D7208912}" srcOrd="3" destOrd="0" presId="urn:microsoft.com/office/officeart/2005/8/layout/target3"/>
    <dgm:cxn modelId="{6085798C-927E-4BA0-8BC1-9DF3B910E8F5}" type="presParOf" srcId="{5229504F-F2D0-4DB9-A4C0-E2A337F3E497}" destId="{199514EE-B444-44AA-A374-9DEE153878B4}" srcOrd="4" destOrd="0" presId="urn:microsoft.com/office/officeart/2005/8/layout/target3"/>
    <dgm:cxn modelId="{9C8EEB9C-798A-4910-8AE9-3B375DEED44F}" type="presParOf" srcId="{5229504F-F2D0-4DB9-A4C0-E2A337F3E497}" destId="{42FA7074-BD17-4646-B09E-D6D5FA9CCCCA}" srcOrd="5" destOrd="0" presId="urn:microsoft.com/office/officeart/2005/8/layout/target3"/>
    <dgm:cxn modelId="{9048A2FE-3A7E-49DD-8771-7C44AF4FA776}" type="presParOf" srcId="{5229504F-F2D0-4DB9-A4C0-E2A337F3E497}" destId="{620183A0-AB7E-495A-A5A6-81B3C007B7B9}" srcOrd="6" destOrd="0" presId="urn:microsoft.com/office/officeart/2005/8/layout/target3"/>
    <dgm:cxn modelId="{45A78121-29CA-4EBE-9434-045F17A98623}" type="presParOf" srcId="{5229504F-F2D0-4DB9-A4C0-E2A337F3E497}" destId="{E8553635-3B62-460A-A463-9EC1ABBA4617}"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2F85C7-4003-429A-9B03-0849878ADE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tr-TR"/>
        </a:p>
      </dgm:t>
    </dgm:pt>
    <dgm:pt modelId="{8B55C6FF-2E1F-4A42-87D8-05678033E2F2}">
      <dgm:prSet/>
      <dgm:spPr/>
      <dgm:t>
        <a:bodyPr/>
        <a:lstStyle/>
        <a:p>
          <a:pPr rtl="0"/>
          <a:r>
            <a:rPr lang="tr-TR" dirty="0"/>
            <a:t>C</a:t>
          </a:r>
          <a:r>
            <a:rPr lang="en-GB" dirty="0" err="1"/>
            <a:t>linical</a:t>
          </a:r>
          <a:r>
            <a:rPr lang="en-GB" dirty="0"/>
            <a:t> studies were not designed or powered to evaluate cross-protective efficacy, and the longer-term duration of cross-protection has not been assessed</a:t>
          </a:r>
          <a:endParaRPr lang="tr-TR" dirty="0"/>
        </a:p>
      </dgm:t>
    </dgm:pt>
    <dgm:pt modelId="{0A043FCB-6210-4EF4-9D52-8D3914E6DED5}" type="parTrans" cxnId="{9C45D633-EAF8-4B34-AC0F-2222FEB7F78D}">
      <dgm:prSet/>
      <dgm:spPr/>
      <dgm:t>
        <a:bodyPr/>
        <a:lstStyle/>
        <a:p>
          <a:endParaRPr lang="tr-TR"/>
        </a:p>
      </dgm:t>
    </dgm:pt>
    <dgm:pt modelId="{43288311-6E37-4E9B-AC35-E1DD9D725F3E}" type="sibTrans" cxnId="{9C45D633-EAF8-4B34-AC0F-2222FEB7F78D}">
      <dgm:prSet/>
      <dgm:spPr/>
      <dgm:t>
        <a:bodyPr/>
        <a:lstStyle/>
        <a:p>
          <a:endParaRPr lang="tr-TR"/>
        </a:p>
      </dgm:t>
    </dgm:pt>
    <dgm:pt modelId="{C69153F7-4307-4FA0-A5FA-E85904F408E4}">
      <dgm:prSet/>
      <dgm:spPr/>
      <dgm:t>
        <a:bodyPr/>
        <a:lstStyle/>
        <a:p>
          <a:pPr rtl="0"/>
          <a:r>
            <a:rPr lang="tr-TR" spc="30" dirty="0"/>
            <a:t>B</a:t>
          </a:r>
          <a:r>
            <a:rPr lang="en-US" spc="30" dirty="0"/>
            <a:t>y the 6.4-year follow-up, no significant cross-protective efficacy</a:t>
          </a:r>
          <a:r>
            <a:rPr lang="tr-TR" spc="30" dirty="0"/>
            <a:t> </a:t>
          </a:r>
          <a:r>
            <a:rPr lang="en-US" spc="30" dirty="0"/>
            <a:t>was seen</a:t>
          </a:r>
          <a:endParaRPr lang="tr-TR" dirty="0"/>
        </a:p>
      </dgm:t>
    </dgm:pt>
    <dgm:pt modelId="{8AF23B44-8A31-4D27-B64C-E223D4A99EE8}" type="parTrans" cxnId="{E8F8E232-95B3-49EF-AF86-9A09F058874C}">
      <dgm:prSet/>
      <dgm:spPr/>
      <dgm:t>
        <a:bodyPr/>
        <a:lstStyle/>
        <a:p>
          <a:endParaRPr lang="tr-TR"/>
        </a:p>
      </dgm:t>
    </dgm:pt>
    <dgm:pt modelId="{B771C189-AE36-418E-ADD3-413031339D17}" type="sibTrans" cxnId="{E8F8E232-95B3-49EF-AF86-9A09F058874C}">
      <dgm:prSet/>
      <dgm:spPr/>
      <dgm:t>
        <a:bodyPr/>
        <a:lstStyle/>
        <a:p>
          <a:endParaRPr lang="tr-TR"/>
        </a:p>
      </dgm:t>
    </dgm:pt>
    <dgm:pt modelId="{3C839A02-7C67-4098-B1A1-B4D4EAAF056F}">
      <dgm:prSet/>
      <dgm:spPr/>
      <dgm:t>
        <a:bodyPr/>
        <a:lstStyle/>
        <a:p>
          <a:r>
            <a:rPr lang="en-GB" dirty="0"/>
            <a:t>Clinical studies have shown that licensed HPV vaccines afford some short-lived cross-protection against a few non-vaccine HPV types</a:t>
          </a:r>
          <a:endParaRPr lang="tr-TR" dirty="0"/>
        </a:p>
      </dgm:t>
    </dgm:pt>
    <dgm:pt modelId="{7683B0E0-7C1D-4BD3-83FC-1D2F9A387885}" type="parTrans" cxnId="{585154F4-2E06-40AB-B42D-98AC086417D2}">
      <dgm:prSet/>
      <dgm:spPr/>
    </dgm:pt>
    <dgm:pt modelId="{235EF4AB-5FBF-47EA-AEFF-9A0E7A3A5241}" type="sibTrans" cxnId="{585154F4-2E06-40AB-B42D-98AC086417D2}">
      <dgm:prSet/>
      <dgm:spPr/>
    </dgm:pt>
    <dgm:pt modelId="{B61EFED4-2350-4B80-B138-AD2AE8DB6F73}" type="pres">
      <dgm:prSet presAssocID="{7F2F85C7-4003-429A-9B03-0849878ADE6F}" presName="linear" presStyleCnt="0">
        <dgm:presLayoutVars>
          <dgm:animLvl val="lvl"/>
          <dgm:resizeHandles val="exact"/>
        </dgm:presLayoutVars>
      </dgm:prSet>
      <dgm:spPr/>
    </dgm:pt>
    <dgm:pt modelId="{4A035570-7996-42FF-BD01-8939C85654C1}" type="pres">
      <dgm:prSet presAssocID="{3C839A02-7C67-4098-B1A1-B4D4EAAF056F}" presName="parentText" presStyleLbl="node1" presStyleIdx="0" presStyleCnt="3">
        <dgm:presLayoutVars>
          <dgm:chMax val="0"/>
          <dgm:bulletEnabled val="1"/>
        </dgm:presLayoutVars>
      </dgm:prSet>
      <dgm:spPr/>
    </dgm:pt>
    <dgm:pt modelId="{2BC2427D-02CA-4C6F-B976-26CA7207519F}" type="pres">
      <dgm:prSet presAssocID="{235EF4AB-5FBF-47EA-AEFF-9A0E7A3A5241}" presName="spacer" presStyleCnt="0"/>
      <dgm:spPr/>
    </dgm:pt>
    <dgm:pt modelId="{574A11D0-000D-496D-B48E-CC09FCCE91BF}" type="pres">
      <dgm:prSet presAssocID="{8B55C6FF-2E1F-4A42-87D8-05678033E2F2}" presName="parentText" presStyleLbl="node1" presStyleIdx="1" presStyleCnt="3">
        <dgm:presLayoutVars>
          <dgm:chMax val="0"/>
          <dgm:bulletEnabled val="1"/>
        </dgm:presLayoutVars>
      </dgm:prSet>
      <dgm:spPr/>
    </dgm:pt>
    <dgm:pt modelId="{63FD256B-3C0B-464E-A29A-5D73FD244F51}" type="pres">
      <dgm:prSet presAssocID="{43288311-6E37-4E9B-AC35-E1DD9D725F3E}" presName="spacer" presStyleCnt="0"/>
      <dgm:spPr/>
    </dgm:pt>
    <dgm:pt modelId="{EAA2E03B-E42E-4551-9603-B757C50557EE}" type="pres">
      <dgm:prSet presAssocID="{C69153F7-4307-4FA0-A5FA-E85904F408E4}" presName="parentText" presStyleLbl="node1" presStyleIdx="2" presStyleCnt="3">
        <dgm:presLayoutVars>
          <dgm:chMax val="0"/>
          <dgm:bulletEnabled val="1"/>
        </dgm:presLayoutVars>
      </dgm:prSet>
      <dgm:spPr/>
    </dgm:pt>
  </dgm:ptLst>
  <dgm:cxnLst>
    <dgm:cxn modelId="{E8F8E232-95B3-49EF-AF86-9A09F058874C}" srcId="{7F2F85C7-4003-429A-9B03-0849878ADE6F}" destId="{C69153F7-4307-4FA0-A5FA-E85904F408E4}" srcOrd="2" destOrd="0" parTransId="{8AF23B44-8A31-4D27-B64C-E223D4A99EE8}" sibTransId="{B771C189-AE36-418E-ADD3-413031339D17}"/>
    <dgm:cxn modelId="{9C45D633-EAF8-4B34-AC0F-2222FEB7F78D}" srcId="{7F2F85C7-4003-429A-9B03-0849878ADE6F}" destId="{8B55C6FF-2E1F-4A42-87D8-05678033E2F2}" srcOrd="1" destOrd="0" parTransId="{0A043FCB-6210-4EF4-9D52-8D3914E6DED5}" sibTransId="{43288311-6E37-4E9B-AC35-E1DD9D725F3E}"/>
    <dgm:cxn modelId="{FC8CDF35-C6D3-4A79-8EDC-64DADC182FE0}" type="presOf" srcId="{3C839A02-7C67-4098-B1A1-B4D4EAAF056F}" destId="{4A035570-7996-42FF-BD01-8939C85654C1}" srcOrd="0" destOrd="0" presId="urn:microsoft.com/office/officeart/2005/8/layout/vList2"/>
    <dgm:cxn modelId="{F1D6406F-4D48-45E3-B854-28DBD5EE8D18}" type="presOf" srcId="{8B55C6FF-2E1F-4A42-87D8-05678033E2F2}" destId="{574A11D0-000D-496D-B48E-CC09FCCE91BF}" srcOrd="0" destOrd="0" presId="urn:microsoft.com/office/officeart/2005/8/layout/vList2"/>
    <dgm:cxn modelId="{09D0C1C1-E8C8-488F-B943-BB0D7CA70A57}" type="presOf" srcId="{7F2F85C7-4003-429A-9B03-0849878ADE6F}" destId="{B61EFED4-2350-4B80-B138-AD2AE8DB6F73}" srcOrd="0" destOrd="0" presId="urn:microsoft.com/office/officeart/2005/8/layout/vList2"/>
    <dgm:cxn modelId="{BC903DCE-7797-4F2A-95C7-D7A0594B9C0E}" type="presOf" srcId="{C69153F7-4307-4FA0-A5FA-E85904F408E4}" destId="{EAA2E03B-E42E-4551-9603-B757C50557EE}" srcOrd="0" destOrd="0" presId="urn:microsoft.com/office/officeart/2005/8/layout/vList2"/>
    <dgm:cxn modelId="{585154F4-2E06-40AB-B42D-98AC086417D2}" srcId="{7F2F85C7-4003-429A-9B03-0849878ADE6F}" destId="{3C839A02-7C67-4098-B1A1-B4D4EAAF056F}" srcOrd="0" destOrd="0" parTransId="{7683B0E0-7C1D-4BD3-83FC-1D2F9A387885}" sibTransId="{235EF4AB-5FBF-47EA-AEFF-9A0E7A3A5241}"/>
    <dgm:cxn modelId="{3DCFA95C-0A5F-40DE-B146-720F1F83EF68}" type="presParOf" srcId="{B61EFED4-2350-4B80-B138-AD2AE8DB6F73}" destId="{4A035570-7996-42FF-BD01-8939C85654C1}" srcOrd="0" destOrd="0" presId="urn:microsoft.com/office/officeart/2005/8/layout/vList2"/>
    <dgm:cxn modelId="{0EC893D6-FF5A-428E-988F-49F6499D3E61}" type="presParOf" srcId="{B61EFED4-2350-4B80-B138-AD2AE8DB6F73}" destId="{2BC2427D-02CA-4C6F-B976-26CA7207519F}" srcOrd="1" destOrd="0" presId="urn:microsoft.com/office/officeart/2005/8/layout/vList2"/>
    <dgm:cxn modelId="{8AAC1009-D181-4F9E-8949-04126810C654}" type="presParOf" srcId="{B61EFED4-2350-4B80-B138-AD2AE8DB6F73}" destId="{574A11D0-000D-496D-B48E-CC09FCCE91BF}" srcOrd="2" destOrd="0" presId="urn:microsoft.com/office/officeart/2005/8/layout/vList2"/>
    <dgm:cxn modelId="{CF97FECB-3E0E-4E51-8036-1E3726913D4A}" type="presParOf" srcId="{B61EFED4-2350-4B80-B138-AD2AE8DB6F73}" destId="{63FD256B-3C0B-464E-A29A-5D73FD244F51}" srcOrd="3" destOrd="0" presId="urn:microsoft.com/office/officeart/2005/8/layout/vList2"/>
    <dgm:cxn modelId="{E97C9C81-C3DA-4A46-9145-F54846C8501B}" type="presParOf" srcId="{B61EFED4-2350-4B80-B138-AD2AE8DB6F73}" destId="{EAA2E03B-E42E-4551-9603-B757C50557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17D9871-7950-4A8B-B59C-A22C5384BE99}" type="doc">
      <dgm:prSet loTypeId="urn:microsoft.com/office/officeart/2005/8/layout/hList1" loCatId="list" qsTypeId="urn:microsoft.com/office/officeart/2005/8/quickstyle/simple5" qsCatId="simple" csTypeId="urn:microsoft.com/office/officeart/2005/8/colors/accent0_3" csCatId="mainScheme" phldr="1"/>
      <dgm:spPr/>
      <dgm:t>
        <a:bodyPr/>
        <a:lstStyle/>
        <a:p>
          <a:endParaRPr lang="tr-TR"/>
        </a:p>
      </dgm:t>
    </dgm:pt>
    <dgm:pt modelId="{84DDDBD9-99DC-4203-A3A2-D497DD6DF364}">
      <dgm:prSet/>
      <dgm:spPr/>
      <dgm:t>
        <a:bodyPr/>
        <a:lstStyle/>
        <a:p>
          <a:pPr rtl="0"/>
          <a:r>
            <a:rPr lang="en-US" dirty="0"/>
            <a:t>Real-world experience on the prevalence of non-vaccine HPV types and their impact on high-grade diseases, regardless of HPV type</a:t>
          </a:r>
          <a:endParaRPr lang="tr-TR" dirty="0"/>
        </a:p>
      </dgm:t>
    </dgm:pt>
    <dgm:pt modelId="{80FE4B05-4E75-4389-B0B2-94A750202D8E}" type="parTrans" cxnId="{5AE70EE6-4FF6-495D-8731-DBA4F11BBFCD}">
      <dgm:prSet/>
      <dgm:spPr/>
      <dgm:t>
        <a:bodyPr/>
        <a:lstStyle/>
        <a:p>
          <a:endParaRPr lang="tr-TR"/>
        </a:p>
      </dgm:t>
    </dgm:pt>
    <dgm:pt modelId="{20E12B0E-EC39-4EBE-A2F6-EE21131D93A6}" type="sibTrans" cxnId="{5AE70EE6-4FF6-495D-8731-DBA4F11BBFCD}">
      <dgm:prSet/>
      <dgm:spPr/>
      <dgm:t>
        <a:bodyPr/>
        <a:lstStyle/>
        <a:p>
          <a:endParaRPr lang="tr-TR"/>
        </a:p>
      </dgm:t>
    </dgm:pt>
    <dgm:pt modelId="{FF5FF03F-1B26-4E0F-B909-A86BF4D09C8D}">
      <dgm:prSet/>
      <dgm:spPr/>
      <dgm:t>
        <a:bodyPr/>
        <a:lstStyle/>
        <a:p>
          <a:pPr rtl="0"/>
          <a:r>
            <a:rPr lang="tr-TR" dirty="0"/>
            <a:t>Meta-</a:t>
          </a:r>
          <a:r>
            <a:rPr lang="tr-TR" dirty="0" err="1"/>
            <a:t>analysis</a:t>
          </a:r>
          <a:endParaRPr lang="tr-TR" dirty="0"/>
        </a:p>
      </dgm:t>
    </dgm:pt>
    <dgm:pt modelId="{1B9BA067-28A2-402A-85A9-4285B36B48BA}" type="parTrans" cxnId="{663881E7-C3E9-4155-BBE3-647224D7616E}">
      <dgm:prSet/>
      <dgm:spPr/>
      <dgm:t>
        <a:bodyPr/>
        <a:lstStyle/>
        <a:p>
          <a:endParaRPr lang="tr-TR"/>
        </a:p>
      </dgm:t>
    </dgm:pt>
    <dgm:pt modelId="{ECE53B29-668C-4AD3-AAF5-EA2B98EC3763}" type="sibTrans" cxnId="{663881E7-C3E9-4155-BBE3-647224D7616E}">
      <dgm:prSet/>
      <dgm:spPr/>
      <dgm:t>
        <a:bodyPr/>
        <a:lstStyle/>
        <a:p>
          <a:endParaRPr lang="tr-TR"/>
        </a:p>
      </dgm:t>
    </dgm:pt>
    <dgm:pt modelId="{38737C9D-85B2-49B7-8F4F-71FBF378C26C}">
      <dgm:prSet/>
      <dgm:spPr/>
      <dgm:t>
        <a:bodyPr/>
        <a:lstStyle/>
        <a:p>
          <a:pPr rtl="0"/>
          <a:r>
            <a:rPr lang="en-US" dirty="0"/>
            <a:t>More than 140 million person-years of follow-up, including 20 eligible studies from 9 high-income countries</a:t>
          </a:r>
          <a:endParaRPr lang="tr-TR" dirty="0"/>
        </a:p>
      </dgm:t>
    </dgm:pt>
    <dgm:pt modelId="{9064E5CB-9BB6-4446-B45F-F77D9567AEE5}" type="parTrans" cxnId="{7A6E264F-F742-426B-9126-2FD88D49F498}">
      <dgm:prSet/>
      <dgm:spPr/>
      <dgm:t>
        <a:bodyPr/>
        <a:lstStyle/>
        <a:p>
          <a:endParaRPr lang="tr-TR"/>
        </a:p>
      </dgm:t>
    </dgm:pt>
    <dgm:pt modelId="{EE0FDB85-D5E1-4933-A372-EA25B414E7CF}" type="sibTrans" cxnId="{7A6E264F-F742-426B-9126-2FD88D49F498}">
      <dgm:prSet/>
      <dgm:spPr/>
      <dgm:t>
        <a:bodyPr/>
        <a:lstStyle/>
        <a:p>
          <a:endParaRPr lang="tr-TR"/>
        </a:p>
      </dgm:t>
    </dgm:pt>
    <dgm:pt modelId="{76C6EB9E-6A73-4D80-B1DF-02502F53B2FC}">
      <dgm:prSet/>
      <dgm:spPr/>
      <dgm:t>
        <a:bodyPr/>
        <a:lstStyle/>
        <a:p>
          <a:pPr rtl="0"/>
          <a:r>
            <a:rPr lang="en-US" dirty="0"/>
            <a:t>Australia, United States, Sweden and Denmark for 4vHPV vaccine</a:t>
          </a:r>
          <a:endParaRPr lang="tr-TR" dirty="0"/>
        </a:p>
      </dgm:t>
    </dgm:pt>
    <dgm:pt modelId="{4D4A4950-0AEF-45D3-A800-B9B32A222906}" type="parTrans" cxnId="{BE1C2EA5-DBAA-4CE7-9B95-8D9E47537E0D}">
      <dgm:prSet/>
      <dgm:spPr/>
      <dgm:t>
        <a:bodyPr/>
        <a:lstStyle/>
        <a:p>
          <a:endParaRPr lang="tr-TR"/>
        </a:p>
      </dgm:t>
    </dgm:pt>
    <dgm:pt modelId="{0804D396-BFE5-4D39-842F-34D3A429B8E9}" type="sibTrans" cxnId="{BE1C2EA5-DBAA-4CE7-9B95-8D9E47537E0D}">
      <dgm:prSet/>
      <dgm:spPr/>
      <dgm:t>
        <a:bodyPr/>
        <a:lstStyle/>
        <a:p>
          <a:endParaRPr lang="tr-TR"/>
        </a:p>
      </dgm:t>
    </dgm:pt>
    <dgm:pt modelId="{91660FC1-A327-4725-BBF7-C5A65A00DFF0}">
      <dgm:prSet/>
      <dgm:spPr/>
      <dgm:t>
        <a:bodyPr/>
        <a:lstStyle/>
        <a:p>
          <a:pPr rtl="0"/>
          <a:r>
            <a:rPr lang="en-US" dirty="0"/>
            <a:t>For the 2vHPV vaccine, Scotland and England</a:t>
          </a:r>
          <a:endParaRPr lang="tr-TR" dirty="0"/>
        </a:p>
      </dgm:t>
    </dgm:pt>
    <dgm:pt modelId="{9AFDE812-6228-45CF-9524-735BC22DC121}" type="parTrans" cxnId="{8254875B-8178-4644-9805-E21104C0B086}">
      <dgm:prSet/>
      <dgm:spPr/>
      <dgm:t>
        <a:bodyPr/>
        <a:lstStyle/>
        <a:p>
          <a:endParaRPr lang="tr-TR"/>
        </a:p>
      </dgm:t>
    </dgm:pt>
    <dgm:pt modelId="{53C57B1A-5872-494D-86C3-267FF08FE541}" type="sibTrans" cxnId="{8254875B-8178-4644-9805-E21104C0B086}">
      <dgm:prSet/>
      <dgm:spPr/>
      <dgm:t>
        <a:bodyPr/>
        <a:lstStyle/>
        <a:p>
          <a:endParaRPr lang="tr-TR"/>
        </a:p>
      </dgm:t>
    </dgm:pt>
    <dgm:pt modelId="{9B3A5E6D-BEF3-4779-A024-7EF4EC5929F7}" type="pres">
      <dgm:prSet presAssocID="{817D9871-7950-4A8B-B59C-A22C5384BE99}" presName="Name0" presStyleCnt="0">
        <dgm:presLayoutVars>
          <dgm:dir/>
          <dgm:animLvl val="lvl"/>
          <dgm:resizeHandles val="exact"/>
        </dgm:presLayoutVars>
      </dgm:prSet>
      <dgm:spPr/>
    </dgm:pt>
    <dgm:pt modelId="{605F64DC-E686-46E9-BAF9-D693BB0E697E}" type="pres">
      <dgm:prSet presAssocID="{84DDDBD9-99DC-4203-A3A2-D497DD6DF364}" presName="composite" presStyleCnt="0"/>
      <dgm:spPr/>
    </dgm:pt>
    <dgm:pt modelId="{F2FFC387-9859-47E5-954B-CB10F0F85B9C}" type="pres">
      <dgm:prSet presAssocID="{84DDDBD9-99DC-4203-A3A2-D497DD6DF364}" presName="parTx" presStyleLbl="alignNode1" presStyleIdx="0" presStyleCnt="1">
        <dgm:presLayoutVars>
          <dgm:chMax val="0"/>
          <dgm:chPref val="0"/>
          <dgm:bulletEnabled val="1"/>
        </dgm:presLayoutVars>
      </dgm:prSet>
      <dgm:spPr/>
    </dgm:pt>
    <dgm:pt modelId="{02B9E6B7-F822-4455-B328-5D6C62BDAFAA}" type="pres">
      <dgm:prSet presAssocID="{84DDDBD9-99DC-4203-A3A2-D497DD6DF364}" presName="desTx" presStyleLbl="alignAccFollowNode1" presStyleIdx="0" presStyleCnt="1">
        <dgm:presLayoutVars>
          <dgm:bulletEnabled val="1"/>
        </dgm:presLayoutVars>
      </dgm:prSet>
      <dgm:spPr/>
    </dgm:pt>
  </dgm:ptLst>
  <dgm:cxnLst>
    <dgm:cxn modelId="{96F45911-7C33-4808-8671-578B01C29C70}" type="presOf" srcId="{76C6EB9E-6A73-4D80-B1DF-02502F53B2FC}" destId="{02B9E6B7-F822-4455-B328-5D6C62BDAFAA}" srcOrd="0" destOrd="2" presId="urn:microsoft.com/office/officeart/2005/8/layout/hList1"/>
    <dgm:cxn modelId="{62C80433-59D9-4AAD-B8C6-FEEC88CA977B}" type="presOf" srcId="{38737C9D-85B2-49B7-8F4F-71FBF378C26C}" destId="{02B9E6B7-F822-4455-B328-5D6C62BDAFAA}" srcOrd="0" destOrd="1" presId="urn:microsoft.com/office/officeart/2005/8/layout/hList1"/>
    <dgm:cxn modelId="{8254875B-8178-4644-9805-E21104C0B086}" srcId="{FF5FF03F-1B26-4E0F-B909-A86BF4D09C8D}" destId="{91660FC1-A327-4725-BBF7-C5A65A00DFF0}" srcOrd="2" destOrd="0" parTransId="{9AFDE812-6228-45CF-9524-735BC22DC121}" sibTransId="{53C57B1A-5872-494D-86C3-267FF08FE541}"/>
    <dgm:cxn modelId="{1FD90C42-C1BF-4858-8077-6AFD365A2060}" type="presOf" srcId="{91660FC1-A327-4725-BBF7-C5A65A00DFF0}" destId="{02B9E6B7-F822-4455-B328-5D6C62BDAFAA}" srcOrd="0" destOrd="3" presId="urn:microsoft.com/office/officeart/2005/8/layout/hList1"/>
    <dgm:cxn modelId="{7A6E264F-F742-426B-9126-2FD88D49F498}" srcId="{FF5FF03F-1B26-4E0F-B909-A86BF4D09C8D}" destId="{38737C9D-85B2-49B7-8F4F-71FBF378C26C}" srcOrd="0" destOrd="0" parTransId="{9064E5CB-9BB6-4446-B45F-F77D9567AEE5}" sibTransId="{EE0FDB85-D5E1-4933-A372-EA25B414E7CF}"/>
    <dgm:cxn modelId="{9914C171-DBFF-4BAC-B2EC-CCD7E77BA9EC}" type="presOf" srcId="{FF5FF03F-1B26-4E0F-B909-A86BF4D09C8D}" destId="{02B9E6B7-F822-4455-B328-5D6C62BDAFAA}" srcOrd="0" destOrd="0" presId="urn:microsoft.com/office/officeart/2005/8/layout/hList1"/>
    <dgm:cxn modelId="{3B33EB84-AF67-4642-9E38-DEABC9984D1F}" type="presOf" srcId="{817D9871-7950-4A8B-B59C-A22C5384BE99}" destId="{9B3A5E6D-BEF3-4779-A024-7EF4EC5929F7}" srcOrd="0" destOrd="0" presId="urn:microsoft.com/office/officeart/2005/8/layout/hList1"/>
    <dgm:cxn modelId="{8DED5398-DD2E-4B8F-B79B-6F62E79B40CA}" type="presOf" srcId="{84DDDBD9-99DC-4203-A3A2-D497DD6DF364}" destId="{F2FFC387-9859-47E5-954B-CB10F0F85B9C}" srcOrd="0" destOrd="0" presId="urn:microsoft.com/office/officeart/2005/8/layout/hList1"/>
    <dgm:cxn modelId="{BE1C2EA5-DBAA-4CE7-9B95-8D9E47537E0D}" srcId="{FF5FF03F-1B26-4E0F-B909-A86BF4D09C8D}" destId="{76C6EB9E-6A73-4D80-B1DF-02502F53B2FC}" srcOrd="1" destOrd="0" parTransId="{4D4A4950-0AEF-45D3-A800-B9B32A222906}" sibTransId="{0804D396-BFE5-4D39-842F-34D3A429B8E9}"/>
    <dgm:cxn modelId="{5AE70EE6-4FF6-495D-8731-DBA4F11BBFCD}" srcId="{817D9871-7950-4A8B-B59C-A22C5384BE99}" destId="{84DDDBD9-99DC-4203-A3A2-D497DD6DF364}" srcOrd="0" destOrd="0" parTransId="{80FE4B05-4E75-4389-B0B2-94A750202D8E}" sibTransId="{20E12B0E-EC39-4EBE-A2F6-EE21131D93A6}"/>
    <dgm:cxn modelId="{663881E7-C3E9-4155-BBE3-647224D7616E}" srcId="{84DDDBD9-99DC-4203-A3A2-D497DD6DF364}" destId="{FF5FF03F-1B26-4E0F-B909-A86BF4D09C8D}" srcOrd="0" destOrd="0" parTransId="{1B9BA067-28A2-402A-85A9-4285B36B48BA}" sibTransId="{ECE53B29-668C-4AD3-AAF5-EA2B98EC3763}"/>
    <dgm:cxn modelId="{127FC65C-5573-4DAD-910D-0DCE10E8C300}" type="presParOf" srcId="{9B3A5E6D-BEF3-4779-A024-7EF4EC5929F7}" destId="{605F64DC-E686-46E9-BAF9-D693BB0E697E}" srcOrd="0" destOrd="0" presId="urn:microsoft.com/office/officeart/2005/8/layout/hList1"/>
    <dgm:cxn modelId="{58F489E0-C19D-46D5-B13A-66F976CDD096}" type="presParOf" srcId="{605F64DC-E686-46E9-BAF9-D693BB0E697E}" destId="{F2FFC387-9859-47E5-954B-CB10F0F85B9C}" srcOrd="0" destOrd="0" presId="urn:microsoft.com/office/officeart/2005/8/layout/hList1"/>
    <dgm:cxn modelId="{EDD336DD-A1EF-42BC-AEC5-229A69D69BB8}" type="presParOf" srcId="{605F64DC-E686-46E9-BAF9-D693BB0E697E}" destId="{02B9E6B7-F822-4455-B328-5D6C62BDAFA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6521CC1-D96E-4CAF-9415-06B1FB123A73}" type="doc">
      <dgm:prSet loTypeId="urn:microsoft.com/office/officeart/2005/8/layout/radial4" loCatId="relationship" qsTypeId="urn:microsoft.com/office/officeart/2005/8/quickstyle/simple2" qsCatId="simple" csTypeId="urn:microsoft.com/office/officeart/2005/8/colors/accent0_3" csCatId="mainScheme" phldr="1"/>
      <dgm:spPr/>
      <dgm:t>
        <a:bodyPr/>
        <a:lstStyle/>
        <a:p>
          <a:endParaRPr lang="tr-TR"/>
        </a:p>
      </dgm:t>
    </dgm:pt>
    <dgm:pt modelId="{DE7DFF92-1F64-4EC0-AD6F-2BD119650330}">
      <dgm:prSet/>
      <dgm:spPr/>
      <dgm:t>
        <a:bodyPr/>
        <a:lstStyle/>
        <a:p>
          <a:pPr rtl="0"/>
          <a:r>
            <a:rPr lang="tr-TR" dirty="0"/>
            <a:t>Not necessary</a:t>
          </a:r>
        </a:p>
      </dgm:t>
    </dgm:pt>
    <dgm:pt modelId="{07F6F844-A2B0-4463-8FBD-3BAB5CFA6F59}" type="parTrans" cxnId="{2A1FD4F4-0A8F-4458-AF84-15112229DD05}">
      <dgm:prSet/>
      <dgm:spPr/>
      <dgm:t>
        <a:bodyPr/>
        <a:lstStyle/>
        <a:p>
          <a:endParaRPr lang="tr-TR"/>
        </a:p>
      </dgm:t>
    </dgm:pt>
    <dgm:pt modelId="{B66A846F-F2BC-4E8E-8218-19F3673E8E63}" type="sibTrans" cxnId="{2A1FD4F4-0A8F-4458-AF84-15112229DD05}">
      <dgm:prSet/>
      <dgm:spPr/>
      <dgm:t>
        <a:bodyPr/>
        <a:lstStyle/>
        <a:p>
          <a:endParaRPr lang="tr-TR"/>
        </a:p>
      </dgm:t>
    </dgm:pt>
    <dgm:pt modelId="{4A1ABC0D-0334-4748-A850-71F6F170E2AB}">
      <dgm:prSet/>
      <dgm:spPr/>
      <dgm:t>
        <a:bodyPr/>
        <a:lstStyle/>
        <a:p>
          <a:pPr rtl="0"/>
          <a:r>
            <a:rPr lang="tr-TR" dirty="0" err="1"/>
            <a:t>Cervi</a:t>
          </a:r>
          <a:r>
            <a:rPr lang="en-US" dirty="0"/>
            <a:t>c</a:t>
          </a:r>
          <a:r>
            <a:rPr lang="tr-TR" dirty="0"/>
            <a:t>al smear</a:t>
          </a:r>
        </a:p>
      </dgm:t>
    </dgm:pt>
    <dgm:pt modelId="{D2B260E1-D3E4-4BA3-A88E-F715766F1D53}" type="parTrans" cxnId="{3155B642-EE8D-401B-8822-908F0A3F7DF9}">
      <dgm:prSet/>
      <dgm:spPr/>
      <dgm:t>
        <a:bodyPr/>
        <a:lstStyle/>
        <a:p>
          <a:endParaRPr lang="tr-TR"/>
        </a:p>
      </dgm:t>
    </dgm:pt>
    <dgm:pt modelId="{87F3DEC1-EE9E-4761-962F-0786E0A98547}" type="sibTrans" cxnId="{3155B642-EE8D-401B-8822-908F0A3F7DF9}">
      <dgm:prSet/>
      <dgm:spPr/>
      <dgm:t>
        <a:bodyPr/>
        <a:lstStyle/>
        <a:p>
          <a:endParaRPr lang="tr-TR"/>
        </a:p>
      </dgm:t>
    </dgm:pt>
    <dgm:pt modelId="{7B789FA4-0947-4864-83E0-81996F010270}">
      <dgm:prSet/>
      <dgm:spPr/>
      <dgm:t>
        <a:bodyPr/>
        <a:lstStyle/>
        <a:p>
          <a:pPr rtl="0"/>
          <a:r>
            <a:rPr lang="tr-TR" dirty="0"/>
            <a:t>HPV testing or serotyping</a:t>
          </a:r>
        </a:p>
      </dgm:t>
    </dgm:pt>
    <dgm:pt modelId="{BF212335-DFD0-40F8-A96E-0751EF88FD61}" type="parTrans" cxnId="{674A56A6-87CF-448E-833B-33D54A568FF6}">
      <dgm:prSet/>
      <dgm:spPr/>
      <dgm:t>
        <a:bodyPr/>
        <a:lstStyle/>
        <a:p>
          <a:endParaRPr lang="tr-TR"/>
        </a:p>
      </dgm:t>
    </dgm:pt>
    <dgm:pt modelId="{BB64930C-226E-44D9-8756-95443B9D951F}" type="sibTrans" cxnId="{674A56A6-87CF-448E-833B-33D54A568FF6}">
      <dgm:prSet/>
      <dgm:spPr/>
      <dgm:t>
        <a:bodyPr/>
        <a:lstStyle/>
        <a:p>
          <a:endParaRPr lang="tr-TR"/>
        </a:p>
      </dgm:t>
    </dgm:pt>
    <dgm:pt modelId="{71E843F7-16C3-4662-864B-AF65466296CB}" type="pres">
      <dgm:prSet presAssocID="{76521CC1-D96E-4CAF-9415-06B1FB123A73}" presName="cycle" presStyleCnt="0">
        <dgm:presLayoutVars>
          <dgm:chMax val="1"/>
          <dgm:dir/>
          <dgm:animLvl val="ctr"/>
          <dgm:resizeHandles val="exact"/>
        </dgm:presLayoutVars>
      </dgm:prSet>
      <dgm:spPr/>
    </dgm:pt>
    <dgm:pt modelId="{979E15CF-7268-42CC-8747-D2BD2A0FC9D9}" type="pres">
      <dgm:prSet presAssocID="{DE7DFF92-1F64-4EC0-AD6F-2BD119650330}" presName="centerShape" presStyleLbl="node0" presStyleIdx="0" presStyleCnt="1"/>
      <dgm:spPr/>
    </dgm:pt>
    <dgm:pt modelId="{B144B134-7B6C-4262-A29D-431EBFFA726B}" type="pres">
      <dgm:prSet presAssocID="{D2B260E1-D3E4-4BA3-A88E-F715766F1D53}" presName="parTrans" presStyleLbl="bgSibTrans2D1" presStyleIdx="0" presStyleCnt="2"/>
      <dgm:spPr/>
    </dgm:pt>
    <dgm:pt modelId="{6043417D-BA4C-499B-946F-C53434512370}" type="pres">
      <dgm:prSet presAssocID="{4A1ABC0D-0334-4748-A850-71F6F170E2AB}" presName="node" presStyleLbl="node1" presStyleIdx="0" presStyleCnt="2">
        <dgm:presLayoutVars>
          <dgm:bulletEnabled val="1"/>
        </dgm:presLayoutVars>
      </dgm:prSet>
      <dgm:spPr/>
    </dgm:pt>
    <dgm:pt modelId="{A8ACF213-A1D5-408A-8F9E-FCFB8671F2CE}" type="pres">
      <dgm:prSet presAssocID="{BF212335-DFD0-40F8-A96E-0751EF88FD61}" presName="parTrans" presStyleLbl="bgSibTrans2D1" presStyleIdx="1" presStyleCnt="2"/>
      <dgm:spPr/>
    </dgm:pt>
    <dgm:pt modelId="{CA7C496E-FE0B-4734-97B7-68122A1EDD41}" type="pres">
      <dgm:prSet presAssocID="{7B789FA4-0947-4864-83E0-81996F010270}" presName="node" presStyleLbl="node1" presStyleIdx="1" presStyleCnt="2">
        <dgm:presLayoutVars>
          <dgm:bulletEnabled val="1"/>
        </dgm:presLayoutVars>
      </dgm:prSet>
      <dgm:spPr/>
    </dgm:pt>
  </dgm:ptLst>
  <dgm:cxnLst>
    <dgm:cxn modelId="{263C7A41-AEB4-4CF4-B9A1-90DEBB5DFF92}" type="presOf" srcId="{4A1ABC0D-0334-4748-A850-71F6F170E2AB}" destId="{6043417D-BA4C-499B-946F-C53434512370}" srcOrd="0" destOrd="0" presId="urn:microsoft.com/office/officeart/2005/8/layout/radial4"/>
    <dgm:cxn modelId="{3155B642-EE8D-401B-8822-908F0A3F7DF9}" srcId="{DE7DFF92-1F64-4EC0-AD6F-2BD119650330}" destId="{4A1ABC0D-0334-4748-A850-71F6F170E2AB}" srcOrd="0" destOrd="0" parTransId="{D2B260E1-D3E4-4BA3-A88E-F715766F1D53}" sibTransId="{87F3DEC1-EE9E-4761-962F-0786E0A98547}"/>
    <dgm:cxn modelId="{CD352F77-CEC3-4E08-8814-42953B068CE4}" type="presOf" srcId="{D2B260E1-D3E4-4BA3-A88E-F715766F1D53}" destId="{B144B134-7B6C-4262-A29D-431EBFFA726B}" srcOrd="0" destOrd="0" presId="urn:microsoft.com/office/officeart/2005/8/layout/radial4"/>
    <dgm:cxn modelId="{BC51DF82-3D3F-48D5-8AEC-7F75C0FA0351}" type="presOf" srcId="{DE7DFF92-1F64-4EC0-AD6F-2BD119650330}" destId="{979E15CF-7268-42CC-8747-D2BD2A0FC9D9}" srcOrd="0" destOrd="0" presId="urn:microsoft.com/office/officeart/2005/8/layout/radial4"/>
    <dgm:cxn modelId="{9C441B8F-AB05-421A-8108-2A61D2FDFA13}" type="presOf" srcId="{76521CC1-D96E-4CAF-9415-06B1FB123A73}" destId="{71E843F7-16C3-4662-864B-AF65466296CB}" srcOrd="0" destOrd="0" presId="urn:microsoft.com/office/officeart/2005/8/layout/radial4"/>
    <dgm:cxn modelId="{C97CBF94-00A2-457B-AD3B-77F666E97FCD}" type="presOf" srcId="{BF212335-DFD0-40F8-A96E-0751EF88FD61}" destId="{A8ACF213-A1D5-408A-8F9E-FCFB8671F2CE}" srcOrd="0" destOrd="0" presId="urn:microsoft.com/office/officeart/2005/8/layout/radial4"/>
    <dgm:cxn modelId="{674A56A6-87CF-448E-833B-33D54A568FF6}" srcId="{DE7DFF92-1F64-4EC0-AD6F-2BD119650330}" destId="{7B789FA4-0947-4864-83E0-81996F010270}" srcOrd="1" destOrd="0" parTransId="{BF212335-DFD0-40F8-A96E-0751EF88FD61}" sibTransId="{BB64930C-226E-44D9-8756-95443B9D951F}"/>
    <dgm:cxn modelId="{753D70CB-A2AD-4A6A-93BF-1E5C3E0B989E}" type="presOf" srcId="{7B789FA4-0947-4864-83E0-81996F010270}" destId="{CA7C496E-FE0B-4734-97B7-68122A1EDD41}" srcOrd="0" destOrd="0" presId="urn:microsoft.com/office/officeart/2005/8/layout/radial4"/>
    <dgm:cxn modelId="{2A1FD4F4-0A8F-4458-AF84-15112229DD05}" srcId="{76521CC1-D96E-4CAF-9415-06B1FB123A73}" destId="{DE7DFF92-1F64-4EC0-AD6F-2BD119650330}" srcOrd="0" destOrd="0" parTransId="{07F6F844-A2B0-4463-8FBD-3BAB5CFA6F59}" sibTransId="{B66A846F-F2BC-4E8E-8218-19F3673E8E63}"/>
    <dgm:cxn modelId="{8E0AD379-D559-4D40-B380-4B50657A8A21}" type="presParOf" srcId="{71E843F7-16C3-4662-864B-AF65466296CB}" destId="{979E15CF-7268-42CC-8747-D2BD2A0FC9D9}" srcOrd="0" destOrd="0" presId="urn:microsoft.com/office/officeart/2005/8/layout/radial4"/>
    <dgm:cxn modelId="{F060A79E-AFD3-45EC-80B6-DCBBD0955D32}" type="presParOf" srcId="{71E843F7-16C3-4662-864B-AF65466296CB}" destId="{B144B134-7B6C-4262-A29D-431EBFFA726B}" srcOrd="1" destOrd="0" presId="urn:microsoft.com/office/officeart/2005/8/layout/radial4"/>
    <dgm:cxn modelId="{AC198050-133B-4D79-A65E-7CC2E19F46C7}" type="presParOf" srcId="{71E843F7-16C3-4662-864B-AF65466296CB}" destId="{6043417D-BA4C-499B-946F-C53434512370}" srcOrd="2" destOrd="0" presId="urn:microsoft.com/office/officeart/2005/8/layout/radial4"/>
    <dgm:cxn modelId="{F6D8B639-9515-4A54-B306-ACDA355FD90D}" type="presParOf" srcId="{71E843F7-16C3-4662-864B-AF65466296CB}" destId="{A8ACF213-A1D5-408A-8F9E-FCFB8671F2CE}" srcOrd="3" destOrd="0" presId="urn:microsoft.com/office/officeart/2005/8/layout/radial4"/>
    <dgm:cxn modelId="{0ECDEAA7-0C92-4FE7-88C9-7B7DA7002231}" type="presParOf" srcId="{71E843F7-16C3-4662-864B-AF65466296CB}" destId="{CA7C496E-FE0B-4734-97B7-68122A1EDD41}"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879F28E-CC68-4724-8B98-9D18E15C858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tr-TR"/>
        </a:p>
      </dgm:t>
    </dgm:pt>
    <dgm:pt modelId="{46D3F97C-C9E6-4EDB-87CF-AE1E10AEE06B}">
      <dgm:prSet/>
      <dgm:spPr/>
      <dgm:t>
        <a:bodyPr/>
        <a:lstStyle/>
        <a:p>
          <a:pPr rtl="0"/>
          <a:r>
            <a:rPr lang="tr-TR" dirty="0"/>
            <a:t>Meta-</a:t>
          </a:r>
          <a:r>
            <a:rPr lang="tr-TR" dirty="0" err="1"/>
            <a:t>analysis</a:t>
          </a:r>
          <a:r>
            <a:rPr lang="tr-TR" dirty="0"/>
            <a:t> of </a:t>
          </a:r>
          <a:r>
            <a:rPr lang="tr-TR" dirty="0" err="1"/>
            <a:t>eleven</a:t>
          </a:r>
          <a:r>
            <a:rPr lang="tr-TR" dirty="0"/>
            <a:t> </a:t>
          </a:r>
          <a:r>
            <a:rPr lang="tr-TR" dirty="0" err="1"/>
            <a:t>studies</a:t>
          </a:r>
          <a:endParaRPr lang="tr-TR" dirty="0"/>
        </a:p>
      </dgm:t>
    </dgm:pt>
    <dgm:pt modelId="{227640AA-3FC2-409B-81AF-2449C44A2E97}" type="parTrans" cxnId="{C187FF28-C4FA-4A86-A3B2-DE4DA646C783}">
      <dgm:prSet/>
      <dgm:spPr/>
      <dgm:t>
        <a:bodyPr/>
        <a:lstStyle/>
        <a:p>
          <a:endParaRPr lang="tr-TR"/>
        </a:p>
      </dgm:t>
    </dgm:pt>
    <dgm:pt modelId="{8BC4D7DF-3BA5-4306-B181-61835B46009B}" type="sibTrans" cxnId="{C187FF28-C4FA-4A86-A3B2-DE4DA646C783}">
      <dgm:prSet/>
      <dgm:spPr/>
      <dgm:t>
        <a:bodyPr/>
        <a:lstStyle/>
        <a:p>
          <a:endParaRPr lang="tr-TR"/>
        </a:p>
      </dgm:t>
    </dgm:pt>
    <dgm:pt modelId="{6DD356D0-0A15-4DEF-813B-EAE081FDA3B2}">
      <dgm:prSet/>
      <dgm:spPr/>
      <dgm:t>
        <a:bodyPr/>
        <a:lstStyle/>
        <a:p>
          <a:pPr rtl="0"/>
          <a:r>
            <a:rPr lang="tr-TR" dirty="0"/>
            <a:t>2012-2020 </a:t>
          </a:r>
          <a:r>
            <a:rPr lang="tr-TR" dirty="0" err="1"/>
            <a:t>years</a:t>
          </a:r>
          <a:endParaRPr lang="tr-TR" dirty="0"/>
        </a:p>
      </dgm:t>
    </dgm:pt>
    <dgm:pt modelId="{51F5BD0E-521B-42E8-A0F9-3095DC65BE4C}" type="parTrans" cxnId="{681AC1A2-D41C-4295-AA57-28BD90212088}">
      <dgm:prSet/>
      <dgm:spPr/>
      <dgm:t>
        <a:bodyPr/>
        <a:lstStyle/>
        <a:p>
          <a:endParaRPr lang="tr-TR"/>
        </a:p>
      </dgm:t>
    </dgm:pt>
    <dgm:pt modelId="{D4542881-86FF-40BE-9C74-1EFEF246A936}" type="sibTrans" cxnId="{681AC1A2-D41C-4295-AA57-28BD90212088}">
      <dgm:prSet/>
      <dgm:spPr/>
      <dgm:t>
        <a:bodyPr/>
        <a:lstStyle/>
        <a:p>
          <a:endParaRPr lang="tr-TR"/>
        </a:p>
      </dgm:t>
    </dgm:pt>
    <dgm:pt modelId="{93386535-C5BF-4843-982D-46478CDC6AB2}">
      <dgm:prSet/>
      <dgm:spPr/>
      <dgm:t>
        <a:bodyPr/>
        <a:lstStyle/>
        <a:p>
          <a:pPr rtl="0"/>
          <a:r>
            <a:rPr lang="en-US" dirty="0"/>
            <a:t>Three prospective cohort and case-control studies</a:t>
          </a:r>
          <a:endParaRPr lang="tr-TR" dirty="0"/>
        </a:p>
      </dgm:t>
    </dgm:pt>
    <dgm:pt modelId="{B3104826-1FBF-417A-BF3C-5F4668995145}" type="parTrans" cxnId="{AD5EF938-C718-4845-803D-E4B5AC477311}">
      <dgm:prSet/>
      <dgm:spPr/>
      <dgm:t>
        <a:bodyPr/>
        <a:lstStyle/>
        <a:p>
          <a:endParaRPr lang="tr-TR"/>
        </a:p>
      </dgm:t>
    </dgm:pt>
    <dgm:pt modelId="{C4D8EDA6-668C-4081-BA39-8C88E8920ECD}" type="sibTrans" cxnId="{AD5EF938-C718-4845-803D-E4B5AC477311}">
      <dgm:prSet/>
      <dgm:spPr/>
      <dgm:t>
        <a:bodyPr/>
        <a:lstStyle/>
        <a:p>
          <a:endParaRPr lang="tr-TR"/>
        </a:p>
      </dgm:t>
    </dgm:pt>
    <dgm:pt modelId="{E669AA3A-AC61-4C2D-A7EF-CEC26EFCCF22}">
      <dgm:prSet/>
      <dgm:spPr/>
      <dgm:t>
        <a:bodyPr/>
        <a:lstStyle/>
        <a:p>
          <a:pPr rtl="0"/>
          <a:r>
            <a:rPr lang="tr-TR" dirty="0" err="1"/>
            <a:t>One</a:t>
          </a:r>
          <a:r>
            <a:rPr lang="tr-TR" dirty="0"/>
            <a:t> RCT</a:t>
          </a:r>
        </a:p>
      </dgm:t>
    </dgm:pt>
    <dgm:pt modelId="{47E523E2-1D23-4CEC-AF32-8807645A5A34}" type="parTrans" cxnId="{76557B2E-21D5-42B7-9716-E17D5C5F925B}">
      <dgm:prSet/>
      <dgm:spPr/>
      <dgm:t>
        <a:bodyPr/>
        <a:lstStyle/>
        <a:p>
          <a:endParaRPr lang="tr-TR"/>
        </a:p>
      </dgm:t>
    </dgm:pt>
    <dgm:pt modelId="{CE13F6C0-DF7A-49E2-A954-B28643F8E782}" type="sibTrans" cxnId="{76557B2E-21D5-42B7-9716-E17D5C5F925B}">
      <dgm:prSet/>
      <dgm:spPr/>
      <dgm:t>
        <a:bodyPr/>
        <a:lstStyle/>
        <a:p>
          <a:endParaRPr lang="tr-TR"/>
        </a:p>
      </dgm:t>
    </dgm:pt>
    <dgm:pt modelId="{8C240210-AFDE-4F57-B7D4-BC2D81EDB014}">
      <dgm:prSet/>
      <dgm:spPr/>
      <dgm:t>
        <a:bodyPr/>
        <a:lstStyle/>
        <a:p>
          <a:pPr rtl="0"/>
          <a:r>
            <a:rPr lang="tr-TR" dirty="0"/>
            <a:t>Case #21.310</a:t>
          </a:r>
        </a:p>
      </dgm:t>
    </dgm:pt>
    <dgm:pt modelId="{6663F091-DB33-48CC-A757-C8E11DF474C9}" type="parTrans" cxnId="{9377BC40-1B12-457C-A3E6-C7EBC5F22855}">
      <dgm:prSet/>
      <dgm:spPr/>
      <dgm:t>
        <a:bodyPr/>
        <a:lstStyle/>
        <a:p>
          <a:endParaRPr lang="tr-TR"/>
        </a:p>
      </dgm:t>
    </dgm:pt>
    <dgm:pt modelId="{1402E312-1FE6-4223-81B2-1724CD322008}" type="sibTrans" cxnId="{9377BC40-1B12-457C-A3E6-C7EBC5F22855}">
      <dgm:prSet/>
      <dgm:spPr/>
      <dgm:t>
        <a:bodyPr/>
        <a:lstStyle/>
        <a:p>
          <a:endParaRPr lang="tr-TR"/>
        </a:p>
      </dgm:t>
    </dgm:pt>
    <dgm:pt modelId="{671191BD-A19E-4A12-AD8A-55B794CEC562}">
      <dgm:prSet/>
      <dgm:spPr/>
      <dgm:t>
        <a:bodyPr/>
        <a:lstStyle/>
        <a:p>
          <a:pPr rtl="0"/>
          <a:r>
            <a:rPr lang="tr-TR" dirty="0" err="1"/>
            <a:t>Primary</a:t>
          </a:r>
          <a:r>
            <a:rPr lang="tr-TR" dirty="0"/>
            <a:t> </a:t>
          </a:r>
          <a:r>
            <a:rPr lang="tr-TR" dirty="0" err="1"/>
            <a:t>outcomes</a:t>
          </a:r>
          <a:endParaRPr lang="tr-TR" dirty="0"/>
        </a:p>
      </dgm:t>
    </dgm:pt>
    <dgm:pt modelId="{C9169BCB-0A5C-4180-9EA3-E8E203B29403}" type="parTrans" cxnId="{1FEAB24A-DD38-4589-AE76-393F5427B933}">
      <dgm:prSet/>
      <dgm:spPr/>
      <dgm:t>
        <a:bodyPr/>
        <a:lstStyle/>
        <a:p>
          <a:endParaRPr lang="tr-TR"/>
        </a:p>
      </dgm:t>
    </dgm:pt>
    <dgm:pt modelId="{60A794A2-F15F-472F-9C1A-E0B2BAEE231C}" type="sibTrans" cxnId="{1FEAB24A-DD38-4589-AE76-393F5427B933}">
      <dgm:prSet/>
      <dgm:spPr/>
      <dgm:t>
        <a:bodyPr/>
        <a:lstStyle/>
        <a:p>
          <a:endParaRPr lang="tr-TR"/>
        </a:p>
      </dgm:t>
    </dgm:pt>
    <dgm:pt modelId="{75CF8BA6-3DC7-4051-B8EF-FFA0DEC541C5}">
      <dgm:prSet/>
      <dgm:spPr/>
      <dgm:t>
        <a:bodyPr/>
        <a:lstStyle/>
        <a:p>
          <a:pPr rtl="0"/>
          <a:r>
            <a:rPr lang="en-US" b="0" dirty="0"/>
            <a:t>Recurrences of </a:t>
          </a:r>
          <a:r>
            <a:rPr lang="en-US" b="1" dirty="0"/>
            <a:t>CIN 2+ </a:t>
          </a:r>
          <a:r>
            <a:rPr lang="en-US" b="0" dirty="0"/>
            <a:t>lesions (HPV type 16/18 associated)</a:t>
          </a:r>
          <a:endParaRPr lang="tr-TR" b="0" dirty="0"/>
        </a:p>
      </dgm:t>
    </dgm:pt>
    <dgm:pt modelId="{890459BB-6EB6-4EAF-A5B0-E2F83ED44464}" type="parTrans" cxnId="{DB88590C-9660-42C4-8A6D-ECEE6686DEF6}">
      <dgm:prSet/>
      <dgm:spPr/>
      <dgm:t>
        <a:bodyPr/>
        <a:lstStyle/>
        <a:p>
          <a:endParaRPr lang="tr-TR"/>
        </a:p>
      </dgm:t>
    </dgm:pt>
    <dgm:pt modelId="{AFC8CD03-6ABE-490E-BC53-4DFC512D77D8}" type="sibTrans" cxnId="{DB88590C-9660-42C4-8A6D-ECEE6686DEF6}">
      <dgm:prSet/>
      <dgm:spPr/>
      <dgm:t>
        <a:bodyPr/>
        <a:lstStyle/>
        <a:p>
          <a:endParaRPr lang="tr-TR"/>
        </a:p>
      </dgm:t>
    </dgm:pt>
    <dgm:pt modelId="{D913C3B2-DD03-4F73-8D1F-99F359CFDF22}">
      <dgm:prSet/>
      <dgm:spPr/>
      <dgm:t>
        <a:bodyPr/>
        <a:lstStyle/>
        <a:p>
          <a:pPr rtl="0"/>
          <a:r>
            <a:rPr lang="en-US" b="0" dirty="0"/>
            <a:t>Recurrences of </a:t>
          </a:r>
          <a:r>
            <a:rPr lang="en-US" b="1" dirty="0"/>
            <a:t>CIN </a:t>
          </a:r>
          <a:r>
            <a:rPr lang="tr-TR" b="1" dirty="0"/>
            <a:t>1</a:t>
          </a:r>
          <a:r>
            <a:rPr lang="en-US" b="1" dirty="0"/>
            <a:t>+ </a:t>
          </a:r>
          <a:r>
            <a:rPr lang="en-US" b="0" dirty="0"/>
            <a:t>lesions (HPV type 16/18 associated)</a:t>
          </a:r>
          <a:endParaRPr lang="tr-TR" dirty="0"/>
        </a:p>
      </dgm:t>
    </dgm:pt>
    <dgm:pt modelId="{FFE2FBC6-7B8C-4F53-A831-4D31C71A46ED}" type="parTrans" cxnId="{C5A4D782-5D4F-42F5-9BAD-E28F70A3E82D}">
      <dgm:prSet/>
      <dgm:spPr/>
      <dgm:t>
        <a:bodyPr/>
        <a:lstStyle/>
        <a:p>
          <a:endParaRPr lang="tr-TR"/>
        </a:p>
      </dgm:t>
    </dgm:pt>
    <dgm:pt modelId="{EDB452A3-2920-4521-8227-90674DB12102}" type="sibTrans" cxnId="{C5A4D782-5D4F-42F5-9BAD-E28F70A3E82D}">
      <dgm:prSet/>
      <dgm:spPr/>
      <dgm:t>
        <a:bodyPr/>
        <a:lstStyle/>
        <a:p>
          <a:endParaRPr lang="tr-TR"/>
        </a:p>
      </dgm:t>
    </dgm:pt>
    <dgm:pt modelId="{42B33164-E304-4C9E-A082-90606704BBB4}">
      <dgm:prSet/>
      <dgm:spPr/>
      <dgm:t>
        <a:bodyPr/>
        <a:lstStyle/>
        <a:p>
          <a:pPr rtl="0"/>
          <a:r>
            <a:rPr lang="tr-TR" dirty="0" err="1"/>
            <a:t>Secondary</a:t>
          </a:r>
          <a:r>
            <a:rPr lang="tr-TR" dirty="0"/>
            <a:t> </a:t>
          </a:r>
          <a:r>
            <a:rPr lang="tr-TR" dirty="0" err="1"/>
            <a:t>outcomes</a:t>
          </a:r>
          <a:endParaRPr lang="tr-TR" dirty="0"/>
        </a:p>
      </dgm:t>
    </dgm:pt>
    <dgm:pt modelId="{EAD9CA06-E594-4B17-BB9E-C00297257952}" type="parTrans" cxnId="{253B2610-9EF4-4D38-B28A-4373FFA07839}">
      <dgm:prSet/>
      <dgm:spPr/>
      <dgm:t>
        <a:bodyPr/>
        <a:lstStyle/>
        <a:p>
          <a:endParaRPr lang="tr-TR"/>
        </a:p>
      </dgm:t>
    </dgm:pt>
    <dgm:pt modelId="{93C560CE-30BE-456C-9E1F-9E3F5FF2DAA9}" type="sibTrans" cxnId="{253B2610-9EF4-4D38-B28A-4373FFA07839}">
      <dgm:prSet/>
      <dgm:spPr/>
      <dgm:t>
        <a:bodyPr/>
        <a:lstStyle/>
        <a:p>
          <a:endParaRPr lang="tr-TR"/>
        </a:p>
      </dgm:t>
    </dgm:pt>
    <dgm:pt modelId="{101BD402-7695-48E4-B8C8-51A6B15DC876}">
      <dgm:prSet/>
      <dgm:spPr/>
      <dgm:t>
        <a:bodyPr/>
        <a:lstStyle/>
        <a:p>
          <a:pPr rtl="0"/>
          <a:r>
            <a:rPr lang="en-US" dirty="0"/>
            <a:t>HPV </a:t>
          </a:r>
          <a:r>
            <a:rPr lang="tr-TR" dirty="0" err="1"/>
            <a:t>persistence</a:t>
          </a:r>
          <a:endParaRPr lang="tr-TR" dirty="0"/>
        </a:p>
      </dgm:t>
    </dgm:pt>
    <dgm:pt modelId="{DC00729F-0B33-47DD-905D-8B8ECCEFAE92}" type="parTrans" cxnId="{ADA91F58-E491-4559-9C6E-C658CAB44EA3}">
      <dgm:prSet/>
      <dgm:spPr/>
      <dgm:t>
        <a:bodyPr/>
        <a:lstStyle/>
        <a:p>
          <a:endParaRPr lang="tr-TR"/>
        </a:p>
      </dgm:t>
    </dgm:pt>
    <dgm:pt modelId="{A8487B50-7BD2-4B10-A658-9FD3454FC2DC}" type="sibTrans" cxnId="{ADA91F58-E491-4559-9C6E-C658CAB44EA3}">
      <dgm:prSet/>
      <dgm:spPr/>
      <dgm:t>
        <a:bodyPr/>
        <a:lstStyle/>
        <a:p>
          <a:endParaRPr lang="tr-TR"/>
        </a:p>
      </dgm:t>
    </dgm:pt>
    <dgm:pt modelId="{CBEEE8ED-D81E-47A6-B38E-94328924E515}">
      <dgm:prSet/>
      <dgm:spPr/>
      <dgm:t>
        <a:bodyPr/>
        <a:lstStyle/>
        <a:p>
          <a:pPr rtl="0"/>
          <a:r>
            <a:rPr lang="en-US" dirty="0"/>
            <a:t>CIN 3 </a:t>
          </a:r>
          <a:r>
            <a:rPr lang="tr-TR" dirty="0" err="1"/>
            <a:t>recurrence</a:t>
          </a:r>
          <a:endParaRPr lang="tr-TR" dirty="0"/>
        </a:p>
      </dgm:t>
    </dgm:pt>
    <dgm:pt modelId="{7FE96963-B557-434B-83A0-E5AA35574B93}" type="parTrans" cxnId="{E81A4627-D472-4955-B6E2-74252F7DB6FE}">
      <dgm:prSet/>
      <dgm:spPr/>
      <dgm:t>
        <a:bodyPr/>
        <a:lstStyle/>
        <a:p>
          <a:endParaRPr lang="tr-TR"/>
        </a:p>
      </dgm:t>
    </dgm:pt>
    <dgm:pt modelId="{F7A55C11-FC3F-44FA-847B-83EAFF866177}" type="sibTrans" cxnId="{E81A4627-D472-4955-B6E2-74252F7DB6FE}">
      <dgm:prSet/>
      <dgm:spPr/>
      <dgm:t>
        <a:bodyPr/>
        <a:lstStyle/>
        <a:p>
          <a:endParaRPr lang="tr-TR"/>
        </a:p>
      </dgm:t>
    </dgm:pt>
    <dgm:pt modelId="{26665BEC-7D4D-4F1C-A2E0-BEE02F888F0B}">
      <dgm:prSet/>
      <dgm:spPr/>
      <dgm:t>
        <a:bodyPr/>
        <a:lstStyle/>
        <a:p>
          <a:pPr rtl="0"/>
          <a:r>
            <a:rPr lang="tr-TR" dirty="0" err="1"/>
            <a:t>Abnormal</a:t>
          </a:r>
          <a:r>
            <a:rPr lang="tr-TR" dirty="0"/>
            <a:t> </a:t>
          </a:r>
          <a:r>
            <a:rPr lang="tr-TR" dirty="0" err="1"/>
            <a:t>cervical</a:t>
          </a:r>
          <a:r>
            <a:rPr lang="tr-TR" dirty="0"/>
            <a:t> </a:t>
          </a:r>
          <a:r>
            <a:rPr lang="tr-TR" dirty="0" err="1"/>
            <a:t>cytology</a:t>
          </a:r>
          <a:r>
            <a:rPr lang="tr-TR" dirty="0"/>
            <a:t> </a:t>
          </a:r>
          <a:r>
            <a:rPr lang="tr-TR" dirty="0" err="1"/>
            <a:t>persistence</a:t>
          </a:r>
          <a:endParaRPr lang="tr-TR" dirty="0"/>
        </a:p>
      </dgm:t>
    </dgm:pt>
    <dgm:pt modelId="{D25EC451-0F62-4B20-AC3A-AD1911002BE1}" type="parTrans" cxnId="{CFB51B2A-9BD0-4C6F-BA1A-3B03C6C0F499}">
      <dgm:prSet/>
      <dgm:spPr/>
      <dgm:t>
        <a:bodyPr/>
        <a:lstStyle/>
        <a:p>
          <a:endParaRPr lang="tr-TR"/>
        </a:p>
      </dgm:t>
    </dgm:pt>
    <dgm:pt modelId="{13C1FFC8-9ECB-4335-8F74-34A8C3F5E3F7}" type="sibTrans" cxnId="{CFB51B2A-9BD0-4C6F-BA1A-3B03C6C0F499}">
      <dgm:prSet/>
      <dgm:spPr/>
      <dgm:t>
        <a:bodyPr/>
        <a:lstStyle/>
        <a:p>
          <a:endParaRPr lang="tr-TR"/>
        </a:p>
      </dgm:t>
    </dgm:pt>
    <dgm:pt modelId="{5E7F58A1-B0BB-4C98-80E7-1D2AB4FEFD72}" type="pres">
      <dgm:prSet presAssocID="{0879F28E-CC68-4724-8B98-9D18E15C8585}" presName="Name0" presStyleCnt="0">
        <dgm:presLayoutVars>
          <dgm:dir/>
          <dgm:animLvl val="lvl"/>
          <dgm:resizeHandles val="exact"/>
        </dgm:presLayoutVars>
      </dgm:prSet>
      <dgm:spPr/>
    </dgm:pt>
    <dgm:pt modelId="{C7FAD81C-3E06-43BC-85D5-65E6E41E18E1}" type="pres">
      <dgm:prSet presAssocID="{46D3F97C-C9E6-4EDB-87CF-AE1E10AEE06B}" presName="composite" presStyleCnt="0"/>
      <dgm:spPr/>
    </dgm:pt>
    <dgm:pt modelId="{EEEA6B00-5473-4D2B-9E54-0315982500FD}" type="pres">
      <dgm:prSet presAssocID="{46D3F97C-C9E6-4EDB-87CF-AE1E10AEE06B}" presName="parTx" presStyleLbl="alignNode1" presStyleIdx="0" presStyleCnt="3">
        <dgm:presLayoutVars>
          <dgm:chMax val="0"/>
          <dgm:chPref val="0"/>
          <dgm:bulletEnabled val="1"/>
        </dgm:presLayoutVars>
      </dgm:prSet>
      <dgm:spPr/>
    </dgm:pt>
    <dgm:pt modelId="{46513E6F-762B-4820-BAB4-3157C9AEDE43}" type="pres">
      <dgm:prSet presAssocID="{46D3F97C-C9E6-4EDB-87CF-AE1E10AEE06B}" presName="desTx" presStyleLbl="alignAccFollowNode1" presStyleIdx="0" presStyleCnt="3">
        <dgm:presLayoutVars>
          <dgm:bulletEnabled val="1"/>
        </dgm:presLayoutVars>
      </dgm:prSet>
      <dgm:spPr/>
    </dgm:pt>
    <dgm:pt modelId="{425C2DE4-B13F-42A3-9CF2-1C53029354C6}" type="pres">
      <dgm:prSet presAssocID="{8BC4D7DF-3BA5-4306-B181-61835B46009B}" presName="space" presStyleCnt="0"/>
      <dgm:spPr/>
    </dgm:pt>
    <dgm:pt modelId="{4409F241-9CE4-439C-B440-E90E46ECB86A}" type="pres">
      <dgm:prSet presAssocID="{671191BD-A19E-4A12-AD8A-55B794CEC562}" presName="composite" presStyleCnt="0"/>
      <dgm:spPr/>
    </dgm:pt>
    <dgm:pt modelId="{E78EC688-4AD3-4AF4-80F8-59904349093D}" type="pres">
      <dgm:prSet presAssocID="{671191BD-A19E-4A12-AD8A-55B794CEC562}" presName="parTx" presStyleLbl="alignNode1" presStyleIdx="1" presStyleCnt="3">
        <dgm:presLayoutVars>
          <dgm:chMax val="0"/>
          <dgm:chPref val="0"/>
          <dgm:bulletEnabled val="1"/>
        </dgm:presLayoutVars>
      </dgm:prSet>
      <dgm:spPr/>
    </dgm:pt>
    <dgm:pt modelId="{92CA7346-86BC-4FA8-B776-B3FEB0964DE9}" type="pres">
      <dgm:prSet presAssocID="{671191BD-A19E-4A12-AD8A-55B794CEC562}" presName="desTx" presStyleLbl="alignAccFollowNode1" presStyleIdx="1" presStyleCnt="3" custLinFactNeighborX="0" custLinFactNeighborY="2298">
        <dgm:presLayoutVars>
          <dgm:bulletEnabled val="1"/>
        </dgm:presLayoutVars>
      </dgm:prSet>
      <dgm:spPr/>
    </dgm:pt>
    <dgm:pt modelId="{EEF914E3-D4BF-4822-820F-22BECECFD7C0}" type="pres">
      <dgm:prSet presAssocID="{60A794A2-F15F-472F-9C1A-E0B2BAEE231C}" presName="space" presStyleCnt="0"/>
      <dgm:spPr/>
    </dgm:pt>
    <dgm:pt modelId="{84155038-FD4B-4246-95B4-E8BF8A67B0B7}" type="pres">
      <dgm:prSet presAssocID="{42B33164-E304-4C9E-A082-90606704BBB4}" presName="composite" presStyleCnt="0"/>
      <dgm:spPr/>
    </dgm:pt>
    <dgm:pt modelId="{549DCCE6-5347-4BB5-87AC-66A0D68E8B4E}" type="pres">
      <dgm:prSet presAssocID="{42B33164-E304-4C9E-A082-90606704BBB4}" presName="parTx" presStyleLbl="alignNode1" presStyleIdx="2" presStyleCnt="3">
        <dgm:presLayoutVars>
          <dgm:chMax val="0"/>
          <dgm:chPref val="0"/>
          <dgm:bulletEnabled val="1"/>
        </dgm:presLayoutVars>
      </dgm:prSet>
      <dgm:spPr/>
    </dgm:pt>
    <dgm:pt modelId="{7C632306-6726-4FDD-B943-885290FC798F}" type="pres">
      <dgm:prSet presAssocID="{42B33164-E304-4C9E-A082-90606704BBB4}" presName="desTx" presStyleLbl="alignAccFollowNode1" presStyleIdx="2" presStyleCnt="3">
        <dgm:presLayoutVars>
          <dgm:bulletEnabled val="1"/>
        </dgm:presLayoutVars>
      </dgm:prSet>
      <dgm:spPr/>
    </dgm:pt>
  </dgm:ptLst>
  <dgm:cxnLst>
    <dgm:cxn modelId="{3201DF05-14CB-4CAA-B355-9FB43EF2F6E0}" type="presOf" srcId="{26665BEC-7D4D-4F1C-A2E0-BEE02F888F0B}" destId="{7C632306-6726-4FDD-B943-885290FC798F}" srcOrd="0" destOrd="2" presId="urn:microsoft.com/office/officeart/2005/8/layout/hList1"/>
    <dgm:cxn modelId="{DB88590C-9660-42C4-8A6D-ECEE6686DEF6}" srcId="{671191BD-A19E-4A12-AD8A-55B794CEC562}" destId="{75CF8BA6-3DC7-4051-B8EF-FFA0DEC541C5}" srcOrd="0" destOrd="0" parTransId="{890459BB-6EB6-4EAF-A5B0-E2F83ED44464}" sibTransId="{AFC8CD03-6ABE-490E-BC53-4DFC512D77D8}"/>
    <dgm:cxn modelId="{253B2610-9EF4-4D38-B28A-4373FFA07839}" srcId="{0879F28E-CC68-4724-8B98-9D18E15C8585}" destId="{42B33164-E304-4C9E-A082-90606704BBB4}" srcOrd="2" destOrd="0" parTransId="{EAD9CA06-E594-4B17-BB9E-C00297257952}" sibTransId="{93C560CE-30BE-456C-9E1F-9E3F5FF2DAA9}"/>
    <dgm:cxn modelId="{01DD921F-84C0-4869-ACD4-EFEDAAFDF19E}" type="presOf" srcId="{101BD402-7695-48E4-B8C8-51A6B15DC876}" destId="{7C632306-6726-4FDD-B943-885290FC798F}" srcOrd="0" destOrd="0" presId="urn:microsoft.com/office/officeart/2005/8/layout/hList1"/>
    <dgm:cxn modelId="{08400F25-4366-4869-A97D-3E6D7BAFB2F5}" type="presOf" srcId="{E669AA3A-AC61-4C2D-A7EF-CEC26EFCCF22}" destId="{46513E6F-762B-4820-BAB4-3157C9AEDE43}" srcOrd="0" destOrd="2" presId="urn:microsoft.com/office/officeart/2005/8/layout/hList1"/>
    <dgm:cxn modelId="{E81A4627-D472-4955-B6E2-74252F7DB6FE}" srcId="{42B33164-E304-4C9E-A082-90606704BBB4}" destId="{CBEEE8ED-D81E-47A6-B38E-94328924E515}" srcOrd="1" destOrd="0" parTransId="{7FE96963-B557-434B-83A0-E5AA35574B93}" sibTransId="{F7A55C11-FC3F-44FA-847B-83EAFF866177}"/>
    <dgm:cxn modelId="{C187FF28-C4FA-4A86-A3B2-DE4DA646C783}" srcId="{0879F28E-CC68-4724-8B98-9D18E15C8585}" destId="{46D3F97C-C9E6-4EDB-87CF-AE1E10AEE06B}" srcOrd="0" destOrd="0" parTransId="{227640AA-3FC2-409B-81AF-2449C44A2E97}" sibTransId="{8BC4D7DF-3BA5-4306-B181-61835B46009B}"/>
    <dgm:cxn modelId="{CFB51B2A-9BD0-4C6F-BA1A-3B03C6C0F499}" srcId="{42B33164-E304-4C9E-A082-90606704BBB4}" destId="{26665BEC-7D4D-4F1C-A2E0-BEE02F888F0B}" srcOrd="2" destOrd="0" parTransId="{D25EC451-0F62-4B20-AC3A-AD1911002BE1}" sibTransId="{13C1FFC8-9ECB-4335-8F74-34A8C3F5E3F7}"/>
    <dgm:cxn modelId="{76557B2E-21D5-42B7-9716-E17D5C5F925B}" srcId="{46D3F97C-C9E6-4EDB-87CF-AE1E10AEE06B}" destId="{E669AA3A-AC61-4C2D-A7EF-CEC26EFCCF22}" srcOrd="2" destOrd="0" parTransId="{47E523E2-1D23-4CEC-AF32-8807645A5A34}" sibTransId="{CE13F6C0-DF7A-49E2-A954-B28643F8E782}"/>
    <dgm:cxn modelId="{159DC62F-95DF-43CC-A4FD-98802AB35F1D}" type="presOf" srcId="{D913C3B2-DD03-4F73-8D1F-99F359CFDF22}" destId="{92CA7346-86BC-4FA8-B776-B3FEB0964DE9}" srcOrd="0" destOrd="1" presId="urn:microsoft.com/office/officeart/2005/8/layout/hList1"/>
    <dgm:cxn modelId="{AD5EF938-C718-4845-803D-E4B5AC477311}" srcId="{46D3F97C-C9E6-4EDB-87CF-AE1E10AEE06B}" destId="{93386535-C5BF-4843-982D-46478CDC6AB2}" srcOrd="1" destOrd="0" parTransId="{B3104826-1FBF-417A-BF3C-5F4668995145}" sibTransId="{C4D8EDA6-668C-4081-BA39-8C88E8920ECD}"/>
    <dgm:cxn modelId="{8D6BDB3E-5A77-48CC-8126-32DF659F43A9}" type="presOf" srcId="{46D3F97C-C9E6-4EDB-87CF-AE1E10AEE06B}" destId="{EEEA6B00-5473-4D2B-9E54-0315982500FD}" srcOrd="0" destOrd="0" presId="urn:microsoft.com/office/officeart/2005/8/layout/hList1"/>
    <dgm:cxn modelId="{9377BC40-1B12-457C-A3E6-C7EBC5F22855}" srcId="{46D3F97C-C9E6-4EDB-87CF-AE1E10AEE06B}" destId="{8C240210-AFDE-4F57-B7D4-BC2D81EDB014}" srcOrd="3" destOrd="0" parTransId="{6663F091-DB33-48CC-A757-C8E11DF474C9}" sibTransId="{1402E312-1FE6-4223-81B2-1724CD322008}"/>
    <dgm:cxn modelId="{1438976A-3E6A-49BD-BD22-3C522A387288}" type="presOf" srcId="{6DD356D0-0A15-4DEF-813B-EAE081FDA3B2}" destId="{46513E6F-762B-4820-BAB4-3157C9AEDE43}" srcOrd="0" destOrd="0" presId="urn:microsoft.com/office/officeart/2005/8/layout/hList1"/>
    <dgm:cxn modelId="{1FEAB24A-DD38-4589-AE76-393F5427B933}" srcId="{0879F28E-CC68-4724-8B98-9D18E15C8585}" destId="{671191BD-A19E-4A12-AD8A-55B794CEC562}" srcOrd="1" destOrd="0" parTransId="{C9169BCB-0A5C-4180-9EA3-E8E203B29403}" sibTransId="{60A794A2-F15F-472F-9C1A-E0B2BAEE231C}"/>
    <dgm:cxn modelId="{938E5B72-9ABF-45D6-A56E-D4BDE3D87A3B}" type="presOf" srcId="{93386535-C5BF-4843-982D-46478CDC6AB2}" destId="{46513E6F-762B-4820-BAB4-3157C9AEDE43}" srcOrd="0" destOrd="1" presId="urn:microsoft.com/office/officeart/2005/8/layout/hList1"/>
    <dgm:cxn modelId="{ADA91F58-E491-4559-9C6E-C658CAB44EA3}" srcId="{42B33164-E304-4C9E-A082-90606704BBB4}" destId="{101BD402-7695-48E4-B8C8-51A6B15DC876}" srcOrd="0" destOrd="0" parTransId="{DC00729F-0B33-47DD-905D-8B8ECCEFAE92}" sibTransId="{A8487B50-7BD2-4B10-A658-9FD3454FC2DC}"/>
    <dgm:cxn modelId="{C5A4D782-5D4F-42F5-9BAD-E28F70A3E82D}" srcId="{671191BD-A19E-4A12-AD8A-55B794CEC562}" destId="{D913C3B2-DD03-4F73-8D1F-99F359CFDF22}" srcOrd="1" destOrd="0" parTransId="{FFE2FBC6-7B8C-4F53-A831-4D31C71A46ED}" sibTransId="{EDB452A3-2920-4521-8227-90674DB12102}"/>
    <dgm:cxn modelId="{8438C791-1298-4E5E-87BD-DC9B99A97AC5}" type="presOf" srcId="{8C240210-AFDE-4F57-B7D4-BC2D81EDB014}" destId="{46513E6F-762B-4820-BAB4-3157C9AEDE43}" srcOrd="0" destOrd="3" presId="urn:microsoft.com/office/officeart/2005/8/layout/hList1"/>
    <dgm:cxn modelId="{7C1E4996-7110-4DAD-BE1F-71691B2802AB}" type="presOf" srcId="{75CF8BA6-3DC7-4051-B8EF-FFA0DEC541C5}" destId="{92CA7346-86BC-4FA8-B776-B3FEB0964DE9}" srcOrd="0" destOrd="0" presId="urn:microsoft.com/office/officeart/2005/8/layout/hList1"/>
    <dgm:cxn modelId="{681AC1A2-D41C-4295-AA57-28BD90212088}" srcId="{46D3F97C-C9E6-4EDB-87CF-AE1E10AEE06B}" destId="{6DD356D0-0A15-4DEF-813B-EAE081FDA3B2}" srcOrd="0" destOrd="0" parTransId="{51F5BD0E-521B-42E8-A0F9-3095DC65BE4C}" sibTransId="{D4542881-86FF-40BE-9C74-1EFEF246A936}"/>
    <dgm:cxn modelId="{39196DE3-3DC8-42E8-90A6-F5CBC68B7C97}" type="presOf" srcId="{671191BD-A19E-4A12-AD8A-55B794CEC562}" destId="{E78EC688-4AD3-4AF4-80F8-59904349093D}" srcOrd="0" destOrd="0" presId="urn:microsoft.com/office/officeart/2005/8/layout/hList1"/>
    <dgm:cxn modelId="{296B89E5-47E6-4D05-B68E-C08B8FDD6BDD}" type="presOf" srcId="{CBEEE8ED-D81E-47A6-B38E-94328924E515}" destId="{7C632306-6726-4FDD-B943-885290FC798F}" srcOrd="0" destOrd="1" presId="urn:microsoft.com/office/officeart/2005/8/layout/hList1"/>
    <dgm:cxn modelId="{C0A54BF7-D68E-4C5B-AAC4-53918F37E11D}" type="presOf" srcId="{42B33164-E304-4C9E-A082-90606704BBB4}" destId="{549DCCE6-5347-4BB5-87AC-66A0D68E8B4E}" srcOrd="0" destOrd="0" presId="urn:microsoft.com/office/officeart/2005/8/layout/hList1"/>
    <dgm:cxn modelId="{290C96FE-95AD-47CC-B46E-3FDEFA1F151D}" type="presOf" srcId="{0879F28E-CC68-4724-8B98-9D18E15C8585}" destId="{5E7F58A1-B0BB-4C98-80E7-1D2AB4FEFD72}" srcOrd="0" destOrd="0" presId="urn:microsoft.com/office/officeart/2005/8/layout/hList1"/>
    <dgm:cxn modelId="{B59B410F-EA15-49C7-86BC-E438C4390653}" type="presParOf" srcId="{5E7F58A1-B0BB-4C98-80E7-1D2AB4FEFD72}" destId="{C7FAD81C-3E06-43BC-85D5-65E6E41E18E1}" srcOrd="0" destOrd="0" presId="urn:microsoft.com/office/officeart/2005/8/layout/hList1"/>
    <dgm:cxn modelId="{188DC341-8845-4F7B-A0C7-170071949B4C}" type="presParOf" srcId="{C7FAD81C-3E06-43BC-85D5-65E6E41E18E1}" destId="{EEEA6B00-5473-4D2B-9E54-0315982500FD}" srcOrd="0" destOrd="0" presId="urn:microsoft.com/office/officeart/2005/8/layout/hList1"/>
    <dgm:cxn modelId="{940F066F-D8A3-44F5-9517-1F70040C0294}" type="presParOf" srcId="{C7FAD81C-3E06-43BC-85D5-65E6E41E18E1}" destId="{46513E6F-762B-4820-BAB4-3157C9AEDE43}" srcOrd="1" destOrd="0" presId="urn:microsoft.com/office/officeart/2005/8/layout/hList1"/>
    <dgm:cxn modelId="{0DAA0669-3778-49E0-8515-237163C82EF8}" type="presParOf" srcId="{5E7F58A1-B0BB-4C98-80E7-1D2AB4FEFD72}" destId="{425C2DE4-B13F-42A3-9CF2-1C53029354C6}" srcOrd="1" destOrd="0" presId="urn:microsoft.com/office/officeart/2005/8/layout/hList1"/>
    <dgm:cxn modelId="{A0BBC5C2-74B2-44A7-8B4A-4F1013239DA6}" type="presParOf" srcId="{5E7F58A1-B0BB-4C98-80E7-1D2AB4FEFD72}" destId="{4409F241-9CE4-439C-B440-E90E46ECB86A}" srcOrd="2" destOrd="0" presId="urn:microsoft.com/office/officeart/2005/8/layout/hList1"/>
    <dgm:cxn modelId="{45E45638-27BD-4D06-8AE3-FBA44C43FB6D}" type="presParOf" srcId="{4409F241-9CE4-439C-B440-E90E46ECB86A}" destId="{E78EC688-4AD3-4AF4-80F8-59904349093D}" srcOrd="0" destOrd="0" presId="urn:microsoft.com/office/officeart/2005/8/layout/hList1"/>
    <dgm:cxn modelId="{51678826-9492-475B-9192-60BD8D91AE1D}" type="presParOf" srcId="{4409F241-9CE4-439C-B440-E90E46ECB86A}" destId="{92CA7346-86BC-4FA8-B776-B3FEB0964DE9}" srcOrd="1" destOrd="0" presId="urn:microsoft.com/office/officeart/2005/8/layout/hList1"/>
    <dgm:cxn modelId="{2BD5ACCA-CCF7-42F2-8844-60735EB1A6FE}" type="presParOf" srcId="{5E7F58A1-B0BB-4C98-80E7-1D2AB4FEFD72}" destId="{EEF914E3-D4BF-4822-820F-22BECECFD7C0}" srcOrd="3" destOrd="0" presId="urn:microsoft.com/office/officeart/2005/8/layout/hList1"/>
    <dgm:cxn modelId="{5AC0A22E-FCD3-4C70-8E47-46964D8F8287}" type="presParOf" srcId="{5E7F58A1-B0BB-4C98-80E7-1D2AB4FEFD72}" destId="{84155038-FD4B-4246-95B4-E8BF8A67B0B7}" srcOrd="4" destOrd="0" presId="urn:microsoft.com/office/officeart/2005/8/layout/hList1"/>
    <dgm:cxn modelId="{127CC8A6-5DFA-444B-BB93-D6CB7CC278B9}" type="presParOf" srcId="{84155038-FD4B-4246-95B4-E8BF8A67B0B7}" destId="{549DCCE6-5347-4BB5-87AC-66A0D68E8B4E}" srcOrd="0" destOrd="0" presId="urn:microsoft.com/office/officeart/2005/8/layout/hList1"/>
    <dgm:cxn modelId="{F4464EC5-A2B4-4340-97DE-6B7CEEAA77B6}" type="presParOf" srcId="{84155038-FD4B-4246-95B4-E8BF8A67B0B7}" destId="{7C632306-6726-4FDD-B943-885290FC798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6591930-5B94-41D8-A3CF-8B7A418C561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B8F2476-5C31-455A-AEF3-951D753D318F}">
      <dgm:prSet/>
      <dgm:spPr/>
      <dgm:t>
        <a:bodyPr/>
        <a:lstStyle/>
        <a:p>
          <a:r>
            <a:rPr lang="en-US"/>
            <a:t>Vaccination was done immediately before or after surgery</a:t>
          </a:r>
        </a:p>
      </dgm:t>
    </dgm:pt>
    <dgm:pt modelId="{247C0F57-D4A4-4058-BC3E-348FCEF46857}" type="parTrans" cxnId="{26CC2C5F-6A55-4F53-9A29-6CD7A4C0DC29}">
      <dgm:prSet/>
      <dgm:spPr/>
      <dgm:t>
        <a:bodyPr/>
        <a:lstStyle/>
        <a:p>
          <a:endParaRPr lang="en-US"/>
        </a:p>
      </dgm:t>
    </dgm:pt>
    <dgm:pt modelId="{697D8376-B30F-444D-9A71-7C8223221D9F}" type="sibTrans" cxnId="{26CC2C5F-6A55-4F53-9A29-6CD7A4C0DC29}">
      <dgm:prSet/>
      <dgm:spPr/>
      <dgm:t>
        <a:bodyPr/>
        <a:lstStyle/>
        <a:p>
          <a:endParaRPr lang="en-US"/>
        </a:p>
      </dgm:t>
    </dgm:pt>
    <dgm:pt modelId="{546F8FF4-9028-464D-9CE8-BBB674EE0C3A}">
      <dgm:prSet/>
      <dgm:spPr/>
      <dgm:t>
        <a:bodyPr/>
        <a:lstStyle/>
        <a:p>
          <a:r>
            <a:rPr lang="en-US" b="1" dirty="0"/>
            <a:t>The best time for vaccination is within 30 days of surgery</a:t>
          </a:r>
          <a:endParaRPr lang="en-US" dirty="0"/>
        </a:p>
      </dgm:t>
    </dgm:pt>
    <dgm:pt modelId="{F2537CE1-1064-49B2-9973-C280297BCE52}" type="parTrans" cxnId="{1D31C9FF-4E43-4667-9166-3026DB5D72B2}">
      <dgm:prSet/>
      <dgm:spPr/>
      <dgm:t>
        <a:bodyPr/>
        <a:lstStyle/>
        <a:p>
          <a:endParaRPr lang="en-US"/>
        </a:p>
      </dgm:t>
    </dgm:pt>
    <dgm:pt modelId="{57F2A61F-3AD1-4D3B-9ACA-80ECC512E1B4}" type="sibTrans" cxnId="{1D31C9FF-4E43-4667-9166-3026DB5D72B2}">
      <dgm:prSet/>
      <dgm:spPr/>
      <dgm:t>
        <a:bodyPr/>
        <a:lstStyle/>
        <a:p>
          <a:endParaRPr lang="en-US"/>
        </a:p>
      </dgm:t>
    </dgm:pt>
    <dgm:pt modelId="{D0C4C67D-64D5-4B19-A48B-E8106B406466}">
      <dgm:prSet/>
      <dgm:spPr/>
      <dgm:t>
        <a:bodyPr/>
        <a:lstStyle/>
        <a:p>
          <a:r>
            <a:rPr lang="en-US" b="1"/>
            <a:t>CIN2+ recurrence </a:t>
          </a:r>
          <a:r>
            <a:rPr lang="en-US"/>
            <a:t>was statistically significantly lower in the vaccinated group (OR 0.35; 95% CI 0.21–0.56; p &lt; 0.0001)</a:t>
          </a:r>
        </a:p>
      </dgm:t>
    </dgm:pt>
    <dgm:pt modelId="{5B106DB2-3019-4F29-83CE-31640FDE5195}" type="parTrans" cxnId="{181C1A66-DDC0-4FD9-ADF8-C1BC40EC635C}">
      <dgm:prSet/>
      <dgm:spPr/>
      <dgm:t>
        <a:bodyPr/>
        <a:lstStyle/>
        <a:p>
          <a:endParaRPr lang="en-US"/>
        </a:p>
      </dgm:t>
    </dgm:pt>
    <dgm:pt modelId="{553D0D6E-8839-4AC4-AF23-49F1CEB525FF}" type="sibTrans" cxnId="{181C1A66-DDC0-4FD9-ADF8-C1BC40EC635C}">
      <dgm:prSet/>
      <dgm:spPr/>
      <dgm:t>
        <a:bodyPr/>
        <a:lstStyle/>
        <a:p>
          <a:endParaRPr lang="en-US"/>
        </a:p>
      </dgm:t>
    </dgm:pt>
    <dgm:pt modelId="{493FCD37-6511-4E04-9FA9-9E539160330E}">
      <dgm:prSet/>
      <dgm:spPr/>
      <dgm:t>
        <a:bodyPr/>
        <a:lstStyle/>
        <a:p>
          <a:r>
            <a:rPr lang="en-US" b="1"/>
            <a:t>CIN1+ recurrence </a:t>
          </a:r>
          <a:r>
            <a:rPr lang="en-US"/>
            <a:t>was statistically significantly lower in the vaccinated group (OR 0.51; 95% CI 0.31–0.83; p = 0.006)</a:t>
          </a:r>
        </a:p>
      </dgm:t>
    </dgm:pt>
    <dgm:pt modelId="{84BC8B61-8330-4B8A-B6F0-DF7EBAD8480D}" type="parTrans" cxnId="{E45448F6-2352-4E3D-A05A-0C49CDC16F99}">
      <dgm:prSet/>
      <dgm:spPr/>
      <dgm:t>
        <a:bodyPr/>
        <a:lstStyle/>
        <a:p>
          <a:endParaRPr lang="en-US"/>
        </a:p>
      </dgm:t>
    </dgm:pt>
    <dgm:pt modelId="{BBFB11F0-018F-49EC-97C6-E848C149B8DD}" type="sibTrans" cxnId="{E45448F6-2352-4E3D-A05A-0C49CDC16F99}">
      <dgm:prSet/>
      <dgm:spPr/>
      <dgm:t>
        <a:bodyPr/>
        <a:lstStyle/>
        <a:p>
          <a:endParaRPr lang="en-US"/>
        </a:p>
      </dgm:t>
    </dgm:pt>
    <dgm:pt modelId="{3C893142-F00F-4A19-BC2F-409F3A5290E6}">
      <dgm:prSet/>
      <dgm:spPr/>
      <dgm:t>
        <a:bodyPr/>
        <a:lstStyle/>
        <a:p>
          <a:r>
            <a:rPr lang="en-US"/>
            <a:t>No difference was observed in HPV persistence</a:t>
          </a:r>
        </a:p>
      </dgm:t>
    </dgm:pt>
    <dgm:pt modelId="{AF8F4D08-07A1-4A7E-AE8F-37937681A73B}" type="parTrans" cxnId="{2979FC7E-9BD6-43DF-986D-A0A31E236367}">
      <dgm:prSet/>
      <dgm:spPr/>
      <dgm:t>
        <a:bodyPr/>
        <a:lstStyle/>
        <a:p>
          <a:endParaRPr lang="en-US"/>
        </a:p>
      </dgm:t>
    </dgm:pt>
    <dgm:pt modelId="{17540A83-CD9E-4C0F-B991-7FC0DC7161F1}" type="sibTrans" cxnId="{2979FC7E-9BD6-43DF-986D-A0A31E236367}">
      <dgm:prSet/>
      <dgm:spPr/>
      <dgm:t>
        <a:bodyPr/>
        <a:lstStyle/>
        <a:p>
          <a:endParaRPr lang="en-US"/>
        </a:p>
      </dgm:t>
    </dgm:pt>
    <dgm:pt modelId="{573D6272-7E0A-4E5D-AAB7-97663597A79A}" type="pres">
      <dgm:prSet presAssocID="{F6591930-5B94-41D8-A3CF-8B7A418C5619}" presName="vert0" presStyleCnt="0">
        <dgm:presLayoutVars>
          <dgm:dir/>
          <dgm:animOne val="branch"/>
          <dgm:animLvl val="lvl"/>
        </dgm:presLayoutVars>
      </dgm:prSet>
      <dgm:spPr/>
    </dgm:pt>
    <dgm:pt modelId="{7DE3C0F7-6023-482D-8B01-0A6AC538BB2E}" type="pres">
      <dgm:prSet presAssocID="{6B8F2476-5C31-455A-AEF3-951D753D318F}" presName="thickLine" presStyleLbl="alignNode1" presStyleIdx="0" presStyleCnt="5"/>
      <dgm:spPr/>
    </dgm:pt>
    <dgm:pt modelId="{32E45B09-55E2-42E1-AA59-E9EBE42A1AFD}" type="pres">
      <dgm:prSet presAssocID="{6B8F2476-5C31-455A-AEF3-951D753D318F}" presName="horz1" presStyleCnt="0"/>
      <dgm:spPr/>
    </dgm:pt>
    <dgm:pt modelId="{12256234-F4D4-47E8-8268-27047408F26F}" type="pres">
      <dgm:prSet presAssocID="{6B8F2476-5C31-455A-AEF3-951D753D318F}" presName="tx1" presStyleLbl="revTx" presStyleIdx="0" presStyleCnt="5"/>
      <dgm:spPr/>
    </dgm:pt>
    <dgm:pt modelId="{6614E469-79CB-4ABE-9924-337ADD8E7F0C}" type="pres">
      <dgm:prSet presAssocID="{6B8F2476-5C31-455A-AEF3-951D753D318F}" presName="vert1" presStyleCnt="0"/>
      <dgm:spPr/>
    </dgm:pt>
    <dgm:pt modelId="{0727D3A3-EF41-45A4-9075-68310AF37DB4}" type="pres">
      <dgm:prSet presAssocID="{D0C4C67D-64D5-4B19-A48B-E8106B406466}" presName="thickLine" presStyleLbl="alignNode1" presStyleIdx="1" presStyleCnt="5"/>
      <dgm:spPr/>
    </dgm:pt>
    <dgm:pt modelId="{F02F04FF-6D3C-498B-AF28-CDAE11FF0C2F}" type="pres">
      <dgm:prSet presAssocID="{D0C4C67D-64D5-4B19-A48B-E8106B406466}" presName="horz1" presStyleCnt="0"/>
      <dgm:spPr/>
    </dgm:pt>
    <dgm:pt modelId="{05DB2CD7-FF75-42CA-AD63-08B0C03A6686}" type="pres">
      <dgm:prSet presAssocID="{D0C4C67D-64D5-4B19-A48B-E8106B406466}" presName="tx1" presStyleLbl="revTx" presStyleIdx="1" presStyleCnt="5"/>
      <dgm:spPr/>
    </dgm:pt>
    <dgm:pt modelId="{423E7E58-5E10-43AB-8FCC-629F5274085B}" type="pres">
      <dgm:prSet presAssocID="{D0C4C67D-64D5-4B19-A48B-E8106B406466}" presName="vert1" presStyleCnt="0"/>
      <dgm:spPr/>
    </dgm:pt>
    <dgm:pt modelId="{0B6A39ED-202A-4117-AB4B-090C2514348C}" type="pres">
      <dgm:prSet presAssocID="{493FCD37-6511-4E04-9FA9-9E539160330E}" presName="thickLine" presStyleLbl="alignNode1" presStyleIdx="2" presStyleCnt="5"/>
      <dgm:spPr/>
    </dgm:pt>
    <dgm:pt modelId="{CCBCE7A0-89FC-4311-BA7A-20E65067B18A}" type="pres">
      <dgm:prSet presAssocID="{493FCD37-6511-4E04-9FA9-9E539160330E}" presName="horz1" presStyleCnt="0"/>
      <dgm:spPr/>
    </dgm:pt>
    <dgm:pt modelId="{816BAF89-1091-4BEB-9D46-E7121AF60E56}" type="pres">
      <dgm:prSet presAssocID="{493FCD37-6511-4E04-9FA9-9E539160330E}" presName="tx1" presStyleLbl="revTx" presStyleIdx="2" presStyleCnt="5"/>
      <dgm:spPr/>
    </dgm:pt>
    <dgm:pt modelId="{8CE75112-D680-4C16-960C-025021758446}" type="pres">
      <dgm:prSet presAssocID="{493FCD37-6511-4E04-9FA9-9E539160330E}" presName="vert1" presStyleCnt="0"/>
      <dgm:spPr/>
    </dgm:pt>
    <dgm:pt modelId="{D065E945-D956-439C-8DB7-2BDA46504794}" type="pres">
      <dgm:prSet presAssocID="{3C893142-F00F-4A19-BC2F-409F3A5290E6}" presName="thickLine" presStyleLbl="alignNode1" presStyleIdx="3" presStyleCnt="5"/>
      <dgm:spPr/>
    </dgm:pt>
    <dgm:pt modelId="{011DCE91-9789-4756-AA34-CFD61DBCDC8F}" type="pres">
      <dgm:prSet presAssocID="{3C893142-F00F-4A19-BC2F-409F3A5290E6}" presName="horz1" presStyleCnt="0"/>
      <dgm:spPr/>
    </dgm:pt>
    <dgm:pt modelId="{64FAB6F3-3164-41F4-84CF-4C4B3F733040}" type="pres">
      <dgm:prSet presAssocID="{3C893142-F00F-4A19-BC2F-409F3A5290E6}" presName="tx1" presStyleLbl="revTx" presStyleIdx="3" presStyleCnt="5"/>
      <dgm:spPr/>
    </dgm:pt>
    <dgm:pt modelId="{F5538D2B-AAB5-4131-AF41-BF1D968979F2}" type="pres">
      <dgm:prSet presAssocID="{3C893142-F00F-4A19-BC2F-409F3A5290E6}" presName="vert1" presStyleCnt="0"/>
      <dgm:spPr/>
    </dgm:pt>
    <dgm:pt modelId="{EFBDAEC7-DDF3-49A6-A95B-88EF289BA955}" type="pres">
      <dgm:prSet presAssocID="{546F8FF4-9028-464D-9CE8-BBB674EE0C3A}" presName="thickLine" presStyleLbl="alignNode1" presStyleIdx="4" presStyleCnt="5"/>
      <dgm:spPr/>
    </dgm:pt>
    <dgm:pt modelId="{9FDF7CDD-E8F7-4BFC-AF9F-08EFE3CCCD32}" type="pres">
      <dgm:prSet presAssocID="{546F8FF4-9028-464D-9CE8-BBB674EE0C3A}" presName="horz1" presStyleCnt="0"/>
      <dgm:spPr/>
    </dgm:pt>
    <dgm:pt modelId="{B41E4970-8F15-4996-AED6-CB46F609BB07}" type="pres">
      <dgm:prSet presAssocID="{546F8FF4-9028-464D-9CE8-BBB674EE0C3A}" presName="tx1" presStyleLbl="revTx" presStyleIdx="4" presStyleCnt="5"/>
      <dgm:spPr/>
    </dgm:pt>
    <dgm:pt modelId="{F671E1C5-5C00-42F0-B60C-F76FFD759D9E}" type="pres">
      <dgm:prSet presAssocID="{546F8FF4-9028-464D-9CE8-BBB674EE0C3A}" presName="vert1" presStyleCnt="0"/>
      <dgm:spPr/>
    </dgm:pt>
  </dgm:ptLst>
  <dgm:cxnLst>
    <dgm:cxn modelId="{26CC2C5F-6A55-4F53-9A29-6CD7A4C0DC29}" srcId="{F6591930-5B94-41D8-A3CF-8B7A418C5619}" destId="{6B8F2476-5C31-455A-AEF3-951D753D318F}" srcOrd="0" destOrd="0" parTransId="{247C0F57-D4A4-4058-BC3E-348FCEF46857}" sibTransId="{697D8376-B30F-444D-9A71-7C8223221D9F}"/>
    <dgm:cxn modelId="{181C1A66-DDC0-4FD9-ADF8-C1BC40EC635C}" srcId="{F6591930-5B94-41D8-A3CF-8B7A418C5619}" destId="{D0C4C67D-64D5-4B19-A48B-E8106B406466}" srcOrd="1" destOrd="0" parTransId="{5B106DB2-3019-4F29-83CE-31640FDE5195}" sibTransId="{553D0D6E-8839-4AC4-AF23-49F1CEB525FF}"/>
    <dgm:cxn modelId="{5EC34A53-4DF2-4E6B-BA4A-8BC5C628EB0C}" type="presOf" srcId="{F6591930-5B94-41D8-A3CF-8B7A418C5619}" destId="{573D6272-7E0A-4E5D-AAB7-97663597A79A}" srcOrd="0" destOrd="0" presId="urn:microsoft.com/office/officeart/2008/layout/LinedList"/>
    <dgm:cxn modelId="{8ABE9E7D-17B5-4354-A07F-8CAE06108220}" type="presOf" srcId="{493FCD37-6511-4E04-9FA9-9E539160330E}" destId="{816BAF89-1091-4BEB-9D46-E7121AF60E56}" srcOrd="0" destOrd="0" presId="urn:microsoft.com/office/officeart/2008/layout/LinedList"/>
    <dgm:cxn modelId="{2979FC7E-9BD6-43DF-986D-A0A31E236367}" srcId="{F6591930-5B94-41D8-A3CF-8B7A418C5619}" destId="{3C893142-F00F-4A19-BC2F-409F3A5290E6}" srcOrd="3" destOrd="0" parTransId="{AF8F4D08-07A1-4A7E-AE8F-37937681A73B}" sibTransId="{17540A83-CD9E-4C0F-B991-7FC0DC7161F1}"/>
    <dgm:cxn modelId="{0C3D738E-6198-414D-A8FD-8CB7D7437F55}" type="presOf" srcId="{6B8F2476-5C31-455A-AEF3-951D753D318F}" destId="{12256234-F4D4-47E8-8268-27047408F26F}" srcOrd="0" destOrd="0" presId="urn:microsoft.com/office/officeart/2008/layout/LinedList"/>
    <dgm:cxn modelId="{34623098-873C-41C2-B995-6603BC07EBA5}" type="presOf" srcId="{3C893142-F00F-4A19-BC2F-409F3A5290E6}" destId="{64FAB6F3-3164-41F4-84CF-4C4B3F733040}" srcOrd="0" destOrd="0" presId="urn:microsoft.com/office/officeart/2008/layout/LinedList"/>
    <dgm:cxn modelId="{CEBEDFC2-3ABB-4E8A-92CD-01E7C83A36A4}" type="presOf" srcId="{546F8FF4-9028-464D-9CE8-BBB674EE0C3A}" destId="{B41E4970-8F15-4996-AED6-CB46F609BB07}" srcOrd="0" destOrd="0" presId="urn:microsoft.com/office/officeart/2008/layout/LinedList"/>
    <dgm:cxn modelId="{4DF303D6-2EA7-46A7-8BD4-3AB3A707ED30}" type="presOf" srcId="{D0C4C67D-64D5-4B19-A48B-E8106B406466}" destId="{05DB2CD7-FF75-42CA-AD63-08B0C03A6686}" srcOrd="0" destOrd="0" presId="urn:microsoft.com/office/officeart/2008/layout/LinedList"/>
    <dgm:cxn modelId="{E45448F6-2352-4E3D-A05A-0C49CDC16F99}" srcId="{F6591930-5B94-41D8-A3CF-8B7A418C5619}" destId="{493FCD37-6511-4E04-9FA9-9E539160330E}" srcOrd="2" destOrd="0" parTransId="{84BC8B61-8330-4B8A-B6F0-DF7EBAD8480D}" sibTransId="{BBFB11F0-018F-49EC-97C6-E848C149B8DD}"/>
    <dgm:cxn modelId="{1D31C9FF-4E43-4667-9166-3026DB5D72B2}" srcId="{F6591930-5B94-41D8-A3CF-8B7A418C5619}" destId="{546F8FF4-9028-464D-9CE8-BBB674EE0C3A}" srcOrd="4" destOrd="0" parTransId="{F2537CE1-1064-49B2-9973-C280297BCE52}" sibTransId="{57F2A61F-3AD1-4D3B-9ACA-80ECC512E1B4}"/>
    <dgm:cxn modelId="{05062059-6831-4C47-8765-C85B5F053387}" type="presParOf" srcId="{573D6272-7E0A-4E5D-AAB7-97663597A79A}" destId="{7DE3C0F7-6023-482D-8B01-0A6AC538BB2E}" srcOrd="0" destOrd="0" presId="urn:microsoft.com/office/officeart/2008/layout/LinedList"/>
    <dgm:cxn modelId="{34A9032E-8EDC-48FD-A33C-4C2820D29098}" type="presParOf" srcId="{573D6272-7E0A-4E5D-AAB7-97663597A79A}" destId="{32E45B09-55E2-42E1-AA59-E9EBE42A1AFD}" srcOrd="1" destOrd="0" presId="urn:microsoft.com/office/officeart/2008/layout/LinedList"/>
    <dgm:cxn modelId="{C755274E-CCD1-4C89-A0E5-62B89F92AC61}" type="presParOf" srcId="{32E45B09-55E2-42E1-AA59-E9EBE42A1AFD}" destId="{12256234-F4D4-47E8-8268-27047408F26F}" srcOrd="0" destOrd="0" presId="urn:microsoft.com/office/officeart/2008/layout/LinedList"/>
    <dgm:cxn modelId="{14DBD4F1-7B75-4549-BF94-9F5EAC7F17EF}" type="presParOf" srcId="{32E45B09-55E2-42E1-AA59-E9EBE42A1AFD}" destId="{6614E469-79CB-4ABE-9924-337ADD8E7F0C}" srcOrd="1" destOrd="0" presId="urn:microsoft.com/office/officeart/2008/layout/LinedList"/>
    <dgm:cxn modelId="{70C79572-3B1A-461D-9FB6-7D1BC92C317E}" type="presParOf" srcId="{573D6272-7E0A-4E5D-AAB7-97663597A79A}" destId="{0727D3A3-EF41-45A4-9075-68310AF37DB4}" srcOrd="2" destOrd="0" presId="urn:microsoft.com/office/officeart/2008/layout/LinedList"/>
    <dgm:cxn modelId="{231A408C-D1B6-47C7-B170-FB67CED7BB45}" type="presParOf" srcId="{573D6272-7E0A-4E5D-AAB7-97663597A79A}" destId="{F02F04FF-6D3C-498B-AF28-CDAE11FF0C2F}" srcOrd="3" destOrd="0" presId="urn:microsoft.com/office/officeart/2008/layout/LinedList"/>
    <dgm:cxn modelId="{54444237-26D8-44CE-B057-20B54A2B665E}" type="presParOf" srcId="{F02F04FF-6D3C-498B-AF28-CDAE11FF0C2F}" destId="{05DB2CD7-FF75-42CA-AD63-08B0C03A6686}" srcOrd="0" destOrd="0" presId="urn:microsoft.com/office/officeart/2008/layout/LinedList"/>
    <dgm:cxn modelId="{D97B8FEA-8C55-454F-9A2F-FA5FBFBE5B81}" type="presParOf" srcId="{F02F04FF-6D3C-498B-AF28-CDAE11FF0C2F}" destId="{423E7E58-5E10-43AB-8FCC-629F5274085B}" srcOrd="1" destOrd="0" presId="urn:microsoft.com/office/officeart/2008/layout/LinedList"/>
    <dgm:cxn modelId="{C60F4699-20AB-4B9D-86D0-0F3AA35011C7}" type="presParOf" srcId="{573D6272-7E0A-4E5D-AAB7-97663597A79A}" destId="{0B6A39ED-202A-4117-AB4B-090C2514348C}" srcOrd="4" destOrd="0" presId="urn:microsoft.com/office/officeart/2008/layout/LinedList"/>
    <dgm:cxn modelId="{26643DEB-9024-4B93-A7B8-FE754D07C2D1}" type="presParOf" srcId="{573D6272-7E0A-4E5D-AAB7-97663597A79A}" destId="{CCBCE7A0-89FC-4311-BA7A-20E65067B18A}" srcOrd="5" destOrd="0" presId="urn:microsoft.com/office/officeart/2008/layout/LinedList"/>
    <dgm:cxn modelId="{1C9DBD0A-F495-4335-84AC-80ED5FC7809B}" type="presParOf" srcId="{CCBCE7A0-89FC-4311-BA7A-20E65067B18A}" destId="{816BAF89-1091-4BEB-9D46-E7121AF60E56}" srcOrd="0" destOrd="0" presId="urn:microsoft.com/office/officeart/2008/layout/LinedList"/>
    <dgm:cxn modelId="{EE1C7DD1-E6AB-4B78-8D38-26DE62772774}" type="presParOf" srcId="{CCBCE7A0-89FC-4311-BA7A-20E65067B18A}" destId="{8CE75112-D680-4C16-960C-025021758446}" srcOrd="1" destOrd="0" presId="urn:microsoft.com/office/officeart/2008/layout/LinedList"/>
    <dgm:cxn modelId="{2345356C-BFDC-47D1-AC0E-E76A64EA8C20}" type="presParOf" srcId="{573D6272-7E0A-4E5D-AAB7-97663597A79A}" destId="{D065E945-D956-439C-8DB7-2BDA46504794}" srcOrd="6" destOrd="0" presId="urn:microsoft.com/office/officeart/2008/layout/LinedList"/>
    <dgm:cxn modelId="{3B1D901E-2E0B-456D-BD43-9C25CF300D14}" type="presParOf" srcId="{573D6272-7E0A-4E5D-AAB7-97663597A79A}" destId="{011DCE91-9789-4756-AA34-CFD61DBCDC8F}" srcOrd="7" destOrd="0" presId="urn:microsoft.com/office/officeart/2008/layout/LinedList"/>
    <dgm:cxn modelId="{C5B537E1-6D20-4F07-83D8-EA4E5CEE54B9}" type="presParOf" srcId="{011DCE91-9789-4756-AA34-CFD61DBCDC8F}" destId="{64FAB6F3-3164-41F4-84CF-4C4B3F733040}" srcOrd="0" destOrd="0" presId="urn:microsoft.com/office/officeart/2008/layout/LinedList"/>
    <dgm:cxn modelId="{71E66481-3F43-4E86-8C77-94975A76D1DB}" type="presParOf" srcId="{011DCE91-9789-4756-AA34-CFD61DBCDC8F}" destId="{F5538D2B-AAB5-4131-AF41-BF1D968979F2}" srcOrd="1" destOrd="0" presId="urn:microsoft.com/office/officeart/2008/layout/LinedList"/>
    <dgm:cxn modelId="{3E13A82E-B54C-47E5-98ED-70E90F31C186}" type="presParOf" srcId="{573D6272-7E0A-4E5D-AAB7-97663597A79A}" destId="{EFBDAEC7-DDF3-49A6-A95B-88EF289BA955}" srcOrd="8" destOrd="0" presId="urn:microsoft.com/office/officeart/2008/layout/LinedList"/>
    <dgm:cxn modelId="{35ACF872-A642-4B15-B5AB-8D8092D754D8}" type="presParOf" srcId="{573D6272-7E0A-4E5D-AAB7-97663597A79A}" destId="{9FDF7CDD-E8F7-4BFC-AF9F-08EFE3CCCD32}" srcOrd="9" destOrd="0" presId="urn:microsoft.com/office/officeart/2008/layout/LinedList"/>
    <dgm:cxn modelId="{CB9D8AB5-9AFC-4F15-9198-6840BB52B668}" type="presParOf" srcId="{9FDF7CDD-E8F7-4BFC-AF9F-08EFE3CCCD32}" destId="{B41E4970-8F15-4996-AED6-CB46F609BB07}" srcOrd="0" destOrd="0" presId="urn:microsoft.com/office/officeart/2008/layout/LinedList"/>
    <dgm:cxn modelId="{8B61225D-7B4E-4892-92F6-E859AB979784}" type="presParOf" srcId="{9FDF7CDD-E8F7-4BFC-AF9F-08EFE3CCCD32}" destId="{F671E1C5-5C00-42F0-B60C-F76FFD759D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B4348B4-8D5F-4AA5-8CAB-502C74F84BE6}" type="doc">
      <dgm:prSet loTypeId="urn:microsoft.com/office/officeart/2005/8/layout/vProcess5" loCatId="process" qsTypeId="urn:microsoft.com/office/officeart/2005/8/quickstyle/simple5" qsCatId="simple" csTypeId="urn:microsoft.com/office/officeart/2005/8/colors/colorful5" csCatId="colorful" phldr="1"/>
      <dgm:spPr/>
      <dgm:t>
        <a:bodyPr/>
        <a:lstStyle/>
        <a:p>
          <a:endParaRPr lang="tr-TR"/>
        </a:p>
      </dgm:t>
    </dgm:pt>
    <dgm:pt modelId="{64056722-64A1-4455-8D86-A8A952F76380}">
      <dgm:prSet/>
      <dgm:spPr>
        <a:solidFill>
          <a:srgbClr val="223872"/>
        </a:solidFill>
      </dgm:spPr>
      <dgm:t>
        <a:bodyPr/>
        <a:lstStyle/>
        <a:p>
          <a:pPr rtl="0"/>
          <a:r>
            <a:rPr lang="en-US" dirty="0"/>
            <a:t>ASCCP patients with CIN2+ lesions who have not been previously vaccinated, regardless of whether surgical treatment has been performed or not</a:t>
          </a:r>
          <a:endParaRPr lang="tr-TR" dirty="0"/>
        </a:p>
      </dgm:t>
    </dgm:pt>
    <dgm:pt modelId="{BF2CB7DD-2A82-4D3C-A6C3-38165C225A7C}" type="parTrans" cxnId="{993B87E7-EBE5-48D6-B507-EEBBBF47A572}">
      <dgm:prSet/>
      <dgm:spPr/>
      <dgm:t>
        <a:bodyPr/>
        <a:lstStyle/>
        <a:p>
          <a:endParaRPr lang="tr-TR"/>
        </a:p>
      </dgm:t>
    </dgm:pt>
    <dgm:pt modelId="{A6622D5A-A2AB-455A-AAE9-466B9D55E89B}" type="sibTrans" cxnId="{993B87E7-EBE5-48D6-B507-EEBBBF47A572}">
      <dgm:prSet/>
      <dgm:spPr/>
      <dgm:t>
        <a:bodyPr/>
        <a:lstStyle/>
        <a:p>
          <a:endParaRPr lang="tr-TR"/>
        </a:p>
      </dgm:t>
    </dgm:pt>
    <dgm:pt modelId="{20C7861D-F8E3-427B-85EC-73F6A81EBFF8}">
      <dgm:prSet/>
      <dgm:spPr>
        <a:solidFill>
          <a:srgbClr val="223872"/>
        </a:solidFill>
      </dgm:spPr>
      <dgm:t>
        <a:bodyPr/>
        <a:lstStyle/>
        <a:p>
          <a:pPr rtl="0"/>
          <a:r>
            <a:rPr lang="en-US" dirty="0"/>
            <a:t>For women under 26 years of age</a:t>
          </a:r>
          <a:endParaRPr lang="tr-TR" dirty="0"/>
        </a:p>
      </dgm:t>
    </dgm:pt>
    <dgm:pt modelId="{58BDD2EC-EDEE-4ECD-BFD9-890C177F399D}" type="parTrans" cxnId="{E0E4683A-BD7A-4F45-9D5A-E66E26200663}">
      <dgm:prSet/>
      <dgm:spPr/>
      <dgm:t>
        <a:bodyPr/>
        <a:lstStyle/>
        <a:p>
          <a:endParaRPr lang="tr-TR"/>
        </a:p>
      </dgm:t>
    </dgm:pt>
    <dgm:pt modelId="{1F08944F-9FA2-4953-B05B-C470B161981E}" type="sibTrans" cxnId="{E0E4683A-BD7A-4F45-9D5A-E66E26200663}">
      <dgm:prSet/>
      <dgm:spPr/>
      <dgm:t>
        <a:bodyPr/>
        <a:lstStyle/>
        <a:p>
          <a:endParaRPr lang="tr-TR"/>
        </a:p>
      </dgm:t>
    </dgm:pt>
    <dgm:pt modelId="{2FFD5DD2-9269-4AFA-9DAC-4F3D58AAC3B1}">
      <dgm:prSet/>
      <dgm:spPr>
        <a:solidFill>
          <a:srgbClr val="223872"/>
        </a:solidFill>
      </dgm:spPr>
      <dgm:t>
        <a:bodyPr/>
        <a:lstStyle/>
        <a:p>
          <a:pPr rtl="0"/>
          <a:r>
            <a:rPr lang="en-US" dirty="0"/>
            <a:t>For women aged 27-45, according to patient-physician decision</a:t>
          </a:r>
          <a:endParaRPr lang="tr-TR" dirty="0"/>
        </a:p>
      </dgm:t>
    </dgm:pt>
    <dgm:pt modelId="{21D05F92-AEB3-4665-95BB-F66A0A424D64}" type="parTrans" cxnId="{A2D9082E-82DC-4D67-A777-48DEE7DC1580}">
      <dgm:prSet/>
      <dgm:spPr/>
      <dgm:t>
        <a:bodyPr/>
        <a:lstStyle/>
        <a:p>
          <a:endParaRPr lang="tr-TR"/>
        </a:p>
      </dgm:t>
    </dgm:pt>
    <dgm:pt modelId="{B664D29D-7E6D-486E-9FFB-227B99FC501E}" type="sibTrans" cxnId="{A2D9082E-82DC-4D67-A777-48DEE7DC1580}">
      <dgm:prSet/>
      <dgm:spPr/>
      <dgm:t>
        <a:bodyPr/>
        <a:lstStyle/>
        <a:p>
          <a:endParaRPr lang="tr-TR"/>
        </a:p>
      </dgm:t>
    </dgm:pt>
    <dgm:pt modelId="{F9175641-7CD8-45E2-A1D4-FCFD1B5FEDB6}">
      <dgm:prSet custT="1"/>
      <dgm:spPr/>
      <dgm:t>
        <a:bodyPr/>
        <a:lstStyle/>
        <a:p>
          <a:pPr rtl="0"/>
          <a:r>
            <a:rPr lang="tr-TR" sz="3600" dirty="0" err="1"/>
            <a:t>Recommends</a:t>
          </a:r>
          <a:r>
            <a:rPr lang="tr-TR" sz="3600" dirty="0"/>
            <a:t> HPV </a:t>
          </a:r>
          <a:r>
            <a:rPr lang="tr-TR" sz="3600" dirty="0" err="1"/>
            <a:t>vaccination</a:t>
          </a:r>
          <a:endParaRPr lang="tr-TR" sz="3600" dirty="0"/>
        </a:p>
      </dgm:t>
    </dgm:pt>
    <dgm:pt modelId="{D0E40B9B-6F65-4E86-BB4F-C4486D3FCD3C}" type="parTrans" cxnId="{254FCDC6-9543-4EE2-BF64-4EBDF0D3595D}">
      <dgm:prSet/>
      <dgm:spPr/>
      <dgm:t>
        <a:bodyPr/>
        <a:lstStyle/>
        <a:p>
          <a:endParaRPr lang="tr-TR"/>
        </a:p>
      </dgm:t>
    </dgm:pt>
    <dgm:pt modelId="{E002759B-246E-4F22-9C1F-A1381414DCF8}" type="sibTrans" cxnId="{254FCDC6-9543-4EE2-BF64-4EBDF0D3595D}">
      <dgm:prSet/>
      <dgm:spPr/>
      <dgm:t>
        <a:bodyPr/>
        <a:lstStyle/>
        <a:p>
          <a:endParaRPr lang="tr-TR"/>
        </a:p>
      </dgm:t>
    </dgm:pt>
    <dgm:pt modelId="{F3565F3E-5C8F-40AF-ABEF-A9FB70F8EDD2}" type="pres">
      <dgm:prSet presAssocID="{2B4348B4-8D5F-4AA5-8CAB-502C74F84BE6}" presName="outerComposite" presStyleCnt="0">
        <dgm:presLayoutVars>
          <dgm:chMax val="5"/>
          <dgm:dir/>
          <dgm:resizeHandles val="exact"/>
        </dgm:presLayoutVars>
      </dgm:prSet>
      <dgm:spPr/>
    </dgm:pt>
    <dgm:pt modelId="{10EAF1AC-67EC-4B15-B195-3D623D7EA3A5}" type="pres">
      <dgm:prSet presAssocID="{2B4348B4-8D5F-4AA5-8CAB-502C74F84BE6}" presName="dummyMaxCanvas" presStyleCnt="0">
        <dgm:presLayoutVars/>
      </dgm:prSet>
      <dgm:spPr/>
    </dgm:pt>
    <dgm:pt modelId="{C2D1D895-4AB8-45DF-B4AA-D4EE45756534}" type="pres">
      <dgm:prSet presAssocID="{2B4348B4-8D5F-4AA5-8CAB-502C74F84BE6}" presName="TwoNodes_1" presStyleLbl="node1" presStyleIdx="0" presStyleCnt="2">
        <dgm:presLayoutVars>
          <dgm:bulletEnabled val="1"/>
        </dgm:presLayoutVars>
      </dgm:prSet>
      <dgm:spPr/>
    </dgm:pt>
    <dgm:pt modelId="{B271605A-7D52-43BB-8D6B-1E1A781CFDC6}" type="pres">
      <dgm:prSet presAssocID="{2B4348B4-8D5F-4AA5-8CAB-502C74F84BE6}" presName="TwoNodes_2" presStyleLbl="node1" presStyleIdx="1" presStyleCnt="2">
        <dgm:presLayoutVars>
          <dgm:bulletEnabled val="1"/>
        </dgm:presLayoutVars>
      </dgm:prSet>
      <dgm:spPr/>
    </dgm:pt>
    <dgm:pt modelId="{9F17B9DF-11D1-427D-ABFB-65E43BDAA732}" type="pres">
      <dgm:prSet presAssocID="{2B4348B4-8D5F-4AA5-8CAB-502C74F84BE6}" presName="TwoConn_1-2" presStyleLbl="fgAccFollowNode1" presStyleIdx="0" presStyleCnt="1">
        <dgm:presLayoutVars>
          <dgm:bulletEnabled val="1"/>
        </dgm:presLayoutVars>
      </dgm:prSet>
      <dgm:spPr/>
    </dgm:pt>
    <dgm:pt modelId="{51CB9CE0-6732-4E66-BA7F-EDE657C5440D}" type="pres">
      <dgm:prSet presAssocID="{2B4348B4-8D5F-4AA5-8CAB-502C74F84BE6}" presName="TwoNodes_1_text" presStyleLbl="node1" presStyleIdx="1" presStyleCnt="2">
        <dgm:presLayoutVars>
          <dgm:bulletEnabled val="1"/>
        </dgm:presLayoutVars>
      </dgm:prSet>
      <dgm:spPr/>
    </dgm:pt>
    <dgm:pt modelId="{EAE6CB86-3C50-4A8E-AE7E-BA51691021AF}" type="pres">
      <dgm:prSet presAssocID="{2B4348B4-8D5F-4AA5-8CAB-502C74F84BE6}" presName="TwoNodes_2_text" presStyleLbl="node1" presStyleIdx="1" presStyleCnt="2">
        <dgm:presLayoutVars>
          <dgm:bulletEnabled val="1"/>
        </dgm:presLayoutVars>
      </dgm:prSet>
      <dgm:spPr/>
    </dgm:pt>
  </dgm:ptLst>
  <dgm:cxnLst>
    <dgm:cxn modelId="{5438F607-5AF2-42D0-B3B2-1917A86B1D44}" type="presOf" srcId="{2B4348B4-8D5F-4AA5-8CAB-502C74F84BE6}" destId="{F3565F3E-5C8F-40AF-ABEF-A9FB70F8EDD2}" srcOrd="0" destOrd="0" presId="urn:microsoft.com/office/officeart/2005/8/layout/vProcess5"/>
    <dgm:cxn modelId="{A33E7D08-10F4-4F3D-A56C-657AEF4B19C5}" type="presOf" srcId="{64056722-64A1-4455-8D86-A8A952F76380}" destId="{51CB9CE0-6732-4E66-BA7F-EDE657C5440D}" srcOrd="1" destOrd="0" presId="urn:microsoft.com/office/officeart/2005/8/layout/vProcess5"/>
    <dgm:cxn modelId="{BB8A460C-FC0A-442E-8ECE-2FB0FE3D0EC0}" type="presOf" srcId="{A6622D5A-A2AB-455A-AAE9-466B9D55E89B}" destId="{9F17B9DF-11D1-427D-ABFB-65E43BDAA732}" srcOrd="0" destOrd="0" presId="urn:microsoft.com/office/officeart/2005/8/layout/vProcess5"/>
    <dgm:cxn modelId="{8479EA21-D846-485A-8011-B8A6BAD1415D}" type="presOf" srcId="{2FFD5DD2-9269-4AFA-9DAC-4F3D58AAC3B1}" destId="{51CB9CE0-6732-4E66-BA7F-EDE657C5440D}" srcOrd="1" destOrd="2" presId="urn:microsoft.com/office/officeart/2005/8/layout/vProcess5"/>
    <dgm:cxn modelId="{A2D9082E-82DC-4D67-A777-48DEE7DC1580}" srcId="{64056722-64A1-4455-8D86-A8A952F76380}" destId="{2FFD5DD2-9269-4AFA-9DAC-4F3D58AAC3B1}" srcOrd="1" destOrd="0" parTransId="{21D05F92-AEB3-4665-95BB-F66A0A424D64}" sibTransId="{B664D29D-7E6D-486E-9FFB-227B99FC501E}"/>
    <dgm:cxn modelId="{832BF736-B829-473D-AF85-8AC37FFF9E06}" type="presOf" srcId="{F9175641-7CD8-45E2-A1D4-FCFD1B5FEDB6}" destId="{B271605A-7D52-43BB-8D6B-1E1A781CFDC6}" srcOrd="0" destOrd="0" presId="urn:microsoft.com/office/officeart/2005/8/layout/vProcess5"/>
    <dgm:cxn modelId="{E0E4683A-BD7A-4F45-9D5A-E66E26200663}" srcId="{64056722-64A1-4455-8D86-A8A952F76380}" destId="{20C7861D-F8E3-427B-85EC-73F6A81EBFF8}" srcOrd="0" destOrd="0" parTransId="{58BDD2EC-EDEE-4ECD-BFD9-890C177F399D}" sibTransId="{1F08944F-9FA2-4953-B05B-C470B161981E}"/>
    <dgm:cxn modelId="{4636C148-5FC8-44D9-A92A-270D4DDC7816}" type="presOf" srcId="{20C7861D-F8E3-427B-85EC-73F6A81EBFF8}" destId="{C2D1D895-4AB8-45DF-B4AA-D4EE45756534}" srcOrd="0" destOrd="1" presId="urn:microsoft.com/office/officeart/2005/8/layout/vProcess5"/>
    <dgm:cxn modelId="{F5CE407B-93AF-46D7-AA7F-1967C8B12320}" type="presOf" srcId="{2FFD5DD2-9269-4AFA-9DAC-4F3D58AAC3B1}" destId="{C2D1D895-4AB8-45DF-B4AA-D4EE45756534}" srcOrd="0" destOrd="2" presId="urn:microsoft.com/office/officeart/2005/8/layout/vProcess5"/>
    <dgm:cxn modelId="{18972093-F252-4A47-B028-E79BED35F053}" type="presOf" srcId="{20C7861D-F8E3-427B-85EC-73F6A81EBFF8}" destId="{51CB9CE0-6732-4E66-BA7F-EDE657C5440D}" srcOrd="1" destOrd="1" presId="urn:microsoft.com/office/officeart/2005/8/layout/vProcess5"/>
    <dgm:cxn modelId="{254FCDC6-9543-4EE2-BF64-4EBDF0D3595D}" srcId="{2B4348B4-8D5F-4AA5-8CAB-502C74F84BE6}" destId="{F9175641-7CD8-45E2-A1D4-FCFD1B5FEDB6}" srcOrd="1" destOrd="0" parTransId="{D0E40B9B-6F65-4E86-BB4F-C4486D3FCD3C}" sibTransId="{E002759B-246E-4F22-9C1F-A1381414DCF8}"/>
    <dgm:cxn modelId="{DAA35AC9-9055-4E9D-B2D1-59DA15396C64}" type="presOf" srcId="{F9175641-7CD8-45E2-A1D4-FCFD1B5FEDB6}" destId="{EAE6CB86-3C50-4A8E-AE7E-BA51691021AF}" srcOrd="1" destOrd="0" presId="urn:microsoft.com/office/officeart/2005/8/layout/vProcess5"/>
    <dgm:cxn modelId="{993B87E7-EBE5-48D6-B507-EEBBBF47A572}" srcId="{2B4348B4-8D5F-4AA5-8CAB-502C74F84BE6}" destId="{64056722-64A1-4455-8D86-A8A952F76380}" srcOrd="0" destOrd="0" parTransId="{BF2CB7DD-2A82-4D3C-A6C3-38165C225A7C}" sibTransId="{A6622D5A-A2AB-455A-AAE9-466B9D55E89B}"/>
    <dgm:cxn modelId="{29CF28EC-B50B-48CF-96C6-AE3C55B02B93}" type="presOf" srcId="{64056722-64A1-4455-8D86-A8A952F76380}" destId="{C2D1D895-4AB8-45DF-B4AA-D4EE45756534}" srcOrd="0" destOrd="0" presId="urn:microsoft.com/office/officeart/2005/8/layout/vProcess5"/>
    <dgm:cxn modelId="{62B0E36B-CE3F-4F42-AB62-56BF132601A0}" type="presParOf" srcId="{F3565F3E-5C8F-40AF-ABEF-A9FB70F8EDD2}" destId="{10EAF1AC-67EC-4B15-B195-3D623D7EA3A5}" srcOrd="0" destOrd="0" presId="urn:microsoft.com/office/officeart/2005/8/layout/vProcess5"/>
    <dgm:cxn modelId="{E5197319-DD7E-46C4-BB10-FD8E694B39BC}" type="presParOf" srcId="{F3565F3E-5C8F-40AF-ABEF-A9FB70F8EDD2}" destId="{C2D1D895-4AB8-45DF-B4AA-D4EE45756534}" srcOrd="1" destOrd="0" presId="urn:microsoft.com/office/officeart/2005/8/layout/vProcess5"/>
    <dgm:cxn modelId="{9A4BB715-3846-43AD-9E62-DB62FE959F47}" type="presParOf" srcId="{F3565F3E-5C8F-40AF-ABEF-A9FB70F8EDD2}" destId="{B271605A-7D52-43BB-8D6B-1E1A781CFDC6}" srcOrd="2" destOrd="0" presId="urn:microsoft.com/office/officeart/2005/8/layout/vProcess5"/>
    <dgm:cxn modelId="{E5E42183-7D2C-48F1-9B8A-524F8B44C55F}" type="presParOf" srcId="{F3565F3E-5C8F-40AF-ABEF-A9FB70F8EDD2}" destId="{9F17B9DF-11D1-427D-ABFB-65E43BDAA732}" srcOrd="3" destOrd="0" presId="urn:microsoft.com/office/officeart/2005/8/layout/vProcess5"/>
    <dgm:cxn modelId="{68CFDA7C-0B9E-4FE0-AD75-750B01CAD20C}" type="presParOf" srcId="{F3565F3E-5C8F-40AF-ABEF-A9FB70F8EDD2}" destId="{51CB9CE0-6732-4E66-BA7F-EDE657C5440D}" srcOrd="4" destOrd="0" presId="urn:microsoft.com/office/officeart/2005/8/layout/vProcess5"/>
    <dgm:cxn modelId="{2CEC23AA-874B-480C-9523-421C98AD5A90}" type="presParOf" srcId="{F3565F3E-5C8F-40AF-ABEF-A9FB70F8EDD2}" destId="{EAE6CB86-3C50-4A8E-AE7E-BA51691021AF}"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00513B7-693D-488A-9B12-1B92ACD9D056}"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tr-TR"/>
        </a:p>
      </dgm:t>
    </dgm:pt>
    <dgm:pt modelId="{1F3725D4-9FE6-4D35-8996-5DF2371D0F84}">
      <dgm:prSet/>
      <dgm:spPr/>
      <dgm:t>
        <a:bodyPr/>
        <a:lstStyle/>
        <a:p>
          <a:pPr rtl="0"/>
          <a:r>
            <a:rPr lang="tr-TR" dirty="0"/>
            <a:t>Case # 1.180</a:t>
          </a:r>
        </a:p>
      </dgm:t>
    </dgm:pt>
    <dgm:pt modelId="{7A11D80C-CF2E-4891-BF02-1AAB17B219B0}" type="parTrans" cxnId="{E9B59B7F-84D2-43B3-9477-EEBFE14F5624}">
      <dgm:prSet/>
      <dgm:spPr/>
      <dgm:t>
        <a:bodyPr/>
        <a:lstStyle/>
        <a:p>
          <a:endParaRPr lang="tr-TR"/>
        </a:p>
      </dgm:t>
    </dgm:pt>
    <dgm:pt modelId="{0E0EDC2D-AAC9-48F0-8CDE-A7C41AE8888A}" type="sibTrans" cxnId="{E9B59B7F-84D2-43B3-9477-EEBFE14F5624}">
      <dgm:prSet/>
      <dgm:spPr/>
      <dgm:t>
        <a:bodyPr/>
        <a:lstStyle/>
        <a:p>
          <a:endParaRPr lang="tr-TR"/>
        </a:p>
      </dgm:t>
    </dgm:pt>
    <dgm:pt modelId="{DF914728-1BD4-43D4-969C-98B92BBB0A5F}">
      <dgm:prSet/>
      <dgm:spPr/>
      <dgm:t>
        <a:bodyPr/>
        <a:lstStyle/>
        <a:p>
          <a:pPr rtl="0"/>
          <a:r>
            <a:rPr lang="tr-TR" dirty="0" err="1"/>
            <a:t>Outcome</a:t>
          </a:r>
          <a:r>
            <a:rPr lang="tr-TR" dirty="0"/>
            <a:t> </a:t>
          </a:r>
          <a:r>
            <a:rPr lang="tr-TR" dirty="0" err="1"/>
            <a:t>criteria</a:t>
          </a:r>
          <a:endParaRPr lang="tr-TR" dirty="0"/>
        </a:p>
      </dgm:t>
    </dgm:pt>
    <dgm:pt modelId="{EDA303BC-DFA1-41D3-87A2-56E4E0C3F083}" type="parTrans" cxnId="{84E2CDE2-70B9-45D4-A6C1-A5B9A53EF239}">
      <dgm:prSet/>
      <dgm:spPr/>
      <dgm:t>
        <a:bodyPr/>
        <a:lstStyle/>
        <a:p>
          <a:endParaRPr lang="tr-TR"/>
        </a:p>
      </dgm:t>
    </dgm:pt>
    <dgm:pt modelId="{3757EC4B-E1C0-4361-80A5-20D47B540BB0}" type="sibTrans" cxnId="{84E2CDE2-70B9-45D4-A6C1-A5B9A53EF239}">
      <dgm:prSet/>
      <dgm:spPr/>
      <dgm:t>
        <a:bodyPr/>
        <a:lstStyle/>
        <a:p>
          <a:endParaRPr lang="tr-TR"/>
        </a:p>
      </dgm:t>
    </dgm:pt>
    <dgm:pt modelId="{847E3D68-F1F2-4322-9949-A160C6EE6E27}">
      <dgm:prSet/>
      <dgm:spPr/>
      <dgm:t>
        <a:bodyPr/>
        <a:lstStyle/>
        <a:p>
          <a:pPr rtl="0"/>
          <a:r>
            <a:rPr lang="tr-TR" dirty="0"/>
            <a:t>&gt;1/32 </a:t>
          </a:r>
          <a:r>
            <a:rPr lang="tr-TR" dirty="0" err="1"/>
            <a:t>anogenital</a:t>
          </a:r>
          <a:r>
            <a:rPr lang="tr-TR" dirty="0"/>
            <a:t> </a:t>
          </a:r>
          <a:r>
            <a:rPr lang="tr-TR" dirty="0" err="1"/>
            <a:t>nonvaccine</a:t>
          </a:r>
          <a:r>
            <a:rPr lang="tr-TR" dirty="0"/>
            <a:t> </a:t>
          </a:r>
          <a:r>
            <a:rPr lang="tr-TR" dirty="0" err="1"/>
            <a:t>type</a:t>
          </a:r>
          <a:r>
            <a:rPr lang="tr-TR" dirty="0"/>
            <a:t> HPV </a:t>
          </a:r>
          <a:r>
            <a:rPr lang="tr-TR" dirty="0" err="1"/>
            <a:t>prevalence</a:t>
          </a:r>
          <a:endParaRPr lang="tr-TR" dirty="0"/>
        </a:p>
      </dgm:t>
    </dgm:pt>
    <dgm:pt modelId="{18E05A6E-6382-46C1-8600-4CBD407C7BAF}" type="parTrans" cxnId="{162CEBD0-658C-4FE1-84B8-3AAD4EA3CBE1}">
      <dgm:prSet/>
      <dgm:spPr/>
      <dgm:t>
        <a:bodyPr/>
        <a:lstStyle/>
        <a:p>
          <a:endParaRPr lang="tr-TR"/>
        </a:p>
      </dgm:t>
    </dgm:pt>
    <dgm:pt modelId="{3A698C21-6804-4EF4-903B-770B6AAAE4CD}" type="sibTrans" cxnId="{162CEBD0-658C-4FE1-84B8-3AAD4EA3CBE1}">
      <dgm:prSet/>
      <dgm:spPr/>
      <dgm:t>
        <a:bodyPr/>
        <a:lstStyle/>
        <a:p>
          <a:endParaRPr lang="tr-TR"/>
        </a:p>
      </dgm:t>
    </dgm:pt>
    <dgm:pt modelId="{E8D60FBC-7227-4071-B893-E406DF152252}">
      <dgm:prSet/>
      <dgm:spPr/>
      <dgm:t>
        <a:bodyPr/>
        <a:lstStyle/>
        <a:p>
          <a:pPr rtl="0"/>
          <a:r>
            <a:rPr lang="en-US" dirty="0"/>
            <a:t>Prevalence of &gt;1 genetically related HPV types HPV 1</a:t>
          </a:r>
          <a:r>
            <a:rPr lang="tr-TR" dirty="0"/>
            <a:t>6 -</a:t>
          </a:r>
          <a:r>
            <a:rPr lang="en-US" dirty="0"/>
            <a:t>18</a:t>
          </a:r>
          <a:endParaRPr lang="tr-TR" dirty="0"/>
        </a:p>
      </dgm:t>
    </dgm:pt>
    <dgm:pt modelId="{738C6D79-DFF3-4DE4-A7DD-03C1EBE2DDE9}" type="parTrans" cxnId="{93864554-92B9-4D25-92CE-318DDCF5E4C7}">
      <dgm:prSet/>
      <dgm:spPr/>
      <dgm:t>
        <a:bodyPr/>
        <a:lstStyle/>
        <a:p>
          <a:endParaRPr lang="tr-TR"/>
        </a:p>
      </dgm:t>
    </dgm:pt>
    <dgm:pt modelId="{034A0831-09C7-4554-A700-B30EA1316FA5}" type="sibTrans" cxnId="{93864554-92B9-4D25-92CE-318DDCF5E4C7}">
      <dgm:prSet/>
      <dgm:spPr/>
      <dgm:t>
        <a:bodyPr/>
        <a:lstStyle/>
        <a:p>
          <a:endParaRPr lang="tr-TR"/>
        </a:p>
      </dgm:t>
    </dgm:pt>
    <dgm:pt modelId="{2AD1340D-4797-4323-AE3B-66C5CD8F8A63}">
      <dgm:prSet/>
      <dgm:spPr/>
      <dgm:t>
        <a:bodyPr/>
        <a:lstStyle/>
        <a:p>
          <a:pPr rtl="0"/>
          <a:r>
            <a:rPr lang="en-US" dirty="0"/>
            <a:t>No change was detected in non-</a:t>
          </a:r>
          <a:r>
            <a:rPr lang="en-US" dirty="0" err="1"/>
            <a:t>vacine</a:t>
          </a:r>
          <a:r>
            <a:rPr lang="en-US" dirty="0"/>
            <a:t> type HPVs after vaccination</a:t>
          </a:r>
          <a:endParaRPr lang="tr-TR" dirty="0"/>
        </a:p>
      </dgm:t>
    </dgm:pt>
    <dgm:pt modelId="{348C9EB9-990A-4E4E-B00F-F89DCE46CBEA}" type="parTrans" cxnId="{E92A6371-233D-4615-80FA-693A169FF83E}">
      <dgm:prSet/>
      <dgm:spPr/>
      <dgm:t>
        <a:bodyPr/>
        <a:lstStyle/>
        <a:p>
          <a:endParaRPr lang="tr-TR"/>
        </a:p>
      </dgm:t>
    </dgm:pt>
    <dgm:pt modelId="{A423E239-6565-459A-BD08-2986953EFEE9}" type="sibTrans" cxnId="{E92A6371-233D-4615-80FA-693A169FF83E}">
      <dgm:prSet/>
      <dgm:spPr/>
      <dgm:t>
        <a:bodyPr/>
        <a:lstStyle/>
        <a:p>
          <a:endParaRPr lang="tr-TR"/>
        </a:p>
      </dgm:t>
    </dgm:pt>
    <dgm:pt modelId="{A2D5D278-8DCE-42BC-88A3-5F993A36D3A3}" type="pres">
      <dgm:prSet presAssocID="{800513B7-693D-488A-9B12-1B92ACD9D056}" presName="Name0" presStyleCnt="0">
        <dgm:presLayoutVars>
          <dgm:dir/>
          <dgm:animLvl val="lvl"/>
          <dgm:resizeHandles val="exact"/>
        </dgm:presLayoutVars>
      </dgm:prSet>
      <dgm:spPr/>
    </dgm:pt>
    <dgm:pt modelId="{5C1FDD3C-A3E3-461D-ACFC-60A775C3674D}" type="pres">
      <dgm:prSet presAssocID="{2AD1340D-4797-4323-AE3B-66C5CD8F8A63}" presName="boxAndChildren" presStyleCnt="0"/>
      <dgm:spPr/>
    </dgm:pt>
    <dgm:pt modelId="{391A1870-8AB9-4948-85B1-1009B8D03F30}" type="pres">
      <dgm:prSet presAssocID="{2AD1340D-4797-4323-AE3B-66C5CD8F8A63}" presName="parentTextBox" presStyleLbl="node1" presStyleIdx="0" presStyleCnt="3"/>
      <dgm:spPr/>
    </dgm:pt>
    <dgm:pt modelId="{B83762C7-FFB2-42F3-B835-C73EFD6D8C53}" type="pres">
      <dgm:prSet presAssocID="{3757EC4B-E1C0-4361-80A5-20D47B540BB0}" presName="sp" presStyleCnt="0"/>
      <dgm:spPr/>
    </dgm:pt>
    <dgm:pt modelId="{67387C8B-D0CE-4C30-A1AC-711480B892B0}" type="pres">
      <dgm:prSet presAssocID="{DF914728-1BD4-43D4-969C-98B92BBB0A5F}" presName="arrowAndChildren" presStyleCnt="0"/>
      <dgm:spPr/>
    </dgm:pt>
    <dgm:pt modelId="{986104A8-90D7-491B-8A45-F729759CB8FF}" type="pres">
      <dgm:prSet presAssocID="{DF914728-1BD4-43D4-969C-98B92BBB0A5F}" presName="parentTextArrow" presStyleLbl="node1" presStyleIdx="0" presStyleCnt="3"/>
      <dgm:spPr/>
    </dgm:pt>
    <dgm:pt modelId="{F7CBF2F7-5A16-44F3-86DD-35253817B4A8}" type="pres">
      <dgm:prSet presAssocID="{DF914728-1BD4-43D4-969C-98B92BBB0A5F}" presName="arrow" presStyleLbl="node1" presStyleIdx="1" presStyleCnt="3"/>
      <dgm:spPr/>
    </dgm:pt>
    <dgm:pt modelId="{491C07C8-441D-4E5B-BBF5-2BFE8E4D51AF}" type="pres">
      <dgm:prSet presAssocID="{DF914728-1BD4-43D4-969C-98B92BBB0A5F}" presName="descendantArrow" presStyleCnt="0"/>
      <dgm:spPr/>
    </dgm:pt>
    <dgm:pt modelId="{DE600A2D-485E-42DF-ADFC-59E4C66683C3}" type="pres">
      <dgm:prSet presAssocID="{847E3D68-F1F2-4322-9949-A160C6EE6E27}" presName="childTextArrow" presStyleLbl="fgAccFollowNode1" presStyleIdx="0" presStyleCnt="2">
        <dgm:presLayoutVars>
          <dgm:bulletEnabled val="1"/>
        </dgm:presLayoutVars>
      </dgm:prSet>
      <dgm:spPr/>
    </dgm:pt>
    <dgm:pt modelId="{7797EC5F-B9F1-47C1-8192-738C0D872BE9}" type="pres">
      <dgm:prSet presAssocID="{E8D60FBC-7227-4071-B893-E406DF152252}" presName="childTextArrow" presStyleLbl="fgAccFollowNode1" presStyleIdx="1" presStyleCnt="2">
        <dgm:presLayoutVars>
          <dgm:bulletEnabled val="1"/>
        </dgm:presLayoutVars>
      </dgm:prSet>
      <dgm:spPr/>
    </dgm:pt>
    <dgm:pt modelId="{C928ABEF-C5DA-43B3-A868-A001F38EFAFE}" type="pres">
      <dgm:prSet presAssocID="{0E0EDC2D-AAC9-48F0-8CDE-A7C41AE8888A}" presName="sp" presStyleCnt="0"/>
      <dgm:spPr/>
    </dgm:pt>
    <dgm:pt modelId="{3CD27483-7C6D-4D84-8C1E-02A5E77C29B8}" type="pres">
      <dgm:prSet presAssocID="{1F3725D4-9FE6-4D35-8996-5DF2371D0F84}" presName="arrowAndChildren" presStyleCnt="0"/>
      <dgm:spPr/>
    </dgm:pt>
    <dgm:pt modelId="{90CC38EE-E953-4455-8CB3-B73055F8A4E0}" type="pres">
      <dgm:prSet presAssocID="{1F3725D4-9FE6-4D35-8996-5DF2371D0F84}" presName="parentTextArrow" presStyleLbl="node1" presStyleIdx="2" presStyleCnt="3"/>
      <dgm:spPr/>
    </dgm:pt>
  </dgm:ptLst>
  <dgm:cxnLst>
    <dgm:cxn modelId="{64BA8501-858A-42E6-970E-1A3084BCE72D}" type="presOf" srcId="{2AD1340D-4797-4323-AE3B-66C5CD8F8A63}" destId="{391A1870-8AB9-4948-85B1-1009B8D03F30}" srcOrd="0" destOrd="0" presId="urn:microsoft.com/office/officeart/2005/8/layout/process4"/>
    <dgm:cxn modelId="{6A29EF31-883B-4019-95A8-46699CCC5FB6}" type="presOf" srcId="{DF914728-1BD4-43D4-969C-98B92BBB0A5F}" destId="{986104A8-90D7-491B-8A45-F729759CB8FF}" srcOrd="0" destOrd="0" presId="urn:microsoft.com/office/officeart/2005/8/layout/process4"/>
    <dgm:cxn modelId="{084EBB6A-D2B4-4339-82F3-B575736378C2}" type="presOf" srcId="{E8D60FBC-7227-4071-B893-E406DF152252}" destId="{7797EC5F-B9F1-47C1-8192-738C0D872BE9}" srcOrd="0" destOrd="0" presId="urn:microsoft.com/office/officeart/2005/8/layout/process4"/>
    <dgm:cxn modelId="{E92A6371-233D-4615-80FA-693A169FF83E}" srcId="{800513B7-693D-488A-9B12-1B92ACD9D056}" destId="{2AD1340D-4797-4323-AE3B-66C5CD8F8A63}" srcOrd="2" destOrd="0" parTransId="{348C9EB9-990A-4E4E-B00F-F89DCE46CBEA}" sibTransId="{A423E239-6565-459A-BD08-2986953EFEE9}"/>
    <dgm:cxn modelId="{84E97253-DAAD-4A27-B5A8-7903ED602FB1}" type="presOf" srcId="{800513B7-693D-488A-9B12-1B92ACD9D056}" destId="{A2D5D278-8DCE-42BC-88A3-5F993A36D3A3}" srcOrd="0" destOrd="0" presId="urn:microsoft.com/office/officeart/2005/8/layout/process4"/>
    <dgm:cxn modelId="{93864554-92B9-4D25-92CE-318DDCF5E4C7}" srcId="{DF914728-1BD4-43D4-969C-98B92BBB0A5F}" destId="{E8D60FBC-7227-4071-B893-E406DF152252}" srcOrd="1" destOrd="0" parTransId="{738C6D79-DFF3-4DE4-A7DD-03C1EBE2DDE9}" sibTransId="{034A0831-09C7-4554-A700-B30EA1316FA5}"/>
    <dgm:cxn modelId="{E9B59B7F-84D2-43B3-9477-EEBFE14F5624}" srcId="{800513B7-693D-488A-9B12-1B92ACD9D056}" destId="{1F3725D4-9FE6-4D35-8996-5DF2371D0F84}" srcOrd="0" destOrd="0" parTransId="{7A11D80C-CF2E-4891-BF02-1AAB17B219B0}" sibTransId="{0E0EDC2D-AAC9-48F0-8CDE-A7C41AE8888A}"/>
    <dgm:cxn modelId="{13B34A94-0C0C-42E1-8758-F7F9F2288D87}" type="presOf" srcId="{1F3725D4-9FE6-4D35-8996-5DF2371D0F84}" destId="{90CC38EE-E953-4455-8CB3-B73055F8A4E0}" srcOrd="0" destOrd="0" presId="urn:microsoft.com/office/officeart/2005/8/layout/process4"/>
    <dgm:cxn modelId="{1D99C8C2-7444-4188-82AE-0415FFC964DD}" type="presOf" srcId="{DF914728-1BD4-43D4-969C-98B92BBB0A5F}" destId="{F7CBF2F7-5A16-44F3-86DD-35253817B4A8}" srcOrd="1" destOrd="0" presId="urn:microsoft.com/office/officeart/2005/8/layout/process4"/>
    <dgm:cxn modelId="{162CEBD0-658C-4FE1-84B8-3AAD4EA3CBE1}" srcId="{DF914728-1BD4-43D4-969C-98B92BBB0A5F}" destId="{847E3D68-F1F2-4322-9949-A160C6EE6E27}" srcOrd="0" destOrd="0" parTransId="{18E05A6E-6382-46C1-8600-4CBD407C7BAF}" sibTransId="{3A698C21-6804-4EF4-903B-770B6AAAE4CD}"/>
    <dgm:cxn modelId="{84E2CDE2-70B9-45D4-A6C1-A5B9A53EF239}" srcId="{800513B7-693D-488A-9B12-1B92ACD9D056}" destId="{DF914728-1BD4-43D4-969C-98B92BBB0A5F}" srcOrd="1" destOrd="0" parTransId="{EDA303BC-DFA1-41D3-87A2-56E4E0C3F083}" sibTransId="{3757EC4B-E1C0-4361-80A5-20D47B540BB0}"/>
    <dgm:cxn modelId="{462032FE-51DD-466B-80D8-8463C4332F43}" type="presOf" srcId="{847E3D68-F1F2-4322-9949-A160C6EE6E27}" destId="{DE600A2D-485E-42DF-ADFC-59E4C66683C3}" srcOrd="0" destOrd="0" presId="urn:microsoft.com/office/officeart/2005/8/layout/process4"/>
    <dgm:cxn modelId="{17C5E334-DEC1-498B-B140-C0D9F81C1DA8}" type="presParOf" srcId="{A2D5D278-8DCE-42BC-88A3-5F993A36D3A3}" destId="{5C1FDD3C-A3E3-461D-ACFC-60A775C3674D}" srcOrd="0" destOrd="0" presId="urn:microsoft.com/office/officeart/2005/8/layout/process4"/>
    <dgm:cxn modelId="{5F6E8113-2EC2-490B-B48B-3CC6553E7D95}" type="presParOf" srcId="{5C1FDD3C-A3E3-461D-ACFC-60A775C3674D}" destId="{391A1870-8AB9-4948-85B1-1009B8D03F30}" srcOrd="0" destOrd="0" presId="urn:microsoft.com/office/officeart/2005/8/layout/process4"/>
    <dgm:cxn modelId="{CD4D7C17-9E36-4ED9-B050-EAA4E9ED75DE}" type="presParOf" srcId="{A2D5D278-8DCE-42BC-88A3-5F993A36D3A3}" destId="{B83762C7-FFB2-42F3-B835-C73EFD6D8C53}" srcOrd="1" destOrd="0" presId="urn:microsoft.com/office/officeart/2005/8/layout/process4"/>
    <dgm:cxn modelId="{BE8C894A-DF0A-42DB-9DFB-144C89DA4692}" type="presParOf" srcId="{A2D5D278-8DCE-42BC-88A3-5F993A36D3A3}" destId="{67387C8B-D0CE-4C30-A1AC-711480B892B0}" srcOrd="2" destOrd="0" presId="urn:microsoft.com/office/officeart/2005/8/layout/process4"/>
    <dgm:cxn modelId="{34F00A77-7D69-49A7-B9D0-C88BAA2F8850}" type="presParOf" srcId="{67387C8B-D0CE-4C30-A1AC-711480B892B0}" destId="{986104A8-90D7-491B-8A45-F729759CB8FF}" srcOrd="0" destOrd="0" presId="urn:microsoft.com/office/officeart/2005/8/layout/process4"/>
    <dgm:cxn modelId="{3CE976DA-2496-4FED-9636-4BD921C5E47B}" type="presParOf" srcId="{67387C8B-D0CE-4C30-A1AC-711480B892B0}" destId="{F7CBF2F7-5A16-44F3-86DD-35253817B4A8}" srcOrd="1" destOrd="0" presId="urn:microsoft.com/office/officeart/2005/8/layout/process4"/>
    <dgm:cxn modelId="{1A072DD0-4DA1-47E9-BE0C-6B9A84A7E85C}" type="presParOf" srcId="{67387C8B-D0CE-4C30-A1AC-711480B892B0}" destId="{491C07C8-441D-4E5B-BBF5-2BFE8E4D51AF}" srcOrd="2" destOrd="0" presId="urn:microsoft.com/office/officeart/2005/8/layout/process4"/>
    <dgm:cxn modelId="{9AF80F4E-08F5-478E-81C7-E7F9DFA2EE97}" type="presParOf" srcId="{491C07C8-441D-4E5B-BBF5-2BFE8E4D51AF}" destId="{DE600A2D-485E-42DF-ADFC-59E4C66683C3}" srcOrd="0" destOrd="0" presId="urn:microsoft.com/office/officeart/2005/8/layout/process4"/>
    <dgm:cxn modelId="{901468B6-C067-4AEB-9C4A-64465DC9B133}" type="presParOf" srcId="{491C07C8-441D-4E5B-BBF5-2BFE8E4D51AF}" destId="{7797EC5F-B9F1-47C1-8192-738C0D872BE9}" srcOrd="1" destOrd="0" presId="urn:microsoft.com/office/officeart/2005/8/layout/process4"/>
    <dgm:cxn modelId="{89048D48-048C-4CF4-BBC2-BCD8956FCC53}" type="presParOf" srcId="{A2D5D278-8DCE-42BC-88A3-5F993A36D3A3}" destId="{C928ABEF-C5DA-43B3-A868-A001F38EFAFE}" srcOrd="3" destOrd="0" presId="urn:microsoft.com/office/officeart/2005/8/layout/process4"/>
    <dgm:cxn modelId="{B139D2FE-7B0D-4CA7-ADF2-D80C98E411C0}" type="presParOf" srcId="{A2D5D278-8DCE-42BC-88A3-5F993A36D3A3}" destId="{3CD27483-7C6D-4D84-8C1E-02A5E77C29B8}" srcOrd="4" destOrd="0" presId="urn:microsoft.com/office/officeart/2005/8/layout/process4"/>
    <dgm:cxn modelId="{3FC32920-B058-4C12-9B74-D2AC5E312244}" type="presParOf" srcId="{3CD27483-7C6D-4D84-8C1E-02A5E77C29B8}" destId="{90CC38EE-E953-4455-8CB3-B73055F8A4E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40F25AF-3C78-4AE4-8111-4B9E0EB389D4}"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tr-TR"/>
        </a:p>
      </dgm:t>
    </dgm:pt>
    <dgm:pt modelId="{617AF9B8-2FDB-4E73-B6AE-31921F1BED9F}">
      <dgm:prSet/>
      <dgm:spPr/>
      <dgm:t>
        <a:bodyPr/>
        <a:lstStyle/>
        <a:p>
          <a:pPr rtl="0"/>
          <a:r>
            <a:rPr lang="tr-TR" dirty="0"/>
            <a:t>V</a:t>
          </a:r>
          <a:r>
            <a:rPr lang="en-US" dirty="0" err="1"/>
            <a:t>accine</a:t>
          </a:r>
          <a:r>
            <a:rPr lang="tr-TR" dirty="0"/>
            <a:t> introduction to 11-12 years of girls and boys</a:t>
          </a:r>
        </a:p>
      </dgm:t>
    </dgm:pt>
    <dgm:pt modelId="{569659F5-8CC0-4618-8601-DEBAC629374D}" type="parTrans" cxnId="{DB89EB0B-9F81-4D8A-8E33-33E217DBE564}">
      <dgm:prSet/>
      <dgm:spPr/>
      <dgm:t>
        <a:bodyPr/>
        <a:lstStyle/>
        <a:p>
          <a:endParaRPr lang="tr-TR"/>
        </a:p>
      </dgm:t>
    </dgm:pt>
    <dgm:pt modelId="{8D603FED-D9C5-491B-B069-9599F6D0A8C0}" type="sibTrans" cxnId="{DB89EB0B-9F81-4D8A-8E33-33E217DBE564}">
      <dgm:prSet/>
      <dgm:spPr/>
      <dgm:t>
        <a:bodyPr/>
        <a:lstStyle/>
        <a:p>
          <a:endParaRPr lang="tr-TR"/>
        </a:p>
      </dgm:t>
    </dgm:pt>
    <dgm:pt modelId="{7C72FAE3-8DB2-4AA5-91A8-749035A1A0D8}">
      <dgm:prSet/>
      <dgm:spPr/>
      <dgm:t>
        <a:bodyPr/>
        <a:lstStyle/>
        <a:p>
          <a:pPr rtl="0"/>
          <a:r>
            <a:rPr lang="tr-TR" dirty="0"/>
            <a:t>Catch-up vaccination for 13-26 years girls and women, 13-21 years boys and men (except special groups)</a:t>
          </a:r>
        </a:p>
      </dgm:t>
    </dgm:pt>
    <dgm:pt modelId="{4B7DF4A9-19F5-4E5A-8379-3267500B3BBB}" type="parTrans" cxnId="{F8E8FFEB-1259-4B71-94C7-404E651D9CEB}">
      <dgm:prSet/>
      <dgm:spPr/>
      <dgm:t>
        <a:bodyPr/>
        <a:lstStyle/>
        <a:p>
          <a:endParaRPr lang="tr-TR"/>
        </a:p>
      </dgm:t>
    </dgm:pt>
    <dgm:pt modelId="{34AAF4BE-96F9-4469-A962-5B618FF7AFF4}" type="sibTrans" cxnId="{F8E8FFEB-1259-4B71-94C7-404E651D9CEB}">
      <dgm:prSet/>
      <dgm:spPr/>
      <dgm:t>
        <a:bodyPr/>
        <a:lstStyle/>
        <a:p>
          <a:endParaRPr lang="tr-TR"/>
        </a:p>
      </dgm:t>
    </dgm:pt>
    <dgm:pt modelId="{D7A479DA-B9D0-4ED1-84AD-B0AF4A511664}">
      <dgm:prSet/>
      <dgm:spPr/>
      <dgm:t>
        <a:bodyPr/>
        <a:lstStyle/>
        <a:p>
          <a:pPr rtl="0"/>
          <a:r>
            <a:rPr lang="tr-TR" dirty="0"/>
            <a:t>Preferred timing is </a:t>
          </a:r>
          <a:r>
            <a:rPr lang="tr-TR" dirty="0" err="1"/>
            <a:t>before</a:t>
          </a:r>
          <a:r>
            <a:rPr lang="tr-TR" dirty="0"/>
            <a:t> </a:t>
          </a:r>
          <a:r>
            <a:rPr lang="en-US" dirty="0"/>
            <a:t>s</a:t>
          </a:r>
          <a:r>
            <a:rPr lang="tr-TR" dirty="0" err="1"/>
            <a:t>exual</a:t>
          </a:r>
          <a:r>
            <a:rPr lang="tr-TR" dirty="0"/>
            <a:t> intercourse</a:t>
          </a:r>
        </a:p>
      </dgm:t>
    </dgm:pt>
    <dgm:pt modelId="{645EEE18-1F3F-4302-8C01-AAC1A8F42B45}" type="parTrans" cxnId="{E10EBB97-555F-4DE6-8754-D6709FB262A0}">
      <dgm:prSet/>
      <dgm:spPr/>
      <dgm:t>
        <a:bodyPr/>
        <a:lstStyle/>
        <a:p>
          <a:endParaRPr lang="tr-TR"/>
        </a:p>
      </dgm:t>
    </dgm:pt>
    <dgm:pt modelId="{67DD1558-B7B3-4D14-BF8E-8D798999B31E}" type="sibTrans" cxnId="{E10EBB97-555F-4DE6-8754-D6709FB262A0}">
      <dgm:prSet/>
      <dgm:spPr/>
      <dgm:t>
        <a:bodyPr/>
        <a:lstStyle/>
        <a:p>
          <a:endParaRPr lang="tr-TR"/>
        </a:p>
      </dgm:t>
    </dgm:pt>
    <dgm:pt modelId="{21587C9C-82E1-4679-85AE-ACC145EFE2A9}">
      <dgm:prSet/>
      <dgm:spPr/>
      <dgm:t>
        <a:bodyPr/>
        <a:lstStyle/>
        <a:p>
          <a:pPr rtl="0"/>
          <a:r>
            <a:rPr lang="tr-TR" dirty="0"/>
            <a:t>Have indication for 45 </a:t>
          </a:r>
          <a:r>
            <a:rPr lang="tr-TR" dirty="0" err="1"/>
            <a:t>years</a:t>
          </a:r>
          <a:r>
            <a:rPr lang="tr-TR" dirty="0"/>
            <a:t> </a:t>
          </a:r>
          <a:r>
            <a:rPr lang="tr-TR" dirty="0" err="1"/>
            <a:t>wome</a:t>
          </a:r>
          <a:r>
            <a:rPr lang="en-US" dirty="0"/>
            <a:t>n</a:t>
          </a:r>
          <a:r>
            <a:rPr lang="tr-TR" dirty="0"/>
            <a:t>, no age limit for bivalent vaccine</a:t>
          </a:r>
        </a:p>
      </dgm:t>
    </dgm:pt>
    <dgm:pt modelId="{6A87FC9E-4594-467F-BBDF-418CDD5FF7C9}" type="parTrans" cxnId="{9314709B-9E85-4A22-ACB8-C11285E667CC}">
      <dgm:prSet/>
      <dgm:spPr/>
      <dgm:t>
        <a:bodyPr/>
        <a:lstStyle/>
        <a:p>
          <a:endParaRPr lang="tr-TR"/>
        </a:p>
      </dgm:t>
    </dgm:pt>
    <dgm:pt modelId="{2162403B-A4A6-40D9-9CF2-26411D3D5A55}" type="sibTrans" cxnId="{9314709B-9E85-4A22-ACB8-C11285E667CC}">
      <dgm:prSet/>
      <dgm:spPr/>
      <dgm:t>
        <a:bodyPr/>
        <a:lstStyle/>
        <a:p>
          <a:endParaRPr lang="tr-TR"/>
        </a:p>
      </dgm:t>
    </dgm:pt>
    <dgm:pt modelId="{3A44C1CA-F708-4237-B577-8E561184D1A4}" type="pres">
      <dgm:prSet presAssocID="{340F25AF-3C78-4AE4-8111-4B9E0EB389D4}" presName="vert0" presStyleCnt="0">
        <dgm:presLayoutVars>
          <dgm:dir/>
          <dgm:animOne val="branch"/>
          <dgm:animLvl val="lvl"/>
        </dgm:presLayoutVars>
      </dgm:prSet>
      <dgm:spPr/>
    </dgm:pt>
    <dgm:pt modelId="{6AEEB212-AF7F-40C2-9612-C6C81D2456EF}" type="pres">
      <dgm:prSet presAssocID="{617AF9B8-2FDB-4E73-B6AE-31921F1BED9F}" presName="thickLine" presStyleLbl="alignNode1" presStyleIdx="0" presStyleCnt="4"/>
      <dgm:spPr/>
    </dgm:pt>
    <dgm:pt modelId="{7AE012D7-A43E-4397-AFF5-361DA53680EE}" type="pres">
      <dgm:prSet presAssocID="{617AF9B8-2FDB-4E73-B6AE-31921F1BED9F}" presName="horz1" presStyleCnt="0"/>
      <dgm:spPr/>
    </dgm:pt>
    <dgm:pt modelId="{23EF9C73-0D17-4CDC-93BE-AD1360C32604}" type="pres">
      <dgm:prSet presAssocID="{617AF9B8-2FDB-4E73-B6AE-31921F1BED9F}" presName="tx1" presStyleLbl="revTx" presStyleIdx="0" presStyleCnt="4"/>
      <dgm:spPr/>
    </dgm:pt>
    <dgm:pt modelId="{1CAB08C3-4BA1-4CDB-9A93-F6B6A61B72F0}" type="pres">
      <dgm:prSet presAssocID="{617AF9B8-2FDB-4E73-B6AE-31921F1BED9F}" presName="vert1" presStyleCnt="0"/>
      <dgm:spPr/>
    </dgm:pt>
    <dgm:pt modelId="{0B0A4E6E-12C4-45EF-B862-72C24A96F7B9}" type="pres">
      <dgm:prSet presAssocID="{D7A479DA-B9D0-4ED1-84AD-B0AF4A511664}" presName="thickLine" presStyleLbl="alignNode1" presStyleIdx="1" presStyleCnt="4"/>
      <dgm:spPr/>
    </dgm:pt>
    <dgm:pt modelId="{9B2E15CD-FCD8-485A-B8B5-FE05296D9388}" type="pres">
      <dgm:prSet presAssocID="{D7A479DA-B9D0-4ED1-84AD-B0AF4A511664}" presName="horz1" presStyleCnt="0"/>
      <dgm:spPr/>
    </dgm:pt>
    <dgm:pt modelId="{B2AD79E2-138B-4389-91EB-7E2A49F3A9D6}" type="pres">
      <dgm:prSet presAssocID="{D7A479DA-B9D0-4ED1-84AD-B0AF4A511664}" presName="tx1" presStyleLbl="revTx" presStyleIdx="1" presStyleCnt="4"/>
      <dgm:spPr/>
    </dgm:pt>
    <dgm:pt modelId="{71FDB274-1962-4583-8EB7-8F42FAE524BE}" type="pres">
      <dgm:prSet presAssocID="{D7A479DA-B9D0-4ED1-84AD-B0AF4A511664}" presName="vert1" presStyleCnt="0"/>
      <dgm:spPr/>
    </dgm:pt>
    <dgm:pt modelId="{EBFB36F4-85C9-4283-BB88-6C7C1BAA837D}" type="pres">
      <dgm:prSet presAssocID="{7C72FAE3-8DB2-4AA5-91A8-749035A1A0D8}" presName="thickLine" presStyleLbl="alignNode1" presStyleIdx="2" presStyleCnt="4"/>
      <dgm:spPr/>
    </dgm:pt>
    <dgm:pt modelId="{FB52E989-AEC8-49E8-983D-7BC5FBDDEB87}" type="pres">
      <dgm:prSet presAssocID="{7C72FAE3-8DB2-4AA5-91A8-749035A1A0D8}" presName="horz1" presStyleCnt="0"/>
      <dgm:spPr/>
    </dgm:pt>
    <dgm:pt modelId="{C22B3206-049F-45C2-A96F-DFA897237353}" type="pres">
      <dgm:prSet presAssocID="{7C72FAE3-8DB2-4AA5-91A8-749035A1A0D8}" presName="tx1" presStyleLbl="revTx" presStyleIdx="2" presStyleCnt="4"/>
      <dgm:spPr/>
    </dgm:pt>
    <dgm:pt modelId="{84576800-BE98-440E-BEC6-81E54583B7CF}" type="pres">
      <dgm:prSet presAssocID="{7C72FAE3-8DB2-4AA5-91A8-749035A1A0D8}" presName="vert1" presStyleCnt="0"/>
      <dgm:spPr/>
    </dgm:pt>
    <dgm:pt modelId="{E2CC637C-08FF-42E8-A452-7762149F6D21}" type="pres">
      <dgm:prSet presAssocID="{21587C9C-82E1-4679-85AE-ACC145EFE2A9}" presName="thickLine" presStyleLbl="alignNode1" presStyleIdx="3" presStyleCnt="4"/>
      <dgm:spPr/>
    </dgm:pt>
    <dgm:pt modelId="{4D5A1072-CC41-4315-A5C6-54B31EC16671}" type="pres">
      <dgm:prSet presAssocID="{21587C9C-82E1-4679-85AE-ACC145EFE2A9}" presName="horz1" presStyleCnt="0"/>
      <dgm:spPr/>
    </dgm:pt>
    <dgm:pt modelId="{2A733245-C251-46EB-9DB1-718D1C3F1775}" type="pres">
      <dgm:prSet presAssocID="{21587C9C-82E1-4679-85AE-ACC145EFE2A9}" presName="tx1" presStyleLbl="revTx" presStyleIdx="3" presStyleCnt="4"/>
      <dgm:spPr/>
    </dgm:pt>
    <dgm:pt modelId="{94F15038-5006-4BDC-87BF-E0C9A4D4E531}" type="pres">
      <dgm:prSet presAssocID="{21587C9C-82E1-4679-85AE-ACC145EFE2A9}" presName="vert1" presStyleCnt="0"/>
      <dgm:spPr/>
    </dgm:pt>
  </dgm:ptLst>
  <dgm:cxnLst>
    <dgm:cxn modelId="{DB89EB0B-9F81-4D8A-8E33-33E217DBE564}" srcId="{340F25AF-3C78-4AE4-8111-4B9E0EB389D4}" destId="{617AF9B8-2FDB-4E73-B6AE-31921F1BED9F}" srcOrd="0" destOrd="0" parTransId="{569659F5-8CC0-4618-8601-DEBAC629374D}" sibTransId="{8D603FED-D9C5-491B-B069-9599F6D0A8C0}"/>
    <dgm:cxn modelId="{9D994122-EED6-4358-959C-3D6768D1F768}" type="presOf" srcId="{7C72FAE3-8DB2-4AA5-91A8-749035A1A0D8}" destId="{C22B3206-049F-45C2-A96F-DFA897237353}" srcOrd="0" destOrd="0" presId="urn:microsoft.com/office/officeart/2008/layout/LinedList"/>
    <dgm:cxn modelId="{4D975B23-FA77-4335-AA0A-94709DC076AE}" type="presOf" srcId="{340F25AF-3C78-4AE4-8111-4B9E0EB389D4}" destId="{3A44C1CA-F708-4237-B577-8E561184D1A4}" srcOrd="0" destOrd="0" presId="urn:microsoft.com/office/officeart/2008/layout/LinedList"/>
    <dgm:cxn modelId="{C5EF902C-464E-4157-9415-D87A75DDCEB2}" type="presOf" srcId="{21587C9C-82E1-4679-85AE-ACC145EFE2A9}" destId="{2A733245-C251-46EB-9DB1-718D1C3F1775}" srcOrd="0" destOrd="0" presId="urn:microsoft.com/office/officeart/2008/layout/LinedList"/>
    <dgm:cxn modelId="{B178CF71-980C-4801-9AFB-3535C7FABFA8}" type="presOf" srcId="{D7A479DA-B9D0-4ED1-84AD-B0AF4A511664}" destId="{B2AD79E2-138B-4389-91EB-7E2A49F3A9D6}" srcOrd="0" destOrd="0" presId="urn:microsoft.com/office/officeart/2008/layout/LinedList"/>
    <dgm:cxn modelId="{E10EBB97-555F-4DE6-8754-D6709FB262A0}" srcId="{340F25AF-3C78-4AE4-8111-4B9E0EB389D4}" destId="{D7A479DA-B9D0-4ED1-84AD-B0AF4A511664}" srcOrd="1" destOrd="0" parTransId="{645EEE18-1F3F-4302-8C01-AAC1A8F42B45}" sibTransId="{67DD1558-B7B3-4D14-BF8E-8D798999B31E}"/>
    <dgm:cxn modelId="{9314709B-9E85-4A22-ACB8-C11285E667CC}" srcId="{340F25AF-3C78-4AE4-8111-4B9E0EB389D4}" destId="{21587C9C-82E1-4679-85AE-ACC145EFE2A9}" srcOrd="3" destOrd="0" parTransId="{6A87FC9E-4594-467F-BBDF-418CDD5FF7C9}" sibTransId="{2162403B-A4A6-40D9-9CF2-26411D3D5A55}"/>
    <dgm:cxn modelId="{F4C048B3-C3D9-4D62-883B-73B7E199F223}" type="presOf" srcId="{617AF9B8-2FDB-4E73-B6AE-31921F1BED9F}" destId="{23EF9C73-0D17-4CDC-93BE-AD1360C32604}" srcOrd="0" destOrd="0" presId="urn:microsoft.com/office/officeart/2008/layout/LinedList"/>
    <dgm:cxn modelId="{F8E8FFEB-1259-4B71-94C7-404E651D9CEB}" srcId="{340F25AF-3C78-4AE4-8111-4B9E0EB389D4}" destId="{7C72FAE3-8DB2-4AA5-91A8-749035A1A0D8}" srcOrd="2" destOrd="0" parTransId="{4B7DF4A9-19F5-4E5A-8379-3267500B3BBB}" sibTransId="{34AAF4BE-96F9-4469-A962-5B618FF7AFF4}"/>
    <dgm:cxn modelId="{14377232-F2DE-4997-9B48-2C017A8195E5}" type="presParOf" srcId="{3A44C1CA-F708-4237-B577-8E561184D1A4}" destId="{6AEEB212-AF7F-40C2-9612-C6C81D2456EF}" srcOrd="0" destOrd="0" presId="urn:microsoft.com/office/officeart/2008/layout/LinedList"/>
    <dgm:cxn modelId="{E7A72762-2187-4FAC-98E4-AB6D186E2C44}" type="presParOf" srcId="{3A44C1CA-F708-4237-B577-8E561184D1A4}" destId="{7AE012D7-A43E-4397-AFF5-361DA53680EE}" srcOrd="1" destOrd="0" presId="urn:microsoft.com/office/officeart/2008/layout/LinedList"/>
    <dgm:cxn modelId="{1A4AA997-F413-4A7F-A5A6-4F8554704F86}" type="presParOf" srcId="{7AE012D7-A43E-4397-AFF5-361DA53680EE}" destId="{23EF9C73-0D17-4CDC-93BE-AD1360C32604}" srcOrd="0" destOrd="0" presId="urn:microsoft.com/office/officeart/2008/layout/LinedList"/>
    <dgm:cxn modelId="{985DF510-FDD6-42E7-94FF-30F00E96AC30}" type="presParOf" srcId="{7AE012D7-A43E-4397-AFF5-361DA53680EE}" destId="{1CAB08C3-4BA1-4CDB-9A93-F6B6A61B72F0}" srcOrd="1" destOrd="0" presId="urn:microsoft.com/office/officeart/2008/layout/LinedList"/>
    <dgm:cxn modelId="{FF874664-C6F9-4F01-933B-6BA590D89A38}" type="presParOf" srcId="{3A44C1CA-F708-4237-B577-8E561184D1A4}" destId="{0B0A4E6E-12C4-45EF-B862-72C24A96F7B9}" srcOrd="2" destOrd="0" presId="urn:microsoft.com/office/officeart/2008/layout/LinedList"/>
    <dgm:cxn modelId="{A6FF2AB6-8079-4549-BBEE-F752B3D4220F}" type="presParOf" srcId="{3A44C1CA-F708-4237-B577-8E561184D1A4}" destId="{9B2E15CD-FCD8-485A-B8B5-FE05296D9388}" srcOrd="3" destOrd="0" presId="urn:microsoft.com/office/officeart/2008/layout/LinedList"/>
    <dgm:cxn modelId="{B25ED97C-0875-4EA7-AC20-919DCCA7C8E1}" type="presParOf" srcId="{9B2E15CD-FCD8-485A-B8B5-FE05296D9388}" destId="{B2AD79E2-138B-4389-91EB-7E2A49F3A9D6}" srcOrd="0" destOrd="0" presId="urn:microsoft.com/office/officeart/2008/layout/LinedList"/>
    <dgm:cxn modelId="{7B207D5A-C40F-4109-90A6-FD6AE0BED3D3}" type="presParOf" srcId="{9B2E15CD-FCD8-485A-B8B5-FE05296D9388}" destId="{71FDB274-1962-4583-8EB7-8F42FAE524BE}" srcOrd="1" destOrd="0" presId="urn:microsoft.com/office/officeart/2008/layout/LinedList"/>
    <dgm:cxn modelId="{0C111633-4497-49BF-95A0-DFEF15678775}" type="presParOf" srcId="{3A44C1CA-F708-4237-B577-8E561184D1A4}" destId="{EBFB36F4-85C9-4283-BB88-6C7C1BAA837D}" srcOrd="4" destOrd="0" presId="urn:microsoft.com/office/officeart/2008/layout/LinedList"/>
    <dgm:cxn modelId="{D75F7504-7FCC-4294-B408-D8604FB4B913}" type="presParOf" srcId="{3A44C1CA-F708-4237-B577-8E561184D1A4}" destId="{FB52E989-AEC8-49E8-983D-7BC5FBDDEB87}" srcOrd="5" destOrd="0" presId="urn:microsoft.com/office/officeart/2008/layout/LinedList"/>
    <dgm:cxn modelId="{F0C39AFC-0FF1-4286-AD3D-53B017DB401B}" type="presParOf" srcId="{FB52E989-AEC8-49E8-983D-7BC5FBDDEB87}" destId="{C22B3206-049F-45C2-A96F-DFA897237353}" srcOrd="0" destOrd="0" presId="urn:microsoft.com/office/officeart/2008/layout/LinedList"/>
    <dgm:cxn modelId="{878C7A30-BD03-479A-AD8A-15D2E8E8F667}" type="presParOf" srcId="{FB52E989-AEC8-49E8-983D-7BC5FBDDEB87}" destId="{84576800-BE98-440E-BEC6-81E54583B7CF}" srcOrd="1" destOrd="0" presId="urn:microsoft.com/office/officeart/2008/layout/LinedList"/>
    <dgm:cxn modelId="{177851A9-E34D-4A63-9703-3739BA576A4E}" type="presParOf" srcId="{3A44C1CA-F708-4237-B577-8E561184D1A4}" destId="{E2CC637C-08FF-42E8-A452-7762149F6D21}" srcOrd="6" destOrd="0" presId="urn:microsoft.com/office/officeart/2008/layout/LinedList"/>
    <dgm:cxn modelId="{D8B7BD5E-B088-4C59-9BC9-9B9CE15DCB0D}" type="presParOf" srcId="{3A44C1CA-F708-4237-B577-8E561184D1A4}" destId="{4D5A1072-CC41-4315-A5C6-54B31EC16671}" srcOrd="7" destOrd="0" presId="urn:microsoft.com/office/officeart/2008/layout/LinedList"/>
    <dgm:cxn modelId="{26556D85-4B0D-4742-82EB-AAFAF53B4529}" type="presParOf" srcId="{4D5A1072-CC41-4315-A5C6-54B31EC16671}" destId="{2A733245-C251-46EB-9DB1-718D1C3F1775}" srcOrd="0" destOrd="0" presId="urn:microsoft.com/office/officeart/2008/layout/LinedList"/>
    <dgm:cxn modelId="{049AF8E5-9391-4CF4-BCDD-E59BAB2A79F8}" type="presParOf" srcId="{4D5A1072-CC41-4315-A5C6-54B31EC16671}" destId="{94F15038-5006-4BDC-87BF-E0C9A4D4E5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41BBE0C-BE97-4D43-92F2-79AFDED840F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tr-TR"/>
        </a:p>
      </dgm:t>
    </dgm:pt>
    <dgm:pt modelId="{C0BF4E2B-8F92-4AB8-8110-32D9DE6BDEB2}">
      <dgm:prSet custT="1"/>
      <dgm:spPr/>
      <dgm:t>
        <a:bodyPr/>
        <a:lstStyle/>
        <a:p>
          <a:pPr rtl="0"/>
          <a:r>
            <a:rPr lang="en-US" sz="2000" dirty="0"/>
            <a:t>A two-dose schedule is recommended for girls and boys who will receive their first dose before their 15th birthday.</a:t>
          </a:r>
          <a:endParaRPr lang="tr-TR" sz="2000" dirty="0"/>
        </a:p>
      </dgm:t>
    </dgm:pt>
    <dgm:pt modelId="{FB6146A6-D361-4805-8F6B-8AC7DE891910}" type="parTrans" cxnId="{24F83E8B-03EE-4B2F-9B3F-ED06DE1CA376}">
      <dgm:prSet/>
      <dgm:spPr/>
      <dgm:t>
        <a:bodyPr/>
        <a:lstStyle/>
        <a:p>
          <a:endParaRPr lang="tr-TR" sz="5400"/>
        </a:p>
      </dgm:t>
    </dgm:pt>
    <dgm:pt modelId="{A188C76D-5FFD-444A-B843-92F35472A7A8}" type="sibTrans" cxnId="{24F83E8B-03EE-4B2F-9B3F-ED06DE1CA376}">
      <dgm:prSet/>
      <dgm:spPr/>
      <dgm:t>
        <a:bodyPr/>
        <a:lstStyle/>
        <a:p>
          <a:endParaRPr lang="tr-TR" sz="5400"/>
        </a:p>
      </dgm:t>
    </dgm:pt>
    <dgm:pt modelId="{7CDA4130-095A-4DA0-816C-7703730A0153}">
      <dgm:prSet custT="1"/>
      <dgm:spPr/>
      <dgm:t>
        <a:bodyPr/>
        <a:lstStyle/>
        <a:p>
          <a:pPr rtl="0"/>
          <a:r>
            <a:rPr lang="en-US" sz="2000" dirty="0"/>
            <a:t>In a two-dose schedule, the second dose should be given within 6-12 </a:t>
          </a:r>
          <a:r>
            <a:rPr lang="tr-TR" sz="2000" dirty="0" err="1"/>
            <a:t>months</a:t>
          </a:r>
          <a:r>
            <a:rPr lang="en-US" sz="2000" dirty="0"/>
            <a:t> after the first dose.</a:t>
          </a:r>
          <a:endParaRPr lang="tr-TR" sz="2000" dirty="0"/>
        </a:p>
      </dgm:t>
    </dgm:pt>
    <dgm:pt modelId="{A166F6B8-5435-4FF5-B291-65CF61A4F2BE}" type="parTrans" cxnId="{58A1DF48-4A41-4AE9-9897-D2FAA734665B}">
      <dgm:prSet/>
      <dgm:spPr/>
      <dgm:t>
        <a:bodyPr/>
        <a:lstStyle/>
        <a:p>
          <a:endParaRPr lang="tr-TR" sz="5400"/>
        </a:p>
      </dgm:t>
    </dgm:pt>
    <dgm:pt modelId="{A86956B3-9133-48F7-B4CD-BC36F8D567EB}" type="sibTrans" cxnId="{58A1DF48-4A41-4AE9-9897-D2FAA734665B}">
      <dgm:prSet/>
      <dgm:spPr/>
      <dgm:t>
        <a:bodyPr/>
        <a:lstStyle/>
        <a:p>
          <a:endParaRPr lang="tr-TR" sz="5400"/>
        </a:p>
      </dgm:t>
    </dgm:pt>
    <dgm:pt modelId="{9AC91791-0231-4909-9DEB-9CCD28FAFE2A}">
      <dgm:prSet custT="1"/>
      <dgm:spPr>
        <a:solidFill>
          <a:srgbClr val="C00000"/>
        </a:solidFill>
      </dgm:spPr>
      <dgm:t>
        <a:bodyPr/>
        <a:lstStyle/>
        <a:p>
          <a:r>
            <a:rPr lang="en-US" sz="2000" dirty="0"/>
            <a:t>There should be at least 5 months between the first and second doses</a:t>
          </a:r>
          <a:endParaRPr lang="tr-TR" sz="2000" dirty="0"/>
        </a:p>
      </dgm:t>
    </dgm:pt>
    <dgm:pt modelId="{23E18667-46C1-44AE-815E-B5EFA728309C}" type="parTrans" cxnId="{CAC0274E-A2DD-4F98-AACA-4D42789687CE}">
      <dgm:prSet/>
      <dgm:spPr/>
      <dgm:t>
        <a:bodyPr/>
        <a:lstStyle/>
        <a:p>
          <a:endParaRPr lang="tr-TR" sz="5400"/>
        </a:p>
      </dgm:t>
    </dgm:pt>
    <dgm:pt modelId="{0283D230-F986-43E8-876E-050C07C8CF2C}" type="sibTrans" cxnId="{CAC0274E-A2DD-4F98-AACA-4D42789687CE}">
      <dgm:prSet/>
      <dgm:spPr/>
      <dgm:t>
        <a:bodyPr/>
        <a:lstStyle/>
        <a:p>
          <a:endParaRPr lang="tr-TR" sz="5400"/>
        </a:p>
      </dgm:t>
    </dgm:pt>
    <dgm:pt modelId="{6E55111A-9037-42B4-B72C-14FDC6929EFB}">
      <dgm:prSet custT="1"/>
      <dgm:spPr>
        <a:solidFill>
          <a:schemeClr val="accent2"/>
        </a:solidFill>
      </dgm:spPr>
      <dgm:t>
        <a:bodyPr/>
        <a:lstStyle/>
        <a:p>
          <a:pPr rtl="0"/>
          <a:r>
            <a:rPr lang="en-US" sz="2000" dirty="0"/>
            <a:t>A 3-dose schedule is recommended for adolescents who will receive their first dose on or after their 15th birthday and for those with diseases that threaten the immune system</a:t>
          </a:r>
          <a:endParaRPr lang="tr-TR" sz="2000" dirty="0"/>
        </a:p>
      </dgm:t>
    </dgm:pt>
    <dgm:pt modelId="{464E7F16-5B4C-455B-A0CF-4AC66B4B3F45}" type="parTrans" cxnId="{147C8E77-1932-4C5D-9D00-761D9DAF6219}">
      <dgm:prSet/>
      <dgm:spPr/>
      <dgm:t>
        <a:bodyPr/>
        <a:lstStyle/>
        <a:p>
          <a:endParaRPr lang="tr-TR" sz="5400"/>
        </a:p>
      </dgm:t>
    </dgm:pt>
    <dgm:pt modelId="{81A38545-1363-47DB-AB07-42FCAC7FA7CF}" type="sibTrans" cxnId="{147C8E77-1932-4C5D-9D00-761D9DAF6219}">
      <dgm:prSet/>
      <dgm:spPr/>
      <dgm:t>
        <a:bodyPr/>
        <a:lstStyle/>
        <a:p>
          <a:endParaRPr lang="tr-TR" sz="5400"/>
        </a:p>
      </dgm:t>
    </dgm:pt>
    <dgm:pt modelId="{C65EE408-695E-446C-B8E1-B89287AEAF52}" type="pres">
      <dgm:prSet presAssocID="{541BBE0C-BE97-4D43-92F2-79AFDED840F3}" presName="linear" presStyleCnt="0">
        <dgm:presLayoutVars>
          <dgm:dir/>
          <dgm:animLvl val="lvl"/>
          <dgm:resizeHandles val="exact"/>
        </dgm:presLayoutVars>
      </dgm:prSet>
      <dgm:spPr/>
    </dgm:pt>
    <dgm:pt modelId="{41EE7A42-088A-4475-ADFD-69961A8C530D}" type="pres">
      <dgm:prSet presAssocID="{C0BF4E2B-8F92-4AB8-8110-32D9DE6BDEB2}" presName="parentLin" presStyleCnt="0"/>
      <dgm:spPr/>
    </dgm:pt>
    <dgm:pt modelId="{2F97B0CC-0804-4295-B6BF-BF096D33D777}" type="pres">
      <dgm:prSet presAssocID="{C0BF4E2B-8F92-4AB8-8110-32D9DE6BDEB2}" presName="parentLeftMargin" presStyleLbl="node1" presStyleIdx="0" presStyleCnt="3"/>
      <dgm:spPr/>
    </dgm:pt>
    <dgm:pt modelId="{3BDECE52-BB9A-49D2-9DCC-27ED75A54015}" type="pres">
      <dgm:prSet presAssocID="{C0BF4E2B-8F92-4AB8-8110-32D9DE6BDEB2}" presName="parentText" presStyleLbl="node1" presStyleIdx="0" presStyleCnt="3" custScaleX="124406">
        <dgm:presLayoutVars>
          <dgm:chMax val="0"/>
          <dgm:bulletEnabled val="1"/>
        </dgm:presLayoutVars>
      </dgm:prSet>
      <dgm:spPr/>
    </dgm:pt>
    <dgm:pt modelId="{F8CBB6DF-A584-43C8-B12B-021532009CB5}" type="pres">
      <dgm:prSet presAssocID="{C0BF4E2B-8F92-4AB8-8110-32D9DE6BDEB2}" presName="negativeSpace" presStyleCnt="0"/>
      <dgm:spPr/>
    </dgm:pt>
    <dgm:pt modelId="{E1F232D5-A817-4FD8-9C31-A25F648D712F}" type="pres">
      <dgm:prSet presAssocID="{C0BF4E2B-8F92-4AB8-8110-32D9DE6BDEB2}" presName="childText" presStyleLbl="conFgAcc1" presStyleIdx="0" presStyleCnt="3">
        <dgm:presLayoutVars>
          <dgm:bulletEnabled val="1"/>
        </dgm:presLayoutVars>
      </dgm:prSet>
      <dgm:spPr/>
    </dgm:pt>
    <dgm:pt modelId="{F060A85E-6E90-4146-AEED-33B79ED3804D}" type="pres">
      <dgm:prSet presAssocID="{A188C76D-5FFD-444A-B843-92F35472A7A8}" presName="spaceBetweenRectangles" presStyleCnt="0"/>
      <dgm:spPr/>
    </dgm:pt>
    <dgm:pt modelId="{90427A57-5016-4244-9161-7EA6D57F41A3}" type="pres">
      <dgm:prSet presAssocID="{9AC91791-0231-4909-9DEB-9CCD28FAFE2A}" presName="parentLin" presStyleCnt="0"/>
      <dgm:spPr/>
    </dgm:pt>
    <dgm:pt modelId="{76179FDC-5412-4100-90E9-F90DF6F3AB7E}" type="pres">
      <dgm:prSet presAssocID="{9AC91791-0231-4909-9DEB-9CCD28FAFE2A}" presName="parentLeftMargin" presStyleLbl="node1" presStyleIdx="0" presStyleCnt="3"/>
      <dgm:spPr/>
    </dgm:pt>
    <dgm:pt modelId="{EA7BD7E1-7C19-46F5-AE0C-6BF1027B14CC}" type="pres">
      <dgm:prSet presAssocID="{9AC91791-0231-4909-9DEB-9CCD28FAFE2A}" presName="parentText" presStyleLbl="node1" presStyleIdx="1" presStyleCnt="3" custScaleX="124406">
        <dgm:presLayoutVars>
          <dgm:chMax val="0"/>
          <dgm:bulletEnabled val="1"/>
        </dgm:presLayoutVars>
      </dgm:prSet>
      <dgm:spPr/>
    </dgm:pt>
    <dgm:pt modelId="{8364ED68-AD94-4E7B-AFDF-983A8212B034}" type="pres">
      <dgm:prSet presAssocID="{9AC91791-0231-4909-9DEB-9CCD28FAFE2A}" presName="negativeSpace" presStyleCnt="0"/>
      <dgm:spPr/>
    </dgm:pt>
    <dgm:pt modelId="{8EB0659D-28CE-487A-B6A3-D7F4277FA962}" type="pres">
      <dgm:prSet presAssocID="{9AC91791-0231-4909-9DEB-9CCD28FAFE2A}" presName="childText" presStyleLbl="conFgAcc1" presStyleIdx="1" presStyleCnt="3">
        <dgm:presLayoutVars>
          <dgm:bulletEnabled val="1"/>
        </dgm:presLayoutVars>
      </dgm:prSet>
      <dgm:spPr/>
    </dgm:pt>
    <dgm:pt modelId="{63E10FF8-82CE-44BC-9176-7B04C4759D97}" type="pres">
      <dgm:prSet presAssocID="{0283D230-F986-43E8-876E-050C07C8CF2C}" presName="spaceBetweenRectangles" presStyleCnt="0"/>
      <dgm:spPr/>
    </dgm:pt>
    <dgm:pt modelId="{27A27E38-CB63-43FE-A978-148A878BF50F}" type="pres">
      <dgm:prSet presAssocID="{6E55111A-9037-42B4-B72C-14FDC6929EFB}" presName="parentLin" presStyleCnt="0"/>
      <dgm:spPr/>
    </dgm:pt>
    <dgm:pt modelId="{2532505E-1F1F-4515-BA72-916CFC539DDB}" type="pres">
      <dgm:prSet presAssocID="{6E55111A-9037-42B4-B72C-14FDC6929EFB}" presName="parentLeftMargin" presStyleLbl="node1" presStyleIdx="1" presStyleCnt="3"/>
      <dgm:spPr/>
    </dgm:pt>
    <dgm:pt modelId="{B12DE97B-C9F3-46B4-B0BB-3B9CCC166C69}" type="pres">
      <dgm:prSet presAssocID="{6E55111A-9037-42B4-B72C-14FDC6929EFB}" presName="parentText" presStyleLbl="node1" presStyleIdx="2" presStyleCnt="3" custScaleX="124406">
        <dgm:presLayoutVars>
          <dgm:chMax val="0"/>
          <dgm:bulletEnabled val="1"/>
        </dgm:presLayoutVars>
      </dgm:prSet>
      <dgm:spPr/>
    </dgm:pt>
    <dgm:pt modelId="{5C02BE8E-EC01-4179-BC27-7CF96E75955B}" type="pres">
      <dgm:prSet presAssocID="{6E55111A-9037-42B4-B72C-14FDC6929EFB}" presName="negativeSpace" presStyleCnt="0"/>
      <dgm:spPr/>
    </dgm:pt>
    <dgm:pt modelId="{AFA888DC-0189-4C77-8FCC-36D801A93A9A}" type="pres">
      <dgm:prSet presAssocID="{6E55111A-9037-42B4-B72C-14FDC6929EFB}" presName="childText" presStyleLbl="conFgAcc1" presStyleIdx="2" presStyleCnt="3">
        <dgm:presLayoutVars>
          <dgm:bulletEnabled val="1"/>
        </dgm:presLayoutVars>
      </dgm:prSet>
      <dgm:spPr/>
    </dgm:pt>
  </dgm:ptLst>
  <dgm:cxnLst>
    <dgm:cxn modelId="{55FC0906-6080-4FA4-ADAA-2321B971EF59}" type="presOf" srcId="{C0BF4E2B-8F92-4AB8-8110-32D9DE6BDEB2}" destId="{3BDECE52-BB9A-49D2-9DCC-27ED75A54015}" srcOrd="1" destOrd="0" presId="urn:microsoft.com/office/officeart/2005/8/layout/list1"/>
    <dgm:cxn modelId="{A386D416-EBD0-4B7D-95FF-C7DFA45BD58A}" type="presOf" srcId="{541BBE0C-BE97-4D43-92F2-79AFDED840F3}" destId="{C65EE408-695E-446C-B8E1-B89287AEAF52}" srcOrd="0" destOrd="0" presId="urn:microsoft.com/office/officeart/2005/8/layout/list1"/>
    <dgm:cxn modelId="{88C0661C-7F84-47BB-A58C-49BFE387D182}" type="presOf" srcId="{6E55111A-9037-42B4-B72C-14FDC6929EFB}" destId="{2532505E-1F1F-4515-BA72-916CFC539DDB}" srcOrd="0" destOrd="0" presId="urn:microsoft.com/office/officeart/2005/8/layout/list1"/>
    <dgm:cxn modelId="{FF5FC731-D8CE-44C3-B92D-2E7A82AC483A}" type="presOf" srcId="{9AC91791-0231-4909-9DEB-9CCD28FAFE2A}" destId="{76179FDC-5412-4100-90E9-F90DF6F3AB7E}" srcOrd="0" destOrd="0" presId="urn:microsoft.com/office/officeart/2005/8/layout/list1"/>
    <dgm:cxn modelId="{58A1DF48-4A41-4AE9-9897-D2FAA734665B}" srcId="{9AC91791-0231-4909-9DEB-9CCD28FAFE2A}" destId="{7CDA4130-095A-4DA0-816C-7703730A0153}" srcOrd="0" destOrd="0" parTransId="{A166F6B8-5435-4FF5-B291-65CF61A4F2BE}" sibTransId="{A86956B3-9133-48F7-B4CD-BC36F8D567EB}"/>
    <dgm:cxn modelId="{CAC0274E-A2DD-4F98-AACA-4D42789687CE}" srcId="{541BBE0C-BE97-4D43-92F2-79AFDED840F3}" destId="{9AC91791-0231-4909-9DEB-9CCD28FAFE2A}" srcOrd="1" destOrd="0" parTransId="{23E18667-46C1-44AE-815E-B5EFA728309C}" sibTransId="{0283D230-F986-43E8-876E-050C07C8CF2C}"/>
    <dgm:cxn modelId="{67207552-667F-4F8F-9021-6593F17F92D8}" type="presOf" srcId="{C0BF4E2B-8F92-4AB8-8110-32D9DE6BDEB2}" destId="{2F97B0CC-0804-4295-B6BF-BF096D33D777}" srcOrd="0" destOrd="0" presId="urn:microsoft.com/office/officeart/2005/8/layout/list1"/>
    <dgm:cxn modelId="{696BD553-7392-456C-87DD-574A18FFC61B}" type="presOf" srcId="{6E55111A-9037-42B4-B72C-14FDC6929EFB}" destId="{B12DE97B-C9F3-46B4-B0BB-3B9CCC166C69}" srcOrd="1" destOrd="0" presId="urn:microsoft.com/office/officeart/2005/8/layout/list1"/>
    <dgm:cxn modelId="{147C8E77-1932-4C5D-9D00-761D9DAF6219}" srcId="{541BBE0C-BE97-4D43-92F2-79AFDED840F3}" destId="{6E55111A-9037-42B4-B72C-14FDC6929EFB}" srcOrd="2" destOrd="0" parTransId="{464E7F16-5B4C-455B-A0CF-4AC66B4B3F45}" sibTransId="{81A38545-1363-47DB-AB07-42FCAC7FA7CF}"/>
    <dgm:cxn modelId="{CEFFB27E-6D8D-4A6A-A4BA-057D95FED614}" type="presOf" srcId="{7CDA4130-095A-4DA0-816C-7703730A0153}" destId="{8EB0659D-28CE-487A-B6A3-D7F4277FA962}" srcOrd="0" destOrd="0" presId="urn:microsoft.com/office/officeart/2005/8/layout/list1"/>
    <dgm:cxn modelId="{24F83E8B-03EE-4B2F-9B3F-ED06DE1CA376}" srcId="{541BBE0C-BE97-4D43-92F2-79AFDED840F3}" destId="{C0BF4E2B-8F92-4AB8-8110-32D9DE6BDEB2}" srcOrd="0" destOrd="0" parTransId="{FB6146A6-D361-4805-8F6B-8AC7DE891910}" sibTransId="{A188C76D-5FFD-444A-B843-92F35472A7A8}"/>
    <dgm:cxn modelId="{F8A303E5-F3AF-4DDE-B919-397D7CEB1DA8}" type="presOf" srcId="{9AC91791-0231-4909-9DEB-9CCD28FAFE2A}" destId="{EA7BD7E1-7C19-46F5-AE0C-6BF1027B14CC}" srcOrd="1" destOrd="0" presId="urn:microsoft.com/office/officeart/2005/8/layout/list1"/>
    <dgm:cxn modelId="{5B0919B7-74D0-4F2A-BA6E-A2481A7659E5}" type="presParOf" srcId="{C65EE408-695E-446C-B8E1-B89287AEAF52}" destId="{41EE7A42-088A-4475-ADFD-69961A8C530D}" srcOrd="0" destOrd="0" presId="urn:microsoft.com/office/officeart/2005/8/layout/list1"/>
    <dgm:cxn modelId="{2609D9D7-39B6-4DA9-B8E9-9636374EE7D9}" type="presParOf" srcId="{41EE7A42-088A-4475-ADFD-69961A8C530D}" destId="{2F97B0CC-0804-4295-B6BF-BF096D33D777}" srcOrd="0" destOrd="0" presId="urn:microsoft.com/office/officeart/2005/8/layout/list1"/>
    <dgm:cxn modelId="{0EDB1B26-A3AD-4B59-945B-FEAB6D1A52F7}" type="presParOf" srcId="{41EE7A42-088A-4475-ADFD-69961A8C530D}" destId="{3BDECE52-BB9A-49D2-9DCC-27ED75A54015}" srcOrd="1" destOrd="0" presId="urn:microsoft.com/office/officeart/2005/8/layout/list1"/>
    <dgm:cxn modelId="{C1DE742B-9E1A-4F05-8BE8-91E48C713A2D}" type="presParOf" srcId="{C65EE408-695E-446C-B8E1-B89287AEAF52}" destId="{F8CBB6DF-A584-43C8-B12B-021532009CB5}" srcOrd="1" destOrd="0" presId="urn:microsoft.com/office/officeart/2005/8/layout/list1"/>
    <dgm:cxn modelId="{96162287-890D-4E38-9183-5550DD41EC47}" type="presParOf" srcId="{C65EE408-695E-446C-B8E1-B89287AEAF52}" destId="{E1F232D5-A817-4FD8-9C31-A25F648D712F}" srcOrd="2" destOrd="0" presId="urn:microsoft.com/office/officeart/2005/8/layout/list1"/>
    <dgm:cxn modelId="{8E561EDA-DE38-4D15-AEEB-26C979EB055F}" type="presParOf" srcId="{C65EE408-695E-446C-B8E1-B89287AEAF52}" destId="{F060A85E-6E90-4146-AEED-33B79ED3804D}" srcOrd="3" destOrd="0" presId="urn:microsoft.com/office/officeart/2005/8/layout/list1"/>
    <dgm:cxn modelId="{0A845780-5343-4B7C-BD0C-2889E63FCE15}" type="presParOf" srcId="{C65EE408-695E-446C-B8E1-B89287AEAF52}" destId="{90427A57-5016-4244-9161-7EA6D57F41A3}" srcOrd="4" destOrd="0" presId="urn:microsoft.com/office/officeart/2005/8/layout/list1"/>
    <dgm:cxn modelId="{D8B056D7-92C7-4A64-AA3E-61D5310E0EDB}" type="presParOf" srcId="{90427A57-5016-4244-9161-7EA6D57F41A3}" destId="{76179FDC-5412-4100-90E9-F90DF6F3AB7E}" srcOrd="0" destOrd="0" presId="urn:microsoft.com/office/officeart/2005/8/layout/list1"/>
    <dgm:cxn modelId="{10BE2207-03A0-4AB1-AD67-DC5BC831A302}" type="presParOf" srcId="{90427A57-5016-4244-9161-7EA6D57F41A3}" destId="{EA7BD7E1-7C19-46F5-AE0C-6BF1027B14CC}" srcOrd="1" destOrd="0" presId="urn:microsoft.com/office/officeart/2005/8/layout/list1"/>
    <dgm:cxn modelId="{2262A239-B3B7-43C8-B4B2-A8F087400467}" type="presParOf" srcId="{C65EE408-695E-446C-B8E1-B89287AEAF52}" destId="{8364ED68-AD94-4E7B-AFDF-983A8212B034}" srcOrd="5" destOrd="0" presId="urn:microsoft.com/office/officeart/2005/8/layout/list1"/>
    <dgm:cxn modelId="{ED884EA7-64C0-4215-9A7F-E6E4228CD44D}" type="presParOf" srcId="{C65EE408-695E-446C-B8E1-B89287AEAF52}" destId="{8EB0659D-28CE-487A-B6A3-D7F4277FA962}" srcOrd="6" destOrd="0" presId="urn:microsoft.com/office/officeart/2005/8/layout/list1"/>
    <dgm:cxn modelId="{12E66069-0952-4B33-B20E-E4629F7B2537}" type="presParOf" srcId="{C65EE408-695E-446C-B8E1-B89287AEAF52}" destId="{63E10FF8-82CE-44BC-9176-7B04C4759D97}" srcOrd="7" destOrd="0" presId="urn:microsoft.com/office/officeart/2005/8/layout/list1"/>
    <dgm:cxn modelId="{7BF3F826-3EED-4ADA-B919-AD2450561FDD}" type="presParOf" srcId="{C65EE408-695E-446C-B8E1-B89287AEAF52}" destId="{27A27E38-CB63-43FE-A978-148A878BF50F}" srcOrd="8" destOrd="0" presId="urn:microsoft.com/office/officeart/2005/8/layout/list1"/>
    <dgm:cxn modelId="{16345EDA-F5D3-4489-AA00-B4D18C28656A}" type="presParOf" srcId="{27A27E38-CB63-43FE-A978-148A878BF50F}" destId="{2532505E-1F1F-4515-BA72-916CFC539DDB}" srcOrd="0" destOrd="0" presId="urn:microsoft.com/office/officeart/2005/8/layout/list1"/>
    <dgm:cxn modelId="{75EC2DAA-3306-4456-BEAB-E8DEE1103110}" type="presParOf" srcId="{27A27E38-CB63-43FE-A978-148A878BF50F}" destId="{B12DE97B-C9F3-46B4-B0BB-3B9CCC166C69}" srcOrd="1" destOrd="0" presId="urn:microsoft.com/office/officeart/2005/8/layout/list1"/>
    <dgm:cxn modelId="{C733BC8A-62E3-4873-9898-3F67005C4081}" type="presParOf" srcId="{C65EE408-695E-446C-B8E1-B89287AEAF52}" destId="{5C02BE8E-EC01-4179-BC27-7CF96E75955B}" srcOrd="9" destOrd="0" presId="urn:microsoft.com/office/officeart/2005/8/layout/list1"/>
    <dgm:cxn modelId="{DAB34381-2C70-4B78-92A8-0136B0CF98C0}" type="presParOf" srcId="{C65EE408-695E-446C-B8E1-B89287AEAF52}" destId="{AFA888DC-0189-4C77-8FCC-36D801A93A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F54D52-F5E0-45DC-A9B7-09B22CCAFD92}" type="doc">
      <dgm:prSet loTypeId="urn:microsoft.com/office/officeart/2008/layout/LinedList" loCatId="hierarchy" qsTypeId="urn:microsoft.com/office/officeart/2005/8/quickstyle/3d4" qsCatId="3D" csTypeId="urn:microsoft.com/office/officeart/2005/8/colors/accent2_1" csCatId="accent2" phldr="1"/>
      <dgm:spPr/>
      <dgm:t>
        <a:bodyPr/>
        <a:lstStyle/>
        <a:p>
          <a:endParaRPr lang="tr-TR"/>
        </a:p>
      </dgm:t>
    </dgm:pt>
    <dgm:pt modelId="{37E51FED-B855-4275-A613-BE1539302B36}">
      <dgm:prSet/>
      <dgm:spPr/>
      <dgm:t>
        <a:bodyPr/>
        <a:lstStyle/>
        <a:p>
          <a:pPr rtl="0"/>
          <a:r>
            <a:rPr lang="en-US" dirty="0"/>
            <a:t>This study is one of two published studies showing wart rates in Turkey</a:t>
          </a:r>
          <a:endParaRPr lang="tr-TR" dirty="0"/>
        </a:p>
      </dgm:t>
    </dgm:pt>
    <dgm:pt modelId="{9CBFBA48-8CB1-4AB5-909E-C9815A03FCD1}" type="parTrans" cxnId="{A7C7F4F5-23F3-4AE4-A6C3-EA3A4ADC6C21}">
      <dgm:prSet/>
      <dgm:spPr/>
      <dgm:t>
        <a:bodyPr/>
        <a:lstStyle/>
        <a:p>
          <a:endParaRPr lang="tr-TR"/>
        </a:p>
      </dgm:t>
    </dgm:pt>
    <dgm:pt modelId="{6183A1FC-15FF-4349-8992-2DB59594212E}" type="sibTrans" cxnId="{A7C7F4F5-23F3-4AE4-A6C3-EA3A4ADC6C21}">
      <dgm:prSet/>
      <dgm:spPr/>
      <dgm:t>
        <a:bodyPr/>
        <a:lstStyle/>
        <a:p>
          <a:endParaRPr lang="tr-TR"/>
        </a:p>
      </dgm:t>
    </dgm:pt>
    <dgm:pt modelId="{DAD68751-6B15-454A-9FE8-F8E4DC05FBCC}">
      <dgm:prSet custT="1"/>
      <dgm:spPr/>
      <dgm:t>
        <a:bodyPr/>
        <a:lstStyle/>
        <a:p>
          <a:pPr rtl="0"/>
          <a:r>
            <a:rPr lang="en-US" sz="4400" dirty="0"/>
            <a:t>Prevalence in women aged 30-65 </a:t>
          </a:r>
          <a:r>
            <a:rPr lang="en-US" sz="4400" b="1" dirty="0"/>
            <a:t>154/100,000</a:t>
          </a:r>
          <a:endParaRPr lang="tr-TR" sz="4400" b="1" dirty="0"/>
        </a:p>
        <a:p>
          <a:pPr rtl="0"/>
          <a:r>
            <a:rPr lang="tr-TR" sz="4400" dirty="0" err="1"/>
            <a:t>Recurrence</a:t>
          </a:r>
          <a:r>
            <a:rPr lang="tr-TR" sz="4400" dirty="0"/>
            <a:t> rate </a:t>
          </a:r>
          <a:r>
            <a:rPr lang="en-US" sz="4400" b="1" dirty="0"/>
            <a:t>15-37</a:t>
          </a:r>
          <a:r>
            <a:rPr lang="tr-TR" sz="4400" b="1" dirty="0"/>
            <a:t>%</a:t>
          </a:r>
          <a:endParaRPr lang="tr-TR" sz="4400" dirty="0"/>
        </a:p>
      </dgm:t>
    </dgm:pt>
    <dgm:pt modelId="{6CABA734-5008-4DEA-ADA1-067FE9206FD2}" type="parTrans" cxnId="{891C0C85-5F48-4706-9A11-8D1D79BB2535}">
      <dgm:prSet/>
      <dgm:spPr/>
      <dgm:t>
        <a:bodyPr/>
        <a:lstStyle/>
        <a:p>
          <a:endParaRPr lang="tr-TR"/>
        </a:p>
      </dgm:t>
    </dgm:pt>
    <dgm:pt modelId="{E6A7220F-5096-4BD6-BC44-436FE561FCB0}" type="sibTrans" cxnId="{891C0C85-5F48-4706-9A11-8D1D79BB2535}">
      <dgm:prSet/>
      <dgm:spPr/>
      <dgm:t>
        <a:bodyPr/>
        <a:lstStyle/>
        <a:p>
          <a:endParaRPr lang="tr-TR"/>
        </a:p>
      </dgm:t>
    </dgm:pt>
    <dgm:pt modelId="{B75C098E-D4C0-444B-AD05-613AD27C24BC}" type="pres">
      <dgm:prSet presAssocID="{EDF54D52-F5E0-45DC-A9B7-09B22CCAFD92}" presName="vert0" presStyleCnt="0">
        <dgm:presLayoutVars>
          <dgm:dir/>
          <dgm:animOne val="branch"/>
          <dgm:animLvl val="lvl"/>
        </dgm:presLayoutVars>
      </dgm:prSet>
      <dgm:spPr/>
    </dgm:pt>
    <dgm:pt modelId="{9A39069B-3980-4A5D-A5E4-185EA7A5DE2C}" type="pres">
      <dgm:prSet presAssocID="{37E51FED-B855-4275-A613-BE1539302B36}" presName="thickLine" presStyleLbl="alignNode1" presStyleIdx="0" presStyleCnt="1"/>
      <dgm:spPr/>
    </dgm:pt>
    <dgm:pt modelId="{403BB9F9-AC98-470F-8C03-6629DCD55B9F}" type="pres">
      <dgm:prSet presAssocID="{37E51FED-B855-4275-A613-BE1539302B36}" presName="horz1" presStyleCnt="0"/>
      <dgm:spPr/>
    </dgm:pt>
    <dgm:pt modelId="{B5A72953-A45E-4BD0-B875-5C120051CDFF}" type="pres">
      <dgm:prSet presAssocID="{37E51FED-B855-4275-A613-BE1539302B36}" presName="tx1" presStyleLbl="revTx" presStyleIdx="0" presStyleCnt="2"/>
      <dgm:spPr/>
    </dgm:pt>
    <dgm:pt modelId="{654D6A00-EE70-434B-B7FC-9B5B41A7DADA}" type="pres">
      <dgm:prSet presAssocID="{37E51FED-B855-4275-A613-BE1539302B36}" presName="vert1" presStyleCnt="0"/>
      <dgm:spPr/>
    </dgm:pt>
    <dgm:pt modelId="{23DF5EE6-90B5-49B1-B0D0-74A0805F1BD2}" type="pres">
      <dgm:prSet presAssocID="{DAD68751-6B15-454A-9FE8-F8E4DC05FBCC}" presName="vertSpace2a" presStyleCnt="0"/>
      <dgm:spPr/>
    </dgm:pt>
    <dgm:pt modelId="{7ECCD969-CB8C-41B6-9D23-2196F9DCBB02}" type="pres">
      <dgm:prSet presAssocID="{DAD68751-6B15-454A-9FE8-F8E4DC05FBCC}" presName="horz2" presStyleCnt="0"/>
      <dgm:spPr/>
    </dgm:pt>
    <dgm:pt modelId="{1EE8B39E-52B2-4E41-955F-4DB15D5EE459}" type="pres">
      <dgm:prSet presAssocID="{DAD68751-6B15-454A-9FE8-F8E4DC05FBCC}" presName="horzSpace2" presStyleCnt="0"/>
      <dgm:spPr/>
    </dgm:pt>
    <dgm:pt modelId="{09CF8A08-D92C-42CF-8E99-B7F97738E78D}" type="pres">
      <dgm:prSet presAssocID="{DAD68751-6B15-454A-9FE8-F8E4DC05FBCC}" presName="tx2" presStyleLbl="revTx" presStyleIdx="1" presStyleCnt="2"/>
      <dgm:spPr/>
    </dgm:pt>
    <dgm:pt modelId="{D502873D-C74F-4851-A5AC-5F7B29F2EE1E}" type="pres">
      <dgm:prSet presAssocID="{DAD68751-6B15-454A-9FE8-F8E4DC05FBCC}" presName="vert2" presStyleCnt="0"/>
      <dgm:spPr/>
    </dgm:pt>
    <dgm:pt modelId="{37DB46C1-05E3-4763-A045-1EA5D9297873}" type="pres">
      <dgm:prSet presAssocID="{DAD68751-6B15-454A-9FE8-F8E4DC05FBCC}" presName="thinLine2b" presStyleLbl="callout" presStyleIdx="0" presStyleCnt="1"/>
      <dgm:spPr/>
    </dgm:pt>
    <dgm:pt modelId="{DD72B4EC-77CC-4DD6-9567-AEE65EFBE063}" type="pres">
      <dgm:prSet presAssocID="{DAD68751-6B15-454A-9FE8-F8E4DC05FBCC}" presName="vertSpace2b" presStyleCnt="0"/>
      <dgm:spPr/>
    </dgm:pt>
  </dgm:ptLst>
  <dgm:cxnLst>
    <dgm:cxn modelId="{5B21EB6F-96B3-4D98-AEDF-0771B200E886}" type="presOf" srcId="{EDF54D52-F5E0-45DC-A9B7-09B22CCAFD92}" destId="{B75C098E-D4C0-444B-AD05-613AD27C24BC}" srcOrd="0" destOrd="0" presId="urn:microsoft.com/office/officeart/2008/layout/LinedList"/>
    <dgm:cxn modelId="{891C0C85-5F48-4706-9A11-8D1D79BB2535}" srcId="{37E51FED-B855-4275-A613-BE1539302B36}" destId="{DAD68751-6B15-454A-9FE8-F8E4DC05FBCC}" srcOrd="0" destOrd="0" parTransId="{6CABA734-5008-4DEA-ADA1-067FE9206FD2}" sibTransId="{E6A7220F-5096-4BD6-BC44-436FE561FCB0}"/>
    <dgm:cxn modelId="{ED16DBD1-5923-42A3-A3AC-B30617EF61AF}" type="presOf" srcId="{DAD68751-6B15-454A-9FE8-F8E4DC05FBCC}" destId="{09CF8A08-D92C-42CF-8E99-B7F97738E78D}" srcOrd="0" destOrd="0" presId="urn:microsoft.com/office/officeart/2008/layout/LinedList"/>
    <dgm:cxn modelId="{3F0336E8-DE63-4622-B430-5BDA154228A2}" type="presOf" srcId="{37E51FED-B855-4275-A613-BE1539302B36}" destId="{B5A72953-A45E-4BD0-B875-5C120051CDFF}" srcOrd="0" destOrd="0" presId="urn:microsoft.com/office/officeart/2008/layout/LinedList"/>
    <dgm:cxn modelId="{A7C7F4F5-23F3-4AE4-A6C3-EA3A4ADC6C21}" srcId="{EDF54D52-F5E0-45DC-A9B7-09B22CCAFD92}" destId="{37E51FED-B855-4275-A613-BE1539302B36}" srcOrd="0" destOrd="0" parTransId="{9CBFBA48-8CB1-4AB5-909E-C9815A03FCD1}" sibTransId="{6183A1FC-15FF-4349-8992-2DB59594212E}"/>
    <dgm:cxn modelId="{2EC12C31-2604-4646-B923-926CB9EF6777}" type="presParOf" srcId="{B75C098E-D4C0-444B-AD05-613AD27C24BC}" destId="{9A39069B-3980-4A5D-A5E4-185EA7A5DE2C}" srcOrd="0" destOrd="0" presId="urn:microsoft.com/office/officeart/2008/layout/LinedList"/>
    <dgm:cxn modelId="{D292E434-5A10-45D6-92B3-761698F8D762}" type="presParOf" srcId="{B75C098E-D4C0-444B-AD05-613AD27C24BC}" destId="{403BB9F9-AC98-470F-8C03-6629DCD55B9F}" srcOrd="1" destOrd="0" presId="urn:microsoft.com/office/officeart/2008/layout/LinedList"/>
    <dgm:cxn modelId="{61DF0B96-C746-44D9-9500-59DB56C8235C}" type="presParOf" srcId="{403BB9F9-AC98-470F-8C03-6629DCD55B9F}" destId="{B5A72953-A45E-4BD0-B875-5C120051CDFF}" srcOrd="0" destOrd="0" presId="urn:microsoft.com/office/officeart/2008/layout/LinedList"/>
    <dgm:cxn modelId="{0CFBD187-7BA0-476B-A09A-4C18217CFD48}" type="presParOf" srcId="{403BB9F9-AC98-470F-8C03-6629DCD55B9F}" destId="{654D6A00-EE70-434B-B7FC-9B5B41A7DADA}" srcOrd="1" destOrd="0" presId="urn:microsoft.com/office/officeart/2008/layout/LinedList"/>
    <dgm:cxn modelId="{61ABE21B-BB14-4BD3-A6B2-CFF446780F97}" type="presParOf" srcId="{654D6A00-EE70-434B-B7FC-9B5B41A7DADA}" destId="{23DF5EE6-90B5-49B1-B0D0-74A0805F1BD2}" srcOrd="0" destOrd="0" presId="urn:microsoft.com/office/officeart/2008/layout/LinedList"/>
    <dgm:cxn modelId="{BA38E763-929F-46F2-894A-9BA01AC6CB8F}" type="presParOf" srcId="{654D6A00-EE70-434B-B7FC-9B5B41A7DADA}" destId="{7ECCD969-CB8C-41B6-9D23-2196F9DCBB02}" srcOrd="1" destOrd="0" presId="urn:microsoft.com/office/officeart/2008/layout/LinedList"/>
    <dgm:cxn modelId="{2055C846-2B80-4311-8A92-6E86A87A47D4}" type="presParOf" srcId="{7ECCD969-CB8C-41B6-9D23-2196F9DCBB02}" destId="{1EE8B39E-52B2-4E41-955F-4DB15D5EE459}" srcOrd="0" destOrd="0" presId="urn:microsoft.com/office/officeart/2008/layout/LinedList"/>
    <dgm:cxn modelId="{267CCC15-6BDA-4517-98ED-805CE24F70E1}" type="presParOf" srcId="{7ECCD969-CB8C-41B6-9D23-2196F9DCBB02}" destId="{09CF8A08-D92C-42CF-8E99-B7F97738E78D}" srcOrd="1" destOrd="0" presId="urn:microsoft.com/office/officeart/2008/layout/LinedList"/>
    <dgm:cxn modelId="{FE617E7D-E454-4E84-8374-25447DD9948C}" type="presParOf" srcId="{7ECCD969-CB8C-41B6-9D23-2196F9DCBB02}" destId="{D502873D-C74F-4851-A5AC-5F7B29F2EE1E}" srcOrd="2" destOrd="0" presId="urn:microsoft.com/office/officeart/2008/layout/LinedList"/>
    <dgm:cxn modelId="{9FDB0D7F-D9A5-44EE-91CB-DFA34AE026A7}" type="presParOf" srcId="{654D6A00-EE70-434B-B7FC-9B5B41A7DADA}" destId="{37DB46C1-05E3-4763-A045-1EA5D9297873}" srcOrd="2" destOrd="0" presId="urn:microsoft.com/office/officeart/2008/layout/LinedList"/>
    <dgm:cxn modelId="{DF10B429-98CD-4173-8E99-F9E6B4C92378}" type="presParOf" srcId="{654D6A00-EE70-434B-B7FC-9B5B41A7DADA}" destId="{DD72B4EC-77CC-4DD6-9567-AEE65EFBE063}"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E4241B5-6425-416C-AF75-5B41238D559E}"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tr-TR"/>
        </a:p>
      </dgm:t>
    </dgm:pt>
    <dgm:pt modelId="{499B15AA-8B72-40A4-9EDC-8797DD408E57}">
      <dgm:prSet/>
      <dgm:spPr/>
      <dgm:t>
        <a:bodyPr/>
        <a:lstStyle/>
        <a:p>
          <a:pPr rtl="0"/>
          <a:r>
            <a:rPr lang="en-US" dirty="0"/>
            <a:t>Effectiveness/Efficiency of a Single Dose</a:t>
          </a:r>
          <a:endParaRPr lang="tr-TR" dirty="0"/>
        </a:p>
      </dgm:t>
    </dgm:pt>
    <dgm:pt modelId="{4DFB5663-F578-4A1D-B2B6-447D8E2189C9}" type="parTrans" cxnId="{4DE9F487-2554-490D-B1FD-F43628A3549D}">
      <dgm:prSet/>
      <dgm:spPr/>
      <dgm:t>
        <a:bodyPr/>
        <a:lstStyle/>
        <a:p>
          <a:endParaRPr lang="tr-TR"/>
        </a:p>
      </dgm:t>
    </dgm:pt>
    <dgm:pt modelId="{C3A5483F-F9B3-45EB-98FB-5F8EAB2ED6B2}" type="sibTrans" cxnId="{4DE9F487-2554-490D-B1FD-F43628A3549D}">
      <dgm:prSet/>
      <dgm:spPr/>
      <dgm:t>
        <a:bodyPr/>
        <a:lstStyle/>
        <a:p>
          <a:endParaRPr lang="tr-TR"/>
        </a:p>
      </dgm:t>
    </dgm:pt>
    <dgm:pt modelId="{0C8A5A2E-E4AC-4D34-AF80-27CB794C82D1}">
      <dgm:prSet/>
      <dgm:spPr/>
      <dgm:t>
        <a:bodyPr/>
        <a:lstStyle/>
        <a:p>
          <a:pPr rtl="0"/>
          <a:r>
            <a:rPr lang="en-US" b="1" dirty="0"/>
            <a:t>The majority of current clinical evidence is only beginning to be available regarding effectiveness against cervical infections/lesions</a:t>
          </a:r>
          <a:endParaRPr lang="tr-TR" b="1" dirty="0"/>
        </a:p>
      </dgm:t>
    </dgm:pt>
    <dgm:pt modelId="{C8F9BF03-55BB-4BFE-AC3D-C920A87EDCC4}" type="parTrans" cxnId="{95DE12FF-825C-4173-9680-37AAEAF3DE84}">
      <dgm:prSet/>
      <dgm:spPr/>
      <dgm:t>
        <a:bodyPr/>
        <a:lstStyle/>
        <a:p>
          <a:endParaRPr lang="tr-TR"/>
        </a:p>
      </dgm:t>
    </dgm:pt>
    <dgm:pt modelId="{CCC91D9A-C8B0-49D6-B3DB-A1E5C6B289FE}" type="sibTrans" cxnId="{95DE12FF-825C-4173-9680-37AAEAF3DE84}">
      <dgm:prSet/>
      <dgm:spPr/>
      <dgm:t>
        <a:bodyPr/>
        <a:lstStyle/>
        <a:p>
          <a:endParaRPr lang="tr-TR"/>
        </a:p>
      </dgm:t>
    </dgm:pt>
    <dgm:pt modelId="{266F0457-AA72-4223-8465-4DF77E6D5B0D}">
      <dgm:prSet/>
      <dgm:spPr/>
      <dgm:t>
        <a:bodyPr/>
        <a:lstStyle/>
        <a:p>
          <a:pPr rtl="0"/>
          <a:r>
            <a:rPr lang="en-US" dirty="0"/>
            <a:t>Although data are inconsistent and inconclusive, evidence suggests a 1-dose effect</a:t>
          </a:r>
          <a:endParaRPr lang="tr-TR" dirty="0"/>
        </a:p>
      </dgm:t>
    </dgm:pt>
    <dgm:pt modelId="{2D7B079C-A486-4EB0-B8C9-9869F9636933}" type="parTrans" cxnId="{212ACDCF-073C-46FF-815D-BCC557C70CE1}">
      <dgm:prSet/>
      <dgm:spPr/>
      <dgm:t>
        <a:bodyPr/>
        <a:lstStyle/>
        <a:p>
          <a:endParaRPr lang="tr-TR"/>
        </a:p>
      </dgm:t>
    </dgm:pt>
    <dgm:pt modelId="{7813AC04-9433-4F5D-9801-87D3970CA10D}" type="sibTrans" cxnId="{212ACDCF-073C-46FF-815D-BCC557C70CE1}">
      <dgm:prSet/>
      <dgm:spPr/>
      <dgm:t>
        <a:bodyPr/>
        <a:lstStyle/>
        <a:p>
          <a:endParaRPr lang="tr-TR"/>
        </a:p>
      </dgm:t>
    </dgm:pt>
    <dgm:pt modelId="{7E6F60A2-7915-45BB-9652-E1A335929C12}">
      <dgm:prSet/>
      <dgm:spPr/>
      <dgm:t>
        <a:bodyPr/>
        <a:lstStyle/>
        <a:p>
          <a:pPr rtl="0"/>
          <a:r>
            <a:rPr lang="en-US" dirty="0"/>
            <a:t>May be similarly effective against persistent infection compared to 1-dose vs 2- or 3-dose regimens</a:t>
          </a:r>
          <a:endParaRPr lang="tr-TR" dirty="0"/>
        </a:p>
      </dgm:t>
    </dgm:pt>
    <dgm:pt modelId="{98D3F7DD-9F49-4D4B-9E05-F7B28953AD1A}" type="parTrans" cxnId="{FDAF234E-1F84-445F-BC73-BB05B6F01C3B}">
      <dgm:prSet/>
      <dgm:spPr/>
      <dgm:t>
        <a:bodyPr/>
        <a:lstStyle/>
        <a:p>
          <a:endParaRPr lang="tr-TR"/>
        </a:p>
      </dgm:t>
    </dgm:pt>
    <dgm:pt modelId="{F383F4F9-3D34-4B59-90DD-BDBB9BB8493E}" type="sibTrans" cxnId="{FDAF234E-1F84-445F-BC73-BB05B6F01C3B}">
      <dgm:prSet/>
      <dgm:spPr/>
      <dgm:t>
        <a:bodyPr/>
        <a:lstStyle/>
        <a:p>
          <a:endParaRPr lang="tr-TR"/>
        </a:p>
      </dgm:t>
    </dgm:pt>
    <dgm:pt modelId="{08DEB53E-610C-4EC8-9829-3FA684FED021}">
      <dgm:prSet/>
      <dgm:spPr/>
      <dgm:t>
        <a:bodyPr/>
        <a:lstStyle/>
        <a:p>
          <a:pPr rtl="0"/>
          <a:r>
            <a:rPr lang="en-US" dirty="0"/>
            <a:t>1 dose may be as effective as a 2- or 3-dose regimen in preventing high-grade disease in high-coverage areas</a:t>
          </a:r>
          <a:endParaRPr lang="tr-TR" dirty="0"/>
        </a:p>
      </dgm:t>
    </dgm:pt>
    <dgm:pt modelId="{9D6719D0-3D85-4FCF-9A5D-4DB105CB35D2}" type="parTrans" cxnId="{B295BD43-8859-4374-9679-7F7E6B24FB20}">
      <dgm:prSet/>
      <dgm:spPr/>
      <dgm:t>
        <a:bodyPr/>
        <a:lstStyle/>
        <a:p>
          <a:endParaRPr lang="tr-TR"/>
        </a:p>
      </dgm:t>
    </dgm:pt>
    <dgm:pt modelId="{C37632B6-E9EA-4669-9EA1-5D749BF4AFC4}" type="sibTrans" cxnId="{B295BD43-8859-4374-9679-7F7E6B24FB20}">
      <dgm:prSet/>
      <dgm:spPr/>
      <dgm:t>
        <a:bodyPr/>
        <a:lstStyle/>
        <a:p>
          <a:endParaRPr lang="tr-TR"/>
        </a:p>
      </dgm:t>
    </dgm:pt>
    <dgm:pt modelId="{11A819FB-CC6A-4B81-B842-DB7219E73904}">
      <dgm:prSet/>
      <dgm:spPr/>
      <dgm:t>
        <a:bodyPr/>
        <a:lstStyle/>
        <a:p>
          <a:pPr rtl="0"/>
          <a:r>
            <a:rPr lang="en-US" dirty="0"/>
            <a:t>However, no difference in HPV prevalence in the oral cavity was observed between 1-dose and unvaccinated women</a:t>
          </a:r>
          <a:endParaRPr lang="tr-TR" dirty="0"/>
        </a:p>
      </dgm:t>
    </dgm:pt>
    <dgm:pt modelId="{48EB2753-C436-46D5-A87E-7E4C60C7040E}" type="parTrans" cxnId="{7BF358F5-DED9-481E-9EF8-F791ECA05EB7}">
      <dgm:prSet/>
      <dgm:spPr/>
      <dgm:t>
        <a:bodyPr/>
        <a:lstStyle/>
        <a:p>
          <a:endParaRPr lang="tr-TR"/>
        </a:p>
      </dgm:t>
    </dgm:pt>
    <dgm:pt modelId="{B52339A5-43F1-47C1-8627-CE29A8BC62E5}" type="sibTrans" cxnId="{7BF358F5-DED9-481E-9EF8-F791ECA05EB7}">
      <dgm:prSet/>
      <dgm:spPr/>
      <dgm:t>
        <a:bodyPr/>
        <a:lstStyle/>
        <a:p>
          <a:endParaRPr lang="tr-TR"/>
        </a:p>
      </dgm:t>
    </dgm:pt>
    <dgm:pt modelId="{2274E0D4-3763-4609-9956-E3EE83BAA352}">
      <dgm:prSet/>
      <dgm:spPr/>
      <dgm:t>
        <a:bodyPr/>
        <a:lstStyle/>
        <a:p>
          <a:pPr rtl="0"/>
          <a:r>
            <a:rPr lang="en-US"/>
            <a:t>Immunogenicity of a single dose</a:t>
          </a:r>
          <a:endParaRPr lang="tr-TR" dirty="0"/>
        </a:p>
      </dgm:t>
    </dgm:pt>
    <dgm:pt modelId="{111A1A2C-EAEE-4AA4-8480-6DCCBAF6C7FB}" type="parTrans" cxnId="{462819D4-EAF2-4DDC-A6CE-F898EA0EE747}">
      <dgm:prSet/>
      <dgm:spPr/>
      <dgm:t>
        <a:bodyPr/>
        <a:lstStyle/>
        <a:p>
          <a:endParaRPr lang="tr-TR"/>
        </a:p>
      </dgm:t>
    </dgm:pt>
    <dgm:pt modelId="{B7B45EF8-CAA5-40AF-8524-61A2052257C5}" type="sibTrans" cxnId="{462819D4-EAF2-4DDC-A6CE-F898EA0EE747}">
      <dgm:prSet/>
      <dgm:spPr/>
      <dgm:t>
        <a:bodyPr/>
        <a:lstStyle/>
        <a:p>
          <a:endParaRPr lang="tr-TR"/>
        </a:p>
      </dgm:t>
    </dgm:pt>
    <dgm:pt modelId="{02569CE0-26B6-4767-B7AA-2C9BB60462DF}">
      <dgm:prSet/>
      <dgm:spPr/>
      <dgm:t>
        <a:bodyPr/>
        <a:lstStyle/>
        <a:p>
          <a:pPr rtl="0"/>
          <a:r>
            <a:rPr lang="en-US"/>
            <a:t>Studies have shown that Ab levels (but not seroconversion rates) may be significantly lower for a 1-dose regimen compared to 2 or 3 doses</a:t>
          </a:r>
          <a:endParaRPr lang="tr-TR" dirty="0"/>
        </a:p>
      </dgm:t>
    </dgm:pt>
    <dgm:pt modelId="{2D3D92EE-2273-46C4-B442-120A435668CF}" type="parTrans" cxnId="{6401AC3D-EDE7-4C1D-8AE1-A55D66CF12F6}">
      <dgm:prSet/>
      <dgm:spPr/>
      <dgm:t>
        <a:bodyPr/>
        <a:lstStyle/>
        <a:p>
          <a:endParaRPr lang="tr-TR"/>
        </a:p>
      </dgm:t>
    </dgm:pt>
    <dgm:pt modelId="{AFD6C13E-CB69-4CBA-82EC-0E0A08134D47}" type="sibTrans" cxnId="{6401AC3D-EDE7-4C1D-8AE1-A55D66CF12F6}">
      <dgm:prSet/>
      <dgm:spPr/>
      <dgm:t>
        <a:bodyPr/>
        <a:lstStyle/>
        <a:p>
          <a:endParaRPr lang="tr-TR"/>
        </a:p>
      </dgm:t>
    </dgm:pt>
    <dgm:pt modelId="{96A62122-C4AC-41D4-8EB3-00C1D3FACEA5}">
      <dgm:prSet/>
      <dgm:spPr/>
      <dgm:t>
        <a:bodyPr/>
        <a:lstStyle/>
        <a:p>
          <a:pPr rtl="0"/>
          <a:r>
            <a:rPr lang="en-US"/>
            <a:t>The Ab threshold value indicating clinical effectiveness on disease outcomes for all dosing regimens of HPV vaccines is currently unknown.</a:t>
          </a:r>
          <a:endParaRPr lang="tr-TR" dirty="0"/>
        </a:p>
      </dgm:t>
    </dgm:pt>
    <dgm:pt modelId="{67C07609-5905-49BB-B3EE-57BCF9A285A8}" type="parTrans" cxnId="{9FA4703E-78F5-47A0-AF6E-1565661A2778}">
      <dgm:prSet/>
      <dgm:spPr/>
      <dgm:t>
        <a:bodyPr/>
        <a:lstStyle/>
        <a:p>
          <a:endParaRPr lang="tr-TR"/>
        </a:p>
      </dgm:t>
    </dgm:pt>
    <dgm:pt modelId="{FE1369FB-BAFD-4956-AE0D-E7C6B4B1CF79}" type="sibTrans" cxnId="{9FA4703E-78F5-47A0-AF6E-1565661A2778}">
      <dgm:prSet/>
      <dgm:spPr/>
      <dgm:t>
        <a:bodyPr/>
        <a:lstStyle/>
        <a:p>
          <a:endParaRPr lang="tr-TR"/>
        </a:p>
      </dgm:t>
    </dgm:pt>
    <dgm:pt modelId="{0E6DE7DA-A4D4-49EF-AE69-05633AD63685}">
      <dgm:prSet/>
      <dgm:spPr/>
      <dgm:t>
        <a:bodyPr/>
        <a:lstStyle/>
        <a:p>
          <a:pPr rtl="0"/>
          <a:r>
            <a:rPr lang="en-US" b="1" dirty="0"/>
            <a:t>Long-term durability of a single dose remains unclear</a:t>
          </a:r>
          <a:endParaRPr lang="tr-TR" b="1" dirty="0"/>
        </a:p>
      </dgm:t>
    </dgm:pt>
    <dgm:pt modelId="{4B68E18B-DB5C-4650-AB37-AE6BF25A33D5}" type="parTrans" cxnId="{33E2E23E-4E93-42A8-9ACF-BE7476423553}">
      <dgm:prSet/>
      <dgm:spPr/>
      <dgm:t>
        <a:bodyPr/>
        <a:lstStyle/>
        <a:p>
          <a:endParaRPr lang="tr-TR"/>
        </a:p>
      </dgm:t>
    </dgm:pt>
    <dgm:pt modelId="{2B84721C-CB15-4682-877B-352C61EE9931}" type="sibTrans" cxnId="{33E2E23E-4E93-42A8-9ACF-BE7476423553}">
      <dgm:prSet/>
      <dgm:spPr/>
      <dgm:t>
        <a:bodyPr/>
        <a:lstStyle/>
        <a:p>
          <a:endParaRPr lang="tr-TR"/>
        </a:p>
      </dgm:t>
    </dgm:pt>
    <dgm:pt modelId="{129361D9-A578-4D68-A1AD-C426225DD19C}" type="pres">
      <dgm:prSet presAssocID="{CE4241B5-6425-416C-AF75-5B41238D559E}" presName="linear" presStyleCnt="0">
        <dgm:presLayoutVars>
          <dgm:animLvl val="lvl"/>
          <dgm:resizeHandles val="exact"/>
        </dgm:presLayoutVars>
      </dgm:prSet>
      <dgm:spPr/>
    </dgm:pt>
    <dgm:pt modelId="{3492214B-2894-45E5-A3EE-4F36CD4285DD}" type="pres">
      <dgm:prSet presAssocID="{499B15AA-8B72-40A4-9EDC-8797DD408E57}" presName="parentText" presStyleLbl="node1" presStyleIdx="0" presStyleCnt="2">
        <dgm:presLayoutVars>
          <dgm:chMax val="0"/>
          <dgm:bulletEnabled val="1"/>
        </dgm:presLayoutVars>
      </dgm:prSet>
      <dgm:spPr/>
    </dgm:pt>
    <dgm:pt modelId="{F523CA79-5479-4F6B-A47C-529F4B139D2D}" type="pres">
      <dgm:prSet presAssocID="{499B15AA-8B72-40A4-9EDC-8797DD408E57}" presName="childText" presStyleLbl="revTx" presStyleIdx="0" presStyleCnt="2">
        <dgm:presLayoutVars>
          <dgm:bulletEnabled val="1"/>
        </dgm:presLayoutVars>
      </dgm:prSet>
      <dgm:spPr/>
    </dgm:pt>
    <dgm:pt modelId="{22F00C48-B627-465F-A087-6E29F1AAC2D0}" type="pres">
      <dgm:prSet presAssocID="{2274E0D4-3763-4609-9956-E3EE83BAA352}" presName="parentText" presStyleLbl="node1" presStyleIdx="1" presStyleCnt="2">
        <dgm:presLayoutVars>
          <dgm:chMax val="0"/>
          <dgm:bulletEnabled val="1"/>
        </dgm:presLayoutVars>
      </dgm:prSet>
      <dgm:spPr/>
    </dgm:pt>
    <dgm:pt modelId="{31840215-FEE5-4911-A77D-F895CE98DB4F}" type="pres">
      <dgm:prSet presAssocID="{2274E0D4-3763-4609-9956-E3EE83BAA352}" presName="childText" presStyleLbl="revTx" presStyleIdx="1" presStyleCnt="2">
        <dgm:presLayoutVars>
          <dgm:bulletEnabled val="1"/>
        </dgm:presLayoutVars>
      </dgm:prSet>
      <dgm:spPr/>
    </dgm:pt>
  </dgm:ptLst>
  <dgm:cxnLst>
    <dgm:cxn modelId="{0AB79307-38DC-44E1-BFA6-3B37D48C66EA}" type="presOf" srcId="{499B15AA-8B72-40A4-9EDC-8797DD408E57}" destId="{3492214B-2894-45E5-A3EE-4F36CD4285DD}" srcOrd="0" destOrd="0" presId="urn:microsoft.com/office/officeart/2005/8/layout/vList2"/>
    <dgm:cxn modelId="{26E5390D-2C44-4160-9293-7AB26C5A1FFA}" type="presOf" srcId="{7E6F60A2-7915-45BB-9652-E1A335929C12}" destId="{F523CA79-5479-4F6B-A47C-529F4B139D2D}" srcOrd="0" destOrd="2" presId="urn:microsoft.com/office/officeart/2005/8/layout/vList2"/>
    <dgm:cxn modelId="{6DF88C25-25CB-472D-8CE8-DE565B24BC50}" type="presOf" srcId="{CE4241B5-6425-416C-AF75-5B41238D559E}" destId="{129361D9-A578-4D68-A1AD-C426225DD19C}" srcOrd="0" destOrd="0" presId="urn:microsoft.com/office/officeart/2005/8/layout/vList2"/>
    <dgm:cxn modelId="{A23ED733-8A9B-4771-AE9F-F3FF7B8D8C79}" type="presOf" srcId="{96A62122-C4AC-41D4-8EB3-00C1D3FACEA5}" destId="{31840215-FEE5-4911-A77D-F895CE98DB4F}" srcOrd="0" destOrd="1" presId="urn:microsoft.com/office/officeart/2005/8/layout/vList2"/>
    <dgm:cxn modelId="{6401AC3D-EDE7-4C1D-8AE1-A55D66CF12F6}" srcId="{2274E0D4-3763-4609-9956-E3EE83BAA352}" destId="{02569CE0-26B6-4767-B7AA-2C9BB60462DF}" srcOrd="0" destOrd="0" parTransId="{2D3D92EE-2273-46C4-B442-120A435668CF}" sibTransId="{AFD6C13E-CB69-4CBA-82EC-0E0A08134D47}"/>
    <dgm:cxn modelId="{9FA4703E-78F5-47A0-AF6E-1565661A2778}" srcId="{2274E0D4-3763-4609-9956-E3EE83BAA352}" destId="{96A62122-C4AC-41D4-8EB3-00C1D3FACEA5}" srcOrd="1" destOrd="0" parTransId="{67C07609-5905-49BB-B3EE-57BCF9A285A8}" sibTransId="{FE1369FB-BAFD-4956-AE0D-E7C6B4B1CF79}"/>
    <dgm:cxn modelId="{33E2E23E-4E93-42A8-9ACF-BE7476423553}" srcId="{2274E0D4-3763-4609-9956-E3EE83BAA352}" destId="{0E6DE7DA-A4D4-49EF-AE69-05633AD63685}" srcOrd="2" destOrd="0" parTransId="{4B68E18B-DB5C-4650-AB37-AE6BF25A33D5}" sibTransId="{2B84721C-CB15-4682-877B-352C61EE9931}"/>
    <dgm:cxn modelId="{B295BD43-8859-4374-9679-7F7E6B24FB20}" srcId="{266F0457-AA72-4223-8465-4DF77E6D5B0D}" destId="{08DEB53E-610C-4EC8-9829-3FA684FED021}" srcOrd="1" destOrd="0" parTransId="{9D6719D0-3D85-4FCF-9A5D-4DB105CB35D2}" sibTransId="{C37632B6-E9EA-4669-9EA1-5D749BF4AFC4}"/>
    <dgm:cxn modelId="{3A9A6948-8622-42E9-9EBB-CDEC5786EE2A}" type="presOf" srcId="{2274E0D4-3763-4609-9956-E3EE83BAA352}" destId="{22F00C48-B627-465F-A087-6E29F1AAC2D0}" srcOrd="0" destOrd="0" presId="urn:microsoft.com/office/officeart/2005/8/layout/vList2"/>
    <dgm:cxn modelId="{FDAF234E-1F84-445F-BC73-BB05B6F01C3B}" srcId="{266F0457-AA72-4223-8465-4DF77E6D5B0D}" destId="{7E6F60A2-7915-45BB-9652-E1A335929C12}" srcOrd="0" destOrd="0" parTransId="{98D3F7DD-9F49-4D4B-9E05-F7B28953AD1A}" sibTransId="{F383F4F9-3D34-4B59-90DD-BDBB9BB8493E}"/>
    <dgm:cxn modelId="{AF034279-9488-4D15-B722-96DF3F806E13}" type="presOf" srcId="{0C8A5A2E-E4AC-4D34-AF80-27CB794C82D1}" destId="{F523CA79-5479-4F6B-A47C-529F4B139D2D}" srcOrd="0" destOrd="0" presId="urn:microsoft.com/office/officeart/2005/8/layout/vList2"/>
    <dgm:cxn modelId="{16715B7A-C4CF-4802-9757-686B14614176}" type="presOf" srcId="{02569CE0-26B6-4767-B7AA-2C9BB60462DF}" destId="{31840215-FEE5-4911-A77D-F895CE98DB4F}" srcOrd="0" destOrd="0" presId="urn:microsoft.com/office/officeart/2005/8/layout/vList2"/>
    <dgm:cxn modelId="{A0330C80-4FA8-4740-867B-B8F7BEE9854D}" type="presOf" srcId="{266F0457-AA72-4223-8465-4DF77E6D5B0D}" destId="{F523CA79-5479-4F6B-A47C-529F4B139D2D}" srcOrd="0" destOrd="1" presId="urn:microsoft.com/office/officeart/2005/8/layout/vList2"/>
    <dgm:cxn modelId="{4DE9F487-2554-490D-B1FD-F43628A3549D}" srcId="{CE4241B5-6425-416C-AF75-5B41238D559E}" destId="{499B15AA-8B72-40A4-9EDC-8797DD408E57}" srcOrd="0" destOrd="0" parTransId="{4DFB5663-F578-4A1D-B2B6-447D8E2189C9}" sibTransId="{C3A5483F-F9B3-45EB-98FB-5F8EAB2ED6B2}"/>
    <dgm:cxn modelId="{2F9CD9A0-3E6B-4C59-8575-5D36F97214EE}" type="presOf" srcId="{11A819FB-CC6A-4B81-B842-DB7219E73904}" destId="{F523CA79-5479-4F6B-A47C-529F4B139D2D}" srcOrd="0" destOrd="4" presId="urn:microsoft.com/office/officeart/2005/8/layout/vList2"/>
    <dgm:cxn modelId="{6FBEB1A4-FF21-4434-B5DC-B2B20DB05A31}" type="presOf" srcId="{0E6DE7DA-A4D4-49EF-AE69-05633AD63685}" destId="{31840215-FEE5-4911-A77D-F895CE98DB4F}" srcOrd="0" destOrd="2" presId="urn:microsoft.com/office/officeart/2005/8/layout/vList2"/>
    <dgm:cxn modelId="{212ACDCF-073C-46FF-815D-BCC557C70CE1}" srcId="{499B15AA-8B72-40A4-9EDC-8797DD408E57}" destId="{266F0457-AA72-4223-8465-4DF77E6D5B0D}" srcOrd="1" destOrd="0" parTransId="{2D7B079C-A486-4EB0-B8C9-9869F9636933}" sibTransId="{7813AC04-9433-4F5D-9801-87D3970CA10D}"/>
    <dgm:cxn modelId="{462819D4-EAF2-4DDC-A6CE-F898EA0EE747}" srcId="{CE4241B5-6425-416C-AF75-5B41238D559E}" destId="{2274E0D4-3763-4609-9956-E3EE83BAA352}" srcOrd="1" destOrd="0" parTransId="{111A1A2C-EAEE-4AA4-8480-6DCCBAF6C7FB}" sibTransId="{B7B45EF8-CAA5-40AF-8524-61A2052257C5}"/>
    <dgm:cxn modelId="{E96B00DF-5A11-4397-ADD9-496BFC0F0807}" type="presOf" srcId="{08DEB53E-610C-4EC8-9829-3FA684FED021}" destId="{F523CA79-5479-4F6B-A47C-529F4B139D2D}" srcOrd="0" destOrd="3" presId="urn:microsoft.com/office/officeart/2005/8/layout/vList2"/>
    <dgm:cxn modelId="{7BF358F5-DED9-481E-9EF8-F791ECA05EB7}" srcId="{499B15AA-8B72-40A4-9EDC-8797DD408E57}" destId="{11A819FB-CC6A-4B81-B842-DB7219E73904}" srcOrd="2" destOrd="0" parTransId="{48EB2753-C436-46D5-A87E-7E4C60C7040E}" sibTransId="{B52339A5-43F1-47C1-8627-CE29A8BC62E5}"/>
    <dgm:cxn modelId="{95DE12FF-825C-4173-9680-37AAEAF3DE84}" srcId="{499B15AA-8B72-40A4-9EDC-8797DD408E57}" destId="{0C8A5A2E-E4AC-4D34-AF80-27CB794C82D1}" srcOrd="0" destOrd="0" parTransId="{C8F9BF03-55BB-4BFE-AC3D-C920A87EDCC4}" sibTransId="{CCC91D9A-C8B0-49D6-B3DB-A1E5C6B289FE}"/>
    <dgm:cxn modelId="{07CE3457-EBA2-4ADA-AF1D-D053972BA136}" type="presParOf" srcId="{129361D9-A578-4D68-A1AD-C426225DD19C}" destId="{3492214B-2894-45E5-A3EE-4F36CD4285DD}" srcOrd="0" destOrd="0" presId="urn:microsoft.com/office/officeart/2005/8/layout/vList2"/>
    <dgm:cxn modelId="{C628ACD8-E8DB-4251-AC1F-129122FC046B}" type="presParOf" srcId="{129361D9-A578-4D68-A1AD-C426225DD19C}" destId="{F523CA79-5479-4F6B-A47C-529F4B139D2D}" srcOrd="1" destOrd="0" presId="urn:microsoft.com/office/officeart/2005/8/layout/vList2"/>
    <dgm:cxn modelId="{C4A85739-6D22-4987-BF35-FF18C32F217C}" type="presParOf" srcId="{129361D9-A578-4D68-A1AD-C426225DD19C}" destId="{22F00C48-B627-465F-A087-6E29F1AAC2D0}" srcOrd="2" destOrd="0" presId="urn:microsoft.com/office/officeart/2005/8/layout/vList2"/>
    <dgm:cxn modelId="{A473D12F-9986-4110-84F4-674C8B4F0D46}" type="presParOf" srcId="{129361D9-A578-4D68-A1AD-C426225DD19C}" destId="{31840215-FEE5-4911-A77D-F895CE98DB4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B6E402C-3FDE-4472-B1EC-47A7CCBA04F3}" type="doc">
      <dgm:prSet loTypeId="urn:microsoft.com/office/officeart/2005/8/layout/orgChart1" loCatId="hierarchy" qsTypeId="urn:microsoft.com/office/officeart/2005/8/quickstyle/simple5" qsCatId="simple" csTypeId="urn:microsoft.com/office/officeart/2005/8/colors/accent0_3" csCatId="mainScheme" phldr="1"/>
      <dgm:spPr/>
      <dgm:t>
        <a:bodyPr/>
        <a:lstStyle/>
        <a:p>
          <a:endParaRPr lang="tr-TR"/>
        </a:p>
      </dgm:t>
    </dgm:pt>
    <dgm:pt modelId="{3DBCC4B1-9AD7-4B3B-9C06-A1C4DFB2A862}">
      <dgm:prSet/>
      <dgm:spPr/>
      <dgm:t>
        <a:bodyPr/>
        <a:lstStyle/>
        <a:p>
          <a:pPr rtl="0"/>
          <a:r>
            <a:rPr lang="en-US" dirty="0"/>
            <a:t>SAGE recommends changing dosing schedule for HPV vaccines</a:t>
          </a:r>
          <a:endParaRPr lang="tr-TR" dirty="0"/>
        </a:p>
      </dgm:t>
    </dgm:pt>
    <dgm:pt modelId="{4E7EB9BB-9D05-4910-91CB-CCEE3135616A}" type="parTrans" cxnId="{91A7E45A-4AE1-4863-805C-2BC8DCB2A825}">
      <dgm:prSet/>
      <dgm:spPr/>
      <dgm:t>
        <a:bodyPr/>
        <a:lstStyle/>
        <a:p>
          <a:endParaRPr lang="tr-TR"/>
        </a:p>
      </dgm:t>
    </dgm:pt>
    <dgm:pt modelId="{0BAC7F5C-C0FA-4517-88E1-23BB8A61AF78}" type="sibTrans" cxnId="{91A7E45A-4AE1-4863-805C-2BC8DCB2A825}">
      <dgm:prSet/>
      <dgm:spPr/>
      <dgm:t>
        <a:bodyPr/>
        <a:lstStyle/>
        <a:p>
          <a:endParaRPr lang="tr-TR"/>
        </a:p>
      </dgm:t>
    </dgm:pt>
    <dgm:pt modelId="{2577DC94-B617-4378-A697-A84359D60E59}">
      <dgm:prSet/>
      <dgm:spPr/>
      <dgm:t>
        <a:bodyPr/>
        <a:lstStyle/>
        <a:p>
          <a:pPr rtl="0"/>
          <a:r>
            <a:rPr lang="en-US" dirty="0"/>
            <a:t>Primary target: </a:t>
          </a:r>
          <a:r>
            <a:rPr lang="en-US" b="1" dirty="0">
              <a:solidFill>
                <a:srgbClr val="FFC000"/>
              </a:solidFill>
            </a:rPr>
            <a:t>1 or 2 doses</a:t>
          </a:r>
          <a:r>
            <a:rPr lang="en-US" dirty="0"/>
            <a:t> in girls aged 9-14 years</a:t>
          </a:r>
          <a:endParaRPr lang="tr-TR" b="1" dirty="0">
            <a:solidFill>
              <a:srgbClr val="FFC000"/>
            </a:solidFill>
          </a:endParaRPr>
        </a:p>
      </dgm:t>
    </dgm:pt>
    <dgm:pt modelId="{6DAA4D88-0C1E-42DB-9CF2-B660D71F2B53}" type="parTrans" cxnId="{F8806404-7136-4255-A3EC-9B95661CAFC5}">
      <dgm:prSet/>
      <dgm:spPr/>
      <dgm:t>
        <a:bodyPr/>
        <a:lstStyle/>
        <a:p>
          <a:endParaRPr lang="tr-TR"/>
        </a:p>
      </dgm:t>
    </dgm:pt>
    <dgm:pt modelId="{5BDAFA4D-CEF8-4457-9EF0-FFAEAD40580C}" type="sibTrans" cxnId="{F8806404-7136-4255-A3EC-9B95661CAFC5}">
      <dgm:prSet/>
      <dgm:spPr/>
      <dgm:t>
        <a:bodyPr/>
        <a:lstStyle/>
        <a:p>
          <a:endParaRPr lang="tr-TR"/>
        </a:p>
      </dgm:t>
    </dgm:pt>
    <dgm:pt modelId="{E37DC15D-5289-4368-99A9-C34F5475309B}">
      <dgm:prSet/>
      <dgm:spPr/>
      <dgm:t>
        <a:bodyPr/>
        <a:lstStyle/>
        <a:p>
          <a:pPr rtl="0"/>
          <a:r>
            <a:rPr lang="en-US" b="1" dirty="0">
              <a:solidFill>
                <a:srgbClr val="FFC000"/>
              </a:solidFill>
            </a:rPr>
            <a:t>1 or 2 doses</a:t>
          </a:r>
          <a:r>
            <a:rPr lang="en-US" dirty="0"/>
            <a:t> for young women aged 15-20</a:t>
          </a:r>
          <a:endParaRPr lang="tr-TR" b="1" dirty="0">
            <a:solidFill>
              <a:srgbClr val="FFC000"/>
            </a:solidFill>
          </a:endParaRPr>
        </a:p>
      </dgm:t>
    </dgm:pt>
    <dgm:pt modelId="{6100F960-E32C-43B7-B25B-0871CA4DB23B}" type="parTrans" cxnId="{824CFCC2-338F-4758-B636-848F517E876D}">
      <dgm:prSet/>
      <dgm:spPr/>
      <dgm:t>
        <a:bodyPr/>
        <a:lstStyle/>
        <a:p>
          <a:endParaRPr lang="tr-TR"/>
        </a:p>
      </dgm:t>
    </dgm:pt>
    <dgm:pt modelId="{5CA63CB2-4E7B-4317-A394-F40BDF542AE8}" type="sibTrans" cxnId="{824CFCC2-338F-4758-B636-848F517E876D}">
      <dgm:prSet/>
      <dgm:spPr/>
      <dgm:t>
        <a:bodyPr/>
        <a:lstStyle/>
        <a:p>
          <a:endParaRPr lang="tr-TR"/>
        </a:p>
      </dgm:t>
    </dgm:pt>
    <dgm:pt modelId="{014F7DE3-2EAE-4000-B385-9D4E2E8ED6FB}">
      <dgm:prSet/>
      <dgm:spPr/>
      <dgm:t>
        <a:bodyPr/>
        <a:lstStyle/>
        <a:p>
          <a:pPr rtl="0"/>
          <a:r>
            <a:rPr lang="en-US" b="1" dirty="0">
              <a:solidFill>
                <a:srgbClr val="FFC000"/>
              </a:solidFill>
            </a:rPr>
            <a:t>2 doses </a:t>
          </a:r>
          <a:r>
            <a:rPr lang="en-US" dirty="0"/>
            <a:t>6 months apart for women over 21 years of age</a:t>
          </a:r>
          <a:endParaRPr lang="tr-TR" b="1" dirty="0">
            <a:solidFill>
              <a:srgbClr val="FFC000"/>
            </a:solidFill>
          </a:endParaRPr>
        </a:p>
      </dgm:t>
    </dgm:pt>
    <dgm:pt modelId="{81763FAA-9ABB-40A7-A5F9-69B32B628419}" type="parTrans" cxnId="{2A308E13-E852-4423-A34A-66E4474CE589}">
      <dgm:prSet/>
      <dgm:spPr/>
      <dgm:t>
        <a:bodyPr/>
        <a:lstStyle/>
        <a:p>
          <a:endParaRPr lang="tr-TR"/>
        </a:p>
      </dgm:t>
    </dgm:pt>
    <dgm:pt modelId="{8FA6F0F0-422B-4091-ACC2-D9420E60C9C5}" type="sibTrans" cxnId="{2A308E13-E852-4423-A34A-66E4474CE589}">
      <dgm:prSet/>
      <dgm:spPr/>
      <dgm:t>
        <a:bodyPr/>
        <a:lstStyle/>
        <a:p>
          <a:endParaRPr lang="tr-TR"/>
        </a:p>
      </dgm:t>
    </dgm:pt>
    <dgm:pt modelId="{F5D3DD4B-EDE2-48AB-AEC2-94B8424D4E10}" type="pres">
      <dgm:prSet presAssocID="{0B6E402C-3FDE-4472-B1EC-47A7CCBA04F3}" presName="hierChild1" presStyleCnt="0">
        <dgm:presLayoutVars>
          <dgm:orgChart val="1"/>
          <dgm:chPref val="1"/>
          <dgm:dir/>
          <dgm:animOne val="branch"/>
          <dgm:animLvl val="lvl"/>
          <dgm:resizeHandles/>
        </dgm:presLayoutVars>
      </dgm:prSet>
      <dgm:spPr/>
    </dgm:pt>
    <dgm:pt modelId="{3415003C-FD8D-4316-B4EA-B826A6B25435}" type="pres">
      <dgm:prSet presAssocID="{3DBCC4B1-9AD7-4B3B-9C06-A1C4DFB2A862}" presName="hierRoot1" presStyleCnt="0">
        <dgm:presLayoutVars>
          <dgm:hierBranch val="init"/>
        </dgm:presLayoutVars>
      </dgm:prSet>
      <dgm:spPr/>
    </dgm:pt>
    <dgm:pt modelId="{7A92EA0B-2003-40BC-875F-2895ACB3F5A2}" type="pres">
      <dgm:prSet presAssocID="{3DBCC4B1-9AD7-4B3B-9C06-A1C4DFB2A862}" presName="rootComposite1" presStyleCnt="0"/>
      <dgm:spPr/>
    </dgm:pt>
    <dgm:pt modelId="{7D6ED846-8A10-4D2E-BA9B-AD1E05FCFB66}" type="pres">
      <dgm:prSet presAssocID="{3DBCC4B1-9AD7-4B3B-9C06-A1C4DFB2A862}" presName="rootText1" presStyleLbl="node0" presStyleIdx="0" presStyleCnt="1" custScaleX="247276">
        <dgm:presLayoutVars>
          <dgm:chPref val="3"/>
        </dgm:presLayoutVars>
      </dgm:prSet>
      <dgm:spPr/>
    </dgm:pt>
    <dgm:pt modelId="{C4617B65-BD62-4BBE-8843-962C13477AE5}" type="pres">
      <dgm:prSet presAssocID="{3DBCC4B1-9AD7-4B3B-9C06-A1C4DFB2A862}" presName="rootConnector1" presStyleLbl="node1" presStyleIdx="0" presStyleCnt="0"/>
      <dgm:spPr/>
    </dgm:pt>
    <dgm:pt modelId="{B4A5895D-994C-4857-8ADB-C51EE94792F7}" type="pres">
      <dgm:prSet presAssocID="{3DBCC4B1-9AD7-4B3B-9C06-A1C4DFB2A862}" presName="hierChild2" presStyleCnt="0"/>
      <dgm:spPr/>
    </dgm:pt>
    <dgm:pt modelId="{8CCF638E-00E6-43C0-9DB8-B15437D4BF54}" type="pres">
      <dgm:prSet presAssocID="{6DAA4D88-0C1E-42DB-9CF2-B660D71F2B53}" presName="Name37" presStyleLbl="parChTrans1D2" presStyleIdx="0" presStyleCnt="3"/>
      <dgm:spPr/>
    </dgm:pt>
    <dgm:pt modelId="{6AC9F4E2-22CA-4BDD-A457-79B1602B628A}" type="pres">
      <dgm:prSet presAssocID="{2577DC94-B617-4378-A697-A84359D60E59}" presName="hierRoot2" presStyleCnt="0">
        <dgm:presLayoutVars>
          <dgm:hierBranch val="init"/>
        </dgm:presLayoutVars>
      </dgm:prSet>
      <dgm:spPr/>
    </dgm:pt>
    <dgm:pt modelId="{796FA463-84D5-4B9E-B7B6-312412CD573F}" type="pres">
      <dgm:prSet presAssocID="{2577DC94-B617-4378-A697-A84359D60E59}" presName="rootComposite" presStyleCnt="0"/>
      <dgm:spPr/>
    </dgm:pt>
    <dgm:pt modelId="{2E8736CF-70C5-41BE-A750-FB1EC43FA9DB}" type="pres">
      <dgm:prSet presAssocID="{2577DC94-B617-4378-A697-A84359D60E59}" presName="rootText" presStyleLbl="node2" presStyleIdx="0" presStyleCnt="3">
        <dgm:presLayoutVars>
          <dgm:chPref val="3"/>
        </dgm:presLayoutVars>
      </dgm:prSet>
      <dgm:spPr/>
    </dgm:pt>
    <dgm:pt modelId="{89AC2193-0227-40FA-BC8D-2AA540139C7F}" type="pres">
      <dgm:prSet presAssocID="{2577DC94-B617-4378-A697-A84359D60E59}" presName="rootConnector" presStyleLbl="node2" presStyleIdx="0" presStyleCnt="3"/>
      <dgm:spPr/>
    </dgm:pt>
    <dgm:pt modelId="{D87BBC74-C2D4-4804-89FB-4C41023F50CF}" type="pres">
      <dgm:prSet presAssocID="{2577DC94-B617-4378-A697-A84359D60E59}" presName="hierChild4" presStyleCnt="0"/>
      <dgm:spPr/>
    </dgm:pt>
    <dgm:pt modelId="{478D6F4E-0B26-4CBB-96A5-4FDD7569DBA1}" type="pres">
      <dgm:prSet presAssocID="{2577DC94-B617-4378-A697-A84359D60E59}" presName="hierChild5" presStyleCnt="0"/>
      <dgm:spPr/>
    </dgm:pt>
    <dgm:pt modelId="{F0BEBC98-C443-450F-AD43-CEB2641CC1E8}" type="pres">
      <dgm:prSet presAssocID="{6100F960-E32C-43B7-B25B-0871CA4DB23B}" presName="Name37" presStyleLbl="parChTrans1D2" presStyleIdx="1" presStyleCnt="3"/>
      <dgm:spPr/>
    </dgm:pt>
    <dgm:pt modelId="{E6BAD317-8846-4C0B-8E0F-5DA242691678}" type="pres">
      <dgm:prSet presAssocID="{E37DC15D-5289-4368-99A9-C34F5475309B}" presName="hierRoot2" presStyleCnt="0">
        <dgm:presLayoutVars>
          <dgm:hierBranch val="init"/>
        </dgm:presLayoutVars>
      </dgm:prSet>
      <dgm:spPr/>
    </dgm:pt>
    <dgm:pt modelId="{3C830EBE-ABAD-4042-9B42-AD4894F6900A}" type="pres">
      <dgm:prSet presAssocID="{E37DC15D-5289-4368-99A9-C34F5475309B}" presName="rootComposite" presStyleCnt="0"/>
      <dgm:spPr/>
    </dgm:pt>
    <dgm:pt modelId="{09A6FF0F-8B4B-4CAB-8497-A3AD2FB6800B}" type="pres">
      <dgm:prSet presAssocID="{E37DC15D-5289-4368-99A9-C34F5475309B}" presName="rootText" presStyleLbl="node2" presStyleIdx="1" presStyleCnt="3" custLinFactNeighborX="0" custLinFactNeighborY="-2028">
        <dgm:presLayoutVars>
          <dgm:chPref val="3"/>
        </dgm:presLayoutVars>
      </dgm:prSet>
      <dgm:spPr/>
    </dgm:pt>
    <dgm:pt modelId="{9E04FE31-99F1-4548-8D80-FC453345C549}" type="pres">
      <dgm:prSet presAssocID="{E37DC15D-5289-4368-99A9-C34F5475309B}" presName="rootConnector" presStyleLbl="node2" presStyleIdx="1" presStyleCnt="3"/>
      <dgm:spPr/>
    </dgm:pt>
    <dgm:pt modelId="{64ED1443-26A7-4775-9F40-8374F829C6D8}" type="pres">
      <dgm:prSet presAssocID="{E37DC15D-5289-4368-99A9-C34F5475309B}" presName="hierChild4" presStyleCnt="0"/>
      <dgm:spPr/>
    </dgm:pt>
    <dgm:pt modelId="{83F04D88-6061-4007-8EE4-17E845497E36}" type="pres">
      <dgm:prSet presAssocID="{E37DC15D-5289-4368-99A9-C34F5475309B}" presName="hierChild5" presStyleCnt="0"/>
      <dgm:spPr/>
    </dgm:pt>
    <dgm:pt modelId="{57B55DA8-B93E-485C-8C7E-16971559A18D}" type="pres">
      <dgm:prSet presAssocID="{81763FAA-9ABB-40A7-A5F9-69B32B628419}" presName="Name37" presStyleLbl="parChTrans1D2" presStyleIdx="2" presStyleCnt="3"/>
      <dgm:spPr/>
    </dgm:pt>
    <dgm:pt modelId="{5A17AF57-3A94-4FB2-9414-F2AF38A52CD0}" type="pres">
      <dgm:prSet presAssocID="{014F7DE3-2EAE-4000-B385-9D4E2E8ED6FB}" presName="hierRoot2" presStyleCnt="0">
        <dgm:presLayoutVars>
          <dgm:hierBranch val="init"/>
        </dgm:presLayoutVars>
      </dgm:prSet>
      <dgm:spPr/>
    </dgm:pt>
    <dgm:pt modelId="{4847837E-A4D8-4623-BCF9-84637917EFEC}" type="pres">
      <dgm:prSet presAssocID="{014F7DE3-2EAE-4000-B385-9D4E2E8ED6FB}" presName="rootComposite" presStyleCnt="0"/>
      <dgm:spPr/>
    </dgm:pt>
    <dgm:pt modelId="{2E74C3B8-1A65-4754-9C20-A9F223A53C29}" type="pres">
      <dgm:prSet presAssocID="{014F7DE3-2EAE-4000-B385-9D4E2E8ED6FB}" presName="rootText" presStyleLbl="node2" presStyleIdx="2" presStyleCnt="3">
        <dgm:presLayoutVars>
          <dgm:chPref val="3"/>
        </dgm:presLayoutVars>
      </dgm:prSet>
      <dgm:spPr/>
    </dgm:pt>
    <dgm:pt modelId="{DE3BC95A-ACE4-4381-B251-2FC7FD49F79B}" type="pres">
      <dgm:prSet presAssocID="{014F7DE3-2EAE-4000-B385-9D4E2E8ED6FB}" presName="rootConnector" presStyleLbl="node2" presStyleIdx="2" presStyleCnt="3"/>
      <dgm:spPr/>
    </dgm:pt>
    <dgm:pt modelId="{A769E47C-C235-4E11-88B8-4F2D57FC48B0}" type="pres">
      <dgm:prSet presAssocID="{014F7DE3-2EAE-4000-B385-9D4E2E8ED6FB}" presName="hierChild4" presStyleCnt="0"/>
      <dgm:spPr/>
    </dgm:pt>
    <dgm:pt modelId="{B88394DC-0F4F-4112-A6DD-D5A50CC6A985}" type="pres">
      <dgm:prSet presAssocID="{014F7DE3-2EAE-4000-B385-9D4E2E8ED6FB}" presName="hierChild5" presStyleCnt="0"/>
      <dgm:spPr/>
    </dgm:pt>
    <dgm:pt modelId="{8A7719AD-07AA-4FB4-A10E-60E2B2581FBC}" type="pres">
      <dgm:prSet presAssocID="{3DBCC4B1-9AD7-4B3B-9C06-A1C4DFB2A862}" presName="hierChild3" presStyleCnt="0"/>
      <dgm:spPr/>
    </dgm:pt>
  </dgm:ptLst>
  <dgm:cxnLst>
    <dgm:cxn modelId="{F8806404-7136-4255-A3EC-9B95661CAFC5}" srcId="{3DBCC4B1-9AD7-4B3B-9C06-A1C4DFB2A862}" destId="{2577DC94-B617-4378-A697-A84359D60E59}" srcOrd="0" destOrd="0" parTransId="{6DAA4D88-0C1E-42DB-9CF2-B660D71F2B53}" sibTransId="{5BDAFA4D-CEF8-4457-9EF0-FFAEAD40580C}"/>
    <dgm:cxn modelId="{2A308E13-E852-4423-A34A-66E4474CE589}" srcId="{3DBCC4B1-9AD7-4B3B-9C06-A1C4DFB2A862}" destId="{014F7DE3-2EAE-4000-B385-9D4E2E8ED6FB}" srcOrd="2" destOrd="0" parTransId="{81763FAA-9ABB-40A7-A5F9-69B32B628419}" sibTransId="{8FA6F0F0-422B-4091-ACC2-D9420E60C9C5}"/>
    <dgm:cxn modelId="{69580719-78C0-4E1A-8F84-59D7B28CADAC}" type="presOf" srcId="{E37DC15D-5289-4368-99A9-C34F5475309B}" destId="{09A6FF0F-8B4B-4CAB-8497-A3AD2FB6800B}" srcOrd="0" destOrd="0" presId="urn:microsoft.com/office/officeart/2005/8/layout/orgChart1"/>
    <dgm:cxn modelId="{8B30A33C-1C67-4743-9F2E-17212BD7F66D}" type="presOf" srcId="{3DBCC4B1-9AD7-4B3B-9C06-A1C4DFB2A862}" destId="{C4617B65-BD62-4BBE-8843-962C13477AE5}" srcOrd="1" destOrd="0" presId="urn:microsoft.com/office/officeart/2005/8/layout/orgChart1"/>
    <dgm:cxn modelId="{CC04845F-0724-4C69-8966-D9BB9FF18002}" type="presOf" srcId="{3DBCC4B1-9AD7-4B3B-9C06-A1C4DFB2A862}" destId="{7D6ED846-8A10-4D2E-BA9B-AD1E05FCFB66}" srcOrd="0" destOrd="0" presId="urn:microsoft.com/office/officeart/2005/8/layout/orgChart1"/>
    <dgm:cxn modelId="{91A7E45A-4AE1-4863-805C-2BC8DCB2A825}" srcId="{0B6E402C-3FDE-4472-B1EC-47A7CCBA04F3}" destId="{3DBCC4B1-9AD7-4B3B-9C06-A1C4DFB2A862}" srcOrd="0" destOrd="0" parTransId="{4E7EB9BB-9D05-4910-91CB-CCEE3135616A}" sibTransId="{0BAC7F5C-C0FA-4517-88E1-23BB8A61AF78}"/>
    <dgm:cxn modelId="{7CBFFD7B-1B4D-4190-927D-D325A17ACB95}" type="presOf" srcId="{2577DC94-B617-4378-A697-A84359D60E59}" destId="{2E8736CF-70C5-41BE-A750-FB1EC43FA9DB}" srcOrd="0" destOrd="0" presId="urn:microsoft.com/office/officeart/2005/8/layout/orgChart1"/>
    <dgm:cxn modelId="{DC80D1A3-02E2-4CE1-87D7-9C82035A66F4}" type="presOf" srcId="{2577DC94-B617-4378-A697-A84359D60E59}" destId="{89AC2193-0227-40FA-BC8D-2AA540139C7F}" srcOrd="1" destOrd="0" presId="urn:microsoft.com/office/officeart/2005/8/layout/orgChart1"/>
    <dgm:cxn modelId="{CC5104AF-CBCE-41C3-90B1-801D526A2870}" type="presOf" srcId="{0B6E402C-3FDE-4472-B1EC-47A7CCBA04F3}" destId="{F5D3DD4B-EDE2-48AB-AEC2-94B8424D4E10}" srcOrd="0" destOrd="0" presId="urn:microsoft.com/office/officeart/2005/8/layout/orgChart1"/>
    <dgm:cxn modelId="{DAE86CB7-BA63-40A2-828D-D969D2870499}" type="presOf" srcId="{014F7DE3-2EAE-4000-B385-9D4E2E8ED6FB}" destId="{2E74C3B8-1A65-4754-9C20-A9F223A53C29}" srcOrd="0" destOrd="0" presId="urn:microsoft.com/office/officeart/2005/8/layout/orgChart1"/>
    <dgm:cxn modelId="{D8B52DC1-1EFD-46FE-B106-E8C4840390EE}" type="presOf" srcId="{6DAA4D88-0C1E-42DB-9CF2-B660D71F2B53}" destId="{8CCF638E-00E6-43C0-9DB8-B15437D4BF54}" srcOrd="0" destOrd="0" presId="urn:microsoft.com/office/officeart/2005/8/layout/orgChart1"/>
    <dgm:cxn modelId="{824CFCC2-338F-4758-B636-848F517E876D}" srcId="{3DBCC4B1-9AD7-4B3B-9C06-A1C4DFB2A862}" destId="{E37DC15D-5289-4368-99A9-C34F5475309B}" srcOrd="1" destOrd="0" parTransId="{6100F960-E32C-43B7-B25B-0871CA4DB23B}" sibTransId="{5CA63CB2-4E7B-4317-A394-F40BDF542AE8}"/>
    <dgm:cxn modelId="{AC1D43C7-DD4F-44BF-B5A5-18444E69B89B}" type="presOf" srcId="{81763FAA-9ABB-40A7-A5F9-69B32B628419}" destId="{57B55DA8-B93E-485C-8C7E-16971559A18D}" srcOrd="0" destOrd="0" presId="urn:microsoft.com/office/officeart/2005/8/layout/orgChart1"/>
    <dgm:cxn modelId="{F6D796D0-D825-442A-899F-687AB32AA451}" type="presOf" srcId="{E37DC15D-5289-4368-99A9-C34F5475309B}" destId="{9E04FE31-99F1-4548-8D80-FC453345C549}" srcOrd="1" destOrd="0" presId="urn:microsoft.com/office/officeart/2005/8/layout/orgChart1"/>
    <dgm:cxn modelId="{2DE465D8-73D1-4372-B924-5B060717AA83}" type="presOf" srcId="{014F7DE3-2EAE-4000-B385-9D4E2E8ED6FB}" destId="{DE3BC95A-ACE4-4381-B251-2FC7FD49F79B}" srcOrd="1" destOrd="0" presId="urn:microsoft.com/office/officeart/2005/8/layout/orgChart1"/>
    <dgm:cxn modelId="{5C5690FE-DC3C-426B-81CA-1183798BCCAC}" type="presOf" srcId="{6100F960-E32C-43B7-B25B-0871CA4DB23B}" destId="{F0BEBC98-C443-450F-AD43-CEB2641CC1E8}" srcOrd="0" destOrd="0" presId="urn:microsoft.com/office/officeart/2005/8/layout/orgChart1"/>
    <dgm:cxn modelId="{215DD2E3-45E4-43DB-9110-D00AD6A7F83D}" type="presParOf" srcId="{F5D3DD4B-EDE2-48AB-AEC2-94B8424D4E10}" destId="{3415003C-FD8D-4316-B4EA-B826A6B25435}" srcOrd="0" destOrd="0" presId="urn:microsoft.com/office/officeart/2005/8/layout/orgChart1"/>
    <dgm:cxn modelId="{EE705800-D61F-497D-890D-7AEACD1255EE}" type="presParOf" srcId="{3415003C-FD8D-4316-B4EA-B826A6B25435}" destId="{7A92EA0B-2003-40BC-875F-2895ACB3F5A2}" srcOrd="0" destOrd="0" presId="urn:microsoft.com/office/officeart/2005/8/layout/orgChart1"/>
    <dgm:cxn modelId="{4DD120DD-51CE-4762-9719-A6D00C685583}" type="presParOf" srcId="{7A92EA0B-2003-40BC-875F-2895ACB3F5A2}" destId="{7D6ED846-8A10-4D2E-BA9B-AD1E05FCFB66}" srcOrd="0" destOrd="0" presId="urn:microsoft.com/office/officeart/2005/8/layout/orgChart1"/>
    <dgm:cxn modelId="{5C6B71E7-7E75-4A43-A490-D0044E907389}" type="presParOf" srcId="{7A92EA0B-2003-40BC-875F-2895ACB3F5A2}" destId="{C4617B65-BD62-4BBE-8843-962C13477AE5}" srcOrd="1" destOrd="0" presId="urn:microsoft.com/office/officeart/2005/8/layout/orgChart1"/>
    <dgm:cxn modelId="{C6FCD5A3-F931-4279-B019-575764DB50DC}" type="presParOf" srcId="{3415003C-FD8D-4316-B4EA-B826A6B25435}" destId="{B4A5895D-994C-4857-8ADB-C51EE94792F7}" srcOrd="1" destOrd="0" presId="urn:microsoft.com/office/officeart/2005/8/layout/orgChart1"/>
    <dgm:cxn modelId="{BF97DAC1-7A6E-4D10-9DAA-FBC6CEA14D7C}" type="presParOf" srcId="{B4A5895D-994C-4857-8ADB-C51EE94792F7}" destId="{8CCF638E-00E6-43C0-9DB8-B15437D4BF54}" srcOrd="0" destOrd="0" presId="urn:microsoft.com/office/officeart/2005/8/layout/orgChart1"/>
    <dgm:cxn modelId="{35C69375-028C-40C5-9EAC-4526F53F8D84}" type="presParOf" srcId="{B4A5895D-994C-4857-8ADB-C51EE94792F7}" destId="{6AC9F4E2-22CA-4BDD-A457-79B1602B628A}" srcOrd="1" destOrd="0" presId="urn:microsoft.com/office/officeart/2005/8/layout/orgChart1"/>
    <dgm:cxn modelId="{D97677ED-F899-40F1-8AAD-FEB5564F55CD}" type="presParOf" srcId="{6AC9F4E2-22CA-4BDD-A457-79B1602B628A}" destId="{796FA463-84D5-4B9E-B7B6-312412CD573F}" srcOrd="0" destOrd="0" presId="urn:microsoft.com/office/officeart/2005/8/layout/orgChart1"/>
    <dgm:cxn modelId="{0413891A-0D24-40DE-AC02-744D8308E5A7}" type="presParOf" srcId="{796FA463-84D5-4B9E-B7B6-312412CD573F}" destId="{2E8736CF-70C5-41BE-A750-FB1EC43FA9DB}" srcOrd="0" destOrd="0" presId="urn:microsoft.com/office/officeart/2005/8/layout/orgChart1"/>
    <dgm:cxn modelId="{FFD4A4E4-F858-42AB-9111-89F0728800F0}" type="presParOf" srcId="{796FA463-84D5-4B9E-B7B6-312412CD573F}" destId="{89AC2193-0227-40FA-BC8D-2AA540139C7F}" srcOrd="1" destOrd="0" presId="urn:microsoft.com/office/officeart/2005/8/layout/orgChart1"/>
    <dgm:cxn modelId="{5E91B608-FA59-4BE3-A22F-6B0A5F03DE59}" type="presParOf" srcId="{6AC9F4E2-22CA-4BDD-A457-79B1602B628A}" destId="{D87BBC74-C2D4-4804-89FB-4C41023F50CF}" srcOrd="1" destOrd="0" presId="urn:microsoft.com/office/officeart/2005/8/layout/orgChart1"/>
    <dgm:cxn modelId="{6AA45B4F-58F4-4A0D-8CD1-870B403C6E3A}" type="presParOf" srcId="{6AC9F4E2-22CA-4BDD-A457-79B1602B628A}" destId="{478D6F4E-0B26-4CBB-96A5-4FDD7569DBA1}" srcOrd="2" destOrd="0" presId="urn:microsoft.com/office/officeart/2005/8/layout/orgChart1"/>
    <dgm:cxn modelId="{668A0A7A-C469-49A3-B8AD-6D7063BF1A30}" type="presParOf" srcId="{B4A5895D-994C-4857-8ADB-C51EE94792F7}" destId="{F0BEBC98-C443-450F-AD43-CEB2641CC1E8}" srcOrd="2" destOrd="0" presId="urn:microsoft.com/office/officeart/2005/8/layout/orgChart1"/>
    <dgm:cxn modelId="{1BDBDEB0-68C3-466B-BC45-3AF52632B965}" type="presParOf" srcId="{B4A5895D-994C-4857-8ADB-C51EE94792F7}" destId="{E6BAD317-8846-4C0B-8E0F-5DA242691678}" srcOrd="3" destOrd="0" presId="urn:microsoft.com/office/officeart/2005/8/layout/orgChart1"/>
    <dgm:cxn modelId="{9A4B7E28-2A64-47E5-BDFB-114C76B3543B}" type="presParOf" srcId="{E6BAD317-8846-4C0B-8E0F-5DA242691678}" destId="{3C830EBE-ABAD-4042-9B42-AD4894F6900A}" srcOrd="0" destOrd="0" presId="urn:microsoft.com/office/officeart/2005/8/layout/orgChart1"/>
    <dgm:cxn modelId="{38345352-0462-497A-B33A-F1D163D5B74F}" type="presParOf" srcId="{3C830EBE-ABAD-4042-9B42-AD4894F6900A}" destId="{09A6FF0F-8B4B-4CAB-8497-A3AD2FB6800B}" srcOrd="0" destOrd="0" presId="urn:microsoft.com/office/officeart/2005/8/layout/orgChart1"/>
    <dgm:cxn modelId="{8A40C3A2-BCD2-4231-BF14-B730AD6AF4ED}" type="presParOf" srcId="{3C830EBE-ABAD-4042-9B42-AD4894F6900A}" destId="{9E04FE31-99F1-4548-8D80-FC453345C549}" srcOrd="1" destOrd="0" presId="urn:microsoft.com/office/officeart/2005/8/layout/orgChart1"/>
    <dgm:cxn modelId="{50721D1C-4EF4-4A90-A11F-E064547AAE8A}" type="presParOf" srcId="{E6BAD317-8846-4C0B-8E0F-5DA242691678}" destId="{64ED1443-26A7-4775-9F40-8374F829C6D8}" srcOrd="1" destOrd="0" presId="urn:microsoft.com/office/officeart/2005/8/layout/orgChart1"/>
    <dgm:cxn modelId="{3D791723-6E86-4954-8011-DE6EAD62D460}" type="presParOf" srcId="{E6BAD317-8846-4C0B-8E0F-5DA242691678}" destId="{83F04D88-6061-4007-8EE4-17E845497E36}" srcOrd="2" destOrd="0" presId="urn:microsoft.com/office/officeart/2005/8/layout/orgChart1"/>
    <dgm:cxn modelId="{F32CC440-BAC7-4D1F-854D-4D07F3840334}" type="presParOf" srcId="{B4A5895D-994C-4857-8ADB-C51EE94792F7}" destId="{57B55DA8-B93E-485C-8C7E-16971559A18D}" srcOrd="4" destOrd="0" presId="urn:microsoft.com/office/officeart/2005/8/layout/orgChart1"/>
    <dgm:cxn modelId="{52B1E165-2153-43EE-AB0D-1131E865389F}" type="presParOf" srcId="{B4A5895D-994C-4857-8ADB-C51EE94792F7}" destId="{5A17AF57-3A94-4FB2-9414-F2AF38A52CD0}" srcOrd="5" destOrd="0" presId="urn:microsoft.com/office/officeart/2005/8/layout/orgChart1"/>
    <dgm:cxn modelId="{EE74DDD4-4047-4A37-AA4B-70970B085D13}" type="presParOf" srcId="{5A17AF57-3A94-4FB2-9414-F2AF38A52CD0}" destId="{4847837E-A4D8-4623-BCF9-84637917EFEC}" srcOrd="0" destOrd="0" presId="urn:microsoft.com/office/officeart/2005/8/layout/orgChart1"/>
    <dgm:cxn modelId="{DBABE8A3-8FC3-41B5-8888-2212B39BED00}" type="presParOf" srcId="{4847837E-A4D8-4623-BCF9-84637917EFEC}" destId="{2E74C3B8-1A65-4754-9C20-A9F223A53C29}" srcOrd="0" destOrd="0" presId="urn:microsoft.com/office/officeart/2005/8/layout/orgChart1"/>
    <dgm:cxn modelId="{D4FF2C56-6C63-4CCC-BDE3-491333B77EBB}" type="presParOf" srcId="{4847837E-A4D8-4623-BCF9-84637917EFEC}" destId="{DE3BC95A-ACE4-4381-B251-2FC7FD49F79B}" srcOrd="1" destOrd="0" presId="urn:microsoft.com/office/officeart/2005/8/layout/orgChart1"/>
    <dgm:cxn modelId="{927A6F36-0597-4959-A836-36425EF87673}" type="presParOf" srcId="{5A17AF57-3A94-4FB2-9414-F2AF38A52CD0}" destId="{A769E47C-C235-4E11-88B8-4F2D57FC48B0}" srcOrd="1" destOrd="0" presId="urn:microsoft.com/office/officeart/2005/8/layout/orgChart1"/>
    <dgm:cxn modelId="{CE53FBED-93F5-4070-8CFB-F52389FFC5FB}" type="presParOf" srcId="{5A17AF57-3A94-4FB2-9414-F2AF38A52CD0}" destId="{B88394DC-0F4F-4112-A6DD-D5A50CC6A985}" srcOrd="2" destOrd="0" presId="urn:microsoft.com/office/officeart/2005/8/layout/orgChart1"/>
    <dgm:cxn modelId="{8AD78F53-A490-4B41-B472-01E0BCEC40C1}" type="presParOf" srcId="{3415003C-FD8D-4316-B4EA-B826A6B25435}" destId="{8A7719AD-07AA-4FB4-A10E-60E2B2581FB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F57AD09-DC33-436B-B0A7-D8A5D5DFEBF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tr-TR"/>
        </a:p>
      </dgm:t>
    </dgm:pt>
    <dgm:pt modelId="{BF51781D-DF71-4650-9236-24C0A141DBBF}">
      <dgm:prSet/>
      <dgm:spPr/>
      <dgm:t>
        <a:bodyPr/>
        <a:lstStyle/>
        <a:p>
          <a:pPr rtl="0"/>
          <a:r>
            <a:rPr lang="en-US" dirty="0"/>
            <a:t>JCVI recommendations for HPV vaccination</a:t>
          </a:r>
          <a:endParaRPr lang="tr-TR" dirty="0"/>
        </a:p>
      </dgm:t>
    </dgm:pt>
    <dgm:pt modelId="{0AB28432-0AE9-4F73-83A5-76FA0ABBDF44}" type="parTrans" cxnId="{0101D6A2-2C4C-49CC-8BD2-38AD1AB7AD89}">
      <dgm:prSet/>
      <dgm:spPr/>
      <dgm:t>
        <a:bodyPr/>
        <a:lstStyle/>
        <a:p>
          <a:endParaRPr lang="tr-TR"/>
        </a:p>
      </dgm:t>
    </dgm:pt>
    <dgm:pt modelId="{E204BC06-9B0A-41B2-A1C6-E1669B6406E1}" type="sibTrans" cxnId="{0101D6A2-2C4C-49CC-8BD2-38AD1AB7AD89}">
      <dgm:prSet/>
      <dgm:spPr/>
      <dgm:t>
        <a:bodyPr/>
        <a:lstStyle/>
        <a:p>
          <a:endParaRPr lang="tr-TR"/>
        </a:p>
      </dgm:t>
    </dgm:pt>
    <dgm:pt modelId="{05446AD2-1672-432D-856E-F56AC3C0BC99}">
      <dgm:prSet/>
      <dgm:spPr/>
      <dgm:t>
        <a:bodyPr/>
        <a:lstStyle/>
        <a:p>
          <a:pPr rtl="0"/>
          <a:r>
            <a:rPr lang="en-US" b="1" dirty="0"/>
            <a:t>Single dose </a:t>
          </a:r>
          <a:r>
            <a:rPr lang="en-US" dirty="0"/>
            <a:t>for routine adolescent program and MSM program before 25 years of age</a:t>
          </a:r>
          <a:endParaRPr lang="tr-TR" b="1" dirty="0"/>
        </a:p>
      </dgm:t>
    </dgm:pt>
    <dgm:pt modelId="{A7971226-1BF0-41DB-A77F-523A0662AE41}" type="parTrans" cxnId="{1B1E6613-565B-4F84-ACCC-917B6DF77326}">
      <dgm:prSet/>
      <dgm:spPr/>
      <dgm:t>
        <a:bodyPr/>
        <a:lstStyle/>
        <a:p>
          <a:endParaRPr lang="tr-TR"/>
        </a:p>
      </dgm:t>
    </dgm:pt>
    <dgm:pt modelId="{70EF7437-F665-4C0B-B897-77EA916BD51B}" type="sibTrans" cxnId="{1B1E6613-565B-4F84-ACCC-917B6DF77326}">
      <dgm:prSet/>
      <dgm:spPr/>
      <dgm:t>
        <a:bodyPr/>
        <a:lstStyle/>
        <a:p>
          <a:endParaRPr lang="tr-TR"/>
        </a:p>
      </dgm:t>
    </dgm:pt>
    <dgm:pt modelId="{25928AA0-DC64-47D9-846D-2919932C8267}">
      <dgm:prSet/>
      <dgm:spPr/>
      <dgm:t>
        <a:bodyPr/>
        <a:lstStyle/>
        <a:p>
          <a:pPr rtl="0"/>
          <a:r>
            <a:rPr lang="en-US" b="1" dirty="0"/>
            <a:t>2 doses </a:t>
          </a:r>
          <a:r>
            <a:rPr lang="en-US" dirty="0"/>
            <a:t>starting from the age of 25 in the MSM program</a:t>
          </a:r>
          <a:endParaRPr lang="tr-TR" b="1" dirty="0"/>
        </a:p>
      </dgm:t>
    </dgm:pt>
    <dgm:pt modelId="{ED8EA805-6C87-4445-99D6-0F089AC3332F}" type="parTrans" cxnId="{8C479EA9-91E2-4A3E-95CF-89FA53A48C5E}">
      <dgm:prSet/>
      <dgm:spPr/>
      <dgm:t>
        <a:bodyPr/>
        <a:lstStyle/>
        <a:p>
          <a:endParaRPr lang="tr-TR"/>
        </a:p>
      </dgm:t>
    </dgm:pt>
    <dgm:pt modelId="{FD7B7936-1EC4-400E-A6D9-2E1D00E29CFA}" type="sibTrans" cxnId="{8C479EA9-91E2-4A3E-95CF-89FA53A48C5E}">
      <dgm:prSet/>
      <dgm:spPr/>
      <dgm:t>
        <a:bodyPr/>
        <a:lstStyle/>
        <a:p>
          <a:endParaRPr lang="tr-TR"/>
        </a:p>
      </dgm:t>
    </dgm:pt>
    <dgm:pt modelId="{95A1BDFD-93BF-40E4-8BFC-FCCFBDEF3B1D}">
      <dgm:prSet/>
      <dgm:spPr/>
      <dgm:t>
        <a:bodyPr/>
        <a:lstStyle/>
        <a:p>
          <a:pPr rtl="0"/>
          <a:r>
            <a:rPr lang="en-US" b="1" dirty="0"/>
            <a:t>3 doses </a:t>
          </a:r>
          <a:r>
            <a:rPr lang="en-US" dirty="0"/>
            <a:t>for immunocompromised individuals and those known to be HIV positive</a:t>
          </a:r>
          <a:endParaRPr lang="tr-TR" b="1" dirty="0"/>
        </a:p>
      </dgm:t>
    </dgm:pt>
    <dgm:pt modelId="{1B963D18-3421-4A4C-9818-C4C5AC98F96D}" type="parTrans" cxnId="{9AF6B31C-E049-4E37-BAB8-AF9EAB552CA3}">
      <dgm:prSet/>
      <dgm:spPr/>
      <dgm:t>
        <a:bodyPr/>
        <a:lstStyle/>
        <a:p>
          <a:endParaRPr lang="tr-TR"/>
        </a:p>
      </dgm:t>
    </dgm:pt>
    <dgm:pt modelId="{8DA568AD-50A0-4F2C-9E29-C945B7E3EAB6}" type="sibTrans" cxnId="{9AF6B31C-E049-4E37-BAB8-AF9EAB552CA3}">
      <dgm:prSet/>
      <dgm:spPr/>
      <dgm:t>
        <a:bodyPr/>
        <a:lstStyle/>
        <a:p>
          <a:endParaRPr lang="tr-TR"/>
        </a:p>
      </dgm:t>
    </dgm:pt>
    <dgm:pt modelId="{CEACE916-BFCA-42A6-8458-9A4336D5B556}" type="pres">
      <dgm:prSet presAssocID="{FF57AD09-DC33-436B-B0A7-D8A5D5DFEBF2}" presName="linear" presStyleCnt="0">
        <dgm:presLayoutVars>
          <dgm:dir/>
          <dgm:animLvl val="lvl"/>
          <dgm:resizeHandles val="exact"/>
        </dgm:presLayoutVars>
      </dgm:prSet>
      <dgm:spPr/>
    </dgm:pt>
    <dgm:pt modelId="{179D8253-D63D-42AF-85E2-AB81F1432064}" type="pres">
      <dgm:prSet presAssocID="{BF51781D-DF71-4650-9236-24C0A141DBBF}" presName="parentLin" presStyleCnt="0"/>
      <dgm:spPr/>
    </dgm:pt>
    <dgm:pt modelId="{0A98B6A0-9474-4B5B-8828-87660AFCE887}" type="pres">
      <dgm:prSet presAssocID="{BF51781D-DF71-4650-9236-24C0A141DBBF}" presName="parentLeftMargin" presStyleLbl="node1" presStyleIdx="0" presStyleCnt="1"/>
      <dgm:spPr/>
    </dgm:pt>
    <dgm:pt modelId="{13FA358F-DA7B-4C9A-9BD4-4090D8031063}" type="pres">
      <dgm:prSet presAssocID="{BF51781D-DF71-4650-9236-24C0A141DBBF}" presName="parentText" presStyleLbl="node1" presStyleIdx="0" presStyleCnt="1">
        <dgm:presLayoutVars>
          <dgm:chMax val="0"/>
          <dgm:bulletEnabled val="1"/>
        </dgm:presLayoutVars>
      </dgm:prSet>
      <dgm:spPr/>
    </dgm:pt>
    <dgm:pt modelId="{A09694B4-4546-444B-B04D-E8C961D5765D}" type="pres">
      <dgm:prSet presAssocID="{BF51781D-DF71-4650-9236-24C0A141DBBF}" presName="negativeSpace" presStyleCnt="0"/>
      <dgm:spPr/>
    </dgm:pt>
    <dgm:pt modelId="{17C51616-2CB0-43A4-84F6-014CE9A0FA1D}" type="pres">
      <dgm:prSet presAssocID="{BF51781D-DF71-4650-9236-24C0A141DBBF}" presName="childText" presStyleLbl="conFgAcc1" presStyleIdx="0" presStyleCnt="1">
        <dgm:presLayoutVars>
          <dgm:bulletEnabled val="1"/>
        </dgm:presLayoutVars>
      </dgm:prSet>
      <dgm:spPr/>
    </dgm:pt>
  </dgm:ptLst>
  <dgm:cxnLst>
    <dgm:cxn modelId="{1B1E6613-565B-4F84-ACCC-917B6DF77326}" srcId="{BF51781D-DF71-4650-9236-24C0A141DBBF}" destId="{05446AD2-1672-432D-856E-F56AC3C0BC99}" srcOrd="0" destOrd="0" parTransId="{A7971226-1BF0-41DB-A77F-523A0662AE41}" sibTransId="{70EF7437-F665-4C0B-B897-77EA916BD51B}"/>
    <dgm:cxn modelId="{9AF6B31C-E049-4E37-BAB8-AF9EAB552CA3}" srcId="{BF51781D-DF71-4650-9236-24C0A141DBBF}" destId="{95A1BDFD-93BF-40E4-8BFC-FCCFBDEF3B1D}" srcOrd="2" destOrd="0" parTransId="{1B963D18-3421-4A4C-9818-C4C5AC98F96D}" sibTransId="{8DA568AD-50A0-4F2C-9E29-C945B7E3EAB6}"/>
    <dgm:cxn modelId="{5F087F33-D66D-4D1B-98E5-CE2E16B8F8EC}" type="presOf" srcId="{BF51781D-DF71-4650-9236-24C0A141DBBF}" destId="{13FA358F-DA7B-4C9A-9BD4-4090D8031063}" srcOrd="1" destOrd="0" presId="urn:microsoft.com/office/officeart/2005/8/layout/list1"/>
    <dgm:cxn modelId="{2297C235-5BC8-4F98-A6B0-2E7BB0913AD1}" type="presOf" srcId="{95A1BDFD-93BF-40E4-8BFC-FCCFBDEF3B1D}" destId="{17C51616-2CB0-43A4-84F6-014CE9A0FA1D}" srcOrd="0" destOrd="2" presId="urn:microsoft.com/office/officeart/2005/8/layout/list1"/>
    <dgm:cxn modelId="{EE5C9341-730E-443C-BDD7-10E810CD76C2}" type="presOf" srcId="{05446AD2-1672-432D-856E-F56AC3C0BC99}" destId="{17C51616-2CB0-43A4-84F6-014CE9A0FA1D}" srcOrd="0" destOrd="0" presId="urn:microsoft.com/office/officeart/2005/8/layout/list1"/>
    <dgm:cxn modelId="{0101D6A2-2C4C-49CC-8BD2-38AD1AB7AD89}" srcId="{FF57AD09-DC33-436B-B0A7-D8A5D5DFEBF2}" destId="{BF51781D-DF71-4650-9236-24C0A141DBBF}" srcOrd="0" destOrd="0" parTransId="{0AB28432-0AE9-4F73-83A5-76FA0ABBDF44}" sibTransId="{E204BC06-9B0A-41B2-A1C6-E1669B6406E1}"/>
    <dgm:cxn modelId="{8C479EA9-91E2-4A3E-95CF-89FA53A48C5E}" srcId="{BF51781D-DF71-4650-9236-24C0A141DBBF}" destId="{25928AA0-DC64-47D9-846D-2919932C8267}" srcOrd="1" destOrd="0" parTransId="{ED8EA805-6C87-4445-99D6-0F089AC3332F}" sibTransId="{FD7B7936-1EC4-400E-A6D9-2E1D00E29CFA}"/>
    <dgm:cxn modelId="{E0BF08B0-F0B1-4AB3-9593-8A129BE09E98}" type="presOf" srcId="{25928AA0-DC64-47D9-846D-2919932C8267}" destId="{17C51616-2CB0-43A4-84F6-014CE9A0FA1D}" srcOrd="0" destOrd="1" presId="urn:microsoft.com/office/officeart/2005/8/layout/list1"/>
    <dgm:cxn modelId="{9A182CC6-1E01-482D-8CEC-56E7153D516A}" type="presOf" srcId="{FF57AD09-DC33-436B-B0A7-D8A5D5DFEBF2}" destId="{CEACE916-BFCA-42A6-8458-9A4336D5B556}" srcOrd="0" destOrd="0" presId="urn:microsoft.com/office/officeart/2005/8/layout/list1"/>
    <dgm:cxn modelId="{DD5229C7-4897-44CA-8CC9-F8A801FD0008}" type="presOf" srcId="{BF51781D-DF71-4650-9236-24C0A141DBBF}" destId="{0A98B6A0-9474-4B5B-8828-87660AFCE887}" srcOrd="0" destOrd="0" presId="urn:microsoft.com/office/officeart/2005/8/layout/list1"/>
    <dgm:cxn modelId="{F384E96E-20EC-4E3D-B6C1-C21C69B29FE7}" type="presParOf" srcId="{CEACE916-BFCA-42A6-8458-9A4336D5B556}" destId="{179D8253-D63D-42AF-85E2-AB81F1432064}" srcOrd="0" destOrd="0" presId="urn:microsoft.com/office/officeart/2005/8/layout/list1"/>
    <dgm:cxn modelId="{52351EB5-FAE3-45CA-A771-D22F3B3AE04E}" type="presParOf" srcId="{179D8253-D63D-42AF-85E2-AB81F1432064}" destId="{0A98B6A0-9474-4B5B-8828-87660AFCE887}" srcOrd="0" destOrd="0" presId="urn:microsoft.com/office/officeart/2005/8/layout/list1"/>
    <dgm:cxn modelId="{5DAA60AC-30B8-4D5F-A2CD-3187999660DC}" type="presParOf" srcId="{179D8253-D63D-42AF-85E2-AB81F1432064}" destId="{13FA358F-DA7B-4C9A-9BD4-4090D8031063}" srcOrd="1" destOrd="0" presId="urn:microsoft.com/office/officeart/2005/8/layout/list1"/>
    <dgm:cxn modelId="{AD90191F-B505-42C5-B7A3-74B81A9814E9}" type="presParOf" srcId="{CEACE916-BFCA-42A6-8458-9A4336D5B556}" destId="{A09694B4-4546-444B-B04D-E8C961D5765D}" srcOrd="1" destOrd="0" presId="urn:microsoft.com/office/officeart/2005/8/layout/list1"/>
    <dgm:cxn modelId="{78C4CE90-CEB9-48F5-AED2-0B4471699ECB}" type="presParOf" srcId="{CEACE916-BFCA-42A6-8458-9A4336D5B556}" destId="{17C51616-2CB0-43A4-84F6-014CE9A0FA1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4DE7E5F-BA67-460F-81A9-5ADA4E2579B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tr-TR"/>
        </a:p>
      </dgm:t>
    </dgm:pt>
    <dgm:pt modelId="{2FD7CF5C-CF91-4E3F-B66C-5A1724533D82}">
      <dgm:prSet/>
      <dgm:spPr/>
      <dgm:t>
        <a:bodyPr/>
        <a:lstStyle/>
        <a:p>
          <a:pPr rtl="0"/>
          <a:r>
            <a:rPr lang="en-US" dirty="0"/>
            <a:t>Following the recommendation made by the JCVI, a single dose vaccine will be administered from September 2023</a:t>
          </a:r>
          <a:endParaRPr lang="tr-TR" dirty="0"/>
        </a:p>
      </dgm:t>
    </dgm:pt>
    <dgm:pt modelId="{5A998BCB-D535-4BC6-8570-913F791D7457}" type="parTrans" cxnId="{76F6914F-49C8-438E-824D-969A8C87D4B6}">
      <dgm:prSet/>
      <dgm:spPr/>
      <dgm:t>
        <a:bodyPr/>
        <a:lstStyle/>
        <a:p>
          <a:endParaRPr lang="tr-TR"/>
        </a:p>
      </dgm:t>
    </dgm:pt>
    <dgm:pt modelId="{E5891E39-FA28-4B2A-A05A-E6F31EE773EF}" type="sibTrans" cxnId="{76F6914F-49C8-438E-824D-969A8C87D4B6}">
      <dgm:prSet/>
      <dgm:spPr/>
      <dgm:t>
        <a:bodyPr/>
        <a:lstStyle/>
        <a:p>
          <a:endParaRPr lang="tr-TR"/>
        </a:p>
      </dgm:t>
    </dgm:pt>
    <dgm:pt modelId="{F12A8638-32FE-497B-A863-DF32C48A80F8}">
      <dgm:prSet/>
      <dgm:spPr/>
      <dgm:t>
        <a:bodyPr/>
        <a:lstStyle/>
        <a:p>
          <a:pPr rtl="0"/>
          <a:r>
            <a:rPr lang="en-US" dirty="0"/>
            <a:t>Boys and girls aged 12 to 13</a:t>
          </a:r>
          <a:endParaRPr lang="tr-TR" dirty="0"/>
        </a:p>
      </dgm:t>
    </dgm:pt>
    <dgm:pt modelId="{1D7413D8-1A47-44E2-B608-0AEB686B8383}" type="parTrans" cxnId="{0AD3F293-F816-4EBE-AE78-527BE738FABC}">
      <dgm:prSet/>
      <dgm:spPr/>
      <dgm:t>
        <a:bodyPr/>
        <a:lstStyle/>
        <a:p>
          <a:endParaRPr lang="tr-TR"/>
        </a:p>
      </dgm:t>
    </dgm:pt>
    <dgm:pt modelId="{2D38A131-6B92-4279-B11A-50703F8A3F18}" type="sibTrans" cxnId="{0AD3F293-F816-4EBE-AE78-527BE738FABC}">
      <dgm:prSet/>
      <dgm:spPr/>
      <dgm:t>
        <a:bodyPr/>
        <a:lstStyle/>
        <a:p>
          <a:endParaRPr lang="tr-TR"/>
        </a:p>
      </dgm:t>
    </dgm:pt>
    <dgm:pt modelId="{8D563258-F235-496E-8625-ACB928E9F31E}">
      <dgm:prSet/>
      <dgm:spPr/>
      <dgm:t>
        <a:bodyPr/>
        <a:lstStyle/>
        <a:p>
          <a:pPr rtl="0"/>
          <a:r>
            <a:rPr lang="en-US" dirty="0"/>
            <a:t>Gay, bisexual and other men under 25 (GBMSM)</a:t>
          </a:r>
          <a:endParaRPr lang="tr-TR" dirty="0"/>
        </a:p>
      </dgm:t>
    </dgm:pt>
    <dgm:pt modelId="{C59FDB85-8E10-4AC2-BA33-5D9C34327118}" type="parTrans" cxnId="{C1B339FA-50CB-43DC-8EF5-997CBFC74C73}">
      <dgm:prSet/>
      <dgm:spPr/>
      <dgm:t>
        <a:bodyPr/>
        <a:lstStyle/>
        <a:p>
          <a:endParaRPr lang="tr-TR"/>
        </a:p>
      </dgm:t>
    </dgm:pt>
    <dgm:pt modelId="{837A81EA-B49A-421F-A800-B6AD9811DDC3}" type="sibTrans" cxnId="{C1B339FA-50CB-43DC-8EF5-997CBFC74C73}">
      <dgm:prSet/>
      <dgm:spPr/>
      <dgm:t>
        <a:bodyPr/>
        <a:lstStyle/>
        <a:p>
          <a:endParaRPr lang="tr-TR"/>
        </a:p>
      </dgm:t>
    </dgm:pt>
    <dgm:pt modelId="{AF99F9B0-6A26-4732-A899-7E8E11E51D54}" type="pres">
      <dgm:prSet presAssocID="{B4DE7E5F-BA67-460F-81A9-5ADA4E2579B8}" presName="Name0" presStyleCnt="0">
        <dgm:presLayoutVars>
          <dgm:dir/>
          <dgm:animLvl val="lvl"/>
          <dgm:resizeHandles val="exact"/>
        </dgm:presLayoutVars>
      </dgm:prSet>
      <dgm:spPr/>
    </dgm:pt>
    <dgm:pt modelId="{8F94D5EC-F3E4-4B74-A01C-9E7D2B1E0413}" type="pres">
      <dgm:prSet presAssocID="{2FD7CF5C-CF91-4E3F-B66C-5A1724533D82}" presName="composite" presStyleCnt="0"/>
      <dgm:spPr/>
    </dgm:pt>
    <dgm:pt modelId="{D43921BB-635E-4CDE-8021-8C743F46C596}" type="pres">
      <dgm:prSet presAssocID="{2FD7CF5C-CF91-4E3F-B66C-5A1724533D82}" presName="parTx" presStyleLbl="alignNode1" presStyleIdx="0" presStyleCnt="1">
        <dgm:presLayoutVars>
          <dgm:chMax val="0"/>
          <dgm:chPref val="0"/>
          <dgm:bulletEnabled val="1"/>
        </dgm:presLayoutVars>
      </dgm:prSet>
      <dgm:spPr/>
    </dgm:pt>
    <dgm:pt modelId="{0C811DF7-FAF5-42AF-84BF-C787CE4117A7}" type="pres">
      <dgm:prSet presAssocID="{2FD7CF5C-CF91-4E3F-B66C-5A1724533D82}" presName="desTx" presStyleLbl="alignAccFollowNode1" presStyleIdx="0" presStyleCnt="1">
        <dgm:presLayoutVars>
          <dgm:bulletEnabled val="1"/>
        </dgm:presLayoutVars>
      </dgm:prSet>
      <dgm:spPr/>
    </dgm:pt>
  </dgm:ptLst>
  <dgm:cxnLst>
    <dgm:cxn modelId="{8F93384E-BC3A-440F-8DCC-23AF14A500CC}" type="presOf" srcId="{2FD7CF5C-CF91-4E3F-B66C-5A1724533D82}" destId="{D43921BB-635E-4CDE-8021-8C743F46C596}" srcOrd="0" destOrd="0" presId="urn:microsoft.com/office/officeart/2005/8/layout/hList1"/>
    <dgm:cxn modelId="{76F6914F-49C8-438E-824D-969A8C87D4B6}" srcId="{B4DE7E5F-BA67-460F-81A9-5ADA4E2579B8}" destId="{2FD7CF5C-CF91-4E3F-B66C-5A1724533D82}" srcOrd="0" destOrd="0" parTransId="{5A998BCB-D535-4BC6-8570-913F791D7457}" sibTransId="{E5891E39-FA28-4B2A-A05A-E6F31EE773EF}"/>
    <dgm:cxn modelId="{2F4FBC6F-8273-4EAD-932E-B1E3A1431E35}" type="presOf" srcId="{8D563258-F235-496E-8625-ACB928E9F31E}" destId="{0C811DF7-FAF5-42AF-84BF-C787CE4117A7}" srcOrd="0" destOrd="1" presId="urn:microsoft.com/office/officeart/2005/8/layout/hList1"/>
    <dgm:cxn modelId="{9BCCE97D-965C-41B9-ACC0-790A5430B8CF}" type="presOf" srcId="{B4DE7E5F-BA67-460F-81A9-5ADA4E2579B8}" destId="{AF99F9B0-6A26-4732-A899-7E8E11E51D54}" srcOrd="0" destOrd="0" presId="urn:microsoft.com/office/officeart/2005/8/layout/hList1"/>
    <dgm:cxn modelId="{0AD3F293-F816-4EBE-AE78-527BE738FABC}" srcId="{2FD7CF5C-CF91-4E3F-B66C-5A1724533D82}" destId="{F12A8638-32FE-497B-A863-DF32C48A80F8}" srcOrd="0" destOrd="0" parTransId="{1D7413D8-1A47-44E2-B608-0AEB686B8383}" sibTransId="{2D38A131-6B92-4279-B11A-50703F8A3F18}"/>
    <dgm:cxn modelId="{2C091DD2-E1FA-4171-B43C-31C7E4167334}" type="presOf" srcId="{F12A8638-32FE-497B-A863-DF32C48A80F8}" destId="{0C811DF7-FAF5-42AF-84BF-C787CE4117A7}" srcOrd="0" destOrd="0" presId="urn:microsoft.com/office/officeart/2005/8/layout/hList1"/>
    <dgm:cxn modelId="{C1B339FA-50CB-43DC-8EF5-997CBFC74C73}" srcId="{2FD7CF5C-CF91-4E3F-B66C-5A1724533D82}" destId="{8D563258-F235-496E-8625-ACB928E9F31E}" srcOrd="1" destOrd="0" parTransId="{C59FDB85-8E10-4AC2-BA33-5D9C34327118}" sibTransId="{837A81EA-B49A-421F-A800-B6AD9811DDC3}"/>
    <dgm:cxn modelId="{DAD783DC-122D-4706-9461-923FA4A3B3E8}" type="presParOf" srcId="{AF99F9B0-6A26-4732-A899-7E8E11E51D54}" destId="{8F94D5EC-F3E4-4B74-A01C-9E7D2B1E0413}" srcOrd="0" destOrd="0" presId="urn:microsoft.com/office/officeart/2005/8/layout/hList1"/>
    <dgm:cxn modelId="{C2943948-64D6-4B71-BAEA-31D9A97299AD}" type="presParOf" srcId="{8F94D5EC-F3E4-4B74-A01C-9E7D2B1E0413}" destId="{D43921BB-635E-4CDE-8021-8C743F46C596}" srcOrd="0" destOrd="0" presId="urn:microsoft.com/office/officeart/2005/8/layout/hList1"/>
    <dgm:cxn modelId="{0BA7E8F9-AFE4-495D-BC93-CC0A9BFC745E}" type="presParOf" srcId="{8F94D5EC-F3E4-4B74-A01C-9E7D2B1E0413}" destId="{0C811DF7-FAF5-42AF-84BF-C787CE4117A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F8B1793-E3CF-4F67-BD2A-E1BFCD807B0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8BCF198A-A9CA-4152-8933-504D5EBEE37F}">
      <dgm:prSet/>
      <dgm:spPr/>
      <dgm:t>
        <a:bodyPr/>
        <a:lstStyle/>
        <a:p>
          <a:r>
            <a:rPr lang="en-US" dirty="0"/>
            <a:t>15-26 Years (HPV Positive or Negative in all groups) can reduce the incidence of HPV-related diseases</a:t>
          </a:r>
        </a:p>
      </dgm:t>
    </dgm:pt>
    <dgm:pt modelId="{4D4888C9-560E-417E-86A9-A6CE42F87AAE}" type="parTrans" cxnId="{4CE7C2C6-30EF-4C17-A350-DEDF2B3FE3B2}">
      <dgm:prSet/>
      <dgm:spPr/>
      <dgm:t>
        <a:bodyPr/>
        <a:lstStyle/>
        <a:p>
          <a:endParaRPr lang="en-US"/>
        </a:p>
      </dgm:t>
    </dgm:pt>
    <dgm:pt modelId="{18C1242C-33B9-4278-B459-8358EC11FD8B}" type="sibTrans" cxnId="{4CE7C2C6-30EF-4C17-A350-DEDF2B3FE3B2}">
      <dgm:prSet/>
      <dgm:spPr/>
      <dgm:t>
        <a:bodyPr/>
        <a:lstStyle/>
        <a:p>
          <a:endParaRPr lang="en-US"/>
        </a:p>
      </dgm:t>
    </dgm:pt>
    <dgm:pt modelId="{0139482B-D089-488A-A38B-C79C59BC4975}">
      <dgm:prSet/>
      <dgm:spPr/>
      <dgm:t>
        <a:bodyPr/>
        <a:lstStyle/>
        <a:p>
          <a:r>
            <a:rPr lang="en-US" dirty="0"/>
            <a:t>341/10,000 in the unvaccinated group</a:t>
          </a:r>
        </a:p>
      </dgm:t>
    </dgm:pt>
    <dgm:pt modelId="{F0B4A495-5892-4DB6-BABA-9CFB18057573}" type="parTrans" cxnId="{CE7E2364-B9D0-40A5-A0D9-714423C9E0B6}">
      <dgm:prSet/>
      <dgm:spPr/>
      <dgm:t>
        <a:bodyPr/>
        <a:lstStyle/>
        <a:p>
          <a:endParaRPr lang="en-US"/>
        </a:p>
      </dgm:t>
    </dgm:pt>
    <dgm:pt modelId="{FE133706-079B-4131-8D20-B4D3C497606F}" type="sibTrans" cxnId="{CE7E2364-B9D0-40A5-A0D9-714423C9E0B6}">
      <dgm:prSet/>
      <dgm:spPr/>
      <dgm:t>
        <a:bodyPr/>
        <a:lstStyle/>
        <a:p>
          <a:endParaRPr lang="en-US"/>
        </a:p>
      </dgm:t>
    </dgm:pt>
    <dgm:pt modelId="{FC8FB4A1-77AA-4BA7-BAA4-BB43C2184BF8}">
      <dgm:prSet/>
      <dgm:spPr/>
      <dgm:t>
        <a:bodyPr/>
        <a:lstStyle/>
        <a:p>
          <a:r>
            <a:rPr lang="en-US" dirty="0"/>
            <a:t>157/10,000 in the vaccinated group</a:t>
          </a:r>
        </a:p>
      </dgm:t>
    </dgm:pt>
    <dgm:pt modelId="{94F309E4-6018-484B-9B46-87B64CA8D53C}" type="parTrans" cxnId="{3D9BF56C-0F08-4F08-BE18-445CF2A754E4}">
      <dgm:prSet/>
      <dgm:spPr/>
      <dgm:t>
        <a:bodyPr/>
        <a:lstStyle/>
        <a:p>
          <a:endParaRPr lang="en-US"/>
        </a:p>
      </dgm:t>
    </dgm:pt>
    <dgm:pt modelId="{D26CA114-11A4-4CA6-B295-AAF700C922B5}" type="sibTrans" cxnId="{3D9BF56C-0F08-4F08-BE18-445CF2A754E4}">
      <dgm:prSet/>
      <dgm:spPr/>
      <dgm:t>
        <a:bodyPr/>
        <a:lstStyle/>
        <a:p>
          <a:endParaRPr lang="en-US"/>
        </a:p>
      </dgm:t>
    </dgm:pt>
    <dgm:pt modelId="{DCC19F2F-409F-4131-BF55-6E2440CFAF38}">
      <dgm:prSet/>
      <dgm:spPr/>
      <dgm:t>
        <a:bodyPr/>
        <a:lstStyle/>
        <a:p>
          <a:r>
            <a:rPr lang="en-US" dirty="0"/>
            <a:t>Reduces risk of HPV-related disease by 50%, even after HPV positivity</a:t>
          </a:r>
        </a:p>
      </dgm:t>
    </dgm:pt>
    <dgm:pt modelId="{01B7B03B-441F-40AE-BB9C-577E6BC93476}" type="parTrans" cxnId="{894B305A-AAE5-49DD-B4DB-17CBB378AAF2}">
      <dgm:prSet/>
      <dgm:spPr/>
      <dgm:t>
        <a:bodyPr/>
        <a:lstStyle/>
        <a:p>
          <a:endParaRPr lang="en-US"/>
        </a:p>
      </dgm:t>
    </dgm:pt>
    <dgm:pt modelId="{CD9C5953-9121-4181-A7C3-E7EFCAC0D3BD}" type="sibTrans" cxnId="{894B305A-AAE5-49DD-B4DB-17CBB378AAF2}">
      <dgm:prSet/>
      <dgm:spPr/>
      <dgm:t>
        <a:bodyPr/>
        <a:lstStyle/>
        <a:p>
          <a:endParaRPr lang="en-US"/>
        </a:p>
      </dgm:t>
    </dgm:pt>
    <dgm:pt modelId="{22D0D23D-8632-4EAE-861F-B2E02BD40B12}">
      <dgm:prSet/>
      <dgm:spPr>
        <a:solidFill>
          <a:srgbClr val="223872"/>
        </a:solidFill>
      </dgm:spPr>
      <dgm:t>
        <a:bodyPr/>
        <a:lstStyle/>
        <a:p>
          <a:r>
            <a:rPr lang="en-US" dirty="0"/>
            <a:t>May provide some protection even with a single dose</a:t>
          </a:r>
        </a:p>
      </dgm:t>
    </dgm:pt>
    <dgm:pt modelId="{31A2C15B-BC60-4BEA-8F9A-391EC9CF4765}" type="parTrans" cxnId="{A72FF806-2C8A-4699-9E5C-36A3DEEDE5DA}">
      <dgm:prSet/>
      <dgm:spPr/>
      <dgm:t>
        <a:bodyPr/>
        <a:lstStyle/>
        <a:p>
          <a:endParaRPr lang="en-US"/>
        </a:p>
      </dgm:t>
    </dgm:pt>
    <dgm:pt modelId="{75877230-EA3F-42F1-8AC8-C195073CE41F}" type="sibTrans" cxnId="{A72FF806-2C8A-4699-9E5C-36A3DEEDE5DA}">
      <dgm:prSet/>
      <dgm:spPr/>
      <dgm:t>
        <a:bodyPr/>
        <a:lstStyle/>
        <a:p>
          <a:endParaRPr lang="en-US"/>
        </a:p>
      </dgm:t>
    </dgm:pt>
    <dgm:pt modelId="{88C0802B-9915-4C1E-928C-7B6803932D16}">
      <dgm:prSet/>
      <dgm:spPr/>
      <dgm:t>
        <a:bodyPr/>
        <a:lstStyle/>
        <a:p>
          <a:r>
            <a:rPr lang="en-US" dirty="0"/>
            <a:t>A single dose of vaccine reduces the risk of HSIL by 20 times</a:t>
          </a:r>
        </a:p>
      </dgm:t>
    </dgm:pt>
    <dgm:pt modelId="{77C7C699-4724-480B-B7B2-4A69A2CC2AF9}" type="parTrans" cxnId="{443DC2EA-E93F-4D43-886A-5B26F32FAFE7}">
      <dgm:prSet/>
      <dgm:spPr/>
      <dgm:t>
        <a:bodyPr/>
        <a:lstStyle/>
        <a:p>
          <a:endParaRPr lang="en-US"/>
        </a:p>
      </dgm:t>
    </dgm:pt>
    <dgm:pt modelId="{5F6D2C43-C61C-4EA7-8252-64A8FB5A7512}" type="sibTrans" cxnId="{443DC2EA-E93F-4D43-886A-5B26F32FAFE7}">
      <dgm:prSet/>
      <dgm:spPr/>
      <dgm:t>
        <a:bodyPr/>
        <a:lstStyle/>
        <a:p>
          <a:endParaRPr lang="en-US"/>
        </a:p>
      </dgm:t>
    </dgm:pt>
    <dgm:pt modelId="{F391D1E4-06BE-4FC3-B0B6-778FC252A472}" type="pres">
      <dgm:prSet presAssocID="{9F8B1793-E3CF-4F67-BD2A-E1BFCD807B03}" presName="linear" presStyleCnt="0">
        <dgm:presLayoutVars>
          <dgm:animLvl val="lvl"/>
          <dgm:resizeHandles val="exact"/>
        </dgm:presLayoutVars>
      </dgm:prSet>
      <dgm:spPr/>
    </dgm:pt>
    <dgm:pt modelId="{4C044BAF-6B3A-4297-8E3B-D1B90F00FB45}" type="pres">
      <dgm:prSet presAssocID="{8BCF198A-A9CA-4152-8933-504D5EBEE37F}" presName="parentText" presStyleLbl="node1" presStyleIdx="0" presStyleCnt="2">
        <dgm:presLayoutVars>
          <dgm:chMax val="0"/>
          <dgm:bulletEnabled val="1"/>
        </dgm:presLayoutVars>
      </dgm:prSet>
      <dgm:spPr/>
    </dgm:pt>
    <dgm:pt modelId="{1F7DE8CA-C802-45CB-888F-DCC7291F9D7F}" type="pres">
      <dgm:prSet presAssocID="{8BCF198A-A9CA-4152-8933-504D5EBEE37F}" presName="childText" presStyleLbl="revTx" presStyleIdx="0" presStyleCnt="2">
        <dgm:presLayoutVars>
          <dgm:bulletEnabled val="1"/>
        </dgm:presLayoutVars>
      </dgm:prSet>
      <dgm:spPr/>
    </dgm:pt>
    <dgm:pt modelId="{0964F71C-2847-4226-8375-8D34761FABF0}" type="pres">
      <dgm:prSet presAssocID="{22D0D23D-8632-4EAE-861F-B2E02BD40B12}" presName="parentText" presStyleLbl="node1" presStyleIdx="1" presStyleCnt="2">
        <dgm:presLayoutVars>
          <dgm:chMax val="0"/>
          <dgm:bulletEnabled val="1"/>
        </dgm:presLayoutVars>
      </dgm:prSet>
      <dgm:spPr/>
    </dgm:pt>
    <dgm:pt modelId="{03BFECFC-28C8-4A55-B023-7EA5FCC290D5}" type="pres">
      <dgm:prSet presAssocID="{22D0D23D-8632-4EAE-861F-B2E02BD40B12}" presName="childText" presStyleLbl="revTx" presStyleIdx="1" presStyleCnt="2">
        <dgm:presLayoutVars>
          <dgm:bulletEnabled val="1"/>
        </dgm:presLayoutVars>
      </dgm:prSet>
      <dgm:spPr/>
    </dgm:pt>
  </dgm:ptLst>
  <dgm:cxnLst>
    <dgm:cxn modelId="{A72FF806-2C8A-4699-9E5C-36A3DEEDE5DA}" srcId="{9F8B1793-E3CF-4F67-BD2A-E1BFCD807B03}" destId="{22D0D23D-8632-4EAE-861F-B2E02BD40B12}" srcOrd="1" destOrd="0" parTransId="{31A2C15B-BC60-4BEA-8F9A-391EC9CF4765}" sibTransId="{75877230-EA3F-42F1-8AC8-C195073CE41F}"/>
    <dgm:cxn modelId="{28656E26-08C1-478A-8012-2FB969925725}" type="presOf" srcId="{22D0D23D-8632-4EAE-861F-B2E02BD40B12}" destId="{0964F71C-2847-4226-8375-8D34761FABF0}" srcOrd="0" destOrd="0" presId="urn:microsoft.com/office/officeart/2005/8/layout/vList2"/>
    <dgm:cxn modelId="{7B70723E-3E66-4DE4-9989-778AAE562EC4}" type="presOf" srcId="{FC8FB4A1-77AA-4BA7-BAA4-BB43C2184BF8}" destId="{1F7DE8CA-C802-45CB-888F-DCC7291F9D7F}" srcOrd="0" destOrd="1" presId="urn:microsoft.com/office/officeart/2005/8/layout/vList2"/>
    <dgm:cxn modelId="{CE7E2364-B9D0-40A5-A0D9-714423C9E0B6}" srcId="{8BCF198A-A9CA-4152-8933-504D5EBEE37F}" destId="{0139482B-D089-488A-A38B-C79C59BC4975}" srcOrd="0" destOrd="0" parTransId="{F0B4A495-5892-4DB6-BABA-9CFB18057573}" sibTransId="{FE133706-079B-4131-8D20-B4D3C497606F}"/>
    <dgm:cxn modelId="{3D9BF56C-0F08-4F08-BE18-445CF2A754E4}" srcId="{8BCF198A-A9CA-4152-8933-504D5EBEE37F}" destId="{FC8FB4A1-77AA-4BA7-BAA4-BB43C2184BF8}" srcOrd="1" destOrd="0" parTransId="{94F309E4-6018-484B-9B46-87B64CA8D53C}" sibTransId="{D26CA114-11A4-4CA6-B295-AAF700C922B5}"/>
    <dgm:cxn modelId="{72902051-C232-4FB3-84DA-D329B749407C}" type="presOf" srcId="{9F8B1793-E3CF-4F67-BD2A-E1BFCD807B03}" destId="{F391D1E4-06BE-4FC3-B0B6-778FC252A472}" srcOrd="0" destOrd="0" presId="urn:microsoft.com/office/officeart/2005/8/layout/vList2"/>
    <dgm:cxn modelId="{894B305A-AAE5-49DD-B4DB-17CBB378AAF2}" srcId="{8BCF198A-A9CA-4152-8933-504D5EBEE37F}" destId="{DCC19F2F-409F-4131-BF55-6E2440CFAF38}" srcOrd="2" destOrd="0" parTransId="{01B7B03B-441F-40AE-BB9C-577E6BC93476}" sibTransId="{CD9C5953-9121-4181-A7C3-E7EFCAC0D3BD}"/>
    <dgm:cxn modelId="{1B3CEF97-A215-4E31-B2FA-4FB0EB0A1121}" type="presOf" srcId="{8BCF198A-A9CA-4152-8933-504D5EBEE37F}" destId="{4C044BAF-6B3A-4297-8E3B-D1B90F00FB45}" srcOrd="0" destOrd="0" presId="urn:microsoft.com/office/officeart/2005/8/layout/vList2"/>
    <dgm:cxn modelId="{D1CECE98-BCB6-4274-8E77-B01EF46B9F11}" type="presOf" srcId="{DCC19F2F-409F-4131-BF55-6E2440CFAF38}" destId="{1F7DE8CA-C802-45CB-888F-DCC7291F9D7F}" srcOrd="0" destOrd="2" presId="urn:microsoft.com/office/officeart/2005/8/layout/vList2"/>
    <dgm:cxn modelId="{61F1F599-830A-401B-A59E-6E5210BECBEB}" type="presOf" srcId="{88C0802B-9915-4C1E-928C-7B6803932D16}" destId="{03BFECFC-28C8-4A55-B023-7EA5FCC290D5}" srcOrd="0" destOrd="0" presId="urn:microsoft.com/office/officeart/2005/8/layout/vList2"/>
    <dgm:cxn modelId="{4CE7C2C6-30EF-4C17-A350-DEDF2B3FE3B2}" srcId="{9F8B1793-E3CF-4F67-BD2A-E1BFCD807B03}" destId="{8BCF198A-A9CA-4152-8933-504D5EBEE37F}" srcOrd="0" destOrd="0" parTransId="{4D4888C9-560E-417E-86A9-A6CE42F87AAE}" sibTransId="{18C1242C-33B9-4278-B459-8358EC11FD8B}"/>
    <dgm:cxn modelId="{2C892FCC-DAE9-4371-866B-C7A15C866C4C}" type="presOf" srcId="{0139482B-D089-488A-A38B-C79C59BC4975}" destId="{1F7DE8CA-C802-45CB-888F-DCC7291F9D7F}" srcOrd="0" destOrd="0" presId="urn:microsoft.com/office/officeart/2005/8/layout/vList2"/>
    <dgm:cxn modelId="{443DC2EA-E93F-4D43-886A-5B26F32FAFE7}" srcId="{22D0D23D-8632-4EAE-861F-B2E02BD40B12}" destId="{88C0802B-9915-4C1E-928C-7B6803932D16}" srcOrd="0" destOrd="0" parTransId="{77C7C699-4724-480B-B7B2-4A69A2CC2AF9}" sibTransId="{5F6D2C43-C61C-4EA7-8252-64A8FB5A7512}"/>
    <dgm:cxn modelId="{F1EB7787-A963-4B77-84A8-BADCE55FCB72}" type="presParOf" srcId="{F391D1E4-06BE-4FC3-B0B6-778FC252A472}" destId="{4C044BAF-6B3A-4297-8E3B-D1B90F00FB45}" srcOrd="0" destOrd="0" presId="urn:microsoft.com/office/officeart/2005/8/layout/vList2"/>
    <dgm:cxn modelId="{CCFA54BB-73E6-4035-8B6D-3589F0D7C28F}" type="presParOf" srcId="{F391D1E4-06BE-4FC3-B0B6-778FC252A472}" destId="{1F7DE8CA-C802-45CB-888F-DCC7291F9D7F}" srcOrd="1" destOrd="0" presId="urn:microsoft.com/office/officeart/2005/8/layout/vList2"/>
    <dgm:cxn modelId="{94A45DDA-D3A0-48EB-AC1D-9B0F844E07F7}" type="presParOf" srcId="{F391D1E4-06BE-4FC3-B0B6-778FC252A472}" destId="{0964F71C-2847-4226-8375-8D34761FABF0}" srcOrd="2" destOrd="0" presId="urn:microsoft.com/office/officeart/2005/8/layout/vList2"/>
    <dgm:cxn modelId="{A31F02B1-A2C4-4C23-B9C2-6F08DF604C63}" type="presParOf" srcId="{F391D1E4-06BE-4FC3-B0B6-778FC252A472}" destId="{03BFECFC-28C8-4A55-B023-7EA5FCC290D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A60ADD9-8D6E-4F8B-B684-FE0FF666FF67}" type="doc">
      <dgm:prSet loTypeId="urn:microsoft.com/office/officeart/2005/8/layout/lProcess2" loCatId="list" qsTypeId="urn:microsoft.com/office/officeart/2005/8/quickstyle/simple5" qsCatId="simple" csTypeId="urn:microsoft.com/office/officeart/2005/8/colors/accent2_2" csCatId="accent2" phldr="1"/>
      <dgm:spPr/>
      <dgm:t>
        <a:bodyPr/>
        <a:lstStyle/>
        <a:p>
          <a:endParaRPr lang="tr-TR"/>
        </a:p>
      </dgm:t>
    </dgm:pt>
    <dgm:pt modelId="{6D191140-07D0-4BB3-BBE6-DD6682D8CB97}">
      <dgm:prSet/>
      <dgm:spPr/>
      <dgm:t>
        <a:bodyPr/>
        <a:lstStyle/>
        <a:p>
          <a:pPr rtl="0"/>
          <a:r>
            <a:rPr lang="en-US" dirty="0"/>
            <a:t>Data evaluating single-dose regimens; are more heterogeneous, less consistent, and should be interpreted with caution as opposed to studies evaluating two- or three-dose regimens</a:t>
          </a:r>
          <a:endParaRPr lang="tr-TR" dirty="0"/>
        </a:p>
      </dgm:t>
    </dgm:pt>
    <dgm:pt modelId="{29F693DE-92E4-4370-B041-250AAC0E455D}" type="parTrans" cxnId="{25E4A777-F0F2-46E7-A8ED-486284E93082}">
      <dgm:prSet/>
      <dgm:spPr/>
      <dgm:t>
        <a:bodyPr/>
        <a:lstStyle/>
        <a:p>
          <a:endParaRPr lang="tr-TR"/>
        </a:p>
      </dgm:t>
    </dgm:pt>
    <dgm:pt modelId="{A45CBF5A-4F3A-4BF8-B48F-E51C0D67F785}" type="sibTrans" cxnId="{25E4A777-F0F2-46E7-A8ED-486284E93082}">
      <dgm:prSet/>
      <dgm:spPr/>
      <dgm:t>
        <a:bodyPr/>
        <a:lstStyle/>
        <a:p>
          <a:endParaRPr lang="tr-TR"/>
        </a:p>
      </dgm:t>
    </dgm:pt>
    <dgm:pt modelId="{2CAB7C3C-4B4F-4B17-BA1E-6C7C929E9DC7}">
      <dgm:prSet/>
      <dgm:spPr/>
      <dgm:t>
        <a:bodyPr/>
        <a:lstStyle/>
        <a:p>
          <a:pPr rtl="0"/>
          <a:r>
            <a:rPr lang="en-US" dirty="0"/>
            <a:t>Available results demonstrate non-inferior immunogenicity and potential protection against targeted HPV types</a:t>
          </a:r>
          <a:endParaRPr lang="tr-TR" dirty="0"/>
        </a:p>
      </dgm:t>
    </dgm:pt>
    <dgm:pt modelId="{30AD682A-6DAA-4346-96B8-3C47E3E5A012}" type="parTrans" cxnId="{723BEE40-CFBF-41C0-837A-F31EA56DB86E}">
      <dgm:prSet/>
      <dgm:spPr/>
      <dgm:t>
        <a:bodyPr/>
        <a:lstStyle/>
        <a:p>
          <a:endParaRPr lang="tr-TR"/>
        </a:p>
      </dgm:t>
    </dgm:pt>
    <dgm:pt modelId="{65533AEA-F50F-40D1-BF8E-64909B7E5FA6}" type="sibTrans" cxnId="{723BEE40-CFBF-41C0-837A-F31EA56DB86E}">
      <dgm:prSet/>
      <dgm:spPr/>
      <dgm:t>
        <a:bodyPr/>
        <a:lstStyle/>
        <a:p>
          <a:endParaRPr lang="tr-TR"/>
        </a:p>
      </dgm:t>
    </dgm:pt>
    <dgm:pt modelId="{BA8F2D1D-8C9D-499F-BC48-0BADDE3C1C99}">
      <dgm:prSet/>
      <dgm:spPr/>
      <dgm:t>
        <a:bodyPr/>
        <a:lstStyle/>
        <a:p>
          <a:pPr rtl="0"/>
          <a:r>
            <a:rPr lang="en-US" b="1" dirty="0"/>
            <a:t>Evidence of non-inferiority with respect to cervical </a:t>
          </a:r>
          <a:r>
            <a:rPr lang="en-US" b="1" dirty="0" err="1"/>
            <a:t>preinvasive</a:t>
          </a:r>
          <a:r>
            <a:rPr lang="en-US" b="1" dirty="0"/>
            <a:t> disease and invasive cancer is awaited</a:t>
          </a:r>
          <a:endParaRPr lang="tr-TR" dirty="0"/>
        </a:p>
      </dgm:t>
    </dgm:pt>
    <dgm:pt modelId="{CA2DD771-E384-4E81-B089-CAE38B9FDFFA}" type="parTrans" cxnId="{65E1D3F1-4D2C-406A-A6A7-A2F155FA8371}">
      <dgm:prSet/>
      <dgm:spPr/>
      <dgm:t>
        <a:bodyPr/>
        <a:lstStyle/>
        <a:p>
          <a:endParaRPr lang="tr-TR"/>
        </a:p>
      </dgm:t>
    </dgm:pt>
    <dgm:pt modelId="{97918C05-8BD3-46A2-9E2D-351C97458713}" type="sibTrans" cxnId="{65E1D3F1-4D2C-406A-A6A7-A2F155FA8371}">
      <dgm:prSet/>
      <dgm:spPr/>
      <dgm:t>
        <a:bodyPr/>
        <a:lstStyle/>
        <a:p>
          <a:endParaRPr lang="tr-TR"/>
        </a:p>
      </dgm:t>
    </dgm:pt>
    <dgm:pt modelId="{E8286709-0683-4709-92F6-23A41D224CF2}">
      <dgm:prSet/>
      <dgm:spPr/>
      <dgm:t>
        <a:bodyPr/>
        <a:lstStyle/>
        <a:p>
          <a:pPr rtl="0"/>
          <a:r>
            <a:rPr lang="en-US" dirty="0"/>
            <a:t>Data are lacking on the level and duration of protection as well as protection in men or immunosuppressed individuals</a:t>
          </a:r>
          <a:endParaRPr lang="tr-TR" dirty="0"/>
        </a:p>
      </dgm:t>
    </dgm:pt>
    <dgm:pt modelId="{4B7CB709-9213-4D27-AC92-A54DEAF5F48A}" type="parTrans" cxnId="{05391440-837C-4FD5-AB51-CEDB16220957}">
      <dgm:prSet/>
      <dgm:spPr/>
      <dgm:t>
        <a:bodyPr/>
        <a:lstStyle/>
        <a:p>
          <a:endParaRPr lang="tr-TR"/>
        </a:p>
      </dgm:t>
    </dgm:pt>
    <dgm:pt modelId="{D95B9D7E-DB3D-44A7-B862-4853FEB96254}" type="sibTrans" cxnId="{05391440-837C-4FD5-AB51-CEDB16220957}">
      <dgm:prSet/>
      <dgm:spPr/>
      <dgm:t>
        <a:bodyPr/>
        <a:lstStyle/>
        <a:p>
          <a:endParaRPr lang="tr-TR"/>
        </a:p>
      </dgm:t>
    </dgm:pt>
    <dgm:pt modelId="{F390217A-766D-44B1-9597-7965B7D5F231}" type="pres">
      <dgm:prSet presAssocID="{EA60ADD9-8D6E-4F8B-B684-FE0FF666FF67}" presName="theList" presStyleCnt="0">
        <dgm:presLayoutVars>
          <dgm:dir/>
          <dgm:animLvl val="lvl"/>
          <dgm:resizeHandles val="exact"/>
        </dgm:presLayoutVars>
      </dgm:prSet>
      <dgm:spPr/>
    </dgm:pt>
    <dgm:pt modelId="{35EA4D6E-7FA1-45A2-921A-8831FA163423}" type="pres">
      <dgm:prSet presAssocID="{6D191140-07D0-4BB3-BBE6-DD6682D8CB97}" presName="compNode" presStyleCnt="0"/>
      <dgm:spPr/>
    </dgm:pt>
    <dgm:pt modelId="{347B70B0-6471-41CB-9E17-373079D9504C}" type="pres">
      <dgm:prSet presAssocID="{6D191140-07D0-4BB3-BBE6-DD6682D8CB97}" presName="aNode" presStyleLbl="bgShp" presStyleIdx="0" presStyleCnt="3"/>
      <dgm:spPr/>
    </dgm:pt>
    <dgm:pt modelId="{3F3A1A15-AA43-477E-9AFB-1A90162968D2}" type="pres">
      <dgm:prSet presAssocID="{6D191140-07D0-4BB3-BBE6-DD6682D8CB97}" presName="textNode" presStyleLbl="bgShp" presStyleIdx="0" presStyleCnt="3"/>
      <dgm:spPr/>
    </dgm:pt>
    <dgm:pt modelId="{42C598D2-FE76-4316-95A5-8E8D9F19A06C}" type="pres">
      <dgm:prSet presAssocID="{6D191140-07D0-4BB3-BBE6-DD6682D8CB97}" presName="compChildNode" presStyleCnt="0"/>
      <dgm:spPr/>
    </dgm:pt>
    <dgm:pt modelId="{AC702B8C-9C6B-4332-B305-19FC3D520FD6}" type="pres">
      <dgm:prSet presAssocID="{6D191140-07D0-4BB3-BBE6-DD6682D8CB97}" presName="theInnerList" presStyleCnt="0"/>
      <dgm:spPr/>
    </dgm:pt>
    <dgm:pt modelId="{EF5F2E42-78E8-4B56-9EF8-98D89F8D95DF}" type="pres">
      <dgm:prSet presAssocID="{6D191140-07D0-4BB3-BBE6-DD6682D8CB97}" presName="aSpace" presStyleCnt="0"/>
      <dgm:spPr/>
    </dgm:pt>
    <dgm:pt modelId="{D24D6CB9-F6C1-448E-9211-5D9F33899D47}" type="pres">
      <dgm:prSet presAssocID="{2CAB7C3C-4B4F-4B17-BA1E-6C7C929E9DC7}" presName="compNode" presStyleCnt="0"/>
      <dgm:spPr/>
    </dgm:pt>
    <dgm:pt modelId="{369DA780-E769-4149-925B-1B0AD2DD71FC}" type="pres">
      <dgm:prSet presAssocID="{2CAB7C3C-4B4F-4B17-BA1E-6C7C929E9DC7}" presName="aNode" presStyleLbl="bgShp" presStyleIdx="1" presStyleCnt="3"/>
      <dgm:spPr/>
    </dgm:pt>
    <dgm:pt modelId="{1C8EBF99-D227-452F-8F88-9A2B4D8A08FD}" type="pres">
      <dgm:prSet presAssocID="{2CAB7C3C-4B4F-4B17-BA1E-6C7C929E9DC7}" presName="textNode" presStyleLbl="bgShp" presStyleIdx="1" presStyleCnt="3"/>
      <dgm:spPr/>
    </dgm:pt>
    <dgm:pt modelId="{D8263289-9618-4770-A1A5-9E4CACF1609A}" type="pres">
      <dgm:prSet presAssocID="{2CAB7C3C-4B4F-4B17-BA1E-6C7C929E9DC7}" presName="compChildNode" presStyleCnt="0"/>
      <dgm:spPr/>
    </dgm:pt>
    <dgm:pt modelId="{10A9543C-9DA9-48A4-9548-4B46F6C422C4}" type="pres">
      <dgm:prSet presAssocID="{2CAB7C3C-4B4F-4B17-BA1E-6C7C929E9DC7}" presName="theInnerList" presStyleCnt="0"/>
      <dgm:spPr/>
    </dgm:pt>
    <dgm:pt modelId="{F3A09F11-B665-4308-B9BE-B3501C7B7D22}" type="pres">
      <dgm:prSet presAssocID="{BA8F2D1D-8C9D-499F-BC48-0BADDE3C1C99}" presName="childNode" presStyleLbl="node1" presStyleIdx="0" presStyleCnt="1">
        <dgm:presLayoutVars>
          <dgm:bulletEnabled val="1"/>
        </dgm:presLayoutVars>
      </dgm:prSet>
      <dgm:spPr/>
    </dgm:pt>
    <dgm:pt modelId="{9A5AEE77-9158-4EB1-B16C-17DA1F730739}" type="pres">
      <dgm:prSet presAssocID="{2CAB7C3C-4B4F-4B17-BA1E-6C7C929E9DC7}" presName="aSpace" presStyleCnt="0"/>
      <dgm:spPr/>
    </dgm:pt>
    <dgm:pt modelId="{4D1F0409-8D95-401E-9463-F996F5C2FD0C}" type="pres">
      <dgm:prSet presAssocID="{E8286709-0683-4709-92F6-23A41D224CF2}" presName="compNode" presStyleCnt="0"/>
      <dgm:spPr/>
    </dgm:pt>
    <dgm:pt modelId="{3CCB63B8-217D-4CDA-B777-C5B60312CD84}" type="pres">
      <dgm:prSet presAssocID="{E8286709-0683-4709-92F6-23A41D224CF2}" presName="aNode" presStyleLbl="bgShp" presStyleIdx="2" presStyleCnt="3"/>
      <dgm:spPr/>
    </dgm:pt>
    <dgm:pt modelId="{36348E51-36BD-485B-B229-5172139ED863}" type="pres">
      <dgm:prSet presAssocID="{E8286709-0683-4709-92F6-23A41D224CF2}" presName="textNode" presStyleLbl="bgShp" presStyleIdx="2" presStyleCnt="3"/>
      <dgm:spPr/>
    </dgm:pt>
    <dgm:pt modelId="{989F240A-37F6-4B22-ADF1-B3C3B00811E9}" type="pres">
      <dgm:prSet presAssocID="{E8286709-0683-4709-92F6-23A41D224CF2}" presName="compChildNode" presStyleCnt="0"/>
      <dgm:spPr/>
    </dgm:pt>
    <dgm:pt modelId="{844FF562-8DEA-4603-9B93-E41C24471400}" type="pres">
      <dgm:prSet presAssocID="{E8286709-0683-4709-92F6-23A41D224CF2}" presName="theInnerList" presStyleCnt="0"/>
      <dgm:spPr/>
    </dgm:pt>
  </dgm:ptLst>
  <dgm:cxnLst>
    <dgm:cxn modelId="{C307330D-1CB3-4A8F-8F57-3DED8BDDF70D}" type="presOf" srcId="{6D191140-07D0-4BB3-BBE6-DD6682D8CB97}" destId="{3F3A1A15-AA43-477E-9AFB-1A90162968D2}" srcOrd="1" destOrd="0" presId="urn:microsoft.com/office/officeart/2005/8/layout/lProcess2"/>
    <dgm:cxn modelId="{6903960D-A707-4DC5-8DF4-E15966C0C24D}" type="presOf" srcId="{EA60ADD9-8D6E-4F8B-B684-FE0FF666FF67}" destId="{F390217A-766D-44B1-9597-7965B7D5F231}" srcOrd="0" destOrd="0" presId="urn:microsoft.com/office/officeart/2005/8/layout/lProcess2"/>
    <dgm:cxn modelId="{49B84919-0DFF-4896-AAB1-71B8DECA81D5}" type="presOf" srcId="{BA8F2D1D-8C9D-499F-BC48-0BADDE3C1C99}" destId="{F3A09F11-B665-4308-B9BE-B3501C7B7D22}" srcOrd="0" destOrd="0" presId="urn:microsoft.com/office/officeart/2005/8/layout/lProcess2"/>
    <dgm:cxn modelId="{CE89F92D-9DA1-4173-8CA0-0E3D1948D9C0}" type="presOf" srcId="{2CAB7C3C-4B4F-4B17-BA1E-6C7C929E9DC7}" destId="{369DA780-E769-4149-925B-1B0AD2DD71FC}" srcOrd="0" destOrd="0" presId="urn:microsoft.com/office/officeart/2005/8/layout/lProcess2"/>
    <dgm:cxn modelId="{05391440-837C-4FD5-AB51-CEDB16220957}" srcId="{EA60ADD9-8D6E-4F8B-B684-FE0FF666FF67}" destId="{E8286709-0683-4709-92F6-23A41D224CF2}" srcOrd="2" destOrd="0" parTransId="{4B7CB709-9213-4D27-AC92-A54DEAF5F48A}" sibTransId="{D95B9D7E-DB3D-44A7-B862-4853FEB96254}"/>
    <dgm:cxn modelId="{723BEE40-CFBF-41C0-837A-F31EA56DB86E}" srcId="{EA60ADD9-8D6E-4F8B-B684-FE0FF666FF67}" destId="{2CAB7C3C-4B4F-4B17-BA1E-6C7C929E9DC7}" srcOrd="1" destOrd="0" parTransId="{30AD682A-6DAA-4346-96B8-3C47E3E5A012}" sibTransId="{65533AEA-F50F-40D1-BF8E-64909B7E5FA6}"/>
    <dgm:cxn modelId="{689CAF5C-E1EA-4271-9A66-8A2936A47C95}" type="presOf" srcId="{6D191140-07D0-4BB3-BBE6-DD6682D8CB97}" destId="{347B70B0-6471-41CB-9E17-373079D9504C}" srcOrd="0" destOrd="0" presId="urn:microsoft.com/office/officeart/2005/8/layout/lProcess2"/>
    <dgm:cxn modelId="{0975714C-070A-4321-B5F5-0F9750A650D1}" type="presOf" srcId="{E8286709-0683-4709-92F6-23A41D224CF2}" destId="{3CCB63B8-217D-4CDA-B777-C5B60312CD84}" srcOrd="0" destOrd="0" presId="urn:microsoft.com/office/officeart/2005/8/layout/lProcess2"/>
    <dgm:cxn modelId="{F021E274-3314-4E8E-ACB0-60F735ECD176}" type="presOf" srcId="{E8286709-0683-4709-92F6-23A41D224CF2}" destId="{36348E51-36BD-485B-B229-5172139ED863}" srcOrd="1" destOrd="0" presId="urn:microsoft.com/office/officeart/2005/8/layout/lProcess2"/>
    <dgm:cxn modelId="{25E4A777-F0F2-46E7-A8ED-486284E93082}" srcId="{EA60ADD9-8D6E-4F8B-B684-FE0FF666FF67}" destId="{6D191140-07D0-4BB3-BBE6-DD6682D8CB97}" srcOrd="0" destOrd="0" parTransId="{29F693DE-92E4-4370-B041-250AAC0E455D}" sibTransId="{A45CBF5A-4F3A-4BF8-B48F-E51C0D67F785}"/>
    <dgm:cxn modelId="{1B2FA1CC-5F49-4C36-B84E-7AC2FE238EFC}" type="presOf" srcId="{2CAB7C3C-4B4F-4B17-BA1E-6C7C929E9DC7}" destId="{1C8EBF99-D227-452F-8F88-9A2B4D8A08FD}" srcOrd="1" destOrd="0" presId="urn:microsoft.com/office/officeart/2005/8/layout/lProcess2"/>
    <dgm:cxn modelId="{65E1D3F1-4D2C-406A-A6A7-A2F155FA8371}" srcId="{2CAB7C3C-4B4F-4B17-BA1E-6C7C929E9DC7}" destId="{BA8F2D1D-8C9D-499F-BC48-0BADDE3C1C99}" srcOrd="0" destOrd="0" parTransId="{CA2DD771-E384-4E81-B089-CAE38B9FDFFA}" sibTransId="{97918C05-8BD3-46A2-9E2D-351C97458713}"/>
    <dgm:cxn modelId="{1C6955BF-83DF-4A62-B5BA-AD86248A87EF}" type="presParOf" srcId="{F390217A-766D-44B1-9597-7965B7D5F231}" destId="{35EA4D6E-7FA1-45A2-921A-8831FA163423}" srcOrd="0" destOrd="0" presId="urn:microsoft.com/office/officeart/2005/8/layout/lProcess2"/>
    <dgm:cxn modelId="{3BEC6F74-0CDE-453F-856B-26D62C2BC9CE}" type="presParOf" srcId="{35EA4D6E-7FA1-45A2-921A-8831FA163423}" destId="{347B70B0-6471-41CB-9E17-373079D9504C}" srcOrd="0" destOrd="0" presId="urn:microsoft.com/office/officeart/2005/8/layout/lProcess2"/>
    <dgm:cxn modelId="{EBEF6466-C8D7-44C7-B1EC-01D15526C147}" type="presParOf" srcId="{35EA4D6E-7FA1-45A2-921A-8831FA163423}" destId="{3F3A1A15-AA43-477E-9AFB-1A90162968D2}" srcOrd="1" destOrd="0" presId="urn:microsoft.com/office/officeart/2005/8/layout/lProcess2"/>
    <dgm:cxn modelId="{1EE250D4-36F2-469F-B8F1-E7311D3BA16F}" type="presParOf" srcId="{35EA4D6E-7FA1-45A2-921A-8831FA163423}" destId="{42C598D2-FE76-4316-95A5-8E8D9F19A06C}" srcOrd="2" destOrd="0" presId="urn:microsoft.com/office/officeart/2005/8/layout/lProcess2"/>
    <dgm:cxn modelId="{A3BE6650-3E43-483A-9E78-F1C7CE7948D9}" type="presParOf" srcId="{42C598D2-FE76-4316-95A5-8E8D9F19A06C}" destId="{AC702B8C-9C6B-4332-B305-19FC3D520FD6}" srcOrd="0" destOrd="0" presId="urn:microsoft.com/office/officeart/2005/8/layout/lProcess2"/>
    <dgm:cxn modelId="{5FA91F01-F088-432C-BDC3-D8B42D7918D8}" type="presParOf" srcId="{F390217A-766D-44B1-9597-7965B7D5F231}" destId="{EF5F2E42-78E8-4B56-9EF8-98D89F8D95DF}" srcOrd="1" destOrd="0" presId="urn:microsoft.com/office/officeart/2005/8/layout/lProcess2"/>
    <dgm:cxn modelId="{F0DFB012-8D7E-456B-AE70-70B242C34A91}" type="presParOf" srcId="{F390217A-766D-44B1-9597-7965B7D5F231}" destId="{D24D6CB9-F6C1-448E-9211-5D9F33899D47}" srcOrd="2" destOrd="0" presId="urn:microsoft.com/office/officeart/2005/8/layout/lProcess2"/>
    <dgm:cxn modelId="{CCE0FDBB-A00B-43FF-B8E7-6FACEC07F06A}" type="presParOf" srcId="{D24D6CB9-F6C1-448E-9211-5D9F33899D47}" destId="{369DA780-E769-4149-925B-1B0AD2DD71FC}" srcOrd="0" destOrd="0" presId="urn:microsoft.com/office/officeart/2005/8/layout/lProcess2"/>
    <dgm:cxn modelId="{FD378F41-811B-419E-847D-B753CCF324AD}" type="presParOf" srcId="{D24D6CB9-F6C1-448E-9211-5D9F33899D47}" destId="{1C8EBF99-D227-452F-8F88-9A2B4D8A08FD}" srcOrd="1" destOrd="0" presId="urn:microsoft.com/office/officeart/2005/8/layout/lProcess2"/>
    <dgm:cxn modelId="{D199B651-82D6-4FFF-B13B-4949A63F03A8}" type="presParOf" srcId="{D24D6CB9-F6C1-448E-9211-5D9F33899D47}" destId="{D8263289-9618-4770-A1A5-9E4CACF1609A}" srcOrd="2" destOrd="0" presId="urn:microsoft.com/office/officeart/2005/8/layout/lProcess2"/>
    <dgm:cxn modelId="{1C53CB3E-CC0D-4173-9835-F826A6129C80}" type="presParOf" srcId="{D8263289-9618-4770-A1A5-9E4CACF1609A}" destId="{10A9543C-9DA9-48A4-9548-4B46F6C422C4}" srcOrd="0" destOrd="0" presId="urn:microsoft.com/office/officeart/2005/8/layout/lProcess2"/>
    <dgm:cxn modelId="{ABAE83A0-D4B7-4E40-A04A-0817D158B4E2}" type="presParOf" srcId="{10A9543C-9DA9-48A4-9548-4B46F6C422C4}" destId="{F3A09F11-B665-4308-B9BE-B3501C7B7D22}" srcOrd="0" destOrd="0" presId="urn:microsoft.com/office/officeart/2005/8/layout/lProcess2"/>
    <dgm:cxn modelId="{6A310F59-1768-4D88-86AA-04B1E8E7B1E2}" type="presParOf" srcId="{F390217A-766D-44B1-9597-7965B7D5F231}" destId="{9A5AEE77-9158-4EB1-B16C-17DA1F730739}" srcOrd="3" destOrd="0" presId="urn:microsoft.com/office/officeart/2005/8/layout/lProcess2"/>
    <dgm:cxn modelId="{31B79123-09F7-49A6-BB9A-8B6249737E08}" type="presParOf" srcId="{F390217A-766D-44B1-9597-7965B7D5F231}" destId="{4D1F0409-8D95-401E-9463-F996F5C2FD0C}" srcOrd="4" destOrd="0" presId="urn:microsoft.com/office/officeart/2005/8/layout/lProcess2"/>
    <dgm:cxn modelId="{98D235AD-DF3F-423D-A9C2-1C22C857BA0B}" type="presParOf" srcId="{4D1F0409-8D95-401E-9463-F996F5C2FD0C}" destId="{3CCB63B8-217D-4CDA-B777-C5B60312CD84}" srcOrd="0" destOrd="0" presId="urn:microsoft.com/office/officeart/2005/8/layout/lProcess2"/>
    <dgm:cxn modelId="{C7ED2751-51CB-4B66-B098-B6C99DA85B21}" type="presParOf" srcId="{4D1F0409-8D95-401E-9463-F996F5C2FD0C}" destId="{36348E51-36BD-485B-B229-5172139ED863}" srcOrd="1" destOrd="0" presId="urn:microsoft.com/office/officeart/2005/8/layout/lProcess2"/>
    <dgm:cxn modelId="{8298EDA2-9361-43F7-8678-BC8CF9922835}" type="presParOf" srcId="{4D1F0409-8D95-401E-9463-F996F5C2FD0C}" destId="{989F240A-37F6-4B22-ADF1-B3C3B00811E9}" srcOrd="2" destOrd="0" presId="urn:microsoft.com/office/officeart/2005/8/layout/lProcess2"/>
    <dgm:cxn modelId="{1591D2A4-057F-4F74-9789-58E8B037B0A0}" type="presParOf" srcId="{989F240A-37F6-4B22-ADF1-B3C3B00811E9}" destId="{844FF562-8DEA-4603-9B93-E41C24471400}"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92800FE-AEF2-44B0-A571-8EE929614E2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tr-TR"/>
        </a:p>
      </dgm:t>
    </dgm:pt>
    <dgm:pt modelId="{8C7C945F-D2EF-4FD4-8E2F-1B642A8E6166}">
      <dgm:prSet/>
      <dgm:spPr/>
      <dgm:t>
        <a:bodyPr/>
        <a:lstStyle/>
        <a:p>
          <a:pPr rtl="0"/>
          <a:r>
            <a:rPr lang="en-US" dirty="0"/>
            <a:t>Specific studies of 9vHPV vaccine in pregnant women were not conducted </a:t>
          </a:r>
          <a:endParaRPr lang="tr-TR" dirty="0"/>
        </a:p>
      </dgm:t>
    </dgm:pt>
    <dgm:pt modelId="{57ED34FC-9E41-407E-BD8E-51C761F47206}" type="parTrans" cxnId="{403EFA8D-D0C3-4E4C-A12D-7E6BE31F3B71}">
      <dgm:prSet/>
      <dgm:spPr/>
      <dgm:t>
        <a:bodyPr/>
        <a:lstStyle/>
        <a:p>
          <a:endParaRPr lang="tr-TR"/>
        </a:p>
      </dgm:t>
    </dgm:pt>
    <dgm:pt modelId="{E5FF393A-FC98-4FE6-BEEB-BAE6E21E63FC}" type="sibTrans" cxnId="{403EFA8D-D0C3-4E4C-A12D-7E6BE31F3B71}">
      <dgm:prSet/>
      <dgm:spPr/>
      <dgm:t>
        <a:bodyPr/>
        <a:lstStyle/>
        <a:p>
          <a:endParaRPr lang="tr-TR"/>
        </a:p>
      </dgm:t>
    </dgm:pt>
    <dgm:pt modelId="{D2EFA946-B683-4E9F-B9E5-A689D62D4D7C}">
      <dgm:prSet/>
      <dgm:spPr/>
      <dgm:t>
        <a:bodyPr/>
        <a:lstStyle/>
        <a:p>
          <a:pPr rtl="0"/>
          <a:r>
            <a:rPr lang="en-US" dirty="0"/>
            <a:t>Vaccination with 9vHPV vaccine should be postponed until completion of pregnancy</a:t>
          </a:r>
          <a:endParaRPr lang="tr-TR" dirty="0"/>
        </a:p>
      </dgm:t>
    </dgm:pt>
    <dgm:pt modelId="{9E54643E-6BA5-44EC-A1F7-309743D94771}" type="parTrans" cxnId="{1849A190-3B2F-43EE-915A-69AF51D29F1E}">
      <dgm:prSet/>
      <dgm:spPr/>
      <dgm:t>
        <a:bodyPr/>
        <a:lstStyle/>
        <a:p>
          <a:endParaRPr lang="tr-TR"/>
        </a:p>
      </dgm:t>
    </dgm:pt>
    <dgm:pt modelId="{36F2D856-E702-4E7F-A450-1A1F97879783}" type="sibTrans" cxnId="{1849A190-3B2F-43EE-915A-69AF51D29F1E}">
      <dgm:prSet/>
      <dgm:spPr/>
      <dgm:t>
        <a:bodyPr/>
        <a:lstStyle/>
        <a:p>
          <a:endParaRPr lang="tr-TR"/>
        </a:p>
      </dgm:t>
    </dgm:pt>
    <dgm:pt modelId="{3651B4E0-47D4-4FCB-9319-CDF4CE41DCB4}">
      <dgm:prSet/>
      <dgm:spPr/>
      <dgm:t>
        <a:bodyPr/>
        <a:lstStyle/>
        <a:p>
          <a:pPr rtl="0"/>
          <a:r>
            <a:rPr lang="en-US" dirty="0"/>
            <a:t>The 4vHPV vaccine was used as the active comparator during clinical development of 9vHPV vaccine</a:t>
          </a:r>
          <a:endParaRPr lang="tr-TR" dirty="0"/>
        </a:p>
      </dgm:t>
    </dgm:pt>
    <dgm:pt modelId="{94A58FE3-F2C7-4467-8F83-BB38807D3373}" type="parTrans" cxnId="{389DCFB2-99DF-4360-8923-02F69FB71313}">
      <dgm:prSet/>
      <dgm:spPr/>
      <dgm:t>
        <a:bodyPr/>
        <a:lstStyle/>
        <a:p>
          <a:endParaRPr lang="tr-TR"/>
        </a:p>
      </dgm:t>
    </dgm:pt>
    <dgm:pt modelId="{96679700-06C2-4F11-A652-F36BE353570F}" type="sibTrans" cxnId="{389DCFB2-99DF-4360-8923-02F69FB71313}">
      <dgm:prSet/>
      <dgm:spPr/>
      <dgm:t>
        <a:bodyPr/>
        <a:lstStyle/>
        <a:p>
          <a:endParaRPr lang="tr-TR"/>
        </a:p>
      </dgm:t>
    </dgm:pt>
    <dgm:pt modelId="{C4BFC9F2-F666-4283-8CBF-9016EDD8E7C1}">
      <dgm:prSet/>
      <dgm:spPr/>
      <dgm:t>
        <a:bodyPr/>
        <a:lstStyle/>
        <a:p>
          <a:pPr rtl="0"/>
          <a:r>
            <a:rPr lang="en-US" dirty="0"/>
            <a:t>The types of anomalies or proportion of pregnancies with an adverse outcome in individuals who received 9vHPV or 4vHPV vaccine were comparable and consistent with the general population</a:t>
          </a:r>
          <a:endParaRPr lang="tr-TR" dirty="0"/>
        </a:p>
      </dgm:t>
    </dgm:pt>
    <dgm:pt modelId="{AA66EDA0-14A7-4BBF-A530-70A27BAD30DA}" type="parTrans" cxnId="{86A6BEE1-66DE-442E-9FE0-55AC60B5098E}">
      <dgm:prSet/>
      <dgm:spPr/>
      <dgm:t>
        <a:bodyPr/>
        <a:lstStyle/>
        <a:p>
          <a:endParaRPr lang="tr-TR"/>
        </a:p>
      </dgm:t>
    </dgm:pt>
    <dgm:pt modelId="{F517B393-030D-427D-B5F4-2759F2EDA4E2}" type="sibTrans" cxnId="{86A6BEE1-66DE-442E-9FE0-55AC60B5098E}">
      <dgm:prSet/>
      <dgm:spPr/>
      <dgm:t>
        <a:bodyPr/>
        <a:lstStyle/>
        <a:p>
          <a:endParaRPr lang="tr-TR"/>
        </a:p>
      </dgm:t>
    </dgm:pt>
    <dgm:pt modelId="{E71744DB-6AA9-42BA-A9E8-06E22F4FDCAD}">
      <dgm:prSet/>
      <dgm:spPr/>
      <dgm:t>
        <a:bodyPr/>
        <a:lstStyle/>
        <a:p>
          <a:pPr rtl="0"/>
          <a:r>
            <a:rPr lang="en-US" dirty="0"/>
            <a:t>A large amount of data on pregnant women (more than 1</a:t>
          </a:r>
          <a:r>
            <a:rPr lang="tr-TR" dirty="0"/>
            <a:t>.</a:t>
          </a:r>
          <a:r>
            <a:rPr lang="en-US" dirty="0"/>
            <a:t>000 pregnancy outcomes) indicate </a:t>
          </a:r>
          <a:r>
            <a:rPr lang="en-US" b="1" dirty="0"/>
            <a:t>no </a:t>
          </a:r>
          <a:r>
            <a:rPr lang="en-US" b="1" dirty="0" err="1"/>
            <a:t>malformative</a:t>
          </a:r>
          <a:r>
            <a:rPr lang="en-US" b="1" dirty="0"/>
            <a:t> or </a:t>
          </a:r>
          <a:r>
            <a:rPr lang="en-US" b="1" dirty="0" err="1"/>
            <a:t>feto</a:t>
          </a:r>
          <a:r>
            <a:rPr lang="en-US" b="1" dirty="0"/>
            <a:t>/neonatal toxicity of 9vHPV vaccine</a:t>
          </a:r>
          <a:endParaRPr lang="tr-TR" b="1" dirty="0"/>
        </a:p>
      </dgm:t>
    </dgm:pt>
    <dgm:pt modelId="{241FE8A0-0FDD-4332-9AA6-CAB76466C8BE}" type="parTrans" cxnId="{D5085229-9A58-4384-A6F2-EA704ABF58F5}">
      <dgm:prSet/>
      <dgm:spPr/>
      <dgm:t>
        <a:bodyPr/>
        <a:lstStyle/>
        <a:p>
          <a:endParaRPr lang="tr-TR"/>
        </a:p>
      </dgm:t>
    </dgm:pt>
    <dgm:pt modelId="{24CC2920-2766-4A0D-9D63-AE4E472F29F7}" type="sibTrans" cxnId="{D5085229-9A58-4384-A6F2-EA704ABF58F5}">
      <dgm:prSet/>
      <dgm:spPr/>
      <dgm:t>
        <a:bodyPr/>
        <a:lstStyle/>
        <a:p>
          <a:endParaRPr lang="tr-TR"/>
        </a:p>
      </dgm:t>
    </dgm:pt>
    <dgm:pt modelId="{3708E103-6DD3-43AB-9AFA-9B05B76ED978}" type="pres">
      <dgm:prSet presAssocID="{C92800FE-AEF2-44B0-A571-8EE929614E22}" presName="linear" presStyleCnt="0">
        <dgm:presLayoutVars>
          <dgm:animLvl val="lvl"/>
          <dgm:resizeHandles val="exact"/>
        </dgm:presLayoutVars>
      </dgm:prSet>
      <dgm:spPr/>
    </dgm:pt>
    <dgm:pt modelId="{97824C5F-93CE-4458-8073-A66A04023F69}" type="pres">
      <dgm:prSet presAssocID="{8C7C945F-D2EF-4FD4-8E2F-1B642A8E6166}" presName="parentText" presStyleLbl="node1" presStyleIdx="0" presStyleCnt="3">
        <dgm:presLayoutVars>
          <dgm:chMax val="0"/>
          <dgm:bulletEnabled val="1"/>
        </dgm:presLayoutVars>
      </dgm:prSet>
      <dgm:spPr/>
    </dgm:pt>
    <dgm:pt modelId="{B4FEFE02-76D8-4C5E-9684-7912A7ECD91C}" type="pres">
      <dgm:prSet presAssocID="{8C7C945F-D2EF-4FD4-8E2F-1B642A8E6166}" presName="childText" presStyleLbl="revTx" presStyleIdx="0" presStyleCnt="2">
        <dgm:presLayoutVars>
          <dgm:bulletEnabled val="1"/>
        </dgm:presLayoutVars>
      </dgm:prSet>
      <dgm:spPr/>
    </dgm:pt>
    <dgm:pt modelId="{4B92198B-0160-4121-85EC-DE7EEB8F7D03}" type="pres">
      <dgm:prSet presAssocID="{3651B4E0-47D4-4FCB-9319-CDF4CE41DCB4}" presName="parentText" presStyleLbl="node1" presStyleIdx="1" presStyleCnt="3">
        <dgm:presLayoutVars>
          <dgm:chMax val="0"/>
          <dgm:bulletEnabled val="1"/>
        </dgm:presLayoutVars>
      </dgm:prSet>
      <dgm:spPr/>
    </dgm:pt>
    <dgm:pt modelId="{0A583393-85F4-4473-A845-3F52EC79F42E}" type="pres">
      <dgm:prSet presAssocID="{3651B4E0-47D4-4FCB-9319-CDF4CE41DCB4}" presName="childText" presStyleLbl="revTx" presStyleIdx="1" presStyleCnt="2">
        <dgm:presLayoutVars>
          <dgm:bulletEnabled val="1"/>
        </dgm:presLayoutVars>
      </dgm:prSet>
      <dgm:spPr/>
    </dgm:pt>
    <dgm:pt modelId="{511FAA58-8445-4044-B049-A6411C4DD05A}" type="pres">
      <dgm:prSet presAssocID="{E71744DB-6AA9-42BA-A9E8-06E22F4FDCAD}" presName="parentText" presStyleLbl="node1" presStyleIdx="2" presStyleCnt="3">
        <dgm:presLayoutVars>
          <dgm:chMax val="0"/>
          <dgm:bulletEnabled val="1"/>
        </dgm:presLayoutVars>
      </dgm:prSet>
      <dgm:spPr/>
    </dgm:pt>
  </dgm:ptLst>
  <dgm:cxnLst>
    <dgm:cxn modelId="{89E1CD1F-2FC0-435D-B358-4F81EB28897A}" type="presOf" srcId="{E71744DB-6AA9-42BA-A9E8-06E22F4FDCAD}" destId="{511FAA58-8445-4044-B049-A6411C4DD05A}" srcOrd="0" destOrd="0" presId="urn:microsoft.com/office/officeart/2005/8/layout/vList2"/>
    <dgm:cxn modelId="{D5085229-9A58-4384-A6F2-EA704ABF58F5}" srcId="{C92800FE-AEF2-44B0-A571-8EE929614E22}" destId="{E71744DB-6AA9-42BA-A9E8-06E22F4FDCAD}" srcOrd="2" destOrd="0" parTransId="{241FE8A0-0FDD-4332-9AA6-CAB76466C8BE}" sibTransId="{24CC2920-2766-4A0D-9D63-AE4E472F29F7}"/>
    <dgm:cxn modelId="{31FE8A42-F2AD-4545-84ED-90296A2225FA}" type="presOf" srcId="{8C7C945F-D2EF-4FD4-8E2F-1B642A8E6166}" destId="{97824C5F-93CE-4458-8073-A66A04023F69}" srcOrd="0" destOrd="0" presId="urn:microsoft.com/office/officeart/2005/8/layout/vList2"/>
    <dgm:cxn modelId="{37D8CF62-B34A-433A-B544-490B918F08CA}" type="presOf" srcId="{C92800FE-AEF2-44B0-A571-8EE929614E22}" destId="{3708E103-6DD3-43AB-9AFA-9B05B76ED978}" srcOrd="0" destOrd="0" presId="urn:microsoft.com/office/officeart/2005/8/layout/vList2"/>
    <dgm:cxn modelId="{CF068576-5BB9-44EB-B4B8-4F79CF9A98AA}" type="presOf" srcId="{D2EFA946-B683-4E9F-B9E5-A689D62D4D7C}" destId="{B4FEFE02-76D8-4C5E-9684-7912A7ECD91C}" srcOrd="0" destOrd="0" presId="urn:microsoft.com/office/officeart/2005/8/layout/vList2"/>
    <dgm:cxn modelId="{403EFA8D-D0C3-4E4C-A12D-7E6BE31F3B71}" srcId="{C92800FE-AEF2-44B0-A571-8EE929614E22}" destId="{8C7C945F-D2EF-4FD4-8E2F-1B642A8E6166}" srcOrd="0" destOrd="0" parTransId="{57ED34FC-9E41-407E-BD8E-51C761F47206}" sibTransId="{E5FF393A-FC98-4FE6-BEEB-BAE6E21E63FC}"/>
    <dgm:cxn modelId="{1849A190-3B2F-43EE-915A-69AF51D29F1E}" srcId="{8C7C945F-D2EF-4FD4-8E2F-1B642A8E6166}" destId="{D2EFA946-B683-4E9F-B9E5-A689D62D4D7C}" srcOrd="0" destOrd="0" parTransId="{9E54643E-6BA5-44EC-A1F7-309743D94771}" sibTransId="{36F2D856-E702-4E7F-A450-1A1F97879783}"/>
    <dgm:cxn modelId="{2905AAAD-759C-4ADF-9BA6-BF621315A4D8}" type="presOf" srcId="{3651B4E0-47D4-4FCB-9319-CDF4CE41DCB4}" destId="{4B92198B-0160-4121-85EC-DE7EEB8F7D03}" srcOrd="0" destOrd="0" presId="urn:microsoft.com/office/officeart/2005/8/layout/vList2"/>
    <dgm:cxn modelId="{389DCFB2-99DF-4360-8923-02F69FB71313}" srcId="{C92800FE-AEF2-44B0-A571-8EE929614E22}" destId="{3651B4E0-47D4-4FCB-9319-CDF4CE41DCB4}" srcOrd="1" destOrd="0" parTransId="{94A58FE3-F2C7-4467-8F83-BB38807D3373}" sibTransId="{96679700-06C2-4F11-A652-F36BE353570F}"/>
    <dgm:cxn modelId="{86A6BEE1-66DE-442E-9FE0-55AC60B5098E}" srcId="{3651B4E0-47D4-4FCB-9319-CDF4CE41DCB4}" destId="{C4BFC9F2-F666-4283-8CBF-9016EDD8E7C1}" srcOrd="0" destOrd="0" parTransId="{AA66EDA0-14A7-4BBF-A530-70A27BAD30DA}" sibTransId="{F517B393-030D-427D-B5F4-2759F2EDA4E2}"/>
    <dgm:cxn modelId="{40BC3AE6-E01F-49AB-BA3A-0F6D8D863EA8}" type="presOf" srcId="{C4BFC9F2-F666-4283-8CBF-9016EDD8E7C1}" destId="{0A583393-85F4-4473-A845-3F52EC79F42E}" srcOrd="0" destOrd="0" presId="urn:microsoft.com/office/officeart/2005/8/layout/vList2"/>
    <dgm:cxn modelId="{D0CE11BE-937B-4B9F-B207-7DFDA0BA16C4}" type="presParOf" srcId="{3708E103-6DD3-43AB-9AFA-9B05B76ED978}" destId="{97824C5F-93CE-4458-8073-A66A04023F69}" srcOrd="0" destOrd="0" presId="urn:microsoft.com/office/officeart/2005/8/layout/vList2"/>
    <dgm:cxn modelId="{4E68CEFC-D90E-46A1-8CA8-888CEF938591}" type="presParOf" srcId="{3708E103-6DD3-43AB-9AFA-9B05B76ED978}" destId="{B4FEFE02-76D8-4C5E-9684-7912A7ECD91C}" srcOrd="1" destOrd="0" presId="urn:microsoft.com/office/officeart/2005/8/layout/vList2"/>
    <dgm:cxn modelId="{ADA85A06-2CFB-4E70-8B4D-502207BC91AE}" type="presParOf" srcId="{3708E103-6DD3-43AB-9AFA-9B05B76ED978}" destId="{4B92198B-0160-4121-85EC-DE7EEB8F7D03}" srcOrd="2" destOrd="0" presId="urn:microsoft.com/office/officeart/2005/8/layout/vList2"/>
    <dgm:cxn modelId="{C42B529C-156F-4255-AFEB-FD3721D4078A}" type="presParOf" srcId="{3708E103-6DD3-43AB-9AFA-9B05B76ED978}" destId="{0A583393-85F4-4473-A845-3F52EC79F42E}" srcOrd="3" destOrd="0" presId="urn:microsoft.com/office/officeart/2005/8/layout/vList2"/>
    <dgm:cxn modelId="{479CE87A-F5BD-4497-93FF-3E17BC672826}" type="presParOf" srcId="{3708E103-6DD3-43AB-9AFA-9B05B76ED978}" destId="{511FAA58-8445-4044-B049-A6411C4DD05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15AC787F-17C7-4904-B55A-106FD4C2945D}" type="doc">
      <dgm:prSet loTypeId="urn:microsoft.com/office/officeart/2018/2/layout/IconLabelList" loCatId="icon" qsTypeId="urn:microsoft.com/office/officeart/2005/8/quickstyle/simple2" qsCatId="simple" csTypeId="urn:microsoft.com/office/officeart/2005/8/colors/accent0_3" csCatId="mainScheme" phldr="1"/>
      <dgm:spPr/>
      <dgm:t>
        <a:bodyPr/>
        <a:lstStyle/>
        <a:p>
          <a:endParaRPr lang="tr-TR"/>
        </a:p>
      </dgm:t>
    </dgm:pt>
    <dgm:pt modelId="{2F71371D-1F8A-48A8-9CF5-CFE6F5B335D2}">
      <dgm:prSet custT="1"/>
      <dgm:spPr/>
      <dgm:t>
        <a:bodyPr/>
        <a:lstStyle/>
        <a:p>
          <a:pPr>
            <a:lnSpc>
              <a:spcPct val="100000"/>
            </a:lnSpc>
          </a:pPr>
          <a:r>
            <a:rPr lang="tr-TR" sz="2000" baseline="0"/>
            <a:t>Positive immune memory after 5th year</a:t>
          </a:r>
          <a:endParaRPr lang="tr-TR" sz="2000"/>
        </a:p>
      </dgm:t>
    </dgm:pt>
    <dgm:pt modelId="{0E8F0ADE-9E44-440C-9F27-244B0725E124}" type="parTrans" cxnId="{9A3E9D37-6AA9-4839-9E6A-5773B0DC43AA}">
      <dgm:prSet/>
      <dgm:spPr/>
      <dgm:t>
        <a:bodyPr/>
        <a:lstStyle/>
        <a:p>
          <a:endParaRPr lang="tr-TR"/>
        </a:p>
      </dgm:t>
    </dgm:pt>
    <dgm:pt modelId="{EF94E09E-1BBF-4822-9B21-7515ABBE1416}" type="sibTrans" cxnId="{9A3E9D37-6AA9-4839-9E6A-5773B0DC43AA}">
      <dgm:prSet/>
      <dgm:spPr/>
      <dgm:t>
        <a:bodyPr/>
        <a:lstStyle/>
        <a:p>
          <a:endParaRPr lang="tr-TR"/>
        </a:p>
      </dgm:t>
    </dgm:pt>
    <dgm:pt modelId="{86921698-FA14-4905-B986-33C563883BE6}">
      <dgm:prSet custT="1"/>
      <dgm:spPr/>
      <dgm:t>
        <a:bodyPr/>
        <a:lstStyle/>
        <a:p>
          <a:pPr>
            <a:lnSpc>
              <a:spcPct val="100000"/>
            </a:lnSpc>
          </a:pPr>
          <a:r>
            <a:rPr lang="tr-TR" sz="3200" b="1" baseline="0"/>
            <a:t>No need for booster dose</a:t>
          </a:r>
          <a:endParaRPr lang="tr-TR" sz="3200"/>
        </a:p>
      </dgm:t>
    </dgm:pt>
    <dgm:pt modelId="{0E72CBF3-1CA1-40C9-A96A-4E3893107942}" type="sibTrans" cxnId="{9F34CCC7-A490-4813-BE3D-5DEFCAD50F72}">
      <dgm:prSet/>
      <dgm:spPr/>
      <dgm:t>
        <a:bodyPr/>
        <a:lstStyle/>
        <a:p>
          <a:endParaRPr lang="tr-TR"/>
        </a:p>
      </dgm:t>
    </dgm:pt>
    <dgm:pt modelId="{ED4BD50D-3BD7-4C10-95A5-F0B25C23F05F}" type="parTrans" cxnId="{9F34CCC7-A490-4813-BE3D-5DEFCAD50F72}">
      <dgm:prSet/>
      <dgm:spPr/>
      <dgm:t>
        <a:bodyPr/>
        <a:lstStyle/>
        <a:p>
          <a:endParaRPr lang="tr-TR"/>
        </a:p>
      </dgm:t>
    </dgm:pt>
    <dgm:pt modelId="{41A7966F-CABC-4B10-9272-EE6A789BEF77}" type="pres">
      <dgm:prSet presAssocID="{15AC787F-17C7-4904-B55A-106FD4C2945D}" presName="root" presStyleCnt="0">
        <dgm:presLayoutVars>
          <dgm:dir/>
          <dgm:resizeHandles val="exact"/>
        </dgm:presLayoutVars>
      </dgm:prSet>
      <dgm:spPr/>
    </dgm:pt>
    <dgm:pt modelId="{0A6DFBED-020B-4165-A7DC-6B7E3C1C42C1}" type="pres">
      <dgm:prSet presAssocID="{2F71371D-1F8A-48A8-9CF5-CFE6F5B335D2}" presName="compNode" presStyleCnt="0"/>
      <dgm:spPr/>
    </dgm:pt>
    <dgm:pt modelId="{A8A1B674-BEA2-45FC-967F-FD320AC8A004}" type="pres">
      <dgm:prSet presAssocID="{2F71371D-1F8A-48A8-9CF5-CFE6F5B335D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CBB255CE-9583-4361-B074-E9F78DBFBE7D}" type="pres">
      <dgm:prSet presAssocID="{2F71371D-1F8A-48A8-9CF5-CFE6F5B335D2}" presName="spaceRect" presStyleCnt="0"/>
      <dgm:spPr/>
    </dgm:pt>
    <dgm:pt modelId="{50D4629C-3C40-4961-AB85-96454329DB28}" type="pres">
      <dgm:prSet presAssocID="{2F71371D-1F8A-48A8-9CF5-CFE6F5B335D2}" presName="textRect" presStyleLbl="revTx" presStyleIdx="0" presStyleCnt="2">
        <dgm:presLayoutVars>
          <dgm:chMax val="1"/>
          <dgm:chPref val="1"/>
        </dgm:presLayoutVars>
      </dgm:prSet>
      <dgm:spPr/>
    </dgm:pt>
    <dgm:pt modelId="{7B3AA130-6444-494A-84A0-E9D9DF9C67B4}" type="pres">
      <dgm:prSet presAssocID="{EF94E09E-1BBF-4822-9B21-7515ABBE1416}" presName="sibTrans" presStyleCnt="0"/>
      <dgm:spPr/>
    </dgm:pt>
    <dgm:pt modelId="{4FB3F8B1-13C1-4C4A-A188-88379584E89B}" type="pres">
      <dgm:prSet presAssocID="{86921698-FA14-4905-B986-33C563883BE6}" presName="compNode" presStyleCnt="0"/>
      <dgm:spPr/>
    </dgm:pt>
    <dgm:pt modelId="{C698FE4C-4F20-4DD6-A926-1274FA9D8CBC}" type="pres">
      <dgm:prSet presAssocID="{86921698-FA14-4905-B986-33C563883B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ğne"/>
        </a:ext>
      </dgm:extLst>
    </dgm:pt>
    <dgm:pt modelId="{EF44DF89-59AE-4312-9925-8353B26D3118}" type="pres">
      <dgm:prSet presAssocID="{86921698-FA14-4905-B986-33C563883BE6}" presName="spaceRect" presStyleCnt="0"/>
      <dgm:spPr/>
    </dgm:pt>
    <dgm:pt modelId="{BDBBBF29-2D2D-4AD9-945D-F6B9488AC52F}" type="pres">
      <dgm:prSet presAssocID="{86921698-FA14-4905-B986-33C563883BE6}" presName="textRect" presStyleLbl="revTx" presStyleIdx="1" presStyleCnt="2">
        <dgm:presLayoutVars>
          <dgm:chMax val="1"/>
          <dgm:chPref val="1"/>
        </dgm:presLayoutVars>
      </dgm:prSet>
      <dgm:spPr/>
    </dgm:pt>
  </dgm:ptLst>
  <dgm:cxnLst>
    <dgm:cxn modelId="{9A3E9D37-6AA9-4839-9E6A-5773B0DC43AA}" srcId="{15AC787F-17C7-4904-B55A-106FD4C2945D}" destId="{2F71371D-1F8A-48A8-9CF5-CFE6F5B335D2}" srcOrd="0" destOrd="0" parTransId="{0E8F0ADE-9E44-440C-9F27-244B0725E124}" sibTransId="{EF94E09E-1BBF-4822-9B21-7515ABBE1416}"/>
    <dgm:cxn modelId="{293FBE37-907A-4C96-AB7E-EDA9A814F330}" type="presOf" srcId="{86921698-FA14-4905-B986-33C563883BE6}" destId="{BDBBBF29-2D2D-4AD9-945D-F6B9488AC52F}" srcOrd="0" destOrd="0" presId="urn:microsoft.com/office/officeart/2018/2/layout/IconLabelList"/>
    <dgm:cxn modelId="{01F03D77-85FB-47FC-AC47-145D5A04F9BD}" type="presOf" srcId="{15AC787F-17C7-4904-B55A-106FD4C2945D}" destId="{41A7966F-CABC-4B10-9272-EE6A789BEF77}" srcOrd="0" destOrd="0" presId="urn:microsoft.com/office/officeart/2018/2/layout/IconLabelList"/>
    <dgm:cxn modelId="{D7A0AE92-8681-46B4-96D9-3301F9E90A5F}" type="presOf" srcId="{2F71371D-1F8A-48A8-9CF5-CFE6F5B335D2}" destId="{50D4629C-3C40-4961-AB85-96454329DB28}" srcOrd="0" destOrd="0" presId="urn:microsoft.com/office/officeart/2018/2/layout/IconLabelList"/>
    <dgm:cxn modelId="{9F34CCC7-A490-4813-BE3D-5DEFCAD50F72}" srcId="{15AC787F-17C7-4904-B55A-106FD4C2945D}" destId="{86921698-FA14-4905-B986-33C563883BE6}" srcOrd="1" destOrd="0" parTransId="{ED4BD50D-3BD7-4C10-95A5-F0B25C23F05F}" sibTransId="{0E72CBF3-1CA1-40C9-A96A-4E3893107942}"/>
    <dgm:cxn modelId="{3E87336A-5561-4150-9772-0F63801F285F}" type="presParOf" srcId="{41A7966F-CABC-4B10-9272-EE6A789BEF77}" destId="{0A6DFBED-020B-4165-A7DC-6B7E3C1C42C1}" srcOrd="0" destOrd="0" presId="urn:microsoft.com/office/officeart/2018/2/layout/IconLabelList"/>
    <dgm:cxn modelId="{41E186FE-8BAE-4D7E-8C35-1AEFF81F5D92}" type="presParOf" srcId="{0A6DFBED-020B-4165-A7DC-6B7E3C1C42C1}" destId="{A8A1B674-BEA2-45FC-967F-FD320AC8A004}" srcOrd="0" destOrd="0" presId="urn:microsoft.com/office/officeart/2018/2/layout/IconLabelList"/>
    <dgm:cxn modelId="{30CC6F71-2514-4C35-8C63-C47719333168}" type="presParOf" srcId="{0A6DFBED-020B-4165-A7DC-6B7E3C1C42C1}" destId="{CBB255CE-9583-4361-B074-E9F78DBFBE7D}" srcOrd="1" destOrd="0" presId="urn:microsoft.com/office/officeart/2018/2/layout/IconLabelList"/>
    <dgm:cxn modelId="{08D67A41-779D-4224-B27E-DF5B9807A9F6}" type="presParOf" srcId="{0A6DFBED-020B-4165-A7DC-6B7E3C1C42C1}" destId="{50D4629C-3C40-4961-AB85-96454329DB28}" srcOrd="2" destOrd="0" presId="urn:microsoft.com/office/officeart/2018/2/layout/IconLabelList"/>
    <dgm:cxn modelId="{3369C1C6-FD7D-4290-B792-3AC6AA361972}" type="presParOf" srcId="{41A7966F-CABC-4B10-9272-EE6A789BEF77}" destId="{7B3AA130-6444-494A-84A0-E9D9DF9C67B4}" srcOrd="1" destOrd="0" presId="urn:microsoft.com/office/officeart/2018/2/layout/IconLabelList"/>
    <dgm:cxn modelId="{505F3FEA-15C3-40D7-96A5-159B78F12CFA}" type="presParOf" srcId="{41A7966F-CABC-4B10-9272-EE6A789BEF77}" destId="{4FB3F8B1-13C1-4C4A-A188-88379584E89B}" srcOrd="2" destOrd="0" presId="urn:microsoft.com/office/officeart/2018/2/layout/IconLabelList"/>
    <dgm:cxn modelId="{28596459-81C0-450D-A365-A1483CED3BBF}" type="presParOf" srcId="{4FB3F8B1-13C1-4C4A-A188-88379584E89B}" destId="{C698FE4C-4F20-4DD6-A926-1274FA9D8CBC}" srcOrd="0" destOrd="0" presId="urn:microsoft.com/office/officeart/2018/2/layout/IconLabelList"/>
    <dgm:cxn modelId="{AE958122-C9C1-4F2E-B54C-46DDA0053DD4}" type="presParOf" srcId="{4FB3F8B1-13C1-4C4A-A188-88379584E89B}" destId="{EF44DF89-59AE-4312-9925-8353B26D3118}" srcOrd="1" destOrd="0" presId="urn:microsoft.com/office/officeart/2018/2/layout/IconLabelList"/>
    <dgm:cxn modelId="{F4311812-6B84-4983-853F-A129044723D3}" type="presParOf" srcId="{4FB3F8B1-13C1-4C4A-A188-88379584E89B}" destId="{BDBBBF29-2D2D-4AD9-945D-F6B9488AC52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0E83170-1125-49AE-A2AC-6E124C868A82}" type="doc">
      <dgm:prSet loTypeId="urn:microsoft.com/office/officeart/2008/layout/PictureStrips" loCatId="list" qsTypeId="urn:microsoft.com/office/officeart/2005/8/quickstyle/simple2" qsCatId="simple" csTypeId="urn:microsoft.com/office/officeart/2005/8/colors/accent0_3" csCatId="mainScheme" phldr="1"/>
      <dgm:spPr/>
      <dgm:t>
        <a:bodyPr/>
        <a:lstStyle/>
        <a:p>
          <a:endParaRPr lang="tr-TR"/>
        </a:p>
      </dgm:t>
    </dgm:pt>
    <dgm:pt modelId="{38D4513B-65A8-4C08-92D8-C7964AEDB3F8}">
      <dgm:prSet/>
      <dgm:spPr/>
      <dgm:t>
        <a:bodyPr/>
        <a:lstStyle/>
        <a:p>
          <a:pPr rtl="0"/>
          <a:r>
            <a:rPr lang="en-US" baseline="0" dirty="0"/>
            <a:t>Since the vaccine does not contain live or dead virus, viral infection or similar undesirable effects are not possible</a:t>
          </a:r>
          <a:endParaRPr lang="tr-TR" dirty="0"/>
        </a:p>
      </dgm:t>
    </dgm:pt>
    <dgm:pt modelId="{1FA79E0B-B236-46CE-95A9-325D8AF7B69A}" type="parTrans" cxnId="{BBECF8B7-DF92-4F5E-A841-AD09C098B124}">
      <dgm:prSet/>
      <dgm:spPr/>
      <dgm:t>
        <a:bodyPr/>
        <a:lstStyle/>
        <a:p>
          <a:endParaRPr lang="tr-TR"/>
        </a:p>
      </dgm:t>
    </dgm:pt>
    <dgm:pt modelId="{A347AAD8-41A6-41BB-9CE5-4B32CF6223F9}" type="sibTrans" cxnId="{BBECF8B7-DF92-4F5E-A841-AD09C098B124}">
      <dgm:prSet/>
      <dgm:spPr/>
      <dgm:t>
        <a:bodyPr/>
        <a:lstStyle/>
        <a:p>
          <a:endParaRPr lang="tr-TR"/>
        </a:p>
      </dgm:t>
    </dgm:pt>
    <dgm:pt modelId="{80277F2A-CB9A-4DA5-B7F7-3E45B75C66B3}">
      <dgm:prSet/>
      <dgm:spPr/>
      <dgm:t>
        <a:bodyPr/>
        <a:lstStyle/>
        <a:p>
          <a:pPr rtl="0"/>
          <a:r>
            <a:rPr lang="tr-TR" dirty="0"/>
            <a:t>At </a:t>
          </a:r>
          <a:r>
            <a:rPr lang="tr-TR" dirty="0" err="1"/>
            <a:t>vaccination</a:t>
          </a:r>
          <a:r>
            <a:rPr lang="tr-TR" dirty="0"/>
            <a:t> site </a:t>
          </a:r>
          <a:r>
            <a:rPr lang="tr-TR" dirty="0" err="1"/>
            <a:t>due</a:t>
          </a:r>
          <a:r>
            <a:rPr lang="tr-TR" dirty="0"/>
            <a:t> </a:t>
          </a:r>
          <a:r>
            <a:rPr lang="tr-TR" dirty="0" err="1"/>
            <a:t>to</a:t>
          </a:r>
          <a:r>
            <a:rPr lang="tr-TR" dirty="0"/>
            <a:t> </a:t>
          </a:r>
          <a:r>
            <a:rPr lang="tr-TR" dirty="0" err="1"/>
            <a:t>injection</a:t>
          </a:r>
          <a:r>
            <a:rPr lang="tr-TR" dirty="0"/>
            <a:t>;</a:t>
          </a:r>
        </a:p>
      </dgm:t>
    </dgm:pt>
    <dgm:pt modelId="{3CAFBF41-6A8F-48E7-8B53-5FE0E741DE45}" type="parTrans" cxnId="{A3B93D6B-F219-4E87-B88C-AC76E952CFF8}">
      <dgm:prSet/>
      <dgm:spPr/>
      <dgm:t>
        <a:bodyPr/>
        <a:lstStyle/>
        <a:p>
          <a:endParaRPr lang="tr-TR"/>
        </a:p>
      </dgm:t>
    </dgm:pt>
    <dgm:pt modelId="{E177A11D-A5D6-43E4-9538-BAAF4BCABEAB}" type="sibTrans" cxnId="{A3B93D6B-F219-4E87-B88C-AC76E952CFF8}">
      <dgm:prSet/>
      <dgm:spPr/>
      <dgm:t>
        <a:bodyPr/>
        <a:lstStyle/>
        <a:p>
          <a:endParaRPr lang="tr-TR"/>
        </a:p>
      </dgm:t>
    </dgm:pt>
    <dgm:pt modelId="{E4AD2E29-B17C-41AE-AAE5-8BAB6D2D39FB}">
      <dgm:prSet/>
      <dgm:spPr/>
      <dgm:t>
        <a:bodyPr/>
        <a:lstStyle/>
        <a:p>
          <a:pPr rtl="0"/>
          <a:r>
            <a:rPr lang="tr-TR" baseline="0" dirty="0" err="1"/>
            <a:t>Erythema</a:t>
          </a:r>
          <a:endParaRPr lang="tr-TR" dirty="0"/>
        </a:p>
      </dgm:t>
    </dgm:pt>
    <dgm:pt modelId="{68649B88-9D97-4C69-BC62-3B7C96177DF2}" type="parTrans" cxnId="{3189E065-B5C2-4778-99FD-175E5877CA3B}">
      <dgm:prSet/>
      <dgm:spPr/>
      <dgm:t>
        <a:bodyPr/>
        <a:lstStyle/>
        <a:p>
          <a:endParaRPr lang="tr-TR"/>
        </a:p>
      </dgm:t>
    </dgm:pt>
    <dgm:pt modelId="{21E92DA2-D158-459F-B404-A9061B9CE584}" type="sibTrans" cxnId="{3189E065-B5C2-4778-99FD-175E5877CA3B}">
      <dgm:prSet/>
      <dgm:spPr/>
      <dgm:t>
        <a:bodyPr/>
        <a:lstStyle/>
        <a:p>
          <a:endParaRPr lang="tr-TR"/>
        </a:p>
      </dgm:t>
    </dgm:pt>
    <dgm:pt modelId="{4EC9AFE4-0654-4C6C-97C0-71E3D8FB69C0}">
      <dgm:prSet/>
      <dgm:spPr/>
      <dgm:t>
        <a:bodyPr/>
        <a:lstStyle/>
        <a:p>
          <a:pPr rtl="0"/>
          <a:r>
            <a:rPr lang="tr-TR" baseline="0" dirty="0"/>
            <a:t>Minimal </a:t>
          </a:r>
          <a:r>
            <a:rPr lang="tr-TR" baseline="0" dirty="0" err="1"/>
            <a:t>pain</a:t>
          </a:r>
          <a:endParaRPr lang="tr-TR" dirty="0"/>
        </a:p>
      </dgm:t>
    </dgm:pt>
    <dgm:pt modelId="{8DAFFD2E-2A3D-4512-958D-06AB9774943F}" type="parTrans" cxnId="{CA3C93D0-E07B-4CFD-A6C6-4F9488F3FD65}">
      <dgm:prSet/>
      <dgm:spPr/>
      <dgm:t>
        <a:bodyPr/>
        <a:lstStyle/>
        <a:p>
          <a:endParaRPr lang="tr-TR"/>
        </a:p>
      </dgm:t>
    </dgm:pt>
    <dgm:pt modelId="{38138A3F-6C39-4D32-B09D-A9CB75A232D8}" type="sibTrans" cxnId="{CA3C93D0-E07B-4CFD-A6C6-4F9488F3FD65}">
      <dgm:prSet/>
      <dgm:spPr/>
      <dgm:t>
        <a:bodyPr/>
        <a:lstStyle/>
        <a:p>
          <a:endParaRPr lang="tr-TR"/>
        </a:p>
      </dgm:t>
    </dgm:pt>
    <dgm:pt modelId="{218EE7DD-DC59-4FFD-99D8-9B1D167686FA}">
      <dgm:prSet/>
      <dgm:spPr/>
      <dgm:t>
        <a:bodyPr/>
        <a:lstStyle/>
        <a:p>
          <a:pPr rtl="0"/>
          <a:r>
            <a:rPr lang="tr-TR" dirty="0" err="1"/>
            <a:t>Swelling</a:t>
          </a:r>
          <a:endParaRPr lang="tr-TR" dirty="0"/>
        </a:p>
      </dgm:t>
    </dgm:pt>
    <dgm:pt modelId="{67D21C43-0A38-400E-A47E-E17249BD8629}" type="parTrans" cxnId="{46F8C049-6356-47B1-91B0-7431C7F954AA}">
      <dgm:prSet/>
      <dgm:spPr/>
      <dgm:t>
        <a:bodyPr/>
        <a:lstStyle/>
        <a:p>
          <a:endParaRPr lang="tr-TR"/>
        </a:p>
      </dgm:t>
    </dgm:pt>
    <dgm:pt modelId="{723DEA92-0F99-4DAF-835E-74CE7BF96B92}" type="sibTrans" cxnId="{46F8C049-6356-47B1-91B0-7431C7F954AA}">
      <dgm:prSet/>
      <dgm:spPr/>
      <dgm:t>
        <a:bodyPr/>
        <a:lstStyle/>
        <a:p>
          <a:endParaRPr lang="tr-TR"/>
        </a:p>
      </dgm:t>
    </dgm:pt>
    <dgm:pt modelId="{6F98F770-05CF-4B69-8565-AD8CB3AF2ED9}">
      <dgm:prSet/>
      <dgm:spPr/>
      <dgm:t>
        <a:bodyPr/>
        <a:lstStyle/>
        <a:p>
          <a:pPr rtl="0"/>
          <a:r>
            <a:rPr lang="tr-TR" dirty="0" err="1"/>
            <a:t>Mild</a:t>
          </a:r>
          <a:r>
            <a:rPr lang="tr-TR" dirty="0"/>
            <a:t> </a:t>
          </a:r>
          <a:r>
            <a:rPr lang="tr-TR" dirty="0" err="1"/>
            <a:t>fever</a:t>
          </a:r>
          <a:endParaRPr lang="tr-TR" dirty="0"/>
        </a:p>
      </dgm:t>
    </dgm:pt>
    <dgm:pt modelId="{875A2719-E82F-4878-9C67-6CB3CD4D6CFA}" type="parTrans" cxnId="{F1B76714-ED08-4B92-92EE-358D69B49F9C}">
      <dgm:prSet/>
      <dgm:spPr/>
      <dgm:t>
        <a:bodyPr/>
        <a:lstStyle/>
        <a:p>
          <a:endParaRPr lang="tr-TR"/>
        </a:p>
      </dgm:t>
    </dgm:pt>
    <dgm:pt modelId="{FEFB7E04-D8C8-41DF-B0C8-AC42D62FAEF2}" type="sibTrans" cxnId="{F1B76714-ED08-4B92-92EE-358D69B49F9C}">
      <dgm:prSet/>
      <dgm:spPr/>
      <dgm:t>
        <a:bodyPr/>
        <a:lstStyle/>
        <a:p>
          <a:endParaRPr lang="tr-TR"/>
        </a:p>
      </dgm:t>
    </dgm:pt>
    <dgm:pt modelId="{B40FDC92-BB17-45EE-9643-D9C33A70D729}">
      <dgm:prSet/>
      <dgm:spPr/>
      <dgm:t>
        <a:bodyPr/>
        <a:lstStyle/>
        <a:p>
          <a:pPr rtl="0"/>
          <a:r>
            <a:rPr lang="tr-TR" baseline="0" dirty="0" err="1"/>
            <a:t>Nausea</a:t>
          </a:r>
          <a:r>
            <a:rPr lang="tr-TR" baseline="0" dirty="0"/>
            <a:t>, </a:t>
          </a:r>
          <a:r>
            <a:rPr lang="tr-TR" baseline="0" dirty="0" err="1"/>
            <a:t>dizziness</a:t>
          </a:r>
          <a:r>
            <a:rPr lang="tr-TR" baseline="0" dirty="0"/>
            <a:t>, </a:t>
          </a:r>
          <a:r>
            <a:rPr lang="tr-TR" baseline="0" dirty="0" err="1"/>
            <a:t>blackout</a:t>
          </a:r>
          <a:endParaRPr lang="tr-TR" dirty="0"/>
        </a:p>
      </dgm:t>
    </dgm:pt>
    <dgm:pt modelId="{2251F1D3-0315-4511-95F7-62EF0E075448}" type="parTrans" cxnId="{391FF9B9-4429-407E-AFCC-462E154AFE03}">
      <dgm:prSet/>
      <dgm:spPr/>
      <dgm:t>
        <a:bodyPr/>
        <a:lstStyle/>
        <a:p>
          <a:endParaRPr lang="tr-TR"/>
        </a:p>
      </dgm:t>
    </dgm:pt>
    <dgm:pt modelId="{415D4CDF-8975-46E0-BE0E-60C975B0BFD3}" type="sibTrans" cxnId="{391FF9B9-4429-407E-AFCC-462E154AFE03}">
      <dgm:prSet/>
      <dgm:spPr/>
      <dgm:t>
        <a:bodyPr/>
        <a:lstStyle/>
        <a:p>
          <a:endParaRPr lang="tr-TR"/>
        </a:p>
      </dgm:t>
    </dgm:pt>
    <dgm:pt modelId="{9A7DB504-D5F4-49FE-A20A-FB2996AC7C31}" type="pres">
      <dgm:prSet presAssocID="{D0E83170-1125-49AE-A2AC-6E124C868A82}" presName="Name0" presStyleCnt="0">
        <dgm:presLayoutVars>
          <dgm:dir/>
          <dgm:resizeHandles val="exact"/>
        </dgm:presLayoutVars>
      </dgm:prSet>
      <dgm:spPr/>
    </dgm:pt>
    <dgm:pt modelId="{90E235FC-D753-4370-B7CD-48410CC661D2}" type="pres">
      <dgm:prSet presAssocID="{38D4513B-65A8-4C08-92D8-C7964AEDB3F8}" presName="composite" presStyleCnt="0"/>
      <dgm:spPr/>
    </dgm:pt>
    <dgm:pt modelId="{6669543B-0B8D-40AD-B9B8-5D93289614D2}" type="pres">
      <dgm:prSet presAssocID="{38D4513B-65A8-4C08-92D8-C7964AEDB3F8}" presName="rect1" presStyleLbl="trAlignAcc1" presStyleIdx="0" presStyleCnt="3">
        <dgm:presLayoutVars>
          <dgm:bulletEnabled val="1"/>
        </dgm:presLayoutVars>
      </dgm:prSet>
      <dgm:spPr/>
    </dgm:pt>
    <dgm:pt modelId="{6BD845C7-4E83-4D27-B9A4-8D8F063B3ADC}" type="pres">
      <dgm:prSet presAssocID="{38D4513B-65A8-4C08-92D8-C7964AEDB3F8}"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pt>
    <dgm:pt modelId="{223E46DE-7714-4E3A-A7CB-1B8BD6309556}" type="pres">
      <dgm:prSet presAssocID="{A347AAD8-41A6-41BB-9CE5-4B32CF6223F9}" presName="sibTrans" presStyleCnt="0"/>
      <dgm:spPr/>
    </dgm:pt>
    <dgm:pt modelId="{F7A67AC4-F4D1-4288-B5BA-100E1231C71B}" type="pres">
      <dgm:prSet presAssocID="{80277F2A-CB9A-4DA5-B7F7-3E45B75C66B3}" presName="composite" presStyleCnt="0"/>
      <dgm:spPr/>
    </dgm:pt>
    <dgm:pt modelId="{69842B5F-627F-4E5C-8E91-46923AF596B2}" type="pres">
      <dgm:prSet presAssocID="{80277F2A-CB9A-4DA5-B7F7-3E45B75C66B3}" presName="rect1" presStyleLbl="trAlignAcc1" presStyleIdx="1" presStyleCnt="3" custLinFactNeighborX="-215" custLinFactNeighborY="-1376">
        <dgm:presLayoutVars>
          <dgm:bulletEnabled val="1"/>
        </dgm:presLayoutVars>
      </dgm:prSet>
      <dgm:spPr/>
    </dgm:pt>
    <dgm:pt modelId="{903CE172-B7A0-4F92-ADF3-9559818C4C60}" type="pres">
      <dgm:prSet presAssocID="{80277F2A-CB9A-4DA5-B7F7-3E45B75C66B3}"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 modelId="{8C67B1F2-210C-4837-8671-6BF02A7B5707}" type="pres">
      <dgm:prSet presAssocID="{E177A11D-A5D6-43E4-9538-BAAF4BCABEAB}" presName="sibTrans" presStyleCnt="0"/>
      <dgm:spPr/>
    </dgm:pt>
    <dgm:pt modelId="{FC697594-82D6-478E-9009-8764FF2B8475}" type="pres">
      <dgm:prSet presAssocID="{B40FDC92-BB17-45EE-9643-D9C33A70D729}" presName="composite" presStyleCnt="0"/>
      <dgm:spPr/>
    </dgm:pt>
    <dgm:pt modelId="{4CF88CE6-BF40-4B5D-B597-5A7A2AE541D1}" type="pres">
      <dgm:prSet presAssocID="{B40FDC92-BB17-45EE-9643-D9C33A70D729}" presName="rect1" presStyleLbl="trAlignAcc1" presStyleIdx="2" presStyleCnt="3">
        <dgm:presLayoutVars>
          <dgm:bulletEnabled val="1"/>
        </dgm:presLayoutVars>
      </dgm:prSet>
      <dgm:spPr/>
    </dgm:pt>
    <dgm:pt modelId="{51490FDA-8AF8-4160-9753-4D20D4C4D23B}" type="pres">
      <dgm:prSet presAssocID="{B40FDC92-BB17-45EE-9643-D9C33A70D729}"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3000" r="-83000"/>
          </a:stretch>
        </a:blipFill>
      </dgm:spPr>
    </dgm:pt>
  </dgm:ptLst>
  <dgm:cxnLst>
    <dgm:cxn modelId="{5D1E6106-A110-4225-82C1-CD4CE2E9D682}" type="presOf" srcId="{4EC9AFE4-0654-4C6C-97C0-71E3D8FB69C0}" destId="{69842B5F-627F-4E5C-8E91-46923AF596B2}" srcOrd="0" destOrd="2" presId="urn:microsoft.com/office/officeart/2008/layout/PictureStrips"/>
    <dgm:cxn modelId="{4F10A40B-EAEA-45EE-BD42-47E5BAD408A3}" type="presOf" srcId="{B40FDC92-BB17-45EE-9643-D9C33A70D729}" destId="{4CF88CE6-BF40-4B5D-B597-5A7A2AE541D1}" srcOrd="0" destOrd="0" presId="urn:microsoft.com/office/officeart/2008/layout/PictureStrips"/>
    <dgm:cxn modelId="{A5E6EE0B-E897-4EE4-90E9-240EB417CDA3}" type="presOf" srcId="{D0E83170-1125-49AE-A2AC-6E124C868A82}" destId="{9A7DB504-D5F4-49FE-A20A-FB2996AC7C31}" srcOrd="0" destOrd="0" presId="urn:microsoft.com/office/officeart/2008/layout/PictureStrips"/>
    <dgm:cxn modelId="{F1B76714-ED08-4B92-92EE-358D69B49F9C}" srcId="{80277F2A-CB9A-4DA5-B7F7-3E45B75C66B3}" destId="{6F98F770-05CF-4B69-8565-AD8CB3AF2ED9}" srcOrd="3" destOrd="0" parTransId="{875A2719-E82F-4878-9C67-6CB3CD4D6CFA}" sibTransId="{FEFB7E04-D8C8-41DF-B0C8-AC42D62FAEF2}"/>
    <dgm:cxn modelId="{D3204032-1377-47E2-B0E7-E2B6D7D2CD7C}" type="presOf" srcId="{218EE7DD-DC59-4FFD-99D8-9B1D167686FA}" destId="{69842B5F-627F-4E5C-8E91-46923AF596B2}" srcOrd="0" destOrd="3" presId="urn:microsoft.com/office/officeart/2008/layout/PictureStrips"/>
    <dgm:cxn modelId="{8CED2D43-DD27-4124-85F4-426BDB92FBFF}" type="presOf" srcId="{80277F2A-CB9A-4DA5-B7F7-3E45B75C66B3}" destId="{69842B5F-627F-4E5C-8E91-46923AF596B2}" srcOrd="0" destOrd="0" presId="urn:microsoft.com/office/officeart/2008/layout/PictureStrips"/>
    <dgm:cxn modelId="{3189E065-B5C2-4778-99FD-175E5877CA3B}" srcId="{80277F2A-CB9A-4DA5-B7F7-3E45B75C66B3}" destId="{E4AD2E29-B17C-41AE-AAE5-8BAB6D2D39FB}" srcOrd="0" destOrd="0" parTransId="{68649B88-9D97-4C69-BC62-3B7C96177DF2}" sibTransId="{21E92DA2-D158-459F-B404-A9061B9CE584}"/>
    <dgm:cxn modelId="{46F8C049-6356-47B1-91B0-7431C7F954AA}" srcId="{80277F2A-CB9A-4DA5-B7F7-3E45B75C66B3}" destId="{218EE7DD-DC59-4FFD-99D8-9B1D167686FA}" srcOrd="2" destOrd="0" parTransId="{67D21C43-0A38-400E-A47E-E17249BD8629}" sibTransId="{723DEA92-0F99-4DAF-835E-74CE7BF96B92}"/>
    <dgm:cxn modelId="{A3B93D6B-F219-4E87-B88C-AC76E952CFF8}" srcId="{D0E83170-1125-49AE-A2AC-6E124C868A82}" destId="{80277F2A-CB9A-4DA5-B7F7-3E45B75C66B3}" srcOrd="1" destOrd="0" parTransId="{3CAFBF41-6A8F-48E7-8B53-5FE0E741DE45}" sibTransId="{E177A11D-A5D6-43E4-9538-BAAF4BCABEAB}"/>
    <dgm:cxn modelId="{70C5E870-1D42-48C3-9CBC-99D9B1E0ACE2}" type="presOf" srcId="{38D4513B-65A8-4C08-92D8-C7964AEDB3F8}" destId="{6669543B-0B8D-40AD-B9B8-5D93289614D2}" srcOrd="0" destOrd="0" presId="urn:microsoft.com/office/officeart/2008/layout/PictureStrips"/>
    <dgm:cxn modelId="{779C2653-8776-4529-8E5B-2335DFF2EA17}" type="presOf" srcId="{6F98F770-05CF-4B69-8565-AD8CB3AF2ED9}" destId="{69842B5F-627F-4E5C-8E91-46923AF596B2}" srcOrd="0" destOrd="4" presId="urn:microsoft.com/office/officeart/2008/layout/PictureStrips"/>
    <dgm:cxn modelId="{CF5558A2-F1CB-42C3-8EE8-47E026F75F36}" type="presOf" srcId="{E4AD2E29-B17C-41AE-AAE5-8BAB6D2D39FB}" destId="{69842B5F-627F-4E5C-8E91-46923AF596B2}" srcOrd="0" destOrd="1" presId="urn:microsoft.com/office/officeart/2008/layout/PictureStrips"/>
    <dgm:cxn modelId="{BBECF8B7-DF92-4F5E-A841-AD09C098B124}" srcId="{D0E83170-1125-49AE-A2AC-6E124C868A82}" destId="{38D4513B-65A8-4C08-92D8-C7964AEDB3F8}" srcOrd="0" destOrd="0" parTransId="{1FA79E0B-B236-46CE-95A9-325D8AF7B69A}" sibTransId="{A347AAD8-41A6-41BB-9CE5-4B32CF6223F9}"/>
    <dgm:cxn modelId="{391FF9B9-4429-407E-AFCC-462E154AFE03}" srcId="{D0E83170-1125-49AE-A2AC-6E124C868A82}" destId="{B40FDC92-BB17-45EE-9643-D9C33A70D729}" srcOrd="2" destOrd="0" parTransId="{2251F1D3-0315-4511-95F7-62EF0E075448}" sibTransId="{415D4CDF-8975-46E0-BE0E-60C975B0BFD3}"/>
    <dgm:cxn modelId="{CA3C93D0-E07B-4CFD-A6C6-4F9488F3FD65}" srcId="{80277F2A-CB9A-4DA5-B7F7-3E45B75C66B3}" destId="{4EC9AFE4-0654-4C6C-97C0-71E3D8FB69C0}" srcOrd="1" destOrd="0" parTransId="{8DAFFD2E-2A3D-4512-958D-06AB9774943F}" sibTransId="{38138A3F-6C39-4D32-B09D-A9CB75A232D8}"/>
    <dgm:cxn modelId="{E347DA42-6954-4793-AFFF-3BD29C66776F}" type="presParOf" srcId="{9A7DB504-D5F4-49FE-A20A-FB2996AC7C31}" destId="{90E235FC-D753-4370-B7CD-48410CC661D2}" srcOrd="0" destOrd="0" presId="urn:microsoft.com/office/officeart/2008/layout/PictureStrips"/>
    <dgm:cxn modelId="{6185653B-26F4-4053-9098-F3514E4BBE4A}" type="presParOf" srcId="{90E235FC-D753-4370-B7CD-48410CC661D2}" destId="{6669543B-0B8D-40AD-B9B8-5D93289614D2}" srcOrd="0" destOrd="0" presId="urn:microsoft.com/office/officeart/2008/layout/PictureStrips"/>
    <dgm:cxn modelId="{03937E6D-09D3-4512-A5F6-67A62C760362}" type="presParOf" srcId="{90E235FC-D753-4370-B7CD-48410CC661D2}" destId="{6BD845C7-4E83-4D27-B9A4-8D8F063B3ADC}" srcOrd="1" destOrd="0" presId="urn:microsoft.com/office/officeart/2008/layout/PictureStrips"/>
    <dgm:cxn modelId="{E60AE830-3E2F-4875-B78C-1E5BAE9A49AB}" type="presParOf" srcId="{9A7DB504-D5F4-49FE-A20A-FB2996AC7C31}" destId="{223E46DE-7714-4E3A-A7CB-1B8BD6309556}" srcOrd="1" destOrd="0" presId="urn:microsoft.com/office/officeart/2008/layout/PictureStrips"/>
    <dgm:cxn modelId="{CC9DE726-E45A-4BED-A12C-2DD4DF39DBE9}" type="presParOf" srcId="{9A7DB504-D5F4-49FE-A20A-FB2996AC7C31}" destId="{F7A67AC4-F4D1-4288-B5BA-100E1231C71B}" srcOrd="2" destOrd="0" presId="urn:microsoft.com/office/officeart/2008/layout/PictureStrips"/>
    <dgm:cxn modelId="{A37CE704-2FD7-4E2E-A70D-C351BC151D82}" type="presParOf" srcId="{F7A67AC4-F4D1-4288-B5BA-100E1231C71B}" destId="{69842B5F-627F-4E5C-8E91-46923AF596B2}" srcOrd="0" destOrd="0" presId="urn:microsoft.com/office/officeart/2008/layout/PictureStrips"/>
    <dgm:cxn modelId="{C37D0304-FB04-404E-AD0E-552B99916114}" type="presParOf" srcId="{F7A67AC4-F4D1-4288-B5BA-100E1231C71B}" destId="{903CE172-B7A0-4F92-ADF3-9559818C4C60}" srcOrd="1" destOrd="0" presId="urn:microsoft.com/office/officeart/2008/layout/PictureStrips"/>
    <dgm:cxn modelId="{C00AD911-1B19-40ED-B8ED-B2961289A2E5}" type="presParOf" srcId="{9A7DB504-D5F4-49FE-A20A-FB2996AC7C31}" destId="{8C67B1F2-210C-4837-8671-6BF02A7B5707}" srcOrd="3" destOrd="0" presId="urn:microsoft.com/office/officeart/2008/layout/PictureStrips"/>
    <dgm:cxn modelId="{F8B63CC0-467F-47C5-A12C-A0CDAD325F07}" type="presParOf" srcId="{9A7DB504-D5F4-49FE-A20A-FB2996AC7C31}" destId="{FC697594-82D6-478E-9009-8764FF2B8475}" srcOrd="4" destOrd="0" presId="urn:microsoft.com/office/officeart/2008/layout/PictureStrips"/>
    <dgm:cxn modelId="{4A4E3C0A-B132-4717-834B-CED545E6A5B4}" type="presParOf" srcId="{FC697594-82D6-478E-9009-8764FF2B8475}" destId="{4CF88CE6-BF40-4B5D-B597-5A7A2AE541D1}" srcOrd="0" destOrd="0" presId="urn:microsoft.com/office/officeart/2008/layout/PictureStrips"/>
    <dgm:cxn modelId="{5AAB5D8F-D7A6-4CF8-ACEA-27AA430767E0}" type="presParOf" srcId="{FC697594-82D6-478E-9009-8764FF2B8475}" destId="{51490FDA-8AF8-4160-9753-4D20D4C4D23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E7B7891-7E25-4F22-9277-E0831AF11B7D}"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tr-TR"/>
        </a:p>
      </dgm:t>
    </dgm:pt>
    <dgm:pt modelId="{80916D14-918D-4B2F-B079-4AFA3DA40885}">
      <dgm:prSet/>
      <dgm:spPr/>
      <dgm:t>
        <a:bodyPr/>
        <a:lstStyle/>
        <a:p>
          <a:pPr rtl="0"/>
          <a:r>
            <a:rPr lang="en-US" dirty="0"/>
            <a:t>170,000,000 doses of HPV vaccine/9 Years</a:t>
          </a:r>
          <a:endParaRPr lang="tr-TR" dirty="0"/>
        </a:p>
      </dgm:t>
    </dgm:pt>
    <dgm:pt modelId="{E67DC016-3513-43DA-8305-CAC45E023FBB}" type="parTrans" cxnId="{4A5CCE77-5CFC-468E-BCE7-45F055C2B6F4}">
      <dgm:prSet/>
      <dgm:spPr/>
      <dgm:t>
        <a:bodyPr/>
        <a:lstStyle/>
        <a:p>
          <a:endParaRPr lang="tr-TR"/>
        </a:p>
      </dgm:t>
    </dgm:pt>
    <dgm:pt modelId="{FBF20167-1601-4D9D-80BE-89E4ACFA1F38}" type="sibTrans" cxnId="{4A5CCE77-5CFC-468E-BCE7-45F055C2B6F4}">
      <dgm:prSet/>
      <dgm:spPr/>
      <dgm:t>
        <a:bodyPr/>
        <a:lstStyle/>
        <a:p>
          <a:endParaRPr lang="tr-TR"/>
        </a:p>
      </dgm:t>
    </dgm:pt>
    <dgm:pt modelId="{791A0616-034A-4331-BBCE-5D70FD7331D7}">
      <dgm:prSet/>
      <dgm:spPr/>
      <dgm:t>
        <a:bodyPr/>
        <a:lstStyle/>
        <a:p>
          <a:pPr rtl="0"/>
          <a:r>
            <a:rPr lang="en-US" dirty="0"/>
            <a:t>Primary Ovarian Insufficiency (POI) was reported in only 6 cases in three separate publications.</a:t>
          </a:r>
          <a:endParaRPr lang="tr-TR" dirty="0"/>
        </a:p>
      </dgm:t>
    </dgm:pt>
    <dgm:pt modelId="{3E87E4A2-41B6-488F-8068-8BEF949315A8}" type="parTrans" cxnId="{2E94DDE4-D6CF-4C4D-A1B5-04725F5CC6B7}">
      <dgm:prSet/>
      <dgm:spPr/>
      <dgm:t>
        <a:bodyPr/>
        <a:lstStyle/>
        <a:p>
          <a:endParaRPr lang="tr-TR"/>
        </a:p>
      </dgm:t>
    </dgm:pt>
    <dgm:pt modelId="{7A0EDD45-B811-4A7E-B38C-696187055A27}" type="sibTrans" cxnId="{2E94DDE4-D6CF-4C4D-A1B5-04725F5CC6B7}">
      <dgm:prSet/>
      <dgm:spPr/>
      <dgm:t>
        <a:bodyPr/>
        <a:lstStyle/>
        <a:p>
          <a:endParaRPr lang="tr-TR"/>
        </a:p>
      </dgm:t>
    </dgm:pt>
    <dgm:pt modelId="{5C3CFCE6-61E4-4914-B4CB-2A900F8B01D8}">
      <dgm:prSet/>
      <dgm:spPr/>
      <dgm:t>
        <a:bodyPr/>
        <a:lstStyle/>
        <a:p>
          <a:pPr rtl="0"/>
          <a:r>
            <a:rPr lang="en-US" dirty="0"/>
            <a:t>For autoimmune syndrome induced by adjuvants (ASIA), the relationship between HPV vaccination and POI symptoms is important and lasts up to 15 years in cases.</a:t>
          </a:r>
          <a:endParaRPr lang="tr-TR" dirty="0"/>
        </a:p>
      </dgm:t>
    </dgm:pt>
    <dgm:pt modelId="{BA26FFAB-2EF2-4110-BACB-179349085DCB}" type="parTrans" cxnId="{157F745F-9A07-4D0C-A5D9-18389E9C580D}">
      <dgm:prSet/>
      <dgm:spPr/>
      <dgm:t>
        <a:bodyPr/>
        <a:lstStyle/>
        <a:p>
          <a:endParaRPr lang="tr-TR"/>
        </a:p>
      </dgm:t>
    </dgm:pt>
    <dgm:pt modelId="{A6FB9E6F-7AF6-416D-A24F-7E370728BD4C}" type="sibTrans" cxnId="{157F745F-9A07-4D0C-A5D9-18389E9C580D}">
      <dgm:prSet/>
      <dgm:spPr/>
      <dgm:t>
        <a:bodyPr/>
        <a:lstStyle/>
        <a:p>
          <a:endParaRPr lang="tr-TR"/>
        </a:p>
      </dgm:t>
    </dgm:pt>
    <dgm:pt modelId="{C28EDED5-CEC3-44E7-94E2-F50A2820294F}">
      <dgm:prSet/>
      <dgm:spPr/>
      <dgm:t>
        <a:bodyPr/>
        <a:lstStyle/>
        <a:p>
          <a:pPr rtl="0"/>
          <a:r>
            <a:rPr lang="en-US" dirty="0"/>
            <a:t>In Australia, 83% of girls vaccinated with 5,800,000 doses were of school age and no HPV-related POI was demonstrated.</a:t>
          </a:r>
          <a:endParaRPr lang="tr-TR" dirty="0"/>
        </a:p>
      </dgm:t>
    </dgm:pt>
    <dgm:pt modelId="{5333C058-06B4-4B92-8BFE-A5FFB568ED5E}" type="parTrans" cxnId="{B3AD81BA-0B8E-4441-8824-B3F05F7CF735}">
      <dgm:prSet/>
      <dgm:spPr/>
      <dgm:t>
        <a:bodyPr/>
        <a:lstStyle/>
        <a:p>
          <a:endParaRPr lang="tr-TR"/>
        </a:p>
      </dgm:t>
    </dgm:pt>
    <dgm:pt modelId="{B094C66E-E7B1-47FF-94F8-93CF1B8FF543}" type="sibTrans" cxnId="{B3AD81BA-0B8E-4441-8824-B3F05F7CF735}">
      <dgm:prSet/>
      <dgm:spPr/>
      <dgm:t>
        <a:bodyPr/>
        <a:lstStyle/>
        <a:p>
          <a:endParaRPr lang="tr-TR"/>
        </a:p>
      </dgm:t>
    </dgm:pt>
    <dgm:pt modelId="{E2B14206-643E-4F74-9D26-629FD14AA44F}" type="pres">
      <dgm:prSet presAssocID="{AE7B7891-7E25-4F22-9277-E0831AF11B7D}" presName="vert0" presStyleCnt="0">
        <dgm:presLayoutVars>
          <dgm:dir/>
          <dgm:animOne val="branch"/>
          <dgm:animLvl val="lvl"/>
        </dgm:presLayoutVars>
      </dgm:prSet>
      <dgm:spPr/>
    </dgm:pt>
    <dgm:pt modelId="{A85B5DF4-DD2A-4434-9D9C-2661B12EB294}" type="pres">
      <dgm:prSet presAssocID="{80916D14-918D-4B2F-B079-4AFA3DA40885}" presName="thickLine" presStyleLbl="alignNode1" presStyleIdx="0" presStyleCnt="4"/>
      <dgm:spPr/>
    </dgm:pt>
    <dgm:pt modelId="{AAF66A2E-EBEF-4FA3-B65E-F3F36DA58CE2}" type="pres">
      <dgm:prSet presAssocID="{80916D14-918D-4B2F-B079-4AFA3DA40885}" presName="horz1" presStyleCnt="0"/>
      <dgm:spPr/>
    </dgm:pt>
    <dgm:pt modelId="{7109E05D-815D-40F3-B108-1B2EDE1B938B}" type="pres">
      <dgm:prSet presAssocID="{80916D14-918D-4B2F-B079-4AFA3DA40885}" presName="tx1" presStyleLbl="revTx" presStyleIdx="0" presStyleCnt="4"/>
      <dgm:spPr/>
    </dgm:pt>
    <dgm:pt modelId="{DD2F4450-B05C-4F24-BE25-E6A78DEB1C29}" type="pres">
      <dgm:prSet presAssocID="{80916D14-918D-4B2F-B079-4AFA3DA40885}" presName="vert1" presStyleCnt="0"/>
      <dgm:spPr/>
    </dgm:pt>
    <dgm:pt modelId="{344E6AB7-80CE-4855-B800-415BDA0EEB2B}" type="pres">
      <dgm:prSet presAssocID="{791A0616-034A-4331-BBCE-5D70FD7331D7}" presName="thickLine" presStyleLbl="alignNode1" presStyleIdx="1" presStyleCnt="4"/>
      <dgm:spPr/>
    </dgm:pt>
    <dgm:pt modelId="{165044D3-1E7A-4F0C-8FBB-D934233F80E0}" type="pres">
      <dgm:prSet presAssocID="{791A0616-034A-4331-BBCE-5D70FD7331D7}" presName="horz1" presStyleCnt="0"/>
      <dgm:spPr/>
    </dgm:pt>
    <dgm:pt modelId="{DE95DB06-68AA-4962-AEA3-55F36F25ADD7}" type="pres">
      <dgm:prSet presAssocID="{791A0616-034A-4331-BBCE-5D70FD7331D7}" presName="tx1" presStyleLbl="revTx" presStyleIdx="1" presStyleCnt="4"/>
      <dgm:spPr/>
    </dgm:pt>
    <dgm:pt modelId="{9B79AFAA-E40E-4224-AAEF-83921246BA2D}" type="pres">
      <dgm:prSet presAssocID="{791A0616-034A-4331-BBCE-5D70FD7331D7}" presName="vert1" presStyleCnt="0"/>
      <dgm:spPr/>
    </dgm:pt>
    <dgm:pt modelId="{5882924D-05F7-4657-A5C1-4EC07AEFC171}" type="pres">
      <dgm:prSet presAssocID="{5C3CFCE6-61E4-4914-B4CB-2A900F8B01D8}" presName="thickLine" presStyleLbl="alignNode1" presStyleIdx="2" presStyleCnt="4"/>
      <dgm:spPr/>
    </dgm:pt>
    <dgm:pt modelId="{77AF8E85-3B35-4B67-B58A-9094207CD896}" type="pres">
      <dgm:prSet presAssocID="{5C3CFCE6-61E4-4914-B4CB-2A900F8B01D8}" presName="horz1" presStyleCnt="0"/>
      <dgm:spPr/>
    </dgm:pt>
    <dgm:pt modelId="{B97E038A-B790-4199-9C62-E95CFDB2FF18}" type="pres">
      <dgm:prSet presAssocID="{5C3CFCE6-61E4-4914-B4CB-2A900F8B01D8}" presName="tx1" presStyleLbl="revTx" presStyleIdx="2" presStyleCnt="4"/>
      <dgm:spPr/>
    </dgm:pt>
    <dgm:pt modelId="{BCD7E963-BBEA-41F7-A8E5-461F168DAD60}" type="pres">
      <dgm:prSet presAssocID="{5C3CFCE6-61E4-4914-B4CB-2A900F8B01D8}" presName="vert1" presStyleCnt="0"/>
      <dgm:spPr/>
    </dgm:pt>
    <dgm:pt modelId="{AC6DCC43-9924-48DE-B855-06614CFEAC4B}" type="pres">
      <dgm:prSet presAssocID="{C28EDED5-CEC3-44E7-94E2-F50A2820294F}" presName="thickLine" presStyleLbl="alignNode1" presStyleIdx="3" presStyleCnt="4"/>
      <dgm:spPr/>
    </dgm:pt>
    <dgm:pt modelId="{2E8B0895-4100-4936-8716-E6F97E9B956F}" type="pres">
      <dgm:prSet presAssocID="{C28EDED5-CEC3-44E7-94E2-F50A2820294F}" presName="horz1" presStyleCnt="0"/>
      <dgm:spPr/>
    </dgm:pt>
    <dgm:pt modelId="{99D5E20C-BBDB-4ED7-933E-03788E34BB30}" type="pres">
      <dgm:prSet presAssocID="{C28EDED5-CEC3-44E7-94E2-F50A2820294F}" presName="tx1" presStyleLbl="revTx" presStyleIdx="3" presStyleCnt="4"/>
      <dgm:spPr/>
    </dgm:pt>
    <dgm:pt modelId="{9D17880D-AA3E-4E4F-B351-F85AD6B71609}" type="pres">
      <dgm:prSet presAssocID="{C28EDED5-CEC3-44E7-94E2-F50A2820294F}" presName="vert1" presStyleCnt="0"/>
      <dgm:spPr/>
    </dgm:pt>
  </dgm:ptLst>
  <dgm:cxnLst>
    <dgm:cxn modelId="{157F745F-9A07-4D0C-A5D9-18389E9C580D}" srcId="{AE7B7891-7E25-4F22-9277-E0831AF11B7D}" destId="{5C3CFCE6-61E4-4914-B4CB-2A900F8B01D8}" srcOrd="2" destOrd="0" parTransId="{BA26FFAB-2EF2-4110-BACB-179349085DCB}" sibTransId="{A6FB9E6F-7AF6-416D-A24F-7E370728BD4C}"/>
    <dgm:cxn modelId="{1465D460-3F70-485B-93B9-1DC9D604E080}" type="presOf" srcId="{AE7B7891-7E25-4F22-9277-E0831AF11B7D}" destId="{E2B14206-643E-4F74-9D26-629FD14AA44F}" srcOrd="0" destOrd="0" presId="urn:microsoft.com/office/officeart/2008/layout/LinedList"/>
    <dgm:cxn modelId="{1941C364-4F7C-4668-BA4F-5FF3595A9AD4}" type="presOf" srcId="{791A0616-034A-4331-BBCE-5D70FD7331D7}" destId="{DE95DB06-68AA-4962-AEA3-55F36F25ADD7}" srcOrd="0" destOrd="0" presId="urn:microsoft.com/office/officeart/2008/layout/LinedList"/>
    <dgm:cxn modelId="{4A5CCE77-5CFC-468E-BCE7-45F055C2B6F4}" srcId="{AE7B7891-7E25-4F22-9277-E0831AF11B7D}" destId="{80916D14-918D-4B2F-B079-4AFA3DA40885}" srcOrd="0" destOrd="0" parTransId="{E67DC016-3513-43DA-8305-CAC45E023FBB}" sibTransId="{FBF20167-1601-4D9D-80BE-89E4ACFA1F38}"/>
    <dgm:cxn modelId="{5F12F293-D667-4537-8245-FA6F3D0393B0}" type="presOf" srcId="{80916D14-918D-4B2F-B079-4AFA3DA40885}" destId="{7109E05D-815D-40F3-B108-1B2EDE1B938B}" srcOrd="0" destOrd="0" presId="urn:microsoft.com/office/officeart/2008/layout/LinedList"/>
    <dgm:cxn modelId="{B3AD81BA-0B8E-4441-8824-B3F05F7CF735}" srcId="{AE7B7891-7E25-4F22-9277-E0831AF11B7D}" destId="{C28EDED5-CEC3-44E7-94E2-F50A2820294F}" srcOrd="3" destOrd="0" parTransId="{5333C058-06B4-4B92-8BFE-A5FFB568ED5E}" sibTransId="{B094C66E-E7B1-47FF-94F8-93CF1B8FF543}"/>
    <dgm:cxn modelId="{0C2B89E3-C300-4A08-87C5-A89F35ACABA7}" type="presOf" srcId="{C28EDED5-CEC3-44E7-94E2-F50A2820294F}" destId="{99D5E20C-BBDB-4ED7-933E-03788E34BB30}" srcOrd="0" destOrd="0" presId="urn:microsoft.com/office/officeart/2008/layout/LinedList"/>
    <dgm:cxn modelId="{2E94DDE4-D6CF-4C4D-A1B5-04725F5CC6B7}" srcId="{AE7B7891-7E25-4F22-9277-E0831AF11B7D}" destId="{791A0616-034A-4331-BBCE-5D70FD7331D7}" srcOrd="1" destOrd="0" parTransId="{3E87E4A2-41B6-488F-8068-8BEF949315A8}" sibTransId="{7A0EDD45-B811-4A7E-B38C-696187055A27}"/>
    <dgm:cxn modelId="{6515A5F0-1EE9-45AE-A9F1-263EAEEAC0F5}" type="presOf" srcId="{5C3CFCE6-61E4-4914-B4CB-2A900F8B01D8}" destId="{B97E038A-B790-4199-9C62-E95CFDB2FF18}" srcOrd="0" destOrd="0" presId="urn:microsoft.com/office/officeart/2008/layout/LinedList"/>
    <dgm:cxn modelId="{7A9CDD18-CD74-4639-9939-15D8EEBB8E2F}" type="presParOf" srcId="{E2B14206-643E-4F74-9D26-629FD14AA44F}" destId="{A85B5DF4-DD2A-4434-9D9C-2661B12EB294}" srcOrd="0" destOrd="0" presId="urn:microsoft.com/office/officeart/2008/layout/LinedList"/>
    <dgm:cxn modelId="{E768A712-4AEF-49C6-A2B2-2E0A0B1AEE0E}" type="presParOf" srcId="{E2B14206-643E-4F74-9D26-629FD14AA44F}" destId="{AAF66A2E-EBEF-4FA3-B65E-F3F36DA58CE2}" srcOrd="1" destOrd="0" presId="urn:microsoft.com/office/officeart/2008/layout/LinedList"/>
    <dgm:cxn modelId="{59A9C57D-9D39-4BEC-887F-4F109FDDF4E6}" type="presParOf" srcId="{AAF66A2E-EBEF-4FA3-B65E-F3F36DA58CE2}" destId="{7109E05D-815D-40F3-B108-1B2EDE1B938B}" srcOrd="0" destOrd="0" presId="urn:microsoft.com/office/officeart/2008/layout/LinedList"/>
    <dgm:cxn modelId="{F860DE5A-029C-4A33-B2D4-2EBED7AEBA33}" type="presParOf" srcId="{AAF66A2E-EBEF-4FA3-B65E-F3F36DA58CE2}" destId="{DD2F4450-B05C-4F24-BE25-E6A78DEB1C29}" srcOrd="1" destOrd="0" presId="urn:microsoft.com/office/officeart/2008/layout/LinedList"/>
    <dgm:cxn modelId="{63CD69A8-5BFC-4ED7-9EB0-5B0EFE02CFC5}" type="presParOf" srcId="{E2B14206-643E-4F74-9D26-629FD14AA44F}" destId="{344E6AB7-80CE-4855-B800-415BDA0EEB2B}" srcOrd="2" destOrd="0" presId="urn:microsoft.com/office/officeart/2008/layout/LinedList"/>
    <dgm:cxn modelId="{5CB8AD43-EF27-4015-B8C5-B415855A5DE4}" type="presParOf" srcId="{E2B14206-643E-4F74-9D26-629FD14AA44F}" destId="{165044D3-1E7A-4F0C-8FBB-D934233F80E0}" srcOrd="3" destOrd="0" presId="urn:microsoft.com/office/officeart/2008/layout/LinedList"/>
    <dgm:cxn modelId="{0C1694EE-5B4F-4B09-8752-803A36EE49AC}" type="presParOf" srcId="{165044D3-1E7A-4F0C-8FBB-D934233F80E0}" destId="{DE95DB06-68AA-4962-AEA3-55F36F25ADD7}" srcOrd="0" destOrd="0" presId="urn:microsoft.com/office/officeart/2008/layout/LinedList"/>
    <dgm:cxn modelId="{73553070-631C-4998-B380-8FCB982079F9}" type="presParOf" srcId="{165044D3-1E7A-4F0C-8FBB-D934233F80E0}" destId="{9B79AFAA-E40E-4224-AAEF-83921246BA2D}" srcOrd="1" destOrd="0" presId="urn:microsoft.com/office/officeart/2008/layout/LinedList"/>
    <dgm:cxn modelId="{FD686EF2-8AE4-4F01-81CD-FB9F1FC51203}" type="presParOf" srcId="{E2B14206-643E-4F74-9D26-629FD14AA44F}" destId="{5882924D-05F7-4657-A5C1-4EC07AEFC171}" srcOrd="4" destOrd="0" presId="urn:microsoft.com/office/officeart/2008/layout/LinedList"/>
    <dgm:cxn modelId="{DC38C92C-1ABD-4FB7-A16A-0100D1A6E429}" type="presParOf" srcId="{E2B14206-643E-4F74-9D26-629FD14AA44F}" destId="{77AF8E85-3B35-4B67-B58A-9094207CD896}" srcOrd="5" destOrd="0" presId="urn:microsoft.com/office/officeart/2008/layout/LinedList"/>
    <dgm:cxn modelId="{08FA6C18-E625-4868-9386-BBB752A59B21}" type="presParOf" srcId="{77AF8E85-3B35-4B67-B58A-9094207CD896}" destId="{B97E038A-B790-4199-9C62-E95CFDB2FF18}" srcOrd="0" destOrd="0" presId="urn:microsoft.com/office/officeart/2008/layout/LinedList"/>
    <dgm:cxn modelId="{6B2D1B85-A1E8-493E-B185-6656E9B83AD9}" type="presParOf" srcId="{77AF8E85-3B35-4B67-B58A-9094207CD896}" destId="{BCD7E963-BBEA-41F7-A8E5-461F168DAD60}" srcOrd="1" destOrd="0" presId="urn:microsoft.com/office/officeart/2008/layout/LinedList"/>
    <dgm:cxn modelId="{862BDD20-502A-42D1-90BB-540A9645CD1B}" type="presParOf" srcId="{E2B14206-643E-4F74-9D26-629FD14AA44F}" destId="{AC6DCC43-9924-48DE-B855-06614CFEAC4B}" srcOrd="6" destOrd="0" presId="urn:microsoft.com/office/officeart/2008/layout/LinedList"/>
    <dgm:cxn modelId="{15BDD14A-F9DC-46FF-86E1-0DEBA955294F}" type="presParOf" srcId="{E2B14206-643E-4F74-9D26-629FD14AA44F}" destId="{2E8B0895-4100-4936-8716-E6F97E9B956F}" srcOrd="7" destOrd="0" presId="urn:microsoft.com/office/officeart/2008/layout/LinedList"/>
    <dgm:cxn modelId="{7F101EF4-DF5B-4EAD-9020-413A9113D8CE}" type="presParOf" srcId="{2E8B0895-4100-4936-8716-E6F97E9B956F}" destId="{99D5E20C-BBDB-4ED7-933E-03788E34BB30}" srcOrd="0" destOrd="0" presId="urn:microsoft.com/office/officeart/2008/layout/LinedList"/>
    <dgm:cxn modelId="{54FBD1EA-AD37-4723-809D-D90FDB4E238A}" type="presParOf" srcId="{2E8B0895-4100-4936-8716-E6F97E9B956F}" destId="{9D17880D-AA3E-4E4F-B351-F85AD6B716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0D8346-7999-435B-BB07-3C345D921E6A}" type="doc">
      <dgm:prSet loTypeId="urn:microsoft.com/office/officeart/2005/8/layout/vList4#1" loCatId="list" qsTypeId="urn:microsoft.com/office/officeart/2005/8/quickstyle/simple5" qsCatId="simple" csTypeId="urn:microsoft.com/office/officeart/2005/8/colors/accent0_3" csCatId="mainScheme" phldr="1"/>
      <dgm:spPr/>
      <dgm:t>
        <a:bodyPr/>
        <a:lstStyle/>
        <a:p>
          <a:endParaRPr lang="tr-TR"/>
        </a:p>
      </dgm:t>
    </dgm:pt>
    <dgm:pt modelId="{96EBBBB3-A9E4-430F-ADF4-3AA2B19601C4}">
      <dgm:prSet/>
      <dgm:spPr/>
      <dgm:t>
        <a:bodyPr/>
        <a:lstStyle/>
        <a:p>
          <a:pPr rtl="0"/>
          <a:r>
            <a:rPr lang="en-US" b="1" dirty="0"/>
            <a:t>Primary prevention: </a:t>
          </a:r>
          <a:r>
            <a:rPr lang="en-US" b="0" dirty="0"/>
            <a:t>Preventing the cause of the disease</a:t>
          </a:r>
          <a:r>
            <a:rPr lang="en-US" b="1" dirty="0"/>
            <a:t> (HPV infection)</a:t>
          </a:r>
          <a:endParaRPr lang="tr-TR" baseline="30000" dirty="0"/>
        </a:p>
      </dgm:t>
    </dgm:pt>
    <dgm:pt modelId="{A65803C3-57B5-4EBD-B4FE-5D9B990AE1BF}" type="parTrans" cxnId="{F9C7EF1B-3923-47DE-BED1-AF820A8E32A6}">
      <dgm:prSet/>
      <dgm:spPr/>
      <dgm:t>
        <a:bodyPr/>
        <a:lstStyle/>
        <a:p>
          <a:endParaRPr lang="tr-TR"/>
        </a:p>
      </dgm:t>
    </dgm:pt>
    <dgm:pt modelId="{BCE7A1E2-581D-4F4F-B668-E79870FBF52E}" type="sibTrans" cxnId="{F9C7EF1B-3923-47DE-BED1-AF820A8E32A6}">
      <dgm:prSet/>
      <dgm:spPr/>
      <dgm:t>
        <a:bodyPr/>
        <a:lstStyle/>
        <a:p>
          <a:endParaRPr lang="tr-TR"/>
        </a:p>
      </dgm:t>
    </dgm:pt>
    <dgm:pt modelId="{BF5F548F-E962-4385-8311-DB9627DA3E9F}">
      <dgm:prSet/>
      <dgm:spPr/>
      <dgm:t>
        <a:bodyPr/>
        <a:lstStyle/>
        <a:p>
          <a:pPr rtl="0"/>
          <a:r>
            <a:rPr lang="en-US" b="1" dirty="0"/>
            <a:t>Secondary prevention: </a:t>
          </a:r>
          <a:r>
            <a:rPr lang="en-US" b="0" dirty="0"/>
            <a:t>Identifying the disease</a:t>
          </a:r>
          <a:endParaRPr lang="tr-TR" b="0" dirty="0"/>
        </a:p>
      </dgm:t>
    </dgm:pt>
    <dgm:pt modelId="{358B5CB5-A8AC-451A-B071-533EC7C571CC}" type="parTrans" cxnId="{1E4F67FF-CAE2-4182-83CF-BEA1F691A587}">
      <dgm:prSet/>
      <dgm:spPr/>
      <dgm:t>
        <a:bodyPr/>
        <a:lstStyle/>
        <a:p>
          <a:endParaRPr lang="tr-TR"/>
        </a:p>
      </dgm:t>
    </dgm:pt>
    <dgm:pt modelId="{AFA883BF-F2CB-478F-B216-32025362576D}" type="sibTrans" cxnId="{1E4F67FF-CAE2-4182-83CF-BEA1F691A587}">
      <dgm:prSet/>
      <dgm:spPr/>
      <dgm:t>
        <a:bodyPr/>
        <a:lstStyle/>
        <a:p>
          <a:endParaRPr lang="tr-TR"/>
        </a:p>
      </dgm:t>
    </dgm:pt>
    <dgm:pt modelId="{EC62C27B-A55D-43A7-8E42-AD064B4B1903}">
      <dgm:prSet/>
      <dgm:spPr/>
      <dgm:t>
        <a:bodyPr/>
        <a:lstStyle/>
        <a:p>
          <a:pPr rtl="0"/>
          <a:r>
            <a:rPr lang="tr-TR" dirty="0" err="1"/>
            <a:t>preventive</a:t>
          </a:r>
          <a:r>
            <a:rPr lang="tr-TR" dirty="0"/>
            <a:t> </a:t>
          </a:r>
          <a:r>
            <a:rPr lang="tr-TR" dirty="0" err="1"/>
            <a:t>vaccination</a:t>
          </a:r>
          <a:endParaRPr lang="tr-TR" baseline="30000" dirty="0"/>
        </a:p>
      </dgm:t>
    </dgm:pt>
    <dgm:pt modelId="{22225BE8-CF04-4ED1-9053-66F800B73AF5}" type="parTrans" cxnId="{9B1695A7-C46E-4771-901F-34B3CEC791A5}">
      <dgm:prSet/>
      <dgm:spPr/>
      <dgm:t>
        <a:bodyPr/>
        <a:lstStyle/>
        <a:p>
          <a:endParaRPr lang="tr-TR"/>
        </a:p>
      </dgm:t>
    </dgm:pt>
    <dgm:pt modelId="{04106892-EFD7-4F59-A9CC-E784F5BF34A7}" type="sibTrans" cxnId="{9B1695A7-C46E-4771-901F-34B3CEC791A5}">
      <dgm:prSet/>
      <dgm:spPr/>
      <dgm:t>
        <a:bodyPr/>
        <a:lstStyle/>
        <a:p>
          <a:endParaRPr lang="tr-TR"/>
        </a:p>
      </dgm:t>
    </dgm:pt>
    <dgm:pt modelId="{50F53123-19EE-405C-84E6-DCEDE078B61F}">
      <dgm:prSet/>
      <dgm:spPr/>
      <dgm:t>
        <a:bodyPr/>
        <a:lstStyle/>
        <a:p>
          <a:pPr rtl="0"/>
          <a:r>
            <a:rPr lang="tr-TR" dirty="0" err="1"/>
            <a:t>Screening</a:t>
          </a:r>
          <a:r>
            <a:rPr lang="tr-TR" dirty="0"/>
            <a:t> </a:t>
          </a:r>
          <a:r>
            <a:rPr lang="tr-TR" dirty="0" err="1"/>
            <a:t>and</a:t>
          </a:r>
          <a:r>
            <a:rPr lang="tr-TR" dirty="0"/>
            <a:t> </a:t>
          </a:r>
          <a:r>
            <a:rPr lang="tr-TR" dirty="0" err="1"/>
            <a:t>pre-cancer</a:t>
          </a:r>
          <a:r>
            <a:rPr lang="tr-TR" dirty="0"/>
            <a:t> </a:t>
          </a:r>
          <a:r>
            <a:rPr lang="tr-TR" dirty="0" err="1"/>
            <a:t>treatment</a:t>
          </a:r>
          <a:endParaRPr lang="tr-TR" dirty="0"/>
        </a:p>
      </dgm:t>
    </dgm:pt>
    <dgm:pt modelId="{E264A458-8D36-4568-A7D2-957EBDC18E4F}" type="parTrans" cxnId="{127C5C2F-B4F0-4626-AE62-8750D51ADE07}">
      <dgm:prSet/>
      <dgm:spPr/>
      <dgm:t>
        <a:bodyPr/>
        <a:lstStyle/>
        <a:p>
          <a:endParaRPr lang="tr-TR"/>
        </a:p>
      </dgm:t>
    </dgm:pt>
    <dgm:pt modelId="{18CE6803-BF16-4DCA-BEEF-F63F02319624}" type="sibTrans" cxnId="{127C5C2F-B4F0-4626-AE62-8750D51ADE07}">
      <dgm:prSet/>
      <dgm:spPr/>
      <dgm:t>
        <a:bodyPr/>
        <a:lstStyle/>
        <a:p>
          <a:endParaRPr lang="tr-TR"/>
        </a:p>
      </dgm:t>
    </dgm:pt>
    <dgm:pt modelId="{936933C3-9C28-49E7-8B72-BA6E031E732A}" type="pres">
      <dgm:prSet presAssocID="{220D8346-7999-435B-BB07-3C345D921E6A}" presName="linear" presStyleCnt="0">
        <dgm:presLayoutVars>
          <dgm:dir/>
          <dgm:resizeHandles val="exact"/>
        </dgm:presLayoutVars>
      </dgm:prSet>
      <dgm:spPr/>
    </dgm:pt>
    <dgm:pt modelId="{480EF911-594E-48E4-AACF-A5A02DF45236}" type="pres">
      <dgm:prSet presAssocID="{96EBBBB3-A9E4-430F-ADF4-3AA2B19601C4}" presName="comp" presStyleCnt="0"/>
      <dgm:spPr/>
    </dgm:pt>
    <dgm:pt modelId="{81ECA49D-1803-4978-9152-53D25A26E77F}" type="pres">
      <dgm:prSet presAssocID="{96EBBBB3-A9E4-430F-ADF4-3AA2B19601C4}" presName="box" presStyleLbl="node1" presStyleIdx="0" presStyleCnt="2"/>
      <dgm:spPr/>
    </dgm:pt>
    <dgm:pt modelId="{91560616-6DA2-4634-8365-86CF5D26452B}" type="pres">
      <dgm:prSet presAssocID="{96EBBBB3-A9E4-430F-ADF4-3AA2B19601C4}" presName="img" presStyleLbl="fgImgPlace1" presStyleIdx="0" presStyleCnt="2"/>
      <dgm:spPr>
        <a:blipFill rotWithShape="0">
          <a:blip xmlns:r="http://schemas.openxmlformats.org/officeDocument/2006/relationships" r:embed="rId1"/>
          <a:stretch>
            <a:fillRect/>
          </a:stretch>
        </a:blipFill>
      </dgm:spPr>
    </dgm:pt>
    <dgm:pt modelId="{2AA94525-EAC6-4FEE-A02D-82AC932A51BB}" type="pres">
      <dgm:prSet presAssocID="{96EBBBB3-A9E4-430F-ADF4-3AA2B19601C4}" presName="text" presStyleLbl="node1" presStyleIdx="0" presStyleCnt="2">
        <dgm:presLayoutVars>
          <dgm:bulletEnabled val="1"/>
        </dgm:presLayoutVars>
      </dgm:prSet>
      <dgm:spPr/>
    </dgm:pt>
    <dgm:pt modelId="{2BD7CBEC-7F2A-4D4C-B533-831CE45F0A66}" type="pres">
      <dgm:prSet presAssocID="{BCE7A1E2-581D-4F4F-B668-E79870FBF52E}" presName="spacer" presStyleCnt="0"/>
      <dgm:spPr/>
    </dgm:pt>
    <dgm:pt modelId="{6A0CD422-DF78-4208-9E41-CF17878E218D}" type="pres">
      <dgm:prSet presAssocID="{BF5F548F-E962-4385-8311-DB9627DA3E9F}" presName="comp" presStyleCnt="0"/>
      <dgm:spPr/>
    </dgm:pt>
    <dgm:pt modelId="{92322678-0AF1-4C9B-B0CF-F7940CD77E63}" type="pres">
      <dgm:prSet presAssocID="{BF5F548F-E962-4385-8311-DB9627DA3E9F}" presName="box" presStyleLbl="node1" presStyleIdx="1" presStyleCnt="2"/>
      <dgm:spPr/>
    </dgm:pt>
    <dgm:pt modelId="{E9E6612D-7A79-4ECF-8522-E5C4CDC3A32D}" type="pres">
      <dgm:prSet presAssocID="{BF5F548F-E962-4385-8311-DB9627DA3E9F}" presName="img" presStyleLbl="fgImgPlace1" presStyleIdx="1" presStyleCnt="2"/>
      <dgm:spPr>
        <a:blipFill rotWithShape="0">
          <a:blip xmlns:r="http://schemas.openxmlformats.org/officeDocument/2006/relationships" r:embed="rId2"/>
          <a:stretch>
            <a:fillRect/>
          </a:stretch>
        </a:blipFill>
      </dgm:spPr>
    </dgm:pt>
    <dgm:pt modelId="{9DDAA8F0-8D86-4AA5-A309-1748E3EC93BD}" type="pres">
      <dgm:prSet presAssocID="{BF5F548F-E962-4385-8311-DB9627DA3E9F}" presName="text" presStyleLbl="node1" presStyleIdx="1" presStyleCnt="2">
        <dgm:presLayoutVars>
          <dgm:bulletEnabled val="1"/>
        </dgm:presLayoutVars>
      </dgm:prSet>
      <dgm:spPr/>
    </dgm:pt>
  </dgm:ptLst>
  <dgm:cxnLst>
    <dgm:cxn modelId="{6C9FF116-275B-4D38-A479-FA064C5BA664}" type="presOf" srcId="{96EBBBB3-A9E4-430F-ADF4-3AA2B19601C4}" destId="{2AA94525-EAC6-4FEE-A02D-82AC932A51BB}" srcOrd="1" destOrd="0" presId="urn:microsoft.com/office/officeart/2005/8/layout/vList4#1"/>
    <dgm:cxn modelId="{F9C7EF1B-3923-47DE-BED1-AF820A8E32A6}" srcId="{220D8346-7999-435B-BB07-3C345D921E6A}" destId="{96EBBBB3-A9E4-430F-ADF4-3AA2B19601C4}" srcOrd="0" destOrd="0" parTransId="{A65803C3-57B5-4EBD-B4FE-5D9B990AE1BF}" sibTransId="{BCE7A1E2-581D-4F4F-B668-E79870FBF52E}"/>
    <dgm:cxn modelId="{127C5C2F-B4F0-4626-AE62-8750D51ADE07}" srcId="{BF5F548F-E962-4385-8311-DB9627DA3E9F}" destId="{50F53123-19EE-405C-84E6-DCEDE078B61F}" srcOrd="0" destOrd="0" parTransId="{E264A458-8D36-4568-A7D2-957EBDC18E4F}" sibTransId="{18CE6803-BF16-4DCA-BEEF-F63F02319624}"/>
    <dgm:cxn modelId="{3DE1E93F-8357-4678-B19B-E9431ADA4EEC}" type="presOf" srcId="{220D8346-7999-435B-BB07-3C345D921E6A}" destId="{936933C3-9C28-49E7-8B72-BA6E031E732A}" srcOrd="0" destOrd="0" presId="urn:microsoft.com/office/officeart/2005/8/layout/vList4#1"/>
    <dgm:cxn modelId="{FEC59941-B72D-485D-A062-36B63971ABC0}" type="presOf" srcId="{50F53123-19EE-405C-84E6-DCEDE078B61F}" destId="{9DDAA8F0-8D86-4AA5-A309-1748E3EC93BD}" srcOrd="1" destOrd="1" presId="urn:microsoft.com/office/officeart/2005/8/layout/vList4#1"/>
    <dgm:cxn modelId="{82F80C42-5EE4-433F-AA8C-9A6FDC60CA61}" type="presOf" srcId="{EC62C27B-A55D-43A7-8E42-AD064B4B1903}" destId="{81ECA49D-1803-4978-9152-53D25A26E77F}" srcOrd="0" destOrd="1" presId="urn:microsoft.com/office/officeart/2005/8/layout/vList4#1"/>
    <dgm:cxn modelId="{9C74BF86-83D7-4009-B8B8-3B51A7692364}" type="presOf" srcId="{50F53123-19EE-405C-84E6-DCEDE078B61F}" destId="{92322678-0AF1-4C9B-B0CF-F7940CD77E63}" srcOrd="0" destOrd="1" presId="urn:microsoft.com/office/officeart/2005/8/layout/vList4#1"/>
    <dgm:cxn modelId="{F270D58A-CA40-4385-B93F-AB71D39CE0B4}" type="presOf" srcId="{BF5F548F-E962-4385-8311-DB9627DA3E9F}" destId="{92322678-0AF1-4C9B-B0CF-F7940CD77E63}" srcOrd="0" destOrd="0" presId="urn:microsoft.com/office/officeart/2005/8/layout/vList4#1"/>
    <dgm:cxn modelId="{EFB64A9E-FE22-4B4A-BE25-2CA2559474E3}" type="presOf" srcId="{96EBBBB3-A9E4-430F-ADF4-3AA2B19601C4}" destId="{81ECA49D-1803-4978-9152-53D25A26E77F}" srcOrd="0" destOrd="0" presId="urn:microsoft.com/office/officeart/2005/8/layout/vList4#1"/>
    <dgm:cxn modelId="{9B1695A7-C46E-4771-901F-34B3CEC791A5}" srcId="{96EBBBB3-A9E4-430F-ADF4-3AA2B19601C4}" destId="{EC62C27B-A55D-43A7-8E42-AD064B4B1903}" srcOrd="0" destOrd="0" parTransId="{22225BE8-CF04-4ED1-9053-66F800B73AF5}" sibTransId="{04106892-EFD7-4F59-A9CC-E784F5BF34A7}"/>
    <dgm:cxn modelId="{BE665BAA-CBA3-42F6-A20E-E6E0EB93A18A}" type="presOf" srcId="{BF5F548F-E962-4385-8311-DB9627DA3E9F}" destId="{9DDAA8F0-8D86-4AA5-A309-1748E3EC93BD}" srcOrd="1" destOrd="0" presId="urn:microsoft.com/office/officeart/2005/8/layout/vList4#1"/>
    <dgm:cxn modelId="{71C985EE-D942-4B84-A0DA-C21A77CB65A5}" type="presOf" srcId="{EC62C27B-A55D-43A7-8E42-AD064B4B1903}" destId="{2AA94525-EAC6-4FEE-A02D-82AC932A51BB}" srcOrd="1" destOrd="1" presId="urn:microsoft.com/office/officeart/2005/8/layout/vList4#1"/>
    <dgm:cxn modelId="{1E4F67FF-CAE2-4182-83CF-BEA1F691A587}" srcId="{220D8346-7999-435B-BB07-3C345D921E6A}" destId="{BF5F548F-E962-4385-8311-DB9627DA3E9F}" srcOrd="1" destOrd="0" parTransId="{358B5CB5-A8AC-451A-B071-533EC7C571CC}" sibTransId="{AFA883BF-F2CB-478F-B216-32025362576D}"/>
    <dgm:cxn modelId="{944DBAE0-283C-44D9-96A0-55F74EDE1E20}" type="presParOf" srcId="{936933C3-9C28-49E7-8B72-BA6E031E732A}" destId="{480EF911-594E-48E4-AACF-A5A02DF45236}" srcOrd="0" destOrd="0" presId="urn:microsoft.com/office/officeart/2005/8/layout/vList4#1"/>
    <dgm:cxn modelId="{4C1298E2-D245-4E10-8931-070F5CB09556}" type="presParOf" srcId="{480EF911-594E-48E4-AACF-A5A02DF45236}" destId="{81ECA49D-1803-4978-9152-53D25A26E77F}" srcOrd="0" destOrd="0" presId="urn:microsoft.com/office/officeart/2005/8/layout/vList4#1"/>
    <dgm:cxn modelId="{45FE2678-D2A5-4A8C-AE27-80F502DB438F}" type="presParOf" srcId="{480EF911-594E-48E4-AACF-A5A02DF45236}" destId="{91560616-6DA2-4634-8365-86CF5D26452B}" srcOrd="1" destOrd="0" presId="urn:microsoft.com/office/officeart/2005/8/layout/vList4#1"/>
    <dgm:cxn modelId="{0DC1D025-B3E1-4E5F-81BB-BDDED22FDC73}" type="presParOf" srcId="{480EF911-594E-48E4-AACF-A5A02DF45236}" destId="{2AA94525-EAC6-4FEE-A02D-82AC932A51BB}" srcOrd="2" destOrd="0" presId="urn:microsoft.com/office/officeart/2005/8/layout/vList4#1"/>
    <dgm:cxn modelId="{D01BDD96-97A0-4087-AC5C-8882F7C1B131}" type="presParOf" srcId="{936933C3-9C28-49E7-8B72-BA6E031E732A}" destId="{2BD7CBEC-7F2A-4D4C-B533-831CE45F0A66}" srcOrd="1" destOrd="0" presId="urn:microsoft.com/office/officeart/2005/8/layout/vList4#1"/>
    <dgm:cxn modelId="{4DF923C9-97A5-452D-9210-1192C25CFD44}" type="presParOf" srcId="{936933C3-9C28-49E7-8B72-BA6E031E732A}" destId="{6A0CD422-DF78-4208-9E41-CF17878E218D}" srcOrd="2" destOrd="0" presId="urn:microsoft.com/office/officeart/2005/8/layout/vList4#1"/>
    <dgm:cxn modelId="{77385FB0-869F-4111-AC55-0A1C1E22E7A7}" type="presParOf" srcId="{6A0CD422-DF78-4208-9E41-CF17878E218D}" destId="{92322678-0AF1-4C9B-B0CF-F7940CD77E63}" srcOrd="0" destOrd="0" presId="urn:microsoft.com/office/officeart/2005/8/layout/vList4#1"/>
    <dgm:cxn modelId="{EBB30F24-8877-4476-A339-CFE8C9315FB8}" type="presParOf" srcId="{6A0CD422-DF78-4208-9E41-CF17878E218D}" destId="{E9E6612D-7A79-4ECF-8522-E5C4CDC3A32D}" srcOrd="1" destOrd="0" presId="urn:microsoft.com/office/officeart/2005/8/layout/vList4#1"/>
    <dgm:cxn modelId="{98DC56D1-DB17-4823-84AE-11BBB0D0ECDE}" type="presParOf" srcId="{6A0CD422-DF78-4208-9E41-CF17878E218D}" destId="{9DDAA8F0-8D86-4AA5-A309-1748E3EC93BD}"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1818735D-F885-4363-A572-2CA2D752A9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037D19F-05FB-46BF-A69F-BF5979E9C865}">
      <dgm:prSet/>
      <dgm:spPr/>
      <dgm:t>
        <a:bodyPr/>
        <a:lstStyle/>
        <a:p>
          <a:pPr>
            <a:lnSpc>
              <a:spcPct val="100000"/>
            </a:lnSpc>
          </a:pPr>
          <a:r>
            <a:rPr lang="tr-TR"/>
            <a:t>T</a:t>
          </a:r>
          <a:r>
            <a:rPr lang="en-US"/>
            <a:t>he frequency of injection-site adverse experiences and severe adverse experiences </a:t>
          </a:r>
          <a:r>
            <a:rPr lang="tr-TR"/>
            <a:t>(</a:t>
          </a:r>
          <a:r>
            <a:rPr lang="en-US"/>
            <a:t>Pyrexia</a:t>
          </a:r>
          <a:r>
            <a:rPr lang="tr-TR"/>
            <a:t>, </a:t>
          </a:r>
          <a:r>
            <a:rPr lang="en-US"/>
            <a:t>Allergy to vaccine</a:t>
          </a:r>
          <a:r>
            <a:rPr lang="tr-TR"/>
            <a:t>, </a:t>
          </a:r>
          <a:r>
            <a:rPr lang="en-US"/>
            <a:t>Asthmatic crisis</a:t>
          </a:r>
          <a:r>
            <a:rPr lang="tr-TR"/>
            <a:t>, </a:t>
          </a:r>
          <a:r>
            <a:rPr lang="en-US"/>
            <a:t>Headache</a:t>
          </a:r>
          <a:r>
            <a:rPr lang="tr-TR"/>
            <a:t>, </a:t>
          </a:r>
          <a:r>
            <a:rPr lang="en-US"/>
            <a:t>Tonsillitis</a:t>
          </a:r>
          <a:r>
            <a:rPr lang="tr-TR"/>
            <a:t>) </a:t>
          </a:r>
          <a:r>
            <a:rPr lang="en-US"/>
            <a:t>was higher with </a:t>
          </a:r>
          <a:r>
            <a:rPr lang="tr-TR"/>
            <a:t>9vHPV Vaccine </a:t>
          </a:r>
          <a:r>
            <a:rPr lang="en-US"/>
            <a:t>compared to Gardasil</a:t>
          </a:r>
        </a:p>
      </dgm:t>
    </dgm:pt>
    <dgm:pt modelId="{25B9BE14-8548-40FD-91C3-B495E1419CC8}" type="parTrans" cxnId="{DF55994D-1B3A-4770-9A3F-77CA72F9C201}">
      <dgm:prSet/>
      <dgm:spPr/>
      <dgm:t>
        <a:bodyPr/>
        <a:lstStyle/>
        <a:p>
          <a:endParaRPr lang="en-US"/>
        </a:p>
      </dgm:t>
    </dgm:pt>
    <dgm:pt modelId="{64F3E7ED-F4C9-4E70-B193-2A0262AA26CF}" type="sibTrans" cxnId="{DF55994D-1B3A-4770-9A3F-77CA72F9C201}">
      <dgm:prSet/>
      <dgm:spPr/>
      <dgm:t>
        <a:bodyPr/>
        <a:lstStyle/>
        <a:p>
          <a:endParaRPr lang="en-US"/>
        </a:p>
      </dgm:t>
    </dgm:pt>
    <dgm:pt modelId="{E7A5D726-A367-42FA-A63C-59A750E3413D}">
      <dgm:prSet/>
      <dgm:spPr/>
      <dgm:t>
        <a:bodyPr/>
        <a:lstStyle/>
        <a:p>
          <a:pPr>
            <a:lnSpc>
              <a:spcPct val="100000"/>
            </a:lnSpc>
          </a:pPr>
          <a:r>
            <a:rPr lang="en-US"/>
            <a:t>Most injection-site adverse experiences are mild or moderate and intensity and severe injection-site adverse experiences are rare with both vaccines</a:t>
          </a:r>
        </a:p>
      </dgm:t>
    </dgm:pt>
    <dgm:pt modelId="{91EB9D25-4469-4C37-89B0-54487127A0CC}" type="parTrans" cxnId="{A28F500D-2E80-45BF-AB4B-D98A2C6C38F9}">
      <dgm:prSet/>
      <dgm:spPr/>
      <dgm:t>
        <a:bodyPr/>
        <a:lstStyle/>
        <a:p>
          <a:endParaRPr lang="en-US"/>
        </a:p>
      </dgm:t>
    </dgm:pt>
    <dgm:pt modelId="{232C4674-F35F-44E0-81B4-3B1CA37441FA}" type="sibTrans" cxnId="{A28F500D-2E80-45BF-AB4B-D98A2C6C38F9}">
      <dgm:prSet/>
      <dgm:spPr/>
      <dgm:t>
        <a:bodyPr/>
        <a:lstStyle/>
        <a:p>
          <a:endParaRPr lang="en-US"/>
        </a:p>
      </dgm:t>
    </dgm:pt>
    <dgm:pt modelId="{8A41F3EC-F98D-49A0-914D-EE3FBA2C6330}" type="pres">
      <dgm:prSet presAssocID="{1818735D-F885-4363-A572-2CA2D752A991}" presName="root" presStyleCnt="0">
        <dgm:presLayoutVars>
          <dgm:dir/>
          <dgm:resizeHandles val="exact"/>
        </dgm:presLayoutVars>
      </dgm:prSet>
      <dgm:spPr/>
    </dgm:pt>
    <dgm:pt modelId="{BEBFE68C-3562-471C-8280-E4D2DDDB72D4}" type="pres">
      <dgm:prSet presAssocID="{6037D19F-05FB-46BF-A69F-BF5979E9C865}" presName="compNode" presStyleCnt="0"/>
      <dgm:spPr/>
    </dgm:pt>
    <dgm:pt modelId="{7741F912-1C2F-4216-A2FE-8907B7DB924E}" type="pres">
      <dgm:prSet presAssocID="{6037D19F-05FB-46BF-A69F-BF5979E9C865}" presName="bgRect" presStyleLbl="bgShp" presStyleIdx="0" presStyleCnt="2"/>
      <dgm:spPr/>
    </dgm:pt>
    <dgm:pt modelId="{D94877D6-2DC6-4AAD-84E7-53C48018F36E}" type="pres">
      <dgm:prSet presAssocID="{6037D19F-05FB-46BF-A69F-BF5979E9C8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ğne"/>
        </a:ext>
      </dgm:extLst>
    </dgm:pt>
    <dgm:pt modelId="{C5293453-1DF7-48ED-BDC5-45E01C703CC8}" type="pres">
      <dgm:prSet presAssocID="{6037D19F-05FB-46BF-A69F-BF5979E9C865}" presName="spaceRect" presStyleCnt="0"/>
      <dgm:spPr/>
    </dgm:pt>
    <dgm:pt modelId="{084F07A9-A9DC-416F-882A-EEFD7EB9C4F3}" type="pres">
      <dgm:prSet presAssocID="{6037D19F-05FB-46BF-A69F-BF5979E9C865}" presName="parTx" presStyleLbl="revTx" presStyleIdx="0" presStyleCnt="2">
        <dgm:presLayoutVars>
          <dgm:chMax val="0"/>
          <dgm:chPref val="0"/>
        </dgm:presLayoutVars>
      </dgm:prSet>
      <dgm:spPr/>
    </dgm:pt>
    <dgm:pt modelId="{0E9CE892-53F8-4E65-87EA-B2CC2DC01C94}" type="pres">
      <dgm:prSet presAssocID="{64F3E7ED-F4C9-4E70-B193-2A0262AA26CF}" presName="sibTrans" presStyleCnt="0"/>
      <dgm:spPr/>
    </dgm:pt>
    <dgm:pt modelId="{FF299945-62FA-4775-9C6A-1B4A9C6682D4}" type="pres">
      <dgm:prSet presAssocID="{E7A5D726-A367-42FA-A63C-59A750E3413D}" presName="compNode" presStyleCnt="0"/>
      <dgm:spPr/>
    </dgm:pt>
    <dgm:pt modelId="{68CE9D6E-BF0F-4DA3-9A64-5A22C8B5F7E6}" type="pres">
      <dgm:prSet presAssocID="{E7A5D726-A367-42FA-A63C-59A750E3413D}" presName="bgRect" presStyleLbl="bgShp" presStyleIdx="1" presStyleCnt="2"/>
      <dgm:spPr/>
    </dgm:pt>
    <dgm:pt modelId="{AE84576E-77C7-42DF-AA3C-D9F75E569398}" type="pres">
      <dgm:prSet presAssocID="{E7A5D726-A367-42FA-A63C-59A750E3413D}" presName="iconRect" presStyleLbl="node1" presStyleIdx="1"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ıp"/>
        </a:ext>
      </dgm:extLst>
    </dgm:pt>
    <dgm:pt modelId="{5E868E41-48DB-4881-9C5A-F6E768ABBA17}" type="pres">
      <dgm:prSet presAssocID="{E7A5D726-A367-42FA-A63C-59A750E3413D}" presName="spaceRect" presStyleCnt="0"/>
      <dgm:spPr/>
    </dgm:pt>
    <dgm:pt modelId="{AD60F6AA-7A9F-4EC3-93C4-BA4B4A9D7B9E}" type="pres">
      <dgm:prSet presAssocID="{E7A5D726-A367-42FA-A63C-59A750E3413D}" presName="parTx" presStyleLbl="revTx" presStyleIdx="1" presStyleCnt="2">
        <dgm:presLayoutVars>
          <dgm:chMax val="0"/>
          <dgm:chPref val="0"/>
        </dgm:presLayoutVars>
      </dgm:prSet>
      <dgm:spPr/>
    </dgm:pt>
  </dgm:ptLst>
  <dgm:cxnLst>
    <dgm:cxn modelId="{A28F500D-2E80-45BF-AB4B-D98A2C6C38F9}" srcId="{1818735D-F885-4363-A572-2CA2D752A991}" destId="{E7A5D726-A367-42FA-A63C-59A750E3413D}" srcOrd="1" destOrd="0" parTransId="{91EB9D25-4469-4C37-89B0-54487127A0CC}" sibTransId="{232C4674-F35F-44E0-81B4-3B1CA37441FA}"/>
    <dgm:cxn modelId="{DB4F2E2E-FF21-4FC7-8370-B532030DE637}" type="presOf" srcId="{E7A5D726-A367-42FA-A63C-59A750E3413D}" destId="{AD60F6AA-7A9F-4EC3-93C4-BA4B4A9D7B9E}" srcOrd="0" destOrd="0" presId="urn:microsoft.com/office/officeart/2018/2/layout/IconVerticalSolidList"/>
    <dgm:cxn modelId="{DF55994D-1B3A-4770-9A3F-77CA72F9C201}" srcId="{1818735D-F885-4363-A572-2CA2D752A991}" destId="{6037D19F-05FB-46BF-A69F-BF5979E9C865}" srcOrd="0" destOrd="0" parTransId="{25B9BE14-8548-40FD-91C3-B495E1419CC8}" sibTransId="{64F3E7ED-F4C9-4E70-B193-2A0262AA26CF}"/>
    <dgm:cxn modelId="{968039BD-8978-4074-8546-C03652A8B000}" type="presOf" srcId="{1818735D-F885-4363-A572-2CA2D752A991}" destId="{8A41F3EC-F98D-49A0-914D-EE3FBA2C6330}" srcOrd="0" destOrd="0" presId="urn:microsoft.com/office/officeart/2018/2/layout/IconVerticalSolidList"/>
    <dgm:cxn modelId="{08A57DC6-6749-4E38-B4C4-27E8C6EE145D}" type="presOf" srcId="{6037D19F-05FB-46BF-A69F-BF5979E9C865}" destId="{084F07A9-A9DC-416F-882A-EEFD7EB9C4F3}" srcOrd="0" destOrd="0" presId="urn:microsoft.com/office/officeart/2018/2/layout/IconVerticalSolidList"/>
    <dgm:cxn modelId="{A028D789-9715-44B5-97BF-D3E3BA831837}" type="presParOf" srcId="{8A41F3EC-F98D-49A0-914D-EE3FBA2C6330}" destId="{BEBFE68C-3562-471C-8280-E4D2DDDB72D4}" srcOrd="0" destOrd="0" presId="urn:microsoft.com/office/officeart/2018/2/layout/IconVerticalSolidList"/>
    <dgm:cxn modelId="{DC260CDA-1EBA-4A4B-B5FC-170EFA0CE8A1}" type="presParOf" srcId="{BEBFE68C-3562-471C-8280-E4D2DDDB72D4}" destId="{7741F912-1C2F-4216-A2FE-8907B7DB924E}" srcOrd="0" destOrd="0" presId="urn:microsoft.com/office/officeart/2018/2/layout/IconVerticalSolidList"/>
    <dgm:cxn modelId="{D64F8DB4-C26F-47E9-AFE7-61D8855E5E73}" type="presParOf" srcId="{BEBFE68C-3562-471C-8280-E4D2DDDB72D4}" destId="{D94877D6-2DC6-4AAD-84E7-53C48018F36E}" srcOrd="1" destOrd="0" presId="urn:microsoft.com/office/officeart/2018/2/layout/IconVerticalSolidList"/>
    <dgm:cxn modelId="{3DC7AF93-549D-4C8D-AA42-EF8A38664037}" type="presParOf" srcId="{BEBFE68C-3562-471C-8280-E4D2DDDB72D4}" destId="{C5293453-1DF7-48ED-BDC5-45E01C703CC8}" srcOrd="2" destOrd="0" presId="urn:microsoft.com/office/officeart/2018/2/layout/IconVerticalSolidList"/>
    <dgm:cxn modelId="{B4EB2E79-813D-4B57-A440-62FC37E985A5}" type="presParOf" srcId="{BEBFE68C-3562-471C-8280-E4D2DDDB72D4}" destId="{084F07A9-A9DC-416F-882A-EEFD7EB9C4F3}" srcOrd="3" destOrd="0" presId="urn:microsoft.com/office/officeart/2018/2/layout/IconVerticalSolidList"/>
    <dgm:cxn modelId="{FF3A3F7B-B8B6-4656-B55A-80DF12425B5B}" type="presParOf" srcId="{8A41F3EC-F98D-49A0-914D-EE3FBA2C6330}" destId="{0E9CE892-53F8-4E65-87EA-B2CC2DC01C94}" srcOrd="1" destOrd="0" presId="urn:microsoft.com/office/officeart/2018/2/layout/IconVerticalSolidList"/>
    <dgm:cxn modelId="{33913AAB-29AD-40DB-AEE0-82FA1B3C8F2E}" type="presParOf" srcId="{8A41F3EC-F98D-49A0-914D-EE3FBA2C6330}" destId="{FF299945-62FA-4775-9C6A-1B4A9C6682D4}" srcOrd="2" destOrd="0" presId="urn:microsoft.com/office/officeart/2018/2/layout/IconVerticalSolidList"/>
    <dgm:cxn modelId="{FB2B7481-38A7-4CD3-AFA4-0397DC8D06E1}" type="presParOf" srcId="{FF299945-62FA-4775-9C6A-1B4A9C6682D4}" destId="{68CE9D6E-BF0F-4DA3-9A64-5A22C8B5F7E6}" srcOrd="0" destOrd="0" presId="urn:microsoft.com/office/officeart/2018/2/layout/IconVerticalSolidList"/>
    <dgm:cxn modelId="{36DA161F-8C92-487E-8752-E689F589BC4E}" type="presParOf" srcId="{FF299945-62FA-4775-9C6A-1B4A9C6682D4}" destId="{AE84576E-77C7-42DF-AA3C-D9F75E569398}" srcOrd="1" destOrd="0" presId="urn:microsoft.com/office/officeart/2018/2/layout/IconVerticalSolidList"/>
    <dgm:cxn modelId="{A6C611F7-10EF-4A32-8FC5-8AFEBA099FD8}" type="presParOf" srcId="{FF299945-62FA-4775-9C6A-1B4A9C6682D4}" destId="{5E868E41-48DB-4881-9C5A-F6E768ABBA17}" srcOrd="2" destOrd="0" presId="urn:microsoft.com/office/officeart/2018/2/layout/IconVerticalSolidList"/>
    <dgm:cxn modelId="{3E429F2A-13A5-4A3F-978C-52310FABEE42}" type="presParOf" srcId="{FF299945-62FA-4775-9C6A-1B4A9C6682D4}" destId="{AD60F6AA-7A9F-4EC3-93C4-BA4B4A9D7B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2909F14-B666-40AC-ADBB-A3F5CCA2FEC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71D065D-9382-4607-A505-48453C1DEA50}">
      <dgm:prSet/>
      <dgm:spPr/>
      <dgm:t>
        <a:bodyPr/>
        <a:lstStyle/>
        <a:p>
          <a:r>
            <a:rPr lang="en-US"/>
            <a:t>Protocol 006 provides information on safety and immunogenicity in females who received 3 doses of Gardasil and then 3 doses of 9vHPV Vaccine</a:t>
          </a:r>
        </a:p>
      </dgm:t>
    </dgm:pt>
    <dgm:pt modelId="{DDE9CD39-33F3-4148-B286-729FC6C27D24}" type="parTrans" cxnId="{9DBD085D-41C8-4461-B6DD-030B806F86F0}">
      <dgm:prSet/>
      <dgm:spPr/>
      <dgm:t>
        <a:bodyPr/>
        <a:lstStyle/>
        <a:p>
          <a:endParaRPr lang="en-US"/>
        </a:p>
      </dgm:t>
    </dgm:pt>
    <dgm:pt modelId="{97F91E34-1A21-4C96-BAA5-589C36457284}" type="sibTrans" cxnId="{9DBD085D-41C8-4461-B6DD-030B806F86F0}">
      <dgm:prSet/>
      <dgm:spPr/>
      <dgm:t>
        <a:bodyPr/>
        <a:lstStyle/>
        <a:p>
          <a:endParaRPr lang="en-US"/>
        </a:p>
      </dgm:t>
    </dgm:pt>
    <dgm:pt modelId="{8201C83E-BA41-42F6-BC54-BA6BFB6C4C79}">
      <dgm:prSet/>
      <dgm:spPr/>
      <dgm:t>
        <a:bodyPr/>
        <a:lstStyle/>
        <a:p>
          <a:r>
            <a:rPr lang="en-US"/>
            <a:t>Administration of a 3-dose regimen of 9vHPV vaccine to adolescent girls and young women 12-26 years of age who are prior Gardasil recipients is highly immunogenic with respect to additional HPV types and generally well tolerated</a:t>
          </a:r>
        </a:p>
      </dgm:t>
    </dgm:pt>
    <dgm:pt modelId="{E2428FE7-10FA-4575-83B5-66ACD49E34F6}" type="parTrans" cxnId="{87D3A1A4-97FC-41B6-AAB6-FA8D11D8520D}">
      <dgm:prSet/>
      <dgm:spPr/>
      <dgm:t>
        <a:bodyPr/>
        <a:lstStyle/>
        <a:p>
          <a:endParaRPr lang="en-US"/>
        </a:p>
      </dgm:t>
    </dgm:pt>
    <dgm:pt modelId="{E858440F-A963-4827-8EDF-3FA8166855B3}" type="sibTrans" cxnId="{87D3A1A4-97FC-41B6-AAB6-FA8D11D8520D}">
      <dgm:prSet/>
      <dgm:spPr/>
      <dgm:t>
        <a:bodyPr/>
        <a:lstStyle/>
        <a:p>
          <a:endParaRPr lang="en-US"/>
        </a:p>
      </dgm:t>
    </dgm:pt>
    <dgm:pt modelId="{CB6D4270-6C5E-4CB9-9DB7-5AA523712359}" type="pres">
      <dgm:prSet presAssocID="{C2909F14-B666-40AC-ADBB-A3F5CCA2FEC3}" presName="vert0" presStyleCnt="0">
        <dgm:presLayoutVars>
          <dgm:dir/>
          <dgm:animOne val="branch"/>
          <dgm:animLvl val="lvl"/>
        </dgm:presLayoutVars>
      </dgm:prSet>
      <dgm:spPr/>
    </dgm:pt>
    <dgm:pt modelId="{C1E7C846-F04B-4230-BF4D-03C0AAFE5110}" type="pres">
      <dgm:prSet presAssocID="{671D065D-9382-4607-A505-48453C1DEA50}" presName="thickLine" presStyleLbl="alignNode1" presStyleIdx="0" presStyleCnt="2"/>
      <dgm:spPr/>
    </dgm:pt>
    <dgm:pt modelId="{9F521B67-4758-4168-B6F2-CB8FC91187E2}" type="pres">
      <dgm:prSet presAssocID="{671D065D-9382-4607-A505-48453C1DEA50}" presName="horz1" presStyleCnt="0"/>
      <dgm:spPr/>
    </dgm:pt>
    <dgm:pt modelId="{D8E835EC-3C8C-4003-89F5-54FA96D8158C}" type="pres">
      <dgm:prSet presAssocID="{671D065D-9382-4607-A505-48453C1DEA50}" presName="tx1" presStyleLbl="revTx" presStyleIdx="0" presStyleCnt="2"/>
      <dgm:spPr/>
    </dgm:pt>
    <dgm:pt modelId="{1121F6A1-BB1E-4BF0-B0D3-1FBC56EA0773}" type="pres">
      <dgm:prSet presAssocID="{671D065D-9382-4607-A505-48453C1DEA50}" presName="vert1" presStyleCnt="0"/>
      <dgm:spPr/>
    </dgm:pt>
    <dgm:pt modelId="{29250F72-078B-4F2E-AD40-FE97BE98D972}" type="pres">
      <dgm:prSet presAssocID="{8201C83E-BA41-42F6-BC54-BA6BFB6C4C79}" presName="thickLine" presStyleLbl="alignNode1" presStyleIdx="1" presStyleCnt="2"/>
      <dgm:spPr/>
    </dgm:pt>
    <dgm:pt modelId="{CFFB7493-E0CE-4AD2-A0F4-F5590C12EF78}" type="pres">
      <dgm:prSet presAssocID="{8201C83E-BA41-42F6-BC54-BA6BFB6C4C79}" presName="horz1" presStyleCnt="0"/>
      <dgm:spPr/>
    </dgm:pt>
    <dgm:pt modelId="{4B9D98FD-97C8-4D4A-ABDF-1DEEB9694D1D}" type="pres">
      <dgm:prSet presAssocID="{8201C83E-BA41-42F6-BC54-BA6BFB6C4C79}" presName="tx1" presStyleLbl="revTx" presStyleIdx="1" presStyleCnt="2"/>
      <dgm:spPr/>
    </dgm:pt>
    <dgm:pt modelId="{388EABC7-C3A5-4EE2-8899-8E1431638242}" type="pres">
      <dgm:prSet presAssocID="{8201C83E-BA41-42F6-BC54-BA6BFB6C4C79}" presName="vert1" presStyleCnt="0"/>
      <dgm:spPr/>
    </dgm:pt>
  </dgm:ptLst>
  <dgm:cxnLst>
    <dgm:cxn modelId="{08BCEE1B-F103-4BEE-A9E1-84D817C8B514}" type="presOf" srcId="{8201C83E-BA41-42F6-BC54-BA6BFB6C4C79}" destId="{4B9D98FD-97C8-4D4A-ABDF-1DEEB9694D1D}" srcOrd="0" destOrd="0" presId="urn:microsoft.com/office/officeart/2008/layout/LinedList"/>
    <dgm:cxn modelId="{9DBD085D-41C8-4461-B6DD-030B806F86F0}" srcId="{C2909F14-B666-40AC-ADBB-A3F5CCA2FEC3}" destId="{671D065D-9382-4607-A505-48453C1DEA50}" srcOrd="0" destOrd="0" parTransId="{DDE9CD39-33F3-4148-B286-729FC6C27D24}" sibTransId="{97F91E34-1A21-4C96-BAA5-589C36457284}"/>
    <dgm:cxn modelId="{24B7D78D-20EC-444D-B9BC-61A51E6F2837}" type="presOf" srcId="{671D065D-9382-4607-A505-48453C1DEA50}" destId="{D8E835EC-3C8C-4003-89F5-54FA96D8158C}" srcOrd="0" destOrd="0" presId="urn:microsoft.com/office/officeart/2008/layout/LinedList"/>
    <dgm:cxn modelId="{6AE9A094-8534-41B8-9AAF-F536A180A6DD}" type="presOf" srcId="{C2909F14-B666-40AC-ADBB-A3F5CCA2FEC3}" destId="{CB6D4270-6C5E-4CB9-9DB7-5AA523712359}" srcOrd="0" destOrd="0" presId="urn:microsoft.com/office/officeart/2008/layout/LinedList"/>
    <dgm:cxn modelId="{87D3A1A4-97FC-41B6-AAB6-FA8D11D8520D}" srcId="{C2909F14-B666-40AC-ADBB-A3F5CCA2FEC3}" destId="{8201C83E-BA41-42F6-BC54-BA6BFB6C4C79}" srcOrd="1" destOrd="0" parTransId="{E2428FE7-10FA-4575-83B5-66ACD49E34F6}" sibTransId="{E858440F-A963-4827-8EDF-3FA8166855B3}"/>
    <dgm:cxn modelId="{4F7839B5-37CA-4170-8F4A-DE633152E574}" type="presParOf" srcId="{CB6D4270-6C5E-4CB9-9DB7-5AA523712359}" destId="{C1E7C846-F04B-4230-BF4D-03C0AAFE5110}" srcOrd="0" destOrd="0" presId="urn:microsoft.com/office/officeart/2008/layout/LinedList"/>
    <dgm:cxn modelId="{4C24211B-7920-456D-91A2-C8D41662DC2B}" type="presParOf" srcId="{CB6D4270-6C5E-4CB9-9DB7-5AA523712359}" destId="{9F521B67-4758-4168-B6F2-CB8FC91187E2}" srcOrd="1" destOrd="0" presId="urn:microsoft.com/office/officeart/2008/layout/LinedList"/>
    <dgm:cxn modelId="{62E34828-D678-44A7-A1D3-C6C60703E12F}" type="presParOf" srcId="{9F521B67-4758-4168-B6F2-CB8FC91187E2}" destId="{D8E835EC-3C8C-4003-89F5-54FA96D8158C}" srcOrd="0" destOrd="0" presId="urn:microsoft.com/office/officeart/2008/layout/LinedList"/>
    <dgm:cxn modelId="{0747DD04-A9CF-40E3-A506-DCAECEB81470}" type="presParOf" srcId="{9F521B67-4758-4168-B6F2-CB8FC91187E2}" destId="{1121F6A1-BB1E-4BF0-B0D3-1FBC56EA0773}" srcOrd="1" destOrd="0" presId="urn:microsoft.com/office/officeart/2008/layout/LinedList"/>
    <dgm:cxn modelId="{7BDB2698-B42C-4081-A036-A716B01A4B68}" type="presParOf" srcId="{CB6D4270-6C5E-4CB9-9DB7-5AA523712359}" destId="{29250F72-078B-4F2E-AD40-FE97BE98D972}" srcOrd="2" destOrd="0" presId="urn:microsoft.com/office/officeart/2008/layout/LinedList"/>
    <dgm:cxn modelId="{3CF1EE34-6322-4853-B186-D978860F73C9}" type="presParOf" srcId="{CB6D4270-6C5E-4CB9-9DB7-5AA523712359}" destId="{CFFB7493-E0CE-4AD2-A0F4-F5590C12EF78}" srcOrd="3" destOrd="0" presId="urn:microsoft.com/office/officeart/2008/layout/LinedList"/>
    <dgm:cxn modelId="{32220024-0FA3-43AF-A5E8-D7EBB32A00B2}" type="presParOf" srcId="{CFFB7493-E0CE-4AD2-A0F4-F5590C12EF78}" destId="{4B9D98FD-97C8-4D4A-ABDF-1DEEB9694D1D}" srcOrd="0" destOrd="0" presId="urn:microsoft.com/office/officeart/2008/layout/LinedList"/>
    <dgm:cxn modelId="{D9F4EE7C-5925-463A-B662-AC9913BD1C38}" type="presParOf" srcId="{CFFB7493-E0CE-4AD2-A0F4-F5590C12EF78}" destId="{388EABC7-C3A5-4EE2-8899-8E143163824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1A76AC0-368F-4D88-9444-91567C2105F6}" type="doc">
      <dgm:prSet loTypeId="urn:microsoft.com/office/officeart/2005/8/layout/vList2" loCatId="list" qsTypeId="urn:microsoft.com/office/officeart/2005/8/quickstyle/simple5" qsCatId="simple" csTypeId="urn:microsoft.com/office/officeart/2005/8/colors/colorful4" csCatId="colorful"/>
      <dgm:spPr/>
      <dgm:t>
        <a:bodyPr/>
        <a:lstStyle/>
        <a:p>
          <a:endParaRPr lang="tr-TR"/>
        </a:p>
      </dgm:t>
    </dgm:pt>
    <dgm:pt modelId="{1DEE2FBE-BFB4-4CAB-BADE-9D1BFA3674FF}">
      <dgm:prSet/>
      <dgm:spPr/>
      <dgm:t>
        <a:bodyPr/>
        <a:lstStyle/>
        <a:p>
          <a:pPr rtl="0"/>
          <a:r>
            <a:rPr lang="tr-TR"/>
            <a:t>A</a:t>
          </a:r>
          <a:r>
            <a:rPr lang="en-US"/>
            <a:t>ny available HPV vaccine product may be used to continue or complete the series for women for protection against HPV genotypes 16 and 18</a:t>
          </a:r>
          <a:endParaRPr lang="tr-TR"/>
        </a:p>
      </dgm:t>
    </dgm:pt>
    <dgm:pt modelId="{94681C5D-C53A-44E6-ADAE-DB5964025F2C}" type="parTrans" cxnId="{D7D618CF-D5D7-4BF0-BC40-72B232DC5DD6}">
      <dgm:prSet/>
      <dgm:spPr/>
      <dgm:t>
        <a:bodyPr/>
        <a:lstStyle/>
        <a:p>
          <a:endParaRPr lang="tr-TR"/>
        </a:p>
      </dgm:t>
    </dgm:pt>
    <dgm:pt modelId="{6C374A27-291C-407C-BB26-2D8645D6E66A}" type="sibTrans" cxnId="{D7D618CF-D5D7-4BF0-BC40-72B232DC5DD6}">
      <dgm:prSet/>
      <dgm:spPr/>
      <dgm:t>
        <a:bodyPr/>
        <a:lstStyle/>
        <a:p>
          <a:endParaRPr lang="tr-TR"/>
        </a:p>
      </dgm:t>
    </dgm:pt>
    <dgm:pt modelId="{EA8F73C5-CF6C-4099-8004-10428088645B}">
      <dgm:prSet/>
      <dgm:spPr/>
      <dgm:t>
        <a:bodyPr/>
        <a:lstStyle/>
        <a:p>
          <a:pPr rtl="0"/>
          <a:r>
            <a:rPr lang="tr-TR"/>
            <a:t>I</a:t>
          </a:r>
          <a:r>
            <a:rPr lang="en-US"/>
            <a:t>f HPV vaccine </a:t>
          </a:r>
          <a:r>
            <a:rPr lang="tr-TR"/>
            <a:t>type </a:t>
          </a:r>
          <a:r>
            <a:rPr lang="en-US"/>
            <a:t>do</a:t>
          </a:r>
          <a:r>
            <a:rPr lang="tr-TR"/>
            <a:t>es</a:t>
          </a:r>
          <a:r>
            <a:rPr lang="en-US"/>
            <a:t> not </a:t>
          </a:r>
          <a:r>
            <a:rPr lang="tr-TR"/>
            <a:t>be </a:t>
          </a:r>
          <a:r>
            <a:rPr lang="en-US"/>
            <a:t>know</a:t>
          </a:r>
          <a:r>
            <a:rPr lang="tr-TR"/>
            <a:t>n</a:t>
          </a:r>
        </a:p>
      </dgm:t>
    </dgm:pt>
    <dgm:pt modelId="{ED3E2F8E-2A1C-48BF-B36C-8F43DD96E66C}" type="parTrans" cxnId="{E1737B62-35FE-4ABA-831F-7B4FCAACD0D3}">
      <dgm:prSet/>
      <dgm:spPr/>
      <dgm:t>
        <a:bodyPr/>
        <a:lstStyle/>
        <a:p>
          <a:endParaRPr lang="tr-TR"/>
        </a:p>
      </dgm:t>
    </dgm:pt>
    <dgm:pt modelId="{C3BBE014-14F6-45C1-9F66-F3683CE00DD4}" type="sibTrans" cxnId="{E1737B62-35FE-4ABA-831F-7B4FCAACD0D3}">
      <dgm:prSet/>
      <dgm:spPr/>
      <dgm:t>
        <a:bodyPr/>
        <a:lstStyle/>
        <a:p>
          <a:endParaRPr lang="tr-TR"/>
        </a:p>
      </dgm:t>
    </dgm:pt>
    <dgm:pt modelId="{06C9C2CD-3D6B-432B-9745-05227FE54B54}">
      <dgm:prSet/>
      <dgm:spPr/>
      <dgm:t>
        <a:bodyPr/>
        <a:lstStyle/>
        <a:p>
          <a:pPr rtl="0"/>
          <a:r>
            <a:rPr lang="en-US" b="1" dirty="0">
              <a:solidFill>
                <a:srgbClr val="C00000"/>
              </a:solidFill>
            </a:rPr>
            <a:t>or</a:t>
          </a:r>
          <a:endParaRPr lang="tr-TR" b="1" dirty="0">
            <a:solidFill>
              <a:srgbClr val="C00000"/>
            </a:solidFill>
          </a:endParaRPr>
        </a:p>
      </dgm:t>
    </dgm:pt>
    <dgm:pt modelId="{F52C5631-F9D8-4696-BB3D-0865E61EAF19}" type="parTrans" cxnId="{80D5099A-B440-43E6-9AA3-180CB0B0B052}">
      <dgm:prSet/>
      <dgm:spPr/>
      <dgm:t>
        <a:bodyPr/>
        <a:lstStyle/>
        <a:p>
          <a:endParaRPr lang="tr-TR"/>
        </a:p>
      </dgm:t>
    </dgm:pt>
    <dgm:pt modelId="{FEE7644B-91AB-42AF-99E8-EF67259CB283}" type="sibTrans" cxnId="{80D5099A-B440-43E6-9AA3-180CB0B0B052}">
      <dgm:prSet/>
      <dgm:spPr/>
      <dgm:t>
        <a:bodyPr/>
        <a:lstStyle/>
        <a:p>
          <a:endParaRPr lang="tr-TR"/>
        </a:p>
      </dgm:t>
    </dgm:pt>
    <dgm:pt modelId="{8A8C1745-88E9-4742-ABAC-3D8C95A7D84B}">
      <dgm:prSet/>
      <dgm:spPr/>
      <dgm:t>
        <a:bodyPr/>
        <a:lstStyle/>
        <a:p>
          <a:pPr rtl="0"/>
          <a:r>
            <a:rPr lang="tr-TR" dirty="0"/>
            <a:t>D</a:t>
          </a:r>
          <a:r>
            <a:rPr lang="en-US" dirty="0"/>
            <a:t>o not have the same HPV vaccine product previously administered</a:t>
          </a:r>
          <a:endParaRPr lang="tr-TR" dirty="0"/>
        </a:p>
      </dgm:t>
    </dgm:pt>
    <dgm:pt modelId="{99E8CD58-CA9B-4E67-869F-04D4D46B3C1D}" type="parTrans" cxnId="{1E587C9C-9FA4-46CA-9AC4-3CB5202FB2E3}">
      <dgm:prSet/>
      <dgm:spPr/>
      <dgm:t>
        <a:bodyPr/>
        <a:lstStyle/>
        <a:p>
          <a:endParaRPr lang="tr-TR"/>
        </a:p>
      </dgm:t>
    </dgm:pt>
    <dgm:pt modelId="{A4E345CA-FC4F-444B-BD21-47E9AFC30AA5}" type="sibTrans" cxnId="{1E587C9C-9FA4-46CA-9AC4-3CB5202FB2E3}">
      <dgm:prSet/>
      <dgm:spPr/>
      <dgm:t>
        <a:bodyPr/>
        <a:lstStyle/>
        <a:p>
          <a:endParaRPr lang="tr-TR"/>
        </a:p>
      </dgm:t>
    </dgm:pt>
    <dgm:pt modelId="{E1F59E24-9794-4967-BC7B-AAFF7B0CABF3}">
      <dgm:prSet/>
      <dgm:spPr/>
      <dgm:t>
        <a:bodyPr/>
        <a:lstStyle/>
        <a:p>
          <a:pPr rtl="0"/>
          <a:r>
            <a:rPr lang="en-US" b="1" dirty="0">
              <a:solidFill>
                <a:srgbClr val="C00000"/>
              </a:solidFill>
            </a:rPr>
            <a:t>or </a:t>
          </a:r>
          <a:endParaRPr lang="tr-TR" b="1" dirty="0">
            <a:solidFill>
              <a:srgbClr val="C00000"/>
            </a:solidFill>
          </a:endParaRPr>
        </a:p>
      </dgm:t>
    </dgm:pt>
    <dgm:pt modelId="{6581986B-4BCF-4D1D-9D15-54F6A71B0BB7}" type="parTrans" cxnId="{367D83F9-9054-4480-BAC8-B9DB3AF79069}">
      <dgm:prSet/>
      <dgm:spPr/>
      <dgm:t>
        <a:bodyPr/>
        <a:lstStyle/>
        <a:p>
          <a:endParaRPr lang="tr-TR"/>
        </a:p>
      </dgm:t>
    </dgm:pt>
    <dgm:pt modelId="{73BAC2F0-59DD-457D-8DE7-A9745BEE03BD}" type="sibTrans" cxnId="{367D83F9-9054-4480-BAC8-B9DB3AF79069}">
      <dgm:prSet/>
      <dgm:spPr/>
      <dgm:t>
        <a:bodyPr/>
        <a:lstStyle/>
        <a:p>
          <a:endParaRPr lang="tr-TR"/>
        </a:p>
      </dgm:t>
    </dgm:pt>
    <dgm:pt modelId="{D2185DB6-AB67-4264-8EEB-55DD43CC3E48}">
      <dgm:prSet/>
      <dgm:spPr/>
      <dgm:t>
        <a:bodyPr/>
        <a:lstStyle/>
        <a:p>
          <a:pPr rtl="0"/>
          <a:r>
            <a:rPr lang="tr-TR" dirty="0"/>
            <a:t>A</a:t>
          </a:r>
          <a:r>
            <a:rPr lang="en-US" dirty="0"/>
            <a:t>re in settings that are transitioning to the 9</a:t>
          </a:r>
          <a:r>
            <a:rPr lang="tr-TR" dirty="0"/>
            <a:t>v</a:t>
          </a:r>
          <a:r>
            <a:rPr lang="en-US" dirty="0"/>
            <a:t>HPV vaccine</a:t>
          </a:r>
          <a:endParaRPr lang="tr-TR" dirty="0"/>
        </a:p>
      </dgm:t>
    </dgm:pt>
    <dgm:pt modelId="{8F734BAF-E91E-4DA2-B265-FF430C119BD7}" type="parTrans" cxnId="{86FDBEB5-AA3C-41D4-A297-99714B000D31}">
      <dgm:prSet/>
      <dgm:spPr/>
      <dgm:t>
        <a:bodyPr/>
        <a:lstStyle/>
        <a:p>
          <a:endParaRPr lang="tr-TR"/>
        </a:p>
      </dgm:t>
    </dgm:pt>
    <dgm:pt modelId="{3913C8DC-E1AE-4A64-B7FE-CBC07705B1BC}" type="sibTrans" cxnId="{86FDBEB5-AA3C-41D4-A297-99714B000D31}">
      <dgm:prSet/>
      <dgm:spPr/>
      <dgm:t>
        <a:bodyPr/>
        <a:lstStyle/>
        <a:p>
          <a:endParaRPr lang="tr-TR"/>
        </a:p>
      </dgm:t>
    </dgm:pt>
    <dgm:pt modelId="{A33FC88A-4786-47CF-854D-E81242EF4C03}">
      <dgm:prSet/>
      <dgm:spPr/>
      <dgm:t>
        <a:bodyPr/>
        <a:lstStyle/>
        <a:p>
          <a:pPr rtl="0"/>
          <a:r>
            <a:rPr lang="en-US"/>
            <a:t>9</a:t>
          </a:r>
          <a:r>
            <a:rPr lang="tr-TR"/>
            <a:t>v</a:t>
          </a:r>
          <a:r>
            <a:rPr lang="en-US"/>
            <a:t>HPV vaccine or the </a:t>
          </a:r>
          <a:r>
            <a:rPr lang="tr-TR"/>
            <a:t>4v</a:t>
          </a:r>
          <a:r>
            <a:rPr lang="en-US"/>
            <a:t>HPV vaccine may be used to continue or complete the series for men</a:t>
          </a:r>
          <a:endParaRPr lang="tr-TR"/>
        </a:p>
      </dgm:t>
    </dgm:pt>
    <dgm:pt modelId="{FC80BD8C-631E-407E-85A1-5FE597D8336C}" type="parTrans" cxnId="{1CA670F5-5E75-48E2-ADC4-ABC04314CA58}">
      <dgm:prSet/>
      <dgm:spPr/>
      <dgm:t>
        <a:bodyPr/>
        <a:lstStyle/>
        <a:p>
          <a:endParaRPr lang="tr-TR"/>
        </a:p>
      </dgm:t>
    </dgm:pt>
    <dgm:pt modelId="{20068BDA-10E4-4EE9-8233-6187571446A7}" type="sibTrans" cxnId="{1CA670F5-5E75-48E2-ADC4-ABC04314CA58}">
      <dgm:prSet/>
      <dgm:spPr/>
      <dgm:t>
        <a:bodyPr/>
        <a:lstStyle/>
        <a:p>
          <a:endParaRPr lang="tr-TR"/>
        </a:p>
      </dgm:t>
    </dgm:pt>
    <dgm:pt modelId="{738A34E9-7B73-423B-80BF-8F4B3BE08F08}" type="pres">
      <dgm:prSet presAssocID="{D1A76AC0-368F-4D88-9444-91567C2105F6}" presName="linear" presStyleCnt="0">
        <dgm:presLayoutVars>
          <dgm:animLvl val="lvl"/>
          <dgm:resizeHandles val="exact"/>
        </dgm:presLayoutVars>
      </dgm:prSet>
      <dgm:spPr/>
    </dgm:pt>
    <dgm:pt modelId="{28456708-01FC-4E20-AC1D-9D8D15A5FBB3}" type="pres">
      <dgm:prSet presAssocID="{1DEE2FBE-BFB4-4CAB-BADE-9D1BFA3674FF}" presName="parentText" presStyleLbl="node1" presStyleIdx="0" presStyleCnt="2">
        <dgm:presLayoutVars>
          <dgm:chMax val="0"/>
          <dgm:bulletEnabled val="1"/>
        </dgm:presLayoutVars>
      </dgm:prSet>
      <dgm:spPr/>
    </dgm:pt>
    <dgm:pt modelId="{36EC3366-8062-4CCB-BC69-665E0F2D3F50}" type="pres">
      <dgm:prSet presAssocID="{1DEE2FBE-BFB4-4CAB-BADE-9D1BFA3674FF}" presName="childText" presStyleLbl="revTx" presStyleIdx="0" presStyleCnt="1">
        <dgm:presLayoutVars>
          <dgm:bulletEnabled val="1"/>
        </dgm:presLayoutVars>
      </dgm:prSet>
      <dgm:spPr/>
    </dgm:pt>
    <dgm:pt modelId="{62BA53B5-7BCE-446B-BFF2-89D4C7AE847D}" type="pres">
      <dgm:prSet presAssocID="{A33FC88A-4786-47CF-854D-E81242EF4C03}" presName="parentText" presStyleLbl="node1" presStyleIdx="1" presStyleCnt="2">
        <dgm:presLayoutVars>
          <dgm:chMax val="0"/>
          <dgm:bulletEnabled val="1"/>
        </dgm:presLayoutVars>
      </dgm:prSet>
      <dgm:spPr/>
    </dgm:pt>
  </dgm:ptLst>
  <dgm:cxnLst>
    <dgm:cxn modelId="{1F285C12-12C7-4771-B6B4-BBF9425C05D2}" type="presOf" srcId="{8A8C1745-88E9-4742-ABAC-3D8C95A7D84B}" destId="{36EC3366-8062-4CCB-BC69-665E0F2D3F50}" srcOrd="0" destOrd="2" presId="urn:microsoft.com/office/officeart/2005/8/layout/vList2"/>
    <dgm:cxn modelId="{ED26D328-83E3-4363-9A01-656CECE24261}" type="presOf" srcId="{A33FC88A-4786-47CF-854D-E81242EF4C03}" destId="{62BA53B5-7BCE-446B-BFF2-89D4C7AE847D}" srcOrd="0" destOrd="0" presId="urn:microsoft.com/office/officeart/2005/8/layout/vList2"/>
    <dgm:cxn modelId="{E1737B62-35FE-4ABA-831F-7B4FCAACD0D3}" srcId="{1DEE2FBE-BFB4-4CAB-BADE-9D1BFA3674FF}" destId="{EA8F73C5-CF6C-4099-8004-10428088645B}" srcOrd="0" destOrd="0" parTransId="{ED3E2F8E-2A1C-48BF-B36C-8F43DD96E66C}" sibTransId="{C3BBE014-14F6-45C1-9F66-F3683CE00DD4}"/>
    <dgm:cxn modelId="{E076B752-B849-43D7-BE4F-91D4422B005E}" type="presOf" srcId="{06C9C2CD-3D6B-432B-9745-05227FE54B54}" destId="{36EC3366-8062-4CCB-BC69-665E0F2D3F50}" srcOrd="0" destOrd="1" presId="urn:microsoft.com/office/officeart/2005/8/layout/vList2"/>
    <dgm:cxn modelId="{8117B676-7BB6-48A4-9CD1-C0C606C2948F}" type="presOf" srcId="{D2185DB6-AB67-4264-8EEB-55DD43CC3E48}" destId="{36EC3366-8062-4CCB-BC69-665E0F2D3F50}" srcOrd="0" destOrd="4" presId="urn:microsoft.com/office/officeart/2005/8/layout/vList2"/>
    <dgm:cxn modelId="{4149F796-E9DB-4176-BF85-FFF71AE6F275}" type="presOf" srcId="{1DEE2FBE-BFB4-4CAB-BADE-9D1BFA3674FF}" destId="{28456708-01FC-4E20-AC1D-9D8D15A5FBB3}" srcOrd="0" destOrd="0" presId="urn:microsoft.com/office/officeart/2005/8/layout/vList2"/>
    <dgm:cxn modelId="{80D5099A-B440-43E6-9AA3-180CB0B0B052}" srcId="{EA8F73C5-CF6C-4099-8004-10428088645B}" destId="{06C9C2CD-3D6B-432B-9745-05227FE54B54}" srcOrd="0" destOrd="0" parTransId="{F52C5631-F9D8-4696-BB3D-0865E61EAF19}" sibTransId="{FEE7644B-91AB-42AF-99E8-EF67259CB283}"/>
    <dgm:cxn modelId="{1E587C9C-9FA4-46CA-9AC4-3CB5202FB2E3}" srcId="{1DEE2FBE-BFB4-4CAB-BADE-9D1BFA3674FF}" destId="{8A8C1745-88E9-4742-ABAC-3D8C95A7D84B}" srcOrd="1" destOrd="0" parTransId="{99E8CD58-CA9B-4E67-869F-04D4D46B3C1D}" sibTransId="{A4E345CA-FC4F-444B-BD21-47E9AFC30AA5}"/>
    <dgm:cxn modelId="{528BB3A2-3E0B-48A9-9DA3-2C5F55F105E1}" type="presOf" srcId="{E1F59E24-9794-4967-BC7B-AAFF7B0CABF3}" destId="{36EC3366-8062-4CCB-BC69-665E0F2D3F50}" srcOrd="0" destOrd="3" presId="urn:microsoft.com/office/officeart/2005/8/layout/vList2"/>
    <dgm:cxn modelId="{86FDBEB5-AA3C-41D4-A297-99714B000D31}" srcId="{1DEE2FBE-BFB4-4CAB-BADE-9D1BFA3674FF}" destId="{D2185DB6-AB67-4264-8EEB-55DD43CC3E48}" srcOrd="2" destOrd="0" parTransId="{8F734BAF-E91E-4DA2-B265-FF430C119BD7}" sibTransId="{3913C8DC-E1AE-4A64-B7FE-CBC07705B1BC}"/>
    <dgm:cxn modelId="{D7D618CF-D5D7-4BF0-BC40-72B232DC5DD6}" srcId="{D1A76AC0-368F-4D88-9444-91567C2105F6}" destId="{1DEE2FBE-BFB4-4CAB-BADE-9D1BFA3674FF}" srcOrd="0" destOrd="0" parTransId="{94681C5D-C53A-44E6-ADAE-DB5964025F2C}" sibTransId="{6C374A27-291C-407C-BB26-2D8645D6E66A}"/>
    <dgm:cxn modelId="{143349DB-4CC1-4B20-ADF2-C820F76493E1}" type="presOf" srcId="{EA8F73C5-CF6C-4099-8004-10428088645B}" destId="{36EC3366-8062-4CCB-BC69-665E0F2D3F50}" srcOrd="0" destOrd="0" presId="urn:microsoft.com/office/officeart/2005/8/layout/vList2"/>
    <dgm:cxn modelId="{1CA670F5-5E75-48E2-ADC4-ABC04314CA58}" srcId="{D1A76AC0-368F-4D88-9444-91567C2105F6}" destId="{A33FC88A-4786-47CF-854D-E81242EF4C03}" srcOrd="1" destOrd="0" parTransId="{FC80BD8C-631E-407E-85A1-5FE597D8336C}" sibTransId="{20068BDA-10E4-4EE9-8233-6187571446A7}"/>
    <dgm:cxn modelId="{367D83F9-9054-4480-BAC8-B9DB3AF79069}" srcId="{8A8C1745-88E9-4742-ABAC-3D8C95A7D84B}" destId="{E1F59E24-9794-4967-BC7B-AAFF7B0CABF3}" srcOrd="0" destOrd="0" parTransId="{6581986B-4BCF-4D1D-9D15-54F6A71B0BB7}" sibTransId="{73BAC2F0-59DD-457D-8DE7-A9745BEE03BD}"/>
    <dgm:cxn modelId="{DC4DF2FC-189F-414E-8AFE-06AD1DE000BA}" type="presOf" srcId="{D1A76AC0-368F-4D88-9444-91567C2105F6}" destId="{738A34E9-7B73-423B-80BF-8F4B3BE08F08}" srcOrd="0" destOrd="0" presId="urn:microsoft.com/office/officeart/2005/8/layout/vList2"/>
    <dgm:cxn modelId="{905A56B3-A635-47D4-9D18-CDD23C7BED00}" type="presParOf" srcId="{738A34E9-7B73-423B-80BF-8F4B3BE08F08}" destId="{28456708-01FC-4E20-AC1D-9D8D15A5FBB3}" srcOrd="0" destOrd="0" presId="urn:microsoft.com/office/officeart/2005/8/layout/vList2"/>
    <dgm:cxn modelId="{E6E65D6B-E5AF-4D38-A90C-2FE96D035531}" type="presParOf" srcId="{738A34E9-7B73-423B-80BF-8F4B3BE08F08}" destId="{36EC3366-8062-4CCB-BC69-665E0F2D3F50}" srcOrd="1" destOrd="0" presId="urn:microsoft.com/office/officeart/2005/8/layout/vList2"/>
    <dgm:cxn modelId="{A098B1C2-94C5-4DD7-AD33-D03DDE08F58A}" type="presParOf" srcId="{738A34E9-7B73-423B-80BF-8F4B3BE08F08}" destId="{62BA53B5-7BCE-446B-BFF2-89D4C7AE847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FD441773-40C7-44D0-A1C2-79F72AF308C9}"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tr-TR"/>
        </a:p>
      </dgm:t>
    </dgm:pt>
    <dgm:pt modelId="{ED3609B7-8BDC-4488-B6B7-330800D12E1D}">
      <dgm:prSet custT="1"/>
      <dgm:spPr>
        <a:solidFill>
          <a:srgbClr val="223872"/>
        </a:solidFill>
      </dgm:spPr>
      <dgm:t>
        <a:bodyPr vert="vert270"/>
        <a:lstStyle/>
        <a:p>
          <a:pPr rtl="0"/>
          <a:r>
            <a:rPr lang="tr-TR" sz="6600" b="1" dirty="0">
              <a:solidFill>
                <a:schemeClr val="bg1"/>
              </a:solidFill>
            </a:rPr>
            <a:t>Absolutely Yes</a:t>
          </a:r>
          <a:endParaRPr lang="tr-TR" sz="6600" dirty="0">
            <a:solidFill>
              <a:schemeClr val="bg1"/>
            </a:solidFill>
          </a:endParaRPr>
        </a:p>
      </dgm:t>
    </dgm:pt>
    <dgm:pt modelId="{7E8C9349-B385-48B2-B497-EA606AD07D7E}" type="parTrans" cxnId="{265D7B73-29FB-4131-9201-5A78CEFB9D58}">
      <dgm:prSet/>
      <dgm:spPr/>
      <dgm:t>
        <a:bodyPr/>
        <a:lstStyle/>
        <a:p>
          <a:endParaRPr lang="tr-TR"/>
        </a:p>
      </dgm:t>
    </dgm:pt>
    <dgm:pt modelId="{98F6525F-4566-44A3-B890-91344B6099FE}" type="sibTrans" cxnId="{265D7B73-29FB-4131-9201-5A78CEFB9D58}">
      <dgm:prSet/>
      <dgm:spPr/>
      <dgm:t>
        <a:bodyPr/>
        <a:lstStyle/>
        <a:p>
          <a:endParaRPr lang="tr-TR"/>
        </a:p>
      </dgm:t>
    </dgm:pt>
    <dgm:pt modelId="{741AE281-6FA3-4FC6-84AA-2D70B53DC8B2}">
      <dgm:prSet/>
      <dgm:spPr/>
      <dgm:t>
        <a:bodyPr/>
        <a:lstStyle/>
        <a:p>
          <a:pPr rtl="0"/>
          <a:r>
            <a:rPr lang="tr-TR" b="0" i="0" dirty="0"/>
            <a:t>V</a:t>
          </a:r>
          <a:r>
            <a:rPr lang="en-US" b="0" i="0" dirty="0" err="1"/>
            <a:t>accine</a:t>
          </a:r>
          <a:r>
            <a:rPr lang="en-US" b="0" i="0" dirty="0"/>
            <a:t> does not provide protection against</a:t>
          </a:r>
          <a:endParaRPr lang="tr-TR" dirty="0"/>
        </a:p>
      </dgm:t>
    </dgm:pt>
    <dgm:pt modelId="{0EDDE7C5-6EFA-46A7-8F31-C95DC97F82FE}" type="parTrans" cxnId="{A0B9CC7F-4442-4B69-B82C-4FBBED819326}">
      <dgm:prSet/>
      <dgm:spPr/>
      <dgm:t>
        <a:bodyPr/>
        <a:lstStyle/>
        <a:p>
          <a:endParaRPr lang="tr-TR"/>
        </a:p>
      </dgm:t>
    </dgm:pt>
    <dgm:pt modelId="{DA36BF20-DFA9-4443-92AE-8DA48BEB1EFE}" type="sibTrans" cxnId="{A0B9CC7F-4442-4B69-B82C-4FBBED819326}">
      <dgm:prSet/>
      <dgm:spPr/>
      <dgm:t>
        <a:bodyPr/>
        <a:lstStyle/>
        <a:p>
          <a:endParaRPr lang="tr-TR"/>
        </a:p>
      </dgm:t>
    </dgm:pt>
    <dgm:pt modelId="{FE2B18DE-3C31-4C7C-AC67-04C3F2D24DC1}">
      <dgm:prSet/>
      <dgm:spPr/>
      <dgm:t>
        <a:bodyPr/>
        <a:lstStyle/>
        <a:p>
          <a:pPr rtl="0"/>
          <a:r>
            <a:rPr lang="tr-TR" b="0" i="0" dirty="0"/>
            <a:t>A</a:t>
          </a:r>
          <a:r>
            <a:rPr lang="en-US" b="0" i="0" dirty="0" err="1"/>
            <a:t>ll</a:t>
          </a:r>
          <a:r>
            <a:rPr lang="en-US" b="0" i="0" dirty="0"/>
            <a:t> </a:t>
          </a:r>
          <a:r>
            <a:rPr lang="tr-TR" b="0" i="0" dirty="0" err="1"/>
            <a:t>hr</a:t>
          </a:r>
          <a:r>
            <a:rPr lang="en-US" b="0" i="0" dirty="0"/>
            <a:t>HPV types</a:t>
          </a:r>
          <a:endParaRPr lang="tr-TR" b="0" i="0" dirty="0"/>
        </a:p>
        <a:p>
          <a:pPr rtl="0"/>
          <a:r>
            <a:rPr lang="en-US" b="0" i="0" dirty="0"/>
            <a:t>Despite vaccination, cancer may still develop with other types, with a 10% possibility</a:t>
          </a:r>
          <a:endParaRPr lang="tr-TR" dirty="0"/>
        </a:p>
      </dgm:t>
    </dgm:pt>
    <dgm:pt modelId="{F76F818B-4B51-430F-9E4D-886E3EB48334}" type="parTrans" cxnId="{8460990E-EB90-43EF-9908-455E75716B93}">
      <dgm:prSet/>
      <dgm:spPr/>
      <dgm:t>
        <a:bodyPr/>
        <a:lstStyle/>
        <a:p>
          <a:endParaRPr lang="tr-TR"/>
        </a:p>
      </dgm:t>
    </dgm:pt>
    <dgm:pt modelId="{3C66FFB8-92CE-4BBF-8AE1-ED6B0BDF3182}" type="sibTrans" cxnId="{8460990E-EB90-43EF-9908-455E75716B93}">
      <dgm:prSet/>
      <dgm:spPr/>
      <dgm:t>
        <a:bodyPr/>
        <a:lstStyle/>
        <a:p>
          <a:endParaRPr lang="tr-TR"/>
        </a:p>
      </dgm:t>
    </dgm:pt>
    <dgm:pt modelId="{5BDD5999-86A1-45C8-BB36-AA27BB6325AC}">
      <dgm:prSet/>
      <dgm:spPr/>
      <dgm:t>
        <a:bodyPr/>
        <a:lstStyle/>
        <a:p>
          <a:pPr rtl="0"/>
          <a:r>
            <a:rPr lang="tr-TR" b="0" i="0" dirty="0"/>
            <a:t>T</a:t>
          </a:r>
          <a:r>
            <a:rPr lang="en-US" b="0" i="0" dirty="0"/>
            <a:t>he types it contains for those who have previously had an infection with those types</a:t>
          </a:r>
          <a:endParaRPr lang="tr-TR" b="0" i="0" dirty="0"/>
        </a:p>
        <a:p>
          <a:pPr rtl="0"/>
          <a:r>
            <a:rPr lang="en-US" b="0" i="0" dirty="0"/>
            <a:t>It should be noted that it prevents a recurrence with those types</a:t>
          </a:r>
          <a:endParaRPr lang="tr-TR" b="0" i="0" dirty="0"/>
        </a:p>
      </dgm:t>
    </dgm:pt>
    <dgm:pt modelId="{E67F7764-4924-4D7D-9763-6C804FCBE053}" type="parTrans" cxnId="{1E7FEE99-ADC5-4141-B808-0EEFFCD1BF44}">
      <dgm:prSet/>
      <dgm:spPr/>
      <dgm:t>
        <a:bodyPr/>
        <a:lstStyle/>
        <a:p>
          <a:endParaRPr lang="tr-TR"/>
        </a:p>
      </dgm:t>
    </dgm:pt>
    <dgm:pt modelId="{19A8A5E4-9013-4DAB-A7FE-E1FF00FCE2D3}" type="sibTrans" cxnId="{1E7FEE99-ADC5-4141-B808-0EEFFCD1BF44}">
      <dgm:prSet/>
      <dgm:spPr/>
      <dgm:t>
        <a:bodyPr/>
        <a:lstStyle/>
        <a:p>
          <a:endParaRPr lang="tr-TR"/>
        </a:p>
      </dgm:t>
    </dgm:pt>
    <dgm:pt modelId="{2A3D1EA8-2932-4D5A-9AE8-D949EBB27D76}" type="pres">
      <dgm:prSet presAssocID="{FD441773-40C7-44D0-A1C2-79F72AF308C9}" presName="vert0" presStyleCnt="0">
        <dgm:presLayoutVars>
          <dgm:dir/>
          <dgm:animOne val="branch"/>
          <dgm:animLvl val="lvl"/>
        </dgm:presLayoutVars>
      </dgm:prSet>
      <dgm:spPr/>
    </dgm:pt>
    <dgm:pt modelId="{740A819C-94D4-4DD2-A99F-2FFFEB300DB1}" type="pres">
      <dgm:prSet presAssocID="{ED3609B7-8BDC-4488-B6B7-330800D12E1D}" presName="thickLine" presStyleLbl="alignNode1" presStyleIdx="0" presStyleCnt="1"/>
      <dgm:spPr/>
    </dgm:pt>
    <dgm:pt modelId="{C6058B2D-B84D-4614-A82C-C19198439B4F}" type="pres">
      <dgm:prSet presAssocID="{ED3609B7-8BDC-4488-B6B7-330800D12E1D}" presName="horz1" presStyleCnt="0"/>
      <dgm:spPr/>
    </dgm:pt>
    <dgm:pt modelId="{5802029A-EB88-46BA-97A3-36EF2DBA50F3}" type="pres">
      <dgm:prSet presAssocID="{ED3609B7-8BDC-4488-B6B7-330800D12E1D}" presName="tx1" presStyleLbl="revTx" presStyleIdx="0" presStyleCnt="4"/>
      <dgm:spPr/>
    </dgm:pt>
    <dgm:pt modelId="{FC9DEEAE-F0CD-486A-A7D1-60AB85E65B99}" type="pres">
      <dgm:prSet presAssocID="{ED3609B7-8BDC-4488-B6B7-330800D12E1D}" presName="vert1" presStyleCnt="0"/>
      <dgm:spPr/>
    </dgm:pt>
    <dgm:pt modelId="{1C462494-D33B-459A-A52E-58883BBEDE7E}" type="pres">
      <dgm:prSet presAssocID="{741AE281-6FA3-4FC6-84AA-2D70B53DC8B2}" presName="vertSpace2a" presStyleCnt="0"/>
      <dgm:spPr/>
    </dgm:pt>
    <dgm:pt modelId="{AAB27781-6562-488A-B96C-85647CE29A3F}" type="pres">
      <dgm:prSet presAssocID="{741AE281-6FA3-4FC6-84AA-2D70B53DC8B2}" presName="horz2" presStyleCnt="0"/>
      <dgm:spPr/>
    </dgm:pt>
    <dgm:pt modelId="{079E10C3-242E-43CB-88DC-09B297B2C4B1}" type="pres">
      <dgm:prSet presAssocID="{741AE281-6FA3-4FC6-84AA-2D70B53DC8B2}" presName="horzSpace2" presStyleCnt="0"/>
      <dgm:spPr/>
    </dgm:pt>
    <dgm:pt modelId="{3806C17C-FA8D-42D3-B3AB-9006AF86C603}" type="pres">
      <dgm:prSet presAssocID="{741AE281-6FA3-4FC6-84AA-2D70B53DC8B2}" presName="tx2" presStyleLbl="revTx" presStyleIdx="1" presStyleCnt="4"/>
      <dgm:spPr/>
    </dgm:pt>
    <dgm:pt modelId="{F22AD6BA-D569-43B4-BA90-C1EC32E93749}" type="pres">
      <dgm:prSet presAssocID="{741AE281-6FA3-4FC6-84AA-2D70B53DC8B2}" presName="vert2" presStyleCnt="0"/>
      <dgm:spPr/>
    </dgm:pt>
    <dgm:pt modelId="{18A259ED-EAA0-4BF7-99CB-95BF21F226D2}" type="pres">
      <dgm:prSet presAssocID="{FE2B18DE-3C31-4C7C-AC67-04C3F2D24DC1}" presName="horz3" presStyleCnt="0"/>
      <dgm:spPr/>
    </dgm:pt>
    <dgm:pt modelId="{2409D648-9F68-4373-BA92-1CEB8F20B052}" type="pres">
      <dgm:prSet presAssocID="{FE2B18DE-3C31-4C7C-AC67-04C3F2D24DC1}" presName="horzSpace3" presStyleCnt="0"/>
      <dgm:spPr/>
    </dgm:pt>
    <dgm:pt modelId="{D6B28892-A6B6-4D19-8E4B-0AF659E109E0}" type="pres">
      <dgm:prSet presAssocID="{FE2B18DE-3C31-4C7C-AC67-04C3F2D24DC1}" presName="tx3" presStyleLbl="revTx" presStyleIdx="2" presStyleCnt="4"/>
      <dgm:spPr/>
    </dgm:pt>
    <dgm:pt modelId="{5D567EB3-534E-4564-8188-699EA743C83A}" type="pres">
      <dgm:prSet presAssocID="{FE2B18DE-3C31-4C7C-AC67-04C3F2D24DC1}" presName="vert3" presStyleCnt="0"/>
      <dgm:spPr/>
    </dgm:pt>
    <dgm:pt modelId="{AE382A45-DB5B-493A-BEFA-BFCAA4C8DE57}" type="pres">
      <dgm:prSet presAssocID="{3C66FFB8-92CE-4BBF-8AE1-ED6B0BDF3182}" presName="thinLine3" presStyleLbl="callout" presStyleIdx="0" presStyleCnt="2"/>
      <dgm:spPr/>
    </dgm:pt>
    <dgm:pt modelId="{D98D719D-A179-42E4-8E65-A2346ED2AC40}" type="pres">
      <dgm:prSet presAssocID="{5BDD5999-86A1-45C8-BB36-AA27BB6325AC}" presName="horz3" presStyleCnt="0"/>
      <dgm:spPr/>
    </dgm:pt>
    <dgm:pt modelId="{A3D6A50F-401D-41FC-AC15-CE0DFEC90485}" type="pres">
      <dgm:prSet presAssocID="{5BDD5999-86A1-45C8-BB36-AA27BB6325AC}" presName="horzSpace3" presStyleCnt="0"/>
      <dgm:spPr/>
    </dgm:pt>
    <dgm:pt modelId="{E9FDD0D0-3FA8-43A1-8FF9-F5BB4619823B}" type="pres">
      <dgm:prSet presAssocID="{5BDD5999-86A1-45C8-BB36-AA27BB6325AC}" presName="tx3" presStyleLbl="revTx" presStyleIdx="3" presStyleCnt="4"/>
      <dgm:spPr/>
    </dgm:pt>
    <dgm:pt modelId="{2E534345-7F79-43FB-8575-BC066F998678}" type="pres">
      <dgm:prSet presAssocID="{5BDD5999-86A1-45C8-BB36-AA27BB6325AC}" presName="vert3" presStyleCnt="0"/>
      <dgm:spPr/>
    </dgm:pt>
    <dgm:pt modelId="{E004F24C-19BC-42FB-8C38-63CF0CEEB397}" type="pres">
      <dgm:prSet presAssocID="{741AE281-6FA3-4FC6-84AA-2D70B53DC8B2}" presName="thinLine2b" presStyleLbl="callout" presStyleIdx="1" presStyleCnt="2"/>
      <dgm:spPr/>
    </dgm:pt>
    <dgm:pt modelId="{82D6C622-BC96-4818-8D98-2FA84BE85FF3}" type="pres">
      <dgm:prSet presAssocID="{741AE281-6FA3-4FC6-84AA-2D70B53DC8B2}" presName="vertSpace2b" presStyleCnt="0"/>
      <dgm:spPr/>
    </dgm:pt>
  </dgm:ptLst>
  <dgm:cxnLst>
    <dgm:cxn modelId="{8460990E-EB90-43EF-9908-455E75716B93}" srcId="{741AE281-6FA3-4FC6-84AA-2D70B53DC8B2}" destId="{FE2B18DE-3C31-4C7C-AC67-04C3F2D24DC1}" srcOrd="0" destOrd="0" parTransId="{F76F818B-4B51-430F-9E4D-886E3EB48334}" sibTransId="{3C66FFB8-92CE-4BBF-8AE1-ED6B0BDF3182}"/>
    <dgm:cxn modelId="{D0276322-4C7D-48F4-8195-DE4E90CC1308}" type="presOf" srcId="{741AE281-6FA3-4FC6-84AA-2D70B53DC8B2}" destId="{3806C17C-FA8D-42D3-B3AB-9006AF86C603}" srcOrd="0" destOrd="0" presId="urn:microsoft.com/office/officeart/2008/layout/LinedList"/>
    <dgm:cxn modelId="{8225DF67-2A56-4E61-A365-588458265015}" type="presOf" srcId="{FE2B18DE-3C31-4C7C-AC67-04C3F2D24DC1}" destId="{D6B28892-A6B6-4D19-8E4B-0AF659E109E0}" srcOrd="0" destOrd="0" presId="urn:microsoft.com/office/officeart/2008/layout/LinedList"/>
    <dgm:cxn modelId="{DA6DC56D-CB28-4C2B-9001-E6119819254B}" type="presOf" srcId="{ED3609B7-8BDC-4488-B6B7-330800D12E1D}" destId="{5802029A-EB88-46BA-97A3-36EF2DBA50F3}" srcOrd="0" destOrd="0" presId="urn:microsoft.com/office/officeart/2008/layout/LinedList"/>
    <dgm:cxn modelId="{265D7B73-29FB-4131-9201-5A78CEFB9D58}" srcId="{FD441773-40C7-44D0-A1C2-79F72AF308C9}" destId="{ED3609B7-8BDC-4488-B6B7-330800D12E1D}" srcOrd="0" destOrd="0" parTransId="{7E8C9349-B385-48B2-B497-EA606AD07D7E}" sibTransId="{98F6525F-4566-44A3-B890-91344B6099FE}"/>
    <dgm:cxn modelId="{A0B9CC7F-4442-4B69-B82C-4FBBED819326}" srcId="{ED3609B7-8BDC-4488-B6B7-330800D12E1D}" destId="{741AE281-6FA3-4FC6-84AA-2D70B53DC8B2}" srcOrd="0" destOrd="0" parTransId="{0EDDE7C5-6EFA-46A7-8F31-C95DC97F82FE}" sibTransId="{DA36BF20-DFA9-4443-92AE-8DA48BEB1EFE}"/>
    <dgm:cxn modelId="{1E7FEE99-ADC5-4141-B808-0EEFFCD1BF44}" srcId="{741AE281-6FA3-4FC6-84AA-2D70B53DC8B2}" destId="{5BDD5999-86A1-45C8-BB36-AA27BB6325AC}" srcOrd="1" destOrd="0" parTransId="{E67F7764-4924-4D7D-9763-6C804FCBE053}" sibTransId="{19A8A5E4-9013-4DAB-A7FE-E1FF00FCE2D3}"/>
    <dgm:cxn modelId="{22A367A3-9B8D-4071-A416-5667BB3697F8}" type="presOf" srcId="{FD441773-40C7-44D0-A1C2-79F72AF308C9}" destId="{2A3D1EA8-2932-4D5A-9AE8-D949EBB27D76}" srcOrd="0" destOrd="0" presId="urn:microsoft.com/office/officeart/2008/layout/LinedList"/>
    <dgm:cxn modelId="{64F443FC-36A5-473D-82EA-E7CCAE88C392}" type="presOf" srcId="{5BDD5999-86A1-45C8-BB36-AA27BB6325AC}" destId="{E9FDD0D0-3FA8-43A1-8FF9-F5BB4619823B}" srcOrd="0" destOrd="0" presId="urn:microsoft.com/office/officeart/2008/layout/LinedList"/>
    <dgm:cxn modelId="{BB9D4CD3-D16D-4507-8408-5932C91B0ACF}" type="presParOf" srcId="{2A3D1EA8-2932-4D5A-9AE8-D949EBB27D76}" destId="{740A819C-94D4-4DD2-A99F-2FFFEB300DB1}" srcOrd="0" destOrd="0" presId="urn:microsoft.com/office/officeart/2008/layout/LinedList"/>
    <dgm:cxn modelId="{7343A111-16F4-401A-A3C5-2AE342D7E3B9}" type="presParOf" srcId="{2A3D1EA8-2932-4D5A-9AE8-D949EBB27D76}" destId="{C6058B2D-B84D-4614-A82C-C19198439B4F}" srcOrd="1" destOrd="0" presId="urn:microsoft.com/office/officeart/2008/layout/LinedList"/>
    <dgm:cxn modelId="{78ACC7B9-61E1-43CA-BED4-3C42CDCD1C20}" type="presParOf" srcId="{C6058B2D-B84D-4614-A82C-C19198439B4F}" destId="{5802029A-EB88-46BA-97A3-36EF2DBA50F3}" srcOrd="0" destOrd="0" presId="urn:microsoft.com/office/officeart/2008/layout/LinedList"/>
    <dgm:cxn modelId="{AC076D07-0354-462A-90E2-C8315204C5E5}" type="presParOf" srcId="{C6058B2D-B84D-4614-A82C-C19198439B4F}" destId="{FC9DEEAE-F0CD-486A-A7D1-60AB85E65B99}" srcOrd="1" destOrd="0" presId="urn:microsoft.com/office/officeart/2008/layout/LinedList"/>
    <dgm:cxn modelId="{5A107036-B62F-4B2C-9D7A-B1CD66267B3C}" type="presParOf" srcId="{FC9DEEAE-F0CD-486A-A7D1-60AB85E65B99}" destId="{1C462494-D33B-459A-A52E-58883BBEDE7E}" srcOrd="0" destOrd="0" presId="urn:microsoft.com/office/officeart/2008/layout/LinedList"/>
    <dgm:cxn modelId="{30F98755-1769-4466-8988-F15908D0184B}" type="presParOf" srcId="{FC9DEEAE-F0CD-486A-A7D1-60AB85E65B99}" destId="{AAB27781-6562-488A-B96C-85647CE29A3F}" srcOrd="1" destOrd="0" presId="urn:microsoft.com/office/officeart/2008/layout/LinedList"/>
    <dgm:cxn modelId="{0DD660D2-6D83-493A-BD1F-CEE66122F7CD}" type="presParOf" srcId="{AAB27781-6562-488A-B96C-85647CE29A3F}" destId="{079E10C3-242E-43CB-88DC-09B297B2C4B1}" srcOrd="0" destOrd="0" presId="urn:microsoft.com/office/officeart/2008/layout/LinedList"/>
    <dgm:cxn modelId="{BE87962E-9036-48D3-82A0-48A2AF90E0FF}" type="presParOf" srcId="{AAB27781-6562-488A-B96C-85647CE29A3F}" destId="{3806C17C-FA8D-42D3-B3AB-9006AF86C603}" srcOrd="1" destOrd="0" presId="urn:microsoft.com/office/officeart/2008/layout/LinedList"/>
    <dgm:cxn modelId="{A5248E84-BE91-486A-9AE2-0BFE00F6CC06}" type="presParOf" srcId="{AAB27781-6562-488A-B96C-85647CE29A3F}" destId="{F22AD6BA-D569-43B4-BA90-C1EC32E93749}" srcOrd="2" destOrd="0" presId="urn:microsoft.com/office/officeart/2008/layout/LinedList"/>
    <dgm:cxn modelId="{1E433EFD-2EB4-4082-9B47-1D32A4BBE609}" type="presParOf" srcId="{F22AD6BA-D569-43B4-BA90-C1EC32E93749}" destId="{18A259ED-EAA0-4BF7-99CB-95BF21F226D2}" srcOrd="0" destOrd="0" presId="urn:microsoft.com/office/officeart/2008/layout/LinedList"/>
    <dgm:cxn modelId="{6E3624A5-49C5-43AB-AEC2-9EAB89EB98FD}" type="presParOf" srcId="{18A259ED-EAA0-4BF7-99CB-95BF21F226D2}" destId="{2409D648-9F68-4373-BA92-1CEB8F20B052}" srcOrd="0" destOrd="0" presId="urn:microsoft.com/office/officeart/2008/layout/LinedList"/>
    <dgm:cxn modelId="{5B73E1F4-DA50-4ED2-A759-DDD868FF9A60}" type="presParOf" srcId="{18A259ED-EAA0-4BF7-99CB-95BF21F226D2}" destId="{D6B28892-A6B6-4D19-8E4B-0AF659E109E0}" srcOrd="1" destOrd="0" presId="urn:microsoft.com/office/officeart/2008/layout/LinedList"/>
    <dgm:cxn modelId="{23F0787F-6779-421D-9633-A7CD923F69F0}" type="presParOf" srcId="{18A259ED-EAA0-4BF7-99CB-95BF21F226D2}" destId="{5D567EB3-534E-4564-8188-699EA743C83A}" srcOrd="2" destOrd="0" presId="urn:microsoft.com/office/officeart/2008/layout/LinedList"/>
    <dgm:cxn modelId="{9AFEDBEB-B4AC-467A-983B-30AB027014D6}" type="presParOf" srcId="{F22AD6BA-D569-43B4-BA90-C1EC32E93749}" destId="{AE382A45-DB5B-493A-BEFA-BFCAA4C8DE57}" srcOrd="1" destOrd="0" presId="urn:microsoft.com/office/officeart/2008/layout/LinedList"/>
    <dgm:cxn modelId="{E892DF96-9075-444E-BC77-DF8CF98D6B67}" type="presParOf" srcId="{F22AD6BA-D569-43B4-BA90-C1EC32E93749}" destId="{D98D719D-A179-42E4-8E65-A2346ED2AC40}" srcOrd="2" destOrd="0" presId="urn:microsoft.com/office/officeart/2008/layout/LinedList"/>
    <dgm:cxn modelId="{86D7D0F8-61D2-4911-8A3E-70A8394D90CB}" type="presParOf" srcId="{D98D719D-A179-42E4-8E65-A2346ED2AC40}" destId="{A3D6A50F-401D-41FC-AC15-CE0DFEC90485}" srcOrd="0" destOrd="0" presId="urn:microsoft.com/office/officeart/2008/layout/LinedList"/>
    <dgm:cxn modelId="{F8CA4703-D586-4E05-8CB1-64BBB5D2318E}" type="presParOf" srcId="{D98D719D-A179-42E4-8E65-A2346ED2AC40}" destId="{E9FDD0D0-3FA8-43A1-8FF9-F5BB4619823B}" srcOrd="1" destOrd="0" presId="urn:microsoft.com/office/officeart/2008/layout/LinedList"/>
    <dgm:cxn modelId="{C2A947AD-A36F-4D7F-BB83-8F0AF8F72DBD}" type="presParOf" srcId="{D98D719D-A179-42E4-8E65-A2346ED2AC40}" destId="{2E534345-7F79-43FB-8575-BC066F998678}" srcOrd="2" destOrd="0" presId="urn:microsoft.com/office/officeart/2008/layout/LinedList"/>
    <dgm:cxn modelId="{97CAD698-7CE0-4B29-9D6A-1B795E1990C2}" type="presParOf" srcId="{FC9DEEAE-F0CD-486A-A7D1-60AB85E65B99}" destId="{E004F24C-19BC-42FB-8C38-63CF0CEEB397}" srcOrd="2" destOrd="0" presId="urn:microsoft.com/office/officeart/2008/layout/LinedList"/>
    <dgm:cxn modelId="{5EAB2DFF-9D59-4338-A0E8-49E20E4FFF72}" type="presParOf" srcId="{FC9DEEAE-F0CD-486A-A7D1-60AB85E65B99}" destId="{82D6C622-BC96-4818-8D98-2FA84BE85FF3}"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09D13B35-AD10-4586-9966-1E844AB92D94}" type="doc">
      <dgm:prSet loTypeId="urn:microsoft.com/office/officeart/2009/3/layout/PieProcess" loCatId="list" qsTypeId="urn:microsoft.com/office/officeart/2005/8/quickstyle/3d3" qsCatId="3D" csTypeId="urn:microsoft.com/office/officeart/2005/8/colors/accent1_2" csCatId="accent1" phldr="1"/>
      <dgm:spPr/>
      <dgm:t>
        <a:bodyPr/>
        <a:lstStyle/>
        <a:p>
          <a:endParaRPr lang="tr-TR"/>
        </a:p>
      </dgm:t>
    </dgm:pt>
    <dgm:pt modelId="{0DF24F4E-EF4D-440B-A315-CEB98503B535}">
      <dgm:prSet custT="1"/>
      <dgm:spPr/>
      <dgm:t>
        <a:bodyPr/>
        <a:lstStyle/>
        <a:p>
          <a:pPr rtl="0"/>
          <a:r>
            <a:rPr lang="tr-TR" sz="4800" b="1" baseline="0" dirty="0"/>
            <a:t>PBNA*</a:t>
          </a:r>
          <a:endParaRPr lang="tr-TR" sz="4800" dirty="0"/>
        </a:p>
      </dgm:t>
    </dgm:pt>
    <dgm:pt modelId="{EECABC55-7F4E-487D-A8C2-4D0312E792F3}" type="parTrans" cxnId="{A336671E-DCC3-46F3-8DD3-4444203661DF}">
      <dgm:prSet/>
      <dgm:spPr/>
      <dgm:t>
        <a:bodyPr/>
        <a:lstStyle/>
        <a:p>
          <a:endParaRPr lang="tr-TR" sz="2000"/>
        </a:p>
      </dgm:t>
    </dgm:pt>
    <dgm:pt modelId="{4C7141EC-5199-4342-9434-D745EF013643}" type="sibTrans" cxnId="{A336671E-DCC3-46F3-8DD3-4444203661DF}">
      <dgm:prSet/>
      <dgm:spPr/>
      <dgm:t>
        <a:bodyPr/>
        <a:lstStyle/>
        <a:p>
          <a:endParaRPr lang="tr-TR" sz="2000"/>
        </a:p>
      </dgm:t>
    </dgm:pt>
    <dgm:pt modelId="{16E855C1-D3A1-49D1-B0F4-B49F46A51D57}">
      <dgm:prSet custT="1"/>
      <dgm:spPr/>
      <dgm:t>
        <a:bodyPr/>
        <a:lstStyle/>
        <a:p>
          <a:pPr rtl="0"/>
          <a:r>
            <a:rPr lang="tr-TR" sz="3200" b="1" u="sng" baseline="0" dirty="0"/>
            <a:t>P</a:t>
          </a:r>
          <a:r>
            <a:rPr lang="tr-TR" sz="3200" baseline="0" dirty="0"/>
            <a:t>seudovirion</a:t>
          </a:r>
          <a:endParaRPr lang="tr-TR" sz="3200" dirty="0"/>
        </a:p>
      </dgm:t>
    </dgm:pt>
    <dgm:pt modelId="{785DEAFD-93EB-4C38-955B-78015310E00C}" type="parTrans" cxnId="{492FFEB7-CC4B-4ADA-BA97-4E27EC3B8647}">
      <dgm:prSet/>
      <dgm:spPr/>
      <dgm:t>
        <a:bodyPr/>
        <a:lstStyle/>
        <a:p>
          <a:endParaRPr lang="tr-TR" sz="2000"/>
        </a:p>
      </dgm:t>
    </dgm:pt>
    <dgm:pt modelId="{DB1F8B7D-B025-45CE-BE73-5D5D8C440927}" type="sibTrans" cxnId="{492FFEB7-CC4B-4ADA-BA97-4E27EC3B8647}">
      <dgm:prSet/>
      <dgm:spPr/>
      <dgm:t>
        <a:bodyPr/>
        <a:lstStyle/>
        <a:p>
          <a:endParaRPr lang="tr-TR" sz="2000"/>
        </a:p>
      </dgm:t>
    </dgm:pt>
    <dgm:pt modelId="{D3FA7E08-6ABE-4BBC-8E0F-BBE5FB724F4B}">
      <dgm:prSet custT="1"/>
      <dgm:spPr/>
      <dgm:t>
        <a:bodyPr/>
        <a:lstStyle/>
        <a:p>
          <a:pPr rtl="0"/>
          <a:r>
            <a:rPr lang="tr-TR" sz="4800" b="1" baseline="0" dirty="0"/>
            <a:t>ELISA</a:t>
          </a:r>
          <a:endParaRPr lang="tr-TR" sz="4800" dirty="0"/>
        </a:p>
      </dgm:t>
    </dgm:pt>
    <dgm:pt modelId="{8A35E7A4-D768-423D-9530-F811A33F3186}" type="parTrans" cxnId="{FD3F97E0-D73F-4FEE-B148-455AEE3D706D}">
      <dgm:prSet/>
      <dgm:spPr/>
      <dgm:t>
        <a:bodyPr/>
        <a:lstStyle/>
        <a:p>
          <a:endParaRPr lang="tr-TR" sz="2000"/>
        </a:p>
      </dgm:t>
    </dgm:pt>
    <dgm:pt modelId="{EDFE0D33-57FB-49B9-A22E-8BBFDC2C83FE}" type="sibTrans" cxnId="{FD3F97E0-D73F-4FEE-B148-455AEE3D706D}">
      <dgm:prSet/>
      <dgm:spPr/>
      <dgm:t>
        <a:bodyPr/>
        <a:lstStyle/>
        <a:p>
          <a:endParaRPr lang="tr-TR" sz="2000"/>
        </a:p>
      </dgm:t>
    </dgm:pt>
    <dgm:pt modelId="{2EF2DDC7-5228-4620-AE14-54F10BD791C9}">
      <dgm:prSet custT="1"/>
      <dgm:spPr>
        <a:solidFill>
          <a:schemeClr val="accent5">
            <a:lumMod val="50000"/>
          </a:schemeClr>
        </a:solidFill>
        <a:scene3d>
          <a:camera prst="orthographicFront"/>
          <a:lightRig rig="threePt" dir="t"/>
        </a:scene3d>
        <a:sp3d>
          <a:bevelT/>
        </a:sp3d>
      </dgm:spPr>
      <dgm:t>
        <a:bodyPr lIns="36000"/>
        <a:lstStyle/>
        <a:p>
          <a:pPr rtl="0"/>
          <a:r>
            <a:rPr lang="tr-TR" sz="3200" b="1" u="sng" baseline="0" dirty="0"/>
            <a:t>E</a:t>
          </a:r>
          <a:r>
            <a:rPr lang="en-US" sz="3200" baseline="0" dirty="0" err="1"/>
            <a:t>nzyme</a:t>
          </a:r>
          <a:endParaRPr lang="tr-TR" sz="3200" dirty="0"/>
        </a:p>
      </dgm:t>
    </dgm:pt>
    <dgm:pt modelId="{52BBA47C-32D4-4BC5-9A3A-E38E4E8353BE}" type="parTrans" cxnId="{C64A787C-126B-483A-A88F-16007011A96D}">
      <dgm:prSet/>
      <dgm:spPr/>
      <dgm:t>
        <a:bodyPr/>
        <a:lstStyle/>
        <a:p>
          <a:endParaRPr lang="tr-TR" sz="2000"/>
        </a:p>
      </dgm:t>
    </dgm:pt>
    <dgm:pt modelId="{A1687E00-5AD7-4349-8D98-8E867F4429D9}" type="sibTrans" cxnId="{C64A787C-126B-483A-A88F-16007011A96D}">
      <dgm:prSet/>
      <dgm:spPr/>
      <dgm:t>
        <a:bodyPr/>
        <a:lstStyle/>
        <a:p>
          <a:endParaRPr lang="tr-TR" sz="2000"/>
        </a:p>
      </dgm:t>
    </dgm:pt>
    <dgm:pt modelId="{FF805CC3-7BFE-4FB8-88C1-FDD6B88E3C79}">
      <dgm:prSet custT="1"/>
      <dgm:spPr/>
      <dgm:t>
        <a:bodyPr/>
        <a:lstStyle/>
        <a:p>
          <a:pPr rtl="0"/>
          <a:r>
            <a:rPr lang="tr-TR" sz="3200" b="1" u="sng" baseline="0" dirty="0"/>
            <a:t>B</a:t>
          </a:r>
          <a:r>
            <a:rPr lang="tr-TR" sz="3200" baseline="0" dirty="0"/>
            <a:t>ased</a:t>
          </a:r>
          <a:endParaRPr lang="tr-TR" sz="3200" dirty="0"/>
        </a:p>
      </dgm:t>
    </dgm:pt>
    <dgm:pt modelId="{54D883FD-29BD-4A55-B499-8533514CD97F}" type="parTrans" cxnId="{94EE5898-9A61-4BBF-A6EA-F1C030B6EA2C}">
      <dgm:prSet/>
      <dgm:spPr/>
      <dgm:t>
        <a:bodyPr/>
        <a:lstStyle/>
        <a:p>
          <a:endParaRPr lang="tr-TR" sz="2000"/>
        </a:p>
      </dgm:t>
    </dgm:pt>
    <dgm:pt modelId="{4115A0D8-A3BD-4A62-B20E-393B4AE630F3}" type="sibTrans" cxnId="{94EE5898-9A61-4BBF-A6EA-F1C030B6EA2C}">
      <dgm:prSet/>
      <dgm:spPr/>
      <dgm:t>
        <a:bodyPr/>
        <a:lstStyle/>
        <a:p>
          <a:endParaRPr lang="tr-TR" sz="2000"/>
        </a:p>
      </dgm:t>
    </dgm:pt>
    <dgm:pt modelId="{33D63B5D-CE23-4D31-89EE-BC88FE32BF11}">
      <dgm:prSet custT="1"/>
      <dgm:spPr/>
      <dgm:t>
        <a:bodyPr/>
        <a:lstStyle/>
        <a:p>
          <a:pPr rtl="0"/>
          <a:r>
            <a:rPr lang="tr-TR" sz="3200" b="1" u="sng" baseline="0" dirty="0"/>
            <a:t>N</a:t>
          </a:r>
          <a:r>
            <a:rPr lang="en-US" sz="3200" baseline="0" dirty="0" err="1"/>
            <a:t>eutralization</a:t>
          </a:r>
          <a:endParaRPr lang="tr-TR" sz="3200" dirty="0"/>
        </a:p>
      </dgm:t>
    </dgm:pt>
    <dgm:pt modelId="{68722EA4-5DA3-44A0-9D0E-C8C3625EC793}" type="parTrans" cxnId="{BF662EBA-DA18-42F0-800A-4084FACFABC1}">
      <dgm:prSet/>
      <dgm:spPr/>
      <dgm:t>
        <a:bodyPr/>
        <a:lstStyle/>
        <a:p>
          <a:endParaRPr lang="tr-TR" sz="2000"/>
        </a:p>
      </dgm:t>
    </dgm:pt>
    <dgm:pt modelId="{37F17BAE-4D3C-4EA3-8321-40B2FD181960}" type="sibTrans" cxnId="{BF662EBA-DA18-42F0-800A-4084FACFABC1}">
      <dgm:prSet/>
      <dgm:spPr/>
      <dgm:t>
        <a:bodyPr/>
        <a:lstStyle/>
        <a:p>
          <a:endParaRPr lang="tr-TR" sz="2000"/>
        </a:p>
      </dgm:t>
    </dgm:pt>
    <dgm:pt modelId="{47992BE6-7469-4264-9073-25DCF92A7D10}">
      <dgm:prSet custT="1"/>
      <dgm:spPr/>
      <dgm:t>
        <a:bodyPr/>
        <a:lstStyle/>
        <a:p>
          <a:pPr rtl="0"/>
          <a:r>
            <a:rPr lang="tr-TR" sz="3200" b="1" u="sng" baseline="0" dirty="0"/>
            <a:t>A</a:t>
          </a:r>
          <a:r>
            <a:rPr lang="en-US" sz="3200" baseline="0" dirty="0" err="1"/>
            <a:t>ssay</a:t>
          </a:r>
          <a:r>
            <a:rPr lang="en-US" sz="3200" baseline="0" dirty="0"/>
            <a:t> </a:t>
          </a:r>
          <a:endParaRPr lang="tr-TR" sz="3200" dirty="0"/>
        </a:p>
      </dgm:t>
    </dgm:pt>
    <dgm:pt modelId="{F993E055-4E4F-46B8-881E-275358BCD674}" type="parTrans" cxnId="{8713A1F1-0D4E-41A3-A407-CC41D8DEE169}">
      <dgm:prSet/>
      <dgm:spPr/>
      <dgm:t>
        <a:bodyPr/>
        <a:lstStyle/>
        <a:p>
          <a:endParaRPr lang="tr-TR" sz="2000"/>
        </a:p>
      </dgm:t>
    </dgm:pt>
    <dgm:pt modelId="{722A2B01-24DA-4CE3-BC9A-21E26CCFD526}" type="sibTrans" cxnId="{8713A1F1-0D4E-41A3-A407-CC41D8DEE169}">
      <dgm:prSet/>
      <dgm:spPr/>
      <dgm:t>
        <a:bodyPr/>
        <a:lstStyle/>
        <a:p>
          <a:endParaRPr lang="tr-TR" sz="2000"/>
        </a:p>
      </dgm:t>
    </dgm:pt>
    <dgm:pt modelId="{922809D9-436D-4DC6-B937-4D2FBF90DA50}">
      <dgm:prSet custT="1"/>
      <dgm:spPr>
        <a:solidFill>
          <a:schemeClr val="accent5">
            <a:lumMod val="50000"/>
          </a:schemeClr>
        </a:solidFill>
        <a:scene3d>
          <a:camera prst="orthographicFront"/>
          <a:lightRig rig="threePt" dir="t"/>
        </a:scene3d>
        <a:sp3d>
          <a:bevelT/>
        </a:sp3d>
      </dgm:spPr>
      <dgm:t>
        <a:bodyPr lIns="36000"/>
        <a:lstStyle/>
        <a:p>
          <a:pPr rtl="0"/>
          <a:r>
            <a:rPr lang="tr-TR" sz="3200" b="1" u="sng" baseline="0" dirty="0"/>
            <a:t>L</a:t>
          </a:r>
          <a:r>
            <a:rPr lang="en-US" sz="3200" baseline="0" dirty="0"/>
            <a:t>inked</a:t>
          </a:r>
          <a:endParaRPr lang="tr-TR" sz="3200" dirty="0"/>
        </a:p>
      </dgm:t>
    </dgm:pt>
    <dgm:pt modelId="{740026EE-40CF-4BD2-9D5F-10781D26A621}" type="parTrans" cxnId="{1DA8494E-9CFD-4D9B-A406-E6582EAE97C0}">
      <dgm:prSet/>
      <dgm:spPr/>
      <dgm:t>
        <a:bodyPr/>
        <a:lstStyle/>
        <a:p>
          <a:endParaRPr lang="tr-TR" sz="2000"/>
        </a:p>
      </dgm:t>
    </dgm:pt>
    <dgm:pt modelId="{E620B78F-B8BE-40C0-9348-72B8C0ED6AB5}" type="sibTrans" cxnId="{1DA8494E-9CFD-4D9B-A406-E6582EAE97C0}">
      <dgm:prSet/>
      <dgm:spPr/>
      <dgm:t>
        <a:bodyPr/>
        <a:lstStyle/>
        <a:p>
          <a:endParaRPr lang="tr-TR" sz="2000"/>
        </a:p>
      </dgm:t>
    </dgm:pt>
    <dgm:pt modelId="{6E7EDDCE-7D35-4C7E-B1A2-50AC6E270016}">
      <dgm:prSet custT="1"/>
      <dgm:spPr>
        <a:solidFill>
          <a:schemeClr val="accent5">
            <a:lumMod val="50000"/>
          </a:schemeClr>
        </a:solidFill>
        <a:scene3d>
          <a:camera prst="orthographicFront"/>
          <a:lightRig rig="threePt" dir="t"/>
        </a:scene3d>
        <a:sp3d>
          <a:bevelT/>
        </a:sp3d>
      </dgm:spPr>
      <dgm:t>
        <a:bodyPr lIns="36000"/>
        <a:lstStyle/>
        <a:p>
          <a:pPr rtl="0"/>
          <a:r>
            <a:rPr lang="tr-TR" sz="3200" b="1" u="sng" baseline="0" dirty="0"/>
            <a:t>I</a:t>
          </a:r>
          <a:r>
            <a:rPr lang="en-US" sz="3200" baseline="0" dirty="0" err="1"/>
            <a:t>mmuno</a:t>
          </a:r>
          <a:endParaRPr lang="tr-TR" sz="3200" dirty="0"/>
        </a:p>
      </dgm:t>
    </dgm:pt>
    <dgm:pt modelId="{127AE7CD-BF8B-4315-84B7-E245BE256660}" type="parTrans" cxnId="{465892AF-04CC-49F2-820D-86E0DD47259F}">
      <dgm:prSet/>
      <dgm:spPr/>
      <dgm:t>
        <a:bodyPr/>
        <a:lstStyle/>
        <a:p>
          <a:endParaRPr lang="tr-TR" sz="2000"/>
        </a:p>
      </dgm:t>
    </dgm:pt>
    <dgm:pt modelId="{BCA0EE14-4925-4FDD-8293-51C7ACC99D94}" type="sibTrans" cxnId="{465892AF-04CC-49F2-820D-86E0DD47259F}">
      <dgm:prSet/>
      <dgm:spPr/>
      <dgm:t>
        <a:bodyPr/>
        <a:lstStyle/>
        <a:p>
          <a:endParaRPr lang="tr-TR" sz="2000"/>
        </a:p>
      </dgm:t>
    </dgm:pt>
    <dgm:pt modelId="{5D698CEB-D0E4-4DF9-B016-D392C62F07F7}">
      <dgm:prSet custT="1"/>
      <dgm:spPr>
        <a:solidFill>
          <a:schemeClr val="accent5">
            <a:lumMod val="50000"/>
          </a:schemeClr>
        </a:solidFill>
        <a:scene3d>
          <a:camera prst="orthographicFront"/>
          <a:lightRig rig="threePt" dir="t"/>
        </a:scene3d>
        <a:sp3d>
          <a:bevelT/>
        </a:sp3d>
      </dgm:spPr>
      <dgm:t>
        <a:bodyPr lIns="36000"/>
        <a:lstStyle/>
        <a:p>
          <a:pPr rtl="0"/>
          <a:r>
            <a:rPr lang="tr-TR" sz="3200" b="1" u="sng" baseline="0" dirty="0"/>
            <a:t>S</a:t>
          </a:r>
          <a:r>
            <a:rPr lang="en-US" sz="3200" baseline="0" dirty="0" err="1"/>
            <a:t>orbent</a:t>
          </a:r>
          <a:endParaRPr lang="tr-TR" sz="3200" dirty="0"/>
        </a:p>
      </dgm:t>
    </dgm:pt>
    <dgm:pt modelId="{3D0DA16E-9888-497C-9698-1F957A7D9662}" type="parTrans" cxnId="{A9E9A5E3-1108-46FA-BB37-86DBD443AA84}">
      <dgm:prSet/>
      <dgm:spPr/>
      <dgm:t>
        <a:bodyPr/>
        <a:lstStyle/>
        <a:p>
          <a:endParaRPr lang="tr-TR" sz="2000"/>
        </a:p>
      </dgm:t>
    </dgm:pt>
    <dgm:pt modelId="{2FDD6A8F-15E1-4460-BAC1-884F6C195A83}" type="sibTrans" cxnId="{A9E9A5E3-1108-46FA-BB37-86DBD443AA84}">
      <dgm:prSet/>
      <dgm:spPr/>
      <dgm:t>
        <a:bodyPr/>
        <a:lstStyle/>
        <a:p>
          <a:endParaRPr lang="tr-TR" sz="2000"/>
        </a:p>
      </dgm:t>
    </dgm:pt>
    <dgm:pt modelId="{165A61A4-DDB4-43D4-ADA7-043DC0728830}">
      <dgm:prSet custT="1"/>
      <dgm:spPr>
        <a:solidFill>
          <a:schemeClr val="accent5">
            <a:lumMod val="50000"/>
          </a:schemeClr>
        </a:solidFill>
        <a:scene3d>
          <a:camera prst="orthographicFront"/>
          <a:lightRig rig="threePt" dir="t"/>
        </a:scene3d>
        <a:sp3d>
          <a:bevelT/>
        </a:sp3d>
      </dgm:spPr>
      <dgm:t>
        <a:bodyPr lIns="36000"/>
        <a:lstStyle/>
        <a:p>
          <a:pPr rtl="0"/>
          <a:r>
            <a:rPr lang="tr-TR" sz="3200" b="1" u="sng" baseline="0" dirty="0"/>
            <a:t>A</a:t>
          </a:r>
          <a:r>
            <a:rPr lang="en-US" sz="3200" baseline="0" dirty="0" err="1"/>
            <a:t>ssay</a:t>
          </a:r>
          <a:endParaRPr lang="tr-TR" sz="3200" dirty="0"/>
        </a:p>
      </dgm:t>
    </dgm:pt>
    <dgm:pt modelId="{E949699A-9201-4652-9D7C-F54DF2364C84}" type="parTrans" cxnId="{AA76B27F-6E3E-4464-80B5-C68426C5952F}">
      <dgm:prSet/>
      <dgm:spPr/>
      <dgm:t>
        <a:bodyPr/>
        <a:lstStyle/>
        <a:p>
          <a:endParaRPr lang="tr-TR" sz="2000"/>
        </a:p>
      </dgm:t>
    </dgm:pt>
    <dgm:pt modelId="{55FC8857-31CB-4D8F-AFC3-7D638BD7BF45}" type="sibTrans" cxnId="{AA76B27F-6E3E-4464-80B5-C68426C5952F}">
      <dgm:prSet/>
      <dgm:spPr/>
      <dgm:t>
        <a:bodyPr/>
        <a:lstStyle/>
        <a:p>
          <a:endParaRPr lang="tr-TR" sz="2000"/>
        </a:p>
      </dgm:t>
    </dgm:pt>
    <dgm:pt modelId="{BECD4C37-7AFB-41EB-A4D3-396D9D90059D}">
      <dgm:prSet custT="1"/>
      <dgm:spPr/>
      <dgm:t>
        <a:bodyPr/>
        <a:lstStyle/>
        <a:p>
          <a:pPr rtl="0"/>
          <a:r>
            <a:rPr lang="tr-TR" sz="4800" b="1" dirty="0"/>
            <a:t>cLIA</a:t>
          </a:r>
        </a:p>
      </dgm:t>
    </dgm:pt>
    <dgm:pt modelId="{7AD9C35E-3A14-4298-B673-D79BA3B1DA08}" type="parTrans" cxnId="{B25C8F24-0695-47CB-A950-A0E6EB71E664}">
      <dgm:prSet/>
      <dgm:spPr/>
      <dgm:t>
        <a:bodyPr/>
        <a:lstStyle/>
        <a:p>
          <a:endParaRPr lang="tr-TR"/>
        </a:p>
      </dgm:t>
    </dgm:pt>
    <dgm:pt modelId="{CB58FFD4-0981-4B23-B786-994D49649BC6}" type="sibTrans" cxnId="{B25C8F24-0695-47CB-A950-A0E6EB71E664}">
      <dgm:prSet/>
      <dgm:spPr/>
      <dgm:t>
        <a:bodyPr/>
        <a:lstStyle/>
        <a:p>
          <a:endParaRPr lang="tr-TR"/>
        </a:p>
      </dgm:t>
    </dgm:pt>
    <dgm:pt modelId="{D2B0579A-ACB3-42F5-A423-A1D5840A4722}">
      <dgm:prSet custT="1"/>
      <dgm:spPr/>
      <dgm:t>
        <a:bodyPr/>
        <a:lstStyle/>
        <a:p>
          <a:pPr rtl="0"/>
          <a:r>
            <a:rPr lang="tr-TR" sz="3200" b="1" u="sng" dirty="0"/>
            <a:t>C</a:t>
          </a:r>
          <a:r>
            <a:rPr lang="tr-TR" sz="3200" dirty="0"/>
            <a:t>ompetitive</a:t>
          </a:r>
        </a:p>
      </dgm:t>
    </dgm:pt>
    <dgm:pt modelId="{D42A5A23-7B03-45C3-B7EE-691FB0607A16}" type="parTrans" cxnId="{A5EB82DE-FFAE-49DC-B9CC-54960C43D637}">
      <dgm:prSet/>
      <dgm:spPr/>
      <dgm:t>
        <a:bodyPr/>
        <a:lstStyle/>
        <a:p>
          <a:endParaRPr lang="tr-TR"/>
        </a:p>
      </dgm:t>
    </dgm:pt>
    <dgm:pt modelId="{3FBBEFFB-3ECC-4239-809E-711620977AB6}" type="sibTrans" cxnId="{A5EB82DE-FFAE-49DC-B9CC-54960C43D637}">
      <dgm:prSet/>
      <dgm:spPr/>
      <dgm:t>
        <a:bodyPr/>
        <a:lstStyle/>
        <a:p>
          <a:endParaRPr lang="tr-TR"/>
        </a:p>
      </dgm:t>
    </dgm:pt>
    <dgm:pt modelId="{48F9C8FC-7DFF-4E0E-86AA-64CB6C9938A1}">
      <dgm:prSet custT="1"/>
      <dgm:spPr/>
      <dgm:t>
        <a:bodyPr/>
        <a:lstStyle/>
        <a:p>
          <a:pPr rtl="0"/>
          <a:r>
            <a:rPr lang="tr-TR" sz="3200" b="1" u="sng" dirty="0"/>
            <a:t>L</a:t>
          </a:r>
          <a:r>
            <a:rPr lang="tr-TR" sz="3200" dirty="0"/>
            <a:t>uminex</a:t>
          </a:r>
        </a:p>
      </dgm:t>
    </dgm:pt>
    <dgm:pt modelId="{1AE4199D-39B4-40D9-9B1B-986BD0D3F534}" type="parTrans" cxnId="{23529804-D84B-47D3-85DD-262D85E7AE79}">
      <dgm:prSet/>
      <dgm:spPr/>
      <dgm:t>
        <a:bodyPr/>
        <a:lstStyle/>
        <a:p>
          <a:endParaRPr lang="tr-TR"/>
        </a:p>
      </dgm:t>
    </dgm:pt>
    <dgm:pt modelId="{5E6B6299-1FA2-49C2-AE24-6480FF5C23B3}" type="sibTrans" cxnId="{23529804-D84B-47D3-85DD-262D85E7AE79}">
      <dgm:prSet/>
      <dgm:spPr/>
      <dgm:t>
        <a:bodyPr/>
        <a:lstStyle/>
        <a:p>
          <a:endParaRPr lang="tr-TR"/>
        </a:p>
      </dgm:t>
    </dgm:pt>
    <dgm:pt modelId="{CF85AE38-C414-4C99-A243-A620D8944E56}">
      <dgm:prSet custT="1"/>
      <dgm:spPr/>
      <dgm:t>
        <a:bodyPr/>
        <a:lstStyle/>
        <a:p>
          <a:pPr rtl="0"/>
          <a:r>
            <a:rPr lang="tr-TR" sz="3200" b="1" u="sng" dirty="0"/>
            <a:t>I</a:t>
          </a:r>
          <a:r>
            <a:rPr lang="tr-TR" sz="3200" dirty="0"/>
            <a:t>mmuno</a:t>
          </a:r>
        </a:p>
      </dgm:t>
    </dgm:pt>
    <dgm:pt modelId="{45A5A4FC-7703-444A-A2E6-8D3181451BC9}" type="parTrans" cxnId="{CB04FBD0-55F2-40A0-B992-26ACF3A4C9B1}">
      <dgm:prSet/>
      <dgm:spPr/>
      <dgm:t>
        <a:bodyPr/>
        <a:lstStyle/>
        <a:p>
          <a:endParaRPr lang="tr-TR"/>
        </a:p>
      </dgm:t>
    </dgm:pt>
    <dgm:pt modelId="{EBE1124D-6D8C-4613-8CA3-1445318FC039}" type="sibTrans" cxnId="{CB04FBD0-55F2-40A0-B992-26ACF3A4C9B1}">
      <dgm:prSet/>
      <dgm:spPr/>
      <dgm:t>
        <a:bodyPr/>
        <a:lstStyle/>
        <a:p>
          <a:endParaRPr lang="tr-TR"/>
        </a:p>
      </dgm:t>
    </dgm:pt>
    <dgm:pt modelId="{5BD0C3BB-5CF0-4A7D-BEB1-934A8C30BF3E}">
      <dgm:prSet custT="1"/>
      <dgm:spPr/>
      <dgm:t>
        <a:bodyPr/>
        <a:lstStyle/>
        <a:p>
          <a:pPr rtl="0"/>
          <a:r>
            <a:rPr lang="tr-TR" sz="3200" b="1" u="sng" dirty="0"/>
            <a:t>A</a:t>
          </a:r>
          <a:r>
            <a:rPr lang="tr-TR" sz="3200" dirty="0"/>
            <a:t>ssay</a:t>
          </a:r>
        </a:p>
      </dgm:t>
    </dgm:pt>
    <dgm:pt modelId="{5BDBF86A-5B88-43EE-BCDC-FA1D87A6306F}" type="parTrans" cxnId="{7728878A-13F7-4EA1-9B88-9138EB164779}">
      <dgm:prSet/>
      <dgm:spPr/>
      <dgm:t>
        <a:bodyPr/>
        <a:lstStyle/>
        <a:p>
          <a:endParaRPr lang="tr-TR"/>
        </a:p>
      </dgm:t>
    </dgm:pt>
    <dgm:pt modelId="{18F49844-24BA-426A-A3A7-6095478BBB4D}" type="sibTrans" cxnId="{7728878A-13F7-4EA1-9B88-9138EB164779}">
      <dgm:prSet/>
      <dgm:spPr/>
      <dgm:t>
        <a:bodyPr/>
        <a:lstStyle/>
        <a:p>
          <a:endParaRPr lang="tr-TR"/>
        </a:p>
      </dgm:t>
    </dgm:pt>
    <dgm:pt modelId="{70F6A4E2-0BF5-4591-BD96-5B29DB575277}" type="pres">
      <dgm:prSet presAssocID="{09D13B35-AD10-4586-9966-1E844AB92D94}" presName="Name0" presStyleCnt="0">
        <dgm:presLayoutVars>
          <dgm:chMax val="7"/>
          <dgm:chPref val="7"/>
          <dgm:dir/>
          <dgm:animOne val="branch"/>
          <dgm:animLvl val="lvl"/>
        </dgm:presLayoutVars>
      </dgm:prSet>
      <dgm:spPr/>
    </dgm:pt>
    <dgm:pt modelId="{C267228B-EB4A-47BF-BD3A-795BA036AA13}" type="pres">
      <dgm:prSet presAssocID="{0DF24F4E-EF4D-440B-A315-CEB98503B535}" presName="ParentComposite" presStyleCnt="0"/>
      <dgm:spPr/>
    </dgm:pt>
    <dgm:pt modelId="{6A2B540E-3003-483D-8AA8-0EFF9285177A}" type="pres">
      <dgm:prSet presAssocID="{0DF24F4E-EF4D-440B-A315-CEB98503B535}" presName="Chord" presStyleLbl="bgShp" presStyleIdx="0" presStyleCnt="3" custLinFactNeighborX="-11"/>
      <dgm:spPr/>
    </dgm:pt>
    <dgm:pt modelId="{2D2DB0DC-DE4E-435B-9F65-C781AC5556C3}" type="pres">
      <dgm:prSet presAssocID="{0DF24F4E-EF4D-440B-A315-CEB98503B535}" presName="Pie" presStyleLbl="alignNode1" presStyleIdx="0" presStyleCnt="3" custLinFactNeighborX="-2707"/>
      <dgm:spPr/>
    </dgm:pt>
    <dgm:pt modelId="{3BE105B3-BD00-45CC-811D-92A2D3F16291}" type="pres">
      <dgm:prSet presAssocID="{0DF24F4E-EF4D-440B-A315-CEB98503B535}" presName="Parent" presStyleLbl="revTx" presStyleIdx="0" presStyleCnt="6" custLinFactNeighborX="-906">
        <dgm:presLayoutVars>
          <dgm:chMax val="1"/>
          <dgm:chPref val="1"/>
          <dgm:bulletEnabled val="1"/>
        </dgm:presLayoutVars>
      </dgm:prSet>
      <dgm:spPr/>
    </dgm:pt>
    <dgm:pt modelId="{E413DF80-CDBC-4AF1-9E7C-3256B8E46FDE}" type="pres">
      <dgm:prSet presAssocID="{DB1F8B7D-B025-45CE-BE73-5D5D8C440927}" presName="negSibTrans" presStyleCnt="0"/>
      <dgm:spPr/>
    </dgm:pt>
    <dgm:pt modelId="{82142EC3-8326-4773-9E77-0889CACD9AA7}" type="pres">
      <dgm:prSet presAssocID="{0DF24F4E-EF4D-440B-A315-CEB98503B535}" presName="composite" presStyleCnt="0"/>
      <dgm:spPr/>
    </dgm:pt>
    <dgm:pt modelId="{42005E44-93A0-4E8F-A2B2-7DF8074F985A}" type="pres">
      <dgm:prSet presAssocID="{0DF24F4E-EF4D-440B-A315-CEB98503B535}" presName="Child" presStyleLbl="revTx" presStyleIdx="1" presStyleCnt="6" custScaleX="138686" custLinFactNeighborX="4631">
        <dgm:presLayoutVars>
          <dgm:chMax val="0"/>
          <dgm:chPref val="0"/>
          <dgm:bulletEnabled val="1"/>
        </dgm:presLayoutVars>
      </dgm:prSet>
      <dgm:spPr/>
    </dgm:pt>
    <dgm:pt modelId="{81D3B4E0-D34B-42B4-B765-27EDF9003DC6}" type="pres">
      <dgm:prSet presAssocID="{4C7141EC-5199-4342-9434-D745EF013643}" presName="sibTrans" presStyleCnt="0"/>
      <dgm:spPr/>
    </dgm:pt>
    <dgm:pt modelId="{FE85EE38-0B81-4072-AF1B-CC5DF23AE305}" type="pres">
      <dgm:prSet presAssocID="{D3FA7E08-6ABE-4BBC-8E0F-BBE5FB724F4B}" presName="ParentComposite" presStyleCnt="0"/>
      <dgm:spPr/>
    </dgm:pt>
    <dgm:pt modelId="{2D5E1891-FA08-4B68-B866-6EDDD6989D30}" type="pres">
      <dgm:prSet presAssocID="{D3FA7E08-6ABE-4BBC-8E0F-BBE5FB724F4B}" presName="Chord" presStyleLbl="bgShp" presStyleIdx="1" presStyleCnt="3" custLinFactNeighborX="-5873"/>
      <dgm:spPr/>
    </dgm:pt>
    <dgm:pt modelId="{88829D1A-C6FE-4A2F-A312-C6B300270027}" type="pres">
      <dgm:prSet presAssocID="{D3FA7E08-6ABE-4BBC-8E0F-BBE5FB724F4B}" presName="Pie" presStyleLbl="alignNode1" presStyleIdx="1" presStyleCnt="3" custLinFactNeighborX="-7342"/>
      <dgm:spPr/>
    </dgm:pt>
    <dgm:pt modelId="{31BEE8F2-93D7-4E94-A9B9-413C21884844}" type="pres">
      <dgm:prSet presAssocID="{D3FA7E08-6ABE-4BBC-8E0F-BBE5FB724F4B}" presName="Parent" presStyleLbl="revTx" presStyleIdx="2" presStyleCnt="6" custLinFactNeighborX="-9790">
        <dgm:presLayoutVars>
          <dgm:chMax val="1"/>
          <dgm:chPref val="1"/>
          <dgm:bulletEnabled val="1"/>
        </dgm:presLayoutVars>
      </dgm:prSet>
      <dgm:spPr/>
    </dgm:pt>
    <dgm:pt modelId="{1FBC2256-8EA4-41EB-BFFD-D21CBC189633}" type="pres">
      <dgm:prSet presAssocID="{A1687E00-5AD7-4349-8D98-8E867F4429D9}" presName="negSibTrans" presStyleCnt="0"/>
      <dgm:spPr/>
    </dgm:pt>
    <dgm:pt modelId="{BD1855D5-1E2F-4497-9D09-1348C93D4D90}" type="pres">
      <dgm:prSet presAssocID="{D3FA7E08-6ABE-4BBC-8E0F-BBE5FB724F4B}" presName="composite" presStyleCnt="0"/>
      <dgm:spPr/>
    </dgm:pt>
    <dgm:pt modelId="{8CBE4807-3B88-4F42-865D-A77876EF2ED0}" type="pres">
      <dgm:prSet presAssocID="{D3FA7E08-6ABE-4BBC-8E0F-BBE5FB724F4B}" presName="Child" presStyleLbl="revTx" presStyleIdx="3" presStyleCnt="6" custScaleX="91296" custLinFactNeighborX="767">
        <dgm:presLayoutVars>
          <dgm:chMax val="0"/>
          <dgm:chPref val="0"/>
          <dgm:bulletEnabled val="1"/>
        </dgm:presLayoutVars>
      </dgm:prSet>
      <dgm:spPr/>
    </dgm:pt>
    <dgm:pt modelId="{397AC1B0-F774-4C7B-B994-FD8B97FF9643}" type="pres">
      <dgm:prSet presAssocID="{EDFE0D33-57FB-49B9-A22E-8BBFDC2C83FE}" presName="sibTrans" presStyleCnt="0"/>
      <dgm:spPr/>
    </dgm:pt>
    <dgm:pt modelId="{4ED9D329-8404-4D2B-84A7-8C3378FF0F6E}" type="pres">
      <dgm:prSet presAssocID="{BECD4C37-7AFB-41EB-A4D3-396D9D90059D}" presName="ParentComposite" presStyleCnt="0"/>
      <dgm:spPr/>
    </dgm:pt>
    <dgm:pt modelId="{019F1106-3970-4D1B-890D-01A0EE655AB5}" type="pres">
      <dgm:prSet presAssocID="{BECD4C37-7AFB-41EB-A4D3-396D9D90059D}" presName="Chord" presStyleLbl="bgShp" presStyleIdx="2" presStyleCnt="3" custLinFactNeighborX="-4620"/>
      <dgm:spPr/>
    </dgm:pt>
    <dgm:pt modelId="{1D5C2E77-88C7-4DFD-B83A-22FE9BACB3CF}" type="pres">
      <dgm:prSet presAssocID="{BECD4C37-7AFB-41EB-A4D3-396D9D90059D}" presName="Pie" presStyleLbl="alignNode1" presStyleIdx="2" presStyleCnt="3" custLinFactNeighborX="-4988"/>
      <dgm:spPr/>
    </dgm:pt>
    <dgm:pt modelId="{57323346-2249-4C70-9975-C747648EFFCB}" type="pres">
      <dgm:prSet presAssocID="{BECD4C37-7AFB-41EB-A4D3-396D9D90059D}" presName="Parent" presStyleLbl="revTx" presStyleIdx="4" presStyleCnt="6" custLinFactNeighborX="-7700">
        <dgm:presLayoutVars>
          <dgm:chMax val="1"/>
          <dgm:chPref val="1"/>
          <dgm:bulletEnabled val="1"/>
        </dgm:presLayoutVars>
      </dgm:prSet>
      <dgm:spPr/>
    </dgm:pt>
    <dgm:pt modelId="{CCF2EEF1-919C-4EA8-9486-A12A48DC7041}" type="pres">
      <dgm:prSet presAssocID="{3FBBEFFB-3ECC-4239-809E-711620977AB6}" presName="negSibTrans" presStyleCnt="0"/>
      <dgm:spPr/>
    </dgm:pt>
    <dgm:pt modelId="{D7B014B3-7B73-460B-A0DD-0F51D521B84D}" type="pres">
      <dgm:prSet presAssocID="{BECD4C37-7AFB-41EB-A4D3-396D9D90059D}" presName="composite" presStyleCnt="0"/>
      <dgm:spPr/>
    </dgm:pt>
    <dgm:pt modelId="{218565CE-A810-4971-AF19-50D121F87E00}" type="pres">
      <dgm:prSet presAssocID="{BECD4C37-7AFB-41EB-A4D3-396D9D90059D}" presName="Child" presStyleLbl="revTx" presStyleIdx="5" presStyleCnt="6" custScaleX="130124">
        <dgm:presLayoutVars>
          <dgm:chMax val="0"/>
          <dgm:chPref val="0"/>
          <dgm:bulletEnabled val="1"/>
        </dgm:presLayoutVars>
      </dgm:prSet>
      <dgm:spPr/>
    </dgm:pt>
  </dgm:ptLst>
  <dgm:cxnLst>
    <dgm:cxn modelId="{23529804-D84B-47D3-85DD-262D85E7AE79}" srcId="{BECD4C37-7AFB-41EB-A4D3-396D9D90059D}" destId="{48F9C8FC-7DFF-4E0E-86AA-64CB6C9938A1}" srcOrd="1" destOrd="0" parTransId="{1AE4199D-39B4-40D9-9B1B-986BD0D3F534}" sibTransId="{5E6B6299-1FA2-49C2-AE24-6480FF5C23B3}"/>
    <dgm:cxn modelId="{AEAB5710-C5A6-4D13-AAFB-38033A700BA4}" type="presOf" srcId="{48F9C8FC-7DFF-4E0E-86AA-64CB6C9938A1}" destId="{218565CE-A810-4971-AF19-50D121F87E00}" srcOrd="0" destOrd="1" presId="urn:microsoft.com/office/officeart/2009/3/layout/PieProcess"/>
    <dgm:cxn modelId="{10AF901C-470B-4271-91E3-40E4F68CCE38}" type="presOf" srcId="{33D63B5D-CE23-4D31-89EE-BC88FE32BF11}" destId="{42005E44-93A0-4E8F-A2B2-7DF8074F985A}" srcOrd="0" destOrd="2" presId="urn:microsoft.com/office/officeart/2009/3/layout/PieProcess"/>
    <dgm:cxn modelId="{A336671E-DCC3-46F3-8DD3-4444203661DF}" srcId="{09D13B35-AD10-4586-9966-1E844AB92D94}" destId="{0DF24F4E-EF4D-440B-A315-CEB98503B535}" srcOrd="0" destOrd="0" parTransId="{EECABC55-7F4E-487D-A8C2-4D0312E792F3}" sibTransId="{4C7141EC-5199-4342-9434-D745EF013643}"/>
    <dgm:cxn modelId="{B25C8F24-0695-47CB-A950-A0E6EB71E664}" srcId="{09D13B35-AD10-4586-9966-1E844AB92D94}" destId="{BECD4C37-7AFB-41EB-A4D3-396D9D90059D}" srcOrd="2" destOrd="0" parTransId="{7AD9C35E-3A14-4298-B673-D79BA3B1DA08}" sibTransId="{CB58FFD4-0981-4B23-B786-994D49649BC6}"/>
    <dgm:cxn modelId="{F33FAA26-0BBE-44D3-8535-32CD92BBDF39}" type="presOf" srcId="{6E7EDDCE-7D35-4C7E-B1A2-50AC6E270016}" destId="{8CBE4807-3B88-4F42-865D-A77876EF2ED0}" srcOrd="0" destOrd="2" presId="urn:microsoft.com/office/officeart/2009/3/layout/PieProcess"/>
    <dgm:cxn modelId="{92FDD326-2974-4A6C-9719-F38B495E0999}" type="presOf" srcId="{09D13B35-AD10-4586-9966-1E844AB92D94}" destId="{70F6A4E2-0BF5-4591-BD96-5B29DB575277}" srcOrd="0" destOrd="0" presId="urn:microsoft.com/office/officeart/2009/3/layout/PieProcess"/>
    <dgm:cxn modelId="{759A9E2B-DC18-4898-8320-43987DDAED17}" type="presOf" srcId="{165A61A4-DDB4-43D4-ADA7-043DC0728830}" destId="{8CBE4807-3B88-4F42-865D-A77876EF2ED0}" srcOrd="0" destOrd="4" presId="urn:microsoft.com/office/officeart/2009/3/layout/PieProcess"/>
    <dgm:cxn modelId="{119BEB64-38A5-41DD-894A-B25DA1D68F2E}" type="presOf" srcId="{16E855C1-D3A1-49D1-B0F4-B49F46A51D57}" destId="{42005E44-93A0-4E8F-A2B2-7DF8074F985A}" srcOrd="0" destOrd="0" presId="urn:microsoft.com/office/officeart/2009/3/layout/PieProcess"/>
    <dgm:cxn modelId="{FF816E66-B1A6-44B1-930B-052637DA7B06}" type="presOf" srcId="{FF805CC3-7BFE-4FB8-88C1-FDD6B88E3C79}" destId="{42005E44-93A0-4E8F-A2B2-7DF8074F985A}" srcOrd="0" destOrd="1" presId="urn:microsoft.com/office/officeart/2009/3/layout/PieProcess"/>
    <dgm:cxn modelId="{E891E547-3F54-4967-ACE3-4D707A58C1FF}" type="presOf" srcId="{922809D9-436D-4DC6-B937-4D2FBF90DA50}" destId="{8CBE4807-3B88-4F42-865D-A77876EF2ED0}" srcOrd="0" destOrd="1" presId="urn:microsoft.com/office/officeart/2009/3/layout/PieProcess"/>
    <dgm:cxn modelId="{FA1AA46A-780B-4EE1-A4BE-9364FA819C4B}" type="presOf" srcId="{BECD4C37-7AFB-41EB-A4D3-396D9D90059D}" destId="{57323346-2249-4C70-9975-C747648EFFCB}" srcOrd="0" destOrd="0" presId="urn:microsoft.com/office/officeart/2009/3/layout/PieProcess"/>
    <dgm:cxn modelId="{1DA8494E-9CFD-4D9B-A406-E6582EAE97C0}" srcId="{D3FA7E08-6ABE-4BBC-8E0F-BBE5FB724F4B}" destId="{922809D9-436D-4DC6-B937-4D2FBF90DA50}" srcOrd="1" destOrd="0" parTransId="{740026EE-40CF-4BD2-9D5F-10781D26A621}" sibTransId="{E620B78F-B8BE-40C0-9348-72B8C0ED6AB5}"/>
    <dgm:cxn modelId="{E66CE256-69DA-4653-BD7D-2BDF6A8E5C70}" type="presOf" srcId="{5BD0C3BB-5CF0-4A7D-BEB1-934A8C30BF3E}" destId="{218565CE-A810-4971-AF19-50D121F87E00}" srcOrd="0" destOrd="3" presId="urn:microsoft.com/office/officeart/2009/3/layout/PieProcess"/>
    <dgm:cxn modelId="{C64A787C-126B-483A-A88F-16007011A96D}" srcId="{D3FA7E08-6ABE-4BBC-8E0F-BBE5FB724F4B}" destId="{2EF2DDC7-5228-4620-AE14-54F10BD791C9}" srcOrd="0" destOrd="0" parTransId="{52BBA47C-32D4-4BC5-9A3A-E38E4E8353BE}" sibTransId="{A1687E00-5AD7-4349-8D98-8E867F4429D9}"/>
    <dgm:cxn modelId="{2DA13D7E-18D2-4543-97EE-449AF4BC8491}" type="presOf" srcId="{47992BE6-7469-4264-9073-25DCF92A7D10}" destId="{42005E44-93A0-4E8F-A2B2-7DF8074F985A}" srcOrd="0" destOrd="3" presId="urn:microsoft.com/office/officeart/2009/3/layout/PieProcess"/>
    <dgm:cxn modelId="{AA76B27F-6E3E-4464-80B5-C68426C5952F}" srcId="{D3FA7E08-6ABE-4BBC-8E0F-BBE5FB724F4B}" destId="{165A61A4-DDB4-43D4-ADA7-043DC0728830}" srcOrd="4" destOrd="0" parTransId="{E949699A-9201-4652-9D7C-F54DF2364C84}" sibTransId="{55FC8857-31CB-4D8F-AFC3-7D638BD7BF45}"/>
    <dgm:cxn modelId="{EC246286-7445-4383-8AFB-C920A45CBFB4}" type="presOf" srcId="{D2B0579A-ACB3-42F5-A423-A1D5840A4722}" destId="{218565CE-A810-4971-AF19-50D121F87E00}" srcOrd="0" destOrd="0" presId="urn:microsoft.com/office/officeart/2009/3/layout/PieProcess"/>
    <dgm:cxn modelId="{990C1488-731D-4044-B8F8-1CEE344CD47A}" type="presOf" srcId="{2EF2DDC7-5228-4620-AE14-54F10BD791C9}" destId="{8CBE4807-3B88-4F42-865D-A77876EF2ED0}" srcOrd="0" destOrd="0" presId="urn:microsoft.com/office/officeart/2009/3/layout/PieProcess"/>
    <dgm:cxn modelId="{7728878A-13F7-4EA1-9B88-9138EB164779}" srcId="{BECD4C37-7AFB-41EB-A4D3-396D9D90059D}" destId="{5BD0C3BB-5CF0-4A7D-BEB1-934A8C30BF3E}" srcOrd="3" destOrd="0" parTransId="{5BDBF86A-5B88-43EE-BCDC-FA1D87A6306F}" sibTransId="{18F49844-24BA-426A-A3A7-6095478BBB4D}"/>
    <dgm:cxn modelId="{94EE5898-9A61-4BBF-A6EA-F1C030B6EA2C}" srcId="{0DF24F4E-EF4D-440B-A315-CEB98503B535}" destId="{FF805CC3-7BFE-4FB8-88C1-FDD6B88E3C79}" srcOrd="1" destOrd="0" parTransId="{54D883FD-29BD-4A55-B499-8533514CD97F}" sibTransId="{4115A0D8-A3BD-4A62-B20E-393B4AE630F3}"/>
    <dgm:cxn modelId="{465892AF-04CC-49F2-820D-86E0DD47259F}" srcId="{D3FA7E08-6ABE-4BBC-8E0F-BBE5FB724F4B}" destId="{6E7EDDCE-7D35-4C7E-B1A2-50AC6E270016}" srcOrd="2" destOrd="0" parTransId="{127AE7CD-BF8B-4315-84B7-E245BE256660}" sibTransId="{BCA0EE14-4925-4FDD-8293-51C7ACC99D94}"/>
    <dgm:cxn modelId="{492FFEB7-CC4B-4ADA-BA97-4E27EC3B8647}" srcId="{0DF24F4E-EF4D-440B-A315-CEB98503B535}" destId="{16E855C1-D3A1-49D1-B0F4-B49F46A51D57}" srcOrd="0" destOrd="0" parTransId="{785DEAFD-93EB-4C38-955B-78015310E00C}" sibTransId="{DB1F8B7D-B025-45CE-BE73-5D5D8C440927}"/>
    <dgm:cxn modelId="{BF662EBA-DA18-42F0-800A-4084FACFABC1}" srcId="{0DF24F4E-EF4D-440B-A315-CEB98503B535}" destId="{33D63B5D-CE23-4D31-89EE-BC88FE32BF11}" srcOrd="2" destOrd="0" parTransId="{68722EA4-5DA3-44A0-9D0E-C8C3625EC793}" sibTransId="{37F17BAE-4D3C-4EA3-8321-40B2FD181960}"/>
    <dgm:cxn modelId="{3CD2E5C2-6815-4DD9-BF2F-90757DE4D76E}" type="presOf" srcId="{0DF24F4E-EF4D-440B-A315-CEB98503B535}" destId="{3BE105B3-BD00-45CC-811D-92A2D3F16291}" srcOrd="0" destOrd="0" presId="urn:microsoft.com/office/officeart/2009/3/layout/PieProcess"/>
    <dgm:cxn modelId="{CB04FBD0-55F2-40A0-B992-26ACF3A4C9B1}" srcId="{BECD4C37-7AFB-41EB-A4D3-396D9D90059D}" destId="{CF85AE38-C414-4C99-A243-A620D8944E56}" srcOrd="2" destOrd="0" parTransId="{45A5A4FC-7703-444A-A2E6-8D3181451BC9}" sibTransId="{EBE1124D-6D8C-4613-8CA3-1445318FC039}"/>
    <dgm:cxn modelId="{A5EB82DE-FFAE-49DC-B9CC-54960C43D637}" srcId="{BECD4C37-7AFB-41EB-A4D3-396D9D90059D}" destId="{D2B0579A-ACB3-42F5-A423-A1D5840A4722}" srcOrd="0" destOrd="0" parTransId="{D42A5A23-7B03-45C3-B7EE-691FB0607A16}" sibTransId="{3FBBEFFB-3ECC-4239-809E-711620977AB6}"/>
    <dgm:cxn modelId="{FD3F97E0-D73F-4FEE-B148-455AEE3D706D}" srcId="{09D13B35-AD10-4586-9966-1E844AB92D94}" destId="{D3FA7E08-6ABE-4BBC-8E0F-BBE5FB724F4B}" srcOrd="1" destOrd="0" parTransId="{8A35E7A4-D768-423D-9530-F811A33F3186}" sibTransId="{EDFE0D33-57FB-49B9-A22E-8BBFDC2C83FE}"/>
    <dgm:cxn modelId="{A9E9A5E3-1108-46FA-BB37-86DBD443AA84}" srcId="{D3FA7E08-6ABE-4BBC-8E0F-BBE5FB724F4B}" destId="{5D698CEB-D0E4-4DF9-B016-D392C62F07F7}" srcOrd="3" destOrd="0" parTransId="{3D0DA16E-9888-497C-9698-1F957A7D9662}" sibTransId="{2FDD6A8F-15E1-4460-BAC1-884F6C195A83}"/>
    <dgm:cxn modelId="{AA5AB3E6-DBCA-4A4A-988B-286321DB20D3}" type="presOf" srcId="{5D698CEB-D0E4-4DF9-B016-D392C62F07F7}" destId="{8CBE4807-3B88-4F42-865D-A77876EF2ED0}" srcOrd="0" destOrd="3" presId="urn:microsoft.com/office/officeart/2009/3/layout/PieProcess"/>
    <dgm:cxn modelId="{8713A1F1-0D4E-41A3-A407-CC41D8DEE169}" srcId="{0DF24F4E-EF4D-440B-A315-CEB98503B535}" destId="{47992BE6-7469-4264-9073-25DCF92A7D10}" srcOrd="3" destOrd="0" parTransId="{F993E055-4E4F-46B8-881E-275358BCD674}" sibTransId="{722A2B01-24DA-4CE3-BC9A-21E26CCFD526}"/>
    <dgm:cxn modelId="{95CA6EF5-1A9B-4320-8C90-2A828CE30D80}" type="presOf" srcId="{CF85AE38-C414-4C99-A243-A620D8944E56}" destId="{218565CE-A810-4971-AF19-50D121F87E00}" srcOrd="0" destOrd="2" presId="urn:microsoft.com/office/officeart/2009/3/layout/PieProcess"/>
    <dgm:cxn modelId="{C136A0FD-43FD-4568-BBA2-9448D4962799}" type="presOf" srcId="{D3FA7E08-6ABE-4BBC-8E0F-BBE5FB724F4B}" destId="{31BEE8F2-93D7-4E94-A9B9-413C21884844}" srcOrd="0" destOrd="0" presId="urn:microsoft.com/office/officeart/2009/3/layout/PieProcess"/>
    <dgm:cxn modelId="{140B7B39-3704-4717-B1DE-9F3AB587804A}" type="presParOf" srcId="{70F6A4E2-0BF5-4591-BD96-5B29DB575277}" destId="{C267228B-EB4A-47BF-BD3A-795BA036AA13}" srcOrd="0" destOrd="0" presId="urn:microsoft.com/office/officeart/2009/3/layout/PieProcess"/>
    <dgm:cxn modelId="{6BFDF67A-6052-4C30-9627-E61266BD398B}" type="presParOf" srcId="{C267228B-EB4A-47BF-BD3A-795BA036AA13}" destId="{6A2B540E-3003-483D-8AA8-0EFF9285177A}" srcOrd="0" destOrd="0" presId="urn:microsoft.com/office/officeart/2009/3/layout/PieProcess"/>
    <dgm:cxn modelId="{04FBFEF9-898F-4B8A-86D4-895E0E99FC5F}" type="presParOf" srcId="{C267228B-EB4A-47BF-BD3A-795BA036AA13}" destId="{2D2DB0DC-DE4E-435B-9F65-C781AC5556C3}" srcOrd="1" destOrd="0" presId="urn:microsoft.com/office/officeart/2009/3/layout/PieProcess"/>
    <dgm:cxn modelId="{BCF6A69A-3F44-48B2-B962-EAB83ABD857A}" type="presParOf" srcId="{C267228B-EB4A-47BF-BD3A-795BA036AA13}" destId="{3BE105B3-BD00-45CC-811D-92A2D3F16291}" srcOrd="2" destOrd="0" presId="urn:microsoft.com/office/officeart/2009/3/layout/PieProcess"/>
    <dgm:cxn modelId="{E67259E6-9630-4EA1-A823-1F9DFCB2B093}" type="presParOf" srcId="{70F6A4E2-0BF5-4591-BD96-5B29DB575277}" destId="{E413DF80-CDBC-4AF1-9E7C-3256B8E46FDE}" srcOrd="1" destOrd="0" presId="urn:microsoft.com/office/officeart/2009/3/layout/PieProcess"/>
    <dgm:cxn modelId="{652F5715-01EC-4417-9AA6-7A84CD0A0544}" type="presParOf" srcId="{70F6A4E2-0BF5-4591-BD96-5B29DB575277}" destId="{82142EC3-8326-4773-9E77-0889CACD9AA7}" srcOrd="2" destOrd="0" presId="urn:microsoft.com/office/officeart/2009/3/layout/PieProcess"/>
    <dgm:cxn modelId="{5BA2BABA-9BAA-4C94-9A8B-6442785E1999}" type="presParOf" srcId="{82142EC3-8326-4773-9E77-0889CACD9AA7}" destId="{42005E44-93A0-4E8F-A2B2-7DF8074F985A}" srcOrd="0" destOrd="0" presId="urn:microsoft.com/office/officeart/2009/3/layout/PieProcess"/>
    <dgm:cxn modelId="{5107C510-D2B4-4848-BAB2-CDBFDB2C55F4}" type="presParOf" srcId="{70F6A4E2-0BF5-4591-BD96-5B29DB575277}" destId="{81D3B4E0-D34B-42B4-B765-27EDF9003DC6}" srcOrd="3" destOrd="0" presId="urn:microsoft.com/office/officeart/2009/3/layout/PieProcess"/>
    <dgm:cxn modelId="{39A14FAD-ACCF-41C7-8577-D4DD8D99E6EC}" type="presParOf" srcId="{70F6A4E2-0BF5-4591-BD96-5B29DB575277}" destId="{FE85EE38-0B81-4072-AF1B-CC5DF23AE305}" srcOrd="4" destOrd="0" presId="urn:microsoft.com/office/officeart/2009/3/layout/PieProcess"/>
    <dgm:cxn modelId="{A2060012-C022-479B-B5E2-8DCCC8A1DE29}" type="presParOf" srcId="{FE85EE38-0B81-4072-AF1B-CC5DF23AE305}" destId="{2D5E1891-FA08-4B68-B866-6EDDD6989D30}" srcOrd="0" destOrd="0" presId="urn:microsoft.com/office/officeart/2009/3/layout/PieProcess"/>
    <dgm:cxn modelId="{4E6A3238-D15C-4507-B348-F82BAA1FF2CA}" type="presParOf" srcId="{FE85EE38-0B81-4072-AF1B-CC5DF23AE305}" destId="{88829D1A-C6FE-4A2F-A312-C6B300270027}" srcOrd="1" destOrd="0" presId="urn:microsoft.com/office/officeart/2009/3/layout/PieProcess"/>
    <dgm:cxn modelId="{5B007148-1893-48C2-B9E9-C0E3946AD1F8}" type="presParOf" srcId="{FE85EE38-0B81-4072-AF1B-CC5DF23AE305}" destId="{31BEE8F2-93D7-4E94-A9B9-413C21884844}" srcOrd="2" destOrd="0" presId="urn:microsoft.com/office/officeart/2009/3/layout/PieProcess"/>
    <dgm:cxn modelId="{9D9DFB7D-85F9-43FE-BA98-3772B9CCCC2F}" type="presParOf" srcId="{70F6A4E2-0BF5-4591-BD96-5B29DB575277}" destId="{1FBC2256-8EA4-41EB-BFFD-D21CBC189633}" srcOrd="5" destOrd="0" presId="urn:microsoft.com/office/officeart/2009/3/layout/PieProcess"/>
    <dgm:cxn modelId="{424C8D4F-0AA1-49C0-871B-971565515611}" type="presParOf" srcId="{70F6A4E2-0BF5-4591-BD96-5B29DB575277}" destId="{BD1855D5-1E2F-4497-9D09-1348C93D4D90}" srcOrd="6" destOrd="0" presId="urn:microsoft.com/office/officeart/2009/3/layout/PieProcess"/>
    <dgm:cxn modelId="{83D3F525-A05F-417A-A943-1AAA8C5F10F2}" type="presParOf" srcId="{BD1855D5-1E2F-4497-9D09-1348C93D4D90}" destId="{8CBE4807-3B88-4F42-865D-A77876EF2ED0}" srcOrd="0" destOrd="0" presId="urn:microsoft.com/office/officeart/2009/3/layout/PieProcess"/>
    <dgm:cxn modelId="{9819847F-B3B1-44C7-A4E9-BE52C7213709}" type="presParOf" srcId="{70F6A4E2-0BF5-4591-BD96-5B29DB575277}" destId="{397AC1B0-F774-4C7B-B994-FD8B97FF9643}" srcOrd="7" destOrd="0" presId="urn:microsoft.com/office/officeart/2009/3/layout/PieProcess"/>
    <dgm:cxn modelId="{29E7001A-8D42-46F4-B802-C137F1A3BC25}" type="presParOf" srcId="{70F6A4E2-0BF5-4591-BD96-5B29DB575277}" destId="{4ED9D329-8404-4D2B-84A7-8C3378FF0F6E}" srcOrd="8" destOrd="0" presId="urn:microsoft.com/office/officeart/2009/3/layout/PieProcess"/>
    <dgm:cxn modelId="{231DB6AD-7B28-4CE2-B8C8-0D6F0F0A7FE5}" type="presParOf" srcId="{4ED9D329-8404-4D2B-84A7-8C3378FF0F6E}" destId="{019F1106-3970-4D1B-890D-01A0EE655AB5}" srcOrd="0" destOrd="0" presId="urn:microsoft.com/office/officeart/2009/3/layout/PieProcess"/>
    <dgm:cxn modelId="{F87E7108-AC80-4433-B290-6923DC939014}" type="presParOf" srcId="{4ED9D329-8404-4D2B-84A7-8C3378FF0F6E}" destId="{1D5C2E77-88C7-4DFD-B83A-22FE9BACB3CF}" srcOrd="1" destOrd="0" presId="urn:microsoft.com/office/officeart/2009/3/layout/PieProcess"/>
    <dgm:cxn modelId="{64864C22-30E4-4DC7-9C41-AEC7AECC3585}" type="presParOf" srcId="{4ED9D329-8404-4D2B-84A7-8C3378FF0F6E}" destId="{57323346-2249-4C70-9975-C747648EFFCB}" srcOrd="2" destOrd="0" presId="urn:microsoft.com/office/officeart/2009/3/layout/PieProcess"/>
    <dgm:cxn modelId="{42EFB2D1-C179-4AC8-BC98-3E11C9DF5C7D}" type="presParOf" srcId="{70F6A4E2-0BF5-4591-BD96-5B29DB575277}" destId="{CCF2EEF1-919C-4EA8-9486-A12A48DC7041}" srcOrd="9" destOrd="0" presId="urn:microsoft.com/office/officeart/2009/3/layout/PieProcess"/>
    <dgm:cxn modelId="{4AC9A6AF-DDDE-441E-98EC-1BA7BF89A7A9}" type="presParOf" srcId="{70F6A4E2-0BF5-4591-BD96-5B29DB575277}" destId="{D7B014B3-7B73-460B-A0DD-0F51D521B84D}" srcOrd="10" destOrd="0" presId="urn:microsoft.com/office/officeart/2009/3/layout/PieProcess"/>
    <dgm:cxn modelId="{65B26506-7A89-4A2B-A3F8-DC6ABA2863AE}" type="presParOf" srcId="{D7B014B3-7B73-460B-A0DD-0F51D521B84D}" destId="{218565CE-A810-4971-AF19-50D121F87E00}"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7DA8BF6-7B2F-4F81-B59A-867D0C04DAF3}"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tr-TR"/>
        </a:p>
      </dgm:t>
    </dgm:pt>
    <dgm:pt modelId="{5176A46B-F0E8-473E-A84B-8AFF9E4CDA17}">
      <dgm:prSet/>
      <dgm:spPr>
        <a:solidFill>
          <a:srgbClr val="993300"/>
        </a:solidFill>
      </dgm:spPr>
      <dgm:t>
        <a:bodyPr/>
        <a:lstStyle/>
        <a:p>
          <a:pPr rtl="0"/>
          <a:r>
            <a:rPr lang="en-US" baseline="0" dirty="0"/>
            <a:t>Although the importance of differences in magnitude of immune response between</a:t>
          </a:r>
          <a:r>
            <a:rPr lang="tr-TR" baseline="0" dirty="0"/>
            <a:t> </a:t>
          </a:r>
          <a:r>
            <a:rPr lang="en-US" baseline="0" dirty="0"/>
            <a:t>these vaccines is unknown, they may represent determinants of duration of protection against HPV-16/18. Long-term studies</a:t>
          </a:r>
          <a:r>
            <a:rPr lang="tr-TR" baseline="0" dirty="0"/>
            <a:t> </a:t>
          </a:r>
          <a:r>
            <a:rPr lang="en-US" baseline="0" dirty="0"/>
            <a:t>evaluating duration of efficacy after vaccination are needed for both vaccines.</a:t>
          </a:r>
          <a:endParaRPr lang="tr-TR" dirty="0"/>
        </a:p>
      </dgm:t>
    </dgm:pt>
    <dgm:pt modelId="{F7F4866B-3C23-4B74-99AA-5E34FB95EAA1}" type="parTrans" cxnId="{2E40AB75-3453-4EAD-A16A-A41A7FC51CB6}">
      <dgm:prSet/>
      <dgm:spPr/>
      <dgm:t>
        <a:bodyPr/>
        <a:lstStyle/>
        <a:p>
          <a:endParaRPr lang="tr-TR"/>
        </a:p>
      </dgm:t>
    </dgm:pt>
    <dgm:pt modelId="{E7B54CFF-7C47-4381-9E46-20B8F55C5B3C}" type="sibTrans" cxnId="{2E40AB75-3453-4EAD-A16A-A41A7FC51CB6}">
      <dgm:prSet/>
      <dgm:spPr/>
      <dgm:t>
        <a:bodyPr/>
        <a:lstStyle/>
        <a:p>
          <a:endParaRPr lang="tr-TR"/>
        </a:p>
      </dgm:t>
    </dgm:pt>
    <dgm:pt modelId="{C1F57931-33A0-4A9A-AE55-2793BE31E866}" type="pres">
      <dgm:prSet presAssocID="{67DA8BF6-7B2F-4F81-B59A-867D0C04DAF3}" presName="linear" presStyleCnt="0">
        <dgm:presLayoutVars>
          <dgm:animLvl val="lvl"/>
          <dgm:resizeHandles val="exact"/>
        </dgm:presLayoutVars>
      </dgm:prSet>
      <dgm:spPr/>
    </dgm:pt>
    <dgm:pt modelId="{FA9CE217-D21E-45E1-B0A0-E2AB4737EC76}" type="pres">
      <dgm:prSet presAssocID="{5176A46B-F0E8-473E-A84B-8AFF9E4CDA17}" presName="parentText" presStyleLbl="node1" presStyleIdx="0" presStyleCnt="1">
        <dgm:presLayoutVars>
          <dgm:chMax val="0"/>
          <dgm:bulletEnabled val="1"/>
        </dgm:presLayoutVars>
      </dgm:prSet>
      <dgm:spPr/>
    </dgm:pt>
  </dgm:ptLst>
  <dgm:cxnLst>
    <dgm:cxn modelId="{1A0D980C-8349-4395-B0A6-52D008353C47}" type="presOf" srcId="{67DA8BF6-7B2F-4F81-B59A-867D0C04DAF3}" destId="{C1F57931-33A0-4A9A-AE55-2793BE31E866}" srcOrd="0" destOrd="0" presId="urn:microsoft.com/office/officeart/2005/8/layout/vList2"/>
    <dgm:cxn modelId="{6CE14375-DAD3-4B4D-A1B8-13E3314CF707}" type="presOf" srcId="{5176A46B-F0E8-473E-A84B-8AFF9E4CDA17}" destId="{FA9CE217-D21E-45E1-B0A0-E2AB4737EC76}" srcOrd="0" destOrd="0" presId="urn:microsoft.com/office/officeart/2005/8/layout/vList2"/>
    <dgm:cxn modelId="{2E40AB75-3453-4EAD-A16A-A41A7FC51CB6}" srcId="{67DA8BF6-7B2F-4F81-B59A-867D0C04DAF3}" destId="{5176A46B-F0E8-473E-A84B-8AFF9E4CDA17}" srcOrd="0" destOrd="0" parTransId="{F7F4866B-3C23-4B74-99AA-5E34FB95EAA1}" sibTransId="{E7B54CFF-7C47-4381-9E46-20B8F55C5B3C}"/>
    <dgm:cxn modelId="{0DBBA6FB-DBED-483F-99F7-E99B63F7C2E5}" type="presParOf" srcId="{C1F57931-33A0-4A9A-AE55-2793BE31E866}" destId="{FA9CE217-D21E-45E1-B0A0-E2AB4737EC7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00A4282-D400-4A9E-8D91-BD4B5510C607}" type="doc">
      <dgm:prSet loTypeId="urn:microsoft.com/office/officeart/2005/8/layout/lProcess2" loCatId="list" qsTypeId="urn:microsoft.com/office/officeart/2005/8/quickstyle/simple2" qsCatId="simple" csTypeId="urn:microsoft.com/office/officeart/2005/8/colors/accent0_3" csCatId="mainScheme" phldr="1"/>
      <dgm:spPr/>
      <dgm:t>
        <a:bodyPr/>
        <a:lstStyle/>
        <a:p>
          <a:endParaRPr lang="tr-TR"/>
        </a:p>
      </dgm:t>
    </dgm:pt>
    <dgm:pt modelId="{A15E5C3D-6588-4815-8629-5E0F950FC105}">
      <dgm:prSet/>
      <dgm:spPr/>
      <dgm:t>
        <a:bodyPr/>
        <a:lstStyle/>
        <a:p>
          <a:pPr rtl="0"/>
          <a:r>
            <a:rPr lang="tr-TR" dirty="0"/>
            <a:t>Important Problems</a:t>
          </a:r>
        </a:p>
      </dgm:t>
    </dgm:pt>
    <dgm:pt modelId="{2F29A0EE-DF4B-4442-88C1-3815F235B729}" type="parTrans" cxnId="{49E52638-EA48-40A7-9B80-2BFE4000ACAF}">
      <dgm:prSet/>
      <dgm:spPr/>
      <dgm:t>
        <a:bodyPr/>
        <a:lstStyle/>
        <a:p>
          <a:endParaRPr lang="tr-TR"/>
        </a:p>
      </dgm:t>
    </dgm:pt>
    <dgm:pt modelId="{B43FA5E3-BF6E-44C2-8A11-17E4458D03A6}" type="sibTrans" cxnId="{49E52638-EA48-40A7-9B80-2BFE4000ACAF}">
      <dgm:prSet/>
      <dgm:spPr/>
      <dgm:t>
        <a:bodyPr/>
        <a:lstStyle/>
        <a:p>
          <a:endParaRPr lang="tr-TR"/>
        </a:p>
      </dgm:t>
    </dgm:pt>
    <dgm:pt modelId="{5ABA49E7-BC51-422C-82B2-DAA23B89F11D}">
      <dgm:prSet/>
      <dgm:spPr/>
      <dgm:t>
        <a:bodyPr/>
        <a:lstStyle/>
        <a:p>
          <a:pPr rtl="0"/>
          <a:r>
            <a:rPr lang="tr-TR" baseline="0" dirty="0"/>
            <a:t>Non evidance based messages in media</a:t>
          </a:r>
          <a:endParaRPr lang="tr-TR" dirty="0"/>
        </a:p>
      </dgm:t>
    </dgm:pt>
    <dgm:pt modelId="{8D2890F9-2107-4814-9EF1-F632A228B077}" type="parTrans" cxnId="{AB5220B0-FB6F-4381-8F30-90E98429D2DC}">
      <dgm:prSet/>
      <dgm:spPr/>
      <dgm:t>
        <a:bodyPr/>
        <a:lstStyle/>
        <a:p>
          <a:endParaRPr lang="tr-TR"/>
        </a:p>
      </dgm:t>
    </dgm:pt>
    <dgm:pt modelId="{B946A2C3-A431-401D-9FB2-D26B94659B16}" type="sibTrans" cxnId="{AB5220B0-FB6F-4381-8F30-90E98429D2DC}">
      <dgm:prSet/>
      <dgm:spPr/>
      <dgm:t>
        <a:bodyPr/>
        <a:lstStyle/>
        <a:p>
          <a:endParaRPr lang="tr-TR"/>
        </a:p>
      </dgm:t>
    </dgm:pt>
    <dgm:pt modelId="{A99DDFB5-2905-49ED-BB96-D5C518C4E39D}">
      <dgm:prSet/>
      <dgm:spPr/>
      <dgm:t>
        <a:bodyPr/>
        <a:lstStyle/>
        <a:p>
          <a:pPr rtl="0"/>
          <a:r>
            <a:rPr lang="tr-TR" baseline="0" dirty="0"/>
            <a:t>Investment to screening </a:t>
          </a:r>
          <a:r>
            <a:rPr lang="tr-TR" baseline="0" dirty="0" err="1"/>
            <a:t>and</a:t>
          </a:r>
          <a:r>
            <a:rPr lang="tr-TR" baseline="0" dirty="0"/>
            <a:t> </a:t>
          </a:r>
          <a:r>
            <a:rPr lang="en-US" baseline="0" dirty="0"/>
            <a:t>v</a:t>
          </a:r>
          <a:r>
            <a:rPr lang="tr-TR" baseline="0" dirty="0" err="1"/>
            <a:t>accination</a:t>
          </a:r>
          <a:endParaRPr lang="tr-TR" dirty="0"/>
        </a:p>
      </dgm:t>
    </dgm:pt>
    <dgm:pt modelId="{EB6FDAEE-78D6-448E-8934-214483695A04}" type="parTrans" cxnId="{E99D3586-1AEC-4952-AE26-40F8F3B19888}">
      <dgm:prSet/>
      <dgm:spPr/>
      <dgm:t>
        <a:bodyPr/>
        <a:lstStyle/>
        <a:p>
          <a:endParaRPr lang="tr-TR"/>
        </a:p>
      </dgm:t>
    </dgm:pt>
    <dgm:pt modelId="{C20F4B7E-7250-4A6C-80F4-B8DBD958ACEA}" type="sibTrans" cxnId="{E99D3586-1AEC-4952-AE26-40F8F3B19888}">
      <dgm:prSet/>
      <dgm:spPr/>
      <dgm:t>
        <a:bodyPr/>
        <a:lstStyle/>
        <a:p>
          <a:endParaRPr lang="tr-TR"/>
        </a:p>
      </dgm:t>
    </dgm:pt>
    <dgm:pt modelId="{931F92C6-A578-47CC-8F58-C5BEF8D5E0E1}">
      <dgm:prSet/>
      <dgm:spPr/>
      <dgm:t>
        <a:bodyPr/>
        <a:lstStyle/>
        <a:p>
          <a:pPr rtl="0"/>
          <a:r>
            <a:rPr lang="tr-TR" baseline="0" dirty="0"/>
            <a:t>Prioritization for NIP inclusion</a:t>
          </a:r>
          <a:endParaRPr lang="tr-TR" dirty="0"/>
        </a:p>
      </dgm:t>
    </dgm:pt>
    <dgm:pt modelId="{19518BDB-DC0B-4500-8549-372CBF08104B}" type="parTrans" cxnId="{082C9772-0C49-47E9-84E5-BD3292C9B1D8}">
      <dgm:prSet/>
      <dgm:spPr/>
      <dgm:t>
        <a:bodyPr/>
        <a:lstStyle/>
        <a:p>
          <a:endParaRPr lang="tr-TR"/>
        </a:p>
      </dgm:t>
    </dgm:pt>
    <dgm:pt modelId="{3DD87F59-D753-48A9-952A-9E9FE93CA81C}" type="sibTrans" cxnId="{082C9772-0C49-47E9-84E5-BD3292C9B1D8}">
      <dgm:prSet/>
      <dgm:spPr/>
      <dgm:t>
        <a:bodyPr/>
        <a:lstStyle/>
        <a:p>
          <a:endParaRPr lang="tr-TR"/>
        </a:p>
      </dgm:t>
    </dgm:pt>
    <dgm:pt modelId="{937AA35E-2463-4EE7-9B91-DF8F334F0C77}">
      <dgm:prSet/>
      <dgm:spPr/>
      <dgm:t>
        <a:bodyPr/>
        <a:lstStyle/>
        <a:p>
          <a:pPr rtl="0"/>
          <a:r>
            <a:rPr lang="tr-TR" baseline="0" dirty="0"/>
            <a:t>Infrastructure for adeloscent vacination</a:t>
          </a:r>
          <a:endParaRPr lang="tr-TR" dirty="0"/>
        </a:p>
      </dgm:t>
    </dgm:pt>
    <dgm:pt modelId="{28546D16-A5E9-42A0-ACDC-7571AE1BF088}" type="parTrans" cxnId="{E2468B5A-3EDF-4D23-BCBB-2EF906B30181}">
      <dgm:prSet/>
      <dgm:spPr/>
      <dgm:t>
        <a:bodyPr/>
        <a:lstStyle/>
        <a:p>
          <a:endParaRPr lang="tr-TR"/>
        </a:p>
      </dgm:t>
    </dgm:pt>
    <dgm:pt modelId="{AB73CE33-845A-4620-A552-44259F6ECD26}" type="sibTrans" cxnId="{E2468B5A-3EDF-4D23-BCBB-2EF906B30181}">
      <dgm:prSet/>
      <dgm:spPr/>
      <dgm:t>
        <a:bodyPr/>
        <a:lstStyle/>
        <a:p>
          <a:endParaRPr lang="tr-TR"/>
        </a:p>
      </dgm:t>
    </dgm:pt>
    <dgm:pt modelId="{4132F3C2-FD7B-4826-8F06-90DCA670F3FB}" type="pres">
      <dgm:prSet presAssocID="{100A4282-D400-4A9E-8D91-BD4B5510C607}" presName="theList" presStyleCnt="0">
        <dgm:presLayoutVars>
          <dgm:dir/>
          <dgm:animLvl val="lvl"/>
          <dgm:resizeHandles val="exact"/>
        </dgm:presLayoutVars>
      </dgm:prSet>
      <dgm:spPr/>
    </dgm:pt>
    <dgm:pt modelId="{73D87258-D039-425C-AE85-FBDD84795789}" type="pres">
      <dgm:prSet presAssocID="{A15E5C3D-6588-4815-8629-5E0F950FC105}" presName="compNode" presStyleCnt="0"/>
      <dgm:spPr/>
    </dgm:pt>
    <dgm:pt modelId="{73ED19C1-D40C-4F5C-918D-CE7E973AD1AF}" type="pres">
      <dgm:prSet presAssocID="{A15E5C3D-6588-4815-8629-5E0F950FC105}" presName="aNode" presStyleLbl="bgShp" presStyleIdx="0" presStyleCnt="1"/>
      <dgm:spPr/>
    </dgm:pt>
    <dgm:pt modelId="{4EC3AEC4-3FAD-4A42-BE49-8A6B3D238973}" type="pres">
      <dgm:prSet presAssocID="{A15E5C3D-6588-4815-8629-5E0F950FC105}" presName="textNode" presStyleLbl="bgShp" presStyleIdx="0" presStyleCnt="1"/>
      <dgm:spPr/>
    </dgm:pt>
    <dgm:pt modelId="{14A9BD8F-B410-4BC6-9E55-719262840442}" type="pres">
      <dgm:prSet presAssocID="{A15E5C3D-6588-4815-8629-5E0F950FC105}" presName="compChildNode" presStyleCnt="0"/>
      <dgm:spPr/>
    </dgm:pt>
    <dgm:pt modelId="{E5BB3AAE-7859-4343-AA08-F5E4C2BF1F0E}" type="pres">
      <dgm:prSet presAssocID="{A15E5C3D-6588-4815-8629-5E0F950FC105}" presName="theInnerList" presStyleCnt="0"/>
      <dgm:spPr/>
    </dgm:pt>
    <dgm:pt modelId="{B67F10FC-0244-42DB-9915-F930562FDD4B}" type="pres">
      <dgm:prSet presAssocID="{5ABA49E7-BC51-422C-82B2-DAA23B89F11D}" presName="childNode" presStyleLbl="node1" presStyleIdx="0" presStyleCnt="4">
        <dgm:presLayoutVars>
          <dgm:bulletEnabled val="1"/>
        </dgm:presLayoutVars>
      </dgm:prSet>
      <dgm:spPr/>
    </dgm:pt>
    <dgm:pt modelId="{B0D0DEAE-863A-4E2E-9E60-91571FA20CBE}" type="pres">
      <dgm:prSet presAssocID="{5ABA49E7-BC51-422C-82B2-DAA23B89F11D}" presName="aSpace2" presStyleCnt="0"/>
      <dgm:spPr/>
    </dgm:pt>
    <dgm:pt modelId="{989CA6B1-DAB8-4629-851D-6C4F7B9492AD}" type="pres">
      <dgm:prSet presAssocID="{A99DDFB5-2905-49ED-BB96-D5C518C4E39D}" presName="childNode" presStyleLbl="node1" presStyleIdx="1" presStyleCnt="4">
        <dgm:presLayoutVars>
          <dgm:bulletEnabled val="1"/>
        </dgm:presLayoutVars>
      </dgm:prSet>
      <dgm:spPr/>
    </dgm:pt>
    <dgm:pt modelId="{BAFE6FF3-5209-47F2-86F0-2791FF9BD338}" type="pres">
      <dgm:prSet presAssocID="{A99DDFB5-2905-49ED-BB96-D5C518C4E39D}" presName="aSpace2" presStyleCnt="0"/>
      <dgm:spPr/>
    </dgm:pt>
    <dgm:pt modelId="{1D297911-7B82-488C-81DA-E03F1288E19C}" type="pres">
      <dgm:prSet presAssocID="{931F92C6-A578-47CC-8F58-C5BEF8D5E0E1}" presName="childNode" presStyleLbl="node1" presStyleIdx="2" presStyleCnt="4">
        <dgm:presLayoutVars>
          <dgm:bulletEnabled val="1"/>
        </dgm:presLayoutVars>
      </dgm:prSet>
      <dgm:spPr/>
    </dgm:pt>
    <dgm:pt modelId="{7148B49B-153A-4757-82D2-1A59D07B32E0}" type="pres">
      <dgm:prSet presAssocID="{931F92C6-A578-47CC-8F58-C5BEF8D5E0E1}" presName="aSpace2" presStyleCnt="0"/>
      <dgm:spPr/>
    </dgm:pt>
    <dgm:pt modelId="{5E20CD5E-1DC6-491B-96C8-B197CB6C1DC6}" type="pres">
      <dgm:prSet presAssocID="{937AA35E-2463-4EE7-9B91-DF8F334F0C77}" presName="childNode" presStyleLbl="node1" presStyleIdx="3" presStyleCnt="4">
        <dgm:presLayoutVars>
          <dgm:bulletEnabled val="1"/>
        </dgm:presLayoutVars>
      </dgm:prSet>
      <dgm:spPr/>
    </dgm:pt>
  </dgm:ptLst>
  <dgm:cxnLst>
    <dgm:cxn modelId="{DFA5172A-2AC7-4C01-B4E5-41DDA1B56212}" type="presOf" srcId="{5ABA49E7-BC51-422C-82B2-DAA23B89F11D}" destId="{B67F10FC-0244-42DB-9915-F930562FDD4B}" srcOrd="0" destOrd="0" presId="urn:microsoft.com/office/officeart/2005/8/layout/lProcess2"/>
    <dgm:cxn modelId="{49E52638-EA48-40A7-9B80-2BFE4000ACAF}" srcId="{100A4282-D400-4A9E-8D91-BD4B5510C607}" destId="{A15E5C3D-6588-4815-8629-5E0F950FC105}" srcOrd="0" destOrd="0" parTransId="{2F29A0EE-DF4B-4442-88C1-3815F235B729}" sibTransId="{B43FA5E3-BF6E-44C2-8A11-17E4458D03A6}"/>
    <dgm:cxn modelId="{42272160-4F42-41A6-9619-79D28353A1EF}" type="presOf" srcId="{937AA35E-2463-4EE7-9B91-DF8F334F0C77}" destId="{5E20CD5E-1DC6-491B-96C8-B197CB6C1DC6}" srcOrd="0" destOrd="0" presId="urn:microsoft.com/office/officeart/2005/8/layout/lProcess2"/>
    <dgm:cxn modelId="{082C9772-0C49-47E9-84E5-BD3292C9B1D8}" srcId="{A15E5C3D-6588-4815-8629-5E0F950FC105}" destId="{931F92C6-A578-47CC-8F58-C5BEF8D5E0E1}" srcOrd="2" destOrd="0" parTransId="{19518BDB-DC0B-4500-8549-372CBF08104B}" sibTransId="{3DD87F59-D753-48A9-952A-9E9FE93CA81C}"/>
    <dgm:cxn modelId="{4CFD3278-29BF-4949-B766-E2BAA358CF9D}" type="presOf" srcId="{A15E5C3D-6588-4815-8629-5E0F950FC105}" destId="{73ED19C1-D40C-4F5C-918D-CE7E973AD1AF}" srcOrd="0" destOrd="0" presId="urn:microsoft.com/office/officeart/2005/8/layout/lProcess2"/>
    <dgm:cxn modelId="{E2468B5A-3EDF-4D23-BCBB-2EF906B30181}" srcId="{A15E5C3D-6588-4815-8629-5E0F950FC105}" destId="{937AA35E-2463-4EE7-9B91-DF8F334F0C77}" srcOrd="3" destOrd="0" parTransId="{28546D16-A5E9-42A0-ACDC-7571AE1BF088}" sibTransId="{AB73CE33-845A-4620-A552-44259F6ECD26}"/>
    <dgm:cxn modelId="{79CD9082-897F-451B-906F-7B069102D2A1}" type="presOf" srcId="{A99DDFB5-2905-49ED-BB96-D5C518C4E39D}" destId="{989CA6B1-DAB8-4629-851D-6C4F7B9492AD}" srcOrd="0" destOrd="0" presId="urn:microsoft.com/office/officeart/2005/8/layout/lProcess2"/>
    <dgm:cxn modelId="{E99D3586-1AEC-4952-AE26-40F8F3B19888}" srcId="{A15E5C3D-6588-4815-8629-5E0F950FC105}" destId="{A99DDFB5-2905-49ED-BB96-D5C518C4E39D}" srcOrd="1" destOrd="0" parTransId="{EB6FDAEE-78D6-448E-8934-214483695A04}" sibTransId="{C20F4B7E-7250-4A6C-80F4-B8DBD958ACEA}"/>
    <dgm:cxn modelId="{AB5220B0-FB6F-4381-8F30-90E98429D2DC}" srcId="{A15E5C3D-6588-4815-8629-5E0F950FC105}" destId="{5ABA49E7-BC51-422C-82B2-DAA23B89F11D}" srcOrd="0" destOrd="0" parTransId="{8D2890F9-2107-4814-9EF1-F632A228B077}" sibTransId="{B946A2C3-A431-401D-9FB2-D26B94659B16}"/>
    <dgm:cxn modelId="{2CBAB6C1-6F01-4875-BE11-3BB6F71B06C0}" type="presOf" srcId="{100A4282-D400-4A9E-8D91-BD4B5510C607}" destId="{4132F3C2-FD7B-4826-8F06-90DCA670F3FB}" srcOrd="0" destOrd="0" presId="urn:microsoft.com/office/officeart/2005/8/layout/lProcess2"/>
    <dgm:cxn modelId="{B5AC55C2-45BA-49B1-AF66-05AFF3852697}" type="presOf" srcId="{A15E5C3D-6588-4815-8629-5E0F950FC105}" destId="{4EC3AEC4-3FAD-4A42-BE49-8A6B3D238973}" srcOrd="1" destOrd="0" presId="urn:microsoft.com/office/officeart/2005/8/layout/lProcess2"/>
    <dgm:cxn modelId="{98B6EDC5-8555-447E-B922-B167ACF139FD}" type="presOf" srcId="{931F92C6-A578-47CC-8F58-C5BEF8D5E0E1}" destId="{1D297911-7B82-488C-81DA-E03F1288E19C}" srcOrd="0" destOrd="0" presId="urn:microsoft.com/office/officeart/2005/8/layout/lProcess2"/>
    <dgm:cxn modelId="{41E557D2-6B8B-406F-8038-BA7A2A3A7719}" type="presParOf" srcId="{4132F3C2-FD7B-4826-8F06-90DCA670F3FB}" destId="{73D87258-D039-425C-AE85-FBDD84795789}" srcOrd="0" destOrd="0" presId="urn:microsoft.com/office/officeart/2005/8/layout/lProcess2"/>
    <dgm:cxn modelId="{2A8C067C-869D-47AD-BFCB-0BE388B196B1}" type="presParOf" srcId="{73D87258-D039-425C-AE85-FBDD84795789}" destId="{73ED19C1-D40C-4F5C-918D-CE7E973AD1AF}" srcOrd="0" destOrd="0" presId="urn:microsoft.com/office/officeart/2005/8/layout/lProcess2"/>
    <dgm:cxn modelId="{3C00FF7A-300F-4637-B0B1-9E57FA1AED99}" type="presParOf" srcId="{73D87258-D039-425C-AE85-FBDD84795789}" destId="{4EC3AEC4-3FAD-4A42-BE49-8A6B3D238973}" srcOrd="1" destOrd="0" presId="urn:microsoft.com/office/officeart/2005/8/layout/lProcess2"/>
    <dgm:cxn modelId="{BC758E1B-7BAD-473C-9CD0-A23579847183}" type="presParOf" srcId="{73D87258-D039-425C-AE85-FBDD84795789}" destId="{14A9BD8F-B410-4BC6-9E55-719262840442}" srcOrd="2" destOrd="0" presId="urn:microsoft.com/office/officeart/2005/8/layout/lProcess2"/>
    <dgm:cxn modelId="{F54843A6-6980-41DC-96C3-E49B55862116}" type="presParOf" srcId="{14A9BD8F-B410-4BC6-9E55-719262840442}" destId="{E5BB3AAE-7859-4343-AA08-F5E4C2BF1F0E}" srcOrd="0" destOrd="0" presId="urn:microsoft.com/office/officeart/2005/8/layout/lProcess2"/>
    <dgm:cxn modelId="{BE150052-FF07-427D-BA2A-4EB574E5409B}" type="presParOf" srcId="{E5BB3AAE-7859-4343-AA08-F5E4C2BF1F0E}" destId="{B67F10FC-0244-42DB-9915-F930562FDD4B}" srcOrd="0" destOrd="0" presId="urn:microsoft.com/office/officeart/2005/8/layout/lProcess2"/>
    <dgm:cxn modelId="{4C79AEBA-7DD0-454C-8DC9-FD99FA80DC9F}" type="presParOf" srcId="{E5BB3AAE-7859-4343-AA08-F5E4C2BF1F0E}" destId="{B0D0DEAE-863A-4E2E-9E60-91571FA20CBE}" srcOrd="1" destOrd="0" presId="urn:microsoft.com/office/officeart/2005/8/layout/lProcess2"/>
    <dgm:cxn modelId="{A0BA9CB6-A325-4EA5-ACC6-389BEA1952AC}" type="presParOf" srcId="{E5BB3AAE-7859-4343-AA08-F5E4C2BF1F0E}" destId="{989CA6B1-DAB8-4629-851D-6C4F7B9492AD}" srcOrd="2" destOrd="0" presId="urn:microsoft.com/office/officeart/2005/8/layout/lProcess2"/>
    <dgm:cxn modelId="{7E58335B-9A0F-4525-8328-5FF344DF57E4}" type="presParOf" srcId="{E5BB3AAE-7859-4343-AA08-F5E4C2BF1F0E}" destId="{BAFE6FF3-5209-47F2-86F0-2791FF9BD338}" srcOrd="3" destOrd="0" presId="urn:microsoft.com/office/officeart/2005/8/layout/lProcess2"/>
    <dgm:cxn modelId="{5F5DD939-81A3-4CA6-817A-CC9BAC0A7C2C}" type="presParOf" srcId="{E5BB3AAE-7859-4343-AA08-F5E4C2BF1F0E}" destId="{1D297911-7B82-488C-81DA-E03F1288E19C}" srcOrd="4" destOrd="0" presId="urn:microsoft.com/office/officeart/2005/8/layout/lProcess2"/>
    <dgm:cxn modelId="{40742598-764C-4553-8400-3E6BD7B77ED1}" type="presParOf" srcId="{E5BB3AAE-7859-4343-AA08-F5E4C2BF1F0E}" destId="{7148B49B-153A-4757-82D2-1A59D07B32E0}" srcOrd="5" destOrd="0" presId="urn:microsoft.com/office/officeart/2005/8/layout/lProcess2"/>
    <dgm:cxn modelId="{A8E01181-0F1A-4FEB-9811-800FE8A2844E}" type="presParOf" srcId="{E5BB3AAE-7859-4343-AA08-F5E4C2BF1F0E}" destId="{5E20CD5E-1DC6-491B-96C8-B197CB6C1DC6}"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00A4282-D400-4A9E-8D91-BD4B5510C607}"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tr-TR"/>
        </a:p>
      </dgm:t>
    </dgm:pt>
    <dgm:pt modelId="{D3BFD092-8497-459B-B67E-A2D5C53ED5D5}">
      <dgm:prSet/>
      <dgm:spPr/>
      <dgm:t>
        <a:bodyPr/>
        <a:lstStyle/>
        <a:p>
          <a:pPr rtl="0"/>
          <a:r>
            <a:rPr lang="tr-TR" dirty="0"/>
            <a:t>For </a:t>
          </a:r>
          <a:r>
            <a:rPr lang="tr-TR" dirty="0" err="1"/>
            <a:t>any</a:t>
          </a:r>
          <a:r>
            <a:rPr lang="tr-TR" dirty="0"/>
            <a:t> </a:t>
          </a:r>
          <a:r>
            <a:rPr lang="en-US" dirty="0"/>
            <a:t>c</a:t>
          </a:r>
          <a:r>
            <a:rPr lang="tr-TR" dirty="0" err="1"/>
            <a:t>ountry</a:t>
          </a:r>
          <a:r>
            <a:rPr lang="tr-TR" dirty="0"/>
            <a:t> ; If HPV vaccines will be purchased with adequate prices, it's not acceptable with an ethical and political view to exclude HPV vaccination from NIP</a:t>
          </a:r>
        </a:p>
      </dgm:t>
    </dgm:pt>
    <dgm:pt modelId="{634E4670-F1B5-4C05-A427-D0B282FABD36}" type="parTrans" cxnId="{7EB89ED9-230D-4504-A0DB-27EE6F606C7E}">
      <dgm:prSet/>
      <dgm:spPr/>
      <dgm:t>
        <a:bodyPr/>
        <a:lstStyle/>
        <a:p>
          <a:endParaRPr lang="tr-TR"/>
        </a:p>
      </dgm:t>
    </dgm:pt>
    <dgm:pt modelId="{5910DD15-E4D2-4B29-96DB-01B6372C0099}" type="sibTrans" cxnId="{7EB89ED9-230D-4504-A0DB-27EE6F606C7E}">
      <dgm:prSet/>
      <dgm:spPr/>
      <dgm:t>
        <a:bodyPr/>
        <a:lstStyle/>
        <a:p>
          <a:endParaRPr lang="tr-TR"/>
        </a:p>
      </dgm:t>
    </dgm:pt>
    <dgm:pt modelId="{BBBD8A15-0FD6-49BE-B211-279A7228421F}" type="pres">
      <dgm:prSet presAssocID="{100A4282-D400-4A9E-8D91-BD4B5510C607}" presName="outerComposite" presStyleCnt="0">
        <dgm:presLayoutVars>
          <dgm:chMax val="5"/>
          <dgm:dir/>
          <dgm:resizeHandles val="exact"/>
        </dgm:presLayoutVars>
      </dgm:prSet>
      <dgm:spPr/>
    </dgm:pt>
    <dgm:pt modelId="{1184DA2E-7ABB-45C4-87F6-852CF48DDDB1}" type="pres">
      <dgm:prSet presAssocID="{100A4282-D400-4A9E-8D91-BD4B5510C607}" presName="dummyMaxCanvas" presStyleCnt="0">
        <dgm:presLayoutVars/>
      </dgm:prSet>
      <dgm:spPr/>
    </dgm:pt>
    <dgm:pt modelId="{D6FFE7AF-0C1E-48FE-9FDB-266C784C6483}" type="pres">
      <dgm:prSet presAssocID="{100A4282-D400-4A9E-8D91-BD4B5510C607}" presName="OneNode_1" presStyleLbl="node1" presStyleIdx="0" presStyleCnt="1">
        <dgm:presLayoutVars>
          <dgm:bulletEnabled val="1"/>
        </dgm:presLayoutVars>
      </dgm:prSet>
      <dgm:spPr/>
    </dgm:pt>
  </dgm:ptLst>
  <dgm:cxnLst>
    <dgm:cxn modelId="{16BF4929-5109-4049-BD64-A4F1E8A8A63E}" type="presOf" srcId="{100A4282-D400-4A9E-8D91-BD4B5510C607}" destId="{BBBD8A15-0FD6-49BE-B211-279A7228421F}" srcOrd="0" destOrd="0" presId="urn:microsoft.com/office/officeart/2005/8/layout/vProcess5"/>
    <dgm:cxn modelId="{698FEB3B-32AB-42B9-B170-9A286C7214FA}" type="presOf" srcId="{D3BFD092-8497-459B-B67E-A2D5C53ED5D5}" destId="{D6FFE7AF-0C1E-48FE-9FDB-266C784C6483}" srcOrd="0" destOrd="0" presId="urn:microsoft.com/office/officeart/2005/8/layout/vProcess5"/>
    <dgm:cxn modelId="{7EB89ED9-230D-4504-A0DB-27EE6F606C7E}" srcId="{100A4282-D400-4A9E-8D91-BD4B5510C607}" destId="{D3BFD092-8497-459B-B67E-A2D5C53ED5D5}" srcOrd="0" destOrd="0" parTransId="{634E4670-F1B5-4C05-A427-D0B282FABD36}" sibTransId="{5910DD15-E4D2-4B29-96DB-01B6372C0099}"/>
    <dgm:cxn modelId="{337200D6-A17B-4E1C-9F39-1A7CAC9842C9}" type="presParOf" srcId="{BBBD8A15-0FD6-49BE-B211-279A7228421F}" destId="{1184DA2E-7ABB-45C4-87F6-852CF48DDDB1}" srcOrd="0" destOrd="0" presId="urn:microsoft.com/office/officeart/2005/8/layout/vProcess5"/>
    <dgm:cxn modelId="{22851E11-3740-4E69-BABD-5D72E69FC0B7}" type="presParOf" srcId="{BBBD8A15-0FD6-49BE-B211-279A7228421F}" destId="{D6FFE7AF-0C1E-48FE-9FDB-266C784C6483}"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D0CFC9D-D0BF-4372-99F5-9FF4313B3D93}"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tr-TR"/>
        </a:p>
      </dgm:t>
    </dgm:pt>
    <dgm:pt modelId="{A93C8684-0076-4FF9-AAB7-D89DFB4C5C1A}">
      <dgm:prSet/>
      <dgm:spPr/>
      <dgm:t>
        <a:bodyPr/>
        <a:lstStyle/>
        <a:p>
          <a:pPr rtl="0"/>
          <a:r>
            <a:rPr lang="en-US" dirty="0"/>
            <a:t>HPV vaccines have been proven to work extremely well,</a:t>
          </a:r>
          <a:r>
            <a:rPr lang="tr-TR" dirty="0"/>
            <a:t> </a:t>
          </a:r>
          <a:r>
            <a:rPr lang="en-US" dirty="0"/>
            <a:t>resulting in an impact far beyond initial expectations</a:t>
          </a:r>
          <a:endParaRPr lang="tr-TR" dirty="0"/>
        </a:p>
      </dgm:t>
    </dgm:pt>
    <dgm:pt modelId="{3F5172F3-C7AD-4FBC-BB70-4C54718E5064}" type="parTrans" cxnId="{9D432023-67F6-4BF9-9D2D-3A44C0472709}">
      <dgm:prSet/>
      <dgm:spPr/>
      <dgm:t>
        <a:bodyPr/>
        <a:lstStyle/>
        <a:p>
          <a:endParaRPr lang="tr-TR"/>
        </a:p>
      </dgm:t>
    </dgm:pt>
    <dgm:pt modelId="{99510391-300D-4395-8423-E096D7872B9F}" type="sibTrans" cxnId="{9D432023-67F6-4BF9-9D2D-3A44C0472709}">
      <dgm:prSet/>
      <dgm:spPr/>
      <dgm:t>
        <a:bodyPr/>
        <a:lstStyle/>
        <a:p>
          <a:endParaRPr lang="tr-TR"/>
        </a:p>
      </dgm:t>
    </dgm:pt>
    <dgm:pt modelId="{0876E48A-1E2A-4DCA-A205-975EDA62FD01}" type="pres">
      <dgm:prSet presAssocID="{1D0CFC9D-D0BF-4372-99F5-9FF4313B3D93}" presName="linear" presStyleCnt="0">
        <dgm:presLayoutVars>
          <dgm:animLvl val="lvl"/>
          <dgm:resizeHandles val="exact"/>
        </dgm:presLayoutVars>
      </dgm:prSet>
      <dgm:spPr/>
    </dgm:pt>
    <dgm:pt modelId="{DC127182-8F3C-4FD1-8EEF-84FDD83CA084}" type="pres">
      <dgm:prSet presAssocID="{A93C8684-0076-4FF9-AAB7-D89DFB4C5C1A}" presName="parentText" presStyleLbl="node1" presStyleIdx="0" presStyleCnt="1">
        <dgm:presLayoutVars>
          <dgm:chMax val="0"/>
          <dgm:bulletEnabled val="1"/>
        </dgm:presLayoutVars>
      </dgm:prSet>
      <dgm:spPr/>
    </dgm:pt>
  </dgm:ptLst>
  <dgm:cxnLst>
    <dgm:cxn modelId="{9D432023-67F6-4BF9-9D2D-3A44C0472709}" srcId="{1D0CFC9D-D0BF-4372-99F5-9FF4313B3D93}" destId="{A93C8684-0076-4FF9-AAB7-D89DFB4C5C1A}" srcOrd="0" destOrd="0" parTransId="{3F5172F3-C7AD-4FBC-BB70-4C54718E5064}" sibTransId="{99510391-300D-4395-8423-E096D7872B9F}"/>
    <dgm:cxn modelId="{CBE65D72-622D-4D7E-AF2B-D1DB54A04FB2}" type="presOf" srcId="{A93C8684-0076-4FF9-AAB7-D89DFB4C5C1A}" destId="{DC127182-8F3C-4FD1-8EEF-84FDD83CA084}" srcOrd="0" destOrd="0" presId="urn:microsoft.com/office/officeart/2005/8/layout/vList2"/>
    <dgm:cxn modelId="{88C483B7-B345-4BAF-AF5B-CF277CCEF83E}" type="presOf" srcId="{1D0CFC9D-D0BF-4372-99F5-9FF4313B3D93}" destId="{0876E48A-1E2A-4DCA-A205-975EDA62FD01}" srcOrd="0" destOrd="0" presId="urn:microsoft.com/office/officeart/2005/8/layout/vList2"/>
    <dgm:cxn modelId="{6F94FCE8-6B89-455C-9A11-3C4DEC196811}" type="presParOf" srcId="{0876E48A-1E2A-4DCA-A205-975EDA62FD01}" destId="{DC127182-8F3C-4FD1-8EEF-84FDD83CA08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6969F3-DCD6-46B1-BF21-69460D817C93}"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tr-TR"/>
        </a:p>
      </dgm:t>
    </dgm:pt>
    <dgm:pt modelId="{0BC957FD-74B7-4246-B912-C247D0356D65}">
      <dgm:prSet/>
      <dgm:spPr/>
      <dgm:t>
        <a:bodyPr/>
        <a:lstStyle/>
        <a:p>
          <a:pPr rtl="0"/>
          <a:r>
            <a:rPr lang="en-US" dirty="0"/>
            <a:t>The International Papillomavirus Society has announced that Australia will be the first country to eradicate cervical cancer</a:t>
          </a:r>
          <a:endParaRPr lang="tr-TR" dirty="0"/>
        </a:p>
      </dgm:t>
    </dgm:pt>
    <dgm:pt modelId="{39EC785F-D3B5-4F42-8DDA-14056FA825D3}" type="parTrans" cxnId="{50C26FBF-E0DD-46CF-8BC3-E9EB79BC41B8}">
      <dgm:prSet/>
      <dgm:spPr/>
      <dgm:t>
        <a:bodyPr/>
        <a:lstStyle/>
        <a:p>
          <a:endParaRPr lang="tr-TR"/>
        </a:p>
      </dgm:t>
    </dgm:pt>
    <dgm:pt modelId="{FDCF731D-8859-4ADE-9A78-D7B6D48C0D44}" type="sibTrans" cxnId="{50C26FBF-E0DD-46CF-8BC3-E9EB79BC41B8}">
      <dgm:prSet/>
      <dgm:spPr/>
      <dgm:t>
        <a:bodyPr/>
        <a:lstStyle/>
        <a:p>
          <a:endParaRPr lang="tr-TR"/>
        </a:p>
      </dgm:t>
    </dgm:pt>
    <dgm:pt modelId="{DDC6F0A4-EC3A-4300-9EE8-EE8BADBB3410}">
      <dgm:prSet/>
      <dgm:spPr/>
      <dgm:t>
        <a:bodyPr/>
        <a:lstStyle/>
        <a:p>
          <a:pPr rtl="0"/>
          <a:r>
            <a:rPr lang="en-US" dirty="0"/>
            <a:t>New studies have shown that Australia's free vaccination program will dramatically reduce cervical cancer rates in the future</a:t>
          </a:r>
          <a:endParaRPr lang="tr-TR" dirty="0"/>
        </a:p>
      </dgm:t>
    </dgm:pt>
    <dgm:pt modelId="{200C32D7-F032-4AA9-80FA-9BD335BFD676}" type="parTrans" cxnId="{8FD7C430-77A8-4F1B-AE03-992DDB4DE16D}">
      <dgm:prSet/>
      <dgm:spPr/>
      <dgm:t>
        <a:bodyPr/>
        <a:lstStyle/>
        <a:p>
          <a:endParaRPr lang="tr-TR"/>
        </a:p>
      </dgm:t>
    </dgm:pt>
    <dgm:pt modelId="{7065151C-E281-499C-BB44-284C540046AC}" type="sibTrans" cxnId="{8FD7C430-77A8-4F1B-AE03-992DDB4DE16D}">
      <dgm:prSet/>
      <dgm:spPr/>
      <dgm:t>
        <a:bodyPr/>
        <a:lstStyle/>
        <a:p>
          <a:endParaRPr lang="tr-TR"/>
        </a:p>
      </dgm:t>
    </dgm:pt>
    <dgm:pt modelId="{997A64B3-199F-4083-A896-1ECD60D6431C}">
      <dgm:prSet/>
      <dgm:spPr/>
      <dgm:t>
        <a:bodyPr/>
        <a:lstStyle/>
        <a:p>
          <a:pPr rtl="0"/>
          <a:r>
            <a:rPr lang="en-US" dirty="0"/>
            <a:t>In 2016, 78.6% of 15-year-old girls and 72.9% of 15-year-old boys were vaccinated</a:t>
          </a:r>
          <a:endParaRPr lang="tr-TR" dirty="0"/>
        </a:p>
      </dgm:t>
    </dgm:pt>
    <dgm:pt modelId="{526B6314-26B2-4F22-A62E-00B5C81DE823}" type="parTrans" cxnId="{90C52C54-7EFA-4883-BEE1-302DD2D70D12}">
      <dgm:prSet/>
      <dgm:spPr/>
      <dgm:t>
        <a:bodyPr/>
        <a:lstStyle/>
        <a:p>
          <a:endParaRPr lang="tr-TR"/>
        </a:p>
      </dgm:t>
    </dgm:pt>
    <dgm:pt modelId="{54408125-0AE7-4A88-B0FB-34FA90929117}" type="sibTrans" cxnId="{90C52C54-7EFA-4883-BEE1-302DD2D70D12}">
      <dgm:prSet/>
      <dgm:spPr/>
      <dgm:t>
        <a:bodyPr/>
        <a:lstStyle/>
        <a:p>
          <a:endParaRPr lang="tr-TR"/>
        </a:p>
      </dgm:t>
    </dgm:pt>
    <dgm:pt modelId="{1AF8F00C-BD0C-495F-BC00-60A4A5A2CFF8}">
      <dgm:prSet/>
      <dgm:spPr>
        <a:solidFill>
          <a:srgbClr val="223872"/>
        </a:solidFill>
      </dgm:spPr>
      <dgm:t>
        <a:bodyPr/>
        <a:lstStyle/>
        <a:p>
          <a:pPr rtl="0"/>
          <a:r>
            <a:rPr lang="en-US" b="1" dirty="0"/>
            <a:t>As a result, HPV rates in women aged 18-24 decreased from 22.7% to 1.1% between 2005 and 2015</a:t>
          </a:r>
          <a:endParaRPr lang="tr-TR" dirty="0"/>
        </a:p>
      </dgm:t>
    </dgm:pt>
    <dgm:pt modelId="{10026284-CA80-4637-B9B3-EA5BCD246B71}" type="parTrans" cxnId="{12846573-DD5A-4465-9703-9871FABB07EF}">
      <dgm:prSet/>
      <dgm:spPr/>
      <dgm:t>
        <a:bodyPr/>
        <a:lstStyle/>
        <a:p>
          <a:endParaRPr lang="tr-TR"/>
        </a:p>
      </dgm:t>
    </dgm:pt>
    <dgm:pt modelId="{E191465A-727F-4494-A0C9-3CB0106BE774}" type="sibTrans" cxnId="{12846573-DD5A-4465-9703-9871FABB07EF}">
      <dgm:prSet/>
      <dgm:spPr/>
      <dgm:t>
        <a:bodyPr/>
        <a:lstStyle/>
        <a:p>
          <a:endParaRPr lang="tr-TR"/>
        </a:p>
      </dgm:t>
    </dgm:pt>
    <dgm:pt modelId="{7D5749C3-7B85-49A7-8FD8-EFF486A121CD}" type="pres">
      <dgm:prSet presAssocID="{DD6969F3-DCD6-46B1-BF21-69460D817C93}" presName="linear" presStyleCnt="0">
        <dgm:presLayoutVars>
          <dgm:animLvl val="lvl"/>
          <dgm:resizeHandles val="exact"/>
        </dgm:presLayoutVars>
      </dgm:prSet>
      <dgm:spPr/>
    </dgm:pt>
    <dgm:pt modelId="{7FBEDE6F-DA1C-4764-B28C-B122067FE45E}" type="pres">
      <dgm:prSet presAssocID="{0BC957FD-74B7-4246-B912-C247D0356D65}" presName="parentText" presStyleLbl="node1" presStyleIdx="0" presStyleCnt="4">
        <dgm:presLayoutVars>
          <dgm:chMax val="0"/>
          <dgm:bulletEnabled val="1"/>
        </dgm:presLayoutVars>
      </dgm:prSet>
      <dgm:spPr/>
    </dgm:pt>
    <dgm:pt modelId="{3F31479B-54E0-4B82-A9AA-B769F520792F}" type="pres">
      <dgm:prSet presAssocID="{FDCF731D-8859-4ADE-9A78-D7B6D48C0D44}" presName="spacer" presStyleCnt="0"/>
      <dgm:spPr/>
    </dgm:pt>
    <dgm:pt modelId="{838AB242-3558-458F-A2A9-BF25C779DBB9}" type="pres">
      <dgm:prSet presAssocID="{DDC6F0A4-EC3A-4300-9EE8-EE8BADBB3410}" presName="parentText" presStyleLbl="node1" presStyleIdx="1" presStyleCnt="4">
        <dgm:presLayoutVars>
          <dgm:chMax val="0"/>
          <dgm:bulletEnabled val="1"/>
        </dgm:presLayoutVars>
      </dgm:prSet>
      <dgm:spPr/>
    </dgm:pt>
    <dgm:pt modelId="{F1EB253B-72C7-44DA-B81F-ADE654BC1BE4}" type="pres">
      <dgm:prSet presAssocID="{7065151C-E281-499C-BB44-284C540046AC}" presName="spacer" presStyleCnt="0"/>
      <dgm:spPr/>
    </dgm:pt>
    <dgm:pt modelId="{D589909F-911C-46A4-8C97-173B8E80D214}" type="pres">
      <dgm:prSet presAssocID="{997A64B3-199F-4083-A896-1ECD60D6431C}" presName="parentText" presStyleLbl="node1" presStyleIdx="2" presStyleCnt="4">
        <dgm:presLayoutVars>
          <dgm:chMax val="0"/>
          <dgm:bulletEnabled val="1"/>
        </dgm:presLayoutVars>
      </dgm:prSet>
      <dgm:spPr/>
    </dgm:pt>
    <dgm:pt modelId="{62857EF0-BEDC-4E94-A567-37C1428F0A28}" type="pres">
      <dgm:prSet presAssocID="{54408125-0AE7-4A88-B0FB-34FA90929117}" presName="spacer" presStyleCnt="0"/>
      <dgm:spPr/>
    </dgm:pt>
    <dgm:pt modelId="{E7ED99F2-D20F-4A0D-9481-E2381D06B797}" type="pres">
      <dgm:prSet presAssocID="{1AF8F00C-BD0C-495F-BC00-60A4A5A2CFF8}" presName="parentText" presStyleLbl="node1" presStyleIdx="3" presStyleCnt="4">
        <dgm:presLayoutVars>
          <dgm:chMax val="0"/>
          <dgm:bulletEnabled val="1"/>
        </dgm:presLayoutVars>
      </dgm:prSet>
      <dgm:spPr/>
    </dgm:pt>
  </dgm:ptLst>
  <dgm:cxnLst>
    <dgm:cxn modelId="{687B5730-4BE5-40F8-B3B4-79F0B0562346}" type="presOf" srcId="{DDC6F0A4-EC3A-4300-9EE8-EE8BADBB3410}" destId="{838AB242-3558-458F-A2A9-BF25C779DBB9}" srcOrd="0" destOrd="0" presId="urn:microsoft.com/office/officeart/2005/8/layout/vList2"/>
    <dgm:cxn modelId="{8FD7C430-77A8-4F1B-AE03-992DDB4DE16D}" srcId="{DD6969F3-DCD6-46B1-BF21-69460D817C93}" destId="{DDC6F0A4-EC3A-4300-9EE8-EE8BADBB3410}" srcOrd="1" destOrd="0" parTransId="{200C32D7-F032-4AA9-80FA-9BD335BFD676}" sibTransId="{7065151C-E281-499C-BB44-284C540046AC}"/>
    <dgm:cxn modelId="{55EEB337-2780-47B0-872F-EA064C38E46D}" type="presOf" srcId="{997A64B3-199F-4083-A896-1ECD60D6431C}" destId="{D589909F-911C-46A4-8C97-173B8E80D214}" srcOrd="0" destOrd="0" presId="urn:microsoft.com/office/officeart/2005/8/layout/vList2"/>
    <dgm:cxn modelId="{B7894E69-54FC-4DF0-BA74-A3F70074720E}" type="presOf" srcId="{1AF8F00C-BD0C-495F-BC00-60A4A5A2CFF8}" destId="{E7ED99F2-D20F-4A0D-9481-E2381D06B797}" srcOrd="0" destOrd="0" presId="urn:microsoft.com/office/officeart/2005/8/layout/vList2"/>
    <dgm:cxn modelId="{12846573-DD5A-4465-9703-9871FABB07EF}" srcId="{DD6969F3-DCD6-46B1-BF21-69460D817C93}" destId="{1AF8F00C-BD0C-495F-BC00-60A4A5A2CFF8}" srcOrd="3" destOrd="0" parTransId="{10026284-CA80-4637-B9B3-EA5BCD246B71}" sibTransId="{E191465A-727F-4494-A0C9-3CB0106BE774}"/>
    <dgm:cxn modelId="{90C52C54-7EFA-4883-BEE1-302DD2D70D12}" srcId="{DD6969F3-DCD6-46B1-BF21-69460D817C93}" destId="{997A64B3-199F-4083-A896-1ECD60D6431C}" srcOrd="2" destOrd="0" parTransId="{526B6314-26B2-4F22-A62E-00B5C81DE823}" sibTransId="{54408125-0AE7-4A88-B0FB-34FA90929117}"/>
    <dgm:cxn modelId="{50C26FBF-E0DD-46CF-8BC3-E9EB79BC41B8}" srcId="{DD6969F3-DCD6-46B1-BF21-69460D817C93}" destId="{0BC957FD-74B7-4246-B912-C247D0356D65}" srcOrd="0" destOrd="0" parTransId="{39EC785F-D3B5-4F42-8DDA-14056FA825D3}" sibTransId="{FDCF731D-8859-4ADE-9A78-D7B6D48C0D44}"/>
    <dgm:cxn modelId="{7D99F0CD-EC4B-481F-AA52-8582615DEDFF}" type="presOf" srcId="{DD6969F3-DCD6-46B1-BF21-69460D817C93}" destId="{7D5749C3-7B85-49A7-8FD8-EFF486A121CD}" srcOrd="0" destOrd="0" presId="urn:microsoft.com/office/officeart/2005/8/layout/vList2"/>
    <dgm:cxn modelId="{77F930DF-907D-4BBA-8AFD-BB874FBA8B51}" type="presOf" srcId="{0BC957FD-74B7-4246-B912-C247D0356D65}" destId="{7FBEDE6F-DA1C-4764-B28C-B122067FE45E}" srcOrd="0" destOrd="0" presId="urn:microsoft.com/office/officeart/2005/8/layout/vList2"/>
    <dgm:cxn modelId="{3F435757-5751-4622-8973-FBE5CBC4B1E1}" type="presParOf" srcId="{7D5749C3-7B85-49A7-8FD8-EFF486A121CD}" destId="{7FBEDE6F-DA1C-4764-B28C-B122067FE45E}" srcOrd="0" destOrd="0" presId="urn:microsoft.com/office/officeart/2005/8/layout/vList2"/>
    <dgm:cxn modelId="{23DD14CB-595A-40D4-A373-A8A5CEB5C085}" type="presParOf" srcId="{7D5749C3-7B85-49A7-8FD8-EFF486A121CD}" destId="{3F31479B-54E0-4B82-A9AA-B769F520792F}" srcOrd="1" destOrd="0" presId="urn:microsoft.com/office/officeart/2005/8/layout/vList2"/>
    <dgm:cxn modelId="{48724E92-8848-4F99-8550-29A7542DB30F}" type="presParOf" srcId="{7D5749C3-7B85-49A7-8FD8-EFF486A121CD}" destId="{838AB242-3558-458F-A2A9-BF25C779DBB9}" srcOrd="2" destOrd="0" presId="urn:microsoft.com/office/officeart/2005/8/layout/vList2"/>
    <dgm:cxn modelId="{CB14C730-F119-4089-8015-A1EC16110799}" type="presParOf" srcId="{7D5749C3-7B85-49A7-8FD8-EFF486A121CD}" destId="{F1EB253B-72C7-44DA-B81F-ADE654BC1BE4}" srcOrd="3" destOrd="0" presId="urn:microsoft.com/office/officeart/2005/8/layout/vList2"/>
    <dgm:cxn modelId="{91D35855-DD8D-46C3-A544-CA08A86BAFB4}" type="presParOf" srcId="{7D5749C3-7B85-49A7-8FD8-EFF486A121CD}" destId="{D589909F-911C-46A4-8C97-173B8E80D214}" srcOrd="4" destOrd="0" presId="urn:microsoft.com/office/officeart/2005/8/layout/vList2"/>
    <dgm:cxn modelId="{52134FEA-A0AB-46CA-BAFF-8FCFCAAD29AA}" type="presParOf" srcId="{7D5749C3-7B85-49A7-8FD8-EFF486A121CD}" destId="{62857EF0-BEDC-4E94-A567-37C1428F0A28}" srcOrd="5" destOrd="0" presId="urn:microsoft.com/office/officeart/2005/8/layout/vList2"/>
    <dgm:cxn modelId="{4B52F599-7CC2-42CC-8515-663431B1E042}" type="presParOf" srcId="{7D5749C3-7B85-49A7-8FD8-EFF486A121CD}" destId="{E7ED99F2-D20F-4A0D-9481-E2381D06B797}"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6D5B80-452F-4E5D-B995-3971B5976BD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DC9EB5E0-C8ED-4BCF-8FF9-721555C781AA}">
      <dgm:prSet/>
      <dgm:spPr/>
      <dgm:t>
        <a:bodyPr/>
        <a:lstStyle/>
        <a:p>
          <a:pPr rtl="0"/>
          <a:r>
            <a:rPr lang="en-US" dirty="0"/>
            <a:t>Four-step plan to eliminate HPV-related cancers in Europe</a:t>
          </a:r>
          <a:endParaRPr lang="tr-TR" dirty="0"/>
        </a:p>
      </dgm:t>
    </dgm:pt>
    <dgm:pt modelId="{48C9412A-F9FF-4FE7-BD88-90AF92F47ECE}" type="parTrans" cxnId="{8AB88BAE-8CA1-4294-9345-0A15BFE29263}">
      <dgm:prSet/>
      <dgm:spPr/>
      <dgm:t>
        <a:bodyPr/>
        <a:lstStyle/>
        <a:p>
          <a:endParaRPr lang="tr-TR"/>
        </a:p>
      </dgm:t>
    </dgm:pt>
    <dgm:pt modelId="{62005565-6DC0-4CFD-9287-77A4CC3D85CC}" type="sibTrans" cxnId="{8AB88BAE-8CA1-4294-9345-0A15BFE29263}">
      <dgm:prSet/>
      <dgm:spPr/>
      <dgm:t>
        <a:bodyPr/>
        <a:lstStyle/>
        <a:p>
          <a:endParaRPr lang="tr-TR"/>
        </a:p>
      </dgm:t>
    </dgm:pt>
    <dgm:pt modelId="{502A303C-112B-4AB2-AAEE-2FDFD6ACFDE2}">
      <dgm:prSet/>
      <dgm:spPr/>
      <dgm:t>
        <a:bodyPr/>
        <a:lstStyle/>
        <a:p>
          <a:pPr rtl="0"/>
          <a:r>
            <a:rPr lang="tr-TR" b="1" dirty="0" err="1"/>
            <a:t>Gender-neutral</a:t>
          </a:r>
          <a:r>
            <a:rPr lang="tr-TR" b="1" dirty="0"/>
            <a:t> </a:t>
          </a:r>
          <a:r>
            <a:rPr lang="en-US" b="1" dirty="0"/>
            <a:t>HPV vaccination</a:t>
          </a:r>
          <a:r>
            <a:rPr lang="tr-TR" b="1" dirty="0"/>
            <a:t> </a:t>
          </a:r>
          <a:r>
            <a:rPr lang="en-US" b="1" dirty="0"/>
            <a:t>(boy</a:t>
          </a:r>
          <a:r>
            <a:rPr lang="tr-TR" b="1" dirty="0"/>
            <a:t>s&amp;</a:t>
          </a:r>
          <a:r>
            <a:rPr lang="en-US" b="1" dirty="0"/>
            <a:t>girl</a:t>
          </a:r>
          <a:r>
            <a:rPr lang="tr-TR" b="1" dirty="0"/>
            <a:t>s</a:t>
          </a:r>
          <a:r>
            <a:rPr lang="en-US" b="1" dirty="0"/>
            <a:t>)</a:t>
          </a:r>
          <a:endParaRPr lang="tr-TR" b="1" dirty="0"/>
        </a:p>
      </dgm:t>
    </dgm:pt>
    <dgm:pt modelId="{A4832CDA-F68B-4B8A-BBA6-B9704436F455}" type="parTrans" cxnId="{3C086DD8-1D15-44F1-A2FC-508ED7F3A668}">
      <dgm:prSet/>
      <dgm:spPr/>
      <dgm:t>
        <a:bodyPr/>
        <a:lstStyle/>
        <a:p>
          <a:endParaRPr lang="tr-TR"/>
        </a:p>
      </dgm:t>
    </dgm:pt>
    <dgm:pt modelId="{4DD3B42C-3413-4F51-B76D-75EE5B215C46}" type="sibTrans" cxnId="{3C086DD8-1D15-44F1-A2FC-508ED7F3A668}">
      <dgm:prSet/>
      <dgm:spPr/>
      <dgm:t>
        <a:bodyPr/>
        <a:lstStyle/>
        <a:p>
          <a:endParaRPr lang="tr-TR"/>
        </a:p>
      </dgm:t>
    </dgm:pt>
    <dgm:pt modelId="{CE163778-50F6-491D-A551-1592FD596891}">
      <dgm:prSet/>
      <dgm:spPr/>
      <dgm:t>
        <a:bodyPr/>
        <a:lstStyle/>
        <a:p>
          <a:pPr rtl="0"/>
          <a:r>
            <a:rPr lang="tr-TR" dirty="0" err="1"/>
            <a:t>Cervical</a:t>
          </a:r>
          <a:r>
            <a:rPr lang="tr-TR" dirty="0"/>
            <a:t> </a:t>
          </a:r>
          <a:r>
            <a:rPr lang="tr-TR" dirty="0" err="1"/>
            <a:t>cancer</a:t>
          </a:r>
          <a:r>
            <a:rPr lang="tr-TR" dirty="0"/>
            <a:t> </a:t>
          </a:r>
          <a:r>
            <a:rPr lang="tr-TR" dirty="0" err="1"/>
            <a:t>screening</a:t>
          </a:r>
          <a:r>
            <a:rPr lang="tr-TR" dirty="0"/>
            <a:t> </a:t>
          </a:r>
          <a:r>
            <a:rPr lang="tr-TR" dirty="0" err="1"/>
            <a:t>by</a:t>
          </a:r>
          <a:r>
            <a:rPr lang="tr-TR" dirty="0"/>
            <a:t> HPV </a:t>
          </a:r>
          <a:r>
            <a:rPr lang="tr-TR" dirty="0" err="1"/>
            <a:t>testing</a:t>
          </a:r>
          <a:endParaRPr lang="tr-TR" dirty="0"/>
        </a:p>
      </dgm:t>
    </dgm:pt>
    <dgm:pt modelId="{6AA41C63-BDC5-4DBB-A6EB-E58496D22617}" type="parTrans" cxnId="{CA6EB098-43D8-4CD1-9CC7-CC09655CFAEF}">
      <dgm:prSet/>
      <dgm:spPr/>
      <dgm:t>
        <a:bodyPr/>
        <a:lstStyle/>
        <a:p>
          <a:endParaRPr lang="tr-TR"/>
        </a:p>
      </dgm:t>
    </dgm:pt>
    <dgm:pt modelId="{3EFC8779-7D1E-4CE5-822A-A9CE0514BBC6}" type="sibTrans" cxnId="{CA6EB098-43D8-4CD1-9CC7-CC09655CFAEF}">
      <dgm:prSet/>
      <dgm:spPr/>
      <dgm:t>
        <a:bodyPr/>
        <a:lstStyle/>
        <a:p>
          <a:endParaRPr lang="tr-TR"/>
        </a:p>
      </dgm:t>
    </dgm:pt>
    <dgm:pt modelId="{A7C92A63-0B6C-44C8-8FA9-7D0C081252DB}">
      <dgm:prSet/>
      <dgm:spPr/>
      <dgm:t>
        <a:bodyPr/>
        <a:lstStyle/>
        <a:p>
          <a:pPr rtl="0"/>
          <a:r>
            <a:rPr lang="en-US" dirty="0"/>
            <a:t>Appropriate treatment of HPV-associated cancers</a:t>
          </a:r>
          <a:endParaRPr lang="tr-TR" dirty="0"/>
        </a:p>
      </dgm:t>
    </dgm:pt>
    <dgm:pt modelId="{1DF28742-6DBC-4C1F-8B2A-BD7C7A74A4F7}" type="parTrans" cxnId="{1AAB0339-64A6-4F9D-B9B4-98EB8C888CD9}">
      <dgm:prSet/>
      <dgm:spPr/>
      <dgm:t>
        <a:bodyPr/>
        <a:lstStyle/>
        <a:p>
          <a:endParaRPr lang="tr-TR"/>
        </a:p>
      </dgm:t>
    </dgm:pt>
    <dgm:pt modelId="{83F64AE0-CA39-4C7A-8961-E1DC83577A39}" type="sibTrans" cxnId="{1AAB0339-64A6-4F9D-B9B4-98EB8C888CD9}">
      <dgm:prSet/>
      <dgm:spPr/>
      <dgm:t>
        <a:bodyPr/>
        <a:lstStyle/>
        <a:p>
          <a:endParaRPr lang="tr-TR"/>
        </a:p>
      </dgm:t>
    </dgm:pt>
    <dgm:pt modelId="{F53F7E46-6C4D-4168-AC68-3C4EE71F598D}">
      <dgm:prSet/>
      <dgm:spPr/>
      <dgm:t>
        <a:bodyPr/>
        <a:lstStyle/>
        <a:p>
          <a:pPr rtl="0"/>
          <a:r>
            <a:rPr lang="en-US" b="1" dirty="0"/>
            <a:t>Education of the public and professionals for HPV awareness</a:t>
          </a:r>
          <a:endParaRPr lang="tr-TR" b="1" dirty="0"/>
        </a:p>
      </dgm:t>
    </dgm:pt>
    <dgm:pt modelId="{C9DFF968-964C-4429-BC00-5102365885DE}" type="parTrans" cxnId="{20C1931C-BEAA-4B05-ACC7-0C529E359210}">
      <dgm:prSet/>
      <dgm:spPr/>
      <dgm:t>
        <a:bodyPr/>
        <a:lstStyle/>
        <a:p>
          <a:endParaRPr lang="tr-TR"/>
        </a:p>
      </dgm:t>
    </dgm:pt>
    <dgm:pt modelId="{8A3933D2-E2B9-4970-A48A-0D95DE8EA024}" type="sibTrans" cxnId="{20C1931C-BEAA-4B05-ACC7-0C529E359210}">
      <dgm:prSet/>
      <dgm:spPr/>
      <dgm:t>
        <a:bodyPr/>
        <a:lstStyle/>
        <a:p>
          <a:endParaRPr lang="tr-TR"/>
        </a:p>
      </dgm:t>
    </dgm:pt>
    <dgm:pt modelId="{32047A20-1873-44AE-95D5-F66BCE5CBA63}" type="pres">
      <dgm:prSet presAssocID="{D36D5B80-452F-4E5D-B995-3971B5976BD9}" presName="Name0" presStyleCnt="0">
        <dgm:presLayoutVars>
          <dgm:dir/>
          <dgm:animLvl val="lvl"/>
          <dgm:resizeHandles val="exact"/>
        </dgm:presLayoutVars>
      </dgm:prSet>
      <dgm:spPr/>
    </dgm:pt>
    <dgm:pt modelId="{CA117492-C00D-4A84-84F7-43FAD2FBE9C2}" type="pres">
      <dgm:prSet presAssocID="{DC9EB5E0-C8ED-4BCF-8FF9-721555C781AA}" presName="composite" presStyleCnt="0"/>
      <dgm:spPr/>
    </dgm:pt>
    <dgm:pt modelId="{169F4760-40AD-4A67-AEB1-6777EED77D54}" type="pres">
      <dgm:prSet presAssocID="{DC9EB5E0-C8ED-4BCF-8FF9-721555C781AA}" presName="parTx" presStyleLbl="alignNode1" presStyleIdx="0" presStyleCnt="1" custLinFactNeighborX="-2736" custLinFactNeighborY="-1031">
        <dgm:presLayoutVars>
          <dgm:chMax val="0"/>
          <dgm:chPref val="0"/>
          <dgm:bulletEnabled val="1"/>
        </dgm:presLayoutVars>
      </dgm:prSet>
      <dgm:spPr/>
    </dgm:pt>
    <dgm:pt modelId="{B92599C6-364C-493D-B763-0E8EE9193656}" type="pres">
      <dgm:prSet presAssocID="{DC9EB5E0-C8ED-4BCF-8FF9-721555C781AA}" presName="desTx" presStyleLbl="alignAccFollowNode1" presStyleIdx="0" presStyleCnt="1">
        <dgm:presLayoutVars>
          <dgm:bulletEnabled val="1"/>
        </dgm:presLayoutVars>
      </dgm:prSet>
      <dgm:spPr/>
    </dgm:pt>
  </dgm:ptLst>
  <dgm:cxnLst>
    <dgm:cxn modelId="{5F94CE0E-6223-4F95-8FA2-B4E3FF4A0DEB}" type="presOf" srcId="{F53F7E46-6C4D-4168-AC68-3C4EE71F598D}" destId="{B92599C6-364C-493D-B763-0E8EE9193656}" srcOrd="0" destOrd="3" presId="urn:microsoft.com/office/officeart/2005/8/layout/hList1"/>
    <dgm:cxn modelId="{20C1931C-BEAA-4B05-ACC7-0C529E359210}" srcId="{DC9EB5E0-C8ED-4BCF-8FF9-721555C781AA}" destId="{F53F7E46-6C4D-4168-AC68-3C4EE71F598D}" srcOrd="3" destOrd="0" parTransId="{C9DFF968-964C-4429-BC00-5102365885DE}" sibTransId="{8A3933D2-E2B9-4970-A48A-0D95DE8EA024}"/>
    <dgm:cxn modelId="{5BF6C122-9535-4C4D-8678-4458A50715C4}" type="presOf" srcId="{D36D5B80-452F-4E5D-B995-3971B5976BD9}" destId="{32047A20-1873-44AE-95D5-F66BCE5CBA63}" srcOrd="0" destOrd="0" presId="urn:microsoft.com/office/officeart/2005/8/layout/hList1"/>
    <dgm:cxn modelId="{1AAB0339-64A6-4F9D-B9B4-98EB8C888CD9}" srcId="{DC9EB5E0-C8ED-4BCF-8FF9-721555C781AA}" destId="{A7C92A63-0B6C-44C8-8FA9-7D0C081252DB}" srcOrd="2" destOrd="0" parTransId="{1DF28742-6DBC-4C1F-8B2A-BD7C7A74A4F7}" sibTransId="{83F64AE0-CA39-4C7A-8961-E1DC83577A39}"/>
    <dgm:cxn modelId="{16E4CB43-A935-4BE0-A13B-8995F5C7BDF4}" type="presOf" srcId="{502A303C-112B-4AB2-AAEE-2FDFD6ACFDE2}" destId="{B92599C6-364C-493D-B763-0E8EE9193656}" srcOrd="0" destOrd="0" presId="urn:microsoft.com/office/officeart/2005/8/layout/hList1"/>
    <dgm:cxn modelId="{CA6EB098-43D8-4CD1-9CC7-CC09655CFAEF}" srcId="{DC9EB5E0-C8ED-4BCF-8FF9-721555C781AA}" destId="{CE163778-50F6-491D-A551-1592FD596891}" srcOrd="1" destOrd="0" parTransId="{6AA41C63-BDC5-4DBB-A6EB-E58496D22617}" sibTransId="{3EFC8779-7D1E-4CE5-822A-A9CE0514BBC6}"/>
    <dgm:cxn modelId="{D149A59A-EBDC-4A8D-9CA8-DD81D42EFD4F}" type="presOf" srcId="{CE163778-50F6-491D-A551-1592FD596891}" destId="{B92599C6-364C-493D-B763-0E8EE9193656}" srcOrd="0" destOrd="1" presId="urn:microsoft.com/office/officeart/2005/8/layout/hList1"/>
    <dgm:cxn modelId="{8AB88BAE-8CA1-4294-9345-0A15BFE29263}" srcId="{D36D5B80-452F-4E5D-B995-3971B5976BD9}" destId="{DC9EB5E0-C8ED-4BCF-8FF9-721555C781AA}" srcOrd="0" destOrd="0" parTransId="{48C9412A-F9FF-4FE7-BD88-90AF92F47ECE}" sibTransId="{62005565-6DC0-4CFD-9287-77A4CC3D85CC}"/>
    <dgm:cxn modelId="{EC0908D5-061C-49FF-877C-58650B3F47AC}" type="presOf" srcId="{A7C92A63-0B6C-44C8-8FA9-7D0C081252DB}" destId="{B92599C6-364C-493D-B763-0E8EE9193656}" srcOrd="0" destOrd="2" presId="urn:microsoft.com/office/officeart/2005/8/layout/hList1"/>
    <dgm:cxn modelId="{3C086DD8-1D15-44F1-A2FC-508ED7F3A668}" srcId="{DC9EB5E0-C8ED-4BCF-8FF9-721555C781AA}" destId="{502A303C-112B-4AB2-AAEE-2FDFD6ACFDE2}" srcOrd="0" destOrd="0" parTransId="{A4832CDA-F68B-4B8A-BBA6-B9704436F455}" sibTransId="{4DD3B42C-3413-4F51-B76D-75EE5B215C46}"/>
    <dgm:cxn modelId="{276467FB-97AC-4892-B528-9D9751E5EE66}" type="presOf" srcId="{DC9EB5E0-C8ED-4BCF-8FF9-721555C781AA}" destId="{169F4760-40AD-4A67-AEB1-6777EED77D54}" srcOrd="0" destOrd="0" presId="urn:microsoft.com/office/officeart/2005/8/layout/hList1"/>
    <dgm:cxn modelId="{86BD3C15-0F17-4BCC-A86F-8EF143A89650}" type="presParOf" srcId="{32047A20-1873-44AE-95D5-F66BCE5CBA63}" destId="{CA117492-C00D-4A84-84F7-43FAD2FBE9C2}" srcOrd="0" destOrd="0" presId="urn:microsoft.com/office/officeart/2005/8/layout/hList1"/>
    <dgm:cxn modelId="{B59E9C04-EDBC-4825-85F4-F43B3764B932}" type="presParOf" srcId="{CA117492-C00D-4A84-84F7-43FAD2FBE9C2}" destId="{169F4760-40AD-4A67-AEB1-6777EED77D54}" srcOrd="0" destOrd="0" presId="urn:microsoft.com/office/officeart/2005/8/layout/hList1"/>
    <dgm:cxn modelId="{8F68040E-D3CE-4865-B87E-896A22B39AF1}" type="presParOf" srcId="{CA117492-C00D-4A84-84F7-43FAD2FBE9C2}" destId="{B92599C6-364C-493D-B763-0E8EE919365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901533-A193-4AEC-9995-235B87426768}"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GB"/>
        </a:p>
      </dgm:t>
    </dgm:pt>
    <dgm:pt modelId="{3F88A80D-3A90-4C98-82D7-42205E02644A}">
      <dgm:prSet/>
      <dgm:spPr/>
      <dgm:t>
        <a:bodyPr/>
        <a:lstStyle/>
        <a:p>
          <a:pPr rtl="0"/>
          <a:r>
            <a:rPr lang="en-US" dirty="0"/>
            <a:t>Primary protection is always more successful than secondary and tertiary protection.</a:t>
          </a:r>
          <a:endParaRPr lang="en-GB" dirty="0"/>
        </a:p>
      </dgm:t>
    </dgm:pt>
    <dgm:pt modelId="{10F00D13-F907-43EE-8C98-45074A0F5EB4}" type="parTrans" cxnId="{949E446B-3913-4A02-A81C-1337CFE3BBEB}">
      <dgm:prSet/>
      <dgm:spPr/>
      <dgm:t>
        <a:bodyPr/>
        <a:lstStyle/>
        <a:p>
          <a:endParaRPr lang="en-GB"/>
        </a:p>
      </dgm:t>
    </dgm:pt>
    <dgm:pt modelId="{F1DAD9B2-729A-46EC-B2AE-86509285C4AA}" type="sibTrans" cxnId="{949E446B-3913-4A02-A81C-1337CFE3BBEB}">
      <dgm:prSet/>
      <dgm:spPr/>
      <dgm:t>
        <a:bodyPr/>
        <a:lstStyle/>
        <a:p>
          <a:endParaRPr lang="en-GB"/>
        </a:p>
      </dgm:t>
    </dgm:pt>
    <dgm:pt modelId="{2884936E-F91B-4246-9C3B-6E5682F7043F}">
      <dgm:prSet/>
      <dgm:spPr/>
      <dgm:t>
        <a:bodyPr/>
        <a:lstStyle/>
        <a:p>
          <a:pPr rtl="0"/>
          <a:r>
            <a:rPr lang="en-US" dirty="0"/>
            <a:t>Vaccination is the most effective and cost-effective prevention in medicine.</a:t>
          </a:r>
          <a:endParaRPr lang="en-GB" dirty="0"/>
        </a:p>
      </dgm:t>
    </dgm:pt>
    <dgm:pt modelId="{70096816-40EA-472E-B648-9717B8BF259F}" type="parTrans" cxnId="{B68BC580-5384-4153-AB17-7E22B7C949C8}">
      <dgm:prSet/>
      <dgm:spPr/>
      <dgm:t>
        <a:bodyPr/>
        <a:lstStyle/>
        <a:p>
          <a:endParaRPr lang="en-GB"/>
        </a:p>
      </dgm:t>
    </dgm:pt>
    <dgm:pt modelId="{456678EE-0ED1-4570-9AB1-751E0C23E2A7}" type="sibTrans" cxnId="{B68BC580-5384-4153-AB17-7E22B7C949C8}">
      <dgm:prSet/>
      <dgm:spPr/>
      <dgm:t>
        <a:bodyPr/>
        <a:lstStyle/>
        <a:p>
          <a:endParaRPr lang="en-GB"/>
        </a:p>
      </dgm:t>
    </dgm:pt>
    <dgm:pt modelId="{BAA476D6-65C2-4053-9922-9A8A1A4F3F7F}">
      <dgm:prSet/>
      <dgm:spPr/>
      <dgm:t>
        <a:bodyPr/>
        <a:lstStyle/>
        <a:p>
          <a:pPr rtl="0"/>
          <a:r>
            <a:rPr lang="en-US" dirty="0"/>
            <a:t>Vaccination programs can easily reach wider communities</a:t>
          </a:r>
          <a:endParaRPr lang="en-GB" dirty="0"/>
        </a:p>
      </dgm:t>
    </dgm:pt>
    <dgm:pt modelId="{9B464793-3592-416E-850D-0FD372A4734F}" type="parTrans" cxnId="{5E42EA1C-11D9-4AA9-B499-138F4D841F70}">
      <dgm:prSet/>
      <dgm:spPr/>
      <dgm:t>
        <a:bodyPr/>
        <a:lstStyle/>
        <a:p>
          <a:endParaRPr lang="en-GB"/>
        </a:p>
      </dgm:t>
    </dgm:pt>
    <dgm:pt modelId="{3BFD5CED-782D-49CD-9BE1-75AD14040B9E}" type="sibTrans" cxnId="{5E42EA1C-11D9-4AA9-B499-138F4D841F70}">
      <dgm:prSet/>
      <dgm:spPr/>
      <dgm:t>
        <a:bodyPr/>
        <a:lstStyle/>
        <a:p>
          <a:endParaRPr lang="en-GB"/>
        </a:p>
      </dgm:t>
    </dgm:pt>
    <dgm:pt modelId="{F9B02E77-D8F3-431E-85E5-966B0384097B}">
      <dgm:prSet/>
      <dgm:spPr/>
      <dgm:t>
        <a:bodyPr/>
        <a:lstStyle/>
        <a:p>
          <a:pPr rtl="0"/>
          <a:r>
            <a:rPr lang="en-US" dirty="0"/>
            <a:t>HPV vaccines have high effectiveness in </a:t>
          </a:r>
          <a:r>
            <a:rPr lang="en-US" dirty="0" err="1"/>
            <a:t>protecti</a:t>
          </a:r>
          <a:r>
            <a:rPr lang="tr-TR" dirty="0"/>
            <a:t>on</a:t>
          </a:r>
          <a:r>
            <a:rPr lang="en-US" dirty="0"/>
            <a:t> against </a:t>
          </a:r>
          <a:r>
            <a:rPr lang="en-US" dirty="0" err="1"/>
            <a:t>Cx</a:t>
          </a:r>
          <a:r>
            <a:rPr lang="en-US" dirty="0"/>
            <a:t> Ca (95-99% against Types 16 and 18)</a:t>
          </a:r>
          <a:endParaRPr lang="en-GB" dirty="0"/>
        </a:p>
      </dgm:t>
    </dgm:pt>
    <dgm:pt modelId="{D4D8DD7E-EECF-4A62-AEC9-DE47A0CF13F5}" type="parTrans" cxnId="{D13571CA-F295-4A7E-AB8D-5225486DB56A}">
      <dgm:prSet/>
      <dgm:spPr/>
      <dgm:t>
        <a:bodyPr/>
        <a:lstStyle/>
        <a:p>
          <a:endParaRPr lang="en-GB"/>
        </a:p>
      </dgm:t>
    </dgm:pt>
    <dgm:pt modelId="{93BB6C42-A570-4665-93CB-B3E467C4F3BE}" type="sibTrans" cxnId="{D13571CA-F295-4A7E-AB8D-5225486DB56A}">
      <dgm:prSet/>
      <dgm:spPr/>
      <dgm:t>
        <a:bodyPr/>
        <a:lstStyle/>
        <a:p>
          <a:endParaRPr lang="en-GB"/>
        </a:p>
      </dgm:t>
    </dgm:pt>
    <dgm:pt modelId="{BC340C61-053C-4E08-AD37-90440738F929}" type="pres">
      <dgm:prSet presAssocID="{AD901533-A193-4AEC-9995-235B87426768}" presName="linear" presStyleCnt="0">
        <dgm:presLayoutVars>
          <dgm:animLvl val="lvl"/>
          <dgm:resizeHandles val="exact"/>
        </dgm:presLayoutVars>
      </dgm:prSet>
      <dgm:spPr/>
    </dgm:pt>
    <dgm:pt modelId="{1294AA32-DD97-4D54-859E-DACE64F622DD}" type="pres">
      <dgm:prSet presAssocID="{3F88A80D-3A90-4C98-82D7-42205E02644A}" presName="parentText" presStyleLbl="node1" presStyleIdx="0" presStyleCnt="4">
        <dgm:presLayoutVars>
          <dgm:chMax val="0"/>
          <dgm:bulletEnabled val="1"/>
        </dgm:presLayoutVars>
      </dgm:prSet>
      <dgm:spPr/>
    </dgm:pt>
    <dgm:pt modelId="{A6E3983C-8757-44E3-91A3-6DD1EE444C1E}" type="pres">
      <dgm:prSet presAssocID="{F1DAD9B2-729A-46EC-B2AE-86509285C4AA}" presName="spacer" presStyleCnt="0"/>
      <dgm:spPr/>
    </dgm:pt>
    <dgm:pt modelId="{F001CD19-1D9D-468C-8396-E98C7049903A}" type="pres">
      <dgm:prSet presAssocID="{2884936E-F91B-4246-9C3B-6E5682F7043F}" presName="parentText" presStyleLbl="node1" presStyleIdx="1" presStyleCnt="4">
        <dgm:presLayoutVars>
          <dgm:chMax val="0"/>
          <dgm:bulletEnabled val="1"/>
        </dgm:presLayoutVars>
      </dgm:prSet>
      <dgm:spPr/>
    </dgm:pt>
    <dgm:pt modelId="{E92A1AA2-D43A-4B3D-95A2-18411CBF6C50}" type="pres">
      <dgm:prSet presAssocID="{456678EE-0ED1-4570-9AB1-751E0C23E2A7}" presName="spacer" presStyleCnt="0"/>
      <dgm:spPr/>
    </dgm:pt>
    <dgm:pt modelId="{23CAE242-ECEA-4F19-915E-848CF2AC2651}" type="pres">
      <dgm:prSet presAssocID="{BAA476D6-65C2-4053-9922-9A8A1A4F3F7F}" presName="parentText" presStyleLbl="node1" presStyleIdx="2" presStyleCnt="4">
        <dgm:presLayoutVars>
          <dgm:chMax val="0"/>
          <dgm:bulletEnabled val="1"/>
        </dgm:presLayoutVars>
      </dgm:prSet>
      <dgm:spPr/>
    </dgm:pt>
    <dgm:pt modelId="{7B8945EF-0957-409C-9DF6-267086A56319}" type="pres">
      <dgm:prSet presAssocID="{3BFD5CED-782D-49CD-9BE1-75AD14040B9E}" presName="spacer" presStyleCnt="0"/>
      <dgm:spPr/>
    </dgm:pt>
    <dgm:pt modelId="{A2CFB5F2-1862-4C1E-AA85-76EE88B54D19}" type="pres">
      <dgm:prSet presAssocID="{F9B02E77-D8F3-431E-85E5-966B0384097B}" presName="parentText" presStyleLbl="node1" presStyleIdx="3" presStyleCnt="4">
        <dgm:presLayoutVars>
          <dgm:chMax val="0"/>
          <dgm:bulletEnabled val="1"/>
        </dgm:presLayoutVars>
      </dgm:prSet>
      <dgm:spPr/>
    </dgm:pt>
  </dgm:ptLst>
  <dgm:cxnLst>
    <dgm:cxn modelId="{5E42EA1C-11D9-4AA9-B499-138F4D841F70}" srcId="{AD901533-A193-4AEC-9995-235B87426768}" destId="{BAA476D6-65C2-4053-9922-9A8A1A4F3F7F}" srcOrd="2" destOrd="0" parTransId="{9B464793-3592-416E-850D-0FD372A4734F}" sibTransId="{3BFD5CED-782D-49CD-9BE1-75AD14040B9E}"/>
    <dgm:cxn modelId="{949E446B-3913-4A02-A81C-1337CFE3BBEB}" srcId="{AD901533-A193-4AEC-9995-235B87426768}" destId="{3F88A80D-3A90-4C98-82D7-42205E02644A}" srcOrd="0" destOrd="0" parTransId="{10F00D13-F907-43EE-8C98-45074A0F5EB4}" sibTransId="{F1DAD9B2-729A-46EC-B2AE-86509285C4AA}"/>
    <dgm:cxn modelId="{4AA4D254-6DD2-4FC9-836C-DED5DA7CE61B}" type="presOf" srcId="{2884936E-F91B-4246-9C3B-6E5682F7043F}" destId="{F001CD19-1D9D-468C-8396-E98C7049903A}" srcOrd="0" destOrd="0" presId="urn:microsoft.com/office/officeart/2005/8/layout/vList2"/>
    <dgm:cxn modelId="{F8AC117A-6641-4DFF-9084-8DA37041F241}" type="presOf" srcId="{3F88A80D-3A90-4C98-82D7-42205E02644A}" destId="{1294AA32-DD97-4D54-859E-DACE64F622DD}" srcOrd="0" destOrd="0" presId="urn:microsoft.com/office/officeart/2005/8/layout/vList2"/>
    <dgm:cxn modelId="{B68BC580-5384-4153-AB17-7E22B7C949C8}" srcId="{AD901533-A193-4AEC-9995-235B87426768}" destId="{2884936E-F91B-4246-9C3B-6E5682F7043F}" srcOrd="1" destOrd="0" parTransId="{70096816-40EA-472E-B648-9717B8BF259F}" sibTransId="{456678EE-0ED1-4570-9AB1-751E0C23E2A7}"/>
    <dgm:cxn modelId="{DF42068C-99A6-44D4-97CD-3C82EC1076D7}" type="presOf" srcId="{F9B02E77-D8F3-431E-85E5-966B0384097B}" destId="{A2CFB5F2-1862-4C1E-AA85-76EE88B54D19}" srcOrd="0" destOrd="0" presId="urn:microsoft.com/office/officeart/2005/8/layout/vList2"/>
    <dgm:cxn modelId="{D13571CA-F295-4A7E-AB8D-5225486DB56A}" srcId="{AD901533-A193-4AEC-9995-235B87426768}" destId="{F9B02E77-D8F3-431E-85E5-966B0384097B}" srcOrd="3" destOrd="0" parTransId="{D4D8DD7E-EECF-4A62-AEC9-DE47A0CF13F5}" sibTransId="{93BB6C42-A570-4665-93CB-B3E467C4F3BE}"/>
    <dgm:cxn modelId="{A205B0D2-07D6-436E-B252-62883C07F7FF}" type="presOf" srcId="{BAA476D6-65C2-4053-9922-9A8A1A4F3F7F}" destId="{23CAE242-ECEA-4F19-915E-848CF2AC2651}" srcOrd="0" destOrd="0" presId="urn:microsoft.com/office/officeart/2005/8/layout/vList2"/>
    <dgm:cxn modelId="{566DBCDE-DA7A-4E61-A62D-64F72D702921}" type="presOf" srcId="{AD901533-A193-4AEC-9995-235B87426768}" destId="{BC340C61-053C-4E08-AD37-90440738F929}" srcOrd="0" destOrd="0" presId="urn:microsoft.com/office/officeart/2005/8/layout/vList2"/>
    <dgm:cxn modelId="{B72EBA78-A7A9-497E-AE16-A5A2B2399B34}" type="presParOf" srcId="{BC340C61-053C-4E08-AD37-90440738F929}" destId="{1294AA32-DD97-4D54-859E-DACE64F622DD}" srcOrd="0" destOrd="0" presId="urn:microsoft.com/office/officeart/2005/8/layout/vList2"/>
    <dgm:cxn modelId="{413092B5-B68D-47EB-A228-FBF48314754D}" type="presParOf" srcId="{BC340C61-053C-4E08-AD37-90440738F929}" destId="{A6E3983C-8757-44E3-91A3-6DD1EE444C1E}" srcOrd="1" destOrd="0" presId="urn:microsoft.com/office/officeart/2005/8/layout/vList2"/>
    <dgm:cxn modelId="{833F80A4-95E0-4629-8648-537D16AC997D}" type="presParOf" srcId="{BC340C61-053C-4E08-AD37-90440738F929}" destId="{F001CD19-1D9D-468C-8396-E98C7049903A}" srcOrd="2" destOrd="0" presId="urn:microsoft.com/office/officeart/2005/8/layout/vList2"/>
    <dgm:cxn modelId="{4915859F-B281-486B-8A9E-2F6A1B6AA412}" type="presParOf" srcId="{BC340C61-053C-4E08-AD37-90440738F929}" destId="{E92A1AA2-D43A-4B3D-95A2-18411CBF6C50}" srcOrd="3" destOrd="0" presId="urn:microsoft.com/office/officeart/2005/8/layout/vList2"/>
    <dgm:cxn modelId="{C0E1707C-8F1E-4CBD-BDEE-AD0FC18C6B7A}" type="presParOf" srcId="{BC340C61-053C-4E08-AD37-90440738F929}" destId="{23CAE242-ECEA-4F19-915E-848CF2AC2651}" srcOrd="4" destOrd="0" presId="urn:microsoft.com/office/officeart/2005/8/layout/vList2"/>
    <dgm:cxn modelId="{40FF3F5D-2AB9-45DA-AA13-4DF5A50A28E0}" type="presParOf" srcId="{BC340C61-053C-4E08-AD37-90440738F929}" destId="{7B8945EF-0957-409C-9DF6-267086A56319}" srcOrd="5" destOrd="0" presId="urn:microsoft.com/office/officeart/2005/8/layout/vList2"/>
    <dgm:cxn modelId="{869FB14E-EE32-4FC9-B3DB-4F09676F3152}" type="presParOf" srcId="{BC340C61-053C-4E08-AD37-90440738F929}" destId="{A2CFB5F2-1862-4C1E-AA85-76EE88B54D1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266C87-F4D7-4A84-BBA8-9AFA00E6D35C}"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7C4E12B2-A003-42A1-ACFD-4767A72AE555}">
      <dgm:prSet/>
      <dgm:spPr/>
      <dgm:t>
        <a:bodyPr/>
        <a:lstStyle/>
        <a:p>
          <a:pPr rtl="0"/>
          <a:r>
            <a:rPr lang="en-US" baseline="0"/>
            <a:t>Adjuvants are used in vaccines to enhance the immune response  </a:t>
          </a:r>
          <a:endParaRPr lang="en-US"/>
        </a:p>
      </dgm:t>
    </dgm:pt>
    <dgm:pt modelId="{26E1A6AB-63B3-466E-815E-C09D0C684A1A}" type="parTrans" cxnId="{99D9D209-81A7-4E46-A11A-63425416A3F0}">
      <dgm:prSet/>
      <dgm:spPr/>
      <dgm:t>
        <a:bodyPr/>
        <a:lstStyle/>
        <a:p>
          <a:endParaRPr lang="en-US"/>
        </a:p>
      </dgm:t>
    </dgm:pt>
    <dgm:pt modelId="{EE05B41A-D68F-4ECE-8439-BA6C16E4FCB7}" type="sibTrans" cxnId="{99D9D209-81A7-4E46-A11A-63425416A3F0}">
      <dgm:prSet/>
      <dgm:spPr/>
      <dgm:t>
        <a:bodyPr/>
        <a:lstStyle/>
        <a:p>
          <a:endParaRPr lang="en-US"/>
        </a:p>
      </dgm:t>
    </dgm:pt>
    <dgm:pt modelId="{D7E0B01B-369C-4EFA-904A-9C547D67ADDE}">
      <dgm:prSet/>
      <dgm:spPr/>
      <dgm:t>
        <a:bodyPr/>
        <a:lstStyle/>
        <a:p>
          <a:pPr rtl="0"/>
          <a:r>
            <a:rPr lang="en-GB" baseline="0" dirty="0"/>
            <a:t>The adjuvant for the </a:t>
          </a:r>
          <a:r>
            <a:rPr lang="tr-TR" baseline="0" dirty="0"/>
            <a:t>9vHPV </a:t>
          </a:r>
          <a:r>
            <a:rPr lang="tr-TR" baseline="0" dirty="0" err="1"/>
            <a:t>Vaccine</a:t>
          </a:r>
          <a:r>
            <a:rPr lang="tr-TR" baseline="0" dirty="0"/>
            <a:t> </a:t>
          </a:r>
          <a:r>
            <a:rPr lang="en-GB" baseline="0" dirty="0"/>
            <a:t>is Merck’s proprietary aluminium-based adjuvant, AAHS (</a:t>
          </a:r>
          <a:r>
            <a:rPr lang="en-GB" baseline="0" dirty="0" err="1"/>
            <a:t>aluminum</a:t>
          </a:r>
          <a:r>
            <a:rPr lang="en-GB" baseline="0" dirty="0"/>
            <a:t> </a:t>
          </a:r>
          <a:r>
            <a:rPr lang="en-GB" baseline="0" dirty="0" err="1"/>
            <a:t>hydroxyphosphate</a:t>
          </a:r>
          <a:r>
            <a:rPr lang="en-GB" baseline="0" dirty="0"/>
            <a:t> </a:t>
          </a:r>
          <a:r>
            <a:rPr lang="en-GB" baseline="0" dirty="0" err="1"/>
            <a:t>sulfate</a:t>
          </a:r>
          <a:r>
            <a:rPr lang="en-GB" baseline="0" dirty="0"/>
            <a:t>)</a:t>
          </a:r>
          <a:endParaRPr lang="en-US" dirty="0"/>
        </a:p>
      </dgm:t>
    </dgm:pt>
    <dgm:pt modelId="{87A7B723-3D82-4B25-8A8F-5AA5722F5669}" type="parTrans" cxnId="{B0438DC6-1B96-4662-9B21-59D36C4555DC}">
      <dgm:prSet/>
      <dgm:spPr/>
      <dgm:t>
        <a:bodyPr/>
        <a:lstStyle/>
        <a:p>
          <a:endParaRPr lang="en-US"/>
        </a:p>
      </dgm:t>
    </dgm:pt>
    <dgm:pt modelId="{E31C822E-0970-48B9-98FE-14D6F4776124}" type="sibTrans" cxnId="{B0438DC6-1B96-4662-9B21-59D36C4555DC}">
      <dgm:prSet/>
      <dgm:spPr/>
      <dgm:t>
        <a:bodyPr/>
        <a:lstStyle/>
        <a:p>
          <a:endParaRPr lang="en-US"/>
        </a:p>
      </dgm:t>
    </dgm:pt>
    <dgm:pt modelId="{8BF8C70D-3CE4-46EB-9D9B-1F3CAA7A0942}">
      <dgm:prSet/>
      <dgm:spPr/>
      <dgm:t>
        <a:bodyPr/>
        <a:lstStyle/>
        <a:p>
          <a:pPr rtl="0"/>
          <a:r>
            <a:rPr lang="tr-TR" baseline="0" dirty="0"/>
            <a:t>T</a:t>
          </a:r>
          <a:r>
            <a:rPr lang="en-GB" baseline="0" dirty="0"/>
            <a:t>he same adjuvant in Gardasil and </a:t>
          </a:r>
          <a:r>
            <a:rPr lang="tr-TR" baseline="0" dirty="0"/>
            <a:t>h</a:t>
          </a:r>
          <a:r>
            <a:rPr lang="en-GB" baseline="0" dirty="0" err="1"/>
            <a:t>epatitis</a:t>
          </a:r>
          <a:r>
            <a:rPr lang="en-GB" baseline="0" dirty="0"/>
            <a:t> B vaccine,</a:t>
          </a:r>
          <a:r>
            <a:rPr lang="en-US" baseline="0" dirty="0"/>
            <a:t> that have been used in millions of patients</a:t>
          </a:r>
          <a:endParaRPr lang="en-US" dirty="0"/>
        </a:p>
      </dgm:t>
    </dgm:pt>
    <dgm:pt modelId="{DF9B772E-D75F-4214-BB9D-01E39ED31322}" type="parTrans" cxnId="{3C62CAD0-CEBF-4466-BA96-8060174F6C5C}">
      <dgm:prSet/>
      <dgm:spPr/>
      <dgm:t>
        <a:bodyPr/>
        <a:lstStyle/>
        <a:p>
          <a:endParaRPr lang="en-US"/>
        </a:p>
      </dgm:t>
    </dgm:pt>
    <dgm:pt modelId="{9CBE9996-F1A2-4B08-8699-B2C1F3B644D9}" type="sibTrans" cxnId="{3C62CAD0-CEBF-4466-BA96-8060174F6C5C}">
      <dgm:prSet/>
      <dgm:spPr/>
      <dgm:t>
        <a:bodyPr/>
        <a:lstStyle/>
        <a:p>
          <a:endParaRPr lang="en-US"/>
        </a:p>
      </dgm:t>
    </dgm:pt>
    <dgm:pt modelId="{C9100C0C-8524-413E-88A1-5AC364D197A9}" type="pres">
      <dgm:prSet presAssocID="{3D266C87-F4D7-4A84-BBA8-9AFA00E6D35C}" presName="linear" presStyleCnt="0">
        <dgm:presLayoutVars>
          <dgm:animLvl val="lvl"/>
          <dgm:resizeHandles val="exact"/>
        </dgm:presLayoutVars>
      </dgm:prSet>
      <dgm:spPr/>
    </dgm:pt>
    <dgm:pt modelId="{61626F2B-22CF-4F4D-B1CC-DB8EB82ACED7}" type="pres">
      <dgm:prSet presAssocID="{7C4E12B2-A003-42A1-ACFD-4767A72AE555}" presName="parentText" presStyleLbl="node1" presStyleIdx="0" presStyleCnt="3">
        <dgm:presLayoutVars>
          <dgm:chMax val="0"/>
          <dgm:bulletEnabled val="1"/>
        </dgm:presLayoutVars>
      </dgm:prSet>
      <dgm:spPr/>
    </dgm:pt>
    <dgm:pt modelId="{814FE113-39A1-4F0C-B523-4E0DA1297FE6}" type="pres">
      <dgm:prSet presAssocID="{EE05B41A-D68F-4ECE-8439-BA6C16E4FCB7}" presName="spacer" presStyleCnt="0"/>
      <dgm:spPr/>
    </dgm:pt>
    <dgm:pt modelId="{05E574E7-F3CB-4B05-B92B-11A19885DB3D}" type="pres">
      <dgm:prSet presAssocID="{D7E0B01B-369C-4EFA-904A-9C547D67ADDE}" presName="parentText" presStyleLbl="node1" presStyleIdx="1" presStyleCnt="3">
        <dgm:presLayoutVars>
          <dgm:chMax val="0"/>
          <dgm:bulletEnabled val="1"/>
        </dgm:presLayoutVars>
      </dgm:prSet>
      <dgm:spPr/>
    </dgm:pt>
    <dgm:pt modelId="{33B84802-4496-45A7-9D34-9530645CA085}" type="pres">
      <dgm:prSet presAssocID="{E31C822E-0970-48B9-98FE-14D6F4776124}" presName="spacer" presStyleCnt="0"/>
      <dgm:spPr/>
    </dgm:pt>
    <dgm:pt modelId="{8D7B00D9-EC3E-4584-9B8F-F535B382CC44}" type="pres">
      <dgm:prSet presAssocID="{8BF8C70D-3CE4-46EB-9D9B-1F3CAA7A0942}" presName="parentText" presStyleLbl="node1" presStyleIdx="2" presStyleCnt="3">
        <dgm:presLayoutVars>
          <dgm:chMax val="0"/>
          <dgm:bulletEnabled val="1"/>
        </dgm:presLayoutVars>
      </dgm:prSet>
      <dgm:spPr/>
    </dgm:pt>
  </dgm:ptLst>
  <dgm:cxnLst>
    <dgm:cxn modelId="{99D9D209-81A7-4E46-A11A-63425416A3F0}" srcId="{3D266C87-F4D7-4A84-BBA8-9AFA00E6D35C}" destId="{7C4E12B2-A003-42A1-ACFD-4767A72AE555}" srcOrd="0" destOrd="0" parTransId="{26E1A6AB-63B3-466E-815E-C09D0C684A1A}" sibTransId="{EE05B41A-D68F-4ECE-8439-BA6C16E4FCB7}"/>
    <dgm:cxn modelId="{25333C2A-D356-4710-A3B1-1C7C117AF6E4}" type="presOf" srcId="{8BF8C70D-3CE4-46EB-9D9B-1F3CAA7A0942}" destId="{8D7B00D9-EC3E-4584-9B8F-F535B382CC44}" srcOrd="0" destOrd="0" presId="urn:microsoft.com/office/officeart/2005/8/layout/vList2"/>
    <dgm:cxn modelId="{786B8587-FEDC-416D-A9FF-3CDFB298772E}" type="presOf" srcId="{3D266C87-F4D7-4A84-BBA8-9AFA00E6D35C}" destId="{C9100C0C-8524-413E-88A1-5AC364D197A9}" srcOrd="0" destOrd="0" presId="urn:microsoft.com/office/officeart/2005/8/layout/vList2"/>
    <dgm:cxn modelId="{3F6DF3AD-CAF3-4577-8D76-2A3A7700F05A}" type="presOf" srcId="{D7E0B01B-369C-4EFA-904A-9C547D67ADDE}" destId="{05E574E7-F3CB-4B05-B92B-11A19885DB3D}" srcOrd="0" destOrd="0" presId="urn:microsoft.com/office/officeart/2005/8/layout/vList2"/>
    <dgm:cxn modelId="{B0438DC6-1B96-4662-9B21-59D36C4555DC}" srcId="{3D266C87-F4D7-4A84-BBA8-9AFA00E6D35C}" destId="{D7E0B01B-369C-4EFA-904A-9C547D67ADDE}" srcOrd="1" destOrd="0" parTransId="{87A7B723-3D82-4B25-8A8F-5AA5722F5669}" sibTransId="{E31C822E-0970-48B9-98FE-14D6F4776124}"/>
    <dgm:cxn modelId="{D4D4BEC8-51DD-4C35-A8C9-514287D49C33}" type="presOf" srcId="{7C4E12B2-A003-42A1-ACFD-4767A72AE555}" destId="{61626F2B-22CF-4F4D-B1CC-DB8EB82ACED7}" srcOrd="0" destOrd="0" presId="urn:microsoft.com/office/officeart/2005/8/layout/vList2"/>
    <dgm:cxn modelId="{3C62CAD0-CEBF-4466-BA96-8060174F6C5C}" srcId="{3D266C87-F4D7-4A84-BBA8-9AFA00E6D35C}" destId="{8BF8C70D-3CE4-46EB-9D9B-1F3CAA7A0942}" srcOrd="2" destOrd="0" parTransId="{DF9B772E-D75F-4214-BB9D-01E39ED31322}" sibTransId="{9CBE9996-F1A2-4B08-8699-B2C1F3B644D9}"/>
    <dgm:cxn modelId="{CD380E54-992A-4AAB-904F-303C5E2DC70D}" type="presParOf" srcId="{C9100C0C-8524-413E-88A1-5AC364D197A9}" destId="{61626F2B-22CF-4F4D-B1CC-DB8EB82ACED7}" srcOrd="0" destOrd="0" presId="urn:microsoft.com/office/officeart/2005/8/layout/vList2"/>
    <dgm:cxn modelId="{39BFE419-E825-4CB4-A50E-2909BEA2E1D3}" type="presParOf" srcId="{C9100C0C-8524-413E-88A1-5AC364D197A9}" destId="{814FE113-39A1-4F0C-B523-4E0DA1297FE6}" srcOrd="1" destOrd="0" presId="urn:microsoft.com/office/officeart/2005/8/layout/vList2"/>
    <dgm:cxn modelId="{FE6A5052-D5F4-4297-AA2D-3D32997E6B68}" type="presParOf" srcId="{C9100C0C-8524-413E-88A1-5AC364D197A9}" destId="{05E574E7-F3CB-4B05-B92B-11A19885DB3D}" srcOrd="2" destOrd="0" presId="urn:microsoft.com/office/officeart/2005/8/layout/vList2"/>
    <dgm:cxn modelId="{42867C37-5342-467A-9C54-3C4C8C31C1B9}" type="presParOf" srcId="{C9100C0C-8524-413E-88A1-5AC364D197A9}" destId="{33B84802-4496-45A7-9D34-9530645CA085}" srcOrd="3" destOrd="0" presId="urn:microsoft.com/office/officeart/2005/8/layout/vList2"/>
    <dgm:cxn modelId="{FAAA2B95-7170-482E-8862-A3D6D78B3830}" type="presParOf" srcId="{C9100C0C-8524-413E-88A1-5AC364D197A9}" destId="{8D7B00D9-EC3E-4584-9B8F-F535B382CC4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11F4B-72EA-496D-9EAA-957963A4730D}">
      <dsp:nvSpPr>
        <dsp:cNvPr id="0" name=""/>
        <dsp:cNvSpPr/>
      </dsp:nvSpPr>
      <dsp:spPr>
        <a:xfrm>
          <a:off x="0" y="0"/>
          <a:ext cx="5389563" cy="493712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tr-TR" sz="2900" kern="1200" dirty="0"/>
            <a:t>A</a:t>
          </a:r>
          <a:r>
            <a:rPr lang="en-US" sz="2900" kern="1200" dirty="0" err="1"/>
            <a:t>verage</a:t>
          </a:r>
          <a:r>
            <a:rPr lang="en-US" sz="2900" kern="1200" dirty="0"/>
            <a:t> lifetime probability of acquiring HPV among those with at least 1 opposite sex partner </a:t>
          </a:r>
          <a:endParaRPr lang="tr-TR" sz="2900" kern="1200" dirty="0"/>
        </a:p>
      </dsp:txBody>
      <dsp:txXfrm>
        <a:off x="0" y="0"/>
        <a:ext cx="5389563" cy="1481137"/>
      </dsp:txXfrm>
    </dsp:sp>
    <dsp:sp modelId="{8049BDA7-37F6-44D0-859D-826CCF26E06D}">
      <dsp:nvSpPr>
        <dsp:cNvPr id="0" name=""/>
        <dsp:cNvSpPr/>
      </dsp:nvSpPr>
      <dsp:spPr>
        <a:xfrm>
          <a:off x="538956" y="1482583"/>
          <a:ext cx="4311650" cy="148861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rtl="0">
            <a:lnSpc>
              <a:spcPct val="90000"/>
            </a:lnSpc>
            <a:spcBef>
              <a:spcPct val="0"/>
            </a:spcBef>
            <a:spcAft>
              <a:spcPct val="35000"/>
            </a:spcAft>
            <a:buNone/>
          </a:pPr>
          <a:r>
            <a:rPr lang="tr-TR" sz="3600" kern="1200" dirty="0"/>
            <a:t>F</a:t>
          </a:r>
          <a:r>
            <a:rPr lang="en-US" sz="3600" kern="1200" dirty="0"/>
            <a:t>or women </a:t>
          </a:r>
          <a:r>
            <a:rPr lang="en-US" sz="3600" b="1" kern="1200" dirty="0">
              <a:solidFill>
                <a:srgbClr val="FFC000"/>
              </a:solidFill>
            </a:rPr>
            <a:t>84.6%</a:t>
          </a:r>
          <a:r>
            <a:rPr lang="en-US" sz="3600" kern="1200" dirty="0"/>
            <a:t> (53.6%–95.0%)</a:t>
          </a:r>
          <a:endParaRPr lang="tr-TR" sz="3600" kern="1200" dirty="0"/>
        </a:p>
      </dsp:txBody>
      <dsp:txXfrm>
        <a:off x="582556" y="1526183"/>
        <a:ext cx="4224450" cy="1401410"/>
      </dsp:txXfrm>
    </dsp:sp>
    <dsp:sp modelId="{65074CB4-041F-43B9-8DAD-950429A2D0CF}">
      <dsp:nvSpPr>
        <dsp:cNvPr id="0" name=""/>
        <dsp:cNvSpPr/>
      </dsp:nvSpPr>
      <dsp:spPr>
        <a:xfrm>
          <a:off x="538956" y="3200211"/>
          <a:ext cx="4311650" cy="148861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rtl="0">
            <a:lnSpc>
              <a:spcPct val="90000"/>
            </a:lnSpc>
            <a:spcBef>
              <a:spcPct val="0"/>
            </a:spcBef>
            <a:spcAft>
              <a:spcPct val="35000"/>
            </a:spcAft>
            <a:buNone/>
          </a:pPr>
          <a:r>
            <a:rPr lang="tr-TR" sz="3600" kern="1200"/>
            <a:t>For men </a:t>
          </a:r>
          <a:r>
            <a:rPr lang="tr-TR" sz="3600" b="1" kern="1200">
              <a:solidFill>
                <a:srgbClr val="FFC000"/>
              </a:solidFill>
            </a:rPr>
            <a:t>91.3% </a:t>
          </a:r>
          <a:r>
            <a:rPr lang="tr-TR" sz="3600" kern="1200"/>
            <a:t>(%69.5-97.7)</a:t>
          </a:r>
          <a:r>
            <a:rPr lang="tr-TR" sz="3600" b="0" i="0" kern="1200"/>
            <a:t>                                                                  </a:t>
          </a:r>
          <a:endParaRPr lang="tr-TR" kern="1200" dirty="0"/>
        </a:p>
      </dsp:txBody>
      <dsp:txXfrm>
        <a:off x="582556" y="3243811"/>
        <a:ext cx="4224450" cy="14014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F965F-8CA2-42A5-9C7A-8A3846266235}">
      <dsp:nvSpPr>
        <dsp:cNvPr id="0" name=""/>
        <dsp:cNvSpPr/>
      </dsp:nvSpPr>
      <dsp:spPr>
        <a:xfrm>
          <a:off x="0" y="0"/>
          <a:ext cx="10515600" cy="4351338"/>
        </a:xfrm>
        <a:prstGeom prst="roundRect">
          <a:avLst>
            <a:gd name="adj" fmla="val 10000"/>
          </a:avLst>
        </a:prstGeom>
        <a:solidFill>
          <a:schemeClr val="dk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Al</a:t>
          </a:r>
          <a:r>
            <a:rPr lang="tr-TR" sz="3600" kern="1200" dirty="0" err="1"/>
            <a:t>uminium</a:t>
          </a:r>
          <a:r>
            <a:rPr lang="en-US" sz="3600" kern="1200" dirty="0"/>
            <a:t> remains the best solution to improve vaccine efficacy</a:t>
          </a:r>
          <a:endParaRPr lang="tr-TR" sz="3600" kern="1200" dirty="0"/>
        </a:p>
      </dsp:txBody>
      <dsp:txXfrm>
        <a:off x="0" y="0"/>
        <a:ext cx="10515600" cy="1305401"/>
      </dsp:txXfrm>
    </dsp:sp>
    <dsp:sp modelId="{7C2921E9-5C31-42EF-A413-A0FB5AE32FAF}">
      <dsp:nvSpPr>
        <dsp:cNvPr id="0" name=""/>
        <dsp:cNvSpPr/>
      </dsp:nvSpPr>
      <dsp:spPr>
        <a:xfrm>
          <a:off x="1051559" y="1305773"/>
          <a:ext cx="8412480" cy="854863"/>
        </a:xfrm>
        <a:prstGeom prst="roundRect">
          <a:avLst>
            <a:gd name="adj" fmla="val 10000"/>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b="0" i="0" kern="1200" dirty="0"/>
            <a:t>When aluminum is added to vaccines, immunogenicity increases</a:t>
          </a:r>
          <a:endParaRPr lang="tr-TR" sz="2500" kern="1200" dirty="0"/>
        </a:p>
      </dsp:txBody>
      <dsp:txXfrm>
        <a:off x="1076597" y="1330811"/>
        <a:ext cx="8362404" cy="804787"/>
      </dsp:txXfrm>
    </dsp:sp>
    <dsp:sp modelId="{8AA190B0-96A6-4266-9E37-9ABA986F4DBF}">
      <dsp:nvSpPr>
        <dsp:cNvPr id="0" name=""/>
        <dsp:cNvSpPr/>
      </dsp:nvSpPr>
      <dsp:spPr>
        <a:xfrm>
          <a:off x="1051559" y="2292154"/>
          <a:ext cx="8412480" cy="854863"/>
        </a:xfrm>
        <a:prstGeom prst="roundRect">
          <a:avLst>
            <a:gd name="adj" fmla="val 10000"/>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b="0" i="0" kern="1200" dirty="0"/>
            <a:t>Aluminum adjuvants have a broad safety margin</a:t>
          </a:r>
          <a:endParaRPr lang="tr-TR" sz="2500" kern="1200" dirty="0"/>
        </a:p>
      </dsp:txBody>
      <dsp:txXfrm>
        <a:off x="1076597" y="2317192"/>
        <a:ext cx="8362404" cy="804787"/>
      </dsp:txXfrm>
    </dsp:sp>
    <dsp:sp modelId="{6E8FAF5A-4933-4138-9129-C6BD8D2F4692}">
      <dsp:nvSpPr>
        <dsp:cNvPr id="0" name=""/>
        <dsp:cNvSpPr/>
      </dsp:nvSpPr>
      <dsp:spPr>
        <a:xfrm>
          <a:off x="1051559" y="3278535"/>
          <a:ext cx="8412480" cy="854863"/>
        </a:xfrm>
        <a:prstGeom prst="roundRect">
          <a:avLst>
            <a:gd name="adj" fmla="val 10000"/>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b="0" i="0" kern="1200" dirty="0"/>
            <a:t>There is no data indicating a relationship between aluminum adjuvants and neurotoxicity</a:t>
          </a:r>
          <a:endParaRPr lang="tr-TR" sz="2500" kern="1200" dirty="0"/>
        </a:p>
      </dsp:txBody>
      <dsp:txXfrm>
        <a:off x="1076597" y="3303573"/>
        <a:ext cx="8362404" cy="8047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E356B-0765-470A-8937-A8F93C7D9936}">
      <dsp:nvSpPr>
        <dsp:cNvPr id="0" name=""/>
        <dsp:cNvSpPr/>
      </dsp:nvSpPr>
      <dsp:spPr>
        <a:xfrm>
          <a:off x="0" y="0"/>
          <a:ext cx="10972800" cy="0"/>
        </a:xfrm>
        <a:prstGeom prst="lin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9525" cap="flat" cmpd="sng" algn="ctr">
          <a:solidFill>
            <a:schemeClr val="accent1">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9B9F9640-E8DD-45A6-8997-B0ED7044DD45}">
      <dsp:nvSpPr>
        <dsp:cNvPr id="0" name=""/>
        <dsp:cNvSpPr/>
      </dsp:nvSpPr>
      <dsp:spPr>
        <a:xfrm>
          <a:off x="0" y="0"/>
          <a:ext cx="4250560" cy="493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rtl="0">
            <a:lnSpc>
              <a:spcPct val="90000"/>
            </a:lnSpc>
            <a:spcBef>
              <a:spcPct val="0"/>
            </a:spcBef>
            <a:spcAft>
              <a:spcPct val="35000"/>
            </a:spcAft>
            <a:buNone/>
          </a:pPr>
          <a:r>
            <a:rPr lang="en-US" sz="4200" b="1" kern="1200" dirty="0">
              <a:solidFill>
                <a:srgbClr val="C00000"/>
              </a:solidFill>
            </a:rPr>
            <a:t>HPV 16/18 positivity </a:t>
          </a:r>
          <a:r>
            <a:rPr lang="en-US" sz="4200" kern="1200" dirty="0"/>
            <a:t>according to 7-year effectiveness results after the 2008 vaccination program</a:t>
          </a:r>
          <a:endParaRPr lang="en-US" sz="4200" b="1" kern="1200" dirty="0">
            <a:solidFill>
              <a:srgbClr val="C00000"/>
            </a:solidFill>
          </a:endParaRPr>
        </a:p>
      </dsp:txBody>
      <dsp:txXfrm>
        <a:off x="0" y="0"/>
        <a:ext cx="4250560" cy="4937125"/>
      </dsp:txXfrm>
    </dsp:sp>
    <dsp:sp modelId="{8871CC41-0785-41C4-803B-0015DD456FEB}">
      <dsp:nvSpPr>
        <dsp:cNvPr id="0" name=""/>
        <dsp:cNvSpPr/>
      </dsp:nvSpPr>
      <dsp:spPr>
        <a:xfrm>
          <a:off x="4376415" y="114749"/>
          <a:ext cx="6586412" cy="229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0" kern="1200" dirty="0"/>
            <a:t>Only</a:t>
          </a:r>
          <a:r>
            <a:rPr lang="en-US" sz="3200" b="0" kern="1200" dirty="0">
              <a:solidFill>
                <a:srgbClr val="C00000"/>
              </a:solidFill>
            </a:rPr>
            <a:t> </a:t>
          </a:r>
          <a:r>
            <a:rPr lang="en-US" sz="3200" b="1" kern="1200" dirty="0">
              <a:solidFill>
                <a:srgbClr val="C00000"/>
              </a:solidFill>
            </a:rPr>
            <a:t>~0.5% </a:t>
          </a:r>
          <a:r>
            <a:rPr lang="en-US" sz="3200" b="0" kern="1200" dirty="0"/>
            <a:t>(0.26-1.1) in vaccinated cohort</a:t>
          </a:r>
        </a:p>
      </dsp:txBody>
      <dsp:txXfrm>
        <a:off x="4376415" y="114749"/>
        <a:ext cx="6586412" cy="2294991"/>
      </dsp:txXfrm>
    </dsp:sp>
    <dsp:sp modelId="{92BEFEEA-C703-4D5B-842A-A8081EFBECCD}">
      <dsp:nvSpPr>
        <dsp:cNvPr id="0" name=""/>
        <dsp:cNvSpPr/>
      </dsp:nvSpPr>
      <dsp:spPr>
        <a:xfrm>
          <a:off x="4250560" y="2409741"/>
          <a:ext cx="6712267" cy="0"/>
        </a:xfrm>
        <a:prstGeom prst="line">
          <a:avLst/>
        </a:prstGeom>
        <a:noFill/>
        <a:ln w="9525" cap="flat" cmpd="sng" algn="ctr">
          <a:solidFill>
            <a:schemeClr val="accent1">
              <a:tint val="50000"/>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0">
          <a:scrgbClr r="0" g="0" b="0"/>
        </a:fillRef>
        <a:effectRef idx="1">
          <a:scrgbClr r="0" g="0" b="0"/>
        </a:effectRef>
        <a:fontRef idx="minor"/>
      </dsp:style>
    </dsp:sp>
    <dsp:sp modelId="{2A9BE792-D1BF-45ED-982C-5C2E66AB9683}">
      <dsp:nvSpPr>
        <dsp:cNvPr id="0" name=""/>
        <dsp:cNvSpPr/>
      </dsp:nvSpPr>
      <dsp:spPr>
        <a:xfrm>
          <a:off x="4376415" y="2524490"/>
          <a:ext cx="6586412" cy="229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0" kern="1200" dirty="0"/>
            <a:t>In the pre-vaccination cohort, this rate was </a:t>
          </a:r>
          <a:r>
            <a:rPr lang="en-US" sz="3200" b="1" kern="1200" dirty="0">
              <a:solidFill>
                <a:srgbClr val="C00000"/>
              </a:solidFill>
            </a:rPr>
            <a:t>21.4%</a:t>
          </a:r>
          <a:r>
            <a:rPr lang="en-US" sz="3200" b="0" kern="1200" dirty="0"/>
            <a:t> (18.9-24.0)</a:t>
          </a:r>
        </a:p>
      </dsp:txBody>
      <dsp:txXfrm>
        <a:off x="4376415" y="2524490"/>
        <a:ext cx="6586412" cy="2294991"/>
      </dsp:txXfrm>
    </dsp:sp>
    <dsp:sp modelId="{BBECF041-539A-4D7D-82A6-115089CB2E75}">
      <dsp:nvSpPr>
        <dsp:cNvPr id="0" name=""/>
        <dsp:cNvSpPr/>
      </dsp:nvSpPr>
      <dsp:spPr>
        <a:xfrm>
          <a:off x="4250560" y="4819482"/>
          <a:ext cx="6712267" cy="0"/>
        </a:xfrm>
        <a:prstGeom prst="line">
          <a:avLst/>
        </a:prstGeom>
        <a:noFill/>
        <a:ln w="9525" cap="flat" cmpd="sng" algn="ctr">
          <a:solidFill>
            <a:schemeClr val="accent1">
              <a:tint val="50000"/>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0">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58B78-9972-4127-9CA9-9BDF32DAF2F6}">
      <dsp:nvSpPr>
        <dsp:cNvPr id="0" name=""/>
        <dsp:cNvSpPr/>
      </dsp:nvSpPr>
      <dsp:spPr>
        <a:xfrm>
          <a:off x="5063132" y="2468562"/>
          <a:ext cx="846534" cy="910024"/>
        </a:xfrm>
        <a:custGeom>
          <a:avLst/>
          <a:gdLst/>
          <a:ahLst/>
          <a:cxnLst/>
          <a:rect l="0" t="0" r="0" b="0"/>
          <a:pathLst>
            <a:path>
              <a:moveTo>
                <a:pt x="0" y="0"/>
              </a:moveTo>
              <a:lnTo>
                <a:pt x="423267" y="0"/>
              </a:lnTo>
              <a:lnTo>
                <a:pt x="423267" y="910024"/>
              </a:lnTo>
              <a:lnTo>
                <a:pt x="846534" y="910024"/>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F0B24-33DD-4A29-9C44-E1E16773AFEE}">
      <dsp:nvSpPr>
        <dsp:cNvPr id="0" name=""/>
        <dsp:cNvSpPr/>
      </dsp:nvSpPr>
      <dsp:spPr>
        <a:xfrm>
          <a:off x="5063132" y="1558538"/>
          <a:ext cx="846534" cy="910024"/>
        </a:xfrm>
        <a:custGeom>
          <a:avLst/>
          <a:gdLst/>
          <a:ahLst/>
          <a:cxnLst/>
          <a:rect l="0" t="0" r="0" b="0"/>
          <a:pathLst>
            <a:path>
              <a:moveTo>
                <a:pt x="0" y="910024"/>
              </a:moveTo>
              <a:lnTo>
                <a:pt x="423267" y="910024"/>
              </a:lnTo>
              <a:lnTo>
                <a:pt x="423267" y="0"/>
              </a:lnTo>
              <a:lnTo>
                <a:pt x="846534" y="0"/>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F0A501-E3B1-41E3-800A-1D95DA09B84D}">
      <dsp:nvSpPr>
        <dsp:cNvPr id="0" name=""/>
        <dsp:cNvSpPr/>
      </dsp:nvSpPr>
      <dsp:spPr>
        <a:xfrm>
          <a:off x="830460" y="3031"/>
          <a:ext cx="4232671" cy="1290964"/>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tr-TR" sz="2200" kern="1200" dirty="0"/>
            <a:t>C</a:t>
          </a:r>
          <a:r>
            <a:rPr lang="en-US" sz="2200" kern="1200" dirty="0"/>
            <a:t>ross-sectional, case-control study evaluated the vaccine</a:t>
          </a:r>
          <a:r>
            <a:rPr lang="tr-TR" sz="2200" kern="1200" dirty="0"/>
            <a:t> </a:t>
          </a:r>
          <a:r>
            <a:rPr lang="en-US" sz="2200" kern="1200" dirty="0"/>
            <a:t>effectiveness in schoolgirls 7 years </a:t>
          </a:r>
          <a:r>
            <a:rPr lang="en-US" sz="2200" b="1" kern="1200" dirty="0">
              <a:solidFill>
                <a:srgbClr val="FFC000"/>
              </a:solidFill>
            </a:rPr>
            <a:t>after a two-dose administration</a:t>
          </a:r>
          <a:endParaRPr lang="tr-TR" sz="2200" b="1" kern="1200" dirty="0">
            <a:solidFill>
              <a:srgbClr val="FFC000"/>
            </a:solidFill>
          </a:endParaRPr>
        </a:p>
      </dsp:txBody>
      <dsp:txXfrm>
        <a:off x="830460" y="3031"/>
        <a:ext cx="4232671" cy="1290964"/>
      </dsp:txXfrm>
    </dsp:sp>
    <dsp:sp modelId="{070F7EB9-23DB-462C-9EE7-5432DB3A3EE4}">
      <dsp:nvSpPr>
        <dsp:cNvPr id="0" name=""/>
        <dsp:cNvSpPr/>
      </dsp:nvSpPr>
      <dsp:spPr>
        <a:xfrm>
          <a:off x="830460" y="1823080"/>
          <a:ext cx="4232671" cy="1290964"/>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HPV vaccine</a:t>
          </a:r>
          <a:endParaRPr lang="tr-TR" sz="2200" kern="1200"/>
        </a:p>
      </dsp:txBody>
      <dsp:txXfrm>
        <a:off x="830460" y="1823080"/>
        <a:ext cx="4232671" cy="1290964"/>
      </dsp:txXfrm>
    </dsp:sp>
    <dsp:sp modelId="{33643A0E-3DF2-473D-8465-163E2A432266}">
      <dsp:nvSpPr>
        <dsp:cNvPr id="0" name=""/>
        <dsp:cNvSpPr/>
      </dsp:nvSpPr>
      <dsp:spPr>
        <a:xfrm>
          <a:off x="5909667" y="913055"/>
          <a:ext cx="4232671" cy="1290964"/>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C000"/>
              </a:solidFill>
            </a:rPr>
            <a:t>100%</a:t>
          </a:r>
          <a:r>
            <a:rPr lang="tr-TR" sz="2200" b="1" kern="1200" dirty="0">
              <a:solidFill>
                <a:srgbClr val="FFC000"/>
              </a:solidFill>
            </a:rPr>
            <a:t> </a:t>
          </a:r>
          <a:r>
            <a:rPr lang="en-US" sz="2200" b="1" kern="1200" dirty="0">
              <a:solidFill>
                <a:srgbClr val="FFC000"/>
              </a:solidFill>
            </a:rPr>
            <a:t>effective against </a:t>
          </a:r>
          <a:r>
            <a:rPr lang="tr-TR" sz="2200" b="1" kern="1200" dirty="0" err="1">
              <a:solidFill>
                <a:srgbClr val="FFC000"/>
              </a:solidFill>
            </a:rPr>
            <a:t>hr</a:t>
          </a:r>
          <a:r>
            <a:rPr lang="en-US" sz="2200" b="1" kern="1200" dirty="0">
              <a:solidFill>
                <a:srgbClr val="FFC000"/>
              </a:solidFill>
            </a:rPr>
            <a:t>HPV types included in the vaccine (16, 18) </a:t>
          </a:r>
          <a:endParaRPr lang="tr-TR" sz="2200" b="1" kern="1200" dirty="0">
            <a:solidFill>
              <a:srgbClr val="FFC000"/>
            </a:solidFill>
          </a:endParaRPr>
        </a:p>
      </dsp:txBody>
      <dsp:txXfrm>
        <a:off x="5909667" y="913055"/>
        <a:ext cx="4232671" cy="1290964"/>
      </dsp:txXfrm>
    </dsp:sp>
    <dsp:sp modelId="{17831CDE-8705-48AC-BF13-3EBEF84000FC}">
      <dsp:nvSpPr>
        <dsp:cNvPr id="0" name=""/>
        <dsp:cNvSpPr/>
      </dsp:nvSpPr>
      <dsp:spPr>
        <a:xfrm>
          <a:off x="5909667" y="2733104"/>
          <a:ext cx="4232671" cy="1290964"/>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32.8% effective against other HR-HPV types not included in the vaccine</a:t>
          </a:r>
          <a:endParaRPr lang="tr-TR" sz="2200" kern="1200" dirty="0"/>
        </a:p>
      </dsp:txBody>
      <dsp:txXfrm>
        <a:off x="5909667" y="2733104"/>
        <a:ext cx="4232671" cy="1290964"/>
      </dsp:txXfrm>
    </dsp:sp>
    <dsp:sp modelId="{2BFE2A7F-3267-4616-93B2-53D2B2C4DA3A}">
      <dsp:nvSpPr>
        <dsp:cNvPr id="0" name=""/>
        <dsp:cNvSpPr/>
      </dsp:nvSpPr>
      <dsp:spPr>
        <a:xfrm>
          <a:off x="830460" y="3643128"/>
          <a:ext cx="4232671" cy="1290964"/>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tr-TR" sz="2200" kern="1200"/>
            <a:t>F</a:t>
          </a:r>
          <a:r>
            <a:rPr lang="en-US" sz="2200" kern="1200"/>
            <a:t>indings </a:t>
          </a:r>
          <a:r>
            <a:rPr lang="tr-TR" sz="2200" kern="1200"/>
            <a:t>of this study </a:t>
          </a:r>
          <a:r>
            <a:rPr lang="en-US" sz="2200" kern="1200"/>
            <a:t>indicated that the </a:t>
          </a:r>
          <a:r>
            <a:rPr lang="tr-TR" sz="2200" kern="1200"/>
            <a:t>2v</a:t>
          </a:r>
          <a:r>
            <a:rPr lang="en-US" sz="2200" kern="1200"/>
            <a:t>HPV vaccine does not provide cross-protection against non-vaccine HPV types</a:t>
          </a:r>
          <a:endParaRPr lang="tr-TR" sz="2200" kern="1200"/>
        </a:p>
      </dsp:txBody>
      <dsp:txXfrm>
        <a:off x="830460" y="3643128"/>
        <a:ext cx="4232671" cy="12909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4ECD2-2112-421E-A4D8-EFA2EE8C4F77}">
      <dsp:nvSpPr>
        <dsp:cNvPr id="0" name=""/>
        <dsp:cNvSpPr/>
      </dsp:nvSpPr>
      <dsp:spPr>
        <a:xfrm>
          <a:off x="478155" y="0"/>
          <a:ext cx="1028700" cy="1028700"/>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8F294-E0F0-4487-8620-9A9485BEA090}">
      <dsp:nvSpPr>
        <dsp:cNvPr id="0" name=""/>
        <dsp:cNvSpPr/>
      </dsp:nvSpPr>
      <dsp:spPr>
        <a:xfrm>
          <a:off x="581025" y="102869"/>
          <a:ext cx="822960" cy="822960"/>
        </a:xfrm>
        <a:prstGeom prst="pie">
          <a:avLst>
            <a:gd name="adj1" fmla="val 5400000"/>
            <a:gd name="adj2" fmla="val 162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F30B51-693D-4D13-80BC-3FC073401380}">
      <dsp:nvSpPr>
        <dsp:cNvPr id="0" name=""/>
        <dsp:cNvSpPr/>
      </dsp:nvSpPr>
      <dsp:spPr>
        <a:xfrm rot="16200000">
          <a:off x="-704850" y="2314574"/>
          <a:ext cx="2983230" cy="6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244600" rtl="0">
            <a:lnSpc>
              <a:spcPct val="90000"/>
            </a:lnSpc>
            <a:spcBef>
              <a:spcPct val="0"/>
            </a:spcBef>
            <a:spcAft>
              <a:spcPct val="35000"/>
            </a:spcAft>
            <a:buNone/>
          </a:pPr>
          <a:r>
            <a:rPr lang="tr-TR" sz="2800" kern="1200" baseline="0" dirty="0"/>
            <a:t>Girls </a:t>
          </a:r>
          <a:r>
            <a:rPr lang="tr-TR" sz="2800" kern="1200" baseline="0" dirty="0" err="1"/>
            <a:t>and</a:t>
          </a:r>
          <a:r>
            <a:rPr lang="tr-TR" sz="2800" kern="1200" baseline="0" dirty="0"/>
            <a:t> </a:t>
          </a:r>
          <a:r>
            <a:rPr lang="en-US" sz="2800" kern="1200" baseline="0" dirty="0"/>
            <a:t>W</a:t>
          </a:r>
          <a:r>
            <a:rPr lang="tr-TR" sz="2800" kern="1200" baseline="0" dirty="0" err="1"/>
            <a:t>omen</a:t>
          </a:r>
          <a:endParaRPr lang="tr-TR" sz="2800" kern="1200" dirty="0"/>
        </a:p>
      </dsp:txBody>
      <dsp:txXfrm>
        <a:off x="-704850" y="2314574"/>
        <a:ext cx="2983230" cy="617220"/>
      </dsp:txXfrm>
    </dsp:sp>
    <dsp:sp modelId="{ED9F573E-E7AE-48FB-AA43-D9BFA893A974}">
      <dsp:nvSpPr>
        <dsp:cNvPr id="0" name=""/>
        <dsp:cNvSpPr/>
      </dsp:nvSpPr>
      <dsp:spPr>
        <a:xfrm>
          <a:off x="1198244" y="0"/>
          <a:ext cx="2057400" cy="41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rtl="0">
            <a:lnSpc>
              <a:spcPct val="90000"/>
            </a:lnSpc>
            <a:spcBef>
              <a:spcPct val="0"/>
            </a:spcBef>
            <a:spcAft>
              <a:spcPct val="35000"/>
            </a:spcAft>
            <a:buNone/>
          </a:pPr>
          <a:r>
            <a:rPr lang="tr-TR" sz="2300" kern="1200" baseline="0" dirty="0"/>
            <a:t>Cervical, vaginal, vulvar ca</a:t>
          </a:r>
          <a:endParaRPr lang="tr-TR" sz="2300" kern="1200" dirty="0"/>
        </a:p>
        <a:p>
          <a:pPr marL="0" lvl="0" indent="0" algn="l" defTabSz="1022350" rtl="0">
            <a:lnSpc>
              <a:spcPct val="90000"/>
            </a:lnSpc>
            <a:spcBef>
              <a:spcPct val="0"/>
            </a:spcBef>
            <a:spcAft>
              <a:spcPct val="35000"/>
            </a:spcAft>
            <a:buNone/>
          </a:pPr>
          <a:r>
            <a:rPr lang="tr-TR" sz="2300" kern="1200" baseline="0" dirty="0"/>
            <a:t>Genital warts</a:t>
          </a:r>
          <a:endParaRPr lang="tr-TR" sz="2300" kern="1200" dirty="0"/>
        </a:p>
        <a:p>
          <a:pPr marL="0" lvl="0" indent="0" algn="l" defTabSz="1022350" rtl="0">
            <a:lnSpc>
              <a:spcPct val="90000"/>
            </a:lnSpc>
            <a:spcBef>
              <a:spcPct val="0"/>
            </a:spcBef>
            <a:spcAft>
              <a:spcPct val="35000"/>
            </a:spcAft>
            <a:buNone/>
          </a:pPr>
          <a:r>
            <a:rPr lang="tr-TR" sz="2300" kern="1200" baseline="0" dirty="0"/>
            <a:t>CIN 1, 2, 3</a:t>
          </a:r>
          <a:endParaRPr lang="tr-TR" sz="2300" kern="1200" dirty="0"/>
        </a:p>
        <a:p>
          <a:pPr marL="0" lvl="0" indent="0" algn="l" defTabSz="1022350" rtl="0">
            <a:lnSpc>
              <a:spcPct val="90000"/>
            </a:lnSpc>
            <a:spcBef>
              <a:spcPct val="0"/>
            </a:spcBef>
            <a:spcAft>
              <a:spcPct val="35000"/>
            </a:spcAft>
            <a:buNone/>
          </a:pPr>
          <a:r>
            <a:rPr lang="tr-TR" sz="2300" kern="1200" baseline="0" dirty="0" err="1"/>
            <a:t>cervical</a:t>
          </a:r>
          <a:r>
            <a:rPr lang="tr-TR" sz="2300" kern="1200" baseline="0" dirty="0"/>
            <a:t> AIS</a:t>
          </a:r>
          <a:endParaRPr lang="tr-TR" sz="2300" kern="1200" dirty="0"/>
        </a:p>
        <a:p>
          <a:pPr marL="0" lvl="0" indent="0" algn="l" defTabSz="1022350" rtl="0">
            <a:lnSpc>
              <a:spcPct val="90000"/>
            </a:lnSpc>
            <a:spcBef>
              <a:spcPct val="0"/>
            </a:spcBef>
            <a:spcAft>
              <a:spcPct val="35000"/>
            </a:spcAft>
            <a:buNone/>
          </a:pPr>
          <a:r>
            <a:rPr lang="tr-TR" sz="2300" kern="1200" baseline="0" dirty="0"/>
            <a:t>VAIN 2, 3</a:t>
          </a:r>
          <a:endParaRPr lang="tr-TR" sz="2300" kern="1200" dirty="0"/>
        </a:p>
        <a:p>
          <a:pPr marL="0" lvl="0" indent="0" algn="l" defTabSz="1022350" rtl="0">
            <a:lnSpc>
              <a:spcPct val="90000"/>
            </a:lnSpc>
            <a:spcBef>
              <a:spcPct val="0"/>
            </a:spcBef>
            <a:spcAft>
              <a:spcPct val="35000"/>
            </a:spcAft>
            <a:buNone/>
          </a:pPr>
          <a:r>
            <a:rPr lang="tr-TR" sz="2300" kern="1200" baseline="0" dirty="0"/>
            <a:t>Undifferantiated VIN (VIN2,3)</a:t>
          </a:r>
        </a:p>
        <a:p>
          <a:pPr marL="0" lvl="0" indent="0" algn="l" defTabSz="1022350" rtl="0">
            <a:lnSpc>
              <a:spcPct val="90000"/>
            </a:lnSpc>
            <a:spcBef>
              <a:spcPct val="0"/>
            </a:spcBef>
            <a:spcAft>
              <a:spcPct val="35000"/>
            </a:spcAft>
            <a:buNone/>
          </a:pPr>
          <a:r>
            <a:rPr lang="tr-TR" sz="2300" kern="1200" baseline="0" dirty="0"/>
            <a:t>AIN and Anal cancer</a:t>
          </a:r>
        </a:p>
      </dsp:txBody>
      <dsp:txXfrm>
        <a:off x="1198244" y="0"/>
        <a:ext cx="2057400" cy="41148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DEF29-4780-45FD-B564-C59C940F80A9}">
      <dsp:nvSpPr>
        <dsp:cNvPr id="0" name=""/>
        <dsp:cNvSpPr/>
      </dsp:nvSpPr>
      <dsp:spPr>
        <a:xfrm>
          <a:off x="478155" y="0"/>
          <a:ext cx="1028700" cy="1028700"/>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DD11E-4332-4B81-A18D-416E5FD24F06}">
      <dsp:nvSpPr>
        <dsp:cNvPr id="0" name=""/>
        <dsp:cNvSpPr/>
      </dsp:nvSpPr>
      <dsp:spPr>
        <a:xfrm>
          <a:off x="581025" y="102869"/>
          <a:ext cx="822960" cy="822960"/>
        </a:xfrm>
        <a:prstGeom prst="pie">
          <a:avLst>
            <a:gd name="adj1" fmla="val 5400000"/>
            <a:gd name="adj2" fmla="val 162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B092D-8087-4438-8841-9937C34DAA62}">
      <dsp:nvSpPr>
        <dsp:cNvPr id="0" name=""/>
        <dsp:cNvSpPr/>
      </dsp:nvSpPr>
      <dsp:spPr>
        <a:xfrm rot="16200000">
          <a:off x="-704850" y="2314574"/>
          <a:ext cx="2983230" cy="6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422400" rtl="0">
            <a:lnSpc>
              <a:spcPct val="90000"/>
            </a:lnSpc>
            <a:spcBef>
              <a:spcPct val="0"/>
            </a:spcBef>
            <a:spcAft>
              <a:spcPct val="35000"/>
            </a:spcAft>
            <a:buNone/>
          </a:pPr>
          <a:r>
            <a:rPr lang="tr-TR" sz="3200" kern="1200" baseline="0" dirty="0"/>
            <a:t>Boys and Men</a:t>
          </a:r>
          <a:endParaRPr lang="tr-TR" sz="3200" kern="1200" dirty="0"/>
        </a:p>
      </dsp:txBody>
      <dsp:txXfrm>
        <a:off x="-704850" y="2314574"/>
        <a:ext cx="2983230" cy="617220"/>
      </dsp:txXfrm>
    </dsp:sp>
    <dsp:sp modelId="{3F92C64C-50CC-42C0-9E30-07008B30C3B7}">
      <dsp:nvSpPr>
        <dsp:cNvPr id="0" name=""/>
        <dsp:cNvSpPr/>
      </dsp:nvSpPr>
      <dsp:spPr>
        <a:xfrm>
          <a:off x="1198244" y="0"/>
          <a:ext cx="2057400" cy="41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rtl="0">
            <a:lnSpc>
              <a:spcPct val="90000"/>
            </a:lnSpc>
            <a:spcBef>
              <a:spcPct val="0"/>
            </a:spcBef>
            <a:spcAft>
              <a:spcPct val="35000"/>
            </a:spcAft>
            <a:buNone/>
          </a:pPr>
          <a:r>
            <a:rPr lang="tr-TR" sz="2400" kern="1200" baseline="0" dirty="0"/>
            <a:t>Anal warts</a:t>
          </a:r>
        </a:p>
        <a:p>
          <a:pPr marL="0" lvl="0" indent="0" algn="l" defTabSz="1066800" rtl="0">
            <a:lnSpc>
              <a:spcPct val="90000"/>
            </a:lnSpc>
            <a:spcBef>
              <a:spcPct val="0"/>
            </a:spcBef>
            <a:spcAft>
              <a:spcPct val="35000"/>
            </a:spcAft>
            <a:buNone/>
          </a:pPr>
          <a:r>
            <a:rPr lang="tr-TR" sz="2400" kern="1200" baseline="0" dirty="0"/>
            <a:t>AIN and Anal cancer</a:t>
          </a:r>
          <a:endParaRPr lang="tr-TR" sz="2400" kern="1200" dirty="0"/>
        </a:p>
      </dsp:txBody>
      <dsp:txXfrm>
        <a:off x="1198244" y="0"/>
        <a:ext cx="2057400" cy="4114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28B2F-0F87-4000-9A4E-04A82D75F265}">
      <dsp:nvSpPr>
        <dsp:cNvPr id="0" name=""/>
        <dsp:cNvSpPr/>
      </dsp:nvSpPr>
      <dsp:spPr>
        <a:xfrm>
          <a:off x="0" y="3462"/>
          <a:ext cx="10972800" cy="1680120"/>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tr-TR" sz="3200" kern="1200"/>
            <a:t>P</a:t>
          </a:r>
          <a:r>
            <a:rPr lang="en-US" sz="3200" kern="1200"/>
            <a:t>ivotal study in Nordic countries</a:t>
          </a:r>
          <a:r>
            <a:rPr lang="tr-TR" sz="3200" kern="1200"/>
            <a:t>’ </a:t>
          </a:r>
          <a:r>
            <a:rPr lang="en-US" sz="3200" kern="1200"/>
            <a:t>women aged 16–26 years (</a:t>
          </a:r>
          <a:r>
            <a:rPr lang="tr-TR" sz="3200" kern="1200"/>
            <a:t>n</a:t>
          </a:r>
          <a:r>
            <a:rPr lang="en-US" sz="3200" kern="1200"/>
            <a:t> = 2</a:t>
          </a:r>
          <a:r>
            <a:rPr lang="tr-TR" sz="3200" kern="1200"/>
            <a:t>.</a:t>
          </a:r>
          <a:r>
            <a:rPr lang="en-US" sz="3200" kern="1200"/>
            <a:t>029)</a:t>
          </a:r>
          <a:r>
            <a:rPr lang="tr-TR" sz="3200" kern="1200"/>
            <a:t> </a:t>
          </a:r>
          <a:r>
            <a:rPr lang="en-US" sz="3200" kern="1200"/>
            <a:t>demonstrated that the</a:t>
          </a:r>
          <a:r>
            <a:rPr lang="tr-TR" sz="3200" kern="1200"/>
            <a:t> </a:t>
          </a:r>
          <a:r>
            <a:rPr lang="en-US" sz="3200" kern="1200"/>
            <a:t>9vHPV vaccine was efficacious against </a:t>
          </a:r>
          <a:r>
            <a:rPr lang="tr-TR" sz="3200" kern="1200"/>
            <a:t>HSIL </a:t>
          </a:r>
          <a:r>
            <a:rPr lang="en-US" sz="3200" kern="1200"/>
            <a:t>related to the HPV types covered by the vaccine</a:t>
          </a:r>
          <a:endParaRPr lang="tr-TR" sz="3200" kern="1200"/>
        </a:p>
      </dsp:txBody>
      <dsp:txXfrm>
        <a:off x="0" y="3462"/>
        <a:ext cx="10972800" cy="1680120"/>
      </dsp:txXfrm>
    </dsp:sp>
    <dsp:sp modelId="{E1BAD187-5569-4736-AE5E-5A3BA4FB104A}">
      <dsp:nvSpPr>
        <dsp:cNvPr id="0" name=""/>
        <dsp:cNvSpPr/>
      </dsp:nvSpPr>
      <dsp:spPr>
        <a:xfrm>
          <a:off x="0" y="1683582"/>
          <a:ext cx="10972800" cy="3250080"/>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alpha val="90000"/>
              <a:tint val="40000"/>
              <a:hueOff val="0"/>
              <a:satOff val="0"/>
              <a:lumOff val="0"/>
              <a:alphaOff val="0"/>
              <a:tint val="100000"/>
              <a:shade val="100000"/>
              <a:hueMod val="100000"/>
              <a:satMod val="100000"/>
            </a:schemeClr>
          </a:contourClr>
        </a:sp3d>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During LTFU, there were </a:t>
          </a:r>
          <a:r>
            <a:rPr lang="en-US" sz="3200" b="1" kern="1200" dirty="0"/>
            <a:t>no cases of HPV16/18/31/33/45/52/58-related </a:t>
          </a:r>
          <a:r>
            <a:rPr lang="tr-TR" sz="3200" b="1" kern="1200" dirty="0"/>
            <a:t>HSIL </a:t>
          </a:r>
          <a:r>
            <a:rPr lang="en-US" sz="3200" kern="1200" dirty="0"/>
            <a:t>over 10</a:t>
          </a:r>
          <a:r>
            <a:rPr lang="tr-TR" sz="3200" kern="1200" dirty="0"/>
            <a:t>.</a:t>
          </a:r>
          <a:r>
            <a:rPr lang="en-US" sz="3200" kern="1200" dirty="0"/>
            <a:t>396</a:t>
          </a:r>
          <a:r>
            <a:rPr lang="tr-TR" sz="3200" kern="1200" dirty="0"/>
            <a:t>,</a:t>
          </a:r>
          <a:r>
            <a:rPr lang="en-US" sz="3200" kern="1200" dirty="0"/>
            <a:t>2 person-years’ </a:t>
          </a:r>
          <a:r>
            <a:rPr lang="tr-TR" sz="3200" kern="1200" dirty="0"/>
            <a:t>FU</a:t>
          </a:r>
          <a:r>
            <a:rPr lang="en-US" sz="3200" kern="1200" dirty="0"/>
            <a:t> in the per</a:t>
          </a:r>
          <a:r>
            <a:rPr lang="tr-TR" sz="3200" kern="1200" dirty="0"/>
            <a:t> </a:t>
          </a:r>
          <a:r>
            <a:rPr lang="en-US" sz="3200" kern="1200" dirty="0"/>
            <a:t>protocol effectiveness population (n = 1,628)</a:t>
          </a:r>
          <a:endParaRPr lang="tr-TR" sz="3200" kern="1200" dirty="0"/>
        </a:p>
        <a:p>
          <a:pPr marL="285750" lvl="1" indent="-285750" algn="l" defTabSz="1422400">
            <a:lnSpc>
              <a:spcPct val="90000"/>
            </a:lnSpc>
            <a:spcBef>
              <a:spcPct val="0"/>
            </a:spcBef>
            <a:spcAft>
              <a:spcPct val="15000"/>
            </a:spcAft>
            <a:buChar char="•"/>
          </a:pPr>
          <a:r>
            <a:rPr lang="en-US" sz="3200" b="1" kern="1200" dirty="0"/>
            <a:t>No signals indicated vaccine effectiveness decreasing below 90%</a:t>
          </a:r>
          <a:endParaRPr lang="tr-TR" sz="3200" b="1" kern="1200" dirty="0"/>
        </a:p>
      </dsp:txBody>
      <dsp:txXfrm>
        <a:off x="0" y="1683582"/>
        <a:ext cx="10972800" cy="32500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67351-2067-4FAB-B7D0-D03153E25F98}">
      <dsp:nvSpPr>
        <dsp:cNvPr id="0" name=""/>
        <dsp:cNvSpPr/>
      </dsp:nvSpPr>
      <dsp:spPr>
        <a:xfrm rot="5400000">
          <a:off x="6498186" y="-2307088"/>
          <a:ext cx="1926635" cy="7022592"/>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tr-TR" sz="2800" b="0" i="0" kern="1200"/>
            <a:t>B</a:t>
          </a:r>
          <a:r>
            <a:rPr lang="en-US" sz="2800" b="0" i="0" kern="1200"/>
            <a:t>y 83% (RR 0·17, 95% CI 0·11-0·25) among girls aged 13-19 years</a:t>
          </a:r>
          <a:endParaRPr lang="tr-TR" sz="2800" kern="1200"/>
        </a:p>
        <a:p>
          <a:pPr marL="285750" lvl="1" indent="-285750" algn="l" defTabSz="1244600" rtl="0">
            <a:lnSpc>
              <a:spcPct val="90000"/>
            </a:lnSpc>
            <a:spcBef>
              <a:spcPct val="0"/>
            </a:spcBef>
            <a:spcAft>
              <a:spcPct val="15000"/>
            </a:spcAft>
            <a:buChar char="•"/>
          </a:pPr>
          <a:r>
            <a:rPr lang="tr-TR" sz="2800" b="0" i="0" kern="1200"/>
            <a:t>B</a:t>
          </a:r>
          <a:r>
            <a:rPr lang="en-US" sz="2800" b="0" i="0" kern="1200"/>
            <a:t>y 66% (RR 0·34, 95% CI 0·23-0·49) among women aged 20-24 years</a:t>
          </a:r>
          <a:endParaRPr lang="tr-TR" sz="2800" kern="1200"/>
        </a:p>
      </dsp:txBody>
      <dsp:txXfrm rot="-5400000">
        <a:off x="3950208" y="334941"/>
        <a:ext cx="6928541" cy="1738533"/>
      </dsp:txXfrm>
    </dsp:sp>
    <dsp:sp modelId="{AF07EE05-E985-4F6C-A77B-DB3355F8184A}">
      <dsp:nvSpPr>
        <dsp:cNvPr id="0" name=""/>
        <dsp:cNvSpPr/>
      </dsp:nvSpPr>
      <dsp:spPr>
        <a:xfrm>
          <a:off x="0" y="60"/>
          <a:ext cx="3950208" cy="240829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tr-TR" sz="3600" b="0" i="0" kern="1200" dirty="0"/>
            <a:t>P</a:t>
          </a:r>
          <a:r>
            <a:rPr lang="en-US" sz="3600" b="0" i="0" kern="1200" dirty="0" err="1"/>
            <a:t>revalence</a:t>
          </a:r>
          <a:r>
            <a:rPr lang="en-US" sz="3600" b="0" i="0" kern="1200" dirty="0"/>
            <a:t> of HPV 16 and 18 decreased significantly</a:t>
          </a:r>
          <a:endParaRPr lang="tr-TR" sz="3600" kern="1200" dirty="0"/>
        </a:p>
      </dsp:txBody>
      <dsp:txXfrm>
        <a:off x="117563" y="117623"/>
        <a:ext cx="3715082" cy="2173168"/>
      </dsp:txXfrm>
    </dsp:sp>
    <dsp:sp modelId="{ACE67B2F-385A-4523-B39E-2CDE951C73A0}">
      <dsp:nvSpPr>
        <dsp:cNvPr id="0" name=""/>
        <dsp:cNvSpPr/>
      </dsp:nvSpPr>
      <dsp:spPr>
        <a:xfrm rot="5400000">
          <a:off x="6498186" y="221621"/>
          <a:ext cx="1926635" cy="7022592"/>
        </a:xfrm>
        <a:prstGeom prst="round2Same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tr-TR" sz="2800" b="0" i="0" kern="1200"/>
            <a:t>B</a:t>
          </a:r>
          <a:r>
            <a:rPr lang="en-US" sz="2800" b="0" i="0" kern="1200"/>
            <a:t>y 54% (RR 0·46, 95% CI 0·33-0·66) among girls aged 13-19 years</a:t>
          </a:r>
          <a:r>
            <a:rPr lang="en-US" sz="2800" kern="1200"/>
            <a:t>)</a:t>
          </a:r>
          <a:endParaRPr lang="tr-TR" sz="2800" kern="1200"/>
        </a:p>
      </dsp:txBody>
      <dsp:txXfrm rot="-5400000">
        <a:off x="3950208" y="2863651"/>
        <a:ext cx="6928541" cy="1738533"/>
      </dsp:txXfrm>
    </dsp:sp>
    <dsp:sp modelId="{F234B9C4-F9C6-4E1C-B595-BAE79592A0A4}">
      <dsp:nvSpPr>
        <dsp:cNvPr id="0" name=""/>
        <dsp:cNvSpPr/>
      </dsp:nvSpPr>
      <dsp:spPr>
        <a:xfrm>
          <a:off x="0" y="2528769"/>
          <a:ext cx="3950208" cy="240829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tr-TR" sz="3600" b="0" i="0" kern="1200"/>
            <a:t>P</a:t>
          </a:r>
          <a:r>
            <a:rPr lang="en-US" sz="3600" b="0" i="0" kern="1200"/>
            <a:t>revalence of HPV 31, 33, and 45 decreased significantly</a:t>
          </a:r>
          <a:endParaRPr lang="tr-TR" sz="3600" kern="1200"/>
        </a:p>
      </dsp:txBody>
      <dsp:txXfrm>
        <a:off x="117563" y="2646332"/>
        <a:ext cx="3715082" cy="21731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95D38-F5DB-4178-822F-803F67B01779}">
      <dsp:nvSpPr>
        <dsp:cNvPr id="0" name=""/>
        <dsp:cNvSpPr/>
      </dsp:nvSpPr>
      <dsp:spPr>
        <a:xfrm>
          <a:off x="0" y="394152"/>
          <a:ext cx="10972800" cy="8634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0" i="0" kern="1200"/>
            <a:t>Anogenital wart diagnoses decreased significantly</a:t>
          </a:r>
          <a:endParaRPr lang="tr-TR" sz="3600" kern="1200"/>
        </a:p>
      </dsp:txBody>
      <dsp:txXfrm>
        <a:off x="42151" y="436303"/>
        <a:ext cx="10888498" cy="779158"/>
      </dsp:txXfrm>
    </dsp:sp>
    <dsp:sp modelId="{97E7E7F0-E9E7-4A80-AE4A-FCD23DD52DCA}">
      <dsp:nvSpPr>
        <dsp:cNvPr id="0" name=""/>
        <dsp:cNvSpPr/>
      </dsp:nvSpPr>
      <dsp:spPr>
        <a:xfrm>
          <a:off x="0" y="1257612"/>
          <a:ext cx="109728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tr-TR" sz="2800" b="0" i="0" kern="1200"/>
            <a:t>B</a:t>
          </a:r>
          <a:r>
            <a:rPr lang="en-US" sz="2800" b="0" i="0" kern="1200"/>
            <a:t>y 31% (RR 0·69, 95% CI 0·53-0·89) among women aged 25-29 year</a:t>
          </a:r>
          <a:r>
            <a:rPr lang="tr-TR" sz="2800" b="0" i="0" kern="1200"/>
            <a:t>s</a:t>
          </a:r>
          <a:endParaRPr lang="tr-TR" sz="2800" kern="1200"/>
        </a:p>
        <a:p>
          <a:pPr marL="285750" lvl="1" indent="-285750" algn="l" defTabSz="1244600" rtl="0">
            <a:lnSpc>
              <a:spcPct val="90000"/>
            </a:lnSpc>
            <a:spcBef>
              <a:spcPct val="0"/>
            </a:spcBef>
            <a:spcAft>
              <a:spcPct val="20000"/>
            </a:spcAft>
            <a:buChar char="•"/>
          </a:pPr>
          <a:r>
            <a:rPr lang="tr-TR" sz="2800" b="0" i="0" kern="1200" dirty="0"/>
            <a:t>B</a:t>
          </a:r>
          <a:r>
            <a:rPr lang="en-US" sz="2800" b="0" i="0" kern="1200" dirty="0"/>
            <a:t>y 67% (RR 0·33, 95% CI 0·24-0·46) among girls aged 15-19 years</a:t>
          </a:r>
          <a:endParaRPr lang="tr-TR" sz="2800" kern="1200" dirty="0"/>
        </a:p>
        <a:p>
          <a:pPr marL="285750" lvl="1" indent="-285750" algn="l" defTabSz="1244600" rtl="0">
            <a:lnSpc>
              <a:spcPct val="90000"/>
            </a:lnSpc>
            <a:spcBef>
              <a:spcPct val="0"/>
            </a:spcBef>
            <a:spcAft>
              <a:spcPct val="20000"/>
            </a:spcAft>
            <a:buChar char="•"/>
          </a:pPr>
          <a:r>
            <a:rPr lang="tr-TR" sz="2800" b="0" i="0" kern="1200"/>
            <a:t>B</a:t>
          </a:r>
          <a:r>
            <a:rPr lang="en-US" sz="2800" b="0" i="0" kern="1200"/>
            <a:t>y 54% (RR 0·46, 95% CI 0.36-0.60) among women aged 20-24 years</a:t>
          </a:r>
          <a:endParaRPr lang="tr-TR" sz="2800" kern="1200"/>
        </a:p>
      </dsp:txBody>
      <dsp:txXfrm>
        <a:off x="0" y="1257612"/>
        <a:ext cx="10972800" cy="1453140"/>
      </dsp:txXfrm>
    </dsp:sp>
    <dsp:sp modelId="{4B67C69A-80BC-4ECF-B5E9-D5631C959552}">
      <dsp:nvSpPr>
        <dsp:cNvPr id="0" name=""/>
        <dsp:cNvSpPr/>
      </dsp:nvSpPr>
      <dsp:spPr>
        <a:xfrm>
          <a:off x="0" y="2710752"/>
          <a:ext cx="10972800" cy="8634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0" i="0" kern="1200"/>
            <a:t>CIN2+ decreased significantly</a:t>
          </a:r>
          <a:endParaRPr lang="tr-TR" sz="3600" kern="1200"/>
        </a:p>
      </dsp:txBody>
      <dsp:txXfrm>
        <a:off x="42151" y="2752903"/>
        <a:ext cx="10888498" cy="779158"/>
      </dsp:txXfrm>
    </dsp:sp>
    <dsp:sp modelId="{AA118BC0-DDCA-4775-88FF-6F2255E58013}">
      <dsp:nvSpPr>
        <dsp:cNvPr id="0" name=""/>
        <dsp:cNvSpPr/>
      </dsp:nvSpPr>
      <dsp:spPr>
        <a:xfrm>
          <a:off x="0" y="3574212"/>
          <a:ext cx="1097280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tr-TR" sz="2800" b="0" i="0" kern="1200"/>
            <a:t>B</a:t>
          </a:r>
          <a:r>
            <a:rPr lang="en-US" sz="2800" b="0" i="0" kern="1200"/>
            <a:t>y 51% (RR 0·49, 95% CI 0·42-0·58) among girls aged 15-19 years</a:t>
          </a:r>
          <a:endParaRPr lang="tr-TR" sz="2800" kern="1200"/>
        </a:p>
        <a:p>
          <a:pPr marL="285750" lvl="1" indent="-285750" algn="l" defTabSz="1244600" rtl="0">
            <a:lnSpc>
              <a:spcPct val="90000"/>
            </a:lnSpc>
            <a:spcBef>
              <a:spcPct val="0"/>
            </a:spcBef>
            <a:spcAft>
              <a:spcPct val="20000"/>
            </a:spcAft>
            <a:buChar char="•"/>
          </a:pPr>
          <a:r>
            <a:rPr lang="tr-TR" sz="2800" b="0" i="0" kern="1200"/>
            <a:t>B</a:t>
          </a:r>
          <a:r>
            <a:rPr lang="en-US" sz="2800" b="0" i="0" kern="1200"/>
            <a:t>y 31% (RR 0·69, 95% CI 0·57-0·84) among women aged 20-24 years</a:t>
          </a:r>
          <a:endParaRPr lang="tr-TR" sz="2800" kern="1200"/>
        </a:p>
      </dsp:txBody>
      <dsp:txXfrm>
        <a:off x="0" y="3574212"/>
        <a:ext cx="10972800" cy="9687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DC253-E264-4C66-8C36-696DD2F42546}">
      <dsp:nvSpPr>
        <dsp:cNvPr id="0" name=""/>
        <dsp:cNvSpPr/>
      </dsp:nvSpPr>
      <dsp:spPr>
        <a:xfrm>
          <a:off x="0" y="65832"/>
          <a:ext cx="10972800" cy="235521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Our results show compelling evidence of the substantial impact of HPV</a:t>
          </a:r>
          <a:r>
            <a:rPr lang="tr-TR" sz="3300" kern="1200" dirty="0"/>
            <a:t> </a:t>
          </a:r>
          <a:r>
            <a:rPr lang="en-US" sz="3300" kern="1200" dirty="0"/>
            <a:t>vaccination </a:t>
          </a:r>
          <a:r>
            <a:rPr lang="en-US" sz="3300" kern="1200" dirty="0" err="1"/>
            <a:t>programmes</a:t>
          </a:r>
          <a:r>
            <a:rPr lang="en-US" sz="3300" kern="1200" dirty="0"/>
            <a:t> on HPV infections and CIN2+ among girls and women, and on </a:t>
          </a:r>
          <a:r>
            <a:rPr lang="en-US" sz="3300" kern="1200" dirty="0" err="1"/>
            <a:t>anogenital</a:t>
          </a:r>
          <a:r>
            <a:rPr lang="en-US" sz="3300" kern="1200" dirty="0"/>
            <a:t> warts diagnoses</a:t>
          </a:r>
          <a:r>
            <a:rPr lang="tr-TR" sz="3300" kern="1200" dirty="0"/>
            <a:t> </a:t>
          </a:r>
          <a:r>
            <a:rPr lang="en-US" sz="3300" kern="1200" dirty="0"/>
            <a:t>among girls, women, boys, and men</a:t>
          </a:r>
          <a:endParaRPr lang="tr-TR" sz="3300" kern="1200" dirty="0"/>
        </a:p>
      </dsp:txBody>
      <dsp:txXfrm>
        <a:off x="114972" y="180804"/>
        <a:ext cx="10742856" cy="2125266"/>
      </dsp:txXfrm>
    </dsp:sp>
    <dsp:sp modelId="{9888766B-D080-417A-B661-CF251CD68556}">
      <dsp:nvSpPr>
        <dsp:cNvPr id="0" name=""/>
        <dsp:cNvSpPr/>
      </dsp:nvSpPr>
      <dsp:spPr>
        <a:xfrm>
          <a:off x="0" y="2516082"/>
          <a:ext cx="10972800" cy="235521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Additionally, </a:t>
          </a:r>
          <a:r>
            <a:rPr lang="en-US" sz="3300" kern="1200" dirty="0" err="1"/>
            <a:t>programmes</a:t>
          </a:r>
          <a:r>
            <a:rPr lang="en-US" sz="3300" kern="1200" dirty="0"/>
            <a:t> with multi-cohort vaccination and high vaccination</a:t>
          </a:r>
          <a:r>
            <a:rPr lang="tr-TR" sz="3300" kern="1200" dirty="0"/>
            <a:t> </a:t>
          </a:r>
          <a:r>
            <a:rPr lang="en-US" sz="3300" kern="1200" dirty="0"/>
            <a:t>coverage had a greater direct impact and herd effects</a:t>
          </a:r>
          <a:endParaRPr lang="tr-TR" sz="3300" kern="1200" dirty="0"/>
        </a:p>
      </dsp:txBody>
      <dsp:txXfrm>
        <a:off x="114972" y="2631054"/>
        <a:ext cx="10742856" cy="21252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CFD97-1FB1-4277-835D-6847B071595C}">
      <dsp:nvSpPr>
        <dsp:cNvPr id="0" name=""/>
        <dsp:cNvSpPr/>
      </dsp:nvSpPr>
      <dsp:spPr>
        <a:xfrm>
          <a:off x="0" y="167347"/>
          <a:ext cx="10515600" cy="19579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t>For any HPV type, there are some differences in different parts of the world</a:t>
          </a:r>
          <a:endParaRPr lang="tr-TR" sz="3500" kern="1200" dirty="0"/>
        </a:p>
      </dsp:txBody>
      <dsp:txXfrm>
        <a:off x="95578" y="262925"/>
        <a:ext cx="10324444" cy="1766765"/>
      </dsp:txXfrm>
    </dsp:sp>
    <dsp:sp modelId="{BB4D0A4E-3C4B-4A20-8933-5D7C8EB18B48}">
      <dsp:nvSpPr>
        <dsp:cNvPr id="0" name=""/>
        <dsp:cNvSpPr/>
      </dsp:nvSpPr>
      <dsp:spPr>
        <a:xfrm>
          <a:off x="0" y="2226069"/>
          <a:ext cx="10515600" cy="19579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rgbClr val="FFC000"/>
              </a:solidFill>
            </a:rPr>
            <a:t>The 7 oncogenic types targeted by the 9vHPV Vaccine </a:t>
          </a:r>
          <a:r>
            <a:rPr lang="en-US" sz="3500" b="1" kern="1200" dirty="0">
              <a:solidFill>
                <a:schemeClr val="bg1"/>
              </a:solidFill>
            </a:rPr>
            <a:t>account for</a:t>
          </a:r>
          <a:r>
            <a:rPr lang="en-US" sz="3500" b="1" kern="1200" dirty="0">
              <a:solidFill>
                <a:srgbClr val="FFC000"/>
              </a:solidFill>
            </a:rPr>
            <a:t> approximately 90% of cx </a:t>
          </a:r>
          <a:r>
            <a:rPr lang="tr-TR" sz="3500" b="1" kern="1200" dirty="0" err="1">
              <a:solidFill>
                <a:srgbClr val="FFC000"/>
              </a:solidFill>
            </a:rPr>
            <a:t>ca</a:t>
          </a:r>
          <a:r>
            <a:rPr lang="tr-TR" sz="3500" b="1" kern="1200" dirty="0">
              <a:solidFill>
                <a:srgbClr val="FFC000"/>
              </a:solidFill>
            </a:rPr>
            <a:t> </a:t>
          </a:r>
          <a:r>
            <a:rPr lang="en-US" sz="3500" b="1" kern="1200" dirty="0">
              <a:solidFill>
                <a:srgbClr val="FFC000"/>
              </a:solidFill>
            </a:rPr>
            <a:t>cases worldwide, </a:t>
          </a:r>
          <a:r>
            <a:rPr lang="en-US" sz="3500" b="1" kern="1200" dirty="0">
              <a:solidFill>
                <a:schemeClr val="bg1"/>
              </a:solidFill>
            </a:rPr>
            <a:t>with some minor geographic variation</a:t>
          </a:r>
          <a:endParaRPr lang="tr-TR" sz="3500" b="1" kern="1200" dirty="0">
            <a:solidFill>
              <a:schemeClr val="bg1"/>
            </a:solidFill>
          </a:endParaRPr>
        </a:p>
      </dsp:txBody>
      <dsp:txXfrm>
        <a:off x="95578" y="2321647"/>
        <a:ext cx="10324444" cy="1766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091C-15E0-4BD8-9629-A6119BC6A528}">
      <dsp:nvSpPr>
        <dsp:cNvPr id="0" name=""/>
        <dsp:cNvSpPr/>
      </dsp:nvSpPr>
      <dsp:spPr>
        <a:xfrm>
          <a:off x="0" y="260772"/>
          <a:ext cx="5387975" cy="4415579"/>
        </a:xfrm>
        <a:prstGeom prst="roundRect">
          <a:avLst/>
        </a:prstGeom>
        <a:solidFill>
          <a:srgbClr val="CCCED5"/>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rtl="0">
            <a:lnSpc>
              <a:spcPct val="90000"/>
            </a:lnSpc>
            <a:spcBef>
              <a:spcPct val="0"/>
            </a:spcBef>
            <a:spcAft>
              <a:spcPct val="35000"/>
            </a:spcAft>
            <a:buNone/>
          </a:pPr>
          <a:r>
            <a:rPr lang="tr-TR" sz="5100" kern="1200" dirty="0">
              <a:solidFill>
                <a:srgbClr val="223872"/>
              </a:solidFill>
            </a:rPr>
            <a:t>As </a:t>
          </a:r>
          <a:r>
            <a:rPr lang="tr-TR" sz="5100" kern="1200" dirty="0" err="1">
              <a:solidFill>
                <a:srgbClr val="223872"/>
              </a:solidFill>
            </a:rPr>
            <a:t>summary</a:t>
          </a:r>
          <a:r>
            <a:rPr lang="tr-TR" sz="5100" kern="1200" dirty="0">
              <a:solidFill>
                <a:srgbClr val="223872"/>
              </a:solidFill>
            </a:rPr>
            <a:t> </a:t>
          </a:r>
          <a:r>
            <a:rPr lang="tr-TR" sz="5100" b="1" kern="1200" dirty="0">
              <a:solidFill>
                <a:srgbClr val="E57130"/>
              </a:solidFill>
            </a:rPr>
            <a:t>m</a:t>
          </a:r>
          <a:r>
            <a:rPr lang="en-US" sz="5100" b="1" kern="1200" dirty="0">
              <a:solidFill>
                <a:srgbClr val="E57130"/>
              </a:solidFill>
            </a:rPr>
            <a:t>ore than 80% </a:t>
          </a:r>
          <a:r>
            <a:rPr lang="en-US" sz="5100" kern="1200" dirty="0">
              <a:solidFill>
                <a:srgbClr val="223872"/>
              </a:solidFill>
            </a:rPr>
            <a:t>of women and men acquire HPV by age 45 years</a:t>
          </a:r>
          <a:endParaRPr lang="tr-TR" sz="5100" kern="1200" dirty="0">
            <a:solidFill>
              <a:srgbClr val="223872"/>
            </a:solidFill>
          </a:endParaRPr>
        </a:p>
      </dsp:txBody>
      <dsp:txXfrm>
        <a:off x="215551" y="476323"/>
        <a:ext cx="4956873" cy="39844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2CEEB-3B30-4912-96C9-9AB691DE415E}">
      <dsp:nvSpPr>
        <dsp:cNvPr id="0" name=""/>
        <dsp:cNvSpPr/>
      </dsp:nvSpPr>
      <dsp:spPr>
        <a:xfrm>
          <a:off x="0" y="414087"/>
          <a:ext cx="10972800" cy="130410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479044" rIns="851611" bIns="163576" numCol="1" spcCol="1270" anchor="t" anchorCtr="0">
          <a:noAutofit/>
        </a:bodyPr>
        <a:lstStyle/>
        <a:p>
          <a:pPr marL="228600" lvl="1" indent="-228600" algn="l" defTabSz="1022350" rtl="0">
            <a:lnSpc>
              <a:spcPct val="90000"/>
            </a:lnSpc>
            <a:spcBef>
              <a:spcPct val="0"/>
            </a:spcBef>
            <a:spcAft>
              <a:spcPct val="15000"/>
            </a:spcAft>
            <a:buChar char="•"/>
          </a:pPr>
          <a:r>
            <a:rPr lang="en-US" sz="2300" kern="1200" baseline="0"/>
            <a:t>Therefore, few HPV 6/11/16/18–related disease endpoints were expected in both vaccine cohorts</a:t>
          </a:r>
          <a:endParaRPr lang="en-US" sz="2300" kern="1200"/>
        </a:p>
      </dsp:txBody>
      <dsp:txXfrm>
        <a:off x="0" y="414087"/>
        <a:ext cx="10972800" cy="1304100"/>
      </dsp:txXfrm>
    </dsp:sp>
    <dsp:sp modelId="{7BC91E73-8A35-447A-A459-5589CB469213}">
      <dsp:nvSpPr>
        <dsp:cNvPr id="0" name=""/>
        <dsp:cNvSpPr/>
      </dsp:nvSpPr>
      <dsp:spPr>
        <a:xfrm>
          <a:off x="548640" y="74607"/>
          <a:ext cx="7680960" cy="6789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022350" rtl="0">
            <a:lnSpc>
              <a:spcPct val="90000"/>
            </a:lnSpc>
            <a:spcBef>
              <a:spcPct val="0"/>
            </a:spcBef>
            <a:spcAft>
              <a:spcPct val="35000"/>
            </a:spcAft>
            <a:buNone/>
          </a:pPr>
          <a:r>
            <a:rPr lang="en-US" sz="2300" kern="1200" baseline="0" dirty="0"/>
            <a:t>4vHPV vaccine is highly efficacious </a:t>
          </a:r>
          <a:endParaRPr lang="en-US" sz="2300" kern="1200" dirty="0"/>
        </a:p>
      </dsp:txBody>
      <dsp:txXfrm>
        <a:off x="581784" y="107751"/>
        <a:ext cx="7614672" cy="612672"/>
      </dsp:txXfrm>
    </dsp:sp>
    <dsp:sp modelId="{06E437D6-813E-44E3-928E-B5BFD7F42833}">
      <dsp:nvSpPr>
        <dsp:cNvPr id="0" name=""/>
        <dsp:cNvSpPr/>
      </dsp:nvSpPr>
      <dsp:spPr>
        <a:xfrm>
          <a:off x="0" y="2181867"/>
          <a:ext cx="10972800" cy="268065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479044" rIns="851611" bIns="163576" numCol="1" spcCol="1270" anchor="t" anchorCtr="0">
          <a:noAutofit/>
        </a:bodyPr>
        <a:lstStyle/>
        <a:p>
          <a:pPr marL="228600" lvl="1" indent="-228600" algn="l" defTabSz="1022350" rtl="0">
            <a:lnSpc>
              <a:spcPct val="90000"/>
            </a:lnSpc>
            <a:spcBef>
              <a:spcPct val="0"/>
            </a:spcBef>
            <a:spcAft>
              <a:spcPct val="15000"/>
            </a:spcAft>
            <a:buChar char="•"/>
          </a:pPr>
          <a:r>
            <a:rPr lang="en-US" sz="2300" b="1" kern="1200" baseline="0" dirty="0">
              <a:solidFill>
                <a:srgbClr val="E57130"/>
              </a:solidFill>
            </a:rPr>
            <a:t>Bridged 4vHPV vaccine efficacy findings to 9vHPV vaccine via demonstration of </a:t>
          </a:r>
          <a:r>
            <a:rPr lang="en-US" sz="2300" b="1" kern="1200" baseline="0" dirty="0" err="1">
              <a:solidFill>
                <a:srgbClr val="E57130"/>
              </a:solidFill>
            </a:rPr>
            <a:t>noninferior</a:t>
          </a:r>
          <a:r>
            <a:rPr lang="en-US" sz="2300" b="1" kern="1200" baseline="0" dirty="0">
              <a:solidFill>
                <a:srgbClr val="E57130"/>
              </a:solidFill>
            </a:rPr>
            <a:t> immunogenicity for HPV Types 6/11/16/18 (primary analysis)</a:t>
          </a:r>
          <a:endParaRPr lang="en-US" sz="2300" b="1" kern="1200" dirty="0">
            <a:solidFill>
              <a:srgbClr val="E57130"/>
            </a:solidFill>
          </a:endParaRPr>
        </a:p>
        <a:p>
          <a:pPr marL="228600" lvl="1" indent="-228600" algn="l" defTabSz="1022350" rtl="0">
            <a:lnSpc>
              <a:spcPct val="90000"/>
            </a:lnSpc>
            <a:spcBef>
              <a:spcPct val="0"/>
            </a:spcBef>
            <a:spcAft>
              <a:spcPct val="15000"/>
            </a:spcAft>
            <a:buChar char="•"/>
          </a:pPr>
          <a:r>
            <a:rPr lang="en-US" sz="2300" kern="1200" baseline="0" dirty="0"/>
            <a:t>Collected HPV 6/11/16/18–associated persistent infection and disease endpoints for numerical comparison between the 2 vaccine cohorts (supportive analysis)</a:t>
          </a:r>
          <a:endParaRPr lang="en-US" sz="2300" kern="1200" dirty="0"/>
        </a:p>
      </dsp:txBody>
      <dsp:txXfrm>
        <a:off x="0" y="2181867"/>
        <a:ext cx="10972800" cy="2680650"/>
      </dsp:txXfrm>
    </dsp:sp>
    <dsp:sp modelId="{C35A4C6E-89C1-4497-BD34-09339F8FDCC4}">
      <dsp:nvSpPr>
        <dsp:cNvPr id="0" name=""/>
        <dsp:cNvSpPr/>
      </dsp:nvSpPr>
      <dsp:spPr>
        <a:xfrm>
          <a:off x="548640" y="1842387"/>
          <a:ext cx="7680960" cy="6789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022350" rtl="0">
            <a:lnSpc>
              <a:spcPct val="90000"/>
            </a:lnSpc>
            <a:spcBef>
              <a:spcPct val="0"/>
            </a:spcBef>
            <a:spcAft>
              <a:spcPct val="35000"/>
            </a:spcAft>
            <a:buNone/>
          </a:pPr>
          <a:r>
            <a:rPr lang="en-US" sz="2300" kern="1200" baseline="0"/>
            <a:t>Used immunobridging studies for comparison </a:t>
          </a:r>
          <a:endParaRPr lang="en-US" sz="2300" kern="1200"/>
        </a:p>
      </dsp:txBody>
      <dsp:txXfrm>
        <a:off x="581784" y="1875531"/>
        <a:ext cx="7614672" cy="61267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36C8F-6AEA-4E53-9C77-439839E3C29F}">
      <dsp:nvSpPr>
        <dsp:cNvPr id="0" name=""/>
        <dsp:cNvSpPr/>
      </dsp:nvSpPr>
      <dsp:spPr>
        <a:xfrm>
          <a:off x="0" y="87612"/>
          <a:ext cx="10972800" cy="887445"/>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tr-TR" sz="3700" kern="1200" dirty="0" err="1"/>
            <a:t>Very</a:t>
          </a:r>
          <a:r>
            <a:rPr lang="tr-TR" sz="3700" kern="1200" dirty="0"/>
            <a:t> </a:t>
          </a:r>
          <a:r>
            <a:rPr lang="tr-TR" sz="3700" kern="1200" dirty="0" err="1"/>
            <a:t>high</a:t>
          </a:r>
          <a:r>
            <a:rPr lang="tr-TR" sz="3700" kern="1200" dirty="0"/>
            <a:t> </a:t>
          </a:r>
          <a:r>
            <a:rPr lang="tr-TR" sz="3700" kern="1200" dirty="0" err="1"/>
            <a:t>clinical</a:t>
          </a:r>
          <a:r>
            <a:rPr lang="tr-TR" sz="3700" kern="1200" dirty="0"/>
            <a:t> </a:t>
          </a:r>
          <a:r>
            <a:rPr lang="tr-TR" sz="3700" kern="1200" dirty="0" err="1"/>
            <a:t>effectiveness</a:t>
          </a:r>
          <a:endParaRPr lang="tr-TR" sz="3700" kern="1200" dirty="0"/>
        </a:p>
      </dsp:txBody>
      <dsp:txXfrm>
        <a:off x="43321" y="130933"/>
        <a:ext cx="10886158" cy="800803"/>
      </dsp:txXfrm>
    </dsp:sp>
    <dsp:sp modelId="{6CB906B9-E5E0-4079-98FD-E71349468BD3}">
      <dsp:nvSpPr>
        <dsp:cNvPr id="0" name=""/>
        <dsp:cNvSpPr/>
      </dsp:nvSpPr>
      <dsp:spPr>
        <a:xfrm>
          <a:off x="0" y="975057"/>
          <a:ext cx="10972800" cy="199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dirty="0"/>
            <a:t>All efficacy and immunogenicity studies have been completed</a:t>
          </a:r>
          <a:endParaRPr lang="tr-TR" sz="2900" kern="1200" dirty="0"/>
        </a:p>
        <a:p>
          <a:pPr marL="571500" lvl="2" indent="-285750" algn="l" defTabSz="1289050" rtl="0">
            <a:lnSpc>
              <a:spcPct val="90000"/>
            </a:lnSpc>
            <a:spcBef>
              <a:spcPct val="0"/>
            </a:spcBef>
            <a:spcAft>
              <a:spcPct val="20000"/>
            </a:spcAft>
            <a:buChar char="•"/>
          </a:pPr>
          <a:r>
            <a:rPr lang="en-US" sz="2900" kern="1200" dirty="0"/>
            <a:t>Equal efficacy as 4vHPV vaccine for HPV 6, 11, 16 and 18</a:t>
          </a:r>
          <a:endParaRPr lang="tr-TR" sz="2900" kern="1200" dirty="0"/>
        </a:p>
        <a:p>
          <a:pPr marL="571500" lvl="2" indent="-285750" algn="l" defTabSz="1289050" rtl="0">
            <a:lnSpc>
              <a:spcPct val="90000"/>
            </a:lnSpc>
            <a:spcBef>
              <a:spcPct val="0"/>
            </a:spcBef>
            <a:spcAft>
              <a:spcPct val="20000"/>
            </a:spcAft>
            <a:buChar char="•"/>
          </a:pPr>
          <a:r>
            <a:rPr lang="en-US" sz="2900" kern="1200" dirty="0"/>
            <a:t>97% effectiveness for HPV 31, 33, 45, 52 and 58 related diseases</a:t>
          </a:r>
          <a:endParaRPr lang="tr-TR" sz="2900" kern="1200" dirty="0"/>
        </a:p>
        <a:p>
          <a:pPr marL="571500" lvl="2" indent="-285750" algn="l" defTabSz="1289050" rtl="0">
            <a:lnSpc>
              <a:spcPct val="90000"/>
            </a:lnSpc>
            <a:spcBef>
              <a:spcPct val="0"/>
            </a:spcBef>
            <a:spcAft>
              <a:spcPct val="20000"/>
            </a:spcAft>
            <a:buChar char="•"/>
          </a:pPr>
          <a:r>
            <a:rPr lang="en-US" sz="2900" kern="1200" dirty="0"/>
            <a:t>Same immunogenicity for adolescents and adults</a:t>
          </a:r>
          <a:endParaRPr lang="tr-TR" sz="2900" kern="1200" dirty="0"/>
        </a:p>
      </dsp:txBody>
      <dsp:txXfrm>
        <a:off x="0" y="975057"/>
        <a:ext cx="10972800" cy="1991340"/>
      </dsp:txXfrm>
    </dsp:sp>
    <dsp:sp modelId="{2F07E4D7-4E1A-4A57-B6DC-8CA83C9FE861}">
      <dsp:nvSpPr>
        <dsp:cNvPr id="0" name=""/>
        <dsp:cNvSpPr/>
      </dsp:nvSpPr>
      <dsp:spPr>
        <a:xfrm>
          <a:off x="0" y="2966397"/>
          <a:ext cx="10972800" cy="887445"/>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dirty="0"/>
            <a:t>Additional information for the future</a:t>
          </a:r>
          <a:endParaRPr lang="tr-TR" sz="3700" kern="1200" dirty="0"/>
        </a:p>
      </dsp:txBody>
      <dsp:txXfrm>
        <a:off x="43321" y="3009718"/>
        <a:ext cx="10886158" cy="800803"/>
      </dsp:txXfrm>
    </dsp:sp>
    <dsp:sp modelId="{51347C4F-EBA0-49F5-BAAA-7DCB24306407}">
      <dsp:nvSpPr>
        <dsp:cNvPr id="0" name=""/>
        <dsp:cNvSpPr/>
      </dsp:nvSpPr>
      <dsp:spPr>
        <a:xfrm>
          <a:off x="0" y="3853842"/>
          <a:ext cx="10972800"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tr-TR" sz="2900" kern="1200" dirty="0" err="1"/>
            <a:t>Co-administration</a:t>
          </a:r>
          <a:r>
            <a:rPr lang="tr-TR" sz="2900" kern="1200" dirty="0"/>
            <a:t> </a:t>
          </a:r>
          <a:r>
            <a:rPr lang="tr-TR" sz="2900" kern="1200" dirty="0" err="1"/>
            <a:t>with</a:t>
          </a:r>
          <a:r>
            <a:rPr lang="tr-TR" sz="2900" kern="1200" dirty="0"/>
            <a:t> </a:t>
          </a:r>
          <a:r>
            <a:rPr lang="tr-TR" sz="2900" kern="1200" dirty="0" err="1"/>
            <a:t>other</a:t>
          </a:r>
          <a:r>
            <a:rPr lang="tr-TR" sz="2900" kern="1200" dirty="0"/>
            <a:t> </a:t>
          </a:r>
          <a:r>
            <a:rPr lang="tr-TR" sz="2900" kern="1200" dirty="0" err="1"/>
            <a:t>vaccines</a:t>
          </a:r>
          <a:endParaRPr lang="tr-TR" sz="2900" kern="1200" dirty="0"/>
        </a:p>
        <a:p>
          <a:pPr marL="285750" lvl="1" indent="-285750" algn="l" defTabSz="1289050" rtl="0">
            <a:lnSpc>
              <a:spcPct val="90000"/>
            </a:lnSpc>
            <a:spcBef>
              <a:spcPct val="0"/>
            </a:spcBef>
            <a:spcAft>
              <a:spcPct val="20000"/>
            </a:spcAft>
            <a:buChar char="•"/>
          </a:pPr>
          <a:r>
            <a:rPr lang="en-US" sz="2900" kern="1200" dirty="0"/>
            <a:t>9vHPV vaccination in previously vaccinated population</a:t>
          </a:r>
          <a:endParaRPr lang="tr-TR" sz="2900" kern="1200" dirty="0"/>
        </a:p>
      </dsp:txBody>
      <dsp:txXfrm>
        <a:off x="0" y="3853842"/>
        <a:ext cx="10972800" cy="9956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B66D5-FFE8-4854-B897-53A86E0A1095}">
      <dsp:nvSpPr>
        <dsp:cNvPr id="0" name=""/>
        <dsp:cNvSpPr/>
      </dsp:nvSpPr>
      <dsp:spPr>
        <a:xfrm>
          <a:off x="0" y="0"/>
          <a:ext cx="10972800" cy="4937125"/>
        </a:xfrm>
        <a:prstGeom prst="roundRect">
          <a:avLst>
            <a:gd name="adj" fmla="val 8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3831758" numCol="1" spcCol="1270" anchor="t" anchorCtr="0">
          <a:noAutofit/>
        </a:bodyPr>
        <a:lstStyle/>
        <a:p>
          <a:pPr marL="0" lvl="0" indent="0" algn="l" defTabSz="2133600" rtl="0">
            <a:lnSpc>
              <a:spcPct val="90000"/>
            </a:lnSpc>
            <a:spcBef>
              <a:spcPct val="0"/>
            </a:spcBef>
            <a:spcAft>
              <a:spcPct val="35000"/>
            </a:spcAft>
            <a:buNone/>
          </a:pPr>
          <a:r>
            <a:rPr lang="tr-TR" sz="4800" b="1" kern="1200" dirty="0"/>
            <a:t>YES!</a:t>
          </a:r>
        </a:p>
      </dsp:txBody>
      <dsp:txXfrm>
        <a:off x="122913" y="122913"/>
        <a:ext cx="10726974" cy="4691299"/>
      </dsp:txXfrm>
    </dsp:sp>
    <dsp:sp modelId="{B855CBF7-662E-49BF-8505-DEA82059C959}">
      <dsp:nvSpPr>
        <dsp:cNvPr id="0" name=""/>
        <dsp:cNvSpPr/>
      </dsp:nvSpPr>
      <dsp:spPr>
        <a:xfrm>
          <a:off x="274320" y="1234281"/>
          <a:ext cx="10424160" cy="3455987"/>
        </a:xfrm>
        <a:prstGeom prst="roundRect">
          <a:avLst>
            <a:gd name="adj" fmla="val 105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2194552" numCol="1" spcCol="1270" anchor="t" anchorCtr="0">
          <a:noAutofit/>
        </a:bodyPr>
        <a:lstStyle/>
        <a:p>
          <a:pPr marL="0" lvl="0" indent="0" algn="l" defTabSz="2133600" rtl="0">
            <a:lnSpc>
              <a:spcPct val="90000"/>
            </a:lnSpc>
            <a:spcBef>
              <a:spcPct val="0"/>
            </a:spcBef>
            <a:spcAft>
              <a:spcPct val="35000"/>
            </a:spcAft>
            <a:buNone/>
          </a:pPr>
          <a:r>
            <a:rPr lang="tr-TR" sz="4800" kern="1200" dirty="0"/>
            <a:t>9vHPV </a:t>
          </a:r>
          <a:r>
            <a:rPr lang="tr-TR" sz="4800" kern="1200" dirty="0" err="1"/>
            <a:t>vaccine</a:t>
          </a:r>
          <a:endParaRPr lang="tr-TR" sz="4800" kern="1200" dirty="0"/>
        </a:p>
      </dsp:txBody>
      <dsp:txXfrm>
        <a:off x="380604" y="1340565"/>
        <a:ext cx="10211592" cy="3243419"/>
      </dsp:txXfrm>
    </dsp:sp>
    <dsp:sp modelId="{18D646E3-E857-410F-B48E-B86BFA5C1464}">
      <dsp:nvSpPr>
        <dsp:cNvPr id="0" name=""/>
        <dsp:cNvSpPr/>
      </dsp:nvSpPr>
      <dsp:spPr>
        <a:xfrm>
          <a:off x="534924" y="2789475"/>
          <a:ext cx="4907957" cy="1555194"/>
        </a:xfrm>
        <a:prstGeom prst="roundRect">
          <a:avLst>
            <a:gd name="adj" fmla="val 105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Provides protection against </a:t>
          </a:r>
          <a:r>
            <a:rPr lang="tr-TR" sz="2800" kern="1200" dirty="0"/>
            <a:t>HPV </a:t>
          </a:r>
          <a:r>
            <a:rPr lang="tr-TR" sz="2800" kern="1200" dirty="0" err="1"/>
            <a:t>types</a:t>
          </a:r>
          <a:r>
            <a:rPr lang="tr-TR" sz="2800" kern="1200" dirty="0"/>
            <a:t> r</a:t>
          </a:r>
          <a:r>
            <a:rPr lang="en-US" sz="2800" kern="1200" dirty="0" err="1"/>
            <a:t>esponsible</a:t>
          </a:r>
          <a:r>
            <a:rPr lang="en-US" sz="2800" kern="1200" dirty="0"/>
            <a:t> for 80% of cervical precancerous lesions</a:t>
          </a:r>
          <a:endParaRPr lang="tr-TR" sz="2800" kern="1200" dirty="0"/>
        </a:p>
      </dsp:txBody>
      <dsp:txXfrm>
        <a:off x="582752" y="2837303"/>
        <a:ext cx="4812301" cy="1459538"/>
      </dsp:txXfrm>
    </dsp:sp>
    <dsp:sp modelId="{49F61F6A-2B04-44D9-AA66-1D97F9EB1C39}">
      <dsp:nvSpPr>
        <dsp:cNvPr id="0" name=""/>
        <dsp:cNvSpPr/>
      </dsp:nvSpPr>
      <dsp:spPr>
        <a:xfrm>
          <a:off x="5486398" y="2812803"/>
          <a:ext cx="4907957" cy="1555194"/>
        </a:xfrm>
        <a:prstGeom prst="roundRect">
          <a:avLst>
            <a:gd name="adj" fmla="val 10500"/>
          </a:avLst>
        </a:prstGeom>
        <a:solidFill>
          <a:schemeClr val="lt1">
            <a:alpha val="90000"/>
            <a:hueOff val="0"/>
            <a:satOff val="0"/>
            <a:lumOff val="0"/>
            <a:alphaOff val="0"/>
          </a:schemeClr>
        </a:solidFill>
        <a:ln w="1905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kern="1200" dirty="0" err="1"/>
            <a:t>And</a:t>
          </a:r>
          <a:r>
            <a:rPr lang="tr-TR" sz="2800" kern="1200" dirty="0"/>
            <a:t> </a:t>
          </a:r>
          <a:r>
            <a:rPr lang="en-US" sz="2800" kern="1200" dirty="0"/>
            <a:t>HPV types responsible for 90% of cervical cancer</a:t>
          </a:r>
          <a:endParaRPr lang="tr-TR" sz="2800" kern="1200" dirty="0"/>
        </a:p>
      </dsp:txBody>
      <dsp:txXfrm>
        <a:off x="5534226" y="2860631"/>
        <a:ext cx="4812301" cy="14595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D4CAF-682F-4903-9B17-119498FF51A3}">
      <dsp:nvSpPr>
        <dsp:cNvPr id="0" name=""/>
        <dsp:cNvSpPr/>
      </dsp:nvSpPr>
      <dsp:spPr>
        <a:xfrm>
          <a:off x="0" y="0"/>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587A2-5C5B-4A09-B5FD-1FA26E7F0E1A}">
      <dsp:nvSpPr>
        <dsp:cNvPr id="0" name=""/>
        <dsp:cNvSpPr/>
      </dsp:nvSpPr>
      <dsp:spPr>
        <a:xfrm>
          <a:off x="0" y="0"/>
          <a:ext cx="2194560" cy="493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n-US" sz="3600" b="1" kern="1200"/>
            <a:t>Is it necessary to add 5 more types</a:t>
          </a:r>
          <a:r>
            <a:rPr lang="tr-TR" sz="3600" b="1" kern="1200"/>
            <a:t>?</a:t>
          </a:r>
          <a:endParaRPr lang="tr-TR" sz="3600" kern="1200"/>
        </a:p>
      </dsp:txBody>
      <dsp:txXfrm>
        <a:off x="0" y="0"/>
        <a:ext cx="2194560" cy="4937125"/>
      </dsp:txXfrm>
    </dsp:sp>
    <dsp:sp modelId="{4631D076-6E47-42BE-ABD2-2B40C8D91409}">
      <dsp:nvSpPr>
        <dsp:cNvPr id="0" name=""/>
        <dsp:cNvSpPr/>
      </dsp:nvSpPr>
      <dsp:spPr>
        <a:xfrm>
          <a:off x="2359152" y="77142"/>
          <a:ext cx="8613648" cy="154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rtl="0">
            <a:lnSpc>
              <a:spcPct val="90000"/>
            </a:lnSpc>
            <a:spcBef>
              <a:spcPct val="0"/>
            </a:spcBef>
            <a:spcAft>
              <a:spcPct val="35000"/>
            </a:spcAft>
            <a:buNone/>
          </a:pPr>
          <a:r>
            <a:rPr lang="en-US" sz="5400" b="1" kern="1200" dirty="0">
              <a:solidFill>
                <a:srgbClr val="E57130"/>
              </a:solidFill>
            </a:rPr>
            <a:t>Yes, it is</a:t>
          </a:r>
          <a:r>
            <a:rPr lang="tr-TR" sz="5400" b="1" kern="1200" dirty="0">
              <a:solidFill>
                <a:srgbClr val="E57130"/>
              </a:solidFill>
            </a:rPr>
            <a:t>...</a:t>
          </a:r>
          <a:endParaRPr lang="tr-TR" sz="5400" kern="1200" dirty="0">
            <a:solidFill>
              <a:srgbClr val="E57130"/>
            </a:solidFill>
          </a:endParaRPr>
        </a:p>
      </dsp:txBody>
      <dsp:txXfrm>
        <a:off x="2359152" y="77142"/>
        <a:ext cx="8613648" cy="1542851"/>
      </dsp:txXfrm>
    </dsp:sp>
    <dsp:sp modelId="{FF4C3DFE-5658-429C-8F32-E8B3E09FD4D9}">
      <dsp:nvSpPr>
        <dsp:cNvPr id="0" name=""/>
        <dsp:cNvSpPr/>
      </dsp:nvSpPr>
      <dsp:spPr>
        <a:xfrm>
          <a:off x="2194560" y="1619994"/>
          <a:ext cx="87782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E0E9A0-9A6C-481E-BB6F-12F64EDDE2C4}">
      <dsp:nvSpPr>
        <dsp:cNvPr id="0" name=""/>
        <dsp:cNvSpPr/>
      </dsp:nvSpPr>
      <dsp:spPr>
        <a:xfrm>
          <a:off x="2359152" y="1697136"/>
          <a:ext cx="8613648" cy="154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tr-TR" sz="3100" kern="1200" dirty="0"/>
            <a:t>B</a:t>
          </a:r>
          <a:r>
            <a:rPr lang="en-US" sz="3100" kern="1200" dirty="0" err="1"/>
            <a:t>ecause</a:t>
          </a:r>
          <a:r>
            <a:rPr lang="en-US" sz="3100" kern="1200" dirty="0"/>
            <a:t> it addresses disease not prevented by the licensed vaccines</a:t>
          </a:r>
          <a:endParaRPr lang="tr-TR" sz="3100" kern="1200" dirty="0"/>
        </a:p>
      </dsp:txBody>
      <dsp:txXfrm>
        <a:off x="2359152" y="1697136"/>
        <a:ext cx="8613648" cy="1542851"/>
      </dsp:txXfrm>
    </dsp:sp>
    <dsp:sp modelId="{6CA7776F-D739-4DA8-B268-7EB49ABCFE4B}">
      <dsp:nvSpPr>
        <dsp:cNvPr id="0" name=""/>
        <dsp:cNvSpPr/>
      </dsp:nvSpPr>
      <dsp:spPr>
        <a:xfrm>
          <a:off x="2194560" y="3239988"/>
          <a:ext cx="87782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794EED-F479-4584-8CAA-3237418CCF5F}">
      <dsp:nvSpPr>
        <dsp:cNvPr id="0" name=""/>
        <dsp:cNvSpPr/>
      </dsp:nvSpPr>
      <dsp:spPr>
        <a:xfrm>
          <a:off x="2359152" y="3317130"/>
          <a:ext cx="8613648" cy="154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kern="1200" dirty="0"/>
            <a:t>9</a:t>
          </a:r>
          <a:r>
            <a:rPr lang="tr-TR" sz="3100" kern="1200" dirty="0"/>
            <a:t>v</a:t>
          </a:r>
          <a:r>
            <a:rPr lang="en-US" sz="3100" kern="1200" dirty="0"/>
            <a:t>HPV Vaccine has the potential to prevent 80% of cervical </a:t>
          </a:r>
          <a:r>
            <a:rPr lang="en-US" sz="3100" kern="1200" dirty="0" err="1"/>
            <a:t>precancers</a:t>
          </a:r>
          <a:r>
            <a:rPr lang="en-US" sz="3100" kern="1200" dirty="0"/>
            <a:t> and 90% of cervical cancers as well as other HPV-related cancers </a:t>
          </a:r>
          <a:endParaRPr lang="tr-TR" sz="3100" kern="1200" dirty="0"/>
        </a:p>
      </dsp:txBody>
      <dsp:txXfrm>
        <a:off x="2359152" y="3317130"/>
        <a:ext cx="8613648" cy="1542851"/>
      </dsp:txXfrm>
    </dsp:sp>
    <dsp:sp modelId="{34D12F29-A792-42C9-8954-3684A24ED576}">
      <dsp:nvSpPr>
        <dsp:cNvPr id="0" name=""/>
        <dsp:cNvSpPr/>
      </dsp:nvSpPr>
      <dsp:spPr>
        <a:xfrm>
          <a:off x="2194560" y="4859982"/>
          <a:ext cx="87782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DA495-AC88-487E-9249-0F9CC6746011}">
      <dsp:nvSpPr>
        <dsp:cNvPr id="0" name=""/>
        <dsp:cNvSpPr/>
      </dsp:nvSpPr>
      <dsp:spPr>
        <a:xfrm>
          <a:off x="1730685" y="490033"/>
          <a:ext cx="592424" cy="205635"/>
        </a:xfrm>
        <a:custGeom>
          <a:avLst/>
          <a:gdLst/>
          <a:ahLst/>
          <a:cxnLst/>
          <a:rect l="0" t="0" r="0" b="0"/>
          <a:pathLst>
            <a:path>
              <a:moveTo>
                <a:pt x="0" y="0"/>
              </a:moveTo>
              <a:lnTo>
                <a:pt x="0" y="102817"/>
              </a:lnTo>
              <a:lnTo>
                <a:pt x="592424" y="102817"/>
              </a:lnTo>
              <a:lnTo>
                <a:pt x="592424" y="20563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E4153-B6B5-496E-B279-CBFBB36DC2DE}">
      <dsp:nvSpPr>
        <dsp:cNvPr id="0" name=""/>
        <dsp:cNvSpPr/>
      </dsp:nvSpPr>
      <dsp:spPr>
        <a:xfrm>
          <a:off x="1138260" y="490033"/>
          <a:ext cx="592424" cy="205635"/>
        </a:xfrm>
        <a:custGeom>
          <a:avLst/>
          <a:gdLst/>
          <a:ahLst/>
          <a:cxnLst/>
          <a:rect l="0" t="0" r="0" b="0"/>
          <a:pathLst>
            <a:path>
              <a:moveTo>
                <a:pt x="592424" y="0"/>
              </a:moveTo>
              <a:lnTo>
                <a:pt x="592424" y="102817"/>
              </a:lnTo>
              <a:lnTo>
                <a:pt x="0" y="102817"/>
              </a:lnTo>
              <a:lnTo>
                <a:pt x="0" y="20563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3E0F34-D6B3-4B3A-90D4-C9ECF1B60655}">
      <dsp:nvSpPr>
        <dsp:cNvPr id="0" name=""/>
        <dsp:cNvSpPr/>
      </dsp:nvSpPr>
      <dsp:spPr>
        <a:xfrm>
          <a:off x="1241077" y="426"/>
          <a:ext cx="979214" cy="489607"/>
        </a:xfrm>
        <a:prstGeom prst="rect">
          <a:avLst/>
        </a:prstGeom>
        <a:solidFill>
          <a:srgbClr val="22387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dirty="0" err="1"/>
            <a:t>Study</a:t>
          </a:r>
          <a:r>
            <a:rPr lang="tr-TR" sz="1400" kern="1200" dirty="0"/>
            <a:t> 1</a:t>
          </a:r>
        </a:p>
      </dsp:txBody>
      <dsp:txXfrm>
        <a:off x="1241077" y="426"/>
        <a:ext cx="979214" cy="489607"/>
      </dsp:txXfrm>
    </dsp:sp>
    <dsp:sp modelId="{1E225C9C-BFF0-4ABF-9DB6-CFAEF149D423}">
      <dsp:nvSpPr>
        <dsp:cNvPr id="0" name=""/>
        <dsp:cNvSpPr/>
      </dsp:nvSpPr>
      <dsp:spPr>
        <a:xfrm>
          <a:off x="648653" y="695669"/>
          <a:ext cx="979214" cy="489607"/>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dirty="0"/>
            <a:t>9vHPV</a:t>
          </a:r>
        </a:p>
        <a:p>
          <a:pPr marL="0" lvl="0" indent="0" algn="ctr" defTabSz="622300">
            <a:lnSpc>
              <a:spcPct val="90000"/>
            </a:lnSpc>
            <a:spcBef>
              <a:spcPct val="0"/>
            </a:spcBef>
            <a:spcAft>
              <a:spcPct val="35000"/>
            </a:spcAft>
            <a:buNone/>
          </a:pPr>
          <a:r>
            <a:rPr lang="tr-TR" sz="1400" kern="1200" dirty="0"/>
            <a:t>(n=7.106)</a:t>
          </a:r>
        </a:p>
      </dsp:txBody>
      <dsp:txXfrm>
        <a:off x="648653" y="695669"/>
        <a:ext cx="979214" cy="489607"/>
      </dsp:txXfrm>
    </dsp:sp>
    <dsp:sp modelId="{4211AE37-4831-49BE-8899-287508D8386B}">
      <dsp:nvSpPr>
        <dsp:cNvPr id="0" name=""/>
        <dsp:cNvSpPr/>
      </dsp:nvSpPr>
      <dsp:spPr>
        <a:xfrm>
          <a:off x="1833502" y="695669"/>
          <a:ext cx="979214" cy="489607"/>
        </a:xfrm>
        <a:prstGeom prst="rect">
          <a:avLst/>
        </a:prstGeom>
        <a:solidFill>
          <a:srgbClr val="22387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dirty="0"/>
            <a:t>4vHPV</a:t>
          </a:r>
        </a:p>
        <a:p>
          <a:pPr marL="0" lvl="0" indent="0" algn="ctr" defTabSz="622300">
            <a:lnSpc>
              <a:spcPct val="90000"/>
            </a:lnSpc>
            <a:spcBef>
              <a:spcPct val="0"/>
            </a:spcBef>
            <a:spcAft>
              <a:spcPct val="35000"/>
            </a:spcAft>
            <a:buNone/>
          </a:pPr>
          <a:r>
            <a:rPr lang="tr-TR" sz="1400" kern="1200" dirty="0"/>
            <a:t>(n=7.109)</a:t>
          </a:r>
        </a:p>
      </dsp:txBody>
      <dsp:txXfrm>
        <a:off x="1833502" y="695669"/>
        <a:ext cx="979214" cy="48960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DA495-AC88-487E-9249-0F9CC6746011}">
      <dsp:nvSpPr>
        <dsp:cNvPr id="0" name=""/>
        <dsp:cNvSpPr/>
      </dsp:nvSpPr>
      <dsp:spPr>
        <a:xfrm>
          <a:off x="1754893" y="485262"/>
          <a:ext cx="587102" cy="203787"/>
        </a:xfrm>
        <a:custGeom>
          <a:avLst/>
          <a:gdLst/>
          <a:ahLst/>
          <a:cxnLst/>
          <a:rect l="0" t="0" r="0" b="0"/>
          <a:pathLst>
            <a:path>
              <a:moveTo>
                <a:pt x="0" y="0"/>
              </a:moveTo>
              <a:lnTo>
                <a:pt x="0" y="101893"/>
              </a:lnTo>
              <a:lnTo>
                <a:pt x="587102" y="101893"/>
              </a:lnTo>
              <a:lnTo>
                <a:pt x="587102" y="20378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E4153-B6B5-496E-B279-CBFBB36DC2DE}">
      <dsp:nvSpPr>
        <dsp:cNvPr id="0" name=""/>
        <dsp:cNvSpPr/>
      </dsp:nvSpPr>
      <dsp:spPr>
        <a:xfrm>
          <a:off x="1167790" y="485262"/>
          <a:ext cx="587102" cy="203787"/>
        </a:xfrm>
        <a:custGeom>
          <a:avLst/>
          <a:gdLst/>
          <a:ahLst/>
          <a:cxnLst/>
          <a:rect l="0" t="0" r="0" b="0"/>
          <a:pathLst>
            <a:path>
              <a:moveTo>
                <a:pt x="587102" y="0"/>
              </a:moveTo>
              <a:lnTo>
                <a:pt x="587102" y="101893"/>
              </a:lnTo>
              <a:lnTo>
                <a:pt x="0" y="101893"/>
              </a:lnTo>
              <a:lnTo>
                <a:pt x="0" y="20378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3E0F34-D6B3-4B3A-90D4-C9ECF1B60655}">
      <dsp:nvSpPr>
        <dsp:cNvPr id="0" name=""/>
        <dsp:cNvSpPr/>
      </dsp:nvSpPr>
      <dsp:spPr>
        <a:xfrm>
          <a:off x="970935" y="53"/>
          <a:ext cx="1567914" cy="485209"/>
        </a:xfrm>
        <a:prstGeom prst="rect">
          <a:avLst/>
        </a:prstGeom>
        <a:solidFill>
          <a:srgbClr val="22387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kern="1200" dirty="0"/>
            <a:t>FUTURE I </a:t>
          </a:r>
          <a:r>
            <a:rPr lang="tr-TR" sz="1200" kern="1200" dirty="0" err="1"/>
            <a:t>and</a:t>
          </a:r>
          <a:r>
            <a:rPr lang="tr-TR" sz="1200" kern="1200" dirty="0"/>
            <a:t> II</a:t>
          </a:r>
        </a:p>
        <a:p>
          <a:pPr marL="0" lvl="0" indent="0" algn="ctr" defTabSz="533400">
            <a:lnSpc>
              <a:spcPct val="90000"/>
            </a:lnSpc>
            <a:spcBef>
              <a:spcPct val="0"/>
            </a:spcBef>
            <a:spcAft>
              <a:spcPct val="35000"/>
            </a:spcAft>
            <a:buNone/>
          </a:pPr>
          <a:r>
            <a:rPr lang="tr-TR" sz="1200" kern="1200" dirty="0"/>
            <a:t>(4vHPV </a:t>
          </a:r>
          <a:r>
            <a:rPr lang="tr-TR" sz="1200" kern="1200" dirty="0" err="1"/>
            <a:t>Vaccine</a:t>
          </a:r>
          <a:r>
            <a:rPr lang="tr-TR" sz="1200" kern="1200" dirty="0"/>
            <a:t> </a:t>
          </a:r>
          <a:r>
            <a:rPr lang="tr-TR" sz="1200" kern="1200" dirty="0" err="1"/>
            <a:t>Studies</a:t>
          </a:r>
          <a:r>
            <a:rPr lang="tr-TR" sz="1200" kern="1200" dirty="0"/>
            <a:t>)</a:t>
          </a:r>
        </a:p>
      </dsp:txBody>
      <dsp:txXfrm>
        <a:off x="970935" y="53"/>
        <a:ext cx="1567914" cy="485209"/>
      </dsp:txXfrm>
    </dsp:sp>
    <dsp:sp modelId="{1E225C9C-BFF0-4ABF-9DB6-CFAEF149D423}">
      <dsp:nvSpPr>
        <dsp:cNvPr id="0" name=""/>
        <dsp:cNvSpPr/>
      </dsp:nvSpPr>
      <dsp:spPr>
        <a:xfrm>
          <a:off x="682580" y="689050"/>
          <a:ext cx="970418" cy="485209"/>
        </a:xfrm>
        <a:prstGeom prst="rect">
          <a:avLst/>
        </a:prstGeom>
        <a:solidFill>
          <a:srgbClr val="22387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kern="1200" dirty="0"/>
            <a:t>4vHPV</a:t>
          </a:r>
        </a:p>
        <a:p>
          <a:pPr marL="0" lvl="0" indent="0" algn="ctr" defTabSz="533400">
            <a:lnSpc>
              <a:spcPct val="90000"/>
            </a:lnSpc>
            <a:spcBef>
              <a:spcPct val="0"/>
            </a:spcBef>
            <a:spcAft>
              <a:spcPct val="35000"/>
            </a:spcAft>
            <a:buNone/>
          </a:pPr>
          <a:r>
            <a:rPr lang="tr-TR" sz="1200" kern="1200" dirty="0"/>
            <a:t>(n=8.810)</a:t>
          </a:r>
        </a:p>
      </dsp:txBody>
      <dsp:txXfrm>
        <a:off x="682580" y="689050"/>
        <a:ext cx="970418" cy="485209"/>
      </dsp:txXfrm>
    </dsp:sp>
    <dsp:sp modelId="{4211AE37-4831-49BE-8899-287508D8386B}">
      <dsp:nvSpPr>
        <dsp:cNvPr id="0" name=""/>
        <dsp:cNvSpPr/>
      </dsp:nvSpPr>
      <dsp:spPr>
        <a:xfrm>
          <a:off x="1856786" y="689050"/>
          <a:ext cx="970418" cy="485209"/>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kern="1200" dirty="0" err="1"/>
            <a:t>Placebo</a:t>
          </a:r>
          <a:endParaRPr lang="tr-TR" sz="1200" kern="1200" dirty="0"/>
        </a:p>
        <a:p>
          <a:pPr marL="0" lvl="0" indent="0" algn="ctr" defTabSz="533400">
            <a:lnSpc>
              <a:spcPct val="90000"/>
            </a:lnSpc>
            <a:spcBef>
              <a:spcPct val="0"/>
            </a:spcBef>
            <a:spcAft>
              <a:spcPct val="35000"/>
            </a:spcAft>
            <a:buNone/>
          </a:pPr>
          <a:r>
            <a:rPr lang="tr-TR" sz="1200" kern="1200" dirty="0"/>
            <a:t>(n=8.812)</a:t>
          </a:r>
        </a:p>
      </dsp:txBody>
      <dsp:txXfrm>
        <a:off x="1856786" y="689050"/>
        <a:ext cx="970418" cy="48520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B42D-59B6-4BF5-B134-7CA7E4B14DB5}">
      <dsp:nvSpPr>
        <dsp:cNvPr id="0" name=""/>
        <dsp:cNvSpPr/>
      </dsp:nvSpPr>
      <dsp:spPr>
        <a:xfrm>
          <a:off x="3429" y="315643"/>
          <a:ext cx="3343274" cy="112320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tr-TR" sz="3900" kern="1200"/>
            <a:t>GMTs</a:t>
          </a:r>
          <a:endParaRPr lang="en-US" sz="3900" kern="1200"/>
        </a:p>
      </dsp:txBody>
      <dsp:txXfrm>
        <a:off x="3429" y="315643"/>
        <a:ext cx="3343274" cy="1123200"/>
      </dsp:txXfrm>
    </dsp:sp>
    <dsp:sp modelId="{36E9C81C-B432-42E4-8A19-4F0E5D65700B}">
      <dsp:nvSpPr>
        <dsp:cNvPr id="0" name=""/>
        <dsp:cNvSpPr/>
      </dsp:nvSpPr>
      <dsp:spPr>
        <a:xfrm>
          <a:off x="3429" y="1438843"/>
          <a:ext cx="3343274" cy="3182638"/>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ctr" defTabSz="1733550">
            <a:lnSpc>
              <a:spcPct val="90000"/>
            </a:lnSpc>
            <a:spcBef>
              <a:spcPct val="0"/>
            </a:spcBef>
            <a:spcAft>
              <a:spcPct val="15000"/>
            </a:spcAft>
            <a:buNone/>
          </a:pPr>
          <a:r>
            <a:rPr lang="en-US" sz="3900" b="0" i="0" kern="1200" dirty="0"/>
            <a:t>High plateau up to 90 months</a:t>
          </a:r>
          <a:endParaRPr lang="en-US" sz="3900" kern="1200" dirty="0"/>
        </a:p>
      </dsp:txBody>
      <dsp:txXfrm>
        <a:off x="3429" y="1438843"/>
        <a:ext cx="3343274" cy="3182638"/>
      </dsp:txXfrm>
    </dsp:sp>
    <dsp:sp modelId="{C021915A-E474-41CD-9151-221AFDD31A28}">
      <dsp:nvSpPr>
        <dsp:cNvPr id="0" name=""/>
        <dsp:cNvSpPr/>
      </dsp:nvSpPr>
      <dsp:spPr>
        <a:xfrm>
          <a:off x="3814762" y="315643"/>
          <a:ext cx="3343274" cy="1123200"/>
        </a:xfrm>
        <a:prstGeom prst="rect">
          <a:avLst/>
        </a:prstGeom>
        <a:solidFill>
          <a:schemeClr val="accent5">
            <a:hueOff val="-4966938"/>
            <a:satOff val="19906"/>
            <a:lumOff val="4314"/>
            <a:alphaOff val="0"/>
          </a:schemeClr>
        </a:solidFill>
        <a:ln w="1905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tr-TR" sz="3900" kern="1200" dirty="0" err="1"/>
            <a:t>Seropositivity</a:t>
          </a:r>
          <a:endParaRPr lang="en-US" sz="3900" kern="1200" dirty="0"/>
        </a:p>
      </dsp:txBody>
      <dsp:txXfrm>
        <a:off x="3814762" y="315643"/>
        <a:ext cx="3343274" cy="1123200"/>
      </dsp:txXfrm>
    </dsp:sp>
    <dsp:sp modelId="{AF637128-932E-410E-8B9B-1D060A841CAA}">
      <dsp:nvSpPr>
        <dsp:cNvPr id="0" name=""/>
        <dsp:cNvSpPr/>
      </dsp:nvSpPr>
      <dsp:spPr>
        <a:xfrm>
          <a:off x="3814762" y="1438843"/>
          <a:ext cx="3343274" cy="3182638"/>
        </a:xfrm>
        <a:prstGeom prst="rect">
          <a:avLst/>
        </a:prstGeom>
        <a:solidFill>
          <a:schemeClr val="accent5">
            <a:tint val="40000"/>
            <a:alpha val="90000"/>
            <a:hueOff val="-5370241"/>
            <a:satOff val="24126"/>
            <a:lumOff val="1658"/>
            <a:alphaOff val="0"/>
          </a:schemeClr>
        </a:solidFill>
        <a:ln w="1905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384048" rIns="512064" bIns="576072" numCol="1" spcCol="1270" anchor="t" anchorCtr="0">
          <a:noAutofit/>
        </a:bodyPr>
        <a:lstStyle/>
        <a:p>
          <a:pPr marL="285750" lvl="1" indent="-285750" algn="ctr" defTabSz="3200400">
            <a:lnSpc>
              <a:spcPct val="90000"/>
            </a:lnSpc>
            <a:spcBef>
              <a:spcPct val="0"/>
            </a:spcBef>
            <a:spcAft>
              <a:spcPct val="15000"/>
            </a:spcAft>
            <a:buFont typeface="Arial" panose="020B0604020202020204" pitchFamily="34" charset="0"/>
            <a:buNone/>
          </a:pPr>
          <a:r>
            <a:rPr lang="tr-TR" sz="7200" b="1" kern="1200" dirty="0">
              <a:latin typeface="Aptos" panose="020B0004020202020204" pitchFamily="34" charset="0"/>
              <a:ea typeface="+mn-ea"/>
              <a:cs typeface="+mn-cs"/>
            </a:rPr>
            <a:t>90%</a:t>
          </a:r>
          <a:endParaRPr lang="en-US" sz="7200" b="1" kern="1200" dirty="0">
            <a:latin typeface="Aptos" panose="020B0004020202020204" pitchFamily="34" charset="0"/>
            <a:ea typeface="+mn-ea"/>
            <a:cs typeface="+mn-cs"/>
          </a:endParaRPr>
        </a:p>
        <a:p>
          <a:pPr marL="285750" lvl="1" indent="0" algn="ctr" defTabSz="1466850">
            <a:lnSpc>
              <a:spcPct val="90000"/>
            </a:lnSpc>
            <a:spcBef>
              <a:spcPct val="0"/>
            </a:spcBef>
            <a:spcAft>
              <a:spcPct val="15000"/>
            </a:spcAft>
            <a:buNone/>
          </a:pPr>
          <a:r>
            <a:rPr lang="tr-TR" sz="3300" b="0" i="0" kern="1200" dirty="0"/>
            <a:t>9th </a:t>
          </a:r>
          <a:r>
            <a:rPr lang="tr-TR" sz="3300" b="0" i="0" kern="1200" dirty="0" err="1"/>
            <a:t>year</a:t>
          </a:r>
          <a:r>
            <a:rPr lang="tr-TR" sz="3300" b="0" i="0" kern="1200" dirty="0"/>
            <a:t> </a:t>
          </a:r>
          <a:r>
            <a:rPr lang="tr-TR" sz="3300" b="0" i="0" kern="1200" dirty="0" err="1"/>
            <a:t>positive</a:t>
          </a:r>
          <a:endParaRPr lang="en-US" sz="3300" kern="1200" dirty="0"/>
        </a:p>
      </dsp:txBody>
      <dsp:txXfrm>
        <a:off x="3814762" y="1438843"/>
        <a:ext cx="3343274" cy="3182638"/>
      </dsp:txXfrm>
    </dsp:sp>
    <dsp:sp modelId="{97C3091F-A7BA-4E23-A48F-2F9D5A63DAE8}">
      <dsp:nvSpPr>
        <dsp:cNvPr id="0" name=""/>
        <dsp:cNvSpPr/>
      </dsp:nvSpPr>
      <dsp:spPr>
        <a:xfrm>
          <a:off x="7626096" y="315643"/>
          <a:ext cx="3343274" cy="1123200"/>
        </a:xfrm>
        <a:prstGeom prst="rect">
          <a:avLst/>
        </a:prstGeom>
        <a:solidFill>
          <a:schemeClr val="accent5">
            <a:hueOff val="-9933876"/>
            <a:satOff val="39811"/>
            <a:lumOff val="8628"/>
            <a:alphaOff val="0"/>
          </a:schemeClr>
        </a:solidFill>
        <a:ln w="1905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tr-TR" sz="3900" kern="1200" dirty="0"/>
            <a:t>Per Protocol</a:t>
          </a:r>
          <a:endParaRPr lang="en-US" sz="3900" kern="1200" dirty="0"/>
        </a:p>
      </dsp:txBody>
      <dsp:txXfrm>
        <a:off x="7626096" y="315643"/>
        <a:ext cx="3343274" cy="1123200"/>
      </dsp:txXfrm>
    </dsp:sp>
    <dsp:sp modelId="{A981ADAF-A027-4A1D-9233-61C20A417B1E}">
      <dsp:nvSpPr>
        <dsp:cNvPr id="0" name=""/>
        <dsp:cNvSpPr/>
      </dsp:nvSpPr>
      <dsp:spPr>
        <a:xfrm>
          <a:off x="7626096" y="1438843"/>
          <a:ext cx="3343274" cy="3182638"/>
        </a:xfrm>
        <a:prstGeom prst="rect">
          <a:avLst/>
        </a:prstGeom>
        <a:solidFill>
          <a:schemeClr val="accent5">
            <a:tint val="40000"/>
            <a:alpha val="90000"/>
            <a:hueOff val="-10740482"/>
            <a:satOff val="48253"/>
            <a:lumOff val="3317"/>
            <a:alphaOff val="0"/>
          </a:schemeClr>
        </a:solidFill>
        <a:ln w="1905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384048" rIns="512064" bIns="576072" numCol="1" spcCol="1270" anchor="t" anchorCtr="0">
          <a:noAutofit/>
        </a:bodyPr>
        <a:lstStyle/>
        <a:p>
          <a:pPr marL="285750" lvl="1" indent="-285750" algn="ctr" defTabSz="3200400">
            <a:lnSpc>
              <a:spcPct val="90000"/>
            </a:lnSpc>
            <a:spcBef>
              <a:spcPct val="0"/>
            </a:spcBef>
            <a:spcAft>
              <a:spcPct val="15000"/>
            </a:spcAft>
            <a:buNone/>
          </a:pPr>
          <a:r>
            <a:rPr lang="tr-TR" sz="7200" b="1" kern="1200" dirty="0"/>
            <a:t>0%</a:t>
          </a:r>
          <a:endParaRPr lang="en-US" sz="7200" b="1" kern="1200" dirty="0"/>
        </a:p>
        <a:p>
          <a:pPr marL="285750" lvl="1" indent="-285750" algn="ctr" defTabSz="1555750">
            <a:lnSpc>
              <a:spcPct val="90000"/>
            </a:lnSpc>
            <a:spcBef>
              <a:spcPct val="0"/>
            </a:spcBef>
            <a:spcAft>
              <a:spcPct val="15000"/>
            </a:spcAft>
            <a:buNone/>
          </a:pPr>
          <a:r>
            <a:rPr lang="tr-TR" sz="3500" kern="1200" dirty="0"/>
            <a:t>EGL, EGW, CIN</a:t>
          </a:r>
          <a:endParaRPr lang="en-US" sz="3500" kern="1200" dirty="0"/>
        </a:p>
      </dsp:txBody>
      <dsp:txXfrm>
        <a:off x="7626096" y="1438843"/>
        <a:ext cx="3343274" cy="318263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FD193-D44E-48A6-8DFD-7C99783EE6B0}">
      <dsp:nvSpPr>
        <dsp:cNvPr id="0" name=""/>
        <dsp:cNvSpPr/>
      </dsp:nvSpPr>
      <dsp:spPr>
        <a:xfrm>
          <a:off x="0" y="8817"/>
          <a:ext cx="10972800" cy="2584530"/>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en-US" sz="4700" b="1" kern="1200" dirty="0"/>
            <a:t>Persistent infection and disease associated with HPV incidence</a:t>
          </a:r>
          <a:r>
            <a:rPr lang="tr-TR" sz="4700" b="1" kern="1200" dirty="0"/>
            <a:t> </a:t>
          </a:r>
          <a:r>
            <a:rPr lang="en-US" sz="4700" b="1" kern="1200" dirty="0"/>
            <a:t>6/11/16/18/31/33/45/52/58</a:t>
          </a:r>
          <a:endParaRPr lang="en-GB" sz="4700" kern="1200" dirty="0"/>
        </a:p>
      </dsp:txBody>
      <dsp:txXfrm>
        <a:off x="126166" y="134983"/>
        <a:ext cx="10720468" cy="2332198"/>
      </dsp:txXfrm>
    </dsp:sp>
    <dsp:sp modelId="{7EA64605-37E6-4FFE-923C-760672D75E45}">
      <dsp:nvSpPr>
        <dsp:cNvPr id="0" name=""/>
        <dsp:cNvSpPr/>
      </dsp:nvSpPr>
      <dsp:spPr>
        <a:xfrm>
          <a:off x="0" y="2593347"/>
          <a:ext cx="10972800" cy="2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en-US" sz="3700" kern="1200" dirty="0"/>
            <a:t>No cases of AIN or genital warts associated with HPV 6/11/16/18/31/33/45/52/58 in men</a:t>
          </a:r>
          <a:endParaRPr lang="en-GB" sz="3700" b="1" kern="1200" dirty="0">
            <a:solidFill>
              <a:srgbClr val="E57130"/>
            </a:solidFill>
          </a:endParaRPr>
        </a:p>
        <a:p>
          <a:pPr marL="285750" lvl="1" indent="-285750" algn="l" defTabSz="1644650" rtl="0">
            <a:lnSpc>
              <a:spcPct val="90000"/>
            </a:lnSpc>
            <a:spcBef>
              <a:spcPct val="0"/>
            </a:spcBef>
            <a:spcAft>
              <a:spcPct val="20000"/>
            </a:spcAft>
            <a:buChar char="•"/>
          </a:pPr>
          <a:r>
            <a:rPr lang="en-US" sz="3700" kern="1200" dirty="0"/>
            <a:t>No cases of CIN or genital warts associated with HPV 6/11/16/18/31/33/45/52/58 in women</a:t>
          </a:r>
          <a:endParaRPr lang="en-GB" sz="3700" b="1" kern="1200" dirty="0">
            <a:solidFill>
              <a:srgbClr val="E57130"/>
            </a:solidFill>
          </a:endParaRPr>
        </a:p>
      </dsp:txBody>
      <dsp:txXfrm>
        <a:off x="0" y="2593347"/>
        <a:ext cx="10972800" cy="23349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1970E-6CB5-4198-A60D-FAF6568DA8B5}">
      <dsp:nvSpPr>
        <dsp:cNvPr id="0" name=""/>
        <dsp:cNvSpPr/>
      </dsp:nvSpPr>
      <dsp:spPr>
        <a:xfrm>
          <a:off x="0" y="226482"/>
          <a:ext cx="10972800" cy="575639"/>
        </a:xfrm>
        <a:prstGeom prst="roundRect">
          <a:avLst/>
        </a:prstGeom>
        <a:solidFill>
          <a:srgbClr val="ED7D31"/>
        </a:soli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kern="1200" dirty="0" err="1"/>
            <a:t>Individuals</a:t>
          </a:r>
          <a:r>
            <a:rPr lang="tr-TR" sz="2400" kern="1200" dirty="0"/>
            <a:t> </a:t>
          </a:r>
          <a:r>
            <a:rPr lang="tr-TR" sz="2400" kern="1200" dirty="0" err="1"/>
            <a:t>aged</a:t>
          </a:r>
          <a:r>
            <a:rPr lang="tr-TR" sz="2400" kern="1200" dirty="0"/>
            <a:t> 9-14</a:t>
          </a:r>
          <a:endParaRPr lang="en-GB" sz="2400" kern="1200" dirty="0"/>
        </a:p>
      </dsp:txBody>
      <dsp:txXfrm>
        <a:off x="28100" y="254582"/>
        <a:ext cx="10916600" cy="519439"/>
      </dsp:txXfrm>
    </dsp:sp>
    <dsp:sp modelId="{72B907BF-AF15-4B2F-9466-1010C63D0ADE}">
      <dsp:nvSpPr>
        <dsp:cNvPr id="0" name=""/>
        <dsp:cNvSpPr/>
      </dsp:nvSpPr>
      <dsp:spPr>
        <a:xfrm>
          <a:off x="0" y="802122"/>
          <a:ext cx="10972800" cy="1515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GARDASIL 9 can be administered as a two-dose vaccination schedule (between 0th and 5th-13th months).</a:t>
          </a:r>
          <a:endParaRPr lang="en-GB" sz="1900" kern="1200" dirty="0"/>
        </a:p>
        <a:p>
          <a:pPr marL="171450" lvl="1" indent="-171450" algn="l" defTabSz="844550" rtl="0">
            <a:lnSpc>
              <a:spcPct val="90000"/>
            </a:lnSpc>
            <a:spcBef>
              <a:spcPct val="0"/>
            </a:spcBef>
            <a:spcAft>
              <a:spcPct val="20000"/>
            </a:spcAft>
            <a:buChar char="•"/>
          </a:pPr>
          <a:r>
            <a:rPr lang="en-US" sz="1900" kern="1200" dirty="0"/>
            <a:t>If the second dose is administered earlier than the 5th month after the first dose, the 3rd dose should always be administered.</a:t>
          </a:r>
          <a:endParaRPr lang="en-GB" sz="1900" kern="1200" dirty="0"/>
        </a:p>
        <a:p>
          <a:pPr marL="171450" lvl="1" indent="-171450" algn="l" defTabSz="844550" rtl="0">
            <a:lnSpc>
              <a:spcPct val="90000"/>
            </a:lnSpc>
            <a:spcBef>
              <a:spcPct val="0"/>
            </a:spcBef>
            <a:spcAft>
              <a:spcPct val="20000"/>
            </a:spcAft>
            <a:buChar char="•"/>
          </a:pPr>
          <a:r>
            <a:rPr lang="en-US" sz="1900" kern="1200" dirty="0"/>
            <a:t>Alternatively, GARDASIL 9 can be administered in three doses (0.5 ml at 0, 2, 6 months).</a:t>
          </a:r>
          <a:endParaRPr lang="en-GB" sz="1900" kern="1200" dirty="0"/>
        </a:p>
      </dsp:txBody>
      <dsp:txXfrm>
        <a:off x="0" y="802122"/>
        <a:ext cx="10972800" cy="1515240"/>
      </dsp:txXfrm>
    </dsp:sp>
    <dsp:sp modelId="{4ABE5BDE-A083-4B09-8113-7BBDC9164E1A}">
      <dsp:nvSpPr>
        <dsp:cNvPr id="0" name=""/>
        <dsp:cNvSpPr/>
      </dsp:nvSpPr>
      <dsp:spPr>
        <a:xfrm>
          <a:off x="0" y="2317362"/>
          <a:ext cx="10972800" cy="575639"/>
        </a:xfrm>
        <a:prstGeom prst="roundRect">
          <a:avLst/>
        </a:prstGeom>
        <a:solidFill>
          <a:srgbClr val="ED7D31"/>
        </a:soli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Individuals aged 15 and over</a:t>
          </a:r>
          <a:endParaRPr lang="en-GB" sz="2400" kern="1200" dirty="0"/>
        </a:p>
      </dsp:txBody>
      <dsp:txXfrm>
        <a:off x="28100" y="2345462"/>
        <a:ext cx="10916600" cy="519439"/>
      </dsp:txXfrm>
    </dsp:sp>
    <dsp:sp modelId="{ECCE8216-68A3-4E3C-B19B-171C4F300D0A}">
      <dsp:nvSpPr>
        <dsp:cNvPr id="0" name=""/>
        <dsp:cNvSpPr/>
      </dsp:nvSpPr>
      <dsp:spPr>
        <a:xfrm>
          <a:off x="0" y="2893002"/>
          <a:ext cx="10972800"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GARDASIL 9 should be administered in a three-dose vaccination schedule (0.5 ml at 0, 2, and 6 months).</a:t>
          </a:r>
          <a:endParaRPr lang="en-GB" sz="1900" kern="1200" dirty="0"/>
        </a:p>
        <a:p>
          <a:pPr marL="171450" lvl="1" indent="-171450" algn="l" defTabSz="844550" rtl="0">
            <a:lnSpc>
              <a:spcPct val="90000"/>
            </a:lnSpc>
            <a:spcBef>
              <a:spcPct val="0"/>
            </a:spcBef>
            <a:spcAft>
              <a:spcPct val="20000"/>
            </a:spcAft>
            <a:buChar char="•"/>
          </a:pPr>
          <a:r>
            <a:rPr lang="en-US" sz="1900" kern="1200" dirty="0"/>
            <a:t>The second dose should be administered at least 1 month after the first dose, and the third dose should be administered at least 3 months after the second dose.</a:t>
          </a:r>
          <a:endParaRPr lang="en-GB" sz="1900" kern="1200" dirty="0"/>
        </a:p>
        <a:p>
          <a:pPr marL="171450" lvl="1" indent="-171450" algn="l" defTabSz="844550" rtl="0">
            <a:lnSpc>
              <a:spcPct val="90000"/>
            </a:lnSpc>
            <a:spcBef>
              <a:spcPct val="0"/>
            </a:spcBef>
            <a:spcAft>
              <a:spcPct val="20000"/>
            </a:spcAft>
            <a:buChar char="•"/>
          </a:pPr>
          <a:r>
            <a:rPr lang="en-US" sz="1900" kern="1200" dirty="0"/>
            <a:t>All doses should be administered within 1 year</a:t>
          </a:r>
          <a:endParaRPr lang="en-GB" sz="1900" kern="1200" dirty="0"/>
        </a:p>
      </dsp:txBody>
      <dsp:txXfrm>
        <a:off x="0" y="2893002"/>
        <a:ext cx="10972800" cy="1242000"/>
      </dsp:txXfrm>
    </dsp:sp>
    <dsp:sp modelId="{34B2ADC6-62B8-4159-829C-BD2359910E07}">
      <dsp:nvSpPr>
        <dsp:cNvPr id="0" name=""/>
        <dsp:cNvSpPr/>
      </dsp:nvSpPr>
      <dsp:spPr>
        <a:xfrm>
          <a:off x="0" y="4135002"/>
          <a:ext cx="10972800" cy="575639"/>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t>People vaccinated with 3 doses of Gardasil 4 can receive 3 doses of GARDASIL 9</a:t>
          </a:r>
          <a:endParaRPr lang="en-GB" sz="2400" b="1" kern="1200" dirty="0"/>
        </a:p>
      </dsp:txBody>
      <dsp:txXfrm>
        <a:off x="28100" y="4163102"/>
        <a:ext cx="10916600" cy="51943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67B32-C281-4127-AAB6-57E23FAD62CB}">
      <dsp:nvSpPr>
        <dsp:cNvPr id="0" name=""/>
        <dsp:cNvSpPr/>
      </dsp:nvSpPr>
      <dsp:spPr>
        <a:xfrm>
          <a:off x="0" y="29112"/>
          <a:ext cx="10972800" cy="1551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rtl="0">
            <a:lnSpc>
              <a:spcPct val="90000"/>
            </a:lnSpc>
            <a:spcBef>
              <a:spcPct val="0"/>
            </a:spcBef>
            <a:spcAft>
              <a:spcPct val="35000"/>
            </a:spcAft>
            <a:buNone/>
          </a:pPr>
          <a:r>
            <a:rPr lang="en-US" sz="3900" kern="1200" dirty="0"/>
            <a:t>Actual cross-protection data was obtained from US 4vHPV and UK 2vHPV vaccination results</a:t>
          </a:r>
          <a:endParaRPr lang="tr-TR" sz="3900" kern="1200" dirty="0"/>
        </a:p>
      </dsp:txBody>
      <dsp:txXfrm>
        <a:off x="75734" y="104846"/>
        <a:ext cx="10821332" cy="1399952"/>
      </dsp:txXfrm>
    </dsp:sp>
    <dsp:sp modelId="{574A11D0-000D-496D-B48E-CC09FCCE91BF}">
      <dsp:nvSpPr>
        <dsp:cNvPr id="0" name=""/>
        <dsp:cNvSpPr/>
      </dsp:nvSpPr>
      <dsp:spPr>
        <a:xfrm>
          <a:off x="0" y="1692852"/>
          <a:ext cx="10972800" cy="1551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rtl="0">
            <a:lnSpc>
              <a:spcPct val="90000"/>
            </a:lnSpc>
            <a:spcBef>
              <a:spcPct val="0"/>
            </a:spcBef>
            <a:spcAft>
              <a:spcPct val="35000"/>
            </a:spcAft>
            <a:buNone/>
          </a:pPr>
          <a:r>
            <a:rPr lang="en-US" sz="3900" kern="1200" dirty="0"/>
            <a:t>Cross-protection is </a:t>
          </a:r>
          <a:r>
            <a:rPr lang="en-US" sz="3900" b="1" kern="1200" dirty="0"/>
            <a:t>unstable and low impact</a:t>
          </a:r>
          <a:endParaRPr lang="tr-TR" sz="3900" b="1" kern="1200" dirty="0"/>
        </a:p>
      </dsp:txBody>
      <dsp:txXfrm>
        <a:off x="75734" y="1768586"/>
        <a:ext cx="10821332" cy="1399952"/>
      </dsp:txXfrm>
    </dsp:sp>
    <dsp:sp modelId="{EAA2E03B-E42E-4551-9603-B757C50557EE}">
      <dsp:nvSpPr>
        <dsp:cNvPr id="0" name=""/>
        <dsp:cNvSpPr/>
      </dsp:nvSpPr>
      <dsp:spPr>
        <a:xfrm>
          <a:off x="0" y="3356592"/>
          <a:ext cx="10972800" cy="15514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rtl="0">
            <a:lnSpc>
              <a:spcPct val="90000"/>
            </a:lnSpc>
            <a:spcBef>
              <a:spcPct val="0"/>
            </a:spcBef>
            <a:spcAft>
              <a:spcPct val="35000"/>
            </a:spcAft>
            <a:buNone/>
          </a:pPr>
          <a:r>
            <a:rPr lang="en-US" sz="3900" b="1" kern="1200" dirty="0"/>
            <a:t>It lasts 4 years in clinical studies and disappears in the long term</a:t>
          </a:r>
          <a:endParaRPr lang="tr-TR" sz="3900" b="1" kern="1200" dirty="0"/>
        </a:p>
      </dsp:txBody>
      <dsp:txXfrm>
        <a:off x="75734" y="3432326"/>
        <a:ext cx="10821332" cy="1399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A7E0-CE27-4892-BFEF-E36E513EE957}">
      <dsp:nvSpPr>
        <dsp:cNvPr id="0" name=""/>
        <dsp:cNvSpPr/>
      </dsp:nvSpPr>
      <dsp:spPr>
        <a:xfrm rot="5400000">
          <a:off x="6589693" y="-2661723"/>
          <a:ext cx="1121829" cy="6729984"/>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tr-TR" sz="3400" kern="1200" dirty="0" err="1"/>
            <a:t>Annual</a:t>
          </a:r>
          <a:r>
            <a:rPr lang="tr-TR" sz="3400" kern="1200" dirty="0"/>
            <a:t> </a:t>
          </a:r>
          <a:r>
            <a:rPr lang="tr-TR" sz="3400" kern="1200" dirty="0" err="1"/>
            <a:t>average</a:t>
          </a:r>
          <a:r>
            <a:rPr lang="tr-TR" sz="3400" kern="1200" dirty="0"/>
            <a:t> of 1,245</a:t>
          </a:r>
          <a:endParaRPr lang="en-US" sz="3400" kern="1200" dirty="0"/>
        </a:p>
      </dsp:txBody>
      <dsp:txXfrm rot="-5400000">
        <a:off x="3785616" y="197117"/>
        <a:ext cx="6675221" cy="1012303"/>
      </dsp:txXfrm>
    </dsp:sp>
    <dsp:sp modelId="{CADC23F4-5734-44E8-B193-55D58CFB9D06}">
      <dsp:nvSpPr>
        <dsp:cNvPr id="0" name=""/>
        <dsp:cNvSpPr/>
      </dsp:nvSpPr>
      <dsp:spPr>
        <a:xfrm>
          <a:off x="0" y="2124"/>
          <a:ext cx="3785616" cy="1402286"/>
        </a:xfrm>
        <a:prstGeom prst="roundRect">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Death due to cx ca in Turkey</a:t>
          </a:r>
        </a:p>
      </dsp:txBody>
      <dsp:txXfrm>
        <a:off x="68454" y="70578"/>
        <a:ext cx="3648708" cy="1265378"/>
      </dsp:txXfrm>
    </dsp:sp>
    <dsp:sp modelId="{6CF27863-4336-4DDF-8E33-00D8F33DB5B2}">
      <dsp:nvSpPr>
        <dsp:cNvPr id="0" name=""/>
        <dsp:cNvSpPr/>
      </dsp:nvSpPr>
      <dsp:spPr>
        <a:xfrm rot="5400000">
          <a:off x="6589693" y="-1189323"/>
          <a:ext cx="1121829" cy="6729984"/>
        </a:xfrm>
        <a:prstGeom prst="round2SameRect">
          <a:avLst/>
        </a:prstGeom>
        <a:solidFill>
          <a:schemeClr val="accent3">
            <a:tint val="40000"/>
            <a:alpha val="90000"/>
            <a:hueOff val="5358427"/>
            <a:satOff val="-6896"/>
            <a:lumOff val="-537"/>
            <a:alphaOff val="0"/>
          </a:schemeClr>
        </a:solidFill>
        <a:ln w="9525" cap="flat" cmpd="sng" algn="ctr">
          <a:solidFill>
            <a:schemeClr val="accent3">
              <a:tint val="40000"/>
              <a:alpha val="90000"/>
              <a:hueOff val="5358427"/>
              <a:satOff val="-6896"/>
              <a:lumOff val="-5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en-US" sz="3400" kern="1200" dirty="0"/>
            <a:t>Ranks 12th in cancer-related deaths</a:t>
          </a:r>
        </a:p>
      </dsp:txBody>
      <dsp:txXfrm rot="-5400000">
        <a:off x="3785616" y="1669517"/>
        <a:ext cx="6675221" cy="1012303"/>
      </dsp:txXfrm>
    </dsp:sp>
    <dsp:sp modelId="{E9206FC8-5D7E-4C10-931B-3B5F5CB30BB7}">
      <dsp:nvSpPr>
        <dsp:cNvPr id="0" name=""/>
        <dsp:cNvSpPr/>
      </dsp:nvSpPr>
      <dsp:spPr>
        <a:xfrm>
          <a:off x="0" y="1474525"/>
          <a:ext cx="3785616" cy="1402286"/>
        </a:xfrm>
        <a:prstGeom prst="roundRect">
          <a:avLst/>
        </a:prstGeom>
        <a:gradFill rotWithShape="0">
          <a:gsLst>
            <a:gs pos="0">
              <a:schemeClr val="accent3">
                <a:hueOff val="5625132"/>
                <a:satOff val="-8440"/>
                <a:lumOff val="-1373"/>
                <a:alphaOff val="0"/>
                <a:tint val="45000"/>
                <a:satMod val="200000"/>
              </a:schemeClr>
            </a:gs>
            <a:gs pos="30000">
              <a:schemeClr val="accent3">
                <a:hueOff val="5625132"/>
                <a:satOff val="-8440"/>
                <a:lumOff val="-1373"/>
                <a:alphaOff val="0"/>
                <a:tint val="61000"/>
                <a:satMod val="200000"/>
              </a:schemeClr>
            </a:gs>
            <a:gs pos="45000">
              <a:schemeClr val="accent3">
                <a:hueOff val="5625132"/>
                <a:satOff val="-8440"/>
                <a:lumOff val="-1373"/>
                <a:alphaOff val="0"/>
                <a:tint val="66000"/>
                <a:satMod val="200000"/>
              </a:schemeClr>
            </a:gs>
            <a:gs pos="55000">
              <a:schemeClr val="accent3">
                <a:hueOff val="5625132"/>
                <a:satOff val="-8440"/>
                <a:lumOff val="-1373"/>
                <a:alphaOff val="0"/>
                <a:tint val="66000"/>
                <a:satMod val="200000"/>
              </a:schemeClr>
            </a:gs>
            <a:gs pos="73000">
              <a:schemeClr val="accent3">
                <a:hueOff val="5625132"/>
                <a:satOff val="-8440"/>
                <a:lumOff val="-1373"/>
                <a:alphaOff val="0"/>
                <a:tint val="61000"/>
                <a:satMod val="200000"/>
              </a:schemeClr>
            </a:gs>
            <a:gs pos="100000">
              <a:schemeClr val="accent3">
                <a:hueOff val="5625132"/>
                <a:satOff val="-8440"/>
                <a:lumOff val="-1373"/>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Death due to cx ca in Turkey</a:t>
          </a:r>
        </a:p>
      </dsp:txBody>
      <dsp:txXfrm>
        <a:off x="68454" y="1542979"/>
        <a:ext cx="3648708" cy="1265378"/>
      </dsp:txXfrm>
    </dsp:sp>
    <dsp:sp modelId="{31AD940D-1C84-4C4E-80F0-52B526C03DF8}">
      <dsp:nvSpPr>
        <dsp:cNvPr id="0" name=""/>
        <dsp:cNvSpPr/>
      </dsp:nvSpPr>
      <dsp:spPr>
        <a:xfrm rot="5400000">
          <a:off x="6589693" y="283077"/>
          <a:ext cx="1121829" cy="6729984"/>
        </a:xfrm>
        <a:prstGeom prst="round2Same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en-US" sz="3400" kern="1200" dirty="0"/>
            <a:t>Ranks </a:t>
          </a:r>
          <a:r>
            <a:rPr lang="tr-TR" sz="3400" kern="1200" dirty="0"/>
            <a:t>8</a:t>
          </a:r>
          <a:r>
            <a:rPr lang="en-US" sz="3400" kern="1200" dirty="0" err="1"/>
            <a:t>th</a:t>
          </a:r>
          <a:r>
            <a:rPr lang="en-US" sz="3400" kern="1200" dirty="0"/>
            <a:t> in cancer-related deaths</a:t>
          </a:r>
        </a:p>
      </dsp:txBody>
      <dsp:txXfrm rot="-5400000">
        <a:off x="3785616" y="3141918"/>
        <a:ext cx="6675221" cy="1012303"/>
      </dsp:txXfrm>
    </dsp:sp>
    <dsp:sp modelId="{F3015FB1-70EA-46AF-A9D8-D06CBA60935A}">
      <dsp:nvSpPr>
        <dsp:cNvPr id="0" name=""/>
        <dsp:cNvSpPr/>
      </dsp:nvSpPr>
      <dsp:spPr>
        <a:xfrm>
          <a:off x="0" y="2946926"/>
          <a:ext cx="3785616" cy="1402286"/>
        </a:xfrm>
        <a:prstGeom prst="roundRect">
          <a:avLst/>
        </a:prstGeom>
        <a:gradFill rotWithShape="0">
          <a:gsLst>
            <a:gs pos="0">
              <a:schemeClr val="accent3">
                <a:hueOff val="11250264"/>
                <a:satOff val="-16880"/>
                <a:lumOff val="-2745"/>
                <a:alphaOff val="0"/>
                <a:tint val="45000"/>
                <a:satMod val="200000"/>
              </a:schemeClr>
            </a:gs>
            <a:gs pos="30000">
              <a:schemeClr val="accent3">
                <a:hueOff val="11250264"/>
                <a:satOff val="-16880"/>
                <a:lumOff val="-2745"/>
                <a:alphaOff val="0"/>
                <a:tint val="61000"/>
                <a:satMod val="200000"/>
              </a:schemeClr>
            </a:gs>
            <a:gs pos="45000">
              <a:schemeClr val="accent3">
                <a:hueOff val="11250264"/>
                <a:satOff val="-16880"/>
                <a:lumOff val="-2745"/>
                <a:alphaOff val="0"/>
                <a:tint val="66000"/>
                <a:satMod val="200000"/>
              </a:schemeClr>
            </a:gs>
            <a:gs pos="55000">
              <a:schemeClr val="accent3">
                <a:hueOff val="11250264"/>
                <a:satOff val="-16880"/>
                <a:lumOff val="-2745"/>
                <a:alphaOff val="0"/>
                <a:tint val="66000"/>
                <a:satMod val="200000"/>
              </a:schemeClr>
            </a:gs>
            <a:gs pos="73000">
              <a:schemeClr val="accent3">
                <a:hueOff val="11250264"/>
                <a:satOff val="-16880"/>
                <a:lumOff val="-2745"/>
                <a:alphaOff val="0"/>
                <a:tint val="61000"/>
                <a:satMod val="200000"/>
              </a:schemeClr>
            </a:gs>
            <a:gs pos="100000">
              <a:schemeClr val="accent3">
                <a:hueOff val="11250264"/>
                <a:satOff val="-16880"/>
                <a:lumOff val="-2745"/>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Death due to cx ca in Turkey</a:t>
          </a:r>
          <a:r>
            <a:rPr lang="tr-TR" sz="2700" kern="1200" dirty="0"/>
            <a:t> in 15-44 </a:t>
          </a:r>
          <a:r>
            <a:rPr lang="tr-TR" sz="2700" kern="1200" dirty="0" err="1"/>
            <a:t>year</a:t>
          </a:r>
          <a:r>
            <a:rPr lang="tr-TR" sz="2700" kern="1200" dirty="0"/>
            <a:t> </a:t>
          </a:r>
          <a:r>
            <a:rPr lang="tr-TR" sz="2700" kern="1200" dirty="0" err="1"/>
            <a:t>old</a:t>
          </a:r>
          <a:r>
            <a:rPr lang="tr-TR" sz="2700" kern="1200" dirty="0"/>
            <a:t> </a:t>
          </a:r>
          <a:r>
            <a:rPr lang="tr-TR" sz="2700" kern="1200" dirty="0" err="1"/>
            <a:t>females</a:t>
          </a:r>
          <a:endParaRPr lang="en-US" sz="2700" kern="1200" dirty="0"/>
        </a:p>
      </dsp:txBody>
      <dsp:txXfrm>
        <a:off x="68454" y="3015380"/>
        <a:ext cx="3648708" cy="12653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3DF6-3D6D-4C20-8B57-E89E454F843B}">
      <dsp:nvSpPr>
        <dsp:cNvPr id="0" name=""/>
        <dsp:cNvSpPr/>
      </dsp:nvSpPr>
      <dsp:spPr>
        <a:xfrm>
          <a:off x="0" y="0"/>
          <a:ext cx="4937125" cy="4937125"/>
        </a:xfrm>
        <a:prstGeom prst="pie">
          <a:avLst>
            <a:gd name="adj1" fmla="val 54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09007D76-E467-420B-9790-DF88637D05E5}">
      <dsp:nvSpPr>
        <dsp:cNvPr id="0" name=""/>
        <dsp:cNvSpPr/>
      </dsp:nvSpPr>
      <dsp:spPr>
        <a:xfrm>
          <a:off x="2468562" y="0"/>
          <a:ext cx="8504237" cy="4937125"/>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dirty="0"/>
            <a:t>Epidemiological data have shown that 90% of genital warts, AIN and cancers in men are associated with HPV types 6, 11, 16 and 18</a:t>
          </a:r>
          <a:endParaRPr lang="tr-TR" sz="3600" kern="1200" dirty="0"/>
        </a:p>
      </dsp:txBody>
      <dsp:txXfrm>
        <a:off x="2468562" y="0"/>
        <a:ext cx="8504237" cy="2345134"/>
      </dsp:txXfrm>
    </dsp:sp>
    <dsp:sp modelId="{199514EE-B444-44AA-A374-9DEE153878B4}">
      <dsp:nvSpPr>
        <dsp:cNvPr id="0" name=""/>
        <dsp:cNvSpPr/>
      </dsp:nvSpPr>
      <dsp:spPr>
        <a:xfrm>
          <a:off x="1295995" y="2345134"/>
          <a:ext cx="2345134" cy="2345134"/>
        </a:xfrm>
        <a:prstGeom prst="pie">
          <a:avLst>
            <a:gd name="adj1" fmla="val 54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42FA7074-BD17-4646-B09E-D6D5FA9CCCCA}">
      <dsp:nvSpPr>
        <dsp:cNvPr id="0" name=""/>
        <dsp:cNvSpPr/>
      </dsp:nvSpPr>
      <dsp:spPr>
        <a:xfrm>
          <a:off x="2468562" y="2345134"/>
          <a:ext cx="8504237" cy="2345134"/>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tr-TR" sz="3600" kern="1200" dirty="0"/>
            <a:t>R</a:t>
          </a:r>
          <a:r>
            <a:rPr lang="en-US" sz="3600" kern="1200" dirty="0" err="1"/>
            <a:t>elationship</a:t>
          </a:r>
          <a:r>
            <a:rPr lang="en-US" sz="3600" kern="1200" dirty="0"/>
            <a:t> between the 9vHPV vaccine and the additional 5 types has been shown to be 5-10%</a:t>
          </a:r>
          <a:endParaRPr lang="tr-TR" sz="3600" kern="1200" dirty="0"/>
        </a:p>
      </dsp:txBody>
      <dsp:txXfrm>
        <a:off x="2468562" y="2345134"/>
        <a:ext cx="8504237" cy="234513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35570-7996-42FF-BD01-8939C85654C1}">
      <dsp:nvSpPr>
        <dsp:cNvPr id="0" name=""/>
        <dsp:cNvSpPr/>
      </dsp:nvSpPr>
      <dsp:spPr>
        <a:xfrm>
          <a:off x="0" y="38416"/>
          <a:ext cx="10972800" cy="156633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Clinical studies have shown that licensed HPV vaccines afford some short-lived cross-protection against a few non-vaccine HPV types</a:t>
          </a:r>
          <a:endParaRPr lang="tr-TR" sz="2800" kern="1200" dirty="0"/>
        </a:p>
      </dsp:txBody>
      <dsp:txXfrm>
        <a:off x="76462" y="114878"/>
        <a:ext cx="10819876" cy="1413413"/>
      </dsp:txXfrm>
    </dsp:sp>
    <dsp:sp modelId="{574A11D0-000D-496D-B48E-CC09FCCE91BF}">
      <dsp:nvSpPr>
        <dsp:cNvPr id="0" name=""/>
        <dsp:cNvSpPr/>
      </dsp:nvSpPr>
      <dsp:spPr>
        <a:xfrm>
          <a:off x="0" y="1685393"/>
          <a:ext cx="10972800" cy="156633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dirty="0"/>
            <a:t>C</a:t>
          </a:r>
          <a:r>
            <a:rPr lang="en-GB" sz="2800" kern="1200" dirty="0" err="1"/>
            <a:t>linical</a:t>
          </a:r>
          <a:r>
            <a:rPr lang="en-GB" sz="2800" kern="1200" dirty="0"/>
            <a:t> studies were not designed or powered to evaluate cross-protective efficacy, and the longer-term duration of cross-protection has not been assessed</a:t>
          </a:r>
          <a:endParaRPr lang="tr-TR" sz="2800" kern="1200" dirty="0"/>
        </a:p>
      </dsp:txBody>
      <dsp:txXfrm>
        <a:off x="76462" y="1761855"/>
        <a:ext cx="10819876" cy="1413413"/>
      </dsp:txXfrm>
    </dsp:sp>
    <dsp:sp modelId="{EAA2E03B-E42E-4551-9603-B757C50557EE}">
      <dsp:nvSpPr>
        <dsp:cNvPr id="0" name=""/>
        <dsp:cNvSpPr/>
      </dsp:nvSpPr>
      <dsp:spPr>
        <a:xfrm>
          <a:off x="0" y="3332371"/>
          <a:ext cx="10972800" cy="156633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spc="30" dirty="0"/>
            <a:t>B</a:t>
          </a:r>
          <a:r>
            <a:rPr lang="en-US" sz="2800" kern="1200" spc="30" dirty="0"/>
            <a:t>y the 6.4-year follow-up, no significant cross-protective efficacy</a:t>
          </a:r>
          <a:r>
            <a:rPr lang="tr-TR" sz="2800" kern="1200" spc="30" dirty="0"/>
            <a:t> </a:t>
          </a:r>
          <a:r>
            <a:rPr lang="en-US" sz="2800" kern="1200" spc="30" dirty="0"/>
            <a:t>was seen</a:t>
          </a:r>
          <a:endParaRPr lang="tr-TR" sz="2800" kern="1200" dirty="0"/>
        </a:p>
      </dsp:txBody>
      <dsp:txXfrm>
        <a:off x="76462" y="3408833"/>
        <a:ext cx="10819876" cy="141341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FC387-9859-47E5-954B-CB10F0F85B9C}">
      <dsp:nvSpPr>
        <dsp:cNvPr id="0" name=""/>
        <dsp:cNvSpPr/>
      </dsp:nvSpPr>
      <dsp:spPr>
        <a:xfrm>
          <a:off x="0" y="22947"/>
          <a:ext cx="10972800" cy="1657620"/>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rtl="0">
            <a:lnSpc>
              <a:spcPct val="90000"/>
            </a:lnSpc>
            <a:spcBef>
              <a:spcPct val="0"/>
            </a:spcBef>
            <a:spcAft>
              <a:spcPct val="35000"/>
            </a:spcAft>
            <a:buNone/>
          </a:pPr>
          <a:r>
            <a:rPr lang="en-US" sz="3100" kern="1200" dirty="0"/>
            <a:t>Real-world experience on the prevalence of non-vaccine HPV types and their impact on high-grade diseases, regardless of HPV type</a:t>
          </a:r>
          <a:endParaRPr lang="tr-TR" sz="3100" kern="1200" dirty="0"/>
        </a:p>
      </dsp:txBody>
      <dsp:txXfrm>
        <a:off x="0" y="22947"/>
        <a:ext cx="10972800" cy="1657620"/>
      </dsp:txXfrm>
    </dsp:sp>
    <dsp:sp modelId="{02B9E6B7-F822-4455-B328-5D6C62BDAFAA}">
      <dsp:nvSpPr>
        <dsp:cNvPr id="0" name=""/>
        <dsp:cNvSpPr/>
      </dsp:nvSpPr>
      <dsp:spPr>
        <a:xfrm>
          <a:off x="0" y="1680567"/>
          <a:ext cx="10972800" cy="3233610"/>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alpha val="90000"/>
              <a:tint val="40000"/>
              <a:hueOff val="0"/>
              <a:satOff val="0"/>
              <a:lumOff val="0"/>
              <a:alphaOff val="0"/>
              <a:tint val="100000"/>
              <a:shade val="100000"/>
              <a:hueMod val="100000"/>
              <a:satMod val="100000"/>
            </a:schemeClr>
          </a:contourClr>
        </a:sp3d>
      </dsp:spPr>
      <dsp:style>
        <a:lnRef idx="1">
          <a:scrgbClr r="0" g="0" b="0"/>
        </a:lnRef>
        <a:fillRef idx="1">
          <a:scrgbClr r="0" g="0" b="0"/>
        </a:fillRef>
        <a:effectRef idx="2">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rtl="0">
            <a:lnSpc>
              <a:spcPct val="90000"/>
            </a:lnSpc>
            <a:spcBef>
              <a:spcPct val="0"/>
            </a:spcBef>
            <a:spcAft>
              <a:spcPct val="15000"/>
            </a:spcAft>
            <a:buChar char="•"/>
          </a:pPr>
          <a:r>
            <a:rPr lang="tr-TR" sz="3100" kern="1200" dirty="0"/>
            <a:t>Meta-</a:t>
          </a:r>
          <a:r>
            <a:rPr lang="tr-TR" sz="3100" kern="1200" dirty="0" err="1"/>
            <a:t>analysis</a:t>
          </a:r>
          <a:endParaRPr lang="tr-TR" sz="3100" kern="1200" dirty="0"/>
        </a:p>
        <a:p>
          <a:pPr marL="571500" lvl="2" indent="-285750" algn="l" defTabSz="1377950" rtl="0">
            <a:lnSpc>
              <a:spcPct val="90000"/>
            </a:lnSpc>
            <a:spcBef>
              <a:spcPct val="0"/>
            </a:spcBef>
            <a:spcAft>
              <a:spcPct val="15000"/>
            </a:spcAft>
            <a:buChar char="•"/>
          </a:pPr>
          <a:r>
            <a:rPr lang="en-US" sz="3100" kern="1200" dirty="0"/>
            <a:t>More than 140 million person-years of follow-up, including 20 eligible studies from 9 high-income countries</a:t>
          </a:r>
          <a:endParaRPr lang="tr-TR" sz="3100" kern="1200" dirty="0"/>
        </a:p>
        <a:p>
          <a:pPr marL="571500" lvl="2" indent="-285750" algn="l" defTabSz="1377950" rtl="0">
            <a:lnSpc>
              <a:spcPct val="90000"/>
            </a:lnSpc>
            <a:spcBef>
              <a:spcPct val="0"/>
            </a:spcBef>
            <a:spcAft>
              <a:spcPct val="15000"/>
            </a:spcAft>
            <a:buChar char="•"/>
          </a:pPr>
          <a:r>
            <a:rPr lang="en-US" sz="3100" kern="1200" dirty="0"/>
            <a:t>Australia, United States, Sweden and Denmark for 4vHPV vaccine</a:t>
          </a:r>
          <a:endParaRPr lang="tr-TR" sz="3100" kern="1200" dirty="0"/>
        </a:p>
        <a:p>
          <a:pPr marL="571500" lvl="2" indent="-285750" algn="l" defTabSz="1377950" rtl="0">
            <a:lnSpc>
              <a:spcPct val="90000"/>
            </a:lnSpc>
            <a:spcBef>
              <a:spcPct val="0"/>
            </a:spcBef>
            <a:spcAft>
              <a:spcPct val="15000"/>
            </a:spcAft>
            <a:buChar char="•"/>
          </a:pPr>
          <a:r>
            <a:rPr lang="en-US" sz="3100" kern="1200" dirty="0"/>
            <a:t>For the 2vHPV vaccine, Scotland and England</a:t>
          </a:r>
          <a:endParaRPr lang="tr-TR" sz="3100" kern="1200" dirty="0"/>
        </a:p>
      </dsp:txBody>
      <dsp:txXfrm>
        <a:off x="0" y="1680567"/>
        <a:ext cx="10972800" cy="323361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E15CF-7268-42CC-8747-D2BD2A0FC9D9}">
      <dsp:nvSpPr>
        <dsp:cNvPr id="0" name=""/>
        <dsp:cNvSpPr/>
      </dsp:nvSpPr>
      <dsp:spPr>
        <a:xfrm>
          <a:off x="3925533" y="1685913"/>
          <a:ext cx="2664533" cy="266453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tr-TR" sz="3600" kern="1200" dirty="0"/>
            <a:t>Not necessary</a:t>
          </a:r>
        </a:p>
      </dsp:txBody>
      <dsp:txXfrm>
        <a:off x="4315745" y="2076125"/>
        <a:ext cx="1884109" cy="1884109"/>
      </dsp:txXfrm>
    </dsp:sp>
    <dsp:sp modelId="{B144B134-7B6C-4262-A29D-431EBFFA726B}">
      <dsp:nvSpPr>
        <dsp:cNvPr id="0" name=""/>
        <dsp:cNvSpPr/>
      </dsp:nvSpPr>
      <dsp:spPr>
        <a:xfrm rot="12900000">
          <a:off x="2209872" y="1219905"/>
          <a:ext cx="2043974" cy="759392"/>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6043417D-BA4C-499B-946F-C53434512370}">
      <dsp:nvSpPr>
        <dsp:cNvPr id="0" name=""/>
        <dsp:cNvSpPr/>
      </dsp:nvSpPr>
      <dsp:spPr>
        <a:xfrm>
          <a:off x="1129043" y="890"/>
          <a:ext cx="2531307" cy="202504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35000"/>
            </a:spcAft>
            <a:buNone/>
          </a:pPr>
          <a:r>
            <a:rPr lang="tr-TR" sz="4100" kern="1200" dirty="0" err="1"/>
            <a:t>Cervi</a:t>
          </a:r>
          <a:r>
            <a:rPr lang="en-US" sz="4100" kern="1200" dirty="0"/>
            <a:t>c</a:t>
          </a:r>
          <a:r>
            <a:rPr lang="tr-TR" sz="4100" kern="1200" dirty="0"/>
            <a:t>al smear</a:t>
          </a:r>
        </a:p>
      </dsp:txBody>
      <dsp:txXfrm>
        <a:off x="1188355" y="60202"/>
        <a:ext cx="2412683" cy="1906421"/>
      </dsp:txXfrm>
    </dsp:sp>
    <dsp:sp modelId="{A8ACF213-A1D5-408A-8F9E-FCFB8671F2CE}">
      <dsp:nvSpPr>
        <dsp:cNvPr id="0" name=""/>
        <dsp:cNvSpPr/>
      </dsp:nvSpPr>
      <dsp:spPr>
        <a:xfrm rot="19500000">
          <a:off x="6261752" y="1219905"/>
          <a:ext cx="2043974" cy="759392"/>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CA7C496E-FE0B-4734-97B7-68122A1EDD41}">
      <dsp:nvSpPr>
        <dsp:cNvPr id="0" name=""/>
        <dsp:cNvSpPr/>
      </dsp:nvSpPr>
      <dsp:spPr>
        <a:xfrm>
          <a:off x="6855249" y="890"/>
          <a:ext cx="2531307" cy="202504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rtl="0">
            <a:lnSpc>
              <a:spcPct val="90000"/>
            </a:lnSpc>
            <a:spcBef>
              <a:spcPct val="0"/>
            </a:spcBef>
            <a:spcAft>
              <a:spcPct val="35000"/>
            </a:spcAft>
            <a:buNone/>
          </a:pPr>
          <a:r>
            <a:rPr lang="tr-TR" sz="4100" kern="1200" dirty="0"/>
            <a:t>HPV testing or serotyping</a:t>
          </a:r>
        </a:p>
      </dsp:txBody>
      <dsp:txXfrm>
        <a:off x="6914561" y="60202"/>
        <a:ext cx="2412683" cy="190642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A6B00-5473-4D2B-9E54-0315982500FD}">
      <dsp:nvSpPr>
        <dsp:cNvPr id="0" name=""/>
        <dsp:cNvSpPr/>
      </dsp:nvSpPr>
      <dsp:spPr>
        <a:xfrm>
          <a:off x="3429" y="50507"/>
          <a:ext cx="3343274" cy="105487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tr-TR" sz="2900" kern="1200" dirty="0"/>
            <a:t>Meta-</a:t>
          </a:r>
          <a:r>
            <a:rPr lang="tr-TR" sz="2900" kern="1200" dirty="0" err="1"/>
            <a:t>analysis</a:t>
          </a:r>
          <a:r>
            <a:rPr lang="tr-TR" sz="2900" kern="1200" dirty="0"/>
            <a:t> of </a:t>
          </a:r>
          <a:r>
            <a:rPr lang="tr-TR" sz="2900" kern="1200" dirty="0" err="1"/>
            <a:t>eleven</a:t>
          </a:r>
          <a:r>
            <a:rPr lang="tr-TR" sz="2900" kern="1200" dirty="0"/>
            <a:t> </a:t>
          </a:r>
          <a:r>
            <a:rPr lang="tr-TR" sz="2900" kern="1200" dirty="0" err="1"/>
            <a:t>studies</a:t>
          </a:r>
          <a:endParaRPr lang="tr-TR" sz="2900" kern="1200" dirty="0"/>
        </a:p>
      </dsp:txBody>
      <dsp:txXfrm>
        <a:off x="3429" y="50507"/>
        <a:ext cx="3343274" cy="1054873"/>
      </dsp:txXfrm>
    </dsp:sp>
    <dsp:sp modelId="{46513E6F-762B-4820-BAB4-3157C9AEDE43}">
      <dsp:nvSpPr>
        <dsp:cNvPr id="0" name=""/>
        <dsp:cNvSpPr/>
      </dsp:nvSpPr>
      <dsp:spPr>
        <a:xfrm>
          <a:off x="3429" y="1105380"/>
          <a:ext cx="3343274" cy="3781237"/>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tr-TR" sz="2900" kern="1200" dirty="0"/>
            <a:t>2012-2020 </a:t>
          </a:r>
          <a:r>
            <a:rPr lang="tr-TR" sz="2900" kern="1200" dirty="0" err="1"/>
            <a:t>years</a:t>
          </a:r>
          <a:endParaRPr lang="tr-TR" sz="2900" kern="1200" dirty="0"/>
        </a:p>
        <a:p>
          <a:pPr marL="285750" lvl="1" indent="-285750" algn="l" defTabSz="1289050" rtl="0">
            <a:lnSpc>
              <a:spcPct val="90000"/>
            </a:lnSpc>
            <a:spcBef>
              <a:spcPct val="0"/>
            </a:spcBef>
            <a:spcAft>
              <a:spcPct val="15000"/>
            </a:spcAft>
            <a:buChar char="•"/>
          </a:pPr>
          <a:r>
            <a:rPr lang="en-US" sz="2900" kern="1200" dirty="0"/>
            <a:t>Three prospective cohort and case-control studies</a:t>
          </a:r>
          <a:endParaRPr lang="tr-TR" sz="2900" kern="1200" dirty="0"/>
        </a:p>
        <a:p>
          <a:pPr marL="285750" lvl="1" indent="-285750" algn="l" defTabSz="1289050" rtl="0">
            <a:lnSpc>
              <a:spcPct val="90000"/>
            </a:lnSpc>
            <a:spcBef>
              <a:spcPct val="0"/>
            </a:spcBef>
            <a:spcAft>
              <a:spcPct val="15000"/>
            </a:spcAft>
            <a:buChar char="•"/>
          </a:pPr>
          <a:r>
            <a:rPr lang="tr-TR" sz="2900" kern="1200" dirty="0" err="1"/>
            <a:t>One</a:t>
          </a:r>
          <a:r>
            <a:rPr lang="tr-TR" sz="2900" kern="1200" dirty="0"/>
            <a:t> RCT</a:t>
          </a:r>
        </a:p>
        <a:p>
          <a:pPr marL="285750" lvl="1" indent="-285750" algn="l" defTabSz="1289050" rtl="0">
            <a:lnSpc>
              <a:spcPct val="90000"/>
            </a:lnSpc>
            <a:spcBef>
              <a:spcPct val="0"/>
            </a:spcBef>
            <a:spcAft>
              <a:spcPct val="15000"/>
            </a:spcAft>
            <a:buChar char="•"/>
          </a:pPr>
          <a:r>
            <a:rPr lang="tr-TR" sz="2900" kern="1200" dirty="0"/>
            <a:t>Case #21.310</a:t>
          </a:r>
        </a:p>
      </dsp:txBody>
      <dsp:txXfrm>
        <a:off x="3429" y="1105380"/>
        <a:ext cx="3343274" cy="3781237"/>
      </dsp:txXfrm>
    </dsp:sp>
    <dsp:sp modelId="{E78EC688-4AD3-4AF4-80F8-59904349093D}">
      <dsp:nvSpPr>
        <dsp:cNvPr id="0" name=""/>
        <dsp:cNvSpPr/>
      </dsp:nvSpPr>
      <dsp:spPr>
        <a:xfrm>
          <a:off x="3814762" y="50507"/>
          <a:ext cx="3343274" cy="1054873"/>
        </a:xfrm>
        <a:prstGeom prst="rect">
          <a:avLst/>
        </a:prstGeom>
        <a:solidFill>
          <a:schemeClr val="accent5">
            <a:hueOff val="-4966938"/>
            <a:satOff val="19906"/>
            <a:lumOff val="4314"/>
            <a:alphaOff val="0"/>
          </a:schemeClr>
        </a:solidFill>
        <a:ln w="1905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tr-TR" sz="2900" kern="1200" dirty="0" err="1"/>
            <a:t>Primary</a:t>
          </a:r>
          <a:r>
            <a:rPr lang="tr-TR" sz="2900" kern="1200" dirty="0"/>
            <a:t> </a:t>
          </a:r>
          <a:r>
            <a:rPr lang="tr-TR" sz="2900" kern="1200" dirty="0" err="1"/>
            <a:t>outcomes</a:t>
          </a:r>
          <a:endParaRPr lang="tr-TR" sz="2900" kern="1200" dirty="0"/>
        </a:p>
      </dsp:txBody>
      <dsp:txXfrm>
        <a:off x="3814762" y="50507"/>
        <a:ext cx="3343274" cy="1054873"/>
      </dsp:txXfrm>
    </dsp:sp>
    <dsp:sp modelId="{92CA7346-86BC-4FA8-B776-B3FEB0964DE9}">
      <dsp:nvSpPr>
        <dsp:cNvPr id="0" name=""/>
        <dsp:cNvSpPr/>
      </dsp:nvSpPr>
      <dsp:spPr>
        <a:xfrm>
          <a:off x="3814762" y="1155887"/>
          <a:ext cx="3343274" cy="3781237"/>
        </a:xfrm>
        <a:prstGeom prst="rect">
          <a:avLst/>
        </a:prstGeom>
        <a:solidFill>
          <a:schemeClr val="accent5">
            <a:tint val="40000"/>
            <a:alpha val="90000"/>
            <a:hueOff val="-5370241"/>
            <a:satOff val="24126"/>
            <a:lumOff val="1658"/>
            <a:alphaOff val="0"/>
          </a:schemeClr>
        </a:solidFill>
        <a:ln w="1905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sz="2900" b="0" kern="1200" dirty="0"/>
            <a:t>Recurrences of </a:t>
          </a:r>
          <a:r>
            <a:rPr lang="en-US" sz="2900" b="1" kern="1200" dirty="0"/>
            <a:t>CIN 2+ </a:t>
          </a:r>
          <a:r>
            <a:rPr lang="en-US" sz="2900" b="0" kern="1200" dirty="0"/>
            <a:t>lesions (HPV type 16/18 associated)</a:t>
          </a:r>
          <a:endParaRPr lang="tr-TR" sz="2900" b="0" kern="1200" dirty="0"/>
        </a:p>
        <a:p>
          <a:pPr marL="285750" lvl="1" indent="-285750" algn="l" defTabSz="1289050" rtl="0">
            <a:lnSpc>
              <a:spcPct val="90000"/>
            </a:lnSpc>
            <a:spcBef>
              <a:spcPct val="0"/>
            </a:spcBef>
            <a:spcAft>
              <a:spcPct val="15000"/>
            </a:spcAft>
            <a:buChar char="•"/>
          </a:pPr>
          <a:r>
            <a:rPr lang="en-US" sz="2900" b="0" kern="1200" dirty="0"/>
            <a:t>Recurrences of </a:t>
          </a:r>
          <a:r>
            <a:rPr lang="en-US" sz="2900" b="1" kern="1200" dirty="0"/>
            <a:t>CIN </a:t>
          </a:r>
          <a:r>
            <a:rPr lang="tr-TR" sz="2900" b="1" kern="1200" dirty="0"/>
            <a:t>1</a:t>
          </a:r>
          <a:r>
            <a:rPr lang="en-US" sz="2900" b="1" kern="1200" dirty="0"/>
            <a:t>+ </a:t>
          </a:r>
          <a:r>
            <a:rPr lang="en-US" sz="2900" b="0" kern="1200" dirty="0"/>
            <a:t>lesions (HPV type 16/18 associated)</a:t>
          </a:r>
          <a:endParaRPr lang="tr-TR" sz="2900" kern="1200" dirty="0"/>
        </a:p>
      </dsp:txBody>
      <dsp:txXfrm>
        <a:off x="3814762" y="1155887"/>
        <a:ext cx="3343274" cy="3781237"/>
      </dsp:txXfrm>
    </dsp:sp>
    <dsp:sp modelId="{549DCCE6-5347-4BB5-87AC-66A0D68E8B4E}">
      <dsp:nvSpPr>
        <dsp:cNvPr id="0" name=""/>
        <dsp:cNvSpPr/>
      </dsp:nvSpPr>
      <dsp:spPr>
        <a:xfrm>
          <a:off x="7626096" y="50507"/>
          <a:ext cx="3343274" cy="1054873"/>
        </a:xfrm>
        <a:prstGeom prst="rect">
          <a:avLst/>
        </a:prstGeom>
        <a:solidFill>
          <a:schemeClr val="accent5">
            <a:hueOff val="-9933876"/>
            <a:satOff val="39811"/>
            <a:lumOff val="8628"/>
            <a:alphaOff val="0"/>
          </a:schemeClr>
        </a:solidFill>
        <a:ln w="1905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tr-TR" sz="2900" kern="1200" dirty="0" err="1"/>
            <a:t>Secondary</a:t>
          </a:r>
          <a:r>
            <a:rPr lang="tr-TR" sz="2900" kern="1200" dirty="0"/>
            <a:t> </a:t>
          </a:r>
          <a:r>
            <a:rPr lang="tr-TR" sz="2900" kern="1200" dirty="0" err="1"/>
            <a:t>outcomes</a:t>
          </a:r>
          <a:endParaRPr lang="tr-TR" sz="2900" kern="1200" dirty="0"/>
        </a:p>
      </dsp:txBody>
      <dsp:txXfrm>
        <a:off x="7626096" y="50507"/>
        <a:ext cx="3343274" cy="1054873"/>
      </dsp:txXfrm>
    </dsp:sp>
    <dsp:sp modelId="{7C632306-6726-4FDD-B943-885290FC798F}">
      <dsp:nvSpPr>
        <dsp:cNvPr id="0" name=""/>
        <dsp:cNvSpPr/>
      </dsp:nvSpPr>
      <dsp:spPr>
        <a:xfrm>
          <a:off x="7626096" y="1105380"/>
          <a:ext cx="3343274" cy="3781237"/>
        </a:xfrm>
        <a:prstGeom prst="rect">
          <a:avLst/>
        </a:prstGeom>
        <a:solidFill>
          <a:schemeClr val="accent5">
            <a:tint val="40000"/>
            <a:alpha val="90000"/>
            <a:hueOff val="-10740482"/>
            <a:satOff val="48253"/>
            <a:lumOff val="3317"/>
            <a:alphaOff val="0"/>
          </a:schemeClr>
        </a:solidFill>
        <a:ln w="1905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sz="2900" kern="1200" dirty="0"/>
            <a:t>HPV </a:t>
          </a:r>
          <a:r>
            <a:rPr lang="tr-TR" sz="2900" kern="1200" dirty="0" err="1"/>
            <a:t>persistence</a:t>
          </a:r>
          <a:endParaRPr lang="tr-TR" sz="2900" kern="1200" dirty="0"/>
        </a:p>
        <a:p>
          <a:pPr marL="285750" lvl="1" indent="-285750" algn="l" defTabSz="1289050" rtl="0">
            <a:lnSpc>
              <a:spcPct val="90000"/>
            </a:lnSpc>
            <a:spcBef>
              <a:spcPct val="0"/>
            </a:spcBef>
            <a:spcAft>
              <a:spcPct val="15000"/>
            </a:spcAft>
            <a:buChar char="•"/>
          </a:pPr>
          <a:r>
            <a:rPr lang="en-US" sz="2900" kern="1200" dirty="0"/>
            <a:t>CIN 3 </a:t>
          </a:r>
          <a:r>
            <a:rPr lang="tr-TR" sz="2900" kern="1200" dirty="0" err="1"/>
            <a:t>recurrence</a:t>
          </a:r>
          <a:endParaRPr lang="tr-TR" sz="2900" kern="1200" dirty="0"/>
        </a:p>
        <a:p>
          <a:pPr marL="285750" lvl="1" indent="-285750" algn="l" defTabSz="1289050" rtl="0">
            <a:lnSpc>
              <a:spcPct val="90000"/>
            </a:lnSpc>
            <a:spcBef>
              <a:spcPct val="0"/>
            </a:spcBef>
            <a:spcAft>
              <a:spcPct val="15000"/>
            </a:spcAft>
            <a:buChar char="•"/>
          </a:pPr>
          <a:r>
            <a:rPr lang="tr-TR" sz="2900" kern="1200" dirty="0" err="1"/>
            <a:t>Abnormal</a:t>
          </a:r>
          <a:r>
            <a:rPr lang="tr-TR" sz="2900" kern="1200" dirty="0"/>
            <a:t> </a:t>
          </a:r>
          <a:r>
            <a:rPr lang="tr-TR" sz="2900" kern="1200" dirty="0" err="1"/>
            <a:t>cervical</a:t>
          </a:r>
          <a:r>
            <a:rPr lang="tr-TR" sz="2900" kern="1200" dirty="0"/>
            <a:t> </a:t>
          </a:r>
          <a:r>
            <a:rPr lang="tr-TR" sz="2900" kern="1200" dirty="0" err="1"/>
            <a:t>cytology</a:t>
          </a:r>
          <a:r>
            <a:rPr lang="tr-TR" sz="2900" kern="1200" dirty="0"/>
            <a:t> </a:t>
          </a:r>
          <a:r>
            <a:rPr lang="tr-TR" sz="2900" kern="1200" dirty="0" err="1"/>
            <a:t>persistence</a:t>
          </a:r>
          <a:endParaRPr lang="tr-TR" sz="2900" kern="1200" dirty="0"/>
        </a:p>
      </dsp:txBody>
      <dsp:txXfrm>
        <a:off x="7626096" y="1105380"/>
        <a:ext cx="3343274" cy="378123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3C0F7-6023-482D-8B01-0A6AC538BB2E}">
      <dsp:nvSpPr>
        <dsp:cNvPr id="0" name=""/>
        <dsp:cNvSpPr/>
      </dsp:nvSpPr>
      <dsp:spPr>
        <a:xfrm>
          <a:off x="0" y="602"/>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56234-F4D4-47E8-8268-27047408F26F}">
      <dsp:nvSpPr>
        <dsp:cNvPr id="0" name=""/>
        <dsp:cNvSpPr/>
      </dsp:nvSpPr>
      <dsp:spPr>
        <a:xfrm>
          <a:off x="0" y="602"/>
          <a:ext cx="10972800"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Vaccination was done immediately before or after surgery</a:t>
          </a:r>
        </a:p>
      </dsp:txBody>
      <dsp:txXfrm>
        <a:off x="0" y="602"/>
        <a:ext cx="10972800" cy="987310"/>
      </dsp:txXfrm>
    </dsp:sp>
    <dsp:sp modelId="{0727D3A3-EF41-45A4-9075-68310AF37DB4}">
      <dsp:nvSpPr>
        <dsp:cNvPr id="0" name=""/>
        <dsp:cNvSpPr/>
      </dsp:nvSpPr>
      <dsp:spPr>
        <a:xfrm>
          <a:off x="0" y="987913"/>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DB2CD7-FF75-42CA-AD63-08B0C03A6686}">
      <dsp:nvSpPr>
        <dsp:cNvPr id="0" name=""/>
        <dsp:cNvSpPr/>
      </dsp:nvSpPr>
      <dsp:spPr>
        <a:xfrm>
          <a:off x="0" y="987913"/>
          <a:ext cx="10972800"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CIN2+ recurrence </a:t>
          </a:r>
          <a:r>
            <a:rPr lang="en-US" sz="2700" kern="1200"/>
            <a:t>was statistically significantly lower in the vaccinated group (OR 0.35; 95% CI 0.21–0.56; p &lt; 0.0001)</a:t>
          </a:r>
        </a:p>
      </dsp:txBody>
      <dsp:txXfrm>
        <a:off x="0" y="987913"/>
        <a:ext cx="10972800" cy="987310"/>
      </dsp:txXfrm>
    </dsp:sp>
    <dsp:sp modelId="{0B6A39ED-202A-4117-AB4B-090C2514348C}">
      <dsp:nvSpPr>
        <dsp:cNvPr id="0" name=""/>
        <dsp:cNvSpPr/>
      </dsp:nvSpPr>
      <dsp:spPr>
        <a:xfrm>
          <a:off x="0" y="1975224"/>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6BAF89-1091-4BEB-9D46-E7121AF60E56}">
      <dsp:nvSpPr>
        <dsp:cNvPr id="0" name=""/>
        <dsp:cNvSpPr/>
      </dsp:nvSpPr>
      <dsp:spPr>
        <a:xfrm>
          <a:off x="0" y="1975224"/>
          <a:ext cx="10972800"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CIN1+ recurrence </a:t>
          </a:r>
          <a:r>
            <a:rPr lang="en-US" sz="2700" kern="1200"/>
            <a:t>was statistically significantly lower in the vaccinated group (OR 0.51; 95% CI 0.31–0.83; p = 0.006)</a:t>
          </a:r>
        </a:p>
      </dsp:txBody>
      <dsp:txXfrm>
        <a:off x="0" y="1975224"/>
        <a:ext cx="10972800" cy="987310"/>
      </dsp:txXfrm>
    </dsp:sp>
    <dsp:sp modelId="{D065E945-D956-439C-8DB7-2BDA46504794}">
      <dsp:nvSpPr>
        <dsp:cNvPr id="0" name=""/>
        <dsp:cNvSpPr/>
      </dsp:nvSpPr>
      <dsp:spPr>
        <a:xfrm>
          <a:off x="0" y="2962535"/>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FAB6F3-3164-41F4-84CF-4C4B3F733040}">
      <dsp:nvSpPr>
        <dsp:cNvPr id="0" name=""/>
        <dsp:cNvSpPr/>
      </dsp:nvSpPr>
      <dsp:spPr>
        <a:xfrm>
          <a:off x="0" y="2962535"/>
          <a:ext cx="10972800"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No difference was observed in HPV persistence</a:t>
          </a:r>
        </a:p>
      </dsp:txBody>
      <dsp:txXfrm>
        <a:off x="0" y="2962535"/>
        <a:ext cx="10972800" cy="987310"/>
      </dsp:txXfrm>
    </dsp:sp>
    <dsp:sp modelId="{EFBDAEC7-DDF3-49A6-A95B-88EF289BA955}">
      <dsp:nvSpPr>
        <dsp:cNvPr id="0" name=""/>
        <dsp:cNvSpPr/>
      </dsp:nvSpPr>
      <dsp:spPr>
        <a:xfrm>
          <a:off x="0" y="3949846"/>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E4970-8F15-4996-AED6-CB46F609BB07}">
      <dsp:nvSpPr>
        <dsp:cNvPr id="0" name=""/>
        <dsp:cNvSpPr/>
      </dsp:nvSpPr>
      <dsp:spPr>
        <a:xfrm>
          <a:off x="0" y="3949846"/>
          <a:ext cx="10972800"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The best time for vaccination is within 30 days of surgery</a:t>
          </a:r>
          <a:endParaRPr lang="en-US" sz="2700" kern="1200" dirty="0"/>
        </a:p>
      </dsp:txBody>
      <dsp:txXfrm>
        <a:off x="0" y="3949846"/>
        <a:ext cx="10972800" cy="9873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1D895-4AB8-45DF-B4AA-D4EE45756534}">
      <dsp:nvSpPr>
        <dsp:cNvPr id="0" name=""/>
        <dsp:cNvSpPr/>
      </dsp:nvSpPr>
      <dsp:spPr>
        <a:xfrm>
          <a:off x="0" y="0"/>
          <a:ext cx="9326880" cy="2221706"/>
        </a:xfrm>
        <a:prstGeom prst="roundRect">
          <a:avLst>
            <a:gd name="adj" fmla="val 10000"/>
          </a:avLst>
        </a:prstGeom>
        <a:solidFill>
          <a:srgbClr val="223872"/>
        </a:soli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ASCCP patients with CIN2+ lesions who have not been previously vaccinated, regardless of whether surgical treatment has been performed or not</a:t>
          </a:r>
          <a:endParaRPr lang="tr-TR" sz="2600" kern="1200" dirty="0"/>
        </a:p>
        <a:p>
          <a:pPr marL="228600" lvl="1" indent="-228600" algn="l" defTabSz="889000" rtl="0">
            <a:lnSpc>
              <a:spcPct val="90000"/>
            </a:lnSpc>
            <a:spcBef>
              <a:spcPct val="0"/>
            </a:spcBef>
            <a:spcAft>
              <a:spcPct val="15000"/>
            </a:spcAft>
            <a:buChar char="•"/>
          </a:pPr>
          <a:r>
            <a:rPr lang="en-US" sz="2000" kern="1200" dirty="0"/>
            <a:t>For women under 26 years of age</a:t>
          </a:r>
          <a:endParaRPr lang="tr-TR" sz="2000" kern="1200" dirty="0"/>
        </a:p>
        <a:p>
          <a:pPr marL="228600" lvl="1" indent="-228600" algn="l" defTabSz="889000" rtl="0">
            <a:lnSpc>
              <a:spcPct val="90000"/>
            </a:lnSpc>
            <a:spcBef>
              <a:spcPct val="0"/>
            </a:spcBef>
            <a:spcAft>
              <a:spcPct val="15000"/>
            </a:spcAft>
            <a:buChar char="•"/>
          </a:pPr>
          <a:r>
            <a:rPr lang="en-US" sz="2000" kern="1200" dirty="0"/>
            <a:t>For women aged 27-45, according to patient-physician decision</a:t>
          </a:r>
          <a:endParaRPr lang="tr-TR" sz="2000" kern="1200" dirty="0"/>
        </a:p>
      </dsp:txBody>
      <dsp:txXfrm>
        <a:off x="65072" y="65072"/>
        <a:ext cx="7030572" cy="2091562"/>
      </dsp:txXfrm>
    </dsp:sp>
    <dsp:sp modelId="{B271605A-7D52-43BB-8D6B-1E1A781CFDC6}">
      <dsp:nvSpPr>
        <dsp:cNvPr id="0" name=""/>
        <dsp:cNvSpPr/>
      </dsp:nvSpPr>
      <dsp:spPr>
        <a:xfrm>
          <a:off x="1645919" y="2715418"/>
          <a:ext cx="9326880" cy="2221706"/>
        </a:xfrm>
        <a:prstGeom prst="roundRect">
          <a:avLst>
            <a:gd name="adj" fmla="val 10000"/>
          </a:avLst>
        </a:prstGeom>
        <a:gradFill rotWithShape="0">
          <a:gsLst>
            <a:gs pos="0">
              <a:schemeClr val="accent5">
                <a:hueOff val="-9933876"/>
                <a:satOff val="39811"/>
                <a:lumOff val="8628"/>
                <a:alphaOff val="0"/>
                <a:shade val="63000"/>
              </a:schemeClr>
            </a:gs>
            <a:gs pos="30000">
              <a:schemeClr val="accent5">
                <a:hueOff val="-9933876"/>
                <a:satOff val="39811"/>
                <a:lumOff val="8628"/>
                <a:alphaOff val="0"/>
                <a:shade val="90000"/>
                <a:satMod val="110000"/>
              </a:schemeClr>
            </a:gs>
            <a:gs pos="45000">
              <a:schemeClr val="accent5">
                <a:hueOff val="-9933876"/>
                <a:satOff val="39811"/>
                <a:lumOff val="8628"/>
                <a:alphaOff val="0"/>
                <a:shade val="100000"/>
                <a:satMod val="118000"/>
              </a:schemeClr>
            </a:gs>
            <a:gs pos="55000">
              <a:schemeClr val="accent5">
                <a:hueOff val="-9933876"/>
                <a:satOff val="39811"/>
                <a:lumOff val="8628"/>
                <a:alphaOff val="0"/>
                <a:shade val="100000"/>
                <a:satMod val="118000"/>
              </a:schemeClr>
            </a:gs>
            <a:gs pos="73000">
              <a:schemeClr val="accent5">
                <a:hueOff val="-9933876"/>
                <a:satOff val="39811"/>
                <a:lumOff val="8628"/>
                <a:alphaOff val="0"/>
                <a:shade val="90000"/>
                <a:satMod val="110000"/>
              </a:schemeClr>
            </a:gs>
            <a:gs pos="100000">
              <a:schemeClr val="accent5">
                <a:hueOff val="-9933876"/>
                <a:satOff val="39811"/>
                <a:lumOff val="8628"/>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5">
              <a:hueOff val="-9933876"/>
              <a:satOff val="39811"/>
              <a:lumOff val="8628"/>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tr-TR" sz="3600" kern="1200" dirty="0" err="1"/>
            <a:t>Recommends</a:t>
          </a:r>
          <a:r>
            <a:rPr lang="tr-TR" sz="3600" kern="1200" dirty="0"/>
            <a:t> HPV </a:t>
          </a:r>
          <a:r>
            <a:rPr lang="tr-TR" sz="3600" kern="1200" dirty="0" err="1"/>
            <a:t>vaccination</a:t>
          </a:r>
          <a:endParaRPr lang="tr-TR" sz="3600" kern="1200" dirty="0"/>
        </a:p>
      </dsp:txBody>
      <dsp:txXfrm>
        <a:off x="1710991" y="2780490"/>
        <a:ext cx="6106706" cy="2091562"/>
      </dsp:txXfrm>
    </dsp:sp>
    <dsp:sp modelId="{9F17B9DF-11D1-427D-ABFB-65E43BDAA732}">
      <dsp:nvSpPr>
        <dsp:cNvPr id="0" name=""/>
        <dsp:cNvSpPr/>
      </dsp:nvSpPr>
      <dsp:spPr>
        <a:xfrm>
          <a:off x="7882770" y="1746507"/>
          <a:ext cx="1444109" cy="1444109"/>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5">
              <a:tint val="40000"/>
              <a:alpha val="90000"/>
              <a:hueOff val="0"/>
              <a:satOff val="0"/>
              <a:lumOff val="0"/>
              <a:alphaOff val="0"/>
              <a:tint val="100000"/>
              <a:shade val="100000"/>
              <a:hueMod val="100000"/>
              <a:satMod val="100000"/>
            </a:schemeClr>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tr-TR" sz="3600" kern="1200"/>
        </a:p>
      </dsp:txBody>
      <dsp:txXfrm>
        <a:off x="8207695" y="1746507"/>
        <a:ext cx="794259" cy="108669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A1870-8AB9-4948-85B1-1009B8D03F30}">
      <dsp:nvSpPr>
        <dsp:cNvPr id="0" name=""/>
        <dsp:cNvSpPr/>
      </dsp:nvSpPr>
      <dsp:spPr>
        <a:xfrm>
          <a:off x="0" y="3716435"/>
          <a:ext cx="10972800" cy="1219817"/>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dirty="0"/>
            <a:t>No change was detected in non-</a:t>
          </a:r>
          <a:r>
            <a:rPr lang="en-US" sz="2300" kern="1200" dirty="0" err="1"/>
            <a:t>vacine</a:t>
          </a:r>
          <a:r>
            <a:rPr lang="en-US" sz="2300" kern="1200" dirty="0"/>
            <a:t> type HPVs after vaccination</a:t>
          </a:r>
          <a:endParaRPr lang="tr-TR" sz="2300" kern="1200" dirty="0"/>
        </a:p>
      </dsp:txBody>
      <dsp:txXfrm>
        <a:off x="0" y="3716435"/>
        <a:ext cx="10972800" cy="1219817"/>
      </dsp:txXfrm>
    </dsp:sp>
    <dsp:sp modelId="{F7CBF2F7-5A16-44F3-86DD-35253817B4A8}">
      <dsp:nvSpPr>
        <dsp:cNvPr id="0" name=""/>
        <dsp:cNvSpPr/>
      </dsp:nvSpPr>
      <dsp:spPr>
        <a:xfrm rot="10800000">
          <a:off x="0" y="1858653"/>
          <a:ext cx="10972800" cy="1876078"/>
        </a:xfrm>
        <a:prstGeom prst="upArrowCallou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tr-TR" sz="2300" kern="1200" dirty="0" err="1"/>
            <a:t>Outcome</a:t>
          </a:r>
          <a:r>
            <a:rPr lang="tr-TR" sz="2300" kern="1200" dirty="0"/>
            <a:t> </a:t>
          </a:r>
          <a:r>
            <a:rPr lang="tr-TR" sz="2300" kern="1200" dirty="0" err="1"/>
            <a:t>criteria</a:t>
          </a:r>
          <a:endParaRPr lang="tr-TR" sz="2300" kern="1200" dirty="0"/>
        </a:p>
      </dsp:txBody>
      <dsp:txXfrm rot="-10800000">
        <a:off x="0" y="1858653"/>
        <a:ext cx="10972800" cy="658503"/>
      </dsp:txXfrm>
    </dsp:sp>
    <dsp:sp modelId="{DE600A2D-485E-42DF-ADFC-59E4C66683C3}">
      <dsp:nvSpPr>
        <dsp:cNvPr id="0" name=""/>
        <dsp:cNvSpPr/>
      </dsp:nvSpPr>
      <dsp:spPr>
        <a:xfrm>
          <a:off x="0" y="2517157"/>
          <a:ext cx="5486399" cy="56094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tr-TR" sz="1800" kern="1200" dirty="0"/>
            <a:t>&gt;1/32 </a:t>
          </a:r>
          <a:r>
            <a:rPr lang="tr-TR" sz="1800" kern="1200" dirty="0" err="1"/>
            <a:t>anogenital</a:t>
          </a:r>
          <a:r>
            <a:rPr lang="tr-TR" sz="1800" kern="1200" dirty="0"/>
            <a:t> </a:t>
          </a:r>
          <a:r>
            <a:rPr lang="tr-TR" sz="1800" kern="1200" dirty="0" err="1"/>
            <a:t>nonvaccine</a:t>
          </a:r>
          <a:r>
            <a:rPr lang="tr-TR" sz="1800" kern="1200" dirty="0"/>
            <a:t> </a:t>
          </a:r>
          <a:r>
            <a:rPr lang="tr-TR" sz="1800" kern="1200" dirty="0" err="1"/>
            <a:t>type</a:t>
          </a:r>
          <a:r>
            <a:rPr lang="tr-TR" sz="1800" kern="1200" dirty="0"/>
            <a:t> HPV </a:t>
          </a:r>
          <a:r>
            <a:rPr lang="tr-TR" sz="1800" kern="1200" dirty="0" err="1"/>
            <a:t>prevalence</a:t>
          </a:r>
          <a:endParaRPr lang="tr-TR" sz="1800" kern="1200" dirty="0"/>
        </a:p>
      </dsp:txBody>
      <dsp:txXfrm>
        <a:off x="0" y="2517157"/>
        <a:ext cx="5486399" cy="560947"/>
      </dsp:txXfrm>
    </dsp:sp>
    <dsp:sp modelId="{7797EC5F-B9F1-47C1-8192-738C0D872BE9}">
      <dsp:nvSpPr>
        <dsp:cNvPr id="0" name=""/>
        <dsp:cNvSpPr/>
      </dsp:nvSpPr>
      <dsp:spPr>
        <a:xfrm>
          <a:off x="5486400" y="2517157"/>
          <a:ext cx="5486399" cy="56094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Prevalence of &gt;1 genetically related HPV types HPV 1</a:t>
          </a:r>
          <a:r>
            <a:rPr lang="tr-TR" sz="1800" kern="1200" dirty="0"/>
            <a:t>6 -</a:t>
          </a:r>
          <a:r>
            <a:rPr lang="en-US" sz="1800" kern="1200" dirty="0"/>
            <a:t>18</a:t>
          </a:r>
          <a:endParaRPr lang="tr-TR" sz="1800" kern="1200" dirty="0"/>
        </a:p>
      </dsp:txBody>
      <dsp:txXfrm>
        <a:off x="5486400" y="2517157"/>
        <a:ext cx="5486399" cy="560947"/>
      </dsp:txXfrm>
    </dsp:sp>
    <dsp:sp modelId="{90CC38EE-E953-4455-8CB3-B73055F8A4E0}">
      <dsp:nvSpPr>
        <dsp:cNvPr id="0" name=""/>
        <dsp:cNvSpPr/>
      </dsp:nvSpPr>
      <dsp:spPr>
        <a:xfrm rot="10800000">
          <a:off x="0" y="872"/>
          <a:ext cx="10972800" cy="1876078"/>
        </a:xfrm>
        <a:prstGeom prst="upArrowCallou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tr-TR" sz="2300" kern="1200" dirty="0"/>
            <a:t>Case # 1.180</a:t>
          </a:r>
        </a:p>
      </dsp:txBody>
      <dsp:txXfrm rot="10800000">
        <a:off x="0" y="872"/>
        <a:ext cx="10972800" cy="121901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B212-AF7F-40C2-9612-C6C81D2456EF}">
      <dsp:nvSpPr>
        <dsp:cNvPr id="0" name=""/>
        <dsp:cNvSpPr/>
      </dsp:nvSpPr>
      <dsp:spPr>
        <a:xfrm>
          <a:off x="0" y="0"/>
          <a:ext cx="10515600" cy="0"/>
        </a:xfrm>
        <a:prstGeom prst="line">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23EF9C73-0D17-4CDC-93BE-AD1360C32604}">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tr-TR" sz="3000" kern="1200" dirty="0"/>
            <a:t>V</a:t>
          </a:r>
          <a:r>
            <a:rPr lang="en-US" sz="3000" kern="1200" dirty="0" err="1"/>
            <a:t>accine</a:t>
          </a:r>
          <a:r>
            <a:rPr lang="tr-TR" sz="3000" kern="1200" dirty="0"/>
            <a:t> introduction to 11-12 years of girls and boys</a:t>
          </a:r>
        </a:p>
      </dsp:txBody>
      <dsp:txXfrm>
        <a:off x="0" y="0"/>
        <a:ext cx="10515600" cy="1087834"/>
      </dsp:txXfrm>
    </dsp:sp>
    <dsp:sp modelId="{0B0A4E6E-12C4-45EF-B862-72C24A96F7B9}">
      <dsp:nvSpPr>
        <dsp:cNvPr id="0" name=""/>
        <dsp:cNvSpPr/>
      </dsp:nvSpPr>
      <dsp:spPr>
        <a:xfrm>
          <a:off x="0" y="1087834"/>
          <a:ext cx="10515600" cy="0"/>
        </a:xfrm>
        <a:prstGeom prst="line">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B2AD79E2-138B-4389-91EB-7E2A49F3A9D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tr-TR" sz="3000" kern="1200" dirty="0"/>
            <a:t>Preferred timing is </a:t>
          </a:r>
          <a:r>
            <a:rPr lang="tr-TR" sz="3000" kern="1200" dirty="0" err="1"/>
            <a:t>before</a:t>
          </a:r>
          <a:r>
            <a:rPr lang="tr-TR" sz="3000" kern="1200" dirty="0"/>
            <a:t> </a:t>
          </a:r>
          <a:r>
            <a:rPr lang="en-US" sz="3000" kern="1200" dirty="0"/>
            <a:t>s</a:t>
          </a:r>
          <a:r>
            <a:rPr lang="tr-TR" sz="3000" kern="1200" dirty="0" err="1"/>
            <a:t>exual</a:t>
          </a:r>
          <a:r>
            <a:rPr lang="tr-TR" sz="3000" kern="1200" dirty="0"/>
            <a:t> intercourse</a:t>
          </a:r>
        </a:p>
      </dsp:txBody>
      <dsp:txXfrm>
        <a:off x="0" y="1087834"/>
        <a:ext cx="10515600" cy="1087834"/>
      </dsp:txXfrm>
    </dsp:sp>
    <dsp:sp modelId="{EBFB36F4-85C9-4283-BB88-6C7C1BAA837D}">
      <dsp:nvSpPr>
        <dsp:cNvPr id="0" name=""/>
        <dsp:cNvSpPr/>
      </dsp:nvSpPr>
      <dsp:spPr>
        <a:xfrm>
          <a:off x="0" y="2175669"/>
          <a:ext cx="10515600" cy="0"/>
        </a:xfrm>
        <a:prstGeom prst="line">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C22B3206-049F-45C2-A96F-DFA897237353}">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tr-TR" sz="3000" kern="1200" dirty="0"/>
            <a:t>Catch-up vaccination for 13-26 years girls and women, 13-21 years boys and men (except special groups)</a:t>
          </a:r>
        </a:p>
      </dsp:txBody>
      <dsp:txXfrm>
        <a:off x="0" y="2175669"/>
        <a:ext cx="10515600" cy="1087834"/>
      </dsp:txXfrm>
    </dsp:sp>
    <dsp:sp modelId="{E2CC637C-08FF-42E8-A452-7762149F6D21}">
      <dsp:nvSpPr>
        <dsp:cNvPr id="0" name=""/>
        <dsp:cNvSpPr/>
      </dsp:nvSpPr>
      <dsp:spPr>
        <a:xfrm>
          <a:off x="0" y="3263503"/>
          <a:ext cx="10515600" cy="0"/>
        </a:xfrm>
        <a:prstGeom prst="line">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2A733245-C251-46EB-9DB1-718D1C3F1775}">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tr-TR" sz="3000" kern="1200" dirty="0"/>
            <a:t>Have indication for 45 </a:t>
          </a:r>
          <a:r>
            <a:rPr lang="tr-TR" sz="3000" kern="1200" dirty="0" err="1"/>
            <a:t>years</a:t>
          </a:r>
          <a:r>
            <a:rPr lang="tr-TR" sz="3000" kern="1200" dirty="0"/>
            <a:t> </a:t>
          </a:r>
          <a:r>
            <a:rPr lang="tr-TR" sz="3000" kern="1200" dirty="0" err="1"/>
            <a:t>wome</a:t>
          </a:r>
          <a:r>
            <a:rPr lang="en-US" sz="3000" kern="1200" dirty="0"/>
            <a:t>n</a:t>
          </a:r>
          <a:r>
            <a:rPr lang="tr-TR" sz="3000" kern="1200" dirty="0"/>
            <a:t>, no age limit for bivalent vaccine</a:t>
          </a:r>
        </a:p>
      </dsp:txBody>
      <dsp:txXfrm>
        <a:off x="0" y="3263503"/>
        <a:ext cx="10515600" cy="108783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232D5-A817-4FD8-9C31-A25F648D712F}">
      <dsp:nvSpPr>
        <dsp:cNvPr id="0" name=""/>
        <dsp:cNvSpPr/>
      </dsp:nvSpPr>
      <dsp:spPr>
        <a:xfrm>
          <a:off x="0" y="513559"/>
          <a:ext cx="10972800" cy="83160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DECE52-BB9A-49D2-9DCC-27ED75A54015}">
      <dsp:nvSpPr>
        <dsp:cNvPr id="0" name=""/>
        <dsp:cNvSpPr/>
      </dsp:nvSpPr>
      <dsp:spPr>
        <a:xfrm>
          <a:off x="548640" y="26479"/>
          <a:ext cx="9555575" cy="9741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rtl="0">
            <a:lnSpc>
              <a:spcPct val="90000"/>
            </a:lnSpc>
            <a:spcBef>
              <a:spcPct val="0"/>
            </a:spcBef>
            <a:spcAft>
              <a:spcPct val="35000"/>
            </a:spcAft>
            <a:buNone/>
          </a:pPr>
          <a:r>
            <a:rPr lang="en-US" sz="2000" kern="1200" dirty="0"/>
            <a:t>A two-dose schedule is recommended for girls and boys who will receive their first dose before their 15th birthday.</a:t>
          </a:r>
          <a:endParaRPr lang="tr-TR" sz="2000" kern="1200" dirty="0"/>
        </a:p>
      </dsp:txBody>
      <dsp:txXfrm>
        <a:off x="596195" y="74034"/>
        <a:ext cx="9460465" cy="879050"/>
      </dsp:txXfrm>
    </dsp:sp>
    <dsp:sp modelId="{8EB0659D-28CE-487A-B6A3-D7F4277FA962}">
      <dsp:nvSpPr>
        <dsp:cNvPr id="0" name=""/>
        <dsp:cNvSpPr/>
      </dsp:nvSpPr>
      <dsp:spPr>
        <a:xfrm>
          <a:off x="0" y="2010440"/>
          <a:ext cx="10972800" cy="1403325"/>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687324" rIns="851611"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t>In a two-dose schedule, the second dose should be given within 6-12 </a:t>
          </a:r>
          <a:r>
            <a:rPr lang="tr-TR" sz="2000" kern="1200" dirty="0" err="1"/>
            <a:t>months</a:t>
          </a:r>
          <a:r>
            <a:rPr lang="en-US" sz="2000" kern="1200" dirty="0"/>
            <a:t> after the first dose.</a:t>
          </a:r>
          <a:endParaRPr lang="tr-TR" sz="2000" kern="1200" dirty="0"/>
        </a:p>
      </dsp:txBody>
      <dsp:txXfrm>
        <a:off x="0" y="2010440"/>
        <a:ext cx="10972800" cy="1403325"/>
      </dsp:txXfrm>
    </dsp:sp>
    <dsp:sp modelId="{EA7BD7E1-7C19-46F5-AE0C-6BF1027B14CC}">
      <dsp:nvSpPr>
        <dsp:cNvPr id="0" name=""/>
        <dsp:cNvSpPr/>
      </dsp:nvSpPr>
      <dsp:spPr>
        <a:xfrm>
          <a:off x="548640" y="1523360"/>
          <a:ext cx="9555575" cy="974160"/>
        </a:xfrm>
        <a:prstGeom prst="roundRect">
          <a:avLst/>
        </a:prstGeom>
        <a:solidFill>
          <a:srgbClr val="C0000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dirty="0"/>
            <a:t>There should be at least 5 months between the first and second doses</a:t>
          </a:r>
          <a:endParaRPr lang="tr-TR" sz="2000" kern="1200" dirty="0"/>
        </a:p>
      </dsp:txBody>
      <dsp:txXfrm>
        <a:off x="596195" y="1570915"/>
        <a:ext cx="9460465" cy="879050"/>
      </dsp:txXfrm>
    </dsp:sp>
    <dsp:sp modelId="{AFA888DC-0189-4C77-8FCC-36D801A93A9A}">
      <dsp:nvSpPr>
        <dsp:cNvPr id="0" name=""/>
        <dsp:cNvSpPr/>
      </dsp:nvSpPr>
      <dsp:spPr>
        <a:xfrm>
          <a:off x="0" y="4079045"/>
          <a:ext cx="10972800" cy="83160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2DE97B-C9F3-46B4-B0BB-3B9CCC166C69}">
      <dsp:nvSpPr>
        <dsp:cNvPr id="0" name=""/>
        <dsp:cNvSpPr/>
      </dsp:nvSpPr>
      <dsp:spPr>
        <a:xfrm>
          <a:off x="548640" y="3591965"/>
          <a:ext cx="9555575" cy="974160"/>
        </a:xfrm>
        <a:prstGeom prst="roundRect">
          <a:avLst/>
        </a:prstGeom>
        <a:solidFill>
          <a:schemeClr val="accent2"/>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rtl="0">
            <a:lnSpc>
              <a:spcPct val="90000"/>
            </a:lnSpc>
            <a:spcBef>
              <a:spcPct val="0"/>
            </a:spcBef>
            <a:spcAft>
              <a:spcPct val="35000"/>
            </a:spcAft>
            <a:buNone/>
          </a:pPr>
          <a:r>
            <a:rPr lang="en-US" sz="2000" kern="1200" dirty="0"/>
            <a:t>A 3-dose schedule is recommended for adolescents who will receive their first dose on or after their 15th birthday and for those with diseases that threaten the immune system</a:t>
          </a:r>
          <a:endParaRPr lang="tr-TR" sz="2000" kern="1200" dirty="0"/>
        </a:p>
      </dsp:txBody>
      <dsp:txXfrm>
        <a:off x="596195" y="3639520"/>
        <a:ext cx="9460465" cy="87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9069B-3980-4A5D-A5E4-185EA7A5DE2C}">
      <dsp:nvSpPr>
        <dsp:cNvPr id="0" name=""/>
        <dsp:cNvSpPr/>
      </dsp:nvSpPr>
      <dsp:spPr>
        <a:xfrm>
          <a:off x="0" y="0"/>
          <a:ext cx="10515600" cy="0"/>
        </a:xfrm>
        <a:prstGeom prst="lin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5A72953-A45E-4BD0-B875-5C120051CDFF}">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dirty="0"/>
            <a:t>This study is one of two published studies showing wart rates in Turkey</a:t>
          </a:r>
          <a:endParaRPr lang="tr-TR" sz="3500" kern="1200" dirty="0"/>
        </a:p>
      </dsp:txBody>
      <dsp:txXfrm>
        <a:off x="0" y="0"/>
        <a:ext cx="2103120" cy="4351338"/>
      </dsp:txXfrm>
    </dsp:sp>
    <dsp:sp modelId="{09CF8A08-D92C-42CF-8E99-B7F97738E78D}">
      <dsp:nvSpPr>
        <dsp:cNvPr id="0" name=""/>
        <dsp:cNvSpPr/>
      </dsp:nvSpPr>
      <dsp:spPr>
        <a:xfrm>
          <a:off x="2260854" y="197594"/>
          <a:ext cx="8254746" cy="3951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rtl="0">
            <a:lnSpc>
              <a:spcPct val="90000"/>
            </a:lnSpc>
            <a:spcBef>
              <a:spcPct val="0"/>
            </a:spcBef>
            <a:spcAft>
              <a:spcPct val="35000"/>
            </a:spcAft>
            <a:buNone/>
          </a:pPr>
          <a:r>
            <a:rPr lang="en-US" sz="4400" kern="1200" dirty="0"/>
            <a:t>Prevalence in women aged 30-65 </a:t>
          </a:r>
          <a:r>
            <a:rPr lang="en-US" sz="4400" b="1" kern="1200" dirty="0"/>
            <a:t>154/100,000</a:t>
          </a:r>
          <a:endParaRPr lang="tr-TR" sz="4400" b="1" kern="1200" dirty="0"/>
        </a:p>
        <a:p>
          <a:pPr marL="0" lvl="0" indent="0" algn="l" defTabSz="1955800" rtl="0">
            <a:lnSpc>
              <a:spcPct val="90000"/>
            </a:lnSpc>
            <a:spcBef>
              <a:spcPct val="0"/>
            </a:spcBef>
            <a:spcAft>
              <a:spcPct val="35000"/>
            </a:spcAft>
            <a:buNone/>
          </a:pPr>
          <a:r>
            <a:rPr lang="tr-TR" sz="4400" kern="1200" dirty="0" err="1"/>
            <a:t>Recurrence</a:t>
          </a:r>
          <a:r>
            <a:rPr lang="tr-TR" sz="4400" kern="1200" dirty="0"/>
            <a:t> rate </a:t>
          </a:r>
          <a:r>
            <a:rPr lang="en-US" sz="4400" b="1" kern="1200" dirty="0"/>
            <a:t>15-37</a:t>
          </a:r>
          <a:r>
            <a:rPr lang="tr-TR" sz="4400" b="1" kern="1200" dirty="0"/>
            <a:t>%</a:t>
          </a:r>
          <a:endParaRPr lang="tr-TR" sz="4400" kern="1200" dirty="0"/>
        </a:p>
      </dsp:txBody>
      <dsp:txXfrm>
        <a:off x="2260854" y="197594"/>
        <a:ext cx="8254746" cy="3951898"/>
      </dsp:txXfrm>
    </dsp:sp>
    <dsp:sp modelId="{37DB46C1-05E3-4763-A045-1EA5D9297873}">
      <dsp:nvSpPr>
        <dsp:cNvPr id="0" name=""/>
        <dsp:cNvSpPr/>
      </dsp:nvSpPr>
      <dsp:spPr>
        <a:xfrm>
          <a:off x="2103120" y="4149493"/>
          <a:ext cx="841248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a:scene3d>
          <a:camera prst="orthographicFront"/>
          <a:lightRig rig="chilly" dir="t"/>
        </a:scene3d>
        <a:sp3d z="127000" prstMaterial="matte"/>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2214B-2894-45E5-A3EE-4F36CD4285DD}">
      <dsp:nvSpPr>
        <dsp:cNvPr id="0" name=""/>
        <dsp:cNvSpPr/>
      </dsp:nvSpPr>
      <dsp:spPr>
        <a:xfrm>
          <a:off x="0" y="179142"/>
          <a:ext cx="10972800" cy="551655"/>
        </a:xfrm>
        <a:prstGeom prst="round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Effectiveness/Efficiency of a Single Dose</a:t>
          </a:r>
          <a:endParaRPr lang="tr-TR" sz="2300" kern="1200" dirty="0"/>
        </a:p>
      </dsp:txBody>
      <dsp:txXfrm>
        <a:off x="26930" y="206072"/>
        <a:ext cx="10918940" cy="497795"/>
      </dsp:txXfrm>
    </dsp:sp>
    <dsp:sp modelId="{F523CA79-5479-4F6B-A47C-529F4B139D2D}">
      <dsp:nvSpPr>
        <dsp:cNvPr id="0" name=""/>
        <dsp:cNvSpPr/>
      </dsp:nvSpPr>
      <dsp:spPr>
        <a:xfrm>
          <a:off x="0" y="730797"/>
          <a:ext cx="10972800" cy="204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b="1" kern="1200" dirty="0"/>
            <a:t>The majority of current clinical evidence is only beginning to be available regarding effectiveness against cervical infections/lesions</a:t>
          </a:r>
          <a:endParaRPr lang="tr-TR" sz="1800" b="1" kern="1200" dirty="0"/>
        </a:p>
        <a:p>
          <a:pPr marL="171450" lvl="1" indent="-171450" algn="l" defTabSz="800100" rtl="0">
            <a:lnSpc>
              <a:spcPct val="90000"/>
            </a:lnSpc>
            <a:spcBef>
              <a:spcPct val="0"/>
            </a:spcBef>
            <a:spcAft>
              <a:spcPct val="20000"/>
            </a:spcAft>
            <a:buChar char="•"/>
          </a:pPr>
          <a:r>
            <a:rPr lang="en-US" sz="1800" kern="1200" dirty="0"/>
            <a:t>Although data are inconsistent and inconclusive, evidence suggests a 1-dose effect</a:t>
          </a:r>
          <a:endParaRPr lang="tr-TR" sz="1800" kern="1200" dirty="0"/>
        </a:p>
        <a:p>
          <a:pPr marL="342900" lvl="2" indent="-171450" algn="l" defTabSz="800100" rtl="0">
            <a:lnSpc>
              <a:spcPct val="90000"/>
            </a:lnSpc>
            <a:spcBef>
              <a:spcPct val="0"/>
            </a:spcBef>
            <a:spcAft>
              <a:spcPct val="20000"/>
            </a:spcAft>
            <a:buChar char="•"/>
          </a:pPr>
          <a:r>
            <a:rPr lang="en-US" sz="1800" kern="1200" dirty="0"/>
            <a:t>May be similarly effective against persistent infection compared to 1-dose vs 2- or 3-dose regimens</a:t>
          </a:r>
          <a:endParaRPr lang="tr-TR" sz="1800" kern="1200" dirty="0"/>
        </a:p>
        <a:p>
          <a:pPr marL="342900" lvl="2" indent="-171450" algn="l" defTabSz="800100" rtl="0">
            <a:lnSpc>
              <a:spcPct val="90000"/>
            </a:lnSpc>
            <a:spcBef>
              <a:spcPct val="0"/>
            </a:spcBef>
            <a:spcAft>
              <a:spcPct val="20000"/>
            </a:spcAft>
            <a:buChar char="•"/>
          </a:pPr>
          <a:r>
            <a:rPr lang="en-US" sz="1800" kern="1200" dirty="0"/>
            <a:t>1 dose may be as effective as a 2- or 3-dose regimen in preventing high-grade disease in high-coverage areas</a:t>
          </a:r>
          <a:endParaRPr lang="tr-TR" sz="1800" kern="1200" dirty="0"/>
        </a:p>
        <a:p>
          <a:pPr marL="171450" lvl="1" indent="-171450" algn="l" defTabSz="800100" rtl="0">
            <a:lnSpc>
              <a:spcPct val="90000"/>
            </a:lnSpc>
            <a:spcBef>
              <a:spcPct val="0"/>
            </a:spcBef>
            <a:spcAft>
              <a:spcPct val="20000"/>
            </a:spcAft>
            <a:buChar char="•"/>
          </a:pPr>
          <a:r>
            <a:rPr lang="en-US" sz="1800" kern="1200" dirty="0"/>
            <a:t>However, no difference in HPV prevalence in the oral cavity was observed between 1-dose and unvaccinated women</a:t>
          </a:r>
          <a:endParaRPr lang="tr-TR" sz="1800" kern="1200" dirty="0"/>
        </a:p>
      </dsp:txBody>
      <dsp:txXfrm>
        <a:off x="0" y="730797"/>
        <a:ext cx="10972800" cy="2047230"/>
      </dsp:txXfrm>
    </dsp:sp>
    <dsp:sp modelId="{22F00C48-B627-465F-A087-6E29F1AAC2D0}">
      <dsp:nvSpPr>
        <dsp:cNvPr id="0" name=""/>
        <dsp:cNvSpPr/>
      </dsp:nvSpPr>
      <dsp:spPr>
        <a:xfrm>
          <a:off x="0" y="2778027"/>
          <a:ext cx="10972800" cy="551655"/>
        </a:xfrm>
        <a:prstGeom prst="roundRect">
          <a:avLst/>
        </a:prstGeom>
        <a:gradFill rotWithShape="0">
          <a:gsLst>
            <a:gs pos="0">
              <a:schemeClr val="accent5">
                <a:hueOff val="-9933876"/>
                <a:satOff val="39811"/>
                <a:lumOff val="8628"/>
                <a:alphaOff val="0"/>
                <a:shade val="63000"/>
              </a:schemeClr>
            </a:gs>
            <a:gs pos="30000">
              <a:schemeClr val="accent5">
                <a:hueOff val="-9933876"/>
                <a:satOff val="39811"/>
                <a:lumOff val="8628"/>
                <a:alphaOff val="0"/>
                <a:shade val="90000"/>
                <a:satMod val="110000"/>
              </a:schemeClr>
            </a:gs>
            <a:gs pos="45000">
              <a:schemeClr val="accent5">
                <a:hueOff val="-9933876"/>
                <a:satOff val="39811"/>
                <a:lumOff val="8628"/>
                <a:alphaOff val="0"/>
                <a:shade val="100000"/>
                <a:satMod val="118000"/>
              </a:schemeClr>
            </a:gs>
            <a:gs pos="55000">
              <a:schemeClr val="accent5">
                <a:hueOff val="-9933876"/>
                <a:satOff val="39811"/>
                <a:lumOff val="8628"/>
                <a:alphaOff val="0"/>
                <a:shade val="100000"/>
                <a:satMod val="118000"/>
              </a:schemeClr>
            </a:gs>
            <a:gs pos="73000">
              <a:schemeClr val="accent5">
                <a:hueOff val="-9933876"/>
                <a:satOff val="39811"/>
                <a:lumOff val="8628"/>
                <a:alphaOff val="0"/>
                <a:shade val="90000"/>
                <a:satMod val="110000"/>
              </a:schemeClr>
            </a:gs>
            <a:gs pos="100000">
              <a:schemeClr val="accent5">
                <a:hueOff val="-9933876"/>
                <a:satOff val="39811"/>
                <a:lumOff val="8628"/>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5">
              <a:hueOff val="-9933876"/>
              <a:satOff val="39811"/>
              <a:lumOff val="8628"/>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Immunogenicity of a single dose</a:t>
          </a:r>
          <a:endParaRPr lang="tr-TR" sz="2300" kern="1200" dirty="0"/>
        </a:p>
      </dsp:txBody>
      <dsp:txXfrm>
        <a:off x="26930" y="2804957"/>
        <a:ext cx="10918940" cy="497795"/>
      </dsp:txXfrm>
    </dsp:sp>
    <dsp:sp modelId="{31840215-FEE5-4911-A77D-F895CE98DB4F}">
      <dsp:nvSpPr>
        <dsp:cNvPr id="0" name=""/>
        <dsp:cNvSpPr/>
      </dsp:nvSpPr>
      <dsp:spPr>
        <a:xfrm>
          <a:off x="0" y="3329682"/>
          <a:ext cx="10972800"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a:t>Studies have shown that Ab levels (but not seroconversion rates) may be significantly lower for a 1-dose regimen compared to 2 or 3 doses</a:t>
          </a:r>
          <a:endParaRPr lang="tr-TR" sz="1800" kern="1200" dirty="0"/>
        </a:p>
        <a:p>
          <a:pPr marL="171450" lvl="1" indent="-171450" algn="l" defTabSz="800100" rtl="0">
            <a:lnSpc>
              <a:spcPct val="90000"/>
            </a:lnSpc>
            <a:spcBef>
              <a:spcPct val="0"/>
            </a:spcBef>
            <a:spcAft>
              <a:spcPct val="20000"/>
            </a:spcAft>
            <a:buChar char="•"/>
          </a:pPr>
          <a:r>
            <a:rPr lang="en-US" sz="1800" kern="1200"/>
            <a:t>The Ab threshold value indicating clinical effectiveness on disease outcomes for all dosing regimens of HPV vaccines is currently unknown.</a:t>
          </a:r>
          <a:endParaRPr lang="tr-TR" sz="1800" kern="1200" dirty="0"/>
        </a:p>
        <a:p>
          <a:pPr marL="171450" lvl="1" indent="-171450" algn="l" defTabSz="800100" rtl="0">
            <a:lnSpc>
              <a:spcPct val="90000"/>
            </a:lnSpc>
            <a:spcBef>
              <a:spcPct val="0"/>
            </a:spcBef>
            <a:spcAft>
              <a:spcPct val="20000"/>
            </a:spcAft>
            <a:buChar char="•"/>
          </a:pPr>
          <a:r>
            <a:rPr lang="en-US" sz="1800" b="1" kern="1200" dirty="0"/>
            <a:t>Long-term durability of a single dose remains unclear</a:t>
          </a:r>
          <a:endParaRPr lang="tr-TR" sz="1800" b="1" kern="1200" dirty="0"/>
        </a:p>
      </dsp:txBody>
      <dsp:txXfrm>
        <a:off x="0" y="3329682"/>
        <a:ext cx="10972800" cy="142830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5DA8-B93E-485C-8C7E-16971559A18D}">
      <dsp:nvSpPr>
        <dsp:cNvPr id="0" name=""/>
        <dsp:cNvSpPr/>
      </dsp:nvSpPr>
      <dsp:spPr>
        <a:xfrm>
          <a:off x="5486400" y="2131723"/>
          <a:ext cx="3881668" cy="673677"/>
        </a:xfrm>
        <a:custGeom>
          <a:avLst/>
          <a:gdLst/>
          <a:ahLst/>
          <a:cxnLst/>
          <a:rect l="0" t="0" r="0" b="0"/>
          <a:pathLst>
            <a:path>
              <a:moveTo>
                <a:pt x="0" y="0"/>
              </a:moveTo>
              <a:lnTo>
                <a:pt x="0" y="336838"/>
              </a:lnTo>
              <a:lnTo>
                <a:pt x="3881668" y="336838"/>
              </a:lnTo>
              <a:lnTo>
                <a:pt x="3881668" y="673677"/>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BEBC98-C443-450F-AD43-CEB2641CC1E8}">
      <dsp:nvSpPr>
        <dsp:cNvPr id="0" name=""/>
        <dsp:cNvSpPr/>
      </dsp:nvSpPr>
      <dsp:spPr>
        <a:xfrm>
          <a:off x="5440679" y="2131723"/>
          <a:ext cx="91440" cy="641148"/>
        </a:xfrm>
        <a:custGeom>
          <a:avLst/>
          <a:gdLst/>
          <a:ahLst/>
          <a:cxnLst/>
          <a:rect l="0" t="0" r="0" b="0"/>
          <a:pathLst>
            <a:path>
              <a:moveTo>
                <a:pt x="45720" y="0"/>
              </a:moveTo>
              <a:lnTo>
                <a:pt x="45720" y="641148"/>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CF638E-00E6-43C0-9DB8-B15437D4BF54}">
      <dsp:nvSpPr>
        <dsp:cNvPr id="0" name=""/>
        <dsp:cNvSpPr/>
      </dsp:nvSpPr>
      <dsp:spPr>
        <a:xfrm>
          <a:off x="1604731" y="2131723"/>
          <a:ext cx="3881668" cy="673677"/>
        </a:xfrm>
        <a:custGeom>
          <a:avLst/>
          <a:gdLst/>
          <a:ahLst/>
          <a:cxnLst/>
          <a:rect l="0" t="0" r="0" b="0"/>
          <a:pathLst>
            <a:path>
              <a:moveTo>
                <a:pt x="3881668" y="0"/>
              </a:moveTo>
              <a:lnTo>
                <a:pt x="3881668" y="336838"/>
              </a:lnTo>
              <a:lnTo>
                <a:pt x="0" y="336838"/>
              </a:lnTo>
              <a:lnTo>
                <a:pt x="0" y="673677"/>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6ED846-8A10-4D2E-BA9B-AD1E05FCFB66}">
      <dsp:nvSpPr>
        <dsp:cNvPr id="0" name=""/>
        <dsp:cNvSpPr/>
      </dsp:nvSpPr>
      <dsp:spPr>
        <a:xfrm>
          <a:off x="1520105" y="527728"/>
          <a:ext cx="7932589" cy="1603995"/>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en-US" sz="3000" kern="1200" dirty="0"/>
            <a:t>SAGE recommends changing dosing schedule for HPV vaccines</a:t>
          </a:r>
          <a:endParaRPr lang="tr-TR" sz="3000" kern="1200" dirty="0"/>
        </a:p>
      </dsp:txBody>
      <dsp:txXfrm>
        <a:off x="1520105" y="527728"/>
        <a:ext cx="7932589" cy="1603995"/>
      </dsp:txXfrm>
    </dsp:sp>
    <dsp:sp modelId="{2E8736CF-70C5-41BE-A750-FB1EC43FA9DB}">
      <dsp:nvSpPr>
        <dsp:cNvPr id="0" name=""/>
        <dsp:cNvSpPr/>
      </dsp:nvSpPr>
      <dsp:spPr>
        <a:xfrm>
          <a:off x="736" y="2805401"/>
          <a:ext cx="3207990" cy="1603995"/>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en-US" sz="3000" kern="1200" dirty="0"/>
            <a:t>Primary target: </a:t>
          </a:r>
          <a:r>
            <a:rPr lang="en-US" sz="3000" b="1" kern="1200" dirty="0">
              <a:solidFill>
                <a:srgbClr val="FFC000"/>
              </a:solidFill>
            </a:rPr>
            <a:t>1 or 2 doses</a:t>
          </a:r>
          <a:r>
            <a:rPr lang="en-US" sz="3000" kern="1200" dirty="0"/>
            <a:t> in girls aged 9-14 years</a:t>
          </a:r>
          <a:endParaRPr lang="tr-TR" sz="3000" b="1" kern="1200" dirty="0">
            <a:solidFill>
              <a:srgbClr val="FFC000"/>
            </a:solidFill>
          </a:endParaRPr>
        </a:p>
      </dsp:txBody>
      <dsp:txXfrm>
        <a:off x="736" y="2805401"/>
        <a:ext cx="3207990" cy="1603995"/>
      </dsp:txXfrm>
    </dsp:sp>
    <dsp:sp modelId="{09A6FF0F-8B4B-4CAB-8497-A3AD2FB6800B}">
      <dsp:nvSpPr>
        <dsp:cNvPr id="0" name=""/>
        <dsp:cNvSpPr/>
      </dsp:nvSpPr>
      <dsp:spPr>
        <a:xfrm>
          <a:off x="3882404" y="2772872"/>
          <a:ext cx="3207990" cy="1603995"/>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en-US" sz="3000" b="1" kern="1200" dirty="0">
              <a:solidFill>
                <a:srgbClr val="FFC000"/>
              </a:solidFill>
            </a:rPr>
            <a:t>1 or 2 doses</a:t>
          </a:r>
          <a:r>
            <a:rPr lang="en-US" sz="3000" kern="1200" dirty="0"/>
            <a:t> for young women aged 15-20</a:t>
          </a:r>
          <a:endParaRPr lang="tr-TR" sz="3000" b="1" kern="1200" dirty="0">
            <a:solidFill>
              <a:srgbClr val="FFC000"/>
            </a:solidFill>
          </a:endParaRPr>
        </a:p>
      </dsp:txBody>
      <dsp:txXfrm>
        <a:off x="3882404" y="2772872"/>
        <a:ext cx="3207990" cy="1603995"/>
      </dsp:txXfrm>
    </dsp:sp>
    <dsp:sp modelId="{2E74C3B8-1A65-4754-9C20-A9F223A53C29}">
      <dsp:nvSpPr>
        <dsp:cNvPr id="0" name=""/>
        <dsp:cNvSpPr/>
      </dsp:nvSpPr>
      <dsp:spPr>
        <a:xfrm>
          <a:off x="7764073" y="2805401"/>
          <a:ext cx="3207990" cy="1603995"/>
        </a:xfrm>
        <a:prstGeom prst="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en-US" sz="3000" b="1" kern="1200" dirty="0">
              <a:solidFill>
                <a:srgbClr val="FFC000"/>
              </a:solidFill>
            </a:rPr>
            <a:t>2 doses </a:t>
          </a:r>
          <a:r>
            <a:rPr lang="en-US" sz="3000" kern="1200" dirty="0"/>
            <a:t>6 months apart for women over 21 years of age</a:t>
          </a:r>
          <a:endParaRPr lang="tr-TR" sz="3000" b="1" kern="1200" dirty="0">
            <a:solidFill>
              <a:srgbClr val="FFC000"/>
            </a:solidFill>
          </a:endParaRPr>
        </a:p>
      </dsp:txBody>
      <dsp:txXfrm>
        <a:off x="7764073" y="2805401"/>
        <a:ext cx="3207990" cy="160399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51616-2CB0-43A4-84F6-014CE9A0FA1D}">
      <dsp:nvSpPr>
        <dsp:cNvPr id="0" name=""/>
        <dsp:cNvSpPr/>
      </dsp:nvSpPr>
      <dsp:spPr>
        <a:xfrm>
          <a:off x="0" y="1086117"/>
          <a:ext cx="10972800" cy="322245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645668" rIns="851611" bIns="220472" numCol="1" spcCol="1270" anchor="t" anchorCtr="0">
          <a:noAutofit/>
        </a:bodyPr>
        <a:lstStyle/>
        <a:p>
          <a:pPr marL="285750" lvl="1" indent="-285750" algn="l" defTabSz="1377950" rtl="0">
            <a:lnSpc>
              <a:spcPct val="90000"/>
            </a:lnSpc>
            <a:spcBef>
              <a:spcPct val="0"/>
            </a:spcBef>
            <a:spcAft>
              <a:spcPct val="15000"/>
            </a:spcAft>
            <a:buChar char="•"/>
          </a:pPr>
          <a:r>
            <a:rPr lang="en-US" sz="3100" b="1" kern="1200" dirty="0"/>
            <a:t>Single dose </a:t>
          </a:r>
          <a:r>
            <a:rPr lang="en-US" sz="3100" kern="1200" dirty="0"/>
            <a:t>for routine adolescent program and MSM program before 25 years of age</a:t>
          </a:r>
          <a:endParaRPr lang="tr-TR" sz="3100" b="1" kern="1200" dirty="0"/>
        </a:p>
        <a:p>
          <a:pPr marL="285750" lvl="1" indent="-285750" algn="l" defTabSz="1377950" rtl="0">
            <a:lnSpc>
              <a:spcPct val="90000"/>
            </a:lnSpc>
            <a:spcBef>
              <a:spcPct val="0"/>
            </a:spcBef>
            <a:spcAft>
              <a:spcPct val="15000"/>
            </a:spcAft>
            <a:buChar char="•"/>
          </a:pPr>
          <a:r>
            <a:rPr lang="en-US" sz="3100" b="1" kern="1200" dirty="0"/>
            <a:t>2 doses </a:t>
          </a:r>
          <a:r>
            <a:rPr lang="en-US" sz="3100" kern="1200" dirty="0"/>
            <a:t>starting from the age of 25 in the MSM program</a:t>
          </a:r>
          <a:endParaRPr lang="tr-TR" sz="3100" b="1" kern="1200" dirty="0"/>
        </a:p>
        <a:p>
          <a:pPr marL="285750" lvl="1" indent="-285750" algn="l" defTabSz="1377950" rtl="0">
            <a:lnSpc>
              <a:spcPct val="90000"/>
            </a:lnSpc>
            <a:spcBef>
              <a:spcPct val="0"/>
            </a:spcBef>
            <a:spcAft>
              <a:spcPct val="15000"/>
            </a:spcAft>
            <a:buChar char="•"/>
          </a:pPr>
          <a:r>
            <a:rPr lang="en-US" sz="3100" b="1" kern="1200" dirty="0"/>
            <a:t>3 doses </a:t>
          </a:r>
          <a:r>
            <a:rPr lang="en-US" sz="3100" kern="1200" dirty="0"/>
            <a:t>for immunocompromised individuals and those known to be HIV positive</a:t>
          </a:r>
          <a:endParaRPr lang="tr-TR" sz="3100" b="1" kern="1200" dirty="0"/>
        </a:p>
      </dsp:txBody>
      <dsp:txXfrm>
        <a:off x="0" y="1086117"/>
        <a:ext cx="10972800" cy="3222450"/>
      </dsp:txXfrm>
    </dsp:sp>
    <dsp:sp modelId="{13FA358F-DA7B-4C9A-9BD4-4090D8031063}">
      <dsp:nvSpPr>
        <dsp:cNvPr id="0" name=""/>
        <dsp:cNvSpPr/>
      </dsp:nvSpPr>
      <dsp:spPr>
        <a:xfrm>
          <a:off x="548640" y="628557"/>
          <a:ext cx="7680960" cy="9151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377950" rtl="0">
            <a:lnSpc>
              <a:spcPct val="90000"/>
            </a:lnSpc>
            <a:spcBef>
              <a:spcPct val="0"/>
            </a:spcBef>
            <a:spcAft>
              <a:spcPct val="35000"/>
            </a:spcAft>
            <a:buNone/>
          </a:pPr>
          <a:r>
            <a:rPr lang="en-US" sz="3100" kern="1200" dirty="0"/>
            <a:t>JCVI recommendations for HPV vaccination</a:t>
          </a:r>
          <a:endParaRPr lang="tr-TR" sz="3100" kern="1200" dirty="0"/>
        </a:p>
      </dsp:txBody>
      <dsp:txXfrm>
        <a:off x="593312" y="673229"/>
        <a:ext cx="7591616" cy="82577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921BB-635E-4CDE-8021-8C743F46C596}">
      <dsp:nvSpPr>
        <dsp:cNvPr id="0" name=""/>
        <dsp:cNvSpPr/>
      </dsp:nvSpPr>
      <dsp:spPr>
        <a:xfrm>
          <a:off x="0" y="40250"/>
          <a:ext cx="10972800" cy="2262599"/>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182880" rIns="320040" bIns="182880" numCol="1" spcCol="1270" anchor="ctr" anchorCtr="0">
          <a:noAutofit/>
        </a:bodyPr>
        <a:lstStyle/>
        <a:p>
          <a:pPr marL="0" lvl="0" indent="0" algn="ctr" defTabSz="2000250" rtl="0">
            <a:lnSpc>
              <a:spcPct val="90000"/>
            </a:lnSpc>
            <a:spcBef>
              <a:spcPct val="0"/>
            </a:spcBef>
            <a:spcAft>
              <a:spcPct val="35000"/>
            </a:spcAft>
            <a:buNone/>
          </a:pPr>
          <a:r>
            <a:rPr lang="en-US" sz="4500" kern="1200" dirty="0"/>
            <a:t>Following the recommendation made by the JCVI, a single dose vaccine will be administered from September 2023</a:t>
          </a:r>
          <a:endParaRPr lang="tr-TR" sz="4500" kern="1200" dirty="0"/>
        </a:p>
      </dsp:txBody>
      <dsp:txXfrm>
        <a:off x="0" y="40250"/>
        <a:ext cx="10972800" cy="2262599"/>
      </dsp:txXfrm>
    </dsp:sp>
    <dsp:sp modelId="{0C811DF7-FAF5-42AF-84BF-C787CE4117A7}">
      <dsp:nvSpPr>
        <dsp:cNvPr id="0" name=""/>
        <dsp:cNvSpPr/>
      </dsp:nvSpPr>
      <dsp:spPr>
        <a:xfrm>
          <a:off x="0" y="2302850"/>
          <a:ext cx="10972800" cy="259402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320040" bIns="360045" numCol="1" spcCol="1270" anchor="t" anchorCtr="0">
          <a:noAutofit/>
        </a:bodyPr>
        <a:lstStyle/>
        <a:p>
          <a:pPr marL="285750" lvl="1" indent="-285750" algn="l" defTabSz="2000250" rtl="0">
            <a:lnSpc>
              <a:spcPct val="90000"/>
            </a:lnSpc>
            <a:spcBef>
              <a:spcPct val="0"/>
            </a:spcBef>
            <a:spcAft>
              <a:spcPct val="15000"/>
            </a:spcAft>
            <a:buChar char="•"/>
          </a:pPr>
          <a:r>
            <a:rPr lang="en-US" sz="4500" kern="1200" dirty="0"/>
            <a:t>Boys and girls aged 12 to 13</a:t>
          </a:r>
          <a:endParaRPr lang="tr-TR" sz="4500" kern="1200" dirty="0"/>
        </a:p>
        <a:p>
          <a:pPr marL="285750" lvl="1" indent="-285750" algn="l" defTabSz="2000250" rtl="0">
            <a:lnSpc>
              <a:spcPct val="90000"/>
            </a:lnSpc>
            <a:spcBef>
              <a:spcPct val="0"/>
            </a:spcBef>
            <a:spcAft>
              <a:spcPct val="15000"/>
            </a:spcAft>
            <a:buChar char="•"/>
          </a:pPr>
          <a:r>
            <a:rPr lang="en-US" sz="4500" kern="1200" dirty="0"/>
            <a:t>Gay, bisexual and other men under 25 (GBMSM)</a:t>
          </a:r>
          <a:endParaRPr lang="tr-TR" sz="4500" kern="1200" dirty="0"/>
        </a:p>
      </dsp:txBody>
      <dsp:txXfrm>
        <a:off x="0" y="2302850"/>
        <a:ext cx="10972800" cy="259402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44BAF-6B3A-4297-8E3B-D1B90F00FB45}">
      <dsp:nvSpPr>
        <dsp:cNvPr id="0" name=""/>
        <dsp:cNvSpPr/>
      </dsp:nvSpPr>
      <dsp:spPr>
        <a:xfrm>
          <a:off x="0" y="11832"/>
          <a:ext cx="10972800" cy="1432080"/>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15-26 Years (HPV Positive or Negative in all groups) can reduce the incidence of HPV-related diseases</a:t>
          </a:r>
        </a:p>
      </dsp:txBody>
      <dsp:txXfrm>
        <a:off x="69908" y="81740"/>
        <a:ext cx="10832984" cy="1292264"/>
      </dsp:txXfrm>
    </dsp:sp>
    <dsp:sp modelId="{1F7DE8CA-C802-45CB-888F-DCC7291F9D7F}">
      <dsp:nvSpPr>
        <dsp:cNvPr id="0" name=""/>
        <dsp:cNvSpPr/>
      </dsp:nvSpPr>
      <dsp:spPr>
        <a:xfrm>
          <a:off x="0" y="1443912"/>
          <a:ext cx="109728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341/10,000 in the unvaccinated group</a:t>
          </a:r>
        </a:p>
        <a:p>
          <a:pPr marL="285750" lvl="1" indent="-285750" algn="l" defTabSz="1244600">
            <a:lnSpc>
              <a:spcPct val="90000"/>
            </a:lnSpc>
            <a:spcBef>
              <a:spcPct val="0"/>
            </a:spcBef>
            <a:spcAft>
              <a:spcPct val="20000"/>
            </a:spcAft>
            <a:buChar char="•"/>
          </a:pPr>
          <a:r>
            <a:rPr lang="en-US" sz="2800" kern="1200" dirty="0"/>
            <a:t>157/10,000 in the vaccinated group</a:t>
          </a:r>
        </a:p>
        <a:p>
          <a:pPr marL="285750" lvl="1" indent="-285750" algn="l" defTabSz="1244600">
            <a:lnSpc>
              <a:spcPct val="90000"/>
            </a:lnSpc>
            <a:spcBef>
              <a:spcPct val="0"/>
            </a:spcBef>
            <a:spcAft>
              <a:spcPct val="20000"/>
            </a:spcAft>
            <a:buChar char="•"/>
          </a:pPr>
          <a:r>
            <a:rPr lang="en-US" sz="2800" kern="1200" dirty="0"/>
            <a:t>Reduces risk of HPV-related disease by 50%, even after HPV positivity</a:t>
          </a:r>
        </a:p>
      </dsp:txBody>
      <dsp:txXfrm>
        <a:off x="0" y="1443912"/>
        <a:ext cx="10972800" cy="1453140"/>
      </dsp:txXfrm>
    </dsp:sp>
    <dsp:sp modelId="{0964F71C-2847-4226-8375-8D34761FABF0}">
      <dsp:nvSpPr>
        <dsp:cNvPr id="0" name=""/>
        <dsp:cNvSpPr/>
      </dsp:nvSpPr>
      <dsp:spPr>
        <a:xfrm>
          <a:off x="0" y="2897052"/>
          <a:ext cx="10972800" cy="1432080"/>
        </a:xfrm>
        <a:prstGeom prst="roundRect">
          <a:avLst/>
        </a:prstGeom>
        <a:solidFill>
          <a:srgbClr val="223872"/>
        </a:soli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3320127"/>
              <a:satOff val="-42048"/>
              <a:lumOff val="-196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May provide some protection even with a single dose</a:t>
          </a:r>
        </a:p>
      </dsp:txBody>
      <dsp:txXfrm>
        <a:off x="69908" y="2966960"/>
        <a:ext cx="10832984" cy="1292264"/>
      </dsp:txXfrm>
    </dsp:sp>
    <dsp:sp modelId="{03BFECFC-28C8-4A55-B023-7EA5FCC290D5}">
      <dsp:nvSpPr>
        <dsp:cNvPr id="0" name=""/>
        <dsp:cNvSpPr/>
      </dsp:nvSpPr>
      <dsp:spPr>
        <a:xfrm>
          <a:off x="0" y="4329132"/>
          <a:ext cx="109728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 single dose of vaccine reduces the risk of HSIL by 20 times</a:t>
          </a:r>
        </a:p>
      </dsp:txBody>
      <dsp:txXfrm>
        <a:off x="0" y="4329132"/>
        <a:ext cx="10972800" cy="59616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B70B0-6471-41CB-9E17-373079D9504C}">
      <dsp:nvSpPr>
        <dsp:cNvPr id="0" name=""/>
        <dsp:cNvSpPr/>
      </dsp:nvSpPr>
      <dsp:spPr>
        <a:xfrm>
          <a:off x="1339" y="0"/>
          <a:ext cx="3482578" cy="4937125"/>
        </a:xfrm>
        <a:prstGeom prst="roundRect">
          <a:avLst>
            <a:gd name="adj" fmla="val 1000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Data evaluating single-dose regimens; are more heterogeneous, less consistent, and should be interpreted with caution as opposed to studies evaluating two- or three-dose regimens</a:t>
          </a:r>
          <a:endParaRPr lang="tr-TR" sz="1600" kern="1200" dirty="0"/>
        </a:p>
      </dsp:txBody>
      <dsp:txXfrm>
        <a:off x="1339" y="0"/>
        <a:ext cx="3482578" cy="1481137"/>
      </dsp:txXfrm>
    </dsp:sp>
    <dsp:sp modelId="{369DA780-E769-4149-925B-1B0AD2DD71FC}">
      <dsp:nvSpPr>
        <dsp:cNvPr id="0" name=""/>
        <dsp:cNvSpPr/>
      </dsp:nvSpPr>
      <dsp:spPr>
        <a:xfrm>
          <a:off x="3745110" y="0"/>
          <a:ext cx="3482578" cy="4937125"/>
        </a:xfrm>
        <a:prstGeom prst="roundRect">
          <a:avLst>
            <a:gd name="adj" fmla="val 1000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Available results demonstrate non-inferior immunogenicity and potential protection against targeted HPV types</a:t>
          </a:r>
          <a:endParaRPr lang="tr-TR" sz="1600" kern="1200" dirty="0"/>
        </a:p>
      </dsp:txBody>
      <dsp:txXfrm>
        <a:off x="3745110" y="0"/>
        <a:ext cx="3482578" cy="1481137"/>
      </dsp:txXfrm>
    </dsp:sp>
    <dsp:sp modelId="{F3A09F11-B665-4308-B9BE-B3501C7B7D22}">
      <dsp:nvSpPr>
        <dsp:cNvPr id="0" name=""/>
        <dsp:cNvSpPr/>
      </dsp:nvSpPr>
      <dsp:spPr>
        <a:xfrm>
          <a:off x="4093368" y="1481137"/>
          <a:ext cx="2786062" cy="3209131"/>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rtl="0">
            <a:lnSpc>
              <a:spcPct val="90000"/>
            </a:lnSpc>
            <a:spcBef>
              <a:spcPct val="0"/>
            </a:spcBef>
            <a:spcAft>
              <a:spcPct val="35000"/>
            </a:spcAft>
            <a:buNone/>
          </a:pPr>
          <a:r>
            <a:rPr lang="en-US" sz="2600" b="1" kern="1200" dirty="0"/>
            <a:t>Evidence of non-inferiority with respect to cervical </a:t>
          </a:r>
          <a:r>
            <a:rPr lang="en-US" sz="2600" b="1" kern="1200" dirty="0" err="1"/>
            <a:t>preinvasive</a:t>
          </a:r>
          <a:r>
            <a:rPr lang="en-US" sz="2600" b="1" kern="1200" dirty="0"/>
            <a:t> disease and invasive cancer is awaited</a:t>
          </a:r>
          <a:endParaRPr lang="tr-TR" sz="2600" kern="1200" dirty="0"/>
        </a:p>
      </dsp:txBody>
      <dsp:txXfrm>
        <a:off x="4174969" y="1562738"/>
        <a:ext cx="2622860" cy="3045929"/>
      </dsp:txXfrm>
    </dsp:sp>
    <dsp:sp modelId="{3CCB63B8-217D-4CDA-B777-C5B60312CD84}">
      <dsp:nvSpPr>
        <dsp:cNvPr id="0" name=""/>
        <dsp:cNvSpPr/>
      </dsp:nvSpPr>
      <dsp:spPr>
        <a:xfrm>
          <a:off x="7488882" y="0"/>
          <a:ext cx="3482578" cy="4937125"/>
        </a:xfrm>
        <a:prstGeom prst="roundRect">
          <a:avLst>
            <a:gd name="adj" fmla="val 1000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Data are lacking on the level and duration of protection as well as protection in men or immunosuppressed individuals</a:t>
          </a:r>
          <a:endParaRPr lang="tr-TR" sz="1600" kern="1200" dirty="0"/>
        </a:p>
      </dsp:txBody>
      <dsp:txXfrm>
        <a:off x="7488882" y="0"/>
        <a:ext cx="3482578" cy="148113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24C5F-93CE-4458-8073-A66A04023F69}">
      <dsp:nvSpPr>
        <dsp:cNvPr id="0" name=""/>
        <dsp:cNvSpPr/>
      </dsp:nvSpPr>
      <dsp:spPr>
        <a:xfrm>
          <a:off x="0" y="248763"/>
          <a:ext cx="10515600" cy="95340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Specific studies of 9vHPV vaccine in pregnant women were not conducted </a:t>
          </a:r>
          <a:endParaRPr lang="tr-TR" sz="2400" kern="1200" dirty="0"/>
        </a:p>
      </dsp:txBody>
      <dsp:txXfrm>
        <a:off x="46541" y="295304"/>
        <a:ext cx="10422518" cy="860321"/>
      </dsp:txXfrm>
    </dsp:sp>
    <dsp:sp modelId="{B4FEFE02-76D8-4C5E-9684-7912A7ECD91C}">
      <dsp:nvSpPr>
        <dsp:cNvPr id="0" name=""/>
        <dsp:cNvSpPr/>
      </dsp:nvSpPr>
      <dsp:spPr>
        <a:xfrm>
          <a:off x="0" y="1202167"/>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Vaccination with 9vHPV vaccine should be postponed until completion of pregnancy</a:t>
          </a:r>
          <a:endParaRPr lang="tr-TR" sz="1900" kern="1200" dirty="0"/>
        </a:p>
      </dsp:txBody>
      <dsp:txXfrm>
        <a:off x="0" y="1202167"/>
        <a:ext cx="10515600" cy="397440"/>
      </dsp:txXfrm>
    </dsp:sp>
    <dsp:sp modelId="{4B92198B-0160-4121-85EC-DE7EEB8F7D03}">
      <dsp:nvSpPr>
        <dsp:cNvPr id="0" name=""/>
        <dsp:cNvSpPr/>
      </dsp:nvSpPr>
      <dsp:spPr>
        <a:xfrm>
          <a:off x="0" y="1599607"/>
          <a:ext cx="10515600" cy="953403"/>
        </a:xfrm>
        <a:prstGeom prst="roundRect">
          <a:avLst/>
        </a:prstGeom>
        <a:solidFill>
          <a:schemeClr val="accent3">
            <a:hueOff val="5625132"/>
            <a:satOff val="-8440"/>
            <a:lumOff val="-137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The 4vHPV vaccine was used as the active comparator during clinical development of 9vHPV vaccine</a:t>
          </a:r>
          <a:endParaRPr lang="tr-TR" sz="2400" kern="1200" dirty="0"/>
        </a:p>
      </dsp:txBody>
      <dsp:txXfrm>
        <a:off x="46541" y="1646148"/>
        <a:ext cx="10422518" cy="860321"/>
      </dsp:txXfrm>
    </dsp:sp>
    <dsp:sp modelId="{0A583393-85F4-4473-A845-3F52EC79F42E}">
      <dsp:nvSpPr>
        <dsp:cNvPr id="0" name=""/>
        <dsp:cNvSpPr/>
      </dsp:nvSpPr>
      <dsp:spPr>
        <a:xfrm>
          <a:off x="0" y="2553010"/>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The types of anomalies or proportion of pregnancies with an adverse outcome in individuals who received 9vHPV or 4vHPV vaccine were comparable and consistent with the general population</a:t>
          </a:r>
          <a:endParaRPr lang="tr-TR" sz="1900" kern="1200" dirty="0"/>
        </a:p>
      </dsp:txBody>
      <dsp:txXfrm>
        <a:off x="0" y="2553010"/>
        <a:ext cx="10515600" cy="596160"/>
      </dsp:txXfrm>
    </dsp:sp>
    <dsp:sp modelId="{511FAA58-8445-4044-B049-A6411C4DD05A}">
      <dsp:nvSpPr>
        <dsp:cNvPr id="0" name=""/>
        <dsp:cNvSpPr/>
      </dsp:nvSpPr>
      <dsp:spPr>
        <a:xfrm>
          <a:off x="0" y="3149170"/>
          <a:ext cx="10515600" cy="953403"/>
        </a:xfrm>
        <a:prstGeom prst="roundRect">
          <a:avLst/>
        </a:prstGeom>
        <a:solidFill>
          <a:schemeClr val="accent3">
            <a:hueOff val="11250264"/>
            <a:satOff val="-16880"/>
            <a:lumOff val="-27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A large amount of data on pregnant women (more than 1</a:t>
          </a:r>
          <a:r>
            <a:rPr lang="tr-TR" sz="2400" kern="1200" dirty="0"/>
            <a:t>.</a:t>
          </a:r>
          <a:r>
            <a:rPr lang="en-US" sz="2400" kern="1200" dirty="0"/>
            <a:t>000 pregnancy outcomes) indicate </a:t>
          </a:r>
          <a:r>
            <a:rPr lang="en-US" sz="2400" b="1" kern="1200" dirty="0"/>
            <a:t>no </a:t>
          </a:r>
          <a:r>
            <a:rPr lang="en-US" sz="2400" b="1" kern="1200" dirty="0" err="1"/>
            <a:t>malformative</a:t>
          </a:r>
          <a:r>
            <a:rPr lang="en-US" sz="2400" b="1" kern="1200" dirty="0"/>
            <a:t> or </a:t>
          </a:r>
          <a:r>
            <a:rPr lang="en-US" sz="2400" b="1" kern="1200" dirty="0" err="1"/>
            <a:t>feto</a:t>
          </a:r>
          <a:r>
            <a:rPr lang="en-US" sz="2400" b="1" kern="1200" dirty="0"/>
            <a:t>/neonatal toxicity of 9vHPV vaccine</a:t>
          </a:r>
          <a:endParaRPr lang="tr-TR" sz="2400" b="1" kern="1200" dirty="0"/>
        </a:p>
      </dsp:txBody>
      <dsp:txXfrm>
        <a:off x="46541" y="3195711"/>
        <a:ext cx="10422518" cy="86032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1B674-BEA2-45FC-967F-FD320AC8A004}">
      <dsp:nvSpPr>
        <dsp:cNvPr id="0" name=""/>
        <dsp:cNvSpPr/>
      </dsp:nvSpPr>
      <dsp:spPr>
        <a:xfrm>
          <a:off x="1976400" y="90137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0D4629C-3C40-4961-AB85-96454329DB28}">
      <dsp:nvSpPr>
        <dsp:cNvPr id="0" name=""/>
        <dsp:cNvSpPr/>
      </dsp:nvSpPr>
      <dsp:spPr>
        <a:xfrm>
          <a:off x="788400" y="331575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kern="1200" baseline="0"/>
            <a:t>Positive immune memory after 5th year</a:t>
          </a:r>
          <a:endParaRPr lang="tr-TR" sz="2000" kern="1200"/>
        </a:p>
      </dsp:txBody>
      <dsp:txXfrm>
        <a:off x="788400" y="3315750"/>
        <a:ext cx="4320000" cy="720000"/>
      </dsp:txXfrm>
    </dsp:sp>
    <dsp:sp modelId="{C698FE4C-4F20-4DD6-A926-1274FA9D8CBC}">
      <dsp:nvSpPr>
        <dsp:cNvPr id="0" name=""/>
        <dsp:cNvSpPr/>
      </dsp:nvSpPr>
      <dsp:spPr>
        <a:xfrm>
          <a:off x="7052400" y="90137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BDBBBF29-2D2D-4AD9-945D-F6B9488AC52F}">
      <dsp:nvSpPr>
        <dsp:cNvPr id="0" name=""/>
        <dsp:cNvSpPr/>
      </dsp:nvSpPr>
      <dsp:spPr>
        <a:xfrm>
          <a:off x="5864400" y="331575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tr-TR" sz="3200" b="1" kern="1200" baseline="0"/>
            <a:t>No need for booster dose</a:t>
          </a:r>
          <a:endParaRPr lang="tr-TR" sz="3200" kern="1200"/>
        </a:p>
      </dsp:txBody>
      <dsp:txXfrm>
        <a:off x="5864400" y="3315750"/>
        <a:ext cx="4320000" cy="72000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9543B-0B8D-40AD-B9B8-5D93289614D2}">
      <dsp:nvSpPr>
        <dsp:cNvPr id="0" name=""/>
        <dsp:cNvSpPr/>
      </dsp:nvSpPr>
      <dsp:spPr>
        <a:xfrm>
          <a:off x="217100" y="767543"/>
          <a:ext cx="5148643" cy="1608951"/>
        </a:xfrm>
        <a:prstGeom prst="rect">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9796"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baseline="0" dirty="0"/>
            <a:t>Since the vaccine does not contain live or dead virus, viral infection or similar undesirable effects are not possible</a:t>
          </a:r>
          <a:endParaRPr lang="tr-TR" sz="2100" kern="1200" dirty="0"/>
        </a:p>
      </dsp:txBody>
      <dsp:txXfrm>
        <a:off x="217100" y="767543"/>
        <a:ext cx="5148643" cy="1608951"/>
      </dsp:txXfrm>
    </dsp:sp>
    <dsp:sp modelId="{6BD845C7-4E83-4D27-B9A4-8D8F063B3ADC}">
      <dsp:nvSpPr>
        <dsp:cNvPr id="0" name=""/>
        <dsp:cNvSpPr/>
      </dsp:nvSpPr>
      <dsp:spPr>
        <a:xfrm>
          <a:off x="2573" y="535139"/>
          <a:ext cx="1126265" cy="16893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dsp:style>
    </dsp:sp>
    <dsp:sp modelId="{69842B5F-627F-4E5C-8E91-46923AF596B2}">
      <dsp:nvSpPr>
        <dsp:cNvPr id="0" name=""/>
        <dsp:cNvSpPr/>
      </dsp:nvSpPr>
      <dsp:spPr>
        <a:xfrm>
          <a:off x="5810513" y="745404"/>
          <a:ext cx="5148643" cy="1608951"/>
        </a:xfrm>
        <a:prstGeom prst="rect">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9796" tIns="80010" rIns="80010" bIns="80010" numCol="1" spcCol="1270" anchor="t" anchorCtr="0">
          <a:noAutofit/>
        </a:bodyPr>
        <a:lstStyle/>
        <a:p>
          <a:pPr marL="0" lvl="0" indent="0" algn="l" defTabSz="933450" rtl="0">
            <a:lnSpc>
              <a:spcPct val="90000"/>
            </a:lnSpc>
            <a:spcBef>
              <a:spcPct val="0"/>
            </a:spcBef>
            <a:spcAft>
              <a:spcPct val="35000"/>
            </a:spcAft>
            <a:buNone/>
          </a:pPr>
          <a:r>
            <a:rPr lang="tr-TR" sz="2100" kern="1200" dirty="0"/>
            <a:t>At </a:t>
          </a:r>
          <a:r>
            <a:rPr lang="tr-TR" sz="2100" kern="1200" dirty="0" err="1"/>
            <a:t>vaccination</a:t>
          </a:r>
          <a:r>
            <a:rPr lang="tr-TR" sz="2100" kern="1200" dirty="0"/>
            <a:t> site </a:t>
          </a:r>
          <a:r>
            <a:rPr lang="tr-TR" sz="2100" kern="1200" dirty="0" err="1"/>
            <a:t>due</a:t>
          </a:r>
          <a:r>
            <a:rPr lang="tr-TR" sz="2100" kern="1200" dirty="0"/>
            <a:t> </a:t>
          </a:r>
          <a:r>
            <a:rPr lang="tr-TR" sz="2100" kern="1200" dirty="0" err="1"/>
            <a:t>to</a:t>
          </a:r>
          <a:r>
            <a:rPr lang="tr-TR" sz="2100" kern="1200" dirty="0"/>
            <a:t> </a:t>
          </a:r>
          <a:r>
            <a:rPr lang="tr-TR" sz="2100" kern="1200" dirty="0" err="1"/>
            <a:t>injection</a:t>
          </a:r>
          <a:r>
            <a:rPr lang="tr-TR" sz="2100" kern="1200" dirty="0"/>
            <a:t>;</a:t>
          </a:r>
        </a:p>
        <a:p>
          <a:pPr marL="171450" lvl="1" indent="-171450" algn="l" defTabSz="711200" rtl="0">
            <a:lnSpc>
              <a:spcPct val="90000"/>
            </a:lnSpc>
            <a:spcBef>
              <a:spcPct val="0"/>
            </a:spcBef>
            <a:spcAft>
              <a:spcPct val="15000"/>
            </a:spcAft>
            <a:buChar char="•"/>
          </a:pPr>
          <a:r>
            <a:rPr lang="tr-TR" sz="1600" kern="1200" baseline="0" dirty="0" err="1"/>
            <a:t>Erythema</a:t>
          </a:r>
          <a:endParaRPr lang="tr-TR" sz="1600" kern="1200" dirty="0"/>
        </a:p>
        <a:p>
          <a:pPr marL="171450" lvl="1" indent="-171450" algn="l" defTabSz="711200" rtl="0">
            <a:lnSpc>
              <a:spcPct val="90000"/>
            </a:lnSpc>
            <a:spcBef>
              <a:spcPct val="0"/>
            </a:spcBef>
            <a:spcAft>
              <a:spcPct val="15000"/>
            </a:spcAft>
            <a:buChar char="•"/>
          </a:pPr>
          <a:r>
            <a:rPr lang="tr-TR" sz="1600" kern="1200" baseline="0" dirty="0"/>
            <a:t>Minimal </a:t>
          </a:r>
          <a:r>
            <a:rPr lang="tr-TR" sz="1600" kern="1200" baseline="0" dirty="0" err="1"/>
            <a:t>pain</a:t>
          </a:r>
          <a:endParaRPr lang="tr-TR" sz="1600" kern="1200" dirty="0"/>
        </a:p>
        <a:p>
          <a:pPr marL="171450" lvl="1" indent="-171450" algn="l" defTabSz="711200" rtl="0">
            <a:lnSpc>
              <a:spcPct val="90000"/>
            </a:lnSpc>
            <a:spcBef>
              <a:spcPct val="0"/>
            </a:spcBef>
            <a:spcAft>
              <a:spcPct val="15000"/>
            </a:spcAft>
            <a:buChar char="•"/>
          </a:pPr>
          <a:r>
            <a:rPr lang="tr-TR" sz="1600" kern="1200" dirty="0" err="1"/>
            <a:t>Swelling</a:t>
          </a:r>
          <a:endParaRPr lang="tr-TR" sz="1600" kern="1200" dirty="0"/>
        </a:p>
        <a:p>
          <a:pPr marL="171450" lvl="1" indent="-171450" algn="l" defTabSz="711200" rtl="0">
            <a:lnSpc>
              <a:spcPct val="90000"/>
            </a:lnSpc>
            <a:spcBef>
              <a:spcPct val="0"/>
            </a:spcBef>
            <a:spcAft>
              <a:spcPct val="15000"/>
            </a:spcAft>
            <a:buChar char="•"/>
          </a:pPr>
          <a:r>
            <a:rPr lang="tr-TR" sz="1600" kern="1200" dirty="0" err="1"/>
            <a:t>Mild</a:t>
          </a:r>
          <a:r>
            <a:rPr lang="tr-TR" sz="1600" kern="1200" dirty="0"/>
            <a:t> </a:t>
          </a:r>
          <a:r>
            <a:rPr lang="tr-TR" sz="1600" kern="1200" dirty="0" err="1"/>
            <a:t>fever</a:t>
          </a:r>
          <a:endParaRPr lang="tr-TR" sz="1600" kern="1200" dirty="0"/>
        </a:p>
      </dsp:txBody>
      <dsp:txXfrm>
        <a:off x="5810513" y="745404"/>
        <a:ext cx="5148643" cy="1608951"/>
      </dsp:txXfrm>
    </dsp:sp>
    <dsp:sp modelId="{903CE172-B7A0-4F92-ADF3-9559818C4C60}">
      <dsp:nvSpPr>
        <dsp:cNvPr id="0" name=""/>
        <dsp:cNvSpPr/>
      </dsp:nvSpPr>
      <dsp:spPr>
        <a:xfrm>
          <a:off x="5607055" y="535139"/>
          <a:ext cx="1126265" cy="168939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dsp:style>
    </dsp:sp>
    <dsp:sp modelId="{4CF88CE6-BF40-4B5D-B597-5A7A2AE541D1}">
      <dsp:nvSpPr>
        <dsp:cNvPr id="0" name=""/>
        <dsp:cNvSpPr/>
      </dsp:nvSpPr>
      <dsp:spPr>
        <a:xfrm>
          <a:off x="3019341" y="2793034"/>
          <a:ext cx="5148643" cy="1608951"/>
        </a:xfrm>
        <a:prstGeom prst="rect">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9796"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baseline="0" dirty="0" err="1"/>
            <a:t>Nausea</a:t>
          </a:r>
          <a:r>
            <a:rPr lang="tr-TR" sz="2100" kern="1200" baseline="0" dirty="0"/>
            <a:t>, </a:t>
          </a:r>
          <a:r>
            <a:rPr lang="tr-TR" sz="2100" kern="1200" baseline="0" dirty="0" err="1"/>
            <a:t>dizziness</a:t>
          </a:r>
          <a:r>
            <a:rPr lang="tr-TR" sz="2100" kern="1200" baseline="0" dirty="0"/>
            <a:t>, </a:t>
          </a:r>
          <a:r>
            <a:rPr lang="tr-TR" sz="2100" kern="1200" baseline="0" dirty="0" err="1"/>
            <a:t>blackout</a:t>
          </a:r>
          <a:endParaRPr lang="tr-TR" sz="2100" kern="1200" dirty="0"/>
        </a:p>
      </dsp:txBody>
      <dsp:txXfrm>
        <a:off x="3019341" y="2793034"/>
        <a:ext cx="5148643" cy="1608951"/>
      </dsp:txXfrm>
    </dsp:sp>
    <dsp:sp modelId="{51490FDA-8AF8-4160-9753-4D20D4C4D23B}">
      <dsp:nvSpPr>
        <dsp:cNvPr id="0" name=""/>
        <dsp:cNvSpPr/>
      </dsp:nvSpPr>
      <dsp:spPr>
        <a:xfrm>
          <a:off x="2804814" y="2560630"/>
          <a:ext cx="1126265" cy="168939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3000" r="-83000"/>
          </a:stretch>
        </a:blip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B5DF4-DD2A-4434-9D9C-2661B12EB294}">
      <dsp:nvSpPr>
        <dsp:cNvPr id="0" name=""/>
        <dsp:cNvSpPr/>
      </dsp:nvSpPr>
      <dsp:spPr>
        <a:xfrm>
          <a:off x="0" y="0"/>
          <a:ext cx="10515600" cy="0"/>
        </a:xfrm>
        <a:prstGeom prst="lin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9525" cap="flat" cmpd="sng" algn="ctr">
          <a:solidFill>
            <a:schemeClr val="accent1">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sp>
    <dsp:sp modelId="{7109E05D-815D-40F3-B108-1B2EDE1B938B}">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170,000,000 doses of HPV vaccine/9 Years</a:t>
          </a:r>
          <a:endParaRPr lang="tr-TR" sz="2400" kern="1200" dirty="0"/>
        </a:p>
      </dsp:txBody>
      <dsp:txXfrm>
        <a:off x="0" y="0"/>
        <a:ext cx="10515600" cy="1087834"/>
      </dsp:txXfrm>
    </dsp:sp>
    <dsp:sp modelId="{344E6AB7-80CE-4855-B800-415BDA0EEB2B}">
      <dsp:nvSpPr>
        <dsp:cNvPr id="0" name=""/>
        <dsp:cNvSpPr/>
      </dsp:nvSpPr>
      <dsp:spPr>
        <a:xfrm>
          <a:off x="0" y="1087834"/>
          <a:ext cx="10515600" cy="0"/>
        </a:xfrm>
        <a:prstGeom prst="lin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9525" cap="flat" cmpd="sng" algn="ctr">
          <a:solidFill>
            <a:schemeClr val="accent1">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sp>
    <dsp:sp modelId="{DE95DB06-68AA-4962-AEA3-55F36F25ADD7}">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Primary Ovarian Insufficiency (POI) was reported in only 6 cases in three separate publications.</a:t>
          </a:r>
          <a:endParaRPr lang="tr-TR" sz="2400" kern="1200" dirty="0"/>
        </a:p>
      </dsp:txBody>
      <dsp:txXfrm>
        <a:off x="0" y="1087834"/>
        <a:ext cx="10515600" cy="1087834"/>
      </dsp:txXfrm>
    </dsp:sp>
    <dsp:sp modelId="{5882924D-05F7-4657-A5C1-4EC07AEFC171}">
      <dsp:nvSpPr>
        <dsp:cNvPr id="0" name=""/>
        <dsp:cNvSpPr/>
      </dsp:nvSpPr>
      <dsp:spPr>
        <a:xfrm>
          <a:off x="0" y="2175669"/>
          <a:ext cx="10515600" cy="0"/>
        </a:xfrm>
        <a:prstGeom prst="lin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9525" cap="flat" cmpd="sng" algn="ctr">
          <a:solidFill>
            <a:schemeClr val="accent1">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sp>
    <dsp:sp modelId="{B97E038A-B790-4199-9C62-E95CFDB2FF18}">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For autoimmune syndrome induced by adjuvants (ASIA), the relationship between HPV vaccination and POI symptoms is important and lasts up to 15 years in cases.</a:t>
          </a:r>
          <a:endParaRPr lang="tr-TR" sz="2400" kern="1200" dirty="0"/>
        </a:p>
      </dsp:txBody>
      <dsp:txXfrm>
        <a:off x="0" y="2175669"/>
        <a:ext cx="10515600" cy="1087834"/>
      </dsp:txXfrm>
    </dsp:sp>
    <dsp:sp modelId="{AC6DCC43-9924-48DE-B855-06614CFEAC4B}">
      <dsp:nvSpPr>
        <dsp:cNvPr id="0" name=""/>
        <dsp:cNvSpPr/>
      </dsp:nvSpPr>
      <dsp:spPr>
        <a:xfrm>
          <a:off x="0" y="3263503"/>
          <a:ext cx="10515600" cy="0"/>
        </a:xfrm>
        <a:prstGeom prst="lin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w="9525" cap="flat" cmpd="sng" algn="ctr">
          <a:solidFill>
            <a:schemeClr val="accent1">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sp>
    <dsp:sp modelId="{99D5E20C-BBDB-4ED7-933E-03788E34BB30}">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In Australia, 83% of girls vaccinated with 5,800,000 doses were of school age and no HPV-related POI was demonstrated.</a:t>
          </a:r>
          <a:endParaRPr lang="tr-TR" sz="2400" kern="1200" dirty="0"/>
        </a:p>
      </dsp:txBody>
      <dsp:txXfrm>
        <a:off x="0" y="3263503"/>
        <a:ext cx="10515600" cy="1087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CA49D-1803-4978-9152-53D25A26E77F}">
      <dsp:nvSpPr>
        <dsp:cNvPr id="0" name=""/>
        <dsp:cNvSpPr/>
      </dsp:nvSpPr>
      <dsp:spPr>
        <a:xfrm>
          <a:off x="0" y="0"/>
          <a:ext cx="10515600" cy="2071559"/>
        </a:xfrm>
        <a:prstGeom prst="roundRect">
          <a:avLst>
            <a:gd name="adj" fmla="val 10000"/>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b="1" kern="1200" dirty="0"/>
            <a:t>Primary prevention: </a:t>
          </a:r>
          <a:r>
            <a:rPr lang="en-US" sz="4000" b="0" kern="1200" dirty="0"/>
            <a:t>Preventing the cause of the disease</a:t>
          </a:r>
          <a:r>
            <a:rPr lang="en-US" sz="4000" b="1" kern="1200" dirty="0"/>
            <a:t> (HPV infection)</a:t>
          </a:r>
          <a:endParaRPr lang="tr-TR" sz="4000" kern="1200" baseline="30000" dirty="0"/>
        </a:p>
        <a:p>
          <a:pPr marL="285750" lvl="1" indent="-285750" algn="l" defTabSz="1377950" rtl="0">
            <a:lnSpc>
              <a:spcPct val="90000"/>
            </a:lnSpc>
            <a:spcBef>
              <a:spcPct val="0"/>
            </a:spcBef>
            <a:spcAft>
              <a:spcPct val="15000"/>
            </a:spcAft>
            <a:buChar char="•"/>
          </a:pPr>
          <a:r>
            <a:rPr lang="tr-TR" sz="3100" kern="1200" dirty="0" err="1"/>
            <a:t>preventive</a:t>
          </a:r>
          <a:r>
            <a:rPr lang="tr-TR" sz="3100" kern="1200" dirty="0"/>
            <a:t> </a:t>
          </a:r>
          <a:r>
            <a:rPr lang="tr-TR" sz="3100" kern="1200" dirty="0" err="1"/>
            <a:t>vaccination</a:t>
          </a:r>
          <a:endParaRPr lang="tr-TR" sz="3100" kern="1200" baseline="30000" dirty="0"/>
        </a:p>
      </dsp:txBody>
      <dsp:txXfrm>
        <a:off x="2310275" y="0"/>
        <a:ext cx="8205324" cy="2071559"/>
      </dsp:txXfrm>
    </dsp:sp>
    <dsp:sp modelId="{91560616-6DA2-4634-8365-86CF5D26452B}">
      <dsp:nvSpPr>
        <dsp:cNvPr id="0" name=""/>
        <dsp:cNvSpPr/>
      </dsp:nvSpPr>
      <dsp:spPr>
        <a:xfrm>
          <a:off x="207155" y="207155"/>
          <a:ext cx="2103120" cy="1657247"/>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tint val="50000"/>
              <a:hueOff val="0"/>
              <a:satOff val="0"/>
              <a:lumOff val="0"/>
              <a:alphaOff val="0"/>
            </a:schemeClr>
          </a:contourClr>
        </a:sp3d>
      </dsp:spPr>
      <dsp:style>
        <a:lnRef idx="0">
          <a:scrgbClr r="0" g="0" b="0"/>
        </a:lnRef>
        <a:fillRef idx="1">
          <a:scrgbClr r="0" g="0" b="0"/>
        </a:fillRef>
        <a:effectRef idx="3">
          <a:scrgbClr r="0" g="0" b="0"/>
        </a:effectRef>
        <a:fontRef idx="minor"/>
      </dsp:style>
    </dsp:sp>
    <dsp:sp modelId="{92322678-0AF1-4C9B-B0CF-F7940CD77E63}">
      <dsp:nvSpPr>
        <dsp:cNvPr id="0" name=""/>
        <dsp:cNvSpPr/>
      </dsp:nvSpPr>
      <dsp:spPr>
        <a:xfrm>
          <a:off x="0" y="2278715"/>
          <a:ext cx="10515600" cy="2071559"/>
        </a:xfrm>
        <a:prstGeom prst="roundRect">
          <a:avLst>
            <a:gd name="adj" fmla="val 10000"/>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b="1" kern="1200" dirty="0"/>
            <a:t>Secondary prevention: </a:t>
          </a:r>
          <a:r>
            <a:rPr lang="en-US" sz="4000" b="0" kern="1200" dirty="0"/>
            <a:t>Identifying the disease</a:t>
          </a:r>
          <a:endParaRPr lang="tr-TR" sz="4000" b="0" kern="1200" dirty="0"/>
        </a:p>
        <a:p>
          <a:pPr marL="285750" lvl="1" indent="-285750" algn="l" defTabSz="1377950" rtl="0">
            <a:lnSpc>
              <a:spcPct val="90000"/>
            </a:lnSpc>
            <a:spcBef>
              <a:spcPct val="0"/>
            </a:spcBef>
            <a:spcAft>
              <a:spcPct val="15000"/>
            </a:spcAft>
            <a:buChar char="•"/>
          </a:pPr>
          <a:r>
            <a:rPr lang="tr-TR" sz="3100" kern="1200" dirty="0" err="1"/>
            <a:t>Screening</a:t>
          </a:r>
          <a:r>
            <a:rPr lang="tr-TR" sz="3100" kern="1200" dirty="0"/>
            <a:t> </a:t>
          </a:r>
          <a:r>
            <a:rPr lang="tr-TR" sz="3100" kern="1200" dirty="0" err="1"/>
            <a:t>and</a:t>
          </a:r>
          <a:r>
            <a:rPr lang="tr-TR" sz="3100" kern="1200" dirty="0"/>
            <a:t> </a:t>
          </a:r>
          <a:r>
            <a:rPr lang="tr-TR" sz="3100" kern="1200" dirty="0" err="1"/>
            <a:t>pre-cancer</a:t>
          </a:r>
          <a:r>
            <a:rPr lang="tr-TR" sz="3100" kern="1200" dirty="0"/>
            <a:t> </a:t>
          </a:r>
          <a:r>
            <a:rPr lang="tr-TR" sz="3100" kern="1200" dirty="0" err="1"/>
            <a:t>treatment</a:t>
          </a:r>
          <a:endParaRPr lang="tr-TR" sz="3100" kern="1200" dirty="0"/>
        </a:p>
      </dsp:txBody>
      <dsp:txXfrm>
        <a:off x="2310275" y="2278715"/>
        <a:ext cx="8205324" cy="2071559"/>
      </dsp:txXfrm>
    </dsp:sp>
    <dsp:sp modelId="{E9E6612D-7A79-4ECF-8522-E5C4CDC3A32D}">
      <dsp:nvSpPr>
        <dsp:cNvPr id="0" name=""/>
        <dsp:cNvSpPr/>
      </dsp:nvSpPr>
      <dsp:spPr>
        <a:xfrm>
          <a:off x="207155" y="2485871"/>
          <a:ext cx="2103120" cy="1657247"/>
        </a:xfrm>
        <a:prstGeom prst="roundRect">
          <a:avLst>
            <a:gd name="adj" fmla="val 10000"/>
          </a:avLst>
        </a:prstGeom>
        <a:blipFill rotWithShape="0">
          <a:blip xmlns:r="http://schemas.openxmlformats.org/officeDocument/2006/relationships" r:embed="rId2"/>
          <a:stretch>
            <a:fillRect/>
          </a:stretch>
        </a:blip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tint val="50000"/>
              <a:hueOff val="0"/>
              <a:satOff val="0"/>
              <a:lumOff val="0"/>
              <a:alphaOff val="0"/>
            </a:schemeClr>
          </a:contourClr>
        </a:sp3d>
      </dsp:spPr>
      <dsp:style>
        <a:lnRef idx="0">
          <a:scrgbClr r="0" g="0" b="0"/>
        </a:lnRef>
        <a:fillRef idx="1">
          <a:scrgbClr r="0" g="0" b="0"/>
        </a:fillRef>
        <a:effectRef idx="3">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1F912-1C2F-4216-A2FE-8907B7DB924E}">
      <dsp:nvSpPr>
        <dsp:cNvPr id="0" name=""/>
        <dsp:cNvSpPr/>
      </dsp:nvSpPr>
      <dsp:spPr>
        <a:xfrm>
          <a:off x="0" y="802386"/>
          <a:ext cx="10972800" cy="14813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877D6-2DC6-4AAD-84E7-53C48018F36E}">
      <dsp:nvSpPr>
        <dsp:cNvPr id="0" name=""/>
        <dsp:cNvSpPr/>
      </dsp:nvSpPr>
      <dsp:spPr>
        <a:xfrm>
          <a:off x="448101" y="1135684"/>
          <a:ext cx="814730" cy="8147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4F07A9-A9DC-416F-882A-EEFD7EB9C4F3}">
      <dsp:nvSpPr>
        <dsp:cNvPr id="0" name=""/>
        <dsp:cNvSpPr/>
      </dsp:nvSpPr>
      <dsp:spPr>
        <a:xfrm>
          <a:off x="1710933" y="802386"/>
          <a:ext cx="9261866" cy="148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74" tIns="156774" rIns="156774" bIns="156774" numCol="1" spcCol="1270" anchor="ctr" anchorCtr="0">
          <a:noAutofit/>
        </a:bodyPr>
        <a:lstStyle/>
        <a:p>
          <a:pPr marL="0" lvl="0" indent="0" algn="l" defTabSz="1066800">
            <a:lnSpc>
              <a:spcPct val="100000"/>
            </a:lnSpc>
            <a:spcBef>
              <a:spcPct val="0"/>
            </a:spcBef>
            <a:spcAft>
              <a:spcPct val="35000"/>
            </a:spcAft>
            <a:buNone/>
          </a:pPr>
          <a:r>
            <a:rPr lang="tr-TR" sz="2400" kern="1200"/>
            <a:t>T</a:t>
          </a:r>
          <a:r>
            <a:rPr lang="en-US" sz="2400" kern="1200"/>
            <a:t>he frequency of injection-site adverse experiences and severe adverse experiences </a:t>
          </a:r>
          <a:r>
            <a:rPr lang="tr-TR" sz="2400" kern="1200"/>
            <a:t>(</a:t>
          </a:r>
          <a:r>
            <a:rPr lang="en-US" sz="2400" kern="1200"/>
            <a:t>Pyrexia</a:t>
          </a:r>
          <a:r>
            <a:rPr lang="tr-TR" sz="2400" kern="1200"/>
            <a:t>, </a:t>
          </a:r>
          <a:r>
            <a:rPr lang="en-US" sz="2400" kern="1200"/>
            <a:t>Allergy to vaccine</a:t>
          </a:r>
          <a:r>
            <a:rPr lang="tr-TR" sz="2400" kern="1200"/>
            <a:t>, </a:t>
          </a:r>
          <a:r>
            <a:rPr lang="en-US" sz="2400" kern="1200"/>
            <a:t>Asthmatic crisis</a:t>
          </a:r>
          <a:r>
            <a:rPr lang="tr-TR" sz="2400" kern="1200"/>
            <a:t>, </a:t>
          </a:r>
          <a:r>
            <a:rPr lang="en-US" sz="2400" kern="1200"/>
            <a:t>Headache</a:t>
          </a:r>
          <a:r>
            <a:rPr lang="tr-TR" sz="2400" kern="1200"/>
            <a:t>, </a:t>
          </a:r>
          <a:r>
            <a:rPr lang="en-US" sz="2400" kern="1200"/>
            <a:t>Tonsillitis</a:t>
          </a:r>
          <a:r>
            <a:rPr lang="tr-TR" sz="2400" kern="1200"/>
            <a:t>) </a:t>
          </a:r>
          <a:r>
            <a:rPr lang="en-US" sz="2400" kern="1200"/>
            <a:t>was higher with </a:t>
          </a:r>
          <a:r>
            <a:rPr lang="tr-TR" sz="2400" kern="1200"/>
            <a:t>9vHPV Vaccine </a:t>
          </a:r>
          <a:r>
            <a:rPr lang="en-US" sz="2400" kern="1200"/>
            <a:t>compared to Gardasil</a:t>
          </a:r>
        </a:p>
      </dsp:txBody>
      <dsp:txXfrm>
        <a:off x="1710933" y="802386"/>
        <a:ext cx="9261866" cy="1481328"/>
      </dsp:txXfrm>
    </dsp:sp>
    <dsp:sp modelId="{68CE9D6E-BF0F-4DA3-9A64-5A22C8B5F7E6}">
      <dsp:nvSpPr>
        <dsp:cNvPr id="0" name=""/>
        <dsp:cNvSpPr/>
      </dsp:nvSpPr>
      <dsp:spPr>
        <a:xfrm>
          <a:off x="0" y="2654046"/>
          <a:ext cx="10972800" cy="14813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4576E-77C7-42DF-AA3C-D9F75E569398}">
      <dsp:nvSpPr>
        <dsp:cNvPr id="0" name=""/>
        <dsp:cNvSpPr/>
      </dsp:nvSpPr>
      <dsp:spPr>
        <a:xfrm>
          <a:off x="448101" y="2987344"/>
          <a:ext cx="814730" cy="8147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0F6AA-7A9F-4EC3-93C4-BA4B4A9D7B9E}">
      <dsp:nvSpPr>
        <dsp:cNvPr id="0" name=""/>
        <dsp:cNvSpPr/>
      </dsp:nvSpPr>
      <dsp:spPr>
        <a:xfrm>
          <a:off x="1710933" y="2654046"/>
          <a:ext cx="9261866" cy="148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74" tIns="156774" rIns="156774" bIns="156774" numCol="1" spcCol="1270" anchor="ctr" anchorCtr="0">
          <a:noAutofit/>
        </a:bodyPr>
        <a:lstStyle/>
        <a:p>
          <a:pPr marL="0" lvl="0" indent="0" algn="l" defTabSz="1066800">
            <a:lnSpc>
              <a:spcPct val="100000"/>
            </a:lnSpc>
            <a:spcBef>
              <a:spcPct val="0"/>
            </a:spcBef>
            <a:spcAft>
              <a:spcPct val="35000"/>
            </a:spcAft>
            <a:buNone/>
          </a:pPr>
          <a:r>
            <a:rPr lang="en-US" sz="2400" kern="1200"/>
            <a:t>Most injection-site adverse experiences are mild or moderate and intensity and severe injection-site adverse experiences are rare with both vaccines</a:t>
          </a:r>
        </a:p>
      </dsp:txBody>
      <dsp:txXfrm>
        <a:off x="1710933" y="2654046"/>
        <a:ext cx="9261866" cy="148132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7C846-F04B-4230-BF4D-03C0AAFE5110}">
      <dsp:nvSpPr>
        <dsp:cNvPr id="0" name=""/>
        <dsp:cNvSpPr/>
      </dsp:nvSpPr>
      <dsp:spPr>
        <a:xfrm>
          <a:off x="0" y="0"/>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835EC-3C8C-4003-89F5-54FA96D8158C}">
      <dsp:nvSpPr>
        <dsp:cNvPr id="0" name=""/>
        <dsp:cNvSpPr/>
      </dsp:nvSpPr>
      <dsp:spPr>
        <a:xfrm>
          <a:off x="0" y="0"/>
          <a:ext cx="10972800" cy="246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Protocol 006 provides information on safety and immunogenicity in females who received 3 doses of Gardasil and then 3 doses of 9vHPV Vaccine</a:t>
          </a:r>
        </a:p>
      </dsp:txBody>
      <dsp:txXfrm>
        <a:off x="0" y="0"/>
        <a:ext cx="10972800" cy="2468880"/>
      </dsp:txXfrm>
    </dsp:sp>
    <dsp:sp modelId="{29250F72-078B-4F2E-AD40-FE97BE98D972}">
      <dsp:nvSpPr>
        <dsp:cNvPr id="0" name=""/>
        <dsp:cNvSpPr/>
      </dsp:nvSpPr>
      <dsp:spPr>
        <a:xfrm>
          <a:off x="0" y="2468880"/>
          <a:ext cx="10972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9D98FD-97C8-4D4A-ABDF-1DEEB9694D1D}">
      <dsp:nvSpPr>
        <dsp:cNvPr id="0" name=""/>
        <dsp:cNvSpPr/>
      </dsp:nvSpPr>
      <dsp:spPr>
        <a:xfrm>
          <a:off x="0" y="2468880"/>
          <a:ext cx="10972800" cy="246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Administration of a 3-dose regimen of 9vHPV vaccine to adolescent girls and young women 12-26 years of age who are prior Gardasil recipients is highly immunogenic with respect to additional HPV types and generally well tolerated</a:t>
          </a:r>
        </a:p>
      </dsp:txBody>
      <dsp:txXfrm>
        <a:off x="0" y="2468880"/>
        <a:ext cx="10972800" cy="246888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56708-01FC-4E20-AC1D-9D8D15A5FBB3}">
      <dsp:nvSpPr>
        <dsp:cNvPr id="0" name=""/>
        <dsp:cNvSpPr/>
      </dsp:nvSpPr>
      <dsp:spPr>
        <a:xfrm>
          <a:off x="0" y="398382"/>
          <a:ext cx="10972800" cy="1113840"/>
        </a:xfrm>
        <a:prstGeom prst="roundRect">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a:t>A</a:t>
          </a:r>
          <a:r>
            <a:rPr lang="en-US" sz="2800" kern="1200"/>
            <a:t>ny available HPV vaccine product may be used to continue or complete the series for women for protection against HPV genotypes 16 and 18</a:t>
          </a:r>
          <a:endParaRPr lang="tr-TR" sz="2800" kern="1200"/>
        </a:p>
      </dsp:txBody>
      <dsp:txXfrm>
        <a:off x="54373" y="452755"/>
        <a:ext cx="10864054" cy="1005094"/>
      </dsp:txXfrm>
    </dsp:sp>
    <dsp:sp modelId="{36EC3366-8062-4CCB-BC69-665E0F2D3F50}">
      <dsp:nvSpPr>
        <dsp:cNvPr id="0" name=""/>
        <dsp:cNvSpPr/>
      </dsp:nvSpPr>
      <dsp:spPr>
        <a:xfrm>
          <a:off x="0" y="1512222"/>
          <a:ext cx="10972800"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tr-TR" sz="2200" kern="1200"/>
            <a:t>I</a:t>
          </a:r>
          <a:r>
            <a:rPr lang="en-US" sz="2200" kern="1200"/>
            <a:t>f HPV vaccine </a:t>
          </a:r>
          <a:r>
            <a:rPr lang="tr-TR" sz="2200" kern="1200"/>
            <a:t>type </a:t>
          </a:r>
          <a:r>
            <a:rPr lang="en-US" sz="2200" kern="1200"/>
            <a:t>do</a:t>
          </a:r>
          <a:r>
            <a:rPr lang="tr-TR" sz="2200" kern="1200"/>
            <a:t>es</a:t>
          </a:r>
          <a:r>
            <a:rPr lang="en-US" sz="2200" kern="1200"/>
            <a:t> not </a:t>
          </a:r>
          <a:r>
            <a:rPr lang="tr-TR" sz="2200" kern="1200"/>
            <a:t>be </a:t>
          </a:r>
          <a:r>
            <a:rPr lang="en-US" sz="2200" kern="1200"/>
            <a:t>know</a:t>
          </a:r>
          <a:r>
            <a:rPr lang="tr-TR" sz="2200" kern="1200"/>
            <a:t>n</a:t>
          </a:r>
        </a:p>
        <a:p>
          <a:pPr marL="457200" lvl="2" indent="-228600" algn="l" defTabSz="977900" rtl="0">
            <a:lnSpc>
              <a:spcPct val="90000"/>
            </a:lnSpc>
            <a:spcBef>
              <a:spcPct val="0"/>
            </a:spcBef>
            <a:spcAft>
              <a:spcPct val="20000"/>
            </a:spcAft>
            <a:buChar char="•"/>
          </a:pPr>
          <a:r>
            <a:rPr lang="en-US" sz="2200" b="1" kern="1200" dirty="0">
              <a:solidFill>
                <a:srgbClr val="C00000"/>
              </a:solidFill>
            </a:rPr>
            <a:t>or</a:t>
          </a:r>
          <a:endParaRPr lang="tr-TR" sz="2200" b="1" kern="1200" dirty="0">
            <a:solidFill>
              <a:srgbClr val="C00000"/>
            </a:solidFill>
          </a:endParaRPr>
        </a:p>
        <a:p>
          <a:pPr marL="228600" lvl="1" indent="-228600" algn="l" defTabSz="977900" rtl="0">
            <a:lnSpc>
              <a:spcPct val="90000"/>
            </a:lnSpc>
            <a:spcBef>
              <a:spcPct val="0"/>
            </a:spcBef>
            <a:spcAft>
              <a:spcPct val="20000"/>
            </a:spcAft>
            <a:buChar char="•"/>
          </a:pPr>
          <a:r>
            <a:rPr lang="tr-TR" sz="2200" kern="1200" dirty="0"/>
            <a:t>D</a:t>
          </a:r>
          <a:r>
            <a:rPr lang="en-US" sz="2200" kern="1200" dirty="0"/>
            <a:t>o not have the same HPV vaccine product previously administered</a:t>
          </a:r>
          <a:endParaRPr lang="tr-TR" sz="2200" kern="1200" dirty="0"/>
        </a:p>
        <a:p>
          <a:pPr marL="457200" lvl="2" indent="-228600" algn="l" defTabSz="977900" rtl="0">
            <a:lnSpc>
              <a:spcPct val="90000"/>
            </a:lnSpc>
            <a:spcBef>
              <a:spcPct val="0"/>
            </a:spcBef>
            <a:spcAft>
              <a:spcPct val="20000"/>
            </a:spcAft>
            <a:buChar char="•"/>
          </a:pPr>
          <a:r>
            <a:rPr lang="en-US" sz="2200" b="1" kern="1200" dirty="0">
              <a:solidFill>
                <a:srgbClr val="C00000"/>
              </a:solidFill>
            </a:rPr>
            <a:t>or </a:t>
          </a:r>
          <a:endParaRPr lang="tr-TR" sz="2200" b="1" kern="1200" dirty="0">
            <a:solidFill>
              <a:srgbClr val="C00000"/>
            </a:solidFill>
          </a:endParaRPr>
        </a:p>
        <a:p>
          <a:pPr marL="228600" lvl="1" indent="-228600" algn="l" defTabSz="977900" rtl="0">
            <a:lnSpc>
              <a:spcPct val="90000"/>
            </a:lnSpc>
            <a:spcBef>
              <a:spcPct val="0"/>
            </a:spcBef>
            <a:spcAft>
              <a:spcPct val="20000"/>
            </a:spcAft>
            <a:buChar char="•"/>
          </a:pPr>
          <a:r>
            <a:rPr lang="tr-TR" sz="2200" kern="1200" dirty="0"/>
            <a:t>A</a:t>
          </a:r>
          <a:r>
            <a:rPr lang="en-US" sz="2200" kern="1200" dirty="0"/>
            <a:t>re in settings that are transitioning to the 9</a:t>
          </a:r>
          <a:r>
            <a:rPr lang="tr-TR" sz="2200" kern="1200" dirty="0"/>
            <a:t>v</a:t>
          </a:r>
          <a:r>
            <a:rPr lang="en-US" sz="2200" kern="1200" dirty="0"/>
            <a:t>HPV vaccine</a:t>
          </a:r>
          <a:endParaRPr lang="tr-TR" sz="2200" kern="1200" dirty="0"/>
        </a:p>
      </dsp:txBody>
      <dsp:txXfrm>
        <a:off x="0" y="1512222"/>
        <a:ext cx="10972800" cy="1912680"/>
      </dsp:txXfrm>
    </dsp:sp>
    <dsp:sp modelId="{62BA53B5-7BCE-446B-BFF2-89D4C7AE847D}">
      <dsp:nvSpPr>
        <dsp:cNvPr id="0" name=""/>
        <dsp:cNvSpPr/>
      </dsp:nvSpPr>
      <dsp:spPr>
        <a:xfrm>
          <a:off x="0" y="3424902"/>
          <a:ext cx="10972800" cy="1113840"/>
        </a:xfrm>
        <a:prstGeom prst="roundRect">
          <a:avLst/>
        </a:prstGeom>
        <a:gradFill rotWithShape="0">
          <a:gsLst>
            <a:gs pos="0">
              <a:schemeClr val="accent4">
                <a:hueOff val="-4464770"/>
                <a:satOff val="26899"/>
                <a:lumOff val="2156"/>
                <a:alphaOff val="0"/>
                <a:shade val="63000"/>
              </a:schemeClr>
            </a:gs>
            <a:gs pos="30000">
              <a:schemeClr val="accent4">
                <a:hueOff val="-4464770"/>
                <a:satOff val="26899"/>
                <a:lumOff val="2156"/>
                <a:alphaOff val="0"/>
                <a:shade val="90000"/>
                <a:satMod val="110000"/>
              </a:schemeClr>
            </a:gs>
            <a:gs pos="45000">
              <a:schemeClr val="accent4">
                <a:hueOff val="-4464770"/>
                <a:satOff val="26899"/>
                <a:lumOff val="2156"/>
                <a:alphaOff val="0"/>
                <a:shade val="100000"/>
                <a:satMod val="118000"/>
              </a:schemeClr>
            </a:gs>
            <a:gs pos="55000">
              <a:schemeClr val="accent4">
                <a:hueOff val="-4464770"/>
                <a:satOff val="26899"/>
                <a:lumOff val="2156"/>
                <a:alphaOff val="0"/>
                <a:shade val="100000"/>
                <a:satMod val="118000"/>
              </a:schemeClr>
            </a:gs>
            <a:gs pos="73000">
              <a:schemeClr val="accent4">
                <a:hueOff val="-4464770"/>
                <a:satOff val="26899"/>
                <a:lumOff val="2156"/>
                <a:alphaOff val="0"/>
                <a:shade val="90000"/>
                <a:satMod val="110000"/>
              </a:schemeClr>
            </a:gs>
            <a:gs pos="100000">
              <a:schemeClr val="accent4">
                <a:hueOff val="-4464770"/>
                <a:satOff val="26899"/>
                <a:lumOff val="2156"/>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4">
              <a:hueOff val="-4464770"/>
              <a:satOff val="26899"/>
              <a:lumOff val="2156"/>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9</a:t>
          </a:r>
          <a:r>
            <a:rPr lang="tr-TR" sz="2800" kern="1200"/>
            <a:t>v</a:t>
          </a:r>
          <a:r>
            <a:rPr lang="en-US" sz="2800" kern="1200"/>
            <a:t>HPV vaccine or the </a:t>
          </a:r>
          <a:r>
            <a:rPr lang="tr-TR" sz="2800" kern="1200"/>
            <a:t>4v</a:t>
          </a:r>
          <a:r>
            <a:rPr lang="en-US" sz="2800" kern="1200"/>
            <a:t>HPV vaccine may be used to continue or complete the series for men</a:t>
          </a:r>
          <a:endParaRPr lang="tr-TR" sz="2800" kern="1200"/>
        </a:p>
      </dsp:txBody>
      <dsp:txXfrm>
        <a:off x="54373" y="3479275"/>
        <a:ext cx="10864054" cy="100509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A819C-94D4-4DD2-A99F-2FFFEB300DB1}">
      <dsp:nvSpPr>
        <dsp:cNvPr id="0" name=""/>
        <dsp:cNvSpPr/>
      </dsp:nvSpPr>
      <dsp:spPr>
        <a:xfrm>
          <a:off x="0" y="2410"/>
          <a:ext cx="10972800" cy="0"/>
        </a:xfrm>
        <a:prstGeom prst="line">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w="9525" cap="flat" cmpd="sng" algn="ctr">
          <a:solidFill>
            <a:schemeClr val="dk2">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5802029A-EB88-46BA-97A3-36EF2DBA50F3}">
      <dsp:nvSpPr>
        <dsp:cNvPr id="0" name=""/>
        <dsp:cNvSpPr/>
      </dsp:nvSpPr>
      <dsp:spPr>
        <a:xfrm>
          <a:off x="0" y="2410"/>
          <a:ext cx="2194560" cy="4932303"/>
        </a:xfrm>
        <a:prstGeom prst="rect">
          <a:avLst/>
        </a:prstGeom>
        <a:solidFill>
          <a:srgbClr val="223872"/>
        </a:solidFill>
        <a:ln>
          <a:noFill/>
        </a:ln>
        <a:effectLst/>
      </dsp:spPr>
      <dsp:style>
        <a:lnRef idx="0">
          <a:scrgbClr r="0" g="0" b="0"/>
        </a:lnRef>
        <a:fillRef idx="0">
          <a:scrgbClr r="0" g="0" b="0"/>
        </a:fillRef>
        <a:effectRef idx="0">
          <a:scrgbClr r="0" g="0" b="0"/>
        </a:effectRef>
        <a:fontRef idx="minor"/>
      </dsp:style>
      <dsp:txBody>
        <a:bodyPr spcFirstLastPara="0" vert="vert270" wrap="square" lIns="251460" tIns="251460" rIns="251460" bIns="251460" numCol="1" spcCol="1270" anchor="t" anchorCtr="0">
          <a:noAutofit/>
        </a:bodyPr>
        <a:lstStyle/>
        <a:p>
          <a:pPr marL="0" lvl="0" indent="0" algn="l" defTabSz="2933700" rtl="0">
            <a:lnSpc>
              <a:spcPct val="90000"/>
            </a:lnSpc>
            <a:spcBef>
              <a:spcPct val="0"/>
            </a:spcBef>
            <a:spcAft>
              <a:spcPct val="35000"/>
            </a:spcAft>
            <a:buNone/>
          </a:pPr>
          <a:r>
            <a:rPr lang="tr-TR" sz="6600" b="1" kern="1200" dirty="0">
              <a:solidFill>
                <a:schemeClr val="bg1"/>
              </a:solidFill>
            </a:rPr>
            <a:t>Absolutely Yes</a:t>
          </a:r>
          <a:endParaRPr lang="tr-TR" sz="6600" kern="1200" dirty="0">
            <a:solidFill>
              <a:schemeClr val="bg1"/>
            </a:solidFill>
          </a:endParaRPr>
        </a:p>
      </dsp:txBody>
      <dsp:txXfrm>
        <a:off x="0" y="2410"/>
        <a:ext cx="2194560" cy="4932303"/>
      </dsp:txXfrm>
    </dsp:sp>
    <dsp:sp modelId="{3806C17C-FA8D-42D3-B3AB-9006AF86C603}">
      <dsp:nvSpPr>
        <dsp:cNvPr id="0" name=""/>
        <dsp:cNvSpPr/>
      </dsp:nvSpPr>
      <dsp:spPr>
        <a:xfrm>
          <a:off x="2359151" y="226387"/>
          <a:ext cx="4224528" cy="4479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0" lvl="0" indent="0" algn="l" defTabSz="2533650" rtl="0">
            <a:lnSpc>
              <a:spcPct val="90000"/>
            </a:lnSpc>
            <a:spcBef>
              <a:spcPct val="0"/>
            </a:spcBef>
            <a:spcAft>
              <a:spcPct val="35000"/>
            </a:spcAft>
            <a:buNone/>
          </a:pPr>
          <a:r>
            <a:rPr lang="tr-TR" sz="5700" b="0" i="0" kern="1200" dirty="0"/>
            <a:t>V</a:t>
          </a:r>
          <a:r>
            <a:rPr lang="en-US" sz="5700" b="0" i="0" kern="1200" dirty="0" err="1"/>
            <a:t>accine</a:t>
          </a:r>
          <a:r>
            <a:rPr lang="en-US" sz="5700" b="0" i="0" kern="1200" dirty="0"/>
            <a:t> does not provide protection against</a:t>
          </a:r>
          <a:endParaRPr lang="tr-TR" sz="5700" kern="1200" dirty="0"/>
        </a:p>
      </dsp:txBody>
      <dsp:txXfrm>
        <a:off x="2359151" y="226387"/>
        <a:ext cx="4224528" cy="4479533"/>
      </dsp:txXfrm>
    </dsp:sp>
    <dsp:sp modelId="{D6B28892-A6B6-4D19-8E4B-0AF659E109E0}">
      <dsp:nvSpPr>
        <dsp:cNvPr id="0" name=""/>
        <dsp:cNvSpPr/>
      </dsp:nvSpPr>
      <dsp:spPr>
        <a:xfrm>
          <a:off x="6748272" y="226387"/>
          <a:ext cx="4224528" cy="223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tr-TR" sz="2300" b="0" i="0" kern="1200" dirty="0"/>
            <a:t>A</a:t>
          </a:r>
          <a:r>
            <a:rPr lang="en-US" sz="2300" b="0" i="0" kern="1200" dirty="0" err="1"/>
            <a:t>ll</a:t>
          </a:r>
          <a:r>
            <a:rPr lang="en-US" sz="2300" b="0" i="0" kern="1200" dirty="0"/>
            <a:t> </a:t>
          </a:r>
          <a:r>
            <a:rPr lang="tr-TR" sz="2300" b="0" i="0" kern="1200" dirty="0" err="1"/>
            <a:t>hr</a:t>
          </a:r>
          <a:r>
            <a:rPr lang="en-US" sz="2300" b="0" i="0" kern="1200" dirty="0"/>
            <a:t>HPV types</a:t>
          </a:r>
          <a:endParaRPr lang="tr-TR" sz="2300" b="0" i="0" kern="1200" dirty="0"/>
        </a:p>
        <a:p>
          <a:pPr marL="0" lvl="0" indent="0" algn="l" defTabSz="1022350" rtl="0">
            <a:lnSpc>
              <a:spcPct val="90000"/>
            </a:lnSpc>
            <a:spcBef>
              <a:spcPct val="0"/>
            </a:spcBef>
            <a:spcAft>
              <a:spcPct val="35000"/>
            </a:spcAft>
            <a:buNone/>
          </a:pPr>
          <a:r>
            <a:rPr lang="en-US" sz="2300" b="0" i="0" kern="1200" dirty="0"/>
            <a:t>Despite vaccination, cancer may still develop with other types, with a 10% possibility</a:t>
          </a:r>
          <a:endParaRPr lang="tr-TR" sz="2300" kern="1200" dirty="0"/>
        </a:p>
      </dsp:txBody>
      <dsp:txXfrm>
        <a:off x="6748272" y="226387"/>
        <a:ext cx="4224528" cy="2239766"/>
      </dsp:txXfrm>
    </dsp:sp>
    <dsp:sp modelId="{AE382A45-DB5B-493A-BEFA-BFCAA4C8DE57}">
      <dsp:nvSpPr>
        <dsp:cNvPr id="0" name=""/>
        <dsp:cNvSpPr/>
      </dsp:nvSpPr>
      <dsp:spPr>
        <a:xfrm>
          <a:off x="6583680" y="2466154"/>
          <a:ext cx="4224528" cy="0"/>
        </a:xfrm>
        <a:prstGeom prst="line">
          <a:avLst/>
        </a:prstGeom>
        <a:noFill/>
        <a:ln w="9525" cap="flat" cmpd="sng" algn="ctr">
          <a:solidFill>
            <a:schemeClr val="dk2">
              <a:tint val="50000"/>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0">
          <a:scrgbClr r="0" g="0" b="0"/>
        </a:fillRef>
        <a:effectRef idx="1">
          <a:scrgbClr r="0" g="0" b="0"/>
        </a:effectRef>
        <a:fontRef idx="minor"/>
      </dsp:style>
    </dsp:sp>
    <dsp:sp modelId="{E9FDD0D0-3FA8-43A1-8FF9-F5BB4619823B}">
      <dsp:nvSpPr>
        <dsp:cNvPr id="0" name=""/>
        <dsp:cNvSpPr/>
      </dsp:nvSpPr>
      <dsp:spPr>
        <a:xfrm>
          <a:off x="6748272" y="2466154"/>
          <a:ext cx="4224528" cy="223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tr-TR" sz="2300" b="0" i="0" kern="1200" dirty="0"/>
            <a:t>T</a:t>
          </a:r>
          <a:r>
            <a:rPr lang="en-US" sz="2300" b="0" i="0" kern="1200" dirty="0"/>
            <a:t>he types it contains for those who have previously had an infection with those types</a:t>
          </a:r>
          <a:endParaRPr lang="tr-TR" sz="2300" b="0" i="0" kern="1200" dirty="0"/>
        </a:p>
        <a:p>
          <a:pPr marL="0" lvl="0" indent="0" algn="l" defTabSz="1022350" rtl="0">
            <a:lnSpc>
              <a:spcPct val="90000"/>
            </a:lnSpc>
            <a:spcBef>
              <a:spcPct val="0"/>
            </a:spcBef>
            <a:spcAft>
              <a:spcPct val="35000"/>
            </a:spcAft>
            <a:buNone/>
          </a:pPr>
          <a:r>
            <a:rPr lang="en-US" sz="2300" b="0" i="0" kern="1200" dirty="0"/>
            <a:t>It should be noted that it prevents a recurrence with those types</a:t>
          </a:r>
          <a:endParaRPr lang="tr-TR" sz="2300" b="0" i="0" kern="1200" dirty="0"/>
        </a:p>
      </dsp:txBody>
      <dsp:txXfrm>
        <a:off x="6748272" y="2466154"/>
        <a:ext cx="4224528" cy="2239766"/>
      </dsp:txXfrm>
    </dsp:sp>
    <dsp:sp modelId="{E004F24C-19BC-42FB-8C38-63CF0CEEB397}">
      <dsp:nvSpPr>
        <dsp:cNvPr id="0" name=""/>
        <dsp:cNvSpPr/>
      </dsp:nvSpPr>
      <dsp:spPr>
        <a:xfrm>
          <a:off x="2194559" y="4705920"/>
          <a:ext cx="8778240" cy="0"/>
        </a:xfrm>
        <a:prstGeom prst="line">
          <a:avLst/>
        </a:prstGeom>
        <a:noFill/>
        <a:ln w="9525" cap="flat" cmpd="sng" algn="ctr">
          <a:solidFill>
            <a:schemeClr val="dk2">
              <a:tint val="50000"/>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0">
          <a:scrgbClr r="0" g="0" b="0"/>
        </a:fillRef>
        <a:effectRef idx="1">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B540E-3003-483D-8AA8-0EFF9285177A}">
      <dsp:nvSpPr>
        <dsp:cNvPr id="0" name=""/>
        <dsp:cNvSpPr/>
      </dsp:nvSpPr>
      <dsp:spPr>
        <a:xfrm>
          <a:off x="1952" y="319459"/>
          <a:ext cx="868970" cy="868970"/>
        </a:xfrm>
        <a:prstGeom prst="chord">
          <a:avLst>
            <a:gd name="adj1" fmla="val 4800000"/>
            <a:gd name="adj2" fmla="val 1680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D2DB0DC-DE4E-435B-9F65-C781AC5556C3}">
      <dsp:nvSpPr>
        <dsp:cNvPr id="0" name=""/>
        <dsp:cNvSpPr/>
      </dsp:nvSpPr>
      <dsp:spPr>
        <a:xfrm>
          <a:off x="70126" y="406356"/>
          <a:ext cx="695176" cy="695176"/>
        </a:xfrm>
        <a:prstGeom prst="pie">
          <a:avLst>
            <a:gd name="adj1" fmla="val 12600000"/>
            <a:gd name="adj2" fmla="val 16200000"/>
          </a:avLst>
        </a:prstGeom>
        <a:solidFill>
          <a:schemeClr val="accent1">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BE105B3-BD00-45CC-811D-92A2D3F16291}">
      <dsp:nvSpPr>
        <dsp:cNvPr id="0" name=""/>
        <dsp:cNvSpPr/>
      </dsp:nvSpPr>
      <dsp:spPr>
        <a:xfrm rot="16200000">
          <a:off x="-999315" y="2274642"/>
          <a:ext cx="2520013" cy="52138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2133600" rtl="0">
            <a:lnSpc>
              <a:spcPct val="90000"/>
            </a:lnSpc>
            <a:spcBef>
              <a:spcPct val="0"/>
            </a:spcBef>
            <a:spcAft>
              <a:spcPct val="35000"/>
            </a:spcAft>
            <a:buNone/>
          </a:pPr>
          <a:r>
            <a:rPr lang="tr-TR" sz="4800" b="1" kern="1200" baseline="0" dirty="0"/>
            <a:t>PBNA*</a:t>
          </a:r>
          <a:endParaRPr lang="tr-TR" sz="4800" kern="1200" dirty="0"/>
        </a:p>
      </dsp:txBody>
      <dsp:txXfrm>
        <a:off x="-999315" y="2274642"/>
        <a:ext cx="2520013" cy="521382"/>
      </dsp:txXfrm>
    </dsp:sp>
    <dsp:sp modelId="{42005E44-93A0-4E8F-A2B2-7DF8074F985A}">
      <dsp:nvSpPr>
        <dsp:cNvPr id="0" name=""/>
        <dsp:cNvSpPr/>
      </dsp:nvSpPr>
      <dsp:spPr>
        <a:xfrm>
          <a:off x="690811" y="319459"/>
          <a:ext cx="2410280" cy="34758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rtl="0">
            <a:lnSpc>
              <a:spcPct val="90000"/>
            </a:lnSpc>
            <a:spcBef>
              <a:spcPct val="0"/>
            </a:spcBef>
            <a:spcAft>
              <a:spcPct val="35000"/>
            </a:spcAft>
            <a:buNone/>
          </a:pPr>
          <a:r>
            <a:rPr lang="tr-TR" sz="3200" b="1" u="sng" kern="1200" baseline="0" dirty="0"/>
            <a:t>P</a:t>
          </a:r>
          <a:r>
            <a:rPr lang="tr-TR" sz="3200" kern="1200" baseline="0" dirty="0"/>
            <a:t>seudovirion</a:t>
          </a:r>
          <a:endParaRPr lang="tr-TR" sz="3200" kern="1200" dirty="0"/>
        </a:p>
        <a:p>
          <a:pPr marL="0" lvl="0" indent="0" algn="l" defTabSz="1422400" rtl="0">
            <a:lnSpc>
              <a:spcPct val="90000"/>
            </a:lnSpc>
            <a:spcBef>
              <a:spcPct val="0"/>
            </a:spcBef>
            <a:spcAft>
              <a:spcPct val="35000"/>
            </a:spcAft>
            <a:buNone/>
          </a:pPr>
          <a:r>
            <a:rPr lang="tr-TR" sz="3200" b="1" u="sng" kern="1200" baseline="0" dirty="0"/>
            <a:t>B</a:t>
          </a:r>
          <a:r>
            <a:rPr lang="tr-TR" sz="3200" kern="1200" baseline="0" dirty="0"/>
            <a:t>ased</a:t>
          </a:r>
          <a:endParaRPr lang="tr-TR" sz="3200" kern="1200" dirty="0"/>
        </a:p>
        <a:p>
          <a:pPr marL="0" lvl="0" indent="0" algn="l" defTabSz="1422400" rtl="0">
            <a:lnSpc>
              <a:spcPct val="90000"/>
            </a:lnSpc>
            <a:spcBef>
              <a:spcPct val="0"/>
            </a:spcBef>
            <a:spcAft>
              <a:spcPct val="35000"/>
            </a:spcAft>
            <a:buNone/>
          </a:pPr>
          <a:r>
            <a:rPr lang="tr-TR" sz="3200" b="1" u="sng" kern="1200" baseline="0" dirty="0"/>
            <a:t>N</a:t>
          </a:r>
          <a:r>
            <a:rPr lang="en-US" sz="3200" kern="1200" baseline="0" dirty="0" err="1"/>
            <a:t>eutralization</a:t>
          </a:r>
          <a:endParaRPr lang="tr-TR" sz="3200" kern="1200" dirty="0"/>
        </a:p>
        <a:p>
          <a:pPr marL="0" lvl="0" indent="0" algn="l" defTabSz="1422400" rtl="0">
            <a:lnSpc>
              <a:spcPct val="90000"/>
            </a:lnSpc>
            <a:spcBef>
              <a:spcPct val="0"/>
            </a:spcBef>
            <a:spcAft>
              <a:spcPct val="35000"/>
            </a:spcAft>
            <a:buNone/>
          </a:pPr>
          <a:r>
            <a:rPr lang="tr-TR" sz="3200" b="1" u="sng" kern="1200" baseline="0" dirty="0"/>
            <a:t>A</a:t>
          </a:r>
          <a:r>
            <a:rPr lang="en-US" sz="3200" kern="1200" baseline="0" dirty="0" err="1"/>
            <a:t>ssay</a:t>
          </a:r>
          <a:r>
            <a:rPr lang="en-US" sz="3200" kern="1200" baseline="0" dirty="0"/>
            <a:t> </a:t>
          </a:r>
          <a:endParaRPr lang="tr-TR" sz="3200" kern="1200" dirty="0"/>
        </a:p>
      </dsp:txBody>
      <dsp:txXfrm>
        <a:off x="690811" y="319459"/>
        <a:ext cx="2410280" cy="3475880"/>
      </dsp:txXfrm>
    </dsp:sp>
    <dsp:sp modelId="{2D5E1891-FA08-4B68-B866-6EDDD6989D30}">
      <dsp:nvSpPr>
        <dsp:cNvPr id="0" name=""/>
        <dsp:cNvSpPr/>
      </dsp:nvSpPr>
      <dsp:spPr>
        <a:xfrm>
          <a:off x="3282375" y="319459"/>
          <a:ext cx="868970" cy="868970"/>
        </a:xfrm>
        <a:prstGeom prst="chord">
          <a:avLst>
            <a:gd name="adj1" fmla="val 4800000"/>
            <a:gd name="adj2" fmla="val 1680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8829D1A-C6FE-4A2F-A312-C6B300270027}">
      <dsp:nvSpPr>
        <dsp:cNvPr id="0" name=""/>
        <dsp:cNvSpPr/>
      </dsp:nvSpPr>
      <dsp:spPr>
        <a:xfrm>
          <a:off x="3369267" y="406356"/>
          <a:ext cx="695176" cy="695176"/>
        </a:xfrm>
        <a:prstGeom prst="pie">
          <a:avLst>
            <a:gd name="adj1" fmla="val 9000000"/>
            <a:gd name="adj2" fmla="val 16200000"/>
          </a:avLst>
        </a:prstGeom>
        <a:solidFill>
          <a:schemeClr val="accent1">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1BEE8F2-93D7-4E94-A9B9-413C21884844}">
      <dsp:nvSpPr>
        <dsp:cNvPr id="0" name=""/>
        <dsp:cNvSpPr/>
      </dsp:nvSpPr>
      <dsp:spPr>
        <a:xfrm rot="16200000">
          <a:off x="2283051" y="2274642"/>
          <a:ext cx="2520013" cy="52138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2133600" rtl="0">
            <a:lnSpc>
              <a:spcPct val="90000"/>
            </a:lnSpc>
            <a:spcBef>
              <a:spcPct val="0"/>
            </a:spcBef>
            <a:spcAft>
              <a:spcPct val="35000"/>
            </a:spcAft>
            <a:buNone/>
          </a:pPr>
          <a:r>
            <a:rPr lang="tr-TR" sz="4800" b="1" kern="1200" baseline="0" dirty="0"/>
            <a:t>ELISA</a:t>
          </a:r>
          <a:endParaRPr lang="tr-TR" sz="4800" kern="1200" dirty="0"/>
        </a:p>
      </dsp:txBody>
      <dsp:txXfrm>
        <a:off x="2283051" y="2274642"/>
        <a:ext cx="2520013" cy="521382"/>
      </dsp:txXfrm>
    </dsp:sp>
    <dsp:sp modelId="{8CBE4807-3B88-4F42-865D-A77876EF2ED0}">
      <dsp:nvSpPr>
        <dsp:cNvPr id="0" name=""/>
        <dsp:cNvSpPr/>
      </dsp:nvSpPr>
      <dsp:spPr>
        <a:xfrm>
          <a:off x="3955019" y="319459"/>
          <a:ext cx="1586670" cy="3475880"/>
        </a:xfrm>
        <a:prstGeom prst="rect">
          <a:avLst/>
        </a:prstGeom>
        <a:solidFill>
          <a:schemeClr val="accent5">
            <a:lumMod val="50000"/>
          </a:schemeClr>
        </a:solidFill>
        <a:ln w="9525" cap="flat" cmpd="sng" algn="ctr">
          <a:solidFill>
            <a:schemeClr val="dk1">
              <a:alpha val="0"/>
              <a:hueOff val="0"/>
              <a:satOff val="0"/>
              <a:lumOff val="0"/>
              <a:alphaOff val="0"/>
            </a:schemeClr>
          </a:solidFill>
          <a:prstDash val="solid"/>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36000" tIns="0" rIns="0" bIns="0" numCol="1" spcCol="1270" anchor="t" anchorCtr="0">
          <a:noAutofit/>
        </a:bodyPr>
        <a:lstStyle/>
        <a:p>
          <a:pPr marL="0" lvl="0" indent="0" algn="l" defTabSz="1422400" rtl="0">
            <a:lnSpc>
              <a:spcPct val="90000"/>
            </a:lnSpc>
            <a:spcBef>
              <a:spcPct val="0"/>
            </a:spcBef>
            <a:spcAft>
              <a:spcPct val="35000"/>
            </a:spcAft>
            <a:buNone/>
          </a:pPr>
          <a:r>
            <a:rPr lang="tr-TR" sz="3200" b="1" u="sng" kern="1200" baseline="0" dirty="0"/>
            <a:t>E</a:t>
          </a:r>
          <a:r>
            <a:rPr lang="en-US" sz="3200" kern="1200" baseline="0" dirty="0" err="1"/>
            <a:t>nzyme</a:t>
          </a:r>
          <a:endParaRPr lang="tr-TR" sz="3200" kern="1200" dirty="0"/>
        </a:p>
        <a:p>
          <a:pPr marL="0" lvl="0" indent="0" algn="l" defTabSz="1422400" rtl="0">
            <a:lnSpc>
              <a:spcPct val="90000"/>
            </a:lnSpc>
            <a:spcBef>
              <a:spcPct val="0"/>
            </a:spcBef>
            <a:spcAft>
              <a:spcPct val="35000"/>
            </a:spcAft>
            <a:buNone/>
          </a:pPr>
          <a:r>
            <a:rPr lang="tr-TR" sz="3200" b="1" u="sng" kern="1200" baseline="0" dirty="0"/>
            <a:t>L</a:t>
          </a:r>
          <a:r>
            <a:rPr lang="en-US" sz="3200" kern="1200" baseline="0" dirty="0"/>
            <a:t>inked</a:t>
          </a:r>
          <a:endParaRPr lang="tr-TR" sz="3200" kern="1200" dirty="0"/>
        </a:p>
        <a:p>
          <a:pPr marL="0" lvl="0" indent="0" algn="l" defTabSz="1422400" rtl="0">
            <a:lnSpc>
              <a:spcPct val="90000"/>
            </a:lnSpc>
            <a:spcBef>
              <a:spcPct val="0"/>
            </a:spcBef>
            <a:spcAft>
              <a:spcPct val="35000"/>
            </a:spcAft>
            <a:buNone/>
          </a:pPr>
          <a:r>
            <a:rPr lang="tr-TR" sz="3200" b="1" u="sng" kern="1200" baseline="0" dirty="0"/>
            <a:t>I</a:t>
          </a:r>
          <a:r>
            <a:rPr lang="en-US" sz="3200" kern="1200" baseline="0" dirty="0" err="1"/>
            <a:t>mmuno</a:t>
          </a:r>
          <a:endParaRPr lang="tr-TR" sz="3200" kern="1200" dirty="0"/>
        </a:p>
        <a:p>
          <a:pPr marL="0" lvl="0" indent="0" algn="l" defTabSz="1422400" rtl="0">
            <a:lnSpc>
              <a:spcPct val="90000"/>
            </a:lnSpc>
            <a:spcBef>
              <a:spcPct val="0"/>
            </a:spcBef>
            <a:spcAft>
              <a:spcPct val="35000"/>
            </a:spcAft>
            <a:buNone/>
          </a:pPr>
          <a:r>
            <a:rPr lang="tr-TR" sz="3200" b="1" u="sng" kern="1200" baseline="0" dirty="0"/>
            <a:t>S</a:t>
          </a:r>
          <a:r>
            <a:rPr lang="en-US" sz="3200" kern="1200" baseline="0" dirty="0" err="1"/>
            <a:t>orbent</a:t>
          </a:r>
          <a:endParaRPr lang="tr-TR" sz="3200" kern="1200" dirty="0"/>
        </a:p>
        <a:p>
          <a:pPr marL="0" lvl="0" indent="0" algn="l" defTabSz="1422400" rtl="0">
            <a:lnSpc>
              <a:spcPct val="90000"/>
            </a:lnSpc>
            <a:spcBef>
              <a:spcPct val="0"/>
            </a:spcBef>
            <a:spcAft>
              <a:spcPct val="35000"/>
            </a:spcAft>
            <a:buNone/>
          </a:pPr>
          <a:r>
            <a:rPr lang="tr-TR" sz="3200" b="1" u="sng" kern="1200" baseline="0" dirty="0"/>
            <a:t>A</a:t>
          </a:r>
          <a:r>
            <a:rPr lang="en-US" sz="3200" kern="1200" baseline="0" dirty="0" err="1"/>
            <a:t>ssay</a:t>
          </a:r>
          <a:endParaRPr lang="tr-TR" sz="3200" kern="1200" dirty="0"/>
        </a:p>
      </dsp:txBody>
      <dsp:txXfrm>
        <a:off x="3955019" y="319459"/>
        <a:ext cx="1586670" cy="3475880"/>
      </dsp:txXfrm>
    </dsp:sp>
    <dsp:sp modelId="{019F1106-3970-4D1B-890D-01A0EE655AB5}">
      <dsp:nvSpPr>
        <dsp:cNvPr id="0" name=""/>
        <dsp:cNvSpPr/>
      </dsp:nvSpPr>
      <dsp:spPr>
        <a:xfrm>
          <a:off x="5801016" y="319459"/>
          <a:ext cx="868970" cy="868970"/>
        </a:xfrm>
        <a:prstGeom prst="chord">
          <a:avLst>
            <a:gd name="adj1" fmla="val 4800000"/>
            <a:gd name="adj2" fmla="val 1680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D5C2E77-88C7-4DFD-B83A-22FE9BACB3CF}">
      <dsp:nvSpPr>
        <dsp:cNvPr id="0" name=""/>
        <dsp:cNvSpPr/>
      </dsp:nvSpPr>
      <dsp:spPr>
        <a:xfrm>
          <a:off x="5893384" y="406356"/>
          <a:ext cx="695176" cy="695176"/>
        </a:xfrm>
        <a:prstGeom prst="pie">
          <a:avLst>
            <a:gd name="adj1" fmla="val 5400000"/>
            <a:gd name="adj2" fmla="val 16200000"/>
          </a:avLst>
        </a:prstGeom>
        <a:solidFill>
          <a:schemeClr val="accent1">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7323346-2249-4C70-9975-C747648EFFCB}">
      <dsp:nvSpPr>
        <dsp:cNvPr id="0" name=""/>
        <dsp:cNvSpPr/>
      </dsp:nvSpPr>
      <dsp:spPr>
        <a:xfrm rot="16200000">
          <a:off x="4801700" y="2274642"/>
          <a:ext cx="2520013" cy="52138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2133600" rtl="0">
            <a:lnSpc>
              <a:spcPct val="90000"/>
            </a:lnSpc>
            <a:spcBef>
              <a:spcPct val="0"/>
            </a:spcBef>
            <a:spcAft>
              <a:spcPct val="35000"/>
            </a:spcAft>
            <a:buNone/>
          </a:pPr>
          <a:r>
            <a:rPr lang="tr-TR" sz="4800" b="1" kern="1200" dirty="0"/>
            <a:t>cLIA</a:t>
          </a:r>
        </a:p>
      </dsp:txBody>
      <dsp:txXfrm>
        <a:off x="4801700" y="2274642"/>
        <a:ext cx="2520013" cy="521382"/>
      </dsp:txXfrm>
    </dsp:sp>
    <dsp:sp modelId="{218565CE-A810-4971-AF19-50D121F87E00}">
      <dsp:nvSpPr>
        <dsp:cNvPr id="0" name=""/>
        <dsp:cNvSpPr/>
      </dsp:nvSpPr>
      <dsp:spPr>
        <a:xfrm>
          <a:off x="6449442" y="319459"/>
          <a:ext cx="2261477" cy="34758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rtl="0">
            <a:lnSpc>
              <a:spcPct val="90000"/>
            </a:lnSpc>
            <a:spcBef>
              <a:spcPct val="0"/>
            </a:spcBef>
            <a:spcAft>
              <a:spcPct val="35000"/>
            </a:spcAft>
            <a:buNone/>
          </a:pPr>
          <a:r>
            <a:rPr lang="tr-TR" sz="3200" b="1" u="sng" kern="1200" dirty="0"/>
            <a:t>C</a:t>
          </a:r>
          <a:r>
            <a:rPr lang="tr-TR" sz="3200" kern="1200" dirty="0"/>
            <a:t>ompetitive</a:t>
          </a:r>
        </a:p>
        <a:p>
          <a:pPr marL="0" lvl="0" indent="0" algn="l" defTabSz="1422400" rtl="0">
            <a:lnSpc>
              <a:spcPct val="90000"/>
            </a:lnSpc>
            <a:spcBef>
              <a:spcPct val="0"/>
            </a:spcBef>
            <a:spcAft>
              <a:spcPct val="35000"/>
            </a:spcAft>
            <a:buNone/>
          </a:pPr>
          <a:r>
            <a:rPr lang="tr-TR" sz="3200" b="1" u="sng" kern="1200" dirty="0"/>
            <a:t>L</a:t>
          </a:r>
          <a:r>
            <a:rPr lang="tr-TR" sz="3200" kern="1200" dirty="0"/>
            <a:t>uminex</a:t>
          </a:r>
        </a:p>
        <a:p>
          <a:pPr marL="0" lvl="0" indent="0" algn="l" defTabSz="1422400" rtl="0">
            <a:lnSpc>
              <a:spcPct val="90000"/>
            </a:lnSpc>
            <a:spcBef>
              <a:spcPct val="0"/>
            </a:spcBef>
            <a:spcAft>
              <a:spcPct val="35000"/>
            </a:spcAft>
            <a:buNone/>
          </a:pPr>
          <a:r>
            <a:rPr lang="tr-TR" sz="3200" b="1" u="sng" kern="1200" dirty="0"/>
            <a:t>I</a:t>
          </a:r>
          <a:r>
            <a:rPr lang="tr-TR" sz="3200" kern="1200" dirty="0"/>
            <a:t>mmuno</a:t>
          </a:r>
        </a:p>
        <a:p>
          <a:pPr marL="0" lvl="0" indent="0" algn="l" defTabSz="1422400" rtl="0">
            <a:lnSpc>
              <a:spcPct val="90000"/>
            </a:lnSpc>
            <a:spcBef>
              <a:spcPct val="0"/>
            </a:spcBef>
            <a:spcAft>
              <a:spcPct val="35000"/>
            </a:spcAft>
            <a:buNone/>
          </a:pPr>
          <a:r>
            <a:rPr lang="tr-TR" sz="3200" b="1" u="sng" kern="1200" dirty="0"/>
            <a:t>A</a:t>
          </a:r>
          <a:r>
            <a:rPr lang="tr-TR" sz="3200" kern="1200" dirty="0"/>
            <a:t>ssay</a:t>
          </a:r>
        </a:p>
      </dsp:txBody>
      <dsp:txXfrm>
        <a:off x="6449442" y="319459"/>
        <a:ext cx="2261477" cy="347588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CE217-D21E-45E1-B0A0-E2AB4737EC76}">
      <dsp:nvSpPr>
        <dsp:cNvPr id="0" name=""/>
        <dsp:cNvSpPr/>
      </dsp:nvSpPr>
      <dsp:spPr>
        <a:xfrm>
          <a:off x="0" y="9899"/>
          <a:ext cx="5943600" cy="4095000"/>
        </a:xfrm>
        <a:prstGeom prst="roundRect">
          <a:avLst/>
        </a:prstGeom>
        <a:solidFill>
          <a:srgbClr val="993300"/>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baseline="0" dirty="0"/>
            <a:t>Although the importance of differences in magnitude of immune response between</a:t>
          </a:r>
          <a:r>
            <a:rPr lang="tr-TR" sz="2500" kern="1200" baseline="0" dirty="0"/>
            <a:t> </a:t>
          </a:r>
          <a:r>
            <a:rPr lang="en-US" sz="2500" kern="1200" baseline="0" dirty="0"/>
            <a:t>these vaccines is unknown, they may represent determinants of duration of protection against HPV-16/18. Long-term studies</a:t>
          </a:r>
          <a:r>
            <a:rPr lang="tr-TR" sz="2500" kern="1200" baseline="0" dirty="0"/>
            <a:t> </a:t>
          </a:r>
          <a:r>
            <a:rPr lang="en-US" sz="2500" kern="1200" baseline="0" dirty="0"/>
            <a:t>evaluating duration of efficacy after vaccination are needed for both vaccines.</a:t>
          </a:r>
          <a:endParaRPr lang="tr-TR" sz="2500" kern="1200" dirty="0"/>
        </a:p>
      </dsp:txBody>
      <dsp:txXfrm>
        <a:off x="199901" y="209800"/>
        <a:ext cx="5543798" cy="3695198"/>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D19C1-D40C-4F5C-918D-CE7E973AD1AF}">
      <dsp:nvSpPr>
        <dsp:cNvPr id="0" name=""/>
        <dsp:cNvSpPr/>
      </dsp:nvSpPr>
      <dsp:spPr>
        <a:xfrm>
          <a:off x="0" y="0"/>
          <a:ext cx="7924800" cy="41148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rtl="0">
            <a:lnSpc>
              <a:spcPct val="90000"/>
            </a:lnSpc>
            <a:spcBef>
              <a:spcPct val="0"/>
            </a:spcBef>
            <a:spcAft>
              <a:spcPct val="35000"/>
            </a:spcAft>
            <a:buNone/>
          </a:pPr>
          <a:r>
            <a:rPr lang="tr-TR" sz="5700" kern="1200" dirty="0"/>
            <a:t>Important Problems</a:t>
          </a:r>
        </a:p>
      </dsp:txBody>
      <dsp:txXfrm>
        <a:off x="0" y="0"/>
        <a:ext cx="7924800" cy="1234440"/>
      </dsp:txXfrm>
    </dsp:sp>
    <dsp:sp modelId="{B67F10FC-0244-42DB-9915-F930562FDD4B}">
      <dsp:nvSpPr>
        <dsp:cNvPr id="0" name=""/>
        <dsp:cNvSpPr/>
      </dsp:nvSpPr>
      <dsp:spPr>
        <a:xfrm>
          <a:off x="792479" y="1234540"/>
          <a:ext cx="6339840" cy="5994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rtl="0">
            <a:lnSpc>
              <a:spcPct val="90000"/>
            </a:lnSpc>
            <a:spcBef>
              <a:spcPct val="0"/>
            </a:spcBef>
            <a:spcAft>
              <a:spcPct val="35000"/>
            </a:spcAft>
            <a:buNone/>
          </a:pPr>
          <a:r>
            <a:rPr lang="tr-TR" sz="2900" kern="1200" baseline="0" dirty="0"/>
            <a:t>Non evidance based messages in media</a:t>
          </a:r>
          <a:endParaRPr lang="tr-TR" sz="2900" kern="1200" dirty="0"/>
        </a:p>
      </dsp:txBody>
      <dsp:txXfrm>
        <a:off x="810036" y="1252097"/>
        <a:ext cx="6304726" cy="564324"/>
      </dsp:txXfrm>
    </dsp:sp>
    <dsp:sp modelId="{989CA6B1-DAB8-4629-851D-6C4F7B9492AD}">
      <dsp:nvSpPr>
        <dsp:cNvPr id="0" name=""/>
        <dsp:cNvSpPr/>
      </dsp:nvSpPr>
      <dsp:spPr>
        <a:xfrm>
          <a:off x="792479" y="1926200"/>
          <a:ext cx="6339840" cy="5994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rtl="0">
            <a:lnSpc>
              <a:spcPct val="90000"/>
            </a:lnSpc>
            <a:spcBef>
              <a:spcPct val="0"/>
            </a:spcBef>
            <a:spcAft>
              <a:spcPct val="35000"/>
            </a:spcAft>
            <a:buNone/>
          </a:pPr>
          <a:r>
            <a:rPr lang="tr-TR" sz="2900" kern="1200" baseline="0" dirty="0"/>
            <a:t>Investment to screening </a:t>
          </a:r>
          <a:r>
            <a:rPr lang="tr-TR" sz="2900" kern="1200" baseline="0" dirty="0" err="1"/>
            <a:t>and</a:t>
          </a:r>
          <a:r>
            <a:rPr lang="tr-TR" sz="2900" kern="1200" baseline="0" dirty="0"/>
            <a:t> </a:t>
          </a:r>
          <a:r>
            <a:rPr lang="en-US" sz="2900" kern="1200" baseline="0" dirty="0"/>
            <a:t>v</a:t>
          </a:r>
          <a:r>
            <a:rPr lang="tr-TR" sz="2900" kern="1200" baseline="0" dirty="0" err="1"/>
            <a:t>accination</a:t>
          </a:r>
          <a:endParaRPr lang="tr-TR" sz="2900" kern="1200" dirty="0"/>
        </a:p>
      </dsp:txBody>
      <dsp:txXfrm>
        <a:off x="810036" y="1943757"/>
        <a:ext cx="6304726" cy="564324"/>
      </dsp:txXfrm>
    </dsp:sp>
    <dsp:sp modelId="{1D297911-7B82-488C-81DA-E03F1288E19C}">
      <dsp:nvSpPr>
        <dsp:cNvPr id="0" name=""/>
        <dsp:cNvSpPr/>
      </dsp:nvSpPr>
      <dsp:spPr>
        <a:xfrm>
          <a:off x="792479" y="2617860"/>
          <a:ext cx="6339840" cy="5994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rtl="0">
            <a:lnSpc>
              <a:spcPct val="90000"/>
            </a:lnSpc>
            <a:spcBef>
              <a:spcPct val="0"/>
            </a:spcBef>
            <a:spcAft>
              <a:spcPct val="35000"/>
            </a:spcAft>
            <a:buNone/>
          </a:pPr>
          <a:r>
            <a:rPr lang="tr-TR" sz="2900" kern="1200" baseline="0" dirty="0"/>
            <a:t>Prioritization for NIP inclusion</a:t>
          </a:r>
          <a:endParaRPr lang="tr-TR" sz="2900" kern="1200" dirty="0"/>
        </a:p>
      </dsp:txBody>
      <dsp:txXfrm>
        <a:off x="810036" y="2635417"/>
        <a:ext cx="6304726" cy="564324"/>
      </dsp:txXfrm>
    </dsp:sp>
    <dsp:sp modelId="{5E20CD5E-1DC6-491B-96C8-B197CB6C1DC6}">
      <dsp:nvSpPr>
        <dsp:cNvPr id="0" name=""/>
        <dsp:cNvSpPr/>
      </dsp:nvSpPr>
      <dsp:spPr>
        <a:xfrm>
          <a:off x="792479" y="3309520"/>
          <a:ext cx="6339840" cy="5994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rtl="0">
            <a:lnSpc>
              <a:spcPct val="90000"/>
            </a:lnSpc>
            <a:spcBef>
              <a:spcPct val="0"/>
            </a:spcBef>
            <a:spcAft>
              <a:spcPct val="35000"/>
            </a:spcAft>
            <a:buNone/>
          </a:pPr>
          <a:r>
            <a:rPr lang="tr-TR" sz="2900" kern="1200" baseline="0" dirty="0"/>
            <a:t>Infrastructure for adeloscent vacination</a:t>
          </a:r>
          <a:endParaRPr lang="tr-TR" sz="2900" kern="1200" dirty="0"/>
        </a:p>
      </dsp:txBody>
      <dsp:txXfrm>
        <a:off x="810036" y="3327077"/>
        <a:ext cx="6304726" cy="56432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FE7AF-0C1E-48FE-9FDB-266C784C6483}">
      <dsp:nvSpPr>
        <dsp:cNvPr id="0" name=""/>
        <dsp:cNvSpPr/>
      </dsp:nvSpPr>
      <dsp:spPr>
        <a:xfrm>
          <a:off x="0" y="1028700"/>
          <a:ext cx="7924800" cy="20574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tr-TR" sz="3000" kern="1200" dirty="0"/>
            <a:t>For </a:t>
          </a:r>
          <a:r>
            <a:rPr lang="tr-TR" sz="3000" kern="1200" dirty="0" err="1"/>
            <a:t>any</a:t>
          </a:r>
          <a:r>
            <a:rPr lang="tr-TR" sz="3000" kern="1200" dirty="0"/>
            <a:t> </a:t>
          </a:r>
          <a:r>
            <a:rPr lang="en-US" sz="3000" kern="1200" dirty="0"/>
            <a:t>c</a:t>
          </a:r>
          <a:r>
            <a:rPr lang="tr-TR" sz="3000" kern="1200" dirty="0" err="1"/>
            <a:t>ountry</a:t>
          </a:r>
          <a:r>
            <a:rPr lang="tr-TR" sz="3000" kern="1200" dirty="0"/>
            <a:t> ; If HPV vaccines will be purchased with adequate prices, it's not acceptable with an ethical and political view to exclude HPV vaccination from NIP</a:t>
          </a:r>
        </a:p>
      </dsp:txBody>
      <dsp:txXfrm>
        <a:off x="60259" y="1088959"/>
        <a:ext cx="7804282" cy="193688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27182-8F3C-4FD1-8EEF-84FDD83CA084}">
      <dsp:nvSpPr>
        <dsp:cNvPr id="0" name=""/>
        <dsp:cNvSpPr/>
      </dsp:nvSpPr>
      <dsp:spPr>
        <a:xfrm>
          <a:off x="0" y="184722"/>
          <a:ext cx="10972800" cy="4567680"/>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dk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rtl="0">
            <a:lnSpc>
              <a:spcPct val="90000"/>
            </a:lnSpc>
            <a:spcBef>
              <a:spcPct val="0"/>
            </a:spcBef>
            <a:spcAft>
              <a:spcPct val="35000"/>
            </a:spcAft>
            <a:buNone/>
          </a:pPr>
          <a:r>
            <a:rPr lang="en-US" sz="6400" kern="1200" dirty="0"/>
            <a:t>HPV vaccines have been proven to work extremely well,</a:t>
          </a:r>
          <a:r>
            <a:rPr lang="tr-TR" sz="6400" kern="1200" dirty="0"/>
            <a:t> </a:t>
          </a:r>
          <a:r>
            <a:rPr lang="en-US" sz="6400" kern="1200" dirty="0"/>
            <a:t>resulting in an impact far beyond initial expectations</a:t>
          </a:r>
          <a:endParaRPr lang="tr-TR" sz="6400" kern="1200" dirty="0"/>
        </a:p>
      </dsp:txBody>
      <dsp:txXfrm>
        <a:off x="222976" y="407698"/>
        <a:ext cx="10526848" cy="41217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EDE6F-DA1C-4764-B28C-B122067FE45E}">
      <dsp:nvSpPr>
        <dsp:cNvPr id="0" name=""/>
        <dsp:cNvSpPr/>
      </dsp:nvSpPr>
      <dsp:spPr>
        <a:xfrm>
          <a:off x="0" y="83327"/>
          <a:ext cx="6421840" cy="1374750"/>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The International Papillomavirus Society has announced that Australia will be the first country to eradicate cervical cancer</a:t>
          </a:r>
          <a:endParaRPr lang="tr-TR" sz="2500" kern="1200" dirty="0"/>
        </a:p>
      </dsp:txBody>
      <dsp:txXfrm>
        <a:off x="67110" y="150437"/>
        <a:ext cx="6287620" cy="1240530"/>
      </dsp:txXfrm>
    </dsp:sp>
    <dsp:sp modelId="{838AB242-3558-458F-A2A9-BF25C779DBB9}">
      <dsp:nvSpPr>
        <dsp:cNvPr id="0" name=""/>
        <dsp:cNvSpPr/>
      </dsp:nvSpPr>
      <dsp:spPr>
        <a:xfrm>
          <a:off x="0" y="1530077"/>
          <a:ext cx="6421840" cy="1374750"/>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New studies have shown that Australia's free vaccination program will dramatically reduce cervical cancer rates in the future</a:t>
          </a:r>
          <a:endParaRPr lang="tr-TR" sz="2500" kern="1200" dirty="0"/>
        </a:p>
      </dsp:txBody>
      <dsp:txXfrm>
        <a:off x="67110" y="1597187"/>
        <a:ext cx="6287620" cy="1240530"/>
      </dsp:txXfrm>
    </dsp:sp>
    <dsp:sp modelId="{D589909F-911C-46A4-8C97-173B8E80D214}">
      <dsp:nvSpPr>
        <dsp:cNvPr id="0" name=""/>
        <dsp:cNvSpPr/>
      </dsp:nvSpPr>
      <dsp:spPr>
        <a:xfrm>
          <a:off x="0" y="2976827"/>
          <a:ext cx="6421840" cy="1374750"/>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In 2016, 78.6% of 15-year-old girls and 72.9% of 15-year-old boys were vaccinated</a:t>
          </a:r>
          <a:endParaRPr lang="tr-TR" sz="2500" kern="1200" dirty="0"/>
        </a:p>
      </dsp:txBody>
      <dsp:txXfrm>
        <a:off x="67110" y="3043937"/>
        <a:ext cx="6287620" cy="1240530"/>
      </dsp:txXfrm>
    </dsp:sp>
    <dsp:sp modelId="{E7ED99F2-D20F-4A0D-9481-E2381D06B797}">
      <dsp:nvSpPr>
        <dsp:cNvPr id="0" name=""/>
        <dsp:cNvSpPr/>
      </dsp:nvSpPr>
      <dsp:spPr>
        <a:xfrm>
          <a:off x="0" y="4423577"/>
          <a:ext cx="6421840" cy="1374750"/>
        </a:xfrm>
        <a:prstGeom prst="roundRect">
          <a:avLst/>
        </a:prstGeom>
        <a:solidFill>
          <a:srgbClr val="223872"/>
        </a:soli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t>As a result, HPV rates in women aged 18-24 decreased from 22.7% to 1.1% between 2005 and 2015</a:t>
          </a:r>
          <a:endParaRPr lang="tr-TR" sz="2500" kern="1200" dirty="0"/>
        </a:p>
      </dsp:txBody>
      <dsp:txXfrm>
        <a:off x="67110" y="4490687"/>
        <a:ext cx="6287620" cy="12405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F4760-40AD-4A67-AEB1-6777EED77D54}">
      <dsp:nvSpPr>
        <dsp:cNvPr id="0" name=""/>
        <dsp:cNvSpPr/>
      </dsp:nvSpPr>
      <dsp:spPr>
        <a:xfrm>
          <a:off x="0" y="31339"/>
          <a:ext cx="10972800" cy="140328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rtl="0">
            <a:lnSpc>
              <a:spcPct val="90000"/>
            </a:lnSpc>
            <a:spcBef>
              <a:spcPct val="0"/>
            </a:spcBef>
            <a:spcAft>
              <a:spcPct val="35000"/>
            </a:spcAft>
            <a:buNone/>
          </a:pPr>
          <a:r>
            <a:rPr lang="en-US" sz="3800" kern="1200" dirty="0"/>
            <a:t>Four-step plan to eliminate HPV-related cancers in Europe</a:t>
          </a:r>
          <a:endParaRPr lang="tr-TR" sz="3800" kern="1200" dirty="0"/>
        </a:p>
      </dsp:txBody>
      <dsp:txXfrm>
        <a:off x="0" y="31339"/>
        <a:ext cx="10972800" cy="1403280"/>
      </dsp:txXfrm>
    </dsp:sp>
    <dsp:sp modelId="{B92599C6-364C-493D-B763-0E8EE9193656}">
      <dsp:nvSpPr>
        <dsp:cNvPr id="0" name=""/>
        <dsp:cNvSpPr/>
      </dsp:nvSpPr>
      <dsp:spPr>
        <a:xfrm>
          <a:off x="0" y="1449087"/>
          <a:ext cx="10972800" cy="344222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rtl="0">
            <a:lnSpc>
              <a:spcPct val="90000"/>
            </a:lnSpc>
            <a:spcBef>
              <a:spcPct val="0"/>
            </a:spcBef>
            <a:spcAft>
              <a:spcPct val="15000"/>
            </a:spcAft>
            <a:buChar char="•"/>
          </a:pPr>
          <a:r>
            <a:rPr lang="tr-TR" sz="3800" b="1" kern="1200" dirty="0" err="1"/>
            <a:t>Gender-neutral</a:t>
          </a:r>
          <a:r>
            <a:rPr lang="tr-TR" sz="3800" b="1" kern="1200" dirty="0"/>
            <a:t> </a:t>
          </a:r>
          <a:r>
            <a:rPr lang="en-US" sz="3800" b="1" kern="1200" dirty="0"/>
            <a:t>HPV vaccination</a:t>
          </a:r>
          <a:r>
            <a:rPr lang="tr-TR" sz="3800" b="1" kern="1200" dirty="0"/>
            <a:t> </a:t>
          </a:r>
          <a:r>
            <a:rPr lang="en-US" sz="3800" b="1" kern="1200" dirty="0"/>
            <a:t>(boy</a:t>
          </a:r>
          <a:r>
            <a:rPr lang="tr-TR" sz="3800" b="1" kern="1200" dirty="0"/>
            <a:t>s&amp;</a:t>
          </a:r>
          <a:r>
            <a:rPr lang="en-US" sz="3800" b="1" kern="1200" dirty="0"/>
            <a:t>girl</a:t>
          </a:r>
          <a:r>
            <a:rPr lang="tr-TR" sz="3800" b="1" kern="1200" dirty="0"/>
            <a:t>s</a:t>
          </a:r>
          <a:r>
            <a:rPr lang="en-US" sz="3800" b="1" kern="1200" dirty="0"/>
            <a:t>)</a:t>
          </a:r>
          <a:endParaRPr lang="tr-TR" sz="3800" b="1" kern="1200" dirty="0"/>
        </a:p>
        <a:p>
          <a:pPr marL="285750" lvl="1" indent="-285750" algn="l" defTabSz="1689100" rtl="0">
            <a:lnSpc>
              <a:spcPct val="90000"/>
            </a:lnSpc>
            <a:spcBef>
              <a:spcPct val="0"/>
            </a:spcBef>
            <a:spcAft>
              <a:spcPct val="15000"/>
            </a:spcAft>
            <a:buChar char="•"/>
          </a:pPr>
          <a:r>
            <a:rPr lang="tr-TR" sz="3800" kern="1200" dirty="0" err="1"/>
            <a:t>Cervical</a:t>
          </a:r>
          <a:r>
            <a:rPr lang="tr-TR" sz="3800" kern="1200" dirty="0"/>
            <a:t> </a:t>
          </a:r>
          <a:r>
            <a:rPr lang="tr-TR" sz="3800" kern="1200" dirty="0" err="1"/>
            <a:t>cancer</a:t>
          </a:r>
          <a:r>
            <a:rPr lang="tr-TR" sz="3800" kern="1200" dirty="0"/>
            <a:t> </a:t>
          </a:r>
          <a:r>
            <a:rPr lang="tr-TR" sz="3800" kern="1200" dirty="0" err="1"/>
            <a:t>screening</a:t>
          </a:r>
          <a:r>
            <a:rPr lang="tr-TR" sz="3800" kern="1200" dirty="0"/>
            <a:t> </a:t>
          </a:r>
          <a:r>
            <a:rPr lang="tr-TR" sz="3800" kern="1200" dirty="0" err="1"/>
            <a:t>by</a:t>
          </a:r>
          <a:r>
            <a:rPr lang="tr-TR" sz="3800" kern="1200" dirty="0"/>
            <a:t> HPV </a:t>
          </a:r>
          <a:r>
            <a:rPr lang="tr-TR" sz="3800" kern="1200" dirty="0" err="1"/>
            <a:t>testing</a:t>
          </a:r>
          <a:endParaRPr lang="tr-TR" sz="3800" kern="1200" dirty="0"/>
        </a:p>
        <a:p>
          <a:pPr marL="285750" lvl="1" indent="-285750" algn="l" defTabSz="1689100" rtl="0">
            <a:lnSpc>
              <a:spcPct val="90000"/>
            </a:lnSpc>
            <a:spcBef>
              <a:spcPct val="0"/>
            </a:spcBef>
            <a:spcAft>
              <a:spcPct val="15000"/>
            </a:spcAft>
            <a:buChar char="•"/>
          </a:pPr>
          <a:r>
            <a:rPr lang="en-US" sz="3800" kern="1200" dirty="0"/>
            <a:t>Appropriate treatment of HPV-associated cancers</a:t>
          </a:r>
          <a:endParaRPr lang="tr-TR" sz="3800" kern="1200" dirty="0"/>
        </a:p>
        <a:p>
          <a:pPr marL="285750" lvl="1" indent="-285750" algn="l" defTabSz="1689100" rtl="0">
            <a:lnSpc>
              <a:spcPct val="90000"/>
            </a:lnSpc>
            <a:spcBef>
              <a:spcPct val="0"/>
            </a:spcBef>
            <a:spcAft>
              <a:spcPct val="15000"/>
            </a:spcAft>
            <a:buChar char="•"/>
          </a:pPr>
          <a:r>
            <a:rPr lang="en-US" sz="3800" b="1" kern="1200" dirty="0"/>
            <a:t>Education of the public and professionals for HPV awareness</a:t>
          </a:r>
          <a:endParaRPr lang="tr-TR" sz="3800" b="1" kern="1200" dirty="0"/>
        </a:p>
      </dsp:txBody>
      <dsp:txXfrm>
        <a:off x="0" y="1449087"/>
        <a:ext cx="10972800" cy="3442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4AA32-DD97-4D54-859E-DACE64F622DD}">
      <dsp:nvSpPr>
        <dsp:cNvPr id="0" name=""/>
        <dsp:cNvSpPr/>
      </dsp:nvSpPr>
      <dsp:spPr>
        <a:xfrm>
          <a:off x="0" y="78669"/>
          <a:ext cx="10515600" cy="994500"/>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Primary protection is always more successful than secondary and tertiary protection.</a:t>
          </a:r>
          <a:endParaRPr lang="en-GB" sz="2500" kern="1200" dirty="0"/>
        </a:p>
      </dsp:txBody>
      <dsp:txXfrm>
        <a:off x="48547" y="127216"/>
        <a:ext cx="10418506" cy="897406"/>
      </dsp:txXfrm>
    </dsp:sp>
    <dsp:sp modelId="{F001CD19-1D9D-468C-8396-E98C7049903A}">
      <dsp:nvSpPr>
        <dsp:cNvPr id="0" name=""/>
        <dsp:cNvSpPr/>
      </dsp:nvSpPr>
      <dsp:spPr>
        <a:xfrm>
          <a:off x="0" y="1145169"/>
          <a:ext cx="10515600" cy="994500"/>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Vaccination is the most effective and cost-effective prevention in medicine.</a:t>
          </a:r>
          <a:endParaRPr lang="en-GB" sz="2500" kern="1200" dirty="0"/>
        </a:p>
      </dsp:txBody>
      <dsp:txXfrm>
        <a:off x="48547" y="1193716"/>
        <a:ext cx="10418506" cy="897406"/>
      </dsp:txXfrm>
    </dsp:sp>
    <dsp:sp modelId="{23CAE242-ECEA-4F19-915E-848CF2AC2651}">
      <dsp:nvSpPr>
        <dsp:cNvPr id="0" name=""/>
        <dsp:cNvSpPr/>
      </dsp:nvSpPr>
      <dsp:spPr>
        <a:xfrm>
          <a:off x="0" y="2211669"/>
          <a:ext cx="10515600" cy="994500"/>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Vaccination programs can easily reach wider communities</a:t>
          </a:r>
          <a:endParaRPr lang="en-GB" sz="2500" kern="1200" dirty="0"/>
        </a:p>
      </dsp:txBody>
      <dsp:txXfrm>
        <a:off x="48547" y="2260216"/>
        <a:ext cx="10418506" cy="897406"/>
      </dsp:txXfrm>
    </dsp:sp>
    <dsp:sp modelId="{A2CFB5F2-1862-4C1E-AA85-76EE88B54D19}">
      <dsp:nvSpPr>
        <dsp:cNvPr id="0" name=""/>
        <dsp:cNvSpPr/>
      </dsp:nvSpPr>
      <dsp:spPr>
        <a:xfrm>
          <a:off x="0" y="3278169"/>
          <a:ext cx="10515600" cy="994500"/>
        </a:xfrm>
        <a:prstGeom prst="roundRect">
          <a:avLst/>
        </a:prstGeom>
        <a:gradFill rotWithShape="0">
          <a:gsLst>
            <a:gs pos="0">
              <a:schemeClr val="dk2">
                <a:hueOff val="0"/>
                <a:satOff val="0"/>
                <a:lumOff val="0"/>
                <a:alphaOff val="0"/>
                <a:shade val="63000"/>
              </a:schemeClr>
            </a:gs>
            <a:gs pos="30000">
              <a:schemeClr val="dk2">
                <a:hueOff val="0"/>
                <a:satOff val="0"/>
                <a:lumOff val="0"/>
                <a:alphaOff val="0"/>
                <a:shade val="90000"/>
                <a:satMod val="110000"/>
              </a:schemeClr>
            </a:gs>
            <a:gs pos="45000">
              <a:schemeClr val="dk2">
                <a:hueOff val="0"/>
                <a:satOff val="0"/>
                <a:lumOff val="0"/>
                <a:alphaOff val="0"/>
                <a:shade val="100000"/>
                <a:satMod val="118000"/>
              </a:schemeClr>
            </a:gs>
            <a:gs pos="55000">
              <a:schemeClr val="dk2">
                <a:hueOff val="0"/>
                <a:satOff val="0"/>
                <a:lumOff val="0"/>
                <a:alphaOff val="0"/>
                <a:shade val="100000"/>
                <a:satMod val="118000"/>
              </a:schemeClr>
            </a:gs>
            <a:gs pos="73000">
              <a:schemeClr val="dk2">
                <a:hueOff val="0"/>
                <a:satOff val="0"/>
                <a:lumOff val="0"/>
                <a:alphaOff val="0"/>
                <a:shade val="90000"/>
                <a:satMod val="110000"/>
              </a:schemeClr>
            </a:gs>
            <a:gs pos="100000">
              <a:schemeClr val="dk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dk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HPV vaccines have high effectiveness in </a:t>
          </a:r>
          <a:r>
            <a:rPr lang="en-US" sz="2500" kern="1200" dirty="0" err="1"/>
            <a:t>protecti</a:t>
          </a:r>
          <a:r>
            <a:rPr lang="tr-TR" sz="2500" kern="1200" dirty="0"/>
            <a:t>on</a:t>
          </a:r>
          <a:r>
            <a:rPr lang="en-US" sz="2500" kern="1200" dirty="0"/>
            <a:t> against </a:t>
          </a:r>
          <a:r>
            <a:rPr lang="en-US" sz="2500" kern="1200" dirty="0" err="1"/>
            <a:t>Cx</a:t>
          </a:r>
          <a:r>
            <a:rPr lang="en-US" sz="2500" kern="1200" dirty="0"/>
            <a:t> Ca (95-99% against Types 16 and 18)</a:t>
          </a:r>
          <a:endParaRPr lang="en-GB" sz="2500" kern="1200" dirty="0"/>
        </a:p>
      </dsp:txBody>
      <dsp:txXfrm>
        <a:off x="48547" y="3326716"/>
        <a:ext cx="10418506" cy="8974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26F2B-22CF-4F4D-B1CC-DB8EB82ACED7}">
      <dsp:nvSpPr>
        <dsp:cNvPr id="0" name=""/>
        <dsp:cNvSpPr/>
      </dsp:nvSpPr>
      <dsp:spPr>
        <a:xfrm>
          <a:off x="0" y="77606"/>
          <a:ext cx="7924800" cy="127570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baseline="0"/>
            <a:t>Adjuvants are used in vaccines to enhance the immune response  </a:t>
          </a:r>
          <a:endParaRPr lang="en-US" sz="2300" kern="1200"/>
        </a:p>
      </dsp:txBody>
      <dsp:txXfrm>
        <a:off x="62275" y="139881"/>
        <a:ext cx="7800250" cy="1151152"/>
      </dsp:txXfrm>
    </dsp:sp>
    <dsp:sp modelId="{05E574E7-F3CB-4B05-B92B-11A19885DB3D}">
      <dsp:nvSpPr>
        <dsp:cNvPr id="0" name=""/>
        <dsp:cNvSpPr/>
      </dsp:nvSpPr>
      <dsp:spPr>
        <a:xfrm>
          <a:off x="0" y="1419548"/>
          <a:ext cx="7924800" cy="127570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GB" sz="2300" kern="1200" baseline="0" dirty="0"/>
            <a:t>The adjuvant for the </a:t>
          </a:r>
          <a:r>
            <a:rPr lang="tr-TR" sz="2300" kern="1200" baseline="0" dirty="0"/>
            <a:t>9vHPV </a:t>
          </a:r>
          <a:r>
            <a:rPr lang="tr-TR" sz="2300" kern="1200" baseline="0" dirty="0" err="1"/>
            <a:t>Vaccine</a:t>
          </a:r>
          <a:r>
            <a:rPr lang="tr-TR" sz="2300" kern="1200" baseline="0" dirty="0"/>
            <a:t> </a:t>
          </a:r>
          <a:r>
            <a:rPr lang="en-GB" sz="2300" kern="1200" baseline="0" dirty="0"/>
            <a:t>is Merck’s proprietary aluminium-based adjuvant, AAHS (</a:t>
          </a:r>
          <a:r>
            <a:rPr lang="en-GB" sz="2300" kern="1200" baseline="0" dirty="0" err="1"/>
            <a:t>aluminum</a:t>
          </a:r>
          <a:r>
            <a:rPr lang="en-GB" sz="2300" kern="1200" baseline="0" dirty="0"/>
            <a:t> </a:t>
          </a:r>
          <a:r>
            <a:rPr lang="en-GB" sz="2300" kern="1200" baseline="0" dirty="0" err="1"/>
            <a:t>hydroxyphosphate</a:t>
          </a:r>
          <a:r>
            <a:rPr lang="en-GB" sz="2300" kern="1200" baseline="0" dirty="0"/>
            <a:t> </a:t>
          </a:r>
          <a:r>
            <a:rPr lang="en-GB" sz="2300" kern="1200" baseline="0" dirty="0" err="1"/>
            <a:t>sulfate</a:t>
          </a:r>
          <a:r>
            <a:rPr lang="en-GB" sz="2300" kern="1200" baseline="0" dirty="0"/>
            <a:t>)</a:t>
          </a:r>
          <a:endParaRPr lang="en-US" sz="2300" kern="1200" dirty="0"/>
        </a:p>
      </dsp:txBody>
      <dsp:txXfrm>
        <a:off x="62275" y="1481823"/>
        <a:ext cx="7800250" cy="1151152"/>
      </dsp:txXfrm>
    </dsp:sp>
    <dsp:sp modelId="{8D7B00D9-EC3E-4584-9B8F-F535B382CC44}">
      <dsp:nvSpPr>
        <dsp:cNvPr id="0" name=""/>
        <dsp:cNvSpPr/>
      </dsp:nvSpPr>
      <dsp:spPr>
        <a:xfrm>
          <a:off x="0" y="2761491"/>
          <a:ext cx="7924800" cy="127570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tr-TR" sz="2300" kern="1200" baseline="0" dirty="0"/>
            <a:t>T</a:t>
          </a:r>
          <a:r>
            <a:rPr lang="en-GB" sz="2300" kern="1200" baseline="0" dirty="0"/>
            <a:t>he same adjuvant in Gardasil and </a:t>
          </a:r>
          <a:r>
            <a:rPr lang="tr-TR" sz="2300" kern="1200" baseline="0" dirty="0"/>
            <a:t>h</a:t>
          </a:r>
          <a:r>
            <a:rPr lang="en-GB" sz="2300" kern="1200" baseline="0" dirty="0" err="1"/>
            <a:t>epatitis</a:t>
          </a:r>
          <a:r>
            <a:rPr lang="en-GB" sz="2300" kern="1200" baseline="0" dirty="0"/>
            <a:t> B vaccine,</a:t>
          </a:r>
          <a:r>
            <a:rPr lang="en-US" sz="2300" kern="1200" baseline="0" dirty="0"/>
            <a:t> that have been used in millions of patients</a:t>
          </a:r>
          <a:endParaRPr lang="en-US" sz="2300" kern="1200" dirty="0"/>
        </a:p>
      </dsp:txBody>
      <dsp:txXfrm>
        <a:off x="62275" y="2823766"/>
        <a:ext cx="7800250" cy="11511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0.40996</cdr:x>
      <cdr:y>0.06176</cdr:y>
    </cdr:from>
    <cdr:to>
      <cdr:x>0.47004</cdr:x>
      <cdr:y>0.26823</cdr:y>
    </cdr:to>
    <cdr:sp macro="" textlink="">
      <cdr:nvSpPr>
        <cdr:cNvPr id="2" name="Down Arrow 6"/>
        <cdr:cNvSpPr>
          <a:spLocks xmlns:a="http://schemas.openxmlformats.org/drawingml/2006/main" noChangeArrowheads="1"/>
        </cdr:cNvSpPr>
      </cdr:nvSpPr>
      <cdr:spPr bwMode="auto">
        <a:xfrm xmlns:a="http://schemas.openxmlformats.org/drawingml/2006/main">
          <a:off x="3070115" y="280190"/>
          <a:ext cx="449928" cy="936625"/>
        </a:xfrm>
        <a:prstGeom xmlns:a="http://schemas.openxmlformats.org/drawingml/2006/main" prst="downArrow">
          <a:avLst>
            <a:gd name="adj1" fmla="val 40310"/>
            <a:gd name="adj2" fmla="val 70575"/>
          </a:avLst>
        </a:prstGeom>
        <a:solidFill xmlns:a="http://schemas.openxmlformats.org/drawingml/2006/main">
          <a:schemeClr val="accent2"/>
        </a:solidFill>
        <a:ln xmlns:a="http://schemas.openxmlformats.org/drawingml/2006/main" w="10795" cap="flat" cmpd="sng" algn="ctr">
          <a:solidFill>
            <a:srgbClr val="CC8E60">
              <a:shade val="50000"/>
            </a:srgbClr>
          </a:solidFill>
          <a:prstDash val="solid"/>
          <a:headEnd/>
          <a:tailEnd/>
        </a:ln>
        <a:effectLst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defPPr>
            <a:defRPr lang="tr-TR"/>
          </a:defPPr>
          <a:lvl1pPr algn="ctr" rtl="0" fontAlgn="base">
            <a:spcBef>
              <a:spcPct val="0"/>
            </a:spcBef>
            <a:spcAft>
              <a:spcPct val="0"/>
            </a:spcAft>
            <a:defRPr kern="1200">
              <a:solidFill>
                <a:srgbClr val="FFFFFF"/>
              </a:solidFill>
              <a:latin typeface="Calibri"/>
            </a:defRPr>
          </a:lvl1pPr>
          <a:lvl2pPr marL="457200" algn="ctr" rtl="0" fontAlgn="base">
            <a:spcBef>
              <a:spcPct val="0"/>
            </a:spcBef>
            <a:spcAft>
              <a:spcPct val="0"/>
            </a:spcAft>
            <a:defRPr kern="1200">
              <a:solidFill>
                <a:srgbClr val="FFFFFF"/>
              </a:solidFill>
              <a:latin typeface="Calibri"/>
            </a:defRPr>
          </a:lvl2pPr>
          <a:lvl3pPr marL="914400" algn="ctr" rtl="0" fontAlgn="base">
            <a:spcBef>
              <a:spcPct val="0"/>
            </a:spcBef>
            <a:spcAft>
              <a:spcPct val="0"/>
            </a:spcAft>
            <a:defRPr kern="1200">
              <a:solidFill>
                <a:srgbClr val="FFFFFF"/>
              </a:solidFill>
              <a:latin typeface="Calibri"/>
            </a:defRPr>
          </a:lvl3pPr>
          <a:lvl4pPr marL="1371600" algn="ctr" rtl="0" fontAlgn="base">
            <a:spcBef>
              <a:spcPct val="0"/>
            </a:spcBef>
            <a:spcAft>
              <a:spcPct val="0"/>
            </a:spcAft>
            <a:defRPr kern="1200">
              <a:solidFill>
                <a:srgbClr val="FFFFFF"/>
              </a:solidFill>
              <a:latin typeface="Calibri"/>
            </a:defRPr>
          </a:lvl4pPr>
          <a:lvl5pPr marL="1828800" algn="ctr" rtl="0" fontAlgn="base">
            <a:spcBef>
              <a:spcPct val="0"/>
            </a:spcBef>
            <a:spcAft>
              <a:spcPct val="0"/>
            </a:spcAft>
            <a:defRPr kern="1200">
              <a:solidFill>
                <a:srgbClr val="FFFFFF"/>
              </a:solidFill>
              <a:latin typeface="Calibri"/>
            </a:defRPr>
          </a:lvl5pPr>
          <a:lvl6pPr marL="2286000" algn="l" defTabSz="914400" rtl="0" eaLnBrk="1" latinLnBrk="0" hangingPunct="1">
            <a:defRPr kern="1200">
              <a:solidFill>
                <a:srgbClr val="FFFFFF"/>
              </a:solidFill>
              <a:latin typeface="Calibri"/>
            </a:defRPr>
          </a:lvl6pPr>
          <a:lvl7pPr marL="2743200" algn="l" defTabSz="914400" rtl="0" eaLnBrk="1" latinLnBrk="0" hangingPunct="1">
            <a:defRPr kern="1200">
              <a:solidFill>
                <a:srgbClr val="FFFFFF"/>
              </a:solidFill>
              <a:latin typeface="Calibri"/>
            </a:defRPr>
          </a:lvl7pPr>
          <a:lvl8pPr marL="3200400" algn="l" defTabSz="914400" rtl="0" eaLnBrk="1" latinLnBrk="0" hangingPunct="1">
            <a:defRPr kern="1200">
              <a:solidFill>
                <a:srgbClr val="FFFFFF"/>
              </a:solidFill>
              <a:latin typeface="Calibri"/>
            </a:defRPr>
          </a:lvl8pPr>
          <a:lvl9pPr marL="3657600" algn="l" defTabSz="914400" rtl="0" eaLnBrk="1" latinLnBrk="0" hangingPunct="1">
            <a:defRPr kern="1200">
              <a:solidFill>
                <a:srgbClr val="FFFFFF"/>
              </a:solidFill>
              <a:latin typeface="Calibri"/>
            </a:defRPr>
          </a:lvl9pPr>
        </a:lstStyle>
        <a:p xmlns:a="http://schemas.openxmlformats.org/drawingml/2006/main">
          <a:pPr eaLnBrk="0" hangingPunct="0"/>
          <a:endParaRPr lang="en-AU" sz="2400" dirty="0">
            <a:solidFill>
              <a:srgbClr val="000000"/>
            </a:solidFill>
            <a:latin typeface="Century Gothic" pitchFamily="34" charset="0"/>
          </a:endParaRPr>
        </a:p>
      </cdr:txBody>
    </cdr:sp>
  </cdr:relSizeAnchor>
  <cdr:relSizeAnchor xmlns:cdr="http://schemas.openxmlformats.org/drawingml/2006/chartDrawing">
    <cdr:from>
      <cdr:x>0.19104</cdr:x>
      <cdr:y>0.04762</cdr:y>
    </cdr:from>
    <cdr:to>
      <cdr:x>0.69023</cdr:x>
      <cdr:y>0.12225</cdr:y>
    </cdr:to>
    <cdr:sp macro="" textlink="">
      <cdr:nvSpPr>
        <cdr:cNvPr id="3" name="6 Metin kutusu"/>
        <cdr:cNvSpPr txBox="1"/>
      </cdr:nvSpPr>
      <cdr:spPr>
        <a:xfrm xmlns:a="http://schemas.openxmlformats.org/drawingml/2006/main">
          <a:off x="1430677" y="216028"/>
          <a:ext cx="3738331" cy="338554"/>
        </a:xfrm>
        <a:prstGeom xmlns:a="http://schemas.openxmlformats.org/drawingml/2006/main" prst="rect">
          <a:avLst/>
        </a:prstGeom>
        <a:solidFill xmlns:a="http://schemas.openxmlformats.org/drawingml/2006/main">
          <a:schemeClr val="accent2"/>
        </a:solidFill>
        <a:ln xmlns:a="http://schemas.openxmlformats.org/drawingml/2006/main" w="15240" cap="flat" cmpd="sng" algn="ctr">
          <a:noFill/>
          <a:prstDash val="solid"/>
        </a:ln>
        <a:effectLst xmlns:a="http://schemas.openxmlformats.org/drawingml/2006/main">
          <a:outerShdw blurRad="38100" dist="25400" dir="5400000" rotWithShape="0">
            <a:srgbClr val="000000">
              <a:alpha val="40000"/>
            </a:srgbClr>
          </a:outerShdw>
        </a:effectLst>
      </cdr:spPr>
      <cdr:style>
        <a:lnRef xmlns:a="http://schemas.openxmlformats.org/drawingml/2006/main" idx="3">
          <a:schemeClr val="lt1"/>
        </a:lnRef>
        <a:fillRef xmlns:a="http://schemas.openxmlformats.org/drawingml/2006/main" idx="1">
          <a:schemeClr val="accent2"/>
        </a:fillRef>
        <a:effectRef xmlns:a="http://schemas.openxmlformats.org/drawingml/2006/main" idx="1">
          <a:schemeClr val="accent2"/>
        </a:effectRef>
        <a:fontRef xmlns:a="http://schemas.openxmlformats.org/drawingml/2006/main" idx="minor">
          <a:schemeClr val="lt1"/>
        </a:fontRef>
      </cdr:style>
      <cdr:txBody>
        <a:bodyPr xmlns:a="http://schemas.openxmlformats.org/drawingml/2006/main" wrap="none" rtlCol="0">
          <a:spAutoFit/>
        </a:bodyPr>
        <a:lstStyle xmlns:a="http://schemas.openxmlformats.org/drawingml/2006/main">
          <a:defPPr>
            <a:defRPr lang="tr-TR"/>
          </a:defPPr>
          <a:lvl1pPr algn="ctr" rtl="0" fontAlgn="base">
            <a:spcBef>
              <a:spcPct val="0"/>
            </a:spcBef>
            <a:spcAft>
              <a:spcPct val="0"/>
            </a:spcAft>
            <a:defRPr kern="1200">
              <a:solidFill>
                <a:srgbClr val="FFFFFF"/>
              </a:solidFill>
              <a:latin typeface="Calibri"/>
            </a:defRPr>
          </a:lvl1pPr>
          <a:lvl2pPr marL="457200" algn="ctr" rtl="0" fontAlgn="base">
            <a:spcBef>
              <a:spcPct val="0"/>
            </a:spcBef>
            <a:spcAft>
              <a:spcPct val="0"/>
            </a:spcAft>
            <a:defRPr kern="1200">
              <a:solidFill>
                <a:srgbClr val="FFFFFF"/>
              </a:solidFill>
              <a:latin typeface="Calibri"/>
            </a:defRPr>
          </a:lvl2pPr>
          <a:lvl3pPr marL="914400" algn="ctr" rtl="0" fontAlgn="base">
            <a:spcBef>
              <a:spcPct val="0"/>
            </a:spcBef>
            <a:spcAft>
              <a:spcPct val="0"/>
            </a:spcAft>
            <a:defRPr kern="1200">
              <a:solidFill>
                <a:srgbClr val="FFFFFF"/>
              </a:solidFill>
              <a:latin typeface="Calibri"/>
            </a:defRPr>
          </a:lvl3pPr>
          <a:lvl4pPr marL="1371600" algn="ctr" rtl="0" fontAlgn="base">
            <a:spcBef>
              <a:spcPct val="0"/>
            </a:spcBef>
            <a:spcAft>
              <a:spcPct val="0"/>
            </a:spcAft>
            <a:defRPr kern="1200">
              <a:solidFill>
                <a:srgbClr val="FFFFFF"/>
              </a:solidFill>
              <a:latin typeface="Calibri"/>
            </a:defRPr>
          </a:lvl4pPr>
          <a:lvl5pPr marL="1828800" algn="ctr" rtl="0" fontAlgn="base">
            <a:spcBef>
              <a:spcPct val="0"/>
            </a:spcBef>
            <a:spcAft>
              <a:spcPct val="0"/>
            </a:spcAft>
            <a:defRPr kern="1200">
              <a:solidFill>
                <a:srgbClr val="FFFFFF"/>
              </a:solidFill>
              <a:latin typeface="Calibri"/>
            </a:defRPr>
          </a:lvl5pPr>
          <a:lvl6pPr marL="2286000" algn="l" defTabSz="914400" rtl="0" eaLnBrk="1" latinLnBrk="0" hangingPunct="1">
            <a:defRPr kern="1200">
              <a:solidFill>
                <a:srgbClr val="FFFFFF"/>
              </a:solidFill>
              <a:latin typeface="Calibri"/>
            </a:defRPr>
          </a:lvl6pPr>
          <a:lvl7pPr marL="2743200" algn="l" defTabSz="914400" rtl="0" eaLnBrk="1" latinLnBrk="0" hangingPunct="1">
            <a:defRPr kern="1200">
              <a:solidFill>
                <a:srgbClr val="FFFFFF"/>
              </a:solidFill>
              <a:latin typeface="Calibri"/>
            </a:defRPr>
          </a:lvl7pPr>
          <a:lvl8pPr marL="3200400" algn="l" defTabSz="914400" rtl="0" eaLnBrk="1" latinLnBrk="0" hangingPunct="1">
            <a:defRPr kern="1200">
              <a:solidFill>
                <a:srgbClr val="FFFFFF"/>
              </a:solidFill>
              <a:latin typeface="Calibri"/>
            </a:defRPr>
          </a:lvl8pPr>
          <a:lvl9pPr marL="3657600" algn="l" defTabSz="914400" rtl="0" eaLnBrk="1" latinLnBrk="0" hangingPunct="1">
            <a:defRPr kern="1200">
              <a:solidFill>
                <a:srgbClr val="FFFFFF"/>
              </a:solidFill>
              <a:latin typeface="Calibri"/>
            </a:defRPr>
          </a:lvl9pPr>
        </a:lstStyle>
        <a:p xmlns:a="http://schemas.openxmlformats.org/drawingml/2006/main">
          <a:r>
            <a:rPr lang="en-US" sz="1600" dirty="0">
              <a:solidFill>
                <a:schemeClr val="bg1"/>
              </a:solidFill>
              <a:latin typeface="Aptos" panose="020B0004020202020204" pitchFamily="34" charset="0"/>
            </a:rPr>
            <a:t>Beginning of the vaccination </a:t>
          </a:r>
          <a:r>
            <a:rPr lang="en-US" sz="1600" dirty="0" err="1">
              <a:solidFill>
                <a:schemeClr val="bg1"/>
              </a:solidFill>
              <a:latin typeface="Aptos" panose="020B0004020202020204" pitchFamily="34" charset="0"/>
            </a:rPr>
            <a:t>programme</a:t>
          </a:r>
          <a:endParaRPr lang="tr-TR" sz="1600" dirty="0">
            <a:solidFill>
              <a:schemeClr val="bg1"/>
            </a:solidFill>
            <a:latin typeface="Aptos" panose="020B00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ptos" panose="020B0004020202020204" pitchFamily="34" charset="0"/>
              </a:defRPr>
            </a:lvl1pPr>
          </a:lstStyle>
          <a:p>
            <a:endParaRPr lang="tr-T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ptos" panose="020B0004020202020204" pitchFamily="34" charset="0"/>
              </a:defRPr>
            </a:lvl1pPr>
          </a:lstStyle>
          <a:p>
            <a:fld id="{2B85AEDB-F4DD-49D3-80E0-30FA24031C4C}" type="datetimeFigureOut">
              <a:rPr lang="tr-TR" smtClean="0"/>
              <a:pPr/>
              <a:t>27.11.2024</a:t>
            </a:fld>
            <a:endParaRPr lang="tr-TR"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tr-T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ptos" panose="020B0004020202020204" pitchFamily="34" charset="0"/>
              </a:defRPr>
            </a:lvl1pPr>
          </a:lstStyle>
          <a:p>
            <a:fld id="{7E4C2E65-9961-465D-B95A-FF6E45790E96}" type="slidenum">
              <a:rPr lang="tr-TR" smtClean="0"/>
              <a:pPr/>
              <a:t>‹#›</a:t>
            </a:fld>
            <a:endParaRPr lang="tr-TR" dirty="0"/>
          </a:p>
        </p:txBody>
      </p:sp>
    </p:spTree>
    <p:extLst>
      <p:ext uri="{BB962C8B-B14F-4D97-AF65-F5344CB8AC3E}">
        <p14:creationId xmlns:p14="http://schemas.microsoft.com/office/powerpoint/2010/main" val="385204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a:lvl2pPr marL="457200" algn="l" defTabSz="914400" rtl="0" eaLnBrk="1" latinLnBrk="0" hangingPunct="1">
      <a:defRPr sz="1200" kern="1200">
        <a:solidFill>
          <a:schemeClr val="tx1"/>
        </a:solidFill>
        <a:latin typeface="Aptos" panose="020B0004020202020204" pitchFamily="34" charset="0"/>
        <a:ea typeface="+mn-ea"/>
        <a:cs typeface="+mn-cs"/>
      </a:defRPr>
    </a:lvl2pPr>
    <a:lvl3pPr marL="914400" algn="l" defTabSz="914400" rtl="0" eaLnBrk="1" latinLnBrk="0" hangingPunct="1">
      <a:defRPr sz="1200" kern="1200">
        <a:solidFill>
          <a:schemeClr val="tx1"/>
        </a:solidFill>
        <a:latin typeface="Aptos" panose="020B0004020202020204" pitchFamily="34" charset="0"/>
        <a:ea typeface="+mn-ea"/>
        <a:cs typeface="+mn-cs"/>
      </a:defRPr>
    </a:lvl3pPr>
    <a:lvl4pPr marL="1371600" algn="l" defTabSz="914400" rtl="0" eaLnBrk="1" latinLnBrk="0" hangingPunct="1">
      <a:defRPr sz="1200" kern="1200">
        <a:solidFill>
          <a:schemeClr val="tx1"/>
        </a:solidFill>
        <a:latin typeface="Aptos" panose="020B0004020202020204" pitchFamily="34" charset="0"/>
        <a:ea typeface="+mn-ea"/>
        <a:cs typeface="+mn-cs"/>
      </a:defRPr>
    </a:lvl4pPr>
    <a:lvl5pPr marL="1828800" algn="l" defTabSz="914400" rtl="0" eaLnBrk="1" latinLnBrk="0" hangingPunct="1">
      <a:defRPr sz="12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412264/HPV_Vaccine_Coverage_in_England_200809_to_201314.pdf" TargetMode="External"/><Relationship Id="rId2" Type="http://schemas.openxmlformats.org/officeDocument/2006/relationships/slide" Target="../slides/slide256.xml"/><Relationship Id="rId1" Type="http://schemas.openxmlformats.org/officeDocument/2006/relationships/notesMaster" Target="../notesMasters/notesMaster1.xml"/><Relationship Id="rId4" Type="http://schemas.openxmlformats.org/officeDocument/2006/relationships/hyperlink" Target="http://www.fhi.no/eway/default.aspx?pid=240&amp;trg=MainContent_6894&amp;Main_6664=6894:0:25,7661:1:0:0:::0:0&amp;MainContent_6894=6706:0:25,7675:1:0:0:::0:0" TargetMode="Externa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a:t>
            </a:fld>
            <a:endParaRPr lang="en-US"/>
          </a:p>
        </p:txBody>
      </p:sp>
    </p:spTree>
    <p:extLst>
      <p:ext uri="{BB962C8B-B14F-4D97-AF65-F5344CB8AC3E}">
        <p14:creationId xmlns:p14="http://schemas.microsoft.com/office/powerpoint/2010/main" val="1192231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13</a:t>
            </a:fld>
            <a:endParaRPr lang="en-US"/>
          </a:p>
        </p:txBody>
      </p:sp>
    </p:spTree>
    <p:extLst>
      <p:ext uri="{BB962C8B-B14F-4D97-AF65-F5344CB8AC3E}">
        <p14:creationId xmlns:p14="http://schemas.microsoft.com/office/powerpoint/2010/main" val="40922531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136</a:t>
            </a:fld>
            <a:endParaRPr lang="en-US" dirty="0">
              <a:solidFill>
                <a:prstClr val="black"/>
              </a:solidFill>
            </a:endParaRPr>
          </a:p>
        </p:txBody>
      </p:sp>
    </p:spTree>
    <p:extLst>
      <p:ext uri="{BB962C8B-B14F-4D97-AF65-F5344CB8AC3E}">
        <p14:creationId xmlns:p14="http://schemas.microsoft.com/office/powerpoint/2010/main" val="3992411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19974734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71600" y="4449288"/>
            <a:ext cx="4114800" cy="3551712"/>
          </a:xfrm>
        </p:spPr>
        <p:txBody>
          <a:bodyPr/>
          <a:lstStyle/>
          <a:p>
            <a:endParaRPr lang="en-US" dirty="0"/>
          </a:p>
        </p:txBody>
      </p:sp>
      <p:sp>
        <p:nvSpPr>
          <p:cNvPr id="4" name="Slide Number Placeholder 3"/>
          <p:cNvSpPr>
            <a:spLocks noGrp="1"/>
          </p:cNvSpPr>
          <p:nvPr>
            <p:ph type="sldNum" sz="quarter" idx="10"/>
          </p:nvPr>
        </p:nvSpPr>
        <p:spPr/>
        <p:txBody>
          <a:bodyPr/>
          <a:lstStyle/>
          <a:p>
            <a:fld id="{F2AEFF9E-B934-48BA-8E70-781209E4BF3C}" type="slidenum">
              <a:rPr lang="en-US" smtClean="0">
                <a:solidFill>
                  <a:prstClr val="black"/>
                </a:solidFill>
              </a:rPr>
              <a:pPr/>
              <a:t>139</a:t>
            </a:fld>
            <a:endParaRPr lang="en-US">
              <a:solidFill>
                <a:prstClr val="black"/>
              </a:solidFill>
            </a:endParaRPr>
          </a:p>
        </p:txBody>
      </p:sp>
      <p:sp>
        <p:nvSpPr>
          <p:cNvPr id="5" name="Rectangle 4"/>
          <p:cNvSpPr/>
          <p:nvPr/>
        </p:nvSpPr>
        <p:spPr>
          <a:xfrm>
            <a:off x="152400" y="3352800"/>
            <a:ext cx="914400" cy="629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a:solidFill>
                  <a:prstClr val="black"/>
                </a:solidFill>
                <a:latin typeface="Aptos" panose="020B0004020202020204" pitchFamily="34" charset="0"/>
              </a:rPr>
              <a:t>Drolet</a:t>
            </a:r>
            <a:r>
              <a:rPr lang="en-US" sz="1000" dirty="0">
                <a:solidFill>
                  <a:prstClr val="black"/>
                </a:solidFill>
                <a:latin typeface="Aptos" panose="020B0004020202020204" pitchFamily="34" charset="0"/>
              </a:rPr>
              <a:t> Lancet 2015: </a:t>
            </a:r>
          </a:p>
          <a:p>
            <a:r>
              <a:rPr lang="en-US" sz="1000" dirty="0">
                <a:solidFill>
                  <a:prstClr val="black"/>
                </a:solidFill>
                <a:latin typeface="Aptos" panose="020B0004020202020204" pitchFamily="34" charset="0"/>
              </a:rPr>
              <a:t>p570A; p572A</a:t>
            </a:r>
          </a:p>
        </p:txBody>
      </p:sp>
      <p:cxnSp>
        <p:nvCxnSpPr>
          <p:cNvPr id="6" name="Straight Arrow Connector 5"/>
          <p:cNvCxnSpPr>
            <a:stCxn id="5" idx="3"/>
          </p:cNvCxnSpPr>
          <p:nvPr/>
        </p:nvCxnSpPr>
        <p:spPr>
          <a:xfrm flipV="1">
            <a:off x="1066800" y="3572988"/>
            <a:ext cx="711200" cy="94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 y="4699874"/>
            <a:ext cx="914400" cy="629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prstClr val="black"/>
                </a:solidFill>
                <a:latin typeface="Aptos" panose="020B0004020202020204" pitchFamily="34" charset="0"/>
              </a:rPr>
              <a:t>Footnote b:</a:t>
            </a:r>
          </a:p>
          <a:p>
            <a:r>
              <a:rPr lang="en-US" sz="1000" dirty="0" err="1">
                <a:solidFill>
                  <a:prstClr val="black"/>
                </a:solidFill>
                <a:latin typeface="Aptos" panose="020B0004020202020204" pitchFamily="34" charset="0"/>
              </a:rPr>
              <a:t>Drolet</a:t>
            </a:r>
            <a:r>
              <a:rPr lang="en-US" sz="1000" dirty="0">
                <a:solidFill>
                  <a:prstClr val="black"/>
                </a:solidFill>
                <a:latin typeface="Aptos" panose="020B0004020202020204" pitchFamily="34" charset="0"/>
              </a:rPr>
              <a:t> Lancet 2015: </a:t>
            </a:r>
          </a:p>
          <a:p>
            <a:r>
              <a:rPr lang="en-US" sz="1000" dirty="0">
                <a:solidFill>
                  <a:prstClr val="black"/>
                </a:solidFill>
                <a:latin typeface="Aptos" panose="020B0004020202020204" pitchFamily="34" charset="0"/>
              </a:rPr>
              <a:t>p566A,B</a:t>
            </a:r>
          </a:p>
        </p:txBody>
      </p:sp>
      <p:cxnSp>
        <p:nvCxnSpPr>
          <p:cNvPr id="8" name="Straight Arrow Connector 7"/>
          <p:cNvCxnSpPr>
            <a:stCxn id="7" idx="3"/>
          </p:cNvCxnSpPr>
          <p:nvPr/>
        </p:nvCxnSpPr>
        <p:spPr>
          <a:xfrm flipV="1">
            <a:off x="1066800" y="4123093"/>
            <a:ext cx="596900" cy="891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3997646"/>
            <a:ext cx="914400" cy="629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prstClr val="black"/>
                </a:solidFill>
                <a:latin typeface="Aptos" panose="020B0004020202020204" pitchFamily="34" charset="0"/>
              </a:rPr>
              <a:t>Footnote a:</a:t>
            </a:r>
          </a:p>
          <a:p>
            <a:r>
              <a:rPr lang="en-US" sz="1000" dirty="0" err="1">
                <a:solidFill>
                  <a:prstClr val="black"/>
                </a:solidFill>
                <a:latin typeface="Aptos" panose="020B0004020202020204" pitchFamily="34" charset="0"/>
              </a:rPr>
              <a:t>Drolet</a:t>
            </a:r>
            <a:r>
              <a:rPr lang="en-US" sz="1000" dirty="0">
                <a:solidFill>
                  <a:prstClr val="black"/>
                </a:solidFill>
                <a:latin typeface="Aptos" panose="020B0004020202020204" pitchFamily="34" charset="0"/>
              </a:rPr>
              <a:t> Lancet 2015: </a:t>
            </a:r>
          </a:p>
          <a:p>
            <a:r>
              <a:rPr lang="en-US" sz="1000" dirty="0">
                <a:solidFill>
                  <a:prstClr val="black"/>
                </a:solidFill>
                <a:latin typeface="Aptos" panose="020B0004020202020204" pitchFamily="34" charset="0"/>
              </a:rPr>
              <a:t>p566C</a:t>
            </a:r>
          </a:p>
        </p:txBody>
      </p:sp>
      <p:cxnSp>
        <p:nvCxnSpPr>
          <p:cNvPr id="10" name="Straight Arrow Connector 9"/>
          <p:cNvCxnSpPr>
            <a:stCxn id="9" idx="3"/>
          </p:cNvCxnSpPr>
          <p:nvPr/>
        </p:nvCxnSpPr>
        <p:spPr>
          <a:xfrm flipV="1">
            <a:off x="1066800" y="4055028"/>
            <a:ext cx="596900" cy="2575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5725" y="1717992"/>
            <a:ext cx="1200150" cy="1477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900" dirty="0" err="1">
                <a:solidFill>
                  <a:prstClr val="black"/>
                </a:solidFill>
                <a:latin typeface="Aptos" panose="020B0004020202020204" pitchFamily="34" charset="0"/>
              </a:rPr>
              <a:t>Drolet</a:t>
            </a:r>
            <a:r>
              <a:rPr lang="en-US" sz="900" dirty="0">
                <a:solidFill>
                  <a:prstClr val="black"/>
                </a:solidFill>
                <a:latin typeface="Aptos" panose="020B0004020202020204" pitchFamily="34" charset="0"/>
              </a:rPr>
              <a:t> Lancet 2015: p572B/Fig3A;</a:t>
            </a:r>
          </a:p>
          <a:p>
            <a:r>
              <a:rPr lang="en-US" sz="900" dirty="0" err="1">
                <a:solidFill>
                  <a:prstClr val="black"/>
                </a:solidFill>
                <a:latin typeface="Aptos" panose="020B0004020202020204" pitchFamily="34" charset="0"/>
              </a:rPr>
              <a:t>Calc</a:t>
            </a:r>
            <a:r>
              <a:rPr lang="en-US" sz="900" dirty="0">
                <a:solidFill>
                  <a:prstClr val="black"/>
                </a:solidFill>
                <a:latin typeface="Aptos" panose="020B0004020202020204" pitchFamily="34" charset="0"/>
              </a:rPr>
              <a:t> for reduction in risk for 2vHPV:</a:t>
            </a:r>
          </a:p>
          <a:p>
            <a:r>
              <a:rPr lang="en-US" sz="900" dirty="0">
                <a:solidFill>
                  <a:prstClr val="black"/>
                </a:solidFill>
                <a:latin typeface="Aptos" panose="020B0004020202020204" pitchFamily="34" charset="0"/>
              </a:rPr>
              <a:t>16/18: </a:t>
            </a:r>
          </a:p>
          <a:p>
            <a:r>
              <a:rPr lang="en-US" sz="900" dirty="0">
                <a:solidFill>
                  <a:prstClr val="black"/>
                </a:solidFill>
                <a:latin typeface="Aptos" panose="020B0004020202020204" pitchFamily="34" charset="0"/>
              </a:rPr>
              <a:t>(1-0.46)*100= </a:t>
            </a:r>
            <a:r>
              <a:rPr lang="en-US" sz="900" b="1" dirty="0">
                <a:solidFill>
                  <a:prstClr val="black"/>
                </a:solidFill>
                <a:latin typeface="Aptos" panose="020B0004020202020204" pitchFamily="34" charset="0"/>
              </a:rPr>
              <a:t>54%</a:t>
            </a:r>
            <a:r>
              <a:rPr lang="en-US" sz="900" dirty="0">
                <a:solidFill>
                  <a:prstClr val="black"/>
                </a:solidFill>
                <a:latin typeface="Aptos" panose="020B0004020202020204" pitchFamily="34" charset="0"/>
              </a:rPr>
              <a:t>;</a:t>
            </a:r>
          </a:p>
          <a:p>
            <a:r>
              <a:rPr lang="en-US" sz="900" dirty="0">
                <a:solidFill>
                  <a:prstClr val="black"/>
                </a:solidFill>
                <a:latin typeface="Aptos" panose="020B0004020202020204" pitchFamily="34" charset="0"/>
              </a:rPr>
              <a:t>31/33/35:</a:t>
            </a:r>
          </a:p>
          <a:p>
            <a:r>
              <a:rPr lang="en-US" sz="900" dirty="0">
                <a:solidFill>
                  <a:prstClr val="black"/>
                </a:solidFill>
                <a:latin typeface="Aptos" panose="020B0004020202020204" pitchFamily="34" charset="0"/>
              </a:rPr>
              <a:t>(1-0.65)*100=</a:t>
            </a:r>
            <a:r>
              <a:rPr lang="en-US" sz="900" b="1" dirty="0">
                <a:solidFill>
                  <a:prstClr val="black"/>
                </a:solidFill>
                <a:latin typeface="Aptos" panose="020B0004020202020204" pitchFamily="34" charset="0"/>
              </a:rPr>
              <a:t>35%</a:t>
            </a:r>
            <a:r>
              <a:rPr lang="en-US" sz="900" dirty="0">
                <a:solidFill>
                  <a:prstClr val="black"/>
                </a:solidFill>
                <a:latin typeface="Aptos" panose="020B0004020202020204" pitchFamily="34" charset="0"/>
              </a:rPr>
              <a:t>;</a:t>
            </a:r>
          </a:p>
          <a:p>
            <a:r>
              <a:rPr lang="en-US" sz="900" dirty="0">
                <a:solidFill>
                  <a:prstClr val="black"/>
                </a:solidFill>
                <a:latin typeface="Aptos" panose="020B0004020202020204" pitchFamily="34" charset="0"/>
              </a:rPr>
              <a:t>31/33/45/52/58:</a:t>
            </a:r>
          </a:p>
          <a:p>
            <a:r>
              <a:rPr lang="en-US" sz="900" dirty="0">
                <a:solidFill>
                  <a:prstClr val="black"/>
                </a:solidFill>
                <a:latin typeface="Aptos" panose="020B0004020202020204" pitchFamily="34" charset="0"/>
              </a:rPr>
              <a:t>(1-1.12)*100=</a:t>
            </a:r>
            <a:r>
              <a:rPr lang="en-US" sz="900" b="1" dirty="0">
                <a:solidFill>
                  <a:prstClr val="black"/>
                </a:solidFill>
                <a:latin typeface="Aptos" panose="020B0004020202020204" pitchFamily="34" charset="0"/>
              </a:rPr>
              <a:t>-12%</a:t>
            </a:r>
          </a:p>
        </p:txBody>
      </p:sp>
      <p:cxnSp>
        <p:nvCxnSpPr>
          <p:cNvPr id="12" name="Straight Arrow Connector 11"/>
          <p:cNvCxnSpPr>
            <a:stCxn id="11" idx="3"/>
            <a:endCxn id="13" idx="1"/>
          </p:cNvCxnSpPr>
          <p:nvPr/>
        </p:nvCxnSpPr>
        <p:spPr>
          <a:xfrm>
            <a:off x="1285875" y="2456656"/>
            <a:ext cx="492125" cy="156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a:off x="1778000" y="1686560"/>
            <a:ext cx="264160" cy="157146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ptos" panose="020B0004020202020204" pitchFamily="34" charset="0"/>
            </a:endParaRPr>
          </a:p>
        </p:txBody>
      </p:sp>
    </p:spTree>
    <p:extLst>
      <p:ext uri="{BB962C8B-B14F-4D97-AF65-F5344CB8AC3E}">
        <p14:creationId xmlns:p14="http://schemas.microsoft.com/office/powerpoint/2010/main" val="12227506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71600" y="4368800"/>
            <a:ext cx="4800600" cy="36322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2AEFF9E-B934-48BA-8E70-781209E4BF3C}" type="slidenum">
              <a:rPr lang="en-US" smtClean="0"/>
              <a:t>140</a:t>
            </a:fld>
            <a:endParaRPr lang="en-US"/>
          </a:p>
        </p:txBody>
      </p:sp>
      <p:sp>
        <p:nvSpPr>
          <p:cNvPr id="5" name="Rectangle 4"/>
          <p:cNvSpPr/>
          <p:nvPr/>
        </p:nvSpPr>
        <p:spPr>
          <a:xfrm>
            <a:off x="38099" y="-76206"/>
            <a:ext cx="1270000" cy="3416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900" dirty="0" err="1">
                <a:solidFill>
                  <a:schemeClr val="tx1"/>
                </a:solidFill>
                <a:latin typeface="Aptos" panose="020B0004020202020204" pitchFamily="34" charset="0"/>
              </a:rPr>
              <a:t>Tabrizi</a:t>
            </a:r>
            <a:r>
              <a:rPr lang="en-US" sz="900" dirty="0">
                <a:solidFill>
                  <a:schemeClr val="tx1"/>
                </a:solidFill>
                <a:latin typeface="Aptos" panose="020B0004020202020204" pitchFamily="34" charset="0"/>
              </a:rPr>
              <a:t> Lancet ID 2014: p963A /Table4;</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 </a:t>
            </a:r>
          </a:p>
          <a:p>
            <a:r>
              <a:rPr lang="en-US" sz="900" dirty="0">
                <a:solidFill>
                  <a:schemeClr val="tx1"/>
                </a:solidFill>
                <a:latin typeface="Aptos" panose="020B0004020202020204" pitchFamily="34" charset="0"/>
              </a:rPr>
              <a:t>16 (</a:t>
            </a:r>
            <a:r>
              <a:rPr lang="en-US" sz="900" dirty="0" err="1">
                <a:solidFill>
                  <a:schemeClr val="tx1"/>
                </a:solidFill>
                <a:latin typeface="Aptos" panose="020B0004020202020204" pitchFamily="34" charset="0"/>
              </a:rPr>
              <a:t>Vac</a:t>
            </a:r>
            <a:r>
              <a:rPr lang="en-US" sz="900" dirty="0">
                <a:solidFill>
                  <a:schemeClr val="tx1"/>
                </a:solidFill>
                <a:latin typeface="Aptos" panose="020B0004020202020204" pitchFamily="34" charset="0"/>
              </a:rPr>
              <a:t> vs </a:t>
            </a:r>
            <a:r>
              <a:rPr lang="en-US" sz="900" dirty="0" err="1">
                <a:solidFill>
                  <a:schemeClr val="tx1"/>
                </a:solidFill>
                <a:latin typeface="Aptos" panose="020B0004020202020204" pitchFamily="34" charset="0"/>
              </a:rPr>
              <a:t>Unvac</a:t>
            </a:r>
            <a:r>
              <a:rPr lang="en-US" sz="900" dirty="0">
                <a:solidFill>
                  <a:schemeClr val="tx1"/>
                </a:solidFill>
                <a:latin typeface="Aptos" panose="020B0004020202020204" pitchFamily="34" charset="0"/>
              </a:rPr>
              <a:t>): </a:t>
            </a:r>
          </a:p>
          <a:p>
            <a:r>
              <a:rPr lang="en-US" sz="900" dirty="0">
                <a:solidFill>
                  <a:schemeClr val="tx1"/>
                </a:solidFill>
                <a:latin typeface="Aptos" panose="020B0004020202020204" pitchFamily="34" charset="0"/>
              </a:rPr>
              <a:t>[1-(2/12)]*100= </a:t>
            </a:r>
            <a:r>
              <a:rPr lang="en-US" sz="900" b="1" dirty="0">
                <a:solidFill>
                  <a:schemeClr val="tx1"/>
                </a:solidFill>
                <a:latin typeface="Aptos" panose="020B0004020202020204" pitchFamily="34" charset="0"/>
              </a:rPr>
              <a:t>83.3%</a:t>
            </a:r>
            <a:r>
              <a:rPr lang="en-US" sz="900" dirty="0">
                <a:solidFill>
                  <a:schemeClr val="tx1"/>
                </a:solidFill>
                <a:latin typeface="Aptos" panose="020B0004020202020204" pitchFamily="34" charset="0"/>
              </a:rPr>
              <a:t>;</a:t>
            </a:r>
          </a:p>
          <a:p>
            <a:endParaRPr lang="en-US" sz="900" dirty="0">
              <a:solidFill>
                <a:srgbClr val="FF0000"/>
              </a:solidFill>
              <a:latin typeface="Aptos" panose="020B0004020202020204" pitchFamily="34" charset="0"/>
            </a:endParaRPr>
          </a:p>
          <a:p>
            <a:r>
              <a:rPr lang="en-US" sz="900" dirty="0">
                <a:solidFill>
                  <a:schemeClr val="tx1"/>
                </a:solidFill>
                <a:latin typeface="Aptos" panose="020B0004020202020204" pitchFamily="34" charset="0"/>
              </a:rPr>
              <a:t>18 (</a:t>
            </a:r>
            <a:r>
              <a:rPr lang="en-US" sz="900" dirty="0" err="1">
                <a:solidFill>
                  <a:schemeClr val="tx1"/>
                </a:solidFill>
                <a:latin typeface="Aptos" panose="020B0004020202020204" pitchFamily="34" charset="0"/>
              </a:rPr>
              <a:t>Vac</a:t>
            </a:r>
            <a:r>
              <a:rPr lang="en-US" sz="900" dirty="0">
                <a:solidFill>
                  <a:schemeClr val="tx1"/>
                </a:solidFill>
                <a:latin typeface="Aptos" panose="020B0004020202020204" pitchFamily="34" charset="0"/>
              </a:rPr>
              <a:t> vs </a:t>
            </a:r>
            <a:r>
              <a:rPr lang="en-US" sz="900" dirty="0" err="1">
                <a:solidFill>
                  <a:schemeClr val="tx1"/>
                </a:solidFill>
                <a:latin typeface="Aptos" panose="020B0004020202020204" pitchFamily="34" charset="0"/>
              </a:rPr>
              <a:t>Unvac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Fully vaccinated reported as &lt;1%. Calculated actual value: 3/518=0.006</a:t>
            </a:r>
          </a:p>
          <a:p>
            <a:r>
              <a:rPr lang="en-US" sz="900" dirty="0">
                <a:solidFill>
                  <a:schemeClr val="tx1"/>
                </a:solidFill>
                <a:latin typeface="Aptos" panose="020B0004020202020204" pitchFamily="34" charset="0"/>
              </a:rPr>
              <a:t>[1-(0.006/7)*100 =</a:t>
            </a:r>
            <a:r>
              <a:rPr lang="en-US" sz="900" b="1" dirty="0">
                <a:solidFill>
                  <a:schemeClr val="tx1"/>
                </a:solidFill>
                <a:latin typeface="Aptos" panose="020B0004020202020204" pitchFamily="34" charset="0"/>
              </a:rPr>
              <a:t>99.9%</a:t>
            </a:r>
            <a:endParaRPr lang="en-US" sz="900" dirty="0">
              <a:solidFill>
                <a:schemeClr val="tx1"/>
              </a:solidFill>
              <a:latin typeface="Aptos" panose="020B0004020202020204" pitchFamily="34" charset="0"/>
            </a:endParaRPr>
          </a:p>
          <a:p>
            <a:endParaRPr lang="en-US" sz="900" dirty="0">
              <a:solidFill>
                <a:srgbClr val="FF0000"/>
              </a:solidFill>
              <a:latin typeface="Aptos" panose="020B0004020202020204" pitchFamily="34" charset="0"/>
            </a:endParaRPr>
          </a:p>
          <a:p>
            <a:r>
              <a:rPr lang="en-US" sz="900" dirty="0" err="1">
                <a:solidFill>
                  <a:schemeClr val="tx1"/>
                </a:solidFill>
                <a:latin typeface="Aptos" panose="020B0004020202020204" pitchFamily="34" charset="0"/>
              </a:rPr>
              <a:t>Tabrizi</a:t>
            </a:r>
            <a:r>
              <a:rPr lang="en-US" sz="900" dirty="0">
                <a:solidFill>
                  <a:schemeClr val="tx1"/>
                </a:solidFill>
                <a:latin typeface="Aptos" panose="020B0004020202020204" pitchFamily="34" charset="0"/>
              </a:rPr>
              <a:t> Lancet ID 2014: p961A/Figure;</a:t>
            </a:r>
          </a:p>
          <a:p>
            <a:r>
              <a:rPr lang="en-US" sz="900" dirty="0">
                <a:solidFill>
                  <a:schemeClr val="tx1"/>
                </a:solidFill>
                <a:latin typeface="Aptos" panose="020B0004020202020204" pitchFamily="34" charset="0"/>
              </a:rPr>
              <a:t>16 (era):</a:t>
            </a:r>
          </a:p>
          <a:p>
            <a:r>
              <a:rPr lang="en-US" sz="900" dirty="0">
                <a:solidFill>
                  <a:schemeClr val="tx1"/>
                </a:solidFill>
                <a:latin typeface="Aptos" panose="020B0004020202020204" pitchFamily="34" charset="0"/>
              </a:rPr>
              <a:t>[1-(4.2/21.3)]*100= 80.29 round to </a:t>
            </a:r>
            <a:r>
              <a:rPr lang="en-US" sz="900" b="1" dirty="0">
                <a:solidFill>
                  <a:schemeClr val="tx1"/>
                </a:solidFill>
                <a:latin typeface="Aptos" panose="020B0004020202020204" pitchFamily="34" charset="0"/>
              </a:rPr>
              <a:t>80.3%</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18 (era):</a:t>
            </a:r>
          </a:p>
          <a:p>
            <a:r>
              <a:rPr lang="en-US" sz="900" dirty="0">
                <a:solidFill>
                  <a:schemeClr val="tx1"/>
                </a:solidFill>
                <a:latin typeface="Aptos" panose="020B0004020202020204" pitchFamily="34" charset="0"/>
              </a:rPr>
              <a:t>[1-(1.9/8.4]*100= 77.38 round to </a:t>
            </a:r>
            <a:r>
              <a:rPr lang="en-US" sz="900" b="1" dirty="0">
                <a:solidFill>
                  <a:schemeClr val="tx1"/>
                </a:solidFill>
                <a:latin typeface="Aptos" panose="020B0004020202020204" pitchFamily="34" charset="0"/>
              </a:rPr>
              <a:t>77.4%</a:t>
            </a:r>
          </a:p>
        </p:txBody>
      </p:sp>
      <p:cxnSp>
        <p:nvCxnSpPr>
          <p:cNvPr id="6" name="Straight Arrow Connector 5"/>
          <p:cNvCxnSpPr>
            <a:stCxn id="5" idx="3"/>
            <a:endCxn id="7" idx="1"/>
          </p:cNvCxnSpPr>
          <p:nvPr/>
        </p:nvCxnSpPr>
        <p:spPr>
          <a:xfrm>
            <a:off x="1308099" y="1631954"/>
            <a:ext cx="114301" cy="8701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a:off x="1422400" y="1631950"/>
            <a:ext cx="254000" cy="17403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10" name="Rectangle 9"/>
          <p:cNvSpPr/>
          <p:nvPr/>
        </p:nvSpPr>
        <p:spPr>
          <a:xfrm>
            <a:off x="79375" y="3307898"/>
            <a:ext cx="914400" cy="707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Tabrizi</a:t>
            </a:r>
            <a:r>
              <a:rPr lang="en-US" sz="1000" dirty="0">
                <a:solidFill>
                  <a:schemeClr val="tx1"/>
                </a:solidFill>
                <a:latin typeface="Aptos" panose="020B0004020202020204" pitchFamily="34" charset="0"/>
              </a:rPr>
              <a:t> Lancet ID 2014: p959A-C; p960A</a:t>
            </a:r>
          </a:p>
        </p:txBody>
      </p:sp>
      <p:cxnSp>
        <p:nvCxnSpPr>
          <p:cNvPr id="11" name="Straight Arrow Connector 10"/>
          <p:cNvCxnSpPr>
            <a:stCxn id="10" idx="3"/>
          </p:cNvCxnSpPr>
          <p:nvPr/>
        </p:nvCxnSpPr>
        <p:spPr>
          <a:xfrm>
            <a:off x="993775" y="3661841"/>
            <a:ext cx="854075" cy="11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375" y="4041123"/>
            <a:ext cx="914400"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Markowitz 2013: p2A,B; p3A</a:t>
            </a:r>
          </a:p>
        </p:txBody>
      </p:sp>
      <p:cxnSp>
        <p:nvCxnSpPr>
          <p:cNvPr id="14" name="Straight Arrow Connector 13"/>
          <p:cNvCxnSpPr>
            <a:stCxn id="13" idx="3"/>
          </p:cNvCxnSpPr>
          <p:nvPr/>
        </p:nvCxnSpPr>
        <p:spPr>
          <a:xfrm flipV="1">
            <a:off x="993775" y="3798216"/>
            <a:ext cx="854075" cy="519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587999" y="4202897"/>
            <a:ext cx="914400"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Markowitz </a:t>
            </a:r>
            <a:r>
              <a:rPr lang="en-US" sz="1000" dirty="0" err="1">
                <a:solidFill>
                  <a:schemeClr val="tx1"/>
                </a:solidFill>
                <a:latin typeface="Aptos" panose="020B0004020202020204" pitchFamily="34" charset="0"/>
              </a:rPr>
              <a:t>Peds</a:t>
            </a:r>
            <a:r>
              <a:rPr lang="en-US" sz="1000" dirty="0">
                <a:solidFill>
                  <a:schemeClr val="tx1"/>
                </a:solidFill>
                <a:latin typeface="Aptos" panose="020B0004020202020204" pitchFamily="34" charset="0"/>
              </a:rPr>
              <a:t> 2016: p2A,B; p3A</a:t>
            </a:r>
          </a:p>
        </p:txBody>
      </p:sp>
      <p:cxnSp>
        <p:nvCxnSpPr>
          <p:cNvPr id="17" name="Straight Arrow Connector 16"/>
          <p:cNvCxnSpPr>
            <a:stCxn id="16" idx="1"/>
          </p:cNvCxnSpPr>
          <p:nvPr/>
        </p:nvCxnSpPr>
        <p:spPr>
          <a:xfrm flipH="1" flipV="1">
            <a:off x="4959349" y="3940146"/>
            <a:ext cx="628650" cy="539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4450" y="4665287"/>
            <a:ext cx="1282700" cy="10156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Tabrizi</a:t>
            </a:r>
            <a:r>
              <a:rPr lang="en-US" sz="1000" dirty="0">
                <a:solidFill>
                  <a:schemeClr val="tx1"/>
                </a:solidFill>
                <a:latin typeface="Aptos" panose="020B0004020202020204" pitchFamily="34" charset="0"/>
              </a:rPr>
              <a:t> Lancet ID 2014: p963B;</a:t>
            </a:r>
          </a:p>
          <a:p>
            <a:r>
              <a:rPr lang="en-US" sz="1000" dirty="0">
                <a:solidFill>
                  <a:schemeClr val="tx1"/>
                </a:solidFill>
                <a:latin typeface="Aptos" panose="020B0004020202020204" pitchFamily="34" charset="0"/>
              </a:rPr>
              <a:t>Markowitz 2013: p3A;</a:t>
            </a:r>
          </a:p>
          <a:p>
            <a:r>
              <a:rPr lang="en-US" sz="1000" dirty="0">
                <a:solidFill>
                  <a:schemeClr val="tx1"/>
                </a:solidFill>
                <a:latin typeface="Aptos" panose="020B0004020202020204" pitchFamily="34" charset="0"/>
              </a:rPr>
              <a:t>Markowitz </a:t>
            </a:r>
            <a:r>
              <a:rPr lang="en-US" sz="1000" dirty="0" err="1">
                <a:solidFill>
                  <a:schemeClr val="tx1"/>
                </a:solidFill>
                <a:latin typeface="Aptos" panose="020B0004020202020204" pitchFamily="34" charset="0"/>
              </a:rPr>
              <a:t>Peds</a:t>
            </a:r>
            <a:r>
              <a:rPr lang="en-US" sz="1000" dirty="0">
                <a:solidFill>
                  <a:schemeClr val="tx1"/>
                </a:solidFill>
                <a:latin typeface="Aptos" panose="020B0004020202020204" pitchFamily="34" charset="0"/>
              </a:rPr>
              <a:t> 2016 </a:t>
            </a:r>
            <a:r>
              <a:rPr lang="en-US" sz="1000" dirty="0" err="1">
                <a:solidFill>
                  <a:schemeClr val="tx1"/>
                </a:solidFill>
                <a:latin typeface="Aptos" panose="020B0004020202020204" pitchFamily="34" charset="0"/>
              </a:rPr>
              <a:t>suppl</a:t>
            </a:r>
            <a:r>
              <a:rPr lang="en-US" sz="1000" dirty="0">
                <a:solidFill>
                  <a:schemeClr val="tx1"/>
                </a:solidFill>
                <a:latin typeface="Aptos" panose="020B0004020202020204" pitchFamily="34" charset="0"/>
              </a:rPr>
              <a:t>: p2B</a:t>
            </a:r>
          </a:p>
        </p:txBody>
      </p:sp>
      <p:cxnSp>
        <p:nvCxnSpPr>
          <p:cNvPr id="25" name="Straight Arrow Connector 24"/>
          <p:cNvCxnSpPr>
            <a:stCxn id="24" idx="3"/>
          </p:cNvCxnSpPr>
          <p:nvPr/>
        </p:nvCxnSpPr>
        <p:spPr>
          <a:xfrm flipV="1">
            <a:off x="1327150" y="4099177"/>
            <a:ext cx="196850" cy="1073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Left Brace 29"/>
          <p:cNvSpPr/>
          <p:nvPr/>
        </p:nvSpPr>
        <p:spPr>
          <a:xfrm rot="10800000">
            <a:off x="5232400" y="1631950"/>
            <a:ext cx="146050" cy="17403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31" name="Rectangle 30"/>
          <p:cNvSpPr/>
          <p:nvPr/>
        </p:nvSpPr>
        <p:spPr>
          <a:xfrm>
            <a:off x="5549901" y="2160481"/>
            <a:ext cx="1047750" cy="1892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Markowitz  </a:t>
            </a:r>
            <a:r>
              <a:rPr lang="en-US" sz="900" dirty="0" err="1">
                <a:solidFill>
                  <a:schemeClr val="tx1"/>
                </a:solidFill>
                <a:latin typeface="Aptos" panose="020B0004020202020204" pitchFamily="34" charset="0"/>
              </a:rPr>
              <a:t>Peds</a:t>
            </a:r>
            <a:r>
              <a:rPr lang="en-US" sz="900" dirty="0">
                <a:solidFill>
                  <a:schemeClr val="tx1"/>
                </a:solidFill>
                <a:latin typeface="Aptos" panose="020B0004020202020204" pitchFamily="34" charset="0"/>
              </a:rPr>
              <a:t> 2016 </a:t>
            </a:r>
            <a:r>
              <a:rPr lang="en-US" sz="900" dirty="0" err="1">
                <a:solidFill>
                  <a:schemeClr val="tx1"/>
                </a:solidFill>
                <a:latin typeface="Aptos" panose="020B0004020202020204" pitchFamily="34" charset="0"/>
              </a:rPr>
              <a:t>suppl</a:t>
            </a:r>
            <a:r>
              <a:rPr lang="en-US" sz="900" dirty="0">
                <a:solidFill>
                  <a:schemeClr val="tx1"/>
                </a:solidFill>
                <a:latin typeface="Aptos" panose="020B0004020202020204" pitchFamily="34" charset="0"/>
              </a:rPr>
              <a:t>: p2A;</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HPV 16:</a:t>
            </a:r>
          </a:p>
          <a:p>
            <a:r>
              <a:rPr lang="en-US" sz="900" dirty="0">
                <a:solidFill>
                  <a:schemeClr val="tx1"/>
                </a:solidFill>
                <a:latin typeface="Aptos" panose="020B0004020202020204" pitchFamily="34" charset="0"/>
              </a:rPr>
              <a:t>[1-(2.3/6)]*100= 61.67 round to </a:t>
            </a:r>
            <a:r>
              <a:rPr lang="en-US" sz="900" b="1" dirty="0">
                <a:solidFill>
                  <a:schemeClr val="tx1"/>
                </a:solidFill>
                <a:latin typeface="Aptos" panose="020B0004020202020204" pitchFamily="34" charset="0"/>
              </a:rPr>
              <a:t>61.7%</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HPV 18:</a:t>
            </a:r>
          </a:p>
          <a:p>
            <a:r>
              <a:rPr lang="en-US" sz="900" dirty="0">
                <a:solidFill>
                  <a:schemeClr val="tx1"/>
                </a:solidFill>
                <a:latin typeface="Aptos" panose="020B0004020202020204" pitchFamily="34" charset="0"/>
              </a:rPr>
              <a:t>[1-(0.9/1.6)]*100= 43.75 round to </a:t>
            </a:r>
            <a:r>
              <a:rPr lang="en-US" sz="900" b="1" dirty="0">
                <a:solidFill>
                  <a:schemeClr val="tx1"/>
                </a:solidFill>
                <a:latin typeface="Aptos" panose="020B0004020202020204" pitchFamily="34" charset="0"/>
              </a:rPr>
              <a:t>43.8%</a:t>
            </a:r>
          </a:p>
        </p:txBody>
      </p:sp>
      <p:cxnSp>
        <p:nvCxnSpPr>
          <p:cNvPr id="32" name="Straight Arrow Connector 31"/>
          <p:cNvCxnSpPr>
            <a:stCxn id="31" idx="1"/>
            <a:endCxn id="30" idx="1"/>
          </p:cNvCxnSpPr>
          <p:nvPr/>
        </p:nvCxnSpPr>
        <p:spPr>
          <a:xfrm flipH="1" flipV="1">
            <a:off x="5378450" y="2502139"/>
            <a:ext cx="171451" cy="604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549901" y="669452"/>
            <a:ext cx="1060451" cy="1477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Markowitz JID 2013 </a:t>
            </a:r>
            <a:r>
              <a:rPr lang="en-US" sz="900" dirty="0" err="1">
                <a:solidFill>
                  <a:schemeClr val="tx1"/>
                </a:solidFill>
                <a:latin typeface="Aptos" panose="020B0004020202020204" pitchFamily="34" charset="0"/>
              </a:rPr>
              <a:t>suppl</a:t>
            </a:r>
            <a:r>
              <a:rPr lang="en-US" sz="900" dirty="0">
                <a:solidFill>
                  <a:schemeClr val="tx1"/>
                </a:solidFill>
                <a:latin typeface="Aptos" panose="020B0004020202020204" pitchFamily="34" charset="0"/>
              </a:rPr>
              <a:t>: p1A;</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HPV 16:</a:t>
            </a:r>
          </a:p>
          <a:p>
            <a:r>
              <a:rPr lang="en-US" sz="900" dirty="0">
                <a:solidFill>
                  <a:schemeClr val="tx1"/>
                </a:solidFill>
                <a:latin typeface="Aptos" panose="020B0004020202020204" pitchFamily="34" charset="0"/>
              </a:rPr>
              <a:t>[1-(3/6)]*100= </a:t>
            </a:r>
            <a:r>
              <a:rPr lang="en-US" sz="900" b="1" dirty="0">
                <a:solidFill>
                  <a:schemeClr val="tx1"/>
                </a:solidFill>
                <a:latin typeface="Aptos" panose="020B0004020202020204" pitchFamily="34" charset="0"/>
              </a:rPr>
              <a:t>50%</a:t>
            </a:r>
            <a:r>
              <a:rPr lang="en-US" sz="900" dirty="0">
                <a:solidFill>
                  <a:schemeClr val="tx1"/>
                </a:solidFill>
                <a:latin typeface="Aptos" panose="020B0004020202020204" pitchFamily="34" charset="0"/>
              </a:rPr>
              <a:t>;</a:t>
            </a:r>
          </a:p>
          <a:p>
            <a:endParaRPr lang="en-US" sz="900" b="1"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HPV 18: </a:t>
            </a:r>
          </a:p>
          <a:p>
            <a:r>
              <a:rPr lang="en-US" sz="900" dirty="0">
                <a:solidFill>
                  <a:schemeClr val="tx1"/>
                </a:solidFill>
                <a:latin typeface="Aptos" panose="020B0004020202020204" pitchFamily="34" charset="0"/>
              </a:rPr>
              <a:t>[1-(1/1.6)]*100= </a:t>
            </a:r>
            <a:r>
              <a:rPr lang="en-US" sz="900" b="1" dirty="0">
                <a:solidFill>
                  <a:schemeClr val="tx1"/>
                </a:solidFill>
                <a:latin typeface="Aptos" panose="020B0004020202020204" pitchFamily="34" charset="0"/>
              </a:rPr>
              <a:t>37.5%</a:t>
            </a:r>
          </a:p>
        </p:txBody>
      </p:sp>
      <p:cxnSp>
        <p:nvCxnSpPr>
          <p:cNvPr id="37" name="Straight Arrow Connector 36"/>
          <p:cNvCxnSpPr>
            <a:stCxn id="36" idx="1"/>
            <a:endCxn id="30" idx="1"/>
          </p:cNvCxnSpPr>
          <p:nvPr/>
        </p:nvCxnSpPr>
        <p:spPr>
          <a:xfrm flipH="1">
            <a:off x="5378450" y="1408116"/>
            <a:ext cx="171451" cy="1094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122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0" y="4312882"/>
            <a:ext cx="3962400" cy="368811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2AEFF9E-B934-48BA-8E70-781209E4BF3C}" type="slidenum">
              <a:rPr lang="en-US" smtClean="0"/>
              <a:t>141</a:t>
            </a:fld>
            <a:endParaRPr lang="en-US"/>
          </a:p>
        </p:txBody>
      </p:sp>
      <p:sp>
        <p:nvSpPr>
          <p:cNvPr id="5" name="Rectangle 4"/>
          <p:cNvSpPr/>
          <p:nvPr/>
        </p:nvSpPr>
        <p:spPr>
          <a:xfrm>
            <a:off x="79374" y="3092306"/>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Tabrizi</a:t>
            </a:r>
            <a:r>
              <a:rPr lang="en-US" sz="1000" dirty="0">
                <a:solidFill>
                  <a:schemeClr val="tx1"/>
                </a:solidFill>
                <a:latin typeface="Aptos" panose="020B0004020202020204" pitchFamily="34" charset="0"/>
              </a:rPr>
              <a:t> Lancet ID 2014: p959A-C; p960A</a:t>
            </a:r>
          </a:p>
        </p:txBody>
      </p:sp>
      <p:cxnSp>
        <p:nvCxnSpPr>
          <p:cNvPr id="6" name="Straight Arrow Connector 5"/>
          <p:cNvCxnSpPr>
            <a:stCxn id="5" idx="3"/>
          </p:cNvCxnSpPr>
          <p:nvPr/>
        </p:nvCxnSpPr>
        <p:spPr>
          <a:xfrm>
            <a:off x="1162049" y="3369305"/>
            <a:ext cx="685800" cy="259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9374" y="3705375"/>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Markowitz 2013: p2A; p3A</a:t>
            </a:r>
          </a:p>
        </p:txBody>
      </p:sp>
      <p:cxnSp>
        <p:nvCxnSpPr>
          <p:cNvPr id="8" name="Straight Arrow Connector 7"/>
          <p:cNvCxnSpPr>
            <a:stCxn id="7" idx="3"/>
          </p:cNvCxnSpPr>
          <p:nvPr/>
        </p:nvCxnSpPr>
        <p:spPr>
          <a:xfrm flipV="1">
            <a:off x="1162049" y="3761454"/>
            <a:ext cx="685800" cy="143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9374" y="4176725"/>
            <a:ext cx="919261" cy="13234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Tabrizi</a:t>
            </a:r>
            <a:r>
              <a:rPr lang="en-US" sz="1000" dirty="0">
                <a:solidFill>
                  <a:schemeClr val="tx1"/>
                </a:solidFill>
                <a:latin typeface="Aptos" panose="020B0004020202020204" pitchFamily="34" charset="0"/>
              </a:rPr>
              <a:t> Lancet ID 2014: p963B;</a:t>
            </a:r>
          </a:p>
          <a:p>
            <a:r>
              <a:rPr lang="en-US" sz="1000" dirty="0">
                <a:solidFill>
                  <a:schemeClr val="tx1"/>
                </a:solidFill>
                <a:latin typeface="Aptos" panose="020B0004020202020204" pitchFamily="34" charset="0"/>
              </a:rPr>
              <a:t>Markowitz 2013: p3A;</a:t>
            </a:r>
          </a:p>
          <a:p>
            <a:r>
              <a:rPr lang="en-US" sz="1000" dirty="0">
                <a:solidFill>
                  <a:schemeClr val="tx1"/>
                </a:solidFill>
                <a:latin typeface="Aptos" panose="020B0004020202020204" pitchFamily="34" charset="0"/>
              </a:rPr>
              <a:t>Markowitz </a:t>
            </a:r>
            <a:r>
              <a:rPr lang="en-US" sz="1000" dirty="0" err="1">
                <a:solidFill>
                  <a:schemeClr val="tx1"/>
                </a:solidFill>
                <a:latin typeface="Aptos" panose="020B0004020202020204" pitchFamily="34" charset="0"/>
              </a:rPr>
              <a:t>Peds</a:t>
            </a:r>
            <a:r>
              <a:rPr lang="en-US" sz="1000" dirty="0">
                <a:solidFill>
                  <a:schemeClr val="tx1"/>
                </a:solidFill>
                <a:latin typeface="Aptos" panose="020B0004020202020204" pitchFamily="34" charset="0"/>
              </a:rPr>
              <a:t> 2016 </a:t>
            </a:r>
            <a:r>
              <a:rPr lang="en-US" sz="1000" dirty="0" err="1">
                <a:solidFill>
                  <a:schemeClr val="tx1"/>
                </a:solidFill>
                <a:latin typeface="Aptos" panose="020B0004020202020204" pitchFamily="34" charset="0"/>
              </a:rPr>
              <a:t>suppl</a:t>
            </a:r>
            <a:r>
              <a:rPr lang="en-US" sz="1000" dirty="0">
                <a:solidFill>
                  <a:schemeClr val="tx1"/>
                </a:solidFill>
                <a:latin typeface="Aptos" panose="020B0004020202020204" pitchFamily="34" charset="0"/>
              </a:rPr>
              <a:t>: p2B</a:t>
            </a:r>
          </a:p>
        </p:txBody>
      </p:sp>
      <p:cxnSp>
        <p:nvCxnSpPr>
          <p:cNvPr id="10" name="Straight Arrow Connector 9"/>
          <p:cNvCxnSpPr>
            <a:stCxn id="9" idx="0"/>
          </p:cNvCxnSpPr>
          <p:nvPr/>
        </p:nvCxnSpPr>
        <p:spPr>
          <a:xfrm flipV="1">
            <a:off x="539005" y="4050123"/>
            <a:ext cx="984995" cy="1266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87998" y="4202897"/>
            <a:ext cx="1022353"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Markowitz </a:t>
            </a:r>
            <a:r>
              <a:rPr lang="en-US" sz="1000" dirty="0" err="1">
                <a:solidFill>
                  <a:schemeClr val="tx1"/>
                </a:solidFill>
                <a:latin typeface="Aptos" panose="020B0004020202020204" pitchFamily="34" charset="0"/>
              </a:rPr>
              <a:t>Peds</a:t>
            </a:r>
            <a:r>
              <a:rPr lang="en-US" sz="1000" dirty="0">
                <a:solidFill>
                  <a:schemeClr val="tx1"/>
                </a:solidFill>
                <a:latin typeface="Aptos" panose="020B0004020202020204" pitchFamily="34" charset="0"/>
              </a:rPr>
              <a:t> 2016: p2A; p3A</a:t>
            </a:r>
          </a:p>
        </p:txBody>
      </p:sp>
      <p:cxnSp>
        <p:nvCxnSpPr>
          <p:cNvPr id="12" name="Straight Arrow Connector 11"/>
          <p:cNvCxnSpPr>
            <a:stCxn id="11" idx="1"/>
          </p:cNvCxnSpPr>
          <p:nvPr/>
        </p:nvCxnSpPr>
        <p:spPr>
          <a:xfrm flipH="1" flipV="1">
            <a:off x="4959350" y="3940146"/>
            <a:ext cx="628648" cy="539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10800000">
            <a:off x="5232400" y="1631950"/>
            <a:ext cx="146050" cy="17403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14" name="Rectangle 13"/>
          <p:cNvSpPr/>
          <p:nvPr/>
        </p:nvSpPr>
        <p:spPr>
          <a:xfrm>
            <a:off x="5562602" y="1937651"/>
            <a:ext cx="1047750" cy="24468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Markowitz  </a:t>
            </a:r>
            <a:r>
              <a:rPr lang="en-US" sz="900" dirty="0" err="1">
                <a:solidFill>
                  <a:schemeClr val="tx1"/>
                </a:solidFill>
                <a:latin typeface="Aptos" panose="020B0004020202020204" pitchFamily="34" charset="0"/>
              </a:rPr>
              <a:t>Peds</a:t>
            </a:r>
            <a:r>
              <a:rPr lang="en-US" sz="900" dirty="0">
                <a:solidFill>
                  <a:schemeClr val="tx1"/>
                </a:solidFill>
                <a:latin typeface="Aptos" panose="020B0004020202020204" pitchFamily="34" charset="0"/>
              </a:rPr>
              <a:t> 2016 </a:t>
            </a:r>
            <a:r>
              <a:rPr lang="en-US" sz="900" dirty="0" err="1">
                <a:solidFill>
                  <a:schemeClr val="tx1"/>
                </a:solidFill>
                <a:latin typeface="Aptos" panose="020B0004020202020204" pitchFamily="34" charset="0"/>
              </a:rPr>
              <a:t>suppl</a:t>
            </a:r>
            <a:r>
              <a:rPr lang="en-US" sz="900" dirty="0">
                <a:solidFill>
                  <a:schemeClr val="tx1"/>
                </a:solidFill>
                <a:latin typeface="Aptos" panose="020B0004020202020204" pitchFamily="34" charset="0"/>
              </a:rPr>
              <a:t>: p2C;</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HPV 31:</a:t>
            </a:r>
          </a:p>
          <a:p>
            <a:r>
              <a:rPr lang="en-US" sz="900" dirty="0">
                <a:solidFill>
                  <a:schemeClr val="tx1"/>
                </a:solidFill>
                <a:latin typeface="Aptos" panose="020B0004020202020204" pitchFamily="34" charset="0"/>
              </a:rPr>
              <a:t>[1-(1.8/2.8)]*100= </a:t>
            </a:r>
            <a:r>
              <a:rPr lang="en-US" sz="900" b="1" dirty="0">
                <a:solidFill>
                  <a:schemeClr val="tx1"/>
                </a:solidFill>
                <a:latin typeface="Aptos" panose="020B0004020202020204" pitchFamily="34" charset="0"/>
              </a:rPr>
              <a:t>35.7%</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HPV 33:</a:t>
            </a:r>
          </a:p>
          <a:p>
            <a:r>
              <a:rPr lang="en-US" sz="900" dirty="0">
                <a:solidFill>
                  <a:schemeClr val="tx1"/>
                </a:solidFill>
                <a:latin typeface="Aptos" panose="020B0004020202020204" pitchFamily="34" charset="0"/>
              </a:rPr>
              <a:t>[1-(0.3/0.5)]*100= </a:t>
            </a:r>
            <a:r>
              <a:rPr lang="en-US" sz="900" b="1" dirty="0">
                <a:solidFill>
                  <a:schemeClr val="tx1"/>
                </a:solidFill>
                <a:latin typeface="Aptos" panose="020B0004020202020204" pitchFamily="34" charset="0"/>
              </a:rPr>
              <a:t>40%;</a:t>
            </a:r>
          </a:p>
          <a:p>
            <a:endParaRPr lang="en-US" sz="900" b="1"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HPV 45:</a:t>
            </a:r>
          </a:p>
          <a:p>
            <a:r>
              <a:rPr lang="en-US" sz="900" dirty="0">
                <a:solidFill>
                  <a:schemeClr val="tx1"/>
                </a:solidFill>
                <a:latin typeface="Aptos" panose="020B0004020202020204" pitchFamily="34" charset="0"/>
              </a:rPr>
              <a:t>[1-(0.6/1.4)]*100= </a:t>
            </a:r>
            <a:r>
              <a:rPr lang="en-US" sz="900" b="1" dirty="0">
                <a:solidFill>
                  <a:schemeClr val="tx1"/>
                </a:solidFill>
                <a:latin typeface="Aptos" panose="020B0004020202020204" pitchFamily="34" charset="0"/>
              </a:rPr>
              <a:t>57.1% </a:t>
            </a:r>
          </a:p>
        </p:txBody>
      </p:sp>
      <p:cxnSp>
        <p:nvCxnSpPr>
          <p:cNvPr id="15" name="Straight Arrow Connector 14"/>
          <p:cNvCxnSpPr>
            <a:stCxn id="14" idx="1"/>
            <a:endCxn id="13" idx="1"/>
          </p:cNvCxnSpPr>
          <p:nvPr/>
        </p:nvCxnSpPr>
        <p:spPr>
          <a:xfrm flipH="1" flipV="1">
            <a:off x="5378450" y="2502139"/>
            <a:ext cx="184152" cy="6589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549901" y="18654"/>
            <a:ext cx="1060451" cy="2169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Markowitz JID 2013 </a:t>
            </a:r>
            <a:r>
              <a:rPr lang="en-US" sz="900" dirty="0" err="1">
                <a:solidFill>
                  <a:schemeClr val="tx1"/>
                </a:solidFill>
                <a:latin typeface="Aptos" panose="020B0004020202020204" pitchFamily="34" charset="0"/>
              </a:rPr>
              <a:t>suppl</a:t>
            </a:r>
            <a:r>
              <a:rPr lang="en-US" sz="900" dirty="0">
                <a:solidFill>
                  <a:schemeClr val="tx1"/>
                </a:solidFill>
                <a:latin typeface="Aptos" panose="020B0004020202020204" pitchFamily="34" charset="0"/>
              </a:rPr>
              <a:t>: p1B-C;</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HPV 31:</a:t>
            </a:r>
          </a:p>
          <a:p>
            <a:r>
              <a:rPr lang="en-US" sz="900" dirty="0">
                <a:solidFill>
                  <a:schemeClr val="tx1"/>
                </a:solidFill>
                <a:latin typeface="Aptos" panose="020B0004020202020204" pitchFamily="34" charset="0"/>
              </a:rPr>
              <a:t>[1-(1.2/2.8)]*100= </a:t>
            </a:r>
            <a:r>
              <a:rPr lang="en-US" sz="900" b="1" dirty="0">
                <a:solidFill>
                  <a:schemeClr val="tx1"/>
                </a:solidFill>
                <a:latin typeface="Aptos" panose="020B0004020202020204" pitchFamily="34" charset="0"/>
              </a:rPr>
              <a:t>57.1%</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HPV 33:</a:t>
            </a:r>
          </a:p>
          <a:p>
            <a:r>
              <a:rPr lang="en-US" sz="900" dirty="0">
                <a:solidFill>
                  <a:schemeClr val="tx1"/>
                </a:solidFill>
                <a:latin typeface="Aptos" panose="020B0004020202020204" pitchFamily="34" charset="0"/>
              </a:rPr>
              <a:t>[1-(0.3/0.5)]*100= </a:t>
            </a:r>
            <a:r>
              <a:rPr lang="en-US" sz="900" b="1" dirty="0">
                <a:solidFill>
                  <a:schemeClr val="tx1"/>
                </a:solidFill>
                <a:latin typeface="Aptos" panose="020B0004020202020204" pitchFamily="34" charset="0"/>
              </a:rPr>
              <a:t>40%;</a:t>
            </a:r>
          </a:p>
          <a:p>
            <a:endParaRPr lang="en-US" sz="900" b="1"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HPV 45:</a:t>
            </a:r>
          </a:p>
          <a:p>
            <a:r>
              <a:rPr lang="en-US" sz="900" dirty="0">
                <a:solidFill>
                  <a:schemeClr val="tx1"/>
                </a:solidFill>
                <a:latin typeface="Aptos" panose="020B0004020202020204" pitchFamily="34" charset="0"/>
              </a:rPr>
              <a:t>[1-(0.4/1.4)]*100= </a:t>
            </a:r>
            <a:r>
              <a:rPr lang="en-US" sz="900" b="1" dirty="0">
                <a:solidFill>
                  <a:schemeClr val="tx1"/>
                </a:solidFill>
                <a:latin typeface="Aptos" panose="020B0004020202020204" pitchFamily="34" charset="0"/>
              </a:rPr>
              <a:t>71.4% </a:t>
            </a:r>
          </a:p>
        </p:txBody>
      </p:sp>
      <p:cxnSp>
        <p:nvCxnSpPr>
          <p:cNvPr id="17" name="Straight Arrow Connector 16"/>
          <p:cNvCxnSpPr>
            <a:stCxn id="16" idx="1"/>
            <a:endCxn id="13" idx="1"/>
          </p:cNvCxnSpPr>
          <p:nvPr/>
        </p:nvCxnSpPr>
        <p:spPr>
          <a:xfrm flipH="1">
            <a:off x="5378450" y="1103567"/>
            <a:ext cx="171451" cy="13985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099" y="131543"/>
            <a:ext cx="1270000" cy="30008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900" dirty="0" err="1">
                <a:solidFill>
                  <a:schemeClr val="tx1"/>
                </a:solidFill>
                <a:latin typeface="Aptos" panose="020B0004020202020204" pitchFamily="34" charset="0"/>
              </a:rPr>
              <a:t>Tabrizi</a:t>
            </a:r>
            <a:r>
              <a:rPr lang="en-US" sz="900" dirty="0">
                <a:solidFill>
                  <a:schemeClr val="tx1"/>
                </a:solidFill>
                <a:latin typeface="Aptos" panose="020B0004020202020204" pitchFamily="34" charset="0"/>
              </a:rPr>
              <a:t> Lancet ID 2014: p963C /Table4;</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31 (</a:t>
            </a:r>
            <a:r>
              <a:rPr lang="en-US" sz="900" dirty="0" err="1">
                <a:solidFill>
                  <a:schemeClr val="tx1"/>
                </a:solidFill>
                <a:latin typeface="Aptos" panose="020B0004020202020204" pitchFamily="34" charset="0"/>
              </a:rPr>
              <a:t>Vac</a:t>
            </a:r>
            <a:r>
              <a:rPr lang="en-US" sz="900" dirty="0">
                <a:solidFill>
                  <a:schemeClr val="tx1"/>
                </a:solidFill>
                <a:latin typeface="Aptos" panose="020B0004020202020204" pitchFamily="34" charset="0"/>
              </a:rPr>
              <a:t> vs </a:t>
            </a:r>
            <a:r>
              <a:rPr lang="en-US" sz="900" dirty="0" err="1">
                <a:solidFill>
                  <a:schemeClr val="tx1"/>
                </a:solidFill>
                <a:latin typeface="Aptos" panose="020B0004020202020204" pitchFamily="34" charset="0"/>
              </a:rPr>
              <a:t>Unvac</a:t>
            </a:r>
            <a:r>
              <a:rPr lang="en-US" sz="900" dirty="0">
                <a:solidFill>
                  <a:schemeClr val="tx1"/>
                </a:solidFill>
                <a:latin typeface="Aptos" panose="020B0004020202020204" pitchFamily="34" charset="0"/>
              </a:rPr>
              <a:t>): </a:t>
            </a:r>
          </a:p>
          <a:p>
            <a:r>
              <a:rPr lang="en-US" sz="900" dirty="0">
                <a:solidFill>
                  <a:schemeClr val="tx1"/>
                </a:solidFill>
                <a:latin typeface="Aptos" panose="020B0004020202020204" pitchFamily="34" charset="0"/>
              </a:rPr>
              <a:t>[1-(3/8)]*100= </a:t>
            </a:r>
            <a:r>
              <a:rPr lang="en-US" sz="900" b="1" dirty="0">
                <a:solidFill>
                  <a:schemeClr val="tx1"/>
                </a:solidFill>
                <a:latin typeface="Aptos" panose="020B0004020202020204" pitchFamily="34" charset="0"/>
              </a:rPr>
              <a:t>62.5%</a:t>
            </a:r>
            <a:r>
              <a:rPr lang="en-US" sz="900" dirty="0">
                <a:solidFill>
                  <a:schemeClr val="tx1"/>
                </a:solidFill>
                <a:latin typeface="Aptos" panose="020B0004020202020204" pitchFamily="34" charset="0"/>
              </a:rPr>
              <a:t>;</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33 (</a:t>
            </a:r>
            <a:r>
              <a:rPr lang="en-US" sz="900" dirty="0" err="1">
                <a:solidFill>
                  <a:schemeClr val="tx1"/>
                </a:solidFill>
                <a:latin typeface="Aptos" panose="020B0004020202020204" pitchFamily="34" charset="0"/>
              </a:rPr>
              <a:t>Vac</a:t>
            </a:r>
            <a:r>
              <a:rPr lang="en-US" sz="900" dirty="0">
                <a:solidFill>
                  <a:schemeClr val="tx1"/>
                </a:solidFill>
                <a:latin typeface="Aptos" panose="020B0004020202020204" pitchFamily="34" charset="0"/>
              </a:rPr>
              <a:t> vs </a:t>
            </a:r>
            <a:r>
              <a:rPr lang="en-US" sz="900" dirty="0" err="1">
                <a:solidFill>
                  <a:schemeClr val="tx1"/>
                </a:solidFill>
                <a:latin typeface="Aptos" panose="020B0004020202020204" pitchFamily="34" charset="0"/>
              </a:rPr>
              <a:t>Unvac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[1-(1/2)]*100=</a:t>
            </a:r>
            <a:r>
              <a:rPr lang="en-US" sz="900" b="1" dirty="0">
                <a:solidFill>
                  <a:schemeClr val="tx1"/>
                </a:solidFill>
                <a:latin typeface="Aptos" panose="020B0004020202020204" pitchFamily="34" charset="0"/>
              </a:rPr>
              <a:t>50%</a:t>
            </a:r>
            <a:r>
              <a:rPr lang="en-US" sz="900" dirty="0">
                <a:solidFill>
                  <a:schemeClr val="tx1"/>
                </a:solidFill>
                <a:latin typeface="Aptos" panose="020B0004020202020204" pitchFamily="34" charset="0"/>
              </a:rPr>
              <a:t>;</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45 (</a:t>
            </a:r>
            <a:r>
              <a:rPr lang="en-US" sz="900" dirty="0" err="1">
                <a:solidFill>
                  <a:schemeClr val="tx1"/>
                </a:solidFill>
                <a:latin typeface="Aptos" panose="020B0004020202020204" pitchFamily="34" charset="0"/>
              </a:rPr>
              <a:t>Vac</a:t>
            </a:r>
            <a:r>
              <a:rPr lang="en-US" sz="900" dirty="0">
                <a:solidFill>
                  <a:schemeClr val="tx1"/>
                </a:solidFill>
                <a:latin typeface="Aptos" panose="020B0004020202020204" pitchFamily="34" charset="0"/>
              </a:rPr>
              <a:t> vs </a:t>
            </a:r>
            <a:r>
              <a:rPr lang="en-US" sz="900" dirty="0" err="1">
                <a:solidFill>
                  <a:schemeClr val="tx1"/>
                </a:solidFill>
                <a:latin typeface="Aptos" panose="020B0004020202020204" pitchFamily="34" charset="0"/>
              </a:rPr>
              <a:t>Unvac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[1-(2/6)]*100=</a:t>
            </a:r>
            <a:r>
              <a:rPr lang="en-US" sz="900" b="1" dirty="0">
                <a:solidFill>
                  <a:schemeClr val="tx1"/>
                </a:solidFill>
                <a:latin typeface="Aptos" panose="020B0004020202020204" pitchFamily="34" charset="0"/>
              </a:rPr>
              <a:t>66.7%</a:t>
            </a:r>
            <a:r>
              <a:rPr lang="en-US" sz="900" dirty="0">
                <a:solidFill>
                  <a:schemeClr val="tx1"/>
                </a:solidFill>
                <a:latin typeface="Aptos" panose="020B0004020202020204" pitchFamily="34" charset="0"/>
              </a:rPr>
              <a:t>;</a:t>
            </a:r>
          </a:p>
          <a:p>
            <a:endParaRPr lang="en-US" sz="900" dirty="0">
              <a:solidFill>
                <a:srgbClr val="FF0000"/>
              </a:solidFill>
              <a:latin typeface="Aptos" panose="020B0004020202020204" pitchFamily="34" charset="0"/>
            </a:endParaRPr>
          </a:p>
          <a:p>
            <a:r>
              <a:rPr lang="en-US" sz="900" dirty="0" err="1">
                <a:solidFill>
                  <a:schemeClr val="tx1"/>
                </a:solidFill>
                <a:latin typeface="Aptos" panose="020B0004020202020204" pitchFamily="34" charset="0"/>
              </a:rPr>
              <a:t>Tabrizi</a:t>
            </a:r>
            <a:r>
              <a:rPr lang="en-US" sz="900" dirty="0">
                <a:solidFill>
                  <a:schemeClr val="tx1"/>
                </a:solidFill>
                <a:latin typeface="Aptos" panose="020B0004020202020204" pitchFamily="34" charset="0"/>
              </a:rPr>
              <a:t> Lancet ID 2014: p961/Figure;</a:t>
            </a:r>
          </a:p>
          <a:p>
            <a:r>
              <a:rPr lang="en-US" sz="900" dirty="0">
                <a:solidFill>
                  <a:schemeClr val="tx1"/>
                </a:solidFill>
                <a:latin typeface="Aptos" panose="020B0004020202020204" pitchFamily="34" charset="0"/>
              </a:rPr>
              <a:t>31 (era):</a:t>
            </a:r>
          </a:p>
          <a:p>
            <a:r>
              <a:rPr lang="en-US" sz="900" dirty="0">
                <a:solidFill>
                  <a:schemeClr val="tx1"/>
                </a:solidFill>
                <a:latin typeface="Aptos" panose="020B0004020202020204" pitchFamily="34" charset="0"/>
              </a:rPr>
              <a:t>[1-(4/5)]*100=</a:t>
            </a:r>
            <a:r>
              <a:rPr lang="en-US" sz="900" b="1" dirty="0">
                <a:solidFill>
                  <a:schemeClr val="tx1"/>
                </a:solidFill>
                <a:latin typeface="Aptos" panose="020B0004020202020204" pitchFamily="34" charset="0"/>
              </a:rPr>
              <a:t>20%</a:t>
            </a:r>
            <a:r>
              <a:rPr lang="en-US" sz="900" dirty="0">
                <a:solidFill>
                  <a:schemeClr val="tx1"/>
                </a:solidFill>
                <a:latin typeface="Aptos" panose="020B0004020202020204" pitchFamily="34" charset="0"/>
              </a:rPr>
              <a:t>;</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33 (era)</a:t>
            </a:r>
          </a:p>
          <a:p>
            <a:r>
              <a:rPr lang="en-US" sz="900" dirty="0">
                <a:solidFill>
                  <a:schemeClr val="tx1"/>
                </a:solidFill>
                <a:latin typeface="Aptos" panose="020B0004020202020204" pitchFamily="34" charset="0"/>
              </a:rPr>
              <a:t>[1-(1.5/4)]*100=</a:t>
            </a:r>
            <a:r>
              <a:rPr lang="en-US" sz="900" b="1" dirty="0">
                <a:solidFill>
                  <a:schemeClr val="tx1"/>
                </a:solidFill>
                <a:latin typeface="Aptos" panose="020B0004020202020204" pitchFamily="34" charset="0"/>
              </a:rPr>
              <a:t>62.5%</a:t>
            </a:r>
            <a:endParaRPr lang="en-US" sz="900" dirty="0">
              <a:solidFill>
                <a:schemeClr val="tx1"/>
              </a:solidFill>
              <a:latin typeface="Aptos" panose="020B0004020202020204" pitchFamily="34" charset="0"/>
            </a:endParaRPr>
          </a:p>
        </p:txBody>
      </p:sp>
      <p:cxnSp>
        <p:nvCxnSpPr>
          <p:cNvPr id="19" name="Straight Arrow Connector 18"/>
          <p:cNvCxnSpPr>
            <a:stCxn id="18" idx="3"/>
            <a:endCxn id="20" idx="1"/>
          </p:cNvCxnSpPr>
          <p:nvPr/>
        </p:nvCxnSpPr>
        <p:spPr>
          <a:xfrm>
            <a:off x="1308099" y="1631954"/>
            <a:ext cx="76201" cy="987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Left Brace 19"/>
          <p:cNvSpPr/>
          <p:nvPr/>
        </p:nvSpPr>
        <p:spPr>
          <a:xfrm>
            <a:off x="1384300" y="1748773"/>
            <a:ext cx="254000" cy="174037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38" name="Rectangle 37"/>
          <p:cNvSpPr/>
          <p:nvPr/>
        </p:nvSpPr>
        <p:spPr>
          <a:xfrm>
            <a:off x="1074837" y="4894306"/>
            <a:ext cx="1302912" cy="7078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Footnote a:</a:t>
            </a:r>
          </a:p>
          <a:p>
            <a:r>
              <a:rPr lang="en-US" sz="1000" dirty="0" err="1">
                <a:solidFill>
                  <a:schemeClr val="tx1"/>
                </a:solidFill>
                <a:latin typeface="Aptos" panose="020B0004020202020204" pitchFamily="34" charset="0"/>
              </a:rPr>
              <a:t>Tabrizi</a:t>
            </a:r>
            <a:r>
              <a:rPr lang="en-US" sz="1000" dirty="0">
                <a:solidFill>
                  <a:schemeClr val="tx1"/>
                </a:solidFill>
                <a:latin typeface="Aptos" panose="020B0004020202020204" pitchFamily="34" charset="0"/>
              </a:rPr>
              <a:t> Lancet ID 2014: p961A (Figure)</a:t>
            </a:r>
          </a:p>
        </p:txBody>
      </p:sp>
      <p:cxnSp>
        <p:nvCxnSpPr>
          <p:cNvPr id="39" name="Straight Arrow Connector 38"/>
          <p:cNvCxnSpPr>
            <a:stCxn id="38" idx="1"/>
          </p:cNvCxnSpPr>
          <p:nvPr/>
        </p:nvCxnSpPr>
        <p:spPr>
          <a:xfrm flipV="1">
            <a:off x="1074837" y="4106943"/>
            <a:ext cx="439257" cy="1141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006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71600" y="4361703"/>
            <a:ext cx="4800600" cy="3639297"/>
          </a:xfrm>
        </p:spPr>
        <p:txBody>
          <a:bodyPr/>
          <a:lstStyle/>
          <a:p>
            <a:endParaRPr lang="en-US" dirty="0"/>
          </a:p>
        </p:txBody>
      </p:sp>
      <p:sp>
        <p:nvSpPr>
          <p:cNvPr id="4" name="Slide Number Placeholder 3"/>
          <p:cNvSpPr>
            <a:spLocks noGrp="1"/>
          </p:cNvSpPr>
          <p:nvPr>
            <p:ph type="sldNum" sz="quarter" idx="10"/>
          </p:nvPr>
        </p:nvSpPr>
        <p:spPr/>
        <p:txBody>
          <a:bodyPr/>
          <a:lstStyle/>
          <a:p>
            <a:fld id="{F2AEFF9E-B934-48BA-8E70-781209E4BF3C}" type="slidenum">
              <a:rPr lang="en-US" smtClean="0"/>
              <a:t>142</a:t>
            </a:fld>
            <a:endParaRPr lang="en-US"/>
          </a:p>
        </p:txBody>
      </p:sp>
      <p:sp>
        <p:nvSpPr>
          <p:cNvPr id="5" name="Rectangle 4"/>
          <p:cNvSpPr/>
          <p:nvPr/>
        </p:nvSpPr>
        <p:spPr>
          <a:xfrm>
            <a:off x="79374" y="3127183"/>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Kavanagh BJC 2014: p2805A; p2807A/Table2</a:t>
            </a:r>
          </a:p>
        </p:txBody>
      </p:sp>
      <p:cxnSp>
        <p:nvCxnSpPr>
          <p:cNvPr id="6" name="Straight Arrow Connector 5"/>
          <p:cNvCxnSpPr>
            <a:stCxn id="5" idx="3"/>
          </p:cNvCxnSpPr>
          <p:nvPr/>
        </p:nvCxnSpPr>
        <p:spPr>
          <a:xfrm>
            <a:off x="1162049" y="3404182"/>
            <a:ext cx="685801" cy="1333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9374" y="3719514"/>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Cameron EID 2016: p57A,B</a:t>
            </a:r>
          </a:p>
        </p:txBody>
      </p:sp>
      <p:cxnSp>
        <p:nvCxnSpPr>
          <p:cNvPr id="8" name="Straight Arrow Connector 7"/>
          <p:cNvCxnSpPr>
            <a:stCxn id="7" idx="3"/>
          </p:cNvCxnSpPr>
          <p:nvPr/>
        </p:nvCxnSpPr>
        <p:spPr>
          <a:xfrm flipV="1">
            <a:off x="1162049" y="3700617"/>
            <a:ext cx="685801" cy="218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9374" y="4161648"/>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Mesher</a:t>
            </a:r>
            <a:r>
              <a:rPr lang="en-US" sz="1000" dirty="0">
                <a:solidFill>
                  <a:schemeClr val="tx1"/>
                </a:solidFill>
                <a:latin typeface="Aptos" panose="020B0004020202020204" pitchFamily="34" charset="0"/>
              </a:rPr>
              <a:t> BJC 2016: p2A,3A</a:t>
            </a:r>
          </a:p>
        </p:txBody>
      </p:sp>
      <p:cxnSp>
        <p:nvCxnSpPr>
          <p:cNvPr id="11" name="Straight Arrow Connector 10"/>
          <p:cNvCxnSpPr>
            <a:stCxn id="10" idx="3"/>
          </p:cNvCxnSpPr>
          <p:nvPr/>
        </p:nvCxnSpPr>
        <p:spPr>
          <a:xfrm flipV="1">
            <a:off x="1162049" y="3851161"/>
            <a:ext cx="685801" cy="5105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0174" y="1161601"/>
            <a:ext cx="1196976" cy="7848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Kavanagh BJC 2014: p2807A/Table2;</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[1-(13.6/29.8)]*100= </a:t>
            </a:r>
            <a:r>
              <a:rPr lang="en-US" sz="900" b="1" dirty="0">
                <a:solidFill>
                  <a:schemeClr val="tx1"/>
                </a:solidFill>
                <a:latin typeface="Aptos" panose="020B0004020202020204" pitchFamily="34" charset="0"/>
              </a:rPr>
              <a:t>54.4%</a:t>
            </a:r>
          </a:p>
        </p:txBody>
      </p:sp>
      <p:cxnSp>
        <p:nvCxnSpPr>
          <p:cNvPr id="14" name="Straight Arrow Connector 13"/>
          <p:cNvCxnSpPr>
            <a:stCxn id="13" idx="3"/>
            <a:endCxn id="15" idx="1"/>
          </p:cNvCxnSpPr>
          <p:nvPr/>
        </p:nvCxnSpPr>
        <p:spPr>
          <a:xfrm>
            <a:off x="1327150" y="1554016"/>
            <a:ext cx="393700" cy="952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1720850" y="1695450"/>
            <a:ext cx="177800" cy="16229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20" name="Rectangle 19"/>
          <p:cNvSpPr/>
          <p:nvPr/>
        </p:nvSpPr>
        <p:spPr>
          <a:xfrm>
            <a:off x="79374" y="2076061"/>
            <a:ext cx="1203326" cy="8617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Cameron EID 2016: p58A,B;</a:t>
            </a:r>
          </a:p>
          <a:p>
            <a:r>
              <a:rPr lang="en-US" sz="1000" dirty="0" err="1">
                <a:solidFill>
                  <a:schemeClr val="tx1"/>
                </a:solidFill>
                <a:latin typeface="Aptos" panose="020B0004020202020204" pitchFamily="34" charset="0"/>
              </a:rPr>
              <a:t>Calc</a:t>
            </a:r>
            <a:r>
              <a:rPr lang="en-US" sz="1000" dirty="0">
                <a:solidFill>
                  <a:schemeClr val="tx1"/>
                </a:solidFill>
                <a:latin typeface="Aptos" panose="020B0004020202020204" pitchFamily="34" charset="0"/>
              </a:rPr>
              <a:t>:</a:t>
            </a:r>
          </a:p>
          <a:p>
            <a:r>
              <a:rPr lang="en-US" sz="1000" dirty="0">
                <a:solidFill>
                  <a:schemeClr val="tx1"/>
                </a:solidFill>
                <a:latin typeface="Aptos" panose="020B0004020202020204" pitchFamily="34" charset="0"/>
              </a:rPr>
              <a:t>[1-(11/29.4)]*100= </a:t>
            </a:r>
            <a:r>
              <a:rPr lang="en-US" sz="1000" b="1" dirty="0">
                <a:solidFill>
                  <a:schemeClr val="tx1"/>
                </a:solidFill>
                <a:latin typeface="Aptos" panose="020B0004020202020204" pitchFamily="34" charset="0"/>
              </a:rPr>
              <a:t>62.6%</a:t>
            </a:r>
            <a:endParaRPr lang="en-US" sz="1000" dirty="0">
              <a:solidFill>
                <a:schemeClr val="tx1"/>
              </a:solidFill>
              <a:latin typeface="Aptos" panose="020B0004020202020204" pitchFamily="34" charset="0"/>
            </a:endParaRPr>
          </a:p>
        </p:txBody>
      </p:sp>
      <p:cxnSp>
        <p:nvCxnSpPr>
          <p:cNvPr id="21" name="Straight Arrow Connector 20"/>
          <p:cNvCxnSpPr>
            <a:stCxn id="20" idx="3"/>
            <a:endCxn id="15" idx="1"/>
          </p:cNvCxnSpPr>
          <p:nvPr/>
        </p:nvCxnSpPr>
        <p:spPr>
          <a:xfrm>
            <a:off x="1282700" y="2506948"/>
            <a:ext cx="43815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610225" y="2004501"/>
            <a:ext cx="1123950" cy="11695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Mesher</a:t>
            </a:r>
            <a:r>
              <a:rPr lang="en-US" sz="1000" dirty="0">
                <a:solidFill>
                  <a:schemeClr val="tx1"/>
                </a:solidFill>
                <a:latin typeface="Aptos" panose="020B0004020202020204" pitchFamily="34" charset="0"/>
              </a:rPr>
              <a:t> BJC 2016: p5A/Table2</a:t>
            </a:r>
          </a:p>
          <a:p>
            <a:r>
              <a:rPr lang="en-US" sz="1000" dirty="0" err="1">
                <a:solidFill>
                  <a:schemeClr val="tx1"/>
                </a:solidFill>
                <a:latin typeface="Aptos" panose="020B0004020202020204" pitchFamily="34" charset="0"/>
              </a:rPr>
              <a:t>Calc</a:t>
            </a:r>
            <a:r>
              <a:rPr lang="en-US" sz="1000" dirty="0">
                <a:solidFill>
                  <a:schemeClr val="tx1"/>
                </a:solidFill>
                <a:latin typeface="Aptos" panose="020B0004020202020204" pitchFamily="34" charset="0"/>
              </a:rPr>
              <a:t>:</a:t>
            </a:r>
          </a:p>
          <a:p>
            <a:r>
              <a:rPr lang="en-US" sz="1000" dirty="0">
                <a:solidFill>
                  <a:schemeClr val="tx1"/>
                </a:solidFill>
                <a:latin typeface="Aptos" panose="020B0004020202020204" pitchFamily="34" charset="0"/>
              </a:rPr>
              <a:t>[1-(4/17.6)]*100= </a:t>
            </a:r>
            <a:r>
              <a:rPr lang="en-US" sz="1000" b="1" dirty="0">
                <a:solidFill>
                  <a:schemeClr val="tx1"/>
                </a:solidFill>
                <a:latin typeface="Aptos" panose="020B0004020202020204" pitchFamily="34" charset="0"/>
              </a:rPr>
              <a:t>77.3%</a:t>
            </a:r>
            <a:endParaRPr lang="en-US" sz="1000" dirty="0">
              <a:solidFill>
                <a:schemeClr val="tx1"/>
              </a:solidFill>
              <a:latin typeface="Aptos" panose="020B0004020202020204" pitchFamily="34" charset="0"/>
            </a:endParaRPr>
          </a:p>
        </p:txBody>
      </p:sp>
      <p:cxnSp>
        <p:nvCxnSpPr>
          <p:cNvPr id="24" name="Straight Arrow Connector 23"/>
          <p:cNvCxnSpPr>
            <a:stCxn id="23" idx="1"/>
            <a:endCxn id="28" idx="1"/>
          </p:cNvCxnSpPr>
          <p:nvPr/>
        </p:nvCxnSpPr>
        <p:spPr>
          <a:xfrm flipH="1" flipV="1">
            <a:off x="4895851" y="2506949"/>
            <a:ext cx="714374" cy="823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Left Brace 27"/>
          <p:cNvSpPr/>
          <p:nvPr/>
        </p:nvSpPr>
        <p:spPr>
          <a:xfrm rot="10800000">
            <a:off x="4718051" y="1695450"/>
            <a:ext cx="177800" cy="16229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39" name="Rectangle 38"/>
          <p:cNvSpPr/>
          <p:nvPr/>
        </p:nvSpPr>
        <p:spPr>
          <a:xfrm>
            <a:off x="244475" y="4622526"/>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Cameron EID 2016: p58C</a:t>
            </a:r>
          </a:p>
        </p:txBody>
      </p:sp>
      <p:cxnSp>
        <p:nvCxnSpPr>
          <p:cNvPr id="40" name="Straight Arrow Connector 39"/>
          <p:cNvCxnSpPr>
            <a:stCxn id="39" idx="3"/>
          </p:cNvCxnSpPr>
          <p:nvPr/>
        </p:nvCxnSpPr>
        <p:spPr>
          <a:xfrm flipV="1">
            <a:off x="1327150" y="4051217"/>
            <a:ext cx="317500" cy="771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2520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2251" y="4379644"/>
            <a:ext cx="3949700" cy="3621356"/>
          </a:xfrm>
        </p:spPr>
        <p:txBody>
          <a:bodyPr/>
          <a:lstStyle/>
          <a:p>
            <a:endParaRPr lang="en-US" dirty="0"/>
          </a:p>
        </p:txBody>
      </p:sp>
      <p:sp>
        <p:nvSpPr>
          <p:cNvPr id="4" name="Slide Number Placeholder 3"/>
          <p:cNvSpPr>
            <a:spLocks noGrp="1"/>
          </p:cNvSpPr>
          <p:nvPr>
            <p:ph type="sldNum" sz="quarter" idx="10"/>
          </p:nvPr>
        </p:nvSpPr>
        <p:spPr/>
        <p:txBody>
          <a:bodyPr/>
          <a:lstStyle/>
          <a:p>
            <a:fld id="{F2AEFF9E-B934-48BA-8E70-781209E4BF3C}" type="slidenum">
              <a:rPr lang="en-US" smtClean="0"/>
              <a:t>143</a:t>
            </a:fld>
            <a:endParaRPr lang="en-US"/>
          </a:p>
        </p:txBody>
      </p:sp>
      <p:sp>
        <p:nvSpPr>
          <p:cNvPr id="5" name="Rectangle 4"/>
          <p:cNvSpPr/>
          <p:nvPr/>
        </p:nvSpPr>
        <p:spPr>
          <a:xfrm>
            <a:off x="79374" y="3116721"/>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Kavanagh BJC; p2807A/Table2 2014: p2805A</a:t>
            </a:r>
          </a:p>
        </p:txBody>
      </p:sp>
      <p:cxnSp>
        <p:nvCxnSpPr>
          <p:cNvPr id="6" name="Straight Arrow Connector 5"/>
          <p:cNvCxnSpPr>
            <a:stCxn id="5" idx="3"/>
          </p:cNvCxnSpPr>
          <p:nvPr/>
        </p:nvCxnSpPr>
        <p:spPr>
          <a:xfrm>
            <a:off x="1162049" y="3393720"/>
            <a:ext cx="685801" cy="1333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9374" y="3719514"/>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Cameron EID 2016: p57A,B</a:t>
            </a:r>
          </a:p>
        </p:txBody>
      </p:sp>
      <p:cxnSp>
        <p:nvCxnSpPr>
          <p:cNvPr id="8" name="Straight Arrow Connector 7"/>
          <p:cNvCxnSpPr>
            <a:stCxn id="7" idx="3"/>
          </p:cNvCxnSpPr>
          <p:nvPr/>
        </p:nvCxnSpPr>
        <p:spPr>
          <a:xfrm flipV="1">
            <a:off x="1162049" y="3700617"/>
            <a:ext cx="685801" cy="218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9374" y="4161648"/>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Mesher</a:t>
            </a:r>
            <a:r>
              <a:rPr lang="en-US" sz="1000" dirty="0">
                <a:solidFill>
                  <a:schemeClr val="tx1"/>
                </a:solidFill>
                <a:latin typeface="Aptos" panose="020B0004020202020204" pitchFamily="34" charset="0"/>
              </a:rPr>
              <a:t> BJC 2016: p2A,3A</a:t>
            </a:r>
          </a:p>
        </p:txBody>
      </p:sp>
      <p:cxnSp>
        <p:nvCxnSpPr>
          <p:cNvPr id="10" name="Straight Arrow Connector 9"/>
          <p:cNvCxnSpPr>
            <a:stCxn id="9" idx="3"/>
          </p:cNvCxnSpPr>
          <p:nvPr/>
        </p:nvCxnSpPr>
        <p:spPr>
          <a:xfrm flipV="1">
            <a:off x="1162049" y="3851161"/>
            <a:ext cx="685801" cy="5105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4475" y="4622526"/>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Cameron EID 2016: p58C</a:t>
            </a:r>
          </a:p>
        </p:txBody>
      </p:sp>
      <p:cxnSp>
        <p:nvCxnSpPr>
          <p:cNvPr id="12" name="Straight Arrow Connector 11"/>
          <p:cNvCxnSpPr>
            <a:stCxn id="11" idx="3"/>
          </p:cNvCxnSpPr>
          <p:nvPr/>
        </p:nvCxnSpPr>
        <p:spPr>
          <a:xfrm flipV="1">
            <a:off x="1327150" y="4051217"/>
            <a:ext cx="317500" cy="771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0174" y="1161601"/>
            <a:ext cx="1196976" cy="7848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Kavanagh BJC 2014: p2807B,C/Table2;</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[1-(6.8/13.1)]*100= </a:t>
            </a:r>
            <a:r>
              <a:rPr lang="en-US" sz="900" b="1" dirty="0">
                <a:solidFill>
                  <a:schemeClr val="tx1"/>
                </a:solidFill>
                <a:latin typeface="Aptos" panose="020B0004020202020204" pitchFamily="34" charset="0"/>
              </a:rPr>
              <a:t>48.1%</a:t>
            </a:r>
          </a:p>
        </p:txBody>
      </p:sp>
      <p:cxnSp>
        <p:nvCxnSpPr>
          <p:cNvPr id="14" name="Straight Arrow Connector 13"/>
          <p:cNvCxnSpPr>
            <a:stCxn id="13" idx="3"/>
            <a:endCxn id="15" idx="1"/>
          </p:cNvCxnSpPr>
          <p:nvPr/>
        </p:nvCxnSpPr>
        <p:spPr>
          <a:xfrm>
            <a:off x="1327150" y="1554016"/>
            <a:ext cx="393700" cy="952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1720850" y="1695450"/>
            <a:ext cx="177800" cy="16229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16" name="Rectangle 15"/>
          <p:cNvSpPr/>
          <p:nvPr/>
        </p:nvSpPr>
        <p:spPr>
          <a:xfrm>
            <a:off x="79374" y="1999117"/>
            <a:ext cx="1203326" cy="10156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Cameron EID 2016: p59A,B;</a:t>
            </a:r>
          </a:p>
          <a:p>
            <a:r>
              <a:rPr lang="en-US" sz="1000" dirty="0" err="1">
                <a:solidFill>
                  <a:schemeClr val="tx1"/>
                </a:solidFill>
                <a:latin typeface="Aptos" panose="020B0004020202020204" pitchFamily="34" charset="0"/>
              </a:rPr>
              <a:t>Calc</a:t>
            </a:r>
            <a:r>
              <a:rPr lang="en-US" sz="1000" dirty="0">
                <a:solidFill>
                  <a:schemeClr val="tx1"/>
                </a:solidFill>
                <a:latin typeface="Aptos" panose="020B0004020202020204" pitchFamily="34" charset="0"/>
              </a:rPr>
              <a:t>:</a:t>
            </a:r>
          </a:p>
          <a:p>
            <a:r>
              <a:rPr lang="en-US" sz="1000" dirty="0">
                <a:solidFill>
                  <a:schemeClr val="tx1"/>
                </a:solidFill>
                <a:latin typeface="Aptos" panose="020B0004020202020204" pitchFamily="34" charset="0"/>
              </a:rPr>
              <a:t>[1-(6.2/12.9)]*100= </a:t>
            </a:r>
            <a:r>
              <a:rPr lang="en-US" sz="1000" b="1" dirty="0">
                <a:solidFill>
                  <a:schemeClr val="tx1"/>
                </a:solidFill>
                <a:latin typeface="Aptos" panose="020B0004020202020204" pitchFamily="34" charset="0"/>
              </a:rPr>
              <a:t>51.9%</a:t>
            </a:r>
            <a:endParaRPr lang="en-US" sz="1000" dirty="0">
              <a:solidFill>
                <a:schemeClr val="tx1"/>
              </a:solidFill>
              <a:latin typeface="Aptos" panose="020B0004020202020204" pitchFamily="34" charset="0"/>
            </a:endParaRPr>
          </a:p>
        </p:txBody>
      </p:sp>
      <p:cxnSp>
        <p:nvCxnSpPr>
          <p:cNvPr id="17" name="Straight Arrow Connector 16"/>
          <p:cNvCxnSpPr>
            <a:stCxn id="16" idx="3"/>
            <a:endCxn id="15" idx="1"/>
          </p:cNvCxnSpPr>
          <p:nvPr/>
        </p:nvCxnSpPr>
        <p:spPr>
          <a:xfrm>
            <a:off x="1282700" y="2506949"/>
            <a:ext cx="4381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592763" y="2168981"/>
            <a:ext cx="1160463" cy="9233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err="1">
                <a:solidFill>
                  <a:schemeClr val="tx1"/>
                </a:solidFill>
                <a:latin typeface="Aptos" panose="020B0004020202020204" pitchFamily="34" charset="0"/>
              </a:rPr>
              <a:t>Mesher</a:t>
            </a:r>
            <a:r>
              <a:rPr lang="en-US" sz="900" dirty="0">
                <a:solidFill>
                  <a:schemeClr val="tx1"/>
                </a:solidFill>
                <a:latin typeface="Aptos" panose="020B0004020202020204" pitchFamily="34" charset="0"/>
              </a:rPr>
              <a:t> BJC 2016: p5B</a:t>
            </a:r>
          </a:p>
          <a:p>
            <a:endParaRPr lang="en-US" sz="900" dirty="0">
              <a:solidFill>
                <a:schemeClr val="tx1"/>
              </a:solidFill>
              <a:latin typeface="Aptos" panose="020B0004020202020204" pitchFamily="34" charset="0"/>
            </a:endParaRP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[1-(5.8/8.4)]*100= </a:t>
            </a:r>
            <a:r>
              <a:rPr lang="en-US" sz="900" b="1" dirty="0">
                <a:solidFill>
                  <a:schemeClr val="tx1"/>
                </a:solidFill>
                <a:latin typeface="Aptos" panose="020B0004020202020204" pitchFamily="34" charset="0"/>
              </a:rPr>
              <a:t>31%</a:t>
            </a:r>
            <a:endParaRPr lang="en-US" sz="900" dirty="0">
              <a:solidFill>
                <a:schemeClr val="tx1"/>
              </a:solidFill>
              <a:latin typeface="Aptos" panose="020B0004020202020204" pitchFamily="34" charset="0"/>
            </a:endParaRPr>
          </a:p>
        </p:txBody>
      </p:sp>
      <p:cxnSp>
        <p:nvCxnSpPr>
          <p:cNvPr id="19" name="Straight Arrow Connector 18"/>
          <p:cNvCxnSpPr>
            <a:stCxn id="18" idx="1"/>
            <a:endCxn id="20" idx="1"/>
          </p:cNvCxnSpPr>
          <p:nvPr/>
        </p:nvCxnSpPr>
        <p:spPr>
          <a:xfrm flipH="1" flipV="1">
            <a:off x="4806951" y="2506949"/>
            <a:ext cx="785812" cy="123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Left Brace 19"/>
          <p:cNvSpPr/>
          <p:nvPr/>
        </p:nvSpPr>
        <p:spPr>
          <a:xfrm rot="10800000">
            <a:off x="4629151" y="1695450"/>
            <a:ext cx="177800" cy="162299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41981109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71600" y="4400550"/>
            <a:ext cx="4114800" cy="3606800"/>
          </a:xfrm>
        </p:spPr>
        <p:txBody>
          <a:bodyPr/>
          <a:lstStyle/>
          <a:p>
            <a:endParaRPr lang="en-US" dirty="0"/>
          </a:p>
        </p:txBody>
      </p:sp>
      <p:sp>
        <p:nvSpPr>
          <p:cNvPr id="4" name="Slide Number Placeholder 3"/>
          <p:cNvSpPr>
            <a:spLocks noGrp="1"/>
          </p:cNvSpPr>
          <p:nvPr>
            <p:ph type="sldNum" sz="quarter" idx="10"/>
          </p:nvPr>
        </p:nvSpPr>
        <p:spPr/>
        <p:txBody>
          <a:bodyPr/>
          <a:lstStyle/>
          <a:p>
            <a:fld id="{F2AEFF9E-B934-48BA-8E70-781209E4BF3C}" type="slidenum">
              <a:rPr lang="en-US" smtClean="0"/>
              <a:t>144</a:t>
            </a:fld>
            <a:endParaRPr lang="en-US"/>
          </a:p>
        </p:txBody>
      </p:sp>
      <p:sp>
        <p:nvSpPr>
          <p:cNvPr id="5" name="Rectangle 4"/>
          <p:cNvSpPr/>
          <p:nvPr/>
        </p:nvSpPr>
        <p:spPr>
          <a:xfrm>
            <a:off x="165098" y="1075786"/>
            <a:ext cx="1082675" cy="6463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Crowe BMJ 2014: p9A/Table3;</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(1-0.47)*100=</a:t>
            </a:r>
            <a:r>
              <a:rPr lang="en-US" sz="900" b="1" dirty="0">
                <a:solidFill>
                  <a:schemeClr val="tx1"/>
                </a:solidFill>
                <a:latin typeface="Aptos" panose="020B0004020202020204" pitchFamily="34" charset="0"/>
              </a:rPr>
              <a:t>53%</a:t>
            </a:r>
          </a:p>
        </p:txBody>
      </p:sp>
      <p:cxnSp>
        <p:nvCxnSpPr>
          <p:cNvPr id="6" name="Straight Arrow Connector 5"/>
          <p:cNvCxnSpPr>
            <a:stCxn id="5" idx="3"/>
            <a:endCxn id="7" idx="1"/>
          </p:cNvCxnSpPr>
          <p:nvPr/>
        </p:nvCxnSpPr>
        <p:spPr>
          <a:xfrm>
            <a:off x="1247773" y="1398952"/>
            <a:ext cx="473077" cy="10393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a:off x="1720850" y="1695450"/>
            <a:ext cx="444500" cy="14856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8" name="Rectangle 7"/>
          <p:cNvSpPr/>
          <p:nvPr/>
        </p:nvSpPr>
        <p:spPr>
          <a:xfrm>
            <a:off x="130174" y="1823147"/>
            <a:ext cx="1152525" cy="6463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a:solidFill>
                  <a:schemeClr val="tx1"/>
                </a:solidFill>
                <a:latin typeface="Aptos" panose="020B0004020202020204" pitchFamily="34" charset="0"/>
              </a:rPr>
              <a:t>Baldur-</a:t>
            </a:r>
            <a:r>
              <a:rPr lang="en-US" sz="900" dirty="0" err="1">
                <a:solidFill>
                  <a:schemeClr val="tx1"/>
                </a:solidFill>
                <a:latin typeface="Aptos" panose="020B0004020202020204" pitchFamily="34" charset="0"/>
              </a:rPr>
              <a:t>Felskov</a:t>
            </a:r>
            <a:r>
              <a:rPr lang="en-US" sz="900" dirty="0">
                <a:solidFill>
                  <a:schemeClr val="tx1"/>
                </a:solidFill>
                <a:latin typeface="Aptos" panose="020B0004020202020204" pitchFamily="34" charset="0"/>
              </a:rPr>
              <a:t> JNCI 2014: p3A</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(1-0.27)*100= </a:t>
            </a:r>
            <a:r>
              <a:rPr lang="en-US" sz="900" b="1" dirty="0">
                <a:solidFill>
                  <a:schemeClr val="tx1"/>
                </a:solidFill>
                <a:latin typeface="Aptos" panose="020B0004020202020204" pitchFamily="34" charset="0"/>
              </a:rPr>
              <a:t>73%</a:t>
            </a:r>
            <a:endParaRPr lang="en-US" sz="900" dirty="0">
              <a:solidFill>
                <a:schemeClr val="tx1"/>
              </a:solidFill>
              <a:latin typeface="Aptos" panose="020B0004020202020204" pitchFamily="34" charset="0"/>
            </a:endParaRPr>
          </a:p>
        </p:txBody>
      </p:sp>
      <p:cxnSp>
        <p:nvCxnSpPr>
          <p:cNvPr id="9" name="Straight Arrow Connector 8"/>
          <p:cNvCxnSpPr>
            <a:stCxn id="8" idx="3"/>
            <a:endCxn id="7" idx="1"/>
          </p:cNvCxnSpPr>
          <p:nvPr/>
        </p:nvCxnSpPr>
        <p:spPr>
          <a:xfrm>
            <a:off x="1282699" y="2146313"/>
            <a:ext cx="438151" cy="2919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65098" y="2538391"/>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Crowe BMJ 2014: p2A;3A; p9A/Table3</a:t>
            </a:r>
          </a:p>
        </p:txBody>
      </p:sp>
      <p:cxnSp>
        <p:nvCxnSpPr>
          <p:cNvPr id="11" name="Straight Arrow Connector 10"/>
          <p:cNvCxnSpPr>
            <a:stCxn id="10" idx="3"/>
          </p:cNvCxnSpPr>
          <p:nvPr/>
        </p:nvCxnSpPr>
        <p:spPr>
          <a:xfrm>
            <a:off x="1247773" y="2815390"/>
            <a:ext cx="473077" cy="6374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0174" y="3161693"/>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Baldur-</a:t>
            </a:r>
            <a:r>
              <a:rPr lang="en-US" sz="1000" dirty="0" err="1">
                <a:solidFill>
                  <a:schemeClr val="tx1"/>
                </a:solidFill>
                <a:latin typeface="Aptos" panose="020B0004020202020204" pitchFamily="34" charset="0"/>
              </a:rPr>
              <a:t>Felskov</a:t>
            </a:r>
            <a:r>
              <a:rPr lang="en-US" sz="1000" dirty="0">
                <a:solidFill>
                  <a:schemeClr val="tx1"/>
                </a:solidFill>
                <a:latin typeface="Aptos" panose="020B0004020202020204" pitchFamily="34" charset="0"/>
              </a:rPr>
              <a:t> JNCI 2014: p2A,B; p3A</a:t>
            </a:r>
          </a:p>
        </p:txBody>
      </p:sp>
      <p:cxnSp>
        <p:nvCxnSpPr>
          <p:cNvPr id="13" name="Straight Arrow Connector 12"/>
          <p:cNvCxnSpPr>
            <a:stCxn id="12" idx="3"/>
          </p:cNvCxnSpPr>
          <p:nvPr/>
        </p:nvCxnSpPr>
        <p:spPr>
          <a:xfrm>
            <a:off x="1212849" y="3438692"/>
            <a:ext cx="419100" cy="1125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5098" y="3744638"/>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err="1">
                <a:solidFill>
                  <a:schemeClr val="tx1"/>
                </a:solidFill>
                <a:latin typeface="Aptos" panose="020B0004020202020204" pitchFamily="34" charset="0"/>
              </a:rPr>
              <a:t>Herweijer</a:t>
            </a:r>
            <a:r>
              <a:rPr lang="en-US" sz="1000" dirty="0">
                <a:solidFill>
                  <a:schemeClr val="tx1"/>
                </a:solidFill>
                <a:latin typeface="Aptos" panose="020B0004020202020204" pitchFamily="34" charset="0"/>
              </a:rPr>
              <a:t> IJC 2016: p2868A; p2869A</a:t>
            </a:r>
          </a:p>
        </p:txBody>
      </p:sp>
      <p:cxnSp>
        <p:nvCxnSpPr>
          <p:cNvPr id="15" name="Straight Arrow Connector 14"/>
          <p:cNvCxnSpPr>
            <a:stCxn id="14" idx="3"/>
          </p:cNvCxnSpPr>
          <p:nvPr/>
        </p:nvCxnSpPr>
        <p:spPr>
          <a:xfrm flipV="1">
            <a:off x="1247773" y="3729842"/>
            <a:ext cx="384176" cy="29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10800000">
            <a:off x="5168900" y="1758949"/>
            <a:ext cx="241300" cy="128048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22" name="Rectangle 21"/>
          <p:cNvSpPr/>
          <p:nvPr/>
        </p:nvSpPr>
        <p:spPr>
          <a:xfrm>
            <a:off x="5645151" y="2076026"/>
            <a:ext cx="1104899" cy="6463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900" dirty="0" err="1">
                <a:solidFill>
                  <a:schemeClr val="tx1"/>
                </a:solidFill>
                <a:latin typeface="Aptos" panose="020B0004020202020204" pitchFamily="34" charset="0"/>
              </a:rPr>
              <a:t>Herweijer</a:t>
            </a:r>
            <a:r>
              <a:rPr lang="en-US" sz="900" dirty="0">
                <a:solidFill>
                  <a:schemeClr val="tx1"/>
                </a:solidFill>
                <a:latin typeface="Aptos" panose="020B0004020202020204" pitchFamily="34" charset="0"/>
              </a:rPr>
              <a:t> IJC 2016: p2872A;</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 </a:t>
            </a:r>
          </a:p>
          <a:p>
            <a:r>
              <a:rPr lang="en-US" sz="900" dirty="0">
                <a:solidFill>
                  <a:schemeClr val="tx1"/>
                </a:solidFill>
                <a:latin typeface="Aptos" panose="020B0004020202020204" pitchFamily="34" charset="0"/>
              </a:rPr>
              <a:t>(1-0.25)*100= </a:t>
            </a:r>
            <a:r>
              <a:rPr lang="en-US" sz="900" b="1" dirty="0">
                <a:solidFill>
                  <a:schemeClr val="tx1"/>
                </a:solidFill>
                <a:latin typeface="Aptos" panose="020B0004020202020204" pitchFamily="34" charset="0"/>
              </a:rPr>
              <a:t>75%</a:t>
            </a:r>
            <a:endParaRPr lang="en-US" sz="900" dirty="0">
              <a:solidFill>
                <a:schemeClr val="tx1"/>
              </a:solidFill>
              <a:latin typeface="Aptos" panose="020B0004020202020204" pitchFamily="34" charset="0"/>
            </a:endParaRPr>
          </a:p>
        </p:txBody>
      </p:sp>
      <p:cxnSp>
        <p:nvCxnSpPr>
          <p:cNvPr id="23" name="Straight Arrow Connector 22"/>
          <p:cNvCxnSpPr>
            <a:stCxn id="22" idx="1"/>
            <a:endCxn id="21" idx="1"/>
          </p:cNvCxnSpPr>
          <p:nvPr/>
        </p:nvCxnSpPr>
        <p:spPr>
          <a:xfrm flipH="1" flipV="1">
            <a:off x="5410200" y="2399191"/>
            <a:ext cx="23495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575301" y="3249568"/>
            <a:ext cx="1082675" cy="11695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Footnote a:</a:t>
            </a:r>
          </a:p>
          <a:p>
            <a:r>
              <a:rPr lang="en-US" sz="1000" dirty="0">
                <a:solidFill>
                  <a:schemeClr val="tx1"/>
                </a:solidFill>
                <a:latin typeface="Aptos" panose="020B0004020202020204" pitchFamily="34" charset="0"/>
              </a:rPr>
              <a:t>Crowe BMJ 2014: p9A</a:t>
            </a:r>
          </a:p>
          <a:p>
            <a:r>
              <a:rPr lang="en-US" sz="1000" dirty="0">
                <a:solidFill>
                  <a:schemeClr val="tx1"/>
                </a:solidFill>
                <a:latin typeface="Aptos" panose="020B0004020202020204" pitchFamily="34" charset="0"/>
              </a:rPr>
              <a:t>Baldur-</a:t>
            </a:r>
            <a:r>
              <a:rPr lang="en-US" sz="1000" dirty="0" err="1">
                <a:solidFill>
                  <a:schemeClr val="tx1"/>
                </a:solidFill>
                <a:latin typeface="Aptos" panose="020B0004020202020204" pitchFamily="34" charset="0"/>
              </a:rPr>
              <a:t>Felskov</a:t>
            </a:r>
            <a:r>
              <a:rPr lang="en-US" sz="1000" dirty="0">
                <a:solidFill>
                  <a:schemeClr val="tx1"/>
                </a:solidFill>
                <a:latin typeface="Aptos" panose="020B0004020202020204" pitchFamily="34" charset="0"/>
              </a:rPr>
              <a:t> JNCI 2014: p3B</a:t>
            </a:r>
          </a:p>
          <a:p>
            <a:r>
              <a:rPr lang="en-US" sz="1000" dirty="0" err="1">
                <a:solidFill>
                  <a:schemeClr val="tx1"/>
                </a:solidFill>
                <a:latin typeface="Aptos" panose="020B0004020202020204" pitchFamily="34" charset="0"/>
              </a:rPr>
              <a:t>Herweijer</a:t>
            </a:r>
            <a:r>
              <a:rPr lang="en-US" sz="1000" dirty="0">
                <a:solidFill>
                  <a:schemeClr val="tx1"/>
                </a:solidFill>
                <a:latin typeface="Aptos" panose="020B0004020202020204" pitchFamily="34" charset="0"/>
              </a:rPr>
              <a:t> IJC 2016: p2872B</a:t>
            </a:r>
          </a:p>
        </p:txBody>
      </p:sp>
      <p:cxnSp>
        <p:nvCxnSpPr>
          <p:cNvPr id="25" name="Straight Arrow Connector 24"/>
          <p:cNvCxnSpPr>
            <a:stCxn id="24" idx="1"/>
          </p:cNvCxnSpPr>
          <p:nvPr/>
        </p:nvCxnSpPr>
        <p:spPr>
          <a:xfrm flipH="1">
            <a:off x="4262285" y="3834344"/>
            <a:ext cx="1313016" cy="1403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30174" y="4372894"/>
            <a:ext cx="1082675" cy="10156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Crowe BMJ 2014: p4A</a:t>
            </a:r>
          </a:p>
          <a:p>
            <a:r>
              <a:rPr lang="en-US" sz="1000" dirty="0">
                <a:solidFill>
                  <a:schemeClr val="tx1"/>
                </a:solidFill>
                <a:latin typeface="Aptos" panose="020B0004020202020204" pitchFamily="34" charset="0"/>
              </a:rPr>
              <a:t>Baldur-</a:t>
            </a:r>
            <a:r>
              <a:rPr lang="en-US" sz="1000" dirty="0" err="1">
                <a:solidFill>
                  <a:schemeClr val="tx1"/>
                </a:solidFill>
                <a:latin typeface="Aptos" panose="020B0004020202020204" pitchFamily="34" charset="0"/>
              </a:rPr>
              <a:t>Felskov</a:t>
            </a:r>
            <a:r>
              <a:rPr lang="en-US" sz="1000" dirty="0">
                <a:solidFill>
                  <a:schemeClr val="tx1"/>
                </a:solidFill>
                <a:latin typeface="Aptos" panose="020B0004020202020204" pitchFamily="34" charset="0"/>
              </a:rPr>
              <a:t> JNCI 2014: p3A</a:t>
            </a:r>
          </a:p>
          <a:p>
            <a:r>
              <a:rPr lang="en-US" sz="1000" dirty="0" err="1">
                <a:solidFill>
                  <a:schemeClr val="tx1"/>
                </a:solidFill>
                <a:latin typeface="Aptos" panose="020B0004020202020204" pitchFamily="34" charset="0"/>
              </a:rPr>
              <a:t>Herweijer</a:t>
            </a:r>
            <a:r>
              <a:rPr lang="en-US" sz="1000" dirty="0">
                <a:solidFill>
                  <a:schemeClr val="tx1"/>
                </a:solidFill>
                <a:latin typeface="Aptos" panose="020B0004020202020204" pitchFamily="34" charset="0"/>
              </a:rPr>
              <a:t> IJC 2016: p2872A</a:t>
            </a:r>
          </a:p>
        </p:txBody>
      </p:sp>
      <p:cxnSp>
        <p:nvCxnSpPr>
          <p:cNvPr id="38" name="Straight Arrow Connector 37"/>
          <p:cNvCxnSpPr>
            <a:stCxn id="37" idx="3"/>
          </p:cNvCxnSpPr>
          <p:nvPr/>
        </p:nvCxnSpPr>
        <p:spPr>
          <a:xfrm flipV="1">
            <a:off x="1212849" y="3917761"/>
            <a:ext cx="419100" cy="962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575301" y="4568050"/>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Footnote b: Baldur-</a:t>
            </a:r>
            <a:r>
              <a:rPr lang="en-US" sz="1000" dirty="0" err="1">
                <a:solidFill>
                  <a:schemeClr val="tx1"/>
                </a:solidFill>
                <a:latin typeface="Aptos" panose="020B0004020202020204" pitchFamily="34" charset="0"/>
              </a:rPr>
              <a:t>Felskov</a:t>
            </a:r>
            <a:r>
              <a:rPr lang="en-US" sz="1000" dirty="0">
                <a:solidFill>
                  <a:schemeClr val="tx1"/>
                </a:solidFill>
                <a:latin typeface="Aptos" panose="020B0004020202020204" pitchFamily="34" charset="0"/>
              </a:rPr>
              <a:t> JNCI 2014: p3C</a:t>
            </a:r>
          </a:p>
        </p:txBody>
      </p:sp>
      <p:cxnSp>
        <p:nvCxnSpPr>
          <p:cNvPr id="40" name="Straight Arrow Connector 39"/>
          <p:cNvCxnSpPr>
            <a:stCxn id="39" idx="1"/>
          </p:cNvCxnSpPr>
          <p:nvPr/>
        </p:nvCxnSpPr>
        <p:spPr>
          <a:xfrm flipH="1" flipV="1">
            <a:off x="5168900" y="4025960"/>
            <a:ext cx="406401" cy="8190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279773" y="4629964"/>
            <a:ext cx="1082675"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Footnote c: </a:t>
            </a:r>
            <a:r>
              <a:rPr lang="en-US" sz="1000" dirty="0" err="1">
                <a:solidFill>
                  <a:schemeClr val="tx1"/>
                </a:solidFill>
                <a:latin typeface="Aptos" panose="020B0004020202020204" pitchFamily="34" charset="0"/>
              </a:rPr>
              <a:t>Herweijer</a:t>
            </a:r>
            <a:r>
              <a:rPr lang="en-US" sz="1000" dirty="0">
                <a:solidFill>
                  <a:schemeClr val="tx1"/>
                </a:solidFill>
                <a:latin typeface="Aptos" panose="020B0004020202020204" pitchFamily="34" charset="0"/>
              </a:rPr>
              <a:t> IJC 2016: p2872A</a:t>
            </a:r>
          </a:p>
        </p:txBody>
      </p:sp>
      <p:cxnSp>
        <p:nvCxnSpPr>
          <p:cNvPr id="44" name="Straight Arrow Connector 43"/>
          <p:cNvCxnSpPr>
            <a:stCxn id="43" idx="1"/>
          </p:cNvCxnSpPr>
          <p:nvPr/>
        </p:nvCxnSpPr>
        <p:spPr>
          <a:xfrm flipH="1" flipV="1">
            <a:off x="2873373" y="4087875"/>
            <a:ext cx="406400" cy="819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7566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EFF9E-B934-48BA-8E70-781209E4BF3C}" type="slidenum">
              <a:rPr lang="en-US" smtClean="0"/>
              <a:t>145</a:t>
            </a:fld>
            <a:endParaRPr lang="en-US"/>
          </a:p>
        </p:txBody>
      </p:sp>
      <p:sp>
        <p:nvSpPr>
          <p:cNvPr id="5" name="Rectangle 4"/>
          <p:cNvSpPr/>
          <p:nvPr/>
        </p:nvSpPr>
        <p:spPr>
          <a:xfrm>
            <a:off x="89694" y="3099076"/>
            <a:ext cx="1192211" cy="5539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000" dirty="0">
                <a:solidFill>
                  <a:schemeClr val="tx1"/>
                </a:solidFill>
                <a:latin typeface="Aptos" panose="020B0004020202020204" pitchFamily="34" charset="0"/>
              </a:rPr>
              <a:t>Pollock BJC 2014: p1825A; p1827A,B</a:t>
            </a:r>
          </a:p>
        </p:txBody>
      </p:sp>
      <p:cxnSp>
        <p:nvCxnSpPr>
          <p:cNvPr id="6" name="Straight Arrow Connector 5"/>
          <p:cNvCxnSpPr>
            <a:stCxn id="5" idx="3"/>
          </p:cNvCxnSpPr>
          <p:nvPr/>
        </p:nvCxnSpPr>
        <p:spPr>
          <a:xfrm>
            <a:off x="1281905" y="3376075"/>
            <a:ext cx="490539" cy="26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9536" y="1833640"/>
            <a:ext cx="1117601" cy="12003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900" dirty="0">
                <a:solidFill>
                  <a:schemeClr val="tx1"/>
                </a:solidFill>
                <a:latin typeface="Aptos" panose="020B0004020202020204" pitchFamily="34" charset="0"/>
              </a:rPr>
              <a:t>Pollock BJC 2014: </a:t>
            </a:r>
          </a:p>
          <a:p>
            <a:r>
              <a:rPr lang="en-US" sz="900" dirty="0">
                <a:solidFill>
                  <a:schemeClr val="tx1"/>
                </a:solidFill>
                <a:latin typeface="Aptos" panose="020B0004020202020204" pitchFamily="34" charset="0"/>
              </a:rPr>
              <a:t>p1827A,B;</a:t>
            </a:r>
          </a:p>
          <a:p>
            <a:r>
              <a:rPr lang="en-US" sz="900" dirty="0" err="1">
                <a:solidFill>
                  <a:schemeClr val="tx1"/>
                </a:solidFill>
                <a:latin typeface="Aptos" panose="020B0004020202020204" pitchFamily="34" charset="0"/>
              </a:rPr>
              <a:t>Calc</a:t>
            </a:r>
            <a:r>
              <a:rPr lang="en-US" sz="900" dirty="0">
                <a:solidFill>
                  <a:schemeClr val="tx1"/>
                </a:solidFill>
                <a:latin typeface="Aptos" panose="020B0004020202020204" pitchFamily="34" charset="0"/>
              </a:rPr>
              <a:t>:</a:t>
            </a:r>
          </a:p>
          <a:p>
            <a:r>
              <a:rPr lang="en-US" sz="900" dirty="0">
                <a:solidFill>
                  <a:schemeClr val="tx1"/>
                </a:solidFill>
                <a:latin typeface="Aptos" panose="020B0004020202020204" pitchFamily="34" charset="0"/>
              </a:rPr>
              <a:t>CIN 2:</a:t>
            </a:r>
          </a:p>
          <a:p>
            <a:r>
              <a:rPr lang="en-US" sz="900" dirty="0">
                <a:solidFill>
                  <a:schemeClr val="tx1"/>
                </a:solidFill>
                <a:latin typeface="Aptos" panose="020B0004020202020204" pitchFamily="34" charset="0"/>
              </a:rPr>
              <a:t>(1-0.5)*100= </a:t>
            </a:r>
            <a:r>
              <a:rPr lang="en-US" sz="900" b="1" dirty="0">
                <a:solidFill>
                  <a:schemeClr val="tx1"/>
                </a:solidFill>
                <a:latin typeface="Aptos" panose="020B0004020202020204" pitchFamily="34" charset="0"/>
              </a:rPr>
              <a:t>50%;</a:t>
            </a:r>
          </a:p>
          <a:p>
            <a:endParaRPr lang="en-US" sz="900" dirty="0">
              <a:solidFill>
                <a:schemeClr val="tx1"/>
              </a:solidFill>
              <a:latin typeface="Aptos" panose="020B0004020202020204" pitchFamily="34" charset="0"/>
            </a:endParaRPr>
          </a:p>
          <a:p>
            <a:r>
              <a:rPr lang="en-US" sz="900" dirty="0">
                <a:solidFill>
                  <a:schemeClr val="tx1"/>
                </a:solidFill>
                <a:latin typeface="Aptos" panose="020B0004020202020204" pitchFamily="34" charset="0"/>
              </a:rPr>
              <a:t>CIN 3:</a:t>
            </a:r>
          </a:p>
          <a:p>
            <a:r>
              <a:rPr lang="en-US" sz="900" dirty="0">
                <a:solidFill>
                  <a:schemeClr val="tx1"/>
                </a:solidFill>
                <a:latin typeface="Aptos" panose="020B0004020202020204" pitchFamily="34" charset="0"/>
              </a:rPr>
              <a:t>(1-0.45)*100= </a:t>
            </a:r>
            <a:r>
              <a:rPr lang="en-US" sz="900" b="1" dirty="0">
                <a:solidFill>
                  <a:schemeClr val="tx1"/>
                </a:solidFill>
                <a:latin typeface="Aptos" panose="020B0004020202020204" pitchFamily="34" charset="0"/>
              </a:rPr>
              <a:t>55%</a:t>
            </a:r>
          </a:p>
        </p:txBody>
      </p:sp>
      <p:cxnSp>
        <p:nvCxnSpPr>
          <p:cNvPr id="8" name="Straight Arrow Connector 7"/>
          <p:cNvCxnSpPr>
            <a:stCxn id="7" idx="3"/>
            <a:endCxn id="9" idx="1"/>
          </p:cNvCxnSpPr>
          <p:nvPr/>
        </p:nvCxnSpPr>
        <p:spPr>
          <a:xfrm>
            <a:off x="1227137" y="2433805"/>
            <a:ext cx="766763" cy="109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a:off x="1993900" y="1727200"/>
            <a:ext cx="361950" cy="14351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ptos" panose="020B0004020202020204" pitchFamily="34" charset="0"/>
            </a:endParaRPr>
          </a:p>
        </p:txBody>
      </p:sp>
      <p:sp>
        <p:nvSpPr>
          <p:cNvPr id="17" name="Rectangle 16"/>
          <p:cNvSpPr/>
          <p:nvPr/>
        </p:nvSpPr>
        <p:spPr>
          <a:xfrm>
            <a:off x="109536" y="3817557"/>
            <a:ext cx="1082675" cy="4001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000" dirty="0">
                <a:solidFill>
                  <a:schemeClr val="tx1"/>
                </a:solidFill>
                <a:latin typeface="Aptos" panose="020B0004020202020204" pitchFamily="34" charset="0"/>
              </a:rPr>
              <a:t>Pollock BJC 2014: p1827C</a:t>
            </a:r>
          </a:p>
        </p:txBody>
      </p:sp>
      <p:cxnSp>
        <p:nvCxnSpPr>
          <p:cNvPr id="18" name="Straight Arrow Connector 17"/>
          <p:cNvCxnSpPr>
            <a:stCxn id="17" idx="3"/>
          </p:cNvCxnSpPr>
          <p:nvPr/>
        </p:nvCxnSpPr>
        <p:spPr>
          <a:xfrm>
            <a:off x="1192211" y="4017612"/>
            <a:ext cx="446089" cy="6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5807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146</a:t>
            </a:fld>
            <a:endParaRPr lang="tr-TR" dirty="0"/>
          </a:p>
        </p:txBody>
      </p:sp>
    </p:spTree>
    <p:extLst>
      <p:ext uri="{BB962C8B-B14F-4D97-AF65-F5344CB8AC3E}">
        <p14:creationId xmlns:p14="http://schemas.microsoft.com/office/powerpoint/2010/main" val="2811490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1D2BFA-165B-458E-84D4-CB6791CACBEC}" type="slidenum">
              <a:rPr lang="tr-TR" smtClean="0"/>
              <a:t>14</a:t>
            </a:fld>
            <a:endParaRPr lang="tr-TR"/>
          </a:p>
        </p:txBody>
      </p:sp>
    </p:spTree>
    <p:extLst>
      <p:ext uri="{BB962C8B-B14F-4D97-AF65-F5344CB8AC3E}">
        <p14:creationId xmlns:p14="http://schemas.microsoft.com/office/powerpoint/2010/main" val="4088668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147</a:t>
            </a:fld>
            <a:endParaRPr lang="tr-TR" dirty="0"/>
          </a:p>
        </p:txBody>
      </p:sp>
    </p:spTree>
    <p:extLst>
      <p:ext uri="{BB962C8B-B14F-4D97-AF65-F5344CB8AC3E}">
        <p14:creationId xmlns:p14="http://schemas.microsoft.com/office/powerpoint/2010/main" val="34795207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150</a:t>
            </a:fld>
            <a:endParaRPr lang="tr-TR" dirty="0"/>
          </a:p>
        </p:txBody>
      </p:sp>
    </p:spTree>
    <p:extLst>
      <p:ext uri="{BB962C8B-B14F-4D97-AF65-F5344CB8AC3E}">
        <p14:creationId xmlns:p14="http://schemas.microsoft.com/office/powerpoint/2010/main" val="5565424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151</a:t>
            </a:fld>
            <a:endParaRPr lang="en-US"/>
          </a:p>
        </p:txBody>
      </p:sp>
    </p:spTree>
    <p:extLst>
      <p:ext uri="{BB962C8B-B14F-4D97-AF65-F5344CB8AC3E}">
        <p14:creationId xmlns:p14="http://schemas.microsoft.com/office/powerpoint/2010/main" val="26748519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154</a:t>
            </a:fld>
            <a:endParaRPr lang="en-US"/>
          </a:p>
        </p:txBody>
      </p:sp>
    </p:spTree>
    <p:extLst>
      <p:ext uri="{BB962C8B-B14F-4D97-AF65-F5344CB8AC3E}">
        <p14:creationId xmlns:p14="http://schemas.microsoft.com/office/powerpoint/2010/main" val="6074032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155</a:t>
            </a:fld>
            <a:endParaRPr lang="en-US"/>
          </a:p>
        </p:txBody>
      </p:sp>
    </p:spTree>
    <p:extLst>
      <p:ext uri="{BB962C8B-B14F-4D97-AF65-F5344CB8AC3E}">
        <p14:creationId xmlns:p14="http://schemas.microsoft.com/office/powerpoint/2010/main" val="34875578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156</a:t>
            </a:fld>
            <a:endParaRPr lang="en-US"/>
          </a:p>
        </p:txBody>
      </p:sp>
    </p:spTree>
    <p:extLst>
      <p:ext uri="{BB962C8B-B14F-4D97-AF65-F5344CB8AC3E}">
        <p14:creationId xmlns:p14="http://schemas.microsoft.com/office/powerpoint/2010/main" val="41131258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157</a:t>
            </a:fld>
            <a:endParaRPr lang="en-US"/>
          </a:p>
        </p:txBody>
      </p:sp>
    </p:spTree>
    <p:extLst>
      <p:ext uri="{BB962C8B-B14F-4D97-AF65-F5344CB8AC3E}">
        <p14:creationId xmlns:p14="http://schemas.microsoft.com/office/powerpoint/2010/main" val="14611733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161</a:t>
            </a:fld>
            <a:endParaRPr lang="tr-TR" dirty="0"/>
          </a:p>
        </p:txBody>
      </p:sp>
    </p:spTree>
    <p:extLst>
      <p:ext uri="{BB962C8B-B14F-4D97-AF65-F5344CB8AC3E}">
        <p14:creationId xmlns:p14="http://schemas.microsoft.com/office/powerpoint/2010/main" val="15203820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162</a:t>
            </a:fld>
            <a:endParaRPr lang="tr-TR" dirty="0"/>
          </a:p>
        </p:txBody>
      </p:sp>
    </p:spTree>
    <p:extLst>
      <p:ext uri="{BB962C8B-B14F-4D97-AF65-F5344CB8AC3E}">
        <p14:creationId xmlns:p14="http://schemas.microsoft.com/office/powerpoint/2010/main" val="3561448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163</a:t>
            </a:fld>
            <a:endParaRPr lang="tr-TR" dirty="0"/>
          </a:p>
        </p:txBody>
      </p:sp>
    </p:spTree>
    <p:extLst>
      <p:ext uri="{BB962C8B-B14F-4D97-AF65-F5344CB8AC3E}">
        <p14:creationId xmlns:p14="http://schemas.microsoft.com/office/powerpoint/2010/main" val="2855086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15</a:t>
            </a:fld>
            <a:endParaRPr lang="tr-TR" dirty="0"/>
          </a:p>
        </p:txBody>
      </p:sp>
    </p:spTree>
    <p:extLst>
      <p:ext uri="{BB962C8B-B14F-4D97-AF65-F5344CB8AC3E}">
        <p14:creationId xmlns:p14="http://schemas.microsoft.com/office/powerpoint/2010/main" val="36344785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164</a:t>
            </a:fld>
            <a:endParaRPr lang="tr-TR" dirty="0"/>
          </a:p>
        </p:txBody>
      </p:sp>
    </p:spTree>
    <p:extLst>
      <p:ext uri="{BB962C8B-B14F-4D97-AF65-F5344CB8AC3E}">
        <p14:creationId xmlns:p14="http://schemas.microsoft.com/office/powerpoint/2010/main" val="21559104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165</a:t>
            </a:fld>
            <a:endParaRPr lang="tr-TR" dirty="0"/>
          </a:p>
        </p:txBody>
      </p:sp>
    </p:spTree>
    <p:extLst>
      <p:ext uri="{BB962C8B-B14F-4D97-AF65-F5344CB8AC3E}">
        <p14:creationId xmlns:p14="http://schemas.microsoft.com/office/powerpoint/2010/main" val="27635543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166</a:t>
            </a:fld>
            <a:endParaRPr lang="tr-TR" dirty="0"/>
          </a:p>
        </p:txBody>
      </p:sp>
    </p:spTree>
    <p:extLst>
      <p:ext uri="{BB962C8B-B14F-4D97-AF65-F5344CB8AC3E}">
        <p14:creationId xmlns:p14="http://schemas.microsoft.com/office/powerpoint/2010/main" val="34432472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168</a:t>
            </a:fld>
            <a:endParaRPr lang="tr-TR" dirty="0"/>
          </a:p>
        </p:txBody>
      </p:sp>
    </p:spTree>
    <p:extLst>
      <p:ext uri="{BB962C8B-B14F-4D97-AF65-F5344CB8AC3E}">
        <p14:creationId xmlns:p14="http://schemas.microsoft.com/office/powerpoint/2010/main" val="17651848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169</a:t>
            </a:fld>
            <a:endParaRPr lang="tr-TR" dirty="0"/>
          </a:p>
        </p:txBody>
      </p:sp>
    </p:spTree>
    <p:extLst>
      <p:ext uri="{BB962C8B-B14F-4D97-AF65-F5344CB8AC3E}">
        <p14:creationId xmlns:p14="http://schemas.microsoft.com/office/powerpoint/2010/main" val="15375075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170</a:t>
            </a:fld>
            <a:endParaRPr lang="en-US" dirty="0">
              <a:solidFill>
                <a:prstClr val="black"/>
              </a:solidFill>
            </a:endParaRPr>
          </a:p>
        </p:txBody>
      </p:sp>
    </p:spTree>
    <p:extLst>
      <p:ext uri="{BB962C8B-B14F-4D97-AF65-F5344CB8AC3E}">
        <p14:creationId xmlns:p14="http://schemas.microsoft.com/office/powerpoint/2010/main" val="20732097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1327110" y="4389358"/>
            <a:ext cx="4147206" cy="3611642"/>
          </a:xfrm>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171</a:t>
            </a:fld>
            <a:endParaRPr lang="en-US" dirty="0">
              <a:solidFill>
                <a:prstClr val="black"/>
              </a:solidFill>
            </a:endParaRPr>
          </a:p>
        </p:txBody>
      </p:sp>
    </p:spTree>
    <p:extLst>
      <p:ext uri="{BB962C8B-B14F-4D97-AF65-F5344CB8AC3E}">
        <p14:creationId xmlns:p14="http://schemas.microsoft.com/office/powerpoint/2010/main" val="28979091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173</a:t>
            </a:fld>
            <a:endParaRPr lang="tr-TR" dirty="0"/>
          </a:p>
        </p:txBody>
      </p:sp>
    </p:spTree>
    <p:extLst>
      <p:ext uri="{BB962C8B-B14F-4D97-AF65-F5344CB8AC3E}">
        <p14:creationId xmlns:p14="http://schemas.microsoft.com/office/powerpoint/2010/main" val="25721063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800" kern="1200" dirty="0">
                <a:solidFill>
                  <a:schemeClr val="accent2"/>
                </a:solidFill>
                <a:ea typeface="MS PGothic" pitchFamily="34" charset="-128"/>
                <a:cs typeface="+mn-cs"/>
              </a:rPr>
              <a:t>Efficacy and Safety of Prophylactic Vaccines against Cervical HPV Infection and Diseases among WomenA Systemetic Review &amp; Meta-Analysis</a:t>
            </a:r>
          </a:p>
        </p:txBody>
      </p:sp>
      <p:sp>
        <p:nvSpPr>
          <p:cNvPr id="4" name="Slide Number Placeholder 3"/>
          <p:cNvSpPr>
            <a:spLocks noGrp="1"/>
          </p:cNvSpPr>
          <p:nvPr>
            <p:ph type="sldNum" sz="quarter" idx="10"/>
          </p:nvPr>
        </p:nvSpPr>
        <p:spPr/>
        <p:txBody>
          <a:bodyPr/>
          <a:lstStyle/>
          <a:p>
            <a:pPr>
              <a:defRPr/>
            </a:pPr>
            <a:fld id="{841D71FD-2E71-4F93-A945-3A0E6B7544AA}" type="slidenum">
              <a:rPr lang="tr-TR" smtClean="0"/>
              <a:pPr>
                <a:defRPr/>
              </a:pPr>
              <a:t>174</a:t>
            </a:fld>
            <a:endParaRPr lang="tr-TR" dirty="0"/>
          </a:p>
        </p:txBody>
      </p:sp>
    </p:spTree>
    <p:extLst>
      <p:ext uri="{BB962C8B-B14F-4D97-AF65-F5344CB8AC3E}">
        <p14:creationId xmlns:p14="http://schemas.microsoft.com/office/powerpoint/2010/main" val="18900649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178</a:t>
            </a:fld>
            <a:endParaRPr lang="en-US"/>
          </a:p>
        </p:txBody>
      </p:sp>
    </p:spTree>
    <p:extLst>
      <p:ext uri="{BB962C8B-B14F-4D97-AF65-F5344CB8AC3E}">
        <p14:creationId xmlns:p14="http://schemas.microsoft.com/office/powerpoint/2010/main" val="3115764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16</a:t>
            </a:fld>
            <a:endParaRPr lang="en-US"/>
          </a:p>
        </p:txBody>
      </p:sp>
    </p:spTree>
    <p:extLst>
      <p:ext uri="{BB962C8B-B14F-4D97-AF65-F5344CB8AC3E}">
        <p14:creationId xmlns:p14="http://schemas.microsoft.com/office/powerpoint/2010/main" val="20995132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187</a:t>
            </a:fld>
            <a:endParaRPr lang="en-US"/>
          </a:p>
        </p:txBody>
      </p:sp>
    </p:spTree>
    <p:extLst>
      <p:ext uri="{BB962C8B-B14F-4D97-AF65-F5344CB8AC3E}">
        <p14:creationId xmlns:p14="http://schemas.microsoft.com/office/powerpoint/2010/main" val="37772492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B95EF-22B7-6944-8BAA-46A08E4E96A8}" type="slidenum">
              <a:rPr kumimoji="0" lang="tr-T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tr-TR"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664718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197</a:t>
            </a:fld>
            <a:endParaRPr lang="en-US"/>
          </a:p>
        </p:txBody>
      </p:sp>
    </p:spTree>
    <p:extLst>
      <p:ext uri="{BB962C8B-B14F-4D97-AF65-F5344CB8AC3E}">
        <p14:creationId xmlns:p14="http://schemas.microsoft.com/office/powerpoint/2010/main" val="17564787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B95EF-22B7-6944-8BAA-46A08E4E96A8}" type="slidenum">
              <a:rPr kumimoji="0" lang="tr-T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tr-TR"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592464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B95EF-22B7-6944-8BAA-46A08E4E96A8}" type="slidenum">
              <a:rPr kumimoji="0" lang="tr-T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tr-TR"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027854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B95EF-22B7-6944-8BAA-46A08E4E96A8}" type="slidenum">
              <a:rPr kumimoji="0" lang="tr-T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tr-TR"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962224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B95EF-22B7-6944-8BAA-46A08E4E96A8}" type="slidenum">
              <a:rPr kumimoji="0" lang="tr-T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tr-TR"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471948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E85BDA0D-BBD6-4AFE-9D5F-283FB487CC2F}" type="slidenum">
              <a:rPr lang="en-US"/>
              <a:pPr>
                <a:defRPr/>
              </a:pPr>
              <a:t>211</a:t>
            </a:fld>
            <a:endParaRPr lang="en-US"/>
          </a:p>
        </p:txBody>
      </p:sp>
      <p:sp>
        <p:nvSpPr>
          <p:cNvPr id="274435" name="Slide Image Placeholder 1"/>
          <p:cNvSpPr>
            <a:spLocks noGrp="1" noRot="1" noChangeAspect="1" noTextEdit="1"/>
          </p:cNvSpPr>
          <p:nvPr>
            <p:ph type="sldImg"/>
          </p:nvPr>
        </p:nvSpPr>
        <p:spPr>
          <a:xfrm>
            <a:off x="363538" y="711200"/>
            <a:ext cx="6056312" cy="3408363"/>
          </a:xfrm>
          <a:ln/>
        </p:spPr>
      </p:sp>
      <p:sp>
        <p:nvSpPr>
          <p:cNvPr id="274436" name="Notes Placeholder 2"/>
          <p:cNvSpPr>
            <a:spLocks noGrp="1"/>
          </p:cNvSpPr>
          <p:nvPr>
            <p:ph type="body" idx="1"/>
          </p:nvPr>
        </p:nvSpPr>
        <p:spPr>
          <a:xfrm>
            <a:off x="946197" y="4333011"/>
            <a:ext cx="4971743" cy="4120260"/>
          </a:xfrm>
          <a:noFill/>
          <a:ln/>
        </p:spPr>
        <p:txBody>
          <a:bodyPr lIns="84659" tIns="42330" rIns="84659" bIns="42330"/>
          <a:lstStyle/>
          <a:p>
            <a:pPr marL="167058" indent="-167058"/>
            <a:r>
              <a:rPr lang="en-US" sz="1000" b="1" i="1" u="sng" dirty="0" err="1"/>
              <a:t>Cervarix</a:t>
            </a:r>
            <a:r>
              <a:rPr lang="en-US" sz="1000" b="1" u="sng" baseline="30000" dirty="0"/>
              <a:t>®</a:t>
            </a:r>
            <a:r>
              <a:rPr lang="en-US" sz="1000" b="1" u="sng" dirty="0"/>
              <a:t> </a:t>
            </a:r>
            <a:r>
              <a:rPr lang="en-US" b="1" u="sng" dirty="0"/>
              <a:t>pooled safety analysis of 11 trials (III).</a:t>
            </a:r>
            <a:r>
              <a:rPr lang="fr-BE" b="1" u="sng" dirty="0"/>
              <a:t> </a:t>
            </a:r>
            <a:r>
              <a:rPr lang="en-US" b="1" u="sng" dirty="0"/>
              <a:t>Most common pregnancy outcomes (TVC)</a:t>
            </a:r>
          </a:p>
          <a:p>
            <a:pPr marL="167058" indent="-167058">
              <a:buFontTx/>
              <a:buChar char="•"/>
            </a:pPr>
            <a:r>
              <a:rPr lang="en-US" dirty="0"/>
              <a:t>There were strict protocol requirements for adequate contraception during the vaccination phase of the trials, but pregnancies were allowed during the long-term follow-up periods. Overall, a fairly large number of pregnancies was reported. However, rates of specific pregnancy outcomes, such as miscarriages, abnormal infants, or premature, were very similar in the active </a:t>
            </a:r>
            <a:r>
              <a:rPr lang="en-US" dirty="0" err="1"/>
              <a:t>Aşı</a:t>
            </a:r>
            <a:r>
              <a:rPr lang="en-US" dirty="0"/>
              <a:t> group compared to the </a:t>
            </a:r>
            <a:r>
              <a:rPr lang="en-US" dirty="0" err="1"/>
              <a:t>Kontrol</a:t>
            </a:r>
            <a:r>
              <a:rPr lang="en-US" dirty="0"/>
              <a:t> groups in this pooled analysis.</a:t>
            </a:r>
            <a:r>
              <a:rPr lang="en-GB" dirty="0"/>
              <a:t> </a:t>
            </a:r>
            <a:endParaRPr lang="en-US" dirty="0"/>
          </a:p>
          <a:p>
            <a:pPr marL="167058" indent="-167058"/>
            <a:endParaRPr lang="en-US" dirty="0"/>
          </a:p>
        </p:txBody>
      </p:sp>
      <p:sp>
        <p:nvSpPr>
          <p:cNvPr id="274437" name="Slide Number Placeholder 3"/>
          <p:cNvSpPr txBox="1">
            <a:spLocks noGrp="1"/>
          </p:cNvSpPr>
          <p:nvPr/>
        </p:nvSpPr>
        <p:spPr bwMode="auto">
          <a:xfrm>
            <a:off x="5776854" y="8664603"/>
            <a:ext cx="1087281" cy="497835"/>
          </a:xfrm>
          <a:prstGeom prst="rect">
            <a:avLst/>
          </a:prstGeom>
          <a:noFill/>
          <a:ln w="9525">
            <a:noFill/>
            <a:miter lim="800000"/>
            <a:headEnd/>
            <a:tailEnd/>
          </a:ln>
        </p:spPr>
        <p:txBody>
          <a:bodyPr lIns="84659" tIns="42330" rIns="84659" bIns="42330" anchor="b"/>
          <a:lstStyle/>
          <a:p>
            <a:pPr algn="r" defTabSz="845549" eaLnBrk="0" hangingPunct="0"/>
            <a:fld id="{97394415-BB32-4ADB-80B1-5BDA895ED9BD}" type="slidenum">
              <a:rPr lang="en-GB" sz="800">
                <a:latin typeface="Aptos" panose="020B0004020202020204" pitchFamily="34" charset="0"/>
                <a:cs typeface="Calibri" pitchFamily="34" charset="0"/>
              </a:rPr>
              <a:pPr algn="r" defTabSz="845549" eaLnBrk="0" hangingPunct="0"/>
              <a:t>211</a:t>
            </a:fld>
            <a:endParaRPr lang="en-GB" sz="800" dirty="0">
              <a:latin typeface="Aptos" panose="020B0004020202020204" pitchFamily="34" charset="0"/>
              <a:cs typeface="Calibri" pitchFamily="34" charset="0"/>
            </a:endParaRPr>
          </a:p>
        </p:txBody>
      </p:sp>
    </p:spTree>
    <p:extLst>
      <p:ext uri="{BB962C8B-B14F-4D97-AF65-F5344CB8AC3E}">
        <p14:creationId xmlns:p14="http://schemas.microsoft.com/office/powerpoint/2010/main" val="2427145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214</a:t>
            </a:fld>
            <a:endParaRPr lang="en-US" dirty="0">
              <a:solidFill>
                <a:prstClr val="black"/>
              </a:solidFill>
            </a:endParaRPr>
          </a:p>
        </p:txBody>
      </p:sp>
    </p:spTree>
    <p:extLst>
      <p:ext uri="{BB962C8B-B14F-4D97-AF65-F5344CB8AC3E}">
        <p14:creationId xmlns:p14="http://schemas.microsoft.com/office/powerpoint/2010/main" val="28810918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215</a:t>
            </a:fld>
            <a:endParaRPr lang="en-US"/>
          </a:p>
        </p:txBody>
      </p:sp>
    </p:spTree>
    <p:extLst>
      <p:ext uri="{BB962C8B-B14F-4D97-AF65-F5344CB8AC3E}">
        <p14:creationId xmlns:p14="http://schemas.microsoft.com/office/powerpoint/2010/main" val="42258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AE3E31-5A1E-4AF2-B9D4-C54340F3C985}" type="slidenum">
              <a:rPr lang="tr-TR" smtClean="0"/>
              <a:pPr/>
              <a:t>17</a:t>
            </a:fld>
            <a:endParaRPr lang="tr-TR" dirty="0"/>
          </a:p>
        </p:txBody>
      </p:sp>
    </p:spTree>
    <p:extLst>
      <p:ext uri="{BB962C8B-B14F-4D97-AF65-F5344CB8AC3E}">
        <p14:creationId xmlns:p14="http://schemas.microsoft.com/office/powerpoint/2010/main" val="26661387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222</a:t>
            </a:fld>
            <a:endParaRPr lang="en-US"/>
          </a:p>
        </p:txBody>
      </p:sp>
    </p:spTree>
    <p:extLst>
      <p:ext uri="{BB962C8B-B14F-4D97-AF65-F5344CB8AC3E}">
        <p14:creationId xmlns:p14="http://schemas.microsoft.com/office/powerpoint/2010/main" val="5453281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225</a:t>
            </a:fld>
            <a:endParaRPr lang="en-US"/>
          </a:p>
        </p:txBody>
      </p:sp>
    </p:spTree>
    <p:extLst>
      <p:ext uri="{BB962C8B-B14F-4D97-AF65-F5344CB8AC3E}">
        <p14:creationId xmlns:p14="http://schemas.microsoft.com/office/powerpoint/2010/main" val="26397658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294812D1-F36E-419E-9DAF-65F3A78F9817}" type="slidenum">
              <a:rPr lang="tr-TR" smtClean="0"/>
              <a:t>226</a:t>
            </a:fld>
            <a:endParaRPr lang="tr-TR"/>
          </a:p>
        </p:txBody>
      </p:sp>
    </p:spTree>
    <p:extLst>
      <p:ext uri="{BB962C8B-B14F-4D97-AF65-F5344CB8AC3E}">
        <p14:creationId xmlns:p14="http://schemas.microsoft.com/office/powerpoint/2010/main" val="24550637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229</a:t>
            </a:fld>
            <a:endParaRPr lang="tr-TR" dirty="0"/>
          </a:p>
        </p:txBody>
      </p:sp>
    </p:spTree>
    <p:extLst>
      <p:ext uri="{BB962C8B-B14F-4D97-AF65-F5344CB8AC3E}">
        <p14:creationId xmlns:p14="http://schemas.microsoft.com/office/powerpoint/2010/main" val="31171944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230</a:t>
            </a:fld>
            <a:endParaRPr lang="tr-TR" dirty="0"/>
          </a:p>
        </p:txBody>
      </p:sp>
    </p:spTree>
    <p:extLst>
      <p:ext uri="{BB962C8B-B14F-4D97-AF65-F5344CB8AC3E}">
        <p14:creationId xmlns:p14="http://schemas.microsoft.com/office/powerpoint/2010/main" val="3164989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231</a:t>
            </a:fld>
            <a:endParaRPr lang="tr-TR" dirty="0"/>
          </a:p>
        </p:txBody>
      </p:sp>
    </p:spTree>
    <p:extLst>
      <p:ext uri="{BB962C8B-B14F-4D97-AF65-F5344CB8AC3E}">
        <p14:creationId xmlns:p14="http://schemas.microsoft.com/office/powerpoint/2010/main" val="718025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232</a:t>
            </a:fld>
            <a:endParaRPr lang="tr-TR" dirty="0"/>
          </a:p>
        </p:txBody>
      </p:sp>
    </p:spTree>
    <p:extLst>
      <p:ext uri="{BB962C8B-B14F-4D97-AF65-F5344CB8AC3E}">
        <p14:creationId xmlns:p14="http://schemas.microsoft.com/office/powerpoint/2010/main" val="7191254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233</a:t>
            </a:fld>
            <a:endParaRPr lang="tr-TR" dirty="0"/>
          </a:p>
        </p:txBody>
      </p:sp>
    </p:spTree>
    <p:extLst>
      <p:ext uri="{BB962C8B-B14F-4D97-AF65-F5344CB8AC3E}">
        <p14:creationId xmlns:p14="http://schemas.microsoft.com/office/powerpoint/2010/main" val="20911601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kern="1200" dirty="0">
                <a:solidFill>
                  <a:schemeClr val="accent2"/>
                </a:solidFill>
                <a:ea typeface="MS PGothic" pitchFamily="34" charset="-128"/>
                <a:cs typeface="+mn-cs"/>
              </a:rPr>
              <a:t>Efficacy and Safety of Prophylactic Vaccines against Cervical HPV Infection and Diseases among WomenA Systemetic Review &amp; Meta-Analysis</a:t>
            </a:r>
          </a:p>
        </p:txBody>
      </p:sp>
      <p:sp>
        <p:nvSpPr>
          <p:cNvPr id="4" name="Slide Number Placeholder 3"/>
          <p:cNvSpPr>
            <a:spLocks noGrp="1"/>
          </p:cNvSpPr>
          <p:nvPr>
            <p:ph type="sldNum" sz="quarter" idx="10"/>
          </p:nvPr>
        </p:nvSpPr>
        <p:spPr/>
        <p:txBody>
          <a:bodyPr/>
          <a:lstStyle/>
          <a:p>
            <a:pPr>
              <a:defRPr/>
            </a:pPr>
            <a:fld id="{841D71FD-2E71-4F93-A945-3A0E6B7544AA}" type="slidenum">
              <a:rPr lang="tr-TR" smtClean="0"/>
              <a:pPr>
                <a:defRPr/>
              </a:pPr>
              <a:t>234</a:t>
            </a:fld>
            <a:endParaRPr lang="tr-TR" dirty="0"/>
          </a:p>
        </p:txBody>
      </p:sp>
    </p:spTree>
    <p:extLst>
      <p:ext uri="{BB962C8B-B14F-4D97-AF65-F5344CB8AC3E}">
        <p14:creationId xmlns:p14="http://schemas.microsoft.com/office/powerpoint/2010/main" val="35002919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238</a:t>
            </a:fld>
            <a:endParaRPr lang="tr-TR" dirty="0"/>
          </a:p>
        </p:txBody>
      </p:sp>
    </p:spTree>
    <p:extLst>
      <p:ext uri="{BB962C8B-B14F-4D97-AF65-F5344CB8AC3E}">
        <p14:creationId xmlns:p14="http://schemas.microsoft.com/office/powerpoint/2010/main" val="293493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18</a:t>
            </a:fld>
            <a:endParaRPr lang="en-US"/>
          </a:p>
        </p:txBody>
      </p:sp>
    </p:spTree>
    <p:extLst>
      <p:ext uri="{BB962C8B-B14F-4D97-AF65-F5344CB8AC3E}">
        <p14:creationId xmlns:p14="http://schemas.microsoft.com/office/powerpoint/2010/main" val="34349866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44AE3E31-5A1E-4AF2-B9D4-C54340F3C985}" type="slidenum">
              <a:rPr lang="tr-TR" smtClean="0"/>
              <a:pPr/>
              <a:t>240</a:t>
            </a:fld>
            <a:endParaRPr lang="tr-TR" dirty="0"/>
          </a:p>
        </p:txBody>
      </p:sp>
    </p:spTree>
    <p:extLst>
      <p:ext uri="{BB962C8B-B14F-4D97-AF65-F5344CB8AC3E}">
        <p14:creationId xmlns:p14="http://schemas.microsoft.com/office/powerpoint/2010/main" val="21155446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44AE3E31-5A1E-4AF2-B9D4-C54340F3C985}" type="slidenum">
              <a:rPr lang="tr-TR" smtClean="0"/>
              <a:pPr/>
              <a:t>243</a:t>
            </a:fld>
            <a:endParaRPr lang="tr-TR" dirty="0"/>
          </a:p>
        </p:txBody>
      </p:sp>
    </p:spTree>
    <p:extLst>
      <p:ext uri="{BB962C8B-B14F-4D97-AF65-F5344CB8AC3E}">
        <p14:creationId xmlns:p14="http://schemas.microsoft.com/office/powerpoint/2010/main" val="258158984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3714" y="4379841"/>
            <a:ext cx="4090574" cy="3621160"/>
          </a:xfrm>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244</a:t>
            </a:fld>
            <a:endParaRPr lang="en-US" dirty="0"/>
          </a:p>
        </p:txBody>
      </p:sp>
    </p:spTree>
    <p:extLst>
      <p:ext uri="{BB962C8B-B14F-4D97-AF65-F5344CB8AC3E}">
        <p14:creationId xmlns:p14="http://schemas.microsoft.com/office/powerpoint/2010/main" val="2209290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4AE3E31-5A1E-4AF2-B9D4-C54340F3C985}" type="slidenum">
              <a:rPr lang="tr-TR" smtClean="0"/>
              <a:pPr/>
              <a:t>245</a:t>
            </a:fld>
            <a:endParaRPr lang="tr-TR" dirty="0"/>
          </a:p>
        </p:txBody>
      </p:sp>
    </p:spTree>
    <p:extLst>
      <p:ext uri="{BB962C8B-B14F-4D97-AF65-F5344CB8AC3E}">
        <p14:creationId xmlns:p14="http://schemas.microsoft.com/office/powerpoint/2010/main" val="24184795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246</a:t>
            </a:fld>
            <a:endParaRPr lang="en-US" dirty="0">
              <a:solidFill>
                <a:prstClr val="black"/>
              </a:solidFill>
            </a:endParaRPr>
          </a:p>
        </p:txBody>
      </p:sp>
    </p:spTree>
    <p:extLst>
      <p:ext uri="{BB962C8B-B14F-4D97-AF65-F5344CB8AC3E}">
        <p14:creationId xmlns:p14="http://schemas.microsoft.com/office/powerpoint/2010/main" val="38235456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247</a:t>
            </a:fld>
            <a:endParaRPr lang="en-US" dirty="0">
              <a:solidFill>
                <a:prstClr val="black"/>
              </a:solidFill>
            </a:endParaRPr>
          </a:p>
        </p:txBody>
      </p:sp>
    </p:spTree>
    <p:extLst>
      <p:ext uri="{BB962C8B-B14F-4D97-AF65-F5344CB8AC3E}">
        <p14:creationId xmlns:p14="http://schemas.microsoft.com/office/powerpoint/2010/main" val="134809209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249</a:t>
            </a:fld>
            <a:endParaRPr lang="en-US"/>
          </a:p>
        </p:txBody>
      </p:sp>
    </p:spTree>
    <p:extLst>
      <p:ext uri="{BB962C8B-B14F-4D97-AF65-F5344CB8AC3E}">
        <p14:creationId xmlns:p14="http://schemas.microsoft.com/office/powerpoint/2010/main" val="21045116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250</a:t>
            </a:fld>
            <a:endParaRPr lang="en-US"/>
          </a:p>
        </p:txBody>
      </p:sp>
    </p:spTree>
    <p:extLst>
      <p:ext uri="{BB962C8B-B14F-4D97-AF65-F5344CB8AC3E}">
        <p14:creationId xmlns:p14="http://schemas.microsoft.com/office/powerpoint/2010/main" val="396156408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252</a:t>
            </a:fld>
            <a:endParaRPr lang="en-US" dirty="0">
              <a:solidFill>
                <a:prstClr val="black"/>
              </a:solidFill>
            </a:endParaRPr>
          </a:p>
        </p:txBody>
      </p:sp>
    </p:spTree>
    <p:extLst>
      <p:ext uri="{BB962C8B-B14F-4D97-AF65-F5344CB8AC3E}">
        <p14:creationId xmlns:p14="http://schemas.microsoft.com/office/powerpoint/2010/main" val="11204904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C368D-506B-431A-83A2-AB3901E11389}" type="slidenum">
              <a:rPr lang="en-US" smtClean="0"/>
              <a:t>253</a:t>
            </a:fld>
            <a:endParaRPr lang="en-US" dirty="0"/>
          </a:p>
        </p:txBody>
      </p:sp>
    </p:spTree>
    <p:extLst>
      <p:ext uri="{BB962C8B-B14F-4D97-AF65-F5344CB8AC3E}">
        <p14:creationId xmlns:p14="http://schemas.microsoft.com/office/powerpoint/2010/main" val="92628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19</a:t>
            </a:fld>
            <a:endParaRPr lang="en-US"/>
          </a:p>
        </p:txBody>
      </p:sp>
    </p:spTree>
    <p:extLst>
      <p:ext uri="{BB962C8B-B14F-4D97-AF65-F5344CB8AC3E}">
        <p14:creationId xmlns:p14="http://schemas.microsoft.com/office/powerpoint/2010/main" val="31364145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0059" y="4400552"/>
            <a:ext cx="4097882" cy="3600451"/>
          </a:xfrm>
        </p:spPr>
        <p:txBody>
          <a:bodyPr/>
          <a:lstStyle/>
          <a:p>
            <a:endParaRPr lang="en-US" dirty="0"/>
          </a:p>
        </p:txBody>
      </p:sp>
      <p:sp>
        <p:nvSpPr>
          <p:cNvPr id="4" name="Slide Number Placeholder 3"/>
          <p:cNvSpPr>
            <a:spLocks noGrp="1"/>
          </p:cNvSpPr>
          <p:nvPr>
            <p:ph type="sldNum" sz="quarter" idx="10"/>
          </p:nvPr>
        </p:nvSpPr>
        <p:spPr/>
        <p:txBody>
          <a:bodyPr/>
          <a:lstStyle/>
          <a:p>
            <a:fld id="{AA8C368D-506B-431A-83A2-AB3901E11389}" type="slidenum">
              <a:rPr lang="en-US" smtClean="0"/>
              <a:t>254</a:t>
            </a:fld>
            <a:endParaRPr lang="en-US" dirty="0"/>
          </a:p>
        </p:txBody>
      </p:sp>
    </p:spTree>
    <p:extLst>
      <p:ext uri="{BB962C8B-B14F-4D97-AF65-F5344CB8AC3E}">
        <p14:creationId xmlns:p14="http://schemas.microsoft.com/office/powerpoint/2010/main" val="143103769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8C368D-506B-431A-83A2-AB3901E11389}" type="slidenum">
              <a:rPr lang="en-US" smtClean="0"/>
              <a:t>255</a:t>
            </a:fld>
            <a:endParaRPr lang="en-US" dirty="0"/>
          </a:p>
        </p:txBody>
      </p:sp>
    </p:spTree>
    <p:extLst>
      <p:ext uri="{BB962C8B-B14F-4D97-AF65-F5344CB8AC3E}">
        <p14:creationId xmlns:p14="http://schemas.microsoft.com/office/powerpoint/2010/main" val="15967681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53914" y="4571860"/>
            <a:ext cx="4427751" cy="3689854"/>
          </a:xfrm>
        </p:spPr>
        <p:txBody>
          <a:bodyPr/>
          <a:lstStyle/>
          <a:p>
            <a:r>
              <a:rPr lang="en-US" sz="1000" b="1" dirty="0"/>
              <a:t>References</a:t>
            </a:r>
          </a:p>
          <a:p>
            <a:pPr marL="225973" indent="-225973">
              <a:buAutoNum type="arabicPeriod"/>
            </a:pPr>
            <a:r>
              <a:rPr lang="en-US" sz="1000" dirty="0" err="1">
                <a:ea typeface="MS PGothic" pitchFamily="34" charset="-128"/>
              </a:rPr>
              <a:t>LaMontagne</a:t>
            </a:r>
            <a:r>
              <a:rPr lang="en-US" sz="1000" dirty="0">
                <a:ea typeface="MS PGothic" pitchFamily="34" charset="-128"/>
              </a:rPr>
              <a:t> DS et al. </a:t>
            </a:r>
            <a:r>
              <a:rPr lang="en-US" sz="1000" i="1" dirty="0">
                <a:ea typeface="MS PGothic" pitchFamily="34" charset="-128"/>
              </a:rPr>
              <a:t>Bull World Health Organ. </a:t>
            </a:r>
            <a:r>
              <a:rPr lang="en-US" sz="1000" dirty="0">
                <a:ea typeface="MS PGothic" pitchFamily="34" charset="-128"/>
              </a:rPr>
              <a:t>2011;89:821–830B. </a:t>
            </a:r>
          </a:p>
          <a:p>
            <a:pPr marL="225973" indent="-225973">
              <a:buAutoNum type="arabicPeriod"/>
            </a:pPr>
            <a:r>
              <a:rPr lang="en-US" sz="1000" dirty="0">
                <a:ea typeface="MS PGothic" pitchFamily="34" charset="-128"/>
              </a:rPr>
              <a:t>Fisher H et al. </a:t>
            </a:r>
            <a:r>
              <a:rPr lang="en-US" sz="1000" i="1" dirty="0">
                <a:ea typeface="MS PGothic" pitchFamily="34" charset="-128"/>
              </a:rPr>
              <a:t>J Public Health</a:t>
            </a:r>
            <a:r>
              <a:rPr lang="en-US" sz="1000" dirty="0">
                <a:ea typeface="MS PGothic" pitchFamily="34" charset="-128"/>
              </a:rPr>
              <a:t>. 2014;36:36-45.</a:t>
            </a:r>
          </a:p>
          <a:p>
            <a:pPr marL="225973" indent="-225973">
              <a:buAutoNum type="arabicPeriod"/>
            </a:pPr>
            <a:r>
              <a:rPr lang="en-US" sz="1000" dirty="0">
                <a:ea typeface="MS PGothic" pitchFamily="34" charset="-128"/>
              </a:rPr>
              <a:t>Public Health England: HPV Vaccine Coverage in England, 2008/09 to 2013/14; A review of the full six years of the three-dose schedule. UK.GOV website. </a:t>
            </a:r>
            <a:r>
              <a:rPr lang="en-US" sz="1000" dirty="0">
                <a:ea typeface="MS PGothic" pitchFamily="34" charset="-128"/>
                <a:hlinkClick r:id="rId3"/>
              </a:rPr>
              <a:t>https://www.gov.uk/government/uploads/system/uploads/attachment_data/file/412264/HPV_Vaccine_Coverage_in_England_200809_to_201314.pdf</a:t>
            </a:r>
            <a:r>
              <a:rPr lang="en-US" sz="1000" dirty="0">
                <a:ea typeface="MS PGothic" pitchFamily="34" charset="-128"/>
              </a:rPr>
              <a:t>. Accessed December 21, 2015.</a:t>
            </a:r>
          </a:p>
          <a:p>
            <a:pPr marL="225973" indent="-225973">
              <a:buAutoNum type="arabicPeriod"/>
            </a:pPr>
            <a:r>
              <a:rPr lang="en-US" sz="1000" dirty="0">
                <a:ea typeface="MS PGothic" pitchFamily="34" charset="-128"/>
              </a:rPr>
              <a:t>Hansen BT et al. </a:t>
            </a:r>
            <a:r>
              <a:rPr lang="en-US" sz="1000" i="1" dirty="0" err="1">
                <a:ea typeface="MS PGothic" pitchFamily="34" charset="-128"/>
              </a:rPr>
              <a:t>Prev</a:t>
            </a:r>
            <a:r>
              <a:rPr lang="en-US" sz="1000" i="1" dirty="0">
                <a:ea typeface="MS PGothic" pitchFamily="34" charset="-128"/>
              </a:rPr>
              <a:t> Med</a:t>
            </a:r>
            <a:r>
              <a:rPr lang="en-US" sz="1000" dirty="0">
                <a:ea typeface="MS PGothic" pitchFamily="34" charset="-128"/>
              </a:rPr>
              <a:t>. 2015;77:4-10.</a:t>
            </a:r>
          </a:p>
          <a:p>
            <a:pPr marL="225973" indent="-225973">
              <a:buAutoNum type="arabicPeriod"/>
            </a:pPr>
            <a:r>
              <a:rPr lang="en-US" sz="1000" dirty="0">
                <a:ea typeface="MS PGothic" pitchFamily="34" charset="-128"/>
              </a:rPr>
              <a:t>Norwegian Institute of Public Health: Vaccination Coverage for Childhood </a:t>
            </a:r>
            <a:r>
              <a:rPr lang="en-US" sz="1000" dirty="0" err="1">
                <a:ea typeface="MS PGothic" pitchFamily="34" charset="-128"/>
              </a:rPr>
              <a:t>Immunisation</a:t>
            </a:r>
            <a:r>
              <a:rPr lang="en-US" sz="1000" dirty="0">
                <a:ea typeface="MS PGothic" pitchFamily="34" charset="-128"/>
              </a:rPr>
              <a:t> </a:t>
            </a:r>
            <a:r>
              <a:rPr lang="en-US" sz="1000" dirty="0" err="1">
                <a:ea typeface="MS PGothic" pitchFamily="34" charset="-128"/>
              </a:rPr>
              <a:t>Programme</a:t>
            </a:r>
            <a:r>
              <a:rPr lang="en-US" sz="1000" dirty="0">
                <a:ea typeface="MS PGothic" pitchFamily="34" charset="-128"/>
              </a:rPr>
              <a:t> in Norway, 2015: </a:t>
            </a:r>
            <a:r>
              <a:rPr lang="en-US" sz="1000" dirty="0">
                <a:ea typeface="MS PGothic" pitchFamily="34" charset="-128"/>
                <a:hlinkClick r:id="rId4"/>
              </a:rPr>
              <a:t>http://www.fhi.no/eway/default.aspx?pid=240&amp;trg=MainContent_6894&amp;Main_6664=6894:0:25,7661:1:0:0:::0:0&amp;MainContent_6894=6706:0:25,7675:1:0:0:::0:0</a:t>
            </a:r>
            <a:r>
              <a:rPr lang="en-US" sz="1000" dirty="0">
                <a:ea typeface="MS PGothic" pitchFamily="34" charset="-128"/>
              </a:rPr>
              <a:t>. Accessed December 21, 2015.</a:t>
            </a:r>
          </a:p>
          <a:p>
            <a:pPr marL="225973" indent="-225973">
              <a:buFontTx/>
              <a:buAutoNum type="arabicPeriod"/>
            </a:pPr>
            <a:r>
              <a:rPr lang="en-US" sz="1000" dirty="0">
                <a:ea typeface="MS PGothic" pitchFamily="34" charset="-128"/>
              </a:rPr>
              <a:t>Public Health England(PHE): Annual HPV vaccine coverage 2013 to 2014: by PCT, local authority and area team. UK.GOV website. https://www.gov.uk/government/statistics/annual-hpv-vaccine-coverage-2013-to-2014-by-pct-local-authority-and-area-team. Accessed December 21, 2015.</a:t>
            </a:r>
          </a:p>
          <a:p>
            <a:endParaRPr lang="en-US" sz="1000" dirty="0">
              <a:ea typeface="MS PGothic" pitchFamily="34" charset="-128"/>
            </a:endParaRPr>
          </a:p>
          <a:p>
            <a:endParaRPr lang="en-US" sz="1000" dirty="0"/>
          </a:p>
        </p:txBody>
      </p:sp>
      <p:sp>
        <p:nvSpPr>
          <p:cNvPr id="4" name="Slide Number Placeholder 3"/>
          <p:cNvSpPr>
            <a:spLocks noGrp="1"/>
          </p:cNvSpPr>
          <p:nvPr>
            <p:ph type="sldNum" sz="quarter" idx="10"/>
          </p:nvPr>
        </p:nvSpPr>
        <p:spPr>
          <a:xfrm>
            <a:off x="5258923" y="8685214"/>
            <a:ext cx="1597490" cy="458786"/>
          </a:xfrm>
        </p:spPr>
        <p:txBody>
          <a:bodyPr/>
          <a:lstStyle/>
          <a:p>
            <a:fld id="{AA8C368D-506B-431A-83A2-AB3901E11389}" type="slidenum">
              <a:rPr lang="en-US" smtClean="0"/>
              <a:t>256</a:t>
            </a:fld>
            <a:endParaRPr lang="en-US" dirty="0"/>
          </a:p>
        </p:txBody>
      </p:sp>
    </p:spTree>
    <p:extLst>
      <p:ext uri="{BB962C8B-B14F-4D97-AF65-F5344CB8AC3E}">
        <p14:creationId xmlns:p14="http://schemas.microsoft.com/office/powerpoint/2010/main" val="7441042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1A66C9C5-61F6-48A7-88FD-DD0CE9064EA5}" type="slidenum">
              <a:rPr lang="en-US"/>
              <a:pPr>
                <a:defRPr/>
              </a:pPr>
              <a:t>258</a:t>
            </a:fld>
            <a:endParaRPr lang="en-US"/>
          </a:p>
        </p:txBody>
      </p:sp>
      <p:sp>
        <p:nvSpPr>
          <p:cNvPr id="240643" name="Rectangle 2"/>
          <p:cNvSpPr>
            <a:spLocks noGrp="1" noRot="1" noChangeAspect="1" noChangeArrowheads="1" noTextEdit="1"/>
          </p:cNvSpPr>
          <p:nvPr>
            <p:ph type="sldImg"/>
          </p:nvPr>
        </p:nvSpPr>
        <p:spPr>
          <a:xfrm>
            <a:off x="382588" y="685800"/>
            <a:ext cx="6094412" cy="3429000"/>
          </a:xfrm>
          <a:ln/>
        </p:spPr>
      </p:sp>
      <p:sp>
        <p:nvSpPr>
          <p:cNvPr id="240644" name="Rectangle 3"/>
          <p:cNvSpPr>
            <a:spLocks noGrp="1" noChangeArrowheads="1"/>
          </p:cNvSpPr>
          <p:nvPr>
            <p:ph type="body" idx="1"/>
          </p:nvPr>
        </p:nvSpPr>
        <p:spPr>
          <a:xfrm>
            <a:off x="685494" y="4344357"/>
            <a:ext cx="5487013" cy="4113169"/>
          </a:xfrm>
          <a:noFill/>
          <a:ln/>
        </p:spPr>
        <p:txBody>
          <a:bodyPr/>
          <a:lstStyle/>
          <a:p>
            <a:pPr marL="167058" indent="-167058"/>
            <a:r>
              <a:rPr lang="en-US" b="1" i="1" u="sng" dirty="0" err="1"/>
              <a:t>Cervarix</a:t>
            </a:r>
            <a:r>
              <a:rPr lang="en-US" b="1" u="sng" baseline="30000" dirty="0"/>
              <a:t>®</a:t>
            </a:r>
            <a:r>
              <a:rPr lang="en-US" b="1" u="sng" dirty="0"/>
              <a:t>:</a:t>
            </a:r>
            <a:r>
              <a:rPr lang="en-US" b="1" u="sng" dirty="0">
                <a:solidFill>
                  <a:srgbClr val="FF0000"/>
                </a:solidFill>
              </a:rPr>
              <a:t> </a:t>
            </a:r>
            <a:r>
              <a:rPr lang="en-US" b="1" u="sng" dirty="0" err="1"/>
              <a:t>Immunigenisite</a:t>
            </a:r>
            <a:r>
              <a:rPr lang="en-US" b="1" u="sng" dirty="0"/>
              <a:t> in women above the age of 25 years</a:t>
            </a:r>
            <a:endParaRPr lang="en-GB" b="1" u="sng" dirty="0"/>
          </a:p>
          <a:p>
            <a:pPr marL="167058" indent="-167058">
              <a:buFontTx/>
              <a:buChar char="•"/>
            </a:pPr>
            <a:r>
              <a:rPr lang="en-GB" dirty="0"/>
              <a:t>The </a:t>
            </a:r>
            <a:r>
              <a:rPr lang="en-GB" dirty="0" err="1"/>
              <a:t>Immunigenisite</a:t>
            </a:r>
            <a:r>
              <a:rPr lang="en-GB" dirty="0"/>
              <a:t> of </a:t>
            </a:r>
            <a:r>
              <a:rPr lang="en-US" i="1" dirty="0" err="1"/>
              <a:t>Cervarix</a:t>
            </a:r>
            <a:r>
              <a:rPr lang="en-US" baseline="30000" dirty="0"/>
              <a:t>®</a:t>
            </a:r>
            <a:r>
              <a:rPr lang="en-US" dirty="0"/>
              <a:t> </a:t>
            </a:r>
            <a:r>
              <a:rPr lang="en-GB" dirty="0"/>
              <a:t>was compared in 521 women in the following age groups up to 24 </a:t>
            </a:r>
            <a:r>
              <a:rPr lang="en-GB" dirty="0" err="1"/>
              <a:t>aylar</a:t>
            </a:r>
            <a:r>
              <a:rPr lang="en-GB" dirty="0"/>
              <a:t> after vaccination: 15–25 years, 26–35 years, 36–45 years and 46–55 years.</a:t>
            </a:r>
          </a:p>
          <a:p>
            <a:pPr marL="167058" indent="-167058">
              <a:buFontTx/>
              <a:buChar char="•"/>
            </a:pPr>
            <a:r>
              <a:rPr lang="en-GB" dirty="0"/>
              <a:t>The data (line graphs) are overlaid onto </a:t>
            </a:r>
            <a:r>
              <a:rPr lang="en-GB" dirty="0" err="1"/>
              <a:t>Immunigenisite</a:t>
            </a:r>
            <a:r>
              <a:rPr lang="en-GB" dirty="0"/>
              <a:t> data (bar charts) from the 15–25-year age group of the original </a:t>
            </a:r>
            <a:r>
              <a:rPr lang="en-GB" dirty="0" err="1"/>
              <a:t>etkinlik</a:t>
            </a:r>
            <a:r>
              <a:rPr lang="en-GB" dirty="0"/>
              <a:t> and </a:t>
            </a:r>
            <a:r>
              <a:rPr lang="en-GB" dirty="0" err="1"/>
              <a:t>Immunigenisite</a:t>
            </a:r>
            <a:r>
              <a:rPr lang="en-GB" dirty="0"/>
              <a:t> study.</a:t>
            </a:r>
          </a:p>
          <a:p>
            <a:pPr marL="167058" indent="-167058">
              <a:buFontTx/>
              <a:buChar char="•"/>
            </a:pPr>
            <a:r>
              <a:rPr lang="en-GB" dirty="0"/>
              <a:t>Although total </a:t>
            </a:r>
            <a:r>
              <a:rPr lang="en-GB" dirty="0" err="1"/>
              <a:t>IgG</a:t>
            </a:r>
            <a:r>
              <a:rPr lang="en-GB" dirty="0"/>
              <a:t> antibody titres decreased with age, they remained at least </a:t>
            </a:r>
            <a:r>
              <a:rPr lang="en-GB" dirty="0" err="1"/>
              <a:t>eightkat</a:t>
            </a:r>
            <a:r>
              <a:rPr lang="en-GB" dirty="0"/>
              <a:t> higher than natural infection levels for both HPV 16 and 18 at all time points up to 24 </a:t>
            </a:r>
            <a:r>
              <a:rPr lang="en-GB" dirty="0" err="1"/>
              <a:t>aylar</a:t>
            </a:r>
            <a:r>
              <a:rPr lang="en-GB" dirty="0"/>
              <a:t> after vaccination.</a:t>
            </a:r>
          </a:p>
          <a:p>
            <a:pPr marL="167058" indent="-167058"/>
            <a:endParaRPr lang="en-GB" dirty="0"/>
          </a:p>
          <a:p>
            <a:pPr marL="167058" indent="-167058"/>
            <a:r>
              <a:rPr lang="en-GB" b="1" dirty="0"/>
              <a:t>References</a:t>
            </a:r>
          </a:p>
          <a:p>
            <a:pPr marL="167058" indent="-167058"/>
            <a:r>
              <a:rPr lang="en-GB" dirty="0"/>
              <a:t>Figure is adapted from</a:t>
            </a:r>
            <a:r>
              <a:rPr lang="en-GB" b="1" dirty="0"/>
              <a:t> </a:t>
            </a:r>
            <a:r>
              <a:rPr lang="pt-BR" dirty="0"/>
              <a:t>De Carvalho, N </a:t>
            </a:r>
            <a:r>
              <a:rPr lang="pt-BR" i="1" dirty="0"/>
              <a:t>et al</a:t>
            </a:r>
            <a:r>
              <a:rPr lang="pt-BR" dirty="0"/>
              <a:t>. </a:t>
            </a:r>
            <a:r>
              <a:rPr lang="pt-BR" i="1" dirty="0"/>
              <a:t>IPvC</a:t>
            </a:r>
            <a:r>
              <a:rPr lang="pt-BR" dirty="0"/>
              <a:t> 2009; Poster.</a:t>
            </a:r>
            <a:r>
              <a:rPr lang="da-DK" dirty="0"/>
              <a:t> </a:t>
            </a:r>
            <a:endParaRPr lang="en-GB" dirty="0"/>
          </a:p>
          <a:p>
            <a:pPr marL="167058" indent="-167058"/>
            <a:r>
              <a:rPr lang="da-DK" dirty="0"/>
              <a:t>Harper DM, </a:t>
            </a:r>
            <a:r>
              <a:rPr lang="da-DK" i="1" dirty="0"/>
              <a:t>et al. Lancet</a:t>
            </a:r>
            <a:r>
              <a:rPr lang="da-DK" dirty="0"/>
              <a:t> 2006; </a:t>
            </a:r>
            <a:r>
              <a:rPr lang="da-DK" b="1" dirty="0"/>
              <a:t>367:</a:t>
            </a:r>
            <a:r>
              <a:rPr lang="da-DK" dirty="0"/>
              <a:t>1247–1255.</a:t>
            </a:r>
          </a:p>
          <a:p>
            <a:pPr marL="167058" indent="-167058"/>
            <a:r>
              <a:rPr lang="da-DK" dirty="0"/>
              <a:t>Wheeler CM, </a:t>
            </a:r>
            <a:r>
              <a:rPr lang="da-DK" i="1" dirty="0"/>
              <a:t>et al.</a:t>
            </a:r>
            <a:r>
              <a:rPr lang="da-DK" dirty="0"/>
              <a:t> </a:t>
            </a:r>
            <a:r>
              <a:rPr lang="da-DK" i="1" dirty="0"/>
              <a:t>ESPID</a:t>
            </a:r>
            <a:r>
              <a:rPr lang="da-DK" dirty="0"/>
              <a:t> 2008; Poster.</a:t>
            </a:r>
          </a:p>
          <a:p>
            <a:pPr marL="167058" indent="-167058"/>
            <a:r>
              <a:rPr lang="en-GB" dirty="0"/>
              <a:t>Schwarz TF, </a:t>
            </a:r>
            <a:r>
              <a:rPr lang="en-GB" i="1" dirty="0"/>
              <a:t>et al.</a:t>
            </a:r>
            <a:r>
              <a:rPr lang="en-GB" dirty="0"/>
              <a:t> </a:t>
            </a:r>
            <a:r>
              <a:rPr lang="en-GB" i="1" dirty="0"/>
              <a:t>J </a:t>
            </a:r>
            <a:r>
              <a:rPr lang="en-GB" i="1" dirty="0" err="1"/>
              <a:t>Clin</a:t>
            </a:r>
            <a:r>
              <a:rPr lang="en-GB" i="1" dirty="0"/>
              <a:t> </a:t>
            </a:r>
            <a:r>
              <a:rPr lang="en-GB" i="1" dirty="0" err="1"/>
              <a:t>Oncol</a:t>
            </a:r>
            <a:r>
              <a:rPr lang="en-GB" dirty="0"/>
              <a:t> 2006; </a:t>
            </a:r>
            <a:r>
              <a:rPr lang="en-GB" b="1" dirty="0"/>
              <a:t>24 </a:t>
            </a:r>
            <a:r>
              <a:rPr lang="en-GB" dirty="0"/>
              <a:t>(</a:t>
            </a:r>
            <a:r>
              <a:rPr lang="en-GB" dirty="0" err="1"/>
              <a:t>Suppl</a:t>
            </a:r>
            <a:r>
              <a:rPr lang="en-GB" dirty="0"/>
              <a:t> 18)</a:t>
            </a:r>
            <a:r>
              <a:rPr lang="en-GB" b="1" dirty="0"/>
              <a:t>:</a:t>
            </a:r>
            <a:r>
              <a:rPr lang="en-GB" dirty="0"/>
              <a:t>Abstract 1008. </a:t>
            </a:r>
          </a:p>
          <a:p>
            <a:pPr marL="167058" indent="-167058"/>
            <a:r>
              <a:rPr lang="en-GB" dirty="0"/>
              <a:t>Schwarz TF, </a:t>
            </a:r>
            <a:r>
              <a:rPr lang="en-GB" i="1" dirty="0"/>
              <a:t>et al.</a:t>
            </a:r>
            <a:r>
              <a:rPr lang="en-GB" dirty="0"/>
              <a:t> </a:t>
            </a:r>
            <a:r>
              <a:rPr lang="en-GB" i="1" dirty="0"/>
              <a:t>J </a:t>
            </a:r>
            <a:r>
              <a:rPr lang="en-GB" i="1" dirty="0" err="1"/>
              <a:t>Clin</a:t>
            </a:r>
            <a:r>
              <a:rPr lang="en-GB" i="1" dirty="0"/>
              <a:t> </a:t>
            </a:r>
            <a:r>
              <a:rPr lang="en-GB" i="1" dirty="0" err="1"/>
              <a:t>Oncol</a:t>
            </a:r>
            <a:r>
              <a:rPr lang="en-GB" dirty="0"/>
              <a:t> 2007; </a:t>
            </a:r>
            <a:r>
              <a:rPr lang="en-GB" b="1" dirty="0"/>
              <a:t>25 </a:t>
            </a:r>
            <a:r>
              <a:rPr lang="en-GB" dirty="0"/>
              <a:t>(</a:t>
            </a:r>
            <a:r>
              <a:rPr lang="en-GB" dirty="0" err="1"/>
              <a:t>Suppl</a:t>
            </a:r>
            <a:r>
              <a:rPr lang="en-GB" dirty="0"/>
              <a:t> 18)</a:t>
            </a:r>
            <a:r>
              <a:rPr lang="en-GB" b="1" dirty="0"/>
              <a:t>:</a:t>
            </a:r>
            <a:r>
              <a:rPr lang="en-GB" dirty="0"/>
              <a:t>Abstract 3007. </a:t>
            </a:r>
          </a:p>
          <a:p>
            <a:pPr marL="167058" indent="-167058"/>
            <a:r>
              <a:rPr lang="da-DK" dirty="0"/>
              <a:t>Schwarz TF, </a:t>
            </a:r>
            <a:r>
              <a:rPr lang="da-DK" i="1" dirty="0"/>
              <a:t>et al.</a:t>
            </a:r>
            <a:r>
              <a:rPr lang="da-DK" dirty="0"/>
              <a:t> </a:t>
            </a:r>
            <a:r>
              <a:rPr lang="da-DK" i="1" dirty="0"/>
              <a:t>EUROGIN</a:t>
            </a:r>
            <a:r>
              <a:rPr lang="da-DK" dirty="0"/>
              <a:t> 2007; Abstract.</a:t>
            </a:r>
          </a:p>
          <a:p>
            <a:pPr marL="167058" indent="-167058"/>
            <a:r>
              <a:rPr lang="da-DK" dirty="0"/>
              <a:t>Schwartz TF, </a:t>
            </a:r>
            <a:r>
              <a:rPr lang="da-DK" i="1" dirty="0"/>
              <a:t>et al. Aşı</a:t>
            </a:r>
            <a:r>
              <a:rPr lang="da-DK" dirty="0"/>
              <a:t> 2009; </a:t>
            </a:r>
            <a:r>
              <a:rPr lang="da-DK" b="1" dirty="0"/>
              <a:t>27:</a:t>
            </a:r>
            <a:r>
              <a:rPr lang="da-DK" dirty="0"/>
              <a:t>581–587.</a:t>
            </a:r>
          </a:p>
          <a:p>
            <a:pPr marL="167058" indent="-167058"/>
            <a:endParaRPr lang="en-GB" dirty="0"/>
          </a:p>
        </p:txBody>
      </p:sp>
    </p:spTree>
    <p:extLst>
      <p:ext uri="{BB962C8B-B14F-4D97-AF65-F5344CB8AC3E}">
        <p14:creationId xmlns:p14="http://schemas.microsoft.com/office/powerpoint/2010/main" val="385545928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FAF473CC-C0DF-4B5F-92FC-B951E85E8D4D}" type="slidenum">
              <a:rPr lang="en-US"/>
              <a:pPr>
                <a:defRPr/>
              </a:pPr>
              <a:t>259</a:t>
            </a:fld>
            <a:endParaRPr lang="en-US"/>
          </a:p>
        </p:txBody>
      </p:sp>
      <p:sp>
        <p:nvSpPr>
          <p:cNvPr id="241667" name="Rectangle 2"/>
          <p:cNvSpPr>
            <a:spLocks noGrp="1" noRot="1" noChangeAspect="1" noChangeArrowheads="1" noTextEdit="1"/>
          </p:cNvSpPr>
          <p:nvPr>
            <p:ph type="sldImg"/>
          </p:nvPr>
        </p:nvSpPr>
        <p:spPr>
          <a:xfrm>
            <a:off x="382588" y="685800"/>
            <a:ext cx="6094412" cy="3429000"/>
          </a:xfrm>
          <a:ln/>
        </p:spPr>
      </p:sp>
      <p:sp>
        <p:nvSpPr>
          <p:cNvPr id="241668" name="Rectangle 3"/>
          <p:cNvSpPr>
            <a:spLocks noGrp="1" noChangeArrowheads="1"/>
          </p:cNvSpPr>
          <p:nvPr>
            <p:ph type="body" idx="1"/>
          </p:nvPr>
        </p:nvSpPr>
        <p:spPr>
          <a:xfrm>
            <a:off x="930861" y="4276278"/>
            <a:ext cx="4938005" cy="4110332"/>
          </a:xfrm>
          <a:noFill/>
          <a:ln/>
        </p:spPr>
        <p:txBody>
          <a:bodyPr/>
          <a:lstStyle/>
          <a:p>
            <a:pPr marL="169989" indent="-169989"/>
            <a:r>
              <a:rPr lang="en-US" sz="900" b="1" i="1" u="sng" dirty="0" err="1"/>
              <a:t>Cervarix</a:t>
            </a:r>
            <a:r>
              <a:rPr lang="en-US" sz="900" b="1" u="sng" baseline="30000" dirty="0"/>
              <a:t>®</a:t>
            </a:r>
            <a:r>
              <a:rPr lang="en-US" sz="900" b="1" u="sng" dirty="0"/>
              <a:t>: </a:t>
            </a:r>
            <a:r>
              <a:rPr lang="en-US" sz="900" b="1" u="sng" dirty="0" err="1"/>
              <a:t>Immunigenisite</a:t>
            </a:r>
            <a:r>
              <a:rPr lang="en-US" sz="900" b="1" u="sng" dirty="0"/>
              <a:t> in women above the age of 25 years</a:t>
            </a:r>
            <a:endParaRPr lang="en-GB" sz="900" b="1" u="sng" dirty="0"/>
          </a:p>
          <a:p>
            <a:pPr marL="169989" indent="-169989">
              <a:buFontTx/>
              <a:buChar char="•"/>
            </a:pPr>
            <a:r>
              <a:rPr lang="en-GB" sz="900" dirty="0"/>
              <a:t>The </a:t>
            </a:r>
            <a:r>
              <a:rPr lang="en-GB" sz="900" dirty="0" err="1"/>
              <a:t>Immunigenisite</a:t>
            </a:r>
            <a:r>
              <a:rPr lang="en-GB" sz="900" dirty="0"/>
              <a:t> of </a:t>
            </a:r>
            <a:r>
              <a:rPr lang="en-US" sz="900" i="1" dirty="0" err="1"/>
              <a:t>Cervarix</a:t>
            </a:r>
            <a:r>
              <a:rPr lang="en-US" sz="900" baseline="30000" dirty="0"/>
              <a:t>®</a:t>
            </a:r>
            <a:r>
              <a:rPr lang="en-US" sz="900" dirty="0"/>
              <a:t> </a:t>
            </a:r>
            <a:r>
              <a:rPr lang="en-GB" sz="900" dirty="0"/>
              <a:t>was compared in 521 women in the following age groups up to 24 </a:t>
            </a:r>
            <a:r>
              <a:rPr lang="en-GB" sz="900" dirty="0" err="1"/>
              <a:t>aylar</a:t>
            </a:r>
            <a:r>
              <a:rPr lang="en-GB" sz="900" dirty="0"/>
              <a:t> after vaccination: 15–25 years, 26–35 years, 36–45 years and 46–55 years.</a:t>
            </a:r>
          </a:p>
          <a:p>
            <a:pPr marL="169989" indent="-169989">
              <a:buFontTx/>
              <a:buChar char="•"/>
            </a:pPr>
            <a:r>
              <a:rPr lang="en-GB" sz="900" dirty="0"/>
              <a:t>The data (line graphs) are overlaid onto </a:t>
            </a:r>
            <a:r>
              <a:rPr lang="en-GB" sz="900" dirty="0" err="1"/>
              <a:t>Immunigenisite</a:t>
            </a:r>
            <a:r>
              <a:rPr lang="en-GB" sz="900" dirty="0"/>
              <a:t> data (bar charts) from the 15–25-year age group of the original </a:t>
            </a:r>
            <a:r>
              <a:rPr lang="en-GB" sz="900" dirty="0" err="1"/>
              <a:t>etkinlik</a:t>
            </a:r>
            <a:r>
              <a:rPr lang="en-GB" sz="900" dirty="0"/>
              <a:t> and </a:t>
            </a:r>
            <a:r>
              <a:rPr lang="en-GB" sz="900" dirty="0" err="1"/>
              <a:t>Immunigenisite</a:t>
            </a:r>
            <a:r>
              <a:rPr lang="en-GB" sz="900" dirty="0"/>
              <a:t> study.</a:t>
            </a:r>
          </a:p>
          <a:p>
            <a:pPr marL="169989" indent="-169989">
              <a:buFontTx/>
              <a:buChar char="•"/>
            </a:pPr>
            <a:r>
              <a:rPr lang="en-GB" sz="900" dirty="0"/>
              <a:t>Although total </a:t>
            </a:r>
            <a:r>
              <a:rPr lang="en-GB" sz="900" dirty="0" err="1"/>
              <a:t>IgG</a:t>
            </a:r>
            <a:r>
              <a:rPr lang="en-GB" sz="900" dirty="0"/>
              <a:t> antibody titres decreased with age, they remained at least </a:t>
            </a:r>
            <a:r>
              <a:rPr lang="en-GB" sz="900" dirty="0" err="1"/>
              <a:t>eightkat</a:t>
            </a:r>
            <a:r>
              <a:rPr lang="en-GB" sz="900" dirty="0"/>
              <a:t> higher than natural infection levels for both HPV 16 and 18 at all time points up to 24 </a:t>
            </a:r>
            <a:r>
              <a:rPr lang="en-GB" sz="900" dirty="0" err="1"/>
              <a:t>aylar</a:t>
            </a:r>
            <a:r>
              <a:rPr lang="en-GB" sz="900" dirty="0"/>
              <a:t> after vaccination.</a:t>
            </a:r>
          </a:p>
          <a:p>
            <a:pPr marL="169989" indent="-169989"/>
            <a:endParaRPr lang="en-GB" sz="900" dirty="0"/>
          </a:p>
          <a:p>
            <a:pPr marL="169989" indent="-169989"/>
            <a:r>
              <a:rPr lang="en-GB" sz="900" b="1" dirty="0"/>
              <a:t>References</a:t>
            </a:r>
          </a:p>
          <a:p>
            <a:pPr marL="169989" indent="-169989"/>
            <a:r>
              <a:rPr lang="en-GB" sz="900" dirty="0"/>
              <a:t>Figure is adapted from</a:t>
            </a:r>
            <a:r>
              <a:rPr lang="en-GB" sz="900" b="1" dirty="0"/>
              <a:t> </a:t>
            </a:r>
            <a:r>
              <a:rPr lang="pt-BR" sz="900" dirty="0"/>
              <a:t>De Carvalho, N </a:t>
            </a:r>
            <a:r>
              <a:rPr lang="pt-BR" sz="900" i="1" dirty="0"/>
              <a:t>et al</a:t>
            </a:r>
            <a:r>
              <a:rPr lang="pt-BR" sz="900" dirty="0"/>
              <a:t>. </a:t>
            </a:r>
            <a:r>
              <a:rPr lang="pt-BR" sz="900" i="1" dirty="0"/>
              <a:t>IPvC</a:t>
            </a:r>
            <a:r>
              <a:rPr lang="pt-BR" sz="900" dirty="0"/>
              <a:t> 2009; Poster.</a:t>
            </a:r>
            <a:r>
              <a:rPr lang="da-DK" sz="900" dirty="0"/>
              <a:t> </a:t>
            </a:r>
            <a:endParaRPr lang="en-GB" sz="900" dirty="0"/>
          </a:p>
          <a:p>
            <a:pPr marL="169989" indent="-169989"/>
            <a:r>
              <a:rPr lang="da-DK" sz="900" dirty="0"/>
              <a:t>Harper DM, </a:t>
            </a:r>
            <a:r>
              <a:rPr lang="da-DK" sz="900" i="1" dirty="0"/>
              <a:t>et al. Lancet</a:t>
            </a:r>
            <a:r>
              <a:rPr lang="da-DK" sz="900" dirty="0"/>
              <a:t> 2006; </a:t>
            </a:r>
            <a:r>
              <a:rPr lang="da-DK" sz="900" b="1" dirty="0"/>
              <a:t>367:</a:t>
            </a:r>
            <a:r>
              <a:rPr lang="da-DK" sz="900" dirty="0"/>
              <a:t>1247–1255.</a:t>
            </a:r>
          </a:p>
          <a:p>
            <a:pPr marL="169989" indent="-169989"/>
            <a:r>
              <a:rPr lang="da-DK" sz="900" dirty="0"/>
              <a:t>Wheeler CM, </a:t>
            </a:r>
            <a:r>
              <a:rPr lang="da-DK" sz="900" i="1" dirty="0"/>
              <a:t>et al.</a:t>
            </a:r>
            <a:r>
              <a:rPr lang="da-DK" sz="900" dirty="0"/>
              <a:t> </a:t>
            </a:r>
            <a:r>
              <a:rPr lang="da-DK" sz="900" i="1" dirty="0"/>
              <a:t>ESPID</a:t>
            </a:r>
            <a:r>
              <a:rPr lang="da-DK" sz="900" dirty="0"/>
              <a:t> 2008; Poster.</a:t>
            </a:r>
          </a:p>
          <a:p>
            <a:pPr marL="169989" indent="-169989"/>
            <a:r>
              <a:rPr lang="en-GB" sz="900" dirty="0"/>
              <a:t>Schwarz TF, </a:t>
            </a:r>
            <a:r>
              <a:rPr lang="en-GB" sz="900" i="1" dirty="0"/>
              <a:t>et al.</a:t>
            </a:r>
            <a:r>
              <a:rPr lang="en-GB" sz="900" dirty="0"/>
              <a:t> </a:t>
            </a:r>
            <a:r>
              <a:rPr lang="en-GB" sz="900" i="1" dirty="0"/>
              <a:t>J </a:t>
            </a:r>
            <a:r>
              <a:rPr lang="en-GB" sz="900" i="1" dirty="0" err="1"/>
              <a:t>Clin</a:t>
            </a:r>
            <a:r>
              <a:rPr lang="en-GB" sz="900" i="1" dirty="0"/>
              <a:t> </a:t>
            </a:r>
            <a:r>
              <a:rPr lang="en-GB" sz="900" i="1" dirty="0" err="1"/>
              <a:t>Oncol</a:t>
            </a:r>
            <a:r>
              <a:rPr lang="en-GB" sz="900" dirty="0"/>
              <a:t> 2006; </a:t>
            </a:r>
            <a:r>
              <a:rPr lang="en-GB" sz="900" b="1" dirty="0"/>
              <a:t>24 </a:t>
            </a:r>
            <a:r>
              <a:rPr lang="en-GB" sz="900" dirty="0"/>
              <a:t>(</a:t>
            </a:r>
            <a:r>
              <a:rPr lang="en-GB" sz="900" dirty="0" err="1"/>
              <a:t>Suppl</a:t>
            </a:r>
            <a:r>
              <a:rPr lang="en-GB" sz="900" dirty="0"/>
              <a:t> 18)</a:t>
            </a:r>
            <a:r>
              <a:rPr lang="en-GB" sz="900" b="1" dirty="0"/>
              <a:t>:</a:t>
            </a:r>
            <a:r>
              <a:rPr lang="en-GB" sz="900" dirty="0"/>
              <a:t>Abstract 1008. </a:t>
            </a:r>
          </a:p>
          <a:p>
            <a:pPr marL="169989" indent="-169989"/>
            <a:r>
              <a:rPr lang="en-GB" sz="900" dirty="0"/>
              <a:t>Schwarz TF, </a:t>
            </a:r>
            <a:r>
              <a:rPr lang="en-GB" sz="900" i="1" dirty="0"/>
              <a:t>et al.</a:t>
            </a:r>
            <a:r>
              <a:rPr lang="en-GB" sz="900" dirty="0"/>
              <a:t> </a:t>
            </a:r>
            <a:r>
              <a:rPr lang="en-GB" sz="900" i="1" dirty="0"/>
              <a:t>J </a:t>
            </a:r>
            <a:r>
              <a:rPr lang="en-GB" sz="900" i="1" dirty="0" err="1"/>
              <a:t>Clin</a:t>
            </a:r>
            <a:r>
              <a:rPr lang="en-GB" sz="900" i="1" dirty="0"/>
              <a:t> </a:t>
            </a:r>
            <a:r>
              <a:rPr lang="en-GB" sz="900" i="1" dirty="0" err="1"/>
              <a:t>Oncol</a:t>
            </a:r>
            <a:r>
              <a:rPr lang="en-GB" sz="900" dirty="0"/>
              <a:t> 2007; </a:t>
            </a:r>
            <a:r>
              <a:rPr lang="en-GB" sz="900" b="1" dirty="0"/>
              <a:t>25 </a:t>
            </a:r>
            <a:r>
              <a:rPr lang="en-GB" sz="900" dirty="0"/>
              <a:t>(</a:t>
            </a:r>
            <a:r>
              <a:rPr lang="en-GB" sz="900" dirty="0" err="1"/>
              <a:t>Suppl</a:t>
            </a:r>
            <a:r>
              <a:rPr lang="en-GB" sz="900" dirty="0"/>
              <a:t> 18)</a:t>
            </a:r>
            <a:r>
              <a:rPr lang="en-GB" sz="900" b="1" dirty="0"/>
              <a:t>:</a:t>
            </a:r>
            <a:r>
              <a:rPr lang="en-GB" sz="900" dirty="0"/>
              <a:t>Abstract 3007. </a:t>
            </a:r>
          </a:p>
          <a:p>
            <a:pPr marL="169989" indent="-169989"/>
            <a:r>
              <a:rPr lang="da-DK" sz="900" dirty="0"/>
              <a:t>Schwarz TF, </a:t>
            </a:r>
            <a:r>
              <a:rPr lang="da-DK" sz="900" i="1" dirty="0"/>
              <a:t>et al.</a:t>
            </a:r>
            <a:r>
              <a:rPr lang="da-DK" sz="900" dirty="0"/>
              <a:t> </a:t>
            </a:r>
            <a:r>
              <a:rPr lang="da-DK" sz="900" i="1" dirty="0"/>
              <a:t>EUROGIN</a:t>
            </a:r>
            <a:r>
              <a:rPr lang="da-DK" sz="900" dirty="0"/>
              <a:t> 2007; Abstract.</a:t>
            </a:r>
          </a:p>
          <a:p>
            <a:pPr marL="169989" indent="-169989"/>
            <a:r>
              <a:rPr lang="da-DK" sz="900" dirty="0"/>
              <a:t>Schwartz TF, </a:t>
            </a:r>
            <a:r>
              <a:rPr lang="da-DK" sz="900" i="1" dirty="0"/>
              <a:t>et al. Aşı</a:t>
            </a:r>
            <a:r>
              <a:rPr lang="da-DK" sz="900" dirty="0"/>
              <a:t> 2009; </a:t>
            </a:r>
            <a:r>
              <a:rPr lang="da-DK" sz="900" b="1" dirty="0"/>
              <a:t>27:</a:t>
            </a:r>
            <a:r>
              <a:rPr lang="da-DK" sz="900" dirty="0"/>
              <a:t>581–587.</a:t>
            </a:r>
          </a:p>
          <a:p>
            <a:pPr marL="169989" indent="-169989"/>
            <a:endParaRPr lang="en-GB" sz="900" dirty="0"/>
          </a:p>
        </p:txBody>
      </p:sp>
    </p:spTree>
    <p:extLst>
      <p:ext uri="{BB962C8B-B14F-4D97-AF65-F5344CB8AC3E}">
        <p14:creationId xmlns:p14="http://schemas.microsoft.com/office/powerpoint/2010/main" val="255446681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2B565-95B7-480C-9CF1-8B256A994A54}" type="slidenum">
              <a:rPr lang="en-US"/>
              <a:pPr/>
              <a:t>260</a:t>
            </a:fld>
            <a:endParaRPr lang="en-US" dirty="0"/>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12880583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defRPr/>
            </a:pPr>
            <a:fld id="{DA5467EB-0C24-4202-909D-BBE1804777E3}" type="slidenum">
              <a:rPr lang="en-US"/>
              <a:pPr>
                <a:defRPr/>
              </a:pPr>
              <a:t>263</a:t>
            </a:fld>
            <a:endParaRPr lang="en-US"/>
          </a:p>
        </p:txBody>
      </p:sp>
      <p:sp>
        <p:nvSpPr>
          <p:cNvPr id="131074" name="Rectangle 7"/>
          <p:cNvSpPr txBox="1">
            <a:spLocks noGrp="1" noChangeArrowheads="1"/>
          </p:cNvSpPr>
          <p:nvPr/>
        </p:nvSpPr>
        <p:spPr bwMode="auto">
          <a:xfrm>
            <a:off x="3884463" y="8684460"/>
            <a:ext cx="2972004" cy="458121"/>
          </a:xfrm>
          <a:prstGeom prst="rect">
            <a:avLst/>
          </a:prstGeom>
          <a:noFill/>
          <a:ln w="9525">
            <a:noFill/>
            <a:miter lim="800000"/>
            <a:headEnd/>
            <a:tailEnd/>
          </a:ln>
        </p:spPr>
        <p:txBody>
          <a:bodyPr lIns="85109" tIns="42554" rIns="85109" bIns="42554" anchor="b"/>
          <a:lstStyle/>
          <a:p>
            <a:pPr algn="r" defTabSz="851410"/>
            <a:fld id="{7239D081-5D40-4FDB-969E-63B419CD6EEE}" type="slidenum">
              <a:rPr lang="en-US" sz="1100">
                <a:latin typeface="Aptos" panose="020B0004020202020204" pitchFamily="34" charset="0"/>
                <a:cs typeface="Calibri" pitchFamily="34" charset="0"/>
              </a:rPr>
              <a:pPr algn="r" defTabSz="851410"/>
              <a:t>263</a:t>
            </a:fld>
            <a:endParaRPr lang="en-US" sz="1100" dirty="0">
              <a:latin typeface="Aptos" panose="020B0004020202020204" pitchFamily="34" charset="0"/>
              <a:cs typeface="Calibri"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1151690" y="4345776"/>
            <a:ext cx="4582224" cy="4111751"/>
          </a:xfrm>
          <a:noFill/>
          <a:ln/>
        </p:spPr>
        <p:txBody>
          <a:bodyPr/>
          <a:lstStyle/>
          <a:p>
            <a:pPr marL="167058" indent="-167058"/>
            <a:r>
              <a:rPr lang="en-GB" b="1" i="1" u="sng" dirty="0" err="1"/>
              <a:t>Cervarix</a:t>
            </a:r>
            <a:r>
              <a:rPr lang="en-GB" b="1" u="sng" baseline="30000" dirty="0"/>
              <a:t>®</a:t>
            </a:r>
            <a:r>
              <a:rPr lang="en-GB" b="1" u="sng" dirty="0"/>
              <a:t> with AS04 induced a higher frequency of memory B-cells than the same antigens </a:t>
            </a:r>
            <a:r>
              <a:rPr lang="en-GB" b="1" u="sng" dirty="0" err="1"/>
              <a:t>adjuvanted</a:t>
            </a:r>
            <a:r>
              <a:rPr lang="en-GB" b="1" u="sng" dirty="0"/>
              <a:t> with Al(OH)</a:t>
            </a:r>
            <a:r>
              <a:rPr lang="en-GB" b="1" u="sng" baseline="-25000" dirty="0"/>
              <a:t>3 </a:t>
            </a:r>
            <a:r>
              <a:rPr lang="en-GB" b="1" u="sng" dirty="0"/>
              <a:t>in humans</a:t>
            </a:r>
          </a:p>
          <a:p>
            <a:pPr marL="167058" indent="-167058">
              <a:buFontTx/>
              <a:buChar char="•"/>
            </a:pPr>
            <a:r>
              <a:rPr lang="en-GB" dirty="0"/>
              <a:t>An AS04-adjuvanted HPV 16/18 </a:t>
            </a:r>
            <a:r>
              <a:rPr lang="en-GB" dirty="0" err="1"/>
              <a:t>Aşı</a:t>
            </a:r>
            <a:r>
              <a:rPr lang="en-GB" dirty="0"/>
              <a:t> induced memory B-cell levels that were significantly higher at all time points up to 48 </a:t>
            </a:r>
            <a:r>
              <a:rPr lang="en-GB" dirty="0" err="1"/>
              <a:t>aylar</a:t>
            </a:r>
            <a:r>
              <a:rPr lang="en-GB" dirty="0"/>
              <a:t> than the same antigens </a:t>
            </a:r>
            <a:r>
              <a:rPr lang="en-GB" dirty="0" err="1"/>
              <a:t>adjuvanted</a:t>
            </a:r>
            <a:r>
              <a:rPr lang="en-GB" dirty="0"/>
              <a:t> with Al(OH)</a:t>
            </a:r>
            <a:r>
              <a:rPr lang="en-GB" baseline="-25000" dirty="0"/>
              <a:t>3</a:t>
            </a:r>
            <a:r>
              <a:rPr lang="en-GB" dirty="0"/>
              <a:t>, for both HPV 16 and 18.</a:t>
            </a:r>
            <a:endParaRPr lang="en-US" dirty="0"/>
          </a:p>
          <a:p>
            <a:pPr marL="167058" indent="-167058"/>
            <a:endParaRPr lang="en-US" dirty="0"/>
          </a:p>
        </p:txBody>
      </p:sp>
    </p:spTree>
    <p:extLst>
      <p:ext uri="{BB962C8B-B14F-4D97-AF65-F5344CB8AC3E}">
        <p14:creationId xmlns:p14="http://schemas.microsoft.com/office/powerpoint/2010/main" val="412134925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46587D88-7857-4CBA-A864-4FB8156FDD36}" type="slidenum">
              <a:rPr lang="en-US"/>
              <a:pPr>
                <a:defRPr/>
              </a:pPr>
              <a:t>265</a:t>
            </a:fld>
            <a:endParaRPr lang="en-US"/>
          </a:p>
        </p:txBody>
      </p:sp>
      <p:sp>
        <p:nvSpPr>
          <p:cNvPr id="957442" name="Rectangle 2"/>
          <p:cNvSpPr>
            <a:spLocks noGrp="1" noRot="1" noChangeAspect="1" noChangeArrowheads="1" noTextEdit="1"/>
          </p:cNvSpPr>
          <p:nvPr>
            <p:ph type="sldImg"/>
          </p:nvPr>
        </p:nvSpPr>
        <p:spPr>
          <a:xfrm>
            <a:off x="371475" y="711200"/>
            <a:ext cx="6056313" cy="3408363"/>
          </a:xfrm>
          <a:ln/>
        </p:spPr>
      </p:sp>
      <p:sp>
        <p:nvSpPr>
          <p:cNvPr id="957443" name="Rectangle 3"/>
          <p:cNvSpPr>
            <a:spLocks noGrp="1" noChangeArrowheads="1"/>
          </p:cNvSpPr>
          <p:nvPr>
            <p:ph type="body" idx="1"/>
          </p:nvPr>
        </p:nvSpPr>
        <p:spPr>
          <a:xfrm>
            <a:off x="946197" y="4331592"/>
            <a:ext cx="4971743" cy="4121679"/>
          </a:xfrm>
          <a:noFill/>
          <a:ln/>
        </p:spPr>
        <p:txBody>
          <a:bodyPr lIns="84408" tIns="42204" rIns="84408" bIns="42204"/>
          <a:lstStyle/>
          <a:p>
            <a:pPr marL="211021" indent="-211021"/>
            <a:r>
              <a:rPr lang="en-US" sz="900" b="1" u="sng" dirty="0"/>
              <a:t>HPV 16 and 18 neutralizing antibody responses: geometric mean </a:t>
            </a:r>
            <a:r>
              <a:rPr lang="en-US" sz="900" b="1" u="sng" dirty="0" err="1"/>
              <a:t>titre</a:t>
            </a:r>
            <a:r>
              <a:rPr lang="en-US" sz="900" b="1" u="sng" dirty="0"/>
              <a:t>,  geometric mean </a:t>
            </a:r>
            <a:r>
              <a:rPr lang="en-US" sz="900" b="1" u="sng" dirty="0" err="1"/>
              <a:t>titre</a:t>
            </a:r>
            <a:r>
              <a:rPr lang="en-US" sz="900" b="1" u="sng" dirty="0"/>
              <a:t> ratio and </a:t>
            </a:r>
            <a:r>
              <a:rPr lang="en-US" sz="900" b="1" u="sng" dirty="0" err="1"/>
              <a:t>seroconversion</a:t>
            </a:r>
            <a:r>
              <a:rPr lang="en-US" sz="900" b="1" u="sng" dirty="0"/>
              <a:t> rate</a:t>
            </a:r>
            <a:endParaRPr lang="de-DE" sz="900" b="1" u="sng" dirty="0"/>
          </a:p>
          <a:p>
            <a:pPr marL="211021" indent="-211021">
              <a:buFontTx/>
              <a:buChar char="•"/>
            </a:pPr>
            <a:r>
              <a:rPr lang="de-DE" sz="900" dirty="0"/>
              <a:t>In every age group, the antibody response was higher for </a:t>
            </a:r>
            <a:r>
              <a:rPr lang="de-DE" sz="900" i="1" dirty="0"/>
              <a:t>Cervarix</a:t>
            </a:r>
            <a:r>
              <a:rPr lang="de-DE" sz="900" baseline="30000" dirty="0"/>
              <a:t>®</a:t>
            </a:r>
            <a:r>
              <a:rPr lang="de-DE" sz="900" dirty="0"/>
              <a:t> </a:t>
            </a:r>
            <a:r>
              <a:rPr lang="de-DE" sz="900" dirty="0" err="1"/>
              <a:t>than</a:t>
            </a:r>
            <a:r>
              <a:rPr lang="de-DE" sz="900" dirty="0"/>
              <a:t> </a:t>
            </a:r>
            <a:r>
              <a:rPr lang="en-US" sz="900" i="1" dirty="0">
                <a:solidFill>
                  <a:srgbClr val="000000"/>
                </a:solidFill>
              </a:rPr>
              <a:t>Gardasil</a:t>
            </a:r>
            <a:r>
              <a:rPr lang="en-US" sz="900" baseline="30000" dirty="0">
                <a:solidFill>
                  <a:srgbClr val="000000"/>
                </a:solidFill>
              </a:rPr>
              <a:t>®</a:t>
            </a:r>
            <a:r>
              <a:rPr lang="de-DE" sz="900" dirty="0"/>
              <a:t>, for both HPV 16 and 18.  </a:t>
            </a:r>
          </a:p>
          <a:p>
            <a:pPr marL="211021" indent="-211021">
              <a:buFontTx/>
              <a:buChar char="•"/>
            </a:pPr>
            <a:r>
              <a:rPr lang="de-DE" sz="900" dirty="0"/>
              <a:t>In 18</a:t>
            </a:r>
            <a:r>
              <a:rPr lang="de-DE" sz="900" dirty="0">
                <a:latin typeface="Arial Unicode MS" pitchFamily="34" charset="-128"/>
                <a:ea typeface="Arial Unicode MS" pitchFamily="34" charset="-128"/>
                <a:cs typeface="Arial Unicode MS" pitchFamily="34" charset="-128"/>
              </a:rPr>
              <a:t>–</a:t>
            </a:r>
            <a:r>
              <a:rPr lang="de-DE" sz="900" dirty="0"/>
              <a:t>26-year-old women, the antibody response for </a:t>
            </a:r>
            <a:r>
              <a:rPr lang="de-DE" sz="900" i="1" dirty="0"/>
              <a:t>Cervarix</a:t>
            </a:r>
            <a:r>
              <a:rPr lang="de-DE" sz="900" baseline="30000" dirty="0"/>
              <a:t>®</a:t>
            </a:r>
            <a:r>
              <a:rPr lang="de-DE" sz="900" dirty="0"/>
              <a:t> was 3.7-fold higher for HPV 16 and 7.3-fold higher for HPV 18 compared </a:t>
            </a:r>
            <a:r>
              <a:rPr lang="de-DE" sz="900" dirty="0" err="1"/>
              <a:t>with</a:t>
            </a:r>
            <a:r>
              <a:rPr lang="de-DE" sz="900" dirty="0"/>
              <a:t> </a:t>
            </a:r>
            <a:r>
              <a:rPr lang="en-US" sz="900" i="1" dirty="0">
                <a:solidFill>
                  <a:srgbClr val="000000"/>
                </a:solidFill>
              </a:rPr>
              <a:t>Gardasil</a:t>
            </a:r>
            <a:r>
              <a:rPr lang="en-US" sz="900" baseline="30000" dirty="0">
                <a:solidFill>
                  <a:srgbClr val="000000"/>
                </a:solidFill>
              </a:rPr>
              <a:t>®</a:t>
            </a:r>
            <a:r>
              <a:rPr lang="de-DE" sz="900" dirty="0"/>
              <a:t>. </a:t>
            </a:r>
          </a:p>
          <a:p>
            <a:pPr marL="211021" indent="-211021">
              <a:buFontTx/>
              <a:buChar char="•"/>
            </a:pPr>
            <a:r>
              <a:rPr lang="de-DE" sz="900" dirty="0"/>
              <a:t>In 27</a:t>
            </a:r>
            <a:r>
              <a:rPr lang="de-DE" sz="900" dirty="0">
                <a:latin typeface="Arial Unicode MS" pitchFamily="34" charset="-128"/>
                <a:ea typeface="Arial Unicode MS" pitchFamily="34" charset="-128"/>
                <a:cs typeface="Arial Unicode MS" pitchFamily="34" charset="-128"/>
              </a:rPr>
              <a:t>–</a:t>
            </a:r>
            <a:r>
              <a:rPr lang="de-DE" sz="900" dirty="0"/>
              <a:t>35-year-old women, the antibody response for </a:t>
            </a:r>
            <a:r>
              <a:rPr lang="de-DE" sz="900" i="1" dirty="0"/>
              <a:t>Cervarix</a:t>
            </a:r>
            <a:r>
              <a:rPr lang="de-DE" sz="900" baseline="30000" dirty="0"/>
              <a:t>®</a:t>
            </a:r>
            <a:r>
              <a:rPr lang="de-DE" sz="900" dirty="0"/>
              <a:t> was 4.8-fold higher for HPV 16 and 9.1-fold higher for HPV 18 compared </a:t>
            </a:r>
            <a:r>
              <a:rPr lang="de-DE" sz="900" dirty="0" err="1"/>
              <a:t>with</a:t>
            </a:r>
            <a:r>
              <a:rPr lang="de-DE" sz="900" dirty="0"/>
              <a:t> </a:t>
            </a:r>
            <a:r>
              <a:rPr lang="en-US" sz="900" i="1" dirty="0">
                <a:solidFill>
                  <a:srgbClr val="000000"/>
                </a:solidFill>
              </a:rPr>
              <a:t>Gardasil</a:t>
            </a:r>
            <a:r>
              <a:rPr lang="en-US" sz="900" baseline="30000" dirty="0">
                <a:solidFill>
                  <a:srgbClr val="000000"/>
                </a:solidFill>
              </a:rPr>
              <a:t>®</a:t>
            </a:r>
            <a:r>
              <a:rPr lang="en-US" sz="900" dirty="0">
                <a:ea typeface="Arial Unicode MS" pitchFamily="34" charset="-128"/>
                <a:cs typeface="Arial Unicode MS" pitchFamily="34" charset="-128"/>
              </a:rPr>
              <a:t>.</a:t>
            </a:r>
            <a:endParaRPr lang="de-DE" sz="900" dirty="0"/>
          </a:p>
          <a:p>
            <a:pPr marL="211021" indent="-211021">
              <a:buFontTx/>
              <a:buChar char="•"/>
            </a:pPr>
            <a:r>
              <a:rPr lang="de-DE" sz="900" dirty="0"/>
              <a:t>In 36</a:t>
            </a:r>
            <a:r>
              <a:rPr lang="de-DE" sz="900" dirty="0">
                <a:latin typeface="Arial Unicode MS" pitchFamily="34" charset="-128"/>
                <a:ea typeface="Arial Unicode MS" pitchFamily="34" charset="-128"/>
                <a:cs typeface="Arial Unicode MS" pitchFamily="34" charset="-128"/>
              </a:rPr>
              <a:t>–</a:t>
            </a:r>
            <a:r>
              <a:rPr lang="de-DE" sz="900" dirty="0"/>
              <a:t>45-year-old women, the antibody response for </a:t>
            </a:r>
            <a:r>
              <a:rPr lang="de-DE" sz="900" i="1" dirty="0"/>
              <a:t>Cervarix</a:t>
            </a:r>
            <a:r>
              <a:rPr lang="de-DE" sz="900" baseline="30000" dirty="0"/>
              <a:t>®</a:t>
            </a:r>
            <a:r>
              <a:rPr lang="de-DE" sz="900" dirty="0"/>
              <a:t> was 2.3-fold higher for HPV 16 and 6.8-fold higher for HPV 18 compared </a:t>
            </a:r>
            <a:r>
              <a:rPr lang="de-DE" sz="900" dirty="0" err="1"/>
              <a:t>with</a:t>
            </a:r>
            <a:r>
              <a:rPr lang="de-DE" sz="900" dirty="0"/>
              <a:t> </a:t>
            </a:r>
            <a:r>
              <a:rPr lang="en-US" sz="900" i="1" dirty="0">
                <a:solidFill>
                  <a:srgbClr val="000000"/>
                </a:solidFill>
              </a:rPr>
              <a:t>Gardasil</a:t>
            </a:r>
            <a:r>
              <a:rPr lang="en-US" sz="900" baseline="30000" dirty="0">
                <a:solidFill>
                  <a:srgbClr val="000000"/>
                </a:solidFill>
              </a:rPr>
              <a:t>®</a:t>
            </a:r>
            <a:r>
              <a:rPr lang="en-US" sz="900" dirty="0">
                <a:ea typeface="Arial Unicode MS" pitchFamily="34" charset="-128"/>
                <a:cs typeface="Arial Unicode MS" pitchFamily="34" charset="-128"/>
              </a:rPr>
              <a:t>.</a:t>
            </a:r>
            <a:endParaRPr lang="de-DE" sz="900" dirty="0"/>
          </a:p>
          <a:p>
            <a:pPr marL="211021" indent="-211021">
              <a:buFontTx/>
              <a:buChar char="•"/>
            </a:pPr>
            <a:r>
              <a:rPr lang="de-DE" sz="900" dirty="0"/>
              <a:t>Seroconversion rates were 100% for HPV 16 and 18 for both vaccines, except for women aged 27</a:t>
            </a:r>
            <a:r>
              <a:rPr lang="de-DE" sz="900" dirty="0">
                <a:latin typeface="Arial Unicode MS" pitchFamily="34" charset="-128"/>
                <a:ea typeface="Arial Unicode MS" pitchFamily="34" charset="-128"/>
                <a:cs typeface="Arial Unicode MS" pitchFamily="34" charset="-128"/>
              </a:rPr>
              <a:t>–</a:t>
            </a:r>
            <a:r>
              <a:rPr lang="de-DE" sz="900" dirty="0"/>
              <a:t>35 who </a:t>
            </a:r>
            <a:r>
              <a:rPr lang="de-DE" sz="900" dirty="0" err="1"/>
              <a:t>received</a:t>
            </a:r>
            <a:r>
              <a:rPr lang="de-DE" sz="900" dirty="0"/>
              <a:t> </a:t>
            </a:r>
            <a:r>
              <a:rPr lang="en-US" sz="900" i="1" dirty="0">
                <a:solidFill>
                  <a:srgbClr val="000000"/>
                </a:solidFill>
              </a:rPr>
              <a:t>Gardasil</a:t>
            </a:r>
            <a:r>
              <a:rPr lang="en-US" sz="900" baseline="30000" dirty="0">
                <a:solidFill>
                  <a:srgbClr val="000000"/>
                </a:solidFill>
              </a:rPr>
              <a:t>®</a:t>
            </a:r>
            <a:r>
              <a:rPr lang="de-DE" sz="900" dirty="0"/>
              <a:t>, where only 98% were seropositive for HPV 18.</a:t>
            </a:r>
          </a:p>
          <a:p>
            <a:pPr marL="211021" indent="-211021">
              <a:buFontTx/>
              <a:buChar char="•"/>
            </a:pPr>
            <a:r>
              <a:rPr lang="de-DE" sz="900" dirty="0"/>
              <a:t>Additional analyses in the TVC cohort to assess superiority confirmed that </a:t>
            </a:r>
            <a:r>
              <a:rPr lang="de-DE" sz="900" i="1" dirty="0"/>
              <a:t>Cervarix</a:t>
            </a:r>
            <a:r>
              <a:rPr lang="de-DE" sz="900" baseline="30000" dirty="0"/>
              <a:t>®</a:t>
            </a:r>
            <a:r>
              <a:rPr lang="de-DE" sz="900" dirty="0"/>
              <a:t> </a:t>
            </a:r>
            <a:r>
              <a:rPr lang="fr-BE" sz="900" dirty="0" err="1"/>
              <a:t>induced</a:t>
            </a:r>
            <a:r>
              <a:rPr lang="fr-BE" sz="900" dirty="0"/>
              <a:t> </a:t>
            </a:r>
            <a:r>
              <a:rPr lang="fr-BE" sz="900" dirty="0" err="1"/>
              <a:t>significantly</a:t>
            </a:r>
            <a:r>
              <a:rPr lang="fr-BE" sz="900" dirty="0"/>
              <a:t> </a:t>
            </a:r>
            <a:r>
              <a:rPr lang="fr-BE" sz="900" dirty="0" err="1"/>
              <a:t>superior</a:t>
            </a:r>
            <a:r>
              <a:rPr lang="fr-BE" sz="900" dirty="0"/>
              <a:t> </a:t>
            </a:r>
            <a:r>
              <a:rPr lang="fr-BE" sz="900" dirty="0" err="1"/>
              <a:t>neutralizing</a:t>
            </a:r>
            <a:r>
              <a:rPr lang="fr-BE" sz="900" dirty="0"/>
              <a:t> </a:t>
            </a:r>
            <a:r>
              <a:rPr lang="fr-BE" sz="900" dirty="0" err="1"/>
              <a:t>antibodies</a:t>
            </a:r>
            <a:r>
              <a:rPr lang="fr-BE" sz="900" dirty="0"/>
              <a:t> </a:t>
            </a:r>
            <a:r>
              <a:rPr lang="fr-BE" sz="900" dirty="0" err="1"/>
              <a:t>levels</a:t>
            </a:r>
            <a:r>
              <a:rPr lang="fr-BE" sz="900" dirty="0"/>
              <a:t> </a:t>
            </a:r>
            <a:r>
              <a:rPr lang="fr-BE" sz="900" dirty="0" err="1"/>
              <a:t>compared</a:t>
            </a:r>
            <a:r>
              <a:rPr lang="fr-BE" sz="900" dirty="0"/>
              <a:t> </a:t>
            </a:r>
            <a:r>
              <a:rPr lang="fr-BE" sz="900" dirty="0" err="1"/>
              <a:t>with</a:t>
            </a:r>
            <a:r>
              <a:rPr lang="fr-BE" sz="900" dirty="0"/>
              <a:t> </a:t>
            </a:r>
            <a:r>
              <a:rPr lang="en-US" sz="900" i="1" dirty="0">
                <a:solidFill>
                  <a:srgbClr val="000000"/>
                </a:solidFill>
              </a:rPr>
              <a:t>Gardasil</a:t>
            </a:r>
            <a:r>
              <a:rPr lang="en-US" sz="900" baseline="30000" dirty="0">
                <a:solidFill>
                  <a:srgbClr val="000000"/>
                </a:solidFill>
              </a:rPr>
              <a:t>®</a:t>
            </a:r>
            <a:r>
              <a:rPr lang="fr-BE" sz="900" dirty="0"/>
              <a:t> for HPV 16 and HPV 18 in all </a:t>
            </a:r>
            <a:r>
              <a:rPr lang="fr-BE" sz="900" dirty="0" err="1"/>
              <a:t>age</a:t>
            </a:r>
            <a:r>
              <a:rPr lang="fr-BE" sz="900" dirty="0"/>
              <a:t> groups.</a:t>
            </a:r>
          </a:p>
          <a:p>
            <a:pPr marL="211021" indent="-211021">
              <a:buFontTx/>
              <a:buChar char="•"/>
            </a:pPr>
            <a:endParaRPr lang="fr-BE" sz="900" dirty="0"/>
          </a:p>
          <a:p>
            <a:pPr marL="211021" indent="-211021"/>
            <a:r>
              <a:rPr lang="fr-BE" sz="900" b="1" dirty="0" err="1"/>
              <a:t>References</a:t>
            </a:r>
            <a:endParaRPr lang="fr-BE" sz="900" b="1" dirty="0"/>
          </a:p>
          <a:p>
            <a:pPr marL="211021" indent="-211021"/>
            <a:r>
              <a:rPr lang="en-GB" sz="900" dirty="0">
                <a:solidFill>
                  <a:srgbClr val="000000"/>
                </a:solidFill>
              </a:rPr>
              <a:t>Einstein MH, on behalf of the HPV-010 study group</a:t>
            </a:r>
            <a:r>
              <a:rPr lang="en-GB" sz="900" i="1" dirty="0">
                <a:solidFill>
                  <a:srgbClr val="000000"/>
                </a:solidFill>
              </a:rPr>
              <a:t>.</a:t>
            </a:r>
            <a:r>
              <a:rPr lang="en-GB" sz="900" dirty="0">
                <a:solidFill>
                  <a:srgbClr val="000000"/>
                </a:solidFill>
              </a:rPr>
              <a:t> </a:t>
            </a:r>
            <a:r>
              <a:rPr lang="en-US" sz="900" i="1" dirty="0" err="1">
                <a:solidFill>
                  <a:srgbClr val="000000"/>
                </a:solidFill>
              </a:rPr>
              <a:t>IPvC</a:t>
            </a:r>
            <a:r>
              <a:rPr lang="en-US" sz="900" dirty="0">
                <a:solidFill>
                  <a:srgbClr val="000000"/>
                </a:solidFill>
              </a:rPr>
              <a:t> 2009; Abstract O-01.02</a:t>
            </a:r>
            <a:r>
              <a:rPr lang="en-GB" sz="900" dirty="0">
                <a:solidFill>
                  <a:srgbClr val="000000"/>
                </a:solidFill>
              </a:rPr>
              <a:t>.</a:t>
            </a:r>
          </a:p>
          <a:p>
            <a:pPr marL="211021" indent="-211021"/>
            <a:r>
              <a:rPr lang="en-GB" sz="900" dirty="0">
                <a:solidFill>
                  <a:srgbClr val="000000"/>
                </a:solidFill>
              </a:rPr>
              <a:t>Einstein MH, et al. </a:t>
            </a:r>
            <a:r>
              <a:rPr lang="en-GB" sz="900" i="1" dirty="0">
                <a:solidFill>
                  <a:srgbClr val="000000"/>
                </a:solidFill>
              </a:rPr>
              <a:t>Human Vaccines</a:t>
            </a:r>
            <a:r>
              <a:rPr lang="en-GB" sz="900" dirty="0">
                <a:solidFill>
                  <a:srgbClr val="000000"/>
                </a:solidFill>
              </a:rPr>
              <a:t> 2009; </a:t>
            </a:r>
            <a:r>
              <a:rPr lang="en-GB" sz="900" b="1" dirty="0">
                <a:solidFill>
                  <a:srgbClr val="000000"/>
                </a:solidFill>
              </a:rPr>
              <a:t>5:</a:t>
            </a:r>
            <a:r>
              <a:rPr lang="en-GB" sz="900" dirty="0">
                <a:solidFill>
                  <a:srgbClr val="000000"/>
                </a:solidFill>
              </a:rPr>
              <a:t>705–719.</a:t>
            </a:r>
          </a:p>
          <a:p>
            <a:pPr marL="211021" indent="-211021"/>
            <a:endParaRPr lang="en-GB" sz="900" dirty="0">
              <a:solidFill>
                <a:srgbClr val="000000"/>
              </a:solidFill>
            </a:endParaRPr>
          </a:p>
        </p:txBody>
      </p:sp>
    </p:spTree>
    <p:extLst>
      <p:ext uri="{BB962C8B-B14F-4D97-AF65-F5344CB8AC3E}">
        <p14:creationId xmlns:p14="http://schemas.microsoft.com/office/powerpoint/2010/main" val="387042562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a:defRPr/>
            </a:pPr>
            <a:fld id="{841D71FD-2E71-4F93-A945-3A0E6B7544AA}" type="slidenum">
              <a:rPr lang="tr-TR" smtClean="0"/>
              <a:pPr>
                <a:defRPr/>
              </a:pPr>
              <a:t>267</a:t>
            </a:fld>
            <a:endParaRPr lang="tr-TR" dirty="0"/>
          </a:p>
        </p:txBody>
      </p:sp>
    </p:spTree>
    <p:extLst>
      <p:ext uri="{BB962C8B-B14F-4D97-AF65-F5344CB8AC3E}">
        <p14:creationId xmlns:p14="http://schemas.microsoft.com/office/powerpoint/2010/main" val="80178007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4F401791-5800-41E2-9157-9A51FC50F0E0}" type="slidenum">
              <a:rPr lang="en-US"/>
              <a:pPr>
                <a:defRPr/>
              </a:pPr>
              <a:t>268</a:t>
            </a:fld>
            <a:endParaRPr lang="en-US"/>
          </a:p>
        </p:txBody>
      </p:sp>
      <p:sp>
        <p:nvSpPr>
          <p:cNvPr id="296963" name="Rectangle 2"/>
          <p:cNvSpPr>
            <a:spLocks noGrp="1" noRot="1" noChangeAspect="1" noChangeArrowheads="1" noTextEdit="1"/>
          </p:cNvSpPr>
          <p:nvPr>
            <p:ph type="sldImg"/>
          </p:nvPr>
        </p:nvSpPr>
        <p:spPr>
          <a:xfrm>
            <a:off x="365125" y="711200"/>
            <a:ext cx="6057900" cy="3408363"/>
          </a:xfrm>
          <a:ln/>
        </p:spPr>
      </p:sp>
      <p:sp>
        <p:nvSpPr>
          <p:cNvPr id="296964" name="Rectangle 3"/>
          <p:cNvSpPr>
            <a:spLocks noGrp="1" noChangeArrowheads="1"/>
          </p:cNvSpPr>
          <p:nvPr>
            <p:ph type="body" idx="1"/>
          </p:nvPr>
        </p:nvSpPr>
        <p:spPr>
          <a:xfrm>
            <a:off x="946196" y="4330175"/>
            <a:ext cx="4973276" cy="4120260"/>
          </a:xfrm>
          <a:noFill/>
          <a:ln/>
        </p:spPr>
        <p:txBody>
          <a:bodyPr/>
          <a:lstStyle/>
          <a:p>
            <a:pPr marL="211021" indent="-211021"/>
            <a:r>
              <a:rPr lang="en-US" b="1" i="1" u="sng" dirty="0" err="1"/>
              <a:t>Cervarix</a:t>
            </a:r>
            <a:r>
              <a:rPr lang="en-US" b="1" u="sng" baseline="30000" dirty="0"/>
              <a:t>®</a:t>
            </a:r>
            <a:r>
              <a:rPr lang="en-US" b="1" u="sng" dirty="0"/>
              <a:t> has shown </a:t>
            </a:r>
            <a:r>
              <a:rPr lang="en-US" b="1" u="sng" dirty="0" err="1"/>
              <a:t>etkinlik</a:t>
            </a:r>
            <a:r>
              <a:rPr lang="en-US" b="1" u="sng" dirty="0"/>
              <a:t> against CIN2+ associated with non-</a:t>
            </a:r>
            <a:r>
              <a:rPr lang="en-US" b="1" u="sng" dirty="0" err="1"/>
              <a:t>Aşı</a:t>
            </a:r>
            <a:r>
              <a:rPr lang="en-US" b="1" u="sng" dirty="0"/>
              <a:t> </a:t>
            </a:r>
            <a:r>
              <a:rPr lang="en-US" b="1" u="sng" dirty="0" err="1"/>
              <a:t>oncogenic</a:t>
            </a:r>
            <a:r>
              <a:rPr lang="en-US" b="1" u="sng" dirty="0"/>
              <a:t> HPV types</a:t>
            </a:r>
            <a:r>
              <a:rPr lang="en-GB" b="1" u="sng" dirty="0"/>
              <a:t> </a:t>
            </a:r>
          </a:p>
          <a:p>
            <a:pPr marL="211021" indent="-211021"/>
            <a:r>
              <a:rPr lang="en-GB" dirty="0"/>
              <a:t>An HPV </a:t>
            </a:r>
            <a:r>
              <a:rPr lang="en-GB" dirty="0" err="1"/>
              <a:t>Aşı</a:t>
            </a:r>
            <a:r>
              <a:rPr lang="en-GB" dirty="0"/>
              <a:t> achieving up to %100 protection against persistent infection with HPV types 16 and 18 is predicted to prevent approximately 70% of </a:t>
            </a:r>
            <a:r>
              <a:rPr lang="en-GB" dirty="0" err="1"/>
              <a:t>Cx</a:t>
            </a:r>
            <a:r>
              <a:rPr lang="en-GB" dirty="0"/>
              <a:t> Ca </a:t>
            </a:r>
            <a:r>
              <a:rPr lang="en-GB" dirty="0" err="1"/>
              <a:t>olguları</a:t>
            </a:r>
            <a:r>
              <a:rPr lang="en-GB" dirty="0"/>
              <a:t> and significantly reduce the incidence of HPV-associated HSIL or CIN grades 2/3, based on epidemiological data.</a:t>
            </a:r>
            <a:r>
              <a:rPr lang="en-GB" baseline="30000" dirty="0"/>
              <a:t>1,2</a:t>
            </a:r>
            <a:r>
              <a:rPr lang="en-GB" dirty="0"/>
              <a:t> The global prevalence of HPV 16/18 is estimated to be 52.3% in CIN2/3 and 70.3% in invasive </a:t>
            </a:r>
            <a:r>
              <a:rPr lang="en-GB" dirty="0" err="1"/>
              <a:t>Cx</a:t>
            </a:r>
            <a:r>
              <a:rPr lang="en-GB" dirty="0"/>
              <a:t> Ca (ICC).</a:t>
            </a:r>
            <a:r>
              <a:rPr lang="en-GB" baseline="30000" dirty="0"/>
              <a:t>2</a:t>
            </a:r>
            <a:r>
              <a:rPr lang="en-GB" dirty="0"/>
              <a:t> HPV types 31 and 45 are associated with a further 10.9% of CIN2/3 and 7.3% of ICC olguları.</a:t>
            </a:r>
            <a:r>
              <a:rPr lang="en-GB" baseline="30000" dirty="0"/>
              <a:t>2</a:t>
            </a:r>
            <a:r>
              <a:rPr lang="en-GB" dirty="0"/>
              <a:t> The provision of cross-protective </a:t>
            </a:r>
            <a:r>
              <a:rPr lang="en-GB" dirty="0" err="1"/>
              <a:t>etkinlik</a:t>
            </a:r>
            <a:r>
              <a:rPr lang="en-GB" dirty="0"/>
              <a:t> against non-</a:t>
            </a:r>
            <a:r>
              <a:rPr lang="en-GB" dirty="0" err="1"/>
              <a:t>Aşı</a:t>
            </a:r>
            <a:r>
              <a:rPr lang="en-GB" dirty="0"/>
              <a:t> HPV types would thus be predicted to provide significant additional clinical benefits.</a:t>
            </a:r>
          </a:p>
          <a:p>
            <a:pPr marL="211021" indent="-211021"/>
            <a:endParaRPr lang="en-GB" dirty="0"/>
          </a:p>
          <a:p>
            <a:pPr marL="211021" indent="-211021"/>
            <a:r>
              <a:rPr lang="en-GB" b="1" dirty="0"/>
              <a:t>References</a:t>
            </a:r>
          </a:p>
          <a:p>
            <a:pPr marL="211021" indent="-211021"/>
            <a:r>
              <a:rPr lang="fr-FR" dirty="0"/>
              <a:t>1. Mu</a:t>
            </a:r>
            <a:r>
              <a:rPr lang="en-US" dirty="0">
                <a:ea typeface="Arial" pitchFamily="34" charset="0"/>
              </a:rPr>
              <a:t>ñ</a:t>
            </a:r>
            <a:r>
              <a:rPr lang="fr-FR" dirty="0"/>
              <a:t>oz N, </a:t>
            </a:r>
            <a:r>
              <a:rPr lang="fr-FR" i="1" dirty="0"/>
              <a:t>et al</a:t>
            </a:r>
            <a:r>
              <a:rPr lang="fr-FR" dirty="0"/>
              <a:t>. </a:t>
            </a:r>
            <a:r>
              <a:rPr lang="fr-FR" i="1" dirty="0"/>
              <a:t>Int J Cancer</a:t>
            </a:r>
            <a:r>
              <a:rPr lang="fr-FR" dirty="0"/>
              <a:t> 2004; </a:t>
            </a:r>
            <a:r>
              <a:rPr lang="fr-FR" b="1" dirty="0"/>
              <a:t>111:</a:t>
            </a:r>
            <a:r>
              <a:rPr lang="fr-FR" dirty="0"/>
              <a:t>278–285.</a:t>
            </a:r>
            <a:endParaRPr lang="da-DK" dirty="0"/>
          </a:p>
          <a:p>
            <a:pPr marL="211021" indent="-211021"/>
            <a:r>
              <a:rPr lang="da-DK" dirty="0"/>
              <a:t>2. Smith JS, </a:t>
            </a:r>
            <a:r>
              <a:rPr lang="da-DK" i="1" dirty="0"/>
              <a:t>et al</a:t>
            </a:r>
            <a:r>
              <a:rPr lang="da-DK" dirty="0"/>
              <a:t>. </a:t>
            </a:r>
            <a:r>
              <a:rPr lang="da-DK" i="1" dirty="0"/>
              <a:t>Int J Cancer</a:t>
            </a:r>
            <a:r>
              <a:rPr lang="da-DK" dirty="0"/>
              <a:t> 2007; </a:t>
            </a:r>
            <a:r>
              <a:rPr lang="da-DK" b="1" dirty="0"/>
              <a:t>121:</a:t>
            </a:r>
            <a:r>
              <a:rPr lang="da-DK" dirty="0"/>
              <a:t>621–632.</a:t>
            </a:r>
            <a:endParaRPr lang="en-US" dirty="0"/>
          </a:p>
        </p:txBody>
      </p:sp>
    </p:spTree>
    <p:extLst>
      <p:ext uri="{BB962C8B-B14F-4D97-AF65-F5344CB8AC3E}">
        <p14:creationId xmlns:p14="http://schemas.microsoft.com/office/powerpoint/2010/main" val="149867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txBox="1">
            <a:spLocks noGrp="1" noChangeArrowheads="1"/>
          </p:cNvSpPr>
          <p:nvPr/>
        </p:nvSpPr>
        <p:spPr bwMode="auto">
          <a:xfrm>
            <a:off x="3884615" y="8685215"/>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defTabSz="907826" eaLnBrk="1" hangingPunct="1">
              <a:spcBef>
                <a:spcPct val="0"/>
              </a:spcBef>
            </a:pPr>
            <a:fld id="{E29D0806-E26D-4BF2-AB41-C6BFA0A87EBB}" type="slidenum">
              <a:rPr kumimoji="0" lang="tr-TR" altLang="tr-TR">
                <a:solidFill>
                  <a:srgbClr val="000000"/>
                </a:solidFill>
              </a:rPr>
              <a:pPr algn="r" defTabSz="907826" eaLnBrk="1" hangingPunct="1">
                <a:spcBef>
                  <a:spcPct val="0"/>
                </a:spcBef>
              </a:pPr>
              <a:t>20</a:t>
            </a:fld>
            <a:endParaRPr kumimoji="0" lang="tr-TR" altLang="tr-TR">
              <a:solidFill>
                <a:srgbClr val="000000"/>
              </a:solidFill>
            </a:endParaRPr>
          </a:p>
        </p:txBody>
      </p:sp>
      <p:sp>
        <p:nvSpPr>
          <p:cNvPr id="447491" name="Rectangle 7"/>
          <p:cNvSpPr txBox="1">
            <a:spLocks noGrp="1" noChangeArrowheads="1"/>
          </p:cNvSpPr>
          <p:nvPr/>
        </p:nvSpPr>
        <p:spPr bwMode="auto">
          <a:xfrm>
            <a:off x="3884615" y="8685215"/>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defTabSz="907826" eaLnBrk="1" hangingPunct="1">
              <a:spcBef>
                <a:spcPct val="0"/>
              </a:spcBef>
            </a:pPr>
            <a:fld id="{602E3CEA-F602-4ED9-BE98-FAB922A2CFE5}" type="slidenum">
              <a:rPr kumimoji="0" lang="tr-TR" altLang="tr-TR">
                <a:solidFill>
                  <a:srgbClr val="000000"/>
                </a:solidFill>
              </a:rPr>
              <a:pPr algn="r" defTabSz="907826" eaLnBrk="1" hangingPunct="1">
                <a:spcBef>
                  <a:spcPct val="0"/>
                </a:spcBef>
              </a:pPr>
              <a:t>20</a:t>
            </a:fld>
            <a:endParaRPr kumimoji="0" lang="tr-TR" altLang="tr-TR">
              <a:solidFill>
                <a:srgbClr val="000000"/>
              </a:solidFill>
            </a:endParaRPr>
          </a:p>
        </p:txBody>
      </p:sp>
      <p:sp>
        <p:nvSpPr>
          <p:cNvPr id="447492" name="Rectangle 2"/>
          <p:cNvSpPr>
            <a:spLocks noGrp="1" noRot="1" noChangeAspect="1" noChangeArrowheads="1" noTextEdit="1"/>
          </p:cNvSpPr>
          <p:nvPr>
            <p:ph type="sldImg"/>
          </p:nvPr>
        </p:nvSpPr>
        <p:spPr>
          <a:xfrm>
            <a:off x="381000" y="685800"/>
            <a:ext cx="6096000" cy="3429000"/>
          </a:xfrm>
          <a:ln/>
        </p:spPr>
      </p:sp>
      <p:sp>
        <p:nvSpPr>
          <p:cNvPr id="44749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lnSpc>
                <a:spcPct val="80000"/>
              </a:lnSpc>
              <a:spcBef>
                <a:spcPct val="0"/>
              </a:spcBef>
            </a:pPr>
            <a:r>
              <a:rPr lang="en-GB" altLang="tr-TR" sz="1200" b="1" dirty="0"/>
              <a:t>GARDASIL™ is Merck’s </a:t>
            </a:r>
            <a:r>
              <a:rPr lang="en-GB" altLang="tr-TR" sz="1200" b="1" dirty="0" err="1"/>
              <a:t>quadrivalent</a:t>
            </a:r>
            <a:r>
              <a:rPr lang="en-GB" altLang="tr-TR" sz="1200" b="1" dirty="0"/>
              <a:t> HPV L1 VLP vaccine. It is produced in recombinant yeast, like the hepatitis B vaccine, and adsorbed on a proprietary </a:t>
            </a:r>
            <a:r>
              <a:rPr lang="en-US" altLang="tr-TR" sz="1200" b="1" dirty="0"/>
              <a:t>aluminum</a:t>
            </a:r>
            <a:r>
              <a:rPr lang="en-GB" altLang="tr-TR" sz="1200" b="1" dirty="0"/>
              <a:t> adjuvant, like the tetanus vaccine.</a:t>
            </a:r>
          </a:p>
          <a:p>
            <a:pPr eaLnBrk="1" hangingPunct="1">
              <a:lnSpc>
                <a:spcPct val="80000"/>
              </a:lnSpc>
              <a:spcBef>
                <a:spcPct val="0"/>
              </a:spcBef>
            </a:pPr>
            <a:endParaRPr lang="en-GB" altLang="tr-TR" sz="1200" dirty="0"/>
          </a:p>
          <a:p>
            <a:pPr eaLnBrk="1" hangingPunct="1">
              <a:lnSpc>
                <a:spcPct val="80000"/>
              </a:lnSpc>
              <a:spcBef>
                <a:spcPct val="0"/>
              </a:spcBef>
            </a:pPr>
            <a:r>
              <a:rPr lang="en-GB" altLang="tr-TR" sz="1200" b="1" dirty="0"/>
              <a:t>Background</a:t>
            </a:r>
          </a:p>
          <a:p>
            <a:pPr eaLnBrk="1" hangingPunct="1">
              <a:lnSpc>
                <a:spcPct val="80000"/>
              </a:lnSpc>
              <a:spcBef>
                <a:spcPct val="0"/>
              </a:spcBef>
            </a:pPr>
            <a:r>
              <a:rPr lang="en-GB" altLang="tr-TR" sz="1200" dirty="0"/>
              <a:t>Merck’s </a:t>
            </a:r>
            <a:r>
              <a:rPr lang="en-GB" altLang="tr-TR" sz="1200" dirty="0" err="1"/>
              <a:t>quadrivalent</a:t>
            </a:r>
            <a:r>
              <a:rPr lang="en-GB" altLang="tr-TR" sz="1200" dirty="0"/>
              <a:t> vaccine has the advantage that it targets 4 HPV types (6, 11, 16 and 18).</a:t>
            </a:r>
            <a:r>
              <a:rPr lang="en-GB" altLang="tr-TR" sz="1200" baseline="30000" dirty="0"/>
              <a:t>1</a:t>
            </a:r>
            <a:r>
              <a:rPr lang="en-GB" altLang="tr-TR" sz="1200" dirty="0"/>
              <a:t> Together, HPV Types 16 and 18 account for about 70% of cervical cancer and high-grade lesions, whereas HPV Types 6 and 11 are associated with approximately 90% of </a:t>
            </a:r>
            <a:r>
              <a:rPr lang="en-GB" altLang="tr-TR" sz="1200" dirty="0" err="1"/>
              <a:t>anogenital</a:t>
            </a:r>
            <a:r>
              <a:rPr lang="en-GB" altLang="tr-TR" sz="1200" dirty="0"/>
              <a:t> warts.</a:t>
            </a:r>
            <a:r>
              <a:rPr lang="en-GB" altLang="tr-TR" sz="1200" baseline="30000" dirty="0"/>
              <a:t>1 </a:t>
            </a:r>
            <a:r>
              <a:rPr lang="en-GB" altLang="tr-TR" sz="1200" dirty="0"/>
              <a:t>Together, these 4 types are responsible for over 40% of low-grade cervical lesions,</a:t>
            </a:r>
            <a:r>
              <a:rPr lang="en-GB" altLang="tr-TR" sz="1200" baseline="30000" dirty="0"/>
              <a:t>2</a:t>
            </a:r>
            <a:r>
              <a:rPr lang="en-GB" altLang="tr-TR" sz="1200" dirty="0"/>
              <a:t> and HPV 16 and 18 account for over 50% of high-grade lesions.</a:t>
            </a:r>
            <a:r>
              <a:rPr lang="en-GB" altLang="tr-TR" sz="1200" baseline="30000" dirty="0"/>
              <a:t>3</a:t>
            </a:r>
          </a:p>
          <a:p>
            <a:pPr eaLnBrk="1" hangingPunct="1">
              <a:lnSpc>
                <a:spcPct val="80000"/>
              </a:lnSpc>
              <a:spcBef>
                <a:spcPct val="0"/>
              </a:spcBef>
            </a:pPr>
            <a:endParaRPr lang="en-GB" altLang="tr-TR" sz="1200" dirty="0"/>
          </a:p>
          <a:p>
            <a:pPr eaLnBrk="1" hangingPunct="1">
              <a:lnSpc>
                <a:spcPct val="80000"/>
              </a:lnSpc>
              <a:spcBef>
                <a:spcPct val="0"/>
              </a:spcBef>
            </a:pPr>
            <a:r>
              <a:rPr lang="en-GB" altLang="tr-TR" sz="1200" dirty="0"/>
              <a:t>The active </a:t>
            </a:r>
            <a:r>
              <a:rPr lang="en-GB" altLang="tr-TR" sz="1200" dirty="0" err="1"/>
              <a:t>quadrivalent</a:t>
            </a:r>
            <a:r>
              <a:rPr lang="en-GB" altLang="tr-TR" sz="1200" dirty="0"/>
              <a:t> vaccine is a mixture of 4 recombinant HPV type-specific VLPs consisting of the L1 major capsid proteins of HPV 6, 11, 16, and 18 synthesized in </a:t>
            </a:r>
            <a:r>
              <a:rPr lang="en-GB" altLang="tr-TR" sz="1200" i="1" dirty="0"/>
              <a:t>Saccharomyces cerevisiae.</a:t>
            </a:r>
            <a:r>
              <a:rPr lang="en-GB" altLang="tr-TR" sz="1200" baseline="30000" dirty="0"/>
              <a:t>1 </a:t>
            </a:r>
            <a:r>
              <a:rPr lang="en-GB" altLang="tr-TR" sz="1200" dirty="0"/>
              <a:t>Expression of the L1 protein in yeast generates </a:t>
            </a:r>
            <a:r>
              <a:rPr lang="en-GB" altLang="tr-TR" sz="1200" dirty="0" err="1"/>
              <a:t>noninfectious</a:t>
            </a:r>
            <a:r>
              <a:rPr lang="en-GB" altLang="tr-TR" sz="1200" dirty="0"/>
              <a:t> VLPs that resemble HPV virions.</a:t>
            </a:r>
            <a:r>
              <a:rPr lang="en-GB" altLang="tr-TR" sz="1200" baseline="30000" dirty="0"/>
              <a:t>1</a:t>
            </a:r>
            <a:r>
              <a:rPr lang="en-GB" altLang="tr-TR" sz="1200" dirty="0"/>
              <a:t> A similar method is used for hepatitis B vaccine.</a:t>
            </a:r>
            <a:r>
              <a:rPr lang="en-GB" altLang="tr-TR" sz="1200" baseline="30000" dirty="0"/>
              <a:t>4</a:t>
            </a:r>
          </a:p>
          <a:p>
            <a:pPr eaLnBrk="1" hangingPunct="1">
              <a:lnSpc>
                <a:spcPct val="80000"/>
              </a:lnSpc>
              <a:spcBef>
                <a:spcPct val="0"/>
              </a:spcBef>
            </a:pPr>
            <a:endParaRPr lang="en-GB" altLang="tr-TR" sz="1200" baseline="30000" dirty="0"/>
          </a:p>
          <a:p>
            <a:pPr eaLnBrk="1" hangingPunct="1">
              <a:lnSpc>
                <a:spcPct val="80000"/>
              </a:lnSpc>
              <a:spcBef>
                <a:spcPct val="0"/>
              </a:spcBef>
            </a:pPr>
            <a:r>
              <a:rPr lang="en-GB" altLang="tr-TR" sz="1200" dirty="0"/>
              <a:t>The 4 VLP types were purified and absorbed onto amorphous </a:t>
            </a:r>
            <a:r>
              <a:rPr lang="en-US" altLang="tr-TR" sz="1200" dirty="0"/>
              <a:t>aluminum</a:t>
            </a:r>
            <a:r>
              <a:rPr lang="en-GB" altLang="tr-TR" sz="1200" dirty="0"/>
              <a:t> </a:t>
            </a:r>
            <a:r>
              <a:rPr lang="en-GB" altLang="tr-TR" sz="1200" dirty="0" err="1"/>
              <a:t>hydroxyphosphate</a:t>
            </a:r>
            <a:r>
              <a:rPr lang="en-GB" altLang="tr-TR" sz="1200" dirty="0"/>
              <a:t> </a:t>
            </a:r>
            <a:r>
              <a:rPr lang="en-GB" altLang="tr-TR" sz="1200" dirty="0" err="1"/>
              <a:t>sulfate</a:t>
            </a:r>
            <a:r>
              <a:rPr lang="en-GB" altLang="tr-TR" sz="1200" dirty="0"/>
              <a:t> adjuvant.</a:t>
            </a:r>
            <a:r>
              <a:rPr lang="en-GB" altLang="tr-TR" sz="1200" baseline="30000" dirty="0"/>
              <a:t>1</a:t>
            </a:r>
            <a:r>
              <a:rPr lang="en-GB" altLang="tr-TR" sz="1200" dirty="0"/>
              <a:t> The adjuvant dose was 225 micrograms per dose, and the vaccine injection volume was 0.5 mL, given by intramuscular injection at Day 1, Month 2, and Month 6.</a:t>
            </a:r>
            <a:r>
              <a:rPr lang="en-GB" altLang="tr-TR" sz="1200" baseline="30000" dirty="0"/>
              <a:t>1</a:t>
            </a:r>
          </a:p>
          <a:p>
            <a:pPr eaLnBrk="1" hangingPunct="1">
              <a:lnSpc>
                <a:spcPct val="80000"/>
              </a:lnSpc>
              <a:spcBef>
                <a:spcPct val="0"/>
              </a:spcBef>
            </a:pPr>
            <a:endParaRPr lang="en-GB" altLang="tr-TR" sz="1200" b="1" dirty="0"/>
          </a:p>
          <a:p>
            <a:pPr eaLnBrk="1" hangingPunct="1">
              <a:lnSpc>
                <a:spcPct val="80000"/>
              </a:lnSpc>
              <a:spcBef>
                <a:spcPct val="0"/>
              </a:spcBef>
            </a:pPr>
            <a:r>
              <a:rPr lang="en-US" altLang="tr-TR" sz="1050" dirty="0"/>
              <a:t>GARDASIL is a trademark of Merck &amp; Co., Inc., Whitehouse Station, NJ, USA.</a:t>
            </a:r>
          </a:p>
          <a:p>
            <a:pPr eaLnBrk="1" hangingPunct="1">
              <a:lnSpc>
                <a:spcPct val="80000"/>
              </a:lnSpc>
              <a:spcBef>
                <a:spcPct val="0"/>
              </a:spcBef>
            </a:pPr>
            <a:endParaRPr lang="en-GB" altLang="tr-TR" sz="1200" b="1" dirty="0"/>
          </a:p>
          <a:p>
            <a:pPr eaLnBrk="1" hangingPunct="1">
              <a:lnSpc>
                <a:spcPct val="80000"/>
              </a:lnSpc>
              <a:spcBef>
                <a:spcPct val="0"/>
              </a:spcBef>
            </a:pPr>
            <a:r>
              <a:rPr lang="en-GB" altLang="tr-TR" sz="1200" b="1" dirty="0"/>
              <a:t>References</a:t>
            </a:r>
          </a:p>
          <a:p>
            <a:pPr eaLnBrk="1" hangingPunct="1">
              <a:lnSpc>
                <a:spcPct val="80000"/>
              </a:lnSpc>
              <a:spcBef>
                <a:spcPct val="0"/>
              </a:spcBef>
            </a:pPr>
            <a:r>
              <a:rPr lang="en-GB" altLang="tr-TR" sz="1200" dirty="0"/>
              <a:t>1. Villa LL, Costa RLR, </a:t>
            </a:r>
            <a:r>
              <a:rPr lang="en-GB" altLang="tr-TR" sz="1200" dirty="0" err="1"/>
              <a:t>Petta</a:t>
            </a:r>
            <a:r>
              <a:rPr lang="en-GB" altLang="tr-TR" sz="1200" dirty="0"/>
              <a:t> CA, et al. Prophylactic </a:t>
            </a:r>
            <a:r>
              <a:rPr lang="en-GB" altLang="tr-TR" sz="1200" dirty="0" err="1"/>
              <a:t>quadrivalent</a:t>
            </a:r>
            <a:r>
              <a:rPr lang="en-GB" altLang="tr-TR" sz="1200" dirty="0"/>
              <a:t> human papillomavirus (types 6, 11, 16, and 18) L1 virus-like particle vaccine in young women: A randomised double-blind placebo-controlled multicentre phase II efficacy trial. </a:t>
            </a:r>
            <a:r>
              <a:rPr lang="en-GB" altLang="tr-TR" sz="1200" i="1" dirty="0"/>
              <a:t>Lancet </a:t>
            </a:r>
            <a:r>
              <a:rPr lang="en-GB" altLang="tr-TR" sz="1200" i="1" dirty="0" err="1"/>
              <a:t>Oncol</a:t>
            </a:r>
            <a:r>
              <a:rPr lang="en-GB" altLang="tr-TR" sz="1200" dirty="0"/>
              <a:t>. 2005;6:271–278.</a:t>
            </a:r>
          </a:p>
          <a:p>
            <a:pPr eaLnBrk="1" hangingPunct="1">
              <a:lnSpc>
                <a:spcPct val="80000"/>
              </a:lnSpc>
              <a:spcBef>
                <a:spcPct val="0"/>
              </a:spcBef>
            </a:pPr>
            <a:r>
              <a:rPr lang="en-GB" altLang="tr-TR" sz="1200" dirty="0"/>
              <a:t>2. Clifford GM, </a:t>
            </a:r>
            <a:r>
              <a:rPr lang="en-GB" altLang="tr-TR" sz="1200" dirty="0" err="1"/>
              <a:t>Rana</a:t>
            </a:r>
            <a:r>
              <a:rPr lang="en-GB" altLang="tr-TR" sz="1200" dirty="0"/>
              <a:t> RK, </a:t>
            </a:r>
            <a:r>
              <a:rPr lang="en-GB" altLang="tr-TR" sz="1200" dirty="0" err="1"/>
              <a:t>Franceschi</a:t>
            </a:r>
            <a:r>
              <a:rPr lang="en-GB" altLang="tr-TR" sz="1200" dirty="0"/>
              <a:t> S, Smith JS, Gough G, </a:t>
            </a:r>
            <a:r>
              <a:rPr lang="en-GB" altLang="tr-TR" sz="1200" dirty="0" err="1"/>
              <a:t>Pimenta</a:t>
            </a:r>
            <a:r>
              <a:rPr lang="en-GB" altLang="tr-TR" sz="1200" dirty="0"/>
              <a:t> JM. Human papillomavirus genotype distribution in low-grade cervical lesions: Comparison by geographic region and with cervical cancer. </a:t>
            </a:r>
            <a:r>
              <a:rPr lang="en-GB" altLang="tr-TR" sz="1200" i="1" dirty="0"/>
              <a:t>Cancer </a:t>
            </a:r>
            <a:r>
              <a:rPr lang="en-GB" altLang="tr-TR" sz="1200" i="1" dirty="0" err="1"/>
              <a:t>Epidemiol</a:t>
            </a:r>
            <a:r>
              <a:rPr lang="en-GB" altLang="tr-TR" sz="1200" i="1" dirty="0"/>
              <a:t> Biomarkers Prev</a:t>
            </a:r>
            <a:r>
              <a:rPr lang="en-GB" altLang="tr-TR" sz="1200" dirty="0"/>
              <a:t>. 2005;14:1157–1164. </a:t>
            </a:r>
          </a:p>
          <a:p>
            <a:pPr eaLnBrk="1" hangingPunct="1">
              <a:lnSpc>
                <a:spcPct val="80000"/>
              </a:lnSpc>
              <a:spcBef>
                <a:spcPct val="0"/>
              </a:spcBef>
            </a:pPr>
            <a:r>
              <a:rPr lang="en-GB" altLang="tr-TR" sz="1200" dirty="0"/>
              <a:t>3. Clifford GM, Smith JS, Plummer M, Muñoz N, </a:t>
            </a:r>
            <a:r>
              <a:rPr lang="en-GB" altLang="tr-TR" sz="1200" dirty="0" err="1"/>
              <a:t>Franceschi</a:t>
            </a:r>
            <a:r>
              <a:rPr lang="en-GB" altLang="tr-TR" sz="1200" dirty="0"/>
              <a:t> S. Human papillomavirus types in invasive cervical cancer worldwide: A meta-analysis. </a:t>
            </a:r>
            <a:r>
              <a:rPr lang="en-GB" altLang="tr-TR" sz="1200" i="1" dirty="0"/>
              <a:t>Br J Cancer</a:t>
            </a:r>
            <a:r>
              <a:rPr lang="en-GB" altLang="tr-TR" sz="1200" dirty="0"/>
              <a:t>. 2003;88:63–73. </a:t>
            </a:r>
          </a:p>
          <a:p>
            <a:pPr eaLnBrk="1" hangingPunct="1">
              <a:lnSpc>
                <a:spcPct val="80000"/>
              </a:lnSpc>
              <a:spcBef>
                <a:spcPct val="0"/>
              </a:spcBef>
            </a:pPr>
            <a:r>
              <a:rPr lang="en-GB" altLang="tr-TR" sz="1200" dirty="0"/>
              <a:t>4. </a:t>
            </a:r>
            <a:r>
              <a:rPr lang="en-GB" altLang="tr-TR" sz="1200" dirty="0" err="1"/>
              <a:t>Recombivax</a:t>
            </a:r>
            <a:r>
              <a:rPr lang="en-GB" altLang="tr-TR" sz="1200" dirty="0"/>
              <a:t> HB</a:t>
            </a:r>
            <a:r>
              <a:rPr lang="en-GB" altLang="tr-TR" sz="1200" baseline="30000" dirty="0"/>
              <a:t>®</a:t>
            </a:r>
            <a:r>
              <a:rPr lang="en-GB" altLang="tr-TR" sz="1200" dirty="0"/>
              <a:t> Hepatitis B Vaccine (Recombinant) prescribing information. Merck &amp; Co, Inc. Whitehouse Station, NJ. 1998.</a:t>
            </a:r>
          </a:p>
          <a:p>
            <a:pPr eaLnBrk="1" hangingPunct="1"/>
            <a:endParaRPr lang="tr-TR" altLang="tr-TR" dirty="0"/>
          </a:p>
        </p:txBody>
      </p:sp>
    </p:spTree>
    <p:extLst>
      <p:ext uri="{BB962C8B-B14F-4D97-AF65-F5344CB8AC3E}">
        <p14:creationId xmlns:p14="http://schemas.microsoft.com/office/powerpoint/2010/main" val="309457228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37749F4E-3FC0-477A-B519-FBE897BF54BF}" type="slidenum">
              <a:rPr lang="en-US"/>
              <a:pPr>
                <a:defRPr/>
              </a:pPr>
              <a:t>271</a:t>
            </a:fld>
            <a:endParaRPr lang="en-US"/>
          </a:p>
        </p:txBody>
      </p:sp>
      <p:sp>
        <p:nvSpPr>
          <p:cNvPr id="893954" name="Rectangle 2"/>
          <p:cNvSpPr>
            <a:spLocks noGrp="1" noRot="1" noChangeAspect="1" noChangeArrowheads="1" noTextEdit="1"/>
          </p:cNvSpPr>
          <p:nvPr>
            <p:ph type="sldImg"/>
          </p:nvPr>
        </p:nvSpPr>
        <p:spPr>
          <a:ln/>
        </p:spPr>
      </p:sp>
      <p:sp>
        <p:nvSpPr>
          <p:cNvPr id="893955" name="Rectangle 3"/>
          <p:cNvSpPr>
            <a:spLocks noGrp="1" noChangeArrowheads="1"/>
          </p:cNvSpPr>
          <p:nvPr>
            <p:ph type="body" idx="1"/>
          </p:nvPr>
        </p:nvSpPr>
        <p:spPr>
          <a:xfrm>
            <a:off x="1151690" y="4345776"/>
            <a:ext cx="4582224" cy="4111751"/>
          </a:xfrm>
          <a:noFill/>
          <a:ln/>
        </p:spPr>
        <p:txBody>
          <a:bodyPr/>
          <a:lstStyle/>
          <a:p>
            <a:pPr marL="169989" indent="-169989"/>
            <a:r>
              <a:rPr lang="en-GB" b="1" i="1" u="sng" dirty="0" err="1"/>
              <a:t>Cervarix</a:t>
            </a:r>
            <a:r>
              <a:rPr lang="en-GB" b="1" u="sng" baseline="30000" dirty="0"/>
              <a:t>®</a:t>
            </a:r>
            <a:r>
              <a:rPr lang="en-GB" b="1" u="sng" dirty="0"/>
              <a:t> induced antibody levels in serum which </a:t>
            </a:r>
            <a:r>
              <a:rPr lang="en-GB" b="1" u="sng" dirty="0" err="1"/>
              <a:t>corilişkili</a:t>
            </a:r>
            <a:r>
              <a:rPr lang="en-GB" b="1" u="sng" dirty="0"/>
              <a:t> with those in </a:t>
            </a:r>
            <a:r>
              <a:rPr lang="en-GB" b="1" u="sng" dirty="0" err="1"/>
              <a:t>cervicovaginal</a:t>
            </a:r>
            <a:r>
              <a:rPr lang="en-GB" b="1" u="sng" dirty="0"/>
              <a:t> secretions</a:t>
            </a:r>
          </a:p>
          <a:p>
            <a:pPr marL="169989" indent="-169989">
              <a:buFontTx/>
              <a:buChar char="•"/>
            </a:pPr>
            <a:r>
              <a:rPr lang="en-GB" dirty="0"/>
              <a:t>Anti-HPV 16 and 18 </a:t>
            </a:r>
            <a:r>
              <a:rPr lang="en-GB" dirty="0" err="1"/>
              <a:t>IgG</a:t>
            </a:r>
            <a:r>
              <a:rPr lang="en-GB" dirty="0"/>
              <a:t> antibodies were compared in the serum and </a:t>
            </a:r>
            <a:r>
              <a:rPr lang="en-GB" dirty="0" err="1"/>
              <a:t>cervicovaginal</a:t>
            </a:r>
            <a:r>
              <a:rPr lang="en-GB" dirty="0"/>
              <a:t> secretions (CVS) of 250 women aged 15–55 years, 24 </a:t>
            </a:r>
            <a:r>
              <a:rPr lang="en-GB" dirty="0" err="1"/>
              <a:t>aylar</a:t>
            </a:r>
            <a:r>
              <a:rPr lang="en-GB" dirty="0"/>
              <a:t> after vaccination with </a:t>
            </a:r>
            <a:r>
              <a:rPr lang="en-GB" i="1" dirty="0" err="1"/>
              <a:t>Cervarix</a:t>
            </a:r>
            <a:r>
              <a:rPr lang="en-GB" baseline="30000" dirty="0"/>
              <a:t>®</a:t>
            </a:r>
            <a:r>
              <a:rPr lang="en-GB" dirty="0"/>
              <a:t>.</a:t>
            </a:r>
          </a:p>
          <a:p>
            <a:pPr marL="169989" indent="-169989">
              <a:buFontTx/>
              <a:buChar char="•"/>
            </a:pPr>
            <a:r>
              <a:rPr lang="en-GB" dirty="0"/>
              <a:t>Results are represented as the ratio of log titre HPV-specific CVS or serum antibody to total </a:t>
            </a:r>
            <a:r>
              <a:rPr lang="en-GB" dirty="0" err="1"/>
              <a:t>IgG</a:t>
            </a:r>
            <a:r>
              <a:rPr lang="en-GB" dirty="0"/>
              <a:t> in the sample (log titre of CVS or serum/total </a:t>
            </a:r>
            <a:r>
              <a:rPr lang="en-GB" dirty="0" err="1"/>
              <a:t>IgG</a:t>
            </a:r>
            <a:r>
              <a:rPr lang="en-GB" dirty="0"/>
              <a:t>).</a:t>
            </a:r>
          </a:p>
          <a:p>
            <a:pPr marL="169989" indent="-169989">
              <a:buFontTx/>
              <a:buChar char="•"/>
            </a:pPr>
            <a:r>
              <a:rPr lang="en-GB" dirty="0"/>
              <a:t>There was a very high correlation between antibody levels in the serum and CVS in women aged 15–55 years following vaccination with </a:t>
            </a:r>
            <a:r>
              <a:rPr lang="en-GB" i="1" dirty="0" err="1"/>
              <a:t>Cervarix</a:t>
            </a:r>
            <a:r>
              <a:rPr lang="en-GB" baseline="30000" dirty="0"/>
              <a:t>®</a:t>
            </a:r>
            <a:r>
              <a:rPr lang="en-GB" dirty="0"/>
              <a:t>.</a:t>
            </a:r>
          </a:p>
          <a:p>
            <a:pPr marL="169989" indent="-169989">
              <a:buFontTx/>
              <a:buChar char="•"/>
            </a:pPr>
            <a:r>
              <a:rPr lang="en-GB" i="1" dirty="0" err="1"/>
              <a:t>Cervarix</a:t>
            </a:r>
            <a:r>
              <a:rPr lang="en-GB" baseline="30000" dirty="0"/>
              <a:t>®</a:t>
            </a:r>
            <a:r>
              <a:rPr lang="en-GB" dirty="0"/>
              <a:t> provided high levels of HPV 16- and 18-specific antibodies at the cervix – the site of potential infection.</a:t>
            </a:r>
          </a:p>
          <a:p>
            <a:pPr marL="169989" indent="-169989"/>
            <a:endParaRPr lang="en-GB" dirty="0"/>
          </a:p>
          <a:p>
            <a:pPr marL="169989" indent="-169989"/>
            <a:r>
              <a:rPr lang="en-GB" b="1" dirty="0"/>
              <a:t>Reference</a:t>
            </a:r>
          </a:p>
          <a:p>
            <a:pPr marL="169989" indent="-169989">
              <a:spcBef>
                <a:spcPct val="0"/>
              </a:spcBef>
            </a:pPr>
            <a:r>
              <a:rPr lang="en-GB" dirty="0"/>
              <a:t>Schwarz TF, </a:t>
            </a:r>
            <a:r>
              <a:rPr lang="en-GB" i="1" dirty="0"/>
              <a:t>et al</a:t>
            </a:r>
            <a:r>
              <a:rPr lang="en-GB" dirty="0"/>
              <a:t>. </a:t>
            </a:r>
            <a:r>
              <a:rPr lang="en-GB" i="1" dirty="0" err="1"/>
              <a:t>Aşı</a:t>
            </a:r>
            <a:r>
              <a:rPr lang="en-GB" dirty="0"/>
              <a:t> 2009; </a:t>
            </a:r>
            <a:r>
              <a:rPr lang="en-GB" b="1" dirty="0"/>
              <a:t>27:</a:t>
            </a:r>
            <a:r>
              <a:rPr lang="en-GB" dirty="0"/>
              <a:t>581–587.</a:t>
            </a:r>
          </a:p>
        </p:txBody>
      </p:sp>
    </p:spTree>
    <p:extLst>
      <p:ext uri="{BB962C8B-B14F-4D97-AF65-F5344CB8AC3E}">
        <p14:creationId xmlns:p14="http://schemas.microsoft.com/office/powerpoint/2010/main" val="300432932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B92259-0029-4249-BDD8-23A406BD195E}" type="slidenum">
              <a:rPr lang="en-US" smtClean="0"/>
              <a:pPr/>
              <a:t>275</a:t>
            </a:fld>
            <a:endParaRPr lang="en-US"/>
          </a:p>
        </p:txBody>
      </p:sp>
    </p:spTree>
    <p:extLst>
      <p:ext uri="{BB962C8B-B14F-4D97-AF65-F5344CB8AC3E}">
        <p14:creationId xmlns:p14="http://schemas.microsoft.com/office/powerpoint/2010/main" val="34422649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AF95FA8-A91E-4816-A4E1-4BCAF6A1E0FB}" type="slidenum">
              <a:rPr lang="tr-TR" smtClean="0">
                <a:solidFill>
                  <a:srgbClr val="000000"/>
                </a:solidFill>
              </a:rPr>
              <a:pPr/>
              <a:t>278</a:t>
            </a:fld>
            <a:endParaRPr lang="tr-TR">
              <a:solidFill>
                <a:srgbClr val="000000"/>
              </a:solidFill>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xfrm>
            <a:off x="685800" y="4341813"/>
            <a:ext cx="5486400" cy="4116387"/>
          </a:xfrm>
          <a:noFill/>
        </p:spPr>
        <p:txBody>
          <a:bodyPr wrap="square" numCol="1" anchor="t" anchorCtr="0" compatLnSpc="1">
            <a:prstTxWarp prst="textNoShape">
              <a:avLst/>
            </a:prstTxWarp>
          </a:bodyPr>
          <a:lstStyle/>
          <a:p>
            <a:pPr>
              <a:spcBef>
                <a:spcPct val="0"/>
              </a:spcBef>
            </a:pPr>
            <a:endParaRPr lang="es-ES_tradnl" dirty="0">
              <a:latin typeface="Aptos" panose="020B0004020202020204" pitchFamily="34" charset="0"/>
            </a:endParaRPr>
          </a:p>
        </p:txBody>
      </p:sp>
    </p:spTree>
    <p:extLst>
      <p:ext uri="{BB962C8B-B14F-4D97-AF65-F5344CB8AC3E}">
        <p14:creationId xmlns:p14="http://schemas.microsoft.com/office/powerpoint/2010/main" val="23145853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7C8C9-D646-4FAA-9DC4-44E22DE508E4}" type="slidenum">
              <a:rPr lang="en-US">
                <a:solidFill>
                  <a:prstClr val="black"/>
                </a:solidFill>
              </a:rPr>
              <a:pPr/>
              <a:t>279</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809962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7C8C9-D646-4FAA-9DC4-44E22DE508E4}" type="slidenum">
              <a:rPr lang="en-US">
                <a:solidFill>
                  <a:prstClr val="black"/>
                </a:solidFill>
              </a:rPr>
              <a:pPr/>
              <a:t>280</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998065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7C8C9-D646-4FAA-9DC4-44E22DE508E4}" type="slidenum">
              <a:rPr lang="en-US">
                <a:solidFill>
                  <a:prstClr val="black"/>
                </a:solidFill>
              </a:rPr>
              <a:pPr/>
              <a:t>281</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4880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txBox="1">
            <a:spLocks noGrp="1" noChangeArrowheads="1"/>
          </p:cNvSpPr>
          <p:nvPr/>
        </p:nvSpPr>
        <p:spPr bwMode="auto">
          <a:xfrm>
            <a:off x="3884615" y="8685215"/>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defTabSz="907826" eaLnBrk="1" hangingPunct="1">
              <a:spcBef>
                <a:spcPct val="0"/>
              </a:spcBef>
            </a:pPr>
            <a:fld id="{E29D0806-E26D-4BF2-AB41-C6BFA0A87EBB}" type="slidenum">
              <a:rPr kumimoji="0" lang="tr-TR" altLang="tr-TR">
                <a:solidFill>
                  <a:srgbClr val="000000"/>
                </a:solidFill>
              </a:rPr>
              <a:pPr algn="r" defTabSz="907826" eaLnBrk="1" hangingPunct="1">
                <a:spcBef>
                  <a:spcPct val="0"/>
                </a:spcBef>
              </a:pPr>
              <a:t>21</a:t>
            </a:fld>
            <a:endParaRPr kumimoji="0" lang="tr-TR" altLang="tr-TR">
              <a:solidFill>
                <a:srgbClr val="000000"/>
              </a:solidFill>
            </a:endParaRPr>
          </a:p>
        </p:txBody>
      </p:sp>
      <p:sp>
        <p:nvSpPr>
          <p:cNvPr id="447491" name="Rectangle 7"/>
          <p:cNvSpPr txBox="1">
            <a:spLocks noGrp="1" noChangeArrowheads="1"/>
          </p:cNvSpPr>
          <p:nvPr/>
        </p:nvSpPr>
        <p:spPr bwMode="auto">
          <a:xfrm>
            <a:off x="3884615" y="8685215"/>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defTabSz="907826" eaLnBrk="1" hangingPunct="1">
              <a:spcBef>
                <a:spcPct val="0"/>
              </a:spcBef>
            </a:pPr>
            <a:fld id="{602E3CEA-F602-4ED9-BE98-FAB922A2CFE5}" type="slidenum">
              <a:rPr kumimoji="0" lang="tr-TR" altLang="tr-TR">
                <a:solidFill>
                  <a:srgbClr val="000000"/>
                </a:solidFill>
              </a:rPr>
              <a:pPr algn="r" defTabSz="907826" eaLnBrk="1" hangingPunct="1">
                <a:spcBef>
                  <a:spcPct val="0"/>
                </a:spcBef>
              </a:pPr>
              <a:t>21</a:t>
            </a:fld>
            <a:endParaRPr kumimoji="0" lang="tr-TR" altLang="tr-TR">
              <a:solidFill>
                <a:srgbClr val="000000"/>
              </a:solidFill>
            </a:endParaRPr>
          </a:p>
        </p:txBody>
      </p:sp>
      <p:sp>
        <p:nvSpPr>
          <p:cNvPr id="447492" name="Rectangle 2"/>
          <p:cNvSpPr>
            <a:spLocks noGrp="1" noRot="1" noChangeAspect="1" noChangeArrowheads="1" noTextEdit="1"/>
          </p:cNvSpPr>
          <p:nvPr>
            <p:ph type="sldImg"/>
          </p:nvPr>
        </p:nvSpPr>
        <p:spPr>
          <a:xfrm>
            <a:off x="381000" y="685800"/>
            <a:ext cx="6096000" cy="3429000"/>
          </a:xfrm>
          <a:ln/>
        </p:spPr>
      </p:sp>
      <p:sp>
        <p:nvSpPr>
          <p:cNvPr id="44749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lnSpc>
                <a:spcPct val="80000"/>
              </a:lnSpc>
              <a:spcBef>
                <a:spcPct val="0"/>
              </a:spcBef>
            </a:pPr>
            <a:r>
              <a:rPr lang="en-GB" altLang="tr-TR" sz="1200" b="1" dirty="0"/>
              <a:t>GARDASIL™ is Merck’s </a:t>
            </a:r>
            <a:r>
              <a:rPr lang="en-GB" altLang="tr-TR" sz="1200" b="1" dirty="0" err="1"/>
              <a:t>quadrivalent</a:t>
            </a:r>
            <a:r>
              <a:rPr lang="en-GB" altLang="tr-TR" sz="1200" b="1" dirty="0"/>
              <a:t> HPV L1 VLP vaccine. It is produced in recombinant yeast, like the hepatitis B vaccine, and adsorbed on a proprietary </a:t>
            </a:r>
            <a:r>
              <a:rPr lang="en-US" altLang="tr-TR" sz="1200" b="1" dirty="0"/>
              <a:t>aluminum</a:t>
            </a:r>
            <a:r>
              <a:rPr lang="en-GB" altLang="tr-TR" sz="1200" b="1" dirty="0"/>
              <a:t> adjuvant, like the tetanus vaccine.</a:t>
            </a:r>
          </a:p>
          <a:p>
            <a:pPr eaLnBrk="1" hangingPunct="1">
              <a:lnSpc>
                <a:spcPct val="80000"/>
              </a:lnSpc>
              <a:spcBef>
                <a:spcPct val="0"/>
              </a:spcBef>
            </a:pPr>
            <a:endParaRPr lang="en-GB" altLang="tr-TR" sz="1200" dirty="0"/>
          </a:p>
          <a:p>
            <a:pPr eaLnBrk="1" hangingPunct="1">
              <a:lnSpc>
                <a:spcPct val="80000"/>
              </a:lnSpc>
              <a:spcBef>
                <a:spcPct val="0"/>
              </a:spcBef>
            </a:pPr>
            <a:r>
              <a:rPr lang="en-GB" altLang="tr-TR" sz="1200" b="1" dirty="0"/>
              <a:t>Background</a:t>
            </a:r>
          </a:p>
          <a:p>
            <a:pPr eaLnBrk="1" hangingPunct="1">
              <a:lnSpc>
                <a:spcPct val="80000"/>
              </a:lnSpc>
              <a:spcBef>
                <a:spcPct val="0"/>
              </a:spcBef>
            </a:pPr>
            <a:r>
              <a:rPr lang="en-GB" altLang="tr-TR" sz="1200" dirty="0"/>
              <a:t>Merck’s </a:t>
            </a:r>
            <a:r>
              <a:rPr lang="en-GB" altLang="tr-TR" sz="1200" dirty="0" err="1"/>
              <a:t>quadrivalent</a:t>
            </a:r>
            <a:r>
              <a:rPr lang="en-GB" altLang="tr-TR" sz="1200" dirty="0"/>
              <a:t> vaccine has the advantage that it targets 4 HPV types (6, 11, 16 and 18).</a:t>
            </a:r>
            <a:r>
              <a:rPr lang="en-GB" altLang="tr-TR" sz="1200" baseline="30000" dirty="0"/>
              <a:t>1</a:t>
            </a:r>
            <a:r>
              <a:rPr lang="en-GB" altLang="tr-TR" sz="1200" dirty="0"/>
              <a:t> Together, HPV Types 16 and 18 account for about 70% of cervical cancer and high-grade lesions, whereas HPV Types 6 and 11 are associated with approximately 90% of </a:t>
            </a:r>
            <a:r>
              <a:rPr lang="en-GB" altLang="tr-TR" sz="1200" dirty="0" err="1"/>
              <a:t>anogenital</a:t>
            </a:r>
            <a:r>
              <a:rPr lang="en-GB" altLang="tr-TR" sz="1200" dirty="0"/>
              <a:t> warts.</a:t>
            </a:r>
            <a:r>
              <a:rPr lang="en-GB" altLang="tr-TR" sz="1200" baseline="30000" dirty="0"/>
              <a:t>1 </a:t>
            </a:r>
            <a:r>
              <a:rPr lang="en-GB" altLang="tr-TR" sz="1200" dirty="0"/>
              <a:t>Together, these 4 types are responsible for over 40% of low-grade cervical lesions,</a:t>
            </a:r>
            <a:r>
              <a:rPr lang="en-GB" altLang="tr-TR" sz="1200" baseline="30000" dirty="0"/>
              <a:t>2</a:t>
            </a:r>
            <a:r>
              <a:rPr lang="en-GB" altLang="tr-TR" sz="1200" dirty="0"/>
              <a:t> and HPV 16 and 18 account for over 50% of high-grade lesions.</a:t>
            </a:r>
            <a:r>
              <a:rPr lang="en-GB" altLang="tr-TR" sz="1200" baseline="30000" dirty="0"/>
              <a:t>3</a:t>
            </a:r>
          </a:p>
          <a:p>
            <a:pPr eaLnBrk="1" hangingPunct="1">
              <a:lnSpc>
                <a:spcPct val="80000"/>
              </a:lnSpc>
              <a:spcBef>
                <a:spcPct val="0"/>
              </a:spcBef>
            </a:pPr>
            <a:endParaRPr lang="en-GB" altLang="tr-TR" sz="1200" dirty="0"/>
          </a:p>
          <a:p>
            <a:pPr eaLnBrk="1" hangingPunct="1">
              <a:lnSpc>
                <a:spcPct val="80000"/>
              </a:lnSpc>
              <a:spcBef>
                <a:spcPct val="0"/>
              </a:spcBef>
            </a:pPr>
            <a:r>
              <a:rPr lang="en-GB" altLang="tr-TR" sz="1200" dirty="0"/>
              <a:t>The active </a:t>
            </a:r>
            <a:r>
              <a:rPr lang="en-GB" altLang="tr-TR" sz="1200" dirty="0" err="1"/>
              <a:t>quadrivalent</a:t>
            </a:r>
            <a:r>
              <a:rPr lang="en-GB" altLang="tr-TR" sz="1200" dirty="0"/>
              <a:t> vaccine is a mixture of 4 recombinant HPV type-specific VLPs consisting of the L1 major capsid proteins of HPV 6, 11, 16, and 18 synthesized in </a:t>
            </a:r>
            <a:r>
              <a:rPr lang="en-GB" altLang="tr-TR" sz="1200" i="1" dirty="0"/>
              <a:t>Saccharomyces cerevisiae.</a:t>
            </a:r>
            <a:r>
              <a:rPr lang="en-GB" altLang="tr-TR" sz="1200" baseline="30000" dirty="0"/>
              <a:t>1 </a:t>
            </a:r>
            <a:r>
              <a:rPr lang="en-GB" altLang="tr-TR" sz="1200" dirty="0"/>
              <a:t>Expression of the L1 protein in yeast generates </a:t>
            </a:r>
            <a:r>
              <a:rPr lang="en-GB" altLang="tr-TR" sz="1200" dirty="0" err="1"/>
              <a:t>noninfectious</a:t>
            </a:r>
            <a:r>
              <a:rPr lang="en-GB" altLang="tr-TR" sz="1200" dirty="0"/>
              <a:t> VLPs that resemble HPV virions.</a:t>
            </a:r>
            <a:r>
              <a:rPr lang="en-GB" altLang="tr-TR" sz="1200" baseline="30000" dirty="0"/>
              <a:t>1</a:t>
            </a:r>
            <a:r>
              <a:rPr lang="en-GB" altLang="tr-TR" sz="1200" dirty="0"/>
              <a:t> A similar method is used for hepatitis B vaccine.</a:t>
            </a:r>
            <a:r>
              <a:rPr lang="en-GB" altLang="tr-TR" sz="1200" baseline="30000" dirty="0"/>
              <a:t>4</a:t>
            </a:r>
          </a:p>
          <a:p>
            <a:pPr eaLnBrk="1" hangingPunct="1">
              <a:lnSpc>
                <a:spcPct val="80000"/>
              </a:lnSpc>
              <a:spcBef>
                <a:spcPct val="0"/>
              </a:spcBef>
            </a:pPr>
            <a:endParaRPr lang="en-GB" altLang="tr-TR" sz="1200" baseline="30000" dirty="0"/>
          </a:p>
          <a:p>
            <a:pPr eaLnBrk="1" hangingPunct="1">
              <a:lnSpc>
                <a:spcPct val="80000"/>
              </a:lnSpc>
              <a:spcBef>
                <a:spcPct val="0"/>
              </a:spcBef>
            </a:pPr>
            <a:r>
              <a:rPr lang="en-GB" altLang="tr-TR" sz="1200" dirty="0"/>
              <a:t>The 4 VLP types were purified and absorbed onto amorphous </a:t>
            </a:r>
            <a:r>
              <a:rPr lang="en-US" altLang="tr-TR" sz="1200" dirty="0"/>
              <a:t>aluminum</a:t>
            </a:r>
            <a:r>
              <a:rPr lang="en-GB" altLang="tr-TR" sz="1200" dirty="0"/>
              <a:t> </a:t>
            </a:r>
            <a:r>
              <a:rPr lang="en-GB" altLang="tr-TR" sz="1200" dirty="0" err="1"/>
              <a:t>hydroxyphosphate</a:t>
            </a:r>
            <a:r>
              <a:rPr lang="en-GB" altLang="tr-TR" sz="1200" dirty="0"/>
              <a:t> </a:t>
            </a:r>
            <a:r>
              <a:rPr lang="en-GB" altLang="tr-TR" sz="1200" dirty="0" err="1"/>
              <a:t>sulfate</a:t>
            </a:r>
            <a:r>
              <a:rPr lang="en-GB" altLang="tr-TR" sz="1200" dirty="0"/>
              <a:t> adjuvant.</a:t>
            </a:r>
            <a:r>
              <a:rPr lang="en-GB" altLang="tr-TR" sz="1200" baseline="30000" dirty="0"/>
              <a:t>1</a:t>
            </a:r>
            <a:r>
              <a:rPr lang="en-GB" altLang="tr-TR" sz="1200" dirty="0"/>
              <a:t> The adjuvant dose was 225 micrograms per dose, and the vaccine injection volume was 0.5 mL, given by intramuscular injection at Day 1, Month 2, and Month 6.</a:t>
            </a:r>
            <a:r>
              <a:rPr lang="en-GB" altLang="tr-TR" sz="1200" baseline="30000" dirty="0"/>
              <a:t>1</a:t>
            </a:r>
          </a:p>
          <a:p>
            <a:pPr eaLnBrk="1" hangingPunct="1">
              <a:lnSpc>
                <a:spcPct val="80000"/>
              </a:lnSpc>
              <a:spcBef>
                <a:spcPct val="0"/>
              </a:spcBef>
            </a:pPr>
            <a:endParaRPr lang="en-GB" altLang="tr-TR" sz="1200" b="1" dirty="0"/>
          </a:p>
          <a:p>
            <a:pPr eaLnBrk="1" hangingPunct="1">
              <a:lnSpc>
                <a:spcPct val="80000"/>
              </a:lnSpc>
              <a:spcBef>
                <a:spcPct val="0"/>
              </a:spcBef>
            </a:pPr>
            <a:r>
              <a:rPr lang="en-US" altLang="tr-TR" sz="1050" dirty="0"/>
              <a:t>GARDASIL is a trademark of Merck &amp; Co., Inc., Whitehouse Station, NJ, USA.</a:t>
            </a:r>
          </a:p>
          <a:p>
            <a:pPr eaLnBrk="1" hangingPunct="1">
              <a:lnSpc>
                <a:spcPct val="80000"/>
              </a:lnSpc>
              <a:spcBef>
                <a:spcPct val="0"/>
              </a:spcBef>
            </a:pPr>
            <a:endParaRPr lang="en-GB" altLang="tr-TR" sz="1200" b="1" dirty="0"/>
          </a:p>
          <a:p>
            <a:pPr eaLnBrk="1" hangingPunct="1">
              <a:lnSpc>
                <a:spcPct val="80000"/>
              </a:lnSpc>
              <a:spcBef>
                <a:spcPct val="0"/>
              </a:spcBef>
            </a:pPr>
            <a:r>
              <a:rPr lang="en-GB" altLang="tr-TR" sz="1200" b="1" dirty="0"/>
              <a:t>References</a:t>
            </a:r>
          </a:p>
          <a:p>
            <a:pPr eaLnBrk="1" hangingPunct="1">
              <a:lnSpc>
                <a:spcPct val="80000"/>
              </a:lnSpc>
              <a:spcBef>
                <a:spcPct val="0"/>
              </a:spcBef>
            </a:pPr>
            <a:r>
              <a:rPr lang="en-GB" altLang="tr-TR" sz="1200" dirty="0"/>
              <a:t>1. Villa LL, Costa RLR, </a:t>
            </a:r>
            <a:r>
              <a:rPr lang="en-GB" altLang="tr-TR" sz="1200" dirty="0" err="1"/>
              <a:t>Petta</a:t>
            </a:r>
            <a:r>
              <a:rPr lang="en-GB" altLang="tr-TR" sz="1200" dirty="0"/>
              <a:t> CA, et al. Prophylactic </a:t>
            </a:r>
            <a:r>
              <a:rPr lang="en-GB" altLang="tr-TR" sz="1200" dirty="0" err="1"/>
              <a:t>quadrivalent</a:t>
            </a:r>
            <a:r>
              <a:rPr lang="en-GB" altLang="tr-TR" sz="1200" dirty="0"/>
              <a:t> human papillomavirus (types 6, 11, 16, and 18) L1 virus-like particle vaccine in young women: A randomised double-blind placebo-controlled multicentre phase II efficacy trial. </a:t>
            </a:r>
            <a:r>
              <a:rPr lang="en-GB" altLang="tr-TR" sz="1200" i="1" dirty="0"/>
              <a:t>Lancet </a:t>
            </a:r>
            <a:r>
              <a:rPr lang="en-GB" altLang="tr-TR" sz="1200" i="1" dirty="0" err="1"/>
              <a:t>Oncol</a:t>
            </a:r>
            <a:r>
              <a:rPr lang="en-GB" altLang="tr-TR" sz="1200" dirty="0"/>
              <a:t>. 2005;6:271–278.</a:t>
            </a:r>
          </a:p>
          <a:p>
            <a:pPr eaLnBrk="1" hangingPunct="1">
              <a:lnSpc>
                <a:spcPct val="80000"/>
              </a:lnSpc>
              <a:spcBef>
                <a:spcPct val="0"/>
              </a:spcBef>
            </a:pPr>
            <a:r>
              <a:rPr lang="en-GB" altLang="tr-TR" sz="1200" dirty="0"/>
              <a:t>2. Clifford GM, </a:t>
            </a:r>
            <a:r>
              <a:rPr lang="en-GB" altLang="tr-TR" sz="1200" dirty="0" err="1"/>
              <a:t>Rana</a:t>
            </a:r>
            <a:r>
              <a:rPr lang="en-GB" altLang="tr-TR" sz="1200" dirty="0"/>
              <a:t> RK, </a:t>
            </a:r>
            <a:r>
              <a:rPr lang="en-GB" altLang="tr-TR" sz="1200" dirty="0" err="1"/>
              <a:t>Franceschi</a:t>
            </a:r>
            <a:r>
              <a:rPr lang="en-GB" altLang="tr-TR" sz="1200" dirty="0"/>
              <a:t> S, Smith JS, Gough G, </a:t>
            </a:r>
            <a:r>
              <a:rPr lang="en-GB" altLang="tr-TR" sz="1200" dirty="0" err="1"/>
              <a:t>Pimenta</a:t>
            </a:r>
            <a:r>
              <a:rPr lang="en-GB" altLang="tr-TR" sz="1200" dirty="0"/>
              <a:t> JM. Human papillomavirus genotype distribution in low-grade cervical lesions: Comparison by geographic region and with cervical cancer. </a:t>
            </a:r>
            <a:r>
              <a:rPr lang="en-GB" altLang="tr-TR" sz="1200" i="1" dirty="0"/>
              <a:t>Cancer </a:t>
            </a:r>
            <a:r>
              <a:rPr lang="en-GB" altLang="tr-TR" sz="1200" i="1" dirty="0" err="1"/>
              <a:t>Epidemiol</a:t>
            </a:r>
            <a:r>
              <a:rPr lang="en-GB" altLang="tr-TR" sz="1200" i="1" dirty="0"/>
              <a:t> Biomarkers Prev</a:t>
            </a:r>
            <a:r>
              <a:rPr lang="en-GB" altLang="tr-TR" sz="1200" dirty="0"/>
              <a:t>. 2005;14:1157–1164. </a:t>
            </a:r>
          </a:p>
          <a:p>
            <a:pPr eaLnBrk="1" hangingPunct="1">
              <a:lnSpc>
                <a:spcPct val="80000"/>
              </a:lnSpc>
              <a:spcBef>
                <a:spcPct val="0"/>
              </a:spcBef>
            </a:pPr>
            <a:r>
              <a:rPr lang="en-GB" altLang="tr-TR" sz="1200" dirty="0"/>
              <a:t>3. Clifford GM, Smith JS, Plummer M, Muñoz N, </a:t>
            </a:r>
            <a:r>
              <a:rPr lang="en-GB" altLang="tr-TR" sz="1200" dirty="0" err="1"/>
              <a:t>Franceschi</a:t>
            </a:r>
            <a:r>
              <a:rPr lang="en-GB" altLang="tr-TR" sz="1200" dirty="0"/>
              <a:t> S. Human papillomavirus types in invasive cervical cancer worldwide: A meta-analysis. </a:t>
            </a:r>
            <a:r>
              <a:rPr lang="en-GB" altLang="tr-TR" sz="1200" i="1" dirty="0"/>
              <a:t>Br J Cancer</a:t>
            </a:r>
            <a:r>
              <a:rPr lang="en-GB" altLang="tr-TR" sz="1200" dirty="0"/>
              <a:t>. 2003;88:63–73. </a:t>
            </a:r>
          </a:p>
          <a:p>
            <a:pPr eaLnBrk="1" hangingPunct="1">
              <a:lnSpc>
                <a:spcPct val="80000"/>
              </a:lnSpc>
              <a:spcBef>
                <a:spcPct val="0"/>
              </a:spcBef>
            </a:pPr>
            <a:r>
              <a:rPr lang="en-GB" altLang="tr-TR" sz="1200" dirty="0"/>
              <a:t>4. </a:t>
            </a:r>
            <a:r>
              <a:rPr lang="en-GB" altLang="tr-TR" sz="1200" dirty="0" err="1"/>
              <a:t>Recombivax</a:t>
            </a:r>
            <a:r>
              <a:rPr lang="en-GB" altLang="tr-TR" sz="1200" dirty="0"/>
              <a:t> HB</a:t>
            </a:r>
            <a:r>
              <a:rPr lang="en-GB" altLang="tr-TR" sz="1200" baseline="30000" dirty="0"/>
              <a:t>®</a:t>
            </a:r>
            <a:r>
              <a:rPr lang="en-GB" altLang="tr-TR" sz="1200" dirty="0"/>
              <a:t> Hepatitis B Vaccine (Recombinant) prescribing information. Merck &amp; Co, Inc. Whitehouse Station, NJ. 1998.</a:t>
            </a:r>
          </a:p>
          <a:p>
            <a:pPr eaLnBrk="1" hangingPunct="1"/>
            <a:endParaRPr lang="tr-TR" altLang="tr-TR" dirty="0"/>
          </a:p>
        </p:txBody>
      </p:sp>
    </p:spTree>
    <p:extLst>
      <p:ext uri="{BB962C8B-B14F-4D97-AF65-F5344CB8AC3E}">
        <p14:creationId xmlns:p14="http://schemas.microsoft.com/office/powerpoint/2010/main" val="2425292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22</a:t>
            </a:fld>
            <a:endParaRPr lang="en-US"/>
          </a:p>
        </p:txBody>
      </p:sp>
    </p:spTree>
    <p:extLst>
      <p:ext uri="{BB962C8B-B14F-4D97-AF65-F5344CB8AC3E}">
        <p14:creationId xmlns:p14="http://schemas.microsoft.com/office/powerpoint/2010/main" val="64804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2</a:t>
            </a:fld>
            <a:endParaRPr lang="en-US"/>
          </a:p>
        </p:txBody>
      </p:sp>
    </p:spTree>
    <p:extLst>
      <p:ext uri="{BB962C8B-B14F-4D97-AF65-F5344CB8AC3E}">
        <p14:creationId xmlns:p14="http://schemas.microsoft.com/office/powerpoint/2010/main" val="2512376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23</a:t>
            </a:fld>
            <a:endParaRPr lang="en-US"/>
          </a:p>
        </p:txBody>
      </p:sp>
    </p:spTree>
    <p:extLst>
      <p:ext uri="{BB962C8B-B14F-4D97-AF65-F5344CB8AC3E}">
        <p14:creationId xmlns:p14="http://schemas.microsoft.com/office/powerpoint/2010/main" val="2721966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E4C2E65-9961-465D-B95A-FF6E45790E96}" type="slidenum">
              <a:rPr lang="tr-TR" smtClean="0"/>
              <a:pPr/>
              <a:t>29</a:t>
            </a:fld>
            <a:endParaRPr lang="tr-TR"/>
          </a:p>
        </p:txBody>
      </p:sp>
    </p:spTree>
    <p:extLst>
      <p:ext uri="{BB962C8B-B14F-4D97-AF65-F5344CB8AC3E}">
        <p14:creationId xmlns:p14="http://schemas.microsoft.com/office/powerpoint/2010/main" val="1929877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E4C2E65-9961-465D-B95A-FF6E45790E96}" type="slidenum">
              <a:rPr lang="tr-TR" smtClean="0"/>
              <a:pPr/>
              <a:t>30</a:t>
            </a:fld>
            <a:endParaRPr lang="tr-TR"/>
          </a:p>
        </p:txBody>
      </p:sp>
    </p:spTree>
    <p:extLst>
      <p:ext uri="{BB962C8B-B14F-4D97-AF65-F5344CB8AC3E}">
        <p14:creationId xmlns:p14="http://schemas.microsoft.com/office/powerpoint/2010/main" val="1463820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Subgroup analyses found a significant interaction between at-school vaccination and access to GPs, with a higher effect when access was poor (8.62 percentage points vs 2.13 percentage points </a:t>
            </a:r>
            <a:endParaRPr lang="tr-TR" dirty="0"/>
          </a:p>
        </p:txBody>
      </p:sp>
      <p:sp>
        <p:nvSpPr>
          <p:cNvPr id="4" name="Slayt Numarası Yer Tutucusu 3"/>
          <p:cNvSpPr>
            <a:spLocks noGrp="1"/>
          </p:cNvSpPr>
          <p:nvPr>
            <p:ph type="sldNum" sz="quarter" idx="5"/>
          </p:nvPr>
        </p:nvSpPr>
        <p:spPr/>
        <p:txBody>
          <a:bodyPr/>
          <a:lstStyle/>
          <a:p>
            <a:fld id="{7E4C2E65-9961-465D-B95A-FF6E45790E96}" type="slidenum">
              <a:rPr lang="tr-TR" smtClean="0"/>
              <a:pPr/>
              <a:t>33</a:t>
            </a:fld>
            <a:endParaRPr lang="tr-TR"/>
          </a:p>
        </p:txBody>
      </p:sp>
    </p:spTree>
    <p:extLst>
      <p:ext uri="{BB962C8B-B14F-4D97-AF65-F5344CB8AC3E}">
        <p14:creationId xmlns:p14="http://schemas.microsoft.com/office/powerpoint/2010/main" val="2755496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D7B0BA7D-CB5F-469A-B9D7-3AF9AFABD5B1}" type="slidenum">
              <a:rPr lang="en-GB" smtClean="0"/>
              <a:pPr/>
              <a:t>37</a:t>
            </a:fld>
            <a:endParaRPr lang="en-GB"/>
          </a:p>
        </p:txBody>
      </p:sp>
      <p:sp>
        <p:nvSpPr>
          <p:cNvPr id="164867" name="Rectangle 7"/>
          <p:cNvSpPr txBox="1">
            <a:spLocks noGrp="1" noChangeArrowheads="1"/>
          </p:cNvSpPr>
          <p:nvPr/>
        </p:nvSpPr>
        <p:spPr bwMode="auto">
          <a:xfrm>
            <a:off x="5777306" y="8664430"/>
            <a:ext cx="1087224" cy="497115"/>
          </a:xfrm>
          <a:prstGeom prst="rect">
            <a:avLst/>
          </a:prstGeom>
          <a:noFill/>
          <a:ln w="9525">
            <a:noFill/>
            <a:miter lim="800000"/>
            <a:headEnd/>
            <a:tailEnd/>
          </a:ln>
        </p:spPr>
        <p:txBody>
          <a:bodyPr lIns="92264" tIns="46131" rIns="92264" bIns="46131" anchor="b"/>
          <a:lstStyle/>
          <a:p>
            <a:pPr algn="r" defTabSz="923925"/>
            <a:fld id="{B1E57C2B-296A-4626-8AB4-67CD2BEC9C8B}" type="slidenum">
              <a:rPr lang="en-GB" sz="900">
                <a:latin typeface="Aptos" panose="020B0004020202020204" pitchFamily="34" charset="0"/>
              </a:rPr>
              <a:pPr algn="r" defTabSz="923925"/>
              <a:t>37</a:t>
            </a:fld>
            <a:endParaRPr lang="en-GB" sz="900" dirty="0">
              <a:latin typeface="Aptos" panose="020B0004020202020204" pitchFamily="34" charset="0"/>
            </a:endParaRPr>
          </a:p>
        </p:txBody>
      </p:sp>
      <p:sp>
        <p:nvSpPr>
          <p:cNvPr id="164868" name="Rectangle 2"/>
          <p:cNvSpPr>
            <a:spLocks noGrp="1" noRot="1" noChangeAspect="1" noChangeArrowheads="1" noTextEdit="1"/>
          </p:cNvSpPr>
          <p:nvPr>
            <p:ph type="sldImg"/>
          </p:nvPr>
        </p:nvSpPr>
        <p:spPr>
          <a:xfrm>
            <a:off x="366713" y="709613"/>
            <a:ext cx="6057900" cy="3408362"/>
          </a:xfrm>
          <a:ln/>
        </p:spPr>
      </p:sp>
      <p:sp>
        <p:nvSpPr>
          <p:cNvPr id="164869" name="Rectangle 3"/>
          <p:cNvSpPr>
            <a:spLocks noGrp="1" noChangeArrowheads="1"/>
          </p:cNvSpPr>
          <p:nvPr>
            <p:ph type="body" idx="1"/>
          </p:nvPr>
        </p:nvSpPr>
        <p:spPr>
          <a:noFill/>
          <a:ln/>
        </p:spPr>
        <p:txBody>
          <a:bodyPr lIns="92264" tIns="46131" rIns="92264" bIns="46131"/>
          <a:lstStyle/>
          <a:p>
            <a:pPr eaLnBrk="1" hangingPunct="1"/>
            <a:endParaRPr lang="en-US" b="1"/>
          </a:p>
          <a:p>
            <a:pPr eaLnBrk="1" hangingPunct="1"/>
            <a:r>
              <a:rPr lang="en-US" b="1"/>
              <a:t>Clic No viremia</a:t>
            </a:r>
          </a:p>
          <a:p>
            <a:pPr eaLnBrk="1" hangingPunct="1"/>
            <a:r>
              <a:rPr lang="en-US" b="1"/>
              <a:t>Clic Local immunosuppression</a:t>
            </a:r>
          </a:p>
          <a:p>
            <a:pPr eaLnBrk="1" hangingPunct="1"/>
            <a:r>
              <a:rPr lang="en-US" b="1"/>
              <a:t>Clic No inflammation</a:t>
            </a:r>
          </a:p>
          <a:p>
            <a:pPr eaLnBrk="1" hangingPunct="1"/>
            <a:endParaRPr lang="en-US" b="1"/>
          </a:p>
          <a:p>
            <a:pPr eaLnBrk="1" hangingPunct="1"/>
            <a:r>
              <a:rPr lang="en-US" b="1"/>
              <a:t>Animal models have demonstrated the ability of neutralizing Ab to prevent the infection. Given that most of the Ab found at the level of the cervix is coming from the blood, </a:t>
            </a:r>
          </a:p>
          <a:p>
            <a:pPr eaLnBrk="1" hangingPunct="1"/>
            <a:endParaRPr lang="en-US" b="1"/>
          </a:p>
          <a:p>
            <a:pPr eaLnBrk="1" hangingPunct="1"/>
            <a:r>
              <a:rPr lang="en-US" b="1"/>
              <a:t>Clic the vaccine will need to induce a strong and persistent immune response at the site of infection, the cervix, through transudation/exsudation.</a:t>
            </a:r>
          </a:p>
          <a:p>
            <a:pPr eaLnBrk="1" hangingPunct="1"/>
            <a:endParaRPr lang="en-US"/>
          </a:p>
          <a:p>
            <a:pPr eaLnBrk="1" hangingPunct="1"/>
            <a:endParaRPr lang="en-US" b="1"/>
          </a:p>
        </p:txBody>
      </p:sp>
    </p:spTree>
    <p:extLst>
      <p:ext uri="{BB962C8B-B14F-4D97-AF65-F5344CB8AC3E}">
        <p14:creationId xmlns:p14="http://schemas.microsoft.com/office/powerpoint/2010/main" val="213132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40</a:t>
            </a:fld>
            <a:endParaRPr lang="en-US"/>
          </a:p>
        </p:txBody>
      </p:sp>
    </p:spTree>
    <p:extLst>
      <p:ext uri="{BB962C8B-B14F-4D97-AF65-F5344CB8AC3E}">
        <p14:creationId xmlns:p14="http://schemas.microsoft.com/office/powerpoint/2010/main" val="4286094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00D7A39-0905-45A2-8038-8C215E584AEE}" type="slidenum">
              <a:rPr lang="tr-TR"/>
              <a:pPr/>
              <a:t>41</a:t>
            </a:fld>
            <a:endParaRPr lang="tr-TR"/>
          </a:p>
        </p:txBody>
      </p:sp>
      <p:sp>
        <p:nvSpPr>
          <p:cNvPr id="52227" name="Rectangle 2"/>
          <p:cNvSpPr>
            <a:spLocks noGrp="1" noRot="1" noChangeAspect="1" noChangeArrowheads="1" noTextEdit="1"/>
          </p:cNvSpPr>
          <p:nvPr>
            <p:ph type="sldImg"/>
          </p:nvPr>
        </p:nvSpPr>
        <p:spPr>
          <a:xfrm>
            <a:off x="382588" y="684213"/>
            <a:ext cx="6096000" cy="3429000"/>
          </a:xfrm>
          <a:ln/>
        </p:spPr>
      </p:sp>
      <p:sp>
        <p:nvSpPr>
          <p:cNvPr id="52228" name="Rectangle 3"/>
          <p:cNvSpPr>
            <a:spLocks noGrp="1" noChangeArrowheads="1"/>
          </p:cNvSpPr>
          <p:nvPr>
            <p:ph type="body" idx="1"/>
          </p:nvPr>
        </p:nvSpPr>
        <p:spPr>
          <a:xfrm>
            <a:off x="1038225" y="4343400"/>
            <a:ext cx="4886325" cy="4116388"/>
          </a:xfrm>
          <a:noFill/>
          <a:ln/>
        </p:spPr>
        <p:txBody>
          <a:bodyPr lIns="86486" tIns="43243" rIns="86486" bIns="43243"/>
          <a:lstStyle/>
          <a:p>
            <a:pPr eaLnBrk="1" hangingPunct="1">
              <a:lnSpc>
                <a:spcPct val="90000"/>
              </a:lnSpc>
            </a:pPr>
            <a:endParaRPr lang="en-US" dirty="0"/>
          </a:p>
        </p:txBody>
      </p:sp>
      <p:sp>
        <p:nvSpPr>
          <p:cNvPr id="52229" name="Text Box 4"/>
          <p:cNvSpPr txBox="1">
            <a:spLocks noChangeArrowheads="1"/>
          </p:cNvSpPr>
          <p:nvPr/>
        </p:nvSpPr>
        <p:spPr bwMode="auto">
          <a:xfrm>
            <a:off x="6030913" y="5116513"/>
            <a:ext cx="827087" cy="1009655"/>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3/Villa/p. 277/</a:t>
            </a:r>
            <a:r>
              <a:rPr lang="en-US" sz="1500" dirty="0" err="1">
                <a:latin typeface="Aptos" panose="020B0004020202020204" pitchFamily="34" charset="0"/>
                <a:cs typeface="Calibri" pitchFamily="34" charset="0"/>
              </a:rPr>
              <a:t>col</a:t>
            </a:r>
            <a:r>
              <a:rPr lang="en-US" sz="1500" dirty="0">
                <a:latin typeface="Aptos" panose="020B0004020202020204" pitchFamily="34" charset="0"/>
                <a:cs typeface="Calibri" pitchFamily="34" charset="0"/>
              </a:rPr>
              <a:t> 1/¶ 3</a:t>
            </a:r>
          </a:p>
        </p:txBody>
      </p:sp>
      <p:sp>
        <p:nvSpPr>
          <p:cNvPr id="52230" name="Text Box 5"/>
          <p:cNvSpPr txBox="1">
            <a:spLocks noChangeArrowheads="1"/>
          </p:cNvSpPr>
          <p:nvPr/>
        </p:nvSpPr>
        <p:spPr bwMode="auto">
          <a:xfrm>
            <a:off x="6030913" y="5595938"/>
            <a:ext cx="827087" cy="1009655"/>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4/Harper/p. 1764/</a:t>
            </a:r>
            <a:r>
              <a:rPr lang="en-US" sz="1500" dirty="0" err="1">
                <a:latin typeface="Aptos" panose="020B0004020202020204" pitchFamily="34" charset="0"/>
                <a:cs typeface="Calibri" pitchFamily="34" charset="0"/>
              </a:rPr>
              <a:t>col</a:t>
            </a:r>
            <a:r>
              <a:rPr lang="en-US" sz="1500" dirty="0">
                <a:latin typeface="Aptos" panose="020B0004020202020204" pitchFamily="34" charset="0"/>
                <a:cs typeface="Calibri" pitchFamily="34" charset="0"/>
              </a:rPr>
              <a:t> 1/¶ 3</a:t>
            </a:r>
          </a:p>
        </p:txBody>
      </p:sp>
      <p:sp>
        <p:nvSpPr>
          <p:cNvPr id="52231" name="Text Box 6"/>
          <p:cNvSpPr txBox="1">
            <a:spLocks noChangeArrowheads="1"/>
          </p:cNvSpPr>
          <p:nvPr/>
        </p:nvSpPr>
        <p:spPr bwMode="auto">
          <a:xfrm>
            <a:off x="5842000" y="2036763"/>
            <a:ext cx="1016000" cy="1471319"/>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3/Baker/p. 1449/Figure 3; p. 1453/</a:t>
            </a:r>
            <a:r>
              <a:rPr lang="en-US" sz="1500" dirty="0" err="1">
                <a:latin typeface="Aptos" panose="020B0004020202020204" pitchFamily="34" charset="0"/>
                <a:cs typeface="Calibri" pitchFamily="34" charset="0"/>
              </a:rPr>
              <a:t>col</a:t>
            </a:r>
            <a:r>
              <a:rPr lang="en-US" sz="1500" dirty="0">
                <a:latin typeface="Aptos" panose="020B0004020202020204" pitchFamily="34" charset="0"/>
                <a:cs typeface="Calibri" pitchFamily="34" charset="0"/>
              </a:rPr>
              <a:t> 2/¶ 2</a:t>
            </a:r>
          </a:p>
        </p:txBody>
      </p:sp>
      <p:sp>
        <p:nvSpPr>
          <p:cNvPr id="52232" name="Text Box 7"/>
          <p:cNvSpPr txBox="1">
            <a:spLocks noChangeArrowheads="1"/>
          </p:cNvSpPr>
          <p:nvPr/>
        </p:nvSpPr>
        <p:spPr bwMode="auto">
          <a:xfrm>
            <a:off x="5842000" y="2667000"/>
            <a:ext cx="903288" cy="1009655"/>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4/Chen/p. 563/</a:t>
            </a:r>
            <a:r>
              <a:rPr lang="en-US" sz="1500" dirty="0" err="1">
                <a:latin typeface="Aptos" panose="020B0004020202020204" pitchFamily="34" charset="0"/>
                <a:cs typeface="Calibri" pitchFamily="34" charset="0"/>
              </a:rPr>
              <a:t>col</a:t>
            </a:r>
            <a:r>
              <a:rPr lang="en-US" sz="1500" dirty="0">
                <a:latin typeface="Aptos" panose="020B0004020202020204" pitchFamily="34" charset="0"/>
                <a:cs typeface="Calibri" pitchFamily="34" charset="0"/>
              </a:rPr>
              <a:t> 2/¶ 2</a:t>
            </a:r>
          </a:p>
        </p:txBody>
      </p:sp>
      <p:sp>
        <p:nvSpPr>
          <p:cNvPr id="52233" name="Text Box 8"/>
          <p:cNvSpPr txBox="1">
            <a:spLocks noChangeArrowheads="1"/>
          </p:cNvSpPr>
          <p:nvPr/>
        </p:nvSpPr>
        <p:spPr bwMode="auto">
          <a:xfrm>
            <a:off x="0" y="2055813"/>
            <a:ext cx="827088" cy="1240487"/>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1/Stanley 2005/p. 5/</a:t>
            </a:r>
            <a:r>
              <a:rPr lang="en-US" sz="1500" dirty="0" err="1">
                <a:latin typeface="Aptos" panose="020B0004020202020204" pitchFamily="34" charset="0"/>
                <a:cs typeface="Calibri" pitchFamily="34" charset="0"/>
              </a:rPr>
              <a:t>col</a:t>
            </a:r>
            <a:r>
              <a:rPr lang="en-US" sz="1500" dirty="0">
                <a:latin typeface="Aptos" panose="020B0004020202020204" pitchFamily="34" charset="0"/>
                <a:cs typeface="Calibri" pitchFamily="34" charset="0"/>
              </a:rPr>
              <a:t> 1/¶ 2</a:t>
            </a:r>
          </a:p>
        </p:txBody>
      </p:sp>
      <p:sp>
        <p:nvSpPr>
          <p:cNvPr id="52234" name="Text Box 9"/>
          <p:cNvSpPr txBox="1">
            <a:spLocks noChangeArrowheads="1"/>
          </p:cNvSpPr>
          <p:nvPr/>
        </p:nvSpPr>
        <p:spPr bwMode="auto">
          <a:xfrm>
            <a:off x="0" y="2546350"/>
            <a:ext cx="827088" cy="1009655"/>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2/</a:t>
            </a:r>
            <a:r>
              <a:rPr lang="en-US" sz="1500" dirty="0" err="1">
                <a:latin typeface="Aptos" panose="020B0004020202020204" pitchFamily="34" charset="0"/>
                <a:cs typeface="Calibri" pitchFamily="34" charset="0"/>
              </a:rPr>
              <a:t>Berzofsky</a:t>
            </a:r>
            <a:r>
              <a:rPr lang="en-US" sz="1500" dirty="0">
                <a:latin typeface="Aptos" panose="020B0004020202020204" pitchFamily="34" charset="0"/>
                <a:cs typeface="Calibri" pitchFamily="34" charset="0"/>
              </a:rPr>
              <a:t>/p. 457/Figure 3</a:t>
            </a:r>
          </a:p>
        </p:txBody>
      </p:sp>
      <p:sp>
        <p:nvSpPr>
          <p:cNvPr id="52235" name="Text Box 10"/>
          <p:cNvSpPr txBox="1">
            <a:spLocks noChangeArrowheads="1"/>
          </p:cNvSpPr>
          <p:nvPr/>
        </p:nvSpPr>
        <p:spPr bwMode="auto">
          <a:xfrm>
            <a:off x="0" y="4643438"/>
            <a:ext cx="722313" cy="1471319"/>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1/Stanley 2005/p. 5/</a:t>
            </a:r>
            <a:r>
              <a:rPr lang="en-US" sz="1500" dirty="0" err="1">
                <a:latin typeface="Aptos" panose="020B0004020202020204" pitchFamily="34" charset="0"/>
                <a:cs typeface="Calibri" pitchFamily="34" charset="0"/>
              </a:rPr>
              <a:t>col</a:t>
            </a:r>
            <a:r>
              <a:rPr lang="en-US" sz="1500" dirty="0">
                <a:latin typeface="Aptos" panose="020B0004020202020204" pitchFamily="34" charset="0"/>
                <a:cs typeface="Calibri" pitchFamily="34" charset="0"/>
              </a:rPr>
              <a:t> 1/¶ 2</a:t>
            </a:r>
          </a:p>
        </p:txBody>
      </p:sp>
      <p:sp>
        <p:nvSpPr>
          <p:cNvPr id="52236" name="Text Box 11"/>
          <p:cNvSpPr txBox="1">
            <a:spLocks noChangeArrowheads="1"/>
          </p:cNvSpPr>
          <p:nvPr/>
        </p:nvSpPr>
        <p:spPr bwMode="auto">
          <a:xfrm>
            <a:off x="0" y="5133975"/>
            <a:ext cx="722313" cy="1240487"/>
          </a:xfrm>
          <a:prstGeom prst="rect">
            <a:avLst/>
          </a:prstGeom>
          <a:noFill/>
          <a:ln w="9525">
            <a:solidFill>
              <a:schemeClr val="tx1"/>
            </a:solidFill>
            <a:miter lim="800000"/>
            <a:headEnd/>
            <a:tailEnd/>
          </a:ln>
        </p:spPr>
        <p:txBody>
          <a:bodyPr lIns="85490" tIns="42745" rIns="85490" bIns="42745">
            <a:spAutoFit/>
          </a:bodyPr>
          <a:lstStyle/>
          <a:p>
            <a:pPr defTabSz="852488"/>
            <a:r>
              <a:rPr lang="en-US" sz="1500" dirty="0">
                <a:latin typeface="Aptos" panose="020B0004020202020204" pitchFamily="34" charset="0"/>
                <a:cs typeface="Calibri" pitchFamily="34" charset="0"/>
              </a:rPr>
              <a:t>2/</a:t>
            </a:r>
            <a:r>
              <a:rPr lang="en-US" sz="1500" dirty="0" err="1">
                <a:latin typeface="Aptos" panose="020B0004020202020204" pitchFamily="34" charset="0"/>
                <a:cs typeface="Calibri" pitchFamily="34" charset="0"/>
              </a:rPr>
              <a:t>Berzofsky</a:t>
            </a:r>
            <a:r>
              <a:rPr lang="en-US" sz="1500" dirty="0">
                <a:latin typeface="Aptos" panose="020B0004020202020204" pitchFamily="34" charset="0"/>
                <a:cs typeface="Calibri" pitchFamily="34" charset="0"/>
              </a:rPr>
              <a:t>/p. 457/Figure 3</a:t>
            </a:r>
          </a:p>
        </p:txBody>
      </p:sp>
    </p:spTree>
    <p:extLst>
      <p:ext uri="{BB962C8B-B14F-4D97-AF65-F5344CB8AC3E}">
        <p14:creationId xmlns:p14="http://schemas.microsoft.com/office/powerpoint/2010/main" val="3394673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05C13A43-804E-4F84-81C9-32596C80F728}" type="slidenum">
              <a:rPr lang="en-US"/>
              <a:pPr>
                <a:defRPr/>
              </a:pPr>
              <a:t>42</a:t>
            </a:fld>
            <a:endParaRPr lang="en-US"/>
          </a:p>
        </p:txBody>
      </p:sp>
      <p:sp>
        <p:nvSpPr>
          <p:cNvPr id="216067" name="Rectangle 7"/>
          <p:cNvSpPr txBox="1">
            <a:spLocks noGrp="1" noChangeArrowheads="1"/>
          </p:cNvSpPr>
          <p:nvPr/>
        </p:nvSpPr>
        <p:spPr bwMode="auto">
          <a:xfrm>
            <a:off x="3884463" y="8684460"/>
            <a:ext cx="2972004" cy="458121"/>
          </a:xfrm>
          <a:prstGeom prst="rect">
            <a:avLst/>
          </a:prstGeom>
          <a:noFill/>
          <a:ln w="9525">
            <a:noFill/>
            <a:miter lim="800000"/>
            <a:headEnd/>
            <a:tailEnd/>
          </a:ln>
        </p:spPr>
        <p:txBody>
          <a:bodyPr lIns="85109" tIns="42554" rIns="85109" bIns="42554" anchor="b"/>
          <a:lstStyle/>
          <a:p>
            <a:pPr algn="r" defTabSz="851410"/>
            <a:fld id="{50A99FF1-C29C-421A-AC11-052F28506C35}" type="slidenum">
              <a:rPr lang="en-US" sz="1100">
                <a:latin typeface="Aptos" panose="020B0004020202020204" pitchFamily="34" charset="0"/>
                <a:cs typeface="Calibri" pitchFamily="34" charset="0"/>
              </a:rPr>
              <a:pPr algn="r" defTabSz="851410"/>
              <a:t>42</a:t>
            </a:fld>
            <a:endParaRPr lang="en-US" sz="1100" dirty="0">
              <a:latin typeface="Aptos" panose="020B0004020202020204" pitchFamily="34" charset="0"/>
              <a:cs typeface="Calibri" pitchFamily="34" charset="0"/>
            </a:endParaRPr>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xfrm>
            <a:off x="1151690" y="4345776"/>
            <a:ext cx="4582224" cy="4111751"/>
          </a:xfrm>
          <a:noFill/>
          <a:ln/>
        </p:spPr>
        <p:txBody>
          <a:bodyPr/>
          <a:lstStyle/>
          <a:p>
            <a:pPr marL="168524" indent="-168524"/>
            <a:endParaRPr lang="en-GB" dirty="0"/>
          </a:p>
        </p:txBody>
      </p:sp>
    </p:spTree>
    <p:extLst>
      <p:ext uri="{BB962C8B-B14F-4D97-AF65-F5344CB8AC3E}">
        <p14:creationId xmlns:p14="http://schemas.microsoft.com/office/powerpoint/2010/main" val="814512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BFECB0A9-2443-AA41-B44B-57A17E7709C3}" type="slidenum">
              <a:rPr lang="en-US" smtClean="0"/>
              <a:pPr>
                <a:defRPr/>
              </a:pPr>
              <a:t>43</a:t>
            </a:fld>
            <a:endParaRPr lang="en-US"/>
          </a:p>
        </p:txBody>
      </p:sp>
    </p:spTree>
    <p:extLst>
      <p:ext uri="{BB962C8B-B14F-4D97-AF65-F5344CB8AC3E}">
        <p14:creationId xmlns:p14="http://schemas.microsoft.com/office/powerpoint/2010/main" val="1911382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FC1E9-B305-414B-BB61-BC85D82C115A}" type="slidenum">
              <a:rPr lang="en-US"/>
              <a:pPr/>
              <a:t>44</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998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a:p>
            <a:endParaRPr lang="tr-TR"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5197B89-AC6A-4EEE-8BDE-7C8D085B718E}" type="slidenum">
              <a:rPr lang="en-GB" smtClean="0"/>
              <a:t>3</a:t>
            </a:fld>
            <a:endParaRPr lang="en-GB"/>
          </a:p>
        </p:txBody>
      </p:sp>
    </p:spTree>
    <p:extLst>
      <p:ext uri="{BB962C8B-B14F-4D97-AF65-F5344CB8AC3E}">
        <p14:creationId xmlns:p14="http://schemas.microsoft.com/office/powerpoint/2010/main" val="3497577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Üstbilgi Yer Tutucusu 3"/>
          <p:cNvSpPr>
            <a:spLocks noGrp="1"/>
          </p:cNvSpPr>
          <p:nvPr>
            <p:ph type="hdr" sz="quarter" idx="10"/>
          </p:nvPr>
        </p:nvSpPr>
        <p:spPr/>
        <p:txBody>
          <a:bodyPr/>
          <a:lstStyle/>
          <a:p>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265EFC2F-3055-4AFF-B229-4940575D58DB}" type="slidenum">
              <a:rPr lang="en-US" smtClean="0"/>
              <a:t>45</a:t>
            </a:fld>
            <a:endParaRPr lang="en-US"/>
          </a:p>
        </p:txBody>
      </p:sp>
    </p:spTree>
    <p:extLst>
      <p:ext uri="{BB962C8B-B14F-4D97-AF65-F5344CB8AC3E}">
        <p14:creationId xmlns:p14="http://schemas.microsoft.com/office/powerpoint/2010/main" val="4262845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FC1E9-B305-414B-BB61-BC85D82C115A}" type="slidenum">
              <a:rPr lang="en-US"/>
              <a:pPr/>
              <a:t>46</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7598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E4C2E65-9961-465D-B95A-FF6E45790E96}" type="slidenum">
              <a:rPr lang="tr-TR" smtClean="0"/>
              <a:pPr/>
              <a:t>48</a:t>
            </a:fld>
            <a:endParaRPr lang="tr-TR"/>
          </a:p>
        </p:txBody>
      </p:sp>
    </p:spTree>
    <p:extLst>
      <p:ext uri="{BB962C8B-B14F-4D97-AF65-F5344CB8AC3E}">
        <p14:creationId xmlns:p14="http://schemas.microsoft.com/office/powerpoint/2010/main" val="6067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84BDB430-3BBD-473B-B98C-D4B1CD0CBBBE}" type="slidenum">
              <a:rPr lang="en-US"/>
              <a:pPr>
                <a:defRPr/>
              </a:pPr>
              <a:t>49</a:t>
            </a:fld>
            <a:endParaRPr lang="en-US"/>
          </a:p>
        </p:txBody>
      </p:sp>
      <p:sp>
        <p:nvSpPr>
          <p:cNvPr id="224259" name="Rectangle 7"/>
          <p:cNvSpPr txBox="1">
            <a:spLocks noGrp="1" noChangeArrowheads="1"/>
          </p:cNvSpPr>
          <p:nvPr/>
        </p:nvSpPr>
        <p:spPr bwMode="auto">
          <a:xfrm>
            <a:off x="3884463" y="8684460"/>
            <a:ext cx="2972004" cy="458121"/>
          </a:xfrm>
          <a:prstGeom prst="rect">
            <a:avLst/>
          </a:prstGeom>
          <a:noFill/>
          <a:ln w="9525">
            <a:noFill/>
            <a:miter lim="800000"/>
            <a:headEnd/>
            <a:tailEnd/>
          </a:ln>
        </p:spPr>
        <p:txBody>
          <a:bodyPr lIns="85109" tIns="42554" rIns="85109" bIns="42554" anchor="b"/>
          <a:lstStyle/>
          <a:p>
            <a:pPr algn="r" defTabSz="851410"/>
            <a:fld id="{058CC36E-6295-4CCB-8185-31A4AAF00E1C}" type="slidenum">
              <a:rPr lang="en-US" sz="1100">
                <a:latin typeface="Aptos" panose="020B0004020202020204" pitchFamily="34" charset="0"/>
                <a:cs typeface="Calibri" pitchFamily="34" charset="0"/>
              </a:rPr>
              <a:pPr algn="r" defTabSz="851410"/>
              <a:t>49</a:t>
            </a:fld>
            <a:endParaRPr lang="en-US" sz="1100" dirty="0">
              <a:latin typeface="Aptos" panose="020B0004020202020204" pitchFamily="34" charset="0"/>
              <a:cs typeface="Calibri" pitchFamily="34" charset="0"/>
            </a:endParaRPr>
          </a:p>
        </p:txBody>
      </p:sp>
      <p:sp>
        <p:nvSpPr>
          <p:cNvPr id="224260" name="Rectangle 2"/>
          <p:cNvSpPr>
            <a:spLocks noGrp="1" noRot="1" noChangeAspect="1" noChangeArrowheads="1" noTextEdit="1"/>
          </p:cNvSpPr>
          <p:nvPr>
            <p:ph type="sldImg"/>
          </p:nvPr>
        </p:nvSpPr>
        <p:spPr>
          <a:xfrm>
            <a:off x="685800" y="1143000"/>
            <a:ext cx="5486400" cy="3086100"/>
          </a:xfrm>
          <a:ln/>
        </p:spPr>
      </p:sp>
      <p:sp>
        <p:nvSpPr>
          <p:cNvPr id="224261" name="Rectangle 3"/>
          <p:cNvSpPr>
            <a:spLocks noGrp="1" noChangeArrowheads="1"/>
          </p:cNvSpPr>
          <p:nvPr>
            <p:ph type="body" idx="1"/>
          </p:nvPr>
        </p:nvSpPr>
        <p:spPr>
          <a:xfrm>
            <a:off x="1151690" y="4345776"/>
            <a:ext cx="4582224" cy="4111751"/>
          </a:xfrm>
          <a:noFill/>
          <a:ln/>
        </p:spPr>
        <p:txBody>
          <a:bodyPr/>
          <a:lstStyle/>
          <a:p>
            <a:pPr marL="167058" indent="-167058"/>
            <a:r>
              <a:rPr lang="en-GB" b="1" u="sng" dirty="0"/>
              <a:t>Composition of </a:t>
            </a:r>
            <a:r>
              <a:rPr lang="en-GB" b="1" i="1" u="sng" dirty="0" err="1"/>
              <a:t>Cervarix</a:t>
            </a:r>
            <a:r>
              <a:rPr lang="en-GB" b="1" u="sng" baseline="30000" dirty="0"/>
              <a:t>®</a:t>
            </a:r>
            <a:r>
              <a:rPr lang="en-GB" b="1" u="sng" dirty="0"/>
              <a:t> and </a:t>
            </a:r>
            <a:r>
              <a:rPr lang="en-GB" b="1" i="1" u="sng" dirty="0">
                <a:solidFill>
                  <a:srgbClr val="007148"/>
                </a:solidFill>
              </a:rPr>
              <a:t>Gardasil</a:t>
            </a:r>
            <a:r>
              <a:rPr lang="en-US" b="1" u="sng" baseline="30000" dirty="0">
                <a:solidFill>
                  <a:srgbClr val="007148"/>
                </a:solidFill>
              </a:rPr>
              <a:t>®</a:t>
            </a:r>
            <a:endParaRPr lang="en-GB" b="1" u="sng" baseline="30000" dirty="0"/>
          </a:p>
          <a:p>
            <a:pPr marL="167058" indent="-167058"/>
            <a:r>
              <a:rPr lang="en-GB" dirty="0"/>
              <a:t>Comparison of antigen/adjuvant content of the two </a:t>
            </a:r>
            <a:r>
              <a:rPr lang="en-GB" dirty="0" err="1"/>
              <a:t>Aşıs</a:t>
            </a:r>
            <a:r>
              <a:rPr lang="en-GB" dirty="0"/>
              <a:t>.</a:t>
            </a:r>
          </a:p>
        </p:txBody>
      </p:sp>
    </p:spTree>
    <p:extLst>
      <p:ext uri="{BB962C8B-B14F-4D97-AF65-F5344CB8AC3E}">
        <p14:creationId xmlns:p14="http://schemas.microsoft.com/office/powerpoint/2010/main" val="3048807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84BDB430-3BBD-473B-B98C-D4B1CD0CBBBE}" type="slidenum">
              <a:rPr lang="en-US"/>
              <a:pPr>
                <a:defRPr/>
              </a:pPr>
              <a:t>51</a:t>
            </a:fld>
            <a:endParaRPr lang="en-US"/>
          </a:p>
        </p:txBody>
      </p:sp>
      <p:sp>
        <p:nvSpPr>
          <p:cNvPr id="224259" name="Rectangle 7"/>
          <p:cNvSpPr txBox="1">
            <a:spLocks noGrp="1" noChangeArrowheads="1"/>
          </p:cNvSpPr>
          <p:nvPr/>
        </p:nvSpPr>
        <p:spPr bwMode="auto">
          <a:xfrm>
            <a:off x="3884463" y="8684460"/>
            <a:ext cx="2972004" cy="458121"/>
          </a:xfrm>
          <a:prstGeom prst="rect">
            <a:avLst/>
          </a:prstGeom>
          <a:noFill/>
          <a:ln w="9525">
            <a:noFill/>
            <a:miter lim="800000"/>
            <a:headEnd/>
            <a:tailEnd/>
          </a:ln>
        </p:spPr>
        <p:txBody>
          <a:bodyPr lIns="85109" tIns="42554" rIns="85109" bIns="42554" anchor="b"/>
          <a:lstStyle/>
          <a:p>
            <a:pPr algn="r" defTabSz="851410"/>
            <a:fld id="{058CC36E-6295-4CCB-8185-31A4AAF00E1C}" type="slidenum">
              <a:rPr lang="en-US" sz="1100">
                <a:latin typeface="Aptos" panose="020B0004020202020204" pitchFamily="34" charset="0"/>
                <a:cs typeface="Calibri" pitchFamily="34" charset="0"/>
              </a:rPr>
              <a:pPr algn="r" defTabSz="851410"/>
              <a:t>51</a:t>
            </a:fld>
            <a:endParaRPr lang="en-US" sz="1100" dirty="0">
              <a:latin typeface="Aptos" panose="020B0004020202020204" pitchFamily="34" charset="0"/>
              <a:cs typeface="Calibri" pitchFamily="34" charset="0"/>
            </a:endParaRPr>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xfrm>
            <a:off x="1151690" y="4345776"/>
            <a:ext cx="4582224" cy="4111751"/>
          </a:xfrm>
          <a:noFill/>
          <a:ln/>
        </p:spPr>
        <p:txBody>
          <a:bodyPr/>
          <a:lstStyle/>
          <a:p>
            <a:pPr marL="167058" indent="-167058"/>
            <a:r>
              <a:rPr lang="en-GB" b="1" u="sng" dirty="0"/>
              <a:t>Composition of </a:t>
            </a:r>
            <a:r>
              <a:rPr lang="en-GB" b="1" i="1" u="sng" dirty="0" err="1"/>
              <a:t>Cervarix</a:t>
            </a:r>
            <a:r>
              <a:rPr lang="en-GB" b="1" u="sng" baseline="30000" dirty="0"/>
              <a:t>®</a:t>
            </a:r>
            <a:r>
              <a:rPr lang="en-GB" b="1" u="sng" dirty="0"/>
              <a:t> and </a:t>
            </a:r>
            <a:r>
              <a:rPr lang="en-GB" b="1" i="1" u="sng" dirty="0" err="1">
                <a:solidFill>
                  <a:srgbClr val="007148"/>
                </a:solidFill>
              </a:rPr>
              <a:t>Gardasil</a:t>
            </a:r>
            <a:r>
              <a:rPr lang="en-US" b="1" u="sng" baseline="30000" dirty="0">
                <a:solidFill>
                  <a:srgbClr val="007148"/>
                </a:solidFill>
              </a:rPr>
              <a:t>®</a:t>
            </a:r>
            <a:endParaRPr lang="en-GB" b="1" u="sng" baseline="30000" dirty="0"/>
          </a:p>
          <a:p>
            <a:pPr marL="167058" indent="-167058"/>
            <a:r>
              <a:rPr lang="en-GB" dirty="0"/>
              <a:t>Comparison of antigen/adjuvant content of the two </a:t>
            </a:r>
            <a:r>
              <a:rPr lang="en-GB" dirty="0" err="1"/>
              <a:t>Aşıs</a:t>
            </a:r>
            <a:r>
              <a:rPr lang="en-GB" dirty="0"/>
              <a:t>.</a:t>
            </a:r>
          </a:p>
        </p:txBody>
      </p:sp>
    </p:spTree>
    <p:extLst>
      <p:ext uri="{BB962C8B-B14F-4D97-AF65-F5344CB8AC3E}">
        <p14:creationId xmlns:p14="http://schemas.microsoft.com/office/powerpoint/2010/main" val="3736596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52</a:t>
            </a:fld>
            <a:endParaRPr lang="en-US"/>
          </a:p>
        </p:txBody>
      </p:sp>
    </p:spTree>
    <p:extLst>
      <p:ext uri="{BB962C8B-B14F-4D97-AF65-F5344CB8AC3E}">
        <p14:creationId xmlns:p14="http://schemas.microsoft.com/office/powerpoint/2010/main" val="1758808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54</a:t>
            </a:fld>
            <a:endParaRPr lang="tr-TR" dirty="0"/>
          </a:p>
        </p:txBody>
      </p:sp>
    </p:spTree>
    <p:extLst>
      <p:ext uri="{BB962C8B-B14F-4D97-AF65-F5344CB8AC3E}">
        <p14:creationId xmlns:p14="http://schemas.microsoft.com/office/powerpoint/2010/main" val="3241514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55</a:t>
            </a:fld>
            <a:endParaRPr lang="tr-TR" dirty="0"/>
          </a:p>
        </p:txBody>
      </p:sp>
    </p:spTree>
    <p:extLst>
      <p:ext uri="{BB962C8B-B14F-4D97-AF65-F5344CB8AC3E}">
        <p14:creationId xmlns:p14="http://schemas.microsoft.com/office/powerpoint/2010/main" val="3003502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56</a:t>
            </a:fld>
            <a:endParaRPr lang="en-US"/>
          </a:p>
        </p:txBody>
      </p:sp>
    </p:spTree>
    <p:extLst>
      <p:ext uri="{BB962C8B-B14F-4D97-AF65-F5344CB8AC3E}">
        <p14:creationId xmlns:p14="http://schemas.microsoft.com/office/powerpoint/2010/main" val="124166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57</a:t>
            </a:fld>
            <a:endParaRPr lang="en-US"/>
          </a:p>
        </p:txBody>
      </p:sp>
    </p:spTree>
    <p:extLst>
      <p:ext uri="{BB962C8B-B14F-4D97-AF65-F5344CB8AC3E}">
        <p14:creationId xmlns:p14="http://schemas.microsoft.com/office/powerpoint/2010/main" val="15289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7</a:t>
            </a:fld>
            <a:endParaRPr lang="en-US"/>
          </a:p>
        </p:txBody>
      </p:sp>
    </p:spTree>
    <p:extLst>
      <p:ext uri="{BB962C8B-B14F-4D97-AF65-F5344CB8AC3E}">
        <p14:creationId xmlns:p14="http://schemas.microsoft.com/office/powerpoint/2010/main" val="4198789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58</a:t>
            </a:fld>
            <a:endParaRPr lang="en-US"/>
          </a:p>
        </p:txBody>
      </p:sp>
    </p:spTree>
    <p:extLst>
      <p:ext uri="{BB962C8B-B14F-4D97-AF65-F5344CB8AC3E}">
        <p14:creationId xmlns:p14="http://schemas.microsoft.com/office/powerpoint/2010/main" val="3322174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59</a:t>
            </a:fld>
            <a:endParaRPr lang="tr-TR" dirty="0"/>
          </a:p>
        </p:txBody>
      </p:sp>
    </p:spTree>
    <p:extLst>
      <p:ext uri="{BB962C8B-B14F-4D97-AF65-F5344CB8AC3E}">
        <p14:creationId xmlns:p14="http://schemas.microsoft.com/office/powerpoint/2010/main" val="3303840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60</a:t>
            </a:fld>
            <a:endParaRPr lang="tr-TR" dirty="0"/>
          </a:p>
        </p:txBody>
      </p:sp>
    </p:spTree>
    <p:extLst>
      <p:ext uri="{BB962C8B-B14F-4D97-AF65-F5344CB8AC3E}">
        <p14:creationId xmlns:p14="http://schemas.microsoft.com/office/powerpoint/2010/main" val="2686475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D2BFA-165B-458E-84D4-CB6791CACBEC}" type="slidenum">
              <a:rPr lang="tr-TR" smtClean="0"/>
              <a:t>61</a:t>
            </a:fld>
            <a:endParaRPr lang="tr-TR"/>
          </a:p>
        </p:txBody>
      </p:sp>
    </p:spTree>
    <p:extLst>
      <p:ext uri="{BB962C8B-B14F-4D97-AF65-F5344CB8AC3E}">
        <p14:creationId xmlns:p14="http://schemas.microsoft.com/office/powerpoint/2010/main" val="4248526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1383714" y="4400550"/>
            <a:ext cx="4788486" cy="3600451"/>
          </a:xfrm>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284892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A5784940-0D72-4B5A-8506-949840AF34B2}" type="slidenum">
              <a:rPr lang="en-US"/>
              <a:pPr>
                <a:defRPr/>
              </a:pPr>
              <a:t>66</a:t>
            </a:fld>
            <a:endParaRPr lang="en-US"/>
          </a:p>
        </p:txBody>
      </p:sp>
      <p:sp>
        <p:nvSpPr>
          <p:cNvPr id="929794" name="Rectangle 2"/>
          <p:cNvSpPr>
            <a:spLocks noGrp="1" noRot="1" noChangeAspect="1" noChangeArrowheads="1" noTextEdit="1"/>
          </p:cNvSpPr>
          <p:nvPr>
            <p:ph type="sldImg"/>
          </p:nvPr>
        </p:nvSpPr>
        <p:spPr>
          <a:ln/>
        </p:spPr>
      </p:sp>
      <p:sp>
        <p:nvSpPr>
          <p:cNvPr id="929795" name="Rectangle 3"/>
          <p:cNvSpPr>
            <a:spLocks noGrp="1" noChangeArrowheads="1"/>
          </p:cNvSpPr>
          <p:nvPr>
            <p:ph type="body" idx="1"/>
          </p:nvPr>
        </p:nvSpPr>
        <p:spPr>
          <a:xfrm>
            <a:off x="685494" y="4344357"/>
            <a:ext cx="5487013" cy="4113169"/>
          </a:xfrm>
          <a:noFill/>
          <a:ln/>
        </p:spPr>
        <p:txBody>
          <a:bodyPr/>
          <a:lstStyle/>
          <a:p>
            <a:pPr marL="167058" indent="-167058"/>
            <a:r>
              <a:rPr lang="en-GB" b="1" i="1" u="sng" dirty="0" err="1"/>
              <a:t>Cervarix</a:t>
            </a:r>
            <a:r>
              <a:rPr lang="en-GB" b="1" u="sng" baseline="30000" dirty="0"/>
              <a:t>®</a:t>
            </a:r>
            <a:r>
              <a:rPr lang="en-GB" b="1" u="sng" dirty="0"/>
              <a:t> </a:t>
            </a:r>
            <a:r>
              <a:rPr lang="en-GB" b="1" u="sng" dirty="0" err="1"/>
              <a:t>etkinlik</a:t>
            </a:r>
            <a:r>
              <a:rPr lang="en-GB" b="1" u="sng" dirty="0"/>
              <a:t> against CIN3+: </a:t>
            </a:r>
            <a:r>
              <a:rPr lang="en-US" b="1" u="sng" dirty="0"/>
              <a:t>final analysis of Phase III trial (34.9 </a:t>
            </a:r>
            <a:r>
              <a:rPr lang="en-US" b="1" u="sng" dirty="0" err="1"/>
              <a:t>aylar</a:t>
            </a:r>
            <a:r>
              <a:rPr lang="en-US" b="1" u="sng" dirty="0"/>
              <a:t>)</a:t>
            </a:r>
          </a:p>
          <a:p>
            <a:pPr marL="167058" indent="-167058">
              <a:buFontTx/>
              <a:buChar char="•"/>
            </a:pPr>
            <a:r>
              <a:rPr lang="en-GB" dirty="0"/>
              <a:t>In the primary analysis, detection of HPV DNA in the tissue biopsies was regarded as associated with the CIN lesion.</a:t>
            </a:r>
            <a:r>
              <a:rPr lang="en-GB" i="1" dirty="0"/>
              <a:t> </a:t>
            </a:r>
            <a:r>
              <a:rPr lang="en-GB" i="1" dirty="0" err="1"/>
              <a:t>Cervarix</a:t>
            </a:r>
            <a:r>
              <a:rPr lang="en-GB" baseline="30000" dirty="0"/>
              <a:t>®</a:t>
            </a:r>
            <a:r>
              <a:rPr lang="en-GB" dirty="0"/>
              <a:t> </a:t>
            </a:r>
            <a:r>
              <a:rPr lang="en-GB" dirty="0" err="1"/>
              <a:t>etkinlik</a:t>
            </a:r>
            <a:r>
              <a:rPr lang="en-GB" dirty="0"/>
              <a:t> against CIN3+ caused by HPV 16/18 was 80.0% in this analysis (ATP-E cohort).</a:t>
            </a:r>
          </a:p>
          <a:p>
            <a:pPr marL="167058" indent="-167058">
              <a:buFontTx/>
              <a:buChar char="•"/>
            </a:pPr>
            <a:r>
              <a:rPr lang="en-GB" dirty="0"/>
              <a:t>An additional analysis, using the HPV type assignment algorithm, was conducted to attribute a likely causal association between a lesion and the HPV type. If more than one HPV type was found in a lesion, causality was attributed on the basis of detection of the same HPV type in the preceding cytological sample. Following HPV type assignment analysis, </a:t>
            </a:r>
            <a:r>
              <a:rPr lang="en-GB" i="1" dirty="0" err="1"/>
              <a:t>Cervarix</a:t>
            </a:r>
            <a:r>
              <a:rPr lang="en-GB" baseline="30000" dirty="0"/>
              <a:t>®</a:t>
            </a:r>
            <a:r>
              <a:rPr lang="en-GB" dirty="0"/>
              <a:t> </a:t>
            </a:r>
            <a:r>
              <a:rPr lang="en-GB" dirty="0" err="1"/>
              <a:t>etkinlik</a:t>
            </a:r>
            <a:r>
              <a:rPr lang="en-GB" dirty="0"/>
              <a:t> against CIN3+ caused by HPV 16/18 was 100.0% (ATP-E cohort).</a:t>
            </a:r>
            <a:endParaRPr lang="en-US" dirty="0"/>
          </a:p>
        </p:txBody>
      </p:sp>
    </p:spTree>
    <p:extLst>
      <p:ext uri="{BB962C8B-B14F-4D97-AF65-F5344CB8AC3E}">
        <p14:creationId xmlns:p14="http://schemas.microsoft.com/office/powerpoint/2010/main" val="1292527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61ABB22E-D600-4CE0-B6D5-C49A4565BD44}" type="slidenum">
              <a:rPr lang="en-US"/>
              <a:pPr>
                <a:defRPr/>
              </a:pPr>
              <a:t>67</a:t>
            </a:fld>
            <a:endParaRPr lang="en-US"/>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p:spPr>
        <p:txBody>
          <a:bodyPr/>
          <a:lstStyle/>
          <a:p>
            <a:pPr marL="167058" indent="-167058"/>
            <a:r>
              <a:rPr lang="en-GB" b="1" i="1" u="sng" dirty="0" err="1"/>
              <a:t>Cervarix</a:t>
            </a:r>
            <a:r>
              <a:rPr lang="en-GB" b="1" u="sng" baseline="30000" dirty="0"/>
              <a:t>®</a:t>
            </a:r>
            <a:r>
              <a:rPr lang="en-GB" b="1" u="sng" dirty="0"/>
              <a:t> </a:t>
            </a:r>
            <a:r>
              <a:rPr lang="en-GB" b="1" u="sng" dirty="0" err="1"/>
              <a:t>etkinlik</a:t>
            </a:r>
            <a:r>
              <a:rPr lang="en-GB" b="1" u="sng" dirty="0"/>
              <a:t>: </a:t>
            </a:r>
            <a:r>
              <a:rPr lang="en-US" b="1" u="sng" dirty="0"/>
              <a:t>final analysis of Phase III trial (39.4 </a:t>
            </a:r>
            <a:r>
              <a:rPr lang="en-US" b="1" u="sng" dirty="0" err="1"/>
              <a:t>aylar</a:t>
            </a:r>
            <a:r>
              <a:rPr lang="en-US" b="1" u="sng" dirty="0"/>
              <a:t>)</a:t>
            </a:r>
            <a:endParaRPr lang="en-GB" b="1" u="sng" dirty="0"/>
          </a:p>
          <a:p>
            <a:pPr marL="167058" indent="-167058">
              <a:buFontTx/>
              <a:buChar char="•"/>
            </a:pPr>
            <a:r>
              <a:rPr lang="en-GB" dirty="0"/>
              <a:t>Reduction in </a:t>
            </a:r>
            <a:r>
              <a:rPr lang="en-GB" dirty="0" err="1"/>
              <a:t>colposcopy</a:t>
            </a:r>
            <a:r>
              <a:rPr lang="en-GB" dirty="0"/>
              <a:t> referrals and cervical excision procedures are shown on this slide from the TVC-naïve cohort and the TVC.</a:t>
            </a:r>
          </a:p>
          <a:p>
            <a:pPr marL="167058" indent="-167058">
              <a:buFontTx/>
              <a:buChar char="•"/>
            </a:pPr>
            <a:r>
              <a:rPr lang="en-GB" dirty="0"/>
              <a:t>In the TVC-naïve cohort, </a:t>
            </a:r>
            <a:r>
              <a:rPr lang="en-GB" dirty="0" err="1"/>
              <a:t>Aşı</a:t>
            </a:r>
            <a:r>
              <a:rPr lang="en-GB" dirty="0"/>
              <a:t> </a:t>
            </a:r>
            <a:r>
              <a:rPr lang="en-GB" dirty="0" err="1"/>
              <a:t>etkinlik</a:t>
            </a:r>
            <a:r>
              <a:rPr lang="en-GB" dirty="0"/>
              <a:t> against reduction in </a:t>
            </a:r>
            <a:r>
              <a:rPr lang="en-GB" dirty="0" err="1"/>
              <a:t>colposcopy</a:t>
            </a:r>
            <a:r>
              <a:rPr lang="en-GB" dirty="0"/>
              <a:t> referrals was 26.3% and in cervical excision procedures was 68.8%.</a:t>
            </a:r>
          </a:p>
          <a:p>
            <a:pPr marL="167058" indent="-167058">
              <a:buFontTx/>
              <a:buChar char="•"/>
            </a:pPr>
            <a:r>
              <a:rPr lang="en-GB" dirty="0"/>
              <a:t>In the TVC, </a:t>
            </a:r>
            <a:r>
              <a:rPr lang="en-GB" dirty="0" err="1"/>
              <a:t>Aşı</a:t>
            </a:r>
            <a:r>
              <a:rPr lang="en-GB" dirty="0"/>
              <a:t> </a:t>
            </a:r>
            <a:r>
              <a:rPr lang="en-GB" dirty="0" err="1"/>
              <a:t>etkinlik</a:t>
            </a:r>
            <a:r>
              <a:rPr lang="en-GB" dirty="0"/>
              <a:t> against reduction in </a:t>
            </a:r>
            <a:r>
              <a:rPr lang="en-GB" dirty="0" err="1"/>
              <a:t>colposcopy</a:t>
            </a:r>
            <a:r>
              <a:rPr lang="en-GB" dirty="0"/>
              <a:t> referrals was 10.4% and in cervical excision procedures was 24.7%.</a:t>
            </a:r>
          </a:p>
        </p:txBody>
      </p:sp>
    </p:spTree>
    <p:extLst>
      <p:ext uri="{BB962C8B-B14F-4D97-AF65-F5344CB8AC3E}">
        <p14:creationId xmlns:p14="http://schemas.microsoft.com/office/powerpoint/2010/main" val="1103986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A1C7B6B9-D735-4926-B0B9-3C1421DE5F21}" type="slidenum">
              <a:rPr lang="en-US"/>
              <a:pPr>
                <a:defRPr/>
              </a:pPr>
              <a:t>70</a:t>
            </a:fld>
            <a:endParaRPr lang="en-US"/>
          </a:p>
        </p:txBody>
      </p:sp>
      <p:sp>
        <p:nvSpPr>
          <p:cNvPr id="939010" name="Rectangle 2"/>
          <p:cNvSpPr>
            <a:spLocks noGrp="1" noRot="1" noChangeAspect="1" noChangeArrowheads="1" noTextEdit="1"/>
          </p:cNvSpPr>
          <p:nvPr>
            <p:ph type="sldImg"/>
          </p:nvPr>
        </p:nvSpPr>
        <p:spPr>
          <a:ln/>
        </p:spPr>
      </p:sp>
      <p:sp>
        <p:nvSpPr>
          <p:cNvPr id="939011" name="Rectangle 3"/>
          <p:cNvSpPr>
            <a:spLocks noGrp="1" noChangeArrowheads="1"/>
          </p:cNvSpPr>
          <p:nvPr>
            <p:ph type="body" idx="1"/>
          </p:nvPr>
        </p:nvSpPr>
        <p:spPr>
          <a:xfrm>
            <a:off x="685494" y="4344357"/>
            <a:ext cx="5487013" cy="4113169"/>
          </a:xfrm>
          <a:noFill/>
          <a:ln/>
        </p:spPr>
        <p:txBody>
          <a:bodyPr/>
          <a:lstStyle/>
          <a:p>
            <a:pPr marL="167058" indent="-167058"/>
            <a:r>
              <a:rPr lang="en-GB" b="1" i="1" u="sng" dirty="0"/>
              <a:t>Gardasil</a:t>
            </a:r>
            <a:r>
              <a:rPr lang="en-GB" b="1" u="sng" baseline="30000" dirty="0"/>
              <a:t>®</a:t>
            </a:r>
            <a:r>
              <a:rPr lang="en-GB" u="sng" dirty="0"/>
              <a:t> </a:t>
            </a:r>
            <a:r>
              <a:rPr lang="en-GB" b="1" u="sng" dirty="0"/>
              <a:t>has shown </a:t>
            </a:r>
            <a:r>
              <a:rPr lang="en-GB" b="1" u="sng" dirty="0" err="1"/>
              <a:t>etkinlik</a:t>
            </a:r>
            <a:r>
              <a:rPr lang="en-GB" b="1" u="sng" dirty="0"/>
              <a:t> against HPV 6/11/16/18- </a:t>
            </a:r>
            <a:r>
              <a:rPr lang="en-GB" b="1" u="sng" dirty="0" err="1"/>
              <a:t>ilişkili</a:t>
            </a:r>
            <a:r>
              <a:rPr lang="en-GB" b="1" u="sng" dirty="0"/>
              <a:t> CIN and AIS (Phase III)</a:t>
            </a:r>
            <a:r>
              <a:rPr lang="en-GB" dirty="0"/>
              <a:t> </a:t>
            </a:r>
          </a:p>
          <a:p>
            <a:pPr marL="167058" indent="-167058"/>
            <a:r>
              <a:rPr lang="en-GB" dirty="0"/>
              <a:t>The table shows </a:t>
            </a:r>
            <a:r>
              <a:rPr lang="en-GB" dirty="0" err="1"/>
              <a:t>etkinlik</a:t>
            </a:r>
            <a:r>
              <a:rPr lang="en-GB" dirty="0"/>
              <a:t> of </a:t>
            </a:r>
            <a:r>
              <a:rPr lang="en-GB" i="1" dirty="0"/>
              <a:t>Gardasil</a:t>
            </a:r>
            <a:r>
              <a:rPr lang="en-GB" baseline="30000" dirty="0"/>
              <a:t>®</a:t>
            </a:r>
            <a:r>
              <a:rPr lang="en-GB" dirty="0"/>
              <a:t> against HPV 6/11/16/18-ilişkili CIN and AIS in a per-protocol population aged 16–26 years after 44 </a:t>
            </a:r>
            <a:r>
              <a:rPr lang="en-GB" dirty="0" err="1"/>
              <a:t>aylar</a:t>
            </a:r>
            <a:r>
              <a:rPr lang="en-GB" dirty="0"/>
              <a:t> of follow-up.</a:t>
            </a:r>
          </a:p>
          <a:p>
            <a:pPr marL="167058" indent="-167058">
              <a:buFontTx/>
              <a:buChar char="•"/>
            </a:pPr>
            <a:r>
              <a:rPr lang="en-GB" dirty="0" err="1"/>
              <a:t>etkinlik</a:t>
            </a:r>
            <a:r>
              <a:rPr lang="en-GB" dirty="0"/>
              <a:t> against HPV 16- or 18-ilişkili CIN and AIS is shown in the highlighted box.</a:t>
            </a:r>
          </a:p>
          <a:p>
            <a:pPr marL="167058" indent="-167058">
              <a:buFontTx/>
              <a:buChar char="•"/>
            </a:pPr>
            <a:r>
              <a:rPr lang="en-GB" dirty="0"/>
              <a:t>Note: there were nine breakthrough CIN </a:t>
            </a:r>
            <a:r>
              <a:rPr lang="en-GB" dirty="0" err="1"/>
              <a:t>olguları</a:t>
            </a:r>
            <a:r>
              <a:rPr lang="en-GB" dirty="0"/>
              <a:t>, eight of which were HPV 16 </a:t>
            </a:r>
            <a:r>
              <a:rPr lang="en-GB" dirty="0" err="1"/>
              <a:t>ilişkili</a:t>
            </a:r>
            <a:r>
              <a:rPr lang="en-GB" dirty="0"/>
              <a:t> and one of which was HPV 18 </a:t>
            </a:r>
            <a:r>
              <a:rPr lang="en-GB" dirty="0" err="1"/>
              <a:t>ilişkili</a:t>
            </a:r>
            <a:r>
              <a:rPr lang="en-GB" dirty="0"/>
              <a:t>, two CIN2/3 </a:t>
            </a:r>
            <a:r>
              <a:rPr lang="en-GB" dirty="0" err="1"/>
              <a:t>olguları</a:t>
            </a:r>
            <a:r>
              <a:rPr lang="en-GB" dirty="0"/>
              <a:t> showed evidence of multiple HPV infection.</a:t>
            </a:r>
          </a:p>
          <a:p>
            <a:pPr marL="167058" indent="-167058">
              <a:buFontTx/>
              <a:buChar char="•"/>
            </a:pPr>
            <a:r>
              <a:rPr lang="en-GB" dirty="0"/>
              <a:t>Overall </a:t>
            </a:r>
            <a:r>
              <a:rPr lang="en-GB" dirty="0" err="1"/>
              <a:t>etkinlik</a:t>
            </a:r>
            <a:r>
              <a:rPr lang="en-GB" dirty="0"/>
              <a:t> against HPV 6/11/16/18-ilişkili CIN and AIS was 92%. </a:t>
            </a:r>
          </a:p>
          <a:p>
            <a:pPr marL="167058" indent="-167058"/>
            <a:endParaRPr lang="en-GB" dirty="0"/>
          </a:p>
          <a:p>
            <a:pPr marL="167058" indent="-167058"/>
            <a:endParaRPr lang="en-US" dirty="0"/>
          </a:p>
        </p:txBody>
      </p:sp>
    </p:spTree>
    <p:extLst>
      <p:ext uri="{BB962C8B-B14F-4D97-AF65-F5344CB8AC3E}">
        <p14:creationId xmlns:p14="http://schemas.microsoft.com/office/powerpoint/2010/main" val="3254055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16BFFB30-ED2E-46A1-8068-E492C40E6FB0}" type="slidenum">
              <a:rPr lang="en-US"/>
              <a:pPr>
                <a:defRPr/>
              </a:pPr>
              <a:t>71</a:t>
            </a:fld>
            <a:endParaRPr lang="en-US"/>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marL="167058" indent="-167058"/>
            <a:r>
              <a:rPr lang="en-US" sz="900" b="1" u="sng" dirty="0"/>
              <a:t>Impact of </a:t>
            </a:r>
            <a:r>
              <a:rPr lang="en-GB" sz="900" b="1" i="1" u="sng" dirty="0"/>
              <a:t>Gardasil</a:t>
            </a:r>
            <a:r>
              <a:rPr lang="en-GB" sz="900" b="1" u="sng" baseline="30000" dirty="0"/>
              <a:t>®</a:t>
            </a:r>
            <a:r>
              <a:rPr lang="en-US" sz="900" u="sng" dirty="0"/>
              <a:t> </a:t>
            </a:r>
            <a:r>
              <a:rPr lang="en-US" sz="900" b="1" u="sng" dirty="0"/>
              <a:t>on abnormal Pap tests and procedures</a:t>
            </a:r>
          </a:p>
          <a:p>
            <a:pPr marL="167058" indent="-167058">
              <a:buFontTx/>
              <a:buChar char="•"/>
            </a:pPr>
            <a:r>
              <a:rPr lang="en-GB" sz="900" dirty="0"/>
              <a:t>Reports from end-of-study data from two pivotal Phase III clinical trials of </a:t>
            </a:r>
            <a:r>
              <a:rPr lang="en-GB" sz="900" i="1" dirty="0"/>
              <a:t>Gardasil</a:t>
            </a:r>
            <a:r>
              <a:rPr lang="en-GB" sz="900" baseline="30000" dirty="0"/>
              <a:t>®</a:t>
            </a:r>
            <a:r>
              <a:rPr lang="en-US" sz="900" i="1" dirty="0"/>
              <a:t>.</a:t>
            </a:r>
            <a:endParaRPr lang="en-GB" sz="900" i="1" dirty="0"/>
          </a:p>
          <a:p>
            <a:pPr marL="167058" indent="-167058">
              <a:buFontTx/>
              <a:buChar char="•"/>
            </a:pPr>
            <a:r>
              <a:rPr lang="en-GB" sz="900" dirty="0"/>
              <a:t>17,622 women were enrolled in one of two randomized, </a:t>
            </a:r>
            <a:r>
              <a:rPr lang="en-GB" sz="900" dirty="0" err="1"/>
              <a:t>Plasebo-Kontrolled</a:t>
            </a:r>
            <a:r>
              <a:rPr lang="en-GB" sz="900" dirty="0"/>
              <a:t> </a:t>
            </a:r>
            <a:r>
              <a:rPr lang="en-GB" sz="900" dirty="0" err="1"/>
              <a:t>etkinlik</a:t>
            </a:r>
            <a:r>
              <a:rPr lang="en-GB" sz="900" dirty="0"/>
              <a:t> trials.</a:t>
            </a:r>
          </a:p>
          <a:p>
            <a:pPr marL="167058" indent="-167058">
              <a:buFontTx/>
              <a:buChar char="•"/>
            </a:pPr>
            <a:r>
              <a:rPr lang="en-GB" sz="900" dirty="0"/>
              <a:t>Population approximated a primary target population for HPV vaccination: sexually-naïve girls and women shortly post-sexual debut.</a:t>
            </a:r>
          </a:p>
          <a:p>
            <a:pPr marL="167058" indent="-167058">
              <a:buFontTx/>
              <a:buChar char="•"/>
            </a:pPr>
            <a:r>
              <a:rPr lang="en-GB" sz="900" dirty="0" err="1"/>
              <a:t>Aşı</a:t>
            </a:r>
            <a:r>
              <a:rPr lang="en-GB" sz="900" dirty="0"/>
              <a:t> or </a:t>
            </a:r>
            <a:r>
              <a:rPr lang="en-GB" sz="900" dirty="0" err="1"/>
              <a:t>Plasebo</a:t>
            </a:r>
            <a:r>
              <a:rPr lang="en-GB" sz="900" dirty="0"/>
              <a:t> was given at Day 1, Month 2 and Month 6.</a:t>
            </a:r>
          </a:p>
          <a:p>
            <a:pPr marL="167058" indent="-167058">
              <a:buFontTx/>
              <a:buChar char="•"/>
            </a:pPr>
            <a:r>
              <a:rPr lang="en-GB" sz="900" dirty="0" err="1"/>
              <a:t>Cervicovaginal</a:t>
            </a:r>
            <a:r>
              <a:rPr lang="en-GB" sz="900" dirty="0"/>
              <a:t> sampling was carried out at day 1.</a:t>
            </a:r>
          </a:p>
          <a:p>
            <a:pPr marL="167058" indent="-167058">
              <a:buFontTx/>
              <a:buChar char="•"/>
            </a:pPr>
            <a:r>
              <a:rPr lang="en-GB" sz="900" dirty="0"/>
              <a:t>Pap testing occurred at Day 1 and every 6–12 </a:t>
            </a:r>
            <a:r>
              <a:rPr lang="en-GB" sz="900" dirty="0" err="1"/>
              <a:t>aylar</a:t>
            </a:r>
            <a:r>
              <a:rPr lang="en-GB" sz="900" dirty="0"/>
              <a:t> thereafter.</a:t>
            </a:r>
          </a:p>
          <a:p>
            <a:pPr marL="167058" indent="-167058">
              <a:buFontTx/>
              <a:buChar char="•"/>
            </a:pPr>
            <a:r>
              <a:rPr lang="en-GB" sz="900" dirty="0"/>
              <a:t>Analyses were regardless of causal HPV type and performed in women who, on Day 1, had a negative Pap test, were negative to 14 common HPV types.</a:t>
            </a:r>
          </a:p>
          <a:p>
            <a:pPr marL="167058" indent="-167058">
              <a:buFontTx/>
              <a:buChar char="•"/>
            </a:pPr>
            <a:r>
              <a:rPr lang="en-GB" sz="900" dirty="0"/>
              <a:t>Average follow-up was 3.6 years post-Day 1.</a:t>
            </a:r>
          </a:p>
          <a:p>
            <a:pPr marL="167058" indent="-167058">
              <a:buFontTx/>
              <a:buChar char="•"/>
            </a:pPr>
            <a:r>
              <a:rPr lang="en-GB" sz="900" dirty="0"/>
              <a:t>Results showed:</a:t>
            </a:r>
          </a:p>
          <a:p>
            <a:pPr marL="580307" lvl="1" indent="-158265">
              <a:buFontTx/>
              <a:buChar char="•"/>
            </a:pPr>
            <a:r>
              <a:rPr lang="en-GB" sz="900" dirty="0"/>
              <a:t>17% reduction in atypical </a:t>
            </a:r>
            <a:r>
              <a:rPr lang="en-GB" sz="900" dirty="0" err="1"/>
              <a:t>squamous</a:t>
            </a:r>
            <a:r>
              <a:rPr lang="en-GB" sz="900" dirty="0"/>
              <a:t> cells of undetermined significance high risk </a:t>
            </a:r>
            <a:r>
              <a:rPr lang="en-GB" sz="900" b="1" dirty="0"/>
              <a:t>(ASCUS HR</a:t>
            </a:r>
            <a:r>
              <a:rPr lang="en-GB" sz="900" dirty="0"/>
              <a:t>)-</a:t>
            </a:r>
            <a:r>
              <a:rPr lang="en-GB" sz="900" dirty="0" err="1"/>
              <a:t>pozitif</a:t>
            </a:r>
            <a:r>
              <a:rPr lang="en-GB" sz="900" dirty="0"/>
              <a:t> or worse.</a:t>
            </a:r>
          </a:p>
          <a:p>
            <a:pPr marL="580307" lvl="1" indent="-158265">
              <a:buFontTx/>
              <a:buChar char="•"/>
            </a:pPr>
            <a:r>
              <a:rPr lang="en-GB" sz="900" dirty="0"/>
              <a:t>22% reduction in </a:t>
            </a:r>
            <a:r>
              <a:rPr lang="en-GB" sz="900" b="1" dirty="0"/>
              <a:t>ASCUS HR-</a:t>
            </a:r>
            <a:r>
              <a:rPr lang="en-GB" sz="900" b="1" dirty="0" err="1"/>
              <a:t>pozitif</a:t>
            </a:r>
            <a:r>
              <a:rPr lang="en-GB" sz="900" b="1" dirty="0"/>
              <a:t>.</a:t>
            </a:r>
          </a:p>
          <a:p>
            <a:pPr marL="580307" lvl="1" indent="-158265">
              <a:buFontTx/>
              <a:buChar char="•"/>
            </a:pPr>
            <a:r>
              <a:rPr lang="en-GB" sz="900" dirty="0"/>
              <a:t>17% reduction in low-grade </a:t>
            </a:r>
            <a:r>
              <a:rPr lang="en-GB" sz="900" dirty="0" err="1"/>
              <a:t>squamous</a:t>
            </a:r>
            <a:r>
              <a:rPr lang="en-GB" sz="900" dirty="0"/>
              <a:t> intraepithelial lesion </a:t>
            </a:r>
            <a:r>
              <a:rPr lang="en-GB" sz="900" b="1" dirty="0"/>
              <a:t>(LSIL).</a:t>
            </a:r>
          </a:p>
          <a:p>
            <a:pPr marL="580307" lvl="1" indent="-158265">
              <a:buFontTx/>
              <a:buChar char="•"/>
            </a:pPr>
            <a:r>
              <a:rPr lang="en-GB" sz="900" dirty="0"/>
              <a:t>36% reduction in atypical </a:t>
            </a:r>
            <a:r>
              <a:rPr lang="en-GB" sz="900" dirty="0" err="1"/>
              <a:t>squamous</a:t>
            </a:r>
            <a:r>
              <a:rPr lang="en-GB" sz="900" dirty="0"/>
              <a:t> cell-cannot rule-out high grade lesion </a:t>
            </a:r>
            <a:r>
              <a:rPr lang="en-GB" sz="900" b="1" dirty="0"/>
              <a:t>(ASC-H).</a:t>
            </a:r>
          </a:p>
          <a:p>
            <a:pPr marL="580307" lvl="1" indent="-158265">
              <a:buFontTx/>
              <a:buChar char="•"/>
            </a:pPr>
            <a:r>
              <a:rPr lang="en-GB" sz="900" dirty="0"/>
              <a:t>45% reduction in high-grade </a:t>
            </a:r>
            <a:r>
              <a:rPr lang="en-GB" sz="900" dirty="0" err="1"/>
              <a:t>squamous</a:t>
            </a:r>
            <a:r>
              <a:rPr lang="en-GB" sz="900" dirty="0"/>
              <a:t> intraepithelial lesion </a:t>
            </a:r>
            <a:r>
              <a:rPr lang="en-GB" sz="900" b="1" dirty="0"/>
              <a:t>(HSIL).</a:t>
            </a:r>
          </a:p>
          <a:p>
            <a:pPr marL="580307" lvl="1" indent="-158265">
              <a:buFontTx/>
              <a:buChar char="•"/>
            </a:pPr>
            <a:r>
              <a:rPr lang="en-GB" sz="900" dirty="0"/>
              <a:t>20% reduction in </a:t>
            </a:r>
            <a:r>
              <a:rPr lang="en-GB" sz="900" dirty="0" err="1"/>
              <a:t>colposcopy</a:t>
            </a:r>
            <a:r>
              <a:rPr lang="en-GB" sz="900" dirty="0"/>
              <a:t>.</a:t>
            </a:r>
          </a:p>
          <a:p>
            <a:pPr marL="580307" lvl="1" indent="-158265">
              <a:buFontTx/>
              <a:buChar char="•"/>
            </a:pPr>
            <a:r>
              <a:rPr lang="en-GB" sz="900" dirty="0"/>
              <a:t>22% reduction in cervical biopsy.</a:t>
            </a:r>
          </a:p>
          <a:p>
            <a:pPr marL="580307" lvl="1" indent="-158265">
              <a:buFontTx/>
              <a:buChar char="•"/>
            </a:pPr>
            <a:r>
              <a:rPr lang="en-GB" sz="900" dirty="0"/>
              <a:t>42% reduction in definitive therapy.</a:t>
            </a:r>
          </a:p>
          <a:p>
            <a:pPr marL="580307" lvl="1" indent="-158265">
              <a:buFontTx/>
              <a:buChar char="•"/>
            </a:pPr>
            <a:endParaRPr lang="en-GB" sz="900" dirty="0"/>
          </a:p>
        </p:txBody>
      </p:sp>
    </p:spTree>
    <p:extLst>
      <p:ext uri="{BB962C8B-B14F-4D97-AF65-F5344CB8AC3E}">
        <p14:creationId xmlns:p14="http://schemas.microsoft.com/office/powerpoint/2010/main" val="379663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Both 2vHPV and 4vHPV vaccines appear to provide some partial cross-protection against persistent infection (≥6 months) and CIN 2+ in HPV-naive individuals</a:t>
            </a:r>
          </a:p>
          <a:p>
            <a:r>
              <a:rPr lang="en-US" sz="2100" dirty="0"/>
              <a:t>For both vaccines, efficacy for non-VLP-based vaccine types is neither as high nor as consistent as the efficacy against VLP-based HPV16 and 18 because:</a:t>
            </a:r>
          </a:p>
          <a:p>
            <a:pPr lvl="1"/>
            <a:r>
              <a:rPr lang="en-US" sz="1900" dirty="0"/>
              <a:t>VLPs are specifically manufactured for particular HPV types </a:t>
            </a:r>
          </a:p>
          <a:p>
            <a:pPr lvl="1"/>
            <a:r>
              <a:rPr lang="en-US" sz="1900" dirty="0"/>
              <a:t>Quality controlled for potency</a:t>
            </a:r>
            <a:endParaRPr lang="tr-TR" dirty="0"/>
          </a:p>
        </p:txBody>
      </p:sp>
      <p:sp>
        <p:nvSpPr>
          <p:cNvPr id="4" name="Slide Number Placeholder 3"/>
          <p:cNvSpPr>
            <a:spLocks noGrp="1"/>
          </p:cNvSpPr>
          <p:nvPr>
            <p:ph type="sldNum" sz="quarter" idx="10"/>
          </p:nvPr>
        </p:nvSpPr>
        <p:spPr/>
        <p:txBody>
          <a:bodyPr/>
          <a:lstStyle/>
          <a:p>
            <a:fld id="{44AE3E31-5A1E-4AF2-B9D4-C54340F3C985}" type="slidenum">
              <a:rPr lang="tr-TR" smtClean="0"/>
              <a:pPr/>
              <a:t>72</a:t>
            </a:fld>
            <a:endParaRPr lang="tr-TR" dirty="0"/>
          </a:p>
        </p:txBody>
      </p:sp>
    </p:spTree>
    <p:extLst>
      <p:ext uri="{BB962C8B-B14F-4D97-AF65-F5344CB8AC3E}">
        <p14:creationId xmlns:p14="http://schemas.microsoft.com/office/powerpoint/2010/main" val="368339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E4C2E65-9961-465D-B95A-FF6E45790E96}" type="slidenum">
              <a:rPr lang="tr-TR" smtClean="0"/>
              <a:pPr/>
              <a:t>8</a:t>
            </a:fld>
            <a:endParaRPr lang="tr-TR"/>
          </a:p>
        </p:txBody>
      </p:sp>
    </p:spTree>
    <p:extLst>
      <p:ext uri="{BB962C8B-B14F-4D97-AF65-F5344CB8AC3E}">
        <p14:creationId xmlns:p14="http://schemas.microsoft.com/office/powerpoint/2010/main" val="8134805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44AE3E31-5A1E-4AF2-B9D4-C54340F3C985}" type="slidenum">
              <a:rPr lang="tr-TR" smtClean="0"/>
              <a:pPr/>
              <a:t>73</a:t>
            </a:fld>
            <a:endParaRPr lang="tr-TR" dirty="0"/>
          </a:p>
        </p:txBody>
      </p:sp>
    </p:spTree>
    <p:extLst>
      <p:ext uri="{BB962C8B-B14F-4D97-AF65-F5344CB8AC3E}">
        <p14:creationId xmlns:p14="http://schemas.microsoft.com/office/powerpoint/2010/main" val="3376249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7"/>
          <p:cNvSpPr>
            <a:spLocks noGrp="1" noChangeArrowheads="1"/>
          </p:cNvSpPr>
          <p:nvPr>
            <p:ph type="sldNum" sz="quarter" idx="5"/>
          </p:nvPr>
        </p:nvSpPr>
        <p:spPr>
          <a:ln/>
        </p:spPr>
        <p:txBody>
          <a:bodyPr/>
          <a:lstStyle/>
          <a:p>
            <a:fld id="{7D7CB899-DA91-471D-876A-41A6D9AAECD8}" type="slidenum">
              <a:rPr lang="en-US"/>
              <a:pPr/>
              <a:t>74</a:t>
            </a:fld>
            <a:endParaRPr lang="en-US"/>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xfrm>
            <a:off x="1147763" y="4127500"/>
            <a:ext cx="5484812" cy="4848225"/>
          </a:xfrm>
          <a:noFill/>
          <a:ln/>
        </p:spPr>
        <p:txBody>
          <a:bodyPr lIns="92010" tIns="46004" rIns="92010" bIns="46004"/>
          <a:lstStyle/>
          <a:p>
            <a:pPr>
              <a:spcBef>
                <a:spcPct val="50000"/>
              </a:spcBef>
            </a:pPr>
            <a:r>
              <a:rPr lang="en-US" sz="900" b="1" dirty="0"/>
              <a:t>Key Point</a:t>
            </a:r>
          </a:p>
          <a:p>
            <a:pPr>
              <a:spcBef>
                <a:spcPct val="50000"/>
              </a:spcBef>
            </a:pPr>
            <a:r>
              <a:rPr lang="en-US" sz="900" b="1" dirty="0"/>
              <a:t>Gardasil</a:t>
            </a:r>
            <a:r>
              <a:rPr lang="en-US" sz="900" baseline="30000" dirty="0">
                <a:cs typeface="Arial" pitchFamily="34" charset="0"/>
              </a:rPr>
              <a:t>™</a:t>
            </a:r>
            <a:r>
              <a:rPr lang="en-US" sz="900" b="1" dirty="0"/>
              <a:t> is a prophylactic </a:t>
            </a:r>
            <a:r>
              <a:rPr lang="en-US" sz="900" b="1" dirty="0" err="1"/>
              <a:t>Aşı</a:t>
            </a:r>
            <a:r>
              <a:rPr lang="en-US" sz="900" b="1" dirty="0"/>
              <a:t>. In subjects with ongoing infection with HPV Types 6, 11, 16, and/or 18 at baseline who received Gardasil, there was no increased incidence of CIN or AIS resulting from this infection, as compared with </a:t>
            </a:r>
            <a:r>
              <a:rPr lang="en-US" sz="900" b="1" dirty="0" err="1"/>
              <a:t>Plasebo</a:t>
            </a:r>
            <a:r>
              <a:rPr lang="en-US" sz="900" b="1" dirty="0"/>
              <a:t>.</a:t>
            </a:r>
            <a:r>
              <a:rPr lang="en-US" sz="900" b="1" dirty="0">
                <a:solidFill>
                  <a:srgbClr val="A200A2"/>
                </a:solidFill>
              </a:rPr>
              <a:t> </a:t>
            </a:r>
            <a:endParaRPr lang="en-US" sz="900" b="1" dirty="0"/>
          </a:p>
          <a:p>
            <a:pPr>
              <a:spcBef>
                <a:spcPct val="50000"/>
              </a:spcBef>
            </a:pPr>
            <a:r>
              <a:rPr lang="en-US" sz="900" b="1" dirty="0"/>
              <a:t>Background</a:t>
            </a:r>
          </a:p>
          <a:p>
            <a:pPr>
              <a:spcBef>
                <a:spcPct val="50000"/>
              </a:spcBef>
            </a:pPr>
            <a:r>
              <a:rPr lang="en-US" sz="900" dirty="0"/>
              <a:t>An analysis was conducted to determine whether, among subjects who showed evidence of infection with a </a:t>
            </a:r>
            <a:r>
              <a:rPr lang="en-US" sz="900" dirty="0" err="1"/>
              <a:t>Aşı</a:t>
            </a:r>
            <a:r>
              <a:rPr lang="en-US" sz="900" dirty="0"/>
              <a:t> HPV type at Day 1, administration of Gardasil reduced the proportion of subjects who were found to have clinical disease due to that type, compared with Plasebo.</a:t>
            </a:r>
            <a:r>
              <a:rPr lang="en-US" sz="900" baseline="30000" dirty="0"/>
              <a:t>1</a:t>
            </a:r>
            <a:r>
              <a:rPr lang="en-US" sz="900" dirty="0"/>
              <a:t> These results are shown in the upper-right-hand side of this slide.</a:t>
            </a:r>
          </a:p>
          <a:p>
            <a:pPr>
              <a:spcBef>
                <a:spcPct val="50000"/>
              </a:spcBef>
            </a:pPr>
            <a:r>
              <a:rPr lang="en-US" sz="900" dirty="0"/>
              <a:t>Individuals who received Gardasil, but had ongoing HPV infection at the time of vaccination had no increased incidence of CIN (all grades) or AIS resulting from this infection, as compared with </a:t>
            </a:r>
            <a:r>
              <a:rPr lang="en-US" sz="900" dirty="0" err="1"/>
              <a:t>Plasebo</a:t>
            </a:r>
            <a:r>
              <a:rPr lang="en-US" sz="900" dirty="0"/>
              <a:t>. Ongoing infection was defined as infection with a </a:t>
            </a:r>
            <a:r>
              <a:rPr lang="en-US" sz="900" dirty="0" err="1"/>
              <a:t>Aşı</a:t>
            </a:r>
            <a:r>
              <a:rPr lang="en-US" sz="900" dirty="0"/>
              <a:t> HPV type at enrollment, but no evidence of immune response to it.</a:t>
            </a:r>
            <a:r>
              <a:rPr lang="en-US" sz="900" baseline="30000" dirty="0"/>
              <a:t>1</a:t>
            </a:r>
            <a:endParaRPr lang="en-US" sz="900" dirty="0"/>
          </a:p>
          <a:p>
            <a:pPr>
              <a:spcBef>
                <a:spcPct val="50000"/>
              </a:spcBef>
            </a:pPr>
            <a:r>
              <a:rPr lang="en-US" sz="900" dirty="0"/>
              <a:t>In individuals who had chronic (established) HPV infection at the onset of vaccination (defined as continuing infection despite evidence of an immune response to that infection), the incidence of CIN (all grades) caused by the relevant HPV type was similar in both the Gardasil and the </a:t>
            </a:r>
            <a:r>
              <a:rPr lang="en-US" sz="900" dirty="0" err="1"/>
              <a:t>Plasebo</a:t>
            </a:r>
            <a:r>
              <a:rPr lang="en-US" sz="900" dirty="0"/>
              <a:t> recipients.</a:t>
            </a:r>
            <a:r>
              <a:rPr lang="en-US" sz="900" baseline="30000" dirty="0"/>
              <a:t>1</a:t>
            </a:r>
            <a:endParaRPr lang="en-US" sz="900" dirty="0">
              <a:solidFill>
                <a:schemeClr val="accent1"/>
              </a:solidFill>
            </a:endParaRPr>
          </a:p>
          <a:p>
            <a:pPr>
              <a:spcBef>
                <a:spcPct val="50000"/>
              </a:spcBef>
            </a:pPr>
            <a:r>
              <a:rPr lang="en-US" sz="900" dirty="0"/>
              <a:t>On the upper-left-hand side of the slide, we again note the prophylactic </a:t>
            </a:r>
            <a:r>
              <a:rPr lang="en-US" sz="900" dirty="0" err="1"/>
              <a:t>etkinlik</a:t>
            </a:r>
            <a:r>
              <a:rPr lang="en-US" sz="900" dirty="0"/>
              <a:t> of Gardasil among HPV-naïve subjects in the per-protocol combined analysis.</a:t>
            </a:r>
            <a:r>
              <a:rPr lang="en-US" sz="900" baseline="30000" dirty="0"/>
              <a:t>2</a:t>
            </a:r>
            <a:r>
              <a:rPr lang="en-US" sz="900" dirty="0"/>
              <a:t> Also shown are </a:t>
            </a:r>
            <a:r>
              <a:rPr lang="en-US" sz="900" dirty="0" err="1"/>
              <a:t>etkinlik</a:t>
            </a:r>
            <a:r>
              <a:rPr lang="en-US" sz="900" dirty="0"/>
              <a:t> results in individuals who have evidence for having successfully cleared an infection with 1 of the 4 </a:t>
            </a:r>
            <a:r>
              <a:rPr lang="en-US" sz="900" dirty="0" err="1"/>
              <a:t>Aşı</a:t>
            </a:r>
            <a:r>
              <a:rPr lang="en-US" sz="900" dirty="0"/>
              <a:t> HPV types. In this subset, administration of Gardasil was 100% efficacious in preventing CIN due to recurrent infection.</a:t>
            </a:r>
            <a:r>
              <a:rPr lang="en-US" sz="900" baseline="30000" dirty="0"/>
              <a:t>1</a:t>
            </a:r>
            <a:endParaRPr lang="en-US" sz="900" dirty="0"/>
          </a:p>
          <a:p>
            <a:pPr>
              <a:spcBef>
                <a:spcPct val="50000"/>
              </a:spcBef>
            </a:pPr>
            <a:r>
              <a:rPr lang="en-US" sz="900" dirty="0"/>
              <a:t>These results are in line with expectations for a prophylactic </a:t>
            </a:r>
            <a:r>
              <a:rPr lang="en-US" sz="900" dirty="0" err="1"/>
              <a:t>Aşı</a:t>
            </a:r>
            <a:r>
              <a:rPr lang="en-US" sz="900" dirty="0"/>
              <a:t>.</a:t>
            </a:r>
          </a:p>
          <a:p>
            <a:pPr>
              <a:spcBef>
                <a:spcPct val="50000"/>
              </a:spcBef>
            </a:pPr>
            <a:r>
              <a:rPr lang="en-US" sz="900" dirty="0" err="1"/>
              <a:t>olguları</a:t>
            </a:r>
            <a:r>
              <a:rPr lang="en-US" sz="900" dirty="0"/>
              <a:t> of disease due to non-</a:t>
            </a:r>
            <a:r>
              <a:rPr lang="en-US" sz="900" dirty="0" err="1"/>
              <a:t>Aşı</a:t>
            </a:r>
            <a:r>
              <a:rPr lang="en-US" sz="900" dirty="0"/>
              <a:t> types were observed among Gardasil and </a:t>
            </a:r>
            <a:r>
              <a:rPr lang="en-US" sz="900" dirty="0" err="1"/>
              <a:t>Plasebo</a:t>
            </a:r>
            <a:r>
              <a:rPr lang="en-US" sz="900" dirty="0"/>
              <a:t> recipients in these studies.</a:t>
            </a:r>
            <a:r>
              <a:rPr lang="en-US" sz="900" baseline="30000" dirty="0"/>
              <a:t>2</a:t>
            </a:r>
          </a:p>
          <a:p>
            <a:pPr>
              <a:spcBef>
                <a:spcPct val="50000"/>
              </a:spcBef>
            </a:pPr>
            <a:r>
              <a:rPr lang="en-US" sz="900" dirty="0"/>
              <a:t>There was no clear evidence of protection from disease caused by HPV types for which subjects were PCR </a:t>
            </a:r>
            <a:r>
              <a:rPr lang="en-US" sz="900" dirty="0" err="1"/>
              <a:t>pozitif</a:t>
            </a:r>
            <a:r>
              <a:rPr lang="en-US" sz="900" dirty="0"/>
              <a:t> and/or </a:t>
            </a:r>
            <a:r>
              <a:rPr lang="en-US" sz="900" dirty="0" err="1"/>
              <a:t>seropozitif</a:t>
            </a:r>
            <a:r>
              <a:rPr lang="en-US" sz="900" dirty="0"/>
              <a:t> at baseline.</a:t>
            </a:r>
            <a:r>
              <a:rPr lang="en-US" sz="900" baseline="30000" dirty="0"/>
              <a:t>2</a:t>
            </a:r>
            <a:endParaRPr lang="en-US" sz="900" dirty="0"/>
          </a:p>
          <a:p>
            <a:pPr>
              <a:spcBef>
                <a:spcPct val="50000"/>
              </a:spcBef>
            </a:pPr>
            <a:r>
              <a:rPr lang="en-US" sz="900" b="1" dirty="0"/>
              <a:t>References</a:t>
            </a:r>
          </a:p>
          <a:p>
            <a:pPr>
              <a:spcBef>
                <a:spcPct val="0"/>
              </a:spcBef>
              <a:buFontTx/>
              <a:buAutoNum type="arabicPeriod"/>
            </a:pPr>
            <a:r>
              <a:rPr lang="en-US" sz="900" dirty="0"/>
              <a:t> Data on file, MSD.</a:t>
            </a:r>
          </a:p>
          <a:p>
            <a:pPr>
              <a:spcBef>
                <a:spcPct val="0"/>
              </a:spcBef>
            </a:pPr>
            <a:r>
              <a:rPr lang="en-GB" sz="900" dirty="0"/>
              <a:t>2. Gardasil Prescribing Information. Merck &amp; Co., Inc., Whitehouse Station, NJ, USA. </a:t>
            </a:r>
            <a:endParaRPr lang="en-US" sz="900" dirty="0"/>
          </a:p>
        </p:txBody>
      </p:sp>
      <p:sp>
        <p:nvSpPr>
          <p:cNvPr id="595972" name="Text Box 4"/>
          <p:cNvSpPr txBox="1">
            <a:spLocks noChangeArrowheads="1"/>
          </p:cNvSpPr>
          <p:nvPr/>
        </p:nvSpPr>
        <p:spPr bwMode="auto">
          <a:xfrm>
            <a:off x="0" y="5145088"/>
            <a:ext cx="1104900" cy="504825"/>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a:t>
            </a:r>
            <a:r>
              <a:rPr lang="en-US" sz="900" dirty="0">
                <a:latin typeface="Aptos" panose="020B0004020202020204" pitchFamily="34" charset="0"/>
                <a:cs typeface="Arial" pitchFamily="34" charset="0"/>
              </a:rPr>
              <a:t>.53/¶1</a:t>
            </a:r>
          </a:p>
        </p:txBody>
      </p:sp>
      <p:sp>
        <p:nvSpPr>
          <p:cNvPr id="595973" name="Text Box 5"/>
          <p:cNvSpPr txBox="1">
            <a:spLocks noChangeArrowheads="1"/>
          </p:cNvSpPr>
          <p:nvPr/>
        </p:nvSpPr>
        <p:spPr bwMode="auto">
          <a:xfrm>
            <a:off x="0" y="4497388"/>
            <a:ext cx="1104900" cy="638175"/>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 31/</a:t>
            </a:r>
            <a:r>
              <a:rPr lang="en-US" sz="900" dirty="0">
                <a:latin typeface="Aptos" panose="020B0004020202020204" pitchFamily="34" charset="0"/>
                <a:cs typeface="Arial" pitchFamily="34" charset="0"/>
              </a:rPr>
              <a:t>¶ 3.</a:t>
            </a:r>
          </a:p>
        </p:txBody>
      </p:sp>
      <p:sp>
        <p:nvSpPr>
          <p:cNvPr id="595974" name="Text Box 6"/>
          <p:cNvSpPr txBox="1">
            <a:spLocks noChangeArrowheads="1"/>
          </p:cNvSpPr>
          <p:nvPr/>
        </p:nvSpPr>
        <p:spPr bwMode="auto">
          <a:xfrm>
            <a:off x="5753100" y="650875"/>
            <a:ext cx="1104900" cy="920549"/>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1/Data on file/ Section 2.7.3/Summary of clinical </a:t>
            </a:r>
            <a:r>
              <a:rPr lang="en-US" sz="900" dirty="0" err="1">
                <a:latin typeface="Aptos" panose="020B0004020202020204" pitchFamily="34" charset="0"/>
              </a:rPr>
              <a:t>etkinlik</a:t>
            </a:r>
            <a:r>
              <a:rPr lang="en-US" sz="900" dirty="0">
                <a:latin typeface="Aptos" panose="020B0004020202020204" pitchFamily="34" charset="0"/>
              </a:rPr>
              <a:t>/p. 135/Table 2.7.3-cervixcancer: 32.</a:t>
            </a:r>
          </a:p>
        </p:txBody>
      </p:sp>
      <p:sp>
        <p:nvSpPr>
          <p:cNvPr id="595975" name="Text Box 7"/>
          <p:cNvSpPr txBox="1">
            <a:spLocks noChangeArrowheads="1"/>
          </p:cNvSpPr>
          <p:nvPr/>
        </p:nvSpPr>
        <p:spPr bwMode="auto">
          <a:xfrm>
            <a:off x="5753100" y="3168650"/>
            <a:ext cx="1104900" cy="639763"/>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document/p.54/Table 18.</a:t>
            </a:r>
            <a:endParaRPr lang="en-US" sz="900" dirty="0">
              <a:latin typeface="Aptos" panose="020B0004020202020204" pitchFamily="34" charset="0"/>
              <a:cs typeface="Arial" pitchFamily="34" charset="0"/>
            </a:endParaRPr>
          </a:p>
        </p:txBody>
      </p:sp>
      <p:sp>
        <p:nvSpPr>
          <p:cNvPr id="595976" name="Text Box 8"/>
          <p:cNvSpPr txBox="1">
            <a:spLocks noChangeArrowheads="1"/>
          </p:cNvSpPr>
          <p:nvPr/>
        </p:nvSpPr>
        <p:spPr bwMode="auto">
          <a:xfrm>
            <a:off x="5753100" y="1703388"/>
            <a:ext cx="1104900" cy="1474547"/>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1/Data on file/ Section 2.7.3/Summary of clinical </a:t>
            </a:r>
            <a:r>
              <a:rPr lang="en-US" sz="900" dirty="0" err="1">
                <a:latin typeface="Aptos" panose="020B0004020202020204" pitchFamily="34" charset="0"/>
              </a:rPr>
              <a:t>etkinlik</a:t>
            </a:r>
            <a:r>
              <a:rPr lang="en-US" sz="900" dirty="0">
                <a:latin typeface="Aptos" panose="020B0004020202020204" pitchFamily="34" charset="0"/>
              </a:rPr>
              <a:t>/p. 132/ 2.7.3.1.3.2.3.1Section title; p. 133/ 2.7.3.1.3.2.3.2 Section title; p. 133/</a:t>
            </a:r>
            <a:r>
              <a:rPr lang="en-US" sz="900" dirty="0">
                <a:latin typeface="Aptos" panose="020B0004020202020204" pitchFamily="34" charset="0"/>
                <a:cs typeface="Arial" pitchFamily="34" charset="0"/>
              </a:rPr>
              <a:t>¶ 5.</a:t>
            </a:r>
          </a:p>
        </p:txBody>
      </p:sp>
      <p:sp>
        <p:nvSpPr>
          <p:cNvPr id="595977" name="Text Box 9"/>
          <p:cNvSpPr txBox="1">
            <a:spLocks noChangeArrowheads="1"/>
          </p:cNvSpPr>
          <p:nvPr/>
        </p:nvSpPr>
        <p:spPr bwMode="auto">
          <a:xfrm>
            <a:off x="0" y="7904163"/>
            <a:ext cx="1104900" cy="501650"/>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2/Prescribing information/p. 4/</a:t>
            </a:r>
            <a:r>
              <a:rPr lang="en-US" sz="900" dirty="0">
                <a:latin typeface="Aptos" panose="020B0004020202020204" pitchFamily="34" charset="0"/>
                <a:cs typeface="Arial" pitchFamily="34" charset="0"/>
              </a:rPr>
              <a:t>Lines 124-126.</a:t>
            </a:r>
          </a:p>
        </p:txBody>
      </p:sp>
      <p:sp>
        <p:nvSpPr>
          <p:cNvPr id="595978" name="Text Box 10"/>
          <p:cNvSpPr txBox="1">
            <a:spLocks noChangeArrowheads="1"/>
          </p:cNvSpPr>
          <p:nvPr/>
        </p:nvSpPr>
        <p:spPr bwMode="auto">
          <a:xfrm>
            <a:off x="0" y="6834188"/>
            <a:ext cx="1104900" cy="504825"/>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2/Prescribing information/p. 3/</a:t>
            </a:r>
            <a:r>
              <a:rPr lang="en-US" sz="900" dirty="0">
                <a:latin typeface="Aptos" panose="020B0004020202020204" pitchFamily="34" charset="0"/>
                <a:cs typeface="Arial" pitchFamily="34" charset="0"/>
              </a:rPr>
              <a:t>Table 1.</a:t>
            </a:r>
          </a:p>
        </p:txBody>
      </p:sp>
      <p:sp>
        <p:nvSpPr>
          <p:cNvPr id="595979" name="Text Box 11"/>
          <p:cNvSpPr txBox="1">
            <a:spLocks noChangeArrowheads="1"/>
          </p:cNvSpPr>
          <p:nvPr/>
        </p:nvSpPr>
        <p:spPr bwMode="auto">
          <a:xfrm>
            <a:off x="0" y="5711825"/>
            <a:ext cx="1104900" cy="504825"/>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a:t>
            </a:r>
            <a:r>
              <a:rPr lang="en-US" sz="900" dirty="0">
                <a:latin typeface="Aptos" panose="020B0004020202020204" pitchFamily="34" charset="0"/>
                <a:cs typeface="Arial" pitchFamily="34" charset="0"/>
              </a:rPr>
              <a:t>.52/¶3</a:t>
            </a:r>
          </a:p>
        </p:txBody>
      </p:sp>
      <p:sp>
        <p:nvSpPr>
          <p:cNvPr id="595980" name="Text Box 12"/>
          <p:cNvSpPr txBox="1">
            <a:spLocks noChangeArrowheads="1"/>
          </p:cNvSpPr>
          <p:nvPr/>
        </p:nvSpPr>
        <p:spPr bwMode="auto">
          <a:xfrm>
            <a:off x="0" y="6278563"/>
            <a:ext cx="1104900" cy="504825"/>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a:t>
            </a:r>
            <a:r>
              <a:rPr lang="en-US" sz="900" dirty="0">
                <a:latin typeface="Aptos" panose="020B0004020202020204" pitchFamily="34" charset="0"/>
                <a:cs typeface="Arial" pitchFamily="34" charset="0"/>
              </a:rPr>
              <a:t>.53/¶2</a:t>
            </a:r>
          </a:p>
        </p:txBody>
      </p:sp>
      <p:sp>
        <p:nvSpPr>
          <p:cNvPr id="595981" name="Text Box 13"/>
          <p:cNvSpPr txBox="1">
            <a:spLocks noChangeArrowheads="1"/>
          </p:cNvSpPr>
          <p:nvPr/>
        </p:nvSpPr>
        <p:spPr bwMode="auto">
          <a:xfrm>
            <a:off x="0" y="7373938"/>
            <a:ext cx="1104900" cy="504825"/>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a:t>
            </a:r>
            <a:r>
              <a:rPr lang="en-US" sz="900" dirty="0">
                <a:latin typeface="Aptos" panose="020B0004020202020204" pitchFamily="34" charset="0"/>
                <a:cs typeface="Arial" pitchFamily="34" charset="0"/>
              </a:rPr>
              <a:t>.52/¶2</a:t>
            </a:r>
          </a:p>
        </p:txBody>
      </p:sp>
      <p:sp>
        <p:nvSpPr>
          <p:cNvPr id="595982" name="Text Box 14"/>
          <p:cNvSpPr txBox="1">
            <a:spLocks noChangeArrowheads="1"/>
          </p:cNvSpPr>
          <p:nvPr/>
        </p:nvSpPr>
        <p:spPr bwMode="auto">
          <a:xfrm>
            <a:off x="5753100" y="3811588"/>
            <a:ext cx="1104900" cy="639762"/>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1/VRBPAC final briefing document/p.36/Fig 5.</a:t>
            </a:r>
            <a:endParaRPr lang="en-US" sz="900" dirty="0">
              <a:latin typeface="Aptos" panose="020B0004020202020204" pitchFamily="34" charset="0"/>
              <a:cs typeface="Arial" pitchFamily="34" charset="0"/>
            </a:endParaRPr>
          </a:p>
        </p:txBody>
      </p:sp>
      <p:sp>
        <p:nvSpPr>
          <p:cNvPr id="595983" name="Text Box 15"/>
          <p:cNvSpPr txBox="1">
            <a:spLocks noChangeArrowheads="1"/>
          </p:cNvSpPr>
          <p:nvPr/>
        </p:nvSpPr>
        <p:spPr bwMode="auto">
          <a:xfrm>
            <a:off x="0" y="8432800"/>
            <a:ext cx="1104900" cy="503238"/>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2/Prescribing information/p. 3/</a:t>
            </a:r>
            <a:r>
              <a:rPr lang="en-US" sz="900" dirty="0">
                <a:latin typeface="Aptos" panose="020B0004020202020204" pitchFamily="34" charset="0"/>
                <a:cs typeface="Arial" pitchFamily="34" charset="0"/>
              </a:rPr>
              <a:t>Lines 103-104.</a:t>
            </a:r>
          </a:p>
        </p:txBody>
      </p:sp>
      <p:sp>
        <p:nvSpPr>
          <p:cNvPr id="595984" name="Text Box 16"/>
          <p:cNvSpPr txBox="1">
            <a:spLocks noChangeArrowheads="1"/>
          </p:cNvSpPr>
          <p:nvPr/>
        </p:nvSpPr>
        <p:spPr bwMode="auto">
          <a:xfrm>
            <a:off x="0" y="287338"/>
            <a:ext cx="1104900" cy="1197548"/>
          </a:xfrm>
          <a:prstGeom prst="rect">
            <a:avLst/>
          </a:prstGeom>
          <a:noFill/>
          <a:ln w="9525">
            <a:solidFill>
              <a:schemeClr val="tx1"/>
            </a:solidFill>
            <a:miter lim="800000"/>
            <a:headEnd/>
            <a:tailEnd/>
          </a:ln>
          <a:effectLst/>
        </p:spPr>
        <p:txBody>
          <a:bodyPr lIns="88689" tIns="44343" rIns="88689" bIns="44343">
            <a:spAutoFit/>
          </a:bodyPr>
          <a:lstStyle/>
          <a:p>
            <a:pPr algn="l" defTabSz="887413" eaLnBrk="1" hangingPunct="1"/>
            <a:r>
              <a:rPr lang="en-US" sz="900" dirty="0">
                <a:latin typeface="Aptos" panose="020B0004020202020204" pitchFamily="34" charset="0"/>
              </a:rPr>
              <a:t>1/Aug 7, 2006: Data are updated per Athens Investigator Meeting slides/D. Ferris/Filename S2-4-Therapeutic </a:t>
            </a:r>
            <a:r>
              <a:rPr lang="en-US" sz="900" dirty="0" err="1">
                <a:latin typeface="Aptos" panose="020B0004020202020204" pitchFamily="34" charset="0"/>
              </a:rPr>
              <a:t>etkinlik</a:t>
            </a:r>
            <a:endParaRPr lang="en-US" sz="900" dirty="0">
              <a:latin typeface="Aptos" panose="020B0004020202020204" pitchFamily="34" charset="0"/>
              <a:cs typeface="Arial" pitchFamily="34" charset="0"/>
            </a:endParaRPr>
          </a:p>
        </p:txBody>
      </p:sp>
      <p:sp>
        <p:nvSpPr>
          <p:cNvPr id="595985" name="Text Box 17"/>
          <p:cNvSpPr txBox="1">
            <a:spLocks noChangeArrowheads="1"/>
          </p:cNvSpPr>
          <p:nvPr/>
        </p:nvSpPr>
        <p:spPr bwMode="auto">
          <a:xfrm>
            <a:off x="0" y="1685925"/>
            <a:ext cx="1130300" cy="1197517"/>
          </a:xfrm>
          <a:prstGeom prst="rect">
            <a:avLst/>
          </a:prstGeom>
          <a:noFill/>
          <a:ln w="9525">
            <a:solidFill>
              <a:schemeClr val="tx1"/>
            </a:solidFill>
            <a:miter lim="800000"/>
            <a:headEnd/>
            <a:tailEnd/>
          </a:ln>
          <a:effectLst/>
        </p:spPr>
        <p:txBody>
          <a:bodyPr lIns="88657" tIns="44328" rIns="88657" bIns="44328">
            <a:spAutoFit/>
          </a:bodyPr>
          <a:lstStyle/>
          <a:p>
            <a:pPr algn="l" defTabSz="887413" eaLnBrk="1" hangingPunct="1"/>
            <a:r>
              <a:rPr lang="en-US" sz="800" dirty="0">
                <a:latin typeface="Aptos" panose="020B0004020202020204" pitchFamily="34" charset="0"/>
              </a:rPr>
              <a:t>1/Aug 7, 2006: Seronegative, PCR- box is updated to reflect MITT-2 data (not PPE); source is DRAFT VRBPAC briefing document/p32/Table 13</a:t>
            </a:r>
          </a:p>
        </p:txBody>
      </p:sp>
      <p:sp>
        <p:nvSpPr>
          <p:cNvPr id="595986" name="Text Box 18"/>
          <p:cNvSpPr txBox="1">
            <a:spLocks noChangeArrowheads="1"/>
          </p:cNvSpPr>
          <p:nvPr/>
        </p:nvSpPr>
        <p:spPr bwMode="auto">
          <a:xfrm>
            <a:off x="0" y="2981325"/>
            <a:ext cx="1130300" cy="1197517"/>
          </a:xfrm>
          <a:prstGeom prst="rect">
            <a:avLst/>
          </a:prstGeom>
          <a:noFill/>
          <a:ln w="9525">
            <a:solidFill>
              <a:schemeClr val="tx1"/>
            </a:solidFill>
            <a:miter lim="800000"/>
            <a:headEnd/>
            <a:tailEnd/>
          </a:ln>
          <a:effectLst/>
        </p:spPr>
        <p:txBody>
          <a:bodyPr lIns="88657" tIns="44328" rIns="88657" bIns="44328">
            <a:spAutoFit/>
          </a:bodyPr>
          <a:lstStyle/>
          <a:p>
            <a:pPr algn="l" defTabSz="887413" eaLnBrk="1" hangingPunct="1"/>
            <a:r>
              <a:rPr lang="en-US" sz="800" dirty="0">
                <a:latin typeface="Aptos" panose="020B0004020202020204" pitchFamily="34" charset="0"/>
              </a:rPr>
              <a:t>1/Aug 8, 2006: </a:t>
            </a:r>
            <a:r>
              <a:rPr lang="en-US" sz="800" dirty="0" err="1">
                <a:latin typeface="Aptos" panose="020B0004020202020204" pitchFamily="34" charset="0"/>
              </a:rPr>
              <a:t>olguları</a:t>
            </a:r>
            <a:r>
              <a:rPr lang="en-US" sz="800" dirty="0">
                <a:latin typeface="Aptos" panose="020B0004020202020204" pitchFamily="34" charset="0"/>
              </a:rPr>
              <a:t> updated (</a:t>
            </a:r>
            <a:r>
              <a:rPr lang="en-US" sz="800" dirty="0" err="1">
                <a:latin typeface="Aptos" panose="020B0004020202020204" pitchFamily="34" charset="0"/>
              </a:rPr>
              <a:t>sero</a:t>
            </a:r>
            <a:r>
              <a:rPr lang="en-US" sz="800" dirty="0">
                <a:latin typeface="Aptos" panose="020B0004020202020204" pitchFamily="34" charset="0"/>
              </a:rPr>
              <a:t>-/PCR+ and </a:t>
            </a:r>
            <a:r>
              <a:rPr lang="en-US" sz="800" dirty="0" err="1">
                <a:latin typeface="Aptos" panose="020B0004020202020204" pitchFamily="34" charset="0"/>
              </a:rPr>
              <a:t>sero</a:t>
            </a:r>
            <a:r>
              <a:rPr lang="en-US" sz="800" dirty="0">
                <a:latin typeface="Aptos" panose="020B0004020202020204" pitchFamily="34" charset="0"/>
              </a:rPr>
              <a:t>+/PCR-) per S. </a:t>
            </a:r>
            <a:r>
              <a:rPr lang="en-US" sz="800" dirty="0" err="1">
                <a:latin typeface="Aptos" panose="020B0004020202020204" pitchFamily="34" charset="0"/>
              </a:rPr>
              <a:t>Stoyanov</a:t>
            </a:r>
            <a:r>
              <a:rPr lang="en-US" sz="800" dirty="0">
                <a:latin typeface="Aptos" panose="020B0004020202020204" pitchFamily="34" charset="0"/>
              </a:rPr>
              <a:t> discussion with statistician/email direction from S. </a:t>
            </a:r>
            <a:r>
              <a:rPr lang="en-US" sz="800" dirty="0" err="1">
                <a:latin typeface="Aptos" panose="020B0004020202020204" pitchFamily="34" charset="0"/>
              </a:rPr>
              <a:t>Stoyanov</a:t>
            </a:r>
            <a:r>
              <a:rPr lang="en-US" sz="800" dirty="0">
                <a:latin typeface="Aptos" panose="020B0004020202020204" pitchFamily="34" charset="0"/>
              </a:rPr>
              <a:t> Aug 8 2006.</a:t>
            </a:r>
          </a:p>
        </p:txBody>
      </p:sp>
    </p:spTree>
    <p:extLst>
      <p:ext uri="{BB962C8B-B14F-4D97-AF65-F5344CB8AC3E}">
        <p14:creationId xmlns:p14="http://schemas.microsoft.com/office/powerpoint/2010/main" val="783801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3EBCFF2B-8771-4E86-8655-CB4BB3993C39}" type="slidenum">
              <a:rPr lang="en-US" smtClean="0"/>
              <a:pPr>
                <a:defRPr/>
              </a:pPr>
              <a:t>77</a:t>
            </a:fld>
            <a:endParaRPr lang="en-US" dirty="0"/>
          </a:p>
        </p:txBody>
      </p:sp>
      <p:sp>
        <p:nvSpPr>
          <p:cNvPr id="2" name="TextBox 1"/>
          <p:cNvSpPr txBox="1"/>
          <p:nvPr/>
        </p:nvSpPr>
        <p:spPr>
          <a:xfrm>
            <a:off x="124239" y="2006497"/>
            <a:ext cx="914711" cy="646451"/>
          </a:xfrm>
          <a:prstGeom prst="rect">
            <a:avLst/>
          </a:prstGeom>
          <a:noFill/>
          <a:ln>
            <a:solidFill>
              <a:schemeClr val="tx1"/>
            </a:solidFill>
          </a:ln>
        </p:spPr>
        <p:txBody>
          <a:bodyPr lIns="91435" tIns="45718" rIns="91435" bIns="45718">
            <a:spAutoFit/>
          </a:bodyPr>
          <a:lstStyle/>
          <a:p>
            <a:pPr>
              <a:defRPr/>
            </a:pPr>
            <a:r>
              <a:rPr lang="en-US" sz="900" dirty="0">
                <a:latin typeface="Aptos" panose="020B0004020202020204" pitchFamily="34" charset="0"/>
              </a:rPr>
              <a:t>Brotherton 2011A: </a:t>
            </a:r>
          </a:p>
          <a:p>
            <a:pPr>
              <a:defRPr/>
            </a:pPr>
            <a:r>
              <a:rPr lang="en-US" sz="900" dirty="0">
                <a:latin typeface="Aptos" panose="020B0004020202020204" pitchFamily="34" charset="0"/>
              </a:rPr>
              <a:t>p 631A</a:t>
            </a:r>
          </a:p>
          <a:p>
            <a:pPr>
              <a:defRPr/>
            </a:pPr>
            <a:r>
              <a:rPr lang="en-US" sz="900" dirty="0">
                <a:latin typeface="Aptos" panose="020B0004020202020204" pitchFamily="34" charset="0"/>
              </a:rPr>
              <a:t>P 163B</a:t>
            </a:r>
          </a:p>
        </p:txBody>
      </p:sp>
    </p:spTree>
    <p:extLst>
      <p:ext uri="{BB962C8B-B14F-4D97-AF65-F5344CB8AC3E}">
        <p14:creationId xmlns:p14="http://schemas.microsoft.com/office/powerpoint/2010/main" val="5272287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3D0796C2-11F0-4B5E-9949-F86FD1836A14}" type="slidenum">
              <a:rPr lang="en-US" smtClean="0"/>
              <a:pPr>
                <a:defRPr/>
              </a:pPr>
              <a:t>78</a:t>
            </a:fld>
            <a:endParaRPr lang="en-US" dirty="0"/>
          </a:p>
        </p:txBody>
      </p:sp>
    </p:spTree>
    <p:extLst>
      <p:ext uri="{BB962C8B-B14F-4D97-AF65-F5344CB8AC3E}">
        <p14:creationId xmlns:p14="http://schemas.microsoft.com/office/powerpoint/2010/main" val="2536782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B1BE3078-E324-4C57-894C-A2AC69830A7E}" type="slidenum">
              <a:rPr lang="en-US" smtClean="0"/>
              <a:pPr>
                <a:defRPr/>
              </a:pPr>
              <a:t>79</a:t>
            </a:fld>
            <a:endParaRPr lang="en-US" dirty="0"/>
          </a:p>
        </p:txBody>
      </p:sp>
    </p:spTree>
    <p:extLst>
      <p:ext uri="{BB962C8B-B14F-4D97-AF65-F5344CB8AC3E}">
        <p14:creationId xmlns:p14="http://schemas.microsoft.com/office/powerpoint/2010/main" val="686109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0B021A8D-1D8D-4BAF-ACDA-0D082187C788}" type="slidenum">
              <a:rPr lang="en-US" smtClean="0"/>
              <a:pPr>
                <a:defRPr/>
              </a:pPr>
              <a:t>80</a:t>
            </a:fld>
            <a:endParaRPr lang="en-US" dirty="0"/>
          </a:p>
        </p:txBody>
      </p:sp>
    </p:spTree>
    <p:extLst>
      <p:ext uri="{BB962C8B-B14F-4D97-AF65-F5344CB8AC3E}">
        <p14:creationId xmlns:p14="http://schemas.microsoft.com/office/powerpoint/2010/main" val="3467785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00AD3D85-A2B3-492F-8EF2-7F3B9EB747F2}" type="slidenum">
              <a:rPr lang="en-US" smtClean="0"/>
              <a:pPr>
                <a:defRPr/>
              </a:pPr>
              <a:t>81</a:t>
            </a:fld>
            <a:endParaRPr lang="en-US" dirty="0"/>
          </a:p>
        </p:txBody>
      </p:sp>
    </p:spTree>
    <p:extLst>
      <p:ext uri="{BB962C8B-B14F-4D97-AF65-F5344CB8AC3E}">
        <p14:creationId xmlns:p14="http://schemas.microsoft.com/office/powerpoint/2010/main" val="770637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591A832B-FCB5-47B7-B76F-85A21EF4124C}" type="slidenum">
              <a:rPr lang="en-US" smtClean="0"/>
              <a:pPr>
                <a:defRPr/>
              </a:pPr>
              <a:t>82</a:t>
            </a:fld>
            <a:endParaRPr lang="en-US" dirty="0"/>
          </a:p>
        </p:txBody>
      </p:sp>
      <p:sp>
        <p:nvSpPr>
          <p:cNvPr id="7" name="TextBox 6"/>
          <p:cNvSpPr txBox="1"/>
          <p:nvPr/>
        </p:nvSpPr>
        <p:spPr>
          <a:xfrm>
            <a:off x="76098" y="1677025"/>
            <a:ext cx="914710" cy="784826"/>
          </a:xfrm>
          <a:prstGeom prst="rect">
            <a:avLst/>
          </a:prstGeom>
          <a:noFill/>
          <a:ln>
            <a:solidFill>
              <a:schemeClr val="tx1"/>
            </a:solidFill>
          </a:ln>
        </p:spPr>
        <p:txBody>
          <a:bodyPr lIns="91435" tIns="45718" rIns="91435" bIns="45718">
            <a:spAutoFit/>
          </a:bodyPr>
          <a:lstStyle/>
          <a:p>
            <a:pPr>
              <a:defRPr/>
            </a:pPr>
            <a:r>
              <a:rPr lang="en-US" sz="900" dirty="0">
                <a:latin typeface="Aptos" panose="020B0004020202020204" pitchFamily="34" charset="0"/>
              </a:rPr>
              <a:t>S Garland Data EUROGIN 2012:</a:t>
            </a:r>
          </a:p>
          <a:p>
            <a:pPr>
              <a:defRPr/>
            </a:pPr>
            <a:r>
              <a:rPr lang="en-US" sz="900" dirty="0">
                <a:latin typeface="Aptos" panose="020B0004020202020204" pitchFamily="34" charset="0"/>
              </a:rPr>
              <a:t>P 4A</a:t>
            </a:r>
          </a:p>
        </p:txBody>
      </p:sp>
    </p:spTree>
    <p:extLst>
      <p:ext uri="{BB962C8B-B14F-4D97-AF65-F5344CB8AC3E}">
        <p14:creationId xmlns:p14="http://schemas.microsoft.com/office/powerpoint/2010/main" val="1365670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xfrm>
            <a:off x="684869" y="4304988"/>
            <a:ext cx="5488264"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p>
        </p:txBody>
      </p:sp>
      <p:sp>
        <p:nvSpPr>
          <p:cNvPr id="4" name="TextBox 3"/>
          <p:cNvSpPr txBox="1"/>
          <p:nvPr/>
        </p:nvSpPr>
        <p:spPr>
          <a:xfrm>
            <a:off x="121133" y="1352238"/>
            <a:ext cx="913158" cy="646451"/>
          </a:xfrm>
          <a:prstGeom prst="rect">
            <a:avLst/>
          </a:prstGeom>
          <a:noFill/>
          <a:ln>
            <a:solidFill>
              <a:schemeClr val="tx1"/>
            </a:solidFill>
          </a:ln>
        </p:spPr>
        <p:txBody>
          <a:bodyPr lIns="91435" tIns="45718" rIns="91435" bIns="45718">
            <a:spAutoFit/>
          </a:bodyPr>
          <a:lstStyle/>
          <a:p>
            <a:pPr>
              <a:defRPr/>
            </a:pPr>
            <a:r>
              <a:rPr lang="en-US" sz="900" dirty="0">
                <a:latin typeface="Aptos" panose="020B0004020202020204" pitchFamily="34" charset="0"/>
              </a:rPr>
              <a:t>Oliphant 2011:</a:t>
            </a:r>
          </a:p>
          <a:p>
            <a:pPr>
              <a:defRPr/>
            </a:pPr>
            <a:r>
              <a:rPr lang="en-US" sz="900" dirty="0">
                <a:latin typeface="Aptos" panose="020B0004020202020204" pitchFamily="34" charset="0"/>
              </a:rPr>
              <a:t>P 53A</a:t>
            </a:r>
          </a:p>
          <a:p>
            <a:pPr>
              <a:defRPr/>
            </a:pPr>
            <a:r>
              <a:rPr lang="en-US" sz="900" dirty="0">
                <a:latin typeface="Aptos" panose="020B0004020202020204" pitchFamily="34" charset="0"/>
              </a:rPr>
              <a:t>P 53B</a:t>
            </a:r>
          </a:p>
          <a:p>
            <a:pPr>
              <a:defRPr/>
            </a:pPr>
            <a:r>
              <a:rPr lang="en-US" sz="900" dirty="0">
                <a:latin typeface="Aptos" panose="020B0004020202020204" pitchFamily="34" charset="0"/>
              </a:rPr>
              <a:t>P 53C</a:t>
            </a:r>
          </a:p>
        </p:txBody>
      </p:sp>
      <p:sp>
        <p:nvSpPr>
          <p:cNvPr id="7" name="TextBox 6"/>
          <p:cNvSpPr txBox="1"/>
          <p:nvPr/>
        </p:nvSpPr>
        <p:spPr>
          <a:xfrm>
            <a:off x="5739848" y="1883514"/>
            <a:ext cx="913158" cy="1061825"/>
          </a:xfrm>
          <a:prstGeom prst="rect">
            <a:avLst/>
          </a:prstGeom>
          <a:noFill/>
          <a:ln>
            <a:solidFill>
              <a:schemeClr val="tx1"/>
            </a:solidFill>
          </a:ln>
        </p:spPr>
        <p:txBody>
          <a:bodyPr lIns="91435" tIns="45718" rIns="91435" bIns="45718">
            <a:spAutoFit/>
          </a:bodyPr>
          <a:lstStyle/>
          <a:p>
            <a:pPr>
              <a:defRPr/>
            </a:pPr>
            <a:r>
              <a:rPr lang="en-US" sz="900" dirty="0">
                <a:latin typeface="Aptos" panose="020B0004020202020204" pitchFamily="34" charset="0"/>
              </a:rPr>
              <a:t>63=</a:t>
            </a:r>
          </a:p>
          <a:p>
            <a:pPr>
              <a:defRPr/>
            </a:pPr>
            <a:r>
              <a:rPr lang="en-US" sz="900" dirty="0">
                <a:latin typeface="Aptos" panose="020B0004020202020204" pitchFamily="34" charset="0"/>
              </a:rPr>
              <a:t>(13.7-5.1)/13.7</a:t>
            </a:r>
          </a:p>
          <a:p>
            <a:pPr>
              <a:defRPr/>
            </a:pPr>
            <a:endParaRPr lang="en-US" sz="900" dirty="0">
              <a:latin typeface="Aptos" panose="020B0004020202020204" pitchFamily="34" charset="0"/>
            </a:endParaRPr>
          </a:p>
          <a:p>
            <a:pPr>
              <a:defRPr/>
            </a:pPr>
            <a:r>
              <a:rPr lang="en-US" sz="900" dirty="0">
                <a:latin typeface="Aptos" panose="020B0004020202020204" pitchFamily="34" charset="0"/>
              </a:rPr>
              <a:t>All % values came from  </a:t>
            </a:r>
          </a:p>
          <a:p>
            <a:pPr>
              <a:defRPr/>
            </a:pPr>
            <a:r>
              <a:rPr lang="en-US" sz="900" dirty="0">
                <a:latin typeface="Aptos" panose="020B0004020202020204" pitchFamily="34" charset="0"/>
              </a:rPr>
              <a:t>Oliphant 2011: P 53A</a:t>
            </a:r>
          </a:p>
        </p:txBody>
      </p:sp>
      <p:sp>
        <p:nvSpPr>
          <p:cNvPr id="8" name="TextBox 7"/>
          <p:cNvSpPr txBox="1"/>
          <p:nvPr/>
        </p:nvSpPr>
        <p:spPr>
          <a:xfrm>
            <a:off x="93179" y="2929662"/>
            <a:ext cx="969065" cy="1200325"/>
          </a:xfrm>
          <a:prstGeom prst="rect">
            <a:avLst/>
          </a:prstGeom>
          <a:noFill/>
          <a:ln>
            <a:solidFill>
              <a:schemeClr val="tx1"/>
            </a:solidFill>
          </a:ln>
        </p:spPr>
        <p:txBody>
          <a:bodyPr wrap="square" lIns="91435" tIns="45718" rIns="91435" bIns="45718">
            <a:spAutoFit/>
          </a:bodyPr>
          <a:lstStyle/>
          <a:p>
            <a:pPr>
              <a:defRPr/>
            </a:pPr>
            <a:r>
              <a:rPr lang="en-US" sz="900" dirty="0">
                <a:latin typeface="Aptos" panose="020B0004020202020204" pitchFamily="34" charset="0"/>
              </a:rPr>
              <a:t>Oliphant 2011:</a:t>
            </a:r>
          </a:p>
          <a:p>
            <a:pPr>
              <a:defRPr/>
            </a:pPr>
            <a:r>
              <a:rPr lang="en-US" sz="900" dirty="0">
                <a:latin typeface="Aptos" panose="020B0004020202020204" pitchFamily="34" charset="0"/>
              </a:rPr>
              <a:t>P 53D </a:t>
            </a:r>
          </a:p>
          <a:p>
            <a:pPr>
              <a:defRPr/>
            </a:pPr>
            <a:r>
              <a:rPr lang="en-US" sz="900" dirty="0">
                <a:latin typeface="Aptos" panose="020B0004020202020204" pitchFamily="34" charset="0"/>
              </a:rPr>
              <a:t>P 53E  (40,793=9988+11751+12493+6561)</a:t>
            </a:r>
          </a:p>
          <a:p>
            <a:pPr>
              <a:defRPr/>
            </a:pPr>
            <a:r>
              <a:rPr lang="en-US" sz="900" dirty="0">
                <a:latin typeface="Aptos" panose="020B0004020202020204" pitchFamily="34" charset="0"/>
              </a:rPr>
              <a:t>P 52A </a:t>
            </a:r>
          </a:p>
          <a:p>
            <a:pPr>
              <a:defRPr/>
            </a:pPr>
            <a:r>
              <a:rPr lang="en-GB" sz="900" dirty="0">
                <a:latin typeface="Aptos" panose="020B0004020202020204" pitchFamily="34" charset="0"/>
              </a:rPr>
              <a:t>P 53C</a:t>
            </a:r>
            <a:endParaRPr lang="en-US" sz="900" dirty="0">
              <a:latin typeface="Aptos" panose="020B0004020202020204" pitchFamily="34" charset="0"/>
            </a:endParaRPr>
          </a:p>
        </p:txBody>
      </p:sp>
    </p:spTree>
    <p:extLst>
      <p:ext uri="{BB962C8B-B14F-4D97-AF65-F5344CB8AC3E}">
        <p14:creationId xmlns:p14="http://schemas.microsoft.com/office/powerpoint/2010/main" val="3751237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5462">
              <a:defRPr/>
            </a:pPr>
            <a:fld id="{9AFA772D-06D6-419A-B3C0-D7D481EEB3FB}" type="slidenum">
              <a:rPr lang="en-US" smtClean="0">
                <a:solidFill>
                  <a:srgbClr val="FFFFFF"/>
                </a:solidFill>
                <a:cs typeface="Arial" charset="0"/>
              </a:rPr>
              <a:pPr defTabSz="925462">
                <a:defRPr/>
              </a:pPr>
              <a:t>84</a:t>
            </a:fld>
            <a:endParaRPr lang="en-US" dirty="0">
              <a:solidFill>
                <a:srgbClr val="FFFFFF"/>
              </a:solidFill>
              <a:cs typeface="Arial" charset="0"/>
            </a:endParaRPr>
          </a:p>
        </p:txBody>
      </p:sp>
      <p:sp>
        <p:nvSpPr>
          <p:cNvPr id="98307" name="Rectangle 2"/>
          <p:cNvSpPr>
            <a:spLocks noGrp="1" noRot="1" noChangeAspect="1" noChangeArrowheads="1" noTextEdit="1"/>
          </p:cNvSpPr>
          <p:nvPr>
            <p:ph type="sldImg"/>
          </p:nvPr>
        </p:nvSpPr>
        <p:spPr bwMode="auto">
          <a:xfrm>
            <a:off x="396875" y="688975"/>
            <a:ext cx="6084888" cy="3424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Notes Placeholder 11"/>
          <p:cNvSpPr>
            <a:spLocks noGrp="1"/>
          </p:cNvSpPr>
          <p:nvPr/>
        </p:nvSpPr>
        <p:spPr bwMode="auto">
          <a:xfrm>
            <a:off x="686421" y="4344025"/>
            <a:ext cx="5485158" cy="41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sz="1200" dirty="0">
              <a:latin typeface="Aptos" panose="020B0004020202020204" pitchFamily="34" charset="0"/>
            </a:endParaRPr>
          </a:p>
        </p:txBody>
      </p:sp>
      <p:sp>
        <p:nvSpPr>
          <p:cNvPr id="98309" name="Text Box 15"/>
          <p:cNvSpPr txBox="1">
            <a:spLocks noChangeArrowheads="1"/>
          </p:cNvSpPr>
          <p:nvPr/>
        </p:nvSpPr>
        <p:spPr bwMode="auto">
          <a:xfrm>
            <a:off x="1" y="1296025"/>
            <a:ext cx="1066904" cy="3669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11" tIns="45206" rIns="90411" bIns="45206">
            <a:spAutoFit/>
          </a:bodyPr>
          <a:lstStyle>
            <a:lvl1pPr defTabSz="903288" eaLnBrk="0" hangingPunct="0">
              <a:defRPr>
                <a:solidFill>
                  <a:schemeClr val="tx1"/>
                </a:solidFill>
                <a:latin typeface="Arial" charset="0"/>
                <a:cs typeface="Arial" charset="0"/>
              </a:defRPr>
            </a:lvl1pPr>
            <a:lvl2pPr marL="742950" indent="-285750" defTabSz="903288" eaLnBrk="0" hangingPunct="0">
              <a:defRPr>
                <a:solidFill>
                  <a:schemeClr val="tx1"/>
                </a:solidFill>
                <a:latin typeface="Arial" charset="0"/>
                <a:cs typeface="Arial" charset="0"/>
              </a:defRPr>
            </a:lvl2pPr>
            <a:lvl3pPr marL="1143000" indent="-228600" defTabSz="903288" eaLnBrk="0" hangingPunct="0">
              <a:defRPr>
                <a:solidFill>
                  <a:schemeClr val="tx1"/>
                </a:solidFill>
                <a:latin typeface="Arial" charset="0"/>
                <a:cs typeface="Arial" charset="0"/>
              </a:defRPr>
            </a:lvl3pPr>
            <a:lvl4pPr marL="1600200" indent="-228600" defTabSz="903288" eaLnBrk="0" hangingPunct="0">
              <a:defRPr>
                <a:solidFill>
                  <a:schemeClr val="tx1"/>
                </a:solidFill>
                <a:latin typeface="Arial" charset="0"/>
                <a:cs typeface="Arial" charset="0"/>
              </a:defRPr>
            </a:lvl4pPr>
            <a:lvl5pPr marL="2057400" indent="-228600" defTabSz="903288" eaLnBrk="0" hangingPunct="0">
              <a:defRPr>
                <a:solidFill>
                  <a:schemeClr val="tx1"/>
                </a:solidFill>
                <a:latin typeface="Arial" charset="0"/>
                <a:cs typeface="Arial" charset="0"/>
              </a:defRPr>
            </a:lvl5pPr>
            <a:lvl6pPr marL="2514600" indent="-228600" defTabSz="903288" eaLnBrk="0" fontAlgn="base" hangingPunct="0">
              <a:spcBef>
                <a:spcPct val="0"/>
              </a:spcBef>
              <a:spcAft>
                <a:spcPct val="0"/>
              </a:spcAft>
              <a:defRPr>
                <a:solidFill>
                  <a:schemeClr val="tx1"/>
                </a:solidFill>
                <a:latin typeface="Arial" charset="0"/>
                <a:cs typeface="Arial" charset="0"/>
              </a:defRPr>
            </a:lvl6pPr>
            <a:lvl7pPr marL="2971800" indent="-228600" defTabSz="903288" eaLnBrk="0" fontAlgn="base" hangingPunct="0">
              <a:spcBef>
                <a:spcPct val="0"/>
              </a:spcBef>
              <a:spcAft>
                <a:spcPct val="0"/>
              </a:spcAft>
              <a:defRPr>
                <a:solidFill>
                  <a:schemeClr val="tx1"/>
                </a:solidFill>
                <a:latin typeface="Arial" charset="0"/>
                <a:cs typeface="Arial" charset="0"/>
              </a:defRPr>
            </a:lvl7pPr>
            <a:lvl8pPr marL="3429000" indent="-228600" defTabSz="903288" eaLnBrk="0" fontAlgn="base" hangingPunct="0">
              <a:spcBef>
                <a:spcPct val="0"/>
              </a:spcBef>
              <a:spcAft>
                <a:spcPct val="0"/>
              </a:spcAft>
              <a:defRPr>
                <a:solidFill>
                  <a:schemeClr val="tx1"/>
                </a:solidFill>
                <a:latin typeface="Arial" charset="0"/>
                <a:cs typeface="Arial" charset="0"/>
              </a:defRPr>
            </a:lvl8pPr>
            <a:lvl9pPr marL="3886200" indent="-228600" defTabSz="903288"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latin typeface="Aptos" panose="020B0004020202020204" pitchFamily="34" charset="0"/>
              </a:rPr>
              <a:t>Bauer 2012 :</a:t>
            </a:r>
          </a:p>
          <a:p>
            <a:pPr eaLnBrk="1" hangingPunct="1"/>
            <a:r>
              <a:rPr lang="en-US" sz="900" dirty="0">
                <a:latin typeface="Aptos" panose="020B0004020202020204" pitchFamily="34" charset="0"/>
              </a:rPr>
              <a:t>p: e1I</a:t>
            </a:r>
          </a:p>
        </p:txBody>
      </p:sp>
      <p:cxnSp>
        <p:nvCxnSpPr>
          <p:cNvPr id="3" name="Straight Arrow Connector 2"/>
          <p:cNvCxnSpPr>
            <a:stCxn id="98309" idx="3"/>
          </p:cNvCxnSpPr>
          <p:nvPr/>
        </p:nvCxnSpPr>
        <p:spPr>
          <a:xfrm>
            <a:off x="1066904" y="1480279"/>
            <a:ext cx="380482" cy="1202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311" name="Text Box 15"/>
          <p:cNvSpPr txBox="1">
            <a:spLocks noChangeArrowheads="1"/>
          </p:cNvSpPr>
          <p:nvPr/>
        </p:nvSpPr>
        <p:spPr bwMode="auto">
          <a:xfrm>
            <a:off x="1" y="1750415"/>
            <a:ext cx="1066904" cy="3685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11" tIns="45206" rIns="90411" bIns="45206">
            <a:spAutoFit/>
          </a:bodyPr>
          <a:lstStyle>
            <a:lvl1pPr defTabSz="903288" eaLnBrk="0" hangingPunct="0">
              <a:defRPr>
                <a:solidFill>
                  <a:schemeClr val="tx1"/>
                </a:solidFill>
                <a:latin typeface="Arial" charset="0"/>
                <a:cs typeface="Arial" charset="0"/>
              </a:defRPr>
            </a:lvl1pPr>
            <a:lvl2pPr marL="742950" indent="-285750" defTabSz="903288" eaLnBrk="0" hangingPunct="0">
              <a:defRPr>
                <a:solidFill>
                  <a:schemeClr val="tx1"/>
                </a:solidFill>
                <a:latin typeface="Arial" charset="0"/>
                <a:cs typeface="Arial" charset="0"/>
              </a:defRPr>
            </a:lvl2pPr>
            <a:lvl3pPr marL="1143000" indent="-228600" defTabSz="903288" eaLnBrk="0" hangingPunct="0">
              <a:defRPr>
                <a:solidFill>
                  <a:schemeClr val="tx1"/>
                </a:solidFill>
                <a:latin typeface="Arial" charset="0"/>
                <a:cs typeface="Arial" charset="0"/>
              </a:defRPr>
            </a:lvl3pPr>
            <a:lvl4pPr marL="1600200" indent="-228600" defTabSz="903288" eaLnBrk="0" hangingPunct="0">
              <a:defRPr>
                <a:solidFill>
                  <a:schemeClr val="tx1"/>
                </a:solidFill>
                <a:latin typeface="Arial" charset="0"/>
                <a:cs typeface="Arial" charset="0"/>
              </a:defRPr>
            </a:lvl4pPr>
            <a:lvl5pPr marL="2057400" indent="-228600" defTabSz="903288" eaLnBrk="0" hangingPunct="0">
              <a:defRPr>
                <a:solidFill>
                  <a:schemeClr val="tx1"/>
                </a:solidFill>
                <a:latin typeface="Arial" charset="0"/>
                <a:cs typeface="Arial" charset="0"/>
              </a:defRPr>
            </a:lvl5pPr>
            <a:lvl6pPr marL="2514600" indent="-228600" defTabSz="903288" eaLnBrk="0" fontAlgn="base" hangingPunct="0">
              <a:spcBef>
                <a:spcPct val="0"/>
              </a:spcBef>
              <a:spcAft>
                <a:spcPct val="0"/>
              </a:spcAft>
              <a:defRPr>
                <a:solidFill>
                  <a:schemeClr val="tx1"/>
                </a:solidFill>
                <a:latin typeface="Arial" charset="0"/>
                <a:cs typeface="Arial" charset="0"/>
              </a:defRPr>
            </a:lvl6pPr>
            <a:lvl7pPr marL="2971800" indent="-228600" defTabSz="903288" eaLnBrk="0" fontAlgn="base" hangingPunct="0">
              <a:spcBef>
                <a:spcPct val="0"/>
              </a:spcBef>
              <a:spcAft>
                <a:spcPct val="0"/>
              </a:spcAft>
              <a:defRPr>
                <a:solidFill>
                  <a:schemeClr val="tx1"/>
                </a:solidFill>
                <a:latin typeface="Arial" charset="0"/>
                <a:cs typeface="Arial" charset="0"/>
              </a:defRPr>
            </a:lvl7pPr>
            <a:lvl8pPr marL="3429000" indent="-228600" defTabSz="903288" eaLnBrk="0" fontAlgn="base" hangingPunct="0">
              <a:spcBef>
                <a:spcPct val="0"/>
              </a:spcBef>
              <a:spcAft>
                <a:spcPct val="0"/>
              </a:spcAft>
              <a:defRPr>
                <a:solidFill>
                  <a:schemeClr val="tx1"/>
                </a:solidFill>
                <a:latin typeface="Arial" charset="0"/>
                <a:cs typeface="Arial" charset="0"/>
              </a:defRPr>
            </a:lvl8pPr>
            <a:lvl9pPr marL="3886200" indent="-228600" defTabSz="903288"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latin typeface="Aptos" panose="020B0004020202020204" pitchFamily="34" charset="0"/>
              </a:rPr>
              <a:t>Bauer 2012 :</a:t>
            </a:r>
          </a:p>
          <a:p>
            <a:pPr eaLnBrk="1" hangingPunct="1"/>
            <a:r>
              <a:rPr lang="en-US" sz="900" dirty="0">
                <a:latin typeface="Aptos" panose="020B0004020202020204" pitchFamily="34" charset="0"/>
              </a:rPr>
              <a:t>p: e1J</a:t>
            </a:r>
          </a:p>
        </p:txBody>
      </p:sp>
      <p:cxnSp>
        <p:nvCxnSpPr>
          <p:cNvPr id="11" name="Straight Arrow Connector 10"/>
          <p:cNvCxnSpPr>
            <a:stCxn id="98311" idx="3"/>
          </p:cNvCxnSpPr>
          <p:nvPr/>
        </p:nvCxnSpPr>
        <p:spPr>
          <a:xfrm>
            <a:off x="1066904" y="1934669"/>
            <a:ext cx="380482" cy="121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313" name="Text Box 15"/>
          <p:cNvSpPr txBox="1">
            <a:spLocks noChangeArrowheads="1"/>
          </p:cNvSpPr>
          <p:nvPr/>
        </p:nvSpPr>
        <p:spPr bwMode="auto">
          <a:xfrm>
            <a:off x="15530" y="2362513"/>
            <a:ext cx="1066904" cy="3685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11" tIns="45206" rIns="90411" bIns="45206">
            <a:spAutoFit/>
          </a:bodyPr>
          <a:lstStyle>
            <a:lvl1pPr defTabSz="903288" eaLnBrk="0" hangingPunct="0">
              <a:defRPr>
                <a:solidFill>
                  <a:schemeClr val="tx1"/>
                </a:solidFill>
                <a:latin typeface="Arial" charset="0"/>
                <a:cs typeface="Arial" charset="0"/>
              </a:defRPr>
            </a:lvl1pPr>
            <a:lvl2pPr marL="742950" indent="-285750" defTabSz="903288" eaLnBrk="0" hangingPunct="0">
              <a:defRPr>
                <a:solidFill>
                  <a:schemeClr val="tx1"/>
                </a:solidFill>
                <a:latin typeface="Arial" charset="0"/>
                <a:cs typeface="Arial" charset="0"/>
              </a:defRPr>
            </a:lvl2pPr>
            <a:lvl3pPr marL="1143000" indent="-228600" defTabSz="903288" eaLnBrk="0" hangingPunct="0">
              <a:defRPr>
                <a:solidFill>
                  <a:schemeClr val="tx1"/>
                </a:solidFill>
                <a:latin typeface="Arial" charset="0"/>
                <a:cs typeface="Arial" charset="0"/>
              </a:defRPr>
            </a:lvl3pPr>
            <a:lvl4pPr marL="1600200" indent="-228600" defTabSz="903288" eaLnBrk="0" hangingPunct="0">
              <a:defRPr>
                <a:solidFill>
                  <a:schemeClr val="tx1"/>
                </a:solidFill>
                <a:latin typeface="Arial" charset="0"/>
                <a:cs typeface="Arial" charset="0"/>
              </a:defRPr>
            </a:lvl4pPr>
            <a:lvl5pPr marL="2057400" indent="-228600" defTabSz="903288" eaLnBrk="0" hangingPunct="0">
              <a:defRPr>
                <a:solidFill>
                  <a:schemeClr val="tx1"/>
                </a:solidFill>
                <a:latin typeface="Arial" charset="0"/>
                <a:cs typeface="Arial" charset="0"/>
              </a:defRPr>
            </a:lvl5pPr>
            <a:lvl6pPr marL="2514600" indent="-228600" defTabSz="903288" eaLnBrk="0" fontAlgn="base" hangingPunct="0">
              <a:spcBef>
                <a:spcPct val="0"/>
              </a:spcBef>
              <a:spcAft>
                <a:spcPct val="0"/>
              </a:spcAft>
              <a:defRPr>
                <a:solidFill>
                  <a:schemeClr val="tx1"/>
                </a:solidFill>
                <a:latin typeface="Arial" charset="0"/>
                <a:cs typeface="Arial" charset="0"/>
              </a:defRPr>
            </a:lvl6pPr>
            <a:lvl7pPr marL="2971800" indent="-228600" defTabSz="903288" eaLnBrk="0" fontAlgn="base" hangingPunct="0">
              <a:spcBef>
                <a:spcPct val="0"/>
              </a:spcBef>
              <a:spcAft>
                <a:spcPct val="0"/>
              </a:spcAft>
              <a:defRPr>
                <a:solidFill>
                  <a:schemeClr val="tx1"/>
                </a:solidFill>
                <a:latin typeface="Arial" charset="0"/>
                <a:cs typeface="Arial" charset="0"/>
              </a:defRPr>
            </a:lvl7pPr>
            <a:lvl8pPr marL="3429000" indent="-228600" defTabSz="903288" eaLnBrk="0" fontAlgn="base" hangingPunct="0">
              <a:spcBef>
                <a:spcPct val="0"/>
              </a:spcBef>
              <a:spcAft>
                <a:spcPct val="0"/>
              </a:spcAft>
              <a:defRPr>
                <a:solidFill>
                  <a:schemeClr val="tx1"/>
                </a:solidFill>
                <a:latin typeface="Arial" charset="0"/>
                <a:cs typeface="Arial" charset="0"/>
              </a:defRPr>
            </a:lvl8pPr>
            <a:lvl9pPr marL="3886200" indent="-228600" defTabSz="903288"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latin typeface="Aptos" panose="020B0004020202020204" pitchFamily="34" charset="0"/>
              </a:rPr>
              <a:t>Bauer 2012 :</a:t>
            </a:r>
          </a:p>
          <a:p>
            <a:pPr eaLnBrk="1" hangingPunct="1"/>
            <a:r>
              <a:rPr lang="en-US" sz="900" dirty="0">
                <a:latin typeface="Aptos" panose="020B0004020202020204" pitchFamily="34" charset="0"/>
              </a:rPr>
              <a:t>p: e1K</a:t>
            </a:r>
          </a:p>
        </p:txBody>
      </p:sp>
      <p:sp>
        <p:nvSpPr>
          <p:cNvPr id="98314" name="Text Box 15"/>
          <p:cNvSpPr txBox="1">
            <a:spLocks noChangeArrowheads="1"/>
          </p:cNvSpPr>
          <p:nvPr/>
        </p:nvSpPr>
        <p:spPr bwMode="auto">
          <a:xfrm>
            <a:off x="15530" y="2916837"/>
            <a:ext cx="1066904" cy="3669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11" tIns="45206" rIns="90411" bIns="45206">
            <a:spAutoFit/>
          </a:bodyPr>
          <a:lstStyle>
            <a:lvl1pPr defTabSz="903288" eaLnBrk="0" hangingPunct="0">
              <a:defRPr>
                <a:solidFill>
                  <a:schemeClr val="tx1"/>
                </a:solidFill>
                <a:latin typeface="Arial" charset="0"/>
                <a:cs typeface="Arial" charset="0"/>
              </a:defRPr>
            </a:lvl1pPr>
            <a:lvl2pPr marL="742950" indent="-285750" defTabSz="903288" eaLnBrk="0" hangingPunct="0">
              <a:defRPr>
                <a:solidFill>
                  <a:schemeClr val="tx1"/>
                </a:solidFill>
                <a:latin typeface="Arial" charset="0"/>
                <a:cs typeface="Arial" charset="0"/>
              </a:defRPr>
            </a:lvl2pPr>
            <a:lvl3pPr marL="1143000" indent="-228600" defTabSz="903288" eaLnBrk="0" hangingPunct="0">
              <a:defRPr>
                <a:solidFill>
                  <a:schemeClr val="tx1"/>
                </a:solidFill>
                <a:latin typeface="Arial" charset="0"/>
                <a:cs typeface="Arial" charset="0"/>
              </a:defRPr>
            </a:lvl3pPr>
            <a:lvl4pPr marL="1600200" indent="-228600" defTabSz="903288" eaLnBrk="0" hangingPunct="0">
              <a:defRPr>
                <a:solidFill>
                  <a:schemeClr val="tx1"/>
                </a:solidFill>
                <a:latin typeface="Arial" charset="0"/>
                <a:cs typeface="Arial" charset="0"/>
              </a:defRPr>
            </a:lvl4pPr>
            <a:lvl5pPr marL="2057400" indent="-228600" defTabSz="903288" eaLnBrk="0" hangingPunct="0">
              <a:defRPr>
                <a:solidFill>
                  <a:schemeClr val="tx1"/>
                </a:solidFill>
                <a:latin typeface="Arial" charset="0"/>
                <a:cs typeface="Arial" charset="0"/>
              </a:defRPr>
            </a:lvl5pPr>
            <a:lvl6pPr marL="2514600" indent="-228600" defTabSz="903288" eaLnBrk="0" fontAlgn="base" hangingPunct="0">
              <a:spcBef>
                <a:spcPct val="0"/>
              </a:spcBef>
              <a:spcAft>
                <a:spcPct val="0"/>
              </a:spcAft>
              <a:defRPr>
                <a:solidFill>
                  <a:schemeClr val="tx1"/>
                </a:solidFill>
                <a:latin typeface="Arial" charset="0"/>
                <a:cs typeface="Arial" charset="0"/>
              </a:defRPr>
            </a:lvl6pPr>
            <a:lvl7pPr marL="2971800" indent="-228600" defTabSz="903288" eaLnBrk="0" fontAlgn="base" hangingPunct="0">
              <a:spcBef>
                <a:spcPct val="0"/>
              </a:spcBef>
              <a:spcAft>
                <a:spcPct val="0"/>
              </a:spcAft>
              <a:defRPr>
                <a:solidFill>
                  <a:schemeClr val="tx1"/>
                </a:solidFill>
                <a:latin typeface="Arial" charset="0"/>
                <a:cs typeface="Arial" charset="0"/>
              </a:defRPr>
            </a:lvl7pPr>
            <a:lvl8pPr marL="3429000" indent="-228600" defTabSz="903288" eaLnBrk="0" fontAlgn="base" hangingPunct="0">
              <a:spcBef>
                <a:spcPct val="0"/>
              </a:spcBef>
              <a:spcAft>
                <a:spcPct val="0"/>
              </a:spcAft>
              <a:defRPr>
                <a:solidFill>
                  <a:schemeClr val="tx1"/>
                </a:solidFill>
                <a:latin typeface="Arial" charset="0"/>
                <a:cs typeface="Arial" charset="0"/>
              </a:defRPr>
            </a:lvl8pPr>
            <a:lvl9pPr marL="3886200" indent="-228600" defTabSz="903288"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latin typeface="Aptos" panose="020B0004020202020204" pitchFamily="34" charset="0"/>
              </a:rPr>
              <a:t>Bauer 2012 :</a:t>
            </a:r>
          </a:p>
          <a:p>
            <a:pPr eaLnBrk="1" hangingPunct="1"/>
            <a:r>
              <a:rPr lang="en-US" sz="900" dirty="0">
                <a:latin typeface="Aptos" panose="020B0004020202020204" pitchFamily="34" charset="0"/>
              </a:rPr>
              <a:t>p: e1L</a:t>
            </a:r>
          </a:p>
        </p:txBody>
      </p:sp>
      <p:cxnSp>
        <p:nvCxnSpPr>
          <p:cNvPr id="5" name="Straight Arrow Connector 4"/>
          <p:cNvCxnSpPr>
            <a:stCxn id="98313" idx="3"/>
          </p:cNvCxnSpPr>
          <p:nvPr/>
        </p:nvCxnSpPr>
        <p:spPr>
          <a:xfrm>
            <a:off x="1082434" y="2546767"/>
            <a:ext cx="364952" cy="120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98314" idx="3"/>
          </p:cNvCxnSpPr>
          <p:nvPr/>
        </p:nvCxnSpPr>
        <p:spPr>
          <a:xfrm>
            <a:off x="1082434" y="3101090"/>
            <a:ext cx="3649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317" name="Text Box 15"/>
          <p:cNvSpPr txBox="1">
            <a:spLocks noChangeArrowheads="1"/>
          </p:cNvSpPr>
          <p:nvPr/>
        </p:nvSpPr>
        <p:spPr bwMode="auto">
          <a:xfrm>
            <a:off x="1" y="3429000"/>
            <a:ext cx="1066904" cy="3685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11" tIns="45206" rIns="90411" bIns="45206">
            <a:spAutoFit/>
          </a:bodyPr>
          <a:lstStyle>
            <a:lvl1pPr defTabSz="903288" eaLnBrk="0" hangingPunct="0">
              <a:defRPr>
                <a:solidFill>
                  <a:schemeClr val="tx1"/>
                </a:solidFill>
                <a:latin typeface="Arial" charset="0"/>
                <a:cs typeface="Arial" charset="0"/>
              </a:defRPr>
            </a:lvl1pPr>
            <a:lvl2pPr marL="742950" indent="-285750" defTabSz="903288" eaLnBrk="0" hangingPunct="0">
              <a:defRPr>
                <a:solidFill>
                  <a:schemeClr val="tx1"/>
                </a:solidFill>
                <a:latin typeface="Arial" charset="0"/>
                <a:cs typeface="Arial" charset="0"/>
              </a:defRPr>
            </a:lvl2pPr>
            <a:lvl3pPr marL="1143000" indent="-228600" defTabSz="903288" eaLnBrk="0" hangingPunct="0">
              <a:defRPr>
                <a:solidFill>
                  <a:schemeClr val="tx1"/>
                </a:solidFill>
                <a:latin typeface="Arial" charset="0"/>
                <a:cs typeface="Arial" charset="0"/>
              </a:defRPr>
            </a:lvl3pPr>
            <a:lvl4pPr marL="1600200" indent="-228600" defTabSz="903288" eaLnBrk="0" hangingPunct="0">
              <a:defRPr>
                <a:solidFill>
                  <a:schemeClr val="tx1"/>
                </a:solidFill>
                <a:latin typeface="Arial" charset="0"/>
                <a:cs typeface="Arial" charset="0"/>
              </a:defRPr>
            </a:lvl4pPr>
            <a:lvl5pPr marL="2057400" indent="-228600" defTabSz="903288" eaLnBrk="0" hangingPunct="0">
              <a:defRPr>
                <a:solidFill>
                  <a:schemeClr val="tx1"/>
                </a:solidFill>
                <a:latin typeface="Arial" charset="0"/>
                <a:cs typeface="Arial" charset="0"/>
              </a:defRPr>
            </a:lvl5pPr>
            <a:lvl6pPr marL="2514600" indent="-228600" defTabSz="903288" eaLnBrk="0" fontAlgn="base" hangingPunct="0">
              <a:spcBef>
                <a:spcPct val="0"/>
              </a:spcBef>
              <a:spcAft>
                <a:spcPct val="0"/>
              </a:spcAft>
              <a:defRPr>
                <a:solidFill>
                  <a:schemeClr val="tx1"/>
                </a:solidFill>
                <a:latin typeface="Arial" charset="0"/>
                <a:cs typeface="Arial" charset="0"/>
              </a:defRPr>
            </a:lvl6pPr>
            <a:lvl7pPr marL="2971800" indent="-228600" defTabSz="903288" eaLnBrk="0" fontAlgn="base" hangingPunct="0">
              <a:spcBef>
                <a:spcPct val="0"/>
              </a:spcBef>
              <a:spcAft>
                <a:spcPct val="0"/>
              </a:spcAft>
              <a:defRPr>
                <a:solidFill>
                  <a:schemeClr val="tx1"/>
                </a:solidFill>
                <a:latin typeface="Arial" charset="0"/>
                <a:cs typeface="Arial" charset="0"/>
              </a:defRPr>
            </a:lvl7pPr>
            <a:lvl8pPr marL="3429000" indent="-228600" defTabSz="903288" eaLnBrk="0" fontAlgn="base" hangingPunct="0">
              <a:spcBef>
                <a:spcPct val="0"/>
              </a:spcBef>
              <a:spcAft>
                <a:spcPct val="0"/>
              </a:spcAft>
              <a:defRPr>
                <a:solidFill>
                  <a:schemeClr val="tx1"/>
                </a:solidFill>
                <a:latin typeface="Arial" charset="0"/>
                <a:cs typeface="Arial" charset="0"/>
              </a:defRPr>
            </a:lvl8pPr>
            <a:lvl9pPr marL="3886200" indent="-228600" defTabSz="903288"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a:latin typeface="Aptos" panose="020B0004020202020204" pitchFamily="34" charset="0"/>
              </a:rPr>
              <a:t>Bauer 2012 :</a:t>
            </a:r>
          </a:p>
          <a:p>
            <a:pPr eaLnBrk="1" hangingPunct="1"/>
            <a:r>
              <a:rPr lang="en-US" sz="900" dirty="0">
                <a:latin typeface="Aptos" panose="020B0004020202020204" pitchFamily="34" charset="0"/>
              </a:rPr>
              <a:t>p: e1M</a:t>
            </a:r>
          </a:p>
        </p:txBody>
      </p:sp>
      <p:cxnSp>
        <p:nvCxnSpPr>
          <p:cNvPr id="19" name="Straight Arrow Connector 18"/>
          <p:cNvCxnSpPr/>
          <p:nvPr/>
        </p:nvCxnSpPr>
        <p:spPr>
          <a:xfrm flipV="1">
            <a:off x="1052927" y="3505513"/>
            <a:ext cx="394459" cy="1077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5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E4C2E65-9961-465D-B95A-FF6E45790E96}" type="slidenum">
              <a:rPr lang="tr-TR" smtClean="0"/>
              <a:pPr/>
              <a:t>9</a:t>
            </a:fld>
            <a:endParaRPr lang="tr-TR"/>
          </a:p>
        </p:txBody>
      </p:sp>
    </p:spTree>
    <p:extLst>
      <p:ext uri="{BB962C8B-B14F-4D97-AF65-F5344CB8AC3E}">
        <p14:creationId xmlns:p14="http://schemas.microsoft.com/office/powerpoint/2010/main" val="3788015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18E6C87-8D54-4683-A0C5-8A44F4CD4ABF}" type="slidenum">
              <a:rPr lang="en-US">
                <a:solidFill>
                  <a:prstClr val="black"/>
                </a:solidFill>
                <a:cs typeface="Arial" pitchFamily="34" charset="0"/>
              </a:rPr>
              <a:pPr>
                <a:defRPr/>
              </a:pPr>
              <a:t>85</a:t>
            </a:fld>
            <a:endParaRPr lang="en-US" dirty="0">
              <a:solidFill>
                <a:prstClr val="black"/>
              </a:solidFill>
              <a:cs typeface="Arial" pitchFamily="34" charset="0"/>
            </a:endParaRPr>
          </a:p>
        </p:txBody>
      </p:sp>
      <p:sp>
        <p:nvSpPr>
          <p:cNvPr id="8" name="TextBox 7"/>
          <p:cNvSpPr txBox="1"/>
          <p:nvPr/>
        </p:nvSpPr>
        <p:spPr>
          <a:xfrm>
            <a:off x="5886450" y="2438400"/>
            <a:ext cx="1143000" cy="375483"/>
          </a:xfrm>
          <a:prstGeom prst="rect">
            <a:avLst/>
          </a:prstGeom>
          <a:noFill/>
          <a:ln>
            <a:solidFill>
              <a:schemeClr val="tx1"/>
            </a:solidFill>
          </a:ln>
        </p:spPr>
        <p:txBody>
          <a:bodyPr wrap="square" lIns="93172" tIns="46587" rIns="93172" bIns="46587">
            <a:spAutoFit/>
          </a:bodyPr>
          <a:lstStyle/>
          <a:p>
            <a:pPr fontAlgn="base">
              <a:spcBef>
                <a:spcPct val="0"/>
              </a:spcBef>
              <a:spcAft>
                <a:spcPct val="0"/>
              </a:spcAft>
              <a:defRPr/>
            </a:pPr>
            <a:r>
              <a:rPr lang="en-US" sz="900" dirty="0">
                <a:solidFill>
                  <a:prstClr val="black"/>
                </a:solidFill>
                <a:latin typeface="Aptos" panose="020B0004020202020204" pitchFamily="34" charset="0"/>
              </a:rPr>
              <a:t>Markowitz IPV 2012: p1A,B</a:t>
            </a:r>
          </a:p>
        </p:txBody>
      </p:sp>
    </p:spTree>
    <p:extLst>
      <p:ext uri="{BB962C8B-B14F-4D97-AF65-F5344CB8AC3E}">
        <p14:creationId xmlns:p14="http://schemas.microsoft.com/office/powerpoint/2010/main" val="1524246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5462">
              <a:defRPr/>
            </a:pPr>
            <a:fld id="{082C03EA-F4C0-4C7A-966D-FE5D6E72E411}" type="slidenum">
              <a:rPr lang="en-US" smtClean="0">
                <a:solidFill>
                  <a:srgbClr val="FFFFFF"/>
                </a:solidFill>
                <a:cs typeface="Arial" charset="0"/>
              </a:rPr>
              <a:pPr defTabSz="925462">
                <a:defRPr/>
              </a:pPr>
              <a:t>88</a:t>
            </a:fld>
            <a:endParaRPr lang="en-US" dirty="0">
              <a:solidFill>
                <a:srgbClr val="FFFFFF"/>
              </a:solidFill>
              <a:cs typeface="Arial" charset="0"/>
            </a:endParaRPr>
          </a:p>
        </p:txBody>
      </p:sp>
      <p:sp>
        <p:nvSpPr>
          <p:cNvPr id="116739" name="Rectangle 2"/>
          <p:cNvSpPr>
            <a:spLocks noGrp="1" noRot="1" noChangeAspect="1" noChangeArrowheads="1" noTextEdit="1"/>
          </p:cNvSpPr>
          <p:nvPr>
            <p:ph type="sldImg"/>
          </p:nvPr>
        </p:nvSpPr>
        <p:spPr bwMode="auto">
          <a:xfrm>
            <a:off x="396875" y="688975"/>
            <a:ext cx="6084888" cy="3424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Notes Placeholder 11"/>
          <p:cNvSpPr>
            <a:spLocks noGrp="1"/>
          </p:cNvSpPr>
          <p:nvPr/>
        </p:nvSpPr>
        <p:spPr bwMode="auto">
          <a:xfrm>
            <a:off x="686421" y="4344025"/>
            <a:ext cx="5485158" cy="41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sz="1200" dirty="0">
              <a:latin typeface="Aptos" panose="020B0004020202020204" pitchFamily="34" charset="0"/>
            </a:endParaRPr>
          </a:p>
        </p:txBody>
      </p:sp>
      <p:sp>
        <p:nvSpPr>
          <p:cNvPr id="5" name="TextBox 4"/>
          <p:cNvSpPr txBox="1"/>
          <p:nvPr/>
        </p:nvSpPr>
        <p:spPr>
          <a:xfrm>
            <a:off x="152193" y="2187628"/>
            <a:ext cx="914711" cy="507479"/>
          </a:xfrm>
          <a:prstGeom prst="rect">
            <a:avLst/>
          </a:prstGeom>
          <a:noFill/>
          <a:ln>
            <a:solidFill>
              <a:schemeClr val="tx1"/>
            </a:solidFill>
          </a:ln>
        </p:spPr>
        <p:txBody>
          <a:bodyPr lIns="91435" tIns="45718" rIns="91435" bIns="45718">
            <a:spAutoFit/>
          </a:bodyPr>
          <a:lstStyle/>
          <a:p>
            <a:pPr>
              <a:defRPr/>
            </a:pPr>
            <a:r>
              <a:rPr lang="en-US" sz="900" dirty="0">
                <a:latin typeface="Aptos" panose="020B0004020202020204" pitchFamily="34" charset="0"/>
              </a:rPr>
              <a:t>Van Tielen 2012:</a:t>
            </a:r>
          </a:p>
          <a:p>
            <a:pPr>
              <a:defRPr/>
            </a:pPr>
            <a:r>
              <a:rPr lang="en-US" sz="900" dirty="0">
                <a:latin typeface="Aptos" panose="020B0004020202020204" pitchFamily="34" charset="0"/>
              </a:rPr>
              <a:t>B</a:t>
            </a:r>
          </a:p>
        </p:txBody>
      </p:sp>
    </p:spTree>
    <p:extLst>
      <p:ext uri="{BB962C8B-B14F-4D97-AF65-F5344CB8AC3E}">
        <p14:creationId xmlns:p14="http://schemas.microsoft.com/office/powerpoint/2010/main" val="3511632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2ACDA0-5B4A-4F8F-8299-70CD207BF1CF}" type="slidenum">
              <a:rPr lang="en-US" smtClean="0">
                <a:solidFill>
                  <a:srgbClr val="FFFFFF"/>
                </a:solidFill>
                <a:cs typeface="Calibri" panose="020F0502020204030204" pitchFamily="34" charset="0"/>
              </a:rPr>
              <a:pPr fontAlgn="base">
                <a:spcBef>
                  <a:spcPct val="0"/>
                </a:spcBef>
                <a:spcAft>
                  <a:spcPct val="0"/>
                </a:spcAft>
                <a:defRPr/>
              </a:pPr>
              <a:t>90</a:t>
            </a:fld>
            <a:endParaRPr lang="en-US" dirty="0">
              <a:solidFill>
                <a:srgbClr val="FFFFFF"/>
              </a:solidFill>
              <a:cs typeface="Calibri" panose="020F0502020204030204" pitchFamily="34" charset="0"/>
            </a:endParaRPr>
          </a:p>
        </p:txBody>
      </p:sp>
      <p:sp>
        <p:nvSpPr>
          <p:cNvPr id="91141" name="TextBox 4"/>
          <p:cNvSpPr txBox="1">
            <a:spLocks noChangeArrowheads="1"/>
          </p:cNvSpPr>
          <p:nvPr/>
        </p:nvSpPr>
        <p:spPr bwMode="auto">
          <a:xfrm>
            <a:off x="76098" y="2677931"/>
            <a:ext cx="914710" cy="399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959" tIns="45479" rIns="90959" bIns="4547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solidFill>
                  <a:srgbClr val="000000"/>
                </a:solidFill>
                <a:latin typeface="Aptos" panose="020B0004020202020204" pitchFamily="34" charset="0"/>
                <a:cs typeface="Calibri" panose="020F0502020204030204" pitchFamily="34" charset="0"/>
              </a:rPr>
              <a:t>Brotherton: p 2088A, </a:t>
            </a:r>
          </a:p>
        </p:txBody>
      </p:sp>
      <p:sp>
        <p:nvSpPr>
          <p:cNvPr id="91142" name="TextBox 4"/>
          <p:cNvSpPr txBox="1">
            <a:spLocks noChangeArrowheads="1"/>
          </p:cNvSpPr>
          <p:nvPr/>
        </p:nvSpPr>
        <p:spPr bwMode="auto">
          <a:xfrm>
            <a:off x="1554" y="899411"/>
            <a:ext cx="914710" cy="5535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959" tIns="45479" rIns="90959" bIns="4547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Aptos" panose="020B0004020202020204" pitchFamily="34" charset="0"/>
                <a:cs typeface="Calibri" panose="020F0502020204030204" pitchFamily="34" charset="0"/>
              </a:rPr>
              <a:t>Brotherton: p 2085A, 2088A,B</a:t>
            </a:r>
          </a:p>
        </p:txBody>
      </p:sp>
      <p:cxnSp>
        <p:nvCxnSpPr>
          <p:cNvPr id="3" name="Straight Arrow Connector 2"/>
          <p:cNvCxnSpPr>
            <a:stCxn id="91142" idx="3"/>
          </p:cNvCxnSpPr>
          <p:nvPr/>
        </p:nvCxnSpPr>
        <p:spPr>
          <a:xfrm flipV="1">
            <a:off x="916264" y="1175792"/>
            <a:ext cx="456579" cy="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91141" idx="3"/>
          </p:cNvCxnSpPr>
          <p:nvPr/>
        </p:nvCxnSpPr>
        <p:spPr>
          <a:xfrm flipV="1">
            <a:off x="990808" y="2677931"/>
            <a:ext cx="847932" cy="199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393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51796B-A260-4A8B-82AD-A6CA1E1FA046}" type="slidenum">
              <a:rPr lang="tr-TR" smtClean="0"/>
              <a:t>91</a:t>
            </a:fld>
            <a:endParaRPr lang="tr-TR"/>
          </a:p>
        </p:txBody>
      </p:sp>
    </p:spTree>
    <p:extLst>
      <p:ext uri="{BB962C8B-B14F-4D97-AF65-F5344CB8AC3E}">
        <p14:creationId xmlns:p14="http://schemas.microsoft.com/office/powerpoint/2010/main" val="1621509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51796B-A260-4A8B-82AD-A6CA1E1FA046}" type="slidenum">
              <a:rPr lang="tr-TR" smtClean="0"/>
              <a:t>92</a:t>
            </a:fld>
            <a:endParaRPr lang="tr-TR"/>
          </a:p>
        </p:txBody>
      </p:sp>
    </p:spTree>
    <p:extLst>
      <p:ext uri="{BB962C8B-B14F-4D97-AF65-F5344CB8AC3E}">
        <p14:creationId xmlns:p14="http://schemas.microsoft.com/office/powerpoint/2010/main" val="2302593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10A4DF4B-6CD7-413D-946F-D01A39838A6D}" type="slidenum">
              <a:rPr lang="tr-TR" smtClean="0"/>
              <a:t>93</a:t>
            </a:fld>
            <a:endParaRPr lang="tr-TR"/>
          </a:p>
        </p:txBody>
      </p:sp>
    </p:spTree>
    <p:extLst>
      <p:ext uri="{BB962C8B-B14F-4D97-AF65-F5344CB8AC3E}">
        <p14:creationId xmlns:p14="http://schemas.microsoft.com/office/powerpoint/2010/main" val="38477507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10A4DF4B-6CD7-413D-946F-D01A39838A6D}" type="slidenum">
              <a:rPr lang="tr-TR" smtClean="0"/>
              <a:t>94</a:t>
            </a:fld>
            <a:endParaRPr lang="tr-TR"/>
          </a:p>
        </p:txBody>
      </p:sp>
    </p:spTree>
    <p:extLst>
      <p:ext uri="{BB962C8B-B14F-4D97-AF65-F5344CB8AC3E}">
        <p14:creationId xmlns:p14="http://schemas.microsoft.com/office/powerpoint/2010/main" val="26645802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10A4DF4B-6CD7-413D-946F-D01A39838A6D}" type="slidenum">
              <a:rPr lang="tr-TR" smtClean="0"/>
              <a:t>95</a:t>
            </a:fld>
            <a:endParaRPr lang="tr-TR"/>
          </a:p>
        </p:txBody>
      </p:sp>
    </p:spTree>
    <p:extLst>
      <p:ext uri="{BB962C8B-B14F-4D97-AF65-F5344CB8AC3E}">
        <p14:creationId xmlns:p14="http://schemas.microsoft.com/office/powerpoint/2010/main" val="30923441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10A4DF4B-6CD7-413D-946F-D01A39838A6D}" type="slidenum">
              <a:rPr lang="tr-TR" smtClean="0"/>
              <a:t>96</a:t>
            </a:fld>
            <a:endParaRPr lang="tr-TR"/>
          </a:p>
        </p:txBody>
      </p:sp>
    </p:spTree>
    <p:extLst>
      <p:ext uri="{BB962C8B-B14F-4D97-AF65-F5344CB8AC3E}">
        <p14:creationId xmlns:p14="http://schemas.microsoft.com/office/powerpoint/2010/main" val="6302824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1D2BFA-165B-458E-84D4-CB6791CACBEC}" type="slidenum">
              <a:rPr lang="tr-TR" smtClean="0"/>
              <a:t>98</a:t>
            </a:fld>
            <a:endParaRPr lang="tr-TR"/>
          </a:p>
        </p:txBody>
      </p:sp>
    </p:spTree>
    <p:extLst>
      <p:ext uri="{BB962C8B-B14F-4D97-AF65-F5344CB8AC3E}">
        <p14:creationId xmlns:p14="http://schemas.microsoft.com/office/powerpoint/2010/main" val="331838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10</a:t>
            </a:fld>
            <a:endParaRPr lang="en-US"/>
          </a:p>
        </p:txBody>
      </p:sp>
    </p:spTree>
    <p:extLst>
      <p:ext uri="{BB962C8B-B14F-4D97-AF65-F5344CB8AC3E}">
        <p14:creationId xmlns:p14="http://schemas.microsoft.com/office/powerpoint/2010/main" val="4093715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1D2BFA-165B-458E-84D4-CB6791CACBEC}" type="slidenum">
              <a:rPr lang="tr-TR" smtClean="0"/>
              <a:t>99</a:t>
            </a:fld>
            <a:endParaRPr lang="tr-TR"/>
          </a:p>
        </p:txBody>
      </p:sp>
    </p:spTree>
    <p:extLst>
      <p:ext uri="{BB962C8B-B14F-4D97-AF65-F5344CB8AC3E}">
        <p14:creationId xmlns:p14="http://schemas.microsoft.com/office/powerpoint/2010/main" val="36672013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E1D2BFA-165B-458E-84D4-CB6791CACBEC}" type="slidenum">
              <a:rPr lang="tr-TR" smtClean="0"/>
              <a:t>100</a:t>
            </a:fld>
            <a:endParaRPr lang="tr-TR"/>
          </a:p>
        </p:txBody>
      </p:sp>
    </p:spTree>
    <p:extLst>
      <p:ext uri="{BB962C8B-B14F-4D97-AF65-F5344CB8AC3E}">
        <p14:creationId xmlns:p14="http://schemas.microsoft.com/office/powerpoint/2010/main" val="563160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51796B-A260-4A8B-82AD-A6CA1E1FA046}" type="slidenum">
              <a:rPr lang="tr-TR" smtClean="0"/>
              <a:t>101</a:t>
            </a:fld>
            <a:endParaRPr lang="tr-TR"/>
          </a:p>
        </p:txBody>
      </p:sp>
    </p:spTree>
    <p:extLst>
      <p:ext uri="{BB962C8B-B14F-4D97-AF65-F5344CB8AC3E}">
        <p14:creationId xmlns:p14="http://schemas.microsoft.com/office/powerpoint/2010/main" val="39986099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51796B-A260-4A8B-82AD-A6CA1E1FA046}" type="slidenum">
              <a:rPr lang="tr-TR" smtClean="0"/>
              <a:t>102</a:t>
            </a:fld>
            <a:endParaRPr lang="tr-TR"/>
          </a:p>
        </p:txBody>
      </p:sp>
    </p:spTree>
    <p:extLst>
      <p:ext uri="{BB962C8B-B14F-4D97-AF65-F5344CB8AC3E}">
        <p14:creationId xmlns:p14="http://schemas.microsoft.com/office/powerpoint/2010/main" val="1867206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103</a:t>
            </a:fld>
            <a:endParaRPr lang="en-US"/>
          </a:p>
        </p:txBody>
      </p:sp>
    </p:spTree>
    <p:extLst>
      <p:ext uri="{BB962C8B-B14F-4D97-AF65-F5344CB8AC3E}">
        <p14:creationId xmlns:p14="http://schemas.microsoft.com/office/powerpoint/2010/main" val="29290553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104</a:t>
            </a:fld>
            <a:endParaRPr lang="en-US"/>
          </a:p>
        </p:txBody>
      </p:sp>
    </p:spTree>
    <p:extLst>
      <p:ext uri="{BB962C8B-B14F-4D97-AF65-F5344CB8AC3E}">
        <p14:creationId xmlns:p14="http://schemas.microsoft.com/office/powerpoint/2010/main" val="38233207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106</a:t>
            </a:fld>
            <a:endParaRPr lang="en-US"/>
          </a:p>
        </p:txBody>
      </p:sp>
    </p:spTree>
    <p:extLst>
      <p:ext uri="{BB962C8B-B14F-4D97-AF65-F5344CB8AC3E}">
        <p14:creationId xmlns:p14="http://schemas.microsoft.com/office/powerpoint/2010/main" val="29384403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51796B-A260-4A8B-82AD-A6CA1E1FA046}" type="slidenum">
              <a:rPr lang="tr-TR" smtClean="0"/>
              <a:t>107</a:t>
            </a:fld>
            <a:endParaRPr lang="tr-TR"/>
          </a:p>
        </p:txBody>
      </p:sp>
    </p:spTree>
    <p:extLst>
      <p:ext uri="{BB962C8B-B14F-4D97-AF65-F5344CB8AC3E}">
        <p14:creationId xmlns:p14="http://schemas.microsoft.com/office/powerpoint/2010/main" val="3238552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6" name="Slide Number Placeholder 3"/>
          <p:cNvSpPr>
            <a:spLocks noGrp="1"/>
          </p:cNvSpPr>
          <p:nvPr>
            <p:ph type="sldNum" sz="quarter" idx="5"/>
          </p:nvPr>
        </p:nvSpPr>
        <p:spPr>
          <a:noFill/>
        </p:spPr>
        <p:txBody>
          <a:bodyPr/>
          <a:lstStyle>
            <a:lvl1pPr defTabSz="931774">
              <a:spcBef>
                <a:spcPct val="30000"/>
              </a:spcBef>
              <a:defRPr sz="1200">
                <a:solidFill>
                  <a:schemeClr val="tx1"/>
                </a:solidFill>
                <a:latin typeface="Arial" panose="020B0604020202020204" pitchFamily="34" charset="0"/>
                <a:cs typeface="Arial" panose="020B0604020202020204" pitchFamily="34" charset="0"/>
              </a:defRPr>
            </a:lvl1pPr>
            <a:lvl2pPr marL="742879" indent="-285722" defTabSz="931774">
              <a:spcBef>
                <a:spcPct val="30000"/>
              </a:spcBef>
              <a:defRPr sz="1200">
                <a:solidFill>
                  <a:schemeClr val="tx1"/>
                </a:solidFill>
                <a:latin typeface="Arial" panose="020B0604020202020204" pitchFamily="34" charset="0"/>
                <a:cs typeface="Arial" panose="020B0604020202020204" pitchFamily="34" charset="0"/>
              </a:defRPr>
            </a:lvl2pPr>
            <a:lvl3pPr marL="1142891" indent="-228578" defTabSz="931774">
              <a:spcBef>
                <a:spcPct val="30000"/>
              </a:spcBef>
              <a:defRPr sz="1200">
                <a:solidFill>
                  <a:schemeClr val="tx1"/>
                </a:solidFill>
                <a:latin typeface="Arial" panose="020B0604020202020204" pitchFamily="34" charset="0"/>
                <a:cs typeface="Arial" panose="020B0604020202020204" pitchFamily="34" charset="0"/>
              </a:defRPr>
            </a:lvl3pPr>
            <a:lvl4pPr marL="1600048" indent="-228578" defTabSz="931774">
              <a:spcBef>
                <a:spcPct val="30000"/>
              </a:spcBef>
              <a:defRPr sz="1200">
                <a:solidFill>
                  <a:schemeClr val="tx1"/>
                </a:solidFill>
                <a:latin typeface="Arial" panose="020B0604020202020204" pitchFamily="34" charset="0"/>
                <a:cs typeface="Arial" panose="020B0604020202020204" pitchFamily="34" charset="0"/>
              </a:defRPr>
            </a:lvl4pPr>
            <a:lvl5pPr marL="2057204" indent="-228578" defTabSz="931774">
              <a:spcBef>
                <a:spcPct val="30000"/>
              </a:spcBef>
              <a:defRPr sz="1200">
                <a:solidFill>
                  <a:schemeClr val="tx1"/>
                </a:solidFill>
                <a:latin typeface="Arial" panose="020B0604020202020204" pitchFamily="34" charset="0"/>
                <a:cs typeface="Arial" panose="020B0604020202020204" pitchFamily="34" charset="0"/>
              </a:defRPr>
            </a:lvl5pPr>
            <a:lvl6pPr marL="2514361"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517"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674"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830"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54B16A-CAA6-4BA2-AAA3-615898373E53}" type="slidenum">
              <a:rPr lang="en-US" altLang="en-US" smtClean="0">
                <a:solidFill>
                  <a:srgbClr val="000000"/>
                </a:solidFill>
                <a:latin typeface="Aptos" panose="020B0004020202020204" pitchFamily="34" charset="0"/>
                <a:ea typeface="MS PGothic" panose="020B0600070205080204" pitchFamily="34" charset="-128"/>
              </a:rPr>
              <a:pPr>
                <a:spcBef>
                  <a:spcPct val="0"/>
                </a:spcBef>
              </a:pPr>
              <a:t>110</a:t>
            </a:fld>
            <a:endParaRPr lang="en-US" altLang="en-US" dirty="0">
              <a:solidFill>
                <a:srgbClr val="000000"/>
              </a:solidFill>
              <a:latin typeface="Aptos" panose="020B0004020202020204" pitchFamily="34" charset="0"/>
              <a:ea typeface="MS PGothic" panose="020B0600070205080204" pitchFamily="34" charset="-128"/>
            </a:endParaRPr>
          </a:p>
        </p:txBody>
      </p:sp>
      <p:sp>
        <p:nvSpPr>
          <p:cNvPr id="2" name="TextBox 1"/>
          <p:cNvSpPr txBox="1"/>
          <p:nvPr/>
        </p:nvSpPr>
        <p:spPr>
          <a:xfrm>
            <a:off x="-848209" y="824459"/>
            <a:ext cx="181271" cy="367601"/>
          </a:xfrm>
          <a:prstGeom prst="rect">
            <a:avLst/>
          </a:prstGeom>
          <a:noFill/>
        </p:spPr>
        <p:txBody>
          <a:bodyPr wrap="none" lIns="89727" tIns="44863" rIns="89727" bIns="44863" rtlCol="0">
            <a:spAutoFit/>
          </a:bodyPr>
          <a:lstStyle/>
          <a:p>
            <a:endParaRPr lang="en-US" dirty="0">
              <a:latin typeface="Aptos" panose="020B0004020202020204" pitchFamily="34" charset="0"/>
            </a:endParaRPr>
          </a:p>
        </p:txBody>
      </p:sp>
      <p:sp>
        <p:nvSpPr>
          <p:cNvPr id="3" name="Notes Placeholder 2"/>
          <p:cNvSpPr>
            <a:spLocks noGrp="1"/>
          </p:cNvSpPr>
          <p:nvPr>
            <p:ph type="body" sz="quarter" idx="10"/>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Calibri" pitchFamily="34" charset="0"/>
              </a:rPr>
              <a:t>HPV 16 and 18 cause approximately 70% of cervical cancers worldwide. Approximately 20% of additional cervical cancers are caused by HPV types 31, 33, 45, 52, and 58. The addition of HPV 31, 33, 45, 52, and 58 L1 VLPs to the 4 types already present in GARDASIL will increase overall cervical cancer coverage from approximately 70% to approximately 90%.</a:t>
            </a:r>
            <a:endParaRPr lang="tr-TR" sz="1200" kern="1200" dirty="0">
              <a:solidFill>
                <a:schemeClr val="tx1"/>
              </a:solidFill>
              <a:effectLst/>
              <a:ea typeface="+mn-ea"/>
              <a:cs typeface="Calibri"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tr-TR" sz="1200" kern="1200" dirty="0">
              <a:solidFill>
                <a:schemeClr val="tx1"/>
              </a:solidFill>
              <a:effectLst/>
              <a:ea typeface="+mn-ea"/>
              <a:cs typeface="Calibri"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ea typeface="+mn-ea"/>
                <a:cs typeface="Calibri" pitchFamily="34" charset="0"/>
              </a:rPr>
              <a:t>Assuming at least 90% vaccine efficacy, this coverage may provide 80% or greater reduction in cervical cancer risk. </a:t>
            </a:r>
            <a:endParaRPr lang="tr-TR" sz="1200" b="1" kern="1200" dirty="0">
              <a:solidFill>
                <a:schemeClr val="tx1"/>
              </a:solidFill>
              <a:effectLst/>
              <a:ea typeface="+mn-ea"/>
              <a:cs typeface="Calibri" pitchFamily="34" charset="0"/>
            </a:endParaRPr>
          </a:p>
          <a:p>
            <a:endParaRPr lang="en-US" dirty="0"/>
          </a:p>
        </p:txBody>
      </p:sp>
    </p:spTree>
    <p:extLst>
      <p:ext uri="{BB962C8B-B14F-4D97-AF65-F5344CB8AC3E}">
        <p14:creationId xmlns:p14="http://schemas.microsoft.com/office/powerpoint/2010/main" val="30335843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AE3E31-5A1E-4AF2-B9D4-C54340F3C985}" type="slidenum">
              <a:rPr lang="tr-TR" smtClean="0"/>
              <a:pPr/>
              <a:t>114</a:t>
            </a:fld>
            <a:endParaRPr lang="tr-TR" dirty="0"/>
          </a:p>
        </p:txBody>
      </p:sp>
    </p:spTree>
    <p:extLst>
      <p:ext uri="{BB962C8B-B14F-4D97-AF65-F5344CB8AC3E}">
        <p14:creationId xmlns:p14="http://schemas.microsoft.com/office/powerpoint/2010/main" val="29382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n-US"/>
          </a:p>
        </p:txBody>
      </p:sp>
      <p:sp>
        <p:nvSpPr>
          <p:cNvPr id="727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11" tIns="45706" rIns="91411" bIns="45706" anchor="b"/>
          <a:lstStyle/>
          <a:p>
            <a:pPr algn="r"/>
            <a:fld id="{E163D89C-72AA-47DC-939A-68FFC9B9E1A4}" type="slidenum">
              <a:rPr lang="en-US" sz="1200">
                <a:latin typeface="Aptos" panose="020B0004020202020204" pitchFamily="34" charset="0"/>
                <a:cs typeface="Calibri" pitchFamily="34" charset="0"/>
              </a:rPr>
              <a:pPr algn="r"/>
              <a:t>11</a:t>
            </a:fld>
            <a:endParaRPr lang="en-US" sz="1200" dirty="0">
              <a:latin typeface="Aptos" panose="020B0004020202020204" pitchFamily="34" charset="0"/>
              <a:cs typeface="Calibri" pitchFamily="34" charset="0"/>
            </a:endParaRPr>
          </a:p>
        </p:txBody>
      </p:sp>
    </p:spTree>
    <p:extLst>
      <p:ext uri="{BB962C8B-B14F-4D97-AF65-F5344CB8AC3E}">
        <p14:creationId xmlns:p14="http://schemas.microsoft.com/office/powerpoint/2010/main" val="34915358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44AE3E31-5A1E-4AF2-B9D4-C54340F3C985}" type="slidenum">
              <a:rPr lang="tr-TR" smtClean="0"/>
              <a:pPr/>
              <a:t>115</a:t>
            </a:fld>
            <a:endParaRPr lang="tr-TR" dirty="0"/>
          </a:p>
        </p:txBody>
      </p:sp>
    </p:spTree>
    <p:extLst>
      <p:ext uri="{BB962C8B-B14F-4D97-AF65-F5344CB8AC3E}">
        <p14:creationId xmlns:p14="http://schemas.microsoft.com/office/powerpoint/2010/main" val="9682454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Calibri" pitchFamily="34" charset="0"/>
              </a:rPr>
              <a:t>In addition, the five additional HPV types in V503 also cause a significant amount of high- and low-grade </a:t>
            </a:r>
            <a:r>
              <a:rPr lang="en-GB" sz="1200" kern="1200" dirty="0" err="1">
                <a:solidFill>
                  <a:schemeClr val="tx1"/>
                </a:solidFill>
                <a:effectLst/>
                <a:ea typeface="+mn-ea"/>
                <a:cs typeface="Calibri" pitchFamily="34" charset="0"/>
              </a:rPr>
              <a:t>anogenital</a:t>
            </a:r>
            <a:r>
              <a:rPr lang="en-GB" sz="1200" kern="1200" dirty="0">
                <a:solidFill>
                  <a:schemeClr val="tx1"/>
                </a:solidFill>
                <a:effectLst/>
                <a:ea typeface="+mn-ea"/>
                <a:cs typeface="Calibri" pitchFamily="34" charset="0"/>
              </a:rPr>
              <a:t> lesions  About 80% of cases of high-grade cervical diseases (CIN 2, CIN 3 and AIS) are caused by the seven cancer-causing HPV types (an increase from 50% caused by HPV 16 and 18 in GARDASIL), and ~ 50% of cases of CIN 1 are caused by the nine HPV types (an increase from ~25% caused by the original four HPV types in GARDASIL). </a:t>
            </a:r>
            <a:endParaRPr lang="tr-TR" sz="1200" kern="1200" dirty="0">
              <a:solidFill>
                <a:schemeClr val="tx1"/>
              </a:solidFill>
              <a:effectLst/>
              <a:ea typeface="+mn-ea"/>
              <a:cs typeface="Calibri" pitchFamily="34" charset="0"/>
            </a:endParaRPr>
          </a:p>
          <a:p>
            <a:endParaRPr lang="en-US" altLang="en-US" dirty="0">
              <a:latin typeface="Aptos" panose="020B0004020202020204" pitchFamily="34" charset="0"/>
              <a:cs typeface="Arial" panose="020B0604020202020204" pitchFamily="34" charset="0"/>
            </a:endParaRPr>
          </a:p>
        </p:txBody>
      </p:sp>
      <p:sp>
        <p:nvSpPr>
          <p:cNvPr id="116740" name="Slide Number Placeholder 3"/>
          <p:cNvSpPr>
            <a:spLocks noGrp="1"/>
          </p:cNvSpPr>
          <p:nvPr>
            <p:ph type="sldNum" sz="quarter" idx="5"/>
          </p:nvPr>
        </p:nvSpPr>
        <p:spPr>
          <a:noFill/>
        </p:spPr>
        <p:txBody>
          <a:bodyPr/>
          <a:lstStyle>
            <a:lvl1pPr defTabSz="931774">
              <a:spcBef>
                <a:spcPct val="30000"/>
              </a:spcBef>
              <a:defRPr sz="1200">
                <a:solidFill>
                  <a:schemeClr val="tx1"/>
                </a:solidFill>
                <a:latin typeface="Arial" panose="020B0604020202020204" pitchFamily="34" charset="0"/>
                <a:cs typeface="Arial" panose="020B0604020202020204" pitchFamily="34" charset="0"/>
              </a:defRPr>
            </a:lvl1pPr>
            <a:lvl2pPr marL="742879" indent="-285722" defTabSz="931774">
              <a:spcBef>
                <a:spcPct val="30000"/>
              </a:spcBef>
              <a:defRPr sz="1200">
                <a:solidFill>
                  <a:schemeClr val="tx1"/>
                </a:solidFill>
                <a:latin typeface="Arial" panose="020B0604020202020204" pitchFamily="34" charset="0"/>
                <a:cs typeface="Arial" panose="020B0604020202020204" pitchFamily="34" charset="0"/>
              </a:defRPr>
            </a:lvl2pPr>
            <a:lvl3pPr marL="1142891" indent="-228578" defTabSz="931774">
              <a:spcBef>
                <a:spcPct val="30000"/>
              </a:spcBef>
              <a:defRPr sz="1200">
                <a:solidFill>
                  <a:schemeClr val="tx1"/>
                </a:solidFill>
                <a:latin typeface="Arial" panose="020B0604020202020204" pitchFamily="34" charset="0"/>
                <a:cs typeface="Arial" panose="020B0604020202020204" pitchFamily="34" charset="0"/>
              </a:defRPr>
            </a:lvl3pPr>
            <a:lvl4pPr marL="1600048" indent="-228578" defTabSz="931774">
              <a:spcBef>
                <a:spcPct val="30000"/>
              </a:spcBef>
              <a:defRPr sz="1200">
                <a:solidFill>
                  <a:schemeClr val="tx1"/>
                </a:solidFill>
                <a:latin typeface="Arial" panose="020B0604020202020204" pitchFamily="34" charset="0"/>
                <a:cs typeface="Arial" panose="020B0604020202020204" pitchFamily="34" charset="0"/>
              </a:defRPr>
            </a:lvl4pPr>
            <a:lvl5pPr marL="2057204" indent="-228578" defTabSz="931774">
              <a:spcBef>
                <a:spcPct val="30000"/>
              </a:spcBef>
              <a:defRPr sz="1200">
                <a:solidFill>
                  <a:schemeClr val="tx1"/>
                </a:solidFill>
                <a:latin typeface="Arial" panose="020B0604020202020204" pitchFamily="34" charset="0"/>
                <a:cs typeface="Arial" panose="020B0604020202020204" pitchFamily="34" charset="0"/>
              </a:defRPr>
            </a:lvl5pPr>
            <a:lvl6pPr marL="2514361"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517"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674"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830"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FF9FE88-147F-4809-88F9-2DC30AFADB52}" type="slidenum">
              <a:rPr lang="en-US" altLang="en-US" smtClean="0">
                <a:solidFill>
                  <a:srgbClr val="000000"/>
                </a:solidFill>
                <a:latin typeface="Aptos" panose="020B0004020202020204" pitchFamily="34" charset="0"/>
                <a:ea typeface="MS PGothic" panose="020B0600070205080204" pitchFamily="34" charset="-128"/>
              </a:rPr>
              <a:pPr>
                <a:spcBef>
                  <a:spcPct val="0"/>
                </a:spcBef>
              </a:pPr>
              <a:t>116</a:t>
            </a:fld>
            <a:endParaRPr lang="en-US" altLang="en-US" dirty="0">
              <a:solidFill>
                <a:srgbClr val="000000"/>
              </a:solidFill>
              <a:latin typeface="Aptos" panose="020B0004020202020204" pitchFamily="34" charset="0"/>
              <a:ea typeface="MS PGothic" panose="020B0600070205080204" pitchFamily="34" charset="-128"/>
            </a:endParaRPr>
          </a:p>
        </p:txBody>
      </p:sp>
    </p:spTree>
    <p:extLst>
      <p:ext uri="{BB962C8B-B14F-4D97-AF65-F5344CB8AC3E}">
        <p14:creationId xmlns:p14="http://schemas.microsoft.com/office/powerpoint/2010/main" val="28510241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idx="10"/>
          </p:nvPr>
        </p:nvSpPr>
        <p:spPr/>
        <p:txBody>
          <a:bodyPr/>
          <a:lstStyle/>
          <a:p>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44AE3E31-5A1E-4AF2-B9D4-C54340F3C985}" type="slidenum">
              <a:rPr lang="tr-TR" smtClean="0"/>
              <a:pPr/>
              <a:t>117</a:t>
            </a:fld>
            <a:endParaRPr lang="tr-TR" dirty="0"/>
          </a:p>
        </p:txBody>
      </p:sp>
    </p:spTree>
    <p:extLst>
      <p:ext uri="{BB962C8B-B14F-4D97-AF65-F5344CB8AC3E}">
        <p14:creationId xmlns:p14="http://schemas.microsoft.com/office/powerpoint/2010/main" val="1034638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xfrm>
            <a:off x="1354139" y="4379312"/>
            <a:ext cx="4120149" cy="4220177"/>
          </a:xfrm>
          <a:noFill/>
        </p:spPr>
        <p:txBody>
          <a:bodyPr/>
          <a:lstStyle/>
          <a:p>
            <a:endParaRPr lang="en-US" altLang="en-US" dirty="0">
              <a:latin typeface="Aptos" panose="020B0004020202020204" pitchFamily="34" charset="0"/>
              <a:cs typeface="Arial" panose="020B0604020202020204" pitchFamily="34" charset="0"/>
            </a:endParaRPr>
          </a:p>
        </p:txBody>
      </p:sp>
      <p:sp>
        <p:nvSpPr>
          <p:cNvPr id="114692" name="Slide Number Placeholder 3"/>
          <p:cNvSpPr>
            <a:spLocks noGrp="1"/>
          </p:cNvSpPr>
          <p:nvPr>
            <p:ph type="sldNum" sz="quarter" idx="5"/>
          </p:nvPr>
        </p:nvSpPr>
        <p:spPr>
          <a:noFill/>
        </p:spPr>
        <p:txBody>
          <a:bodyPr/>
          <a:lstStyle>
            <a:lvl1pPr defTabSz="931774">
              <a:spcBef>
                <a:spcPct val="30000"/>
              </a:spcBef>
              <a:defRPr sz="1200">
                <a:solidFill>
                  <a:schemeClr val="tx1"/>
                </a:solidFill>
                <a:latin typeface="Arial" panose="020B0604020202020204" pitchFamily="34" charset="0"/>
                <a:cs typeface="Arial" panose="020B0604020202020204" pitchFamily="34" charset="0"/>
              </a:defRPr>
            </a:lvl1pPr>
            <a:lvl2pPr marL="742879" indent="-285722" defTabSz="931774">
              <a:spcBef>
                <a:spcPct val="30000"/>
              </a:spcBef>
              <a:defRPr sz="1200">
                <a:solidFill>
                  <a:schemeClr val="tx1"/>
                </a:solidFill>
                <a:latin typeface="Arial" panose="020B0604020202020204" pitchFamily="34" charset="0"/>
                <a:cs typeface="Arial" panose="020B0604020202020204" pitchFamily="34" charset="0"/>
              </a:defRPr>
            </a:lvl2pPr>
            <a:lvl3pPr marL="1142891" indent="-228578" defTabSz="931774">
              <a:spcBef>
                <a:spcPct val="30000"/>
              </a:spcBef>
              <a:defRPr sz="1200">
                <a:solidFill>
                  <a:schemeClr val="tx1"/>
                </a:solidFill>
                <a:latin typeface="Arial" panose="020B0604020202020204" pitchFamily="34" charset="0"/>
                <a:cs typeface="Arial" panose="020B0604020202020204" pitchFamily="34" charset="0"/>
              </a:defRPr>
            </a:lvl3pPr>
            <a:lvl4pPr marL="1600048" indent="-228578" defTabSz="931774">
              <a:spcBef>
                <a:spcPct val="30000"/>
              </a:spcBef>
              <a:defRPr sz="1200">
                <a:solidFill>
                  <a:schemeClr val="tx1"/>
                </a:solidFill>
                <a:latin typeface="Arial" panose="020B0604020202020204" pitchFamily="34" charset="0"/>
                <a:cs typeface="Arial" panose="020B0604020202020204" pitchFamily="34" charset="0"/>
              </a:defRPr>
            </a:lvl4pPr>
            <a:lvl5pPr marL="2057204" indent="-228578" defTabSz="931774">
              <a:spcBef>
                <a:spcPct val="30000"/>
              </a:spcBef>
              <a:defRPr sz="1200">
                <a:solidFill>
                  <a:schemeClr val="tx1"/>
                </a:solidFill>
                <a:latin typeface="Arial" panose="020B0604020202020204" pitchFamily="34" charset="0"/>
                <a:cs typeface="Arial" panose="020B0604020202020204" pitchFamily="34" charset="0"/>
              </a:defRPr>
            </a:lvl5pPr>
            <a:lvl6pPr marL="2514361"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517"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674"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830" indent="-228578" defTabSz="931774"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A38D4F7-4905-4D96-8419-57A8C4201418}" type="slidenum">
              <a:rPr lang="en-US" altLang="en-US" smtClean="0">
                <a:solidFill>
                  <a:srgbClr val="000000"/>
                </a:solidFill>
                <a:latin typeface="Aptos" panose="020B0004020202020204" pitchFamily="34" charset="0"/>
                <a:ea typeface="MS PGothic" panose="020B0600070205080204" pitchFamily="34" charset="-128"/>
              </a:rPr>
              <a:pPr>
                <a:spcBef>
                  <a:spcPct val="0"/>
                </a:spcBef>
              </a:pPr>
              <a:t>118</a:t>
            </a:fld>
            <a:endParaRPr lang="en-US" altLang="en-US" dirty="0">
              <a:solidFill>
                <a:srgbClr val="000000"/>
              </a:solidFill>
              <a:latin typeface="Aptos" panose="020B0004020202020204" pitchFamily="34" charset="0"/>
              <a:ea typeface="MS PGothic" panose="020B0600070205080204" pitchFamily="34" charset="-128"/>
            </a:endParaRPr>
          </a:p>
        </p:txBody>
      </p:sp>
    </p:spTree>
    <p:extLst>
      <p:ext uri="{BB962C8B-B14F-4D97-AF65-F5344CB8AC3E}">
        <p14:creationId xmlns:p14="http://schemas.microsoft.com/office/powerpoint/2010/main" val="8931380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120</a:t>
            </a:fld>
            <a:endParaRPr lang="en-US" dirty="0"/>
          </a:p>
        </p:txBody>
      </p:sp>
    </p:spTree>
    <p:extLst>
      <p:ext uri="{BB962C8B-B14F-4D97-AF65-F5344CB8AC3E}">
        <p14:creationId xmlns:p14="http://schemas.microsoft.com/office/powerpoint/2010/main" val="3682456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121</a:t>
            </a:fld>
            <a:endParaRPr lang="en-US" dirty="0"/>
          </a:p>
        </p:txBody>
      </p:sp>
    </p:spTree>
    <p:extLst>
      <p:ext uri="{BB962C8B-B14F-4D97-AF65-F5344CB8AC3E}">
        <p14:creationId xmlns:p14="http://schemas.microsoft.com/office/powerpoint/2010/main" val="38022072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AE3E31-5A1E-4AF2-B9D4-C54340F3C985}" type="slidenum">
              <a:rPr lang="tr-TR" smtClean="0"/>
              <a:pPr/>
              <a:t>122</a:t>
            </a:fld>
            <a:endParaRPr lang="tr-TR" dirty="0"/>
          </a:p>
        </p:txBody>
      </p:sp>
    </p:spTree>
    <p:extLst>
      <p:ext uri="{BB962C8B-B14F-4D97-AF65-F5344CB8AC3E}">
        <p14:creationId xmlns:p14="http://schemas.microsoft.com/office/powerpoint/2010/main" val="878234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1E00AE-B620-4A3C-894F-51D7BE09095C}" type="slidenum">
              <a:rPr lang="tr-TR" smtClean="0"/>
              <a:t>123</a:t>
            </a:fld>
            <a:endParaRPr lang="tr-TR"/>
          </a:p>
        </p:txBody>
      </p:sp>
    </p:spTree>
    <p:extLst>
      <p:ext uri="{BB962C8B-B14F-4D97-AF65-F5344CB8AC3E}">
        <p14:creationId xmlns:p14="http://schemas.microsoft.com/office/powerpoint/2010/main" val="31254884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3714" y="4379841"/>
            <a:ext cx="4090574" cy="3621160"/>
          </a:xfrm>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124</a:t>
            </a:fld>
            <a:endParaRPr lang="en-US" dirty="0"/>
          </a:p>
        </p:txBody>
      </p:sp>
    </p:spTree>
    <p:extLst>
      <p:ext uri="{BB962C8B-B14F-4D97-AF65-F5344CB8AC3E}">
        <p14:creationId xmlns:p14="http://schemas.microsoft.com/office/powerpoint/2010/main" val="28582325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125</a:t>
            </a:fld>
            <a:endParaRPr lang="en-US" dirty="0"/>
          </a:p>
        </p:txBody>
      </p:sp>
    </p:spTree>
    <p:extLst>
      <p:ext uri="{BB962C8B-B14F-4D97-AF65-F5344CB8AC3E}">
        <p14:creationId xmlns:p14="http://schemas.microsoft.com/office/powerpoint/2010/main" val="107722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5EFC2F-3055-4AFF-B229-4940575D58DB}" type="slidenum">
              <a:rPr lang="en-US" smtClean="0"/>
              <a:t>12</a:t>
            </a:fld>
            <a:endParaRPr lang="en-US"/>
          </a:p>
        </p:txBody>
      </p:sp>
    </p:spTree>
    <p:extLst>
      <p:ext uri="{BB962C8B-B14F-4D97-AF65-F5344CB8AC3E}">
        <p14:creationId xmlns:p14="http://schemas.microsoft.com/office/powerpoint/2010/main" val="17338647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27110" y="4389358"/>
            <a:ext cx="4147206" cy="3611642"/>
          </a:xfrm>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126</a:t>
            </a:fld>
            <a:endParaRPr lang="en-US" dirty="0"/>
          </a:p>
        </p:txBody>
      </p:sp>
    </p:spTree>
    <p:extLst>
      <p:ext uri="{BB962C8B-B14F-4D97-AF65-F5344CB8AC3E}">
        <p14:creationId xmlns:p14="http://schemas.microsoft.com/office/powerpoint/2010/main" val="865795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3714" y="4400550"/>
            <a:ext cx="4788486" cy="3600451"/>
          </a:xfrm>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127</a:t>
            </a:fld>
            <a:endParaRPr lang="en-US" dirty="0"/>
          </a:p>
        </p:txBody>
      </p:sp>
    </p:spTree>
    <p:extLst>
      <p:ext uri="{BB962C8B-B14F-4D97-AF65-F5344CB8AC3E}">
        <p14:creationId xmlns:p14="http://schemas.microsoft.com/office/powerpoint/2010/main" val="7505330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128</a:t>
            </a:fld>
            <a:endParaRPr lang="en-US" dirty="0"/>
          </a:p>
        </p:txBody>
      </p:sp>
    </p:spTree>
    <p:extLst>
      <p:ext uri="{BB962C8B-B14F-4D97-AF65-F5344CB8AC3E}">
        <p14:creationId xmlns:p14="http://schemas.microsoft.com/office/powerpoint/2010/main" val="41965594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129</a:t>
            </a:fld>
            <a:endParaRPr lang="en-US" dirty="0"/>
          </a:p>
        </p:txBody>
      </p:sp>
    </p:spTree>
    <p:extLst>
      <p:ext uri="{BB962C8B-B14F-4D97-AF65-F5344CB8AC3E}">
        <p14:creationId xmlns:p14="http://schemas.microsoft.com/office/powerpoint/2010/main" val="22166783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130</a:t>
            </a:fld>
            <a:endParaRPr lang="en-US" dirty="0"/>
          </a:p>
        </p:txBody>
      </p:sp>
    </p:spTree>
    <p:extLst>
      <p:ext uri="{BB962C8B-B14F-4D97-AF65-F5344CB8AC3E}">
        <p14:creationId xmlns:p14="http://schemas.microsoft.com/office/powerpoint/2010/main" val="25954340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131</a:t>
            </a:fld>
            <a:endParaRPr lang="en-US" dirty="0"/>
          </a:p>
        </p:txBody>
      </p:sp>
    </p:spTree>
    <p:extLst>
      <p:ext uri="{BB962C8B-B14F-4D97-AF65-F5344CB8AC3E}">
        <p14:creationId xmlns:p14="http://schemas.microsoft.com/office/powerpoint/2010/main" val="36096334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132</a:t>
            </a:fld>
            <a:endParaRPr lang="en-US" dirty="0"/>
          </a:p>
        </p:txBody>
      </p:sp>
    </p:spTree>
    <p:extLst>
      <p:ext uri="{BB962C8B-B14F-4D97-AF65-F5344CB8AC3E}">
        <p14:creationId xmlns:p14="http://schemas.microsoft.com/office/powerpoint/2010/main" val="36164143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27F05-0C00-4EF3-B0CC-1BCB282E3925}" type="slidenum">
              <a:rPr lang="en-US" smtClean="0"/>
              <a:t>133</a:t>
            </a:fld>
            <a:endParaRPr lang="en-US" dirty="0"/>
          </a:p>
        </p:txBody>
      </p:sp>
    </p:spTree>
    <p:extLst>
      <p:ext uri="{BB962C8B-B14F-4D97-AF65-F5344CB8AC3E}">
        <p14:creationId xmlns:p14="http://schemas.microsoft.com/office/powerpoint/2010/main" val="18956771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3714" y="4425252"/>
            <a:ext cx="4090574" cy="3575748"/>
          </a:xfrm>
        </p:spPr>
        <p:txBody>
          <a:bodyPr/>
          <a:lstStyle/>
          <a:p>
            <a:endParaRPr lang="en-US" dirty="0"/>
          </a:p>
        </p:txBody>
      </p:sp>
      <p:sp>
        <p:nvSpPr>
          <p:cNvPr id="4" name="Slide Number Placeholder 3"/>
          <p:cNvSpPr>
            <a:spLocks noGrp="1"/>
          </p:cNvSpPr>
          <p:nvPr>
            <p:ph type="sldNum" sz="quarter" idx="10"/>
          </p:nvPr>
        </p:nvSpPr>
        <p:spPr/>
        <p:txBody>
          <a:bodyPr/>
          <a:lstStyle/>
          <a:p>
            <a:fld id="{B7143001-6390-4491-904E-6FBD838885B3}"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24112520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3714" y="4335374"/>
            <a:ext cx="4090574" cy="3665626"/>
          </a:xfrm>
        </p:spPr>
        <p:txBody>
          <a:bodyPr/>
          <a:lstStyle/>
          <a:p>
            <a:endParaRPr lang="en-US" dirty="0"/>
          </a:p>
        </p:txBody>
      </p:sp>
      <p:sp>
        <p:nvSpPr>
          <p:cNvPr id="4" name="Slide Number Placeholder 3"/>
          <p:cNvSpPr>
            <a:spLocks noGrp="1"/>
          </p:cNvSpPr>
          <p:nvPr>
            <p:ph type="sldNum" sz="quarter" idx="10"/>
          </p:nvPr>
        </p:nvSpPr>
        <p:spPr/>
        <p:txBody>
          <a:bodyPr/>
          <a:lstStyle/>
          <a:p>
            <a:fld id="{B7143001-6390-4491-904E-6FBD838885B3}"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1215233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normAutofit/>
          </a:bodyPr>
          <a:lstStyle>
            <a:lvl1pPr algn="r">
              <a:defRPr sz="3600" b="1">
                <a:solidFill>
                  <a:srgbClr val="002060"/>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896838"/>
          </a:xfrm>
        </p:spPr>
        <p:txBody>
          <a:bodyPr/>
          <a:lstStyle>
            <a:lvl1pPr marL="0" indent="0" algn="r">
              <a:buNone/>
              <a:defRPr sz="2000">
                <a:solidFill>
                  <a:schemeClr val="tx2"/>
                </a:solidFill>
                <a:latin typeface="Aptos" panose="020B000402020202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33" name="Rectangle 32"/>
          <p:cNvSpPr/>
          <p:nvPr/>
        </p:nvSpPr>
        <p:spPr>
          <a:xfrm>
            <a:off x="1219200" y="5048250"/>
            <a:ext cx="9753600" cy="1045046"/>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32" name="Rectangle 31"/>
          <p:cNvSpPr/>
          <p:nvPr/>
        </p:nvSpPr>
        <p:spPr>
          <a:xfrm>
            <a:off x="1219200" y="5048250"/>
            <a:ext cx="304800" cy="1045046"/>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534400" y="6356350"/>
            <a:ext cx="3052064" cy="365760"/>
          </a:xfrm>
          <a:prstGeom prst="rect">
            <a:avLst/>
          </a:prstGeom>
        </p:spPr>
        <p:txBody>
          <a:bodyPr/>
          <a:lstStyle>
            <a:lvl1pPr>
              <a:defRPr>
                <a:latin typeface="Aptos" panose="020B0004020202020204" pitchFamily="34" charset="0"/>
              </a:defRPr>
            </a:lvl1pPr>
          </a:lstStyle>
          <a:p>
            <a:endParaRPr lang="tr-TR" dirty="0"/>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816864" y="6356350"/>
            <a:ext cx="2641600" cy="365760"/>
          </a:xfrm>
          <a:prstGeom prst="rect">
            <a:avLst/>
          </a:prstGeom>
        </p:spPr>
        <p:txBody>
          <a:bodyPr/>
          <a:lstStyle>
            <a:lvl1pPr>
              <a:defRPr>
                <a:latin typeface="Aptos" panose="020B0004020202020204" pitchFamily="34" charset="0"/>
              </a:defRPr>
            </a:lvl1pPr>
          </a:lstStyle>
          <a:p>
            <a:fld id="{07DD8029-7E29-4C3B-994E-0A843B17D749}" type="slidenum">
              <a:rPr lang="tr-TR" smtClean="0"/>
              <a:pPr/>
              <a:t>‹#›</a:t>
            </a:fld>
            <a:endParaRPr 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534400" y="6356350"/>
            <a:ext cx="3052064" cy="365760"/>
          </a:xfrm>
          <a:prstGeom prst="rect">
            <a:avLst/>
          </a:prstGeom>
        </p:spPr>
        <p:txBody>
          <a:bodyPr/>
          <a:lstStyle>
            <a:lvl1pPr>
              <a:defRPr>
                <a:latin typeface="Aptos" panose="020B0004020202020204" pitchFamily="34" charset="0"/>
              </a:defRPr>
            </a:lvl1pPr>
          </a:lstStyle>
          <a:p>
            <a:endParaRPr lang="tr-TR" dirty="0"/>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816864" y="6356350"/>
            <a:ext cx="2641600" cy="365760"/>
          </a:xfrm>
          <a:prstGeom prst="rect">
            <a:avLst/>
          </a:prstGeom>
        </p:spPr>
        <p:txBody>
          <a:bodyPr/>
          <a:lstStyle>
            <a:lvl1pPr>
              <a:defRPr>
                <a:latin typeface="Aptos" panose="020B0004020202020204" pitchFamily="34" charset="0"/>
              </a:defRPr>
            </a:lvl1pPr>
          </a:lstStyle>
          <a:p>
            <a:fld id="{55BFC5DA-A028-4EB5-95B1-258C4AFFF7E3}" type="slidenum">
              <a:rPr lang="tr-TR" smtClean="0"/>
              <a:pPr/>
              <a:t>‹#›</a:t>
            </a:fld>
            <a:endParaRPr lang="tr-TR" dirty="0"/>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913776" y="116633"/>
            <a:ext cx="10364451" cy="1596177"/>
          </a:xfrm>
        </p:spPr>
        <p:txBody>
          <a:bodyPr/>
          <a:lstStyle>
            <a:lvl1pPr>
              <a:defRPr cap="none">
                <a:solidFill>
                  <a:srgbClr val="FFC000"/>
                </a:solidFill>
              </a:defRPr>
            </a:lvl1p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Style</a:t>
            </a:r>
            <a:endParaRPr lang="en-US" dirty="0"/>
          </a:p>
        </p:txBody>
      </p:sp>
      <p:sp>
        <p:nvSpPr>
          <p:cNvPr id="12" name="Content Placeholder 2"/>
          <p:cNvSpPr>
            <a:spLocks noGrp="1"/>
          </p:cNvSpPr>
          <p:nvPr>
            <p:ph sz="quarter" idx="13" hasCustomPrompt="1"/>
          </p:nvPr>
        </p:nvSpPr>
        <p:spPr>
          <a:xfrm>
            <a:off x="913773" y="1829442"/>
            <a:ext cx="10363827" cy="4335863"/>
          </a:xfrm>
        </p:spPr>
        <p:txBody>
          <a:bodyPr/>
          <a:lstStyle>
            <a:lvl1pPr>
              <a:defRPr cap="none"/>
            </a:lvl1pPr>
            <a:lvl2pPr>
              <a:defRPr cap="none"/>
            </a:lvl2pPr>
            <a:lvl3pPr>
              <a:defRPr cap="none"/>
            </a:lvl3pPr>
            <a:lvl4pPr>
              <a:defRPr cap="none"/>
            </a:lvl4pPr>
            <a:lvl5pPr>
              <a:defRPr cap="none"/>
            </a:lvl5pPr>
          </a:lstStyle>
          <a:p>
            <a:pPr lvl="0"/>
            <a:r>
              <a:rPr lang="tr-TR" dirty="0" err="1"/>
              <a:t>Click</a:t>
            </a:r>
            <a:r>
              <a:rPr lang="tr-TR" dirty="0"/>
              <a:t> </a:t>
            </a:r>
            <a:r>
              <a:rPr lang="tr-TR" dirty="0" err="1"/>
              <a:t>to</a:t>
            </a:r>
            <a:r>
              <a:rPr lang="tr-TR" dirty="0"/>
              <a:t> </a:t>
            </a:r>
            <a:r>
              <a:rPr lang="tr-TR" dirty="0" err="1"/>
              <a:t>edit</a:t>
            </a:r>
            <a:r>
              <a:rPr lang="tr-TR" dirty="0"/>
              <a:t> </a:t>
            </a:r>
            <a:r>
              <a:rPr lang="tr-TR" dirty="0" err="1"/>
              <a:t>master</a:t>
            </a:r>
            <a:r>
              <a:rPr lang="tr-TR" dirty="0"/>
              <a:t> </a:t>
            </a:r>
            <a:r>
              <a:rPr lang="tr-TR" dirty="0" err="1"/>
              <a:t>text</a:t>
            </a:r>
            <a:r>
              <a:rPr lang="tr-TR" dirty="0"/>
              <a:t> </a:t>
            </a:r>
            <a:r>
              <a:rPr lang="tr-TR" dirty="0" err="1"/>
              <a:t>styles</a:t>
            </a:r>
            <a:endParaRPr lang="tr-TR" dirty="0"/>
          </a:p>
          <a:p>
            <a:pPr lvl="1"/>
            <a:r>
              <a:rPr lang="tr-TR" dirty="0"/>
              <a:t>Second </a:t>
            </a:r>
            <a:r>
              <a:rPr lang="tr-TR" dirty="0" err="1"/>
              <a:t>level</a:t>
            </a:r>
            <a:endParaRPr lang="tr-TR" dirty="0"/>
          </a:p>
          <a:p>
            <a:pPr lvl="2"/>
            <a:r>
              <a:rPr lang="tr-TR" dirty="0"/>
              <a:t>Third </a:t>
            </a:r>
            <a:r>
              <a:rPr lang="tr-TR" dirty="0" err="1"/>
              <a:t>level</a:t>
            </a:r>
            <a:endParaRPr lang="tr-TR" dirty="0"/>
          </a:p>
          <a:p>
            <a:pPr lvl="3"/>
            <a:r>
              <a:rPr lang="tr-TR" dirty="0" err="1"/>
              <a:t>Fourth</a:t>
            </a:r>
            <a:r>
              <a:rPr lang="tr-TR" dirty="0"/>
              <a:t> </a:t>
            </a:r>
            <a:r>
              <a:rPr lang="tr-TR" dirty="0" err="1"/>
              <a:t>level</a:t>
            </a:r>
            <a:endParaRPr lang="tr-TR" dirty="0"/>
          </a:p>
          <a:p>
            <a:pPr lvl="4"/>
            <a:r>
              <a:rPr lang="tr-TR" dirty="0" err="1"/>
              <a:t>Fifth</a:t>
            </a:r>
            <a:r>
              <a:rPr lang="tr-TR" dirty="0"/>
              <a:t> </a:t>
            </a:r>
            <a:r>
              <a:rPr lang="tr-TR" dirty="0" err="1"/>
              <a:t>level</a:t>
            </a:r>
            <a:endParaRPr lang="en-US" dirty="0"/>
          </a:p>
        </p:txBody>
      </p:sp>
      <p:sp>
        <p:nvSpPr>
          <p:cNvPr id="5" name="Footer Placeholder 4"/>
          <p:cNvSpPr>
            <a:spLocks noGrp="1"/>
          </p:cNvSpPr>
          <p:nvPr>
            <p:ph type="ftr" sz="quarter" idx="11"/>
          </p:nvPr>
        </p:nvSpPr>
        <p:spPr>
          <a:xfrm>
            <a:off x="913776" y="6237313"/>
            <a:ext cx="10363825" cy="365125"/>
          </a:xfrm>
        </p:spPr>
        <p:txBody>
          <a:bodyPr/>
          <a:lstStyle>
            <a:lvl1pPr>
              <a:defRPr>
                <a:solidFill>
                  <a:schemeClr val="bg1"/>
                </a:solidFill>
              </a:defRPr>
            </a:lvl1pPr>
          </a:lstStyle>
          <a:p>
            <a:endParaRPr lang="tr-TR" dirty="0"/>
          </a:p>
        </p:txBody>
      </p:sp>
    </p:spTree>
    <p:extLst>
      <p:ext uri="{BB962C8B-B14F-4D97-AF65-F5344CB8AC3E}">
        <p14:creationId xmlns:p14="http://schemas.microsoft.com/office/powerpoint/2010/main" val="275874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26521"/>
            <a:ext cx="10962696" cy="1076155"/>
          </a:xfrm>
        </p:spPr>
        <p:txBody>
          <a:bodyPr/>
          <a:lstStyle>
            <a:lvl1pPr>
              <a:defRPr>
                <a:solidFill>
                  <a:srgbClr val="00877C"/>
                </a:solidFill>
              </a:defRPr>
            </a:lvl1p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5"/>
          <p:cNvSpPr>
            <a:spLocks noGrp="1"/>
          </p:cNvSpPr>
          <p:nvPr>
            <p:ph type="sldNum" sz="quarter" idx="12"/>
          </p:nvPr>
        </p:nvSpPr>
        <p:spPr>
          <a:xfrm>
            <a:off x="11483771" y="6433754"/>
            <a:ext cx="372540" cy="289247"/>
          </a:xfrm>
          <a:prstGeom prst="rect">
            <a:avLst/>
          </a:prstGeom>
        </p:spPr>
        <p:txBody>
          <a:bodyPr/>
          <a:lstStyle>
            <a:lvl1pPr>
              <a:defRPr>
                <a:latin typeface="Aptos" panose="020B0004020202020204" pitchFamily="34" charset="0"/>
              </a:defRPr>
            </a:lvl1pPr>
          </a:lstStyle>
          <a:p>
            <a:fld id="{74D97F68-CC38-3C48-B083-3B4A1457065E}" type="slidenum">
              <a:rPr lang="en-US" smtClean="0">
                <a:solidFill>
                  <a:srgbClr val="37424A"/>
                </a:solidFill>
              </a:rPr>
              <a:pPr/>
              <a:t>‹#›</a:t>
            </a:fld>
            <a:endParaRPr lang="en-US" dirty="0">
              <a:solidFill>
                <a:srgbClr val="37424A"/>
              </a:solidFill>
            </a:endParaRPr>
          </a:p>
        </p:txBody>
      </p:sp>
    </p:spTree>
    <p:extLst>
      <p:ext uri="{BB962C8B-B14F-4D97-AF65-F5344CB8AC3E}">
        <p14:creationId xmlns:p14="http://schemas.microsoft.com/office/powerpoint/2010/main" val="187504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200">
                <a:latin typeface="Aptos" panose="020B0004020202020204" pitchFamily="34" charset="0"/>
              </a:defRPr>
            </a:lvl1pPr>
          </a:lstStyle>
          <a:p>
            <a:endParaRPr lang="tr-TR" dirty="0"/>
          </a:p>
        </p:txBody>
      </p:sp>
      <p:sp>
        <p:nvSpPr>
          <p:cNvPr id="2" name="Title 1"/>
          <p:cNvSpPr>
            <a:spLocks noGrp="1"/>
          </p:cNvSpPr>
          <p:nvPr>
            <p:ph type="title"/>
          </p:nvPr>
        </p:nvSpPr>
        <p:spPr/>
        <p:txBody>
          <a:bodyPr/>
          <a:lstStyle>
            <a:lvl1pPr>
              <a:defRPr b="1"/>
            </a:lvl1pPr>
          </a:lstStyle>
          <a:p>
            <a:r>
              <a:rPr kumimoji="0" lang="en-US"/>
              <a:t>Click to edit Master title style</a:t>
            </a: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1" cap="none" baseline="0">
                <a:solidFill>
                  <a:srgbClr val="223872"/>
                </a:solidFill>
              </a:defRPr>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b="1">
                <a:solidFill>
                  <a:srgbClr val="F08F4E"/>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a:xfrm>
            <a:off x="1219200" y="2819400"/>
            <a:ext cx="9753600" cy="1280160"/>
          </a:xfrm>
          <a:prstGeom prst="rect">
            <a:avLst/>
          </a:prstGeom>
          <a:noFill/>
          <a:ln w="6350" cap="rnd" cmpd="sng" algn="ctr">
            <a:solidFill>
              <a:srgbClr val="F08F4E"/>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8" name="Rectangle 7"/>
          <p:cNvSpPr/>
          <p:nvPr/>
        </p:nvSpPr>
        <p:spPr>
          <a:xfrm>
            <a:off x="1219200" y="2819400"/>
            <a:ext cx="304800" cy="128016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tr-TR" dirty="0"/>
          </a:p>
        </p:txBody>
      </p:sp>
      <p:sp>
        <p:nvSpPr>
          <p:cNvPr id="2" name="Title 1"/>
          <p:cNvSpPr>
            <a:spLocks noGrp="1"/>
          </p:cNvSpPr>
          <p:nvPr>
            <p:ph type="title"/>
          </p:nvPr>
        </p:nvSpPr>
        <p:spPr>
          <a:xfrm>
            <a:off x="609600" y="228600"/>
            <a:ext cx="10972800" cy="914400"/>
          </a:xfrm>
        </p:spPr>
        <p:txBody>
          <a:bodyPr/>
          <a:lstStyle>
            <a:lvl1pPr>
              <a:defRPr b="1"/>
            </a:lvl1pPr>
          </a:lstStyle>
          <a:p>
            <a:r>
              <a:rPr kumimoji="0" lang="en-US"/>
              <a:t>Click to edit Master title style</a:t>
            </a: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8534400" y="6356350"/>
            <a:ext cx="3052064" cy="365760"/>
          </a:xfrm>
          <a:prstGeom prst="rect">
            <a:avLst/>
          </a:prstGeom>
        </p:spPr>
        <p:txBody>
          <a:bodyPr/>
          <a:lstStyle>
            <a:lvl1pPr>
              <a:defRPr>
                <a:latin typeface="Aptos" panose="020B0004020202020204" pitchFamily="34" charset="0"/>
              </a:defRPr>
            </a:lvl1pPr>
          </a:lstStyle>
          <a:p>
            <a:endParaRPr lang="tr-TR" dirty="0"/>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a:xfrm>
            <a:off x="816864" y="6356350"/>
            <a:ext cx="2641600" cy="365760"/>
          </a:xfrm>
          <a:prstGeom prst="rect">
            <a:avLst/>
          </a:prstGeom>
        </p:spPr>
        <p:txBody>
          <a:bodyPr/>
          <a:lstStyle>
            <a:lvl1pPr>
              <a:defRPr>
                <a:latin typeface="Aptos" panose="020B0004020202020204" pitchFamily="34" charset="0"/>
              </a:defRPr>
            </a:lvl1pPr>
          </a:lstStyle>
          <a:p>
            <a:fld id="{243671AE-E726-4F9B-BC19-459758EC46E5}" type="slidenum">
              <a:rPr lang="tr-TR" smtClean="0"/>
              <a:pPr/>
              <a:t>‹#›</a:t>
            </a:fld>
            <a:endParaRPr lang="tr-TR" dirty="0"/>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a:xfrm>
            <a:off x="8534400" y="6356350"/>
            <a:ext cx="3052064" cy="365760"/>
          </a:xfrm>
          <a:prstGeom prst="rect">
            <a:avLst/>
          </a:prstGeom>
        </p:spPr>
        <p:txBody>
          <a:bodyPr/>
          <a:lstStyle>
            <a:lvl1pPr>
              <a:defRPr>
                <a:latin typeface="Aptos" panose="020B0004020202020204" pitchFamily="34" charset="0"/>
              </a:defRPr>
            </a:lvl1pPr>
          </a:lstStyle>
          <a:p>
            <a:endParaRPr lang="tr-TR" dirty="0"/>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a:xfrm>
            <a:off x="816864" y="6356350"/>
            <a:ext cx="2641600" cy="365760"/>
          </a:xfrm>
          <a:prstGeom prst="rect">
            <a:avLst/>
          </a:prstGeom>
        </p:spPr>
        <p:txBody>
          <a:bodyPr/>
          <a:lstStyle>
            <a:lvl1pPr>
              <a:defRPr>
                <a:latin typeface="Aptos" panose="020B0004020202020204" pitchFamily="34" charset="0"/>
              </a:defRPr>
            </a:lvl1pPr>
          </a:lstStyle>
          <a:p>
            <a:fld id="{D5980C24-060D-4963-9C4E-67CA8AFAD08A}" type="slidenum">
              <a:rPr lang="tr-TR" smtClean="0"/>
              <a:pPr/>
              <a:t>‹#›</a:t>
            </a:fld>
            <a:endParaRPr lang="tr-TR" dirty="0"/>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tr-TR" dirty="0"/>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7" name="TextBox 8">
            <a:extLst>
              <a:ext uri="{FF2B5EF4-FFF2-40B4-BE49-F238E27FC236}">
                <a16:creationId xmlns:a16="http://schemas.microsoft.com/office/drawing/2014/main" id="{523687B4-8D28-460D-AD84-7C30D608A718}"/>
              </a:ext>
            </a:extLst>
          </p:cNvPr>
          <p:cNvSpPr txBox="1"/>
          <p:nvPr userDrawn="1"/>
        </p:nvSpPr>
        <p:spPr>
          <a:xfrm>
            <a:off x="10075229" y="6402585"/>
            <a:ext cx="2079095" cy="307777"/>
          </a:xfrm>
          <a:prstGeom prst="rect">
            <a:avLst/>
          </a:prstGeom>
          <a:noFill/>
        </p:spPr>
        <p:txBody>
          <a:bodyPr wrap="none" rtlCol="0">
            <a:spAutoFit/>
          </a:bodyPr>
          <a:lstStyle/>
          <a:p>
            <a:r>
              <a:rPr lang="tr-TR" sz="1400" dirty="0">
                <a:solidFill>
                  <a:schemeClr val="tx1">
                    <a:lumMod val="50000"/>
                    <a:lumOff val="50000"/>
                  </a:schemeClr>
                </a:solidFill>
                <a:latin typeface="Aptos" panose="020B0004020202020204" pitchFamily="34" charset="0"/>
              </a:rPr>
              <a:t>mfarukkose@gmail.com</a:t>
            </a:r>
            <a:endParaRPr lang="en-US" sz="1400" dirty="0">
              <a:solidFill>
                <a:schemeClr val="tx1">
                  <a:lumMod val="50000"/>
                  <a:lumOff val="50000"/>
                </a:schemeClr>
              </a:solidFill>
              <a:latin typeface="Aptos" panose="020B00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Aptos" panose="020B000402020202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8534400" y="6356350"/>
            <a:ext cx="3052064" cy="365760"/>
          </a:xfrm>
          <a:prstGeom prst="rect">
            <a:avLst/>
          </a:prstGeom>
        </p:spPr>
        <p:txBody>
          <a:bodyPr/>
          <a:lstStyle>
            <a:lvl1pPr>
              <a:defRPr>
                <a:latin typeface="Aptos" panose="020B0004020202020204" pitchFamily="34" charset="0"/>
              </a:defRPr>
            </a:lvl1pPr>
          </a:lstStyle>
          <a:p>
            <a:endParaRPr lang="tr-TR" dirty="0"/>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16864" y="6356350"/>
            <a:ext cx="2641600" cy="365760"/>
          </a:xfrm>
          <a:prstGeom prst="rect">
            <a:avLst/>
          </a:prstGeom>
        </p:spPr>
        <p:txBody>
          <a:bodyPr/>
          <a:lstStyle>
            <a:lvl1pPr>
              <a:defRPr>
                <a:latin typeface="Aptos" panose="020B0004020202020204" pitchFamily="34" charset="0"/>
              </a:defRPr>
            </a:lvl1pPr>
          </a:lstStyle>
          <a:p>
            <a:fld id="{0397E739-B9B9-486E-B8EC-8936ABC89967}" type="slidenum">
              <a:rPr lang="tr-TR" smtClean="0"/>
              <a:pPr/>
              <a:t>‹#›</a:t>
            </a:fld>
            <a:endParaRPr lang="tr-TR" dirty="0"/>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8534400" y="6356350"/>
            <a:ext cx="3052064" cy="365760"/>
          </a:xfrm>
          <a:prstGeom prst="rect">
            <a:avLst/>
          </a:prstGeom>
        </p:spPr>
        <p:txBody>
          <a:bodyPr/>
          <a:lstStyle>
            <a:lvl1pPr>
              <a:defRPr>
                <a:latin typeface="Aptos" panose="020B0004020202020204" pitchFamily="34" charset="0"/>
              </a:defRPr>
            </a:lvl1pPr>
          </a:lstStyle>
          <a:p>
            <a:endParaRPr lang="tr-TR" dirty="0"/>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16864" y="6356350"/>
            <a:ext cx="2641600" cy="365760"/>
          </a:xfrm>
          <a:prstGeom prst="rect">
            <a:avLst/>
          </a:prstGeom>
        </p:spPr>
        <p:txBody>
          <a:bodyPr/>
          <a:lstStyle>
            <a:lvl1pPr>
              <a:defRPr>
                <a:latin typeface="Aptos" panose="020B0004020202020204" pitchFamily="34" charset="0"/>
              </a:defRPr>
            </a:lvl1pPr>
          </a:lstStyle>
          <a:p>
            <a:fld id="{3A0CB147-28E8-4F20-8178-9CC751D01842}" type="slidenum">
              <a:rPr lang="tr-TR" smtClean="0"/>
              <a:pPr/>
              <a:t>‹#›</a:t>
            </a:fld>
            <a:endParaRPr lang="tr-TR" dirty="0"/>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3" name="Footer Placeholder 2"/>
          <p:cNvSpPr>
            <a:spLocks noGrp="1"/>
          </p:cNvSpPr>
          <p:nvPr>
            <p:ph type="ftr" sz="quarter" idx="3"/>
          </p:nvPr>
        </p:nvSpPr>
        <p:spPr>
          <a:xfrm>
            <a:off x="857213" y="6356350"/>
            <a:ext cx="10702609" cy="365760"/>
          </a:xfrm>
          <a:prstGeom prst="rect">
            <a:avLst/>
          </a:prstGeom>
        </p:spPr>
        <p:txBody>
          <a:bodyPr vert="horz"/>
          <a:lstStyle>
            <a:lvl1pPr algn="l" eaLnBrk="1" latinLnBrk="0" hangingPunct="1">
              <a:defRPr kumimoji="0" sz="1400" i="1">
                <a:solidFill>
                  <a:schemeClr val="tx2"/>
                </a:solidFill>
                <a:latin typeface="Aptos" panose="020B0004020202020204" pitchFamily="34" charset="0"/>
              </a:defRPr>
            </a:lvl1pPr>
          </a:lstStyle>
          <a:p>
            <a:endParaRPr lang="tr-TR" dirty="0"/>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latin typeface="Aptos" panose="020B0004020202020204" pitchFamily="34" charset="0"/>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ptos" panose="020B0004020202020204" pitchFamily="34" charset="0"/>
            </a:endParaRPr>
          </a:p>
        </p:txBody>
      </p:sp>
      <p:sp>
        <p:nvSpPr>
          <p:cNvPr id="8" name="TextBox 8">
            <a:extLst>
              <a:ext uri="{FF2B5EF4-FFF2-40B4-BE49-F238E27FC236}">
                <a16:creationId xmlns:a16="http://schemas.microsoft.com/office/drawing/2014/main" id="{523687B4-8D28-460D-AD84-7C30D608A718}"/>
              </a:ext>
            </a:extLst>
          </p:cNvPr>
          <p:cNvSpPr txBox="1"/>
          <p:nvPr userDrawn="1"/>
        </p:nvSpPr>
        <p:spPr>
          <a:xfrm>
            <a:off x="10075229" y="6402585"/>
            <a:ext cx="2079095" cy="307777"/>
          </a:xfrm>
          <a:prstGeom prst="rect">
            <a:avLst/>
          </a:prstGeom>
          <a:noFill/>
        </p:spPr>
        <p:txBody>
          <a:bodyPr wrap="none" rtlCol="0">
            <a:spAutoFit/>
          </a:bodyPr>
          <a:lstStyle/>
          <a:p>
            <a:r>
              <a:rPr lang="tr-TR" sz="1400" dirty="0">
                <a:solidFill>
                  <a:schemeClr val="tx1">
                    <a:lumMod val="50000"/>
                    <a:lumOff val="50000"/>
                  </a:schemeClr>
                </a:solidFill>
                <a:latin typeface="Aptos" panose="020B0004020202020204" pitchFamily="34" charset="0"/>
              </a:rPr>
              <a:t>mfarukkose@gmail.com</a:t>
            </a:r>
            <a:endParaRPr lang="en-US" sz="1400" dirty="0">
              <a:solidFill>
                <a:schemeClr val="tx1">
                  <a:lumMod val="50000"/>
                  <a:lumOff val="50000"/>
                </a:schemeClr>
              </a:solidFill>
              <a:latin typeface="Aptos" panose="020B0004020202020204" pitchFamily="34" charset="0"/>
            </a:endParaRPr>
          </a:p>
        </p:txBody>
      </p:sp>
      <p:pic>
        <p:nvPicPr>
          <p:cNvPr id="11" name="Resim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493649" y="62724"/>
            <a:ext cx="629058" cy="656736"/>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 id="2147483690" r:id="rId13"/>
  </p:sldLayoutIdLst>
  <p:txStyles>
    <p:titleStyle>
      <a:lvl1pPr algn="ctr" rtl="0" eaLnBrk="1" latinLnBrk="0" hangingPunct="1">
        <a:spcBef>
          <a:spcPct val="0"/>
        </a:spcBef>
        <a:buNone/>
        <a:defRPr kumimoji="0" sz="3200" b="1" kern="1200">
          <a:solidFill>
            <a:schemeClr val="tx2"/>
          </a:solidFill>
          <a:latin typeface="Aptos" panose="020B0004020202020204" pitchFamily="34" charset="0"/>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Aptos" panose="020B0004020202020204" pitchFamily="34"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Aptos" panose="020B0004020202020204" pitchFamily="34"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Aptos" panose="020B0004020202020204" pitchFamily="34"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Aptos" panose="020B0004020202020204" pitchFamily="34"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ptos" panose="020B000402020202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1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chart" Target="../charts/chart17.xml"/><Relationship Id="rId4" Type="http://schemas.openxmlformats.org/officeDocument/2006/relationships/chart" Target="../charts/char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51.xml.rels><?xml version="1.0" encoding="UTF-8" standalone="yes"?>
<Relationships xmlns="http://schemas.openxmlformats.org/package/2006/relationships"><Relationship Id="rId8" Type="http://schemas.openxmlformats.org/officeDocument/2006/relationships/diagramData" Target="../diagrams/data25.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152.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9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1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8.png"/><Relationship Id="rId7" Type="http://schemas.openxmlformats.org/officeDocument/2006/relationships/diagramQuickStyle" Target="../diagrams/quickStyle6.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9.png"/><Relationship Id="rId9" Type="http://schemas.microsoft.com/office/2007/relationships/diagramDrawing" Target="../diagrams/drawing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2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21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223.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slideLayout" Target="../slideLayouts/slideLayout2.xml"/><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7.emf"/><Relationship Id="rId11" Type="http://schemas.openxmlformats.org/officeDocument/2006/relationships/image" Target="../media/image112.png"/><Relationship Id="rId5" Type="http://schemas.openxmlformats.org/officeDocument/2006/relationships/oleObject" Target="../embeddings/oleObject4.bin"/><Relationship Id="rId10" Type="http://schemas.openxmlformats.org/officeDocument/2006/relationships/image" Target="../media/image111.svg"/><Relationship Id="rId4" Type="http://schemas.openxmlformats.org/officeDocument/2006/relationships/notesSlide" Target="../notesSlides/notesSlide141.xml"/><Relationship Id="rId9" Type="http://schemas.openxmlformats.org/officeDocument/2006/relationships/image" Target="../media/image110.png"/></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2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3.png"/><Relationship Id="rId4" Type="http://schemas.microsoft.com/office/2007/relationships/hdphoto" Target="../media/hdphoto5.wdp"/></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251.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25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281.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2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jpeg"/><Relationship Id="rId5" Type="http://schemas.microsoft.com/office/2007/relationships/hdphoto" Target="../media/hdphoto4.wdp"/><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540617-3D7A-4528-8146-3FDD75DB2C78}"/>
              </a:ext>
            </a:extLst>
          </p:cNvPr>
          <p:cNvSpPr>
            <a:spLocks noGrp="1"/>
          </p:cNvSpPr>
          <p:nvPr>
            <p:ph type="subTitle" idx="1"/>
          </p:nvPr>
        </p:nvSpPr>
        <p:spPr/>
        <p:txBody>
          <a:bodyPr>
            <a:normAutofit fontScale="70000" lnSpcReduction="20000"/>
          </a:bodyPr>
          <a:lstStyle/>
          <a:p>
            <a:r>
              <a:rPr lang="tr-TR" sz="2900" b="1" dirty="0"/>
              <a:t>M. Faruk </a:t>
            </a:r>
            <a:r>
              <a:rPr lang="tr-TR" sz="2900" b="1" dirty="0" err="1"/>
              <a:t>Kose</a:t>
            </a:r>
            <a:r>
              <a:rPr lang="tr-TR" sz="2900" b="1" dirty="0"/>
              <a:t>, MD</a:t>
            </a:r>
          </a:p>
          <a:p>
            <a:r>
              <a:rPr lang="tr-TR" dirty="0" err="1"/>
              <a:t>Acibadem</a:t>
            </a:r>
            <a:r>
              <a:rPr lang="tr-TR" dirty="0"/>
              <a:t> MAA </a:t>
            </a:r>
            <a:r>
              <a:rPr lang="tr-TR" dirty="0" err="1"/>
              <a:t>University</a:t>
            </a:r>
            <a:r>
              <a:rPr lang="tr-TR" dirty="0"/>
              <a:t> School of </a:t>
            </a:r>
            <a:r>
              <a:rPr lang="tr-TR" dirty="0" err="1"/>
              <a:t>Medicine</a:t>
            </a:r>
            <a:endParaRPr lang="tr-TR" dirty="0"/>
          </a:p>
          <a:p>
            <a:r>
              <a:rPr lang="tr-TR" dirty="0" err="1"/>
              <a:t>Department</a:t>
            </a:r>
            <a:r>
              <a:rPr lang="tr-TR" dirty="0"/>
              <a:t> of </a:t>
            </a:r>
            <a:r>
              <a:rPr lang="tr-TR" dirty="0" err="1"/>
              <a:t>Gynecologic</a:t>
            </a:r>
            <a:r>
              <a:rPr lang="tr-TR" dirty="0"/>
              <a:t> </a:t>
            </a:r>
            <a:r>
              <a:rPr lang="tr-TR" dirty="0" err="1"/>
              <a:t>Oncology</a:t>
            </a:r>
            <a:endParaRPr lang="tr-TR" dirty="0"/>
          </a:p>
          <a:p>
            <a:endParaRPr lang="en-US" dirty="0"/>
          </a:p>
        </p:txBody>
      </p:sp>
      <p:pic>
        <p:nvPicPr>
          <p:cNvPr id="4" name="Resim 3">
            <a:extLst>
              <a:ext uri="{FF2B5EF4-FFF2-40B4-BE49-F238E27FC236}">
                <a16:creationId xmlns:a16="http://schemas.microsoft.com/office/drawing/2014/main" id="{8D0DA111-9E68-9FFE-ED1A-C403A4B86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2464" y="332656"/>
            <a:ext cx="1512168" cy="1578703"/>
          </a:xfrm>
          <a:prstGeom prst="rect">
            <a:avLst/>
          </a:prstGeom>
        </p:spPr>
      </p:pic>
      <p:sp>
        <p:nvSpPr>
          <p:cNvPr id="9" name="Başlık 8">
            <a:extLst>
              <a:ext uri="{FF2B5EF4-FFF2-40B4-BE49-F238E27FC236}">
                <a16:creationId xmlns:a16="http://schemas.microsoft.com/office/drawing/2014/main" id="{132E24A5-3396-36C2-993C-E75E38D790CC}"/>
              </a:ext>
            </a:extLst>
          </p:cNvPr>
          <p:cNvSpPr>
            <a:spLocks noGrp="1"/>
          </p:cNvSpPr>
          <p:nvPr>
            <p:ph type="ctrTitle"/>
          </p:nvPr>
        </p:nvSpPr>
        <p:spPr/>
        <p:txBody>
          <a:bodyPr/>
          <a:lstStyle/>
          <a:p>
            <a:r>
              <a:rPr lang="tr-TR" dirty="0"/>
              <a:t>HPV </a:t>
            </a:r>
            <a:r>
              <a:rPr lang="tr-TR" dirty="0" err="1"/>
              <a:t>Vaccination</a:t>
            </a:r>
            <a:r>
              <a:rPr lang="tr-TR" dirty="0"/>
              <a:t>: An Update</a:t>
            </a:r>
          </a:p>
        </p:txBody>
      </p:sp>
      <p:pic>
        <p:nvPicPr>
          <p:cNvPr id="7" name="Picture 6">
            <a:extLst>
              <a:ext uri="{FF2B5EF4-FFF2-40B4-BE49-F238E27FC236}">
                <a16:creationId xmlns:a16="http://schemas.microsoft.com/office/drawing/2014/main" id="{250F4680-9497-5CCE-A62A-3D705FA38F0A}"/>
              </a:ext>
            </a:extLst>
          </p:cNvPr>
          <p:cNvPicPr>
            <a:picLocks noChangeAspect="1"/>
          </p:cNvPicPr>
          <p:nvPr/>
        </p:nvPicPr>
        <p:blipFill>
          <a:blip r:embed="rId4"/>
          <a:stretch>
            <a:fillRect/>
          </a:stretch>
        </p:blipFill>
        <p:spPr>
          <a:xfrm>
            <a:off x="2183904" y="21811"/>
            <a:ext cx="7824192" cy="3399613"/>
          </a:xfrm>
          <a:prstGeom prst="rect">
            <a:avLst/>
          </a:prstGeom>
        </p:spPr>
      </p:pic>
    </p:spTree>
    <p:extLst>
      <p:ext uri="{BB962C8B-B14F-4D97-AF65-F5344CB8AC3E}">
        <p14:creationId xmlns:p14="http://schemas.microsoft.com/office/powerpoint/2010/main" val="1028709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Cervical</a:t>
            </a:r>
            <a:r>
              <a:rPr lang="tr-TR" dirty="0"/>
              <a:t> </a:t>
            </a:r>
            <a:r>
              <a:rPr lang="tr-TR" dirty="0" err="1"/>
              <a:t>Cancer</a:t>
            </a:r>
            <a:r>
              <a:rPr lang="tr-TR" dirty="0"/>
              <a:t> </a:t>
            </a:r>
            <a:r>
              <a:rPr lang="tr-TR" dirty="0" err="1"/>
              <a:t>Progression</a:t>
            </a:r>
            <a:endParaRPr lang="tr-TR" dirty="0"/>
          </a:p>
        </p:txBody>
      </p:sp>
      <p:sp>
        <p:nvSpPr>
          <p:cNvPr id="36" name="Footer Placeholder 35"/>
          <p:cNvSpPr>
            <a:spLocks noGrp="1"/>
          </p:cNvSpPr>
          <p:nvPr>
            <p:ph type="ftr" sz="quarter" idx="11"/>
          </p:nvPr>
        </p:nvSpPr>
        <p:spPr/>
        <p:txBody>
          <a:bodyPr/>
          <a:lstStyle/>
          <a:p>
            <a:pPr algn="l"/>
            <a:r>
              <a:rPr lang="en-US" dirty="0"/>
              <a:t>Wright TC Jr, N </a:t>
            </a:r>
            <a:r>
              <a:rPr lang="en-US" dirty="0" err="1"/>
              <a:t>Engl</a:t>
            </a:r>
            <a:r>
              <a:rPr lang="en-US" dirty="0"/>
              <a:t> J Med, 2003</a:t>
            </a:r>
            <a:endParaRPr lang="tr-TR" dirty="0"/>
          </a:p>
        </p:txBody>
      </p:sp>
      <p:sp>
        <p:nvSpPr>
          <p:cNvPr id="60" name="Rectangle 21"/>
          <p:cNvSpPr>
            <a:spLocks noChangeArrowheads="1"/>
          </p:cNvSpPr>
          <p:nvPr/>
        </p:nvSpPr>
        <p:spPr bwMode="auto">
          <a:xfrm>
            <a:off x="1420455" y="2789346"/>
            <a:ext cx="3379130" cy="369974"/>
          </a:xfrm>
          <a:prstGeom prst="rect">
            <a:avLst/>
          </a:prstGeom>
          <a:noFill/>
          <a:ln w="9525">
            <a:noFill/>
            <a:miter lim="800000"/>
            <a:headEnd/>
            <a:tailEnd/>
          </a:ln>
        </p:spPr>
        <p:txBody>
          <a:bodyPr wrap="none" lIns="92075" tIns="46038" rIns="92075" bIns="46038">
            <a:spAutoFit/>
          </a:bodyPr>
          <a:lstStyle/>
          <a:p>
            <a:pPr eaLnBrk="0" hangingPunct="0"/>
            <a:r>
              <a:rPr lang="en-US" b="1" dirty="0">
                <a:solidFill>
                  <a:srgbClr val="223872"/>
                </a:solidFill>
                <a:latin typeface="Aptos" panose="020B0004020202020204" pitchFamily="34" charset="0"/>
                <a:ea typeface="굴림" pitchFamily="34" charset="-127"/>
                <a:cs typeface="Calibri" pitchFamily="34" charset="0"/>
              </a:rPr>
              <a:t>60% regresses within 2-3 years</a:t>
            </a:r>
          </a:p>
        </p:txBody>
      </p:sp>
      <p:sp>
        <p:nvSpPr>
          <p:cNvPr id="61" name="Rectangle 22"/>
          <p:cNvSpPr>
            <a:spLocks noChangeArrowheads="1"/>
          </p:cNvSpPr>
          <p:nvPr/>
        </p:nvSpPr>
        <p:spPr bwMode="auto">
          <a:xfrm>
            <a:off x="1451058" y="4386411"/>
            <a:ext cx="3518592" cy="369974"/>
          </a:xfrm>
          <a:prstGeom prst="rect">
            <a:avLst/>
          </a:prstGeom>
          <a:noFill/>
          <a:ln w="9525" algn="ctr">
            <a:noFill/>
            <a:miter lim="800000"/>
            <a:headEnd/>
            <a:tailEnd/>
          </a:ln>
        </p:spPr>
        <p:txBody>
          <a:bodyPr wrap="none" lIns="92075" tIns="46038" rIns="92075" bIns="46038">
            <a:spAutoFit/>
          </a:bodyPr>
          <a:lstStyle/>
          <a:p>
            <a:pPr eaLnBrk="0" hangingPunct="0"/>
            <a:r>
              <a:rPr lang="en-US" b="1" dirty="0">
                <a:solidFill>
                  <a:srgbClr val="223872"/>
                </a:solidFill>
                <a:latin typeface="Aptos" panose="020B0004020202020204" pitchFamily="34" charset="0"/>
                <a:ea typeface="굴림" pitchFamily="34" charset="-127"/>
                <a:cs typeface="Calibri" pitchFamily="34" charset="0"/>
              </a:rPr>
              <a:t>15% progresses within 3-4 years</a:t>
            </a:r>
          </a:p>
        </p:txBody>
      </p:sp>
      <p:sp>
        <p:nvSpPr>
          <p:cNvPr id="62" name="Rectangle 23"/>
          <p:cNvSpPr>
            <a:spLocks noChangeArrowheads="1"/>
          </p:cNvSpPr>
          <p:nvPr/>
        </p:nvSpPr>
        <p:spPr bwMode="auto">
          <a:xfrm>
            <a:off x="1486324" y="5373961"/>
            <a:ext cx="3440044" cy="369974"/>
          </a:xfrm>
          <a:prstGeom prst="rect">
            <a:avLst/>
          </a:prstGeom>
          <a:noFill/>
          <a:ln w="9525" algn="ctr">
            <a:noFill/>
            <a:miter lim="800000"/>
            <a:headEnd/>
            <a:tailEnd/>
          </a:ln>
        </p:spPr>
        <p:txBody>
          <a:bodyPr wrap="none" lIns="92075" tIns="46038" rIns="92075" bIns="46038">
            <a:spAutoFit/>
          </a:bodyPr>
          <a:lstStyle/>
          <a:p>
            <a:pPr eaLnBrk="0" hangingPunct="0"/>
            <a:r>
              <a:rPr lang="en-US" b="1" dirty="0">
                <a:solidFill>
                  <a:srgbClr val="223872"/>
                </a:solidFill>
                <a:latin typeface="Aptos" panose="020B0004020202020204" pitchFamily="34" charset="0"/>
                <a:ea typeface="굴림" pitchFamily="34" charset="-127"/>
                <a:cs typeface="Calibri" pitchFamily="34" charset="0"/>
              </a:rPr>
              <a:t>12% progresses within 10 years</a:t>
            </a:r>
          </a:p>
        </p:txBody>
      </p:sp>
      <p:sp>
        <p:nvSpPr>
          <p:cNvPr id="49" name="Rounded Rectangle 4"/>
          <p:cNvSpPr/>
          <p:nvPr/>
        </p:nvSpPr>
        <p:spPr>
          <a:xfrm>
            <a:off x="8066489" y="2281557"/>
            <a:ext cx="2048898" cy="621941"/>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tr-TR" sz="3200" b="1" dirty="0">
                <a:solidFill>
                  <a:srgbClr val="223872"/>
                </a:solidFill>
                <a:latin typeface="Aptos" panose="020B0004020202020204" pitchFamily="34" charset="0"/>
              </a:rPr>
              <a:t>HPV</a:t>
            </a:r>
          </a:p>
        </p:txBody>
      </p:sp>
      <p:sp>
        <p:nvSpPr>
          <p:cNvPr id="64" name="Rounded Rectangle 4"/>
          <p:cNvSpPr/>
          <p:nvPr/>
        </p:nvSpPr>
        <p:spPr>
          <a:xfrm>
            <a:off x="8103286" y="3739440"/>
            <a:ext cx="2413151" cy="1633790"/>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tr-TR" sz="2200" dirty="0" err="1">
                <a:solidFill>
                  <a:srgbClr val="223872"/>
                </a:solidFill>
                <a:latin typeface="Aptos" panose="020B0004020202020204" pitchFamily="34" charset="0"/>
              </a:rPr>
              <a:t>Cofactors</a:t>
            </a:r>
            <a:endParaRPr lang="tr-TR" sz="2200" dirty="0">
              <a:solidFill>
                <a:srgbClr val="223872"/>
              </a:solidFill>
              <a:latin typeface="Aptos" panose="020B0004020202020204" pitchFamily="34" charset="0"/>
            </a:endParaRPr>
          </a:p>
          <a:p>
            <a:pPr defTabSz="889000">
              <a:lnSpc>
                <a:spcPct val="90000"/>
              </a:lnSpc>
              <a:spcBef>
                <a:spcPct val="0"/>
              </a:spcBef>
              <a:spcAft>
                <a:spcPct val="35000"/>
              </a:spcAft>
            </a:pPr>
            <a:r>
              <a:rPr lang="tr-TR" sz="2200" dirty="0">
                <a:solidFill>
                  <a:srgbClr val="223872"/>
                </a:solidFill>
                <a:latin typeface="Aptos" panose="020B0004020202020204" pitchFamily="34" charset="0"/>
              </a:rPr>
              <a:t>High risk HPV</a:t>
            </a:r>
          </a:p>
          <a:p>
            <a:pPr defTabSz="889000">
              <a:lnSpc>
                <a:spcPct val="90000"/>
              </a:lnSpc>
              <a:spcBef>
                <a:spcPct val="0"/>
              </a:spcBef>
              <a:spcAft>
                <a:spcPct val="35000"/>
              </a:spcAft>
            </a:pPr>
            <a:r>
              <a:rPr lang="tr-TR" sz="2200" dirty="0">
                <a:solidFill>
                  <a:srgbClr val="223872"/>
                </a:solidFill>
                <a:latin typeface="Aptos" panose="020B0004020202020204" pitchFamily="34" charset="0"/>
              </a:rPr>
              <a:t>(</a:t>
            </a:r>
            <a:r>
              <a:rPr lang="tr-TR" sz="2200" dirty="0" err="1">
                <a:solidFill>
                  <a:srgbClr val="223872"/>
                </a:solidFill>
                <a:latin typeface="Aptos" panose="020B0004020202020204" pitchFamily="34" charset="0"/>
              </a:rPr>
              <a:t>Types</a:t>
            </a:r>
            <a:r>
              <a:rPr lang="tr-TR" sz="2200" dirty="0">
                <a:solidFill>
                  <a:srgbClr val="223872"/>
                </a:solidFill>
                <a:latin typeface="Aptos" panose="020B0004020202020204" pitchFamily="34" charset="0"/>
              </a:rPr>
              <a:t> 16, 18 </a:t>
            </a:r>
            <a:r>
              <a:rPr lang="tr-TR" sz="2200" dirty="0" err="1">
                <a:solidFill>
                  <a:srgbClr val="223872"/>
                </a:solidFill>
                <a:latin typeface="Aptos" panose="020B0004020202020204" pitchFamily="34" charset="0"/>
              </a:rPr>
              <a:t>etc</a:t>
            </a:r>
            <a:r>
              <a:rPr lang="tr-TR" sz="2200" dirty="0">
                <a:solidFill>
                  <a:srgbClr val="223872"/>
                </a:solidFill>
                <a:latin typeface="Aptos" panose="020B0004020202020204" pitchFamily="34" charset="0"/>
              </a:rPr>
              <a:t>)</a:t>
            </a:r>
          </a:p>
        </p:txBody>
      </p:sp>
      <p:cxnSp>
        <p:nvCxnSpPr>
          <p:cNvPr id="9" name="Dirsek Bağlayıcısı 8"/>
          <p:cNvCxnSpPr>
            <a:stCxn id="46" idx="1"/>
            <a:endCxn id="40" idx="1"/>
          </p:cNvCxnSpPr>
          <p:nvPr/>
        </p:nvCxnSpPr>
        <p:spPr>
          <a:xfrm rot="10800000">
            <a:off x="5065249" y="2088661"/>
            <a:ext cx="12700" cy="1986880"/>
          </a:xfrm>
          <a:prstGeom prst="bentConnector3">
            <a:avLst>
              <a:gd name="adj1" fmla="val 3890323"/>
            </a:avLst>
          </a:prstGeom>
          <a:ln w="5715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a:stCxn id="49" idx="1"/>
          </p:cNvCxnSpPr>
          <p:nvPr/>
        </p:nvCxnSpPr>
        <p:spPr>
          <a:xfrm flipH="1">
            <a:off x="7114147" y="2592528"/>
            <a:ext cx="952342" cy="2769"/>
          </a:xfrm>
          <a:prstGeom prst="straightConnector1">
            <a:avLst/>
          </a:prstGeom>
          <a:ln w="5715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Düz Ok Bağlayıcısı 33"/>
          <p:cNvCxnSpPr>
            <a:stCxn id="47" idx="2"/>
            <a:endCxn id="48" idx="0"/>
          </p:cNvCxnSpPr>
          <p:nvPr/>
        </p:nvCxnSpPr>
        <p:spPr>
          <a:xfrm>
            <a:off x="6089698" y="5373230"/>
            <a:ext cx="0" cy="250914"/>
          </a:xfrm>
          <a:prstGeom prst="straightConnector1">
            <a:avLst/>
          </a:prstGeom>
          <a:ln w="5715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Düz Ok Bağlayıcısı 78"/>
          <p:cNvCxnSpPr/>
          <p:nvPr/>
        </p:nvCxnSpPr>
        <p:spPr>
          <a:xfrm>
            <a:off x="6361961" y="2400721"/>
            <a:ext cx="0" cy="347385"/>
          </a:xfrm>
          <a:prstGeom prst="straightConnector1">
            <a:avLst/>
          </a:prstGeom>
          <a:ln w="8890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Düz Ok Bağlayıcısı 80"/>
          <p:cNvCxnSpPr/>
          <p:nvPr/>
        </p:nvCxnSpPr>
        <p:spPr>
          <a:xfrm>
            <a:off x="6361961" y="3389176"/>
            <a:ext cx="0" cy="375394"/>
          </a:xfrm>
          <a:prstGeom prst="straightConnector1">
            <a:avLst/>
          </a:prstGeom>
          <a:ln w="92075">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Düz Ok Bağlayıcısı 82"/>
          <p:cNvCxnSpPr/>
          <p:nvPr/>
        </p:nvCxnSpPr>
        <p:spPr>
          <a:xfrm>
            <a:off x="6361961" y="4402976"/>
            <a:ext cx="0" cy="340162"/>
          </a:xfrm>
          <a:prstGeom prst="straightConnector1">
            <a:avLst/>
          </a:prstGeom>
          <a:ln w="8890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Düz Ok Bağlayıcısı 88"/>
          <p:cNvCxnSpPr/>
          <p:nvPr/>
        </p:nvCxnSpPr>
        <p:spPr>
          <a:xfrm flipV="1">
            <a:off x="5613814" y="2404064"/>
            <a:ext cx="0" cy="347385"/>
          </a:xfrm>
          <a:prstGeom prst="straightConnector1">
            <a:avLst/>
          </a:prstGeom>
          <a:ln w="8890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Düz Ok Bağlayıcısı 92"/>
          <p:cNvCxnSpPr/>
          <p:nvPr/>
        </p:nvCxnSpPr>
        <p:spPr>
          <a:xfrm flipV="1">
            <a:off x="5613814" y="3392519"/>
            <a:ext cx="0" cy="375394"/>
          </a:xfrm>
          <a:prstGeom prst="straightConnector1">
            <a:avLst/>
          </a:prstGeom>
          <a:ln w="8890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Düz Ok Bağlayıcısı 94"/>
          <p:cNvCxnSpPr/>
          <p:nvPr/>
        </p:nvCxnSpPr>
        <p:spPr>
          <a:xfrm flipV="1">
            <a:off x="5613814" y="4406319"/>
            <a:ext cx="0" cy="340162"/>
          </a:xfrm>
          <a:prstGeom prst="straightConnector1">
            <a:avLst/>
          </a:prstGeom>
          <a:ln w="34925">
            <a:solidFill>
              <a:srgbClr val="223872"/>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4"/>
          <p:cNvSpPr/>
          <p:nvPr/>
        </p:nvSpPr>
        <p:spPr>
          <a:xfrm>
            <a:off x="5065249" y="1777690"/>
            <a:ext cx="2048898" cy="621941"/>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tr-TR" sz="2000" dirty="0">
                <a:solidFill>
                  <a:srgbClr val="223872"/>
                </a:solidFill>
                <a:latin typeface="Aptos" panose="020B0004020202020204" pitchFamily="34" charset="0"/>
              </a:rPr>
              <a:t>Normal </a:t>
            </a:r>
            <a:r>
              <a:rPr lang="tr-TR" sz="2000" dirty="0" err="1">
                <a:solidFill>
                  <a:srgbClr val="223872"/>
                </a:solidFill>
                <a:latin typeface="Aptos" panose="020B0004020202020204" pitchFamily="34" charset="0"/>
              </a:rPr>
              <a:t>cervix</a:t>
            </a:r>
            <a:endParaRPr lang="tr-TR" sz="2000" dirty="0">
              <a:solidFill>
                <a:srgbClr val="223872"/>
              </a:solidFill>
              <a:latin typeface="Aptos" panose="020B0004020202020204" pitchFamily="34" charset="0"/>
            </a:endParaRPr>
          </a:p>
        </p:txBody>
      </p:sp>
      <p:sp>
        <p:nvSpPr>
          <p:cNvPr id="44" name="Rounded Rectangle 4"/>
          <p:cNvSpPr/>
          <p:nvPr/>
        </p:nvSpPr>
        <p:spPr>
          <a:xfrm>
            <a:off x="5065249" y="2771763"/>
            <a:ext cx="2048898" cy="621941"/>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tr-TR" sz="2000" dirty="0">
                <a:solidFill>
                  <a:srgbClr val="223872"/>
                </a:solidFill>
                <a:latin typeface="Aptos" panose="020B0004020202020204" pitchFamily="34" charset="0"/>
              </a:rPr>
              <a:t>HPV </a:t>
            </a:r>
            <a:r>
              <a:rPr lang="tr-TR" sz="2000" dirty="0" err="1">
                <a:solidFill>
                  <a:srgbClr val="223872"/>
                </a:solidFill>
                <a:latin typeface="Aptos" panose="020B0004020202020204" pitchFamily="34" charset="0"/>
              </a:rPr>
              <a:t>infection</a:t>
            </a:r>
            <a:endParaRPr lang="tr-TR" sz="2000" dirty="0">
              <a:solidFill>
                <a:srgbClr val="223872"/>
              </a:solidFill>
              <a:latin typeface="Aptos" panose="020B0004020202020204" pitchFamily="34" charset="0"/>
            </a:endParaRPr>
          </a:p>
        </p:txBody>
      </p:sp>
      <p:sp>
        <p:nvSpPr>
          <p:cNvPr id="46" name="Rounded Rectangle 4"/>
          <p:cNvSpPr/>
          <p:nvPr/>
        </p:nvSpPr>
        <p:spPr>
          <a:xfrm>
            <a:off x="5065249" y="3764570"/>
            <a:ext cx="2048898" cy="621941"/>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tr-TR" sz="2000" dirty="0">
                <a:solidFill>
                  <a:srgbClr val="223872"/>
                </a:solidFill>
                <a:latin typeface="Aptos" panose="020B0004020202020204" pitchFamily="34" charset="0"/>
              </a:rPr>
              <a:t>LSIL (CIN1)</a:t>
            </a:r>
          </a:p>
        </p:txBody>
      </p:sp>
      <p:sp>
        <p:nvSpPr>
          <p:cNvPr id="47" name="Rounded Rectangle 4"/>
          <p:cNvSpPr/>
          <p:nvPr/>
        </p:nvSpPr>
        <p:spPr>
          <a:xfrm>
            <a:off x="5065249" y="4751289"/>
            <a:ext cx="2048898" cy="621941"/>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tr-TR" sz="2000" dirty="0">
                <a:solidFill>
                  <a:srgbClr val="223872"/>
                </a:solidFill>
                <a:latin typeface="Aptos" panose="020B0004020202020204" pitchFamily="34" charset="0"/>
              </a:rPr>
              <a:t>HSIL (CIN2, 3)</a:t>
            </a:r>
          </a:p>
        </p:txBody>
      </p:sp>
      <p:sp>
        <p:nvSpPr>
          <p:cNvPr id="48" name="Rounded Rectangle 4"/>
          <p:cNvSpPr/>
          <p:nvPr/>
        </p:nvSpPr>
        <p:spPr>
          <a:xfrm>
            <a:off x="5065249" y="5624144"/>
            <a:ext cx="2048898" cy="621941"/>
          </a:xfrm>
          <a:prstGeom prst="roundRect">
            <a:avLst/>
          </a:prstGeom>
          <a:ln w="38100"/>
        </p:spPr>
        <p:style>
          <a:lnRef idx="2">
            <a:schemeClr val="accent5"/>
          </a:lnRef>
          <a:fillRef idx="1">
            <a:schemeClr val="lt1"/>
          </a:fillRef>
          <a:effectRef idx="0">
            <a:schemeClr val="accent5"/>
          </a:effectRef>
          <a:fontRef idx="minor">
            <a:schemeClr val="dk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tr-TR" sz="2000" dirty="0" err="1">
                <a:solidFill>
                  <a:srgbClr val="223872"/>
                </a:solidFill>
                <a:latin typeface="Aptos" panose="020B0004020202020204" pitchFamily="34" charset="0"/>
              </a:rPr>
              <a:t>Invasive</a:t>
            </a:r>
            <a:r>
              <a:rPr lang="tr-TR" sz="2000" dirty="0">
                <a:solidFill>
                  <a:srgbClr val="223872"/>
                </a:solidFill>
                <a:latin typeface="Aptos" panose="020B0004020202020204" pitchFamily="34" charset="0"/>
              </a:rPr>
              <a:t> </a:t>
            </a:r>
            <a:r>
              <a:rPr lang="tr-TR" sz="2000" dirty="0" err="1">
                <a:solidFill>
                  <a:srgbClr val="223872"/>
                </a:solidFill>
                <a:latin typeface="Aptos" panose="020B0004020202020204" pitchFamily="34" charset="0"/>
              </a:rPr>
              <a:t>cancer</a:t>
            </a:r>
            <a:endParaRPr lang="tr-TR" sz="2000" dirty="0">
              <a:solidFill>
                <a:srgbClr val="223872"/>
              </a:solidFill>
              <a:latin typeface="Aptos" panose="020B0004020202020204" pitchFamily="34" charset="0"/>
            </a:endParaRPr>
          </a:p>
        </p:txBody>
      </p:sp>
      <p:cxnSp>
        <p:nvCxnSpPr>
          <p:cNvPr id="12" name="Dirsek Bağlayıcısı 11"/>
          <p:cNvCxnSpPr>
            <a:stCxn id="64" idx="1"/>
          </p:cNvCxnSpPr>
          <p:nvPr/>
        </p:nvCxnSpPr>
        <p:spPr>
          <a:xfrm rot="10800000">
            <a:off x="7214226" y="3573843"/>
            <a:ext cx="889061" cy="982493"/>
          </a:xfrm>
          <a:prstGeom prst="bentConnector3">
            <a:avLst/>
          </a:prstGeom>
          <a:ln w="5715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Dirsek Bağlayıcısı 13"/>
          <p:cNvCxnSpPr>
            <a:stCxn id="64" idx="1"/>
          </p:cNvCxnSpPr>
          <p:nvPr/>
        </p:nvCxnSpPr>
        <p:spPr>
          <a:xfrm rot="10800000" flipV="1">
            <a:off x="7214226" y="4556334"/>
            <a:ext cx="889061" cy="863"/>
          </a:xfrm>
          <a:prstGeom prst="bentConnector3">
            <a:avLst/>
          </a:prstGeom>
          <a:ln w="57150">
            <a:solidFill>
              <a:srgbClr val="22387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Dirsek Bağlayıcısı 24"/>
          <p:cNvCxnSpPr>
            <a:stCxn id="64" idx="1"/>
          </p:cNvCxnSpPr>
          <p:nvPr/>
        </p:nvCxnSpPr>
        <p:spPr>
          <a:xfrm rot="10800000" flipV="1">
            <a:off x="7211618" y="4556335"/>
            <a:ext cx="891669" cy="935764"/>
          </a:xfrm>
          <a:prstGeom prst="bentConnector3">
            <a:avLst/>
          </a:prstGeom>
          <a:ln w="57150">
            <a:solidFill>
              <a:srgbClr val="2238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567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Cancer</a:t>
            </a:r>
            <a:r>
              <a:rPr lang="tr-TR" dirty="0"/>
              <a:t> </a:t>
            </a:r>
            <a:r>
              <a:rPr lang="tr-TR" dirty="0" err="1"/>
              <a:t>Prevention</a:t>
            </a:r>
            <a:r>
              <a:rPr lang="tr-TR" dirty="0"/>
              <a:t> </a:t>
            </a:r>
            <a:r>
              <a:rPr lang="tr-TR" dirty="0" err="1"/>
              <a:t>Results</a:t>
            </a:r>
            <a:endParaRPr lang="tr-TR" dirty="0"/>
          </a:p>
        </p:txBody>
      </p:sp>
      <p:sp>
        <p:nvSpPr>
          <p:cNvPr id="3" name="Altbilgi Yer Tutucusu 2"/>
          <p:cNvSpPr>
            <a:spLocks noGrp="1"/>
          </p:cNvSpPr>
          <p:nvPr>
            <p:ph type="ftr" sz="quarter" idx="11"/>
          </p:nvPr>
        </p:nvSpPr>
        <p:spPr/>
        <p:txBody>
          <a:bodyPr/>
          <a:lstStyle/>
          <a:p>
            <a:r>
              <a:rPr lang="pt-BR"/>
              <a:t>Lei J, N Engl J Med 2020</a:t>
            </a:r>
            <a:endParaRPr lang="en-US" dirty="0"/>
          </a:p>
        </p:txBody>
      </p:sp>
      <p:pic>
        <p:nvPicPr>
          <p:cNvPr id="4" name="Resim 3"/>
          <p:cNvPicPr>
            <a:picLocks noChangeAspect="1"/>
          </p:cNvPicPr>
          <p:nvPr/>
        </p:nvPicPr>
        <p:blipFill rotWithShape="1">
          <a:blip r:embed="rId3"/>
          <a:srcRect l="4206" t="14550" r="28890" b="3756"/>
          <a:stretch/>
        </p:blipFill>
        <p:spPr>
          <a:xfrm>
            <a:off x="2810461" y="1741714"/>
            <a:ext cx="6571079" cy="4513232"/>
          </a:xfrm>
          <a:prstGeom prst="rect">
            <a:avLst/>
          </a:prstGeom>
        </p:spPr>
      </p:pic>
    </p:spTree>
    <p:extLst>
      <p:ext uri="{BB962C8B-B14F-4D97-AF65-F5344CB8AC3E}">
        <p14:creationId xmlns:p14="http://schemas.microsoft.com/office/powerpoint/2010/main" val="24598747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dirty="0" err="1"/>
              <a:t>Drolet</a:t>
            </a:r>
            <a:r>
              <a:rPr lang="en-US" dirty="0"/>
              <a:t> M, Lancet 2019</a:t>
            </a:r>
          </a:p>
        </p:txBody>
      </p:sp>
      <p:sp>
        <p:nvSpPr>
          <p:cNvPr id="4" name="Başlık 3">
            <a:extLst>
              <a:ext uri="{FF2B5EF4-FFF2-40B4-BE49-F238E27FC236}">
                <a16:creationId xmlns:a16="http://schemas.microsoft.com/office/drawing/2014/main" id="{74B1D332-CFD2-7D64-EE20-28C2EDF56C4C}"/>
              </a:ext>
            </a:extLst>
          </p:cNvPr>
          <p:cNvSpPr>
            <a:spLocks noGrp="1"/>
          </p:cNvSpPr>
          <p:nvPr>
            <p:ph type="title"/>
          </p:nvPr>
        </p:nvSpPr>
        <p:spPr/>
        <p:txBody>
          <a:bodyPr>
            <a:normAutofit fontScale="90000"/>
          </a:bodyPr>
          <a:lstStyle/>
          <a:p>
            <a:r>
              <a:rPr lang="en-US" dirty="0"/>
              <a:t>Impact of HPV Vaccination </a:t>
            </a:r>
            <a:r>
              <a:rPr lang="en-US" dirty="0" err="1"/>
              <a:t>Programmes</a:t>
            </a:r>
            <a:r>
              <a:rPr lang="en-US" dirty="0"/>
              <a:t> </a:t>
            </a:r>
            <a:br>
              <a:rPr lang="en-US" dirty="0"/>
            </a:br>
            <a:r>
              <a:rPr lang="en-US" dirty="0"/>
              <a:t>(Updated Systematic Review and Meta-analysis</a:t>
            </a:r>
            <a:endParaRPr lang="tr-TR" dirty="0"/>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4147508138"/>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01215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dirty="0" err="1"/>
              <a:t>Drolet</a:t>
            </a:r>
            <a:r>
              <a:rPr lang="en-US" dirty="0"/>
              <a:t> M, Lancet 2019</a:t>
            </a:r>
          </a:p>
        </p:txBody>
      </p:sp>
      <p:sp>
        <p:nvSpPr>
          <p:cNvPr id="3" name="Başlık 2">
            <a:extLst>
              <a:ext uri="{FF2B5EF4-FFF2-40B4-BE49-F238E27FC236}">
                <a16:creationId xmlns:a16="http://schemas.microsoft.com/office/drawing/2014/main" id="{59C76198-8AA6-8D76-6B6C-E7F42127909E}"/>
              </a:ext>
            </a:extLst>
          </p:cNvPr>
          <p:cNvSpPr>
            <a:spLocks noGrp="1"/>
          </p:cNvSpPr>
          <p:nvPr>
            <p:ph type="title"/>
          </p:nvPr>
        </p:nvSpPr>
        <p:spPr/>
        <p:txBody>
          <a:bodyPr>
            <a:normAutofit fontScale="90000"/>
          </a:bodyPr>
          <a:lstStyle/>
          <a:p>
            <a:r>
              <a:rPr lang="en-US" dirty="0"/>
              <a:t>Impact of HPV Vaccination </a:t>
            </a:r>
            <a:r>
              <a:rPr lang="en-US" dirty="0" err="1"/>
              <a:t>Programmes</a:t>
            </a:r>
            <a:r>
              <a:rPr lang="en-US" dirty="0"/>
              <a:t> </a:t>
            </a:r>
            <a:br>
              <a:rPr lang="en-US" dirty="0"/>
            </a:br>
            <a:r>
              <a:rPr lang="en-US" dirty="0"/>
              <a:t>(Updated Systematic Review and Meta-analysis)</a:t>
            </a:r>
            <a:endParaRPr lang="tr-TR" dirty="0"/>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346517140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796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err="1"/>
              <a:t>Changes</a:t>
            </a:r>
            <a:r>
              <a:rPr lang="tr-TR" dirty="0"/>
              <a:t> in </a:t>
            </a:r>
            <a:r>
              <a:rPr lang="tr-TR" dirty="0" err="1"/>
              <a:t>Anogenital</a:t>
            </a:r>
            <a:r>
              <a:rPr lang="tr-TR" dirty="0"/>
              <a:t> </a:t>
            </a:r>
            <a:r>
              <a:rPr lang="tr-TR" dirty="0" err="1"/>
              <a:t>Wart</a:t>
            </a:r>
            <a:r>
              <a:rPr lang="tr-TR" dirty="0"/>
              <a:t> </a:t>
            </a:r>
            <a:r>
              <a:rPr lang="tr-TR" dirty="0" err="1"/>
              <a:t>Diagnoses</a:t>
            </a:r>
            <a:endParaRPr lang="tr-TR" dirty="0"/>
          </a:p>
        </p:txBody>
      </p:sp>
      <p:grpSp>
        <p:nvGrpSpPr>
          <p:cNvPr id="6" name="Grup 5"/>
          <p:cNvGrpSpPr/>
          <p:nvPr/>
        </p:nvGrpSpPr>
        <p:grpSpPr>
          <a:xfrm>
            <a:off x="519850" y="1871026"/>
            <a:ext cx="11152300" cy="4158342"/>
            <a:chOff x="-223043" y="2714168"/>
            <a:chExt cx="12554859" cy="5000174"/>
          </a:xfrm>
        </p:grpSpPr>
        <p:pic>
          <p:nvPicPr>
            <p:cNvPr id="4" name="Resim 3"/>
            <p:cNvPicPr>
              <a:picLocks noChangeAspect="1"/>
            </p:cNvPicPr>
            <p:nvPr/>
          </p:nvPicPr>
          <p:blipFill rotWithShape="1">
            <a:blip r:embed="rId3"/>
            <a:srcRect l="21508" t="15256" r="9841" b="50881"/>
            <a:stretch/>
          </p:blipFill>
          <p:spPr>
            <a:xfrm>
              <a:off x="-223043" y="2714168"/>
              <a:ext cx="12554859" cy="3483429"/>
            </a:xfrm>
            <a:prstGeom prst="rect">
              <a:avLst/>
            </a:prstGeom>
          </p:spPr>
        </p:pic>
        <p:pic>
          <p:nvPicPr>
            <p:cNvPr id="5" name="Resim 4"/>
            <p:cNvPicPr>
              <a:picLocks noChangeAspect="1"/>
            </p:cNvPicPr>
            <p:nvPr/>
          </p:nvPicPr>
          <p:blipFill rotWithShape="1">
            <a:blip r:embed="rId3"/>
            <a:srcRect l="21508" t="60052" r="9841" b="25203"/>
            <a:stretch/>
          </p:blipFill>
          <p:spPr>
            <a:xfrm>
              <a:off x="-223043" y="6197600"/>
              <a:ext cx="12554859" cy="1516742"/>
            </a:xfrm>
            <a:prstGeom prst="rect">
              <a:avLst/>
            </a:prstGeom>
          </p:spPr>
        </p:pic>
      </p:grpSp>
      <p:sp>
        <p:nvSpPr>
          <p:cNvPr id="7" name="Altbilgi Yer Tutucusu 6"/>
          <p:cNvSpPr>
            <a:spLocks noGrp="1"/>
          </p:cNvSpPr>
          <p:nvPr>
            <p:ph type="ftr" sz="quarter" idx="11"/>
          </p:nvPr>
        </p:nvSpPr>
        <p:spPr/>
        <p:txBody>
          <a:bodyPr/>
          <a:lstStyle/>
          <a:p>
            <a:r>
              <a:rPr lang="tr-TR"/>
              <a:t>Drolet M, Lancet 2019</a:t>
            </a:r>
            <a:endParaRPr lang="tr-TR" dirty="0"/>
          </a:p>
        </p:txBody>
      </p:sp>
    </p:spTree>
    <p:extLst>
      <p:ext uri="{BB962C8B-B14F-4D97-AF65-F5344CB8AC3E}">
        <p14:creationId xmlns:p14="http://schemas.microsoft.com/office/powerpoint/2010/main" val="433016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Impact</a:t>
            </a:r>
            <a:r>
              <a:rPr lang="tr-TR" dirty="0"/>
              <a:t> of </a:t>
            </a:r>
            <a:r>
              <a:rPr lang="tr-TR" dirty="0" err="1"/>
              <a:t>Vaccine</a:t>
            </a:r>
            <a:r>
              <a:rPr lang="tr-TR" dirty="0"/>
              <a:t> </a:t>
            </a:r>
            <a:r>
              <a:rPr lang="tr-TR" dirty="0" err="1"/>
              <a:t>for</a:t>
            </a:r>
            <a:r>
              <a:rPr lang="tr-TR" dirty="0"/>
              <a:t> </a:t>
            </a:r>
            <a:r>
              <a:rPr lang="tr-TR" dirty="0" err="1"/>
              <a:t>Anogenital</a:t>
            </a:r>
            <a:r>
              <a:rPr lang="tr-TR" dirty="0"/>
              <a:t> </a:t>
            </a:r>
            <a:r>
              <a:rPr lang="tr-TR" dirty="0" err="1"/>
              <a:t>Wart</a:t>
            </a:r>
            <a:r>
              <a:rPr lang="tr-TR" dirty="0"/>
              <a:t> </a:t>
            </a:r>
            <a:r>
              <a:rPr lang="tr-TR" dirty="0" err="1"/>
              <a:t>Diagnoses</a:t>
            </a:r>
            <a:r>
              <a:rPr lang="tr-TR" dirty="0"/>
              <a:t> </a:t>
            </a:r>
            <a:r>
              <a:rPr lang="tr-TR" dirty="0" err="1"/>
              <a:t>Single-Cohort</a:t>
            </a:r>
            <a:r>
              <a:rPr lang="tr-TR" dirty="0"/>
              <a:t> </a:t>
            </a:r>
            <a:r>
              <a:rPr lang="tr-TR" dirty="0" err="1"/>
              <a:t>vs</a:t>
            </a:r>
            <a:r>
              <a:rPr lang="tr-TR" dirty="0"/>
              <a:t> Multi-</a:t>
            </a:r>
            <a:r>
              <a:rPr lang="tr-TR" dirty="0" err="1"/>
              <a:t>Cohort</a:t>
            </a:r>
            <a:endParaRPr lang="tr-TR" dirty="0"/>
          </a:p>
        </p:txBody>
      </p:sp>
      <p:pic>
        <p:nvPicPr>
          <p:cNvPr id="4" name="Resim 3"/>
          <p:cNvPicPr>
            <a:picLocks noChangeAspect="1"/>
          </p:cNvPicPr>
          <p:nvPr/>
        </p:nvPicPr>
        <p:blipFill rotWithShape="1">
          <a:blip r:embed="rId3"/>
          <a:srcRect l="44286" t="13704" r="9206" b="30706"/>
          <a:stretch/>
        </p:blipFill>
        <p:spPr>
          <a:xfrm>
            <a:off x="368000" y="2169191"/>
            <a:ext cx="5544000" cy="3727536"/>
          </a:xfrm>
          <a:prstGeom prst="rect">
            <a:avLst/>
          </a:prstGeom>
        </p:spPr>
      </p:pic>
      <p:pic>
        <p:nvPicPr>
          <p:cNvPr id="5" name="Resim 4"/>
          <p:cNvPicPr>
            <a:picLocks noChangeAspect="1"/>
          </p:cNvPicPr>
          <p:nvPr/>
        </p:nvPicPr>
        <p:blipFill rotWithShape="1">
          <a:blip r:embed="rId4"/>
          <a:srcRect l="44286" t="25556" r="9285" b="18994"/>
          <a:stretch/>
        </p:blipFill>
        <p:spPr>
          <a:xfrm>
            <a:off x="6280000" y="2170745"/>
            <a:ext cx="5544000" cy="3724429"/>
          </a:xfrm>
          <a:prstGeom prst="rect">
            <a:avLst/>
          </a:prstGeom>
        </p:spPr>
      </p:pic>
      <p:sp>
        <p:nvSpPr>
          <p:cNvPr id="6" name="Altbilgi Yer Tutucusu 5"/>
          <p:cNvSpPr>
            <a:spLocks noGrp="1"/>
          </p:cNvSpPr>
          <p:nvPr>
            <p:ph type="ftr" sz="quarter" idx="11"/>
          </p:nvPr>
        </p:nvSpPr>
        <p:spPr/>
        <p:txBody>
          <a:bodyPr/>
          <a:lstStyle/>
          <a:p>
            <a:r>
              <a:rPr lang="tr-TR"/>
              <a:t>Drolet M, Lancet 2019</a:t>
            </a:r>
            <a:endParaRPr lang="tr-TR" dirty="0"/>
          </a:p>
        </p:txBody>
      </p:sp>
      <p:sp>
        <p:nvSpPr>
          <p:cNvPr id="3" name="Dikdörtgen 2"/>
          <p:cNvSpPr/>
          <p:nvPr/>
        </p:nvSpPr>
        <p:spPr>
          <a:xfrm>
            <a:off x="732769" y="5867459"/>
            <a:ext cx="11599586" cy="369332"/>
          </a:xfrm>
          <a:prstGeom prst="rect">
            <a:avLst/>
          </a:prstGeom>
        </p:spPr>
        <p:txBody>
          <a:bodyPr wrap="none">
            <a:spAutoFit/>
          </a:bodyPr>
          <a:lstStyle/>
          <a:p>
            <a:r>
              <a:rPr lang="en-US" dirty="0">
                <a:solidFill>
                  <a:srgbClr val="223872"/>
                </a:solidFill>
                <a:latin typeface="Aptos" panose="020B0004020202020204" pitchFamily="34" charset="0"/>
              </a:rPr>
              <a:t>Changes in </a:t>
            </a:r>
            <a:r>
              <a:rPr lang="en-US" dirty="0" err="1">
                <a:solidFill>
                  <a:srgbClr val="223872"/>
                </a:solidFill>
                <a:latin typeface="Aptos" panose="020B0004020202020204" pitchFamily="34" charset="0"/>
              </a:rPr>
              <a:t>anogenital</a:t>
            </a:r>
            <a:r>
              <a:rPr lang="en-US" dirty="0">
                <a:solidFill>
                  <a:srgbClr val="223872"/>
                </a:solidFill>
                <a:latin typeface="Aptos" panose="020B0004020202020204" pitchFamily="34" charset="0"/>
              </a:rPr>
              <a:t> wart diagnoses during the 8 years after the introduction of </a:t>
            </a:r>
            <a:r>
              <a:rPr lang="tr-TR" dirty="0">
                <a:solidFill>
                  <a:srgbClr val="223872"/>
                </a:solidFill>
                <a:latin typeface="Aptos" panose="020B0004020202020204" pitchFamily="34" charset="0"/>
              </a:rPr>
              <a:t>4vHPV</a:t>
            </a:r>
            <a:r>
              <a:rPr lang="en-US" dirty="0">
                <a:solidFill>
                  <a:srgbClr val="223872"/>
                </a:solidFill>
                <a:latin typeface="Aptos" panose="020B0004020202020204" pitchFamily="34" charset="0"/>
              </a:rPr>
              <a:t> vaccination in countries</a:t>
            </a:r>
            <a:endParaRPr lang="tr-TR" dirty="0">
              <a:solidFill>
                <a:srgbClr val="223872"/>
              </a:solidFill>
              <a:latin typeface="Aptos" panose="020B0004020202020204" pitchFamily="34" charset="0"/>
            </a:endParaRPr>
          </a:p>
        </p:txBody>
      </p:sp>
    </p:spTree>
    <p:extLst>
      <p:ext uri="{BB962C8B-B14F-4D97-AF65-F5344CB8AC3E}">
        <p14:creationId xmlns:p14="http://schemas.microsoft.com/office/powerpoint/2010/main" val="2898881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Changes</a:t>
            </a:r>
            <a:r>
              <a:rPr lang="tr-TR" dirty="0"/>
              <a:t> in CIN2+ </a:t>
            </a:r>
            <a:r>
              <a:rPr lang="en-US" dirty="0"/>
              <a:t>in Countries with Multi-cohort Vaccination and High Vaccination Coverage</a:t>
            </a:r>
            <a:endParaRPr lang="tr-TR" dirty="0"/>
          </a:p>
        </p:txBody>
      </p:sp>
      <p:sp>
        <p:nvSpPr>
          <p:cNvPr id="3" name="İçerik Yer Tutucusu 2"/>
          <p:cNvSpPr>
            <a:spLocks noGrp="1"/>
          </p:cNvSpPr>
          <p:nvPr>
            <p:ph sz="half" idx="1"/>
          </p:nvPr>
        </p:nvSpPr>
        <p:spPr/>
        <p:txBody>
          <a:bodyPr/>
          <a:lstStyle/>
          <a:p>
            <a:r>
              <a:rPr lang="en-US" dirty="0"/>
              <a:t>Changes in CIN2+ among screened girls and women during the first 7 years after the introduction of girls-only </a:t>
            </a:r>
            <a:r>
              <a:rPr lang="tr-TR" dirty="0"/>
              <a:t>HPV</a:t>
            </a:r>
            <a:r>
              <a:rPr lang="en-US" dirty="0"/>
              <a:t> vaccination, in countries with multi-cohort vaccination and high vaccination coverage</a:t>
            </a:r>
            <a:endParaRPr lang="tr-TR" dirty="0"/>
          </a:p>
        </p:txBody>
      </p:sp>
      <p:pic>
        <p:nvPicPr>
          <p:cNvPr id="5" name="İçerik Yer Tutucusu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44107" y="1778916"/>
            <a:ext cx="3935510" cy="4351338"/>
          </a:xfrm>
        </p:spPr>
      </p:pic>
      <p:pic>
        <p:nvPicPr>
          <p:cNvPr id="6" name="Resim 5"/>
          <p:cNvPicPr>
            <a:picLocks noChangeAspect="1"/>
          </p:cNvPicPr>
          <p:nvPr/>
        </p:nvPicPr>
        <p:blipFill rotWithShape="1">
          <a:blip r:embed="rId3"/>
          <a:srcRect l="25873" t="75793" r="57381" b="20820"/>
          <a:stretch/>
        </p:blipFill>
        <p:spPr>
          <a:xfrm>
            <a:off x="8817101" y="5815983"/>
            <a:ext cx="3062516" cy="348342"/>
          </a:xfrm>
          <a:prstGeom prst="rect">
            <a:avLst/>
          </a:prstGeom>
        </p:spPr>
      </p:pic>
      <p:sp>
        <p:nvSpPr>
          <p:cNvPr id="7" name="Altbilgi Yer Tutucusu 6"/>
          <p:cNvSpPr>
            <a:spLocks noGrp="1"/>
          </p:cNvSpPr>
          <p:nvPr>
            <p:ph type="ftr" sz="quarter" idx="11"/>
          </p:nvPr>
        </p:nvSpPr>
        <p:spPr/>
        <p:txBody>
          <a:bodyPr/>
          <a:lstStyle/>
          <a:p>
            <a:r>
              <a:rPr lang="en-US"/>
              <a:t>Drolet M, Lancet 2019</a:t>
            </a:r>
          </a:p>
        </p:txBody>
      </p:sp>
    </p:spTree>
    <p:extLst>
      <p:ext uri="{BB962C8B-B14F-4D97-AF65-F5344CB8AC3E}">
        <p14:creationId xmlns:p14="http://schemas.microsoft.com/office/powerpoint/2010/main" val="1830364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Effect of Vaccine on CIN2+ Lesions</a:t>
            </a:r>
            <a:endParaRPr lang="tr-TR" dirty="0"/>
          </a:p>
        </p:txBody>
      </p:sp>
      <p:grpSp>
        <p:nvGrpSpPr>
          <p:cNvPr id="7" name="Grup 6"/>
          <p:cNvGrpSpPr/>
          <p:nvPr/>
        </p:nvGrpSpPr>
        <p:grpSpPr>
          <a:xfrm>
            <a:off x="246743" y="2540000"/>
            <a:ext cx="11698514" cy="2423885"/>
            <a:chOff x="-551544" y="2546352"/>
            <a:chExt cx="12366172" cy="2547001"/>
          </a:xfrm>
        </p:grpSpPr>
        <p:pic>
          <p:nvPicPr>
            <p:cNvPr id="4" name="Resim 3"/>
            <p:cNvPicPr>
              <a:picLocks noChangeAspect="1"/>
            </p:cNvPicPr>
            <p:nvPr/>
          </p:nvPicPr>
          <p:blipFill rotWithShape="1">
            <a:blip r:embed="rId3"/>
            <a:srcRect l="22143" t="25414" r="10238" b="58140"/>
            <a:stretch/>
          </p:blipFill>
          <p:spPr>
            <a:xfrm>
              <a:off x="-551543" y="2546352"/>
              <a:ext cx="12366171" cy="1691819"/>
            </a:xfrm>
            <a:prstGeom prst="rect">
              <a:avLst/>
            </a:prstGeom>
          </p:spPr>
        </p:pic>
        <p:pic>
          <p:nvPicPr>
            <p:cNvPr id="6" name="Resim 5"/>
            <p:cNvPicPr>
              <a:picLocks noChangeAspect="1"/>
            </p:cNvPicPr>
            <p:nvPr/>
          </p:nvPicPr>
          <p:blipFill rotWithShape="1">
            <a:blip r:embed="rId3"/>
            <a:srcRect l="22143" t="52657" r="10238" b="39030"/>
            <a:stretch/>
          </p:blipFill>
          <p:spPr>
            <a:xfrm>
              <a:off x="-551544" y="4238171"/>
              <a:ext cx="12366171" cy="855182"/>
            </a:xfrm>
            <a:prstGeom prst="rect">
              <a:avLst/>
            </a:prstGeom>
          </p:spPr>
        </p:pic>
        <p:pic>
          <p:nvPicPr>
            <p:cNvPr id="5" name="Resim 4"/>
            <p:cNvPicPr>
              <a:picLocks noChangeAspect="1"/>
            </p:cNvPicPr>
            <p:nvPr/>
          </p:nvPicPr>
          <p:blipFill rotWithShape="1">
            <a:blip r:embed="rId3"/>
            <a:srcRect l="34682" t="46445" r="52381" b="46924"/>
            <a:stretch/>
          </p:blipFill>
          <p:spPr>
            <a:xfrm>
              <a:off x="9448798" y="4359799"/>
              <a:ext cx="2365829" cy="682173"/>
            </a:xfrm>
            <a:prstGeom prst="rect">
              <a:avLst/>
            </a:prstGeom>
          </p:spPr>
        </p:pic>
      </p:grpSp>
      <p:sp>
        <p:nvSpPr>
          <p:cNvPr id="8" name="Altbilgi Yer Tutucusu 7"/>
          <p:cNvSpPr>
            <a:spLocks noGrp="1"/>
          </p:cNvSpPr>
          <p:nvPr>
            <p:ph type="ftr" sz="quarter" idx="11"/>
          </p:nvPr>
        </p:nvSpPr>
        <p:spPr/>
        <p:txBody>
          <a:bodyPr/>
          <a:lstStyle/>
          <a:p>
            <a:r>
              <a:rPr lang="tr-TR" dirty="0" err="1"/>
              <a:t>Drolet</a:t>
            </a:r>
            <a:r>
              <a:rPr lang="tr-TR" dirty="0"/>
              <a:t> M, </a:t>
            </a:r>
            <a:r>
              <a:rPr lang="tr-TR" dirty="0" err="1"/>
              <a:t>Lancet</a:t>
            </a:r>
            <a:r>
              <a:rPr lang="tr-TR" dirty="0"/>
              <a:t> 2019</a:t>
            </a:r>
          </a:p>
        </p:txBody>
      </p:sp>
    </p:spTree>
    <p:extLst>
      <p:ext uri="{BB962C8B-B14F-4D97-AF65-F5344CB8AC3E}">
        <p14:creationId xmlns:p14="http://schemas.microsoft.com/office/powerpoint/2010/main" val="1130959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dirty="0" err="1"/>
              <a:t>Drolet</a:t>
            </a:r>
            <a:r>
              <a:rPr lang="en-US" dirty="0"/>
              <a:t> M, Lancet 2019</a:t>
            </a:r>
          </a:p>
        </p:txBody>
      </p:sp>
      <p:sp>
        <p:nvSpPr>
          <p:cNvPr id="16" name="Title 1"/>
          <p:cNvSpPr>
            <a:spLocks noGrp="1"/>
          </p:cNvSpPr>
          <p:nvPr>
            <p:ph type="title"/>
          </p:nvPr>
        </p:nvSpPr>
        <p:spPr/>
        <p:txBody>
          <a:bodyPr>
            <a:noAutofit/>
          </a:bodyPr>
          <a:lstStyle/>
          <a:p>
            <a:r>
              <a:rPr lang="tr-TR" sz="3600" dirty="0" err="1"/>
              <a:t>Effectiveness</a:t>
            </a:r>
            <a:r>
              <a:rPr lang="tr-TR" sz="3600" dirty="0"/>
              <a:t> of </a:t>
            </a:r>
            <a:r>
              <a:rPr lang="tr-TR" sz="3600" dirty="0" err="1"/>
              <a:t>Vaccines</a:t>
            </a:r>
            <a:r>
              <a:rPr lang="tr-TR" sz="3600" dirty="0"/>
              <a:t> (</a:t>
            </a:r>
            <a:r>
              <a:rPr lang="tr-TR" sz="3600" dirty="0" err="1"/>
              <a:t>Metaanalysis</a:t>
            </a:r>
            <a:r>
              <a:rPr lang="tr-TR" sz="3600" dirty="0"/>
              <a:t>)</a:t>
            </a:r>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3456970669"/>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95210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Early Indicators of the Real World Effectiveness of </a:t>
            </a:r>
            <a:r>
              <a:rPr lang="tr-TR" sz="3200" dirty="0"/>
              <a:t>4v</a:t>
            </a:r>
            <a:r>
              <a:rPr lang="en-US" sz="3200" dirty="0"/>
              <a:t>HPV Vaccine: Summary</a:t>
            </a:r>
            <a:r>
              <a:rPr lang="tr-TR" sz="3200" dirty="0"/>
              <a:t> </a:t>
            </a:r>
          </a:p>
        </p:txBody>
      </p:sp>
      <p:sp>
        <p:nvSpPr>
          <p:cNvPr id="3" name="2 İçerik Yer Tutucusu"/>
          <p:cNvSpPr>
            <a:spLocks noGrp="1"/>
          </p:cNvSpPr>
          <p:nvPr>
            <p:ph idx="1"/>
          </p:nvPr>
        </p:nvSpPr>
        <p:spPr>
          <a:prstGeom prst="rect">
            <a:avLst/>
          </a:prstGeom>
        </p:spPr>
        <p:txBody>
          <a:bodyPr>
            <a:normAutofit fontScale="92500"/>
          </a:bodyPr>
          <a:lstStyle/>
          <a:p>
            <a:r>
              <a:rPr lang="en-US" dirty="0"/>
              <a:t>Apparent decrease in HPV 16/18 infection among young females in Belgium</a:t>
            </a:r>
          </a:p>
          <a:p>
            <a:r>
              <a:rPr lang="en-US" dirty="0"/>
              <a:t>Significant population level declines in genital warts have been observed since the </a:t>
            </a:r>
            <a:r>
              <a:rPr lang="tr-TR" dirty="0"/>
              <a:t>4v</a:t>
            </a:r>
            <a:r>
              <a:rPr lang="en-US" dirty="0"/>
              <a:t>HPV vaccine was introduced</a:t>
            </a:r>
          </a:p>
          <a:p>
            <a:r>
              <a:rPr lang="en-US" dirty="0"/>
              <a:t>Significant declines in the incidence of high-grade cervical abnormalities among young females in Australia</a:t>
            </a:r>
          </a:p>
          <a:p>
            <a:r>
              <a:rPr lang="en-US" dirty="0"/>
              <a:t>The most significant decreases in disease or HPV infection seen in young females who were vaccinated (or who were likely vaccinated) with </a:t>
            </a:r>
            <a:r>
              <a:rPr lang="tr-TR" dirty="0"/>
              <a:t>4v</a:t>
            </a:r>
            <a:r>
              <a:rPr lang="en-US" dirty="0"/>
              <a:t>HPV vaccine</a:t>
            </a:r>
          </a:p>
          <a:p>
            <a:r>
              <a:rPr lang="en-US" dirty="0"/>
              <a:t>No evidence of disease reductions in older women or in men who have sex with men</a:t>
            </a:r>
          </a:p>
          <a:p>
            <a:r>
              <a:rPr lang="en-US" dirty="0"/>
              <a:t>Data strongly suggest population-level impact of </a:t>
            </a:r>
            <a:r>
              <a:rPr lang="tr-TR" dirty="0"/>
              <a:t>4v</a:t>
            </a:r>
            <a:r>
              <a:rPr lang="en-US" dirty="0"/>
              <a:t>HPV vaccination programs</a:t>
            </a:r>
            <a:endParaRPr lang="tr-TR" dirty="0"/>
          </a:p>
        </p:txBody>
      </p:sp>
    </p:spTree>
    <p:extLst>
      <p:ext uri="{BB962C8B-B14F-4D97-AF65-F5344CB8AC3E}">
        <p14:creationId xmlns:p14="http://schemas.microsoft.com/office/powerpoint/2010/main" val="21615635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err="1"/>
              <a:t>Why</a:t>
            </a:r>
            <a:r>
              <a:rPr lang="tr-TR" dirty="0"/>
              <a:t> a </a:t>
            </a:r>
            <a:r>
              <a:rPr lang="tr-TR" dirty="0" err="1"/>
              <a:t>Nonavalent</a:t>
            </a:r>
            <a:r>
              <a:rPr lang="tr-TR" dirty="0"/>
              <a:t> </a:t>
            </a:r>
            <a:r>
              <a:rPr lang="tr-TR" dirty="0" err="1"/>
              <a:t>Vaccine</a:t>
            </a:r>
            <a:r>
              <a:rPr lang="tr-TR" dirty="0"/>
              <a:t> has </a:t>
            </a:r>
            <a:r>
              <a:rPr lang="tr-TR" dirty="0" err="1"/>
              <a:t>been</a:t>
            </a:r>
            <a:r>
              <a:rPr lang="tr-TR" dirty="0"/>
              <a:t> </a:t>
            </a:r>
            <a:r>
              <a:rPr lang="tr-TR" dirty="0" err="1"/>
              <a:t>Designed</a:t>
            </a:r>
            <a:r>
              <a:rPr lang="tr-TR" dirty="0"/>
              <a:t>?</a:t>
            </a:r>
            <a:endParaRPr lang="en-US" dirty="0"/>
          </a:p>
        </p:txBody>
      </p:sp>
    </p:spTree>
    <p:extLst>
      <p:ext uri="{BB962C8B-B14F-4D97-AF65-F5344CB8AC3E}">
        <p14:creationId xmlns:p14="http://schemas.microsoft.com/office/powerpoint/2010/main" val="212909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dirty="0"/>
              <a:t>HPV Types and Their Risks</a:t>
            </a:r>
            <a:endParaRPr lang="tr-TR" baseline="30000" dirty="0"/>
          </a:p>
        </p:txBody>
      </p:sp>
      <p:sp>
        <p:nvSpPr>
          <p:cNvPr id="22545" name="Footer Placeholder 16"/>
          <p:cNvSpPr>
            <a:spLocks noGrp="1"/>
          </p:cNvSpPr>
          <p:nvPr>
            <p:ph type="ftr" sz="quarter" idx="11"/>
          </p:nvPr>
        </p:nvSpPr>
        <p:spPr bwMode="auto">
          <a:prstGeom prst="rect">
            <a:avLst/>
          </a:prstGeom>
          <a:noFill/>
          <a:ln>
            <a:miter lim="800000"/>
            <a:headEnd/>
            <a:tailEnd/>
          </a:ln>
        </p:spPr>
        <p:txBody>
          <a:bodyPr wrap="square" numCol="1" compatLnSpc="1">
            <a:prstTxWarp prst="textNoShape">
              <a:avLst/>
            </a:prstTxWarp>
          </a:bodyPr>
          <a:lstStyle/>
          <a:p>
            <a:r>
              <a:rPr lang="pt-BR" dirty="0"/>
              <a:t>Muñoz N, N Engl J Med, 2003</a:t>
            </a:r>
            <a:endParaRPr dirty="0"/>
          </a:p>
        </p:txBody>
      </p:sp>
      <p:graphicFrame>
        <p:nvGraphicFramePr>
          <p:cNvPr id="32787" name="Group 19"/>
          <p:cNvGraphicFramePr>
            <a:graphicFrameLocks noGrp="1"/>
          </p:cNvGraphicFramePr>
          <p:nvPr/>
        </p:nvGraphicFramePr>
        <p:xfrm>
          <a:off x="2200277" y="4214813"/>
          <a:ext cx="8181975" cy="1601162"/>
        </p:xfrm>
        <a:graphic>
          <a:graphicData uri="http://schemas.openxmlformats.org/drawingml/2006/table">
            <a:tbl>
              <a:tblPr/>
              <a:tblGrid>
                <a:gridCol w="2038350">
                  <a:extLst>
                    <a:ext uri="{9D8B030D-6E8A-4147-A177-3AD203B41FA5}">
                      <a16:colId xmlns:a16="http://schemas.microsoft.com/office/drawing/2014/main" val="20000"/>
                    </a:ext>
                  </a:extLst>
                </a:gridCol>
                <a:gridCol w="6143625">
                  <a:extLst>
                    <a:ext uri="{9D8B030D-6E8A-4147-A177-3AD203B41FA5}">
                      <a16:colId xmlns:a16="http://schemas.microsoft.com/office/drawing/2014/main" val="20001"/>
                    </a:ext>
                  </a:extLst>
                </a:gridCol>
              </a:tblGrid>
              <a:tr h="42862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tr-TR" sz="2000" b="1" i="0" u="none" strike="noStrike" cap="none" normalizeH="0" baseline="0" dirty="0">
                          <a:ln>
                            <a:noFill/>
                          </a:ln>
                          <a:solidFill>
                            <a:schemeClr val="tx1"/>
                          </a:solidFill>
                          <a:effectLst/>
                          <a:latin typeface="Aptos" panose="020B0004020202020204" pitchFamily="34" charset="0"/>
                        </a:rPr>
                        <a:t>High risk</a:t>
                      </a:r>
                      <a:endParaRPr kumimoji="0" lang="en-US" sz="2000" b="1" i="0" u="none" strike="noStrike" cap="none" normalizeH="0" baseline="0" dirty="0">
                        <a:ln>
                          <a:noFill/>
                        </a:ln>
                        <a:solidFill>
                          <a:schemeClr val="tx1"/>
                        </a:solidFill>
                        <a:effectLst/>
                        <a:latin typeface="Aptos" panose="020B0004020202020204" pitchFamily="34" charset="0"/>
                      </a:endParaRPr>
                    </a:p>
                  </a:txBody>
                  <a:tcPr anchor="ctr" horzOverflow="overflow">
                    <a:lnL>
                      <a:noFill/>
                    </a:lnL>
                    <a:lnR w="38100" cap="flat" cmpd="sng" algn="ctr">
                      <a:solidFill>
                        <a:srgbClr val="002A7E"/>
                      </a:solidFill>
                      <a:prstDash val="solid"/>
                      <a:round/>
                      <a:headEnd type="none" w="med" len="med"/>
                      <a:tailEnd type="none" w="med" len="med"/>
                    </a:lnR>
                    <a:lnT w="38100" cap="flat" cmpd="sng" algn="ctr">
                      <a:solidFill>
                        <a:srgbClr val="002A7E"/>
                      </a:solidFill>
                      <a:prstDash val="solid"/>
                      <a:round/>
                      <a:headEnd type="none" w="med" len="med"/>
                      <a:tailEnd type="none" w="med" len="med"/>
                    </a:lnT>
                    <a:lnB w="38100" cap="flat" cmpd="sng" algn="ctr">
                      <a:solidFill>
                        <a:srgbClr val="002A7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tr-TR" sz="2000" b="1" i="0" u="none" strike="noStrike" kern="1200" cap="none" normalizeH="0" baseline="0" dirty="0">
                          <a:ln>
                            <a:noFill/>
                          </a:ln>
                          <a:solidFill>
                            <a:srgbClr val="FFC000"/>
                          </a:solidFill>
                          <a:effectLst>
                            <a:outerShdw blurRad="38100" dist="38100" dir="2700000" algn="tl">
                              <a:srgbClr val="000000">
                                <a:alpha val="43137"/>
                              </a:srgbClr>
                            </a:outerShdw>
                          </a:effectLst>
                          <a:latin typeface="Aptos" panose="020B0004020202020204" pitchFamily="34" charset="0"/>
                          <a:ea typeface="+mn-ea"/>
                          <a:cs typeface="Calibri" pitchFamily="34" charset="0"/>
                        </a:rPr>
                        <a:t>16, 18</a:t>
                      </a:r>
                      <a:r>
                        <a:rPr kumimoji="0" lang="tr-TR" sz="2000" b="1" i="0" u="none" strike="noStrike" kern="1200" cap="none" normalizeH="0" baseline="0" dirty="0">
                          <a:ln>
                            <a:noFill/>
                          </a:ln>
                          <a:solidFill>
                            <a:srgbClr val="FFC000"/>
                          </a:solidFill>
                          <a:effectLst/>
                          <a:latin typeface="Aptos" panose="020B0004020202020204" pitchFamily="34" charset="0"/>
                          <a:ea typeface="+mn-ea"/>
                          <a:cs typeface="Calibri" pitchFamily="34" charset="0"/>
                        </a:rPr>
                        <a:t>, 45, 31, </a:t>
                      </a:r>
                      <a:r>
                        <a:rPr kumimoji="0" lang="tr-TR" sz="2000" b="1" i="0" u="none" strike="noStrike" cap="none" normalizeH="0" baseline="0" dirty="0">
                          <a:ln>
                            <a:noFill/>
                          </a:ln>
                          <a:solidFill>
                            <a:srgbClr val="FFC000"/>
                          </a:solidFill>
                          <a:effectLst/>
                          <a:latin typeface="Aptos" panose="020B0004020202020204" pitchFamily="34" charset="0"/>
                          <a:cs typeface="Calibri" pitchFamily="34" charset="0"/>
                        </a:rPr>
                        <a:t>33, 52, 58, </a:t>
                      </a:r>
                      <a:r>
                        <a:rPr kumimoji="0" lang="tr-TR" sz="2000" b="0" i="0" u="none" strike="noStrike" cap="none" normalizeH="0" baseline="0" dirty="0">
                          <a:ln>
                            <a:noFill/>
                          </a:ln>
                          <a:solidFill>
                            <a:schemeClr val="tx1"/>
                          </a:solidFill>
                          <a:effectLst/>
                          <a:latin typeface="Aptos" panose="020B0004020202020204" pitchFamily="34" charset="0"/>
                          <a:cs typeface="Calibri" pitchFamily="34" charset="0"/>
                        </a:rPr>
                        <a:t>35, 59, 56, 51, 39, 68, 73, 82</a:t>
                      </a:r>
                      <a:endParaRPr kumimoji="0" lang="en-US" sz="2000" b="0" i="0" u="none" strike="noStrike" cap="none" normalizeH="0" baseline="0" dirty="0">
                        <a:ln>
                          <a:noFill/>
                        </a:ln>
                        <a:solidFill>
                          <a:schemeClr val="tx1"/>
                        </a:solidFill>
                        <a:effectLst/>
                        <a:latin typeface="Aptos" panose="020B0004020202020204" pitchFamily="34" charset="0"/>
                        <a:cs typeface="Calibri" pitchFamily="34" charset="0"/>
                      </a:endParaRPr>
                    </a:p>
                  </a:txBody>
                  <a:tcPr horzOverflow="overflow">
                    <a:lnL w="38100" cap="flat" cmpd="sng" algn="ctr">
                      <a:solidFill>
                        <a:srgbClr val="002A7E"/>
                      </a:solidFill>
                      <a:prstDash val="solid"/>
                      <a:round/>
                      <a:headEnd type="none" w="med" len="med"/>
                      <a:tailEnd type="none" w="med" len="med"/>
                    </a:lnL>
                    <a:lnR>
                      <a:noFill/>
                    </a:lnR>
                    <a:lnT w="38100" cap="flat" cmpd="sng" algn="ctr">
                      <a:solidFill>
                        <a:srgbClr val="002A7E"/>
                      </a:solidFill>
                      <a:prstDash val="solid"/>
                      <a:round/>
                      <a:headEnd type="none" w="med" len="med"/>
                      <a:tailEnd type="none" w="med" len="med"/>
                    </a:lnT>
                    <a:lnB w="38100" cap="flat" cmpd="sng" algn="ctr">
                      <a:solidFill>
                        <a:srgbClr val="002A7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86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tr-TR" sz="2000" b="1" i="0" u="none" strike="noStrike" cap="none" normalizeH="0" baseline="0" dirty="0" err="1">
                          <a:ln>
                            <a:noFill/>
                          </a:ln>
                          <a:solidFill>
                            <a:schemeClr val="tx1"/>
                          </a:solidFill>
                          <a:effectLst/>
                          <a:latin typeface="Aptos" panose="020B0004020202020204" pitchFamily="34" charset="0"/>
                        </a:rPr>
                        <a:t>Intermediate</a:t>
                      </a:r>
                      <a:r>
                        <a:rPr kumimoji="0" lang="tr-TR" sz="2000" b="1" i="0" u="none" strike="noStrike" cap="none" normalizeH="0" baseline="0" dirty="0">
                          <a:ln>
                            <a:noFill/>
                          </a:ln>
                          <a:solidFill>
                            <a:schemeClr val="tx1"/>
                          </a:solidFill>
                          <a:effectLst/>
                          <a:latin typeface="Aptos" panose="020B0004020202020204" pitchFamily="34" charset="0"/>
                        </a:rPr>
                        <a:t> risk</a:t>
                      </a:r>
                      <a:endParaRPr kumimoji="0" lang="en-US" sz="2000" b="1" i="0" u="none" strike="noStrike" cap="none" normalizeH="0" baseline="0" dirty="0">
                        <a:ln>
                          <a:noFill/>
                        </a:ln>
                        <a:solidFill>
                          <a:schemeClr val="tx1"/>
                        </a:solidFill>
                        <a:effectLst/>
                        <a:latin typeface="Aptos" panose="020B0004020202020204" pitchFamily="34" charset="0"/>
                      </a:endParaRPr>
                    </a:p>
                  </a:txBody>
                  <a:tcPr anchor="ctr" horzOverflow="overflow">
                    <a:lnL>
                      <a:noFill/>
                    </a:lnL>
                    <a:lnR w="38100" cap="flat" cmpd="sng" algn="ctr">
                      <a:solidFill>
                        <a:srgbClr val="002A7E"/>
                      </a:solidFill>
                      <a:prstDash val="solid"/>
                      <a:round/>
                      <a:headEnd type="none" w="med" len="med"/>
                      <a:tailEnd type="none" w="med" len="med"/>
                    </a:lnR>
                    <a:lnT w="38100" cap="flat" cmpd="sng" algn="ctr">
                      <a:solidFill>
                        <a:srgbClr val="002A7E"/>
                      </a:solidFill>
                      <a:prstDash val="solid"/>
                      <a:round/>
                      <a:headEnd type="none" w="med" len="med"/>
                      <a:tailEnd type="none" w="med" len="med"/>
                    </a:lnT>
                    <a:lnB w="38100" cap="flat" cmpd="sng" algn="ctr">
                      <a:solidFill>
                        <a:srgbClr val="002A7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tr-TR" sz="2000" b="0" i="0" u="none" strike="noStrike" cap="none" normalizeH="0" baseline="0" dirty="0">
                          <a:ln>
                            <a:noFill/>
                          </a:ln>
                          <a:solidFill>
                            <a:schemeClr val="tx1"/>
                          </a:solidFill>
                          <a:effectLst/>
                          <a:latin typeface="Aptos" panose="020B0004020202020204" pitchFamily="34" charset="0"/>
                          <a:cs typeface="Calibri" pitchFamily="34" charset="0"/>
                        </a:rPr>
                        <a:t>26, 53, 66</a:t>
                      </a:r>
                      <a:endParaRPr kumimoji="0" lang="en-US" sz="2000" b="0" i="0" u="none" strike="noStrike" cap="none" normalizeH="0" baseline="0" dirty="0">
                        <a:ln>
                          <a:noFill/>
                        </a:ln>
                        <a:solidFill>
                          <a:schemeClr val="tx1"/>
                        </a:solidFill>
                        <a:effectLst/>
                        <a:latin typeface="Aptos" panose="020B0004020202020204" pitchFamily="34" charset="0"/>
                        <a:cs typeface="Calibri" pitchFamily="34" charset="0"/>
                      </a:endParaRPr>
                    </a:p>
                  </a:txBody>
                  <a:tcPr horzOverflow="overflow">
                    <a:lnL w="38100" cap="flat" cmpd="sng" algn="ctr">
                      <a:solidFill>
                        <a:srgbClr val="002A7E"/>
                      </a:solidFill>
                      <a:prstDash val="solid"/>
                      <a:round/>
                      <a:headEnd type="none" w="med" len="med"/>
                      <a:tailEnd type="none" w="med" len="med"/>
                    </a:lnL>
                    <a:lnR>
                      <a:noFill/>
                    </a:lnR>
                    <a:lnT w="38100" cap="flat" cmpd="sng" algn="ctr">
                      <a:solidFill>
                        <a:srgbClr val="002A7E"/>
                      </a:solidFill>
                      <a:prstDash val="solid"/>
                      <a:round/>
                      <a:headEnd type="none" w="med" len="med"/>
                      <a:tailEnd type="none" w="med" len="med"/>
                    </a:lnT>
                    <a:lnB w="38100" cap="flat" cmpd="sng" algn="ctr">
                      <a:solidFill>
                        <a:srgbClr val="002A7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1494">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Tx/>
                        <a:buNone/>
                        <a:tabLst/>
                      </a:pPr>
                      <a:r>
                        <a:rPr kumimoji="0" lang="tr-TR" sz="2000" b="1" i="0" u="none" strike="noStrike" cap="none" normalizeH="0" baseline="0" dirty="0" err="1">
                          <a:ln>
                            <a:noFill/>
                          </a:ln>
                          <a:solidFill>
                            <a:schemeClr val="tx1"/>
                          </a:solidFill>
                          <a:effectLst/>
                          <a:latin typeface="Aptos" panose="020B0004020202020204" pitchFamily="34" charset="0"/>
                        </a:rPr>
                        <a:t>Low</a:t>
                      </a:r>
                      <a:r>
                        <a:rPr kumimoji="0" lang="tr-TR" sz="2000" b="1" i="0" u="none" strike="noStrike" cap="none" normalizeH="0" baseline="0" dirty="0">
                          <a:ln>
                            <a:noFill/>
                          </a:ln>
                          <a:solidFill>
                            <a:schemeClr val="tx1"/>
                          </a:solidFill>
                          <a:effectLst/>
                          <a:latin typeface="Aptos" panose="020B0004020202020204" pitchFamily="34" charset="0"/>
                        </a:rPr>
                        <a:t> risk</a:t>
                      </a:r>
                      <a:endParaRPr kumimoji="0" lang="en-US" sz="2000" b="1" i="0" u="none" strike="noStrike" cap="none" normalizeH="0" baseline="0" dirty="0">
                        <a:ln>
                          <a:noFill/>
                        </a:ln>
                        <a:solidFill>
                          <a:schemeClr val="tx1"/>
                        </a:solidFill>
                        <a:effectLst/>
                        <a:latin typeface="Aptos" panose="020B0004020202020204" pitchFamily="34" charset="0"/>
                      </a:endParaRPr>
                    </a:p>
                  </a:txBody>
                  <a:tcPr anchor="ctr" horzOverflow="overflow">
                    <a:lnL>
                      <a:noFill/>
                    </a:lnL>
                    <a:lnR w="38100" cap="flat" cmpd="sng" algn="ctr">
                      <a:solidFill>
                        <a:srgbClr val="002A7E"/>
                      </a:solidFill>
                      <a:prstDash val="solid"/>
                      <a:round/>
                      <a:headEnd type="none" w="med" len="med"/>
                      <a:tailEnd type="none" w="med" len="med"/>
                    </a:lnR>
                    <a:lnT w="38100" cap="flat" cmpd="sng" algn="ctr">
                      <a:solidFill>
                        <a:srgbClr val="002A7E"/>
                      </a:solidFill>
                      <a:prstDash val="solid"/>
                      <a:round/>
                      <a:headEnd type="none" w="med" len="med"/>
                      <a:tailEnd type="none" w="med" len="med"/>
                    </a:lnT>
                    <a:lnB w="38100" cap="flat" cmpd="sng" algn="ctr">
                      <a:solidFill>
                        <a:srgbClr val="002A7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tr-TR" sz="2000" b="1" i="0" u="none" strike="noStrike" kern="1200" cap="none" normalizeH="0" baseline="0" dirty="0">
                          <a:ln>
                            <a:noFill/>
                          </a:ln>
                          <a:solidFill>
                            <a:srgbClr val="FFC000"/>
                          </a:solidFill>
                          <a:effectLst>
                            <a:outerShdw blurRad="38100" dist="38100" dir="2700000" algn="tl">
                              <a:srgbClr val="000000">
                                <a:alpha val="43137"/>
                              </a:srgbClr>
                            </a:outerShdw>
                          </a:effectLst>
                          <a:latin typeface="Aptos" panose="020B0004020202020204" pitchFamily="34" charset="0"/>
                          <a:ea typeface="+mn-ea"/>
                          <a:cs typeface="Calibri" pitchFamily="34" charset="0"/>
                        </a:rPr>
                        <a:t>6, 11</a:t>
                      </a:r>
                      <a:r>
                        <a:rPr kumimoji="0" lang="tr-TR" sz="2000" b="1" i="0" u="none" strike="noStrike" kern="1200" cap="none" normalizeH="0" baseline="0" dirty="0">
                          <a:ln>
                            <a:noFill/>
                          </a:ln>
                          <a:solidFill>
                            <a:srgbClr val="FFC000"/>
                          </a:solidFill>
                          <a:effectLst/>
                          <a:latin typeface="Aptos" panose="020B0004020202020204" pitchFamily="34" charset="0"/>
                          <a:ea typeface="+mn-ea"/>
                          <a:cs typeface="Calibri" pitchFamily="34" charset="0"/>
                        </a:rPr>
                        <a:t>,</a:t>
                      </a:r>
                      <a:r>
                        <a:rPr kumimoji="0" lang="tr-TR" sz="20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 </a:t>
                      </a:r>
                      <a:r>
                        <a:rPr kumimoji="0" lang="tr-TR" sz="2000" b="0" i="0" u="none" strike="noStrike" cap="none" normalizeH="0" baseline="0" dirty="0">
                          <a:ln>
                            <a:noFill/>
                          </a:ln>
                          <a:solidFill>
                            <a:schemeClr val="tx1"/>
                          </a:solidFill>
                          <a:effectLst/>
                          <a:latin typeface="Aptos" panose="020B0004020202020204" pitchFamily="34" charset="0"/>
                          <a:cs typeface="Calibri" pitchFamily="34" charset="0"/>
                        </a:rPr>
                        <a:t>40, 42, 43, 44, 54, 61, 70, 72, 81, CP6108</a:t>
                      </a:r>
                      <a:endParaRPr kumimoji="0" lang="en-US" sz="2000" b="0" i="0" u="none" strike="noStrike" cap="none" normalizeH="0" baseline="0" dirty="0">
                        <a:ln>
                          <a:noFill/>
                        </a:ln>
                        <a:solidFill>
                          <a:schemeClr val="tx1"/>
                        </a:solidFill>
                        <a:effectLst/>
                        <a:latin typeface="Aptos" panose="020B0004020202020204" pitchFamily="34" charset="0"/>
                        <a:cs typeface="Calibri" pitchFamily="34" charset="0"/>
                      </a:endParaRPr>
                    </a:p>
                  </a:txBody>
                  <a:tcPr horzOverflow="overflow">
                    <a:lnL w="38100" cap="flat" cmpd="sng" algn="ctr">
                      <a:solidFill>
                        <a:srgbClr val="002A7E"/>
                      </a:solidFill>
                      <a:prstDash val="solid"/>
                      <a:round/>
                      <a:headEnd type="none" w="med" len="med"/>
                      <a:tailEnd type="none" w="med" len="med"/>
                    </a:lnL>
                    <a:lnR>
                      <a:noFill/>
                    </a:lnR>
                    <a:lnT w="38100" cap="flat" cmpd="sng" algn="ctr">
                      <a:solidFill>
                        <a:srgbClr val="002A7E"/>
                      </a:solidFill>
                      <a:prstDash val="solid"/>
                      <a:round/>
                      <a:headEnd type="none" w="med" len="med"/>
                      <a:tailEnd type="none" w="med" len="med"/>
                    </a:lnT>
                    <a:lnB w="38100" cap="flat" cmpd="sng" algn="ctr">
                      <a:solidFill>
                        <a:srgbClr val="002A7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2550" name="TextBox 12"/>
          <p:cNvSpPr txBox="1">
            <a:spLocks noChangeArrowheads="1"/>
          </p:cNvSpPr>
          <p:nvPr/>
        </p:nvSpPr>
        <p:spPr bwMode="auto">
          <a:xfrm>
            <a:off x="3735131" y="2739573"/>
            <a:ext cx="4721742" cy="369332"/>
          </a:xfrm>
          <a:prstGeom prst="rect">
            <a:avLst/>
          </a:prstGeom>
          <a:noFill/>
          <a:ln w="9525">
            <a:noFill/>
            <a:miter lim="800000"/>
            <a:headEnd/>
            <a:tailEnd/>
          </a:ln>
        </p:spPr>
        <p:txBody>
          <a:bodyPr wrap="none">
            <a:spAutoFit/>
          </a:bodyPr>
          <a:lstStyle/>
          <a:p>
            <a:pPr algn="ctr"/>
            <a:r>
              <a:rPr lang="en-US" b="1" dirty="0">
                <a:latin typeface="Aptos" panose="020B0004020202020204" pitchFamily="34" charset="0"/>
                <a:cs typeface="Calibri" pitchFamily="34" charset="0"/>
              </a:rPr>
              <a:t>Presence of HPV in cervical cancer</a:t>
            </a:r>
            <a:r>
              <a:rPr lang="tr-TR" b="1" dirty="0">
                <a:latin typeface="Aptos" panose="020B0004020202020204" pitchFamily="34" charset="0"/>
                <a:cs typeface="Calibri" pitchFamily="34" charset="0"/>
              </a:rPr>
              <a:t> (n=1918)</a:t>
            </a:r>
            <a:endParaRPr lang="en-US" b="1" dirty="0">
              <a:latin typeface="Aptos" panose="020B0004020202020204" pitchFamily="34" charset="0"/>
              <a:cs typeface="Calibri" pitchFamily="34" charset="0"/>
            </a:endParaRPr>
          </a:p>
        </p:txBody>
      </p:sp>
      <p:grpSp>
        <p:nvGrpSpPr>
          <p:cNvPr id="12" name="11 Grup"/>
          <p:cNvGrpSpPr/>
          <p:nvPr/>
        </p:nvGrpSpPr>
        <p:grpSpPr>
          <a:xfrm>
            <a:off x="4345782" y="1870077"/>
            <a:ext cx="3500438" cy="785813"/>
            <a:chOff x="2821782" y="1870076"/>
            <a:chExt cx="3500438" cy="785813"/>
          </a:xfrm>
        </p:grpSpPr>
        <p:sp>
          <p:nvSpPr>
            <p:cNvPr id="7" name="Rectangle 6"/>
            <p:cNvSpPr/>
            <p:nvPr/>
          </p:nvSpPr>
          <p:spPr bwMode="auto">
            <a:xfrm>
              <a:off x="2821782" y="1870076"/>
              <a:ext cx="3500438" cy="7858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Aptos" panose="020B0004020202020204" pitchFamily="34" charset="0"/>
              </a:endParaRPr>
            </a:p>
          </p:txBody>
        </p:sp>
        <p:sp>
          <p:nvSpPr>
            <p:cNvPr id="10" name="Rectangle 9"/>
            <p:cNvSpPr/>
            <p:nvPr/>
          </p:nvSpPr>
          <p:spPr bwMode="auto">
            <a:xfrm>
              <a:off x="2821782" y="1870076"/>
              <a:ext cx="3214688" cy="7858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800" b="1" dirty="0">
                  <a:solidFill>
                    <a:srgbClr val="FFC000"/>
                  </a:solidFill>
                  <a:latin typeface="Aptos" panose="020B0004020202020204" pitchFamily="34" charset="0"/>
                </a:rPr>
                <a:t>% 96.6</a:t>
              </a:r>
              <a:endParaRPr lang="en-US" sz="2800" b="1" dirty="0">
                <a:solidFill>
                  <a:srgbClr val="FFC000"/>
                </a:solidFill>
                <a:latin typeface="Aptos" panose="020B0004020202020204" pitchFamily="34" charset="0"/>
              </a:endParaRPr>
            </a:p>
          </p:txBody>
        </p:sp>
      </p:grpSp>
      <p:pic>
        <p:nvPicPr>
          <p:cNvPr id="16" name="Picture 10" descr="01_p03_HPV_v3 copy"/>
          <p:cNvPicPr>
            <a:picLocks noChangeAspect="1" noChangeArrowheads="1"/>
          </p:cNvPicPr>
          <p:nvPr/>
        </p:nvPicPr>
        <p:blipFill>
          <a:blip r:embed="rId3" cstate="print">
            <a:lum contrast="24000"/>
          </a:blip>
          <a:srcRect l="3406" t="15547" r="50808" b="5394"/>
          <a:stretch>
            <a:fillRect/>
          </a:stretch>
        </p:blipFill>
        <p:spPr bwMode="ltGray">
          <a:xfrm>
            <a:off x="9167834" y="5357826"/>
            <a:ext cx="1272536" cy="1219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11985" y="3015556"/>
            <a:ext cx="2015295" cy="923330"/>
          </a:xfrm>
          <a:prstGeom prst="rect">
            <a:avLst/>
          </a:prstGeom>
          <a:noFill/>
        </p:spPr>
        <p:txBody>
          <a:bodyPr wrap="none" rtlCol="0">
            <a:spAutoFit/>
          </a:bodyPr>
          <a:lstStyle/>
          <a:p>
            <a:r>
              <a:rPr lang="tr-TR" sz="5400" b="1" dirty="0">
                <a:ln w="0"/>
                <a:solidFill>
                  <a:srgbClr val="FFC000"/>
                </a:solidFill>
                <a:effectLst>
                  <a:innerShdw blurRad="63500" dist="50800">
                    <a:schemeClr val="tx1">
                      <a:alpha val="50000"/>
                    </a:schemeClr>
                  </a:innerShdw>
                  <a:reflection blurRad="6350" stA="53000" endA="300" endPos="35500" dir="5400000" sy="-90000" algn="bl" rotWithShape="0"/>
                </a:effectLst>
                <a:latin typeface="Aptos" panose="020B0004020202020204" pitchFamily="34" charset="0"/>
              </a:rPr>
              <a:t>16, 18</a:t>
            </a:r>
          </a:p>
        </p:txBody>
      </p:sp>
      <p:sp>
        <p:nvSpPr>
          <p:cNvPr id="14" name="TextBox 13"/>
          <p:cNvSpPr txBox="1"/>
          <p:nvPr/>
        </p:nvSpPr>
        <p:spPr>
          <a:xfrm>
            <a:off x="6346199" y="3015556"/>
            <a:ext cx="1645002" cy="923330"/>
          </a:xfrm>
          <a:prstGeom prst="rect">
            <a:avLst/>
          </a:prstGeom>
          <a:noFill/>
        </p:spPr>
        <p:txBody>
          <a:bodyPr wrap="none" rtlCol="0">
            <a:spAutoFit/>
          </a:bodyPr>
          <a:lstStyle/>
          <a:p>
            <a:r>
              <a:rPr lang="tr-TR" sz="5400" b="1" dirty="0">
                <a:ln w="0"/>
                <a:solidFill>
                  <a:srgbClr val="FFC000"/>
                </a:solidFill>
                <a:effectLst>
                  <a:outerShdw blurRad="38100" dist="38100" dir="2700000" algn="tl">
                    <a:srgbClr val="000000">
                      <a:alpha val="43137"/>
                    </a:srgbClr>
                  </a:outerShdw>
                  <a:reflection blurRad="6350" stA="53000" endA="300" endPos="35500" dir="5400000" sy="-90000" algn="bl" rotWithShape="0"/>
                </a:effectLst>
                <a:latin typeface="Aptos" panose="020B0004020202020204" pitchFamily="34" charset="0"/>
              </a:rPr>
              <a:t>6, 11</a:t>
            </a:r>
          </a:p>
        </p:txBody>
      </p:sp>
    </p:spTree>
    <p:extLst>
      <p:ext uri="{BB962C8B-B14F-4D97-AF65-F5344CB8AC3E}">
        <p14:creationId xmlns:p14="http://schemas.microsoft.com/office/powerpoint/2010/main" val="216569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2787"/>
                                        </p:tgtEl>
                                        <p:attrNameLst>
                                          <p:attrName>style.visibility</p:attrName>
                                        </p:attrNameLst>
                                      </p:cBhvr>
                                      <p:to>
                                        <p:strVal val="visible"/>
                                      </p:to>
                                    </p:set>
                                    <p:animEffect transition="in" filter="slide(fromBottom)">
                                      <p:cBhvr>
                                        <p:cTn id="7" dur="2000"/>
                                        <p:tgtEl>
                                          <p:spTgt spid="3278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5"/>
          <p:cNvSpPr>
            <a:spLocks noGrp="1"/>
          </p:cNvSpPr>
          <p:nvPr>
            <p:ph idx="1"/>
          </p:nvPr>
        </p:nvSpPr>
        <p:spPr>
          <a:prstGeom prst="rect">
            <a:avLst/>
          </a:prstGeom>
        </p:spPr>
        <p:txBody>
          <a:bodyPr/>
          <a:lstStyle/>
          <a:p>
            <a:pPr>
              <a:defRPr/>
            </a:pPr>
            <a:r>
              <a:rPr lang="en-US" altLang="en-US" sz="1800" dirty="0">
                <a:solidFill>
                  <a:schemeClr val="tx1"/>
                </a:solidFill>
                <a:ea typeface="ＭＳ Ｐゴシック" panose="020B0600070205080204" pitchFamily="34" charset="-128"/>
              </a:rPr>
              <a:t>HPV 6, 11, 16, 18, 31, 33, 45, 52 and 58 are the 9 most common HPV types in male and female HPV-related cancers and diseases</a:t>
            </a:r>
            <a:endParaRPr lang="en-US" altLang="en-US" sz="1800" baseline="30000" dirty="0">
              <a:solidFill>
                <a:schemeClr val="tx1"/>
              </a:solidFill>
              <a:ea typeface="ＭＳ Ｐゴシック" panose="020B0600070205080204" pitchFamily="34" charset="-128"/>
            </a:endParaRPr>
          </a:p>
        </p:txBody>
      </p:sp>
      <p:graphicFrame>
        <p:nvGraphicFramePr>
          <p:cNvPr id="16" name="Content Placeholder 11"/>
          <p:cNvGraphicFramePr>
            <a:graphicFrameLocks/>
          </p:cNvGraphicFramePr>
          <p:nvPr/>
        </p:nvGraphicFramePr>
        <p:xfrm>
          <a:off x="655707" y="2476388"/>
          <a:ext cx="10880582" cy="3171006"/>
        </p:xfrm>
        <a:graphic>
          <a:graphicData uri="http://schemas.openxmlformats.org/drawingml/2006/table">
            <a:tbl>
              <a:tblPr firstRow="1" bandRow="1">
                <a:tableStyleId>{7E9639D4-E3E2-4D34-9284-5A2195B3D0D7}</a:tableStyleId>
              </a:tblPr>
              <a:tblGrid>
                <a:gridCol w="3317777">
                  <a:extLst>
                    <a:ext uri="{9D8B030D-6E8A-4147-A177-3AD203B41FA5}">
                      <a16:colId xmlns:a16="http://schemas.microsoft.com/office/drawing/2014/main" val="20000"/>
                    </a:ext>
                  </a:extLst>
                </a:gridCol>
                <a:gridCol w="3599411">
                  <a:extLst>
                    <a:ext uri="{9D8B030D-6E8A-4147-A177-3AD203B41FA5}">
                      <a16:colId xmlns:a16="http://schemas.microsoft.com/office/drawing/2014/main" val="20001"/>
                    </a:ext>
                  </a:extLst>
                </a:gridCol>
                <a:gridCol w="3963394">
                  <a:extLst>
                    <a:ext uri="{9D8B030D-6E8A-4147-A177-3AD203B41FA5}">
                      <a16:colId xmlns:a16="http://schemas.microsoft.com/office/drawing/2014/main" val="20002"/>
                    </a:ext>
                  </a:extLst>
                </a:gridCol>
              </a:tblGrid>
              <a:tr h="352334">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Estimated Type Distribution for HPV-Related Cancer and Disease Cases</a:t>
                      </a:r>
                    </a:p>
                  </a:txBody>
                  <a:tcPr marL="90601" marR="90601" anchor="ctr"/>
                </a:tc>
                <a:tc h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ndParaRPr>
                    </a:p>
                  </a:txBody>
                  <a:tcPr marL="90601" marR="90601"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47759F"/>
                    </a:solidFill>
                  </a:tcPr>
                </a:tc>
                <a:tc h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US" sz="1400" b="0" dirty="0">
                        <a:solidFill>
                          <a:schemeClr val="bg1"/>
                        </a:solidFill>
                      </a:endParaRPr>
                    </a:p>
                  </a:txBody>
                  <a:tcPr marL="90601" marR="90601" anchor="ctr">
                    <a:lnL w="12700"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47759F"/>
                    </a:solidFill>
                  </a:tcPr>
                </a:tc>
                <a:extLst>
                  <a:ext uri="{0D108BD9-81ED-4DB2-BD59-A6C34878D82A}">
                    <a16:rowId xmlns:a16="http://schemas.microsoft.com/office/drawing/2014/main" val="10000"/>
                  </a:ext>
                </a:extLst>
              </a:tr>
              <a:tr h="352334">
                <a:tc>
                  <a:txBody>
                    <a:bodyPr/>
                    <a:lstStyle/>
                    <a:p>
                      <a:endParaRPr lang="en-US" sz="1600" dirty="0">
                        <a:solidFill>
                          <a:schemeClr val="bg1"/>
                        </a:solidFill>
                        <a:latin typeface="Aptos" panose="020B0004020202020204" pitchFamily="34" charset="0"/>
                      </a:endParaRPr>
                    </a:p>
                  </a:txBody>
                  <a:tcPr marL="90601" marR="90601"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err="1">
                          <a:solidFill>
                            <a:schemeClr val="bg1"/>
                          </a:solidFill>
                          <a:latin typeface="Aptos" panose="020B0004020202020204" pitchFamily="34" charset="0"/>
                        </a:rPr>
                        <a:t>Responsible</a:t>
                      </a:r>
                      <a:r>
                        <a:rPr lang="tr-TR" sz="1600" dirty="0">
                          <a:solidFill>
                            <a:schemeClr val="bg1"/>
                          </a:solidFill>
                        </a:rPr>
                        <a:t> </a:t>
                      </a:r>
                      <a:r>
                        <a:rPr lang="en-US" sz="1600" dirty="0">
                          <a:solidFill>
                            <a:schemeClr val="bg1"/>
                          </a:solidFill>
                        </a:rPr>
                        <a:t>4 HPV</a:t>
                      </a:r>
                      <a:r>
                        <a:rPr lang="tr-TR" sz="1600" dirty="0">
                          <a:solidFill>
                            <a:schemeClr val="bg1"/>
                          </a:solidFill>
                        </a:rPr>
                        <a:t> (6, 11, 16, 18)</a:t>
                      </a:r>
                      <a:r>
                        <a:rPr lang="en-US" sz="1600" dirty="0">
                          <a:solidFill>
                            <a:schemeClr val="bg1"/>
                          </a:solidFill>
                        </a:rPr>
                        <a:t> </a:t>
                      </a:r>
                      <a:r>
                        <a:rPr lang="tr-TR" sz="1600" dirty="0" err="1">
                          <a:solidFill>
                            <a:schemeClr val="bg1"/>
                          </a:solidFill>
                        </a:rPr>
                        <a:t>types</a:t>
                      </a:r>
                      <a:endParaRPr lang="en-US" sz="1600" b="0" dirty="0">
                        <a:solidFill>
                          <a:schemeClr val="bg1"/>
                        </a:solidFill>
                        <a:latin typeface="Aptos" panose="020B0004020202020204" pitchFamily="34" charset="0"/>
                      </a:endParaRPr>
                    </a:p>
                  </a:txBody>
                  <a:tcPr marL="90601" marR="90601"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err="1">
                          <a:solidFill>
                            <a:schemeClr val="bg1"/>
                          </a:solidFill>
                          <a:latin typeface="Aptos" panose="020B0004020202020204" pitchFamily="34" charset="0"/>
                        </a:rPr>
                        <a:t>Responsible</a:t>
                      </a:r>
                      <a:r>
                        <a:rPr lang="tr-TR" sz="1600" dirty="0">
                          <a:solidFill>
                            <a:schemeClr val="bg1"/>
                          </a:solidFill>
                        </a:rPr>
                        <a:t> </a:t>
                      </a:r>
                      <a:r>
                        <a:rPr lang="en-US" sz="1600" dirty="0">
                          <a:solidFill>
                            <a:schemeClr val="bg1"/>
                          </a:solidFill>
                        </a:rPr>
                        <a:t>9</a:t>
                      </a:r>
                      <a:r>
                        <a:rPr lang="en-US" sz="1600" baseline="0" dirty="0">
                          <a:solidFill>
                            <a:schemeClr val="bg1"/>
                          </a:solidFill>
                        </a:rPr>
                        <a:t> HPV </a:t>
                      </a:r>
                      <a:r>
                        <a:rPr lang="tr-TR" sz="1600" baseline="0" dirty="0" err="1">
                          <a:solidFill>
                            <a:schemeClr val="bg1"/>
                          </a:solidFill>
                        </a:rPr>
                        <a:t>types</a:t>
                      </a:r>
                      <a:endParaRPr lang="en-US" sz="1600" b="0" dirty="0">
                        <a:solidFill>
                          <a:schemeClr val="bg1"/>
                        </a:solidFill>
                        <a:latin typeface="Aptos" panose="020B0004020202020204" pitchFamily="34" charset="0"/>
                      </a:endParaRPr>
                    </a:p>
                  </a:txBody>
                  <a:tcPr marL="90601" marR="90601" anchor="ctr">
                    <a:solidFill>
                      <a:schemeClr val="accent2"/>
                    </a:solidFill>
                  </a:tcPr>
                </a:tc>
                <a:extLst>
                  <a:ext uri="{0D108BD9-81ED-4DB2-BD59-A6C34878D82A}">
                    <a16:rowId xmlns:a16="http://schemas.microsoft.com/office/drawing/2014/main" val="10001"/>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tr-TR" sz="1600" dirty="0" err="1">
                          <a:latin typeface="Aptos" panose="020B0004020202020204" pitchFamily="34" charset="0"/>
                        </a:rPr>
                        <a:t>Cx</a:t>
                      </a:r>
                      <a:r>
                        <a:rPr lang="tr-TR" sz="1600" dirty="0">
                          <a:latin typeface="Aptos" panose="020B0004020202020204" pitchFamily="34" charset="0"/>
                        </a:rPr>
                        <a:t> </a:t>
                      </a:r>
                      <a:r>
                        <a:rPr lang="tr-TR" sz="1600" dirty="0" err="1">
                          <a:latin typeface="Aptos" panose="020B0004020202020204" pitchFamily="34" charset="0"/>
                        </a:rPr>
                        <a:t>ca</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aseline="0" dirty="0">
                          <a:latin typeface="Aptos" panose="020B0004020202020204" pitchFamily="34" charset="0"/>
                        </a:rPr>
                        <a:t>70</a:t>
                      </a:r>
                      <a:r>
                        <a:rPr lang="tr-TR" sz="1600" baseline="0" dirty="0">
                          <a:latin typeface="Aptos" panose="020B0004020202020204" pitchFamily="34" charset="0"/>
                        </a:rPr>
                        <a:t>%</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90</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2"/>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tr-TR" sz="1600" dirty="0">
                          <a:latin typeface="Aptos" panose="020B0004020202020204" pitchFamily="34" charset="0"/>
                        </a:rPr>
                        <a:t>V</a:t>
                      </a:r>
                      <a:r>
                        <a:rPr lang="en-US" sz="1600" dirty="0" err="1">
                          <a:latin typeface="Aptos" panose="020B0004020202020204" pitchFamily="34" charset="0"/>
                        </a:rPr>
                        <a:t>ulva</a:t>
                      </a:r>
                      <a:r>
                        <a:rPr lang="tr-TR" sz="1600" dirty="0">
                          <a:latin typeface="Aptos" panose="020B0004020202020204" pitchFamily="34" charset="0"/>
                        </a:rPr>
                        <a:t>r</a:t>
                      </a:r>
                      <a:r>
                        <a:rPr lang="en-US" sz="1600" dirty="0">
                          <a:latin typeface="Aptos" panose="020B0004020202020204" pitchFamily="34" charset="0"/>
                        </a:rPr>
                        <a:t> </a:t>
                      </a:r>
                      <a:r>
                        <a:rPr lang="tr-TR" sz="1600" dirty="0" err="1">
                          <a:latin typeface="Aptos" panose="020B0004020202020204" pitchFamily="34" charset="0"/>
                        </a:rPr>
                        <a:t>ca</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aseline="0" dirty="0">
                          <a:latin typeface="Aptos" panose="020B0004020202020204" pitchFamily="34" charset="0"/>
                        </a:rPr>
                        <a:t>75</a:t>
                      </a:r>
                      <a:r>
                        <a:rPr lang="tr-TR" sz="1600" baseline="0" dirty="0">
                          <a:latin typeface="Aptos" panose="020B0004020202020204" pitchFamily="34" charset="0"/>
                        </a:rPr>
                        <a:t>%</a:t>
                      </a:r>
                      <a:endParaRPr lang="en-US" sz="1600" b="0" baseline="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90</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3"/>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a:latin typeface="Aptos" panose="020B0004020202020204" pitchFamily="34" charset="0"/>
                        </a:rPr>
                        <a:t>Va</a:t>
                      </a:r>
                      <a:r>
                        <a:rPr lang="tr-TR" sz="1600" dirty="0" err="1">
                          <a:latin typeface="Aptos" panose="020B0004020202020204" pitchFamily="34" charset="0"/>
                        </a:rPr>
                        <a:t>ginal</a:t>
                      </a:r>
                      <a:r>
                        <a:rPr lang="en-US" sz="1600" dirty="0">
                          <a:latin typeface="Aptos" panose="020B0004020202020204" pitchFamily="34" charset="0"/>
                        </a:rPr>
                        <a:t> </a:t>
                      </a:r>
                      <a:r>
                        <a:rPr lang="tr-TR" sz="1600" dirty="0" err="1">
                          <a:latin typeface="Aptos" panose="020B0004020202020204" pitchFamily="34" charset="0"/>
                        </a:rPr>
                        <a:t>ca</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aseline="0" dirty="0">
                          <a:latin typeface="Aptos" panose="020B0004020202020204" pitchFamily="34" charset="0"/>
                        </a:rPr>
                        <a:t>65</a:t>
                      </a:r>
                      <a:r>
                        <a:rPr lang="tr-TR" sz="1600" baseline="0" dirty="0">
                          <a:latin typeface="Aptos" panose="020B0004020202020204" pitchFamily="34" charset="0"/>
                        </a:rPr>
                        <a:t>%</a:t>
                      </a:r>
                      <a:endParaRPr lang="en-US" sz="1600" b="0" baseline="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85</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4"/>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latin typeface="Aptos" panose="020B0004020202020204" pitchFamily="34" charset="0"/>
                        </a:rPr>
                        <a:t>Anal </a:t>
                      </a:r>
                      <a:r>
                        <a:rPr lang="tr-TR" sz="1600" dirty="0" err="1">
                          <a:latin typeface="Aptos" panose="020B0004020202020204" pitchFamily="34" charset="0"/>
                        </a:rPr>
                        <a:t>ca</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85</a:t>
                      </a:r>
                      <a:r>
                        <a:rPr lang="tr-TR" sz="1600" dirty="0">
                          <a:latin typeface="Aptos" panose="020B0004020202020204" pitchFamily="34" charset="0"/>
                        </a:rPr>
                        <a:t>%</a:t>
                      </a:r>
                      <a:endParaRPr lang="en-US" sz="1600" b="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Aptos" panose="020B0004020202020204" pitchFamily="34" charset="0"/>
                        </a:rPr>
                        <a:t>90</a:t>
                      </a:r>
                      <a:r>
                        <a:rPr lang="tr-TR" sz="1600" dirty="0">
                          <a:latin typeface="Aptos" panose="020B0004020202020204" pitchFamily="34" charset="0"/>
                        </a:rPr>
                        <a:t>%-</a:t>
                      </a:r>
                      <a:r>
                        <a:rPr lang="en-US" sz="1600" dirty="0">
                          <a:latin typeface="Aptos" panose="020B0004020202020204" pitchFamily="34" charset="0"/>
                        </a:rPr>
                        <a:t>95</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5"/>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dirty="0">
                          <a:latin typeface="Aptos" panose="020B0004020202020204" pitchFamily="34" charset="0"/>
                        </a:rPr>
                        <a:t>HSIL</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50</a:t>
                      </a:r>
                      <a:r>
                        <a:rPr lang="tr-TR" sz="1600" dirty="0">
                          <a:latin typeface="Aptos" panose="020B0004020202020204" pitchFamily="34" charset="0"/>
                        </a:rPr>
                        <a:t>%</a:t>
                      </a:r>
                      <a:endParaRPr lang="en-US" sz="1600" b="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Aptos" panose="020B0004020202020204" pitchFamily="34" charset="0"/>
                        </a:rPr>
                        <a:t>80</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6"/>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dirty="0">
                          <a:latin typeface="Aptos" panose="020B0004020202020204" pitchFamily="34" charset="0"/>
                        </a:rPr>
                        <a:t>LSIL</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Aptos" panose="020B0004020202020204" pitchFamily="34" charset="0"/>
                        </a:rPr>
                        <a:t>25</a:t>
                      </a:r>
                      <a:r>
                        <a:rPr lang="tr-TR" sz="1600" dirty="0">
                          <a:latin typeface="Aptos" panose="020B0004020202020204" pitchFamily="34" charset="0"/>
                        </a:rPr>
                        <a:t>%</a:t>
                      </a:r>
                      <a:endParaRPr lang="en-US" sz="1600" b="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Aptos" panose="020B0004020202020204" pitchFamily="34" charset="0"/>
                        </a:rPr>
                        <a:t>50</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7"/>
                  </a:ext>
                </a:extLst>
              </a:tr>
              <a:tr h="352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latin typeface="Aptos" panose="020B0004020202020204" pitchFamily="34" charset="0"/>
                        </a:rPr>
                        <a:t>Genital warts</a:t>
                      </a:r>
                      <a:endParaRPr lang="en-US" sz="1600" b="0" baseline="3000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90</a:t>
                      </a:r>
                      <a:r>
                        <a:rPr lang="tr-TR" sz="1600" dirty="0">
                          <a:latin typeface="Aptos" panose="020B0004020202020204" pitchFamily="34" charset="0"/>
                        </a:rPr>
                        <a:t>%</a:t>
                      </a:r>
                      <a:endParaRPr lang="en-US" sz="1600" b="0" dirty="0">
                        <a:solidFill>
                          <a:schemeClr val="tx1"/>
                        </a:solidFill>
                        <a:latin typeface="Aptos" panose="020B0004020202020204" pitchFamily="34" charset="0"/>
                      </a:endParaRPr>
                    </a:p>
                  </a:txBody>
                  <a:tcPr marL="90601" marR="9060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latin typeface="Aptos" panose="020B0004020202020204" pitchFamily="34" charset="0"/>
                        </a:rPr>
                        <a:t>90</a:t>
                      </a:r>
                      <a:r>
                        <a:rPr lang="tr-TR" sz="1600" dirty="0">
                          <a:latin typeface="Aptos" panose="020B0004020202020204" pitchFamily="34" charset="0"/>
                        </a:rPr>
                        <a:t>%</a:t>
                      </a:r>
                      <a:endParaRPr lang="en-US" sz="1600" b="1" dirty="0">
                        <a:solidFill>
                          <a:schemeClr val="tx1"/>
                        </a:solidFill>
                        <a:latin typeface="Aptos" panose="020B0004020202020204" pitchFamily="34" charset="0"/>
                      </a:endParaRPr>
                    </a:p>
                  </a:txBody>
                  <a:tcPr marL="90601" marR="90601" anchor="ctr"/>
                </a:tc>
                <a:extLst>
                  <a:ext uri="{0D108BD9-81ED-4DB2-BD59-A6C34878D82A}">
                    <a16:rowId xmlns:a16="http://schemas.microsoft.com/office/drawing/2014/main" val="10008"/>
                  </a:ext>
                </a:extLst>
              </a:tr>
            </a:tbl>
          </a:graphicData>
        </a:graphic>
      </p:graphicFrame>
      <p:sp>
        <p:nvSpPr>
          <p:cNvPr id="2" name="Unvan 1"/>
          <p:cNvSpPr>
            <a:spLocks noGrp="1"/>
          </p:cNvSpPr>
          <p:nvPr>
            <p:ph type="title"/>
          </p:nvPr>
        </p:nvSpPr>
        <p:spPr/>
        <p:txBody>
          <a:bodyPr/>
          <a:lstStyle/>
          <a:p>
            <a:r>
              <a:rPr lang="tr-TR" dirty="0"/>
              <a:t>Global</a:t>
            </a:r>
            <a:r>
              <a:rPr lang="en-US" dirty="0"/>
              <a:t> Burden of HPV Related Diseases</a:t>
            </a:r>
            <a:endParaRPr lang="tr-TR" dirty="0"/>
          </a:p>
        </p:txBody>
      </p:sp>
      <p:sp>
        <p:nvSpPr>
          <p:cNvPr id="8" name="Title 1"/>
          <p:cNvSpPr txBox="1">
            <a:spLocks/>
          </p:cNvSpPr>
          <p:nvPr/>
        </p:nvSpPr>
        <p:spPr>
          <a:xfrm>
            <a:off x="2133600" y="2746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tr-TR" dirty="0">
              <a:latin typeface="Aptos" panose="020B0004020202020204" pitchFamily="34" charset="0"/>
            </a:endParaRPr>
          </a:p>
        </p:txBody>
      </p:sp>
      <p:sp>
        <p:nvSpPr>
          <p:cNvPr id="3" name="Altbilgi Yer Tutucusu 2"/>
          <p:cNvSpPr>
            <a:spLocks noGrp="1"/>
          </p:cNvSpPr>
          <p:nvPr>
            <p:ph type="ftr" sz="quarter" idx="11"/>
          </p:nvPr>
        </p:nvSpPr>
        <p:spPr/>
        <p:txBody>
          <a:bodyPr/>
          <a:lstStyle/>
          <a:p>
            <a:r>
              <a:rPr lang="en-US"/>
              <a:t>de Sanjosé S, Lancet Oncol 2010; de Sanjosé S, Eur J Cancer 2013; Alemany L, Eur J Cancer 2014; Alemany L, Int J Cancer 2015; Joura EA, Cancer Epidemiol Biomarkers Prev 2014; Garland SM, J Infect Dis 2009; Guan P, Int J Cancer 2012</a:t>
            </a:r>
          </a:p>
        </p:txBody>
      </p:sp>
      <p:sp>
        <p:nvSpPr>
          <p:cNvPr id="7" name="Rectangle 5"/>
          <p:cNvSpPr/>
          <p:nvPr/>
        </p:nvSpPr>
        <p:spPr>
          <a:xfrm>
            <a:off x="5409792" y="3174272"/>
            <a:ext cx="4407539" cy="1030778"/>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
        <p:nvSpPr>
          <p:cNvPr id="10" name="Rectangle 5"/>
          <p:cNvSpPr/>
          <p:nvPr/>
        </p:nvSpPr>
        <p:spPr>
          <a:xfrm>
            <a:off x="5409791" y="4576417"/>
            <a:ext cx="4407539" cy="374877"/>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
        <p:nvSpPr>
          <p:cNvPr id="11" name="Metin kutusu 10"/>
          <p:cNvSpPr txBox="1"/>
          <p:nvPr/>
        </p:nvSpPr>
        <p:spPr>
          <a:xfrm>
            <a:off x="10174488" y="3148671"/>
            <a:ext cx="1774448" cy="1081980"/>
          </a:xfrm>
          <a:prstGeom prst="ellipse">
            <a:avLst/>
          </a:prstGeom>
          <a:solidFill>
            <a:srgbClr val="223872"/>
          </a:solidFill>
          <a:ln>
            <a:noFill/>
          </a:ln>
        </p:spPr>
        <p:style>
          <a:lnRef idx="1">
            <a:schemeClr val="accent2"/>
          </a:lnRef>
          <a:fillRef idx="3">
            <a:schemeClr val="accent2"/>
          </a:fillRef>
          <a:effectRef idx="2">
            <a:schemeClr val="accent2"/>
          </a:effectRef>
          <a:fontRef idx="minor">
            <a:schemeClr val="lt1"/>
          </a:fontRef>
        </p:style>
        <p:txBody>
          <a:bodyPr wrap="none" rtlCol="0">
            <a:spAutoFit/>
          </a:bodyPr>
          <a:lstStyle/>
          <a:p>
            <a:pPr algn="just"/>
            <a:r>
              <a:rPr lang="tr-TR" sz="4400" b="1" dirty="0">
                <a:solidFill>
                  <a:schemeClr val="bg2"/>
                </a:solidFill>
                <a:effectLst>
                  <a:outerShdw blurRad="38100" dist="38100" dir="2700000" algn="tl">
                    <a:srgbClr val="000000">
                      <a:alpha val="43137"/>
                    </a:srgbClr>
                  </a:outerShdw>
                </a:effectLst>
                <a:latin typeface="Aptos" panose="020B0004020202020204" pitchFamily="34" charset="0"/>
              </a:rPr>
              <a:t>20%</a:t>
            </a:r>
          </a:p>
        </p:txBody>
      </p:sp>
      <p:sp>
        <p:nvSpPr>
          <p:cNvPr id="12" name="Metin kutusu 11"/>
          <p:cNvSpPr txBox="1"/>
          <p:nvPr/>
        </p:nvSpPr>
        <p:spPr>
          <a:xfrm>
            <a:off x="10174488" y="4222865"/>
            <a:ext cx="1774448" cy="1081980"/>
          </a:xfrm>
          <a:prstGeom prst="ellipse">
            <a:avLst/>
          </a:prstGeom>
          <a:solidFill>
            <a:srgbClr val="223872"/>
          </a:solidFill>
          <a:ln>
            <a:noFill/>
          </a:ln>
        </p:spPr>
        <p:style>
          <a:lnRef idx="1">
            <a:schemeClr val="accent2"/>
          </a:lnRef>
          <a:fillRef idx="3">
            <a:schemeClr val="accent2"/>
          </a:fillRef>
          <a:effectRef idx="2">
            <a:schemeClr val="accent2"/>
          </a:effectRef>
          <a:fontRef idx="minor">
            <a:schemeClr val="lt1"/>
          </a:fontRef>
        </p:style>
        <p:txBody>
          <a:bodyPr wrap="none" rtlCol="0">
            <a:spAutoFit/>
          </a:bodyPr>
          <a:lstStyle/>
          <a:p>
            <a:pPr algn="just"/>
            <a:r>
              <a:rPr lang="tr-TR" sz="4400" b="1" dirty="0">
                <a:solidFill>
                  <a:schemeClr val="bg2"/>
                </a:solidFill>
                <a:effectLst>
                  <a:outerShdw blurRad="38100" dist="38100" dir="2700000" algn="tl">
                    <a:srgbClr val="000000">
                      <a:alpha val="43137"/>
                    </a:srgbClr>
                  </a:outerShdw>
                </a:effectLst>
                <a:latin typeface="Aptos" panose="020B0004020202020204" pitchFamily="34" charset="0"/>
              </a:rPr>
              <a:t>30%</a:t>
            </a:r>
          </a:p>
        </p:txBody>
      </p:sp>
    </p:spTree>
    <p:extLst>
      <p:ext uri="{BB962C8B-B14F-4D97-AF65-F5344CB8AC3E}">
        <p14:creationId xmlns:p14="http://schemas.microsoft.com/office/powerpoint/2010/main" val="3870877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2 Grafik"/>
          <p:cNvGraphicFramePr/>
          <p:nvPr/>
        </p:nvGraphicFramePr>
        <p:xfrm>
          <a:off x="1524000" y="1340198"/>
          <a:ext cx="2928958" cy="47783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afik"/>
          <p:cNvGraphicFramePr/>
          <p:nvPr/>
        </p:nvGraphicFramePr>
        <p:xfrm>
          <a:off x="4667240" y="1268760"/>
          <a:ext cx="2928958" cy="48577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afik"/>
          <p:cNvGraphicFramePr/>
          <p:nvPr/>
        </p:nvGraphicFramePr>
        <p:xfrm>
          <a:off x="7739042" y="1340198"/>
          <a:ext cx="2928958" cy="478634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tr-TR" sz="2800" dirty="0">
                <a:ea typeface="Tahoma" pitchFamily="34" charset="0"/>
              </a:rPr>
              <a:t>Top Ten </a:t>
            </a:r>
            <a:r>
              <a:rPr lang="tr-TR" sz="2800" dirty="0" err="1">
                <a:ea typeface="Tahoma" pitchFamily="34" charset="0"/>
              </a:rPr>
              <a:t>Most</a:t>
            </a:r>
            <a:r>
              <a:rPr lang="tr-TR" sz="2800" dirty="0">
                <a:ea typeface="Tahoma" pitchFamily="34" charset="0"/>
              </a:rPr>
              <a:t> </a:t>
            </a:r>
            <a:r>
              <a:rPr lang="tr-TR" sz="2800" dirty="0" err="1">
                <a:ea typeface="Tahoma" pitchFamily="34" charset="0"/>
              </a:rPr>
              <a:t>Oncologic</a:t>
            </a:r>
            <a:r>
              <a:rPr lang="tr-TR" sz="2800" dirty="0">
                <a:ea typeface="Tahoma" pitchFamily="34" charset="0"/>
              </a:rPr>
              <a:t> HPV </a:t>
            </a:r>
            <a:r>
              <a:rPr lang="tr-TR" sz="2800" dirty="0" err="1">
                <a:ea typeface="Tahoma" pitchFamily="34" charset="0"/>
              </a:rPr>
              <a:t>Types</a:t>
            </a:r>
            <a:r>
              <a:rPr lang="tr-TR" sz="2800" dirty="0">
                <a:ea typeface="Tahoma" pitchFamily="34" charset="0"/>
              </a:rPr>
              <a:t> in </a:t>
            </a:r>
            <a:r>
              <a:rPr lang="tr-TR" sz="2800" dirty="0" err="1">
                <a:ea typeface="Tahoma" pitchFamily="34" charset="0"/>
              </a:rPr>
              <a:t>the</a:t>
            </a:r>
            <a:r>
              <a:rPr lang="tr-TR" sz="2800" dirty="0">
                <a:ea typeface="Tahoma" pitchFamily="34" charset="0"/>
              </a:rPr>
              <a:t> World – Normal </a:t>
            </a:r>
            <a:r>
              <a:rPr lang="tr-TR" sz="2800" dirty="0" err="1">
                <a:ea typeface="Tahoma" pitchFamily="34" charset="0"/>
              </a:rPr>
              <a:t>Cytology</a:t>
            </a:r>
            <a:endParaRPr lang="en-US" dirty="0"/>
          </a:p>
        </p:txBody>
      </p:sp>
      <p:sp>
        <p:nvSpPr>
          <p:cNvPr id="11" name="Footer Placeholder 10"/>
          <p:cNvSpPr>
            <a:spLocks noGrp="1"/>
          </p:cNvSpPr>
          <p:nvPr>
            <p:ph type="ftr" sz="quarter" idx="11"/>
          </p:nvPr>
        </p:nvSpPr>
        <p:spPr/>
        <p:txBody>
          <a:bodyPr/>
          <a:lstStyle/>
          <a:p>
            <a:r>
              <a:rPr lang="en-US"/>
              <a:t>Bruni L</a:t>
            </a:r>
            <a:r>
              <a:rPr lang="tr-TR"/>
              <a:t>., </a:t>
            </a:r>
            <a:r>
              <a:rPr lang="en-US"/>
              <a:t>Human Papillomavirus and Related Diseases in the</a:t>
            </a:r>
            <a:r>
              <a:rPr lang="tr-TR"/>
              <a:t> </a:t>
            </a:r>
            <a:r>
              <a:rPr lang="en-US"/>
              <a:t>World</a:t>
            </a:r>
            <a:r>
              <a:rPr lang="tr-TR"/>
              <a:t> </a:t>
            </a:r>
            <a:r>
              <a:rPr lang="en-US"/>
              <a:t>Summary Report</a:t>
            </a:r>
            <a:r>
              <a:rPr lang="tr-TR"/>
              <a:t>, </a:t>
            </a:r>
            <a:r>
              <a:rPr lang="en-US"/>
              <a:t>2016</a:t>
            </a:r>
            <a:endParaRPr lang="tr-TR" dirty="0"/>
          </a:p>
        </p:txBody>
      </p:sp>
    </p:spTree>
    <p:extLst>
      <p:ext uri="{BB962C8B-B14F-4D97-AF65-F5344CB8AC3E}">
        <p14:creationId xmlns:p14="http://schemas.microsoft.com/office/powerpoint/2010/main" val="10532777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2 Grafik"/>
          <p:cNvGraphicFramePr/>
          <p:nvPr/>
        </p:nvGraphicFramePr>
        <p:xfrm>
          <a:off x="1524000" y="1221674"/>
          <a:ext cx="2928958" cy="47783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afik"/>
          <p:cNvGraphicFramePr/>
          <p:nvPr/>
        </p:nvGraphicFramePr>
        <p:xfrm>
          <a:off x="4667240" y="1150236"/>
          <a:ext cx="2928958" cy="47863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afik"/>
          <p:cNvGraphicFramePr/>
          <p:nvPr/>
        </p:nvGraphicFramePr>
        <p:xfrm>
          <a:off x="7739042" y="1221674"/>
          <a:ext cx="2928958" cy="464347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tr-TR" sz="2800" dirty="0">
                <a:ea typeface="Tahoma" pitchFamily="34" charset="0"/>
              </a:rPr>
              <a:t>Top Ten </a:t>
            </a:r>
            <a:r>
              <a:rPr lang="tr-TR" sz="2800" dirty="0" err="1">
                <a:ea typeface="Tahoma" pitchFamily="34" charset="0"/>
              </a:rPr>
              <a:t>Most</a:t>
            </a:r>
            <a:r>
              <a:rPr lang="tr-TR" sz="2800" dirty="0">
                <a:ea typeface="Tahoma" pitchFamily="34" charset="0"/>
              </a:rPr>
              <a:t> </a:t>
            </a:r>
            <a:r>
              <a:rPr lang="tr-TR" sz="2800" dirty="0" err="1">
                <a:ea typeface="Tahoma" pitchFamily="34" charset="0"/>
              </a:rPr>
              <a:t>Oncologic</a:t>
            </a:r>
            <a:r>
              <a:rPr lang="tr-TR" sz="2800" dirty="0">
                <a:ea typeface="Tahoma" pitchFamily="34" charset="0"/>
              </a:rPr>
              <a:t> HPV </a:t>
            </a:r>
            <a:r>
              <a:rPr lang="tr-TR" sz="2800" dirty="0" err="1">
                <a:ea typeface="Tahoma" pitchFamily="34" charset="0"/>
              </a:rPr>
              <a:t>Types</a:t>
            </a:r>
            <a:r>
              <a:rPr lang="tr-TR" sz="2800" dirty="0">
                <a:ea typeface="Tahoma" pitchFamily="34" charset="0"/>
              </a:rPr>
              <a:t> in </a:t>
            </a:r>
            <a:r>
              <a:rPr lang="tr-TR" sz="2800" dirty="0" err="1">
                <a:ea typeface="Tahoma" pitchFamily="34" charset="0"/>
              </a:rPr>
              <a:t>the</a:t>
            </a:r>
            <a:r>
              <a:rPr lang="tr-TR" sz="2800" dirty="0">
                <a:ea typeface="Tahoma" pitchFamily="34" charset="0"/>
              </a:rPr>
              <a:t> World – L-SIL</a:t>
            </a:r>
            <a:endParaRPr lang="en-US" dirty="0"/>
          </a:p>
        </p:txBody>
      </p:sp>
      <p:sp>
        <p:nvSpPr>
          <p:cNvPr id="11" name="Footer Placeholder 10"/>
          <p:cNvSpPr>
            <a:spLocks noGrp="1"/>
          </p:cNvSpPr>
          <p:nvPr>
            <p:ph type="ftr" sz="quarter" idx="11"/>
          </p:nvPr>
        </p:nvSpPr>
        <p:spPr>
          <a:xfrm>
            <a:off x="2133600" y="6093297"/>
            <a:ext cx="7922840" cy="628179"/>
          </a:xfrm>
        </p:spPr>
        <p:txBody>
          <a:bodyPr/>
          <a:lstStyle/>
          <a:p>
            <a:r>
              <a:rPr lang="en-US"/>
              <a:t>Bruni L</a:t>
            </a:r>
            <a:r>
              <a:rPr lang="tr-TR"/>
              <a:t>., </a:t>
            </a:r>
            <a:r>
              <a:rPr lang="en-US"/>
              <a:t>Human Papillomavirus and Related Diseases in the</a:t>
            </a:r>
            <a:r>
              <a:rPr lang="tr-TR"/>
              <a:t> </a:t>
            </a:r>
            <a:r>
              <a:rPr lang="en-US"/>
              <a:t>World</a:t>
            </a:r>
            <a:r>
              <a:rPr lang="tr-TR"/>
              <a:t> </a:t>
            </a:r>
            <a:r>
              <a:rPr lang="en-US"/>
              <a:t>Summary Report</a:t>
            </a:r>
            <a:r>
              <a:rPr lang="tr-TR"/>
              <a:t>, </a:t>
            </a:r>
            <a:r>
              <a:rPr lang="en-US"/>
              <a:t>2016</a:t>
            </a:r>
            <a:endParaRPr lang="tr-TR" dirty="0"/>
          </a:p>
        </p:txBody>
      </p:sp>
    </p:spTree>
    <p:extLst>
      <p:ext uri="{BB962C8B-B14F-4D97-AF65-F5344CB8AC3E}">
        <p14:creationId xmlns:p14="http://schemas.microsoft.com/office/powerpoint/2010/main" val="28379902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2 Grafik"/>
          <p:cNvGraphicFramePr/>
          <p:nvPr/>
        </p:nvGraphicFramePr>
        <p:xfrm>
          <a:off x="1524000" y="1208026"/>
          <a:ext cx="2928958" cy="47783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afik"/>
          <p:cNvGraphicFramePr/>
          <p:nvPr/>
        </p:nvGraphicFramePr>
        <p:xfrm>
          <a:off x="4667240" y="1136588"/>
          <a:ext cx="2928958" cy="47863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afik"/>
          <p:cNvGraphicFramePr/>
          <p:nvPr/>
        </p:nvGraphicFramePr>
        <p:xfrm>
          <a:off x="7739042" y="1208026"/>
          <a:ext cx="2928958" cy="464347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tr-TR" sz="2800" dirty="0">
                <a:ea typeface="Tahoma" pitchFamily="34" charset="0"/>
              </a:rPr>
              <a:t>Top Ten </a:t>
            </a:r>
            <a:r>
              <a:rPr lang="tr-TR" sz="2800" dirty="0" err="1">
                <a:ea typeface="Tahoma" pitchFamily="34" charset="0"/>
              </a:rPr>
              <a:t>Most</a:t>
            </a:r>
            <a:r>
              <a:rPr lang="tr-TR" sz="2800" dirty="0">
                <a:ea typeface="Tahoma" pitchFamily="34" charset="0"/>
              </a:rPr>
              <a:t> </a:t>
            </a:r>
            <a:r>
              <a:rPr lang="tr-TR" sz="2800" dirty="0" err="1">
                <a:ea typeface="Tahoma" pitchFamily="34" charset="0"/>
              </a:rPr>
              <a:t>Oncologic</a:t>
            </a:r>
            <a:r>
              <a:rPr lang="tr-TR" sz="2800" dirty="0">
                <a:ea typeface="Tahoma" pitchFamily="34" charset="0"/>
              </a:rPr>
              <a:t> HPV </a:t>
            </a:r>
            <a:r>
              <a:rPr lang="tr-TR" sz="2800" dirty="0" err="1">
                <a:ea typeface="Tahoma" pitchFamily="34" charset="0"/>
              </a:rPr>
              <a:t>Types</a:t>
            </a:r>
            <a:r>
              <a:rPr lang="tr-TR" sz="2800" dirty="0">
                <a:ea typeface="Tahoma" pitchFamily="34" charset="0"/>
              </a:rPr>
              <a:t> in </a:t>
            </a:r>
            <a:r>
              <a:rPr lang="tr-TR" sz="2800" dirty="0" err="1">
                <a:ea typeface="Tahoma" pitchFamily="34" charset="0"/>
              </a:rPr>
              <a:t>the</a:t>
            </a:r>
            <a:r>
              <a:rPr lang="tr-TR" sz="2800" dirty="0">
                <a:ea typeface="Tahoma" pitchFamily="34" charset="0"/>
              </a:rPr>
              <a:t> World – H-SIL</a:t>
            </a:r>
            <a:endParaRPr lang="en-US" dirty="0"/>
          </a:p>
        </p:txBody>
      </p:sp>
      <p:sp>
        <p:nvSpPr>
          <p:cNvPr id="11" name="Footer Placeholder 10"/>
          <p:cNvSpPr>
            <a:spLocks noGrp="1"/>
          </p:cNvSpPr>
          <p:nvPr>
            <p:ph type="ftr" sz="quarter" idx="11"/>
          </p:nvPr>
        </p:nvSpPr>
        <p:spPr>
          <a:xfrm>
            <a:off x="2133600" y="6093297"/>
            <a:ext cx="7922840" cy="628179"/>
          </a:xfrm>
        </p:spPr>
        <p:txBody>
          <a:bodyPr/>
          <a:lstStyle/>
          <a:p>
            <a:r>
              <a:rPr lang="en-US"/>
              <a:t>Bruni L</a:t>
            </a:r>
            <a:r>
              <a:rPr lang="tr-TR"/>
              <a:t>., </a:t>
            </a:r>
            <a:r>
              <a:rPr lang="en-US"/>
              <a:t>Human Papillomavirus and Related Diseases in the</a:t>
            </a:r>
            <a:r>
              <a:rPr lang="tr-TR"/>
              <a:t> </a:t>
            </a:r>
            <a:r>
              <a:rPr lang="en-US"/>
              <a:t>World</a:t>
            </a:r>
            <a:r>
              <a:rPr lang="tr-TR"/>
              <a:t> </a:t>
            </a:r>
            <a:r>
              <a:rPr lang="en-US"/>
              <a:t>Summary Report</a:t>
            </a:r>
            <a:r>
              <a:rPr lang="tr-TR"/>
              <a:t>, </a:t>
            </a:r>
            <a:r>
              <a:rPr lang="en-US"/>
              <a:t>2016</a:t>
            </a:r>
            <a:endParaRPr lang="tr-TR" dirty="0"/>
          </a:p>
        </p:txBody>
      </p:sp>
    </p:spTree>
    <p:extLst>
      <p:ext uri="{BB962C8B-B14F-4D97-AF65-F5344CB8AC3E}">
        <p14:creationId xmlns:p14="http://schemas.microsoft.com/office/powerpoint/2010/main" val="13816665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2 Grafik"/>
          <p:cNvGraphicFramePr/>
          <p:nvPr/>
        </p:nvGraphicFramePr>
        <p:xfrm>
          <a:off x="1613282" y="1625361"/>
          <a:ext cx="2928958" cy="47783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tr-TR" sz="2800" dirty="0">
                <a:ea typeface="Tahoma" pitchFamily="34" charset="0"/>
              </a:rPr>
              <a:t>Top Ten </a:t>
            </a:r>
            <a:r>
              <a:rPr lang="tr-TR" sz="2800" dirty="0" err="1">
                <a:ea typeface="Tahoma" pitchFamily="34" charset="0"/>
              </a:rPr>
              <a:t>Most</a:t>
            </a:r>
            <a:r>
              <a:rPr lang="tr-TR" sz="2800" dirty="0">
                <a:ea typeface="Tahoma" pitchFamily="34" charset="0"/>
              </a:rPr>
              <a:t> </a:t>
            </a:r>
            <a:r>
              <a:rPr lang="tr-TR" sz="2800" dirty="0" err="1">
                <a:ea typeface="Tahoma" pitchFamily="34" charset="0"/>
              </a:rPr>
              <a:t>Oncologic</a:t>
            </a:r>
            <a:r>
              <a:rPr lang="tr-TR" sz="2800" dirty="0">
                <a:ea typeface="Tahoma" pitchFamily="34" charset="0"/>
              </a:rPr>
              <a:t> HPV </a:t>
            </a:r>
            <a:r>
              <a:rPr lang="tr-TR" sz="2800" dirty="0" err="1">
                <a:ea typeface="Tahoma" pitchFamily="34" charset="0"/>
              </a:rPr>
              <a:t>Types</a:t>
            </a:r>
            <a:r>
              <a:rPr lang="tr-TR" sz="2800" dirty="0">
                <a:ea typeface="Tahoma" pitchFamily="34" charset="0"/>
              </a:rPr>
              <a:t> in </a:t>
            </a:r>
            <a:r>
              <a:rPr lang="tr-TR" sz="2800" dirty="0" err="1">
                <a:ea typeface="Tahoma" pitchFamily="34" charset="0"/>
              </a:rPr>
              <a:t>the</a:t>
            </a:r>
            <a:r>
              <a:rPr lang="tr-TR" sz="2800" dirty="0">
                <a:ea typeface="Tahoma" pitchFamily="34" charset="0"/>
              </a:rPr>
              <a:t> World</a:t>
            </a:r>
            <a:endParaRPr lang="en-US" dirty="0"/>
          </a:p>
        </p:txBody>
      </p:sp>
      <p:graphicFrame>
        <p:nvGraphicFramePr>
          <p:cNvPr id="7" name="2 Grafik"/>
          <p:cNvGraphicFramePr/>
          <p:nvPr/>
        </p:nvGraphicFramePr>
        <p:xfrm>
          <a:off x="4631522" y="1625361"/>
          <a:ext cx="2928958" cy="47783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2 Grafik"/>
          <p:cNvGraphicFramePr/>
          <p:nvPr/>
        </p:nvGraphicFramePr>
        <p:xfrm>
          <a:off x="7649762" y="1625361"/>
          <a:ext cx="2928958" cy="4778380"/>
        </p:xfrm>
        <a:graphic>
          <a:graphicData uri="http://schemas.openxmlformats.org/drawingml/2006/chart">
            <c:chart xmlns:c="http://schemas.openxmlformats.org/drawingml/2006/chart" xmlns:r="http://schemas.openxmlformats.org/officeDocument/2006/relationships" r:id="rId5"/>
          </a:graphicData>
        </a:graphic>
      </p:graphicFrame>
      <p:sp>
        <p:nvSpPr>
          <p:cNvPr id="4" name="Footer Placeholder 3"/>
          <p:cNvSpPr>
            <a:spLocks noGrp="1"/>
          </p:cNvSpPr>
          <p:nvPr>
            <p:ph type="ftr" sz="quarter" idx="11"/>
          </p:nvPr>
        </p:nvSpPr>
        <p:spPr/>
        <p:txBody>
          <a:bodyPr/>
          <a:lstStyle/>
          <a:p>
            <a:r>
              <a:rPr lang="tr-TR"/>
              <a:t>Bruni L, ICO Information Centre 2016</a:t>
            </a:r>
            <a:endParaRPr lang="tr-TR" dirty="0"/>
          </a:p>
        </p:txBody>
      </p:sp>
    </p:spTree>
    <p:extLst>
      <p:ext uri="{BB962C8B-B14F-4D97-AF65-F5344CB8AC3E}">
        <p14:creationId xmlns:p14="http://schemas.microsoft.com/office/powerpoint/2010/main" val="10410101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Why</a:t>
            </a:r>
            <a:r>
              <a:rPr lang="tr-TR" dirty="0"/>
              <a:t> a </a:t>
            </a:r>
            <a:r>
              <a:rPr lang="tr-TR" dirty="0" err="1"/>
              <a:t>Nanovalent</a:t>
            </a:r>
            <a:r>
              <a:rPr lang="tr-TR" dirty="0"/>
              <a:t> </a:t>
            </a:r>
            <a:r>
              <a:rPr lang="tr-TR" dirty="0" err="1"/>
              <a:t>Vaccine</a:t>
            </a:r>
            <a:r>
              <a:rPr lang="tr-TR" dirty="0"/>
              <a:t> has </a:t>
            </a:r>
            <a:r>
              <a:rPr lang="tr-TR" dirty="0" err="1"/>
              <a:t>been</a:t>
            </a:r>
            <a:r>
              <a:rPr lang="tr-TR" dirty="0"/>
              <a:t> </a:t>
            </a:r>
            <a:r>
              <a:rPr lang="tr-TR" dirty="0" err="1"/>
              <a:t>Designed</a:t>
            </a:r>
            <a:r>
              <a:rPr lang="tr-TR" dirty="0"/>
              <a:t>?</a:t>
            </a:r>
          </a:p>
        </p:txBody>
      </p:sp>
      <p:sp>
        <p:nvSpPr>
          <p:cNvPr id="3" name="Content Placeholder 2"/>
          <p:cNvSpPr>
            <a:spLocks noGrp="1"/>
          </p:cNvSpPr>
          <p:nvPr>
            <p:ph idx="1"/>
          </p:nvPr>
        </p:nvSpPr>
        <p:spPr>
          <a:prstGeom prst="rect">
            <a:avLst/>
          </a:prstGeom>
        </p:spPr>
        <p:txBody>
          <a:bodyPr>
            <a:normAutofit/>
          </a:bodyPr>
          <a:lstStyle/>
          <a:p>
            <a:pPr algn="just"/>
            <a:r>
              <a:rPr lang="en-US" kern="0" dirty="0"/>
              <a:t>Gardasil</a:t>
            </a:r>
            <a:r>
              <a:rPr lang="en-US" baseline="30000" dirty="0"/>
              <a:t>™ </a:t>
            </a:r>
            <a:r>
              <a:rPr lang="en-US" dirty="0"/>
              <a:t>protects against 70% of cervical cancers and 90% of genital warts</a:t>
            </a:r>
            <a:endParaRPr lang="tr-TR" dirty="0"/>
          </a:p>
          <a:p>
            <a:pPr algn="just"/>
            <a:r>
              <a:rPr lang="tr-TR" dirty="0"/>
              <a:t>9vHPV vaccine </a:t>
            </a:r>
            <a:r>
              <a:rPr lang="en-US" dirty="0"/>
              <a:t>includes the same four HPV types in Gardasil (</a:t>
            </a:r>
            <a:r>
              <a:rPr lang="en-US" i="1" dirty="0"/>
              <a:t>6, 11, 16, 18</a:t>
            </a:r>
            <a:r>
              <a:rPr lang="en-US" dirty="0"/>
              <a:t>) </a:t>
            </a:r>
            <a:r>
              <a:rPr lang="en-US" b="1" i="1" dirty="0">
                <a:solidFill>
                  <a:srgbClr val="E57130"/>
                </a:solidFill>
              </a:rPr>
              <a:t>plus five additional HPV types (31, 33, 45, 52 and 58</a:t>
            </a:r>
            <a:r>
              <a:rPr lang="en-US" b="1" dirty="0">
                <a:solidFill>
                  <a:srgbClr val="E57130"/>
                </a:solidFill>
              </a:rPr>
              <a:t>)</a:t>
            </a:r>
            <a:endParaRPr lang="tr-TR" b="1" dirty="0">
              <a:solidFill>
                <a:srgbClr val="E57130"/>
              </a:solidFill>
            </a:endParaRPr>
          </a:p>
          <a:p>
            <a:pPr algn="just"/>
            <a:r>
              <a:rPr lang="en-US" dirty="0"/>
              <a:t>After HPV types 16 and 18, these 5 additional HPV types in </a:t>
            </a:r>
            <a:r>
              <a:rPr lang="tr-TR" dirty="0"/>
              <a:t>9vHPV vaccine </a:t>
            </a:r>
            <a:r>
              <a:rPr lang="en-US" dirty="0"/>
              <a:t>are the most common cervical cancer-causing types worldwide</a:t>
            </a:r>
            <a:endParaRPr lang="tr-TR" dirty="0"/>
          </a:p>
          <a:p>
            <a:pPr marL="342900" lvl="1" indent="-342900" algn="just">
              <a:lnSpc>
                <a:spcPct val="110000"/>
              </a:lnSpc>
            </a:pPr>
            <a:r>
              <a:rPr lang="en-GB" dirty="0"/>
              <a:t>HPV types 31, 33, 45, 52, and 58 cause approximately 20% of cervical cancer cases and approximately 30% of high-grade cervical </a:t>
            </a:r>
            <a:r>
              <a:rPr lang="en-GB" dirty="0" err="1"/>
              <a:t>dysplasias</a:t>
            </a:r>
            <a:endParaRPr lang="tr-TR" dirty="0"/>
          </a:p>
        </p:txBody>
      </p:sp>
      <p:sp>
        <p:nvSpPr>
          <p:cNvPr id="10" name="Footer Placeholder 9"/>
          <p:cNvSpPr>
            <a:spLocks noGrp="1"/>
          </p:cNvSpPr>
          <p:nvPr>
            <p:ph type="ftr" sz="quarter" idx="11"/>
          </p:nvPr>
        </p:nvSpPr>
        <p:spPr/>
        <p:txBody>
          <a:bodyPr/>
          <a:lstStyle/>
          <a:p>
            <a:r>
              <a:rPr lang="tr-TR"/>
              <a:t>de Sanjosé S, Lancet Oncol, 2010</a:t>
            </a:r>
            <a:endParaRPr lang="tr-TR" dirty="0"/>
          </a:p>
        </p:txBody>
      </p:sp>
      <p:sp>
        <p:nvSpPr>
          <p:cNvPr id="6" name="Title 1"/>
          <p:cNvSpPr txBox="1">
            <a:spLocks/>
          </p:cNvSpPr>
          <p:nvPr/>
        </p:nvSpPr>
        <p:spPr>
          <a:xfrm>
            <a:off x="2286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tr-TR" dirty="0">
              <a:latin typeface="Aptos" panose="020B0004020202020204" pitchFamily="34" charset="0"/>
            </a:endParaRPr>
          </a:p>
        </p:txBody>
      </p:sp>
    </p:spTree>
    <p:extLst>
      <p:ext uri="{BB962C8B-B14F-4D97-AF65-F5344CB8AC3E}">
        <p14:creationId xmlns:p14="http://schemas.microsoft.com/office/powerpoint/2010/main" val="19514451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ontent Placeholder 5"/>
          <p:cNvGraphicFramePr>
            <a:graphicFrameLocks/>
          </p:cNvGraphicFramePr>
          <p:nvPr/>
        </p:nvGraphicFramePr>
        <p:xfrm>
          <a:off x="748840" y="1787503"/>
          <a:ext cx="8645525" cy="4802982"/>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bwMode="auto">
          <a:xfrm>
            <a:off x="502670" y="1975624"/>
            <a:ext cx="430887" cy="3957076"/>
          </a:xfrm>
          <a:prstGeom prst="rect">
            <a:avLst/>
          </a:prstGeom>
          <a:noFill/>
        </p:spPr>
        <p:txBody>
          <a:bodyPr vert="vert270" wrap="square">
            <a:spAutoFit/>
          </a:bodyPr>
          <a:lstStyle/>
          <a:p>
            <a:pPr algn="ctr" fontAlgn="base">
              <a:spcBef>
                <a:spcPct val="0"/>
              </a:spcBef>
              <a:spcAft>
                <a:spcPct val="0"/>
              </a:spcAft>
              <a:defRPr/>
            </a:pPr>
            <a:r>
              <a:rPr lang="en-US" sz="1600" b="1" dirty="0">
                <a:latin typeface="Aptos" panose="020B0004020202020204" pitchFamily="34" charset="0"/>
              </a:rPr>
              <a:t>Relative distribution of the 9 HPV types(%)</a:t>
            </a:r>
            <a:endParaRPr lang="en-US" sz="1600" b="1" baseline="30000" dirty="0">
              <a:latin typeface="Aptos" panose="020B0004020202020204" pitchFamily="34" charset="0"/>
            </a:endParaRPr>
          </a:p>
        </p:txBody>
      </p:sp>
      <p:sp>
        <p:nvSpPr>
          <p:cNvPr id="23" name="Oval 22"/>
          <p:cNvSpPr/>
          <p:nvPr/>
        </p:nvSpPr>
        <p:spPr bwMode="auto">
          <a:xfrm>
            <a:off x="2166478" y="4504029"/>
            <a:ext cx="877887" cy="590550"/>
          </a:xfrm>
          <a:prstGeom prst="ellipse">
            <a:avLst/>
          </a:prstGeom>
          <a:solidFill>
            <a:schemeClr val="tx2"/>
          </a:solidFill>
          <a:ln w="3175" cap="flat" cmpd="sng" algn="ctr">
            <a:solidFill>
              <a:schemeClr val="tx2"/>
            </a:solidFill>
            <a:prstDash val="solid"/>
            <a:round/>
            <a:headEnd type="none" w="med" len="med"/>
            <a:tailEnd type="none" w="med" len="med"/>
          </a:ln>
          <a:effectLst>
            <a:outerShdw blurRad="127000" dist="88900" dir="2700000" algn="tl" rotWithShape="0">
              <a:prstClr val="black">
                <a:alpha val="15000"/>
              </a:prstClr>
            </a:outerShdw>
          </a:effectLst>
        </p:spPr>
        <p:txBody>
          <a:bodyPr anchor="ctr"/>
          <a:lstStyle/>
          <a:p>
            <a:pPr algn="ctr" fontAlgn="base">
              <a:lnSpc>
                <a:spcPct val="80000"/>
              </a:lnSpc>
              <a:spcBef>
                <a:spcPct val="20000"/>
              </a:spcBef>
              <a:spcAft>
                <a:spcPct val="0"/>
              </a:spcAft>
              <a:buClr>
                <a:srgbClr val="FF6600"/>
              </a:buClr>
              <a:defRPr/>
            </a:pPr>
            <a:r>
              <a:rPr lang="en-US" sz="1200" b="1" dirty="0">
                <a:solidFill>
                  <a:schemeClr val="bg1"/>
                </a:solidFill>
                <a:latin typeface="Aptos" panose="020B0004020202020204" pitchFamily="34" charset="0"/>
                <a:cs typeface="ＭＳ Ｐゴシック"/>
              </a:rPr>
              <a:t>+30</a:t>
            </a:r>
            <a:r>
              <a:rPr lang="tr-TR" sz="1200" b="1" dirty="0">
                <a:solidFill>
                  <a:schemeClr val="bg1"/>
                </a:solidFill>
                <a:latin typeface="Aptos" panose="020B0004020202020204" pitchFamily="34" charset="0"/>
                <a:cs typeface="ＭＳ Ｐゴシック"/>
              </a:rPr>
              <a:t>%</a:t>
            </a:r>
            <a:endParaRPr lang="en-US" sz="1200" b="1" dirty="0">
              <a:solidFill>
                <a:schemeClr val="bg1"/>
              </a:solidFill>
              <a:latin typeface="Aptos" panose="020B0004020202020204" pitchFamily="34" charset="0"/>
              <a:cs typeface="ＭＳ Ｐゴシック"/>
            </a:endParaRPr>
          </a:p>
        </p:txBody>
      </p:sp>
      <p:sp>
        <p:nvSpPr>
          <p:cNvPr id="24" name="Oval 23"/>
          <p:cNvSpPr/>
          <p:nvPr/>
        </p:nvSpPr>
        <p:spPr bwMode="auto">
          <a:xfrm>
            <a:off x="7111539" y="5046954"/>
            <a:ext cx="877888" cy="590550"/>
          </a:xfrm>
          <a:prstGeom prst="ellipse">
            <a:avLst/>
          </a:prstGeom>
          <a:solidFill>
            <a:schemeClr val="tx2"/>
          </a:solidFill>
          <a:ln w="3175" cap="flat" cmpd="sng" algn="ctr">
            <a:solidFill>
              <a:schemeClr val="tx2"/>
            </a:solidFill>
            <a:prstDash val="solid"/>
            <a:round/>
            <a:headEnd type="none" w="med" len="med"/>
            <a:tailEnd type="none" w="med" len="med"/>
          </a:ln>
          <a:effectLst>
            <a:outerShdw blurRad="127000" dist="88900" dir="2700000" algn="tl" rotWithShape="0">
              <a:prstClr val="black">
                <a:alpha val="15000"/>
              </a:prstClr>
            </a:outerShdw>
          </a:effectLst>
        </p:spPr>
        <p:txBody>
          <a:bodyPr anchor="ctr"/>
          <a:lstStyle/>
          <a:p>
            <a:pPr>
              <a:lnSpc>
                <a:spcPct val="80000"/>
              </a:lnSpc>
              <a:spcBef>
                <a:spcPct val="20000"/>
              </a:spcBef>
              <a:buClr>
                <a:srgbClr val="FF6600"/>
              </a:buClr>
            </a:pPr>
            <a:r>
              <a:rPr lang="en-US" sz="1200" b="1" dirty="0">
                <a:solidFill>
                  <a:schemeClr val="bg1"/>
                </a:solidFill>
                <a:latin typeface="Aptos" panose="020B0004020202020204" pitchFamily="34" charset="0"/>
                <a:cs typeface="ＭＳ Ｐゴシック"/>
              </a:rPr>
              <a:t>+27</a:t>
            </a:r>
            <a:r>
              <a:rPr lang="tr-TR" sz="1200" b="1" dirty="0">
                <a:solidFill>
                  <a:schemeClr val="bg1"/>
                </a:solidFill>
                <a:latin typeface="Aptos" panose="020B0004020202020204" pitchFamily="34" charset="0"/>
                <a:cs typeface="ＭＳ Ｐゴシック"/>
              </a:rPr>
              <a:t>%</a:t>
            </a:r>
            <a:endParaRPr lang="en-US" sz="1200" b="1" dirty="0">
              <a:solidFill>
                <a:schemeClr val="bg1"/>
              </a:solidFill>
              <a:latin typeface="Aptos" panose="020B0004020202020204" pitchFamily="34" charset="0"/>
              <a:cs typeface="ＭＳ Ｐゴシック"/>
            </a:endParaRPr>
          </a:p>
        </p:txBody>
      </p:sp>
      <p:sp>
        <p:nvSpPr>
          <p:cNvPr id="25" name="Oval 24"/>
          <p:cNvSpPr/>
          <p:nvPr/>
        </p:nvSpPr>
        <p:spPr bwMode="auto">
          <a:xfrm>
            <a:off x="4611228" y="4723104"/>
            <a:ext cx="877887" cy="590550"/>
          </a:xfrm>
          <a:prstGeom prst="ellipse">
            <a:avLst/>
          </a:prstGeom>
          <a:solidFill>
            <a:schemeClr val="tx2"/>
          </a:solidFill>
          <a:ln w="3175" cap="flat" cmpd="sng" algn="ctr">
            <a:solidFill>
              <a:schemeClr val="tx2"/>
            </a:solidFill>
            <a:prstDash val="solid"/>
            <a:round/>
            <a:headEnd type="none" w="med" len="med"/>
            <a:tailEnd type="none" w="med" len="med"/>
          </a:ln>
          <a:effectLst>
            <a:outerShdw blurRad="127000" dist="88900" dir="2700000" algn="tl" rotWithShape="0">
              <a:prstClr val="black">
                <a:alpha val="15000"/>
              </a:prstClr>
            </a:outerShdw>
          </a:effectLst>
        </p:spPr>
        <p:txBody>
          <a:bodyPr anchor="ctr"/>
          <a:lstStyle/>
          <a:p>
            <a:pPr>
              <a:lnSpc>
                <a:spcPct val="80000"/>
              </a:lnSpc>
              <a:spcBef>
                <a:spcPct val="20000"/>
              </a:spcBef>
              <a:buClr>
                <a:srgbClr val="FF6600"/>
              </a:buClr>
            </a:pPr>
            <a:r>
              <a:rPr lang="en-US" sz="1200" b="1" dirty="0">
                <a:solidFill>
                  <a:schemeClr val="bg1"/>
                </a:solidFill>
                <a:latin typeface="Aptos" panose="020B0004020202020204" pitchFamily="34" charset="0"/>
                <a:cs typeface="ＭＳ Ｐゴシック"/>
              </a:rPr>
              <a:t>+35</a:t>
            </a:r>
            <a:r>
              <a:rPr lang="tr-TR" sz="1200" b="1" dirty="0">
                <a:solidFill>
                  <a:schemeClr val="bg1"/>
                </a:solidFill>
                <a:latin typeface="Aptos" panose="020B0004020202020204" pitchFamily="34" charset="0"/>
                <a:cs typeface="ＭＳ Ｐゴシック"/>
              </a:rPr>
              <a:t>%</a:t>
            </a:r>
            <a:endParaRPr lang="en-US" sz="1200" b="1" dirty="0">
              <a:solidFill>
                <a:schemeClr val="bg1"/>
              </a:solidFill>
              <a:latin typeface="Aptos" panose="020B0004020202020204" pitchFamily="34" charset="0"/>
              <a:cs typeface="ＭＳ Ｐゴシック"/>
            </a:endParaRPr>
          </a:p>
        </p:txBody>
      </p:sp>
      <p:grpSp>
        <p:nvGrpSpPr>
          <p:cNvPr id="8" name="Group 7"/>
          <p:cNvGrpSpPr/>
          <p:nvPr/>
        </p:nvGrpSpPr>
        <p:grpSpPr>
          <a:xfrm>
            <a:off x="1501545" y="1937920"/>
            <a:ext cx="2502158" cy="338554"/>
            <a:chOff x="1324206" y="1410581"/>
            <a:chExt cx="2502158" cy="338554"/>
          </a:xfrm>
        </p:grpSpPr>
        <p:sp>
          <p:nvSpPr>
            <p:cNvPr id="4" name="Rectangle 3"/>
            <p:cNvSpPr/>
            <p:nvPr/>
          </p:nvSpPr>
          <p:spPr>
            <a:xfrm>
              <a:off x="1324206" y="1503360"/>
              <a:ext cx="137160" cy="137160"/>
            </a:xfrm>
            <a:prstGeom prst="rect">
              <a:avLst/>
            </a:prstGeom>
            <a:solidFill>
              <a:srgbClr val="4472C4"/>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ptos" panose="020B0004020202020204" pitchFamily="34" charset="0"/>
              </a:endParaRPr>
            </a:p>
          </p:txBody>
        </p:sp>
        <p:sp>
          <p:nvSpPr>
            <p:cNvPr id="5" name="TextBox 4"/>
            <p:cNvSpPr txBox="1"/>
            <p:nvPr/>
          </p:nvSpPr>
          <p:spPr>
            <a:xfrm>
              <a:off x="1430312" y="1410581"/>
              <a:ext cx="2396052" cy="338554"/>
            </a:xfrm>
            <a:prstGeom prst="rect">
              <a:avLst/>
            </a:prstGeom>
            <a:noFill/>
          </p:spPr>
          <p:txBody>
            <a:bodyPr wrap="square" rtlCol="0">
              <a:spAutoFit/>
            </a:bodyPr>
            <a:lstStyle/>
            <a:p>
              <a:r>
                <a:rPr lang="en-US" sz="1600" dirty="0">
                  <a:latin typeface="Aptos" panose="020B0004020202020204" pitchFamily="34" charset="0"/>
                </a:rPr>
                <a:t>HPV 6/11/16/18</a:t>
              </a:r>
              <a:r>
                <a:rPr lang="en-US" sz="1600" baseline="30000" dirty="0">
                  <a:latin typeface="Aptos" panose="020B0004020202020204" pitchFamily="34" charset="0"/>
                </a:rPr>
                <a:t>c</a:t>
              </a:r>
            </a:p>
          </p:txBody>
        </p:sp>
      </p:grpSp>
      <p:grpSp>
        <p:nvGrpSpPr>
          <p:cNvPr id="9" name="Group 8"/>
          <p:cNvGrpSpPr/>
          <p:nvPr/>
        </p:nvGrpSpPr>
        <p:grpSpPr>
          <a:xfrm>
            <a:off x="5628904" y="1937920"/>
            <a:ext cx="3466012" cy="338554"/>
            <a:chOff x="5451565" y="1410581"/>
            <a:chExt cx="3466012" cy="338554"/>
          </a:xfrm>
        </p:grpSpPr>
        <p:sp>
          <p:nvSpPr>
            <p:cNvPr id="12" name="Rectangle 11"/>
            <p:cNvSpPr/>
            <p:nvPr/>
          </p:nvSpPr>
          <p:spPr>
            <a:xfrm>
              <a:off x="5451565" y="1503360"/>
              <a:ext cx="137160" cy="137160"/>
            </a:xfrm>
            <a:prstGeom prst="rect">
              <a:avLst/>
            </a:prstGeom>
            <a:solidFill>
              <a:srgbClr val="ED7D3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ptos" panose="020B0004020202020204" pitchFamily="34" charset="0"/>
              </a:endParaRPr>
            </a:p>
          </p:txBody>
        </p:sp>
        <p:sp>
          <p:nvSpPr>
            <p:cNvPr id="13" name="TextBox 12"/>
            <p:cNvSpPr txBox="1"/>
            <p:nvPr/>
          </p:nvSpPr>
          <p:spPr>
            <a:xfrm>
              <a:off x="5566305" y="1410581"/>
              <a:ext cx="3351272" cy="338554"/>
            </a:xfrm>
            <a:prstGeom prst="rect">
              <a:avLst/>
            </a:prstGeom>
            <a:noFill/>
          </p:spPr>
          <p:txBody>
            <a:bodyPr wrap="square" rtlCol="0">
              <a:spAutoFit/>
            </a:bodyPr>
            <a:lstStyle/>
            <a:p>
              <a:r>
                <a:rPr lang="en-US" sz="1600" dirty="0">
                  <a:latin typeface="Aptos" panose="020B0004020202020204" pitchFamily="34" charset="0"/>
                </a:rPr>
                <a:t>HPV 6/11/16/18/31/33/45/52/58</a:t>
              </a:r>
              <a:r>
                <a:rPr lang="en-US" sz="1600" baseline="30000" dirty="0">
                  <a:latin typeface="Aptos" panose="020B0004020202020204" pitchFamily="34" charset="0"/>
                </a:rPr>
                <a:t>c</a:t>
              </a:r>
            </a:p>
          </p:txBody>
        </p:sp>
      </p:grpSp>
      <p:sp>
        <p:nvSpPr>
          <p:cNvPr id="7" name="Unvan 6"/>
          <p:cNvSpPr>
            <a:spLocks noGrp="1"/>
          </p:cNvSpPr>
          <p:nvPr>
            <p:ph type="title"/>
          </p:nvPr>
        </p:nvSpPr>
        <p:spPr/>
        <p:txBody>
          <a:bodyPr>
            <a:normAutofit/>
          </a:bodyPr>
          <a:lstStyle/>
          <a:p>
            <a:r>
              <a:rPr lang="en-US" dirty="0"/>
              <a:t>World Distribution of </a:t>
            </a:r>
            <a:r>
              <a:rPr lang="tr-TR" dirty="0"/>
              <a:t>4 </a:t>
            </a:r>
            <a:r>
              <a:rPr lang="tr-TR" dirty="0" err="1"/>
              <a:t>and</a:t>
            </a:r>
            <a:r>
              <a:rPr lang="tr-TR" dirty="0"/>
              <a:t> 9 HPV </a:t>
            </a:r>
            <a:r>
              <a:rPr lang="tr-TR" dirty="0" err="1"/>
              <a:t>types</a:t>
            </a:r>
            <a:r>
              <a:rPr lang="en-US" dirty="0"/>
              <a:t> in CINs</a:t>
            </a:r>
            <a:endParaRPr lang="tr-TR" dirty="0"/>
          </a:p>
        </p:txBody>
      </p:sp>
      <p:sp>
        <p:nvSpPr>
          <p:cNvPr id="11" name="Altbilgi Yer Tutucusu 10"/>
          <p:cNvSpPr>
            <a:spLocks noGrp="1"/>
          </p:cNvSpPr>
          <p:nvPr>
            <p:ph type="ftr" sz="quarter" idx="11"/>
          </p:nvPr>
        </p:nvSpPr>
        <p:spPr/>
        <p:txBody>
          <a:bodyPr/>
          <a:lstStyle/>
          <a:p>
            <a:r>
              <a:rPr lang="en-US"/>
              <a:t>Joura E, Cancer Epidemiol Biomarkers Prev 2014; Guan P, Int J Cancer 2012</a:t>
            </a:r>
          </a:p>
        </p:txBody>
      </p:sp>
      <p:sp>
        <p:nvSpPr>
          <p:cNvPr id="20" name="İçerik Yer Tutucusu 5"/>
          <p:cNvSpPr>
            <a:spLocks noGrp="1"/>
          </p:cNvSpPr>
          <p:nvPr>
            <p:ph idx="1"/>
          </p:nvPr>
        </p:nvSpPr>
        <p:spPr>
          <a:xfrm>
            <a:off x="8585662" y="2382237"/>
            <a:ext cx="3517669" cy="1998570"/>
          </a:xfrm>
        </p:spPr>
        <p:txBody>
          <a:bodyPr>
            <a:normAutofit lnSpcReduction="10000"/>
          </a:bodyPr>
          <a:lstStyle/>
          <a:p>
            <a:pPr marL="0" indent="0">
              <a:buNone/>
            </a:pPr>
            <a:r>
              <a:rPr lang="tr-TR" sz="1100" baseline="30000" dirty="0"/>
              <a:t>a</a:t>
            </a:r>
            <a:r>
              <a:rPr lang="en-US" sz="1100" dirty="0"/>
              <a:t>Women ages 15 to 26</a:t>
            </a:r>
          </a:p>
          <a:p>
            <a:pPr marL="0" indent="0">
              <a:buNone/>
            </a:pPr>
            <a:r>
              <a:rPr lang="en-US" sz="1100" baseline="30000" dirty="0" err="1"/>
              <a:t>b</a:t>
            </a:r>
            <a:r>
              <a:rPr lang="en-US" sz="1100" dirty="0" err="1"/>
              <a:t>Overall</a:t>
            </a:r>
            <a:r>
              <a:rPr lang="en-US" sz="1100" dirty="0"/>
              <a:t> contribution of HPV</a:t>
            </a:r>
          </a:p>
          <a:p>
            <a:pPr marL="0" indent="0">
              <a:buNone/>
            </a:pPr>
            <a:r>
              <a:rPr lang="tr-TR" sz="1100" dirty="0"/>
              <a:t>	</a:t>
            </a:r>
            <a:r>
              <a:rPr lang="en-US" sz="1100" dirty="0"/>
              <a:t>CIN 1=73</a:t>
            </a:r>
            <a:r>
              <a:rPr lang="tr-TR" sz="1100" dirty="0"/>
              <a:t>%</a:t>
            </a:r>
            <a:endParaRPr lang="en-US" sz="1100" dirty="0"/>
          </a:p>
          <a:p>
            <a:pPr marL="0" indent="0">
              <a:buNone/>
            </a:pPr>
            <a:r>
              <a:rPr lang="tr-TR" sz="1100" dirty="0"/>
              <a:t>	</a:t>
            </a:r>
            <a:r>
              <a:rPr lang="en-US" sz="1100" dirty="0"/>
              <a:t>CIN 2=86</a:t>
            </a:r>
            <a:r>
              <a:rPr lang="tr-TR" sz="1100" dirty="0"/>
              <a:t>%</a:t>
            </a:r>
            <a:endParaRPr lang="en-US" sz="1100" dirty="0"/>
          </a:p>
          <a:p>
            <a:pPr marL="0" indent="0">
              <a:buNone/>
            </a:pPr>
            <a:r>
              <a:rPr lang="tr-TR" sz="1100" dirty="0"/>
              <a:t>	</a:t>
            </a:r>
            <a:r>
              <a:rPr lang="en-US" sz="1100" dirty="0"/>
              <a:t>CIN 3=93</a:t>
            </a:r>
            <a:r>
              <a:rPr lang="tr-TR" sz="1100" dirty="0"/>
              <a:t>%</a:t>
            </a:r>
            <a:endParaRPr lang="en-US" sz="1100" dirty="0"/>
          </a:p>
          <a:p>
            <a:pPr marL="0" indent="0">
              <a:buNone/>
            </a:pPr>
            <a:r>
              <a:rPr lang="en-US" sz="1100" baseline="30000" dirty="0" err="1"/>
              <a:t>c</a:t>
            </a:r>
            <a:r>
              <a:rPr lang="en-US" sz="1100" dirty="0" err="1"/>
              <a:t>HPV</a:t>
            </a:r>
            <a:r>
              <a:rPr lang="en-US" sz="1100" dirty="0"/>
              <a:t> 6 and HPV 11 have negligible contributions</a:t>
            </a:r>
          </a:p>
          <a:p>
            <a:pPr marL="0" indent="0">
              <a:buNone/>
            </a:pPr>
            <a:r>
              <a:rPr lang="tr-TR" sz="1100" dirty="0"/>
              <a:t>	</a:t>
            </a:r>
            <a:r>
              <a:rPr lang="en-US" sz="1100" dirty="0"/>
              <a:t>CIN 2/3 </a:t>
            </a:r>
            <a:r>
              <a:rPr lang="tr-TR" sz="1100" dirty="0" err="1"/>
              <a:t>and</a:t>
            </a:r>
            <a:r>
              <a:rPr lang="en-US" sz="1100" dirty="0"/>
              <a:t> CIN 1 ~8</a:t>
            </a:r>
            <a:r>
              <a:rPr lang="tr-TR" sz="1100" dirty="0"/>
              <a:t>%</a:t>
            </a:r>
            <a:r>
              <a:rPr lang="en-US" sz="1100" dirty="0"/>
              <a:t> </a:t>
            </a:r>
            <a:r>
              <a:rPr lang="tr-TR" sz="1100" dirty="0" err="1"/>
              <a:t>effect</a:t>
            </a:r>
            <a:endParaRPr lang="en-US" sz="1100" dirty="0"/>
          </a:p>
          <a:p>
            <a:pPr marL="0" indent="0">
              <a:buNone/>
            </a:pPr>
            <a:r>
              <a:rPr lang="en-US" sz="1100" dirty="0"/>
              <a:t>Data in the figure do not reflect any contribution of HPV 6/11</a:t>
            </a:r>
          </a:p>
        </p:txBody>
      </p:sp>
    </p:spTree>
    <p:extLst>
      <p:ext uri="{BB962C8B-B14F-4D97-AF65-F5344CB8AC3E}">
        <p14:creationId xmlns:p14="http://schemas.microsoft.com/office/powerpoint/2010/main" val="3188801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en-US" dirty="0" err="1"/>
              <a:t>Transregional</a:t>
            </a:r>
            <a:r>
              <a:rPr lang="en-US" dirty="0"/>
              <a:t> Epidemiology of 5 Additional </a:t>
            </a:r>
            <a:r>
              <a:rPr lang="tr-TR" dirty="0" err="1"/>
              <a:t>Types</a:t>
            </a:r>
            <a:endParaRPr lang="tr-TR" dirty="0"/>
          </a:p>
        </p:txBody>
      </p:sp>
      <p:graphicFrame>
        <p:nvGraphicFramePr>
          <p:cNvPr id="8" name="İçerik Yer Tutucusu 7"/>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6"/>
          <p:cNvSpPr>
            <a:spLocks noGrp="1"/>
          </p:cNvSpPr>
          <p:nvPr>
            <p:ph type="ftr" sz="quarter" idx="11"/>
          </p:nvPr>
        </p:nvSpPr>
        <p:spPr/>
        <p:txBody>
          <a:bodyPr/>
          <a:lstStyle/>
          <a:p>
            <a:r>
              <a:rPr lang="en-US"/>
              <a:t>Serrano B, Infect Agent Cancer 2012</a:t>
            </a:r>
          </a:p>
        </p:txBody>
      </p:sp>
    </p:spTree>
    <p:extLst>
      <p:ext uri="{BB962C8B-B14F-4D97-AF65-F5344CB8AC3E}">
        <p14:creationId xmlns:p14="http://schemas.microsoft.com/office/powerpoint/2010/main" val="20104491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585"/>
          <p:cNvGraphicFramePr>
            <a:graphicFrameLocks/>
          </p:cNvGraphicFramePr>
          <p:nvPr/>
        </p:nvGraphicFramePr>
        <p:xfrm>
          <a:off x="2052639" y="1833816"/>
          <a:ext cx="8086725" cy="3937988"/>
        </p:xfrm>
        <a:graphic>
          <a:graphicData uri="http://schemas.openxmlformats.org/drawingml/2006/chart">
            <c:chart xmlns:c="http://schemas.openxmlformats.org/drawingml/2006/chart" xmlns:r="http://schemas.openxmlformats.org/officeDocument/2006/relationships" r:id="rId3"/>
          </a:graphicData>
        </a:graphic>
      </p:graphicFrame>
      <p:sp>
        <p:nvSpPr>
          <p:cNvPr id="4" name="Unvan 3"/>
          <p:cNvSpPr>
            <a:spLocks noGrp="1"/>
          </p:cNvSpPr>
          <p:nvPr>
            <p:ph type="title"/>
          </p:nvPr>
        </p:nvSpPr>
        <p:spPr/>
        <p:txBody>
          <a:bodyPr>
            <a:normAutofit fontScale="90000"/>
          </a:bodyPr>
          <a:lstStyle/>
          <a:p>
            <a:r>
              <a:rPr lang="en-US" dirty="0"/>
              <a:t>Nine HPV Types in Cervical Cancer: </a:t>
            </a:r>
            <a:br>
              <a:rPr lang="en-US" dirty="0"/>
            </a:br>
            <a:r>
              <a:rPr lang="en-US" dirty="0"/>
              <a:t>Consistency Across World Regions</a:t>
            </a:r>
            <a:endParaRPr lang="tr-TR" dirty="0"/>
          </a:p>
        </p:txBody>
      </p:sp>
      <p:sp>
        <p:nvSpPr>
          <p:cNvPr id="113667" name="Content Placeholder 4"/>
          <p:cNvSpPr>
            <a:spLocks noGrp="1"/>
          </p:cNvSpPr>
          <p:nvPr>
            <p:ph idx="1"/>
          </p:nvPr>
        </p:nvSpPr>
        <p:spPr>
          <a:prstGeom prst="rect">
            <a:avLst/>
          </a:prstGeom>
        </p:spPr>
        <p:txBody>
          <a:bodyPr/>
          <a:lstStyle/>
          <a:p>
            <a:pPr marL="0" indent="0" algn="ctr">
              <a:buNone/>
            </a:pPr>
            <a:r>
              <a:rPr lang="en-US" altLang="en-US" sz="1600" b="1" dirty="0"/>
              <a:t>HPV </a:t>
            </a:r>
            <a:r>
              <a:rPr lang="en-US" altLang="en-US" sz="1600" b="1" dirty="0">
                <a:solidFill>
                  <a:schemeClr val="tx1"/>
                </a:solidFill>
              </a:rPr>
              <a:t>6/11/16/18/31/33/45/52/58</a:t>
            </a:r>
            <a:endParaRPr lang="tr-TR" altLang="en-US" sz="1600" b="1" baseline="30000" dirty="0">
              <a:solidFill>
                <a:schemeClr val="tx1"/>
              </a:solidFill>
            </a:endParaRPr>
          </a:p>
          <a:p>
            <a:pPr marL="0" indent="0" algn="ctr">
              <a:buNone/>
            </a:pPr>
            <a:endParaRPr lang="tr-TR" altLang="en-US" sz="1600" b="1" baseline="30000" dirty="0"/>
          </a:p>
          <a:p>
            <a:pPr marL="0" indent="0" algn="ctr">
              <a:buNone/>
            </a:pPr>
            <a:endParaRPr lang="en-US" altLang="en-US" sz="1600" b="1" baseline="30000" dirty="0">
              <a:solidFill>
                <a:schemeClr val="tx1"/>
              </a:solidFill>
            </a:endParaRPr>
          </a:p>
        </p:txBody>
      </p:sp>
      <p:sp>
        <p:nvSpPr>
          <p:cNvPr id="16" name="TextBox 4"/>
          <p:cNvSpPr txBox="1">
            <a:spLocks noChangeArrowheads="1"/>
          </p:cNvSpPr>
          <p:nvPr/>
        </p:nvSpPr>
        <p:spPr bwMode="auto">
          <a:xfrm>
            <a:off x="2907007" y="5350893"/>
            <a:ext cx="811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(n=8,977)</a:t>
            </a:r>
          </a:p>
        </p:txBody>
      </p:sp>
      <p:sp>
        <p:nvSpPr>
          <p:cNvPr id="17" name="TextBox 7"/>
          <p:cNvSpPr txBox="1">
            <a:spLocks noChangeArrowheads="1"/>
          </p:cNvSpPr>
          <p:nvPr/>
        </p:nvSpPr>
        <p:spPr bwMode="auto">
          <a:xfrm>
            <a:off x="3998186" y="5350893"/>
            <a:ext cx="686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(n=160)</a:t>
            </a:r>
          </a:p>
        </p:txBody>
      </p:sp>
      <p:sp>
        <p:nvSpPr>
          <p:cNvPr id="18" name="TextBox 8"/>
          <p:cNvSpPr txBox="1">
            <a:spLocks noChangeArrowheads="1"/>
          </p:cNvSpPr>
          <p:nvPr/>
        </p:nvSpPr>
        <p:spPr bwMode="auto">
          <a:xfrm>
            <a:off x="4985838" y="5350893"/>
            <a:ext cx="811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(n=3,404)</a:t>
            </a:r>
          </a:p>
        </p:txBody>
      </p:sp>
      <p:sp>
        <p:nvSpPr>
          <p:cNvPr id="19" name="TextBox 9"/>
          <p:cNvSpPr txBox="1">
            <a:spLocks noChangeArrowheads="1"/>
          </p:cNvSpPr>
          <p:nvPr/>
        </p:nvSpPr>
        <p:spPr bwMode="auto">
          <a:xfrm>
            <a:off x="6011363" y="5350893"/>
            <a:ext cx="811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(n=2,058)</a:t>
            </a:r>
          </a:p>
        </p:txBody>
      </p:sp>
      <p:sp>
        <p:nvSpPr>
          <p:cNvPr id="20" name="TextBox 10"/>
          <p:cNvSpPr txBox="1">
            <a:spLocks noChangeArrowheads="1"/>
          </p:cNvSpPr>
          <p:nvPr/>
        </p:nvSpPr>
        <p:spPr bwMode="auto">
          <a:xfrm>
            <a:off x="7089048" y="5350893"/>
            <a:ext cx="686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(n=544)</a:t>
            </a:r>
          </a:p>
        </p:txBody>
      </p:sp>
      <p:sp>
        <p:nvSpPr>
          <p:cNvPr id="21" name="TextBox 11"/>
          <p:cNvSpPr txBox="1">
            <a:spLocks noChangeArrowheads="1"/>
          </p:cNvSpPr>
          <p:nvPr/>
        </p:nvSpPr>
        <p:spPr bwMode="auto">
          <a:xfrm>
            <a:off x="8065588" y="5350893"/>
            <a:ext cx="811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(n=2,641)</a:t>
            </a:r>
          </a:p>
        </p:txBody>
      </p:sp>
      <p:sp>
        <p:nvSpPr>
          <p:cNvPr id="22" name="TextBox 12"/>
          <p:cNvSpPr txBox="1">
            <a:spLocks noChangeArrowheads="1"/>
          </p:cNvSpPr>
          <p:nvPr/>
        </p:nvSpPr>
        <p:spPr bwMode="auto">
          <a:xfrm>
            <a:off x="9163911" y="5350893"/>
            <a:ext cx="686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FontTx/>
              <a:buNone/>
              <a:defRPr/>
            </a:pPr>
            <a:r>
              <a:rPr lang="en-US" altLang="en-US" sz="1200" dirty="0">
                <a:solidFill>
                  <a:schemeClr val="tx1"/>
                </a:solidFill>
                <a:latin typeface="Aptos" panose="020B0004020202020204" pitchFamily="34" charset="0"/>
              </a:rPr>
              <a:t>(n=170)</a:t>
            </a:r>
          </a:p>
        </p:txBody>
      </p:sp>
      <p:cxnSp>
        <p:nvCxnSpPr>
          <p:cNvPr id="113676" name="Straight Connector 5"/>
          <p:cNvCxnSpPr>
            <a:cxnSpLocks noChangeShapeType="1"/>
          </p:cNvCxnSpPr>
          <p:nvPr/>
        </p:nvCxnSpPr>
        <p:spPr bwMode="auto">
          <a:xfrm>
            <a:off x="2844296" y="2464604"/>
            <a:ext cx="7113588" cy="42544"/>
          </a:xfrm>
          <a:prstGeom prst="line">
            <a:avLst/>
          </a:prstGeom>
          <a:noFill/>
          <a:ln w="190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13677" name="Text Box 35"/>
          <p:cNvSpPr txBox="1">
            <a:spLocks noChangeArrowheads="1"/>
          </p:cNvSpPr>
          <p:nvPr/>
        </p:nvSpPr>
        <p:spPr bwMode="auto">
          <a:xfrm>
            <a:off x="2131357" y="5749441"/>
            <a:ext cx="7929282" cy="41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t"/>
          <a:lstStyle>
            <a:lvl1pPr marL="342900" indent="-342900">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4572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9144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1371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18288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marL="0" lvl="4" eaLnBrk="0" fontAlgn="base" hangingPunct="0">
              <a:spcBef>
                <a:spcPct val="0"/>
              </a:spcBef>
              <a:spcAft>
                <a:spcPts val="300"/>
              </a:spcAft>
              <a:buClrTx/>
              <a:buNone/>
            </a:pPr>
            <a:r>
              <a:rPr lang="en-US" altLang="en-US" sz="1200" dirty="0">
                <a:solidFill>
                  <a:schemeClr val="tx1"/>
                </a:solidFill>
                <a:latin typeface="Aptos" panose="020B0004020202020204" pitchFamily="34" charset="0"/>
              </a:rPr>
              <a:t>Chart represents the relative contribution of the 9 HPV types in HPV-positive cervical cancer cases in an international study of</a:t>
            </a:r>
            <a:r>
              <a:rPr lang="tr-TR" altLang="en-US" sz="1200" dirty="0">
                <a:solidFill>
                  <a:schemeClr val="tx1"/>
                </a:solidFill>
                <a:latin typeface="Aptos" panose="020B0004020202020204" pitchFamily="34" charset="0"/>
              </a:rPr>
              <a:t> </a:t>
            </a:r>
            <a:r>
              <a:rPr lang="en-US" altLang="en-US" sz="1200" dirty="0">
                <a:solidFill>
                  <a:schemeClr val="tx1"/>
                </a:solidFill>
                <a:latin typeface="Aptos" panose="020B0004020202020204" pitchFamily="34" charset="0"/>
              </a:rPr>
              <a:t>8,977 HPV-positive cases; the</a:t>
            </a:r>
            <a:r>
              <a:rPr lang="en-US" sz="1200" dirty="0">
                <a:solidFill>
                  <a:schemeClr val="tx1"/>
                </a:solidFill>
                <a:latin typeface="Aptos" panose="020B0004020202020204" pitchFamily="34" charset="0"/>
              </a:rPr>
              <a:t> dashed-line highlights the worldwide relative contribution of ~90%</a:t>
            </a:r>
            <a:endParaRPr lang="tr-TR" sz="1200" dirty="0">
              <a:solidFill>
                <a:schemeClr val="tx1"/>
              </a:solidFill>
              <a:latin typeface="Aptos" panose="020B0004020202020204" pitchFamily="34" charset="0"/>
            </a:endParaRPr>
          </a:p>
          <a:p>
            <a:pPr marL="0" lvl="4" eaLnBrk="0" fontAlgn="base" hangingPunct="0">
              <a:spcBef>
                <a:spcPct val="0"/>
              </a:spcBef>
              <a:spcAft>
                <a:spcPts val="300"/>
              </a:spcAft>
              <a:buClrTx/>
              <a:buNone/>
            </a:pPr>
            <a:endParaRPr lang="en-US" altLang="en-US" sz="700" dirty="0">
              <a:solidFill>
                <a:schemeClr val="tx1"/>
              </a:solidFill>
              <a:latin typeface="Aptos" panose="020B0004020202020204" pitchFamily="34" charset="0"/>
            </a:endParaRPr>
          </a:p>
        </p:txBody>
      </p:sp>
      <p:sp>
        <p:nvSpPr>
          <p:cNvPr id="28" name="TextBox 27"/>
          <p:cNvSpPr txBox="1"/>
          <p:nvPr/>
        </p:nvSpPr>
        <p:spPr bwMode="auto">
          <a:xfrm>
            <a:off x="1847528" y="1905825"/>
            <a:ext cx="400110" cy="3658853"/>
          </a:xfrm>
          <a:prstGeom prst="rect">
            <a:avLst/>
          </a:prstGeom>
          <a:noFill/>
        </p:spPr>
        <p:txBody>
          <a:bodyPr vert="vert270" wrap="square">
            <a:spAutoFit/>
          </a:bodyPr>
          <a:lstStyle/>
          <a:p>
            <a:pPr algn="ctr" fontAlgn="base">
              <a:spcBef>
                <a:spcPct val="0"/>
              </a:spcBef>
              <a:spcAft>
                <a:spcPct val="0"/>
              </a:spcAft>
              <a:defRPr/>
            </a:pPr>
            <a:r>
              <a:rPr lang="en-US" sz="1400" b="1" dirty="0">
                <a:latin typeface="Aptos" panose="020B0004020202020204" pitchFamily="34" charset="0"/>
              </a:rPr>
              <a:t>Relative Contribution (%) of 9 HPV Types</a:t>
            </a:r>
          </a:p>
        </p:txBody>
      </p:sp>
      <p:sp>
        <p:nvSpPr>
          <p:cNvPr id="5" name="Altbilgi Yer Tutucusu 4"/>
          <p:cNvSpPr>
            <a:spLocks noGrp="1"/>
          </p:cNvSpPr>
          <p:nvPr>
            <p:ph type="ftr" sz="quarter" idx="11"/>
          </p:nvPr>
        </p:nvSpPr>
        <p:spPr/>
        <p:txBody>
          <a:bodyPr/>
          <a:lstStyle/>
          <a:p>
            <a:r>
              <a:rPr lang="en-US"/>
              <a:t>Serrano B, Infect Agent Cancer 2012</a:t>
            </a:r>
          </a:p>
        </p:txBody>
      </p:sp>
    </p:spTree>
    <p:extLst>
      <p:ext uri="{BB962C8B-B14F-4D97-AF65-F5344CB8AC3E}">
        <p14:creationId xmlns:p14="http://schemas.microsoft.com/office/powerpoint/2010/main" val="3572990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2F8814-B6B4-25A7-9857-96DDA9F06EDA}"/>
              </a:ext>
            </a:extLst>
          </p:cNvPr>
          <p:cNvSpPr>
            <a:spLocks noGrp="1"/>
          </p:cNvSpPr>
          <p:nvPr>
            <p:ph type="title"/>
          </p:nvPr>
        </p:nvSpPr>
        <p:spPr/>
        <p:txBody>
          <a:bodyPr>
            <a:normAutofit fontScale="90000"/>
          </a:bodyPr>
          <a:lstStyle/>
          <a:p>
            <a:r>
              <a:rPr lang="en-US" dirty="0"/>
              <a:t>Does 9vHPV Vaccine have Less Efficacy for Additional 5 HPV Types Compared with Previous 4 Types?</a:t>
            </a:r>
            <a:endParaRPr lang="tr-TR" dirty="0"/>
          </a:p>
        </p:txBody>
      </p:sp>
    </p:spTree>
    <p:extLst>
      <p:ext uri="{BB962C8B-B14F-4D97-AF65-F5344CB8AC3E}">
        <p14:creationId xmlns:p14="http://schemas.microsoft.com/office/powerpoint/2010/main" val="38062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vert="horz" lIns="91440" tIns="45720" rIns="91440" bIns="45720" rtlCol="0" anchor="b" anchorCtr="0">
            <a:normAutofit/>
          </a:bodyPr>
          <a:lstStyle/>
          <a:p>
            <a:r>
              <a:rPr lang="en-US" dirty="0"/>
              <a:t>HPV Types in Cervical Cancer</a:t>
            </a:r>
            <a:r>
              <a:rPr lang="tr-TR" dirty="0"/>
              <a:t> (Global)</a:t>
            </a:r>
          </a:p>
        </p:txBody>
      </p:sp>
      <p:grpSp>
        <p:nvGrpSpPr>
          <p:cNvPr id="2" name="Group 112"/>
          <p:cNvGrpSpPr>
            <a:grpSpLocks/>
          </p:cNvGrpSpPr>
          <p:nvPr/>
        </p:nvGrpSpPr>
        <p:grpSpPr bwMode="auto">
          <a:xfrm>
            <a:off x="3618012" y="1800154"/>
            <a:ext cx="7214587" cy="4966208"/>
            <a:chOff x="918" y="618"/>
            <a:chExt cx="4901" cy="3402"/>
          </a:xfrm>
        </p:grpSpPr>
        <p:sp>
          <p:nvSpPr>
            <p:cNvPr id="23561" name="Line 6"/>
            <p:cNvSpPr>
              <a:spLocks noChangeShapeType="1"/>
            </p:cNvSpPr>
            <p:nvPr/>
          </p:nvSpPr>
          <p:spPr bwMode="auto">
            <a:xfrm>
              <a:off x="1567" y="3732"/>
              <a:ext cx="3079" cy="0"/>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562" name="Rectangle 7"/>
            <p:cNvSpPr>
              <a:spLocks noChangeArrowheads="1"/>
            </p:cNvSpPr>
            <p:nvPr/>
          </p:nvSpPr>
          <p:spPr bwMode="auto">
            <a:xfrm>
              <a:off x="1568" y="647"/>
              <a:ext cx="1648"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3" name="Rectangle 26"/>
            <p:cNvSpPr>
              <a:spLocks noChangeArrowheads="1"/>
            </p:cNvSpPr>
            <p:nvPr/>
          </p:nvSpPr>
          <p:spPr bwMode="auto">
            <a:xfrm>
              <a:off x="1568" y="829"/>
              <a:ext cx="1648"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4" name="Rectangle 27"/>
            <p:cNvSpPr>
              <a:spLocks noChangeArrowheads="1"/>
            </p:cNvSpPr>
            <p:nvPr/>
          </p:nvSpPr>
          <p:spPr bwMode="auto">
            <a:xfrm>
              <a:off x="1568" y="1010"/>
              <a:ext cx="2178"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5" name="Rectangle 28"/>
            <p:cNvSpPr>
              <a:spLocks noChangeArrowheads="1"/>
            </p:cNvSpPr>
            <p:nvPr/>
          </p:nvSpPr>
          <p:spPr bwMode="auto">
            <a:xfrm>
              <a:off x="1568" y="1191"/>
              <a:ext cx="2384"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6" name="Rectangle 29"/>
            <p:cNvSpPr>
              <a:spLocks noChangeArrowheads="1"/>
            </p:cNvSpPr>
            <p:nvPr/>
          </p:nvSpPr>
          <p:spPr bwMode="auto">
            <a:xfrm>
              <a:off x="1568" y="1372"/>
              <a:ext cx="2472"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7" name="Rectangle 30"/>
            <p:cNvSpPr>
              <a:spLocks noChangeArrowheads="1"/>
            </p:cNvSpPr>
            <p:nvPr/>
          </p:nvSpPr>
          <p:spPr bwMode="auto">
            <a:xfrm>
              <a:off x="1568" y="1553"/>
              <a:ext cx="2553"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8" name="Rectangle 31"/>
            <p:cNvSpPr>
              <a:spLocks noChangeArrowheads="1"/>
            </p:cNvSpPr>
            <p:nvPr/>
          </p:nvSpPr>
          <p:spPr bwMode="auto">
            <a:xfrm>
              <a:off x="1568" y="1734"/>
              <a:ext cx="2623"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69" name="Rectangle 32"/>
            <p:cNvSpPr>
              <a:spLocks noChangeArrowheads="1"/>
            </p:cNvSpPr>
            <p:nvPr/>
          </p:nvSpPr>
          <p:spPr bwMode="auto">
            <a:xfrm>
              <a:off x="1568" y="1915"/>
              <a:ext cx="2691"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0" name="Rectangle 33"/>
            <p:cNvSpPr>
              <a:spLocks noChangeArrowheads="1"/>
            </p:cNvSpPr>
            <p:nvPr/>
          </p:nvSpPr>
          <p:spPr bwMode="auto">
            <a:xfrm>
              <a:off x="1568" y="2096"/>
              <a:ext cx="2735"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1" name="Rectangle 34"/>
            <p:cNvSpPr>
              <a:spLocks noChangeArrowheads="1"/>
            </p:cNvSpPr>
            <p:nvPr/>
          </p:nvSpPr>
          <p:spPr bwMode="auto">
            <a:xfrm>
              <a:off x="1568" y="2277"/>
              <a:ext cx="2775"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2" name="Rectangle 35"/>
            <p:cNvSpPr>
              <a:spLocks noChangeArrowheads="1"/>
            </p:cNvSpPr>
            <p:nvPr/>
          </p:nvSpPr>
          <p:spPr bwMode="auto">
            <a:xfrm>
              <a:off x="1568" y="2458"/>
              <a:ext cx="2812"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3" name="Rectangle 36"/>
            <p:cNvSpPr>
              <a:spLocks noChangeArrowheads="1"/>
            </p:cNvSpPr>
            <p:nvPr/>
          </p:nvSpPr>
          <p:spPr bwMode="auto">
            <a:xfrm>
              <a:off x="1568" y="2639"/>
              <a:ext cx="2842"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4" name="Rectangle 37"/>
            <p:cNvSpPr>
              <a:spLocks noChangeArrowheads="1"/>
            </p:cNvSpPr>
            <p:nvPr/>
          </p:nvSpPr>
          <p:spPr bwMode="auto">
            <a:xfrm>
              <a:off x="1568" y="2820"/>
              <a:ext cx="2864"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5" name="Rectangle 38"/>
            <p:cNvSpPr>
              <a:spLocks noChangeArrowheads="1"/>
            </p:cNvSpPr>
            <p:nvPr/>
          </p:nvSpPr>
          <p:spPr bwMode="auto">
            <a:xfrm>
              <a:off x="1568" y="3001"/>
              <a:ext cx="2883"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6" name="Rectangle 39"/>
            <p:cNvSpPr>
              <a:spLocks noChangeArrowheads="1"/>
            </p:cNvSpPr>
            <p:nvPr/>
          </p:nvSpPr>
          <p:spPr bwMode="auto">
            <a:xfrm>
              <a:off x="1568" y="3182"/>
              <a:ext cx="2898"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7" name="Rectangle 40"/>
            <p:cNvSpPr>
              <a:spLocks noChangeArrowheads="1"/>
            </p:cNvSpPr>
            <p:nvPr/>
          </p:nvSpPr>
          <p:spPr bwMode="auto">
            <a:xfrm>
              <a:off x="1568" y="3363"/>
              <a:ext cx="2907"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8" name="Rectangle 41"/>
            <p:cNvSpPr>
              <a:spLocks noChangeArrowheads="1"/>
            </p:cNvSpPr>
            <p:nvPr/>
          </p:nvSpPr>
          <p:spPr bwMode="auto">
            <a:xfrm>
              <a:off x="1568" y="3544"/>
              <a:ext cx="2944" cy="136"/>
            </a:xfrm>
            <a:prstGeom prst="rect">
              <a:avLst/>
            </a:prstGeom>
            <a:solidFill>
              <a:srgbClr val="DFAB87"/>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79" name="Rectangle 42"/>
            <p:cNvSpPr>
              <a:spLocks noChangeArrowheads="1"/>
            </p:cNvSpPr>
            <p:nvPr/>
          </p:nvSpPr>
          <p:spPr bwMode="auto">
            <a:xfrm>
              <a:off x="3216" y="829"/>
              <a:ext cx="530"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0" name="Rectangle 43"/>
            <p:cNvSpPr>
              <a:spLocks noChangeArrowheads="1"/>
            </p:cNvSpPr>
            <p:nvPr/>
          </p:nvSpPr>
          <p:spPr bwMode="auto">
            <a:xfrm>
              <a:off x="3746" y="1010"/>
              <a:ext cx="206"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1" name="Rectangle 44"/>
            <p:cNvSpPr>
              <a:spLocks noChangeArrowheads="1"/>
            </p:cNvSpPr>
            <p:nvPr/>
          </p:nvSpPr>
          <p:spPr bwMode="auto">
            <a:xfrm>
              <a:off x="3951" y="1192"/>
              <a:ext cx="89"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2" name="Rectangle 45"/>
            <p:cNvSpPr>
              <a:spLocks noChangeArrowheads="1"/>
            </p:cNvSpPr>
            <p:nvPr/>
          </p:nvSpPr>
          <p:spPr bwMode="auto">
            <a:xfrm>
              <a:off x="4038" y="1373"/>
              <a:ext cx="80"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3" name="Rectangle 46"/>
            <p:cNvSpPr>
              <a:spLocks noChangeArrowheads="1"/>
            </p:cNvSpPr>
            <p:nvPr/>
          </p:nvSpPr>
          <p:spPr bwMode="auto">
            <a:xfrm>
              <a:off x="4121" y="1553"/>
              <a:ext cx="70"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4" name="Rectangle 47"/>
            <p:cNvSpPr>
              <a:spLocks noChangeArrowheads="1"/>
            </p:cNvSpPr>
            <p:nvPr/>
          </p:nvSpPr>
          <p:spPr bwMode="auto">
            <a:xfrm>
              <a:off x="4190" y="1734"/>
              <a:ext cx="68"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5" name="Rectangle 48"/>
            <p:cNvSpPr>
              <a:spLocks noChangeArrowheads="1"/>
            </p:cNvSpPr>
            <p:nvPr/>
          </p:nvSpPr>
          <p:spPr bwMode="auto">
            <a:xfrm>
              <a:off x="4259" y="1915"/>
              <a:ext cx="44"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6" name="Rectangle 50"/>
            <p:cNvSpPr>
              <a:spLocks noChangeArrowheads="1"/>
            </p:cNvSpPr>
            <p:nvPr/>
          </p:nvSpPr>
          <p:spPr bwMode="auto">
            <a:xfrm>
              <a:off x="4303" y="2094"/>
              <a:ext cx="39"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7" name="Rectangle 51"/>
            <p:cNvSpPr>
              <a:spLocks noChangeArrowheads="1"/>
            </p:cNvSpPr>
            <p:nvPr/>
          </p:nvSpPr>
          <p:spPr bwMode="auto">
            <a:xfrm>
              <a:off x="4342" y="2276"/>
              <a:ext cx="37"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8" name="Rectangle 52"/>
            <p:cNvSpPr>
              <a:spLocks noChangeArrowheads="1"/>
            </p:cNvSpPr>
            <p:nvPr/>
          </p:nvSpPr>
          <p:spPr bwMode="auto">
            <a:xfrm>
              <a:off x="4380" y="2457"/>
              <a:ext cx="31"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89" name="Rectangle 53"/>
            <p:cNvSpPr>
              <a:spLocks noChangeArrowheads="1"/>
            </p:cNvSpPr>
            <p:nvPr/>
          </p:nvSpPr>
          <p:spPr bwMode="auto">
            <a:xfrm>
              <a:off x="4409" y="2639"/>
              <a:ext cx="21"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90" name="Rectangle 54"/>
            <p:cNvSpPr>
              <a:spLocks noChangeArrowheads="1"/>
            </p:cNvSpPr>
            <p:nvPr/>
          </p:nvSpPr>
          <p:spPr bwMode="auto">
            <a:xfrm>
              <a:off x="4428" y="2820"/>
              <a:ext cx="19"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91" name="Rectangle 55"/>
            <p:cNvSpPr>
              <a:spLocks noChangeArrowheads="1"/>
            </p:cNvSpPr>
            <p:nvPr/>
          </p:nvSpPr>
          <p:spPr bwMode="auto">
            <a:xfrm>
              <a:off x="4449" y="3001"/>
              <a:ext cx="15"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92" name="Rectangle 56"/>
            <p:cNvSpPr>
              <a:spLocks noChangeArrowheads="1"/>
            </p:cNvSpPr>
            <p:nvPr/>
          </p:nvSpPr>
          <p:spPr bwMode="auto">
            <a:xfrm>
              <a:off x="4465" y="3182"/>
              <a:ext cx="10"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93" name="Rectangle 57"/>
            <p:cNvSpPr>
              <a:spLocks noChangeArrowheads="1"/>
            </p:cNvSpPr>
            <p:nvPr/>
          </p:nvSpPr>
          <p:spPr bwMode="auto">
            <a:xfrm>
              <a:off x="4475" y="3362"/>
              <a:ext cx="37"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94" name="Rectangle 58"/>
            <p:cNvSpPr>
              <a:spLocks noChangeArrowheads="1"/>
            </p:cNvSpPr>
            <p:nvPr/>
          </p:nvSpPr>
          <p:spPr bwMode="auto">
            <a:xfrm>
              <a:off x="4510" y="3543"/>
              <a:ext cx="136" cy="136"/>
            </a:xfrm>
            <a:prstGeom prst="rect">
              <a:avLst/>
            </a:prstGeom>
            <a:solidFill>
              <a:schemeClr val="tx2"/>
            </a:solidFill>
            <a:ln w="12700" algn="ctr">
              <a:noFill/>
              <a:miter lim="800000"/>
              <a:headEnd/>
              <a:tailEnd/>
            </a:ln>
          </p:spPr>
          <p:txBody>
            <a:bodyPr wrap="none" anchor="ctr"/>
            <a:lstStyle/>
            <a:p>
              <a:pPr algn="ctr"/>
              <a:endParaRPr lang="en-GB" dirty="0">
                <a:latin typeface="Aptos" panose="020B0004020202020204" pitchFamily="34" charset="0"/>
                <a:cs typeface="Calibri" pitchFamily="34" charset="0"/>
              </a:endParaRPr>
            </a:p>
          </p:txBody>
        </p:sp>
        <p:sp>
          <p:nvSpPr>
            <p:cNvPr id="23595" name="Text Box 61"/>
            <p:cNvSpPr txBox="1">
              <a:spLocks noChangeArrowheads="1"/>
            </p:cNvSpPr>
            <p:nvPr/>
          </p:nvSpPr>
          <p:spPr bwMode="auto">
            <a:xfrm>
              <a:off x="930" y="621"/>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16</a:t>
              </a:r>
            </a:p>
          </p:txBody>
        </p:sp>
        <p:sp>
          <p:nvSpPr>
            <p:cNvPr id="23596" name="Text Box 62"/>
            <p:cNvSpPr txBox="1">
              <a:spLocks noChangeArrowheads="1"/>
            </p:cNvSpPr>
            <p:nvPr/>
          </p:nvSpPr>
          <p:spPr bwMode="auto">
            <a:xfrm>
              <a:off x="928" y="803"/>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18</a:t>
              </a:r>
            </a:p>
          </p:txBody>
        </p:sp>
        <p:sp>
          <p:nvSpPr>
            <p:cNvPr id="23597" name="Text Box 63"/>
            <p:cNvSpPr txBox="1">
              <a:spLocks noChangeArrowheads="1"/>
            </p:cNvSpPr>
            <p:nvPr/>
          </p:nvSpPr>
          <p:spPr bwMode="auto">
            <a:xfrm>
              <a:off x="918" y="979"/>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45</a:t>
              </a:r>
            </a:p>
          </p:txBody>
        </p:sp>
        <p:sp>
          <p:nvSpPr>
            <p:cNvPr id="23598" name="Text Box 64"/>
            <p:cNvSpPr txBox="1">
              <a:spLocks noChangeArrowheads="1"/>
            </p:cNvSpPr>
            <p:nvPr/>
          </p:nvSpPr>
          <p:spPr bwMode="auto">
            <a:xfrm>
              <a:off x="932" y="1156"/>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31</a:t>
              </a:r>
            </a:p>
          </p:txBody>
        </p:sp>
        <p:sp>
          <p:nvSpPr>
            <p:cNvPr id="23599" name="Text Box 65"/>
            <p:cNvSpPr txBox="1">
              <a:spLocks noChangeArrowheads="1"/>
            </p:cNvSpPr>
            <p:nvPr/>
          </p:nvSpPr>
          <p:spPr bwMode="auto">
            <a:xfrm>
              <a:off x="925" y="1331"/>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33</a:t>
              </a:r>
            </a:p>
          </p:txBody>
        </p:sp>
        <p:sp>
          <p:nvSpPr>
            <p:cNvPr id="23600" name="Text Box 66"/>
            <p:cNvSpPr txBox="1">
              <a:spLocks noChangeArrowheads="1"/>
            </p:cNvSpPr>
            <p:nvPr/>
          </p:nvSpPr>
          <p:spPr bwMode="auto">
            <a:xfrm>
              <a:off x="918" y="1526"/>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52</a:t>
              </a:r>
            </a:p>
          </p:txBody>
        </p:sp>
        <p:sp>
          <p:nvSpPr>
            <p:cNvPr id="23601" name="Text Box 67"/>
            <p:cNvSpPr txBox="1">
              <a:spLocks noChangeArrowheads="1"/>
            </p:cNvSpPr>
            <p:nvPr/>
          </p:nvSpPr>
          <p:spPr bwMode="auto">
            <a:xfrm>
              <a:off x="929" y="1705"/>
              <a:ext cx="518" cy="211"/>
            </a:xfrm>
            <a:prstGeom prst="rect">
              <a:avLst/>
            </a:prstGeom>
            <a:noFill/>
            <a:ln w="63500" algn="ctr">
              <a:noFill/>
              <a:miter lim="800000"/>
              <a:headEnd/>
              <a:tailEnd/>
            </a:ln>
          </p:spPr>
          <p:txBody>
            <a:bodyPr wrap="none">
              <a:spAutoFit/>
            </a:bodyPr>
            <a:lstStyle/>
            <a:p>
              <a:pPr algn="ctr"/>
              <a:r>
                <a:rPr lang="tr-TR" sz="1400" b="1" dirty="0">
                  <a:latin typeface="Aptos" panose="020B0004020202020204" pitchFamily="34" charset="0"/>
                  <a:cs typeface="Calibri" pitchFamily="34" charset="0"/>
                </a:rPr>
                <a:t>HPV 58</a:t>
              </a:r>
            </a:p>
          </p:txBody>
        </p:sp>
        <p:sp>
          <p:nvSpPr>
            <p:cNvPr id="23602" name="Text Box 68"/>
            <p:cNvSpPr txBox="1">
              <a:spLocks noChangeArrowheads="1"/>
            </p:cNvSpPr>
            <p:nvPr/>
          </p:nvSpPr>
          <p:spPr bwMode="auto">
            <a:xfrm>
              <a:off x="934" y="1884"/>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35</a:t>
              </a:r>
            </a:p>
          </p:txBody>
        </p:sp>
        <p:sp>
          <p:nvSpPr>
            <p:cNvPr id="23603" name="Text Box 69"/>
            <p:cNvSpPr txBox="1">
              <a:spLocks noChangeArrowheads="1"/>
            </p:cNvSpPr>
            <p:nvPr/>
          </p:nvSpPr>
          <p:spPr bwMode="auto">
            <a:xfrm>
              <a:off x="934" y="2063"/>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59</a:t>
              </a:r>
            </a:p>
          </p:txBody>
        </p:sp>
        <p:sp>
          <p:nvSpPr>
            <p:cNvPr id="23604" name="Text Box 70"/>
            <p:cNvSpPr txBox="1">
              <a:spLocks noChangeArrowheads="1"/>
            </p:cNvSpPr>
            <p:nvPr/>
          </p:nvSpPr>
          <p:spPr bwMode="auto">
            <a:xfrm>
              <a:off x="934" y="2251"/>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56</a:t>
              </a:r>
            </a:p>
          </p:txBody>
        </p:sp>
        <p:sp>
          <p:nvSpPr>
            <p:cNvPr id="23605" name="Text Box 71"/>
            <p:cNvSpPr txBox="1">
              <a:spLocks noChangeArrowheads="1"/>
            </p:cNvSpPr>
            <p:nvPr/>
          </p:nvSpPr>
          <p:spPr bwMode="auto">
            <a:xfrm>
              <a:off x="934" y="2429"/>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51</a:t>
              </a:r>
            </a:p>
          </p:txBody>
        </p:sp>
        <p:sp>
          <p:nvSpPr>
            <p:cNvPr id="23606" name="Text Box 72"/>
            <p:cNvSpPr txBox="1">
              <a:spLocks noChangeArrowheads="1"/>
            </p:cNvSpPr>
            <p:nvPr/>
          </p:nvSpPr>
          <p:spPr bwMode="auto">
            <a:xfrm>
              <a:off x="934" y="2613"/>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39</a:t>
              </a:r>
            </a:p>
          </p:txBody>
        </p:sp>
        <p:sp>
          <p:nvSpPr>
            <p:cNvPr id="23607" name="Text Box 73"/>
            <p:cNvSpPr txBox="1">
              <a:spLocks noChangeArrowheads="1"/>
            </p:cNvSpPr>
            <p:nvPr/>
          </p:nvSpPr>
          <p:spPr bwMode="auto">
            <a:xfrm>
              <a:off x="934" y="2797"/>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68</a:t>
              </a:r>
            </a:p>
          </p:txBody>
        </p:sp>
        <p:sp>
          <p:nvSpPr>
            <p:cNvPr id="23608" name="Text Box 74"/>
            <p:cNvSpPr txBox="1">
              <a:spLocks noChangeArrowheads="1"/>
            </p:cNvSpPr>
            <p:nvPr/>
          </p:nvSpPr>
          <p:spPr bwMode="auto">
            <a:xfrm>
              <a:off x="934" y="2973"/>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73</a:t>
              </a:r>
            </a:p>
          </p:txBody>
        </p:sp>
        <p:sp>
          <p:nvSpPr>
            <p:cNvPr id="23609" name="Text Box 75"/>
            <p:cNvSpPr txBox="1">
              <a:spLocks noChangeArrowheads="1"/>
            </p:cNvSpPr>
            <p:nvPr/>
          </p:nvSpPr>
          <p:spPr bwMode="auto">
            <a:xfrm>
              <a:off x="930" y="3155"/>
              <a:ext cx="509"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82</a:t>
              </a:r>
            </a:p>
          </p:txBody>
        </p:sp>
        <p:sp>
          <p:nvSpPr>
            <p:cNvPr id="23610" name="Text Box 76"/>
            <p:cNvSpPr txBox="1">
              <a:spLocks noChangeArrowheads="1"/>
            </p:cNvSpPr>
            <p:nvPr/>
          </p:nvSpPr>
          <p:spPr bwMode="auto">
            <a:xfrm>
              <a:off x="991" y="3337"/>
              <a:ext cx="426" cy="211"/>
            </a:xfrm>
            <a:prstGeom prst="rect">
              <a:avLst/>
            </a:prstGeom>
            <a:noFill/>
            <a:ln w="63500" algn="ctr">
              <a:noFill/>
              <a:miter lim="800000"/>
              <a:headEnd/>
              <a:tailEnd/>
            </a:ln>
          </p:spPr>
          <p:txBody>
            <a:bodyPr wrap="none">
              <a:spAutoFit/>
            </a:bodyPr>
            <a:lstStyle/>
            <a:p>
              <a:pPr algn="ctr"/>
              <a:r>
                <a:rPr lang="tr-TR" sz="1400" dirty="0" err="1">
                  <a:latin typeface="Aptos" panose="020B0004020202020204" pitchFamily="34" charset="0"/>
                  <a:cs typeface="Calibri" pitchFamily="34" charset="0"/>
                </a:rPr>
                <a:t>Other</a:t>
              </a:r>
              <a:endParaRPr lang="tr-TR" sz="1400" dirty="0">
                <a:latin typeface="Aptos" panose="020B0004020202020204" pitchFamily="34" charset="0"/>
                <a:cs typeface="Calibri" pitchFamily="34" charset="0"/>
              </a:endParaRPr>
            </a:p>
          </p:txBody>
        </p:sp>
        <p:sp>
          <p:nvSpPr>
            <p:cNvPr id="23611" name="Text Box 77"/>
            <p:cNvSpPr txBox="1">
              <a:spLocks noChangeArrowheads="1"/>
            </p:cNvSpPr>
            <p:nvPr/>
          </p:nvSpPr>
          <p:spPr bwMode="auto">
            <a:xfrm>
              <a:off x="947" y="3519"/>
              <a:ext cx="446"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HPV X</a:t>
              </a:r>
            </a:p>
          </p:txBody>
        </p:sp>
        <p:sp>
          <p:nvSpPr>
            <p:cNvPr id="23612" name="Text Box 78"/>
            <p:cNvSpPr txBox="1">
              <a:spLocks noChangeArrowheads="1"/>
            </p:cNvSpPr>
            <p:nvPr/>
          </p:nvSpPr>
          <p:spPr bwMode="auto">
            <a:xfrm>
              <a:off x="3246" y="618"/>
              <a:ext cx="356"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53.5</a:t>
              </a:r>
            </a:p>
          </p:txBody>
        </p:sp>
        <p:sp>
          <p:nvSpPr>
            <p:cNvPr id="23613" name="Text Box 79"/>
            <p:cNvSpPr txBox="1">
              <a:spLocks noChangeArrowheads="1"/>
            </p:cNvSpPr>
            <p:nvPr/>
          </p:nvSpPr>
          <p:spPr bwMode="auto">
            <a:xfrm>
              <a:off x="3756" y="799"/>
              <a:ext cx="687"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17.2 (</a:t>
              </a:r>
              <a:r>
                <a:rPr lang="tr-TR" sz="1400" b="1" dirty="0">
                  <a:latin typeface="Aptos" panose="020B0004020202020204" pitchFamily="34" charset="0"/>
                  <a:cs typeface="Calibri" pitchFamily="34" charset="0"/>
                </a:rPr>
                <a:t>70.7</a:t>
              </a:r>
              <a:r>
                <a:rPr lang="tr-TR" sz="1400" dirty="0">
                  <a:latin typeface="Aptos" panose="020B0004020202020204" pitchFamily="34" charset="0"/>
                  <a:cs typeface="Calibri" pitchFamily="34" charset="0"/>
                </a:rPr>
                <a:t>)</a:t>
              </a:r>
            </a:p>
          </p:txBody>
        </p:sp>
        <p:sp>
          <p:nvSpPr>
            <p:cNvPr id="23614" name="Text Box 80"/>
            <p:cNvSpPr txBox="1">
              <a:spLocks noChangeArrowheads="1"/>
            </p:cNvSpPr>
            <p:nvPr/>
          </p:nvSpPr>
          <p:spPr bwMode="auto">
            <a:xfrm>
              <a:off x="3998" y="982"/>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6.7 (</a:t>
              </a:r>
              <a:r>
                <a:rPr lang="tr-TR" sz="1400" b="1" dirty="0">
                  <a:latin typeface="Aptos" panose="020B0004020202020204" pitchFamily="34" charset="0"/>
                  <a:cs typeface="Calibri" pitchFamily="34" charset="0"/>
                </a:rPr>
                <a:t>77.4</a:t>
              </a:r>
              <a:r>
                <a:rPr lang="tr-TR" sz="1400" dirty="0">
                  <a:latin typeface="Aptos" panose="020B0004020202020204" pitchFamily="34" charset="0"/>
                  <a:cs typeface="Calibri" pitchFamily="34" charset="0"/>
                </a:rPr>
                <a:t>)</a:t>
              </a:r>
            </a:p>
          </p:txBody>
        </p:sp>
        <p:sp>
          <p:nvSpPr>
            <p:cNvPr id="23615" name="Text Box 81"/>
            <p:cNvSpPr txBox="1">
              <a:spLocks noChangeArrowheads="1"/>
            </p:cNvSpPr>
            <p:nvPr/>
          </p:nvSpPr>
          <p:spPr bwMode="auto">
            <a:xfrm>
              <a:off x="4087" y="1165"/>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2.9 (</a:t>
              </a:r>
              <a:r>
                <a:rPr lang="tr-TR" sz="1400" b="1" dirty="0">
                  <a:latin typeface="Aptos" panose="020B0004020202020204" pitchFamily="34" charset="0"/>
                  <a:cs typeface="Calibri" pitchFamily="34" charset="0"/>
                </a:rPr>
                <a:t>80.3</a:t>
              </a:r>
              <a:r>
                <a:rPr lang="tr-TR" sz="1400" dirty="0">
                  <a:latin typeface="Aptos" panose="020B0004020202020204" pitchFamily="34" charset="0"/>
                  <a:cs typeface="Calibri" pitchFamily="34" charset="0"/>
                </a:rPr>
                <a:t>)</a:t>
              </a:r>
            </a:p>
          </p:txBody>
        </p:sp>
        <p:sp>
          <p:nvSpPr>
            <p:cNvPr id="23616" name="Text Box 82"/>
            <p:cNvSpPr txBox="1">
              <a:spLocks noChangeArrowheads="1"/>
            </p:cNvSpPr>
            <p:nvPr/>
          </p:nvSpPr>
          <p:spPr bwMode="auto">
            <a:xfrm>
              <a:off x="4176" y="1348"/>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2.6 (</a:t>
              </a:r>
              <a:r>
                <a:rPr lang="tr-TR" sz="1400" b="1" dirty="0">
                  <a:latin typeface="Aptos" panose="020B0004020202020204" pitchFamily="34" charset="0"/>
                  <a:cs typeface="Calibri" pitchFamily="34" charset="0"/>
                </a:rPr>
                <a:t>82.9</a:t>
              </a:r>
              <a:r>
                <a:rPr lang="tr-TR" sz="1400" dirty="0">
                  <a:latin typeface="Aptos" panose="020B0004020202020204" pitchFamily="34" charset="0"/>
                  <a:cs typeface="Calibri" pitchFamily="34" charset="0"/>
                </a:rPr>
                <a:t>)</a:t>
              </a:r>
            </a:p>
          </p:txBody>
        </p:sp>
        <p:sp>
          <p:nvSpPr>
            <p:cNvPr id="23617" name="Text Box 83"/>
            <p:cNvSpPr txBox="1">
              <a:spLocks noChangeArrowheads="1"/>
            </p:cNvSpPr>
            <p:nvPr/>
          </p:nvSpPr>
          <p:spPr bwMode="auto">
            <a:xfrm>
              <a:off x="4238" y="1524"/>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2.3 (</a:t>
              </a:r>
              <a:r>
                <a:rPr lang="tr-TR" sz="1400" b="1" dirty="0">
                  <a:latin typeface="Aptos" panose="020B0004020202020204" pitchFamily="34" charset="0"/>
                  <a:cs typeface="Calibri" pitchFamily="34" charset="0"/>
                </a:rPr>
                <a:t>85.2</a:t>
              </a:r>
              <a:r>
                <a:rPr lang="tr-TR" sz="1400" dirty="0">
                  <a:latin typeface="Aptos" panose="020B0004020202020204" pitchFamily="34" charset="0"/>
                  <a:cs typeface="Calibri" pitchFamily="34" charset="0"/>
                </a:rPr>
                <a:t>)</a:t>
              </a:r>
            </a:p>
          </p:txBody>
        </p:sp>
        <p:sp>
          <p:nvSpPr>
            <p:cNvPr id="23618" name="Text Box 84"/>
            <p:cNvSpPr txBox="1">
              <a:spLocks noChangeArrowheads="1"/>
            </p:cNvSpPr>
            <p:nvPr/>
          </p:nvSpPr>
          <p:spPr bwMode="auto">
            <a:xfrm>
              <a:off x="4302" y="1700"/>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2.2 (</a:t>
              </a:r>
              <a:r>
                <a:rPr lang="tr-TR" sz="1400" b="1" dirty="0">
                  <a:latin typeface="Aptos" panose="020B0004020202020204" pitchFamily="34" charset="0"/>
                  <a:cs typeface="Calibri" pitchFamily="34" charset="0"/>
                </a:rPr>
                <a:t>87.4</a:t>
              </a:r>
              <a:r>
                <a:rPr lang="tr-TR" sz="1400" dirty="0">
                  <a:latin typeface="Aptos" panose="020B0004020202020204" pitchFamily="34" charset="0"/>
                  <a:cs typeface="Calibri" pitchFamily="34" charset="0"/>
                </a:rPr>
                <a:t>)</a:t>
              </a:r>
            </a:p>
          </p:txBody>
        </p:sp>
        <p:sp>
          <p:nvSpPr>
            <p:cNvPr id="23619" name="Text Box 85"/>
            <p:cNvSpPr txBox="1">
              <a:spLocks noChangeArrowheads="1"/>
            </p:cNvSpPr>
            <p:nvPr/>
          </p:nvSpPr>
          <p:spPr bwMode="auto">
            <a:xfrm>
              <a:off x="4354" y="1883"/>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1.4 (</a:t>
              </a:r>
              <a:r>
                <a:rPr lang="tr-TR" sz="1400" b="1" dirty="0">
                  <a:latin typeface="Aptos" panose="020B0004020202020204" pitchFamily="34" charset="0"/>
                  <a:cs typeface="Calibri" pitchFamily="34" charset="0"/>
                </a:rPr>
                <a:t>88.8</a:t>
              </a:r>
              <a:r>
                <a:rPr lang="tr-TR" sz="1400" dirty="0">
                  <a:latin typeface="Aptos" panose="020B0004020202020204" pitchFamily="34" charset="0"/>
                  <a:cs typeface="Calibri" pitchFamily="34" charset="0"/>
                </a:rPr>
                <a:t>)</a:t>
              </a:r>
            </a:p>
          </p:txBody>
        </p:sp>
        <p:sp>
          <p:nvSpPr>
            <p:cNvPr id="23620" name="Text Box 86"/>
            <p:cNvSpPr txBox="1">
              <a:spLocks noChangeArrowheads="1"/>
            </p:cNvSpPr>
            <p:nvPr/>
          </p:nvSpPr>
          <p:spPr bwMode="auto">
            <a:xfrm>
              <a:off x="4385" y="2063"/>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1.3 (</a:t>
              </a:r>
              <a:r>
                <a:rPr lang="tr-TR" sz="1400" b="1" dirty="0">
                  <a:latin typeface="Aptos" panose="020B0004020202020204" pitchFamily="34" charset="0"/>
                  <a:cs typeface="Calibri" pitchFamily="34" charset="0"/>
                </a:rPr>
                <a:t>90.1</a:t>
              </a:r>
              <a:r>
                <a:rPr lang="tr-TR" sz="1400" dirty="0">
                  <a:latin typeface="Aptos" panose="020B0004020202020204" pitchFamily="34" charset="0"/>
                  <a:cs typeface="Calibri" pitchFamily="34" charset="0"/>
                </a:rPr>
                <a:t>)</a:t>
              </a:r>
            </a:p>
          </p:txBody>
        </p:sp>
        <p:sp>
          <p:nvSpPr>
            <p:cNvPr id="23621" name="Text Box 87"/>
            <p:cNvSpPr txBox="1">
              <a:spLocks noChangeArrowheads="1"/>
            </p:cNvSpPr>
            <p:nvPr/>
          </p:nvSpPr>
          <p:spPr bwMode="auto">
            <a:xfrm>
              <a:off x="4424" y="2243"/>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1.2 (</a:t>
              </a:r>
              <a:r>
                <a:rPr lang="tr-TR" sz="1400" b="1" dirty="0">
                  <a:latin typeface="Aptos" panose="020B0004020202020204" pitchFamily="34" charset="0"/>
                  <a:cs typeface="Calibri" pitchFamily="34" charset="0"/>
                </a:rPr>
                <a:t>91.3</a:t>
              </a:r>
              <a:r>
                <a:rPr lang="tr-TR" sz="1400" dirty="0">
                  <a:latin typeface="Aptos" panose="020B0004020202020204" pitchFamily="34" charset="0"/>
                  <a:cs typeface="Calibri" pitchFamily="34" charset="0"/>
                </a:rPr>
                <a:t>)</a:t>
              </a:r>
            </a:p>
          </p:txBody>
        </p:sp>
        <p:sp>
          <p:nvSpPr>
            <p:cNvPr id="23622" name="Text Box 88"/>
            <p:cNvSpPr txBox="1">
              <a:spLocks noChangeArrowheads="1"/>
            </p:cNvSpPr>
            <p:nvPr/>
          </p:nvSpPr>
          <p:spPr bwMode="auto">
            <a:xfrm>
              <a:off x="4462" y="2423"/>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1.0 (</a:t>
              </a:r>
              <a:r>
                <a:rPr lang="tr-TR" sz="1400" b="1" dirty="0">
                  <a:latin typeface="Aptos" panose="020B0004020202020204" pitchFamily="34" charset="0"/>
                  <a:cs typeface="Calibri" pitchFamily="34" charset="0"/>
                </a:rPr>
                <a:t>92.3</a:t>
              </a:r>
              <a:r>
                <a:rPr lang="tr-TR" sz="1400" dirty="0">
                  <a:latin typeface="Aptos" panose="020B0004020202020204" pitchFamily="34" charset="0"/>
                  <a:cs typeface="Calibri" pitchFamily="34" charset="0"/>
                </a:rPr>
                <a:t>)</a:t>
              </a:r>
            </a:p>
          </p:txBody>
        </p:sp>
        <p:sp>
          <p:nvSpPr>
            <p:cNvPr id="23623" name="Text Box 89"/>
            <p:cNvSpPr txBox="1">
              <a:spLocks noChangeArrowheads="1"/>
            </p:cNvSpPr>
            <p:nvPr/>
          </p:nvSpPr>
          <p:spPr bwMode="auto">
            <a:xfrm>
              <a:off x="4486" y="2606"/>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0.7 (</a:t>
              </a:r>
              <a:r>
                <a:rPr lang="tr-TR" sz="1400" b="1" dirty="0">
                  <a:latin typeface="Aptos" panose="020B0004020202020204" pitchFamily="34" charset="0"/>
                  <a:cs typeface="Calibri" pitchFamily="34" charset="0"/>
                </a:rPr>
                <a:t>93.0</a:t>
              </a:r>
              <a:r>
                <a:rPr lang="tr-TR" sz="1400" dirty="0">
                  <a:latin typeface="Aptos" panose="020B0004020202020204" pitchFamily="34" charset="0"/>
                  <a:cs typeface="Calibri" pitchFamily="34" charset="0"/>
                </a:rPr>
                <a:t>)</a:t>
              </a:r>
            </a:p>
          </p:txBody>
        </p:sp>
        <p:sp>
          <p:nvSpPr>
            <p:cNvPr id="23624" name="Text Box 90"/>
            <p:cNvSpPr txBox="1">
              <a:spLocks noChangeArrowheads="1"/>
            </p:cNvSpPr>
            <p:nvPr/>
          </p:nvSpPr>
          <p:spPr bwMode="auto">
            <a:xfrm>
              <a:off x="4491" y="2790"/>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0.6 (</a:t>
              </a:r>
              <a:r>
                <a:rPr lang="tr-TR" sz="1400" b="1" dirty="0">
                  <a:latin typeface="Aptos" panose="020B0004020202020204" pitchFamily="34" charset="0"/>
                  <a:cs typeface="Calibri" pitchFamily="34" charset="0"/>
                </a:rPr>
                <a:t>93.6</a:t>
              </a:r>
              <a:r>
                <a:rPr lang="tr-TR" sz="1400" dirty="0">
                  <a:latin typeface="Aptos" panose="020B0004020202020204" pitchFamily="34" charset="0"/>
                  <a:cs typeface="Calibri" pitchFamily="34" charset="0"/>
                </a:rPr>
                <a:t>)</a:t>
              </a:r>
            </a:p>
          </p:txBody>
        </p:sp>
        <p:sp>
          <p:nvSpPr>
            <p:cNvPr id="23625" name="Text Box 91"/>
            <p:cNvSpPr txBox="1">
              <a:spLocks noChangeArrowheads="1"/>
            </p:cNvSpPr>
            <p:nvPr/>
          </p:nvSpPr>
          <p:spPr bwMode="auto">
            <a:xfrm>
              <a:off x="4514" y="2973"/>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0.5 (</a:t>
              </a:r>
              <a:r>
                <a:rPr lang="tr-TR" sz="1400" b="1" dirty="0">
                  <a:latin typeface="Aptos" panose="020B0004020202020204" pitchFamily="34" charset="0"/>
                  <a:cs typeface="Calibri" pitchFamily="34" charset="0"/>
                </a:rPr>
                <a:t>94.1</a:t>
              </a:r>
              <a:r>
                <a:rPr lang="tr-TR" sz="1400" dirty="0">
                  <a:latin typeface="Aptos" panose="020B0004020202020204" pitchFamily="34" charset="0"/>
                  <a:cs typeface="Calibri" pitchFamily="34" charset="0"/>
                </a:rPr>
                <a:t>)</a:t>
              </a:r>
            </a:p>
          </p:txBody>
        </p:sp>
        <p:sp>
          <p:nvSpPr>
            <p:cNvPr id="23626" name="Text Box 92"/>
            <p:cNvSpPr txBox="1">
              <a:spLocks noChangeArrowheads="1"/>
            </p:cNvSpPr>
            <p:nvPr/>
          </p:nvSpPr>
          <p:spPr bwMode="auto">
            <a:xfrm>
              <a:off x="4528" y="3153"/>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0.3 (</a:t>
              </a:r>
              <a:r>
                <a:rPr lang="tr-TR" sz="1400" b="1" dirty="0">
                  <a:latin typeface="Aptos" panose="020B0004020202020204" pitchFamily="34" charset="0"/>
                  <a:cs typeface="Calibri" pitchFamily="34" charset="0"/>
                </a:rPr>
                <a:t>94.4</a:t>
              </a:r>
              <a:r>
                <a:rPr lang="tr-TR" sz="1400" dirty="0">
                  <a:latin typeface="Aptos" panose="020B0004020202020204" pitchFamily="34" charset="0"/>
                  <a:cs typeface="Calibri" pitchFamily="34" charset="0"/>
                </a:rPr>
                <a:t>)</a:t>
              </a:r>
            </a:p>
          </p:txBody>
        </p:sp>
        <p:sp>
          <p:nvSpPr>
            <p:cNvPr id="23627" name="Text Box 93"/>
            <p:cNvSpPr txBox="1">
              <a:spLocks noChangeArrowheads="1"/>
            </p:cNvSpPr>
            <p:nvPr/>
          </p:nvSpPr>
          <p:spPr bwMode="auto">
            <a:xfrm>
              <a:off x="4556" y="3330"/>
              <a:ext cx="622"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1.2 (</a:t>
              </a:r>
              <a:r>
                <a:rPr lang="tr-TR" sz="1400" b="1" dirty="0">
                  <a:latin typeface="Aptos" panose="020B0004020202020204" pitchFamily="34" charset="0"/>
                  <a:cs typeface="Calibri" pitchFamily="34" charset="0"/>
                </a:rPr>
                <a:t>95.6</a:t>
              </a:r>
              <a:r>
                <a:rPr lang="tr-TR" sz="1400" dirty="0">
                  <a:latin typeface="Aptos" panose="020B0004020202020204" pitchFamily="34" charset="0"/>
                  <a:cs typeface="Calibri" pitchFamily="34" charset="0"/>
                </a:rPr>
                <a:t>)</a:t>
              </a:r>
            </a:p>
          </p:txBody>
        </p:sp>
        <p:sp>
          <p:nvSpPr>
            <p:cNvPr id="23628" name="Text Box 94"/>
            <p:cNvSpPr txBox="1">
              <a:spLocks noChangeArrowheads="1"/>
            </p:cNvSpPr>
            <p:nvPr/>
          </p:nvSpPr>
          <p:spPr bwMode="auto">
            <a:xfrm>
              <a:off x="4692" y="3513"/>
              <a:ext cx="585"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4.4 (</a:t>
              </a:r>
              <a:r>
                <a:rPr lang="tr-TR" sz="1400" b="1" dirty="0">
                  <a:latin typeface="Aptos" panose="020B0004020202020204" pitchFamily="34" charset="0"/>
                  <a:cs typeface="Calibri" pitchFamily="34" charset="0"/>
                </a:rPr>
                <a:t>100</a:t>
              </a:r>
              <a:r>
                <a:rPr lang="tr-TR" sz="1400" dirty="0">
                  <a:latin typeface="Aptos" panose="020B0004020202020204" pitchFamily="34" charset="0"/>
                  <a:cs typeface="Calibri" pitchFamily="34" charset="0"/>
                </a:rPr>
                <a:t>)</a:t>
              </a:r>
            </a:p>
          </p:txBody>
        </p:sp>
        <p:sp>
          <p:nvSpPr>
            <p:cNvPr id="23629" name="Line 96"/>
            <p:cNvSpPr>
              <a:spLocks noChangeShapeType="1"/>
            </p:cNvSpPr>
            <p:nvPr/>
          </p:nvSpPr>
          <p:spPr bwMode="auto">
            <a:xfrm>
              <a:off x="1577" y="3734"/>
              <a:ext cx="0" cy="68"/>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630" name="Line 97"/>
            <p:cNvSpPr>
              <a:spLocks noChangeShapeType="1"/>
            </p:cNvSpPr>
            <p:nvPr/>
          </p:nvSpPr>
          <p:spPr bwMode="auto">
            <a:xfrm>
              <a:off x="2193" y="3732"/>
              <a:ext cx="0" cy="68"/>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631" name="Line 98"/>
            <p:cNvSpPr>
              <a:spLocks noChangeShapeType="1"/>
            </p:cNvSpPr>
            <p:nvPr/>
          </p:nvSpPr>
          <p:spPr bwMode="auto">
            <a:xfrm>
              <a:off x="2808" y="3730"/>
              <a:ext cx="0" cy="68"/>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632" name="Line 99"/>
            <p:cNvSpPr>
              <a:spLocks noChangeShapeType="1"/>
            </p:cNvSpPr>
            <p:nvPr/>
          </p:nvSpPr>
          <p:spPr bwMode="auto">
            <a:xfrm>
              <a:off x="3425" y="3728"/>
              <a:ext cx="0" cy="68"/>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633" name="Line 100"/>
            <p:cNvSpPr>
              <a:spLocks noChangeShapeType="1"/>
            </p:cNvSpPr>
            <p:nvPr/>
          </p:nvSpPr>
          <p:spPr bwMode="auto">
            <a:xfrm>
              <a:off x="4040" y="3726"/>
              <a:ext cx="0" cy="68"/>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634" name="Line 101"/>
            <p:cNvSpPr>
              <a:spLocks noChangeShapeType="1"/>
            </p:cNvSpPr>
            <p:nvPr/>
          </p:nvSpPr>
          <p:spPr bwMode="auto">
            <a:xfrm>
              <a:off x="4653" y="3724"/>
              <a:ext cx="0" cy="68"/>
            </a:xfrm>
            <a:prstGeom prst="line">
              <a:avLst/>
            </a:prstGeom>
            <a:noFill/>
            <a:ln w="28575">
              <a:solidFill>
                <a:schemeClr val="tx2"/>
              </a:solidFill>
              <a:round/>
              <a:headEnd/>
              <a:tailEnd/>
            </a:ln>
          </p:spPr>
          <p:txBody>
            <a:bodyPr/>
            <a:lstStyle/>
            <a:p>
              <a:endParaRPr lang="tr-TR" dirty="0">
                <a:latin typeface="Aptos" panose="020B0004020202020204" pitchFamily="34" charset="0"/>
                <a:cs typeface="Calibri" pitchFamily="34" charset="0"/>
              </a:endParaRPr>
            </a:p>
          </p:txBody>
        </p:sp>
        <p:sp>
          <p:nvSpPr>
            <p:cNvPr id="23635" name="Text Box 102"/>
            <p:cNvSpPr txBox="1">
              <a:spLocks noChangeArrowheads="1"/>
            </p:cNvSpPr>
            <p:nvPr/>
          </p:nvSpPr>
          <p:spPr bwMode="auto">
            <a:xfrm>
              <a:off x="1477" y="3809"/>
              <a:ext cx="191"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0</a:t>
              </a:r>
            </a:p>
          </p:txBody>
        </p:sp>
        <p:sp>
          <p:nvSpPr>
            <p:cNvPr id="23636" name="Text Box 103"/>
            <p:cNvSpPr txBox="1">
              <a:spLocks noChangeArrowheads="1"/>
            </p:cNvSpPr>
            <p:nvPr/>
          </p:nvSpPr>
          <p:spPr bwMode="auto">
            <a:xfrm>
              <a:off x="2054" y="3804"/>
              <a:ext cx="256"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20</a:t>
              </a:r>
            </a:p>
          </p:txBody>
        </p:sp>
        <p:sp>
          <p:nvSpPr>
            <p:cNvPr id="23637" name="Text Box 104"/>
            <p:cNvSpPr txBox="1">
              <a:spLocks noChangeArrowheads="1"/>
            </p:cNvSpPr>
            <p:nvPr/>
          </p:nvSpPr>
          <p:spPr bwMode="auto">
            <a:xfrm>
              <a:off x="2669" y="3803"/>
              <a:ext cx="256"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40</a:t>
              </a:r>
            </a:p>
          </p:txBody>
        </p:sp>
        <p:sp>
          <p:nvSpPr>
            <p:cNvPr id="23638" name="Text Box 105"/>
            <p:cNvSpPr txBox="1">
              <a:spLocks noChangeArrowheads="1"/>
            </p:cNvSpPr>
            <p:nvPr/>
          </p:nvSpPr>
          <p:spPr bwMode="auto">
            <a:xfrm>
              <a:off x="3284" y="3802"/>
              <a:ext cx="256"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60</a:t>
              </a:r>
            </a:p>
          </p:txBody>
        </p:sp>
        <p:sp>
          <p:nvSpPr>
            <p:cNvPr id="23639" name="Text Box 106"/>
            <p:cNvSpPr txBox="1">
              <a:spLocks noChangeArrowheads="1"/>
            </p:cNvSpPr>
            <p:nvPr/>
          </p:nvSpPr>
          <p:spPr bwMode="auto">
            <a:xfrm>
              <a:off x="3903" y="3801"/>
              <a:ext cx="256"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80</a:t>
              </a:r>
            </a:p>
          </p:txBody>
        </p:sp>
        <p:sp>
          <p:nvSpPr>
            <p:cNvPr id="23640" name="Text Box 107"/>
            <p:cNvSpPr txBox="1">
              <a:spLocks noChangeArrowheads="1"/>
            </p:cNvSpPr>
            <p:nvPr/>
          </p:nvSpPr>
          <p:spPr bwMode="auto">
            <a:xfrm>
              <a:off x="4482" y="3800"/>
              <a:ext cx="321" cy="211"/>
            </a:xfrm>
            <a:prstGeom prst="rect">
              <a:avLst/>
            </a:prstGeom>
            <a:noFill/>
            <a:ln w="63500" algn="ctr">
              <a:noFill/>
              <a:miter lim="800000"/>
              <a:headEnd/>
              <a:tailEnd/>
            </a:ln>
          </p:spPr>
          <p:txBody>
            <a:bodyPr wrap="none">
              <a:spAutoFit/>
            </a:bodyPr>
            <a:lstStyle/>
            <a:p>
              <a:pPr algn="ctr"/>
              <a:r>
                <a:rPr lang="tr-TR" sz="1400" dirty="0">
                  <a:latin typeface="Aptos" panose="020B0004020202020204" pitchFamily="34" charset="0"/>
                  <a:cs typeface="Calibri" pitchFamily="34" charset="0"/>
                </a:rPr>
                <a:t>100</a:t>
              </a:r>
            </a:p>
          </p:txBody>
        </p:sp>
        <p:sp>
          <p:nvSpPr>
            <p:cNvPr id="23641" name="Text Box 109"/>
            <p:cNvSpPr txBox="1">
              <a:spLocks noChangeArrowheads="1"/>
            </p:cNvSpPr>
            <p:nvPr/>
          </p:nvSpPr>
          <p:spPr bwMode="auto">
            <a:xfrm>
              <a:off x="4389" y="793"/>
              <a:ext cx="1430" cy="211"/>
            </a:xfrm>
            <a:prstGeom prst="rect">
              <a:avLst/>
            </a:prstGeom>
            <a:noFill/>
            <a:ln w="63500" algn="ctr">
              <a:noFill/>
              <a:miter lim="800000"/>
              <a:headEnd/>
              <a:tailEnd/>
            </a:ln>
          </p:spPr>
          <p:txBody>
            <a:bodyPr wrap="none">
              <a:spAutoFit/>
            </a:bodyPr>
            <a:lstStyle/>
            <a:p>
              <a:pPr algn="ctr"/>
              <a:r>
                <a:rPr lang="tr-TR" sz="1400" dirty="0" err="1">
                  <a:latin typeface="Aptos" panose="020B0004020202020204" pitchFamily="34" charset="0"/>
                  <a:cs typeface="Calibri" pitchFamily="34" charset="0"/>
                </a:rPr>
                <a:t>Type</a:t>
              </a:r>
              <a:r>
                <a:rPr lang="tr-TR" sz="1400" dirty="0">
                  <a:latin typeface="Aptos" panose="020B0004020202020204" pitchFamily="34" charset="0"/>
                  <a:cs typeface="Calibri" pitchFamily="34" charset="0"/>
                </a:rPr>
                <a:t> </a:t>
              </a:r>
              <a:r>
                <a:rPr lang="tr-TR" sz="1400" dirty="0" err="1">
                  <a:latin typeface="Aptos" panose="020B0004020202020204" pitchFamily="34" charset="0"/>
                  <a:cs typeface="Calibri" pitchFamily="34" charset="0"/>
                </a:rPr>
                <a:t>specific</a:t>
              </a:r>
              <a:r>
                <a:rPr lang="tr-TR" sz="1400" dirty="0">
                  <a:latin typeface="Aptos" panose="020B0004020202020204" pitchFamily="34" charset="0"/>
                  <a:cs typeface="Calibri" pitchFamily="34" charset="0"/>
                </a:rPr>
                <a:t> % (</a:t>
              </a:r>
              <a:r>
                <a:rPr lang="tr-TR" sz="1400" b="1" dirty="0">
                  <a:latin typeface="Aptos" panose="020B0004020202020204" pitchFamily="34" charset="0"/>
                  <a:cs typeface="Calibri" pitchFamily="34" charset="0"/>
                </a:rPr>
                <a:t>Total %</a:t>
              </a:r>
              <a:r>
                <a:rPr lang="tr-TR" sz="1400" dirty="0">
                  <a:latin typeface="Aptos" panose="020B0004020202020204" pitchFamily="34" charset="0"/>
                  <a:cs typeface="Calibri" pitchFamily="34" charset="0"/>
                </a:rPr>
                <a:t>)</a:t>
              </a:r>
            </a:p>
          </p:txBody>
        </p:sp>
      </p:grpSp>
      <p:sp>
        <p:nvSpPr>
          <p:cNvPr id="23556" name="Text Box 195"/>
          <p:cNvSpPr txBox="1">
            <a:spLocks noChangeArrowheads="1"/>
          </p:cNvSpPr>
          <p:nvPr/>
        </p:nvSpPr>
        <p:spPr bwMode="auto">
          <a:xfrm>
            <a:off x="2111502" y="3732651"/>
            <a:ext cx="1327150" cy="954088"/>
          </a:xfrm>
          <a:prstGeom prst="rect">
            <a:avLst/>
          </a:prstGeom>
          <a:noFill/>
          <a:ln w="63500" algn="ctr">
            <a:noFill/>
            <a:miter lim="800000"/>
            <a:headEnd/>
            <a:tailEnd/>
          </a:ln>
        </p:spPr>
        <p:txBody>
          <a:bodyPr>
            <a:spAutoFit/>
          </a:bodyPr>
          <a:lstStyle/>
          <a:p>
            <a:pPr algn="r"/>
            <a:r>
              <a:rPr lang="tr-TR" sz="1400" b="1" dirty="0" err="1">
                <a:solidFill>
                  <a:schemeClr val="tx2"/>
                </a:solidFill>
                <a:latin typeface="Aptos" panose="020B0004020202020204" pitchFamily="34" charset="0"/>
                <a:cs typeface="Calibri" pitchFamily="34" charset="0"/>
              </a:rPr>
              <a:t>Women</a:t>
            </a:r>
            <a:r>
              <a:rPr lang="tr-TR" sz="1400" b="1" dirty="0">
                <a:solidFill>
                  <a:schemeClr val="tx2"/>
                </a:solidFill>
                <a:latin typeface="Aptos" panose="020B0004020202020204" pitchFamily="34" charset="0"/>
                <a:cs typeface="Calibri" pitchFamily="34" charset="0"/>
              </a:rPr>
              <a:t> # </a:t>
            </a:r>
          </a:p>
          <a:p>
            <a:pPr algn="r"/>
            <a:r>
              <a:rPr lang="tr-TR" sz="1400" b="1" dirty="0">
                <a:solidFill>
                  <a:schemeClr val="tx2"/>
                </a:solidFill>
                <a:latin typeface="Aptos" panose="020B0004020202020204" pitchFamily="34" charset="0"/>
                <a:cs typeface="Calibri" pitchFamily="34" charset="0"/>
              </a:rPr>
              <a:t>2.013.133.000</a:t>
            </a:r>
          </a:p>
          <a:p>
            <a:pPr algn="r"/>
            <a:r>
              <a:rPr lang="tr-TR" sz="1400" b="1" dirty="0">
                <a:solidFill>
                  <a:schemeClr val="tx2"/>
                </a:solidFill>
                <a:latin typeface="Aptos" panose="020B0004020202020204" pitchFamily="34" charset="0"/>
                <a:cs typeface="Calibri" pitchFamily="34" charset="0"/>
              </a:rPr>
              <a:t>Case # </a:t>
            </a:r>
          </a:p>
          <a:p>
            <a:pPr algn="r"/>
            <a:r>
              <a:rPr lang="tr-TR" sz="1400" b="1" dirty="0">
                <a:solidFill>
                  <a:schemeClr val="tx2"/>
                </a:solidFill>
                <a:latin typeface="Aptos" panose="020B0004020202020204" pitchFamily="34" charset="0"/>
                <a:cs typeface="Calibri" pitchFamily="34" charset="0"/>
              </a:rPr>
              <a:t>469.723</a:t>
            </a:r>
          </a:p>
        </p:txBody>
      </p:sp>
      <p:sp>
        <p:nvSpPr>
          <p:cNvPr id="91" name="Rectangle 90"/>
          <p:cNvSpPr/>
          <p:nvPr/>
        </p:nvSpPr>
        <p:spPr>
          <a:xfrm>
            <a:off x="3661448" y="1800154"/>
            <a:ext cx="5072128" cy="521494"/>
          </a:xfrm>
          <a:prstGeom prst="rect">
            <a:avLst/>
          </a:prstGeom>
          <a:noFill/>
          <a:ln w="2857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latin typeface="Aptos" panose="020B0004020202020204" pitchFamily="34" charset="0"/>
            </a:endParaRPr>
          </a:p>
        </p:txBody>
      </p:sp>
      <p:sp>
        <p:nvSpPr>
          <p:cNvPr id="88" name="Rectangle 87"/>
          <p:cNvSpPr/>
          <p:nvPr/>
        </p:nvSpPr>
        <p:spPr>
          <a:xfrm>
            <a:off x="3661446" y="1800154"/>
            <a:ext cx="7107853" cy="1845175"/>
          </a:xfrm>
          <a:prstGeom prst="rect">
            <a:avLst/>
          </a:prstGeom>
          <a:noFill/>
          <a:ln w="38100">
            <a:solidFill>
              <a:srgbClr val="E5713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latin typeface="Aptos" panose="020B0004020202020204" pitchFamily="34" charset="0"/>
            </a:endParaRPr>
          </a:p>
        </p:txBody>
      </p:sp>
      <p:sp>
        <p:nvSpPr>
          <p:cNvPr id="3" name="Dikdörtgen 2"/>
          <p:cNvSpPr/>
          <p:nvPr/>
        </p:nvSpPr>
        <p:spPr>
          <a:xfrm>
            <a:off x="183578" y="6427688"/>
            <a:ext cx="4469365" cy="369332"/>
          </a:xfrm>
          <a:prstGeom prst="rect">
            <a:avLst/>
          </a:prstGeom>
        </p:spPr>
        <p:txBody>
          <a:bodyPr wrap="none">
            <a:spAutoFit/>
          </a:bodyPr>
          <a:lstStyle/>
          <a:p>
            <a:r>
              <a:rPr lang="en-US" dirty="0">
                <a:latin typeface="Aptos" panose="020B0004020202020204" pitchFamily="34" charset="0"/>
              </a:rPr>
              <a:t>Modified from Munoz N, </a:t>
            </a:r>
            <a:r>
              <a:rPr lang="en-US" dirty="0" err="1">
                <a:latin typeface="Aptos" panose="020B0004020202020204" pitchFamily="34" charset="0"/>
              </a:rPr>
              <a:t>Int</a:t>
            </a:r>
            <a:r>
              <a:rPr lang="en-US" dirty="0">
                <a:latin typeface="Aptos" panose="020B0004020202020204" pitchFamily="34" charset="0"/>
              </a:rPr>
              <a:t> J Cancer, 2004</a:t>
            </a:r>
          </a:p>
        </p:txBody>
      </p:sp>
    </p:spTree>
    <p:extLst>
      <p:ext uri="{BB962C8B-B14F-4D97-AF65-F5344CB8AC3E}">
        <p14:creationId xmlns:p14="http://schemas.microsoft.com/office/powerpoint/2010/main" val="34718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heel(1)">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heel(1)">
                                      <p:cBhvr>
                                        <p:cTn id="12"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88"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Primary Objectives to Support Efficacy of 9vHPV Vaccine Compared With 4vHPV Vaccine</a:t>
            </a:r>
            <a:endParaRPr lang="en-US" sz="3200" baseline="30000" dirty="0"/>
          </a:p>
        </p:txBody>
      </p:sp>
      <p:sp>
        <p:nvSpPr>
          <p:cNvPr id="12" name="Footer Placeholder 11"/>
          <p:cNvSpPr>
            <a:spLocks noGrp="1"/>
          </p:cNvSpPr>
          <p:nvPr>
            <p:ph type="ftr" sz="quarter" idx="11"/>
          </p:nvPr>
        </p:nvSpPr>
        <p:spPr/>
        <p:txBody>
          <a:bodyPr/>
          <a:lstStyle/>
          <a:p>
            <a:r>
              <a:rPr lang="pt-BR"/>
              <a:t>Luxembourg A,  Contemp Clin Trials, 2015</a:t>
            </a:r>
            <a:endParaRPr lang="tr-TR" dirty="0"/>
          </a:p>
        </p:txBody>
      </p:sp>
      <p:grpSp>
        <p:nvGrpSpPr>
          <p:cNvPr id="3" name="Group 2"/>
          <p:cNvGrpSpPr/>
          <p:nvPr/>
        </p:nvGrpSpPr>
        <p:grpSpPr>
          <a:xfrm>
            <a:off x="1972820" y="2060848"/>
            <a:ext cx="8246359" cy="3203371"/>
            <a:chOff x="495083" y="1729116"/>
            <a:chExt cx="8246359" cy="3203371"/>
          </a:xfrm>
        </p:grpSpPr>
        <p:sp>
          <p:nvSpPr>
            <p:cNvPr id="72" name="AutoShape 33"/>
            <p:cNvSpPr>
              <a:spLocks noChangeArrowheads="1"/>
            </p:cNvSpPr>
            <p:nvPr/>
          </p:nvSpPr>
          <p:spPr bwMode="auto">
            <a:xfrm>
              <a:off x="959900" y="2622578"/>
              <a:ext cx="274320" cy="1371600"/>
            </a:xfrm>
            <a:prstGeom prst="upArrow">
              <a:avLst>
                <a:gd name="adj1" fmla="val 50000"/>
                <a:gd name="adj2" fmla="val 84150"/>
              </a:avLst>
            </a:prstGeom>
            <a:solidFill>
              <a:srgbClr val="0091B2"/>
            </a:solidFill>
            <a:ln w="9525">
              <a:solidFill>
                <a:srgbClr val="0091B2"/>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73" name="AutoShape 34"/>
            <p:cNvSpPr>
              <a:spLocks noChangeArrowheads="1"/>
            </p:cNvSpPr>
            <p:nvPr/>
          </p:nvSpPr>
          <p:spPr bwMode="auto">
            <a:xfrm>
              <a:off x="1772700" y="2622578"/>
              <a:ext cx="274320" cy="1371600"/>
            </a:xfrm>
            <a:prstGeom prst="upArrow">
              <a:avLst>
                <a:gd name="adj1" fmla="val 50000"/>
                <a:gd name="adj2" fmla="val 84150"/>
              </a:avLst>
            </a:prstGeom>
            <a:solidFill>
              <a:srgbClr val="0091B2"/>
            </a:solidFill>
            <a:ln w="9525">
              <a:solidFill>
                <a:srgbClr val="0091B2"/>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74" name="AutoShape 35"/>
            <p:cNvSpPr>
              <a:spLocks noChangeArrowheads="1"/>
            </p:cNvSpPr>
            <p:nvPr/>
          </p:nvSpPr>
          <p:spPr bwMode="auto">
            <a:xfrm>
              <a:off x="2610900" y="2622578"/>
              <a:ext cx="274320" cy="1371600"/>
            </a:xfrm>
            <a:prstGeom prst="upArrow">
              <a:avLst>
                <a:gd name="adj1" fmla="val 50000"/>
                <a:gd name="adj2" fmla="val 84150"/>
              </a:avLst>
            </a:prstGeom>
            <a:solidFill>
              <a:srgbClr val="0091B2"/>
            </a:solidFill>
            <a:ln w="9525">
              <a:solidFill>
                <a:srgbClr val="0091B2"/>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75" name="AutoShape 36"/>
            <p:cNvSpPr>
              <a:spLocks noChangeArrowheads="1"/>
            </p:cNvSpPr>
            <p:nvPr/>
          </p:nvSpPr>
          <p:spPr bwMode="auto">
            <a:xfrm>
              <a:off x="3423700" y="2622578"/>
              <a:ext cx="274320" cy="1371600"/>
            </a:xfrm>
            <a:prstGeom prst="upArrow">
              <a:avLst>
                <a:gd name="adj1" fmla="val 50000"/>
                <a:gd name="adj2" fmla="val 84150"/>
              </a:avLst>
            </a:prstGeom>
            <a:solidFill>
              <a:srgbClr val="0091B2"/>
            </a:solidFill>
            <a:ln w="9525">
              <a:solidFill>
                <a:srgbClr val="0091B2"/>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43" name="AutoShape 16"/>
            <p:cNvSpPr>
              <a:spLocks noChangeArrowheads="1"/>
            </p:cNvSpPr>
            <p:nvPr/>
          </p:nvSpPr>
          <p:spPr bwMode="auto">
            <a:xfrm>
              <a:off x="495083" y="3992598"/>
              <a:ext cx="8229600" cy="905256"/>
            </a:xfrm>
            <a:prstGeom prst="homePlate">
              <a:avLst>
                <a:gd name="adj" fmla="val 22813"/>
              </a:avLst>
            </a:prstGeom>
            <a:solidFill>
              <a:srgbClr val="4072AA">
                <a:alpha val="49804"/>
              </a:srgbClr>
            </a:solidFill>
            <a:ln w="12700">
              <a:solidFill>
                <a:srgbClr val="37424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44" name="Oval 3"/>
            <p:cNvSpPr>
              <a:spLocks noChangeArrowheads="1"/>
            </p:cNvSpPr>
            <p:nvPr/>
          </p:nvSpPr>
          <p:spPr bwMode="auto">
            <a:xfrm>
              <a:off x="779671" y="2011638"/>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45" name="Oval 4"/>
            <p:cNvSpPr>
              <a:spLocks noChangeArrowheads="1"/>
            </p:cNvSpPr>
            <p:nvPr/>
          </p:nvSpPr>
          <p:spPr bwMode="auto">
            <a:xfrm>
              <a:off x="1603584" y="2006876"/>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46" name="Oval 5"/>
            <p:cNvSpPr>
              <a:spLocks noChangeArrowheads="1"/>
            </p:cNvSpPr>
            <p:nvPr/>
          </p:nvSpPr>
          <p:spPr bwMode="auto">
            <a:xfrm>
              <a:off x="2446904" y="2016301"/>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47" name="Oval 6"/>
            <p:cNvSpPr>
              <a:spLocks noChangeArrowheads="1"/>
            </p:cNvSpPr>
            <p:nvPr/>
          </p:nvSpPr>
          <p:spPr bwMode="auto">
            <a:xfrm>
              <a:off x="3264246" y="2004752"/>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48" name="Oval 7"/>
            <p:cNvSpPr>
              <a:spLocks noChangeArrowheads="1"/>
            </p:cNvSpPr>
            <p:nvPr/>
          </p:nvSpPr>
          <p:spPr bwMode="auto">
            <a:xfrm>
              <a:off x="808246" y="4033693"/>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49" name="Oval 8"/>
            <p:cNvSpPr>
              <a:spLocks noChangeArrowheads="1"/>
            </p:cNvSpPr>
            <p:nvPr/>
          </p:nvSpPr>
          <p:spPr bwMode="auto">
            <a:xfrm>
              <a:off x="1632159" y="4036868"/>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0" name="Oval 9"/>
            <p:cNvSpPr>
              <a:spLocks noChangeArrowheads="1"/>
            </p:cNvSpPr>
            <p:nvPr/>
          </p:nvSpPr>
          <p:spPr bwMode="auto">
            <a:xfrm>
              <a:off x="3276809" y="4036868"/>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1" name="Oval 10"/>
            <p:cNvSpPr>
              <a:spLocks noChangeArrowheads="1"/>
            </p:cNvSpPr>
            <p:nvPr/>
          </p:nvSpPr>
          <p:spPr bwMode="auto">
            <a:xfrm>
              <a:off x="2454484" y="4036868"/>
              <a:ext cx="603504" cy="603504"/>
            </a:xfrm>
            <a:prstGeom prst="ellipse">
              <a:avLst/>
            </a:prstGeom>
            <a:solidFill>
              <a:srgbClr val="0091B2"/>
            </a:solidFill>
            <a:ln w="9525">
              <a:solidFill>
                <a:srgbClr val="0091B2"/>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2" name="Oval 11"/>
            <p:cNvSpPr>
              <a:spLocks noChangeArrowheads="1"/>
            </p:cNvSpPr>
            <p:nvPr/>
          </p:nvSpPr>
          <p:spPr bwMode="auto">
            <a:xfrm>
              <a:off x="4080084" y="4036868"/>
              <a:ext cx="603504" cy="603504"/>
            </a:xfrm>
            <a:prstGeom prst="ellipse">
              <a:avLst/>
            </a:prstGeom>
            <a:solidFill>
              <a:srgbClr val="002060"/>
            </a:solidFill>
            <a:ln w="9525">
              <a:solidFill>
                <a:srgbClr val="4072AA"/>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3" name="Oval 12"/>
            <p:cNvSpPr>
              <a:spLocks noChangeArrowheads="1"/>
            </p:cNvSpPr>
            <p:nvPr/>
          </p:nvSpPr>
          <p:spPr bwMode="auto">
            <a:xfrm>
              <a:off x="4903996" y="4036868"/>
              <a:ext cx="603504" cy="603504"/>
            </a:xfrm>
            <a:prstGeom prst="ellipse">
              <a:avLst/>
            </a:prstGeom>
            <a:solidFill>
              <a:srgbClr val="002060"/>
            </a:solidFill>
            <a:ln w="9525">
              <a:solidFill>
                <a:srgbClr val="4072AA"/>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4" name="Oval 13"/>
            <p:cNvSpPr>
              <a:spLocks noChangeArrowheads="1"/>
            </p:cNvSpPr>
            <p:nvPr/>
          </p:nvSpPr>
          <p:spPr bwMode="auto">
            <a:xfrm>
              <a:off x="5726321" y="4036868"/>
              <a:ext cx="603504" cy="603504"/>
            </a:xfrm>
            <a:prstGeom prst="ellipse">
              <a:avLst/>
            </a:prstGeom>
            <a:solidFill>
              <a:srgbClr val="002060"/>
            </a:solidFill>
            <a:ln w="9525">
              <a:solidFill>
                <a:srgbClr val="4072AA"/>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5" name="Oval 14"/>
            <p:cNvSpPr>
              <a:spLocks noChangeArrowheads="1"/>
            </p:cNvSpPr>
            <p:nvPr/>
          </p:nvSpPr>
          <p:spPr bwMode="auto">
            <a:xfrm>
              <a:off x="6548646" y="4036868"/>
              <a:ext cx="603504" cy="603504"/>
            </a:xfrm>
            <a:prstGeom prst="ellipse">
              <a:avLst/>
            </a:prstGeom>
            <a:solidFill>
              <a:srgbClr val="002060"/>
            </a:solidFill>
            <a:ln w="9525">
              <a:solidFill>
                <a:srgbClr val="4072AA"/>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6" name="Oval 15"/>
            <p:cNvSpPr>
              <a:spLocks noChangeArrowheads="1"/>
            </p:cNvSpPr>
            <p:nvPr/>
          </p:nvSpPr>
          <p:spPr bwMode="auto">
            <a:xfrm>
              <a:off x="7370971" y="4036868"/>
              <a:ext cx="603504" cy="603504"/>
            </a:xfrm>
            <a:prstGeom prst="ellipse">
              <a:avLst/>
            </a:prstGeom>
            <a:solidFill>
              <a:srgbClr val="002060"/>
            </a:solidFill>
            <a:ln w="9525">
              <a:solidFill>
                <a:srgbClr val="4072AA"/>
              </a:solidFill>
              <a:round/>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sz="1800" kern="0" dirty="0">
                <a:solidFill>
                  <a:srgbClr val="FFFFFF"/>
                </a:solidFill>
                <a:latin typeface="Aptos" panose="020B0004020202020204" pitchFamily="34" charset="0"/>
              </a:endParaRPr>
            </a:p>
          </p:txBody>
        </p:sp>
        <p:sp>
          <p:nvSpPr>
            <p:cNvPr id="57" name="AutoShape 17"/>
            <p:cNvSpPr>
              <a:spLocks noChangeArrowheads="1"/>
            </p:cNvSpPr>
            <p:nvPr/>
          </p:nvSpPr>
          <p:spPr bwMode="auto">
            <a:xfrm>
              <a:off x="511842" y="1764533"/>
              <a:ext cx="8229600" cy="905256"/>
            </a:xfrm>
            <a:prstGeom prst="homePlate">
              <a:avLst>
                <a:gd name="adj" fmla="val 22169"/>
              </a:avLst>
            </a:prstGeom>
            <a:solidFill>
              <a:srgbClr val="0091B2">
                <a:alpha val="20000"/>
              </a:srgbClr>
            </a:solidFill>
            <a:ln w="12700">
              <a:solidFill>
                <a:srgbClr val="37424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58" name="Text Box 18"/>
            <p:cNvSpPr txBox="1">
              <a:spLocks noChangeArrowheads="1"/>
            </p:cNvSpPr>
            <p:nvPr/>
          </p:nvSpPr>
          <p:spPr bwMode="auto">
            <a:xfrm>
              <a:off x="924970" y="2128011"/>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6</a:t>
              </a:r>
            </a:p>
          </p:txBody>
        </p:sp>
        <p:sp>
          <p:nvSpPr>
            <p:cNvPr id="59" name="Text Box 19"/>
            <p:cNvSpPr txBox="1">
              <a:spLocks noChangeArrowheads="1"/>
            </p:cNvSpPr>
            <p:nvPr/>
          </p:nvSpPr>
          <p:spPr bwMode="auto">
            <a:xfrm>
              <a:off x="1682336" y="2138759"/>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11</a:t>
              </a:r>
            </a:p>
          </p:txBody>
        </p:sp>
        <p:sp>
          <p:nvSpPr>
            <p:cNvPr id="61" name="Text Box 22"/>
            <p:cNvSpPr txBox="1">
              <a:spLocks noChangeArrowheads="1"/>
            </p:cNvSpPr>
            <p:nvPr/>
          </p:nvSpPr>
          <p:spPr bwMode="auto">
            <a:xfrm>
              <a:off x="2532296" y="2135974"/>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16</a:t>
              </a:r>
            </a:p>
          </p:txBody>
        </p:sp>
        <p:sp>
          <p:nvSpPr>
            <p:cNvPr id="62" name="Text Box 23"/>
            <p:cNvSpPr txBox="1">
              <a:spLocks noChangeArrowheads="1"/>
            </p:cNvSpPr>
            <p:nvPr/>
          </p:nvSpPr>
          <p:spPr bwMode="auto">
            <a:xfrm>
              <a:off x="3342015" y="2126935"/>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18</a:t>
              </a:r>
            </a:p>
          </p:txBody>
        </p:sp>
        <p:sp>
          <p:nvSpPr>
            <p:cNvPr id="63" name="Text Box 24"/>
            <p:cNvSpPr txBox="1">
              <a:spLocks noChangeArrowheads="1"/>
            </p:cNvSpPr>
            <p:nvPr/>
          </p:nvSpPr>
          <p:spPr bwMode="auto">
            <a:xfrm>
              <a:off x="954063" y="4150881"/>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6</a:t>
              </a:r>
            </a:p>
          </p:txBody>
        </p:sp>
        <p:sp>
          <p:nvSpPr>
            <p:cNvPr id="64" name="Text Box 25"/>
            <p:cNvSpPr txBox="1">
              <a:spLocks noChangeArrowheads="1"/>
            </p:cNvSpPr>
            <p:nvPr/>
          </p:nvSpPr>
          <p:spPr bwMode="auto">
            <a:xfrm>
              <a:off x="1720210" y="4141515"/>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11</a:t>
              </a:r>
            </a:p>
          </p:txBody>
        </p:sp>
        <p:sp>
          <p:nvSpPr>
            <p:cNvPr id="65" name="Text Box 26"/>
            <p:cNvSpPr txBox="1">
              <a:spLocks noChangeArrowheads="1"/>
            </p:cNvSpPr>
            <p:nvPr/>
          </p:nvSpPr>
          <p:spPr bwMode="auto">
            <a:xfrm>
              <a:off x="2536031" y="4151739"/>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16</a:t>
              </a:r>
            </a:p>
          </p:txBody>
        </p:sp>
        <p:sp>
          <p:nvSpPr>
            <p:cNvPr id="66" name="Text Box 27"/>
            <p:cNvSpPr txBox="1">
              <a:spLocks noChangeArrowheads="1"/>
            </p:cNvSpPr>
            <p:nvPr/>
          </p:nvSpPr>
          <p:spPr bwMode="auto">
            <a:xfrm>
              <a:off x="3366049" y="4144034"/>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18</a:t>
              </a:r>
            </a:p>
          </p:txBody>
        </p:sp>
        <p:sp>
          <p:nvSpPr>
            <p:cNvPr id="67" name="Text Box 28"/>
            <p:cNvSpPr txBox="1">
              <a:spLocks noChangeArrowheads="1"/>
            </p:cNvSpPr>
            <p:nvPr/>
          </p:nvSpPr>
          <p:spPr bwMode="auto">
            <a:xfrm>
              <a:off x="4165665" y="4152416"/>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31</a:t>
              </a:r>
            </a:p>
          </p:txBody>
        </p:sp>
        <p:sp>
          <p:nvSpPr>
            <p:cNvPr id="68" name="Text Box 29"/>
            <p:cNvSpPr txBox="1">
              <a:spLocks noChangeArrowheads="1"/>
            </p:cNvSpPr>
            <p:nvPr/>
          </p:nvSpPr>
          <p:spPr bwMode="auto">
            <a:xfrm>
              <a:off x="4989579" y="4152416"/>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33</a:t>
              </a:r>
            </a:p>
          </p:txBody>
        </p:sp>
        <p:sp>
          <p:nvSpPr>
            <p:cNvPr id="69" name="Text Box 30"/>
            <p:cNvSpPr txBox="1">
              <a:spLocks noChangeArrowheads="1"/>
            </p:cNvSpPr>
            <p:nvPr/>
          </p:nvSpPr>
          <p:spPr bwMode="auto">
            <a:xfrm>
              <a:off x="5815079" y="4152416"/>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45</a:t>
              </a:r>
            </a:p>
          </p:txBody>
        </p:sp>
        <p:sp>
          <p:nvSpPr>
            <p:cNvPr id="70" name="Text Box 31"/>
            <p:cNvSpPr txBox="1">
              <a:spLocks noChangeArrowheads="1"/>
            </p:cNvSpPr>
            <p:nvPr/>
          </p:nvSpPr>
          <p:spPr bwMode="auto">
            <a:xfrm>
              <a:off x="6640579" y="4152416"/>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52</a:t>
              </a:r>
            </a:p>
          </p:txBody>
        </p:sp>
        <p:sp>
          <p:nvSpPr>
            <p:cNvPr id="71" name="Text Box 32"/>
            <p:cNvSpPr txBox="1">
              <a:spLocks noChangeArrowheads="1"/>
            </p:cNvSpPr>
            <p:nvPr/>
          </p:nvSpPr>
          <p:spPr bwMode="auto">
            <a:xfrm>
              <a:off x="7466079" y="4152416"/>
              <a:ext cx="431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800" b="1" kern="0" dirty="0">
                  <a:solidFill>
                    <a:srgbClr val="FFFFFF"/>
                  </a:solidFill>
                  <a:latin typeface="Aptos" panose="020B0004020202020204" pitchFamily="34" charset="0"/>
                </a:rPr>
                <a:t>58</a:t>
              </a:r>
            </a:p>
          </p:txBody>
        </p:sp>
        <p:sp>
          <p:nvSpPr>
            <p:cNvPr id="77" name="Text Box 38"/>
            <p:cNvSpPr txBox="1">
              <a:spLocks noChangeArrowheads="1"/>
            </p:cNvSpPr>
            <p:nvPr/>
          </p:nvSpPr>
          <p:spPr bwMode="auto">
            <a:xfrm>
              <a:off x="598262" y="2947969"/>
              <a:ext cx="3372848" cy="784830"/>
            </a:xfrm>
            <a:prstGeom prst="rect">
              <a:avLst/>
            </a:prstGeom>
            <a:solidFill>
              <a:schemeClr val="accent4"/>
            </a:solidFill>
            <a:ln w="9525">
              <a:solidFill>
                <a:schemeClr val="accent4"/>
              </a:solidFill>
              <a:miter lim="800000"/>
              <a:headEnd/>
              <a:tailEnd/>
            </a:ln>
          </p:spPr>
          <p:txBody>
            <a:bodyPr wrap="squar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500" b="1" kern="0" dirty="0">
                  <a:solidFill>
                    <a:schemeClr val="bg1"/>
                  </a:solidFill>
                  <a:latin typeface="Aptos" panose="020B0004020202020204" pitchFamily="34" charset="0"/>
                </a:rPr>
                <a:t>Demonstrate noninferior immunogenicity (immunobridging as surrogate for efficacy)</a:t>
              </a:r>
            </a:p>
          </p:txBody>
        </p:sp>
        <p:sp>
          <p:nvSpPr>
            <p:cNvPr id="78" name="Text Box 39"/>
            <p:cNvSpPr txBox="1">
              <a:spLocks noChangeArrowheads="1"/>
            </p:cNvSpPr>
            <p:nvPr/>
          </p:nvSpPr>
          <p:spPr bwMode="auto">
            <a:xfrm>
              <a:off x="4080084" y="2945108"/>
              <a:ext cx="4132538" cy="338554"/>
            </a:xfrm>
            <a:prstGeom prst="rect">
              <a:avLst/>
            </a:prstGeom>
            <a:solidFill>
              <a:schemeClr val="accent4"/>
            </a:solidFill>
            <a:ln w="9525">
              <a:solidFill>
                <a:schemeClr val="accent4"/>
              </a:solidFill>
              <a:miter lim="800000"/>
              <a:headEnd/>
              <a:tailEnd/>
            </a:ln>
          </p:spPr>
          <p:txBody>
            <a:bodyPr wrap="squar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algn="ctr" eaLnBrk="1" fontAlgn="base" hangingPunct="1">
                <a:lnSpc>
                  <a:spcPct val="100000"/>
                </a:lnSpc>
                <a:spcBef>
                  <a:spcPct val="0"/>
                </a:spcBef>
                <a:spcAft>
                  <a:spcPct val="0"/>
                </a:spcAft>
                <a:buClrTx/>
                <a:buSzTx/>
                <a:buNone/>
                <a:defRPr/>
              </a:pPr>
              <a:r>
                <a:rPr lang="en-US" altLang="en-US" sz="1600" b="1" kern="0" dirty="0">
                  <a:solidFill>
                    <a:schemeClr val="bg1"/>
                  </a:solidFill>
                  <a:latin typeface="Aptos" panose="020B0004020202020204" pitchFamily="34" charset="0"/>
                </a:rPr>
                <a:t>Demonstrate efficacy</a:t>
              </a:r>
            </a:p>
          </p:txBody>
        </p:sp>
        <p:sp>
          <p:nvSpPr>
            <p:cNvPr id="79" name="Text Box 20"/>
            <p:cNvSpPr txBox="1">
              <a:spLocks noChangeArrowheads="1"/>
            </p:cNvSpPr>
            <p:nvPr/>
          </p:nvSpPr>
          <p:spPr bwMode="auto">
            <a:xfrm>
              <a:off x="582477" y="4593933"/>
              <a:ext cx="78661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r>
                <a:rPr lang="en-US" sz="1600" b="1" kern="0" dirty="0">
                  <a:latin typeface="Aptos" panose="020B0004020202020204" pitchFamily="34" charset="0"/>
                </a:rPr>
                <a:t>9vHPV Vaccine</a:t>
              </a:r>
              <a:endParaRPr lang="en-US" altLang="en-US" sz="1600" kern="0" dirty="0">
                <a:latin typeface="Aptos" panose="020B0004020202020204" pitchFamily="34" charset="0"/>
              </a:endParaRPr>
            </a:p>
          </p:txBody>
        </p:sp>
        <p:sp>
          <p:nvSpPr>
            <p:cNvPr id="76" name="AutoShape 36"/>
            <p:cNvSpPr>
              <a:spLocks noChangeArrowheads="1"/>
            </p:cNvSpPr>
            <p:nvPr/>
          </p:nvSpPr>
          <p:spPr bwMode="auto">
            <a:xfrm>
              <a:off x="4222598" y="3248982"/>
              <a:ext cx="301752" cy="731520"/>
            </a:xfrm>
            <a:prstGeom prst="upArrow">
              <a:avLst>
                <a:gd name="adj1" fmla="val 50000"/>
                <a:gd name="adj2" fmla="val 84150"/>
              </a:avLst>
            </a:prstGeom>
            <a:solidFill>
              <a:srgbClr val="002060"/>
            </a:solidFill>
            <a:ln w="9525">
              <a:solidFill>
                <a:srgbClr val="4072A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82" name="AutoShape 36"/>
            <p:cNvSpPr>
              <a:spLocks noChangeArrowheads="1"/>
            </p:cNvSpPr>
            <p:nvPr/>
          </p:nvSpPr>
          <p:spPr bwMode="auto">
            <a:xfrm>
              <a:off x="5056055" y="3253894"/>
              <a:ext cx="301752" cy="731520"/>
            </a:xfrm>
            <a:prstGeom prst="upArrow">
              <a:avLst>
                <a:gd name="adj1" fmla="val 50000"/>
                <a:gd name="adj2" fmla="val 84150"/>
              </a:avLst>
            </a:prstGeom>
            <a:solidFill>
              <a:srgbClr val="002060"/>
            </a:solidFill>
            <a:ln w="9525">
              <a:solidFill>
                <a:srgbClr val="4072A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83" name="AutoShape 36"/>
            <p:cNvSpPr>
              <a:spLocks noChangeArrowheads="1"/>
            </p:cNvSpPr>
            <p:nvPr/>
          </p:nvSpPr>
          <p:spPr bwMode="auto">
            <a:xfrm>
              <a:off x="5878057" y="3248982"/>
              <a:ext cx="301752" cy="731520"/>
            </a:xfrm>
            <a:prstGeom prst="upArrow">
              <a:avLst>
                <a:gd name="adj1" fmla="val 50000"/>
                <a:gd name="adj2" fmla="val 84150"/>
              </a:avLst>
            </a:prstGeom>
            <a:solidFill>
              <a:srgbClr val="002060"/>
            </a:solidFill>
            <a:ln w="9525">
              <a:solidFill>
                <a:srgbClr val="4072A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84" name="AutoShape 36"/>
            <p:cNvSpPr>
              <a:spLocks noChangeArrowheads="1"/>
            </p:cNvSpPr>
            <p:nvPr/>
          </p:nvSpPr>
          <p:spPr bwMode="auto">
            <a:xfrm>
              <a:off x="6707055" y="3246487"/>
              <a:ext cx="301752" cy="731520"/>
            </a:xfrm>
            <a:prstGeom prst="upArrow">
              <a:avLst>
                <a:gd name="adj1" fmla="val 50000"/>
                <a:gd name="adj2" fmla="val 84150"/>
              </a:avLst>
            </a:prstGeom>
            <a:solidFill>
              <a:srgbClr val="002060"/>
            </a:solidFill>
            <a:ln w="9525">
              <a:solidFill>
                <a:srgbClr val="4072A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85" name="AutoShape 36"/>
            <p:cNvSpPr>
              <a:spLocks noChangeArrowheads="1"/>
            </p:cNvSpPr>
            <p:nvPr/>
          </p:nvSpPr>
          <p:spPr bwMode="auto">
            <a:xfrm>
              <a:off x="7521443" y="3254439"/>
              <a:ext cx="301752" cy="731520"/>
            </a:xfrm>
            <a:prstGeom prst="upArrow">
              <a:avLst>
                <a:gd name="adj1" fmla="val 50000"/>
                <a:gd name="adj2" fmla="val 84150"/>
              </a:avLst>
            </a:prstGeom>
            <a:solidFill>
              <a:srgbClr val="002060"/>
            </a:solidFill>
            <a:ln w="9525">
              <a:solidFill>
                <a:srgbClr val="4072AA"/>
              </a:solidFill>
              <a:miter lim="800000"/>
              <a:headEnd/>
              <a:tailEnd/>
            </a:ln>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endParaRPr lang="fr-FR" altLang="en-US" kern="0" dirty="0">
                <a:solidFill>
                  <a:srgbClr val="FFFFFF"/>
                </a:solidFill>
                <a:latin typeface="Aptos" panose="020B0004020202020204" pitchFamily="34" charset="0"/>
              </a:endParaRPr>
            </a:p>
          </p:txBody>
        </p:sp>
        <p:sp>
          <p:nvSpPr>
            <p:cNvPr id="60" name="Text Box 20"/>
            <p:cNvSpPr txBox="1">
              <a:spLocks noChangeArrowheads="1"/>
            </p:cNvSpPr>
            <p:nvPr/>
          </p:nvSpPr>
          <p:spPr bwMode="auto">
            <a:xfrm>
              <a:off x="552875" y="1729116"/>
              <a:ext cx="22418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None/>
                <a:defRPr/>
              </a:pPr>
              <a:r>
                <a:rPr lang="en-US" sz="1600" b="1" kern="0" dirty="0">
                  <a:latin typeface="Aptos" panose="020B0004020202020204" pitchFamily="34" charset="0"/>
                </a:rPr>
                <a:t>4vHPV Vaccine</a:t>
              </a:r>
              <a:endParaRPr lang="en-US" altLang="en-US" sz="1600" kern="0" dirty="0">
                <a:latin typeface="Aptos" panose="020B0004020202020204" pitchFamily="34" charset="0"/>
              </a:endParaRPr>
            </a:p>
          </p:txBody>
        </p:sp>
      </p:grpSp>
    </p:spTree>
    <p:extLst>
      <p:ext uri="{BB962C8B-B14F-4D97-AF65-F5344CB8AC3E}">
        <p14:creationId xmlns:p14="http://schemas.microsoft.com/office/powerpoint/2010/main" val="3678997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Strategy for Measuring Efficacy of 9vHPV Vaccine Compared With 4vHPV Vaccine for HPV Types 6/11/16/18</a:t>
            </a:r>
            <a:endParaRPr lang="en-US" baseline="30000" dirty="0"/>
          </a:p>
        </p:txBody>
      </p:sp>
      <p:sp>
        <p:nvSpPr>
          <p:cNvPr id="42" name="Content Placeholder 2"/>
          <p:cNvSpPr>
            <a:spLocks noGrp="1"/>
          </p:cNvSpPr>
          <p:nvPr>
            <p:ph idx="1"/>
          </p:nvPr>
        </p:nvSpPr>
        <p:spPr>
          <a:prstGeom prst="rect">
            <a:avLst/>
          </a:prstGeom>
        </p:spPr>
        <p:txBody>
          <a:bodyPr>
            <a:normAutofit/>
          </a:bodyPr>
          <a:lstStyle/>
          <a:p>
            <a:pPr algn="just"/>
            <a:r>
              <a:rPr lang="en-US" dirty="0">
                <a:solidFill>
                  <a:schemeClr val="tx1"/>
                </a:solidFill>
                <a:cs typeface="Arial" panose="020B0604020202020204" pitchFamily="34" charset="0"/>
              </a:rPr>
              <a:t>4vHPV vaccine is highly efficacious </a:t>
            </a:r>
            <a:endParaRPr lang="tr-TR" dirty="0">
              <a:solidFill>
                <a:schemeClr val="tx1"/>
              </a:solidFill>
              <a:cs typeface="Arial" panose="020B0604020202020204" pitchFamily="34" charset="0"/>
            </a:endParaRPr>
          </a:p>
          <a:p>
            <a:pPr algn="just"/>
            <a:r>
              <a:rPr lang="en-US" sz="2000" dirty="0">
                <a:solidFill>
                  <a:schemeClr val="tx1"/>
                </a:solidFill>
                <a:cs typeface="Arial" panose="020B0604020202020204" pitchFamily="34" charset="0"/>
              </a:rPr>
              <a:t>Therefore, few HPV 6/11/16/18–related disease endpoints were expected in both vaccine cohorts</a:t>
            </a:r>
            <a:endParaRPr lang="tr-TR" sz="2000" dirty="0">
              <a:solidFill>
                <a:schemeClr val="tx1"/>
              </a:solidFill>
              <a:cs typeface="Arial" panose="020B0604020202020204" pitchFamily="34" charset="0"/>
            </a:endParaRPr>
          </a:p>
          <a:p>
            <a:pPr algn="just"/>
            <a:r>
              <a:rPr lang="en-US" dirty="0">
                <a:solidFill>
                  <a:schemeClr val="tx1"/>
                </a:solidFill>
                <a:cs typeface="Arial" panose="020B0604020202020204" pitchFamily="34" charset="0"/>
              </a:rPr>
              <a:t>Used immunobridging studies for comparison </a:t>
            </a:r>
            <a:endParaRPr lang="tr-TR" dirty="0">
              <a:solidFill>
                <a:schemeClr val="tx1"/>
              </a:solidFill>
              <a:cs typeface="Arial" panose="020B0604020202020204" pitchFamily="34" charset="0"/>
            </a:endParaRPr>
          </a:p>
          <a:p>
            <a:pPr algn="just"/>
            <a:r>
              <a:rPr lang="en-US" sz="2000" dirty="0">
                <a:solidFill>
                  <a:schemeClr val="tx1"/>
                </a:solidFill>
                <a:cs typeface="Arial" panose="020B0604020202020204" pitchFamily="34" charset="0"/>
              </a:rPr>
              <a:t>Bridged 4vHPV vaccine efficacy findings to 9vHPV vaccine via demonstration of noninferior immunogenicity for HPV Types 6/11/16/18 (primary analysis)</a:t>
            </a:r>
            <a:endParaRPr lang="tr-TR" sz="2000" dirty="0">
              <a:solidFill>
                <a:schemeClr val="tx1"/>
              </a:solidFill>
              <a:cs typeface="Arial" panose="020B0604020202020204" pitchFamily="34" charset="0"/>
            </a:endParaRPr>
          </a:p>
          <a:p>
            <a:pPr algn="just"/>
            <a:r>
              <a:rPr lang="en-US" sz="2000" dirty="0">
                <a:solidFill>
                  <a:schemeClr val="tx1"/>
                </a:solidFill>
                <a:cs typeface="Arial" panose="020B0604020202020204" pitchFamily="34" charset="0"/>
              </a:rPr>
              <a:t>Collected HPV 6/11/16/18–associated persistent infection and disease endpoints for numerical comparison between the 2 vaccine cohorts (supportive analysis)</a:t>
            </a:r>
          </a:p>
        </p:txBody>
      </p:sp>
      <p:sp>
        <p:nvSpPr>
          <p:cNvPr id="2" name="Footer Placeholder 1"/>
          <p:cNvSpPr>
            <a:spLocks noGrp="1"/>
          </p:cNvSpPr>
          <p:nvPr>
            <p:ph type="ftr" sz="quarter" idx="11"/>
          </p:nvPr>
        </p:nvSpPr>
        <p:spPr/>
        <p:txBody>
          <a:bodyPr/>
          <a:lstStyle/>
          <a:p>
            <a:r>
              <a:rPr lang="tr-TR"/>
              <a:t>Luxembourg A,  Contemp Clin Trials, 2015; Schiller J, Nat Rev Microbiol. 2012</a:t>
            </a:r>
            <a:endParaRPr lang="tr-TR" dirty="0"/>
          </a:p>
        </p:txBody>
      </p:sp>
    </p:spTree>
    <p:extLst>
      <p:ext uri="{BB962C8B-B14F-4D97-AF65-F5344CB8AC3E}">
        <p14:creationId xmlns:p14="http://schemas.microsoft.com/office/powerpoint/2010/main" val="24671753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tr-TR" dirty="0"/>
              <a:t>Luxembourg A,  Contemp </a:t>
            </a:r>
            <a:r>
              <a:rPr lang="tr-TR" dirty="0" err="1"/>
              <a:t>Clin</a:t>
            </a:r>
            <a:r>
              <a:rPr lang="tr-TR" dirty="0"/>
              <a:t> </a:t>
            </a:r>
            <a:r>
              <a:rPr lang="tr-TR" dirty="0" err="1"/>
              <a:t>Trials</a:t>
            </a:r>
            <a:r>
              <a:rPr lang="tr-TR" dirty="0"/>
              <a:t> 2015; Schiller J, Nat </a:t>
            </a:r>
            <a:r>
              <a:rPr lang="tr-TR" dirty="0" err="1"/>
              <a:t>Rev</a:t>
            </a:r>
            <a:r>
              <a:rPr lang="tr-TR" dirty="0"/>
              <a:t> </a:t>
            </a:r>
            <a:r>
              <a:rPr lang="tr-TR" dirty="0" err="1"/>
              <a:t>Microbiol</a:t>
            </a:r>
            <a:r>
              <a:rPr lang="tr-TR" dirty="0"/>
              <a:t> 2012</a:t>
            </a:r>
          </a:p>
        </p:txBody>
      </p:sp>
      <p:sp>
        <p:nvSpPr>
          <p:cNvPr id="2" name="Title 1"/>
          <p:cNvSpPr>
            <a:spLocks noGrp="1"/>
          </p:cNvSpPr>
          <p:nvPr>
            <p:ph type="title"/>
          </p:nvPr>
        </p:nvSpPr>
        <p:spPr/>
        <p:txBody>
          <a:bodyPr/>
          <a:lstStyle/>
          <a:p>
            <a:r>
              <a:rPr lang="tr-TR" dirty="0"/>
              <a:t>No </a:t>
            </a:r>
            <a:r>
              <a:rPr lang="tr-TR" dirty="0" err="1"/>
              <a:t>It</a:t>
            </a:r>
            <a:r>
              <a:rPr lang="tr-TR" dirty="0"/>
              <a:t> </a:t>
            </a:r>
            <a:r>
              <a:rPr lang="tr-TR" dirty="0" err="1"/>
              <a:t>Does</a:t>
            </a:r>
            <a:r>
              <a:rPr lang="tr-TR" dirty="0"/>
              <a:t> Not!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738702457"/>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1880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Luxembourg A, 9vHPV V</a:t>
            </a:r>
            <a:r>
              <a:rPr lang="tr-TR" dirty="0"/>
              <a:t>a</a:t>
            </a:r>
            <a:r>
              <a:rPr lang="en-US" dirty="0" err="1"/>
              <a:t>ccine</a:t>
            </a:r>
            <a:r>
              <a:rPr lang="en-US" dirty="0"/>
              <a:t> Key Results, ACIP 2014</a:t>
            </a:r>
            <a:endParaRPr lang="tr-TR" dirty="0"/>
          </a:p>
        </p:txBody>
      </p:sp>
      <p:sp>
        <p:nvSpPr>
          <p:cNvPr id="2" name="Title 1"/>
          <p:cNvSpPr>
            <a:spLocks noGrp="1"/>
          </p:cNvSpPr>
          <p:nvPr>
            <p:ph type="title"/>
          </p:nvPr>
        </p:nvSpPr>
        <p:spPr/>
        <p:txBody>
          <a:bodyPr/>
          <a:lstStyle/>
          <a:p>
            <a:r>
              <a:rPr lang="en-US" dirty="0"/>
              <a:t>9vHPV Vaccine</a:t>
            </a:r>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92452691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5539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Key Objectives of 9vHPV Vaccine Clinical Program</a:t>
            </a:r>
            <a:br>
              <a:rPr lang="tr-TR" dirty="0"/>
            </a:br>
            <a:endParaRPr lang="en-US" baseline="30000" dirty="0"/>
          </a:p>
        </p:txBody>
      </p:sp>
      <p:graphicFrame>
        <p:nvGraphicFramePr>
          <p:cNvPr id="5" name="Group 33"/>
          <p:cNvGraphicFramePr>
            <a:graphicFrameLocks noGrp="1"/>
          </p:cNvGraphicFramePr>
          <p:nvPr/>
        </p:nvGraphicFramePr>
        <p:xfrm>
          <a:off x="808892" y="1799384"/>
          <a:ext cx="10617854" cy="4284001"/>
        </p:xfrm>
        <a:graphic>
          <a:graphicData uri="http://schemas.openxmlformats.org/drawingml/2006/table">
            <a:tbl>
              <a:tblPr>
                <a:tableStyleId>{2D5ABB26-0587-4C30-8999-92F81FD0307C}</a:tableStyleId>
              </a:tblPr>
              <a:tblGrid>
                <a:gridCol w="3499798">
                  <a:extLst>
                    <a:ext uri="{9D8B030D-6E8A-4147-A177-3AD203B41FA5}">
                      <a16:colId xmlns:a16="http://schemas.microsoft.com/office/drawing/2014/main" val="20000"/>
                    </a:ext>
                  </a:extLst>
                </a:gridCol>
                <a:gridCol w="7118056">
                  <a:extLst>
                    <a:ext uri="{9D8B030D-6E8A-4147-A177-3AD203B41FA5}">
                      <a16:colId xmlns:a16="http://schemas.microsoft.com/office/drawing/2014/main" val="20001"/>
                    </a:ext>
                  </a:extLst>
                </a:gridCol>
              </a:tblGrid>
              <a:tr h="5630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2000" u="none" strike="noStrike" cap="none" normalizeH="0" baseline="0" dirty="0">
                          <a:ln>
                            <a:noFill/>
                          </a:ln>
                          <a:effectLst/>
                          <a:latin typeface="Aptos" panose="020B0004020202020204" pitchFamily="34" charset="0"/>
                        </a:rPr>
                        <a:t>Topic</a:t>
                      </a:r>
                      <a:endParaRPr kumimoji="0" lang="en-US" sz="2000" b="1" i="0" u="none" strike="noStrike" cap="none" normalizeH="0" baseline="0" dirty="0">
                        <a:ln>
                          <a:noFill/>
                        </a:ln>
                        <a:solidFill>
                          <a:schemeClr val="tx1"/>
                        </a:solidFill>
                        <a:effectLst/>
                        <a:latin typeface="Aptos" panose="020B0004020202020204" pitchFamily="34" charset="0"/>
                        <a:cs typeface="Arial" charset="0"/>
                      </a:endParaRPr>
                    </a:p>
                  </a:txBody>
                  <a:tcPr marL="45722" marR="45722" marT="45703" marB="45703"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2000" u="none" strike="noStrike" cap="none" normalizeH="0" baseline="0" dirty="0">
                          <a:ln>
                            <a:noFill/>
                          </a:ln>
                          <a:effectLst/>
                          <a:latin typeface="Aptos" panose="020B0004020202020204" pitchFamily="34" charset="0"/>
                        </a:rPr>
                        <a:t>Objective</a:t>
                      </a:r>
                      <a:endParaRPr kumimoji="0" lang="en-US" sz="2000" b="1" i="0" u="none" strike="noStrike" cap="none" normalizeH="0" baseline="0" dirty="0">
                        <a:ln>
                          <a:noFill/>
                        </a:ln>
                        <a:solidFill>
                          <a:schemeClr val="tx1"/>
                        </a:solidFill>
                        <a:effectLst/>
                        <a:latin typeface="Aptos" panose="020B0004020202020204" pitchFamily="34" charset="0"/>
                        <a:cs typeface="Arial" charset="0"/>
                      </a:endParaRPr>
                    </a:p>
                  </a:txBody>
                  <a:tcPr marL="91444" marR="91444" marT="45703" marB="45703" anchor="ctr" horzOverflow="overflow"/>
                </a:tc>
                <a:extLst>
                  <a:ext uri="{0D108BD9-81ED-4DB2-BD59-A6C34878D82A}">
                    <a16:rowId xmlns:a16="http://schemas.microsoft.com/office/drawing/2014/main" val="10000"/>
                  </a:ext>
                </a:extLst>
              </a:tr>
              <a:tr h="810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Women </a:t>
                      </a:r>
                    </a:p>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(HPV 6/11/16/18)</a:t>
                      </a:r>
                      <a:r>
                        <a:rPr kumimoji="0" lang="en-US" sz="1600" u="none" strike="noStrike" cap="none" normalizeH="0" baseline="30000" dirty="0">
                          <a:ln>
                            <a:noFill/>
                          </a:ln>
                          <a:effectLst/>
                          <a:latin typeface="Aptos" panose="020B0004020202020204" pitchFamily="34" charset="0"/>
                        </a:rPr>
                        <a:t>1</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sym typeface="Wingdings" pitchFamily="2" charset="2"/>
                        </a:rPr>
                        <a:t>Provide similar level of protection as 4vHPV vaccine against infection/disease due to HPV 6/11/16/18</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1"/>
                  </a:ext>
                </a:extLst>
              </a:tr>
              <a:tr h="810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Women </a:t>
                      </a:r>
                    </a:p>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(HPV 31/33/45/52/58)</a:t>
                      </a:r>
                      <a:r>
                        <a:rPr kumimoji="0" lang="en-US" sz="1600" u="none" strike="noStrike" cap="none" normalizeH="0" baseline="30000" dirty="0">
                          <a:ln>
                            <a:noFill/>
                          </a:ln>
                          <a:effectLst/>
                          <a:latin typeface="Aptos" panose="020B0004020202020204" pitchFamily="34" charset="0"/>
                        </a:rPr>
                        <a:t>1</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sym typeface="Wingdings" pitchFamily="2" charset="2"/>
                        </a:rPr>
                        <a:t>Provide an increased level of protection as compared with 4vHPV vaccine against disease due to HPV 31/33/45/52/58</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2"/>
                  </a:ext>
                </a:extLst>
              </a:tr>
              <a:tr h="810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Adolescents</a:t>
                      </a:r>
                      <a:r>
                        <a:rPr kumimoji="0" lang="en-US" sz="1600" u="none" strike="noStrike" cap="none" normalizeH="0" baseline="30000" dirty="0">
                          <a:ln>
                            <a:noFill/>
                          </a:ln>
                          <a:effectLst/>
                          <a:latin typeface="Aptos" panose="020B0004020202020204" pitchFamily="34" charset="0"/>
                        </a:rPr>
                        <a:t>2</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Noninferior immunogenicity in adolescents vs young women (immunobridging)</a:t>
                      </a:r>
                      <a:endParaRPr kumimoji="0" lang="en-US" sz="1600" b="0" i="0" u="none" strike="noStrike" cap="none" normalizeH="0" baseline="0" dirty="0">
                        <a:ln>
                          <a:noFill/>
                        </a:ln>
                        <a:solidFill>
                          <a:schemeClr val="bg1"/>
                        </a:solidFill>
                        <a:effectLst/>
                        <a:latin typeface="Aptos" panose="020B0004020202020204" pitchFamily="34" charset="0"/>
                        <a:cs typeface="Arial" charset="0"/>
                      </a:endParaRPr>
                    </a:p>
                  </a:txBody>
                  <a:tcPr anchor="ctr" horzOverflow="overflow"/>
                </a:tc>
                <a:extLst>
                  <a:ext uri="{0D108BD9-81ED-4DB2-BD59-A6C34878D82A}">
                    <a16:rowId xmlns:a16="http://schemas.microsoft.com/office/drawing/2014/main" val="10003"/>
                  </a:ext>
                </a:extLst>
              </a:tr>
              <a:tr h="810357">
                <a:tc>
                  <a:txBody>
                    <a:body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Men</a:t>
                      </a:r>
                      <a:r>
                        <a:rPr kumimoji="0" lang="en-US" sz="1600" u="none" strike="noStrike" cap="none" normalizeH="0" baseline="30000" dirty="0">
                          <a:ln>
                            <a:noFill/>
                          </a:ln>
                          <a:effectLst/>
                        </a:rPr>
                        <a:t>3</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sym typeface="Wingdings" pitchFamily="2" charset="2"/>
                        </a:rPr>
                        <a:t>Noninferior immunogenicity in young men vs young women (immunobridging)</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4"/>
                  </a:ext>
                </a:extLst>
              </a:tr>
              <a:tr h="4795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Safety</a:t>
                      </a:r>
                      <a:r>
                        <a:rPr kumimoji="0" lang="en-US" sz="1600" u="none" strike="noStrike" cap="none" normalizeH="0" baseline="30000" dirty="0">
                          <a:ln>
                            <a:noFill/>
                          </a:ln>
                          <a:effectLst/>
                          <a:latin typeface="Aptos" panose="020B0004020202020204" pitchFamily="34" charset="0"/>
                        </a:rPr>
                        <a:t>1-3</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sym typeface="Wingdings" pitchFamily="2" charset="2"/>
                        </a:rPr>
                        <a:t>Acceptable safety/tolerability profile</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5"/>
                  </a:ext>
                </a:extLst>
              </a:tr>
            </a:tbl>
          </a:graphicData>
        </a:graphic>
      </p:graphicFrame>
      <p:sp>
        <p:nvSpPr>
          <p:cNvPr id="4" name="Altbilgi Yer Tutucusu 3"/>
          <p:cNvSpPr>
            <a:spLocks noGrp="1"/>
          </p:cNvSpPr>
          <p:nvPr>
            <p:ph type="ftr" sz="quarter" idx="11"/>
          </p:nvPr>
        </p:nvSpPr>
        <p:spPr/>
        <p:txBody>
          <a:bodyPr/>
          <a:lstStyle/>
          <a:p>
            <a:r>
              <a:rPr lang="en-US"/>
              <a:t>Joura EA, N Engl J Med 2015; Van Damme P, Pediatrics 2015; Castellsagué X , Vaccine 2015 </a:t>
            </a:r>
          </a:p>
        </p:txBody>
      </p:sp>
    </p:spTree>
    <p:extLst>
      <p:ext uri="{BB962C8B-B14F-4D97-AF65-F5344CB8AC3E}">
        <p14:creationId xmlns:p14="http://schemas.microsoft.com/office/powerpoint/2010/main" val="16262586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2400" y="273600"/>
            <a:ext cx="7923600" cy="1144800"/>
          </a:xfrm>
        </p:spPr>
        <p:txBody>
          <a:bodyPr>
            <a:normAutofit/>
          </a:bodyPr>
          <a:lstStyle/>
          <a:p>
            <a:r>
              <a:rPr lang="en-US" dirty="0"/>
              <a:t>Summary of Completed Clinical Trials</a:t>
            </a:r>
            <a:br>
              <a:rPr lang="tr-TR" dirty="0"/>
            </a:br>
            <a:endParaRPr lang="en-US" baseline="30000" dirty="0"/>
          </a:p>
        </p:txBody>
      </p:sp>
      <p:graphicFrame>
        <p:nvGraphicFramePr>
          <p:cNvPr id="4" name="Table 5"/>
          <p:cNvGraphicFramePr>
            <a:graphicFrameLocks noGrp="1"/>
          </p:cNvGraphicFramePr>
          <p:nvPr/>
        </p:nvGraphicFramePr>
        <p:xfrm>
          <a:off x="1889761" y="1628801"/>
          <a:ext cx="8412478" cy="3491999"/>
        </p:xfrm>
        <a:graphic>
          <a:graphicData uri="http://schemas.openxmlformats.org/drawingml/2006/table">
            <a:tbl>
              <a:tblPr firstRow="1" bandRow="1">
                <a:tableStyleId>{5C22544A-7EE6-4342-B048-85BDC9FD1C3A}</a:tableStyleId>
              </a:tblPr>
              <a:tblGrid>
                <a:gridCol w="1425511">
                  <a:extLst>
                    <a:ext uri="{9D8B030D-6E8A-4147-A177-3AD203B41FA5}">
                      <a16:colId xmlns:a16="http://schemas.microsoft.com/office/drawing/2014/main" val="20000"/>
                    </a:ext>
                  </a:extLst>
                </a:gridCol>
                <a:gridCol w="2668513">
                  <a:extLst>
                    <a:ext uri="{9D8B030D-6E8A-4147-A177-3AD203B41FA5}">
                      <a16:colId xmlns:a16="http://schemas.microsoft.com/office/drawing/2014/main" val="20001"/>
                    </a:ext>
                  </a:extLst>
                </a:gridCol>
                <a:gridCol w="4318454">
                  <a:extLst>
                    <a:ext uri="{9D8B030D-6E8A-4147-A177-3AD203B41FA5}">
                      <a16:colId xmlns:a16="http://schemas.microsoft.com/office/drawing/2014/main" val="20002"/>
                    </a:ext>
                  </a:extLst>
                </a:gridCol>
              </a:tblGrid>
              <a:tr h="446720">
                <a:tc>
                  <a:txBody>
                    <a:bodyPr/>
                    <a:lstStyle/>
                    <a:p>
                      <a:pPr algn="ctr"/>
                      <a:r>
                        <a:rPr lang="en-US" sz="1800" dirty="0">
                          <a:solidFill>
                            <a:schemeClr val="tx1"/>
                          </a:solidFill>
                          <a:latin typeface="Aptos" panose="020B0004020202020204" pitchFamily="34" charset="0"/>
                        </a:rPr>
                        <a:t>Study</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44061"/>
                    </a:solidFill>
                  </a:tcPr>
                </a:tc>
                <a:tc>
                  <a:txBody>
                    <a:bodyPr/>
                    <a:lstStyle/>
                    <a:p>
                      <a:pPr algn="ctr"/>
                      <a:r>
                        <a:rPr lang="en-US" sz="1800" dirty="0">
                          <a:solidFill>
                            <a:schemeClr val="tx1"/>
                          </a:solidFill>
                          <a:latin typeface="Aptos" panose="020B0004020202020204" pitchFamily="34" charset="0"/>
                        </a:rPr>
                        <a:t>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44061"/>
                    </a:solidFill>
                  </a:tcPr>
                </a:tc>
                <a:tc>
                  <a:txBody>
                    <a:bodyPr/>
                    <a:lstStyle/>
                    <a:p>
                      <a:pPr algn="ctr"/>
                      <a:r>
                        <a:rPr lang="en-US" sz="1800" dirty="0">
                          <a:solidFill>
                            <a:schemeClr val="tx1"/>
                          </a:solidFill>
                          <a:latin typeface="Aptos" panose="020B0004020202020204" pitchFamily="34" charset="0"/>
                        </a:rPr>
                        <a:t>Objective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44061"/>
                    </a:solidFill>
                  </a:tcPr>
                </a:tc>
                <a:extLst>
                  <a:ext uri="{0D108BD9-81ED-4DB2-BD59-A6C34878D82A}">
                    <a16:rowId xmlns:a16="http://schemas.microsoft.com/office/drawing/2014/main" val="10000"/>
                  </a:ext>
                </a:extLst>
              </a:tr>
              <a:tr h="371333">
                <a:tc gridSpan="3">
                  <a:txBody>
                    <a:bodyPr/>
                    <a:lstStyle/>
                    <a:p>
                      <a:pPr algn="l"/>
                      <a:r>
                        <a:rPr lang="en-US" sz="1600" b="1" i="1" dirty="0">
                          <a:solidFill>
                            <a:schemeClr val="bg1"/>
                          </a:solidFill>
                          <a:latin typeface="Aptos" panose="020B0004020202020204" pitchFamily="34" charset="0"/>
                        </a:rPr>
                        <a:t>Pivotal Efficacy Study</a:t>
                      </a:r>
                      <a:endParaRPr lang="en-US" sz="1400" b="1" i="1"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2977">
                <a:tc>
                  <a:txBody>
                    <a:bodyPr/>
                    <a:lstStyle/>
                    <a:p>
                      <a:pPr algn="ctr"/>
                      <a:r>
                        <a:rPr lang="en-US" sz="1400" dirty="0">
                          <a:solidFill>
                            <a:schemeClr val="bg1"/>
                          </a:solidFill>
                          <a:latin typeface="Aptos" panose="020B0004020202020204" pitchFamily="34" charset="0"/>
                        </a:rPr>
                        <a:t>Protocol 001</a:t>
                      </a:r>
                      <a:r>
                        <a:rPr lang="en-US" sz="1400" baseline="30000" dirty="0">
                          <a:solidFill>
                            <a:schemeClr val="bg1"/>
                          </a:solidFill>
                        </a:rPr>
                        <a:t>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400" dirty="0">
                          <a:solidFill>
                            <a:schemeClr val="bg1"/>
                          </a:solidFill>
                          <a:latin typeface="Aptos" panose="020B0004020202020204" pitchFamily="34" charset="0"/>
                        </a:rPr>
                        <a:t>Women, 16–26 </a:t>
                      </a:r>
                      <a:r>
                        <a:rPr lang="en-US" sz="1400" baseline="0" dirty="0">
                          <a:solidFill>
                            <a:schemeClr val="bg1"/>
                          </a:solidFill>
                        </a:rPr>
                        <a:t>years</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400" dirty="0">
                          <a:solidFill>
                            <a:schemeClr val="bg1"/>
                          </a:solidFill>
                          <a:latin typeface="Aptos" panose="020B0004020202020204" pitchFamily="34" charset="0"/>
                        </a:rPr>
                        <a:t>Dose-ranging,</a:t>
                      </a:r>
                      <a:r>
                        <a:rPr lang="en-US" sz="1400" baseline="0" dirty="0">
                          <a:solidFill>
                            <a:schemeClr val="bg1"/>
                          </a:solidFill>
                        </a:rPr>
                        <a:t> efficacy, immunogenicity, safety</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371333">
                <a:tc gridSpan="3">
                  <a:txBody>
                    <a:bodyPr/>
                    <a:lstStyle/>
                    <a:p>
                      <a:pPr algn="l"/>
                      <a:r>
                        <a:rPr lang="en-US" sz="1600" b="1" i="1" dirty="0">
                          <a:solidFill>
                            <a:schemeClr val="bg1"/>
                          </a:solidFill>
                          <a:latin typeface="Aptos" panose="020B0004020202020204" pitchFamily="34" charset="0"/>
                        </a:rPr>
                        <a:t>Immunobridging</a:t>
                      </a:r>
                      <a:r>
                        <a:rPr lang="en-US" sz="1600" b="1" i="1" baseline="0" dirty="0">
                          <a:solidFill>
                            <a:schemeClr val="bg1"/>
                          </a:solidFill>
                        </a:rPr>
                        <a:t> Studies in Adolescents</a:t>
                      </a:r>
                      <a:endParaRPr lang="en-US" sz="1400" b="1" i="1"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3881">
                <a:tc>
                  <a:txBody>
                    <a:bodyPr/>
                    <a:lstStyle/>
                    <a:p>
                      <a:pPr algn="ctr"/>
                      <a:r>
                        <a:rPr lang="en-US" sz="1400" dirty="0">
                          <a:solidFill>
                            <a:schemeClr val="bg1"/>
                          </a:solidFill>
                          <a:latin typeface="Aptos" panose="020B0004020202020204" pitchFamily="34" charset="0"/>
                        </a:rPr>
                        <a:t>Protocol 002</a:t>
                      </a:r>
                      <a:r>
                        <a:rPr lang="en-US" sz="1400" baseline="30000" dirty="0">
                          <a:solidFill>
                            <a:schemeClr val="bg1"/>
                          </a:solidFill>
                        </a:rPr>
                        <a:t>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400" dirty="0">
                          <a:solidFill>
                            <a:schemeClr val="bg1"/>
                          </a:solidFill>
                          <a:latin typeface="Aptos" panose="020B0004020202020204" pitchFamily="34" charset="0"/>
                        </a:rPr>
                        <a:t>Girls and boys, 9–15 years; women 16–26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400" dirty="0">
                          <a:solidFill>
                            <a:schemeClr val="bg1"/>
                          </a:solidFill>
                          <a:latin typeface="Aptos" panose="020B0004020202020204" pitchFamily="34" charset="0"/>
                        </a:rPr>
                        <a:t>Adult-to-adolescent</a:t>
                      </a:r>
                      <a:r>
                        <a:rPr lang="en-US" sz="1400" baseline="0" dirty="0">
                          <a:solidFill>
                            <a:schemeClr val="bg1"/>
                          </a:solidFill>
                        </a:rPr>
                        <a:t> immunobridging</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442211">
                <a:tc>
                  <a:txBody>
                    <a:bodyPr/>
                    <a:lstStyle/>
                    <a:p>
                      <a:pPr algn="ctr"/>
                      <a:r>
                        <a:rPr lang="en-US" sz="1400" dirty="0">
                          <a:solidFill>
                            <a:schemeClr val="bg1"/>
                          </a:solidFill>
                          <a:latin typeface="Aptos" panose="020B0004020202020204" pitchFamily="34" charset="0"/>
                        </a:rPr>
                        <a:t>Protocol 009</a:t>
                      </a:r>
                      <a:r>
                        <a:rPr lang="en-US" sz="1400" baseline="30000" dirty="0">
                          <a:solidFill>
                            <a:schemeClr val="bg1"/>
                          </a:solidFill>
                        </a:rPr>
                        <a:t>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400" dirty="0">
                          <a:solidFill>
                            <a:schemeClr val="bg1"/>
                          </a:solidFill>
                          <a:latin typeface="Aptos" panose="020B0004020202020204" pitchFamily="34" charset="0"/>
                        </a:rPr>
                        <a:t>Girls, 9–15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1400" kern="1200" dirty="0">
                          <a:solidFill>
                            <a:schemeClr val="bg1"/>
                          </a:solidFill>
                          <a:latin typeface="Aptos" panose="020B0004020202020204" pitchFamily="34" charset="0"/>
                          <a:ea typeface="+mn-ea"/>
                          <a:cs typeface="+mn-cs"/>
                        </a:rPr>
                        <a:t>4vHPV vaccine-to-9vHPV vaccine </a:t>
                      </a:r>
                      <a:r>
                        <a:rPr lang="en-US" sz="1400" kern="1200" dirty="0" err="1">
                          <a:solidFill>
                            <a:schemeClr val="bg1"/>
                          </a:solidFill>
                          <a:latin typeface="Aptos" panose="020B0004020202020204" pitchFamily="34" charset="0"/>
                          <a:ea typeface="+mn-ea"/>
                          <a:cs typeface="+mn-cs"/>
                        </a:rPr>
                        <a:t>immunobridging</a:t>
                      </a:r>
                      <a:endParaRPr lang="en-US" sz="1400" kern="1200" dirty="0">
                        <a:solidFill>
                          <a:schemeClr val="bg1"/>
                        </a:solidFill>
                        <a:latin typeface="Aptos" panose="020B0004020202020204" pitchFamily="34" charset="0"/>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371333">
                <a:tc gridSpan="3">
                  <a:txBody>
                    <a:bodyPr/>
                    <a:lstStyle/>
                    <a:p>
                      <a:pPr algn="l"/>
                      <a:r>
                        <a:rPr lang="en-US" sz="1600" b="1" i="1" dirty="0">
                          <a:solidFill>
                            <a:schemeClr val="bg1"/>
                          </a:solidFill>
                          <a:latin typeface="Aptos" panose="020B0004020202020204" pitchFamily="34" charset="0"/>
                        </a:rPr>
                        <a:t>Immunobridging</a:t>
                      </a:r>
                      <a:r>
                        <a:rPr lang="en-US" sz="1600" b="1" i="1" baseline="0" dirty="0">
                          <a:solidFill>
                            <a:schemeClr val="bg1"/>
                          </a:solidFill>
                        </a:rPr>
                        <a:t> </a:t>
                      </a:r>
                      <a:r>
                        <a:rPr lang="en-US" sz="1600" b="1" i="1" dirty="0">
                          <a:solidFill>
                            <a:schemeClr val="bg1"/>
                          </a:solidFill>
                        </a:rPr>
                        <a:t>Studies in Young Adult Men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42211">
                <a:tc>
                  <a:txBody>
                    <a:bodyPr/>
                    <a:lstStyle/>
                    <a:p>
                      <a:pPr algn="ctr"/>
                      <a:r>
                        <a:rPr lang="en-US" sz="1400" dirty="0">
                          <a:solidFill>
                            <a:schemeClr val="bg1"/>
                          </a:solidFill>
                          <a:latin typeface="Aptos" panose="020B0004020202020204" pitchFamily="34" charset="0"/>
                        </a:rPr>
                        <a:t>Protocol 003</a:t>
                      </a:r>
                      <a:r>
                        <a:rPr lang="en-US" sz="1400" baseline="30000" dirty="0">
                          <a:solidFill>
                            <a:schemeClr val="bg1"/>
                          </a:solidFill>
                        </a:rPr>
                        <a:t>4</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dirty="0">
                          <a:solidFill>
                            <a:schemeClr val="bg1"/>
                          </a:solidFill>
                          <a:latin typeface="Aptos" panose="020B0004020202020204" pitchFamily="34" charset="0"/>
                        </a:rPr>
                        <a:t>Men and women, 16–26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dirty="0">
                          <a:solidFill>
                            <a:schemeClr val="bg1"/>
                          </a:solidFill>
                          <a:latin typeface="Aptos" panose="020B0004020202020204" pitchFamily="34" charset="0"/>
                        </a:rPr>
                        <a:t>Male immunogenicity, female-male immunobridging</a:t>
                      </a:r>
                    </a:p>
                  </a:txBody>
                  <a:tcPr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bl>
          </a:graphicData>
        </a:graphic>
      </p:graphicFrame>
      <p:sp>
        <p:nvSpPr>
          <p:cNvPr id="3" name="Slide Number Placeholder 2"/>
          <p:cNvSpPr>
            <a:spLocks noGrp="1"/>
          </p:cNvSpPr>
          <p:nvPr>
            <p:ph type="sldNum" sz="quarter" idx="4294967295"/>
          </p:nvPr>
        </p:nvSpPr>
        <p:spPr>
          <a:xfrm>
            <a:off x="10066339" y="6500814"/>
            <a:ext cx="598487" cy="365125"/>
          </a:xfrm>
          <a:prstGeom prst="rect">
            <a:avLst/>
          </a:prstGeom>
        </p:spPr>
        <p:txBody>
          <a:bodyPr/>
          <a:lstStyle/>
          <a:p>
            <a:pPr eaLnBrk="0" fontAlgn="base" hangingPunct="0">
              <a:spcBef>
                <a:spcPct val="0"/>
              </a:spcBef>
              <a:spcAft>
                <a:spcPct val="0"/>
              </a:spcAft>
              <a:defRPr/>
            </a:pPr>
            <a:fld id="{F6495C60-7237-49E6-816D-25CDF27CF235}" type="slidenum">
              <a:rPr lang="en-US" altLang="en-US" smtClean="0">
                <a:solidFill>
                  <a:schemeClr val="bg1"/>
                </a:solidFill>
                <a:latin typeface="Aptos" panose="020B0004020202020204" pitchFamily="34" charset="0"/>
              </a:rPr>
              <a:pPr eaLnBrk="0" fontAlgn="base" hangingPunct="0">
                <a:spcBef>
                  <a:spcPct val="0"/>
                </a:spcBef>
                <a:spcAft>
                  <a:spcPct val="0"/>
                </a:spcAft>
                <a:defRPr/>
              </a:pPr>
              <a:t>125</a:t>
            </a:fld>
            <a:endParaRPr lang="en-US" altLang="en-US" dirty="0">
              <a:solidFill>
                <a:schemeClr val="bg1"/>
              </a:solidFill>
              <a:latin typeface="Aptos" panose="020B0004020202020204" pitchFamily="34" charset="0"/>
            </a:endParaRPr>
          </a:p>
        </p:txBody>
      </p:sp>
      <p:sp>
        <p:nvSpPr>
          <p:cNvPr id="6" name="Text Box 58"/>
          <p:cNvSpPr txBox="1">
            <a:spLocks noChangeArrowheads="1"/>
          </p:cNvSpPr>
          <p:nvPr/>
        </p:nvSpPr>
        <p:spPr bwMode="auto">
          <a:xfrm>
            <a:off x="2177794" y="6318613"/>
            <a:ext cx="8238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1200" dirty="0" err="1">
                <a:latin typeface="Aptos" panose="020B0004020202020204" pitchFamily="34" charset="0"/>
              </a:rPr>
              <a:t>Joura</a:t>
            </a:r>
            <a:r>
              <a:rPr lang="en-US" sz="1200" dirty="0">
                <a:latin typeface="Aptos" panose="020B0004020202020204" pitchFamily="34" charset="0"/>
              </a:rPr>
              <a:t> EA </a:t>
            </a:r>
            <a:r>
              <a:rPr lang="tr-TR" sz="1200" dirty="0">
                <a:latin typeface="Aptos" panose="020B0004020202020204" pitchFamily="34" charset="0"/>
              </a:rPr>
              <a:t>, </a:t>
            </a:r>
            <a:r>
              <a:rPr lang="en-US" sz="1200" i="1" dirty="0">
                <a:latin typeface="Aptos" panose="020B0004020202020204" pitchFamily="34" charset="0"/>
              </a:rPr>
              <a:t>N Engl J Med</a:t>
            </a:r>
            <a:r>
              <a:rPr lang="tr-TR" sz="1200" i="1" dirty="0">
                <a:latin typeface="Aptos" panose="020B0004020202020204" pitchFamily="34" charset="0"/>
              </a:rPr>
              <a:t>,</a:t>
            </a:r>
            <a:r>
              <a:rPr lang="en-US" sz="1200" dirty="0">
                <a:latin typeface="Aptos" panose="020B0004020202020204" pitchFamily="34" charset="0"/>
              </a:rPr>
              <a:t> 2015</a:t>
            </a:r>
            <a:r>
              <a:rPr lang="tr-TR" sz="1200" dirty="0">
                <a:latin typeface="Aptos" panose="020B0004020202020204" pitchFamily="34" charset="0"/>
              </a:rPr>
              <a:t> , </a:t>
            </a:r>
            <a:r>
              <a:rPr lang="en-US" sz="1200" dirty="0">
                <a:latin typeface="Aptos" panose="020B0004020202020204" pitchFamily="34" charset="0"/>
              </a:rPr>
              <a:t>Van </a:t>
            </a:r>
            <a:r>
              <a:rPr lang="en-US" sz="1200" dirty="0" err="1">
                <a:latin typeface="Aptos" panose="020B0004020202020204" pitchFamily="34" charset="0"/>
              </a:rPr>
              <a:t>Damme</a:t>
            </a:r>
            <a:r>
              <a:rPr lang="en-US" sz="1200" dirty="0">
                <a:latin typeface="Aptos" panose="020B0004020202020204" pitchFamily="34" charset="0"/>
              </a:rPr>
              <a:t> P</a:t>
            </a:r>
            <a:r>
              <a:rPr lang="tr-TR" sz="1200" dirty="0">
                <a:latin typeface="Aptos" panose="020B0004020202020204" pitchFamily="34" charset="0"/>
              </a:rPr>
              <a:t>, </a:t>
            </a:r>
            <a:r>
              <a:rPr lang="en-US" sz="1200" i="1" dirty="0">
                <a:latin typeface="Aptos" panose="020B0004020202020204" pitchFamily="34" charset="0"/>
              </a:rPr>
              <a:t>Pediatrics</a:t>
            </a:r>
            <a:r>
              <a:rPr lang="tr-TR" sz="1200" i="1" dirty="0">
                <a:latin typeface="Aptos" panose="020B0004020202020204" pitchFamily="34" charset="0"/>
              </a:rPr>
              <a:t>, </a:t>
            </a:r>
            <a:r>
              <a:rPr lang="en-US" sz="1200" dirty="0">
                <a:latin typeface="Aptos" panose="020B0004020202020204" pitchFamily="34" charset="0"/>
              </a:rPr>
              <a:t>2015</a:t>
            </a:r>
            <a:r>
              <a:rPr lang="tr-TR" sz="1200" dirty="0">
                <a:latin typeface="Aptos" panose="020B0004020202020204" pitchFamily="34" charset="0"/>
              </a:rPr>
              <a:t>  , </a:t>
            </a:r>
            <a:r>
              <a:rPr lang="en-US" sz="1200" dirty="0" err="1">
                <a:latin typeface="Aptos" panose="020B0004020202020204" pitchFamily="34" charset="0"/>
              </a:rPr>
              <a:t>Vesikari</a:t>
            </a:r>
            <a:r>
              <a:rPr lang="en-US" sz="1200" dirty="0">
                <a:latin typeface="Aptos" panose="020B0004020202020204" pitchFamily="34" charset="0"/>
              </a:rPr>
              <a:t> T</a:t>
            </a:r>
            <a:r>
              <a:rPr lang="tr-TR" sz="1200" dirty="0">
                <a:latin typeface="Aptos" panose="020B0004020202020204" pitchFamily="34" charset="0"/>
              </a:rPr>
              <a:t>, </a:t>
            </a:r>
            <a:r>
              <a:rPr lang="en-US" sz="1200" i="1" dirty="0" err="1">
                <a:latin typeface="Aptos" panose="020B0004020202020204" pitchFamily="34" charset="0"/>
              </a:rPr>
              <a:t>Pediatr</a:t>
            </a:r>
            <a:r>
              <a:rPr lang="en-US" sz="1200" i="1" dirty="0">
                <a:latin typeface="Aptos" panose="020B0004020202020204" pitchFamily="34" charset="0"/>
              </a:rPr>
              <a:t> Infect Dis J</a:t>
            </a:r>
            <a:r>
              <a:rPr lang="tr-TR" sz="1200" i="1" dirty="0">
                <a:latin typeface="Aptos" panose="020B0004020202020204" pitchFamily="34" charset="0"/>
              </a:rPr>
              <a:t>, </a:t>
            </a:r>
            <a:r>
              <a:rPr lang="en-US" sz="1200" dirty="0">
                <a:latin typeface="Aptos" panose="020B0004020202020204" pitchFamily="34" charset="0"/>
              </a:rPr>
              <a:t>2015</a:t>
            </a:r>
            <a:r>
              <a:rPr lang="tr-TR" sz="1200" dirty="0">
                <a:latin typeface="Aptos" panose="020B0004020202020204" pitchFamily="34" charset="0"/>
              </a:rPr>
              <a:t> , </a:t>
            </a:r>
            <a:r>
              <a:rPr lang="en-US" sz="1200" dirty="0" err="1">
                <a:latin typeface="Aptos" panose="020B0004020202020204" pitchFamily="34" charset="0"/>
              </a:rPr>
              <a:t>Castellsagué</a:t>
            </a:r>
            <a:r>
              <a:rPr lang="en-US" sz="1200" dirty="0">
                <a:latin typeface="Aptos" panose="020B0004020202020204" pitchFamily="34" charset="0"/>
              </a:rPr>
              <a:t> X</a:t>
            </a:r>
            <a:r>
              <a:rPr lang="tr-TR" sz="1200" dirty="0">
                <a:latin typeface="Aptos" panose="020B0004020202020204" pitchFamily="34" charset="0"/>
              </a:rPr>
              <a:t>, </a:t>
            </a:r>
            <a:r>
              <a:rPr lang="en-US" sz="1200" i="1" dirty="0">
                <a:latin typeface="Aptos" panose="020B0004020202020204" pitchFamily="34" charset="0"/>
              </a:rPr>
              <a:t>Vaccine. </a:t>
            </a:r>
            <a:r>
              <a:rPr lang="en-US" sz="1200" dirty="0">
                <a:latin typeface="Aptos" panose="020B0004020202020204" pitchFamily="34" charset="0"/>
              </a:rPr>
              <a:t>2015</a:t>
            </a:r>
          </a:p>
        </p:txBody>
      </p:sp>
    </p:spTree>
    <p:extLst>
      <p:ext uri="{BB962C8B-B14F-4D97-AF65-F5344CB8AC3E}">
        <p14:creationId xmlns:p14="http://schemas.microsoft.com/office/powerpoint/2010/main" val="1914761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2400" y="273600"/>
            <a:ext cx="7923600" cy="1144800"/>
          </a:xfrm>
        </p:spPr>
        <p:txBody>
          <a:bodyPr>
            <a:normAutofit/>
          </a:bodyPr>
          <a:lstStyle/>
          <a:p>
            <a:r>
              <a:rPr lang="en-US" dirty="0"/>
              <a:t>Summary of Completed Clinical Trials (</a:t>
            </a:r>
            <a:r>
              <a:rPr lang="en-US" i="1" dirty="0"/>
              <a:t>continued</a:t>
            </a:r>
            <a:r>
              <a:rPr lang="en-US" dirty="0"/>
              <a:t>)</a:t>
            </a:r>
            <a:endParaRPr lang="en-US" baseline="30000" dirty="0"/>
          </a:p>
        </p:txBody>
      </p:sp>
      <p:graphicFrame>
        <p:nvGraphicFramePr>
          <p:cNvPr id="4" name="Table 9"/>
          <p:cNvGraphicFramePr>
            <a:graphicFrameLocks noGrp="1"/>
          </p:cNvGraphicFramePr>
          <p:nvPr/>
        </p:nvGraphicFramePr>
        <p:xfrm>
          <a:off x="1889400" y="1917162"/>
          <a:ext cx="8413200" cy="2951998"/>
        </p:xfrm>
        <a:graphic>
          <a:graphicData uri="http://schemas.openxmlformats.org/drawingml/2006/table">
            <a:tbl>
              <a:tblPr firstRow="1" bandRow="1">
                <a:tableStyleId>{5C22544A-7EE6-4342-B048-85BDC9FD1C3A}</a:tableStyleId>
              </a:tblPr>
              <a:tblGrid>
                <a:gridCol w="1406366">
                  <a:extLst>
                    <a:ext uri="{9D8B030D-6E8A-4147-A177-3AD203B41FA5}">
                      <a16:colId xmlns:a16="http://schemas.microsoft.com/office/drawing/2014/main" val="20000"/>
                    </a:ext>
                  </a:extLst>
                </a:gridCol>
                <a:gridCol w="2688009">
                  <a:extLst>
                    <a:ext uri="{9D8B030D-6E8A-4147-A177-3AD203B41FA5}">
                      <a16:colId xmlns:a16="http://schemas.microsoft.com/office/drawing/2014/main" val="20001"/>
                    </a:ext>
                  </a:extLst>
                </a:gridCol>
                <a:gridCol w="4318825">
                  <a:extLst>
                    <a:ext uri="{9D8B030D-6E8A-4147-A177-3AD203B41FA5}">
                      <a16:colId xmlns:a16="http://schemas.microsoft.com/office/drawing/2014/main" val="20002"/>
                    </a:ext>
                  </a:extLst>
                </a:gridCol>
              </a:tblGrid>
              <a:tr h="524133">
                <a:tc>
                  <a:txBody>
                    <a:bodyPr/>
                    <a:lstStyle/>
                    <a:p>
                      <a:pPr algn="ctr"/>
                      <a:r>
                        <a:rPr lang="en-US" sz="1800" dirty="0">
                          <a:solidFill>
                            <a:schemeClr val="tx1"/>
                          </a:solidFill>
                          <a:latin typeface="Aptos" panose="020B0004020202020204" pitchFamily="34" charset="0"/>
                        </a:rPr>
                        <a:t>Study</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44061"/>
                    </a:solidFill>
                  </a:tcPr>
                </a:tc>
                <a:tc>
                  <a:txBody>
                    <a:bodyPr/>
                    <a:lstStyle/>
                    <a:p>
                      <a:pPr algn="ctr"/>
                      <a:r>
                        <a:rPr lang="en-US" sz="1800" dirty="0">
                          <a:solidFill>
                            <a:schemeClr val="tx1"/>
                          </a:solidFill>
                          <a:latin typeface="Aptos" panose="020B0004020202020204" pitchFamily="34" charset="0"/>
                        </a:rPr>
                        <a:t>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44061"/>
                    </a:solidFill>
                  </a:tcPr>
                </a:tc>
                <a:tc>
                  <a:txBody>
                    <a:bodyPr/>
                    <a:lstStyle/>
                    <a:p>
                      <a:pPr algn="ctr"/>
                      <a:r>
                        <a:rPr lang="en-US" sz="1800" dirty="0">
                          <a:solidFill>
                            <a:schemeClr val="tx1"/>
                          </a:solidFill>
                          <a:latin typeface="Aptos" panose="020B0004020202020204" pitchFamily="34" charset="0"/>
                        </a:rPr>
                        <a:t>Objective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44061"/>
                    </a:solidFill>
                  </a:tcPr>
                </a:tc>
                <a:extLst>
                  <a:ext uri="{0D108BD9-81ED-4DB2-BD59-A6C34878D82A}">
                    <a16:rowId xmlns:a16="http://schemas.microsoft.com/office/drawing/2014/main" val="10000"/>
                  </a:ext>
                </a:extLst>
              </a:tr>
              <a:tr h="435677">
                <a:tc gridSpan="3">
                  <a:txBody>
                    <a:bodyPr/>
                    <a:lstStyle/>
                    <a:p>
                      <a:pPr algn="l"/>
                      <a:r>
                        <a:rPr lang="en-US" sz="1600" b="1" i="1" dirty="0">
                          <a:solidFill>
                            <a:schemeClr val="bg1"/>
                          </a:solidFill>
                          <a:latin typeface="Aptos" panose="020B0004020202020204" pitchFamily="34" charset="0"/>
                        </a:rPr>
                        <a:t>Study</a:t>
                      </a:r>
                      <a:r>
                        <a:rPr lang="en-US" sz="1600" b="1" i="1" baseline="0" dirty="0">
                          <a:solidFill>
                            <a:schemeClr val="bg1"/>
                          </a:solidFill>
                        </a:rPr>
                        <a:t> in Prior Recipients of 4vHPV Vaccine</a:t>
                      </a:r>
                      <a:endParaRPr lang="en-US" sz="1600" b="1" i="1"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1"/>
                  </a:ext>
                </a:extLst>
              </a:tr>
              <a:tr h="518837">
                <a:tc>
                  <a:txBody>
                    <a:bodyPr/>
                    <a:lstStyle/>
                    <a:p>
                      <a:pPr algn="ctr"/>
                      <a:r>
                        <a:rPr lang="en-US" sz="1400" dirty="0">
                          <a:solidFill>
                            <a:schemeClr val="bg1"/>
                          </a:solidFill>
                          <a:latin typeface="Aptos" panose="020B0004020202020204" pitchFamily="34" charset="0"/>
                        </a:rPr>
                        <a:t>Protocol 006</a:t>
                      </a:r>
                      <a:r>
                        <a:rPr lang="en-US" sz="1400" baseline="30000" dirty="0">
                          <a:solidFill>
                            <a:schemeClr val="bg1"/>
                          </a:solidFill>
                        </a:rPr>
                        <a:t>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dirty="0">
                          <a:solidFill>
                            <a:schemeClr val="bg1"/>
                          </a:solidFill>
                          <a:latin typeface="Aptos" panose="020B0004020202020204" pitchFamily="34" charset="0"/>
                        </a:rPr>
                        <a:t>Girls</a:t>
                      </a:r>
                      <a:r>
                        <a:rPr lang="en-US" sz="1400" baseline="0" dirty="0">
                          <a:solidFill>
                            <a:schemeClr val="bg1"/>
                          </a:solidFill>
                        </a:rPr>
                        <a:t> and women, 12</a:t>
                      </a:r>
                      <a:r>
                        <a:rPr lang="en-US" sz="1400" dirty="0">
                          <a:solidFill>
                            <a:schemeClr val="bg1"/>
                          </a:solidFill>
                        </a:rPr>
                        <a:t>–26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Safety and immunogenicity</a:t>
                      </a:r>
                      <a:r>
                        <a:rPr lang="en-US" sz="1400" baseline="0" dirty="0">
                          <a:solidFill>
                            <a:schemeClr val="bg1"/>
                          </a:solidFill>
                        </a:rPr>
                        <a:t> </a:t>
                      </a:r>
                      <a:r>
                        <a:rPr lang="en-US" sz="1400" dirty="0">
                          <a:solidFill>
                            <a:schemeClr val="bg1"/>
                          </a:solidFill>
                        </a:rPr>
                        <a:t>in prior 4vHPV recipients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435677">
                <a:tc gridSpan="3">
                  <a:txBody>
                    <a:bodyPr/>
                    <a:lstStyle/>
                    <a:p>
                      <a:pPr algn="l"/>
                      <a:r>
                        <a:rPr lang="en-US" sz="1600" b="1" i="1" dirty="0">
                          <a:solidFill>
                            <a:schemeClr val="bg1"/>
                          </a:solidFill>
                          <a:latin typeface="Aptos" panose="020B0004020202020204" pitchFamily="34" charset="0"/>
                        </a:rPr>
                        <a:t>Concomitant</a:t>
                      </a:r>
                      <a:r>
                        <a:rPr lang="en-US" sz="1600" b="1" i="1" baseline="0" dirty="0">
                          <a:solidFill>
                            <a:schemeClr val="bg1"/>
                          </a:solidFill>
                        </a:rPr>
                        <a:t> Use Studies</a:t>
                      </a:r>
                      <a:r>
                        <a:rPr lang="en-US" sz="1600" b="1" i="1" baseline="30000" dirty="0">
                          <a:solidFill>
                            <a:schemeClr val="bg1"/>
                          </a:solidFill>
                        </a:rPr>
                        <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8837">
                <a:tc>
                  <a:txBody>
                    <a:bodyPr/>
                    <a:lstStyle/>
                    <a:p>
                      <a:pPr algn="ctr"/>
                      <a:r>
                        <a:rPr lang="en-US" sz="1400" dirty="0">
                          <a:solidFill>
                            <a:schemeClr val="bg1"/>
                          </a:solidFill>
                          <a:latin typeface="Aptos" panose="020B0004020202020204" pitchFamily="34" charset="0"/>
                        </a:rPr>
                        <a:t>Protocol </a:t>
                      </a:r>
                      <a:r>
                        <a:rPr lang="en-US" sz="1400" i="0" dirty="0">
                          <a:solidFill>
                            <a:schemeClr val="bg1"/>
                          </a:solidFill>
                        </a:rPr>
                        <a:t>005</a:t>
                      </a:r>
                      <a:r>
                        <a:rPr lang="en-US" sz="1400" i="0" baseline="30000" dirty="0">
                          <a:solidFill>
                            <a:schemeClr val="bg1"/>
                          </a:solidFill>
                        </a:rPr>
                        <a:t>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dirty="0">
                          <a:solidFill>
                            <a:schemeClr val="bg1"/>
                          </a:solidFill>
                          <a:latin typeface="Aptos" panose="020B0004020202020204" pitchFamily="34" charset="0"/>
                        </a:rPr>
                        <a:t>Girls and boys, 11–15 years</a:t>
                      </a:r>
                      <a:endParaRPr lang="en-US" sz="1400" i="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i="0" dirty="0">
                          <a:solidFill>
                            <a:schemeClr val="bg1"/>
                          </a:solidFill>
                          <a:latin typeface="Aptos" panose="020B0004020202020204" pitchFamily="34" charset="0"/>
                        </a:rPr>
                        <a:t>Concomitant</a:t>
                      </a:r>
                      <a:r>
                        <a:rPr lang="en-US" sz="1400" i="0" baseline="0" dirty="0">
                          <a:solidFill>
                            <a:schemeClr val="bg1"/>
                          </a:solidFill>
                        </a:rPr>
                        <a:t> use: </a:t>
                      </a:r>
                      <a:r>
                        <a:rPr lang="en-US" sz="1400" i="1" baseline="0" dirty="0">
                          <a:solidFill>
                            <a:schemeClr val="bg1"/>
                          </a:solidFill>
                        </a:rPr>
                        <a:t>Menactra</a:t>
                      </a:r>
                      <a:r>
                        <a:rPr lang="en-US" sz="1400" i="0" baseline="30000" dirty="0">
                          <a:solidFill>
                            <a:schemeClr val="bg1"/>
                          </a:solidFill>
                        </a:rPr>
                        <a:t>®b</a:t>
                      </a:r>
                      <a:r>
                        <a:rPr lang="en-US" sz="1400" i="0" baseline="0" dirty="0">
                          <a:solidFill>
                            <a:schemeClr val="bg1"/>
                          </a:solidFill>
                        </a:rPr>
                        <a:t>, </a:t>
                      </a:r>
                      <a:r>
                        <a:rPr lang="en-US" sz="1400" i="1" baseline="0" dirty="0">
                          <a:solidFill>
                            <a:schemeClr val="bg1"/>
                          </a:solidFill>
                        </a:rPr>
                        <a:t>Adacel</a:t>
                      </a:r>
                      <a:r>
                        <a:rPr lang="en-US" sz="1400" i="0" baseline="30000" dirty="0">
                          <a:solidFill>
                            <a:schemeClr val="bg1"/>
                          </a:solidFill>
                        </a:rPr>
                        <a:t>®c</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518837">
                <a:tc>
                  <a:txBody>
                    <a:bodyPr/>
                    <a:lstStyle/>
                    <a:p>
                      <a:pPr algn="ctr"/>
                      <a:r>
                        <a:rPr lang="en-US" sz="1400" dirty="0">
                          <a:solidFill>
                            <a:schemeClr val="bg1"/>
                          </a:solidFill>
                          <a:latin typeface="Aptos" panose="020B0004020202020204" pitchFamily="34" charset="0"/>
                        </a:rPr>
                        <a:t>Protocol </a:t>
                      </a:r>
                      <a:r>
                        <a:rPr lang="en-US" sz="1400" i="0" dirty="0">
                          <a:solidFill>
                            <a:schemeClr val="bg1"/>
                          </a:solidFill>
                        </a:rPr>
                        <a:t>007</a:t>
                      </a:r>
                      <a:r>
                        <a:rPr lang="en-US" sz="1400" i="0" baseline="30000" dirty="0">
                          <a:solidFill>
                            <a:schemeClr val="bg1"/>
                          </a:solidFill>
                        </a:rPr>
                        <a:t>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Girls and boys, 11–15 years</a:t>
                      </a:r>
                      <a:endParaRPr lang="en-US" sz="1400" i="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i="0" dirty="0">
                          <a:solidFill>
                            <a:schemeClr val="bg1"/>
                          </a:solidFill>
                          <a:latin typeface="Aptos" panose="020B0004020202020204" pitchFamily="34" charset="0"/>
                        </a:rPr>
                        <a:t>Concomitant use: </a:t>
                      </a:r>
                      <a:r>
                        <a:rPr lang="en-US" sz="1400" i="1" dirty="0">
                          <a:solidFill>
                            <a:schemeClr val="bg1"/>
                          </a:solidFill>
                        </a:rPr>
                        <a:t>Repevax</a:t>
                      </a:r>
                      <a:r>
                        <a:rPr lang="en-US" sz="1400" i="0" baseline="30000" dirty="0">
                          <a:solidFill>
                            <a:schemeClr val="bg1"/>
                          </a:solidFill>
                        </a:rPr>
                        <a:t>®d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6" name="Text Box 58"/>
          <p:cNvSpPr txBox="1">
            <a:spLocks noChangeArrowheads="1"/>
          </p:cNvSpPr>
          <p:nvPr/>
        </p:nvSpPr>
        <p:spPr bwMode="auto">
          <a:xfrm>
            <a:off x="2033778" y="5949280"/>
            <a:ext cx="8238687" cy="861774"/>
          </a:xfrm>
          <a:prstGeom prst="rect">
            <a:avLst/>
          </a:prstGeom>
          <a:noFill/>
          <a:ln>
            <a:noFill/>
          </a:ln>
        </p:spPr>
        <p:txBody>
          <a:bodyPr wrap="square"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defRPr/>
            </a:pPr>
            <a:r>
              <a:rPr lang="en-US" sz="1000" baseline="30000" dirty="0" err="1">
                <a:latin typeface="Aptos" panose="020B0004020202020204" pitchFamily="34" charset="0"/>
              </a:rPr>
              <a:t>a</a:t>
            </a:r>
            <a:r>
              <a:rPr lang="en-US" sz="1000" i="1" dirty="0" err="1">
                <a:latin typeface="Aptos" panose="020B0004020202020204" pitchFamily="34" charset="0"/>
              </a:rPr>
              <a:t>Menactra</a:t>
            </a:r>
            <a:r>
              <a:rPr lang="en-US" sz="1000" dirty="0">
                <a:latin typeface="Aptos" panose="020B0004020202020204" pitchFamily="34" charset="0"/>
              </a:rPr>
              <a:t>, </a:t>
            </a:r>
            <a:r>
              <a:rPr lang="en-US" sz="1000" i="1" dirty="0" err="1">
                <a:latin typeface="Aptos" panose="020B0004020202020204" pitchFamily="34" charset="0"/>
              </a:rPr>
              <a:t>Adacel</a:t>
            </a:r>
            <a:r>
              <a:rPr lang="en-US" sz="1000" dirty="0">
                <a:latin typeface="Aptos" panose="020B0004020202020204" pitchFamily="34" charset="0"/>
              </a:rPr>
              <a:t>, and </a:t>
            </a:r>
            <a:r>
              <a:rPr lang="en-US" sz="1000" i="1" dirty="0" err="1">
                <a:latin typeface="Aptos" panose="020B0004020202020204" pitchFamily="34" charset="0"/>
              </a:rPr>
              <a:t>Repevax</a:t>
            </a:r>
            <a:r>
              <a:rPr lang="en-US" sz="1000" dirty="0">
                <a:latin typeface="Aptos" panose="020B0004020202020204" pitchFamily="34" charset="0"/>
              </a:rPr>
              <a:t> are registered trademarks of Sanofi Pasteur </a:t>
            </a:r>
            <a:r>
              <a:rPr lang="en-US" sz="1000" dirty="0" err="1">
                <a:latin typeface="Aptos" panose="020B0004020202020204" pitchFamily="34" charset="0"/>
              </a:rPr>
              <a:t>Inc</a:t>
            </a:r>
            <a:r>
              <a:rPr lang="en-US" sz="1000" dirty="0">
                <a:latin typeface="Aptos" panose="020B0004020202020204" pitchFamily="34" charset="0"/>
              </a:rPr>
              <a:t>; </a:t>
            </a:r>
            <a:r>
              <a:rPr lang="en-US" sz="1000" baseline="30000" dirty="0" err="1">
                <a:latin typeface="Aptos" panose="020B0004020202020204" pitchFamily="34" charset="0"/>
              </a:rPr>
              <a:t>b</a:t>
            </a:r>
            <a:r>
              <a:rPr lang="en-US" sz="1000" dirty="0" err="1">
                <a:latin typeface="Aptos" panose="020B0004020202020204" pitchFamily="34" charset="0"/>
              </a:rPr>
              <a:t>Meningococcal</a:t>
            </a:r>
            <a:r>
              <a:rPr lang="en-US" sz="1000" dirty="0">
                <a:latin typeface="Aptos" panose="020B0004020202020204" pitchFamily="34" charset="0"/>
              </a:rPr>
              <a:t> (groups A, C, Y, and W-135) polysaccharide diphtheria toxoid conjugate vaccine</a:t>
            </a:r>
            <a:r>
              <a:rPr lang="en-US" sz="1000" baseline="30000" dirty="0">
                <a:latin typeface="Aptos" panose="020B0004020202020204" pitchFamily="34" charset="0"/>
              </a:rPr>
              <a:t>4</a:t>
            </a:r>
            <a:r>
              <a:rPr lang="en-US" sz="1000" dirty="0">
                <a:latin typeface="Aptos" panose="020B0004020202020204" pitchFamily="34" charset="0"/>
              </a:rPr>
              <a:t>; </a:t>
            </a:r>
            <a:r>
              <a:rPr lang="en-US" sz="1000" baseline="30000" dirty="0" err="1">
                <a:latin typeface="Aptos" panose="020B0004020202020204" pitchFamily="34" charset="0"/>
              </a:rPr>
              <a:t>c</a:t>
            </a:r>
            <a:r>
              <a:rPr lang="en-US" sz="1000" dirty="0" err="1">
                <a:latin typeface="Aptos" panose="020B0004020202020204" pitchFamily="34" charset="0"/>
              </a:rPr>
              <a:t>Tetanus</a:t>
            </a:r>
            <a:r>
              <a:rPr lang="en-US" sz="1000" dirty="0">
                <a:latin typeface="Aptos" panose="020B0004020202020204" pitchFamily="34" charset="0"/>
              </a:rPr>
              <a:t> toxoid, reduced diphtheria toxoid, and </a:t>
            </a:r>
            <a:r>
              <a:rPr lang="en-US" sz="1000" dirty="0" err="1">
                <a:latin typeface="Aptos" panose="020B0004020202020204" pitchFamily="34" charset="0"/>
              </a:rPr>
              <a:t>acellular</a:t>
            </a:r>
            <a:r>
              <a:rPr lang="en-US" sz="1000" dirty="0">
                <a:latin typeface="Aptos" panose="020B0004020202020204" pitchFamily="34" charset="0"/>
              </a:rPr>
              <a:t> pertussis vaccine adsorbed</a:t>
            </a:r>
            <a:r>
              <a:rPr lang="en-US" sz="1000" baseline="30000" dirty="0">
                <a:latin typeface="Aptos" panose="020B0004020202020204" pitchFamily="34" charset="0"/>
              </a:rPr>
              <a:t>5</a:t>
            </a:r>
            <a:r>
              <a:rPr lang="en-US" sz="1000" dirty="0">
                <a:latin typeface="Aptos" panose="020B0004020202020204" pitchFamily="34" charset="0"/>
              </a:rPr>
              <a:t>; </a:t>
            </a:r>
            <a:r>
              <a:rPr lang="en-US" sz="1000" baseline="30000" dirty="0" err="1">
                <a:latin typeface="Aptos" panose="020B0004020202020204" pitchFamily="34" charset="0"/>
              </a:rPr>
              <a:t>d</a:t>
            </a:r>
            <a:r>
              <a:rPr lang="en-US" sz="1000" dirty="0" err="1">
                <a:latin typeface="Aptos" panose="020B0004020202020204" pitchFamily="34" charset="0"/>
              </a:rPr>
              <a:t>Diphtheria</a:t>
            </a:r>
            <a:r>
              <a:rPr lang="en-US" sz="1000" dirty="0">
                <a:latin typeface="Aptos" panose="020B0004020202020204" pitchFamily="34" charset="0"/>
              </a:rPr>
              <a:t>, tetanus, pertussis (</a:t>
            </a:r>
            <a:r>
              <a:rPr lang="en-US" sz="1000" dirty="0" err="1">
                <a:latin typeface="Aptos" panose="020B0004020202020204" pitchFamily="34" charset="0"/>
              </a:rPr>
              <a:t>acellular</a:t>
            </a:r>
            <a:r>
              <a:rPr lang="en-US" sz="1000" dirty="0">
                <a:latin typeface="Aptos" panose="020B0004020202020204" pitchFamily="34" charset="0"/>
              </a:rPr>
              <a:t>, component), and poliomyelitis (inactivated) vaccine (adsorbed, reduced antigen(s) content).</a:t>
            </a:r>
            <a:r>
              <a:rPr lang="en-US" sz="1000" baseline="30000" dirty="0">
                <a:latin typeface="Aptos" panose="020B0004020202020204" pitchFamily="34" charset="0"/>
              </a:rPr>
              <a:t>6</a:t>
            </a:r>
            <a:br>
              <a:rPr lang="en-US" sz="1000" baseline="30000" dirty="0">
                <a:latin typeface="Aptos" panose="020B0004020202020204" pitchFamily="34" charset="0"/>
                <a:cs typeface="Arial"/>
              </a:rPr>
            </a:br>
            <a:r>
              <a:rPr lang="en-US" sz="1000" b="1" dirty="0">
                <a:latin typeface="Aptos" panose="020B0004020202020204" pitchFamily="34" charset="0"/>
              </a:rPr>
              <a:t>1. </a:t>
            </a:r>
            <a:r>
              <a:rPr lang="en-US" sz="1000" dirty="0">
                <a:latin typeface="Aptos" panose="020B0004020202020204" pitchFamily="34" charset="0"/>
              </a:rPr>
              <a:t>Garland SM,</a:t>
            </a:r>
            <a:r>
              <a:rPr lang="tr-TR" sz="1000" dirty="0">
                <a:latin typeface="Aptos" panose="020B0004020202020204" pitchFamily="34" charset="0"/>
              </a:rPr>
              <a:t> </a:t>
            </a:r>
            <a:r>
              <a:rPr lang="en-US" sz="1000" i="1" dirty="0">
                <a:latin typeface="Aptos" panose="020B0004020202020204" pitchFamily="34" charset="0"/>
              </a:rPr>
              <a:t>Vaccine</a:t>
            </a:r>
            <a:r>
              <a:rPr lang="tr-TR" sz="1000" dirty="0">
                <a:latin typeface="Aptos" panose="020B0004020202020204" pitchFamily="34" charset="0"/>
              </a:rPr>
              <a:t>,</a:t>
            </a:r>
            <a:r>
              <a:rPr lang="en-US" sz="1000" dirty="0">
                <a:latin typeface="Aptos" panose="020B0004020202020204" pitchFamily="34" charset="0"/>
              </a:rPr>
              <a:t> 2015 </a:t>
            </a:r>
            <a:r>
              <a:rPr lang="en-US" sz="1000" b="1" dirty="0">
                <a:latin typeface="Aptos" panose="020B0004020202020204" pitchFamily="34" charset="0"/>
              </a:rPr>
              <a:t>2.</a:t>
            </a:r>
            <a:r>
              <a:rPr lang="en-US" sz="1000" dirty="0">
                <a:latin typeface="Aptos" panose="020B0004020202020204" pitchFamily="34" charset="0"/>
              </a:rPr>
              <a:t> Schilling A</a:t>
            </a:r>
            <a:r>
              <a:rPr lang="tr-TR" sz="1000" dirty="0">
                <a:latin typeface="Aptos" panose="020B0004020202020204" pitchFamily="34" charset="0"/>
              </a:rPr>
              <a:t>,</a:t>
            </a:r>
            <a:r>
              <a:rPr lang="en-US" sz="1000" dirty="0">
                <a:latin typeface="Aptos" panose="020B0004020202020204" pitchFamily="34" charset="0"/>
              </a:rPr>
              <a:t> </a:t>
            </a:r>
            <a:r>
              <a:rPr lang="en-US" sz="1000" i="1" dirty="0">
                <a:latin typeface="Aptos" panose="020B0004020202020204" pitchFamily="34" charset="0"/>
              </a:rPr>
              <a:t>Pediatrics</a:t>
            </a:r>
            <a:r>
              <a:rPr lang="tr-TR" sz="1000" dirty="0">
                <a:latin typeface="Aptos" panose="020B0004020202020204" pitchFamily="34" charset="0"/>
              </a:rPr>
              <a:t>,</a:t>
            </a:r>
            <a:r>
              <a:rPr lang="en-US" sz="1000" dirty="0">
                <a:latin typeface="Aptos" panose="020B0004020202020204" pitchFamily="34" charset="0"/>
              </a:rPr>
              <a:t> 2015 </a:t>
            </a:r>
            <a:r>
              <a:rPr lang="en-US" sz="1000" b="1" dirty="0">
                <a:latin typeface="Aptos" panose="020B0004020202020204" pitchFamily="34" charset="0"/>
              </a:rPr>
              <a:t>3. </a:t>
            </a:r>
            <a:r>
              <a:rPr lang="en-US" sz="1000" dirty="0" err="1">
                <a:latin typeface="Aptos" panose="020B0004020202020204" pitchFamily="34" charset="0"/>
              </a:rPr>
              <a:t>Kosalaraksa</a:t>
            </a:r>
            <a:r>
              <a:rPr lang="en-US" sz="1000" dirty="0">
                <a:latin typeface="Aptos" panose="020B0004020202020204" pitchFamily="34" charset="0"/>
              </a:rPr>
              <a:t> P</a:t>
            </a:r>
            <a:r>
              <a:rPr lang="tr-TR" sz="1000" dirty="0">
                <a:latin typeface="Aptos" panose="020B0004020202020204" pitchFamily="34" charset="0"/>
              </a:rPr>
              <a:t>,</a:t>
            </a:r>
            <a:r>
              <a:rPr lang="en-US" sz="1000" dirty="0">
                <a:latin typeface="Aptos" panose="020B0004020202020204" pitchFamily="34" charset="0"/>
              </a:rPr>
              <a:t> </a:t>
            </a:r>
            <a:r>
              <a:rPr lang="en-US" sz="1000" i="1" dirty="0" err="1">
                <a:latin typeface="Aptos" panose="020B0004020202020204" pitchFamily="34" charset="0"/>
              </a:rPr>
              <a:t>Pediatr</a:t>
            </a:r>
            <a:r>
              <a:rPr lang="en-US" sz="1000" i="1" dirty="0">
                <a:latin typeface="Aptos" panose="020B0004020202020204" pitchFamily="34" charset="0"/>
              </a:rPr>
              <a:t> Infect Dis J</a:t>
            </a:r>
            <a:r>
              <a:rPr lang="tr-TR" sz="1000" dirty="0">
                <a:latin typeface="Aptos" panose="020B0004020202020204" pitchFamily="34" charset="0"/>
              </a:rPr>
              <a:t>,</a:t>
            </a:r>
            <a:r>
              <a:rPr lang="en-US" sz="1000" dirty="0">
                <a:latin typeface="Aptos" panose="020B0004020202020204" pitchFamily="34" charset="0"/>
              </a:rPr>
              <a:t> 2015 </a:t>
            </a:r>
            <a:r>
              <a:rPr lang="en-US" sz="1000" b="1" dirty="0">
                <a:latin typeface="Aptos" panose="020B0004020202020204" pitchFamily="34" charset="0"/>
              </a:rPr>
              <a:t>4. </a:t>
            </a:r>
            <a:r>
              <a:rPr lang="en-US" sz="1000" dirty="0" err="1">
                <a:latin typeface="Aptos" panose="020B0004020202020204" pitchFamily="34" charset="0"/>
              </a:rPr>
              <a:t>Swiftwater</a:t>
            </a:r>
            <a:r>
              <a:rPr lang="en-US" sz="1000" dirty="0">
                <a:latin typeface="Aptos" panose="020B0004020202020204" pitchFamily="34" charset="0"/>
              </a:rPr>
              <a:t>, </a:t>
            </a:r>
            <a:r>
              <a:rPr lang="en-US" sz="1000" dirty="0" err="1">
                <a:latin typeface="Aptos" panose="020B0004020202020204" pitchFamily="34" charset="0"/>
              </a:rPr>
              <a:t>Sanofi</a:t>
            </a:r>
            <a:r>
              <a:rPr lang="en-US" sz="1000" dirty="0">
                <a:latin typeface="Aptos" panose="020B0004020202020204" pitchFamily="34" charset="0"/>
              </a:rPr>
              <a:t> Pasteur</a:t>
            </a:r>
            <a:r>
              <a:rPr lang="tr-TR" sz="1000" dirty="0">
                <a:latin typeface="Aptos" panose="020B0004020202020204" pitchFamily="34" charset="0"/>
              </a:rPr>
              <a:t>,</a:t>
            </a:r>
            <a:r>
              <a:rPr lang="en-US" sz="1000" dirty="0">
                <a:latin typeface="Aptos" panose="020B0004020202020204" pitchFamily="34" charset="0"/>
              </a:rPr>
              <a:t> 2005. </a:t>
            </a:r>
            <a:r>
              <a:rPr lang="en-US" sz="1000" b="1" dirty="0">
                <a:latin typeface="Aptos" panose="020B0004020202020204" pitchFamily="34" charset="0"/>
              </a:rPr>
              <a:t>5.</a:t>
            </a:r>
            <a:r>
              <a:rPr lang="en-US" sz="1000" dirty="0">
                <a:latin typeface="Aptos" panose="020B0004020202020204" pitchFamily="34" charset="0"/>
              </a:rPr>
              <a:t> </a:t>
            </a:r>
            <a:r>
              <a:rPr lang="en-US" sz="1000" dirty="0" err="1">
                <a:latin typeface="Aptos" panose="020B0004020202020204" pitchFamily="34" charset="0"/>
              </a:rPr>
              <a:t>Swiftwater</a:t>
            </a:r>
            <a:r>
              <a:rPr lang="en-US" sz="1000" dirty="0">
                <a:latin typeface="Aptos" panose="020B0004020202020204" pitchFamily="34" charset="0"/>
              </a:rPr>
              <a:t>,</a:t>
            </a:r>
            <a:r>
              <a:rPr lang="tr-TR" sz="1000" dirty="0">
                <a:latin typeface="Aptos" panose="020B0004020202020204" pitchFamily="34" charset="0"/>
              </a:rPr>
              <a:t> </a:t>
            </a:r>
            <a:r>
              <a:rPr lang="en-US" sz="1000" dirty="0" err="1">
                <a:latin typeface="Aptos" panose="020B0004020202020204" pitchFamily="34" charset="0"/>
              </a:rPr>
              <a:t>Sanofi</a:t>
            </a:r>
            <a:r>
              <a:rPr lang="en-US" sz="1000" dirty="0">
                <a:latin typeface="Aptos" panose="020B0004020202020204" pitchFamily="34" charset="0"/>
              </a:rPr>
              <a:t> Pasteur; 2005</a:t>
            </a:r>
            <a:r>
              <a:rPr lang="tr-TR" sz="1000" dirty="0">
                <a:latin typeface="Aptos" panose="020B0004020202020204" pitchFamily="34" charset="0"/>
              </a:rPr>
              <a:t> </a:t>
            </a:r>
            <a:r>
              <a:rPr lang="en-US" sz="1000" b="1" dirty="0">
                <a:latin typeface="Aptos" panose="020B0004020202020204" pitchFamily="34" charset="0"/>
              </a:rPr>
              <a:t>6</a:t>
            </a:r>
            <a:r>
              <a:rPr lang="en-US" sz="1000" dirty="0">
                <a:latin typeface="Aptos" panose="020B0004020202020204" pitchFamily="34" charset="0"/>
              </a:rPr>
              <a:t>. Lyon, </a:t>
            </a:r>
            <a:r>
              <a:rPr lang="en-US" sz="1000" dirty="0" err="1">
                <a:latin typeface="Aptos" panose="020B0004020202020204" pitchFamily="34" charset="0"/>
              </a:rPr>
              <a:t>Sanofi</a:t>
            </a:r>
            <a:r>
              <a:rPr lang="en-US" sz="1000" dirty="0">
                <a:latin typeface="Aptos" panose="020B0004020202020204" pitchFamily="34" charset="0"/>
              </a:rPr>
              <a:t> Pasteur</a:t>
            </a:r>
            <a:r>
              <a:rPr lang="tr-TR" sz="1000" dirty="0">
                <a:latin typeface="Aptos" panose="020B0004020202020204" pitchFamily="34" charset="0"/>
              </a:rPr>
              <a:t>,</a:t>
            </a:r>
            <a:r>
              <a:rPr lang="en-US" sz="1000" dirty="0">
                <a:latin typeface="Aptos" panose="020B0004020202020204" pitchFamily="34" charset="0"/>
              </a:rPr>
              <a:t> 2012.</a:t>
            </a:r>
            <a:endParaRPr lang="en-US" sz="1000" b="1" dirty="0">
              <a:latin typeface="Aptos" panose="020B0004020202020204" pitchFamily="34" charset="0"/>
              <a:cs typeface="Arial"/>
            </a:endParaRPr>
          </a:p>
        </p:txBody>
      </p:sp>
    </p:spTree>
    <p:extLst>
      <p:ext uri="{BB962C8B-B14F-4D97-AF65-F5344CB8AC3E}">
        <p14:creationId xmlns:p14="http://schemas.microsoft.com/office/powerpoint/2010/main" val="13165529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9" name="Straight Connector 28"/>
          <p:cNvCxnSpPr/>
          <p:nvPr/>
        </p:nvCxnSpPr>
        <p:spPr>
          <a:xfrm flipH="1">
            <a:off x="5287808" y="3930839"/>
            <a:ext cx="0" cy="13716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719775" y="3931711"/>
            <a:ext cx="0" cy="15544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274004" y="3931710"/>
            <a:ext cx="0" cy="15544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2132400" y="339984"/>
            <a:ext cx="7923600" cy="1144800"/>
          </a:xfrm>
        </p:spPr>
        <p:txBody>
          <a:bodyPr anchor="b">
            <a:normAutofit fontScale="90000"/>
          </a:bodyPr>
          <a:lstStyle/>
          <a:p>
            <a:r>
              <a:rPr lang="en-US" dirty="0"/>
              <a:t>Pivotal Efficacy Study (Protocol 001): Study Design for Efficacy Evaluation</a:t>
            </a:r>
            <a:r>
              <a:rPr lang="en-US" baseline="30000" dirty="0"/>
              <a:t>1</a:t>
            </a:r>
            <a:r>
              <a:rPr lang="tr-TR" dirty="0"/>
              <a:t> </a:t>
            </a:r>
            <a:r>
              <a:rPr lang="tr-TR" sz="1600" b="0" dirty="0"/>
              <a:t>– </a:t>
            </a:r>
            <a:br>
              <a:rPr lang="tr-TR" sz="1600" b="0" dirty="0"/>
            </a:br>
            <a:r>
              <a:rPr lang="tr-TR" sz="1800" b="0" dirty="0"/>
              <a:t>Yo</a:t>
            </a:r>
            <a:r>
              <a:rPr lang="en-US" sz="1800" b="0" dirty="0" err="1"/>
              <a:t>ung</a:t>
            </a:r>
            <a:r>
              <a:rPr lang="en-US" sz="1800" b="0" dirty="0"/>
              <a:t> Women 16 to 26 Years</a:t>
            </a:r>
            <a:br>
              <a:rPr lang="tr-TR" sz="1800" b="0" dirty="0"/>
            </a:br>
            <a:endParaRPr lang="en-US" sz="1600" b="0" dirty="0"/>
          </a:p>
        </p:txBody>
      </p:sp>
      <p:sp>
        <p:nvSpPr>
          <p:cNvPr id="5" name="Content Placeholder 4"/>
          <p:cNvSpPr>
            <a:spLocks noGrp="1"/>
          </p:cNvSpPr>
          <p:nvPr>
            <p:ph idx="4294967295"/>
          </p:nvPr>
        </p:nvSpPr>
        <p:spPr>
          <a:xfrm>
            <a:off x="2132400" y="1483200"/>
            <a:ext cx="8203324" cy="1987362"/>
          </a:xfrm>
          <a:prstGeom prst="rect">
            <a:avLst/>
          </a:prstGeom>
        </p:spPr>
        <p:txBody>
          <a:bodyPr>
            <a:normAutofit/>
          </a:bodyPr>
          <a:lstStyle/>
          <a:p>
            <a:pPr algn="just"/>
            <a:r>
              <a:rPr lang="en-US" sz="1800" dirty="0">
                <a:solidFill>
                  <a:schemeClr val="tx1"/>
                </a:solidFill>
              </a:rPr>
              <a:t>~14,000 young women were to be randomized 1:1 to receive 4vHPV vaccine or 9vHPV vaccine at 0, 2, and 6 months.</a:t>
            </a:r>
          </a:p>
          <a:p>
            <a:pPr algn="just"/>
            <a:r>
              <a:rPr lang="en-US" sz="1800" dirty="0">
                <a:solidFill>
                  <a:schemeClr val="tx1"/>
                </a:solidFill>
              </a:rPr>
              <a:t>Subjects were to be followed up to month 54 visit (end of study) with intensive </a:t>
            </a:r>
            <a:r>
              <a:rPr lang="en-US" sz="1800" dirty="0" err="1">
                <a:solidFill>
                  <a:schemeClr val="tx1"/>
                </a:solidFill>
              </a:rPr>
              <a:t>screening.</a:t>
            </a:r>
            <a:r>
              <a:rPr lang="en-US" sz="1800" baseline="30000" dirty="0" err="1">
                <a:solidFill>
                  <a:schemeClr val="tx1"/>
                </a:solidFill>
              </a:rPr>
              <a:t>a</a:t>
            </a:r>
            <a:endParaRPr lang="en-US" sz="1800" baseline="30000" dirty="0">
              <a:solidFill>
                <a:schemeClr val="tx1"/>
              </a:solidFill>
            </a:endParaRPr>
          </a:p>
          <a:p>
            <a:pPr algn="just"/>
            <a:r>
              <a:rPr lang="en-US" sz="1800" dirty="0">
                <a:solidFill>
                  <a:schemeClr val="tx1"/>
                </a:solidFill>
              </a:rPr>
              <a:t>Included fixed-event design: primary efficacy analysis performed when at least 30 primary efficacy endpoints</a:t>
            </a:r>
            <a:r>
              <a:rPr lang="en-US" sz="1800" baseline="30000" dirty="0">
                <a:solidFill>
                  <a:schemeClr val="tx1"/>
                </a:solidFill>
              </a:rPr>
              <a:t>b</a:t>
            </a:r>
            <a:r>
              <a:rPr lang="en-US" sz="1800" dirty="0">
                <a:solidFill>
                  <a:schemeClr val="tx1"/>
                </a:solidFill>
              </a:rPr>
              <a:t> were observed</a:t>
            </a:r>
          </a:p>
        </p:txBody>
      </p:sp>
      <p:sp>
        <p:nvSpPr>
          <p:cNvPr id="41" name="Rounded Rectangle 40"/>
          <p:cNvSpPr/>
          <p:nvPr/>
        </p:nvSpPr>
        <p:spPr bwMode="auto">
          <a:xfrm>
            <a:off x="2398746" y="3462571"/>
            <a:ext cx="1223482" cy="635372"/>
          </a:xfrm>
          <a:prstGeom prst="roundRect">
            <a:avLst/>
          </a:prstGeom>
          <a:solidFill>
            <a:schemeClr val="accent5">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ea typeface="ＭＳ Ｐゴシック"/>
                <a:cs typeface="Arial" panose="020B0604020202020204" pitchFamily="34" charset="0"/>
              </a:rPr>
              <a:t>Females</a:t>
            </a:r>
          </a:p>
          <a:p>
            <a:pPr algn="ctr">
              <a:lnSpc>
                <a:spcPct val="80000"/>
              </a:lnSpc>
              <a:spcBef>
                <a:spcPct val="20000"/>
              </a:spcBef>
              <a:buClr>
                <a:srgbClr val="FF6600"/>
              </a:buClr>
            </a:pPr>
            <a:r>
              <a:rPr lang="en-US" sz="1200" b="1" dirty="0">
                <a:latin typeface="Aptos" panose="020B0004020202020204" pitchFamily="34" charset="0"/>
                <a:ea typeface="ＭＳ Ｐゴシック"/>
                <a:cs typeface="Arial" panose="020B0604020202020204" pitchFamily="34" charset="0"/>
              </a:rPr>
              <a:t>16</a:t>
            </a:r>
            <a:r>
              <a:rPr lang="en-US" sz="1200" b="1" dirty="0">
                <a:latin typeface="Aptos" panose="020B0004020202020204" pitchFamily="34" charset="0"/>
                <a:cs typeface="Arial" panose="020B0604020202020204" pitchFamily="34" charset="0"/>
              </a:rPr>
              <a:t>–</a:t>
            </a:r>
            <a:r>
              <a:rPr lang="en-US" sz="1200" b="1" dirty="0">
                <a:latin typeface="Aptos" panose="020B0004020202020204" pitchFamily="34" charset="0"/>
                <a:ea typeface="ＭＳ Ｐゴシック"/>
                <a:cs typeface="Arial" panose="020B0604020202020204" pitchFamily="34" charset="0"/>
              </a:rPr>
              <a:t>26 years</a:t>
            </a:r>
            <a:endParaRPr lang="en-US" sz="1200" b="1" baseline="30000" dirty="0">
              <a:latin typeface="Aptos" panose="020B0004020202020204" pitchFamily="34" charset="0"/>
              <a:ea typeface="ＭＳ Ｐゴシック"/>
              <a:cs typeface="Arial" panose="020B0604020202020204" pitchFamily="34" charset="0"/>
            </a:endParaRPr>
          </a:p>
        </p:txBody>
      </p:sp>
      <p:sp>
        <p:nvSpPr>
          <p:cNvPr id="42" name="Rounded Rectangle 41"/>
          <p:cNvSpPr/>
          <p:nvPr/>
        </p:nvSpPr>
        <p:spPr bwMode="auto">
          <a:xfrm>
            <a:off x="2402124" y="4247994"/>
            <a:ext cx="1209594" cy="620729"/>
          </a:xfrm>
          <a:prstGeom prst="roundRect">
            <a:avLst/>
          </a:prstGeom>
          <a:solidFill>
            <a:schemeClr val="accent5">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ea typeface="ＭＳ Ｐゴシック"/>
                <a:cs typeface="Arial" panose="020B0604020202020204" pitchFamily="34" charset="0"/>
              </a:rPr>
              <a:t>Females</a:t>
            </a:r>
          </a:p>
          <a:p>
            <a:pPr algn="ctr">
              <a:lnSpc>
                <a:spcPct val="80000"/>
              </a:lnSpc>
              <a:spcBef>
                <a:spcPct val="20000"/>
              </a:spcBef>
              <a:buClr>
                <a:srgbClr val="FF6600"/>
              </a:buClr>
            </a:pPr>
            <a:r>
              <a:rPr lang="en-US" sz="1200" b="1" dirty="0">
                <a:latin typeface="Aptos" panose="020B0004020202020204" pitchFamily="34" charset="0"/>
                <a:ea typeface="ＭＳ Ｐゴシック"/>
                <a:cs typeface="Arial" panose="020B0604020202020204" pitchFamily="34" charset="0"/>
              </a:rPr>
              <a:t>16</a:t>
            </a:r>
            <a:r>
              <a:rPr lang="en-US" sz="1200" b="1" dirty="0">
                <a:latin typeface="Aptos" panose="020B0004020202020204" pitchFamily="34" charset="0"/>
                <a:cs typeface="Arial" panose="020B0604020202020204" pitchFamily="34" charset="0"/>
              </a:rPr>
              <a:t>–</a:t>
            </a:r>
            <a:r>
              <a:rPr lang="en-US" sz="1200" b="1" dirty="0">
                <a:latin typeface="Aptos" panose="020B0004020202020204" pitchFamily="34" charset="0"/>
                <a:ea typeface="ＭＳ Ｐゴシック"/>
                <a:cs typeface="Arial" panose="020B0604020202020204" pitchFamily="34" charset="0"/>
              </a:rPr>
              <a:t>26 years</a:t>
            </a:r>
          </a:p>
        </p:txBody>
      </p:sp>
      <p:cxnSp>
        <p:nvCxnSpPr>
          <p:cNvPr id="50" name="Straight Connector 49"/>
          <p:cNvCxnSpPr/>
          <p:nvPr/>
        </p:nvCxnSpPr>
        <p:spPr bwMode="auto">
          <a:xfrm>
            <a:off x="4280454" y="5225908"/>
            <a:ext cx="2926080" cy="0"/>
          </a:xfrm>
          <a:prstGeom prst="line">
            <a:avLst/>
          </a:prstGeom>
          <a:solidFill>
            <a:schemeClr val="bg1"/>
          </a:solidFill>
          <a:ln w="31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5291058" y="5225808"/>
            <a:ext cx="0" cy="243840"/>
          </a:xfrm>
          <a:prstGeom prst="line">
            <a:avLst/>
          </a:prstGeom>
          <a:solidFill>
            <a:schemeClr val="bg1"/>
          </a:solidFill>
          <a:ln w="3175" cap="flat" cmpd="sng" algn="ctr">
            <a:solidFill>
              <a:schemeClr val="tx1"/>
            </a:solidFill>
            <a:prstDash val="solid"/>
            <a:round/>
            <a:headEnd type="none" w="med" len="med"/>
            <a:tailEnd type="none" w="med" len="med"/>
          </a:ln>
          <a:effectLst/>
        </p:spPr>
      </p:cxnSp>
      <p:sp>
        <p:nvSpPr>
          <p:cNvPr id="6" name="TextBox 5"/>
          <p:cNvSpPr txBox="1"/>
          <p:nvPr/>
        </p:nvSpPr>
        <p:spPr>
          <a:xfrm>
            <a:off x="4041590" y="5432504"/>
            <a:ext cx="479293" cy="369332"/>
          </a:xfrm>
          <a:prstGeom prst="rect">
            <a:avLst/>
          </a:prstGeom>
          <a:noFill/>
        </p:spPr>
        <p:txBody>
          <a:bodyPr wrap="square" rtlCol="0">
            <a:spAutoFit/>
          </a:bodyPr>
          <a:lstStyle/>
          <a:p>
            <a:pPr algn="ctr"/>
            <a:r>
              <a:rPr lang="en-US" dirty="0">
                <a:latin typeface="Aptos" panose="020B0004020202020204" pitchFamily="34" charset="0"/>
              </a:rPr>
              <a:t>0</a:t>
            </a:r>
          </a:p>
        </p:txBody>
      </p:sp>
      <p:sp>
        <p:nvSpPr>
          <p:cNvPr id="83" name="TextBox 82"/>
          <p:cNvSpPr txBox="1"/>
          <p:nvPr/>
        </p:nvSpPr>
        <p:spPr>
          <a:xfrm>
            <a:off x="5056401" y="5442167"/>
            <a:ext cx="479293" cy="369332"/>
          </a:xfrm>
          <a:prstGeom prst="rect">
            <a:avLst/>
          </a:prstGeom>
          <a:noFill/>
        </p:spPr>
        <p:txBody>
          <a:bodyPr wrap="square" rtlCol="0">
            <a:spAutoFit/>
          </a:bodyPr>
          <a:lstStyle/>
          <a:p>
            <a:pPr algn="ctr"/>
            <a:r>
              <a:rPr lang="en-US" dirty="0">
                <a:latin typeface="Aptos" panose="020B0004020202020204" pitchFamily="34" charset="0"/>
              </a:rPr>
              <a:t>2</a:t>
            </a:r>
          </a:p>
        </p:txBody>
      </p:sp>
      <p:sp>
        <p:nvSpPr>
          <p:cNvPr id="86" name="TextBox 85"/>
          <p:cNvSpPr txBox="1"/>
          <p:nvPr/>
        </p:nvSpPr>
        <p:spPr>
          <a:xfrm>
            <a:off x="6475360" y="5432504"/>
            <a:ext cx="479293" cy="369332"/>
          </a:xfrm>
          <a:prstGeom prst="rect">
            <a:avLst/>
          </a:prstGeom>
          <a:noFill/>
        </p:spPr>
        <p:txBody>
          <a:bodyPr wrap="square" rtlCol="0">
            <a:spAutoFit/>
          </a:bodyPr>
          <a:lstStyle/>
          <a:p>
            <a:pPr algn="ctr"/>
            <a:r>
              <a:rPr lang="en-US" dirty="0">
                <a:latin typeface="Aptos" panose="020B0004020202020204" pitchFamily="34" charset="0"/>
              </a:rPr>
              <a:t>6</a:t>
            </a:r>
          </a:p>
        </p:txBody>
      </p:sp>
      <p:sp>
        <p:nvSpPr>
          <p:cNvPr id="91" name="TextBox 90"/>
          <p:cNvSpPr txBox="1"/>
          <p:nvPr/>
        </p:nvSpPr>
        <p:spPr>
          <a:xfrm>
            <a:off x="9579108" y="5432504"/>
            <a:ext cx="479293" cy="369332"/>
          </a:xfrm>
          <a:prstGeom prst="rect">
            <a:avLst/>
          </a:prstGeom>
          <a:noFill/>
        </p:spPr>
        <p:txBody>
          <a:bodyPr wrap="square" rtlCol="0">
            <a:spAutoFit/>
          </a:bodyPr>
          <a:lstStyle/>
          <a:p>
            <a:pPr algn="ctr"/>
            <a:r>
              <a:rPr lang="en-US" dirty="0">
                <a:latin typeface="Aptos" panose="020B0004020202020204" pitchFamily="34" charset="0"/>
              </a:rPr>
              <a:t>54</a:t>
            </a:r>
          </a:p>
        </p:txBody>
      </p:sp>
      <p:sp>
        <p:nvSpPr>
          <p:cNvPr id="92" name="TextBox 91"/>
          <p:cNvSpPr txBox="1"/>
          <p:nvPr/>
        </p:nvSpPr>
        <p:spPr>
          <a:xfrm>
            <a:off x="3250191" y="5432504"/>
            <a:ext cx="833702" cy="369332"/>
          </a:xfrm>
          <a:prstGeom prst="rect">
            <a:avLst/>
          </a:prstGeom>
          <a:noFill/>
        </p:spPr>
        <p:txBody>
          <a:bodyPr wrap="square" rtlCol="0">
            <a:spAutoFit/>
          </a:bodyPr>
          <a:lstStyle/>
          <a:p>
            <a:pPr algn="ctr"/>
            <a:r>
              <a:rPr lang="en-US" dirty="0">
                <a:latin typeface="Aptos" panose="020B0004020202020204" pitchFamily="34" charset="0"/>
              </a:rPr>
              <a:t>Month</a:t>
            </a:r>
          </a:p>
        </p:txBody>
      </p:sp>
      <p:sp>
        <p:nvSpPr>
          <p:cNvPr id="7" name="Right Arrow 6"/>
          <p:cNvSpPr/>
          <p:nvPr/>
        </p:nvSpPr>
        <p:spPr>
          <a:xfrm>
            <a:off x="7179376" y="3999024"/>
            <a:ext cx="2628975" cy="483481"/>
          </a:xfrm>
          <a:prstGeom prst="rightArrow">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ptos" panose="020B0004020202020204" pitchFamily="34" charset="0"/>
              </a:rPr>
              <a:t>Follow-up for efficacy</a:t>
            </a:r>
          </a:p>
        </p:txBody>
      </p:sp>
      <p:sp>
        <p:nvSpPr>
          <p:cNvPr id="9" name="TextBox 8"/>
          <p:cNvSpPr txBox="1"/>
          <p:nvPr/>
        </p:nvSpPr>
        <p:spPr>
          <a:xfrm>
            <a:off x="2040258" y="6008766"/>
            <a:ext cx="8003818" cy="861774"/>
          </a:xfrm>
          <a:prstGeom prst="rect">
            <a:avLst/>
          </a:prstGeom>
          <a:noFill/>
        </p:spPr>
        <p:txBody>
          <a:bodyPr wrap="square" rtlCol="0">
            <a:spAutoFit/>
          </a:bodyPr>
          <a:lstStyle/>
          <a:p>
            <a:pPr algn="just"/>
            <a:r>
              <a:rPr lang="en-US" sz="1000" baseline="30000" dirty="0">
                <a:latin typeface="Aptos" panose="020B0004020202020204" pitchFamily="34" charset="0"/>
              </a:rPr>
              <a:t>a</a:t>
            </a:r>
            <a:r>
              <a:rPr lang="en-US" sz="1000" dirty="0">
                <a:latin typeface="Aptos" panose="020B0004020202020204" pitchFamily="34" charset="0"/>
              </a:rPr>
              <a:t>Pap test and gynecologic swab (HPV detection) every 6 months during follow-up period (subjects with abnormal Pap tests were to be triaged to colposcopy;</a:t>
            </a:r>
            <a:r>
              <a:rPr lang="en-US" sz="1000" baseline="30000" dirty="0">
                <a:latin typeface="Aptos" panose="020B0004020202020204" pitchFamily="34" charset="0"/>
              </a:rPr>
              <a:t> </a:t>
            </a:r>
            <a:r>
              <a:rPr lang="en-US" sz="1000" baseline="30000" dirty="0" err="1">
                <a:latin typeface="Aptos" panose="020B0004020202020204" pitchFamily="34" charset="0"/>
              </a:rPr>
              <a:t>b</a:t>
            </a:r>
            <a:r>
              <a:rPr lang="en-US" sz="1000" dirty="0" err="1">
                <a:latin typeface="Aptos" panose="020B0004020202020204" pitchFamily="34" charset="0"/>
              </a:rPr>
              <a:t>Confirmed</a:t>
            </a:r>
            <a:r>
              <a:rPr lang="en-US" sz="1000" dirty="0">
                <a:latin typeface="Aptos" panose="020B0004020202020204" pitchFamily="34" charset="0"/>
              </a:rPr>
              <a:t> primary cases=subjects in the per-protocol population identified as having a high-grade lesion (as adjudicated by a pathology panel) with detection of at least 1 HPV Type 31, 33, 45, 52, or 58 as determined by PCR test results. </a:t>
            </a:r>
          </a:p>
          <a:p>
            <a:pPr algn="l"/>
            <a:r>
              <a:rPr lang="en-US" sz="1000" dirty="0">
                <a:latin typeface="Aptos" panose="020B0004020202020204" pitchFamily="34" charset="0"/>
              </a:rPr>
              <a:t>PCR=polymerase chain reaction.</a:t>
            </a:r>
          </a:p>
          <a:p>
            <a:pPr marL="0" lvl="4"/>
            <a:r>
              <a:rPr lang="en-US" sz="1000" dirty="0" err="1">
                <a:latin typeface="Aptos" panose="020B0004020202020204" pitchFamily="34" charset="0"/>
              </a:rPr>
              <a:t>Joura</a:t>
            </a:r>
            <a:r>
              <a:rPr lang="en-US" sz="1000" dirty="0">
                <a:latin typeface="Aptos" panose="020B0004020202020204" pitchFamily="34" charset="0"/>
              </a:rPr>
              <a:t> EA</a:t>
            </a:r>
            <a:r>
              <a:rPr lang="tr-TR" sz="1000" dirty="0">
                <a:latin typeface="Aptos" panose="020B0004020202020204" pitchFamily="34" charset="0"/>
              </a:rPr>
              <a:t>, </a:t>
            </a:r>
            <a:r>
              <a:rPr lang="en-US" sz="1000" i="1" dirty="0">
                <a:latin typeface="Aptos" panose="020B0004020202020204" pitchFamily="34" charset="0"/>
              </a:rPr>
              <a:t>N Engl J Med</a:t>
            </a:r>
            <a:r>
              <a:rPr lang="en-US" sz="1000" dirty="0">
                <a:latin typeface="Aptos" panose="020B0004020202020204" pitchFamily="34" charset="0"/>
              </a:rPr>
              <a:t>.</a:t>
            </a:r>
            <a:r>
              <a:rPr lang="tr-TR" sz="1000" dirty="0">
                <a:latin typeface="Aptos" panose="020B0004020202020204" pitchFamily="34" charset="0"/>
              </a:rPr>
              <a:t>, </a:t>
            </a:r>
            <a:r>
              <a:rPr lang="en-US" sz="1000" dirty="0">
                <a:latin typeface="Aptos" panose="020B0004020202020204" pitchFamily="34" charset="0"/>
              </a:rPr>
              <a:t>2015</a:t>
            </a:r>
            <a:r>
              <a:rPr lang="tr-TR" sz="1000" dirty="0">
                <a:latin typeface="Aptos" panose="020B0004020202020204" pitchFamily="34" charset="0"/>
              </a:rPr>
              <a:t> </a:t>
            </a:r>
            <a:endParaRPr lang="en-US" sz="1000" dirty="0">
              <a:latin typeface="Aptos" panose="020B0004020202020204" pitchFamily="34" charset="0"/>
            </a:endParaRPr>
          </a:p>
        </p:txBody>
      </p:sp>
      <p:cxnSp>
        <p:nvCxnSpPr>
          <p:cNvPr id="75" name="Straight Connector 74"/>
          <p:cNvCxnSpPr/>
          <p:nvPr/>
        </p:nvCxnSpPr>
        <p:spPr bwMode="auto">
          <a:xfrm>
            <a:off x="9798411" y="5233376"/>
            <a:ext cx="0" cy="243840"/>
          </a:xfrm>
          <a:prstGeom prst="line">
            <a:avLst/>
          </a:prstGeom>
          <a:solidFill>
            <a:schemeClr val="bg1"/>
          </a:solidFill>
          <a:ln w="31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7331710" y="5232496"/>
            <a:ext cx="2468880" cy="0"/>
          </a:xfrm>
          <a:prstGeom prst="line">
            <a:avLst/>
          </a:prstGeom>
          <a:solidFill>
            <a:schemeClr val="bg1"/>
          </a:solidFill>
          <a:ln w="3175" cap="flat" cmpd="sng" algn="ctr">
            <a:solidFill>
              <a:schemeClr val="tx1"/>
            </a:solidFill>
            <a:prstDash val="solid"/>
            <a:round/>
            <a:headEnd type="none" w="med" len="med"/>
            <a:tailEnd type="none" w="med" len="med"/>
          </a:ln>
          <a:effectLst/>
        </p:spPr>
      </p:cxnSp>
      <p:cxnSp>
        <p:nvCxnSpPr>
          <p:cNvPr id="8" name="Straight Connector 7"/>
          <p:cNvCxnSpPr/>
          <p:nvPr/>
        </p:nvCxnSpPr>
        <p:spPr>
          <a:xfrm flipV="1">
            <a:off x="7113148" y="5119994"/>
            <a:ext cx="160194" cy="2329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226636" y="5116749"/>
            <a:ext cx="160194" cy="2329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bwMode="auto">
          <a:xfrm>
            <a:off x="3971009" y="3609855"/>
            <a:ext cx="613059" cy="323955"/>
          </a:xfrm>
          <a:prstGeom prst="roundRect">
            <a:avLst/>
          </a:prstGeom>
          <a:solidFill>
            <a:schemeClr val="accent2"/>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solidFill>
                  <a:schemeClr val="bg1"/>
                </a:solidFill>
                <a:latin typeface="Aptos" panose="020B0004020202020204" pitchFamily="34" charset="0"/>
              </a:rPr>
              <a:t>9vHPV</a:t>
            </a:r>
            <a:endParaRPr lang="en-US" sz="1200" b="1" baseline="30000" dirty="0">
              <a:solidFill>
                <a:schemeClr val="bg1"/>
              </a:solidFill>
              <a:latin typeface="Aptos" panose="020B0004020202020204" pitchFamily="34" charset="0"/>
            </a:endParaRPr>
          </a:p>
        </p:txBody>
      </p:sp>
      <p:sp>
        <p:nvSpPr>
          <p:cNvPr id="37" name="Rounded Rectangle 36"/>
          <p:cNvSpPr/>
          <p:nvPr/>
        </p:nvSpPr>
        <p:spPr bwMode="auto">
          <a:xfrm>
            <a:off x="4972176" y="3606885"/>
            <a:ext cx="613059" cy="323955"/>
          </a:xfrm>
          <a:prstGeom prst="roundRect">
            <a:avLst/>
          </a:prstGeom>
          <a:solidFill>
            <a:schemeClr val="accent2"/>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solidFill>
                  <a:schemeClr val="bg1"/>
                </a:solidFill>
                <a:latin typeface="Aptos" panose="020B0004020202020204" pitchFamily="34" charset="0"/>
              </a:rPr>
              <a:t>9vHPV</a:t>
            </a:r>
            <a:endParaRPr lang="en-US" sz="1200" b="1" baseline="30000" dirty="0">
              <a:solidFill>
                <a:schemeClr val="bg1"/>
              </a:solidFill>
              <a:latin typeface="Aptos" panose="020B0004020202020204" pitchFamily="34" charset="0"/>
            </a:endParaRPr>
          </a:p>
        </p:txBody>
      </p:sp>
      <p:sp>
        <p:nvSpPr>
          <p:cNvPr id="39" name="Rounded Rectangle 38"/>
          <p:cNvSpPr/>
          <p:nvPr/>
        </p:nvSpPr>
        <p:spPr bwMode="auto">
          <a:xfrm>
            <a:off x="6386298" y="3616923"/>
            <a:ext cx="613059" cy="323955"/>
          </a:xfrm>
          <a:prstGeom prst="roundRect">
            <a:avLst/>
          </a:prstGeom>
          <a:solidFill>
            <a:schemeClr val="accent2"/>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solidFill>
                  <a:schemeClr val="bg1"/>
                </a:solidFill>
                <a:latin typeface="Aptos" panose="020B0004020202020204" pitchFamily="34" charset="0"/>
              </a:rPr>
              <a:t>9vHPV</a:t>
            </a:r>
            <a:endParaRPr lang="en-US" sz="1200" b="1" baseline="30000" dirty="0">
              <a:solidFill>
                <a:schemeClr val="bg1"/>
              </a:solidFill>
              <a:latin typeface="Aptos" panose="020B0004020202020204" pitchFamily="34" charset="0"/>
            </a:endParaRPr>
          </a:p>
        </p:txBody>
      </p:sp>
      <p:sp>
        <p:nvSpPr>
          <p:cNvPr id="40" name="Rounded Rectangle 39"/>
          <p:cNvSpPr/>
          <p:nvPr/>
        </p:nvSpPr>
        <p:spPr bwMode="auto">
          <a:xfrm>
            <a:off x="3965200" y="4384840"/>
            <a:ext cx="613059" cy="323955"/>
          </a:xfrm>
          <a:prstGeom prst="roundRect">
            <a:avLst/>
          </a:prstGeom>
          <a:solidFill>
            <a:schemeClr val="accent1">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rPr>
              <a:t>4vHPV</a:t>
            </a:r>
            <a:endParaRPr lang="en-US" sz="1200" b="1" baseline="30000" dirty="0">
              <a:latin typeface="Aptos" panose="020B0004020202020204" pitchFamily="34" charset="0"/>
            </a:endParaRPr>
          </a:p>
        </p:txBody>
      </p:sp>
      <p:sp>
        <p:nvSpPr>
          <p:cNvPr id="45" name="Rounded Rectangle 44"/>
          <p:cNvSpPr/>
          <p:nvPr/>
        </p:nvSpPr>
        <p:spPr bwMode="auto">
          <a:xfrm>
            <a:off x="4976199" y="4381870"/>
            <a:ext cx="613059" cy="323955"/>
          </a:xfrm>
          <a:prstGeom prst="roundRect">
            <a:avLst/>
          </a:prstGeom>
          <a:solidFill>
            <a:schemeClr val="accent1">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rPr>
              <a:t>4vHPV</a:t>
            </a:r>
            <a:endParaRPr lang="en-US" sz="1200" b="1" baseline="30000" dirty="0">
              <a:latin typeface="Aptos" panose="020B0004020202020204" pitchFamily="34" charset="0"/>
            </a:endParaRPr>
          </a:p>
        </p:txBody>
      </p:sp>
      <p:sp>
        <p:nvSpPr>
          <p:cNvPr id="46" name="Rounded Rectangle 45"/>
          <p:cNvSpPr/>
          <p:nvPr/>
        </p:nvSpPr>
        <p:spPr bwMode="auto">
          <a:xfrm>
            <a:off x="6380489" y="4391908"/>
            <a:ext cx="613059" cy="323955"/>
          </a:xfrm>
          <a:prstGeom prst="roundRect">
            <a:avLst/>
          </a:prstGeom>
          <a:solidFill>
            <a:schemeClr val="accent1">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rPr>
              <a:t>4vHPV</a:t>
            </a:r>
            <a:endParaRPr lang="en-US" sz="1200" b="1" baseline="30000" dirty="0">
              <a:latin typeface="Aptos" panose="020B0004020202020204" pitchFamily="34" charset="0"/>
            </a:endParaRPr>
          </a:p>
        </p:txBody>
      </p:sp>
      <p:sp>
        <p:nvSpPr>
          <p:cNvPr id="47" name="Right Arrow 46"/>
          <p:cNvSpPr/>
          <p:nvPr/>
        </p:nvSpPr>
        <p:spPr>
          <a:xfrm>
            <a:off x="4261789" y="4824542"/>
            <a:ext cx="5536622" cy="404634"/>
          </a:xfrm>
          <a:prstGeom prst="rightArrow">
            <a:avLst/>
          </a:prstGeom>
          <a:solidFill>
            <a:srgbClr val="0070C0"/>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tx1"/>
                </a:solidFill>
                <a:latin typeface="Aptos" panose="020B0004020202020204" pitchFamily="34" charset="0"/>
              </a:rPr>
              <a:t>Safety Assessment (all subjects)</a:t>
            </a:r>
          </a:p>
        </p:txBody>
      </p:sp>
    </p:spTree>
    <p:extLst>
      <p:ext uri="{BB962C8B-B14F-4D97-AF65-F5344CB8AC3E}">
        <p14:creationId xmlns:p14="http://schemas.microsoft.com/office/powerpoint/2010/main" val="32342762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2132401" y="1483200"/>
            <a:ext cx="8138393" cy="4356170"/>
          </a:xfrm>
          <a:prstGeom prst="rect">
            <a:avLst/>
          </a:prstGeom>
        </p:spPr>
        <p:txBody>
          <a:bodyPr>
            <a:normAutofit/>
          </a:bodyPr>
          <a:lstStyle/>
          <a:p>
            <a:pPr algn="just"/>
            <a:r>
              <a:rPr lang="en-US" sz="2200" b="1" i="1" dirty="0">
                <a:solidFill>
                  <a:schemeClr val="tx1"/>
                </a:solidFill>
              </a:rPr>
              <a:t>HPV 6/11/16/18 objectives: </a:t>
            </a:r>
          </a:p>
          <a:p>
            <a:pPr lvl="1" algn="just"/>
            <a:r>
              <a:rPr lang="en-US" sz="1800" b="1" dirty="0">
                <a:solidFill>
                  <a:schemeClr val="tx1"/>
                </a:solidFill>
              </a:rPr>
              <a:t>Primary</a:t>
            </a:r>
            <a:r>
              <a:rPr lang="en-US" sz="1800" dirty="0">
                <a:solidFill>
                  <a:schemeClr val="tx1"/>
                </a:solidFill>
              </a:rPr>
              <a:t>: noninferior immunogenicity of 9vHPV vaccine vs 4vHPV vaccine at month 7</a:t>
            </a:r>
          </a:p>
          <a:p>
            <a:pPr lvl="1" algn="just"/>
            <a:r>
              <a:rPr lang="en-US" sz="1800" b="1" dirty="0">
                <a:solidFill>
                  <a:schemeClr val="tx1"/>
                </a:solidFill>
              </a:rPr>
              <a:t>Exploratory</a:t>
            </a:r>
            <a:r>
              <a:rPr lang="en-US" sz="1800" dirty="0">
                <a:solidFill>
                  <a:schemeClr val="tx1"/>
                </a:solidFill>
              </a:rPr>
              <a:t>: incidence of HPV 6/11/16/18–related persistent infection and disease</a:t>
            </a:r>
          </a:p>
          <a:p>
            <a:pPr algn="just"/>
            <a:r>
              <a:rPr lang="en-US" sz="2200" b="1" i="1" dirty="0"/>
              <a:t>HPV 31/33/45/52/58 objectives</a:t>
            </a:r>
            <a:r>
              <a:rPr lang="en-US" sz="2200" dirty="0">
                <a:solidFill>
                  <a:schemeClr val="tx1"/>
                </a:solidFill>
              </a:rPr>
              <a:t>: </a:t>
            </a:r>
          </a:p>
          <a:p>
            <a:pPr lvl="1" algn="just"/>
            <a:r>
              <a:rPr lang="en-US" sz="1800" b="1" dirty="0">
                <a:solidFill>
                  <a:schemeClr val="tx1"/>
                </a:solidFill>
              </a:rPr>
              <a:t>Primary</a:t>
            </a:r>
            <a:r>
              <a:rPr lang="en-US" sz="1800" dirty="0">
                <a:solidFill>
                  <a:schemeClr val="tx1"/>
                </a:solidFill>
              </a:rPr>
              <a:t>: reduction of combined incidence of 31/33/45/52/58–related CIN 2/3+, VIN 2/3+, VaIN 2/3+ with 9vHPV vaccine as compared with 4vHPV vaccine</a:t>
            </a:r>
          </a:p>
          <a:p>
            <a:pPr lvl="1" algn="just"/>
            <a:r>
              <a:rPr lang="en-US" sz="1800" b="1" dirty="0">
                <a:solidFill>
                  <a:schemeClr val="tx1"/>
                </a:solidFill>
              </a:rPr>
              <a:t>Secondary/exploratory</a:t>
            </a:r>
            <a:r>
              <a:rPr lang="en-US" sz="1800" dirty="0">
                <a:solidFill>
                  <a:schemeClr val="tx1"/>
                </a:solidFill>
              </a:rPr>
              <a:t>: reduction of incidence of HPV 31/33/45/52/58–related cervical, vulvar, vaginal disease, persistent infections ≥6 months, ≥12 months, Pap test abnormalities, and cervical procedure</a:t>
            </a:r>
            <a:r>
              <a:rPr lang="tr-TR" sz="1800" dirty="0">
                <a:solidFill>
                  <a:schemeClr val="tx1"/>
                </a:solidFill>
              </a:rPr>
              <a:t>s</a:t>
            </a:r>
            <a:endParaRPr lang="en-US" sz="1800" dirty="0">
              <a:solidFill>
                <a:schemeClr val="tx1"/>
              </a:solidFill>
            </a:endParaRPr>
          </a:p>
        </p:txBody>
      </p:sp>
      <p:sp>
        <p:nvSpPr>
          <p:cNvPr id="6" name="Rectangle 5"/>
          <p:cNvSpPr/>
          <p:nvPr/>
        </p:nvSpPr>
        <p:spPr>
          <a:xfrm>
            <a:off x="2351585" y="6242829"/>
            <a:ext cx="2135521" cy="276999"/>
          </a:xfrm>
          <a:prstGeom prst="rect">
            <a:avLst/>
          </a:prstGeom>
        </p:spPr>
        <p:txBody>
          <a:bodyPr wrap="none">
            <a:spAutoFit/>
          </a:bodyPr>
          <a:lstStyle/>
          <a:p>
            <a:pPr marL="0" lvl="4"/>
            <a:r>
              <a:rPr lang="en-US" sz="1200" dirty="0" err="1">
                <a:latin typeface="Aptos" panose="020B0004020202020204" pitchFamily="34" charset="0"/>
              </a:rPr>
              <a:t>Joura</a:t>
            </a:r>
            <a:r>
              <a:rPr lang="en-US" sz="1200" dirty="0">
                <a:latin typeface="Aptos" panose="020B0004020202020204" pitchFamily="34" charset="0"/>
              </a:rPr>
              <a:t> EA</a:t>
            </a:r>
            <a:r>
              <a:rPr lang="tr-TR" sz="1200" dirty="0">
                <a:latin typeface="Aptos" panose="020B0004020202020204" pitchFamily="34" charset="0"/>
              </a:rPr>
              <a:t>, </a:t>
            </a:r>
            <a:r>
              <a:rPr lang="en-US" sz="1200" i="1" dirty="0">
                <a:latin typeface="Aptos" panose="020B0004020202020204" pitchFamily="34" charset="0"/>
              </a:rPr>
              <a:t>N </a:t>
            </a:r>
            <a:r>
              <a:rPr lang="en-US" sz="1200" i="1" dirty="0" err="1">
                <a:latin typeface="Aptos" panose="020B0004020202020204" pitchFamily="34" charset="0"/>
              </a:rPr>
              <a:t>Engl</a:t>
            </a:r>
            <a:r>
              <a:rPr lang="en-US" sz="1200" i="1" dirty="0">
                <a:latin typeface="Aptos" panose="020B0004020202020204" pitchFamily="34" charset="0"/>
              </a:rPr>
              <a:t> J Med</a:t>
            </a:r>
            <a:r>
              <a:rPr lang="en-US" sz="1200" dirty="0">
                <a:latin typeface="Aptos" panose="020B0004020202020204" pitchFamily="34" charset="0"/>
              </a:rPr>
              <a:t>.</a:t>
            </a:r>
            <a:r>
              <a:rPr lang="tr-TR" sz="1200" dirty="0">
                <a:latin typeface="Aptos" panose="020B0004020202020204" pitchFamily="34" charset="0"/>
              </a:rPr>
              <a:t>, </a:t>
            </a:r>
            <a:r>
              <a:rPr lang="en-US" sz="1200" dirty="0">
                <a:latin typeface="Aptos" panose="020B0004020202020204" pitchFamily="34" charset="0"/>
              </a:rPr>
              <a:t>2015</a:t>
            </a:r>
            <a:r>
              <a:rPr lang="tr-TR" sz="1200" dirty="0">
                <a:latin typeface="Aptos" panose="020B0004020202020204" pitchFamily="34" charset="0"/>
              </a:rPr>
              <a:t> </a:t>
            </a:r>
            <a:endParaRPr lang="en-US" sz="1200" dirty="0">
              <a:latin typeface="Aptos" panose="020B0004020202020204" pitchFamily="34" charset="0"/>
            </a:endParaRPr>
          </a:p>
        </p:txBody>
      </p:sp>
      <p:sp>
        <p:nvSpPr>
          <p:cNvPr id="8"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 </a:t>
            </a:r>
            <a:r>
              <a:rPr lang="tr-TR" dirty="0">
                <a:latin typeface="Aptos" panose="020B0004020202020204" pitchFamily="34" charset="0"/>
              </a:rPr>
              <a:t>Key Objectives </a:t>
            </a:r>
            <a:r>
              <a:rPr lang="tr-TR" baseline="30000" dirty="0">
                <a:latin typeface="Aptos" panose="020B0004020202020204" pitchFamily="34" charset="0"/>
              </a:rPr>
              <a:t>1,2</a:t>
            </a:r>
          </a:p>
          <a:p>
            <a:endParaRPr lang="en-US" sz="1600" b="0" dirty="0">
              <a:latin typeface="Aptos" panose="020B0004020202020204" pitchFamily="34" charset="0"/>
            </a:endParaRPr>
          </a:p>
        </p:txBody>
      </p:sp>
    </p:spTree>
    <p:extLst>
      <p:ext uri="{BB962C8B-B14F-4D97-AF65-F5344CB8AC3E}">
        <p14:creationId xmlns:p14="http://schemas.microsoft.com/office/powerpoint/2010/main" val="33562855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132400" y="1483200"/>
            <a:ext cx="8212072" cy="1730668"/>
          </a:xfrm>
          <a:prstGeom prst="rect">
            <a:avLst/>
          </a:prstGeom>
        </p:spPr>
        <p:txBody>
          <a:bodyPr vert="horz" wrap="square" lIns="91440" tIns="45720" rIns="91440" bIns="45720" rtlCol="0">
            <a:normAutofit/>
          </a:bodyPr>
          <a:lstStyle>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22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sz="1800" dirty="0">
                <a:latin typeface="Aptos" panose="020B0004020202020204" pitchFamily="34" charset="0"/>
              </a:rPr>
              <a:t>The incidence of disease related to HPV 6/11/16/18 was similar in the 9vHPV vaccine and 4vHPV vaccine groups, indicating a similar level of vaccine efficacy for 9vHPV and 4vHPV vaccines against these disease endpoints.</a:t>
            </a:r>
          </a:p>
        </p:txBody>
      </p:sp>
      <p:sp>
        <p:nvSpPr>
          <p:cNvPr id="7" name="TextBox 6"/>
          <p:cNvSpPr txBox="1"/>
          <p:nvPr/>
        </p:nvSpPr>
        <p:spPr>
          <a:xfrm>
            <a:off x="2185332" y="6043355"/>
            <a:ext cx="7799100" cy="461665"/>
          </a:xfrm>
          <a:prstGeom prst="rect">
            <a:avLst/>
          </a:prstGeom>
          <a:noFill/>
        </p:spPr>
        <p:txBody>
          <a:bodyPr wrap="square" rtlCol="0">
            <a:spAutoFit/>
          </a:bodyPr>
          <a:lstStyle/>
          <a:p>
            <a:pPr marL="0" lvl="4"/>
            <a:r>
              <a:rPr lang="en-US" sz="1200" baseline="30000" dirty="0" err="1">
                <a:latin typeface="Aptos" panose="020B0004020202020204" pitchFamily="34" charset="0"/>
              </a:rPr>
              <a:t>a</a:t>
            </a:r>
            <a:r>
              <a:rPr lang="en-US" sz="1200" dirty="0" err="1">
                <a:latin typeface="Aptos" panose="020B0004020202020204" pitchFamily="34" charset="0"/>
              </a:rPr>
              <a:t>Number</a:t>
            </a:r>
            <a:r>
              <a:rPr lang="en-US" sz="1200" dirty="0">
                <a:latin typeface="Aptos" panose="020B0004020202020204" pitchFamily="34" charset="0"/>
              </a:rPr>
              <a:t> of subjects per 1000 person-years at risk.</a:t>
            </a:r>
            <a:br>
              <a:rPr lang="en-US" sz="1200" dirty="0">
                <a:latin typeface="Aptos" panose="020B0004020202020204" pitchFamily="34" charset="0"/>
              </a:rPr>
            </a:br>
            <a:r>
              <a:rPr lang="en-US" sz="1200" dirty="0">
                <a:latin typeface="Aptos" panose="020B0004020202020204" pitchFamily="34" charset="0"/>
              </a:rPr>
              <a:t>CIN=cervical intraepithelial neoplasia; VaIN=vaginal intraepithelial neoplasia; VIN=vulvar intraepithelial </a:t>
            </a:r>
            <a:r>
              <a:rPr lang="en-US" sz="1200" dirty="0" err="1">
                <a:latin typeface="Aptos" panose="020B0004020202020204" pitchFamily="34" charset="0"/>
              </a:rPr>
              <a:t>neoplasia</a:t>
            </a:r>
            <a:r>
              <a:rPr lang="en-US" sz="1200" dirty="0">
                <a:latin typeface="Aptos" panose="020B0004020202020204" pitchFamily="34" charset="0"/>
              </a:rPr>
              <a:t>.</a:t>
            </a:r>
          </a:p>
        </p:txBody>
      </p:sp>
      <p:graphicFrame>
        <p:nvGraphicFramePr>
          <p:cNvPr id="9" name="Table 10"/>
          <p:cNvGraphicFramePr>
            <a:graphicFrameLocks noGrp="1"/>
          </p:cNvGraphicFramePr>
          <p:nvPr/>
        </p:nvGraphicFramePr>
        <p:xfrm>
          <a:off x="2409480" y="2540122"/>
          <a:ext cx="7373040" cy="3179486"/>
        </p:xfrm>
        <a:graphic>
          <a:graphicData uri="http://schemas.openxmlformats.org/drawingml/2006/table">
            <a:tbl>
              <a:tblPr firstRow="1" bandRow="1">
                <a:tableStyleId>{5C22544A-7EE6-4342-B048-85BDC9FD1C3A}</a:tableStyleId>
              </a:tblPr>
              <a:tblGrid>
                <a:gridCol w="2526361">
                  <a:extLst>
                    <a:ext uri="{9D8B030D-6E8A-4147-A177-3AD203B41FA5}">
                      <a16:colId xmlns:a16="http://schemas.microsoft.com/office/drawing/2014/main" val="20000"/>
                    </a:ext>
                  </a:extLst>
                </a:gridCol>
                <a:gridCol w="1013666">
                  <a:extLst>
                    <a:ext uri="{9D8B030D-6E8A-4147-A177-3AD203B41FA5}">
                      <a16:colId xmlns:a16="http://schemas.microsoft.com/office/drawing/2014/main" val="20001"/>
                    </a:ext>
                  </a:extLst>
                </a:gridCol>
                <a:gridCol w="1411986">
                  <a:extLst>
                    <a:ext uri="{9D8B030D-6E8A-4147-A177-3AD203B41FA5}">
                      <a16:colId xmlns:a16="http://schemas.microsoft.com/office/drawing/2014/main" val="20002"/>
                    </a:ext>
                  </a:extLst>
                </a:gridCol>
                <a:gridCol w="1009041">
                  <a:extLst>
                    <a:ext uri="{9D8B030D-6E8A-4147-A177-3AD203B41FA5}">
                      <a16:colId xmlns:a16="http://schemas.microsoft.com/office/drawing/2014/main" val="20003"/>
                    </a:ext>
                  </a:extLst>
                </a:gridCol>
                <a:gridCol w="1411986">
                  <a:extLst>
                    <a:ext uri="{9D8B030D-6E8A-4147-A177-3AD203B41FA5}">
                      <a16:colId xmlns:a16="http://schemas.microsoft.com/office/drawing/2014/main" val="20004"/>
                    </a:ext>
                  </a:extLst>
                </a:gridCol>
              </a:tblGrid>
              <a:tr h="49780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ptos" panose="020B0004020202020204" pitchFamily="34" charset="0"/>
                        </a:rPr>
                        <a:t>HPV 6/11/16/18–related</a:t>
                      </a:r>
                    </a:p>
                    <a:p>
                      <a:pPr algn="ctr"/>
                      <a:r>
                        <a:rPr lang="en-US" sz="1600" dirty="0">
                          <a:solidFill>
                            <a:schemeClr val="tx1"/>
                          </a:solidFill>
                        </a:rPr>
                        <a:t>Endpoint</a:t>
                      </a:r>
                      <a:endParaRPr lang="en-US" sz="1600" b="1" dirty="0">
                        <a:solidFill>
                          <a:schemeClr val="tx1"/>
                        </a:solidFill>
                      </a:endParaRPr>
                    </a:p>
                  </a:txBody>
                  <a:tcPr anchor="ctr">
                    <a:solidFill>
                      <a:srgbClr val="24406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ptos" panose="020B0004020202020204" pitchFamily="34" charset="0"/>
                        </a:rPr>
                        <a:t>9vHPV </a:t>
                      </a:r>
                      <a:r>
                        <a:rPr lang="en-US" sz="1600" b="1" kern="0" dirty="0">
                          <a:solidFill>
                            <a:schemeClr val="tx1"/>
                          </a:solidFill>
                          <a:cs typeface="Arial" panose="020B0604020202020204" pitchFamily="34" charset="0"/>
                        </a:rPr>
                        <a:t>vaccine </a:t>
                      </a:r>
                      <a:br>
                        <a:rPr lang="en-US" sz="1600" b="1" kern="0" dirty="0">
                          <a:solidFill>
                            <a:schemeClr val="tx1"/>
                          </a:solidFill>
                          <a:cs typeface="Arial" panose="020B0604020202020204" pitchFamily="34" charset="0"/>
                        </a:rPr>
                      </a:br>
                      <a:r>
                        <a:rPr lang="en-US" sz="1600" b="1" baseline="0" dirty="0">
                          <a:solidFill>
                            <a:schemeClr val="tx1"/>
                          </a:solidFill>
                        </a:rPr>
                        <a:t>(N=7,099)</a:t>
                      </a:r>
                      <a:endParaRPr lang="en-US" sz="1600" b="1" dirty="0">
                        <a:solidFill>
                          <a:schemeClr val="tx1"/>
                        </a:solidFill>
                      </a:endParaRPr>
                    </a:p>
                  </a:txBody>
                  <a:tcPr anchor="ctr">
                    <a:solidFill>
                      <a:srgbClr val="244061"/>
                    </a:solidFill>
                  </a:tcPr>
                </a:tc>
                <a:tc hMerge="1">
                  <a:txBody>
                    <a:bodyPr/>
                    <a:lstStyle/>
                    <a:p>
                      <a:endParaRPr lang="en-US"/>
                    </a:p>
                  </a:txBody>
                  <a:tcPr/>
                </a:tc>
                <a:tc gridSpan="2">
                  <a:txBody>
                    <a:bodyPr/>
                    <a:lstStyle/>
                    <a:p>
                      <a:pPr algn="ctr"/>
                      <a:r>
                        <a:rPr lang="en-US" sz="1600" b="1" dirty="0">
                          <a:solidFill>
                            <a:schemeClr val="tx1"/>
                          </a:solidFill>
                          <a:latin typeface="Aptos" panose="020B0004020202020204" pitchFamily="34" charset="0"/>
                        </a:rPr>
                        <a:t>4vHPV </a:t>
                      </a:r>
                      <a:r>
                        <a:rPr lang="en-US" sz="1600" b="1" kern="0" dirty="0">
                          <a:solidFill>
                            <a:schemeClr val="tx1"/>
                          </a:solidFill>
                          <a:cs typeface="Arial" panose="020B0604020202020204" pitchFamily="34" charset="0"/>
                        </a:rPr>
                        <a:t>vaccine </a:t>
                      </a:r>
                      <a:endParaRPr lang="en-US" sz="1600" b="1" dirty="0">
                        <a:solidFill>
                          <a:schemeClr val="tx1"/>
                        </a:solidFill>
                      </a:endParaRPr>
                    </a:p>
                    <a:p>
                      <a:pPr algn="ctr"/>
                      <a:r>
                        <a:rPr lang="en-US" sz="1600" b="1" baseline="0" dirty="0">
                          <a:solidFill>
                            <a:schemeClr val="tx1"/>
                          </a:solidFill>
                        </a:rPr>
                        <a:t>(N=7,105)</a:t>
                      </a:r>
                      <a:endParaRPr lang="en-US" sz="1600" b="1" dirty="0">
                        <a:solidFill>
                          <a:schemeClr val="tx1"/>
                        </a:solidFill>
                      </a:endParaRPr>
                    </a:p>
                  </a:txBody>
                  <a:tcPr anchor="ctr">
                    <a:solidFill>
                      <a:srgbClr val="244061"/>
                    </a:solidFill>
                  </a:tcPr>
                </a:tc>
                <a:tc hMerge="1">
                  <a:txBody>
                    <a:bodyPr/>
                    <a:lstStyle/>
                    <a:p>
                      <a:endParaRPr lang="en-US"/>
                    </a:p>
                  </a:txBody>
                  <a:tcPr/>
                </a:tc>
                <a:extLst>
                  <a:ext uri="{0D108BD9-81ED-4DB2-BD59-A6C34878D82A}">
                    <a16:rowId xmlns:a16="http://schemas.microsoft.com/office/drawing/2014/main" val="10000"/>
                  </a:ext>
                </a:extLst>
              </a:tr>
              <a:tr h="265598">
                <a:tc vMerge="1">
                  <a:txBody>
                    <a:bodyPr/>
                    <a:lstStyle/>
                    <a:p>
                      <a:endParaRPr lang="en-US"/>
                    </a:p>
                  </a:txBody>
                  <a:tcPr/>
                </a:tc>
                <a:tc>
                  <a:txBody>
                    <a:bodyPr/>
                    <a:lstStyle/>
                    <a:p>
                      <a:pPr algn="ctr"/>
                      <a:r>
                        <a:rPr lang="en-US" sz="1600" b="1" dirty="0">
                          <a:solidFill>
                            <a:schemeClr val="tx1"/>
                          </a:solidFill>
                          <a:latin typeface="Aptos" panose="020B0004020202020204" pitchFamily="34" charset="0"/>
                        </a:rPr>
                        <a:t>C</a:t>
                      </a:r>
                      <a:r>
                        <a:rPr lang="en-US" sz="1600" b="1" baseline="0" dirty="0">
                          <a:solidFill>
                            <a:schemeClr val="tx1"/>
                          </a:solidFill>
                        </a:rPr>
                        <a:t>ases/n</a:t>
                      </a:r>
                    </a:p>
                  </a:txBody>
                  <a:tcPr anchor="ctr">
                    <a:solidFill>
                      <a:srgbClr val="244061"/>
                    </a:solidFill>
                  </a:tcPr>
                </a:tc>
                <a:tc>
                  <a:txBody>
                    <a:bodyPr/>
                    <a:lstStyle/>
                    <a:p>
                      <a:pPr algn="ctr"/>
                      <a:r>
                        <a:rPr lang="en-US" sz="1600" b="1" dirty="0" err="1">
                          <a:solidFill>
                            <a:schemeClr val="tx1"/>
                          </a:solidFill>
                          <a:latin typeface="Aptos" panose="020B0004020202020204" pitchFamily="34" charset="0"/>
                        </a:rPr>
                        <a:t>Rate</a:t>
                      </a:r>
                      <a:r>
                        <a:rPr lang="en-US" sz="1600" b="1" baseline="30000" dirty="0" err="1">
                          <a:solidFill>
                            <a:schemeClr val="tx1"/>
                          </a:solidFill>
                        </a:rPr>
                        <a:t>a</a:t>
                      </a:r>
                      <a:r>
                        <a:rPr lang="en-US" sz="1600" b="1" dirty="0">
                          <a:solidFill>
                            <a:schemeClr val="tx1"/>
                          </a:solidFill>
                        </a:rPr>
                        <a:t> (95% CI)</a:t>
                      </a:r>
                    </a:p>
                  </a:txBody>
                  <a:tcPr anchor="ctr">
                    <a:solidFill>
                      <a:srgbClr val="2440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ptos" panose="020B0004020202020204" pitchFamily="34" charset="0"/>
                        </a:rPr>
                        <a:t>C</a:t>
                      </a:r>
                      <a:r>
                        <a:rPr lang="en-US" sz="1600" b="1" baseline="0" dirty="0">
                          <a:solidFill>
                            <a:schemeClr val="tx1"/>
                          </a:solidFill>
                        </a:rPr>
                        <a:t>ases/n</a:t>
                      </a:r>
                    </a:p>
                  </a:txBody>
                  <a:tcPr anchor="ctr">
                    <a:solidFill>
                      <a:srgbClr val="2440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chemeClr val="tx1"/>
                          </a:solidFill>
                          <a:latin typeface="Aptos" panose="020B0004020202020204" pitchFamily="34" charset="0"/>
                        </a:rPr>
                        <a:t>Rate</a:t>
                      </a:r>
                      <a:r>
                        <a:rPr lang="en-US" sz="1600" b="1" baseline="30000" dirty="0" err="1">
                          <a:solidFill>
                            <a:schemeClr val="tx1"/>
                          </a:solidFill>
                        </a:rPr>
                        <a:t>a</a:t>
                      </a:r>
                      <a:r>
                        <a:rPr lang="en-US" sz="1600" b="1" dirty="0">
                          <a:solidFill>
                            <a:schemeClr val="tx1"/>
                          </a:solidFill>
                        </a:rPr>
                        <a:t> (95% CI)</a:t>
                      </a:r>
                    </a:p>
                  </a:txBody>
                  <a:tcPr anchor="ctr">
                    <a:solidFill>
                      <a:srgbClr val="244061"/>
                    </a:solidFill>
                  </a:tcPr>
                </a:tc>
                <a:extLst>
                  <a:ext uri="{0D108BD9-81ED-4DB2-BD59-A6C34878D82A}">
                    <a16:rowId xmlns:a16="http://schemas.microsoft.com/office/drawing/2014/main" val="10001"/>
                  </a:ext>
                </a:extLst>
              </a:tr>
              <a:tr h="293409">
                <a:tc>
                  <a:txBody>
                    <a:bodyPr/>
                    <a:lstStyle/>
                    <a:p>
                      <a:pPr marL="11430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ptos" panose="020B0004020202020204" pitchFamily="34" charset="0"/>
                        </a:rPr>
                        <a:t>Cervical disease</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1</a:t>
                      </a:r>
                      <a:r>
                        <a:rPr lang="en-US" sz="1600" dirty="0">
                          <a:solidFill>
                            <a:schemeClr val="bg1"/>
                          </a:solidFill>
                        </a:rPr>
                        <a:t> / 5,823</a:t>
                      </a:r>
                    </a:p>
                  </a:txBody>
                  <a:tcPr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0.1</a:t>
                      </a:r>
                      <a:r>
                        <a:rPr lang="en-US" sz="1600" dirty="0">
                          <a:solidFill>
                            <a:schemeClr val="bg1"/>
                          </a:solidFill>
                        </a:rPr>
                        <a:t> (0.0, 0.3)</a:t>
                      </a:r>
                    </a:p>
                  </a:txBody>
                  <a:tcPr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3</a:t>
                      </a:r>
                      <a:r>
                        <a:rPr lang="en-US" sz="1600" dirty="0">
                          <a:solidFill>
                            <a:schemeClr val="bg1"/>
                          </a:solidFill>
                        </a:rPr>
                        <a:t> / 5,832</a:t>
                      </a:r>
                    </a:p>
                  </a:txBody>
                  <a:tcPr anchor="ctr">
                    <a:solidFill>
                      <a:schemeClr val="accent4">
                        <a:lumMod val="20000"/>
                        <a:lumOff val="80000"/>
                      </a:schemeClr>
                    </a:solidFill>
                  </a:tcPr>
                </a:tc>
                <a:tc>
                  <a:txBody>
                    <a:bodyPr/>
                    <a:lstStyle/>
                    <a:p>
                      <a:pPr algn="ctr"/>
                      <a:r>
                        <a:rPr lang="en-US" sz="1600" b="1" dirty="0">
                          <a:solidFill>
                            <a:schemeClr val="bg1"/>
                          </a:solidFill>
                          <a:latin typeface="Aptos" panose="020B0004020202020204" pitchFamily="34" charset="0"/>
                        </a:rPr>
                        <a:t>0.2</a:t>
                      </a:r>
                      <a:r>
                        <a:rPr lang="en-US" sz="1600" dirty="0">
                          <a:solidFill>
                            <a:schemeClr val="bg1"/>
                          </a:solidFill>
                        </a:rPr>
                        <a:t> (0.0, 0.5)</a:t>
                      </a:r>
                    </a:p>
                  </a:txBody>
                  <a:tcPr anchor="ctr">
                    <a:solidFill>
                      <a:schemeClr val="accent4">
                        <a:lumMod val="20000"/>
                        <a:lumOff val="80000"/>
                      </a:schemeClr>
                    </a:solidFill>
                  </a:tcPr>
                </a:tc>
                <a:extLst>
                  <a:ext uri="{0D108BD9-81ED-4DB2-BD59-A6C34878D82A}">
                    <a16:rowId xmlns:a16="http://schemas.microsoft.com/office/drawing/2014/main" val="10002"/>
                  </a:ext>
                </a:extLst>
              </a:tr>
              <a:tr h="340063">
                <a:tc>
                  <a:txBody>
                    <a:bodyPr/>
                    <a:lstStyle/>
                    <a:p>
                      <a:pPr marL="342900" marR="0" lvl="1"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ptos" panose="020B0004020202020204" pitchFamily="34" charset="0"/>
                        </a:rPr>
                        <a:t>CIN 1</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 </a:t>
                      </a:r>
                      <a:r>
                        <a:rPr lang="en-US" sz="1600" b="0" dirty="0">
                          <a:solidFill>
                            <a:schemeClr val="bg1"/>
                          </a:solidFill>
                        </a:rPr>
                        <a:t>/ 5,823</a:t>
                      </a:r>
                      <a:endParaRPr lang="en-US" sz="1600" b="1" dirty="0">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0.0 </a:t>
                      </a:r>
                      <a:r>
                        <a:rPr lang="en-US" sz="1600" b="0" dirty="0">
                          <a:solidFill>
                            <a:schemeClr val="bg1"/>
                          </a:solidFill>
                        </a:rPr>
                        <a:t>(0.0, 0.2)</a:t>
                      </a:r>
                      <a:endParaRPr lang="en-US" sz="1600" b="1" dirty="0">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2</a:t>
                      </a:r>
                      <a:r>
                        <a:rPr lang="en-US" sz="1600" b="1" baseline="0" dirty="0">
                          <a:solidFill>
                            <a:schemeClr val="bg1"/>
                          </a:solidFill>
                        </a:rPr>
                        <a:t> </a:t>
                      </a:r>
                      <a:r>
                        <a:rPr lang="en-US" sz="1600" b="0" baseline="0" dirty="0">
                          <a:solidFill>
                            <a:schemeClr val="bg1"/>
                          </a:solidFill>
                        </a:rPr>
                        <a:t>/ 5,832</a:t>
                      </a:r>
                      <a:endParaRPr lang="en-US" sz="1600" b="1" dirty="0">
                        <a:solidFill>
                          <a:schemeClr val="bg1"/>
                        </a:solidFill>
                      </a:endParaRPr>
                    </a:p>
                  </a:txBody>
                  <a:tcPr anchor="ctr"/>
                </a:tc>
                <a:tc>
                  <a:txBody>
                    <a:bodyPr/>
                    <a:lstStyle/>
                    <a:p>
                      <a:pPr algn="ctr"/>
                      <a:r>
                        <a:rPr lang="en-US" sz="1600" b="1" dirty="0">
                          <a:solidFill>
                            <a:schemeClr val="bg1"/>
                          </a:solidFill>
                          <a:latin typeface="Aptos" panose="020B0004020202020204" pitchFamily="34" charset="0"/>
                        </a:rPr>
                        <a:t>0.1</a:t>
                      </a:r>
                      <a:r>
                        <a:rPr lang="en-US" sz="1600" dirty="0">
                          <a:solidFill>
                            <a:schemeClr val="bg1"/>
                          </a:solidFill>
                        </a:rPr>
                        <a:t> (0.0, 0.4)</a:t>
                      </a:r>
                    </a:p>
                  </a:txBody>
                  <a:tcPr anchor="ctr"/>
                </a:tc>
                <a:extLst>
                  <a:ext uri="{0D108BD9-81ED-4DB2-BD59-A6C34878D82A}">
                    <a16:rowId xmlns:a16="http://schemas.microsoft.com/office/drawing/2014/main" val="10003"/>
                  </a:ext>
                </a:extLst>
              </a:tr>
              <a:tr h="340063">
                <a:tc>
                  <a:txBody>
                    <a:bodyPr/>
                    <a:lstStyle/>
                    <a:p>
                      <a:pPr marL="342900" marR="0" lvl="1"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ptos" panose="020B0004020202020204" pitchFamily="34" charset="0"/>
                        </a:rPr>
                        <a:t>CIN 2/3 or worse</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1</a:t>
                      </a:r>
                      <a:r>
                        <a:rPr lang="en-US" sz="1600" dirty="0">
                          <a:solidFill>
                            <a:schemeClr val="bg1"/>
                          </a:solidFill>
                        </a:rPr>
                        <a:t> / 5,823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0.1</a:t>
                      </a:r>
                      <a:r>
                        <a:rPr lang="en-US" sz="1600" dirty="0">
                          <a:solidFill>
                            <a:schemeClr val="bg1"/>
                          </a:solidFill>
                        </a:rPr>
                        <a:t> (0.0, 0.3)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1 </a:t>
                      </a:r>
                      <a:r>
                        <a:rPr lang="en-US" sz="1600" b="0" dirty="0">
                          <a:solidFill>
                            <a:schemeClr val="bg1"/>
                          </a:solidFill>
                        </a:rPr>
                        <a:t>/ 5,832</a:t>
                      </a:r>
                    </a:p>
                  </a:txBody>
                  <a:tcPr anchor="ctr"/>
                </a:tc>
                <a:tc>
                  <a:txBody>
                    <a:bodyPr/>
                    <a:lstStyle/>
                    <a:p>
                      <a:pPr algn="ctr"/>
                      <a:r>
                        <a:rPr lang="en-US" sz="1600" b="1" dirty="0">
                          <a:solidFill>
                            <a:schemeClr val="bg1"/>
                          </a:solidFill>
                          <a:latin typeface="Aptos" panose="020B0004020202020204" pitchFamily="34" charset="0"/>
                        </a:rPr>
                        <a:t>0.1</a:t>
                      </a:r>
                      <a:r>
                        <a:rPr lang="en-US" sz="1600" dirty="0">
                          <a:solidFill>
                            <a:schemeClr val="bg1"/>
                          </a:solidFill>
                        </a:rPr>
                        <a:t> (0.0, 0.3)</a:t>
                      </a:r>
                    </a:p>
                  </a:txBody>
                  <a:tcPr anchor="ctr"/>
                </a:tc>
                <a:extLst>
                  <a:ext uri="{0D108BD9-81ED-4DB2-BD59-A6C34878D82A}">
                    <a16:rowId xmlns:a16="http://schemas.microsoft.com/office/drawing/2014/main" val="10004"/>
                  </a:ext>
                </a:extLst>
              </a:tr>
              <a:tr h="265064">
                <a:tc>
                  <a:txBody>
                    <a:bodyPr/>
                    <a:lstStyle/>
                    <a:p>
                      <a:pPr marL="114300" marR="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Aptos" panose="020B0004020202020204" pitchFamily="34" charset="0"/>
                        </a:rPr>
                        <a:t>VIN 1 or </a:t>
                      </a:r>
                      <a:r>
                        <a:rPr lang="en-US" sz="1600" baseline="0" dirty="0" err="1">
                          <a:solidFill>
                            <a:schemeClr val="bg1"/>
                          </a:solidFill>
                        </a:rPr>
                        <a:t>VaIN</a:t>
                      </a:r>
                      <a:r>
                        <a:rPr lang="en-US" sz="1600" baseline="0" dirty="0">
                          <a:solidFill>
                            <a:schemeClr val="bg1"/>
                          </a:solidFill>
                        </a:rPr>
                        <a:t> 1</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 </a:t>
                      </a:r>
                      <a:r>
                        <a:rPr lang="en-US" sz="1600" b="0" dirty="0">
                          <a:solidFill>
                            <a:schemeClr val="bg1"/>
                          </a:solidFill>
                        </a:rPr>
                        <a:t>/ 5,876</a:t>
                      </a:r>
                      <a:endParaRPr lang="en-US" sz="1600" b="1" dirty="0">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0.0 </a:t>
                      </a:r>
                      <a:r>
                        <a:rPr lang="en-US" sz="1600" b="0" dirty="0">
                          <a:solidFill>
                            <a:schemeClr val="bg1"/>
                          </a:solidFill>
                        </a:rPr>
                        <a:t>(0.0, 0.2)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2</a:t>
                      </a:r>
                      <a:r>
                        <a:rPr lang="en-US" sz="1600" b="0" dirty="0">
                          <a:solidFill>
                            <a:schemeClr val="bg1"/>
                          </a:solidFill>
                        </a:rPr>
                        <a:t> / 5,893</a:t>
                      </a:r>
                      <a:endParaRPr lang="en-US" sz="1600" b="1" dirty="0">
                        <a:solidFill>
                          <a:schemeClr val="bg1"/>
                        </a:solidFill>
                      </a:endParaRPr>
                    </a:p>
                  </a:txBody>
                  <a:tcPr anchor="ctr"/>
                </a:tc>
                <a:tc>
                  <a:txBody>
                    <a:bodyPr/>
                    <a:lstStyle/>
                    <a:p>
                      <a:pPr algn="ctr"/>
                      <a:r>
                        <a:rPr lang="en-US" sz="1600" b="1" dirty="0">
                          <a:solidFill>
                            <a:schemeClr val="bg1"/>
                          </a:solidFill>
                          <a:latin typeface="Aptos" panose="020B0004020202020204" pitchFamily="34" charset="0"/>
                        </a:rPr>
                        <a:t>0.1</a:t>
                      </a:r>
                      <a:r>
                        <a:rPr lang="en-US" sz="1600" dirty="0">
                          <a:solidFill>
                            <a:schemeClr val="bg1"/>
                          </a:solidFill>
                        </a:rPr>
                        <a:t> (0.0, 0.4)</a:t>
                      </a:r>
                    </a:p>
                  </a:txBody>
                  <a:tcPr anchor="ctr"/>
                </a:tc>
                <a:extLst>
                  <a:ext uri="{0D108BD9-81ED-4DB2-BD59-A6C34878D82A}">
                    <a16:rowId xmlns:a16="http://schemas.microsoft.com/office/drawing/2014/main" val="10005"/>
                  </a:ext>
                </a:extLst>
              </a:tr>
              <a:tr h="333405">
                <a:tc>
                  <a:txBody>
                    <a:bodyPr/>
                    <a:lstStyle/>
                    <a:p>
                      <a:pPr marL="11430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ptos" panose="020B0004020202020204" pitchFamily="34" charset="0"/>
                        </a:rPr>
                        <a:t>VIN 2/3</a:t>
                      </a:r>
                      <a:r>
                        <a:rPr lang="en-US" sz="1600" baseline="30000" dirty="0">
                          <a:solidFill>
                            <a:schemeClr val="bg1"/>
                          </a:solidFill>
                        </a:rPr>
                        <a:t> </a:t>
                      </a:r>
                      <a:r>
                        <a:rPr lang="en-US" sz="1600" baseline="0" dirty="0">
                          <a:solidFill>
                            <a:schemeClr val="bg1"/>
                          </a:solidFill>
                        </a:rPr>
                        <a:t>or </a:t>
                      </a:r>
                      <a:r>
                        <a:rPr lang="en-US" sz="1600" dirty="0" err="1">
                          <a:solidFill>
                            <a:schemeClr val="bg1"/>
                          </a:solidFill>
                        </a:rPr>
                        <a:t>VaIN</a:t>
                      </a:r>
                      <a:r>
                        <a:rPr lang="en-US" sz="1600" dirty="0">
                          <a:solidFill>
                            <a:schemeClr val="bg1"/>
                          </a:solidFill>
                        </a:rPr>
                        <a:t> 2/3 or worse</a:t>
                      </a:r>
                      <a:endParaRPr lang="en-US" sz="1600" baseline="30000" dirty="0">
                        <a:solidFill>
                          <a:schemeClr val="bg1"/>
                        </a:solidFill>
                      </a:endParaRP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 </a:t>
                      </a:r>
                      <a:r>
                        <a:rPr lang="en-US" sz="1600" b="0" dirty="0">
                          <a:solidFill>
                            <a:schemeClr val="bg1"/>
                          </a:solidFill>
                        </a:rPr>
                        <a:t>/ 5,876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0.0</a:t>
                      </a:r>
                      <a:r>
                        <a:rPr lang="en-US" sz="1600" b="0" dirty="0">
                          <a:solidFill>
                            <a:schemeClr val="bg1"/>
                          </a:solidFill>
                        </a:rPr>
                        <a:t> (0.0, 0.2)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2 </a:t>
                      </a:r>
                      <a:r>
                        <a:rPr lang="en-US" sz="1600" b="0" dirty="0">
                          <a:solidFill>
                            <a:schemeClr val="bg1"/>
                          </a:solidFill>
                        </a:rPr>
                        <a:t>/ 5,893</a:t>
                      </a:r>
                      <a:endParaRPr lang="en-US" sz="1600" b="1" dirty="0">
                        <a:solidFill>
                          <a:schemeClr val="bg1"/>
                        </a:solidFill>
                      </a:endParaRPr>
                    </a:p>
                  </a:txBody>
                  <a:tcPr anchor="ctr"/>
                </a:tc>
                <a:tc>
                  <a:txBody>
                    <a:bodyPr/>
                    <a:lstStyle/>
                    <a:p>
                      <a:pPr algn="ctr"/>
                      <a:r>
                        <a:rPr lang="en-US" sz="1600" b="1" dirty="0">
                          <a:solidFill>
                            <a:schemeClr val="bg1"/>
                          </a:solidFill>
                          <a:latin typeface="Aptos" panose="020B0004020202020204" pitchFamily="34" charset="0"/>
                        </a:rPr>
                        <a:t>0.1</a:t>
                      </a:r>
                      <a:r>
                        <a:rPr lang="en-US" sz="1600" dirty="0">
                          <a:solidFill>
                            <a:schemeClr val="bg1"/>
                          </a:solidFill>
                        </a:rPr>
                        <a:t> (0.0,</a:t>
                      </a:r>
                      <a:r>
                        <a:rPr lang="en-US" sz="1600" baseline="0" dirty="0">
                          <a:solidFill>
                            <a:schemeClr val="bg1"/>
                          </a:solidFill>
                        </a:rPr>
                        <a:t> 0.4)</a:t>
                      </a:r>
                      <a:endParaRPr lang="en-US" sz="1600" dirty="0">
                        <a:solidFill>
                          <a:schemeClr val="bg1"/>
                        </a:solidFill>
                      </a:endParaRPr>
                    </a:p>
                  </a:txBody>
                  <a:tcPr anchor="ctr"/>
                </a:tc>
                <a:extLst>
                  <a:ext uri="{0D108BD9-81ED-4DB2-BD59-A6C34878D82A}">
                    <a16:rowId xmlns:a16="http://schemas.microsoft.com/office/drawing/2014/main" val="10006"/>
                  </a:ext>
                </a:extLst>
              </a:tr>
              <a:tr h="292591">
                <a:tc>
                  <a:txBody>
                    <a:bodyPr/>
                    <a:lstStyle/>
                    <a:p>
                      <a:pPr marL="11430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ptos" panose="020B0004020202020204" pitchFamily="34" charset="0"/>
                        </a:rPr>
                        <a:t>Genital warts</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5</a:t>
                      </a:r>
                      <a:r>
                        <a:rPr lang="en-US" sz="1600" dirty="0">
                          <a:solidFill>
                            <a:schemeClr val="bg1"/>
                          </a:solidFill>
                        </a:rPr>
                        <a:t> / 5,876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0.3</a:t>
                      </a:r>
                      <a:r>
                        <a:rPr lang="en-US" sz="1600" dirty="0">
                          <a:solidFill>
                            <a:schemeClr val="bg1"/>
                          </a:solidFill>
                        </a:rPr>
                        <a:t> (0.1, 0.6)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1</a:t>
                      </a:r>
                      <a:r>
                        <a:rPr lang="en-US" sz="1600" dirty="0">
                          <a:solidFill>
                            <a:schemeClr val="bg1"/>
                          </a:solidFill>
                        </a:rPr>
                        <a:t> / 5,893</a:t>
                      </a:r>
                    </a:p>
                  </a:txBody>
                  <a:tcPr anchor="ctr"/>
                </a:tc>
                <a:tc>
                  <a:txBody>
                    <a:bodyPr/>
                    <a:lstStyle/>
                    <a:p>
                      <a:pPr algn="ctr"/>
                      <a:r>
                        <a:rPr lang="en-US" sz="1600" b="1" dirty="0">
                          <a:solidFill>
                            <a:schemeClr val="bg1"/>
                          </a:solidFill>
                          <a:latin typeface="Aptos" panose="020B0004020202020204" pitchFamily="34" charset="0"/>
                        </a:rPr>
                        <a:t>0.1</a:t>
                      </a:r>
                      <a:r>
                        <a:rPr lang="en-US" sz="1600" dirty="0">
                          <a:solidFill>
                            <a:schemeClr val="bg1"/>
                          </a:solidFill>
                        </a:rPr>
                        <a:t> (0.0, 0.3)</a:t>
                      </a:r>
                    </a:p>
                  </a:txBody>
                  <a:tcPr anchor="ctr"/>
                </a:tc>
                <a:extLst>
                  <a:ext uri="{0D108BD9-81ED-4DB2-BD59-A6C34878D82A}">
                    <a16:rowId xmlns:a16="http://schemas.microsoft.com/office/drawing/2014/main" val="10007"/>
                  </a:ext>
                </a:extLst>
              </a:tr>
            </a:tbl>
          </a:graphicData>
        </a:graphic>
      </p:graphicFrame>
      <p:sp>
        <p:nvSpPr>
          <p:cNvPr id="8" name="Rectangle 7"/>
          <p:cNvSpPr/>
          <p:nvPr/>
        </p:nvSpPr>
        <p:spPr>
          <a:xfrm>
            <a:off x="2207569" y="6392362"/>
            <a:ext cx="2135521" cy="276999"/>
          </a:xfrm>
          <a:prstGeom prst="rect">
            <a:avLst/>
          </a:prstGeom>
        </p:spPr>
        <p:txBody>
          <a:bodyPr wrap="none">
            <a:spAutoFit/>
          </a:bodyPr>
          <a:lstStyle/>
          <a:p>
            <a:pPr marL="0" lvl="4"/>
            <a:r>
              <a:rPr lang="en-US" sz="1200" dirty="0" err="1">
                <a:latin typeface="Aptos" panose="020B0004020202020204" pitchFamily="34" charset="0"/>
              </a:rPr>
              <a:t>Joura</a:t>
            </a:r>
            <a:r>
              <a:rPr lang="en-US" sz="1200" dirty="0">
                <a:latin typeface="Aptos" panose="020B0004020202020204" pitchFamily="34" charset="0"/>
              </a:rPr>
              <a:t> EA</a:t>
            </a:r>
            <a:r>
              <a:rPr lang="tr-TR" sz="1200" dirty="0">
                <a:latin typeface="Aptos" panose="020B0004020202020204" pitchFamily="34" charset="0"/>
              </a:rPr>
              <a:t>, </a:t>
            </a:r>
            <a:r>
              <a:rPr lang="en-US" sz="1200" i="1" dirty="0">
                <a:latin typeface="Aptos" panose="020B0004020202020204" pitchFamily="34" charset="0"/>
              </a:rPr>
              <a:t>N </a:t>
            </a:r>
            <a:r>
              <a:rPr lang="en-US" sz="1200" i="1" dirty="0" err="1">
                <a:latin typeface="Aptos" panose="020B0004020202020204" pitchFamily="34" charset="0"/>
              </a:rPr>
              <a:t>Engl</a:t>
            </a:r>
            <a:r>
              <a:rPr lang="en-US" sz="1200" i="1" dirty="0">
                <a:latin typeface="Aptos" panose="020B0004020202020204" pitchFamily="34" charset="0"/>
              </a:rPr>
              <a:t> J Med</a:t>
            </a:r>
            <a:r>
              <a:rPr lang="en-US" sz="1200" dirty="0">
                <a:latin typeface="Aptos" panose="020B0004020202020204" pitchFamily="34" charset="0"/>
              </a:rPr>
              <a:t>.</a:t>
            </a:r>
            <a:r>
              <a:rPr lang="tr-TR" sz="1200" dirty="0">
                <a:latin typeface="Aptos" panose="020B0004020202020204" pitchFamily="34" charset="0"/>
              </a:rPr>
              <a:t>, </a:t>
            </a:r>
            <a:r>
              <a:rPr lang="en-US" sz="1200" dirty="0">
                <a:latin typeface="Aptos" panose="020B0004020202020204" pitchFamily="34" charset="0"/>
              </a:rPr>
              <a:t>2015</a:t>
            </a:r>
            <a:r>
              <a:rPr lang="tr-TR" sz="1200" dirty="0">
                <a:latin typeface="Aptos" panose="020B0004020202020204" pitchFamily="34" charset="0"/>
              </a:rPr>
              <a:t> </a:t>
            </a:r>
            <a:endParaRPr lang="en-US" sz="1200" dirty="0">
              <a:latin typeface="Aptos" panose="020B0004020202020204" pitchFamily="34" charset="0"/>
            </a:endParaRPr>
          </a:p>
        </p:txBody>
      </p:sp>
      <p:sp>
        <p:nvSpPr>
          <p:cNvPr id="10"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 Incidence of HPV 6/11/16/18–Related Disease Endpoints</a:t>
            </a:r>
            <a:r>
              <a:rPr lang="en-US" baseline="30000" dirty="0">
                <a:latin typeface="Aptos" panose="020B0004020202020204" pitchFamily="34" charset="0"/>
              </a:rPr>
              <a:t>1</a:t>
            </a:r>
            <a:r>
              <a:rPr lang="tr-TR" sz="2000" dirty="0">
                <a:latin typeface="Aptos" panose="020B0004020202020204" pitchFamily="34" charset="0"/>
              </a:rPr>
              <a:t> - </a:t>
            </a:r>
            <a:r>
              <a:rPr lang="en-US" sz="2000" i="1" dirty="0">
                <a:latin typeface="Aptos" panose="020B0004020202020204" pitchFamily="34" charset="0"/>
              </a:rPr>
              <a:t>Per-Protocol Efficacy Population</a:t>
            </a:r>
            <a:endParaRPr lang="tr-TR" dirty="0">
              <a:latin typeface="Aptos" panose="020B0004020202020204" pitchFamily="34" charset="0"/>
            </a:endParaRPr>
          </a:p>
        </p:txBody>
      </p:sp>
    </p:spTree>
    <p:extLst>
      <p:ext uri="{BB962C8B-B14F-4D97-AF65-F5344CB8AC3E}">
        <p14:creationId xmlns:p14="http://schemas.microsoft.com/office/powerpoint/2010/main" val="3304304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637226" y="1724026"/>
            <a:ext cx="7559291" cy="4432300"/>
            <a:chOff x="788" y="960"/>
            <a:chExt cx="5358" cy="2792"/>
          </a:xfrm>
        </p:grpSpPr>
        <p:grpSp>
          <p:nvGrpSpPr>
            <p:cNvPr id="3" name="Group 6"/>
            <p:cNvGrpSpPr>
              <a:grpSpLocks/>
            </p:cNvGrpSpPr>
            <p:nvPr/>
          </p:nvGrpSpPr>
          <p:grpSpPr bwMode="auto">
            <a:xfrm>
              <a:off x="788" y="1020"/>
              <a:ext cx="5222" cy="2732"/>
              <a:chOff x="833" y="912"/>
              <a:chExt cx="5222" cy="2732"/>
            </a:xfrm>
          </p:grpSpPr>
          <p:sp>
            <p:nvSpPr>
              <p:cNvPr id="1651718" name="Line 7"/>
              <p:cNvSpPr>
                <a:spLocks noChangeShapeType="1"/>
              </p:cNvSpPr>
              <p:nvPr/>
            </p:nvSpPr>
            <p:spPr bwMode="auto">
              <a:xfrm>
                <a:off x="2131" y="912"/>
                <a:ext cx="1" cy="2552"/>
              </a:xfrm>
              <a:prstGeom prst="line">
                <a:avLst/>
              </a:prstGeom>
              <a:noFill/>
              <a:ln w="0">
                <a:solidFill>
                  <a:srgbClr val="000000"/>
                </a:solidFill>
                <a:prstDash val="sysDot"/>
                <a:round/>
                <a:headEnd/>
                <a:tailEnd/>
              </a:ln>
            </p:spPr>
            <p:txBody>
              <a:bodyPr/>
              <a:lstStyle/>
              <a:p>
                <a:endParaRPr lang="tr-TR" dirty="0">
                  <a:latin typeface="Aptos" panose="020B0004020202020204" pitchFamily="34" charset="0"/>
                </a:endParaRPr>
              </a:p>
            </p:txBody>
          </p:sp>
          <p:sp>
            <p:nvSpPr>
              <p:cNvPr id="1651719" name="Line 8"/>
              <p:cNvSpPr>
                <a:spLocks noChangeShapeType="1"/>
              </p:cNvSpPr>
              <p:nvPr/>
            </p:nvSpPr>
            <p:spPr bwMode="auto">
              <a:xfrm>
                <a:off x="2670"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0" name="Line 9"/>
              <p:cNvSpPr>
                <a:spLocks noChangeShapeType="1"/>
              </p:cNvSpPr>
              <p:nvPr/>
            </p:nvSpPr>
            <p:spPr bwMode="auto">
              <a:xfrm>
                <a:off x="3210"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1" name="Line 10"/>
              <p:cNvSpPr>
                <a:spLocks noChangeShapeType="1"/>
              </p:cNvSpPr>
              <p:nvPr/>
            </p:nvSpPr>
            <p:spPr bwMode="auto">
              <a:xfrm>
                <a:off x="3758"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2" name="Line 11"/>
              <p:cNvSpPr>
                <a:spLocks noChangeShapeType="1"/>
              </p:cNvSpPr>
              <p:nvPr/>
            </p:nvSpPr>
            <p:spPr bwMode="auto">
              <a:xfrm>
                <a:off x="4298"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3" name="Line 12"/>
              <p:cNvSpPr>
                <a:spLocks noChangeShapeType="1"/>
              </p:cNvSpPr>
              <p:nvPr/>
            </p:nvSpPr>
            <p:spPr bwMode="auto">
              <a:xfrm>
                <a:off x="4838"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4" name="Line 13"/>
              <p:cNvSpPr>
                <a:spLocks noChangeShapeType="1"/>
              </p:cNvSpPr>
              <p:nvPr/>
            </p:nvSpPr>
            <p:spPr bwMode="auto">
              <a:xfrm>
                <a:off x="5377"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5" name="Line 14"/>
              <p:cNvSpPr>
                <a:spLocks noChangeShapeType="1"/>
              </p:cNvSpPr>
              <p:nvPr/>
            </p:nvSpPr>
            <p:spPr bwMode="auto">
              <a:xfrm>
                <a:off x="5917" y="912"/>
                <a:ext cx="1" cy="2552"/>
              </a:xfrm>
              <a:prstGeom prst="line">
                <a:avLst/>
              </a:prstGeom>
              <a:noFill/>
              <a:ln w="0">
                <a:solidFill>
                  <a:schemeClr val="tx1"/>
                </a:solidFill>
                <a:prstDash val="sysDot"/>
                <a:round/>
                <a:headEnd/>
                <a:tailEnd/>
              </a:ln>
            </p:spPr>
            <p:txBody>
              <a:bodyPr/>
              <a:lstStyle/>
              <a:p>
                <a:endParaRPr lang="tr-TR" dirty="0">
                  <a:latin typeface="Aptos" panose="020B0004020202020204" pitchFamily="34" charset="0"/>
                </a:endParaRPr>
              </a:p>
            </p:txBody>
          </p:sp>
          <p:sp>
            <p:nvSpPr>
              <p:cNvPr id="1651726" name="Rectangle 15"/>
              <p:cNvSpPr>
                <a:spLocks noChangeArrowheads="1"/>
              </p:cNvSpPr>
              <p:nvPr/>
            </p:nvSpPr>
            <p:spPr bwMode="auto">
              <a:xfrm>
                <a:off x="1591" y="3336"/>
                <a:ext cx="28" cy="118"/>
              </a:xfrm>
              <a:prstGeom prst="rect">
                <a:avLst/>
              </a:prstGeom>
              <a:solidFill>
                <a:srgbClr val="FF9900"/>
              </a:solidFill>
              <a:ln w="14351">
                <a:noFill/>
                <a:miter lim="800000"/>
                <a:headEnd/>
                <a:tailEnd/>
              </a:ln>
            </p:spPr>
            <p:txBody>
              <a:bodyPr/>
              <a:lstStyle/>
              <a:p>
                <a:endParaRPr lang="tr-TR" b="1" dirty="0">
                  <a:latin typeface="Aptos" panose="020B0004020202020204" pitchFamily="34" charset="0"/>
                </a:endParaRPr>
              </a:p>
            </p:txBody>
          </p:sp>
          <p:sp>
            <p:nvSpPr>
              <p:cNvPr id="1651727" name="Rectangle 16"/>
              <p:cNvSpPr>
                <a:spLocks noChangeArrowheads="1"/>
              </p:cNvSpPr>
              <p:nvPr/>
            </p:nvSpPr>
            <p:spPr bwMode="auto">
              <a:xfrm>
                <a:off x="1591" y="3135"/>
                <a:ext cx="46" cy="118"/>
              </a:xfrm>
              <a:prstGeom prst="rect">
                <a:avLst/>
              </a:prstGeom>
              <a:solidFill>
                <a:srgbClr val="FF9900"/>
              </a:solidFill>
              <a:ln w="14351">
                <a:noFill/>
                <a:miter lim="800000"/>
                <a:headEnd/>
                <a:tailEnd/>
              </a:ln>
            </p:spPr>
            <p:txBody>
              <a:bodyPr/>
              <a:lstStyle/>
              <a:p>
                <a:endParaRPr lang="tr-TR" b="1" dirty="0">
                  <a:latin typeface="Aptos" panose="020B0004020202020204" pitchFamily="34" charset="0"/>
                </a:endParaRPr>
              </a:p>
            </p:txBody>
          </p:sp>
          <p:sp>
            <p:nvSpPr>
              <p:cNvPr id="1651728" name="Rectangle 17"/>
              <p:cNvSpPr>
                <a:spLocks noChangeArrowheads="1"/>
              </p:cNvSpPr>
              <p:nvPr/>
            </p:nvSpPr>
            <p:spPr bwMode="auto">
              <a:xfrm>
                <a:off x="1591" y="2943"/>
                <a:ext cx="46" cy="118"/>
              </a:xfrm>
              <a:prstGeom prst="rect">
                <a:avLst/>
              </a:prstGeom>
              <a:solidFill>
                <a:srgbClr val="FF9900"/>
              </a:solidFill>
              <a:ln w="14351">
                <a:noFill/>
                <a:miter lim="800000"/>
                <a:headEnd/>
                <a:tailEnd/>
              </a:ln>
            </p:spPr>
            <p:txBody>
              <a:bodyPr/>
              <a:lstStyle/>
              <a:p>
                <a:endParaRPr lang="tr-TR" b="1" dirty="0">
                  <a:latin typeface="Aptos" panose="020B0004020202020204" pitchFamily="34" charset="0"/>
                </a:endParaRPr>
              </a:p>
            </p:txBody>
          </p:sp>
          <p:sp>
            <p:nvSpPr>
              <p:cNvPr id="1651729" name="Rectangle 18"/>
              <p:cNvSpPr>
                <a:spLocks noChangeArrowheads="1"/>
              </p:cNvSpPr>
              <p:nvPr/>
            </p:nvSpPr>
            <p:spPr bwMode="auto">
              <a:xfrm>
                <a:off x="1591" y="2741"/>
                <a:ext cx="46" cy="118"/>
              </a:xfrm>
              <a:prstGeom prst="rect">
                <a:avLst/>
              </a:prstGeom>
              <a:solidFill>
                <a:srgbClr val="FF9900"/>
              </a:solidFill>
              <a:ln w="14351">
                <a:noFill/>
                <a:miter lim="800000"/>
                <a:headEnd/>
                <a:tailEnd/>
              </a:ln>
            </p:spPr>
            <p:txBody>
              <a:bodyPr/>
              <a:lstStyle/>
              <a:p>
                <a:endParaRPr lang="tr-TR" b="1" dirty="0">
                  <a:latin typeface="Aptos" panose="020B0004020202020204" pitchFamily="34" charset="0"/>
                </a:endParaRPr>
              </a:p>
            </p:txBody>
          </p:sp>
          <p:sp>
            <p:nvSpPr>
              <p:cNvPr id="1651730" name="Rectangle 19"/>
              <p:cNvSpPr>
                <a:spLocks noChangeArrowheads="1"/>
              </p:cNvSpPr>
              <p:nvPr/>
            </p:nvSpPr>
            <p:spPr bwMode="auto">
              <a:xfrm>
                <a:off x="1591" y="2549"/>
                <a:ext cx="46" cy="118"/>
              </a:xfrm>
              <a:prstGeom prst="rect">
                <a:avLst/>
              </a:prstGeom>
              <a:solidFill>
                <a:srgbClr val="FF9900"/>
              </a:solidFill>
              <a:ln w="14351">
                <a:noFill/>
                <a:miter lim="800000"/>
                <a:headEnd/>
                <a:tailEnd/>
              </a:ln>
            </p:spPr>
            <p:txBody>
              <a:bodyPr/>
              <a:lstStyle/>
              <a:p>
                <a:endParaRPr lang="tr-TR" b="1" dirty="0">
                  <a:latin typeface="Aptos" panose="020B0004020202020204" pitchFamily="34" charset="0"/>
                </a:endParaRPr>
              </a:p>
            </p:txBody>
          </p:sp>
          <p:sp>
            <p:nvSpPr>
              <p:cNvPr id="1651731" name="Rectangle 20"/>
              <p:cNvSpPr>
                <a:spLocks noChangeArrowheads="1"/>
              </p:cNvSpPr>
              <p:nvPr/>
            </p:nvSpPr>
            <p:spPr bwMode="auto">
              <a:xfrm>
                <a:off x="1591" y="2348"/>
                <a:ext cx="92" cy="118"/>
              </a:xfrm>
              <a:prstGeom prst="rect">
                <a:avLst/>
              </a:prstGeom>
              <a:solidFill>
                <a:srgbClr val="FF9900"/>
              </a:solidFill>
              <a:ln w="14351" algn="ctr">
                <a:noFill/>
                <a:miter lim="800000"/>
                <a:headEnd/>
                <a:tailEnd/>
              </a:ln>
            </p:spPr>
            <p:txBody>
              <a:bodyPr/>
              <a:lstStyle/>
              <a:p>
                <a:endParaRPr lang="tr-TR" b="1" dirty="0">
                  <a:latin typeface="Aptos" panose="020B0004020202020204" pitchFamily="34" charset="0"/>
                </a:endParaRPr>
              </a:p>
            </p:txBody>
          </p:sp>
          <p:sp>
            <p:nvSpPr>
              <p:cNvPr id="1651732" name="Rectangle 21"/>
              <p:cNvSpPr>
                <a:spLocks noChangeArrowheads="1"/>
              </p:cNvSpPr>
              <p:nvPr/>
            </p:nvSpPr>
            <p:spPr bwMode="auto">
              <a:xfrm>
                <a:off x="1591" y="2156"/>
                <a:ext cx="119" cy="118"/>
              </a:xfrm>
              <a:prstGeom prst="rect">
                <a:avLst/>
              </a:prstGeom>
              <a:solidFill>
                <a:srgbClr val="FF9900"/>
              </a:solidFill>
              <a:ln w="14351" algn="ctr">
                <a:noFill/>
                <a:miter lim="800000"/>
                <a:headEnd/>
                <a:tailEnd/>
              </a:ln>
            </p:spPr>
            <p:txBody>
              <a:bodyPr/>
              <a:lstStyle/>
              <a:p>
                <a:endParaRPr lang="tr-TR" b="1" dirty="0">
                  <a:latin typeface="Aptos" panose="020B0004020202020204" pitchFamily="34" charset="0"/>
                </a:endParaRPr>
              </a:p>
            </p:txBody>
          </p:sp>
          <p:sp>
            <p:nvSpPr>
              <p:cNvPr id="1651733" name="Rectangle 22"/>
              <p:cNvSpPr>
                <a:spLocks noChangeArrowheads="1"/>
              </p:cNvSpPr>
              <p:nvPr/>
            </p:nvSpPr>
            <p:spPr bwMode="auto">
              <a:xfrm>
                <a:off x="1591" y="1955"/>
                <a:ext cx="137" cy="118"/>
              </a:xfrm>
              <a:prstGeom prst="rect">
                <a:avLst/>
              </a:prstGeom>
              <a:solidFill>
                <a:srgbClr val="FF9900"/>
              </a:solidFill>
              <a:ln w="14351" algn="ctr">
                <a:noFill/>
                <a:miter lim="800000"/>
                <a:headEnd/>
                <a:tailEnd/>
              </a:ln>
            </p:spPr>
            <p:txBody>
              <a:bodyPr/>
              <a:lstStyle/>
              <a:p>
                <a:endParaRPr lang="tr-TR" b="1" dirty="0">
                  <a:latin typeface="Aptos" panose="020B0004020202020204" pitchFamily="34" charset="0"/>
                </a:endParaRPr>
              </a:p>
            </p:txBody>
          </p:sp>
          <p:sp>
            <p:nvSpPr>
              <p:cNvPr id="1651734" name="Rectangle 23"/>
              <p:cNvSpPr>
                <a:spLocks noChangeArrowheads="1"/>
              </p:cNvSpPr>
              <p:nvPr/>
            </p:nvSpPr>
            <p:spPr bwMode="auto">
              <a:xfrm>
                <a:off x="1591" y="1763"/>
                <a:ext cx="165" cy="118"/>
              </a:xfrm>
              <a:prstGeom prst="rect">
                <a:avLst/>
              </a:prstGeom>
              <a:solidFill>
                <a:srgbClr val="FF9900"/>
              </a:solidFill>
              <a:ln w="14351" algn="ctr">
                <a:noFill/>
                <a:miter lim="800000"/>
                <a:headEnd/>
                <a:tailEnd/>
              </a:ln>
            </p:spPr>
            <p:txBody>
              <a:bodyPr/>
              <a:lstStyle/>
              <a:p>
                <a:endParaRPr lang="tr-TR" b="1" dirty="0">
                  <a:latin typeface="Aptos" panose="020B0004020202020204" pitchFamily="34" charset="0"/>
                </a:endParaRPr>
              </a:p>
            </p:txBody>
          </p:sp>
          <p:sp>
            <p:nvSpPr>
              <p:cNvPr id="1651735" name="Rectangle 24"/>
              <p:cNvSpPr>
                <a:spLocks noChangeArrowheads="1"/>
              </p:cNvSpPr>
              <p:nvPr/>
            </p:nvSpPr>
            <p:spPr bwMode="auto">
              <a:xfrm>
                <a:off x="1591" y="1562"/>
                <a:ext cx="530" cy="118"/>
              </a:xfrm>
              <a:prstGeom prst="rect">
                <a:avLst/>
              </a:prstGeom>
              <a:solidFill>
                <a:srgbClr val="FF9900"/>
              </a:solidFill>
              <a:ln w="14351" algn="ctr">
                <a:noFill/>
                <a:miter lim="800000"/>
                <a:headEnd/>
                <a:tailEnd/>
              </a:ln>
            </p:spPr>
            <p:txBody>
              <a:bodyPr/>
              <a:lstStyle/>
              <a:p>
                <a:endParaRPr lang="tr-TR" b="1" dirty="0">
                  <a:latin typeface="Aptos" panose="020B0004020202020204" pitchFamily="34" charset="0"/>
                </a:endParaRPr>
              </a:p>
            </p:txBody>
          </p:sp>
          <p:sp>
            <p:nvSpPr>
              <p:cNvPr id="1651736" name="Rectangle 25"/>
              <p:cNvSpPr>
                <a:spLocks noChangeArrowheads="1"/>
              </p:cNvSpPr>
              <p:nvPr/>
            </p:nvSpPr>
            <p:spPr bwMode="auto">
              <a:xfrm>
                <a:off x="1591" y="1369"/>
                <a:ext cx="558" cy="118"/>
              </a:xfrm>
              <a:prstGeom prst="rect">
                <a:avLst/>
              </a:prstGeom>
              <a:solidFill>
                <a:srgbClr val="FF9900"/>
              </a:solidFill>
              <a:ln w="14351" algn="ctr">
                <a:noFill/>
                <a:miter lim="800000"/>
                <a:headEnd/>
                <a:tailEnd/>
              </a:ln>
            </p:spPr>
            <p:txBody>
              <a:bodyPr/>
              <a:lstStyle/>
              <a:p>
                <a:endParaRPr lang="tr-TR" b="1" dirty="0">
                  <a:latin typeface="Aptos" panose="020B0004020202020204" pitchFamily="34" charset="0"/>
                </a:endParaRPr>
              </a:p>
            </p:txBody>
          </p:sp>
          <p:sp>
            <p:nvSpPr>
              <p:cNvPr id="1651737" name="Rectangle 26"/>
              <p:cNvSpPr>
                <a:spLocks noChangeArrowheads="1"/>
              </p:cNvSpPr>
              <p:nvPr/>
            </p:nvSpPr>
            <p:spPr bwMode="auto">
              <a:xfrm>
                <a:off x="1591" y="1168"/>
                <a:ext cx="3484" cy="118"/>
              </a:xfrm>
              <a:prstGeom prst="rect">
                <a:avLst/>
              </a:prstGeom>
              <a:solidFill>
                <a:srgbClr val="FF9900"/>
              </a:solidFill>
              <a:ln w="14351">
                <a:noFill/>
                <a:miter lim="800000"/>
                <a:headEnd/>
                <a:tailEnd/>
              </a:ln>
            </p:spPr>
            <p:txBody>
              <a:bodyPr/>
              <a:lstStyle/>
              <a:p>
                <a:endParaRPr lang="tr-TR" b="1" dirty="0">
                  <a:latin typeface="Aptos" panose="020B0004020202020204" pitchFamily="34" charset="0"/>
                </a:endParaRPr>
              </a:p>
            </p:txBody>
          </p:sp>
          <p:sp>
            <p:nvSpPr>
              <p:cNvPr id="1651738" name="Rectangle 27"/>
              <p:cNvSpPr>
                <a:spLocks noChangeArrowheads="1"/>
              </p:cNvSpPr>
              <p:nvPr/>
            </p:nvSpPr>
            <p:spPr bwMode="auto">
              <a:xfrm>
                <a:off x="1591" y="976"/>
                <a:ext cx="4106" cy="118"/>
              </a:xfrm>
              <a:prstGeom prst="rect">
                <a:avLst/>
              </a:prstGeom>
              <a:solidFill>
                <a:srgbClr val="FF0000"/>
              </a:solidFill>
              <a:ln w="14351">
                <a:noFill/>
                <a:miter lim="800000"/>
                <a:headEnd/>
                <a:tailEnd/>
              </a:ln>
            </p:spPr>
            <p:txBody>
              <a:bodyPr/>
              <a:lstStyle/>
              <a:p>
                <a:endParaRPr lang="tr-TR" b="1" dirty="0">
                  <a:latin typeface="Aptos" panose="020B0004020202020204" pitchFamily="34" charset="0"/>
                </a:endParaRPr>
              </a:p>
            </p:txBody>
          </p:sp>
          <p:sp>
            <p:nvSpPr>
              <p:cNvPr id="1651739" name="Line 28"/>
              <p:cNvSpPr>
                <a:spLocks noChangeShapeType="1"/>
              </p:cNvSpPr>
              <p:nvPr/>
            </p:nvSpPr>
            <p:spPr bwMode="auto">
              <a:xfrm>
                <a:off x="1591" y="3464"/>
                <a:ext cx="4326" cy="1"/>
              </a:xfrm>
              <a:prstGeom prst="line">
                <a:avLst/>
              </a:prstGeom>
              <a:noFill/>
              <a:ln w="0">
                <a:solidFill>
                  <a:schemeClr val="tx1"/>
                </a:solidFill>
                <a:round/>
                <a:headEnd/>
                <a:tailEnd/>
              </a:ln>
            </p:spPr>
            <p:txBody>
              <a:bodyPr/>
              <a:lstStyle/>
              <a:p>
                <a:endParaRPr lang="tr-TR" dirty="0">
                  <a:latin typeface="Aptos" panose="020B0004020202020204" pitchFamily="34" charset="0"/>
                </a:endParaRPr>
              </a:p>
            </p:txBody>
          </p:sp>
          <p:sp>
            <p:nvSpPr>
              <p:cNvPr id="1651740" name="Line 29"/>
              <p:cNvSpPr>
                <a:spLocks noChangeShapeType="1"/>
              </p:cNvSpPr>
              <p:nvPr/>
            </p:nvSpPr>
            <p:spPr bwMode="auto">
              <a:xfrm flipV="1">
                <a:off x="1591"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1" name="Line 30"/>
              <p:cNvSpPr>
                <a:spLocks noChangeShapeType="1"/>
              </p:cNvSpPr>
              <p:nvPr/>
            </p:nvSpPr>
            <p:spPr bwMode="auto">
              <a:xfrm flipV="1">
                <a:off x="2131"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2" name="Line 31"/>
              <p:cNvSpPr>
                <a:spLocks noChangeShapeType="1"/>
              </p:cNvSpPr>
              <p:nvPr/>
            </p:nvSpPr>
            <p:spPr bwMode="auto">
              <a:xfrm flipV="1">
                <a:off x="2670"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3" name="Line 32"/>
              <p:cNvSpPr>
                <a:spLocks noChangeShapeType="1"/>
              </p:cNvSpPr>
              <p:nvPr/>
            </p:nvSpPr>
            <p:spPr bwMode="auto">
              <a:xfrm flipV="1">
                <a:off x="3210"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4" name="Line 33"/>
              <p:cNvSpPr>
                <a:spLocks noChangeShapeType="1"/>
              </p:cNvSpPr>
              <p:nvPr/>
            </p:nvSpPr>
            <p:spPr bwMode="auto">
              <a:xfrm flipV="1">
                <a:off x="3758"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5" name="Line 34"/>
              <p:cNvSpPr>
                <a:spLocks noChangeShapeType="1"/>
              </p:cNvSpPr>
              <p:nvPr/>
            </p:nvSpPr>
            <p:spPr bwMode="auto">
              <a:xfrm flipV="1">
                <a:off x="4298"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6" name="Line 35"/>
              <p:cNvSpPr>
                <a:spLocks noChangeShapeType="1"/>
              </p:cNvSpPr>
              <p:nvPr/>
            </p:nvSpPr>
            <p:spPr bwMode="auto">
              <a:xfrm flipV="1">
                <a:off x="4838"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7" name="Line 36"/>
              <p:cNvSpPr>
                <a:spLocks noChangeShapeType="1"/>
              </p:cNvSpPr>
              <p:nvPr/>
            </p:nvSpPr>
            <p:spPr bwMode="auto">
              <a:xfrm flipV="1">
                <a:off x="5377"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8" name="Line 37"/>
              <p:cNvSpPr>
                <a:spLocks noChangeShapeType="1"/>
              </p:cNvSpPr>
              <p:nvPr/>
            </p:nvSpPr>
            <p:spPr bwMode="auto">
              <a:xfrm flipV="1">
                <a:off x="5917" y="3464"/>
                <a:ext cx="1" cy="27"/>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49" name="Line 38"/>
              <p:cNvSpPr>
                <a:spLocks noChangeShapeType="1"/>
              </p:cNvSpPr>
              <p:nvPr/>
            </p:nvSpPr>
            <p:spPr bwMode="auto">
              <a:xfrm>
                <a:off x="1588" y="912"/>
                <a:ext cx="1" cy="2552"/>
              </a:xfrm>
              <a:prstGeom prst="line">
                <a:avLst/>
              </a:prstGeom>
              <a:noFill/>
              <a:ln w="0">
                <a:solidFill>
                  <a:schemeClr val="tx1"/>
                </a:solidFill>
                <a:round/>
                <a:headEnd/>
                <a:tailEnd/>
              </a:ln>
            </p:spPr>
            <p:txBody>
              <a:bodyPr/>
              <a:lstStyle/>
              <a:p>
                <a:endParaRPr lang="tr-TR" dirty="0">
                  <a:latin typeface="Aptos" panose="020B0004020202020204" pitchFamily="34" charset="0"/>
                </a:endParaRPr>
              </a:p>
            </p:txBody>
          </p:sp>
          <p:sp>
            <p:nvSpPr>
              <p:cNvPr id="1651750" name="Line 39"/>
              <p:cNvSpPr>
                <a:spLocks noChangeShapeType="1"/>
              </p:cNvSpPr>
              <p:nvPr/>
            </p:nvSpPr>
            <p:spPr bwMode="auto">
              <a:xfrm>
                <a:off x="1564" y="3464"/>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1" name="Line 40"/>
              <p:cNvSpPr>
                <a:spLocks noChangeShapeType="1"/>
              </p:cNvSpPr>
              <p:nvPr/>
            </p:nvSpPr>
            <p:spPr bwMode="auto">
              <a:xfrm>
                <a:off x="1564" y="3272"/>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2" name="Line 41"/>
              <p:cNvSpPr>
                <a:spLocks noChangeShapeType="1"/>
              </p:cNvSpPr>
              <p:nvPr/>
            </p:nvSpPr>
            <p:spPr bwMode="auto">
              <a:xfrm>
                <a:off x="1564" y="3071"/>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3" name="Line 42"/>
              <p:cNvSpPr>
                <a:spLocks noChangeShapeType="1"/>
              </p:cNvSpPr>
              <p:nvPr/>
            </p:nvSpPr>
            <p:spPr bwMode="auto">
              <a:xfrm>
                <a:off x="1564" y="2879"/>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4" name="Line 43"/>
              <p:cNvSpPr>
                <a:spLocks noChangeShapeType="1"/>
              </p:cNvSpPr>
              <p:nvPr/>
            </p:nvSpPr>
            <p:spPr bwMode="auto">
              <a:xfrm>
                <a:off x="1564" y="2677"/>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5" name="Line 44"/>
              <p:cNvSpPr>
                <a:spLocks noChangeShapeType="1"/>
              </p:cNvSpPr>
              <p:nvPr/>
            </p:nvSpPr>
            <p:spPr bwMode="auto">
              <a:xfrm>
                <a:off x="1564" y="2485"/>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6" name="Line 45"/>
              <p:cNvSpPr>
                <a:spLocks noChangeShapeType="1"/>
              </p:cNvSpPr>
              <p:nvPr/>
            </p:nvSpPr>
            <p:spPr bwMode="auto">
              <a:xfrm>
                <a:off x="1564" y="2284"/>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7" name="Line 46"/>
              <p:cNvSpPr>
                <a:spLocks noChangeShapeType="1"/>
              </p:cNvSpPr>
              <p:nvPr/>
            </p:nvSpPr>
            <p:spPr bwMode="auto">
              <a:xfrm>
                <a:off x="1564" y="2092"/>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8" name="Line 47"/>
              <p:cNvSpPr>
                <a:spLocks noChangeShapeType="1"/>
              </p:cNvSpPr>
              <p:nvPr/>
            </p:nvSpPr>
            <p:spPr bwMode="auto">
              <a:xfrm>
                <a:off x="1564" y="1891"/>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59" name="Line 48"/>
              <p:cNvSpPr>
                <a:spLocks noChangeShapeType="1"/>
              </p:cNvSpPr>
              <p:nvPr/>
            </p:nvSpPr>
            <p:spPr bwMode="auto">
              <a:xfrm>
                <a:off x="1564" y="1699"/>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60" name="Line 49"/>
              <p:cNvSpPr>
                <a:spLocks noChangeShapeType="1"/>
              </p:cNvSpPr>
              <p:nvPr/>
            </p:nvSpPr>
            <p:spPr bwMode="auto">
              <a:xfrm>
                <a:off x="1564" y="1498"/>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61" name="Line 50"/>
              <p:cNvSpPr>
                <a:spLocks noChangeShapeType="1"/>
              </p:cNvSpPr>
              <p:nvPr/>
            </p:nvSpPr>
            <p:spPr bwMode="auto">
              <a:xfrm>
                <a:off x="1564" y="1305"/>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62" name="Line 51"/>
              <p:cNvSpPr>
                <a:spLocks noChangeShapeType="1"/>
              </p:cNvSpPr>
              <p:nvPr/>
            </p:nvSpPr>
            <p:spPr bwMode="auto">
              <a:xfrm>
                <a:off x="1564" y="1104"/>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63" name="Line 52"/>
              <p:cNvSpPr>
                <a:spLocks noChangeShapeType="1"/>
              </p:cNvSpPr>
              <p:nvPr/>
            </p:nvSpPr>
            <p:spPr bwMode="auto">
              <a:xfrm>
                <a:off x="1564" y="912"/>
                <a:ext cx="27" cy="1"/>
              </a:xfrm>
              <a:prstGeom prst="line">
                <a:avLst/>
              </a:prstGeom>
              <a:noFill/>
              <a:ln w="0">
                <a:solidFill>
                  <a:srgbClr val="000000"/>
                </a:solidFill>
                <a:round/>
                <a:headEnd/>
                <a:tailEnd/>
              </a:ln>
            </p:spPr>
            <p:txBody>
              <a:bodyPr/>
              <a:lstStyle/>
              <a:p>
                <a:endParaRPr lang="tr-TR" dirty="0">
                  <a:latin typeface="Aptos" panose="020B0004020202020204" pitchFamily="34" charset="0"/>
                </a:endParaRPr>
              </a:p>
            </p:txBody>
          </p:sp>
          <p:sp>
            <p:nvSpPr>
              <p:cNvPr id="1651764" name="Rectangle 53"/>
              <p:cNvSpPr>
                <a:spLocks noChangeArrowheads="1"/>
              </p:cNvSpPr>
              <p:nvPr/>
            </p:nvSpPr>
            <p:spPr bwMode="auto">
              <a:xfrm>
                <a:off x="1532" y="3465"/>
                <a:ext cx="165"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0</a:t>
                </a:r>
                <a:endParaRPr lang="es-ES" b="1" dirty="0">
                  <a:latin typeface="Aptos" panose="020B0004020202020204" pitchFamily="34" charset="0"/>
                </a:endParaRPr>
              </a:p>
            </p:txBody>
          </p:sp>
          <p:sp>
            <p:nvSpPr>
              <p:cNvPr id="1651765" name="Rectangle 54"/>
              <p:cNvSpPr>
                <a:spLocks noChangeArrowheads="1"/>
              </p:cNvSpPr>
              <p:nvPr/>
            </p:nvSpPr>
            <p:spPr bwMode="auto">
              <a:xfrm>
                <a:off x="2038"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10</a:t>
                </a:r>
                <a:endParaRPr lang="es-ES" b="1" dirty="0">
                  <a:latin typeface="Aptos" panose="020B0004020202020204" pitchFamily="34" charset="0"/>
                </a:endParaRPr>
              </a:p>
            </p:txBody>
          </p:sp>
          <p:sp>
            <p:nvSpPr>
              <p:cNvPr id="1651766" name="Rectangle 55"/>
              <p:cNvSpPr>
                <a:spLocks noChangeArrowheads="1"/>
              </p:cNvSpPr>
              <p:nvPr/>
            </p:nvSpPr>
            <p:spPr bwMode="auto">
              <a:xfrm>
                <a:off x="2578"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20</a:t>
                </a:r>
                <a:endParaRPr lang="es-ES" b="1" dirty="0">
                  <a:latin typeface="Aptos" panose="020B0004020202020204" pitchFamily="34" charset="0"/>
                </a:endParaRPr>
              </a:p>
            </p:txBody>
          </p:sp>
          <p:sp>
            <p:nvSpPr>
              <p:cNvPr id="1651767" name="Rectangle 56"/>
              <p:cNvSpPr>
                <a:spLocks noChangeArrowheads="1"/>
              </p:cNvSpPr>
              <p:nvPr/>
            </p:nvSpPr>
            <p:spPr bwMode="auto">
              <a:xfrm>
                <a:off x="3117"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30</a:t>
                </a:r>
                <a:endParaRPr lang="es-ES" b="1" dirty="0">
                  <a:latin typeface="Aptos" panose="020B0004020202020204" pitchFamily="34" charset="0"/>
                </a:endParaRPr>
              </a:p>
            </p:txBody>
          </p:sp>
          <p:sp>
            <p:nvSpPr>
              <p:cNvPr id="1651768" name="Rectangle 57"/>
              <p:cNvSpPr>
                <a:spLocks noChangeArrowheads="1"/>
              </p:cNvSpPr>
              <p:nvPr/>
            </p:nvSpPr>
            <p:spPr bwMode="auto">
              <a:xfrm>
                <a:off x="3666"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40</a:t>
                </a:r>
                <a:endParaRPr lang="es-ES" b="1" dirty="0">
                  <a:latin typeface="Aptos" panose="020B0004020202020204" pitchFamily="34" charset="0"/>
                </a:endParaRPr>
              </a:p>
            </p:txBody>
          </p:sp>
          <p:sp>
            <p:nvSpPr>
              <p:cNvPr id="1651769" name="Rectangle 58"/>
              <p:cNvSpPr>
                <a:spLocks noChangeArrowheads="1"/>
              </p:cNvSpPr>
              <p:nvPr/>
            </p:nvSpPr>
            <p:spPr bwMode="auto">
              <a:xfrm>
                <a:off x="4205"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50</a:t>
                </a:r>
                <a:endParaRPr lang="es-ES" b="1" dirty="0">
                  <a:latin typeface="Aptos" panose="020B0004020202020204" pitchFamily="34" charset="0"/>
                </a:endParaRPr>
              </a:p>
            </p:txBody>
          </p:sp>
          <p:sp>
            <p:nvSpPr>
              <p:cNvPr id="1651770" name="Rectangle 59"/>
              <p:cNvSpPr>
                <a:spLocks noChangeArrowheads="1"/>
              </p:cNvSpPr>
              <p:nvPr/>
            </p:nvSpPr>
            <p:spPr bwMode="auto">
              <a:xfrm>
                <a:off x="4745"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60</a:t>
                </a:r>
                <a:endParaRPr lang="es-ES" b="1" dirty="0">
                  <a:latin typeface="Aptos" panose="020B0004020202020204" pitchFamily="34" charset="0"/>
                </a:endParaRPr>
              </a:p>
            </p:txBody>
          </p:sp>
          <p:sp>
            <p:nvSpPr>
              <p:cNvPr id="1651771" name="Rectangle 60"/>
              <p:cNvSpPr>
                <a:spLocks noChangeArrowheads="1"/>
              </p:cNvSpPr>
              <p:nvPr/>
            </p:nvSpPr>
            <p:spPr bwMode="auto">
              <a:xfrm>
                <a:off x="5285"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70</a:t>
                </a:r>
                <a:endParaRPr lang="es-ES" b="1" dirty="0">
                  <a:latin typeface="Aptos" panose="020B0004020202020204" pitchFamily="34" charset="0"/>
                </a:endParaRPr>
              </a:p>
            </p:txBody>
          </p:sp>
          <p:sp>
            <p:nvSpPr>
              <p:cNvPr id="1651772" name="Rectangle 61"/>
              <p:cNvSpPr>
                <a:spLocks noChangeArrowheads="1"/>
              </p:cNvSpPr>
              <p:nvPr/>
            </p:nvSpPr>
            <p:spPr bwMode="auto">
              <a:xfrm>
                <a:off x="5824" y="3465"/>
                <a:ext cx="23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tr-TR" sz="1300" b="1" dirty="0">
                    <a:latin typeface="Aptos" panose="020B0004020202020204" pitchFamily="34" charset="0"/>
                  </a:rPr>
                  <a:t>%</a:t>
                </a:r>
                <a:r>
                  <a:rPr lang="es-ES" sz="1300" b="1" dirty="0">
                    <a:latin typeface="Aptos" panose="020B0004020202020204" pitchFamily="34" charset="0"/>
                  </a:rPr>
                  <a:t>80</a:t>
                </a:r>
                <a:endParaRPr lang="es-ES" b="1" dirty="0">
                  <a:latin typeface="Aptos" panose="020B0004020202020204" pitchFamily="34" charset="0"/>
                </a:endParaRPr>
              </a:p>
            </p:txBody>
          </p:sp>
          <p:sp>
            <p:nvSpPr>
              <p:cNvPr id="1651773" name="Rectangle 62"/>
              <p:cNvSpPr>
                <a:spLocks noChangeArrowheads="1"/>
              </p:cNvSpPr>
              <p:nvPr/>
            </p:nvSpPr>
            <p:spPr bwMode="auto">
              <a:xfrm>
                <a:off x="1114" y="3227"/>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59</a:t>
                </a:r>
                <a:endParaRPr lang="es-ES" b="1" dirty="0">
                  <a:latin typeface="Aptos" panose="020B0004020202020204" pitchFamily="34" charset="0"/>
                </a:endParaRPr>
              </a:p>
            </p:txBody>
          </p:sp>
          <p:sp>
            <p:nvSpPr>
              <p:cNvPr id="1651774" name="Rectangle 63"/>
              <p:cNvSpPr>
                <a:spLocks noChangeArrowheads="1"/>
              </p:cNvSpPr>
              <p:nvPr/>
            </p:nvSpPr>
            <p:spPr bwMode="auto">
              <a:xfrm>
                <a:off x="1114" y="3035"/>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52</a:t>
                </a:r>
                <a:endParaRPr lang="es-ES" b="1" dirty="0">
                  <a:latin typeface="Aptos" panose="020B0004020202020204" pitchFamily="34" charset="0"/>
                </a:endParaRPr>
              </a:p>
            </p:txBody>
          </p:sp>
          <p:sp>
            <p:nvSpPr>
              <p:cNvPr id="1651775" name="Rectangle 64"/>
              <p:cNvSpPr>
                <a:spLocks noChangeArrowheads="1"/>
              </p:cNvSpPr>
              <p:nvPr/>
            </p:nvSpPr>
            <p:spPr bwMode="auto">
              <a:xfrm>
                <a:off x="1114" y="2834"/>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51</a:t>
                </a:r>
                <a:endParaRPr lang="es-ES" b="1" dirty="0">
                  <a:latin typeface="Aptos" panose="020B0004020202020204" pitchFamily="34" charset="0"/>
                </a:endParaRPr>
              </a:p>
            </p:txBody>
          </p:sp>
          <p:sp>
            <p:nvSpPr>
              <p:cNvPr id="1651776" name="Rectangle 65"/>
              <p:cNvSpPr>
                <a:spLocks noChangeArrowheads="1"/>
              </p:cNvSpPr>
              <p:nvPr/>
            </p:nvSpPr>
            <p:spPr bwMode="auto">
              <a:xfrm>
                <a:off x="1114" y="2642"/>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35</a:t>
                </a:r>
                <a:endParaRPr lang="es-ES" b="1" dirty="0">
                  <a:latin typeface="Aptos" panose="020B0004020202020204" pitchFamily="34" charset="0"/>
                </a:endParaRPr>
              </a:p>
            </p:txBody>
          </p:sp>
          <p:sp>
            <p:nvSpPr>
              <p:cNvPr id="1651777" name="Rectangle 66"/>
              <p:cNvSpPr>
                <a:spLocks noChangeArrowheads="1"/>
              </p:cNvSpPr>
              <p:nvPr/>
            </p:nvSpPr>
            <p:spPr bwMode="auto">
              <a:xfrm>
                <a:off x="833" y="2441"/>
                <a:ext cx="687"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68 </a:t>
                </a:r>
                <a:r>
                  <a:rPr lang="tr-TR" sz="1300" b="1" dirty="0" err="1">
                    <a:latin typeface="Aptos" panose="020B0004020202020204" pitchFamily="34" charset="0"/>
                  </a:rPr>
                  <a:t>or</a:t>
                </a:r>
                <a:r>
                  <a:rPr lang="es-ES" sz="1300" b="1" dirty="0">
                    <a:latin typeface="Aptos" panose="020B0004020202020204" pitchFamily="34" charset="0"/>
                  </a:rPr>
                  <a:t> 73</a:t>
                </a:r>
                <a:endParaRPr lang="es-ES" b="1" dirty="0">
                  <a:latin typeface="Aptos" panose="020B0004020202020204" pitchFamily="34" charset="0"/>
                </a:endParaRPr>
              </a:p>
            </p:txBody>
          </p:sp>
          <p:sp>
            <p:nvSpPr>
              <p:cNvPr id="1651778" name="Rectangle 67"/>
              <p:cNvSpPr>
                <a:spLocks noChangeArrowheads="1"/>
              </p:cNvSpPr>
              <p:nvPr/>
            </p:nvSpPr>
            <p:spPr bwMode="auto">
              <a:xfrm>
                <a:off x="1114" y="2249"/>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39</a:t>
                </a:r>
                <a:endParaRPr lang="es-ES" b="1" dirty="0">
                  <a:latin typeface="Aptos" panose="020B0004020202020204" pitchFamily="34" charset="0"/>
                </a:endParaRPr>
              </a:p>
            </p:txBody>
          </p:sp>
          <p:sp>
            <p:nvSpPr>
              <p:cNvPr id="1651779" name="Rectangle 68"/>
              <p:cNvSpPr>
                <a:spLocks noChangeArrowheads="1"/>
              </p:cNvSpPr>
              <p:nvPr/>
            </p:nvSpPr>
            <p:spPr bwMode="auto">
              <a:xfrm>
                <a:off x="1114" y="2047"/>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33</a:t>
                </a:r>
                <a:endParaRPr lang="es-ES" b="1" dirty="0">
                  <a:latin typeface="Aptos" panose="020B0004020202020204" pitchFamily="34" charset="0"/>
                </a:endParaRPr>
              </a:p>
            </p:txBody>
          </p:sp>
          <p:sp>
            <p:nvSpPr>
              <p:cNvPr id="1651780" name="Rectangle 69"/>
              <p:cNvSpPr>
                <a:spLocks noChangeArrowheads="1"/>
              </p:cNvSpPr>
              <p:nvPr/>
            </p:nvSpPr>
            <p:spPr bwMode="auto">
              <a:xfrm>
                <a:off x="1165" y="1855"/>
                <a:ext cx="324"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X</a:t>
                </a:r>
                <a:endParaRPr lang="es-ES" b="1" dirty="0">
                  <a:latin typeface="Aptos" panose="020B0004020202020204" pitchFamily="34" charset="0"/>
                </a:endParaRPr>
              </a:p>
            </p:txBody>
          </p:sp>
          <p:sp>
            <p:nvSpPr>
              <p:cNvPr id="1651781" name="Rectangle 70"/>
              <p:cNvSpPr>
                <a:spLocks noChangeArrowheads="1"/>
              </p:cNvSpPr>
              <p:nvPr/>
            </p:nvSpPr>
            <p:spPr bwMode="auto">
              <a:xfrm>
                <a:off x="1114" y="1663"/>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31</a:t>
                </a:r>
                <a:endParaRPr lang="es-ES" b="1" dirty="0">
                  <a:latin typeface="Aptos" panose="020B0004020202020204" pitchFamily="34" charset="0"/>
                </a:endParaRPr>
              </a:p>
            </p:txBody>
          </p:sp>
          <p:sp>
            <p:nvSpPr>
              <p:cNvPr id="1651782" name="Rectangle 71"/>
              <p:cNvSpPr>
                <a:spLocks noChangeArrowheads="1"/>
              </p:cNvSpPr>
              <p:nvPr/>
            </p:nvSpPr>
            <p:spPr bwMode="auto">
              <a:xfrm>
                <a:off x="1114" y="1462"/>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18</a:t>
                </a:r>
                <a:endParaRPr lang="es-ES" b="1" dirty="0">
                  <a:latin typeface="Aptos" panose="020B0004020202020204" pitchFamily="34" charset="0"/>
                </a:endParaRPr>
              </a:p>
            </p:txBody>
          </p:sp>
          <p:sp>
            <p:nvSpPr>
              <p:cNvPr id="1651783" name="Rectangle 72"/>
              <p:cNvSpPr>
                <a:spLocks noChangeArrowheads="1"/>
              </p:cNvSpPr>
              <p:nvPr/>
            </p:nvSpPr>
            <p:spPr bwMode="auto">
              <a:xfrm>
                <a:off x="1114" y="1270"/>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45</a:t>
                </a:r>
                <a:endParaRPr lang="es-ES" b="1" dirty="0">
                  <a:latin typeface="Aptos" panose="020B0004020202020204" pitchFamily="34" charset="0"/>
                </a:endParaRPr>
              </a:p>
            </p:txBody>
          </p:sp>
          <p:sp>
            <p:nvSpPr>
              <p:cNvPr id="1651784" name="Rectangle 73"/>
              <p:cNvSpPr>
                <a:spLocks noChangeArrowheads="1"/>
              </p:cNvSpPr>
              <p:nvPr/>
            </p:nvSpPr>
            <p:spPr bwMode="auto">
              <a:xfrm>
                <a:off x="1114" y="1069"/>
                <a:ext cx="381"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16</a:t>
                </a:r>
                <a:endParaRPr lang="es-ES" b="1" dirty="0">
                  <a:latin typeface="Aptos" panose="020B0004020202020204" pitchFamily="34" charset="0"/>
                </a:endParaRPr>
              </a:p>
            </p:txBody>
          </p:sp>
          <p:sp>
            <p:nvSpPr>
              <p:cNvPr id="1651785" name="Rectangle 74"/>
              <p:cNvSpPr>
                <a:spLocks noChangeArrowheads="1"/>
              </p:cNvSpPr>
              <p:nvPr/>
            </p:nvSpPr>
            <p:spPr bwMode="auto">
              <a:xfrm>
                <a:off x="951" y="918"/>
                <a:ext cx="577" cy="179"/>
              </a:xfrm>
              <a:prstGeom prst="rect">
                <a:avLst/>
              </a:prstGeom>
              <a:noFill/>
              <a:ln w="9525">
                <a:noFill/>
                <a:miter lim="800000"/>
                <a:headEnd/>
                <a:tailEnd/>
              </a:ln>
            </p:spPr>
            <p:txBody>
              <a:bodyPr wrap="none" lIns="0" tIns="0" rIns="0" bIns="0">
                <a:spAutoFit/>
              </a:bodyPr>
              <a:lstStyle/>
              <a:p>
                <a:pPr algn="ctr" eaLnBrk="0" hangingPunct="0">
                  <a:lnSpc>
                    <a:spcPct val="160000"/>
                  </a:lnSpc>
                </a:pPr>
                <a:r>
                  <a:rPr lang="es-ES" sz="1300" b="1" dirty="0">
                    <a:latin typeface="Aptos" panose="020B0004020202020204" pitchFamily="34" charset="0"/>
                  </a:rPr>
                  <a:t>HPV 16/18 </a:t>
                </a:r>
                <a:endParaRPr lang="es-ES" b="1" dirty="0">
                  <a:latin typeface="Aptos" panose="020B0004020202020204" pitchFamily="34" charset="0"/>
                </a:endParaRPr>
              </a:p>
            </p:txBody>
          </p:sp>
        </p:grpSp>
        <p:sp>
          <p:nvSpPr>
            <p:cNvPr id="1651786" name="Text Box 75"/>
            <p:cNvSpPr txBox="1">
              <a:spLocks noChangeArrowheads="1"/>
            </p:cNvSpPr>
            <p:nvPr/>
          </p:nvSpPr>
          <p:spPr bwMode="auto">
            <a:xfrm>
              <a:off x="5544" y="960"/>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76</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87" name="Text Box 76"/>
            <p:cNvSpPr txBox="1">
              <a:spLocks noChangeArrowheads="1"/>
            </p:cNvSpPr>
            <p:nvPr/>
          </p:nvSpPr>
          <p:spPr bwMode="auto">
            <a:xfrm>
              <a:off x="4958" y="1161"/>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64.</a:t>
              </a:r>
              <a:r>
                <a:rPr lang="tr-TR" sz="1600" b="1" dirty="0">
                  <a:latin typeface="Aptos" panose="020B0004020202020204" pitchFamily="34" charset="0"/>
                </a:rPr>
                <a:t>7%</a:t>
              </a:r>
              <a:endParaRPr lang="es-ES" sz="1600" b="1" dirty="0">
                <a:latin typeface="Aptos" panose="020B0004020202020204" pitchFamily="34" charset="0"/>
              </a:endParaRPr>
            </a:p>
          </p:txBody>
        </p:sp>
        <p:sp>
          <p:nvSpPr>
            <p:cNvPr id="1651788" name="Text Box 77"/>
            <p:cNvSpPr txBox="1">
              <a:spLocks noChangeArrowheads="1"/>
            </p:cNvSpPr>
            <p:nvPr/>
          </p:nvSpPr>
          <p:spPr bwMode="auto">
            <a:xfrm>
              <a:off x="2036" y="1353"/>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tr-TR" sz="1600" b="1" dirty="0">
                  <a:latin typeface="Aptos" panose="020B0004020202020204" pitchFamily="34" charset="0"/>
                </a:rPr>
                <a:t>9.9%</a:t>
              </a:r>
              <a:endParaRPr lang="es-ES" sz="1600" b="1" dirty="0">
                <a:latin typeface="Aptos" panose="020B0004020202020204" pitchFamily="34" charset="0"/>
              </a:endParaRPr>
            </a:p>
          </p:txBody>
        </p:sp>
        <p:sp>
          <p:nvSpPr>
            <p:cNvPr id="1651789" name="Text Box 78"/>
            <p:cNvSpPr txBox="1">
              <a:spLocks noChangeArrowheads="1"/>
            </p:cNvSpPr>
            <p:nvPr/>
          </p:nvSpPr>
          <p:spPr bwMode="auto">
            <a:xfrm>
              <a:off x="2036" y="1570"/>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9.9</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0" name="Text Box 79"/>
            <p:cNvSpPr txBox="1">
              <a:spLocks noChangeArrowheads="1"/>
            </p:cNvSpPr>
            <p:nvPr/>
          </p:nvSpPr>
          <p:spPr bwMode="auto">
            <a:xfrm>
              <a:off x="1625" y="1733"/>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3.0</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1" name="Text Box 80"/>
            <p:cNvSpPr txBox="1">
              <a:spLocks noChangeArrowheads="1"/>
            </p:cNvSpPr>
            <p:nvPr/>
          </p:nvSpPr>
          <p:spPr bwMode="auto">
            <a:xfrm>
              <a:off x="1625" y="1923"/>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2.6</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2" name="Text Box 81"/>
            <p:cNvSpPr txBox="1">
              <a:spLocks noChangeArrowheads="1"/>
            </p:cNvSpPr>
            <p:nvPr/>
          </p:nvSpPr>
          <p:spPr bwMode="auto">
            <a:xfrm>
              <a:off x="1625" y="2140"/>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2.</a:t>
              </a:r>
              <a:r>
                <a:rPr lang="tr-TR" sz="1600" b="1" dirty="0">
                  <a:latin typeface="Aptos" panose="020B0004020202020204" pitchFamily="34" charset="0"/>
                </a:rPr>
                <a:t>2%</a:t>
              </a:r>
              <a:endParaRPr lang="es-ES" sz="1600" b="1" dirty="0">
                <a:latin typeface="Aptos" panose="020B0004020202020204" pitchFamily="34" charset="0"/>
              </a:endParaRPr>
            </a:p>
          </p:txBody>
        </p:sp>
        <p:sp>
          <p:nvSpPr>
            <p:cNvPr id="1651793" name="Text Box 82"/>
            <p:cNvSpPr txBox="1">
              <a:spLocks noChangeArrowheads="1"/>
            </p:cNvSpPr>
            <p:nvPr/>
          </p:nvSpPr>
          <p:spPr bwMode="auto">
            <a:xfrm>
              <a:off x="1625" y="2330"/>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1.7</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4" name="Text Box 83"/>
            <p:cNvSpPr txBox="1">
              <a:spLocks noChangeArrowheads="1"/>
            </p:cNvSpPr>
            <p:nvPr/>
          </p:nvSpPr>
          <p:spPr bwMode="auto">
            <a:xfrm>
              <a:off x="1625" y="2538"/>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0.9</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5" name="Text Box 84"/>
            <p:cNvSpPr txBox="1">
              <a:spLocks noChangeArrowheads="1"/>
            </p:cNvSpPr>
            <p:nvPr/>
          </p:nvSpPr>
          <p:spPr bwMode="auto">
            <a:xfrm>
              <a:off x="1625" y="2719"/>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0.9</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6" name="Text Box 85"/>
            <p:cNvSpPr txBox="1">
              <a:spLocks noChangeArrowheads="1"/>
            </p:cNvSpPr>
            <p:nvPr/>
          </p:nvSpPr>
          <p:spPr bwMode="auto">
            <a:xfrm>
              <a:off x="1625" y="2918"/>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0.9</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7" name="Text Box 86"/>
            <p:cNvSpPr txBox="1">
              <a:spLocks noChangeArrowheads="1"/>
            </p:cNvSpPr>
            <p:nvPr/>
          </p:nvSpPr>
          <p:spPr bwMode="auto">
            <a:xfrm>
              <a:off x="1625" y="3099"/>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0.9</a:t>
              </a:r>
              <a:r>
                <a:rPr lang="tr-TR" sz="1600" b="1" dirty="0">
                  <a:latin typeface="Aptos" panose="020B0004020202020204" pitchFamily="34" charset="0"/>
                </a:rPr>
                <a:t>%</a:t>
              </a:r>
              <a:endParaRPr lang="es-ES" sz="1600" b="1" dirty="0">
                <a:latin typeface="Aptos" panose="020B0004020202020204" pitchFamily="34" charset="0"/>
              </a:endParaRPr>
            </a:p>
          </p:txBody>
        </p:sp>
        <p:sp>
          <p:nvSpPr>
            <p:cNvPr id="1651798" name="Text Box 87"/>
            <p:cNvSpPr txBox="1">
              <a:spLocks noChangeArrowheads="1"/>
            </p:cNvSpPr>
            <p:nvPr/>
          </p:nvSpPr>
          <p:spPr bwMode="auto">
            <a:xfrm>
              <a:off x="1625" y="3289"/>
              <a:ext cx="602" cy="278"/>
            </a:xfrm>
            <a:prstGeom prst="rect">
              <a:avLst/>
            </a:prstGeom>
            <a:noFill/>
            <a:ln w="9525" cap="rnd" algn="ctr">
              <a:noFill/>
              <a:miter lim="800000"/>
              <a:headEnd/>
              <a:tailEnd/>
            </a:ln>
          </p:spPr>
          <p:txBody>
            <a:bodyPr>
              <a:spAutoFit/>
            </a:bodyPr>
            <a:lstStyle/>
            <a:p>
              <a:pPr algn="ctr" eaLnBrk="0" hangingPunct="0">
                <a:lnSpc>
                  <a:spcPct val="160000"/>
                </a:lnSpc>
                <a:spcBef>
                  <a:spcPct val="50000"/>
                </a:spcBef>
              </a:pPr>
              <a:r>
                <a:rPr lang="es-ES" sz="1600" b="1" dirty="0">
                  <a:latin typeface="Aptos" panose="020B0004020202020204" pitchFamily="34" charset="0"/>
                </a:rPr>
                <a:t>0.4</a:t>
              </a:r>
              <a:r>
                <a:rPr lang="tr-TR" sz="1600" b="1" dirty="0">
                  <a:latin typeface="Aptos" panose="020B0004020202020204" pitchFamily="34" charset="0"/>
                </a:rPr>
                <a:t>%</a:t>
              </a:r>
              <a:endParaRPr lang="es-ES" sz="1600" b="1" dirty="0">
                <a:latin typeface="Aptos" panose="020B0004020202020204" pitchFamily="34" charset="0"/>
              </a:endParaRPr>
            </a:p>
          </p:txBody>
        </p:sp>
      </p:grpSp>
      <p:sp>
        <p:nvSpPr>
          <p:cNvPr id="89" name="Title 88"/>
          <p:cNvSpPr>
            <a:spLocks noGrp="1"/>
          </p:cNvSpPr>
          <p:nvPr>
            <p:ph type="title"/>
          </p:nvPr>
        </p:nvSpPr>
        <p:spPr/>
        <p:txBody>
          <a:bodyPr/>
          <a:lstStyle/>
          <a:p>
            <a:r>
              <a:rPr lang="tr-TR" dirty="0"/>
              <a:t>HPV </a:t>
            </a:r>
            <a:r>
              <a:rPr lang="tr-TR" dirty="0" err="1"/>
              <a:t>Types</a:t>
            </a:r>
            <a:r>
              <a:rPr lang="tr-TR" dirty="0"/>
              <a:t> in </a:t>
            </a:r>
            <a:r>
              <a:rPr lang="tr-TR" dirty="0" err="1"/>
              <a:t>Cervical</a:t>
            </a:r>
            <a:r>
              <a:rPr lang="tr-TR" dirty="0"/>
              <a:t> </a:t>
            </a:r>
            <a:r>
              <a:rPr lang="tr-TR" dirty="0" err="1"/>
              <a:t>Cancer</a:t>
            </a:r>
            <a:r>
              <a:rPr lang="tr-TR" dirty="0"/>
              <a:t> (</a:t>
            </a:r>
            <a:r>
              <a:rPr lang="tr-TR" dirty="0" err="1"/>
              <a:t>Turkey</a:t>
            </a:r>
            <a:r>
              <a:rPr lang="tr-TR" dirty="0"/>
              <a:t>)</a:t>
            </a:r>
          </a:p>
        </p:txBody>
      </p:sp>
      <p:sp>
        <p:nvSpPr>
          <p:cNvPr id="88" name="Footer Placeholder 87"/>
          <p:cNvSpPr>
            <a:spLocks noGrp="1"/>
          </p:cNvSpPr>
          <p:nvPr>
            <p:ph type="ftr" sz="quarter" idx="11"/>
          </p:nvPr>
        </p:nvSpPr>
        <p:spPr>
          <a:prstGeom prst="rect">
            <a:avLst/>
          </a:prstGeom>
        </p:spPr>
        <p:txBody>
          <a:bodyPr/>
          <a:lstStyle/>
          <a:p>
            <a:r>
              <a:rPr lang="en-US" dirty="0" err="1"/>
              <a:t>Usubutun</a:t>
            </a:r>
            <a:r>
              <a:rPr lang="en-US" dirty="0"/>
              <a:t> A, </a:t>
            </a:r>
            <a:r>
              <a:rPr lang="en-US" dirty="0" err="1"/>
              <a:t>Int</a:t>
            </a:r>
            <a:r>
              <a:rPr lang="en-US" dirty="0"/>
              <a:t> J </a:t>
            </a:r>
            <a:r>
              <a:rPr lang="en-US" dirty="0" err="1"/>
              <a:t>Gynecol</a:t>
            </a:r>
            <a:r>
              <a:rPr lang="en-US" dirty="0"/>
              <a:t> </a:t>
            </a:r>
            <a:r>
              <a:rPr lang="en-US" dirty="0" err="1"/>
              <a:t>Pathol</a:t>
            </a:r>
            <a:r>
              <a:rPr lang="en-US" dirty="0"/>
              <a:t>, 2009</a:t>
            </a:r>
            <a:endParaRPr lang="tr-TR" dirty="0"/>
          </a:p>
        </p:txBody>
      </p:sp>
      <p:sp>
        <p:nvSpPr>
          <p:cNvPr id="87" name="Metin kutusu 3"/>
          <p:cNvSpPr txBox="1"/>
          <p:nvPr/>
        </p:nvSpPr>
        <p:spPr>
          <a:xfrm>
            <a:off x="5436416" y="3726135"/>
            <a:ext cx="4177422" cy="578882"/>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r>
              <a:rPr lang="en-US" dirty="0">
                <a:latin typeface="Aptos" panose="020B0004020202020204" pitchFamily="34" charset="0"/>
              </a:rPr>
              <a:t>HPV 16, 18, 45, 31, 33, 52=</a:t>
            </a:r>
            <a:r>
              <a:rPr lang="tr-TR" sz="2800" b="1" dirty="0">
                <a:latin typeface="Aptos" panose="020B0004020202020204" pitchFamily="34" charset="0"/>
              </a:rPr>
              <a:t>9</a:t>
            </a:r>
            <a:r>
              <a:rPr lang="en-US" sz="2800" b="1" dirty="0">
                <a:latin typeface="Aptos" panose="020B0004020202020204" pitchFamily="34" charset="0"/>
              </a:rPr>
              <a:t>0.6</a:t>
            </a:r>
            <a:r>
              <a:rPr lang="tr-TR" sz="2800" b="1" dirty="0">
                <a:latin typeface="Aptos" panose="020B0004020202020204" pitchFamily="34" charset="0"/>
              </a:rPr>
              <a:t>%</a:t>
            </a:r>
            <a:endParaRPr lang="en-US" b="1" dirty="0">
              <a:latin typeface="Aptos" panose="020B0004020202020204" pitchFamily="34" charset="0"/>
            </a:endParaRPr>
          </a:p>
        </p:txBody>
      </p:sp>
    </p:spTree>
    <p:extLst>
      <p:ext uri="{BB962C8B-B14F-4D97-AF65-F5344CB8AC3E}">
        <p14:creationId xmlns:p14="http://schemas.microsoft.com/office/powerpoint/2010/main" val="33941811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3345514" y="3483281"/>
          <a:ext cx="6063703" cy="22583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442725" y="5454506"/>
            <a:ext cx="2378295" cy="523220"/>
          </a:xfrm>
          <a:prstGeom prst="rect">
            <a:avLst/>
          </a:prstGeom>
          <a:noFill/>
        </p:spPr>
        <p:txBody>
          <a:bodyPr wrap="square" rtlCol="0">
            <a:spAutoFit/>
          </a:bodyPr>
          <a:lstStyle/>
          <a:p>
            <a:pPr algn="ctr"/>
            <a:r>
              <a:rPr lang="en-US" sz="1400" b="1" dirty="0">
                <a:latin typeface="Aptos" panose="020B0004020202020204" pitchFamily="34" charset="0"/>
              </a:rPr>
              <a:t>Cervical/Vulvar/Vaginal Disease</a:t>
            </a:r>
            <a:r>
              <a:rPr lang="en-US" sz="1400" b="1" baseline="30000" dirty="0">
                <a:latin typeface="Aptos" panose="020B0004020202020204" pitchFamily="34" charset="0"/>
              </a:rPr>
              <a:t>a</a:t>
            </a:r>
          </a:p>
        </p:txBody>
      </p:sp>
      <p:sp>
        <p:nvSpPr>
          <p:cNvPr id="8" name="TextBox 7"/>
          <p:cNvSpPr txBox="1"/>
          <p:nvPr/>
        </p:nvSpPr>
        <p:spPr>
          <a:xfrm>
            <a:off x="5414762" y="5454506"/>
            <a:ext cx="2102070" cy="307777"/>
          </a:xfrm>
          <a:prstGeom prst="rect">
            <a:avLst/>
          </a:prstGeom>
          <a:noFill/>
        </p:spPr>
        <p:txBody>
          <a:bodyPr wrap="square" rtlCol="0">
            <a:spAutoFit/>
          </a:bodyPr>
          <a:lstStyle/>
          <a:p>
            <a:pPr algn="ctr"/>
            <a:r>
              <a:rPr lang="en-US" sz="1400" b="1" dirty="0">
                <a:latin typeface="Aptos" panose="020B0004020202020204" pitchFamily="34" charset="0"/>
              </a:rPr>
              <a:t>CIN 2/3 or AIS</a:t>
            </a:r>
            <a:endParaRPr lang="en-US" sz="1400" b="1" baseline="30000" dirty="0">
              <a:latin typeface="Aptos" panose="020B0004020202020204" pitchFamily="34" charset="0"/>
            </a:endParaRPr>
          </a:p>
        </p:txBody>
      </p:sp>
      <p:sp>
        <p:nvSpPr>
          <p:cNvPr id="12" name="TextBox 11"/>
          <p:cNvSpPr txBox="1"/>
          <p:nvPr/>
        </p:nvSpPr>
        <p:spPr>
          <a:xfrm rot="16200000">
            <a:off x="1970825" y="4310758"/>
            <a:ext cx="2102070" cy="338554"/>
          </a:xfrm>
          <a:prstGeom prst="rect">
            <a:avLst/>
          </a:prstGeom>
          <a:noFill/>
        </p:spPr>
        <p:txBody>
          <a:bodyPr wrap="square" rtlCol="0">
            <a:spAutoFit/>
          </a:bodyPr>
          <a:lstStyle/>
          <a:p>
            <a:pPr algn="ctr"/>
            <a:r>
              <a:rPr lang="en-US" sz="1600" b="1" dirty="0">
                <a:latin typeface="Aptos" panose="020B0004020202020204" pitchFamily="34" charset="0"/>
              </a:rPr>
              <a:t>Number of Cases</a:t>
            </a:r>
            <a:endParaRPr lang="en-US" sz="1600" b="1" baseline="30000" dirty="0">
              <a:latin typeface="Aptos" panose="020B0004020202020204" pitchFamily="34" charset="0"/>
            </a:endParaRPr>
          </a:p>
        </p:txBody>
      </p:sp>
      <p:sp>
        <p:nvSpPr>
          <p:cNvPr id="13" name="TextBox 12"/>
          <p:cNvSpPr txBox="1"/>
          <p:nvPr/>
        </p:nvSpPr>
        <p:spPr>
          <a:xfrm>
            <a:off x="2395048" y="6165304"/>
            <a:ext cx="7085328" cy="677108"/>
          </a:xfrm>
          <a:prstGeom prst="rect">
            <a:avLst/>
          </a:prstGeom>
          <a:noFill/>
        </p:spPr>
        <p:txBody>
          <a:bodyPr wrap="square" rtlCol="0">
            <a:spAutoFit/>
          </a:bodyPr>
          <a:lstStyle/>
          <a:p>
            <a:pPr algn="l"/>
            <a:r>
              <a:rPr lang="en-US" sz="1100" baseline="30000" dirty="0">
                <a:latin typeface="Aptos" panose="020B0004020202020204" pitchFamily="34" charset="0"/>
              </a:rPr>
              <a:t>a</a:t>
            </a:r>
            <a:r>
              <a:rPr lang="en-US" sz="1100" dirty="0">
                <a:latin typeface="Aptos" panose="020B0004020202020204" pitchFamily="34" charset="0"/>
              </a:rPr>
              <a:t>Includes CIN 2/3, AIS, cervical cancer, VIN 2/3, VaIN 2/3, vulvar cancer, and vaginal cancer</a:t>
            </a:r>
            <a:r>
              <a:rPr lang="en-US" sz="1000" dirty="0">
                <a:latin typeface="Aptos" panose="020B0004020202020204" pitchFamily="34" charset="0"/>
              </a:rPr>
              <a:t>. </a:t>
            </a:r>
          </a:p>
          <a:p>
            <a:pPr algn="l"/>
            <a:r>
              <a:rPr lang="en-US" sz="900" dirty="0">
                <a:latin typeface="Aptos" panose="020B0004020202020204" pitchFamily="34" charset="0"/>
              </a:rPr>
              <a:t>AIS=adenocarcinoma in situ; CI=confidence interval; CIN=cervical intraepithelial neoplasia; VaIN=vaginal intraepithelial neoplasia; VIN=vulvar intraepithelial neoplasia; VE=vaccine efficacy.</a:t>
            </a:r>
            <a:br>
              <a:rPr lang="en-US" sz="900" dirty="0">
                <a:latin typeface="Aptos" panose="020B0004020202020204" pitchFamily="34" charset="0"/>
              </a:rPr>
            </a:br>
            <a:r>
              <a:rPr lang="en-US" sz="900" kern="0" dirty="0">
                <a:latin typeface="Aptos" panose="020B0004020202020204" pitchFamily="34" charset="0"/>
              </a:rPr>
              <a:t>Gardasil 9 [summary of product characteristics]. </a:t>
            </a:r>
            <a:endParaRPr lang="en-US" sz="900" dirty="0">
              <a:latin typeface="Aptos" panose="020B0004020202020204" pitchFamily="34" charset="0"/>
            </a:endParaRPr>
          </a:p>
        </p:txBody>
      </p:sp>
      <p:sp>
        <p:nvSpPr>
          <p:cNvPr id="22" name="AutoShape 18"/>
          <p:cNvSpPr>
            <a:spLocks noChangeArrowheads="1"/>
          </p:cNvSpPr>
          <p:nvPr/>
        </p:nvSpPr>
        <p:spPr bwMode="auto">
          <a:xfrm>
            <a:off x="3727343" y="2829038"/>
            <a:ext cx="1197199" cy="597194"/>
          </a:xfrm>
          <a:prstGeom prst="roundRect">
            <a:avLst>
              <a:gd name="adj" fmla="val 16667"/>
            </a:avLst>
          </a:prstGeom>
          <a:solidFill>
            <a:srgbClr val="CCCCFF"/>
          </a:solidFill>
          <a:ln w="19050" algn="ctr">
            <a:no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97.4%</a:t>
            </a:r>
            <a:br>
              <a:rPr lang="en-US" sz="14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85.0, 99.9)</a:t>
            </a:r>
            <a:endParaRPr lang="en-US" sz="1200" dirty="0">
              <a:solidFill>
                <a:schemeClr val="bg1"/>
              </a:solidFill>
              <a:latin typeface="Aptos" panose="020B0004020202020204" pitchFamily="34" charset="0"/>
              <a:cs typeface="Arial" panose="020B0604020202020204" pitchFamily="34" charset="0"/>
            </a:endParaRPr>
          </a:p>
        </p:txBody>
      </p:sp>
      <p:sp>
        <p:nvSpPr>
          <p:cNvPr id="23" name="AutoShape 18"/>
          <p:cNvSpPr>
            <a:spLocks noChangeArrowheads="1"/>
          </p:cNvSpPr>
          <p:nvPr/>
        </p:nvSpPr>
        <p:spPr bwMode="auto">
          <a:xfrm>
            <a:off x="5571279" y="2928186"/>
            <a:ext cx="1184042" cy="597194"/>
          </a:xfrm>
          <a:prstGeom prst="roundRect">
            <a:avLst>
              <a:gd name="adj" fmla="val 16667"/>
            </a:avLst>
          </a:prstGeom>
          <a:solidFill>
            <a:srgbClr val="CCCCFF"/>
          </a:solidFill>
          <a:ln w="19050" algn="ctr">
            <a:no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97.1%</a:t>
            </a:r>
            <a:br>
              <a:rPr lang="en-US" sz="14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83.5, 99.9)</a:t>
            </a:r>
            <a:endParaRPr lang="en-US" sz="1200" dirty="0">
              <a:solidFill>
                <a:schemeClr val="bg1"/>
              </a:solidFill>
              <a:latin typeface="Aptos" panose="020B0004020202020204" pitchFamily="34" charset="0"/>
              <a:cs typeface="Arial" panose="020B0604020202020204" pitchFamily="34" charset="0"/>
            </a:endParaRPr>
          </a:p>
        </p:txBody>
      </p:sp>
      <p:sp>
        <p:nvSpPr>
          <p:cNvPr id="25" name="Content Placeholder 2"/>
          <p:cNvSpPr txBox="1">
            <a:spLocks/>
          </p:cNvSpPr>
          <p:nvPr/>
        </p:nvSpPr>
        <p:spPr bwMode="auto">
          <a:xfrm>
            <a:off x="2132400" y="1483201"/>
            <a:ext cx="7923600" cy="748829"/>
          </a:xfrm>
          <a:prstGeom prst="rect">
            <a:avLst/>
          </a:prstGeom>
        </p:spPr>
        <p:txBody>
          <a:bodyPr vert="horz" wrap="square" lIns="91440" tIns="45720" rIns="91440" bIns="45720" rtlCol="0">
            <a:normAutofit/>
          </a:bodyPr>
          <a:lstStyle>
            <a:defPPr>
              <a:defRPr lang="tr-TR"/>
            </a:defPPr>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19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sz="1800" dirty="0">
                <a:latin typeface="Aptos" panose="020B0004020202020204" pitchFamily="34" charset="0"/>
              </a:rPr>
              <a:t>9vHPV vaccine was efficacious in the </a:t>
            </a:r>
            <a:r>
              <a:rPr lang="en-US" sz="1800" b="1" i="1" dirty="0">
                <a:solidFill>
                  <a:srgbClr val="C00000"/>
                </a:solidFill>
                <a:latin typeface="Aptos" panose="020B0004020202020204" pitchFamily="34" charset="0"/>
              </a:rPr>
              <a:t>prevention of cervical, vulvar and vaginal disease related to HPV Types 31, 33, 45, 52 and 58.</a:t>
            </a:r>
          </a:p>
        </p:txBody>
      </p:sp>
      <p:grpSp>
        <p:nvGrpSpPr>
          <p:cNvPr id="4" name="Group 3"/>
          <p:cNvGrpSpPr/>
          <p:nvPr/>
        </p:nvGrpSpPr>
        <p:grpSpPr>
          <a:xfrm>
            <a:off x="8846629" y="2939496"/>
            <a:ext cx="1517674" cy="349006"/>
            <a:chOff x="7281432" y="3081883"/>
            <a:chExt cx="1517674" cy="349006"/>
          </a:xfrm>
        </p:grpSpPr>
        <p:sp>
          <p:nvSpPr>
            <p:cNvPr id="26" name="Rectangle 48"/>
            <p:cNvSpPr>
              <a:spLocks noChangeArrowheads="1"/>
            </p:cNvSpPr>
            <p:nvPr/>
          </p:nvSpPr>
          <p:spPr bwMode="auto">
            <a:xfrm>
              <a:off x="7281432" y="3081883"/>
              <a:ext cx="182880" cy="182880"/>
            </a:xfrm>
            <a:prstGeom prst="rect">
              <a:avLst/>
            </a:prstGeom>
            <a:solidFill>
              <a:srgbClr val="C00000"/>
            </a:solidFill>
            <a:ln w="9525">
              <a:solidFill>
                <a:srgbClr val="C00000"/>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27" name="Rectangle 49"/>
            <p:cNvSpPr>
              <a:spLocks noChangeArrowheads="1"/>
            </p:cNvSpPr>
            <p:nvPr/>
          </p:nvSpPr>
          <p:spPr bwMode="auto">
            <a:xfrm>
              <a:off x="7464312" y="3081883"/>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4vHPV vaccine (n=7,105)</a:t>
              </a:r>
            </a:p>
          </p:txBody>
        </p:sp>
      </p:grpSp>
      <p:sp>
        <p:nvSpPr>
          <p:cNvPr id="31" name="TextBox 30"/>
          <p:cNvSpPr txBox="1"/>
          <p:nvPr/>
        </p:nvSpPr>
        <p:spPr>
          <a:xfrm>
            <a:off x="3442725" y="2268162"/>
            <a:ext cx="5931073" cy="584775"/>
          </a:xfrm>
          <a:prstGeom prst="rect">
            <a:avLst/>
          </a:prstGeom>
          <a:noFill/>
        </p:spPr>
        <p:txBody>
          <a:bodyPr wrap="square" rtlCol="0">
            <a:spAutoFit/>
          </a:bodyPr>
          <a:lstStyle/>
          <a:p>
            <a:pPr algn="ctr"/>
            <a:r>
              <a:rPr lang="en-US" sz="1600" b="1" dirty="0">
                <a:solidFill>
                  <a:srgbClr val="FFC000"/>
                </a:solidFill>
                <a:latin typeface="Aptos" panose="020B0004020202020204" pitchFamily="34" charset="0"/>
              </a:rPr>
              <a:t>Vaccine Efficacy Against HPV 31, 33, 45, 52, or 58–Related Cervical, Vulvar, and Vaginal Disease</a:t>
            </a:r>
            <a:endParaRPr lang="en-US" sz="1600" b="1" baseline="30000" dirty="0">
              <a:solidFill>
                <a:srgbClr val="FFC000"/>
              </a:solidFill>
              <a:latin typeface="Aptos" panose="020B0004020202020204" pitchFamily="34" charset="0"/>
            </a:endParaRPr>
          </a:p>
        </p:txBody>
      </p:sp>
      <p:sp>
        <p:nvSpPr>
          <p:cNvPr id="24" name="TextBox 23"/>
          <p:cNvSpPr txBox="1"/>
          <p:nvPr/>
        </p:nvSpPr>
        <p:spPr>
          <a:xfrm>
            <a:off x="7271727" y="5454505"/>
            <a:ext cx="2102070" cy="307777"/>
          </a:xfrm>
          <a:prstGeom prst="rect">
            <a:avLst/>
          </a:prstGeom>
          <a:noFill/>
        </p:spPr>
        <p:txBody>
          <a:bodyPr wrap="square" rtlCol="0">
            <a:spAutoFit/>
          </a:bodyPr>
          <a:lstStyle/>
          <a:p>
            <a:pPr algn="ctr"/>
            <a:r>
              <a:rPr lang="en-US" sz="1400" b="1" dirty="0">
                <a:latin typeface="Aptos" panose="020B0004020202020204" pitchFamily="34" charset="0"/>
              </a:rPr>
              <a:t>CIN 3</a:t>
            </a:r>
            <a:endParaRPr lang="en-US" sz="1400" b="1" baseline="30000" dirty="0">
              <a:latin typeface="Aptos" panose="020B0004020202020204" pitchFamily="34" charset="0"/>
            </a:endParaRPr>
          </a:p>
        </p:txBody>
      </p:sp>
      <p:sp>
        <p:nvSpPr>
          <p:cNvPr id="34" name="AutoShape 18"/>
          <p:cNvSpPr>
            <a:spLocks noChangeArrowheads="1"/>
          </p:cNvSpPr>
          <p:nvPr/>
        </p:nvSpPr>
        <p:spPr bwMode="auto">
          <a:xfrm>
            <a:off x="7425866" y="4199958"/>
            <a:ext cx="1184042" cy="597194"/>
          </a:xfrm>
          <a:prstGeom prst="roundRect">
            <a:avLst>
              <a:gd name="adj" fmla="val 16667"/>
            </a:avLst>
          </a:prstGeom>
          <a:solidFill>
            <a:srgbClr val="CCCCFF"/>
          </a:solidFill>
          <a:ln w="19050" algn="ctr">
            <a:no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100%</a:t>
            </a:r>
            <a:br>
              <a:rPr lang="en-US" sz="14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39.4, 100)</a:t>
            </a:r>
            <a:endParaRPr lang="en-US" sz="1200" dirty="0">
              <a:solidFill>
                <a:schemeClr val="bg1"/>
              </a:solidFill>
              <a:latin typeface="Aptos" panose="020B0004020202020204" pitchFamily="34" charset="0"/>
              <a:cs typeface="Arial" panose="020B0604020202020204" pitchFamily="34" charset="0"/>
            </a:endParaRPr>
          </a:p>
        </p:txBody>
      </p:sp>
      <p:grpSp>
        <p:nvGrpSpPr>
          <p:cNvPr id="5" name="Group 4"/>
          <p:cNvGrpSpPr/>
          <p:nvPr/>
        </p:nvGrpSpPr>
        <p:grpSpPr>
          <a:xfrm>
            <a:off x="8846629" y="3391841"/>
            <a:ext cx="1517674" cy="349006"/>
            <a:chOff x="7281432" y="3534228"/>
            <a:chExt cx="1517674" cy="349006"/>
          </a:xfrm>
        </p:grpSpPr>
        <p:sp>
          <p:nvSpPr>
            <p:cNvPr id="28" name="Rectangle 50"/>
            <p:cNvSpPr>
              <a:spLocks noChangeArrowheads="1"/>
            </p:cNvSpPr>
            <p:nvPr/>
          </p:nvSpPr>
          <p:spPr bwMode="auto">
            <a:xfrm>
              <a:off x="7281432" y="3534228"/>
              <a:ext cx="182880" cy="182880"/>
            </a:xfrm>
            <a:prstGeom prst="rect">
              <a:avLst/>
            </a:prstGeom>
            <a:solidFill>
              <a:srgbClr val="244061"/>
            </a:solidFill>
            <a:ln w="9525">
              <a:solidFill>
                <a:srgbClr val="244061"/>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35" name="Rectangle 49"/>
            <p:cNvSpPr>
              <a:spLocks noChangeArrowheads="1"/>
            </p:cNvSpPr>
            <p:nvPr/>
          </p:nvSpPr>
          <p:spPr bwMode="auto">
            <a:xfrm>
              <a:off x="7464312" y="3534228"/>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9vHPV vaccine (n=7,099)</a:t>
              </a:r>
            </a:p>
          </p:txBody>
        </p:sp>
      </p:grpSp>
      <p:sp>
        <p:nvSpPr>
          <p:cNvPr id="29"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 </a:t>
            </a:r>
            <a:r>
              <a:rPr lang="tr-TR" dirty="0">
                <a:latin typeface="Aptos" panose="020B0004020202020204" pitchFamily="34" charset="0"/>
              </a:rPr>
              <a:t>Efficacy</a:t>
            </a:r>
            <a:r>
              <a:rPr lang="en-US" dirty="0">
                <a:latin typeface="Aptos" panose="020B0004020202020204" pitchFamily="34" charset="0"/>
              </a:rPr>
              <a:t> </a:t>
            </a:r>
            <a:r>
              <a:rPr lang="tr-TR" dirty="0">
                <a:latin typeface="Aptos" panose="020B0004020202020204" pitchFamily="34" charset="0"/>
              </a:rPr>
              <a:t>Results</a:t>
            </a:r>
            <a:r>
              <a:rPr lang="en-US" baseline="30000" dirty="0">
                <a:latin typeface="Aptos" panose="020B0004020202020204" pitchFamily="34" charset="0"/>
              </a:rPr>
              <a:t>1</a:t>
            </a:r>
            <a:r>
              <a:rPr lang="tr-TR" sz="2000" dirty="0">
                <a:latin typeface="Aptos" panose="020B0004020202020204" pitchFamily="34" charset="0"/>
              </a:rPr>
              <a:t> - </a:t>
            </a:r>
            <a:r>
              <a:rPr lang="en-US" sz="2000" i="1" dirty="0">
                <a:latin typeface="Aptos" panose="020B0004020202020204" pitchFamily="34" charset="0"/>
              </a:rPr>
              <a:t>Per-Protocol Efficacy Population</a:t>
            </a:r>
            <a:endParaRPr lang="tr-TR" sz="2000" i="1" dirty="0">
              <a:latin typeface="Aptos" panose="020B0004020202020204" pitchFamily="34" charset="0"/>
            </a:endParaRPr>
          </a:p>
          <a:p>
            <a:endParaRPr lang="tr-TR" dirty="0">
              <a:latin typeface="Aptos" panose="020B0004020202020204" pitchFamily="34" charset="0"/>
            </a:endParaRPr>
          </a:p>
        </p:txBody>
      </p:sp>
    </p:spTree>
    <p:extLst>
      <p:ext uri="{BB962C8B-B14F-4D97-AF65-F5344CB8AC3E}">
        <p14:creationId xmlns:p14="http://schemas.microsoft.com/office/powerpoint/2010/main" val="472198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p:cNvSpPr txBox="1"/>
          <p:nvPr/>
        </p:nvSpPr>
        <p:spPr>
          <a:xfrm>
            <a:off x="2338036" y="6105490"/>
            <a:ext cx="7502381" cy="877163"/>
          </a:xfrm>
          <a:prstGeom prst="rect">
            <a:avLst/>
          </a:prstGeom>
          <a:noFill/>
        </p:spPr>
        <p:txBody>
          <a:bodyPr wrap="square" rtlCol="0">
            <a:spAutoFit/>
          </a:bodyPr>
          <a:lstStyle/>
          <a:p>
            <a:pPr algn="l"/>
            <a:r>
              <a:rPr lang="en-US" sz="1100" baseline="30000" dirty="0">
                <a:latin typeface="Aptos" panose="020B0004020202020204" pitchFamily="34" charset="0"/>
              </a:rPr>
              <a:t>a</a:t>
            </a:r>
            <a:r>
              <a:rPr lang="en-US" sz="1100" dirty="0">
                <a:latin typeface="Aptos" panose="020B0004020202020204" pitchFamily="34" charset="0"/>
              </a:rPr>
              <a:t>Detection of the same HPV type in samples collected from 2 or more consecutive visits (for &gt;6-month persistent infection) or from 3 or more consecutive visits (for &gt;12-month persistent infection), with an interval of 6 months (±1 month) between visits.</a:t>
            </a:r>
          </a:p>
          <a:p>
            <a:pPr algn="l"/>
            <a:r>
              <a:rPr lang="en-US" sz="900" dirty="0">
                <a:latin typeface="Aptos" panose="020B0004020202020204" pitchFamily="34" charset="0"/>
              </a:rPr>
              <a:t>VE=vaccine efficacy.</a:t>
            </a:r>
            <a:br>
              <a:rPr lang="en-US" sz="900" dirty="0">
                <a:latin typeface="Aptos" panose="020B0004020202020204" pitchFamily="34" charset="0"/>
              </a:rPr>
            </a:br>
            <a:r>
              <a:rPr lang="en-US" sz="900" kern="0" dirty="0">
                <a:latin typeface="Aptos" panose="020B0004020202020204" pitchFamily="34" charset="0"/>
              </a:rPr>
              <a:t>Gardasil 9 [summary of product characteristics]. </a:t>
            </a:r>
            <a:endParaRPr lang="en-US" sz="900" dirty="0">
              <a:latin typeface="Aptos" panose="020B0004020202020204" pitchFamily="34" charset="0"/>
            </a:endParaRPr>
          </a:p>
        </p:txBody>
      </p:sp>
      <p:sp>
        <p:nvSpPr>
          <p:cNvPr id="25" name="Content Placeholder 2"/>
          <p:cNvSpPr txBox="1">
            <a:spLocks/>
          </p:cNvSpPr>
          <p:nvPr/>
        </p:nvSpPr>
        <p:spPr bwMode="auto">
          <a:xfrm>
            <a:off x="2132400" y="1483200"/>
            <a:ext cx="7923600" cy="625994"/>
          </a:xfrm>
          <a:prstGeom prst="rect">
            <a:avLst/>
          </a:prstGeom>
        </p:spPr>
        <p:txBody>
          <a:bodyPr vert="horz" wrap="square" lIns="91440" tIns="45720" rIns="91440" bIns="45720" rtlCol="0">
            <a:noAutofit/>
          </a:bodyPr>
          <a:lstStyle>
            <a:defPPr>
              <a:defRPr lang="tr-TR"/>
            </a:defPPr>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19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sz="1800" dirty="0">
                <a:latin typeface="Aptos" panose="020B0004020202020204" pitchFamily="34" charset="0"/>
              </a:rPr>
              <a:t>9vHPV vaccine was efficacious in the </a:t>
            </a:r>
            <a:r>
              <a:rPr lang="en-US" sz="1800" b="1" i="1" dirty="0">
                <a:solidFill>
                  <a:srgbClr val="C00000"/>
                </a:solidFill>
                <a:latin typeface="Aptos" panose="020B0004020202020204" pitchFamily="34" charset="0"/>
              </a:rPr>
              <a:t>prevention of persistent infection related to HPV Types 31, 33, 45, 52, and 58</a:t>
            </a:r>
            <a:endParaRPr lang="en-US" sz="1800" dirty="0">
              <a:latin typeface="Aptos" panose="020B0004020202020204" pitchFamily="34" charset="0"/>
            </a:endParaRPr>
          </a:p>
        </p:txBody>
      </p:sp>
      <p:sp>
        <p:nvSpPr>
          <p:cNvPr id="31" name="TextBox 30"/>
          <p:cNvSpPr txBox="1"/>
          <p:nvPr/>
        </p:nvSpPr>
        <p:spPr>
          <a:xfrm>
            <a:off x="3746706" y="2267580"/>
            <a:ext cx="4869575" cy="369332"/>
          </a:xfrm>
          <a:prstGeom prst="rect">
            <a:avLst/>
          </a:prstGeom>
          <a:noFill/>
        </p:spPr>
        <p:txBody>
          <a:bodyPr wrap="square" rtlCol="0">
            <a:spAutoFit/>
          </a:bodyPr>
          <a:lstStyle/>
          <a:p>
            <a:pPr algn="ctr"/>
            <a:r>
              <a:rPr lang="en-US" b="1" dirty="0">
                <a:solidFill>
                  <a:srgbClr val="FFC000"/>
                </a:solidFill>
                <a:latin typeface="Aptos" panose="020B0004020202020204" pitchFamily="34" charset="0"/>
              </a:rPr>
              <a:t>Infection</a:t>
            </a:r>
            <a:endParaRPr lang="en-US" b="1" strike="sngStrike" baseline="30000" dirty="0">
              <a:solidFill>
                <a:srgbClr val="FFC000"/>
              </a:solidFill>
              <a:latin typeface="Aptos" panose="020B0004020202020204" pitchFamily="34" charset="0"/>
            </a:endParaRPr>
          </a:p>
        </p:txBody>
      </p:sp>
      <p:grpSp>
        <p:nvGrpSpPr>
          <p:cNvPr id="4" name="Group 3"/>
          <p:cNvGrpSpPr/>
          <p:nvPr/>
        </p:nvGrpSpPr>
        <p:grpSpPr>
          <a:xfrm>
            <a:off x="3101375" y="2390276"/>
            <a:ext cx="5293444" cy="3565164"/>
            <a:chOff x="1814247" y="2291076"/>
            <a:chExt cx="5155597" cy="3383430"/>
          </a:xfrm>
        </p:grpSpPr>
        <p:graphicFrame>
          <p:nvGraphicFramePr>
            <p:cNvPr id="10" name="Content Placeholder 5"/>
            <p:cNvGraphicFramePr>
              <a:graphicFrameLocks/>
            </p:cNvGraphicFramePr>
            <p:nvPr/>
          </p:nvGraphicFramePr>
          <p:xfrm>
            <a:off x="2235251" y="2818520"/>
            <a:ext cx="4734593" cy="251445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745352" y="5173358"/>
              <a:ext cx="2052059" cy="496549"/>
            </a:xfrm>
            <a:prstGeom prst="rect">
              <a:avLst/>
            </a:prstGeom>
            <a:noFill/>
          </p:spPr>
          <p:txBody>
            <a:bodyPr wrap="square" rtlCol="0">
              <a:spAutoFit/>
            </a:bodyPr>
            <a:lstStyle/>
            <a:p>
              <a:pPr algn="ctr"/>
              <a:r>
                <a:rPr lang="en-US" sz="1400" b="1" dirty="0">
                  <a:latin typeface="Aptos" panose="020B0004020202020204" pitchFamily="34" charset="0"/>
                </a:rPr>
                <a:t>≥6-Month Persistent Infection</a:t>
              </a:r>
              <a:r>
                <a:rPr lang="en-US" sz="1400" b="1" baseline="30000" dirty="0">
                  <a:latin typeface="Aptos" panose="020B0004020202020204" pitchFamily="34" charset="0"/>
                </a:rPr>
                <a:t>a</a:t>
              </a:r>
            </a:p>
          </p:txBody>
        </p:sp>
        <p:sp>
          <p:nvSpPr>
            <p:cNvPr id="12" name="TextBox 11"/>
            <p:cNvSpPr txBox="1"/>
            <p:nvPr/>
          </p:nvSpPr>
          <p:spPr>
            <a:xfrm rot="16200000">
              <a:off x="932489" y="3929983"/>
              <a:ext cx="2102070" cy="338554"/>
            </a:xfrm>
            <a:prstGeom prst="rect">
              <a:avLst/>
            </a:prstGeom>
            <a:noFill/>
          </p:spPr>
          <p:txBody>
            <a:bodyPr wrap="square" rtlCol="0">
              <a:spAutoFit/>
            </a:bodyPr>
            <a:lstStyle/>
            <a:p>
              <a:pPr algn="ctr"/>
              <a:r>
                <a:rPr lang="en-US" sz="1600" b="1" dirty="0">
                  <a:latin typeface="Aptos" panose="020B0004020202020204" pitchFamily="34" charset="0"/>
                </a:rPr>
                <a:t>Number of Cases</a:t>
              </a:r>
              <a:endParaRPr lang="en-US" sz="1600" b="1" baseline="30000" dirty="0">
                <a:latin typeface="Aptos" panose="020B0004020202020204" pitchFamily="34" charset="0"/>
              </a:endParaRPr>
            </a:p>
          </p:txBody>
        </p:sp>
        <p:sp>
          <p:nvSpPr>
            <p:cNvPr id="24" name="AutoShape 18"/>
            <p:cNvSpPr>
              <a:spLocks noChangeArrowheads="1"/>
            </p:cNvSpPr>
            <p:nvPr/>
          </p:nvSpPr>
          <p:spPr bwMode="auto">
            <a:xfrm>
              <a:off x="3156790" y="2291076"/>
              <a:ext cx="1184042" cy="597194"/>
            </a:xfrm>
            <a:prstGeom prst="roundRect">
              <a:avLst>
                <a:gd name="adj" fmla="val 16667"/>
              </a:avLst>
            </a:prstGeom>
            <a:solidFill>
              <a:srgbClr val="CCCCFF"/>
            </a:solidFill>
            <a:ln w="19050" algn="ctr">
              <a:no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96.0%</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94.6, 97.1)</a:t>
              </a:r>
              <a:endParaRPr lang="en-US" sz="1200" dirty="0">
                <a:solidFill>
                  <a:schemeClr val="bg1"/>
                </a:solidFill>
                <a:latin typeface="Aptos" panose="020B0004020202020204" pitchFamily="34" charset="0"/>
                <a:cs typeface="Arial" panose="020B0604020202020204" pitchFamily="34" charset="0"/>
              </a:endParaRPr>
            </a:p>
          </p:txBody>
        </p:sp>
        <p:sp>
          <p:nvSpPr>
            <p:cNvPr id="34" name="TextBox 33"/>
            <p:cNvSpPr txBox="1"/>
            <p:nvPr/>
          </p:nvSpPr>
          <p:spPr>
            <a:xfrm>
              <a:off x="4749785" y="5177957"/>
              <a:ext cx="2130784" cy="496549"/>
            </a:xfrm>
            <a:prstGeom prst="rect">
              <a:avLst/>
            </a:prstGeom>
            <a:noFill/>
          </p:spPr>
          <p:txBody>
            <a:bodyPr wrap="square" rtlCol="0">
              <a:spAutoFit/>
            </a:bodyPr>
            <a:lstStyle/>
            <a:p>
              <a:pPr algn="ctr"/>
              <a:r>
                <a:rPr lang="en-US" sz="1400" b="1" dirty="0">
                  <a:latin typeface="Aptos" panose="020B0004020202020204" pitchFamily="34" charset="0"/>
                </a:rPr>
                <a:t>≥12-Month Persistent Infection</a:t>
              </a:r>
              <a:r>
                <a:rPr lang="en-US" sz="1400" b="1" baseline="30000" dirty="0">
                  <a:latin typeface="Aptos" panose="020B0004020202020204" pitchFamily="34" charset="0"/>
                </a:rPr>
                <a:t>a</a:t>
              </a:r>
              <a:endParaRPr lang="en-US" sz="1400" b="1" baseline="30000" dirty="0">
                <a:solidFill>
                  <a:srgbClr val="FF0000"/>
                </a:solidFill>
                <a:latin typeface="Aptos" panose="020B0004020202020204" pitchFamily="34" charset="0"/>
              </a:endParaRPr>
            </a:p>
          </p:txBody>
        </p:sp>
        <p:sp>
          <p:nvSpPr>
            <p:cNvPr id="36" name="AutoShape 18"/>
            <p:cNvSpPr>
              <a:spLocks noChangeArrowheads="1"/>
            </p:cNvSpPr>
            <p:nvPr/>
          </p:nvSpPr>
          <p:spPr bwMode="auto">
            <a:xfrm>
              <a:off x="5236213" y="2824720"/>
              <a:ext cx="1184042" cy="597194"/>
            </a:xfrm>
            <a:prstGeom prst="roundRect">
              <a:avLst>
                <a:gd name="adj" fmla="val 16667"/>
              </a:avLst>
            </a:prstGeom>
            <a:solidFill>
              <a:srgbClr val="CCCCFF"/>
            </a:solidFill>
            <a:ln w="19050" algn="ctr">
              <a:no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96.7%</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95.1, 97.9)</a:t>
              </a:r>
              <a:endParaRPr lang="en-US" sz="1200" dirty="0">
                <a:solidFill>
                  <a:schemeClr val="bg1"/>
                </a:solidFill>
                <a:latin typeface="Aptos" panose="020B0004020202020204" pitchFamily="34" charset="0"/>
                <a:cs typeface="Arial" panose="020B0604020202020204" pitchFamily="34" charset="0"/>
              </a:endParaRPr>
            </a:p>
          </p:txBody>
        </p:sp>
      </p:grpSp>
      <p:grpSp>
        <p:nvGrpSpPr>
          <p:cNvPr id="21" name="Group 20"/>
          <p:cNvGrpSpPr/>
          <p:nvPr/>
        </p:nvGrpSpPr>
        <p:grpSpPr>
          <a:xfrm>
            <a:off x="8747604" y="2788357"/>
            <a:ext cx="1517674" cy="349006"/>
            <a:chOff x="7281432" y="3081883"/>
            <a:chExt cx="1517674" cy="349006"/>
          </a:xfrm>
        </p:grpSpPr>
        <p:sp>
          <p:nvSpPr>
            <p:cNvPr id="22" name="Rectangle 48"/>
            <p:cNvSpPr>
              <a:spLocks noChangeArrowheads="1"/>
            </p:cNvSpPr>
            <p:nvPr/>
          </p:nvSpPr>
          <p:spPr bwMode="auto">
            <a:xfrm>
              <a:off x="7281432" y="3081883"/>
              <a:ext cx="182880" cy="182880"/>
            </a:xfrm>
            <a:prstGeom prst="rect">
              <a:avLst/>
            </a:prstGeom>
            <a:solidFill>
              <a:srgbClr val="C00000"/>
            </a:solidFill>
            <a:ln w="9525">
              <a:solidFill>
                <a:srgbClr val="C00000"/>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23" name="Rectangle 49"/>
            <p:cNvSpPr>
              <a:spLocks noChangeArrowheads="1"/>
            </p:cNvSpPr>
            <p:nvPr/>
          </p:nvSpPr>
          <p:spPr bwMode="auto">
            <a:xfrm>
              <a:off x="7464312" y="3081883"/>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4vHPV vaccine (n=7,105)</a:t>
              </a:r>
            </a:p>
          </p:txBody>
        </p:sp>
      </p:grpSp>
      <p:grpSp>
        <p:nvGrpSpPr>
          <p:cNvPr id="30" name="Group 29"/>
          <p:cNvGrpSpPr/>
          <p:nvPr/>
        </p:nvGrpSpPr>
        <p:grpSpPr>
          <a:xfrm>
            <a:off x="8747604" y="3240702"/>
            <a:ext cx="1517674" cy="349006"/>
            <a:chOff x="7281432" y="3534228"/>
            <a:chExt cx="1517674" cy="349006"/>
          </a:xfrm>
        </p:grpSpPr>
        <p:sp>
          <p:nvSpPr>
            <p:cNvPr id="35" name="Rectangle 50"/>
            <p:cNvSpPr>
              <a:spLocks noChangeArrowheads="1"/>
            </p:cNvSpPr>
            <p:nvPr/>
          </p:nvSpPr>
          <p:spPr bwMode="auto">
            <a:xfrm>
              <a:off x="7281432" y="3534228"/>
              <a:ext cx="182880" cy="182880"/>
            </a:xfrm>
            <a:prstGeom prst="rect">
              <a:avLst/>
            </a:prstGeom>
            <a:solidFill>
              <a:srgbClr val="244061"/>
            </a:solidFill>
            <a:ln w="9525">
              <a:solidFill>
                <a:srgbClr val="244061"/>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37" name="Rectangle 49"/>
            <p:cNvSpPr>
              <a:spLocks noChangeArrowheads="1"/>
            </p:cNvSpPr>
            <p:nvPr/>
          </p:nvSpPr>
          <p:spPr bwMode="auto">
            <a:xfrm>
              <a:off x="7464312" y="3534228"/>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9vHPV vaccine (n=7,099)</a:t>
              </a:r>
            </a:p>
          </p:txBody>
        </p:sp>
      </p:grpSp>
      <p:sp>
        <p:nvSpPr>
          <p:cNvPr id="27"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 </a:t>
            </a:r>
            <a:r>
              <a:rPr lang="tr-TR" dirty="0">
                <a:latin typeface="Aptos" panose="020B0004020202020204" pitchFamily="34" charset="0"/>
              </a:rPr>
              <a:t>Efficacy</a:t>
            </a:r>
            <a:r>
              <a:rPr lang="en-US" dirty="0">
                <a:latin typeface="Aptos" panose="020B0004020202020204" pitchFamily="34" charset="0"/>
              </a:rPr>
              <a:t> </a:t>
            </a:r>
            <a:r>
              <a:rPr lang="tr-TR" dirty="0">
                <a:latin typeface="Aptos" panose="020B0004020202020204" pitchFamily="34" charset="0"/>
              </a:rPr>
              <a:t>Results</a:t>
            </a:r>
            <a:r>
              <a:rPr lang="en-US" baseline="30000" dirty="0">
                <a:latin typeface="Aptos" panose="020B0004020202020204" pitchFamily="34" charset="0"/>
              </a:rPr>
              <a:t>1</a:t>
            </a:r>
            <a:r>
              <a:rPr lang="tr-TR" sz="2000" dirty="0">
                <a:latin typeface="Aptos" panose="020B0004020202020204" pitchFamily="34" charset="0"/>
              </a:rPr>
              <a:t> - </a:t>
            </a:r>
            <a:r>
              <a:rPr lang="en-US" sz="2000" i="1" dirty="0">
                <a:latin typeface="Aptos" panose="020B0004020202020204" pitchFamily="34" charset="0"/>
              </a:rPr>
              <a:t>Per-Protocol Efficacy Population</a:t>
            </a:r>
            <a:endParaRPr lang="tr-TR" sz="2000" i="1" dirty="0">
              <a:latin typeface="Aptos" panose="020B0004020202020204" pitchFamily="34" charset="0"/>
            </a:endParaRPr>
          </a:p>
          <a:p>
            <a:endParaRPr lang="tr-TR" dirty="0">
              <a:latin typeface="Aptos" panose="020B0004020202020204" pitchFamily="34" charset="0"/>
            </a:endParaRPr>
          </a:p>
        </p:txBody>
      </p:sp>
    </p:spTree>
    <p:extLst>
      <p:ext uri="{BB962C8B-B14F-4D97-AF65-F5344CB8AC3E}">
        <p14:creationId xmlns:p14="http://schemas.microsoft.com/office/powerpoint/2010/main" val="32198196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2981325" y="3089639"/>
          <a:ext cx="5865304" cy="251619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307754" y="5669916"/>
            <a:ext cx="1969471" cy="307777"/>
          </a:xfrm>
          <a:prstGeom prst="rect">
            <a:avLst/>
          </a:prstGeom>
          <a:noFill/>
        </p:spPr>
        <p:txBody>
          <a:bodyPr wrap="square" rtlCol="0">
            <a:spAutoFit/>
          </a:bodyPr>
          <a:lstStyle/>
          <a:p>
            <a:pPr algn="ctr"/>
            <a:r>
              <a:rPr lang="en-US" sz="1400" b="1" dirty="0">
                <a:latin typeface="Aptos" panose="020B0004020202020204" pitchFamily="34" charset="0"/>
              </a:rPr>
              <a:t>Pap Abnormalities</a:t>
            </a:r>
            <a:r>
              <a:rPr lang="en-US" sz="1400" baseline="30000" dirty="0">
                <a:latin typeface="Aptos" panose="020B0004020202020204" pitchFamily="34" charset="0"/>
              </a:rPr>
              <a:t>b</a:t>
            </a:r>
          </a:p>
        </p:txBody>
      </p:sp>
      <p:sp>
        <p:nvSpPr>
          <p:cNvPr id="11" name="TextBox 10"/>
          <p:cNvSpPr txBox="1"/>
          <p:nvPr/>
        </p:nvSpPr>
        <p:spPr>
          <a:xfrm>
            <a:off x="3547207" y="5669916"/>
            <a:ext cx="2102070" cy="307777"/>
          </a:xfrm>
          <a:prstGeom prst="rect">
            <a:avLst/>
          </a:prstGeom>
          <a:noFill/>
        </p:spPr>
        <p:txBody>
          <a:bodyPr wrap="square" rtlCol="0">
            <a:spAutoFit/>
          </a:bodyPr>
          <a:lstStyle/>
          <a:p>
            <a:pPr algn="ctr"/>
            <a:r>
              <a:rPr lang="en-US" sz="1400" b="1" dirty="0">
                <a:latin typeface="Aptos" panose="020B0004020202020204" pitchFamily="34" charset="0"/>
              </a:rPr>
              <a:t>Cervical Procedures</a:t>
            </a:r>
            <a:r>
              <a:rPr lang="en-US" sz="1400" b="1" baseline="30000" dirty="0">
                <a:latin typeface="Aptos" panose="020B0004020202020204" pitchFamily="34" charset="0"/>
              </a:rPr>
              <a:t>a</a:t>
            </a:r>
          </a:p>
        </p:txBody>
      </p:sp>
      <p:sp>
        <p:nvSpPr>
          <p:cNvPr id="12" name="TextBox 11"/>
          <p:cNvSpPr txBox="1"/>
          <p:nvPr/>
        </p:nvSpPr>
        <p:spPr>
          <a:xfrm rot="16200000">
            <a:off x="1757859" y="4166742"/>
            <a:ext cx="2102070" cy="338554"/>
          </a:xfrm>
          <a:prstGeom prst="rect">
            <a:avLst/>
          </a:prstGeom>
          <a:noFill/>
        </p:spPr>
        <p:txBody>
          <a:bodyPr wrap="square" rtlCol="0">
            <a:spAutoFit/>
          </a:bodyPr>
          <a:lstStyle/>
          <a:p>
            <a:pPr algn="ctr"/>
            <a:r>
              <a:rPr lang="en-US" sz="1600" b="1" dirty="0">
                <a:latin typeface="Aptos" panose="020B0004020202020204" pitchFamily="34" charset="0"/>
              </a:rPr>
              <a:t>Number of Cases</a:t>
            </a:r>
            <a:endParaRPr lang="en-US" sz="1600" b="1" baseline="30000" dirty="0">
              <a:latin typeface="Aptos" panose="020B0004020202020204" pitchFamily="34" charset="0"/>
            </a:endParaRPr>
          </a:p>
        </p:txBody>
      </p:sp>
      <p:sp>
        <p:nvSpPr>
          <p:cNvPr id="13" name="TextBox 12"/>
          <p:cNvSpPr txBox="1"/>
          <p:nvPr/>
        </p:nvSpPr>
        <p:spPr>
          <a:xfrm>
            <a:off x="2268890" y="6003988"/>
            <a:ext cx="7460918" cy="861774"/>
          </a:xfrm>
          <a:prstGeom prst="rect">
            <a:avLst/>
          </a:prstGeom>
          <a:noFill/>
        </p:spPr>
        <p:txBody>
          <a:bodyPr wrap="square" rtlCol="0">
            <a:spAutoFit/>
          </a:bodyPr>
          <a:lstStyle/>
          <a:p>
            <a:pPr algn="l"/>
            <a:r>
              <a:rPr lang="en-US" sz="1000" baseline="30000" dirty="0">
                <a:latin typeface="Aptos" panose="020B0004020202020204" pitchFamily="34" charset="0"/>
              </a:rPr>
              <a:t>a</a:t>
            </a:r>
            <a:r>
              <a:rPr lang="en-US" sz="1000" dirty="0">
                <a:latin typeface="Aptos" panose="020B0004020202020204" pitchFamily="34" charset="0"/>
              </a:rPr>
              <a:t>Definitive therapy, loop electrosurgical excision procedure (LEEP) or conization.</a:t>
            </a:r>
          </a:p>
          <a:p>
            <a:pPr algn="l"/>
            <a:r>
              <a:rPr lang="en-US" sz="1000" baseline="30000" dirty="0">
                <a:latin typeface="Aptos" panose="020B0004020202020204" pitchFamily="34" charset="0"/>
              </a:rPr>
              <a:t>b</a:t>
            </a:r>
            <a:r>
              <a:rPr lang="en-US" sz="1000" dirty="0">
                <a:latin typeface="Aptos" panose="020B0004020202020204" pitchFamily="34" charset="0"/>
              </a:rPr>
              <a:t>Graded ASCUS HR-HPV+ or worse.</a:t>
            </a:r>
            <a:endParaRPr lang="en-US" sz="1000" baseline="30000" dirty="0">
              <a:latin typeface="Aptos" panose="020B0004020202020204" pitchFamily="34" charset="0"/>
            </a:endParaRPr>
          </a:p>
          <a:p>
            <a:pPr algn="l"/>
            <a:r>
              <a:rPr lang="en-US" sz="1000" dirty="0">
                <a:latin typeface="Aptos" panose="020B0004020202020204" pitchFamily="34" charset="0"/>
              </a:rPr>
              <a:t>ASCUS=atypical squamous cells of undetermined significance; CI=confidence interval; HR-HPV=high-risk human papillomavirus; VE=vaccine efficacy.</a:t>
            </a:r>
            <a:br>
              <a:rPr lang="en-US" sz="1000" dirty="0">
                <a:latin typeface="Aptos" panose="020B0004020202020204" pitchFamily="34" charset="0"/>
              </a:rPr>
            </a:br>
            <a:r>
              <a:rPr lang="en-US" sz="1000" kern="0" dirty="0">
                <a:latin typeface="Aptos" panose="020B0004020202020204" pitchFamily="34" charset="0"/>
              </a:rPr>
              <a:t>Gardasil 9 [summary of product characteristics]. </a:t>
            </a:r>
            <a:endParaRPr lang="en-US" sz="1000" dirty="0">
              <a:latin typeface="Aptos" panose="020B0004020202020204" pitchFamily="34" charset="0"/>
            </a:endParaRPr>
          </a:p>
        </p:txBody>
      </p:sp>
      <p:sp>
        <p:nvSpPr>
          <p:cNvPr id="15" name="TextBox 14"/>
          <p:cNvSpPr txBox="1"/>
          <p:nvPr/>
        </p:nvSpPr>
        <p:spPr>
          <a:xfrm>
            <a:off x="3661152" y="5449617"/>
            <a:ext cx="1234966" cy="276999"/>
          </a:xfrm>
          <a:prstGeom prst="rect">
            <a:avLst/>
          </a:prstGeom>
          <a:noFill/>
        </p:spPr>
        <p:txBody>
          <a:bodyPr wrap="square" rtlCol="0">
            <a:spAutoFit/>
          </a:bodyPr>
          <a:lstStyle/>
          <a:p>
            <a:pPr algn="ctr"/>
            <a:r>
              <a:rPr lang="en-US" sz="1200" dirty="0">
                <a:latin typeface="Aptos" panose="020B0004020202020204" pitchFamily="34" charset="0"/>
              </a:rPr>
              <a:t>n=6,014</a:t>
            </a:r>
          </a:p>
        </p:txBody>
      </p:sp>
      <p:sp>
        <p:nvSpPr>
          <p:cNvPr id="16" name="TextBox 15"/>
          <p:cNvSpPr txBox="1"/>
          <p:nvPr/>
        </p:nvSpPr>
        <p:spPr>
          <a:xfrm>
            <a:off x="4538548" y="5449617"/>
            <a:ext cx="1234966" cy="276999"/>
          </a:xfrm>
          <a:prstGeom prst="rect">
            <a:avLst/>
          </a:prstGeom>
          <a:noFill/>
        </p:spPr>
        <p:txBody>
          <a:bodyPr wrap="square" rtlCol="0">
            <a:spAutoFit/>
          </a:bodyPr>
          <a:lstStyle/>
          <a:p>
            <a:pPr algn="ctr"/>
            <a:r>
              <a:rPr lang="en-US" sz="1200" dirty="0">
                <a:latin typeface="Aptos" panose="020B0004020202020204" pitchFamily="34" charset="0"/>
              </a:rPr>
              <a:t>n=6,013</a:t>
            </a:r>
          </a:p>
        </p:txBody>
      </p:sp>
      <p:sp>
        <p:nvSpPr>
          <p:cNvPr id="19" name="TextBox 18"/>
          <p:cNvSpPr txBox="1"/>
          <p:nvPr/>
        </p:nvSpPr>
        <p:spPr>
          <a:xfrm>
            <a:off x="6228375" y="5449617"/>
            <a:ext cx="1234966" cy="276999"/>
          </a:xfrm>
          <a:prstGeom prst="rect">
            <a:avLst/>
          </a:prstGeom>
          <a:noFill/>
        </p:spPr>
        <p:txBody>
          <a:bodyPr wrap="square" rtlCol="0">
            <a:spAutoFit/>
          </a:bodyPr>
          <a:lstStyle/>
          <a:p>
            <a:pPr algn="ctr"/>
            <a:r>
              <a:rPr lang="en-US" sz="1200" dirty="0">
                <a:latin typeface="Aptos" panose="020B0004020202020204" pitchFamily="34" charset="0"/>
              </a:rPr>
              <a:t>n=5,882</a:t>
            </a:r>
          </a:p>
        </p:txBody>
      </p:sp>
      <p:sp>
        <p:nvSpPr>
          <p:cNvPr id="20" name="TextBox 19"/>
          <p:cNvSpPr txBox="1"/>
          <p:nvPr/>
        </p:nvSpPr>
        <p:spPr>
          <a:xfrm>
            <a:off x="7074658" y="5449617"/>
            <a:ext cx="1234966" cy="276999"/>
          </a:xfrm>
          <a:prstGeom prst="rect">
            <a:avLst/>
          </a:prstGeom>
          <a:noFill/>
        </p:spPr>
        <p:txBody>
          <a:bodyPr wrap="square" rtlCol="0">
            <a:spAutoFit/>
          </a:bodyPr>
          <a:lstStyle/>
          <a:p>
            <a:pPr algn="ctr"/>
            <a:r>
              <a:rPr lang="en-US" sz="1200" dirty="0">
                <a:latin typeface="Aptos" panose="020B0004020202020204" pitchFamily="34" charset="0"/>
              </a:rPr>
              <a:t>n=5,883</a:t>
            </a:r>
          </a:p>
        </p:txBody>
      </p:sp>
      <p:sp>
        <p:nvSpPr>
          <p:cNvPr id="22" name="AutoShape 18"/>
          <p:cNvSpPr>
            <a:spLocks noChangeArrowheads="1"/>
          </p:cNvSpPr>
          <p:nvPr/>
        </p:nvSpPr>
        <p:spPr bwMode="auto">
          <a:xfrm>
            <a:off x="3653841" y="4372835"/>
            <a:ext cx="1197199" cy="597194"/>
          </a:xfrm>
          <a:prstGeom prst="roundRect">
            <a:avLst>
              <a:gd name="adj" fmla="val 16667"/>
            </a:avLst>
          </a:prstGeom>
          <a:solidFill>
            <a:srgbClr val="CCCCFF"/>
          </a:solidFill>
          <a:ln w="19050" algn="ctr">
            <a:solidFill>
              <a:srgbClr val="CCCCFF"/>
            </a:solid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90.2%</a:t>
            </a:r>
            <a:br>
              <a:rPr lang="en-US" sz="14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75.0, 96.8)</a:t>
            </a:r>
            <a:endParaRPr lang="en-US" sz="1200" dirty="0">
              <a:solidFill>
                <a:schemeClr val="bg1"/>
              </a:solidFill>
              <a:latin typeface="Aptos" panose="020B0004020202020204" pitchFamily="34" charset="0"/>
              <a:cs typeface="Arial" panose="020B0604020202020204" pitchFamily="34" charset="0"/>
            </a:endParaRPr>
          </a:p>
        </p:txBody>
      </p:sp>
      <p:sp>
        <p:nvSpPr>
          <p:cNvPr id="24" name="AutoShape 18"/>
          <p:cNvSpPr>
            <a:spLocks noChangeArrowheads="1"/>
          </p:cNvSpPr>
          <p:nvPr/>
        </p:nvSpPr>
        <p:spPr bwMode="auto">
          <a:xfrm>
            <a:off x="6204537" y="2732339"/>
            <a:ext cx="1184042" cy="597194"/>
          </a:xfrm>
          <a:prstGeom prst="roundRect">
            <a:avLst>
              <a:gd name="adj" fmla="val 16667"/>
            </a:avLst>
          </a:prstGeom>
          <a:solidFill>
            <a:srgbClr val="CCCCFF"/>
          </a:solidFill>
          <a:ln w="19050" algn="ctr">
            <a:solidFill>
              <a:srgbClr val="CCCCFF"/>
            </a:solidFill>
            <a:round/>
            <a:headEnd/>
            <a:tailEnd/>
          </a:ln>
          <a:effectLst>
            <a:outerShdw blurRad="50800" dist="38100" dir="2700000" algn="tl" rotWithShape="0">
              <a:prstClr val="black">
                <a:alpha val="40000"/>
              </a:prstClr>
            </a:outerShdw>
          </a:effectLst>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92.9%</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90.2, 95.1)</a:t>
            </a:r>
            <a:endParaRPr lang="en-US" sz="1200" dirty="0">
              <a:solidFill>
                <a:schemeClr val="bg1"/>
              </a:solidFill>
              <a:latin typeface="Aptos" panose="020B0004020202020204" pitchFamily="34" charset="0"/>
              <a:cs typeface="Arial" panose="020B0604020202020204" pitchFamily="34" charset="0"/>
            </a:endParaRPr>
          </a:p>
        </p:txBody>
      </p:sp>
      <p:sp>
        <p:nvSpPr>
          <p:cNvPr id="25" name="Content Placeholder 2"/>
          <p:cNvSpPr txBox="1">
            <a:spLocks/>
          </p:cNvSpPr>
          <p:nvPr/>
        </p:nvSpPr>
        <p:spPr bwMode="auto">
          <a:xfrm>
            <a:off x="2132401" y="1483200"/>
            <a:ext cx="8203999" cy="752364"/>
          </a:xfrm>
          <a:prstGeom prst="rect">
            <a:avLst/>
          </a:prstGeom>
        </p:spPr>
        <p:txBody>
          <a:bodyPr vert="horz" wrap="square" lIns="91440" tIns="45720" rIns="91440" bIns="45720" rtlCol="0">
            <a:normAutofit fontScale="85000" lnSpcReduction="10000"/>
          </a:bodyPr>
          <a:lstStyle>
            <a:defPPr>
              <a:defRPr lang="tr-TR"/>
            </a:defPPr>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19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dirty="0">
                <a:latin typeface="Aptos" panose="020B0004020202020204" pitchFamily="34" charset="0"/>
              </a:rPr>
              <a:t>9vHPV vaccine resulted in a </a:t>
            </a:r>
            <a:r>
              <a:rPr lang="en-US" b="1" i="1" dirty="0">
                <a:solidFill>
                  <a:srgbClr val="C00000"/>
                </a:solidFill>
                <a:latin typeface="Aptos" panose="020B0004020202020204" pitchFamily="34" charset="0"/>
              </a:rPr>
              <a:t>reduction in the incidence of HPV 31, 33, 45, 52, </a:t>
            </a:r>
            <a:br>
              <a:rPr lang="en-US" b="1" i="1" dirty="0">
                <a:solidFill>
                  <a:srgbClr val="C00000"/>
                </a:solidFill>
                <a:latin typeface="Aptos" panose="020B0004020202020204" pitchFamily="34" charset="0"/>
              </a:rPr>
            </a:br>
            <a:r>
              <a:rPr lang="en-US" b="1" i="1" dirty="0">
                <a:solidFill>
                  <a:srgbClr val="C00000"/>
                </a:solidFill>
                <a:latin typeface="Aptos" panose="020B0004020202020204" pitchFamily="34" charset="0"/>
              </a:rPr>
              <a:t>and 58–related Pap test abnormalities and cervical procedures.</a:t>
            </a:r>
          </a:p>
        </p:txBody>
      </p:sp>
      <p:sp>
        <p:nvSpPr>
          <p:cNvPr id="31" name="TextBox 30"/>
          <p:cNvSpPr txBox="1"/>
          <p:nvPr/>
        </p:nvSpPr>
        <p:spPr>
          <a:xfrm>
            <a:off x="1703512" y="2401144"/>
            <a:ext cx="8784976" cy="307777"/>
          </a:xfrm>
          <a:prstGeom prst="rect">
            <a:avLst/>
          </a:prstGeom>
          <a:noFill/>
        </p:spPr>
        <p:txBody>
          <a:bodyPr wrap="square" rtlCol="0">
            <a:spAutoFit/>
          </a:bodyPr>
          <a:lstStyle/>
          <a:p>
            <a:pPr algn="ctr"/>
            <a:r>
              <a:rPr lang="en-US" sz="1400" b="1" dirty="0">
                <a:solidFill>
                  <a:srgbClr val="FFC000"/>
                </a:solidFill>
                <a:latin typeface="Aptos" panose="020B0004020202020204" pitchFamily="34" charset="0"/>
              </a:rPr>
              <a:t>Vaccine Efficacy Against HPV 31, 33, 45, 52, or 58–Related Pap Test</a:t>
            </a:r>
            <a:r>
              <a:rPr lang="tr-TR" sz="1400" b="1" dirty="0">
                <a:solidFill>
                  <a:srgbClr val="FFC000"/>
                </a:solidFill>
                <a:latin typeface="Aptos" panose="020B0004020202020204" pitchFamily="34" charset="0"/>
              </a:rPr>
              <a:t> </a:t>
            </a:r>
            <a:r>
              <a:rPr lang="en-US" sz="1400" b="1" dirty="0">
                <a:solidFill>
                  <a:srgbClr val="FFC000"/>
                </a:solidFill>
                <a:latin typeface="Aptos" panose="020B0004020202020204" pitchFamily="34" charset="0"/>
              </a:rPr>
              <a:t>Abnormalities and Cervical Procedures</a:t>
            </a:r>
          </a:p>
        </p:txBody>
      </p:sp>
      <p:grpSp>
        <p:nvGrpSpPr>
          <p:cNvPr id="4" name="Group 3"/>
          <p:cNvGrpSpPr/>
          <p:nvPr/>
        </p:nvGrpSpPr>
        <p:grpSpPr>
          <a:xfrm>
            <a:off x="8846629" y="2939497"/>
            <a:ext cx="1517674" cy="801351"/>
            <a:chOff x="7322629" y="2939496"/>
            <a:chExt cx="1517674" cy="801351"/>
          </a:xfrm>
        </p:grpSpPr>
        <p:grpSp>
          <p:nvGrpSpPr>
            <p:cNvPr id="23" name="Group 22"/>
            <p:cNvGrpSpPr/>
            <p:nvPr/>
          </p:nvGrpSpPr>
          <p:grpSpPr>
            <a:xfrm>
              <a:off x="7322629" y="2939496"/>
              <a:ext cx="1517674" cy="349006"/>
              <a:chOff x="7281432" y="3081883"/>
              <a:chExt cx="1517674" cy="349006"/>
            </a:xfrm>
          </p:grpSpPr>
          <p:sp>
            <p:nvSpPr>
              <p:cNvPr id="30" name="Rectangle 48"/>
              <p:cNvSpPr>
                <a:spLocks noChangeArrowheads="1"/>
              </p:cNvSpPr>
              <p:nvPr/>
            </p:nvSpPr>
            <p:spPr bwMode="auto">
              <a:xfrm>
                <a:off x="7281432" y="3081883"/>
                <a:ext cx="182880" cy="182880"/>
              </a:xfrm>
              <a:prstGeom prst="rect">
                <a:avLst/>
              </a:prstGeom>
              <a:solidFill>
                <a:srgbClr val="C00000"/>
              </a:solidFill>
              <a:ln w="9525">
                <a:solidFill>
                  <a:srgbClr val="C00000"/>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32" name="Rectangle 49"/>
              <p:cNvSpPr>
                <a:spLocks noChangeArrowheads="1"/>
              </p:cNvSpPr>
              <p:nvPr/>
            </p:nvSpPr>
            <p:spPr bwMode="auto">
              <a:xfrm>
                <a:off x="7464312" y="3081883"/>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4vHPV vaccine (n=7,105)</a:t>
                </a:r>
              </a:p>
            </p:txBody>
          </p:sp>
        </p:grpSp>
        <p:grpSp>
          <p:nvGrpSpPr>
            <p:cNvPr id="33" name="Group 32"/>
            <p:cNvGrpSpPr/>
            <p:nvPr/>
          </p:nvGrpSpPr>
          <p:grpSpPr>
            <a:xfrm>
              <a:off x="7322629" y="3391841"/>
              <a:ext cx="1517674" cy="349006"/>
              <a:chOff x="7281432" y="3534228"/>
              <a:chExt cx="1517674" cy="349006"/>
            </a:xfrm>
          </p:grpSpPr>
          <p:sp>
            <p:nvSpPr>
              <p:cNvPr id="34" name="Rectangle 50"/>
              <p:cNvSpPr>
                <a:spLocks noChangeArrowheads="1"/>
              </p:cNvSpPr>
              <p:nvPr/>
            </p:nvSpPr>
            <p:spPr bwMode="auto">
              <a:xfrm>
                <a:off x="7281432" y="3534228"/>
                <a:ext cx="182880" cy="182880"/>
              </a:xfrm>
              <a:prstGeom prst="rect">
                <a:avLst/>
              </a:prstGeom>
              <a:solidFill>
                <a:srgbClr val="244061"/>
              </a:solidFill>
              <a:ln w="9525">
                <a:solidFill>
                  <a:srgbClr val="244061"/>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35" name="Rectangle 49"/>
              <p:cNvSpPr>
                <a:spLocks noChangeArrowheads="1"/>
              </p:cNvSpPr>
              <p:nvPr/>
            </p:nvSpPr>
            <p:spPr bwMode="auto">
              <a:xfrm>
                <a:off x="7464312" y="3534228"/>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9vHPV vaccine (n=7,099)</a:t>
                </a:r>
              </a:p>
            </p:txBody>
          </p:sp>
        </p:grpSp>
      </p:grpSp>
      <p:sp>
        <p:nvSpPr>
          <p:cNvPr id="26"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 </a:t>
            </a:r>
            <a:r>
              <a:rPr lang="tr-TR" dirty="0">
                <a:latin typeface="Aptos" panose="020B0004020202020204" pitchFamily="34" charset="0"/>
              </a:rPr>
              <a:t>Efficacy</a:t>
            </a:r>
            <a:r>
              <a:rPr lang="en-US" dirty="0">
                <a:latin typeface="Aptos" panose="020B0004020202020204" pitchFamily="34" charset="0"/>
              </a:rPr>
              <a:t> </a:t>
            </a:r>
            <a:r>
              <a:rPr lang="tr-TR" dirty="0">
                <a:latin typeface="Aptos" panose="020B0004020202020204" pitchFamily="34" charset="0"/>
              </a:rPr>
              <a:t>Results</a:t>
            </a:r>
            <a:r>
              <a:rPr lang="en-US" baseline="30000" dirty="0">
                <a:latin typeface="Aptos" panose="020B0004020202020204" pitchFamily="34" charset="0"/>
              </a:rPr>
              <a:t>1</a:t>
            </a:r>
            <a:r>
              <a:rPr lang="tr-TR" sz="2000" dirty="0">
                <a:latin typeface="Aptos" panose="020B0004020202020204" pitchFamily="34" charset="0"/>
              </a:rPr>
              <a:t> - </a:t>
            </a:r>
            <a:r>
              <a:rPr lang="en-US" sz="2000" i="1" dirty="0">
                <a:latin typeface="Aptos" panose="020B0004020202020204" pitchFamily="34" charset="0"/>
              </a:rPr>
              <a:t>Per-Protocol Efficacy Population</a:t>
            </a:r>
            <a:endParaRPr lang="tr-TR" dirty="0">
              <a:latin typeface="Aptos" panose="020B0004020202020204" pitchFamily="34" charset="0"/>
            </a:endParaRPr>
          </a:p>
        </p:txBody>
      </p:sp>
    </p:spTree>
    <p:extLst>
      <p:ext uri="{BB962C8B-B14F-4D97-AF65-F5344CB8AC3E}">
        <p14:creationId xmlns:p14="http://schemas.microsoft.com/office/powerpoint/2010/main" val="9424156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4294967295"/>
          </p:nvPr>
        </p:nvGraphicFramePr>
        <p:xfrm>
          <a:off x="2246622" y="3176243"/>
          <a:ext cx="7839074" cy="33467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742990" y="5666456"/>
            <a:ext cx="2102070" cy="307777"/>
          </a:xfrm>
          <a:prstGeom prst="rect">
            <a:avLst/>
          </a:prstGeom>
          <a:noFill/>
        </p:spPr>
        <p:txBody>
          <a:bodyPr wrap="square" rtlCol="0">
            <a:spAutoFit/>
          </a:bodyPr>
          <a:lstStyle/>
          <a:p>
            <a:pPr algn="ctr"/>
            <a:r>
              <a:rPr lang="en-US" sz="1400" b="1" dirty="0">
                <a:latin typeface="Aptos" panose="020B0004020202020204" pitchFamily="34" charset="0"/>
              </a:rPr>
              <a:t>CIN 2+</a:t>
            </a:r>
            <a:endParaRPr lang="en-US" sz="1400" b="1" baseline="30000" dirty="0">
              <a:latin typeface="Aptos" panose="020B0004020202020204" pitchFamily="34" charset="0"/>
            </a:endParaRPr>
          </a:p>
        </p:txBody>
      </p:sp>
      <p:sp>
        <p:nvSpPr>
          <p:cNvPr id="8" name="TextBox 7"/>
          <p:cNvSpPr txBox="1"/>
          <p:nvPr/>
        </p:nvSpPr>
        <p:spPr>
          <a:xfrm>
            <a:off x="4506924" y="5666456"/>
            <a:ext cx="2102070" cy="307777"/>
          </a:xfrm>
          <a:prstGeom prst="rect">
            <a:avLst/>
          </a:prstGeom>
          <a:noFill/>
        </p:spPr>
        <p:txBody>
          <a:bodyPr wrap="square" rtlCol="0">
            <a:spAutoFit/>
          </a:bodyPr>
          <a:lstStyle/>
          <a:p>
            <a:pPr algn="ctr"/>
            <a:r>
              <a:rPr lang="en-US" sz="1400" b="1" dirty="0">
                <a:latin typeface="Aptos" panose="020B0004020202020204" pitchFamily="34" charset="0"/>
              </a:rPr>
              <a:t>CIN 3</a:t>
            </a:r>
            <a:endParaRPr lang="en-US" sz="1400" b="1" baseline="30000" dirty="0">
              <a:latin typeface="Aptos" panose="020B0004020202020204" pitchFamily="34" charset="0"/>
            </a:endParaRPr>
          </a:p>
        </p:txBody>
      </p:sp>
      <p:sp>
        <p:nvSpPr>
          <p:cNvPr id="11" name="TextBox 10"/>
          <p:cNvSpPr txBox="1"/>
          <p:nvPr/>
        </p:nvSpPr>
        <p:spPr>
          <a:xfrm>
            <a:off x="6373687" y="5666456"/>
            <a:ext cx="1855079" cy="307777"/>
          </a:xfrm>
          <a:prstGeom prst="rect">
            <a:avLst/>
          </a:prstGeom>
          <a:noFill/>
        </p:spPr>
        <p:txBody>
          <a:bodyPr wrap="square" rtlCol="0">
            <a:spAutoFit/>
          </a:bodyPr>
          <a:lstStyle/>
          <a:p>
            <a:pPr algn="ctr"/>
            <a:r>
              <a:rPr lang="en-US" sz="1400" b="1" dirty="0">
                <a:latin typeface="Aptos" panose="020B0004020202020204" pitchFamily="34" charset="0"/>
              </a:rPr>
              <a:t>Pap Abnormalities</a:t>
            </a:r>
            <a:endParaRPr lang="en-US" sz="1400" b="1" baseline="30000" dirty="0">
              <a:latin typeface="Aptos" panose="020B0004020202020204" pitchFamily="34" charset="0"/>
            </a:endParaRPr>
          </a:p>
        </p:txBody>
      </p:sp>
      <p:sp>
        <p:nvSpPr>
          <p:cNvPr id="12" name="TextBox 11"/>
          <p:cNvSpPr txBox="1"/>
          <p:nvPr/>
        </p:nvSpPr>
        <p:spPr>
          <a:xfrm rot="16200000">
            <a:off x="1271281" y="4371804"/>
            <a:ext cx="2102070" cy="338554"/>
          </a:xfrm>
          <a:prstGeom prst="rect">
            <a:avLst/>
          </a:prstGeom>
          <a:noFill/>
        </p:spPr>
        <p:txBody>
          <a:bodyPr wrap="square" rtlCol="0">
            <a:spAutoFit/>
          </a:bodyPr>
          <a:lstStyle/>
          <a:p>
            <a:pPr algn="ctr"/>
            <a:r>
              <a:rPr lang="en-US" sz="1600" b="1" dirty="0">
                <a:latin typeface="Aptos" panose="020B0004020202020204" pitchFamily="34" charset="0"/>
              </a:rPr>
              <a:t>Number of Cases</a:t>
            </a:r>
            <a:endParaRPr lang="en-US" sz="1600" b="1" baseline="30000" dirty="0">
              <a:latin typeface="Aptos" panose="020B0004020202020204" pitchFamily="34" charset="0"/>
            </a:endParaRPr>
          </a:p>
        </p:txBody>
      </p:sp>
      <p:sp>
        <p:nvSpPr>
          <p:cNvPr id="13" name="TextBox 12"/>
          <p:cNvSpPr txBox="1"/>
          <p:nvPr/>
        </p:nvSpPr>
        <p:spPr>
          <a:xfrm>
            <a:off x="2344665" y="6035468"/>
            <a:ext cx="6716334" cy="646331"/>
          </a:xfrm>
          <a:prstGeom prst="rect">
            <a:avLst/>
          </a:prstGeom>
          <a:noFill/>
        </p:spPr>
        <p:txBody>
          <a:bodyPr wrap="square" rtlCol="0">
            <a:spAutoFit/>
          </a:bodyPr>
          <a:lstStyle/>
          <a:p>
            <a:pPr algn="l"/>
            <a:r>
              <a:rPr lang="en-US" sz="1200" baseline="30000" dirty="0">
                <a:latin typeface="Aptos" panose="020B0004020202020204" pitchFamily="34" charset="0"/>
              </a:rPr>
              <a:t>a</a:t>
            </a:r>
            <a:r>
              <a:rPr lang="en-US" sz="1200" dirty="0">
                <a:latin typeface="Aptos" panose="020B0004020202020204" pitchFamily="34" charset="0"/>
              </a:rPr>
              <a:t>Including loop electrosurgical excision procedure (LEEP) or conization.</a:t>
            </a:r>
          </a:p>
          <a:p>
            <a:pPr algn="l"/>
            <a:r>
              <a:rPr lang="en-US" sz="1200" dirty="0">
                <a:latin typeface="Aptos" panose="020B0004020202020204" pitchFamily="34" charset="0"/>
              </a:rPr>
              <a:t>CI=confidence interval; CIN=cervical intraepithelial neoplasia; VE=vaccine efficacy.</a:t>
            </a:r>
            <a:br>
              <a:rPr lang="en-US" sz="1200" dirty="0">
                <a:latin typeface="Aptos" panose="020B0004020202020204" pitchFamily="34" charset="0"/>
              </a:rPr>
            </a:br>
            <a:r>
              <a:rPr lang="en-US" sz="1200" kern="0" dirty="0">
                <a:latin typeface="Aptos" panose="020B0004020202020204" pitchFamily="34" charset="0"/>
              </a:rPr>
              <a:t>Gardasil 9 [summary of product characteristics]. </a:t>
            </a:r>
            <a:endParaRPr lang="en-US" sz="1200" dirty="0">
              <a:latin typeface="Aptos" panose="020B0004020202020204" pitchFamily="34" charset="0"/>
            </a:endParaRPr>
          </a:p>
        </p:txBody>
      </p:sp>
      <p:sp>
        <p:nvSpPr>
          <p:cNvPr id="15" name="TextBox 14"/>
          <p:cNvSpPr txBox="1"/>
          <p:nvPr/>
        </p:nvSpPr>
        <p:spPr>
          <a:xfrm>
            <a:off x="2769152" y="5525480"/>
            <a:ext cx="1234966" cy="276999"/>
          </a:xfrm>
          <a:prstGeom prst="rect">
            <a:avLst/>
          </a:prstGeom>
          <a:noFill/>
          <a:ln>
            <a:noFill/>
          </a:ln>
        </p:spPr>
        <p:txBody>
          <a:bodyPr wrap="square" rtlCol="0">
            <a:spAutoFit/>
          </a:bodyPr>
          <a:lstStyle/>
          <a:p>
            <a:pPr algn="ctr"/>
            <a:r>
              <a:rPr lang="en-US" sz="1200" dirty="0">
                <a:latin typeface="Aptos" panose="020B0004020202020204" pitchFamily="34" charset="0"/>
              </a:rPr>
              <a:t>n=5,947</a:t>
            </a:r>
          </a:p>
        </p:txBody>
      </p:sp>
      <p:sp>
        <p:nvSpPr>
          <p:cNvPr id="16" name="TextBox 15"/>
          <p:cNvSpPr txBox="1"/>
          <p:nvPr/>
        </p:nvSpPr>
        <p:spPr>
          <a:xfrm>
            <a:off x="3710587" y="5525480"/>
            <a:ext cx="897498" cy="276999"/>
          </a:xfrm>
          <a:prstGeom prst="rect">
            <a:avLst/>
          </a:prstGeom>
          <a:noFill/>
          <a:ln>
            <a:noFill/>
          </a:ln>
        </p:spPr>
        <p:txBody>
          <a:bodyPr wrap="square" rtlCol="0">
            <a:spAutoFit/>
          </a:bodyPr>
          <a:lstStyle/>
          <a:p>
            <a:pPr algn="ctr"/>
            <a:r>
              <a:rPr lang="en-US" sz="1200" dirty="0">
                <a:latin typeface="Aptos" panose="020B0004020202020204" pitchFamily="34" charset="0"/>
              </a:rPr>
              <a:t>n=5,952</a:t>
            </a:r>
          </a:p>
        </p:txBody>
      </p:sp>
      <p:sp>
        <p:nvSpPr>
          <p:cNvPr id="17" name="TextBox 16"/>
          <p:cNvSpPr txBox="1"/>
          <p:nvPr/>
        </p:nvSpPr>
        <p:spPr>
          <a:xfrm>
            <a:off x="4815141" y="5525480"/>
            <a:ext cx="780750" cy="276999"/>
          </a:xfrm>
          <a:prstGeom prst="rect">
            <a:avLst/>
          </a:prstGeom>
          <a:noFill/>
          <a:ln>
            <a:noFill/>
          </a:ln>
        </p:spPr>
        <p:txBody>
          <a:bodyPr wrap="square" rtlCol="0">
            <a:spAutoFit/>
          </a:bodyPr>
          <a:lstStyle/>
          <a:p>
            <a:pPr algn="ctr"/>
            <a:r>
              <a:rPr lang="en-US" sz="1200" dirty="0">
                <a:latin typeface="Aptos" panose="020B0004020202020204" pitchFamily="34" charset="0"/>
              </a:rPr>
              <a:t>n=5,947</a:t>
            </a:r>
          </a:p>
        </p:txBody>
      </p:sp>
      <p:sp>
        <p:nvSpPr>
          <p:cNvPr id="18" name="TextBox 17"/>
          <p:cNvSpPr txBox="1"/>
          <p:nvPr/>
        </p:nvSpPr>
        <p:spPr>
          <a:xfrm>
            <a:off x="5521604" y="5525480"/>
            <a:ext cx="780750" cy="276999"/>
          </a:xfrm>
          <a:prstGeom prst="rect">
            <a:avLst/>
          </a:prstGeom>
          <a:noFill/>
          <a:ln>
            <a:noFill/>
          </a:ln>
        </p:spPr>
        <p:txBody>
          <a:bodyPr wrap="square" rtlCol="0">
            <a:spAutoFit/>
          </a:bodyPr>
          <a:lstStyle/>
          <a:p>
            <a:pPr algn="ctr"/>
            <a:r>
              <a:rPr lang="en-US" sz="1200" dirty="0">
                <a:latin typeface="Aptos" panose="020B0004020202020204" pitchFamily="34" charset="0"/>
              </a:rPr>
              <a:t>n=5,952</a:t>
            </a:r>
          </a:p>
        </p:txBody>
      </p:sp>
      <p:sp>
        <p:nvSpPr>
          <p:cNvPr id="19" name="TextBox 18"/>
          <p:cNvSpPr txBox="1"/>
          <p:nvPr/>
        </p:nvSpPr>
        <p:spPr>
          <a:xfrm>
            <a:off x="6526098" y="5525480"/>
            <a:ext cx="784123" cy="276999"/>
          </a:xfrm>
          <a:prstGeom prst="rect">
            <a:avLst/>
          </a:prstGeom>
          <a:noFill/>
          <a:ln>
            <a:noFill/>
          </a:ln>
        </p:spPr>
        <p:txBody>
          <a:bodyPr wrap="square" rtlCol="0">
            <a:spAutoFit/>
          </a:bodyPr>
          <a:lstStyle/>
          <a:p>
            <a:pPr algn="ctr"/>
            <a:r>
              <a:rPr lang="en-US" sz="1200" dirty="0">
                <a:latin typeface="Aptos" panose="020B0004020202020204" pitchFamily="34" charset="0"/>
              </a:rPr>
              <a:t>n=6,018</a:t>
            </a:r>
          </a:p>
        </p:txBody>
      </p:sp>
      <p:sp>
        <p:nvSpPr>
          <p:cNvPr id="20" name="TextBox 19"/>
          <p:cNvSpPr txBox="1"/>
          <p:nvPr/>
        </p:nvSpPr>
        <p:spPr>
          <a:xfrm>
            <a:off x="7401134" y="5525480"/>
            <a:ext cx="851525" cy="276999"/>
          </a:xfrm>
          <a:prstGeom prst="rect">
            <a:avLst/>
          </a:prstGeom>
          <a:noFill/>
          <a:ln>
            <a:noFill/>
          </a:ln>
        </p:spPr>
        <p:txBody>
          <a:bodyPr wrap="square" rtlCol="0">
            <a:spAutoFit/>
          </a:bodyPr>
          <a:lstStyle/>
          <a:p>
            <a:pPr algn="ctr"/>
            <a:r>
              <a:rPr lang="en-US" sz="1200" dirty="0">
                <a:latin typeface="Aptos" panose="020B0004020202020204" pitchFamily="34" charset="0"/>
              </a:rPr>
              <a:t>n=6,016</a:t>
            </a:r>
          </a:p>
        </p:txBody>
      </p:sp>
      <p:sp>
        <p:nvSpPr>
          <p:cNvPr id="22" name="AutoShape 18"/>
          <p:cNvSpPr>
            <a:spLocks noChangeArrowheads="1"/>
          </p:cNvSpPr>
          <p:nvPr/>
        </p:nvSpPr>
        <p:spPr bwMode="auto">
          <a:xfrm>
            <a:off x="3152933" y="4447204"/>
            <a:ext cx="1197199" cy="597194"/>
          </a:xfrm>
          <a:prstGeom prst="roundRect">
            <a:avLst>
              <a:gd name="adj" fmla="val 16667"/>
            </a:avLst>
          </a:prstGeom>
          <a:solidFill>
            <a:srgbClr val="CCCCFF"/>
          </a:solidFill>
          <a:ln w="19050" algn="ctr">
            <a:solidFill>
              <a:srgbClr val="CCCCFF"/>
            </a:solidFill>
            <a:round/>
            <a:headEnd/>
            <a:tailEnd/>
          </a:ln>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94.4%</a:t>
            </a:r>
            <a:br>
              <a:rPr lang="en-US" sz="14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78.8, 99.0)</a:t>
            </a:r>
            <a:endParaRPr lang="en-US" sz="1200" dirty="0">
              <a:solidFill>
                <a:schemeClr val="bg1"/>
              </a:solidFill>
              <a:latin typeface="Aptos" panose="020B0004020202020204" pitchFamily="34" charset="0"/>
              <a:cs typeface="Arial" panose="020B0604020202020204" pitchFamily="34" charset="0"/>
            </a:endParaRPr>
          </a:p>
        </p:txBody>
      </p:sp>
      <p:sp>
        <p:nvSpPr>
          <p:cNvPr id="23" name="AutoShape 18"/>
          <p:cNvSpPr>
            <a:spLocks noChangeArrowheads="1"/>
          </p:cNvSpPr>
          <p:nvPr/>
        </p:nvSpPr>
        <p:spPr bwMode="auto">
          <a:xfrm>
            <a:off x="4929583" y="4602666"/>
            <a:ext cx="1184042" cy="597194"/>
          </a:xfrm>
          <a:prstGeom prst="roundRect">
            <a:avLst>
              <a:gd name="adj" fmla="val 16667"/>
            </a:avLst>
          </a:prstGeom>
          <a:solidFill>
            <a:srgbClr val="CCCCFF"/>
          </a:solidFill>
          <a:ln w="19050" algn="ctr">
            <a:solidFill>
              <a:srgbClr val="CCCCFF"/>
            </a:solidFill>
            <a:round/>
            <a:headEnd/>
            <a:tailEnd/>
          </a:ln>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100%</a:t>
            </a:r>
            <a:br>
              <a:rPr lang="en-US" sz="14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46.3, 100.0)</a:t>
            </a:r>
            <a:endParaRPr lang="en-US" sz="1200" dirty="0">
              <a:solidFill>
                <a:schemeClr val="bg1"/>
              </a:solidFill>
              <a:latin typeface="Aptos" panose="020B0004020202020204" pitchFamily="34" charset="0"/>
              <a:cs typeface="Arial" panose="020B0604020202020204" pitchFamily="34" charset="0"/>
            </a:endParaRPr>
          </a:p>
        </p:txBody>
      </p:sp>
      <p:sp>
        <p:nvSpPr>
          <p:cNvPr id="24" name="AutoShape 18"/>
          <p:cNvSpPr>
            <a:spLocks noChangeArrowheads="1"/>
          </p:cNvSpPr>
          <p:nvPr/>
        </p:nvSpPr>
        <p:spPr bwMode="auto">
          <a:xfrm>
            <a:off x="7044723" y="3054444"/>
            <a:ext cx="1184042" cy="597194"/>
          </a:xfrm>
          <a:prstGeom prst="roundRect">
            <a:avLst>
              <a:gd name="adj" fmla="val 16667"/>
            </a:avLst>
          </a:prstGeom>
          <a:solidFill>
            <a:srgbClr val="CCCCFF"/>
          </a:solidFill>
          <a:ln w="19050" algn="ctr">
            <a:solidFill>
              <a:srgbClr val="CCCCFF"/>
            </a:solidFill>
            <a:round/>
            <a:headEnd/>
            <a:tailEnd/>
          </a:ln>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95.9%</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92.7, 97.9)</a:t>
            </a:r>
            <a:endParaRPr lang="en-US" sz="1200" dirty="0">
              <a:solidFill>
                <a:schemeClr val="bg1"/>
              </a:solidFill>
              <a:latin typeface="Aptos" panose="020B0004020202020204" pitchFamily="34" charset="0"/>
              <a:cs typeface="Arial" panose="020B0604020202020204" pitchFamily="34" charset="0"/>
            </a:endParaRPr>
          </a:p>
        </p:txBody>
      </p:sp>
      <p:sp>
        <p:nvSpPr>
          <p:cNvPr id="25" name="Content Placeholder 2"/>
          <p:cNvSpPr txBox="1">
            <a:spLocks/>
          </p:cNvSpPr>
          <p:nvPr/>
        </p:nvSpPr>
        <p:spPr bwMode="auto">
          <a:xfrm>
            <a:off x="2132400" y="1483201"/>
            <a:ext cx="8233230" cy="1117341"/>
          </a:xfrm>
          <a:prstGeom prst="rect">
            <a:avLst/>
          </a:prstGeom>
        </p:spPr>
        <p:txBody>
          <a:bodyPr vert="horz" wrap="square" lIns="91440" tIns="45720" rIns="91440" bIns="45720" rtlCol="0">
            <a:noAutofit/>
          </a:bodyPr>
          <a:lstStyle>
            <a:defPPr>
              <a:defRPr lang="tr-TR"/>
            </a:defPPr>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19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sz="1600" dirty="0">
                <a:latin typeface="Aptos" panose="020B0004020202020204" pitchFamily="34" charset="0"/>
              </a:rPr>
              <a:t>9vHPV vaccine was efficacious against </a:t>
            </a:r>
            <a:r>
              <a:rPr lang="en-US" sz="1800" b="1" i="1" dirty="0">
                <a:solidFill>
                  <a:srgbClr val="C00000"/>
                </a:solidFill>
                <a:latin typeface="Aptos" panose="020B0004020202020204" pitchFamily="34" charset="0"/>
              </a:rPr>
              <a:t>high-grade cervical disease related to all 9 vaccine HPV types compared with 4vHPV vaccine</a:t>
            </a:r>
            <a:r>
              <a:rPr lang="en-US" sz="1600" dirty="0">
                <a:latin typeface="Aptos" panose="020B0004020202020204" pitchFamily="34" charset="0"/>
              </a:rPr>
              <a:t> </a:t>
            </a:r>
          </a:p>
          <a:p>
            <a:pPr algn="just"/>
            <a:r>
              <a:rPr lang="en-US" sz="1600" dirty="0">
                <a:latin typeface="Aptos" panose="020B0004020202020204" pitchFamily="34" charset="0"/>
              </a:rPr>
              <a:t>9vHPV vaccine reduced the number of HPV 6, 11, 16, 18, 31, 33, 45, 52,</a:t>
            </a:r>
            <a:r>
              <a:rPr lang="tr-TR" sz="1600" dirty="0">
                <a:latin typeface="Aptos" panose="020B0004020202020204" pitchFamily="34" charset="0"/>
              </a:rPr>
              <a:t> </a:t>
            </a:r>
            <a:r>
              <a:rPr lang="en-US" sz="1600" dirty="0">
                <a:latin typeface="Aptos" panose="020B0004020202020204" pitchFamily="34" charset="0"/>
              </a:rPr>
              <a:t>and 58–related Pap abnormalities and cervical procedures.</a:t>
            </a:r>
          </a:p>
          <a:p>
            <a:pPr algn="just"/>
            <a:endParaRPr lang="en-US" sz="1600" dirty="0">
              <a:latin typeface="Aptos" panose="020B0004020202020204" pitchFamily="34" charset="0"/>
            </a:endParaRPr>
          </a:p>
        </p:txBody>
      </p:sp>
      <p:sp>
        <p:nvSpPr>
          <p:cNvPr id="31" name="TextBox 30"/>
          <p:cNvSpPr txBox="1"/>
          <p:nvPr/>
        </p:nvSpPr>
        <p:spPr>
          <a:xfrm>
            <a:off x="1991544" y="2834353"/>
            <a:ext cx="5040560" cy="646331"/>
          </a:xfrm>
          <a:prstGeom prst="rect">
            <a:avLst/>
          </a:prstGeom>
          <a:noFill/>
        </p:spPr>
        <p:txBody>
          <a:bodyPr wrap="square" rtlCol="0">
            <a:spAutoFit/>
          </a:bodyPr>
          <a:lstStyle/>
          <a:p>
            <a:pPr algn="ctr"/>
            <a:r>
              <a:rPr lang="en-US" sz="1200" b="1" dirty="0">
                <a:solidFill>
                  <a:srgbClr val="FFC000"/>
                </a:solidFill>
                <a:latin typeface="Aptos" panose="020B0004020202020204" pitchFamily="34" charset="0"/>
              </a:rPr>
              <a:t>Number of Cases of HPV 6, 11, 16, 18, 31, 33, 45, 52, 58–Related </a:t>
            </a:r>
            <a:endParaRPr lang="tr-TR" sz="1200" b="1" dirty="0">
              <a:solidFill>
                <a:srgbClr val="FFC000"/>
              </a:solidFill>
              <a:latin typeface="Aptos" panose="020B0004020202020204" pitchFamily="34" charset="0"/>
            </a:endParaRPr>
          </a:p>
          <a:p>
            <a:pPr algn="ctr"/>
            <a:r>
              <a:rPr lang="en-US" sz="1200" b="1" dirty="0">
                <a:solidFill>
                  <a:srgbClr val="FFC000"/>
                </a:solidFill>
                <a:latin typeface="Aptos" panose="020B0004020202020204" pitchFamily="34" charset="0"/>
              </a:rPr>
              <a:t>High-Grade Cervical Disease, Pap Abnormalities, and Cervical Procedures</a:t>
            </a:r>
          </a:p>
        </p:txBody>
      </p:sp>
      <p:sp>
        <p:nvSpPr>
          <p:cNvPr id="30" name="AutoShape 18"/>
          <p:cNvSpPr>
            <a:spLocks noChangeArrowheads="1"/>
          </p:cNvSpPr>
          <p:nvPr/>
        </p:nvSpPr>
        <p:spPr bwMode="auto">
          <a:xfrm>
            <a:off x="8566099" y="4316058"/>
            <a:ext cx="1184042" cy="597194"/>
          </a:xfrm>
          <a:prstGeom prst="roundRect">
            <a:avLst>
              <a:gd name="adj" fmla="val 16667"/>
            </a:avLst>
          </a:prstGeom>
          <a:solidFill>
            <a:srgbClr val="CCCCFF"/>
          </a:solidFill>
          <a:ln w="19050" algn="ctr">
            <a:solidFill>
              <a:srgbClr val="CCCCFF"/>
            </a:solidFill>
            <a:round/>
            <a:headEnd/>
            <a:tailEnd/>
          </a:ln>
        </p:spPr>
        <p:txBody>
          <a:bodyPr wrap="none" anchor="ctr" anchorCtr="1"/>
          <a:lstStyle/>
          <a:p>
            <a:pPr algn="ctr"/>
            <a:r>
              <a:rPr lang="en-US" sz="1400" b="1" dirty="0">
                <a:solidFill>
                  <a:schemeClr val="bg1"/>
                </a:solidFill>
                <a:latin typeface="Aptos" panose="020B0004020202020204" pitchFamily="34" charset="0"/>
                <a:cs typeface="Arial" panose="020B0604020202020204" pitchFamily="34" charset="0"/>
              </a:rPr>
              <a:t>VE: 90.7%</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(95% CI: </a:t>
            </a:r>
            <a:br>
              <a:rPr lang="en-US" sz="1200" b="1" dirty="0">
                <a:solidFill>
                  <a:schemeClr val="bg1"/>
                </a:solidFill>
                <a:latin typeface="Aptos" panose="020B0004020202020204" pitchFamily="34" charset="0"/>
                <a:cs typeface="Arial" panose="020B0604020202020204" pitchFamily="34" charset="0"/>
              </a:rPr>
            </a:br>
            <a:r>
              <a:rPr lang="en-US" sz="1200" b="1" dirty="0">
                <a:solidFill>
                  <a:schemeClr val="bg1"/>
                </a:solidFill>
                <a:latin typeface="Aptos" panose="020B0004020202020204" pitchFamily="34" charset="0"/>
                <a:cs typeface="Arial" panose="020B0604020202020204" pitchFamily="34" charset="0"/>
              </a:rPr>
              <a:t>76.3, 97.0)</a:t>
            </a:r>
            <a:endParaRPr lang="en-US" sz="1200" dirty="0">
              <a:solidFill>
                <a:schemeClr val="bg1"/>
              </a:solidFill>
              <a:latin typeface="Aptos" panose="020B0004020202020204" pitchFamily="34" charset="0"/>
              <a:cs typeface="Arial" panose="020B0604020202020204" pitchFamily="34" charset="0"/>
            </a:endParaRPr>
          </a:p>
        </p:txBody>
      </p:sp>
      <p:sp>
        <p:nvSpPr>
          <p:cNvPr id="32" name="TextBox 31"/>
          <p:cNvSpPr txBox="1"/>
          <p:nvPr/>
        </p:nvSpPr>
        <p:spPr>
          <a:xfrm>
            <a:off x="8277002" y="5525480"/>
            <a:ext cx="881119" cy="276999"/>
          </a:xfrm>
          <a:prstGeom prst="rect">
            <a:avLst/>
          </a:prstGeom>
          <a:noFill/>
          <a:ln>
            <a:noFill/>
          </a:ln>
        </p:spPr>
        <p:txBody>
          <a:bodyPr wrap="square" rtlCol="0">
            <a:spAutoFit/>
          </a:bodyPr>
          <a:lstStyle/>
          <a:p>
            <a:pPr algn="ctr"/>
            <a:r>
              <a:rPr lang="en-US" sz="1200" dirty="0">
                <a:latin typeface="Aptos" panose="020B0004020202020204" pitchFamily="34" charset="0"/>
              </a:rPr>
              <a:t>n=6,018</a:t>
            </a:r>
          </a:p>
        </p:txBody>
      </p:sp>
      <p:sp>
        <p:nvSpPr>
          <p:cNvPr id="33" name="TextBox 32"/>
          <p:cNvSpPr txBox="1"/>
          <p:nvPr/>
        </p:nvSpPr>
        <p:spPr>
          <a:xfrm>
            <a:off x="9155232" y="5525480"/>
            <a:ext cx="847407" cy="276999"/>
          </a:xfrm>
          <a:prstGeom prst="rect">
            <a:avLst/>
          </a:prstGeom>
          <a:noFill/>
          <a:ln>
            <a:noFill/>
          </a:ln>
        </p:spPr>
        <p:txBody>
          <a:bodyPr wrap="square" rtlCol="0">
            <a:spAutoFit/>
          </a:bodyPr>
          <a:lstStyle/>
          <a:p>
            <a:pPr algn="ctr"/>
            <a:r>
              <a:rPr lang="en-US" sz="1200" dirty="0">
                <a:latin typeface="Aptos" panose="020B0004020202020204" pitchFamily="34" charset="0"/>
              </a:rPr>
              <a:t>n=6,016</a:t>
            </a:r>
          </a:p>
        </p:txBody>
      </p:sp>
      <p:sp>
        <p:nvSpPr>
          <p:cNvPr id="34" name="TextBox 33"/>
          <p:cNvSpPr txBox="1"/>
          <p:nvPr/>
        </p:nvSpPr>
        <p:spPr>
          <a:xfrm>
            <a:off x="8086960" y="5666456"/>
            <a:ext cx="2003355" cy="307777"/>
          </a:xfrm>
          <a:prstGeom prst="rect">
            <a:avLst/>
          </a:prstGeom>
          <a:noFill/>
        </p:spPr>
        <p:txBody>
          <a:bodyPr wrap="square" rtlCol="0">
            <a:spAutoFit/>
          </a:bodyPr>
          <a:lstStyle/>
          <a:p>
            <a:pPr algn="ctr"/>
            <a:r>
              <a:rPr lang="en-US" sz="1400" b="1" dirty="0">
                <a:latin typeface="Aptos" panose="020B0004020202020204" pitchFamily="34" charset="0"/>
              </a:rPr>
              <a:t>Cervical Procedures</a:t>
            </a:r>
            <a:r>
              <a:rPr lang="en-US" sz="1400" b="1" baseline="30000" dirty="0">
                <a:latin typeface="Aptos" panose="020B0004020202020204" pitchFamily="34" charset="0"/>
              </a:rPr>
              <a:t>a</a:t>
            </a:r>
          </a:p>
        </p:txBody>
      </p:sp>
      <p:grpSp>
        <p:nvGrpSpPr>
          <p:cNvPr id="35" name="Group 34"/>
          <p:cNvGrpSpPr/>
          <p:nvPr/>
        </p:nvGrpSpPr>
        <p:grpSpPr>
          <a:xfrm>
            <a:off x="9023570" y="3018188"/>
            <a:ext cx="1517674" cy="349006"/>
            <a:chOff x="7281432" y="3081883"/>
            <a:chExt cx="1517674" cy="349006"/>
          </a:xfrm>
        </p:grpSpPr>
        <p:sp>
          <p:nvSpPr>
            <p:cNvPr id="36" name="Rectangle 48"/>
            <p:cNvSpPr>
              <a:spLocks noChangeArrowheads="1"/>
            </p:cNvSpPr>
            <p:nvPr/>
          </p:nvSpPr>
          <p:spPr bwMode="auto">
            <a:xfrm>
              <a:off x="7281432" y="3081883"/>
              <a:ext cx="182880" cy="182880"/>
            </a:xfrm>
            <a:prstGeom prst="rect">
              <a:avLst/>
            </a:prstGeom>
            <a:solidFill>
              <a:srgbClr val="C00000"/>
            </a:solidFill>
            <a:ln w="9525">
              <a:solidFill>
                <a:srgbClr val="C00000"/>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37" name="Rectangle 49"/>
            <p:cNvSpPr>
              <a:spLocks noChangeArrowheads="1"/>
            </p:cNvSpPr>
            <p:nvPr/>
          </p:nvSpPr>
          <p:spPr bwMode="auto">
            <a:xfrm>
              <a:off x="7464312" y="3081883"/>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4vHPV vaccine (n=7,105)</a:t>
              </a:r>
            </a:p>
          </p:txBody>
        </p:sp>
      </p:grpSp>
      <p:grpSp>
        <p:nvGrpSpPr>
          <p:cNvPr id="38" name="Group 37"/>
          <p:cNvGrpSpPr/>
          <p:nvPr/>
        </p:nvGrpSpPr>
        <p:grpSpPr>
          <a:xfrm>
            <a:off x="9029118" y="3493939"/>
            <a:ext cx="1517674" cy="349006"/>
            <a:chOff x="7281432" y="3534228"/>
            <a:chExt cx="1517674" cy="349006"/>
          </a:xfrm>
        </p:grpSpPr>
        <p:sp>
          <p:nvSpPr>
            <p:cNvPr id="39" name="Rectangle 50"/>
            <p:cNvSpPr>
              <a:spLocks noChangeArrowheads="1"/>
            </p:cNvSpPr>
            <p:nvPr/>
          </p:nvSpPr>
          <p:spPr bwMode="auto">
            <a:xfrm>
              <a:off x="7281432" y="3534228"/>
              <a:ext cx="182880" cy="182880"/>
            </a:xfrm>
            <a:prstGeom prst="rect">
              <a:avLst/>
            </a:prstGeom>
            <a:solidFill>
              <a:srgbClr val="244061"/>
            </a:solidFill>
            <a:ln w="9525">
              <a:solidFill>
                <a:srgbClr val="244061"/>
              </a:solidFill>
              <a:miter lim="800000"/>
              <a:headEnd/>
              <a:tailEnd/>
            </a:ln>
          </p:spPr>
          <p:txBody>
            <a:bodyPr/>
            <a:lstStyle/>
            <a:p>
              <a:pPr>
                <a:lnSpc>
                  <a:spcPct val="80000"/>
                </a:lnSpc>
                <a:spcBef>
                  <a:spcPct val="20000"/>
                </a:spcBef>
                <a:buClr>
                  <a:srgbClr val="FF6600"/>
                </a:buClr>
                <a:buFontTx/>
                <a:buChar char="•"/>
              </a:pPr>
              <a:endParaRPr lang="en-US" dirty="0">
                <a:latin typeface="Aptos" panose="020B0004020202020204" pitchFamily="34" charset="0"/>
                <a:cs typeface="Arial" panose="020B0604020202020204" pitchFamily="34" charset="0"/>
              </a:endParaRPr>
            </a:p>
          </p:txBody>
        </p:sp>
        <p:sp>
          <p:nvSpPr>
            <p:cNvPr id="40" name="Rectangle 49"/>
            <p:cNvSpPr>
              <a:spLocks noChangeArrowheads="1"/>
            </p:cNvSpPr>
            <p:nvPr/>
          </p:nvSpPr>
          <p:spPr bwMode="auto">
            <a:xfrm>
              <a:off x="7464312" y="3534228"/>
              <a:ext cx="1334794" cy="349006"/>
            </a:xfrm>
            <a:prstGeom prst="rect">
              <a:avLst/>
            </a:prstGeom>
            <a:noFill/>
            <a:ln w="9525">
              <a:noFill/>
              <a:miter lim="800000"/>
              <a:headEnd/>
              <a:tailEnd/>
            </a:ln>
          </p:spPr>
          <p:txBody>
            <a:bodyPr wrap="square" lIns="0" tIns="0" rIns="0" bIns="0">
              <a:spAutoFit/>
            </a:bodyPr>
            <a:lstStyle/>
            <a:p>
              <a:pPr algn="ctr">
                <a:lnSpc>
                  <a:spcPct val="80000"/>
                </a:lnSpc>
                <a:spcBef>
                  <a:spcPct val="20000"/>
                </a:spcBef>
                <a:buClr>
                  <a:srgbClr val="FF6600"/>
                </a:buClr>
              </a:pPr>
              <a:r>
                <a:rPr lang="en-US" sz="1400" dirty="0">
                  <a:latin typeface="Aptos" panose="020B0004020202020204" pitchFamily="34" charset="0"/>
                  <a:cs typeface="Arial" panose="020B0604020202020204" pitchFamily="34" charset="0"/>
                </a:rPr>
                <a:t>9vHPV vaccine (n=7,099)</a:t>
              </a:r>
            </a:p>
          </p:txBody>
        </p:sp>
      </p:grpSp>
      <p:sp>
        <p:nvSpPr>
          <p:cNvPr id="41"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 </a:t>
            </a:r>
            <a:r>
              <a:rPr lang="tr-TR" dirty="0">
                <a:latin typeface="Aptos" panose="020B0004020202020204" pitchFamily="34" charset="0"/>
              </a:rPr>
              <a:t>Efficacy</a:t>
            </a:r>
            <a:r>
              <a:rPr lang="en-US" dirty="0">
                <a:latin typeface="Aptos" panose="020B0004020202020204" pitchFamily="34" charset="0"/>
              </a:rPr>
              <a:t> </a:t>
            </a:r>
            <a:r>
              <a:rPr lang="tr-TR" dirty="0">
                <a:latin typeface="Aptos" panose="020B0004020202020204" pitchFamily="34" charset="0"/>
              </a:rPr>
              <a:t>Results</a:t>
            </a:r>
            <a:r>
              <a:rPr lang="en-US" baseline="30000" dirty="0">
                <a:latin typeface="Aptos" panose="020B0004020202020204" pitchFamily="34" charset="0"/>
              </a:rPr>
              <a:t>1</a:t>
            </a:r>
            <a:r>
              <a:rPr lang="tr-TR" sz="2000" dirty="0">
                <a:latin typeface="Aptos" panose="020B0004020202020204" pitchFamily="34" charset="0"/>
              </a:rPr>
              <a:t> - </a:t>
            </a:r>
            <a:r>
              <a:rPr lang="en-US" sz="2000" i="1" dirty="0">
                <a:latin typeface="Aptos" panose="020B0004020202020204" pitchFamily="34" charset="0"/>
              </a:rPr>
              <a:t>Exploratory Analyses in Per-Protocol Efficacy Population</a:t>
            </a:r>
            <a:endParaRPr lang="tr-TR" sz="2000" dirty="0">
              <a:latin typeface="Aptos" panose="020B0004020202020204" pitchFamily="34" charset="0"/>
            </a:endParaRPr>
          </a:p>
        </p:txBody>
      </p:sp>
    </p:spTree>
    <p:extLst>
      <p:ext uri="{BB962C8B-B14F-4D97-AF65-F5344CB8AC3E}">
        <p14:creationId xmlns:p14="http://schemas.microsoft.com/office/powerpoint/2010/main" val="42101656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Content Placeholder 2"/>
          <p:cNvSpPr txBox="1">
            <a:spLocks/>
          </p:cNvSpPr>
          <p:nvPr/>
        </p:nvSpPr>
        <p:spPr bwMode="auto">
          <a:xfrm>
            <a:off x="2132400" y="1483201"/>
            <a:ext cx="8237926" cy="1260821"/>
          </a:xfrm>
          <a:prstGeom prst="rect">
            <a:avLst/>
          </a:prstGeom>
        </p:spPr>
        <p:txBody>
          <a:bodyPr vert="horz" wrap="square" lIns="91440" tIns="45720" rIns="91440" bIns="45720" rtlCol="0">
            <a:normAutofit fontScale="92500" lnSpcReduction="20000"/>
          </a:bodyPr>
          <a:lstStyle>
            <a:defPPr>
              <a:defRPr lang="tr-TR"/>
            </a:defPPr>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19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dirty="0">
                <a:latin typeface="Aptos" panose="020B0004020202020204" pitchFamily="34" charset="0"/>
              </a:rPr>
              <a:t>Subjects receiving 9vHPV vaccine were more likely to experience </a:t>
            </a:r>
            <a:br>
              <a:rPr lang="en-US" dirty="0">
                <a:latin typeface="Aptos" panose="020B0004020202020204" pitchFamily="34" charset="0"/>
              </a:rPr>
            </a:br>
            <a:r>
              <a:rPr lang="en-US" dirty="0">
                <a:latin typeface="Aptos" panose="020B0004020202020204" pitchFamily="34" charset="0"/>
              </a:rPr>
              <a:t>injection site AEs than subjects receiving 4vHPV vaccine.</a:t>
            </a:r>
          </a:p>
          <a:p>
            <a:pPr algn="just"/>
            <a:r>
              <a:rPr lang="en-US" dirty="0">
                <a:latin typeface="Aptos" panose="020B0004020202020204" pitchFamily="34" charset="0"/>
              </a:rPr>
              <a:t>The most common (&gt;2%) injection-site AEs were pain, swelling, erythema, and pruritus; most were mild to moderate in intensity.</a:t>
            </a:r>
          </a:p>
          <a:p>
            <a:pPr lvl="1" algn="just"/>
            <a:endParaRPr lang="en-US" dirty="0">
              <a:latin typeface="Aptos" panose="020B0004020202020204" pitchFamily="34" charset="0"/>
            </a:endParaRPr>
          </a:p>
        </p:txBody>
      </p:sp>
      <p:sp>
        <p:nvSpPr>
          <p:cNvPr id="23" name="TextBox 22"/>
          <p:cNvSpPr txBox="1"/>
          <p:nvPr/>
        </p:nvSpPr>
        <p:spPr>
          <a:xfrm>
            <a:off x="2499368" y="6153838"/>
            <a:ext cx="3414152" cy="646331"/>
          </a:xfrm>
          <a:prstGeom prst="rect">
            <a:avLst/>
          </a:prstGeom>
          <a:noFill/>
        </p:spPr>
        <p:txBody>
          <a:bodyPr wrap="square" rtlCol="0">
            <a:spAutoFit/>
          </a:bodyPr>
          <a:lstStyle/>
          <a:p>
            <a:pPr algn="l"/>
            <a:r>
              <a:rPr lang="en-US" sz="1200" dirty="0">
                <a:latin typeface="Aptos" panose="020B0004020202020204" pitchFamily="34" charset="0"/>
              </a:rPr>
              <a:t>AE</a:t>
            </a:r>
            <a:r>
              <a:rPr lang="tr-TR" sz="1200" dirty="0">
                <a:latin typeface="Aptos" panose="020B0004020202020204" pitchFamily="34" charset="0"/>
              </a:rPr>
              <a:t> </a:t>
            </a:r>
            <a:r>
              <a:rPr lang="en-US" sz="1200" dirty="0">
                <a:latin typeface="Aptos" panose="020B0004020202020204" pitchFamily="34" charset="0"/>
              </a:rPr>
              <a:t>=</a:t>
            </a:r>
            <a:r>
              <a:rPr lang="tr-TR" sz="1200" dirty="0">
                <a:latin typeface="Aptos" panose="020B0004020202020204" pitchFamily="34" charset="0"/>
              </a:rPr>
              <a:t> </a:t>
            </a:r>
            <a:r>
              <a:rPr lang="en-US" sz="1200" dirty="0">
                <a:latin typeface="Aptos" panose="020B0004020202020204" pitchFamily="34" charset="0"/>
              </a:rPr>
              <a:t>adverse event.</a:t>
            </a:r>
            <a:endParaRPr lang="tr-TR" sz="1200" dirty="0">
              <a:latin typeface="Aptos" panose="020B0004020202020204" pitchFamily="34" charset="0"/>
            </a:endParaRPr>
          </a:p>
          <a:p>
            <a:pPr algn="l"/>
            <a:endParaRPr lang="en-US" sz="1200" dirty="0">
              <a:latin typeface="Aptos" panose="020B0004020202020204" pitchFamily="34" charset="0"/>
            </a:endParaRPr>
          </a:p>
          <a:p>
            <a:pPr algn="l"/>
            <a:r>
              <a:rPr lang="en-US" sz="1200" dirty="0" err="1">
                <a:latin typeface="Aptos" panose="020B0004020202020204" pitchFamily="34" charset="0"/>
              </a:rPr>
              <a:t>Joura</a:t>
            </a:r>
            <a:r>
              <a:rPr lang="en-US" sz="1200" dirty="0">
                <a:latin typeface="Aptos" panose="020B0004020202020204" pitchFamily="34" charset="0"/>
              </a:rPr>
              <a:t> EA</a:t>
            </a:r>
            <a:r>
              <a:rPr lang="tr-TR" sz="1200" dirty="0">
                <a:latin typeface="Aptos" panose="020B0004020202020204" pitchFamily="34" charset="0"/>
              </a:rPr>
              <a:t>, </a:t>
            </a:r>
            <a:r>
              <a:rPr lang="en-US" sz="1200" i="1" dirty="0">
                <a:latin typeface="Aptos" panose="020B0004020202020204" pitchFamily="34" charset="0"/>
              </a:rPr>
              <a:t>N Engl J Med.</a:t>
            </a:r>
            <a:r>
              <a:rPr lang="tr-TR" sz="1200" i="1" dirty="0">
                <a:latin typeface="Aptos" panose="020B0004020202020204" pitchFamily="34" charset="0"/>
              </a:rPr>
              <a:t>, </a:t>
            </a:r>
            <a:r>
              <a:rPr lang="en-US" sz="1200" dirty="0">
                <a:latin typeface="Aptos" panose="020B0004020202020204" pitchFamily="34" charset="0"/>
              </a:rPr>
              <a:t>2015</a:t>
            </a:r>
          </a:p>
        </p:txBody>
      </p:sp>
      <p:graphicFrame>
        <p:nvGraphicFramePr>
          <p:cNvPr id="24" name="Table 23"/>
          <p:cNvGraphicFramePr>
            <a:graphicFrameLocks noGrp="1"/>
          </p:cNvGraphicFramePr>
          <p:nvPr/>
        </p:nvGraphicFramePr>
        <p:xfrm>
          <a:off x="2993246" y="2924944"/>
          <a:ext cx="6205508" cy="2397760"/>
        </p:xfrm>
        <a:graphic>
          <a:graphicData uri="http://schemas.openxmlformats.org/drawingml/2006/table">
            <a:tbl>
              <a:tblPr firstRow="1" bandRow="1">
                <a:tableStyleId>{5C22544A-7EE6-4342-B048-85BDC9FD1C3A}</a:tableStyleId>
              </a:tblPr>
              <a:tblGrid>
                <a:gridCol w="1199194">
                  <a:extLst>
                    <a:ext uri="{9D8B030D-6E8A-4147-A177-3AD203B41FA5}">
                      <a16:colId xmlns:a16="http://schemas.microsoft.com/office/drawing/2014/main" val="20000"/>
                    </a:ext>
                  </a:extLst>
                </a:gridCol>
                <a:gridCol w="2328649">
                  <a:extLst>
                    <a:ext uri="{9D8B030D-6E8A-4147-A177-3AD203B41FA5}">
                      <a16:colId xmlns:a16="http://schemas.microsoft.com/office/drawing/2014/main" val="20001"/>
                    </a:ext>
                  </a:extLst>
                </a:gridCol>
                <a:gridCol w="2677665">
                  <a:extLst>
                    <a:ext uri="{9D8B030D-6E8A-4147-A177-3AD203B41FA5}">
                      <a16:colId xmlns:a16="http://schemas.microsoft.com/office/drawing/2014/main" val="20002"/>
                    </a:ext>
                  </a:extLst>
                </a:gridCol>
              </a:tblGrid>
              <a:tr h="689510">
                <a:tc>
                  <a:txBody>
                    <a:bodyPr/>
                    <a:lstStyle/>
                    <a:p>
                      <a:pPr algn="l"/>
                      <a:r>
                        <a:rPr lang="en-US" sz="1800" dirty="0">
                          <a:solidFill>
                            <a:schemeClr val="tx1"/>
                          </a:solidFill>
                          <a:latin typeface="Aptos" panose="020B0004020202020204" pitchFamily="34" charset="0"/>
                        </a:rPr>
                        <a:t>AE</a:t>
                      </a:r>
                    </a:p>
                  </a:txBody>
                  <a:tcPr anchor="ctr">
                    <a:solidFill>
                      <a:srgbClr val="244061"/>
                    </a:solidFill>
                  </a:tcPr>
                </a:tc>
                <a:tc>
                  <a:txBody>
                    <a:bodyPr/>
                    <a:lstStyle/>
                    <a:p>
                      <a:pPr algn="ctr"/>
                      <a:r>
                        <a:rPr lang="en-US" sz="1800" dirty="0">
                          <a:solidFill>
                            <a:schemeClr val="tx1"/>
                          </a:solidFill>
                          <a:latin typeface="Aptos" panose="020B0004020202020204" pitchFamily="34" charset="0"/>
                        </a:rPr>
                        <a:t>9vHPV Vaccine</a:t>
                      </a:r>
                      <a:br>
                        <a:rPr lang="en-US" sz="1800" dirty="0">
                          <a:solidFill>
                            <a:schemeClr val="tx1"/>
                          </a:solidFill>
                          <a:latin typeface="Aptos" panose="020B0004020202020204" pitchFamily="34" charset="0"/>
                        </a:rPr>
                      </a:br>
                      <a:r>
                        <a:rPr lang="en-US" sz="1800" dirty="0">
                          <a:solidFill>
                            <a:schemeClr val="tx1"/>
                          </a:solidFill>
                          <a:latin typeface="Aptos" panose="020B0004020202020204" pitchFamily="34" charset="0"/>
                        </a:rPr>
                        <a:t>(n=7,071)</a:t>
                      </a:r>
                    </a:p>
                    <a:p>
                      <a:pPr algn="ctr"/>
                      <a:r>
                        <a:rPr lang="en-US" sz="1800" dirty="0">
                          <a:solidFill>
                            <a:schemeClr val="tx1"/>
                          </a:solidFill>
                        </a:rPr>
                        <a:t>% (n)</a:t>
                      </a:r>
                    </a:p>
                  </a:txBody>
                  <a:tcPr anchor="ctr">
                    <a:solidFill>
                      <a:srgbClr val="244061"/>
                    </a:solidFill>
                  </a:tcPr>
                </a:tc>
                <a:tc>
                  <a:txBody>
                    <a:bodyPr/>
                    <a:lstStyle/>
                    <a:p>
                      <a:pPr algn="ctr"/>
                      <a:r>
                        <a:rPr lang="en-US" sz="1800" dirty="0">
                          <a:solidFill>
                            <a:schemeClr val="tx1"/>
                          </a:solidFill>
                          <a:latin typeface="Aptos" panose="020B0004020202020204" pitchFamily="34" charset="0"/>
                        </a:rPr>
                        <a:t>4vHPV Vaccine</a:t>
                      </a:r>
                    </a:p>
                    <a:p>
                      <a:pPr algn="ctr"/>
                      <a:r>
                        <a:rPr lang="en-US" sz="1800" dirty="0">
                          <a:solidFill>
                            <a:schemeClr val="tx1"/>
                          </a:solidFill>
                        </a:rPr>
                        <a:t>(n=7,078)</a:t>
                      </a:r>
                    </a:p>
                    <a:p>
                      <a:pPr algn="ctr"/>
                      <a:r>
                        <a:rPr lang="en-US" sz="1800" dirty="0">
                          <a:solidFill>
                            <a:schemeClr val="tx1"/>
                          </a:solidFill>
                        </a:rPr>
                        <a:t>%</a:t>
                      </a:r>
                      <a:r>
                        <a:rPr lang="en-US" sz="1800" baseline="0" dirty="0">
                          <a:solidFill>
                            <a:schemeClr val="tx1"/>
                          </a:solidFill>
                        </a:rPr>
                        <a:t> (n)</a:t>
                      </a:r>
                      <a:endParaRPr lang="en-US" sz="1800" dirty="0">
                        <a:solidFill>
                          <a:schemeClr val="tx1"/>
                        </a:solidFill>
                      </a:endParaRPr>
                    </a:p>
                  </a:txBody>
                  <a:tcPr anchor="ctr">
                    <a:solidFill>
                      <a:srgbClr val="244061"/>
                    </a:solidFill>
                  </a:tcPr>
                </a:tc>
                <a:extLst>
                  <a:ext uri="{0D108BD9-81ED-4DB2-BD59-A6C34878D82A}">
                    <a16:rowId xmlns:a16="http://schemas.microsoft.com/office/drawing/2014/main" val="10000"/>
                  </a:ext>
                </a:extLst>
              </a:tr>
              <a:tr h="370840">
                <a:tc>
                  <a:txBody>
                    <a:bodyPr/>
                    <a:lstStyle/>
                    <a:p>
                      <a:r>
                        <a:rPr lang="en-US" sz="1600" b="1" dirty="0">
                          <a:solidFill>
                            <a:schemeClr val="bg1"/>
                          </a:solidFill>
                          <a:latin typeface="Aptos" panose="020B0004020202020204" pitchFamily="34" charset="0"/>
                        </a:rPr>
                        <a:t>Pain</a:t>
                      </a:r>
                    </a:p>
                  </a:txBody>
                  <a:tcPr anchor="ctr"/>
                </a:tc>
                <a:tc>
                  <a:txBody>
                    <a:bodyPr/>
                    <a:lstStyle/>
                    <a:p>
                      <a:pPr algn="ctr"/>
                      <a:r>
                        <a:rPr lang="en-US" sz="1600" b="1" dirty="0">
                          <a:solidFill>
                            <a:schemeClr val="bg1"/>
                          </a:solidFill>
                          <a:latin typeface="Aptos" panose="020B0004020202020204" pitchFamily="34" charset="0"/>
                        </a:rPr>
                        <a:t>89.9 </a:t>
                      </a:r>
                      <a:r>
                        <a:rPr lang="en-US" sz="1600" b="0" dirty="0">
                          <a:solidFill>
                            <a:schemeClr val="bg1"/>
                          </a:solidFill>
                        </a:rPr>
                        <a:t>(6,356</a:t>
                      </a:r>
                      <a:r>
                        <a:rPr lang="en-US" sz="1600" baseline="0" dirty="0">
                          <a:solidFill>
                            <a:schemeClr val="bg1"/>
                          </a:solidFill>
                        </a:rPr>
                        <a:t>)</a:t>
                      </a:r>
                      <a:endParaRPr lang="en-US" sz="1600" dirty="0">
                        <a:solidFill>
                          <a:schemeClr val="bg1"/>
                        </a:solidFill>
                      </a:endParaRPr>
                    </a:p>
                  </a:txBody>
                  <a:tcPr anchor="ctr"/>
                </a:tc>
                <a:tc>
                  <a:txBody>
                    <a:bodyPr/>
                    <a:lstStyle/>
                    <a:p>
                      <a:pPr algn="ctr"/>
                      <a:r>
                        <a:rPr lang="en-US" sz="1600" b="1" dirty="0">
                          <a:solidFill>
                            <a:schemeClr val="bg1"/>
                          </a:solidFill>
                          <a:latin typeface="Aptos" panose="020B0004020202020204" pitchFamily="34" charset="0"/>
                        </a:rPr>
                        <a:t>83.5 </a:t>
                      </a:r>
                      <a:r>
                        <a:rPr lang="en-US" sz="1600" dirty="0">
                          <a:solidFill>
                            <a:schemeClr val="bg1"/>
                          </a:solidFill>
                        </a:rPr>
                        <a:t>(5,910)</a:t>
                      </a:r>
                    </a:p>
                  </a:txBody>
                  <a:tcPr anchor="ctr"/>
                </a:tc>
                <a:extLst>
                  <a:ext uri="{0D108BD9-81ED-4DB2-BD59-A6C34878D82A}">
                    <a16:rowId xmlns:a16="http://schemas.microsoft.com/office/drawing/2014/main" val="10001"/>
                  </a:ext>
                </a:extLst>
              </a:tr>
              <a:tr h="370840">
                <a:tc>
                  <a:txBody>
                    <a:bodyPr/>
                    <a:lstStyle/>
                    <a:p>
                      <a:r>
                        <a:rPr lang="en-US" sz="1600" b="1" dirty="0">
                          <a:solidFill>
                            <a:schemeClr val="bg1"/>
                          </a:solidFill>
                          <a:latin typeface="Aptos" panose="020B0004020202020204" pitchFamily="34" charset="0"/>
                        </a:rPr>
                        <a:t>Swelling</a:t>
                      </a:r>
                    </a:p>
                  </a:txBody>
                  <a:tcPr anchor="ctr"/>
                </a:tc>
                <a:tc>
                  <a:txBody>
                    <a:bodyPr/>
                    <a:lstStyle/>
                    <a:p>
                      <a:pPr algn="ctr"/>
                      <a:r>
                        <a:rPr lang="en-US" sz="1600" b="1" dirty="0">
                          <a:solidFill>
                            <a:schemeClr val="bg1"/>
                          </a:solidFill>
                          <a:latin typeface="Aptos" panose="020B0004020202020204" pitchFamily="34" charset="0"/>
                        </a:rPr>
                        <a:t>40.0 </a:t>
                      </a:r>
                      <a:r>
                        <a:rPr lang="en-US" sz="1600" b="0" dirty="0">
                          <a:solidFill>
                            <a:schemeClr val="bg1"/>
                          </a:solidFill>
                        </a:rPr>
                        <a:t>(</a:t>
                      </a:r>
                      <a:r>
                        <a:rPr lang="en-US" sz="1600" dirty="0">
                          <a:solidFill>
                            <a:schemeClr val="bg1"/>
                          </a:solidFill>
                        </a:rPr>
                        <a:t>2,830)</a:t>
                      </a:r>
                      <a:r>
                        <a:rPr lang="en-US" sz="1600" b="1" dirty="0">
                          <a:solidFill>
                            <a:schemeClr val="bg1"/>
                          </a:solidFill>
                        </a:rPr>
                        <a:t> </a:t>
                      </a:r>
                      <a:endParaRPr lang="en-US" sz="1600" dirty="0">
                        <a:solidFill>
                          <a:schemeClr val="bg1"/>
                        </a:solidFill>
                      </a:endParaRPr>
                    </a:p>
                  </a:txBody>
                  <a:tcPr anchor="ctr"/>
                </a:tc>
                <a:tc>
                  <a:txBody>
                    <a:bodyPr/>
                    <a:lstStyle/>
                    <a:p>
                      <a:pPr algn="ctr"/>
                      <a:r>
                        <a:rPr lang="en-US" sz="1600" b="1" dirty="0">
                          <a:solidFill>
                            <a:schemeClr val="bg1"/>
                          </a:solidFill>
                          <a:latin typeface="Aptos" panose="020B0004020202020204" pitchFamily="34" charset="0"/>
                        </a:rPr>
                        <a:t>28.8 </a:t>
                      </a:r>
                      <a:r>
                        <a:rPr lang="en-US" sz="1600" dirty="0">
                          <a:solidFill>
                            <a:schemeClr val="bg1"/>
                          </a:solidFill>
                        </a:rPr>
                        <a:t>(2,035)</a:t>
                      </a:r>
                      <a:r>
                        <a:rPr lang="en-US" sz="1600" b="1" dirty="0">
                          <a:solidFill>
                            <a:schemeClr val="bg1"/>
                          </a:solidFill>
                        </a:rPr>
                        <a:t> </a:t>
                      </a:r>
                      <a:endParaRPr lang="en-US" sz="1600" dirty="0">
                        <a:solidFill>
                          <a:schemeClr val="bg1"/>
                        </a:solidFill>
                      </a:endParaRPr>
                    </a:p>
                  </a:txBody>
                  <a:tcPr anchor="ctr"/>
                </a:tc>
                <a:extLst>
                  <a:ext uri="{0D108BD9-81ED-4DB2-BD59-A6C34878D82A}">
                    <a16:rowId xmlns:a16="http://schemas.microsoft.com/office/drawing/2014/main" val="10002"/>
                  </a:ext>
                </a:extLst>
              </a:tr>
              <a:tr h="370840">
                <a:tc>
                  <a:txBody>
                    <a:bodyPr/>
                    <a:lstStyle/>
                    <a:p>
                      <a:r>
                        <a:rPr lang="en-US" sz="1600" b="1" dirty="0">
                          <a:solidFill>
                            <a:schemeClr val="bg1"/>
                          </a:solidFill>
                          <a:latin typeface="Aptos" panose="020B0004020202020204" pitchFamily="34" charset="0"/>
                        </a:rPr>
                        <a:t>Erythema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ptos" panose="020B0004020202020204" pitchFamily="34" charset="0"/>
                        </a:rPr>
                        <a:t>34.0 </a:t>
                      </a:r>
                      <a:r>
                        <a:rPr lang="en-US" sz="1600" dirty="0">
                          <a:solidFill>
                            <a:schemeClr val="bg1"/>
                          </a:solidFill>
                        </a:rPr>
                        <a:t>(2,407)</a:t>
                      </a:r>
                    </a:p>
                  </a:txBody>
                  <a:tcPr anchor="ctr"/>
                </a:tc>
                <a:tc>
                  <a:txBody>
                    <a:bodyPr/>
                    <a:lstStyle/>
                    <a:p>
                      <a:pPr algn="ctr"/>
                      <a:r>
                        <a:rPr lang="en-US" sz="1600" b="1" dirty="0">
                          <a:solidFill>
                            <a:schemeClr val="bg1"/>
                          </a:solidFill>
                          <a:latin typeface="Aptos" panose="020B0004020202020204" pitchFamily="34" charset="0"/>
                        </a:rPr>
                        <a:t>25.6 </a:t>
                      </a:r>
                      <a:r>
                        <a:rPr lang="en-US" sz="1600" dirty="0">
                          <a:solidFill>
                            <a:schemeClr val="bg1"/>
                          </a:solidFill>
                        </a:rPr>
                        <a:t>(1,810)</a:t>
                      </a:r>
                    </a:p>
                  </a:txBody>
                  <a:tcPr anchor="ctr"/>
                </a:tc>
                <a:extLst>
                  <a:ext uri="{0D108BD9-81ED-4DB2-BD59-A6C34878D82A}">
                    <a16:rowId xmlns:a16="http://schemas.microsoft.com/office/drawing/2014/main" val="10003"/>
                  </a:ext>
                </a:extLst>
              </a:tr>
              <a:tr h="370840">
                <a:tc>
                  <a:txBody>
                    <a:bodyPr/>
                    <a:lstStyle/>
                    <a:p>
                      <a:r>
                        <a:rPr lang="en-US" sz="1600" b="1" dirty="0">
                          <a:solidFill>
                            <a:schemeClr val="bg1"/>
                          </a:solidFill>
                          <a:latin typeface="Aptos" panose="020B0004020202020204" pitchFamily="34" charset="0"/>
                        </a:rPr>
                        <a:t>Pruritus</a:t>
                      </a:r>
                    </a:p>
                  </a:txBody>
                  <a:tcPr anchor="ctr"/>
                </a:tc>
                <a:tc>
                  <a:txBody>
                    <a:bodyPr/>
                    <a:lstStyle/>
                    <a:p>
                      <a:pPr algn="ctr"/>
                      <a:r>
                        <a:rPr lang="en-US" sz="1600" b="1" dirty="0">
                          <a:solidFill>
                            <a:schemeClr val="bg1"/>
                          </a:solidFill>
                          <a:latin typeface="Aptos" panose="020B0004020202020204" pitchFamily="34" charset="0"/>
                        </a:rPr>
                        <a:t>5.5 </a:t>
                      </a:r>
                      <a:r>
                        <a:rPr lang="en-US" sz="1600" b="0" dirty="0">
                          <a:solidFill>
                            <a:schemeClr val="bg1"/>
                          </a:solidFill>
                        </a:rPr>
                        <a:t>(388)</a:t>
                      </a:r>
                      <a:endParaRPr lang="en-US" sz="1600" b="1" dirty="0">
                        <a:solidFill>
                          <a:schemeClr val="bg1"/>
                        </a:solidFill>
                      </a:endParaRPr>
                    </a:p>
                  </a:txBody>
                  <a:tcPr anchor="ctr"/>
                </a:tc>
                <a:tc>
                  <a:txBody>
                    <a:bodyPr/>
                    <a:lstStyle/>
                    <a:p>
                      <a:pPr algn="ctr"/>
                      <a:r>
                        <a:rPr lang="en-US" sz="1600" b="1" dirty="0">
                          <a:solidFill>
                            <a:schemeClr val="bg1"/>
                          </a:solidFill>
                          <a:latin typeface="Aptos" panose="020B0004020202020204" pitchFamily="34" charset="0"/>
                        </a:rPr>
                        <a:t>4.0 </a:t>
                      </a:r>
                      <a:r>
                        <a:rPr lang="en-US" sz="1600" b="0" dirty="0">
                          <a:solidFill>
                            <a:schemeClr val="bg1"/>
                          </a:solidFill>
                        </a:rPr>
                        <a:t>(282)</a:t>
                      </a:r>
                      <a:endParaRPr lang="en-US" sz="1600" b="1" dirty="0">
                        <a:solidFill>
                          <a:schemeClr val="bg1"/>
                        </a:solidFill>
                      </a:endParaRPr>
                    </a:p>
                  </a:txBody>
                  <a:tcPr anchor="ctr"/>
                </a:tc>
                <a:extLst>
                  <a:ext uri="{0D108BD9-81ED-4DB2-BD59-A6C34878D82A}">
                    <a16:rowId xmlns:a16="http://schemas.microsoft.com/office/drawing/2014/main" val="10004"/>
                  </a:ext>
                </a:extLst>
              </a:tr>
            </a:tbl>
          </a:graphicData>
        </a:graphic>
      </p:graphicFrame>
      <p:sp>
        <p:nvSpPr>
          <p:cNvPr id="8" name="Slide Number Placeholder 2"/>
          <p:cNvSpPr txBox="1">
            <a:spLocks/>
          </p:cNvSpPr>
          <p:nvPr/>
        </p:nvSpPr>
        <p:spPr>
          <a:xfrm>
            <a:off x="10242502" y="6586797"/>
            <a:ext cx="5984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fld id="{F6495C60-7237-49E6-816D-25CDF27CF235}" type="slidenum">
              <a:rPr lang="en-US" altLang="en-US" sz="800">
                <a:solidFill>
                  <a:srgbClr val="000000"/>
                </a:solidFill>
                <a:latin typeface="Aptos" panose="020B0004020202020204" pitchFamily="34" charset="0"/>
              </a:rPr>
              <a:pPr eaLnBrk="0" fontAlgn="base" hangingPunct="0">
                <a:spcBef>
                  <a:spcPct val="0"/>
                </a:spcBef>
                <a:spcAft>
                  <a:spcPct val="0"/>
                </a:spcAft>
                <a:defRPr/>
              </a:pPr>
              <a:t>134</a:t>
            </a:fld>
            <a:endParaRPr lang="en-US" altLang="en-US" sz="800" dirty="0">
              <a:solidFill>
                <a:srgbClr val="000000"/>
              </a:solidFill>
              <a:latin typeface="Aptos" panose="020B0004020202020204" pitchFamily="34" charset="0"/>
            </a:endParaRPr>
          </a:p>
        </p:txBody>
      </p:sp>
      <p:sp>
        <p:nvSpPr>
          <p:cNvPr id="9"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a:t>
            </a:r>
            <a:r>
              <a:rPr lang="tr-TR" dirty="0">
                <a:latin typeface="Aptos" panose="020B0004020202020204" pitchFamily="34" charset="0"/>
              </a:rPr>
              <a:t> </a:t>
            </a:r>
            <a:r>
              <a:rPr lang="en-US" dirty="0">
                <a:latin typeface="Aptos" panose="020B0004020202020204" pitchFamily="34" charset="0"/>
              </a:rPr>
              <a:t>Safety Results (Injection Site AEs)</a:t>
            </a:r>
            <a:r>
              <a:rPr lang="en-US" baseline="30000" dirty="0">
                <a:latin typeface="Aptos" panose="020B0004020202020204" pitchFamily="34" charset="0"/>
              </a:rPr>
              <a:t>1</a:t>
            </a:r>
            <a:r>
              <a:rPr lang="tr-TR" sz="2000" dirty="0">
                <a:latin typeface="Aptos" panose="020B0004020202020204" pitchFamily="34" charset="0"/>
              </a:rPr>
              <a:t> – Safety </a:t>
            </a:r>
            <a:r>
              <a:rPr lang="en-US" sz="2000" i="1" dirty="0">
                <a:latin typeface="Aptos" panose="020B0004020202020204" pitchFamily="34" charset="0"/>
              </a:rPr>
              <a:t>Population</a:t>
            </a:r>
            <a:endParaRPr lang="tr-TR" sz="2000" i="1" dirty="0">
              <a:latin typeface="Aptos" panose="020B0004020202020204" pitchFamily="34" charset="0"/>
            </a:endParaRPr>
          </a:p>
          <a:p>
            <a:endParaRPr lang="tr-TR" sz="2000" dirty="0">
              <a:latin typeface="Aptos" panose="020B0004020202020204" pitchFamily="34" charset="0"/>
            </a:endParaRPr>
          </a:p>
        </p:txBody>
      </p:sp>
    </p:spTree>
    <p:extLst>
      <p:ext uri="{BB962C8B-B14F-4D97-AF65-F5344CB8AC3E}">
        <p14:creationId xmlns:p14="http://schemas.microsoft.com/office/powerpoint/2010/main" val="25019159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409268" y="3076252"/>
            <a:ext cx="583066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r>
              <a:rPr lang="en-US" sz="1400" b="1" dirty="0">
                <a:solidFill>
                  <a:srgbClr val="000000"/>
                </a:solidFill>
                <a:latin typeface="Aptos" panose="020B0004020202020204" pitchFamily="34" charset="0"/>
              </a:rPr>
              <a:t>Vaccine-Related Systemic AEs Reported Within Days 1 to 15 After Any Vaccination</a:t>
            </a:r>
          </a:p>
        </p:txBody>
      </p:sp>
      <p:sp>
        <p:nvSpPr>
          <p:cNvPr id="19" name="Content Placeholder 2"/>
          <p:cNvSpPr txBox="1">
            <a:spLocks/>
          </p:cNvSpPr>
          <p:nvPr/>
        </p:nvSpPr>
        <p:spPr bwMode="auto">
          <a:xfrm>
            <a:off x="2132401" y="1483201"/>
            <a:ext cx="8387089" cy="1689693"/>
          </a:xfrm>
          <a:prstGeom prst="rect">
            <a:avLst/>
          </a:prstGeom>
        </p:spPr>
        <p:txBody>
          <a:bodyPr vert="horz" wrap="square" lIns="91440" tIns="45720" rIns="91440" bIns="45720" rtlCol="0">
            <a:normAutofit/>
          </a:bodyPr>
          <a:lstStyle>
            <a:defPPr>
              <a:defRPr lang="tr-TR"/>
            </a:defPPr>
            <a:lvl1pPr marL="342900" indent="-342900" algn="l" defTabSz="914400" eaLnBrk="1" latinLnBrk="0" hangingPunct="1">
              <a:lnSpc>
                <a:spcPct val="100000"/>
              </a:lnSpc>
              <a:spcBef>
                <a:spcPct val="20000"/>
              </a:spcBef>
              <a:spcAft>
                <a:spcPts val="600"/>
              </a:spcAft>
              <a:buClr>
                <a:schemeClr val="tx2"/>
              </a:buClr>
              <a:buFont typeface="Arial" pitchFamily="34" charset="0"/>
              <a:buChar char="•"/>
              <a:defRPr sz="1900" spc="30" baseline="0">
                <a:latin typeface="+mn-lt"/>
                <a:cs typeface="+mn-cs"/>
              </a:defRPr>
            </a:lvl1pPr>
            <a:lvl2pPr marL="742950" lvl="1" indent="-285750" algn="l" defTabSz="914400" eaLnBrk="1" latinLnBrk="0" hangingPunct="1">
              <a:lnSpc>
                <a:spcPct val="100000"/>
              </a:lnSpc>
              <a:spcBef>
                <a:spcPct val="20000"/>
              </a:spcBef>
              <a:spcAft>
                <a:spcPts val="600"/>
              </a:spcAft>
              <a:buClr>
                <a:schemeClr val="tx2"/>
              </a:buClr>
              <a:buFont typeface="Arial" pitchFamily="34" charset="0"/>
              <a:buChar char="•"/>
              <a:defRPr sz="1800" b="1" spc="30" baseline="0">
                <a:latin typeface="+mn-lt"/>
                <a:cs typeface="+mn-cs"/>
              </a:defRPr>
            </a:lvl2pPr>
            <a:lvl3pPr marL="11430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3pPr>
            <a:lvl4pPr marL="16002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4pPr>
            <a:lvl5pPr marL="2057400" indent="-228600" algn="l" defTabSz="914400" eaLnBrk="1" latinLnBrk="0" hangingPunct="1">
              <a:lnSpc>
                <a:spcPct val="100000"/>
              </a:lnSpc>
              <a:spcBef>
                <a:spcPct val="20000"/>
              </a:spcBef>
              <a:spcAft>
                <a:spcPts val="600"/>
              </a:spcAft>
              <a:buClr>
                <a:schemeClr val="tx2"/>
              </a:buClr>
              <a:buFont typeface="Arial" pitchFamily="34" charset="0"/>
              <a:buChar char="•"/>
              <a:defRPr sz="2000" spc="30" baseline="0">
                <a:latin typeface="+mn-lt"/>
                <a:cs typeface="+mn-cs"/>
              </a:defRPr>
            </a:lvl5pPr>
            <a:lvl6pPr marL="2514600" indent="-228600">
              <a:lnSpc>
                <a:spcPct val="100000"/>
              </a:lnSpc>
              <a:spcBef>
                <a:spcPct val="20000"/>
              </a:spcBef>
              <a:spcAft>
                <a:spcPts val="600"/>
              </a:spcAft>
              <a:buClr>
                <a:schemeClr val="tx2"/>
              </a:buClr>
              <a:buFont typeface="Arial" pitchFamily="34" charset="0"/>
              <a:buChar char="•"/>
              <a:defRPr sz="1700">
                <a:latin typeface="+mn-lt"/>
                <a:cs typeface="+mn-cs"/>
              </a:defRPr>
            </a:lvl6pPr>
            <a:lvl7pPr marL="2971800" indent="-228600">
              <a:lnSpc>
                <a:spcPct val="100000"/>
              </a:lnSpc>
              <a:spcBef>
                <a:spcPct val="20000"/>
              </a:spcBef>
              <a:spcAft>
                <a:spcPts val="600"/>
              </a:spcAft>
              <a:buClr>
                <a:schemeClr val="tx2"/>
              </a:buClr>
              <a:buFont typeface="Arial" pitchFamily="34" charset="0"/>
              <a:buChar char="•"/>
              <a:defRPr sz="1700">
                <a:latin typeface="+mn-lt"/>
                <a:cs typeface="+mn-cs"/>
              </a:defRPr>
            </a:lvl7pPr>
            <a:lvl8pPr marL="3429000" indent="-228600">
              <a:lnSpc>
                <a:spcPct val="100000"/>
              </a:lnSpc>
              <a:spcBef>
                <a:spcPct val="20000"/>
              </a:spcBef>
              <a:spcAft>
                <a:spcPts val="600"/>
              </a:spcAft>
              <a:buClr>
                <a:schemeClr val="tx2"/>
              </a:buClr>
              <a:buFont typeface="Arial" pitchFamily="34" charset="0"/>
              <a:buChar char="•"/>
              <a:defRPr sz="1700">
                <a:latin typeface="+mn-lt"/>
                <a:cs typeface="+mn-cs"/>
              </a:defRPr>
            </a:lvl8pPr>
            <a:lvl9pPr marL="3886200" indent="-228600">
              <a:lnSpc>
                <a:spcPct val="100000"/>
              </a:lnSpc>
              <a:spcBef>
                <a:spcPct val="20000"/>
              </a:spcBef>
              <a:spcAft>
                <a:spcPts val="600"/>
              </a:spcAft>
              <a:buClr>
                <a:schemeClr val="tx2"/>
              </a:buClr>
              <a:buFont typeface="Arial" pitchFamily="34" charset="0"/>
              <a:buChar char="•"/>
              <a:defRPr sz="1700">
                <a:latin typeface="+mn-lt"/>
                <a:cs typeface="+mn-cs"/>
              </a:defRPr>
            </a:lvl9pPr>
          </a:lstStyle>
          <a:p>
            <a:pPr algn="just"/>
            <a:r>
              <a:rPr lang="en-US" sz="1800" dirty="0">
                <a:latin typeface="Aptos" panose="020B0004020202020204" pitchFamily="34" charset="0"/>
              </a:rPr>
              <a:t>The frequency of vaccine-related systemic AEs was generally similar between the 2 vaccine groups (29.5% and 27.3% in the 9vHPV and 4vHPV vaccine groups, respectively).</a:t>
            </a:r>
          </a:p>
          <a:p>
            <a:pPr algn="just"/>
            <a:r>
              <a:rPr lang="en-US" sz="1800" dirty="0">
                <a:latin typeface="Aptos" panose="020B0004020202020204" pitchFamily="34" charset="0"/>
              </a:rPr>
              <a:t>The most common vaccine-related systemic AE in both vaccine groups was headache.</a:t>
            </a:r>
          </a:p>
        </p:txBody>
      </p:sp>
      <p:graphicFrame>
        <p:nvGraphicFramePr>
          <p:cNvPr id="2" name="Table 1"/>
          <p:cNvGraphicFramePr>
            <a:graphicFrameLocks noGrp="1"/>
          </p:cNvGraphicFramePr>
          <p:nvPr/>
        </p:nvGraphicFramePr>
        <p:xfrm>
          <a:off x="3048000" y="3158385"/>
          <a:ext cx="6096000" cy="259199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853463">
                <a:tc>
                  <a:txBody>
                    <a:bodyPr/>
                    <a:lstStyle/>
                    <a:p>
                      <a:pPr algn="l"/>
                      <a:r>
                        <a:rPr lang="en-US" sz="1600" dirty="0">
                          <a:solidFill>
                            <a:schemeClr val="tx1"/>
                          </a:solidFill>
                          <a:latin typeface="Aptos" panose="020B0004020202020204" pitchFamily="34" charset="0"/>
                        </a:rPr>
                        <a:t>AE</a:t>
                      </a:r>
                    </a:p>
                  </a:txBody>
                  <a:tcPr anchor="ctr">
                    <a:solidFill>
                      <a:srgbClr val="244061"/>
                    </a:solidFill>
                  </a:tcPr>
                </a:tc>
                <a:tc>
                  <a:txBody>
                    <a:bodyPr/>
                    <a:lstStyle/>
                    <a:p>
                      <a:pPr algn="ctr"/>
                      <a:r>
                        <a:rPr lang="en-US" sz="1600" dirty="0">
                          <a:solidFill>
                            <a:schemeClr val="tx1"/>
                          </a:solidFill>
                          <a:latin typeface="Aptos" panose="020B0004020202020204" pitchFamily="34" charset="0"/>
                        </a:rPr>
                        <a:t>9vHPV Vaccine</a:t>
                      </a:r>
                      <a:br>
                        <a:rPr lang="en-US" sz="1600" dirty="0">
                          <a:solidFill>
                            <a:schemeClr val="tx1"/>
                          </a:solidFill>
                          <a:latin typeface="Aptos" panose="020B0004020202020204" pitchFamily="34" charset="0"/>
                        </a:rPr>
                      </a:br>
                      <a:r>
                        <a:rPr lang="en-US" sz="1600" dirty="0">
                          <a:solidFill>
                            <a:schemeClr val="tx1"/>
                          </a:solidFill>
                          <a:latin typeface="Aptos" panose="020B0004020202020204" pitchFamily="34" charset="0"/>
                        </a:rPr>
                        <a:t>(n=7,071)</a:t>
                      </a:r>
                      <a:br>
                        <a:rPr lang="en-US" sz="1600" dirty="0">
                          <a:solidFill>
                            <a:schemeClr val="tx1"/>
                          </a:solidFill>
                          <a:latin typeface="Aptos" panose="020B0004020202020204" pitchFamily="34" charset="0"/>
                        </a:rPr>
                      </a:br>
                      <a:r>
                        <a:rPr lang="en-US" sz="1600" dirty="0">
                          <a:solidFill>
                            <a:schemeClr val="tx1"/>
                          </a:solidFill>
                          <a:latin typeface="Aptos" panose="020B0004020202020204" pitchFamily="34" charset="0"/>
                        </a:rPr>
                        <a:t>% (n)</a:t>
                      </a:r>
                    </a:p>
                  </a:txBody>
                  <a:tcPr anchor="ctr">
                    <a:solidFill>
                      <a:srgbClr val="244061"/>
                    </a:solidFill>
                  </a:tcPr>
                </a:tc>
                <a:tc>
                  <a:txBody>
                    <a:bodyPr/>
                    <a:lstStyle/>
                    <a:p>
                      <a:pPr algn="ctr"/>
                      <a:r>
                        <a:rPr lang="en-US" sz="1600" dirty="0">
                          <a:solidFill>
                            <a:schemeClr val="tx1"/>
                          </a:solidFill>
                          <a:latin typeface="Aptos" panose="020B0004020202020204" pitchFamily="34" charset="0"/>
                        </a:rPr>
                        <a:t>4vHPV Vaccine</a:t>
                      </a:r>
                      <a:br>
                        <a:rPr lang="en-US" sz="1600" dirty="0">
                          <a:solidFill>
                            <a:schemeClr val="tx1"/>
                          </a:solidFill>
                          <a:latin typeface="Aptos" panose="020B0004020202020204" pitchFamily="34" charset="0"/>
                        </a:rPr>
                      </a:br>
                      <a:r>
                        <a:rPr lang="en-US" sz="1600" dirty="0">
                          <a:solidFill>
                            <a:schemeClr val="tx1"/>
                          </a:solidFill>
                          <a:latin typeface="Aptos" panose="020B0004020202020204" pitchFamily="34" charset="0"/>
                        </a:rPr>
                        <a:t>(n=7,078)</a:t>
                      </a:r>
                    </a:p>
                    <a:p>
                      <a:pPr algn="ctr"/>
                      <a:r>
                        <a:rPr lang="en-US" sz="1600" dirty="0">
                          <a:solidFill>
                            <a:schemeClr val="tx1"/>
                          </a:solidFill>
                        </a:rPr>
                        <a:t>% (n)</a:t>
                      </a:r>
                    </a:p>
                  </a:txBody>
                  <a:tcPr anchor="ctr">
                    <a:solidFill>
                      <a:srgbClr val="244061"/>
                    </a:solidFill>
                  </a:tcPr>
                </a:tc>
                <a:extLst>
                  <a:ext uri="{0D108BD9-81ED-4DB2-BD59-A6C34878D82A}">
                    <a16:rowId xmlns:a16="http://schemas.microsoft.com/office/drawing/2014/main" val="10000"/>
                  </a:ext>
                </a:extLst>
              </a:tr>
              <a:tr h="347707">
                <a:tc>
                  <a:txBody>
                    <a:bodyPr/>
                    <a:lstStyle/>
                    <a:p>
                      <a:r>
                        <a:rPr lang="en-US" sz="1600" dirty="0">
                          <a:latin typeface="Aptos" panose="020B0004020202020204" pitchFamily="34" charset="0"/>
                        </a:rPr>
                        <a:t>Headache</a:t>
                      </a:r>
                    </a:p>
                  </a:txBody>
                  <a:tcPr/>
                </a:tc>
                <a:tc>
                  <a:txBody>
                    <a:bodyPr/>
                    <a:lstStyle/>
                    <a:p>
                      <a:pPr algn="ctr"/>
                      <a:r>
                        <a:rPr lang="en-US" sz="1600" b="1" dirty="0">
                          <a:latin typeface="Aptos" panose="020B0004020202020204" pitchFamily="34" charset="0"/>
                        </a:rPr>
                        <a:t>14.6</a:t>
                      </a:r>
                      <a:r>
                        <a:rPr lang="en-US" sz="1600" dirty="0"/>
                        <a:t> (1,031)</a:t>
                      </a:r>
                    </a:p>
                  </a:txBody>
                  <a:tcPr/>
                </a:tc>
                <a:tc>
                  <a:txBody>
                    <a:bodyPr/>
                    <a:lstStyle/>
                    <a:p>
                      <a:pPr algn="ctr"/>
                      <a:r>
                        <a:rPr lang="en-US" sz="1600" b="1" dirty="0">
                          <a:latin typeface="Aptos" panose="020B0004020202020204" pitchFamily="34" charset="0"/>
                        </a:rPr>
                        <a:t>13.7</a:t>
                      </a:r>
                      <a:r>
                        <a:rPr lang="en-US" sz="1600" dirty="0"/>
                        <a:t> (969)</a:t>
                      </a:r>
                    </a:p>
                  </a:txBody>
                  <a:tcPr/>
                </a:tc>
                <a:extLst>
                  <a:ext uri="{0D108BD9-81ED-4DB2-BD59-A6C34878D82A}">
                    <a16:rowId xmlns:a16="http://schemas.microsoft.com/office/drawing/2014/main" val="10001"/>
                  </a:ext>
                </a:extLst>
              </a:tr>
              <a:tr h="347707">
                <a:tc>
                  <a:txBody>
                    <a:bodyPr/>
                    <a:lstStyle/>
                    <a:p>
                      <a:r>
                        <a:rPr lang="en-US" sz="1600" dirty="0">
                          <a:latin typeface="Aptos" panose="020B0004020202020204" pitchFamily="34" charset="0"/>
                        </a:rPr>
                        <a:t>Pyrexia</a:t>
                      </a:r>
                    </a:p>
                  </a:txBody>
                  <a:tcPr/>
                </a:tc>
                <a:tc>
                  <a:txBody>
                    <a:bodyPr/>
                    <a:lstStyle/>
                    <a:p>
                      <a:pPr algn="ctr"/>
                      <a:r>
                        <a:rPr lang="en-US" sz="1600" b="1" dirty="0">
                          <a:latin typeface="Aptos" panose="020B0004020202020204" pitchFamily="34" charset="0"/>
                        </a:rPr>
                        <a:t>5.0</a:t>
                      </a:r>
                      <a:r>
                        <a:rPr lang="en-US" sz="1600" dirty="0"/>
                        <a:t> (357)</a:t>
                      </a:r>
                    </a:p>
                  </a:txBody>
                  <a:tcPr/>
                </a:tc>
                <a:tc>
                  <a:txBody>
                    <a:bodyPr/>
                    <a:lstStyle/>
                    <a:p>
                      <a:pPr algn="ctr"/>
                      <a:r>
                        <a:rPr lang="en-US" sz="1600" b="1" dirty="0">
                          <a:latin typeface="Aptos" panose="020B0004020202020204" pitchFamily="34" charset="0"/>
                        </a:rPr>
                        <a:t>4.3</a:t>
                      </a:r>
                      <a:r>
                        <a:rPr lang="en-US" sz="1600" dirty="0"/>
                        <a:t> (301)</a:t>
                      </a:r>
                    </a:p>
                  </a:txBody>
                  <a:tcPr/>
                </a:tc>
                <a:extLst>
                  <a:ext uri="{0D108BD9-81ED-4DB2-BD59-A6C34878D82A}">
                    <a16:rowId xmlns:a16="http://schemas.microsoft.com/office/drawing/2014/main" val="10002"/>
                  </a:ext>
                </a:extLst>
              </a:tr>
              <a:tr h="347707">
                <a:tc>
                  <a:txBody>
                    <a:bodyPr/>
                    <a:lstStyle/>
                    <a:p>
                      <a:r>
                        <a:rPr lang="en-US" sz="1600" dirty="0">
                          <a:latin typeface="Aptos" panose="020B0004020202020204" pitchFamily="34" charset="0"/>
                        </a:rPr>
                        <a:t>Nausea</a:t>
                      </a:r>
                    </a:p>
                  </a:txBody>
                  <a:tcPr/>
                </a:tc>
                <a:tc>
                  <a:txBody>
                    <a:bodyPr/>
                    <a:lstStyle/>
                    <a:p>
                      <a:pPr algn="ctr"/>
                      <a:r>
                        <a:rPr lang="en-US" sz="1600" b="1" dirty="0">
                          <a:latin typeface="Aptos" panose="020B0004020202020204" pitchFamily="34" charset="0"/>
                        </a:rPr>
                        <a:t>4.4 </a:t>
                      </a:r>
                      <a:r>
                        <a:rPr lang="en-US" sz="1600" dirty="0"/>
                        <a:t>(311)</a:t>
                      </a:r>
                    </a:p>
                  </a:txBody>
                  <a:tcPr/>
                </a:tc>
                <a:tc>
                  <a:txBody>
                    <a:bodyPr/>
                    <a:lstStyle/>
                    <a:p>
                      <a:pPr algn="ctr"/>
                      <a:r>
                        <a:rPr lang="en-US" sz="1600" b="1" dirty="0">
                          <a:latin typeface="Aptos" panose="020B0004020202020204" pitchFamily="34" charset="0"/>
                        </a:rPr>
                        <a:t>3.7</a:t>
                      </a:r>
                      <a:r>
                        <a:rPr lang="en-US" sz="1600" dirty="0"/>
                        <a:t> (261)</a:t>
                      </a:r>
                    </a:p>
                  </a:txBody>
                  <a:tcPr/>
                </a:tc>
                <a:extLst>
                  <a:ext uri="{0D108BD9-81ED-4DB2-BD59-A6C34878D82A}">
                    <a16:rowId xmlns:a16="http://schemas.microsoft.com/office/drawing/2014/main" val="10003"/>
                  </a:ext>
                </a:extLst>
              </a:tr>
              <a:tr h="347707">
                <a:tc>
                  <a:txBody>
                    <a:bodyPr/>
                    <a:lstStyle/>
                    <a:p>
                      <a:r>
                        <a:rPr lang="en-US" sz="1600" dirty="0">
                          <a:latin typeface="Aptos" panose="020B0004020202020204" pitchFamily="34" charset="0"/>
                        </a:rPr>
                        <a:t>Dizziness</a:t>
                      </a:r>
                    </a:p>
                  </a:txBody>
                  <a:tcPr/>
                </a:tc>
                <a:tc>
                  <a:txBody>
                    <a:bodyPr/>
                    <a:lstStyle/>
                    <a:p>
                      <a:pPr algn="ctr"/>
                      <a:r>
                        <a:rPr lang="en-US" sz="1600" b="1" dirty="0">
                          <a:latin typeface="Aptos" panose="020B0004020202020204" pitchFamily="34" charset="0"/>
                        </a:rPr>
                        <a:t>3.0</a:t>
                      </a:r>
                      <a:r>
                        <a:rPr lang="en-US" sz="1600" dirty="0"/>
                        <a:t> (211)</a:t>
                      </a:r>
                    </a:p>
                  </a:txBody>
                  <a:tcPr/>
                </a:tc>
                <a:tc>
                  <a:txBody>
                    <a:bodyPr/>
                    <a:lstStyle/>
                    <a:p>
                      <a:pPr algn="ctr"/>
                      <a:r>
                        <a:rPr lang="en-US" sz="1600" b="1" dirty="0">
                          <a:latin typeface="Aptos" panose="020B0004020202020204" pitchFamily="34" charset="0"/>
                        </a:rPr>
                        <a:t>2.8</a:t>
                      </a:r>
                      <a:r>
                        <a:rPr lang="en-US" sz="1600" dirty="0"/>
                        <a:t> (197)</a:t>
                      </a:r>
                    </a:p>
                  </a:txBody>
                  <a:tcPr/>
                </a:tc>
                <a:extLst>
                  <a:ext uri="{0D108BD9-81ED-4DB2-BD59-A6C34878D82A}">
                    <a16:rowId xmlns:a16="http://schemas.microsoft.com/office/drawing/2014/main" val="10004"/>
                  </a:ext>
                </a:extLst>
              </a:tr>
              <a:tr h="347707">
                <a:tc>
                  <a:txBody>
                    <a:bodyPr/>
                    <a:lstStyle/>
                    <a:p>
                      <a:r>
                        <a:rPr lang="en-US" sz="1600" dirty="0">
                          <a:latin typeface="Aptos" panose="020B0004020202020204" pitchFamily="34" charset="0"/>
                        </a:rPr>
                        <a:t>Fatigue</a:t>
                      </a:r>
                    </a:p>
                  </a:txBody>
                  <a:tcPr/>
                </a:tc>
                <a:tc>
                  <a:txBody>
                    <a:bodyPr/>
                    <a:lstStyle/>
                    <a:p>
                      <a:pPr algn="ctr"/>
                      <a:r>
                        <a:rPr lang="en-US" sz="1600" b="1" dirty="0">
                          <a:latin typeface="Aptos" panose="020B0004020202020204" pitchFamily="34" charset="0"/>
                        </a:rPr>
                        <a:t>2.3</a:t>
                      </a:r>
                      <a:r>
                        <a:rPr lang="en-US" sz="1600" dirty="0"/>
                        <a:t> (166)</a:t>
                      </a:r>
                    </a:p>
                  </a:txBody>
                  <a:tcPr/>
                </a:tc>
                <a:tc>
                  <a:txBody>
                    <a:bodyPr/>
                    <a:lstStyle/>
                    <a:p>
                      <a:pPr algn="ctr"/>
                      <a:r>
                        <a:rPr lang="en-US" sz="1600" b="1" dirty="0">
                          <a:latin typeface="Aptos" panose="020B0004020202020204" pitchFamily="34" charset="0"/>
                        </a:rPr>
                        <a:t>2.1</a:t>
                      </a:r>
                      <a:r>
                        <a:rPr lang="en-US" sz="1600" dirty="0"/>
                        <a:t> (150)</a:t>
                      </a:r>
                    </a:p>
                  </a:txBody>
                  <a:tcPr/>
                </a:tc>
                <a:extLst>
                  <a:ext uri="{0D108BD9-81ED-4DB2-BD59-A6C34878D82A}">
                    <a16:rowId xmlns:a16="http://schemas.microsoft.com/office/drawing/2014/main" val="10005"/>
                  </a:ext>
                </a:extLst>
              </a:tr>
            </a:tbl>
          </a:graphicData>
        </a:graphic>
      </p:graphicFrame>
      <p:sp>
        <p:nvSpPr>
          <p:cNvPr id="9" name="Slide Number Placeholder 5"/>
          <p:cNvSpPr txBox="1">
            <a:spLocks/>
          </p:cNvSpPr>
          <p:nvPr/>
        </p:nvSpPr>
        <p:spPr>
          <a:xfrm>
            <a:off x="10220247" y="6618468"/>
            <a:ext cx="5984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fld id="{F6495C60-7237-49E6-816D-25CDF27CF235}" type="slidenum">
              <a:rPr lang="en-US" altLang="en-US" sz="800">
                <a:solidFill>
                  <a:srgbClr val="000000"/>
                </a:solidFill>
                <a:latin typeface="Aptos" panose="020B0004020202020204" pitchFamily="34" charset="0"/>
              </a:rPr>
              <a:pPr eaLnBrk="0" fontAlgn="base" hangingPunct="0">
                <a:spcBef>
                  <a:spcPct val="0"/>
                </a:spcBef>
                <a:spcAft>
                  <a:spcPct val="0"/>
                </a:spcAft>
                <a:defRPr/>
              </a:pPr>
              <a:t>135</a:t>
            </a:fld>
            <a:endParaRPr lang="en-US" altLang="en-US" sz="800" dirty="0">
              <a:solidFill>
                <a:srgbClr val="000000"/>
              </a:solidFill>
              <a:latin typeface="Aptos" panose="020B0004020202020204" pitchFamily="34" charset="0"/>
            </a:endParaRPr>
          </a:p>
        </p:txBody>
      </p:sp>
      <p:sp>
        <p:nvSpPr>
          <p:cNvPr id="10"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a:t>
            </a:r>
            <a:r>
              <a:rPr lang="tr-TR" dirty="0">
                <a:latin typeface="Aptos" panose="020B0004020202020204" pitchFamily="34" charset="0"/>
              </a:rPr>
              <a:t> </a:t>
            </a:r>
            <a:r>
              <a:rPr lang="en-US" dirty="0">
                <a:latin typeface="Aptos" panose="020B0004020202020204" pitchFamily="34" charset="0"/>
              </a:rPr>
              <a:t>Safety Results (Vaccine-Related Systemic</a:t>
            </a:r>
            <a:r>
              <a:rPr lang="tr-TR" dirty="0">
                <a:latin typeface="Aptos" panose="020B0004020202020204" pitchFamily="34" charset="0"/>
              </a:rPr>
              <a:t> </a:t>
            </a:r>
            <a:r>
              <a:rPr lang="en-US" dirty="0">
                <a:latin typeface="Aptos" panose="020B0004020202020204" pitchFamily="34" charset="0"/>
              </a:rPr>
              <a:t>AEs)</a:t>
            </a:r>
            <a:r>
              <a:rPr lang="en-US" baseline="30000" dirty="0">
                <a:latin typeface="Aptos" panose="020B0004020202020204" pitchFamily="34" charset="0"/>
              </a:rPr>
              <a:t>1</a:t>
            </a:r>
            <a:r>
              <a:rPr lang="tr-TR" sz="2000" dirty="0">
                <a:latin typeface="Aptos" panose="020B0004020202020204" pitchFamily="34" charset="0"/>
              </a:rPr>
              <a:t> – Safety </a:t>
            </a:r>
            <a:r>
              <a:rPr lang="en-US" sz="2000" i="1" dirty="0">
                <a:latin typeface="Aptos" panose="020B0004020202020204" pitchFamily="34" charset="0"/>
              </a:rPr>
              <a:t>Population</a:t>
            </a:r>
            <a:endParaRPr lang="tr-TR" sz="2000" dirty="0">
              <a:latin typeface="Aptos" panose="020B0004020202020204" pitchFamily="34" charset="0"/>
            </a:endParaRPr>
          </a:p>
        </p:txBody>
      </p:sp>
      <p:sp>
        <p:nvSpPr>
          <p:cNvPr id="11" name="TextBox 10"/>
          <p:cNvSpPr txBox="1"/>
          <p:nvPr/>
        </p:nvSpPr>
        <p:spPr>
          <a:xfrm>
            <a:off x="2499368" y="6153838"/>
            <a:ext cx="3414152" cy="646331"/>
          </a:xfrm>
          <a:prstGeom prst="rect">
            <a:avLst/>
          </a:prstGeom>
          <a:noFill/>
        </p:spPr>
        <p:txBody>
          <a:bodyPr wrap="square" rtlCol="0">
            <a:spAutoFit/>
          </a:bodyPr>
          <a:lstStyle/>
          <a:p>
            <a:pPr algn="l"/>
            <a:r>
              <a:rPr lang="en-US" sz="1200" dirty="0">
                <a:latin typeface="Aptos" panose="020B0004020202020204" pitchFamily="34" charset="0"/>
              </a:rPr>
              <a:t>AE</a:t>
            </a:r>
            <a:r>
              <a:rPr lang="tr-TR" sz="1200" dirty="0">
                <a:latin typeface="Aptos" panose="020B0004020202020204" pitchFamily="34" charset="0"/>
              </a:rPr>
              <a:t> </a:t>
            </a:r>
            <a:r>
              <a:rPr lang="en-US" sz="1200" dirty="0">
                <a:latin typeface="Aptos" panose="020B0004020202020204" pitchFamily="34" charset="0"/>
              </a:rPr>
              <a:t>=</a:t>
            </a:r>
            <a:r>
              <a:rPr lang="tr-TR" sz="1200" dirty="0">
                <a:latin typeface="Aptos" panose="020B0004020202020204" pitchFamily="34" charset="0"/>
              </a:rPr>
              <a:t> </a:t>
            </a:r>
            <a:r>
              <a:rPr lang="en-US" sz="1200" dirty="0">
                <a:latin typeface="Aptos" panose="020B0004020202020204" pitchFamily="34" charset="0"/>
              </a:rPr>
              <a:t>adverse event.</a:t>
            </a:r>
            <a:endParaRPr lang="tr-TR" sz="1200" dirty="0">
              <a:latin typeface="Aptos" panose="020B0004020202020204" pitchFamily="34" charset="0"/>
            </a:endParaRPr>
          </a:p>
          <a:p>
            <a:pPr algn="l"/>
            <a:endParaRPr lang="en-US" sz="1200" dirty="0">
              <a:latin typeface="Aptos" panose="020B0004020202020204" pitchFamily="34" charset="0"/>
            </a:endParaRPr>
          </a:p>
          <a:p>
            <a:pPr algn="l"/>
            <a:r>
              <a:rPr lang="en-US" sz="1200" dirty="0" err="1">
                <a:latin typeface="Aptos" panose="020B0004020202020204" pitchFamily="34" charset="0"/>
              </a:rPr>
              <a:t>Joura</a:t>
            </a:r>
            <a:r>
              <a:rPr lang="en-US" sz="1200" dirty="0">
                <a:latin typeface="Aptos" panose="020B0004020202020204" pitchFamily="34" charset="0"/>
              </a:rPr>
              <a:t> EA</a:t>
            </a:r>
            <a:r>
              <a:rPr lang="tr-TR" sz="1200" dirty="0">
                <a:latin typeface="Aptos" panose="020B0004020202020204" pitchFamily="34" charset="0"/>
              </a:rPr>
              <a:t>, </a:t>
            </a:r>
            <a:r>
              <a:rPr lang="en-US" sz="1200" i="1" dirty="0">
                <a:latin typeface="Aptos" panose="020B0004020202020204" pitchFamily="34" charset="0"/>
              </a:rPr>
              <a:t>N Engl J Med.</a:t>
            </a:r>
            <a:r>
              <a:rPr lang="tr-TR" sz="1200" i="1" dirty="0">
                <a:latin typeface="Aptos" panose="020B0004020202020204" pitchFamily="34" charset="0"/>
              </a:rPr>
              <a:t>, </a:t>
            </a:r>
            <a:r>
              <a:rPr lang="en-US" sz="1200" dirty="0">
                <a:latin typeface="Aptos" panose="020B0004020202020204" pitchFamily="34" charset="0"/>
              </a:rPr>
              <a:t>2015</a:t>
            </a:r>
          </a:p>
        </p:txBody>
      </p:sp>
    </p:spTree>
    <p:extLst>
      <p:ext uri="{BB962C8B-B14F-4D97-AF65-F5344CB8AC3E}">
        <p14:creationId xmlns:p14="http://schemas.microsoft.com/office/powerpoint/2010/main" val="16794466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1" name="Content Placeholder 3"/>
          <p:cNvSpPr>
            <a:spLocks noGrp="1"/>
          </p:cNvSpPr>
          <p:nvPr>
            <p:ph idx="4294967295"/>
          </p:nvPr>
        </p:nvSpPr>
        <p:spPr>
          <a:xfrm>
            <a:off x="2132400" y="1483201"/>
            <a:ext cx="7852032" cy="3338951"/>
          </a:xfrm>
          <a:prstGeom prst="rect">
            <a:avLst/>
          </a:prstGeom>
        </p:spPr>
        <p:txBody>
          <a:bodyPr/>
          <a:lstStyle/>
          <a:p>
            <a:pPr algn="just"/>
            <a:endParaRPr lang="tr-TR" sz="1800" dirty="0">
              <a:solidFill>
                <a:schemeClr val="tx1"/>
              </a:solidFill>
            </a:endParaRPr>
          </a:p>
          <a:p>
            <a:pPr algn="just"/>
            <a:r>
              <a:rPr lang="en-US" b="1" dirty="0">
                <a:solidFill>
                  <a:schemeClr val="tx1"/>
                </a:solidFill>
              </a:rPr>
              <a:t>HPV Types 6, 11, 16, 18</a:t>
            </a:r>
            <a:r>
              <a:rPr lang="en-US" b="1" baseline="30000" dirty="0">
                <a:solidFill>
                  <a:schemeClr val="tx1"/>
                </a:solidFill>
              </a:rPr>
              <a:t>1</a:t>
            </a:r>
          </a:p>
          <a:p>
            <a:pPr lvl="1" algn="just"/>
            <a:r>
              <a:rPr lang="en-US" sz="1800" dirty="0">
                <a:solidFill>
                  <a:schemeClr val="tx1"/>
                </a:solidFill>
              </a:rPr>
              <a:t>9vHPV vaccine generated anti-HPV 6, 11, 16, and 18 immune responses that were </a:t>
            </a:r>
            <a:r>
              <a:rPr lang="en-US" sz="1800" dirty="0" err="1">
                <a:solidFill>
                  <a:schemeClr val="tx1"/>
                </a:solidFill>
              </a:rPr>
              <a:t>noninferior</a:t>
            </a:r>
            <a:r>
              <a:rPr lang="en-US" sz="1800" dirty="0">
                <a:solidFill>
                  <a:schemeClr val="tx1"/>
                </a:solidFill>
              </a:rPr>
              <a:t> to those generated by 4vHPV vaccine.</a:t>
            </a:r>
            <a:endParaRPr lang="en-US" sz="1800" baseline="30000" dirty="0">
              <a:solidFill>
                <a:schemeClr val="tx1"/>
              </a:solidFill>
            </a:endParaRPr>
          </a:p>
          <a:p>
            <a:pPr lvl="1" algn="just"/>
            <a:endParaRPr lang="tr-TR" sz="1800" dirty="0">
              <a:solidFill>
                <a:schemeClr val="tx1"/>
              </a:solidFill>
            </a:endParaRPr>
          </a:p>
          <a:p>
            <a:pPr lvl="1" algn="just"/>
            <a:r>
              <a:rPr lang="en-US" sz="1800" dirty="0">
                <a:solidFill>
                  <a:schemeClr val="tx1"/>
                </a:solidFill>
              </a:rPr>
              <a:t>Efficacy of the 9vHPV vaccine against HPV 6, 11, 16, and 18–related disease was inferred based on noninferior immunogenicity compared to 4vHPV vaccine.</a:t>
            </a:r>
          </a:p>
        </p:txBody>
      </p:sp>
      <p:sp>
        <p:nvSpPr>
          <p:cNvPr id="6" name="Slide Number Placeholder 5"/>
          <p:cNvSpPr txBox="1">
            <a:spLocks/>
          </p:cNvSpPr>
          <p:nvPr/>
        </p:nvSpPr>
        <p:spPr>
          <a:xfrm>
            <a:off x="10220247" y="6618468"/>
            <a:ext cx="5984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en-US" altLang="en-US" sz="800" dirty="0">
                <a:solidFill>
                  <a:srgbClr val="000000"/>
                </a:solidFill>
                <a:latin typeface="Aptos" panose="020B0004020202020204" pitchFamily="34" charset="0"/>
              </a:rPr>
              <a:t>26</a:t>
            </a:r>
          </a:p>
        </p:txBody>
      </p:sp>
      <p:sp>
        <p:nvSpPr>
          <p:cNvPr id="8" name="TextBox 7"/>
          <p:cNvSpPr txBox="1"/>
          <p:nvPr/>
        </p:nvSpPr>
        <p:spPr>
          <a:xfrm>
            <a:off x="2499368" y="6153838"/>
            <a:ext cx="3414152" cy="646331"/>
          </a:xfrm>
          <a:prstGeom prst="rect">
            <a:avLst/>
          </a:prstGeom>
          <a:noFill/>
        </p:spPr>
        <p:txBody>
          <a:bodyPr wrap="square" rtlCol="0">
            <a:spAutoFit/>
          </a:bodyPr>
          <a:lstStyle/>
          <a:p>
            <a:pPr algn="l"/>
            <a:r>
              <a:rPr lang="en-US" sz="1200" dirty="0">
                <a:latin typeface="Aptos" panose="020B0004020202020204" pitchFamily="34" charset="0"/>
              </a:rPr>
              <a:t>AE</a:t>
            </a:r>
            <a:r>
              <a:rPr lang="tr-TR" sz="1200" dirty="0">
                <a:latin typeface="Aptos" panose="020B0004020202020204" pitchFamily="34" charset="0"/>
              </a:rPr>
              <a:t> </a:t>
            </a:r>
            <a:r>
              <a:rPr lang="en-US" sz="1200" dirty="0">
                <a:latin typeface="Aptos" panose="020B0004020202020204" pitchFamily="34" charset="0"/>
              </a:rPr>
              <a:t>=</a:t>
            </a:r>
            <a:r>
              <a:rPr lang="tr-TR" sz="1200" dirty="0">
                <a:latin typeface="Aptos" panose="020B0004020202020204" pitchFamily="34" charset="0"/>
              </a:rPr>
              <a:t> </a:t>
            </a:r>
            <a:r>
              <a:rPr lang="en-US" sz="1200" dirty="0">
                <a:latin typeface="Aptos" panose="020B0004020202020204" pitchFamily="34" charset="0"/>
              </a:rPr>
              <a:t>adverse event.</a:t>
            </a:r>
            <a:endParaRPr lang="tr-TR" sz="1200" dirty="0">
              <a:latin typeface="Aptos" panose="020B0004020202020204" pitchFamily="34" charset="0"/>
            </a:endParaRPr>
          </a:p>
          <a:p>
            <a:pPr algn="l"/>
            <a:endParaRPr lang="en-US" sz="1200" dirty="0">
              <a:latin typeface="Aptos" panose="020B0004020202020204" pitchFamily="34" charset="0"/>
            </a:endParaRPr>
          </a:p>
          <a:p>
            <a:pPr algn="l"/>
            <a:r>
              <a:rPr lang="en-US" sz="1200" dirty="0" err="1">
                <a:latin typeface="Aptos" panose="020B0004020202020204" pitchFamily="34" charset="0"/>
              </a:rPr>
              <a:t>Joura</a:t>
            </a:r>
            <a:r>
              <a:rPr lang="en-US" sz="1200" dirty="0">
                <a:latin typeface="Aptos" panose="020B0004020202020204" pitchFamily="34" charset="0"/>
              </a:rPr>
              <a:t> EA</a:t>
            </a:r>
            <a:r>
              <a:rPr lang="tr-TR" sz="1200" dirty="0">
                <a:latin typeface="Aptos" panose="020B0004020202020204" pitchFamily="34" charset="0"/>
              </a:rPr>
              <a:t>, </a:t>
            </a:r>
            <a:r>
              <a:rPr lang="en-US" sz="1200" i="1" dirty="0">
                <a:latin typeface="Aptos" panose="020B0004020202020204" pitchFamily="34" charset="0"/>
              </a:rPr>
              <a:t>N Engl J Med.</a:t>
            </a:r>
            <a:r>
              <a:rPr lang="tr-TR" sz="1200" i="1" dirty="0">
                <a:latin typeface="Aptos" panose="020B0004020202020204" pitchFamily="34" charset="0"/>
              </a:rPr>
              <a:t>, </a:t>
            </a:r>
            <a:r>
              <a:rPr lang="en-US" sz="1200" dirty="0">
                <a:latin typeface="Aptos" panose="020B0004020202020204" pitchFamily="34" charset="0"/>
              </a:rPr>
              <a:t>2015</a:t>
            </a:r>
          </a:p>
        </p:txBody>
      </p:sp>
      <p:sp>
        <p:nvSpPr>
          <p:cNvPr id="9"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a:t>
            </a:r>
            <a:r>
              <a:rPr lang="tr-TR" dirty="0">
                <a:latin typeface="Aptos" panose="020B0004020202020204" pitchFamily="34" charset="0"/>
              </a:rPr>
              <a:t> Conclusions</a:t>
            </a:r>
          </a:p>
          <a:p>
            <a:endParaRPr lang="tr-TR" sz="2000" dirty="0">
              <a:latin typeface="Aptos" panose="020B0004020202020204" pitchFamily="34" charset="0"/>
            </a:endParaRPr>
          </a:p>
        </p:txBody>
      </p:sp>
    </p:spTree>
    <p:extLst>
      <p:ext uri="{BB962C8B-B14F-4D97-AF65-F5344CB8AC3E}">
        <p14:creationId xmlns:p14="http://schemas.microsoft.com/office/powerpoint/2010/main" val="23990966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1" name="Content Placeholder 3"/>
          <p:cNvSpPr>
            <a:spLocks noGrp="1"/>
          </p:cNvSpPr>
          <p:nvPr>
            <p:ph idx="4294967295"/>
          </p:nvPr>
        </p:nvSpPr>
        <p:spPr>
          <a:xfrm>
            <a:off x="2132400" y="1483201"/>
            <a:ext cx="8212072" cy="4419071"/>
          </a:xfrm>
          <a:prstGeom prst="rect">
            <a:avLst/>
          </a:prstGeom>
        </p:spPr>
        <p:txBody>
          <a:bodyPr>
            <a:normAutofit/>
          </a:bodyPr>
          <a:lstStyle/>
          <a:p>
            <a:pPr algn="just"/>
            <a:r>
              <a:rPr lang="en-US" sz="2000" b="1" dirty="0"/>
              <a:t>HPV Types 31, 33, 45, 52, 58</a:t>
            </a:r>
          </a:p>
          <a:p>
            <a:pPr lvl="1" algn="just"/>
            <a:r>
              <a:rPr lang="en-US" sz="1800" dirty="0">
                <a:solidFill>
                  <a:schemeClr val="tx1"/>
                </a:solidFill>
              </a:rPr>
              <a:t>9vHPV vaccine was efficacious in preventing persistent infection and disease related to these HPV types.</a:t>
            </a:r>
            <a:r>
              <a:rPr lang="en-US" sz="1800" baseline="30000" dirty="0">
                <a:solidFill>
                  <a:schemeClr val="tx1"/>
                </a:solidFill>
              </a:rPr>
              <a:t>1</a:t>
            </a:r>
          </a:p>
          <a:p>
            <a:pPr lvl="2" algn="just"/>
            <a:r>
              <a:rPr lang="en-US" sz="1800" dirty="0">
                <a:solidFill>
                  <a:schemeClr val="tx1"/>
                </a:solidFill>
              </a:rPr>
              <a:t>≥6- and ≥12-month persistent infection</a:t>
            </a:r>
          </a:p>
          <a:p>
            <a:pPr lvl="2" algn="just"/>
            <a:r>
              <a:rPr lang="en-US" sz="1800" dirty="0">
                <a:solidFill>
                  <a:schemeClr val="tx1"/>
                </a:solidFill>
              </a:rPr>
              <a:t>Cervical/vulvar/vaginal disease (any grade)</a:t>
            </a:r>
          </a:p>
          <a:p>
            <a:pPr lvl="1" algn="just"/>
            <a:r>
              <a:rPr lang="en-US" sz="1800" dirty="0">
                <a:solidFill>
                  <a:schemeClr val="tx1"/>
                </a:solidFill>
              </a:rPr>
              <a:t>9vHPV vaccine reduced the numbers of Pap test abnormalities </a:t>
            </a:r>
            <a:br>
              <a:rPr lang="en-US" sz="1800" dirty="0">
                <a:solidFill>
                  <a:schemeClr val="tx1"/>
                </a:solidFill>
              </a:rPr>
            </a:br>
            <a:r>
              <a:rPr lang="en-US" sz="1800" dirty="0">
                <a:solidFill>
                  <a:schemeClr val="tx1"/>
                </a:solidFill>
              </a:rPr>
              <a:t>and cervical procedures.</a:t>
            </a:r>
            <a:r>
              <a:rPr lang="en-US" sz="1800" baseline="30000" dirty="0">
                <a:solidFill>
                  <a:schemeClr val="tx1"/>
                </a:solidFill>
              </a:rPr>
              <a:t>2</a:t>
            </a:r>
          </a:p>
          <a:p>
            <a:pPr algn="just"/>
            <a:r>
              <a:rPr lang="en-US" sz="1800" dirty="0">
                <a:solidFill>
                  <a:schemeClr val="tx1"/>
                </a:solidFill>
              </a:rPr>
              <a:t>Efficacy demonstrated through 54 months postdose 1 (end-of-study analysis)</a:t>
            </a:r>
            <a:r>
              <a:rPr lang="en-US" sz="1800" baseline="30000" dirty="0">
                <a:solidFill>
                  <a:schemeClr val="tx1"/>
                </a:solidFill>
              </a:rPr>
              <a:t>2</a:t>
            </a:r>
          </a:p>
          <a:p>
            <a:pPr algn="just"/>
            <a:r>
              <a:rPr lang="en-US" sz="1800" dirty="0">
                <a:solidFill>
                  <a:schemeClr val="tx1"/>
                </a:solidFill>
              </a:rPr>
              <a:t>The number of reported AEs was generally similar for both vaccines.</a:t>
            </a:r>
            <a:r>
              <a:rPr lang="en-US" sz="1800" baseline="30000" dirty="0">
                <a:solidFill>
                  <a:schemeClr val="tx1"/>
                </a:solidFill>
              </a:rPr>
              <a:t>1</a:t>
            </a:r>
          </a:p>
          <a:p>
            <a:pPr lvl="1" algn="just"/>
            <a:r>
              <a:rPr lang="en-US" sz="1800" dirty="0">
                <a:solidFill>
                  <a:schemeClr val="tx1"/>
                </a:solidFill>
              </a:rPr>
              <a:t>The number of injection-site AEs reported for the 9vHPV vaccine was higher compared with the 4vHPV vaccine.</a:t>
            </a:r>
          </a:p>
          <a:p>
            <a:pPr lvl="1" algn="just"/>
            <a:r>
              <a:rPr lang="en-US" sz="1800" dirty="0">
                <a:solidFill>
                  <a:schemeClr val="tx1"/>
                </a:solidFill>
              </a:rPr>
              <a:t>The majority of injection-site AEs reported were of mild to</a:t>
            </a:r>
            <a:r>
              <a:rPr lang="en-US" sz="1800" dirty="0">
                <a:solidFill>
                  <a:srgbClr val="00FFFF"/>
                </a:solidFill>
              </a:rPr>
              <a:t> </a:t>
            </a:r>
            <a:r>
              <a:rPr lang="en-US" sz="1800" dirty="0">
                <a:solidFill>
                  <a:schemeClr val="tx1"/>
                </a:solidFill>
              </a:rPr>
              <a:t>moderate intensity.</a:t>
            </a:r>
          </a:p>
        </p:txBody>
      </p:sp>
      <p:sp>
        <p:nvSpPr>
          <p:cNvPr id="6" name="Slide Number Placeholder 5"/>
          <p:cNvSpPr txBox="1">
            <a:spLocks/>
          </p:cNvSpPr>
          <p:nvPr/>
        </p:nvSpPr>
        <p:spPr>
          <a:xfrm>
            <a:off x="10220247" y="6618468"/>
            <a:ext cx="5984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en-US" altLang="en-US" sz="800" dirty="0">
                <a:solidFill>
                  <a:srgbClr val="000000"/>
                </a:solidFill>
                <a:latin typeface="Aptos" panose="020B0004020202020204" pitchFamily="34" charset="0"/>
              </a:rPr>
              <a:t>26</a:t>
            </a:r>
          </a:p>
        </p:txBody>
      </p:sp>
      <p:sp>
        <p:nvSpPr>
          <p:cNvPr id="8" name="TextBox 7"/>
          <p:cNvSpPr txBox="1"/>
          <p:nvPr/>
        </p:nvSpPr>
        <p:spPr>
          <a:xfrm>
            <a:off x="2499368" y="6153838"/>
            <a:ext cx="3414152" cy="646331"/>
          </a:xfrm>
          <a:prstGeom prst="rect">
            <a:avLst/>
          </a:prstGeom>
          <a:noFill/>
        </p:spPr>
        <p:txBody>
          <a:bodyPr wrap="square" rtlCol="0">
            <a:spAutoFit/>
          </a:bodyPr>
          <a:lstStyle/>
          <a:p>
            <a:pPr algn="l"/>
            <a:r>
              <a:rPr lang="en-US" sz="1200" dirty="0">
                <a:latin typeface="Aptos" panose="020B0004020202020204" pitchFamily="34" charset="0"/>
              </a:rPr>
              <a:t>AE</a:t>
            </a:r>
            <a:r>
              <a:rPr lang="tr-TR" sz="1200" dirty="0">
                <a:latin typeface="Aptos" panose="020B0004020202020204" pitchFamily="34" charset="0"/>
              </a:rPr>
              <a:t> </a:t>
            </a:r>
            <a:r>
              <a:rPr lang="en-US" sz="1200" dirty="0">
                <a:latin typeface="Aptos" panose="020B0004020202020204" pitchFamily="34" charset="0"/>
              </a:rPr>
              <a:t>=</a:t>
            </a:r>
            <a:r>
              <a:rPr lang="tr-TR" sz="1200" dirty="0">
                <a:latin typeface="Aptos" panose="020B0004020202020204" pitchFamily="34" charset="0"/>
              </a:rPr>
              <a:t> </a:t>
            </a:r>
            <a:r>
              <a:rPr lang="en-US" sz="1200" dirty="0">
                <a:latin typeface="Aptos" panose="020B0004020202020204" pitchFamily="34" charset="0"/>
              </a:rPr>
              <a:t>adverse event.</a:t>
            </a:r>
            <a:endParaRPr lang="tr-TR" sz="1200" dirty="0">
              <a:latin typeface="Aptos" panose="020B0004020202020204" pitchFamily="34" charset="0"/>
            </a:endParaRPr>
          </a:p>
          <a:p>
            <a:pPr algn="l"/>
            <a:endParaRPr lang="en-US" sz="1200" dirty="0">
              <a:latin typeface="Aptos" panose="020B0004020202020204" pitchFamily="34" charset="0"/>
            </a:endParaRPr>
          </a:p>
          <a:p>
            <a:pPr algn="l"/>
            <a:r>
              <a:rPr lang="en-US" sz="1200" dirty="0" err="1">
                <a:latin typeface="Aptos" panose="020B0004020202020204" pitchFamily="34" charset="0"/>
              </a:rPr>
              <a:t>Joura</a:t>
            </a:r>
            <a:r>
              <a:rPr lang="en-US" sz="1200" dirty="0">
                <a:latin typeface="Aptos" panose="020B0004020202020204" pitchFamily="34" charset="0"/>
              </a:rPr>
              <a:t> EA</a:t>
            </a:r>
            <a:r>
              <a:rPr lang="tr-TR" sz="1200" dirty="0">
                <a:latin typeface="Aptos" panose="020B0004020202020204" pitchFamily="34" charset="0"/>
              </a:rPr>
              <a:t>, </a:t>
            </a:r>
            <a:r>
              <a:rPr lang="en-US" sz="1200" i="1" dirty="0">
                <a:latin typeface="Aptos" panose="020B0004020202020204" pitchFamily="34" charset="0"/>
              </a:rPr>
              <a:t>N Engl J Med.</a:t>
            </a:r>
            <a:r>
              <a:rPr lang="tr-TR" sz="1200" i="1" dirty="0">
                <a:latin typeface="Aptos" panose="020B0004020202020204" pitchFamily="34" charset="0"/>
              </a:rPr>
              <a:t>, </a:t>
            </a:r>
            <a:r>
              <a:rPr lang="en-US" sz="1200" dirty="0">
                <a:latin typeface="Aptos" panose="020B0004020202020204" pitchFamily="34" charset="0"/>
              </a:rPr>
              <a:t>2015</a:t>
            </a:r>
          </a:p>
        </p:txBody>
      </p:sp>
      <p:sp>
        <p:nvSpPr>
          <p:cNvPr id="9" name="Title 3"/>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ptos" panose="020B0004020202020204" pitchFamily="34" charset="0"/>
              </a:rPr>
              <a:t>Pivotal Efficacy Study (Protocol 001):</a:t>
            </a:r>
            <a:r>
              <a:rPr lang="tr-TR" dirty="0">
                <a:latin typeface="Aptos" panose="020B0004020202020204" pitchFamily="34" charset="0"/>
              </a:rPr>
              <a:t> Conclusions</a:t>
            </a:r>
          </a:p>
          <a:p>
            <a:endParaRPr lang="tr-TR" sz="2000" dirty="0">
              <a:latin typeface="Aptos" panose="020B0004020202020204" pitchFamily="34" charset="0"/>
            </a:endParaRPr>
          </a:p>
        </p:txBody>
      </p:sp>
    </p:spTree>
    <p:extLst>
      <p:ext uri="{BB962C8B-B14F-4D97-AF65-F5344CB8AC3E}">
        <p14:creationId xmlns:p14="http://schemas.microsoft.com/office/powerpoint/2010/main" val="4387119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t>4vHPV Vaccine: Declines in Prevalence of Vaccine and Non-Vaccine HPV Types in the Vaccine Era</a:t>
            </a:r>
            <a:endParaRPr lang="tr-TR" dirty="0"/>
          </a:p>
        </p:txBody>
      </p:sp>
      <p:graphicFrame>
        <p:nvGraphicFramePr>
          <p:cNvPr id="4" name="Table 7"/>
          <p:cNvGraphicFramePr>
            <a:graphicFrameLocks noGrp="1"/>
          </p:cNvGraphicFramePr>
          <p:nvPr/>
        </p:nvGraphicFramePr>
        <p:xfrm>
          <a:off x="2247897" y="5328209"/>
          <a:ext cx="7746335" cy="876099"/>
        </p:xfrm>
        <a:graphic>
          <a:graphicData uri="http://schemas.openxmlformats.org/drawingml/2006/table">
            <a:tbl>
              <a:tblPr firstRow="1" bandRow="1">
                <a:tableStyleId>{5C22544A-7EE6-4342-B048-85BDC9FD1C3A}</a:tableStyleId>
              </a:tblPr>
              <a:tblGrid>
                <a:gridCol w="1765928">
                  <a:extLst>
                    <a:ext uri="{9D8B030D-6E8A-4147-A177-3AD203B41FA5}">
                      <a16:colId xmlns:a16="http://schemas.microsoft.com/office/drawing/2014/main" val="20000"/>
                    </a:ext>
                  </a:extLst>
                </a:gridCol>
                <a:gridCol w="4873002">
                  <a:extLst>
                    <a:ext uri="{9D8B030D-6E8A-4147-A177-3AD203B41FA5}">
                      <a16:colId xmlns:a16="http://schemas.microsoft.com/office/drawing/2014/main" val="20001"/>
                    </a:ext>
                  </a:extLst>
                </a:gridCol>
                <a:gridCol w="1107405">
                  <a:extLst>
                    <a:ext uri="{9D8B030D-6E8A-4147-A177-3AD203B41FA5}">
                      <a16:colId xmlns:a16="http://schemas.microsoft.com/office/drawing/2014/main" val="20002"/>
                    </a:ext>
                  </a:extLst>
                </a:gridCol>
              </a:tblGrid>
              <a:tr h="231743">
                <a:tc>
                  <a:txBody>
                    <a:bodyPr/>
                    <a:lstStyle/>
                    <a:p>
                      <a:pPr algn="ctr"/>
                      <a:r>
                        <a:rPr lang="en-US" sz="1600" b="1" dirty="0">
                          <a:solidFill>
                            <a:schemeClr val="bg1"/>
                          </a:solidFill>
                          <a:latin typeface="Aptos" panose="020B0004020202020204" pitchFamily="34" charset="0"/>
                        </a:rPr>
                        <a:t>Study</a:t>
                      </a:r>
                    </a:p>
                  </a:txBody>
                  <a:tcPr>
                    <a:solidFill>
                      <a:srgbClr val="244061"/>
                    </a:solidFill>
                  </a:tcPr>
                </a:tc>
                <a:tc>
                  <a:txBody>
                    <a:bodyPr/>
                    <a:lstStyle/>
                    <a:p>
                      <a:pPr algn="ctr"/>
                      <a:r>
                        <a:rPr lang="en-US" sz="1600" b="1" dirty="0">
                          <a:solidFill>
                            <a:schemeClr val="bg1"/>
                          </a:solidFill>
                          <a:latin typeface="Aptos" panose="020B0004020202020204" pitchFamily="34" charset="0"/>
                        </a:rPr>
                        <a:t>Countries</a:t>
                      </a:r>
                    </a:p>
                  </a:txBody>
                  <a:tcPr>
                    <a:solidFill>
                      <a:srgbClr val="244061"/>
                    </a:solidFill>
                  </a:tcPr>
                </a:tc>
                <a:tc>
                  <a:txBody>
                    <a:bodyPr/>
                    <a:lstStyle/>
                    <a:p>
                      <a:pPr algn="ctr"/>
                      <a:r>
                        <a:rPr lang="en-US" sz="1600" b="1" dirty="0">
                          <a:solidFill>
                            <a:schemeClr val="bg1"/>
                          </a:solidFill>
                          <a:latin typeface="Aptos" panose="020B0004020202020204" pitchFamily="34" charset="0"/>
                        </a:rPr>
                        <a:t>Age</a:t>
                      </a:r>
                    </a:p>
                  </a:txBody>
                  <a:tcPr>
                    <a:solidFill>
                      <a:srgbClr val="244061"/>
                    </a:solidFill>
                  </a:tcPr>
                </a:tc>
                <a:extLst>
                  <a:ext uri="{0D108BD9-81ED-4DB2-BD59-A6C34878D82A}">
                    <a16:rowId xmlns:a16="http://schemas.microsoft.com/office/drawing/2014/main" val="10000"/>
                  </a:ext>
                </a:extLst>
              </a:tr>
              <a:tr h="540819">
                <a:tc>
                  <a:txBody>
                    <a:bodyPr/>
                    <a:lstStyle/>
                    <a:p>
                      <a:pPr algn="ctr"/>
                      <a:r>
                        <a:rPr lang="en-US" sz="1400" dirty="0" err="1">
                          <a:solidFill>
                            <a:schemeClr val="bg1"/>
                          </a:solidFill>
                          <a:latin typeface="Aptos" panose="020B0004020202020204" pitchFamily="34" charset="0"/>
                        </a:rPr>
                        <a:t>Drolet</a:t>
                      </a:r>
                      <a:r>
                        <a:rPr lang="en-US" sz="1400" baseline="0" dirty="0">
                          <a:solidFill>
                            <a:schemeClr val="bg1"/>
                          </a:solidFill>
                          <a:latin typeface="Aptos" panose="020B0004020202020204" pitchFamily="34" charset="0"/>
                        </a:rPr>
                        <a:t> 2015</a:t>
                      </a:r>
                      <a:endParaRPr lang="en-US" sz="1400" baseline="30000" dirty="0">
                        <a:solidFill>
                          <a:schemeClr val="bg1"/>
                        </a:solidFill>
                        <a:latin typeface="Aptos" panose="020B0004020202020204" pitchFamily="34" charset="0"/>
                      </a:endParaRPr>
                    </a:p>
                  </a:txBody>
                  <a:tcPr>
                    <a:solidFill>
                      <a:schemeClr val="accent2"/>
                    </a:solidFill>
                  </a:tcPr>
                </a:tc>
                <a:tc>
                  <a:txBody>
                    <a:bodyPr/>
                    <a:lstStyle/>
                    <a:p>
                      <a:pPr algn="ctr"/>
                      <a:r>
                        <a:rPr lang="en-US" sz="1400" dirty="0">
                          <a:solidFill>
                            <a:schemeClr val="bg1"/>
                          </a:solidFill>
                          <a:latin typeface="Aptos" panose="020B0004020202020204" pitchFamily="34" charset="0"/>
                        </a:rPr>
                        <a:t>Australia,</a:t>
                      </a:r>
                      <a:r>
                        <a:rPr lang="en-US" sz="1400" baseline="0" dirty="0">
                          <a:solidFill>
                            <a:schemeClr val="bg1"/>
                          </a:solidFill>
                          <a:latin typeface="Aptos" panose="020B0004020202020204" pitchFamily="34" charset="0"/>
                        </a:rPr>
                        <a:t> Canada, Denmark, England, Germany, New Zealand, Scotland, Sweden, and the United States</a:t>
                      </a:r>
                      <a:endParaRPr lang="en-US" sz="1400" dirty="0">
                        <a:solidFill>
                          <a:schemeClr val="bg1"/>
                        </a:solidFill>
                        <a:latin typeface="Aptos" panose="020B0004020202020204" pitchFamily="34" charset="0"/>
                      </a:endParaRPr>
                    </a:p>
                  </a:txBody>
                  <a:tcPr>
                    <a:solidFill>
                      <a:schemeClr val="accent2"/>
                    </a:solidFill>
                  </a:tcPr>
                </a:tc>
                <a:tc>
                  <a:txBody>
                    <a:bodyPr/>
                    <a:lstStyle/>
                    <a:p>
                      <a:pPr algn="ctr"/>
                      <a:r>
                        <a:rPr lang="en-US" sz="1400" baseline="0" dirty="0">
                          <a:solidFill>
                            <a:schemeClr val="bg1"/>
                          </a:solidFill>
                          <a:latin typeface="Aptos" panose="020B0004020202020204" pitchFamily="34" charset="0"/>
                        </a:rPr>
                        <a:t>13–19 y</a:t>
                      </a:r>
                    </a:p>
                  </a:txBody>
                  <a:tcPr>
                    <a:solidFill>
                      <a:schemeClr val="accent2"/>
                    </a:solidFill>
                  </a:tcPr>
                </a:tc>
                <a:extLst>
                  <a:ext uri="{0D108BD9-81ED-4DB2-BD59-A6C34878D82A}">
                    <a16:rowId xmlns:a16="http://schemas.microsoft.com/office/drawing/2014/main" val="10001"/>
                  </a:ext>
                </a:extLst>
              </a:tr>
            </a:tbl>
          </a:graphicData>
        </a:graphic>
      </p:graphicFrame>
      <p:graphicFrame>
        <p:nvGraphicFramePr>
          <p:cNvPr id="5" name="Content Placeholder 5"/>
          <p:cNvGraphicFramePr>
            <a:graphicFrameLocks/>
          </p:cNvGraphicFramePr>
          <p:nvPr/>
        </p:nvGraphicFramePr>
        <p:xfrm>
          <a:off x="2934512" y="1439911"/>
          <a:ext cx="6322979" cy="3968583"/>
        </p:xfrm>
        <a:graphic>
          <a:graphicData uri="http://schemas.openxmlformats.org/drawingml/2006/chart">
            <c:chart xmlns:c="http://schemas.openxmlformats.org/drawingml/2006/chart" xmlns:r="http://schemas.openxmlformats.org/officeDocument/2006/relationships" r:id="rId2"/>
          </a:graphicData>
        </a:graphic>
      </p:graphicFrame>
      <p:sp>
        <p:nvSpPr>
          <p:cNvPr id="6" name="Altbilgi Yer Tutucusu 5"/>
          <p:cNvSpPr>
            <a:spLocks noGrp="1"/>
          </p:cNvSpPr>
          <p:nvPr>
            <p:ph type="ftr" sz="quarter" idx="11"/>
          </p:nvPr>
        </p:nvSpPr>
        <p:spPr/>
        <p:txBody>
          <a:bodyPr/>
          <a:lstStyle/>
          <a:p>
            <a:r>
              <a:rPr lang="en-US" dirty="0" err="1"/>
              <a:t>Drolet</a:t>
            </a:r>
            <a:r>
              <a:rPr lang="en-US" dirty="0"/>
              <a:t> M,  Lancet Infect Dis 2015</a:t>
            </a:r>
          </a:p>
        </p:txBody>
      </p:sp>
      <p:sp>
        <p:nvSpPr>
          <p:cNvPr id="7" name="Dikdörtgen 6"/>
          <p:cNvSpPr/>
          <p:nvPr/>
        </p:nvSpPr>
        <p:spPr>
          <a:xfrm>
            <a:off x="6730243" y="2377524"/>
            <a:ext cx="4869153" cy="646331"/>
          </a:xfrm>
          <a:prstGeom prst="rect">
            <a:avLst/>
          </a:prstGeom>
        </p:spPr>
        <p:txBody>
          <a:bodyPr wrap="none">
            <a:spAutoFit/>
          </a:bodyPr>
          <a:lstStyle/>
          <a:p>
            <a:r>
              <a:rPr lang="en-US" dirty="0">
                <a:latin typeface="Aptos" panose="020B0004020202020204" pitchFamily="34" charset="0"/>
              </a:rPr>
              <a:t>Vaccinated compared to unvaccinated women;</a:t>
            </a:r>
            <a:endParaRPr lang="tr-TR" dirty="0">
              <a:latin typeface="Aptos" panose="020B0004020202020204" pitchFamily="34" charset="0"/>
            </a:endParaRPr>
          </a:p>
          <a:p>
            <a:r>
              <a:rPr lang="en-US" dirty="0">
                <a:latin typeface="Aptos" panose="020B0004020202020204" pitchFamily="34" charset="0"/>
              </a:rPr>
              <a:t>calculated as (1-relative risk)</a:t>
            </a:r>
            <a:r>
              <a:rPr lang="tr-TR" dirty="0">
                <a:latin typeface="Aptos" panose="020B0004020202020204" pitchFamily="34" charset="0"/>
              </a:rPr>
              <a:t>x</a:t>
            </a:r>
            <a:r>
              <a:rPr lang="en-US" dirty="0">
                <a:latin typeface="Aptos" panose="020B0004020202020204" pitchFamily="34" charset="0"/>
              </a:rPr>
              <a:t>100</a:t>
            </a:r>
          </a:p>
        </p:txBody>
      </p:sp>
    </p:spTree>
    <p:extLst>
      <p:ext uri="{BB962C8B-B14F-4D97-AF65-F5344CB8AC3E}">
        <p14:creationId xmlns:p14="http://schemas.microsoft.com/office/powerpoint/2010/main" val="8813764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5"/>
          <p:cNvGraphicFramePr>
            <a:graphicFrameLocks/>
          </p:cNvGraphicFramePr>
          <p:nvPr/>
        </p:nvGraphicFramePr>
        <p:xfrm>
          <a:off x="2934512" y="1317529"/>
          <a:ext cx="6322979" cy="396858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p:cNvSpPr>
            <a:spLocks noGrp="1"/>
          </p:cNvSpPr>
          <p:nvPr>
            <p:ph type="title"/>
          </p:nvPr>
        </p:nvSpPr>
        <p:spPr/>
        <p:txBody>
          <a:bodyPr>
            <a:noAutofit/>
          </a:bodyPr>
          <a:lstStyle/>
          <a:p>
            <a:r>
              <a:rPr lang="tr-TR" altLang="en-US" dirty="0" err="1"/>
              <a:t>Cervarix</a:t>
            </a:r>
            <a:r>
              <a:rPr lang="en-US" altLang="en-US" dirty="0"/>
              <a:t>: Declines in Prevalence of Vaccine and Non-Vaccine HPV Types in the Vaccine Era</a:t>
            </a:r>
            <a:endParaRPr lang="en-US" dirty="0"/>
          </a:p>
        </p:txBody>
      </p:sp>
      <p:graphicFrame>
        <p:nvGraphicFramePr>
          <p:cNvPr id="12" name="Table 11"/>
          <p:cNvGraphicFramePr>
            <a:graphicFrameLocks noGrp="1"/>
          </p:cNvGraphicFramePr>
          <p:nvPr/>
        </p:nvGraphicFramePr>
        <p:xfrm>
          <a:off x="2247897" y="5203520"/>
          <a:ext cx="7746335" cy="876099"/>
        </p:xfrm>
        <a:graphic>
          <a:graphicData uri="http://schemas.openxmlformats.org/drawingml/2006/table">
            <a:tbl>
              <a:tblPr firstRow="1" bandRow="1">
                <a:tableStyleId>{5C22544A-7EE6-4342-B048-85BDC9FD1C3A}</a:tableStyleId>
              </a:tblPr>
              <a:tblGrid>
                <a:gridCol w="1765928">
                  <a:extLst>
                    <a:ext uri="{9D8B030D-6E8A-4147-A177-3AD203B41FA5}">
                      <a16:colId xmlns:a16="http://schemas.microsoft.com/office/drawing/2014/main" val="20000"/>
                    </a:ext>
                  </a:extLst>
                </a:gridCol>
                <a:gridCol w="4873002">
                  <a:extLst>
                    <a:ext uri="{9D8B030D-6E8A-4147-A177-3AD203B41FA5}">
                      <a16:colId xmlns:a16="http://schemas.microsoft.com/office/drawing/2014/main" val="20001"/>
                    </a:ext>
                  </a:extLst>
                </a:gridCol>
                <a:gridCol w="1107405">
                  <a:extLst>
                    <a:ext uri="{9D8B030D-6E8A-4147-A177-3AD203B41FA5}">
                      <a16:colId xmlns:a16="http://schemas.microsoft.com/office/drawing/2014/main" val="20002"/>
                    </a:ext>
                  </a:extLst>
                </a:gridCol>
              </a:tblGrid>
              <a:tr h="231743">
                <a:tc>
                  <a:txBody>
                    <a:bodyPr/>
                    <a:lstStyle/>
                    <a:p>
                      <a:pPr algn="ctr"/>
                      <a:r>
                        <a:rPr lang="en-US" sz="1600" b="1" dirty="0">
                          <a:solidFill>
                            <a:schemeClr val="bg1"/>
                          </a:solidFill>
                          <a:latin typeface="Aptos" panose="020B0004020202020204" pitchFamily="34" charset="0"/>
                        </a:rPr>
                        <a:t>Study</a:t>
                      </a:r>
                    </a:p>
                  </a:txBody>
                  <a:tcPr>
                    <a:solidFill>
                      <a:srgbClr val="244061"/>
                    </a:solidFill>
                  </a:tcPr>
                </a:tc>
                <a:tc>
                  <a:txBody>
                    <a:bodyPr/>
                    <a:lstStyle/>
                    <a:p>
                      <a:pPr algn="ctr"/>
                      <a:r>
                        <a:rPr lang="en-US" sz="1600" b="1" dirty="0">
                          <a:solidFill>
                            <a:schemeClr val="bg1"/>
                          </a:solidFill>
                          <a:latin typeface="Aptos" panose="020B0004020202020204" pitchFamily="34" charset="0"/>
                        </a:rPr>
                        <a:t>Countries</a:t>
                      </a:r>
                    </a:p>
                  </a:txBody>
                  <a:tcPr>
                    <a:solidFill>
                      <a:srgbClr val="244061"/>
                    </a:solidFill>
                  </a:tcPr>
                </a:tc>
                <a:tc>
                  <a:txBody>
                    <a:bodyPr/>
                    <a:lstStyle/>
                    <a:p>
                      <a:pPr algn="ctr"/>
                      <a:r>
                        <a:rPr lang="en-US" sz="1600" b="1" dirty="0">
                          <a:solidFill>
                            <a:schemeClr val="bg1"/>
                          </a:solidFill>
                          <a:latin typeface="Aptos" panose="020B0004020202020204" pitchFamily="34" charset="0"/>
                        </a:rPr>
                        <a:t>Age</a:t>
                      </a:r>
                    </a:p>
                  </a:txBody>
                  <a:tcPr>
                    <a:solidFill>
                      <a:srgbClr val="244061"/>
                    </a:solidFill>
                  </a:tcPr>
                </a:tc>
                <a:extLst>
                  <a:ext uri="{0D108BD9-81ED-4DB2-BD59-A6C34878D82A}">
                    <a16:rowId xmlns:a16="http://schemas.microsoft.com/office/drawing/2014/main" val="10000"/>
                  </a:ext>
                </a:extLst>
              </a:tr>
              <a:tr h="540819">
                <a:tc>
                  <a:txBody>
                    <a:bodyPr/>
                    <a:lstStyle/>
                    <a:p>
                      <a:pPr algn="ctr"/>
                      <a:r>
                        <a:rPr lang="en-US" sz="1400" dirty="0" err="1">
                          <a:solidFill>
                            <a:schemeClr val="bg1"/>
                          </a:solidFill>
                          <a:latin typeface="Aptos" panose="020B0004020202020204" pitchFamily="34" charset="0"/>
                        </a:rPr>
                        <a:t>Drolet</a:t>
                      </a:r>
                      <a:r>
                        <a:rPr lang="en-US" sz="1400" baseline="0" dirty="0">
                          <a:solidFill>
                            <a:schemeClr val="bg1"/>
                          </a:solidFill>
                          <a:latin typeface="Aptos" panose="020B0004020202020204" pitchFamily="34" charset="0"/>
                        </a:rPr>
                        <a:t> 2015</a:t>
                      </a:r>
                      <a:r>
                        <a:rPr lang="en-US" sz="1400" baseline="30000" dirty="0">
                          <a:solidFill>
                            <a:schemeClr val="bg1"/>
                          </a:solidFill>
                          <a:latin typeface="Aptos" panose="020B0004020202020204" pitchFamily="34" charset="0"/>
                        </a:rPr>
                        <a:t>b</a:t>
                      </a:r>
                    </a:p>
                  </a:txBody>
                  <a:tcPr>
                    <a:solidFill>
                      <a:schemeClr val="accent2"/>
                    </a:solidFill>
                  </a:tcPr>
                </a:tc>
                <a:tc>
                  <a:txBody>
                    <a:bodyPr/>
                    <a:lstStyle/>
                    <a:p>
                      <a:pPr algn="ctr"/>
                      <a:r>
                        <a:rPr lang="en-US" sz="1400" dirty="0">
                          <a:solidFill>
                            <a:schemeClr val="bg1"/>
                          </a:solidFill>
                          <a:latin typeface="Aptos" panose="020B0004020202020204" pitchFamily="34" charset="0"/>
                        </a:rPr>
                        <a:t>Australia,</a:t>
                      </a:r>
                      <a:r>
                        <a:rPr lang="en-US" sz="1400" baseline="0" dirty="0">
                          <a:solidFill>
                            <a:schemeClr val="bg1"/>
                          </a:solidFill>
                          <a:latin typeface="Aptos" panose="020B0004020202020204" pitchFamily="34" charset="0"/>
                        </a:rPr>
                        <a:t> Canada, Denmark, England, Germany, New Zealand, Scotland, Sweden, and the United States</a:t>
                      </a:r>
                      <a:endParaRPr lang="en-US" sz="1400" dirty="0">
                        <a:solidFill>
                          <a:schemeClr val="bg1"/>
                        </a:solidFill>
                        <a:latin typeface="Aptos" panose="020B0004020202020204" pitchFamily="34" charset="0"/>
                      </a:endParaRPr>
                    </a:p>
                  </a:txBody>
                  <a:tcPr>
                    <a:solidFill>
                      <a:schemeClr val="accent2"/>
                    </a:solidFill>
                  </a:tcPr>
                </a:tc>
                <a:tc>
                  <a:txBody>
                    <a:bodyPr/>
                    <a:lstStyle/>
                    <a:p>
                      <a:pPr algn="ctr"/>
                      <a:r>
                        <a:rPr lang="en-US" sz="1400" baseline="0" dirty="0">
                          <a:solidFill>
                            <a:schemeClr val="bg1"/>
                          </a:solidFill>
                          <a:latin typeface="Aptos" panose="020B0004020202020204" pitchFamily="34" charset="0"/>
                        </a:rPr>
                        <a:t>13–19 y</a:t>
                      </a:r>
                    </a:p>
                  </a:txBody>
                  <a:tcPr>
                    <a:solidFill>
                      <a:schemeClr val="accent2"/>
                    </a:solidFill>
                  </a:tcPr>
                </a:tc>
                <a:extLst>
                  <a:ext uri="{0D108BD9-81ED-4DB2-BD59-A6C34878D82A}">
                    <a16:rowId xmlns:a16="http://schemas.microsoft.com/office/drawing/2014/main" val="10001"/>
                  </a:ext>
                </a:extLst>
              </a:tr>
            </a:tbl>
          </a:graphicData>
        </a:graphic>
      </p:graphicFrame>
      <p:sp>
        <p:nvSpPr>
          <p:cNvPr id="2" name="Altbilgi Yer Tutucusu 1"/>
          <p:cNvSpPr>
            <a:spLocks noGrp="1"/>
          </p:cNvSpPr>
          <p:nvPr>
            <p:ph type="ftr" sz="quarter" idx="11"/>
          </p:nvPr>
        </p:nvSpPr>
        <p:spPr/>
        <p:txBody>
          <a:bodyPr/>
          <a:lstStyle/>
          <a:p>
            <a:r>
              <a:rPr lang="fr-FR"/>
              <a:t>Drolet M,  Lancet Infect Dis 2015</a:t>
            </a:r>
            <a:endParaRPr lang="en-US"/>
          </a:p>
        </p:txBody>
      </p:sp>
      <p:sp>
        <p:nvSpPr>
          <p:cNvPr id="7" name="Dikdörtgen 6"/>
          <p:cNvSpPr/>
          <p:nvPr/>
        </p:nvSpPr>
        <p:spPr>
          <a:xfrm>
            <a:off x="6730243" y="2377524"/>
            <a:ext cx="4869153" cy="646331"/>
          </a:xfrm>
          <a:prstGeom prst="rect">
            <a:avLst/>
          </a:prstGeom>
        </p:spPr>
        <p:txBody>
          <a:bodyPr wrap="none">
            <a:spAutoFit/>
          </a:bodyPr>
          <a:lstStyle/>
          <a:p>
            <a:r>
              <a:rPr lang="en-US" dirty="0">
                <a:latin typeface="Aptos" panose="020B0004020202020204" pitchFamily="34" charset="0"/>
              </a:rPr>
              <a:t>Vaccinated compared to unvaccinated women;</a:t>
            </a:r>
            <a:endParaRPr lang="tr-TR" dirty="0">
              <a:latin typeface="Aptos" panose="020B0004020202020204" pitchFamily="34" charset="0"/>
            </a:endParaRPr>
          </a:p>
          <a:p>
            <a:r>
              <a:rPr lang="en-US" dirty="0">
                <a:latin typeface="Aptos" panose="020B0004020202020204" pitchFamily="34" charset="0"/>
              </a:rPr>
              <a:t>calculated as (1-relative risk)</a:t>
            </a:r>
            <a:r>
              <a:rPr lang="tr-TR" dirty="0">
                <a:latin typeface="Aptos" panose="020B0004020202020204" pitchFamily="34" charset="0"/>
              </a:rPr>
              <a:t>x</a:t>
            </a:r>
            <a:r>
              <a:rPr lang="en-US" dirty="0">
                <a:latin typeface="Aptos" panose="020B0004020202020204" pitchFamily="34" charset="0"/>
              </a:rPr>
              <a:t>100</a:t>
            </a:r>
          </a:p>
        </p:txBody>
      </p:sp>
    </p:spTree>
    <p:extLst>
      <p:ext uri="{BB962C8B-B14F-4D97-AF65-F5344CB8AC3E}">
        <p14:creationId xmlns:p14="http://schemas.microsoft.com/office/powerpoint/2010/main" val="3969373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Turkish</a:t>
            </a:r>
            <a:r>
              <a:rPr lang="tr-TR" dirty="0"/>
              <a:t> </a:t>
            </a:r>
            <a:r>
              <a:rPr lang="tr-TR" dirty="0" err="1"/>
              <a:t>Ministary</a:t>
            </a:r>
            <a:r>
              <a:rPr lang="tr-TR" dirty="0"/>
              <a:t> of </a:t>
            </a:r>
            <a:r>
              <a:rPr lang="tr-TR" dirty="0" err="1"/>
              <a:t>Health</a:t>
            </a:r>
            <a:r>
              <a:rPr lang="tr-TR" dirty="0"/>
              <a:t> Data of HPV </a:t>
            </a:r>
            <a:r>
              <a:rPr lang="tr-TR" dirty="0" err="1"/>
              <a:t>Types</a:t>
            </a:r>
            <a:r>
              <a:rPr lang="tr-TR" dirty="0"/>
              <a:t> in CIN3+ </a:t>
            </a:r>
            <a:r>
              <a:rPr lang="tr-TR" dirty="0" err="1"/>
              <a:t>Lesions</a:t>
            </a:r>
            <a:endParaRPr lang="tr-TR" dirty="0"/>
          </a:p>
        </p:txBody>
      </p:sp>
      <p:graphicFrame>
        <p:nvGraphicFramePr>
          <p:cNvPr id="10" name="Grafik 9"/>
          <p:cNvGraphicFramePr/>
          <p:nvPr/>
        </p:nvGraphicFramePr>
        <p:xfrm>
          <a:off x="2213958" y="1587500"/>
          <a:ext cx="7764087" cy="5186680"/>
        </p:xfrm>
        <a:graphic>
          <a:graphicData uri="http://schemas.openxmlformats.org/drawingml/2006/chart">
            <c:chart xmlns:c="http://schemas.openxmlformats.org/drawingml/2006/chart" xmlns:r="http://schemas.openxmlformats.org/officeDocument/2006/relationships" r:id="rId3"/>
          </a:graphicData>
        </a:graphic>
      </p:graphicFrame>
      <p:sp>
        <p:nvSpPr>
          <p:cNvPr id="4" name="Metin kutusu 3">
            <a:extLst>
              <a:ext uri="{FF2B5EF4-FFF2-40B4-BE49-F238E27FC236}">
                <a16:creationId xmlns:a16="http://schemas.microsoft.com/office/drawing/2014/main" id="{5848AC21-4359-436C-A844-4E00DA0A2C7D}"/>
              </a:ext>
            </a:extLst>
          </p:cNvPr>
          <p:cNvSpPr txBox="1"/>
          <p:nvPr/>
        </p:nvSpPr>
        <p:spPr>
          <a:xfrm>
            <a:off x="6168378" y="3873086"/>
            <a:ext cx="2496439" cy="578882"/>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none" rtlCol="0" anchor="ctr">
            <a:spAutoFit/>
          </a:bodyPr>
          <a:lstStyle/>
          <a:p>
            <a:r>
              <a:rPr lang="en-US" dirty="0">
                <a:latin typeface="Aptos" panose="020B0004020202020204" pitchFamily="34" charset="0"/>
              </a:rPr>
              <a:t>HPV 16, 18=</a:t>
            </a:r>
            <a:r>
              <a:rPr lang="tr-TR" sz="2800" b="1" dirty="0">
                <a:latin typeface="Aptos" panose="020B0004020202020204" pitchFamily="34" charset="0"/>
              </a:rPr>
              <a:t> 90</a:t>
            </a:r>
            <a:r>
              <a:rPr lang="en-US" sz="2800" b="1" dirty="0">
                <a:latin typeface="Aptos" panose="020B0004020202020204" pitchFamily="34" charset="0"/>
              </a:rPr>
              <a:t>.</a:t>
            </a:r>
            <a:r>
              <a:rPr lang="tr-TR" sz="2800" b="1" dirty="0">
                <a:latin typeface="Aptos" panose="020B0004020202020204" pitchFamily="34" charset="0"/>
              </a:rPr>
              <a:t>5%</a:t>
            </a:r>
            <a:endParaRPr lang="en-US" b="1" dirty="0">
              <a:latin typeface="Aptos" panose="020B0004020202020204" pitchFamily="34" charset="0"/>
            </a:endParaRPr>
          </a:p>
        </p:txBody>
      </p:sp>
    </p:spTree>
    <p:extLst>
      <p:ext uri="{BB962C8B-B14F-4D97-AF65-F5344CB8AC3E}">
        <p14:creationId xmlns:p14="http://schemas.microsoft.com/office/powerpoint/2010/main" val="13989819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itle 1"/>
          <p:cNvSpPr>
            <a:spLocks noGrp="1"/>
          </p:cNvSpPr>
          <p:nvPr>
            <p:ph type="title"/>
          </p:nvPr>
        </p:nvSpPr>
        <p:spPr/>
        <p:txBody>
          <a:bodyPr>
            <a:noAutofit/>
          </a:bodyPr>
          <a:lstStyle/>
          <a:p>
            <a:r>
              <a:rPr lang="en-US" altLang="en-US" dirty="0"/>
              <a:t>4vHPV Vaccine: Declines in Prevalence of Vaccine and HPV Types in the Vaccine Era</a:t>
            </a:r>
            <a:endParaRPr lang="en-US" dirty="0"/>
          </a:p>
        </p:txBody>
      </p:sp>
      <p:graphicFrame>
        <p:nvGraphicFramePr>
          <p:cNvPr id="6" name="Content Placeholder 5"/>
          <p:cNvGraphicFramePr>
            <a:graphicFrameLocks noGrp="1"/>
          </p:cNvGraphicFramePr>
          <p:nvPr>
            <p:ph idx="1"/>
          </p:nvPr>
        </p:nvGraphicFramePr>
        <p:xfrm>
          <a:off x="1290205" y="1825624"/>
          <a:ext cx="9611591" cy="3237042"/>
        </p:xfrm>
        <a:graphic>
          <a:graphicData uri="http://schemas.openxmlformats.org/drawingml/2006/chart">
            <c:chart xmlns:c="http://schemas.openxmlformats.org/drawingml/2006/chart" xmlns:r="http://schemas.openxmlformats.org/officeDocument/2006/relationships" r:id="rId3"/>
          </a:graphicData>
        </a:graphic>
      </p:graphicFrame>
      <p:sp>
        <p:nvSpPr>
          <p:cNvPr id="14" name="Footer Placeholder 13"/>
          <p:cNvSpPr>
            <a:spLocks noGrp="1"/>
          </p:cNvSpPr>
          <p:nvPr>
            <p:ph type="ftr" sz="quarter" idx="11"/>
          </p:nvPr>
        </p:nvSpPr>
        <p:spPr/>
        <p:txBody>
          <a:bodyPr/>
          <a:lstStyle/>
          <a:p>
            <a:r>
              <a:rPr lang="en-US" sz="1100" dirty="0"/>
              <a:t>HPV prevalence includes incident infection, persistent infection, and HPV deposition.</a:t>
            </a:r>
            <a:endParaRPr lang="tr-TR" sz="1100" dirty="0"/>
          </a:p>
          <a:p>
            <a:pPr marL="0" lvl="4"/>
            <a:r>
              <a:rPr lang="fr-FR" sz="1100" dirty="0">
                <a:latin typeface="Aptos" panose="020B0004020202020204" pitchFamily="34" charset="0"/>
              </a:rPr>
              <a:t>*</a:t>
            </a:r>
            <a:r>
              <a:rPr lang="en-US" sz="1100" dirty="0">
                <a:latin typeface="Aptos" panose="020B0004020202020204" pitchFamily="34" charset="0"/>
              </a:rPr>
              <a:t>Statistically significant difference compared to pre-vaccine group.</a:t>
            </a:r>
            <a:br>
              <a:rPr lang="en-US" sz="1100" dirty="0">
                <a:latin typeface="Aptos" panose="020B0004020202020204" pitchFamily="34" charset="0"/>
              </a:rPr>
            </a:br>
            <a:r>
              <a:rPr lang="fr-FR" sz="1100" baseline="30000" dirty="0" err="1">
                <a:latin typeface="Aptos" panose="020B0004020202020204" pitchFamily="34" charset="0"/>
              </a:rPr>
              <a:t>a</a:t>
            </a:r>
            <a:r>
              <a:rPr lang="fr-FR" sz="1100" dirty="0" err="1">
                <a:latin typeface="Aptos" panose="020B0004020202020204" pitchFamily="34" charset="0"/>
              </a:rPr>
              <a:t>Prevalence</a:t>
            </a:r>
            <a:r>
              <a:rPr lang="fr-FR" sz="1100" dirty="0">
                <a:latin typeface="Aptos" panose="020B0004020202020204" pitchFamily="34" charset="0"/>
              </a:rPr>
              <a:t> of HPV 45 in </a:t>
            </a:r>
            <a:r>
              <a:rPr lang="fr-FR" sz="1100" dirty="0" err="1">
                <a:latin typeface="Aptos" panose="020B0004020202020204" pitchFamily="34" charset="0"/>
              </a:rPr>
              <a:t>Australia</a:t>
            </a:r>
            <a:r>
              <a:rPr lang="fr-FR" sz="1100" dirty="0">
                <a:latin typeface="Aptos" panose="020B0004020202020204" pitchFamily="34" charset="0"/>
              </a:rPr>
              <a:t> </a:t>
            </a:r>
            <a:r>
              <a:rPr lang="fr-FR" sz="1100" dirty="0" err="1">
                <a:latin typeface="Aptos" panose="020B0004020202020204" pitchFamily="34" charset="0"/>
              </a:rPr>
              <a:t>increased</a:t>
            </a:r>
            <a:r>
              <a:rPr lang="fr-FR" sz="1100" dirty="0">
                <a:latin typeface="Aptos" panose="020B0004020202020204" pitchFamily="34" charset="0"/>
              </a:rPr>
              <a:t> </a:t>
            </a:r>
            <a:r>
              <a:rPr lang="fr-FR" sz="1100" dirty="0" err="1">
                <a:latin typeface="Aptos" panose="020B0004020202020204" pitchFamily="34" charset="0"/>
              </a:rPr>
              <a:t>from</a:t>
            </a:r>
            <a:r>
              <a:rPr lang="fr-FR" sz="1100" dirty="0">
                <a:latin typeface="Aptos" panose="020B0004020202020204" pitchFamily="34" charset="0"/>
              </a:rPr>
              <a:t> 1.0 in 2005 to 2007 to 2.6 in 2010 to 2012</a:t>
            </a:r>
            <a:endParaRPr lang="tr-TR" sz="1100" baseline="30000" dirty="0">
              <a:latin typeface="Aptos" panose="020B0004020202020204" pitchFamily="34" charset="0"/>
            </a:endParaRPr>
          </a:p>
          <a:p>
            <a:r>
              <a:rPr lang="tr-TR" sz="1100" dirty="0" err="1"/>
              <a:t>Tabrizi</a:t>
            </a:r>
            <a:r>
              <a:rPr lang="tr-TR" sz="1100" dirty="0"/>
              <a:t> SN, Lancet </a:t>
            </a:r>
            <a:r>
              <a:rPr lang="tr-TR" sz="1100" dirty="0" err="1"/>
              <a:t>Infect</a:t>
            </a:r>
            <a:r>
              <a:rPr lang="tr-TR" sz="1100" dirty="0"/>
              <a:t> </a:t>
            </a:r>
            <a:r>
              <a:rPr lang="tr-TR" sz="1100" dirty="0" err="1"/>
              <a:t>Dis</a:t>
            </a:r>
            <a:r>
              <a:rPr lang="tr-TR" sz="1100" dirty="0"/>
              <a:t>, 2014; </a:t>
            </a:r>
            <a:r>
              <a:rPr lang="tr-TR" sz="1100" dirty="0" err="1"/>
              <a:t>Markowitz</a:t>
            </a:r>
            <a:r>
              <a:rPr lang="tr-TR" sz="1100" dirty="0"/>
              <a:t> L, J </a:t>
            </a:r>
            <a:r>
              <a:rPr lang="tr-TR" sz="1100" dirty="0" err="1"/>
              <a:t>Infect</a:t>
            </a:r>
            <a:r>
              <a:rPr lang="tr-TR" sz="1100" dirty="0"/>
              <a:t> </a:t>
            </a:r>
            <a:r>
              <a:rPr lang="tr-TR" sz="1100" dirty="0" err="1"/>
              <a:t>Dis</a:t>
            </a:r>
            <a:r>
              <a:rPr lang="tr-TR" sz="1100" dirty="0"/>
              <a:t>, 2013 3. </a:t>
            </a:r>
            <a:r>
              <a:rPr lang="tr-TR" sz="1100" dirty="0" err="1"/>
              <a:t>Markowitz</a:t>
            </a:r>
            <a:r>
              <a:rPr lang="tr-TR" sz="1100" dirty="0"/>
              <a:t> L, </a:t>
            </a:r>
            <a:r>
              <a:rPr lang="tr-TR" sz="1100" dirty="0" err="1"/>
              <a:t>Pediatrics</a:t>
            </a:r>
            <a:r>
              <a:rPr lang="tr-TR" sz="1100" dirty="0"/>
              <a:t>, 2016</a:t>
            </a:r>
          </a:p>
        </p:txBody>
      </p:sp>
      <p:graphicFrame>
        <p:nvGraphicFramePr>
          <p:cNvPr id="8" name="Table 7"/>
          <p:cNvGraphicFramePr>
            <a:graphicFrameLocks noGrp="1"/>
          </p:cNvGraphicFramePr>
          <p:nvPr/>
        </p:nvGraphicFramePr>
        <p:xfrm>
          <a:off x="1955998" y="4967030"/>
          <a:ext cx="8279999" cy="1800833"/>
        </p:xfrm>
        <a:graphic>
          <a:graphicData uri="http://schemas.openxmlformats.org/drawingml/2006/table">
            <a:tbl>
              <a:tblPr firstRow="1" bandRow="1">
                <a:tableStyleId>{5C22544A-7EE6-4342-B048-85BDC9FD1C3A}</a:tableStyleId>
              </a:tblPr>
              <a:tblGrid>
                <a:gridCol w="1603612">
                  <a:extLst>
                    <a:ext uri="{9D8B030D-6E8A-4147-A177-3AD203B41FA5}">
                      <a16:colId xmlns:a16="http://schemas.microsoft.com/office/drawing/2014/main" val="20000"/>
                    </a:ext>
                  </a:extLst>
                </a:gridCol>
                <a:gridCol w="1051315">
                  <a:extLst>
                    <a:ext uri="{9D8B030D-6E8A-4147-A177-3AD203B41FA5}">
                      <a16:colId xmlns:a16="http://schemas.microsoft.com/office/drawing/2014/main" val="20001"/>
                    </a:ext>
                  </a:extLst>
                </a:gridCol>
                <a:gridCol w="845388">
                  <a:extLst>
                    <a:ext uri="{9D8B030D-6E8A-4147-A177-3AD203B41FA5}">
                      <a16:colId xmlns:a16="http://schemas.microsoft.com/office/drawing/2014/main" val="20002"/>
                    </a:ext>
                  </a:extLst>
                </a:gridCol>
                <a:gridCol w="1506522">
                  <a:extLst>
                    <a:ext uri="{9D8B030D-6E8A-4147-A177-3AD203B41FA5}">
                      <a16:colId xmlns:a16="http://schemas.microsoft.com/office/drawing/2014/main" val="20003"/>
                    </a:ext>
                  </a:extLst>
                </a:gridCol>
                <a:gridCol w="1506522">
                  <a:extLst>
                    <a:ext uri="{9D8B030D-6E8A-4147-A177-3AD203B41FA5}">
                      <a16:colId xmlns:a16="http://schemas.microsoft.com/office/drawing/2014/main" val="20004"/>
                    </a:ext>
                  </a:extLst>
                </a:gridCol>
                <a:gridCol w="1766640">
                  <a:extLst>
                    <a:ext uri="{9D8B030D-6E8A-4147-A177-3AD203B41FA5}">
                      <a16:colId xmlns:a16="http://schemas.microsoft.com/office/drawing/2014/main" val="20005"/>
                    </a:ext>
                  </a:extLst>
                </a:gridCol>
              </a:tblGrid>
              <a:tr h="307313">
                <a:tc>
                  <a:txBody>
                    <a:bodyPr/>
                    <a:lstStyle/>
                    <a:p>
                      <a:pPr algn="ctr"/>
                      <a:r>
                        <a:rPr lang="en-US" sz="1600" dirty="0">
                          <a:latin typeface="Aptos" panose="020B0004020202020204" pitchFamily="34" charset="0"/>
                        </a:rPr>
                        <a:t>Study</a:t>
                      </a:r>
                    </a:p>
                  </a:txBody>
                  <a:tcPr>
                    <a:solidFill>
                      <a:srgbClr val="244061"/>
                    </a:solidFill>
                  </a:tcPr>
                </a:tc>
                <a:tc>
                  <a:txBody>
                    <a:bodyPr/>
                    <a:lstStyle/>
                    <a:p>
                      <a:pPr algn="ctr"/>
                      <a:r>
                        <a:rPr lang="en-US" sz="1600" dirty="0">
                          <a:latin typeface="Aptos" panose="020B0004020202020204" pitchFamily="34" charset="0"/>
                        </a:rPr>
                        <a:t>Country</a:t>
                      </a:r>
                    </a:p>
                  </a:txBody>
                  <a:tcPr>
                    <a:solidFill>
                      <a:srgbClr val="244061"/>
                    </a:solidFill>
                  </a:tcPr>
                </a:tc>
                <a:tc>
                  <a:txBody>
                    <a:bodyPr/>
                    <a:lstStyle/>
                    <a:p>
                      <a:pPr algn="ctr"/>
                      <a:r>
                        <a:rPr lang="en-US" sz="1600" dirty="0">
                          <a:latin typeface="Aptos" panose="020B0004020202020204" pitchFamily="34" charset="0"/>
                        </a:rPr>
                        <a:t>Age</a:t>
                      </a:r>
                    </a:p>
                  </a:txBody>
                  <a:tcPr>
                    <a:solidFill>
                      <a:srgbClr val="244061"/>
                    </a:solidFill>
                  </a:tcPr>
                </a:tc>
                <a:tc>
                  <a:txBody>
                    <a:bodyPr/>
                    <a:lstStyle/>
                    <a:p>
                      <a:pPr algn="ctr"/>
                      <a:r>
                        <a:rPr lang="en-US" sz="1600" dirty="0">
                          <a:latin typeface="Aptos" panose="020B0004020202020204" pitchFamily="34" charset="0"/>
                        </a:rPr>
                        <a:t>Pre-vaccine Era</a:t>
                      </a:r>
                    </a:p>
                  </a:txBody>
                  <a:tcPr>
                    <a:solidFill>
                      <a:srgbClr val="244061"/>
                    </a:solidFill>
                  </a:tcPr>
                </a:tc>
                <a:tc>
                  <a:txBody>
                    <a:bodyPr/>
                    <a:lstStyle/>
                    <a:p>
                      <a:pPr algn="ctr"/>
                      <a:r>
                        <a:rPr lang="en-US" sz="1600" dirty="0">
                          <a:latin typeface="Aptos" panose="020B0004020202020204" pitchFamily="34" charset="0"/>
                        </a:rPr>
                        <a:t>Vaccine Era</a:t>
                      </a:r>
                      <a:endParaRPr lang="en-US" sz="1600" baseline="30000" dirty="0"/>
                    </a:p>
                  </a:txBody>
                  <a:tcPr>
                    <a:solidFill>
                      <a:srgbClr val="244061"/>
                    </a:solidFill>
                  </a:tcPr>
                </a:tc>
                <a:tc>
                  <a:txBody>
                    <a:bodyPr/>
                    <a:lstStyle/>
                    <a:p>
                      <a:pPr algn="ctr"/>
                      <a:r>
                        <a:rPr lang="en-US" sz="1600" baseline="0" dirty="0">
                          <a:latin typeface="Aptos" panose="020B0004020202020204" pitchFamily="34" charset="0"/>
                        </a:rPr>
                        <a:t>Vaccination Status</a:t>
                      </a:r>
                    </a:p>
                  </a:txBody>
                  <a:tcPr>
                    <a:solidFill>
                      <a:srgbClr val="244061"/>
                    </a:solidFill>
                  </a:tcPr>
                </a:tc>
                <a:extLst>
                  <a:ext uri="{0D108BD9-81ED-4DB2-BD59-A6C34878D82A}">
                    <a16:rowId xmlns:a16="http://schemas.microsoft.com/office/drawing/2014/main" val="10000"/>
                  </a:ext>
                </a:extLst>
              </a:tr>
              <a:tr h="307313">
                <a:tc>
                  <a:txBody>
                    <a:bodyPr/>
                    <a:lstStyle/>
                    <a:p>
                      <a:r>
                        <a:rPr lang="en-US" sz="1200" dirty="0" err="1">
                          <a:latin typeface="Aptos" panose="020B0004020202020204" pitchFamily="34" charset="0"/>
                        </a:rPr>
                        <a:t>Tabrizi</a:t>
                      </a:r>
                      <a:r>
                        <a:rPr lang="en-US" sz="1200" dirty="0"/>
                        <a:t> 2014</a:t>
                      </a:r>
                      <a:endParaRPr lang="en-US" sz="1200" baseline="30000" dirty="0">
                        <a:solidFill>
                          <a:srgbClr val="FF0000"/>
                        </a:solidFill>
                      </a:endParaRPr>
                    </a:p>
                  </a:txBody>
                  <a:tcPr/>
                </a:tc>
                <a:tc>
                  <a:txBody>
                    <a:bodyPr/>
                    <a:lstStyle/>
                    <a:p>
                      <a:pPr algn="ctr"/>
                      <a:r>
                        <a:rPr lang="en-US" sz="1200" dirty="0">
                          <a:latin typeface="Aptos" panose="020B0004020202020204" pitchFamily="34" charset="0"/>
                        </a:rPr>
                        <a:t>Australia</a:t>
                      </a:r>
                    </a:p>
                  </a:txBody>
                  <a:tcPr/>
                </a:tc>
                <a:tc>
                  <a:txBody>
                    <a:bodyPr/>
                    <a:lstStyle/>
                    <a:p>
                      <a:pPr algn="ctr"/>
                      <a:r>
                        <a:rPr lang="en-US" sz="1200" dirty="0">
                          <a:latin typeface="Aptos" panose="020B0004020202020204" pitchFamily="34" charset="0"/>
                        </a:rPr>
                        <a:t>18–24 y</a:t>
                      </a:r>
                    </a:p>
                  </a:txBody>
                  <a:tcPr/>
                </a:tc>
                <a:tc>
                  <a:txBody>
                    <a:bodyPr/>
                    <a:lstStyle/>
                    <a:p>
                      <a:pPr algn="ctr"/>
                      <a:r>
                        <a:rPr lang="en-US" sz="1200" dirty="0">
                          <a:latin typeface="Aptos" panose="020B0004020202020204" pitchFamily="34" charset="0"/>
                        </a:rPr>
                        <a:t>2005–2007</a:t>
                      </a:r>
                    </a:p>
                  </a:txBody>
                  <a:tcPr/>
                </a:tc>
                <a:tc>
                  <a:txBody>
                    <a:bodyPr/>
                    <a:lstStyle/>
                    <a:p>
                      <a:pPr algn="ctr"/>
                      <a:r>
                        <a:rPr lang="en-US" sz="1200" dirty="0">
                          <a:latin typeface="Aptos" panose="020B0004020202020204" pitchFamily="34" charset="0"/>
                        </a:rPr>
                        <a:t>2010–2012</a:t>
                      </a:r>
                    </a:p>
                  </a:txBody>
                  <a:tcPr/>
                </a:tc>
                <a:tc>
                  <a:txBody>
                    <a:bodyPr/>
                    <a:lstStyle/>
                    <a:p>
                      <a:pPr algn="ctr"/>
                      <a:r>
                        <a:rPr lang="en-US" sz="1200" dirty="0">
                          <a:latin typeface="Aptos" panose="020B0004020202020204" pitchFamily="34" charset="0"/>
                        </a:rPr>
                        <a:t>3 doses</a:t>
                      </a:r>
                    </a:p>
                  </a:txBody>
                  <a:tcPr/>
                </a:tc>
                <a:extLst>
                  <a:ext uri="{0D108BD9-81ED-4DB2-BD59-A6C34878D82A}">
                    <a16:rowId xmlns:a16="http://schemas.microsoft.com/office/drawing/2014/main" val="10001"/>
                  </a:ext>
                </a:extLst>
              </a:tr>
              <a:tr h="307313">
                <a:tc>
                  <a:txBody>
                    <a:bodyPr/>
                    <a:lstStyle/>
                    <a:p>
                      <a:r>
                        <a:rPr lang="en-US" sz="1200" dirty="0">
                          <a:latin typeface="Aptos" panose="020B0004020202020204" pitchFamily="34" charset="0"/>
                        </a:rPr>
                        <a:t>Markowitz 2013</a:t>
                      </a:r>
                    </a:p>
                  </a:txBody>
                  <a:tcPr/>
                </a:tc>
                <a:tc>
                  <a:txBody>
                    <a:bodyPr/>
                    <a:lstStyle/>
                    <a:p>
                      <a:pPr algn="ctr"/>
                      <a:r>
                        <a:rPr lang="en-US" sz="1200" dirty="0">
                          <a:latin typeface="Aptos" panose="020B0004020202020204" pitchFamily="34" charset="0"/>
                        </a:rPr>
                        <a:t>United States</a:t>
                      </a:r>
                    </a:p>
                  </a:txBody>
                  <a:tcPr/>
                </a:tc>
                <a:tc>
                  <a:txBody>
                    <a:bodyPr/>
                    <a:lstStyle/>
                    <a:p>
                      <a:pPr algn="ctr"/>
                      <a:r>
                        <a:rPr lang="en-US" sz="1200" dirty="0">
                          <a:latin typeface="Aptos" panose="020B0004020202020204" pitchFamily="34" charset="0"/>
                        </a:rPr>
                        <a:t>14–19 y</a:t>
                      </a:r>
                    </a:p>
                  </a:txBody>
                  <a:tcPr/>
                </a:tc>
                <a:tc>
                  <a:txBody>
                    <a:bodyPr/>
                    <a:lstStyle/>
                    <a:p>
                      <a:pPr algn="ctr"/>
                      <a:r>
                        <a:rPr lang="en-US" sz="1200" dirty="0">
                          <a:latin typeface="Aptos" panose="020B0004020202020204" pitchFamily="34" charset="0"/>
                        </a:rPr>
                        <a:t>2003–2006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2007–2010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Unknown</a:t>
                      </a:r>
                    </a:p>
                  </a:txBody>
                  <a:tcPr/>
                </a:tc>
                <a:extLst>
                  <a:ext uri="{0D108BD9-81ED-4DB2-BD59-A6C34878D82A}">
                    <a16:rowId xmlns:a16="http://schemas.microsoft.com/office/drawing/2014/main" val="10002"/>
                  </a:ext>
                </a:extLst>
              </a:tr>
              <a:tr h="307313">
                <a:tc>
                  <a:txBody>
                    <a:bodyPr/>
                    <a:lstStyle/>
                    <a:p>
                      <a:r>
                        <a:rPr lang="en-US" sz="1200" dirty="0">
                          <a:latin typeface="Aptos" panose="020B0004020202020204" pitchFamily="34" charset="0"/>
                        </a:rPr>
                        <a:t>Markowitz 2016</a:t>
                      </a:r>
                    </a:p>
                  </a:txBody>
                  <a:tcPr/>
                </a:tc>
                <a:tc>
                  <a:txBody>
                    <a:bodyPr/>
                    <a:lstStyle/>
                    <a:p>
                      <a:pPr algn="ctr"/>
                      <a:r>
                        <a:rPr lang="en-US" sz="1200" dirty="0">
                          <a:latin typeface="Aptos" panose="020B0004020202020204" pitchFamily="34" charset="0"/>
                        </a:rPr>
                        <a:t>United States</a:t>
                      </a:r>
                    </a:p>
                  </a:txBody>
                  <a:tcPr/>
                </a:tc>
                <a:tc>
                  <a:txBody>
                    <a:bodyPr/>
                    <a:lstStyle/>
                    <a:p>
                      <a:pPr algn="ctr"/>
                      <a:r>
                        <a:rPr lang="en-US" sz="1200" dirty="0">
                          <a:latin typeface="Aptos" panose="020B0004020202020204" pitchFamily="34" charset="0"/>
                        </a:rPr>
                        <a:t>14–19 y</a:t>
                      </a:r>
                    </a:p>
                  </a:txBody>
                  <a:tcPr/>
                </a:tc>
                <a:tc>
                  <a:txBody>
                    <a:bodyPr/>
                    <a:lstStyle/>
                    <a:p>
                      <a:pPr algn="ctr"/>
                      <a:r>
                        <a:rPr lang="en-US" sz="1200" dirty="0">
                          <a:latin typeface="Aptos" panose="020B0004020202020204" pitchFamily="34" charset="0"/>
                        </a:rPr>
                        <a:t>2003–2006</a:t>
                      </a:r>
                    </a:p>
                  </a:txBody>
                  <a:tcPr/>
                </a:tc>
                <a:tc>
                  <a:txBody>
                    <a:bodyPr/>
                    <a:lstStyle/>
                    <a:p>
                      <a:pPr algn="ctr"/>
                      <a:r>
                        <a:rPr lang="en-US" sz="1200" dirty="0">
                          <a:latin typeface="Aptos" panose="020B0004020202020204" pitchFamily="34" charset="0"/>
                        </a:rPr>
                        <a:t>2009–2012</a:t>
                      </a:r>
                    </a:p>
                  </a:txBody>
                  <a:tcPr/>
                </a:tc>
                <a:tc>
                  <a:txBody>
                    <a:bodyPr/>
                    <a:lstStyle/>
                    <a:p>
                      <a:pPr algn="ctr"/>
                      <a:r>
                        <a:rPr lang="en-US" sz="1200" dirty="0">
                          <a:latin typeface="Aptos" panose="020B0004020202020204" pitchFamily="34" charset="0"/>
                        </a:rPr>
                        <a:t>Unknown</a:t>
                      </a:r>
                    </a:p>
                  </a:txBody>
                  <a:tcPr/>
                </a:tc>
                <a:extLst>
                  <a:ext uri="{0D108BD9-81ED-4DB2-BD59-A6C34878D82A}">
                    <a16:rowId xmlns:a16="http://schemas.microsoft.com/office/drawing/2014/main" val="10003"/>
                  </a:ext>
                </a:extLst>
              </a:tr>
            </a:tbl>
          </a:graphicData>
        </a:graphic>
      </p:graphicFrame>
      <p:sp>
        <p:nvSpPr>
          <p:cNvPr id="21" name="TextBox 20"/>
          <p:cNvSpPr txBox="1"/>
          <p:nvPr/>
        </p:nvSpPr>
        <p:spPr>
          <a:xfrm>
            <a:off x="3275175" y="2421304"/>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18" name="TextBox 17"/>
          <p:cNvSpPr txBox="1"/>
          <p:nvPr/>
        </p:nvSpPr>
        <p:spPr>
          <a:xfrm>
            <a:off x="7023263" y="2161433"/>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19" name="TextBox 18"/>
          <p:cNvSpPr txBox="1"/>
          <p:nvPr/>
        </p:nvSpPr>
        <p:spPr>
          <a:xfrm>
            <a:off x="3989550" y="2510812"/>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5" name="TextBox 24"/>
          <p:cNvSpPr txBox="1"/>
          <p:nvPr/>
        </p:nvSpPr>
        <p:spPr>
          <a:xfrm>
            <a:off x="7751925" y="2550978"/>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6" name="TextBox 25"/>
          <p:cNvSpPr txBox="1"/>
          <p:nvPr/>
        </p:nvSpPr>
        <p:spPr>
          <a:xfrm>
            <a:off x="4684991" y="2992846"/>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7" name="TextBox 26"/>
          <p:cNvSpPr txBox="1"/>
          <p:nvPr/>
        </p:nvSpPr>
        <p:spPr>
          <a:xfrm>
            <a:off x="5413538" y="2809010"/>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3" name="TextBox 2"/>
          <p:cNvSpPr txBox="1"/>
          <p:nvPr/>
        </p:nvSpPr>
        <p:spPr>
          <a:xfrm>
            <a:off x="3710229" y="1676596"/>
            <a:ext cx="1107942" cy="276999"/>
          </a:xfrm>
          <a:prstGeom prst="rect">
            <a:avLst/>
          </a:prstGeom>
          <a:noFill/>
        </p:spPr>
        <p:txBody>
          <a:bodyPr wrap="square" rtlCol="0">
            <a:spAutoFit/>
          </a:bodyPr>
          <a:lstStyle/>
          <a:p>
            <a:pPr algn="ctr"/>
            <a:r>
              <a:rPr lang="en-US" sz="1200" dirty="0" err="1">
                <a:latin typeface="Aptos" panose="020B0004020202020204" pitchFamily="34" charset="0"/>
              </a:rPr>
              <a:t>Tabrizi</a:t>
            </a:r>
            <a:r>
              <a:rPr lang="en-US" sz="1200" dirty="0">
                <a:latin typeface="Aptos" panose="020B0004020202020204" pitchFamily="34" charset="0"/>
              </a:rPr>
              <a:t> 2014</a:t>
            </a:r>
          </a:p>
        </p:txBody>
      </p:sp>
      <p:sp>
        <p:nvSpPr>
          <p:cNvPr id="4" name="Rectangle 3"/>
          <p:cNvSpPr/>
          <p:nvPr/>
        </p:nvSpPr>
        <p:spPr>
          <a:xfrm>
            <a:off x="6357423" y="1748373"/>
            <a:ext cx="100584" cy="1005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7" name="TextBox 6"/>
          <p:cNvSpPr txBox="1"/>
          <p:nvPr/>
        </p:nvSpPr>
        <p:spPr>
          <a:xfrm>
            <a:off x="3532365" y="1405408"/>
            <a:ext cx="2204266" cy="276999"/>
          </a:xfrm>
          <a:prstGeom prst="rect">
            <a:avLst/>
          </a:prstGeom>
          <a:noFill/>
        </p:spPr>
        <p:txBody>
          <a:bodyPr wrap="square" rtlCol="0">
            <a:spAutoFit/>
          </a:bodyPr>
          <a:lstStyle/>
          <a:p>
            <a:pPr algn="ctr"/>
            <a:r>
              <a:rPr lang="en-US" sz="1200" u="sng" dirty="0">
                <a:latin typeface="Aptos" panose="020B0004020202020204" pitchFamily="34" charset="0"/>
              </a:rPr>
              <a:t>Vaccinated vs unvaccinated</a:t>
            </a:r>
          </a:p>
        </p:txBody>
      </p:sp>
      <p:sp>
        <p:nvSpPr>
          <p:cNvPr id="20" name="Rectangle 19"/>
          <p:cNvSpPr/>
          <p:nvPr/>
        </p:nvSpPr>
        <p:spPr>
          <a:xfrm>
            <a:off x="3656344" y="1778339"/>
            <a:ext cx="100584" cy="10058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22" name="TextBox 21"/>
          <p:cNvSpPr txBox="1"/>
          <p:nvPr/>
        </p:nvSpPr>
        <p:spPr>
          <a:xfrm>
            <a:off x="6215185" y="1407282"/>
            <a:ext cx="2400922" cy="276999"/>
          </a:xfrm>
          <a:prstGeom prst="rect">
            <a:avLst/>
          </a:prstGeom>
          <a:noFill/>
        </p:spPr>
        <p:txBody>
          <a:bodyPr wrap="square" rtlCol="0">
            <a:spAutoFit/>
          </a:bodyPr>
          <a:lstStyle/>
          <a:p>
            <a:pPr algn="ctr"/>
            <a:r>
              <a:rPr lang="en-US" sz="1200" u="sng" dirty="0">
                <a:latin typeface="Aptos" panose="020B0004020202020204" pitchFamily="34" charset="0"/>
              </a:rPr>
              <a:t>Pre-vaccine era vs vaccine era</a:t>
            </a:r>
          </a:p>
        </p:txBody>
      </p:sp>
      <p:sp>
        <p:nvSpPr>
          <p:cNvPr id="24" name="Rectangle 23"/>
          <p:cNvSpPr/>
          <p:nvPr/>
        </p:nvSpPr>
        <p:spPr>
          <a:xfrm>
            <a:off x="6357423" y="1919792"/>
            <a:ext cx="100584" cy="100584"/>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32" name="Rectangle 31"/>
          <p:cNvSpPr/>
          <p:nvPr/>
        </p:nvSpPr>
        <p:spPr>
          <a:xfrm>
            <a:off x="6357423" y="2095908"/>
            <a:ext cx="100584" cy="10058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28" name="TextBox 27"/>
          <p:cNvSpPr txBox="1"/>
          <p:nvPr/>
        </p:nvSpPr>
        <p:spPr>
          <a:xfrm>
            <a:off x="6490592" y="1645797"/>
            <a:ext cx="1478771" cy="646331"/>
          </a:xfrm>
          <a:prstGeom prst="rect">
            <a:avLst/>
          </a:prstGeom>
          <a:noFill/>
        </p:spPr>
        <p:txBody>
          <a:bodyPr wrap="square" rtlCol="0">
            <a:spAutoFit/>
          </a:bodyPr>
          <a:lstStyle/>
          <a:p>
            <a:pPr algn="l"/>
            <a:r>
              <a:rPr lang="en-US" sz="1200" dirty="0" err="1">
                <a:latin typeface="Aptos" panose="020B0004020202020204" pitchFamily="34" charset="0"/>
              </a:rPr>
              <a:t>Tabrizi</a:t>
            </a:r>
            <a:r>
              <a:rPr lang="en-US" sz="1200" dirty="0">
                <a:latin typeface="Aptos" panose="020B0004020202020204" pitchFamily="34" charset="0"/>
              </a:rPr>
              <a:t> 2014</a:t>
            </a:r>
            <a:endParaRPr lang="tr-TR" sz="1200" dirty="0">
              <a:latin typeface="Aptos" panose="020B0004020202020204" pitchFamily="34" charset="0"/>
            </a:endParaRPr>
          </a:p>
          <a:p>
            <a:pPr algn="l"/>
            <a:r>
              <a:rPr lang="en-US" sz="1200" dirty="0">
                <a:latin typeface="Aptos" panose="020B0004020202020204" pitchFamily="34" charset="0"/>
              </a:rPr>
              <a:t>Markowitz 201</a:t>
            </a:r>
            <a:r>
              <a:rPr lang="tr-TR" sz="1200" dirty="0">
                <a:latin typeface="Aptos" panose="020B0004020202020204" pitchFamily="34" charset="0"/>
              </a:rPr>
              <a:t>3</a:t>
            </a:r>
            <a:endParaRPr lang="en-US" sz="1200" dirty="0">
              <a:latin typeface="Aptos" panose="020B0004020202020204" pitchFamily="34" charset="0"/>
            </a:endParaRPr>
          </a:p>
          <a:p>
            <a:pPr algn="l"/>
            <a:r>
              <a:rPr lang="en-US" sz="1200" dirty="0">
                <a:latin typeface="Aptos" panose="020B0004020202020204" pitchFamily="34" charset="0"/>
              </a:rPr>
              <a:t>Markowitz 2016</a:t>
            </a:r>
          </a:p>
        </p:txBody>
      </p:sp>
    </p:spTree>
    <p:extLst>
      <p:ext uri="{BB962C8B-B14F-4D97-AF65-F5344CB8AC3E}">
        <p14:creationId xmlns:p14="http://schemas.microsoft.com/office/powerpoint/2010/main" val="20914471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4" name="Table 43"/>
          <p:cNvGraphicFramePr>
            <a:graphicFrameLocks noGrp="1"/>
          </p:cNvGraphicFramePr>
          <p:nvPr/>
        </p:nvGraphicFramePr>
        <p:xfrm>
          <a:off x="1956002" y="4576622"/>
          <a:ext cx="8279999" cy="1800833"/>
        </p:xfrm>
        <a:graphic>
          <a:graphicData uri="http://schemas.openxmlformats.org/drawingml/2006/table">
            <a:tbl>
              <a:tblPr firstRow="1" bandRow="1">
                <a:tableStyleId>{5C22544A-7EE6-4342-B048-85BDC9FD1C3A}</a:tableStyleId>
              </a:tblPr>
              <a:tblGrid>
                <a:gridCol w="1603612">
                  <a:extLst>
                    <a:ext uri="{9D8B030D-6E8A-4147-A177-3AD203B41FA5}">
                      <a16:colId xmlns:a16="http://schemas.microsoft.com/office/drawing/2014/main" val="20000"/>
                    </a:ext>
                  </a:extLst>
                </a:gridCol>
                <a:gridCol w="1051315">
                  <a:extLst>
                    <a:ext uri="{9D8B030D-6E8A-4147-A177-3AD203B41FA5}">
                      <a16:colId xmlns:a16="http://schemas.microsoft.com/office/drawing/2014/main" val="20001"/>
                    </a:ext>
                  </a:extLst>
                </a:gridCol>
                <a:gridCol w="845388">
                  <a:extLst>
                    <a:ext uri="{9D8B030D-6E8A-4147-A177-3AD203B41FA5}">
                      <a16:colId xmlns:a16="http://schemas.microsoft.com/office/drawing/2014/main" val="20002"/>
                    </a:ext>
                  </a:extLst>
                </a:gridCol>
                <a:gridCol w="1506522">
                  <a:extLst>
                    <a:ext uri="{9D8B030D-6E8A-4147-A177-3AD203B41FA5}">
                      <a16:colId xmlns:a16="http://schemas.microsoft.com/office/drawing/2014/main" val="20003"/>
                    </a:ext>
                  </a:extLst>
                </a:gridCol>
                <a:gridCol w="1506522">
                  <a:extLst>
                    <a:ext uri="{9D8B030D-6E8A-4147-A177-3AD203B41FA5}">
                      <a16:colId xmlns:a16="http://schemas.microsoft.com/office/drawing/2014/main" val="20004"/>
                    </a:ext>
                  </a:extLst>
                </a:gridCol>
                <a:gridCol w="1766640">
                  <a:extLst>
                    <a:ext uri="{9D8B030D-6E8A-4147-A177-3AD203B41FA5}">
                      <a16:colId xmlns:a16="http://schemas.microsoft.com/office/drawing/2014/main" val="20005"/>
                    </a:ext>
                  </a:extLst>
                </a:gridCol>
              </a:tblGrid>
              <a:tr h="307313">
                <a:tc>
                  <a:txBody>
                    <a:bodyPr/>
                    <a:lstStyle/>
                    <a:p>
                      <a:pPr algn="ctr"/>
                      <a:r>
                        <a:rPr lang="en-US" sz="1600" dirty="0">
                          <a:latin typeface="Aptos" panose="020B0004020202020204" pitchFamily="34" charset="0"/>
                        </a:rPr>
                        <a:t>Study</a:t>
                      </a:r>
                    </a:p>
                  </a:txBody>
                  <a:tcPr>
                    <a:solidFill>
                      <a:srgbClr val="244061"/>
                    </a:solidFill>
                  </a:tcPr>
                </a:tc>
                <a:tc>
                  <a:txBody>
                    <a:bodyPr/>
                    <a:lstStyle/>
                    <a:p>
                      <a:pPr algn="ctr"/>
                      <a:r>
                        <a:rPr lang="en-US" sz="1600" dirty="0">
                          <a:latin typeface="Aptos" panose="020B0004020202020204" pitchFamily="34" charset="0"/>
                        </a:rPr>
                        <a:t>Country</a:t>
                      </a:r>
                    </a:p>
                  </a:txBody>
                  <a:tcPr>
                    <a:solidFill>
                      <a:srgbClr val="244061"/>
                    </a:solidFill>
                  </a:tcPr>
                </a:tc>
                <a:tc>
                  <a:txBody>
                    <a:bodyPr/>
                    <a:lstStyle/>
                    <a:p>
                      <a:pPr algn="ctr"/>
                      <a:r>
                        <a:rPr lang="en-US" sz="1600" dirty="0">
                          <a:latin typeface="Aptos" panose="020B0004020202020204" pitchFamily="34" charset="0"/>
                        </a:rPr>
                        <a:t>Age</a:t>
                      </a:r>
                    </a:p>
                  </a:txBody>
                  <a:tcPr>
                    <a:solidFill>
                      <a:srgbClr val="244061"/>
                    </a:solidFill>
                  </a:tcPr>
                </a:tc>
                <a:tc>
                  <a:txBody>
                    <a:bodyPr/>
                    <a:lstStyle/>
                    <a:p>
                      <a:pPr algn="ctr"/>
                      <a:r>
                        <a:rPr lang="en-US" sz="1600" dirty="0">
                          <a:latin typeface="Aptos" panose="020B0004020202020204" pitchFamily="34" charset="0"/>
                        </a:rPr>
                        <a:t>Pre-vaccine Era</a:t>
                      </a:r>
                    </a:p>
                  </a:txBody>
                  <a:tcPr>
                    <a:solidFill>
                      <a:srgbClr val="244061"/>
                    </a:solidFill>
                  </a:tcPr>
                </a:tc>
                <a:tc>
                  <a:txBody>
                    <a:bodyPr/>
                    <a:lstStyle/>
                    <a:p>
                      <a:pPr algn="ctr"/>
                      <a:r>
                        <a:rPr lang="en-US" sz="1600" dirty="0">
                          <a:latin typeface="Aptos" panose="020B0004020202020204" pitchFamily="34" charset="0"/>
                        </a:rPr>
                        <a:t>Vaccine Era</a:t>
                      </a:r>
                      <a:endParaRPr lang="en-US" sz="1600" baseline="30000" dirty="0"/>
                    </a:p>
                  </a:txBody>
                  <a:tcPr>
                    <a:solidFill>
                      <a:srgbClr val="244061"/>
                    </a:solidFill>
                  </a:tcPr>
                </a:tc>
                <a:tc>
                  <a:txBody>
                    <a:bodyPr/>
                    <a:lstStyle/>
                    <a:p>
                      <a:pPr algn="ctr"/>
                      <a:r>
                        <a:rPr lang="en-US" sz="1600" baseline="0" dirty="0">
                          <a:latin typeface="Aptos" panose="020B0004020202020204" pitchFamily="34" charset="0"/>
                        </a:rPr>
                        <a:t>Vaccination Status</a:t>
                      </a:r>
                    </a:p>
                  </a:txBody>
                  <a:tcPr>
                    <a:solidFill>
                      <a:srgbClr val="244061"/>
                    </a:solidFill>
                  </a:tcPr>
                </a:tc>
                <a:extLst>
                  <a:ext uri="{0D108BD9-81ED-4DB2-BD59-A6C34878D82A}">
                    <a16:rowId xmlns:a16="http://schemas.microsoft.com/office/drawing/2014/main" val="10000"/>
                  </a:ext>
                </a:extLst>
              </a:tr>
              <a:tr h="307313">
                <a:tc>
                  <a:txBody>
                    <a:bodyPr/>
                    <a:lstStyle/>
                    <a:p>
                      <a:r>
                        <a:rPr lang="en-US" sz="1200" dirty="0" err="1">
                          <a:latin typeface="Aptos" panose="020B0004020202020204" pitchFamily="34" charset="0"/>
                        </a:rPr>
                        <a:t>Tabrizi</a:t>
                      </a:r>
                      <a:r>
                        <a:rPr lang="en-US" sz="1200" dirty="0"/>
                        <a:t> 2014</a:t>
                      </a:r>
                      <a:endParaRPr lang="en-US" sz="1200" baseline="30000" dirty="0">
                        <a:solidFill>
                          <a:srgbClr val="FF0000"/>
                        </a:solidFill>
                      </a:endParaRPr>
                    </a:p>
                  </a:txBody>
                  <a:tcPr/>
                </a:tc>
                <a:tc>
                  <a:txBody>
                    <a:bodyPr/>
                    <a:lstStyle/>
                    <a:p>
                      <a:pPr algn="ctr"/>
                      <a:r>
                        <a:rPr lang="en-US" sz="1200" dirty="0">
                          <a:latin typeface="Aptos" panose="020B0004020202020204" pitchFamily="34" charset="0"/>
                        </a:rPr>
                        <a:t>Australia</a:t>
                      </a:r>
                    </a:p>
                  </a:txBody>
                  <a:tcPr/>
                </a:tc>
                <a:tc>
                  <a:txBody>
                    <a:bodyPr/>
                    <a:lstStyle/>
                    <a:p>
                      <a:pPr algn="ctr"/>
                      <a:r>
                        <a:rPr lang="en-US" sz="1200" dirty="0">
                          <a:latin typeface="Aptos" panose="020B0004020202020204" pitchFamily="34" charset="0"/>
                        </a:rPr>
                        <a:t>18–24 y</a:t>
                      </a:r>
                    </a:p>
                  </a:txBody>
                  <a:tcPr/>
                </a:tc>
                <a:tc>
                  <a:txBody>
                    <a:bodyPr/>
                    <a:lstStyle/>
                    <a:p>
                      <a:pPr algn="ctr"/>
                      <a:r>
                        <a:rPr lang="en-US" sz="1200" dirty="0">
                          <a:latin typeface="Aptos" panose="020B0004020202020204" pitchFamily="34" charset="0"/>
                        </a:rPr>
                        <a:t>2005–2007</a:t>
                      </a:r>
                    </a:p>
                  </a:txBody>
                  <a:tcPr/>
                </a:tc>
                <a:tc>
                  <a:txBody>
                    <a:bodyPr/>
                    <a:lstStyle/>
                    <a:p>
                      <a:pPr algn="ctr"/>
                      <a:r>
                        <a:rPr lang="en-US" sz="1200" dirty="0">
                          <a:latin typeface="Aptos" panose="020B0004020202020204" pitchFamily="34" charset="0"/>
                        </a:rPr>
                        <a:t>2010–2012</a:t>
                      </a:r>
                    </a:p>
                  </a:txBody>
                  <a:tcPr/>
                </a:tc>
                <a:tc>
                  <a:txBody>
                    <a:bodyPr/>
                    <a:lstStyle/>
                    <a:p>
                      <a:pPr algn="ctr"/>
                      <a:r>
                        <a:rPr lang="en-US" sz="1200" dirty="0">
                          <a:latin typeface="Aptos" panose="020B0004020202020204" pitchFamily="34" charset="0"/>
                        </a:rPr>
                        <a:t>3 doses</a:t>
                      </a:r>
                    </a:p>
                  </a:txBody>
                  <a:tcPr/>
                </a:tc>
                <a:extLst>
                  <a:ext uri="{0D108BD9-81ED-4DB2-BD59-A6C34878D82A}">
                    <a16:rowId xmlns:a16="http://schemas.microsoft.com/office/drawing/2014/main" val="10001"/>
                  </a:ext>
                </a:extLst>
              </a:tr>
              <a:tr h="307313">
                <a:tc>
                  <a:txBody>
                    <a:bodyPr/>
                    <a:lstStyle/>
                    <a:p>
                      <a:r>
                        <a:rPr lang="en-US" sz="1200" dirty="0">
                          <a:latin typeface="Aptos" panose="020B0004020202020204" pitchFamily="34" charset="0"/>
                        </a:rPr>
                        <a:t>Markowitz 2013</a:t>
                      </a:r>
                    </a:p>
                  </a:txBody>
                  <a:tcPr>
                    <a:solidFill>
                      <a:schemeClr val="accent4">
                        <a:lumMod val="20000"/>
                        <a:lumOff val="80000"/>
                      </a:schemeClr>
                    </a:solidFill>
                  </a:tcPr>
                </a:tc>
                <a:tc>
                  <a:txBody>
                    <a:bodyPr/>
                    <a:lstStyle/>
                    <a:p>
                      <a:pPr algn="ctr"/>
                      <a:r>
                        <a:rPr lang="en-US" sz="1200" dirty="0">
                          <a:latin typeface="Aptos" panose="020B0004020202020204" pitchFamily="34" charset="0"/>
                        </a:rPr>
                        <a:t>United States</a:t>
                      </a:r>
                    </a:p>
                  </a:txBody>
                  <a:tcPr/>
                </a:tc>
                <a:tc>
                  <a:txBody>
                    <a:bodyPr/>
                    <a:lstStyle/>
                    <a:p>
                      <a:pPr algn="ctr"/>
                      <a:r>
                        <a:rPr lang="en-US" sz="1200" dirty="0">
                          <a:latin typeface="Aptos" panose="020B0004020202020204" pitchFamily="34" charset="0"/>
                        </a:rPr>
                        <a:t>14–19 y</a:t>
                      </a:r>
                    </a:p>
                  </a:txBody>
                  <a:tcPr/>
                </a:tc>
                <a:tc>
                  <a:txBody>
                    <a:bodyPr/>
                    <a:lstStyle/>
                    <a:p>
                      <a:pPr algn="ctr"/>
                      <a:r>
                        <a:rPr lang="en-US" sz="1200" dirty="0">
                          <a:latin typeface="Aptos" panose="020B0004020202020204" pitchFamily="34" charset="0"/>
                        </a:rPr>
                        <a:t>2003–2006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2007–2010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Unknown</a:t>
                      </a:r>
                    </a:p>
                  </a:txBody>
                  <a:tcPr/>
                </a:tc>
                <a:extLst>
                  <a:ext uri="{0D108BD9-81ED-4DB2-BD59-A6C34878D82A}">
                    <a16:rowId xmlns:a16="http://schemas.microsoft.com/office/drawing/2014/main" val="10002"/>
                  </a:ext>
                </a:extLst>
              </a:tr>
              <a:tr h="307313">
                <a:tc>
                  <a:txBody>
                    <a:bodyPr/>
                    <a:lstStyle/>
                    <a:p>
                      <a:r>
                        <a:rPr lang="en-US" sz="1200" dirty="0">
                          <a:latin typeface="Aptos" panose="020B0004020202020204" pitchFamily="34" charset="0"/>
                        </a:rPr>
                        <a:t>Markowitz 2016</a:t>
                      </a:r>
                    </a:p>
                  </a:txBody>
                  <a:tcPr/>
                </a:tc>
                <a:tc>
                  <a:txBody>
                    <a:bodyPr/>
                    <a:lstStyle/>
                    <a:p>
                      <a:pPr algn="ctr"/>
                      <a:r>
                        <a:rPr lang="en-US" sz="1200" dirty="0">
                          <a:latin typeface="Aptos" panose="020B0004020202020204" pitchFamily="34" charset="0"/>
                        </a:rPr>
                        <a:t>United States</a:t>
                      </a:r>
                    </a:p>
                  </a:txBody>
                  <a:tcPr/>
                </a:tc>
                <a:tc>
                  <a:txBody>
                    <a:bodyPr/>
                    <a:lstStyle/>
                    <a:p>
                      <a:pPr algn="ctr"/>
                      <a:r>
                        <a:rPr lang="en-US" sz="1200" dirty="0">
                          <a:latin typeface="Aptos" panose="020B0004020202020204" pitchFamily="34" charset="0"/>
                        </a:rPr>
                        <a:t>14–19 y</a:t>
                      </a:r>
                    </a:p>
                  </a:txBody>
                  <a:tcPr/>
                </a:tc>
                <a:tc>
                  <a:txBody>
                    <a:bodyPr/>
                    <a:lstStyle/>
                    <a:p>
                      <a:pPr algn="ctr"/>
                      <a:r>
                        <a:rPr lang="en-US" sz="1200" dirty="0">
                          <a:latin typeface="Aptos" panose="020B0004020202020204" pitchFamily="34" charset="0"/>
                        </a:rPr>
                        <a:t>2003–2006</a:t>
                      </a:r>
                    </a:p>
                  </a:txBody>
                  <a:tcPr/>
                </a:tc>
                <a:tc>
                  <a:txBody>
                    <a:bodyPr/>
                    <a:lstStyle/>
                    <a:p>
                      <a:pPr algn="ctr"/>
                      <a:r>
                        <a:rPr lang="en-US" sz="1200" dirty="0">
                          <a:latin typeface="Aptos" panose="020B0004020202020204" pitchFamily="34" charset="0"/>
                        </a:rPr>
                        <a:t>2009–2012</a:t>
                      </a:r>
                    </a:p>
                  </a:txBody>
                  <a:tcPr/>
                </a:tc>
                <a:tc>
                  <a:txBody>
                    <a:bodyPr/>
                    <a:lstStyle/>
                    <a:p>
                      <a:pPr algn="ctr"/>
                      <a:r>
                        <a:rPr lang="en-US" sz="1200" dirty="0">
                          <a:latin typeface="Aptos" panose="020B0004020202020204" pitchFamily="34" charset="0"/>
                        </a:rPr>
                        <a:t>Unknown</a:t>
                      </a:r>
                    </a:p>
                  </a:txBody>
                  <a:tcPr/>
                </a:tc>
                <a:extLst>
                  <a:ext uri="{0D108BD9-81ED-4DB2-BD59-A6C34878D82A}">
                    <a16:rowId xmlns:a16="http://schemas.microsoft.com/office/drawing/2014/main" val="10003"/>
                  </a:ext>
                </a:extLst>
              </a:tr>
            </a:tbl>
          </a:graphicData>
        </a:graphic>
      </p:graphicFrame>
      <p:sp>
        <p:nvSpPr>
          <p:cNvPr id="23" name="Title 1"/>
          <p:cNvSpPr>
            <a:spLocks noGrp="1"/>
          </p:cNvSpPr>
          <p:nvPr>
            <p:ph type="title"/>
          </p:nvPr>
        </p:nvSpPr>
        <p:spPr/>
        <p:txBody>
          <a:bodyPr>
            <a:noAutofit/>
          </a:bodyPr>
          <a:lstStyle/>
          <a:p>
            <a:r>
              <a:rPr lang="en-US" altLang="en-US" dirty="0"/>
              <a:t>4vHPV Vaccine: Declines in Prevalence of</a:t>
            </a:r>
            <a:br>
              <a:rPr lang="tr-TR" altLang="en-US" dirty="0"/>
            </a:br>
            <a:r>
              <a:rPr lang="tr-TR" altLang="en-US" dirty="0"/>
              <a:t>Non-</a:t>
            </a:r>
            <a:r>
              <a:rPr lang="en-US" altLang="en-US" dirty="0"/>
              <a:t>Vaccine and HPV Types in the Vaccine Era</a:t>
            </a:r>
            <a:endParaRPr lang="en-US" dirty="0"/>
          </a:p>
        </p:txBody>
      </p:sp>
      <p:graphicFrame>
        <p:nvGraphicFramePr>
          <p:cNvPr id="6" name="Content Placeholder 5"/>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1" name="Footer Placeholder 13"/>
          <p:cNvSpPr>
            <a:spLocks noGrp="1"/>
          </p:cNvSpPr>
          <p:nvPr>
            <p:ph type="ftr" sz="quarter" idx="11"/>
          </p:nvPr>
        </p:nvSpPr>
        <p:spPr/>
        <p:txBody>
          <a:bodyPr/>
          <a:lstStyle/>
          <a:p>
            <a:r>
              <a:rPr lang="en-US" sz="1100" dirty="0"/>
              <a:t>HPV prevalence includes incident infection, persistent infection, and HPV deposition.</a:t>
            </a:r>
            <a:endParaRPr lang="tr-TR" sz="1100" dirty="0"/>
          </a:p>
          <a:p>
            <a:pPr marL="0" lvl="4"/>
            <a:r>
              <a:rPr lang="fr-FR" sz="1100" dirty="0">
                <a:latin typeface="Aptos" panose="020B0004020202020204" pitchFamily="34" charset="0"/>
              </a:rPr>
              <a:t>*</a:t>
            </a:r>
            <a:r>
              <a:rPr lang="en-US" sz="1100" dirty="0">
                <a:latin typeface="Aptos" panose="020B0004020202020204" pitchFamily="34" charset="0"/>
              </a:rPr>
              <a:t>Statistically significant difference compared to pre-vaccine group.</a:t>
            </a:r>
            <a:br>
              <a:rPr lang="en-US" sz="1100" dirty="0">
                <a:latin typeface="Aptos" panose="020B0004020202020204" pitchFamily="34" charset="0"/>
              </a:rPr>
            </a:br>
            <a:r>
              <a:rPr lang="fr-FR" sz="1100" baseline="30000" dirty="0" err="1">
                <a:latin typeface="Aptos" panose="020B0004020202020204" pitchFamily="34" charset="0"/>
              </a:rPr>
              <a:t>a</a:t>
            </a:r>
            <a:r>
              <a:rPr lang="fr-FR" sz="1100" dirty="0" err="1">
                <a:latin typeface="Aptos" panose="020B0004020202020204" pitchFamily="34" charset="0"/>
              </a:rPr>
              <a:t>Prevalence</a:t>
            </a:r>
            <a:r>
              <a:rPr lang="fr-FR" sz="1100" dirty="0">
                <a:latin typeface="Aptos" panose="020B0004020202020204" pitchFamily="34" charset="0"/>
              </a:rPr>
              <a:t> of HPV 45 in </a:t>
            </a:r>
            <a:r>
              <a:rPr lang="fr-FR" sz="1100" dirty="0" err="1">
                <a:latin typeface="Aptos" panose="020B0004020202020204" pitchFamily="34" charset="0"/>
              </a:rPr>
              <a:t>Australia</a:t>
            </a:r>
            <a:r>
              <a:rPr lang="fr-FR" sz="1100" dirty="0">
                <a:latin typeface="Aptos" panose="020B0004020202020204" pitchFamily="34" charset="0"/>
              </a:rPr>
              <a:t> </a:t>
            </a:r>
            <a:r>
              <a:rPr lang="fr-FR" sz="1100" dirty="0" err="1">
                <a:latin typeface="Aptos" panose="020B0004020202020204" pitchFamily="34" charset="0"/>
              </a:rPr>
              <a:t>increased</a:t>
            </a:r>
            <a:r>
              <a:rPr lang="fr-FR" sz="1100" dirty="0">
                <a:latin typeface="Aptos" panose="020B0004020202020204" pitchFamily="34" charset="0"/>
              </a:rPr>
              <a:t> </a:t>
            </a:r>
            <a:r>
              <a:rPr lang="fr-FR" sz="1100" dirty="0" err="1">
                <a:latin typeface="Aptos" panose="020B0004020202020204" pitchFamily="34" charset="0"/>
              </a:rPr>
              <a:t>from</a:t>
            </a:r>
            <a:r>
              <a:rPr lang="fr-FR" sz="1100" dirty="0">
                <a:latin typeface="Aptos" panose="020B0004020202020204" pitchFamily="34" charset="0"/>
              </a:rPr>
              <a:t> 1.0 in 2005 to 2007 to 2.6 in 2010 to 2012</a:t>
            </a:r>
            <a:endParaRPr lang="tr-TR" sz="1100" baseline="30000" dirty="0">
              <a:latin typeface="Aptos" panose="020B0004020202020204" pitchFamily="34" charset="0"/>
            </a:endParaRPr>
          </a:p>
          <a:p>
            <a:r>
              <a:rPr lang="tr-TR" sz="1100" dirty="0" err="1"/>
              <a:t>Tabrizi</a:t>
            </a:r>
            <a:r>
              <a:rPr lang="tr-TR" sz="1100" dirty="0"/>
              <a:t> SN, Lancet </a:t>
            </a:r>
            <a:r>
              <a:rPr lang="tr-TR" sz="1100" dirty="0" err="1"/>
              <a:t>Infect</a:t>
            </a:r>
            <a:r>
              <a:rPr lang="tr-TR" sz="1100" dirty="0"/>
              <a:t> </a:t>
            </a:r>
            <a:r>
              <a:rPr lang="tr-TR" sz="1100" dirty="0" err="1"/>
              <a:t>Dis</a:t>
            </a:r>
            <a:r>
              <a:rPr lang="tr-TR" sz="1100" dirty="0"/>
              <a:t>, 2014; </a:t>
            </a:r>
            <a:r>
              <a:rPr lang="tr-TR" sz="1100" dirty="0" err="1"/>
              <a:t>Markowitz</a:t>
            </a:r>
            <a:r>
              <a:rPr lang="tr-TR" sz="1100" dirty="0"/>
              <a:t> L, J </a:t>
            </a:r>
            <a:r>
              <a:rPr lang="tr-TR" sz="1100" dirty="0" err="1"/>
              <a:t>Infect</a:t>
            </a:r>
            <a:r>
              <a:rPr lang="tr-TR" sz="1100" dirty="0"/>
              <a:t> </a:t>
            </a:r>
            <a:r>
              <a:rPr lang="tr-TR" sz="1100" dirty="0" err="1"/>
              <a:t>Dis</a:t>
            </a:r>
            <a:r>
              <a:rPr lang="tr-TR" sz="1100" dirty="0"/>
              <a:t>, 2013 3. </a:t>
            </a:r>
            <a:r>
              <a:rPr lang="tr-TR" sz="1100" dirty="0" err="1"/>
              <a:t>Markowitz</a:t>
            </a:r>
            <a:r>
              <a:rPr lang="tr-TR" sz="1100" dirty="0"/>
              <a:t> L, </a:t>
            </a:r>
            <a:r>
              <a:rPr lang="tr-TR" sz="1100" dirty="0" err="1"/>
              <a:t>Pediatrics</a:t>
            </a:r>
            <a:r>
              <a:rPr lang="tr-TR" sz="1100" dirty="0"/>
              <a:t>, 2016</a:t>
            </a:r>
          </a:p>
        </p:txBody>
      </p:sp>
      <p:sp>
        <p:nvSpPr>
          <p:cNvPr id="17" name="TextBox 16"/>
          <p:cNvSpPr txBox="1"/>
          <p:nvPr/>
        </p:nvSpPr>
        <p:spPr>
          <a:xfrm>
            <a:off x="5456225" y="2361769"/>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7" name="TextBox 26"/>
          <p:cNvSpPr txBox="1"/>
          <p:nvPr/>
        </p:nvSpPr>
        <p:spPr>
          <a:xfrm>
            <a:off x="5946810" y="1972934"/>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8" name="TextBox 27"/>
          <p:cNvSpPr txBox="1"/>
          <p:nvPr/>
        </p:nvSpPr>
        <p:spPr>
          <a:xfrm>
            <a:off x="2889285" y="1964388"/>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4" name="TextBox 23"/>
          <p:cNvSpPr txBox="1"/>
          <p:nvPr/>
        </p:nvSpPr>
        <p:spPr>
          <a:xfrm>
            <a:off x="3710229" y="1676596"/>
            <a:ext cx="1107942" cy="276999"/>
          </a:xfrm>
          <a:prstGeom prst="rect">
            <a:avLst/>
          </a:prstGeom>
          <a:noFill/>
        </p:spPr>
        <p:txBody>
          <a:bodyPr wrap="square" rtlCol="0">
            <a:spAutoFit/>
          </a:bodyPr>
          <a:lstStyle/>
          <a:p>
            <a:pPr algn="ctr"/>
            <a:r>
              <a:rPr lang="en-US" sz="1200" dirty="0" err="1">
                <a:latin typeface="Aptos" panose="020B0004020202020204" pitchFamily="34" charset="0"/>
              </a:rPr>
              <a:t>Tabrizi</a:t>
            </a:r>
            <a:r>
              <a:rPr lang="en-US" sz="1200" dirty="0">
                <a:latin typeface="Aptos" panose="020B0004020202020204" pitchFamily="34" charset="0"/>
              </a:rPr>
              <a:t> 2014</a:t>
            </a:r>
          </a:p>
        </p:txBody>
      </p:sp>
      <p:sp>
        <p:nvSpPr>
          <p:cNvPr id="25" name="Rectangle 24"/>
          <p:cNvSpPr/>
          <p:nvPr/>
        </p:nvSpPr>
        <p:spPr>
          <a:xfrm>
            <a:off x="6357423" y="1748373"/>
            <a:ext cx="100584" cy="1005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26" name="TextBox 25"/>
          <p:cNvSpPr txBox="1"/>
          <p:nvPr/>
        </p:nvSpPr>
        <p:spPr>
          <a:xfrm>
            <a:off x="3532365" y="1405408"/>
            <a:ext cx="2204266" cy="276999"/>
          </a:xfrm>
          <a:prstGeom prst="rect">
            <a:avLst/>
          </a:prstGeom>
          <a:noFill/>
        </p:spPr>
        <p:txBody>
          <a:bodyPr wrap="square" rtlCol="0">
            <a:spAutoFit/>
          </a:bodyPr>
          <a:lstStyle/>
          <a:p>
            <a:pPr algn="ctr"/>
            <a:r>
              <a:rPr lang="en-US" sz="1200" u="sng" dirty="0">
                <a:latin typeface="Aptos" panose="020B0004020202020204" pitchFamily="34" charset="0"/>
              </a:rPr>
              <a:t>Vaccinated vs unvaccinated</a:t>
            </a:r>
          </a:p>
        </p:txBody>
      </p:sp>
      <p:sp>
        <p:nvSpPr>
          <p:cNvPr id="29" name="Rectangle 28"/>
          <p:cNvSpPr/>
          <p:nvPr/>
        </p:nvSpPr>
        <p:spPr>
          <a:xfrm>
            <a:off x="3656344" y="1778339"/>
            <a:ext cx="100584" cy="10058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30" name="TextBox 29"/>
          <p:cNvSpPr txBox="1"/>
          <p:nvPr/>
        </p:nvSpPr>
        <p:spPr>
          <a:xfrm>
            <a:off x="6215185" y="1407282"/>
            <a:ext cx="2400922" cy="276999"/>
          </a:xfrm>
          <a:prstGeom prst="rect">
            <a:avLst/>
          </a:prstGeom>
          <a:noFill/>
        </p:spPr>
        <p:txBody>
          <a:bodyPr wrap="square" rtlCol="0">
            <a:spAutoFit/>
          </a:bodyPr>
          <a:lstStyle/>
          <a:p>
            <a:pPr algn="ctr"/>
            <a:r>
              <a:rPr lang="en-US" sz="1200" u="sng" dirty="0">
                <a:latin typeface="Aptos" panose="020B0004020202020204" pitchFamily="34" charset="0"/>
              </a:rPr>
              <a:t>Pre-vaccine era vs vaccine era</a:t>
            </a:r>
          </a:p>
        </p:txBody>
      </p:sp>
      <p:sp>
        <p:nvSpPr>
          <p:cNvPr id="41" name="Rectangle 40"/>
          <p:cNvSpPr/>
          <p:nvPr/>
        </p:nvSpPr>
        <p:spPr>
          <a:xfrm>
            <a:off x="6357423" y="1919792"/>
            <a:ext cx="100584" cy="100584"/>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42" name="Rectangle 41"/>
          <p:cNvSpPr/>
          <p:nvPr/>
        </p:nvSpPr>
        <p:spPr>
          <a:xfrm>
            <a:off x="6357423" y="2095908"/>
            <a:ext cx="100584" cy="10058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43" name="TextBox 42"/>
          <p:cNvSpPr txBox="1"/>
          <p:nvPr/>
        </p:nvSpPr>
        <p:spPr>
          <a:xfrm>
            <a:off x="6490592" y="1645797"/>
            <a:ext cx="1478771" cy="646331"/>
          </a:xfrm>
          <a:prstGeom prst="rect">
            <a:avLst/>
          </a:prstGeom>
          <a:noFill/>
        </p:spPr>
        <p:txBody>
          <a:bodyPr wrap="square" rtlCol="0">
            <a:spAutoFit/>
          </a:bodyPr>
          <a:lstStyle/>
          <a:p>
            <a:pPr algn="l"/>
            <a:r>
              <a:rPr lang="en-US" sz="1200" dirty="0" err="1">
                <a:latin typeface="Aptos" panose="020B0004020202020204" pitchFamily="34" charset="0"/>
              </a:rPr>
              <a:t>Tabrizi</a:t>
            </a:r>
            <a:r>
              <a:rPr lang="en-US" sz="1200" dirty="0">
                <a:latin typeface="Aptos" panose="020B0004020202020204" pitchFamily="34" charset="0"/>
              </a:rPr>
              <a:t> 2014</a:t>
            </a:r>
            <a:endParaRPr lang="tr-TR" sz="1200" dirty="0">
              <a:latin typeface="Aptos" panose="020B0004020202020204" pitchFamily="34" charset="0"/>
            </a:endParaRPr>
          </a:p>
          <a:p>
            <a:pPr algn="l"/>
            <a:r>
              <a:rPr lang="en-US" sz="1200" dirty="0">
                <a:latin typeface="Aptos" panose="020B0004020202020204" pitchFamily="34" charset="0"/>
              </a:rPr>
              <a:t>Markowitz 201</a:t>
            </a:r>
            <a:r>
              <a:rPr lang="tr-TR" sz="1200" dirty="0">
                <a:latin typeface="Aptos" panose="020B0004020202020204" pitchFamily="34" charset="0"/>
              </a:rPr>
              <a:t>3</a:t>
            </a:r>
            <a:endParaRPr lang="en-US" sz="1200" dirty="0">
              <a:latin typeface="Aptos" panose="020B0004020202020204" pitchFamily="34" charset="0"/>
            </a:endParaRPr>
          </a:p>
          <a:p>
            <a:pPr algn="l"/>
            <a:r>
              <a:rPr lang="en-US" sz="1200" dirty="0">
                <a:latin typeface="Aptos" panose="020B0004020202020204" pitchFamily="34" charset="0"/>
              </a:rPr>
              <a:t>Markowitz 2016</a:t>
            </a:r>
          </a:p>
        </p:txBody>
      </p:sp>
    </p:spTree>
    <p:extLst>
      <p:ext uri="{BB962C8B-B14F-4D97-AF65-F5344CB8AC3E}">
        <p14:creationId xmlns:p14="http://schemas.microsoft.com/office/powerpoint/2010/main" val="35070563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Title 1"/>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altLang="en-US" dirty="0" err="1">
                <a:latin typeface="Aptos" panose="020B0004020202020204" pitchFamily="34" charset="0"/>
              </a:rPr>
              <a:t>Cervarix</a:t>
            </a:r>
            <a:r>
              <a:rPr lang="en-US" altLang="en-US" dirty="0">
                <a:latin typeface="Aptos" panose="020B0004020202020204" pitchFamily="34" charset="0"/>
              </a:rPr>
              <a:t>: Declines in Prevalence of Vaccine and HPV Types in the Vaccine Era</a:t>
            </a:r>
            <a:endParaRPr lang="tr-TR" altLang="en-US" baseline="30000" dirty="0">
              <a:latin typeface="Aptos" panose="020B0004020202020204" pitchFamily="34" charset="0"/>
            </a:endParaRPr>
          </a:p>
        </p:txBody>
      </p:sp>
      <p:graphicFrame>
        <p:nvGraphicFramePr>
          <p:cNvPr id="6" name="Content Placeholder 5"/>
          <p:cNvGraphicFramePr>
            <a:graphicFrameLocks noGrp="1"/>
          </p:cNvGraphicFramePr>
          <p:nvPr>
            <p:ph idx="4294967295"/>
          </p:nvPr>
        </p:nvGraphicFramePr>
        <p:xfrm>
          <a:off x="2730418" y="1412604"/>
          <a:ext cx="6677951" cy="33315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nvGraphicFramePr>
        <p:xfrm>
          <a:off x="2154002" y="4581128"/>
          <a:ext cx="7883999" cy="1493520"/>
        </p:xfrm>
        <a:graphic>
          <a:graphicData uri="http://schemas.openxmlformats.org/drawingml/2006/table">
            <a:tbl>
              <a:tblPr firstRow="1" bandRow="1">
                <a:tableStyleId>{5C22544A-7EE6-4342-B048-85BDC9FD1C3A}</a:tableStyleId>
              </a:tblPr>
              <a:tblGrid>
                <a:gridCol w="1410819">
                  <a:extLst>
                    <a:ext uri="{9D8B030D-6E8A-4147-A177-3AD203B41FA5}">
                      <a16:colId xmlns:a16="http://schemas.microsoft.com/office/drawing/2014/main" val="20000"/>
                    </a:ext>
                  </a:extLst>
                </a:gridCol>
                <a:gridCol w="912885">
                  <a:extLst>
                    <a:ext uri="{9D8B030D-6E8A-4147-A177-3AD203B41FA5}">
                      <a16:colId xmlns:a16="http://schemas.microsoft.com/office/drawing/2014/main" val="20001"/>
                    </a:ext>
                  </a:extLst>
                </a:gridCol>
                <a:gridCol w="829895">
                  <a:extLst>
                    <a:ext uri="{9D8B030D-6E8A-4147-A177-3AD203B41FA5}">
                      <a16:colId xmlns:a16="http://schemas.microsoft.com/office/drawing/2014/main" val="20002"/>
                    </a:ext>
                  </a:extLst>
                </a:gridCol>
                <a:gridCol w="1493810">
                  <a:extLst>
                    <a:ext uri="{9D8B030D-6E8A-4147-A177-3AD203B41FA5}">
                      <a16:colId xmlns:a16="http://schemas.microsoft.com/office/drawing/2014/main" val="20003"/>
                    </a:ext>
                  </a:extLst>
                </a:gridCol>
                <a:gridCol w="1327829">
                  <a:extLst>
                    <a:ext uri="{9D8B030D-6E8A-4147-A177-3AD203B41FA5}">
                      <a16:colId xmlns:a16="http://schemas.microsoft.com/office/drawing/2014/main" val="20004"/>
                    </a:ext>
                  </a:extLst>
                </a:gridCol>
                <a:gridCol w="1908761">
                  <a:extLst>
                    <a:ext uri="{9D8B030D-6E8A-4147-A177-3AD203B41FA5}">
                      <a16:colId xmlns:a16="http://schemas.microsoft.com/office/drawing/2014/main" val="20005"/>
                    </a:ext>
                  </a:extLst>
                </a:gridCol>
              </a:tblGrid>
              <a:tr h="265605">
                <a:tc>
                  <a:txBody>
                    <a:bodyPr/>
                    <a:lstStyle/>
                    <a:p>
                      <a:pPr algn="ctr"/>
                      <a:r>
                        <a:rPr lang="en-US" sz="1600" dirty="0">
                          <a:latin typeface="Aptos" panose="020B0004020202020204" pitchFamily="34" charset="0"/>
                        </a:rPr>
                        <a:t>Study</a:t>
                      </a:r>
                    </a:p>
                  </a:txBody>
                  <a:tcPr>
                    <a:solidFill>
                      <a:srgbClr val="244061"/>
                    </a:solidFill>
                  </a:tcPr>
                </a:tc>
                <a:tc>
                  <a:txBody>
                    <a:bodyPr/>
                    <a:lstStyle/>
                    <a:p>
                      <a:pPr algn="ctr"/>
                      <a:r>
                        <a:rPr lang="en-US" sz="1600" dirty="0">
                          <a:latin typeface="Aptos" panose="020B0004020202020204" pitchFamily="34" charset="0"/>
                        </a:rPr>
                        <a:t>Country</a:t>
                      </a:r>
                    </a:p>
                  </a:txBody>
                  <a:tcPr>
                    <a:solidFill>
                      <a:srgbClr val="244061"/>
                    </a:solidFill>
                  </a:tcPr>
                </a:tc>
                <a:tc>
                  <a:txBody>
                    <a:bodyPr/>
                    <a:lstStyle/>
                    <a:p>
                      <a:pPr algn="ctr"/>
                      <a:r>
                        <a:rPr lang="en-US" sz="1600" dirty="0">
                          <a:latin typeface="Aptos" panose="020B0004020202020204" pitchFamily="34" charset="0"/>
                        </a:rPr>
                        <a:t>Age</a:t>
                      </a:r>
                    </a:p>
                  </a:txBody>
                  <a:tcPr>
                    <a:solidFill>
                      <a:srgbClr val="244061"/>
                    </a:solidFill>
                  </a:tcPr>
                </a:tc>
                <a:tc>
                  <a:txBody>
                    <a:bodyPr/>
                    <a:lstStyle/>
                    <a:p>
                      <a:pPr algn="ctr"/>
                      <a:r>
                        <a:rPr lang="en-US" sz="1600" dirty="0">
                          <a:latin typeface="Aptos" panose="020B0004020202020204" pitchFamily="34" charset="0"/>
                        </a:rPr>
                        <a:t>Pre-vaccine Era</a:t>
                      </a:r>
                    </a:p>
                  </a:txBody>
                  <a:tcPr>
                    <a:solidFill>
                      <a:srgbClr val="244061"/>
                    </a:solidFill>
                  </a:tcPr>
                </a:tc>
                <a:tc>
                  <a:txBody>
                    <a:bodyPr/>
                    <a:lstStyle/>
                    <a:p>
                      <a:pPr algn="ctr"/>
                      <a:r>
                        <a:rPr lang="en-US" sz="1600" dirty="0">
                          <a:latin typeface="Aptos" panose="020B0004020202020204" pitchFamily="34" charset="0"/>
                        </a:rPr>
                        <a:t>Vaccine Era</a:t>
                      </a:r>
                    </a:p>
                  </a:txBody>
                  <a:tcPr>
                    <a:solidFill>
                      <a:srgbClr val="244061"/>
                    </a:solidFill>
                  </a:tcPr>
                </a:tc>
                <a:tc>
                  <a:txBody>
                    <a:bodyPr/>
                    <a:lstStyle/>
                    <a:p>
                      <a:pPr algn="ctr"/>
                      <a:r>
                        <a:rPr lang="en-US" sz="1600" dirty="0">
                          <a:latin typeface="Aptos" panose="020B0004020202020204" pitchFamily="34" charset="0"/>
                        </a:rPr>
                        <a:t>Vaccination</a:t>
                      </a:r>
                      <a:r>
                        <a:rPr lang="en-US" sz="1600" baseline="0" dirty="0">
                          <a:latin typeface="Aptos" panose="020B0004020202020204" pitchFamily="34" charset="0"/>
                        </a:rPr>
                        <a:t> Status</a:t>
                      </a:r>
                      <a:endParaRPr lang="en-US" sz="1600" dirty="0">
                        <a:latin typeface="Aptos" panose="020B0004020202020204" pitchFamily="34" charset="0"/>
                      </a:endParaRPr>
                    </a:p>
                  </a:txBody>
                  <a:tcPr>
                    <a:solidFill>
                      <a:srgbClr val="244061"/>
                    </a:solidFill>
                  </a:tcPr>
                </a:tc>
                <a:extLst>
                  <a:ext uri="{0D108BD9-81ED-4DB2-BD59-A6C34878D82A}">
                    <a16:rowId xmlns:a16="http://schemas.microsoft.com/office/drawing/2014/main" val="10000"/>
                  </a:ext>
                </a:extLst>
              </a:tr>
              <a:tr h="265605">
                <a:tc>
                  <a:txBody>
                    <a:bodyPr/>
                    <a:lstStyle/>
                    <a:p>
                      <a:r>
                        <a:rPr lang="en-US" sz="1400" dirty="0">
                          <a:solidFill>
                            <a:schemeClr val="bg1"/>
                          </a:solidFill>
                          <a:latin typeface="Aptos" panose="020B0004020202020204" pitchFamily="34" charset="0"/>
                        </a:rPr>
                        <a:t>Kavanagh 2014</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Scotland</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20–21 y</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2009</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2012</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solidFill>
                      <a:schemeClr val="accent4">
                        <a:lumMod val="40000"/>
                        <a:lumOff val="60000"/>
                      </a:schemeClr>
                    </a:solidFill>
                  </a:tcPr>
                </a:tc>
                <a:extLst>
                  <a:ext uri="{0D108BD9-81ED-4DB2-BD59-A6C34878D82A}">
                    <a16:rowId xmlns:a16="http://schemas.microsoft.com/office/drawing/2014/main" val="10001"/>
                  </a:ext>
                </a:extLst>
              </a:tr>
              <a:tr h="265605">
                <a:tc>
                  <a:txBody>
                    <a:bodyPr/>
                    <a:lstStyle/>
                    <a:p>
                      <a:r>
                        <a:rPr lang="en-US" sz="1400" dirty="0">
                          <a:solidFill>
                            <a:schemeClr val="bg1"/>
                          </a:solidFill>
                          <a:latin typeface="Aptos" panose="020B0004020202020204" pitchFamily="34" charset="0"/>
                        </a:rPr>
                        <a:t>Cameron 2016</a:t>
                      </a:r>
                    </a:p>
                  </a:txBody>
                  <a:tcPr>
                    <a:solidFill>
                      <a:schemeClr val="accent4">
                        <a:lumMod val="20000"/>
                        <a:lumOff val="80000"/>
                      </a:schemeClr>
                    </a:solidFill>
                  </a:tcPr>
                </a:tc>
                <a:tc>
                  <a:txBody>
                    <a:bodyPr/>
                    <a:lstStyle/>
                    <a:p>
                      <a:pPr algn="ctr"/>
                      <a:r>
                        <a:rPr lang="en-US" sz="1400" dirty="0">
                          <a:solidFill>
                            <a:schemeClr val="bg1"/>
                          </a:solidFill>
                          <a:latin typeface="Aptos" panose="020B0004020202020204" pitchFamily="34" charset="0"/>
                        </a:rPr>
                        <a:t>Scotland</a:t>
                      </a:r>
                    </a:p>
                  </a:txBody>
                  <a:tcPr>
                    <a:solidFill>
                      <a:schemeClr val="accent4">
                        <a:lumMod val="20000"/>
                        <a:lumOff val="80000"/>
                      </a:schemeClr>
                    </a:solidFill>
                  </a:tcPr>
                </a:tc>
                <a:tc>
                  <a:txBody>
                    <a:bodyPr/>
                    <a:lstStyle/>
                    <a:p>
                      <a:pPr algn="ctr"/>
                      <a:r>
                        <a:rPr lang="en-US" sz="1400" dirty="0">
                          <a:solidFill>
                            <a:schemeClr val="bg1"/>
                          </a:solidFill>
                          <a:latin typeface="Aptos" panose="020B0004020202020204" pitchFamily="34" charset="0"/>
                        </a:rPr>
                        <a:t>20–21 y</a:t>
                      </a:r>
                    </a:p>
                  </a:txBody>
                  <a:tcPr>
                    <a:solidFill>
                      <a:schemeClr val="accent4">
                        <a:lumMod val="20000"/>
                        <a:lumOff val="80000"/>
                      </a:schemeClr>
                    </a:solidFill>
                  </a:tcPr>
                </a:tc>
                <a:tc>
                  <a:txBody>
                    <a:bodyPr/>
                    <a:lstStyle/>
                    <a:p>
                      <a:pPr algn="ctr"/>
                      <a:r>
                        <a:rPr lang="en-US" sz="1400" dirty="0">
                          <a:solidFill>
                            <a:schemeClr val="bg1"/>
                          </a:solidFill>
                          <a:latin typeface="Aptos" panose="020B0004020202020204" pitchFamily="34" charset="0"/>
                        </a:rPr>
                        <a:t>2009</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2013</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solidFill>
                      <a:schemeClr val="accent4">
                        <a:lumMod val="20000"/>
                        <a:lumOff val="80000"/>
                      </a:schemeClr>
                    </a:solidFill>
                  </a:tcPr>
                </a:tc>
                <a:extLst>
                  <a:ext uri="{0D108BD9-81ED-4DB2-BD59-A6C34878D82A}">
                    <a16:rowId xmlns:a16="http://schemas.microsoft.com/office/drawing/2014/main" val="10002"/>
                  </a:ext>
                </a:extLst>
              </a:tr>
              <a:tr h="265605">
                <a:tc>
                  <a:txBody>
                    <a:bodyPr/>
                    <a:lstStyle/>
                    <a:p>
                      <a:r>
                        <a:rPr lang="en-US" sz="1400" dirty="0" err="1">
                          <a:solidFill>
                            <a:schemeClr val="bg1"/>
                          </a:solidFill>
                          <a:latin typeface="Aptos" panose="020B0004020202020204" pitchFamily="34" charset="0"/>
                        </a:rPr>
                        <a:t>Mesher</a:t>
                      </a:r>
                      <a:r>
                        <a:rPr lang="en-US" sz="1400" dirty="0">
                          <a:solidFill>
                            <a:schemeClr val="bg1"/>
                          </a:solidFill>
                          <a:latin typeface="Aptos" panose="020B0004020202020204" pitchFamily="34" charset="0"/>
                        </a:rPr>
                        <a:t> 2016</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England</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16–18 y</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2008</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2012–2013</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Unknown</a:t>
                      </a:r>
                    </a:p>
                  </a:txBody>
                  <a:tcPr>
                    <a:solidFill>
                      <a:schemeClr val="accent4">
                        <a:lumMod val="40000"/>
                        <a:lumOff val="60000"/>
                      </a:schemeClr>
                    </a:solidFill>
                  </a:tcPr>
                </a:tc>
                <a:extLst>
                  <a:ext uri="{0D108BD9-81ED-4DB2-BD59-A6C34878D82A}">
                    <a16:rowId xmlns:a16="http://schemas.microsoft.com/office/drawing/2014/main" val="10003"/>
                  </a:ext>
                </a:extLst>
              </a:tr>
            </a:tbl>
          </a:graphicData>
        </a:graphic>
      </p:graphicFrame>
      <p:sp>
        <p:nvSpPr>
          <p:cNvPr id="11" name="TextBox 10"/>
          <p:cNvSpPr txBox="1"/>
          <p:nvPr/>
        </p:nvSpPr>
        <p:spPr>
          <a:xfrm>
            <a:off x="7528192" y="1945030"/>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12" name="TextBox 11"/>
          <p:cNvSpPr txBox="1"/>
          <p:nvPr/>
        </p:nvSpPr>
        <p:spPr>
          <a:xfrm>
            <a:off x="6261146" y="2294807"/>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14" name="Rectangle 13"/>
          <p:cNvSpPr/>
          <p:nvPr/>
        </p:nvSpPr>
        <p:spPr>
          <a:xfrm>
            <a:off x="6927613" y="1804664"/>
            <a:ext cx="100584" cy="100584"/>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15" name="TextBox 14"/>
          <p:cNvSpPr txBox="1"/>
          <p:nvPr/>
        </p:nvSpPr>
        <p:spPr>
          <a:xfrm>
            <a:off x="3675736" y="1454100"/>
            <a:ext cx="2493210" cy="307777"/>
          </a:xfrm>
          <a:prstGeom prst="rect">
            <a:avLst/>
          </a:prstGeom>
          <a:noFill/>
        </p:spPr>
        <p:txBody>
          <a:bodyPr wrap="square" rtlCol="0">
            <a:spAutoFit/>
          </a:bodyPr>
          <a:lstStyle/>
          <a:p>
            <a:pPr algn="ctr"/>
            <a:r>
              <a:rPr lang="en-US" sz="1400" u="sng" dirty="0">
                <a:latin typeface="Aptos" panose="020B0004020202020204" pitchFamily="34" charset="0"/>
              </a:rPr>
              <a:t>Vaccinated vs unvaccinated</a:t>
            </a:r>
          </a:p>
        </p:txBody>
      </p:sp>
      <p:sp>
        <p:nvSpPr>
          <p:cNvPr id="16" name="Rectangle 15"/>
          <p:cNvSpPr/>
          <p:nvPr/>
        </p:nvSpPr>
        <p:spPr>
          <a:xfrm>
            <a:off x="4082853" y="1816568"/>
            <a:ext cx="100584" cy="10058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17" name="TextBox 16"/>
          <p:cNvSpPr txBox="1"/>
          <p:nvPr/>
        </p:nvSpPr>
        <p:spPr>
          <a:xfrm>
            <a:off x="6322570" y="1455314"/>
            <a:ext cx="2986350" cy="307777"/>
          </a:xfrm>
          <a:prstGeom prst="rect">
            <a:avLst/>
          </a:prstGeom>
          <a:noFill/>
        </p:spPr>
        <p:txBody>
          <a:bodyPr wrap="square" rtlCol="0">
            <a:spAutoFit/>
          </a:bodyPr>
          <a:lstStyle/>
          <a:p>
            <a:pPr algn="ctr"/>
            <a:r>
              <a:rPr lang="en-US" sz="1400" u="sng" dirty="0">
                <a:latin typeface="Aptos" panose="020B0004020202020204" pitchFamily="34" charset="0"/>
              </a:rPr>
              <a:t>Pre-vaccine era vs vaccine era</a:t>
            </a:r>
          </a:p>
        </p:txBody>
      </p:sp>
      <p:sp>
        <p:nvSpPr>
          <p:cNvPr id="18" name="TextBox 17"/>
          <p:cNvSpPr txBox="1"/>
          <p:nvPr/>
        </p:nvSpPr>
        <p:spPr>
          <a:xfrm>
            <a:off x="7048318" y="1680496"/>
            <a:ext cx="1249650" cy="307777"/>
          </a:xfrm>
          <a:prstGeom prst="rect">
            <a:avLst/>
          </a:prstGeom>
          <a:noFill/>
        </p:spPr>
        <p:txBody>
          <a:bodyPr wrap="square" rtlCol="0">
            <a:spAutoFit/>
          </a:bodyPr>
          <a:lstStyle/>
          <a:p>
            <a:pPr algn="l"/>
            <a:r>
              <a:rPr lang="en-US" sz="1400" dirty="0" err="1">
                <a:latin typeface="Aptos" panose="020B0004020202020204" pitchFamily="34" charset="0"/>
              </a:rPr>
              <a:t>Mesher</a:t>
            </a:r>
            <a:r>
              <a:rPr lang="en-US" sz="1400" dirty="0">
                <a:latin typeface="Aptos" panose="020B0004020202020204" pitchFamily="34" charset="0"/>
              </a:rPr>
              <a:t> 2016</a:t>
            </a:r>
          </a:p>
        </p:txBody>
      </p:sp>
      <p:sp>
        <p:nvSpPr>
          <p:cNvPr id="19" name="TextBox 18"/>
          <p:cNvSpPr txBox="1"/>
          <p:nvPr/>
        </p:nvSpPr>
        <p:spPr>
          <a:xfrm>
            <a:off x="4177062" y="1737660"/>
            <a:ext cx="1471467" cy="523220"/>
          </a:xfrm>
          <a:prstGeom prst="rect">
            <a:avLst/>
          </a:prstGeom>
          <a:noFill/>
        </p:spPr>
        <p:txBody>
          <a:bodyPr wrap="square" rtlCol="0">
            <a:spAutoFit/>
          </a:bodyPr>
          <a:lstStyle/>
          <a:p>
            <a:pPr algn="l"/>
            <a:r>
              <a:rPr lang="en-US" sz="1400" dirty="0">
                <a:latin typeface="Aptos" panose="020B0004020202020204" pitchFamily="34" charset="0"/>
              </a:rPr>
              <a:t>Kavanagh 2014</a:t>
            </a:r>
            <a:endParaRPr lang="tr-TR" sz="1400" dirty="0">
              <a:latin typeface="Aptos" panose="020B0004020202020204" pitchFamily="34" charset="0"/>
            </a:endParaRPr>
          </a:p>
          <a:p>
            <a:pPr algn="l"/>
            <a:r>
              <a:rPr lang="en-US" sz="1400" dirty="0">
                <a:latin typeface="Aptos" panose="020B0004020202020204" pitchFamily="34" charset="0"/>
              </a:rPr>
              <a:t>Cameron 2016</a:t>
            </a:r>
          </a:p>
        </p:txBody>
      </p:sp>
      <p:sp>
        <p:nvSpPr>
          <p:cNvPr id="20" name="Rectangle 19"/>
          <p:cNvSpPr/>
          <p:nvPr/>
        </p:nvSpPr>
        <p:spPr>
          <a:xfrm>
            <a:off x="4082853" y="2055357"/>
            <a:ext cx="100584" cy="1005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13" name="Footer Placeholder 12"/>
          <p:cNvSpPr>
            <a:spLocks noGrp="1"/>
          </p:cNvSpPr>
          <p:nvPr>
            <p:ph type="ftr" sz="quarter" idx="11"/>
          </p:nvPr>
        </p:nvSpPr>
        <p:spPr/>
        <p:txBody>
          <a:bodyPr/>
          <a:lstStyle/>
          <a:p>
            <a:r>
              <a:rPr lang="en-US" sz="1200" dirty="0"/>
              <a:t>HPV prevalence includes incident infection, persistent infection, and HPV deposition. </a:t>
            </a:r>
            <a:endParaRPr lang="tr-TR" sz="1200" dirty="0"/>
          </a:p>
          <a:p>
            <a:pPr marL="0" lvl="4"/>
            <a:r>
              <a:rPr lang="fr-FR" sz="1200" dirty="0">
                <a:latin typeface="Aptos" panose="020B0004020202020204" pitchFamily="34" charset="0"/>
              </a:rPr>
              <a:t>*</a:t>
            </a:r>
            <a:r>
              <a:rPr lang="fr-FR" sz="1200" dirty="0" err="1">
                <a:latin typeface="Aptos" panose="020B0004020202020204" pitchFamily="34" charset="0"/>
              </a:rPr>
              <a:t>Statistically</a:t>
            </a:r>
            <a:r>
              <a:rPr lang="fr-FR" sz="1200" dirty="0">
                <a:latin typeface="Aptos" panose="020B0004020202020204" pitchFamily="34" charset="0"/>
              </a:rPr>
              <a:t> </a:t>
            </a:r>
            <a:r>
              <a:rPr lang="fr-FR" sz="1200" dirty="0" err="1">
                <a:latin typeface="Aptos" panose="020B0004020202020204" pitchFamily="34" charset="0"/>
              </a:rPr>
              <a:t>significant</a:t>
            </a:r>
            <a:r>
              <a:rPr lang="fr-FR" sz="1200" dirty="0">
                <a:latin typeface="Aptos" panose="020B0004020202020204" pitchFamily="34" charset="0"/>
              </a:rPr>
              <a:t> </a:t>
            </a:r>
            <a:r>
              <a:rPr lang="fr-FR" sz="1200" dirty="0" err="1">
                <a:latin typeface="Aptos" panose="020B0004020202020204" pitchFamily="34" charset="0"/>
              </a:rPr>
              <a:t>difference</a:t>
            </a:r>
            <a:r>
              <a:rPr lang="fr-FR" sz="1200" dirty="0">
                <a:latin typeface="Aptos" panose="020B0004020202020204" pitchFamily="34" charset="0"/>
              </a:rPr>
              <a:t>.</a:t>
            </a:r>
            <a:endParaRPr lang="tr-TR" sz="1200" dirty="0">
              <a:latin typeface="Aptos" panose="020B0004020202020204" pitchFamily="34" charset="0"/>
            </a:endParaRPr>
          </a:p>
          <a:p>
            <a:r>
              <a:rPr lang="tr-TR" dirty="0" err="1"/>
              <a:t>Mesher</a:t>
            </a:r>
            <a:r>
              <a:rPr lang="tr-TR" dirty="0"/>
              <a:t> D, BMJ Open, 2016; Cameron RL, </a:t>
            </a:r>
            <a:r>
              <a:rPr lang="tr-TR" dirty="0" err="1"/>
              <a:t>Emerg</a:t>
            </a:r>
            <a:r>
              <a:rPr lang="tr-TR" dirty="0"/>
              <a:t> </a:t>
            </a:r>
            <a:r>
              <a:rPr lang="tr-TR" dirty="0" err="1"/>
              <a:t>Infect</a:t>
            </a:r>
            <a:r>
              <a:rPr lang="tr-TR" dirty="0"/>
              <a:t> </a:t>
            </a:r>
            <a:r>
              <a:rPr lang="tr-TR" dirty="0" err="1"/>
              <a:t>Dis</a:t>
            </a:r>
            <a:r>
              <a:rPr lang="tr-TR" dirty="0"/>
              <a:t>, 2016; </a:t>
            </a:r>
            <a:r>
              <a:rPr lang="tr-TR" dirty="0" err="1"/>
              <a:t>Kavanagh</a:t>
            </a:r>
            <a:r>
              <a:rPr lang="tr-TR" dirty="0"/>
              <a:t> K, </a:t>
            </a:r>
            <a:r>
              <a:rPr lang="tr-TR" dirty="0" err="1"/>
              <a:t>Br</a:t>
            </a:r>
            <a:r>
              <a:rPr lang="tr-TR" dirty="0"/>
              <a:t> J </a:t>
            </a:r>
            <a:r>
              <a:rPr lang="tr-TR" dirty="0" err="1"/>
              <a:t>Cancer</a:t>
            </a:r>
            <a:r>
              <a:rPr lang="tr-TR" dirty="0"/>
              <a:t>, 2014</a:t>
            </a:r>
          </a:p>
        </p:txBody>
      </p:sp>
    </p:spTree>
    <p:extLst>
      <p:ext uri="{BB962C8B-B14F-4D97-AF65-F5344CB8AC3E}">
        <p14:creationId xmlns:p14="http://schemas.microsoft.com/office/powerpoint/2010/main" val="34789323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2638426" y="1400175"/>
          <a:ext cx="6678000" cy="333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6240017" y="1999874"/>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2" name="Title 1"/>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altLang="en-US" dirty="0" err="1">
                <a:latin typeface="Aptos" panose="020B0004020202020204" pitchFamily="34" charset="0"/>
              </a:rPr>
              <a:t>Cervarix</a:t>
            </a:r>
            <a:r>
              <a:rPr lang="en-US" altLang="en-US" dirty="0">
                <a:latin typeface="Aptos" panose="020B0004020202020204" pitchFamily="34" charset="0"/>
              </a:rPr>
              <a:t>: Declines in Prevalence of</a:t>
            </a:r>
            <a:endParaRPr lang="tr-TR" altLang="en-US" dirty="0">
              <a:latin typeface="Aptos" panose="020B0004020202020204" pitchFamily="34" charset="0"/>
            </a:endParaRPr>
          </a:p>
          <a:p>
            <a:r>
              <a:rPr lang="tr-TR" altLang="en-US" dirty="0">
                <a:latin typeface="Aptos" panose="020B0004020202020204" pitchFamily="34" charset="0"/>
              </a:rPr>
              <a:t>Non-</a:t>
            </a:r>
            <a:r>
              <a:rPr lang="en-US" altLang="en-US" dirty="0">
                <a:latin typeface="Aptos" panose="020B0004020202020204" pitchFamily="34" charset="0"/>
              </a:rPr>
              <a:t>Vaccine and HPV Types in the Vaccine Era</a:t>
            </a:r>
            <a:endParaRPr lang="tr-TR" altLang="en-US" baseline="30000" dirty="0">
              <a:latin typeface="Aptos" panose="020B0004020202020204" pitchFamily="34" charset="0"/>
            </a:endParaRPr>
          </a:p>
        </p:txBody>
      </p:sp>
      <p:graphicFrame>
        <p:nvGraphicFramePr>
          <p:cNvPr id="23" name="Table 22"/>
          <p:cNvGraphicFramePr>
            <a:graphicFrameLocks noGrp="1"/>
          </p:cNvGraphicFramePr>
          <p:nvPr/>
        </p:nvGraphicFramePr>
        <p:xfrm>
          <a:off x="2154002" y="4581128"/>
          <a:ext cx="7883999" cy="1493520"/>
        </p:xfrm>
        <a:graphic>
          <a:graphicData uri="http://schemas.openxmlformats.org/drawingml/2006/table">
            <a:tbl>
              <a:tblPr firstRow="1" bandRow="1">
                <a:tableStyleId>{5C22544A-7EE6-4342-B048-85BDC9FD1C3A}</a:tableStyleId>
              </a:tblPr>
              <a:tblGrid>
                <a:gridCol w="1410819">
                  <a:extLst>
                    <a:ext uri="{9D8B030D-6E8A-4147-A177-3AD203B41FA5}">
                      <a16:colId xmlns:a16="http://schemas.microsoft.com/office/drawing/2014/main" val="20000"/>
                    </a:ext>
                  </a:extLst>
                </a:gridCol>
                <a:gridCol w="912885">
                  <a:extLst>
                    <a:ext uri="{9D8B030D-6E8A-4147-A177-3AD203B41FA5}">
                      <a16:colId xmlns:a16="http://schemas.microsoft.com/office/drawing/2014/main" val="20001"/>
                    </a:ext>
                  </a:extLst>
                </a:gridCol>
                <a:gridCol w="829895">
                  <a:extLst>
                    <a:ext uri="{9D8B030D-6E8A-4147-A177-3AD203B41FA5}">
                      <a16:colId xmlns:a16="http://schemas.microsoft.com/office/drawing/2014/main" val="20002"/>
                    </a:ext>
                  </a:extLst>
                </a:gridCol>
                <a:gridCol w="1493810">
                  <a:extLst>
                    <a:ext uri="{9D8B030D-6E8A-4147-A177-3AD203B41FA5}">
                      <a16:colId xmlns:a16="http://schemas.microsoft.com/office/drawing/2014/main" val="20003"/>
                    </a:ext>
                  </a:extLst>
                </a:gridCol>
                <a:gridCol w="1327829">
                  <a:extLst>
                    <a:ext uri="{9D8B030D-6E8A-4147-A177-3AD203B41FA5}">
                      <a16:colId xmlns:a16="http://schemas.microsoft.com/office/drawing/2014/main" val="20004"/>
                    </a:ext>
                  </a:extLst>
                </a:gridCol>
                <a:gridCol w="1908761">
                  <a:extLst>
                    <a:ext uri="{9D8B030D-6E8A-4147-A177-3AD203B41FA5}">
                      <a16:colId xmlns:a16="http://schemas.microsoft.com/office/drawing/2014/main" val="20005"/>
                    </a:ext>
                  </a:extLst>
                </a:gridCol>
              </a:tblGrid>
              <a:tr h="265605">
                <a:tc>
                  <a:txBody>
                    <a:bodyPr/>
                    <a:lstStyle/>
                    <a:p>
                      <a:pPr algn="ctr"/>
                      <a:r>
                        <a:rPr lang="en-US" sz="1600" dirty="0">
                          <a:latin typeface="Aptos" panose="020B0004020202020204" pitchFamily="34" charset="0"/>
                        </a:rPr>
                        <a:t>Study</a:t>
                      </a:r>
                    </a:p>
                  </a:txBody>
                  <a:tcPr>
                    <a:solidFill>
                      <a:srgbClr val="244061"/>
                    </a:solidFill>
                  </a:tcPr>
                </a:tc>
                <a:tc>
                  <a:txBody>
                    <a:bodyPr/>
                    <a:lstStyle/>
                    <a:p>
                      <a:pPr algn="ctr"/>
                      <a:r>
                        <a:rPr lang="en-US" sz="1600" dirty="0">
                          <a:latin typeface="Aptos" panose="020B0004020202020204" pitchFamily="34" charset="0"/>
                        </a:rPr>
                        <a:t>Country</a:t>
                      </a:r>
                    </a:p>
                  </a:txBody>
                  <a:tcPr>
                    <a:solidFill>
                      <a:srgbClr val="244061"/>
                    </a:solidFill>
                  </a:tcPr>
                </a:tc>
                <a:tc>
                  <a:txBody>
                    <a:bodyPr/>
                    <a:lstStyle/>
                    <a:p>
                      <a:pPr algn="ctr"/>
                      <a:r>
                        <a:rPr lang="en-US" sz="1600" dirty="0">
                          <a:latin typeface="Aptos" panose="020B0004020202020204" pitchFamily="34" charset="0"/>
                        </a:rPr>
                        <a:t>Age</a:t>
                      </a:r>
                    </a:p>
                  </a:txBody>
                  <a:tcPr>
                    <a:solidFill>
                      <a:srgbClr val="244061"/>
                    </a:solidFill>
                  </a:tcPr>
                </a:tc>
                <a:tc>
                  <a:txBody>
                    <a:bodyPr/>
                    <a:lstStyle/>
                    <a:p>
                      <a:pPr algn="ctr"/>
                      <a:r>
                        <a:rPr lang="en-US" sz="1600" dirty="0">
                          <a:latin typeface="Aptos" panose="020B0004020202020204" pitchFamily="34" charset="0"/>
                        </a:rPr>
                        <a:t>Pre-vaccine Era</a:t>
                      </a:r>
                    </a:p>
                  </a:txBody>
                  <a:tcPr>
                    <a:solidFill>
                      <a:srgbClr val="244061"/>
                    </a:solidFill>
                  </a:tcPr>
                </a:tc>
                <a:tc>
                  <a:txBody>
                    <a:bodyPr/>
                    <a:lstStyle/>
                    <a:p>
                      <a:pPr algn="ctr"/>
                      <a:r>
                        <a:rPr lang="en-US" sz="1600" dirty="0">
                          <a:latin typeface="Aptos" panose="020B0004020202020204" pitchFamily="34" charset="0"/>
                        </a:rPr>
                        <a:t>Vaccine Era</a:t>
                      </a:r>
                    </a:p>
                  </a:txBody>
                  <a:tcPr>
                    <a:solidFill>
                      <a:srgbClr val="244061"/>
                    </a:solidFill>
                  </a:tcPr>
                </a:tc>
                <a:tc>
                  <a:txBody>
                    <a:bodyPr/>
                    <a:lstStyle/>
                    <a:p>
                      <a:pPr algn="ctr"/>
                      <a:r>
                        <a:rPr lang="en-US" sz="1600" dirty="0">
                          <a:latin typeface="Aptos" panose="020B0004020202020204" pitchFamily="34" charset="0"/>
                        </a:rPr>
                        <a:t>Vaccination</a:t>
                      </a:r>
                      <a:r>
                        <a:rPr lang="en-US" sz="1600" baseline="0" dirty="0">
                          <a:latin typeface="Aptos" panose="020B0004020202020204" pitchFamily="34" charset="0"/>
                        </a:rPr>
                        <a:t> Status</a:t>
                      </a:r>
                      <a:endParaRPr lang="en-US" sz="1600" dirty="0">
                        <a:latin typeface="Aptos" panose="020B0004020202020204" pitchFamily="34" charset="0"/>
                      </a:endParaRPr>
                    </a:p>
                  </a:txBody>
                  <a:tcPr>
                    <a:solidFill>
                      <a:srgbClr val="244061"/>
                    </a:solidFill>
                  </a:tcPr>
                </a:tc>
                <a:extLst>
                  <a:ext uri="{0D108BD9-81ED-4DB2-BD59-A6C34878D82A}">
                    <a16:rowId xmlns:a16="http://schemas.microsoft.com/office/drawing/2014/main" val="10000"/>
                  </a:ext>
                </a:extLst>
              </a:tr>
              <a:tr h="265605">
                <a:tc>
                  <a:txBody>
                    <a:bodyPr/>
                    <a:lstStyle/>
                    <a:p>
                      <a:r>
                        <a:rPr lang="en-US" sz="1400" dirty="0">
                          <a:solidFill>
                            <a:schemeClr val="bg1"/>
                          </a:solidFill>
                          <a:latin typeface="Aptos" panose="020B0004020202020204" pitchFamily="34" charset="0"/>
                        </a:rPr>
                        <a:t>Kavanagh 2014</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Scotland</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20–21 y</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2009</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2012</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solidFill>
                      <a:schemeClr val="accent4">
                        <a:lumMod val="40000"/>
                        <a:lumOff val="60000"/>
                      </a:schemeClr>
                    </a:solidFill>
                  </a:tcPr>
                </a:tc>
                <a:extLst>
                  <a:ext uri="{0D108BD9-81ED-4DB2-BD59-A6C34878D82A}">
                    <a16:rowId xmlns:a16="http://schemas.microsoft.com/office/drawing/2014/main" val="10001"/>
                  </a:ext>
                </a:extLst>
              </a:tr>
              <a:tr h="265605">
                <a:tc>
                  <a:txBody>
                    <a:bodyPr/>
                    <a:lstStyle/>
                    <a:p>
                      <a:r>
                        <a:rPr lang="en-US" sz="1400" dirty="0">
                          <a:solidFill>
                            <a:schemeClr val="bg1"/>
                          </a:solidFill>
                          <a:latin typeface="Aptos" panose="020B0004020202020204" pitchFamily="34" charset="0"/>
                        </a:rPr>
                        <a:t>Cameron 2016</a:t>
                      </a:r>
                    </a:p>
                  </a:txBody>
                  <a:tcPr>
                    <a:solidFill>
                      <a:schemeClr val="accent4">
                        <a:lumMod val="20000"/>
                        <a:lumOff val="80000"/>
                      </a:schemeClr>
                    </a:solidFill>
                  </a:tcPr>
                </a:tc>
                <a:tc>
                  <a:txBody>
                    <a:bodyPr/>
                    <a:lstStyle/>
                    <a:p>
                      <a:pPr algn="ctr"/>
                      <a:r>
                        <a:rPr lang="en-US" sz="1400" dirty="0">
                          <a:solidFill>
                            <a:schemeClr val="bg1"/>
                          </a:solidFill>
                          <a:latin typeface="Aptos" panose="020B0004020202020204" pitchFamily="34" charset="0"/>
                        </a:rPr>
                        <a:t>Scotland</a:t>
                      </a:r>
                    </a:p>
                  </a:txBody>
                  <a:tcPr>
                    <a:solidFill>
                      <a:schemeClr val="accent4">
                        <a:lumMod val="20000"/>
                        <a:lumOff val="80000"/>
                      </a:schemeClr>
                    </a:solidFill>
                  </a:tcPr>
                </a:tc>
                <a:tc>
                  <a:txBody>
                    <a:bodyPr/>
                    <a:lstStyle/>
                    <a:p>
                      <a:pPr algn="ctr"/>
                      <a:r>
                        <a:rPr lang="en-US" sz="1400" dirty="0">
                          <a:solidFill>
                            <a:schemeClr val="bg1"/>
                          </a:solidFill>
                          <a:latin typeface="Aptos" panose="020B0004020202020204" pitchFamily="34" charset="0"/>
                        </a:rPr>
                        <a:t>20–21 y</a:t>
                      </a:r>
                    </a:p>
                  </a:txBody>
                  <a:tcPr>
                    <a:solidFill>
                      <a:schemeClr val="accent4">
                        <a:lumMod val="20000"/>
                        <a:lumOff val="80000"/>
                      </a:schemeClr>
                    </a:solidFill>
                  </a:tcPr>
                </a:tc>
                <a:tc>
                  <a:txBody>
                    <a:bodyPr/>
                    <a:lstStyle/>
                    <a:p>
                      <a:pPr algn="ctr"/>
                      <a:r>
                        <a:rPr lang="en-US" sz="1400" dirty="0">
                          <a:solidFill>
                            <a:schemeClr val="bg1"/>
                          </a:solidFill>
                          <a:latin typeface="Aptos" panose="020B0004020202020204" pitchFamily="34" charset="0"/>
                        </a:rPr>
                        <a:t>2009</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2013</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solidFill>
                      <a:schemeClr val="accent4">
                        <a:lumMod val="20000"/>
                        <a:lumOff val="80000"/>
                      </a:schemeClr>
                    </a:solidFill>
                  </a:tcPr>
                </a:tc>
                <a:extLst>
                  <a:ext uri="{0D108BD9-81ED-4DB2-BD59-A6C34878D82A}">
                    <a16:rowId xmlns:a16="http://schemas.microsoft.com/office/drawing/2014/main" val="10002"/>
                  </a:ext>
                </a:extLst>
              </a:tr>
              <a:tr h="265605">
                <a:tc>
                  <a:txBody>
                    <a:bodyPr/>
                    <a:lstStyle/>
                    <a:p>
                      <a:r>
                        <a:rPr lang="en-US" sz="1400" dirty="0" err="1">
                          <a:solidFill>
                            <a:schemeClr val="bg1"/>
                          </a:solidFill>
                          <a:latin typeface="Aptos" panose="020B0004020202020204" pitchFamily="34" charset="0"/>
                        </a:rPr>
                        <a:t>Mesher</a:t>
                      </a:r>
                      <a:r>
                        <a:rPr lang="en-US" sz="1400" dirty="0">
                          <a:solidFill>
                            <a:schemeClr val="bg1"/>
                          </a:solidFill>
                          <a:latin typeface="Aptos" panose="020B0004020202020204" pitchFamily="34" charset="0"/>
                        </a:rPr>
                        <a:t> 2016</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England</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16–18 y</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2008</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2012–2013</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Unknown</a:t>
                      </a:r>
                    </a:p>
                  </a:txBody>
                  <a:tcPr>
                    <a:solidFill>
                      <a:schemeClr val="accent4">
                        <a:lumMod val="40000"/>
                        <a:lumOff val="60000"/>
                      </a:schemeClr>
                    </a:solidFill>
                  </a:tcPr>
                </a:tc>
                <a:extLst>
                  <a:ext uri="{0D108BD9-81ED-4DB2-BD59-A6C34878D82A}">
                    <a16:rowId xmlns:a16="http://schemas.microsoft.com/office/drawing/2014/main" val="10003"/>
                  </a:ext>
                </a:extLst>
              </a:tr>
            </a:tbl>
          </a:graphicData>
        </a:graphic>
      </p:graphicFrame>
      <p:sp>
        <p:nvSpPr>
          <p:cNvPr id="25" name="Rectangle 24"/>
          <p:cNvSpPr/>
          <p:nvPr/>
        </p:nvSpPr>
        <p:spPr>
          <a:xfrm>
            <a:off x="6927613" y="1804664"/>
            <a:ext cx="100584" cy="100584"/>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26" name="TextBox 25"/>
          <p:cNvSpPr txBox="1"/>
          <p:nvPr/>
        </p:nvSpPr>
        <p:spPr>
          <a:xfrm>
            <a:off x="3675736" y="1454100"/>
            <a:ext cx="2493210" cy="307777"/>
          </a:xfrm>
          <a:prstGeom prst="rect">
            <a:avLst/>
          </a:prstGeom>
          <a:noFill/>
        </p:spPr>
        <p:txBody>
          <a:bodyPr wrap="square" rtlCol="0">
            <a:spAutoFit/>
          </a:bodyPr>
          <a:lstStyle/>
          <a:p>
            <a:pPr algn="ctr"/>
            <a:r>
              <a:rPr lang="en-US" sz="1400" u="sng" dirty="0">
                <a:latin typeface="Aptos" panose="020B0004020202020204" pitchFamily="34" charset="0"/>
              </a:rPr>
              <a:t>Vaccinated vs unvaccinated</a:t>
            </a:r>
          </a:p>
        </p:txBody>
      </p:sp>
      <p:sp>
        <p:nvSpPr>
          <p:cNvPr id="27" name="Rectangle 26"/>
          <p:cNvSpPr/>
          <p:nvPr/>
        </p:nvSpPr>
        <p:spPr>
          <a:xfrm>
            <a:off x="4082853" y="1816568"/>
            <a:ext cx="100584" cy="10058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28" name="TextBox 27"/>
          <p:cNvSpPr txBox="1"/>
          <p:nvPr/>
        </p:nvSpPr>
        <p:spPr>
          <a:xfrm>
            <a:off x="6322570" y="1455314"/>
            <a:ext cx="2986350" cy="307777"/>
          </a:xfrm>
          <a:prstGeom prst="rect">
            <a:avLst/>
          </a:prstGeom>
          <a:noFill/>
        </p:spPr>
        <p:txBody>
          <a:bodyPr wrap="square" rtlCol="0">
            <a:spAutoFit/>
          </a:bodyPr>
          <a:lstStyle/>
          <a:p>
            <a:pPr algn="ctr"/>
            <a:r>
              <a:rPr lang="en-US" sz="1400" u="sng" dirty="0">
                <a:latin typeface="Aptos" panose="020B0004020202020204" pitchFamily="34" charset="0"/>
              </a:rPr>
              <a:t>Pre-vaccine era vs vaccine era</a:t>
            </a:r>
          </a:p>
        </p:txBody>
      </p:sp>
      <p:sp>
        <p:nvSpPr>
          <p:cNvPr id="29" name="TextBox 28"/>
          <p:cNvSpPr txBox="1"/>
          <p:nvPr/>
        </p:nvSpPr>
        <p:spPr>
          <a:xfrm>
            <a:off x="7048318" y="1680496"/>
            <a:ext cx="1249650" cy="307777"/>
          </a:xfrm>
          <a:prstGeom prst="rect">
            <a:avLst/>
          </a:prstGeom>
          <a:noFill/>
        </p:spPr>
        <p:txBody>
          <a:bodyPr wrap="square" rtlCol="0">
            <a:spAutoFit/>
          </a:bodyPr>
          <a:lstStyle/>
          <a:p>
            <a:pPr algn="l"/>
            <a:r>
              <a:rPr lang="en-US" sz="1400" dirty="0" err="1">
                <a:latin typeface="Aptos" panose="020B0004020202020204" pitchFamily="34" charset="0"/>
              </a:rPr>
              <a:t>Mesher</a:t>
            </a:r>
            <a:r>
              <a:rPr lang="en-US" sz="1400" dirty="0">
                <a:latin typeface="Aptos" panose="020B0004020202020204" pitchFamily="34" charset="0"/>
              </a:rPr>
              <a:t> 2016</a:t>
            </a:r>
          </a:p>
        </p:txBody>
      </p:sp>
      <p:sp>
        <p:nvSpPr>
          <p:cNvPr id="30" name="TextBox 29"/>
          <p:cNvSpPr txBox="1"/>
          <p:nvPr/>
        </p:nvSpPr>
        <p:spPr>
          <a:xfrm>
            <a:off x="4177062" y="1737660"/>
            <a:ext cx="1471467" cy="523220"/>
          </a:xfrm>
          <a:prstGeom prst="rect">
            <a:avLst/>
          </a:prstGeom>
          <a:noFill/>
        </p:spPr>
        <p:txBody>
          <a:bodyPr wrap="square" rtlCol="0">
            <a:spAutoFit/>
          </a:bodyPr>
          <a:lstStyle/>
          <a:p>
            <a:pPr algn="l"/>
            <a:r>
              <a:rPr lang="en-US" sz="1400" dirty="0">
                <a:latin typeface="Aptos" panose="020B0004020202020204" pitchFamily="34" charset="0"/>
              </a:rPr>
              <a:t>Kavanagh 2014</a:t>
            </a:r>
            <a:endParaRPr lang="tr-TR" sz="1400" dirty="0">
              <a:latin typeface="Aptos" panose="020B0004020202020204" pitchFamily="34" charset="0"/>
            </a:endParaRPr>
          </a:p>
          <a:p>
            <a:pPr algn="l"/>
            <a:r>
              <a:rPr lang="en-US" sz="1400" dirty="0">
                <a:latin typeface="Aptos" panose="020B0004020202020204" pitchFamily="34" charset="0"/>
              </a:rPr>
              <a:t>Cameron 2016</a:t>
            </a:r>
          </a:p>
        </p:txBody>
      </p:sp>
      <p:sp>
        <p:nvSpPr>
          <p:cNvPr id="31" name="Rectangle 30"/>
          <p:cNvSpPr/>
          <p:nvPr/>
        </p:nvSpPr>
        <p:spPr>
          <a:xfrm>
            <a:off x="4082853" y="2055357"/>
            <a:ext cx="100584" cy="1005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21" name="Footer Placeholder 12"/>
          <p:cNvSpPr>
            <a:spLocks noGrp="1"/>
          </p:cNvSpPr>
          <p:nvPr>
            <p:ph type="ftr" sz="quarter" idx="11"/>
          </p:nvPr>
        </p:nvSpPr>
        <p:spPr>
          <a:xfrm>
            <a:off x="2133600" y="6093297"/>
            <a:ext cx="7922840" cy="628179"/>
          </a:xfrm>
        </p:spPr>
        <p:txBody>
          <a:bodyPr/>
          <a:lstStyle/>
          <a:p>
            <a:r>
              <a:rPr lang="en-US" sz="1200" dirty="0"/>
              <a:t>HPV prevalence includes incident infection, persistent infection, and HPV deposition. </a:t>
            </a:r>
            <a:endParaRPr lang="tr-TR" sz="1200" dirty="0"/>
          </a:p>
          <a:p>
            <a:pPr marL="0" lvl="4"/>
            <a:r>
              <a:rPr lang="fr-FR" sz="1200" dirty="0">
                <a:latin typeface="Aptos" panose="020B0004020202020204" pitchFamily="34" charset="0"/>
              </a:rPr>
              <a:t>*</a:t>
            </a:r>
            <a:r>
              <a:rPr lang="fr-FR" sz="1200" dirty="0" err="1">
                <a:latin typeface="Aptos" panose="020B0004020202020204" pitchFamily="34" charset="0"/>
              </a:rPr>
              <a:t>Statistically</a:t>
            </a:r>
            <a:r>
              <a:rPr lang="fr-FR" sz="1200" dirty="0">
                <a:latin typeface="Aptos" panose="020B0004020202020204" pitchFamily="34" charset="0"/>
              </a:rPr>
              <a:t> </a:t>
            </a:r>
            <a:r>
              <a:rPr lang="fr-FR" sz="1200" dirty="0" err="1">
                <a:latin typeface="Aptos" panose="020B0004020202020204" pitchFamily="34" charset="0"/>
              </a:rPr>
              <a:t>significant</a:t>
            </a:r>
            <a:r>
              <a:rPr lang="fr-FR" sz="1200" dirty="0">
                <a:latin typeface="Aptos" panose="020B0004020202020204" pitchFamily="34" charset="0"/>
              </a:rPr>
              <a:t> </a:t>
            </a:r>
            <a:r>
              <a:rPr lang="fr-FR" sz="1200" dirty="0" err="1">
                <a:latin typeface="Aptos" panose="020B0004020202020204" pitchFamily="34" charset="0"/>
              </a:rPr>
              <a:t>difference</a:t>
            </a:r>
            <a:r>
              <a:rPr lang="fr-FR" sz="1200" dirty="0">
                <a:latin typeface="Aptos" panose="020B0004020202020204" pitchFamily="34" charset="0"/>
              </a:rPr>
              <a:t>.</a:t>
            </a:r>
            <a:endParaRPr lang="tr-TR" sz="1200" dirty="0">
              <a:latin typeface="Aptos" panose="020B0004020202020204" pitchFamily="34" charset="0"/>
            </a:endParaRPr>
          </a:p>
          <a:p>
            <a:r>
              <a:rPr lang="tr-TR" dirty="0" err="1"/>
              <a:t>Mesher</a:t>
            </a:r>
            <a:r>
              <a:rPr lang="tr-TR" dirty="0"/>
              <a:t> D, BMJ Open, 2016; Cameron RL, </a:t>
            </a:r>
            <a:r>
              <a:rPr lang="tr-TR" dirty="0" err="1"/>
              <a:t>Emerg</a:t>
            </a:r>
            <a:r>
              <a:rPr lang="tr-TR" dirty="0"/>
              <a:t> </a:t>
            </a:r>
            <a:r>
              <a:rPr lang="tr-TR" dirty="0" err="1"/>
              <a:t>Infect</a:t>
            </a:r>
            <a:r>
              <a:rPr lang="tr-TR" dirty="0"/>
              <a:t> </a:t>
            </a:r>
            <a:r>
              <a:rPr lang="tr-TR" dirty="0" err="1"/>
              <a:t>Dis</a:t>
            </a:r>
            <a:r>
              <a:rPr lang="tr-TR" dirty="0"/>
              <a:t>, 2016; </a:t>
            </a:r>
            <a:r>
              <a:rPr lang="tr-TR" dirty="0" err="1"/>
              <a:t>Kavanagh</a:t>
            </a:r>
            <a:r>
              <a:rPr lang="tr-TR" dirty="0"/>
              <a:t> K, </a:t>
            </a:r>
            <a:r>
              <a:rPr lang="tr-TR" dirty="0" err="1"/>
              <a:t>Br</a:t>
            </a:r>
            <a:r>
              <a:rPr lang="tr-TR" dirty="0"/>
              <a:t> J </a:t>
            </a:r>
            <a:r>
              <a:rPr lang="tr-TR" dirty="0" err="1"/>
              <a:t>Cancer</a:t>
            </a:r>
            <a:r>
              <a:rPr lang="tr-TR" dirty="0"/>
              <a:t>, 2014</a:t>
            </a:r>
          </a:p>
        </p:txBody>
      </p:sp>
    </p:spTree>
    <p:extLst>
      <p:ext uri="{BB962C8B-B14F-4D97-AF65-F5344CB8AC3E}">
        <p14:creationId xmlns:p14="http://schemas.microsoft.com/office/powerpoint/2010/main" val="547862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5"/>
          <p:cNvGraphicFramePr>
            <a:graphicFrameLocks/>
          </p:cNvGraphicFramePr>
          <p:nvPr/>
        </p:nvGraphicFramePr>
        <p:xfrm>
          <a:off x="2668622" y="1064735"/>
          <a:ext cx="7192555" cy="3539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nvGraphicFramePr>
        <p:xfrm>
          <a:off x="1776000" y="4484252"/>
          <a:ext cx="8640000" cy="1493520"/>
        </p:xfrm>
        <a:graphic>
          <a:graphicData uri="http://schemas.openxmlformats.org/drawingml/2006/table">
            <a:tbl>
              <a:tblPr firstRow="1" bandRow="1">
                <a:tableStyleId>{5C22544A-7EE6-4342-B048-85BDC9FD1C3A}</a:tableStyleId>
              </a:tblPr>
              <a:tblGrid>
                <a:gridCol w="1743847">
                  <a:extLst>
                    <a:ext uri="{9D8B030D-6E8A-4147-A177-3AD203B41FA5}">
                      <a16:colId xmlns:a16="http://schemas.microsoft.com/office/drawing/2014/main" val="20000"/>
                    </a:ext>
                  </a:extLst>
                </a:gridCol>
                <a:gridCol w="939379">
                  <a:extLst>
                    <a:ext uri="{9D8B030D-6E8A-4147-A177-3AD203B41FA5}">
                      <a16:colId xmlns:a16="http://schemas.microsoft.com/office/drawing/2014/main" val="20001"/>
                    </a:ext>
                  </a:extLst>
                </a:gridCol>
                <a:gridCol w="2054905">
                  <a:extLst>
                    <a:ext uri="{9D8B030D-6E8A-4147-A177-3AD203B41FA5}">
                      <a16:colId xmlns:a16="http://schemas.microsoft.com/office/drawing/2014/main" val="20002"/>
                    </a:ext>
                  </a:extLst>
                </a:gridCol>
                <a:gridCol w="2058799">
                  <a:extLst>
                    <a:ext uri="{9D8B030D-6E8A-4147-A177-3AD203B41FA5}">
                      <a16:colId xmlns:a16="http://schemas.microsoft.com/office/drawing/2014/main" val="20003"/>
                    </a:ext>
                  </a:extLst>
                </a:gridCol>
                <a:gridCol w="1843070">
                  <a:extLst>
                    <a:ext uri="{9D8B030D-6E8A-4147-A177-3AD203B41FA5}">
                      <a16:colId xmlns:a16="http://schemas.microsoft.com/office/drawing/2014/main" val="20004"/>
                    </a:ext>
                  </a:extLst>
                </a:gridCol>
              </a:tblGrid>
              <a:tr h="265605">
                <a:tc>
                  <a:txBody>
                    <a:bodyPr/>
                    <a:lstStyle/>
                    <a:p>
                      <a:pPr algn="ctr"/>
                      <a:r>
                        <a:rPr lang="en-US" sz="1600" b="1" dirty="0">
                          <a:solidFill>
                            <a:schemeClr val="tx1"/>
                          </a:solidFill>
                          <a:latin typeface="Aptos" panose="020B0004020202020204" pitchFamily="34" charset="0"/>
                        </a:rPr>
                        <a:t>Study</a:t>
                      </a:r>
                    </a:p>
                  </a:txBody>
                  <a:tcPr>
                    <a:solidFill>
                      <a:srgbClr val="244061"/>
                    </a:solidFill>
                  </a:tcPr>
                </a:tc>
                <a:tc>
                  <a:txBody>
                    <a:bodyPr/>
                    <a:lstStyle/>
                    <a:p>
                      <a:pPr algn="ctr"/>
                      <a:r>
                        <a:rPr lang="en-US" sz="1600" b="1" dirty="0">
                          <a:solidFill>
                            <a:schemeClr val="tx1"/>
                          </a:solidFill>
                          <a:latin typeface="Aptos" panose="020B0004020202020204" pitchFamily="34" charset="0"/>
                        </a:rPr>
                        <a:t>Country</a:t>
                      </a:r>
                    </a:p>
                  </a:txBody>
                  <a:tcPr>
                    <a:solidFill>
                      <a:srgbClr val="244061"/>
                    </a:solidFill>
                  </a:tcPr>
                </a:tc>
                <a:tc>
                  <a:txBody>
                    <a:bodyPr/>
                    <a:lstStyle/>
                    <a:p>
                      <a:pPr algn="ctr"/>
                      <a:r>
                        <a:rPr lang="en-US" sz="1600" b="1" dirty="0">
                          <a:solidFill>
                            <a:schemeClr val="tx1"/>
                          </a:solidFill>
                          <a:latin typeface="Aptos" panose="020B0004020202020204" pitchFamily="34" charset="0"/>
                        </a:rPr>
                        <a:t>Age (Unvaccinated)</a:t>
                      </a:r>
                    </a:p>
                  </a:txBody>
                  <a:tcPr>
                    <a:solidFill>
                      <a:srgbClr val="244061"/>
                    </a:solidFill>
                  </a:tcPr>
                </a:tc>
                <a:tc>
                  <a:txBody>
                    <a:bodyPr/>
                    <a:lstStyle/>
                    <a:p>
                      <a:pPr algn="ctr"/>
                      <a:r>
                        <a:rPr lang="en-US" sz="1600" b="1" dirty="0">
                          <a:solidFill>
                            <a:schemeClr val="tx1"/>
                          </a:solidFill>
                          <a:latin typeface="Aptos" panose="020B0004020202020204" pitchFamily="34" charset="0"/>
                        </a:rPr>
                        <a:t>Age (Vaccinated)</a:t>
                      </a:r>
                    </a:p>
                  </a:txBody>
                  <a:tcPr>
                    <a:solidFill>
                      <a:srgbClr val="244061"/>
                    </a:solidFill>
                  </a:tcPr>
                </a:tc>
                <a:tc>
                  <a:txBody>
                    <a:bodyPr/>
                    <a:lstStyle/>
                    <a:p>
                      <a:pPr algn="ctr"/>
                      <a:r>
                        <a:rPr lang="en-US" sz="1600" b="1" dirty="0">
                          <a:solidFill>
                            <a:schemeClr val="tx1"/>
                          </a:solidFill>
                          <a:latin typeface="Aptos" panose="020B0004020202020204" pitchFamily="34" charset="0"/>
                        </a:rPr>
                        <a:t>Vaccination</a:t>
                      </a:r>
                      <a:r>
                        <a:rPr lang="en-US" sz="1600" b="1" baseline="0" dirty="0">
                          <a:solidFill>
                            <a:schemeClr val="tx1"/>
                          </a:solidFill>
                          <a:latin typeface="Aptos" panose="020B0004020202020204" pitchFamily="34" charset="0"/>
                        </a:rPr>
                        <a:t> Status</a:t>
                      </a:r>
                      <a:endParaRPr lang="en-US" sz="1600" b="1" dirty="0">
                        <a:solidFill>
                          <a:schemeClr val="tx1"/>
                        </a:solidFill>
                        <a:latin typeface="Aptos" panose="020B0004020202020204" pitchFamily="34" charset="0"/>
                      </a:endParaRPr>
                    </a:p>
                  </a:txBody>
                  <a:tcPr>
                    <a:solidFill>
                      <a:srgbClr val="244061"/>
                    </a:solidFill>
                  </a:tcPr>
                </a:tc>
                <a:extLst>
                  <a:ext uri="{0D108BD9-81ED-4DB2-BD59-A6C34878D82A}">
                    <a16:rowId xmlns:a16="http://schemas.microsoft.com/office/drawing/2014/main" val="10000"/>
                  </a:ext>
                </a:extLst>
              </a:tr>
              <a:tr h="265605">
                <a:tc>
                  <a:txBody>
                    <a:bodyPr/>
                    <a:lstStyle/>
                    <a:p>
                      <a:r>
                        <a:rPr lang="en-US" sz="1400" dirty="0">
                          <a:solidFill>
                            <a:schemeClr val="bg1"/>
                          </a:solidFill>
                          <a:latin typeface="Aptos" panose="020B0004020202020204" pitchFamily="34" charset="0"/>
                        </a:rPr>
                        <a:t>Crowe 2014</a:t>
                      </a:r>
                    </a:p>
                  </a:txBody>
                  <a:tcPr/>
                </a:tc>
                <a:tc>
                  <a:txBody>
                    <a:bodyPr/>
                    <a:lstStyle/>
                    <a:p>
                      <a:pPr algn="ctr"/>
                      <a:r>
                        <a:rPr lang="en-US" sz="1400" dirty="0">
                          <a:solidFill>
                            <a:schemeClr val="bg1"/>
                          </a:solidFill>
                          <a:latin typeface="Aptos" panose="020B0004020202020204" pitchFamily="34" charset="0"/>
                        </a:rPr>
                        <a:t>Australia</a:t>
                      </a:r>
                    </a:p>
                  </a:txBody>
                  <a:tcPr/>
                </a:tc>
                <a:tc>
                  <a:txBody>
                    <a:bodyPr/>
                    <a:lstStyle/>
                    <a:p>
                      <a:pPr algn="ctr"/>
                      <a:r>
                        <a:rPr lang="en-US" sz="1400" baseline="0" dirty="0">
                          <a:solidFill>
                            <a:schemeClr val="bg1"/>
                          </a:solidFill>
                          <a:latin typeface="Aptos" panose="020B0004020202020204" pitchFamily="34" charset="0"/>
                        </a:rPr>
                        <a:t>19–22 y (2007)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bg1"/>
                          </a:solidFill>
                          <a:latin typeface="Aptos" panose="020B0004020202020204" pitchFamily="34" charset="0"/>
                        </a:rPr>
                        <a:t>19–22 y (2007)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tc>
                <a:extLst>
                  <a:ext uri="{0D108BD9-81ED-4DB2-BD59-A6C34878D82A}">
                    <a16:rowId xmlns:a16="http://schemas.microsoft.com/office/drawing/2014/main" val="10001"/>
                  </a:ext>
                </a:extLst>
              </a:tr>
              <a:tr h="265605">
                <a:tc>
                  <a:txBody>
                    <a:bodyPr/>
                    <a:lstStyle/>
                    <a:p>
                      <a:r>
                        <a:rPr lang="en-US" sz="1400" dirty="0">
                          <a:solidFill>
                            <a:schemeClr val="bg1"/>
                          </a:solidFill>
                          <a:latin typeface="Aptos" panose="020B0004020202020204" pitchFamily="34" charset="0"/>
                        </a:rPr>
                        <a:t>Baldur-</a:t>
                      </a:r>
                      <a:r>
                        <a:rPr lang="en-US" sz="1400" dirty="0" err="1">
                          <a:solidFill>
                            <a:schemeClr val="bg1"/>
                          </a:solidFill>
                          <a:latin typeface="Aptos" panose="020B0004020202020204" pitchFamily="34" charset="0"/>
                        </a:rPr>
                        <a:t>Felskov</a:t>
                      </a:r>
                      <a:r>
                        <a:rPr lang="en-US" sz="1400" dirty="0">
                          <a:solidFill>
                            <a:schemeClr val="bg1"/>
                          </a:solidFill>
                          <a:latin typeface="Aptos" panose="020B0004020202020204" pitchFamily="34" charset="0"/>
                        </a:rPr>
                        <a:t> 2014</a:t>
                      </a:r>
                    </a:p>
                  </a:txBody>
                  <a:tcPr/>
                </a:tc>
                <a:tc>
                  <a:txBody>
                    <a:bodyPr/>
                    <a:lstStyle/>
                    <a:p>
                      <a:pPr algn="ctr"/>
                      <a:r>
                        <a:rPr lang="en-US" sz="1400" dirty="0">
                          <a:solidFill>
                            <a:schemeClr val="bg1"/>
                          </a:solidFill>
                          <a:latin typeface="Aptos" panose="020B0004020202020204" pitchFamily="34" charset="0"/>
                        </a:rPr>
                        <a:t>Denmark</a:t>
                      </a:r>
                    </a:p>
                  </a:txBody>
                  <a:tcPr/>
                </a:tc>
                <a:tc>
                  <a:txBody>
                    <a:bodyPr/>
                    <a:lstStyle/>
                    <a:p>
                      <a:pPr algn="ctr"/>
                      <a:r>
                        <a:rPr lang="en-US" sz="1400" dirty="0">
                          <a:solidFill>
                            <a:schemeClr val="bg1"/>
                          </a:solidFill>
                          <a:latin typeface="Aptos" panose="020B0004020202020204" pitchFamily="34" charset="0"/>
                        </a:rPr>
                        <a:t>1989</a:t>
                      </a:r>
                      <a:r>
                        <a:rPr lang="en-US" sz="1400" baseline="0" dirty="0">
                          <a:solidFill>
                            <a:schemeClr val="bg1"/>
                          </a:solidFill>
                          <a:latin typeface="Aptos" panose="020B0004020202020204" pitchFamily="34" charset="0"/>
                        </a:rPr>
                        <a:t>–</a:t>
                      </a:r>
                      <a:r>
                        <a:rPr lang="en-US" sz="1400" dirty="0">
                          <a:solidFill>
                            <a:schemeClr val="bg1"/>
                          </a:solidFill>
                          <a:latin typeface="Aptos" panose="020B0004020202020204" pitchFamily="34" charset="0"/>
                        </a:rPr>
                        <a:t>1990 birth </a:t>
                      </a:r>
                      <a:r>
                        <a:rPr lang="en-US" sz="1400" dirty="0" err="1">
                          <a:solidFill>
                            <a:schemeClr val="bg1"/>
                          </a:solidFill>
                          <a:latin typeface="Aptos" panose="020B0004020202020204" pitchFamily="34" charset="0"/>
                        </a:rPr>
                        <a:t>cohort</a:t>
                      </a:r>
                      <a:r>
                        <a:rPr lang="en-US" sz="1400" baseline="30000" dirty="0" err="1">
                          <a:solidFill>
                            <a:schemeClr val="bg1"/>
                          </a:solidFill>
                          <a:latin typeface="Aptos" panose="020B0004020202020204" pitchFamily="34" charset="0"/>
                        </a:rPr>
                        <a:t>c</a:t>
                      </a:r>
                      <a:endParaRPr lang="en-US" sz="1400" baseline="30000" dirty="0">
                        <a:solidFill>
                          <a:schemeClr val="bg1"/>
                        </a:solidFill>
                        <a:latin typeface="Aptos" panose="020B00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1993</a:t>
                      </a:r>
                      <a:r>
                        <a:rPr lang="en-US" sz="1400" baseline="0" dirty="0">
                          <a:solidFill>
                            <a:schemeClr val="bg1"/>
                          </a:solidFill>
                          <a:latin typeface="Aptos" panose="020B0004020202020204" pitchFamily="34" charset="0"/>
                        </a:rPr>
                        <a:t>–</a:t>
                      </a:r>
                      <a:r>
                        <a:rPr lang="en-US" sz="1400" dirty="0">
                          <a:solidFill>
                            <a:schemeClr val="bg1"/>
                          </a:solidFill>
                          <a:latin typeface="Aptos" panose="020B0004020202020204" pitchFamily="34" charset="0"/>
                        </a:rPr>
                        <a:t>1994 birth cohort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≥1 dose</a:t>
                      </a:r>
                    </a:p>
                  </a:txBody>
                  <a:tcPr/>
                </a:tc>
                <a:extLst>
                  <a:ext uri="{0D108BD9-81ED-4DB2-BD59-A6C34878D82A}">
                    <a16:rowId xmlns:a16="http://schemas.microsoft.com/office/drawing/2014/main" val="10002"/>
                  </a:ext>
                </a:extLst>
              </a:tr>
              <a:tr h="265605">
                <a:tc>
                  <a:txBody>
                    <a:bodyPr/>
                    <a:lstStyle/>
                    <a:p>
                      <a:r>
                        <a:rPr lang="en-US" sz="1400" dirty="0" err="1">
                          <a:solidFill>
                            <a:schemeClr val="bg1"/>
                          </a:solidFill>
                          <a:latin typeface="Aptos" panose="020B0004020202020204" pitchFamily="34" charset="0"/>
                        </a:rPr>
                        <a:t>Herweijer</a:t>
                      </a:r>
                      <a:r>
                        <a:rPr lang="en-US" sz="1400" dirty="0">
                          <a:solidFill>
                            <a:schemeClr val="bg1"/>
                          </a:solidFill>
                          <a:latin typeface="Aptos" panose="020B0004020202020204" pitchFamily="34" charset="0"/>
                        </a:rPr>
                        <a:t> 2016</a:t>
                      </a:r>
                    </a:p>
                  </a:txBody>
                  <a:tcPr/>
                </a:tc>
                <a:tc>
                  <a:txBody>
                    <a:bodyPr/>
                    <a:lstStyle/>
                    <a:p>
                      <a:pPr algn="ctr"/>
                      <a:r>
                        <a:rPr lang="en-US" sz="1400" dirty="0">
                          <a:solidFill>
                            <a:schemeClr val="bg1"/>
                          </a:solidFill>
                          <a:latin typeface="Aptos" panose="020B0004020202020204" pitchFamily="34" charset="0"/>
                        </a:rPr>
                        <a:t>Sweden</a:t>
                      </a:r>
                    </a:p>
                  </a:txBody>
                  <a:tcPr/>
                </a:tc>
                <a:tc>
                  <a:txBody>
                    <a:bodyPr/>
                    <a:lstStyle/>
                    <a:p>
                      <a:pPr algn="ctr"/>
                      <a:r>
                        <a:rPr lang="en-US" sz="1400" dirty="0">
                          <a:solidFill>
                            <a:schemeClr val="bg1"/>
                          </a:solidFill>
                          <a:latin typeface="Aptos" panose="020B0004020202020204" pitchFamily="34" charset="0"/>
                        </a:rPr>
                        <a:t>13</a:t>
                      </a:r>
                      <a:r>
                        <a:rPr lang="en-US" sz="1400" baseline="0" dirty="0">
                          <a:solidFill>
                            <a:schemeClr val="bg1"/>
                          </a:solidFill>
                          <a:latin typeface="Aptos" panose="020B0004020202020204" pitchFamily="34" charset="0"/>
                        </a:rPr>
                        <a:t>–</a:t>
                      </a:r>
                      <a:r>
                        <a:rPr lang="en-US" sz="1400" dirty="0">
                          <a:solidFill>
                            <a:schemeClr val="bg1"/>
                          </a:solidFill>
                          <a:latin typeface="Aptos" panose="020B0004020202020204" pitchFamily="34" charset="0"/>
                        </a:rPr>
                        <a:t>30 y</a:t>
                      </a:r>
                    </a:p>
                  </a:txBody>
                  <a:tcPr/>
                </a:tc>
                <a:tc>
                  <a:txBody>
                    <a:bodyPr/>
                    <a:lstStyle/>
                    <a:p>
                      <a:pPr algn="ctr"/>
                      <a:r>
                        <a:rPr lang="en-US" sz="1400" dirty="0">
                          <a:solidFill>
                            <a:schemeClr val="bg1"/>
                          </a:solidFill>
                          <a:latin typeface="Aptos" panose="020B0004020202020204" pitchFamily="34" charset="0"/>
                        </a:rPr>
                        <a:t>13</a:t>
                      </a:r>
                      <a:r>
                        <a:rPr lang="en-US" sz="1400" baseline="0" dirty="0">
                          <a:solidFill>
                            <a:schemeClr val="bg1"/>
                          </a:solidFill>
                          <a:latin typeface="Aptos" panose="020B0004020202020204" pitchFamily="34" charset="0"/>
                        </a:rPr>
                        <a:t>–</a:t>
                      </a:r>
                      <a:r>
                        <a:rPr lang="en-US" sz="1400" dirty="0">
                          <a:solidFill>
                            <a:schemeClr val="bg1"/>
                          </a:solidFill>
                          <a:latin typeface="Aptos" panose="020B0004020202020204" pitchFamily="34" charset="0"/>
                        </a:rPr>
                        <a:t>30 </a:t>
                      </a:r>
                      <a:r>
                        <a:rPr lang="en-US" sz="1400" dirty="0" err="1">
                          <a:solidFill>
                            <a:schemeClr val="bg1"/>
                          </a:solidFill>
                          <a:latin typeface="Aptos" panose="020B0004020202020204" pitchFamily="34" charset="0"/>
                        </a:rPr>
                        <a:t>y</a:t>
                      </a:r>
                      <a:r>
                        <a:rPr lang="en-US" sz="1400" baseline="30000" dirty="0" err="1">
                          <a:solidFill>
                            <a:schemeClr val="bg1"/>
                          </a:solidFill>
                          <a:latin typeface="Aptos" panose="020B0004020202020204" pitchFamily="34" charset="0"/>
                        </a:rPr>
                        <a:t>d</a:t>
                      </a:r>
                      <a:endParaRPr lang="en-US" sz="1400" baseline="30000" dirty="0">
                        <a:solidFill>
                          <a:schemeClr val="bg1"/>
                        </a:solidFill>
                        <a:latin typeface="Aptos" panose="020B00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tc>
                <a:extLst>
                  <a:ext uri="{0D108BD9-81ED-4DB2-BD59-A6C34878D82A}">
                    <a16:rowId xmlns:a16="http://schemas.microsoft.com/office/drawing/2014/main" val="10003"/>
                  </a:ext>
                </a:extLst>
              </a:tr>
            </a:tbl>
          </a:graphicData>
        </a:graphic>
      </p:graphicFrame>
      <p:sp>
        <p:nvSpPr>
          <p:cNvPr id="9" name="Text Box 35"/>
          <p:cNvSpPr txBox="1">
            <a:spLocks noChangeArrowheads="1"/>
          </p:cNvSpPr>
          <p:nvPr/>
        </p:nvSpPr>
        <p:spPr bwMode="auto">
          <a:xfrm>
            <a:off x="1935869" y="6039140"/>
            <a:ext cx="8221585" cy="74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marL="342900" indent="-342900">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4572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9144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1371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18288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marL="0" lvl="4">
              <a:spcBef>
                <a:spcPct val="0"/>
              </a:spcBef>
              <a:buClrTx/>
              <a:buNone/>
            </a:pPr>
            <a:endParaRPr lang="en-US" altLang="en-US" sz="1100" dirty="0">
              <a:solidFill>
                <a:schemeClr val="tx1"/>
              </a:solidFill>
              <a:latin typeface="Aptos" panose="020B0004020202020204" pitchFamily="34" charset="0"/>
            </a:endParaRPr>
          </a:p>
        </p:txBody>
      </p:sp>
      <p:sp>
        <p:nvSpPr>
          <p:cNvPr id="23" name="TextBox 22"/>
          <p:cNvSpPr txBox="1"/>
          <p:nvPr/>
        </p:nvSpPr>
        <p:spPr>
          <a:xfrm>
            <a:off x="5884457" y="1442751"/>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4" name="TextBox 23"/>
          <p:cNvSpPr txBox="1"/>
          <p:nvPr/>
        </p:nvSpPr>
        <p:spPr>
          <a:xfrm>
            <a:off x="6878498" y="1364519"/>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27" name="TextBox 26"/>
          <p:cNvSpPr txBox="1"/>
          <p:nvPr/>
        </p:nvSpPr>
        <p:spPr>
          <a:xfrm>
            <a:off x="4861200" y="2052351"/>
            <a:ext cx="298381" cy="276999"/>
          </a:xfrm>
          <a:prstGeom prst="rect">
            <a:avLst/>
          </a:prstGeom>
          <a:noFill/>
        </p:spPr>
        <p:txBody>
          <a:bodyPr wrap="square" rtlCol="0">
            <a:spAutoFit/>
          </a:bodyPr>
          <a:lstStyle/>
          <a:p>
            <a:pPr algn="ctr"/>
            <a:r>
              <a:rPr lang="en-US" sz="1200" dirty="0">
                <a:latin typeface="Aptos" panose="020B0004020202020204" pitchFamily="34" charset="0"/>
              </a:rPr>
              <a:t>*</a:t>
            </a:r>
          </a:p>
        </p:txBody>
      </p:sp>
      <p:sp>
        <p:nvSpPr>
          <p:cNvPr id="11" name="TextBox 10"/>
          <p:cNvSpPr txBox="1"/>
          <p:nvPr/>
        </p:nvSpPr>
        <p:spPr>
          <a:xfrm>
            <a:off x="8081889" y="1776405"/>
            <a:ext cx="2204266" cy="523220"/>
          </a:xfrm>
          <a:prstGeom prst="rect">
            <a:avLst/>
          </a:prstGeom>
          <a:noFill/>
        </p:spPr>
        <p:txBody>
          <a:bodyPr wrap="square" rtlCol="0">
            <a:spAutoFit/>
          </a:bodyPr>
          <a:lstStyle/>
          <a:p>
            <a:pPr algn="ctr"/>
            <a:r>
              <a:rPr lang="en-US" sz="1400" u="sng" dirty="0">
                <a:latin typeface="Aptos" panose="020B0004020202020204" pitchFamily="34" charset="0"/>
              </a:rPr>
              <a:t>Vaccinated vs unvaccinated</a:t>
            </a:r>
          </a:p>
        </p:txBody>
      </p:sp>
      <p:sp>
        <p:nvSpPr>
          <p:cNvPr id="13" name="Title 1"/>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latin typeface="Aptos" panose="020B0004020202020204" pitchFamily="34" charset="0"/>
              </a:rPr>
              <a:t>4vHPV Vaccine: Declines in High-Grade Cervical Abnormalities in Vaccinated Versus Unvaccinated Women</a:t>
            </a:r>
            <a:endParaRPr lang="en-US" dirty="0">
              <a:latin typeface="Aptos" panose="020B0004020202020204" pitchFamily="34" charset="0"/>
            </a:endParaRPr>
          </a:p>
        </p:txBody>
      </p:sp>
      <p:sp>
        <p:nvSpPr>
          <p:cNvPr id="14" name="Footer Placeholder 13"/>
          <p:cNvSpPr>
            <a:spLocks noGrp="1"/>
          </p:cNvSpPr>
          <p:nvPr>
            <p:ph type="ftr" sz="quarter" idx="11"/>
          </p:nvPr>
        </p:nvSpPr>
        <p:spPr/>
        <p:txBody>
          <a:bodyPr/>
          <a:lstStyle/>
          <a:p>
            <a:pPr marL="0" lvl="4"/>
            <a:r>
              <a:rPr lang="fr-FR" sz="1000" dirty="0">
                <a:latin typeface="Aptos" panose="020B0004020202020204" pitchFamily="34" charset="0"/>
              </a:rPr>
              <a:t>*</a:t>
            </a:r>
            <a:r>
              <a:rPr lang="fr-FR" sz="1000" dirty="0" err="1">
                <a:latin typeface="Aptos" panose="020B0004020202020204" pitchFamily="34" charset="0"/>
              </a:rPr>
              <a:t>Statistically</a:t>
            </a:r>
            <a:r>
              <a:rPr lang="fr-FR" sz="1000" dirty="0">
                <a:latin typeface="Aptos" panose="020B0004020202020204" pitchFamily="34" charset="0"/>
              </a:rPr>
              <a:t> </a:t>
            </a:r>
            <a:r>
              <a:rPr lang="fr-FR" sz="1000" dirty="0" err="1">
                <a:latin typeface="Aptos" panose="020B0004020202020204" pitchFamily="34" charset="0"/>
              </a:rPr>
              <a:t>significant</a:t>
            </a:r>
            <a:r>
              <a:rPr lang="fr-FR" sz="1000" dirty="0">
                <a:latin typeface="Aptos" panose="020B0004020202020204" pitchFamily="34" charset="0"/>
              </a:rPr>
              <a:t> </a:t>
            </a:r>
            <a:r>
              <a:rPr lang="fr-FR" sz="1000" dirty="0" err="1">
                <a:latin typeface="Aptos" panose="020B0004020202020204" pitchFamily="34" charset="0"/>
              </a:rPr>
              <a:t>difference</a:t>
            </a:r>
            <a:r>
              <a:rPr lang="fr-FR" sz="1000" dirty="0">
                <a:latin typeface="Aptos" panose="020B0004020202020204" pitchFamily="34" charset="0"/>
              </a:rPr>
              <a:t>.</a:t>
            </a:r>
            <a:br>
              <a:rPr lang="fr-FR" sz="1000" baseline="30000" dirty="0">
                <a:latin typeface="Aptos" panose="020B0004020202020204" pitchFamily="34" charset="0"/>
              </a:rPr>
            </a:br>
            <a:r>
              <a:rPr lang="en-US" sz="1000" baseline="30000" dirty="0">
                <a:latin typeface="Aptos" panose="020B0004020202020204" pitchFamily="34" charset="0"/>
              </a:rPr>
              <a:t>a</a:t>
            </a:r>
            <a:r>
              <a:rPr lang="tr-TR" sz="1000" baseline="30000" dirty="0">
                <a:latin typeface="Aptos" panose="020B0004020202020204" pitchFamily="34" charset="0"/>
              </a:rPr>
              <a:t> </a:t>
            </a:r>
            <a:r>
              <a:rPr lang="en-US" sz="1000" dirty="0">
                <a:latin typeface="Aptos" panose="020B0004020202020204" pitchFamily="34" charset="0"/>
              </a:rPr>
              <a:t>Analysis irrespective of HPV type.</a:t>
            </a:r>
            <a:r>
              <a:rPr lang="tr-TR" sz="1000" dirty="0">
                <a:latin typeface="Aptos" panose="020B0004020202020204" pitchFamily="34" charset="0"/>
              </a:rPr>
              <a:t> </a:t>
            </a:r>
            <a:r>
              <a:rPr lang="fr-FR" sz="1000" baseline="30000" dirty="0">
                <a:latin typeface="Aptos" panose="020B0004020202020204" pitchFamily="34" charset="0"/>
              </a:rPr>
              <a:t>b</a:t>
            </a:r>
            <a:r>
              <a:rPr lang="tr-TR" sz="1000" baseline="30000" dirty="0">
                <a:latin typeface="Aptos" panose="020B0004020202020204" pitchFamily="34" charset="0"/>
              </a:rPr>
              <a:t> </a:t>
            </a:r>
            <a:r>
              <a:rPr lang="fr-FR" sz="1000" dirty="0" err="1">
                <a:latin typeface="Aptos" panose="020B0004020202020204" pitchFamily="34" charset="0"/>
              </a:rPr>
              <a:t>Vaccinated</a:t>
            </a:r>
            <a:r>
              <a:rPr lang="fr-FR" sz="1000" dirty="0">
                <a:latin typeface="Aptos" panose="020B0004020202020204" pitchFamily="34" charset="0"/>
              </a:rPr>
              <a:t> </a:t>
            </a:r>
            <a:r>
              <a:rPr lang="fr-FR" sz="1000" dirty="0" err="1">
                <a:latin typeface="Aptos" panose="020B0004020202020204" pitchFamily="34" charset="0"/>
              </a:rPr>
              <a:t>compared</a:t>
            </a:r>
            <a:r>
              <a:rPr lang="fr-FR" sz="1000" dirty="0">
                <a:latin typeface="Aptos" panose="020B0004020202020204" pitchFamily="34" charset="0"/>
              </a:rPr>
              <a:t> to </a:t>
            </a:r>
            <a:r>
              <a:rPr lang="fr-FR" sz="1000" dirty="0" err="1">
                <a:latin typeface="Aptos" panose="020B0004020202020204" pitchFamily="34" charset="0"/>
              </a:rPr>
              <a:t>unvaccinated</a:t>
            </a:r>
            <a:r>
              <a:rPr lang="fr-FR" sz="1000" dirty="0">
                <a:latin typeface="Aptos" panose="020B0004020202020204" pitchFamily="34" charset="0"/>
              </a:rPr>
              <a:t> </a:t>
            </a:r>
            <a:r>
              <a:rPr lang="fr-FR" sz="1000" dirty="0" err="1">
                <a:latin typeface="Aptos" panose="020B0004020202020204" pitchFamily="34" charset="0"/>
              </a:rPr>
              <a:t>women</a:t>
            </a:r>
            <a:r>
              <a:rPr lang="en-US" sz="1000" dirty="0">
                <a:latin typeface="Aptos" panose="020B0004020202020204" pitchFamily="34" charset="0"/>
              </a:rPr>
              <a:t>; calculated as (1 - incidence rate ratios, odds ratio, or hazard ratio) * 100</a:t>
            </a:r>
            <a:r>
              <a:rPr lang="fr-FR" sz="1000" dirty="0">
                <a:latin typeface="Aptos" panose="020B0004020202020204" pitchFamily="34" charset="0"/>
              </a:rPr>
              <a:t>.</a:t>
            </a:r>
            <a:r>
              <a:rPr lang="tr-TR" sz="1000" dirty="0">
                <a:latin typeface="Aptos" panose="020B0004020202020204" pitchFamily="34" charset="0"/>
              </a:rPr>
              <a:t> </a:t>
            </a:r>
            <a:r>
              <a:rPr lang="fr-FR" sz="1000" baseline="30000" dirty="0">
                <a:latin typeface="Aptos" panose="020B0004020202020204" pitchFamily="34" charset="0"/>
              </a:rPr>
              <a:t>c</a:t>
            </a:r>
            <a:r>
              <a:rPr lang="tr-TR" sz="1000" baseline="30000" dirty="0">
                <a:latin typeface="Aptos" panose="020B0004020202020204" pitchFamily="34" charset="0"/>
              </a:rPr>
              <a:t> </a:t>
            </a:r>
            <a:r>
              <a:rPr lang="fr-FR" sz="1000" dirty="0">
                <a:latin typeface="Aptos" panose="020B0004020202020204" pitchFamily="34" charset="0"/>
              </a:rPr>
              <a:t>The vaccination </a:t>
            </a:r>
            <a:r>
              <a:rPr lang="fr-FR" sz="1000" dirty="0" err="1">
                <a:latin typeface="Aptos" panose="020B0004020202020204" pitchFamily="34" charset="0"/>
              </a:rPr>
              <a:t>coverage</a:t>
            </a:r>
            <a:r>
              <a:rPr lang="fr-FR" sz="1000" dirty="0">
                <a:latin typeface="Aptos" panose="020B0004020202020204" pitchFamily="34" charset="0"/>
              </a:rPr>
              <a:t> rate for </a:t>
            </a:r>
            <a:r>
              <a:rPr lang="fr-FR" sz="1000" dirty="0" err="1">
                <a:latin typeface="Aptos" panose="020B0004020202020204" pitchFamily="34" charset="0"/>
              </a:rPr>
              <a:t>this</a:t>
            </a:r>
            <a:r>
              <a:rPr lang="fr-FR" sz="1000" dirty="0">
                <a:latin typeface="Aptos" panose="020B0004020202020204" pitchFamily="34" charset="0"/>
              </a:rPr>
              <a:t> </a:t>
            </a:r>
            <a:r>
              <a:rPr lang="fr-FR" sz="1000" dirty="0" err="1">
                <a:latin typeface="Aptos" panose="020B0004020202020204" pitchFamily="34" charset="0"/>
              </a:rPr>
              <a:t>cohort</a:t>
            </a:r>
            <a:r>
              <a:rPr lang="fr-FR" sz="1000" dirty="0">
                <a:latin typeface="Aptos" panose="020B0004020202020204" pitchFamily="34" charset="0"/>
              </a:rPr>
              <a:t> </a:t>
            </a:r>
            <a:r>
              <a:rPr lang="fr-FR" sz="1000" dirty="0" err="1">
                <a:latin typeface="Aptos" panose="020B0004020202020204" pitchFamily="34" charset="0"/>
              </a:rPr>
              <a:t>was</a:t>
            </a:r>
            <a:r>
              <a:rPr lang="fr-FR" sz="1000" dirty="0">
                <a:latin typeface="Aptos" panose="020B0004020202020204" pitchFamily="34" charset="0"/>
              </a:rPr>
              <a:t> 14.3%.</a:t>
            </a:r>
            <a:r>
              <a:rPr lang="tr-TR" sz="1000" dirty="0">
                <a:latin typeface="Aptos" panose="020B0004020202020204" pitchFamily="34" charset="0"/>
              </a:rPr>
              <a:t> </a:t>
            </a:r>
            <a:r>
              <a:rPr lang="fr-FR" sz="1000" baseline="30000" dirty="0">
                <a:latin typeface="Aptos" panose="020B0004020202020204" pitchFamily="34" charset="0"/>
              </a:rPr>
              <a:t>d</a:t>
            </a:r>
            <a:r>
              <a:rPr lang="tr-TR" sz="1000" baseline="30000" dirty="0">
                <a:latin typeface="Aptos" panose="020B0004020202020204" pitchFamily="34" charset="0"/>
              </a:rPr>
              <a:t> </a:t>
            </a:r>
            <a:r>
              <a:rPr lang="fr-FR" sz="1000" dirty="0">
                <a:latin typeface="Aptos" panose="020B0004020202020204" pitchFamily="34" charset="0"/>
              </a:rPr>
              <a:t>Data </a:t>
            </a:r>
            <a:r>
              <a:rPr lang="fr-FR" sz="1000" dirty="0" err="1">
                <a:latin typeface="Aptos" panose="020B0004020202020204" pitchFamily="34" charset="0"/>
              </a:rPr>
              <a:t>shown</a:t>
            </a:r>
            <a:r>
              <a:rPr lang="fr-FR" sz="1000" dirty="0">
                <a:latin typeface="Aptos" panose="020B0004020202020204" pitchFamily="34" charset="0"/>
              </a:rPr>
              <a:t> for </a:t>
            </a:r>
            <a:r>
              <a:rPr lang="fr-FR" sz="1000" dirty="0" err="1">
                <a:latin typeface="Aptos" panose="020B0004020202020204" pitchFamily="34" charset="0"/>
              </a:rPr>
              <a:t>those</a:t>
            </a:r>
            <a:r>
              <a:rPr lang="fr-FR" sz="1000" dirty="0">
                <a:latin typeface="Aptos" panose="020B0004020202020204" pitchFamily="34" charset="0"/>
              </a:rPr>
              <a:t> </a:t>
            </a:r>
            <a:r>
              <a:rPr lang="fr-FR" sz="1000" dirty="0" err="1">
                <a:latin typeface="Aptos" panose="020B0004020202020204" pitchFamily="34" charset="0"/>
              </a:rPr>
              <a:t>vaccinated</a:t>
            </a:r>
            <a:r>
              <a:rPr lang="fr-FR" sz="1000" dirty="0">
                <a:latin typeface="Aptos" panose="020B0004020202020204" pitchFamily="34" charset="0"/>
              </a:rPr>
              <a:t> at &lt;16 </a:t>
            </a:r>
            <a:r>
              <a:rPr lang="fr-FR" sz="1000" dirty="0" err="1">
                <a:latin typeface="Aptos" panose="020B0004020202020204" pitchFamily="34" charset="0"/>
              </a:rPr>
              <a:t>years</a:t>
            </a:r>
            <a:r>
              <a:rPr lang="fr-FR" sz="1000" dirty="0">
                <a:latin typeface="Aptos" panose="020B0004020202020204" pitchFamily="34" charset="0"/>
              </a:rPr>
              <a:t> of </a:t>
            </a:r>
            <a:r>
              <a:rPr lang="fr-FR" sz="1000" dirty="0" err="1">
                <a:latin typeface="Aptos" panose="020B0004020202020204" pitchFamily="34" charset="0"/>
              </a:rPr>
              <a:t>age</a:t>
            </a:r>
            <a:r>
              <a:rPr lang="fr-FR" sz="1000" dirty="0">
                <a:latin typeface="Aptos" panose="020B0004020202020204" pitchFamily="34" charset="0"/>
              </a:rPr>
              <a:t>.</a:t>
            </a:r>
          </a:p>
          <a:p>
            <a:pPr marL="0" lvl="4"/>
            <a:r>
              <a:rPr lang="tr-TR" sz="1100" dirty="0" err="1">
                <a:latin typeface="Aptos" panose="020B0004020202020204" pitchFamily="34" charset="0"/>
              </a:rPr>
              <a:t>Baldur-Felskov</a:t>
            </a:r>
            <a:r>
              <a:rPr lang="tr-TR" sz="1100" dirty="0">
                <a:latin typeface="Aptos" panose="020B0004020202020204" pitchFamily="34" charset="0"/>
              </a:rPr>
              <a:t> B, </a:t>
            </a:r>
            <a:r>
              <a:rPr lang="tr-TR" sz="1100" dirty="0" err="1">
                <a:latin typeface="Aptos" panose="020B0004020202020204" pitchFamily="34" charset="0"/>
              </a:rPr>
              <a:t>Natl</a:t>
            </a:r>
            <a:r>
              <a:rPr lang="tr-TR" sz="1100" dirty="0">
                <a:latin typeface="Aptos" panose="020B0004020202020204" pitchFamily="34" charset="0"/>
              </a:rPr>
              <a:t> </a:t>
            </a:r>
            <a:r>
              <a:rPr lang="tr-TR" sz="1100" dirty="0" err="1">
                <a:latin typeface="Aptos" panose="020B0004020202020204" pitchFamily="34" charset="0"/>
              </a:rPr>
              <a:t>Cancer</a:t>
            </a:r>
            <a:r>
              <a:rPr lang="tr-TR" sz="1100" dirty="0">
                <a:latin typeface="Aptos" panose="020B0004020202020204" pitchFamily="34" charset="0"/>
              </a:rPr>
              <a:t> </a:t>
            </a:r>
            <a:r>
              <a:rPr lang="tr-TR" sz="1100" dirty="0" err="1">
                <a:latin typeface="Aptos" panose="020B0004020202020204" pitchFamily="34" charset="0"/>
              </a:rPr>
              <a:t>Inst</a:t>
            </a:r>
            <a:r>
              <a:rPr lang="tr-TR" sz="1100" dirty="0">
                <a:latin typeface="Aptos" panose="020B0004020202020204" pitchFamily="34" charset="0"/>
              </a:rPr>
              <a:t>, 2014;Crowe E, BMJ, 2014;Herweijer E, </a:t>
            </a:r>
            <a:r>
              <a:rPr lang="tr-TR" sz="1100" dirty="0" err="1">
                <a:latin typeface="Aptos" panose="020B0004020202020204" pitchFamily="34" charset="0"/>
              </a:rPr>
              <a:t>Int</a:t>
            </a:r>
            <a:r>
              <a:rPr lang="tr-TR" sz="1100" dirty="0">
                <a:latin typeface="Aptos" panose="020B0004020202020204" pitchFamily="34" charset="0"/>
              </a:rPr>
              <a:t> J </a:t>
            </a:r>
            <a:r>
              <a:rPr lang="tr-TR" sz="1100" dirty="0" err="1">
                <a:latin typeface="Aptos" panose="020B0004020202020204" pitchFamily="34" charset="0"/>
              </a:rPr>
              <a:t>Cancer</a:t>
            </a:r>
            <a:r>
              <a:rPr lang="tr-TR" sz="1100" dirty="0">
                <a:latin typeface="Aptos" panose="020B0004020202020204" pitchFamily="34" charset="0"/>
              </a:rPr>
              <a:t>, 2016</a:t>
            </a:r>
          </a:p>
        </p:txBody>
      </p:sp>
    </p:spTree>
    <p:extLst>
      <p:ext uri="{BB962C8B-B14F-4D97-AF65-F5344CB8AC3E}">
        <p14:creationId xmlns:p14="http://schemas.microsoft.com/office/powerpoint/2010/main" val="17633028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46000" y="4869160"/>
          <a:ext cx="8100000" cy="640080"/>
        </p:xfrm>
        <a:graphic>
          <a:graphicData uri="http://schemas.openxmlformats.org/drawingml/2006/table">
            <a:tbl>
              <a:tblPr firstRow="1" bandRow="1">
                <a:tableStyleId>{5C22544A-7EE6-4342-B048-85BDC9FD1C3A}</a:tableStyleId>
              </a:tblPr>
              <a:tblGrid>
                <a:gridCol w="1197257">
                  <a:extLst>
                    <a:ext uri="{9D8B030D-6E8A-4147-A177-3AD203B41FA5}">
                      <a16:colId xmlns:a16="http://schemas.microsoft.com/office/drawing/2014/main" val="20000"/>
                    </a:ext>
                  </a:extLst>
                </a:gridCol>
                <a:gridCol w="951112">
                  <a:extLst>
                    <a:ext uri="{9D8B030D-6E8A-4147-A177-3AD203B41FA5}">
                      <a16:colId xmlns:a16="http://schemas.microsoft.com/office/drawing/2014/main" val="20001"/>
                    </a:ext>
                  </a:extLst>
                </a:gridCol>
                <a:gridCol w="2042768">
                  <a:extLst>
                    <a:ext uri="{9D8B030D-6E8A-4147-A177-3AD203B41FA5}">
                      <a16:colId xmlns:a16="http://schemas.microsoft.com/office/drawing/2014/main" val="20002"/>
                    </a:ext>
                  </a:extLst>
                </a:gridCol>
                <a:gridCol w="2042768">
                  <a:extLst>
                    <a:ext uri="{9D8B030D-6E8A-4147-A177-3AD203B41FA5}">
                      <a16:colId xmlns:a16="http://schemas.microsoft.com/office/drawing/2014/main" val="20003"/>
                    </a:ext>
                  </a:extLst>
                </a:gridCol>
                <a:gridCol w="1866095">
                  <a:extLst>
                    <a:ext uri="{9D8B030D-6E8A-4147-A177-3AD203B41FA5}">
                      <a16:colId xmlns:a16="http://schemas.microsoft.com/office/drawing/2014/main" val="20004"/>
                    </a:ext>
                  </a:extLst>
                </a:gridCol>
              </a:tblGrid>
              <a:tr h="265605">
                <a:tc>
                  <a:txBody>
                    <a:bodyPr/>
                    <a:lstStyle/>
                    <a:p>
                      <a:pPr algn="ctr"/>
                      <a:r>
                        <a:rPr lang="en-US" sz="1600" b="1" dirty="0">
                          <a:solidFill>
                            <a:schemeClr val="tx1"/>
                          </a:solidFill>
                          <a:latin typeface="Aptos" panose="020B0004020202020204" pitchFamily="34" charset="0"/>
                        </a:rPr>
                        <a:t>Study</a:t>
                      </a:r>
                    </a:p>
                  </a:txBody>
                  <a:tcPr>
                    <a:solidFill>
                      <a:srgbClr val="244061"/>
                    </a:solidFill>
                  </a:tcPr>
                </a:tc>
                <a:tc>
                  <a:txBody>
                    <a:bodyPr/>
                    <a:lstStyle/>
                    <a:p>
                      <a:pPr algn="ctr"/>
                      <a:r>
                        <a:rPr lang="en-US" sz="1600" b="1" dirty="0">
                          <a:solidFill>
                            <a:schemeClr val="tx1"/>
                          </a:solidFill>
                          <a:latin typeface="Aptos" panose="020B0004020202020204" pitchFamily="34" charset="0"/>
                        </a:rPr>
                        <a:t>Country</a:t>
                      </a:r>
                    </a:p>
                  </a:txBody>
                  <a:tcPr>
                    <a:solidFill>
                      <a:srgbClr val="244061"/>
                    </a:solidFill>
                  </a:tcPr>
                </a:tc>
                <a:tc>
                  <a:txBody>
                    <a:bodyPr/>
                    <a:lstStyle/>
                    <a:p>
                      <a:pPr algn="ctr"/>
                      <a:r>
                        <a:rPr lang="en-US" sz="1600" b="1" dirty="0">
                          <a:solidFill>
                            <a:schemeClr val="tx1"/>
                          </a:solidFill>
                          <a:latin typeface="Aptos" panose="020B0004020202020204" pitchFamily="34" charset="0"/>
                        </a:rPr>
                        <a:t>Age (Unvaccinated)</a:t>
                      </a:r>
                    </a:p>
                  </a:txBody>
                  <a:tcPr>
                    <a:solidFill>
                      <a:srgbClr val="244061"/>
                    </a:solidFill>
                  </a:tcPr>
                </a:tc>
                <a:tc>
                  <a:txBody>
                    <a:bodyPr/>
                    <a:lstStyle/>
                    <a:p>
                      <a:pPr algn="ctr"/>
                      <a:r>
                        <a:rPr lang="en-US" sz="1600" b="1" dirty="0">
                          <a:solidFill>
                            <a:schemeClr val="tx1"/>
                          </a:solidFill>
                          <a:latin typeface="Aptos" panose="020B0004020202020204" pitchFamily="34" charset="0"/>
                        </a:rPr>
                        <a:t>Age (Vaccinated)</a:t>
                      </a:r>
                    </a:p>
                  </a:txBody>
                  <a:tcPr>
                    <a:solidFill>
                      <a:srgbClr val="244061"/>
                    </a:solidFill>
                  </a:tcPr>
                </a:tc>
                <a:tc>
                  <a:txBody>
                    <a:bodyPr/>
                    <a:lstStyle/>
                    <a:p>
                      <a:pPr algn="ctr"/>
                      <a:r>
                        <a:rPr lang="en-US" sz="1600" b="1" dirty="0">
                          <a:solidFill>
                            <a:schemeClr val="tx1"/>
                          </a:solidFill>
                          <a:latin typeface="Aptos" panose="020B0004020202020204" pitchFamily="34" charset="0"/>
                        </a:rPr>
                        <a:t>Vaccination</a:t>
                      </a:r>
                      <a:r>
                        <a:rPr lang="en-US" sz="1600" b="1" baseline="0" dirty="0">
                          <a:solidFill>
                            <a:schemeClr val="tx1"/>
                          </a:solidFill>
                        </a:rPr>
                        <a:t> Status</a:t>
                      </a:r>
                      <a:endParaRPr lang="en-US" sz="1600" b="1" dirty="0">
                        <a:solidFill>
                          <a:schemeClr val="tx1"/>
                        </a:solidFill>
                      </a:endParaRPr>
                    </a:p>
                  </a:txBody>
                  <a:tcPr>
                    <a:solidFill>
                      <a:srgbClr val="244061"/>
                    </a:solidFill>
                  </a:tcPr>
                </a:tc>
                <a:extLst>
                  <a:ext uri="{0D108BD9-81ED-4DB2-BD59-A6C34878D82A}">
                    <a16:rowId xmlns:a16="http://schemas.microsoft.com/office/drawing/2014/main" val="10000"/>
                  </a:ext>
                </a:extLst>
              </a:tr>
              <a:tr h="265605">
                <a:tc>
                  <a:txBody>
                    <a:bodyPr/>
                    <a:lstStyle/>
                    <a:p>
                      <a:r>
                        <a:rPr lang="en-US" sz="1400" dirty="0">
                          <a:solidFill>
                            <a:schemeClr val="bg1"/>
                          </a:solidFill>
                          <a:latin typeface="Aptos" panose="020B0004020202020204" pitchFamily="34" charset="0"/>
                        </a:rPr>
                        <a:t>Pollock 2014</a:t>
                      </a:r>
                    </a:p>
                  </a:txBody>
                  <a:tcPr>
                    <a:solidFill>
                      <a:schemeClr val="accent4">
                        <a:lumMod val="40000"/>
                        <a:lumOff val="60000"/>
                      </a:schemeClr>
                    </a:solidFill>
                  </a:tcPr>
                </a:tc>
                <a:tc>
                  <a:txBody>
                    <a:bodyPr/>
                    <a:lstStyle/>
                    <a:p>
                      <a:pPr algn="ctr"/>
                      <a:r>
                        <a:rPr lang="en-US" sz="1400" dirty="0">
                          <a:solidFill>
                            <a:schemeClr val="bg1"/>
                          </a:solidFill>
                          <a:latin typeface="Aptos" panose="020B0004020202020204" pitchFamily="34" charset="0"/>
                        </a:rPr>
                        <a:t>Scotland</a:t>
                      </a:r>
                    </a:p>
                  </a:txBody>
                  <a:tcPr>
                    <a:solidFill>
                      <a:schemeClr val="accent4">
                        <a:lumMod val="40000"/>
                        <a:lumOff val="60000"/>
                      </a:schemeClr>
                    </a:solidFill>
                  </a:tcPr>
                </a:tc>
                <a:tc>
                  <a:txBody>
                    <a:bodyPr/>
                    <a:lstStyle/>
                    <a:p>
                      <a:pPr algn="ctr"/>
                      <a:r>
                        <a:rPr lang="en-US" sz="1400" baseline="0" dirty="0">
                          <a:solidFill>
                            <a:schemeClr val="bg1"/>
                          </a:solidFill>
                          <a:latin typeface="Aptos" panose="020B0004020202020204" pitchFamily="34" charset="0"/>
                        </a:rPr>
                        <a:t>1988–1989 birth cohort</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1990</a:t>
                      </a:r>
                      <a:r>
                        <a:rPr lang="en-US" sz="1400" baseline="0" dirty="0">
                          <a:solidFill>
                            <a:schemeClr val="bg1"/>
                          </a:solidFill>
                        </a:rPr>
                        <a:t>–</a:t>
                      </a:r>
                      <a:r>
                        <a:rPr lang="en-US" sz="1400" dirty="0">
                          <a:solidFill>
                            <a:schemeClr val="bg1"/>
                          </a:solidFill>
                        </a:rPr>
                        <a:t>1992 birth</a:t>
                      </a:r>
                      <a:r>
                        <a:rPr lang="en-US" sz="1400" baseline="0" dirty="0">
                          <a:solidFill>
                            <a:schemeClr val="bg1"/>
                          </a:solidFill>
                        </a:rPr>
                        <a:t> cohort</a:t>
                      </a:r>
                      <a:endParaRPr lang="en-US" sz="1400" dirty="0">
                        <a:solidFill>
                          <a:schemeClr val="bg1"/>
                        </a:solidFill>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ptos" panose="020B0004020202020204" pitchFamily="34" charset="0"/>
                        </a:rPr>
                        <a:t>3 doses</a:t>
                      </a:r>
                    </a:p>
                  </a:txBody>
                  <a:tcPr>
                    <a:solidFill>
                      <a:schemeClr val="accent4">
                        <a:lumMod val="40000"/>
                        <a:lumOff val="60000"/>
                      </a:schemeClr>
                    </a:solidFill>
                  </a:tcPr>
                </a:tc>
                <a:extLst>
                  <a:ext uri="{0D108BD9-81ED-4DB2-BD59-A6C34878D82A}">
                    <a16:rowId xmlns:a16="http://schemas.microsoft.com/office/drawing/2014/main" val="10001"/>
                  </a:ext>
                </a:extLst>
              </a:tr>
            </a:tbl>
          </a:graphicData>
        </a:graphic>
      </p:graphicFrame>
      <p:sp>
        <p:nvSpPr>
          <p:cNvPr id="9" name="Text Box 35"/>
          <p:cNvSpPr txBox="1">
            <a:spLocks noChangeArrowheads="1"/>
          </p:cNvSpPr>
          <p:nvPr/>
        </p:nvSpPr>
        <p:spPr bwMode="auto">
          <a:xfrm>
            <a:off x="1976392" y="6225437"/>
            <a:ext cx="7860633" cy="58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marL="342900" indent="-342900">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4572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9144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1371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18288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marL="0" lvl="4">
              <a:spcBef>
                <a:spcPct val="0"/>
              </a:spcBef>
              <a:buClrTx/>
              <a:buNone/>
            </a:pPr>
            <a:endParaRPr lang="da-DK" sz="1100" dirty="0">
              <a:solidFill>
                <a:schemeClr val="tx1"/>
              </a:solidFill>
              <a:latin typeface="Aptos" panose="020B0004020202020204" pitchFamily="34" charset="0"/>
            </a:endParaRPr>
          </a:p>
        </p:txBody>
      </p:sp>
      <p:graphicFrame>
        <p:nvGraphicFramePr>
          <p:cNvPr id="10" name="Content Placeholder 5"/>
          <p:cNvGraphicFramePr>
            <a:graphicFrameLocks/>
          </p:cNvGraphicFramePr>
          <p:nvPr/>
        </p:nvGraphicFramePr>
        <p:xfrm>
          <a:off x="3077616" y="1244600"/>
          <a:ext cx="6036768" cy="340459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934629" y="2276031"/>
            <a:ext cx="501424" cy="276999"/>
          </a:xfrm>
          <a:prstGeom prst="rect">
            <a:avLst/>
          </a:prstGeom>
          <a:noFill/>
        </p:spPr>
        <p:txBody>
          <a:bodyPr wrap="square" rtlCol="0">
            <a:spAutoFit/>
          </a:bodyPr>
          <a:lstStyle/>
          <a:p>
            <a:pPr algn="ctr"/>
            <a:r>
              <a:rPr lang="en-US" sz="1200" dirty="0">
                <a:latin typeface="Aptos" panose="020B0004020202020204" pitchFamily="34" charset="0"/>
              </a:rPr>
              <a:t>*</a:t>
            </a:r>
            <a:endParaRPr lang="en-US" sz="1200" i="1" dirty="0">
              <a:latin typeface="Aptos" panose="020B0004020202020204" pitchFamily="34" charset="0"/>
            </a:endParaRPr>
          </a:p>
        </p:txBody>
      </p:sp>
      <p:sp>
        <p:nvSpPr>
          <p:cNvPr id="15" name="TextBox 14"/>
          <p:cNvSpPr txBox="1"/>
          <p:nvPr/>
        </p:nvSpPr>
        <p:spPr>
          <a:xfrm>
            <a:off x="7165507" y="2110594"/>
            <a:ext cx="534674" cy="276999"/>
          </a:xfrm>
          <a:prstGeom prst="rect">
            <a:avLst/>
          </a:prstGeom>
          <a:noFill/>
        </p:spPr>
        <p:txBody>
          <a:bodyPr wrap="square" rtlCol="0">
            <a:spAutoFit/>
          </a:bodyPr>
          <a:lstStyle/>
          <a:p>
            <a:pPr algn="ctr"/>
            <a:r>
              <a:rPr lang="en-US" sz="1200" dirty="0">
                <a:latin typeface="Aptos" panose="020B0004020202020204" pitchFamily="34" charset="0"/>
              </a:rPr>
              <a:t>*</a:t>
            </a:r>
            <a:endParaRPr lang="en-US" sz="1100" dirty="0">
              <a:latin typeface="Aptos" panose="020B0004020202020204" pitchFamily="34" charset="0"/>
            </a:endParaRPr>
          </a:p>
        </p:txBody>
      </p:sp>
      <p:sp>
        <p:nvSpPr>
          <p:cNvPr id="11" name="TextBox 10"/>
          <p:cNvSpPr txBox="1"/>
          <p:nvPr/>
        </p:nvSpPr>
        <p:spPr>
          <a:xfrm>
            <a:off x="5403902" y="1565776"/>
            <a:ext cx="2204266" cy="523220"/>
          </a:xfrm>
          <a:prstGeom prst="rect">
            <a:avLst/>
          </a:prstGeom>
          <a:noFill/>
        </p:spPr>
        <p:txBody>
          <a:bodyPr wrap="square" rtlCol="0">
            <a:spAutoFit/>
          </a:bodyPr>
          <a:lstStyle/>
          <a:p>
            <a:pPr algn="ctr"/>
            <a:r>
              <a:rPr lang="en-US" sz="1400" u="sng" dirty="0">
                <a:latin typeface="Aptos" panose="020B0004020202020204" pitchFamily="34" charset="0"/>
              </a:rPr>
              <a:t>Vaccinated vs unvaccinated</a:t>
            </a:r>
          </a:p>
        </p:txBody>
      </p:sp>
      <p:sp>
        <p:nvSpPr>
          <p:cNvPr id="12" name="TextBox 11"/>
          <p:cNvSpPr txBox="1"/>
          <p:nvPr/>
        </p:nvSpPr>
        <p:spPr>
          <a:xfrm>
            <a:off x="5520079" y="1825080"/>
            <a:ext cx="1276293" cy="307777"/>
          </a:xfrm>
          <a:prstGeom prst="rect">
            <a:avLst/>
          </a:prstGeom>
          <a:noFill/>
        </p:spPr>
        <p:txBody>
          <a:bodyPr wrap="square" rtlCol="0">
            <a:spAutoFit/>
          </a:bodyPr>
          <a:lstStyle/>
          <a:p>
            <a:pPr algn="ctr"/>
            <a:r>
              <a:rPr lang="en-US" sz="1400" dirty="0">
                <a:latin typeface="Aptos" panose="020B0004020202020204" pitchFamily="34" charset="0"/>
              </a:rPr>
              <a:t>Pollock 2014</a:t>
            </a:r>
          </a:p>
        </p:txBody>
      </p:sp>
      <p:sp>
        <p:nvSpPr>
          <p:cNvPr id="13" name="Rectangle 12"/>
          <p:cNvSpPr/>
          <p:nvPr/>
        </p:nvSpPr>
        <p:spPr>
          <a:xfrm>
            <a:off x="5520078" y="1928676"/>
            <a:ext cx="100584" cy="10058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16" name="Title 1"/>
          <p:cNvSpPr txBox="1">
            <a:spLocks/>
          </p:cNvSpPr>
          <p:nvPr/>
        </p:nvSpPr>
        <p:spPr>
          <a:xfrm>
            <a:off x="2132400" y="273600"/>
            <a:ext cx="7923600" cy="11448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b="1" kern="1200" cap="none" spc="50" baseline="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altLang="en-US" dirty="0" err="1">
                <a:latin typeface="Aptos" panose="020B0004020202020204" pitchFamily="34" charset="0"/>
              </a:rPr>
              <a:t>Cervarix</a:t>
            </a:r>
            <a:r>
              <a:rPr lang="en-US" altLang="en-US" dirty="0">
                <a:latin typeface="Aptos" panose="020B0004020202020204" pitchFamily="34" charset="0"/>
              </a:rPr>
              <a:t>: Declines in High-Grade Cervical Abnormalities in Vaccinated Versus Unvaccinated Women</a:t>
            </a:r>
            <a:endParaRPr lang="en-US" dirty="0">
              <a:latin typeface="Aptos" panose="020B0004020202020204" pitchFamily="34" charset="0"/>
            </a:endParaRPr>
          </a:p>
        </p:txBody>
      </p:sp>
      <p:sp>
        <p:nvSpPr>
          <p:cNvPr id="18" name="Footer Placeholder 17"/>
          <p:cNvSpPr>
            <a:spLocks noGrp="1"/>
          </p:cNvSpPr>
          <p:nvPr>
            <p:ph type="ftr" sz="quarter" idx="11"/>
          </p:nvPr>
        </p:nvSpPr>
        <p:spPr/>
        <p:txBody>
          <a:bodyPr/>
          <a:lstStyle/>
          <a:p>
            <a:pPr marL="0" lvl="4"/>
            <a:r>
              <a:rPr lang="fr-FR" sz="1100" dirty="0">
                <a:latin typeface="Aptos" panose="020B0004020202020204" pitchFamily="34" charset="0"/>
              </a:rPr>
              <a:t>*</a:t>
            </a:r>
            <a:r>
              <a:rPr lang="fr-FR" sz="1100" dirty="0" err="1">
                <a:latin typeface="Aptos" panose="020B0004020202020204" pitchFamily="34" charset="0"/>
              </a:rPr>
              <a:t>Statistically</a:t>
            </a:r>
            <a:r>
              <a:rPr lang="fr-FR" sz="1100" dirty="0">
                <a:latin typeface="Aptos" panose="020B0004020202020204" pitchFamily="34" charset="0"/>
              </a:rPr>
              <a:t> </a:t>
            </a:r>
            <a:r>
              <a:rPr lang="fr-FR" sz="1100" dirty="0" err="1">
                <a:latin typeface="Aptos" panose="020B0004020202020204" pitchFamily="34" charset="0"/>
              </a:rPr>
              <a:t>significant</a:t>
            </a:r>
            <a:r>
              <a:rPr lang="fr-FR" sz="1100" dirty="0">
                <a:latin typeface="Aptos" panose="020B0004020202020204" pitchFamily="34" charset="0"/>
              </a:rPr>
              <a:t> </a:t>
            </a:r>
            <a:r>
              <a:rPr lang="fr-FR" sz="1100" dirty="0" err="1">
                <a:latin typeface="Aptos" panose="020B0004020202020204" pitchFamily="34" charset="0"/>
              </a:rPr>
              <a:t>difference</a:t>
            </a:r>
            <a:r>
              <a:rPr lang="fr-FR" sz="1100" dirty="0">
                <a:latin typeface="Aptos" panose="020B0004020202020204" pitchFamily="34" charset="0"/>
              </a:rPr>
              <a:t>.</a:t>
            </a:r>
            <a:br>
              <a:rPr lang="fr-FR" sz="1100" baseline="30000" dirty="0">
                <a:latin typeface="Aptos" panose="020B0004020202020204" pitchFamily="34" charset="0"/>
              </a:rPr>
            </a:br>
            <a:r>
              <a:rPr lang="en-US" sz="1100" baseline="30000" dirty="0" err="1">
                <a:latin typeface="Aptos" panose="020B0004020202020204" pitchFamily="34" charset="0"/>
              </a:rPr>
              <a:t>a</a:t>
            </a:r>
            <a:r>
              <a:rPr lang="en-US" sz="1100" dirty="0" err="1">
                <a:latin typeface="Aptos" panose="020B0004020202020204" pitchFamily="34" charset="0"/>
              </a:rPr>
              <a:t>Analysis</a:t>
            </a:r>
            <a:r>
              <a:rPr lang="en-US" sz="1100" dirty="0">
                <a:latin typeface="Aptos" panose="020B0004020202020204" pitchFamily="34" charset="0"/>
              </a:rPr>
              <a:t> irrespective of HPV type.</a:t>
            </a:r>
            <a:r>
              <a:rPr lang="tr-TR" sz="1100" dirty="0">
                <a:latin typeface="Aptos" panose="020B0004020202020204" pitchFamily="34" charset="0"/>
              </a:rPr>
              <a:t>, </a:t>
            </a:r>
            <a:r>
              <a:rPr lang="fr-FR" sz="1100" baseline="30000" dirty="0" err="1">
                <a:latin typeface="Aptos" panose="020B0004020202020204" pitchFamily="34" charset="0"/>
              </a:rPr>
              <a:t>b</a:t>
            </a:r>
            <a:r>
              <a:rPr lang="fr-FR" sz="1100" dirty="0" err="1">
                <a:latin typeface="Aptos" panose="020B0004020202020204" pitchFamily="34" charset="0"/>
              </a:rPr>
              <a:t>Vaccinated</a:t>
            </a:r>
            <a:r>
              <a:rPr lang="fr-FR" sz="1100" dirty="0">
                <a:latin typeface="Aptos" panose="020B0004020202020204" pitchFamily="34" charset="0"/>
              </a:rPr>
              <a:t> </a:t>
            </a:r>
            <a:r>
              <a:rPr lang="fr-FR" sz="1100" dirty="0" err="1">
                <a:latin typeface="Aptos" panose="020B0004020202020204" pitchFamily="34" charset="0"/>
              </a:rPr>
              <a:t>compared</a:t>
            </a:r>
            <a:r>
              <a:rPr lang="fr-FR" sz="1100" dirty="0">
                <a:latin typeface="Aptos" panose="020B0004020202020204" pitchFamily="34" charset="0"/>
              </a:rPr>
              <a:t> to </a:t>
            </a:r>
            <a:r>
              <a:rPr lang="fr-FR" sz="1100" dirty="0" err="1">
                <a:latin typeface="Aptos" panose="020B0004020202020204" pitchFamily="34" charset="0"/>
              </a:rPr>
              <a:t>unvaccinated</a:t>
            </a:r>
            <a:r>
              <a:rPr lang="fr-FR" sz="1100" dirty="0">
                <a:latin typeface="Aptos" panose="020B0004020202020204" pitchFamily="34" charset="0"/>
              </a:rPr>
              <a:t> </a:t>
            </a:r>
            <a:r>
              <a:rPr lang="fr-FR" sz="1100" dirty="0" err="1">
                <a:latin typeface="Aptos" panose="020B0004020202020204" pitchFamily="34" charset="0"/>
              </a:rPr>
              <a:t>women</a:t>
            </a:r>
            <a:r>
              <a:rPr lang="en-US" sz="1100" dirty="0">
                <a:latin typeface="Aptos" panose="020B0004020202020204" pitchFamily="34" charset="0"/>
              </a:rPr>
              <a:t>; calculated as (1 - relative risk) * 100</a:t>
            </a:r>
            <a:r>
              <a:rPr lang="fr-FR" sz="1100" dirty="0">
                <a:latin typeface="Aptos" panose="020B0004020202020204" pitchFamily="34" charset="0"/>
              </a:rPr>
              <a:t>.</a:t>
            </a:r>
          </a:p>
          <a:p>
            <a:pPr marL="0" lvl="4"/>
            <a:r>
              <a:rPr lang="en-US" sz="1100" dirty="0">
                <a:latin typeface="Aptos" panose="020B0004020202020204" pitchFamily="34" charset="0"/>
              </a:rPr>
              <a:t>CIN=cervical intraepithelial neoplasia.</a:t>
            </a:r>
            <a:r>
              <a:rPr lang="fr-FR" sz="1100" dirty="0">
                <a:latin typeface="Aptos" panose="020B0004020202020204" pitchFamily="34" charset="0"/>
              </a:rPr>
              <a:t> </a:t>
            </a:r>
            <a:endParaRPr lang="da-DK" sz="1100" dirty="0">
              <a:latin typeface="Aptos" panose="020B0004020202020204" pitchFamily="34" charset="0"/>
            </a:endParaRPr>
          </a:p>
          <a:p>
            <a:r>
              <a:rPr lang="en-US" dirty="0"/>
              <a:t>Pollock, Br J Cancer, 2014</a:t>
            </a:r>
            <a:endParaRPr lang="tr-TR" dirty="0"/>
          </a:p>
        </p:txBody>
      </p:sp>
    </p:spTree>
    <p:extLst>
      <p:ext uri="{BB962C8B-B14F-4D97-AF65-F5344CB8AC3E}">
        <p14:creationId xmlns:p14="http://schemas.microsoft.com/office/powerpoint/2010/main" val="29556504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tr-TR" dirty="0"/>
              <a:t>Since </a:t>
            </a:r>
            <a:r>
              <a:rPr lang="tr-TR" dirty="0" err="1"/>
              <a:t>Cervarix</a:t>
            </a:r>
            <a:r>
              <a:rPr lang="tr-TR" dirty="0"/>
              <a:t> </a:t>
            </a:r>
            <a:r>
              <a:rPr lang="tr-TR" dirty="0" err="1"/>
              <a:t>Shows</a:t>
            </a:r>
            <a:r>
              <a:rPr lang="tr-TR" dirty="0"/>
              <a:t> Cross-</a:t>
            </a:r>
            <a:r>
              <a:rPr lang="tr-TR" dirty="0" err="1"/>
              <a:t>protection</a:t>
            </a:r>
            <a:r>
              <a:rPr lang="tr-TR" dirty="0"/>
              <a:t> </a:t>
            </a:r>
            <a:r>
              <a:rPr lang="tr-TR" dirty="0" err="1"/>
              <a:t>Effect</a:t>
            </a:r>
            <a:r>
              <a:rPr lang="tr-TR" dirty="0"/>
              <a:t>, </a:t>
            </a:r>
            <a:r>
              <a:rPr lang="en-US" dirty="0"/>
              <a:t>is</a:t>
            </a:r>
            <a:r>
              <a:rPr lang="tr-TR" dirty="0"/>
              <a:t> it</a:t>
            </a:r>
            <a:r>
              <a:rPr lang="en-US" dirty="0"/>
              <a:t> as Protective as </a:t>
            </a:r>
            <a:r>
              <a:rPr lang="tr-TR" dirty="0"/>
              <a:t>9vHPV Vaccine</a:t>
            </a:r>
            <a:r>
              <a:rPr lang="en-US" dirty="0"/>
              <a:t>?</a:t>
            </a:r>
            <a:br>
              <a:rPr lang="tr-TR" dirty="0"/>
            </a:br>
            <a:endParaRPr lang="tr-TR" baseline="30000" dirty="0"/>
          </a:p>
        </p:txBody>
      </p:sp>
      <p:sp>
        <p:nvSpPr>
          <p:cNvPr id="3" name="Content Placeholder 2"/>
          <p:cNvSpPr>
            <a:spLocks noGrp="1"/>
          </p:cNvSpPr>
          <p:nvPr>
            <p:ph idx="1"/>
          </p:nvPr>
        </p:nvSpPr>
        <p:spPr>
          <a:prstGeom prst="rect">
            <a:avLst/>
          </a:prstGeom>
        </p:spPr>
        <p:txBody>
          <a:bodyPr>
            <a:noAutofit/>
          </a:bodyPr>
          <a:lstStyle/>
          <a:p>
            <a:pPr algn="just"/>
            <a:r>
              <a:rPr lang="en-GB" dirty="0"/>
              <a:t>Clinical studies have shown that licensed HPV vaccines afford some short-lived cross-protection against a few non-vaccine HPV types</a:t>
            </a:r>
            <a:endParaRPr lang="tr-TR" dirty="0"/>
          </a:p>
          <a:p>
            <a:pPr algn="just"/>
            <a:r>
              <a:rPr lang="en-GB" dirty="0"/>
              <a:t>However, clinical studies were not designed or powered to evaluate cross-protective efficacy, and the longer-term duration of cross-protection has not been assessed</a:t>
            </a:r>
            <a:endParaRPr lang="tr-TR" dirty="0"/>
          </a:p>
          <a:p>
            <a:pPr algn="just"/>
            <a:r>
              <a:rPr lang="en-GB" b="1" dirty="0"/>
              <a:t>The most meaningful measure of efficacy is to evaluate prevention of disease endpoints in a well-controlled clinical study rather than from post-hoc analyses</a:t>
            </a:r>
            <a:endParaRPr lang="tr-TR" b="1" dirty="0"/>
          </a:p>
        </p:txBody>
      </p:sp>
      <p:sp>
        <p:nvSpPr>
          <p:cNvPr id="5" name="Footer Placeholder 9"/>
          <p:cNvSpPr>
            <a:spLocks noGrp="1"/>
          </p:cNvSpPr>
          <p:nvPr>
            <p:ph type="ftr" sz="quarter" idx="11"/>
          </p:nvPr>
        </p:nvSpPr>
        <p:spPr/>
        <p:txBody>
          <a:bodyPr/>
          <a:lstStyle/>
          <a:p>
            <a:pPr marL="0" lvl="4"/>
            <a:r>
              <a:rPr lang="fr-FR" sz="1100" dirty="0">
                <a:latin typeface="Aptos" panose="020B0004020202020204" pitchFamily="34" charset="0"/>
              </a:rPr>
              <a:t>Drolet M, Lancet Infect Dis 2015; </a:t>
            </a:r>
            <a:r>
              <a:rPr lang="fr-FR" sz="1100" dirty="0" err="1">
                <a:latin typeface="Aptos" panose="020B0004020202020204" pitchFamily="34" charset="0"/>
              </a:rPr>
              <a:t>Tabrizi</a:t>
            </a:r>
            <a:r>
              <a:rPr lang="fr-FR" sz="1100" dirty="0">
                <a:latin typeface="Aptos" panose="020B0004020202020204" pitchFamily="34" charset="0"/>
              </a:rPr>
              <a:t> SN, Lancet Infect Dis 2014; </a:t>
            </a:r>
            <a:r>
              <a:rPr lang="fr-FR" sz="1100" dirty="0" err="1">
                <a:latin typeface="Aptos" panose="020B0004020202020204" pitchFamily="34" charset="0"/>
              </a:rPr>
              <a:t>Markowitz</a:t>
            </a:r>
            <a:r>
              <a:rPr lang="fr-FR" sz="1100" dirty="0">
                <a:latin typeface="Aptos" panose="020B0004020202020204" pitchFamily="34" charset="0"/>
              </a:rPr>
              <a:t> L, J Infect Dis 2013; </a:t>
            </a:r>
            <a:r>
              <a:rPr lang="fr-FR" sz="1100" dirty="0" err="1">
                <a:latin typeface="Aptos" panose="020B0004020202020204" pitchFamily="34" charset="0"/>
              </a:rPr>
              <a:t>Markowitz</a:t>
            </a:r>
            <a:r>
              <a:rPr lang="fr-FR" sz="1100" dirty="0">
                <a:latin typeface="Aptos" panose="020B0004020202020204" pitchFamily="34" charset="0"/>
              </a:rPr>
              <a:t> L, </a:t>
            </a:r>
            <a:r>
              <a:rPr lang="fr-FR" sz="1100" dirty="0" err="1">
                <a:latin typeface="Aptos" panose="020B0004020202020204" pitchFamily="34" charset="0"/>
              </a:rPr>
              <a:t>Pediatrics</a:t>
            </a:r>
            <a:r>
              <a:rPr lang="fr-FR" sz="1100" dirty="0">
                <a:latin typeface="Aptos" panose="020B0004020202020204" pitchFamily="34" charset="0"/>
              </a:rPr>
              <a:t> 2016; </a:t>
            </a:r>
            <a:r>
              <a:rPr lang="fr-FR" sz="1100" dirty="0" err="1">
                <a:latin typeface="Aptos" panose="020B0004020202020204" pitchFamily="34" charset="0"/>
              </a:rPr>
              <a:t>Mesher</a:t>
            </a:r>
            <a:r>
              <a:rPr lang="fr-FR" sz="1100" dirty="0">
                <a:latin typeface="Aptos" panose="020B0004020202020204" pitchFamily="34" charset="0"/>
              </a:rPr>
              <a:t> D,  BMJ Open 2016; Cameron RL, </a:t>
            </a:r>
            <a:r>
              <a:rPr lang="fr-FR" sz="1100" dirty="0" err="1">
                <a:latin typeface="Aptos" panose="020B0004020202020204" pitchFamily="34" charset="0"/>
              </a:rPr>
              <a:t>Emerg</a:t>
            </a:r>
            <a:r>
              <a:rPr lang="fr-FR" sz="1100" dirty="0">
                <a:latin typeface="Aptos" panose="020B0004020202020204" pitchFamily="34" charset="0"/>
              </a:rPr>
              <a:t> Infect Dis 2016; </a:t>
            </a:r>
            <a:r>
              <a:rPr lang="fr-FR" sz="1100" dirty="0" err="1">
                <a:latin typeface="Aptos" panose="020B0004020202020204" pitchFamily="34" charset="0"/>
              </a:rPr>
              <a:t>Kavanagh</a:t>
            </a:r>
            <a:r>
              <a:rPr lang="fr-FR" sz="1100" dirty="0">
                <a:latin typeface="Aptos" panose="020B0004020202020204" pitchFamily="34" charset="0"/>
              </a:rPr>
              <a:t> K , Br J Cancer 2014; </a:t>
            </a:r>
            <a:r>
              <a:rPr lang="fr-FR" sz="1100" dirty="0" err="1">
                <a:latin typeface="Aptos" panose="020B0004020202020204" pitchFamily="34" charset="0"/>
              </a:rPr>
              <a:t>Baldur-Felskov</a:t>
            </a:r>
            <a:r>
              <a:rPr lang="fr-FR" sz="1100" dirty="0">
                <a:latin typeface="Aptos" panose="020B0004020202020204" pitchFamily="34" charset="0"/>
              </a:rPr>
              <a:t> B, J </a:t>
            </a:r>
            <a:r>
              <a:rPr lang="fr-FR" sz="1100" dirty="0" err="1">
                <a:latin typeface="Aptos" panose="020B0004020202020204" pitchFamily="34" charset="0"/>
              </a:rPr>
              <a:t>Natl</a:t>
            </a:r>
            <a:r>
              <a:rPr lang="fr-FR" sz="1100" dirty="0">
                <a:latin typeface="Aptos" panose="020B0004020202020204" pitchFamily="34" charset="0"/>
              </a:rPr>
              <a:t> Cancer </a:t>
            </a:r>
            <a:r>
              <a:rPr lang="fr-FR" sz="1100" dirty="0" err="1">
                <a:latin typeface="Aptos" panose="020B0004020202020204" pitchFamily="34" charset="0"/>
              </a:rPr>
              <a:t>Inst</a:t>
            </a:r>
            <a:r>
              <a:rPr lang="fr-FR" sz="1100" dirty="0">
                <a:latin typeface="Aptos" panose="020B0004020202020204" pitchFamily="34" charset="0"/>
              </a:rPr>
              <a:t> 2014; </a:t>
            </a:r>
            <a:r>
              <a:rPr lang="fr-FR" sz="1100" dirty="0" err="1">
                <a:latin typeface="Aptos" panose="020B0004020202020204" pitchFamily="34" charset="0"/>
              </a:rPr>
              <a:t>Crowe</a:t>
            </a:r>
            <a:r>
              <a:rPr lang="fr-FR" sz="1100" dirty="0">
                <a:latin typeface="Aptos" panose="020B0004020202020204" pitchFamily="34" charset="0"/>
              </a:rPr>
              <a:t> E, BMJ 2014; </a:t>
            </a:r>
            <a:r>
              <a:rPr lang="fr-FR" sz="1100" dirty="0" err="1">
                <a:latin typeface="Aptos" panose="020B0004020202020204" pitchFamily="34" charset="0"/>
              </a:rPr>
              <a:t>Herweijer</a:t>
            </a:r>
            <a:r>
              <a:rPr lang="fr-FR" sz="1100" dirty="0">
                <a:latin typeface="Aptos" panose="020B0004020202020204" pitchFamily="34" charset="0"/>
              </a:rPr>
              <a:t> E, Int J Cancer 2016; Pollock, Br J Cancer 2014</a:t>
            </a:r>
            <a:endParaRPr lang="tr-TR" dirty="0">
              <a:latin typeface="Aptos" panose="020B0004020202020204" pitchFamily="34" charset="0"/>
            </a:endParaRPr>
          </a:p>
        </p:txBody>
      </p:sp>
    </p:spTree>
    <p:extLst>
      <p:ext uri="{BB962C8B-B14F-4D97-AF65-F5344CB8AC3E}">
        <p14:creationId xmlns:p14="http://schemas.microsoft.com/office/powerpoint/2010/main" val="10475696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pPr lvl="0"/>
            <a:r>
              <a:rPr lang="tr-TR" dirty="0"/>
              <a:t>Since </a:t>
            </a:r>
            <a:r>
              <a:rPr lang="tr-TR" dirty="0" err="1"/>
              <a:t>Cervarix</a:t>
            </a:r>
            <a:r>
              <a:rPr lang="tr-TR" dirty="0"/>
              <a:t> </a:t>
            </a:r>
            <a:r>
              <a:rPr lang="tr-TR" dirty="0" err="1"/>
              <a:t>Shows</a:t>
            </a:r>
            <a:r>
              <a:rPr lang="tr-TR" dirty="0"/>
              <a:t> Cross-</a:t>
            </a:r>
            <a:r>
              <a:rPr lang="tr-TR" dirty="0" err="1"/>
              <a:t>protection</a:t>
            </a:r>
            <a:r>
              <a:rPr lang="tr-TR" dirty="0"/>
              <a:t> </a:t>
            </a:r>
            <a:r>
              <a:rPr lang="tr-TR" dirty="0" err="1"/>
              <a:t>Effect</a:t>
            </a:r>
            <a:r>
              <a:rPr lang="tr-TR" dirty="0"/>
              <a:t>, </a:t>
            </a:r>
            <a:r>
              <a:rPr lang="en-US" dirty="0"/>
              <a:t>is</a:t>
            </a:r>
            <a:r>
              <a:rPr lang="tr-TR" dirty="0"/>
              <a:t> it</a:t>
            </a:r>
            <a:r>
              <a:rPr lang="en-US" dirty="0"/>
              <a:t> as Protective as </a:t>
            </a:r>
            <a:r>
              <a:rPr lang="tr-TR" dirty="0"/>
              <a:t>9vHPV </a:t>
            </a:r>
            <a:r>
              <a:rPr lang="tr-TR" dirty="0" err="1"/>
              <a:t>Vaccine</a:t>
            </a:r>
            <a:r>
              <a:rPr lang="en-US" dirty="0"/>
              <a:t>?</a:t>
            </a:r>
            <a:endParaRPr lang="tr-TR" baseline="30000" dirty="0"/>
          </a:p>
        </p:txBody>
      </p:sp>
      <p:sp>
        <p:nvSpPr>
          <p:cNvPr id="3" name="Content Placeholder 2"/>
          <p:cNvSpPr>
            <a:spLocks noGrp="1"/>
          </p:cNvSpPr>
          <p:nvPr>
            <p:ph idx="1"/>
          </p:nvPr>
        </p:nvSpPr>
        <p:spPr>
          <a:prstGeom prst="rect">
            <a:avLst/>
          </a:prstGeom>
        </p:spPr>
        <p:txBody>
          <a:bodyPr>
            <a:normAutofit/>
          </a:bodyPr>
          <a:lstStyle/>
          <a:p>
            <a:pPr algn="just">
              <a:lnSpc>
                <a:spcPct val="150000"/>
              </a:lnSpc>
            </a:pPr>
            <a:r>
              <a:rPr lang="en-GB" dirty="0"/>
              <a:t>For </a:t>
            </a:r>
            <a:r>
              <a:rPr lang="tr-TR" dirty="0"/>
              <a:t>9vHPV </a:t>
            </a:r>
            <a:r>
              <a:rPr lang="tr-TR" dirty="0" err="1"/>
              <a:t>Vaccine</a:t>
            </a:r>
            <a:r>
              <a:rPr lang="en-GB" dirty="0"/>
              <a:t>, clinical studies have been designed to demonstrate efficacy against disease endpoints</a:t>
            </a:r>
            <a:endParaRPr lang="tr-TR" b="1" dirty="0"/>
          </a:p>
          <a:p>
            <a:pPr algn="just">
              <a:lnSpc>
                <a:spcPct val="150000"/>
              </a:lnSpc>
            </a:pPr>
            <a:r>
              <a:rPr lang="en-GB" dirty="0"/>
              <a:t>Real world population data from the United States for Gardasil and from England for the bivalent HPV vaccine show consistent and high effectiveness for HPV types actually present in both vaccines but show inconsistent and lower effectiveness for the non-vaccine HPV types</a:t>
            </a:r>
            <a:endParaRPr lang="tr-TR" dirty="0"/>
          </a:p>
        </p:txBody>
      </p:sp>
      <p:sp>
        <p:nvSpPr>
          <p:cNvPr id="14" name="Footer Placeholder 13"/>
          <p:cNvSpPr>
            <a:spLocks noGrp="1"/>
          </p:cNvSpPr>
          <p:nvPr>
            <p:ph type="ftr" sz="quarter" idx="11"/>
          </p:nvPr>
        </p:nvSpPr>
        <p:spPr/>
        <p:txBody>
          <a:bodyPr/>
          <a:lstStyle/>
          <a:p>
            <a:r>
              <a:rPr lang="fr-FR"/>
              <a:t>Markowitz LE, J Infect Dis. 2013</a:t>
            </a:r>
            <a:endParaRPr lang="tr-TR" dirty="0"/>
          </a:p>
        </p:txBody>
      </p:sp>
    </p:spTree>
    <p:extLst>
      <p:ext uri="{BB962C8B-B14F-4D97-AF65-F5344CB8AC3E}">
        <p14:creationId xmlns:p14="http://schemas.microsoft.com/office/powerpoint/2010/main" val="4231443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Gardasil</a:t>
            </a:r>
            <a:r>
              <a:rPr lang="tr-TR" dirty="0"/>
              <a:t>® </a:t>
            </a:r>
            <a:r>
              <a:rPr lang="tr-TR" dirty="0" err="1"/>
              <a:t>Efficacy</a:t>
            </a:r>
            <a:r>
              <a:rPr lang="tr-TR" dirty="0"/>
              <a:t> </a:t>
            </a:r>
            <a:r>
              <a:rPr lang="tr-TR" dirty="0" err="1"/>
              <a:t>for</a:t>
            </a:r>
            <a:r>
              <a:rPr lang="tr-TR" dirty="0"/>
              <a:t> </a:t>
            </a:r>
            <a:r>
              <a:rPr lang="en-US" dirty="0"/>
              <a:t>the Diseases with Related HPV Types</a:t>
            </a:r>
            <a:endParaRPr lang="tr-TR" dirty="0"/>
          </a:p>
        </p:txBody>
      </p:sp>
      <p:sp>
        <p:nvSpPr>
          <p:cNvPr id="7" name="Footer Placeholder 6"/>
          <p:cNvSpPr>
            <a:spLocks noGrp="1"/>
          </p:cNvSpPr>
          <p:nvPr>
            <p:ph type="ftr" sz="quarter" idx="11"/>
          </p:nvPr>
        </p:nvSpPr>
        <p:spPr/>
        <p:txBody>
          <a:bodyPr/>
          <a:lstStyle/>
          <a:p>
            <a:r>
              <a:rPr lang="tr-TR"/>
              <a:t>PPE gr</a:t>
            </a:r>
            <a:r>
              <a:rPr lang="en-US"/>
              <a:t>o</a:t>
            </a:r>
            <a:r>
              <a:rPr lang="tr-TR"/>
              <a:t>u</a:t>
            </a:r>
            <a:r>
              <a:rPr lang="en-US"/>
              <a:t>p</a:t>
            </a:r>
            <a:r>
              <a:rPr lang="tr-TR"/>
              <a:t> 16-26 Y</a:t>
            </a:r>
            <a:r>
              <a:rPr lang="en-US"/>
              <a:t>ear-old girls and women</a:t>
            </a:r>
            <a:endParaRPr lang="tr-TR"/>
          </a:p>
          <a:p>
            <a:r>
              <a:rPr lang="tr-TR"/>
              <a:t>FDA 9883613, 06/2010</a:t>
            </a:r>
            <a:endParaRPr lang="tr-TR" dirty="0"/>
          </a:p>
        </p:txBody>
      </p:sp>
      <p:pic>
        <p:nvPicPr>
          <p:cNvPr id="6" name="Picture 5" descr="sil.jpg"/>
          <p:cNvPicPr>
            <a:picLocks noChangeAspect="1"/>
          </p:cNvPicPr>
          <p:nvPr/>
        </p:nvPicPr>
        <p:blipFill>
          <a:blip r:embed="rId2" cstate="print">
            <a:duotone>
              <a:prstClr val="black"/>
              <a:schemeClr val="accent1">
                <a:tint val="45000"/>
                <a:satMod val="400000"/>
              </a:schemeClr>
            </a:duotone>
          </a:blip>
          <a:stretch>
            <a:fillRect/>
          </a:stretch>
        </p:blipFill>
        <p:spPr>
          <a:xfrm>
            <a:off x="746450" y="2015413"/>
            <a:ext cx="10699102" cy="4021496"/>
          </a:xfrm>
          <a:prstGeom prst="rect">
            <a:avLst/>
          </a:prstGeom>
        </p:spPr>
      </p:pic>
    </p:spTree>
    <p:extLst>
      <p:ext uri="{BB962C8B-B14F-4D97-AF65-F5344CB8AC3E}">
        <p14:creationId xmlns:p14="http://schemas.microsoft.com/office/powerpoint/2010/main" val="4135407958"/>
      </p:ext>
    </p:extLst>
  </p:cSld>
  <p:clrMapOvr>
    <a:masterClrMapping/>
  </p:clrMapOvr>
  <p:transition spd="slow">
    <p:blinds dir="vert"/>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ltbilgi Yer Tutucusu 6"/>
          <p:cNvSpPr>
            <a:spLocks noGrp="1"/>
          </p:cNvSpPr>
          <p:nvPr>
            <p:ph type="ftr" sz="quarter" idx="11"/>
          </p:nvPr>
        </p:nvSpPr>
        <p:spPr/>
        <p:txBody>
          <a:bodyPr/>
          <a:lstStyle/>
          <a:p>
            <a:r>
              <a:rPr lang="en-US" dirty="0" err="1"/>
              <a:t>Drolet</a:t>
            </a:r>
            <a:r>
              <a:rPr lang="en-US" dirty="0"/>
              <a:t> M, Lancet Infect Dis 2015; Brown DR, J Infect Dis 2009 Wheeler CM, Lancet </a:t>
            </a:r>
            <a:r>
              <a:rPr lang="en-US" dirty="0" err="1"/>
              <a:t>Oncol</a:t>
            </a:r>
            <a:r>
              <a:rPr lang="en-US" dirty="0"/>
              <a:t> 2012; </a:t>
            </a:r>
            <a:r>
              <a:rPr lang="en-US" dirty="0" err="1"/>
              <a:t>Malagón</a:t>
            </a:r>
            <a:r>
              <a:rPr lang="en-US" dirty="0"/>
              <a:t> T, Lancet Infect Dis 2012;</a:t>
            </a:r>
            <a:endParaRPr lang="tr-TR" dirty="0"/>
          </a:p>
          <a:p>
            <a:r>
              <a:rPr lang="en-US" dirty="0"/>
              <a:t> </a:t>
            </a:r>
            <a:r>
              <a:rPr lang="en-US" dirty="0" err="1"/>
              <a:t>Paavonen</a:t>
            </a:r>
            <a:r>
              <a:rPr lang="en-US" dirty="0"/>
              <a:t> J, Lancet,2009</a:t>
            </a:r>
          </a:p>
        </p:txBody>
      </p:sp>
      <p:sp>
        <p:nvSpPr>
          <p:cNvPr id="5" name="Unvan 4"/>
          <p:cNvSpPr>
            <a:spLocks noGrp="1"/>
          </p:cNvSpPr>
          <p:nvPr>
            <p:ph type="title"/>
          </p:nvPr>
        </p:nvSpPr>
        <p:spPr/>
        <p:txBody>
          <a:bodyPr>
            <a:normAutofit fontScale="90000"/>
          </a:bodyPr>
          <a:lstStyle/>
          <a:p>
            <a:r>
              <a:rPr lang="en-US" dirty="0"/>
              <a:t>Was It Necessary to Add 5 Additional Types When There was Herd Immunity and Cross Protection?</a:t>
            </a:r>
            <a:endParaRPr lang="tr-TR" dirty="0"/>
          </a:p>
        </p:txBody>
      </p:sp>
      <p:graphicFrame>
        <p:nvGraphicFramePr>
          <p:cNvPr id="8" name="İçerik Yer Tutucusu 7"/>
          <p:cNvGraphicFramePr>
            <a:graphicFrameLocks noGrp="1"/>
          </p:cNvGraphicFramePr>
          <p:nvPr>
            <p:ph sz="quarter" idx="1"/>
            <p:extLst>
              <p:ext uri="{D42A27DB-BD31-4B8C-83A1-F6EECF244321}">
                <p14:modId xmlns:p14="http://schemas.microsoft.com/office/powerpoint/2010/main" val="1999574357"/>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4240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dirty="0"/>
              <a:t>HPV and Related Diseases Report</a:t>
            </a:r>
            <a:endParaRPr lang="tr-TR" dirty="0"/>
          </a:p>
        </p:txBody>
      </p:sp>
      <p:graphicFrame>
        <p:nvGraphicFramePr>
          <p:cNvPr id="4" name="Content Placeholder 3">
            <a:extLst>
              <a:ext uri="{FF2B5EF4-FFF2-40B4-BE49-F238E27FC236}">
                <a16:creationId xmlns:a16="http://schemas.microsoft.com/office/drawing/2014/main" id="{EA3877EC-F78E-4776-AA32-BCC09E08320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lstStyle/>
          <a:p>
            <a:r>
              <a:rPr lang="tr-TR" dirty="0"/>
              <a:t>http://www.hpvcentre.net/statistics/reports/TUR.pdf 2021 Report</a:t>
            </a:r>
          </a:p>
        </p:txBody>
      </p:sp>
    </p:spTree>
    <p:extLst>
      <p:ext uri="{BB962C8B-B14F-4D97-AF65-F5344CB8AC3E}">
        <p14:creationId xmlns:p14="http://schemas.microsoft.com/office/powerpoint/2010/main" val="351285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p:txBody>
          <a:bodyPr/>
          <a:lstStyle/>
          <a:p>
            <a:r>
              <a:rPr lang="tr-TR" dirty="0" err="1"/>
              <a:t>Drolet</a:t>
            </a:r>
            <a:r>
              <a:rPr lang="tr-TR" dirty="0"/>
              <a:t> M, </a:t>
            </a:r>
            <a:r>
              <a:rPr lang="tr-TR" dirty="0" err="1"/>
              <a:t>Lancet</a:t>
            </a:r>
            <a:r>
              <a:rPr lang="tr-TR" dirty="0"/>
              <a:t> </a:t>
            </a:r>
            <a:r>
              <a:rPr lang="tr-TR" dirty="0" err="1"/>
              <a:t>Infect</a:t>
            </a:r>
            <a:r>
              <a:rPr lang="tr-TR" dirty="0"/>
              <a:t> </a:t>
            </a:r>
            <a:r>
              <a:rPr lang="tr-TR" dirty="0" err="1"/>
              <a:t>Dis</a:t>
            </a:r>
            <a:r>
              <a:rPr lang="tr-TR" dirty="0"/>
              <a:t>, 2015; Brown DR, J </a:t>
            </a:r>
            <a:r>
              <a:rPr lang="tr-TR" dirty="0" err="1"/>
              <a:t>Infect</a:t>
            </a:r>
            <a:r>
              <a:rPr lang="tr-TR" dirty="0"/>
              <a:t> </a:t>
            </a:r>
            <a:r>
              <a:rPr lang="tr-TR" dirty="0" err="1"/>
              <a:t>Dis</a:t>
            </a:r>
            <a:r>
              <a:rPr lang="tr-TR" dirty="0"/>
              <a:t>, 2009 </a:t>
            </a:r>
            <a:r>
              <a:rPr lang="tr-TR" dirty="0" err="1"/>
              <a:t>Wheeler</a:t>
            </a:r>
            <a:r>
              <a:rPr lang="tr-TR" dirty="0"/>
              <a:t> CM, </a:t>
            </a:r>
            <a:r>
              <a:rPr lang="tr-TR" dirty="0" err="1"/>
              <a:t>Lancet</a:t>
            </a:r>
            <a:r>
              <a:rPr lang="tr-TR" dirty="0"/>
              <a:t> </a:t>
            </a:r>
            <a:r>
              <a:rPr lang="tr-TR" dirty="0" err="1"/>
              <a:t>Oncol</a:t>
            </a:r>
            <a:r>
              <a:rPr lang="tr-TR" dirty="0"/>
              <a:t>, 2012; </a:t>
            </a:r>
            <a:r>
              <a:rPr lang="tr-TR" dirty="0" err="1"/>
              <a:t>Malagón</a:t>
            </a:r>
            <a:r>
              <a:rPr lang="tr-TR" dirty="0"/>
              <a:t> T, </a:t>
            </a:r>
            <a:r>
              <a:rPr lang="tr-TR" dirty="0" err="1"/>
              <a:t>Lancet</a:t>
            </a:r>
            <a:r>
              <a:rPr lang="tr-TR" dirty="0"/>
              <a:t> </a:t>
            </a:r>
            <a:r>
              <a:rPr lang="tr-TR" dirty="0" err="1"/>
              <a:t>Infect</a:t>
            </a:r>
            <a:r>
              <a:rPr lang="tr-TR" dirty="0"/>
              <a:t> </a:t>
            </a:r>
            <a:r>
              <a:rPr lang="tr-TR" dirty="0" err="1"/>
              <a:t>Dis</a:t>
            </a:r>
            <a:r>
              <a:rPr lang="tr-TR" dirty="0"/>
              <a:t>, 2012;</a:t>
            </a:r>
          </a:p>
          <a:p>
            <a:r>
              <a:rPr lang="tr-TR" dirty="0" err="1"/>
              <a:t>Paavonen</a:t>
            </a:r>
            <a:r>
              <a:rPr lang="tr-TR" dirty="0"/>
              <a:t> J, </a:t>
            </a:r>
            <a:r>
              <a:rPr lang="tr-TR" dirty="0" err="1"/>
              <a:t>Lancet</a:t>
            </a:r>
            <a:r>
              <a:rPr lang="tr-TR" dirty="0"/>
              <a:t>, 2009</a:t>
            </a:r>
          </a:p>
        </p:txBody>
      </p:sp>
      <p:sp>
        <p:nvSpPr>
          <p:cNvPr id="2" name="Title 1"/>
          <p:cNvSpPr>
            <a:spLocks noGrp="1"/>
          </p:cNvSpPr>
          <p:nvPr>
            <p:ph type="title"/>
          </p:nvPr>
        </p:nvSpPr>
        <p:spPr/>
        <p:txBody>
          <a:bodyPr>
            <a:normAutofit fontScale="90000"/>
          </a:bodyPr>
          <a:lstStyle/>
          <a:p>
            <a:pPr lvl="0"/>
            <a:r>
              <a:rPr lang="tr-TR" dirty="0"/>
              <a:t>2v </a:t>
            </a:r>
            <a:r>
              <a:rPr lang="tr-TR" dirty="0" err="1"/>
              <a:t>and</a:t>
            </a:r>
            <a:r>
              <a:rPr lang="tr-TR" dirty="0"/>
              <a:t> 4vHPV </a:t>
            </a:r>
            <a:r>
              <a:rPr lang="tr-TR" dirty="0" err="1"/>
              <a:t>Vaccines</a:t>
            </a:r>
            <a:r>
              <a:rPr lang="en-US" dirty="0"/>
              <a:t> ha</a:t>
            </a:r>
            <a:r>
              <a:rPr lang="tr-TR" dirty="0"/>
              <a:t>ve</a:t>
            </a:r>
            <a:r>
              <a:rPr lang="en-US" dirty="0"/>
              <a:t> Demonstrated Some Herd and Cross Protection.</a:t>
            </a:r>
            <a:r>
              <a:rPr lang="tr-TR" dirty="0"/>
              <a:t>.. </a:t>
            </a:r>
            <a:endParaRPr lang="tr-TR" baseline="30000" dirty="0"/>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403357809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65765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en-US" dirty="0"/>
              <a:t>Efficacy Results of 9vHPV Vaccine</a:t>
            </a:r>
            <a:endParaRPr lang="tr-TR" dirty="0"/>
          </a:p>
        </p:txBody>
      </p:sp>
      <p:sp>
        <p:nvSpPr>
          <p:cNvPr id="4" name="İçerik Yer Tutucusu 3"/>
          <p:cNvSpPr>
            <a:spLocks noGrp="1"/>
          </p:cNvSpPr>
          <p:nvPr>
            <p:ph sz="half" idx="1"/>
          </p:nvPr>
        </p:nvSpPr>
        <p:spPr>
          <a:xfrm>
            <a:off x="204281" y="1309910"/>
            <a:ext cx="6459166" cy="4351338"/>
          </a:xfrm>
        </p:spPr>
        <p:txBody>
          <a:bodyPr>
            <a:noAutofit/>
          </a:bodyPr>
          <a:lstStyle/>
          <a:p>
            <a:r>
              <a:rPr lang="en-US" sz="2000" dirty="0"/>
              <a:t>HPV Related Diseases and Impact on Cervical Procedures</a:t>
            </a:r>
            <a:endParaRPr lang="tr-TR" sz="2000" dirty="0"/>
          </a:p>
          <a:p>
            <a:pPr lvl="1"/>
            <a:r>
              <a:rPr lang="en-US" sz="1400" dirty="0"/>
              <a:t>The effectiveness of the 9vHPV vaccine against cervical, vulvar and vaginal disease caused by HPV types and prevention of related cervical surgeries was compared to a placebo population</a:t>
            </a:r>
            <a:endParaRPr lang="tr-TR" sz="1400" dirty="0"/>
          </a:p>
          <a:p>
            <a:pPr lvl="1"/>
            <a:r>
              <a:rPr lang="en-US" sz="1400" dirty="0"/>
              <a:t>The analysis included three international, randomized, double-blind studies conducted using the same methodology</a:t>
            </a:r>
            <a:endParaRPr lang="tr-TR" sz="1400" dirty="0"/>
          </a:p>
        </p:txBody>
      </p:sp>
      <p:graphicFrame>
        <p:nvGraphicFramePr>
          <p:cNvPr id="6" name="Diagram 11">
            <a:extLst>
              <a:ext uri="{FF2B5EF4-FFF2-40B4-BE49-F238E27FC236}">
                <a16:creationId xmlns:a16="http://schemas.microsoft.com/office/drawing/2014/main" id="{089DDF14-28E1-4BE9-817E-05DF5864A4B4}"/>
              </a:ext>
            </a:extLst>
          </p:cNvPr>
          <p:cNvGraphicFramePr/>
          <p:nvPr>
            <p:extLst>
              <p:ext uri="{D42A27DB-BD31-4B8C-83A1-F6EECF244321}">
                <p14:modId xmlns:p14="http://schemas.microsoft.com/office/powerpoint/2010/main" val="2137208509"/>
              </p:ext>
            </p:extLst>
          </p:nvPr>
        </p:nvGraphicFramePr>
        <p:xfrm>
          <a:off x="198585" y="3087553"/>
          <a:ext cx="3461370" cy="1185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12">
            <a:extLst>
              <a:ext uri="{FF2B5EF4-FFF2-40B4-BE49-F238E27FC236}">
                <a16:creationId xmlns:a16="http://schemas.microsoft.com/office/drawing/2014/main" id="{344B693E-7337-4A00-A0A6-60E41B639ACE}"/>
              </a:ext>
            </a:extLst>
          </p:cNvPr>
          <p:cNvGraphicFramePr/>
          <p:nvPr>
            <p:extLst>
              <p:ext uri="{D42A27DB-BD31-4B8C-83A1-F6EECF244321}">
                <p14:modId xmlns:p14="http://schemas.microsoft.com/office/powerpoint/2010/main" val="682588991"/>
              </p:ext>
            </p:extLst>
          </p:nvPr>
        </p:nvGraphicFramePr>
        <p:xfrm>
          <a:off x="3348138" y="3068960"/>
          <a:ext cx="3509786" cy="1174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Rounded Corners 13">
            <a:extLst>
              <a:ext uri="{FF2B5EF4-FFF2-40B4-BE49-F238E27FC236}">
                <a16:creationId xmlns:a16="http://schemas.microsoft.com/office/drawing/2014/main" id="{99F0936D-C9FA-417B-927E-B441F20D914F}"/>
              </a:ext>
            </a:extLst>
          </p:cNvPr>
          <p:cNvSpPr/>
          <p:nvPr/>
        </p:nvSpPr>
        <p:spPr>
          <a:xfrm>
            <a:off x="393821" y="4560962"/>
            <a:ext cx="6145061" cy="153233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spAutoFit/>
          </a:bodyPr>
          <a:lstStyle/>
          <a:p>
            <a:pPr marL="154306" indent="-154306">
              <a:buFont typeface="Arial" panose="020B0604020202020204" pitchFamily="34" charset="0"/>
              <a:buChar char="•"/>
            </a:pPr>
            <a:r>
              <a:rPr lang="en-US" sz="1400" dirty="0">
                <a:solidFill>
                  <a:srgbClr val="223872"/>
                </a:solidFill>
                <a:latin typeface="Aptos" panose="020B0004020202020204" pitchFamily="34" charset="0"/>
              </a:rPr>
              <a:t>Three doses of 9vHPV, 4vHPV vaccines or placebo were compared</a:t>
            </a:r>
            <a:endParaRPr lang="tr-TR" sz="1400" dirty="0">
              <a:solidFill>
                <a:srgbClr val="223872"/>
              </a:solidFill>
              <a:latin typeface="Aptos" panose="020B0004020202020204" pitchFamily="34" charset="0"/>
            </a:endParaRPr>
          </a:p>
          <a:p>
            <a:pPr marL="154306" indent="-154306">
              <a:buFont typeface="Arial" panose="020B0604020202020204" pitchFamily="34" charset="0"/>
              <a:buChar char="•"/>
            </a:pPr>
            <a:r>
              <a:rPr lang="en-US" sz="1400" dirty="0">
                <a:solidFill>
                  <a:srgbClr val="223872"/>
                </a:solidFill>
                <a:latin typeface="Aptos" panose="020B0004020202020204" pitchFamily="34" charset="0"/>
              </a:rPr>
              <a:t>Regular cervical cytological tests were performed</a:t>
            </a:r>
            <a:endParaRPr lang="tr-TR" sz="1400" dirty="0">
              <a:solidFill>
                <a:srgbClr val="223872"/>
              </a:solidFill>
              <a:latin typeface="Aptos" panose="020B0004020202020204" pitchFamily="34" charset="0"/>
            </a:endParaRPr>
          </a:p>
          <a:p>
            <a:pPr marL="154306" indent="-154306">
              <a:buFont typeface="Arial" panose="020B0604020202020204" pitchFamily="34" charset="0"/>
              <a:buChar char="•"/>
            </a:pPr>
            <a:r>
              <a:rPr lang="en-US" sz="1400" dirty="0">
                <a:solidFill>
                  <a:srgbClr val="223872"/>
                </a:solidFill>
                <a:latin typeface="Aptos" panose="020B0004020202020204" pitchFamily="34" charset="0"/>
              </a:rPr>
              <a:t>HPV DNA evaluated in biopsy or definitive treatment samples</a:t>
            </a:r>
            <a:endParaRPr lang="tr-TR" sz="1400" dirty="0">
              <a:solidFill>
                <a:srgbClr val="223872"/>
              </a:solidFill>
              <a:latin typeface="Aptos" panose="020B0004020202020204" pitchFamily="34" charset="0"/>
            </a:endParaRPr>
          </a:p>
          <a:p>
            <a:pPr marL="154306" indent="-154306">
              <a:buFont typeface="Arial" panose="020B0604020202020204" pitchFamily="34" charset="0"/>
              <a:buChar char="•"/>
            </a:pPr>
            <a:r>
              <a:rPr lang="en-US" sz="1400" dirty="0">
                <a:solidFill>
                  <a:srgbClr val="223872"/>
                </a:solidFill>
                <a:latin typeface="Aptos" panose="020B0004020202020204" pitchFamily="34" charset="0"/>
              </a:rPr>
              <a:t>The incidence and percent reduction rate of HPV-associated disease and 9vHPV vaccine procedures versus placebo were analyzed among women who tested negative for HPV at baseline</a:t>
            </a:r>
            <a:endParaRPr lang="tr-TR" sz="1400" dirty="0">
              <a:solidFill>
                <a:schemeClr val="bg1"/>
              </a:solidFill>
              <a:latin typeface="Aptos" panose="020B0004020202020204" pitchFamily="34" charset="0"/>
            </a:endParaRPr>
          </a:p>
        </p:txBody>
      </p:sp>
      <p:sp>
        <p:nvSpPr>
          <p:cNvPr id="9" name="Altbilgi Yer Tutucusu 8"/>
          <p:cNvSpPr>
            <a:spLocks noGrp="1"/>
          </p:cNvSpPr>
          <p:nvPr>
            <p:ph type="ftr" sz="quarter" idx="11"/>
          </p:nvPr>
        </p:nvSpPr>
        <p:spPr/>
        <p:txBody>
          <a:bodyPr/>
          <a:lstStyle/>
          <a:p>
            <a:r>
              <a:rPr lang="it-IT"/>
              <a:t>Giuliano AR, Gynecol Oncol 2019</a:t>
            </a:r>
            <a:endParaRPr lang="en-US"/>
          </a:p>
        </p:txBody>
      </p:sp>
      <p:sp>
        <p:nvSpPr>
          <p:cNvPr id="10" name="İçerik Yer Tutucusu 3"/>
          <p:cNvSpPr>
            <a:spLocks noGrp="1"/>
          </p:cNvSpPr>
          <p:nvPr>
            <p:ph sz="half" idx="2"/>
          </p:nvPr>
        </p:nvSpPr>
        <p:spPr>
          <a:xfrm>
            <a:off x="7060805" y="1412776"/>
            <a:ext cx="4927209" cy="4680520"/>
          </a:xfrm>
          <a:prstGeom prst="roundRect">
            <a:avLst>
              <a:gd name="adj" fmla="val 6536"/>
            </a:avLst>
          </a:prstGeom>
          <a:solidFill>
            <a:srgbClr val="223872"/>
          </a:solidFill>
          <a:ln>
            <a:solidFill>
              <a:srgbClr val="223872"/>
            </a:solidFill>
          </a:ln>
        </p:spPr>
        <p:style>
          <a:lnRef idx="2">
            <a:schemeClr val="accent2"/>
          </a:lnRef>
          <a:fillRef idx="1">
            <a:schemeClr val="lt1"/>
          </a:fillRef>
          <a:effectRef idx="0">
            <a:schemeClr val="accent2"/>
          </a:effectRef>
          <a:fontRef idx="minor">
            <a:schemeClr val="dk1"/>
          </a:fontRef>
        </p:style>
        <p:txBody>
          <a:bodyPr>
            <a:noAutofit/>
          </a:bodyPr>
          <a:lstStyle/>
          <a:p>
            <a:pPr>
              <a:lnSpc>
                <a:spcPct val="120000"/>
              </a:lnSpc>
              <a:buClr>
                <a:schemeClr val="bg1"/>
              </a:buClr>
            </a:pPr>
            <a:r>
              <a:rPr lang="en-US" sz="1600" dirty="0">
                <a:solidFill>
                  <a:schemeClr val="bg1"/>
                </a:solidFill>
                <a:latin typeface="Aptos" panose="020B0004020202020204" pitchFamily="34" charset="0"/>
              </a:rPr>
              <a:t>Baseline HPV DNA positivity in each arm of the included studies (9vHPV, 4vHPV, and placebo) was comparable</a:t>
            </a:r>
            <a:endParaRPr lang="tr-TR" sz="1600" dirty="0">
              <a:solidFill>
                <a:schemeClr val="bg1"/>
              </a:solidFill>
              <a:latin typeface="Aptos" panose="020B0004020202020204" pitchFamily="34" charset="0"/>
            </a:endParaRPr>
          </a:p>
          <a:p>
            <a:pPr>
              <a:lnSpc>
                <a:spcPct val="120000"/>
              </a:lnSpc>
              <a:buClr>
                <a:schemeClr val="bg1"/>
              </a:buClr>
            </a:pPr>
            <a:r>
              <a:rPr lang="en-US" sz="1600" dirty="0">
                <a:solidFill>
                  <a:schemeClr val="bg1"/>
                </a:solidFill>
                <a:latin typeface="Aptos" panose="020B0004020202020204" pitchFamily="34" charset="0"/>
              </a:rPr>
              <a:t>Any grade of cervical disease related to 9 HPV types and HSIL was reduced compared to placebo</a:t>
            </a:r>
            <a:endParaRPr lang="tr-TR" sz="1600" dirty="0">
              <a:solidFill>
                <a:schemeClr val="bg1"/>
              </a:solidFill>
              <a:latin typeface="Aptos" panose="020B0004020202020204" pitchFamily="34" charset="0"/>
            </a:endParaRPr>
          </a:p>
          <a:p>
            <a:pPr>
              <a:lnSpc>
                <a:spcPct val="120000"/>
              </a:lnSpc>
              <a:buClr>
                <a:schemeClr val="bg1"/>
              </a:buClr>
            </a:pPr>
            <a:r>
              <a:rPr lang="en-US" sz="1600" b="1" dirty="0">
                <a:solidFill>
                  <a:srgbClr val="FFC000"/>
                </a:solidFill>
                <a:latin typeface="Aptos" panose="020B0004020202020204" pitchFamily="34" charset="0"/>
              </a:rPr>
              <a:t>Large reductions in disease associated with each of the nine HPV types were observed</a:t>
            </a:r>
            <a:endParaRPr lang="tr-TR" sz="1600" b="1" dirty="0">
              <a:solidFill>
                <a:srgbClr val="FFC000"/>
              </a:solidFill>
              <a:latin typeface="Aptos" panose="020B0004020202020204" pitchFamily="34" charset="0"/>
            </a:endParaRPr>
          </a:p>
          <a:p>
            <a:pPr>
              <a:lnSpc>
                <a:spcPct val="120000"/>
              </a:lnSpc>
              <a:buClr>
                <a:schemeClr val="bg1"/>
              </a:buClr>
            </a:pPr>
            <a:r>
              <a:rPr lang="en-US" sz="1600" dirty="0">
                <a:solidFill>
                  <a:schemeClr val="bg1"/>
                </a:solidFill>
                <a:latin typeface="Aptos" panose="020B0004020202020204" pitchFamily="34" charset="0"/>
              </a:rPr>
              <a:t>No clinically or statistically significant efficacy was observed against lesions associated with non-vaccine HPV types (HPV 35/39/51/56/59)</a:t>
            </a:r>
            <a:endParaRPr lang="tr-TR" sz="1600" dirty="0">
              <a:solidFill>
                <a:schemeClr val="bg1"/>
              </a:solidFill>
              <a:latin typeface="Aptos" panose="020B0004020202020204" pitchFamily="34" charset="0"/>
            </a:endParaRPr>
          </a:p>
          <a:p>
            <a:pPr>
              <a:lnSpc>
                <a:spcPct val="120000"/>
              </a:lnSpc>
              <a:buClr>
                <a:schemeClr val="bg1"/>
              </a:buClr>
            </a:pPr>
            <a:r>
              <a:rPr lang="en-US" sz="1600" dirty="0">
                <a:solidFill>
                  <a:schemeClr val="bg1"/>
                </a:solidFill>
                <a:latin typeface="Aptos" panose="020B0004020202020204" pitchFamily="34" charset="0"/>
              </a:rPr>
              <a:t>Vaccine effectiveness against the disease caused by each vaccine type was found to be similar</a:t>
            </a:r>
            <a:endParaRPr lang="tr-TR" sz="1600" dirty="0">
              <a:solidFill>
                <a:schemeClr val="bg1"/>
              </a:solidFill>
              <a:latin typeface="Aptos" panose="020B0004020202020204" pitchFamily="34" charset="0"/>
            </a:endParaRPr>
          </a:p>
        </p:txBody>
      </p:sp>
    </p:spTree>
    <p:extLst>
      <p:ext uri="{BB962C8B-B14F-4D97-AF65-F5344CB8AC3E}">
        <p14:creationId xmlns:p14="http://schemas.microsoft.com/office/powerpoint/2010/main" val="35733002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954921-7542-BCE5-4348-8E6E53FDD51D}"/>
              </a:ext>
            </a:extLst>
          </p:cNvPr>
          <p:cNvSpPr>
            <a:spLocks noGrp="1"/>
          </p:cNvSpPr>
          <p:nvPr>
            <p:ph type="title"/>
          </p:nvPr>
        </p:nvSpPr>
        <p:spPr/>
        <p:txBody>
          <a:bodyPr/>
          <a:lstStyle/>
          <a:p>
            <a:r>
              <a:rPr lang="en-US" dirty="0"/>
              <a:t>9vHPV Vaccine 8-Year Follow-Up Persistent Antibodies</a:t>
            </a:r>
          </a:p>
        </p:txBody>
      </p:sp>
      <p:sp>
        <p:nvSpPr>
          <p:cNvPr id="12" name="Content Placeholder 11">
            <a:extLst>
              <a:ext uri="{FF2B5EF4-FFF2-40B4-BE49-F238E27FC236}">
                <a16:creationId xmlns:a16="http://schemas.microsoft.com/office/drawing/2014/main" id="{E79FFBD1-F29D-1EB8-E375-7FFB48888B1A}"/>
              </a:ext>
            </a:extLst>
          </p:cNvPr>
          <p:cNvSpPr>
            <a:spLocks noGrp="1"/>
          </p:cNvSpPr>
          <p:nvPr>
            <p:ph sz="half" idx="1"/>
          </p:nvPr>
        </p:nvSpPr>
        <p:spPr/>
        <p:txBody>
          <a:bodyPr/>
          <a:lstStyle/>
          <a:p>
            <a:r>
              <a:rPr lang="en-US" dirty="0"/>
              <a:t>8-year follow-up results of 971 girls and 301 boys aged 9-15</a:t>
            </a:r>
            <a:endParaRPr lang="tr-TR" dirty="0"/>
          </a:p>
          <a:p>
            <a:r>
              <a:rPr lang="en-US" dirty="0"/>
              <a:t>Continuous immunity and clinical efficacy</a:t>
            </a:r>
          </a:p>
        </p:txBody>
      </p:sp>
      <p:sp>
        <p:nvSpPr>
          <p:cNvPr id="11" name="Footer Placeholder 10">
            <a:extLst>
              <a:ext uri="{FF2B5EF4-FFF2-40B4-BE49-F238E27FC236}">
                <a16:creationId xmlns:a16="http://schemas.microsoft.com/office/drawing/2014/main" id="{1B20DD5D-B5C6-AE49-FF23-9388113F9F2E}"/>
              </a:ext>
            </a:extLst>
          </p:cNvPr>
          <p:cNvSpPr>
            <a:spLocks noGrp="1"/>
          </p:cNvSpPr>
          <p:nvPr>
            <p:ph type="ftr" sz="quarter" idx="11"/>
          </p:nvPr>
        </p:nvSpPr>
        <p:spPr/>
        <p:txBody>
          <a:bodyPr/>
          <a:lstStyle/>
          <a:p>
            <a:r>
              <a:rPr lang="pt-BR"/>
              <a:t>Olsson S-E, Papillomavirus Res 2020</a:t>
            </a:r>
            <a:endParaRPr lang="en-US"/>
          </a:p>
        </p:txBody>
      </p:sp>
      <p:pic>
        <p:nvPicPr>
          <p:cNvPr id="3" name="Picture 2">
            <a:extLst>
              <a:ext uri="{FF2B5EF4-FFF2-40B4-BE49-F238E27FC236}">
                <a16:creationId xmlns:a16="http://schemas.microsoft.com/office/drawing/2014/main" id="{DE21BD47-CC0A-7545-9822-A170F5693C93}"/>
              </a:ext>
            </a:extLst>
          </p:cNvPr>
          <p:cNvPicPr>
            <a:picLocks noChangeAspect="1"/>
          </p:cNvPicPr>
          <p:nvPr/>
        </p:nvPicPr>
        <p:blipFill>
          <a:blip r:embed="rId2"/>
          <a:stretch>
            <a:fillRect/>
          </a:stretch>
        </p:blipFill>
        <p:spPr>
          <a:xfrm>
            <a:off x="5934704" y="1790157"/>
            <a:ext cx="5213943" cy="4422274"/>
          </a:xfrm>
          <a:prstGeom prst="rect">
            <a:avLst/>
          </a:prstGeom>
          <a:solidFill>
            <a:schemeClr val="bg2">
              <a:shade val="30000"/>
              <a:satMod val="115000"/>
            </a:schemeClr>
          </a:solidFill>
          <a:ln w="38100">
            <a:noFill/>
          </a:ln>
        </p:spPr>
      </p:pic>
    </p:spTree>
    <p:extLst>
      <p:ext uri="{BB962C8B-B14F-4D97-AF65-F5344CB8AC3E}">
        <p14:creationId xmlns:p14="http://schemas.microsoft.com/office/powerpoint/2010/main" val="23277283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D4B07-2980-60AA-7EE9-4F385B886E91}"/>
              </a:ext>
            </a:extLst>
          </p:cNvPr>
          <p:cNvSpPr>
            <a:spLocks noGrp="1"/>
          </p:cNvSpPr>
          <p:nvPr>
            <p:ph type="ftr" sz="quarter" idx="11"/>
          </p:nvPr>
        </p:nvSpPr>
        <p:spPr/>
        <p:txBody>
          <a:bodyPr/>
          <a:lstStyle/>
          <a:p>
            <a:r>
              <a:rPr lang="pt-BR"/>
              <a:t>Olsson S-E, Papillomavirus Res 2020</a:t>
            </a:r>
            <a:endParaRPr lang="en-US"/>
          </a:p>
        </p:txBody>
      </p:sp>
      <p:sp>
        <p:nvSpPr>
          <p:cNvPr id="2" name="Title 1">
            <a:extLst>
              <a:ext uri="{FF2B5EF4-FFF2-40B4-BE49-F238E27FC236}">
                <a16:creationId xmlns:a16="http://schemas.microsoft.com/office/drawing/2014/main" id="{A14205F2-9301-2C49-8AC0-970F30FC392D}"/>
              </a:ext>
            </a:extLst>
          </p:cNvPr>
          <p:cNvSpPr>
            <a:spLocks noGrp="1"/>
          </p:cNvSpPr>
          <p:nvPr>
            <p:ph type="title"/>
          </p:nvPr>
        </p:nvSpPr>
        <p:spPr/>
        <p:txBody>
          <a:bodyPr/>
          <a:lstStyle/>
          <a:p>
            <a:r>
              <a:rPr lang="en-US" dirty="0"/>
              <a:t>9vHPV </a:t>
            </a:r>
            <a:r>
              <a:rPr lang="tr-TR" dirty="0" err="1"/>
              <a:t>Vaccine</a:t>
            </a:r>
            <a:r>
              <a:rPr lang="en-US" dirty="0"/>
              <a:t> 8 </a:t>
            </a:r>
            <a:r>
              <a:rPr lang="tr-TR" dirty="0" err="1"/>
              <a:t>Years</a:t>
            </a:r>
            <a:r>
              <a:rPr lang="tr-TR" dirty="0"/>
              <a:t> FU</a:t>
            </a:r>
            <a:endParaRPr lang="en-US" dirty="0"/>
          </a:p>
        </p:txBody>
      </p:sp>
      <p:graphicFrame>
        <p:nvGraphicFramePr>
          <p:cNvPr id="4" name="Content Placeholder 3">
            <a:extLst>
              <a:ext uri="{FF2B5EF4-FFF2-40B4-BE49-F238E27FC236}">
                <a16:creationId xmlns:a16="http://schemas.microsoft.com/office/drawing/2014/main" id="{75EB8362-CB47-597B-11F8-FF739A64FE9E}"/>
              </a:ext>
            </a:extLst>
          </p:cNvPr>
          <p:cNvGraphicFramePr>
            <a:graphicFrameLocks noGrp="1"/>
          </p:cNvGraphicFramePr>
          <p:nvPr>
            <p:ph sz="quarter" idx="1"/>
            <p:extLst>
              <p:ext uri="{D42A27DB-BD31-4B8C-83A1-F6EECF244321}">
                <p14:modId xmlns:p14="http://schemas.microsoft.com/office/powerpoint/2010/main" val="1660709011"/>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26764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en-US"/>
              <a:t>Olsson SE, Papillomavirus Res 2020</a:t>
            </a:r>
          </a:p>
        </p:txBody>
      </p:sp>
      <p:sp>
        <p:nvSpPr>
          <p:cNvPr id="2" name="Title 1">
            <a:extLst>
              <a:ext uri="{FF2B5EF4-FFF2-40B4-BE49-F238E27FC236}">
                <a16:creationId xmlns:a16="http://schemas.microsoft.com/office/drawing/2014/main" id="{A3EDCCAA-3B50-4EFF-B2F9-91A6B8A406E5}"/>
              </a:ext>
            </a:extLst>
          </p:cNvPr>
          <p:cNvSpPr>
            <a:spLocks noGrp="1"/>
          </p:cNvSpPr>
          <p:nvPr>
            <p:ph type="title"/>
          </p:nvPr>
        </p:nvSpPr>
        <p:spPr/>
        <p:txBody>
          <a:bodyPr>
            <a:noAutofit/>
          </a:bodyPr>
          <a:lstStyle/>
          <a:p>
            <a:r>
              <a:rPr lang="en-US" dirty="0"/>
              <a:t>9vHPV Vaccine Long-Term Follow-Up Data: </a:t>
            </a:r>
            <a:br>
              <a:rPr lang="tr-TR" dirty="0"/>
            </a:br>
            <a:r>
              <a:rPr lang="en-US" dirty="0"/>
              <a:t>10-Year Follow-up in Adolescents</a:t>
            </a:r>
          </a:p>
        </p:txBody>
      </p:sp>
      <p:graphicFrame>
        <p:nvGraphicFramePr>
          <p:cNvPr id="3" name="İçerik Yer Tutucusu 2"/>
          <p:cNvGraphicFramePr>
            <a:graphicFrameLocks noGrp="1"/>
          </p:cNvGraphicFramePr>
          <p:nvPr>
            <p:ph sz="quarter" idx="1"/>
            <p:extLst>
              <p:ext uri="{D42A27DB-BD31-4B8C-83A1-F6EECF244321}">
                <p14:modId xmlns:p14="http://schemas.microsoft.com/office/powerpoint/2010/main" val="3446323853"/>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853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38D1AC-B305-4783-9607-54370770BEF0}"/>
              </a:ext>
            </a:extLst>
          </p:cNvPr>
          <p:cNvSpPr txBox="1"/>
          <p:nvPr/>
        </p:nvSpPr>
        <p:spPr>
          <a:xfrm>
            <a:off x="613248" y="1340768"/>
            <a:ext cx="10965505" cy="1126462"/>
          </a:xfrm>
          <a:prstGeom prst="rect">
            <a:avLst/>
          </a:prstGeom>
          <a:noFill/>
        </p:spPr>
        <p:txBody>
          <a:bodyPr wrap="square">
            <a:spAutoFit/>
          </a:bodyPr>
          <a:lstStyle/>
          <a:p>
            <a:pPr marL="285750" indent="-285750">
              <a:buClr>
                <a:srgbClr val="00857C"/>
              </a:buClr>
              <a:buFont typeface="Arial" panose="020B0604020202020204" pitchFamily="34" charset="0"/>
              <a:buChar char="•"/>
            </a:pPr>
            <a:r>
              <a:rPr lang="en-US" sz="1680" dirty="0">
                <a:solidFill>
                  <a:srgbClr val="000000"/>
                </a:solidFill>
                <a:latin typeface="Aptos" panose="020B0004020202020204" pitchFamily="34" charset="0"/>
                <a:cs typeface="Arial" panose="020B0604020202020204" pitchFamily="34" charset="0"/>
              </a:rPr>
              <a:t>During the long-term follow-up study period, 1448 PPE populations participated</a:t>
            </a:r>
            <a:endParaRPr lang="tr-TR" sz="1680" dirty="0">
              <a:solidFill>
                <a:srgbClr val="000000"/>
              </a:solidFill>
              <a:latin typeface="Aptos" panose="020B0004020202020204" pitchFamily="34" charset="0"/>
              <a:cs typeface="Arial" panose="020B0604020202020204" pitchFamily="34" charset="0"/>
            </a:endParaRPr>
          </a:p>
          <a:p>
            <a:pPr marL="285750" indent="-285750">
              <a:buClr>
                <a:srgbClr val="00857C"/>
              </a:buClr>
              <a:buFont typeface="Arial" panose="020B0604020202020204" pitchFamily="34" charset="0"/>
              <a:buChar char="•"/>
            </a:pPr>
            <a:r>
              <a:rPr lang="en-US" sz="1680" dirty="0">
                <a:solidFill>
                  <a:srgbClr val="000000"/>
                </a:solidFill>
                <a:latin typeface="Aptos" panose="020B0004020202020204" pitchFamily="34" charset="0"/>
                <a:cs typeface="Arial" panose="020B0604020202020204" pitchFamily="34" charset="0"/>
              </a:rPr>
              <a:t>No cases of CIN2 or worse associated with HPV 16, 18, 31, 33, 45, 52, 58 were observed</a:t>
            </a:r>
            <a:endParaRPr lang="tr-TR" sz="1680" dirty="0">
              <a:solidFill>
                <a:srgbClr val="000000"/>
              </a:solidFill>
              <a:latin typeface="Aptos" panose="020B0004020202020204" pitchFamily="34" charset="0"/>
              <a:cs typeface="Arial" panose="020B0604020202020204" pitchFamily="34" charset="0"/>
            </a:endParaRPr>
          </a:p>
          <a:p>
            <a:pPr marL="285750" indent="-285750">
              <a:buClr>
                <a:srgbClr val="00857C"/>
              </a:buClr>
              <a:buFont typeface="Arial" panose="020B0604020202020204" pitchFamily="34" charset="0"/>
              <a:buChar char="•"/>
            </a:pPr>
            <a:r>
              <a:rPr lang="en-US" sz="1680" dirty="0">
                <a:solidFill>
                  <a:srgbClr val="000000"/>
                </a:solidFill>
                <a:latin typeface="Aptos" panose="020B0004020202020204" pitchFamily="34" charset="0"/>
                <a:cs typeface="Arial" panose="020B0604020202020204" pitchFamily="34" charset="0"/>
              </a:rPr>
              <a:t>Over total follow-up of at least 6 years after the first dose, no signals indicating reduced vaccine efficacy were observed</a:t>
            </a:r>
            <a:endParaRPr lang="tr-TR" sz="1680" dirty="0">
              <a:solidFill>
                <a:srgbClr val="000000"/>
              </a:solidFill>
              <a:latin typeface="Aptos" panose="020B00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CDAA131F-5C7D-4ED3-BAC9-A7B637294CEF}"/>
              </a:ext>
            </a:extLst>
          </p:cNvPr>
          <p:cNvGraphicFramePr>
            <a:graphicFrameLocks noGrp="1"/>
          </p:cNvGraphicFramePr>
          <p:nvPr/>
        </p:nvGraphicFramePr>
        <p:xfrm>
          <a:off x="171567" y="2593298"/>
          <a:ext cx="11848867" cy="2775474"/>
        </p:xfrm>
        <a:graphic>
          <a:graphicData uri="http://schemas.openxmlformats.org/drawingml/2006/table">
            <a:tbl>
              <a:tblPr firstRow="1" bandRow="1">
                <a:tableStyleId>{5C22544A-7EE6-4342-B048-85BDC9FD1C3A}</a:tableStyleId>
              </a:tblPr>
              <a:tblGrid>
                <a:gridCol w="3749641">
                  <a:extLst>
                    <a:ext uri="{9D8B030D-6E8A-4147-A177-3AD203B41FA5}">
                      <a16:colId xmlns:a16="http://schemas.microsoft.com/office/drawing/2014/main" val="1449059642"/>
                    </a:ext>
                  </a:extLst>
                </a:gridCol>
                <a:gridCol w="962741">
                  <a:extLst>
                    <a:ext uri="{9D8B030D-6E8A-4147-A177-3AD203B41FA5}">
                      <a16:colId xmlns:a16="http://schemas.microsoft.com/office/drawing/2014/main" val="2057299729"/>
                    </a:ext>
                  </a:extLst>
                </a:gridCol>
                <a:gridCol w="985652">
                  <a:extLst>
                    <a:ext uri="{9D8B030D-6E8A-4147-A177-3AD203B41FA5}">
                      <a16:colId xmlns:a16="http://schemas.microsoft.com/office/drawing/2014/main" val="2119032621"/>
                    </a:ext>
                  </a:extLst>
                </a:gridCol>
                <a:gridCol w="1472540">
                  <a:extLst>
                    <a:ext uri="{9D8B030D-6E8A-4147-A177-3AD203B41FA5}">
                      <a16:colId xmlns:a16="http://schemas.microsoft.com/office/drawing/2014/main" val="2905235165"/>
                    </a:ext>
                  </a:extLst>
                </a:gridCol>
                <a:gridCol w="2885704">
                  <a:extLst>
                    <a:ext uri="{9D8B030D-6E8A-4147-A177-3AD203B41FA5}">
                      <a16:colId xmlns:a16="http://schemas.microsoft.com/office/drawing/2014/main" val="2444588187"/>
                    </a:ext>
                  </a:extLst>
                </a:gridCol>
                <a:gridCol w="1792589">
                  <a:extLst>
                    <a:ext uri="{9D8B030D-6E8A-4147-A177-3AD203B41FA5}">
                      <a16:colId xmlns:a16="http://schemas.microsoft.com/office/drawing/2014/main" val="3139729989"/>
                    </a:ext>
                  </a:extLst>
                </a:gridCol>
              </a:tblGrid>
              <a:tr h="518037">
                <a:tc>
                  <a:txBody>
                    <a:bodyPr/>
                    <a:lstStyle/>
                    <a:p>
                      <a:endParaRPr lang="tr-TR" sz="1400" dirty="0">
                        <a:latin typeface="Aptos" panose="020B0004020202020204" pitchFamily="34" charset="0"/>
                      </a:endParaRPr>
                    </a:p>
                  </a:txBody>
                  <a:tcPr marL="82296" marR="82296" marT="41148" marB="41148" anchor="ctr">
                    <a:solidFill>
                      <a:srgbClr val="223872"/>
                    </a:solidFill>
                  </a:tcPr>
                </a:tc>
                <a:tc>
                  <a:txBody>
                    <a:bodyPr/>
                    <a:lstStyle/>
                    <a:p>
                      <a:pPr algn="ctr"/>
                      <a:r>
                        <a:rPr lang="tr-TR" sz="1400" dirty="0">
                          <a:latin typeface="Aptos" panose="020B0004020202020204" pitchFamily="34" charset="0"/>
                        </a:rPr>
                        <a:t>N</a:t>
                      </a:r>
                    </a:p>
                  </a:txBody>
                  <a:tcPr marL="82296" marR="82296" marT="41148" marB="41148" anchor="ctr">
                    <a:solidFill>
                      <a:srgbClr val="223872"/>
                    </a:solidFill>
                  </a:tcPr>
                </a:tc>
                <a:tc>
                  <a:txBody>
                    <a:bodyPr/>
                    <a:lstStyle/>
                    <a:p>
                      <a:pPr algn="ctr"/>
                      <a:r>
                        <a:rPr lang="tr-TR" sz="1400" dirty="0">
                          <a:latin typeface="Aptos" panose="020B0004020202020204" pitchFamily="34" charset="0"/>
                        </a:rPr>
                        <a:t>Case </a:t>
                      </a:r>
                      <a:r>
                        <a:rPr lang="tr-TR" sz="1400" dirty="0" err="1"/>
                        <a:t>Number</a:t>
                      </a:r>
                      <a:endParaRPr lang="tr-TR" sz="1400" dirty="0"/>
                    </a:p>
                  </a:txBody>
                  <a:tcPr marL="82296" marR="82296" marT="41148" marB="41148" anchor="ctr">
                    <a:solidFill>
                      <a:srgbClr val="223872"/>
                    </a:solidFill>
                  </a:tcPr>
                </a:tc>
                <a:tc>
                  <a:txBody>
                    <a:bodyPr/>
                    <a:lstStyle/>
                    <a:p>
                      <a:pPr algn="ctr"/>
                      <a:r>
                        <a:rPr lang="tr-TR" sz="1400" dirty="0" err="1">
                          <a:latin typeface="Aptos" panose="020B0004020202020204" pitchFamily="34" charset="0"/>
                        </a:rPr>
                        <a:t>Follow</a:t>
                      </a:r>
                      <a:r>
                        <a:rPr lang="tr-TR" sz="1400" baseline="0" dirty="0"/>
                        <a:t> </a:t>
                      </a:r>
                      <a:r>
                        <a:rPr lang="tr-TR" sz="1400" baseline="0" dirty="0" err="1"/>
                        <a:t>Up</a:t>
                      </a:r>
                      <a:endParaRPr lang="tr-TR" sz="1400" dirty="0"/>
                    </a:p>
                  </a:txBody>
                  <a:tcPr marL="82296" marR="82296" marT="41148" marB="41148" anchor="ctr">
                    <a:solidFill>
                      <a:srgbClr val="223872"/>
                    </a:solidFill>
                  </a:tcPr>
                </a:tc>
                <a:tc>
                  <a:txBody>
                    <a:bodyPr/>
                    <a:lstStyle/>
                    <a:p>
                      <a:pPr algn="ctr"/>
                      <a:r>
                        <a:rPr lang="en-US" sz="1400" dirty="0">
                          <a:latin typeface="Aptos" panose="020B0004020202020204" pitchFamily="34" charset="0"/>
                        </a:rPr>
                        <a:t>Incidence-year follow-up estimate per 100 000 persons (95% CI)</a:t>
                      </a:r>
                      <a:endParaRPr lang="tr-TR" sz="1400" dirty="0"/>
                    </a:p>
                  </a:txBody>
                  <a:tcPr marL="82296" marR="82296" marT="41148" marB="41148" anchor="ctr">
                    <a:solidFill>
                      <a:srgbClr val="223872"/>
                    </a:solidFill>
                  </a:tcPr>
                </a:tc>
                <a:tc>
                  <a:txBody>
                    <a:bodyPr/>
                    <a:lstStyle/>
                    <a:p>
                      <a:pPr algn="ctr"/>
                      <a:r>
                        <a:rPr lang="tr-TR" sz="1400" dirty="0" err="1">
                          <a:latin typeface="Aptos" panose="020B0004020202020204" pitchFamily="34" charset="0"/>
                        </a:rPr>
                        <a:t>Vaccine</a:t>
                      </a:r>
                      <a:r>
                        <a:rPr lang="tr-TR" sz="1400" dirty="0"/>
                        <a:t> </a:t>
                      </a:r>
                      <a:r>
                        <a:rPr lang="tr-TR" sz="1400" dirty="0" err="1"/>
                        <a:t>Effectiveness</a:t>
                      </a:r>
                      <a:r>
                        <a:rPr lang="tr-TR" sz="1400" dirty="0"/>
                        <a:t> </a:t>
                      </a:r>
                      <a:r>
                        <a:rPr lang="tr-TR" sz="1400" dirty="0" err="1"/>
                        <a:t>Estimate</a:t>
                      </a:r>
                      <a:r>
                        <a:rPr lang="tr-TR" sz="1400" dirty="0"/>
                        <a:t> (%95 CI)</a:t>
                      </a:r>
                    </a:p>
                  </a:txBody>
                  <a:tcPr marL="82296" marR="82296" marT="41148" marB="41148" anchor="ctr">
                    <a:solidFill>
                      <a:srgbClr val="223872"/>
                    </a:solidFill>
                  </a:tcPr>
                </a:tc>
                <a:extLst>
                  <a:ext uri="{0D108BD9-81ED-4DB2-BD59-A6C34878D82A}">
                    <a16:rowId xmlns:a16="http://schemas.microsoft.com/office/drawing/2014/main" val="697335883"/>
                  </a:ext>
                </a:extLst>
              </a:tr>
              <a:tr h="476385">
                <a:tc>
                  <a:txBody>
                    <a:bodyPr/>
                    <a:lstStyle/>
                    <a:p>
                      <a:r>
                        <a:rPr lang="en-US" sz="1400" dirty="0">
                          <a:solidFill>
                            <a:srgbClr val="000000"/>
                          </a:solidFill>
                          <a:latin typeface="Aptos" panose="020B0004020202020204" pitchFamily="34" charset="0"/>
                          <a:cs typeface="Arial" panose="020B0604020202020204" pitchFamily="34" charset="0"/>
                        </a:rPr>
                        <a:t>HPV 16, 18, 31, 33, 45, 52, 58 associated CIN2, CIN3, AIS and cervical cancer</a:t>
                      </a:r>
                      <a:endParaRPr lang="tr-TR" sz="1400" dirty="0"/>
                    </a:p>
                  </a:txBody>
                  <a:tcPr marL="82296" marR="82296" marT="41148" marB="41148"/>
                </a:tc>
                <a:tc>
                  <a:txBody>
                    <a:bodyPr/>
                    <a:lstStyle/>
                    <a:p>
                      <a:pPr algn="ctr"/>
                      <a:r>
                        <a:rPr lang="tr-TR" sz="1400" dirty="0">
                          <a:latin typeface="Aptos" panose="020B0004020202020204" pitchFamily="34" charset="0"/>
                        </a:rPr>
                        <a:t>1448</a:t>
                      </a:r>
                    </a:p>
                  </a:txBody>
                  <a:tcPr marL="82296" marR="82296" marT="41148" marB="41148"/>
                </a:tc>
                <a:tc>
                  <a:txBody>
                    <a:bodyPr/>
                    <a:lstStyle/>
                    <a:p>
                      <a:pPr algn="ctr"/>
                      <a:r>
                        <a:rPr lang="tr-TR" sz="1400" dirty="0">
                          <a:latin typeface="Aptos" panose="020B0004020202020204" pitchFamily="34" charset="0"/>
                        </a:rPr>
                        <a:t>0</a:t>
                      </a:r>
                    </a:p>
                  </a:txBody>
                  <a:tcPr marL="82296" marR="82296" marT="41148" marB="41148"/>
                </a:tc>
                <a:tc>
                  <a:txBody>
                    <a:bodyPr/>
                    <a:lstStyle/>
                    <a:p>
                      <a:pPr algn="ctr"/>
                      <a:r>
                        <a:rPr lang="tr-TR" sz="1400" dirty="0">
                          <a:latin typeface="Aptos" panose="020B0004020202020204" pitchFamily="34" charset="0"/>
                        </a:rPr>
                        <a:t>4084.2</a:t>
                      </a:r>
                    </a:p>
                  </a:txBody>
                  <a:tcPr marL="82296" marR="82296" marT="41148" marB="41148"/>
                </a:tc>
                <a:tc>
                  <a:txBody>
                    <a:bodyPr/>
                    <a:lstStyle/>
                    <a:p>
                      <a:pPr algn="ctr"/>
                      <a:r>
                        <a:rPr lang="tr-TR" sz="1400" dirty="0">
                          <a:latin typeface="Aptos" panose="020B0004020202020204" pitchFamily="34" charset="0"/>
                        </a:rPr>
                        <a:t>0.0 (0.0, 90.3)</a:t>
                      </a:r>
                    </a:p>
                  </a:txBody>
                  <a:tcPr marL="82296" marR="82296" marT="41148" marB="41148"/>
                </a:tc>
                <a:tc>
                  <a:txBody>
                    <a:bodyPr/>
                    <a:lstStyle/>
                    <a:p>
                      <a:pPr algn="ctr"/>
                      <a:r>
                        <a:rPr lang="tr-TR" sz="1400" dirty="0">
                          <a:latin typeface="Aptos" panose="020B0004020202020204" pitchFamily="34" charset="0"/>
                        </a:rPr>
                        <a:t>100 (79.4, 100)</a:t>
                      </a:r>
                    </a:p>
                  </a:txBody>
                  <a:tcPr marL="82296" marR="82296" marT="41148" marB="41148"/>
                </a:tc>
                <a:extLst>
                  <a:ext uri="{0D108BD9-81ED-4DB2-BD59-A6C34878D82A}">
                    <a16:rowId xmlns:a16="http://schemas.microsoft.com/office/drawing/2014/main" val="4171360020"/>
                  </a:ext>
                </a:extLst>
              </a:tr>
              <a:tr h="476385">
                <a:tc>
                  <a:txBody>
                    <a:bodyPr/>
                    <a:lstStyle/>
                    <a:p>
                      <a:r>
                        <a:rPr lang="en-US" sz="1400" dirty="0">
                          <a:latin typeface="Aptos" panose="020B0004020202020204" pitchFamily="34" charset="0"/>
                        </a:rPr>
                        <a:t>Time since the start of long-term follow-up</a:t>
                      </a:r>
                      <a:endParaRPr lang="tr-TR" sz="1400" dirty="0"/>
                    </a:p>
                  </a:txBody>
                  <a:tcPr marL="82296" marR="82296" marT="41148" marB="41148"/>
                </a:tc>
                <a:tc>
                  <a:txBody>
                    <a:bodyPr/>
                    <a:lstStyle/>
                    <a:p>
                      <a:pPr algn="ctr"/>
                      <a:endParaRPr lang="tr-TR" sz="1400" dirty="0">
                        <a:latin typeface="Aptos" panose="020B0004020202020204" pitchFamily="34" charset="0"/>
                      </a:endParaRPr>
                    </a:p>
                  </a:txBody>
                  <a:tcPr marL="82296" marR="82296" marT="41148" marB="41148"/>
                </a:tc>
                <a:tc>
                  <a:txBody>
                    <a:bodyPr/>
                    <a:lstStyle/>
                    <a:p>
                      <a:pPr algn="ctr"/>
                      <a:endParaRPr lang="tr-TR" sz="1400" dirty="0">
                        <a:latin typeface="Aptos" panose="020B0004020202020204" pitchFamily="34" charset="0"/>
                      </a:endParaRPr>
                    </a:p>
                  </a:txBody>
                  <a:tcPr marL="82296" marR="82296" marT="41148" marB="41148"/>
                </a:tc>
                <a:tc>
                  <a:txBody>
                    <a:bodyPr/>
                    <a:lstStyle/>
                    <a:p>
                      <a:pPr algn="ctr"/>
                      <a:endParaRPr lang="tr-TR" sz="1400" dirty="0">
                        <a:latin typeface="Aptos" panose="020B0004020202020204" pitchFamily="34" charset="0"/>
                      </a:endParaRPr>
                    </a:p>
                  </a:txBody>
                  <a:tcPr marL="82296" marR="82296" marT="41148" marB="41148"/>
                </a:tc>
                <a:tc>
                  <a:txBody>
                    <a:bodyPr/>
                    <a:lstStyle/>
                    <a:p>
                      <a:pPr algn="ctr"/>
                      <a:endParaRPr lang="tr-TR" sz="1400" dirty="0">
                        <a:latin typeface="Aptos" panose="020B0004020202020204" pitchFamily="34" charset="0"/>
                      </a:endParaRPr>
                    </a:p>
                  </a:txBody>
                  <a:tcPr marL="82296" marR="82296" marT="41148" marB="41148"/>
                </a:tc>
                <a:tc rowSpan="4">
                  <a:txBody>
                    <a:bodyPr/>
                    <a:lstStyle/>
                    <a:p>
                      <a:pPr algn="ctr"/>
                      <a:endParaRPr lang="tr-TR" sz="1400" dirty="0">
                        <a:latin typeface="Aptos" panose="020B0004020202020204" pitchFamily="34" charset="0"/>
                      </a:endParaRPr>
                    </a:p>
                  </a:txBody>
                  <a:tcPr marL="82296" marR="82296" marT="41148" marB="41148"/>
                </a:tc>
                <a:extLst>
                  <a:ext uri="{0D108BD9-81ED-4DB2-BD59-A6C34878D82A}">
                    <a16:rowId xmlns:a16="http://schemas.microsoft.com/office/drawing/2014/main" val="1779958499"/>
                  </a:ext>
                </a:extLst>
              </a:tr>
              <a:tr h="276703">
                <a:tc>
                  <a:txBody>
                    <a:bodyPr/>
                    <a:lstStyle/>
                    <a:p>
                      <a:r>
                        <a:rPr lang="tr-TR" sz="1400" dirty="0">
                          <a:latin typeface="Aptos" panose="020B0004020202020204" pitchFamily="34" charset="0"/>
                        </a:rPr>
                        <a:t>&gt;0-2 </a:t>
                      </a:r>
                      <a:r>
                        <a:rPr lang="tr-TR" sz="1400" dirty="0" err="1"/>
                        <a:t>Years</a:t>
                      </a:r>
                      <a:endParaRPr lang="tr-TR" sz="1400" dirty="0"/>
                    </a:p>
                  </a:txBody>
                  <a:tcPr marL="82296" marR="82296" marT="41148" marB="41148"/>
                </a:tc>
                <a:tc>
                  <a:txBody>
                    <a:bodyPr/>
                    <a:lstStyle/>
                    <a:p>
                      <a:pPr algn="ctr"/>
                      <a:r>
                        <a:rPr lang="tr-TR" sz="1400" dirty="0">
                          <a:latin typeface="Aptos" panose="020B0004020202020204" pitchFamily="34" charset="0"/>
                        </a:rPr>
                        <a:t>1448</a:t>
                      </a:r>
                    </a:p>
                  </a:txBody>
                  <a:tcPr marL="82296" marR="82296" marT="41148" marB="41148"/>
                </a:tc>
                <a:tc>
                  <a:txBody>
                    <a:bodyPr/>
                    <a:lstStyle/>
                    <a:p>
                      <a:pPr algn="ctr"/>
                      <a:r>
                        <a:rPr lang="tr-TR" sz="1400" dirty="0">
                          <a:latin typeface="Aptos" panose="020B0004020202020204" pitchFamily="34" charset="0"/>
                        </a:rPr>
                        <a:t>0</a:t>
                      </a:r>
                    </a:p>
                  </a:txBody>
                  <a:tcPr marL="82296" marR="82296" marT="41148" marB="41148"/>
                </a:tc>
                <a:tc>
                  <a:txBody>
                    <a:bodyPr/>
                    <a:lstStyle/>
                    <a:p>
                      <a:pPr algn="ctr"/>
                      <a:r>
                        <a:rPr lang="tr-TR" sz="1400" dirty="0">
                          <a:latin typeface="Aptos" panose="020B0004020202020204" pitchFamily="34" charset="0"/>
                        </a:rPr>
                        <a:t>2682.5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Aptos" panose="020B0004020202020204" pitchFamily="34" charset="0"/>
                        </a:rPr>
                        <a:t>0.0 (0.0, 137.5)</a:t>
                      </a:r>
                    </a:p>
                  </a:txBody>
                  <a:tcPr marL="82296" marR="82296" marT="41148" marB="41148"/>
                </a:tc>
                <a:tc vMerge="1">
                  <a:txBody>
                    <a:bodyPr/>
                    <a:lstStyle/>
                    <a:p>
                      <a:pPr algn="ctr"/>
                      <a:endParaRPr lang="tr-TR" sz="1200" dirty="0"/>
                    </a:p>
                  </a:txBody>
                  <a:tcPr/>
                </a:tc>
                <a:extLst>
                  <a:ext uri="{0D108BD9-81ED-4DB2-BD59-A6C34878D82A}">
                    <a16:rowId xmlns:a16="http://schemas.microsoft.com/office/drawing/2014/main" val="847204002"/>
                  </a:ext>
                </a:extLst>
              </a:tr>
              <a:tr h="276703">
                <a:tc>
                  <a:txBody>
                    <a:bodyPr/>
                    <a:lstStyle/>
                    <a:p>
                      <a:r>
                        <a:rPr lang="tr-TR" sz="1400" dirty="0">
                          <a:latin typeface="Aptos" panose="020B0004020202020204" pitchFamily="34" charset="0"/>
                        </a:rPr>
                        <a:t>&gt;2-4 </a:t>
                      </a:r>
                      <a:r>
                        <a:rPr lang="tr-TR" sz="1400" dirty="0" err="1"/>
                        <a:t>Years</a:t>
                      </a:r>
                      <a:endParaRPr lang="tr-TR" sz="1400" dirty="0"/>
                    </a:p>
                  </a:txBody>
                  <a:tcPr marL="82296" marR="82296" marT="41148" marB="41148"/>
                </a:tc>
                <a:tc>
                  <a:txBody>
                    <a:bodyPr/>
                    <a:lstStyle/>
                    <a:p>
                      <a:pPr algn="ctr"/>
                      <a:r>
                        <a:rPr lang="tr-TR" sz="1400" dirty="0">
                          <a:latin typeface="Aptos" panose="020B0004020202020204" pitchFamily="34" charset="0"/>
                        </a:rPr>
                        <a:t>1094</a:t>
                      </a:r>
                    </a:p>
                  </a:txBody>
                  <a:tcPr marL="82296" marR="82296" marT="41148" marB="41148"/>
                </a:tc>
                <a:tc>
                  <a:txBody>
                    <a:bodyPr/>
                    <a:lstStyle/>
                    <a:p>
                      <a:pPr algn="ctr"/>
                      <a:r>
                        <a:rPr lang="tr-TR" sz="1400" dirty="0">
                          <a:latin typeface="Aptos" panose="020B0004020202020204" pitchFamily="34" charset="0"/>
                        </a:rPr>
                        <a:t>0</a:t>
                      </a:r>
                    </a:p>
                  </a:txBody>
                  <a:tcPr marL="82296" marR="82296" marT="41148" marB="41148"/>
                </a:tc>
                <a:tc>
                  <a:txBody>
                    <a:bodyPr/>
                    <a:lstStyle/>
                    <a:p>
                      <a:pPr algn="ctr"/>
                      <a:r>
                        <a:rPr lang="tr-TR" sz="1400" dirty="0">
                          <a:latin typeface="Aptos" panose="020B0004020202020204" pitchFamily="34" charset="0"/>
                        </a:rPr>
                        <a:t>1351.0</a:t>
                      </a:r>
                    </a:p>
                  </a:txBody>
                  <a:tcPr marL="82296" marR="82296" marT="41148" marB="41148"/>
                </a:tc>
                <a:tc>
                  <a:txBody>
                    <a:bodyPr/>
                    <a:lstStyle/>
                    <a:p>
                      <a:pPr algn="ctr"/>
                      <a:r>
                        <a:rPr lang="tr-TR" sz="1400" dirty="0">
                          <a:latin typeface="Aptos" panose="020B0004020202020204" pitchFamily="34" charset="0"/>
                        </a:rPr>
                        <a:t>0.0 (0.0, 273.1)</a:t>
                      </a:r>
                    </a:p>
                  </a:txBody>
                  <a:tcPr marL="82296" marR="82296" marT="41148" marB="41148"/>
                </a:tc>
                <a:tc vMerge="1">
                  <a:txBody>
                    <a:bodyPr/>
                    <a:lstStyle/>
                    <a:p>
                      <a:pPr algn="ctr"/>
                      <a:endParaRPr lang="tr-TR" sz="1200" dirty="0"/>
                    </a:p>
                  </a:txBody>
                  <a:tcPr/>
                </a:tc>
                <a:extLst>
                  <a:ext uri="{0D108BD9-81ED-4DB2-BD59-A6C34878D82A}">
                    <a16:rowId xmlns:a16="http://schemas.microsoft.com/office/drawing/2014/main" val="3555072770"/>
                  </a:ext>
                </a:extLst>
              </a:tr>
              <a:tr h="476385">
                <a:tc>
                  <a:txBody>
                    <a:bodyPr/>
                    <a:lstStyle/>
                    <a:p>
                      <a:r>
                        <a:rPr lang="tr-TR" sz="1400" dirty="0">
                          <a:latin typeface="Aptos" panose="020B0004020202020204" pitchFamily="34" charset="0"/>
                        </a:rPr>
                        <a:t>&gt;4-6 </a:t>
                      </a:r>
                      <a:r>
                        <a:rPr lang="tr-TR" sz="1400" dirty="0" err="1"/>
                        <a:t>Years</a:t>
                      </a:r>
                      <a:endParaRPr lang="tr-TR" sz="1400" dirty="0"/>
                    </a:p>
                  </a:txBody>
                  <a:tcPr marL="82296" marR="82296" marT="41148" marB="41148"/>
                </a:tc>
                <a:tc>
                  <a:txBody>
                    <a:bodyPr/>
                    <a:lstStyle/>
                    <a:p>
                      <a:pPr algn="ctr"/>
                      <a:r>
                        <a:rPr lang="tr-TR" sz="1400" dirty="0">
                          <a:latin typeface="Aptos" panose="020B0004020202020204" pitchFamily="34" charset="0"/>
                        </a:rPr>
                        <a:t>194</a:t>
                      </a:r>
                    </a:p>
                  </a:txBody>
                  <a:tcPr marL="82296" marR="82296" marT="41148" marB="41148"/>
                </a:tc>
                <a:tc>
                  <a:txBody>
                    <a:bodyPr/>
                    <a:lstStyle/>
                    <a:p>
                      <a:pPr algn="ctr"/>
                      <a:r>
                        <a:rPr lang="tr-TR" sz="1400" dirty="0">
                          <a:latin typeface="Aptos" panose="020B0004020202020204" pitchFamily="34" charset="0"/>
                        </a:rPr>
                        <a:t>0</a:t>
                      </a:r>
                    </a:p>
                  </a:txBody>
                  <a:tcPr marL="82296" marR="82296" marT="41148" marB="41148"/>
                </a:tc>
                <a:tc>
                  <a:txBody>
                    <a:bodyPr/>
                    <a:lstStyle/>
                    <a:p>
                      <a:pPr algn="ctr"/>
                      <a:r>
                        <a:rPr lang="tr-TR" sz="1400" dirty="0">
                          <a:latin typeface="Aptos" panose="020B0004020202020204" pitchFamily="34" charset="0"/>
                        </a:rPr>
                        <a:t>50.8</a:t>
                      </a:r>
                    </a:p>
                  </a:txBody>
                  <a:tcPr marL="82296" marR="82296" marT="41148" marB="41148"/>
                </a:tc>
                <a:tc>
                  <a:txBody>
                    <a:bodyPr/>
                    <a:lstStyle/>
                    <a:p>
                      <a:pPr algn="ctr"/>
                      <a:r>
                        <a:rPr lang="tr-TR" sz="1400" dirty="0">
                          <a:latin typeface="Aptos" panose="020B0004020202020204" pitchFamily="34" charset="0"/>
                        </a:rPr>
                        <a:t>0.0 (0.0, 7266.3)</a:t>
                      </a:r>
                    </a:p>
                  </a:txBody>
                  <a:tcPr marL="82296" marR="82296" marT="41148" marB="41148"/>
                </a:tc>
                <a:tc vMerge="1">
                  <a:txBody>
                    <a:bodyPr/>
                    <a:lstStyle/>
                    <a:p>
                      <a:pPr algn="ctr"/>
                      <a:endParaRPr lang="tr-TR" sz="1200" dirty="0"/>
                    </a:p>
                  </a:txBody>
                  <a:tcPr/>
                </a:tc>
                <a:extLst>
                  <a:ext uri="{0D108BD9-81ED-4DB2-BD59-A6C34878D82A}">
                    <a16:rowId xmlns:a16="http://schemas.microsoft.com/office/drawing/2014/main" val="1145806506"/>
                  </a:ext>
                </a:extLst>
              </a:tr>
            </a:tbl>
          </a:graphicData>
        </a:graphic>
      </p:graphicFrame>
      <p:sp>
        <p:nvSpPr>
          <p:cNvPr id="11" name="Rectangle 4">
            <a:extLst>
              <a:ext uri="{FF2B5EF4-FFF2-40B4-BE49-F238E27FC236}">
                <a16:creationId xmlns:a16="http://schemas.microsoft.com/office/drawing/2014/main" id="{B1EFC8BF-E9F0-447C-8C2B-9C33A12814D0}"/>
              </a:ext>
            </a:extLst>
          </p:cNvPr>
          <p:cNvSpPr>
            <a:spLocks noChangeArrowheads="1"/>
          </p:cNvSpPr>
          <p:nvPr/>
        </p:nvSpPr>
        <p:spPr bwMode="auto">
          <a:xfrm>
            <a:off x="-21629" y="5398988"/>
            <a:ext cx="12192000" cy="654033"/>
          </a:xfrm>
          <a:prstGeom prst="rect">
            <a:avLst/>
          </a:prstGeom>
          <a:solidFill>
            <a:srgbClr val="223872"/>
          </a:solidFill>
          <a:ln>
            <a:noFill/>
          </a:ln>
          <a:effectLst/>
        </p:spPr>
        <p:txBody>
          <a:bodyPr vert="horz" wrap="square" lIns="0" tIns="-11426" rIns="0" bIns="-11426" numCol="1" anchor="ctr" anchorCtr="0" compatLnSpc="1">
            <a:prstTxWarp prst="textNoShape">
              <a:avLst/>
            </a:prstTxWarp>
            <a:spAutoFit/>
          </a:bodyPr>
          <a:lstStyle/>
          <a:p>
            <a:pPr algn="ctr" defTabSz="822960" eaLnBrk="0" hangingPunct="0"/>
            <a:r>
              <a:rPr lang="en-US" altLang="tr-TR" sz="2200" b="1" dirty="0">
                <a:solidFill>
                  <a:schemeClr val="bg1"/>
                </a:solidFill>
                <a:latin typeface="Aptos" panose="020B0004020202020204" pitchFamily="34" charset="0"/>
              </a:rPr>
              <a:t>9vHPV vaccine has shown a trend toward sustained protection for at least 6 years following vaccination and continued efficacy for up to 8 years</a:t>
            </a:r>
            <a:endParaRPr lang="tr-TR" altLang="tr-TR" sz="2200" b="1" dirty="0">
              <a:solidFill>
                <a:schemeClr val="bg1"/>
              </a:solidFill>
              <a:latin typeface="Aptos" panose="020B0004020202020204" pitchFamily="34" charset="0"/>
            </a:endParaRPr>
          </a:p>
        </p:txBody>
      </p:sp>
      <p:sp>
        <p:nvSpPr>
          <p:cNvPr id="3" name="Title 2">
            <a:extLst>
              <a:ext uri="{FF2B5EF4-FFF2-40B4-BE49-F238E27FC236}">
                <a16:creationId xmlns:a16="http://schemas.microsoft.com/office/drawing/2014/main" id="{EFF5B01E-437F-42A1-B256-EFD939F1E703}"/>
              </a:ext>
            </a:extLst>
          </p:cNvPr>
          <p:cNvSpPr>
            <a:spLocks noGrp="1"/>
          </p:cNvSpPr>
          <p:nvPr>
            <p:ph type="title"/>
          </p:nvPr>
        </p:nvSpPr>
        <p:spPr/>
        <p:txBody>
          <a:bodyPr>
            <a:noAutofit/>
          </a:bodyPr>
          <a:lstStyle/>
          <a:p>
            <a:r>
              <a:rPr lang="en-US" dirty="0"/>
              <a:t>9vHPV Vaccine 8-Year Long-Term Follow-Up Results in Women Aged 16-26</a:t>
            </a:r>
          </a:p>
        </p:txBody>
      </p:sp>
      <p:sp>
        <p:nvSpPr>
          <p:cNvPr id="4" name="Altbilgi Yer Tutucusu 3"/>
          <p:cNvSpPr>
            <a:spLocks noGrp="1"/>
          </p:cNvSpPr>
          <p:nvPr>
            <p:ph type="ftr" sz="quarter" idx="11"/>
          </p:nvPr>
        </p:nvSpPr>
        <p:spPr/>
        <p:txBody>
          <a:bodyPr/>
          <a:lstStyle/>
          <a:p>
            <a:r>
              <a:rPr lang="en-US"/>
              <a:t>Kjaer SK, Hum Vaccin Immunother 2021</a:t>
            </a:r>
          </a:p>
        </p:txBody>
      </p:sp>
      <p:sp>
        <p:nvSpPr>
          <p:cNvPr id="7" name="Rectangle 5"/>
          <p:cNvSpPr/>
          <p:nvPr/>
        </p:nvSpPr>
        <p:spPr>
          <a:xfrm>
            <a:off x="4904509" y="2620954"/>
            <a:ext cx="939338" cy="2747818"/>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Tree>
    <p:extLst>
      <p:ext uri="{BB962C8B-B14F-4D97-AF65-F5344CB8AC3E}">
        <p14:creationId xmlns:p14="http://schemas.microsoft.com/office/powerpoint/2010/main" val="22238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a:t>Gardasi 9 Kısa Ürün Bilgisi</a:t>
            </a:r>
          </a:p>
        </p:txBody>
      </p:sp>
      <p:sp>
        <p:nvSpPr>
          <p:cNvPr id="2" name="Unvan 1"/>
          <p:cNvSpPr>
            <a:spLocks noGrp="1"/>
          </p:cNvSpPr>
          <p:nvPr>
            <p:ph type="title"/>
          </p:nvPr>
        </p:nvSpPr>
        <p:spPr/>
        <p:txBody>
          <a:bodyPr/>
          <a:lstStyle/>
          <a:p>
            <a:r>
              <a:rPr lang="en-GB" dirty="0"/>
              <a:t>9vHPV Vaccine/Gardasil® 9</a:t>
            </a:r>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4288964899"/>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51059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Does</a:t>
            </a:r>
            <a:r>
              <a:rPr lang="tr-TR" dirty="0"/>
              <a:t> </a:t>
            </a:r>
            <a:r>
              <a:rPr lang="tr-TR" dirty="0" err="1"/>
              <a:t>Herd</a:t>
            </a:r>
            <a:r>
              <a:rPr lang="tr-TR" dirty="0"/>
              <a:t> </a:t>
            </a:r>
            <a:r>
              <a:rPr lang="tr-TR" dirty="0" err="1"/>
              <a:t>Immunity</a:t>
            </a:r>
            <a:r>
              <a:rPr lang="tr-TR" dirty="0"/>
              <a:t> </a:t>
            </a:r>
            <a:r>
              <a:rPr lang="tr-TR" dirty="0" err="1"/>
              <a:t>Work</a:t>
            </a:r>
            <a:r>
              <a:rPr lang="tr-TR" dirty="0"/>
              <a:t>?</a:t>
            </a:r>
          </a:p>
        </p:txBody>
      </p:sp>
      <p:sp>
        <p:nvSpPr>
          <p:cNvPr id="3" name="İçerik Yer Tutucusu 2"/>
          <p:cNvSpPr>
            <a:spLocks noGrp="1"/>
          </p:cNvSpPr>
          <p:nvPr>
            <p:ph idx="1"/>
          </p:nvPr>
        </p:nvSpPr>
        <p:spPr/>
        <p:txBody>
          <a:bodyPr>
            <a:normAutofit/>
          </a:bodyPr>
          <a:lstStyle/>
          <a:p>
            <a:r>
              <a:rPr lang="en-US" sz="3200" dirty="0"/>
              <a:t>In Sweden, the coverage rate for opportunistic vaccination of girls aged 13-17 between 2007 and 2011 was</a:t>
            </a:r>
            <a:r>
              <a:rPr lang="tr-TR" sz="3200" dirty="0"/>
              <a:t> </a:t>
            </a:r>
            <a:r>
              <a:rPr lang="en-US" sz="3200" dirty="0"/>
              <a:t>30%</a:t>
            </a:r>
            <a:endParaRPr lang="tr-TR" sz="3200" dirty="0"/>
          </a:p>
          <a:p>
            <a:r>
              <a:rPr lang="en-US" sz="3200" dirty="0" err="1">
                <a:sym typeface="Symbol" panose="05050102010706020507" pitchFamily="18" charset="2"/>
              </a:rPr>
              <a:t>Condyloma</a:t>
            </a:r>
            <a:r>
              <a:rPr lang="en-US" sz="3200" dirty="0">
                <a:sym typeface="Symbol" panose="05050102010706020507" pitchFamily="18" charset="2"/>
              </a:rPr>
              <a:t> follow-up of women and men aged 15-44</a:t>
            </a:r>
            <a:endParaRPr lang="tr-TR" sz="3200" dirty="0">
              <a:sym typeface="Symbol" panose="05050102010706020507" pitchFamily="18" charset="2"/>
            </a:endParaRPr>
          </a:p>
          <a:p>
            <a:pPr lvl="1"/>
            <a:r>
              <a:rPr lang="tr-TR" sz="2800" dirty="0" err="1">
                <a:sym typeface="Symbol" panose="05050102010706020507" pitchFamily="18" charset="2"/>
              </a:rPr>
              <a:t>Average</a:t>
            </a:r>
            <a:r>
              <a:rPr lang="tr-TR" sz="2800" dirty="0">
                <a:sym typeface="Symbol" panose="05050102010706020507" pitchFamily="18" charset="2"/>
              </a:rPr>
              <a:t> </a:t>
            </a:r>
            <a:r>
              <a:rPr lang="tr-TR" sz="2800" dirty="0" err="1">
                <a:sym typeface="Symbol" panose="05050102010706020507" pitchFamily="18" charset="2"/>
              </a:rPr>
              <a:t>A</a:t>
            </a:r>
            <a:r>
              <a:rPr lang="tr-TR" sz="2800" dirty="0" err="1"/>
              <a:t>nnual</a:t>
            </a:r>
            <a:r>
              <a:rPr lang="tr-TR" sz="2800" dirty="0"/>
              <a:t> </a:t>
            </a:r>
            <a:r>
              <a:rPr lang="tr-TR" sz="2800" dirty="0" err="1"/>
              <a:t>Percent</a:t>
            </a:r>
            <a:r>
              <a:rPr lang="tr-TR" sz="2800" dirty="0"/>
              <a:t> </a:t>
            </a:r>
            <a:r>
              <a:rPr lang="tr-TR" sz="2800" dirty="0" err="1"/>
              <a:t>Change</a:t>
            </a:r>
            <a:r>
              <a:rPr lang="tr-TR" sz="2800" dirty="0"/>
              <a:t> (AAPC) in </a:t>
            </a:r>
            <a:r>
              <a:rPr lang="tr-TR" sz="2800" dirty="0" err="1"/>
              <a:t>women</a:t>
            </a:r>
            <a:r>
              <a:rPr lang="tr-TR" sz="2800" dirty="0"/>
              <a:t> -8.5%-18.5%</a:t>
            </a:r>
          </a:p>
          <a:p>
            <a:pPr lvl="1"/>
            <a:r>
              <a:rPr lang="tr-TR" sz="2800" dirty="0"/>
              <a:t>Men -7%, -16.6% </a:t>
            </a:r>
            <a:endParaRPr lang="tr-TR" sz="2800" dirty="0">
              <a:sym typeface="Symbol" panose="05050102010706020507" pitchFamily="18" charset="2"/>
            </a:endParaRPr>
          </a:p>
          <a:p>
            <a:r>
              <a:rPr lang="en-US" sz="3200" b="1" dirty="0">
                <a:solidFill>
                  <a:srgbClr val="E57130"/>
                </a:solidFill>
              </a:rPr>
              <a:t>Despite such a low coverage rate in women, the incidence of </a:t>
            </a:r>
            <a:r>
              <a:rPr lang="en-US" sz="3200" b="1" dirty="0" err="1">
                <a:solidFill>
                  <a:srgbClr val="E57130"/>
                </a:solidFill>
              </a:rPr>
              <a:t>condyloma</a:t>
            </a:r>
            <a:r>
              <a:rPr lang="en-US" sz="3200" b="1" dirty="0">
                <a:solidFill>
                  <a:srgbClr val="E57130"/>
                </a:solidFill>
              </a:rPr>
              <a:t> is decreasing similarly in both men and women</a:t>
            </a:r>
            <a:endParaRPr lang="tr-TR" sz="3200" b="1" dirty="0">
              <a:solidFill>
                <a:srgbClr val="E57130"/>
              </a:solidFill>
            </a:endParaRPr>
          </a:p>
        </p:txBody>
      </p:sp>
      <p:sp>
        <p:nvSpPr>
          <p:cNvPr id="4" name="Altbilgi Yer Tutucusu 3"/>
          <p:cNvSpPr>
            <a:spLocks noGrp="1"/>
          </p:cNvSpPr>
          <p:nvPr>
            <p:ph type="ftr" sz="quarter" idx="11"/>
          </p:nvPr>
        </p:nvSpPr>
        <p:spPr/>
        <p:txBody>
          <a:bodyPr/>
          <a:lstStyle/>
          <a:p>
            <a:r>
              <a:rPr lang="en-US"/>
              <a:t>Herweijer E, Vaccine 2018</a:t>
            </a:r>
            <a:endParaRPr lang="en-US" dirty="0"/>
          </a:p>
        </p:txBody>
      </p:sp>
    </p:spTree>
    <p:extLst>
      <p:ext uri="{BB962C8B-B14F-4D97-AF65-F5344CB8AC3E}">
        <p14:creationId xmlns:p14="http://schemas.microsoft.com/office/powerpoint/2010/main" val="18182161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fr-FR" dirty="0"/>
              <a:t>Drolet M, Lancet Infect Dis 2015; </a:t>
            </a:r>
            <a:r>
              <a:rPr lang="fr-FR" dirty="0" err="1"/>
              <a:t>Markowitz</a:t>
            </a:r>
            <a:r>
              <a:rPr lang="fr-FR" dirty="0"/>
              <a:t> LE, J Infect Dis 2013; Wheeler CM, Lancet </a:t>
            </a:r>
            <a:r>
              <a:rPr lang="fr-FR" dirty="0" err="1"/>
              <a:t>Oncol</a:t>
            </a:r>
            <a:r>
              <a:rPr lang="fr-FR" dirty="0"/>
              <a:t> 2012; </a:t>
            </a:r>
            <a:r>
              <a:rPr lang="fr-FR" dirty="0" err="1"/>
              <a:t>Malagón</a:t>
            </a:r>
            <a:r>
              <a:rPr lang="fr-FR" dirty="0"/>
              <a:t> T, Lancet Infect Dis 2012; </a:t>
            </a:r>
            <a:endParaRPr lang="tr-TR" dirty="0"/>
          </a:p>
          <a:p>
            <a:r>
              <a:rPr lang="fr-FR" dirty="0"/>
              <a:t>Brown DR, J Infect Dis 2009; </a:t>
            </a:r>
            <a:r>
              <a:rPr lang="fr-FR" dirty="0" err="1"/>
              <a:t>Paavonen</a:t>
            </a:r>
            <a:r>
              <a:rPr lang="fr-FR" dirty="0"/>
              <a:t> J, Lancet 2009</a:t>
            </a:r>
            <a:endParaRPr lang="en-US" dirty="0"/>
          </a:p>
        </p:txBody>
      </p:sp>
      <p:sp>
        <p:nvSpPr>
          <p:cNvPr id="2" name="Unvan 1"/>
          <p:cNvSpPr>
            <a:spLocks noGrp="1"/>
          </p:cNvSpPr>
          <p:nvPr>
            <p:ph type="title"/>
          </p:nvPr>
        </p:nvSpPr>
        <p:spPr/>
        <p:txBody>
          <a:bodyPr/>
          <a:lstStyle/>
          <a:p>
            <a:r>
              <a:rPr lang="tr-TR" dirty="0"/>
              <a:t>Cross-</a:t>
            </a:r>
            <a:r>
              <a:rPr lang="tr-TR" dirty="0" err="1"/>
              <a:t>protection</a:t>
            </a:r>
            <a:r>
              <a:rPr lang="tr-TR" dirty="0"/>
              <a:t>?</a:t>
            </a:r>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3727567443"/>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708406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Cross-</a:t>
            </a:r>
            <a:r>
              <a:rPr lang="tr-TR" dirty="0" err="1"/>
              <a:t>protection</a:t>
            </a:r>
            <a:r>
              <a:rPr lang="tr-TR" dirty="0"/>
              <a:t>?</a:t>
            </a:r>
          </a:p>
        </p:txBody>
      </p:sp>
      <p:sp>
        <p:nvSpPr>
          <p:cNvPr id="3" name="İçerik Yer Tutucusu 2"/>
          <p:cNvSpPr>
            <a:spLocks noGrp="1"/>
          </p:cNvSpPr>
          <p:nvPr>
            <p:ph idx="1"/>
          </p:nvPr>
        </p:nvSpPr>
        <p:spPr/>
        <p:txBody>
          <a:bodyPr>
            <a:normAutofit/>
          </a:bodyPr>
          <a:lstStyle/>
          <a:p>
            <a:r>
              <a:rPr lang="tr-TR" dirty="0"/>
              <a:t>2007-2016, Case #3.866 (18-35 Y), </a:t>
            </a:r>
            <a:r>
              <a:rPr lang="en-US" dirty="0"/>
              <a:t>23.3% received at least 1 dose of vaccine</a:t>
            </a:r>
            <a:endParaRPr lang="tr-TR" dirty="0"/>
          </a:p>
          <a:p>
            <a:r>
              <a:rPr lang="en-US" b="1" dirty="0"/>
              <a:t>In participants aged 18-22 who were vaccinated before sexual activity</a:t>
            </a:r>
            <a:r>
              <a:rPr lang="tr-TR" b="1" dirty="0"/>
              <a:t> </a:t>
            </a:r>
            <a:r>
              <a:rPr lang="tr-TR" dirty="0"/>
              <a:t>AND </a:t>
            </a:r>
          </a:p>
          <a:p>
            <a:pPr lvl="1"/>
            <a:r>
              <a:rPr lang="tr-TR" dirty="0"/>
              <a:t>A</a:t>
            </a:r>
            <a:r>
              <a:rPr lang="en-US" dirty="0" err="1"/>
              <a:t>gainst</a:t>
            </a:r>
            <a:r>
              <a:rPr lang="en-US" dirty="0"/>
              <a:t> 13 non-vaccine-type </a:t>
            </a:r>
            <a:r>
              <a:rPr lang="en-US" dirty="0" err="1"/>
              <a:t>hrHPV</a:t>
            </a:r>
            <a:r>
              <a:rPr lang="tr-TR" dirty="0"/>
              <a:t> </a:t>
            </a:r>
            <a:r>
              <a:rPr lang="en-US" b="1" dirty="0"/>
              <a:t>47%</a:t>
            </a:r>
            <a:r>
              <a:rPr lang="en-US" dirty="0"/>
              <a:t> </a:t>
            </a:r>
            <a:r>
              <a:rPr lang="tr-TR" dirty="0"/>
              <a:t>(23%-64%) </a:t>
            </a:r>
          </a:p>
          <a:p>
            <a:pPr lvl="1"/>
            <a:r>
              <a:rPr lang="tr-TR" dirty="0" err="1"/>
              <a:t>Against</a:t>
            </a:r>
            <a:r>
              <a:rPr lang="tr-TR" dirty="0"/>
              <a:t> </a:t>
            </a:r>
            <a:r>
              <a:rPr lang="tr-TR" dirty="0" err="1"/>
              <a:t>hrHPV</a:t>
            </a:r>
            <a:r>
              <a:rPr lang="tr-TR" dirty="0"/>
              <a:t> </a:t>
            </a:r>
            <a:r>
              <a:rPr lang="tr-TR" b="1" dirty="0"/>
              <a:t>35/39/52/58/59</a:t>
            </a:r>
            <a:r>
              <a:rPr lang="tr-TR" dirty="0"/>
              <a:t> </a:t>
            </a:r>
            <a:r>
              <a:rPr lang="tr-TR" b="1" dirty="0"/>
              <a:t>61% </a:t>
            </a:r>
            <a:r>
              <a:rPr lang="tr-TR" dirty="0"/>
              <a:t>(95% CI 36%-77%)</a:t>
            </a:r>
          </a:p>
          <a:p>
            <a:r>
              <a:rPr lang="en-US" b="1" dirty="0"/>
              <a:t>Both direct effect and cross-protection remain effective for 5-10 years after vaccination</a:t>
            </a:r>
            <a:endParaRPr lang="tr-TR" b="1" dirty="0"/>
          </a:p>
          <a:p>
            <a:r>
              <a:rPr lang="en-US" dirty="0"/>
              <a:t>It was also found that the prevalence of any timely diagnosed </a:t>
            </a:r>
            <a:r>
              <a:rPr lang="en-US" dirty="0" err="1"/>
              <a:t>Cx</a:t>
            </a:r>
            <a:r>
              <a:rPr lang="en-US" dirty="0"/>
              <a:t> Ca was significantly lower among vaccinated participants compared to unvaccinated participants (0.46% vs 1.27%)</a:t>
            </a:r>
            <a:endParaRPr lang="tr-TR" dirty="0"/>
          </a:p>
        </p:txBody>
      </p:sp>
      <p:sp>
        <p:nvSpPr>
          <p:cNvPr id="4" name="Altbilgi Yer Tutucusu 3"/>
          <p:cNvSpPr>
            <a:spLocks noGrp="1"/>
          </p:cNvSpPr>
          <p:nvPr>
            <p:ph type="ftr" sz="quarter" idx="11"/>
          </p:nvPr>
        </p:nvSpPr>
        <p:spPr/>
        <p:txBody>
          <a:bodyPr/>
          <a:lstStyle/>
          <a:p>
            <a:r>
              <a:rPr lang="en-US"/>
              <a:t>Chenxi L, Epidemiology and Infection 2023</a:t>
            </a:r>
          </a:p>
        </p:txBody>
      </p:sp>
    </p:spTree>
    <p:extLst>
      <p:ext uri="{BB962C8B-B14F-4D97-AF65-F5344CB8AC3E}">
        <p14:creationId xmlns:p14="http://schemas.microsoft.com/office/powerpoint/2010/main" val="225511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Prevalence of </a:t>
            </a:r>
            <a:r>
              <a:rPr lang="en-US" dirty="0" err="1"/>
              <a:t>Anogenital</a:t>
            </a:r>
            <a:r>
              <a:rPr lang="en-US" dirty="0"/>
              <a:t> Wart in England and the Wales </a:t>
            </a:r>
            <a:endParaRPr lang="tr-TR" dirty="0"/>
          </a:p>
        </p:txBody>
      </p:sp>
      <p:sp>
        <p:nvSpPr>
          <p:cNvPr id="2" name="Footer Placeholder 1"/>
          <p:cNvSpPr>
            <a:spLocks noGrp="1"/>
          </p:cNvSpPr>
          <p:nvPr>
            <p:ph type="ftr" sz="quarter" idx="11"/>
          </p:nvPr>
        </p:nvSpPr>
        <p:spPr>
          <a:prstGeom prst="rect">
            <a:avLst/>
          </a:prstGeom>
        </p:spPr>
        <p:txBody>
          <a:bodyPr/>
          <a:lstStyle/>
          <a:p>
            <a:pPr>
              <a:defRPr/>
            </a:pPr>
            <a:r>
              <a:rPr lang="en-US" dirty="0"/>
              <a:t>Health Protection Agency of England and Wales</a:t>
            </a:r>
            <a:endParaRPr lang="tr-TR" dirty="0"/>
          </a:p>
        </p:txBody>
      </p:sp>
      <p:grpSp>
        <p:nvGrpSpPr>
          <p:cNvPr id="67" name="Group 759812"/>
          <p:cNvGrpSpPr>
            <a:grpSpLocks/>
          </p:cNvGrpSpPr>
          <p:nvPr/>
        </p:nvGrpSpPr>
        <p:grpSpPr bwMode="auto">
          <a:xfrm>
            <a:off x="2093508" y="1931437"/>
            <a:ext cx="8004979" cy="4123997"/>
            <a:chOff x="462576" y="1520185"/>
            <a:chExt cx="8004604" cy="4641316"/>
          </a:xfrm>
        </p:grpSpPr>
        <p:cxnSp>
          <p:nvCxnSpPr>
            <p:cNvPr id="68" name="Straight Connector 17"/>
            <p:cNvCxnSpPr>
              <a:cxnSpLocks noChangeShapeType="1"/>
            </p:cNvCxnSpPr>
            <p:nvPr/>
          </p:nvCxnSpPr>
          <p:spPr bwMode="auto">
            <a:xfrm>
              <a:off x="1514377" y="5253040"/>
              <a:ext cx="6952803" cy="0"/>
            </a:xfrm>
            <a:prstGeom prst="line">
              <a:avLst/>
            </a:prstGeom>
            <a:noFill/>
            <a:ln w="9525" algn="ctr">
              <a:solidFill>
                <a:schemeClr val="bg2"/>
              </a:solidFill>
              <a:miter lim="800000"/>
              <a:headEnd/>
              <a:tailEnd/>
            </a:ln>
          </p:spPr>
        </p:cxnSp>
        <p:cxnSp>
          <p:nvCxnSpPr>
            <p:cNvPr id="69" name="Straight Connector 18"/>
            <p:cNvCxnSpPr>
              <a:cxnSpLocks noChangeShapeType="1"/>
            </p:cNvCxnSpPr>
            <p:nvPr/>
          </p:nvCxnSpPr>
          <p:spPr bwMode="auto">
            <a:xfrm>
              <a:off x="1441230" y="1671639"/>
              <a:ext cx="73147" cy="0"/>
            </a:xfrm>
            <a:prstGeom prst="line">
              <a:avLst/>
            </a:prstGeom>
            <a:noFill/>
            <a:ln w="9525" algn="ctr">
              <a:solidFill>
                <a:schemeClr val="bg2"/>
              </a:solidFill>
              <a:miter lim="800000"/>
              <a:headEnd/>
              <a:tailEnd/>
            </a:ln>
          </p:spPr>
        </p:cxnSp>
        <p:cxnSp>
          <p:nvCxnSpPr>
            <p:cNvPr id="70" name="Straight Connector 20"/>
            <p:cNvCxnSpPr>
              <a:cxnSpLocks noChangeShapeType="1"/>
            </p:cNvCxnSpPr>
            <p:nvPr/>
          </p:nvCxnSpPr>
          <p:spPr bwMode="auto">
            <a:xfrm>
              <a:off x="1441230" y="2391862"/>
              <a:ext cx="73147" cy="0"/>
            </a:xfrm>
            <a:prstGeom prst="line">
              <a:avLst/>
            </a:prstGeom>
            <a:noFill/>
            <a:ln w="9525" algn="ctr">
              <a:solidFill>
                <a:schemeClr val="bg2"/>
              </a:solidFill>
              <a:miter lim="800000"/>
              <a:headEnd/>
              <a:tailEnd/>
            </a:ln>
          </p:spPr>
        </p:cxnSp>
        <p:cxnSp>
          <p:nvCxnSpPr>
            <p:cNvPr id="71" name="Straight Connector 22"/>
            <p:cNvCxnSpPr>
              <a:cxnSpLocks noChangeShapeType="1"/>
            </p:cNvCxnSpPr>
            <p:nvPr/>
          </p:nvCxnSpPr>
          <p:spPr bwMode="auto">
            <a:xfrm>
              <a:off x="1441230" y="3110002"/>
              <a:ext cx="73147" cy="0"/>
            </a:xfrm>
            <a:prstGeom prst="line">
              <a:avLst/>
            </a:prstGeom>
            <a:noFill/>
            <a:ln w="9525" algn="ctr">
              <a:solidFill>
                <a:schemeClr val="bg2"/>
              </a:solidFill>
              <a:miter lim="800000"/>
              <a:headEnd/>
              <a:tailEnd/>
            </a:ln>
          </p:spPr>
        </p:cxnSp>
        <p:cxnSp>
          <p:nvCxnSpPr>
            <p:cNvPr id="72" name="Straight Connector 24"/>
            <p:cNvCxnSpPr>
              <a:cxnSpLocks noChangeShapeType="1"/>
            </p:cNvCxnSpPr>
            <p:nvPr/>
          </p:nvCxnSpPr>
          <p:spPr bwMode="auto">
            <a:xfrm>
              <a:off x="1441230" y="3823679"/>
              <a:ext cx="73147" cy="0"/>
            </a:xfrm>
            <a:prstGeom prst="line">
              <a:avLst/>
            </a:prstGeom>
            <a:noFill/>
            <a:ln w="9525" algn="ctr">
              <a:solidFill>
                <a:schemeClr val="bg2"/>
              </a:solidFill>
              <a:miter lim="800000"/>
              <a:headEnd/>
              <a:tailEnd/>
            </a:ln>
          </p:spPr>
        </p:cxnSp>
        <p:cxnSp>
          <p:nvCxnSpPr>
            <p:cNvPr id="73" name="Straight Connector 26"/>
            <p:cNvCxnSpPr>
              <a:cxnSpLocks noChangeShapeType="1"/>
            </p:cNvCxnSpPr>
            <p:nvPr/>
          </p:nvCxnSpPr>
          <p:spPr bwMode="auto">
            <a:xfrm>
              <a:off x="1441230" y="4537358"/>
              <a:ext cx="73147" cy="0"/>
            </a:xfrm>
            <a:prstGeom prst="line">
              <a:avLst/>
            </a:prstGeom>
            <a:noFill/>
            <a:ln w="9525" algn="ctr">
              <a:solidFill>
                <a:schemeClr val="bg2"/>
              </a:solidFill>
              <a:miter lim="800000"/>
              <a:headEnd/>
              <a:tailEnd/>
            </a:ln>
          </p:spPr>
        </p:cxnSp>
        <p:cxnSp>
          <p:nvCxnSpPr>
            <p:cNvPr id="74" name="Straight Connector 28"/>
            <p:cNvCxnSpPr>
              <a:cxnSpLocks noChangeShapeType="1"/>
            </p:cNvCxnSpPr>
            <p:nvPr/>
          </p:nvCxnSpPr>
          <p:spPr bwMode="auto">
            <a:xfrm>
              <a:off x="1441230" y="5253040"/>
              <a:ext cx="73147" cy="0"/>
            </a:xfrm>
            <a:prstGeom prst="line">
              <a:avLst/>
            </a:prstGeom>
            <a:noFill/>
            <a:ln w="9525" algn="ctr">
              <a:solidFill>
                <a:schemeClr val="bg2"/>
              </a:solidFill>
              <a:miter lim="800000"/>
              <a:headEnd/>
              <a:tailEnd/>
            </a:ln>
          </p:spPr>
        </p:cxnSp>
        <p:cxnSp>
          <p:nvCxnSpPr>
            <p:cNvPr id="75" name="Straight Connector 29"/>
            <p:cNvCxnSpPr>
              <a:cxnSpLocks noChangeShapeType="1"/>
            </p:cNvCxnSpPr>
            <p:nvPr/>
          </p:nvCxnSpPr>
          <p:spPr bwMode="auto">
            <a:xfrm>
              <a:off x="1514377" y="5253040"/>
              <a:ext cx="0" cy="73152"/>
            </a:xfrm>
            <a:prstGeom prst="line">
              <a:avLst/>
            </a:prstGeom>
            <a:noFill/>
            <a:ln w="9525" algn="ctr">
              <a:solidFill>
                <a:schemeClr val="bg2"/>
              </a:solidFill>
              <a:miter lim="800000"/>
              <a:headEnd/>
              <a:tailEnd/>
            </a:ln>
          </p:spPr>
        </p:cxnSp>
        <p:cxnSp>
          <p:nvCxnSpPr>
            <p:cNvPr id="76" name="Straight Connector 31"/>
            <p:cNvCxnSpPr>
              <a:cxnSpLocks noChangeShapeType="1"/>
            </p:cNvCxnSpPr>
            <p:nvPr/>
          </p:nvCxnSpPr>
          <p:spPr bwMode="auto">
            <a:xfrm>
              <a:off x="1885598" y="5253040"/>
              <a:ext cx="0" cy="73152"/>
            </a:xfrm>
            <a:prstGeom prst="line">
              <a:avLst/>
            </a:prstGeom>
            <a:noFill/>
            <a:ln w="9525" algn="ctr">
              <a:solidFill>
                <a:schemeClr val="bg2"/>
              </a:solidFill>
              <a:miter lim="800000"/>
              <a:headEnd/>
              <a:tailEnd/>
            </a:ln>
          </p:spPr>
        </p:cxnSp>
        <p:cxnSp>
          <p:nvCxnSpPr>
            <p:cNvPr id="77" name="Straight Connector 33"/>
            <p:cNvCxnSpPr>
              <a:cxnSpLocks noChangeShapeType="1"/>
            </p:cNvCxnSpPr>
            <p:nvPr/>
          </p:nvCxnSpPr>
          <p:spPr bwMode="auto">
            <a:xfrm>
              <a:off x="2257370" y="5253040"/>
              <a:ext cx="0" cy="73152"/>
            </a:xfrm>
            <a:prstGeom prst="line">
              <a:avLst/>
            </a:prstGeom>
            <a:noFill/>
            <a:ln w="9525" algn="ctr">
              <a:solidFill>
                <a:schemeClr val="bg2"/>
              </a:solidFill>
              <a:miter lim="800000"/>
              <a:headEnd/>
              <a:tailEnd/>
            </a:ln>
          </p:spPr>
        </p:cxnSp>
        <p:cxnSp>
          <p:nvCxnSpPr>
            <p:cNvPr id="78" name="Straight Connector 35"/>
            <p:cNvCxnSpPr>
              <a:cxnSpLocks noChangeShapeType="1"/>
            </p:cNvCxnSpPr>
            <p:nvPr/>
          </p:nvCxnSpPr>
          <p:spPr bwMode="auto">
            <a:xfrm>
              <a:off x="2629697" y="5253040"/>
              <a:ext cx="0" cy="73152"/>
            </a:xfrm>
            <a:prstGeom prst="line">
              <a:avLst/>
            </a:prstGeom>
            <a:noFill/>
            <a:ln w="9525" algn="ctr">
              <a:solidFill>
                <a:schemeClr val="bg2"/>
              </a:solidFill>
              <a:miter lim="800000"/>
              <a:headEnd/>
              <a:tailEnd/>
            </a:ln>
          </p:spPr>
        </p:cxnSp>
        <p:cxnSp>
          <p:nvCxnSpPr>
            <p:cNvPr id="79" name="Straight Connector 37"/>
            <p:cNvCxnSpPr>
              <a:cxnSpLocks noChangeShapeType="1"/>
            </p:cNvCxnSpPr>
            <p:nvPr/>
          </p:nvCxnSpPr>
          <p:spPr bwMode="auto">
            <a:xfrm>
              <a:off x="3021008" y="5253040"/>
              <a:ext cx="0" cy="73152"/>
            </a:xfrm>
            <a:prstGeom prst="line">
              <a:avLst/>
            </a:prstGeom>
            <a:noFill/>
            <a:ln w="9525" algn="ctr">
              <a:solidFill>
                <a:schemeClr val="bg2"/>
              </a:solidFill>
              <a:miter lim="800000"/>
              <a:headEnd/>
              <a:tailEnd/>
            </a:ln>
          </p:spPr>
        </p:cxnSp>
        <p:cxnSp>
          <p:nvCxnSpPr>
            <p:cNvPr id="80" name="Straight Connector 39"/>
            <p:cNvCxnSpPr>
              <a:cxnSpLocks noChangeShapeType="1"/>
            </p:cNvCxnSpPr>
            <p:nvPr/>
          </p:nvCxnSpPr>
          <p:spPr bwMode="auto">
            <a:xfrm>
              <a:off x="3389426" y="5253040"/>
              <a:ext cx="0" cy="73152"/>
            </a:xfrm>
            <a:prstGeom prst="line">
              <a:avLst/>
            </a:prstGeom>
            <a:noFill/>
            <a:ln w="9525" algn="ctr">
              <a:solidFill>
                <a:schemeClr val="bg2"/>
              </a:solidFill>
              <a:miter lim="800000"/>
              <a:headEnd/>
              <a:tailEnd/>
            </a:ln>
          </p:spPr>
        </p:cxnSp>
        <p:cxnSp>
          <p:nvCxnSpPr>
            <p:cNvPr id="81" name="Straight Connector 41"/>
            <p:cNvCxnSpPr>
              <a:cxnSpLocks noChangeShapeType="1"/>
            </p:cNvCxnSpPr>
            <p:nvPr/>
          </p:nvCxnSpPr>
          <p:spPr bwMode="auto">
            <a:xfrm>
              <a:off x="3761233" y="5253040"/>
              <a:ext cx="0" cy="73152"/>
            </a:xfrm>
            <a:prstGeom prst="line">
              <a:avLst/>
            </a:prstGeom>
            <a:noFill/>
            <a:ln w="9525" algn="ctr">
              <a:solidFill>
                <a:schemeClr val="bg2"/>
              </a:solidFill>
              <a:miter lim="800000"/>
              <a:headEnd/>
              <a:tailEnd/>
            </a:ln>
          </p:spPr>
        </p:cxnSp>
        <p:cxnSp>
          <p:nvCxnSpPr>
            <p:cNvPr id="82" name="Straight Connector 43"/>
            <p:cNvCxnSpPr>
              <a:cxnSpLocks noChangeShapeType="1"/>
            </p:cNvCxnSpPr>
            <p:nvPr/>
          </p:nvCxnSpPr>
          <p:spPr bwMode="auto">
            <a:xfrm>
              <a:off x="4133524" y="5253040"/>
              <a:ext cx="0" cy="73152"/>
            </a:xfrm>
            <a:prstGeom prst="line">
              <a:avLst/>
            </a:prstGeom>
            <a:noFill/>
            <a:ln w="9525" algn="ctr">
              <a:solidFill>
                <a:schemeClr val="bg2"/>
              </a:solidFill>
              <a:miter lim="800000"/>
              <a:headEnd/>
              <a:tailEnd/>
            </a:ln>
          </p:spPr>
        </p:cxnSp>
        <p:cxnSp>
          <p:nvCxnSpPr>
            <p:cNvPr id="83" name="Straight Connector 45"/>
            <p:cNvCxnSpPr>
              <a:cxnSpLocks noChangeShapeType="1"/>
            </p:cNvCxnSpPr>
            <p:nvPr/>
          </p:nvCxnSpPr>
          <p:spPr bwMode="auto">
            <a:xfrm>
              <a:off x="4505850" y="5253040"/>
              <a:ext cx="0" cy="73152"/>
            </a:xfrm>
            <a:prstGeom prst="line">
              <a:avLst/>
            </a:prstGeom>
            <a:noFill/>
            <a:ln w="9525" algn="ctr">
              <a:solidFill>
                <a:schemeClr val="bg2"/>
              </a:solidFill>
              <a:miter lim="800000"/>
              <a:headEnd/>
              <a:tailEnd/>
            </a:ln>
          </p:spPr>
        </p:cxnSp>
        <p:cxnSp>
          <p:nvCxnSpPr>
            <p:cNvPr id="84" name="Straight Connector 47"/>
            <p:cNvCxnSpPr>
              <a:cxnSpLocks noChangeShapeType="1"/>
            </p:cNvCxnSpPr>
            <p:nvPr/>
          </p:nvCxnSpPr>
          <p:spPr bwMode="auto">
            <a:xfrm>
              <a:off x="4897161" y="5253040"/>
              <a:ext cx="0" cy="73152"/>
            </a:xfrm>
            <a:prstGeom prst="line">
              <a:avLst/>
            </a:prstGeom>
            <a:noFill/>
            <a:ln w="9525" algn="ctr">
              <a:solidFill>
                <a:schemeClr val="bg2"/>
              </a:solidFill>
              <a:miter lim="800000"/>
              <a:headEnd/>
              <a:tailEnd/>
            </a:ln>
          </p:spPr>
        </p:cxnSp>
        <p:cxnSp>
          <p:nvCxnSpPr>
            <p:cNvPr id="85" name="Straight Connector 49"/>
            <p:cNvCxnSpPr>
              <a:cxnSpLocks noChangeShapeType="1"/>
            </p:cNvCxnSpPr>
            <p:nvPr/>
          </p:nvCxnSpPr>
          <p:spPr bwMode="auto">
            <a:xfrm>
              <a:off x="5268935" y="5253040"/>
              <a:ext cx="0" cy="73152"/>
            </a:xfrm>
            <a:prstGeom prst="line">
              <a:avLst/>
            </a:prstGeom>
            <a:noFill/>
            <a:ln w="9525" algn="ctr">
              <a:solidFill>
                <a:schemeClr val="bg2"/>
              </a:solidFill>
              <a:miter lim="800000"/>
              <a:headEnd/>
              <a:tailEnd/>
            </a:ln>
          </p:spPr>
        </p:cxnSp>
        <p:cxnSp>
          <p:nvCxnSpPr>
            <p:cNvPr id="86" name="Straight Connector 51"/>
            <p:cNvCxnSpPr>
              <a:cxnSpLocks noChangeShapeType="1"/>
            </p:cNvCxnSpPr>
            <p:nvPr/>
          </p:nvCxnSpPr>
          <p:spPr bwMode="auto">
            <a:xfrm>
              <a:off x="5637353" y="5253040"/>
              <a:ext cx="0" cy="73152"/>
            </a:xfrm>
            <a:prstGeom prst="line">
              <a:avLst/>
            </a:prstGeom>
            <a:noFill/>
            <a:ln w="9525" algn="ctr">
              <a:solidFill>
                <a:schemeClr val="bg2"/>
              </a:solidFill>
              <a:miter lim="800000"/>
              <a:headEnd/>
              <a:tailEnd/>
            </a:ln>
          </p:spPr>
        </p:cxnSp>
        <p:cxnSp>
          <p:nvCxnSpPr>
            <p:cNvPr id="87" name="Straight Connector 53"/>
            <p:cNvCxnSpPr>
              <a:cxnSpLocks noChangeShapeType="1"/>
            </p:cNvCxnSpPr>
            <p:nvPr/>
          </p:nvCxnSpPr>
          <p:spPr bwMode="auto">
            <a:xfrm>
              <a:off x="6384822" y="5253040"/>
              <a:ext cx="0" cy="73152"/>
            </a:xfrm>
            <a:prstGeom prst="line">
              <a:avLst/>
            </a:prstGeom>
            <a:noFill/>
            <a:ln w="9525" algn="ctr">
              <a:solidFill>
                <a:schemeClr val="bg2"/>
              </a:solidFill>
              <a:miter lim="800000"/>
              <a:headEnd/>
              <a:tailEnd/>
            </a:ln>
          </p:spPr>
        </p:cxnSp>
        <p:cxnSp>
          <p:nvCxnSpPr>
            <p:cNvPr id="88" name="Straight Connector 55"/>
            <p:cNvCxnSpPr>
              <a:cxnSpLocks noChangeShapeType="1"/>
            </p:cNvCxnSpPr>
            <p:nvPr/>
          </p:nvCxnSpPr>
          <p:spPr bwMode="auto">
            <a:xfrm>
              <a:off x="6772225" y="5253040"/>
              <a:ext cx="0" cy="73152"/>
            </a:xfrm>
            <a:prstGeom prst="line">
              <a:avLst/>
            </a:prstGeom>
            <a:noFill/>
            <a:ln w="9525" algn="ctr">
              <a:solidFill>
                <a:schemeClr val="bg2"/>
              </a:solidFill>
              <a:miter lim="800000"/>
              <a:headEnd/>
              <a:tailEnd/>
            </a:ln>
          </p:spPr>
        </p:cxnSp>
        <p:cxnSp>
          <p:nvCxnSpPr>
            <p:cNvPr id="89" name="Straight Connector 57"/>
            <p:cNvCxnSpPr>
              <a:cxnSpLocks noChangeShapeType="1"/>
            </p:cNvCxnSpPr>
            <p:nvPr/>
          </p:nvCxnSpPr>
          <p:spPr bwMode="auto">
            <a:xfrm>
              <a:off x="7144550" y="5253040"/>
              <a:ext cx="0" cy="73152"/>
            </a:xfrm>
            <a:prstGeom prst="line">
              <a:avLst/>
            </a:prstGeom>
            <a:noFill/>
            <a:ln w="9525" algn="ctr">
              <a:solidFill>
                <a:schemeClr val="bg2"/>
              </a:solidFill>
              <a:miter lim="800000"/>
              <a:headEnd/>
              <a:tailEnd/>
            </a:ln>
          </p:spPr>
        </p:cxnSp>
        <p:cxnSp>
          <p:nvCxnSpPr>
            <p:cNvPr id="90" name="Straight Connector 59"/>
            <p:cNvCxnSpPr>
              <a:cxnSpLocks noChangeShapeType="1"/>
            </p:cNvCxnSpPr>
            <p:nvPr/>
          </p:nvCxnSpPr>
          <p:spPr bwMode="auto">
            <a:xfrm>
              <a:off x="8235901" y="5253040"/>
              <a:ext cx="0" cy="73152"/>
            </a:xfrm>
            <a:prstGeom prst="line">
              <a:avLst/>
            </a:prstGeom>
            <a:noFill/>
            <a:ln w="9525" algn="ctr">
              <a:solidFill>
                <a:schemeClr val="bg2"/>
              </a:solidFill>
              <a:miter lim="800000"/>
              <a:headEnd/>
              <a:tailEnd/>
            </a:ln>
          </p:spPr>
        </p:cxnSp>
        <p:cxnSp>
          <p:nvCxnSpPr>
            <p:cNvPr id="91" name="Straight Connector 60"/>
            <p:cNvCxnSpPr>
              <a:cxnSpLocks noChangeShapeType="1"/>
            </p:cNvCxnSpPr>
            <p:nvPr/>
          </p:nvCxnSpPr>
          <p:spPr bwMode="auto">
            <a:xfrm>
              <a:off x="8467180" y="5253040"/>
              <a:ext cx="0" cy="73152"/>
            </a:xfrm>
            <a:prstGeom prst="line">
              <a:avLst/>
            </a:prstGeom>
            <a:noFill/>
            <a:ln w="9525" algn="ctr">
              <a:solidFill>
                <a:schemeClr val="bg2"/>
              </a:solidFill>
              <a:miter lim="800000"/>
              <a:headEnd/>
              <a:tailEnd/>
            </a:ln>
          </p:spPr>
        </p:cxnSp>
        <p:sp>
          <p:nvSpPr>
            <p:cNvPr id="92" name="TextBox 61"/>
            <p:cNvSpPr txBox="1"/>
            <p:nvPr/>
          </p:nvSpPr>
          <p:spPr>
            <a:xfrm>
              <a:off x="657036" y="1520185"/>
              <a:ext cx="788962" cy="381023"/>
            </a:xfrm>
            <a:prstGeom prst="rect">
              <a:avLst/>
            </a:prstGeom>
            <a:noFill/>
          </p:spPr>
          <p:txBody>
            <a:bodyPr wrap="none">
              <a:spAutoFit/>
            </a:bodyPr>
            <a:lstStyle/>
            <a:p>
              <a:pPr algn="r" eaLnBrk="0" hangingPunct="0">
                <a:defRPr/>
              </a:pPr>
              <a:r>
                <a:rPr lang="en-US" sz="1600" b="1" dirty="0">
                  <a:solidFill>
                    <a:srgbClr val="000000"/>
                  </a:solidFill>
                  <a:latin typeface="Arial Narrow"/>
                </a:rPr>
                <a:t>100,000</a:t>
              </a:r>
            </a:p>
          </p:txBody>
        </p:sp>
        <p:sp>
          <p:nvSpPr>
            <p:cNvPr id="93" name="TextBox 62"/>
            <p:cNvSpPr txBox="1"/>
            <p:nvPr/>
          </p:nvSpPr>
          <p:spPr>
            <a:xfrm>
              <a:off x="750005" y="2228488"/>
              <a:ext cx="695991" cy="381023"/>
            </a:xfrm>
            <a:prstGeom prst="rect">
              <a:avLst/>
            </a:prstGeom>
            <a:noFill/>
          </p:spPr>
          <p:txBody>
            <a:bodyPr wrap="none">
              <a:spAutoFit/>
            </a:bodyPr>
            <a:lstStyle/>
            <a:p>
              <a:pPr algn="r" eaLnBrk="0" hangingPunct="0">
                <a:defRPr/>
              </a:pPr>
              <a:r>
                <a:rPr lang="en-US" sz="1600" b="1" dirty="0">
                  <a:solidFill>
                    <a:srgbClr val="000000"/>
                  </a:solidFill>
                  <a:latin typeface="Arial Narrow"/>
                </a:rPr>
                <a:t>80,000</a:t>
              </a:r>
            </a:p>
          </p:txBody>
        </p:sp>
        <p:sp>
          <p:nvSpPr>
            <p:cNvPr id="94" name="TextBox 64"/>
            <p:cNvSpPr txBox="1"/>
            <p:nvPr/>
          </p:nvSpPr>
          <p:spPr>
            <a:xfrm>
              <a:off x="750005" y="2954260"/>
              <a:ext cx="695991" cy="381023"/>
            </a:xfrm>
            <a:prstGeom prst="rect">
              <a:avLst/>
            </a:prstGeom>
            <a:noFill/>
          </p:spPr>
          <p:txBody>
            <a:bodyPr wrap="none">
              <a:spAutoFit/>
            </a:bodyPr>
            <a:lstStyle/>
            <a:p>
              <a:pPr algn="r" eaLnBrk="0" hangingPunct="0">
                <a:defRPr/>
              </a:pPr>
              <a:r>
                <a:rPr lang="en-US" sz="1600" b="1" dirty="0">
                  <a:solidFill>
                    <a:srgbClr val="000000"/>
                  </a:solidFill>
                  <a:latin typeface="Arial Narrow"/>
                </a:rPr>
                <a:t>60,000</a:t>
              </a:r>
            </a:p>
          </p:txBody>
        </p:sp>
        <p:sp>
          <p:nvSpPr>
            <p:cNvPr id="95" name="TextBox 66"/>
            <p:cNvSpPr txBox="1"/>
            <p:nvPr/>
          </p:nvSpPr>
          <p:spPr>
            <a:xfrm>
              <a:off x="750005" y="3668914"/>
              <a:ext cx="695991" cy="381023"/>
            </a:xfrm>
            <a:prstGeom prst="rect">
              <a:avLst/>
            </a:prstGeom>
            <a:noFill/>
          </p:spPr>
          <p:txBody>
            <a:bodyPr wrap="none">
              <a:spAutoFit/>
            </a:bodyPr>
            <a:lstStyle/>
            <a:p>
              <a:pPr algn="r" eaLnBrk="0" hangingPunct="0">
                <a:defRPr/>
              </a:pPr>
              <a:r>
                <a:rPr lang="en-US" sz="1600" b="1" dirty="0">
                  <a:solidFill>
                    <a:srgbClr val="000000"/>
                  </a:solidFill>
                  <a:latin typeface="Arial Narrow"/>
                </a:rPr>
                <a:t>40,000</a:t>
              </a:r>
            </a:p>
          </p:txBody>
        </p:sp>
        <p:sp>
          <p:nvSpPr>
            <p:cNvPr id="96" name="TextBox 68"/>
            <p:cNvSpPr txBox="1"/>
            <p:nvPr/>
          </p:nvSpPr>
          <p:spPr>
            <a:xfrm>
              <a:off x="750005" y="4377218"/>
              <a:ext cx="695991" cy="381023"/>
            </a:xfrm>
            <a:prstGeom prst="rect">
              <a:avLst/>
            </a:prstGeom>
            <a:noFill/>
          </p:spPr>
          <p:txBody>
            <a:bodyPr wrap="none">
              <a:spAutoFit/>
            </a:bodyPr>
            <a:lstStyle/>
            <a:p>
              <a:pPr algn="r" eaLnBrk="0" hangingPunct="0">
                <a:defRPr/>
              </a:pPr>
              <a:r>
                <a:rPr lang="en-US" sz="1600" b="1" dirty="0">
                  <a:solidFill>
                    <a:srgbClr val="000000"/>
                  </a:solidFill>
                  <a:latin typeface="Arial Narrow"/>
                </a:rPr>
                <a:t>20,000</a:t>
              </a:r>
            </a:p>
          </p:txBody>
        </p:sp>
        <p:sp>
          <p:nvSpPr>
            <p:cNvPr id="97" name="TextBox 70"/>
            <p:cNvSpPr txBox="1"/>
            <p:nvPr/>
          </p:nvSpPr>
          <p:spPr>
            <a:xfrm>
              <a:off x="1168371" y="5096637"/>
              <a:ext cx="277627" cy="381023"/>
            </a:xfrm>
            <a:prstGeom prst="rect">
              <a:avLst/>
            </a:prstGeom>
            <a:noFill/>
          </p:spPr>
          <p:txBody>
            <a:bodyPr wrap="none">
              <a:spAutoFit/>
            </a:bodyPr>
            <a:lstStyle/>
            <a:p>
              <a:pPr algn="r" eaLnBrk="0" hangingPunct="0">
                <a:defRPr/>
              </a:pPr>
              <a:r>
                <a:rPr lang="en-US" sz="1600" b="1" dirty="0">
                  <a:solidFill>
                    <a:srgbClr val="000000"/>
                  </a:solidFill>
                  <a:latin typeface="Arial Narrow"/>
                </a:rPr>
                <a:t>0</a:t>
              </a:r>
            </a:p>
          </p:txBody>
        </p:sp>
        <p:sp>
          <p:nvSpPr>
            <p:cNvPr id="98" name="TextBox 71"/>
            <p:cNvSpPr txBox="1"/>
            <p:nvPr/>
          </p:nvSpPr>
          <p:spPr>
            <a:xfrm rot="16200000">
              <a:off x="1204242"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1972</a:t>
              </a:r>
            </a:p>
          </p:txBody>
        </p:sp>
        <p:sp>
          <p:nvSpPr>
            <p:cNvPr id="99" name="TextBox 72"/>
            <p:cNvSpPr txBox="1"/>
            <p:nvPr/>
          </p:nvSpPr>
          <p:spPr>
            <a:xfrm rot="16200000">
              <a:off x="1575699"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1974</a:t>
              </a:r>
            </a:p>
          </p:txBody>
        </p:sp>
        <p:sp>
          <p:nvSpPr>
            <p:cNvPr id="100" name="TextBox 73"/>
            <p:cNvSpPr txBox="1"/>
            <p:nvPr/>
          </p:nvSpPr>
          <p:spPr>
            <a:xfrm rot="16200000">
              <a:off x="1947158"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1976</a:t>
              </a:r>
            </a:p>
          </p:txBody>
        </p:sp>
        <p:sp>
          <p:nvSpPr>
            <p:cNvPr id="101" name="TextBox 74"/>
            <p:cNvSpPr txBox="1"/>
            <p:nvPr/>
          </p:nvSpPr>
          <p:spPr>
            <a:xfrm rot="16200000">
              <a:off x="2318614"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1978</a:t>
              </a:r>
            </a:p>
          </p:txBody>
        </p:sp>
        <p:sp>
          <p:nvSpPr>
            <p:cNvPr id="102" name="TextBox 75"/>
            <p:cNvSpPr txBox="1"/>
            <p:nvPr/>
          </p:nvSpPr>
          <p:spPr>
            <a:xfrm rot="16200000">
              <a:off x="2710708"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1980</a:t>
              </a:r>
            </a:p>
          </p:txBody>
        </p:sp>
        <p:sp>
          <p:nvSpPr>
            <p:cNvPr id="103" name="TextBox 76"/>
            <p:cNvSpPr txBox="1"/>
            <p:nvPr/>
          </p:nvSpPr>
          <p:spPr>
            <a:xfrm rot="16200000">
              <a:off x="3078992"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1982</a:t>
              </a:r>
            </a:p>
          </p:txBody>
        </p:sp>
        <p:sp>
          <p:nvSpPr>
            <p:cNvPr id="104" name="TextBox 77"/>
            <p:cNvSpPr txBox="1"/>
            <p:nvPr/>
          </p:nvSpPr>
          <p:spPr>
            <a:xfrm rot="16200000">
              <a:off x="3450448"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1984</a:t>
              </a:r>
            </a:p>
          </p:txBody>
        </p:sp>
        <p:sp>
          <p:nvSpPr>
            <p:cNvPr id="105" name="TextBox 78"/>
            <p:cNvSpPr txBox="1"/>
            <p:nvPr/>
          </p:nvSpPr>
          <p:spPr>
            <a:xfrm rot="16200000">
              <a:off x="3818731"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1986</a:t>
              </a:r>
            </a:p>
          </p:txBody>
        </p:sp>
        <p:sp>
          <p:nvSpPr>
            <p:cNvPr id="106" name="TextBox 79"/>
            <p:cNvSpPr txBox="1"/>
            <p:nvPr/>
          </p:nvSpPr>
          <p:spPr>
            <a:xfrm rot="16200000">
              <a:off x="4190190"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1988</a:t>
              </a:r>
            </a:p>
          </p:txBody>
        </p:sp>
        <p:sp>
          <p:nvSpPr>
            <p:cNvPr id="107" name="TextBox 80"/>
            <p:cNvSpPr txBox="1"/>
            <p:nvPr/>
          </p:nvSpPr>
          <p:spPr>
            <a:xfrm rot="16200000">
              <a:off x="4587045"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1990</a:t>
              </a:r>
            </a:p>
          </p:txBody>
        </p:sp>
        <p:sp>
          <p:nvSpPr>
            <p:cNvPr id="108" name="TextBox 81"/>
            <p:cNvSpPr txBox="1"/>
            <p:nvPr/>
          </p:nvSpPr>
          <p:spPr>
            <a:xfrm rot="16200000">
              <a:off x="4953741"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1992</a:t>
              </a:r>
            </a:p>
          </p:txBody>
        </p:sp>
        <p:sp>
          <p:nvSpPr>
            <p:cNvPr id="109" name="TextBox 82"/>
            <p:cNvSpPr txBox="1"/>
            <p:nvPr/>
          </p:nvSpPr>
          <p:spPr>
            <a:xfrm rot="16200000">
              <a:off x="5326785"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1994</a:t>
              </a:r>
            </a:p>
          </p:txBody>
        </p:sp>
        <p:sp>
          <p:nvSpPr>
            <p:cNvPr id="110" name="TextBox 83"/>
            <p:cNvSpPr txBox="1"/>
            <p:nvPr/>
          </p:nvSpPr>
          <p:spPr>
            <a:xfrm rot="16200000">
              <a:off x="6069701"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1998</a:t>
              </a:r>
            </a:p>
          </p:txBody>
        </p:sp>
        <p:sp>
          <p:nvSpPr>
            <p:cNvPr id="111" name="TextBox 84"/>
            <p:cNvSpPr txBox="1"/>
            <p:nvPr/>
          </p:nvSpPr>
          <p:spPr>
            <a:xfrm rot="16200000">
              <a:off x="6461795"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2000</a:t>
              </a:r>
            </a:p>
          </p:txBody>
        </p:sp>
        <p:sp>
          <p:nvSpPr>
            <p:cNvPr id="112" name="TextBox 85"/>
            <p:cNvSpPr txBox="1"/>
            <p:nvPr/>
          </p:nvSpPr>
          <p:spPr>
            <a:xfrm rot="16200000">
              <a:off x="6833253"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2002</a:t>
              </a:r>
            </a:p>
          </p:txBody>
        </p:sp>
        <p:sp>
          <p:nvSpPr>
            <p:cNvPr id="113" name="TextBox 86"/>
            <p:cNvSpPr txBox="1"/>
            <p:nvPr/>
          </p:nvSpPr>
          <p:spPr>
            <a:xfrm rot="16200000">
              <a:off x="7925402" y="5357741"/>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2008</a:t>
              </a:r>
            </a:p>
          </p:txBody>
        </p:sp>
        <p:sp>
          <p:nvSpPr>
            <p:cNvPr id="114" name="TextBox 87"/>
            <p:cNvSpPr txBox="1"/>
            <p:nvPr/>
          </p:nvSpPr>
          <p:spPr>
            <a:xfrm rot="16200000">
              <a:off x="-1173247" y="3306887"/>
              <a:ext cx="3582805" cy="311160"/>
            </a:xfrm>
            <a:prstGeom prst="rect">
              <a:avLst/>
            </a:prstGeom>
            <a:noFill/>
          </p:spPr>
          <p:txBody>
            <a:bodyPr>
              <a:spAutoFit/>
            </a:bodyPr>
            <a:lstStyle/>
            <a:p>
              <a:pPr algn="ctr" eaLnBrk="0" hangingPunct="0">
                <a:defRPr/>
              </a:pPr>
              <a:r>
                <a:rPr lang="en-US" sz="1422" b="1" dirty="0">
                  <a:solidFill>
                    <a:srgbClr val="000000"/>
                  </a:solidFill>
                  <a:latin typeface="Arial Narrow"/>
                </a:rPr>
                <a:t>Number of diagnoses</a:t>
              </a:r>
            </a:p>
          </p:txBody>
        </p:sp>
        <p:sp>
          <p:nvSpPr>
            <p:cNvPr id="115" name="TextBox 88"/>
            <p:cNvSpPr txBox="1"/>
            <p:nvPr/>
          </p:nvSpPr>
          <p:spPr>
            <a:xfrm>
              <a:off x="1514256" y="5811292"/>
              <a:ext cx="6952924" cy="350209"/>
            </a:xfrm>
            <a:prstGeom prst="rect">
              <a:avLst/>
            </a:prstGeom>
            <a:noFill/>
          </p:spPr>
          <p:txBody>
            <a:bodyPr>
              <a:spAutoFit/>
            </a:bodyPr>
            <a:lstStyle/>
            <a:p>
              <a:pPr algn="ctr" eaLnBrk="0" hangingPunct="0">
                <a:defRPr/>
              </a:pPr>
              <a:r>
                <a:rPr lang="en-US" sz="1422" b="1" dirty="0">
                  <a:solidFill>
                    <a:srgbClr val="000000"/>
                  </a:solidFill>
                  <a:latin typeface="Arial Narrow"/>
                </a:rPr>
                <a:t>Year</a:t>
              </a:r>
            </a:p>
          </p:txBody>
        </p:sp>
        <p:cxnSp>
          <p:nvCxnSpPr>
            <p:cNvPr id="116" name="Straight Connector 153"/>
            <p:cNvCxnSpPr>
              <a:cxnSpLocks noChangeShapeType="1"/>
            </p:cNvCxnSpPr>
            <p:nvPr/>
          </p:nvCxnSpPr>
          <p:spPr bwMode="auto">
            <a:xfrm>
              <a:off x="6013655" y="5253039"/>
              <a:ext cx="0" cy="73152"/>
            </a:xfrm>
            <a:prstGeom prst="line">
              <a:avLst/>
            </a:prstGeom>
            <a:noFill/>
            <a:ln w="9525" algn="ctr">
              <a:solidFill>
                <a:schemeClr val="bg2"/>
              </a:solidFill>
              <a:miter lim="800000"/>
              <a:headEnd/>
              <a:tailEnd/>
            </a:ln>
          </p:spPr>
        </p:cxnSp>
        <p:sp>
          <p:nvSpPr>
            <p:cNvPr id="117" name="TextBox 154"/>
            <p:cNvSpPr txBox="1"/>
            <p:nvPr/>
          </p:nvSpPr>
          <p:spPr>
            <a:xfrm rot="16200000">
              <a:off x="5698243" y="5357740"/>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1996</a:t>
              </a:r>
            </a:p>
          </p:txBody>
        </p:sp>
        <p:cxnSp>
          <p:nvCxnSpPr>
            <p:cNvPr id="118" name="Straight Connector 155"/>
            <p:cNvCxnSpPr>
              <a:cxnSpLocks noChangeShapeType="1"/>
            </p:cNvCxnSpPr>
            <p:nvPr/>
          </p:nvCxnSpPr>
          <p:spPr bwMode="auto">
            <a:xfrm>
              <a:off x="7515757" y="5253039"/>
              <a:ext cx="0" cy="73152"/>
            </a:xfrm>
            <a:prstGeom prst="line">
              <a:avLst/>
            </a:prstGeom>
            <a:noFill/>
            <a:ln w="9525" algn="ctr">
              <a:solidFill>
                <a:schemeClr val="bg2"/>
              </a:solidFill>
              <a:miter lim="800000"/>
              <a:headEnd/>
              <a:tailEnd/>
            </a:ln>
          </p:spPr>
        </p:cxnSp>
        <p:sp>
          <p:nvSpPr>
            <p:cNvPr id="119" name="TextBox 156"/>
            <p:cNvSpPr txBox="1"/>
            <p:nvPr/>
          </p:nvSpPr>
          <p:spPr>
            <a:xfrm rot="16200000">
              <a:off x="7204711" y="5357740"/>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2004</a:t>
              </a:r>
            </a:p>
          </p:txBody>
        </p:sp>
        <p:cxnSp>
          <p:nvCxnSpPr>
            <p:cNvPr id="120" name="Straight Connector 157"/>
            <p:cNvCxnSpPr>
              <a:cxnSpLocks noChangeShapeType="1"/>
            </p:cNvCxnSpPr>
            <p:nvPr/>
          </p:nvCxnSpPr>
          <p:spPr bwMode="auto">
            <a:xfrm>
              <a:off x="7890871" y="5253039"/>
              <a:ext cx="0" cy="73152"/>
            </a:xfrm>
            <a:prstGeom prst="line">
              <a:avLst/>
            </a:prstGeom>
            <a:noFill/>
            <a:ln w="9525" algn="ctr">
              <a:solidFill>
                <a:schemeClr val="bg2"/>
              </a:solidFill>
              <a:miter lim="800000"/>
              <a:headEnd/>
              <a:tailEnd/>
            </a:ln>
          </p:spPr>
        </p:cxnSp>
        <p:sp>
          <p:nvSpPr>
            <p:cNvPr id="121" name="TextBox 158"/>
            <p:cNvSpPr txBox="1"/>
            <p:nvPr/>
          </p:nvSpPr>
          <p:spPr>
            <a:xfrm rot="16200000">
              <a:off x="7580136" y="5357742"/>
              <a:ext cx="626379" cy="338538"/>
            </a:xfrm>
            <a:prstGeom prst="rect">
              <a:avLst/>
            </a:prstGeom>
            <a:noFill/>
          </p:spPr>
          <p:txBody>
            <a:bodyPr wrap="none">
              <a:spAutoFit/>
            </a:bodyPr>
            <a:lstStyle/>
            <a:p>
              <a:pPr algn="r" eaLnBrk="0" hangingPunct="0">
                <a:defRPr/>
              </a:pPr>
              <a:r>
                <a:rPr lang="en-US" sz="1600" b="1" dirty="0">
                  <a:solidFill>
                    <a:srgbClr val="000000"/>
                  </a:solidFill>
                  <a:latin typeface="Arial Narrow"/>
                </a:rPr>
                <a:t>2006</a:t>
              </a:r>
            </a:p>
          </p:txBody>
        </p:sp>
        <p:sp>
          <p:nvSpPr>
            <p:cNvPr id="122" name="TextBox 159"/>
            <p:cNvSpPr txBox="1"/>
            <p:nvPr/>
          </p:nvSpPr>
          <p:spPr>
            <a:xfrm>
              <a:off x="2263521" y="1826693"/>
              <a:ext cx="433112" cy="288726"/>
            </a:xfrm>
            <a:prstGeom prst="rect">
              <a:avLst/>
            </a:prstGeom>
            <a:noFill/>
          </p:spPr>
          <p:txBody>
            <a:bodyPr wrap="none">
              <a:spAutoFit/>
            </a:bodyPr>
            <a:lstStyle/>
            <a:p>
              <a:pPr eaLnBrk="0" hangingPunct="0">
                <a:defRPr/>
              </a:pPr>
              <a:r>
                <a:rPr lang="en-US" sz="1067" b="1" dirty="0">
                  <a:solidFill>
                    <a:srgbClr val="000000"/>
                  </a:solidFill>
                  <a:latin typeface="Arial Narrow"/>
                </a:rPr>
                <a:t>Male</a:t>
              </a:r>
            </a:p>
          </p:txBody>
        </p:sp>
        <p:sp>
          <p:nvSpPr>
            <p:cNvPr id="123" name="TextBox 160"/>
            <p:cNvSpPr txBox="1"/>
            <p:nvPr/>
          </p:nvSpPr>
          <p:spPr>
            <a:xfrm>
              <a:off x="2263521" y="2133200"/>
              <a:ext cx="570963" cy="288726"/>
            </a:xfrm>
            <a:prstGeom prst="rect">
              <a:avLst/>
            </a:prstGeom>
            <a:noFill/>
          </p:spPr>
          <p:txBody>
            <a:bodyPr wrap="none">
              <a:spAutoFit/>
            </a:bodyPr>
            <a:lstStyle/>
            <a:p>
              <a:pPr eaLnBrk="0" hangingPunct="0">
                <a:defRPr/>
              </a:pPr>
              <a:r>
                <a:rPr lang="en-US" sz="1067" b="1" dirty="0">
                  <a:solidFill>
                    <a:srgbClr val="000000"/>
                  </a:solidFill>
                  <a:latin typeface="Arial Narrow"/>
                </a:rPr>
                <a:t>Female</a:t>
              </a:r>
            </a:p>
          </p:txBody>
        </p:sp>
        <p:cxnSp>
          <p:nvCxnSpPr>
            <p:cNvPr id="124" name="Straight Connector 7"/>
            <p:cNvCxnSpPr/>
            <p:nvPr/>
          </p:nvCxnSpPr>
          <p:spPr bwMode="auto">
            <a:xfrm>
              <a:off x="1915875" y="1948978"/>
              <a:ext cx="380982" cy="0"/>
            </a:xfrm>
            <a:prstGeom prst="line">
              <a:avLst/>
            </a:prstGeom>
            <a:solidFill>
              <a:schemeClr val="accent1"/>
            </a:solidFill>
            <a:ln w="25400" cap="flat" cmpd="sng" algn="ctr">
              <a:solidFill>
                <a:schemeClr val="tx1">
                  <a:lumMod val="50000"/>
                  <a:lumOff val="50000"/>
                </a:schemeClr>
              </a:solidFill>
              <a:prstDash val="solid"/>
              <a:miter lim="800000"/>
              <a:headEnd type="none" w="med" len="med"/>
              <a:tailEnd type="none" w="med" len="med"/>
            </a:ln>
            <a:effectLst/>
          </p:spPr>
        </p:cxnSp>
        <p:cxnSp>
          <p:nvCxnSpPr>
            <p:cNvPr id="125" name="Straight Connector 163"/>
            <p:cNvCxnSpPr>
              <a:cxnSpLocks noChangeShapeType="1"/>
            </p:cNvCxnSpPr>
            <p:nvPr/>
          </p:nvCxnSpPr>
          <p:spPr bwMode="auto">
            <a:xfrm>
              <a:off x="1914846" y="2281727"/>
              <a:ext cx="380975" cy="0"/>
            </a:xfrm>
            <a:prstGeom prst="line">
              <a:avLst/>
            </a:prstGeom>
            <a:noFill/>
            <a:ln w="25400" algn="ctr">
              <a:solidFill>
                <a:srgbClr val="F6ADCD"/>
              </a:solidFill>
              <a:miter lim="800000"/>
              <a:headEnd/>
              <a:tailEnd/>
            </a:ln>
          </p:spPr>
        </p:cxnSp>
        <p:sp>
          <p:nvSpPr>
            <p:cNvPr id="126" name="Freeform 759807"/>
            <p:cNvSpPr/>
            <p:nvPr/>
          </p:nvSpPr>
          <p:spPr bwMode="auto">
            <a:xfrm>
              <a:off x="1519019" y="2271368"/>
              <a:ext cx="6946574" cy="2617226"/>
            </a:xfrm>
            <a:custGeom>
              <a:avLst/>
              <a:gdLst>
                <a:gd name="connsiteX0" fmla="*/ 0 w 6947140"/>
                <a:gd name="connsiteY0" fmla="*/ 2616679 h 2616679"/>
                <a:gd name="connsiteX1" fmla="*/ 63260 w 6947140"/>
                <a:gd name="connsiteY1" fmla="*/ 2593675 h 2616679"/>
                <a:gd name="connsiteX2" fmla="*/ 109268 w 6947140"/>
                <a:gd name="connsiteY2" fmla="*/ 2582173 h 2616679"/>
                <a:gd name="connsiteX3" fmla="*/ 155276 w 6947140"/>
                <a:gd name="connsiteY3" fmla="*/ 2570671 h 2616679"/>
                <a:gd name="connsiteX4" fmla="*/ 201283 w 6947140"/>
                <a:gd name="connsiteY4" fmla="*/ 2564920 h 2616679"/>
                <a:gd name="connsiteX5" fmla="*/ 247291 w 6947140"/>
                <a:gd name="connsiteY5" fmla="*/ 2553419 h 2616679"/>
                <a:gd name="connsiteX6" fmla="*/ 299049 w 6947140"/>
                <a:gd name="connsiteY6" fmla="*/ 2541917 h 2616679"/>
                <a:gd name="connsiteX7" fmla="*/ 356559 w 6947140"/>
                <a:gd name="connsiteY7" fmla="*/ 2530415 h 2616679"/>
                <a:gd name="connsiteX8" fmla="*/ 437072 w 6947140"/>
                <a:gd name="connsiteY8" fmla="*/ 2518913 h 2616679"/>
                <a:gd name="connsiteX9" fmla="*/ 488830 w 6947140"/>
                <a:gd name="connsiteY9" fmla="*/ 2518913 h 2616679"/>
                <a:gd name="connsiteX10" fmla="*/ 540589 w 6947140"/>
                <a:gd name="connsiteY10" fmla="*/ 2513162 h 2616679"/>
                <a:gd name="connsiteX11" fmla="*/ 563593 w 6947140"/>
                <a:gd name="connsiteY11" fmla="*/ 2507411 h 2616679"/>
                <a:gd name="connsiteX12" fmla="*/ 626853 w 6947140"/>
                <a:gd name="connsiteY12" fmla="*/ 2484407 h 2616679"/>
                <a:gd name="connsiteX13" fmla="*/ 667109 w 6947140"/>
                <a:gd name="connsiteY13" fmla="*/ 2478656 h 2616679"/>
                <a:gd name="connsiteX14" fmla="*/ 718868 w 6947140"/>
                <a:gd name="connsiteY14" fmla="*/ 2472905 h 2616679"/>
                <a:gd name="connsiteX15" fmla="*/ 759125 w 6947140"/>
                <a:gd name="connsiteY15" fmla="*/ 2467154 h 2616679"/>
                <a:gd name="connsiteX16" fmla="*/ 845389 w 6947140"/>
                <a:gd name="connsiteY16" fmla="*/ 2461403 h 2616679"/>
                <a:gd name="connsiteX17" fmla="*/ 845389 w 6947140"/>
                <a:gd name="connsiteY17" fmla="*/ 2461403 h 2616679"/>
                <a:gd name="connsiteX18" fmla="*/ 954657 w 6947140"/>
                <a:gd name="connsiteY18" fmla="*/ 2444151 h 2616679"/>
                <a:gd name="connsiteX19" fmla="*/ 1029419 w 6947140"/>
                <a:gd name="connsiteY19" fmla="*/ 2432649 h 2616679"/>
                <a:gd name="connsiteX20" fmla="*/ 1086928 w 6947140"/>
                <a:gd name="connsiteY20" fmla="*/ 2415396 h 2616679"/>
                <a:gd name="connsiteX21" fmla="*/ 1138687 w 6947140"/>
                <a:gd name="connsiteY21" fmla="*/ 2403894 h 2616679"/>
                <a:gd name="connsiteX22" fmla="*/ 1190445 w 6947140"/>
                <a:gd name="connsiteY22" fmla="*/ 2421147 h 2616679"/>
                <a:gd name="connsiteX23" fmla="*/ 1247955 w 6947140"/>
                <a:gd name="connsiteY23" fmla="*/ 2421147 h 2616679"/>
                <a:gd name="connsiteX24" fmla="*/ 1293962 w 6947140"/>
                <a:gd name="connsiteY24" fmla="*/ 2421147 h 2616679"/>
                <a:gd name="connsiteX25" fmla="*/ 1362974 w 6947140"/>
                <a:gd name="connsiteY25" fmla="*/ 2403894 h 2616679"/>
                <a:gd name="connsiteX26" fmla="*/ 1391728 w 6947140"/>
                <a:gd name="connsiteY26" fmla="*/ 2392392 h 2616679"/>
                <a:gd name="connsiteX27" fmla="*/ 1443487 w 6947140"/>
                <a:gd name="connsiteY27" fmla="*/ 2369388 h 2616679"/>
                <a:gd name="connsiteX28" fmla="*/ 1477993 w 6947140"/>
                <a:gd name="connsiteY28" fmla="*/ 2340634 h 2616679"/>
                <a:gd name="connsiteX29" fmla="*/ 1506747 w 6947140"/>
                <a:gd name="connsiteY29" fmla="*/ 2334883 h 2616679"/>
                <a:gd name="connsiteX30" fmla="*/ 1581509 w 6947140"/>
                <a:gd name="connsiteY30" fmla="*/ 2317630 h 2616679"/>
                <a:gd name="connsiteX31" fmla="*/ 1627517 w 6947140"/>
                <a:gd name="connsiteY31" fmla="*/ 2317630 h 2616679"/>
                <a:gd name="connsiteX32" fmla="*/ 1719532 w 6947140"/>
                <a:gd name="connsiteY32" fmla="*/ 2294626 h 2616679"/>
                <a:gd name="connsiteX33" fmla="*/ 1823049 w 6947140"/>
                <a:gd name="connsiteY33" fmla="*/ 2265871 h 2616679"/>
                <a:gd name="connsiteX34" fmla="*/ 1938068 w 6947140"/>
                <a:gd name="connsiteY34" fmla="*/ 2225615 h 2616679"/>
                <a:gd name="connsiteX35" fmla="*/ 2053087 w 6947140"/>
                <a:gd name="connsiteY35" fmla="*/ 2150852 h 2616679"/>
                <a:gd name="connsiteX36" fmla="*/ 2110596 w 6947140"/>
                <a:gd name="connsiteY36" fmla="*/ 2110596 h 2616679"/>
                <a:gd name="connsiteX37" fmla="*/ 2162355 w 6947140"/>
                <a:gd name="connsiteY37" fmla="*/ 2081841 h 2616679"/>
                <a:gd name="connsiteX38" fmla="*/ 2208362 w 6947140"/>
                <a:gd name="connsiteY38" fmla="*/ 2058837 h 2616679"/>
                <a:gd name="connsiteX39" fmla="*/ 2260121 w 6947140"/>
                <a:gd name="connsiteY39" fmla="*/ 2012830 h 2616679"/>
                <a:gd name="connsiteX40" fmla="*/ 2311879 w 6947140"/>
                <a:gd name="connsiteY40" fmla="*/ 1966822 h 2616679"/>
                <a:gd name="connsiteX41" fmla="*/ 2357887 w 6947140"/>
                <a:gd name="connsiteY41" fmla="*/ 1938068 h 2616679"/>
                <a:gd name="connsiteX42" fmla="*/ 2386642 w 6947140"/>
                <a:gd name="connsiteY42" fmla="*/ 1915064 h 2616679"/>
                <a:gd name="connsiteX43" fmla="*/ 2432649 w 6947140"/>
                <a:gd name="connsiteY43" fmla="*/ 1874807 h 2616679"/>
                <a:gd name="connsiteX44" fmla="*/ 2472906 w 6947140"/>
                <a:gd name="connsiteY44" fmla="*/ 1817298 h 2616679"/>
                <a:gd name="connsiteX45" fmla="*/ 2507411 w 6947140"/>
                <a:gd name="connsiteY45" fmla="*/ 1742535 h 2616679"/>
                <a:gd name="connsiteX46" fmla="*/ 2559170 w 6947140"/>
                <a:gd name="connsiteY46" fmla="*/ 1639019 h 2616679"/>
                <a:gd name="connsiteX47" fmla="*/ 2605177 w 6947140"/>
                <a:gd name="connsiteY47" fmla="*/ 1564256 h 2616679"/>
                <a:gd name="connsiteX48" fmla="*/ 2651185 w 6947140"/>
                <a:gd name="connsiteY48" fmla="*/ 1500996 h 2616679"/>
                <a:gd name="connsiteX49" fmla="*/ 2720196 w 6947140"/>
                <a:gd name="connsiteY49" fmla="*/ 1449237 h 2616679"/>
                <a:gd name="connsiteX50" fmla="*/ 2777706 w 6947140"/>
                <a:gd name="connsiteY50" fmla="*/ 1414732 h 2616679"/>
                <a:gd name="connsiteX51" fmla="*/ 2846717 w 6947140"/>
                <a:gd name="connsiteY51" fmla="*/ 1385977 h 2616679"/>
                <a:gd name="connsiteX52" fmla="*/ 2909977 w 6947140"/>
                <a:gd name="connsiteY52" fmla="*/ 1380226 h 2616679"/>
                <a:gd name="connsiteX53" fmla="*/ 2961736 w 6947140"/>
                <a:gd name="connsiteY53" fmla="*/ 1380226 h 2616679"/>
                <a:gd name="connsiteX54" fmla="*/ 3019245 w 6947140"/>
                <a:gd name="connsiteY54" fmla="*/ 1368724 h 2616679"/>
                <a:gd name="connsiteX55" fmla="*/ 3082506 w 6947140"/>
                <a:gd name="connsiteY55" fmla="*/ 1357222 h 2616679"/>
                <a:gd name="connsiteX56" fmla="*/ 3168770 w 6947140"/>
                <a:gd name="connsiteY56" fmla="*/ 1345720 h 2616679"/>
                <a:gd name="connsiteX57" fmla="*/ 3220528 w 6947140"/>
                <a:gd name="connsiteY57" fmla="*/ 1334219 h 2616679"/>
                <a:gd name="connsiteX58" fmla="*/ 3266536 w 6947140"/>
                <a:gd name="connsiteY58" fmla="*/ 1334219 h 2616679"/>
                <a:gd name="connsiteX59" fmla="*/ 3341298 w 6947140"/>
                <a:gd name="connsiteY59" fmla="*/ 1328468 h 2616679"/>
                <a:gd name="connsiteX60" fmla="*/ 3398808 w 6947140"/>
                <a:gd name="connsiteY60" fmla="*/ 1311215 h 2616679"/>
                <a:gd name="connsiteX61" fmla="*/ 3427562 w 6947140"/>
                <a:gd name="connsiteY61" fmla="*/ 1276709 h 2616679"/>
                <a:gd name="connsiteX62" fmla="*/ 3456317 w 6947140"/>
                <a:gd name="connsiteY62" fmla="*/ 1247954 h 2616679"/>
                <a:gd name="connsiteX63" fmla="*/ 3536830 w 6947140"/>
                <a:gd name="connsiteY63" fmla="*/ 1196196 h 2616679"/>
                <a:gd name="connsiteX64" fmla="*/ 3611593 w 6947140"/>
                <a:gd name="connsiteY64" fmla="*/ 1155939 h 2616679"/>
                <a:gd name="connsiteX65" fmla="*/ 3692106 w 6947140"/>
                <a:gd name="connsiteY65" fmla="*/ 1138686 h 2616679"/>
                <a:gd name="connsiteX66" fmla="*/ 3761117 w 6947140"/>
                <a:gd name="connsiteY66" fmla="*/ 1132935 h 2616679"/>
                <a:gd name="connsiteX67" fmla="*/ 3835879 w 6947140"/>
                <a:gd name="connsiteY67" fmla="*/ 1132935 h 2616679"/>
                <a:gd name="connsiteX68" fmla="*/ 3870385 w 6947140"/>
                <a:gd name="connsiteY68" fmla="*/ 1138686 h 2616679"/>
                <a:gd name="connsiteX69" fmla="*/ 3922143 w 6947140"/>
                <a:gd name="connsiteY69" fmla="*/ 1150188 h 2616679"/>
                <a:gd name="connsiteX70" fmla="*/ 4014159 w 6947140"/>
                <a:gd name="connsiteY70" fmla="*/ 1150188 h 2616679"/>
                <a:gd name="connsiteX71" fmla="*/ 4146430 w 6947140"/>
                <a:gd name="connsiteY71" fmla="*/ 1138686 h 2616679"/>
                <a:gd name="connsiteX72" fmla="*/ 4226943 w 6947140"/>
                <a:gd name="connsiteY72" fmla="*/ 1121434 h 2616679"/>
                <a:gd name="connsiteX73" fmla="*/ 4359215 w 6947140"/>
                <a:gd name="connsiteY73" fmla="*/ 1092679 h 2616679"/>
                <a:gd name="connsiteX74" fmla="*/ 4479985 w 6947140"/>
                <a:gd name="connsiteY74" fmla="*/ 1063924 h 2616679"/>
                <a:gd name="connsiteX75" fmla="*/ 4525993 w 6947140"/>
                <a:gd name="connsiteY75" fmla="*/ 1029419 h 2616679"/>
                <a:gd name="connsiteX76" fmla="*/ 4577751 w 6947140"/>
                <a:gd name="connsiteY76" fmla="*/ 971909 h 2616679"/>
                <a:gd name="connsiteX77" fmla="*/ 4641011 w 6947140"/>
                <a:gd name="connsiteY77" fmla="*/ 925902 h 2616679"/>
                <a:gd name="connsiteX78" fmla="*/ 4664015 w 6947140"/>
                <a:gd name="connsiteY78" fmla="*/ 874143 h 2616679"/>
                <a:gd name="connsiteX79" fmla="*/ 4756030 w 6947140"/>
                <a:gd name="connsiteY79" fmla="*/ 822385 h 2616679"/>
                <a:gd name="connsiteX80" fmla="*/ 4819291 w 6947140"/>
                <a:gd name="connsiteY80" fmla="*/ 793630 h 2616679"/>
                <a:gd name="connsiteX81" fmla="*/ 4899804 w 6947140"/>
                <a:gd name="connsiteY81" fmla="*/ 759124 h 2616679"/>
                <a:gd name="connsiteX82" fmla="*/ 5020574 w 6947140"/>
                <a:gd name="connsiteY82" fmla="*/ 713117 h 2616679"/>
                <a:gd name="connsiteX83" fmla="*/ 5135593 w 6947140"/>
                <a:gd name="connsiteY83" fmla="*/ 701615 h 2616679"/>
                <a:gd name="connsiteX84" fmla="*/ 5221857 w 6947140"/>
                <a:gd name="connsiteY84" fmla="*/ 701615 h 2616679"/>
                <a:gd name="connsiteX85" fmla="*/ 5285117 w 6947140"/>
                <a:gd name="connsiteY85" fmla="*/ 701615 h 2616679"/>
                <a:gd name="connsiteX86" fmla="*/ 5342626 w 6947140"/>
                <a:gd name="connsiteY86" fmla="*/ 695864 h 2616679"/>
                <a:gd name="connsiteX87" fmla="*/ 5405887 w 6947140"/>
                <a:gd name="connsiteY87" fmla="*/ 678611 h 2616679"/>
                <a:gd name="connsiteX88" fmla="*/ 5503653 w 6947140"/>
                <a:gd name="connsiteY88" fmla="*/ 661358 h 2616679"/>
                <a:gd name="connsiteX89" fmla="*/ 5601419 w 6947140"/>
                <a:gd name="connsiteY89" fmla="*/ 655607 h 2616679"/>
                <a:gd name="connsiteX90" fmla="*/ 5670430 w 6947140"/>
                <a:gd name="connsiteY90" fmla="*/ 649856 h 2616679"/>
                <a:gd name="connsiteX91" fmla="*/ 5745193 w 6947140"/>
                <a:gd name="connsiteY91" fmla="*/ 644105 h 2616679"/>
                <a:gd name="connsiteX92" fmla="*/ 5814204 w 6947140"/>
                <a:gd name="connsiteY92" fmla="*/ 644105 h 2616679"/>
                <a:gd name="connsiteX93" fmla="*/ 5888966 w 6947140"/>
                <a:gd name="connsiteY93" fmla="*/ 626852 h 2616679"/>
                <a:gd name="connsiteX94" fmla="*/ 5963728 w 6947140"/>
                <a:gd name="connsiteY94" fmla="*/ 592347 h 2616679"/>
                <a:gd name="connsiteX95" fmla="*/ 6038491 w 6947140"/>
                <a:gd name="connsiteY95" fmla="*/ 546339 h 2616679"/>
                <a:gd name="connsiteX96" fmla="*/ 6159260 w 6947140"/>
                <a:gd name="connsiteY96" fmla="*/ 529086 h 2616679"/>
                <a:gd name="connsiteX97" fmla="*/ 6274279 w 6947140"/>
                <a:gd name="connsiteY97" fmla="*/ 488830 h 2616679"/>
                <a:gd name="connsiteX98" fmla="*/ 6360543 w 6947140"/>
                <a:gd name="connsiteY98" fmla="*/ 442822 h 2616679"/>
                <a:gd name="connsiteX99" fmla="*/ 6429555 w 6947140"/>
                <a:gd name="connsiteY99" fmla="*/ 385313 h 2616679"/>
                <a:gd name="connsiteX100" fmla="*/ 6510068 w 6947140"/>
                <a:gd name="connsiteY100" fmla="*/ 299049 h 2616679"/>
                <a:gd name="connsiteX101" fmla="*/ 6538823 w 6947140"/>
                <a:gd name="connsiteY101" fmla="*/ 270294 h 2616679"/>
                <a:gd name="connsiteX102" fmla="*/ 6602083 w 6947140"/>
                <a:gd name="connsiteY102" fmla="*/ 224286 h 2616679"/>
                <a:gd name="connsiteX103" fmla="*/ 6676845 w 6947140"/>
                <a:gd name="connsiteY103" fmla="*/ 172528 h 2616679"/>
                <a:gd name="connsiteX104" fmla="*/ 6728604 w 6947140"/>
                <a:gd name="connsiteY104" fmla="*/ 166777 h 2616679"/>
                <a:gd name="connsiteX105" fmla="*/ 6820619 w 6947140"/>
                <a:gd name="connsiteY105" fmla="*/ 92015 h 2616679"/>
                <a:gd name="connsiteX106" fmla="*/ 6947140 w 6947140"/>
                <a:gd name="connsiteY106" fmla="*/ 0 h 2616679"/>
                <a:gd name="connsiteX0" fmla="*/ 0 w 6947140"/>
                <a:gd name="connsiteY0" fmla="*/ 2616679 h 2616679"/>
                <a:gd name="connsiteX1" fmla="*/ 63260 w 6947140"/>
                <a:gd name="connsiteY1" fmla="*/ 2593675 h 2616679"/>
                <a:gd name="connsiteX2" fmla="*/ 109268 w 6947140"/>
                <a:gd name="connsiteY2" fmla="*/ 2582173 h 2616679"/>
                <a:gd name="connsiteX3" fmla="*/ 155276 w 6947140"/>
                <a:gd name="connsiteY3" fmla="*/ 2570671 h 2616679"/>
                <a:gd name="connsiteX4" fmla="*/ 201283 w 6947140"/>
                <a:gd name="connsiteY4" fmla="*/ 2564920 h 2616679"/>
                <a:gd name="connsiteX5" fmla="*/ 247291 w 6947140"/>
                <a:gd name="connsiteY5" fmla="*/ 2553419 h 2616679"/>
                <a:gd name="connsiteX6" fmla="*/ 299049 w 6947140"/>
                <a:gd name="connsiteY6" fmla="*/ 2541917 h 2616679"/>
                <a:gd name="connsiteX7" fmla="*/ 356559 w 6947140"/>
                <a:gd name="connsiteY7" fmla="*/ 2530415 h 2616679"/>
                <a:gd name="connsiteX8" fmla="*/ 437072 w 6947140"/>
                <a:gd name="connsiteY8" fmla="*/ 2518913 h 2616679"/>
                <a:gd name="connsiteX9" fmla="*/ 488830 w 6947140"/>
                <a:gd name="connsiteY9" fmla="*/ 2518913 h 2616679"/>
                <a:gd name="connsiteX10" fmla="*/ 540589 w 6947140"/>
                <a:gd name="connsiteY10" fmla="*/ 2513162 h 2616679"/>
                <a:gd name="connsiteX11" fmla="*/ 563593 w 6947140"/>
                <a:gd name="connsiteY11" fmla="*/ 2507411 h 2616679"/>
                <a:gd name="connsiteX12" fmla="*/ 626853 w 6947140"/>
                <a:gd name="connsiteY12" fmla="*/ 2484407 h 2616679"/>
                <a:gd name="connsiteX13" fmla="*/ 667109 w 6947140"/>
                <a:gd name="connsiteY13" fmla="*/ 2478656 h 2616679"/>
                <a:gd name="connsiteX14" fmla="*/ 718868 w 6947140"/>
                <a:gd name="connsiteY14" fmla="*/ 2472905 h 2616679"/>
                <a:gd name="connsiteX15" fmla="*/ 759125 w 6947140"/>
                <a:gd name="connsiteY15" fmla="*/ 2467154 h 2616679"/>
                <a:gd name="connsiteX16" fmla="*/ 845389 w 6947140"/>
                <a:gd name="connsiteY16" fmla="*/ 2461403 h 2616679"/>
                <a:gd name="connsiteX17" fmla="*/ 845389 w 6947140"/>
                <a:gd name="connsiteY17" fmla="*/ 2461403 h 2616679"/>
                <a:gd name="connsiteX18" fmla="*/ 954657 w 6947140"/>
                <a:gd name="connsiteY18" fmla="*/ 2444151 h 2616679"/>
                <a:gd name="connsiteX19" fmla="*/ 1029419 w 6947140"/>
                <a:gd name="connsiteY19" fmla="*/ 2432649 h 2616679"/>
                <a:gd name="connsiteX20" fmla="*/ 1086928 w 6947140"/>
                <a:gd name="connsiteY20" fmla="*/ 2415396 h 2616679"/>
                <a:gd name="connsiteX21" fmla="*/ 1138687 w 6947140"/>
                <a:gd name="connsiteY21" fmla="*/ 2403894 h 2616679"/>
                <a:gd name="connsiteX22" fmla="*/ 1190445 w 6947140"/>
                <a:gd name="connsiteY22" fmla="*/ 2421147 h 2616679"/>
                <a:gd name="connsiteX23" fmla="*/ 1247955 w 6947140"/>
                <a:gd name="connsiteY23" fmla="*/ 2421147 h 2616679"/>
                <a:gd name="connsiteX24" fmla="*/ 1293962 w 6947140"/>
                <a:gd name="connsiteY24" fmla="*/ 2421147 h 2616679"/>
                <a:gd name="connsiteX25" fmla="*/ 1362974 w 6947140"/>
                <a:gd name="connsiteY25" fmla="*/ 2403894 h 2616679"/>
                <a:gd name="connsiteX26" fmla="*/ 1391728 w 6947140"/>
                <a:gd name="connsiteY26" fmla="*/ 2392392 h 2616679"/>
                <a:gd name="connsiteX27" fmla="*/ 1443487 w 6947140"/>
                <a:gd name="connsiteY27" fmla="*/ 2369388 h 2616679"/>
                <a:gd name="connsiteX28" fmla="*/ 1477993 w 6947140"/>
                <a:gd name="connsiteY28" fmla="*/ 2340634 h 2616679"/>
                <a:gd name="connsiteX29" fmla="*/ 1506747 w 6947140"/>
                <a:gd name="connsiteY29" fmla="*/ 2334883 h 2616679"/>
                <a:gd name="connsiteX30" fmla="*/ 1581509 w 6947140"/>
                <a:gd name="connsiteY30" fmla="*/ 2317630 h 2616679"/>
                <a:gd name="connsiteX31" fmla="*/ 1627517 w 6947140"/>
                <a:gd name="connsiteY31" fmla="*/ 2317630 h 2616679"/>
                <a:gd name="connsiteX32" fmla="*/ 1719532 w 6947140"/>
                <a:gd name="connsiteY32" fmla="*/ 2294626 h 2616679"/>
                <a:gd name="connsiteX33" fmla="*/ 1823049 w 6947140"/>
                <a:gd name="connsiteY33" fmla="*/ 2265871 h 2616679"/>
                <a:gd name="connsiteX34" fmla="*/ 1938068 w 6947140"/>
                <a:gd name="connsiteY34" fmla="*/ 2225615 h 2616679"/>
                <a:gd name="connsiteX35" fmla="*/ 2053087 w 6947140"/>
                <a:gd name="connsiteY35" fmla="*/ 2150852 h 2616679"/>
                <a:gd name="connsiteX36" fmla="*/ 2110596 w 6947140"/>
                <a:gd name="connsiteY36" fmla="*/ 2110596 h 2616679"/>
                <a:gd name="connsiteX37" fmla="*/ 2162355 w 6947140"/>
                <a:gd name="connsiteY37" fmla="*/ 2081841 h 2616679"/>
                <a:gd name="connsiteX38" fmla="*/ 2208362 w 6947140"/>
                <a:gd name="connsiteY38" fmla="*/ 2058837 h 2616679"/>
                <a:gd name="connsiteX39" fmla="*/ 2260121 w 6947140"/>
                <a:gd name="connsiteY39" fmla="*/ 2012830 h 2616679"/>
                <a:gd name="connsiteX40" fmla="*/ 2311879 w 6947140"/>
                <a:gd name="connsiteY40" fmla="*/ 1966822 h 2616679"/>
                <a:gd name="connsiteX41" fmla="*/ 2357887 w 6947140"/>
                <a:gd name="connsiteY41" fmla="*/ 1938068 h 2616679"/>
                <a:gd name="connsiteX42" fmla="*/ 2386642 w 6947140"/>
                <a:gd name="connsiteY42" fmla="*/ 1915064 h 2616679"/>
                <a:gd name="connsiteX43" fmla="*/ 2432649 w 6947140"/>
                <a:gd name="connsiteY43" fmla="*/ 1874807 h 2616679"/>
                <a:gd name="connsiteX44" fmla="*/ 2472906 w 6947140"/>
                <a:gd name="connsiteY44" fmla="*/ 1817298 h 2616679"/>
                <a:gd name="connsiteX45" fmla="*/ 2507411 w 6947140"/>
                <a:gd name="connsiteY45" fmla="*/ 1742535 h 2616679"/>
                <a:gd name="connsiteX46" fmla="*/ 2559170 w 6947140"/>
                <a:gd name="connsiteY46" fmla="*/ 1639019 h 2616679"/>
                <a:gd name="connsiteX47" fmla="*/ 2605177 w 6947140"/>
                <a:gd name="connsiteY47" fmla="*/ 1564256 h 2616679"/>
                <a:gd name="connsiteX48" fmla="*/ 2651185 w 6947140"/>
                <a:gd name="connsiteY48" fmla="*/ 1500996 h 2616679"/>
                <a:gd name="connsiteX49" fmla="*/ 2720196 w 6947140"/>
                <a:gd name="connsiteY49" fmla="*/ 1449237 h 2616679"/>
                <a:gd name="connsiteX50" fmla="*/ 2777706 w 6947140"/>
                <a:gd name="connsiteY50" fmla="*/ 1414732 h 2616679"/>
                <a:gd name="connsiteX51" fmla="*/ 2846717 w 6947140"/>
                <a:gd name="connsiteY51" fmla="*/ 1385977 h 2616679"/>
                <a:gd name="connsiteX52" fmla="*/ 2909977 w 6947140"/>
                <a:gd name="connsiteY52" fmla="*/ 1380226 h 2616679"/>
                <a:gd name="connsiteX53" fmla="*/ 2961736 w 6947140"/>
                <a:gd name="connsiteY53" fmla="*/ 1380226 h 2616679"/>
                <a:gd name="connsiteX54" fmla="*/ 3019245 w 6947140"/>
                <a:gd name="connsiteY54" fmla="*/ 1368724 h 2616679"/>
                <a:gd name="connsiteX55" fmla="*/ 3082506 w 6947140"/>
                <a:gd name="connsiteY55" fmla="*/ 1357222 h 2616679"/>
                <a:gd name="connsiteX56" fmla="*/ 3168770 w 6947140"/>
                <a:gd name="connsiteY56" fmla="*/ 1345720 h 2616679"/>
                <a:gd name="connsiteX57" fmla="*/ 3220528 w 6947140"/>
                <a:gd name="connsiteY57" fmla="*/ 1334219 h 2616679"/>
                <a:gd name="connsiteX58" fmla="*/ 3266536 w 6947140"/>
                <a:gd name="connsiteY58" fmla="*/ 1334219 h 2616679"/>
                <a:gd name="connsiteX59" fmla="*/ 3341298 w 6947140"/>
                <a:gd name="connsiteY59" fmla="*/ 1328468 h 2616679"/>
                <a:gd name="connsiteX60" fmla="*/ 3398808 w 6947140"/>
                <a:gd name="connsiteY60" fmla="*/ 1311215 h 2616679"/>
                <a:gd name="connsiteX61" fmla="*/ 3427562 w 6947140"/>
                <a:gd name="connsiteY61" fmla="*/ 1276709 h 2616679"/>
                <a:gd name="connsiteX62" fmla="*/ 3456317 w 6947140"/>
                <a:gd name="connsiteY62" fmla="*/ 1247954 h 2616679"/>
                <a:gd name="connsiteX63" fmla="*/ 3536830 w 6947140"/>
                <a:gd name="connsiteY63" fmla="*/ 1196196 h 2616679"/>
                <a:gd name="connsiteX64" fmla="*/ 3611593 w 6947140"/>
                <a:gd name="connsiteY64" fmla="*/ 1155939 h 2616679"/>
                <a:gd name="connsiteX65" fmla="*/ 3692106 w 6947140"/>
                <a:gd name="connsiteY65" fmla="*/ 1138686 h 2616679"/>
                <a:gd name="connsiteX66" fmla="*/ 3761117 w 6947140"/>
                <a:gd name="connsiteY66" fmla="*/ 1132935 h 2616679"/>
                <a:gd name="connsiteX67" fmla="*/ 3835879 w 6947140"/>
                <a:gd name="connsiteY67" fmla="*/ 1132935 h 2616679"/>
                <a:gd name="connsiteX68" fmla="*/ 3870385 w 6947140"/>
                <a:gd name="connsiteY68" fmla="*/ 1138686 h 2616679"/>
                <a:gd name="connsiteX69" fmla="*/ 3922143 w 6947140"/>
                <a:gd name="connsiteY69" fmla="*/ 1150188 h 2616679"/>
                <a:gd name="connsiteX70" fmla="*/ 4014159 w 6947140"/>
                <a:gd name="connsiteY70" fmla="*/ 1150188 h 2616679"/>
                <a:gd name="connsiteX71" fmla="*/ 4146430 w 6947140"/>
                <a:gd name="connsiteY71" fmla="*/ 1138686 h 2616679"/>
                <a:gd name="connsiteX72" fmla="*/ 4226943 w 6947140"/>
                <a:gd name="connsiteY72" fmla="*/ 1121434 h 2616679"/>
                <a:gd name="connsiteX73" fmla="*/ 4359215 w 6947140"/>
                <a:gd name="connsiteY73" fmla="*/ 1092679 h 2616679"/>
                <a:gd name="connsiteX74" fmla="*/ 4479985 w 6947140"/>
                <a:gd name="connsiteY74" fmla="*/ 1063924 h 2616679"/>
                <a:gd name="connsiteX75" fmla="*/ 4525993 w 6947140"/>
                <a:gd name="connsiteY75" fmla="*/ 1029419 h 2616679"/>
                <a:gd name="connsiteX76" fmla="*/ 4577751 w 6947140"/>
                <a:gd name="connsiteY76" fmla="*/ 971909 h 2616679"/>
                <a:gd name="connsiteX77" fmla="*/ 4641011 w 6947140"/>
                <a:gd name="connsiteY77" fmla="*/ 925902 h 2616679"/>
                <a:gd name="connsiteX78" fmla="*/ 4664015 w 6947140"/>
                <a:gd name="connsiteY78" fmla="*/ 874143 h 2616679"/>
                <a:gd name="connsiteX79" fmla="*/ 4756030 w 6947140"/>
                <a:gd name="connsiteY79" fmla="*/ 822385 h 2616679"/>
                <a:gd name="connsiteX80" fmla="*/ 4819291 w 6947140"/>
                <a:gd name="connsiteY80" fmla="*/ 793630 h 2616679"/>
                <a:gd name="connsiteX81" fmla="*/ 4899804 w 6947140"/>
                <a:gd name="connsiteY81" fmla="*/ 759124 h 2616679"/>
                <a:gd name="connsiteX82" fmla="*/ 5020574 w 6947140"/>
                <a:gd name="connsiteY82" fmla="*/ 713117 h 2616679"/>
                <a:gd name="connsiteX83" fmla="*/ 5135593 w 6947140"/>
                <a:gd name="connsiteY83" fmla="*/ 701615 h 2616679"/>
                <a:gd name="connsiteX84" fmla="*/ 5221857 w 6947140"/>
                <a:gd name="connsiteY84" fmla="*/ 701615 h 2616679"/>
                <a:gd name="connsiteX85" fmla="*/ 5285117 w 6947140"/>
                <a:gd name="connsiteY85" fmla="*/ 701615 h 2616679"/>
                <a:gd name="connsiteX86" fmla="*/ 5342626 w 6947140"/>
                <a:gd name="connsiteY86" fmla="*/ 695864 h 2616679"/>
                <a:gd name="connsiteX87" fmla="*/ 5405887 w 6947140"/>
                <a:gd name="connsiteY87" fmla="*/ 678611 h 2616679"/>
                <a:gd name="connsiteX88" fmla="*/ 5503653 w 6947140"/>
                <a:gd name="connsiteY88" fmla="*/ 661358 h 2616679"/>
                <a:gd name="connsiteX89" fmla="*/ 5601419 w 6947140"/>
                <a:gd name="connsiteY89" fmla="*/ 655607 h 2616679"/>
                <a:gd name="connsiteX90" fmla="*/ 5670430 w 6947140"/>
                <a:gd name="connsiteY90" fmla="*/ 649856 h 2616679"/>
                <a:gd name="connsiteX91" fmla="*/ 5745193 w 6947140"/>
                <a:gd name="connsiteY91" fmla="*/ 644105 h 2616679"/>
                <a:gd name="connsiteX92" fmla="*/ 5814204 w 6947140"/>
                <a:gd name="connsiteY92" fmla="*/ 644105 h 2616679"/>
                <a:gd name="connsiteX93" fmla="*/ 5888966 w 6947140"/>
                <a:gd name="connsiteY93" fmla="*/ 626852 h 2616679"/>
                <a:gd name="connsiteX94" fmla="*/ 5963728 w 6947140"/>
                <a:gd name="connsiteY94" fmla="*/ 592347 h 2616679"/>
                <a:gd name="connsiteX95" fmla="*/ 6038491 w 6947140"/>
                <a:gd name="connsiteY95" fmla="*/ 546339 h 2616679"/>
                <a:gd name="connsiteX96" fmla="*/ 6159260 w 6947140"/>
                <a:gd name="connsiteY96" fmla="*/ 529086 h 2616679"/>
                <a:gd name="connsiteX97" fmla="*/ 6274279 w 6947140"/>
                <a:gd name="connsiteY97" fmla="*/ 488830 h 2616679"/>
                <a:gd name="connsiteX98" fmla="*/ 6360543 w 6947140"/>
                <a:gd name="connsiteY98" fmla="*/ 442822 h 2616679"/>
                <a:gd name="connsiteX99" fmla="*/ 6429555 w 6947140"/>
                <a:gd name="connsiteY99" fmla="*/ 385313 h 2616679"/>
                <a:gd name="connsiteX100" fmla="*/ 6510068 w 6947140"/>
                <a:gd name="connsiteY100" fmla="*/ 299049 h 2616679"/>
                <a:gd name="connsiteX101" fmla="*/ 6538823 w 6947140"/>
                <a:gd name="connsiteY101" fmla="*/ 270294 h 2616679"/>
                <a:gd name="connsiteX102" fmla="*/ 6602083 w 6947140"/>
                <a:gd name="connsiteY102" fmla="*/ 224286 h 2616679"/>
                <a:gd name="connsiteX103" fmla="*/ 6676845 w 6947140"/>
                <a:gd name="connsiteY103" fmla="*/ 172528 h 2616679"/>
                <a:gd name="connsiteX104" fmla="*/ 6728604 w 6947140"/>
                <a:gd name="connsiteY104" fmla="*/ 166777 h 2616679"/>
                <a:gd name="connsiteX105" fmla="*/ 6820619 w 6947140"/>
                <a:gd name="connsiteY105" fmla="*/ 92015 h 2616679"/>
                <a:gd name="connsiteX106" fmla="*/ 6947140 w 6947140"/>
                <a:gd name="connsiteY106" fmla="*/ 0 h 2616679"/>
                <a:gd name="connsiteX0" fmla="*/ 0 w 6947140"/>
                <a:gd name="connsiteY0" fmla="*/ 2616679 h 2616679"/>
                <a:gd name="connsiteX1" fmla="*/ 63260 w 6947140"/>
                <a:gd name="connsiteY1" fmla="*/ 2593675 h 2616679"/>
                <a:gd name="connsiteX2" fmla="*/ 109268 w 6947140"/>
                <a:gd name="connsiteY2" fmla="*/ 2582173 h 2616679"/>
                <a:gd name="connsiteX3" fmla="*/ 155276 w 6947140"/>
                <a:gd name="connsiteY3" fmla="*/ 2570671 h 2616679"/>
                <a:gd name="connsiteX4" fmla="*/ 201283 w 6947140"/>
                <a:gd name="connsiteY4" fmla="*/ 2564920 h 2616679"/>
                <a:gd name="connsiteX5" fmla="*/ 247291 w 6947140"/>
                <a:gd name="connsiteY5" fmla="*/ 2553419 h 2616679"/>
                <a:gd name="connsiteX6" fmla="*/ 299049 w 6947140"/>
                <a:gd name="connsiteY6" fmla="*/ 2541917 h 2616679"/>
                <a:gd name="connsiteX7" fmla="*/ 356559 w 6947140"/>
                <a:gd name="connsiteY7" fmla="*/ 2530415 h 2616679"/>
                <a:gd name="connsiteX8" fmla="*/ 437072 w 6947140"/>
                <a:gd name="connsiteY8" fmla="*/ 2518913 h 2616679"/>
                <a:gd name="connsiteX9" fmla="*/ 488830 w 6947140"/>
                <a:gd name="connsiteY9" fmla="*/ 2518913 h 2616679"/>
                <a:gd name="connsiteX10" fmla="*/ 540589 w 6947140"/>
                <a:gd name="connsiteY10" fmla="*/ 2513162 h 2616679"/>
                <a:gd name="connsiteX11" fmla="*/ 563593 w 6947140"/>
                <a:gd name="connsiteY11" fmla="*/ 2507411 h 2616679"/>
                <a:gd name="connsiteX12" fmla="*/ 626853 w 6947140"/>
                <a:gd name="connsiteY12" fmla="*/ 2484407 h 2616679"/>
                <a:gd name="connsiteX13" fmla="*/ 667109 w 6947140"/>
                <a:gd name="connsiteY13" fmla="*/ 2478656 h 2616679"/>
                <a:gd name="connsiteX14" fmla="*/ 718868 w 6947140"/>
                <a:gd name="connsiteY14" fmla="*/ 2472905 h 2616679"/>
                <a:gd name="connsiteX15" fmla="*/ 759125 w 6947140"/>
                <a:gd name="connsiteY15" fmla="*/ 2467154 h 2616679"/>
                <a:gd name="connsiteX16" fmla="*/ 845389 w 6947140"/>
                <a:gd name="connsiteY16" fmla="*/ 2461403 h 2616679"/>
                <a:gd name="connsiteX17" fmla="*/ 845389 w 6947140"/>
                <a:gd name="connsiteY17" fmla="*/ 2461403 h 2616679"/>
                <a:gd name="connsiteX18" fmla="*/ 954657 w 6947140"/>
                <a:gd name="connsiteY18" fmla="*/ 2444151 h 2616679"/>
                <a:gd name="connsiteX19" fmla="*/ 1029419 w 6947140"/>
                <a:gd name="connsiteY19" fmla="*/ 2432649 h 2616679"/>
                <a:gd name="connsiteX20" fmla="*/ 1086928 w 6947140"/>
                <a:gd name="connsiteY20" fmla="*/ 2415396 h 2616679"/>
                <a:gd name="connsiteX21" fmla="*/ 1138687 w 6947140"/>
                <a:gd name="connsiteY21" fmla="*/ 2403894 h 2616679"/>
                <a:gd name="connsiteX22" fmla="*/ 1190445 w 6947140"/>
                <a:gd name="connsiteY22" fmla="*/ 2421147 h 2616679"/>
                <a:gd name="connsiteX23" fmla="*/ 1247955 w 6947140"/>
                <a:gd name="connsiteY23" fmla="*/ 2421147 h 2616679"/>
                <a:gd name="connsiteX24" fmla="*/ 1293962 w 6947140"/>
                <a:gd name="connsiteY24" fmla="*/ 2421147 h 2616679"/>
                <a:gd name="connsiteX25" fmla="*/ 1362974 w 6947140"/>
                <a:gd name="connsiteY25" fmla="*/ 2403894 h 2616679"/>
                <a:gd name="connsiteX26" fmla="*/ 1391728 w 6947140"/>
                <a:gd name="connsiteY26" fmla="*/ 2392392 h 2616679"/>
                <a:gd name="connsiteX27" fmla="*/ 1443487 w 6947140"/>
                <a:gd name="connsiteY27" fmla="*/ 2369388 h 2616679"/>
                <a:gd name="connsiteX28" fmla="*/ 1477993 w 6947140"/>
                <a:gd name="connsiteY28" fmla="*/ 2340634 h 2616679"/>
                <a:gd name="connsiteX29" fmla="*/ 1506747 w 6947140"/>
                <a:gd name="connsiteY29" fmla="*/ 2334883 h 2616679"/>
                <a:gd name="connsiteX30" fmla="*/ 1581509 w 6947140"/>
                <a:gd name="connsiteY30" fmla="*/ 2317630 h 2616679"/>
                <a:gd name="connsiteX31" fmla="*/ 1627517 w 6947140"/>
                <a:gd name="connsiteY31" fmla="*/ 2317630 h 2616679"/>
                <a:gd name="connsiteX32" fmla="*/ 1719532 w 6947140"/>
                <a:gd name="connsiteY32" fmla="*/ 2294626 h 2616679"/>
                <a:gd name="connsiteX33" fmla="*/ 1823049 w 6947140"/>
                <a:gd name="connsiteY33" fmla="*/ 2265871 h 2616679"/>
                <a:gd name="connsiteX34" fmla="*/ 1938068 w 6947140"/>
                <a:gd name="connsiteY34" fmla="*/ 2225615 h 2616679"/>
                <a:gd name="connsiteX35" fmla="*/ 2053087 w 6947140"/>
                <a:gd name="connsiteY35" fmla="*/ 2150852 h 2616679"/>
                <a:gd name="connsiteX36" fmla="*/ 2110596 w 6947140"/>
                <a:gd name="connsiteY36" fmla="*/ 2110596 h 2616679"/>
                <a:gd name="connsiteX37" fmla="*/ 2162355 w 6947140"/>
                <a:gd name="connsiteY37" fmla="*/ 2081841 h 2616679"/>
                <a:gd name="connsiteX38" fmla="*/ 2208362 w 6947140"/>
                <a:gd name="connsiteY38" fmla="*/ 2058837 h 2616679"/>
                <a:gd name="connsiteX39" fmla="*/ 2260121 w 6947140"/>
                <a:gd name="connsiteY39" fmla="*/ 2012830 h 2616679"/>
                <a:gd name="connsiteX40" fmla="*/ 2311879 w 6947140"/>
                <a:gd name="connsiteY40" fmla="*/ 1966822 h 2616679"/>
                <a:gd name="connsiteX41" fmla="*/ 2357887 w 6947140"/>
                <a:gd name="connsiteY41" fmla="*/ 1938068 h 2616679"/>
                <a:gd name="connsiteX42" fmla="*/ 2386642 w 6947140"/>
                <a:gd name="connsiteY42" fmla="*/ 1915064 h 2616679"/>
                <a:gd name="connsiteX43" fmla="*/ 2432649 w 6947140"/>
                <a:gd name="connsiteY43" fmla="*/ 1874807 h 2616679"/>
                <a:gd name="connsiteX44" fmla="*/ 2472906 w 6947140"/>
                <a:gd name="connsiteY44" fmla="*/ 1817298 h 2616679"/>
                <a:gd name="connsiteX45" fmla="*/ 2507411 w 6947140"/>
                <a:gd name="connsiteY45" fmla="*/ 1742535 h 2616679"/>
                <a:gd name="connsiteX46" fmla="*/ 2559170 w 6947140"/>
                <a:gd name="connsiteY46" fmla="*/ 1639019 h 2616679"/>
                <a:gd name="connsiteX47" fmla="*/ 2605177 w 6947140"/>
                <a:gd name="connsiteY47" fmla="*/ 1564256 h 2616679"/>
                <a:gd name="connsiteX48" fmla="*/ 2651185 w 6947140"/>
                <a:gd name="connsiteY48" fmla="*/ 1500996 h 2616679"/>
                <a:gd name="connsiteX49" fmla="*/ 2720196 w 6947140"/>
                <a:gd name="connsiteY49" fmla="*/ 1449237 h 2616679"/>
                <a:gd name="connsiteX50" fmla="*/ 2777706 w 6947140"/>
                <a:gd name="connsiteY50" fmla="*/ 1414732 h 2616679"/>
                <a:gd name="connsiteX51" fmla="*/ 2846717 w 6947140"/>
                <a:gd name="connsiteY51" fmla="*/ 1385977 h 2616679"/>
                <a:gd name="connsiteX52" fmla="*/ 2909977 w 6947140"/>
                <a:gd name="connsiteY52" fmla="*/ 1380226 h 2616679"/>
                <a:gd name="connsiteX53" fmla="*/ 2961736 w 6947140"/>
                <a:gd name="connsiteY53" fmla="*/ 1380226 h 2616679"/>
                <a:gd name="connsiteX54" fmla="*/ 3019245 w 6947140"/>
                <a:gd name="connsiteY54" fmla="*/ 1368724 h 2616679"/>
                <a:gd name="connsiteX55" fmla="*/ 3082506 w 6947140"/>
                <a:gd name="connsiteY55" fmla="*/ 1357222 h 2616679"/>
                <a:gd name="connsiteX56" fmla="*/ 3168770 w 6947140"/>
                <a:gd name="connsiteY56" fmla="*/ 1345720 h 2616679"/>
                <a:gd name="connsiteX57" fmla="*/ 3220528 w 6947140"/>
                <a:gd name="connsiteY57" fmla="*/ 1334219 h 2616679"/>
                <a:gd name="connsiteX58" fmla="*/ 3266536 w 6947140"/>
                <a:gd name="connsiteY58" fmla="*/ 1334219 h 2616679"/>
                <a:gd name="connsiteX59" fmla="*/ 3341298 w 6947140"/>
                <a:gd name="connsiteY59" fmla="*/ 1328468 h 2616679"/>
                <a:gd name="connsiteX60" fmla="*/ 3398808 w 6947140"/>
                <a:gd name="connsiteY60" fmla="*/ 1311215 h 2616679"/>
                <a:gd name="connsiteX61" fmla="*/ 3427562 w 6947140"/>
                <a:gd name="connsiteY61" fmla="*/ 1276709 h 2616679"/>
                <a:gd name="connsiteX62" fmla="*/ 3456317 w 6947140"/>
                <a:gd name="connsiteY62" fmla="*/ 1247954 h 2616679"/>
                <a:gd name="connsiteX63" fmla="*/ 3536830 w 6947140"/>
                <a:gd name="connsiteY63" fmla="*/ 1196196 h 2616679"/>
                <a:gd name="connsiteX64" fmla="*/ 3611593 w 6947140"/>
                <a:gd name="connsiteY64" fmla="*/ 1155939 h 2616679"/>
                <a:gd name="connsiteX65" fmla="*/ 3692106 w 6947140"/>
                <a:gd name="connsiteY65" fmla="*/ 1138686 h 2616679"/>
                <a:gd name="connsiteX66" fmla="*/ 3761117 w 6947140"/>
                <a:gd name="connsiteY66" fmla="*/ 1132935 h 2616679"/>
                <a:gd name="connsiteX67" fmla="*/ 3835879 w 6947140"/>
                <a:gd name="connsiteY67" fmla="*/ 1132935 h 2616679"/>
                <a:gd name="connsiteX68" fmla="*/ 3870385 w 6947140"/>
                <a:gd name="connsiteY68" fmla="*/ 1138686 h 2616679"/>
                <a:gd name="connsiteX69" fmla="*/ 3922143 w 6947140"/>
                <a:gd name="connsiteY69" fmla="*/ 1150188 h 2616679"/>
                <a:gd name="connsiteX70" fmla="*/ 4014159 w 6947140"/>
                <a:gd name="connsiteY70" fmla="*/ 1150188 h 2616679"/>
                <a:gd name="connsiteX71" fmla="*/ 4146430 w 6947140"/>
                <a:gd name="connsiteY71" fmla="*/ 1138686 h 2616679"/>
                <a:gd name="connsiteX72" fmla="*/ 4226943 w 6947140"/>
                <a:gd name="connsiteY72" fmla="*/ 1121434 h 2616679"/>
                <a:gd name="connsiteX73" fmla="*/ 4359215 w 6947140"/>
                <a:gd name="connsiteY73" fmla="*/ 1092679 h 2616679"/>
                <a:gd name="connsiteX74" fmla="*/ 4479985 w 6947140"/>
                <a:gd name="connsiteY74" fmla="*/ 1063924 h 2616679"/>
                <a:gd name="connsiteX75" fmla="*/ 4525993 w 6947140"/>
                <a:gd name="connsiteY75" fmla="*/ 1029419 h 2616679"/>
                <a:gd name="connsiteX76" fmla="*/ 4577751 w 6947140"/>
                <a:gd name="connsiteY76" fmla="*/ 971909 h 2616679"/>
                <a:gd name="connsiteX77" fmla="*/ 4628010 w 6947140"/>
                <a:gd name="connsiteY77" fmla="*/ 912901 h 2616679"/>
                <a:gd name="connsiteX78" fmla="*/ 4664015 w 6947140"/>
                <a:gd name="connsiteY78" fmla="*/ 874143 h 2616679"/>
                <a:gd name="connsiteX79" fmla="*/ 4756030 w 6947140"/>
                <a:gd name="connsiteY79" fmla="*/ 822385 h 2616679"/>
                <a:gd name="connsiteX80" fmla="*/ 4819291 w 6947140"/>
                <a:gd name="connsiteY80" fmla="*/ 793630 h 2616679"/>
                <a:gd name="connsiteX81" fmla="*/ 4899804 w 6947140"/>
                <a:gd name="connsiteY81" fmla="*/ 759124 h 2616679"/>
                <a:gd name="connsiteX82" fmla="*/ 5020574 w 6947140"/>
                <a:gd name="connsiteY82" fmla="*/ 713117 h 2616679"/>
                <a:gd name="connsiteX83" fmla="*/ 5135593 w 6947140"/>
                <a:gd name="connsiteY83" fmla="*/ 701615 h 2616679"/>
                <a:gd name="connsiteX84" fmla="*/ 5221857 w 6947140"/>
                <a:gd name="connsiteY84" fmla="*/ 701615 h 2616679"/>
                <a:gd name="connsiteX85" fmla="*/ 5285117 w 6947140"/>
                <a:gd name="connsiteY85" fmla="*/ 701615 h 2616679"/>
                <a:gd name="connsiteX86" fmla="*/ 5342626 w 6947140"/>
                <a:gd name="connsiteY86" fmla="*/ 695864 h 2616679"/>
                <a:gd name="connsiteX87" fmla="*/ 5405887 w 6947140"/>
                <a:gd name="connsiteY87" fmla="*/ 678611 h 2616679"/>
                <a:gd name="connsiteX88" fmla="*/ 5503653 w 6947140"/>
                <a:gd name="connsiteY88" fmla="*/ 661358 h 2616679"/>
                <a:gd name="connsiteX89" fmla="*/ 5601419 w 6947140"/>
                <a:gd name="connsiteY89" fmla="*/ 655607 h 2616679"/>
                <a:gd name="connsiteX90" fmla="*/ 5670430 w 6947140"/>
                <a:gd name="connsiteY90" fmla="*/ 649856 h 2616679"/>
                <a:gd name="connsiteX91" fmla="*/ 5745193 w 6947140"/>
                <a:gd name="connsiteY91" fmla="*/ 644105 h 2616679"/>
                <a:gd name="connsiteX92" fmla="*/ 5814204 w 6947140"/>
                <a:gd name="connsiteY92" fmla="*/ 644105 h 2616679"/>
                <a:gd name="connsiteX93" fmla="*/ 5888966 w 6947140"/>
                <a:gd name="connsiteY93" fmla="*/ 626852 h 2616679"/>
                <a:gd name="connsiteX94" fmla="*/ 5963728 w 6947140"/>
                <a:gd name="connsiteY94" fmla="*/ 592347 h 2616679"/>
                <a:gd name="connsiteX95" fmla="*/ 6038491 w 6947140"/>
                <a:gd name="connsiteY95" fmla="*/ 546339 h 2616679"/>
                <a:gd name="connsiteX96" fmla="*/ 6159260 w 6947140"/>
                <a:gd name="connsiteY96" fmla="*/ 529086 h 2616679"/>
                <a:gd name="connsiteX97" fmla="*/ 6274279 w 6947140"/>
                <a:gd name="connsiteY97" fmla="*/ 488830 h 2616679"/>
                <a:gd name="connsiteX98" fmla="*/ 6360543 w 6947140"/>
                <a:gd name="connsiteY98" fmla="*/ 442822 h 2616679"/>
                <a:gd name="connsiteX99" fmla="*/ 6429555 w 6947140"/>
                <a:gd name="connsiteY99" fmla="*/ 385313 h 2616679"/>
                <a:gd name="connsiteX100" fmla="*/ 6510068 w 6947140"/>
                <a:gd name="connsiteY100" fmla="*/ 299049 h 2616679"/>
                <a:gd name="connsiteX101" fmla="*/ 6538823 w 6947140"/>
                <a:gd name="connsiteY101" fmla="*/ 270294 h 2616679"/>
                <a:gd name="connsiteX102" fmla="*/ 6602083 w 6947140"/>
                <a:gd name="connsiteY102" fmla="*/ 224286 h 2616679"/>
                <a:gd name="connsiteX103" fmla="*/ 6676845 w 6947140"/>
                <a:gd name="connsiteY103" fmla="*/ 172528 h 2616679"/>
                <a:gd name="connsiteX104" fmla="*/ 6728604 w 6947140"/>
                <a:gd name="connsiteY104" fmla="*/ 166777 h 2616679"/>
                <a:gd name="connsiteX105" fmla="*/ 6820619 w 6947140"/>
                <a:gd name="connsiteY105" fmla="*/ 92015 h 2616679"/>
                <a:gd name="connsiteX106" fmla="*/ 6947140 w 6947140"/>
                <a:gd name="connsiteY106" fmla="*/ 0 h 26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947140" h="2616679">
                  <a:moveTo>
                    <a:pt x="0" y="2616679"/>
                  </a:moveTo>
                  <a:lnTo>
                    <a:pt x="63260" y="2593675"/>
                  </a:lnTo>
                  <a:lnTo>
                    <a:pt x="109268" y="2582173"/>
                  </a:lnTo>
                  <a:lnTo>
                    <a:pt x="155276" y="2570671"/>
                  </a:lnTo>
                  <a:lnTo>
                    <a:pt x="201283" y="2564920"/>
                  </a:lnTo>
                  <a:lnTo>
                    <a:pt x="247291" y="2553419"/>
                  </a:lnTo>
                  <a:lnTo>
                    <a:pt x="299049" y="2541917"/>
                  </a:lnTo>
                  <a:lnTo>
                    <a:pt x="356559" y="2530415"/>
                  </a:lnTo>
                  <a:lnTo>
                    <a:pt x="437072" y="2518913"/>
                  </a:lnTo>
                  <a:lnTo>
                    <a:pt x="488830" y="2518913"/>
                  </a:lnTo>
                  <a:lnTo>
                    <a:pt x="540589" y="2513162"/>
                  </a:lnTo>
                  <a:lnTo>
                    <a:pt x="563593" y="2507411"/>
                  </a:lnTo>
                  <a:lnTo>
                    <a:pt x="626853" y="2484407"/>
                  </a:lnTo>
                  <a:lnTo>
                    <a:pt x="667109" y="2478656"/>
                  </a:lnTo>
                  <a:lnTo>
                    <a:pt x="718868" y="2472905"/>
                  </a:lnTo>
                  <a:lnTo>
                    <a:pt x="759125" y="2467154"/>
                  </a:lnTo>
                  <a:lnTo>
                    <a:pt x="845389" y="2461403"/>
                  </a:lnTo>
                  <a:lnTo>
                    <a:pt x="845389" y="2461403"/>
                  </a:lnTo>
                  <a:lnTo>
                    <a:pt x="954657" y="2444151"/>
                  </a:lnTo>
                  <a:lnTo>
                    <a:pt x="1029419" y="2432649"/>
                  </a:lnTo>
                  <a:lnTo>
                    <a:pt x="1086928" y="2415396"/>
                  </a:lnTo>
                  <a:cubicBezTo>
                    <a:pt x="1105139" y="2410604"/>
                    <a:pt x="1121434" y="2402936"/>
                    <a:pt x="1138687" y="2403894"/>
                  </a:cubicBezTo>
                  <a:cubicBezTo>
                    <a:pt x="1155940" y="2404853"/>
                    <a:pt x="1172234" y="2418272"/>
                    <a:pt x="1190445" y="2421147"/>
                  </a:cubicBezTo>
                  <a:lnTo>
                    <a:pt x="1247955" y="2421147"/>
                  </a:lnTo>
                  <a:lnTo>
                    <a:pt x="1293962" y="2421147"/>
                  </a:lnTo>
                  <a:lnTo>
                    <a:pt x="1362974" y="2403894"/>
                  </a:lnTo>
                  <a:lnTo>
                    <a:pt x="1391728" y="2392392"/>
                  </a:lnTo>
                  <a:lnTo>
                    <a:pt x="1443487" y="2369388"/>
                  </a:lnTo>
                  <a:lnTo>
                    <a:pt x="1477993" y="2340634"/>
                  </a:lnTo>
                  <a:lnTo>
                    <a:pt x="1506747" y="2334883"/>
                  </a:lnTo>
                  <a:lnTo>
                    <a:pt x="1581509" y="2317630"/>
                  </a:lnTo>
                  <a:lnTo>
                    <a:pt x="1627517" y="2317630"/>
                  </a:lnTo>
                  <a:lnTo>
                    <a:pt x="1719532" y="2294626"/>
                  </a:lnTo>
                  <a:lnTo>
                    <a:pt x="1823049" y="2265871"/>
                  </a:lnTo>
                  <a:lnTo>
                    <a:pt x="1938068" y="2225615"/>
                  </a:lnTo>
                  <a:lnTo>
                    <a:pt x="2053087" y="2150852"/>
                  </a:lnTo>
                  <a:lnTo>
                    <a:pt x="2110596" y="2110596"/>
                  </a:lnTo>
                  <a:lnTo>
                    <a:pt x="2162355" y="2081841"/>
                  </a:lnTo>
                  <a:lnTo>
                    <a:pt x="2208362" y="2058837"/>
                  </a:lnTo>
                  <a:lnTo>
                    <a:pt x="2260121" y="2012830"/>
                  </a:lnTo>
                  <a:lnTo>
                    <a:pt x="2311879" y="1966822"/>
                  </a:lnTo>
                  <a:lnTo>
                    <a:pt x="2357887" y="1938068"/>
                  </a:lnTo>
                  <a:lnTo>
                    <a:pt x="2386642" y="1915064"/>
                  </a:lnTo>
                  <a:lnTo>
                    <a:pt x="2432649" y="1874807"/>
                  </a:lnTo>
                  <a:lnTo>
                    <a:pt x="2472906" y="1817298"/>
                  </a:lnTo>
                  <a:lnTo>
                    <a:pt x="2507411" y="1742535"/>
                  </a:lnTo>
                  <a:lnTo>
                    <a:pt x="2559170" y="1639019"/>
                  </a:lnTo>
                  <a:lnTo>
                    <a:pt x="2605177" y="1564256"/>
                  </a:lnTo>
                  <a:lnTo>
                    <a:pt x="2651185" y="1500996"/>
                  </a:lnTo>
                  <a:lnTo>
                    <a:pt x="2720196" y="1449237"/>
                  </a:lnTo>
                  <a:lnTo>
                    <a:pt x="2777706" y="1414732"/>
                  </a:lnTo>
                  <a:lnTo>
                    <a:pt x="2846717" y="1385977"/>
                  </a:lnTo>
                  <a:lnTo>
                    <a:pt x="2909977" y="1380226"/>
                  </a:lnTo>
                  <a:lnTo>
                    <a:pt x="2961736" y="1380226"/>
                  </a:lnTo>
                  <a:lnTo>
                    <a:pt x="3019245" y="1368724"/>
                  </a:lnTo>
                  <a:lnTo>
                    <a:pt x="3082506" y="1357222"/>
                  </a:lnTo>
                  <a:lnTo>
                    <a:pt x="3168770" y="1345720"/>
                  </a:lnTo>
                  <a:lnTo>
                    <a:pt x="3220528" y="1334219"/>
                  </a:lnTo>
                  <a:lnTo>
                    <a:pt x="3266536" y="1334219"/>
                  </a:lnTo>
                  <a:lnTo>
                    <a:pt x="3341298" y="1328468"/>
                  </a:lnTo>
                  <a:lnTo>
                    <a:pt x="3398808" y="1311215"/>
                  </a:lnTo>
                  <a:lnTo>
                    <a:pt x="3427562" y="1276709"/>
                  </a:lnTo>
                  <a:lnTo>
                    <a:pt x="3456317" y="1247954"/>
                  </a:lnTo>
                  <a:lnTo>
                    <a:pt x="3536830" y="1196196"/>
                  </a:lnTo>
                  <a:lnTo>
                    <a:pt x="3611593" y="1155939"/>
                  </a:lnTo>
                  <a:lnTo>
                    <a:pt x="3692106" y="1138686"/>
                  </a:lnTo>
                  <a:lnTo>
                    <a:pt x="3761117" y="1132935"/>
                  </a:lnTo>
                  <a:lnTo>
                    <a:pt x="3835879" y="1132935"/>
                  </a:lnTo>
                  <a:lnTo>
                    <a:pt x="3870385" y="1138686"/>
                  </a:lnTo>
                  <a:lnTo>
                    <a:pt x="3922143" y="1150188"/>
                  </a:lnTo>
                  <a:lnTo>
                    <a:pt x="4014159" y="1150188"/>
                  </a:lnTo>
                  <a:lnTo>
                    <a:pt x="4146430" y="1138686"/>
                  </a:lnTo>
                  <a:lnTo>
                    <a:pt x="4226943" y="1121434"/>
                  </a:lnTo>
                  <a:lnTo>
                    <a:pt x="4359215" y="1092679"/>
                  </a:lnTo>
                  <a:lnTo>
                    <a:pt x="4479985" y="1063924"/>
                  </a:lnTo>
                  <a:lnTo>
                    <a:pt x="4525993" y="1029419"/>
                  </a:lnTo>
                  <a:lnTo>
                    <a:pt x="4577751" y="971909"/>
                  </a:lnTo>
                  <a:lnTo>
                    <a:pt x="4628010" y="912901"/>
                  </a:lnTo>
                  <a:lnTo>
                    <a:pt x="4664015" y="874143"/>
                  </a:lnTo>
                  <a:lnTo>
                    <a:pt x="4756030" y="822385"/>
                  </a:lnTo>
                  <a:lnTo>
                    <a:pt x="4819291" y="793630"/>
                  </a:lnTo>
                  <a:lnTo>
                    <a:pt x="4899804" y="759124"/>
                  </a:lnTo>
                  <a:lnTo>
                    <a:pt x="5020574" y="713117"/>
                  </a:lnTo>
                  <a:lnTo>
                    <a:pt x="5135593" y="701615"/>
                  </a:lnTo>
                  <a:lnTo>
                    <a:pt x="5221857" y="701615"/>
                  </a:lnTo>
                  <a:lnTo>
                    <a:pt x="5285117" y="701615"/>
                  </a:lnTo>
                  <a:lnTo>
                    <a:pt x="5342626" y="695864"/>
                  </a:lnTo>
                  <a:lnTo>
                    <a:pt x="5405887" y="678611"/>
                  </a:lnTo>
                  <a:lnTo>
                    <a:pt x="5503653" y="661358"/>
                  </a:lnTo>
                  <a:lnTo>
                    <a:pt x="5601419" y="655607"/>
                  </a:lnTo>
                  <a:lnTo>
                    <a:pt x="5670430" y="649856"/>
                  </a:lnTo>
                  <a:lnTo>
                    <a:pt x="5745193" y="644105"/>
                  </a:lnTo>
                  <a:lnTo>
                    <a:pt x="5814204" y="644105"/>
                  </a:lnTo>
                  <a:lnTo>
                    <a:pt x="5888966" y="626852"/>
                  </a:lnTo>
                  <a:lnTo>
                    <a:pt x="5963728" y="592347"/>
                  </a:lnTo>
                  <a:lnTo>
                    <a:pt x="6038491" y="546339"/>
                  </a:lnTo>
                  <a:lnTo>
                    <a:pt x="6159260" y="529086"/>
                  </a:lnTo>
                  <a:lnTo>
                    <a:pt x="6274279" y="488830"/>
                  </a:lnTo>
                  <a:lnTo>
                    <a:pt x="6360543" y="442822"/>
                  </a:lnTo>
                  <a:lnTo>
                    <a:pt x="6429555" y="385313"/>
                  </a:lnTo>
                  <a:lnTo>
                    <a:pt x="6510068" y="299049"/>
                  </a:lnTo>
                  <a:lnTo>
                    <a:pt x="6538823" y="270294"/>
                  </a:lnTo>
                  <a:lnTo>
                    <a:pt x="6602083" y="224286"/>
                  </a:lnTo>
                  <a:lnTo>
                    <a:pt x="6676845" y="172528"/>
                  </a:lnTo>
                  <a:lnTo>
                    <a:pt x="6728604" y="166777"/>
                  </a:lnTo>
                  <a:lnTo>
                    <a:pt x="6820619" y="92015"/>
                  </a:lnTo>
                  <a:lnTo>
                    <a:pt x="6947140" y="0"/>
                  </a:lnTo>
                </a:path>
              </a:pathLst>
            </a:custGeom>
            <a:noFill/>
            <a:ln w="25400" cap="flat" cmpd="sng" algn="ctr">
              <a:solidFill>
                <a:schemeClr val="tx1">
                  <a:lumMod val="50000"/>
                  <a:lumOff val="50000"/>
                </a:schemeClr>
              </a:solidFill>
              <a:prstDash val="solid"/>
              <a:miter lim="800000"/>
              <a:headEnd type="none" w="med" len="med"/>
              <a:tailEnd type="none" w="med" len="med"/>
            </a:ln>
            <a:effectLst>
              <a:outerShdw blurRad="50800" dist="38100" dir="2700000" algn="tl" rotWithShape="0">
                <a:srgbClr val="000000">
                  <a:alpha val="40000"/>
                </a:srgbClr>
              </a:outerShdw>
            </a:effectLst>
          </p:spPr>
          <p:txBody>
            <a:bodyPr wrap="none"/>
            <a:lstStyle/>
            <a:p>
              <a:pPr eaLnBrk="0" hangingPunct="0">
                <a:defRPr/>
              </a:pPr>
              <a:endParaRPr lang="en-US" sz="1600" dirty="0">
                <a:solidFill>
                  <a:srgbClr val="FFFFFF"/>
                </a:solidFill>
                <a:latin typeface="Aptos" panose="020B0004020202020204" pitchFamily="34" charset="0"/>
              </a:endParaRPr>
            </a:p>
          </p:txBody>
        </p:sp>
        <p:sp>
          <p:nvSpPr>
            <p:cNvPr id="127" name="Freeform 759811"/>
            <p:cNvSpPr/>
            <p:nvPr/>
          </p:nvSpPr>
          <p:spPr bwMode="auto">
            <a:xfrm>
              <a:off x="1506319" y="3001904"/>
              <a:ext cx="6952924" cy="2047090"/>
            </a:xfrm>
            <a:custGeom>
              <a:avLst/>
              <a:gdLst>
                <a:gd name="connsiteX0" fmla="*/ 0 w 6952891"/>
                <a:gd name="connsiteY0" fmla="*/ 2047336 h 2047336"/>
                <a:gd name="connsiteX1" fmla="*/ 51759 w 6952891"/>
                <a:gd name="connsiteY1" fmla="*/ 2041585 h 2047336"/>
                <a:gd name="connsiteX2" fmla="*/ 92015 w 6952891"/>
                <a:gd name="connsiteY2" fmla="*/ 2030083 h 2047336"/>
                <a:gd name="connsiteX3" fmla="*/ 172528 w 6952891"/>
                <a:gd name="connsiteY3" fmla="*/ 2018582 h 2047336"/>
                <a:gd name="connsiteX4" fmla="*/ 207034 w 6952891"/>
                <a:gd name="connsiteY4" fmla="*/ 2018582 h 2047336"/>
                <a:gd name="connsiteX5" fmla="*/ 270295 w 6952891"/>
                <a:gd name="connsiteY5" fmla="*/ 2018582 h 2047336"/>
                <a:gd name="connsiteX6" fmla="*/ 322053 w 6952891"/>
                <a:gd name="connsiteY6" fmla="*/ 2018582 h 2047336"/>
                <a:gd name="connsiteX7" fmla="*/ 368061 w 6952891"/>
                <a:gd name="connsiteY7" fmla="*/ 2018582 h 2047336"/>
                <a:gd name="connsiteX8" fmla="*/ 408317 w 6952891"/>
                <a:gd name="connsiteY8" fmla="*/ 2018582 h 2047336"/>
                <a:gd name="connsiteX9" fmla="*/ 408317 w 6952891"/>
                <a:gd name="connsiteY9" fmla="*/ 2018582 h 2047336"/>
                <a:gd name="connsiteX10" fmla="*/ 511834 w 6952891"/>
                <a:gd name="connsiteY10" fmla="*/ 2001329 h 2047336"/>
                <a:gd name="connsiteX11" fmla="*/ 552091 w 6952891"/>
                <a:gd name="connsiteY11" fmla="*/ 1989827 h 2047336"/>
                <a:gd name="connsiteX12" fmla="*/ 615351 w 6952891"/>
                <a:gd name="connsiteY12" fmla="*/ 1989827 h 2047336"/>
                <a:gd name="connsiteX13" fmla="*/ 701615 w 6952891"/>
                <a:gd name="connsiteY13" fmla="*/ 1978325 h 2047336"/>
                <a:gd name="connsiteX14" fmla="*/ 891396 w 6952891"/>
                <a:gd name="connsiteY14" fmla="*/ 1961072 h 2047336"/>
                <a:gd name="connsiteX15" fmla="*/ 994913 w 6952891"/>
                <a:gd name="connsiteY15" fmla="*/ 1955321 h 2047336"/>
                <a:gd name="connsiteX16" fmla="*/ 1040921 w 6952891"/>
                <a:gd name="connsiteY16" fmla="*/ 1949570 h 2047336"/>
                <a:gd name="connsiteX17" fmla="*/ 1121434 w 6952891"/>
                <a:gd name="connsiteY17" fmla="*/ 1938068 h 2047336"/>
                <a:gd name="connsiteX18" fmla="*/ 1155940 w 6952891"/>
                <a:gd name="connsiteY18" fmla="*/ 1938068 h 2047336"/>
                <a:gd name="connsiteX19" fmla="*/ 1213449 w 6952891"/>
                <a:gd name="connsiteY19" fmla="*/ 1938068 h 2047336"/>
                <a:gd name="connsiteX20" fmla="*/ 1253706 w 6952891"/>
                <a:gd name="connsiteY20" fmla="*/ 1938068 h 2047336"/>
                <a:gd name="connsiteX21" fmla="*/ 1293962 w 6952891"/>
                <a:gd name="connsiteY21" fmla="*/ 1938068 h 2047336"/>
                <a:gd name="connsiteX22" fmla="*/ 1362974 w 6952891"/>
                <a:gd name="connsiteY22" fmla="*/ 1920816 h 2047336"/>
                <a:gd name="connsiteX23" fmla="*/ 1437736 w 6952891"/>
                <a:gd name="connsiteY23" fmla="*/ 1897812 h 2047336"/>
                <a:gd name="connsiteX24" fmla="*/ 1472242 w 6952891"/>
                <a:gd name="connsiteY24" fmla="*/ 1880559 h 2047336"/>
                <a:gd name="connsiteX25" fmla="*/ 1512498 w 6952891"/>
                <a:gd name="connsiteY25" fmla="*/ 1880559 h 2047336"/>
                <a:gd name="connsiteX26" fmla="*/ 1552755 w 6952891"/>
                <a:gd name="connsiteY26" fmla="*/ 1874808 h 2047336"/>
                <a:gd name="connsiteX27" fmla="*/ 1644770 w 6952891"/>
                <a:gd name="connsiteY27" fmla="*/ 1863306 h 2047336"/>
                <a:gd name="connsiteX28" fmla="*/ 1748287 w 6952891"/>
                <a:gd name="connsiteY28" fmla="*/ 1846053 h 2047336"/>
                <a:gd name="connsiteX29" fmla="*/ 1817298 w 6952891"/>
                <a:gd name="connsiteY29" fmla="*/ 1811548 h 2047336"/>
                <a:gd name="connsiteX30" fmla="*/ 1915064 w 6952891"/>
                <a:gd name="connsiteY30" fmla="*/ 1777042 h 2047336"/>
                <a:gd name="connsiteX31" fmla="*/ 2001328 w 6952891"/>
                <a:gd name="connsiteY31" fmla="*/ 1748287 h 2047336"/>
                <a:gd name="connsiteX32" fmla="*/ 2104845 w 6952891"/>
                <a:gd name="connsiteY32" fmla="*/ 1713782 h 2047336"/>
                <a:gd name="connsiteX33" fmla="*/ 2191110 w 6952891"/>
                <a:gd name="connsiteY33" fmla="*/ 1673525 h 2047336"/>
                <a:gd name="connsiteX34" fmla="*/ 2260121 w 6952891"/>
                <a:gd name="connsiteY34" fmla="*/ 1633268 h 2047336"/>
                <a:gd name="connsiteX35" fmla="*/ 2340634 w 6952891"/>
                <a:gd name="connsiteY35" fmla="*/ 1581510 h 2047336"/>
                <a:gd name="connsiteX36" fmla="*/ 2415396 w 6952891"/>
                <a:gd name="connsiteY36" fmla="*/ 1524000 h 2047336"/>
                <a:gd name="connsiteX37" fmla="*/ 2478657 w 6952891"/>
                <a:gd name="connsiteY37" fmla="*/ 1472242 h 2047336"/>
                <a:gd name="connsiteX38" fmla="*/ 2524664 w 6952891"/>
                <a:gd name="connsiteY38" fmla="*/ 1408982 h 2047336"/>
                <a:gd name="connsiteX39" fmla="*/ 2576423 w 6952891"/>
                <a:gd name="connsiteY39" fmla="*/ 1357223 h 2047336"/>
                <a:gd name="connsiteX40" fmla="*/ 2616679 w 6952891"/>
                <a:gd name="connsiteY40" fmla="*/ 1305465 h 2047336"/>
                <a:gd name="connsiteX41" fmla="*/ 2656936 w 6952891"/>
                <a:gd name="connsiteY41" fmla="*/ 1265208 h 2047336"/>
                <a:gd name="connsiteX42" fmla="*/ 2731698 w 6952891"/>
                <a:gd name="connsiteY42" fmla="*/ 1207699 h 2047336"/>
                <a:gd name="connsiteX43" fmla="*/ 2817962 w 6952891"/>
                <a:gd name="connsiteY43" fmla="*/ 1167442 h 2047336"/>
                <a:gd name="connsiteX44" fmla="*/ 2921479 w 6952891"/>
                <a:gd name="connsiteY44" fmla="*/ 1150189 h 2047336"/>
                <a:gd name="connsiteX45" fmla="*/ 3007744 w 6952891"/>
                <a:gd name="connsiteY45" fmla="*/ 1144438 h 2047336"/>
                <a:gd name="connsiteX46" fmla="*/ 3082506 w 6952891"/>
                <a:gd name="connsiteY46" fmla="*/ 1121434 h 2047336"/>
                <a:gd name="connsiteX47" fmla="*/ 3237781 w 6952891"/>
                <a:gd name="connsiteY47" fmla="*/ 1081178 h 2047336"/>
                <a:gd name="connsiteX48" fmla="*/ 3347049 w 6952891"/>
                <a:gd name="connsiteY48" fmla="*/ 1052423 h 2047336"/>
                <a:gd name="connsiteX49" fmla="*/ 3421811 w 6952891"/>
                <a:gd name="connsiteY49" fmla="*/ 1029419 h 2047336"/>
                <a:gd name="connsiteX50" fmla="*/ 3502325 w 6952891"/>
                <a:gd name="connsiteY50" fmla="*/ 989163 h 2047336"/>
                <a:gd name="connsiteX51" fmla="*/ 3565585 w 6952891"/>
                <a:gd name="connsiteY51" fmla="*/ 966159 h 2047336"/>
                <a:gd name="connsiteX52" fmla="*/ 3663351 w 6952891"/>
                <a:gd name="connsiteY52" fmla="*/ 948906 h 2047336"/>
                <a:gd name="connsiteX53" fmla="*/ 3789872 w 6952891"/>
                <a:gd name="connsiteY53" fmla="*/ 937404 h 2047336"/>
                <a:gd name="connsiteX54" fmla="*/ 3870385 w 6952891"/>
                <a:gd name="connsiteY54" fmla="*/ 931653 h 2047336"/>
                <a:gd name="connsiteX55" fmla="*/ 3939396 w 6952891"/>
                <a:gd name="connsiteY55" fmla="*/ 914400 h 2047336"/>
                <a:gd name="connsiteX56" fmla="*/ 4065917 w 6952891"/>
                <a:gd name="connsiteY56" fmla="*/ 891397 h 2047336"/>
                <a:gd name="connsiteX57" fmla="*/ 4163683 w 6952891"/>
                <a:gd name="connsiteY57" fmla="*/ 856891 h 2047336"/>
                <a:gd name="connsiteX58" fmla="*/ 4261449 w 6952891"/>
                <a:gd name="connsiteY58" fmla="*/ 810883 h 2047336"/>
                <a:gd name="connsiteX59" fmla="*/ 4330461 w 6952891"/>
                <a:gd name="connsiteY59" fmla="*/ 782129 h 2047336"/>
                <a:gd name="connsiteX60" fmla="*/ 4376468 w 6952891"/>
                <a:gd name="connsiteY60" fmla="*/ 753374 h 2047336"/>
                <a:gd name="connsiteX61" fmla="*/ 4433978 w 6952891"/>
                <a:gd name="connsiteY61" fmla="*/ 695865 h 2047336"/>
                <a:gd name="connsiteX62" fmla="*/ 4497238 w 6952891"/>
                <a:gd name="connsiteY62" fmla="*/ 644106 h 2047336"/>
                <a:gd name="connsiteX63" fmla="*/ 4572000 w 6952891"/>
                <a:gd name="connsiteY63" fmla="*/ 598099 h 2047336"/>
                <a:gd name="connsiteX64" fmla="*/ 4664015 w 6952891"/>
                <a:gd name="connsiteY64" fmla="*/ 557842 h 2047336"/>
                <a:gd name="connsiteX65" fmla="*/ 4767532 w 6952891"/>
                <a:gd name="connsiteY65" fmla="*/ 529087 h 2047336"/>
                <a:gd name="connsiteX66" fmla="*/ 4894053 w 6952891"/>
                <a:gd name="connsiteY66" fmla="*/ 494582 h 2047336"/>
                <a:gd name="connsiteX67" fmla="*/ 5020574 w 6952891"/>
                <a:gd name="connsiteY67" fmla="*/ 477329 h 2047336"/>
                <a:gd name="connsiteX68" fmla="*/ 5095336 w 6952891"/>
                <a:gd name="connsiteY68" fmla="*/ 471578 h 2047336"/>
                <a:gd name="connsiteX69" fmla="*/ 5147095 w 6952891"/>
                <a:gd name="connsiteY69" fmla="*/ 477329 h 2047336"/>
                <a:gd name="connsiteX70" fmla="*/ 5216106 w 6952891"/>
                <a:gd name="connsiteY70" fmla="*/ 500333 h 2047336"/>
                <a:gd name="connsiteX71" fmla="*/ 5273615 w 6952891"/>
                <a:gd name="connsiteY71" fmla="*/ 500333 h 2047336"/>
                <a:gd name="connsiteX72" fmla="*/ 5348378 w 6952891"/>
                <a:gd name="connsiteY72" fmla="*/ 488831 h 2047336"/>
                <a:gd name="connsiteX73" fmla="*/ 5423140 w 6952891"/>
                <a:gd name="connsiteY73" fmla="*/ 477329 h 2047336"/>
                <a:gd name="connsiteX74" fmla="*/ 5463396 w 6952891"/>
                <a:gd name="connsiteY74" fmla="*/ 471578 h 2047336"/>
                <a:gd name="connsiteX75" fmla="*/ 5595668 w 6952891"/>
                <a:gd name="connsiteY75" fmla="*/ 488831 h 2047336"/>
                <a:gd name="connsiteX76" fmla="*/ 5658928 w 6952891"/>
                <a:gd name="connsiteY76" fmla="*/ 494582 h 2047336"/>
                <a:gd name="connsiteX77" fmla="*/ 5779698 w 6952891"/>
                <a:gd name="connsiteY77" fmla="*/ 471578 h 2047336"/>
                <a:gd name="connsiteX78" fmla="*/ 5923472 w 6952891"/>
                <a:gd name="connsiteY78" fmla="*/ 431321 h 2047336"/>
                <a:gd name="connsiteX79" fmla="*/ 6072996 w 6952891"/>
                <a:gd name="connsiteY79" fmla="*/ 385314 h 2047336"/>
                <a:gd name="connsiteX80" fmla="*/ 6205268 w 6952891"/>
                <a:gd name="connsiteY80" fmla="*/ 345057 h 2047336"/>
                <a:gd name="connsiteX81" fmla="*/ 6372045 w 6952891"/>
                <a:gd name="connsiteY81" fmla="*/ 276046 h 2047336"/>
                <a:gd name="connsiteX82" fmla="*/ 6418053 w 6952891"/>
                <a:gd name="connsiteY82" fmla="*/ 253042 h 2047336"/>
                <a:gd name="connsiteX83" fmla="*/ 6487064 w 6952891"/>
                <a:gd name="connsiteY83" fmla="*/ 184031 h 2047336"/>
                <a:gd name="connsiteX84" fmla="*/ 6556076 w 6952891"/>
                <a:gd name="connsiteY84" fmla="*/ 120770 h 2047336"/>
                <a:gd name="connsiteX85" fmla="*/ 6625087 w 6952891"/>
                <a:gd name="connsiteY85" fmla="*/ 63261 h 2047336"/>
                <a:gd name="connsiteX86" fmla="*/ 6717102 w 6952891"/>
                <a:gd name="connsiteY86" fmla="*/ 23004 h 2047336"/>
                <a:gd name="connsiteX87" fmla="*/ 6826370 w 6952891"/>
                <a:gd name="connsiteY87" fmla="*/ 0 h 2047336"/>
                <a:gd name="connsiteX88" fmla="*/ 6924136 w 6952891"/>
                <a:gd name="connsiteY88" fmla="*/ 5751 h 2047336"/>
                <a:gd name="connsiteX89" fmla="*/ 6952891 w 6952891"/>
                <a:gd name="connsiteY89" fmla="*/ 11502 h 204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952891" h="2047336">
                  <a:moveTo>
                    <a:pt x="0" y="2047336"/>
                  </a:moveTo>
                  <a:lnTo>
                    <a:pt x="51759" y="2041585"/>
                  </a:lnTo>
                  <a:lnTo>
                    <a:pt x="92015" y="2030083"/>
                  </a:lnTo>
                  <a:lnTo>
                    <a:pt x="172528" y="2018582"/>
                  </a:lnTo>
                  <a:lnTo>
                    <a:pt x="207034" y="2018582"/>
                  </a:lnTo>
                  <a:lnTo>
                    <a:pt x="270295" y="2018582"/>
                  </a:lnTo>
                  <a:lnTo>
                    <a:pt x="322053" y="2018582"/>
                  </a:lnTo>
                  <a:lnTo>
                    <a:pt x="368061" y="2018582"/>
                  </a:lnTo>
                  <a:lnTo>
                    <a:pt x="408317" y="2018582"/>
                  </a:lnTo>
                  <a:lnTo>
                    <a:pt x="408317" y="2018582"/>
                  </a:lnTo>
                  <a:lnTo>
                    <a:pt x="511834" y="2001329"/>
                  </a:lnTo>
                  <a:lnTo>
                    <a:pt x="552091" y="1989827"/>
                  </a:lnTo>
                  <a:lnTo>
                    <a:pt x="615351" y="1989827"/>
                  </a:lnTo>
                  <a:lnTo>
                    <a:pt x="701615" y="1978325"/>
                  </a:lnTo>
                  <a:lnTo>
                    <a:pt x="891396" y="1961072"/>
                  </a:lnTo>
                  <a:lnTo>
                    <a:pt x="994913" y="1955321"/>
                  </a:lnTo>
                  <a:lnTo>
                    <a:pt x="1040921" y="1949570"/>
                  </a:lnTo>
                  <a:lnTo>
                    <a:pt x="1121434" y="1938068"/>
                  </a:lnTo>
                  <a:lnTo>
                    <a:pt x="1155940" y="1938068"/>
                  </a:lnTo>
                  <a:lnTo>
                    <a:pt x="1213449" y="1938068"/>
                  </a:lnTo>
                  <a:lnTo>
                    <a:pt x="1253706" y="1938068"/>
                  </a:lnTo>
                  <a:lnTo>
                    <a:pt x="1293962" y="1938068"/>
                  </a:lnTo>
                  <a:lnTo>
                    <a:pt x="1362974" y="1920816"/>
                  </a:lnTo>
                  <a:lnTo>
                    <a:pt x="1437736" y="1897812"/>
                  </a:lnTo>
                  <a:lnTo>
                    <a:pt x="1472242" y="1880559"/>
                  </a:lnTo>
                  <a:lnTo>
                    <a:pt x="1512498" y="1880559"/>
                  </a:lnTo>
                  <a:lnTo>
                    <a:pt x="1552755" y="1874808"/>
                  </a:lnTo>
                  <a:lnTo>
                    <a:pt x="1644770" y="1863306"/>
                  </a:lnTo>
                  <a:lnTo>
                    <a:pt x="1748287" y="1846053"/>
                  </a:lnTo>
                  <a:lnTo>
                    <a:pt x="1817298" y="1811548"/>
                  </a:lnTo>
                  <a:lnTo>
                    <a:pt x="1915064" y="1777042"/>
                  </a:lnTo>
                  <a:lnTo>
                    <a:pt x="2001328" y="1748287"/>
                  </a:lnTo>
                  <a:lnTo>
                    <a:pt x="2104845" y="1713782"/>
                  </a:lnTo>
                  <a:lnTo>
                    <a:pt x="2191110" y="1673525"/>
                  </a:lnTo>
                  <a:lnTo>
                    <a:pt x="2260121" y="1633268"/>
                  </a:lnTo>
                  <a:lnTo>
                    <a:pt x="2340634" y="1581510"/>
                  </a:lnTo>
                  <a:lnTo>
                    <a:pt x="2415396" y="1524000"/>
                  </a:lnTo>
                  <a:lnTo>
                    <a:pt x="2478657" y="1472242"/>
                  </a:lnTo>
                  <a:lnTo>
                    <a:pt x="2524664" y="1408982"/>
                  </a:lnTo>
                  <a:lnTo>
                    <a:pt x="2576423" y="1357223"/>
                  </a:lnTo>
                  <a:lnTo>
                    <a:pt x="2616679" y="1305465"/>
                  </a:lnTo>
                  <a:lnTo>
                    <a:pt x="2656936" y="1265208"/>
                  </a:lnTo>
                  <a:lnTo>
                    <a:pt x="2731698" y="1207699"/>
                  </a:lnTo>
                  <a:lnTo>
                    <a:pt x="2817962" y="1167442"/>
                  </a:lnTo>
                  <a:lnTo>
                    <a:pt x="2921479" y="1150189"/>
                  </a:lnTo>
                  <a:lnTo>
                    <a:pt x="3007744" y="1144438"/>
                  </a:lnTo>
                  <a:lnTo>
                    <a:pt x="3082506" y="1121434"/>
                  </a:lnTo>
                  <a:lnTo>
                    <a:pt x="3237781" y="1081178"/>
                  </a:lnTo>
                  <a:lnTo>
                    <a:pt x="3347049" y="1052423"/>
                  </a:lnTo>
                  <a:lnTo>
                    <a:pt x="3421811" y="1029419"/>
                  </a:lnTo>
                  <a:lnTo>
                    <a:pt x="3502325" y="989163"/>
                  </a:lnTo>
                  <a:lnTo>
                    <a:pt x="3565585" y="966159"/>
                  </a:lnTo>
                  <a:lnTo>
                    <a:pt x="3663351" y="948906"/>
                  </a:lnTo>
                  <a:lnTo>
                    <a:pt x="3789872" y="937404"/>
                  </a:lnTo>
                  <a:lnTo>
                    <a:pt x="3870385" y="931653"/>
                  </a:lnTo>
                  <a:lnTo>
                    <a:pt x="3939396" y="914400"/>
                  </a:lnTo>
                  <a:lnTo>
                    <a:pt x="4065917" y="891397"/>
                  </a:lnTo>
                  <a:lnTo>
                    <a:pt x="4163683" y="856891"/>
                  </a:lnTo>
                  <a:lnTo>
                    <a:pt x="4261449" y="810883"/>
                  </a:lnTo>
                  <a:lnTo>
                    <a:pt x="4330461" y="782129"/>
                  </a:lnTo>
                  <a:lnTo>
                    <a:pt x="4376468" y="753374"/>
                  </a:lnTo>
                  <a:lnTo>
                    <a:pt x="4433978" y="695865"/>
                  </a:lnTo>
                  <a:lnTo>
                    <a:pt x="4497238" y="644106"/>
                  </a:lnTo>
                  <a:lnTo>
                    <a:pt x="4572000" y="598099"/>
                  </a:lnTo>
                  <a:lnTo>
                    <a:pt x="4664015" y="557842"/>
                  </a:lnTo>
                  <a:lnTo>
                    <a:pt x="4767532" y="529087"/>
                  </a:lnTo>
                  <a:lnTo>
                    <a:pt x="4894053" y="494582"/>
                  </a:lnTo>
                  <a:lnTo>
                    <a:pt x="5020574" y="477329"/>
                  </a:lnTo>
                  <a:lnTo>
                    <a:pt x="5095336" y="471578"/>
                  </a:lnTo>
                  <a:lnTo>
                    <a:pt x="5147095" y="477329"/>
                  </a:lnTo>
                  <a:lnTo>
                    <a:pt x="5216106" y="500333"/>
                  </a:lnTo>
                  <a:lnTo>
                    <a:pt x="5273615" y="500333"/>
                  </a:lnTo>
                  <a:lnTo>
                    <a:pt x="5348378" y="488831"/>
                  </a:lnTo>
                  <a:lnTo>
                    <a:pt x="5423140" y="477329"/>
                  </a:lnTo>
                  <a:lnTo>
                    <a:pt x="5463396" y="471578"/>
                  </a:lnTo>
                  <a:lnTo>
                    <a:pt x="5595668" y="488831"/>
                  </a:lnTo>
                  <a:lnTo>
                    <a:pt x="5658928" y="494582"/>
                  </a:lnTo>
                  <a:lnTo>
                    <a:pt x="5779698" y="471578"/>
                  </a:lnTo>
                  <a:lnTo>
                    <a:pt x="5923472" y="431321"/>
                  </a:lnTo>
                  <a:lnTo>
                    <a:pt x="6072996" y="385314"/>
                  </a:lnTo>
                  <a:lnTo>
                    <a:pt x="6205268" y="345057"/>
                  </a:lnTo>
                  <a:lnTo>
                    <a:pt x="6372045" y="276046"/>
                  </a:lnTo>
                  <a:lnTo>
                    <a:pt x="6418053" y="253042"/>
                  </a:lnTo>
                  <a:lnTo>
                    <a:pt x="6487064" y="184031"/>
                  </a:lnTo>
                  <a:lnTo>
                    <a:pt x="6556076" y="120770"/>
                  </a:lnTo>
                  <a:lnTo>
                    <a:pt x="6625087" y="63261"/>
                  </a:lnTo>
                  <a:lnTo>
                    <a:pt x="6717102" y="23004"/>
                  </a:lnTo>
                  <a:lnTo>
                    <a:pt x="6826370" y="0"/>
                  </a:lnTo>
                  <a:lnTo>
                    <a:pt x="6924136" y="5751"/>
                  </a:lnTo>
                  <a:lnTo>
                    <a:pt x="6952891" y="11502"/>
                  </a:lnTo>
                </a:path>
              </a:pathLst>
            </a:custGeom>
            <a:noFill/>
            <a:ln w="25400" cap="flat" cmpd="sng" algn="ctr">
              <a:solidFill>
                <a:srgbClr val="F6ADCD"/>
              </a:solidFill>
              <a:prstDash val="solid"/>
              <a:miter lim="800000"/>
              <a:headEnd type="none" w="med" len="med"/>
              <a:tailEnd type="none" w="med" len="med"/>
            </a:ln>
            <a:effectLst>
              <a:outerShdw blurRad="50800" dist="38100" dir="2700000" algn="tl" rotWithShape="0">
                <a:prstClr val="black">
                  <a:alpha val="40000"/>
                </a:prstClr>
              </a:outerShdw>
            </a:effectLst>
          </p:spPr>
          <p:txBody>
            <a:bodyPr wrap="none"/>
            <a:lstStyle/>
            <a:p>
              <a:pPr eaLnBrk="0" hangingPunct="0">
                <a:defRPr/>
              </a:pPr>
              <a:endParaRPr lang="en-US" sz="1600" dirty="0">
                <a:solidFill>
                  <a:srgbClr val="FFFFFF"/>
                </a:solidFill>
                <a:latin typeface="Aptos" panose="020B0004020202020204" pitchFamily="34" charset="0"/>
              </a:endParaRPr>
            </a:p>
          </p:txBody>
        </p:sp>
        <p:cxnSp>
          <p:nvCxnSpPr>
            <p:cNvPr id="128" name="Straight Connector 16"/>
            <p:cNvCxnSpPr>
              <a:cxnSpLocks noChangeShapeType="1"/>
            </p:cNvCxnSpPr>
            <p:nvPr/>
          </p:nvCxnSpPr>
          <p:spPr bwMode="auto">
            <a:xfrm>
              <a:off x="1514475" y="1671638"/>
              <a:ext cx="0" cy="3581400"/>
            </a:xfrm>
            <a:prstGeom prst="line">
              <a:avLst/>
            </a:prstGeom>
            <a:noFill/>
            <a:ln w="9525" algn="ctr">
              <a:solidFill>
                <a:schemeClr val="bg2"/>
              </a:solidFill>
              <a:miter lim="800000"/>
              <a:headEnd/>
              <a:tailEnd/>
            </a:ln>
          </p:spPr>
        </p:cxnSp>
      </p:grpSp>
    </p:spTree>
    <p:extLst>
      <p:ext uri="{BB962C8B-B14F-4D97-AF65-F5344CB8AC3E}">
        <p14:creationId xmlns:p14="http://schemas.microsoft.com/office/powerpoint/2010/main" val="11047521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Effect of Additional HPV Types of 9vHPV Vaccine in Men</a:t>
            </a:r>
            <a:endParaRPr lang="tr-TR" dirty="0"/>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4120300138"/>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32396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Gardasil has Demonstrated Some Herd </a:t>
            </a:r>
            <a:r>
              <a:rPr lang="tr-TR" dirty="0" err="1"/>
              <a:t>Immunity</a:t>
            </a:r>
            <a:r>
              <a:rPr lang="en-US" dirty="0"/>
              <a:t> and Some Cross Protection.</a:t>
            </a:r>
            <a:r>
              <a:rPr lang="tr-TR" dirty="0"/>
              <a:t>..</a:t>
            </a:r>
          </a:p>
        </p:txBody>
      </p:sp>
      <p:sp>
        <p:nvSpPr>
          <p:cNvPr id="3" name="Content Placeholder 2"/>
          <p:cNvSpPr>
            <a:spLocks noGrp="1"/>
          </p:cNvSpPr>
          <p:nvPr>
            <p:ph idx="1"/>
          </p:nvPr>
        </p:nvSpPr>
        <p:spPr>
          <a:prstGeom prst="rect">
            <a:avLst/>
          </a:prstGeom>
        </p:spPr>
        <p:txBody>
          <a:bodyPr>
            <a:noAutofit/>
          </a:bodyPr>
          <a:lstStyle/>
          <a:p>
            <a:pPr algn="just"/>
            <a:r>
              <a:rPr lang="en-US" sz="3200" dirty="0"/>
              <a:t>Population-based studies and meta-analysis were reviewed to evaluate the impact of vaccination programs with high coverage and high series-completion on</a:t>
            </a:r>
          </a:p>
          <a:p>
            <a:pPr lvl="1"/>
            <a:r>
              <a:rPr lang="en-US" sz="2800" dirty="0"/>
              <a:t>HPV prevalence</a:t>
            </a:r>
          </a:p>
          <a:p>
            <a:pPr lvl="1"/>
            <a:r>
              <a:rPr lang="en-US" sz="2800" dirty="0"/>
              <a:t>High-grade disease associated with non-vaccine types</a:t>
            </a:r>
          </a:p>
          <a:p>
            <a:pPr lvl="1"/>
            <a:r>
              <a:rPr lang="en-US" sz="2800" dirty="0"/>
              <a:t>High-grade lesions irrespective of HPV type</a:t>
            </a:r>
          </a:p>
        </p:txBody>
      </p:sp>
      <p:sp>
        <p:nvSpPr>
          <p:cNvPr id="12" name="Footer Placeholder 9"/>
          <p:cNvSpPr>
            <a:spLocks noGrp="1"/>
          </p:cNvSpPr>
          <p:nvPr>
            <p:ph type="ftr" sz="quarter" idx="11"/>
          </p:nvPr>
        </p:nvSpPr>
        <p:spPr/>
        <p:txBody>
          <a:bodyPr/>
          <a:lstStyle/>
          <a:p>
            <a:pPr marL="0" lvl="4"/>
            <a:r>
              <a:rPr lang="fr-FR" sz="1100" dirty="0">
                <a:latin typeface="Aptos" panose="020B0004020202020204" pitchFamily="34" charset="0"/>
              </a:rPr>
              <a:t>Drolet M, Lancet Infect Dis 2015; </a:t>
            </a:r>
            <a:r>
              <a:rPr lang="fr-FR" sz="1100" dirty="0" err="1">
                <a:latin typeface="Aptos" panose="020B0004020202020204" pitchFamily="34" charset="0"/>
              </a:rPr>
              <a:t>Tabrizi</a:t>
            </a:r>
            <a:r>
              <a:rPr lang="fr-FR" sz="1100" dirty="0">
                <a:latin typeface="Aptos" panose="020B0004020202020204" pitchFamily="34" charset="0"/>
              </a:rPr>
              <a:t> SN, Lancet Infect Dis 2014; </a:t>
            </a:r>
            <a:r>
              <a:rPr lang="fr-FR" sz="1100" dirty="0" err="1">
                <a:latin typeface="Aptos" panose="020B0004020202020204" pitchFamily="34" charset="0"/>
              </a:rPr>
              <a:t>Markowitz</a:t>
            </a:r>
            <a:r>
              <a:rPr lang="fr-FR" sz="1100" dirty="0">
                <a:latin typeface="Aptos" panose="020B0004020202020204" pitchFamily="34" charset="0"/>
              </a:rPr>
              <a:t> L, J Infect Dis 2013; </a:t>
            </a:r>
            <a:r>
              <a:rPr lang="fr-FR" sz="1100" dirty="0" err="1">
                <a:latin typeface="Aptos" panose="020B0004020202020204" pitchFamily="34" charset="0"/>
              </a:rPr>
              <a:t>Markowitz</a:t>
            </a:r>
            <a:r>
              <a:rPr lang="fr-FR" sz="1100" dirty="0">
                <a:latin typeface="Aptos" panose="020B0004020202020204" pitchFamily="34" charset="0"/>
              </a:rPr>
              <a:t> L, </a:t>
            </a:r>
            <a:r>
              <a:rPr lang="fr-FR" sz="1100" dirty="0" err="1">
                <a:latin typeface="Aptos" panose="020B0004020202020204" pitchFamily="34" charset="0"/>
              </a:rPr>
              <a:t>Pediatrics</a:t>
            </a:r>
            <a:r>
              <a:rPr lang="fr-FR" sz="1100" dirty="0">
                <a:latin typeface="Aptos" panose="020B0004020202020204" pitchFamily="34" charset="0"/>
              </a:rPr>
              <a:t> 2016; </a:t>
            </a:r>
            <a:r>
              <a:rPr lang="fr-FR" sz="1100" dirty="0" err="1">
                <a:latin typeface="Aptos" panose="020B0004020202020204" pitchFamily="34" charset="0"/>
              </a:rPr>
              <a:t>Mesher</a:t>
            </a:r>
            <a:r>
              <a:rPr lang="fr-FR" sz="1100" dirty="0">
                <a:latin typeface="Aptos" panose="020B0004020202020204" pitchFamily="34" charset="0"/>
              </a:rPr>
              <a:t> D,  BMJ Open 2016; Cameron RL, </a:t>
            </a:r>
            <a:r>
              <a:rPr lang="fr-FR" sz="1100" dirty="0" err="1">
                <a:latin typeface="Aptos" panose="020B0004020202020204" pitchFamily="34" charset="0"/>
              </a:rPr>
              <a:t>Emerg</a:t>
            </a:r>
            <a:r>
              <a:rPr lang="fr-FR" sz="1100" dirty="0">
                <a:latin typeface="Aptos" panose="020B0004020202020204" pitchFamily="34" charset="0"/>
              </a:rPr>
              <a:t> Infect Dis 2016; </a:t>
            </a:r>
            <a:r>
              <a:rPr lang="fr-FR" sz="1100" dirty="0" err="1">
                <a:latin typeface="Aptos" panose="020B0004020202020204" pitchFamily="34" charset="0"/>
              </a:rPr>
              <a:t>Kavanagh</a:t>
            </a:r>
            <a:r>
              <a:rPr lang="fr-FR" sz="1100" dirty="0">
                <a:latin typeface="Aptos" panose="020B0004020202020204" pitchFamily="34" charset="0"/>
              </a:rPr>
              <a:t> K , Br J Cancer 2014; </a:t>
            </a:r>
            <a:r>
              <a:rPr lang="fr-FR" sz="1100" dirty="0" err="1">
                <a:latin typeface="Aptos" panose="020B0004020202020204" pitchFamily="34" charset="0"/>
              </a:rPr>
              <a:t>Baldur-Felskov</a:t>
            </a:r>
            <a:r>
              <a:rPr lang="fr-FR" sz="1100" dirty="0">
                <a:latin typeface="Aptos" panose="020B0004020202020204" pitchFamily="34" charset="0"/>
              </a:rPr>
              <a:t> B, J </a:t>
            </a:r>
            <a:r>
              <a:rPr lang="fr-FR" sz="1100" dirty="0" err="1">
                <a:latin typeface="Aptos" panose="020B0004020202020204" pitchFamily="34" charset="0"/>
              </a:rPr>
              <a:t>Natl</a:t>
            </a:r>
            <a:r>
              <a:rPr lang="fr-FR" sz="1100" dirty="0">
                <a:latin typeface="Aptos" panose="020B0004020202020204" pitchFamily="34" charset="0"/>
              </a:rPr>
              <a:t> Cancer </a:t>
            </a:r>
            <a:r>
              <a:rPr lang="fr-FR" sz="1100" dirty="0" err="1">
                <a:latin typeface="Aptos" panose="020B0004020202020204" pitchFamily="34" charset="0"/>
              </a:rPr>
              <a:t>Inst</a:t>
            </a:r>
            <a:r>
              <a:rPr lang="fr-FR" sz="1100" dirty="0">
                <a:latin typeface="Aptos" panose="020B0004020202020204" pitchFamily="34" charset="0"/>
              </a:rPr>
              <a:t> 2014; </a:t>
            </a:r>
            <a:r>
              <a:rPr lang="fr-FR" sz="1100" dirty="0" err="1">
                <a:latin typeface="Aptos" panose="020B0004020202020204" pitchFamily="34" charset="0"/>
              </a:rPr>
              <a:t>Crowe</a:t>
            </a:r>
            <a:r>
              <a:rPr lang="fr-FR" sz="1100" dirty="0">
                <a:latin typeface="Aptos" panose="020B0004020202020204" pitchFamily="34" charset="0"/>
              </a:rPr>
              <a:t> E, BMJ 2014; </a:t>
            </a:r>
            <a:r>
              <a:rPr lang="fr-FR" sz="1100" dirty="0" err="1">
                <a:latin typeface="Aptos" panose="020B0004020202020204" pitchFamily="34" charset="0"/>
              </a:rPr>
              <a:t>Herweijer</a:t>
            </a:r>
            <a:r>
              <a:rPr lang="fr-FR" sz="1100" dirty="0">
                <a:latin typeface="Aptos" panose="020B0004020202020204" pitchFamily="34" charset="0"/>
              </a:rPr>
              <a:t> E, Int J Cancer 2016; Pollock, Br J Cancer  2014 </a:t>
            </a:r>
            <a:endParaRPr lang="tr-TR" dirty="0">
              <a:latin typeface="Aptos" panose="020B0004020202020204" pitchFamily="34" charset="0"/>
            </a:endParaRPr>
          </a:p>
        </p:txBody>
      </p:sp>
    </p:spTree>
    <p:extLst>
      <p:ext uri="{BB962C8B-B14F-4D97-AF65-F5344CB8AC3E}">
        <p14:creationId xmlns:p14="http://schemas.microsoft.com/office/powerpoint/2010/main" val="6128078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Gardasil has Demonstrated Some Herd Protection and Some Cross Protection.</a:t>
            </a:r>
            <a:r>
              <a:rPr lang="tr-TR" dirty="0"/>
              <a:t>..</a:t>
            </a:r>
          </a:p>
        </p:txBody>
      </p:sp>
      <p:sp>
        <p:nvSpPr>
          <p:cNvPr id="3" name="Content Placeholder 2"/>
          <p:cNvSpPr>
            <a:spLocks noGrp="1"/>
          </p:cNvSpPr>
          <p:nvPr>
            <p:ph idx="1"/>
          </p:nvPr>
        </p:nvSpPr>
        <p:spPr>
          <a:prstGeom prst="rect">
            <a:avLst/>
          </a:prstGeom>
        </p:spPr>
        <p:txBody>
          <a:bodyPr>
            <a:noAutofit/>
          </a:bodyPr>
          <a:lstStyle/>
          <a:p>
            <a:pPr algn="just"/>
            <a:endParaRPr lang="tr-TR" dirty="0"/>
          </a:p>
          <a:p>
            <a:pPr algn="just"/>
            <a:r>
              <a:rPr lang="tr-TR" dirty="0"/>
              <a:t>R</a:t>
            </a:r>
            <a:r>
              <a:rPr lang="en-US" dirty="0" err="1"/>
              <a:t>eal</a:t>
            </a:r>
            <a:r>
              <a:rPr lang="en-US" dirty="0"/>
              <a:t>-world experience on non-vaccine HPV type prevalence and impact on high-grade disease irrespective of HPV type at the population level</a:t>
            </a:r>
            <a:r>
              <a:rPr lang="tr-TR" dirty="0"/>
              <a:t> is </a:t>
            </a:r>
            <a:r>
              <a:rPr lang="tr-TR" dirty="0" err="1"/>
              <a:t>looked</a:t>
            </a:r>
            <a:r>
              <a:rPr lang="tr-TR" dirty="0"/>
              <a:t> </a:t>
            </a:r>
            <a:r>
              <a:rPr lang="tr-TR" dirty="0" err="1"/>
              <a:t>for</a:t>
            </a:r>
            <a:endParaRPr lang="en-US" dirty="0"/>
          </a:p>
          <a:p>
            <a:pPr lvl="1" algn="just"/>
            <a:r>
              <a:rPr lang="en-US" dirty="0"/>
              <a:t>Meta-analysis: 20 eligible studies from 9 high-income countries representing more than 140 million person-years of follow-up </a:t>
            </a:r>
          </a:p>
          <a:p>
            <a:pPr lvl="1" algn="just"/>
            <a:r>
              <a:rPr lang="en-US" dirty="0"/>
              <a:t>Australia, the United States, Sweden, and Denmark for the 4vHPV vaccine</a:t>
            </a:r>
          </a:p>
          <a:p>
            <a:pPr lvl="1" algn="just"/>
            <a:r>
              <a:rPr lang="en-US" dirty="0"/>
              <a:t>Scotland and England for the 2vHPV vaccine</a:t>
            </a:r>
          </a:p>
        </p:txBody>
      </p:sp>
      <p:sp>
        <p:nvSpPr>
          <p:cNvPr id="12" name="Footer Placeholder 9"/>
          <p:cNvSpPr>
            <a:spLocks noGrp="1"/>
          </p:cNvSpPr>
          <p:nvPr>
            <p:ph type="ftr" sz="quarter" idx="11"/>
          </p:nvPr>
        </p:nvSpPr>
        <p:spPr/>
        <p:txBody>
          <a:bodyPr/>
          <a:lstStyle/>
          <a:p>
            <a:pPr marL="0" lvl="4"/>
            <a:r>
              <a:rPr lang="fr-FR" sz="1100" dirty="0">
                <a:latin typeface="Aptos" panose="020B0004020202020204" pitchFamily="34" charset="0"/>
              </a:rPr>
              <a:t>Drolet M, Lancet Infect Dis 2015; </a:t>
            </a:r>
            <a:r>
              <a:rPr lang="fr-FR" sz="1100" dirty="0" err="1">
                <a:latin typeface="Aptos" panose="020B0004020202020204" pitchFamily="34" charset="0"/>
              </a:rPr>
              <a:t>Tabrizi</a:t>
            </a:r>
            <a:r>
              <a:rPr lang="fr-FR" sz="1100" dirty="0">
                <a:latin typeface="Aptos" panose="020B0004020202020204" pitchFamily="34" charset="0"/>
              </a:rPr>
              <a:t> SN, Lancet Infect Dis 2014; </a:t>
            </a:r>
            <a:r>
              <a:rPr lang="fr-FR" sz="1100" dirty="0" err="1">
                <a:latin typeface="Aptos" panose="020B0004020202020204" pitchFamily="34" charset="0"/>
              </a:rPr>
              <a:t>Markowitz</a:t>
            </a:r>
            <a:r>
              <a:rPr lang="fr-FR" sz="1100" dirty="0">
                <a:latin typeface="Aptos" panose="020B0004020202020204" pitchFamily="34" charset="0"/>
              </a:rPr>
              <a:t> L, J Infect Dis 2013; </a:t>
            </a:r>
            <a:r>
              <a:rPr lang="fr-FR" sz="1100" dirty="0" err="1">
                <a:latin typeface="Aptos" panose="020B0004020202020204" pitchFamily="34" charset="0"/>
              </a:rPr>
              <a:t>Markowitz</a:t>
            </a:r>
            <a:r>
              <a:rPr lang="fr-FR" sz="1100" dirty="0">
                <a:latin typeface="Aptos" panose="020B0004020202020204" pitchFamily="34" charset="0"/>
              </a:rPr>
              <a:t> L, </a:t>
            </a:r>
            <a:r>
              <a:rPr lang="fr-FR" sz="1100" dirty="0" err="1">
                <a:latin typeface="Aptos" panose="020B0004020202020204" pitchFamily="34" charset="0"/>
              </a:rPr>
              <a:t>Pediatrics</a:t>
            </a:r>
            <a:r>
              <a:rPr lang="fr-FR" sz="1100" dirty="0">
                <a:latin typeface="Aptos" panose="020B0004020202020204" pitchFamily="34" charset="0"/>
              </a:rPr>
              <a:t> 2016; </a:t>
            </a:r>
            <a:r>
              <a:rPr lang="fr-FR" sz="1100" dirty="0" err="1">
                <a:latin typeface="Aptos" panose="020B0004020202020204" pitchFamily="34" charset="0"/>
              </a:rPr>
              <a:t>Mesher</a:t>
            </a:r>
            <a:r>
              <a:rPr lang="fr-FR" sz="1100" dirty="0">
                <a:latin typeface="Aptos" panose="020B0004020202020204" pitchFamily="34" charset="0"/>
              </a:rPr>
              <a:t> D,  BMJ Open 2016; Cameron RL, </a:t>
            </a:r>
            <a:r>
              <a:rPr lang="fr-FR" sz="1100" dirty="0" err="1">
                <a:latin typeface="Aptos" panose="020B0004020202020204" pitchFamily="34" charset="0"/>
              </a:rPr>
              <a:t>Emerg</a:t>
            </a:r>
            <a:r>
              <a:rPr lang="fr-FR" sz="1100" dirty="0">
                <a:latin typeface="Aptos" panose="020B0004020202020204" pitchFamily="34" charset="0"/>
              </a:rPr>
              <a:t> Infect Dis 2016; </a:t>
            </a:r>
            <a:r>
              <a:rPr lang="fr-FR" sz="1100" dirty="0" err="1">
                <a:latin typeface="Aptos" panose="020B0004020202020204" pitchFamily="34" charset="0"/>
              </a:rPr>
              <a:t>Kavanagh</a:t>
            </a:r>
            <a:r>
              <a:rPr lang="fr-FR" sz="1100" dirty="0">
                <a:latin typeface="Aptos" panose="020B0004020202020204" pitchFamily="34" charset="0"/>
              </a:rPr>
              <a:t> K , Br J Cancer 2014; </a:t>
            </a:r>
            <a:r>
              <a:rPr lang="fr-FR" sz="1100" dirty="0" err="1">
                <a:latin typeface="Aptos" panose="020B0004020202020204" pitchFamily="34" charset="0"/>
              </a:rPr>
              <a:t>Baldur-Felskov</a:t>
            </a:r>
            <a:r>
              <a:rPr lang="fr-FR" sz="1100" dirty="0">
                <a:latin typeface="Aptos" panose="020B0004020202020204" pitchFamily="34" charset="0"/>
              </a:rPr>
              <a:t> B, J </a:t>
            </a:r>
            <a:r>
              <a:rPr lang="fr-FR" sz="1100" dirty="0" err="1">
                <a:latin typeface="Aptos" panose="020B0004020202020204" pitchFamily="34" charset="0"/>
              </a:rPr>
              <a:t>Natl</a:t>
            </a:r>
            <a:r>
              <a:rPr lang="fr-FR" sz="1100" dirty="0">
                <a:latin typeface="Aptos" panose="020B0004020202020204" pitchFamily="34" charset="0"/>
              </a:rPr>
              <a:t> Cancer </a:t>
            </a:r>
            <a:r>
              <a:rPr lang="fr-FR" sz="1100" dirty="0" err="1">
                <a:latin typeface="Aptos" panose="020B0004020202020204" pitchFamily="34" charset="0"/>
              </a:rPr>
              <a:t>Inst</a:t>
            </a:r>
            <a:r>
              <a:rPr lang="fr-FR" sz="1100" dirty="0">
                <a:latin typeface="Aptos" panose="020B0004020202020204" pitchFamily="34" charset="0"/>
              </a:rPr>
              <a:t> 2014; </a:t>
            </a:r>
            <a:r>
              <a:rPr lang="fr-FR" sz="1100" dirty="0" err="1">
                <a:latin typeface="Aptos" panose="020B0004020202020204" pitchFamily="34" charset="0"/>
              </a:rPr>
              <a:t>Crowe</a:t>
            </a:r>
            <a:r>
              <a:rPr lang="fr-FR" sz="1100" dirty="0">
                <a:latin typeface="Aptos" panose="020B0004020202020204" pitchFamily="34" charset="0"/>
              </a:rPr>
              <a:t> E, BMJ 2014; </a:t>
            </a:r>
            <a:r>
              <a:rPr lang="fr-FR" sz="1100" dirty="0" err="1">
                <a:latin typeface="Aptos" panose="020B0004020202020204" pitchFamily="34" charset="0"/>
              </a:rPr>
              <a:t>Herweijer</a:t>
            </a:r>
            <a:r>
              <a:rPr lang="fr-FR" sz="1100" dirty="0">
                <a:latin typeface="Aptos" panose="020B0004020202020204" pitchFamily="34" charset="0"/>
              </a:rPr>
              <a:t> E, Int J Cancer 2016; Pollock, Br J Cancer  2014 </a:t>
            </a:r>
            <a:endParaRPr lang="tr-TR" dirty="0">
              <a:latin typeface="Aptos" panose="020B0004020202020204" pitchFamily="34" charset="0"/>
            </a:endParaRPr>
          </a:p>
        </p:txBody>
      </p:sp>
    </p:spTree>
    <p:extLst>
      <p:ext uri="{BB962C8B-B14F-4D97-AF65-F5344CB8AC3E}">
        <p14:creationId xmlns:p14="http://schemas.microsoft.com/office/powerpoint/2010/main" val="14770968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fontScale="90000"/>
          </a:bodyPr>
          <a:lstStyle/>
          <a:p>
            <a:pPr lvl="0"/>
            <a:r>
              <a:rPr lang="en-US" dirty="0"/>
              <a:t>Gardasil has Demonstrated Some Herd and Cross Protection.</a:t>
            </a:r>
            <a:r>
              <a:rPr lang="tr-TR" dirty="0"/>
              <a:t> </a:t>
            </a:r>
            <a:r>
              <a:rPr lang="en-US" dirty="0"/>
              <a:t>Is it Necessary to Add 5 More Types</a:t>
            </a:r>
            <a:r>
              <a:rPr lang="tr-TR" dirty="0"/>
              <a:t>?</a:t>
            </a:r>
            <a:endParaRPr lang="tr-TR" baseline="30000" dirty="0"/>
          </a:p>
        </p:txBody>
      </p:sp>
      <p:sp>
        <p:nvSpPr>
          <p:cNvPr id="3" name="Content Placeholder 2"/>
          <p:cNvSpPr>
            <a:spLocks noGrp="1"/>
          </p:cNvSpPr>
          <p:nvPr>
            <p:ph idx="1"/>
          </p:nvPr>
        </p:nvSpPr>
        <p:spPr>
          <a:prstGeom prst="rect">
            <a:avLst/>
          </a:prstGeom>
        </p:spPr>
        <p:txBody>
          <a:bodyPr>
            <a:noAutofit/>
          </a:bodyPr>
          <a:lstStyle/>
          <a:p>
            <a:pPr algn="just"/>
            <a:r>
              <a:rPr lang="en-US" dirty="0"/>
              <a:t>Data suggest that cross-protection observed at 4 years in the clinical trials for the bivalent and </a:t>
            </a:r>
            <a:r>
              <a:rPr lang="en-US" dirty="0" err="1"/>
              <a:t>quadrivalent</a:t>
            </a:r>
            <a:r>
              <a:rPr lang="en-US" dirty="0"/>
              <a:t> vaccines is a </a:t>
            </a:r>
            <a:r>
              <a:rPr lang="en-US" sz="2400" b="1" spc="50" dirty="0">
                <a:solidFill>
                  <a:srgbClr val="E57130"/>
                </a:solidFill>
                <a:ea typeface="+mj-ea"/>
                <a:cs typeface="+mj-cs"/>
              </a:rPr>
              <a:t>short-lived phenomenon of early modest protection that wanes over time</a:t>
            </a:r>
            <a:endParaRPr lang="tr-TR" sz="2400" b="1" spc="50" dirty="0">
              <a:solidFill>
                <a:srgbClr val="E57130"/>
              </a:solidFill>
              <a:ea typeface="+mj-ea"/>
              <a:cs typeface="+mj-cs"/>
            </a:endParaRPr>
          </a:p>
          <a:p>
            <a:pPr algn="just"/>
            <a:r>
              <a:rPr lang="en-US" dirty="0"/>
              <a:t>For both vaccines, efficacy for </a:t>
            </a:r>
            <a:r>
              <a:rPr lang="en-US" dirty="0" err="1"/>
              <a:t>nonvaccine</a:t>
            </a:r>
            <a:r>
              <a:rPr lang="en-US" dirty="0"/>
              <a:t> types is neither as high nor as consistent as the efficacy against VLP-based HPV Types 16 and 18, whereby VLPs are manufactured for specific HPV types and quality controlled for potency</a:t>
            </a:r>
            <a:endParaRPr lang="tr-TR" dirty="0"/>
          </a:p>
          <a:p>
            <a:pPr algn="just"/>
            <a:r>
              <a:rPr lang="en-US" dirty="0"/>
              <a:t>Population based data demonstrate weak and inconsistent impact of cross protection against </a:t>
            </a:r>
            <a:r>
              <a:rPr lang="en-US" dirty="0" err="1"/>
              <a:t>nonvaccine</a:t>
            </a:r>
            <a:r>
              <a:rPr lang="en-US" dirty="0"/>
              <a:t> HPV types following introduction of the 4vHPV vaccine or the 2vHPV vaccine</a:t>
            </a:r>
            <a:endParaRPr lang="tr-TR" dirty="0"/>
          </a:p>
          <a:p>
            <a:pPr algn="just"/>
            <a:endParaRPr lang="tr-TR" sz="1200" dirty="0"/>
          </a:p>
        </p:txBody>
      </p:sp>
      <p:sp>
        <p:nvSpPr>
          <p:cNvPr id="2" name="Altbilgi Yer Tutucusu 1"/>
          <p:cNvSpPr>
            <a:spLocks noGrp="1"/>
          </p:cNvSpPr>
          <p:nvPr>
            <p:ph type="ftr" sz="quarter" idx="11"/>
          </p:nvPr>
        </p:nvSpPr>
        <p:spPr/>
        <p:txBody>
          <a:bodyPr/>
          <a:lstStyle/>
          <a:p>
            <a:r>
              <a:rPr lang="en-US"/>
              <a:t>Drolet M, Lancet Infect Dis 2015; Brown DR, J Infect Dis 2009; Wheeler CM, Lancet Oncol 2012; Malagón T, Lancet Infect Dis 2012; Paavonen J, Lancet 2009</a:t>
            </a:r>
          </a:p>
        </p:txBody>
      </p:sp>
    </p:spTree>
    <p:extLst>
      <p:ext uri="{BB962C8B-B14F-4D97-AF65-F5344CB8AC3E}">
        <p14:creationId xmlns:p14="http://schemas.microsoft.com/office/powerpoint/2010/main" val="19858439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407" y="1788413"/>
            <a:ext cx="4497186" cy="441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p:txBody>
          <a:bodyPr>
            <a:normAutofit fontScale="90000"/>
          </a:bodyPr>
          <a:lstStyle/>
          <a:p>
            <a:r>
              <a:rPr lang="en-US" dirty="0"/>
              <a:t>Gardasil has Demonstrated Some Herd Protection and Some Cross Protection.</a:t>
            </a:r>
            <a:r>
              <a:rPr lang="tr-TR" dirty="0"/>
              <a:t>..</a:t>
            </a:r>
          </a:p>
        </p:txBody>
      </p:sp>
      <p:sp>
        <p:nvSpPr>
          <p:cNvPr id="11" name="Footer Placeholder 9"/>
          <p:cNvSpPr>
            <a:spLocks noGrp="1"/>
          </p:cNvSpPr>
          <p:nvPr>
            <p:ph type="ftr" sz="quarter" idx="11"/>
          </p:nvPr>
        </p:nvSpPr>
        <p:spPr/>
        <p:txBody>
          <a:bodyPr/>
          <a:lstStyle/>
          <a:p>
            <a:pPr marL="0" lvl="4"/>
            <a:r>
              <a:rPr lang="fr-FR" sz="1100" dirty="0">
                <a:latin typeface="Aptos" panose="020B0004020202020204" pitchFamily="34" charset="0"/>
              </a:rPr>
              <a:t>Drolet M</a:t>
            </a:r>
            <a:r>
              <a:rPr lang="tr-TR" sz="1100" dirty="0">
                <a:latin typeface="Aptos" panose="020B0004020202020204" pitchFamily="34" charset="0"/>
              </a:rPr>
              <a:t>, </a:t>
            </a:r>
            <a:r>
              <a:rPr lang="fr-FR" sz="1100" dirty="0">
                <a:latin typeface="Aptos" panose="020B0004020202020204" pitchFamily="34" charset="0"/>
              </a:rPr>
              <a:t>Lancet Infect Dis</a:t>
            </a:r>
            <a:r>
              <a:rPr lang="tr-TR" sz="1100" dirty="0">
                <a:latin typeface="Aptos" panose="020B0004020202020204" pitchFamily="34" charset="0"/>
              </a:rPr>
              <a:t>, </a:t>
            </a:r>
            <a:r>
              <a:rPr lang="fr-FR" sz="1100" dirty="0">
                <a:latin typeface="Aptos" panose="020B0004020202020204" pitchFamily="34" charset="0"/>
              </a:rPr>
              <a:t>2015</a:t>
            </a:r>
            <a:r>
              <a:rPr lang="tr-TR" sz="1100" dirty="0">
                <a:latin typeface="Aptos" panose="020B0004020202020204" pitchFamily="34" charset="0"/>
              </a:rPr>
              <a:t>; </a:t>
            </a:r>
            <a:r>
              <a:rPr lang="en-US" altLang="en-US" sz="1100" dirty="0">
                <a:latin typeface="Aptos" panose="020B0004020202020204" pitchFamily="34" charset="0"/>
              </a:rPr>
              <a:t>Tabrizi SN</a:t>
            </a:r>
            <a:r>
              <a:rPr lang="tr-TR" altLang="en-US" sz="1100" dirty="0">
                <a:latin typeface="Aptos" panose="020B0004020202020204" pitchFamily="34" charset="0"/>
              </a:rPr>
              <a:t>, </a:t>
            </a:r>
            <a:r>
              <a:rPr lang="en-US" altLang="en-US" sz="1100" dirty="0">
                <a:latin typeface="Aptos" panose="020B0004020202020204" pitchFamily="34" charset="0"/>
              </a:rPr>
              <a:t>Lancet Infect Dis. 2014</a:t>
            </a:r>
            <a:r>
              <a:rPr lang="tr-TR" altLang="en-US" sz="1100" dirty="0">
                <a:latin typeface="Aptos" panose="020B0004020202020204" pitchFamily="34" charset="0"/>
              </a:rPr>
              <a:t>;</a:t>
            </a:r>
            <a:r>
              <a:rPr lang="en-US" altLang="en-US" sz="1100" dirty="0">
                <a:latin typeface="Aptos" panose="020B0004020202020204" pitchFamily="34" charset="0"/>
              </a:rPr>
              <a:t> Markowitz L</a:t>
            </a:r>
            <a:r>
              <a:rPr lang="tr-TR" altLang="en-US" sz="1100" dirty="0">
                <a:latin typeface="Aptos" panose="020B0004020202020204" pitchFamily="34" charset="0"/>
              </a:rPr>
              <a:t>, </a:t>
            </a:r>
            <a:r>
              <a:rPr lang="en-US" altLang="en-US" sz="1100" dirty="0">
                <a:latin typeface="Aptos" panose="020B0004020202020204" pitchFamily="34" charset="0"/>
              </a:rPr>
              <a:t>J Infect Dis</a:t>
            </a:r>
            <a:r>
              <a:rPr lang="tr-TR" altLang="en-US" sz="1100" dirty="0">
                <a:latin typeface="Aptos" panose="020B0004020202020204" pitchFamily="34" charset="0"/>
              </a:rPr>
              <a:t>, </a:t>
            </a:r>
            <a:r>
              <a:rPr lang="en-US" altLang="en-US" sz="1100" dirty="0">
                <a:latin typeface="Aptos" panose="020B0004020202020204" pitchFamily="34" charset="0"/>
              </a:rPr>
              <a:t>2013</a:t>
            </a:r>
            <a:r>
              <a:rPr lang="tr-TR" altLang="en-US" sz="1100" dirty="0">
                <a:latin typeface="Aptos" panose="020B0004020202020204" pitchFamily="34" charset="0"/>
              </a:rPr>
              <a:t>;</a:t>
            </a:r>
            <a:r>
              <a:rPr lang="en-US" altLang="en-US" sz="1100" dirty="0">
                <a:latin typeface="Aptos" panose="020B0004020202020204" pitchFamily="34" charset="0"/>
              </a:rPr>
              <a:t> Markowitz L</a:t>
            </a:r>
            <a:r>
              <a:rPr lang="tr-TR" altLang="en-US" sz="1100" dirty="0">
                <a:latin typeface="Aptos" panose="020B0004020202020204" pitchFamily="34" charset="0"/>
              </a:rPr>
              <a:t>, </a:t>
            </a:r>
            <a:r>
              <a:rPr lang="en-US" altLang="en-US" sz="1100" dirty="0">
                <a:latin typeface="Aptos" panose="020B0004020202020204" pitchFamily="34" charset="0"/>
              </a:rPr>
              <a:t>Pediatrics</a:t>
            </a:r>
            <a:r>
              <a:rPr lang="tr-TR" altLang="en-US" sz="1100" dirty="0">
                <a:latin typeface="Aptos" panose="020B0004020202020204" pitchFamily="34" charset="0"/>
              </a:rPr>
              <a:t>, 2</a:t>
            </a:r>
            <a:r>
              <a:rPr lang="en-US" altLang="en-US" sz="1100" dirty="0">
                <a:latin typeface="Aptos" panose="020B0004020202020204" pitchFamily="34" charset="0"/>
              </a:rPr>
              <a:t>016</a:t>
            </a:r>
            <a:r>
              <a:rPr lang="tr-TR" altLang="en-US" sz="1100" dirty="0">
                <a:latin typeface="Aptos" panose="020B0004020202020204" pitchFamily="34" charset="0"/>
              </a:rPr>
              <a:t>;</a:t>
            </a:r>
            <a:r>
              <a:rPr lang="en-US" altLang="en-US" sz="1100" dirty="0">
                <a:latin typeface="Aptos" panose="020B0004020202020204" pitchFamily="34" charset="0"/>
              </a:rPr>
              <a:t> </a:t>
            </a:r>
            <a:r>
              <a:rPr lang="fr-FR" sz="1100" dirty="0" err="1">
                <a:latin typeface="Aptos" panose="020B0004020202020204" pitchFamily="34" charset="0"/>
              </a:rPr>
              <a:t>Mesher</a:t>
            </a:r>
            <a:r>
              <a:rPr lang="fr-FR" sz="1100" dirty="0">
                <a:latin typeface="Aptos" panose="020B0004020202020204" pitchFamily="34" charset="0"/>
              </a:rPr>
              <a:t> D</a:t>
            </a:r>
            <a:r>
              <a:rPr lang="tr-TR" sz="1100" dirty="0">
                <a:latin typeface="Aptos" panose="020B0004020202020204" pitchFamily="34" charset="0"/>
              </a:rPr>
              <a:t>, </a:t>
            </a:r>
            <a:r>
              <a:rPr lang="fr-FR" sz="1100" dirty="0">
                <a:latin typeface="Aptos" panose="020B0004020202020204" pitchFamily="34" charset="0"/>
              </a:rPr>
              <a:t> BMJ Open</a:t>
            </a:r>
            <a:r>
              <a:rPr lang="tr-TR" sz="1100" dirty="0">
                <a:latin typeface="Aptos" panose="020B0004020202020204" pitchFamily="34" charset="0"/>
              </a:rPr>
              <a:t>, </a:t>
            </a:r>
            <a:r>
              <a:rPr lang="fr-FR" sz="1100" dirty="0">
                <a:latin typeface="Aptos" panose="020B0004020202020204" pitchFamily="34" charset="0"/>
              </a:rPr>
              <a:t>2016</a:t>
            </a:r>
            <a:r>
              <a:rPr lang="tr-TR" sz="1100" dirty="0">
                <a:latin typeface="Aptos" panose="020B0004020202020204" pitchFamily="34" charset="0"/>
              </a:rPr>
              <a:t>;</a:t>
            </a:r>
            <a:r>
              <a:rPr lang="en-US" altLang="en-US" sz="1100" dirty="0">
                <a:latin typeface="Aptos" panose="020B0004020202020204" pitchFamily="34" charset="0"/>
              </a:rPr>
              <a:t> </a:t>
            </a:r>
            <a:r>
              <a:rPr lang="fr-FR" sz="1100" dirty="0">
                <a:latin typeface="Aptos" panose="020B0004020202020204" pitchFamily="34" charset="0"/>
              </a:rPr>
              <a:t>Cameron RL</a:t>
            </a:r>
            <a:r>
              <a:rPr lang="tr-TR" sz="1100" dirty="0">
                <a:latin typeface="Aptos" panose="020B0004020202020204" pitchFamily="34" charset="0"/>
              </a:rPr>
              <a:t>, </a:t>
            </a:r>
            <a:r>
              <a:rPr lang="fr-FR" sz="1100" dirty="0" err="1">
                <a:latin typeface="Aptos" panose="020B0004020202020204" pitchFamily="34" charset="0"/>
              </a:rPr>
              <a:t>Emerg</a:t>
            </a:r>
            <a:r>
              <a:rPr lang="fr-FR" sz="1100" dirty="0">
                <a:latin typeface="Aptos" panose="020B0004020202020204" pitchFamily="34" charset="0"/>
              </a:rPr>
              <a:t> Infect Dis</a:t>
            </a:r>
            <a:r>
              <a:rPr lang="tr-TR" sz="1100" dirty="0">
                <a:latin typeface="Aptos" panose="020B0004020202020204" pitchFamily="34" charset="0"/>
              </a:rPr>
              <a:t>, </a:t>
            </a:r>
            <a:r>
              <a:rPr lang="fr-FR" sz="1100" dirty="0">
                <a:latin typeface="Aptos" panose="020B0004020202020204" pitchFamily="34" charset="0"/>
              </a:rPr>
              <a:t>2016</a:t>
            </a:r>
            <a:r>
              <a:rPr lang="tr-TR" sz="1100" dirty="0">
                <a:latin typeface="Aptos" panose="020B0004020202020204" pitchFamily="34" charset="0"/>
              </a:rPr>
              <a:t>;</a:t>
            </a:r>
            <a:r>
              <a:rPr lang="en-US" altLang="en-US" sz="1100" dirty="0">
                <a:latin typeface="Aptos" panose="020B0004020202020204" pitchFamily="34" charset="0"/>
              </a:rPr>
              <a:t> Kavanagh K </a:t>
            </a:r>
            <a:r>
              <a:rPr lang="tr-TR" altLang="en-US" sz="1100" dirty="0">
                <a:latin typeface="Aptos" panose="020B0004020202020204" pitchFamily="34" charset="0"/>
              </a:rPr>
              <a:t>, </a:t>
            </a:r>
            <a:r>
              <a:rPr lang="en-US" altLang="en-US" sz="1100" dirty="0">
                <a:latin typeface="Aptos" panose="020B0004020202020204" pitchFamily="34" charset="0"/>
              </a:rPr>
              <a:t>Br J Cancer.</a:t>
            </a:r>
            <a:r>
              <a:rPr lang="tr-TR" altLang="en-US" sz="1100" dirty="0">
                <a:latin typeface="Aptos" panose="020B0004020202020204" pitchFamily="34" charset="0"/>
              </a:rPr>
              <a:t>,</a:t>
            </a:r>
            <a:r>
              <a:rPr lang="en-US" altLang="en-US" sz="1100" dirty="0">
                <a:latin typeface="Aptos" panose="020B0004020202020204" pitchFamily="34" charset="0"/>
              </a:rPr>
              <a:t>2014</a:t>
            </a:r>
            <a:r>
              <a:rPr lang="tr-TR" altLang="en-US" sz="1100" dirty="0">
                <a:latin typeface="Aptos" panose="020B0004020202020204" pitchFamily="34" charset="0"/>
              </a:rPr>
              <a:t>;</a:t>
            </a:r>
            <a:r>
              <a:rPr lang="en-US" altLang="en-US" sz="1100" dirty="0">
                <a:latin typeface="Aptos" panose="020B0004020202020204" pitchFamily="34" charset="0"/>
              </a:rPr>
              <a:t> </a:t>
            </a:r>
            <a:r>
              <a:rPr lang="en-US" sz="1100" dirty="0">
                <a:latin typeface="Aptos" panose="020B0004020202020204" pitchFamily="34" charset="0"/>
              </a:rPr>
              <a:t>Baldur-</a:t>
            </a:r>
            <a:r>
              <a:rPr lang="en-US" sz="1100" dirty="0" err="1">
                <a:latin typeface="Aptos" panose="020B0004020202020204" pitchFamily="34" charset="0"/>
              </a:rPr>
              <a:t>Felskov</a:t>
            </a:r>
            <a:r>
              <a:rPr lang="en-US" sz="1100" dirty="0">
                <a:latin typeface="Aptos" panose="020B0004020202020204" pitchFamily="34" charset="0"/>
              </a:rPr>
              <a:t> B</a:t>
            </a:r>
            <a:r>
              <a:rPr lang="tr-TR" sz="1100" dirty="0">
                <a:latin typeface="Aptos" panose="020B0004020202020204" pitchFamily="34" charset="0"/>
              </a:rPr>
              <a:t>, </a:t>
            </a:r>
            <a:r>
              <a:rPr lang="en-US" sz="1100" dirty="0">
                <a:latin typeface="Aptos" panose="020B0004020202020204" pitchFamily="34" charset="0"/>
              </a:rPr>
              <a:t>J Natl Cancer Inst.</a:t>
            </a:r>
            <a:r>
              <a:rPr lang="tr-TR" sz="1100" dirty="0">
                <a:latin typeface="Aptos" panose="020B0004020202020204" pitchFamily="34" charset="0"/>
              </a:rPr>
              <a:t>, 2</a:t>
            </a:r>
            <a:r>
              <a:rPr lang="en-US" sz="1100" dirty="0">
                <a:latin typeface="Aptos" panose="020B0004020202020204" pitchFamily="34" charset="0"/>
              </a:rPr>
              <a:t>014</a:t>
            </a:r>
            <a:r>
              <a:rPr lang="tr-TR" sz="1100" dirty="0">
                <a:latin typeface="Aptos" panose="020B0004020202020204" pitchFamily="34" charset="0"/>
              </a:rPr>
              <a:t>;</a:t>
            </a:r>
            <a:r>
              <a:rPr lang="en-US" sz="1100" dirty="0">
                <a:latin typeface="Aptos" panose="020B0004020202020204" pitchFamily="34" charset="0"/>
              </a:rPr>
              <a:t> Crowe E</a:t>
            </a:r>
            <a:r>
              <a:rPr lang="tr-TR" sz="1100" dirty="0">
                <a:latin typeface="Aptos" panose="020B0004020202020204" pitchFamily="34" charset="0"/>
              </a:rPr>
              <a:t>, </a:t>
            </a:r>
            <a:r>
              <a:rPr lang="en-US" sz="1100" dirty="0">
                <a:latin typeface="Aptos" panose="020B0004020202020204" pitchFamily="34" charset="0"/>
              </a:rPr>
              <a:t>BMJ.</a:t>
            </a:r>
            <a:r>
              <a:rPr lang="tr-TR" sz="1100" dirty="0">
                <a:latin typeface="Aptos" panose="020B0004020202020204" pitchFamily="34" charset="0"/>
              </a:rPr>
              <a:t>, 2</a:t>
            </a:r>
            <a:r>
              <a:rPr lang="en-US" sz="1100" dirty="0">
                <a:latin typeface="Aptos" panose="020B0004020202020204" pitchFamily="34" charset="0"/>
              </a:rPr>
              <a:t>014</a:t>
            </a:r>
            <a:r>
              <a:rPr lang="tr-TR" sz="1100" dirty="0">
                <a:latin typeface="Aptos" panose="020B0004020202020204" pitchFamily="34" charset="0"/>
              </a:rPr>
              <a:t>; </a:t>
            </a:r>
            <a:r>
              <a:rPr lang="en-US" sz="1100" dirty="0" err="1">
                <a:latin typeface="Aptos" panose="020B0004020202020204" pitchFamily="34" charset="0"/>
              </a:rPr>
              <a:t>Herweijer</a:t>
            </a:r>
            <a:r>
              <a:rPr lang="en-US" sz="1100" dirty="0">
                <a:latin typeface="Aptos" panose="020B0004020202020204" pitchFamily="34" charset="0"/>
              </a:rPr>
              <a:t> E</a:t>
            </a:r>
            <a:r>
              <a:rPr lang="tr-TR" sz="1100" dirty="0">
                <a:latin typeface="Aptos" panose="020B0004020202020204" pitchFamily="34" charset="0"/>
              </a:rPr>
              <a:t>, </a:t>
            </a:r>
            <a:r>
              <a:rPr lang="en-US" sz="1100" dirty="0">
                <a:latin typeface="Aptos" panose="020B0004020202020204" pitchFamily="34" charset="0"/>
              </a:rPr>
              <a:t>Int J Cancer</a:t>
            </a:r>
            <a:r>
              <a:rPr lang="tr-TR" sz="1100" dirty="0">
                <a:latin typeface="Aptos" panose="020B0004020202020204" pitchFamily="34" charset="0"/>
              </a:rPr>
              <a:t>, </a:t>
            </a:r>
            <a:r>
              <a:rPr lang="en-US" sz="1100" dirty="0">
                <a:latin typeface="Aptos" panose="020B0004020202020204" pitchFamily="34" charset="0"/>
              </a:rPr>
              <a:t>2016</a:t>
            </a:r>
            <a:r>
              <a:rPr lang="tr-TR" sz="1100" dirty="0">
                <a:latin typeface="Aptos" panose="020B0004020202020204" pitchFamily="34" charset="0"/>
              </a:rPr>
              <a:t>;</a:t>
            </a:r>
            <a:r>
              <a:rPr lang="en-US" sz="1100" dirty="0">
                <a:latin typeface="Aptos" panose="020B0004020202020204" pitchFamily="34" charset="0"/>
              </a:rPr>
              <a:t> </a:t>
            </a:r>
            <a:r>
              <a:rPr lang="da-DK" sz="1100" dirty="0">
                <a:latin typeface="Aptos" panose="020B0004020202020204" pitchFamily="34" charset="0"/>
              </a:rPr>
              <a:t>Pollock</a:t>
            </a:r>
            <a:r>
              <a:rPr lang="tr-TR" sz="1100" dirty="0">
                <a:latin typeface="Aptos" panose="020B0004020202020204" pitchFamily="34" charset="0"/>
              </a:rPr>
              <a:t>, </a:t>
            </a:r>
            <a:r>
              <a:rPr lang="da-DK" sz="1100" dirty="0">
                <a:latin typeface="Aptos" panose="020B0004020202020204" pitchFamily="34" charset="0"/>
              </a:rPr>
              <a:t>Br J Cancer</a:t>
            </a:r>
            <a:r>
              <a:rPr lang="tr-TR" sz="1100" dirty="0">
                <a:latin typeface="Aptos" panose="020B0004020202020204" pitchFamily="34" charset="0"/>
              </a:rPr>
              <a:t>, </a:t>
            </a:r>
            <a:r>
              <a:rPr lang="da-DK" sz="1100" dirty="0">
                <a:latin typeface="Aptos" panose="020B0004020202020204" pitchFamily="34" charset="0"/>
              </a:rPr>
              <a:t> 2014</a:t>
            </a:r>
            <a:endParaRPr lang="en-US" altLang="en-US" sz="1100" dirty="0">
              <a:latin typeface="Aptos" panose="020B0004020202020204" pitchFamily="34" charset="0"/>
            </a:endParaRPr>
          </a:p>
          <a:p>
            <a:endParaRPr lang="tr-TR" dirty="0"/>
          </a:p>
        </p:txBody>
      </p:sp>
    </p:spTree>
    <p:extLst>
      <p:ext uri="{BB962C8B-B14F-4D97-AF65-F5344CB8AC3E}">
        <p14:creationId xmlns:p14="http://schemas.microsoft.com/office/powerpoint/2010/main" val="29321624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en-US" dirty="0"/>
              <a:t>Gardasil has Demonstrated Some Herd Protection and Some Cross Protection.</a:t>
            </a:r>
            <a:r>
              <a:rPr lang="tr-TR" dirty="0"/>
              <a:t>..</a:t>
            </a:r>
          </a:p>
        </p:txBody>
      </p:sp>
      <p:sp>
        <p:nvSpPr>
          <p:cNvPr id="4" name="İçerik Yer Tutucusu 3"/>
          <p:cNvSpPr>
            <a:spLocks noGrp="1"/>
          </p:cNvSpPr>
          <p:nvPr>
            <p:ph idx="1"/>
          </p:nvPr>
        </p:nvSpPr>
        <p:spPr/>
        <p:txBody>
          <a:bodyPr/>
          <a:lstStyle/>
          <a:p>
            <a:r>
              <a:rPr lang="en-US" dirty="0"/>
              <a:t>Limitations of the cross-protection evaluation with the 4vHPV vaccine</a:t>
            </a:r>
          </a:p>
          <a:p>
            <a:pPr lvl="1"/>
            <a:r>
              <a:rPr lang="en-US" dirty="0"/>
              <a:t>Studies were not designed with sufficient power to detect reductions in disease due to </a:t>
            </a:r>
            <a:r>
              <a:rPr lang="en-US" dirty="0" err="1"/>
              <a:t>nonvaccine</a:t>
            </a:r>
            <a:r>
              <a:rPr lang="en-US" dirty="0"/>
              <a:t> types or to measure reductions in individual </a:t>
            </a:r>
            <a:r>
              <a:rPr lang="en-US" dirty="0" err="1"/>
              <a:t>nonvaccine</a:t>
            </a:r>
            <a:r>
              <a:rPr lang="en-US" dirty="0"/>
              <a:t> HPV types </a:t>
            </a:r>
          </a:p>
          <a:p>
            <a:pPr lvl="1"/>
            <a:r>
              <a:rPr lang="en-US" dirty="0"/>
              <a:t>Efficacy for </a:t>
            </a:r>
            <a:r>
              <a:rPr lang="en-US" dirty="0" err="1"/>
              <a:t>nonvaccine</a:t>
            </a:r>
            <a:r>
              <a:rPr lang="en-US" dirty="0"/>
              <a:t> types was neither as high nor as consistent as the efficacy against VLP-based HPV Types 16 and 18 </a:t>
            </a:r>
          </a:p>
          <a:p>
            <a:pPr lvl="1"/>
            <a:r>
              <a:rPr lang="en-US" dirty="0"/>
              <a:t>Efficacy for CIN2+ excluding HPV16/18 co-infections was not reported</a:t>
            </a:r>
          </a:p>
        </p:txBody>
      </p:sp>
      <p:sp>
        <p:nvSpPr>
          <p:cNvPr id="11" name="Footer Placeholder 9"/>
          <p:cNvSpPr>
            <a:spLocks noGrp="1"/>
          </p:cNvSpPr>
          <p:nvPr>
            <p:ph type="ftr" sz="quarter" idx="11"/>
          </p:nvPr>
        </p:nvSpPr>
        <p:spPr/>
        <p:txBody>
          <a:bodyPr/>
          <a:lstStyle/>
          <a:p>
            <a:pPr marL="0" lvl="4"/>
            <a:r>
              <a:rPr lang="fr-FR" sz="1100" dirty="0">
                <a:latin typeface="Aptos" panose="020B0004020202020204" pitchFamily="34" charset="0"/>
              </a:rPr>
              <a:t>Drolet M</a:t>
            </a:r>
            <a:r>
              <a:rPr lang="tr-TR" sz="1100" dirty="0">
                <a:latin typeface="Aptos" panose="020B0004020202020204" pitchFamily="34" charset="0"/>
              </a:rPr>
              <a:t>, </a:t>
            </a:r>
            <a:r>
              <a:rPr lang="fr-FR" sz="1100" dirty="0">
                <a:latin typeface="Aptos" panose="020B0004020202020204" pitchFamily="34" charset="0"/>
              </a:rPr>
              <a:t>Lancet Infect Dis</a:t>
            </a:r>
            <a:r>
              <a:rPr lang="tr-TR" sz="1100" dirty="0">
                <a:latin typeface="Aptos" panose="020B0004020202020204" pitchFamily="34" charset="0"/>
              </a:rPr>
              <a:t>, </a:t>
            </a:r>
            <a:r>
              <a:rPr lang="fr-FR" sz="1100" dirty="0">
                <a:latin typeface="Aptos" panose="020B0004020202020204" pitchFamily="34" charset="0"/>
              </a:rPr>
              <a:t>2015</a:t>
            </a:r>
            <a:r>
              <a:rPr lang="tr-TR" sz="1100" dirty="0">
                <a:latin typeface="Aptos" panose="020B0004020202020204" pitchFamily="34" charset="0"/>
              </a:rPr>
              <a:t>; </a:t>
            </a:r>
            <a:r>
              <a:rPr lang="en-US" altLang="en-US" sz="1100" dirty="0">
                <a:latin typeface="Aptos" panose="020B0004020202020204" pitchFamily="34" charset="0"/>
              </a:rPr>
              <a:t>Tabrizi SN</a:t>
            </a:r>
            <a:r>
              <a:rPr lang="tr-TR" altLang="en-US" sz="1100" dirty="0">
                <a:latin typeface="Aptos" panose="020B0004020202020204" pitchFamily="34" charset="0"/>
              </a:rPr>
              <a:t>, </a:t>
            </a:r>
            <a:r>
              <a:rPr lang="en-US" altLang="en-US" sz="1100" dirty="0">
                <a:latin typeface="Aptos" panose="020B0004020202020204" pitchFamily="34" charset="0"/>
              </a:rPr>
              <a:t>Lancet Infect Dis. 2014</a:t>
            </a:r>
            <a:r>
              <a:rPr lang="tr-TR" altLang="en-US" sz="1100" dirty="0">
                <a:latin typeface="Aptos" panose="020B0004020202020204" pitchFamily="34" charset="0"/>
              </a:rPr>
              <a:t>;</a:t>
            </a:r>
            <a:r>
              <a:rPr lang="en-US" altLang="en-US" sz="1100" dirty="0">
                <a:latin typeface="Aptos" panose="020B0004020202020204" pitchFamily="34" charset="0"/>
              </a:rPr>
              <a:t> Markowitz L</a:t>
            </a:r>
            <a:r>
              <a:rPr lang="tr-TR" altLang="en-US" sz="1100" dirty="0">
                <a:latin typeface="Aptos" panose="020B0004020202020204" pitchFamily="34" charset="0"/>
              </a:rPr>
              <a:t>, </a:t>
            </a:r>
            <a:r>
              <a:rPr lang="en-US" altLang="en-US" sz="1100" dirty="0">
                <a:latin typeface="Aptos" panose="020B0004020202020204" pitchFamily="34" charset="0"/>
              </a:rPr>
              <a:t>J Infect Dis</a:t>
            </a:r>
            <a:r>
              <a:rPr lang="tr-TR" altLang="en-US" sz="1100" dirty="0">
                <a:latin typeface="Aptos" panose="020B0004020202020204" pitchFamily="34" charset="0"/>
              </a:rPr>
              <a:t>, </a:t>
            </a:r>
            <a:r>
              <a:rPr lang="en-US" altLang="en-US" sz="1100" dirty="0">
                <a:latin typeface="Aptos" panose="020B0004020202020204" pitchFamily="34" charset="0"/>
              </a:rPr>
              <a:t>2013</a:t>
            </a:r>
            <a:r>
              <a:rPr lang="tr-TR" altLang="en-US" sz="1100" dirty="0">
                <a:latin typeface="Aptos" panose="020B0004020202020204" pitchFamily="34" charset="0"/>
              </a:rPr>
              <a:t>;</a:t>
            </a:r>
            <a:r>
              <a:rPr lang="en-US" altLang="en-US" sz="1100" dirty="0">
                <a:latin typeface="Aptos" panose="020B0004020202020204" pitchFamily="34" charset="0"/>
              </a:rPr>
              <a:t> Markowitz L</a:t>
            </a:r>
            <a:r>
              <a:rPr lang="tr-TR" altLang="en-US" sz="1100" dirty="0">
                <a:latin typeface="Aptos" panose="020B0004020202020204" pitchFamily="34" charset="0"/>
              </a:rPr>
              <a:t>, </a:t>
            </a:r>
            <a:r>
              <a:rPr lang="en-US" altLang="en-US" sz="1100" dirty="0">
                <a:latin typeface="Aptos" panose="020B0004020202020204" pitchFamily="34" charset="0"/>
              </a:rPr>
              <a:t>Pediatrics</a:t>
            </a:r>
            <a:r>
              <a:rPr lang="tr-TR" altLang="en-US" sz="1100" dirty="0">
                <a:latin typeface="Aptos" panose="020B0004020202020204" pitchFamily="34" charset="0"/>
              </a:rPr>
              <a:t>, 2</a:t>
            </a:r>
            <a:r>
              <a:rPr lang="en-US" altLang="en-US" sz="1100" dirty="0">
                <a:latin typeface="Aptos" panose="020B0004020202020204" pitchFamily="34" charset="0"/>
              </a:rPr>
              <a:t>016</a:t>
            </a:r>
            <a:r>
              <a:rPr lang="tr-TR" altLang="en-US" sz="1100" dirty="0">
                <a:latin typeface="Aptos" panose="020B0004020202020204" pitchFamily="34" charset="0"/>
              </a:rPr>
              <a:t>;</a:t>
            </a:r>
            <a:r>
              <a:rPr lang="en-US" altLang="en-US" sz="1100" dirty="0">
                <a:latin typeface="Aptos" panose="020B0004020202020204" pitchFamily="34" charset="0"/>
              </a:rPr>
              <a:t> </a:t>
            </a:r>
            <a:r>
              <a:rPr lang="fr-FR" sz="1100" dirty="0" err="1">
                <a:latin typeface="Aptos" panose="020B0004020202020204" pitchFamily="34" charset="0"/>
              </a:rPr>
              <a:t>Mesher</a:t>
            </a:r>
            <a:r>
              <a:rPr lang="fr-FR" sz="1100" dirty="0">
                <a:latin typeface="Aptos" panose="020B0004020202020204" pitchFamily="34" charset="0"/>
              </a:rPr>
              <a:t> D</a:t>
            </a:r>
            <a:r>
              <a:rPr lang="tr-TR" sz="1100" dirty="0">
                <a:latin typeface="Aptos" panose="020B0004020202020204" pitchFamily="34" charset="0"/>
              </a:rPr>
              <a:t>, </a:t>
            </a:r>
            <a:r>
              <a:rPr lang="fr-FR" sz="1100" dirty="0">
                <a:latin typeface="Aptos" panose="020B0004020202020204" pitchFamily="34" charset="0"/>
              </a:rPr>
              <a:t> BMJ Open</a:t>
            </a:r>
            <a:r>
              <a:rPr lang="tr-TR" sz="1100" dirty="0">
                <a:latin typeface="Aptos" panose="020B0004020202020204" pitchFamily="34" charset="0"/>
              </a:rPr>
              <a:t>, </a:t>
            </a:r>
            <a:r>
              <a:rPr lang="fr-FR" sz="1100" dirty="0">
                <a:latin typeface="Aptos" panose="020B0004020202020204" pitchFamily="34" charset="0"/>
              </a:rPr>
              <a:t>2016</a:t>
            </a:r>
            <a:r>
              <a:rPr lang="tr-TR" sz="1100" dirty="0">
                <a:latin typeface="Aptos" panose="020B0004020202020204" pitchFamily="34" charset="0"/>
              </a:rPr>
              <a:t>;</a:t>
            </a:r>
            <a:r>
              <a:rPr lang="en-US" altLang="en-US" sz="1100" dirty="0">
                <a:latin typeface="Aptos" panose="020B0004020202020204" pitchFamily="34" charset="0"/>
              </a:rPr>
              <a:t> </a:t>
            </a:r>
            <a:r>
              <a:rPr lang="fr-FR" sz="1100" dirty="0">
                <a:latin typeface="Aptos" panose="020B0004020202020204" pitchFamily="34" charset="0"/>
              </a:rPr>
              <a:t>Cameron RL</a:t>
            </a:r>
            <a:r>
              <a:rPr lang="tr-TR" sz="1100" dirty="0">
                <a:latin typeface="Aptos" panose="020B0004020202020204" pitchFamily="34" charset="0"/>
              </a:rPr>
              <a:t>, </a:t>
            </a:r>
            <a:r>
              <a:rPr lang="fr-FR" sz="1100" dirty="0" err="1">
                <a:latin typeface="Aptos" panose="020B0004020202020204" pitchFamily="34" charset="0"/>
              </a:rPr>
              <a:t>Emerg</a:t>
            </a:r>
            <a:r>
              <a:rPr lang="fr-FR" sz="1100" dirty="0">
                <a:latin typeface="Aptos" panose="020B0004020202020204" pitchFamily="34" charset="0"/>
              </a:rPr>
              <a:t> Infect Dis</a:t>
            </a:r>
            <a:r>
              <a:rPr lang="tr-TR" sz="1100" dirty="0">
                <a:latin typeface="Aptos" panose="020B0004020202020204" pitchFamily="34" charset="0"/>
              </a:rPr>
              <a:t>, </a:t>
            </a:r>
            <a:r>
              <a:rPr lang="fr-FR" sz="1100" dirty="0">
                <a:latin typeface="Aptos" panose="020B0004020202020204" pitchFamily="34" charset="0"/>
              </a:rPr>
              <a:t>2016</a:t>
            </a:r>
            <a:r>
              <a:rPr lang="tr-TR" sz="1100" dirty="0">
                <a:latin typeface="Aptos" panose="020B0004020202020204" pitchFamily="34" charset="0"/>
              </a:rPr>
              <a:t>;</a:t>
            </a:r>
            <a:r>
              <a:rPr lang="en-US" altLang="en-US" sz="1100" dirty="0">
                <a:latin typeface="Aptos" panose="020B0004020202020204" pitchFamily="34" charset="0"/>
              </a:rPr>
              <a:t> Kavanagh K </a:t>
            </a:r>
            <a:r>
              <a:rPr lang="tr-TR" altLang="en-US" sz="1100" dirty="0">
                <a:latin typeface="Aptos" panose="020B0004020202020204" pitchFamily="34" charset="0"/>
              </a:rPr>
              <a:t>, </a:t>
            </a:r>
            <a:r>
              <a:rPr lang="en-US" altLang="en-US" sz="1100" dirty="0">
                <a:latin typeface="Aptos" panose="020B0004020202020204" pitchFamily="34" charset="0"/>
              </a:rPr>
              <a:t>Br J Cancer.</a:t>
            </a:r>
            <a:r>
              <a:rPr lang="tr-TR" altLang="en-US" sz="1100" dirty="0">
                <a:latin typeface="Aptos" panose="020B0004020202020204" pitchFamily="34" charset="0"/>
              </a:rPr>
              <a:t>,</a:t>
            </a:r>
            <a:r>
              <a:rPr lang="en-US" altLang="en-US" sz="1100" dirty="0">
                <a:latin typeface="Aptos" panose="020B0004020202020204" pitchFamily="34" charset="0"/>
              </a:rPr>
              <a:t>2014</a:t>
            </a:r>
            <a:r>
              <a:rPr lang="tr-TR" altLang="en-US" sz="1100" dirty="0">
                <a:latin typeface="Aptos" panose="020B0004020202020204" pitchFamily="34" charset="0"/>
              </a:rPr>
              <a:t>;</a:t>
            </a:r>
            <a:r>
              <a:rPr lang="en-US" altLang="en-US" sz="1100" dirty="0">
                <a:latin typeface="Aptos" panose="020B0004020202020204" pitchFamily="34" charset="0"/>
              </a:rPr>
              <a:t> </a:t>
            </a:r>
            <a:r>
              <a:rPr lang="en-US" sz="1100" dirty="0">
                <a:latin typeface="Aptos" panose="020B0004020202020204" pitchFamily="34" charset="0"/>
              </a:rPr>
              <a:t>Baldur-</a:t>
            </a:r>
            <a:r>
              <a:rPr lang="en-US" sz="1100" dirty="0" err="1">
                <a:latin typeface="Aptos" panose="020B0004020202020204" pitchFamily="34" charset="0"/>
              </a:rPr>
              <a:t>Felskov</a:t>
            </a:r>
            <a:r>
              <a:rPr lang="en-US" sz="1100" dirty="0">
                <a:latin typeface="Aptos" panose="020B0004020202020204" pitchFamily="34" charset="0"/>
              </a:rPr>
              <a:t> B</a:t>
            </a:r>
            <a:r>
              <a:rPr lang="tr-TR" sz="1100" dirty="0">
                <a:latin typeface="Aptos" panose="020B0004020202020204" pitchFamily="34" charset="0"/>
              </a:rPr>
              <a:t>, </a:t>
            </a:r>
            <a:r>
              <a:rPr lang="en-US" sz="1100" dirty="0">
                <a:latin typeface="Aptos" panose="020B0004020202020204" pitchFamily="34" charset="0"/>
              </a:rPr>
              <a:t>J Natl Cancer Inst.</a:t>
            </a:r>
            <a:r>
              <a:rPr lang="tr-TR" sz="1100" dirty="0">
                <a:latin typeface="Aptos" panose="020B0004020202020204" pitchFamily="34" charset="0"/>
              </a:rPr>
              <a:t>, 2</a:t>
            </a:r>
            <a:r>
              <a:rPr lang="en-US" sz="1100" dirty="0">
                <a:latin typeface="Aptos" panose="020B0004020202020204" pitchFamily="34" charset="0"/>
              </a:rPr>
              <a:t>014</a:t>
            </a:r>
            <a:r>
              <a:rPr lang="tr-TR" sz="1100" dirty="0">
                <a:latin typeface="Aptos" panose="020B0004020202020204" pitchFamily="34" charset="0"/>
              </a:rPr>
              <a:t>;</a:t>
            </a:r>
            <a:r>
              <a:rPr lang="en-US" sz="1100" dirty="0">
                <a:latin typeface="Aptos" panose="020B0004020202020204" pitchFamily="34" charset="0"/>
              </a:rPr>
              <a:t> Crowe E</a:t>
            </a:r>
            <a:r>
              <a:rPr lang="tr-TR" sz="1100" dirty="0">
                <a:latin typeface="Aptos" panose="020B0004020202020204" pitchFamily="34" charset="0"/>
              </a:rPr>
              <a:t>, </a:t>
            </a:r>
            <a:r>
              <a:rPr lang="en-US" sz="1100" dirty="0">
                <a:latin typeface="Aptos" panose="020B0004020202020204" pitchFamily="34" charset="0"/>
              </a:rPr>
              <a:t>BMJ.</a:t>
            </a:r>
            <a:r>
              <a:rPr lang="tr-TR" sz="1100" dirty="0">
                <a:latin typeface="Aptos" panose="020B0004020202020204" pitchFamily="34" charset="0"/>
              </a:rPr>
              <a:t>, 2</a:t>
            </a:r>
            <a:r>
              <a:rPr lang="en-US" sz="1100" dirty="0">
                <a:latin typeface="Aptos" panose="020B0004020202020204" pitchFamily="34" charset="0"/>
              </a:rPr>
              <a:t>014</a:t>
            </a:r>
            <a:r>
              <a:rPr lang="tr-TR" sz="1100" dirty="0">
                <a:latin typeface="Aptos" panose="020B0004020202020204" pitchFamily="34" charset="0"/>
              </a:rPr>
              <a:t>; </a:t>
            </a:r>
            <a:r>
              <a:rPr lang="en-US" sz="1100" dirty="0" err="1">
                <a:latin typeface="Aptos" panose="020B0004020202020204" pitchFamily="34" charset="0"/>
              </a:rPr>
              <a:t>Herweijer</a:t>
            </a:r>
            <a:r>
              <a:rPr lang="en-US" sz="1100" dirty="0">
                <a:latin typeface="Aptos" panose="020B0004020202020204" pitchFamily="34" charset="0"/>
              </a:rPr>
              <a:t> E</a:t>
            </a:r>
            <a:r>
              <a:rPr lang="tr-TR" sz="1100" dirty="0">
                <a:latin typeface="Aptos" panose="020B0004020202020204" pitchFamily="34" charset="0"/>
              </a:rPr>
              <a:t>, </a:t>
            </a:r>
            <a:r>
              <a:rPr lang="en-US" sz="1100" dirty="0">
                <a:latin typeface="Aptos" panose="020B0004020202020204" pitchFamily="34" charset="0"/>
              </a:rPr>
              <a:t>Int J Cancer</a:t>
            </a:r>
            <a:r>
              <a:rPr lang="tr-TR" sz="1100" dirty="0">
                <a:latin typeface="Aptos" panose="020B0004020202020204" pitchFamily="34" charset="0"/>
              </a:rPr>
              <a:t>, </a:t>
            </a:r>
            <a:r>
              <a:rPr lang="en-US" sz="1100" dirty="0">
                <a:latin typeface="Aptos" panose="020B0004020202020204" pitchFamily="34" charset="0"/>
              </a:rPr>
              <a:t>2016</a:t>
            </a:r>
            <a:r>
              <a:rPr lang="tr-TR" sz="1100" dirty="0">
                <a:latin typeface="Aptos" panose="020B0004020202020204" pitchFamily="34" charset="0"/>
              </a:rPr>
              <a:t>;</a:t>
            </a:r>
            <a:r>
              <a:rPr lang="en-US" sz="1100" dirty="0">
                <a:latin typeface="Aptos" panose="020B0004020202020204" pitchFamily="34" charset="0"/>
              </a:rPr>
              <a:t> </a:t>
            </a:r>
            <a:r>
              <a:rPr lang="da-DK" sz="1100" dirty="0">
                <a:latin typeface="Aptos" panose="020B0004020202020204" pitchFamily="34" charset="0"/>
              </a:rPr>
              <a:t>Pollock</a:t>
            </a:r>
            <a:r>
              <a:rPr lang="tr-TR" sz="1100" dirty="0">
                <a:latin typeface="Aptos" panose="020B0004020202020204" pitchFamily="34" charset="0"/>
              </a:rPr>
              <a:t>, </a:t>
            </a:r>
            <a:r>
              <a:rPr lang="da-DK" sz="1100" dirty="0">
                <a:latin typeface="Aptos" panose="020B0004020202020204" pitchFamily="34" charset="0"/>
              </a:rPr>
              <a:t>Br J Cancer</a:t>
            </a:r>
            <a:r>
              <a:rPr lang="tr-TR" sz="1100" dirty="0">
                <a:latin typeface="Aptos" panose="020B0004020202020204" pitchFamily="34" charset="0"/>
              </a:rPr>
              <a:t>, </a:t>
            </a:r>
            <a:r>
              <a:rPr lang="da-DK" sz="1100" dirty="0">
                <a:latin typeface="Aptos" panose="020B0004020202020204" pitchFamily="34" charset="0"/>
              </a:rPr>
              <a:t> 2014</a:t>
            </a:r>
            <a:endParaRPr lang="en-US" altLang="en-US" sz="1100" dirty="0">
              <a:latin typeface="Aptos" panose="020B0004020202020204" pitchFamily="34" charset="0"/>
            </a:endParaRPr>
          </a:p>
          <a:p>
            <a:endParaRPr lang="tr-TR" dirty="0"/>
          </a:p>
        </p:txBody>
      </p:sp>
    </p:spTree>
    <p:extLst>
      <p:ext uri="{BB962C8B-B14F-4D97-AF65-F5344CB8AC3E}">
        <p14:creationId xmlns:p14="http://schemas.microsoft.com/office/powerpoint/2010/main" val="30314065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tr-TR" dirty="0" err="1"/>
              <a:t>Cervarix</a:t>
            </a:r>
            <a:r>
              <a:rPr lang="en-US" dirty="0"/>
              <a:t> has Demonstrated Some Herd Protection and Some Cross Protection.</a:t>
            </a:r>
            <a:r>
              <a:rPr lang="tr-TR" dirty="0"/>
              <a:t>..</a:t>
            </a:r>
          </a:p>
        </p:txBody>
      </p:sp>
      <p:sp>
        <p:nvSpPr>
          <p:cNvPr id="2" name="İçerik Yer Tutucusu 1"/>
          <p:cNvSpPr>
            <a:spLocks noGrp="1"/>
          </p:cNvSpPr>
          <p:nvPr>
            <p:ph idx="1"/>
          </p:nvPr>
        </p:nvSpPr>
        <p:spPr/>
        <p:txBody>
          <a:bodyPr>
            <a:normAutofit/>
          </a:bodyPr>
          <a:lstStyle/>
          <a:p>
            <a:r>
              <a:rPr lang="en-US" dirty="0"/>
              <a:t>Limitations of the cross-protection evaluation with the 2vHPV vaccine</a:t>
            </a:r>
          </a:p>
          <a:p>
            <a:pPr lvl="1"/>
            <a:r>
              <a:rPr lang="en-US" dirty="0"/>
              <a:t>Cross-protection was 1 of 7 secondary efficacy endpoints evaluated </a:t>
            </a:r>
          </a:p>
          <a:p>
            <a:pPr lvl="1"/>
            <a:r>
              <a:rPr lang="en-US" dirty="0"/>
              <a:t>Efficacy for </a:t>
            </a:r>
            <a:r>
              <a:rPr lang="en-US" dirty="0" err="1"/>
              <a:t>nonvaccine</a:t>
            </a:r>
            <a:r>
              <a:rPr lang="en-US" dirty="0"/>
              <a:t> types was neither as high nor as consistent as the efficacy against VLP-based HPV Types 16 and 18 </a:t>
            </a:r>
          </a:p>
          <a:p>
            <a:pPr lvl="1"/>
            <a:r>
              <a:rPr lang="en-US" dirty="0"/>
              <a:t>HPV types present in CIN3+ lesions excluding HPV16/18 co-infections was not reported </a:t>
            </a:r>
          </a:p>
          <a:p>
            <a:pPr lvl="1"/>
            <a:r>
              <a:rPr lang="en-US" dirty="0" err="1"/>
              <a:t>Nonvaccine</a:t>
            </a:r>
            <a:r>
              <a:rPr lang="en-US" dirty="0"/>
              <a:t> HPV Types 31, 33, and 45 at 48 months of follow-up in the PATRICIA trial showed statistically significant cross-protective efficacy </a:t>
            </a:r>
          </a:p>
          <a:p>
            <a:pPr lvl="1"/>
            <a:r>
              <a:rPr lang="en-US" dirty="0"/>
              <a:t>However, by the 6.4-year follow-up of the Phase II Study (Study 007), no significant cross-protective efficacy was seen. The same was true at the 8-year follow-up of the Phase II Study 0236 despite similar numbers of endpoints as VLP-based endpoints for HPV Types 16 &amp; 18</a:t>
            </a:r>
            <a:endParaRPr lang="tr-TR" dirty="0"/>
          </a:p>
        </p:txBody>
      </p:sp>
      <p:sp>
        <p:nvSpPr>
          <p:cNvPr id="11" name="Footer Placeholder 9"/>
          <p:cNvSpPr>
            <a:spLocks noGrp="1"/>
          </p:cNvSpPr>
          <p:nvPr>
            <p:ph type="ftr" sz="quarter" idx="11"/>
          </p:nvPr>
        </p:nvSpPr>
        <p:spPr/>
        <p:txBody>
          <a:bodyPr/>
          <a:lstStyle/>
          <a:p>
            <a:pPr marL="0" lvl="4"/>
            <a:r>
              <a:rPr lang="fr-FR" sz="1100" dirty="0">
                <a:latin typeface="Aptos" panose="020B0004020202020204" pitchFamily="34" charset="0"/>
              </a:rPr>
              <a:t>Drolet M</a:t>
            </a:r>
            <a:r>
              <a:rPr lang="tr-TR" sz="1100" dirty="0">
                <a:latin typeface="Aptos" panose="020B0004020202020204" pitchFamily="34" charset="0"/>
              </a:rPr>
              <a:t>, </a:t>
            </a:r>
            <a:r>
              <a:rPr lang="fr-FR" sz="1100" dirty="0">
                <a:latin typeface="Aptos" panose="020B0004020202020204" pitchFamily="34" charset="0"/>
              </a:rPr>
              <a:t>Lancet Infect Dis</a:t>
            </a:r>
            <a:r>
              <a:rPr lang="tr-TR" sz="1100" dirty="0">
                <a:latin typeface="Aptos" panose="020B0004020202020204" pitchFamily="34" charset="0"/>
              </a:rPr>
              <a:t>, </a:t>
            </a:r>
            <a:r>
              <a:rPr lang="fr-FR" sz="1100" dirty="0">
                <a:latin typeface="Aptos" panose="020B0004020202020204" pitchFamily="34" charset="0"/>
              </a:rPr>
              <a:t>2015</a:t>
            </a:r>
            <a:r>
              <a:rPr lang="tr-TR" sz="1100" dirty="0">
                <a:latin typeface="Aptos" panose="020B0004020202020204" pitchFamily="34" charset="0"/>
              </a:rPr>
              <a:t>; </a:t>
            </a:r>
            <a:r>
              <a:rPr lang="en-US" altLang="en-US" sz="1100" dirty="0">
                <a:latin typeface="Aptos" panose="020B0004020202020204" pitchFamily="34" charset="0"/>
              </a:rPr>
              <a:t>Tabrizi SN</a:t>
            </a:r>
            <a:r>
              <a:rPr lang="tr-TR" altLang="en-US" sz="1100" dirty="0">
                <a:latin typeface="Aptos" panose="020B0004020202020204" pitchFamily="34" charset="0"/>
              </a:rPr>
              <a:t>, </a:t>
            </a:r>
            <a:r>
              <a:rPr lang="en-US" altLang="en-US" sz="1100" dirty="0">
                <a:latin typeface="Aptos" panose="020B0004020202020204" pitchFamily="34" charset="0"/>
              </a:rPr>
              <a:t>Lancet Infect Dis. 2014</a:t>
            </a:r>
            <a:r>
              <a:rPr lang="tr-TR" altLang="en-US" sz="1100" dirty="0">
                <a:latin typeface="Aptos" panose="020B0004020202020204" pitchFamily="34" charset="0"/>
              </a:rPr>
              <a:t>;</a:t>
            </a:r>
            <a:r>
              <a:rPr lang="en-US" altLang="en-US" sz="1100" dirty="0">
                <a:latin typeface="Aptos" panose="020B0004020202020204" pitchFamily="34" charset="0"/>
              </a:rPr>
              <a:t> Markowitz L</a:t>
            </a:r>
            <a:r>
              <a:rPr lang="tr-TR" altLang="en-US" sz="1100" dirty="0">
                <a:latin typeface="Aptos" panose="020B0004020202020204" pitchFamily="34" charset="0"/>
              </a:rPr>
              <a:t>, </a:t>
            </a:r>
            <a:r>
              <a:rPr lang="en-US" altLang="en-US" sz="1100" dirty="0">
                <a:latin typeface="Aptos" panose="020B0004020202020204" pitchFamily="34" charset="0"/>
              </a:rPr>
              <a:t>J Infect Dis</a:t>
            </a:r>
            <a:r>
              <a:rPr lang="tr-TR" altLang="en-US" sz="1100" dirty="0">
                <a:latin typeface="Aptos" panose="020B0004020202020204" pitchFamily="34" charset="0"/>
              </a:rPr>
              <a:t>, </a:t>
            </a:r>
            <a:r>
              <a:rPr lang="en-US" altLang="en-US" sz="1100" dirty="0">
                <a:latin typeface="Aptos" panose="020B0004020202020204" pitchFamily="34" charset="0"/>
              </a:rPr>
              <a:t>2013</a:t>
            </a:r>
            <a:r>
              <a:rPr lang="tr-TR" altLang="en-US" sz="1100" dirty="0">
                <a:latin typeface="Aptos" panose="020B0004020202020204" pitchFamily="34" charset="0"/>
              </a:rPr>
              <a:t>;</a:t>
            </a:r>
            <a:r>
              <a:rPr lang="en-US" altLang="en-US" sz="1100" dirty="0">
                <a:latin typeface="Aptos" panose="020B0004020202020204" pitchFamily="34" charset="0"/>
              </a:rPr>
              <a:t> Markowitz L</a:t>
            </a:r>
            <a:r>
              <a:rPr lang="tr-TR" altLang="en-US" sz="1100" dirty="0">
                <a:latin typeface="Aptos" panose="020B0004020202020204" pitchFamily="34" charset="0"/>
              </a:rPr>
              <a:t>, </a:t>
            </a:r>
            <a:r>
              <a:rPr lang="en-US" altLang="en-US" sz="1100" dirty="0">
                <a:latin typeface="Aptos" panose="020B0004020202020204" pitchFamily="34" charset="0"/>
              </a:rPr>
              <a:t>Pediatrics</a:t>
            </a:r>
            <a:r>
              <a:rPr lang="tr-TR" altLang="en-US" sz="1100" dirty="0">
                <a:latin typeface="Aptos" panose="020B0004020202020204" pitchFamily="34" charset="0"/>
              </a:rPr>
              <a:t>, 2</a:t>
            </a:r>
            <a:r>
              <a:rPr lang="en-US" altLang="en-US" sz="1100" dirty="0">
                <a:latin typeface="Aptos" panose="020B0004020202020204" pitchFamily="34" charset="0"/>
              </a:rPr>
              <a:t>016</a:t>
            </a:r>
            <a:r>
              <a:rPr lang="tr-TR" altLang="en-US" sz="1100" dirty="0">
                <a:latin typeface="Aptos" panose="020B0004020202020204" pitchFamily="34" charset="0"/>
              </a:rPr>
              <a:t>;</a:t>
            </a:r>
            <a:r>
              <a:rPr lang="en-US" altLang="en-US" sz="1100" dirty="0">
                <a:latin typeface="Aptos" panose="020B0004020202020204" pitchFamily="34" charset="0"/>
              </a:rPr>
              <a:t> </a:t>
            </a:r>
            <a:r>
              <a:rPr lang="fr-FR" sz="1100" dirty="0" err="1">
                <a:latin typeface="Aptos" panose="020B0004020202020204" pitchFamily="34" charset="0"/>
              </a:rPr>
              <a:t>Mesher</a:t>
            </a:r>
            <a:r>
              <a:rPr lang="fr-FR" sz="1100" dirty="0">
                <a:latin typeface="Aptos" panose="020B0004020202020204" pitchFamily="34" charset="0"/>
              </a:rPr>
              <a:t> D</a:t>
            </a:r>
            <a:r>
              <a:rPr lang="tr-TR" sz="1100" dirty="0">
                <a:latin typeface="Aptos" panose="020B0004020202020204" pitchFamily="34" charset="0"/>
              </a:rPr>
              <a:t>, </a:t>
            </a:r>
            <a:r>
              <a:rPr lang="fr-FR" sz="1100" dirty="0">
                <a:latin typeface="Aptos" panose="020B0004020202020204" pitchFamily="34" charset="0"/>
              </a:rPr>
              <a:t> BMJ Open</a:t>
            </a:r>
            <a:r>
              <a:rPr lang="tr-TR" sz="1100" dirty="0">
                <a:latin typeface="Aptos" panose="020B0004020202020204" pitchFamily="34" charset="0"/>
              </a:rPr>
              <a:t>, </a:t>
            </a:r>
            <a:r>
              <a:rPr lang="fr-FR" sz="1100" dirty="0">
                <a:latin typeface="Aptos" panose="020B0004020202020204" pitchFamily="34" charset="0"/>
              </a:rPr>
              <a:t>2016</a:t>
            </a:r>
            <a:r>
              <a:rPr lang="tr-TR" sz="1100" dirty="0">
                <a:latin typeface="Aptos" panose="020B0004020202020204" pitchFamily="34" charset="0"/>
              </a:rPr>
              <a:t>;</a:t>
            </a:r>
            <a:r>
              <a:rPr lang="en-US" altLang="en-US" sz="1100" dirty="0">
                <a:latin typeface="Aptos" panose="020B0004020202020204" pitchFamily="34" charset="0"/>
              </a:rPr>
              <a:t> </a:t>
            </a:r>
            <a:r>
              <a:rPr lang="fr-FR" sz="1100" dirty="0">
                <a:latin typeface="Aptos" panose="020B0004020202020204" pitchFamily="34" charset="0"/>
              </a:rPr>
              <a:t>Cameron RL</a:t>
            </a:r>
            <a:r>
              <a:rPr lang="tr-TR" sz="1100" dirty="0">
                <a:latin typeface="Aptos" panose="020B0004020202020204" pitchFamily="34" charset="0"/>
              </a:rPr>
              <a:t>, </a:t>
            </a:r>
            <a:r>
              <a:rPr lang="fr-FR" sz="1100" dirty="0" err="1">
                <a:latin typeface="Aptos" panose="020B0004020202020204" pitchFamily="34" charset="0"/>
              </a:rPr>
              <a:t>Emerg</a:t>
            </a:r>
            <a:r>
              <a:rPr lang="fr-FR" sz="1100" dirty="0">
                <a:latin typeface="Aptos" panose="020B0004020202020204" pitchFamily="34" charset="0"/>
              </a:rPr>
              <a:t> Infect Dis</a:t>
            </a:r>
            <a:r>
              <a:rPr lang="tr-TR" sz="1100" dirty="0">
                <a:latin typeface="Aptos" panose="020B0004020202020204" pitchFamily="34" charset="0"/>
              </a:rPr>
              <a:t>, </a:t>
            </a:r>
            <a:r>
              <a:rPr lang="fr-FR" sz="1100" dirty="0">
                <a:latin typeface="Aptos" panose="020B0004020202020204" pitchFamily="34" charset="0"/>
              </a:rPr>
              <a:t>2016</a:t>
            </a:r>
            <a:r>
              <a:rPr lang="tr-TR" sz="1100" dirty="0">
                <a:latin typeface="Aptos" panose="020B0004020202020204" pitchFamily="34" charset="0"/>
              </a:rPr>
              <a:t>;</a:t>
            </a:r>
            <a:r>
              <a:rPr lang="en-US" altLang="en-US" sz="1100" dirty="0">
                <a:latin typeface="Aptos" panose="020B0004020202020204" pitchFamily="34" charset="0"/>
              </a:rPr>
              <a:t> Kavanagh K </a:t>
            </a:r>
            <a:r>
              <a:rPr lang="tr-TR" altLang="en-US" sz="1100" dirty="0">
                <a:latin typeface="Aptos" panose="020B0004020202020204" pitchFamily="34" charset="0"/>
              </a:rPr>
              <a:t>, </a:t>
            </a:r>
            <a:r>
              <a:rPr lang="en-US" altLang="en-US" sz="1100" dirty="0">
                <a:latin typeface="Aptos" panose="020B0004020202020204" pitchFamily="34" charset="0"/>
              </a:rPr>
              <a:t>Br J Cancer.</a:t>
            </a:r>
            <a:r>
              <a:rPr lang="tr-TR" altLang="en-US" sz="1100" dirty="0">
                <a:latin typeface="Aptos" panose="020B0004020202020204" pitchFamily="34" charset="0"/>
              </a:rPr>
              <a:t>,</a:t>
            </a:r>
            <a:r>
              <a:rPr lang="en-US" altLang="en-US" sz="1100" dirty="0">
                <a:latin typeface="Aptos" panose="020B0004020202020204" pitchFamily="34" charset="0"/>
              </a:rPr>
              <a:t>2014</a:t>
            </a:r>
            <a:r>
              <a:rPr lang="tr-TR" altLang="en-US" sz="1100" dirty="0">
                <a:latin typeface="Aptos" panose="020B0004020202020204" pitchFamily="34" charset="0"/>
              </a:rPr>
              <a:t>;</a:t>
            </a:r>
            <a:r>
              <a:rPr lang="en-US" altLang="en-US" sz="1100" dirty="0">
                <a:latin typeface="Aptos" panose="020B0004020202020204" pitchFamily="34" charset="0"/>
              </a:rPr>
              <a:t> </a:t>
            </a:r>
            <a:r>
              <a:rPr lang="en-US" sz="1100" dirty="0">
                <a:latin typeface="Aptos" panose="020B0004020202020204" pitchFamily="34" charset="0"/>
              </a:rPr>
              <a:t>Baldur-</a:t>
            </a:r>
            <a:r>
              <a:rPr lang="en-US" sz="1100" dirty="0" err="1">
                <a:latin typeface="Aptos" panose="020B0004020202020204" pitchFamily="34" charset="0"/>
              </a:rPr>
              <a:t>Felskov</a:t>
            </a:r>
            <a:r>
              <a:rPr lang="en-US" sz="1100" dirty="0">
                <a:latin typeface="Aptos" panose="020B0004020202020204" pitchFamily="34" charset="0"/>
              </a:rPr>
              <a:t> B</a:t>
            </a:r>
            <a:r>
              <a:rPr lang="tr-TR" sz="1100" dirty="0">
                <a:latin typeface="Aptos" panose="020B0004020202020204" pitchFamily="34" charset="0"/>
              </a:rPr>
              <a:t>, </a:t>
            </a:r>
            <a:r>
              <a:rPr lang="en-US" sz="1100" dirty="0">
                <a:latin typeface="Aptos" panose="020B0004020202020204" pitchFamily="34" charset="0"/>
              </a:rPr>
              <a:t>J Natl Cancer Inst.</a:t>
            </a:r>
            <a:r>
              <a:rPr lang="tr-TR" sz="1100" dirty="0">
                <a:latin typeface="Aptos" panose="020B0004020202020204" pitchFamily="34" charset="0"/>
              </a:rPr>
              <a:t>, 2</a:t>
            </a:r>
            <a:r>
              <a:rPr lang="en-US" sz="1100" dirty="0">
                <a:latin typeface="Aptos" panose="020B0004020202020204" pitchFamily="34" charset="0"/>
              </a:rPr>
              <a:t>014</a:t>
            </a:r>
            <a:r>
              <a:rPr lang="tr-TR" sz="1100" dirty="0">
                <a:latin typeface="Aptos" panose="020B0004020202020204" pitchFamily="34" charset="0"/>
              </a:rPr>
              <a:t>;</a:t>
            </a:r>
            <a:r>
              <a:rPr lang="en-US" sz="1100" dirty="0">
                <a:latin typeface="Aptos" panose="020B0004020202020204" pitchFamily="34" charset="0"/>
              </a:rPr>
              <a:t> Crowe E</a:t>
            </a:r>
            <a:r>
              <a:rPr lang="tr-TR" sz="1100" dirty="0">
                <a:latin typeface="Aptos" panose="020B0004020202020204" pitchFamily="34" charset="0"/>
              </a:rPr>
              <a:t>, </a:t>
            </a:r>
            <a:r>
              <a:rPr lang="en-US" sz="1100" dirty="0">
                <a:latin typeface="Aptos" panose="020B0004020202020204" pitchFamily="34" charset="0"/>
              </a:rPr>
              <a:t>BMJ.</a:t>
            </a:r>
            <a:r>
              <a:rPr lang="tr-TR" sz="1100" dirty="0">
                <a:latin typeface="Aptos" panose="020B0004020202020204" pitchFamily="34" charset="0"/>
              </a:rPr>
              <a:t>, 2</a:t>
            </a:r>
            <a:r>
              <a:rPr lang="en-US" sz="1100" dirty="0">
                <a:latin typeface="Aptos" panose="020B0004020202020204" pitchFamily="34" charset="0"/>
              </a:rPr>
              <a:t>014</a:t>
            </a:r>
            <a:r>
              <a:rPr lang="tr-TR" sz="1100" dirty="0">
                <a:latin typeface="Aptos" panose="020B0004020202020204" pitchFamily="34" charset="0"/>
              </a:rPr>
              <a:t>; </a:t>
            </a:r>
            <a:r>
              <a:rPr lang="en-US" sz="1100" dirty="0" err="1">
                <a:latin typeface="Aptos" panose="020B0004020202020204" pitchFamily="34" charset="0"/>
              </a:rPr>
              <a:t>Herweijer</a:t>
            </a:r>
            <a:r>
              <a:rPr lang="en-US" sz="1100" dirty="0">
                <a:latin typeface="Aptos" panose="020B0004020202020204" pitchFamily="34" charset="0"/>
              </a:rPr>
              <a:t> E</a:t>
            </a:r>
            <a:r>
              <a:rPr lang="tr-TR" sz="1100" dirty="0">
                <a:latin typeface="Aptos" panose="020B0004020202020204" pitchFamily="34" charset="0"/>
              </a:rPr>
              <a:t>, </a:t>
            </a:r>
            <a:r>
              <a:rPr lang="en-US" sz="1100" dirty="0">
                <a:latin typeface="Aptos" panose="020B0004020202020204" pitchFamily="34" charset="0"/>
              </a:rPr>
              <a:t>Int J Cancer</a:t>
            </a:r>
            <a:r>
              <a:rPr lang="tr-TR" sz="1100" dirty="0">
                <a:latin typeface="Aptos" panose="020B0004020202020204" pitchFamily="34" charset="0"/>
              </a:rPr>
              <a:t>, </a:t>
            </a:r>
            <a:r>
              <a:rPr lang="en-US" sz="1100" dirty="0">
                <a:latin typeface="Aptos" panose="020B0004020202020204" pitchFamily="34" charset="0"/>
              </a:rPr>
              <a:t>2016</a:t>
            </a:r>
            <a:r>
              <a:rPr lang="tr-TR" sz="1100" dirty="0">
                <a:latin typeface="Aptos" panose="020B0004020202020204" pitchFamily="34" charset="0"/>
              </a:rPr>
              <a:t>;</a:t>
            </a:r>
            <a:r>
              <a:rPr lang="en-US" sz="1100" dirty="0">
                <a:latin typeface="Aptos" panose="020B0004020202020204" pitchFamily="34" charset="0"/>
              </a:rPr>
              <a:t> </a:t>
            </a:r>
            <a:r>
              <a:rPr lang="da-DK" sz="1100" dirty="0">
                <a:latin typeface="Aptos" panose="020B0004020202020204" pitchFamily="34" charset="0"/>
              </a:rPr>
              <a:t>Pollock</a:t>
            </a:r>
            <a:r>
              <a:rPr lang="tr-TR" sz="1100" dirty="0">
                <a:latin typeface="Aptos" panose="020B0004020202020204" pitchFamily="34" charset="0"/>
              </a:rPr>
              <a:t>, </a:t>
            </a:r>
            <a:r>
              <a:rPr lang="da-DK" sz="1100" dirty="0">
                <a:latin typeface="Aptos" panose="020B0004020202020204" pitchFamily="34" charset="0"/>
              </a:rPr>
              <a:t>Br J Cancer</a:t>
            </a:r>
            <a:r>
              <a:rPr lang="tr-TR" sz="1100" dirty="0">
                <a:latin typeface="Aptos" panose="020B0004020202020204" pitchFamily="34" charset="0"/>
              </a:rPr>
              <a:t>, </a:t>
            </a:r>
            <a:r>
              <a:rPr lang="da-DK" sz="1100" dirty="0">
                <a:latin typeface="Aptos" panose="020B0004020202020204" pitchFamily="34" charset="0"/>
              </a:rPr>
              <a:t> 2014</a:t>
            </a:r>
            <a:endParaRPr lang="en-US" altLang="en-US" sz="1100" dirty="0">
              <a:latin typeface="Aptos" panose="020B0004020202020204" pitchFamily="34" charset="0"/>
            </a:endParaRPr>
          </a:p>
          <a:p>
            <a:endParaRPr lang="tr-TR" dirty="0"/>
          </a:p>
        </p:txBody>
      </p:sp>
    </p:spTree>
    <p:extLst>
      <p:ext uri="{BB962C8B-B14F-4D97-AF65-F5344CB8AC3E}">
        <p14:creationId xmlns:p14="http://schemas.microsoft.com/office/powerpoint/2010/main" val="870246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fr-FR" dirty="0"/>
              <a:t>Drolet M, Lancet Infect Dis 2015; </a:t>
            </a:r>
            <a:r>
              <a:rPr lang="fr-FR" dirty="0" err="1"/>
              <a:t>Markowitz</a:t>
            </a:r>
            <a:r>
              <a:rPr lang="fr-FR" dirty="0"/>
              <a:t> LE, J Infect Dis 2013; Wheeler CM, Lancet </a:t>
            </a:r>
            <a:r>
              <a:rPr lang="fr-FR" dirty="0" err="1"/>
              <a:t>Oncol</a:t>
            </a:r>
            <a:r>
              <a:rPr lang="fr-FR" dirty="0"/>
              <a:t> 2012; </a:t>
            </a:r>
            <a:r>
              <a:rPr lang="fr-FR" dirty="0" err="1"/>
              <a:t>Malagón</a:t>
            </a:r>
            <a:r>
              <a:rPr lang="fr-FR" dirty="0"/>
              <a:t> T, Lancet Infect Dis 2012; </a:t>
            </a:r>
            <a:endParaRPr lang="tr-TR" dirty="0"/>
          </a:p>
          <a:p>
            <a:r>
              <a:rPr lang="fr-FR" dirty="0"/>
              <a:t>Brown DR, J Infect Dis 2009; </a:t>
            </a:r>
            <a:r>
              <a:rPr lang="fr-FR" dirty="0" err="1"/>
              <a:t>Paavonen</a:t>
            </a:r>
            <a:r>
              <a:rPr lang="fr-FR" dirty="0"/>
              <a:t> J, Lancet 2009</a:t>
            </a:r>
            <a:endParaRPr lang="en-US" dirty="0"/>
          </a:p>
        </p:txBody>
      </p:sp>
      <p:sp>
        <p:nvSpPr>
          <p:cNvPr id="2" name="Unvan 1"/>
          <p:cNvSpPr>
            <a:spLocks noGrp="1"/>
          </p:cNvSpPr>
          <p:nvPr>
            <p:ph type="title"/>
          </p:nvPr>
        </p:nvSpPr>
        <p:spPr/>
        <p:txBody>
          <a:bodyPr/>
          <a:lstStyle/>
          <a:p>
            <a:r>
              <a:rPr lang="tr-TR" dirty="0"/>
              <a:t>Cross-</a:t>
            </a:r>
            <a:r>
              <a:rPr lang="tr-TR" dirty="0" err="1"/>
              <a:t>protection</a:t>
            </a:r>
            <a:r>
              <a:rPr lang="tr-TR" dirty="0"/>
              <a:t>?</a:t>
            </a:r>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621276208"/>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60060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Cross-protective effect of 2vHPV vaccine. Can it be as protective as 9vHPV vaccine?</a:t>
            </a:r>
            <a:endParaRPr lang="tr-TR" baseline="30000" dirty="0"/>
          </a:p>
        </p:txBody>
      </p:sp>
      <p:sp>
        <p:nvSpPr>
          <p:cNvPr id="4" name="İçerik Yer Tutucusu 3"/>
          <p:cNvSpPr>
            <a:spLocks noGrp="1"/>
          </p:cNvSpPr>
          <p:nvPr>
            <p:ph idx="1"/>
          </p:nvPr>
        </p:nvSpPr>
        <p:spPr/>
        <p:txBody>
          <a:bodyPr>
            <a:normAutofit/>
          </a:bodyPr>
          <a:lstStyle/>
          <a:p>
            <a:r>
              <a:rPr lang="en-US" dirty="0"/>
              <a:t>Clinical studies have shown that licensed HPV vaccines provide short-lived cross-protection against several non-vaccine HPV types.</a:t>
            </a:r>
            <a:endParaRPr lang="tr-TR" dirty="0"/>
          </a:p>
          <a:p>
            <a:r>
              <a:rPr lang="en-US" dirty="0"/>
              <a:t>However, clinical studies were not designed or powered to evaluate or enhance cross-protective efficacy and the long-term duration of cross-protection has not been evaluated.</a:t>
            </a:r>
            <a:endParaRPr lang="tr-TR" dirty="0"/>
          </a:p>
          <a:p>
            <a:r>
              <a:rPr lang="en-US" dirty="0"/>
              <a:t>The most meaningful measure of effectiveness is assessing prevention of disease endpoints in a well-controlled clinical trial rather than post-hoc analysis</a:t>
            </a:r>
            <a:endParaRPr lang="tr-TR" dirty="0"/>
          </a:p>
          <a:p>
            <a:r>
              <a:rPr lang="en-US" dirty="0"/>
              <a:t>For the 9vHPV Vaccine, clinical studies were designed to demonstrate efficacy against disease endpoints</a:t>
            </a:r>
            <a:endParaRPr lang="tr-TR" dirty="0"/>
          </a:p>
        </p:txBody>
      </p:sp>
    </p:spTree>
    <p:extLst>
      <p:ext uri="{BB962C8B-B14F-4D97-AF65-F5344CB8AC3E}">
        <p14:creationId xmlns:p14="http://schemas.microsoft.com/office/powerpoint/2010/main" val="14159940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sz="quarter" idx="1"/>
            <p:extLst>
              <p:ext uri="{D42A27DB-BD31-4B8C-83A1-F6EECF244321}">
                <p14:modId xmlns:p14="http://schemas.microsoft.com/office/powerpoint/2010/main" val="2179044201"/>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3">
            <a:extLst>
              <a:ext uri="{FF2B5EF4-FFF2-40B4-BE49-F238E27FC236}">
                <a16:creationId xmlns:a16="http://schemas.microsoft.com/office/drawing/2014/main" id="{3C3E25B0-2AED-B85C-77D2-5408C92B73BE}"/>
              </a:ext>
            </a:extLst>
          </p:cNvPr>
          <p:cNvSpPr>
            <a:spLocks noGrp="1"/>
          </p:cNvSpPr>
          <p:nvPr>
            <p:ph type="title"/>
          </p:nvPr>
        </p:nvSpPr>
        <p:spPr/>
        <p:txBody>
          <a:bodyPr>
            <a:normAutofit fontScale="90000"/>
          </a:bodyPr>
          <a:lstStyle/>
          <a:p>
            <a:r>
              <a:rPr lang="en-US" dirty="0"/>
              <a:t>Herd Immunity and Cross Protection of 4vHPV Vaccine Has Been Demonstrated…</a:t>
            </a:r>
            <a:endParaRPr lang="tr-TR" dirty="0"/>
          </a:p>
        </p:txBody>
      </p:sp>
    </p:spTree>
    <p:extLst>
      <p:ext uri="{BB962C8B-B14F-4D97-AF65-F5344CB8AC3E}">
        <p14:creationId xmlns:p14="http://schemas.microsoft.com/office/powerpoint/2010/main" val="302461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Genital Wart Study in Turkey</a:t>
            </a:r>
            <a:endParaRPr lang="tr-TR" dirty="0"/>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a:prstGeom prst="rect">
            <a:avLst/>
          </a:prstGeom>
        </p:spPr>
        <p:txBody>
          <a:bodyPr/>
          <a:lstStyle/>
          <a:p>
            <a:pPr>
              <a:defRPr/>
            </a:pPr>
            <a:endParaRPr lang="tr-TR" dirty="0"/>
          </a:p>
          <a:p>
            <a:pPr>
              <a:defRPr/>
            </a:pPr>
            <a:r>
              <a:rPr lang="tr-TR" dirty="0" err="1"/>
              <a:t>Ozgul</a:t>
            </a:r>
            <a:r>
              <a:rPr lang="tr-TR" dirty="0"/>
              <a:t> N, Asian Pacific Journal of Cancer Prevention  2011</a:t>
            </a:r>
          </a:p>
        </p:txBody>
      </p:sp>
    </p:spTree>
    <p:extLst>
      <p:ext uri="{BB962C8B-B14F-4D97-AF65-F5344CB8AC3E}">
        <p14:creationId xmlns:p14="http://schemas.microsoft.com/office/powerpoint/2010/main" val="38651153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tr-TR" dirty="0" err="1"/>
              <a:t>Completed</a:t>
            </a:r>
            <a:r>
              <a:rPr lang="tr-TR" dirty="0"/>
              <a:t> </a:t>
            </a:r>
            <a:r>
              <a:rPr lang="tr-TR" dirty="0" err="1"/>
              <a:t>Clinical</a:t>
            </a:r>
            <a:r>
              <a:rPr lang="tr-TR" dirty="0"/>
              <a:t> </a:t>
            </a:r>
            <a:r>
              <a:rPr lang="tr-TR" dirty="0" err="1"/>
              <a:t>Trials</a:t>
            </a:r>
            <a:endParaRPr lang="en-US" baseline="30000" dirty="0"/>
          </a:p>
        </p:txBody>
      </p:sp>
      <p:sp>
        <p:nvSpPr>
          <p:cNvPr id="5" name="Altbilgi Yer Tutucusu 4"/>
          <p:cNvSpPr>
            <a:spLocks noGrp="1"/>
          </p:cNvSpPr>
          <p:nvPr>
            <p:ph type="ftr" sz="quarter" idx="11"/>
          </p:nvPr>
        </p:nvSpPr>
        <p:spPr/>
        <p:txBody>
          <a:bodyPr/>
          <a:lstStyle/>
          <a:p>
            <a:r>
              <a:rPr lang="en-US" dirty="0" err="1"/>
              <a:t>Joura</a:t>
            </a:r>
            <a:r>
              <a:rPr lang="en-US" dirty="0"/>
              <a:t> EA, N </a:t>
            </a:r>
            <a:r>
              <a:rPr lang="en-US" dirty="0" err="1"/>
              <a:t>Engl</a:t>
            </a:r>
            <a:r>
              <a:rPr lang="en-US" dirty="0"/>
              <a:t> J Med 2015</a:t>
            </a:r>
            <a:r>
              <a:rPr lang="tr-TR" dirty="0"/>
              <a:t>;</a:t>
            </a:r>
            <a:r>
              <a:rPr lang="en-US" dirty="0"/>
              <a:t> Van </a:t>
            </a:r>
            <a:r>
              <a:rPr lang="en-US" dirty="0" err="1"/>
              <a:t>Damme</a:t>
            </a:r>
            <a:r>
              <a:rPr lang="en-US" dirty="0"/>
              <a:t> P, Pediatrics 2015</a:t>
            </a:r>
            <a:r>
              <a:rPr lang="tr-TR" dirty="0"/>
              <a:t>;</a:t>
            </a:r>
            <a:r>
              <a:rPr lang="en-US" dirty="0"/>
              <a:t> </a:t>
            </a:r>
            <a:r>
              <a:rPr lang="en-US" dirty="0" err="1"/>
              <a:t>Vesikari</a:t>
            </a:r>
            <a:r>
              <a:rPr lang="en-US" dirty="0"/>
              <a:t> T, </a:t>
            </a:r>
            <a:r>
              <a:rPr lang="en-US" dirty="0" err="1"/>
              <a:t>Pediatr</a:t>
            </a:r>
            <a:r>
              <a:rPr lang="en-US" dirty="0"/>
              <a:t> Infect Dis </a:t>
            </a:r>
            <a:r>
              <a:rPr lang="tr-TR" dirty="0"/>
              <a:t>J</a:t>
            </a:r>
            <a:r>
              <a:rPr lang="en-US" dirty="0"/>
              <a:t> 2015</a:t>
            </a:r>
            <a:r>
              <a:rPr lang="tr-TR" dirty="0"/>
              <a:t>;</a:t>
            </a:r>
            <a:r>
              <a:rPr lang="en-US" dirty="0"/>
              <a:t> </a:t>
            </a:r>
            <a:r>
              <a:rPr lang="en-US" dirty="0" err="1"/>
              <a:t>Castellsagué</a:t>
            </a:r>
            <a:r>
              <a:rPr lang="en-US" dirty="0"/>
              <a:t> X, Vaccine 2015</a:t>
            </a:r>
          </a:p>
        </p:txBody>
      </p:sp>
      <p:graphicFrame>
        <p:nvGraphicFramePr>
          <p:cNvPr id="4" name="Table 5"/>
          <p:cNvGraphicFramePr>
            <a:graphicFrameLocks noGrp="1"/>
          </p:cNvGraphicFramePr>
          <p:nvPr/>
        </p:nvGraphicFramePr>
        <p:xfrm>
          <a:off x="1875650" y="2023915"/>
          <a:ext cx="8412478" cy="3780520"/>
        </p:xfrm>
        <a:graphic>
          <a:graphicData uri="http://schemas.openxmlformats.org/drawingml/2006/table">
            <a:tbl>
              <a:tblPr firstRow="1" bandRow="1">
                <a:tableStyleId>{7E9639D4-E3E2-4D34-9284-5A2195B3D0D7}</a:tableStyleId>
              </a:tblPr>
              <a:tblGrid>
                <a:gridCol w="1425511">
                  <a:extLst>
                    <a:ext uri="{9D8B030D-6E8A-4147-A177-3AD203B41FA5}">
                      <a16:colId xmlns:a16="http://schemas.microsoft.com/office/drawing/2014/main" val="20000"/>
                    </a:ext>
                  </a:extLst>
                </a:gridCol>
                <a:gridCol w="2668513">
                  <a:extLst>
                    <a:ext uri="{9D8B030D-6E8A-4147-A177-3AD203B41FA5}">
                      <a16:colId xmlns:a16="http://schemas.microsoft.com/office/drawing/2014/main" val="20001"/>
                    </a:ext>
                  </a:extLst>
                </a:gridCol>
                <a:gridCol w="4318454">
                  <a:extLst>
                    <a:ext uri="{9D8B030D-6E8A-4147-A177-3AD203B41FA5}">
                      <a16:colId xmlns:a16="http://schemas.microsoft.com/office/drawing/2014/main" val="20002"/>
                    </a:ext>
                  </a:extLst>
                </a:gridCol>
              </a:tblGrid>
              <a:tr h="446720">
                <a:tc>
                  <a:txBody>
                    <a:bodyPr/>
                    <a:lstStyle/>
                    <a:p>
                      <a:pPr algn="ctr"/>
                      <a:r>
                        <a:rPr lang="tr-TR" sz="1800" dirty="0">
                          <a:latin typeface="Aptos" panose="020B0004020202020204" pitchFamily="34" charset="0"/>
                        </a:rPr>
                        <a:t>Trial</a:t>
                      </a:r>
                      <a:endParaRPr lang="en-US" sz="1800" dirty="0">
                        <a:solidFill>
                          <a:schemeClr val="tx1"/>
                        </a:solidFill>
                        <a:latin typeface="Aptos" panose="020B0004020202020204" pitchFamily="34" charset="0"/>
                        <a:cs typeface="Calibri" panose="020F0502020204030204" pitchFamily="34" charset="0"/>
                      </a:endParaRPr>
                    </a:p>
                  </a:txBody>
                  <a:tcPr anchor="ctr"/>
                </a:tc>
                <a:tc>
                  <a:txBody>
                    <a:bodyPr/>
                    <a:lstStyle/>
                    <a:p>
                      <a:pPr algn="ctr"/>
                      <a:r>
                        <a:rPr lang="tr-TR" sz="1800" dirty="0" err="1">
                          <a:latin typeface="Aptos" panose="020B0004020202020204" pitchFamily="34" charset="0"/>
                        </a:rPr>
                        <a:t>Population</a:t>
                      </a:r>
                      <a:endParaRPr lang="en-US" sz="1800" dirty="0">
                        <a:solidFill>
                          <a:schemeClr val="tx1"/>
                        </a:solidFill>
                        <a:latin typeface="Aptos" panose="020B0004020202020204" pitchFamily="34" charset="0"/>
                        <a:cs typeface="Calibri" panose="020F0502020204030204" pitchFamily="34" charset="0"/>
                      </a:endParaRPr>
                    </a:p>
                  </a:txBody>
                  <a:tcPr anchor="ctr"/>
                </a:tc>
                <a:tc>
                  <a:txBody>
                    <a:bodyPr/>
                    <a:lstStyle/>
                    <a:p>
                      <a:pPr algn="ctr"/>
                      <a:r>
                        <a:rPr lang="tr-TR" sz="1800" dirty="0" err="1">
                          <a:latin typeface="Aptos" panose="020B0004020202020204" pitchFamily="34" charset="0"/>
                        </a:rPr>
                        <a:t>Aim</a:t>
                      </a:r>
                      <a:endParaRPr lang="en-US" sz="1800" dirty="0">
                        <a:solidFill>
                          <a:schemeClr val="tx1"/>
                        </a:solidFill>
                        <a:latin typeface="Aptos" panose="020B000402020202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371333">
                <a:tc gridSpan="3">
                  <a:txBody>
                    <a:bodyPr/>
                    <a:lstStyle/>
                    <a:p>
                      <a:pPr algn="l"/>
                      <a:r>
                        <a:rPr lang="en-US" sz="1400" dirty="0">
                          <a:latin typeface="Aptos" panose="020B0004020202020204" pitchFamily="34" charset="0"/>
                        </a:rPr>
                        <a:t>Pivotal Efficacy Study</a:t>
                      </a:r>
                      <a:endParaRPr lang="en-US" sz="1400" b="1" i="1" dirty="0">
                        <a:solidFill>
                          <a:schemeClr val="bg1"/>
                        </a:solidFill>
                        <a:latin typeface="Aptos" panose="020B0004020202020204" pitchFamily="34" charset="0"/>
                        <a:cs typeface="Calibri" panose="020F050202020403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8640">
                <a:tc>
                  <a:txBody>
                    <a:bodyPr/>
                    <a:lstStyle/>
                    <a:p>
                      <a:pPr algn="ctr"/>
                      <a:r>
                        <a:rPr lang="en-US" sz="1400" dirty="0">
                          <a:latin typeface="Aptos" panose="020B0004020202020204" pitchFamily="34" charset="0"/>
                        </a:rPr>
                        <a:t>Protocol 001</a:t>
                      </a:r>
                      <a:endParaRPr lang="en-US" sz="1400" baseline="30000" dirty="0">
                        <a:solidFill>
                          <a:schemeClr val="bg1"/>
                        </a:solidFill>
                        <a:latin typeface="Aptos" panose="020B0004020202020204" pitchFamily="34" charset="0"/>
                        <a:cs typeface="Calibri" panose="020F0502020204030204" pitchFamily="34" charset="0"/>
                      </a:endParaRPr>
                    </a:p>
                  </a:txBody>
                  <a:tcPr anchor="ctr"/>
                </a:tc>
                <a:tc>
                  <a:txBody>
                    <a:bodyPr/>
                    <a:lstStyle/>
                    <a:p>
                      <a:pPr algn="l"/>
                      <a:r>
                        <a:rPr lang="en-US" sz="1400" dirty="0">
                          <a:latin typeface="Aptos" panose="020B0004020202020204" pitchFamily="34" charset="0"/>
                        </a:rPr>
                        <a:t>Women, 16–26 </a:t>
                      </a:r>
                      <a:r>
                        <a:rPr lang="en-US" sz="1400" baseline="0" dirty="0"/>
                        <a:t>years</a:t>
                      </a:r>
                      <a:endParaRPr lang="en-US" sz="1400" dirty="0">
                        <a:solidFill>
                          <a:schemeClr val="bg1"/>
                        </a:solidFill>
                        <a:latin typeface="Aptos" panose="020B0004020202020204" pitchFamily="34" charset="0"/>
                        <a:cs typeface="Calibri" panose="020F0502020204030204" pitchFamily="34" charset="0"/>
                      </a:endParaRPr>
                    </a:p>
                  </a:txBody>
                  <a:tcPr anchor="ctr"/>
                </a:tc>
                <a:tc>
                  <a:txBody>
                    <a:bodyPr/>
                    <a:lstStyle/>
                    <a:p>
                      <a:pPr algn="l"/>
                      <a:r>
                        <a:rPr lang="en-US" sz="1400" dirty="0">
                          <a:latin typeface="Aptos" panose="020B0004020202020204" pitchFamily="34" charset="0"/>
                        </a:rPr>
                        <a:t>Dose-ranging,</a:t>
                      </a:r>
                      <a:r>
                        <a:rPr lang="en-US" sz="1400" baseline="0" dirty="0"/>
                        <a:t> efficacy, immunogenicity, safety</a:t>
                      </a:r>
                      <a:endParaRPr lang="en-US" sz="1400" dirty="0">
                        <a:solidFill>
                          <a:schemeClr val="bg1"/>
                        </a:solidFill>
                        <a:latin typeface="Aptos" panose="020B000402020202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371333">
                <a:tc gridSpan="3">
                  <a:txBody>
                    <a:bodyPr/>
                    <a:lstStyle/>
                    <a:p>
                      <a:pPr algn="l"/>
                      <a:r>
                        <a:rPr lang="en-US" sz="1400" dirty="0">
                          <a:latin typeface="Aptos" panose="020B0004020202020204" pitchFamily="34" charset="0"/>
                        </a:rPr>
                        <a:t>Immunobridging</a:t>
                      </a:r>
                      <a:r>
                        <a:rPr lang="en-US" sz="1400" baseline="0" dirty="0"/>
                        <a:t> Studies in Adolescents</a:t>
                      </a:r>
                      <a:endParaRPr lang="en-US" sz="1400" b="1" i="1" dirty="0">
                        <a:solidFill>
                          <a:schemeClr val="bg1"/>
                        </a:solidFill>
                        <a:latin typeface="Aptos" panose="020B0004020202020204" pitchFamily="34" charset="0"/>
                        <a:cs typeface="Calibri" panose="020F050202020403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3881">
                <a:tc>
                  <a:txBody>
                    <a:bodyPr/>
                    <a:lstStyle/>
                    <a:p>
                      <a:pPr algn="ctr"/>
                      <a:r>
                        <a:rPr lang="en-US" sz="1400" dirty="0">
                          <a:latin typeface="Aptos" panose="020B0004020202020204" pitchFamily="34" charset="0"/>
                        </a:rPr>
                        <a:t>Protocol 002</a:t>
                      </a:r>
                      <a:endParaRPr lang="en-US" sz="1400" baseline="30000" dirty="0">
                        <a:solidFill>
                          <a:schemeClr val="bg1"/>
                        </a:solidFill>
                        <a:latin typeface="Aptos" panose="020B0004020202020204" pitchFamily="34" charset="0"/>
                        <a:cs typeface="Calibri" panose="020F0502020204030204" pitchFamily="34" charset="0"/>
                      </a:endParaRPr>
                    </a:p>
                  </a:txBody>
                  <a:tcPr anchor="ctr"/>
                </a:tc>
                <a:tc>
                  <a:txBody>
                    <a:bodyPr/>
                    <a:lstStyle/>
                    <a:p>
                      <a:pPr algn="l"/>
                      <a:r>
                        <a:rPr lang="en-US" sz="1400" dirty="0">
                          <a:latin typeface="Aptos" panose="020B0004020202020204" pitchFamily="34" charset="0"/>
                        </a:rPr>
                        <a:t>Girls and boys, 9–15 years; women 16–26 years</a:t>
                      </a:r>
                      <a:endParaRPr lang="en-US" sz="1400" dirty="0">
                        <a:solidFill>
                          <a:schemeClr val="bg1"/>
                        </a:solidFill>
                        <a:latin typeface="Aptos" panose="020B0004020202020204" pitchFamily="34" charset="0"/>
                        <a:cs typeface="Calibri" panose="020F0502020204030204" pitchFamily="34" charset="0"/>
                      </a:endParaRPr>
                    </a:p>
                  </a:txBody>
                  <a:tcPr anchor="ctr"/>
                </a:tc>
                <a:tc>
                  <a:txBody>
                    <a:bodyPr/>
                    <a:lstStyle/>
                    <a:p>
                      <a:pPr algn="l"/>
                      <a:r>
                        <a:rPr lang="en-US" sz="1400" dirty="0">
                          <a:latin typeface="Aptos" panose="020B0004020202020204" pitchFamily="34" charset="0"/>
                        </a:rPr>
                        <a:t>Adult-to-adolescent</a:t>
                      </a:r>
                      <a:r>
                        <a:rPr lang="en-US" sz="1400" baseline="0" dirty="0"/>
                        <a:t> immunobridging</a:t>
                      </a:r>
                      <a:endParaRPr lang="en-US" sz="1400" dirty="0">
                        <a:solidFill>
                          <a:schemeClr val="bg1"/>
                        </a:solidFill>
                        <a:latin typeface="Aptos" panose="020B000402020202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548640">
                <a:tc>
                  <a:txBody>
                    <a:bodyPr/>
                    <a:lstStyle/>
                    <a:p>
                      <a:pPr algn="ctr"/>
                      <a:r>
                        <a:rPr lang="en-US" sz="1400" dirty="0">
                          <a:latin typeface="Aptos" panose="020B0004020202020204" pitchFamily="34" charset="0"/>
                        </a:rPr>
                        <a:t>Protocol 009</a:t>
                      </a:r>
                      <a:endParaRPr lang="en-US" sz="1400" baseline="30000" dirty="0">
                        <a:solidFill>
                          <a:schemeClr val="bg1"/>
                        </a:solidFill>
                        <a:latin typeface="Aptos" panose="020B0004020202020204" pitchFamily="34" charset="0"/>
                        <a:cs typeface="Calibri" panose="020F0502020204030204" pitchFamily="34" charset="0"/>
                      </a:endParaRPr>
                    </a:p>
                  </a:txBody>
                  <a:tcPr anchor="ctr"/>
                </a:tc>
                <a:tc>
                  <a:txBody>
                    <a:bodyPr/>
                    <a:lstStyle/>
                    <a:p>
                      <a:pPr algn="l"/>
                      <a:r>
                        <a:rPr lang="en-US" sz="1400" dirty="0">
                          <a:latin typeface="Aptos" panose="020B0004020202020204" pitchFamily="34" charset="0"/>
                        </a:rPr>
                        <a:t>Girls, 9–15 years</a:t>
                      </a:r>
                      <a:endParaRPr lang="en-US" sz="1400" dirty="0">
                        <a:solidFill>
                          <a:schemeClr val="bg1"/>
                        </a:solidFill>
                        <a:latin typeface="Aptos" panose="020B0004020202020204" pitchFamily="34" charset="0"/>
                        <a:cs typeface="Calibri" panose="020F0502020204030204" pitchFamily="34" charset="0"/>
                      </a:endParaRPr>
                    </a:p>
                  </a:txBody>
                  <a:tcPr anchor="ctr"/>
                </a:tc>
                <a:tc>
                  <a:txBody>
                    <a:bodyPr/>
                    <a:lstStyle/>
                    <a:p>
                      <a:pPr algn="l"/>
                      <a:r>
                        <a:rPr lang="en-US" sz="1400" kern="1200" dirty="0">
                          <a:latin typeface="Aptos" panose="020B0004020202020204" pitchFamily="34" charset="0"/>
                        </a:rPr>
                        <a:t>4vHPV vaccine-to-9vHPV vaccine </a:t>
                      </a:r>
                      <a:r>
                        <a:rPr lang="en-US" sz="1400" kern="1200" dirty="0" err="1"/>
                        <a:t>immunobridging</a:t>
                      </a:r>
                      <a:endParaRPr lang="en-US" sz="1400" kern="1200" dirty="0">
                        <a:solidFill>
                          <a:schemeClr val="bg1"/>
                        </a:solidFill>
                        <a:latin typeface="Aptos" panose="020B0004020202020204" pitchFamily="34" charset="0"/>
                        <a:ea typeface="+mn-ea"/>
                        <a:cs typeface="Calibri" panose="020F0502020204030204" pitchFamily="34" charset="0"/>
                      </a:endParaRPr>
                    </a:p>
                  </a:txBody>
                  <a:tcPr anchor="ctr"/>
                </a:tc>
                <a:extLst>
                  <a:ext uri="{0D108BD9-81ED-4DB2-BD59-A6C34878D82A}">
                    <a16:rowId xmlns:a16="http://schemas.microsoft.com/office/drawing/2014/main" val="10005"/>
                  </a:ext>
                </a:extLst>
              </a:tr>
              <a:tr h="371333">
                <a:tc gridSpan="3">
                  <a:txBody>
                    <a:bodyPr/>
                    <a:lstStyle/>
                    <a:p>
                      <a:pPr algn="l"/>
                      <a:r>
                        <a:rPr lang="en-US" sz="1400" dirty="0">
                          <a:latin typeface="Aptos" panose="020B0004020202020204" pitchFamily="34" charset="0"/>
                        </a:rPr>
                        <a:t>Immunobridging</a:t>
                      </a:r>
                      <a:r>
                        <a:rPr lang="en-US" sz="1400" baseline="0" dirty="0"/>
                        <a:t> </a:t>
                      </a:r>
                      <a:r>
                        <a:rPr lang="en-US" sz="1400" dirty="0"/>
                        <a:t>Studies in Young Adult Men</a:t>
                      </a:r>
                      <a:endParaRPr lang="en-US" sz="1400" b="1" i="1" dirty="0">
                        <a:solidFill>
                          <a:schemeClr val="bg1"/>
                        </a:solidFill>
                        <a:latin typeface="Aptos" panose="020B0004020202020204" pitchFamily="34" charset="0"/>
                        <a:cs typeface="Calibri" panose="020F050202020403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8640">
                <a:tc>
                  <a:txBody>
                    <a:bodyPr/>
                    <a:lstStyle/>
                    <a:p>
                      <a:pPr algn="ctr"/>
                      <a:r>
                        <a:rPr lang="en-US" sz="1400" dirty="0">
                          <a:latin typeface="Aptos" panose="020B0004020202020204" pitchFamily="34" charset="0"/>
                        </a:rPr>
                        <a:t>Protocol 003</a:t>
                      </a:r>
                      <a:endParaRPr lang="en-US" sz="1400" baseline="30000" dirty="0">
                        <a:solidFill>
                          <a:schemeClr val="bg1"/>
                        </a:solidFill>
                        <a:latin typeface="Aptos" panose="020B0004020202020204" pitchFamily="34" charset="0"/>
                        <a:cs typeface="Calibri" panose="020F0502020204030204" pitchFamily="34" charset="0"/>
                      </a:endParaRPr>
                    </a:p>
                  </a:txBody>
                  <a:tcPr anchor="ctr"/>
                </a:tc>
                <a:tc>
                  <a:txBody>
                    <a:bodyPr/>
                    <a:lstStyle/>
                    <a:p>
                      <a:r>
                        <a:rPr lang="en-US" sz="1400" dirty="0">
                          <a:latin typeface="Aptos" panose="020B0004020202020204" pitchFamily="34" charset="0"/>
                        </a:rPr>
                        <a:t>Men and women, 16–26 years</a:t>
                      </a:r>
                      <a:endParaRPr lang="en-US" sz="1400" dirty="0">
                        <a:solidFill>
                          <a:schemeClr val="bg1"/>
                        </a:solidFill>
                        <a:latin typeface="Aptos" panose="020B0004020202020204" pitchFamily="34" charset="0"/>
                        <a:cs typeface="Calibri" panose="020F0502020204030204" pitchFamily="34" charset="0"/>
                      </a:endParaRPr>
                    </a:p>
                  </a:txBody>
                  <a:tcPr anchor="ctr"/>
                </a:tc>
                <a:tc>
                  <a:txBody>
                    <a:bodyPr/>
                    <a:lstStyle/>
                    <a:p>
                      <a:r>
                        <a:rPr lang="en-US" sz="1400" dirty="0">
                          <a:latin typeface="Aptos" panose="020B0004020202020204" pitchFamily="34" charset="0"/>
                        </a:rPr>
                        <a:t>Male immunogenicity, female-male immunobridging</a:t>
                      </a:r>
                      <a:endParaRPr lang="en-US" sz="1400" dirty="0">
                        <a:solidFill>
                          <a:schemeClr val="bg1"/>
                        </a:solidFill>
                        <a:latin typeface="Aptos" panose="020B0004020202020204" pitchFamily="34" charset="0"/>
                        <a:cs typeface="Calibri" panose="020F050202020403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203976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tr-TR" dirty="0" err="1"/>
              <a:t>Completed</a:t>
            </a:r>
            <a:r>
              <a:rPr lang="tr-TR" dirty="0"/>
              <a:t> </a:t>
            </a:r>
            <a:r>
              <a:rPr lang="tr-TR" dirty="0" err="1"/>
              <a:t>Clinical</a:t>
            </a:r>
            <a:r>
              <a:rPr lang="tr-TR" dirty="0"/>
              <a:t> </a:t>
            </a:r>
            <a:r>
              <a:rPr lang="tr-TR" dirty="0" err="1"/>
              <a:t>Trials</a:t>
            </a:r>
            <a:endParaRPr lang="en-US" baseline="30000" dirty="0"/>
          </a:p>
        </p:txBody>
      </p:sp>
      <p:graphicFrame>
        <p:nvGraphicFramePr>
          <p:cNvPr id="4" name="Table 9"/>
          <p:cNvGraphicFramePr>
            <a:graphicFrameLocks noGrp="1"/>
          </p:cNvGraphicFramePr>
          <p:nvPr/>
        </p:nvGraphicFramePr>
        <p:xfrm>
          <a:off x="1271847" y="1917171"/>
          <a:ext cx="9648306" cy="2981801"/>
        </p:xfrm>
        <a:graphic>
          <a:graphicData uri="http://schemas.openxmlformats.org/drawingml/2006/table">
            <a:tbl>
              <a:tblPr firstRow="1" bandRow="1">
                <a:tableStyleId>{7E9639D4-E3E2-4D34-9284-5A2195B3D0D7}</a:tableStyleId>
              </a:tblPr>
              <a:tblGrid>
                <a:gridCol w="1612829">
                  <a:extLst>
                    <a:ext uri="{9D8B030D-6E8A-4147-A177-3AD203B41FA5}">
                      <a16:colId xmlns:a16="http://schemas.microsoft.com/office/drawing/2014/main" val="20000"/>
                    </a:ext>
                  </a:extLst>
                </a:gridCol>
                <a:gridCol w="3082624">
                  <a:extLst>
                    <a:ext uri="{9D8B030D-6E8A-4147-A177-3AD203B41FA5}">
                      <a16:colId xmlns:a16="http://schemas.microsoft.com/office/drawing/2014/main" val="20001"/>
                    </a:ext>
                  </a:extLst>
                </a:gridCol>
                <a:gridCol w="4952853">
                  <a:extLst>
                    <a:ext uri="{9D8B030D-6E8A-4147-A177-3AD203B41FA5}">
                      <a16:colId xmlns:a16="http://schemas.microsoft.com/office/drawing/2014/main" val="20002"/>
                    </a:ext>
                  </a:extLst>
                </a:gridCol>
              </a:tblGrid>
              <a:tr h="524133">
                <a:tc>
                  <a:txBody>
                    <a:bodyPr/>
                    <a:lstStyle/>
                    <a:p>
                      <a:pPr algn="ctr"/>
                      <a:r>
                        <a:rPr lang="tr-TR" sz="1900" dirty="0">
                          <a:latin typeface="Aptos" panose="020B0004020202020204" pitchFamily="34" charset="0"/>
                        </a:rPr>
                        <a:t>Trial</a:t>
                      </a:r>
                      <a:endParaRPr lang="en-US" sz="1900" dirty="0">
                        <a:solidFill>
                          <a:schemeClr val="tx1"/>
                        </a:solidFill>
                      </a:endParaRPr>
                    </a:p>
                  </a:txBody>
                  <a:tcPr anchor="ctr"/>
                </a:tc>
                <a:tc>
                  <a:txBody>
                    <a:bodyPr/>
                    <a:lstStyle/>
                    <a:p>
                      <a:pPr algn="ctr"/>
                      <a:r>
                        <a:rPr lang="tr-TR" sz="1900" dirty="0" err="1">
                          <a:latin typeface="Aptos" panose="020B0004020202020204" pitchFamily="34" charset="0"/>
                        </a:rPr>
                        <a:t>Population</a:t>
                      </a:r>
                      <a:endParaRPr lang="en-US" sz="1900" dirty="0">
                        <a:solidFill>
                          <a:schemeClr val="tx1"/>
                        </a:solidFill>
                      </a:endParaRPr>
                    </a:p>
                  </a:txBody>
                  <a:tcPr anchor="ctr"/>
                </a:tc>
                <a:tc>
                  <a:txBody>
                    <a:bodyPr/>
                    <a:lstStyle/>
                    <a:p>
                      <a:pPr algn="ctr"/>
                      <a:r>
                        <a:rPr lang="tr-TR" sz="1900" dirty="0" err="1">
                          <a:latin typeface="Aptos" panose="020B0004020202020204" pitchFamily="34" charset="0"/>
                        </a:rPr>
                        <a:t>Aim</a:t>
                      </a:r>
                      <a:endParaRPr lang="en-US" sz="1900" dirty="0">
                        <a:solidFill>
                          <a:schemeClr val="tx1"/>
                        </a:solidFill>
                      </a:endParaRPr>
                    </a:p>
                  </a:txBody>
                  <a:tcPr anchor="ctr"/>
                </a:tc>
                <a:extLst>
                  <a:ext uri="{0D108BD9-81ED-4DB2-BD59-A6C34878D82A}">
                    <a16:rowId xmlns:a16="http://schemas.microsoft.com/office/drawing/2014/main" val="10000"/>
                  </a:ext>
                </a:extLst>
              </a:tr>
              <a:tr h="435677">
                <a:tc gridSpan="3">
                  <a:txBody>
                    <a:bodyPr/>
                    <a:lstStyle/>
                    <a:p>
                      <a:pPr algn="l"/>
                      <a:r>
                        <a:rPr lang="en-US" sz="1600" dirty="0">
                          <a:latin typeface="Aptos" panose="020B0004020202020204" pitchFamily="34" charset="0"/>
                        </a:rPr>
                        <a:t>Study</a:t>
                      </a:r>
                      <a:r>
                        <a:rPr lang="en-US" sz="1600" baseline="0" dirty="0"/>
                        <a:t> in Prior Recipients of 4vHPV Vaccine</a:t>
                      </a:r>
                      <a:endParaRPr lang="en-US" sz="1600" b="1" i="1" dirty="0">
                        <a:solidFill>
                          <a:schemeClr val="bg1"/>
                        </a:solidFill>
                      </a:endParaRP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1"/>
                  </a:ext>
                </a:extLst>
              </a:tr>
              <a:tr h="548640">
                <a:tc>
                  <a:txBody>
                    <a:bodyPr/>
                    <a:lstStyle/>
                    <a:p>
                      <a:pPr algn="ctr"/>
                      <a:r>
                        <a:rPr lang="en-US" sz="1500" dirty="0">
                          <a:latin typeface="Aptos" panose="020B0004020202020204" pitchFamily="34" charset="0"/>
                        </a:rPr>
                        <a:t>Protocol 006</a:t>
                      </a:r>
                      <a:endParaRPr lang="en-US" sz="1500" baseline="30000" dirty="0">
                        <a:solidFill>
                          <a:schemeClr val="bg1"/>
                        </a:solidFill>
                      </a:endParaRPr>
                    </a:p>
                  </a:txBody>
                  <a:tcPr anchor="ctr"/>
                </a:tc>
                <a:tc>
                  <a:txBody>
                    <a:bodyPr/>
                    <a:lstStyle/>
                    <a:p>
                      <a:r>
                        <a:rPr lang="en-US" sz="1500" dirty="0">
                          <a:latin typeface="Aptos" panose="020B0004020202020204" pitchFamily="34" charset="0"/>
                        </a:rPr>
                        <a:t>Girls</a:t>
                      </a:r>
                      <a:r>
                        <a:rPr lang="en-US" sz="1500" baseline="0" dirty="0"/>
                        <a:t> and women, 12</a:t>
                      </a:r>
                      <a:r>
                        <a:rPr lang="en-US" sz="1500" dirty="0"/>
                        <a:t>–26 years</a:t>
                      </a:r>
                      <a:endParaRPr lang="en-US" sz="1500" dirty="0">
                        <a:solidFill>
                          <a:schemeClr val="bg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Aptos" panose="020B0004020202020204" pitchFamily="34" charset="0"/>
                        </a:rPr>
                        <a:t>Safety and immunogenicity</a:t>
                      </a:r>
                      <a:r>
                        <a:rPr lang="en-US" sz="1500" baseline="0" dirty="0"/>
                        <a:t> </a:t>
                      </a:r>
                      <a:r>
                        <a:rPr lang="en-US" sz="1500" dirty="0"/>
                        <a:t>in prior 4vHPV recipients</a:t>
                      </a:r>
                      <a:endParaRPr lang="en-US" sz="1500" dirty="0">
                        <a:solidFill>
                          <a:schemeClr val="bg1"/>
                        </a:solidFill>
                      </a:endParaRPr>
                    </a:p>
                  </a:txBody>
                  <a:tcPr anchor="ctr"/>
                </a:tc>
                <a:extLst>
                  <a:ext uri="{0D108BD9-81ED-4DB2-BD59-A6C34878D82A}">
                    <a16:rowId xmlns:a16="http://schemas.microsoft.com/office/drawing/2014/main" val="10002"/>
                  </a:ext>
                </a:extLst>
              </a:tr>
              <a:tr h="435677">
                <a:tc gridSpan="3">
                  <a:txBody>
                    <a:bodyPr/>
                    <a:lstStyle/>
                    <a:p>
                      <a:pPr algn="l"/>
                      <a:r>
                        <a:rPr lang="en-US" sz="1600" dirty="0">
                          <a:latin typeface="Aptos" panose="020B0004020202020204" pitchFamily="34" charset="0"/>
                        </a:rPr>
                        <a:t>Concomitant</a:t>
                      </a:r>
                      <a:r>
                        <a:rPr lang="en-US" sz="1600" baseline="0" dirty="0"/>
                        <a:t> Use Studies</a:t>
                      </a:r>
                      <a:r>
                        <a:rPr lang="en-US" sz="1600" baseline="30000" dirty="0"/>
                        <a:t>a</a:t>
                      </a:r>
                      <a:endParaRPr lang="en-US" sz="1600" b="1" i="1" baseline="30000" dirty="0">
                        <a:solidFill>
                          <a:schemeClr val="bg1"/>
                        </a:solidFill>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18837">
                <a:tc>
                  <a:txBody>
                    <a:bodyPr/>
                    <a:lstStyle/>
                    <a:p>
                      <a:pPr algn="ctr"/>
                      <a:r>
                        <a:rPr lang="en-US" sz="1500" dirty="0">
                          <a:latin typeface="Aptos" panose="020B0004020202020204" pitchFamily="34" charset="0"/>
                        </a:rPr>
                        <a:t>Protocol 005</a:t>
                      </a:r>
                      <a:endParaRPr lang="en-US" sz="1500" i="0" baseline="30000" dirty="0">
                        <a:solidFill>
                          <a:schemeClr val="bg1"/>
                        </a:solidFill>
                      </a:endParaRPr>
                    </a:p>
                  </a:txBody>
                  <a:tcPr anchor="ctr"/>
                </a:tc>
                <a:tc>
                  <a:txBody>
                    <a:bodyPr/>
                    <a:lstStyle/>
                    <a:p>
                      <a:r>
                        <a:rPr lang="en-US" sz="1500" dirty="0">
                          <a:latin typeface="Aptos" panose="020B0004020202020204" pitchFamily="34" charset="0"/>
                        </a:rPr>
                        <a:t>Girls and boys, 11–15 years</a:t>
                      </a:r>
                      <a:endParaRPr lang="en-US" sz="1500" i="0" dirty="0">
                        <a:solidFill>
                          <a:schemeClr val="bg1"/>
                        </a:solidFill>
                      </a:endParaRPr>
                    </a:p>
                  </a:txBody>
                  <a:tcPr anchor="ctr"/>
                </a:tc>
                <a:tc>
                  <a:txBody>
                    <a:bodyPr/>
                    <a:lstStyle/>
                    <a:p>
                      <a:r>
                        <a:rPr lang="en-US" sz="1500" dirty="0">
                          <a:latin typeface="Aptos" panose="020B0004020202020204" pitchFamily="34" charset="0"/>
                        </a:rPr>
                        <a:t>Concomitant</a:t>
                      </a:r>
                      <a:r>
                        <a:rPr lang="en-US" sz="1500" baseline="0" dirty="0"/>
                        <a:t> use: Menactra</a:t>
                      </a:r>
                      <a:r>
                        <a:rPr lang="en-US" sz="1500" baseline="30000" dirty="0"/>
                        <a:t>®b</a:t>
                      </a:r>
                      <a:r>
                        <a:rPr lang="en-US" sz="1500" baseline="0" dirty="0"/>
                        <a:t>, Adacel</a:t>
                      </a:r>
                      <a:r>
                        <a:rPr lang="en-US" sz="1500" baseline="30000" dirty="0"/>
                        <a:t>®c</a:t>
                      </a:r>
                      <a:endParaRPr lang="en-US" sz="1500" i="0" baseline="30000" dirty="0">
                        <a:solidFill>
                          <a:schemeClr val="bg1"/>
                        </a:solidFill>
                      </a:endParaRPr>
                    </a:p>
                  </a:txBody>
                  <a:tcPr anchor="ctr"/>
                </a:tc>
                <a:extLst>
                  <a:ext uri="{0D108BD9-81ED-4DB2-BD59-A6C34878D82A}">
                    <a16:rowId xmlns:a16="http://schemas.microsoft.com/office/drawing/2014/main" val="10004"/>
                  </a:ext>
                </a:extLst>
              </a:tr>
              <a:tr h="518837">
                <a:tc>
                  <a:txBody>
                    <a:bodyPr/>
                    <a:lstStyle/>
                    <a:p>
                      <a:pPr algn="ctr"/>
                      <a:r>
                        <a:rPr lang="en-US" sz="1500" dirty="0">
                          <a:latin typeface="Aptos" panose="020B0004020202020204" pitchFamily="34" charset="0"/>
                        </a:rPr>
                        <a:t>Protocol 007</a:t>
                      </a:r>
                      <a:endParaRPr lang="en-US" sz="1500" i="0" baseline="30000" dirty="0">
                        <a:solidFill>
                          <a:schemeClr val="bg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Aptos" panose="020B0004020202020204" pitchFamily="34" charset="0"/>
                        </a:rPr>
                        <a:t>Girls and boys, 11–15 years</a:t>
                      </a:r>
                      <a:endParaRPr lang="en-US" sz="1500" i="0" dirty="0">
                        <a:solidFill>
                          <a:schemeClr val="bg1"/>
                        </a:solidFill>
                      </a:endParaRPr>
                    </a:p>
                  </a:txBody>
                  <a:tcPr anchor="ctr"/>
                </a:tc>
                <a:tc>
                  <a:txBody>
                    <a:bodyPr/>
                    <a:lstStyle/>
                    <a:p>
                      <a:r>
                        <a:rPr lang="en-US" sz="1500" dirty="0">
                          <a:latin typeface="Aptos" panose="020B0004020202020204" pitchFamily="34" charset="0"/>
                        </a:rPr>
                        <a:t>Concomitant use: Repevax</a:t>
                      </a:r>
                      <a:r>
                        <a:rPr lang="en-US" sz="1500" baseline="30000" dirty="0"/>
                        <a:t>®d</a:t>
                      </a:r>
                      <a:endParaRPr lang="en-US" sz="1500" i="0" baseline="30000" dirty="0">
                        <a:solidFill>
                          <a:schemeClr val="bg1"/>
                        </a:solidFill>
                      </a:endParaRPr>
                    </a:p>
                  </a:txBody>
                  <a:tcPr anchor="ctr"/>
                </a:tc>
                <a:extLst>
                  <a:ext uri="{0D108BD9-81ED-4DB2-BD59-A6C34878D82A}">
                    <a16:rowId xmlns:a16="http://schemas.microsoft.com/office/drawing/2014/main" val="10005"/>
                  </a:ext>
                </a:extLst>
              </a:tr>
            </a:tbl>
          </a:graphicData>
        </a:graphic>
      </p:graphicFrame>
      <p:sp>
        <p:nvSpPr>
          <p:cNvPr id="6" name="Text Box 58"/>
          <p:cNvSpPr txBox="1">
            <a:spLocks noChangeArrowheads="1"/>
          </p:cNvSpPr>
          <p:nvPr/>
        </p:nvSpPr>
        <p:spPr bwMode="auto">
          <a:xfrm>
            <a:off x="1271847" y="5169905"/>
            <a:ext cx="9648306" cy="600164"/>
          </a:xfrm>
          <a:prstGeom prst="rect">
            <a:avLst/>
          </a:prstGeom>
          <a:noFill/>
          <a:ln>
            <a:noFill/>
          </a:ln>
        </p:spPr>
        <p:txBody>
          <a:bodyPr wrap="square" anchor="b">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defRPr/>
            </a:pPr>
            <a:r>
              <a:rPr lang="en-US" sz="1100" baseline="30000" dirty="0" err="1">
                <a:latin typeface="Aptos" panose="020B0004020202020204" pitchFamily="34" charset="0"/>
                <a:cs typeface="Calibri" panose="020F0502020204030204" pitchFamily="34" charset="0"/>
              </a:rPr>
              <a:t>a</a:t>
            </a:r>
            <a:r>
              <a:rPr lang="en-US" sz="1100" i="1" dirty="0" err="1">
                <a:latin typeface="Aptos" panose="020B0004020202020204" pitchFamily="34" charset="0"/>
                <a:cs typeface="Calibri" panose="020F0502020204030204" pitchFamily="34" charset="0"/>
              </a:rPr>
              <a:t>Menactra</a:t>
            </a:r>
            <a:r>
              <a:rPr lang="en-US" sz="1100" dirty="0">
                <a:latin typeface="Aptos" panose="020B0004020202020204" pitchFamily="34" charset="0"/>
                <a:cs typeface="Calibri" panose="020F0502020204030204" pitchFamily="34" charset="0"/>
              </a:rPr>
              <a:t>, </a:t>
            </a:r>
            <a:r>
              <a:rPr lang="en-US" sz="1100" i="1" dirty="0" err="1">
                <a:latin typeface="Aptos" panose="020B0004020202020204" pitchFamily="34" charset="0"/>
                <a:cs typeface="Calibri" panose="020F0502020204030204" pitchFamily="34" charset="0"/>
              </a:rPr>
              <a:t>Adacel</a:t>
            </a:r>
            <a:r>
              <a:rPr lang="en-US" sz="1100" dirty="0">
                <a:latin typeface="Aptos" panose="020B0004020202020204" pitchFamily="34" charset="0"/>
                <a:cs typeface="Calibri" panose="020F0502020204030204" pitchFamily="34" charset="0"/>
              </a:rPr>
              <a:t>, and </a:t>
            </a:r>
            <a:r>
              <a:rPr lang="en-US" sz="1100" i="1" dirty="0" err="1">
                <a:latin typeface="Aptos" panose="020B0004020202020204" pitchFamily="34" charset="0"/>
                <a:cs typeface="Calibri" panose="020F0502020204030204" pitchFamily="34" charset="0"/>
              </a:rPr>
              <a:t>Repevax</a:t>
            </a:r>
            <a:r>
              <a:rPr lang="en-US" sz="1100" dirty="0">
                <a:latin typeface="Aptos" panose="020B0004020202020204" pitchFamily="34" charset="0"/>
                <a:cs typeface="Calibri" panose="020F0502020204030204" pitchFamily="34" charset="0"/>
              </a:rPr>
              <a:t> are registered trademarks of Sanofi Pasteur </a:t>
            </a:r>
            <a:r>
              <a:rPr lang="en-US" sz="1100" dirty="0" err="1">
                <a:latin typeface="Aptos" panose="020B0004020202020204" pitchFamily="34" charset="0"/>
                <a:cs typeface="Calibri" panose="020F0502020204030204" pitchFamily="34" charset="0"/>
              </a:rPr>
              <a:t>Inc</a:t>
            </a:r>
            <a:r>
              <a:rPr lang="en-US" sz="1100" dirty="0">
                <a:latin typeface="Aptos" panose="020B0004020202020204" pitchFamily="34" charset="0"/>
                <a:cs typeface="Calibri" panose="020F0502020204030204" pitchFamily="34" charset="0"/>
              </a:rPr>
              <a:t>; </a:t>
            </a:r>
            <a:r>
              <a:rPr lang="en-US" sz="1100" baseline="30000" dirty="0" err="1">
                <a:latin typeface="Aptos" panose="020B0004020202020204" pitchFamily="34" charset="0"/>
                <a:cs typeface="Calibri" panose="020F0502020204030204" pitchFamily="34" charset="0"/>
              </a:rPr>
              <a:t>b</a:t>
            </a:r>
            <a:r>
              <a:rPr lang="en-US" sz="1100" dirty="0" err="1">
                <a:latin typeface="Aptos" panose="020B0004020202020204" pitchFamily="34" charset="0"/>
                <a:cs typeface="Calibri" panose="020F0502020204030204" pitchFamily="34" charset="0"/>
              </a:rPr>
              <a:t>Meningococcal</a:t>
            </a:r>
            <a:r>
              <a:rPr lang="en-US" sz="1100" dirty="0">
                <a:latin typeface="Aptos" panose="020B0004020202020204" pitchFamily="34" charset="0"/>
                <a:cs typeface="Calibri" panose="020F0502020204030204" pitchFamily="34" charset="0"/>
              </a:rPr>
              <a:t> (groups A, C, Y, and W-135) polysaccharide diphtheria toxoid conjugate vaccine</a:t>
            </a:r>
            <a:r>
              <a:rPr lang="en-US" sz="1100" baseline="30000" dirty="0">
                <a:latin typeface="Aptos" panose="020B0004020202020204" pitchFamily="34" charset="0"/>
                <a:cs typeface="Calibri" panose="020F0502020204030204" pitchFamily="34" charset="0"/>
              </a:rPr>
              <a:t>4</a:t>
            </a:r>
            <a:r>
              <a:rPr lang="en-US" sz="1100" dirty="0">
                <a:latin typeface="Aptos" panose="020B0004020202020204" pitchFamily="34" charset="0"/>
                <a:cs typeface="Calibri" panose="020F0502020204030204" pitchFamily="34" charset="0"/>
              </a:rPr>
              <a:t>; </a:t>
            </a:r>
            <a:r>
              <a:rPr lang="en-US" sz="1100" baseline="30000" dirty="0" err="1">
                <a:latin typeface="Aptos" panose="020B0004020202020204" pitchFamily="34" charset="0"/>
                <a:cs typeface="Calibri" panose="020F0502020204030204" pitchFamily="34" charset="0"/>
              </a:rPr>
              <a:t>c</a:t>
            </a:r>
            <a:r>
              <a:rPr lang="en-US" sz="1100" dirty="0" err="1">
                <a:latin typeface="Aptos" panose="020B0004020202020204" pitchFamily="34" charset="0"/>
                <a:cs typeface="Calibri" panose="020F0502020204030204" pitchFamily="34" charset="0"/>
              </a:rPr>
              <a:t>Tetanus</a:t>
            </a:r>
            <a:r>
              <a:rPr lang="en-US" sz="1100" dirty="0">
                <a:latin typeface="Aptos" panose="020B0004020202020204" pitchFamily="34" charset="0"/>
                <a:cs typeface="Calibri" panose="020F0502020204030204" pitchFamily="34" charset="0"/>
              </a:rPr>
              <a:t> toxoid, reduced diphtheria toxoid, and acellular pertussis vaccine adsorbed</a:t>
            </a:r>
            <a:r>
              <a:rPr lang="en-US" sz="1100" baseline="30000" dirty="0">
                <a:latin typeface="Aptos" panose="020B0004020202020204" pitchFamily="34" charset="0"/>
                <a:cs typeface="Calibri" panose="020F0502020204030204" pitchFamily="34" charset="0"/>
              </a:rPr>
              <a:t>5</a:t>
            </a:r>
            <a:r>
              <a:rPr lang="en-US" sz="1100" dirty="0">
                <a:latin typeface="Aptos" panose="020B0004020202020204" pitchFamily="34" charset="0"/>
                <a:cs typeface="Calibri" panose="020F0502020204030204" pitchFamily="34" charset="0"/>
              </a:rPr>
              <a:t>; </a:t>
            </a:r>
            <a:r>
              <a:rPr lang="en-US" sz="1100" baseline="30000" dirty="0" err="1">
                <a:latin typeface="Aptos" panose="020B0004020202020204" pitchFamily="34" charset="0"/>
                <a:cs typeface="Calibri" panose="020F0502020204030204" pitchFamily="34" charset="0"/>
              </a:rPr>
              <a:t>d</a:t>
            </a:r>
            <a:r>
              <a:rPr lang="en-US" sz="1100" dirty="0" err="1">
                <a:latin typeface="Aptos" panose="020B0004020202020204" pitchFamily="34" charset="0"/>
                <a:cs typeface="Calibri" panose="020F0502020204030204" pitchFamily="34" charset="0"/>
              </a:rPr>
              <a:t>Diphtheria</a:t>
            </a:r>
            <a:r>
              <a:rPr lang="en-US" sz="1100" dirty="0">
                <a:latin typeface="Aptos" panose="020B0004020202020204" pitchFamily="34" charset="0"/>
                <a:cs typeface="Calibri" panose="020F0502020204030204" pitchFamily="34" charset="0"/>
              </a:rPr>
              <a:t>, tetanus, pertussis (acellular, component), and poliomyelitis (inactivated) vaccine (adsorbed, reduced antigen(s) content).</a:t>
            </a:r>
            <a:r>
              <a:rPr lang="en-US" sz="1100" baseline="30000" dirty="0">
                <a:latin typeface="Aptos" panose="020B0004020202020204" pitchFamily="34" charset="0"/>
                <a:cs typeface="Calibri" panose="020F0502020204030204" pitchFamily="34" charset="0"/>
              </a:rPr>
              <a:t>6</a:t>
            </a:r>
            <a:endParaRPr lang="en-US" sz="1100" b="1" dirty="0">
              <a:latin typeface="Aptos" panose="020B0004020202020204" pitchFamily="34" charset="0"/>
              <a:cs typeface="Calibri" panose="020F0502020204030204" pitchFamily="34" charset="0"/>
            </a:endParaRPr>
          </a:p>
        </p:txBody>
      </p:sp>
      <p:sp>
        <p:nvSpPr>
          <p:cNvPr id="3" name="Altbilgi Yer Tutucusu 2"/>
          <p:cNvSpPr>
            <a:spLocks noGrp="1"/>
          </p:cNvSpPr>
          <p:nvPr>
            <p:ph type="ftr" sz="quarter" idx="11"/>
          </p:nvPr>
        </p:nvSpPr>
        <p:spPr/>
        <p:txBody>
          <a:bodyPr/>
          <a:lstStyle/>
          <a:p>
            <a:r>
              <a:rPr lang="en-US" dirty="0"/>
              <a:t>Garland SM, Vaccine 2015; Schilling A, Pediatrics 2015; </a:t>
            </a:r>
            <a:r>
              <a:rPr lang="en-US" dirty="0" err="1"/>
              <a:t>Kosalaraksa</a:t>
            </a:r>
            <a:r>
              <a:rPr lang="en-US" dirty="0"/>
              <a:t> P, </a:t>
            </a:r>
            <a:r>
              <a:rPr lang="en-US" dirty="0" err="1"/>
              <a:t>Pediatr</a:t>
            </a:r>
            <a:r>
              <a:rPr lang="en-US" dirty="0"/>
              <a:t> Infect Dis J 2015; </a:t>
            </a:r>
            <a:r>
              <a:rPr lang="en-US" dirty="0" err="1"/>
              <a:t>Swiftwater</a:t>
            </a:r>
            <a:r>
              <a:rPr lang="en-US" dirty="0"/>
              <a:t>, Sanofi Pasteur 2005;</a:t>
            </a:r>
            <a:endParaRPr lang="tr-TR" dirty="0"/>
          </a:p>
          <a:p>
            <a:r>
              <a:rPr lang="en-US" dirty="0" err="1"/>
              <a:t>Swiftwater</a:t>
            </a:r>
            <a:r>
              <a:rPr lang="en-US" dirty="0"/>
              <a:t>, Sanofi Pasteur 2005; Lyon, Sanofi Pasteur 2012</a:t>
            </a:r>
          </a:p>
        </p:txBody>
      </p:sp>
    </p:spTree>
    <p:extLst>
      <p:ext uri="{BB962C8B-B14F-4D97-AF65-F5344CB8AC3E}">
        <p14:creationId xmlns:p14="http://schemas.microsoft.com/office/powerpoint/2010/main" val="39446940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tr-TR" dirty="0" err="1"/>
              <a:t>What</a:t>
            </a:r>
            <a:r>
              <a:rPr lang="tr-TR" dirty="0"/>
              <a:t> is </a:t>
            </a:r>
            <a:r>
              <a:rPr lang="tr-TR" dirty="0" err="1"/>
              <a:t>Known</a:t>
            </a:r>
            <a:r>
              <a:rPr lang="tr-TR" dirty="0"/>
              <a:t> </a:t>
            </a:r>
            <a:r>
              <a:rPr lang="tr-TR" dirty="0" err="1"/>
              <a:t>About</a:t>
            </a:r>
            <a:r>
              <a:rPr lang="tr-TR" dirty="0"/>
              <a:t> </a:t>
            </a:r>
            <a:r>
              <a:rPr lang="tr-TR" dirty="0" err="1"/>
              <a:t>Vaccine</a:t>
            </a:r>
            <a:r>
              <a:rPr lang="tr-TR" dirty="0"/>
              <a:t> </a:t>
            </a:r>
            <a:r>
              <a:rPr lang="tr-TR" dirty="0" err="1"/>
              <a:t>Efficacy</a:t>
            </a:r>
            <a:r>
              <a:rPr lang="tr-TR" dirty="0"/>
              <a:t> in </a:t>
            </a:r>
            <a:r>
              <a:rPr lang="tr-TR" dirty="0" err="1"/>
              <a:t>Males</a:t>
            </a:r>
            <a:r>
              <a:rPr lang="tr-TR" dirty="0"/>
              <a:t>?</a:t>
            </a:r>
            <a:endParaRPr lang="en-US" dirty="0"/>
          </a:p>
        </p:txBody>
      </p:sp>
    </p:spTree>
    <p:extLst>
      <p:ext uri="{BB962C8B-B14F-4D97-AF65-F5344CB8AC3E}">
        <p14:creationId xmlns:p14="http://schemas.microsoft.com/office/powerpoint/2010/main" val="27739631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What is Known About </a:t>
            </a:r>
            <a:r>
              <a:rPr lang="tr-TR" dirty="0"/>
              <a:t>9vHPV </a:t>
            </a:r>
            <a:r>
              <a:rPr lang="tr-TR" dirty="0" err="1"/>
              <a:t>Vaccine</a:t>
            </a:r>
            <a:r>
              <a:rPr lang="tr-TR" dirty="0"/>
              <a:t> </a:t>
            </a:r>
            <a:r>
              <a:rPr lang="tr-TR" dirty="0" err="1"/>
              <a:t>for</a:t>
            </a:r>
            <a:r>
              <a:rPr lang="tr-TR" dirty="0"/>
              <a:t> </a:t>
            </a:r>
            <a:r>
              <a:rPr lang="en-US" dirty="0"/>
              <a:t>Males?</a:t>
            </a:r>
            <a:endParaRPr lang="tr-TR" dirty="0"/>
          </a:p>
        </p:txBody>
      </p:sp>
      <p:sp>
        <p:nvSpPr>
          <p:cNvPr id="3" name="Content Placeholder 2"/>
          <p:cNvSpPr>
            <a:spLocks noGrp="1"/>
          </p:cNvSpPr>
          <p:nvPr>
            <p:ph idx="1"/>
          </p:nvPr>
        </p:nvSpPr>
        <p:spPr>
          <a:prstGeom prst="rect">
            <a:avLst/>
          </a:prstGeom>
        </p:spPr>
        <p:txBody>
          <a:bodyPr>
            <a:noAutofit/>
          </a:bodyPr>
          <a:lstStyle/>
          <a:p>
            <a:pPr algn="just"/>
            <a:r>
              <a:rPr lang="en-GB" dirty="0"/>
              <a:t>Several HPV-related diseases affect males and Gardasil has been proven to prevent some of them (i.e. genital warts, and anal cancers and pre-cancers)</a:t>
            </a:r>
            <a:endParaRPr lang="tr-TR" dirty="0"/>
          </a:p>
          <a:p>
            <a:pPr algn="just"/>
            <a:r>
              <a:rPr lang="en-GB" dirty="0"/>
              <a:t>Epidemiological data suggests that the majority (85-90%) of HPV-related diseases occurring in males are caused by the four HPV types targeted by Gardasil (6, 11, 16 and 18), which are also included in </a:t>
            </a:r>
            <a:r>
              <a:rPr lang="tr-TR" dirty="0"/>
              <a:t>9vHPV </a:t>
            </a:r>
            <a:r>
              <a:rPr lang="tr-TR" dirty="0" err="1"/>
              <a:t>Vaccine</a:t>
            </a:r>
            <a:r>
              <a:rPr lang="en-GB" dirty="0"/>
              <a:t>, but the additional five HPV types in </a:t>
            </a:r>
            <a:r>
              <a:rPr lang="tr-TR" dirty="0"/>
              <a:t>9vHPV </a:t>
            </a:r>
            <a:r>
              <a:rPr lang="tr-TR" dirty="0" err="1"/>
              <a:t>Vaccine</a:t>
            </a:r>
            <a:r>
              <a:rPr lang="tr-TR" dirty="0"/>
              <a:t> </a:t>
            </a:r>
            <a:r>
              <a:rPr lang="en-GB" dirty="0"/>
              <a:t>can also cause some cases of anal cancer (approximately 5-10% of HPV-related anal cancers).</a:t>
            </a:r>
            <a:endParaRPr lang="tr-TR" dirty="0"/>
          </a:p>
        </p:txBody>
      </p:sp>
    </p:spTree>
    <p:extLst>
      <p:ext uri="{BB962C8B-B14F-4D97-AF65-F5344CB8AC3E}">
        <p14:creationId xmlns:p14="http://schemas.microsoft.com/office/powerpoint/2010/main" val="37275855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25" y="1849385"/>
            <a:ext cx="6840758" cy="4301276"/>
          </a:xfrm>
          <a:prstGeom prst="rect">
            <a:avLst/>
          </a:prstGeom>
        </p:spPr>
      </p:pic>
      <p:sp>
        <p:nvSpPr>
          <p:cNvPr id="2" name="1 Başlık"/>
          <p:cNvSpPr>
            <a:spLocks noGrp="1"/>
          </p:cNvSpPr>
          <p:nvPr>
            <p:ph type="title"/>
          </p:nvPr>
        </p:nvSpPr>
        <p:spPr/>
        <p:txBody>
          <a:bodyPr>
            <a:noAutofit/>
          </a:bodyPr>
          <a:lstStyle/>
          <a:p>
            <a:r>
              <a:rPr lang="tr-TR" sz="3200" dirty="0" err="1"/>
              <a:t>Efficacy</a:t>
            </a:r>
            <a:r>
              <a:rPr lang="tr-TR" sz="3200" dirty="0"/>
              <a:t> of </a:t>
            </a:r>
            <a:r>
              <a:rPr lang="tr-TR" sz="3200" dirty="0" err="1"/>
              <a:t>Prophylactic</a:t>
            </a:r>
            <a:r>
              <a:rPr lang="tr-TR" sz="3200" dirty="0"/>
              <a:t> </a:t>
            </a:r>
            <a:r>
              <a:rPr lang="tr-TR" sz="3200" dirty="0" err="1"/>
              <a:t>Vaccines</a:t>
            </a:r>
            <a:r>
              <a:rPr lang="tr-TR" sz="3200" dirty="0"/>
              <a:t>: A </a:t>
            </a:r>
            <a:r>
              <a:rPr lang="tr-TR" sz="3200" dirty="0" err="1"/>
              <a:t>Systemetic</a:t>
            </a:r>
            <a:r>
              <a:rPr lang="tr-TR" sz="3200" dirty="0"/>
              <a:t> </a:t>
            </a:r>
            <a:r>
              <a:rPr lang="tr-TR" sz="3200" dirty="0" err="1"/>
              <a:t>Review</a:t>
            </a:r>
            <a:r>
              <a:rPr lang="tr-TR" sz="3200" dirty="0"/>
              <a:t> &amp; Meta-</a:t>
            </a:r>
            <a:r>
              <a:rPr lang="tr-TR" sz="3200" dirty="0" err="1"/>
              <a:t>Analysis</a:t>
            </a:r>
            <a:endParaRPr lang="tr-TR" sz="3200" dirty="0"/>
          </a:p>
        </p:txBody>
      </p:sp>
      <p:sp>
        <p:nvSpPr>
          <p:cNvPr id="5" name="4 Altbilgi Yer Tutucusu"/>
          <p:cNvSpPr>
            <a:spLocks noGrp="1"/>
          </p:cNvSpPr>
          <p:nvPr>
            <p:ph type="ftr" sz="quarter" idx="11"/>
          </p:nvPr>
        </p:nvSpPr>
        <p:spPr/>
        <p:txBody>
          <a:bodyPr/>
          <a:lstStyle/>
          <a:p>
            <a:pPr>
              <a:defRPr/>
            </a:pPr>
            <a:r>
              <a:rPr lang="fr-FR"/>
              <a:t>Beibei Lu, BMC Infect Dis 2011</a:t>
            </a:r>
            <a:endParaRPr lang="en-US" dirty="0"/>
          </a:p>
        </p:txBody>
      </p:sp>
      <p:sp>
        <p:nvSpPr>
          <p:cNvPr id="13" name="12 Metin kutusu"/>
          <p:cNvSpPr txBox="1"/>
          <p:nvPr/>
        </p:nvSpPr>
        <p:spPr>
          <a:xfrm>
            <a:off x="-1202602" y="6428766"/>
            <a:ext cx="184731" cy="369332"/>
          </a:xfrm>
          <a:prstGeom prst="rect">
            <a:avLst/>
          </a:prstGeom>
          <a:noFill/>
        </p:spPr>
        <p:txBody>
          <a:bodyPr wrap="none" rtlCol="0">
            <a:spAutoFit/>
          </a:bodyPr>
          <a:lstStyle/>
          <a:p>
            <a:endParaRPr lang="tr-TR" dirty="0">
              <a:solidFill>
                <a:schemeClr val="accent2"/>
              </a:solidFill>
              <a:latin typeface="Aptos" panose="020B0004020202020204" pitchFamily="34" charset="0"/>
            </a:endParaRPr>
          </a:p>
        </p:txBody>
      </p:sp>
      <p:pic>
        <p:nvPicPr>
          <p:cNvPr id="6" name="Picture 5"/>
          <p:cNvPicPr>
            <a:picLocks noChangeAspect="1"/>
          </p:cNvPicPr>
          <p:nvPr/>
        </p:nvPicPr>
        <p:blipFill rotWithShape="1">
          <a:blip r:embed="rId4" cstate="print"/>
          <a:srcRect l="16794" t="15226" r="18454" b="17485"/>
          <a:stretch/>
        </p:blipFill>
        <p:spPr>
          <a:xfrm>
            <a:off x="2711624" y="1791252"/>
            <a:ext cx="6840760" cy="4417542"/>
          </a:xfrm>
          <a:prstGeom prst="rect">
            <a:avLst/>
          </a:prstGeom>
        </p:spPr>
      </p:pic>
    </p:spTree>
    <p:extLst>
      <p:ext uri="{BB962C8B-B14F-4D97-AF65-F5344CB8AC3E}">
        <p14:creationId xmlns:p14="http://schemas.microsoft.com/office/powerpoint/2010/main" val="329936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87473" name="Group 49"/>
          <p:cNvGraphicFramePr>
            <a:graphicFrameLocks noGrp="1"/>
          </p:cNvGraphicFramePr>
          <p:nvPr/>
        </p:nvGraphicFramePr>
        <p:xfrm>
          <a:off x="1785937" y="2094548"/>
          <a:ext cx="8620125" cy="4064000"/>
        </p:xfrm>
        <a:graphic>
          <a:graphicData uri="http://schemas.openxmlformats.org/drawingml/2006/table">
            <a:tbl>
              <a:tblPr firstRow="1" firstCol="1" bandRow="1">
                <a:tableStyleId>{74C1A8A3-306A-4EB7-A6B1-4F7E0EB9C5D6}</a:tableStyleId>
              </a:tblPr>
              <a:tblGrid>
                <a:gridCol w="4392613">
                  <a:extLst>
                    <a:ext uri="{9D8B030D-6E8A-4147-A177-3AD203B41FA5}">
                      <a16:colId xmlns:a16="http://schemas.microsoft.com/office/drawing/2014/main" val="20000"/>
                    </a:ext>
                  </a:extLst>
                </a:gridCol>
                <a:gridCol w="2143140">
                  <a:extLst>
                    <a:ext uri="{9D8B030D-6E8A-4147-A177-3AD203B41FA5}">
                      <a16:colId xmlns:a16="http://schemas.microsoft.com/office/drawing/2014/main" val="20001"/>
                    </a:ext>
                  </a:extLst>
                </a:gridCol>
                <a:gridCol w="2084372">
                  <a:extLst>
                    <a:ext uri="{9D8B030D-6E8A-4147-A177-3AD203B41FA5}">
                      <a16:colId xmlns:a16="http://schemas.microsoft.com/office/drawing/2014/main" val="20002"/>
                    </a:ext>
                  </a:extLst>
                </a:gridCol>
              </a:tblGrid>
              <a:tr h="4143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2000" u="none" strike="noStrike" cap="none" normalizeH="0" baseline="0" dirty="0">
                          <a:ln>
                            <a:noFill/>
                          </a:ln>
                          <a:effectLst/>
                          <a:latin typeface="Aptos" panose="020B0004020202020204" pitchFamily="34" charset="0"/>
                        </a:rPr>
                        <a:t>Initial assessment</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Gardasil</a:t>
                      </a:r>
                      <a:endParaRPr kumimoji="0" lang="tr-TR" sz="20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000" u="none" strike="noStrike" cap="none" normalizeH="0" baseline="0" dirty="0">
                          <a:ln>
                            <a:noFill/>
                          </a:ln>
                          <a:effectLst/>
                        </a:rPr>
                        <a:t>#</a:t>
                      </a:r>
                      <a:r>
                        <a:rPr kumimoji="0" lang="en-US" sz="2000" u="none" strike="noStrike" cap="none" normalizeH="0" baseline="0" dirty="0">
                          <a:ln>
                            <a:noFill/>
                          </a:ln>
                          <a:effectLst/>
                        </a:rPr>
                        <a:t>1911</a:t>
                      </a:r>
                      <a:r>
                        <a:rPr kumimoji="0" lang="tr-TR" sz="2000" u="none" strike="noStrike" cap="none" normalizeH="0" baseline="0" dirty="0">
                          <a:ln>
                            <a:noFill/>
                          </a:ln>
                          <a:effectLst/>
                        </a:rPr>
                        <a:t> </a:t>
                      </a:r>
                      <a:r>
                        <a:rPr kumimoji="0" lang="en-US" sz="2000" u="none" strike="noStrike" cap="none" normalizeH="0" baseline="0" dirty="0">
                          <a:ln>
                            <a:noFill/>
                          </a:ln>
                          <a:effectLst/>
                        </a:rPr>
                        <a:t>(%)</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latin typeface="Aptos" panose="020B0004020202020204" pitchFamily="34" charset="0"/>
                        </a:rPr>
                        <a:t>Pla</a:t>
                      </a:r>
                      <a:r>
                        <a:rPr kumimoji="0" lang="tr-TR" sz="2000" u="none" strike="noStrike" cap="none" normalizeH="0" baseline="0" dirty="0">
                          <a:ln>
                            <a:noFill/>
                          </a:ln>
                          <a:effectLst/>
                        </a:rPr>
                        <a:t>c</a:t>
                      </a:r>
                      <a:r>
                        <a:rPr kumimoji="0" lang="en-US" sz="2000" u="none" strike="noStrike" cap="none" normalizeH="0" baseline="0" dirty="0" err="1">
                          <a:ln>
                            <a:noFill/>
                          </a:ln>
                          <a:effectLst/>
                        </a:rPr>
                        <a:t>ebo</a:t>
                      </a:r>
                      <a:endParaRPr kumimoji="0" lang="en-US" sz="20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000" u="none" strike="noStrike" cap="none" normalizeH="0" baseline="0" dirty="0">
                          <a:ln>
                            <a:noFill/>
                          </a:ln>
                          <a:effectLst/>
                        </a:rPr>
                        <a:t>#</a:t>
                      </a:r>
                      <a:r>
                        <a:rPr kumimoji="0" lang="en-US" sz="2000" u="none" strike="noStrike" cap="none" normalizeH="0" baseline="0" dirty="0">
                          <a:ln>
                            <a:noFill/>
                          </a:ln>
                          <a:effectLst/>
                        </a:rPr>
                        <a:t>1908</a:t>
                      </a:r>
                      <a:r>
                        <a:rPr kumimoji="0" lang="tr-TR" sz="2000" u="none" strike="noStrike" cap="none" normalizeH="0" baseline="0" dirty="0">
                          <a:ln>
                            <a:noFill/>
                          </a:ln>
                          <a:effectLst/>
                        </a:rPr>
                        <a:t> </a:t>
                      </a:r>
                      <a:r>
                        <a:rPr kumimoji="0" lang="en-US" sz="2000" u="none" strike="noStrike" cap="none" normalizeH="0" baseline="0" dirty="0">
                          <a:ln>
                            <a:noFill/>
                          </a:ln>
                          <a:effectLst/>
                        </a:rPr>
                        <a:t>(%)</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0"/>
                  </a:ext>
                </a:extLst>
              </a:tr>
              <a:tr h="361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4 HPV </a:t>
                      </a:r>
                      <a:r>
                        <a:rPr kumimoji="0" lang="tr-TR" sz="2000" u="none" strike="noStrike" cap="none" normalizeH="0" baseline="0" dirty="0">
                          <a:ln>
                            <a:noFill/>
                          </a:ln>
                          <a:effectLst/>
                        </a:rPr>
                        <a:t>Types [</a:t>
                      </a:r>
                      <a:r>
                        <a:rPr kumimoji="0" lang="en-US" sz="2000" u="none" strike="noStrike" cap="none" normalizeH="0" baseline="0" dirty="0" err="1">
                          <a:ln>
                            <a:noFill/>
                          </a:ln>
                          <a:effectLst/>
                        </a:rPr>
                        <a:t>Serolo</a:t>
                      </a:r>
                      <a:r>
                        <a:rPr kumimoji="0" lang="tr-TR" sz="2000" u="none" strike="noStrike" cap="none" normalizeH="0" baseline="0" dirty="0">
                          <a:ln>
                            <a:noFill/>
                          </a:ln>
                          <a:effectLst/>
                        </a:rPr>
                        <a:t>gic/</a:t>
                      </a:r>
                      <a:r>
                        <a:rPr kumimoji="0" lang="en-US" sz="2000" u="none" strike="noStrike" cap="none" normalizeH="0" baseline="0" dirty="0">
                          <a:ln>
                            <a:noFill/>
                          </a:ln>
                          <a:effectLst/>
                        </a:rPr>
                        <a:t>PCR</a:t>
                      </a:r>
                      <a:r>
                        <a:rPr kumimoji="0" lang="tr-TR" sz="2000" u="none" strike="noStrike" cap="none" normalizeH="0" baseline="0" dirty="0">
                          <a:ln>
                            <a:noFill/>
                          </a:ln>
                          <a:effectLst/>
                        </a:rPr>
                        <a:t> (-)]</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67</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67</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Po</a:t>
                      </a:r>
                      <a:r>
                        <a:rPr kumimoji="0" lang="tr-TR" sz="2000" u="none" strike="noStrike" cap="none" normalizeH="0" baseline="0" dirty="0">
                          <a:ln>
                            <a:noFill/>
                          </a:ln>
                          <a:effectLst/>
                        </a:rPr>
                        <a:t>s</a:t>
                      </a:r>
                      <a:r>
                        <a:rPr kumimoji="0" lang="en-US" sz="2000" u="none" strike="noStrike" cap="none" normalizeH="0" baseline="0" dirty="0" err="1">
                          <a:ln>
                            <a:noFill/>
                          </a:ln>
                          <a:effectLst/>
                        </a:rPr>
                        <a:t>iti</a:t>
                      </a:r>
                      <a:r>
                        <a:rPr kumimoji="0" lang="tr-TR" sz="2000" u="none" strike="noStrike" cap="none" normalizeH="0" baseline="0" dirty="0">
                          <a:ln>
                            <a:noFill/>
                          </a:ln>
                          <a:effectLst/>
                        </a:rPr>
                        <a:t>ve </a:t>
                      </a:r>
                      <a:r>
                        <a:rPr kumimoji="0" lang="en-US" sz="2000" u="none" strike="noStrike" cap="none" normalizeH="0" baseline="0" dirty="0">
                          <a:ln>
                            <a:noFill/>
                          </a:ln>
                          <a:effectLst/>
                        </a:rPr>
                        <a:t>≥1 HPV (</a:t>
                      </a:r>
                      <a:r>
                        <a:rPr kumimoji="0" lang="en-US" sz="2000" u="none" strike="noStrike" cap="none" normalizeH="0" baseline="0" dirty="0" err="1">
                          <a:ln>
                            <a:noFill/>
                          </a:ln>
                          <a:effectLst/>
                        </a:rPr>
                        <a:t>Serolo</a:t>
                      </a:r>
                      <a:r>
                        <a:rPr kumimoji="0" lang="tr-TR" sz="2000" u="none" strike="noStrike" cap="none" normalizeH="0" baseline="0" dirty="0">
                          <a:ln>
                            <a:noFill/>
                          </a:ln>
                          <a:effectLst/>
                        </a:rPr>
                        <a:t>gic/</a:t>
                      </a:r>
                      <a:r>
                        <a:rPr kumimoji="0" lang="en-US" sz="2000" u="none" strike="noStrike" cap="none" normalizeH="0" baseline="0" dirty="0">
                          <a:ln>
                            <a:noFill/>
                          </a:ln>
                          <a:effectLst/>
                        </a:rPr>
                        <a:t>PCR)</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33</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32</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2"/>
                  </a:ext>
                </a:extLst>
              </a:tr>
              <a:tr h="406400">
                <a:tc>
                  <a:txBody>
                    <a:bodyPr/>
                    <a:lstStyle/>
                    <a:p>
                      <a:pPr marL="231775"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1 HPV T</a:t>
                      </a:r>
                      <a:r>
                        <a:rPr kumimoji="0" lang="tr-TR" sz="2000" u="none" strike="noStrike" cap="none" normalizeH="0" baseline="0" dirty="0">
                          <a:ln>
                            <a:noFill/>
                          </a:ln>
                          <a:effectLst/>
                        </a:rPr>
                        <a:t>ype</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25</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22</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3"/>
                  </a:ext>
                </a:extLst>
              </a:tr>
              <a:tr h="400050">
                <a:tc>
                  <a:txBody>
                    <a:bodyPr/>
                    <a:lstStyle/>
                    <a:p>
                      <a:pPr marL="231775"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2 HPV T</a:t>
                      </a:r>
                      <a:r>
                        <a:rPr kumimoji="0" lang="tr-TR" sz="2000" u="none" strike="noStrike" cap="none" normalizeH="0" baseline="0" dirty="0">
                          <a:ln>
                            <a:noFill/>
                          </a:ln>
                          <a:effectLst/>
                        </a:rPr>
                        <a:t>ype</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6</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8</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4"/>
                  </a:ext>
                </a:extLst>
              </a:tr>
              <a:tr h="361950">
                <a:tc>
                  <a:txBody>
                    <a:bodyPr/>
                    <a:lstStyle/>
                    <a:p>
                      <a:pPr marL="231775"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3 HPV T</a:t>
                      </a:r>
                      <a:r>
                        <a:rPr kumimoji="0" lang="tr-TR" sz="2000" u="none" strike="noStrike" cap="none" normalizeH="0" baseline="0" dirty="0">
                          <a:ln>
                            <a:noFill/>
                          </a:ln>
                          <a:effectLst/>
                        </a:rPr>
                        <a:t>ype</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2</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2</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5"/>
                  </a:ext>
                </a:extLst>
              </a:tr>
              <a:tr h="381000">
                <a:tc>
                  <a:txBody>
                    <a:bodyPr/>
                    <a:lstStyle/>
                    <a:p>
                      <a:pPr marL="231775"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4 HPV T</a:t>
                      </a:r>
                      <a:r>
                        <a:rPr kumimoji="0" lang="tr-TR" sz="2000" u="none" strike="noStrike" cap="none" normalizeH="0" baseline="0" dirty="0">
                          <a:ln>
                            <a:noFill/>
                          </a:ln>
                          <a:effectLst/>
                        </a:rPr>
                        <a:t>ype</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0.4</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0.4</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6"/>
                  </a:ext>
                </a:extLst>
              </a:tr>
              <a:tr h="381000">
                <a:tc>
                  <a:txBody>
                    <a:bodyPr/>
                    <a:lstStyle/>
                    <a:p>
                      <a:pPr marL="3175"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ptos" panose="020B0004020202020204" pitchFamily="34" charset="0"/>
                        </a:rPr>
                        <a:t>16 </a:t>
                      </a:r>
                      <a:r>
                        <a:rPr kumimoji="0" lang="tr-TR" sz="2000" u="none" strike="noStrike" cap="none" normalizeH="0" baseline="0" dirty="0">
                          <a:ln>
                            <a:noFill/>
                          </a:ln>
                          <a:solidFill>
                            <a:schemeClr val="bg1"/>
                          </a:solidFill>
                          <a:effectLst/>
                        </a:rPr>
                        <a:t>and </a:t>
                      </a:r>
                      <a:r>
                        <a:rPr kumimoji="0" lang="en-US" sz="2000" u="none" strike="noStrike" cap="none" normalizeH="0" baseline="0" dirty="0">
                          <a:ln>
                            <a:noFill/>
                          </a:ln>
                          <a:solidFill>
                            <a:schemeClr val="bg1"/>
                          </a:solidFill>
                          <a:effectLst/>
                        </a:rPr>
                        <a:t>18</a:t>
                      </a:r>
                      <a:r>
                        <a:rPr kumimoji="0" lang="tr-TR" sz="2000" u="none" strike="noStrike" cap="none" normalizeH="0" baseline="0" dirty="0">
                          <a:ln>
                            <a:noFill/>
                          </a:ln>
                          <a:solidFill>
                            <a:schemeClr val="bg1"/>
                          </a:solidFill>
                          <a:effectLst/>
                        </a:rPr>
                        <a:t> </a:t>
                      </a:r>
                      <a:r>
                        <a:rPr kumimoji="0" lang="tr-TR" sz="2000" u="none" strike="noStrike" cap="none" normalizeH="0" baseline="0" dirty="0" err="1">
                          <a:ln>
                            <a:noFill/>
                          </a:ln>
                          <a:solidFill>
                            <a:schemeClr val="bg1"/>
                          </a:solidFill>
                          <a:effectLst/>
                        </a:rPr>
                        <a:t>positive</a:t>
                      </a:r>
                      <a:endParaRPr kumimoji="0" lang="en-US" sz="2000" b="0" i="0" u="none" strike="noStrike" cap="none" normalizeH="0" baseline="0" dirty="0">
                        <a:ln>
                          <a:noFill/>
                        </a:ln>
                        <a:solidFill>
                          <a:schemeClr val="bg1"/>
                        </a:solidFill>
                        <a:effectLst/>
                        <a:latin typeface="Aptos" panose="020B0004020202020204" pitchFamily="34" charset="0"/>
                      </a:endParaRPr>
                    </a:p>
                  </a:txBody>
                  <a:tcPr marL="45720" marR="45720"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a:ln>
                            <a:noFill/>
                          </a:ln>
                          <a:solidFill>
                            <a:schemeClr val="bg1"/>
                          </a:solidFill>
                          <a:effectLst/>
                          <a:latin typeface="Aptos" panose="020B0004020202020204" pitchFamily="34" charset="0"/>
                        </a:rPr>
                        <a:t>1.0</a:t>
                      </a:r>
                      <a:endParaRPr kumimoji="0" lang="en-US" sz="2000" b="1" u="none" strike="noStrike" kern="1200" cap="none" normalizeH="0" baseline="0" dirty="0">
                        <a:ln>
                          <a:noFill/>
                        </a:ln>
                        <a:solidFill>
                          <a:schemeClr val="bg1"/>
                        </a:solidFill>
                        <a:effectLst/>
                        <a:latin typeface="Aptos" panose="020B0004020202020204" pitchFamily="34" charset="0"/>
                        <a:ea typeface="+mn-ea"/>
                        <a:cs typeface="+mn-cs"/>
                      </a:endParaRPr>
                    </a:p>
                  </a:txBody>
                  <a:tcPr marL="45720" marR="45720"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a:ln>
                            <a:noFill/>
                          </a:ln>
                          <a:solidFill>
                            <a:schemeClr val="bg1"/>
                          </a:solidFill>
                          <a:effectLst/>
                          <a:latin typeface="Aptos" panose="020B0004020202020204" pitchFamily="34" charset="0"/>
                        </a:rPr>
                        <a:t>1.6</a:t>
                      </a:r>
                      <a:endParaRPr kumimoji="0" lang="en-US" sz="2000" b="1" u="none" strike="noStrike" kern="1200" cap="none" normalizeH="0" baseline="0" dirty="0">
                        <a:ln>
                          <a:noFill/>
                        </a:ln>
                        <a:solidFill>
                          <a:schemeClr val="bg1"/>
                        </a:solidFill>
                        <a:effectLst/>
                        <a:latin typeface="Aptos" panose="020B0004020202020204" pitchFamily="34" charset="0"/>
                        <a:ea typeface="+mn-ea"/>
                        <a:cs typeface="+mn-cs"/>
                      </a:endParaRPr>
                    </a:p>
                  </a:txBody>
                  <a:tcPr marL="45720" marR="45720" anchor="ctr" horzOverflow="overflow">
                    <a:solidFill>
                      <a:schemeClr val="accent2"/>
                    </a:solidFill>
                  </a:tcPr>
                </a:tc>
                <a:extLst>
                  <a:ext uri="{0D108BD9-81ED-4DB2-BD59-A6C34878D82A}">
                    <a16:rowId xmlns:a16="http://schemas.microsoft.com/office/drawing/2014/main" val="10007"/>
                  </a:ext>
                </a:extLst>
              </a:tr>
              <a:tr h="514350">
                <a:tc>
                  <a:txBody>
                    <a:bodyPr/>
                    <a:lstStyle/>
                    <a:p>
                      <a:pPr marL="3175"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a:ln>
                            <a:noFill/>
                          </a:ln>
                          <a:effectLst/>
                          <a:latin typeface="Aptos" panose="020B0004020202020204" pitchFamily="34" charset="0"/>
                        </a:rPr>
                        <a:t>U</a:t>
                      </a:r>
                      <a:r>
                        <a:rPr kumimoji="0" lang="tr-TR" sz="2000" u="none" strike="noStrike" kern="1200" cap="none" normalizeH="0" baseline="0" dirty="0" err="1">
                          <a:ln>
                            <a:noFill/>
                          </a:ln>
                          <a:effectLst/>
                        </a:rPr>
                        <a:t>nknown</a:t>
                      </a:r>
                      <a:endParaRPr kumimoji="0" lang="en-US" sz="2000" b="1" u="none" strike="noStrike" kern="1200" cap="none" normalizeH="0" baseline="0" dirty="0">
                        <a:ln>
                          <a:noFill/>
                        </a:ln>
                        <a:solidFill>
                          <a:schemeClr val="lt1"/>
                        </a:solidFill>
                        <a:effectLst/>
                        <a:latin typeface="Aptos" panose="020B0004020202020204" pitchFamily="34" charset="0"/>
                        <a:ea typeface="+mn-ea"/>
                        <a:cs typeface="+mn-cs"/>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0.3</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Aptos" panose="020B0004020202020204" pitchFamily="34" charset="0"/>
                        </a:rPr>
                        <a:t>0.5</a:t>
                      </a:r>
                      <a:endParaRPr kumimoji="0" lang="en-US" sz="2000" b="0" i="0" u="none" strike="noStrike" cap="none" normalizeH="0" baseline="0" dirty="0">
                        <a:ln>
                          <a:noFill/>
                        </a:ln>
                        <a:solidFill>
                          <a:schemeClr val="tx1"/>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8"/>
                  </a:ext>
                </a:extLst>
              </a:tr>
            </a:tbl>
          </a:graphicData>
        </a:graphic>
      </p:graphicFrame>
      <p:sp>
        <p:nvSpPr>
          <p:cNvPr id="5" name="Title 4"/>
          <p:cNvSpPr>
            <a:spLocks noGrp="1"/>
          </p:cNvSpPr>
          <p:nvPr>
            <p:ph type="title"/>
          </p:nvPr>
        </p:nvSpPr>
        <p:spPr/>
        <p:txBody>
          <a:bodyPr/>
          <a:lstStyle/>
          <a:p>
            <a:r>
              <a:rPr lang="tr-TR" dirty="0" err="1"/>
              <a:t>Initial</a:t>
            </a:r>
            <a:r>
              <a:rPr lang="tr-TR" dirty="0"/>
              <a:t> </a:t>
            </a:r>
            <a:r>
              <a:rPr lang="tr-TR" dirty="0" err="1"/>
              <a:t>Assessment</a:t>
            </a:r>
            <a:r>
              <a:rPr lang="tr-TR" dirty="0"/>
              <a:t> (FUTURE III)</a:t>
            </a:r>
          </a:p>
        </p:txBody>
      </p:sp>
    </p:spTree>
    <p:extLst>
      <p:ext uri="{BB962C8B-B14F-4D97-AF65-F5344CB8AC3E}">
        <p14:creationId xmlns:p14="http://schemas.microsoft.com/office/powerpoint/2010/main" val="394210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Before Vaccination</a:t>
            </a:r>
          </a:p>
        </p:txBody>
      </p:sp>
      <p:graphicFrame>
        <p:nvGraphicFramePr>
          <p:cNvPr id="6" name="Content Placeholder 5"/>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5535195"/>
      </p:ext>
    </p:extLst>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HPV </a:t>
            </a:r>
            <a:r>
              <a:rPr lang="tr-TR" dirty="0" err="1"/>
              <a:t>Vaccination</a:t>
            </a:r>
            <a:r>
              <a:rPr lang="tr-TR" dirty="0"/>
              <a:t> </a:t>
            </a:r>
            <a:r>
              <a:rPr lang="tr-TR" dirty="0" err="1"/>
              <a:t>after</a:t>
            </a:r>
            <a:r>
              <a:rPr lang="tr-TR" dirty="0"/>
              <a:t> HGSIL </a:t>
            </a:r>
            <a:r>
              <a:rPr lang="tr-TR" dirty="0" err="1"/>
              <a:t>Treatment</a:t>
            </a:r>
            <a:endParaRPr lang="tr-TR" dirty="0"/>
          </a:p>
        </p:txBody>
      </p:sp>
      <p:sp>
        <p:nvSpPr>
          <p:cNvPr id="3" name="2 İçerik Yer Tutucusu"/>
          <p:cNvSpPr>
            <a:spLocks noGrp="1"/>
          </p:cNvSpPr>
          <p:nvPr>
            <p:ph idx="1"/>
          </p:nvPr>
        </p:nvSpPr>
        <p:spPr>
          <a:prstGeom prst="rect">
            <a:avLst/>
          </a:prstGeom>
        </p:spPr>
        <p:txBody>
          <a:bodyPr>
            <a:noAutofit/>
          </a:bodyPr>
          <a:lstStyle/>
          <a:p>
            <a:r>
              <a:rPr lang="tr-TR" dirty="0"/>
              <a:t>2007-2010 cases# 737</a:t>
            </a:r>
          </a:p>
          <a:p>
            <a:r>
              <a:rPr lang="tr-TR" dirty="0"/>
              <a:t>Monitored CIN2-3 after LEEP</a:t>
            </a:r>
          </a:p>
          <a:p>
            <a:pPr lvl="1"/>
            <a:r>
              <a:rPr lang="tr-TR" dirty="0"/>
              <a:t>360 cases vaccinated</a:t>
            </a:r>
          </a:p>
          <a:p>
            <a:pPr lvl="1"/>
            <a:r>
              <a:rPr lang="tr-TR" dirty="0"/>
              <a:t>377 cases w/o vacination</a:t>
            </a:r>
          </a:p>
          <a:p>
            <a:r>
              <a:rPr lang="tr-TR" dirty="0"/>
              <a:t>Recurrent disease with related HPV serotypes </a:t>
            </a:r>
          </a:p>
          <a:p>
            <a:pPr lvl="1"/>
            <a:r>
              <a:rPr lang="tr-TR" b="1" dirty="0">
                <a:solidFill>
                  <a:srgbClr val="E57130"/>
                </a:solidFill>
              </a:rPr>
              <a:t>Vaccinated </a:t>
            </a:r>
            <a:r>
              <a:rPr lang="tr-TR" b="1" dirty="0" err="1">
                <a:solidFill>
                  <a:srgbClr val="E57130"/>
                </a:solidFill>
              </a:rPr>
              <a:t>group</a:t>
            </a:r>
            <a:r>
              <a:rPr lang="tr-TR" b="1" dirty="0">
                <a:solidFill>
                  <a:srgbClr val="E57130"/>
                </a:solidFill>
              </a:rPr>
              <a:t> 2.5%</a:t>
            </a:r>
          </a:p>
          <a:p>
            <a:pPr lvl="1"/>
            <a:r>
              <a:rPr lang="tr-TR" b="1" dirty="0">
                <a:solidFill>
                  <a:srgbClr val="E57130"/>
                </a:solidFill>
              </a:rPr>
              <a:t>Non-vaccinated </a:t>
            </a:r>
            <a:r>
              <a:rPr lang="tr-TR" b="1" dirty="0" err="1">
                <a:solidFill>
                  <a:srgbClr val="E57130"/>
                </a:solidFill>
              </a:rPr>
              <a:t>group</a:t>
            </a:r>
            <a:r>
              <a:rPr lang="tr-TR" b="1" dirty="0">
                <a:solidFill>
                  <a:srgbClr val="E57130"/>
                </a:solidFill>
              </a:rPr>
              <a:t> 8.5% </a:t>
            </a:r>
            <a:r>
              <a:rPr lang="tr-TR" dirty="0"/>
              <a:t>(HR=2.840; CI: 1.335-6.042; p&lt;0.01)</a:t>
            </a:r>
          </a:p>
        </p:txBody>
      </p:sp>
      <p:sp>
        <p:nvSpPr>
          <p:cNvPr id="5" name="4 Altbilgi Yer Tutucusu"/>
          <p:cNvSpPr>
            <a:spLocks noGrp="1"/>
          </p:cNvSpPr>
          <p:nvPr>
            <p:ph type="ftr" sz="quarter" idx="11"/>
          </p:nvPr>
        </p:nvSpPr>
        <p:spPr/>
        <p:txBody>
          <a:bodyPr/>
          <a:lstStyle/>
          <a:p>
            <a:r>
              <a:rPr lang="tr-TR"/>
              <a:t>Kang WD, Gynecol Oncol, 2013</a:t>
            </a:r>
            <a:endParaRPr lang="tr-TR" dirty="0"/>
          </a:p>
        </p:txBody>
      </p:sp>
    </p:spTree>
    <p:extLst>
      <p:ext uri="{BB962C8B-B14F-4D97-AF65-F5344CB8AC3E}">
        <p14:creationId xmlns:p14="http://schemas.microsoft.com/office/powerpoint/2010/main" val="36907694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en-US" dirty="0"/>
              <a:t>HPV Vaccination After SIL Treatment</a:t>
            </a:r>
            <a:endParaRPr lang="tr-TR" dirty="0"/>
          </a:p>
        </p:txBody>
      </p:sp>
      <p:sp>
        <p:nvSpPr>
          <p:cNvPr id="3" name="2 İçerik Yer Tutucusu"/>
          <p:cNvSpPr>
            <a:spLocks noGrp="1"/>
          </p:cNvSpPr>
          <p:nvPr>
            <p:ph idx="1"/>
          </p:nvPr>
        </p:nvSpPr>
        <p:spPr>
          <a:prstGeom prst="rect">
            <a:avLst/>
          </a:prstGeom>
        </p:spPr>
        <p:txBody>
          <a:bodyPr>
            <a:noAutofit/>
          </a:bodyPr>
          <a:lstStyle/>
          <a:p>
            <a:r>
              <a:rPr lang="tr-TR" sz="3600" dirty="0"/>
              <a:t>2011-2015 RCT, </a:t>
            </a:r>
            <a:r>
              <a:rPr lang="tr-TR" sz="3600" dirty="0" err="1"/>
              <a:t>case</a:t>
            </a:r>
            <a:r>
              <a:rPr lang="tr-TR" sz="3600" dirty="0"/>
              <a:t> # 312</a:t>
            </a:r>
          </a:p>
          <a:p>
            <a:r>
              <a:rPr lang="tr-TR" sz="3600" dirty="0"/>
              <a:t>CIN2-3 </a:t>
            </a:r>
            <a:r>
              <a:rPr lang="tr-TR" sz="3600" dirty="0" err="1"/>
              <a:t>Followed</a:t>
            </a:r>
            <a:r>
              <a:rPr lang="tr-TR" sz="3600" dirty="0"/>
              <a:t> </a:t>
            </a:r>
            <a:r>
              <a:rPr lang="tr-TR" sz="3600" dirty="0" err="1"/>
              <a:t>up</a:t>
            </a:r>
            <a:r>
              <a:rPr lang="tr-TR" sz="3600" dirty="0"/>
              <a:t> </a:t>
            </a:r>
            <a:r>
              <a:rPr lang="tr-TR" sz="3600" dirty="0" err="1"/>
              <a:t>after</a:t>
            </a:r>
            <a:r>
              <a:rPr lang="tr-TR" sz="3600" dirty="0"/>
              <a:t> LEEP</a:t>
            </a:r>
          </a:p>
          <a:p>
            <a:pPr lvl="1"/>
            <a:r>
              <a:rPr lang="tr-TR" sz="3200" dirty="0" err="1"/>
              <a:t>Vaccined</a:t>
            </a:r>
            <a:r>
              <a:rPr lang="tr-TR" sz="3200" dirty="0"/>
              <a:t> 138 </a:t>
            </a:r>
            <a:r>
              <a:rPr lang="tr-TR" sz="3200" dirty="0" err="1"/>
              <a:t>case</a:t>
            </a:r>
            <a:endParaRPr lang="tr-TR" sz="3200" dirty="0"/>
          </a:p>
          <a:p>
            <a:pPr lvl="1"/>
            <a:r>
              <a:rPr lang="tr-TR" sz="3200" dirty="0" err="1"/>
              <a:t>Unvaccined</a:t>
            </a:r>
            <a:r>
              <a:rPr lang="tr-TR" sz="3200" dirty="0"/>
              <a:t> 104 </a:t>
            </a:r>
            <a:r>
              <a:rPr lang="tr-TR" sz="3200" dirty="0" err="1"/>
              <a:t>case</a:t>
            </a:r>
            <a:endParaRPr lang="tr-TR" sz="3200" dirty="0"/>
          </a:p>
          <a:p>
            <a:r>
              <a:rPr lang="en-US" sz="3600" dirty="0"/>
              <a:t>Improvement in lesions at two-year follow-up</a:t>
            </a:r>
            <a:endParaRPr lang="tr-TR" sz="3600" dirty="0"/>
          </a:p>
          <a:p>
            <a:pPr lvl="1"/>
            <a:r>
              <a:rPr lang="tr-TR" sz="3000" b="1" dirty="0" err="1">
                <a:solidFill>
                  <a:srgbClr val="E57130"/>
                </a:solidFill>
              </a:rPr>
              <a:t>Vaccined</a:t>
            </a:r>
            <a:r>
              <a:rPr lang="tr-TR" sz="3000" b="1" dirty="0">
                <a:solidFill>
                  <a:srgbClr val="E57130"/>
                </a:solidFill>
              </a:rPr>
              <a:t> </a:t>
            </a:r>
            <a:r>
              <a:rPr lang="tr-TR" sz="3000" b="1" dirty="0" err="1">
                <a:solidFill>
                  <a:srgbClr val="E57130"/>
                </a:solidFill>
              </a:rPr>
              <a:t>group</a:t>
            </a:r>
            <a:r>
              <a:rPr lang="tr-TR" sz="3000" b="1" dirty="0">
                <a:solidFill>
                  <a:srgbClr val="E57130"/>
                </a:solidFill>
              </a:rPr>
              <a:t> 75%</a:t>
            </a:r>
          </a:p>
          <a:p>
            <a:pPr lvl="1"/>
            <a:r>
              <a:rPr lang="tr-TR" sz="3000" b="1" dirty="0" err="1">
                <a:solidFill>
                  <a:srgbClr val="E57130"/>
                </a:solidFill>
              </a:rPr>
              <a:t>Unvaccined</a:t>
            </a:r>
            <a:r>
              <a:rPr lang="tr-TR" sz="3000" b="1" dirty="0">
                <a:solidFill>
                  <a:srgbClr val="E57130"/>
                </a:solidFill>
              </a:rPr>
              <a:t> </a:t>
            </a:r>
            <a:r>
              <a:rPr lang="tr-TR" sz="3000" b="1" dirty="0" err="1">
                <a:solidFill>
                  <a:srgbClr val="E57130"/>
                </a:solidFill>
              </a:rPr>
              <a:t>group</a:t>
            </a:r>
            <a:r>
              <a:rPr lang="tr-TR" sz="3000" b="1" dirty="0">
                <a:solidFill>
                  <a:srgbClr val="E57130"/>
                </a:solidFill>
              </a:rPr>
              <a:t> 40%</a:t>
            </a:r>
          </a:p>
        </p:txBody>
      </p:sp>
      <p:sp>
        <p:nvSpPr>
          <p:cNvPr id="5" name="4 Altbilgi Yer Tutucusu"/>
          <p:cNvSpPr>
            <a:spLocks noGrp="1"/>
          </p:cNvSpPr>
          <p:nvPr>
            <p:ph type="ftr" sz="quarter" idx="11"/>
          </p:nvPr>
        </p:nvSpPr>
        <p:spPr/>
        <p:txBody>
          <a:bodyPr/>
          <a:lstStyle/>
          <a:p>
            <a:r>
              <a:rPr lang="en-US" dirty="0"/>
              <a:t>Karimi-</a:t>
            </a:r>
            <a:r>
              <a:rPr lang="en-US" dirty="0" err="1"/>
              <a:t>Zarchi</a:t>
            </a:r>
            <a:r>
              <a:rPr lang="tr-TR" dirty="0"/>
              <a:t> M, </a:t>
            </a:r>
            <a:r>
              <a:rPr lang="en-US" dirty="0"/>
              <a:t>BMC Public Health</a:t>
            </a:r>
            <a:r>
              <a:rPr lang="tr-TR" dirty="0"/>
              <a:t> 2020</a:t>
            </a:r>
          </a:p>
        </p:txBody>
      </p:sp>
      <p:sp>
        <p:nvSpPr>
          <p:cNvPr id="4" name="TextBox 3">
            <a:extLst>
              <a:ext uri="{FF2B5EF4-FFF2-40B4-BE49-F238E27FC236}">
                <a16:creationId xmlns:a16="http://schemas.microsoft.com/office/drawing/2014/main" id="{020860B2-0C9A-429A-8E4B-CD10B2AD9BCC}"/>
              </a:ext>
            </a:extLst>
          </p:cNvPr>
          <p:cNvSpPr txBox="1"/>
          <p:nvPr/>
        </p:nvSpPr>
        <p:spPr>
          <a:xfrm>
            <a:off x="6064166" y="4521002"/>
            <a:ext cx="3548279" cy="369332"/>
          </a:xfrm>
          <a:prstGeom prst="rect">
            <a:avLst/>
          </a:prstGeom>
          <a:noFill/>
        </p:spPr>
        <p:txBody>
          <a:bodyPr wrap="none" rtlCol="0">
            <a:spAutoFit/>
          </a:bodyPr>
          <a:lstStyle/>
          <a:p>
            <a:r>
              <a:rPr lang="tr-TR" dirty="0">
                <a:latin typeface="Aptos" panose="020B0004020202020204" pitchFamily="34" charset="0"/>
              </a:rPr>
              <a:t>(</a:t>
            </a:r>
            <a:r>
              <a:rPr lang="tr-TR" dirty="0" err="1">
                <a:latin typeface="Aptos" panose="020B0004020202020204" pitchFamily="34" charset="0"/>
              </a:rPr>
              <a:t>for</a:t>
            </a:r>
            <a:r>
              <a:rPr lang="tr-TR" dirty="0">
                <a:latin typeface="Aptos" panose="020B0004020202020204" pitchFamily="34" charset="0"/>
              </a:rPr>
              <a:t> CIN2 p&lt;0.01; </a:t>
            </a:r>
            <a:r>
              <a:rPr lang="tr-TR" dirty="0" err="1">
                <a:latin typeface="Aptos" panose="020B0004020202020204" pitchFamily="34" charset="0"/>
              </a:rPr>
              <a:t>for</a:t>
            </a:r>
            <a:r>
              <a:rPr lang="tr-TR" dirty="0">
                <a:latin typeface="Aptos" panose="020B0004020202020204" pitchFamily="34" charset="0"/>
              </a:rPr>
              <a:t> CIN3 p&lt;0.03)</a:t>
            </a:r>
            <a:endParaRPr lang="en-US" dirty="0">
              <a:latin typeface="Aptos" panose="020B0004020202020204" pitchFamily="34" charset="0"/>
            </a:endParaRPr>
          </a:p>
        </p:txBody>
      </p:sp>
      <p:pic>
        <p:nvPicPr>
          <p:cNvPr id="8" name="Resim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7715" y="4317126"/>
            <a:ext cx="390224" cy="777084"/>
          </a:xfrm>
          <a:prstGeom prst="rect">
            <a:avLst/>
          </a:prstGeom>
        </p:spPr>
      </p:pic>
    </p:spTree>
    <p:extLst>
      <p:ext uri="{BB962C8B-B14F-4D97-AF65-F5344CB8AC3E}">
        <p14:creationId xmlns:p14="http://schemas.microsoft.com/office/powerpoint/2010/main" val="398882478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a:t>Donato VD, Vaccines (Basel) 2021</a:t>
            </a:r>
          </a:p>
        </p:txBody>
      </p:sp>
      <p:sp>
        <p:nvSpPr>
          <p:cNvPr id="2" name="Unvan 1"/>
          <p:cNvSpPr>
            <a:spLocks noGrp="1"/>
          </p:cNvSpPr>
          <p:nvPr>
            <p:ph type="title"/>
          </p:nvPr>
        </p:nvSpPr>
        <p:spPr/>
        <p:txBody>
          <a:bodyPr>
            <a:normAutofit fontScale="90000"/>
          </a:bodyPr>
          <a:lstStyle/>
          <a:p>
            <a:r>
              <a:rPr lang="tr-TR" dirty="0" err="1"/>
              <a:t>Adjuvant</a:t>
            </a:r>
            <a:r>
              <a:rPr lang="tr-TR" dirty="0"/>
              <a:t> HPV </a:t>
            </a:r>
            <a:r>
              <a:rPr lang="tr-TR" dirty="0" err="1"/>
              <a:t>Vaccination</a:t>
            </a:r>
            <a:r>
              <a:rPr lang="tr-TR" dirty="0"/>
              <a:t> </a:t>
            </a:r>
            <a:r>
              <a:rPr lang="tr-TR" dirty="0" err="1"/>
              <a:t>After</a:t>
            </a:r>
            <a:r>
              <a:rPr lang="tr-TR" dirty="0"/>
              <a:t> HSIL </a:t>
            </a:r>
            <a:r>
              <a:rPr lang="tr-TR" dirty="0" err="1"/>
              <a:t>Surgical</a:t>
            </a:r>
            <a:r>
              <a:rPr lang="tr-TR" dirty="0"/>
              <a:t> </a:t>
            </a:r>
            <a:r>
              <a:rPr lang="tr-TR" dirty="0" err="1"/>
              <a:t>Treatment</a:t>
            </a:r>
            <a:r>
              <a:rPr lang="tr-TR" dirty="0"/>
              <a:t>:</a:t>
            </a:r>
            <a:br>
              <a:rPr lang="tr-TR" dirty="0"/>
            </a:br>
            <a:r>
              <a:rPr lang="tr-TR" dirty="0"/>
              <a:t>Meta-Analysis</a:t>
            </a:r>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2875112217"/>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0391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Weighted to the General Population</a:t>
            </a:r>
            <a:endParaRPr lang="tr-TR" dirty="0"/>
          </a:p>
        </p:txBody>
      </p:sp>
      <p:graphicFrame>
        <p:nvGraphicFramePr>
          <p:cNvPr id="4" name="Content Placeholder 3"/>
          <p:cNvGraphicFramePr>
            <a:graphicFrameLocks noGrp="1"/>
          </p:cNvGraphicFramePr>
          <p:nvPr>
            <p:ph idx="1"/>
          </p:nvPr>
        </p:nvGraphicFramePr>
        <p:xfrm>
          <a:off x="838200" y="1825625"/>
          <a:ext cx="10515871" cy="4104891"/>
        </p:xfrm>
        <a:graphic>
          <a:graphicData uri="http://schemas.openxmlformats.org/drawingml/2006/table">
            <a:tbl>
              <a:tblPr firstRow="1" bandRow="1">
                <a:tableStyleId>{C4B1156A-380E-4F78-BDF5-A606A8083BF9}</a:tableStyleId>
              </a:tblPr>
              <a:tblGrid>
                <a:gridCol w="2865534">
                  <a:extLst>
                    <a:ext uri="{9D8B030D-6E8A-4147-A177-3AD203B41FA5}">
                      <a16:colId xmlns:a16="http://schemas.microsoft.com/office/drawing/2014/main" val="3041242544"/>
                    </a:ext>
                  </a:extLst>
                </a:gridCol>
                <a:gridCol w="993477">
                  <a:extLst>
                    <a:ext uri="{9D8B030D-6E8A-4147-A177-3AD203B41FA5}">
                      <a16:colId xmlns:a16="http://schemas.microsoft.com/office/drawing/2014/main" val="386414717"/>
                    </a:ext>
                  </a:extLst>
                </a:gridCol>
                <a:gridCol w="921555">
                  <a:extLst>
                    <a:ext uri="{9D8B030D-6E8A-4147-A177-3AD203B41FA5}">
                      <a16:colId xmlns:a16="http://schemas.microsoft.com/office/drawing/2014/main" val="1216794657"/>
                    </a:ext>
                  </a:extLst>
                </a:gridCol>
                <a:gridCol w="970923">
                  <a:extLst>
                    <a:ext uri="{9D8B030D-6E8A-4147-A177-3AD203B41FA5}">
                      <a16:colId xmlns:a16="http://schemas.microsoft.com/office/drawing/2014/main" val="438613827"/>
                    </a:ext>
                  </a:extLst>
                </a:gridCol>
                <a:gridCol w="970925">
                  <a:extLst>
                    <a:ext uri="{9D8B030D-6E8A-4147-A177-3AD203B41FA5}">
                      <a16:colId xmlns:a16="http://schemas.microsoft.com/office/drawing/2014/main" val="1050729714"/>
                    </a:ext>
                  </a:extLst>
                </a:gridCol>
                <a:gridCol w="921555">
                  <a:extLst>
                    <a:ext uri="{9D8B030D-6E8A-4147-A177-3AD203B41FA5}">
                      <a16:colId xmlns:a16="http://schemas.microsoft.com/office/drawing/2014/main" val="2232661980"/>
                    </a:ext>
                  </a:extLst>
                </a:gridCol>
                <a:gridCol w="888642">
                  <a:extLst>
                    <a:ext uri="{9D8B030D-6E8A-4147-A177-3AD203B41FA5}">
                      <a16:colId xmlns:a16="http://schemas.microsoft.com/office/drawing/2014/main" val="2899541297"/>
                    </a:ext>
                  </a:extLst>
                </a:gridCol>
                <a:gridCol w="1069662">
                  <a:extLst>
                    <a:ext uri="{9D8B030D-6E8A-4147-A177-3AD203B41FA5}">
                      <a16:colId xmlns:a16="http://schemas.microsoft.com/office/drawing/2014/main" val="3378511275"/>
                    </a:ext>
                  </a:extLst>
                </a:gridCol>
                <a:gridCol w="913598">
                  <a:extLst>
                    <a:ext uri="{9D8B030D-6E8A-4147-A177-3AD203B41FA5}">
                      <a16:colId xmlns:a16="http://schemas.microsoft.com/office/drawing/2014/main" val="3607295284"/>
                    </a:ext>
                  </a:extLst>
                </a:gridCol>
              </a:tblGrid>
              <a:tr h="472546">
                <a:tc rowSpan="2">
                  <a:txBody>
                    <a:bodyPr/>
                    <a:lstStyle/>
                    <a:p>
                      <a:r>
                        <a:rPr lang="tr-TR" sz="1600" dirty="0">
                          <a:latin typeface="Aptos" panose="020B0004020202020204" pitchFamily="34" charset="0"/>
                        </a:rPr>
                        <a:t>Genital Wart</a:t>
                      </a:r>
                    </a:p>
                  </a:txBody>
                  <a:tcPr marL="116840" marR="116840" anchor="ctr">
                    <a:solidFill>
                      <a:srgbClr val="F1DECE"/>
                    </a:solidFill>
                  </a:tcPr>
                </a:tc>
                <a:tc gridSpan="2">
                  <a:txBody>
                    <a:bodyPr/>
                    <a:lstStyle/>
                    <a:p>
                      <a:pPr algn="ctr"/>
                      <a:r>
                        <a:rPr lang="tr-TR" sz="1600" dirty="0" err="1">
                          <a:latin typeface="Aptos" panose="020B0004020202020204" pitchFamily="34" charset="0"/>
                        </a:rPr>
                        <a:t>Community</a:t>
                      </a:r>
                      <a:r>
                        <a:rPr lang="tr-TR" sz="1600" baseline="0" dirty="0"/>
                        <a:t> </a:t>
                      </a:r>
                      <a:r>
                        <a:rPr lang="tr-TR" sz="1600" baseline="0" dirty="0" err="1"/>
                        <a:t>Hosp</a:t>
                      </a:r>
                      <a:endParaRPr lang="tr-TR" sz="1600" dirty="0"/>
                    </a:p>
                  </a:txBody>
                  <a:tcPr marL="116840" marR="116840" anchor="ctr">
                    <a:solidFill>
                      <a:srgbClr val="F1DECE"/>
                    </a:solidFill>
                  </a:tcPr>
                </a:tc>
                <a:tc hMerge="1">
                  <a:txBody>
                    <a:bodyPr/>
                    <a:lstStyle/>
                    <a:p>
                      <a:endParaRPr lang="tr-TR"/>
                    </a:p>
                  </a:txBody>
                  <a:tcPr/>
                </a:tc>
                <a:tc gridSpan="2">
                  <a:txBody>
                    <a:bodyPr/>
                    <a:lstStyle/>
                    <a:p>
                      <a:pPr algn="ctr"/>
                      <a:r>
                        <a:rPr lang="tr-TR" sz="1600" dirty="0" err="1">
                          <a:latin typeface="Aptos" panose="020B0004020202020204" pitchFamily="34" charset="0"/>
                        </a:rPr>
                        <a:t>University</a:t>
                      </a:r>
                      <a:r>
                        <a:rPr lang="tr-TR" sz="1600" dirty="0"/>
                        <a:t> </a:t>
                      </a:r>
                      <a:r>
                        <a:rPr lang="tr-TR" sz="1600" dirty="0" err="1"/>
                        <a:t>Hosp</a:t>
                      </a:r>
                      <a:endParaRPr lang="tr-TR" sz="1600" dirty="0"/>
                    </a:p>
                  </a:txBody>
                  <a:tcPr marL="116840" marR="116840" anchor="ctr">
                    <a:solidFill>
                      <a:srgbClr val="F1DECE"/>
                    </a:solidFill>
                  </a:tcPr>
                </a:tc>
                <a:tc hMerge="1">
                  <a:txBody>
                    <a:bodyPr/>
                    <a:lstStyle/>
                    <a:p>
                      <a:endParaRPr lang="tr-TR"/>
                    </a:p>
                  </a:txBody>
                  <a:tcPr/>
                </a:tc>
                <a:tc gridSpan="2">
                  <a:txBody>
                    <a:bodyPr/>
                    <a:lstStyle/>
                    <a:p>
                      <a:pPr algn="ctr"/>
                      <a:r>
                        <a:rPr lang="tr-TR" sz="1600" dirty="0" err="1">
                          <a:latin typeface="Aptos" panose="020B0004020202020204" pitchFamily="34" charset="0"/>
                        </a:rPr>
                        <a:t>Private</a:t>
                      </a:r>
                      <a:r>
                        <a:rPr lang="tr-TR" sz="1600" dirty="0"/>
                        <a:t> </a:t>
                      </a:r>
                      <a:r>
                        <a:rPr lang="tr-TR" sz="1600" dirty="0" err="1"/>
                        <a:t>Hosp</a:t>
                      </a:r>
                      <a:endParaRPr lang="tr-TR" sz="1600" dirty="0"/>
                    </a:p>
                  </a:txBody>
                  <a:tcPr marL="116840" marR="116840" anchor="ctr">
                    <a:solidFill>
                      <a:srgbClr val="F1DECE"/>
                    </a:solidFill>
                  </a:tcPr>
                </a:tc>
                <a:tc hMerge="1">
                  <a:txBody>
                    <a:bodyPr/>
                    <a:lstStyle/>
                    <a:p>
                      <a:endParaRPr lang="tr-TR"/>
                    </a:p>
                  </a:txBody>
                  <a:tcPr/>
                </a:tc>
                <a:tc gridSpan="2">
                  <a:txBody>
                    <a:bodyPr/>
                    <a:lstStyle/>
                    <a:p>
                      <a:pPr algn="ctr"/>
                      <a:r>
                        <a:rPr lang="tr-TR" sz="1600" dirty="0">
                          <a:latin typeface="Aptos" panose="020B0004020202020204" pitchFamily="34" charset="0"/>
                        </a:rPr>
                        <a:t>Total</a:t>
                      </a:r>
                    </a:p>
                  </a:txBody>
                  <a:tcPr marL="116840" marR="116840" anchor="ctr">
                    <a:solidFill>
                      <a:srgbClr val="F1DECE"/>
                    </a:solidFill>
                  </a:tcPr>
                </a:tc>
                <a:tc hMerge="1">
                  <a:txBody>
                    <a:bodyPr/>
                    <a:lstStyle/>
                    <a:p>
                      <a:endParaRPr lang="tr-TR"/>
                    </a:p>
                  </a:txBody>
                  <a:tcPr/>
                </a:tc>
                <a:extLst>
                  <a:ext uri="{0D108BD9-81ED-4DB2-BD59-A6C34878D82A}">
                    <a16:rowId xmlns:a16="http://schemas.microsoft.com/office/drawing/2014/main" val="3492671184"/>
                  </a:ext>
                </a:extLst>
              </a:tr>
              <a:tr h="472546">
                <a:tc vMerge="1">
                  <a:txBody>
                    <a:bodyPr/>
                    <a:lstStyle/>
                    <a:p>
                      <a:endParaRPr lang="tr-TR"/>
                    </a:p>
                  </a:txBody>
                  <a:tcPr/>
                </a:tc>
                <a:tc>
                  <a:txBody>
                    <a:bodyPr/>
                    <a:lstStyle/>
                    <a:p>
                      <a:pPr algn="ctr"/>
                      <a:r>
                        <a:rPr lang="tr-TR" sz="1600" dirty="0">
                          <a:latin typeface="Aptos" panose="020B0004020202020204" pitchFamily="34" charset="0"/>
                        </a:rPr>
                        <a:t>n</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n</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n</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n</a:t>
                      </a:r>
                      <a:endParaRPr lang="tr-TR" sz="1600" b="1" dirty="0">
                        <a:solidFill>
                          <a:schemeClr val="bg1"/>
                        </a:solidFill>
                      </a:endParaRPr>
                    </a:p>
                  </a:txBody>
                  <a:tcPr marL="116840" marR="116840" anchor="ctr">
                    <a:solidFill>
                      <a:srgbClr val="F1DECE"/>
                    </a:solidFill>
                  </a:tcPr>
                </a:tc>
                <a:tc>
                  <a:txBody>
                    <a:bodyPr/>
                    <a:lstStyle/>
                    <a:p>
                      <a:pPr algn="ctr"/>
                      <a:r>
                        <a:rPr lang="tr-TR" sz="1600" dirty="0">
                          <a:latin typeface="Aptos" panose="020B0004020202020204" pitchFamily="34" charset="0"/>
                        </a:rPr>
                        <a:t>%</a:t>
                      </a:r>
                      <a:endParaRPr lang="tr-TR" sz="1600" b="1" dirty="0">
                        <a:solidFill>
                          <a:schemeClr val="bg1"/>
                        </a:solidFill>
                      </a:endParaRPr>
                    </a:p>
                  </a:txBody>
                  <a:tcPr marL="116840" marR="116840" anchor="ctr">
                    <a:solidFill>
                      <a:srgbClr val="F1DECE"/>
                    </a:solidFill>
                  </a:tcPr>
                </a:tc>
                <a:extLst>
                  <a:ext uri="{0D108BD9-81ED-4DB2-BD59-A6C34878D82A}">
                    <a16:rowId xmlns:a16="http://schemas.microsoft.com/office/drawing/2014/main" val="3468083390"/>
                  </a:ext>
                </a:extLst>
              </a:tr>
              <a:tr h="815628">
                <a:tc>
                  <a:txBody>
                    <a:bodyPr/>
                    <a:lstStyle/>
                    <a:p>
                      <a:r>
                        <a:rPr lang="tr-TR" sz="1600" dirty="0" err="1">
                          <a:latin typeface="Aptos" panose="020B0004020202020204" pitchFamily="34" charset="0"/>
                        </a:rPr>
                        <a:t>Unweighted</a:t>
                      </a:r>
                      <a:r>
                        <a:rPr lang="tr-TR" sz="1600" dirty="0"/>
                        <a:t> </a:t>
                      </a:r>
                      <a:r>
                        <a:rPr lang="tr-TR" sz="1600" dirty="0" err="1"/>
                        <a:t>odds</a:t>
                      </a:r>
                      <a:endParaRPr lang="tr-TR" sz="1600" dirty="0"/>
                    </a:p>
                  </a:txBody>
                  <a:tcPr marL="116840" marR="116840" anchor="ctr"/>
                </a:tc>
                <a:tc>
                  <a:txBody>
                    <a:bodyPr/>
                    <a:lstStyle/>
                    <a:p>
                      <a:pPr algn="ctr"/>
                      <a:r>
                        <a:rPr lang="tr-TR" sz="1600" dirty="0">
                          <a:latin typeface="Aptos" panose="020B0004020202020204" pitchFamily="34" charset="0"/>
                        </a:rPr>
                        <a:t>13</a:t>
                      </a:r>
                    </a:p>
                  </a:txBody>
                  <a:tcPr marL="116840" marR="116840" anchor="ctr"/>
                </a:tc>
                <a:tc>
                  <a:txBody>
                    <a:bodyPr/>
                    <a:lstStyle/>
                    <a:p>
                      <a:pPr algn="ctr"/>
                      <a:r>
                        <a:rPr lang="tr-TR" sz="1600" dirty="0">
                          <a:latin typeface="Aptos" panose="020B0004020202020204" pitchFamily="34" charset="0"/>
                        </a:rPr>
                        <a:t>3.4</a:t>
                      </a:r>
                    </a:p>
                  </a:txBody>
                  <a:tcPr marL="116840" marR="116840" anchor="ctr"/>
                </a:tc>
                <a:tc>
                  <a:txBody>
                    <a:bodyPr/>
                    <a:lstStyle/>
                    <a:p>
                      <a:pPr algn="ctr"/>
                      <a:r>
                        <a:rPr lang="tr-TR" sz="1600" dirty="0">
                          <a:latin typeface="Aptos" panose="020B0004020202020204" pitchFamily="34" charset="0"/>
                        </a:rPr>
                        <a:t>60</a:t>
                      </a:r>
                    </a:p>
                  </a:txBody>
                  <a:tcPr marL="116840" marR="116840" anchor="ctr"/>
                </a:tc>
                <a:tc>
                  <a:txBody>
                    <a:bodyPr/>
                    <a:lstStyle/>
                    <a:p>
                      <a:pPr algn="ctr"/>
                      <a:r>
                        <a:rPr lang="tr-TR" sz="1600" dirty="0">
                          <a:latin typeface="Aptos" panose="020B0004020202020204" pitchFamily="34" charset="0"/>
                        </a:rPr>
                        <a:t>3.8</a:t>
                      </a:r>
                    </a:p>
                  </a:txBody>
                  <a:tcPr marL="116840" marR="116840" anchor="ctr"/>
                </a:tc>
                <a:tc>
                  <a:txBody>
                    <a:bodyPr/>
                    <a:lstStyle/>
                    <a:p>
                      <a:pPr algn="ctr"/>
                      <a:r>
                        <a:rPr lang="tr-TR" sz="1600" dirty="0">
                          <a:latin typeface="Aptos" panose="020B0004020202020204" pitchFamily="34" charset="0"/>
                        </a:rPr>
                        <a:t>40</a:t>
                      </a:r>
                    </a:p>
                  </a:txBody>
                  <a:tcPr marL="116840" marR="116840" anchor="ctr"/>
                </a:tc>
                <a:tc>
                  <a:txBody>
                    <a:bodyPr/>
                    <a:lstStyle/>
                    <a:p>
                      <a:pPr algn="ctr"/>
                      <a:r>
                        <a:rPr lang="tr-TR" sz="1600" dirty="0">
                          <a:latin typeface="Aptos" panose="020B0004020202020204" pitchFamily="34" charset="0"/>
                        </a:rPr>
                        <a:t>4.1</a:t>
                      </a:r>
                    </a:p>
                  </a:txBody>
                  <a:tcPr marL="116840" marR="116840" anchor="ctr"/>
                </a:tc>
                <a:tc>
                  <a:txBody>
                    <a:bodyPr/>
                    <a:lstStyle/>
                    <a:p>
                      <a:pPr algn="ctr"/>
                      <a:r>
                        <a:rPr lang="tr-TR" sz="1600" dirty="0">
                          <a:latin typeface="Aptos" panose="020B0004020202020204" pitchFamily="34" charset="0"/>
                        </a:rPr>
                        <a:t>114</a:t>
                      </a:r>
                    </a:p>
                  </a:txBody>
                  <a:tcPr marL="116840" marR="116840" anchor="ctr"/>
                </a:tc>
                <a:tc>
                  <a:txBody>
                    <a:bodyPr/>
                    <a:lstStyle/>
                    <a:p>
                      <a:pPr algn="ctr"/>
                      <a:r>
                        <a:rPr lang="tr-TR" sz="1600" dirty="0">
                          <a:latin typeface="Aptos" panose="020B0004020202020204" pitchFamily="34" charset="0"/>
                        </a:rPr>
                        <a:t>3.8</a:t>
                      </a:r>
                    </a:p>
                  </a:txBody>
                  <a:tcPr marL="116840" marR="116840" anchor="ctr"/>
                </a:tc>
                <a:extLst>
                  <a:ext uri="{0D108BD9-81ED-4DB2-BD59-A6C34878D82A}">
                    <a16:rowId xmlns:a16="http://schemas.microsoft.com/office/drawing/2014/main" val="2947648738"/>
                  </a:ext>
                </a:extLst>
              </a:tr>
              <a:tr h="472546">
                <a:tc gridSpan="9">
                  <a:txBody>
                    <a:bodyPr/>
                    <a:lstStyle/>
                    <a:p>
                      <a:pPr algn="l"/>
                      <a:r>
                        <a:rPr lang="en-US" sz="1600" dirty="0">
                          <a:latin typeface="Aptos" panose="020B0004020202020204" pitchFamily="34" charset="0"/>
                        </a:rPr>
                        <a:t>Values calculated according to the general population</a:t>
                      </a:r>
                      <a:endParaRPr lang="tr-TR" sz="1600" b="1" dirty="0">
                        <a:solidFill>
                          <a:schemeClr val="bg1"/>
                        </a:solidFill>
                      </a:endParaRPr>
                    </a:p>
                  </a:txBody>
                  <a:tcPr marL="116840" marR="11684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521449918"/>
                  </a:ext>
                </a:extLst>
              </a:tr>
              <a:tr h="1048665">
                <a:tc>
                  <a:txBody>
                    <a:bodyPr/>
                    <a:lstStyle/>
                    <a:p>
                      <a:r>
                        <a:rPr lang="en-US" sz="1600" dirty="0">
                          <a:latin typeface="Aptos" panose="020B0004020202020204" pitchFamily="34" charset="0"/>
                        </a:rPr>
                        <a:t>Based on the entire </a:t>
                      </a:r>
                      <a:r>
                        <a:rPr lang="tr-TR" sz="1600" dirty="0" err="1"/>
                        <a:t>study</a:t>
                      </a:r>
                      <a:r>
                        <a:rPr lang="en-US" sz="1600" dirty="0"/>
                        <a:t> group</a:t>
                      </a:r>
                      <a:endParaRPr lang="tr-TR" sz="1600" dirty="0"/>
                    </a:p>
                  </a:txBody>
                  <a:tcPr marL="322000" marR="115000" marT="46800" marB="46800" anchor="ctr"/>
                </a:tc>
                <a:tc gridSpan="2">
                  <a:txBody>
                    <a:bodyPr/>
                    <a:lstStyle/>
                    <a:p>
                      <a:pPr algn="ctr"/>
                      <a:r>
                        <a:rPr lang="tr-TR" sz="1600" dirty="0">
                          <a:latin typeface="Aptos" panose="020B0004020202020204" pitchFamily="34" charset="0"/>
                        </a:rPr>
                        <a:t>3.4</a:t>
                      </a:r>
                    </a:p>
                    <a:p>
                      <a:pPr algn="ctr"/>
                      <a:r>
                        <a:rPr lang="tr-TR" sz="1600" dirty="0"/>
                        <a:t>(3.4-4)</a:t>
                      </a:r>
                    </a:p>
                  </a:txBody>
                  <a:tcPr marL="116840" marR="116840" anchor="ctr"/>
                </a:tc>
                <a:tc hMerge="1">
                  <a:txBody>
                    <a:bodyPr/>
                    <a:lstStyle/>
                    <a:p>
                      <a:endParaRPr lang="tr-TR"/>
                    </a:p>
                  </a:txBody>
                  <a:tcPr/>
                </a:tc>
                <a:tc gridSpan="2">
                  <a:txBody>
                    <a:bodyPr/>
                    <a:lstStyle/>
                    <a:p>
                      <a:pPr algn="ctr"/>
                      <a:r>
                        <a:rPr lang="tr-TR" sz="1600" dirty="0">
                          <a:latin typeface="Aptos" panose="020B0004020202020204" pitchFamily="34" charset="0"/>
                        </a:rPr>
                        <a:t>3.8</a:t>
                      </a:r>
                    </a:p>
                    <a:p>
                      <a:pPr algn="ctr"/>
                      <a:r>
                        <a:rPr lang="tr-TR" sz="1600" dirty="0"/>
                        <a:t>(2.2-6.5)</a:t>
                      </a:r>
                    </a:p>
                  </a:txBody>
                  <a:tcPr marL="116840" marR="116840" anchor="ctr"/>
                </a:tc>
                <a:tc hMerge="1">
                  <a:txBody>
                    <a:bodyPr/>
                    <a:lstStyle/>
                    <a:p>
                      <a:endParaRPr lang="tr-TR"/>
                    </a:p>
                  </a:txBody>
                  <a:tcPr/>
                </a:tc>
                <a:tc gridSpan="2">
                  <a:txBody>
                    <a:bodyPr/>
                    <a:lstStyle/>
                    <a:p>
                      <a:pPr algn="ctr"/>
                      <a:r>
                        <a:rPr lang="tr-TR" sz="1600" dirty="0">
                          <a:latin typeface="Aptos" panose="020B0004020202020204" pitchFamily="34" charset="0"/>
                        </a:rPr>
                        <a:t>4.1</a:t>
                      </a:r>
                    </a:p>
                    <a:p>
                      <a:pPr algn="ctr"/>
                      <a:r>
                        <a:rPr lang="tr-TR" sz="1600" dirty="0"/>
                        <a:t>(2.0-8.1)</a:t>
                      </a:r>
                    </a:p>
                  </a:txBody>
                  <a:tcPr marL="116840" marR="116840" anchor="ctr"/>
                </a:tc>
                <a:tc hMerge="1">
                  <a:txBody>
                    <a:bodyPr/>
                    <a:lstStyle/>
                    <a:p>
                      <a:endParaRPr lang="tr-TR"/>
                    </a:p>
                  </a:txBody>
                  <a:tcPr/>
                </a:tc>
                <a:tc gridSpan="2">
                  <a:txBody>
                    <a:bodyPr/>
                    <a:lstStyle/>
                    <a:p>
                      <a:pPr algn="ctr"/>
                      <a:r>
                        <a:rPr lang="tr-TR" sz="2400" b="1" dirty="0">
                          <a:solidFill>
                            <a:srgbClr val="C00000"/>
                          </a:solidFill>
                          <a:latin typeface="Aptos" panose="020B0004020202020204" pitchFamily="34" charset="0"/>
                        </a:rPr>
                        <a:t>3.8*</a:t>
                      </a:r>
                    </a:p>
                    <a:p>
                      <a:pPr algn="ctr"/>
                      <a:r>
                        <a:rPr lang="tr-TR" sz="2400" b="1" dirty="0">
                          <a:solidFill>
                            <a:srgbClr val="C00000"/>
                          </a:solidFill>
                        </a:rPr>
                        <a:t>(3.4-4.3)</a:t>
                      </a:r>
                    </a:p>
                  </a:txBody>
                  <a:tcPr marL="116840" marR="116840" anchor="ctr"/>
                </a:tc>
                <a:tc hMerge="1">
                  <a:txBody>
                    <a:bodyPr/>
                    <a:lstStyle/>
                    <a:p>
                      <a:endParaRPr lang="tr-TR"/>
                    </a:p>
                  </a:txBody>
                  <a:tcPr/>
                </a:tc>
                <a:extLst>
                  <a:ext uri="{0D108BD9-81ED-4DB2-BD59-A6C34878D82A}">
                    <a16:rowId xmlns:a16="http://schemas.microsoft.com/office/drawing/2014/main" val="2193603232"/>
                  </a:ext>
                </a:extLst>
              </a:tr>
              <a:tr h="815628">
                <a:tc>
                  <a:txBody>
                    <a:bodyPr/>
                    <a:lstStyle/>
                    <a:p>
                      <a:r>
                        <a:rPr lang="tr-TR" sz="1600" dirty="0" err="1">
                          <a:latin typeface="Aptos" panose="020B0004020202020204" pitchFamily="34" charset="0"/>
                        </a:rPr>
                        <a:t>Based</a:t>
                      </a:r>
                      <a:r>
                        <a:rPr lang="tr-TR" sz="1600" dirty="0"/>
                        <a:t> on </a:t>
                      </a:r>
                      <a:r>
                        <a:rPr lang="tr-TR" sz="1600" dirty="0" err="1"/>
                        <a:t>pregnant</a:t>
                      </a:r>
                      <a:r>
                        <a:rPr lang="tr-TR" sz="1600" dirty="0"/>
                        <a:t> </a:t>
                      </a:r>
                      <a:r>
                        <a:rPr lang="tr-TR" sz="1600" dirty="0" err="1"/>
                        <a:t>women</a:t>
                      </a:r>
                      <a:endParaRPr lang="tr-TR" sz="1600" dirty="0"/>
                    </a:p>
                  </a:txBody>
                  <a:tcPr marL="322000" marR="115000" marT="46800" marB="46800" anchor="ctr"/>
                </a:tc>
                <a:tc gridSpan="2">
                  <a:txBody>
                    <a:bodyPr/>
                    <a:lstStyle/>
                    <a:p>
                      <a:pPr algn="ctr"/>
                      <a:r>
                        <a:rPr lang="tr-TR" sz="1600" dirty="0">
                          <a:latin typeface="Aptos" panose="020B0004020202020204" pitchFamily="34" charset="0"/>
                        </a:rPr>
                        <a:t>3.3</a:t>
                      </a:r>
                    </a:p>
                    <a:p>
                      <a:pPr algn="ctr"/>
                      <a:r>
                        <a:rPr lang="tr-TR" sz="1600" dirty="0"/>
                        <a:t>(3.3-3.3)</a:t>
                      </a:r>
                    </a:p>
                  </a:txBody>
                  <a:tcPr marL="116840" marR="116840" anchor="ctr"/>
                </a:tc>
                <a:tc hMerge="1">
                  <a:txBody>
                    <a:bodyPr/>
                    <a:lstStyle/>
                    <a:p>
                      <a:endParaRPr lang="tr-TR"/>
                    </a:p>
                  </a:txBody>
                  <a:tcPr/>
                </a:tc>
                <a:tc gridSpan="2">
                  <a:txBody>
                    <a:bodyPr/>
                    <a:lstStyle/>
                    <a:p>
                      <a:pPr algn="ctr"/>
                      <a:r>
                        <a:rPr lang="tr-TR" sz="1600" dirty="0">
                          <a:latin typeface="Aptos" panose="020B0004020202020204" pitchFamily="34" charset="0"/>
                        </a:rPr>
                        <a:t>1.8</a:t>
                      </a:r>
                    </a:p>
                    <a:p>
                      <a:pPr algn="ctr"/>
                      <a:r>
                        <a:rPr lang="tr-TR" sz="1600" dirty="0"/>
                        <a:t>(0.3-11.5)</a:t>
                      </a:r>
                    </a:p>
                  </a:txBody>
                  <a:tcPr marL="116840" marR="116840" anchor="ctr"/>
                </a:tc>
                <a:tc hMerge="1">
                  <a:txBody>
                    <a:bodyPr/>
                    <a:lstStyle/>
                    <a:p>
                      <a:endParaRPr lang="tr-TR"/>
                    </a:p>
                  </a:txBody>
                  <a:tcPr/>
                </a:tc>
                <a:tc gridSpan="2">
                  <a:txBody>
                    <a:bodyPr/>
                    <a:lstStyle/>
                    <a:p>
                      <a:pPr algn="ctr"/>
                      <a:r>
                        <a:rPr lang="tr-TR" sz="1600" dirty="0">
                          <a:latin typeface="Aptos" panose="020B0004020202020204" pitchFamily="34" charset="0"/>
                        </a:rPr>
                        <a:t>2.8</a:t>
                      </a:r>
                    </a:p>
                    <a:p>
                      <a:pPr algn="ctr"/>
                      <a:r>
                        <a:rPr lang="tr-TR" sz="1600" dirty="0"/>
                        <a:t>(0.5-15.2)</a:t>
                      </a:r>
                    </a:p>
                  </a:txBody>
                  <a:tcPr marL="116840" marR="116840" anchor="ctr"/>
                </a:tc>
                <a:tc hMerge="1">
                  <a:txBody>
                    <a:bodyPr/>
                    <a:lstStyle/>
                    <a:p>
                      <a:endParaRPr lang="tr-TR"/>
                    </a:p>
                  </a:txBody>
                  <a:tcPr/>
                </a:tc>
                <a:tc gridSpan="2">
                  <a:txBody>
                    <a:bodyPr/>
                    <a:lstStyle/>
                    <a:p>
                      <a:pPr algn="ctr"/>
                      <a:r>
                        <a:rPr lang="tr-TR" sz="2400" b="1" dirty="0">
                          <a:solidFill>
                            <a:srgbClr val="C00000"/>
                          </a:solidFill>
                          <a:latin typeface="Aptos" panose="020B0004020202020204" pitchFamily="34" charset="0"/>
                        </a:rPr>
                        <a:t>2.4*</a:t>
                      </a:r>
                    </a:p>
                    <a:p>
                      <a:pPr algn="ctr"/>
                      <a:r>
                        <a:rPr lang="tr-TR" sz="2400" b="1" dirty="0">
                          <a:solidFill>
                            <a:srgbClr val="C00000"/>
                          </a:solidFill>
                        </a:rPr>
                        <a:t>(1.3-4.3)</a:t>
                      </a:r>
                    </a:p>
                  </a:txBody>
                  <a:tcPr marL="116840" marR="116840" anchor="ctr"/>
                </a:tc>
                <a:tc hMerge="1">
                  <a:txBody>
                    <a:bodyPr/>
                    <a:lstStyle/>
                    <a:p>
                      <a:endParaRPr lang="tr-TR"/>
                    </a:p>
                  </a:txBody>
                  <a:tcPr/>
                </a:tc>
                <a:extLst>
                  <a:ext uri="{0D108BD9-81ED-4DB2-BD59-A6C34878D82A}">
                    <a16:rowId xmlns:a16="http://schemas.microsoft.com/office/drawing/2014/main" val="3311567672"/>
                  </a:ext>
                </a:extLst>
              </a:tr>
            </a:tbl>
          </a:graphicData>
        </a:graphic>
      </p:graphicFrame>
      <p:sp>
        <p:nvSpPr>
          <p:cNvPr id="5" name="Footer Placeholder 4"/>
          <p:cNvSpPr>
            <a:spLocks noGrp="1"/>
          </p:cNvSpPr>
          <p:nvPr>
            <p:ph type="ftr" sz="quarter" idx="11"/>
          </p:nvPr>
        </p:nvSpPr>
        <p:spPr>
          <a:prstGeom prst="rect">
            <a:avLst/>
          </a:prstGeom>
        </p:spPr>
        <p:txBody>
          <a:bodyPr/>
          <a:lstStyle/>
          <a:p>
            <a:pPr>
              <a:defRPr/>
            </a:pPr>
            <a:endParaRPr lang="tr-TR" dirty="0">
              <a:solidFill>
                <a:schemeClr val="bg1"/>
              </a:solidFill>
            </a:endParaRPr>
          </a:p>
          <a:p>
            <a:pPr>
              <a:defRPr/>
            </a:pPr>
            <a:endParaRPr lang="tr-TR" dirty="0">
              <a:solidFill>
                <a:schemeClr val="bg1"/>
              </a:solidFill>
            </a:endParaRPr>
          </a:p>
          <a:p>
            <a:pPr>
              <a:defRPr/>
            </a:pPr>
            <a:r>
              <a:rPr lang="tr-TR" dirty="0" err="1"/>
              <a:t>Kose</a:t>
            </a:r>
            <a:r>
              <a:rPr lang="tr-TR" dirty="0"/>
              <a:t> MF,</a:t>
            </a:r>
            <a:r>
              <a:rPr lang="en-US" dirty="0"/>
              <a:t> </a:t>
            </a:r>
            <a:r>
              <a:rPr lang="en-US" dirty="0" err="1"/>
              <a:t>Clin</a:t>
            </a:r>
            <a:r>
              <a:rPr lang="en-US" dirty="0"/>
              <a:t> Exp </a:t>
            </a:r>
            <a:r>
              <a:rPr lang="en-US" dirty="0" err="1"/>
              <a:t>Obstet</a:t>
            </a:r>
            <a:r>
              <a:rPr lang="en-US" dirty="0"/>
              <a:t> </a:t>
            </a:r>
            <a:r>
              <a:rPr lang="en-US" dirty="0" err="1"/>
              <a:t>Gynecol</a:t>
            </a:r>
            <a:r>
              <a:rPr lang="en-US" dirty="0"/>
              <a:t>, 2013</a:t>
            </a:r>
            <a:endParaRPr lang="tr-TR" b="1" dirty="0"/>
          </a:p>
          <a:p>
            <a:pPr>
              <a:defRPr/>
            </a:pPr>
            <a:endParaRPr lang="tr-TR" dirty="0">
              <a:solidFill>
                <a:schemeClr val="bg1"/>
              </a:solidFill>
            </a:endParaRPr>
          </a:p>
        </p:txBody>
      </p:sp>
      <p:sp>
        <p:nvSpPr>
          <p:cNvPr id="3" name="TextBox 2"/>
          <p:cNvSpPr txBox="1"/>
          <p:nvPr/>
        </p:nvSpPr>
        <p:spPr>
          <a:xfrm>
            <a:off x="4097522" y="5912177"/>
            <a:ext cx="3592650" cy="369332"/>
          </a:xfrm>
          <a:prstGeom prst="rect">
            <a:avLst/>
          </a:prstGeom>
          <a:noFill/>
        </p:spPr>
        <p:txBody>
          <a:bodyPr wrap="none" rtlCol="0">
            <a:spAutoFit/>
          </a:bodyPr>
          <a:lstStyle/>
          <a:p>
            <a:r>
              <a:rPr lang="tr-TR" b="1" dirty="0">
                <a:solidFill>
                  <a:srgbClr val="C00000"/>
                </a:solidFill>
                <a:latin typeface="Aptos" panose="020B0004020202020204" pitchFamily="34" charset="0"/>
              </a:rPr>
              <a:t>*Age-</a:t>
            </a:r>
            <a:r>
              <a:rPr lang="tr-TR" b="1" dirty="0" err="1">
                <a:solidFill>
                  <a:srgbClr val="C00000"/>
                </a:solidFill>
                <a:latin typeface="Aptos" panose="020B0004020202020204" pitchFamily="34" charset="0"/>
              </a:rPr>
              <a:t>adjusted</a:t>
            </a:r>
            <a:r>
              <a:rPr lang="tr-TR" b="1" dirty="0">
                <a:solidFill>
                  <a:srgbClr val="C00000"/>
                </a:solidFill>
                <a:latin typeface="Aptos" panose="020B0004020202020204" pitchFamily="34" charset="0"/>
              </a:rPr>
              <a:t> </a:t>
            </a:r>
            <a:r>
              <a:rPr lang="tr-TR" b="1" dirty="0" err="1">
                <a:solidFill>
                  <a:srgbClr val="C00000"/>
                </a:solidFill>
                <a:latin typeface="Aptos" panose="020B0004020202020204" pitchFamily="34" charset="0"/>
              </a:rPr>
              <a:t>point</a:t>
            </a:r>
            <a:r>
              <a:rPr lang="tr-TR" b="1" dirty="0">
                <a:solidFill>
                  <a:srgbClr val="C00000"/>
                </a:solidFill>
                <a:latin typeface="Aptos" panose="020B0004020202020204" pitchFamily="34" charset="0"/>
              </a:rPr>
              <a:t> </a:t>
            </a:r>
            <a:r>
              <a:rPr lang="tr-TR" b="1" dirty="0" err="1">
                <a:solidFill>
                  <a:srgbClr val="C00000"/>
                </a:solidFill>
                <a:latin typeface="Aptos" panose="020B0004020202020204" pitchFamily="34" charset="0"/>
              </a:rPr>
              <a:t>prevalence</a:t>
            </a:r>
            <a:endParaRPr lang="tr-TR" b="1" dirty="0">
              <a:solidFill>
                <a:srgbClr val="C00000"/>
              </a:solidFill>
              <a:latin typeface="Aptos" panose="020B0004020202020204" pitchFamily="34" charset="0"/>
            </a:endParaRPr>
          </a:p>
        </p:txBody>
      </p:sp>
    </p:spTree>
    <p:extLst>
      <p:ext uri="{BB962C8B-B14F-4D97-AF65-F5344CB8AC3E}">
        <p14:creationId xmlns:p14="http://schemas.microsoft.com/office/powerpoint/2010/main" val="170258740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dirty="0"/>
              <a:t>Donato VD, Vaccines (Basel) 2021</a:t>
            </a:r>
          </a:p>
        </p:txBody>
      </p:sp>
      <p:sp>
        <p:nvSpPr>
          <p:cNvPr id="2" name="Unvan 1"/>
          <p:cNvSpPr>
            <a:spLocks noGrp="1"/>
          </p:cNvSpPr>
          <p:nvPr>
            <p:ph type="title"/>
          </p:nvPr>
        </p:nvSpPr>
        <p:spPr/>
        <p:txBody>
          <a:bodyPr>
            <a:normAutofit fontScale="90000"/>
          </a:bodyPr>
          <a:lstStyle/>
          <a:p>
            <a:r>
              <a:rPr lang="tr-TR" dirty="0" err="1"/>
              <a:t>Adjuvant</a:t>
            </a:r>
            <a:r>
              <a:rPr lang="tr-TR" dirty="0"/>
              <a:t> HPV </a:t>
            </a:r>
            <a:r>
              <a:rPr lang="tr-TR" dirty="0" err="1"/>
              <a:t>Vaccination</a:t>
            </a:r>
            <a:r>
              <a:rPr lang="tr-TR" dirty="0"/>
              <a:t> </a:t>
            </a:r>
            <a:r>
              <a:rPr lang="tr-TR" dirty="0" err="1"/>
              <a:t>After</a:t>
            </a:r>
            <a:r>
              <a:rPr lang="tr-TR" dirty="0"/>
              <a:t> HSIL </a:t>
            </a:r>
            <a:r>
              <a:rPr lang="tr-TR" dirty="0" err="1"/>
              <a:t>Surgical</a:t>
            </a:r>
            <a:r>
              <a:rPr lang="tr-TR" dirty="0"/>
              <a:t> </a:t>
            </a:r>
            <a:r>
              <a:rPr lang="tr-TR" dirty="0" err="1"/>
              <a:t>Treatment</a:t>
            </a:r>
            <a:r>
              <a:rPr lang="tr-TR" dirty="0"/>
              <a:t>:</a:t>
            </a:r>
            <a:br>
              <a:rPr lang="tr-TR" dirty="0"/>
            </a:br>
            <a:r>
              <a:rPr lang="tr-TR" dirty="0"/>
              <a:t>Meta-Analysis</a:t>
            </a:r>
          </a:p>
        </p:txBody>
      </p:sp>
      <p:graphicFrame>
        <p:nvGraphicFramePr>
          <p:cNvPr id="6" name="İçerik Yer Tutucusu 2">
            <a:extLst>
              <a:ext uri="{FF2B5EF4-FFF2-40B4-BE49-F238E27FC236}">
                <a16:creationId xmlns:a16="http://schemas.microsoft.com/office/drawing/2014/main" id="{048D1822-3A9C-8DFC-CD42-135B45C2CA23}"/>
              </a:ext>
            </a:extLst>
          </p:cNvPr>
          <p:cNvGraphicFramePr>
            <a:graphicFrameLocks noGrp="1"/>
          </p:cNvGraphicFramePr>
          <p:nvPr>
            <p:ph sz="quarter" idx="1"/>
            <p:extLst>
              <p:ext uri="{D42A27DB-BD31-4B8C-83A1-F6EECF244321}">
                <p14:modId xmlns:p14="http://schemas.microsoft.com/office/powerpoint/2010/main" val="3554294086"/>
              </p:ext>
            </p:extLst>
          </p:nvPr>
        </p:nvGraphicFramePr>
        <p:xfrm>
          <a:off x="609600" y="1219200"/>
          <a:ext cx="109728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17544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85F69D-1B26-46F8-909D-24488E0EDAD5}"/>
              </a:ext>
            </a:extLst>
          </p:cNvPr>
          <p:cNvSpPr>
            <a:spLocks noGrp="1"/>
          </p:cNvSpPr>
          <p:nvPr>
            <p:ph type="title"/>
          </p:nvPr>
        </p:nvSpPr>
        <p:spPr/>
        <p:txBody>
          <a:bodyPr>
            <a:normAutofit/>
          </a:bodyPr>
          <a:lstStyle/>
          <a:p>
            <a:r>
              <a:rPr lang="tr-TR" dirty="0"/>
              <a:t>R</a:t>
            </a:r>
            <a:r>
              <a:rPr lang="en-US" dirty="0" err="1"/>
              <a:t>isk</a:t>
            </a:r>
            <a:r>
              <a:rPr lang="en-US" dirty="0"/>
              <a:t> of CIN2+ </a:t>
            </a:r>
            <a:r>
              <a:rPr lang="tr-TR" dirty="0"/>
              <a:t>R</a:t>
            </a:r>
            <a:r>
              <a:rPr lang="en-US" dirty="0" err="1"/>
              <a:t>ecurrence</a:t>
            </a:r>
            <a:r>
              <a:rPr lang="en-US" dirty="0"/>
              <a:t> </a:t>
            </a:r>
            <a:r>
              <a:rPr lang="tr-TR" dirty="0" err="1"/>
              <a:t>after</a:t>
            </a:r>
            <a:r>
              <a:rPr lang="en-US" dirty="0"/>
              <a:t> 9</a:t>
            </a:r>
            <a:r>
              <a:rPr lang="tr-TR" dirty="0"/>
              <a:t>v</a:t>
            </a:r>
            <a:r>
              <a:rPr lang="en-US" dirty="0"/>
              <a:t>HPV </a:t>
            </a:r>
            <a:r>
              <a:rPr lang="tr-TR" dirty="0"/>
              <a:t>V</a:t>
            </a:r>
            <a:r>
              <a:rPr lang="en-US" dirty="0" err="1"/>
              <a:t>accine</a:t>
            </a:r>
            <a:endParaRPr lang="tr-TR" dirty="0"/>
          </a:p>
        </p:txBody>
      </p:sp>
      <p:pic>
        <p:nvPicPr>
          <p:cNvPr id="5" name="İçerik Yer Tutucusu 4">
            <a:extLst>
              <a:ext uri="{FF2B5EF4-FFF2-40B4-BE49-F238E27FC236}">
                <a16:creationId xmlns:a16="http://schemas.microsoft.com/office/drawing/2014/main" id="{48BAC7BA-7748-38E2-C600-CC58D5A95A45}"/>
              </a:ext>
            </a:extLst>
          </p:cNvPr>
          <p:cNvPicPr>
            <a:picLocks noGrp="1" noChangeAspect="1"/>
          </p:cNvPicPr>
          <p:nvPr>
            <p:ph sz="quarter" idx="1"/>
          </p:nvPr>
        </p:nvPicPr>
        <p:blipFill>
          <a:blip r:embed="rId2"/>
          <a:stretch>
            <a:fillRect/>
          </a:stretch>
        </p:blipFill>
        <p:spPr>
          <a:xfrm>
            <a:off x="2074836" y="1753860"/>
            <a:ext cx="8042328" cy="4501086"/>
          </a:xfrm>
        </p:spPr>
      </p:pic>
      <p:sp>
        <p:nvSpPr>
          <p:cNvPr id="6" name="Alt Bilgi Yer Tutucusu 5">
            <a:extLst>
              <a:ext uri="{FF2B5EF4-FFF2-40B4-BE49-F238E27FC236}">
                <a16:creationId xmlns:a16="http://schemas.microsoft.com/office/drawing/2014/main" id="{117CC8F1-EEB3-18AF-E01F-DE92DFDBCF6F}"/>
              </a:ext>
            </a:extLst>
          </p:cNvPr>
          <p:cNvSpPr>
            <a:spLocks noGrp="1"/>
          </p:cNvSpPr>
          <p:nvPr>
            <p:ph type="ftr" sz="quarter" idx="11"/>
          </p:nvPr>
        </p:nvSpPr>
        <p:spPr/>
        <p:txBody>
          <a:bodyPr/>
          <a:lstStyle/>
          <a:p>
            <a:r>
              <a:rPr lang="tr-TR"/>
              <a:t>Dvorak V, Hum Vaccin Immunother 2024</a:t>
            </a:r>
            <a:endParaRPr lang="tr-TR" dirty="0"/>
          </a:p>
        </p:txBody>
      </p:sp>
    </p:spTree>
    <p:extLst>
      <p:ext uri="{BB962C8B-B14F-4D97-AF65-F5344CB8AC3E}">
        <p14:creationId xmlns:p14="http://schemas.microsoft.com/office/powerpoint/2010/main" val="11732253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en-US"/>
              <a:t>Sharpless KE, J Low Genit Tract Dis 2023</a:t>
            </a:r>
          </a:p>
        </p:txBody>
      </p:sp>
      <p:sp>
        <p:nvSpPr>
          <p:cNvPr id="2" name="Unvan 1"/>
          <p:cNvSpPr>
            <a:spLocks noGrp="1"/>
          </p:cNvSpPr>
          <p:nvPr>
            <p:ph type="title"/>
          </p:nvPr>
        </p:nvSpPr>
        <p:spPr/>
        <p:txBody>
          <a:bodyPr/>
          <a:lstStyle/>
          <a:p>
            <a:r>
              <a:rPr lang="tr-TR" dirty="0"/>
              <a:t>ASCCP </a:t>
            </a:r>
            <a:r>
              <a:rPr lang="tr-TR" dirty="0" err="1"/>
              <a:t>Committee</a:t>
            </a:r>
            <a:r>
              <a:rPr lang="tr-TR" dirty="0"/>
              <a:t> </a:t>
            </a:r>
            <a:r>
              <a:rPr lang="tr-TR" dirty="0" err="1"/>
              <a:t>Opinion</a:t>
            </a:r>
            <a:endParaRPr lang="tr-TR" dirty="0"/>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381101618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65105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ASCCP </a:t>
            </a:r>
            <a:r>
              <a:rPr lang="tr-TR" dirty="0" err="1"/>
              <a:t>Committee</a:t>
            </a:r>
            <a:r>
              <a:rPr lang="tr-TR" dirty="0"/>
              <a:t> </a:t>
            </a:r>
            <a:r>
              <a:rPr lang="tr-TR" dirty="0" err="1"/>
              <a:t>Opinion</a:t>
            </a:r>
            <a:endParaRPr lang="tr-TR" dirty="0"/>
          </a:p>
        </p:txBody>
      </p:sp>
      <p:sp>
        <p:nvSpPr>
          <p:cNvPr id="5" name="Altbilgi Yer Tutucusu 4"/>
          <p:cNvSpPr>
            <a:spLocks noGrp="1"/>
          </p:cNvSpPr>
          <p:nvPr>
            <p:ph type="ftr" sz="quarter" idx="11"/>
          </p:nvPr>
        </p:nvSpPr>
        <p:spPr/>
        <p:txBody>
          <a:bodyPr/>
          <a:lstStyle/>
          <a:p>
            <a:r>
              <a:rPr lang="en-US"/>
              <a:t>Sharpless KE, J Low Genit Tract Dis 2023</a:t>
            </a:r>
          </a:p>
        </p:txBody>
      </p:sp>
      <p:grpSp>
        <p:nvGrpSpPr>
          <p:cNvPr id="9" name="Grup 8"/>
          <p:cNvGrpSpPr/>
          <p:nvPr/>
        </p:nvGrpSpPr>
        <p:grpSpPr>
          <a:xfrm>
            <a:off x="1999342" y="1785257"/>
            <a:ext cx="8193316" cy="4469689"/>
            <a:chOff x="696686" y="-478972"/>
            <a:chExt cx="9405258" cy="7604775"/>
          </a:xfrm>
        </p:grpSpPr>
        <p:pic>
          <p:nvPicPr>
            <p:cNvPr id="6" name="Resim 5"/>
            <p:cNvPicPr>
              <a:picLocks noChangeAspect="1"/>
            </p:cNvPicPr>
            <p:nvPr/>
          </p:nvPicPr>
          <p:blipFill rotWithShape="1">
            <a:blip r:embed="rId2"/>
            <a:srcRect l="22222" t="21438" r="26032" b="4180"/>
            <a:stretch/>
          </p:blipFill>
          <p:spPr>
            <a:xfrm>
              <a:off x="696686" y="-478972"/>
              <a:ext cx="9405258" cy="7604775"/>
            </a:xfrm>
            <a:prstGeom prst="rect">
              <a:avLst/>
            </a:prstGeom>
          </p:spPr>
        </p:pic>
        <p:pic>
          <p:nvPicPr>
            <p:cNvPr id="8" name="Resim 7"/>
            <p:cNvPicPr>
              <a:picLocks noChangeAspect="1"/>
            </p:cNvPicPr>
            <p:nvPr/>
          </p:nvPicPr>
          <p:blipFill rotWithShape="1">
            <a:blip r:embed="rId2"/>
            <a:srcRect l="22222" t="13845" r="67836" b="81998"/>
            <a:stretch/>
          </p:blipFill>
          <p:spPr>
            <a:xfrm>
              <a:off x="696686" y="-424885"/>
              <a:ext cx="1807033" cy="425110"/>
            </a:xfrm>
            <a:prstGeom prst="rect">
              <a:avLst/>
            </a:prstGeom>
          </p:spPr>
        </p:pic>
      </p:grpSp>
    </p:spTree>
    <p:extLst>
      <p:ext uri="{BB962C8B-B14F-4D97-AF65-F5344CB8AC3E}">
        <p14:creationId xmlns:p14="http://schemas.microsoft.com/office/powerpoint/2010/main" val="20889743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Change in </a:t>
            </a:r>
            <a:r>
              <a:rPr lang="tr-TR" dirty="0" err="1"/>
              <a:t>Sexual</a:t>
            </a:r>
            <a:r>
              <a:rPr lang="tr-TR" dirty="0"/>
              <a:t> </a:t>
            </a:r>
            <a:r>
              <a:rPr lang="tr-TR" dirty="0" err="1"/>
              <a:t>Behaviour</a:t>
            </a:r>
            <a:r>
              <a:rPr lang="tr-TR" dirty="0"/>
              <a:t> </a:t>
            </a:r>
            <a:r>
              <a:rPr lang="tr-TR" dirty="0" err="1"/>
              <a:t>after</a:t>
            </a:r>
            <a:r>
              <a:rPr lang="tr-TR" dirty="0"/>
              <a:t> </a:t>
            </a:r>
            <a:r>
              <a:rPr lang="tr-TR" dirty="0" err="1"/>
              <a:t>Vaccination</a:t>
            </a:r>
            <a:endParaRPr lang="tr-TR" dirty="0"/>
          </a:p>
        </p:txBody>
      </p:sp>
      <p:sp>
        <p:nvSpPr>
          <p:cNvPr id="3" name="2 İçerik Yer Tutucusu"/>
          <p:cNvSpPr>
            <a:spLocks noGrp="1"/>
          </p:cNvSpPr>
          <p:nvPr>
            <p:ph idx="1"/>
          </p:nvPr>
        </p:nvSpPr>
        <p:spPr>
          <a:prstGeom prst="rect">
            <a:avLst/>
          </a:prstGeom>
        </p:spPr>
        <p:txBody>
          <a:bodyPr/>
          <a:lstStyle/>
          <a:p>
            <a:r>
              <a:rPr lang="tr-TR" dirty="0"/>
              <a:t>Cases</a:t>
            </a:r>
            <a:r>
              <a:rPr lang="en-US" dirty="0"/>
              <a:t># 339 (13-21 Y </a:t>
            </a:r>
            <a:r>
              <a:rPr lang="tr-TR" dirty="0"/>
              <a:t>girls</a:t>
            </a:r>
            <a:r>
              <a:rPr lang="en-US" dirty="0"/>
              <a:t>)</a:t>
            </a:r>
          </a:p>
          <a:p>
            <a:r>
              <a:rPr lang="tr-TR" dirty="0"/>
              <a:t>In period for STI, </a:t>
            </a:r>
            <a:r>
              <a:rPr lang="en-US" dirty="0"/>
              <a:t>42.5</a:t>
            </a:r>
            <a:r>
              <a:rPr lang="tr-TR" dirty="0"/>
              <a:t>%</a:t>
            </a:r>
            <a:r>
              <a:rPr lang="en-US" dirty="0"/>
              <a:t> </a:t>
            </a:r>
            <a:r>
              <a:rPr lang="tr-TR" dirty="0"/>
              <a:t>cases had no sexual intercourse</a:t>
            </a:r>
            <a:r>
              <a:rPr lang="en-US" dirty="0"/>
              <a:t>, 57.5</a:t>
            </a:r>
            <a:r>
              <a:rPr lang="tr-TR" dirty="0"/>
              <a:t>%</a:t>
            </a:r>
            <a:r>
              <a:rPr lang="en-US" dirty="0"/>
              <a:t> </a:t>
            </a:r>
            <a:r>
              <a:rPr lang="tr-TR" dirty="0"/>
              <a:t>cases had sexual experiance before (</a:t>
            </a:r>
            <a:r>
              <a:rPr lang="en-US" dirty="0"/>
              <a:t>OR 0.13, 95% [CI] 0.03–0.69)</a:t>
            </a:r>
          </a:p>
          <a:p>
            <a:r>
              <a:rPr lang="tr-TR" b="1" dirty="0">
                <a:solidFill>
                  <a:srgbClr val="E57130"/>
                </a:solidFill>
              </a:rPr>
              <a:t>No change in sexual behaviour after </a:t>
            </a:r>
            <a:r>
              <a:rPr lang="en-US" b="1" dirty="0">
                <a:solidFill>
                  <a:srgbClr val="E57130"/>
                </a:solidFill>
              </a:rPr>
              <a:t>HPV </a:t>
            </a:r>
            <a:r>
              <a:rPr lang="tr-TR" b="1" dirty="0">
                <a:solidFill>
                  <a:srgbClr val="E57130"/>
                </a:solidFill>
              </a:rPr>
              <a:t>vaccination has shown</a:t>
            </a:r>
          </a:p>
        </p:txBody>
      </p:sp>
      <p:sp>
        <p:nvSpPr>
          <p:cNvPr id="7" name="6 Altbilgi Yer Tutucusu"/>
          <p:cNvSpPr>
            <a:spLocks noGrp="1"/>
          </p:cNvSpPr>
          <p:nvPr>
            <p:ph type="ftr" sz="quarter" idx="11"/>
          </p:nvPr>
        </p:nvSpPr>
        <p:spPr/>
        <p:txBody>
          <a:bodyPr/>
          <a:lstStyle/>
          <a:p>
            <a:r>
              <a:rPr lang="tr-TR" dirty="0" err="1"/>
              <a:t>Mayhew</a:t>
            </a:r>
            <a:r>
              <a:rPr lang="tr-TR" dirty="0"/>
              <a:t> A, </a:t>
            </a:r>
            <a:r>
              <a:rPr lang="tr-TR" dirty="0" err="1"/>
              <a:t>Pediatrics</a:t>
            </a:r>
            <a:r>
              <a:rPr lang="tr-TR" dirty="0"/>
              <a:t> 2014</a:t>
            </a:r>
          </a:p>
        </p:txBody>
      </p:sp>
      <p:pic>
        <p:nvPicPr>
          <p:cNvPr id="6" name="Picture 3"/>
          <p:cNvPicPr>
            <a:picLocks noChangeAspect="1" noChangeArrowheads="1"/>
          </p:cNvPicPr>
          <p:nvPr/>
        </p:nvPicPr>
        <p:blipFill>
          <a:blip r:embed="rId2" cstate="print"/>
          <a:srcRect l="1259" t="14090" r="1475" b="4259"/>
          <a:stretch/>
        </p:blipFill>
        <p:spPr bwMode="auto">
          <a:xfrm>
            <a:off x="1878026" y="3660735"/>
            <a:ext cx="8435949" cy="2360553"/>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31383334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61F0F-D5C7-1685-5F82-909CA18B661D}"/>
            </a:ext>
          </a:extLst>
        </p:cNvPr>
        <p:cNvGrpSpPr/>
        <p:nvPr/>
      </p:nvGrpSpPr>
      <p:grpSpPr>
        <a:xfrm>
          <a:off x="0" y="0"/>
          <a:ext cx="0" cy="0"/>
          <a:chOff x="0" y="0"/>
          <a:chExt cx="0" cy="0"/>
        </a:xfrm>
      </p:grpSpPr>
      <p:sp>
        <p:nvSpPr>
          <p:cNvPr id="2" name="1 Başlık">
            <a:extLst>
              <a:ext uri="{FF2B5EF4-FFF2-40B4-BE49-F238E27FC236}">
                <a16:creationId xmlns:a16="http://schemas.microsoft.com/office/drawing/2014/main" id="{CEAC0312-3034-1B32-FDFE-31DD0DB9327E}"/>
              </a:ext>
            </a:extLst>
          </p:cNvPr>
          <p:cNvSpPr>
            <a:spLocks noGrp="1"/>
          </p:cNvSpPr>
          <p:nvPr>
            <p:ph type="title"/>
          </p:nvPr>
        </p:nvSpPr>
        <p:spPr/>
        <p:txBody>
          <a:bodyPr/>
          <a:lstStyle/>
          <a:p>
            <a:r>
              <a:rPr lang="tr-TR" dirty="0"/>
              <a:t>Change in </a:t>
            </a:r>
            <a:r>
              <a:rPr lang="tr-TR" dirty="0" err="1"/>
              <a:t>Sexual</a:t>
            </a:r>
            <a:r>
              <a:rPr lang="tr-TR" dirty="0"/>
              <a:t> </a:t>
            </a:r>
            <a:r>
              <a:rPr lang="tr-TR" dirty="0" err="1"/>
              <a:t>Behaviour</a:t>
            </a:r>
            <a:r>
              <a:rPr lang="tr-TR" dirty="0"/>
              <a:t> </a:t>
            </a:r>
            <a:r>
              <a:rPr lang="tr-TR" dirty="0" err="1"/>
              <a:t>after</a:t>
            </a:r>
            <a:r>
              <a:rPr lang="tr-TR" dirty="0"/>
              <a:t> </a:t>
            </a:r>
            <a:r>
              <a:rPr lang="tr-TR" dirty="0" err="1"/>
              <a:t>Vaccination</a:t>
            </a:r>
            <a:endParaRPr lang="tr-TR" dirty="0"/>
          </a:p>
        </p:txBody>
      </p:sp>
      <p:sp>
        <p:nvSpPr>
          <p:cNvPr id="3" name="2 İçerik Yer Tutucusu">
            <a:extLst>
              <a:ext uri="{FF2B5EF4-FFF2-40B4-BE49-F238E27FC236}">
                <a16:creationId xmlns:a16="http://schemas.microsoft.com/office/drawing/2014/main" id="{A397B87B-3DE4-4E7D-8F84-98AC0A0C25E9}"/>
              </a:ext>
            </a:extLst>
          </p:cNvPr>
          <p:cNvSpPr>
            <a:spLocks noGrp="1"/>
          </p:cNvSpPr>
          <p:nvPr>
            <p:ph idx="1"/>
          </p:nvPr>
        </p:nvSpPr>
        <p:spPr>
          <a:prstGeom prst="rect">
            <a:avLst/>
          </a:prstGeom>
        </p:spPr>
        <p:txBody>
          <a:bodyPr/>
          <a:lstStyle/>
          <a:p>
            <a:r>
              <a:rPr lang="tr-TR" dirty="0"/>
              <a:t>Cases</a:t>
            </a:r>
            <a:r>
              <a:rPr lang="en-US" dirty="0"/>
              <a:t># 298</a:t>
            </a:r>
            <a:r>
              <a:rPr lang="tr-TR" dirty="0"/>
              <a:t>.</a:t>
            </a:r>
            <a:r>
              <a:rPr lang="en-US" dirty="0"/>
              <a:t>265 </a:t>
            </a:r>
            <a:endParaRPr lang="tr-TR" dirty="0"/>
          </a:p>
          <a:p>
            <a:r>
              <a:rPr lang="tr-TR" dirty="0"/>
              <a:t>S</a:t>
            </a:r>
            <a:r>
              <a:rPr lang="en-US" dirty="0" err="1"/>
              <a:t>exual</a:t>
            </a:r>
            <a:r>
              <a:rPr lang="en-US" dirty="0"/>
              <a:t> intercourse decreased from 21.3% to</a:t>
            </a:r>
            <a:r>
              <a:rPr lang="tr-TR" dirty="0"/>
              <a:t> </a:t>
            </a:r>
            <a:r>
              <a:rPr lang="en-US" dirty="0"/>
              <a:t>18.3% (2003</a:t>
            </a:r>
            <a:r>
              <a:rPr lang="tr-TR" dirty="0"/>
              <a:t>-</a:t>
            </a:r>
            <a:r>
              <a:rPr lang="en-US" dirty="0"/>
              <a:t>2013; adjusted odds ratio [OR] 0.79)</a:t>
            </a:r>
            <a:endParaRPr lang="tr-TR" dirty="0"/>
          </a:p>
          <a:p>
            <a:r>
              <a:rPr lang="tr-TR" dirty="0"/>
              <a:t>N</a:t>
            </a:r>
            <a:r>
              <a:rPr lang="en-US" dirty="0"/>
              <a:t>o significant change in the number of sexual partners (2003-2013)</a:t>
            </a:r>
            <a:endParaRPr lang="tr-TR" dirty="0"/>
          </a:p>
          <a:p>
            <a:r>
              <a:rPr lang="tr-TR" b="1" dirty="0">
                <a:solidFill>
                  <a:srgbClr val="E57130"/>
                </a:solidFill>
              </a:rPr>
              <a:t>S</a:t>
            </a:r>
            <a:r>
              <a:rPr lang="en-US" b="1" dirty="0" err="1">
                <a:solidFill>
                  <a:srgbClr val="E57130"/>
                </a:solidFill>
              </a:rPr>
              <a:t>exual</a:t>
            </a:r>
            <a:r>
              <a:rPr lang="en-US" b="1" dirty="0">
                <a:solidFill>
                  <a:srgbClr val="E57130"/>
                </a:solidFill>
              </a:rPr>
              <a:t> risk </a:t>
            </a:r>
            <a:r>
              <a:rPr lang="en-US" b="1" dirty="0" err="1">
                <a:solidFill>
                  <a:srgbClr val="E57130"/>
                </a:solidFill>
              </a:rPr>
              <a:t>behaviours</a:t>
            </a:r>
            <a:r>
              <a:rPr lang="en-US" b="1" dirty="0">
                <a:solidFill>
                  <a:srgbClr val="E57130"/>
                </a:solidFill>
              </a:rPr>
              <a:t> reported by adolescent girls either reduced or stayed the same</a:t>
            </a:r>
            <a:endParaRPr lang="tr-TR" b="1" dirty="0">
              <a:solidFill>
                <a:srgbClr val="E57130"/>
              </a:solidFill>
            </a:endParaRPr>
          </a:p>
        </p:txBody>
      </p:sp>
      <p:sp>
        <p:nvSpPr>
          <p:cNvPr id="7" name="6 Altbilgi Yer Tutucusu">
            <a:extLst>
              <a:ext uri="{FF2B5EF4-FFF2-40B4-BE49-F238E27FC236}">
                <a16:creationId xmlns:a16="http://schemas.microsoft.com/office/drawing/2014/main" id="{00FB760C-C01E-B41F-F2D6-2228867551B0}"/>
              </a:ext>
            </a:extLst>
          </p:cNvPr>
          <p:cNvSpPr>
            <a:spLocks noGrp="1"/>
          </p:cNvSpPr>
          <p:nvPr>
            <p:ph type="ftr" sz="quarter" idx="11"/>
          </p:nvPr>
        </p:nvSpPr>
        <p:spPr/>
        <p:txBody>
          <a:bodyPr/>
          <a:lstStyle/>
          <a:p>
            <a:r>
              <a:rPr lang="tr-TR" dirty="0" err="1"/>
              <a:t>Ogilvie</a:t>
            </a:r>
            <a:r>
              <a:rPr lang="tr-TR" dirty="0"/>
              <a:t> GS, CMAJ 2018; </a:t>
            </a:r>
            <a:r>
              <a:rPr lang="en-US" sz="2000" baseline="30000" dirty="0">
                <a:sym typeface="Symbol" panose="05050102010706020507" pitchFamily="18" charset="2"/>
              </a:rPr>
              <a:t> </a:t>
            </a:r>
            <a:r>
              <a:rPr lang="en-US" dirty="0" err="1"/>
              <a:t>Soudeyn</a:t>
            </a:r>
            <a:r>
              <a:rPr lang="tr-TR" dirty="0"/>
              <a:t>s C, Peer J 2020</a:t>
            </a:r>
          </a:p>
        </p:txBody>
      </p:sp>
      <p:grpSp>
        <p:nvGrpSpPr>
          <p:cNvPr id="8" name="Grup 7">
            <a:extLst>
              <a:ext uri="{FF2B5EF4-FFF2-40B4-BE49-F238E27FC236}">
                <a16:creationId xmlns:a16="http://schemas.microsoft.com/office/drawing/2014/main" id="{52966D5B-37ED-1F3B-A6BE-DA98E9E650AE}"/>
              </a:ext>
            </a:extLst>
          </p:cNvPr>
          <p:cNvGrpSpPr>
            <a:grpSpLocks noChangeAspect="1"/>
          </p:cNvGrpSpPr>
          <p:nvPr/>
        </p:nvGrpSpPr>
        <p:grpSpPr>
          <a:xfrm>
            <a:off x="1581091" y="4365104"/>
            <a:ext cx="9029819" cy="1656184"/>
            <a:chOff x="4826001" y="-1491599"/>
            <a:chExt cx="11379200" cy="2087091"/>
          </a:xfrm>
        </p:grpSpPr>
        <p:pic>
          <p:nvPicPr>
            <p:cNvPr id="9" name="Resim 8">
              <a:extLst>
                <a:ext uri="{FF2B5EF4-FFF2-40B4-BE49-F238E27FC236}">
                  <a16:creationId xmlns:a16="http://schemas.microsoft.com/office/drawing/2014/main" id="{609CBEEF-9E72-321D-5EE2-84C3BF1EFF6E}"/>
                </a:ext>
              </a:extLst>
            </p:cNvPr>
            <p:cNvPicPr>
              <a:picLocks noChangeAspect="1"/>
            </p:cNvPicPr>
            <p:nvPr/>
          </p:nvPicPr>
          <p:blipFill rotWithShape="1">
            <a:blip r:embed="rId2"/>
            <a:srcRect l="28809" t="19206" r="8969" b="71787"/>
            <a:stretch/>
          </p:blipFill>
          <p:spPr>
            <a:xfrm>
              <a:off x="4826001" y="-1491599"/>
              <a:ext cx="11379200" cy="926618"/>
            </a:xfrm>
            <a:prstGeom prst="rect">
              <a:avLst/>
            </a:prstGeom>
          </p:spPr>
        </p:pic>
        <p:pic>
          <p:nvPicPr>
            <p:cNvPr id="10" name="Resim 9">
              <a:extLst>
                <a:ext uri="{FF2B5EF4-FFF2-40B4-BE49-F238E27FC236}">
                  <a16:creationId xmlns:a16="http://schemas.microsoft.com/office/drawing/2014/main" id="{EF1D9BBC-7780-AC2E-E8E5-9FAEB3F075C8}"/>
                </a:ext>
              </a:extLst>
            </p:cNvPr>
            <p:cNvPicPr>
              <a:picLocks noChangeAspect="1"/>
            </p:cNvPicPr>
            <p:nvPr/>
          </p:nvPicPr>
          <p:blipFill rotWithShape="1">
            <a:blip r:embed="rId2"/>
            <a:srcRect l="28809" t="38959" r="8969" b="53422"/>
            <a:stretch/>
          </p:blipFill>
          <p:spPr>
            <a:xfrm>
              <a:off x="4826001" y="-188331"/>
              <a:ext cx="11379200" cy="783823"/>
            </a:xfrm>
            <a:prstGeom prst="rect">
              <a:avLst/>
            </a:prstGeom>
          </p:spPr>
        </p:pic>
        <p:pic>
          <p:nvPicPr>
            <p:cNvPr id="11" name="Resim 10">
              <a:extLst>
                <a:ext uri="{FF2B5EF4-FFF2-40B4-BE49-F238E27FC236}">
                  <a16:creationId xmlns:a16="http://schemas.microsoft.com/office/drawing/2014/main" id="{960C821C-C162-9641-78D6-8F82A8274E7F}"/>
                </a:ext>
              </a:extLst>
            </p:cNvPr>
            <p:cNvPicPr>
              <a:picLocks noChangeAspect="1"/>
            </p:cNvPicPr>
            <p:nvPr/>
          </p:nvPicPr>
          <p:blipFill rotWithShape="1">
            <a:blip r:embed="rId2"/>
            <a:srcRect l="28809" t="31346" r="8969" b="64450"/>
            <a:stretch/>
          </p:blipFill>
          <p:spPr>
            <a:xfrm>
              <a:off x="4826001" y="-564981"/>
              <a:ext cx="11379200" cy="432496"/>
            </a:xfrm>
            <a:prstGeom prst="rect">
              <a:avLst/>
            </a:prstGeom>
          </p:spPr>
        </p:pic>
      </p:grpSp>
      <p:sp>
        <p:nvSpPr>
          <p:cNvPr id="5" name="Metin kutusu 4">
            <a:extLst>
              <a:ext uri="{FF2B5EF4-FFF2-40B4-BE49-F238E27FC236}">
                <a16:creationId xmlns:a16="http://schemas.microsoft.com/office/drawing/2014/main" id="{E2B81356-A065-A52A-62D5-48579A7D4140}"/>
              </a:ext>
            </a:extLst>
          </p:cNvPr>
          <p:cNvSpPr txBox="1"/>
          <p:nvPr/>
        </p:nvSpPr>
        <p:spPr>
          <a:xfrm>
            <a:off x="1703512" y="4498453"/>
            <a:ext cx="415498" cy="646331"/>
          </a:xfrm>
          <a:prstGeom prst="rect">
            <a:avLst/>
          </a:prstGeom>
          <a:noFill/>
        </p:spPr>
        <p:txBody>
          <a:bodyPr wrap="none">
            <a:spAutoFit/>
          </a:bodyPr>
          <a:lstStyle/>
          <a:p>
            <a:r>
              <a:rPr lang="en-US" sz="3600" i="1" dirty="0">
                <a:latin typeface="Aptos" panose="020B0004020202020204" pitchFamily="34" charset="0"/>
                <a:sym typeface="Symbol" panose="05050102010706020507" pitchFamily="18" charset="2"/>
              </a:rPr>
              <a:t></a:t>
            </a:r>
            <a:endParaRPr lang="tr-TR" sz="3600" i="1" dirty="0">
              <a:latin typeface="Aptos" panose="020B0004020202020204" pitchFamily="34" charset="0"/>
            </a:endParaRPr>
          </a:p>
        </p:txBody>
      </p:sp>
    </p:spTree>
    <p:extLst>
      <p:ext uri="{BB962C8B-B14F-4D97-AF65-F5344CB8AC3E}">
        <p14:creationId xmlns:p14="http://schemas.microsoft.com/office/powerpoint/2010/main" val="39665653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Effect on HPV-Related Oral Infections</a:t>
            </a:r>
            <a:endParaRPr lang="tr-TR" dirty="0"/>
          </a:p>
        </p:txBody>
      </p:sp>
      <p:sp>
        <p:nvSpPr>
          <p:cNvPr id="3" name="İçerik Yer Tutucusu 2"/>
          <p:cNvSpPr>
            <a:spLocks noGrp="1"/>
          </p:cNvSpPr>
          <p:nvPr>
            <p:ph idx="1"/>
          </p:nvPr>
        </p:nvSpPr>
        <p:spPr/>
        <p:txBody>
          <a:bodyPr>
            <a:normAutofit/>
          </a:bodyPr>
          <a:lstStyle/>
          <a:p>
            <a:r>
              <a:rPr lang="tr-TR" dirty="0"/>
              <a:t>T</a:t>
            </a:r>
            <a:r>
              <a:rPr lang="en-US" dirty="0" err="1"/>
              <a:t>otal</a:t>
            </a:r>
            <a:r>
              <a:rPr lang="en-US" dirty="0"/>
              <a:t> </a:t>
            </a:r>
            <a:r>
              <a:rPr lang="tr-TR" dirty="0" err="1"/>
              <a:t>case</a:t>
            </a:r>
            <a:r>
              <a:rPr lang="tr-TR" dirty="0"/>
              <a:t> </a:t>
            </a:r>
            <a:r>
              <a:rPr lang="en-US" dirty="0"/>
              <a:t>997</a:t>
            </a:r>
            <a:r>
              <a:rPr lang="tr-TR" dirty="0"/>
              <a:t>; </a:t>
            </a:r>
            <a:r>
              <a:rPr lang="en-US" dirty="0"/>
              <a:t>818 </a:t>
            </a:r>
            <a:r>
              <a:rPr lang="tr-TR" dirty="0" err="1"/>
              <a:t>vaccined</a:t>
            </a:r>
            <a:r>
              <a:rPr lang="tr-TR" dirty="0"/>
              <a:t> </a:t>
            </a:r>
            <a:r>
              <a:rPr lang="tr-TR" dirty="0" err="1"/>
              <a:t>women</a:t>
            </a:r>
            <a:r>
              <a:rPr lang="tr-TR" dirty="0"/>
              <a:t> </a:t>
            </a:r>
            <a:r>
              <a:rPr lang="tr-TR" dirty="0" err="1"/>
              <a:t>and</a:t>
            </a:r>
            <a:r>
              <a:rPr lang="tr-TR" dirty="0"/>
              <a:t> </a:t>
            </a:r>
            <a:r>
              <a:rPr lang="en-US" dirty="0"/>
              <a:t>179 </a:t>
            </a:r>
            <a:r>
              <a:rPr lang="tr-TR" dirty="0" err="1"/>
              <a:t>non-vaccined</a:t>
            </a:r>
            <a:r>
              <a:rPr lang="tr-TR" dirty="0"/>
              <a:t> </a:t>
            </a:r>
            <a:r>
              <a:rPr lang="tr-TR" dirty="0" err="1"/>
              <a:t>women</a:t>
            </a:r>
            <a:endParaRPr lang="tr-TR" dirty="0"/>
          </a:p>
          <a:p>
            <a:r>
              <a:rPr lang="en-US" dirty="0"/>
              <a:t>ASP</a:t>
            </a:r>
            <a:r>
              <a:rPr lang="tr-TR" dirty="0"/>
              <a:t> (</a:t>
            </a:r>
            <a:r>
              <a:rPr lang="en-US" dirty="0"/>
              <a:t>age-standardized proportion</a:t>
            </a:r>
            <a:r>
              <a:rPr lang="tr-TR" dirty="0"/>
              <a:t>) of </a:t>
            </a:r>
            <a:r>
              <a:rPr lang="en-US" dirty="0"/>
              <a:t>HPV16/18</a:t>
            </a:r>
            <a:r>
              <a:rPr lang="tr-TR" dirty="0"/>
              <a:t> </a:t>
            </a:r>
            <a:r>
              <a:rPr lang="tr-TR" dirty="0" err="1"/>
              <a:t>infections</a:t>
            </a:r>
            <a:endParaRPr lang="tr-TR" dirty="0"/>
          </a:p>
          <a:p>
            <a:pPr lvl="1"/>
            <a:r>
              <a:rPr lang="tr-TR" dirty="0" err="1"/>
              <a:t>Vaccined</a:t>
            </a:r>
            <a:r>
              <a:rPr lang="tr-TR" dirty="0"/>
              <a:t> </a:t>
            </a:r>
            <a:r>
              <a:rPr lang="tr-TR" dirty="0" err="1"/>
              <a:t>women</a:t>
            </a:r>
            <a:r>
              <a:rPr lang="tr-TR" dirty="0"/>
              <a:t> </a:t>
            </a:r>
            <a:r>
              <a:rPr lang="en-US" dirty="0"/>
              <a:t>2.0</a:t>
            </a:r>
            <a:r>
              <a:rPr lang="tr-TR" dirty="0"/>
              <a:t>%</a:t>
            </a:r>
            <a:r>
              <a:rPr lang="en-US" dirty="0"/>
              <a:t> (95 % CI, 1.0-3.0 %)</a:t>
            </a:r>
            <a:endParaRPr lang="tr-TR" dirty="0"/>
          </a:p>
          <a:p>
            <a:pPr lvl="1"/>
            <a:r>
              <a:rPr lang="tr-TR" dirty="0" err="1"/>
              <a:t>Non-vaccined</a:t>
            </a:r>
            <a:r>
              <a:rPr lang="tr-TR" dirty="0"/>
              <a:t> </a:t>
            </a:r>
            <a:r>
              <a:rPr lang="tr-TR" dirty="0" err="1"/>
              <a:t>women</a:t>
            </a:r>
            <a:r>
              <a:rPr lang="tr-TR" dirty="0"/>
              <a:t> </a:t>
            </a:r>
            <a:r>
              <a:rPr lang="en-US" dirty="0"/>
              <a:t>4.2</a:t>
            </a:r>
            <a:r>
              <a:rPr lang="tr-TR" dirty="0"/>
              <a:t>%</a:t>
            </a:r>
            <a:r>
              <a:rPr lang="en-US" dirty="0"/>
              <a:t> (95 % CI, 1.2-7.2 %) </a:t>
            </a:r>
            <a:endParaRPr lang="tr-TR" dirty="0"/>
          </a:p>
          <a:p>
            <a:r>
              <a:rPr lang="en-US" dirty="0"/>
              <a:t>HPV16</a:t>
            </a:r>
            <a:r>
              <a:rPr lang="tr-TR" dirty="0"/>
              <a:t> </a:t>
            </a:r>
            <a:r>
              <a:rPr lang="tr-TR" dirty="0" err="1"/>
              <a:t>recognition</a:t>
            </a:r>
            <a:r>
              <a:rPr lang="tr-TR" dirty="0"/>
              <a:t> rate</a:t>
            </a:r>
          </a:p>
          <a:p>
            <a:pPr lvl="1"/>
            <a:r>
              <a:rPr lang="tr-TR" dirty="0" err="1"/>
              <a:t>Single</a:t>
            </a:r>
            <a:r>
              <a:rPr lang="tr-TR" dirty="0"/>
              <a:t> </a:t>
            </a:r>
            <a:r>
              <a:rPr lang="tr-TR" dirty="0" err="1"/>
              <a:t>dose</a:t>
            </a:r>
            <a:r>
              <a:rPr lang="tr-TR" dirty="0"/>
              <a:t> </a:t>
            </a:r>
            <a:r>
              <a:rPr lang="tr-TR" dirty="0" err="1"/>
              <a:t>vaccined</a:t>
            </a:r>
            <a:r>
              <a:rPr lang="tr-TR" dirty="0"/>
              <a:t> </a:t>
            </a:r>
            <a:r>
              <a:rPr lang="en-US" b="1" dirty="0"/>
              <a:t>3.5</a:t>
            </a:r>
            <a:r>
              <a:rPr lang="tr-TR" b="1" dirty="0"/>
              <a:t>%</a:t>
            </a:r>
          </a:p>
          <a:p>
            <a:pPr lvl="1"/>
            <a:r>
              <a:rPr lang="tr-TR" dirty="0" err="1"/>
              <a:t>Two</a:t>
            </a:r>
            <a:r>
              <a:rPr lang="tr-TR" dirty="0"/>
              <a:t> </a:t>
            </a:r>
            <a:r>
              <a:rPr lang="tr-TR" dirty="0" err="1"/>
              <a:t>dose</a:t>
            </a:r>
            <a:r>
              <a:rPr lang="tr-TR" dirty="0"/>
              <a:t> </a:t>
            </a:r>
            <a:r>
              <a:rPr lang="tr-TR" dirty="0" err="1"/>
              <a:t>vaccined</a:t>
            </a:r>
            <a:r>
              <a:rPr lang="tr-TR" dirty="0"/>
              <a:t> </a:t>
            </a:r>
            <a:r>
              <a:rPr lang="en-US" dirty="0"/>
              <a:t>1.2</a:t>
            </a:r>
            <a:r>
              <a:rPr lang="tr-TR" dirty="0"/>
              <a:t>%</a:t>
            </a:r>
            <a:r>
              <a:rPr lang="en-US" dirty="0"/>
              <a:t> (</a:t>
            </a:r>
            <a:r>
              <a:rPr lang="tr-TR" dirty="0"/>
              <a:t>0. ve 6. aylar</a:t>
            </a:r>
            <a:r>
              <a:rPr lang="en-US" dirty="0"/>
              <a:t>)</a:t>
            </a:r>
            <a:endParaRPr lang="tr-TR" dirty="0"/>
          </a:p>
          <a:p>
            <a:pPr lvl="1"/>
            <a:r>
              <a:rPr lang="tr-TR" dirty="0"/>
              <a:t>Three </a:t>
            </a:r>
            <a:r>
              <a:rPr lang="tr-TR" dirty="0" err="1"/>
              <a:t>dose</a:t>
            </a:r>
            <a:r>
              <a:rPr lang="tr-TR" dirty="0"/>
              <a:t> </a:t>
            </a:r>
            <a:r>
              <a:rPr lang="tr-TR" dirty="0" err="1"/>
              <a:t>vaccined</a:t>
            </a:r>
            <a:r>
              <a:rPr lang="tr-TR" dirty="0"/>
              <a:t> </a:t>
            </a:r>
            <a:r>
              <a:rPr lang="en-US" dirty="0"/>
              <a:t>1.5</a:t>
            </a:r>
            <a:r>
              <a:rPr lang="tr-TR" dirty="0"/>
              <a:t>%</a:t>
            </a:r>
            <a:r>
              <a:rPr lang="en-US" dirty="0"/>
              <a:t> </a:t>
            </a:r>
            <a:r>
              <a:rPr lang="tr-TR" dirty="0"/>
              <a:t>(0., 2. ve 6. aylar</a:t>
            </a:r>
            <a:r>
              <a:rPr lang="en-US" dirty="0"/>
              <a:t>)</a:t>
            </a:r>
            <a:endParaRPr lang="tr-TR" dirty="0"/>
          </a:p>
          <a:p>
            <a:pPr lvl="1"/>
            <a:r>
              <a:rPr lang="tr-TR" dirty="0" err="1"/>
              <a:t>Non-vaccined</a:t>
            </a:r>
            <a:r>
              <a:rPr lang="tr-TR" dirty="0"/>
              <a:t> </a:t>
            </a:r>
            <a:r>
              <a:rPr lang="en-US" b="1" dirty="0"/>
              <a:t>3.3</a:t>
            </a:r>
            <a:r>
              <a:rPr lang="tr-TR" b="1" dirty="0"/>
              <a:t>%</a:t>
            </a:r>
            <a:r>
              <a:rPr lang="en-US" b="1" dirty="0"/>
              <a:t> </a:t>
            </a:r>
            <a:endParaRPr lang="tr-TR" b="1" dirty="0"/>
          </a:p>
          <a:p>
            <a:r>
              <a:rPr lang="en-US" dirty="0"/>
              <a:t>The same trend was seen for HPV18</a:t>
            </a:r>
            <a:endParaRPr lang="tr-TR" dirty="0"/>
          </a:p>
        </p:txBody>
      </p:sp>
      <p:sp>
        <p:nvSpPr>
          <p:cNvPr id="4" name="Altbilgi Yer Tutucusu 3"/>
          <p:cNvSpPr>
            <a:spLocks noGrp="1"/>
          </p:cNvSpPr>
          <p:nvPr>
            <p:ph type="ftr" sz="quarter" idx="11"/>
          </p:nvPr>
        </p:nvSpPr>
        <p:spPr/>
        <p:txBody>
          <a:bodyPr/>
          <a:lstStyle/>
          <a:p>
            <a:r>
              <a:rPr lang="fr-FR"/>
              <a:t>Gheit T, Oral Oncol 2023</a:t>
            </a:r>
            <a:endParaRPr lang="en-US"/>
          </a:p>
        </p:txBody>
      </p:sp>
    </p:spTree>
    <p:extLst>
      <p:ext uri="{BB962C8B-B14F-4D97-AF65-F5344CB8AC3E}">
        <p14:creationId xmlns:p14="http://schemas.microsoft.com/office/powerpoint/2010/main" val="3480321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sv-SE"/>
              <a:t>Saccucci M, Sex Transm Dis 2018</a:t>
            </a:r>
            <a:endParaRPr lang="en-US" dirty="0"/>
          </a:p>
        </p:txBody>
      </p:sp>
      <p:sp>
        <p:nvSpPr>
          <p:cNvPr id="2" name="Unvan 1"/>
          <p:cNvSpPr>
            <a:spLocks noGrp="1"/>
          </p:cNvSpPr>
          <p:nvPr>
            <p:ph type="title"/>
          </p:nvPr>
        </p:nvSpPr>
        <p:spPr/>
        <p:txBody>
          <a:bodyPr>
            <a:normAutofit fontScale="90000"/>
          </a:bodyPr>
          <a:lstStyle/>
          <a:p>
            <a:r>
              <a:rPr lang="en-US" dirty="0"/>
              <a:t>Does the Prevalence of Non-Vaccine Type HPV Increase After Vaccination?</a:t>
            </a:r>
            <a:endParaRPr lang="tr-TR" dirty="0"/>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2993206783"/>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2824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tr-TR" dirty="0" err="1"/>
              <a:t>Targeted</a:t>
            </a:r>
            <a:r>
              <a:rPr lang="tr-TR" dirty="0"/>
              <a:t> </a:t>
            </a:r>
            <a:r>
              <a:rPr lang="tr-TR" dirty="0" err="1"/>
              <a:t>Group</a:t>
            </a:r>
            <a:r>
              <a:rPr lang="tr-TR" dirty="0"/>
              <a:t> </a:t>
            </a:r>
            <a:r>
              <a:rPr lang="tr-TR" dirty="0" err="1"/>
              <a:t>for</a:t>
            </a:r>
            <a:r>
              <a:rPr lang="tr-TR" dirty="0"/>
              <a:t> HPV </a:t>
            </a:r>
            <a:r>
              <a:rPr lang="tr-TR" dirty="0" err="1"/>
              <a:t>Vaccination</a:t>
            </a:r>
            <a:endParaRPr lang="tr-TR" dirty="0"/>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8484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HPV Vaccination Schedule and </a:t>
            </a:r>
            <a:r>
              <a:rPr lang="en-US" dirty="0" err="1"/>
              <a:t>Dosings</a:t>
            </a:r>
            <a:r>
              <a:rPr lang="en-US" dirty="0"/>
              <a:t> (CDC)</a:t>
            </a:r>
            <a:endParaRPr lang="tr-TR" dirty="0"/>
          </a:p>
        </p:txBody>
      </p:sp>
      <p:pic>
        <p:nvPicPr>
          <p:cNvPr id="3" name="Resim 2"/>
          <p:cNvPicPr>
            <a:picLocks noChangeAspect="1"/>
          </p:cNvPicPr>
          <p:nvPr/>
        </p:nvPicPr>
        <p:blipFill rotWithShape="1">
          <a:blip r:embed="rId2"/>
          <a:srcRect l="32778" t="28260" r="14603" b="36491"/>
          <a:stretch/>
        </p:blipFill>
        <p:spPr>
          <a:xfrm>
            <a:off x="516" y="1988262"/>
            <a:ext cx="12191483" cy="4593967"/>
          </a:xfrm>
          <a:prstGeom prst="rect">
            <a:avLst/>
          </a:prstGeom>
        </p:spPr>
      </p:pic>
    </p:spTree>
    <p:extLst>
      <p:ext uri="{BB962C8B-B14F-4D97-AF65-F5344CB8AC3E}">
        <p14:creationId xmlns:p14="http://schemas.microsoft.com/office/powerpoint/2010/main" val="4246675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Cervical Cancer Can Be Prevented!</a:t>
            </a:r>
            <a:endParaRPr lang="tr-TR" dirty="0"/>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772" name="Footer Placeholder 6"/>
          <p:cNvSpPr>
            <a:spLocks noGrp="1"/>
          </p:cNvSpPr>
          <p:nvPr>
            <p:ph type="ftr" sz="quarter" idx="11"/>
          </p:nvPr>
        </p:nvSpPr>
        <p:spPr bwMode="auto">
          <a:noFill/>
          <a:ln>
            <a:miter lim="800000"/>
            <a:headEnd/>
            <a:tailEnd/>
          </a:ln>
        </p:spPr>
        <p:txBody>
          <a:bodyPr wrap="square" numCol="1" compatLnSpc="1">
            <a:prstTxWarp prst="textNoShape">
              <a:avLst/>
            </a:prstTxWarp>
          </a:bodyPr>
          <a:lstStyle/>
          <a:p>
            <a:endParaRPr/>
          </a:p>
          <a:p>
            <a:endParaRPr/>
          </a:p>
          <a:p>
            <a:r>
              <a:rPr lang="en-US"/>
              <a:t>Basen-Engquist K, Cancer, 2003; Clifford GM, Cancer Epidemiol Biomarkers Prev, 2005</a:t>
            </a:r>
            <a:endParaRPr/>
          </a:p>
        </p:txBody>
      </p:sp>
    </p:spTree>
    <p:extLst>
      <p:ext uri="{BB962C8B-B14F-4D97-AF65-F5344CB8AC3E}">
        <p14:creationId xmlns:p14="http://schemas.microsoft.com/office/powerpoint/2010/main" val="22556308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fr-FR" dirty="0"/>
              <a:t>CDC Adolescent Vaccination </a:t>
            </a:r>
            <a:r>
              <a:rPr lang="fr-FR" dirty="0" err="1"/>
              <a:t>Recommendations</a:t>
            </a:r>
            <a:r>
              <a:rPr lang="fr-FR" dirty="0"/>
              <a:t> 202</a:t>
            </a:r>
            <a:r>
              <a:rPr lang="tr-TR" dirty="0"/>
              <a:t>4</a:t>
            </a:r>
          </a:p>
        </p:txBody>
      </p:sp>
      <p:graphicFrame>
        <p:nvGraphicFramePr>
          <p:cNvPr id="8" name="İçerik Yer Tutucusu 7"/>
          <p:cNvGraphicFramePr>
            <a:graphicFrameLocks noGrp="1"/>
          </p:cNvGraphicFramePr>
          <p:nvPr>
            <p:ph sz="quarter" idx="1"/>
            <p:extLst>
              <p:ext uri="{D42A27DB-BD31-4B8C-83A1-F6EECF244321}">
                <p14:modId xmlns:p14="http://schemas.microsoft.com/office/powerpoint/2010/main" val="176403762"/>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a:spLocks noChangeAspect="1"/>
          </p:cNvSpPr>
          <p:nvPr/>
        </p:nvSpPr>
        <p:spPr>
          <a:xfrm>
            <a:off x="10219040" y="1700808"/>
            <a:ext cx="1944000" cy="1944000"/>
          </a:xfrm>
          <a:prstGeom prst="ellipse">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4000" b="1" dirty="0">
                <a:latin typeface="Aptos" panose="020B0004020202020204" pitchFamily="34" charset="0"/>
              </a:rPr>
              <a:t>9-14</a:t>
            </a:r>
            <a:r>
              <a:rPr lang="tr-TR" sz="2000" b="1" dirty="0">
                <a:latin typeface="Aptos" panose="020B0004020202020204" pitchFamily="34" charset="0"/>
              </a:rPr>
              <a:t> AGE</a:t>
            </a:r>
          </a:p>
        </p:txBody>
      </p:sp>
      <p:sp>
        <p:nvSpPr>
          <p:cNvPr id="9" name="Oval 8"/>
          <p:cNvSpPr>
            <a:spLocks noChangeAspect="1"/>
          </p:cNvSpPr>
          <p:nvPr/>
        </p:nvSpPr>
        <p:spPr>
          <a:xfrm>
            <a:off x="10219040" y="4059380"/>
            <a:ext cx="1944000" cy="1944000"/>
          </a:xfrm>
          <a:prstGeom prst="ellipse">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4000" b="1" dirty="0">
                <a:latin typeface="Aptos" panose="020B0004020202020204" pitchFamily="34" charset="0"/>
              </a:rPr>
              <a:t>15-</a:t>
            </a:r>
          </a:p>
          <a:p>
            <a:pPr algn="ctr"/>
            <a:r>
              <a:rPr lang="tr-TR" sz="2000" b="1" dirty="0">
                <a:latin typeface="Aptos" panose="020B0004020202020204" pitchFamily="34" charset="0"/>
              </a:rPr>
              <a:t> AGE</a:t>
            </a:r>
          </a:p>
        </p:txBody>
      </p:sp>
    </p:spTree>
    <p:extLst>
      <p:ext uri="{BB962C8B-B14F-4D97-AF65-F5344CB8AC3E}">
        <p14:creationId xmlns:p14="http://schemas.microsoft.com/office/powerpoint/2010/main" val="33004500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WHO HPV </a:t>
            </a:r>
            <a:r>
              <a:rPr lang="tr-TR" dirty="0" err="1"/>
              <a:t>Vaccination</a:t>
            </a:r>
            <a:r>
              <a:rPr lang="tr-TR" dirty="0"/>
              <a:t> </a:t>
            </a:r>
            <a:r>
              <a:rPr lang="tr-TR" dirty="0" err="1"/>
              <a:t>Recommendations</a:t>
            </a:r>
            <a:endParaRPr lang="tr-TR" dirty="0"/>
          </a:p>
        </p:txBody>
      </p:sp>
      <p:pic>
        <p:nvPicPr>
          <p:cNvPr id="4" name="Resim 3"/>
          <p:cNvPicPr>
            <a:picLocks noChangeAspect="1"/>
          </p:cNvPicPr>
          <p:nvPr/>
        </p:nvPicPr>
        <p:blipFill rotWithShape="1">
          <a:blip r:embed="rId2"/>
          <a:srcRect l="16349" t="32360" r="19921" b="15044"/>
          <a:stretch/>
        </p:blipFill>
        <p:spPr>
          <a:xfrm>
            <a:off x="1261406" y="1484784"/>
            <a:ext cx="9669188" cy="4488690"/>
          </a:xfrm>
          <a:prstGeom prst="rect">
            <a:avLst/>
          </a:prstGeom>
        </p:spPr>
      </p:pic>
      <p:sp>
        <p:nvSpPr>
          <p:cNvPr id="3" name="Altbilgi Yer Tutucusu 2"/>
          <p:cNvSpPr>
            <a:spLocks noGrp="1"/>
          </p:cNvSpPr>
          <p:nvPr>
            <p:ph type="ftr" sz="quarter" idx="11"/>
          </p:nvPr>
        </p:nvSpPr>
        <p:spPr/>
        <p:txBody>
          <a:bodyPr/>
          <a:lstStyle/>
          <a:p>
            <a:r>
              <a:rPr lang="en-US"/>
              <a:t>WHO Strategic Advisory Group of Experts on Immunization (SAGE) 2022</a:t>
            </a:r>
          </a:p>
        </p:txBody>
      </p:sp>
    </p:spTree>
    <p:extLst>
      <p:ext uri="{BB962C8B-B14F-4D97-AF65-F5344CB8AC3E}">
        <p14:creationId xmlns:p14="http://schemas.microsoft.com/office/powerpoint/2010/main" val="39345670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HPV Vaccination </a:t>
            </a:r>
            <a:r>
              <a:rPr lang="tr-TR" dirty="0" err="1"/>
              <a:t>to</a:t>
            </a:r>
            <a:r>
              <a:rPr lang="tr-TR" dirty="0"/>
              <a:t> </a:t>
            </a:r>
            <a:r>
              <a:rPr lang="tr-TR" dirty="0" err="1"/>
              <a:t>Whom</a:t>
            </a:r>
            <a:r>
              <a:rPr lang="tr-TR" dirty="0"/>
              <a:t> </a:t>
            </a:r>
            <a:r>
              <a:rPr lang="tr-TR" dirty="0" err="1"/>
              <a:t>and</a:t>
            </a:r>
            <a:r>
              <a:rPr lang="tr-TR" dirty="0"/>
              <a:t> </a:t>
            </a:r>
            <a:r>
              <a:rPr lang="tr-TR" dirty="0" err="1"/>
              <a:t>How</a:t>
            </a:r>
            <a:r>
              <a:rPr lang="tr-TR" dirty="0"/>
              <a:t> (EMA)</a:t>
            </a:r>
          </a:p>
        </p:txBody>
      </p:sp>
      <p:sp>
        <p:nvSpPr>
          <p:cNvPr id="3" name="Content Placeholder 2"/>
          <p:cNvSpPr>
            <a:spLocks noGrp="1"/>
          </p:cNvSpPr>
          <p:nvPr>
            <p:ph idx="1"/>
          </p:nvPr>
        </p:nvSpPr>
        <p:spPr>
          <a:prstGeom prst="rect">
            <a:avLst/>
          </a:prstGeom>
        </p:spPr>
        <p:txBody>
          <a:bodyPr>
            <a:normAutofit/>
          </a:bodyPr>
          <a:lstStyle/>
          <a:p>
            <a:r>
              <a:rPr lang="tr-TR" sz="3600" dirty="0"/>
              <a:t>2vHPV</a:t>
            </a:r>
          </a:p>
          <a:p>
            <a:pPr lvl="1"/>
            <a:r>
              <a:rPr lang="tr-TR" sz="3200" dirty="0"/>
              <a:t>9-14 years girls (0.-6.)</a:t>
            </a:r>
          </a:p>
          <a:p>
            <a:pPr lvl="1"/>
            <a:r>
              <a:rPr lang="tr-TR" sz="3200" dirty="0"/>
              <a:t>&gt;15 years girls and women 3 doses</a:t>
            </a:r>
          </a:p>
          <a:p>
            <a:r>
              <a:rPr lang="tr-TR" sz="3600" dirty="0"/>
              <a:t>4vHPV</a:t>
            </a:r>
          </a:p>
          <a:p>
            <a:pPr lvl="1"/>
            <a:r>
              <a:rPr lang="tr-TR" sz="3200" dirty="0"/>
              <a:t>9-13 years boys and girls 2 doses (0.-6.)</a:t>
            </a:r>
          </a:p>
        </p:txBody>
      </p:sp>
      <p:sp>
        <p:nvSpPr>
          <p:cNvPr id="4" name="Footer Placeholder 3"/>
          <p:cNvSpPr>
            <a:spLocks noGrp="1"/>
          </p:cNvSpPr>
          <p:nvPr>
            <p:ph type="ftr" sz="quarter" idx="11"/>
          </p:nvPr>
        </p:nvSpPr>
        <p:spPr/>
        <p:txBody>
          <a:bodyPr/>
          <a:lstStyle/>
          <a:p>
            <a:r>
              <a:rPr lang="es-ES"/>
              <a:t>EMA: European Medicines Agency, 06/02/014</a:t>
            </a:r>
            <a:endParaRPr lang="tr-TR" dirty="0"/>
          </a:p>
        </p:txBody>
      </p:sp>
    </p:spTree>
    <p:extLst>
      <p:ext uri="{BB962C8B-B14F-4D97-AF65-F5344CB8AC3E}">
        <p14:creationId xmlns:p14="http://schemas.microsoft.com/office/powerpoint/2010/main" val="21835734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en-US" sz="1400" dirty="0" err="1"/>
              <a:t>Basu</a:t>
            </a:r>
            <a:r>
              <a:rPr lang="en-US" sz="1400" dirty="0"/>
              <a:t> P, Lancet </a:t>
            </a:r>
            <a:r>
              <a:rPr lang="en-US" sz="1400" dirty="0" err="1"/>
              <a:t>Oncol</a:t>
            </a:r>
            <a:r>
              <a:rPr lang="en-US" sz="1400" dirty="0"/>
              <a:t> 2021; </a:t>
            </a:r>
            <a:r>
              <a:rPr lang="en-US" sz="1400" dirty="0" err="1"/>
              <a:t>Sankaranarayanan</a:t>
            </a:r>
            <a:r>
              <a:rPr lang="en-US" sz="1400" dirty="0"/>
              <a:t> R, Vaccine 2018;  Barnabas R, NEJM </a:t>
            </a:r>
            <a:r>
              <a:rPr lang="en-US" sz="1400" dirty="0" err="1"/>
              <a:t>Evid</a:t>
            </a:r>
            <a:r>
              <a:rPr lang="en-US" sz="1400" dirty="0"/>
              <a:t> 2022; Barnabas RV, Trials 2021; Porras C, Vaccine 2022; </a:t>
            </a:r>
            <a:r>
              <a:rPr lang="en-US" sz="1400" dirty="0" err="1"/>
              <a:t>Brotherton</a:t>
            </a:r>
            <a:r>
              <a:rPr lang="en-US" sz="1400" dirty="0"/>
              <a:t> JM, Papillomavirus Res 2019; Rodriguez AM, Cancer 2020; </a:t>
            </a:r>
            <a:r>
              <a:rPr lang="en-US" sz="1400" dirty="0" err="1"/>
              <a:t>Verdoodt</a:t>
            </a:r>
            <a:r>
              <a:rPr lang="en-US" sz="1400" dirty="0"/>
              <a:t> F, </a:t>
            </a:r>
            <a:r>
              <a:rPr lang="en-US" sz="1400" dirty="0" err="1"/>
              <a:t>Clin</a:t>
            </a:r>
            <a:r>
              <a:rPr lang="en-US" sz="1400" dirty="0"/>
              <a:t> Infect Dis 2020; </a:t>
            </a:r>
            <a:r>
              <a:rPr lang="en-US" sz="1400" dirty="0" err="1"/>
              <a:t>Toh</a:t>
            </a:r>
            <a:r>
              <a:rPr lang="en-US" sz="1400" dirty="0"/>
              <a:t> ZQ, </a:t>
            </a:r>
            <a:r>
              <a:rPr lang="en-US" sz="1400" dirty="0" err="1"/>
              <a:t>Clin</a:t>
            </a:r>
            <a:r>
              <a:rPr lang="en-US" sz="1400" dirty="0"/>
              <a:t> Infect Dis 2017; Bornstein J, Pediatrics 2021; Watson-Jones D, Lancet Glob Health 2022; </a:t>
            </a:r>
            <a:r>
              <a:rPr lang="en-US" sz="1400" dirty="0" err="1"/>
              <a:t>Baisley</a:t>
            </a:r>
            <a:r>
              <a:rPr lang="en-US" sz="1400" dirty="0"/>
              <a:t> KJ, Lancet Glob Health 2022; Stanley M, Vaccine 2018; Stanley M, Expert Rev Vaccines 2019; </a:t>
            </a:r>
            <a:r>
              <a:rPr lang="en-US" sz="1400" dirty="0" err="1"/>
              <a:t>Gheit</a:t>
            </a:r>
            <a:r>
              <a:rPr lang="en-US" sz="1400" dirty="0"/>
              <a:t> T, Oral </a:t>
            </a:r>
            <a:r>
              <a:rPr lang="en-US" sz="1400" dirty="0" err="1"/>
              <a:t>Oncol</a:t>
            </a:r>
            <a:r>
              <a:rPr lang="en-US" sz="1400" dirty="0"/>
              <a:t> 2023</a:t>
            </a:r>
          </a:p>
        </p:txBody>
      </p:sp>
      <p:sp>
        <p:nvSpPr>
          <p:cNvPr id="2" name="Unvan 1"/>
          <p:cNvSpPr>
            <a:spLocks noGrp="1"/>
          </p:cNvSpPr>
          <p:nvPr>
            <p:ph type="title"/>
          </p:nvPr>
        </p:nvSpPr>
        <p:spPr/>
        <p:txBody>
          <a:bodyPr/>
          <a:lstStyle/>
          <a:p>
            <a:r>
              <a:rPr lang="en-US" dirty="0"/>
              <a:t>Overview of Single-Dose HPV Vaccines</a:t>
            </a:r>
            <a:endParaRPr lang="tr-TR" dirty="0"/>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3350638664"/>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17209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dirty="0"/>
              <a:t>WHO Strategic Advisory Group of Experts on Immunization (SAGE)</a:t>
            </a:r>
            <a:r>
              <a:rPr lang="tr-TR" dirty="0"/>
              <a:t> 2022</a:t>
            </a:r>
            <a:endParaRPr lang="en-US" dirty="0"/>
          </a:p>
        </p:txBody>
      </p:sp>
      <p:sp>
        <p:nvSpPr>
          <p:cNvPr id="2" name="Unvan 1"/>
          <p:cNvSpPr>
            <a:spLocks noGrp="1"/>
          </p:cNvSpPr>
          <p:nvPr>
            <p:ph type="title"/>
          </p:nvPr>
        </p:nvSpPr>
        <p:spPr/>
        <p:txBody>
          <a:bodyPr/>
          <a:lstStyle/>
          <a:p>
            <a:r>
              <a:rPr lang="tr-TR" dirty="0"/>
              <a:t>HPV </a:t>
            </a:r>
            <a:r>
              <a:rPr lang="tr-TR" dirty="0" err="1"/>
              <a:t>Vaccines</a:t>
            </a:r>
            <a:r>
              <a:rPr lang="tr-TR" dirty="0"/>
              <a:t> </a:t>
            </a:r>
            <a:r>
              <a:rPr lang="tr-TR" dirty="0" err="1"/>
              <a:t>Single</a:t>
            </a:r>
            <a:r>
              <a:rPr lang="tr-TR" dirty="0"/>
              <a:t> </a:t>
            </a:r>
            <a:r>
              <a:rPr lang="tr-TR" dirty="0" err="1"/>
              <a:t>Dose</a:t>
            </a:r>
            <a:endParaRPr lang="tr-TR" dirty="0"/>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1484955477"/>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95027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72776B-4687-914A-9552-CFB48A9EAFBF}"/>
              </a:ext>
            </a:extLst>
          </p:cNvPr>
          <p:cNvPicPr>
            <a:picLocks noChangeAspect="1"/>
          </p:cNvPicPr>
          <p:nvPr/>
        </p:nvPicPr>
        <p:blipFill rotWithShape="1">
          <a:blip r:embed="rId3"/>
          <a:srcRect t="14749"/>
          <a:stretch/>
        </p:blipFill>
        <p:spPr>
          <a:xfrm>
            <a:off x="41683" y="1340768"/>
            <a:ext cx="12108634" cy="4436051"/>
          </a:xfrm>
          <a:prstGeom prst="rect">
            <a:avLst/>
          </a:prstGeom>
        </p:spPr>
      </p:pic>
      <p:sp>
        <p:nvSpPr>
          <p:cNvPr id="3" name="Title 2">
            <a:extLst>
              <a:ext uri="{FF2B5EF4-FFF2-40B4-BE49-F238E27FC236}">
                <a16:creationId xmlns:a16="http://schemas.microsoft.com/office/drawing/2014/main" id="{339B4392-680B-4CC2-A698-397411393EBD}"/>
              </a:ext>
            </a:extLst>
          </p:cNvPr>
          <p:cNvSpPr>
            <a:spLocks noGrp="1"/>
          </p:cNvSpPr>
          <p:nvPr>
            <p:ph type="title"/>
          </p:nvPr>
        </p:nvSpPr>
        <p:spPr/>
        <p:txBody>
          <a:bodyPr/>
          <a:lstStyle/>
          <a:p>
            <a:r>
              <a:rPr lang="tr-TR" dirty="0" err="1"/>
              <a:t>Single</a:t>
            </a:r>
            <a:r>
              <a:rPr lang="tr-TR" dirty="0"/>
              <a:t> </a:t>
            </a:r>
            <a:r>
              <a:rPr lang="tr-TR" dirty="0" err="1"/>
              <a:t>Dose</a:t>
            </a:r>
            <a:r>
              <a:rPr lang="tr-TR" dirty="0"/>
              <a:t> </a:t>
            </a:r>
            <a:r>
              <a:rPr lang="tr-TR" dirty="0" err="1"/>
              <a:t>Vaccine</a:t>
            </a:r>
            <a:r>
              <a:rPr lang="tr-TR" dirty="0"/>
              <a:t> </a:t>
            </a:r>
            <a:r>
              <a:rPr lang="tr-TR" dirty="0" err="1"/>
              <a:t>Studies</a:t>
            </a:r>
            <a:endParaRPr lang="en-US" dirty="0"/>
          </a:p>
        </p:txBody>
      </p:sp>
    </p:spTree>
    <p:extLst>
      <p:ext uri="{BB962C8B-B14F-4D97-AF65-F5344CB8AC3E}">
        <p14:creationId xmlns:p14="http://schemas.microsoft.com/office/powerpoint/2010/main" val="15831572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HPV </a:t>
            </a:r>
            <a:r>
              <a:rPr lang="tr-TR" dirty="0" err="1"/>
              <a:t>Vaccines</a:t>
            </a:r>
            <a:r>
              <a:rPr lang="tr-TR" dirty="0"/>
              <a:t> </a:t>
            </a:r>
            <a:r>
              <a:rPr lang="tr-TR" dirty="0" err="1"/>
              <a:t>Single</a:t>
            </a:r>
            <a:r>
              <a:rPr lang="tr-TR" dirty="0"/>
              <a:t> </a:t>
            </a:r>
            <a:r>
              <a:rPr lang="tr-TR" dirty="0" err="1"/>
              <a:t>Dose</a:t>
            </a:r>
            <a:endParaRPr lang="tr-TR" dirty="0"/>
          </a:p>
        </p:txBody>
      </p:sp>
      <p:sp>
        <p:nvSpPr>
          <p:cNvPr id="3" name="İçerik Yer Tutucusu 2"/>
          <p:cNvSpPr>
            <a:spLocks noGrp="1"/>
          </p:cNvSpPr>
          <p:nvPr>
            <p:ph idx="1"/>
          </p:nvPr>
        </p:nvSpPr>
        <p:spPr/>
        <p:txBody>
          <a:bodyPr>
            <a:normAutofit/>
          </a:bodyPr>
          <a:lstStyle/>
          <a:p>
            <a:r>
              <a:rPr lang="en-US" dirty="0"/>
              <a:t>Bill &amp; Melinda Gates Foundation and IARC-supported National Cancer Institute (NCI) and </a:t>
            </a:r>
            <a:r>
              <a:rPr lang="en-US" dirty="0" err="1"/>
              <a:t>Agencia</a:t>
            </a:r>
            <a:r>
              <a:rPr lang="en-US" dirty="0"/>
              <a:t> </a:t>
            </a:r>
            <a:r>
              <a:rPr lang="en-US" dirty="0" err="1"/>
              <a:t>Costarricense</a:t>
            </a:r>
            <a:r>
              <a:rPr lang="en-US" dirty="0"/>
              <a:t> de </a:t>
            </a:r>
            <a:r>
              <a:rPr lang="en-US" dirty="0" err="1"/>
              <a:t>Investigaciones</a:t>
            </a:r>
            <a:r>
              <a:rPr lang="en-US" dirty="0"/>
              <a:t> </a:t>
            </a:r>
            <a:r>
              <a:rPr lang="en-US" dirty="0" err="1"/>
              <a:t>Biomédicas</a:t>
            </a:r>
            <a:r>
              <a:rPr lang="en-US" dirty="0"/>
              <a:t> (ACIB) study</a:t>
            </a:r>
            <a:endParaRPr lang="tr-TR" dirty="0"/>
          </a:p>
          <a:p>
            <a:r>
              <a:rPr lang="tr-TR" dirty="0" err="1"/>
              <a:t>In</a:t>
            </a:r>
            <a:r>
              <a:rPr lang="tr-TR" dirty="0"/>
              <a:t> </a:t>
            </a:r>
            <a:r>
              <a:rPr lang="tr-TR" dirty="0" err="1"/>
              <a:t>eligibility</a:t>
            </a:r>
            <a:r>
              <a:rPr lang="tr-TR" dirty="0"/>
              <a:t> </a:t>
            </a:r>
            <a:r>
              <a:rPr lang="tr-TR" dirty="0" err="1"/>
              <a:t>criteria</a:t>
            </a:r>
            <a:r>
              <a:rPr lang="tr-TR" dirty="0"/>
              <a:t> 20.000/</a:t>
            </a:r>
            <a:r>
              <a:rPr lang="en-US" dirty="0"/>
              <a:t>2</a:t>
            </a:r>
            <a:r>
              <a:rPr lang="tr-TR" dirty="0"/>
              <a:t>4.</a:t>
            </a:r>
            <a:r>
              <a:rPr lang="en-US" dirty="0"/>
              <a:t>000</a:t>
            </a:r>
            <a:endParaRPr lang="tr-TR" dirty="0"/>
          </a:p>
          <a:p>
            <a:pPr lvl="1"/>
            <a:r>
              <a:rPr lang="tr-TR" dirty="0"/>
              <a:t>12-16 </a:t>
            </a:r>
            <a:r>
              <a:rPr lang="tr-TR" dirty="0" err="1"/>
              <a:t>year</a:t>
            </a:r>
            <a:r>
              <a:rPr lang="tr-TR" dirty="0"/>
              <a:t> </a:t>
            </a:r>
            <a:r>
              <a:rPr lang="tr-TR" dirty="0" err="1"/>
              <a:t>old</a:t>
            </a:r>
            <a:r>
              <a:rPr lang="tr-TR" dirty="0"/>
              <a:t> </a:t>
            </a:r>
            <a:r>
              <a:rPr lang="tr-TR" dirty="0" err="1"/>
              <a:t>girls</a:t>
            </a:r>
            <a:endParaRPr lang="tr-TR" dirty="0"/>
          </a:p>
          <a:p>
            <a:pPr lvl="1"/>
            <a:r>
              <a:rPr lang="tr-TR" dirty="0"/>
              <a:t>0. </a:t>
            </a:r>
            <a:r>
              <a:rPr lang="tr-TR" dirty="0" err="1"/>
              <a:t>and</a:t>
            </a:r>
            <a:r>
              <a:rPr lang="tr-TR" dirty="0"/>
              <a:t> 6. </a:t>
            </a:r>
            <a:r>
              <a:rPr lang="tr-TR" dirty="0" err="1"/>
              <a:t>months</a:t>
            </a:r>
            <a:r>
              <a:rPr lang="tr-TR" dirty="0"/>
              <a:t> HPV 16 </a:t>
            </a:r>
            <a:r>
              <a:rPr lang="tr-TR" dirty="0" err="1"/>
              <a:t>and</a:t>
            </a:r>
            <a:r>
              <a:rPr lang="tr-TR" dirty="0"/>
              <a:t> 18 </a:t>
            </a:r>
            <a:r>
              <a:rPr lang="tr-TR" dirty="0" err="1"/>
              <a:t>negative</a:t>
            </a:r>
            <a:endParaRPr lang="tr-TR" dirty="0"/>
          </a:p>
          <a:p>
            <a:pPr lvl="1"/>
            <a:r>
              <a:rPr lang="tr-TR" b="1" dirty="0">
                <a:solidFill>
                  <a:srgbClr val="E57130"/>
                </a:solidFill>
              </a:rPr>
              <a:t>10.000 </a:t>
            </a:r>
            <a:r>
              <a:rPr lang="tr-TR" b="1" dirty="0" err="1">
                <a:solidFill>
                  <a:srgbClr val="E57130"/>
                </a:solidFill>
              </a:rPr>
              <a:t>Cervarix</a:t>
            </a:r>
            <a:r>
              <a:rPr lang="tr-TR" b="1" baseline="30000" dirty="0">
                <a:solidFill>
                  <a:srgbClr val="E57130"/>
                </a:solidFill>
              </a:rPr>
              <a:t>®</a:t>
            </a:r>
            <a:r>
              <a:rPr lang="tr-TR" b="1" dirty="0">
                <a:solidFill>
                  <a:srgbClr val="E57130"/>
                </a:solidFill>
              </a:rPr>
              <a:t> </a:t>
            </a:r>
            <a:r>
              <a:rPr lang="tr-TR" b="1" dirty="0" err="1">
                <a:solidFill>
                  <a:srgbClr val="E57130"/>
                </a:solidFill>
              </a:rPr>
              <a:t>and</a:t>
            </a:r>
            <a:r>
              <a:rPr lang="tr-TR" b="1" dirty="0">
                <a:solidFill>
                  <a:srgbClr val="E57130"/>
                </a:solidFill>
              </a:rPr>
              <a:t> 10.000 </a:t>
            </a:r>
            <a:r>
              <a:rPr lang="tr-TR" b="1" dirty="0" err="1">
                <a:solidFill>
                  <a:srgbClr val="E57130"/>
                </a:solidFill>
              </a:rPr>
              <a:t>Gardasil</a:t>
            </a:r>
            <a:r>
              <a:rPr lang="tr-TR" b="1" baseline="30000" dirty="0">
                <a:solidFill>
                  <a:srgbClr val="E57130"/>
                </a:solidFill>
              </a:rPr>
              <a:t>®</a:t>
            </a:r>
          </a:p>
          <a:p>
            <a:r>
              <a:rPr lang="en-US" dirty="0"/>
              <a:t>Control with urine and self-collected HPV DNA tests at 6-month intervals for up to 48 months</a:t>
            </a:r>
            <a:endParaRPr lang="tr-TR" dirty="0"/>
          </a:p>
          <a:p>
            <a:r>
              <a:rPr lang="en-US" b="1" dirty="0">
                <a:solidFill>
                  <a:srgbClr val="E57130"/>
                </a:solidFill>
              </a:rPr>
              <a:t>The single-dose regimen was found to be non-inferior to the two- and three-dose regimens</a:t>
            </a:r>
            <a:endParaRPr lang="tr-TR" dirty="0"/>
          </a:p>
        </p:txBody>
      </p:sp>
      <p:sp>
        <p:nvSpPr>
          <p:cNvPr id="4" name="Altbilgi Yer Tutucusu 3"/>
          <p:cNvSpPr>
            <a:spLocks noGrp="1"/>
          </p:cNvSpPr>
          <p:nvPr>
            <p:ph type="ftr" sz="quarter" idx="11"/>
          </p:nvPr>
        </p:nvSpPr>
        <p:spPr/>
        <p:txBody>
          <a:bodyPr/>
          <a:lstStyle/>
          <a:p>
            <a:r>
              <a:rPr lang="en-US" dirty="0"/>
              <a:t>Sampson JN, </a:t>
            </a:r>
            <a:r>
              <a:rPr lang="en-US" dirty="0" err="1"/>
              <a:t>Contemp</a:t>
            </a:r>
            <a:r>
              <a:rPr lang="en-US" dirty="0"/>
              <a:t> </a:t>
            </a:r>
            <a:r>
              <a:rPr lang="en-US" dirty="0" err="1"/>
              <a:t>Clin</a:t>
            </a:r>
            <a:r>
              <a:rPr lang="en-US" dirty="0"/>
              <a:t> Trials 2018</a:t>
            </a:r>
          </a:p>
        </p:txBody>
      </p:sp>
    </p:spTree>
    <p:extLst>
      <p:ext uri="{BB962C8B-B14F-4D97-AF65-F5344CB8AC3E}">
        <p14:creationId xmlns:p14="http://schemas.microsoft.com/office/powerpoint/2010/main" val="14925410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dirty="0" err="1"/>
              <a:t>Kreimer</a:t>
            </a:r>
            <a:r>
              <a:rPr lang="tr-TR" dirty="0"/>
              <a:t> AR</a:t>
            </a:r>
            <a:r>
              <a:rPr lang="en-US" dirty="0"/>
              <a:t>, </a:t>
            </a:r>
            <a:r>
              <a:rPr lang="tr-TR" dirty="0" err="1"/>
              <a:t>Vaccine</a:t>
            </a:r>
            <a:r>
              <a:rPr lang="tr-TR" dirty="0"/>
              <a:t> 2018</a:t>
            </a:r>
            <a:endParaRPr lang="en-US" dirty="0"/>
          </a:p>
        </p:txBody>
      </p:sp>
      <p:sp>
        <p:nvSpPr>
          <p:cNvPr id="2" name="Unvan 1"/>
          <p:cNvSpPr>
            <a:spLocks noGrp="1"/>
          </p:cNvSpPr>
          <p:nvPr>
            <p:ph type="title"/>
          </p:nvPr>
        </p:nvSpPr>
        <p:spPr/>
        <p:txBody>
          <a:bodyPr/>
          <a:lstStyle/>
          <a:p>
            <a:r>
              <a:rPr lang="tr-TR" dirty="0"/>
              <a:t>2vHPV </a:t>
            </a:r>
            <a:r>
              <a:rPr lang="tr-TR" dirty="0" err="1"/>
              <a:t>Vaccine</a:t>
            </a:r>
            <a:r>
              <a:rPr lang="tr-TR" dirty="0"/>
              <a:t> </a:t>
            </a:r>
            <a:r>
              <a:rPr lang="tr-TR" dirty="0" err="1"/>
              <a:t>Single</a:t>
            </a:r>
            <a:r>
              <a:rPr lang="tr-TR" dirty="0"/>
              <a:t> </a:t>
            </a:r>
            <a:r>
              <a:rPr lang="tr-TR" dirty="0" err="1"/>
              <a:t>Dose</a:t>
            </a:r>
            <a:endParaRPr lang="tr-TR" dirty="0"/>
          </a:p>
        </p:txBody>
      </p:sp>
      <p:sp>
        <p:nvSpPr>
          <p:cNvPr id="3" name="İçerik Yer Tutucusu 2"/>
          <p:cNvSpPr>
            <a:spLocks noGrp="1"/>
          </p:cNvSpPr>
          <p:nvPr>
            <p:ph sz="quarter" idx="1"/>
          </p:nvPr>
        </p:nvSpPr>
        <p:spPr/>
        <p:txBody>
          <a:bodyPr>
            <a:normAutofit/>
          </a:bodyPr>
          <a:lstStyle/>
          <a:p>
            <a:r>
              <a:rPr lang="tr-TR" dirty="0"/>
              <a:t>2vHPV </a:t>
            </a:r>
            <a:r>
              <a:rPr lang="es-ES" dirty="0"/>
              <a:t>Costa Rica Vaccine Trial (CVT)</a:t>
            </a:r>
            <a:endParaRPr lang="tr-TR" dirty="0"/>
          </a:p>
          <a:p>
            <a:r>
              <a:rPr lang="tr-TR" dirty="0" err="1"/>
              <a:t>Cases</a:t>
            </a:r>
            <a:r>
              <a:rPr lang="tr-TR" dirty="0"/>
              <a:t> in </a:t>
            </a:r>
            <a:r>
              <a:rPr lang="tr-TR" dirty="0" err="1"/>
              <a:t>eligibility</a:t>
            </a:r>
            <a:r>
              <a:rPr lang="tr-TR" dirty="0"/>
              <a:t> </a:t>
            </a:r>
            <a:r>
              <a:rPr lang="tr-TR" dirty="0" err="1"/>
              <a:t>criteria</a:t>
            </a:r>
            <a:r>
              <a:rPr lang="tr-TR" dirty="0"/>
              <a:t> # 2.846</a:t>
            </a:r>
          </a:p>
          <a:p>
            <a:pPr lvl="1"/>
            <a:r>
              <a:rPr lang="fr-FR" dirty="0"/>
              <a:t>Cumulative persistent HPV infection </a:t>
            </a:r>
            <a:r>
              <a:rPr lang="fr-FR" dirty="0" err="1"/>
              <a:t>results</a:t>
            </a:r>
            <a:endParaRPr lang="tr-TR" dirty="0"/>
          </a:p>
          <a:p>
            <a:r>
              <a:rPr lang="tr-TR" dirty="0"/>
              <a:t>7-year </a:t>
            </a:r>
            <a:r>
              <a:rPr lang="tr-TR" dirty="0" err="1"/>
              <a:t>long-term</a:t>
            </a:r>
            <a:r>
              <a:rPr lang="tr-TR" dirty="0"/>
              <a:t> </a:t>
            </a:r>
            <a:r>
              <a:rPr lang="tr-TR" dirty="0" err="1"/>
              <a:t>follow-up</a:t>
            </a:r>
            <a:r>
              <a:rPr lang="tr-TR" dirty="0"/>
              <a:t> </a:t>
            </a:r>
            <a:r>
              <a:rPr lang="tr-TR" dirty="0" err="1"/>
              <a:t>results</a:t>
            </a:r>
            <a:endParaRPr lang="tr-TR" dirty="0"/>
          </a:p>
          <a:p>
            <a:r>
              <a:rPr lang="en-US" b="1" dirty="0">
                <a:solidFill>
                  <a:srgbClr val="E57130"/>
                </a:solidFill>
              </a:rPr>
              <a:t>The single-dose regimen was found to be non-inferior to the two- and three-dose regimens</a:t>
            </a:r>
            <a:endParaRPr lang="tr-TR" b="1" dirty="0">
              <a:solidFill>
                <a:srgbClr val="E57130"/>
              </a:solidFill>
            </a:endParaRPr>
          </a:p>
        </p:txBody>
      </p:sp>
      <p:pic>
        <p:nvPicPr>
          <p:cNvPr id="5" name="Resim 4"/>
          <p:cNvPicPr>
            <a:picLocks noChangeAspect="1"/>
          </p:cNvPicPr>
          <p:nvPr/>
        </p:nvPicPr>
        <p:blipFill rotWithShape="1">
          <a:blip r:embed="rId3"/>
          <a:srcRect l="39206" t="14691" r="35953" b="25627"/>
          <a:stretch/>
        </p:blipFill>
        <p:spPr>
          <a:xfrm>
            <a:off x="9312088" y="1360020"/>
            <a:ext cx="2450630" cy="3311873"/>
          </a:xfrm>
          <a:prstGeom prst="rect">
            <a:avLst/>
          </a:prstGeom>
        </p:spPr>
      </p:pic>
      <p:pic>
        <p:nvPicPr>
          <p:cNvPr id="6" name="Resim 5"/>
          <p:cNvPicPr>
            <a:picLocks noChangeAspect="1"/>
          </p:cNvPicPr>
          <p:nvPr/>
        </p:nvPicPr>
        <p:blipFill rotWithShape="1">
          <a:blip r:embed="rId4"/>
          <a:srcRect l="35794" t="52081" r="34762" b="13915"/>
          <a:stretch/>
        </p:blipFill>
        <p:spPr>
          <a:xfrm>
            <a:off x="5783696" y="4059243"/>
            <a:ext cx="3528392" cy="2292027"/>
          </a:xfrm>
          <a:prstGeom prst="rect">
            <a:avLst/>
          </a:prstGeom>
        </p:spPr>
      </p:pic>
    </p:spTree>
    <p:extLst>
      <p:ext uri="{BB962C8B-B14F-4D97-AF65-F5344CB8AC3E}">
        <p14:creationId xmlns:p14="http://schemas.microsoft.com/office/powerpoint/2010/main" val="32993176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2vHPV </a:t>
            </a:r>
            <a:r>
              <a:rPr lang="tr-TR" dirty="0" err="1"/>
              <a:t>Vaccine</a:t>
            </a:r>
            <a:r>
              <a:rPr lang="tr-TR" dirty="0"/>
              <a:t> </a:t>
            </a:r>
            <a:r>
              <a:rPr lang="tr-TR" dirty="0" err="1"/>
              <a:t>Single</a:t>
            </a:r>
            <a:r>
              <a:rPr lang="tr-TR" dirty="0"/>
              <a:t> </a:t>
            </a:r>
            <a:r>
              <a:rPr lang="tr-TR" dirty="0" err="1"/>
              <a:t>Dose</a:t>
            </a:r>
            <a:endParaRPr lang="tr-TR" dirty="0"/>
          </a:p>
        </p:txBody>
      </p:sp>
      <p:sp>
        <p:nvSpPr>
          <p:cNvPr id="3" name="İçerik Yer Tutucusu 2"/>
          <p:cNvSpPr>
            <a:spLocks noGrp="1"/>
          </p:cNvSpPr>
          <p:nvPr>
            <p:ph idx="1"/>
          </p:nvPr>
        </p:nvSpPr>
        <p:spPr/>
        <p:txBody>
          <a:bodyPr>
            <a:normAutofit/>
          </a:bodyPr>
          <a:lstStyle/>
          <a:p>
            <a:r>
              <a:rPr lang="tr-TR" dirty="0"/>
              <a:t>2vHPV </a:t>
            </a:r>
            <a:r>
              <a:rPr lang="es-ES" dirty="0"/>
              <a:t>Costa Rica Vaccine Trial (CVT)</a:t>
            </a:r>
            <a:endParaRPr lang="tr-TR" dirty="0"/>
          </a:p>
          <a:p>
            <a:r>
              <a:rPr lang="tr-TR" dirty="0" err="1"/>
              <a:t>Cases</a:t>
            </a:r>
            <a:r>
              <a:rPr lang="tr-TR" dirty="0"/>
              <a:t> in </a:t>
            </a:r>
            <a:r>
              <a:rPr lang="tr-TR" dirty="0" err="1"/>
              <a:t>eligibility</a:t>
            </a:r>
            <a:r>
              <a:rPr lang="tr-TR" dirty="0"/>
              <a:t> </a:t>
            </a:r>
            <a:r>
              <a:rPr lang="tr-TR" dirty="0" err="1"/>
              <a:t>criteria</a:t>
            </a:r>
            <a:r>
              <a:rPr lang="tr-TR" dirty="0"/>
              <a:t> # 1.569</a:t>
            </a:r>
          </a:p>
          <a:p>
            <a:pPr lvl="1"/>
            <a:r>
              <a:rPr lang="fr-FR" dirty="0"/>
              <a:t>Cumulative persistent HPV infection </a:t>
            </a:r>
            <a:r>
              <a:rPr lang="fr-FR" dirty="0" err="1"/>
              <a:t>results</a:t>
            </a:r>
            <a:endParaRPr lang="tr-TR" dirty="0"/>
          </a:p>
          <a:p>
            <a:r>
              <a:rPr lang="en-US" dirty="0"/>
              <a:t>11.3 Year long-term follow-up results</a:t>
            </a:r>
            <a:endParaRPr lang="tr-TR" dirty="0"/>
          </a:p>
          <a:p>
            <a:r>
              <a:rPr lang="en-US" dirty="0"/>
              <a:t> HPV16 </a:t>
            </a:r>
            <a:r>
              <a:rPr lang="tr-TR" dirty="0"/>
              <a:t>of</a:t>
            </a:r>
            <a:r>
              <a:rPr lang="en-US" dirty="0"/>
              <a:t> 18 </a:t>
            </a:r>
            <a:r>
              <a:rPr lang="tr-TR" dirty="0" err="1"/>
              <a:t>infection</a:t>
            </a:r>
            <a:endParaRPr lang="tr-TR" dirty="0"/>
          </a:p>
          <a:p>
            <a:pPr lvl="1"/>
            <a:r>
              <a:rPr lang="en-US" dirty="0"/>
              <a:t>vaccinated with three doses 80.2</a:t>
            </a:r>
            <a:r>
              <a:rPr lang="tr-TR" dirty="0"/>
              <a:t>% </a:t>
            </a:r>
            <a:r>
              <a:rPr lang="en-US" dirty="0"/>
              <a:t>(95% CI ¼ 70.7% to 87.0%)</a:t>
            </a:r>
            <a:endParaRPr lang="tr-TR" dirty="0"/>
          </a:p>
          <a:p>
            <a:pPr lvl="1"/>
            <a:r>
              <a:rPr lang="en-US" dirty="0"/>
              <a:t>vaccinated with</a:t>
            </a:r>
            <a:r>
              <a:rPr lang="tr-TR" dirty="0"/>
              <a:t> </a:t>
            </a:r>
            <a:r>
              <a:rPr lang="tr-TR" dirty="0" err="1"/>
              <a:t>two</a:t>
            </a:r>
            <a:r>
              <a:rPr lang="en-US" dirty="0"/>
              <a:t> doses 83.8</a:t>
            </a:r>
            <a:r>
              <a:rPr lang="tr-TR" dirty="0"/>
              <a:t>%</a:t>
            </a:r>
            <a:r>
              <a:rPr lang="en-US" dirty="0"/>
              <a:t> (95% CI ¼ 19.5% to 99.2%)</a:t>
            </a:r>
          </a:p>
          <a:p>
            <a:pPr lvl="1"/>
            <a:r>
              <a:rPr lang="tr-TR" dirty="0" err="1"/>
              <a:t>Vaccinated</a:t>
            </a:r>
            <a:r>
              <a:rPr lang="tr-TR" dirty="0"/>
              <a:t> </a:t>
            </a:r>
            <a:r>
              <a:rPr lang="tr-TR" dirty="0" err="1"/>
              <a:t>with</a:t>
            </a:r>
            <a:r>
              <a:rPr lang="tr-TR" dirty="0"/>
              <a:t> </a:t>
            </a:r>
            <a:r>
              <a:rPr lang="tr-TR" dirty="0" err="1"/>
              <a:t>single</a:t>
            </a:r>
            <a:r>
              <a:rPr lang="tr-TR" dirty="0"/>
              <a:t> </a:t>
            </a:r>
            <a:r>
              <a:rPr lang="tr-TR" dirty="0" err="1"/>
              <a:t>dose</a:t>
            </a:r>
            <a:r>
              <a:rPr lang="tr-TR" dirty="0"/>
              <a:t> </a:t>
            </a:r>
            <a:r>
              <a:rPr lang="en-US" dirty="0"/>
              <a:t>82.1</a:t>
            </a:r>
            <a:r>
              <a:rPr lang="tr-TR" dirty="0"/>
              <a:t>%</a:t>
            </a:r>
            <a:r>
              <a:rPr lang="en-US" dirty="0"/>
              <a:t> (95% CI ¼ 40.2% to 97.0%)</a:t>
            </a:r>
            <a:endParaRPr lang="tr-TR" dirty="0"/>
          </a:p>
          <a:p>
            <a:r>
              <a:rPr lang="en-US" b="1" dirty="0">
                <a:solidFill>
                  <a:srgbClr val="E57130"/>
                </a:solidFill>
              </a:rPr>
              <a:t>The single-dose regimen was found to be non-inferior to the two- and three-dose regimens.</a:t>
            </a:r>
            <a:endParaRPr lang="tr-TR" dirty="0"/>
          </a:p>
        </p:txBody>
      </p:sp>
      <p:sp>
        <p:nvSpPr>
          <p:cNvPr id="4" name="Altbilgi Yer Tutucusu 3"/>
          <p:cNvSpPr>
            <a:spLocks noGrp="1"/>
          </p:cNvSpPr>
          <p:nvPr>
            <p:ph type="ftr" sz="quarter" idx="11"/>
          </p:nvPr>
        </p:nvSpPr>
        <p:spPr/>
        <p:txBody>
          <a:bodyPr/>
          <a:lstStyle/>
          <a:p>
            <a:r>
              <a:rPr lang="tr-TR" dirty="0" err="1"/>
              <a:t>Kreimer</a:t>
            </a:r>
            <a:r>
              <a:rPr lang="tr-TR" dirty="0"/>
              <a:t> AR</a:t>
            </a:r>
            <a:r>
              <a:rPr lang="en-US" dirty="0"/>
              <a:t>, </a:t>
            </a:r>
            <a:r>
              <a:rPr lang="tr-TR" dirty="0"/>
              <a:t>J </a:t>
            </a:r>
            <a:r>
              <a:rPr lang="tr-TR" dirty="0" err="1"/>
              <a:t>Natl</a:t>
            </a:r>
            <a:r>
              <a:rPr lang="tr-TR" dirty="0"/>
              <a:t> </a:t>
            </a:r>
            <a:r>
              <a:rPr lang="tr-TR" dirty="0" err="1"/>
              <a:t>Cancer</a:t>
            </a:r>
            <a:r>
              <a:rPr lang="tr-TR" dirty="0"/>
              <a:t> </a:t>
            </a:r>
            <a:r>
              <a:rPr lang="tr-TR" dirty="0" err="1"/>
              <a:t>Inst</a:t>
            </a:r>
            <a:r>
              <a:rPr lang="tr-TR" dirty="0"/>
              <a:t> 2020</a:t>
            </a:r>
            <a:endParaRPr lang="en-US" dirty="0"/>
          </a:p>
        </p:txBody>
      </p:sp>
      <p:pic>
        <p:nvPicPr>
          <p:cNvPr id="8" name="Resim 7"/>
          <p:cNvPicPr>
            <a:picLocks noChangeAspect="1"/>
          </p:cNvPicPr>
          <p:nvPr/>
        </p:nvPicPr>
        <p:blipFill rotWithShape="1">
          <a:blip r:embed="rId2"/>
          <a:srcRect l="32936" t="17090" r="37302" b="4885"/>
          <a:stretch/>
        </p:blipFill>
        <p:spPr>
          <a:xfrm>
            <a:off x="9778175" y="1342390"/>
            <a:ext cx="1804225" cy="3215945"/>
          </a:xfrm>
          <a:prstGeom prst="rect">
            <a:avLst/>
          </a:prstGeom>
        </p:spPr>
      </p:pic>
    </p:spTree>
    <p:extLst>
      <p:ext uri="{BB962C8B-B14F-4D97-AF65-F5344CB8AC3E}">
        <p14:creationId xmlns:p14="http://schemas.microsoft.com/office/powerpoint/2010/main" val="30983539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D0B1-92CD-2CDF-E2D2-DCA124E178F8}"/>
              </a:ext>
            </a:extLst>
          </p:cNvPr>
          <p:cNvSpPr>
            <a:spLocks noGrp="1"/>
          </p:cNvSpPr>
          <p:nvPr>
            <p:ph type="title"/>
          </p:nvPr>
        </p:nvSpPr>
        <p:spPr/>
        <p:txBody>
          <a:bodyPr/>
          <a:lstStyle/>
          <a:p>
            <a:r>
              <a:rPr lang="en-US" dirty="0"/>
              <a:t>Costa Rica Vaccine Trial 11 Year Antibody Levels</a:t>
            </a:r>
          </a:p>
        </p:txBody>
      </p:sp>
      <p:pic>
        <p:nvPicPr>
          <p:cNvPr id="5" name="Picture 4">
            <a:extLst>
              <a:ext uri="{FF2B5EF4-FFF2-40B4-BE49-F238E27FC236}">
                <a16:creationId xmlns:a16="http://schemas.microsoft.com/office/drawing/2014/main" id="{0A91974D-C758-9F6E-0B09-8643B5684D99}"/>
              </a:ext>
            </a:extLst>
          </p:cNvPr>
          <p:cNvPicPr>
            <a:picLocks noChangeAspect="1"/>
          </p:cNvPicPr>
          <p:nvPr/>
        </p:nvPicPr>
        <p:blipFill rotWithShape="1">
          <a:blip r:embed="rId2"/>
          <a:srcRect l="21414" t="12930" r="21145" b="33131"/>
          <a:stretch/>
        </p:blipFill>
        <p:spPr>
          <a:xfrm>
            <a:off x="101600" y="1859885"/>
            <a:ext cx="5943600" cy="3720849"/>
          </a:xfrm>
          <a:prstGeom prst="rect">
            <a:avLst/>
          </a:prstGeom>
        </p:spPr>
      </p:pic>
      <p:pic>
        <p:nvPicPr>
          <p:cNvPr id="7" name="Picture 6">
            <a:extLst>
              <a:ext uri="{FF2B5EF4-FFF2-40B4-BE49-F238E27FC236}">
                <a16:creationId xmlns:a16="http://schemas.microsoft.com/office/drawing/2014/main" id="{22767FAA-E537-A276-EF50-064F604B300D}"/>
              </a:ext>
            </a:extLst>
          </p:cNvPr>
          <p:cNvPicPr>
            <a:picLocks noChangeAspect="1"/>
          </p:cNvPicPr>
          <p:nvPr/>
        </p:nvPicPr>
        <p:blipFill rotWithShape="1">
          <a:blip r:embed="rId3"/>
          <a:srcRect l="18923" t="22121" r="23299" b="24270"/>
          <a:stretch/>
        </p:blipFill>
        <p:spPr>
          <a:xfrm>
            <a:off x="6146800" y="1848751"/>
            <a:ext cx="5943600" cy="3676565"/>
          </a:xfrm>
          <a:prstGeom prst="rect">
            <a:avLst/>
          </a:prstGeom>
        </p:spPr>
      </p:pic>
      <p:sp>
        <p:nvSpPr>
          <p:cNvPr id="8" name="Footer Placeholder 7">
            <a:extLst>
              <a:ext uri="{FF2B5EF4-FFF2-40B4-BE49-F238E27FC236}">
                <a16:creationId xmlns:a16="http://schemas.microsoft.com/office/drawing/2014/main" id="{48CC0254-CD0D-B054-58C8-FA36EF658712}"/>
              </a:ext>
            </a:extLst>
          </p:cNvPr>
          <p:cNvSpPr>
            <a:spLocks noGrp="1"/>
          </p:cNvSpPr>
          <p:nvPr>
            <p:ph type="ftr" sz="quarter" idx="11"/>
          </p:nvPr>
        </p:nvSpPr>
        <p:spPr/>
        <p:txBody>
          <a:bodyPr/>
          <a:lstStyle/>
          <a:p>
            <a:r>
              <a:rPr lang="en-US" dirty="0" err="1"/>
              <a:t>Kreimer</a:t>
            </a:r>
            <a:r>
              <a:rPr lang="en-US" dirty="0"/>
              <a:t> AR, J Natl Cancer Ins</a:t>
            </a:r>
            <a:r>
              <a:rPr lang="tr-TR" dirty="0"/>
              <a:t>t </a:t>
            </a:r>
            <a:r>
              <a:rPr lang="en-US" dirty="0"/>
              <a:t>2020</a:t>
            </a:r>
          </a:p>
        </p:txBody>
      </p:sp>
      <p:sp>
        <p:nvSpPr>
          <p:cNvPr id="9" name="TextBox 8">
            <a:extLst>
              <a:ext uri="{FF2B5EF4-FFF2-40B4-BE49-F238E27FC236}">
                <a16:creationId xmlns:a16="http://schemas.microsoft.com/office/drawing/2014/main" id="{4D70CA15-619D-AD26-9C68-E5BF7F897680}"/>
              </a:ext>
            </a:extLst>
          </p:cNvPr>
          <p:cNvSpPr txBox="1"/>
          <p:nvPr/>
        </p:nvSpPr>
        <p:spPr>
          <a:xfrm>
            <a:off x="3224967" y="5599378"/>
            <a:ext cx="1340110" cy="523220"/>
          </a:xfrm>
          <a:prstGeom prst="rect">
            <a:avLst/>
          </a:prstGeom>
          <a:noFill/>
        </p:spPr>
        <p:txBody>
          <a:bodyPr wrap="none" rtlCol="0">
            <a:spAutoFit/>
          </a:bodyPr>
          <a:lstStyle/>
          <a:p>
            <a:r>
              <a:rPr lang="tr-TR" sz="2800" b="1" dirty="0">
                <a:latin typeface="Aptos" panose="020B0004020202020204" pitchFamily="34" charset="0"/>
              </a:rPr>
              <a:t>HPV 16</a:t>
            </a:r>
            <a:endParaRPr lang="en-US" sz="2800" b="1" dirty="0">
              <a:latin typeface="Aptos" panose="020B0004020202020204" pitchFamily="34" charset="0"/>
            </a:endParaRPr>
          </a:p>
        </p:txBody>
      </p:sp>
      <p:sp>
        <p:nvSpPr>
          <p:cNvPr id="10" name="TextBox 9">
            <a:extLst>
              <a:ext uri="{FF2B5EF4-FFF2-40B4-BE49-F238E27FC236}">
                <a16:creationId xmlns:a16="http://schemas.microsoft.com/office/drawing/2014/main" id="{2EF96D7F-1F8C-E2F6-2BCD-1D46797533A5}"/>
              </a:ext>
            </a:extLst>
          </p:cNvPr>
          <p:cNvSpPr txBox="1"/>
          <p:nvPr/>
        </p:nvSpPr>
        <p:spPr>
          <a:xfrm>
            <a:off x="7708484" y="5599378"/>
            <a:ext cx="1340110" cy="523220"/>
          </a:xfrm>
          <a:prstGeom prst="rect">
            <a:avLst/>
          </a:prstGeom>
          <a:noFill/>
        </p:spPr>
        <p:txBody>
          <a:bodyPr wrap="none" rtlCol="0">
            <a:spAutoFit/>
          </a:bodyPr>
          <a:lstStyle/>
          <a:p>
            <a:r>
              <a:rPr lang="tr-TR" sz="2800" b="1" dirty="0">
                <a:latin typeface="Aptos" panose="020B0004020202020204" pitchFamily="34" charset="0"/>
              </a:rPr>
              <a:t>HPV 18</a:t>
            </a:r>
            <a:endParaRPr lang="en-US" sz="2800" b="1" dirty="0">
              <a:latin typeface="Aptos" panose="020B0004020202020204" pitchFamily="34" charset="0"/>
            </a:endParaRPr>
          </a:p>
        </p:txBody>
      </p:sp>
    </p:spTree>
    <p:extLst>
      <p:ext uri="{BB962C8B-B14F-4D97-AF65-F5344CB8AC3E}">
        <p14:creationId xmlns:p14="http://schemas.microsoft.com/office/powerpoint/2010/main" val="418206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HPV </a:t>
            </a:r>
            <a:r>
              <a:rPr lang="tr-TR" dirty="0" err="1"/>
              <a:t>Related</a:t>
            </a:r>
            <a:r>
              <a:rPr lang="tr-TR" dirty="0"/>
              <a:t> </a:t>
            </a:r>
            <a:r>
              <a:rPr lang="tr-TR" dirty="0" err="1"/>
              <a:t>Cancer</a:t>
            </a:r>
            <a:r>
              <a:rPr lang="tr-TR" dirty="0"/>
              <a:t> </a:t>
            </a:r>
            <a:r>
              <a:rPr lang="tr-TR" dirty="0" err="1"/>
              <a:t>Incidence</a:t>
            </a:r>
            <a:r>
              <a:rPr lang="tr-TR" dirty="0"/>
              <a:t> </a:t>
            </a:r>
            <a:r>
              <a:rPr lang="tr-TR" dirty="0" err="1"/>
              <a:t>and</a:t>
            </a:r>
            <a:r>
              <a:rPr lang="tr-TR" dirty="0"/>
              <a:t> </a:t>
            </a:r>
            <a:r>
              <a:rPr lang="tr-TR" dirty="0" err="1"/>
              <a:t>Distrubition</a:t>
            </a:r>
            <a:endParaRPr lang="tr-TR" dirty="0"/>
          </a:p>
        </p:txBody>
      </p:sp>
      <p:sp>
        <p:nvSpPr>
          <p:cNvPr id="5" name="Footer Placeholder 4"/>
          <p:cNvSpPr>
            <a:spLocks noGrp="1"/>
          </p:cNvSpPr>
          <p:nvPr>
            <p:ph type="ftr" sz="quarter" idx="11"/>
          </p:nvPr>
        </p:nvSpPr>
        <p:spPr/>
        <p:txBody>
          <a:bodyPr/>
          <a:lstStyle/>
          <a:p>
            <a:r>
              <a:rPr lang="tr-TR" dirty="0" err="1"/>
              <a:t>Parkin</a:t>
            </a:r>
            <a:r>
              <a:rPr lang="tr-TR" dirty="0"/>
              <a:t> DM, Int J Cancer, 2006</a:t>
            </a:r>
          </a:p>
        </p:txBody>
      </p:sp>
      <p:pic>
        <p:nvPicPr>
          <p:cNvPr id="4" name="Picture 2"/>
          <p:cNvPicPr>
            <a:picLocks noChangeAspect="1" noChangeArrowheads="1"/>
          </p:cNvPicPr>
          <p:nvPr/>
        </p:nvPicPr>
        <p:blipFill>
          <a:blip r:embed="rId3"/>
          <a:srcRect l="5114" t="22613" r="11443" b="10371"/>
          <a:stretch>
            <a:fillRect/>
          </a:stretch>
        </p:blipFill>
        <p:spPr>
          <a:xfrm>
            <a:off x="2281006" y="1787236"/>
            <a:ext cx="7469824" cy="4427847"/>
          </a:xfrm>
          <a:prstGeom prst="rect">
            <a:avLst/>
          </a:prstGeom>
          <a:noFill/>
          <a:ln/>
        </p:spPr>
      </p:pic>
    </p:spTree>
    <p:extLst>
      <p:ext uri="{BB962C8B-B14F-4D97-AF65-F5344CB8AC3E}">
        <p14:creationId xmlns:p14="http://schemas.microsoft.com/office/powerpoint/2010/main" val="3000052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558" y="1428726"/>
            <a:ext cx="8145463" cy="41605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Alt Bilgi Yer Tutucusu 3">
            <a:extLst>
              <a:ext uri="{FF2B5EF4-FFF2-40B4-BE49-F238E27FC236}">
                <a16:creationId xmlns:a16="http://schemas.microsoft.com/office/drawing/2014/main" id="{829C03BF-596C-45C8-A829-424FB7C32976}"/>
              </a:ext>
            </a:extLst>
          </p:cNvPr>
          <p:cNvSpPr>
            <a:spLocks noGrp="1"/>
          </p:cNvSpPr>
          <p:nvPr>
            <p:ph type="ftr" sz="quarter" idx="11"/>
          </p:nvPr>
        </p:nvSpPr>
        <p:spPr/>
        <p:txBody>
          <a:bodyPr/>
          <a:lstStyle/>
          <a:p>
            <a:r>
              <a:rPr lang="en-US" dirty="0" err="1">
                <a:solidFill>
                  <a:schemeClr val="bg1"/>
                </a:solidFill>
              </a:rPr>
              <a:t>Korostil</a:t>
            </a:r>
            <a:r>
              <a:rPr lang="en-US" dirty="0">
                <a:solidFill>
                  <a:schemeClr val="bg1"/>
                </a:solidFill>
              </a:rPr>
              <a:t> IA, Sexually Transmitted Diseases 2013</a:t>
            </a:r>
          </a:p>
        </p:txBody>
      </p:sp>
    </p:spTree>
    <p:extLst>
      <p:ext uri="{BB962C8B-B14F-4D97-AF65-F5344CB8AC3E}">
        <p14:creationId xmlns:p14="http://schemas.microsoft.com/office/powerpoint/2010/main" val="16651734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dirty="0" err="1"/>
              <a:t>Joshi</a:t>
            </a:r>
            <a:r>
              <a:rPr lang="tr-TR" dirty="0"/>
              <a:t> S</a:t>
            </a:r>
            <a:r>
              <a:rPr lang="en-US" dirty="0"/>
              <a:t>, </a:t>
            </a:r>
            <a:r>
              <a:rPr lang="tr-TR" dirty="0" err="1"/>
              <a:t>Vaccine</a:t>
            </a:r>
            <a:r>
              <a:rPr lang="tr-TR" dirty="0"/>
              <a:t> 2023</a:t>
            </a:r>
            <a:endParaRPr lang="en-US" dirty="0"/>
          </a:p>
        </p:txBody>
      </p:sp>
      <p:sp>
        <p:nvSpPr>
          <p:cNvPr id="2" name="Unvan 1"/>
          <p:cNvSpPr>
            <a:spLocks noGrp="1"/>
          </p:cNvSpPr>
          <p:nvPr>
            <p:ph type="title"/>
          </p:nvPr>
        </p:nvSpPr>
        <p:spPr/>
        <p:txBody>
          <a:bodyPr/>
          <a:lstStyle/>
          <a:p>
            <a:r>
              <a:rPr lang="tr-TR" dirty="0"/>
              <a:t>4vHPV </a:t>
            </a:r>
            <a:r>
              <a:rPr lang="tr-TR" dirty="0" err="1"/>
              <a:t>Vaccine</a:t>
            </a:r>
            <a:r>
              <a:rPr lang="tr-TR" dirty="0"/>
              <a:t> </a:t>
            </a:r>
            <a:r>
              <a:rPr lang="tr-TR" dirty="0" err="1"/>
              <a:t>Single</a:t>
            </a:r>
            <a:r>
              <a:rPr lang="tr-TR" dirty="0"/>
              <a:t> </a:t>
            </a:r>
            <a:r>
              <a:rPr lang="tr-TR" dirty="0" err="1"/>
              <a:t>Dose</a:t>
            </a:r>
            <a:endParaRPr lang="tr-TR" dirty="0"/>
          </a:p>
        </p:txBody>
      </p:sp>
      <p:sp>
        <p:nvSpPr>
          <p:cNvPr id="3" name="İçerik Yer Tutucusu 2"/>
          <p:cNvSpPr>
            <a:spLocks noGrp="1"/>
          </p:cNvSpPr>
          <p:nvPr>
            <p:ph sz="quarter" idx="1"/>
          </p:nvPr>
        </p:nvSpPr>
        <p:spPr/>
        <p:txBody>
          <a:bodyPr>
            <a:normAutofit/>
          </a:bodyPr>
          <a:lstStyle/>
          <a:p>
            <a:r>
              <a:rPr lang="en-US" dirty="0"/>
              <a:t>Results of the non-protocol group of the IARC-supported group-randomized study in India</a:t>
            </a:r>
            <a:endParaRPr lang="tr-TR" dirty="0"/>
          </a:p>
          <a:p>
            <a:pPr lvl="1"/>
            <a:r>
              <a:rPr lang="tr-TR" dirty="0" err="1"/>
              <a:t>Triple</a:t>
            </a:r>
            <a:r>
              <a:rPr lang="tr-TR" dirty="0"/>
              <a:t> </a:t>
            </a:r>
            <a:r>
              <a:rPr lang="tr-TR" dirty="0" err="1"/>
              <a:t>vaccined</a:t>
            </a:r>
            <a:r>
              <a:rPr lang="tr-TR" dirty="0"/>
              <a:t> </a:t>
            </a:r>
            <a:r>
              <a:rPr lang="tr-TR" dirty="0" err="1"/>
              <a:t>case</a:t>
            </a:r>
            <a:r>
              <a:rPr lang="tr-TR" dirty="0"/>
              <a:t># 4.348</a:t>
            </a:r>
          </a:p>
          <a:p>
            <a:pPr lvl="1"/>
            <a:r>
              <a:rPr lang="tr-TR" dirty="0" err="1"/>
              <a:t>Single</a:t>
            </a:r>
            <a:r>
              <a:rPr lang="tr-TR" dirty="0"/>
              <a:t> </a:t>
            </a:r>
            <a:r>
              <a:rPr lang="tr-TR" dirty="0" err="1"/>
              <a:t>vaccined</a:t>
            </a:r>
            <a:r>
              <a:rPr lang="tr-TR" dirty="0"/>
              <a:t> </a:t>
            </a:r>
            <a:r>
              <a:rPr lang="tr-TR" dirty="0" err="1"/>
              <a:t>case</a:t>
            </a:r>
            <a:r>
              <a:rPr lang="tr-TR" dirty="0"/>
              <a:t> # 4.950</a:t>
            </a:r>
          </a:p>
          <a:p>
            <a:r>
              <a:rPr lang="tr-TR" dirty="0"/>
              <a:t>10-Year </a:t>
            </a:r>
            <a:r>
              <a:rPr lang="tr-TR" dirty="0" err="1"/>
              <a:t>immunogenicity</a:t>
            </a:r>
            <a:r>
              <a:rPr lang="tr-TR" dirty="0"/>
              <a:t> </a:t>
            </a:r>
            <a:r>
              <a:rPr lang="tr-TR" dirty="0" err="1"/>
              <a:t>results</a:t>
            </a:r>
            <a:endParaRPr lang="tr-TR" dirty="0"/>
          </a:p>
          <a:p>
            <a:r>
              <a:rPr lang="en-US" b="1" dirty="0">
                <a:solidFill>
                  <a:srgbClr val="E57130"/>
                </a:solidFill>
              </a:rPr>
              <a:t>A single-dose regimen was found to be at least as effective as two- and three-dose regimens.</a:t>
            </a:r>
            <a:endParaRPr lang="tr-TR" dirty="0"/>
          </a:p>
        </p:txBody>
      </p:sp>
      <p:pic>
        <p:nvPicPr>
          <p:cNvPr id="7" name="Resim 6"/>
          <p:cNvPicPr>
            <a:picLocks noChangeAspect="1"/>
          </p:cNvPicPr>
          <p:nvPr/>
        </p:nvPicPr>
        <p:blipFill rotWithShape="1">
          <a:blip r:embed="rId2"/>
          <a:srcRect l="19285" t="18219" r="22065" b="7143"/>
          <a:stretch/>
        </p:blipFill>
        <p:spPr>
          <a:xfrm>
            <a:off x="6226943" y="1412776"/>
            <a:ext cx="5762172" cy="4124748"/>
          </a:xfrm>
          <a:prstGeom prst="rect">
            <a:avLst/>
          </a:prstGeom>
        </p:spPr>
      </p:pic>
    </p:spTree>
    <p:extLst>
      <p:ext uri="{BB962C8B-B14F-4D97-AF65-F5344CB8AC3E}">
        <p14:creationId xmlns:p14="http://schemas.microsoft.com/office/powerpoint/2010/main" val="20355688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C1449-6CAF-C742-8C95-B2134FBA29B5}"/>
              </a:ext>
            </a:extLst>
          </p:cNvPr>
          <p:cNvPicPr>
            <a:picLocks noChangeAspect="1"/>
          </p:cNvPicPr>
          <p:nvPr/>
        </p:nvPicPr>
        <p:blipFill rotWithShape="1">
          <a:blip r:embed="rId3"/>
          <a:srcRect l="1542" t="21602" r="5556" b="8284"/>
          <a:stretch/>
        </p:blipFill>
        <p:spPr>
          <a:xfrm>
            <a:off x="136097" y="1790007"/>
            <a:ext cx="11919807" cy="4317077"/>
          </a:xfrm>
          <a:prstGeom prst="rect">
            <a:avLst/>
          </a:prstGeom>
        </p:spPr>
      </p:pic>
      <p:sp>
        <p:nvSpPr>
          <p:cNvPr id="3" name="Title 2">
            <a:extLst>
              <a:ext uri="{FF2B5EF4-FFF2-40B4-BE49-F238E27FC236}">
                <a16:creationId xmlns:a16="http://schemas.microsoft.com/office/drawing/2014/main" id="{1C0454EB-C613-39BF-D24A-9DD26C61991C}"/>
              </a:ext>
            </a:extLst>
          </p:cNvPr>
          <p:cNvSpPr>
            <a:spLocks noGrp="1"/>
          </p:cNvSpPr>
          <p:nvPr>
            <p:ph type="title"/>
          </p:nvPr>
        </p:nvSpPr>
        <p:spPr/>
        <p:txBody>
          <a:bodyPr>
            <a:normAutofit fontScale="90000"/>
          </a:bodyPr>
          <a:lstStyle/>
          <a:p>
            <a:r>
              <a:rPr lang="en-US" dirty="0"/>
              <a:t>India IARC Trial 4v</a:t>
            </a:r>
            <a:r>
              <a:rPr lang="tr-TR" dirty="0"/>
              <a:t>HPV</a:t>
            </a:r>
            <a:r>
              <a:rPr lang="en-US" dirty="0"/>
              <a:t> Vaccine</a:t>
            </a:r>
            <a:br>
              <a:rPr lang="tr-TR" dirty="0"/>
            </a:br>
            <a:r>
              <a:rPr lang="en-US" dirty="0"/>
              <a:t>10th Year Protection</a:t>
            </a:r>
          </a:p>
        </p:txBody>
      </p:sp>
      <p:sp>
        <p:nvSpPr>
          <p:cNvPr id="7" name="Footer Placeholder 6">
            <a:extLst>
              <a:ext uri="{FF2B5EF4-FFF2-40B4-BE49-F238E27FC236}">
                <a16:creationId xmlns:a16="http://schemas.microsoft.com/office/drawing/2014/main" id="{A6E67236-5CB1-44EF-F6CD-7C6F3C8A6902}"/>
              </a:ext>
            </a:extLst>
          </p:cNvPr>
          <p:cNvSpPr>
            <a:spLocks noGrp="1"/>
          </p:cNvSpPr>
          <p:nvPr>
            <p:ph type="ftr" sz="quarter" idx="11"/>
          </p:nvPr>
        </p:nvSpPr>
        <p:spPr/>
        <p:txBody>
          <a:bodyPr/>
          <a:lstStyle/>
          <a:p>
            <a:r>
              <a:rPr lang="it-IT"/>
              <a:t>Basu P, Lancet Oncol 2021</a:t>
            </a:r>
            <a:endParaRPr lang="en-US"/>
          </a:p>
        </p:txBody>
      </p:sp>
      <p:sp>
        <p:nvSpPr>
          <p:cNvPr id="6" name="6 Serbest Form">
            <a:extLst>
              <a:ext uri="{FF2B5EF4-FFF2-40B4-BE49-F238E27FC236}">
                <a16:creationId xmlns:a16="http://schemas.microsoft.com/office/drawing/2014/main" id="{69B81471-3DA6-4E16-A8BA-CEBF1A913379}"/>
              </a:ext>
            </a:extLst>
          </p:cNvPr>
          <p:cNvSpPr/>
          <p:nvPr/>
        </p:nvSpPr>
        <p:spPr bwMode="auto">
          <a:xfrm>
            <a:off x="9078927" y="3066385"/>
            <a:ext cx="2334448" cy="1621993"/>
          </a:xfrm>
          <a:prstGeom prst="rect">
            <a:avLst/>
          </a:prstGeom>
          <a:ln w="57150">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endParaRPr lang="tr-TR" sz="2400" dirty="0">
              <a:latin typeface="Times New Roman" pitchFamily="18" charset="0"/>
            </a:endParaRPr>
          </a:p>
        </p:txBody>
      </p:sp>
    </p:spTree>
    <p:extLst>
      <p:ext uri="{BB962C8B-B14F-4D97-AF65-F5344CB8AC3E}">
        <p14:creationId xmlns:p14="http://schemas.microsoft.com/office/powerpoint/2010/main" val="266120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D0CE23-B51B-344F-9E4C-BCF36AD1C911}"/>
              </a:ext>
            </a:extLst>
          </p:cNvPr>
          <p:cNvPicPr>
            <a:picLocks noChangeAspect="1"/>
          </p:cNvPicPr>
          <p:nvPr/>
        </p:nvPicPr>
        <p:blipFill rotWithShape="1">
          <a:blip r:embed="rId3"/>
          <a:srcRect l="6264" t="35253" r="2404" b="5560"/>
          <a:stretch/>
        </p:blipFill>
        <p:spPr>
          <a:xfrm>
            <a:off x="1117366" y="2924944"/>
            <a:ext cx="9275142" cy="2947515"/>
          </a:xfrm>
          <a:prstGeom prst="rect">
            <a:avLst/>
          </a:prstGeom>
        </p:spPr>
      </p:pic>
      <p:sp>
        <p:nvSpPr>
          <p:cNvPr id="3" name="Title 2">
            <a:extLst>
              <a:ext uri="{FF2B5EF4-FFF2-40B4-BE49-F238E27FC236}">
                <a16:creationId xmlns:a16="http://schemas.microsoft.com/office/drawing/2014/main" id="{688871C0-07CF-65EA-8993-CEFAB8645672}"/>
              </a:ext>
            </a:extLst>
          </p:cNvPr>
          <p:cNvSpPr>
            <a:spLocks noGrp="1"/>
          </p:cNvSpPr>
          <p:nvPr>
            <p:ph type="title"/>
          </p:nvPr>
        </p:nvSpPr>
        <p:spPr/>
        <p:txBody>
          <a:bodyPr/>
          <a:lstStyle/>
          <a:p>
            <a:r>
              <a:rPr lang="en-US" dirty="0"/>
              <a:t>KEN SHE Study 9vHPV Vaccine</a:t>
            </a:r>
          </a:p>
        </p:txBody>
      </p:sp>
      <p:sp>
        <p:nvSpPr>
          <p:cNvPr id="8" name="Content Placeholder 7">
            <a:extLst>
              <a:ext uri="{FF2B5EF4-FFF2-40B4-BE49-F238E27FC236}">
                <a16:creationId xmlns:a16="http://schemas.microsoft.com/office/drawing/2014/main" id="{E8DC7136-41F2-2F0B-200A-A9C8D1BC570F}"/>
              </a:ext>
            </a:extLst>
          </p:cNvPr>
          <p:cNvSpPr>
            <a:spLocks noGrp="1"/>
          </p:cNvSpPr>
          <p:nvPr>
            <p:ph idx="1"/>
          </p:nvPr>
        </p:nvSpPr>
        <p:spPr/>
        <p:txBody>
          <a:bodyPr/>
          <a:lstStyle/>
          <a:p>
            <a:r>
              <a:rPr lang="en-US" dirty="0"/>
              <a:t>Kenya RCT </a:t>
            </a:r>
            <a:r>
              <a:rPr lang="en-US" b="1" dirty="0"/>
              <a:t>of single dose of 9v or 2v HPV vaccines</a:t>
            </a:r>
            <a:endParaRPr lang="tr-TR" b="1" dirty="0"/>
          </a:p>
          <a:p>
            <a:r>
              <a:rPr lang="tr-TR" dirty="0"/>
              <a:t>Case # 2.250 15-20 </a:t>
            </a:r>
            <a:r>
              <a:rPr lang="tr-TR" dirty="0" err="1"/>
              <a:t>aged</a:t>
            </a:r>
            <a:r>
              <a:rPr lang="tr-TR" dirty="0"/>
              <a:t> </a:t>
            </a:r>
            <a:r>
              <a:rPr lang="tr-TR" dirty="0" err="1"/>
              <a:t>women</a:t>
            </a:r>
            <a:r>
              <a:rPr lang="tr-TR" dirty="0"/>
              <a:t>, </a:t>
            </a:r>
            <a:r>
              <a:rPr lang="tr-TR" dirty="0" err="1"/>
              <a:t>lifetime</a:t>
            </a:r>
            <a:r>
              <a:rPr lang="tr-TR" dirty="0"/>
              <a:t> 1-5 </a:t>
            </a:r>
            <a:r>
              <a:rPr lang="tr-TR" dirty="0" err="1"/>
              <a:t>partners</a:t>
            </a:r>
            <a:r>
              <a:rPr lang="tr-TR" dirty="0"/>
              <a:t>, HIV </a:t>
            </a:r>
            <a:r>
              <a:rPr lang="tr-TR" dirty="0" err="1"/>
              <a:t>negative</a:t>
            </a:r>
            <a:endParaRPr lang="tr-TR" dirty="0"/>
          </a:p>
          <a:p>
            <a:r>
              <a:rPr lang="tr-TR" dirty="0"/>
              <a:t>1458 </a:t>
            </a:r>
            <a:r>
              <a:rPr lang="tr-TR" dirty="0" err="1"/>
              <a:t>girls</a:t>
            </a:r>
            <a:r>
              <a:rPr lang="tr-TR" dirty="0"/>
              <a:t> 18. </a:t>
            </a:r>
            <a:r>
              <a:rPr lang="tr-TR" dirty="0" err="1"/>
              <a:t>month</a:t>
            </a:r>
            <a:r>
              <a:rPr lang="tr-TR" dirty="0"/>
              <a:t> HPV 16/18 ml ITT </a:t>
            </a:r>
            <a:r>
              <a:rPr lang="tr-TR" dirty="0" err="1"/>
              <a:t>cohort</a:t>
            </a:r>
            <a:endParaRPr lang="en-US" dirty="0"/>
          </a:p>
        </p:txBody>
      </p:sp>
      <p:sp>
        <p:nvSpPr>
          <p:cNvPr id="7" name="Footer Placeholder 6">
            <a:extLst>
              <a:ext uri="{FF2B5EF4-FFF2-40B4-BE49-F238E27FC236}">
                <a16:creationId xmlns:a16="http://schemas.microsoft.com/office/drawing/2014/main" id="{DEBE8BCF-8BE8-38F1-1498-183D920D82B2}"/>
              </a:ext>
            </a:extLst>
          </p:cNvPr>
          <p:cNvSpPr>
            <a:spLocks noGrp="1"/>
          </p:cNvSpPr>
          <p:nvPr>
            <p:ph type="ftr" sz="quarter" idx="11"/>
          </p:nvPr>
        </p:nvSpPr>
        <p:spPr/>
        <p:txBody>
          <a:bodyPr/>
          <a:lstStyle/>
          <a:p>
            <a:r>
              <a:rPr lang="en-US"/>
              <a:t>Barnabas RV, Trials 2021</a:t>
            </a:r>
          </a:p>
        </p:txBody>
      </p:sp>
      <p:sp>
        <p:nvSpPr>
          <p:cNvPr id="9" name="6 Serbest Form">
            <a:extLst>
              <a:ext uri="{FF2B5EF4-FFF2-40B4-BE49-F238E27FC236}">
                <a16:creationId xmlns:a16="http://schemas.microsoft.com/office/drawing/2014/main" id="{69B81471-3DA6-4E16-A8BA-CEBF1A913379}"/>
              </a:ext>
            </a:extLst>
          </p:cNvPr>
          <p:cNvSpPr/>
          <p:nvPr/>
        </p:nvSpPr>
        <p:spPr bwMode="auto">
          <a:xfrm>
            <a:off x="7907472" y="3771321"/>
            <a:ext cx="2334448" cy="1030778"/>
          </a:xfrm>
          <a:prstGeom prst="rect">
            <a:avLst/>
          </a:prstGeom>
          <a:ln w="57150">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endParaRPr lang="tr-TR" sz="2400" dirty="0">
              <a:latin typeface="Times New Roman" pitchFamily="18" charset="0"/>
            </a:endParaRPr>
          </a:p>
        </p:txBody>
      </p:sp>
    </p:spTree>
    <p:extLst>
      <p:ext uri="{BB962C8B-B14F-4D97-AF65-F5344CB8AC3E}">
        <p14:creationId xmlns:p14="http://schemas.microsoft.com/office/powerpoint/2010/main" val="33505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9B1AF-A2D5-1831-5CF2-2A5576D7AB2B}"/>
              </a:ext>
            </a:extLst>
          </p:cNvPr>
          <p:cNvSpPr>
            <a:spLocks noGrp="1"/>
          </p:cNvSpPr>
          <p:nvPr>
            <p:ph type="title"/>
          </p:nvPr>
        </p:nvSpPr>
        <p:spPr/>
        <p:txBody>
          <a:bodyPr/>
          <a:lstStyle/>
          <a:p>
            <a:r>
              <a:rPr lang="tr-TR" dirty="0" err="1"/>
              <a:t>DoRIS</a:t>
            </a:r>
            <a:r>
              <a:rPr lang="tr-TR" dirty="0"/>
              <a:t> Trial</a:t>
            </a:r>
            <a:endParaRPr lang="en-US" dirty="0"/>
          </a:p>
        </p:txBody>
      </p:sp>
      <p:sp>
        <p:nvSpPr>
          <p:cNvPr id="8" name="Content Placeholder 7">
            <a:extLst>
              <a:ext uri="{FF2B5EF4-FFF2-40B4-BE49-F238E27FC236}">
                <a16:creationId xmlns:a16="http://schemas.microsoft.com/office/drawing/2014/main" id="{2104621C-8A2F-5EA7-0950-28057FCE9744}"/>
              </a:ext>
            </a:extLst>
          </p:cNvPr>
          <p:cNvSpPr>
            <a:spLocks noGrp="1"/>
          </p:cNvSpPr>
          <p:nvPr>
            <p:ph sz="half" idx="1"/>
          </p:nvPr>
        </p:nvSpPr>
        <p:spPr/>
        <p:txBody>
          <a:bodyPr>
            <a:normAutofit fontScale="92500"/>
          </a:bodyPr>
          <a:lstStyle/>
          <a:p>
            <a:r>
              <a:rPr lang="tr-TR" b="1" dirty="0"/>
              <a:t>9v </a:t>
            </a:r>
            <a:r>
              <a:rPr lang="tr-TR" b="1" dirty="0" err="1"/>
              <a:t>or</a:t>
            </a:r>
            <a:r>
              <a:rPr lang="tr-TR" b="1" dirty="0"/>
              <a:t> 2vHPV </a:t>
            </a:r>
            <a:r>
              <a:rPr lang="tr-TR" b="1" dirty="0" err="1"/>
              <a:t>vaccines</a:t>
            </a:r>
            <a:r>
              <a:rPr lang="tr-TR" b="1" dirty="0"/>
              <a:t> </a:t>
            </a:r>
            <a:r>
              <a:rPr lang="tr-TR" b="1" dirty="0" err="1"/>
              <a:t>single</a:t>
            </a:r>
            <a:r>
              <a:rPr lang="tr-TR" b="1" dirty="0"/>
              <a:t> </a:t>
            </a:r>
            <a:r>
              <a:rPr lang="tr-TR" b="1" dirty="0" err="1"/>
              <a:t>dose</a:t>
            </a:r>
            <a:endParaRPr lang="tr-TR" b="1" dirty="0"/>
          </a:p>
          <a:p>
            <a:r>
              <a:rPr lang="tr-TR" b="1" dirty="0"/>
              <a:t> </a:t>
            </a:r>
            <a:r>
              <a:rPr lang="tr-TR" dirty="0" err="1"/>
              <a:t>Tanzania</a:t>
            </a:r>
            <a:r>
              <a:rPr lang="tr-TR" dirty="0"/>
              <a:t> RCT</a:t>
            </a:r>
          </a:p>
          <a:p>
            <a:r>
              <a:rPr lang="tr-TR" dirty="0"/>
              <a:t>Case#930 9-14 </a:t>
            </a:r>
            <a:r>
              <a:rPr lang="tr-TR" dirty="0" err="1"/>
              <a:t>year-old</a:t>
            </a:r>
            <a:r>
              <a:rPr lang="tr-TR" dirty="0"/>
              <a:t> </a:t>
            </a:r>
            <a:r>
              <a:rPr lang="tr-TR" dirty="0" err="1"/>
              <a:t>girls</a:t>
            </a:r>
            <a:r>
              <a:rPr lang="tr-TR" dirty="0"/>
              <a:t>, HIV </a:t>
            </a:r>
            <a:r>
              <a:rPr lang="tr-TR" dirty="0" err="1"/>
              <a:t>negative</a:t>
            </a:r>
            <a:endParaRPr lang="tr-TR" dirty="0"/>
          </a:p>
          <a:p>
            <a:r>
              <a:rPr lang="tr-TR" dirty="0" err="1"/>
              <a:t>Seropositivity</a:t>
            </a:r>
            <a:r>
              <a:rPr lang="tr-TR" dirty="0"/>
              <a:t> &gt;97.5% in </a:t>
            </a:r>
            <a:r>
              <a:rPr lang="tr-TR" dirty="0" err="1"/>
              <a:t>all</a:t>
            </a:r>
            <a:r>
              <a:rPr lang="tr-TR" dirty="0"/>
              <a:t> </a:t>
            </a:r>
            <a:r>
              <a:rPr lang="tr-TR" dirty="0" err="1"/>
              <a:t>doses</a:t>
            </a:r>
            <a:endParaRPr lang="tr-TR" dirty="0"/>
          </a:p>
          <a:p>
            <a:r>
              <a:rPr lang="en-US" b="1" dirty="0">
                <a:solidFill>
                  <a:srgbClr val="ED7D31"/>
                </a:solidFill>
              </a:rPr>
              <a:t>No difference in antibody avidity was observed between dose groups within the same vaccine</a:t>
            </a:r>
            <a:endParaRPr lang="tr-TR" b="1" dirty="0">
              <a:solidFill>
                <a:srgbClr val="ED7D31"/>
              </a:solidFill>
            </a:endParaRPr>
          </a:p>
          <a:p>
            <a:r>
              <a:rPr lang="en-US" dirty="0"/>
              <a:t>One dose of HPV vaccine in teenage girls may provide adequate protection against persistent HPV infection</a:t>
            </a:r>
          </a:p>
        </p:txBody>
      </p:sp>
      <p:sp>
        <p:nvSpPr>
          <p:cNvPr id="6" name="Footer Placeholder 5">
            <a:extLst>
              <a:ext uri="{FF2B5EF4-FFF2-40B4-BE49-F238E27FC236}">
                <a16:creationId xmlns:a16="http://schemas.microsoft.com/office/drawing/2014/main" id="{6205A624-07C0-9AEC-A402-3AB51226E3A8}"/>
              </a:ext>
            </a:extLst>
          </p:cNvPr>
          <p:cNvSpPr>
            <a:spLocks noGrp="1"/>
          </p:cNvSpPr>
          <p:nvPr>
            <p:ph type="ftr" sz="quarter" idx="11"/>
          </p:nvPr>
        </p:nvSpPr>
        <p:spPr/>
        <p:txBody>
          <a:bodyPr/>
          <a:lstStyle/>
          <a:p>
            <a:r>
              <a:rPr lang="en-US" dirty="0" err="1"/>
              <a:t>Baisley</a:t>
            </a:r>
            <a:r>
              <a:rPr lang="en-US" dirty="0"/>
              <a:t> K, Lancet Glob Health 2022</a:t>
            </a:r>
          </a:p>
        </p:txBody>
      </p:sp>
      <p:pic>
        <p:nvPicPr>
          <p:cNvPr id="12" name="Picture 11">
            <a:extLst>
              <a:ext uri="{FF2B5EF4-FFF2-40B4-BE49-F238E27FC236}">
                <a16:creationId xmlns:a16="http://schemas.microsoft.com/office/drawing/2014/main" id="{36B89B9A-E376-E17C-C3FD-24A9519D2913}"/>
              </a:ext>
            </a:extLst>
          </p:cNvPr>
          <p:cNvPicPr>
            <a:picLocks noChangeAspect="1"/>
          </p:cNvPicPr>
          <p:nvPr/>
        </p:nvPicPr>
        <p:blipFill rotWithShape="1">
          <a:blip r:embed="rId3"/>
          <a:srcRect l="41717" t="24748" r="8990" b="16768"/>
          <a:stretch/>
        </p:blipFill>
        <p:spPr>
          <a:xfrm>
            <a:off x="6019800" y="1753466"/>
            <a:ext cx="5701143" cy="4509510"/>
          </a:xfrm>
          <a:prstGeom prst="rect">
            <a:avLst/>
          </a:prstGeom>
        </p:spPr>
      </p:pic>
    </p:spTree>
    <p:extLst>
      <p:ext uri="{BB962C8B-B14F-4D97-AF65-F5344CB8AC3E}">
        <p14:creationId xmlns:p14="http://schemas.microsoft.com/office/powerpoint/2010/main" val="283307901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a:t>JCVI HPV </a:t>
            </a:r>
            <a:r>
              <a:rPr lang="tr-TR" dirty="0" err="1"/>
              <a:t>Vaccination</a:t>
            </a:r>
            <a:r>
              <a:rPr lang="tr-TR" dirty="0"/>
              <a:t> Program</a:t>
            </a:r>
          </a:p>
        </p:txBody>
      </p:sp>
      <p:sp>
        <p:nvSpPr>
          <p:cNvPr id="6" name="İçerik Yer Tutucusu 5"/>
          <p:cNvSpPr>
            <a:spLocks noGrp="1"/>
          </p:cNvSpPr>
          <p:nvPr>
            <p:ph idx="1"/>
          </p:nvPr>
        </p:nvSpPr>
        <p:spPr/>
        <p:txBody>
          <a:bodyPr>
            <a:normAutofit/>
          </a:bodyPr>
          <a:lstStyle/>
          <a:p>
            <a:endParaRPr lang="tr-TR" dirty="0"/>
          </a:p>
          <a:p>
            <a:endParaRPr lang="tr-TR" dirty="0"/>
          </a:p>
          <a:p>
            <a:endParaRPr lang="tr-TR" dirty="0"/>
          </a:p>
          <a:p>
            <a:r>
              <a:rPr lang="en-US" dirty="0"/>
              <a:t>JCVI has sought advice from 9vHPV vaccine manufacturer MSD</a:t>
            </a:r>
            <a:endParaRPr lang="tr-TR" dirty="0"/>
          </a:p>
          <a:p>
            <a:pPr lvl="1"/>
            <a:r>
              <a:rPr lang="en-US" dirty="0"/>
              <a:t>In this view, there is currently too much uncertainty and ambiguity regarding the single dose schedule and more data is needed</a:t>
            </a:r>
            <a:endParaRPr lang="tr-TR" dirty="0"/>
          </a:p>
          <a:p>
            <a:r>
              <a:rPr lang="en-US" dirty="0"/>
              <a:t>MSD was also given the opportunity to present to the HPV subcommittee</a:t>
            </a:r>
            <a:endParaRPr lang="tr-TR" dirty="0"/>
          </a:p>
          <a:p>
            <a:r>
              <a:rPr lang="en-US" dirty="0"/>
              <a:t>If the policy follows the recommendations, the 2023-2024 calendar year is the earliest start</a:t>
            </a:r>
            <a:endParaRPr lang="tr-TR" dirty="0"/>
          </a:p>
          <a:p>
            <a:r>
              <a:rPr lang="en-US" dirty="0"/>
              <a:t>The JCVI's view is that there is currently no doubt that single-dose protection will be as effective in boys as in girls.</a:t>
            </a:r>
            <a:endParaRPr lang="tr-TR" dirty="0"/>
          </a:p>
        </p:txBody>
      </p:sp>
      <p:sp>
        <p:nvSpPr>
          <p:cNvPr id="7" name="Altbilgi Yer Tutucusu 6"/>
          <p:cNvSpPr>
            <a:spLocks noGrp="1"/>
          </p:cNvSpPr>
          <p:nvPr>
            <p:ph type="ftr" sz="quarter" idx="11"/>
          </p:nvPr>
        </p:nvSpPr>
        <p:spPr/>
        <p:txBody>
          <a:bodyPr/>
          <a:lstStyle/>
          <a:p>
            <a:r>
              <a:rPr lang="en-US" dirty="0"/>
              <a:t>https://www.gov.uk/government/publications/single-dose-of-hpv-vaccine-jcvi-interim-advice/jcvi-interim-advice-on-a-one-dose-schedule-for-the-routine-hpv-immunisation-programme</a:t>
            </a:r>
          </a:p>
        </p:txBody>
      </p:sp>
      <p:pic>
        <p:nvPicPr>
          <p:cNvPr id="8" name="Resim 7"/>
          <p:cNvPicPr>
            <a:picLocks noChangeAspect="1"/>
          </p:cNvPicPr>
          <p:nvPr/>
        </p:nvPicPr>
        <p:blipFill rotWithShape="1">
          <a:blip r:embed="rId2"/>
          <a:srcRect l="23810" t="24428" r="26984" b="52433"/>
          <a:stretch/>
        </p:blipFill>
        <p:spPr>
          <a:xfrm>
            <a:off x="3788226" y="1332140"/>
            <a:ext cx="4615543" cy="1220886"/>
          </a:xfrm>
          <a:prstGeom prst="rect">
            <a:avLst/>
          </a:prstGeom>
        </p:spPr>
      </p:pic>
    </p:spTree>
    <p:extLst>
      <p:ext uri="{BB962C8B-B14F-4D97-AF65-F5344CB8AC3E}">
        <p14:creationId xmlns:p14="http://schemas.microsoft.com/office/powerpoint/2010/main" val="13917039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Altbilgi Yer Tutucusu 7"/>
          <p:cNvSpPr>
            <a:spLocks noGrp="1"/>
          </p:cNvSpPr>
          <p:nvPr>
            <p:ph type="ftr" sz="quarter" idx="11"/>
          </p:nvPr>
        </p:nvSpPr>
        <p:spPr/>
        <p:txBody>
          <a:bodyPr/>
          <a:lstStyle/>
          <a:p>
            <a:r>
              <a:rPr lang="en-US" dirty="0"/>
              <a:t>https://www.gov.uk/government/publications/single-dose-of-hpv-vaccine-jcvi-interim-advice/jcvi-interim-advice-on-a-one-dose-schedule-for-the-routine-hpv-immunisation-programme</a:t>
            </a:r>
          </a:p>
        </p:txBody>
      </p:sp>
      <p:sp>
        <p:nvSpPr>
          <p:cNvPr id="5" name="Unvan 4"/>
          <p:cNvSpPr>
            <a:spLocks noGrp="1"/>
          </p:cNvSpPr>
          <p:nvPr>
            <p:ph type="title"/>
          </p:nvPr>
        </p:nvSpPr>
        <p:spPr/>
        <p:txBody>
          <a:bodyPr/>
          <a:lstStyle/>
          <a:p>
            <a:r>
              <a:rPr lang="tr-TR" dirty="0"/>
              <a:t>JCVI HPV </a:t>
            </a:r>
            <a:r>
              <a:rPr lang="tr-TR" dirty="0" err="1"/>
              <a:t>Vaccination</a:t>
            </a:r>
            <a:r>
              <a:rPr lang="tr-TR" dirty="0"/>
              <a:t> Program</a:t>
            </a:r>
          </a:p>
        </p:txBody>
      </p:sp>
      <p:graphicFrame>
        <p:nvGraphicFramePr>
          <p:cNvPr id="7" name="İçerik Yer Tutucusu 6"/>
          <p:cNvGraphicFramePr>
            <a:graphicFrameLocks noGrp="1"/>
          </p:cNvGraphicFramePr>
          <p:nvPr>
            <p:ph sz="quarter" idx="1"/>
            <p:extLst>
              <p:ext uri="{D42A27DB-BD31-4B8C-83A1-F6EECF244321}">
                <p14:modId xmlns:p14="http://schemas.microsoft.com/office/powerpoint/2010/main" val="20609946"/>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8377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a:t>Mahase E, BMJ 2023</a:t>
            </a:r>
          </a:p>
        </p:txBody>
      </p:sp>
      <p:sp>
        <p:nvSpPr>
          <p:cNvPr id="2" name="Unvan 1"/>
          <p:cNvSpPr>
            <a:spLocks noGrp="1"/>
          </p:cNvSpPr>
          <p:nvPr>
            <p:ph type="title"/>
          </p:nvPr>
        </p:nvSpPr>
        <p:spPr/>
        <p:txBody>
          <a:bodyPr/>
          <a:lstStyle/>
          <a:p>
            <a:r>
              <a:rPr lang="en-US" dirty="0"/>
              <a:t>Single Dose in the UK</a:t>
            </a:r>
            <a:endParaRPr lang="tr-TR" dirty="0"/>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3414193167"/>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12722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120438C-5216-FA19-962B-424982944538}"/>
              </a:ext>
            </a:extLst>
          </p:cNvPr>
          <p:cNvSpPr>
            <a:spLocks noGrp="1"/>
          </p:cNvSpPr>
          <p:nvPr>
            <p:ph type="ftr" sz="quarter" idx="11"/>
          </p:nvPr>
        </p:nvSpPr>
        <p:spPr/>
        <p:txBody>
          <a:bodyPr/>
          <a:lstStyle/>
          <a:p>
            <a:r>
              <a:rPr lang="en-US" dirty="0" err="1"/>
              <a:t>Arbyn</a:t>
            </a:r>
            <a:r>
              <a:rPr lang="en-US" dirty="0"/>
              <a:t> M, Cochrane Database </a:t>
            </a:r>
            <a:r>
              <a:rPr lang="en-US" dirty="0" err="1"/>
              <a:t>Syst</a:t>
            </a:r>
            <a:r>
              <a:rPr lang="en-US" dirty="0"/>
              <a:t> Rev 2018</a:t>
            </a:r>
          </a:p>
        </p:txBody>
      </p:sp>
      <p:sp>
        <p:nvSpPr>
          <p:cNvPr id="3" name="Başlık 2">
            <a:extLst>
              <a:ext uri="{FF2B5EF4-FFF2-40B4-BE49-F238E27FC236}">
                <a16:creationId xmlns:a16="http://schemas.microsoft.com/office/drawing/2014/main" id="{E121EFF5-5EBA-FC88-DAC3-A50E555957EF}"/>
              </a:ext>
            </a:extLst>
          </p:cNvPr>
          <p:cNvSpPr>
            <a:spLocks noGrp="1"/>
          </p:cNvSpPr>
          <p:nvPr>
            <p:ph type="title"/>
          </p:nvPr>
        </p:nvSpPr>
        <p:spPr/>
        <p:txBody>
          <a:bodyPr/>
          <a:lstStyle/>
          <a:p>
            <a:r>
              <a:rPr lang="tr-TR" dirty="0" err="1"/>
              <a:t>Cochrane</a:t>
            </a:r>
            <a:r>
              <a:rPr lang="tr-TR" dirty="0"/>
              <a:t> Database</a:t>
            </a:r>
          </a:p>
        </p:txBody>
      </p:sp>
      <p:graphicFrame>
        <p:nvGraphicFramePr>
          <p:cNvPr id="9" name="Content Placeholder 8">
            <a:extLst>
              <a:ext uri="{FF2B5EF4-FFF2-40B4-BE49-F238E27FC236}">
                <a16:creationId xmlns:a16="http://schemas.microsoft.com/office/drawing/2014/main" id="{4BAB13AD-85E4-FA56-DAFF-711C33560AC0}"/>
              </a:ext>
            </a:extLst>
          </p:cNvPr>
          <p:cNvGraphicFramePr>
            <a:graphicFrameLocks noGrp="1"/>
          </p:cNvGraphicFramePr>
          <p:nvPr>
            <p:ph sz="quarter" idx="1"/>
            <p:extLst>
              <p:ext uri="{D42A27DB-BD31-4B8C-83A1-F6EECF244321}">
                <p14:modId xmlns:p14="http://schemas.microsoft.com/office/powerpoint/2010/main" val="211010200"/>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8029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Single Dose with Melt Processing</a:t>
            </a:r>
            <a:endParaRPr lang="tr-TR" dirty="0"/>
          </a:p>
        </p:txBody>
      </p:sp>
      <p:sp>
        <p:nvSpPr>
          <p:cNvPr id="3" name="İçerik Yer Tutucusu 2"/>
          <p:cNvSpPr>
            <a:spLocks noGrp="1"/>
          </p:cNvSpPr>
          <p:nvPr>
            <p:ph idx="1"/>
          </p:nvPr>
        </p:nvSpPr>
        <p:spPr/>
        <p:txBody>
          <a:bodyPr>
            <a:normAutofit fontScale="92500" lnSpcReduction="20000"/>
          </a:bodyPr>
          <a:lstStyle/>
          <a:p>
            <a:r>
              <a:rPr lang="en-US" dirty="0"/>
              <a:t>Melt processing (MP) is an emerging manufacturing method to effectively encapsulate proteins into polymeric devices</a:t>
            </a:r>
            <a:endParaRPr lang="tr-TR" dirty="0"/>
          </a:p>
          <a:p>
            <a:r>
              <a:rPr lang="en-US" dirty="0"/>
              <a:t>In the vaccine context, MP is a suitable method to develop vaccines that are stable outside the cold chain and can generate protective immunity from a single dose</a:t>
            </a:r>
            <a:endParaRPr lang="tr-TR" dirty="0"/>
          </a:p>
          <a:p>
            <a:r>
              <a:rPr lang="en-US" b="1" dirty="0"/>
              <a:t>Bacteriophage Qβ VLPs have been evaluated as being compatible with hot-melt extrusion (HME) and using this technology to develop a single-dose vaccine candidate for HPV vaccine</a:t>
            </a:r>
            <a:endParaRPr lang="tr-TR" b="1" dirty="0"/>
          </a:p>
          <a:p>
            <a:r>
              <a:rPr lang="tr-TR" dirty="0" err="1"/>
              <a:t>It</a:t>
            </a:r>
            <a:r>
              <a:rPr lang="tr-TR" dirty="0"/>
              <a:t> </a:t>
            </a:r>
            <a:r>
              <a:rPr lang="en-US" dirty="0"/>
              <a:t>was used to chemically couple an HPV peptide epitope from the L2 minor capsid protein of HPV to Qβ VLPs, and the techniques used to characterize HPV-Qβ particles were determined</a:t>
            </a:r>
            <a:endParaRPr lang="tr-TR" dirty="0"/>
          </a:p>
          <a:p>
            <a:r>
              <a:rPr lang="en-US" dirty="0"/>
              <a:t>The methods described are a continuous and solvent-free process, thus allowing melts to be processed into various geometries, such as subcutaneous implants or self-administered microneedle beads</a:t>
            </a:r>
            <a:endParaRPr lang="tr-TR" dirty="0"/>
          </a:p>
          <a:p>
            <a:endParaRPr lang="tr-TR" dirty="0"/>
          </a:p>
          <a:p>
            <a:endParaRPr lang="tr-TR" dirty="0"/>
          </a:p>
          <a:p>
            <a:endParaRPr lang="tr-TR" dirty="0"/>
          </a:p>
          <a:p>
            <a:endParaRPr lang="tr-TR" dirty="0"/>
          </a:p>
        </p:txBody>
      </p:sp>
      <p:sp>
        <p:nvSpPr>
          <p:cNvPr id="5" name="Altbilgi Yer Tutucusu 4"/>
          <p:cNvSpPr>
            <a:spLocks noGrp="1"/>
          </p:cNvSpPr>
          <p:nvPr>
            <p:ph type="ftr" sz="quarter" idx="11"/>
          </p:nvPr>
        </p:nvSpPr>
        <p:spPr/>
        <p:txBody>
          <a:bodyPr/>
          <a:lstStyle/>
          <a:p>
            <a:r>
              <a:rPr lang="en-US"/>
              <a:t>Puente AA, Methods Mol Biol 2024</a:t>
            </a:r>
          </a:p>
        </p:txBody>
      </p:sp>
    </p:spTree>
    <p:extLst>
      <p:ext uri="{BB962C8B-B14F-4D97-AF65-F5344CB8AC3E}">
        <p14:creationId xmlns:p14="http://schemas.microsoft.com/office/powerpoint/2010/main" val="39103616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it-IT"/>
              <a:t>Kamani MO, Int J Gynecol Cancer 2023</a:t>
            </a:r>
            <a:endParaRPr lang="en-US"/>
          </a:p>
        </p:txBody>
      </p:sp>
      <p:sp>
        <p:nvSpPr>
          <p:cNvPr id="2" name="Unvan 1"/>
          <p:cNvSpPr>
            <a:spLocks noGrp="1"/>
          </p:cNvSpPr>
          <p:nvPr>
            <p:ph type="title"/>
          </p:nvPr>
        </p:nvSpPr>
        <p:spPr/>
        <p:txBody>
          <a:bodyPr/>
          <a:lstStyle/>
          <a:p>
            <a:r>
              <a:rPr lang="tr-TR" dirty="0"/>
              <a:t>ESGO </a:t>
            </a:r>
            <a:r>
              <a:rPr lang="tr-TR" dirty="0" err="1"/>
              <a:t>Prevention</a:t>
            </a:r>
            <a:r>
              <a:rPr lang="tr-TR" dirty="0"/>
              <a:t> </a:t>
            </a:r>
            <a:r>
              <a:rPr lang="tr-TR" dirty="0" err="1"/>
              <a:t>Committee</a:t>
            </a:r>
            <a:r>
              <a:rPr lang="tr-TR" dirty="0"/>
              <a:t> </a:t>
            </a:r>
            <a:r>
              <a:rPr lang="tr-TR" dirty="0" err="1"/>
              <a:t>Opinion</a:t>
            </a:r>
            <a:endParaRPr lang="tr-TR" dirty="0"/>
          </a:p>
        </p:txBody>
      </p:sp>
      <p:graphicFrame>
        <p:nvGraphicFramePr>
          <p:cNvPr id="5" name="İçerik Yer Tutucusu 4"/>
          <p:cNvGraphicFramePr>
            <a:graphicFrameLocks noGrp="1"/>
          </p:cNvGraphicFramePr>
          <p:nvPr>
            <p:ph sz="quarter" idx="1"/>
            <p:extLst>
              <p:ext uri="{D42A27DB-BD31-4B8C-83A1-F6EECF244321}">
                <p14:modId xmlns:p14="http://schemas.microsoft.com/office/powerpoint/2010/main" val="132494138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080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598"/>
          <a:stretch/>
        </p:blipFill>
        <p:spPr bwMode="auto">
          <a:xfrm>
            <a:off x="1097676" y="2361951"/>
            <a:ext cx="2900594" cy="384200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92516" name="Picture 4" descr="the guardian ile ilgili gÃ¶rsel sonucu"/>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19620" y="159228"/>
            <a:ext cx="2656707" cy="165563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İçerik Yer Tutucusu 1"/>
          <p:cNvGraphicFramePr>
            <a:graphicFrameLocks noGrp="1"/>
          </p:cNvGraphicFramePr>
          <p:nvPr>
            <p:ph idx="1"/>
          </p:nvPr>
        </p:nvGraphicFramePr>
        <p:xfrm>
          <a:off x="5165726" y="420915"/>
          <a:ext cx="6421840" cy="58816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Altbilgi Yer Tutucusu 3"/>
          <p:cNvSpPr>
            <a:spLocks noGrp="1"/>
          </p:cNvSpPr>
          <p:nvPr>
            <p:ph type="ftr" sz="quarter" idx="11"/>
          </p:nvPr>
        </p:nvSpPr>
        <p:spPr/>
        <p:txBody>
          <a:bodyPr/>
          <a:lstStyle/>
          <a:p>
            <a:r>
              <a:rPr lang="en-US"/>
              <a:t>https://www.theguardian.com/society/2018/mar/04/australia-could-become-first-country-to-eradicate-cervical-cancer 03/03/2018</a:t>
            </a:r>
            <a:endParaRPr lang="en-US" dirty="0"/>
          </a:p>
        </p:txBody>
      </p:sp>
    </p:spTree>
    <p:extLst>
      <p:ext uri="{BB962C8B-B14F-4D97-AF65-F5344CB8AC3E}">
        <p14:creationId xmlns:p14="http://schemas.microsoft.com/office/powerpoint/2010/main" val="365253931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Ongoing</a:t>
            </a:r>
            <a:r>
              <a:rPr lang="tr-TR" dirty="0"/>
              <a:t> </a:t>
            </a:r>
            <a:r>
              <a:rPr lang="tr-TR" dirty="0" err="1"/>
              <a:t>Trials</a:t>
            </a:r>
            <a:endParaRPr lang="tr-TR" dirty="0"/>
          </a:p>
        </p:txBody>
      </p:sp>
      <p:graphicFrame>
        <p:nvGraphicFramePr>
          <p:cNvPr id="5" name="İçerik Yer Tutucusu 4"/>
          <p:cNvGraphicFramePr>
            <a:graphicFrameLocks noGrp="1"/>
          </p:cNvGraphicFramePr>
          <p:nvPr>
            <p:ph idx="1"/>
          </p:nvPr>
        </p:nvGraphicFramePr>
        <p:xfrm>
          <a:off x="374072" y="1825625"/>
          <a:ext cx="11504814" cy="3971587"/>
        </p:xfrm>
        <a:graphic>
          <a:graphicData uri="http://schemas.openxmlformats.org/drawingml/2006/table">
            <a:tbl>
              <a:tblPr firstRow="1" bandRow="1">
                <a:tableStyleId>{912C8C85-51F0-491E-9774-3900AFEF0FD7}</a:tableStyleId>
              </a:tblPr>
              <a:tblGrid>
                <a:gridCol w="1917469">
                  <a:extLst>
                    <a:ext uri="{9D8B030D-6E8A-4147-A177-3AD203B41FA5}">
                      <a16:colId xmlns:a16="http://schemas.microsoft.com/office/drawing/2014/main" val="355334036"/>
                    </a:ext>
                  </a:extLst>
                </a:gridCol>
                <a:gridCol w="1917469">
                  <a:extLst>
                    <a:ext uri="{9D8B030D-6E8A-4147-A177-3AD203B41FA5}">
                      <a16:colId xmlns:a16="http://schemas.microsoft.com/office/drawing/2014/main" val="1651953929"/>
                    </a:ext>
                  </a:extLst>
                </a:gridCol>
                <a:gridCol w="1327266">
                  <a:extLst>
                    <a:ext uri="{9D8B030D-6E8A-4147-A177-3AD203B41FA5}">
                      <a16:colId xmlns:a16="http://schemas.microsoft.com/office/drawing/2014/main" val="2063839078"/>
                    </a:ext>
                  </a:extLst>
                </a:gridCol>
                <a:gridCol w="1895302">
                  <a:extLst>
                    <a:ext uri="{9D8B030D-6E8A-4147-A177-3AD203B41FA5}">
                      <a16:colId xmlns:a16="http://schemas.microsoft.com/office/drawing/2014/main" val="1073541472"/>
                    </a:ext>
                  </a:extLst>
                </a:gridCol>
                <a:gridCol w="2529839">
                  <a:extLst>
                    <a:ext uri="{9D8B030D-6E8A-4147-A177-3AD203B41FA5}">
                      <a16:colId xmlns:a16="http://schemas.microsoft.com/office/drawing/2014/main" val="2605751475"/>
                    </a:ext>
                  </a:extLst>
                </a:gridCol>
                <a:gridCol w="1917469">
                  <a:extLst>
                    <a:ext uri="{9D8B030D-6E8A-4147-A177-3AD203B41FA5}">
                      <a16:colId xmlns:a16="http://schemas.microsoft.com/office/drawing/2014/main" val="4290009893"/>
                    </a:ext>
                  </a:extLst>
                </a:gridCol>
              </a:tblGrid>
              <a:tr h="571239">
                <a:tc>
                  <a:txBody>
                    <a:bodyPr/>
                    <a:lstStyle/>
                    <a:p>
                      <a:r>
                        <a:rPr lang="tr-TR" sz="2000" dirty="0">
                          <a:solidFill>
                            <a:srgbClr val="223872"/>
                          </a:solidFill>
                          <a:latin typeface="Aptos" panose="020B0004020202020204" pitchFamily="34" charset="0"/>
                        </a:rPr>
                        <a:t>Trial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C9"/>
                    </a:solidFill>
                  </a:tcPr>
                </a:tc>
                <a:tc>
                  <a:txBody>
                    <a:bodyPr/>
                    <a:lstStyle/>
                    <a:p>
                      <a:r>
                        <a:rPr lang="tr-TR" sz="2000" dirty="0" err="1">
                          <a:solidFill>
                            <a:srgbClr val="223872"/>
                          </a:solidFill>
                          <a:latin typeface="Aptos" panose="020B0004020202020204" pitchFamily="34" charset="0"/>
                        </a:rPr>
                        <a:t>Aim</a:t>
                      </a:r>
                      <a:endParaRPr lang="tr-TR" sz="2000" dirty="0">
                        <a:solidFill>
                          <a:srgbClr val="22387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C9"/>
                    </a:solidFill>
                  </a:tcPr>
                </a:tc>
                <a:tc>
                  <a:txBody>
                    <a:bodyPr/>
                    <a:lstStyle/>
                    <a:p>
                      <a:r>
                        <a:rPr lang="tr-TR" sz="2000" dirty="0" err="1">
                          <a:solidFill>
                            <a:srgbClr val="223872"/>
                          </a:solidFill>
                          <a:latin typeface="Aptos" panose="020B0004020202020204" pitchFamily="34" charset="0"/>
                        </a:rPr>
                        <a:t>Vaccine</a:t>
                      </a:r>
                      <a:endParaRPr lang="tr-TR" sz="2000" dirty="0">
                        <a:solidFill>
                          <a:srgbClr val="22387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C9"/>
                    </a:solidFill>
                  </a:tcPr>
                </a:tc>
                <a:tc>
                  <a:txBody>
                    <a:bodyPr/>
                    <a:lstStyle/>
                    <a:p>
                      <a:r>
                        <a:rPr lang="tr-TR" sz="2000" dirty="0">
                          <a:solidFill>
                            <a:srgbClr val="223872"/>
                          </a:solidFill>
                          <a:latin typeface="Aptos" panose="020B0004020202020204" pitchFamily="34" charset="0"/>
                        </a:rPr>
                        <a:t>Age </a:t>
                      </a:r>
                      <a:r>
                        <a:rPr lang="tr-TR" sz="2000" dirty="0" err="1">
                          <a:solidFill>
                            <a:srgbClr val="223872"/>
                          </a:solidFill>
                        </a:rPr>
                        <a:t>group</a:t>
                      </a:r>
                      <a:endParaRPr lang="tr-TR" sz="2000" dirty="0">
                        <a:solidFill>
                          <a:srgbClr val="22387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C9"/>
                    </a:solidFill>
                  </a:tcPr>
                </a:tc>
                <a:tc>
                  <a:txBody>
                    <a:bodyPr/>
                    <a:lstStyle/>
                    <a:p>
                      <a:r>
                        <a:rPr lang="tr-TR" sz="2000" dirty="0">
                          <a:solidFill>
                            <a:srgbClr val="223872"/>
                          </a:solidFill>
                          <a:latin typeface="Aptos" panose="020B0004020202020204" pitchFamily="34" charset="0"/>
                        </a:rPr>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C9"/>
                    </a:solidFill>
                  </a:tcPr>
                </a:tc>
                <a:tc>
                  <a:txBody>
                    <a:bodyPr/>
                    <a:lstStyle/>
                    <a:p>
                      <a:r>
                        <a:rPr lang="tr-TR" sz="2000" dirty="0" err="1">
                          <a:solidFill>
                            <a:srgbClr val="223872"/>
                          </a:solidFill>
                          <a:latin typeface="Aptos" panose="020B0004020202020204" pitchFamily="34" charset="0"/>
                        </a:rPr>
                        <a:t>Outcome</a:t>
                      </a:r>
                      <a:endParaRPr lang="tr-TR" sz="2000" dirty="0">
                        <a:solidFill>
                          <a:srgbClr val="223872"/>
                        </a:solidFill>
                      </a:endParaRP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D6C9"/>
                    </a:solidFill>
                  </a:tcPr>
                </a:tc>
                <a:extLst>
                  <a:ext uri="{0D108BD9-81ED-4DB2-BD59-A6C34878D82A}">
                    <a16:rowId xmlns:a16="http://schemas.microsoft.com/office/drawing/2014/main" val="3713523773"/>
                  </a:ext>
                </a:extLst>
              </a:tr>
              <a:tr h="1408534">
                <a:tc>
                  <a:txBody>
                    <a:bodyPr/>
                    <a:lstStyle/>
                    <a:p>
                      <a:r>
                        <a:rPr lang="tr-TR" sz="2000" dirty="0">
                          <a:latin typeface="Aptos" panose="020B0004020202020204" pitchFamily="34" charset="0"/>
                        </a:rPr>
                        <a:t>ESCUDDO</a:t>
                      </a:r>
                    </a:p>
                    <a:p>
                      <a:r>
                        <a:rPr lang="tr-TR" sz="2000" dirty="0"/>
                        <a:t>(NCT03180034)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err="1">
                          <a:latin typeface="Aptos" panose="020B0004020202020204" pitchFamily="34" charset="0"/>
                        </a:rPr>
                        <a:t>Non-inferiority</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2vHPV</a:t>
                      </a:r>
                    </a:p>
                    <a:p>
                      <a:r>
                        <a:rPr lang="tr-TR" sz="2000" dirty="0"/>
                        <a:t>4vHPV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12-16 </a:t>
                      </a:r>
                      <a:r>
                        <a:rPr lang="tr-TR" sz="2000" dirty="0" err="1"/>
                        <a:t>female</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HPV 16/18 </a:t>
                      </a:r>
                      <a:r>
                        <a:rPr lang="tr-TR" sz="2000" dirty="0" err="1"/>
                        <a:t>persistent</a:t>
                      </a:r>
                      <a:r>
                        <a:rPr lang="tr-TR" sz="2000" baseline="0" dirty="0"/>
                        <a:t> </a:t>
                      </a:r>
                      <a:r>
                        <a:rPr lang="tr-TR" sz="2000" baseline="0" dirty="0" err="1"/>
                        <a:t>infection</a:t>
                      </a:r>
                      <a:r>
                        <a:rPr lang="tr-TR" sz="2000" dirty="0"/>
                        <a:t> </a:t>
                      </a:r>
                    </a:p>
                    <a:p>
                      <a:r>
                        <a:rPr lang="tr-TR" sz="2000" dirty="0"/>
                        <a:t>1</a:t>
                      </a:r>
                      <a:r>
                        <a:rPr lang="tr-TR" sz="2000" baseline="0" dirty="0"/>
                        <a:t> </a:t>
                      </a:r>
                      <a:r>
                        <a:rPr lang="tr-TR" sz="2000" baseline="0" dirty="0" err="1"/>
                        <a:t>vs</a:t>
                      </a:r>
                      <a:r>
                        <a:rPr lang="tr-TR" sz="2000" baseline="0" dirty="0"/>
                        <a:t> </a:t>
                      </a:r>
                      <a:r>
                        <a:rPr lang="tr-TR" sz="2000" dirty="0"/>
                        <a:t>2 </a:t>
                      </a:r>
                      <a:r>
                        <a:rPr lang="tr-TR" sz="2000" dirty="0" err="1"/>
                        <a:t>doses</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2024-2025</a:t>
                      </a: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699923"/>
                  </a:ext>
                </a:extLst>
              </a:tr>
              <a:tr h="492987">
                <a:tc rowSpan="2">
                  <a:txBody>
                    <a:bodyPr/>
                    <a:lstStyle/>
                    <a:p>
                      <a:r>
                        <a:rPr lang="tr-TR" sz="2000" dirty="0">
                          <a:latin typeface="Aptos" panose="020B0004020202020204" pitchFamily="34" charset="0"/>
                        </a:rPr>
                        <a:t>PRIMAVERA</a:t>
                      </a:r>
                    </a:p>
                    <a:p>
                      <a:r>
                        <a:rPr lang="tr-TR" sz="2000" dirty="0"/>
                        <a:t>(NCT03728881)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tr-TR" sz="2000" dirty="0">
                          <a:latin typeface="Aptos" panose="020B0004020202020204" pitchFamily="34" charset="0"/>
                        </a:rPr>
                        <a:t>HPV16/18</a:t>
                      </a:r>
                    </a:p>
                    <a:p>
                      <a:r>
                        <a:rPr lang="tr-TR" sz="2000" dirty="0" err="1"/>
                        <a:t>Immunobridging</a:t>
                      </a:r>
                      <a:r>
                        <a:rPr lang="tr-TR" sz="20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2vHPV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9-14 </a:t>
                      </a:r>
                      <a:r>
                        <a:rPr lang="tr-TR" sz="2000" dirty="0" err="1"/>
                        <a:t>female</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err="1">
                          <a:latin typeface="Aptos" panose="020B0004020202020204" pitchFamily="34" charset="0"/>
                        </a:rPr>
                        <a:t>Single</a:t>
                      </a:r>
                      <a:r>
                        <a:rPr lang="tr-TR" sz="2000" dirty="0"/>
                        <a:t> </a:t>
                      </a:r>
                      <a:r>
                        <a:rPr lang="tr-TR" sz="2000" dirty="0" err="1"/>
                        <a:t>dose</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tr-TR" sz="2000" dirty="0" err="1">
                          <a:latin typeface="Aptos" panose="020B0004020202020204" pitchFamily="34" charset="0"/>
                        </a:rPr>
                        <a:t>Initial</a:t>
                      </a:r>
                      <a:r>
                        <a:rPr lang="en-US" sz="2000" dirty="0"/>
                        <a:t> findings at the end of 2023</a:t>
                      </a:r>
                      <a:endParaRPr lang="tr-TR" sz="2000"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1886793"/>
                  </a:ext>
                </a:extLst>
              </a:tr>
              <a:tr h="492987">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latin typeface="Aptos" panose="020B0004020202020204" pitchFamily="34" charset="0"/>
                        </a:rPr>
                        <a:t>4vHPV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latin typeface="Aptos" panose="020B0004020202020204" pitchFamily="34" charset="0"/>
                        </a:rPr>
                        <a:t>18-25</a:t>
                      </a:r>
                      <a:r>
                        <a:rPr lang="tr-TR" sz="2000" baseline="0" dirty="0"/>
                        <a:t> </a:t>
                      </a:r>
                      <a:r>
                        <a:rPr lang="tr-TR" sz="2000" baseline="0" dirty="0" err="1"/>
                        <a:t>female</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aseline="0" dirty="0" err="1">
                          <a:latin typeface="Aptos" panose="020B0004020202020204" pitchFamily="34" charset="0"/>
                        </a:rPr>
                        <a:t>Triple</a:t>
                      </a:r>
                      <a:r>
                        <a:rPr lang="tr-TR" sz="2000" baseline="0" dirty="0"/>
                        <a:t> </a:t>
                      </a:r>
                      <a:r>
                        <a:rPr lang="tr-TR" sz="2000" baseline="0" dirty="0" err="1"/>
                        <a:t>dose</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tr-TR"/>
                    </a:p>
                  </a:txBody>
                  <a:tcPr/>
                </a:tc>
                <a:extLst>
                  <a:ext uri="{0D108BD9-81ED-4DB2-BD59-A6C34878D82A}">
                    <a16:rowId xmlns:a16="http://schemas.microsoft.com/office/drawing/2014/main" val="3924555359"/>
                  </a:ext>
                </a:extLst>
              </a:tr>
              <a:tr h="492987">
                <a:tc rowSpan="2">
                  <a:txBody>
                    <a:bodyPr/>
                    <a:lstStyle/>
                    <a:p>
                      <a:r>
                        <a:rPr lang="tr-TR" sz="2000" dirty="0">
                          <a:latin typeface="Aptos" panose="020B0004020202020204" pitchFamily="34" charset="0"/>
                        </a:rPr>
                        <a:t>PRISMA</a:t>
                      </a:r>
                    </a:p>
                    <a:p>
                      <a:r>
                        <a:rPr lang="tr-TR" sz="2000" dirty="0"/>
                        <a:t>(NCT05237947)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tr-TR" sz="2000" dirty="0" err="1">
                          <a:latin typeface="Aptos" panose="020B0004020202020204" pitchFamily="34" charset="0"/>
                        </a:rPr>
                        <a:t>Immunogenicity</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2000" dirty="0">
                          <a:latin typeface="Aptos" panose="020B0004020202020204" pitchFamily="34" charset="0"/>
                        </a:rPr>
                        <a:t>2vHPV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tr-TR" sz="2000" dirty="0">
                          <a:latin typeface="Aptos" panose="020B0004020202020204" pitchFamily="34" charset="0"/>
                        </a:rPr>
                        <a:t>18-30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tr-TR" sz="2000" dirty="0" err="1">
                          <a:latin typeface="Aptos" panose="020B0004020202020204" pitchFamily="34" charset="0"/>
                        </a:rPr>
                        <a:t>Single</a:t>
                      </a:r>
                      <a:r>
                        <a:rPr lang="tr-TR" sz="2000" dirty="0"/>
                        <a:t> </a:t>
                      </a:r>
                      <a:r>
                        <a:rPr lang="tr-TR" sz="2000" dirty="0" err="1"/>
                        <a:t>dose</a:t>
                      </a:r>
                      <a:endParaRPr lang="tr-TR" sz="2000" dirty="0"/>
                    </a:p>
                    <a:p>
                      <a:r>
                        <a:rPr lang="tr-TR" sz="2000" dirty="0"/>
                        <a:t>Control </a:t>
                      </a:r>
                      <a:r>
                        <a:rPr lang="tr-TR" sz="2000" dirty="0" err="1"/>
                        <a:t>with</a:t>
                      </a:r>
                      <a:r>
                        <a:rPr lang="tr-TR" sz="2000" baseline="0" dirty="0"/>
                        <a:t> </a:t>
                      </a:r>
                      <a:r>
                        <a:rPr lang="tr-TR" sz="2000" dirty="0" err="1"/>
                        <a:t>DTaP</a:t>
                      </a:r>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tr-TR" sz="2000" dirty="0">
                          <a:latin typeface="Aptos" panose="020B0004020202020204" pitchFamily="34" charset="0"/>
                        </a:rPr>
                        <a:t>2027</a:t>
                      </a: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9078046"/>
                  </a:ext>
                </a:extLst>
              </a:tr>
              <a:tr h="492987">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latin typeface="Aptos" panose="020B0004020202020204" pitchFamily="34" charset="0"/>
                        </a:rPr>
                        <a:t>9vHPV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tr-T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4012000531"/>
                  </a:ext>
                </a:extLst>
              </a:tr>
            </a:tbl>
          </a:graphicData>
        </a:graphic>
      </p:graphicFrame>
    </p:spTree>
    <p:extLst>
      <p:ext uri="{BB962C8B-B14F-4D97-AF65-F5344CB8AC3E}">
        <p14:creationId xmlns:p14="http://schemas.microsoft.com/office/powerpoint/2010/main" val="68109001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59275" name="Group 107"/>
          <p:cNvGraphicFramePr>
            <a:graphicFrameLocks noGrp="1"/>
          </p:cNvGraphicFramePr>
          <p:nvPr/>
        </p:nvGraphicFramePr>
        <p:xfrm>
          <a:off x="3259139" y="1412776"/>
          <a:ext cx="5641975" cy="4752794"/>
        </p:xfrm>
        <a:graphic>
          <a:graphicData uri="http://schemas.openxmlformats.org/drawingml/2006/table">
            <a:tbl>
              <a:tblPr firstRow="1" firstCol="1" bandRow="1">
                <a:tableStyleId>{74C1A8A3-306A-4EB7-A6B1-4F7E0EB9C5D6}</a:tableStyleId>
              </a:tblPr>
              <a:tblGrid>
                <a:gridCol w="2227262">
                  <a:extLst>
                    <a:ext uri="{9D8B030D-6E8A-4147-A177-3AD203B41FA5}">
                      <a16:colId xmlns:a16="http://schemas.microsoft.com/office/drawing/2014/main" val="20000"/>
                    </a:ext>
                  </a:extLst>
                </a:gridCol>
                <a:gridCol w="1277938">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gridCol w="1079500">
                  <a:extLst>
                    <a:ext uri="{9D8B030D-6E8A-4147-A177-3AD203B41FA5}">
                      <a16:colId xmlns:a16="http://schemas.microsoft.com/office/drawing/2014/main" val="20003"/>
                    </a:ext>
                  </a:extLst>
                </a:gridCol>
              </a:tblGrid>
              <a:tr h="31432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r-TR" sz="1300" u="none" strike="noStrike" cap="none" normalizeH="0" baseline="0" dirty="0">
                          <a:ln>
                            <a:noFill/>
                          </a:ln>
                          <a:effectLst/>
                          <a:latin typeface="Aptos" panose="020B0004020202020204" pitchFamily="34" charset="0"/>
                        </a:rPr>
                        <a:t>Confidance results</a:t>
                      </a:r>
                      <a:r>
                        <a:rPr kumimoji="0" lang="en-US" sz="1300" u="none" strike="noStrike" cap="none" normalizeH="0" baseline="0" dirty="0">
                          <a:ln>
                            <a:noFill/>
                          </a:ln>
                          <a:effectLst/>
                        </a:rPr>
                        <a:t>(TVC)</a:t>
                      </a:r>
                      <a:endParaRPr kumimoji="0" lang="en-US" sz="13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90000" marR="90000" marT="46800" marB="46800" anchor="ctr" horzOverflow="overflow">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cell3D prstMaterial="dkEdge">
                      <a:bevel prst="cross"/>
                      <a:lightRig rig="flood" dir="t"/>
                    </a:cell3D>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Aptos" panose="020B0004020202020204" pitchFamily="34" charset="0"/>
                        </a:rPr>
                        <a:t>&gt; 25 </a:t>
                      </a:r>
                      <a:r>
                        <a:rPr kumimoji="0" lang="tr-TR" sz="1300" u="none" strike="noStrike" cap="none" normalizeH="0" baseline="0" dirty="0">
                          <a:ln>
                            <a:noFill/>
                          </a:ln>
                          <a:effectLst/>
                        </a:rPr>
                        <a:t>Y women</a:t>
                      </a:r>
                      <a:endParaRPr kumimoji="0" lang="en-US" sz="13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cell3D prstMaterial="dkEdge">
                      <a:bevel prst="cross"/>
                      <a:lightRig rig="flood" dir="t"/>
                    </a:cell3D>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63550">
                <a:tc vMerge="1">
                  <a:txBody>
                    <a:bodyPr/>
                    <a:lstStyle/>
                    <a:p>
                      <a:endParaRPr lang="tr-TR"/>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err="1">
                          <a:ln>
                            <a:noFill/>
                          </a:ln>
                          <a:effectLst/>
                          <a:latin typeface="Aptos" panose="020B0004020202020204" pitchFamily="34" charset="0"/>
                        </a:rPr>
                        <a:t>Cervarix</a:t>
                      </a:r>
                      <a:r>
                        <a:rPr kumimoji="0" lang="en-US" sz="1300" u="none" strike="noStrike" cap="none" normalizeH="0" baseline="30000" dirty="0">
                          <a:ln>
                            <a:noFill/>
                          </a:ln>
                          <a:effectLst/>
                        </a:rPr>
                        <a:t>®</a:t>
                      </a:r>
                      <a:endParaRPr kumimoji="0" lang="en-US" sz="1300" b="1" i="0" u="none" strike="noStrike" cap="none" normalizeH="0" baseline="30000" dirty="0">
                        <a:ln>
                          <a:noFill/>
                        </a:ln>
                        <a:solidFill>
                          <a:schemeClr val="bg1"/>
                        </a:solidFill>
                        <a:effectLst/>
                        <a:latin typeface="Aptos" panose="020B0004020202020204" pitchFamily="34" charset="0"/>
                        <a:ea typeface="ＭＳ Ｐゴシック" pitchFamily="34"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cross"/>
                      <a:lightRig rig="flood" dir="t"/>
                    </a:cell3D>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Aptos" panose="020B0004020202020204" pitchFamily="34" charset="0"/>
                        </a:rPr>
                        <a:t>HAV 720</a:t>
                      </a:r>
                      <a:endParaRPr kumimoji="0" lang="en-US" sz="1300" b="1" i="0" u="none" strike="noStrike" cap="none" normalizeH="0" baseline="-25000" dirty="0">
                        <a:ln>
                          <a:noFill/>
                        </a:ln>
                        <a:solidFill>
                          <a:schemeClr val="bg1"/>
                        </a:solidFill>
                        <a:effectLst/>
                        <a:latin typeface="Aptos" panose="020B0004020202020204" pitchFamily="34" charset="0"/>
                        <a:ea typeface="ＭＳ Ｐゴシック" pitchFamily="34" charset="-128"/>
                      </a:endParaRPr>
                    </a:p>
                  </a:txBody>
                  <a:tcPr marL="90000" marR="90000" marT="46800" marB="46800" anchor="ctr" horzOverflow="overflow">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cross"/>
                      <a:lightRig rig="flood" dir="t"/>
                    </a:cell3D>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u="none" strike="noStrike" cap="none" normalizeH="0" baseline="0" dirty="0">
                          <a:ln>
                            <a:noFill/>
                          </a:ln>
                          <a:effectLst/>
                          <a:latin typeface="Aptos" panose="020B0004020202020204" pitchFamily="34" charset="0"/>
                        </a:rPr>
                        <a:t>Al(OH)</a:t>
                      </a:r>
                      <a:r>
                        <a:rPr kumimoji="0" lang="en-US" sz="1300" u="none" strike="noStrike" cap="none" normalizeH="0" baseline="-25000" dirty="0">
                          <a:ln>
                            <a:noFill/>
                          </a:ln>
                          <a:effectLst/>
                        </a:rPr>
                        <a:t>3</a:t>
                      </a:r>
                      <a:endParaRPr kumimoji="0" lang="en-US" sz="1300" b="1" i="0" u="none" strike="noStrike" cap="none" normalizeH="0" baseline="-25000" dirty="0">
                        <a:ln>
                          <a:noFill/>
                        </a:ln>
                        <a:solidFill>
                          <a:schemeClr val="bg1"/>
                        </a:solidFill>
                        <a:effectLst/>
                        <a:latin typeface="Aptos" panose="020B0004020202020204" pitchFamily="34" charset="0"/>
                        <a:ea typeface="ＭＳ Ｐゴシック" pitchFamily="34" charset="-128"/>
                      </a:endParaRPr>
                    </a:p>
                  </a:txBody>
                  <a:tcPr marL="90000" marR="90000" marT="46800" marB="46800" anchor="ctr" horzOverflow="overflow">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cross"/>
                      <a:lightRig rig="flood" dir="t"/>
                    </a:cell3D>
                    <a:solidFill>
                      <a:schemeClr val="accent5"/>
                    </a:solidFill>
                  </a:tcPr>
                </a:tc>
                <a:extLst>
                  <a:ext uri="{0D108BD9-81ED-4DB2-BD59-A6C34878D82A}">
                    <a16:rowId xmlns:a16="http://schemas.microsoft.com/office/drawing/2014/main" val="10001"/>
                  </a:ext>
                </a:extLst>
              </a:tr>
              <a:tr h="327025">
                <a:tc>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tr-TR" sz="1200" u="none" strike="noStrike" cap="none" normalizeH="0" baseline="0" dirty="0">
                          <a:ln>
                            <a:noFill/>
                          </a:ln>
                          <a:effectLst/>
                          <a:latin typeface="Aptos" panose="020B0004020202020204" pitchFamily="34" charset="0"/>
                        </a:rPr>
                        <a:t>Pregnancy#</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lnT w="38100" cap="flat" cmpd="sng" algn="ctr">
                      <a:solidFill>
                        <a:schemeClr val="tx1"/>
                      </a:solidFill>
                      <a:prstDash val="solid"/>
                      <a:round/>
                      <a:headEnd type="none" w="med" len="med"/>
                      <a:tailEnd type="none" w="med" len="med"/>
                    </a:lnT>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28</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lnT w="38100" cap="flat" cmpd="sng" algn="ctr">
                      <a:solidFill>
                        <a:schemeClr val="tx1"/>
                      </a:solidFill>
                      <a:prstDash val="solid"/>
                      <a:round/>
                      <a:headEnd type="none" w="med" len="med"/>
                      <a:tailEnd type="none" w="med" len="med"/>
                    </a:lnT>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3</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lnT w="38100" cap="flat" cmpd="sng" algn="ctr">
                      <a:solidFill>
                        <a:schemeClr val="tx1"/>
                      </a:solidFill>
                      <a:prstDash val="solid"/>
                      <a:round/>
                      <a:headEnd type="none" w="med" len="med"/>
                      <a:tailEnd type="none" w="med" len="med"/>
                    </a:lnT>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20</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lnT w="38100" cap="flat" cmpd="sng" algn="ctr">
                      <a:solidFill>
                        <a:schemeClr val="tx1"/>
                      </a:solidFill>
                      <a:prstDash val="solid"/>
                      <a:round/>
                      <a:headEnd type="none" w="med" len="med"/>
                      <a:tailEnd type="none" w="med" len="med"/>
                    </a:lnT>
                    <a:cell3D prstMaterial="dkEdge">
                      <a:bevel prst="cross"/>
                      <a:lightRig rig="flood" dir="t"/>
                    </a:cell3D>
                  </a:tcPr>
                </a:tc>
                <a:extLst>
                  <a:ext uri="{0D108BD9-81ED-4DB2-BD59-A6C34878D82A}">
                    <a16:rowId xmlns:a16="http://schemas.microsoft.com/office/drawing/2014/main" val="10002"/>
                  </a:ext>
                </a:extLst>
              </a:tr>
              <a:tr h="290513">
                <a:tc gridSpan="4">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tr-TR" sz="1200" u="none" strike="noStrike" cap="none" normalizeH="0" baseline="0" dirty="0">
                          <a:ln>
                            <a:noFill/>
                          </a:ln>
                          <a:effectLst/>
                          <a:latin typeface="Aptos" panose="020B0004020202020204" pitchFamily="34" charset="0"/>
                        </a:rPr>
                        <a:t>Pregnancy Results</a:t>
                      </a:r>
                      <a:r>
                        <a:rPr kumimoji="0" lang="en-GB" sz="1200" u="none" strike="noStrike" cap="none" normalizeH="0" baseline="0" dirty="0">
                          <a:ln>
                            <a:noFill/>
                          </a:ln>
                          <a:effectLst/>
                        </a:rPr>
                        <a:t>, %</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3"/>
                  </a:ext>
                </a:extLst>
              </a:tr>
              <a:tr h="290513">
                <a:tc>
                  <a:txBody>
                    <a:bodyPr/>
                    <a:lstStyle/>
                    <a:p>
                      <a:pPr marL="179388" marR="0" lvl="0" indent="-92075" algn="l"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  Normal infant/</a:t>
                      </a:r>
                      <a:r>
                        <a:rPr kumimoji="0" lang="tr-TR" sz="1200" u="none" strike="noStrike" cap="none" normalizeH="0" baseline="0" dirty="0">
                          <a:ln>
                            <a:noFill/>
                          </a:ln>
                          <a:effectLst/>
                        </a:rPr>
                        <a:t>continiuing pregnancy</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82.1</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100</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55.0</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04"/>
                  </a:ext>
                </a:extLst>
              </a:tr>
              <a:tr h="250825">
                <a:tc>
                  <a:txBody>
                    <a:bodyPr/>
                    <a:lstStyle/>
                    <a:p>
                      <a:pPr marL="179388" marR="0" lvl="0" indent="-92075" algn="l"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  Premature infant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05"/>
                  </a:ext>
                </a:extLst>
              </a:tr>
              <a:tr h="306388">
                <a:tc>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tr-TR" sz="1200" u="none" strike="noStrike" cap="none" normalizeH="0" baseline="0" dirty="0">
                          <a:ln>
                            <a:noFill/>
                          </a:ln>
                          <a:effectLst/>
                          <a:latin typeface="Aptos" panose="020B0004020202020204" pitchFamily="34" charset="0"/>
                        </a:rPr>
                        <a:t>Elective termination</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10.7</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25.0</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06"/>
                  </a:ext>
                </a:extLst>
              </a:tr>
              <a:tr h="250825">
                <a:tc>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  </a:t>
                      </a:r>
                      <a:r>
                        <a:rPr kumimoji="0" lang="en-US" sz="1200" u="none" strike="noStrike" cap="none" normalizeH="0" baseline="0" dirty="0" err="1">
                          <a:ln>
                            <a:noFill/>
                          </a:ln>
                          <a:effectLst/>
                        </a:rPr>
                        <a:t>Spontan</a:t>
                      </a:r>
                      <a:r>
                        <a:rPr kumimoji="0" lang="tr-TR" sz="1200" u="none" strike="noStrike" cap="none" normalizeH="0" baseline="0" dirty="0">
                          <a:ln>
                            <a:noFill/>
                          </a:ln>
                          <a:effectLst/>
                        </a:rPr>
                        <a:t>ious</a:t>
                      </a:r>
                      <a:r>
                        <a:rPr kumimoji="0" lang="en-US" sz="1200" u="none" strike="noStrike" cap="none" normalizeH="0" baseline="0" dirty="0">
                          <a:ln>
                            <a:noFill/>
                          </a:ln>
                          <a:effectLst/>
                        </a:rPr>
                        <a:t> abort</a:t>
                      </a:r>
                      <a:r>
                        <a:rPr kumimoji="0" lang="tr-TR" sz="1200" u="none" strike="noStrike" cap="none" normalizeH="0" baseline="0" dirty="0">
                          <a:ln>
                            <a:noFill/>
                          </a:ln>
                          <a:effectLst/>
                        </a:rPr>
                        <a:t>us</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7.1</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20.0</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07"/>
                  </a:ext>
                </a:extLst>
              </a:tr>
              <a:tr h="203200">
                <a:tc>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tr-TR" sz="1200" u="none" strike="noStrike" cap="none" normalizeH="0" baseline="0" dirty="0">
                          <a:ln>
                            <a:noFill/>
                          </a:ln>
                          <a:effectLst/>
                          <a:latin typeface="Aptos" panose="020B0004020202020204" pitchFamily="34" charset="0"/>
                        </a:rPr>
                        <a:t>Pregnancy in Vaccinated cohort#</a:t>
                      </a:r>
                      <a:r>
                        <a:rPr kumimoji="0" lang="en-US" sz="1200" u="none" strike="noStrike" cap="none" normalizeH="0" baseline="0" dirty="0">
                          <a:ln>
                            <a:noFill/>
                          </a:ln>
                          <a:effectLst/>
                        </a:rPr>
                        <a:t>*</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9</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2</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17</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08"/>
                  </a:ext>
                </a:extLst>
              </a:tr>
              <a:tr h="290513">
                <a:tc gridSpan="4">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tr-TR" sz="1200" u="none" strike="noStrike" cap="none" normalizeH="0" baseline="0" dirty="0">
                          <a:ln>
                            <a:noFill/>
                          </a:ln>
                          <a:effectLst/>
                          <a:latin typeface="Aptos" panose="020B0004020202020204" pitchFamily="34" charset="0"/>
                        </a:rPr>
                        <a:t>Pregnancy results</a:t>
                      </a:r>
                      <a:r>
                        <a:rPr kumimoji="0" lang="en-GB" sz="1200" u="none" strike="noStrike" cap="none" normalizeH="0" baseline="0" dirty="0">
                          <a:ln>
                            <a:noFill/>
                          </a:ln>
                          <a:effectLst/>
                        </a:rPr>
                        <a:t>, %</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9"/>
                  </a:ext>
                </a:extLst>
              </a:tr>
              <a:tr h="290513">
                <a:tc>
                  <a:txBody>
                    <a:bodyPr/>
                    <a:lstStyle/>
                    <a:p>
                      <a:pPr marL="179388" marR="0" lvl="0" indent="-92075" algn="l"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  Normal infant/</a:t>
                      </a:r>
                      <a:r>
                        <a:rPr kumimoji="0" lang="tr-TR" sz="1200" u="none" strike="noStrike" cap="none" normalizeH="0" baseline="0" dirty="0">
                          <a:ln>
                            <a:noFill/>
                          </a:ln>
                          <a:effectLst/>
                        </a:rPr>
                        <a:t>continiuing pregnancy</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77.8</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100</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52.9</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10"/>
                  </a:ext>
                </a:extLst>
              </a:tr>
              <a:tr h="217488">
                <a:tc>
                  <a:txBody>
                    <a:bodyPr/>
                    <a:lstStyle/>
                    <a:p>
                      <a:pPr marL="179388" marR="0" lvl="0" indent="-92075" algn="l"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  Premature infant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11"/>
                  </a:ext>
                </a:extLst>
              </a:tr>
              <a:tr h="250825">
                <a:tc>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tr-TR" sz="1200" u="none" strike="noStrike" cap="none" normalizeH="0" baseline="0" dirty="0">
                          <a:ln>
                            <a:noFill/>
                          </a:ln>
                          <a:effectLst/>
                          <a:latin typeface="Aptos" panose="020B0004020202020204" pitchFamily="34" charset="0"/>
                        </a:rPr>
                        <a:t>Elective termination</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11.1</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29.4</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12"/>
                  </a:ext>
                </a:extLst>
              </a:tr>
              <a:tr h="249238">
                <a:tc>
                  <a:txBody>
                    <a:bodyPr/>
                    <a:lstStyle/>
                    <a:p>
                      <a:pPr marL="87313" marR="0" lvl="0" indent="0" algn="l"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  </a:t>
                      </a:r>
                      <a:r>
                        <a:rPr kumimoji="0" lang="en-US" sz="1200" u="none" strike="noStrike" cap="none" normalizeH="0" baseline="0" dirty="0" err="1">
                          <a:ln>
                            <a:noFill/>
                          </a:ln>
                          <a:effectLst/>
                        </a:rPr>
                        <a:t>Spontan</a:t>
                      </a:r>
                      <a:r>
                        <a:rPr kumimoji="0" lang="tr-TR" sz="1200" u="none" strike="noStrike" cap="none" normalizeH="0" baseline="0" dirty="0">
                          <a:ln>
                            <a:noFill/>
                          </a:ln>
                          <a:effectLst/>
                        </a:rPr>
                        <a:t>ious</a:t>
                      </a:r>
                      <a:r>
                        <a:rPr kumimoji="0" lang="en-US" sz="1200" u="none" strike="noStrike" cap="none" normalizeH="0" baseline="0" dirty="0">
                          <a:ln>
                            <a:noFill/>
                          </a:ln>
                          <a:effectLst/>
                        </a:rPr>
                        <a:t> abort</a:t>
                      </a:r>
                      <a:r>
                        <a:rPr kumimoji="0" lang="tr-TR" sz="1200" u="none" strike="noStrike" cap="none" normalizeH="0" baseline="0" dirty="0">
                          <a:ln>
                            <a:noFill/>
                          </a:ln>
                          <a:effectLst/>
                        </a:rPr>
                        <a:t>us</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11.1</a:t>
                      </a:r>
                      <a:endParaRPr kumimoji="0" lang="en-US" sz="12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effectLst/>
                          <a:latin typeface="Aptos" panose="020B0004020202020204" pitchFamily="34" charset="0"/>
                        </a:rPr>
                        <a:t>17.6</a:t>
                      </a:r>
                      <a:endParaRPr kumimoji="0" lang="en-US" sz="12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13"/>
                  </a:ext>
                </a:extLst>
              </a:tr>
            </a:tbl>
          </a:graphicData>
        </a:graphic>
      </p:graphicFrame>
      <p:sp>
        <p:nvSpPr>
          <p:cNvPr id="114774" name="Rectangle 86"/>
          <p:cNvSpPr>
            <a:spLocks noChangeArrowheads="1"/>
          </p:cNvSpPr>
          <p:nvPr/>
        </p:nvSpPr>
        <p:spPr bwMode="auto">
          <a:xfrm>
            <a:off x="3284539" y="4149080"/>
            <a:ext cx="5622925" cy="2016224"/>
          </a:xfrm>
          <a:prstGeom prst="rect">
            <a:avLst/>
          </a:prstGeom>
          <a:noFill/>
          <a:ln w="50800">
            <a:solidFill>
              <a:srgbClr val="C93131"/>
            </a:solidFill>
            <a:miter lim="800000"/>
            <a:headEnd/>
            <a:tailEnd/>
          </a:ln>
          <a:effectLst>
            <a:glow rad="101600">
              <a:schemeClr val="accent2">
                <a:satMod val="175000"/>
                <a:alpha val="40000"/>
              </a:schemeClr>
            </a:glow>
          </a:effectLst>
        </p:spPr>
        <p:txBody>
          <a:bodyPr wrap="none" lIns="0" tIns="0" rIns="0" bIns="0" anchor="ctr"/>
          <a:lstStyle/>
          <a:p>
            <a:endParaRPr lang="tr-TR" dirty="0">
              <a:latin typeface="Aptos" panose="020B0004020202020204" pitchFamily="34" charset="0"/>
              <a:cs typeface="Calibri" pitchFamily="34" charset="0"/>
            </a:endParaRPr>
          </a:p>
        </p:txBody>
      </p:sp>
      <p:sp>
        <p:nvSpPr>
          <p:cNvPr id="9" name="Title 8"/>
          <p:cNvSpPr>
            <a:spLocks noGrp="1"/>
          </p:cNvSpPr>
          <p:nvPr>
            <p:ph type="title"/>
          </p:nvPr>
        </p:nvSpPr>
        <p:spPr/>
        <p:txBody>
          <a:bodyPr/>
          <a:lstStyle/>
          <a:p>
            <a:r>
              <a:rPr lang="en-US" dirty="0" err="1"/>
              <a:t>Cervarix</a:t>
            </a:r>
            <a:r>
              <a:rPr lang="en-US" dirty="0"/>
              <a:t>® in </a:t>
            </a:r>
            <a:r>
              <a:rPr lang="tr-TR" dirty="0" err="1"/>
              <a:t>Pregnancy</a:t>
            </a:r>
            <a:endParaRPr lang="tr-TR" dirty="0"/>
          </a:p>
        </p:txBody>
      </p:sp>
      <p:sp>
        <p:nvSpPr>
          <p:cNvPr id="11" name="Footer Placeholder 10"/>
          <p:cNvSpPr>
            <a:spLocks noGrp="1"/>
          </p:cNvSpPr>
          <p:nvPr>
            <p:ph type="ftr" sz="quarter" idx="11"/>
          </p:nvPr>
        </p:nvSpPr>
        <p:spPr/>
        <p:txBody>
          <a:bodyPr/>
          <a:lstStyle/>
          <a:p>
            <a:endParaRPr lang="tr-TR"/>
          </a:p>
          <a:p>
            <a:endParaRPr lang="tr-TR"/>
          </a:p>
          <a:p>
            <a:r>
              <a:rPr lang="tr-TR"/>
              <a:t>Descamps D, Hum Vaccine 2009</a:t>
            </a:r>
            <a:endParaRPr lang="tr-TR" dirty="0"/>
          </a:p>
        </p:txBody>
      </p:sp>
      <p:sp>
        <p:nvSpPr>
          <p:cNvPr id="6" name="TextBox 5"/>
          <p:cNvSpPr txBox="1"/>
          <p:nvPr/>
        </p:nvSpPr>
        <p:spPr>
          <a:xfrm>
            <a:off x="5213344" y="6165304"/>
            <a:ext cx="1919241" cy="510778"/>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tr-TR" sz="2400" b="1" dirty="0">
                <a:solidFill>
                  <a:srgbClr val="FFC000"/>
                </a:solidFill>
                <a:latin typeface="Aptos" panose="020B0004020202020204" pitchFamily="34" charset="0"/>
              </a:rPr>
              <a:t>Cathegory B</a:t>
            </a:r>
          </a:p>
        </p:txBody>
      </p:sp>
    </p:spTree>
    <p:extLst>
      <p:ext uri="{BB962C8B-B14F-4D97-AF65-F5344CB8AC3E}">
        <p14:creationId xmlns:p14="http://schemas.microsoft.com/office/powerpoint/2010/main" val="32282222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62" name="Rectangle 6"/>
          <p:cNvSpPr>
            <a:spLocks noGrp="1" noChangeArrowheads="1"/>
          </p:cNvSpPr>
          <p:nvPr>
            <p:ph type="title"/>
          </p:nvPr>
        </p:nvSpPr>
        <p:spPr/>
        <p:txBody>
          <a:bodyPr/>
          <a:lstStyle/>
          <a:p>
            <a:r>
              <a:rPr lang="tr-TR" dirty="0"/>
              <a:t>Gardasil</a:t>
            </a:r>
            <a:r>
              <a:rPr lang="en-US" dirty="0"/>
              <a:t>® </a:t>
            </a:r>
            <a:r>
              <a:rPr lang="tr-TR" dirty="0"/>
              <a:t>in Pregnancy</a:t>
            </a:r>
          </a:p>
        </p:txBody>
      </p:sp>
      <p:pic>
        <p:nvPicPr>
          <p:cNvPr id="5" name="Content Placeholder 4" descr="Picture1.png"/>
          <p:cNvPicPr>
            <a:picLocks noGrp="1" noChangeAspect="1"/>
          </p:cNvPicPr>
          <p:nvPr>
            <p:ph idx="4294967295"/>
          </p:nvPr>
        </p:nvPicPr>
        <p:blipFill>
          <a:blip r:embed="rId2" cstate="print"/>
          <a:stretch>
            <a:fillRect/>
          </a:stretch>
        </p:blipFill>
        <p:spPr>
          <a:xfrm>
            <a:off x="2485200" y="1930914"/>
            <a:ext cx="7221600" cy="3784102"/>
          </a:xfrm>
          <a:prstGeom prst="rect">
            <a:avLst/>
          </a:prstGeom>
        </p:spPr>
      </p:pic>
      <p:sp>
        <p:nvSpPr>
          <p:cNvPr id="6" name="Rounded Rectangle 5"/>
          <p:cNvSpPr/>
          <p:nvPr/>
        </p:nvSpPr>
        <p:spPr>
          <a:xfrm>
            <a:off x="2631257" y="5098942"/>
            <a:ext cx="6929486" cy="263472"/>
          </a:xfrm>
          <a:prstGeom prst="roundRect">
            <a:avLst/>
          </a:prstGeom>
          <a:solidFill>
            <a:srgbClr val="4F81BD">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ptos" panose="020B0004020202020204" pitchFamily="34" charset="0"/>
            </a:endParaRPr>
          </a:p>
        </p:txBody>
      </p:sp>
      <p:sp>
        <p:nvSpPr>
          <p:cNvPr id="7" name="TextBox 6"/>
          <p:cNvSpPr txBox="1"/>
          <p:nvPr/>
        </p:nvSpPr>
        <p:spPr>
          <a:xfrm>
            <a:off x="5213342" y="6086574"/>
            <a:ext cx="1919241" cy="510778"/>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tr-TR" sz="2400" b="1" dirty="0">
                <a:solidFill>
                  <a:srgbClr val="FFC000"/>
                </a:solidFill>
                <a:latin typeface="Aptos" panose="020B0004020202020204" pitchFamily="34" charset="0"/>
              </a:rPr>
              <a:t>Cathegory B</a:t>
            </a:r>
          </a:p>
        </p:txBody>
      </p:sp>
    </p:spTree>
    <p:extLst>
      <p:ext uri="{BB962C8B-B14F-4D97-AF65-F5344CB8AC3E}">
        <p14:creationId xmlns:p14="http://schemas.microsoft.com/office/powerpoint/2010/main" val="16993349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Is the 90/70/90 Program Realistic?</a:t>
            </a:r>
            <a:endParaRPr lang="tr-TR" dirty="0"/>
          </a:p>
        </p:txBody>
      </p:sp>
      <p:sp>
        <p:nvSpPr>
          <p:cNvPr id="3" name="İçerik Yer Tutucusu 2"/>
          <p:cNvSpPr>
            <a:spLocks noGrp="1"/>
          </p:cNvSpPr>
          <p:nvPr>
            <p:ph idx="1"/>
          </p:nvPr>
        </p:nvSpPr>
        <p:spPr/>
        <p:txBody>
          <a:bodyPr>
            <a:normAutofit fontScale="85000" lnSpcReduction="10000"/>
          </a:bodyPr>
          <a:lstStyle/>
          <a:p>
            <a:r>
              <a:rPr lang="en-US" dirty="0"/>
              <a:t>Although 60% of WHO Member States have included the HPV vaccine in their </a:t>
            </a:r>
            <a:r>
              <a:rPr lang="tr-TR" dirty="0"/>
              <a:t>NIP</a:t>
            </a:r>
            <a:r>
              <a:rPr lang="en-US" dirty="0"/>
              <a:t> by 2020-2021, </a:t>
            </a:r>
            <a:r>
              <a:rPr lang="en-US" b="1" dirty="0">
                <a:solidFill>
                  <a:srgbClr val="E57130"/>
                </a:solidFill>
              </a:rPr>
              <a:t>only 13% of female adolescents worldwide are fully vaccinated</a:t>
            </a:r>
            <a:endParaRPr lang="tr-TR" b="1" dirty="0">
              <a:solidFill>
                <a:srgbClr val="E57130"/>
              </a:solidFill>
            </a:endParaRPr>
          </a:p>
          <a:p>
            <a:r>
              <a:rPr lang="en-US" dirty="0"/>
              <a:t>This problem stems from the fact that many countries do not yet have national HPV vaccination programs or, when implemented, insufficient vaccination rates.</a:t>
            </a:r>
            <a:endParaRPr lang="tr-TR" dirty="0"/>
          </a:p>
          <a:p>
            <a:r>
              <a:rPr lang="en-US" dirty="0"/>
              <a:t>Countries without national vaccination programs often have the highest </a:t>
            </a:r>
            <a:r>
              <a:rPr lang="en-US" dirty="0" err="1"/>
              <a:t>Cx</a:t>
            </a:r>
            <a:r>
              <a:rPr lang="tr-TR" dirty="0"/>
              <a:t> </a:t>
            </a:r>
            <a:r>
              <a:rPr lang="en-US" dirty="0"/>
              <a:t>Ca burden</a:t>
            </a:r>
            <a:endParaRPr lang="tr-TR" dirty="0"/>
          </a:p>
          <a:p>
            <a:pPr lvl="1"/>
            <a:r>
              <a:rPr lang="en-US" dirty="0"/>
              <a:t>84% of </a:t>
            </a:r>
            <a:r>
              <a:rPr lang="en-US" dirty="0" err="1"/>
              <a:t>Cx</a:t>
            </a:r>
            <a:r>
              <a:rPr lang="en-US" dirty="0"/>
              <a:t> Ca burden occurs in low- and lower-middle-income countries</a:t>
            </a:r>
            <a:endParaRPr lang="tr-TR" dirty="0"/>
          </a:p>
          <a:p>
            <a:pPr lvl="1"/>
            <a:r>
              <a:rPr lang="en-US" dirty="0"/>
              <a:t>However, only 19% of lower-middle-income countries had introduced the HPV vaccine as of 2019</a:t>
            </a:r>
            <a:endParaRPr lang="tr-TR" dirty="0"/>
          </a:p>
          <a:p>
            <a:r>
              <a:rPr lang="en-US" dirty="0"/>
              <a:t>This rate lags behind most middle- and higher-income countries, such as 85% of countries in the Americas and 77% of countries in Europe</a:t>
            </a:r>
            <a:endParaRPr lang="tr-TR" dirty="0"/>
          </a:p>
          <a:p>
            <a:r>
              <a:rPr lang="en-US" dirty="0" err="1"/>
              <a:t>Cx</a:t>
            </a:r>
            <a:r>
              <a:rPr lang="en-US" dirty="0"/>
              <a:t> Ca screening is unattainable or unachievable in many countries that struggle to introduce the HPV vaccine</a:t>
            </a:r>
            <a:endParaRPr lang="tr-TR" dirty="0"/>
          </a:p>
          <a:p>
            <a:r>
              <a:rPr lang="en-US" dirty="0"/>
              <a:t>The target of </a:t>
            </a:r>
            <a:r>
              <a:rPr lang="en-US" b="1" dirty="0">
                <a:solidFill>
                  <a:srgbClr val="E57130"/>
                </a:solidFill>
              </a:rPr>
              <a:t>90% of girls under 15 years of age being vaccinated against HPV by 2030 to achieve the cervical cancer elimination target set by WHO is unrealistic</a:t>
            </a:r>
            <a:endParaRPr lang="tr-TR" b="1" dirty="0">
              <a:solidFill>
                <a:srgbClr val="E57130"/>
              </a:solidFill>
            </a:endParaRPr>
          </a:p>
        </p:txBody>
      </p:sp>
      <p:sp>
        <p:nvSpPr>
          <p:cNvPr id="4" name="Altbilgi Yer Tutucusu 3"/>
          <p:cNvSpPr>
            <a:spLocks noGrp="1"/>
          </p:cNvSpPr>
          <p:nvPr>
            <p:ph type="ftr" sz="quarter" idx="11"/>
          </p:nvPr>
        </p:nvSpPr>
        <p:spPr/>
        <p:txBody>
          <a:bodyPr/>
          <a:lstStyle/>
          <a:p>
            <a:r>
              <a:rPr lang="en-US" dirty="0" err="1"/>
              <a:t>Kre</a:t>
            </a:r>
            <a:r>
              <a:rPr lang="tr-TR" dirty="0"/>
              <a:t>i</a:t>
            </a:r>
            <a:r>
              <a:rPr lang="en-US" dirty="0" err="1"/>
              <a:t>mer</a:t>
            </a:r>
            <a:r>
              <a:rPr lang="en-US" dirty="0"/>
              <a:t> AR, J Natl Cancer </a:t>
            </a:r>
            <a:r>
              <a:rPr lang="en-US" dirty="0" err="1"/>
              <a:t>Inst</a:t>
            </a:r>
            <a:r>
              <a:rPr lang="en-US" dirty="0"/>
              <a:t> 2023</a:t>
            </a:r>
          </a:p>
        </p:txBody>
      </p:sp>
    </p:spTree>
    <p:extLst>
      <p:ext uri="{BB962C8B-B14F-4D97-AF65-F5344CB8AC3E}">
        <p14:creationId xmlns:p14="http://schemas.microsoft.com/office/powerpoint/2010/main" val="60057956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dirty="0"/>
              <a:t>Safety of 9vHPV Vaccine</a:t>
            </a:r>
            <a:r>
              <a:rPr lang="tr-TR" dirty="0"/>
              <a:t> </a:t>
            </a:r>
            <a:br>
              <a:rPr lang="tr-TR" sz="1800" dirty="0"/>
            </a:br>
            <a:r>
              <a:rPr lang="tr-TR" sz="1800" dirty="0"/>
              <a:t> </a:t>
            </a:r>
            <a:r>
              <a:rPr lang="en-US" sz="1800" b="0" i="1" dirty="0"/>
              <a:t>Overview of Use in Pregnant Women</a:t>
            </a:r>
            <a:endParaRPr lang="en-US" sz="1800" b="0" i="1" baseline="30000" dirty="0"/>
          </a:p>
        </p:txBody>
      </p:sp>
      <p:graphicFrame>
        <p:nvGraphicFramePr>
          <p:cNvPr id="2" name="İçerik Yer Tutucusu 1"/>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ooter Placeholder 12"/>
          <p:cNvSpPr>
            <a:spLocks noGrp="1"/>
          </p:cNvSpPr>
          <p:nvPr>
            <p:ph type="ftr" sz="quarter" idx="11"/>
          </p:nvPr>
        </p:nvSpPr>
        <p:spPr/>
        <p:txBody>
          <a:bodyPr/>
          <a:lstStyle/>
          <a:p>
            <a:r>
              <a:rPr lang="en-US"/>
              <a:t>Gardasil 9 [summary of product characteristics]</a:t>
            </a:r>
            <a:endParaRPr lang="tr-TR" dirty="0"/>
          </a:p>
        </p:txBody>
      </p:sp>
    </p:spTree>
    <p:extLst>
      <p:ext uri="{BB962C8B-B14F-4D97-AF65-F5344CB8AC3E}">
        <p14:creationId xmlns:p14="http://schemas.microsoft.com/office/powerpoint/2010/main" val="30449106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45720" bIns="45720" rtlCol="0" anchor="b" anchorCtr="0">
            <a:normAutofit/>
            <a:scene3d>
              <a:camera prst="orthographicFront"/>
              <a:lightRig rig="threePt" dir="t">
                <a:rot lat="0" lon="0" rev="4800000"/>
              </a:lightRig>
            </a:scene3d>
            <a:sp3d prstMaterial="matte">
              <a:bevelT w="50800" h="10160"/>
            </a:sp3d>
          </a:bodyPr>
          <a:lstStyle/>
          <a:p>
            <a:pPr>
              <a:defRPr/>
            </a:pPr>
            <a:r>
              <a:rPr lang="tr-TR" dirty="0"/>
              <a:t>How</a:t>
            </a:r>
          </a:p>
        </p:txBody>
      </p:sp>
      <p:pic>
        <p:nvPicPr>
          <p:cNvPr id="6" name="Content Placeholder 5" descr="gargar0,,5485268,00.jpg"/>
          <p:cNvPicPr>
            <a:picLocks noGrp="1" noChangeAspect="1"/>
          </p:cNvPicPr>
          <p:nvPr>
            <p:ph sz="half" idx="1"/>
          </p:nvPr>
        </p:nvPicPr>
        <p:blipFill>
          <a:blip r:embed="rId3" cstate="print"/>
          <a:stretch>
            <a:fillRect/>
          </a:stretch>
        </p:blipFill>
        <p:spPr>
          <a:xfrm>
            <a:off x="2740819" y="2078831"/>
            <a:ext cx="2857500" cy="3333750"/>
          </a:xfrm>
          <a:prstGeom prst="rect">
            <a:avLst/>
          </a:prstGeom>
        </p:spPr>
      </p:pic>
      <p:sp>
        <p:nvSpPr>
          <p:cNvPr id="14339" name="Content Placeholder 2"/>
          <p:cNvSpPr>
            <a:spLocks noGrp="1"/>
          </p:cNvSpPr>
          <p:nvPr>
            <p:ph sz="half" idx="2"/>
          </p:nvPr>
        </p:nvSpPr>
        <p:spPr>
          <a:prstGeom prst="rect">
            <a:avLst/>
          </a:prstGeom>
        </p:spPr>
        <p:txBody>
          <a:bodyPr>
            <a:normAutofit/>
          </a:bodyPr>
          <a:lstStyle/>
          <a:p>
            <a:r>
              <a:rPr lang="tr-TR" sz="4400" b="1" dirty="0"/>
              <a:t>IM </a:t>
            </a:r>
            <a:r>
              <a:rPr lang="tr-TR" sz="4400" b="1" dirty="0" err="1"/>
              <a:t>administration</a:t>
            </a:r>
            <a:endParaRPr lang="tr-TR" sz="4400" b="1" dirty="0"/>
          </a:p>
          <a:p>
            <a:pPr lvl="1"/>
            <a:r>
              <a:rPr lang="tr-TR" sz="3600" dirty="0" err="1"/>
              <a:t>Arm</a:t>
            </a:r>
            <a:endParaRPr lang="tr-TR" sz="3600" dirty="0"/>
          </a:p>
          <a:p>
            <a:pPr lvl="0"/>
            <a:r>
              <a:rPr lang="tr-TR" sz="4400" b="1" dirty="0"/>
              <a:t>15’ rest </a:t>
            </a:r>
            <a:r>
              <a:rPr lang="tr-TR" sz="4400" b="1" dirty="0" err="1"/>
              <a:t>after</a:t>
            </a:r>
            <a:r>
              <a:rPr lang="tr-TR" sz="4400" b="1" dirty="0"/>
              <a:t> </a:t>
            </a:r>
            <a:r>
              <a:rPr lang="tr-TR" sz="4400" b="1" dirty="0" err="1"/>
              <a:t>vaccination</a:t>
            </a:r>
            <a:endParaRPr lang="tr-TR" sz="4400" b="1" dirty="0"/>
          </a:p>
        </p:txBody>
      </p:sp>
    </p:spTree>
    <p:extLst>
      <p:ext uri="{BB962C8B-B14F-4D97-AF65-F5344CB8AC3E}">
        <p14:creationId xmlns:p14="http://schemas.microsoft.com/office/powerpoint/2010/main" val="30274461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tr-TR" dirty="0"/>
              <a:t>Vaccination in Pregnancy</a:t>
            </a:r>
          </a:p>
        </p:txBody>
      </p:sp>
      <p:sp>
        <p:nvSpPr>
          <p:cNvPr id="12291" name="Content Placeholder 2"/>
          <p:cNvSpPr>
            <a:spLocks noGrp="1"/>
          </p:cNvSpPr>
          <p:nvPr>
            <p:ph idx="1"/>
          </p:nvPr>
        </p:nvSpPr>
        <p:spPr>
          <a:prstGeom prst="rect">
            <a:avLst/>
          </a:prstGeom>
        </p:spPr>
        <p:txBody>
          <a:bodyPr>
            <a:normAutofit/>
          </a:bodyPr>
          <a:lstStyle/>
          <a:p>
            <a:r>
              <a:rPr lang="tr-TR" sz="3600" dirty="0"/>
              <a:t>Don’t start vaccination in pregnancy</a:t>
            </a:r>
          </a:p>
          <a:p>
            <a:r>
              <a:rPr lang="tr-TR" sz="3600" dirty="0"/>
              <a:t>If pregnancy noticed after first vaccination, 3 doses after birth beginning from the start</a:t>
            </a:r>
          </a:p>
          <a:p>
            <a:r>
              <a:rPr lang="tr-TR" sz="3600" dirty="0"/>
              <a:t>If pregnancy noticed after 2 doses the last dose has to be administered after birth within 1 year</a:t>
            </a:r>
          </a:p>
          <a:p>
            <a:r>
              <a:rPr lang="tr-TR" sz="3600" dirty="0"/>
              <a:t>Safe in breast feeding period</a:t>
            </a:r>
          </a:p>
        </p:txBody>
      </p:sp>
    </p:spTree>
    <p:extLst>
      <p:ext uri="{BB962C8B-B14F-4D97-AF65-F5344CB8AC3E}">
        <p14:creationId xmlns:p14="http://schemas.microsoft.com/office/powerpoint/2010/main" val="103458130"/>
      </p:ext>
    </p:extLst>
  </p:cSld>
  <p:clrMapOvr>
    <a:masterClrMapping/>
  </p:clrMapOvr>
  <p:transition spd="slow">
    <p:fade/>
  </p:transition>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tr-TR" dirty="0"/>
              <a:t>Immune Memory</a:t>
            </a:r>
          </a:p>
        </p:txBody>
      </p:sp>
      <p:sp>
        <p:nvSpPr>
          <p:cNvPr id="5" name="Rectangle 3"/>
          <p:cNvSpPr>
            <a:spLocks noChangeArrowheads="1"/>
          </p:cNvSpPr>
          <p:nvPr/>
        </p:nvSpPr>
        <p:spPr bwMode="white">
          <a:xfrm>
            <a:off x="3428001" y="2256263"/>
            <a:ext cx="5737225" cy="369332"/>
          </a:xfrm>
          <a:prstGeom prst="rect">
            <a:avLst/>
          </a:prstGeom>
          <a:gradFill rotWithShape="1">
            <a:gsLst>
              <a:gs pos="0">
                <a:srgbClr val="5781D5"/>
              </a:gs>
              <a:gs pos="100000">
                <a:srgbClr val="234589"/>
              </a:gs>
            </a:gsLst>
            <a:lin ang="5400000" scaled="1"/>
          </a:gradFill>
          <a:ln w="12700">
            <a:noFill/>
            <a:miter lim="800000"/>
            <a:headEnd/>
            <a:tailEnd/>
          </a:ln>
          <a:effectLst/>
        </p:spPr>
        <p:txBody>
          <a:bodyPr anchor="ctr">
            <a:spAutoFit/>
          </a:bodyPr>
          <a:lstStyle/>
          <a:p>
            <a:endParaRPr lang="tr-TR" dirty="0">
              <a:latin typeface="Aptos" panose="020B0004020202020204" pitchFamily="34" charset="0"/>
              <a:cs typeface="Calibri" pitchFamily="34" charset="0"/>
            </a:endParaRPr>
          </a:p>
        </p:txBody>
      </p:sp>
      <p:sp>
        <p:nvSpPr>
          <p:cNvPr id="6" name="Line 4"/>
          <p:cNvSpPr>
            <a:spLocks noChangeShapeType="1"/>
          </p:cNvSpPr>
          <p:nvPr/>
        </p:nvSpPr>
        <p:spPr bwMode="auto">
          <a:xfrm>
            <a:off x="3428000" y="2278488"/>
            <a:ext cx="0" cy="2324100"/>
          </a:xfrm>
          <a:prstGeom prst="line">
            <a:avLst/>
          </a:prstGeom>
          <a:noFill/>
          <a:ln w="12700">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7" name="Line 5"/>
          <p:cNvSpPr>
            <a:spLocks noChangeShapeType="1"/>
          </p:cNvSpPr>
          <p:nvPr/>
        </p:nvSpPr>
        <p:spPr bwMode="auto">
          <a:xfrm>
            <a:off x="3380376" y="4554963"/>
            <a:ext cx="5800725"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8" name="Text Box 6"/>
          <p:cNvSpPr txBox="1">
            <a:spLocks noChangeArrowheads="1"/>
          </p:cNvSpPr>
          <p:nvPr/>
        </p:nvSpPr>
        <p:spPr bwMode="auto">
          <a:xfrm>
            <a:off x="2781889" y="2148313"/>
            <a:ext cx="669925" cy="260350"/>
          </a:xfrm>
          <a:prstGeom prst="rect">
            <a:avLst/>
          </a:prstGeom>
          <a:noFill/>
          <a:ln w="9525">
            <a:noFill/>
            <a:miter lim="800000"/>
            <a:headEnd/>
            <a:tailEnd/>
          </a:ln>
          <a:effectLst/>
        </p:spPr>
        <p:txBody>
          <a:bodyPr>
            <a:spAutoFit/>
          </a:bodyPr>
          <a:lstStyle/>
          <a:p>
            <a:pPr algn="r">
              <a:spcBef>
                <a:spcPct val="50000"/>
              </a:spcBef>
            </a:pPr>
            <a:r>
              <a:rPr lang="en-US" sz="1100" dirty="0">
                <a:latin typeface="Aptos" panose="020B0004020202020204" pitchFamily="34" charset="0"/>
                <a:ea typeface="MS PGothic" pitchFamily="34" charset="-128"/>
                <a:cs typeface="Calibri" pitchFamily="34" charset="0"/>
              </a:rPr>
              <a:t>10,000</a:t>
            </a:r>
          </a:p>
        </p:txBody>
      </p:sp>
      <p:sp>
        <p:nvSpPr>
          <p:cNvPr id="9" name="Text Box 7"/>
          <p:cNvSpPr txBox="1">
            <a:spLocks noChangeArrowheads="1"/>
          </p:cNvSpPr>
          <p:nvPr/>
        </p:nvSpPr>
        <p:spPr bwMode="auto">
          <a:xfrm>
            <a:off x="2781889" y="2673776"/>
            <a:ext cx="669925" cy="260350"/>
          </a:xfrm>
          <a:prstGeom prst="rect">
            <a:avLst/>
          </a:prstGeom>
          <a:noFill/>
          <a:ln w="9525">
            <a:noFill/>
            <a:miter lim="800000"/>
            <a:headEnd/>
            <a:tailEnd/>
          </a:ln>
          <a:effectLst/>
        </p:spPr>
        <p:txBody>
          <a:bodyPr>
            <a:spAutoFit/>
          </a:bodyPr>
          <a:lstStyle/>
          <a:p>
            <a:pPr algn="r">
              <a:spcBef>
                <a:spcPct val="50000"/>
              </a:spcBef>
            </a:pPr>
            <a:r>
              <a:rPr lang="en-US" sz="1100" dirty="0">
                <a:latin typeface="Aptos" panose="020B0004020202020204" pitchFamily="34" charset="0"/>
                <a:ea typeface="MS PGothic" pitchFamily="34" charset="-128"/>
                <a:cs typeface="Calibri" pitchFamily="34" charset="0"/>
              </a:rPr>
              <a:t>1,000</a:t>
            </a:r>
          </a:p>
        </p:txBody>
      </p:sp>
      <p:sp>
        <p:nvSpPr>
          <p:cNvPr id="10" name="Text Box 8"/>
          <p:cNvSpPr txBox="1">
            <a:spLocks noChangeArrowheads="1"/>
          </p:cNvSpPr>
          <p:nvPr/>
        </p:nvSpPr>
        <p:spPr bwMode="auto">
          <a:xfrm>
            <a:off x="2781889" y="3261151"/>
            <a:ext cx="669925" cy="260350"/>
          </a:xfrm>
          <a:prstGeom prst="rect">
            <a:avLst/>
          </a:prstGeom>
          <a:noFill/>
          <a:ln w="9525">
            <a:noFill/>
            <a:miter lim="800000"/>
            <a:headEnd/>
            <a:tailEnd/>
          </a:ln>
          <a:effectLst/>
        </p:spPr>
        <p:txBody>
          <a:bodyPr>
            <a:spAutoFit/>
          </a:bodyPr>
          <a:lstStyle/>
          <a:p>
            <a:pPr algn="r">
              <a:spcBef>
                <a:spcPct val="50000"/>
              </a:spcBef>
            </a:pPr>
            <a:r>
              <a:rPr lang="en-US" sz="1100" dirty="0">
                <a:latin typeface="Aptos" panose="020B0004020202020204" pitchFamily="34" charset="0"/>
                <a:ea typeface="MS PGothic" pitchFamily="34" charset="-128"/>
                <a:cs typeface="Calibri" pitchFamily="34" charset="0"/>
              </a:rPr>
              <a:t>100</a:t>
            </a:r>
          </a:p>
        </p:txBody>
      </p:sp>
      <p:sp>
        <p:nvSpPr>
          <p:cNvPr id="11" name="Text Box 9"/>
          <p:cNvSpPr txBox="1">
            <a:spLocks noChangeArrowheads="1"/>
          </p:cNvSpPr>
          <p:nvPr/>
        </p:nvSpPr>
        <p:spPr bwMode="auto">
          <a:xfrm>
            <a:off x="2781889" y="3862813"/>
            <a:ext cx="669925" cy="260350"/>
          </a:xfrm>
          <a:prstGeom prst="rect">
            <a:avLst/>
          </a:prstGeom>
          <a:noFill/>
          <a:ln w="9525">
            <a:noFill/>
            <a:miter lim="800000"/>
            <a:headEnd/>
            <a:tailEnd/>
          </a:ln>
          <a:effectLst/>
        </p:spPr>
        <p:txBody>
          <a:bodyPr>
            <a:spAutoFit/>
          </a:bodyPr>
          <a:lstStyle/>
          <a:p>
            <a:pPr algn="r">
              <a:spcBef>
                <a:spcPct val="50000"/>
              </a:spcBef>
            </a:pPr>
            <a:r>
              <a:rPr lang="en-US" sz="1100" dirty="0">
                <a:latin typeface="Aptos" panose="020B0004020202020204" pitchFamily="34" charset="0"/>
                <a:ea typeface="MS PGothic" pitchFamily="34" charset="-128"/>
                <a:cs typeface="Calibri" pitchFamily="34" charset="0"/>
              </a:rPr>
              <a:t>10</a:t>
            </a:r>
          </a:p>
        </p:txBody>
      </p:sp>
      <p:sp>
        <p:nvSpPr>
          <p:cNvPr id="12" name="Text Box 10"/>
          <p:cNvSpPr txBox="1">
            <a:spLocks noChangeArrowheads="1"/>
          </p:cNvSpPr>
          <p:nvPr/>
        </p:nvSpPr>
        <p:spPr bwMode="auto">
          <a:xfrm>
            <a:off x="3286714"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0</a:t>
            </a:r>
          </a:p>
        </p:txBody>
      </p:sp>
      <p:sp>
        <p:nvSpPr>
          <p:cNvPr id="13" name="Text Box 11"/>
          <p:cNvSpPr txBox="1">
            <a:spLocks noChangeArrowheads="1"/>
          </p:cNvSpPr>
          <p:nvPr/>
        </p:nvSpPr>
        <p:spPr bwMode="auto">
          <a:xfrm>
            <a:off x="3378788" y="4566076"/>
            <a:ext cx="703262"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 2  3</a:t>
            </a:r>
          </a:p>
        </p:txBody>
      </p:sp>
      <p:sp>
        <p:nvSpPr>
          <p:cNvPr id="14" name="Text Box 12"/>
          <p:cNvSpPr txBox="1">
            <a:spLocks noChangeArrowheads="1"/>
          </p:cNvSpPr>
          <p:nvPr/>
        </p:nvSpPr>
        <p:spPr bwMode="auto">
          <a:xfrm>
            <a:off x="3951876"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 7</a:t>
            </a:r>
          </a:p>
        </p:txBody>
      </p:sp>
      <p:sp>
        <p:nvSpPr>
          <p:cNvPr id="15" name="Text Box 13"/>
          <p:cNvSpPr txBox="1">
            <a:spLocks noChangeArrowheads="1"/>
          </p:cNvSpPr>
          <p:nvPr/>
        </p:nvSpPr>
        <p:spPr bwMode="auto">
          <a:xfrm>
            <a:off x="4375739"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12</a:t>
            </a:r>
          </a:p>
        </p:txBody>
      </p:sp>
      <p:sp>
        <p:nvSpPr>
          <p:cNvPr id="16" name="Text Box 14"/>
          <p:cNvSpPr txBox="1">
            <a:spLocks noChangeArrowheads="1"/>
          </p:cNvSpPr>
          <p:nvPr/>
        </p:nvSpPr>
        <p:spPr bwMode="auto">
          <a:xfrm>
            <a:off x="4937714"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18</a:t>
            </a:r>
          </a:p>
        </p:txBody>
      </p:sp>
      <p:sp>
        <p:nvSpPr>
          <p:cNvPr id="17" name="Text Box 15"/>
          <p:cNvSpPr txBox="1">
            <a:spLocks noChangeArrowheads="1"/>
          </p:cNvSpPr>
          <p:nvPr/>
        </p:nvSpPr>
        <p:spPr bwMode="auto">
          <a:xfrm>
            <a:off x="5482226"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24</a:t>
            </a:r>
          </a:p>
        </p:txBody>
      </p:sp>
      <p:sp>
        <p:nvSpPr>
          <p:cNvPr id="18" name="Text Box 16"/>
          <p:cNvSpPr txBox="1">
            <a:spLocks noChangeArrowheads="1"/>
          </p:cNvSpPr>
          <p:nvPr/>
        </p:nvSpPr>
        <p:spPr bwMode="auto">
          <a:xfrm>
            <a:off x="6052139"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30</a:t>
            </a:r>
          </a:p>
        </p:txBody>
      </p:sp>
      <p:sp>
        <p:nvSpPr>
          <p:cNvPr id="19" name="Text Box 17"/>
          <p:cNvSpPr txBox="1">
            <a:spLocks noChangeArrowheads="1"/>
          </p:cNvSpPr>
          <p:nvPr/>
        </p:nvSpPr>
        <p:spPr bwMode="auto">
          <a:xfrm>
            <a:off x="6579189"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36</a:t>
            </a:r>
          </a:p>
        </p:txBody>
      </p:sp>
      <p:sp>
        <p:nvSpPr>
          <p:cNvPr id="20" name="Text Box 18"/>
          <p:cNvSpPr txBox="1">
            <a:spLocks noChangeArrowheads="1"/>
          </p:cNvSpPr>
          <p:nvPr/>
        </p:nvSpPr>
        <p:spPr bwMode="auto">
          <a:xfrm>
            <a:off x="8217489" y="456607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54</a:t>
            </a:r>
          </a:p>
        </p:txBody>
      </p:sp>
      <p:sp>
        <p:nvSpPr>
          <p:cNvPr id="21" name="Text Box 19"/>
          <p:cNvSpPr txBox="1">
            <a:spLocks noChangeArrowheads="1"/>
          </p:cNvSpPr>
          <p:nvPr/>
        </p:nvSpPr>
        <p:spPr bwMode="auto">
          <a:xfrm>
            <a:off x="8638176" y="463592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60</a:t>
            </a:r>
          </a:p>
        </p:txBody>
      </p:sp>
      <p:sp>
        <p:nvSpPr>
          <p:cNvPr id="22" name="Text Box 20"/>
          <p:cNvSpPr txBox="1">
            <a:spLocks noChangeArrowheads="1"/>
          </p:cNvSpPr>
          <p:nvPr/>
        </p:nvSpPr>
        <p:spPr bwMode="auto">
          <a:xfrm>
            <a:off x="8981076" y="4635926"/>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61</a:t>
            </a:r>
          </a:p>
        </p:txBody>
      </p:sp>
      <p:sp>
        <p:nvSpPr>
          <p:cNvPr id="23" name="Text Box 21"/>
          <p:cNvSpPr txBox="1">
            <a:spLocks noChangeArrowheads="1"/>
          </p:cNvSpPr>
          <p:nvPr/>
        </p:nvSpPr>
        <p:spPr bwMode="auto">
          <a:xfrm>
            <a:off x="8668339" y="4899452"/>
            <a:ext cx="714375" cy="428625"/>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60+1</a:t>
            </a:r>
            <a:br>
              <a:rPr lang="en-US" sz="1100" dirty="0">
                <a:latin typeface="Aptos" panose="020B0004020202020204" pitchFamily="34" charset="0"/>
                <a:ea typeface="MS PGothic" pitchFamily="34" charset="-128"/>
                <a:cs typeface="Calibri" pitchFamily="34" charset="0"/>
              </a:rPr>
            </a:br>
            <a:r>
              <a:rPr lang="tr-TR" sz="1100" dirty="0">
                <a:latin typeface="Aptos" panose="020B0004020202020204" pitchFamily="34" charset="0"/>
                <a:ea typeface="MS PGothic" pitchFamily="34" charset="-128"/>
                <a:cs typeface="Calibri" pitchFamily="34" charset="0"/>
              </a:rPr>
              <a:t>ay</a:t>
            </a:r>
            <a:endParaRPr lang="en-US" sz="1100" dirty="0">
              <a:latin typeface="Aptos" panose="020B0004020202020204" pitchFamily="34" charset="0"/>
              <a:ea typeface="MS PGothic" pitchFamily="34" charset="-128"/>
              <a:cs typeface="Calibri" pitchFamily="34" charset="0"/>
            </a:endParaRPr>
          </a:p>
        </p:txBody>
      </p:sp>
      <p:sp>
        <p:nvSpPr>
          <p:cNvPr id="24" name="Text Box 22"/>
          <p:cNvSpPr txBox="1">
            <a:spLocks noChangeArrowheads="1"/>
          </p:cNvSpPr>
          <p:nvPr/>
        </p:nvSpPr>
        <p:spPr bwMode="auto">
          <a:xfrm>
            <a:off x="6242638" y="3246863"/>
            <a:ext cx="1733550" cy="523220"/>
          </a:xfrm>
          <a:prstGeom prst="rect">
            <a:avLst/>
          </a:prstGeom>
          <a:noFill/>
          <a:ln w="9525">
            <a:noFill/>
            <a:miter lim="800000"/>
            <a:headEnd/>
            <a:tailEnd/>
          </a:ln>
          <a:effectLst/>
        </p:spPr>
        <p:txBody>
          <a:bodyPr>
            <a:spAutoFit/>
          </a:bodyPr>
          <a:lstStyle/>
          <a:p>
            <a:pPr>
              <a:spcBef>
                <a:spcPct val="50000"/>
              </a:spcBef>
            </a:pPr>
            <a:r>
              <a:rPr lang="en-US" sz="1400" dirty="0">
                <a:latin typeface="Aptos" panose="020B0004020202020204" pitchFamily="34" charset="0"/>
                <a:ea typeface="MS PGothic" pitchFamily="34" charset="-128"/>
                <a:cs typeface="Calibri" pitchFamily="34" charset="0"/>
              </a:rPr>
              <a:t>Gardasil</a:t>
            </a:r>
            <a:br>
              <a:rPr lang="en-US" sz="1400" dirty="0">
                <a:latin typeface="Aptos" panose="020B0004020202020204" pitchFamily="34" charset="0"/>
                <a:ea typeface="MS PGothic" pitchFamily="34" charset="-128"/>
                <a:cs typeface="Calibri" pitchFamily="34" charset="0"/>
              </a:rPr>
            </a:br>
            <a:r>
              <a:rPr lang="en-US" sz="1400" dirty="0">
                <a:latin typeface="Aptos" panose="020B0004020202020204" pitchFamily="34" charset="0"/>
                <a:ea typeface="MS PGothic" pitchFamily="34" charset="-128"/>
                <a:cs typeface="Calibri" pitchFamily="34" charset="0"/>
              </a:rPr>
              <a:t>n = 78</a:t>
            </a:r>
          </a:p>
        </p:txBody>
      </p:sp>
      <p:sp>
        <p:nvSpPr>
          <p:cNvPr id="25" name="Text Box 23"/>
          <p:cNvSpPr txBox="1">
            <a:spLocks noChangeArrowheads="1"/>
          </p:cNvSpPr>
          <p:nvPr/>
        </p:nvSpPr>
        <p:spPr bwMode="auto">
          <a:xfrm>
            <a:off x="6242639" y="3986638"/>
            <a:ext cx="2865437" cy="523220"/>
          </a:xfrm>
          <a:prstGeom prst="rect">
            <a:avLst/>
          </a:prstGeom>
          <a:noFill/>
          <a:ln w="9525">
            <a:noFill/>
            <a:miter lim="800000"/>
            <a:headEnd/>
            <a:tailEnd/>
          </a:ln>
          <a:effectLst/>
        </p:spPr>
        <p:txBody>
          <a:bodyPr>
            <a:spAutoFit/>
          </a:bodyPr>
          <a:lstStyle/>
          <a:p>
            <a:r>
              <a:rPr lang="en-US" sz="1400" dirty="0" err="1">
                <a:latin typeface="Aptos" panose="020B0004020202020204" pitchFamily="34" charset="0"/>
                <a:ea typeface="MS PGothic" pitchFamily="34" charset="-128"/>
                <a:cs typeface="Calibri" pitchFamily="34" charset="0"/>
              </a:rPr>
              <a:t>Pla</a:t>
            </a:r>
            <a:r>
              <a:rPr lang="tr-TR" sz="1400" dirty="0">
                <a:latin typeface="Aptos" panose="020B0004020202020204" pitchFamily="34" charset="0"/>
                <a:ea typeface="MS PGothic" pitchFamily="34" charset="-128"/>
                <a:cs typeface="Calibri" pitchFamily="34" charset="0"/>
              </a:rPr>
              <a:t>c</a:t>
            </a:r>
            <a:r>
              <a:rPr lang="en-US" sz="1400" dirty="0" err="1">
                <a:latin typeface="Aptos" panose="020B0004020202020204" pitchFamily="34" charset="0"/>
                <a:ea typeface="MS PGothic" pitchFamily="34" charset="-128"/>
                <a:cs typeface="Calibri" pitchFamily="34" charset="0"/>
              </a:rPr>
              <a:t>ebo</a:t>
            </a:r>
            <a:r>
              <a:rPr lang="en-US" sz="1400" dirty="0">
                <a:latin typeface="Aptos" panose="020B0004020202020204" pitchFamily="34" charset="0"/>
                <a:ea typeface="MS PGothic" pitchFamily="34" charset="-128"/>
                <a:cs typeface="Calibri" pitchFamily="34" charset="0"/>
              </a:rPr>
              <a:t> (</a:t>
            </a:r>
            <a:r>
              <a:rPr lang="en-US" sz="1400" dirty="0" err="1">
                <a:latin typeface="Aptos" panose="020B0004020202020204" pitchFamily="34" charset="0"/>
                <a:ea typeface="MS PGothic" pitchFamily="34" charset="-128"/>
                <a:cs typeface="Calibri" pitchFamily="34" charset="0"/>
              </a:rPr>
              <a:t>Sero</a:t>
            </a:r>
            <a:r>
              <a:rPr lang="en-US" sz="1400" dirty="0">
                <a:latin typeface="Aptos" panose="020B0004020202020204" pitchFamily="34" charset="0"/>
                <a:ea typeface="MS PGothic" pitchFamily="34" charset="-128"/>
                <a:cs typeface="Calibri" pitchFamily="34" charset="0"/>
              </a:rPr>
              <a:t> (-) </a:t>
            </a:r>
            <a:r>
              <a:rPr lang="tr-TR" sz="1400" dirty="0">
                <a:latin typeface="Aptos" panose="020B0004020202020204" pitchFamily="34" charset="0"/>
                <a:ea typeface="MS PGothic" pitchFamily="34" charset="-128"/>
                <a:cs typeface="Calibri" pitchFamily="34" charset="0"/>
              </a:rPr>
              <a:t>ve </a:t>
            </a:r>
            <a:r>
              <a:rPr lang="en-US" sz="1400" dirty="0">
                <a:latin typeface="Aptos" panose="020B0004020202020204" pitchFamily="34" charset="0"/>
                <a:ea typeface="MS PGothic" pitchFamily="34" charset="-128"/>
                <a:cs typeface="Calibri" pitchFamily="34" charset="0"/>
              </a:rPr>
              <a:t>PCR (-)</a:t>
            </a:r>
          </a:p>
          <a:p>
            <a:r>
              <a:rPr lang="en-US" sz="1400" dirty="0">
                <a:latin typeface="Aptos" panose="020B0004020202020204" pitchFamily="34" charset="0"/>
                <a:ea typeface="MS PGothic" pitchFamily="34" charset="-128"/>
                <a:cs typeface="Calibri" pitchFamily="34" charset="0"/>
              </a:rPr>
              <a:t>n = 70 </a:t>
            </a:r>
          </a:p>
        </p:txBody>
      </p:sp>
      <p:sp>
        <p:nvSpPr>
          <p:cNvPr id="26" name="Text Box 24"/>
          <p:cNvSpPr txBox="1">
            <a:spLocks noChangeArrowheads="1"/>
          </p:cNvSpPr>
          <p:nvPr/>
        </p:nvSpPr>
        <p:spPr bwMode="auto">
          <a:xfrm rot="-5400000">
            <a:off x="1192801" y="2986514"/>
            <a:ext cx="2549525" cy="825500"/>
          </a:xfrm>
          <a:prstGeom prst="rect">
            <a:avLst/>
          </a:prstGeom>
          <a:noFill/>
          <a:ln w="9525">
            <a:noFill/>
            <a:miter lim="800000"/>
            <a:headEnd/>
            <a:tailEnd/>
          </a:ln>
          <a:effectLst/>
        </p:spPr>
        <p:txBody>
          <a:bodyPr>
            <a:spAutoFit/>
          </a:bodyPr>
          <a:lstStyle/>
          <a:p>
            <a:pPr algn="ctr">
              <a:spcBef>
                <a:spcPct val="50000"/>
              </a:spcBef>
            </a:pPr>
            <a:br>
              <a:rPr lang="en-US" sz="1600" b="1" dirty="0">
                <a:latin typeface="Aptos" panose="020B0004020202020204" pitchFamily="34" charset="0"/>
                <a:ea typeface="MS PGothic" pitchFamily="34" charset="-128"/>
                <a:cs typeface="Calibri" pitchFamily="34" charset="0"/>
              </a:rPr>
            </a:br>
            <a:r>
              <a:rPr lang="en-US" sz="1600" b="1" dirty="0">
                <a:latin typeface="Aptos" panose="020B0004020202020204" pitchFamily="34" charset="0"/>
                <a:ea typeface="MS PGothic" pitchFamily="34" charset="-128"/>
                <a:cs typeface="Calibri" pitchFamily="34" charset="0"/>
              </a:rPr>
              <a:t>GMT </a:t>
            </a:r>
            <a:r>
              <a:rPr lang="tr-TR" sz="1600" b="1" dirty="0">
                <a:latin typeface="Aptos" panose="020B0004020202020204" pitchFamily="34" charset="0"/>
                <a:ea typeface="MS PGothic" pitchFamily="34" charset="-128"/>
                <a:cs typeface="Calibri" pitchFamily="34" charset="0"/>
              </a:rPr>
              <a:t> </a:t>
            </a:r>
            <a:r>
              <a:rPr lang="en-US" sz="1600" b="1" dirty="0">
                <a:latin typeface="Aptos" panose="020B0004020202020204" pitchFamily="34" charset="0"/>
                <a:ea typeface="MS PGothic" pitchFamily="34" charset="-128"/>
                <a:cs typeface="Calibri" pitchFamily="34" charset="0"/>
              </a:rPr>
              <a:t>95% CI</a:t>
            </a:r>
            <a:br>
              <a:rPr lang="en-US" sz="1600" b="1" dirty="0">
                <a:latin typeface="Aptos" panose="020B0004020202020204" pitchFamily="34" charset="0"/>
                <a:ea typeface="MS PGothic" pitchFamily="34" charset="-128"/>
                <a:cs typeface="Calibri" pitchFamily="34" charset="0"/>
              </a:rPr>
            </a:br>
            <a:r>
              <a:rPr lang="en-US" sz="1600" b="1" dirty="0">
                <a:latin typeface="Aptos" panose="020B0004020202020204" pitchFamily="34" charset="0"/>
                <a:ea typeface="MS PGothic" pitchFamily="34" charset="-128"/>
                <a:cs typeface="Calibri" pitchFamily="34" charset="0"/>
              </a:rPr>
              <a:t>[log</a:t>
            </a:r>
            <a:r>
              <a:rPr lang="en-US" sz="1600" b="1" baseline="-25000" dirty="0">
                <a:latin typeface="Aptos" panose="020B0004020202020204" pitchFamily="34" charset="0"/>
                <a:ea typeface="MS PGothic" pitchFamily="34" charset="-128"/>
                <a:cs typeface="Calibri" pitchFamily="34" charset="0"/>
              </a:rPr>
              <a:t>10</a:t>
            </a:r>
            <a:r>
              <a:rPr lang="en-US" sz="1600" b="1" dirty="0">
                <a:latin typeface="Aptos" panose="020B0004020202020204" pitchFamily="34" charset="0"/>
                <a:ea typeface="MS PGothic" pitchFamily="34" charset="-128"/>
                <a:cs typeface="Calibri" pitchFamily="34" charset="0"/>
              </a:rPr>
              <a:t> scale])</a:t>
            </a:r>
          </a:p>
        </p:txBody>
      </p:sp>
      <p:sp>
        <p:nvSpPr>
          <p:cNvPr id="27" name="Text Box 25"/>
          <p:cNvSpPr txBox="1">
            <a:spLocks noChangeArrowheads="1"/>
          </p:cNvSpPr>
          <p:nvPr/>
        </p:nvSpPr>
        <p:spPr bwMode="auto">
          <a:xfrm>
            <a:off x="3286714" y="5253463"/>
            <a:ext cx="5495925" cy="523220"/>
          </a:xfrm>
          <a:prstGeom prst="rect">
            <a:avLst/>
          </a:prstGeom>
          <a:noFill/>
          <a:ln w="9525">
            <a:noFill/>
            <a:miter lim="800000"/>
            <a:headEnd/>
            <a:tailEnd/>
          </a:ln>
          <a:effectLst/>
        </p:spPr>
        <p:txBody>
          <a:bodyPr>
            <a:spAutoFit/>
          </a:bodyPr>
          <a:lstStyle/>
          <a:p>
            <a:r>
              <a:rPr lang="tr-TR" sz="1400" b="1" dirty="0">
                <a:latin typeface="Aptos" panose="020B0004020202020204" pitchFamily="34" charset="0"/>
                <a:ea typeface="MS PGothic" pitchFamily="34" charset="-128"/>
                <a:cs typeface="Calibri" pitchFamily="34" charset="0"/>
              </a:rPr>
              <a:t>V</a:t>
            </a:r>
            <a:r>
              <a:rPr lang="en-US" sz="1400" b="1" dirty="0" err="1">
                <a:latin typeface="Aptos" panose="020B0004020202020204" pitchFamily="34" charset="0"/>
                <a:ea typeface="MS PGothic" pitchFamily="34" charset="-128"/>
                <a:cs typeface="Calibri" pitchFamily="34" charset="0"/>
              </a:rPr>
              <a:t>accine</a:t>
            </a:r>
            <a:r>
              <a:rPr lang="tr-TR" sz="1400" b="1" dirty="0">
                <a:latin typeface="Aptos" panose="020B0004020202020204" pitchFamily="34" charset="0"/>
                <a:ea typeface="MS PGothic" pitchFamily="34" charset="-128"/>
                <a:cs typeface="Calibri" pitchFamily="34" charset="0"/>
              </a:rPr>
              <a:t> in </a:t>
            </a:r>
            <a:r>
              <a:rPr lang="en-US" sz="1400" b="1" dirty="0">
                <a:latin typeface="Aptos" panose="020B0004020202020204" pitchFamily="34" charset="0"/>
                <a:ea typeface="MS PGothic" pitchFamily="34" charset="-128"/>
                <a:cs typeface="Calibri" pitchFamily="34" charset="0"/>
              </a:rPr>
              <a:t>0</a:t>
            </a:r>
            <a:r>
              <a:rPr lang="tr-TR" sz="1400" b="1" dirty="0">
                <a:latin typeface="Aptos" panose="020B0004020202020204" pitchFamily="34" charset="0"/>
                <a:ea typeface="MS PGothic" pitchFamily="34" charset="-128"/>
                <a:cs typeface="Calibri" pitchFamily="34" charset="0"/>
              </a:rPr>
              <a:t>.</a:t>
            </a:r>
            <a:r>
              <a:rPr lang="en-US" sz="1400" b="1" dirty="0">
                <a:latin typeface="Aptos" panose="020B0004020202020204" pitchFamily="34" charset="0"/>
                <a:ea typeface="MS PGothic" pitchFamily="34" charset="-128"/>
                <a:cs typeface="Calibri" pitchFamily="34" charset="0"/>
              </a:rPr>
              <a:t>, 2</a:t>
            </a:r>
            <a:r>
              <a:rPr lang="tr-TR" sz="1400" b="1" dirty="0">
                <a:latin typeface="Aptos" panose="020B0004020202020204" pitchFamily="34" charset="0"/>
                <a:ea typeface="MS PGothic" pitchFamily="34" charset="-128"/>
                <a:cs typeface="Calibri" pitchFamily="34" charset="0"/>
              </a:rPr>
              <a:t>.</a:t>
            </a:r>
            <a:r>
              <a:rPr lang="en-US" sz="1400" b="1" dirty="0">
                <a:latin typeface="Aptos" panose="020B0004020202020204" pitchFamily="34" charset="0"/>
                <a:ea typeface="MS PGothic" pitchFamily="34" charset="-128"/>
                <a:cs typeface="Calibri" pitchFamily="34" charset="0"/>
              </a:rPr>
              <a:t> </a:t>
            </a:r>
            <a:r>
              <a:rPr lang="tr-TR" sz="1400" b="1" dirty="0">
                <a:latin typeface="Aptos" panose="020B0004020202020204" pitchFamily="34" charset="0"/>
                <a:ea typeface="MS PGothic" pitchFamily="34" charset="-128"/>
                <a:cs typeface="Calibri" pitchFamily="34" charset="0"/>
              </a:rPr>
              <a:t>and </a:t>
            </a:r>
            <a:r>
              <a:rPr lang="en-US" sz="1400" b="1" dirty="0">
                <a:latin typeface="Aptos" panose="020B0004020202020204" pitchFamily="34" charset="0"/>
                <a:ea typeface="MS PGothic" pitchFamily="34" charset="-128"/>
                <a:cs typeface="Calibri" pitchFamily="34" charset="0"/>
              </a:rPr>
              <a:t>6</a:t>
            </a:r>
            <a:r>
              <a:rPr lang="tr-TR" sz="1400" b="1" dirty="0">
                <a:latin typeface="Aptos" panose="020B0004020202020204" pitchFamily="34" charset="0"/>
                <a:ea typeface="MS PGothic" pitchFamily="34" charset="-128"/>
                <a:cs typeface="Calibri" pitchFamily="34" charset="0"/>
              </a:rPr>
              <a:t>.</a:t>
            </a:r>
            <a:r>
              <a:rPr lang="en-US" sz="1400" b="1" dirty="0">
                <a:latin typeface="Aptos" panose="020B0004020202020204" pitchFamily="34" charset="0"/>
                <a:ea typeface="MS PGothic" pitchFamily="34" charset="-128"/>
                <a:cs typeface="Calibri" pitchFamily="34" charset="0"/>
              </a:rPr>
              <a:t> </a:t>
            </a:r>
            <a:r>
              <a:rPr lang="tr-TR" sz="1400" b="1" dirty="0">
                <a:latin typeface="Aptos" panose="020B0004020202020204" pitchFamily="34" charset="0"/>
                <a:ea typeface="MS PGothic" pitchFamily="34" charset="-128"/>
                <a:cs typeface="Calibri" pitchFamily="34" charset="0"/>
              </a:rPr>
              <a:t>months</a:t>
            </a:r>
            <a:endParaRPr lang="en-US" sz="1400" b="1" dirty="0">
              <a:latin typeface="Aptos" panose="020B0004020202020204" pitchFamily="34" charset="0"/>
              <a:ea typeface="MS PGothic" pitchFamily="34" charset="-128"/>
              <a:cs typeface="Calibri" pitchFamily="34" charset="0"/>
            </a:endParaRPr>
          </a:p>
          <a:p>
            <a:r>
              <a:rPr lang="en-US" sz="1400" b="1" dirty="0">
                <a:latin typeface="Aptos" panose="020B0004020202020204" pitchFamily="34" charset="0"/>
                <a:ea typeface="MS PGothic" pitchFamily="34" charset="-128"/>
                <a:cs typeface="Calibri" pitchFamily="34" charset="0"/>
              </a:rPr>
              <a:t>Immune challenge 60</a:t>
            </a:r>
            <a:r>
              <a:rPr lang="tr-TR" sz="1400" b="1" dirty="0">
                <a:latin typeface="Aptos" panose="020B0004020202020204" pitchFamily="34" charset="0"/>
                <a:ea typeface="MS PGothic" pitchFamily="34" charset="-128"/>
                <a:cs typeface="Calibri" pitchFamily="34" charset="0"/>
              </a:rPr>
              <a:t>.</a:t>
            </a:r>
            <a:r>
              <a:rPr lang="en-US" sz="1400" b="1" dirty="0">
                <a:latin typeface="Aptos" panose="020B0004020202020204" pitchFamily="34" charset="0"/>
                <a:ea typeface="MS PGothic" pitchFamily="34" charset="-128"/>
                <a:cs typeface="Calibri" pitchFamily="34" charset="0"/>
              </a:rPr>
              <a:t> month</a:t>
            </a:r>
          </a:p>
        </p:txBody>
      </p:sp>
      <p:sp>
        <p:nvSpPr>
          <p:cNvPr id="28" name="Freeform 27"/>
          <p:cNvSpPr>
            <a:spLocks/>
          </p:cNvSpPr>
          <p:nvPr/>
        </p:nvSpPr>
        <p:spPr bwMode="auto">
          <a:xfrm>
            <a:off x="3494676" y="2478513"/>
            <a:ext cx="5591175" cy="1524000"/>
          </a:xfrm>
          <a:custGeom>
            <a:avLst/>
            <a:gdLst/>
            <a:ahLst/>
            <a:cxnLst>
              <a:cxn ang="0">
                <a:pos x="0" y="960"/>
              </a:cxn>
              <a:cxn ang="0">
                <a:pos x="114" y="558"/>
              </a:cxn>
              <a:cxn ang="0">
                <a:pos x="174" y="132"/>
              </a:cxn>
              <a:cxn ang="0">
                <a:pos x="354" y="216"/>
              </a:cxn>
              <a:cxn ang="0">
                <a:pos x="402" y="102"/>
              </a:cxn>
              <a:cxn ang="0">
                <a:pos x="702" y="222"/>
              </a:cxn>
              <a:cxn ang="0">
                <a:pos x="1050" y="414"/>
              </a:cxn>
              <a:cxn ang="0">
                <a:pos x="1380" y="486"/>
              </a:cxn>
              <a:cxn ang="0">
                <a:pos x="1740" y="414"/>
              </a:cxn>
              <a:cxn ang="0">
                <a:pos x="2094" y="450"/>
              </a:cxn>
              <a:cxn ang="0">
                <a:pos x="3120" y="468"/>
              </a:cxn>
              <a:cxn ang="0">
                <a:pos x="3390" y="432"/>
              </a:cxn>
              <a:cxn ang="0">
                <a:pos x="3480" y="72"/>
              </a:cxn>
              <a:cxn ang="0">
                <a:pos x="3522" y="0"/>
              </a:cxn>
            </a:cxnLst>
            <a:rect l="0" t="0" r="r" b="b"/>
            <a:pathLst>
              <a:path w="3522" h="960">
                <a:moveTo>
                  <a:pt x="0" y="960"/>
                </a:moveTo>
                <a:lnTo>
                  <a:pt x="114" y="558"/>
                </a:lnTo>
                <a:lnTo>
                  <a:pt x="174" y="132"/>
                </a:lnTo>
                <a:lnTo>
                  <a:pt x="354" y="216"/>
                </a:lnTo>
                <a:lnTo>
                  <a:pt x="402" y="102"/>
                </a:lnTo>
                <a:lnTo>
                  <a:pt x="702" y="222"/>
                </a:lnTo>
                <a:lnTo>
                  <a:pt x="1050" y="414"/>
                </a:lnTo>
                <a:lnTo>
                  <a:pt x="1380" y="486"/>
                </a:lnTo>
                <a:lnTo>
                  <a:pt x="1740" y="414"/>
                </a:lnTo>
                <a:lnTo>
                  <a:pt x="2094" y="450"/>
                </a:lnTo>
                <a:lnTo>
                  <a:pt x="3120" y="468"/>
                </a:lnTo>
                <a:lnTo>
                  <a:pt x="3390" y="432"/>
                </a:lnTo>
                <a:lnTo>
                  <a:pt x="3480" y="72"/>
                </a:lnTo>
                <a:lnTo>
                  <a:pt x="3522" y="0"/>
                </a:lnTo>
              </a:path>
            </a:pathLst>
          </a:custGeom>
          <a:noFill/>
          <a:ln w="38100" cmpd="sng">
            <a:solidFill>
              <a:schemeClr val="accent2"/>
            </a:solidFill>
            <a:round/>
            <a:headEnd/>
            <a:tailEnd/>
          </a:ln>
          <a:effectLst/>
        </p:spPr>
        <p:txBody>
          <a:bodyPr/>
          <a:lstStyle/>
          <a:p>
            <a:endParaRPr lang="tr-TR" dirty="0">
              <a:latin typeface="Aptos" panose="020B0004020202020204" pitchFamily="34" charset="0"/>
              <a:cs typeface="Calibri" pitchFamily="34" charset="0"/>
            </a:endParaRPr>
          </a:p>
        </p:txBody>
      </p:sp>
      <p:sp>
        <p:nvSpPr>
          <p:cNvPr id="29" name="Freeform 28"/>
          <p:cNvSpPr>
            <a:spLocks/>
          </p:cNvSpPr>
          <p:nvPr/>
        </p:nvSpPr>
        <p:spPr bwMode="auto">
          <a:xfrm>
            <a:off x="3485151" y="3878688"/>
            <a:ext cx="5553075" cy="114300"/>
          </a:xfrm>
          <a:custGeom>
            <a:avLst/>
            <a:gdLst/>
            <a:ahLst/>
            <a:cxnLst>
              <a:cxn ang="0">
                <a:pos x="0" y="72"/>
              </a:cxn>
              <a:cxn ang="0">
                <a:pos x="3402" y="72"/>
              </a:cxn>
              <a:cxn ang="0">
                <a:pos x="3498" y="0"/>
              </a:cxn>
            </a:cxnLst>
            <a:rect l="0" t="0" r="r" b="b"/>
            <a:pathLst>
              <a:path w="3498" h="72">
                <a:moveTo>
                  <a:pt x="0" y="72"/>
                </a:moveTo>
                <a:lnTo>
                  <a:pt x="3402" y="72"/>
                </a:lnTo>
                <a:lnTo>
                  <a:pt x="3498" y="0"/>
                </a:lnTo>
              </a:path>
            </a:pathLst>
          </a:custGeom>
          <a:noFill/>
          <a:ln w="38100" cmpd="sng">
            <a:solidFill>
              <a:schemeClr val="folHlink"/>
            </a:solidFill>
            <a:round/>
            <a:headEnd/>
            <a:tailEnd/>
          </a:ln>
          <a:effectLst/>
        </p:spPr>
        <p:txBody>
          <a:bodyPr/>
          <a:lstStyle/>
          <a:p>
            <a:endParaRPr lang="tr-TR" dirty="0">
              <a:latin typeface="Aptos" panose="020B0004020202020204" pitchFamily="34" charset="0"/>
              <a:cs typeface="Calibri" pitchFamily="34" charset="0"/>
            </a:endParaRPr>
          </a:p>
        </p:txBody>
      </p:sp>
      <p:sp>
        <p:nvSpPr>
          <p:cNvPr id="30" name="Line 29"/>
          <p:cNvSpPr>
            <a:spLocks noChangeShapeType="1"/>
          </p:cNvSpPr>
          <p:nvPr/>
        </p:nvSpPr>
        <p:spPr bwMode="auto">
          <a:xfrm>
            <a:off x="9019175" y="4554963"/>
            <a:ext cx="14288" cy="39370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31" name="Freeform 30"/>
          <p:cNvSpPr>
            <a:spLocks/>
          </p:cNvSpPr>
          <p:nvPr/>
        </p:nvSpPr>
        <p:spPr bwMode="auto">
          <a:xfrm>
            <a:off x="8914401" y="4550201"/>
            <a:ext cx="104775" cy="133350"/>
          </a:xfrm>
          <a:custGeom>
            <a:avLst/>
            <a:gdLst/>
            <a:ahLst/>
            <a:cxnLst>
              <a:cxn ang="0">
                <a:pos x="66" y="0"/>
              </a:cxn>
              <a:cxn ang="0">
                <a:pos x="36" y="60"/>
              </a:cxn>
              <a:cxn ang="0">
                <a:pos x="0" y="84"/>
              </a:cxn>
            </a:cxnLst>
            <a:rect l="0" t="0" r="r" b="b"/>
            <a:pathLst>
              <a:path w="66" h="84">
                <a:moveTo>
                  <a:pt x="66" y="0"/>
                </a:moveTo>
                <a:lnTo>
                  <a:pt x="36" y="60"/>
                </a:lnTo>
                <a:lnTo>
                  <a:pt x="0" y="84"/>
                </a:lnTo>
              </a:path>
            </a:pathLst>
          </a:cu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32" name="Freeform 31"/>
          <p:cNvSpPr>
            <a:spLocks/>
          </p:cNvSpPr>
          <p:nvPr/>
        </p:nvSpPr>
        <p:spPr bwMode="auto">
          <a:xfrm flipH="1">
            <a:off x="9023939" y="4554963"/>
            <a:ext cx="104775" cy="133350"/>
          </a:xfrm>
          <a:custGeom>
            <a:avLst/>
            <a:gdLst/>
            <a:ahLst/>
            <a:cxnLst>
              <a:cxn ang="0">
                <a:pos x="66" y="0"/>
              </a:cxn>
              <a:cxn ang="0">
                <a:pos x="36" y="60"/>
              </a:cxn>
              <a:cxn ang="0">
                <a:pos x="0" y="84"/>
              </a:cxn>
            </a:cxnLst>
            <a:rect l="0" t="0" r="r" b="b"/>
            <a:pathLst>
              <a:path w="66" h="84">
                <a:moveTo>
                  <a:pt x="66" y="0"/>
                </a:moveTo>
                <a:lnTo>
                  <a:pt x="36" y="60"/>
                </a:lnTo>
                <a:lnTo>
                  <a:pt x="0" y="84"/>
                </a:lnTo>
              </a:path>
            </a:pathLst>
          </a:cu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33" name="Text Box 32"/>
          <p:cNvSpPr txBox="1">
            <a:spLocks noChangeArrowheads="1"/>
          </p:cNvSpPr>
          <p:nvPr/>
        </p:nvSpPr>
        <p:spPr bwMode="auto">
          <a:xfrm>
            <a:off x="5596526" y="4858176"/>
            <a:ext cx="987425" cy="304800"/>
          </a:xfrm>
          <a:prstGeom prst="rect">
            <a:avLst/>
          </a:prstGeom>
          <a:noFill/>
          <a:ln w="9525">
            <a:noFill/>
            <a:miter lim="800000"/>
            <a:headEnd/>
            <a:tailEnd/>
          </a:ln>
          <a:effectLst/>
        </p:spPr>
        <p:txBody>
          <a:bodyPr>
            <a:spAutoFit/>
          </a:bodyPr>
          <a:lstStyle/>
          <a:p>
            <a:pPr>
              <a:spcBef>
                <a:spcPct val="50000"/>
              </a:spcBef>
            </a:pPr>
            <a:r>
              <a:rPr lang="tr-TR" sz="1400" b="1" dirty="0">
                <a:latin typeface="Aptos" panose="020B0004020202020204" pitchFamily="34" charset="0"/>
                <a:ea typeface="MS PGothic" pitchFamily="34" charset="-128"/>
                <a:cs typeface="Calibri" pitchFamily="34" charset="0"/>
              </a:rPr>
              <a:t>Months</a:t>
            </a:r>
            <a:endParaRPr lang="en-US" sz="1400" b="1" dirty="0">
              <a:latin typeface="Aptos" panose="020B0004020202020204" pitchFamily="34" charset="0"/>
              <a:ea typeface="MS PGothic" pitchFamily="34" charset="-128"/>
              <a:cs typeface="Calibri" pitchFamily="34" charset="0"/>
            </a:endParaRPr>
          </a:p>
        </p:txBody>
      </p:sp>
      <p:pic>
        <p:nvPicPr>
          <p:cNvPr id="35" name="Picture 34" descr="MCj03125160000[1]"/>
          <p:cNvPicPr>
            <a:picLocks noChangeAspect="1" noChangeArrowheads="1"/>
          </p:cNvPicPr>
          <p:nvPr/>
        </p:nvPicPr>
        <p:blipFill>
          <a:blip r:embed="rId2" cstate="print"/>
          <a:srcRect/>
          <a:stretch>
            <a:fillRect/>
          </a:stretch>
        </p:blipFill>
        <p:spPr bwMode="auto">
          <a:xfrm rot="17264484" flipV="1">
            <a:off x="3161300" y="4177138"/>
            <a:ext cx="388938" cy="325438"/>
          </a:xfrm>
          <a:prstGeom prst="rect">
            <a:avLst/>
          </a:prstGeom>
          <a:noFill/>
        </p:spPr>
      </p:pic>
      <p:pic>
        <p:nvPicPr>
          <p:cNvPr id="36" name="Picture 35" descr="MCj03125160000[1]"/>
          <p:cNvPicPr>
            <a:picLocks noChangeAspect="1" noChangeArrowheads="1"/>
          </p:cNvPicPr>
          <p:nvPr/>
        </p:nvPicPr>
        <p:blipFill>
          <a:blip r:embed="rId2" cstate="print"/>
          <a:srcRect/>
          <a:stretch>
            <a:fillRect/>
          </a:stretch>
        </p:blipFill>
        <p:spPr bwMode="auto">
          <a:xfrm rot="17264484" flipV="1">
            <a:off x="3362914" y="4178727"/>
            <a:ext cx="388937" cy="325437"/>
          </a:xfrm>
          <a:prstGeom prst="rect">
            <a:avLst/>
          </a:prstGeom>
          <a:noFill/>
        </p:spPr>
      </p:pic>
      <p:pic>
        <p:nvPicPr>
          <p:cNvPr id="37" name="Picture 36" descr="MCj03125160000[1]"/>
          <p:cNvPicPr>
            <a:picLocks noChangeAspect="1" noChangeArrowheads="1"/>
          </p:cNvPicPr>
          <p:nvPr/>
        </p:nvPicPr>
        <p:blipFill>
          <a:blip r:embed="rId2" cstate="print"/>
          <a:srcRect/>
          <a:stretch>
            <a:fillRect/>
          </a:stretch>
        </p:blipFill>
        <p:spPr bwMode="auto">
          <a:xfrm rot="17264484" flipV="1">
            <a:off x="3707401" y="4166026"/>
            <a:ext cx="388937" cy="325438"/>
          </a:xfrm>
          <a:prstGeom prst="rect">
            <a:avLst/>
          </a:prstGeom>
          <a:noFill/>
        </p:spPr>
      </p:pic>
      <p:sp>
        <p:nvSpPr>
          <p:cNvPr id="38" name="Text Box 37"/>
          <p:cNvSpPr txBox="1">
            <a:spLocks noChangeArrowheads="1"/>
          </p:cNvSpPr>
          <p:nvPr/>
        </p:nvSpPr>
        <p:spPr bwMode="auto">
          <a:xfrm>
            <a:off x="3810589" y="4567663"/>
            <a:ext cx="441325" cy="260350"/>
          </a:xfrm>
          <a:prstGeom prst="rect">
            <a:avLst/>
          </a:prstGeom>
          <a:noFill/>
          <a:ln w="9525">
            <a:noFill/>
            <a:miter lim="800000"/>
            <a:headEnd/>
            <a:tailEnd/>
          </a:ln>
          <a:effectLst/>
        </p:spPr>
        <p:txBody>
          <a:bodyPr>
            <a:spAutoFit/>
          </a:bodyPr>
          <a:lstStyle/>
          <a:p>
            <a:pPr algn="ctr">
              <a:spcBef>
                <a:spcPct val="50000"/>
              </a:spcBef>
            </a:pPr>
            <a:r>
              <a:rPr lang="en-US" sz="1100" dirty="0">
                <a:latin typeface="Aptos" panose="020B0004020202020204" pitchFamily="34" charset="0"/>
                <a:ea typeface="MS PGothic" pitchFamily="34" charset="-128"/>
                <a:cs typeface="Calibri" pitchFamily="34" charset="0"/>
              </a:rPr>
              <a:t>6</a:t>
            </a:r>
          </a:p>
        </p:txBody>
      </p:sp>
      <p:sp>
        <p:nvSpPr>
          <p:cNvPr id="39" name="Text Box 38"/>
          <p:cNvSpPr txBox="1">
            <a:spLocks noChangeArrowheads="1"/>
          </p:cNvSpPr>
          <p:nvPr/>
        </p:nvSpPr>
        <p:spPr bwMode="auto">
          <a:xfrm>
            <a:off x="8642938" y="4148564"/>
            <a:ext cx="461962" cy="519113"/>
          </a:xfrm>
          <a:prstGeom prst="rect">
            <a:avLst/>
          </a:prstGeom>
          <a:noFill/>
          <a:ln w="9525">
            <a:noFill/>
            <a:miter lim="800000"/>
            <a:headEnd/>
            <a:tailEnd/>
          </a:ln>
          <a:effectLst/>
        </p:spPr>
        <p:txBody>
          <a:bodyPr>
            <a:spAutoFit/>
          </a:bodyPr>
          <a:lstStyle/>
          <a:p>
            <a:pPr>
              <a:spcBef>
                <a:spcPct val="50000"/>
              </a:spcBef>
            </a:pPr>
            <a:r>
              <a:rPr lang="en-US" sz="2800" b="1" dirty="0">
                <a:solidFill>
                  <a:srgbClr val="CC0000"/>
                </a:solidFill>
                <a:latin typeface="MS PGothic" pitchFamily="34" charset="-128"/>
                <a:ea typeface="MS PGothic" pitchFamily="34" charset="-128"/>
                <a:cs typeface="Calibri" pitchFamily="34" charset="0"/>
              </a:rPr>
              <a:t>↴</a:t>
            </a:r>
          </a:p>
        </p:txBody>
      </p:sp>
      <p:sp>
        <p:nvSpPr>
          <p:cNvPr id="40" name="Rectangle 39"/>
          <p:cNvSpPr>
            <a:spLocks noChangeArrowheads="1"/>
          </p:cNvSpPr>
          <p:nvPr/>
        </p:nvSpPr>
        <p:spPr bwMode="auto">
          <a:xfrm>
            <a:off x="8779464" y="2289601"/>
            <a:ext cx="376237" cy="1117600"/>
          </a:xfrm>
          <a:prstGeom prst="rect">
            <a:avLst/>
          </a:prstGeom>
          <a:noFill/>
          <a:ln w="38100">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41" name="Text Box 40"/>
          <p:cNvSpPr txBox="1">
            <a:spLocks noChangeArrowheads="1"/>
          </p:cNvSpPr>
          <p:nvPr/>
        </p:nvSpPr>
        <p:spPr bwMode="auto">
          <a:xfrm>
            <a:off x="9109664" y="2245151"/>
            <a:ext cx="1438275" cy="738664"/>
          </a:xfrm>
          <a:prstGeom prst="rect">
            <a:avLst/>
          </a:prstGeom>
          <a:noFill/>
          <a:ln w="9525">
            <a:noFill/>
            <a:miter lim="800000"/>
            <a:headEnd/>
            <a:tailEnd/>
          </a:ln>
          <a:effectLst/>
        </p:spPr>
        <p:txBody>
          <a:bodyPr>
            <a:spAutoFit/>
          </a:bodyPr>
          <a:lstStyle/>
          <a:p>
            <a:pPr algn="ctr">
              <a:spcBef>
                <a:spcPct val="50000"/>
              </a:spcBef>
            </a:pPr>
            <a:r>
              <a:rPr lang="en-US" sz="1400" b="1" dirty="0">
                <a:solidFill>
                  <a:schemeClr val="accent2"/>
                </a:solidFill>
                <a:latin typeface="Aptos" panose="020B0004020202020204" pitchFamily="34" charset="0"/>
                <a:ea typeface="MS PGothic" pitchFamily="34" charset="-128"/>
                <a:cs typeface="Calibri" pitchFamily="34" charset="0"/>
              </a:rPr>
              <a:t>Immune </a:t>
            </a:r>
            <a:r>
              <a:rPr lang="tr-TR" sz="1400" b="1" dirty="0">
                <a:solidFill>
                  <a:schemeClr val="accent2"/>
                </a:solidFill>
                <a:latin typeface="Aptos" panose="020B0004020202020204" pitchFamily="34" charset="0"/>
                <a:ea typeface="MS PGothic" pitchFamily="34" charset="-128"/>
                <a:cs typeface="Calibri" pitchFamily="34" charset="0"/>
              </a:rPr>
              <a:t>memory continues</a:t>
            </a:r>
            <a:endParaRPr lang="en-US" sz="1400" b="1" dirty="0">
              <a:solidFill>
                <a:schemeClr val="accent2"/>
              </a:solidFill>
              <a:latin typeface="Aptos" panose="020B0004020202020204" pitchFamily="34" charset="0"/>
              <a:ea typeface="MS PGothic" pitchFamily="34" charset="-128"/>
              <a:cs typeface="Calibri" pitchFamily="34" charset="0"/>
            </a:endParaRPr>
          </a:p>
        </p:txBody>
      </p:sp>
      <p:pic>
        <p:nvPicPr>
          <p:cNvPr id="42" name="Content Placeholder 41" descr="MCj03125160000[1]"/>
          <p:cNvPicPr>
            <a:picLocks noGrp="1" noChangeAspect="1" noChangeArrowheads="1"/>
          </p:cNvPicPr>
          <p:nvPr>
            <p:ph sz="quarter" idx="4294967295"/>
          </p:nvPr>
        </p:nvPicPr>
        <p:blipFill>
          <a:blip r:embed="rId2" cstate="print"/>
          <a:stretch>
            <a:fillRect/>
          </a:stretch>
        </p:blipFill>
        <p:spPr>
          <a:xfrm>
            <a:off x="5230083" y="3430734"/>
            <a:ext cx="1825142" cy="1273759"/>
          </a:xfrm>
          <a:prstGeom prst="rect">
            <a:avLst/>
          </a:prstGeom>
          <a:noFill/>
          <a:ln/>
        </p:spPr>
      </p:pic>
      <p:sp>
        <p:nvSpPr>
          <p:cNvPr id="2" name="Footer Placeholder 1"/>
          <p:cNvSpPr>
            <a:spLocks noGrp="1"/>
          </p:cNvSpPr>
          <p:nvPr>
            <p:ph type="ftr" sz="quarter" idx="11"/>
          </p:nvPr>
        </p:nvSpPr>
        <p:spPr/>
        <p:txBody>
          <a:bodyPr/>
          <a:lstStyle/>
          <a:p>
            <a:r>
              <a:rPr lang="tr-TR"/>
              <a:t>Olsson SE, Vaccine, 2007</a:t>
            </a:r>
            <a:endParaRPr lang="tr-TR" dirty="0"/>
          </a:p>
        </p:txBody>
      </p:sp>
    </p:spTree>
    <p:extLst>
      <p:ext uri="{BB962C8B-B14F-4D97-AF65-F5344CB8AC3E}">
        <p14:creationId xmlns:p14="http://schemas.microsoft.com/office/powerpoint/2010/main" val="10149522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err="1"/>
              <a:t>Booster</a:t>
            </a:r>
            <a:r>
              <a:rPr lang="tr-TR" dirty="0"/>
              <a:t> </a:t>
            </a:r>
            <a:r>
              <a:rPr lang="tr-TR" dirty="0" err="1"/>
              <a:t>Dose</a:t>
            </a:r>
            <a:r>
              <a:rPr lang="tr-TR" dirty="0"/>
              <a:t> </a:t>
            </a:r>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97564881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4883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Adverse </a:t>
            </a:r>
            <a:r>
              <a:rPr lang="tr-TR" dirty="0" err="1"/>
              <a:t>Events</a:t>
            </a:r>
            <a:endParaRPr lang="tr-T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6001" y="2204864"/>
            <a:ext cx="3279998" cy="3279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560599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E354D16E-2E17-D047-82AF-C5949E2531D0}"/>
              </a:ext>
            </a:extLst>
          </p:cNvPr>
          <p:cNvPicPr>
            <a:picLocks noChangeAspect="1"/>
          </p:cNvPicPr>
          <p:nvPr/>
        </p:nvPicPr>
        <p:blipFill>
          <a:blip r:embed="rId3"/>
          <a:stretch>
            <a:fillRect/>
          </a:stretch>
        </p:blipFill>
        <p:spPr>
          <a:xfrm>
            <a:off x="1392806" y="1268760"/>
            <a:ext cx="9406387" cy="4963809"/>
          </a:xfrm>
          <a:prstGeom prst="rect">
            <a:avLst/>
          </a:prstGeom>
        </p:spPr>
      </p:pic>
      <p:cxnSp>
        <p:nvCxnSpPr>
          <p:cNvPr id="3" name="Düz Bağlayıcı 2"/>
          <p:cNvCxnSpPr/>
          <p:nvPr/>
        </p:nvCxnSpPr>
        <p:spPr>
          <a:xfrm>
            <a:off x="5010149" y="5295523"/>
            <a:ext cx="905069" cy="9331"/>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Düz Bağlayıcı 8"/>
          <p:cNvCxnSpPr/>
          <p:nvPr/>
        </p:nvCxnSpPr>
        <p:spPr>
          <a:xfrm flipV="1">
            <a:off x="1533524" y="5575344"/>
            <a:ext cx="3719513" cy="10692"/>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Düz Bağlayıcı 10"/>
          <p:cNvCxnSpPr/>
          <p:nvPr/>
        </p:nvCxnSpPr>
        <p:spPr>
          <a:xfrm flipV="1">
            <a:off x="1533524" y="5856526"/>
            <a:ext cx="3390900" cy="18852"/>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 name="Başlık 1">
            <a:extLst>
              <a:ext uri="{FF2B5EF4-FFF2-40B4-BE49-F238E27FC236}">
                <a16:creationId xmlns:a16="http://schemas.microsoft.com/office/drawing/2014/main" id="{6CCB8F00-5CD9-2B02-36D9-568AF655E000}"/>
              </a:ext>
            </a:extLst>
          </p:cNvPr>
          <p:cNvSpPr>
            <a:spLocks noGrp="1"/>
          </p:cNvSpPr>
          <p:nvPr>
            <p:ph type="title"/>
          </p:nvPr>
        </p:nvSpPr>
        <p:spPr/>
        <p:txBody>
          <a:bodyPr/>
          <a:lstStyle/>
          <a:p>
            <a:r>
              <a:rPr lang="en-US" dirty="0"/>
              <a:t>WHO Cervical Cancer Elimination Initiative</a:t>
            </a:r>
            <a:endParaRPr lang="tr-TR" dirty="0"/>
          </a:p>
        </p:txBody>
      </p:sp>
    </p:spTree>
    <p:extLst>
      <p:ext uri="{BB962C8B-B14F-4D97-AF65-F5344CB8AC3E}">
        <p14:creationId xmlns:p14="http://schemas.microsoft.com/office/powerpoint/2010/main" val="47110972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From</a:t>
            </a:r>
            <a:r>
              <a:rPr lang="tr-TR" dirty="0"/>
              <a:t> </a:t>
            </a:r>
            <a:r>
              <a:rPr lang="tr-TR" dirty="0" err="1"/>
              <a:t>Press</a:t>
            </a:r>
            <a:endParaRPr lang="tr-TR" dirty="0"/>
          </a:p>
        </p:txBody>
      </p:sp>
      <p:sp>
        <p:nvSpPr>
          <p:cNvPr id="3" name="Content Placeholder 2"/>
          <p:cNvSpPr>
            <a:spLocks noGrp="1"/>
          </p:cNvSpPr>
          <p:nvPr>
            <p:ph idx="1"/>
          </p:nvPr>
        </p:nvSpPr>
        <p:spPr>
          <a:prstGeom prst="rect">
            <a:avLst/>
          </a:prstGeom>
        </p:spPr>
        <p:txBody>
          <a:bodyPr>
            <a:normAutofit/>
          </a:bodyPr>
          <a:lstStyle/>
          <a:p>
            <a:r>
              <a:rPr lang="en-US" sz="3600" dirty="0"/>
              <a:t>New research on HPV vaccine...</a:t>
            </a:r>
            <a:endParaRPr lang="tr-TR" sz="3600" dirty="0"/>
          </a:p>
          <a:p>
            <a:r>
              <a:rPr lang="en-US" sz="3600" dirty="0"/>
              <a:t>"... Two researchers from the University of British Columbia in Canada criticized governments' recommendations that the cervical cancer vaccine is harmless."</a:t>
            </a:r>
            <a:endParaRPr lang="tr-TR" sz="3600" dirty="0"/>
          </a:p>
        </p:txBody>
      </p:sp>
    </p:spTree>
    <p:extLst>
      <p:ext uri="{BB962C8B-B14F-4D97-AF65-F5344CB8AC3E}">
        <p14:creationId xmlns:p14="http://schemas.microsoft.com/office/powerpoint/2010/main" val="218495780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Media</a:t>
            </a:r>
          </a:p>
        </p:txBody>
      </p:sp>
      <p:pic>
        <p:nvPicPr>
          <p:cNvPr id="757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1" t="1923" r="1661" b="3005"/>
          <a:stretch/>
        </p:blipFill>
        <p:spPr bwMode="auto">
          <a:xfrm>
            <a:off x="1871840" y="1844824"/>
            <a:ext cx="8448323" cy="38164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9948257">
            <a:off x="1260074" y="3336009"/>
            <a:ext cx="9587368" cy="64698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tr-TR" sz="3200" b="1" dirty="0">
                <a:latin typeface="Aptos" panose="020B0004020202020204" pitchFamily="34" charset="0"/>
              </a:rPr>
              <a:t>Tomljenovic L ve Shaw CA are not medical doctors!</a:t>
            </a:r>
          </a:p>
        </p:txBody>
      </p:sp>
    </p:spTree>
    <p:extLst>
      <p:ext uri="{BB962C8B-B14F-4D97-AF65-F5344CB8AC3E}">
        <p14:creationId xmlns:p14="http://schemas.microsoft.com/office/powerpoint/2010/main" val="7205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tr-TR" dirty="0"/>
              <a:t>Adverse </a:t>
            </a:r>
            <a:r>
              <a:rPr lang="tr-TR" dirty="0" err="1"/>
              <a:t>Events</a:t>
            </a:r>
            <a:endParaRPr lang="tr-TR"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992466710"/>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07127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Advers</a:t>
            </a:r>
            <a:r>
              <a:rPr lang="en-US" dirty="0"/>
              <a:t>e</a:t>
            </a:r>
            <a:r>
              <a:rPr lang="tr-TR" dirty="0"/>
              <a:t> </a:t>
            </a:r>
            <a:r>
              <a:rPr lang="tr-TR" dirty="0" err="1"/>
              <a:t>Events</a:t>
            </a:r>
            <a:endParaRPr lang="tr-TR" dirty="0"/>
          </a:p>
        </p:txBody>
      </p:sp>
      <p:pic>
        <p:nvPicPr>
          <p:cNvPr id="194562" name="Picture 2" descr="The figure shows the number of reports (serious and nonserious reports) of adverse events after administration of quadrivalent human papillomavirus vaccine in females, by year, in the United States during June 2006-March 2013. Reporting peaked in 2008 and decreased each year thereafter; the proportion of reports to the Vaccine Adverse Event Reporting System that were classified as serious reports peaked in 2009 at 12.8% and decreased thereafter to 7.4% in 2013."/>
          <p:cNvPicPr>
            <a:picLocks noChangeAspect="1" noChangeArrowheads="1"/>
          </p:cNvPicPr>
          <p:nvPr/>
        </p:nvPicPr>
        <p:blipFill>
          <a:blip r:embed="rId2" cstate="print"/>
          <a:srcRect/>
          <a:stretch>
            <a:fillRect/>
          </a:stretch>
        </p:blipFill>
        <p:spPr bwMode="auto">
          <a:xfrm>
            <a:off x="2601108" y="2007487"/>
            <a:ext cx="6989779" cy="3886210"/>
          </a:xfrm>
          <a:prstGeom prst="rect">
            <a:avLst/>
          </a:prstGeom>
          <a:noFill/>
        </p:spPr>
      </p:pic>
      <p:sp>
        <p:nvSpPr>
          <p:cNvPr id="12" name="Footer Placeholder 11"/>
          <p:cNvSpPr>
            <a:spLocks noGrp="1"/>
          </p:cNvSpPr>
          <p:nvPr>
            <p:ph type="ftr" sz="quarter" idx="11"/>
          </p:nvPr>
        </p:nvSpPr>
        <p:spPr/>
        <p:txBody>
          <a:bodyPr/>
          <a:lstStyle/>
          <a:p>
            <a:r>
              <a:rPr lang="en-US" dirty="0"/>
              <a:t>Total AE (severe and mild) = 21.194/ 56 million </a:t>
            </a:r>
            <a:r>
              <a:rPr lang="en-US" dirty="0" err="1"/>
              <a:t>doese</a:t>
            </a:r>
            <a:r>
              <a:rPr lang="en-US" dirty="0"/>
              <a:t> The Vaccine Adverse Event Reporting System (VAERS) severe AE’s; hospitalization, </a:t>
            </a:r>
            <a:r>
              <a:rPr lang="en-US" dirty="0" err="1"/>
              <a:t>prelonged</a:t>
            </a:r>
            <a:r>
              <a:rPr lang="en-US" dirty="0"/>
              <a:t> hospitalization, </a:t>
            </a:r>
            <a:r>
              <a:rPr lang="en-US" dirty="0" err="1"/>
              <a:t>constent</a:t>
            </a:r>
            <a:r>
              <a:rPr lang="en-US" dirty="0"/>
              <a:t> disability, severe </a:t>
            </a:r>
            <a:r>
              <a:rPr lang="en-US" dirty="0" err="1"/>
              <a:t>diseaseses</a:t>
            </a:r>
            <a:r>
              <a:rPr lang="en-US" dirty="0"/>
              <a:t> for mortality</a:t>
            </a:r>
            <a:endParaRPr lang="tr-TR" dirty="0"/>
          </a:p>
        </p:txBody>
      </p:sp>
    </p:spTree>
    <p:extLst>
      <p:ext uri="{BB962C8B-B14F-4D97-AF65-F5344CB8AC3E}">
        <p14:creationId xmlns:p14="http://schemas.microsoft.com/office/powerpoint/2010/main" val="352432826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Autoimmune</a:t>
            </a:r>
            <a:r>
              <a:rPr lang="tr-TR" dirty="0"/>
              <a:t> </a:t>
            </a:r>
            <a:r>
              <a:rPr lang="tr-TR" dirty="0" err="1"/>
              <a:t>Diseases</a:t>
            </a:r>
            <a:endParaRPr lang="tr-TR" dirty="0"/>
          </a:p>
        </p:txBody>
      </p:sp>
      <p:pic>
        <p:nvPicPr>
          <p:cNvPr id="5" name="4 İçerik Yer Tutucusu" descr="Resim2.png"/>
          <p:cNvPicPr>
            <a:picLocks noGrp="1" noChangeAspect="1"/>
          </p:cNvPicPr>
          <p:nvPr>
            <p:ph sz="quarter" idx="4294967295"/>
          </p:nvPr>
        </p:nvPicPr>
        <p:blipFill>
          <a:blip r:embed="rId2" cstate="print"/>
          <a:stretch>
            <a:fillRect/>
          </a:stretch>
        </p:blipFill>
        <p:spPr>
          <a:xfrm>
            <a:off x="2626926" y="1963881"/>
            <a:ext cx="7312220" cy="4114800"/>
          </a:xfrm>
          <a:prstGeom prst="rect">
            <a:avLst/>
          </a:prstGeom>
        </p:spPr>
      </p:pic>
      <p:sp>
        <p:nvSpPr>
          <p:cNvPr id="7" name="6 Serbest Form"/>
          <p:cNvSpPr/>
          <p:nvPr/>
        </p:nvSpPr>
        <p:spPr bwMode="auto">
          <a:xfrm>
            <a:off x="5909532" y="5834064"/>
            <a:ext cx="3915506" cy="171450"/>
          </a:xfrm>
          <a:custGeom>
            <a:avLst/>
            <a:gdLst>
              <a:gd name="connsiteX0" fmla="*/ 0 w 4896544"/>
              <a:gd name="connsiteY0" fmla="*/ 108014 h 648072"/>
              <a:gd name="connsiteX1" fmla="*/ 31637 w 4896544"/>
              <a:gd name="connsiteY1" fmla="*/ 31637 h 648072"/>
              <a:gd name="connsiteX2" fmla="*/ 108015 w 4896544"/>
              <a:gd name="connsiteY2" fmla="*/ 1 h 648072"/>
              <a:gd name="connsiteX3" fmla="*/ 4788530 w 4896544"/>
              <a:gd name="connsiteY3" fmla="*/ 0 h 648072"/>
              <a:gd name="connsiteX4" fmla="*/ 4864907 w 4896544"/>
              <a:gd name="connsiteY4" fmla="*/ 31637 h 648072"/>
              <a:gd name="connsiteX5" fmla="*/ 4896543 w 4896544"/>
              <a:gd name="connsiteY5" fmla="*/ 108015 h 648072"/>
              <a:gd name="connsiteX6" fmla="*/ 4896544 w 4896544"/>
              <a:gd name="connsiteY6" fmla="*/ 540058 h 648072"/>
              <a:gd name="connsiteX7" fmla="*/ 4864907 w 4896544"/>
              <a:gd name="connsiteY7" fmla="*/ 616435 h 648072"/>
              <a:gd name="connsiteX8" fmla="*/ 4788530 w 4896544"/>
              <a:gd name="connsiteY8" fmla="*/ 648072 h 648072"/>
              <a:gd name="connsiteX9" fmla="*/ 108014 w 4896544"/>
              <a:gd name="connsiteY9" fmla="*/ 648072 h 648072"/>
              <a:gd name="connsiteX10" fmla="*/ 31637 w 4896544"/>
              <a:gd name="connsiteY10" fmla="*/ 616435 h 648072"/>
              <a:gd name="connsiteX11" fmla="*/ 0 w 4896544"/>
              <a:gd name="connsiteY11" fmla="*/ 540058 h 648072"/>
              <a:gd name="connsiteX12" fmla="*/ 0 w 4896544"/>
              <a:gd name="connsiteY12" fmla="*/ 108014 h 648072"/>
              <a:gd name="connsiteX0" fmla="*/ 296483 w 5193027"/>
              <a:gd name="connsiteY0" fmla="*/ 108014 h 648072"/>
              <a:gd name="connsiteX1" fmla="*/ 328120 w 5193027"/>
              <a:gd name="connsiteY1" fmla="*/ 31637 h 648072"/>
              <a:gd name="connsiteX2" fmla="*/ 404498 w 5193027"/>
              <a:gd name="connsiteY2" fmla="*/ 1 h 648072"/>
              <a:gd name="connsiteX3" fmla="*/ 2755111 w 5193027"/>
              <a:gd name="connsiteY3" fmla="*/ 2158 h 648072"/>
              <a:gd name="connsiteX4" fmla="*/ 5085013 w 5193027"/>
              <a:gd name="connsiteY4" fmla="*/ 0 h 648072"/>
              <a:gd name="connsiteX5" fmla="*/ 5161390 w 5193027"/>
              <a:gd name="connsiteY5" fmla="*/ 31637 h 648072"/>
              <a:gd name="connsiteX6" fmla="*/ 5193026 w 5193027"/>
              <a:gd name="connsiteY6" fmla="*/ 108015 h 648072"/>
              <a:gd name="connsiteX7" fmla="*/ 5193027 w 5193027"/>
              <a:gd name="connsiteY7" fmla="*/ 540058 h 648072"/>
              <a:gd name="connsiteX8" fmla="*/ 5161390 w 5193027"/>
              <a:gd name="connsiteY8" fmla="*/ 616435 h 648072"/>
              <a:gd name="connsiteX9" fmla="*/ 5085013 w 5193027"/>
              <a:gd name="connsiteY9" fmla="*/ 648072 h 648072"/>
              <a:gd name="connsiteX10" fmla="*/ 404497 w 5193027"/>
              <a:gd name="connsiteY10" fmla="*/ 648072 h 648072"/>
              <a:gd name="connsiteX11" fmla="*/ 328120 w 5193027"/>
              <a:gd name="connsiteY11" fmla="*/ 616435 h 648072"/>
              <a:gd name="connsiteX12" fmla="*/ 296483 w 5193027"/>
              <a:gd name="connsiteY12" fmla="*/ 540058 h 648072"/>
              <a:gd name="connsiteX13" fmla="*/ 296483 w 5193027"/>
              <a:gd name="connsiteY13" fmla="*/ 108014 h 648072"/>
              <a:gd name="connsiteX0" fmla="*/ 2755111 w 5193027"/>
              <a:gd name="connsiteY0" fmla="*/ 2158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846551 w 5193027"/>
              <a:gd name="connsiteY13" fmla="*/ 93598 h 648072"/>
              <a:gd name="connsiteX0" fmla="*/ 2755111 w 5193027"/>
              <a:gd name="connsiteY0" fmla="*/ 2158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636744 w 5193027"/>
              <a:gd name="connsiteY13" fmla="*/ 0 h 648072"/>
              <a:gd name="connsiteX0" fmla="*/ 2780760 w 5193027"/>
              <a:gd name="connsiteY0" fmla="*/ 0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636744 w 5193027"/>
              <a:gd name="connsiteY13" fmla="*/ 0 h 648072"/>
              <a:gd name="connsiteX0" fmla="*/ 2780760 w 5193027"/>
              <a:gd name="connsiteY0" fmla="*/ 0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636744 w 5193027"/>
              <a:gd name="connsiteY13" fmla="*/ 0 h 648072"/>
              <a:gd name="connsiteX0" fmla="*/ 2780760 w 5193027"/>
              <a:gd name="connsiteY0" fmla="*/ 1811 h 649883"/>
              <a:gd name="connsiteX1" fmla="*/ 2822581 w 5193027"/>
              <a:gd name="connsiteY1" fmla="*/ 0 h 649883"/>
              <a:gd name="connsiteX2" fmla="*/ 5085013 w 5193027"/>
              <a:gd name="connsiteY2" fmla="*/ 1811 h 649883"/>
              <a:gd name="connsiteX3" fmla="*/ 5161390 w 5193027"/>
              <a:gd name="connsiteY3" fmla="*/ 33448 h 649883"/>
              <a:gd name="connsiteX4" fmla="*/ 5193026 w 5193027"/>
              <a:gd name="connsiteY4" fmla="*/ 109826 h 649883"/>
              <a:gd name="connsiteX5" fmla="*/ 5193027 w 5193027"/>
              <a:gd name="connsiteY5" fmla="*/ 541869 h 649883"/>
              <a:gd name="connsiteX6" fmla="*/ 5161390 w 5193027"/>
              <a:gd name="connsiteY6" fmla="*/ 618246 h 649883"/>
              <a:gd name="connsiteX7" fmla="*/ 5085013 w 5193027"/>
              <a:gd name="connsiteY7" fmla="*/ 649883 h 649883"/>
              <a:gd name="connsiteX8" fmla="*/ 404497 w 5193027"/>
              <a:gd name="connsiteY8" fmla="*/ 649883 h 649883"/>
              <a:gd name="connsiteX9" fmla="*/ 328120 w 5193027"/>
              <a:gd name="connsiteY9" fmla="*/ 618246 h 649883"/>
              <a:gd name="connsiteX10" fmla="*/ 296483 w 5193027"/>
              <a:gd name="connsiteY10" fmla="*/ 541869 h 649883"/>
              <a:gd name="connsiteX11" fmla="*/ 296483 w 5193027"/>
              <a:gd name="connsiteY11" fmla="*/ 109825 h 649883"/>
              <a:gd name="connsiteX12" fmla="*/ 328120 w 5193027"/>
              <a:gd name="connsiteY12" fmla="*/ 33448 h 649883"/>
              <a:gd name="connsiteX13" fmla="*/ 404498 w 5193027"/>
              <a:gd name="connsiteY13" fmla="*/ 1812 h 649883"/>
              <a:gd name="connsiteX14" fmla="*/ 2636744 w 5193027"/>
              <a:gd name="connsiteY14" fmla="*/ 1811 h 649883"/>
              <a:gd name="connsiteX0" fmla="*/ 2832106 w 5193027"/>
              <a:gd name="connsiteY0" fmla="*/ 0 h 652264"/>
              <a:gd name="connsiteX1" fmla="*/ 2822581 w 5193027"/>
              <a:gd name="connsiteY1" fmla="*/ 2381 h 652264"/>
              <a:gd name="connsiteX2" fmla="*/ 5085013 w 5193027"/>
              <a:gd name="connsiteY2" fmla="*/ 4192 h 652264"/>
              <a:gd name="connsiteX3" fmla="*/ 5161390 w 5193027"/>
              <a:gd name="connsiteY3" fmla="*/ 35829 h 652264"/>
              <a:gd name="connsiteX4" fmla="*/ 5193026 w 5193027"/>
              <a:gd name="connsiteY4" fmla="*/ 112207 h 652264"/>
              <a:gd name="connsiteX5" fmla="*/ 5193027 w 5193027"/>
              <a:gd name="connsiteY5" fmla="*/ 544250 h 652264"/>
              <a:gd name="connsiteX6" fmla="*/ 5161390 w 5193027"/>
              <a:gd name="connsiteY6" fmla="*/ 620627 h 652264"/>
              <a:gd name="connsiteX7" fmla="*/ 5085013 w 5193027"/>
              <a:gd name="connsiteY7" fmla="*/ 652264 h 652264"/>
              <a:gd name="connsiteX8" fmla="*/ 404497 w 5193027"/>
              <a:gd name="connsiteY8" fmla="*/ 652264 h 652264"/>
              <a:gd name="connsiteX9" fmla="*/ 328120 w 5193027"/>
              <a:gd name="connsiteY9" fmla="*/ 620627 h 652264"/>
              <a:gd name="connsiteX10" fmla="*/ 296483 w 5193027"/>
              <a:gd name="connsiteY10" fmla="*/ 544250 h 652264"/>
              <a:gd name="connsiteX11" fmla="*/ 296483 w 5193027"/>
              <a:gd name="connsiteY11" fmla="*/ 112206 h 652264"/>
              <a:gd name="connsiteX12" fmla="*/ 328120 w 5193027"/>
              <a:gd name="connsiteY12" fmla="*/ 35829 h 652264"/>
              <a:gd name="connsiteX13" fmla="*/ 404498 w 5193027"/>
              <a:gd name="connsiteY13" fmla="*/ 4193 h 652264"/>
              <a:gd name="connsiteX14" fmla="*/ 2636744 w 5193027"/>
              <a:gd name="connsiteY14" fmla="*/ 4192 h 652264"/>
              <a:gd name="connsiteX0" fmla="*/ 2832106 w 5193027"/>
              <a:gd name="connsiteY0" fmla="*/ 0 h 652264"/>
              <a:gd name="connsiteX1" fmla="*/ 2822581 w 5193027"/>
              <a:gd name="connsiteY1" fmla="*/ 2381 h 652264"/>
              <a:gd name="connsiteX2" fmla="*/ 5085013 w 5193027"/>
              <a:gd name="connsiteY2" fmla="*/ 4192 h 652264"/>
              <a:gd name="connsiteX3" fmla="*/ 5161390 w 5193027"/>
              <a:gd name="connsiteY3" fmla="*/ 35829 h 652264"/>
              <a:gd name="connsiteX4" fmla="*/ 5193026 w 5193027"/>
              <a:gd name="connsiteY4" fmla="*/ 112207 h 652264"/>
              <a:gd name="connsiteX5" fmla="*/ 5193027 w 5193027"/>
              <a:gd name="connsiteY5" fmla="*/ 544250 h 652264"/>
              <a:gd name="connsiteX6" fmla="*/ 5161390 w 5193027"/>
              <a:gd name="connsiteY6" fmla="*/ 620627 h 652264"/>
              <a:gd name="connsiteX7" fmla="*/ 5085013 w 5193027"/>
              <a:gd name="connsiteY7" fmla="*/ 652264 h 652264"/>
              <a:gd name="connsiteX8" fmla="*/ 404497 w 5193027"/>
              <a:gd name="connsiteY8" fmla="*/ 652264 h 652264"/>
              <a:gd name="connsiteX9" fmla="*/ 328120 w 5193027"/>
              <a:gd name="connsiteY9" fmla="*/ 620627 h 652264"/>
              <a:gd name="connsiteX10" fmla="*/ 296483 w 5193027"/>
              <a:gd name="connsiteY10" fmla="*/ 544250 h 652264"/>
              <a:gd name="connsiteX11" fmla="*/ 296483 w 5193027"/>
              <a:gd name="connsiteY11" fmla="*/ 112206 h 652264"/>
              <a:gd name="connsiteX12" fmla="*/ 328120 w 5193027"/>
              <a:gd name="connsiteY12" fmla="*/ 35829 h 652264"/>
              <a:gd name="connsiteX13" fmla="*/ 404498 w 5193027"/>
              <a:gd name="connsiteY13" fmla="*/ 4193 h 652264"/>
              <a:gd name="connsiteX14" fmla="*/ 2662938 w 5193027"/>
              <a:gd name="connsiteY14"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22689 w 5174110"/>
              <a:gd name="connsiteY14" fmla="*/ 2382 h 652264"/>
              <a:gd name="connsiteX15" fmla="*/ 2644021 w 5174110"/>
              <a:gd name="connsiteY15"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06020 w 5174110"/>
              <a:gd name="connsiteY14" fmla="*/ 1 h 652264"/>
              <a:gd name="connsiteX15" fmla="*/ 2644021 w 5174110"/>
              <a:gd name="connsiteY15"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06020 w 5174110"/>
              <a:gd name="connsiteY14" fmla="*/ 1 h 652264"/>
              <a:gd name="connsiteX15" fmla="*/ 2632115 w 5174110"/>
              <a:gd name="connsiteY15"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06020 w 5174110"/>
              <a:gd name="connsiteY14" fmla="*/ 1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36977 w 5174110"/>
              <a:gd name="connsiteY14" fmla="*/ 1 h 652264"/>
              <a:gd name="connsiteX0" fmla="*/ 2813189 w 5174110"/>
              <a:gd name="connsiteY0" fmla="*/ 0 h 652264"/>
              <a:gd name="connsiteX1" fmla="*/ 5066096 w 5174110"/>
              <a:gd name="connsiteY1" fmla="*/ 4192 h 652264"/>
              <a:gd name="connsiteX2" fmla="*/ 5142473 w 5174110"/>
              <a:gd name="connsiteY2" fmla="*/ 35829 h 652264"/>
              <a:gd name="connsiteX3" fmla="*/ 5174109 w 5174110"/>
              <a:gd name="connsiteY3" fmla="*/ 112207 h 652264"/>
              <a:gd name="connsiteX4" fmla="*/ 5174110 w 5174110"/>
              <a:gd name="connsiteY4" fmla="*/ 544250 h 652264"/>
              <a:gd name="connsiteX5" fmla="*/ 5142473 w 5174110"/>
              <a:gd name="connsiteY5" fmla="*/ 620627 h 652264"/>
              <a:gd name="connsiteX6" fmla="*/ 5066096 w 5174110"/>
              <a:gd name="connsiteY6" fmla="*/ 652264 h 652264"/>
              <a:gd name="connsiteX7" fmla="*/ 385580 w 5174110"/>
              <a:gd name="connsiteY7" fmla="*/ 652264 h 652264"/>
              <a:gd name="connsiteX8" fmla="*/ 309203 w 5174110"/>
              <a:gd name="connsiteY8" fmla="*/ 620627 h 652264"/>
              <a:gd name="connsiteX9" fmla="*/ 277566 w 5174110"/>
              <a:gd name="connsiteY9" fmla="*/ 544250 h 652264"/>
              <a:gd name="connsiteX10" fmla="*/ 277566 w 5174110"/>
              <a:gd name="connsiteY10" fmla="*/ 112206 h 652264"/>
              <a:gd name="connsiteX11" fmla="*/ 309203 w 5174110"/>
              <a:gd name="connsiteY11" fmla="*/ 35829 h 652264"/>
              <a:gd name="connsiteX12" fmla="*/ 385581 w 5174110"/>
              <a:gd name="connsiteY12" fmla="*/ 4193 h 652264"/>
              <a:gd name="connsiteX13" fmla="*/ 2636977 w 5174110"/>
              <a:gd name="connsiteY13" fmla="*/ 1 h 652264"/>
              <a:gd name="connsiteX0" fmla="*/ 2535623 w 4896544"/>
              <a:gd name="connsiteY0" fmla="*/ 0 h 652264"/>
              <a:gd name="connsiteX1" fmla="*/ 4788530 w 4896544"/>
              <a:gd name="connsiteY1" fmla="*/ 4192 h 652264"/>
              <a:gd name="connsiteX2" fmla="*/ 4864907 w 4896544"/>
              <a:gd name="connsiteY2" fmla="*/ 35829 h 652264"/>
              <a:gd name="connsiteX3" fmla="*/ 4896543 w 4896544"/>
              <a:gd name="connsiteY3" fmla="*/ 112207 h 652264"/>
              <a:gd name="connsiteX4" fmla="*/ 4896544 w 4896544"/>
              <a:gd name="connsiteY4" fmla="*/ 544250 h 652264"/>
              <a:gd name="connsiteX5" fmla="*/ 4864907 w 4896544"/>
              <a:gd name="connsiteY5" fmla="*/ 620627 h 652264"/>
              <a:gd name="connsiteX6" fmla="*/ 4788530 w 4896544"/>
              <a:gd name="connsiteY6" fmla="*/ 652264 h 652264"/>
              <a:gd name="connsiteX7" fmla="*/ 108014 w 4896544"/>
              <a:gd name="connsiteY7" fmla="*/ 652264 h 652264"/>
              <a:gd name="connsiteX8" fmla="*/ 31637 w 4896544"/>
              <a:gd name="connsiteY8" fmla="*/ 620627 h 652264"/>
              <a:gd name="connsiteX9" fmla="*/ 0 w 4896544"/>
              <a:gd name="connsiteY9" fmla="*/ 544250 h 652264"/>
              <a:gd name="connsiteX10" fmla="*/ 0 w 4896544"/>
              <a:gd name="connsiteY10" fmla="*/ 112206 h 652264"/>
              <a:gd name="connsiteX11" fmla="*/ 31637 w 4896544"/>
              <a:gd name="connsiteY11" fmla="*/ 35829 h 652264"/>
              <a:gd name="connsiteX12" fmla="*/ 108015 w 4896544"/>
              <a:gd name="connsiteY12" fmla="*/ 4193 h 652264"/>
              <a:gd name="connsiteX13" fmla="*/ 2359411 w 4896544"/>
              <a:gd name="connsiteY13" fmla="*/ 1 h 652264"/>
              <a:gd name="connsiteX0" fmla="*/ 2535623 w 4896544"/>
              <a:gd name="connsiteY0" fmla="*/ 0 h 652264"/>
              <a:gd name="connsiteX1" fmla="*/ 4788530 w 4896544"/>
              <a:gd name="connsiteY1" fmla="*/ 4192 h 652264"/>
              <a:gd name="connsiteX2" fmla="*/ 4864907 w 4896544"/>
              <a:gd name="connsiteY2" fmla="*/ 35829 h 652264"/>
              <a:gd name="connsiteX3" fmla="*/ 4896543 w 4896544"/>
              <a:gd name="connsiteY3" fmla="*/ 112207 h 652264"/>
              <a:gd name="connsiteX4" fmla="*/ 4896544 w 4896544"/>
              <a:gd name="connsiteY4" fmla="*/ 544250 h 652264"/>
              <a:gd name="connsiteX5" fmla="*/ 4864907 w 4896544"/>
              <a:gd name="connsiteY5" fmla="*/ 620627 h 652264"/>
              <a:gd name="connsiteX6" fmla="*/ 4788530 w 4896544"/>
              <a:gd name="connsiteY6" fmla="*/ 652264 h 652264"/>
              <a:gd name="connsiteX7" fmla="*/ 108014 w 4896544"/>
              <a:gd name="connsiteY7" fmla="*/ 652264 h 652264"/>
              <a:gd name="connsiteX8" fmla="*/ 31637 w 4896544"/>
              <a:gd name="connsiteY8" fmla="*/ 620627 h 652264"/>
              <a:gd name="connsiteX9" fmla="*/ 0 w 4896544"/>
              <a:gd name="connsiteY9" fmla="*/ 544250 h 652264"/>
              <a:gd name="connsiteX10" fmla="*/ 0 w 4896544"/>
              <a:gd name="connsiteY10" fmla="*/ 112206 h 652264"/>
              <a:gd name="connsiteX11" fmla="*/ 31637 w 4896544"/>
              <a:gd name="connsiteY11" fmla="*/ 35829 h 652264"/>
              <a:gd name="connsiteX12" fmla="*/ 108015 w 4896544"/>
              <a:gd name="connsiteY12" fmla="*/ 4193 h 652264"/>
              <a:gd name="connsiteX13" fmla="*/ 2359411 w 4896544"/>
              <a:gd name="connsiteY13" fmla="*/ 1 h 652264"/>
              <a:gd name="connsiteX0" fmla="*/ 2535623 w 4896544"/>
              <a:gd name="connsiteY0" fmla="*/ 0 h 652264"/>
              <a:gd name="connsiteX1" fmla="*/ 4788530 w 4896544"/>
              <a:gd name="connsiteY1" fmla="*/ 4192 h 652264"/>
              <a:gd name="connsiteX2" fmla="*/ 4864907 w 4896544"/>
              <a:gd name="connsiteY2" fmla="*/ 35829 h 652264"/>
              <a:gd name="connsiteX3" fmla="*/ 4896543 w 4896544"/>
              <a:gd name="connsiteY3" fmla="*/ 112207 h 652264"/>
              <a:gd name="connsiteX4" fmla="*/ 4896544 w 4896544"/>
              <a:gd name="connsiteY4" fmla="*/ 544250 h 652264"/>
              <a:gd name="connsiteX5" fmla="*/ 4864907 w 4896544"/>
              <a:gd name="connsiteY5" fmla="*/ 620627 h 652264"/>
              <a:gd name="connsiteX6" fmla="*/ 4788530 w 4896544"/>
              <a:gd name="connsiteY6" fmla="*/ 652264 h 652264"/>
              <a:gd name="connsiteX7" fmla="*/ 108014 w 4896544"/>
              <a:gd name="connsiteY7" fmla="*/ 652264 h 652264"/>
              <a:gd name="connsiteX8" fmla="*/ 31637 w 4896544"/>
              <a:gd name="connsiteY8" fmla="*/ 620627 h 652264"/>
              <a:gd name="connsiteX9" fmla="*/ 0 w 4896544"/>
              <a:gd name="connsiteY9" fmla="*/ 544250 h 652264"/>
              <a:gd name="connsiteX10" fmla="*/ 0 w 4896544"/>
              <a:gd name="connsiteY10" fmla="*/ 112206 h 652264"/>
              <a:gd name="connsiteX11" fmla="*/ 31637 w 4896544"/>
              <a:gd name="connsiteY11" fmla="*/ 35829 h 652264"/>
              <a:gd name="connsiteX12" fmla="*/ 108015 w 4896544"/>
              <a:gd name="connsiteY12" fmla="*/ 4193 h 652264"/>
              <a:gd name="connsiteX13" fmla="*/ 2359411 w 4896544"/>
              <a:gd name="connsiteY13" fmla="*/ 1 h 65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6544" h="652264">
                <a:moveTo>
                  <a:pt x="2535623" y="0"/>
                </a:moveTo>
                <a:lnTo>
                  <a:pt x="4788530" y="4192"/>
                </a:lnTo>
                <a:cubicBezTo>
                  <a:pt x="4817177" y="4192"/>
                  <a:pt x="4844651" y="15572"/>
                  <a:pt x="4864907" y="35829"/>
                </a:cubicBezTo>
                <a:cubicBezTo>
                  <a:pt x="4885164" y="56086"/>
                  <a:pt x="4896544" y="83559"/>
                  <a:pt x="4896543" y="112207"/>
                </a:cubicBezTo>
                <a:cubicBezTo>
                  <a:pt x="4896543" y="256221"/>
                  <a:pt x="4896544" y="400236"/>
                  <a:pt x="4896544" y="544250"/>
                </a:cubicBezTo>
                <a:cubicBezTo>
                  <a:pt x="4896544" y="572897"/>
                  <a:pt x="4885164" y="600371"/>
                  <a:pt x="4864907" y="620627"/>
                </a:cubicBezTo>
                <a:cubicBezTo>
                  <a:pt x="4844650" y="640884"/>
                  <a:pt x="4817177" y="652264"/>
                  <a:pt x="4788530" y="652264"/>
                </a:cubicBezTo>
                <a:lnTo>
                  <a:pt x="108014" y="652264"/>
                </a:lnTo>
                <a:cubicBezTo>
                  <a:pt x="79367" y="652264"/>
                  <a:pt x="51893" y="640884"/>
                  <a:pt x="31637" y="620627"/>
                </a:cubicBezTo>
                <a:cubicBezTo>
                  <a:pt x="11380" y="600370"/>
                  <a:pt x="0" y="572897"/>
                  <a:pt x="0" y="544250"/>
                </a:cubicBezTo>
                <a:lnTo>
                  <a:pt x="0" y="112206"/>
                </a:lnTo>
                <a:cubicBezTo>
                  <a:pt x="0" y="83559"/>
                  <a:pt x="11380" y="56085"/>
                  <a:pt x="31637" y="35829"/>
                </a:cubicBezTo>
                <a:cubicBezTo>
                  <a:pt x="51894" y="15572"/>
                  <a:pt x="59778" y="7957"/>
                  <a:pt x="108015" y="4193"/>
                </a:cubicBezTo>
                <a:lnTo>
                  <a:pt x="2359411" y="1"/>
                </a:lnTo>
              </a:path>
            </a:pathLst>
          </a:custGeom>
          <a:ln w="38100">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endParaRPr lang="tr-TR" sz="2400" dirty="0">
              <a:latin typeface="Times New Roman" pitchFamily="18" charset="0"/>
            </a:endParaRPr>
          </a:p>
        </p:txBody>
      </p:sp>
    </p:spTree>
    <p:extLst>
      <p:ext uri="{BB962C8B-B14F-4D97-AF65-F5344CB8AC3E}">
        <p14:creationId xmlns:p14="http://schemas.microsoft.com/office/powerpoint/2010/main" val="33913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6E1EBDA-A219-4077-8885-8751F5447F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10" name="Object 9" hidden="1">
                        <a:extLst>
                          <a:ext uri="{FF2B5EF4-FFF2-40B4-BE49-F238E27FC236}">
                            <a16:creationId xmlns:a16="http://schemas.microsoft.com/office/drawing/2014/main" id="{E6E1EBDA-A219-4077-8885-8751F5447F2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4ED3A69-C758-407D-B74F-37D76AF3CB7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600" b="1" dirty="0">
              <a:latin typeface="Aptos" panose="020B0004020202020204" pitchFamily="34" charset="0"/>
              <a:ea typeface="+mj-ea"/>
              <a:cs typeface="Calibri" panose="020F0502020204030204" pitchFamily="34" charset="0"/>
              <a:sym typeface="Arial" panose="020B0604020202020204" pitchFamily="34" charset="0"/>
            </a:endParaRPr>
          </a:p>
        </p:txBody>
      </p:sp>
      <p:sp>
        <p:nvSpPr>
          <p:cNvPr id="2" name="Title 1">
            <a:extLst>
              <a:ext uri="{FF2B5EF4-FFF2-40B4-BE49-F238E27FC236}">
                <a16:creationId xmlns:a16="http://schemas.microsoft.com/office/drawing/2014/main" id="{09E6C90C-07EA-4942-A0A1-45481743BF8E}"/>
              </a:ext>
            </a:extLst>
          </p:cNvPr>
          <p:cNvSpPr>
            <a:spLocks noGrp="1"/>
          </p:cNvSpPr>
          <p:nvPr>
            <p:ph type="title"/>
          </p:nvPr>
        </p:nvSpPr>
        <p:spPr/>
        <p:txBody>
          <a:bodyPr>
            <a:normAutofit/>
          </a:bodyPr>
          <a:lstStyle/>
          <a:p>
            <a:r>
              <a:rPr lang="tr-TR" dirty="0" err="1"/>
              <a:t>Prevalence</a:t>
            </a:r>
            <a:r>
              <a:rPr lang="tr-TR" dirty="0"/>
              <a:t> of POI in Normal </a:t>
            </a:r>
            <a:r>
              <a:rPr lang="tr-TR" dirty="0" err="1"/>
              <a:t>Society</a:t>
            </a:r>
            <a:endParaRPr lang="en-US" dirty="0"/>
          </a:p>
        </p:txBody>
      </p:sp>
      <p:sp>
        <p:nvSpPr>
          <p:cNvPr id="11" name="Rectangle: Rounded Corners 10">
            <a:extLst>
              <a:ext uri="{FF2B5EF4-FFF2-40B4-BE49-F238E27FC236}">
                <a16:creationId xmlns:a16="http://schemas.microsoft.com/office/drawing/2014/main" id="{57D33421-34C9-4E46-8952-E5267D242319}"/>
              </a:ext>
            </a:extLst>
          </p:cNvPr>
          <p:cNvSpPr/>
          <p:nvPr/>
        </p:nvSpPr>
        <p:spPr>
          <a:xfrm>
            <a:off x="457201" y="1773236"/>
            <a:ext cx="11287532" cy="445679"/>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tr-TR" sz="2000" b="1" dirty="0">
                <a:latin typeface="Aptos" panose="020B0004020202020204" pitchFamily="34" charset="0"/>
                <a:cs typeface="Calibri" panose="020F0502020204030204" pitchFamily="34" charset="0"/>
              </a:rPr>
              <a:t>PRIMARY OVARIAN INSUFFICIENCY</a:t>
            </a:r>
            <a:endParaRPr lang="en-GB" sz="2000" b="1" dirty="0">
              <a:latin typeface="Aptos" panose="020B000402020202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687B1491-3126-425B-953B-3AC7E94AD4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5552" y="3519204"/>
            <a:ext cx="745283" cy="2435971"/>
          </a:xfrm>
          <a:prstGeom prst="rect">
            <a:avLst/>
          </a:prstGeom>
        </p:spPr>
      </p:pic>
      <p:pic>
        <p:nvPicPr>
          <p:cNvPr id="19" name="Graphic 18">
            <a:extLst>
              <a:ext uri="{FF2B5EF4-FFF2-40B4-BE49-F238E27FC236}">
                <a16:creationId xmlns:a16="http://schemas.microsoft.com/office/drawing/2014/main" id="{9DA66E2B-526F-49F2-A3DF-F3B4ADEB2A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7511" y="3319082"/>
            <a:ext cx="696978" cy="2636093"/>
          </a:xfrm>
          <a:prstGeom prst="rect">
            <a:avLst/>
          </a:prstGeom>
        </p:spPr>
      </p:pic>
      <p:pic>
        <p:nvPicPr>
          <p:cNvPr id="20" name="Graphic 19">
            <a:extLst>
              <a:ext uri="{FF2B5EF4-FFF2-40B4-BE49-F238E27FC236}">
                <a16:creationId xmlns:a16="http://schemas.microsoft.com/office/drawing/2014/main" id="{133AD858-C2B3-44E0-9EFC-E480B9488F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3118" y="3374288"/>
            <a:ext cx="834992" cy="2580887"/>
          </a:xfrm>
          <a:prstGeom prst="rect">
            <a:avLst/>
          </a:prstGeom>
        </p:spPr>
      </p:pic>
      <p:grpSp>
        <p:nvGrpSpPr>
          <p:cNvPr id="32" name="Group 31">
            <a:extLst>
              <a:ext uri="{FF2B5EF4-FFF2-40B4-BE49-F238E27FC236}">
                <a16:creationId xmlns:a16="http://schemas.microsoft.com/office/drawing/2014/main" id="{A6C1B754-5702-40A0-A8E0-37F6C22EFB41}"/>
              </a:ext>
            </a:extLst>
          </p:cNvPr>
          <p:cNvGrpSpPr/>
          <p:nvPr/>
        </p:nvGrpSpPr>
        <p:grpSpPr>
          <a:xfrm>
            <a:off x="987061" y="2395906"/>
            <a:ext cx="2711366" cy="842185"/>
            <a:chOff x="464454" y="2002615"/>
            <a:chExt cx="2711366" cy="896301"/>
          </a:xfrm>
        </p:grpSpPr>
        <p:sp>
          <p:nvSpPr>
            <p:cNvPr id="24" name="Rectangle: Rounded Corners 23">
              <a:extLst>
                <a:ext uri="{FF2B5EF4-FFF2-40B4-BE49-F238E27FC236}">
                  <a16:creationId xmlns:a16="http://schemas.microsoft.com/office/drawing/2014/main" id="{304C31A7-28B0-4A70-A7E1-A921B08BF825}"/>
                </a:ext>
              </a:extLst>
            </p:cNvPr>
            <p:cNvSpPr/>
            <p:nvPr/>
          </p:nvSpPr>
          <p:spPr>
            <a:xfrm rot="2700000">
              <a:off x="1354849" y="2330701"/>
              <a:ext cx="794355" cy="342075"/>
            </a:xfrm>
            <a:prstGeom prst="roundRect">
              <a:avLst/>
            </a:prstGeom>
            <a:solidFill>
              <a:srgbClr val="ED1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5" name="Rectangle: Rounded Corners 24">
              <a:extLst>
                <a:ext uri="{FF2B5EF4-FFF2-40B4-BE49-F238E27FC236}">
                  <a16:creationId xmlns:a16="http://schemas.microsoft.com/office/drawing/2014/main" id="{B4B0CAB2-BD71-4626-AC8C-16288660C14E}"/>
                </a:ext>
              </a:extLst>
            </p:cNvPr>
            <p:cNvSpPr/>
            <p:nvPr/>
          </p:nvSpPr>
          <p:spPr>
            <a:xfrm>
              <a:off x="464454" y="2002615"/>
              <a:ext cx="2711366" cy="698697"/>
            </a:xfrm>
            <a:prstGeom prst="roundRect">
              <a:avLst>
                <a:gd name="adj" fmla="val 50000"/>
              </a:avLst>
            </a:prstGeom>
            <a:solidFill>
              <a:srgbClr val="ED1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GB" sz="1400" b="1" dirty="0">
                  <a:solidFill>
                    <a:schemeClr val="bg1"/>
                  </a:solidFill>
                  <a:latin typeface="Aptos" panose="020B0004020202020204" pitchFamily="34" charset="0"/>
                  <a:cs typeface="Calibri" panose="020F0502020204030204" pitchFamily="34" charset="0"/>
                </a:rPr>
                <a:t>1/10000</a:t>
              </a:r>
            </a:p>
            <a:p>
              <a:pPr algn="ctr">
                <a:spcBef>
                  <a:spcPts val="300"/>
                </a:spcBef>
              </a:pPr>
              <a:r>
                <a:rPr lang="tr-TR" sz="1400" b="1" dirty="0">
                  <a:solidFill>
                    <a:schemeClr val="bg1"/>
                  </a:solidFill>
                  <a:latin typeface="Aptos" panose="020B0004020202020204" pitchFamily="34" charset="0"/>
                  <a:cs typeface="Calibri" panose="020F0502020204030204" pitchFamily="34" charset="0"/>
                </a:rPr>
                <a:t>WOMEN</a:t>
              </a:r>
              <a:endParaRPr lang="en-GB" sz="1400" b="1" dirty="0">
                <a:solidFill>
                  <a:schemeClr val="bg1"/>
                </a:solidFill>
                <a:latin typeface="Aptos" panose="020B000402020202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79E53624-7230-4C6F-BA7F-8EF5A5F125C5}"/>
              </a:ext>
            </a:extLst>
          </p:cNvPr>
          <p:cNvGrpSpPr/>
          <p:nvPr/>
        </p:nvGrpSpPr>
        <p:grpSpPr>
          <a:xfrm>
            <a:off x="4740317" y="2395906"/>
            <a:ext cx="2711366" cy="842185"/>
            <a:chOff x="464454" y="2002615"/>
            <a:chExt cx="2711366" cy="896301"/>
          </a:xfrm>
          <a:solidFill>
            <a:srgbClr val="273A4D"/>
          </a:solidFill>
        </p:grpSpPr>
        <p:sp>
          <p:nvSpPr>
            <p:cNvPr id="34" name="Rectangle: Rounded Corners 33">
              <a:extLst>
                <a:ext uri="{FF2B5EF4-FFF2-40B4-BE49-F238E27FC236}">
                  <a16:creationId xmlns:a16="http://schemas.microsoft.com/office/drawing/2014/main" id="{77CC7871-17DC-40EC-BF69-8C3A48C6CB19}"/>
                </a:ext>
              </a:extLst>
            </p:cNvPr>
            <p:cNvSpPr/>
            <p:nvPr/>
          </p:nvSpPr>
          <p:spPr>
            <a:xfrm rot="2700000">
              <a:off x="1354849" y="2330701"/>
              <a:ext cx="794355" cy="34207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5" name="Rectangle: Rounded Corners 34">
              <a:extLst>
                <a:ext uri="{FF2B5EF4-FFF2-40B4-BE49-F238E27FC236}">
                  <a16:creationId xmlns:a16="http://schemas.microsoft.com/office/drawing/2014/main" id="{B162006A-0FED-4179-9EDC-DF8063B70A43}"/>
                </a:ext>
              </a:extLst>
            </p:cNvPr>
            <p:cNvSpPr/>
            <p:nvPr/>
          </p:nvSpPr>
          <p:spPr>
            <a:xfrm>
              <a:off x="464454" y="2002615"/>
              <a:ext cx="2711366" cy="69869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GB" sz="1400" b="1" dirty="0">
                  <a:solidFill>
                    <a:schemeClr val="bg1"/>
                  </a:solidFill>
                  <a:latin typeface="Aptos" panose="020B0004020202020204" pitchFamily="34" charset="0"/>
                  <a:cs typeface="Calibri" panose="020F0502020204030204" pitchFamily="34" charset="0"/>
                </a:rPr>
                <a:t>1/250</a:t>
              </a:r>
            </a:p>
            <a:p>
              <a:pPr algn="ctr">
                <a:spcBef>
                  <a:spcPts val="300"/>
                </a:spcBef>
              </a:pPr>
              <a:r>
                <a:rPr lang="tr-TR" sz="1400" b="1" dirty="0">
                  <a:solidFill>
                    <a:schemeClr val="bg1"/>
                  </a:solidFill>
                  <a:latin typeface="Aptos" panose="020B0004020202020204" pitchFamily="34" charset="0"/>
                  <a:cs typeface="Calibri" panose="020F0502020204030204" pitchFamily="34" charset="0"/>
                </a:rPr>
                <a:t>WOMEN</a:t>
              </a:r>
              <a:endParaRPr lang="en-GB" sz="1400" b="1" dirty="0">
                <a:solidFill>
                  <a:schemeClr val="bg1"/>
                </a:solidFill>
                <a:latin typeface="Aptos" panose="020B000402020202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BF65AE8C-2BFD-4562-9BBF-FA0FC42E0835}"/>
              </a:ext>
            </a:extLst>
          </p:cNvPr>
          <p:cNvGrpSpPr/>
          <p:nvPr/>
        </p:nvGrpSpPr>
        <p:grpSpPr>
          <a:xfrm>
            <a:off x="8493573" y="2395906"/>
            <a:ext cx="2711366" cy="842185"/>
            <a:chOff x="464454" y="2002615"/>
            <a:chExt cx="2711366" cy="896301"/>
          </a:xfrm>
          <a:solidFill>
            <a:srgbClr val="262626"/>
          </a:solidFill>
        </p:grpSpPr>
        <p:sp>
          <p:nvSpPr>
            <p:cNvPr id="37" name="Rectangle: Rounded Corners 36">
              <a:extLst>
                <a:ext uri="{FF2B5EF4-FFF2-40B4-BE49-F238E27FC236}">
                  <a16:creationId xmlns:a16="http://schemas.microsoft.com/office/drawing/2014/main" id="{C832C260-9C42-469F-9017-8B2B0D7EE59D}"/>
                </a:ext>
              </a:extLst>
            </p:cNvPr>
            <p:cNvSpPr/>
            <p:nvPr/>
          </p:nvSpPr>
          <p:spPr>
            <a:xfrm rot="2700000">
              <a:off x="1354849" y="2330701"/>
              <a:ext cx="794355" cy="34207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8" name="Rectangle: Rounded Corners 37">
              <a:extLst>
                <a:ext uri="{FF2B5EF4-FFF2-40B4-BE49-F238E27FC236}">
                  <a16:creationId xmlns:a16="http://schemas.microsoft.com/office/drawing/2014/main" id="{A243964E-4050-46BE-A4C6-94D8C6D70BA2}"/>
                </a:ext>
              </a:extLst>
            </p:cNvPr>
            <p:cNvSpPr/>
            <p:nvPr/>
          </p:nvSpPr>
          <p:spPr>
            <a:xfrm>
              <a:off x="464454" y="2002615"/>
              <a:ext cx="2711366" cy="69869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n-GB" sz="1400" b="1" dirty="0">
                  <a:solidFill>
                    <a:schemeClr val="bg1"/>
                  </a:solidFill>
                  <a:latin typeface="Aptos" panose="020B0004020202020204" pitchFamily="34" charset="0"/>
                  <a:cs typeface="Calibri" panose="020F0502020204030204" pitchFamily="34" charset="0"/>
                </a:rPr>
                <a:t>1/100</a:t>
              </a:r>
            </a:p>
            <a:p>
              <a:pPr algn="ctr">
                <a:spcBef>
                  <a:spcPts val="300"/>
                </a:spcBef>
              </a:pPr>
              <a:r>
                <a:rPr lang="tr-TR" sz="1400" b="1" dirty="0">
                  <a:solidFill>
                    <a:schemeClr val="bg1"/>
                  </a:solidFill>
                  <a:latin typeface="Aptos" panose="020B0004020202020204" pitchFamily="34" charset="0"/>
                  <a:cs typeface="Calibri" panose="020F0502020204030204" pitchFamily="34" charset="0"/>
                </a:rPr>
                <a:t>WOMEN</a:t>
              </a:r>
              <a:endParaRPr lang="en-GB" sz="1400" b="1" dirty="0">
                <a:solidFill>
                  <a:schemeClr val="bg1"/>
                </a:solidFill>
                <a:latin typeface="Aptos" panose="020B0004020202020204" pitchFamily="34" charset="0"/>
                <a:cs typeface="Calibri" panose="020F0502020204030204" pitchFamily="34" charset="0"/>
              </a:endParaRPr>
            </a:p>
          </p:txBody>
        </p:sp>
      </p:grpSp>
      <p:sp>
        <p:nvSpPr>
          <p:cNvPr id="42" name="Rectangle 41">
            <a:extLst>
              <a:ext uri="{FF2B5EF4-FFF2-40B4-BE49-F238E27FC236}">
                <a16:creationId xmlns:a16="http://schemas.microsoft.com/office/drawing/2014/main" id="{7D36FFF3-C305-4E08-A6EA-FA88458B8428}"/>
              </a:ext>
            </a:extLst>
          </p:cNvPr>
          <p:cNvSpPr/>
          <p:nvPr/>
        </p:nvSpPr>
        <p:spPr>
          <a:xfrm>
            <a:off x="987061" y="6126765"/>
            <a:ext cx="2711366" cy="43584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D1A39"/>
                </a:solidFill>
                <a:latin typeface="Aptos" panose="020B0004020202020204" pitchFamily="34" charset="0"/>
                <a:cs typeface="Calibri" panose="020F0502020204030204" pitchFamily="34" charset="0"/>
              </a:rPr>
              <a:t>&lt; 20 </a:t>
            </a:r>
            <a:r>
              <a:rPr lang="tr-TR" b="1" dirty="0">
                <a:solidFill>
                  <a:srgbClr val="ED1A39"/>
                </a:solidFill>
                <a:latin typeface="Aptos" panose="020B0004020202020204" pitchFamily="34" charset="0"/>
                <a:cs typeface="Calibri" panose="020F0502020204030204" pitchFamily="34" charset="0"/>
              </a:rPr>
              <a:t>AGE</a:t>
            </a:r>
            <a:endParaRPr lang="en-US" b="1" dirty="0">
              <a:solidFill>
                <a:srgbClr val="ED1A39"/>
              </a:solidFill>
              <a:latin typeface="Aptos" panose="020B000402020202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ABCBF014-AF1C-4D84-A3B1-6FCD8E4DC456}"/>
              </a:ext>
            </a:extLst>
          </p:cNvPr>
          <p:cNvSpPr/>
          <p:nvPr/>
        </p:nvSpPr>
        <p:spPr>
          <a:xfrm>
            <a:off x="4740317" y="6126765"/>
            <a:ext cx="2711366" cy="43584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D1A39"/>
                </a:solidFill>
                <a:latin typeface="Aptos" panose="020B0004020202020204" pitchFamily="34" charset="0"/>
                <a:cs typeface="Calibri" panose="020F0502020204030204" pitchFamily="34" charset="0"/>
              </a:rPr>
              <a:t>&lt; 35 </a:t>
            </a:r>
            <a:r>
              <a:rPr lang="tr-TR" b="1" dirty="0">
                <a:solidFill>
                  <a:srgbClr val="ED1A39"/>
                </a:solidFill>
                <a:latin typeface="Aptos" panose="020B0004020202020204" pitchFamily="34" charset="0"/>
                <a:cs typeface="Calibri" panose="020F0502020204030204" pitchFamily="34" charset="0"/>
              </a:rPr>
              <a:t>AGE</a:t>
            </a:r>
            <a:endParaRPr lang="en-US" b="1" dirty="0">
              <a:solidFill>
                <a:srgbClr val="ED1A39"/>
              </a:solidFill>
              <a:latin typeface="Aptos" panose="020B000402020202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9927FB74-4401-41E0-883D-825FD3BF17C5}"/>
              </a:ext>
            </a:extLst>
          </p:cNvPr>
          <p:cNvSpPr/>
          <p:nvPr/>
        </p:nvSpPr>
        <p:spPr>
          <a:xfrm>
            <a:off x="8493573" y="6126765"/>
            <a:ext cx="2711366" cy="435842"/>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D1A39"/>
                </a:solidFill>
                <a:latin typeface="Aptos" panose="020B0004020202020204" pitchFamily="34" charset="0"/>
                <a:cs typeface="Calibri" panose="020F0502020204030204" pitchFamily="34" charset="0"/>
              </a:rPr>
              <a:t>&lt; 40 </a:t>
            </a:r>
            <a:r>
              <a:rPr lang="tr-TR" b="1" dirty="0">
                <a:solidFill>
                  <a:srgbClr val="ED1A39"/>
                </a:solidFill>
                <a:latin typeface="Aptos" panose="020B0004020202020204" pitchFamily="34" charset="0"/>
                <a:cs typeface="Calibri" panose="020F0502020204030204" pitchFamily="34" charset="0"/>
              </a:rPr>
              <a:t>AGE</a:t>
            </a:r>
            <a:endParaRPr lang="en-US" b="1" dirty="0">
              <a:solidFill>
                <a:srgbClr val="ED1A39"/>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899404173"/>
      </p:ext>
    </p:extLst>
  </p:cSld>
  <p:clrMapOvr>
    <a:masterClrMapping/>
  </p:clrMapOvr>
  <mc:AlternateContent xmlns:mc="http://schemas.openxmlformats.org/markup-compatibility/2006" xmlns:p14="http://schemas.microsoft.com/office/powerpoint/2010/main">
    <mc:Choice Requires="p14">
      <p:transition p14:dur="0" advTm="17648"/>
    </mc:Choice>
    <mc:Fallback xmlns="">
      <p:transition advTm="17648"/>
    </mc:Fallback>
  </mc:AlternateContent>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Primary</a:t>
            </a:r>
            <a:r>
              <a:rPr lang="tr-TR" dirty="0"/>
              <a:t> </a:t>
            </a:r>
            <a:r>
              <a:rPr lang="tr-TR" dirty="0" err="1"/>
              <a:t>Ovarian</a:t>
            </a:r>
            <a:r>
              <a:rPr lang="tr-TR" dirty="0"/>
              <a:t> </a:t>
            </a:r>
            <a:r>
              <a:rPr lang="tr-TR" dirty="0" err="1"/>
              <a:t>Insufficiency</a:t>
            </a:r>
            <a:endParaRPr lang="tr-TR" dirty="0"/>
          </a:p>
        </p:txBody>
      </p:sp>
      <p:graphicFrame>
        <p:nvGraphicFramePr>
          <p:cNvPr id="5" name="İçerik Yer Tutucusu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ltbilgi Yer Tutucusu 3"/>
          <p:cNvSpPr>
            <a:spLocks noGrp="1"/>
          </p:cNvSpPr>
          <p:nvPr>
            <p:ph type="ftr" sz="quarter" idx="11"/>
          </p:nvPr>
        </p:nvSpPr>
        <p:spPr/>
        <p:txBody>
          <a:bodyPr/>
          <a:lstStyle/>
          <a:p>
            <a:r>
              <a:rPr lang="tr-TR"/>
              <a:t>Little DT, BMJ Case Rep 2012; Colafrancesco S, Am J Reprod Immunol 2013; Little DT, J Investig Med High Impact Case Rep 2014; Hawkes D, Curr Opin Obstet Gynecol 2016</a:t>
            </a:r>
            <a:endParaRPr lang="tr-TR" dirty="0"/>
          </a:p>
        </p:txBody>
      </p:sp>
    </p:spTree>
    <p:extLst>
      <p:ext uri="{BB962C8B-B14F-4D97-AF65-F5344CB8AC3E}">
        <p14:creationId xmlns:p14="http://schemas.microsoft.com/office/powerpoint/2010/main" val="4654326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t>Risk of POI after HPV Vaccination: PRISMA Systematic Review and Meta-Analysis</a:t>
            </a:r>
            <a:endParaRPr lang="tr-TR" dirty="0"/>
          </a:p>
        </p:txBody>
      </p:sp>
      <p:sp>
        <p:nvSpPr>
          <p:cNvPr id="3" name="İçerik Yer Tutucusu 2"/>
          <p:cNvSpPr>
            <a:spLocks noGrp="1"/>
          </p:cNvSpPr>
          <p:nvPr>
            <p:ph idx="1"/>
          </p:nvPr>
        </p:nvSpPr>
        <p:spPr/>
        <p:txBody>
          <a:bodyPr>
            <a:normAutofit fontScale="92500"/>
          </a:bodyPr>
          <a:lstStyle/>
          <a:p>
            <a:r>
              <a:rPr lang="en-US" sz="3200" dirty="0"/>
              <a:t>Four studies involving 1,253,758 patients</a:t>
            </a:r>
            <a:endParaRPr lang="tr-TR" sz="3200" dirty="0"/>
          </a:p>
          <a:p>
            <a:r>
              <a:rPr lang="en-US" sz="3200" b="1" dirty="0">
                <a:solidFill>
                  <a:srgbClr val="E57130"/>
                </a:solidFill>
              </a:rPr>
              <a:t>There was a significant difference for POI between 4vHPV and controls (unvaccinated or other vaccinated) (RR 0.47 (95% CI 0.14 - 1.59) I2 = 75%) or unvaccinated controls alone (RR 0.75 (95% CI 0.22 - 2.49) 12 = 26%) no risk demonstrated</a:t>
            </a:r>
            <a:endParaRPr lang="tr-TR" sz="3200" b="1" dirty="0">
              <a:solidFill>
                <a:srgbClr val="E57130"/>
              </a:solidFill>
            </a:endParaRPr>
          </a:p>
          <a:p>
            <a:r>
              <a:rPr lang="en-US" sz="3200" dirty="0"/>
              <a:t>4vHPV vaccine does not appear to increase the risk of POI compared to unvaccinated individuals or other childhood vaccines</a:t>
            </a:r>
            <a:endParaRPr lang="tr-TR" sz="3200" dirty="0"/>
          </a:p>
          <a:p>
            <a:r>
              <a:rPr lang="en-US" sz="3200" dirty="0"/>
              <a:t>No difference seen with 4vHPV vaccine compared to 2vHPV and 9vHPV</a:t>
            </a:r>
            <a:endParaRPr lang="tr-TR" sz="3200" dirty="0"/>
          </a:p>
        </p:txBody>
      </p:sp>
      <p:sp>
        <p:nvSpPr>
          <p:cNvPr id="4" name="Altbilgi Yer Tutucusu 3"/>
          <p:cNvSpPr>
            <a:spLocks noGrp="1"/>
          </p:cNvSpPr>
          <p:nvPr>
            <p:ph type="ftr" sz="quarter" idx="11"/>
          </p:nvPr>
        </p:nvSpPr>
        <p:spPr/>
        <p:txBody>
          <a:bodyPr/>
          <a:lstStyle/>
          <a:p>
            <a:r>
              <a:rPr lang="en-US"/>
              <a:t>Torella M, Vaccines (Basel) 2023</a:t>
            </a:r>
          </a:p>
        </p:txBody>
      </p:sp>
    </p:spTree>
    <p:extLst>
      <p:ext uri="{BB962C8B-B14F-4D97-AF65-F5344CB8AC3E}">
        <p14:creationId xmlns:p14="http://schemas.microsoft.com/office/powerpoint/2010/main" val="363614792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Deaths</a:t>
            </a:r>
            <a:endParaRPr lang="tr-TR" dirty="0"/>
          </a:p>
        </p:txBody>
      </p:sp>
      <p:sp>
        <p:nvSpPr>
          <p:cNvPr id="3" name="İçerik Yer Tutucusu 2"/>
          <p:cNvSpPr>
            <a:spLocks noGrp="1"/>
          </p:cNvSpPr>
          <p:nvPr>
            <p:ph idx="1"/>
          </p:nvPr>
        </p:nvSpPr>
        <p:spPr/>
        <p:txBody>
          <a:bodyPr>
            <a:normAutofit lnSpcReduction="10000"/>
          </a:bodyPr>
          <a:lstStyle/>
          <a:p>
            <a:pPr marL="274320" indent="-274320">
              <a:defRPr/>
            </a:pPr>
            <a:r>
              <a:rPr lang="tr-TR" dirty="0"/>
              <a:t>51 </a:t>
            </a:r>
            <a:r>
              <a:rPr lang="tr-TR" dirty="0" err="1"/>
              <a:t>deaths</a:t>
            </a:r>
            <a:r>
              <a:rPr lang="tr-TR" dirty="0"/>
              <a:t> in </a:t>
            </a:r>
            <a:r>
              <a:rPr lang="tr-TR" dirty="0" err="1"/>
              <a:t>clinical</a:t>
            </a:r>
            <a:r>
              <a:rPr lang="tr-TR" dirty="0"/>
              <a:t> </a:t>
            </a:r>
            <a:r>
              <a:rPr lang="tr-TR" dirty="0" err="1"/>
              <a:t>studies</a:t>
            </a:r>
            <a:r>
              <a:rPr lang="tr-TR" dirty="0"/>
              <a:t> </a:t>
            </a:r>
          </a:p>
          <a:p>
            <a:pPr marL="274320" indent="-274320">
              <a:defRPr/>
            </a:pPr>
            <a:r>
              <a:rPr lang="tr-TR" b="1" dirty="0" err="1">
                <a:solidFill>
                  <a:srgbClr val="E57130"/>
                </a:solidFill>
              </a:rPr>
              <a:t>None</a:t>
            </a:r>
            <a:r>
              <a:rPr lang="tr-TR" b="1" dirty="0">
                <a:solidFill>
                  <a:srgbClr val="E57130"/>
                </a:solidFill>
              </a:rPr>
              <a:t> of </a:t>
            </a:r>
            <a:r>
              <a:rPr lang="tr-TR" b="1" dirty="0" err="1">
                <a:solidFill>
                  <a:srgbClr val="E57130"/>
                </a:solidFill>
              </a:rPr>
              <a:t>them</a:t>
            </a:r>
            <a:r>
              <a:rPr lang="tr-TR" b="1" dirty="0">
                <a:solidFill>
                  <a:srgbClr val="E57130"/>
                </a:solidFill>
              </a:rPr>
              <a:t> </a:t>
            </a:r>
            <a:r>
              <a:rPr lang="tr-TR" b="1" dirty="0" err="1">
                <a:solidFill>
                  <a:srgbClr val="E57130"/>
                </a:solidFill>
              </a:rPr>
              <a:t>are</a:t>
            </a:r>
            <a:r>
              <a:rPr lang="tr-TR" b="1" dirty="0">
                <a:solidFill>
                  <a:srgbClr val="E57130"/>
                </a:solidFill>
              </a:rPr>
              <a:t> </a:t>
            </a:r>
            <a:r>
              <a:rPr lang="tr-TR" b="1" dirty="0" err="1">
                <a:solidFill>
                  <a:srgbClr val="E57130"/>
                </a:solidFill>
              </a:rPr>
              <a:t>related</a:t>
            </a:r>
            <a:r>
              <a:rPr lang="tr-TR" b="1" dirty="0">
                <a:solidFill>
                  <a:srgbClr val="E57130"/>
                </a:solidFill>
              </a:rPr>
              <a:t> </a:t>
            </a:r>
            <a:r>
              <a:rPr lang="tr-TR" b="1" dirty="0" err="1">
                <a:solidFill>
                  <a:srgbClr val="E57130"/>
                </a:solidFill>
              </a:rPr>
              <a:t>to</a:t>
            </a:r>
            <a:r>
              <a:rPr lang="tr-TR" b="1" dirty="0">
                <a:solidFill>
                  <a:srgbClr val="E57130"/>
                </a:solidFill>
              </a:rPr>
              <a:t> </a:t>
            </a:r>
            <a:r>
              <a:rPr lang="tr-TR" b="1" dirty="0" err="1">
                <a:solidFill>
                  <a:srgbClr val="E57130"/>
                </a:solidFill>
              </a:rPr>
              <a:t>vaccines</a:t>
            </a:r>
            <a:endParaRPr lang="tr-TR" b="1" dirty="0">
              <a:solidFill>
                <a:srgbClr val="E57130"/>
              </a:solidFill>
            </a:endParaRPr>
          </a:p>
          <a:p>
            <a:pPr marL="274320" indent="-274320">
              <a:defRPr/>
            </a:pPr>
            <a:r>
              <a:rPr lang="tr-TR" dirty="0" err="1"/>
              <a:t>Cause</a:t>
            </a:r>
            <a:r>
              <a:rPr lang="tr-TR" dirty="0"/>
              <a:t> of </a:t>
            </a:r>
            <a:r>
              <a:rPr lang="tr-TR" dirty="0" err="1"/>
              <a:t>mortalities</a:t>
            </a:r>
            <a:endParaRPr lang="tr-TR" dirty="0"/>
          </a:p>
          <a:p>
            <a:pPr marL="548640" lvl="1">
              <a:defRPr/>
            </a:pPr>
            <a:r>
              <a:rPr lang="tr-TR" dirty="0" err="1"/>
              <a:t>Viral</a:t>
            </a:r>
            <a:r>
              <a:rPr lang="tr-TR" dirty="0"/>
              <a:t> </a:t>
            </a:r>
            <a:r>
              <a:rPr lang="tr-TR" dirty="0" err="1"/>
              <a:t>infections</a:t>
            </a:r>
            <a:r>
              <a:rPr lang="tr-TR" dirty="0"/>
              <a:t>; akut </a:t>
            </a:r>
            <a:r>
              <a:rPr lang="tr-TR" dirty="0" err="1"/>
              <a:t>myocarditis</a:t>
            </a:r>
            <a:r>
              <a:rPr lang="tr-TR" dirty="0"/>
              <a:t>, </a:t>
            </a:r>
            <a:r>
              <a:rPr lang="tr-TR" dirty="0" err="1"/>
              <a:t>meningoensefalitis</a:t>
            </a:r>
            <a:r>
              <a:rPr lang="tr-TR" dirty="0"/>
              <a:t>, </a:t>
            </a:r>
            <a:r>
              <a:rPr lang="tr-TR" dirty="0" err="1"/>
              <a:t>influenza</a:t>
            </a:r>
            <a:r>
              <a:rPr lang="tr-TR" dirty="0"/>
              <a:t> B </a:t>
            </a:r>
            <a:r>
              <a:rPr lang="tr-TR" dirty="0" err="1"/>
              <a:t>viral</a:t>
            </a:r>
            <a:r>
              <a:rPr lang="tr-TR" dirty="0"/>
              <a:t> </a:t>
            </a:r>
            <a:r>
              <a:rPr lang="tr-TR" dirty="0" err="1"/>
              <a:t>sepsis</a:t>
            </a:r>
            <a:endParaRPr lang="tr-TR" dirty="0"/>
          </a:p>
          <a:p>
            <a:pPr marL="548640" lvl="1">
              <a:defRPr/>
            </a:pPr>
            <a:r>
              <a:rPr lang="tr-TR" dirty="0" err="1"/>
              <a:t>Cardiac</a:t>
            </a:r>
            <a:r>
              <a:rPr lang="tr-TR" dirty="0"/>
              <a:t> </a:t>
            </a:r>
            <a:r>
              <a:rPr lang="tr-TR" dirty="0" err="1"/>
              <a:t>aritmia</a:t>
            </a:r>
            <a:r>
              <a:rPr lang="tr-TR" dirty="0"/>
              <a:t> </a:t>
            </a:r>
            <a:r>
              <a:rPr lang="tr-TR" dirty="0" err="1"/>
              <a:t>due</a:t>
            </a:r>
            <a:r>
              <a:rPr lang="tr-TR" dirty="0"/>
              <a:t> </a:t>
            </a:r>
            <a:r>
              <a:rPr lang="tr-TR" dirty="0" err="1"/>
              <a:t>to</a:t>
            </a:r>
            <a:r>
              <a:rPr lang="tr-TR" dirty="0"/>
              <a:t> </a:t>
            </a:r>
            <a:r>
              <a:rPr lang="tr-TR" dirty="0" err="1"/>
              <a:t>cardiomyopathy</a:t>
            </a:r>
            <a:r>
              <a:rPr lang="tr-TR" dirty="0"/>
              <a:t> </a:t>
            </a:r>
          </a:p>
          <a:p>
            <a:pPr marL="548640" lvl="1">
              <a:defRPr/>
            </a:pPr>
            <a:r>
              <a:rPr lang="tr-TR" dirty="0" err="1"/>
              <a:t>Diabetic</a:t>
            </a:r>
            <a:r>
              <a:rPr lang="tr-TR" dirty="0"/>
              <a:t> </a:t>
            </a:r>
            <a:r>
              <a:rPr lang="tr-TR" dirty="0" err="1"/>
              <a:t>ketoasidosis</a:t>
            </a:r>
            <a:endParaRPr lang="tr-TR" dirty="0"/>
          </a:p>
          <a:p>
            <a:pPr marL="548640" lvl="1">
              <a:defRPr/>
            </a:pPr>
            <a:r>
              <a:rPr lang="tr-TR" dirty="0" err="1"/>
              <a:t>Ephileptic</a:t>
            </a:r>
            <a:r>
              <a:rPr lang="tr-TR" dirty="0"/>
              <a:t> </a:t>
            </a:r>
            <a:r>
              <a:rPr lang="tr-TR" dirty="0" err="1"/>
              <a:t>attack</a:t>
            </a:r>
            <a:r>
              <a:rPr lang="tr-TR" dirty="0"/>
              <a:t> in </a:t>
            </a:r>
            <a:r>
              <a:rPr lang="tr-TR" dirty="0" err="1"/>
              <a:t>ephileptic</a:t>
            </a:r>
            <a:r>
              <a:rPr lang="tr-TR" dirty="0"/>
              <a:t> </a:t>
            </a:r>
            <a:r>
              <a:rPr lang="tr-TR" dirty="0" err="1"/>
              <a:t>patients</a:t>
            </a:r>
            <a:r>
              <a:rPr lang="tr-TR" dirty="0"/>
              <a:t> </a:t>
            </a:r>
          </a:p>
          <a:p>
            <a:pPr marL="548640" lvl="1">
              <a:defRPr/>
            </a:pPr>
            <a:r>
              <a:rPr lang="tr-TR" dirty="0" err="1"/>
              <a:t>Pulmoner</a:t>
            </a:r>
            <a:r>
              <a:rPr lang="tr-TR" dirty="0"/>
              <a:t> </a:t>
            </a:r>
            <a:r>
              <a:rPr lang="tr-TR" dirty="0" err="1"/>
              <a:t>emboli</a:t>
            </a:r>
            <a:r>
              <a:rPr lang="tr-TR" dirty="0"/>
              <a:t>, DVT</a:t>
            </a:r>
          </a:p>
          <a:p>
            <a:pPr marL="548640" lvl="1">
              <a:defRPr/>
            </a:pPr>
            <a:r>
              <a:rPr lang="tr-TR" dirty="0" err="1"/>
              <a:t>Over</a:t>
            </a:r>
            <a:r>
              <a:rPr lang="tr-TR" dirty="0"/>
              <a:t> limit </a:t>
            </a:r>
            <a:r>
              <a:rPr lang="tr-TR" dirty="0" err="1"/>
              <a:t>uptake</a:t>
            </a:r>
            <a:r>
              <a:rPr lang="tr-TR" dirty="0"/>
              <a:t> in </a:t>
            </a:r>
            <a:r>
              <a:rPr lang="tr-TR" dirty="0" err="1"/>
              <a:t>drug</a:t>
            </a:r>
            <a:r>
              <a:rPr lang="tr-TR" dirty="0"/>
              <a:t> </a:t>
            </a:r>
            <a:r>
              <a:rPr lang="tr-TR" dirty="0" err="1"/>
              <a:t>abusers</a:t>
            </a:r>
            <a:r>
              <a:rPr lang="tr-TR" dirty="0"/>
              <a:t> </a:t>
            </a:r>
          </a:p>
          <a:p>
            <a:pPr marL="548640" lvl="1">
              <a:defRPr/>
            </a:pPr>
            <a:r>
              <a:rPr lang="tr-TR" dirty="0" err="1"/>
              <a:t>Traffic</a:t>
            </a:r>
            <a:r>
              <a:rPr lang="tr-TR" dirty="0"/>
              <a:t> </a:t>
            </a:r>
            <a:r>
              <a:rPr lang="tr-TR" dirty="0" err="1"/>
              <a:t>accident</a:t>
            </a:r>
            <a:endParaRPr lang="tr-TR" dirty="0"/>
          </a:p>
          <a:p>
            <a:pPr marL="548640" lvl="1">
              <a:defRPr/>
            </a:pPr>
            <a:r>
              <a:rPr lang="tr-TR" dirty="0" err="1"/>
              <a:t>Other</a:t>
            </a:r>
            <a:r>
              <a:rPr lang="tr-TR" dirty="0"/>
              <a:t> </a:t>
            </a:r>
            <a:r>
              <a:rPr lang="tr-TR" dirty="0" err="1"/>
              <a:t>drugs</a:t>
            </a:r>
            <a:endParaRPr lang="tr-TR" dirty="0"/>
          </a:p>
          <a:p>
            <a:pPr marL="548640" lvl="1">
              <a:defRPr/>
            </a:pPr>
            <a:r>
              <a:rPr lang="tr-TR" dirty="0" err="1"/>
              <a:t>Murder</a:t>
            </a:r>
            <a:endParaRPr lang="tr-TR" dirty="0"/>
          </a:p>
        </p:txBody>
      </p:sp>
      <p:sp>
        <p:nvSpPr>
          <p:cNvPr id="4" name="Altbilgi Yer Tutucusu 3"/>
          <p:cNvSpPr>
            <a:spLocks noGrp="1"/>
          </p:cNvSpPr>
          <p:nvPr>
            <p:ph type="ftr" sz="quarter" idx="11"/>
          </p:nvPr>
        </p:nvSpPr>
        <p:spPr/>
        <p:txBody>
          <a:bodyPr/>
          <a:lstStyle/>
          <a:p>
            <a:r>
              <a:rPr lang="en-US"/>
              <a:t>The Vaccine Adverse Event Reporting System (VAERS), The Vaccine Safety Datalink (VSD), The Clinical  Immunization Safety Assessment (CISA) Network http://www.cdc.gov/vaccinesafety/Vaccines/HPV/jama.html</a:t>
            </a:r>
          </a:p>
        </p:txBody>
      </p:sp>
    </p:spTree>
    <p:extLst>
      <p:ext uri="{BB962C8B-B14F-4D97-AF65-F5344CB8AC3E}">
        <p14:creationId xmlns:p14="http://schemas.microsoft.com/office/powerpoint/2010/main" val="20986894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Does </a:t>
            </a:r>
            <a:r>
              <a:rPr lang="tr-TR" dirty="0"/>
              <a:t>9vHPV Vaccine </a:t>
            </a:r>
            <a:r>
              <a:rPr lang="en-US" dirty="0"/>
              <a:t>have a similar safety profile as Gardasil?</a:t>
            </a:r>
            <a:endParaRPr lang="tr-TR" dirty="0"/>
          </a:p>
        </p:txBody>
      </p:sp>
      <p:graphicFrame>
        <p:nvGraphicFramePr>
          <p:cNvPr id="23" name="Content Placeholder 2">
            <a:extLst>
              <a:ext uri="{FF2B5EF4-FFF2-40B4-BE49-F238E27FC236}">
                <a16:creationId xmlns:a16="http://schemas.microsoft.com/office/drawing/2014/main" id="{7BFA92A4-30BA-957C-527B-0C3BA0865A22}"/>
              </a:ext>
            </a:extLst>
          </p:cNvPr>
          <p:cNvGraphicFramePr>
            <a:graphicFrameLocks noGrp="1"/>
          </p:cNvGraphicFramePr>
          <p:nvPr>
            <p:ph idx="1"/>
            <p:extLst>
              <p:ext uri="{D42A27DB-BD31-4B8C-83A1-F6EECF244321}">
                <p14:modId xmlns:p14="http://schemas.microsoft.com/office/powerpoint/2010/main" val="1303695846"/>
              </p:ext>
            </p:extLst>
          </p:nvPr>
        </p:nvGraphicFramePr>
        <p:xfrm>
          <a:off x="609600" y="1219200"/>
          <a:ext cx="109728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ooter Placeholder 12"/>
          <p:cNvSpPr>
            <a:spLocks noGrp="1"/>
          </p:cNvSpPr>
          <p:nvPr>
            <p:ph type="ftr" sz="quarter" idx="11"/>
          </p:nvPr>
        </p:nvSpPr>
        <p:spPr/>
        <p:txBody>
          <a:bodyPr/>
          <a:lstStyle/>
          <a:p>
            <a:r>
              <a:rPr lang="tr-TR"/>
              <a:t>Joura EA, NEJM, 2015</a:t>
            </a:r>
            <a:endParaRPr lang="tr-TR" dirty="0"/>
          </a:p>
        </p:txBody>
      </p:sp>
    </p:spTree>
    <p:extLst>
      <p:ext uri="{BB962C8B-B14F-4D97-AF65-F5344CB8AC3E}">
        <p14:creationId xmlns:p14="http://schemas.microsoft.com/office/powerpoint/2010/main" val="3780528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WHO Cervical Cancer Elimination Initiative</a:t>
            </a:r>
            <a:endParaRPr lang="tr-TR" dirty="0"/>
          </a:p>
        </p:txBody>
      </p:sp>
      <p:pic>
        <p:nvPicPr>
          <p:cNvPr id="4" name="Resim 3"/>
          <p:cNvPicPr>
            <a:picLocks noChangeAspect="1"/>
          </p:cNvPicPr>
          <p:nvPr/>
        </p:nvPicPr>
        <p:blipFill rotWithShape="1">
          <a:blip r:embed="rId3"/>
          <a:srcRect l="32143" t="40458" r="34286" b="29859"/>
          <a:stretch/>
        </p:blipFill>
        <p:spPr>
          <a:xfrm>
            <a:off x="977632" y="1196752"/>
            <a:ext cx="10236737" cy="5091191"/>
          </a:xfrm>
          <a:prstGeom prst="rect">
            <a:avLst/>
          </a:prstGeom>
        </p:spPr>
      </p:pic>
    </p:spTree>
    <p:extLst>
      <p:ext uri="{BB962C8B-B14F-4D97-AF65-F5344CB8AC3E}">
        <p14:creationId xmlns:p14="http://schemas.microsoft.com/office/powerpoint/2010/main" val="124458457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What are the most common adverse events with </a:t>
            </a:r>
            <a:r>
              <a:rPr lang="tr-TR" dirty="0"/>
              <a:t>9vHPV Vaccine</a:t>
            </a:r>
            <a:r>
              <a:rPr lang="en-US" dirty="0"/>
              <a:t>? </a:t>
            </a:r>
            <a:endParaRPr lang="tr-TR" dirty="0"/>
          </a:p>
        </p:txBody>
      </p:sp>
      <p:sp>
        <p:nvSpPr>
          <p:cNvPr id="3" name="Content Placeholder 2"/>
          <p:cNvSpPr>
            <a:spLocks noGrp="1"/>
          </p:cNvSpPr>
          <p:nvPr>
            <p:ph idx="1"/>
          </p:nvPr>
        </p:nvSpPr>
        <p:spPr>
          <a:prstGeom prst="rect">
            <a:avLst/>
          </a:prstGeom>
        </p:spPr>
        <p:txBody>
          <a:bodyPr>
            <a:noAutofit/>
          </a:bodyPr>
          <a:lstStyle/>
          <a:p>
            <a:pPr algn="just"/>
            <a:endParaRPr lang="tr-TR" dirty="0"/>
          </a:p>
          <a:p>
            <a:pPr algn="just"/>
            <a:r>
              <a:rPr lang="en-US" dirty="0"/>
              <a:t>The most common (≥10%) local and systemic adverse reactions in </a:t>
            </a:r>
            <a:r>
              <a:rPr lang="en-US" b="1" i="1" dirty="0">
                <a:solidFill>
                  <a:srgbClr val="C93131"/>
                </a:solidFill>
              </a:rPr>
              <a:t>females 16 through 26 years of age </a:t>
            </a:r>
            <a:r>
              <a:rPr lang="en-US" dirty="0"/>
              <a:t>were</a:t>
            </a:r>
            <a:r>
              <a:rPr lang="tr-TR" dirty="0"/>
              <a:t>:</a:t>
            </a:r>
            <a:r>
              <a:rPr lang="en-US" dirty="0"/>
              <a:t> </a:t>
            </a:r>
            <a:endParaRPr lang="tr-TR" dirty="0"/>
          </a:p>
          <a:p>
            <a:pPr lvl="2" algn="just"/>
            <a:r>
              <a:rPr lang="en-US" dirty="0"/>
              <a:t>injection-site pain (89.9%), </a:t>
            </a:r>
            <a:endParaRPr lang="tr-TR" dirty="0"/>
          </a:p>
          <a:p>
            <a:pPr lvl="2" algn="just"/>
            <a:r>
              <a:rPr lang="en-US" dirty="0"/>
              <a:t>injection-site swelling (40.0%), </a:t>
            </a:r>
            <a:endParaRPr lang="tr-TR" dirty="0"/>
          </a:p>
          <a:p>
            <a:pPr lvl="2" algn="just"/>
            <a:r>
              <a:rPr lang="en-US" dirty="0"/>
              <a:t>injection-site erythema (34.0%) and </a:t>
            </a:r>
            <a:endParaRPr lang="tr-TR" dirty="0"/>
          </a:p>
          <a:p>
            <a:pPr lvl="2" algn="just"/>
            <a:r>
              <a:rPr lang="en-US" dirty="0"/>
              <a:t>headache (14.6%) </a:t>
            </a:r>
            <a:endParaRPr lang="tr-TR" b="1" dirty="0"/>
          </a:p>
        </p:txBody>
      </p:sp>
    </p:spTree>
    <p:extLst>
      <p:ext uri="{BB962C8B-B14F-4D97-AF65-F5344CB8AC3E}">
        <p14:creationId xmlns:p14="http://schemas.microsoft.com/office/powerpoint/2010/main" val="22126180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What are the most common adverse events with </a:t>
            </a:r>
            <a:r>
              <a:rPr lang="tr-TR" dirty="0"/>
              <a:t>9vHPV Vaccine</a:t>
            </a:r>
            <a:r>
              <a:rPr lang="en-US" dirty="0"/>
              <a:t>? </a:t>
            </a:r>
            <a:endParaRPr lang="tr-TR" dirty="0"/>
          </a:p>
        </p:txBody>
      </p:sp>
      <p:sp>
        <p:nvSpPr>
          <p:cNvPr id="3" name="Content Placeholder 2"/>
          <p:cNvSpPr>
            <a:spLocks noGrp="1"/>
          </p:cNvSpPr>
          <p:nvPr>
            <p:ph idx="1"/>
          </p:nvPr>
        </p:nvSpPr>
        <p:spPr>
          <a:prstGeom prst="rect">
            <a:avLst/>
          </a:prstGeom>
        </p:spPr>
        <p:txBody>
          <a:bodyPr>
            <a:noAutofit/>
          </a:bodyPr>
          <a:lstStyle/>
          <a:p>
            <a:pPr algn="just"/>
            <a:r>
              <a:rPr lang="en-US" sz="2200" dirty="0"/>
              <a:t>The most common (≥10%) local and systemic reactions in </a:t>
            </a:r>
            <a:r>
              <a:rPr lang="en-US" b="1" i="1" dirty="0">
                <a:solidFill>
                  <a:srgbClr val="C93131"/>
                </a:solidFill>
              </a:rPr>
              <a:t>girls 9 through 15 years of age </a:t>
            </a:r>
            <a:r>
              <a:rPr lang="en-US" sz="2200" dirty="0"/>
              <a:t>were injection-site pain (89.3%) injection- site swelling (47.8%), injection-site erythema (34.1%) and headache (11.4%)</a:t>
            </a:r>
            <a:endParaRPr lang="tr-TR" sz="2200" b="1" dirty="0"/>
          </a:p>
          <a:p>
            <a:pPr marL="0" indent="0" algn="just">
              <a:buNone/>
            </a:pPr>
            <a:endParaRPr lang="tr-TR" sz="1100" dirty="0"/>
          </a:p>
          <a:p>
            <a:pPr algn="just"/>
            <a:r>
              <a:rPr lang="en-US" sz="2200" dirty="0"/>
              <a:t>The most common (≥10%) local and systemic reactions in </a:t>
            </a:r>
            <a:r>
              <a:rPr lang="en-US" b="1" i="1" dirty="0">
                <a:solidFill>
                  <a:srgbClr val="C93131"/>
                </a:solidFill>
              </a:rPr>
              <a:t>boys 9 through 15 years of age </a:t>
            </a:r>
            <a:r>
              <a:rPr lang="en-US" sz="2200" dirty="0"/>
              <a:t>were injection-site pain (71.5%), injection-site swelling (26.9%),  injection-site erythema (24.9%) and oral temperature &gt;= 100.0 F (10.4%)</a:t>
            </a:r>
            <a:endParaRPr lang="tr-TR" sz="2200" dirty="0"/>
          </a:p>
          <a:p>
            <a:pPr marL="0" indent="0" algn="just">
              <a:buNone/>
            </a:pPr>
            <a:endParaRPr lang="tr-TR" sz="1100" dirty="0"/>
          </a:p>
          <a:p>
            <a:pPr algn="just"/>
            <a:r>
              <a:rPr lang="en-US" sz="2200" dirty="0"/>
              <a:t>Most of the injection site reactions were mild or moderate in intensity</a:t>
            </a:r>
            <a:endParaRPr lang="tr-TR" sz="2200" dirty="0"/>
          </a:p>
        </p:txBody>
      </p:sp>
    </p:spTree>
    <p:extLst>
      <p:ext uri="{BB962C8B-B14F-4D97-AF65-F5344CB8AC3E}">
        <p14:creationId xmlns:p14="http://schemas.microsoft.com/office/powerpoint/2010/main" val="2496467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Were any other serious adverse events reported with </a:t>
            </a:r>
            <a:r>
              <a:rPr lang="tr-TR" dirty="0"/>
              <a:t>9vHPV </a:t>
            </a:r>
            <a:r>
              <a:rPr lang="tr-TR" dirty="0" err="1"/>
              <a:t>Vaccine</a:t>
            </a:r>
            <a:r>
              <a:rPr lang="en-US" dirty="0"/>
              <a:t>?</a:t>
            </a:r>
            <a:endParaRPr lang="tr-TR" dirty="0"/>
          </a:p>
        </p:txBody>
      </p:sp>
      <p:sp>
        <p:nvSpPr>
          <p:cNvPr id="3" name="Content Placeholder 2"/>
          <p:cNvSpPr>
            <a:spLocks noGrp="1"/>
          </p:cNvSpPr>
          <p:nvPr>
            <p:ph idx="1"/>
          </p:nvPr>
        </p:nvSpPr>
        <p:spPr>
          <a:prstGeom prst="rect">
            <a:avLst/>
          </a:prstGeom>
        </p:spPr>
        <p:txBody>
          <a:bodyPr vert="horz" lIns="91440" tIns="45720" rIns="91440" bIns="45720" rtlCol="0">
            <a:noAutofit/>
          </a:bodyPr>
          <a:lstStyle/>
          <a:p>
            <a:pPr fontAlgn="t">
              <a:lnSpc>
                <a:spcPct val="100000"/>
              </a:lnSpc>
            </a:pPr>
            <a:r>
              <a:rPr lang="en-US" dirty="0"/>
              <a:t>Serious adverse events were collected throughout the entire study period (range one month to 48 months  post-last  dose)  for  the  six  integrated  clinical  studies  for  </a:t>
            </a:r>
            <a:r>
              <a:rPr lang="tr-TR" dirty="0"/>
              <a:t>9vHPV </a:t>
            </a:r>
            <a:r>
              <a:rPr lang="tr-TR" dirty="0" err="1"/>
              <a:t>Vaccine</a:t>
            </a:r>
            <a:r>
              <a:rPr lang="en-US" dirty="0"/>
              <a:t>  </a:t>
            </a:r>
            <a:endParaRPr lang="tr-TR" dirty="0"/>
          </a:p>
          <a:p>
            <a:pPr fontAlgn="t">
              <a:lnSpc>
                <a:spcPct val="100000"/>
              </a:lnSpc>
            </a:pPr>
            <a:r>
              <a:rPr lang="en-US" dirty="0"/>
              <a:t>Out  of  the  13,236 individuals  who  were  administered </a:t>
            </a:r>
            <a:r>
              <a:rPr lang="tr-TR" dirty="0"/>
              <a:t>9vHPV </a:t>
            </a:r>
            <a:r>
              <a:rPr lang="tr-TR" dirty="0" err="1"/>
              <a:t>Vaccine</a:t>
            </a:r>
            <a:r>
              <a:rPr lang="tr-TR" dirty="0"/>
              <a:t> </a:t>
            </a:r>
            <a:r>
              <a:rPr lang="en-US" dirty="0"/>
              <a:t>and  had  safety  follow-up,  305  reported  a  serious adverse event; representing 2.3% of the population</a:t>
            </a:r>
            <a:endParaRPr lang="tr-TR" dirty="0"/>
          </a:p>
          <a:p>
            <a:pPr fontAlgn="t">
              <a:lnSpc>
                <a:spcPct val="100000"/>
              </a:lnSpc>
            </a:pPr>
            <a:r>
              <a:rPr lang="en-US" dirty="0"/>
              <a:t>As a comparison, of the 7,378 individuals who were administered Gardasil and had safety follow-up, 185 reported a serious adverse event; representing 2.5 % of the population. </a:t>
            </a:r>
            <a:endParaRPr lang="tr-TR" dirty="0"/>
          </a:p>
        </p:txBody>
      </p:sp>
    </p:spTree>
    <p:extLst>
      <p:ext uri="{BB962C8B-B14F-4D97-AF65-F5344CB8AC3E}">
        <p14:creationId xmlns:p14="http://schemas.microsoft.com/office/powerpoint/2010/main" val="21450446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758000" y="2076860"/>
          <a:ext cx="8676000" cy="3409730"/>
        </p:xfrm>
        <a:graphic>
          <a:graphicData uri="http://schemas.openxmlformats.org/drawingml/2006/table">
            <a:tbl>
              <a:tblPr>
                <a:tableStyleId>{5C22544A-7EE6-4342-B048-85BDC9FD1C3A}</a:tableStyleId>
              </a:tblPr>
              <a:tblGrid>
                <a:gridCol w="894962">
                  <a:extLst>
                    <a:ext uri="{9D8B030D-6E8A-4147-A177-3AD203B41FA5}">
                      <a16:colId xmlns:a16="http://schemas.microsoft.com/office/drawing/2014/main" val="20000"/>
                    </a:ext>
                  </a:extLst>
                </a:gridCol>
                <a:gridCol w="884991">
                  <a:extLst>
                    <a:ext uri="{9D8B030D-6E8A-4147-A177-3AD203B41FA5}">
                      <a16:colId xmlns:a16="http://schemas.microsoft.com/office/drawing/2014/main" val="20001"/>
                    </a:ext>
                  </a:extLst>
                </a:gridCol>
                <a:gridCol w="1498911">
                  <a:extLst>
                    <a:ext uri="{9D8B030D-6E8A-4147-A177-3AD203B41FA5}">
                      <a16:colId xmlns:a16="http://schemas.microsoft.com/office/drawing/2014/main" val="20002"/>
                    </a:ext>
                  </a:extLst>
                </a:gridCol>
                <a:gridCol w="1686277">
                  <a:extLst>
                    <a:ext uri="{9D8B030D-6E8A-4147-A177-3AD203B41FA5}">
                      <a16:colId xmlns:a16="http://schemas.microsoft.com/office/drawing/2014/main" val="20003"/>
                    </a:ext>
                  </a:extLst>
                </a:gridCol>
                <a:gridCol w="1311546">
                  <a:extLst>
                    <a:ext uri="{9D8B030D-6E8A-4147-A177-3AD203B41FA5}">
                      <a16:colId xmlns:a16="http://schemas.microsoft.com/office/drawing/2014/main" val="20004"/>
                    </a:ext>
                  </a:extLst>
                </a:gridCol>
                <a:gridCol w="1030504">
                  <a:extLst>
                    <a:ext uri="{9D8B030D-6E8A-4147-A177-3AD203B41FA5}">
                      <a16:colId xmlns:a16="http://schemas.microsoft.com/office/drawing/2014/main" val="20005"/>
                    </a:ext>
                  </a:extLst>
                </a:gridCol>
                <a:gridCol w="1368809">
                  <a:extLst>
                    <a:ext uri="{9D8B030D-6E8A-4147-A177-3AD203B41FA5}">
                      <a16:colId xmlns:a16="http://schemas.microsoft.com/office/drawing/2014/main" val="20006"/>
                    </a:ext>
                  </a:extLst>
                </a:gridCol>
              </a:tblGrid>
              <a:tr h="811575">
                <a:tc>
                  <a:txBody>
                    <a:bodyPr/>
                    <a:lstStyle/>
                    <a:p>
                      <a:pPr algn="ctr">
                        <a:lnSpc>
                          <a:spcPct val="115000"/>
                        </a:lnSpc>
                        <a:spcAft>
                          <a:spcPts val="1000"/>
                        </a:spcAft>
                      </a:pPr>
                      <a:r>
                        <a:rPr lang="en-US" sz="1600" b="1" dirty="0">
                          <a:solidFill>
                            <a:schemeClr val="tx1"/>
                          </a:solidFill>
                          <a:effectLst/>
                          <a:latin typeface="Aptos" panose="020B0004020202020204" pitchFamily="34" charset="0"/>
                        </a:rPr>
                        <a:t>Study</a:t>
                      </a:r>
                      <a:r>
                        <a:rPr lang="tr-TR" sz="1600" b="1" baseline="0" dirty="0">
                          <a:solidFill>
                            <a:schemeClr val="tx1"/>
                          </a:solidFill>
                          <a:effectLst/>
                          <a:latin typeface="Aptos" panose="020B0004020202020204" pitchFamily="34" charset="0"/>
                        </a:rPr>
                        <a:t> </a:t>
                      </a:r>
                      <a:r>
                        <a:rPr lang="tr-TR" sz="1600" b="1" dirty="0">
                          <a:solidFill>
                            <a:schemeClr val="tx1"/>
                          </a:solidFill>
                          <a:effectLst/>
                          <a:latin typeface="Aptos" panose="020B0004020202020204" pitchFamily="34" charset="0"/>
                          <a:ea typeface="MS Mincho"/>
                          <a:cs typeface="Times New Roman"/>
                        </a:rPr>
                        <a:t>Protocol</a:t>
                      </a:r>
                    </a:p>
                  </a:txBody>
                  <a:tcPr anchor="ctr">
                    <a:solidFill>
                      <a:srgbClr val="244061"/>
                    </a:solidFill>
                  </a:tcPr>
                </a:tc>
                <a:tc>
                  <a:txBody>
                    <a:bodyPr/>
                    <a:lstStyle/>
                    <a:p>
                      <a:pPr algn="ctr">
                        <a:lnSpc>
                          <a:spcPct val="115000"/>
                        </a:lnSpc>
                        <a:spcAft>
                          <a:spcPts val="1000"/>
                        </a:spcAft>
                      </a:pPr>
                      <a:r>
                        <a:rPr lang="en-US" sz="1600" b="1" dirty="0">
                          <a:solidFill>
                            <a:schemeClr val="tx1"/>
                          </a:solidFill>
                          <a:effectLst/>
                          <a:latin typeface="Aptos" panose="020B0004020202020204" pitchFamily="34" charset="0"/>
                        </a:rPr>
                        <a:t>Gender</a:t>
                      </a:r>
                      <a:endParaRPr lang="tr-TR" sz="1600" b="1" dirty="0">
                        <a:solidFill>
                          <a:schemeClr val="tx1"/>
                        </a:solidFill>
                        <a:effectLst/>
                        <a:latin typeface="Aptos" panose="020B0004020202020204" pitchFamily="34" charset="0"/>
                        <a:ea typeface="MS Mincho"/>
                        <a:cs typeface="Times New Roman"/>
                      </a:endParaRPr>
                    </a:p>
                  </a:txBody>
                  <a:tcPr anchor="ctr">
                    <a:solidFill>
                      <a:srgbClr val="244061"/>
                    </a:solidFill>
                  </a:tcPr>
                </a:tc>
                <a:tc>
                  <a:txBody>
                    <a:bodyPr/>
                    <a:lstStyle/>
                    <a:p>
                      <a:pPr algn="ctr">
                        <a:lnSpc>
                          <a:spcPct val="115000"/>
                        </a:lnSpc>
                        <a:spcAft>
                          <a:spcPts val="1000"/>
                        </a:spcAft>
                      </a:pPr>
                      <a:r>
                        <a:rPr lang="en-US" sz="1600" b="1" dirty="0">
                          <a:solidFill>
                            <a:schemeClr val="tx1"/>
                          </a:solidFill>
                          <a:effectLst/>
                          <a:latin typeface="Aptos" panose="020B0004020202020204" pitchFamily="34" charset="0"/>
                        </a:rPr>
                        <a:t>Relative Day of Onset</a:t>
                      </a:r>
                      <a:endParaRPr lang="tr-TR" sz="1600" b="1" dirty="0">
                        <a:solidFill>
                          <a:schemeClr val="tx1"/>
                        </a:solidFill>
                        <a:effectLst/>
                        <a:latin typeface="Aptos" panose="020B0004020202020204" pitchFamily="34" charset="0"/>
                        <a:ea typeface="MS Mincho"/>
                        <a:cs typeface="Times New Roman"/>
                      </a:endParaRPr>
                    </a:p>
                  </a:txBody>
                  <a:tcPr anchor="ctr">
                    <a:solidFill>
                      <a:srgbClr val="244061"/>
                    </a:solidFill>
                  </a:tcPr>
                </a:tc>
                <a:tc>
                  <a:txBody>
                    <a:bodyPr/>
                    <a:lstStyle/>
                    <a:p>
                      <a:pPr algn="ctr">
                        <a:lnSpc>
                          <a:spcPct val="115000"/>
                        </a:lnSpc>
                        <a:spcAft>
                          <a:spcPts val="1000"/>
                        </a:spcAft>
                      </a:pPr>
                      <a:r>
                        <a:rPr lang="en-US" sz="1600" b="1" dirty="0">
                          <a:solidFill>
                            <a:schemeClr val="tx1"/>
                          </a:solidFill>
                          <a:effectLst/>
                          <a:latin typeface="Aptos" panose="020B0004020202020204" pitchFamily="34" charset="0"/>
                        </a:rPr>
                        <a:t>Adverse event</a:t>
                      </a:r>
                      <a:endParaRPr lang="tr-TR" sz="1600" b="1" dirty="0">
                        <a:solidFill>
                          <a:schemeClr val="tx1"/>
                        </a:solidFill>
                        <a:effectLst/>
                        <a:latin typeface="Aptos" panose="020B0004020202020204" pitchFamily="34" charset="0"/>
                        <a:ea typeface="MS Mincho"/>
                        <a:cs typeface="Times New Roman"/>
                      </a:endParaRPr>
                    </a:p>
                  </a:txBody>
                  <a:tcPr anchor="ctr">
                    <a:solidFill>
                      <a:srgbClr val="244061"/>
                    </a:solidFill>
                  </a:tcPr>
                </a:tc>
                <a:tc>
                  <a:txBody>
                    <a:bodyPr/>
                    <a:lstStyle/>
                    <a:p>
                      <a:pPr algn="ctr">
                        <a:lnSpc>
                          <a:spcPct val="115000"/>
                        </a:lnSpc>
                        <a:spcAft>
                          <a:spcPts val="1000"/>
                        </a:spcAft>
                      </a:pPr>
                      <a:r>
                        <a:rPr lang="en-US" sz="1600" b="1" dirty="0">
                          <a:solidFill>
                            <a:schemeClr val="tx1"/>
                          </a:solidFill>
                          <a:effectLst/>
                          <a:latin typeface="Aptos" panose="020B0004020202020204" pitchFamily="34" charset="0"/>
                        </a:rPr>
                        <a:t>Duration</a:t>
                      </a:r>
                      <a:endParaRPr lang="tr-TR" sz="1600" b="1" dirty="0">
                        <a:solidFill>
                          <a:schemeClr val="tx1"/>
                        </a:solidFill>
                        <a:effectLst/>
                        <a:latin typeface="Aptos" panose="020B0004020202020204" pitchFamily="34" charset="0"/>
                        <a:ea typeface="MS Mincho"/>
                        <a:cs typeface="Times New Roman"/>
                      </a:endParaRPr>
                    </a:p>
                  </a:txBody>
                  <a:tcPr anchor="ctr">
                    <a:solidFill>
                      <a:srgbClr val="244061"/>
                    </a:solidFill>
                  </a:tcPr>
                </a:tc>
                <a:tc>
                  <a:txBody>
                    <a:bodyPr/>
                    <a:lstStyle/>
                    <a:p>
                      <a:pPr algn="ctr">
                        <a:lnSpc>
                          <a:spcPct val="115000"/>
                        </a:lnSpc>
                        <a:spcAft>
                          <a:spcPts val="1000"/>
                        </a:spcAft>
                      </a:pPr>
                      <a:r>
                        <a:rPr lang="en-US" sz="1600" b="1" dirty="0">
                          <a:solidFill>
                            <a:schemeClr val="tx1"/>
                          </a:solidFill>
                          <a:effectLst/>
                          <a:latin typeface="Aptos" panose="020B0004020202020204" pitchFamily="34" charset="0"/>
                        </a:rPr>
                        <a:t>Intensity</a:t>
                      </a:r>
                      <a:endParaRPr lang="tr-TR" sz="1600" b="1" dirty="0">
                        <a:solidFill>
                          <a:schemeClr val="tx1"/>
                        </a:solidFill>
                        <a:effectLst/>
                        <a:latin typeface="Aptos" panose="020B0004020202020204" pitchFamily="34" charset="0"/>
                        <a:ea typeface="MS Mincho"/>
                        <a:cs typeface="Times New Roman"/>
                      </a:endParaRPr>
                    </a:p>
                  </a:txBody>
                  <a:tcPr anchor="ctr">
                    <a:solidFill>
                      <a:srgbClr val="244061"/>
                    </a:solidFill>
                  </a:tcPr>
                </a:tc>
                <a:tc>
                  <a:txBody>
                    <a:bodyPr/>
                    <a:lstStyle/>
                    <a:p>
                      <a:pPr algn="ctr">
                        <a:lnSpc>
                          <a:spcPct val="115000"/>
                        </a:lnSpc>
                        <a:spcAft>
                          <a:spcPts val="1000"/>
                        </a:spcAft>
                      </a:pPr>
                      <a:r>
                        <a:rPr lang="en-US" sz="1600" b="1" dirty="0">
                          <a:solidFill>
                            <a:schemeClr val="tx1"/>
                          </a:solidFill>
                          <a:effectLst/>
                          <a:latin typeface="Aptos" panose="020B0004020202020204" pitchFamily="34" charset="0"/>
                        </a:rPr>
                        <a:t>Outcome</a:t>
                      </a:r>
                      <a:endParaRPr lang="tr-TR" sz="1600" b="1" dirty="0">
                        <a:solidFill>
                          <a:schemeClr val="tx1"/>
                        </a:solidFill>
                        <a:effectLst/>
                        <a:latin typeface="Aptos" panose="020B0004020202020204" pitchFamily="34" charset="0"/>
                        <a:ea typeface="MS Mincho"/>
                        <a:cs typeface="Times New Roman"/>
                      </a:endParaRPr>
                    </a:p>
                  </a:txBody>
                  <a:tcPr anchor="ctr">
                    <a:solidFill>
                      <a:srgbClr val="244061"/>
                    </a:solidFill>
                  </a:tcPr>
                </a:tc>
                <a:extLst>
                  <a:ext uri="{0D108BD9-81ED-4DB2-BD59-A6C34878D82A}">
                    <a16:rowId xmlns:a16="http://schemas.microsoft.com/office/drawing/2014/main" val="10000"/>
                  </a:ext>
                </a:extLst>
              </a:tr>
              <a:tr h="255381">
                <a:tc>
                  <a:txBody>
                    <a:bodyPr/>
                    <a:lstStyle/>
                    <a:p>
                      <a:pPr>
                        <a:lnSpc>
                          <a:spcPct val="115000"/>
                        </a:lnSpc>
                        <a:spcAft>
                          <a:spcPts val="1000"/>
                        </a:spcAft>
                      </a:pPr>
                      <a:r>
                        <a:rPr lang="en-US" sz="1600" dirty="0">
                          <a:effectLst/>
                          <a:latin typeface="Aptos" panose="020B0004020202020204" pitchFamily="34" charset="0"/>
                        </a:rPr>
                        <a:t>001</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F</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1d PD3</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Pyrexia</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2 Days</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Severe</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Resolved</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extLst>
                  <a:ext uri="{0D108BD9-81ED-4DB2-BD59-A6C34878D82A}">
                    <a16:rowId xmlns:a16="http://schemas.microsoft.com/office/drawing/2014/main" val="10001"/>
                  </a:ext>
                </a:extLst>
              </a:tr>
              <a:tr h="294862">
                <a:tc>
                  <a:txBody>
                    <a:bodyPr/>
                    <a:lstStyle/>
                    <a:p>
                      <a:pPr>
                        <a:lnSpc>
                          <a:spcPct val="115000"/>
                        </a:lnSpc>
                        <a:spcAft>
                          <a:spcPts val="1000"/>
                        </a:spcAft>
                      </a:pPr>
                      <a:r>
                        <a:rPr lang="en-US" sz="1600" dirty="0">
                          <a:effectLst/>
                          <a:latin typeface="Aptos" panose="020B0004020202020204" pitchFamily="34" charset="0"/>
                        </a:rPr>
                        <a:t>001</a:t>
                      </a:r>
                      <a:endParaRPr lang="tr-TR" sz="1600" dirty="0">
                        <a:effectLst/>
                        <a:latin typeface="Aptos" panose="020B0004020202020204" pitchFamily="34" charset="0"/>
                        <a:ea typeface="MS Mincho"/>
                        <a:cs typeface="Times New Roman"/>
                      </a:endParaRPr>
                    </a:p>
                  </a:txBody>
                  <a:tcPr/>
                </a:tc>
                <a:tc>
                  <a:txBody>
                    <a:bodyPr/>
                    <a:lstStyle/>
                    <a:p>
                      <a:pPr algn="ctr">
                        <a:lnSpc>
                          <a:spcPct val="115000"/>
                        </a:lnSpc>
                        <a:spcAft>
                          <a:spcPts val="1000"/>
                        </a:spcAft>
                      </a:pPr>
                      <a:r>
                        <a:rPr lang="en-US" sz="1600" dirty="0">
                          <a:effectLst/>
                          <a:latin typeface="Aptos" panose="020B0004020202020204" pitchFamily="34" charset="0"/>
                        </a:rPr>
                        <a:t>F</a:t>
                      </a:r>
                      <a:endParaRPr lang="tr-TR" sz="1600" dirty="0">
                        <a:effectLst/>
                        <a:latin typeface="Aptos" panose="020B0004020202020204" pitchFamily="34" charset="0"/>
                        <a:ea typeface="MS Mincho"/>
                        <a:cs typeface="Times New Roman"/>
                      </a:endParaRPr>
                    </a:p>
                  </a:txBody>
                  <a:tcPr/>
                </a:tc>
                <a:tc>
                  <a:txBody>
                    <a:bodyPr/>
                    <a:lstStyle/>
                    <a:p>
                      <a:pPr algn="ctr">
                        <a:lnSpc>
                          <a:spcPct val="115000"/>
                        </a:lnSpc>
                        <a:spcAft>
                          <a:spcPts val="1000"/>
                        </a:spcAft>
                      </a:pPr>
                      <a:r>
                        <a:rPr lang="en-US" sz="1600" dirty="0">
                          <a:effectLst/>
                          <a:latin typeface="Aptos" panose="020B0004020202020204" pitchFamily="34" charset="0"/>
                        </a:rPr>
                        <a:t>1d PD1</a:t>
                      </a:r>
                      <a:endParaRPr lang="tr-TR" sz="1600" dirty="0">
                        <a:effectLst/>
                        <a:latin typeface="Aptos" panose="020B0004020202020204" pitchFamily="34" charset="0"/>
                        <a:ea typeface="MS Mincho"/>
                        <a:cs typeface="Times New Roman"/>
                      </a:endParaRPr>
                    </a:p>
                  </a:txBody>
                  <a:tcPr/>
                </a:tc>
                <a:tc>
                  <a:txBody>
                    <a:bodyPr/>
                    <a:lstStyle/>
                    <a:p>
                      <a:pPr algn="ctr">
                        <a:lnSpc>
                          <a:spcPct val="115000"/>
                        </a:lnSpc>
                        <a:spcAft>
                          <a:spcPts val="1000"/>
                        </a:spcAft>
                      </a:pPr>
                      <a:r>
                        <a:rPr lang="en-US" sz="1600" dirty="0">
                          <a:effectLst/>
                          <a:latin typeface="Aptos" panose="020B0004020202020204" pitchFamily="34" charset="0"/>
                        </a:rPr>
                        <a:t>Allergy to vaccine</a:t>
                      </a:r>
                      <a:endParaRPr lang="tr-TR" sz="1600" dirty="0">
                        <a:effectLst/>
                        <a:latin typeface="Aptos" panose="020B0004020202020204" pitchFamily="34" charset="0"/>
                        <a:ea typeface="MS Mincho"/>
                        <a:cs typeface="Times New Roman"/>
                      </a:endParaRPr>
                    </a:p>
                  </a:txBody>
                  <a:tcPr/>
                </a:tc>
                <a:tc>
                  <a:txBody>
                    <a:bodyPr/>
                    <a:lstStyle/>
                    <a:p>
                      <a:pPr algn="ctr">
                        <a:lnSpc>
                          <a:spcPct val="115000"/>
                        </a:lnSpc>
                        <a:spcAft>
                          <a:spcPts val="1000"/>
                        </a:spcAft>
                      </a:pPr>
                      <a:r>
                        <a:rPr lang="en-US" sz="1600" dirty="0">
                          <a:effectLst/>
                          <a:latin typeface="Aptos" panose="020B0004020202020204" pitchFamily="34" charset="0"/>
                        </a:rPr>
                        <a:t>23 Hours</a:t>
                      </a:r>
                      <a:endParaRPr lang="tr-TR" sz="1600" dirty="0">
                        <a:effectLst/>
                        <a:latin typeface="Aptos" panose="020B0004020202020204" pitchFamily="34" charset="0"/>
                        <a:ea typeface="MS Mincho"/>
                        <a:cs typeface="Times New Roman"/>
                      </a:endParaRPr>
                    </a:p>
                  </a:txBody>
                  <a:tcPr/>
                </a:tc>
                <a:tc>
                  <a:txBody>
                    <a:bodyPr/>
                    <a:lstStyle/>
                    <a:p>
                      <a:pPr algn="ctr">
                        <a:lnSpc>
                          <a:spcPct val="115000"/>
                        </a:lnSpc>
                        <a:spcAft>
                          <a:spcPts val="1000"/>
                        </a:spcAft>
                      </a:pPr>
                      <a:r>
                        <a:rPr lang="en-US" sz="1600" dirty="0">
                          <a:effectLst/>
                          <a:latin typeface="Aptos" panose="020B0004020202020204" pitchFamily="34" charset="0"/>
                        </a:rPr>
                        <a:t>Severe</a:t>
                      </a:r>
                      <a:endParaRPr lang="tr-TR" sz="1600" dirty="0">
                        <a:effectLst/>
                        <a:latin typeface="Aptos" panose="020B0004020202020204" pitchFamily="34" charset="0"/>
                        <a:ea typeface="MS Mincho"/>
                        <a:cs typeface="Times New Roman"/>
                      </a:endParaRPr>
                    </a:p>
                  </a:txBody>
                  <a:tcPr/>
                </a:tc>
                <a:tc>
                  <a:txBody>
                    <a:bodyPr/>
                    <a:lstStyle/>
                    <a:p>
                      <a:pPr algn="ctr">
                        <a:lnSpc>
                          <a:spcPct val="115000"/>
                        </a:lnSpc>
                        <a:spcAft>
                          <a:spcPts val="1000"/>
                        </a:spcAft>
                      </a:pPr>
                      <a:r>
                        <a:rPr lang="en-US" sz="1600" dirty="0">
                          <a:effectLst/>
                          <a:latin typeface="Aptos" panose="020B0004020202020204" pitchFamily="34" charset="0"/>
                        </a:rPr>
                        <a:t>Resolved*</a:t>
                      </a:r>
                      <a:endParaRPr lang="tr-TR" sz="1600" dirty="0">
                        <a:effectLst/>
                        <a:latin typeface="Aptos" panose="020B0004020202020204" pitchFamily="34" charset="0"/>
                        <a:ea typeface="MS Mincho"/>
                        <a:cs typeface="Times New Roman"/>
                      </a:endParaRPr>
                    </a:p>
                  </a:txBody>
                  <a:tcPr/>
                </a:tc>
                <a:extLst>
                  <a:ext uri="{0D108BD9-81ED-4DB2-BD59-A6C34878D82A}">
                    <a16:rowId xmlns:a16="http://schemas.microsoft.com/office/drawing/2014/main" val="10002"/>
                  </a:ext>
                </a:extLst>
              </a:tr>
              <a:tr h="288032">
                <a:tc>
                  <a:txBody>
                    <a:bodyPr/>
                    <a:lstStyle/>
                    <a:p>
                      <a:pPr>
                        <a:lnSpc>
                          <a:spcPct val="115000"/>
                        </a:lnSpc>
                        <a:spcAft>
                          <a:spcPts val="1000"/>
                        </a:spcAft>
                      </a:pPr>
                      <a:r>
                        <a:rPr lang="en-US" sz="1600" dirty="0">
                          <a:effectLst/>
                          <a:latin typeface="Aptos" panose="020B0004020202020204" pitchFamily="34" charset="0"/>
                        </a:rPr>
                        <a:t>002</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M</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2d PD1</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Asthmatic crisis</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3 Days</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Moderate</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Resolved*</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extLst>
                  <a:ext uri="{0D108BD9-81ED-4DB2-BD59-A6C34878D82A}">
                    <a16:rowId xmlns:a16="http://schemas.microsoft.com/office/drawing/2014/main" val="10003"/>
                  </a:ext>
                </a:extLst>
              </a:tr>
              <a:tr h="281202">
                <a:tc>
                  <a:txBody>
                    <a:bodyPr/>
                    <a:lstStyle/>
                    <a:p>
                      <a:pPr>
                        <a:lnSpc>
                          <a:spcPct val="115000"/>
                        </a:lnSpc>
                        <a:spcAft>
                          <a:spcPts val="1000"/>
                        </a:spcAft>
                      </a:pPr>
                      <a:r>
                        <a:rPr lang="en-US" sz="1600" dirty="0">
                          <a:effectLst/>
                          <a:latin typeface="Aptos" panose="020B0004020202020204" pitchFamily="34" charset="0"/>
                        </a:rPr>
                        <a:t>002</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tc>
                  <a:txBody>
                    <a:bodyPr/>
                    <a:lstStyle/>
                    <a:p>
                      <a:pPr algn="ctr">
                        <a:lnSpc>
                          <a:spcPct val="115000"/>
                        </a:lnSpc>
                        <a:spcAft>
                          <a:spcPts val="1000"/>
                        </a:spcAft>
                      </a:pPr>
                      <a:r>
                        <a:rPr lang="en-US" sz="1600" dirty="0">
                          <a:effectLst/>
                          <a:latin typeface="Aptos" panose="020B0004020202020204" pitchFamily="34" charset="0"/>
                        </a:rPr>
                        <a:t>F</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tc>
                  <a:txBody>
                    <a:bodyPr/>
                    <a:lstStyle/>
                    <a:p>
                      <a:pPr algn="ctr">
                        <a:lnSpc>
                          <a:spcPct val="115000"/>
                        </a:lnSpc>
                        <a:spcAft>
                          <a:spcPts val="1000"/>
                        </a:spcAft>
                      </a:pPr>
                      <a:r>
                        <a:rPr lang="en-US" sz="1600" dirty="0">
                          <a:effectLst/>
                          <a:latin typeface="Aptos" panose="020B0004020202020204" pitchFamily="34" charset="0"/>
                        </a:rPr>
                        <a:t>1d PD3</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tc>
                  <a:txBody>
                    <a:bodyPr/>
                    <a:lstStyle/>
                    <a:p>
                      <a:pPr algn="ctr">
                        <a:lnSpc>
                          <a:spcPct val="115000"/>
                        </a:lnSpc>
                        <a:spcAft>
                          <a:spcPts val="1000"/>
                        </a:spcAft>
                      </a:pPr>
                      <a:r>
                        <a:rPr lang="en-US" sz="1600" dirty="0">
                          <a:effectLst/>
                          <a:latin typeface="Aptos" panose="020B0004020202020204" pitchFamily="34" charset="0"/>
                        </a:rPr>
                        <a:t>Headache</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tc>
                  <a:txBody>
                    <a:bodyPr/>
                    <a:lstStyle/>
                    <a:p>
                      <a:pPr algn="ctr">
                        <a:lnSpc>
                          <a:spcPct val="115000"/>
                        </a:lnSpc>
                        <a:spcAft>
                          <a:spcPts val="1000"/>
                        </a:spcAft>
                      </a:pPr>
                      <a:r>
                        <a:rPr lang="en-US" sz="1600" dirty="0">
                          <a:effectLst/>
                          <a:latin typeface="Aptos" panose="020B0004020202020204" pitchFamily="34" charset="0"/>
                        </a:rPr>
                        <a:t>11 Days</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tc>
                  <a:txBody>
                    <a:bodyPr/>
                    <a:lstStyle/>
                    <a:p>
                      <a:pPr algn="ctr">
                        <a:lnSpc>
                          <a:spcPct val="115000"/>
                        </a:lnSpc>
                        <a:spcAft>
                          <a:spcPts val="1000"/>
                        </a:spcAft>
                      </a:pPr>
                      <a:r>
                        <a:rPr lang="en-US" sz="1600" dirty="0">
                          <a:effectLst/>
                          <a:latin typeface="Aptos" panose="020B0004020202020204" pitchFamily="34" charset="0"/>
                        </a:rPr>
                        <a:t>Severe</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tc>
                  <a:txBody>
                    <a:bodyPr/>
                    <a:lstStyle/>
                    <a:p>
                      <a:pPr algn="ctr">
                        <a:lnSpc>
                          <a:spcPct val="115000"/>
                        </a:lnSpc>
                        <a:spcAft>
                          <a:spcPts val="1000"/>
                        </a:spcAft>
                      </a:pPr>
                      <a:r>
                        <a:rPr lang="en-US" sz="1600" dirty="0">
                          <a:effectLst/>
                          <a:latin typeface="Aptos" panose="020B0004020202020204" pitchFamily="34" charset="0"/>
                        </a:rPr>
                        <a:t>Resolved</a:t>
                      </a:r>
                      <a:endParaRPr lang="tr-TR" sz="1600" dirty="0">
                        <a:effectLst/>
                        <a:latin typeface="Aptos" panose="020B0004020202020204" pitchFamily="34" charset="0"/>
                        <a:ea typeface="MS Mincho"/>
                        <a:cs typeface="Times New Roman"/>
                      </a:endParaRPr>
                    </a:p>
                  </a:txBody>
                  <a:tcPr>
                    <a:solidFill>
                      <a:schemeClr val="accent4">
                        <a:lumMod val="20000"/>
                        <a:lumOff val="80000"/>
                      </a:schemeClr>
                    </a:solidFill>
                  </a:tcPr>
                </a:tc>
                <a:extLst>
                  <a:ext uri="{0D108BD9-81ED-4DB2-BD59-A6C34878D82A}">
                    <a16:rowId xmlns:a16="http://schemas.microsoft.com/office/drawing/2014/main" val="10004"/>
                  </a:ext>
                </a:extLst>
              </a:tr>
              <a:tr h="248675">
                <a:tc>
                  <a:txBody>
                    <a:bodyPr/>
                    <a:lstStyle/>
                    <a:p>
                      <a:pPr>
                        <a:lnSpc>
                          <a:spcPct val="115000"/>
                        </a:lnSpc>
                        <a:spcAft>
                          <a:spcPts val="1000"/>
                        </a:spcAft>
                      </a:pPr>
                      <a:r>
                        <a:rPr lang="en-US" sz="1600" dirty="0">
                          <a:effectLst/>
                          <a:latin typeface="Aptos" panose="020B0004020202020204" pitchFamily="34" charset="0"/>
                        </a:rPr>
                        <a:t>006</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F</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2d PD1</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Tonsillitis</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5 Days</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Severe</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tc>
                  <a:txBody>
                    <a:bodyPr/>
                    <a:lstStyle/>
                    <a:p>
                      <a:pPr algn="ctr">
                        <a:lnSpc>
                          <a:spcPct val="115000"/>
                        </a:lnSpc>
                        <a:spcAft>
                          <a:spcPts val="1000"/>
                        </a:spcAft>
                      </a:pPr>
                      <a:r>
                        <a:rPr lang="en-US" sz="1600" dirty="0">
                          <a:effectLst/>
                          <a:latin typeface="Aptos" panose="020B0004020202020204" pitchFamily="34" charset="0"/>
                        </a:rPr>
                        <a:t>Resolved</a:t>
                      </a:r>
                      <a:endParaRPr lang="tr-TR" sz="1600" dirty="0">
                        <a:effectLst/>
                        <a:latin typeface="Aptos" panose="020B0004020202020204" pitchFamily="34" charset="0"/>
                        <a:ea typeface="MS Mincho"/>
                        <a:cs typeface="Times New Roman"/>
                      </a:endParaRPr>
                    </a:p>
                  </a:txBody>
                  <a:tcPr>
                    <a:solidFill>
                      <a:schemeClr val="accent4">
                        <a:lumMod val="40000"/>
                        <a:lumOff val="60000"/>
                      </a:schemeClr>
                    </a:solidFill>
                  </a:tcPr>
                </a:tc>
                <a:extLst>
                  <a:ext uri="{0D108BD9-81ED-4DB2-BD59-A6C34878D82A}">
                    <a16:rowId xmlns:a16="http://schemas.microsoft.com/office/drawing/2014/main" val="10005"/>
                  </a:ext>
                </a:extLst>
              </a:tr>
              <a:tr h="420020">
                <a:tc gridSpan="7">
                  <a:txBody>
                    <a:bodyPr/>
                    <a:lstStyle/>
                    <a:p>
                      <a:pPr>
                        <a:lnSpc>
                          <a:spcPct val="115000"/>
                        </a:lnSpc>
                        <a:spcAft>
                          <a:spcPts val="1000"/>
                        </a:spcAft>
                      </a:pPr>
                      <a:r>
                        <a:rPr lang="en-US" sz="1400" dirty="0">
                          <a:effectLst/>
                          <a:latin typeface="Aptos" panose="020B0004020202020204" pitchFamily="34" charset="0"/>
                        </a:rPr>
                        <a:t>*Subject discontinued</a:t>
                      </a:r>
                      <a:endParaRPr lang="tr-TR" sz="1400" dirty="0">
                        <a:effectLst/>
                        <a:latin typeface="Aptos" panose="020B0004020202020204" pitchFamily="34" charset="0"/>
                        <a:ea typeface="MS Mincho"/>
                        <a:cs typeface="Times New Roman"/>
                      </a:endParaRP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6"/>
                  </a:ext>
                </a:extLst>
              </a:tr>
            </a:tbl>
          </a:graphicData>
        </a:graphic>
      </p:graphicFrame>
      <p:sp>
        <p:nvSpPr>
          <p:cNvPr id="7" name="Title 1"/>
          <p:cNvSpPr>
            <a:spLocks noGrp="1"/>
          </p:cNvSpPr>
          <p:nvPr>
            <p:ph type="title"/>
          </p:nvPr>
        </p:nvSpPr>
        <p:spPr>
          <a:xfrm>
            <a:off x="1444336" y="274638"/>
            <a:ext cx="8989664" cy="1143000"/>
          </a:xfrm>
        </p:spPr>
        <p:txBody>
          <a:bodyPr>
            <a:normAutofit/>
          </a:bodyPr>
          <a:lstStyle/>
          <a:p>
            <a:pPr lvl="0"/>
            <a:r>
              <a:rPr lang="en-US" dirty="0"/>
              <a:t>Were any other serious adverse events reported with </a:t>
            </a:r>
            <a:r>
              <a:rPr lang="tr-TR" dirty="0"/>
              <a:t>9vHPV Vaccine</a:t>
            </a:r>
            <a:r>
              <a:rPr lang="en-US" dirty="0"/>
              <a:t>?</a:t>
            </a:r>
            <a:endParaRPr lang="tr-TR" dirty="0"/>
          </a:p>
        </p:txBody>
      </p:sp>
    </p:spTree>
    <p:extLst>
      <p:ext uri="{BB962C8B-B14F-4D97-AF65-F5344CB8AC3E}">
        <p14:creationId xmlns:p14="http://schemas.microsoft.com/office/powerpoint/2010/main" val="258223227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a:noFill/>
          <a:ln>
            <a:noFill/>
          </a:ln>
        </p:spPr>
        <p:txBody>
          <a:bodyPr vert="horz" wrap="square" lIns="91440" tIns="45720" rIns="91440" bIns="45720" numCol="1" rtlCol="0" anchor="ctr" anchorCtr="0" compatLnSpc="1">
            <a:prstTxWarp prst="textNoShape">
              <a:avLst/>
            </a:prstTxWarp>
            <a:normAutofit fontScale="90000"/>
          </a:bodyPr>
          <a:lstStyle/>
          <a:p>
            <a:r>
              <a:rPr lang="tr-TR" sz="3200" dirty="0" err="1"/>
              <a:t>Safety</a:t>
            </a:r>
            <a:r>
              <a:rPr lang="tr-TR" sz="3200" dirty="0"/>
              <a:t> of </a:t>
            </a:r>
            <a:r>
              <a:rPr lang="tr-TR" sz="3200" dirty="0" err="1"/>
              <a:t>Prophylactic</a:t>
            </a:r>
            <a:r>
              <a:rPr lang="tr-TR" sz="3200" dirty="0"/>
              <a:t> </a:t>
            </a:r>
            <a:r>
              <a:rPr lang="tr-TR" sz="3200" dirty="0" err="1"/>
              <a:t>Vaccines</a:t>
            </a:r>
            <a:r>
              <a:rPr lang="tr-TR" sz="3200" dirty="0"/>
              <a:t>: A </a:t>
            </a:r>
            <a:r>
              <a:rPr lang="tr-TR" sz="3200" dirty="0" err="1"/>
              <a:t>Systemetic</a:t>
            </a:r>
            <a:r>
              <a:rPr lang="tr-TR" sz="3200" dirty="0"/>
              <a:t> </a:t>
            </a:r>
            <a:r>
              <a:rPr lang="tr-TR" sz="3200" dirty="0" err="1"/>
              <a:t>Review</a:t>
            </a:r>
            <a:r>
              <a:rPr lang="tr-TR" sz="3200" dirty="0"/>
              <a:t> &amp; Meta-</a:t>
            </a:r>
            <a:r>
              <a:rPr lang="tr-TR" sz="3200" dirty="0" err="1"/>
              <a:t>Analysis</a:t>
            </a:r>
            <a:endParaRPr lang="tr-TR" sz="3200" dirty="0"/>
          </a:p>
        </p:txBody>
      </p:sp>
      <p:sp>
        <p:nvSpPr>
          <p:cNvPr id="5" name="4 Altbilgi Yer Tutucusu"/>
          <p:cNvSpPr>
            <a:spLocks noGrp="1"/>
          </p:cNvSpPr>
          <p:nvPr>
            <p:ph type="ftr" sz="quarter" idx="11"/>
          </p:nvPr>
        </p:nvSpPr>
        <p:spPr/>
        <p:txBody>
          <a:bodyPr/>
          <a:lstStyle/>
          <a:p>
            <a:pPr>
              <a:defRPr/>
            </a:pPr>
            <a:r>
              <a:rPr lang="fr-FR"/>
              <a:t>Beibei Lu, BMC Infect Dis 2011</a:t>
            </a:r>
            <a:endParaRPr lang="en-US" dirty="0"/>
          </a:p>
        </p:txBody>
      </p:sp>
      <p:pic>
        <p:nvPicPr>
          <p:cNvPr id="12" name="10 İçerik Yer Tutucusu" descr="Resim4.jpg"/>
          <p:cNvPicPr>
            <a:picLocks noChangeAspect="1"/>
          </p:cNvPicPr>
          <p:nvPr/>
        </p:nvPicPr>
        <p:blipFill>
          <a:blip r:embed="rId3" cstate="print"/>
          <a:srcRect b="49802"/>
          <a:stretch>
            <a:fillRect/>
          </a:stretch>
        </p:blipFill>
        <p:spPr bwMode="auto">
          <a:xfrm>
            <a:off x="3248664" y="1585997"/>
            <a:ext cx="5650152" cy="420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0 İçerik Yer Tutucusu" descr="Resim4.jpg"/>
          <p:cNvPicPr>
            <a:picLocks noGrp="1" noChangeAspect="1"/>
          </p:cNvPicPr>
          <p:nvPr>
            <p:ph idx="4294967295"/>
          </p:nvPr>
        </p:nvPicPr>
        <p:blipFill>
          <a:blip r:embed="rId3" cstate="print"/>
          <a:srcRect t="49458"/>
          <a:stretch>
            <a:fillRect/>
          </a:stretch>
        </p:blipFill>
        <p:spPr>
          <a:xfrm>
            <a:off x="2667104" y="1571613"/>
            <a:ext cx="6813272" cy="4229096"/>
          </a:xfrm>
          <a:prstGeom prst="rect">
            <a:avLst/>
          </a:prstGeom>
        </p:spPr>
      </p:pic>
    </p:spTree>
    <p:extLst>
      <p:ext uri="{BB962C8B-B14F-4D97-AF65-F5344CB8AC3E}">
        <p14:creationId xmlns:p14="http://schemas.microsoft.com/office/powerpoint/2010/main" val="2465501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grpSp>
        <p:nvGrpSpPr>
          <p:cNvPr id="4" name="Grup 3"/>
          <p:cNvGrpSpPr/>
          <p:nvPr/>
        </p:nvGrpSpPr>
        <p:grpSpPr>
          <a:xfrm>
            <a:off x="2171564" y="116632"/>
            <a:ext cx="7848872" cy="6480720"/>
            <a:chOff x="-8317432" y="-1971600"/>
            <a:chExt cx="9374707" cy="1028700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0" r="18288"/>
            <a:stretch/>
          </p:blipFill>
          <p:spPr bwMode="auto">
            <a:xfrm>
              <a:off x="-8317432" y="-1971600"/>
              <a:ext cx="9374707"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r="68269" b="92361"/>
            <a:stretch/>
          </p:blipFill>
          <p:spPr bwMode="auto">
            <a:xfrm>
              <a:off x="-8247148" y="-1971600"/>
              <a:ext cx="5803032"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7866256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C629-9219-4C5E-A6C7-FAFEDED4015A}"/>
              </a:ext>
            </a:extLst>
          </p:cNvPr>
          <p:cNvSpPr>
            <a:spLocks noGrp="1"/>
          </p:cNvSpPr>
          <p:nvPr>
            <p:ph type="title"/>
          </p:nvPr>
        </p:nvSpPr>
        <p:spPr/>
        <p:txBody>
          <a:bodyPr/>
          <a:lstStyle/>
          <a:p>
            <a:r>
              <a:rPr lang="tr-TR" dirty="0"/>
              <a:t>CDC </a:t>
            </a:r>
            <a:r>
              <a:rPr lang="tr-TR" dirty="0" err="1"/>
              <a:t>Safety</a:t>
            </a:r>
            <a:r>
              <a:rPr lang="tr-TR" dirty="0"/>
              <a:t> </a:t>
            </a:r>
            <a:r>
              <a:rPr lang="tr-TR" dirty="0" err="1"/>
              <a:t>Note</a:t>
            </a:r>
            <a:endParaRPr lang="en-US" dirty="0"/>
          </a:p>
        </p:txBody>
      </p:sp>
      <p:pic>
        <p:nvPicPr>
          <p:cNvPr id="5" name="Picture 4">
            <a:extLst>
              <a:ext uri="{FF2B5EF4-FFF2-40B4-BE49-F238E27FC236}">
                <a16:creationId xmlns:a16="http://schemas.microsoft.com/office/drawing/2014/main" id="{22936211-4850-47F7-A0AA-05CC18F9F696}"/>
              </a:ext>
            </a:extLst>
          </p:cNvPr>
          <p:cNvPicPr>
            <a:picLocks noChangeAspect="1"/>
          </p:cNvPicPr>
          <p:nvPr/>
        </p:nvPicPr>
        <p:blipFill rotWithShape="1">
          <a:blip r:embed="rId2"/>
          <a:srcRect l="26876" t="18358" r="2657" b="60483"/>
          <a:stretch/>
        </p:blipFill>
        <p:spPr>
          <a:xfrm>
            <a:off x="135628" y="2263076"/>
            <a:ext cx="11750562" cy="2352262"/>
          </a:xfrm>
          <a:prstGeom prst="rect">
            <a:avLst/>
          </a:prstGeom>
        </p:spPr>
      </p:pic>
      <p:pic>
        <p:nvPicPr>
          <p:cNvPr id="9" name="Picture 8">
            <a:extLst>
              <a:ext uri="{FF2B5EF4-FFF2-40B4-BE49-F238E27FC236}">
                <a16:creationId xmlns:a16="http://schemas.microsoft.com/office/drawing/2014/main" id="{1F78324A-AD2D-44FC-B9EF-17E8E377DC05}"/>
              </a:ext>
            </a:extLst>
          </p:cNvPr>
          <p:cNvPicPr>
            <a:picLocks noChangeAspect="1"/>
          </p:cNvPicPr>
          <p:nvPr/>
        </p:nvPicPr>
        <p:blipFill rotWithShape="1">
          <a:blip r:embed="rId3"/>
          <a:srcRect l="26889" t="11529" r="2802" b="26431"/>
          <a:stretch/>
        </p:blipFill>
        <p:spPr>
          <a:xfrm>
            <a:off x="525406" y="2042689"/>
            <a:ext cx="5418634" cy="3187511"/>
          </a:xfrm>
          <a:prstGeom prst="rect">
            <a:avLst/>
          </a:prstGeom>
        </p:spPr>
      </p:pic>
      <p:pic>
        <p:nvPicPr>
          <p:cNvPr id="3" name="Picture 2">
            <a:extLst>
              <a:ext uri="{FF2B5EF4-FFF2-40B4-BE49-F238E27FC236}">
                <a16:creationId xmlns:a16="http://schemas.microsoft.com/office/drawing/2014/main" id="{7BF187AD-DD76-4473-919D-741425B0CAC5}"/>
              </a:ext>
            </a:extLst>
          </p:cNvPr>
          <p:cNvPicPr>
            <a:picLocks noChangeAspect="1"/>
          </p:cNvPicPr>
          <p:nvPr/>
        </p:nvPicPr>
        <p:blipFill>
          <a:blip r:embed="rId4"/>
          <a:stretch>
            <a:fillRect/>
          </a:stretch>
        </p:blipFill>
        <p:spPr>
          <a:xfrm>
            <a:off x="5735960" y="2085001"/>
            <a:ext cx="6224555" cy="3287035"/>
          </a:xfrm>
          <a:prstGeom prst="rect">
            <a:avLst/>
          </a:prstGeom>
        </p:spPr>
      </p:pic>
      <p:sp>
        <p:nvSpPr>
          <p:cNvPr id="4" name="Alt Bilgi Yer Tutucusu 3">
            <a:extLst>
              <a:ext uri="{FF2B5EF4-FFF2-40B4-BE49-F238E27FC236}">
                <a16:creationId xmlns:a16="http://schemas.microsoft.com/office/drawing/2014/main" id="{81736943-BB4B-B667-CAA9-1298B574FEAB}"/>
              </a:ext>
            </a:extLst>
          </p:cNvPr>
          <p:cNvSpPr>
            <a:spLocks noGrp="1"/>
          </p:cNvSpPr>
          <p:nvPr>
            <p:ph type="ftr" sz="quarter" idx="11"/>
          </p:nvPr>
        </p:nvSpPr>
        <p:spPr/>
        <p:txBody>
          <a:bodyPr/>
          <a:lstStyle/>
          <a:p>
            <a:r>
              <a:rPr lang="en-US" dirty="0"/>
              <a:t>HPV Vaccine Safety and Effectiveness </a:t>
            </a:r>
            <a:r>
              <a:rPr lang="en-US" dirty="0" err="1"/>
              <a:t>Data|CDC</a:t>
            </a:r>
            <a:endParaRPr lang="tr-TR" dirty="0"/>
          </a:p>
        </p:txBody>
      </p:sp>
    </p:spTree>
    <p:extLst>
      <p:ext uri="{BB962C8B-B14F-4D97-AF65-F5344CB8AC3E}">
        <p14:creationId xmlns:p14="http://schemas.microsoft.com/office/powerpoint/2010/main" val="111798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C629-9219-4C5E-A6C7-FAFEDED4015A}"/>
              </a:ext>
            </a:extLst>
          </p:cNvPr>
          <p:cNvSpPr>
            <a:spLocks noGrp="1"/>
          </p:cNvSpPr>
          <p:nvPr>
            <p:ph type="title"/>
          </p:nvPr>
        </p:nvSpPr>
        <p:spPr/>
        <p:txBody>
          <a:bodyPr/>
          <a:lstStyle/>
          <a:p>
            <a:r>
              <a:rPr lang="tr-TR" dirty="0"/>
              <a:t>WHO </a:t>
            </a:r>
            <a:r>
              <a:rPr lang="tr-TR" dirty="0" err="1"/>
              <a:t>Safety</a:t>
            </a:r>
            <a:r>
              <a:rPr lang="tr-TR" dirty="0"/>
              <a:t> </a:t>
            </a:r>
            <a:r>
              <a:rPr lang="tr-TR" dirty="0" err="1"/>
              <a:t>Note</a:t>
            </a:r>
            <a:endParaRPr lang="en-US" dirty="0"/>
          </a:p>
        </p:txBody>
      </p:sp>
      <p:pic>
        <p:nvPicPr>
          <p:cNvPr id="8" name="Resim 4">
            <a:extLst>
              <a:ext uri="{FF2B5EF4-FFF2-40B4-BE49-F238E27FC236}">
                <a16:creationId xmlns:a16="http://schemas.microsoft.com/office/drawing/2014/main" id="{AC70FCA2-D719-49C2-87BC-25F0E690197E}"/>
              </a:ext>
            </a:extLst>
          </p:cNvPr>
          <p:cNvPicPr>
            <a:picLocks noChangeAspect="1"/>
          </p:cNvPicPr>
          <p:nvPr/>
        </p:nvPicPr>
        <p:blipFill rotWithShape="1">
          <a:blip r:embed="rId2"/>
          <a:srcRect l="28158" t="28050" r="30351" b="25945"/>
          <a:stretch/>
        </p:blipFill>
        <p:spPr>
          <a:xfrm>
            <a:off x="2639616" y="1542095"/>
            <a:ext cx="7079225" cy="4415160"/>
          </a:xfrm>
          <a:prstGeom prst="rect">
            <a:avLst/>
          </a:prstGeom>
        </p:spPr>
      </p:pic>
      <p:sp>
        <p:nvSpPr>
          <p:cNvPr id="3" name="Footer Placeholder 2">
            <a:extLst>
              <a:ext uri="{FF2B5EF4-FFF2-40B4-BE49-F238E27FC236}">
                <a16:creationId xmlns:a16="http://schemas.microsoft.com/office/drawing/2014/main" id="{6BB1FECA-EC04-4108-9B7C-816308CA3A0E}"/>
              </a:ext>
            </a:extLst>
          </p:cNvPr>
          <p:cNvSpPr>
            <a:spLocks noGrp="1"/>
          </p:cNvSpPr>
          <p:nvPr>
            <p:ph type="ftr" sz="quarter" idx="11"/>
          </p:nvPr>
        </p:nvSpPr>
        <p:spPr/>
        <p:txBody>
          <a:bodyPr/>
          <a:lstStyle/>
          <a:p>
            <a:r>
              <a:rPr lang="en-US"/>
              <a:t>WHO. Safety of HPV vaccines. https://www.who.int/vaccine_safety/committee/topics/hpv/June_2017/en/</a:t>
            </a:r>
          </a:p>
        </p:txBody>
      </p:sp>
      <p:sp>
        <p:nvSpPr>
          <p:cNvPr id="6" name="6 Serbest Form">
            <a:extLst>
              <a:ext uri="{FF2B5EF4-FFF2-40B4-BE49-F238E27FC236}">
                <a16:creationId xmlns:a16="http://schemas.microsoft.com/office/drawing/2014/main" id="{69B81471-3DA6-4E16-A8BA-CEBF1A913379}"/>
              </a:ext>
            </a:extLst>
          </p:cNvPr>
          <p:cNvSpPr/>
          <p:nvPr/>
        </p:nvSpPr>
        <p:spPr bwMode="auto">
          <a:xfrm>
            <a:off x="2773780" y="5497795"/>
            <a:ext cx="1300162" cy="306547"/>
          </a:xfrm>
          <a:custGeom>
            <a:avLst/>
            <a:gdLst>
              <a:gd name="connsiteX0" fmla="*/ 0 w 4896544"/>
              <a:gd name="connsiteY0" fmla="*/ 108014 h 648072"/>
              <a:gd name="connsiteX1" fmla="*/ 31637 w 4896544"/>
              <a:gd name="connsiteY1" fmla="*/ 31637 h 648072"/>
              <a:gd name="connsiteX2" fmla="*/ 108015 w 4896544"/>
              <a:gd name="connsiteY2" fmla="*/ 1 h 648072"/>
              <a:gd name="connsiteX3" fmla="*/ 4788530 w 4896544"/>
              <a:gd name="connsiteY3" fmla="*/ 0 h 648072"/>
              <a:gd name="connsiteX4" fmla="*/ 4864907 w 4896544"/>
              <a:gd name="connsiteY4" fmla="*/ 31637 h 648072"/>
              <a:gd name="connsiteX5" fmla="*/ 4896543 w 4896544"/>
              <a:gd name="connsiteY5" fmla="*/ 108015 h 648072"/>
              <a:gd name="connsiteX6" fmla="*/ 4896544 w 4896544"/>
              <a:gd name="connsiteY6" fmla="*/ 540058 h 648072"/>
              <a:gd name="connsiteX7" fmla="*/ 4864907 w 4896544"/>
              <a:gd name="connsiteY7" fmla="*/ 616435 h 648072"/>
              <a:gd name="connsiteX8" fmla="*/ 4788530 w 4896544"/>
              <a:gd name="connsiteY8" fmla="*/ 648072 h 648072"/>
              <a:gd name="connsiteX9" fmla="*/ 108014 w 4896544"/>
              <a:gd name="connsiteY9" fmla="*/ 648072 h 648072"/>
              <a:gd name="connsiteX10" fmla="*/ 31637 w 4896544"/>
              <a:gd name="connsiteY10" fmla="*/ 616435 h 648072"/>
              <a:gd name="connsiteX11" fmla="*/ 0 w 4896544"/>
              <a:gd name="connsiteY11" fmla="*/ 540058 h 648072"/>
              <a:gd name="connsiteX12" fmla="*/ 0 w 4896544"/>
              <a:gd name="connsiteY12" fmla="*/ 108014 h 648072"/>
              <a:gd name="connsiteX0" fmla="*/ 296483 w 5193027"/>
              <a:gd name="connsiteY0" fmla="*/ 108014 h 648072"/>
              <a:gd name="connsiteX1" fmla="*/ 328120 w 5193027"/>
              <a:gd name="connsiteY1" fmla="*/ 31637 h 648072"/>
              <a:gd name="connsiteX2" fmla="*/ 404498 w 5193027"/>
              <a:gd name="connsiteY2" fmla="*/ 1 h 648072"/>
              <a:gd name="connsiteX3" fmla="*/ 2755111 w 5193027"/>
              <a:gd name="connsiteY3" fmla="*/ 2158 h 648072"/>
              <a:gd name="connsiteX4" fmla="*/ 5085013 w 5193027"/>
              <a:gd name="connsiteY4" fmla="*/ 0 h 648072"/>
              <a:gd name="connsiteX5" fmla="*/ 5161390 w 5193027"/>
              <a:gd name="connsiteY5" fmla="*/ 31637 h 648072"/>
              <a:gd name="connsiteX6" fmla="*/ 5193026 w 5193027"/>
              <a:gd name="connsiteY6" fmla="*/ 108015 h 648072"/>
              <a:gd name="connsiteX7" fmla="*/ 5193027 w 5193027"/>
              <a:gd name="connsiteY7" fmla="*/ 540058 h 648072"/>
              <a:gd name="connsiteX8" fmla="*/ 5161390 w 5193027"/>
              <a:gd name="connsiteY8" fmla="*/ 616435 h 648072"/>
              <a:gd name="connsiteX9" fmla="*/ 5085013 w 5193027"/>
              <a:gd name="connsiteY9" fmla="*/ 648072 h 648072"/>
              <a:gd name="connsiteX10" fmla="*/ 404497 w 5193027"/>
              <a:gd name="connsiteY10" fmla="*/ 648072 h 648072"/>
              <a:gd name="connsiteX11" fmla="*/ 328120 w 5193027"/>
              <a:gd name="connsiteY11" fmla="*/ 616435 h 648072"/>
              <a:gd name="connsiteX12" fmla="*/ 296483 w 5193027"/>
              <a:gd name="connsiteY12" fmla="*/ 540058 h 648072"/>
              <a:gd name="connsiteX13" fmla="*/ 296483 w 5193027"/>
              <a:gd name="connsiteY13" fmla="*/ 108014 h 648072"/>
              <a:gd name="connsiteX0" fmla="*/ 2755111 w 5193027"/>
              <a:gd name="connsiteY0" fmla="*/ 2158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846551 w 5193027"/>
              <a:gd name="connsiteY13" fmla="*/ 93598 h 648072"/>
              <a:gd name="connsiteX0" fmla="*/ 2755111 w 5193027"/>
              <a:gd name="connsiteY0" fmla="*/ 2158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636744 w 5193027"/>
              <a:gd name="connsiteY13" fmla="*/ 0 h 648072"/>
              <a:gd name="connsiteX0" fmla="*/ 2780760 w 5193027"/>
              <a:gd name="connsiteY0" fmla="*/ 0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636744 w 5193027"/>
              <a:gd name="connsiteY13" fmla="*/ 0 h 648072"/>
              <a:gd name="connsiteX0" fmla="*/ 2780760 w 5193027"/>
              <a:gd name="connsiteY0" fmla="*/ 0 h 648072"/>
              <a:gd name="connsiteX1" fmla="*/ 5085013 w 5193027"/>
              <a:gd name="connsiteY1" fmla="*/ 0 h 648072"/>
              <a:gd name="connsiteX2" fmla="*/ 5161390 w 5193027"/>
              <a:gd name="connsiteY2" fmla="*/ 31637 h 648072"/>
              <a:gd name="connsiteX3" fmla="*/ 5193026 w 5193027"/>
              <a:gd name="connsiteY3" fmla="*/ 108015 h 648072"/>
              <a:gd name="connsiteX4" fmla="*/ 5193027 w 5193027"/>
              <a:gd name="connsiteY4" fmla="*/ 540058 h 648072"/>
              <a:gd name="connsiteX5" fmla="*/ 5161390 w 5193027"/>
              <a:gd name="connsiteY5" fmla="*/ 616435 h 648072"/>
              <a:gd name="connsiteX6" fmla="*/ 5085013 w 5193027"/>
              <a:gd name="connsiteY6" fmla="*/ 648072 h 648072"/>
              <a:gd name="connsiteX7" fmla="*/ 404497 w 5193027"/>
              <a:gd name="connsiteY7" fmla="*/ 648072 h 648072"/>
              <a:gd name="connsiteX8" fmla="*/ 328120 w 5193027"/>
              <a:gd name="connsiteY8" fmla="*/ 616435 h 648072"/>
              <a:gd name="connsiteX9" fmla="*/ 296483 w 5193027"/>
              <a:gd name="connsiteY9" fmla="*/ 540058 h 648072"/>
              <a:gd name="connsiteX10" fmla="*/ 296483 w 5193027"/>
              <a:gd name="connsiteY10" fmla="*/ 108014 h 648072"/>
              <a:gd name="connsiteX11" fmla="*/ 328120 w 5193027"/>
              <a:gd name="connsiteY11" fmla="*/ 31637 h 648072"/>
              <a:gd name="connsiteX12" fmla="*/ 404498 w 5193027"/>
              <a:gd name="connsiteY12" fmla="*/ 1 h 648072"/>
              <a:gd name="connsiteX13" fmla="*/ 2636744 w 5193027"/>
              <a:gd name="connsiteY13" fmla="*/ 0 h 648072"/>
              <a:gd name="connsiteX0" fmla="*/ 2780760 w 5193027"/>
              <a:gd name="connsiteY0" fmla="*/ 1811 h 649883"/>
              <a:gd name="connsiteX1" fmla="*/ 2822581 w 5193027"/>
              <a:gd name="connsiteY1" fmla="*/ 0 h 649883"/>
              <a:gd name="connsiteX2" fmla="*/ 5085013 w 5193027"/>
              <a:gd name="connsiteY2" fmla="*/ 1811 h 649883"/>
              <a:gd name="connsiteX3" fmla="*/ 5161390 w 5193027"/>
              <a:gd name="connsiteY3" fmla="*/ 33448 h 649883"/>
              <a:gd name="connsiteX4" fmla="*/ 5193026 w 5193027"/>
              <a:gd name="connsiteY4" fmla="*/ 109826 h 649883"/>
              <a:gd name="connsiteX5" fmla="*/ 5193027 w 5193027"/>
              <a:gd name="connsiteY5" fmla="*/ 541869 h 649883"/>
              <a:gd name="connsiteX6" fmla="*/ 5161390 w 5193027"/>
              <a:gd name="connsiteY6" fmla="*/ 618246 h 649883"/>
              <a:gd name="connsiteX7" fmla="*/ 5085013 w 5193027"/>
              <a:gd name="connsiteY7" fmla="*/ 649883 h 649883"/>
              <a:gd name="connsiteX8" fmla="*/ 404497 w 5193027"/>
              <a:gd name="connsiteY8" fmla="*/ 649883 h 649883"/>
              <a:gd name="connsiteX9" fmla="*/ 328120 w 5193027"/>
              <a:gd name="connsiteY9" fmla="*/ 618246 h 649883"/>
              <a:gd name="connsiteX10" fmla="*/ 296483 w 5193027"/>
              <a:gd name="connsiteY10" fmla="*/ 541869 h 649883"/>
              <a:gd name="connsiteX11" fmla="*/ 296483 w 5193027"/>
              <a:gd name="connsiteY11" fmla="*/ 109825 h 649883"/>
              <a:gd name="connsiteX12" fmla="*/ 328120 w 5193027"/>
              <a:gd name="connsiteY12" fmla="*/ 33448 h 649883"/>
              <a:gd name="connsiteX13" fmla="*/ 404498 w 5193027"/>
              <a:gd name="connsiteY13" fmla="*/ 1812 h 649883"/>
              <a:gd name="connsiteX14" fmla="*/ 2636744 w 5193027"/>
              <a:gd name="connsiteY14" fmla="*/ 1811 h 649883"/>
              <a:gd name="connsiteX0" fmla="*/ 2832106 w 5193027"/>
              <a:gd name="connsiteY0" fmla="*/ 0 h 652264"/>
              <a:gd name="connsiteX1" fmla="*/ 2822581 w 5193027"/>
              <a:gd name="connsiteY1" fmla="*/ 2381 h 652264"/>
              <a:gd name="connsiteX2" fmla="*/ 5085013 w 5193027"/>
              <a:gd name="connsiteY2" fmla="*/ 4192 h 652264"/>
              <a:gd name="connsiteX3" fmla="*/ 5161390 w 5193027"/>
              <a:gd name="connsiteY3" fmla="*/ 35829 h 652264"/>
              <a:gd name="connsiteX4" fmla="*/ 5193026 w 5193027"/>
              <a:gd name="connsiteY4" fmla="*/ 112207 h 652264"/>
              <a:gd name="connsiteX5" fmla="*/ 5193027 w 5193027"/>
              <a:gd name="connsiteY5" fmla="*/ 544250 h 652264"/>
              <a:gd name="connsiteX6" fmla="*/ 5161390 w 5193027"/>
              <a:gd name="connsiteY6" fmla="*/ 620627 h 652264"/>
              <a:gd name="connsiteX7" fmla="*/ 5085013 w 5193027"/>
              <a:gd name="connsiteY7" fmla="*/ 652264 h 652264"/>
              <a:gd name="connsiteX8" fmla="*/ 404497 w 5193027"/>
              <a:gd name="connsiteY8" fmla="*/ 652264 h 652264"/>
              <a:gd name="connsiteX9" fmla="*/ 328120 w 5193027"/>
              <a:gd name="connsiteY9" fmla="*/ 620627 h 652264"/>
              <a:gd name="connsiteX10" fmla="*/ 296483 w 5193027"/>
              <a:gd name="connsiteY10" fmla="*/ 544250 h 652264"/>
              <a:gd name="connsiteX11" fmla="*/ 296483 w 5193027"/>
              <a:gd name="connsiteY11" fmla="*/ 112206 h 652264"/>
              <a:gd name="connsiteX12" fmla="*/ 328120 w 5193027"/>
              <a:gd name="connsiteY12" fmla="*/ 35829 h 652264"/>
              <a:gd name="connsiteX13" fmla="*/ 404498 w 5193027"/>
              <a:gd name="connsiteY13" fmla="*/ 4193 h 652264"/>
              <a:gd name="connsiteX14" fmla="*/ 2636744 w 5193027"/>
              <a:gd name="connsiteY14" fmla="*/ 4192 h 652264"/>
              <a:gd name="connsiteX0" fmla="*/ 2832106 w 5193027"/>
              <a:gd name="connsiteY0" fmla="*/ 0 h 652264"/>
              <a:gd name="connsiteX1" fmla="*/ 2822581 w 5193027"/>
              <a:gd name="connsiteY1" fmla="*/ 2381 h 652264"/>
              <a:gd name="connsiteX2" fmla="*/ 5085013 w 5193027"/>
              <a:gd name="connsiteY2" fmla="*/ 4192 h 652264"/>
              <a:gd name="connsiteX3" fmla="*/ 5161390 w 5193027"/>
              <a:gd name="connsiteY3" fmla="*/ 35829 h 652264"/>
              <a:gd name="connsiteX4" fmla="*/ 5193026 w 5193027"/>
              <a:gd name="connsiteY4" fmla="*/ 112207 h 652264"/>
              <a:gd name="connsiteX5" fmla="*/ 5193027 w 5193027"/>
              <a:gd name="connsiteY5" fmla="*/ 544250 h 652264"/>
              <a:gd name="connsiteX6" fmla="*/ 5161390 w 5193027"/>
              <a:gd name="connsiteY6" fmla="*/ 620627 h 652264"/>
              <a:gd name="connsiteX7" fmla="*/ 5085013 w 5193027"/>
              <a:gd name="connsiteY7" fmla="*/ 652264 h 652264"/>
              <a:gd name="connsiteX8" fmla="*/ 404497 w 5193027"/>
              <a:gd name="connsiteY8" fmla="*/ 652264 h 652264"/>
              <a:gd name="connsiteX9" fmla="*/ 328120 w 5193027"/>
              <a:gd name="connsiteY9" fmla="*/ 620627 h 652264"/>
              <a:gd name="connsiteX10" fmla="*/ 296483 w 5193027"/>
              <a:gd name="connsiteY10" fmla="*/ 544250 h 652264"/>
              <a:gd name="connsiteX11" fmla="*/ 296483 w 5193027"/>
              <a:gd name="connsiteY11" fmla="*/ 112206 h 652264"/>
              <a:gd name="connsiteX12" fmla="*/ 328120 w 5193027"/>
              <a:gd name="connsiteY12" fmla="*/ 35829 h 652264"/>
              <a:gd name="connsiteX13" fmla="*/ 404498 w 5193027"/>
              <a:gd name="connsiteY13" fmla="*/ 4193 h 652264"/>
              <a:gd name="connsiteX14" fmla="*/ 2662938 w 5193027"/>
              <a:gd name="connsiteY14"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22689 w 5174110"/>
              <a:gd name="connsiteY14" fmla="*/ 2382 h 652264"/>
              <a:gd name="connsiteX15" fmla="*/ 2644021 w 5174110"/>
              <a:gd name="connsiteY15"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06020 w 5174110"/>
              <a:gd name="connsiteY14" fmla="*/ 1 h 652264"/>
              <a:gd name="connsiteX15" fmla="*/ 2644021 w 5174110"/>
              <a:gd name="connsiteY15"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06020 w 5174110"/>
              <a:gd name="connsiteY14" fmla="*/ 1 h 652264"/>
              <a:gd name="connsiteX15" fmla="*/ 2632115 w 5174110"/>
              <a:gd name="connsiteY15" fmla="*/ 4192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06020 w 5174110"/>
              <a:gd name="connsiteY14" fmla="*/ 1 h 652264"/>
              <a:gd name="connsiteX0" fmla="*/ 2813189 w 5174110"/>
              <a:gd name="connsiteY0" fmla="*/ 0 h 652264"/>
              <a:gd name="connsiteX1" fmla="*/ 2803664 w 5174110"/>
              <a:gd name="connsiteY1" fmla="*/ 2381 h 652264"/>
              <a:gd name="connsiteX2" fmla="*/ 5066096 w 5174110"/>
              <a:gd name="connsiteY2" fmla="*/ 4192 h 652264"/>
              <a:gd name="connsiteX3" fmla="*/ 5142473 w 5174110"/>
              <a:gd name="connsiteY3" fmla="*/ 35829 h 652264"/>
              <a:gd name="connsiteX4" fmla="*/ 5174109 w 5174110"/>
              <a:gd name="connsiteY4" fmla="*/ 112207 h 652264"/>
              <a:gd name="connsiteX5" fmla="*/ 5174110 w 5174110"/>
              <a:gd name="connsiteY5" fmla="*/ 544250 h 652264"/>
              <a:gd name="connsiteX6" fmla="*/ 5142473 w 5174110"/>
              <a:gd name="connsiteY6" fmla="*/ 620627 h 652264"/>
              <a:gd name="connsiteX7" fmla="*/ 5066096 w 5174110"/>
              <a:gd name="connsiteY7" fmla="*/ 652264 h 652264"/>
              <a:gd name="connsiteX8" fmla="*/ 385580 w 5174110"/>
              <a:gd name="connsiteY8" fmla="*/ 652264 h 652264"/>
              <a:gd name="connsiteX9" fmla="*/ 309203 w 5174110"/>
              <a:gd name="connsiteY9" fmla="*/ 620627 h 652264"/>
              <a:gd name="connsiteX10" fmla="*/ 277566 w 5174110"/>
              <a:gd name="connsiteY10" fmla="*/ 544250 h 652264"/>
              <a:gd name="connsiteX11" fmla="*/ 277566 w 5174110"/>
              <a:gd name="connsiteY11" fmla="*/ 112206 h 652264"/>
              <a:gd name="connsiteX12" fmla="*/ 309203 w 5174110"/>
              <a:gd name="connsiteY12" fmla="*/ 35829 h 652264"/>
              <a:gd name="connsiteX13" fmla="*/ 385581 w 5174110"/>
              <a:gd name="connsiteY13" fmla="*/ 4193 h 652264"/>
              <a:gd name="connsiteX14" fmla="*/ 2636977 w 5174110"/>
              <a:gd name="connsiteY14" fmla="*/ 1 h 652264"/>
              <a:gd name="connsiteX0" fmla="*/ 2813189 w 5174110"/>
              <a:gd name="connsiteY0" fmla="*/ 0 h 652264"/>
              <a:gd name="connsiteX1" fmla="*/ 5066096 w 5174110"/>
              <a:gd name="connsiteY1" fmla="*/ 4192 h 652264"/>
              <a:gd name="connsiteX2" fmla="*/ 5142473 w 5174110"/>
              <a:gd name="connsiteY2" fmla="*/ 35829 h 652264"/>
              <a:gd name="connsiteX3" fmla="*/ 5174109 w 5174110"/>
              <a:gd name="connsiteY3" fmla="*/ 112207 h 652264"/>
              <a:gd name="connsiteX4" fmla="*/ 5174110 w 5174110"/>
              <a:gd name="connsiteY4" fmla="*/ 544250 h 652264"/>
              <a:gd name="connsiteX5" fmla="*/ 5142473 w 5174110"/>
              <a:gd name="connsiteY5" fmla="*/ 620627 h 652264"/>
              <a:gd name="connsiteX6" fmla="*/ 5066096 w 5174110"/>
              <a:gd name="connsiteY6" fmla="*/ 652264 h 652264"/>
              <a:gd name="connsiteX7" fmla="*/ 385580 w 5174110"/>
              <a:gd name="connsiteY7" fmla="*/ 652264 h 652264"/>
              <a:gd name="connsiteX8" fmla="*/ 309203 w 5174110"/>
              <a:gd name="connsiteY8" fmla="*/ 620627 h 652264"/>
              <a:gd name="connsiteX9" fmla="*/ 277566 w 5174110"/>
              <a:gd name="connsiteY9" fmla="*/ 544250 h 652264"/>
              <a:gd name="connsiteX10" fmla="*/ 277566 w 5174110"/>
              <a:gd name="connsiteY10" fmla="*/ 112206 h 652264"/>
              <a:gd name="connsiteX11" fmla="*/ 309203 w 5174110"/>
              <a:gd name="connsiteY11" fmla="*/ 35829 h 652264"/>
              <a:gd name="connsiteX12" fmla="*/ 385581 w 5174110"/>
              <a:gd name="connsiteY12" fmla="*/ 4193 h 652264"/>
              <a:gd name="connsiteX13" fmla="*/ 2636977 w 5174110"/>
              <a:gd name="connsiteY13" fmla="*/ 1 h 652264"/>
              <a:gd name="connsiteX0" fmla="*/ 2535623 w 4896544"/>
              <a:gd name="connsiteY0" fmla="*/ 0 h 652264"/>
              <a:gd name="connsiteX1" fmla="*/ 4788530 w 4896544"/>
              <a:gd name="connsiteY1" fmla="*/ 4192 h 652264"/>
              <a:gd name="connsiteX2" fmla="*/ 4864907 w 4896544"/>
              <a:gd name="connsiteY2" fmla="*/ 35829 h 652264"/>
              <a:gd name="connsiteX3" fmla="*/ 4896543 w 4896544"/>
              <a:gd name="connsiteY3" fmla="*/ 112207 h 652264"/>
              <a:gd name="connsiteX4" fmla="*/ 4896544 w 4896544"/>
              <a:gd name="connsiteY4" fmla="*/ 544250 h 652264"/>
              <a:gd name="connsiteX5" fmla="*/ 4864907 w 4896544"/>
              <a:gd name="connsiteY5" fmla="*/ 620627 h 652264"/>
              <a:gd name="connsiteX6" fmla="*/ 4788530 w 4896544"/>
              <a:gd name="connsiteY6" fmla="*/ 652264 h 652264"/>
              <a:gd name="connsiteX7" fmla="*/ 108014 w 4896544"/>
              <a:gd name="connsiteY7" fmla="*/ 652264 h 652264"/>
              <a:gd name="connsiteX8" fmla="*/ 31637 w 4896544"/>
              <a:gd name="connsiteY8" fmla="*/ 620627 h 652264"/>
              <a:gd name="connsiteX9" fmla="*/ 0 w 4896544"/>
              <a:gd name="connsiteY9" fmla="*/ 544250 h 652264"/>
              <a:gd name="connsiteX10" fmla="*/ 0 w 4896544"/>
              <a:gd name="connsiteY10" fmla="*/ 112206 h 652264"/>
              <a:gd name="connsiteX11" fmla="*/ 31637 w 4896544"/>
              <a:gd name="connsiteY11" fmla="*/ 35829 h 652264"/>
              <a:gd name="connsiteX12" fmla="*/ 108015 w 4896544"/>
              <a:gd name="connsiteY12" fmla="*/ 4193 h 652264"/>
              <a:gd name="connsiteX13" fmla="*/ 2359411 w 4896544"/>
              <a:gd name="connsiteY13" fmla="*/ 1 h 652264"/>
              <a:gd name="connsiteX0" fmla="*/ 2535623 w 4896544"/>
              <a:gd name="connsiteY0" fmla="*/ 0 h 652264"/>
              <a:gd name="connsiteX1" fmla="*/ 4788530 w 4896544"/>
              <a:gd name="connsiteY1" fmla="*/ 4192 h 652264"/>
              <a:gd name="connsiteX2" fmla="*/ 4864907 w 4896544"/>
              <a:gd name="connsiteY2" fmla="*/ 35829 h 652264"/>
              <a:gd name="connsiteX3" fmla="*/ 4896543 w 4896544"/>
              <a:gd name="connsiteY3" fmla="*/ 112207 h 652264"/>
              <a:gd name="connsiteX4" fmla="*/ 4896544 w 4896544"/>
              <a:gd name="connsiteY4" fmla="*/ 544250 h 652264"/>
              <a:gd name="connsiteX5" fmla="*/ 4864907 w 4896544"/>
              <a:gd name="connsiteY5" fmla="*/ 620627 h 652264"/>
              <a:gd name="connsiteX6" fmla="*/ 4788530 w 4896544"/>
              <a:gd name="connsiteY6" fmla="*/ 652264 h 652264"/>
              <a:gd name="connsiteX7" fmla="*/ 108014 w 4896544"/>
              <a:gd name="connsiteY7" fmla="*/ 652264 h 652264"/>
              <a:gd name="connsiteX8" fmla="*/ 31637 w 4896544"/>
              <a:gd name="connsiteY8" fmla="*/ 620627 h 652264"/>
              <a:gd name="connsiteX9" fmla="*/ 0 w 4896544"/>
              <a:gd name="connsiteY9" fmla="*/ 544250 h 652264"/>
              <a:gd name="connsiteX10" fmla="*/ 0 w 4896544"/>
              <a:gd name="connsiteY10" fmla="*/ 112206 h 652264"/>
              <a:gd name="connsiteX11" fmla="*/ 31637 w 4896544"/>
              <a:gd name="connsiteY11" fmla="*/ 35829 h 652264"/>
              <a:gd name="connsiteX12" fmla="*/ 108015 w 4896544"/>
              <a:gd name="connsiteY12" fmla="*/ 4193 h 652264"/>
              <a:gd name="connsiteX13" fmla="*/ 2359411 w 4896544"/>
              <a:gd name="connsiteY13" fmla="*/ 1 h 652264"/>
              <a:gd name="connsiteX0" fmla="*/ 2535623 w 4896544"/>
              <a:gd name="connsiteY0" fmla="*/ 0 h 652264"/>
              <a:gd name="connsiteX1" fmla="*/ 4788530 w 4896544"/>
              <a:gd name="connsiteY1" fmla="*/ 4192 h 652264"/>
              <a:gd name="connsiteX2" fmla="*/ 4864907 w 4896544"/>
              <a:gd name="connsiteY2" fmla="*/ 35829 h 652264"/>
              <a:gd name="connsiteX3" fmla="*/ 4896543 w 4896544"/>
              <a:gd name="connsiteY3" fmla="*/ 112207 h 652264"/>
              <a:gd name="connsiteX4" fmla="*/ 4896544 w 4896544"/>
              <a:gd name="connsiteY4" fmla="*/ 544250 h 652264"/>
              <a:gd name="connsiteX5" fmla="*/ 4864907 w 4896544"/>
              <a:gd name="connsiteY5" fmla="*/ 620627 h 652264"/>
              <a:gd name="connsiteX6" fmla="*/ 4788530 w 4896544"/>
              <a:gd name="connsiteY6" fmla="*/ 652264 h 652264"/>
              <a:gd name="connsiteX7" fmla="*/ 108014 w 4896544"/>
              <a:gd name="connsiteY7" fmla="*/ 652264 h 652264"/>
              <a:gd name="connsiteX8" fmla="*/ 31637 w 4896544"/>
              <a:gd name="connsiteY8" fmla="*/ 620627 h 652264"/>
              <a:gd name="connsiteX9" fmla="*/ 0 w 4896544"/>
              <a:gd name="connsiteY9" fmla="*/ 544250 h 652264"/>
              <a:gd name="connsiteX10" fmla="*/ 0 w 4896544"/>
              <a:gd name="connsiteY10" fmla="*/ 112206 h 652264"/>
              <a:gd name="connsiteX11" fmla="*/ 31637 w 4896544"/>
              <a:gd name="connsiteY11" fmla="*/ 35829 h 652264"/>
              <a:gd name="connsiteX12" fmla="*/ 108015 w 4896544"/>
              <a:gd name="connsiteY12" fmla="*/ 4193 h 652264"/>
              <a:gd name="connsiteX13" fmla="*/ 2359411 w 4896544"/>
              <a:gd name="connsiteY13" fmla="*/ 1 h 65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6544" h="652264">
                <a:moveTo>
                  <a:pt x="2535623" y="0"/>
                </a:moveTo>
                <a:lnTo>
                  <a:pt x="4788530" y="4192"/>
                </a:lnTo>
                <a:cubicBezTo>
                  <a:pt x="4817177" y="4192"/>
                  <a:pt x="4844651" y="15572"/>
                  <a:pt x="4864907" y="35829"/>
                </a:cubicBezTo>
                <a:cubicBezTo>
                  <a:pt x="4885164" y="56086"/>
                  <a:pt x="4896544" y="83559"/>
                  <a:pt x="4896543" y="112207"/>
                </a:cubicBezTo>
                <a:cubicBezTo>
                  <a:pt x="4896543" y="256221"/>
                  <a:pt x="4896544" y="400236"/>
                  <a:pt x="4896544" y="544250"/>
                </a:cubicBezTo>
                <a:cubicBezTo>
                  <a:pt x="4896544" y="572897"/>
                  <a:pt x="4885164" y="600371"/>
                  <a:pt x="4864907" y="620627"/>
                </a:cubicBezTo>
                <a:cubicBezTo>
                  <a:pt x="4844650" y="640884"/>
                  <a:pt x="4817177" y="652264"/>
                  <a:pt x="4788530" y="652264"/>
                </a:cubicBezTo>
                <a:lnTo>
                  <a:pt x="108014" y="652264"/>
                </a:lnTo>
                <a:cubicBezTo>
                  <a:pt x="79367" y="652264"/>
                  <a:pt x="51893" y="640884"/>
                  <a:pt x="31637" y="620627"/>
                </a:cubicBezTo>
                <a:cubicBezTo>
                  <a:pt x="11380" y="600370"/>
                  <a:pt x="0" y="572897"/>
                  <a:pt x="0" y="544250"/>
                </a:cubicBezTo>
                <a:lnTo>
                  <a:pt x="0" y="112206"/>
                </a:lnTo>
                <a:cubicBezTo>
                  <a:pt x="0" y="83559"/>
                  <a:pt x="11380" y="56085"/>
                  <a:pt x="31637" y="35829"/>
                </a:cubicBezTo>
                <a:cubicBezTo>
                  <a:pt x="51894" y="15572"/>
                  <a:pt x="59778" y="7957"/>
                  <a:pt x="108015" y="4193"/>
                </a:cubicBezTo>
                <a:lnTo>
                  <a:pt x="2359411" y="1"/>
                </a:lnTo>
              </a:path>
            </a:pathLst>
          </a:custGeom>
          <a:ln w="38100">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endParaRPr lang="tr-TR" sz="2400" dirty="0">
              <a:latin typeface="Times New Roman" pitchFamily="18" charset="0"/>
            </a:endParaRPr>
          </a:p>
        </p:txBody>
      </p:sp>
    </p:spTree>
    <p:extLst>
      <p:ext uri="{BB962C8B-B14F-4D97-AF65-F5344CB8AC3E}">
        <p14:creationId xmlns:p14="http://schemas.microsoft.com/office/powerpoint/2010/main" val="41514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tr-TR" dirty="0"/>
              <a:t>Are there </a:t>
            </a:r>
            <a:r>
              <a:rPr lang="en-US" dirty="0"/>
              <a:t>any deaths reported in the </a:t>
            </a:r>
            <a:r>
              <a:rPr lang="tr-TR" dirty="0"/>
              <a:t>9vHPV Vaccine </a:t>
            </a:r>
            <a:r>
              <a:rPr lang="en-US" dirty="0"/>
              <a:t>clinical trials?</a:t>
            </a:r>
            <a:endParaRPr lang="tr-TR" dirty="0"/>
          </a:p>
        </p:txBody>
      </p:sp>
      <p:sp>
        <p:nvSpPr>
          <p:cNvPr id="3" name="Content Placeholder 2"/>
          <p:cNvSpPr>
            <a:spLocks noGrp="1"/>
          </p:cNvSpPr>
          <p:nvPr>
            <p:ph sz="quarter" idx="1"/>
          </p:nvPr>
        </p:nvSpPr>
        <p:spPr>
          <a:prstGeom prst="rect">
            <a:avLst/>
          </a:prstGeom>
        </p:spPr>
        <p:txBody>
          <a:bodyPr>
            <a:noAutofit/>
          </a:bodyPr>
          <a:lstStyle/>
          <a:p>
            <a:pPr algn="just"/>
            <a:r>
              <a:rPr lang="en-US" sz="2000" dirty="0"/>
              <a:t>Across the six clinical studies in the original filing, 10 deaths occurred (five each in the </a:t>
            </a:r>
            <a:r>
              <a:rPr lang="tr-TR" sz="2000" dirty="0"/>
              <a:t>9 HPV Vaccine </a:t>
            </a:r>
            <a:r>
              <a:rPr lang="en-US" sz="2000" dirty="0"/>
              <a:t>arm and the Gardasil arm); none were assessed as vaccine-related.</a:t>
            </a:r>
            <a:endParaRPr lang="tr-TR" sz="2000" dirty="0"/>
          </a:p>
          <a:p>
            <a:pPr algn="just"/>
            <a:endParaRPr lang="tr-TR" sz="1100" dirty="0"/>
          </a:p>
          <a:p>
            <a:pPr algn="just"/>
            <a:r>
              <a:rPr lang="en-US" sz="2000" b="1" dirty="0"/>
              <a:t>Causes of death in the </a:t>
            </a:r>
            <a:r>
              <a:rPr lang="tr-TR" sz="2000" b="1" dirty="0"/>
              <a:t>9vHPV Vaccine </a:t>
            </a:r>
            <a:r>
              <a:rPr lang="en-US" sz="2000" b="1" dirty="0"/>
              <a:t>group </a:t>
            </a:r>
            <a:r>
              <a:rPr lang="en-US" sz="2000" dirty="0"/>
              <a:t>included one automobile accident, one suicide, one case of acute lymphocytic leukemia, hypovolemic septic shock, and one unexplained a sudden death 678 days following the last dose of V503.</a:t>
            </a:r>
            <a:endParaRPr lang="tr-TR" sz="2000" dirty="0"/>
          </a:p>
          <a:p>
            <a:pPr algn="just"/>
            <a:endParaRPr lang="tr-TR" sz="1100" dirty="0"/>
          </a:p>
          <a:p>
            <a:pPr algn="just"/>
            <a:r>
              <a:rPr lang="en-US" sz="2000" b="1" dirty="0"/>
              <a:t>Causes of death in the Gardasil </a:t>
            </a:r>
            <a:r>
              <a:rPr lang="en-US" sz="2000" dirty="0"/>
              <a:t>control group included one automobile accident, one airplane crash, one cerebral hemorrhage, one gunshot wound, and one stomach adenocarcinoma.</a:t>
            </a:r>
            <a:endParaRPr lang="tr-TR" sz="2000" dirty="0"/>
          </a:p>
        </p:txBody>
      </p:sp>
    </p:spTree>
    <p:extLst>
      <p:ext uri="{BB962C8B-B14F-4D97-AF65-F5344CB8AC3E}">
        <p14:creationId xmlns:p14="http://schemas.microsoft.com/office/powerpoint/2010/main" val="110017187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err="1"/>
              <a:t>Who</a:t>
            </a:r>
            <a:r>
              <a:rPr lang="tr-TR" dirty="0"/>
              <a:t> </a:t>
            </a:r>
            <a:r>
              <a:rPr lang="tr-TR" dirty="0" err="1"/>
              <a:t>Should</a:t>
            </a:r>
            <a:r>
              <a:rPr lang="tr-TR" dirty="0"/>
              <a:t> be </a:t>
            </a:r>
            <a:r>
              <a:rPr lang="tr-TR" dirty="0" err="1"/>
              <a:t>Vaccinated</a:t>
            </a:r>
            <a:r>
              <a:rPr lang="tr-TR" dirty="0"/>
              <a:t> </a:t>
            </a:r>
            <a:r>
              <a:rPr lang="tr-TR" dirty="0" err="1"/>
              <a:t>with</a:t>
            </a:r>
            <a:r>
              <a:rPr lang="tr-TR" dirty="0"/>
              <a:t> 9vHPV </a:t>
            </a:r>
            <a:r>
              <a:rPr lang="tr-TR" dirty="0" err="1"/>
              <a:t>Vaccine</a:t>
            </a:r>
            <a:r>
              <a:rPr lang="tr-TR" dirty="0"/>
              <a:t>?</a:t>
            </a:r>
            <a:endParaRPr lang="en-US" dirty="0"/>
          </a:p>
        </p:txBody>
      </p:sp>
    </p:spTree>
    <p:extLst>
      <p:ext uri="{BB962C8B-B14F-4D97-AF65-F5344CB8AC3E}">
        <p14:creationId xmlns:p14="http://schemas.microsoft.com/office/powerpoint/2010/main" val="3736279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The Future of Cervical Cancer Elimination</a:t>
            </a:r>
            <a:endParaRPr lang="tr-TR" dirty="0"/>
          </a:p>
        </p:txBody>
      </p:sp>
      <p:sp>
        <p:nvSpPr>
          <p:cNvPr id="3" name="İçerik Yer Tutucusu 2"/>
          <p:cNvSpPr>
            <a:spLocks noGrp="1"/>
          </p:cNvSpPr>
          <p:nvPr>
            <p:ph idx="1"/>
          </p:nvPr>
        </p:nvSpPr>
        <p:spPr/>
        <p:txBody>
          <a:bodyPr/>
          <a:lstStyle/>
          <a:p>
            <a:r>
              <a:rPr lang="en-US" dirty="0"/>
              <a:t>90-70-90 targets by 2030</a:t>
            </a:r>
            <a:endParaRPr lang="tr-TR" dirty="0"/>
          </a:p>
          <a:p>
            <a:r>
              <a:rPr lang="tr-TR" dirty="0"/>
              <a:t>G</a:t>
            </a:r>
            <a:r>
              <a:rPr lang="en-US" dirty="0" err="1"/>
              <a:t>lobal</a:t>
            </a:r>
            <a:r>
              <a:rPr lang="en-US" dirty="0"/>
              <a:t> elimination of cervical cancer until 2120</a:t>
            </a:r>
            <a:endParaRPr lang="tr-TR" dirty="0"/>
          </a:p>
        </p:txBody>
      </p:sp>
      <p:pic>
        <p:nvPicPr>
          <p:cNvPr id="4" name="Resim 3"/>
          <p:cNvPicPr>
            <a:picLocks noChangeAspect="1"/>
          </p:cNvPicPr>
          <p:nvPr/>
        </p:nvPicPr>
        <p:blipFill rotWithShape="1">
          <a:blip r:embed="rId2"/>
          <a:srcRect l="52619" t="49965" r="30397" b="19277"/>
          <a:stretch/>
        </p:blipFill>
        <p:spPr>
          <a:xfrm>
            <a:off x="99614" y="2813210"/>
            <a:ext cx="3955828" cy="4029768"/>
          </a:xfrm>
          <a:prstGeom prst="rect">
            <a:avLst/>
          </a:prstGeom>
        </p:spPr>
      </p:pic>
      <p:pic>
        <p:nvPicPr>
          <p:cNvPr id="5" name="Resim 4"/>
          <p:cNvPicPr>
            <a:picLocks noChangeAspect="1"/>
          </p:cNvPicPr>
          <p:nvPr/>
        </p:nvPicPr>
        <p:blipFill rotWithShape="1">
          <a:blip r:embed="rId2"/>
          <a:srcRect l="73611" t="50318" r="9564" b="19911"/>
          <a:stretch/>
        </p:blipFill>
        <p:spPr>
          <a:xfrm>
            <a:off x="4155056" y="2877908"/>
            <a:ext cx="3918858" cy="3900370"/>
          </a:xfrm>
          <a:prstGeom prst="rect">
            <a:avLst/>
          </a:prstGeom>
        </p:spPr>
      </p:pic>
      <p:pic>
        <p:nvPicPr>
          <p:cNvPr id="6" name="Resim 5"/>
          <p:cNvPicPr>
            <a:picLocks noChangeAspect="1"/>
          </p:cNvPicPr>
          <p:nvPr/>
        </p:nvPicPr>
        <p:blipFill rotWithShape="1">
          <a:blip r:embed="rId2"/>
          <a:srcRect l="73570" t="16073" r="9603" b="53733"/>
          <a:stretch/>
        </p:blipFill>
        <p:spPr>
          <a:xfrm>
            <a:off x="8173528" y="2850179"/>
            <a:ext cx="3918858" cy="3955828"/>
          </a:xfrm>
          <a:prstGeom prst="rect">
            <a:avLst/>
          </a:prstGeom>
        </p:spPr>
      </p:pic>
    </p:spTree>
    <p:extLst>
      <p:ext uri="{BB962C8B-B14F-4D97-AF65-F5344CB8AC3E}">
        <p14:creationId xmlns:p14="http://schemas.microsoft.com/office/powerpoint/2010/main" val="39667538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Unvan 5"/>
          <p:cNvSpPr>
            <a:spLocks noGrp="1"/>
          </p:cNvSpPr>
          <p:nvPr>
            <p:ph type="title"/>
          </p:nvPr>
        </p:nvSpPr>
        <p:spPr/>
        <p:txBody>
          <a:bodyPr>
            <a:normAutofit/>
          </a:bodyPr>
          <a:lstStyle/>
          <a:p>
            <a:r>
              <a:rPr lang="en-US" dirty="0"/>
              <a:t>Who should be Vaccinated with 9</a:t>
            </a:r>
            <a:r>
              <a:rPr lang="tr-TR" dirty="0"/>
              <a:t>v</a:t>
            </a:r>
            <a:r>
              <a:rPr lang="en-US" dirty="0"/>
              <a:t>HPV Vaccine?</a:t>
            </a:r>
            <a:endParaRPr lang="tr-TR" dirty="0"/>
          </a:p>
        </p:txBody>
      </p:sp>
      <p:sp>
        <p:nvSpPr>
          <p:cNvPr id="7" name="İçerik Yer Tutucusu 6"/>
          <p:cNvSpPr>
            <a:spLocks noGrp="1"/>
          </p:cNvSpPr>
          <p:nvPr>
            <p:ph idx="1"/>
          </p:nvPr>
        </p:nvSpPr>
        <p:spPr/>
        <p:txBody>
          <a:bodyPr>
            <a:normAutofit/>
          </a:bodyPr>
          <a:lstStyle/>
          <a:p>
            <a:r>
              <a:rPr lang="en-US" dirty="0"/>
              <a:t>HPV infection is transmitted via contact with an infected individual and occurs most often during sexual activity.  HPV is often acquired immediately after sexual debut</a:t>
            </a:r>
          </a:p>
          <a:p>
            <a:r>
              <a:rPr lang="en-US" dirty="0"/>
              <a:t>The cumulative lifetime risk for HPV infection in sexually active individuals exceeds 50%</a:t>
            </a:r>
          </a:p>
          <a:p>
            <a:r>
              <a:rPr lang="en-US" dirty="0"/>
              <a:t>Thus, anyone who may be potentially exposed to HPV infection may benefit from the vaccine. However, since V503 is a prophylactic vaccine, the greatest benefit is derived in subjects prior to initiation of sexual activity. Therefore, preadolescents and adolescents are also expected to derive the greatest benefits from HPV vaccination</a:t>
            </a:r>
            <a:endParaRPr lang="tr-TR" dirty="0"/>
          </a:p>
        </p:txBody>
      </p:sp>
    </p:spTree>
    <p:extLst>
      <p:ext uri="{BB962C8B-B14F-4D97-AF65-F5344CB8AC3E}">
        <p14:creationId xmlns:p14="http://schemas.microsoft.com/office/powerpoint/2010/main" val="241996605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t>Comparative Effects of </a:t>
            </a:r>
            <a:r>
              <a:rPr lang="tr-TR" dirty="0"/>
              <a:t>2v</a:t>
            </a:r>
            <a:r>
              <a:rPr lang="en-US" dirty="0"/>
              <a:t>, </a:t>
            </a:r>
            <a:r>
              <a:rPr lang="tr-TR" dirty="0"/>
              <a:t>4v</a:t>
            </a:r>
            <a:r>
              <a:rPr lang="en-US" dirty="0"/>
              <a:t>, and </a:t>
            </a:r>
            <a:r>
              <a:rPr lang="tr-TR" dirty="0"/>
              <a:t>9vHPV</a:t>
            </a:r>
            <a:r>
              <a:rPr lang="en-US" dirty="0"/>
              <a:t> Vaccines</a:t>
            </a:r>
            <a:r>
              <a:rPr lang="tr-TR" dirty="0"/>
              <a:t>: </a:t>
            </a:r>
            <a:br>
              <a:rPr lang="tr-TR" dirty="0"/>
            </a:br>
            <a:r>
              <a:rPr lang="tr-TR" dirty="0" err="1"/>
              <a:t>Review</a:t>
            </a:r>
            <a:r>
              <a:rPr lang="tr-TR" dirty="0"/>
              <a:t> </a:t>
            </a:r>
            <a:r>
              <a:rPr lang="tr-TR" dirty="0" err="1"/>
              <a:t>and</a:t>
            </a:r>
            <a:r>
              <a:rPr lang="tr-TR" dirty="0"/>
              <a:t> </a:t>
            </a:r>
            <a:r>
              <a:rPr lang="tr-TR" dirty="0" err="1"/>
              <a:t>Metanalaysis</a:t>
            </a:r>
            <a:endParaRPr lang="tr-TR" dirty="0"/>
          </a:p>
        </p:txBody>
      </p:sp>
      <p:pic>
        <p:nvPicPr>
          <p:cNvPr id="4" name="Resim 3"/>
          <p:cNvPicPr>
            <a:picLocks noChangeAspect="1"/>
          </p:cNvPicPr>
          <p:nvPr/>
        </p:nvPicPr>
        <p:blipFill>
          <a:blip r:embed="rId2"/>
          <a:stretch>
            <a:fillRect/>
          </a:stretch>
        </p:blipFill>
        <p:spPr>
          <a:xfrm>
            <a:off x="1535914" y="1163216"/>
            <a:ext cx="9120173" cy="5193134"/>
          </a:xfrm>
          <a:prstGeom prst="rect">
            <a:avLst/>
          </a:prstGeom>
        </p:spPr>
      </p:pic>
      <p:sp>
        <p:nvSpPr>
          <p:cNvPr id="5" name="Altbilgi Yer Tutucusu 4"/>
          <p:cNvSpPr>
            <a:spLocks noGrp="1"/>
          </p:cNvSpPr>
          <p:nvPr>
            <p:ph type="ftr" sz="quarter" idx="11"/>
          </p:nvPr>
        </p:nvSpPr>
        <p:spPr/>
        <p:txBody>
          <a:bodyPr/>
          <a:lstStyle/>
          <a:p>
            <a:r>
              <a:rPr lang="en-US"/>
              <a:t>Kim J, Infect Chemother 2023</a:t>
            </a:r>
          </a:p>
        </p:txBody>
      </p:sp>
    </p:spTree>
    <p:extLst>
      <p:ext uri="{BB962C8B-B14F-4D97-AF65-F5344CB8AC3E}">
        <p14:creationId xmlns:p14="http://schemas.microsoft.com/office/powerpoint/2010/main" val="395359991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a:t>How </a:t>
            </a:r>
            <a:r>
              <a:rPr lang="tr-TR" dirty="0" err="1"/>
              <a:t>About</a:t>
            </a:r>
            <a:r>
              <a:rPr lang="tr-TR" dirty="0"/>
              <a:t> </a:t>
            </a:r>
            <a:r>
              <a:rPr lang="tr-TR" dirty="0" err="1"/>
              <a:t>Previously</a:t>
            </a:r>
            <a:r>
              <a:rPr lang="tr-TR" dirty="0"/>
              <a:t> </a:t>
            </a:r>
            <a:r>
              <a:rPr lang="tr-TR" dirty="0" err="1"/>
              <a:t>Vaccinated</a:t>
            </a:r>
            <a:r>
              <a:rPr lang="tr-TR" dirty="0"/>
              <a:t> </a:t>
            </a:r>
            <a:r>
              <a:rPr lang="tr-TR" dirty="0" err="1"/>
              <a:t>Population</a:t>
            </a:r>
            <a:r>
              <a:rPr lang="tr-TR" dirty="0"/>
              <a:t>?</a:t>
            </a:r>
            <a:endParaRPr lang="en-US" dirty="0"/>
          </a:p>
        </p:txBody>
      </p:sp>
    </p:spTree>
    <p:extLst>
      <p:ext uri="{BB962C8B-B14F-4D97-AF65-F5344CB8AC3E}">
        <p14:creationId xmlns:p14="http://schemas.microsoft.com/office/powerpoint/2010/main" val="370240983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fontScale="90000"/>
          </a:bodyPr>
          <a:lstStyle/>
          <a:p>
            <a:r>
              <a:rPr lang="en-US" dirty="0"/>
              <a:t>How many Doses of 9vHPV will a Prior Recipient of Vaccine Need to have for Full Protection?</a:t>
            </a:r>
            <a:endParaRPr lang="tr-TR" dirty="0"/>
          </a:p>
        </p:txBody>
      </p:sp>
      <p:graphicFrame>
        <p:nvGraphicFramePr>
          <p:cNvPr id="17" name="İçerik Yer Tutucusu 4">
            <a:extLst>
              <a:ext uri="{FF2B5EF4-FFF2-40B4-BE49-F238E27FC236}">
                <a16:creationId xmlns:a16="http://schemas.microsoft.com/office/drawing/2014/main" id="{0066E4EB-98D7-6EE4-F3F6-EC08F928E1BD}"/>
              </a:ext>
            </a:extLst>
          </p:cNvPr>
          <p:cNvGraphicFramePr>
            <a:graphicFrameLocks noGrp="1"/>
          </p:cNvGraphicFramePr>
          <p:nvPr>
            <p:ph idx="1"/>
          </p:nvPr>
        </p:nvGraphicFramePr>
        <p:xfrm>
          <a:off x="609600" y="1219200"/>
          <a:ext cx="109728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ooter Placeholder 12"/>
          <p:cNvSpPr>
            <a:spLocks noGrp="1"/>
          </p:cNvSpPr>
          <p:nvPr>
            <p:ph type="ftr" sz="quarter" idx="11"/>
          </p:nvPr>
        </p:nvSpPr>
        <p:spPr/>
        <p:txBody>
          <a:bodyPr/>
          <a:lstStyle/>
          <a:p>
            <a:r>
              <a:rPr lang="tr-TR" dirty="0" err="1"/>
              <a:t>Garland</a:t>
            </a:r>
            <a:r>
              <a:rPr lang="tr-TR" dirty="0"/>
              <a:t> SM, </a:t>
            </a:r>
            <a:r>
              <a:rPr lang="tr-TR" dirty="0" err="1"/>
              <a:t>Vaccine</a:t>
            </a:r>
            <a:r>
              <a:rPr lang="tr-TR" dirty="0"/>
              <a:t> 2015</a:t>
            </a:r>
          </a:p>
        </p:txBody>
      </p:sp>
    </p:spTree>
    <p:extLst>
      <p:ext uri="{BB962C8B-B14F-4D97-AF65-F5344CB8AC3E}">
        <p14:creationId xmlns:p14="http://schemas.microsoft.com/office/powerpoint/2010/main" val="143683709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Key Objectives of 9vHPV Vaccine Clinical Program</a:t>
            </a:r>
            <a:endParaRPr lang="en-US" baseline="30000" dirty="0"/>
          </a:p>
        </p:txBody>
      </p:sp>
      <p:sp>
        <p:nvSpPr>
          <p:cNvPr id="13" name="Footer Placeholder 12"/>
          <p:cNvSpPr>
            <a:spLocks noGrp="1"/>
          </p:cNvSpPr>
          <p:nvPr>
            <p:ph type="ftr" sz="quarter" idx="11"/>
          </p:nvPr>
        </p:nvSpPr>
        <p:spPr/>
        <p:txBody>
          <a:bodyPr/>
          <a:lstStyle/>
          <a:p>
            <a:r>
              <a:rPr lang="tr-TR" dirty="0"/>
              <a:t>Joura EA, N Engl J Med, 2015; Van Damme P, Pediatrics, 2015; Castellsagué X, Vaccine, 2015</a:t>
            </a:r>
          </a:p>
        </p:txBody>
      </p:sp>
      <p:graphicFrame>
        <p:nvGraphicFramePr>
          <p:cNvPr id="5" name="Group 33"/>
          <p:cNvGraphicFramePr>
            <a:graphicFrameLocks noGrp="1"/>
          </p:cNvGraphicFramePr>
          <p:nvPr/>
        </p:nvGraphicFramePr>
        <p:xfrm>
          <a:off x="811763" y="1783869"/>
          <a:ext cx="10468947" cy="4284001"/>
        </p:xfrm>
        <a:graphic>
          <a:graphicData uri="http://schemas.openxmlformats.org/drawingml/2006/table">
            <a:tbl>
              <a:tblPr>
                <a:tableStyleId>{2D5ABB26-0587-4C30-8999-92F81FD0307C}</a:tableStyleId>
              </a:tblPr>
              <a:tblGrid>
                <a:gridCol w="2976466">
                  <a:extLst>
                    <a:ext uri="{9D8B030D-6E8A-4147-A177-3AD203B41FA5}">
                      <a16:colId xmlns:a16="http://schemas.microsoft.com/office/drawing/2014/main" val="20000"/>
                    </a:ext>
                  </a:extLst>
                </a:gridCol>
                <a:gridCol w="7492481">
                  <a:extLst>
                    <a:ext uri="{9D8B030D-6E8A-4147-A177-3AD203B41FA5}">
                      <a16:colId xmlns:a16="http://schemas.microsoft.com/office/drawing/2014/main" val="20001"/>
                    </a:ext>
                  </a:extLst>
                </a:gridCol>
              </a:tblGrid>
              <a:tr h="5630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2000" u="none" strike="noStrike" cap="none" normalizeH="0" baseline="0" dirty="0">
                          <a:ln>
                            <a:noFill/>
                          </a:ln>
                          <a:effectLst/>
                          <a:latin typeface="Aptos" panose="020B0004020202020204" pitchFamily="34" charset="0"/>
                        </a:rPr>
                        <a:t>Topic</a:t>
                      </a:r>
                      <a:endParaRPr kumimoji="0" lang="en-US" sz="2000" b="1" i="0" u="none" strike="noStrike" cap="none" normalizeH="0" baseline="0" dirty="0">
                        <a:ln>
                          <a:noFill/>
                        </a:ln>
                        <a:solidFill>
                          <a:schemeClr val="tx1"/>
                        </a:solidFill>
                        <a:effectLst/>
                        <a:latin typeface="Aptos" panose="020B0004020202020204" pitchFamily="34" charset="0"/>
                        <a:cs typeface="Arial" charset="0"/>
                      </a:endParaRPr>
                    </a:p>
                  </a:txBody>
                  <a:tcPr marL="45722" marR="45722" marT="45703" marB="45703"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2000" u="none" strike="noStrike" cap="none" normalizeH="0" baseline="0" dirty="0">
                          <a:ln>
                            <a:noFill/>
                          </a:ln>
                          <a:effectLst/>
                          <a:latin typeface="Aptos" panose="020B0004020202020204" pitchFamily="34" charset="0"/>
                        </a:rPr>
                        <a:t>Objective</a:t>
                      </a:r>
                      <a:endParaRPr kumimoji="0" lang="en-US" sz="2000" b="1" i="0" u="none" strike="noStrike" cap="none" normalizeH="0" baseline="0" dirty="0">
                        <a:ln>
                          <a:noFill/>
                        </a:ln>
                        <a:solidFill>
                          <a:schemeClr val="tx1"/>
                        </a:solidFill>
                        <a:effectLst/>
                        <a:latin typeface="Aptos" panose="020B0004020202020204" pitchFamily="34" charset="0"/>
                        <a:cs typeface="Arial" charset="0"/>
                      </a:endParaRPr>
                    </a:p>
                  </a:txBody>
                  <a:tcPr marL="91444" marR="91444" marT="45703" marB="45703" anchor="ctr" horzOverflow="overflow"/>
                </a:tc>
                <a:extLst>
                  <a:ext uri="{0D108BD9-81ED-4DB2-BD59-A6C34878D82A}">
                    <a16:rowId xmlns:a16="http://schemas.microsoft.com/office/drawing/2014/main" val="10000"/>
                  </a:ext>
                </a:extLst>
              </a:tr>
              <a:tr h="810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Women </a:t>
                      </a:r>
                    </a:p>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(HPV 6/11/16/18)</a:t>
                      </a:r>
                      <a:r>
                        <a:rPr kumimoji="0" lang="en-US" sz="1600" u="none" strike="noStrike" cap="none" normalizeH="0" baseline="30000" dirty="0">
                          <a:ln>
                            <a:noFill/>
                          </a:ln>
                          <a:effectLst/>
                          <a:latin typeface="Aptos" panose="020B0004020202020204" pitchFamily="34" charset="0"/>
                        </a:rPr>
                        <a:t>1</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sym typeface="Wingdings" pitchFamily="2" charset="2"/>
                        </a:rPr>
                        <a:t>Provide similar level of protection as 4vHPV vaccine against infection/disease due to HPV 6/11/16/18</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1"/>
                  </a:ext>
                </a:extLst>
              </a:tr>
              <a:tr h="810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Women </a:t>
                      </a:r>
                    </a:p>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rPr>
                        <a:t>(HPV 31/33/45/52/58)</a:t>
                      </a:r>
                      <a:r>
                        <a:rPr kumimoji="0" lang="en-US" sz="1600" u="none" strike="noStrike" cap="none" normalizeH="0" baseline="30000" dirty="0">
                          <a:ln>
                            <a:noFill/>
                          </a:ln>
                          <a:effectLst/>
                          <a:latin typeface="Aptos" panose="020B0004020202020204" pitchFamily="34" charset="0"/>
                        </a:rPr>
                        <a:t>1</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pPr>
                      <a:r>
                        <a:rPr kumimoji="0" lang="en-US" sz="1600" u="none" strike="noStrike" cap="none" normalizeH="0" baseline="0" dirty="0">
                          <a:ln>
                            <a:noFill/>
                          </a:ln>
                          <a:effectLst/>
                          <a:latin typeface="Aptos" panose="020B0004020202020204" pitchFamily="34" charset="0"/>
                          <a:sym typeface="Wingdings" pitchFamily="2" charset="2"/>
                        </a:rPr>
                        <a:t>Provide an increased level of protection as compared with 4vHPV vaccine against disease due to HPV 31/33/45/52/58</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2"/>
                  </a:ext>
                </a:extLst>
              </a:tr>
              <a:tr h="810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Adolescents</a:t>
                      </a:r>
                      <a:r>
                        <a:rPr kumimoji="0" lang="en-US" sz="1600" u="none" strike="noStrike" cap="none" normalizeH="0" baseline="30000" dirty="0">
                          <a:ln>
                            <a:noFill/>
                          </a:ln>
                          <a:effectLst/>
                          <a:latin typeface="Aptos" panose="020B0004020202020204" pitchFamily="34" charset="0"/>
                        </a:rPr>
                        <a:t>2</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Noninferior immunogenicity in adolescents vs young women (immunobridging)</a:t>
                      </a:r>
                      <a:endParaRPr kumimoji="0" lang="en-US" sz="1600" b="0" i="0" u="none" strike="noStrike" cap="none" normalizeH="0" baseline="0" dirty="0">
                        <a:ln>
                          <a:noFill/>
                        </a:ln>
                        <a:solidFill>
                          <a:schemeClr val="bg1"/>
                        </a:solidFill>
                        <a:effectLst/>
                        <a:latin typeface="Aptos" panose="020B0004020202020204" pitchFamily="34" charset="0"/>
                        <a:cs typeface="Arial" charset="0"/>
                      </a:endParaRPr>
                    </a:p>
                  </a:txBody>
                  <a:tcPr anchor="ctr" horzOverflow="overflow"/>
                </a:tc>
                <a:extLst>
                  <a:ext uri="{0D108BD9-81ED-4DB2-BD59-A6C34878D82A}">
                    <a16:rowId xmlns:a16="http://schemas.microsoft.com/office/drawing/2014/main" val="10003"/>
                  </a:ext>
                </a:extLst>
              </a:tr>
              <a:tr h="810357">
                <a:tc>
                  <a:txBody>
                    <a:body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Men</a:t>
                      </a:r>
                      <a:r>
                        <a:rPr kumimoji="0" lang="en-US" sz="1600" u="none" strike="noStrike" cap="none" normalizeH="0" baseline="30000" dirty="0">
                          <a:ln>
                            <a:noFill/>
                          </a:ln>
                          <a:effectLst/>
                        </a:rPr>
                        <a:t>3</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sym typeface="Wingdings" pitchFamily="2" charset="2"/>
                        </a:rPr>
                        <a:t>Noninferior immunogenicity in young men vs young women (immunobridging)</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4"/>
                  </a:ext>
                </a:extLst>
              </a:tr>
              <a:tr h="4795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tx2"/>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rPr>
                        <a:t>Safety</a:t>
                      </a:r>
                      <a:r>
                        <a:rPr kumimoji="0" lang="en-US" sz="1600" u="none" strike="noStrike" cap="none" normalizeH="0" baseline="30000" dirty="0">
                          <a:ln>
                            <a:noFill/>
                          </a:ln>
                          <a:effectLst/>
                          <a:latin typeface="Aptos" panose="020B0004020202020204" pitchFamily="34" charset="0"/>
                        </a:rPr>
                        <a:t>1-3</a:t>
                      </a:r>
                      <a:endParaRPr kumimoji="0" lang="en-US" sz="1600" b="0" i="0" u="none" strike="noStrike" cap="none" normalizeH="0" baseline="30000" dirty="0">
                        <a:ln>
                          <a:noFill/>
                        </a:ln>
                        <a:solidFill>
                          <a:schemeClr val="bg1"/>
                        </a:solidFill>
                        <a:effectLst/>
                        <a:latin typeface="Aptos" panose="020B0004020202020204" pitchFamily="34" charset="0"/>
                        <a:cs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0" fontAlgn="base" latinLnBrk="0" hangingPunct="0">
                        <a:lnSpc>
                          <a:spcPct val="85000"/>
                        </a:lnSpc>
                        <a:spcBef>
                          <a:spcPct val="0"/>
                        </a:spcBef>
                        <a:spcAft>
                          <a:spcPct val="0"/>
                        </a:spcAft>
                        <a:buClr>
                          <a:schemeClr val="bg1"/>
                        </a:buClr>
                        <a:buSzPct val="75000"/>
                        <a:buFont typeface="Wingdings" pitchFamily="2" charset="2"/>
                        <a:buNone/>
                        <a:tabLst/>
                        <a:defRPr/>
                      </a:pPr>
                      <a:r>
                        <a:rPr kumimoji="0" lang="en-US" sz="1600" u="none" strike="noStrike" cap="none" normalizeH="0" baseline="0" dirty="0">
                          <a:ln>
                            <a:noFill/>
                          </a:ln>
                          <a:effectLst/>
                          <a:latin typeface="Aptos" panose="020B0004020202020204" pitchFamily="34" charset="0"/>
                          <a:sym typeface="Wingdings" pitchFamily="2" charset="2"/>
                        </a:rPr>
                        <a:t>Acceptable safety/tolerability profile</a:t>
                      </a:r>
                      <a:endParaRPr kumimoji="0" lang="en-US" sz="1600" b="0" i="0" u="none" strike="noStrike" cap="none" normalizeH="0" baseline="0" dirty="0">
                        <a:ln>
                          <a:noFill/>
                        </a:ln>
                        <a:solidFill>
                          <a:schemeClr val="bg1"/>
                        </a:solidFill>
                        <a:effectLst/>
                        <a:latin typeface="Aptos" panose="020B0004020202020204" pitchFamily="34" charset="0"/>
                        <a:cs typeface="Arial" charset="0"/>
                        <a:sym typeface="Wingdings" pitchFamily="2" charset="2"/>
                      </a:endParaRP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751534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9vHPV</a:t>
            </a:r>
            <a:r>
              <a:rPr lang="en-US" dirty="0"/>
              <a:t> </a:t>
            </a:r>
            <a:r>
              <a:rPr lang="tr-TR" dirty="0"/>
              <a:t>V</a:t>
            </a:r>
            <a:r>
              <a:rPr lang="en-US" dirty="0" err="1"/>
              <a:t>accine</a:t>
            </a:r>
            <a:r>
              <a:rPr lang="en-US" dirty="0"/>
              <a:t> in </a:t>
            </a:r>
            <a:r>
              <a:rPr lang="tr-TR" dirty="0"/>
              <a:t>I</a:t>
            </a:r>
            <a:r>
              <a:rPr lang="en-US" dirty="0" err="1"/>
              <a:t>ndividuals</a:t>
            </a:r>
            <a:r>
              <a:rPr lang="en-US" dirty="0"/>
              <a:t> </a:t>
            </a:r>
            <a:r>
              <a:rPr lang="tr-TR" dirty="0"/>
              <a:t>P</a:t>
            </a:r>
            <a:r>
              <a:rPr lang="en-US" dirty="0" err="1"/>
              <a:t>reviously</a:t>
            </a:r>
            <a:r>
              <a:rPr lang="en-US" dirty="0"/>
              <a:t> </a:t>
            </a:r>
            <a:r>
              <a:rPr lang="tr-TR" dirty="0"/>
              <a:t>F</a:t>
            </a:r>
            <a:r>
              <a:rPr lang="en-US" dirty="0" err="1"/>
              <a:t>ully</a:t>
            </a:r>
            <a:r>
              <a:rPr lang="en-US" dirty="0"/>
              <a:t> or </a:t>
            </a:r>
            <a:r>
              <a:rPr lang="tr-TR" dirty="0"/>
              <a:t>P</a:t>
            </a:r>
            <a:r>
              <a:rPr lang="en-US" dirty="0" err="1"/>
              <a:t>artially</a:t>
            </a:r>
            <a:r>
              <a:rPr lang="en-US" dirty="0"/>
              <a:t> </a:t>
            </a:r>
            <a:r>
              <a:rPr lang="tr-TR" dirty="0"/>
              <a:t>V</a:t>
            </a:r>
            <a:r>
              <a:rPr lang="en-US" dirty="0" err="1"/>
              <a:t>accinated</a:t>
            </a:r>
            <a:endParaRPr lang="tr-TR" dirty="0"/>
          </a:p>
        </p:txBody>
      </p:sp>
      <p:pic>
        <p:nvPicPr>
          <p:cNvPr id="8" name="İçerik Yer Tutucusu 7"/>
          <p:cNvPicPr>
            <a:picLocks noGrp="1" noChangeAspect="1"/>
          </p:cNvPicPr>
          <p:nvPr>
            <p:ph sz="quarter"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746642" y="1174407"/>
            <a:ext cx="4596900" cy="5157497"/>
          </a:xfrm>
          <a:prstGeom prst="rect">
            <a:avLst/>
          </a:prstGeom>
        </p:spPr>
      </p:pic>
      <p:pic>
        <p:nvPicPr>
          <p:cNvPr id="9" name="Resim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848457" y="1174408"/>
            <a:ext cx="5049728" cy="5157495"/>
          </a:xfrm>
          <a:prstGeom prst="rect">
            <a:avLst/>
          </a:prstGeom>
        </p:spPr>
      </p:pic>
      <p:sp>
        <p:nvSpPr>
          <p:cNvPr id="10" name="Altbilgi Yer Tutucusu 9"/>
          <p:cNvSpPr>
            <a:spLocks noGrp="1"/>
          </p:cNvSpPr>
          <p:nvPr>
            <p:ph type="ftr" sz="quarter" idx="11"/>
          </p:nvPr>
        </p:nvSpPr>
        <p:spPr/>
        <p:txBody>
          <a:bodyPr/>
          <a:lstStyle/>
          <a:p>
            <a:r>
              <a:rPr lang="tr-TR"/>
              <a:t>Damme PV, Vaccine 2016</a:t>
            </a:r>
            <a:endParaRPr lang="tr-TR" dirty="0"/>
          </a:p>
        </p:txBody>
      </p:sp>
    </p:spTree>
    <p:extLst>
      <p:ext uri="{BB962C8B-B14F-4D97-AF65-F5344CB8AC3E}">
        <p14:creationId xmlns:p14="http://schemas.microsoft.com/office/powerpoint/2010/main" val="189511899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9vHPV Vaccine: Conclusions</a:t>
            </a:r>
          </a:p>
        </p:txBody>
      </p:sp>
      <p:sp>
        <p:nvSpPr>
          <p:cNvPr id="3" name="Content Placeholder 2"/>
          <p:cNvSpPr>
            <a:spLocks noGrp="1"/>
          </p:cNvSpPr>
          <p:nvPr>
            <p:ph idx="1"/>
          </p:nvPr>
        </p:nvSpPr>
        <p:spPr>
          <a:prstGeom prst="rect">
            <a:avLst/>
          </a:prstGeom>
        </p:spPr>
        <p:txBody>
          <a:bodyPr>
            <a:normAutofit/>
          </a:bodyPr>
          <a:lstStyle/>
          <a:p>
            <a:pPr algn="just">
              <a:spcBef>
                <a:spcPts val="600"/>
              </a:spcBef>
            </a:pPr>
            <a:r>
              <a:rPr lang="en-US" sz="2200" dirty="0">
                <a:solidFill>
                  <a:schemeClr val="tx1"/>
                </a:solidFill>
              </a:rPr>
              <a:t>In clinical trials in women 16 to 26 years of age, 9vHPV vaccine was efficacious </a:t>
            </a:r>
            <a:r>
              <a:rPr lang="en-US" sz="2200" dirty="0">
                <a:solidFill>
                  <a:schemeClr val="tx1"/>
                </a:solidFill>
                <a:cs typeface="Arial" panose="020B0604020202020204" pitchFamily="34" charset="0"/>
              </a:rPr>
              <a:t>in the prevention of cervical, vulvar, and vaginal disease and persistent infection related to HPV Types 31, 33, 45, 52, and 58</a:t>
            </a:r>
            <a:r>
              <a:rPr lang="en-US" sz="2200" dirty="0">
                <a:solidFill>
                  <a:schemeClr val="tx1"/>
                </a:solidFill>
              </a:rPr>
              <a:t>.</a:t>
            </a:r>
            <a:r>
              <a:rPr lang="en-US" sz="2200" baseline="30000" dirty="0">
                <a:solidFill>
                  <a:schemeClr val="tx1"/>
                </a:solidFill>
                <a:cs typeface="Arial" panose="020B0604020202020204" pitchFamily="34" charset="0"/>
              </a:rPr>
              <a:t>1</a:t>
            </a:r>
          </a:p>
          <a:p>
            <a:pPr lvl="1" algn="just">
              <a:spcBef>
                <a:spcPts val="600"/>
              </a:spcBef>
            </a:pPr>
            <a:r>
              <a:rPr lang="en-US" sz="1700" dirty="0">
                <a:solidFill>
                  <a:schemeClr val="tx1"/>
                </a:solidFill>
                <a:cs typeface="Arial" panose="020B0604020202020204" pitchFamily="34" charset="0"/>
              </a:rPr>
              <a:t>A reduction in the rate of HPV-related Pap test abnormalities and cervical procedures was also demonstrated</a:t>
            </a:r>
            <a:r>
              <a:rPr lang="en-US" sz="1700" dirty="0">
                <a:solidFill>
                  <a:schemeClr val="tx1"/>
                </a:solidFill>
              </a:rPr>
              <a:t>.</a:t>
            </a:r>
            <a:r>
              <a:rPr lang="en-US" sz="1700" baseline="30000" dirty="0">
                <a:solidFill>
                  <a:schemeClr val="tx1"/>
                </a:solidFill>
                <a:cs typeface="Arial" panose="020B0604020202020204" pitchFamily="34" charset="0"/>
              </a:rPr>
              <a:t>2</a:t>
            </a:r>
          </a:p>
          <a:p>
            <a:pPr algn="just">
              <a:spcBef>
                <a:spcPts val="600"/>
              </a:spcBef>
            </a:pPr>
            <a:r>
              <a:rPr lang="en-US" sz="2200" dirty="0">
                <a:solidFill>
                  <a:schemeClr val="tx1"/>
                </a:solidFill>
              </a:rPr>
              <a:t>Based on noninferior immune responses c</a:t>
            </a:r>
            <a:r>
              <a:rPr lang="en-US" sz="2200" dirty="0">
                <a:solidFill>
                  <a:schemeClr val="tx1"/>
                </a:solidFill>
                <a:cs typeface="Arial" panose="020B0604020202020204" pitchFamily="34" charset="0"/>
              </a:rPr>
              <a:t>ompared with 4vHPV vaccine, effectiveness of 9vHPV vaccine against HPV Types 6, 11, 16, and 18–related disease can be inferred </a:t>
            </a:r>
            <a:r>
              <a:rPr lang="en-US" sz="2200" dirty="0">
                <a:solidFill>
                  <a:schemeClr val="tx1"/>
                </a:solidFill>
              </a:rPr>
              <a:t>in 16- to 26-year-old women.</a:t>
            </a:r>
            <a:r>
              <a:rPr lang="en-US" sz="2200" baseline="30000" dirty="0">
                <a:solidFill>
                  <a:schemeClr val="tx1"/>
                </a:solidFill>
              </a:rPr>
              <a:t>1</a:t>
            </a:r>
            <a:endParaRPr lang="en-US" sz="2200" baseline="30000" dirty="0">
              <a:solidFill>
                <a:schemeClr val="tx1"/>
              </a:solidFill>
              <a:cs typeface="Arial" panose="020B0604020202020204" pitchFamily="34" charset="0"/>
            </a:endParaRPr>
          </a:p>
          <a:p>
            <a:pPr lvl="1" algn="just">
              <a:spcBef>
                <a:spcPts val="600"/>
              </a:spcBef>
            </a:pPr>
            <a:r>
              <a:rPr lang="en-US" sz="1700" dirty="0">
                <a:solidFill>
                  <a:schemeClr val="tx1"/>
                </a:solidFill>
              </a:rPr>
              <a:t>Similarly, 9vHPV vaccine effectiveness in adolescents 9 to 15 years of age and men 16 to 26 years of age can be inferred from noninferior immune responses compared with young adult women.</a:t>
            </a:r>
            <a:r>
              <a:rPr lang="en-US" sz="1700" baseline="30000" dirty="0">
                <a:solidFill>
                  <a:schemeClr val="tx1"/>
                </a:solidFill>
              </a:rPr>
              <a:t>3,4</a:t>
            </a:r>
          </a:p>
          <a:p>
            <a:pPr algn="just">
              <a:spcBef>
                <a:spcPts val="600"/>
              </a:spcBef>
            </a:pPr>
            <a:endParaRPr lang="en-US" baseline="30000" dirty="0">
              <a:solidFill>
                <a:schemeClr val="tx1"/>
              </a:solidFill>
            </a:endParaRPr>
          </a:p>
        </p:txBody>
      </p:sp>
      <p:sp>
        <p:nvSpPr>
          <p:cNvPr id="13" name="Footer Placeholder 12"/>
          <p:cNvSpPr>
            <a:spLocks noGrp="1"/>
          </p:cNvSpPr>
          <p:nvPr>
            <p:ph type="ftr" sz="quarter" idx="11"/>
          </p:nvPr>
        </p:nvSpPr>
        <p:spPr/>
        <p:txBody>
          <a:bodyPr/>
          <a:lstStyle/>
          <a:p>
            <a:r>
              <a:rPr lang="tr-TR" dirty="0" err="1"/>
              <a:t>Joura</a:t>
            </a:r>
            <a:r>
              <a:rPr lang="tr-TR" dirty="0"/>
              <a:t> EA, N </a:t>
            </a:r>
            <a:r>
              <a:rPr lang="tr-TR" dirty="0" err="1"/>
              <a:t>Engl</a:t>
            </a:r>
            <a:r>
              <a:rPr lang="tr-TR" dirty="0"/>
              <a:t> J </a:t>
            </a:r>
            <a:r>
              <a:rPr lang="tr-TR" dirty="0" err="1"/>
              <a:t>Med</a:t>
            </a:r>
            <a:r>
              <a:rPr lang="tr-TR" dirty="0"/>
              <a:t> 2015; </a:t>
            </a:r>
            <a:r>
              <a:rPr lang="tr-TR" dirty="0" err="1"/>
              <a:t>Gardasil</a:t>
            </a:r>
            <a:r>
              <a:rPr lang="tr-TR" dirty="0"/>
              <a:t> 9 [</a:t>
            </a:r>
            <a:r>
              <a:rPr lang="tr-TR" dirty="0" err="1"/>
              <a:t>summary</a:t>
            </a:r>
            <a:r>
              <a:rPr lang="tr-TR" dirty="0"/>
              <a:t> of </a:t>
            </a:r>
            <a:r>
              <a:rPr lang="tr-TR" dirty="0" err="1"/>
              <a:t>product</a:t>
            </a:r>
            <a:r>
              <a:rPr lang="tr-TR" dirty="0"/>
              <a:t> </a:t>
            </a:r>
            <a:r>
              <a:rPr lang="tr-TR" dirty="0" err="1"/>
              <a:t>characteristics</a:t>
            </a:r>
            <a:r>
              <a:rPr lang="tr-TR" dirty="0"/>
              <a:t>] ; </a:t>
            </a:r>
            <a:r>
              <a:rPr lang="tr-TR" dirty="0" err="1"/>
              <a:t>Castellsagué</a:t>
            </a:r>
            <a:r>
              <a:rPr lang="tr-TR" dirty="0"/>
              <a:t> X, </a:t>
            </a:r>
            <a:r>
              <a:rPr lang="tr-TR" dirty="0" err="1"/>
              <a:t>Vaccine</a:t>
            </a:r>
            <a:r>
              <a:rPr lang="tr-TR" dirty="0"/>
              <a:t>  2015; Van </a:t>
            </a:r>
            <a:r>
              <a:rPr lang="tr-TR" dirty="0" err="1"/>
              <a:t>Damme</a:t>
            </a:r>
            <a:r>
              <a:rPr lang="tr-TR" dirty="0"/>
              <a:t> P, </a:t>
            </a:r>
            <a:r>
              <a:rPr lang="tr-TR" dirty="0" err="1"/>
              <a:t>Pediatrics</a:t>
            </a:r>
            <a:r>
              <a:rPr lang="tr-TR" dirty="0"/>
              <a:t> 2015</a:t>
            </a:r>
          </a:p>
        </p:txBody>
      </p:sp>
    </p:spTree>
    <p:extLst>
      <p:ext uri="{BB962C8B-B14F-4D97-AF65-F5344CB8AC3E}">
        <p14:creationId xmlns:p14="http://schemas.microsoft.com/office/powerpoint/2010/main" val="411819648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dirty="0"/>
              <a:t>9vHPV </a:t>
            </a:r>
            <a:r>
              <a:rPr lang="tr-TR" dirty="0" err="1"/>
              <a:t>Vaccine</a:t>
            </a:r>
            <a:r>
              <a:rPr lang="tr-TR" dirty="0"/>
              <a:t>: </a:t>
            </a:r>
            <a:r>
              <a:rPr lang="tr-TR" dirty="0" err="1"/>
              <a:t>Conclusions</a:t>
            </a:r>
            <a:endParaRPr lang="tr-TR" dirty="0"/>
          </a:p>
        </p:txBody>
      </p:sp>
      <p:sp>
        <p:nvSpPr>
          <p:cNvPr id="3" name="Content Placeholder 2"/>
          <p:cNvSpPr>
            <a:spLocks noGrp="1"/>
          </p:cNvSpPr>
          <p:nvPr>
            <p:ph idx="1"/>
          </p:nvPr>
        </p:nvSpPr>
        <p:spPr>
          <a:prstGeom prst="rect">
            <a:avLst/>
          </a:prstGeom>
        </p:spPr>
        <p:txBody>
          <a:bodyPr>
            <a:normAutofit/>
          </a:bodyPr>
          <a:lstStyle/>
          <a:p>
            <a:pPr algn="just">
              <a:spcBef>
                <a:spcPts val="600"/>
              </a:spcBef>
            </a:pPr>
            <a:r>
              <a:rPr lang="en-US" dirty="0">
                <a:solidFill>
                  <a:schemeClr val="tx1"/>
                </a:solidFill>
              </a:rPr>
              <a:t>Safety profile demonstrated in ~10,000 individuals ages 16 to 26 years of age and ~5,200 adolescents ages 9 to 15 years of age who received at least 1 dose of 9vHPV vaccine</a:t>
            </a:r>
            <a:r>
              <a:rPr lang="en-US" baseline="30000" dirty="0">
                <a:solidFill>
                  <a:schemeClr val="tx1"/>
                </a:solidFill>
              </a:rPr>
              <a:t>1</a:t>
            </a:r>
          </a:p>
          <a:p>
            <a:pPr lvl="1" algn="just">
              <a:spcBef>
                <a:spcPts val="600"/>
              </a:spcBef>
            </a:pPr>
            <a:r>
              <a:rPr lang="en-US" sz="1800" dirty="0">
                <a:solidFill>
                  <a:schemeClr val="tx1"/>
                </a:solidFill>
              </a:rPr>
              <a:t>9vHPV vaccine was generally well-tolerated in prior 4vHPV vaccine recipients.</a:t>
            </a:r>
            <a:r>
              <a:rPr lang="en-US" sz="1800" baseline="30000" dirty="0">
                <a:solidFill>
                  <a:schemeClr val="tx1"/>
                </a:solidFill>
              </a:rPr>
              <a:t>2</a:t>
            </a:r>
          </a:p>
          <a:p>
            <a:pPr lvl="1" algn="just">
              <a:spcBef>
                <a:spcPts val="600"/>
              </a:spcBef>
            </a:pPr>
            <a:r>
              <a:rPr lang="en-US" sz="1800" dirty="0">
                <a:solidFill>
                  <a:schemeClr val="tx1"/>
                </a:solidFill>
              </a:rPr>
              <a:t>Coadministration of 9vHPV vaccine in girls and boys 11 to 15 years of age with other adolescent vaccines was well tolerated, with generally similar rates of AEs seen between vaccine groups.</a:t>
            </a:r>
            <a:r>
              <a:rPr lang="en-US" sz="1800" baseline="30000" dirty="0">
                <a:solidFill>
                  <a:schemeClr val="tx1"/>
                </a:solidFill>
              </a:rPr>
              <a:t>3,4</a:t>
            </a:r>
            <a:endParaRPr lang="en-US" sz="1800" dirty="0">
              <a:solidFill>
                <a:schemeClr val="tx1"/>
              </a:solidFill>
            </a:endParaRPr>
          </a:p>
          <a:p>
            <a:pPr algn="just">
              <a:spcBef>
                <a:spcPts val="600"/>
              </a:spcBef>
            </a:pPr>
            <a:r>
              <a:rPr lang="en-US" dirty="0">
                <a:solidFill>
                  <a:schemeClr val="tx1"/>
                </a:solidFill>
              </a:rPr>
              <a:t>Cost-effectiveness analyses in the United States indicate that vaccination of males and females with 9vHPV vaccine likely will be cost-saving compared with 4vHPV vaccine.</a:t>
            </a:r>
            <a:r>
              <a:rPr lang="en-US" baseline="30000" dirty="0">
                <a:solidFill>
                  <a:schemeClr val="tx1"/>
                </a:solidFill>
              </a:rPr>
              <a:t>5</a:t>
            </a:r>
          </a:p>
          <a:p>
            <a:pPr lvl="1" algn="just">
              <a:spcBef>
                <a:spcPts val="600"/>
              </a:spcBef>
            </a:pPr>
            <a:r>
              <a:rPr lang="en-US" sz="1800" dirty="0">
                <a:solidFill>
                  <a:schemeClr val="tx1"/>
                </a:solidFill>
              </a:rPr>
              <a:t>Additionally, it is predicted that switching to 9vHPV vaccination program after 70 years will further reduce precancerous lesions and cervical cancer: 19% and 14% additional reduction in CIN 2/3 and cervical cancer, respectively.</a:t>
            </a:r>
          </a:p>
        </p:txBody>
      </p:sp>
      <p:sp>
        <p:nvSpPr>
          <p:cNvPr id="13" name="Footer Placeholder 12"/>
          <p:cNvSpPr>
            <a:spLocks noGrp="1"/>
          </p:cNvSpPr>
          <p:nvPr>
            <p:ph type="ftr" sz="quarter" idx="11"/>
          </p:nvPr>
        </p:nvSpPr>
        <p:spPr/>
        <p:txBody>
          <a:bodyPr/>
          <a:lstStyle/>
          <a:p>
            <a:r>
              <a:rPr lang="tr-TR" dirty="0" err="1"/>
              <a:t>Gardasil</a:t>
            </a:r>
            <a:r>
              <a:rPr lang="tr-TR" dirty="0"/>
              <a:t> 9 [</a:t>
            </a:r>
            <a:r>
              <a:rPr lang="tr-TR" dirty="0" err="1"/>
              <a:t>summary</a:t>
            </a:r>
            <a:r>
              <a:rPr lang="tr-TR" dirty="0"/>
              <a:t> of </a:t>
            </a:r>
            <a:r>
              <a:rPr lang="tr-TR" dirty="0" err="1"/>
              <a:t>product</a:t>
            </a:r>
            <a:r>
              <a:rPr lang="tr-TR" dirty="0"/>
              <a:t> </a:t>
            </a:r>
            <a:r>
              <a:rPr lang="tr-TR" dirty="0" err="1"/>
              <a:t>characteristics</a:t>
            </a:r>
            <a:r>
              <a:rPr lang="tr-TR" dirty="0"/>
              <a:t>; </a:t>
            </a:r>
            <a:r>
              <a:rPr lang="tr-TR" dirty="0" err="1"/>
              <a:t>Garland</a:t>
            </a:r>
            <a:r>
              <a:rPr lang="tr-TR" dirty="0"/>
              <a:t> SM, </a:t>
            </a:r>
            <a:r>
              <a:rPr lang="tr-TR" dirty="0" err="1"/>
              <a:t>Vaccine</a:t>
            </a:r>
            <a:r>
              <a:rPr lang="tr-TR" dirty="0"/>
              <a:t> 2015; </a:t>
            </a:r>
            <a:r>
              <a:rPr lang="tr-TR" dirty="0" err="1"/>
              <a:t>Schilling</a:t>
            </a:r>
            <a:r>
              <a:rPr lang="tr-TR" dirty="0"/>
              <a:t> A, </a:t>
            </a:r>
            <a:r>
              <a:rPr lang="tr-TR" dirty="0" err="1"/>
              <a:t>Pediatrics</a:t>
            </a:r>
            <a:r>
              <a:rPr lang="tr-TR" dirty="0"/>
              <a:t> 2015; </a:t>
            </a:r>
            <a:r>
              <a:rPr lang="tr-TR" dirty="0" err="1"/>
              <a:t>Kosalaraksa</a:t>
            </a:r>
            <a:r>
              <a:rPr lang="tr-TR" dirty="0"/>
              <a:t> P, Pediatr </a:t>
            </a:r>
            <a:r>
              <a:rPr lang="tr-TR" dirty="0" err="1"/>
              <a:t>Infect</a:t>
            </a:r>
            <a:r>
              <a:rPr lang="tr-TR" dirty="0"/>
              <a:t> </a:t>
            </a:r>
            <a:r>
              <a:rPr lang="tr-TR" dirty="0" err="1"/>
              <a:t>Dis</a:t>
            </a:r>
            <a:r>
              <a:rPr lang="tr-TR" dirty="0"/>
              <a:t> J 2015; </a:t>
            </a:r>
            <a:r>
              <a:rPr lang="tr-TR" dirty="0" err="1"/>
              <a:t>Chesson</a:t>
            </a:r>
            <a:r>
              <a:rPr lang="tr-TR" dirty="0"/>
              <a:t> HW,  </a:t>
            </a:r>
            <a:r>
              <a:rPr lang="tr-TR" dirty="0" err="1"/>
              <a:t>Presented</a:t>
            </a:r>
            <a:r>
              <a:rPr lang="tr-TR" dirty="0"/>
              <a:t> at: </a:t>
            </a:r>
            <a:r>
              <a:rPr lang="tr-TR" dirty="0" err="1"/>
              <a:t>Advisory</a:t>
            </a:r>
            <a:r>
              <a:rPr lang="tr-TR" dirty="0"/>
              <a:t> </a:t>
            </a:r>
            <a:r>
              <a:rPr lang="tr-TR" dirty="0" err="1"/>
              <a:t>Committee</a:t>
            </a:r>
            <a:r>
              <a:rPr lang="tr-TR" dirty="0"/>
              <a:t> on </a:t>
            </a:r>
            <a:r>
              <a:rPr lang="tr-TR" dirty="0" err="1"/>
              <a:t>Immunization</a:t>
            </a:r>
            <a:r>
              <a:rPr lang="tr-TR" dirty="0"/>
              <a:t> </a:t>
            </a:r>
            <a:r>
              <a:rPr lang="tr-TR" dirty="0" err="1"/>
              <a:t>Practices</a:t>
            </a:r>
            <a:r>
              <a:rPr lang="tr-TR" dirty="0"/>
              <a:t> Meeting 2015</a:t>
            </a:r>
          </a:p>
        </p:txBody>
      </p:sp>
    </p:spTree>
    <p:extLst>
      <p:ext uri="{BB962C8B-B14F-4D97-AF65-F5344CB8AC3E}">
        <p14:creationId xmlns:p14="http://schemas.microsoft.com/office/powerpoint/2010/main" val="179933102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en-US" dirty="0"/>
              <a:t>ACOG </a:t>
            </a:r>
            <a:r>
              <a:rPr lang="tr-TR" dirty="0"/>
              <a:t>Recommendations</a:t>
            </a:r>
          </a:p>
        </p:txBody>
      </p:sp>
      <p:pic>
        <p:nvPicPr>
          <p:cNvPr id="3" name="Resim 2"/>
          <p:cNvPicPr>
            <a:picLocks noChangeAspect="1"/>
          </p:cNvPicPr>
          <p:nvPr/>
        </p:nvPicPr>
        <p:blipFill>
          <a:blip r:embed="rId2"/>
          <a:stretch>
            <a:fillRect/>
          </a:stretch>
        </p:blipFill>
        <p:spPr>
          <a:xfrm>
            <a:off x="2947988" y="619126"/>
            <a:ext cx="6296025" cy="2876550"/>
          </a:xfrm>
          <a:prstGeom prst="rect">
            <a:avLst/>
          </a:prstGeom>
        </p:spPr>
      </p:pic>
    </p:spTree>
    <p:extLst>
      <p:ext uri="{BB962C8B-B14F-4D97-AF65-F5344CB8AC3E}">
        <p14:creationId xmlns:p14="http://schemas.microsoft.com/office/powerpoint/2010/main" val="227911343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a:t>ACOG </a:t>
            </a:r>
            <a:r>
              <a:rPr lang="tr-TR" dirty="0" err="1"/>
              <a:t>Recommendations</a:t>
            </a:r>
            <a:endParaRPr lang="tr-TR" dirty="0"/>
          </a:p>
        </p:txBody>
      </p:sp>
      <p:sp>
        <p:nvSpPr>
          <p:cNvPr id="4" name="İçerik Yer Tutucusu 3"/>
          <p:cNvSpPr>
            <a:spLocks noGrp="1"/>
          </p:cNvSpPr>
          <p:nvPr>
            <p:ph idx="1"/>
          </p:nvPr>
        </p:nvSpPr>
        <p:spPr/>
        <p:txBody>
          <a:bodyPr>
            <a:normAutofit/>
          </a:bodyPr>
          <a:lstStyle/>
          <a:p>
            <a:r>
              <a:rPr lang="en-US" dirty="0"/>
              <a:t>Obstetrician–gynecologists and other health care professionals should strongly recommend HPV vaccination to eligible patients and stress the benefits and safety of the HPV vaccine</a:t>
            </a:r>
            <a:endParaRPr lang="tr-TR" dirty="0"/>
          </a:p>
          <a:p>
            <a:r>
              <a:rPr lang="en-US" dirty="0"/>
              <a:t>Vaccination is recommended for women through age 26 years even if the patient is tested for HPV DNA and the results are positive</a:t>
            </a:r>
          </a:p>
          <a:p>
            <a:r>
              <a:rPr lang="en-US" dirty="0"/>
              <a:t>Testing for HPV DNA is not recommended before vaccination</a:t>
            </a:r>
            <a:endParaRPr lang="tr-TR" dirty="0"/>
          </a:p>
          <a:p>
            <a:r>
              <a:rPr lang="tr-TR" b="1" dirty="0">
                <a:solidFill>
                  <a:srgbClr val="E57130"/>
                </a:solidFill>
              </a:rPr>
              <a:t>ACOG </a:t>
            </a:r>
            <a:r>
              <a:rPr lang="en-US" b="1" dirty="0">
                <a:solidFill>
                  <a:srgbClr val="E57130"/>
                </a:solidFill>
              </a:rPr>
              <a:t>does not recommend that an individual who received the </a:t>
            </a:r>
            <a:r>
              <a:rPr lang="tr-TR" b="1" dirty="0">
                <a:solidFill>
                  <a:srgbClr val="E57130"/>
                </a:solidFill>
              </a:rPr>
              <a:t>4v</a:t>
            </a:r>
            <a:r>
              <a:rPr lang="en-US" b="1" dirty="0">
                <a:solidFill>
                  <a:srgbClr val="E57130"/>
                </a:solidFill>
              </a:rPr>
              <a:t>HPV vaccine be revaccinated with 9</a:t>
            </a:r>
            <a:r>
              <a:rPr lang="tr-TR" b="1" dirty="0">
                <a:solidFill>
                  <a:srgbClr val="E57130"/>
                </a:solidFill>
              </a:rPr>
              <a:t>v</a:t>
            </a:r>
            <a:r>
              <a:rPr lang="en-US" b="1" dirty="0">
                <a:solidFill>
                  <a:srgbClr val="E57130"/>
                </a:solidFill>
              </a:rPr>
              <a:t>HPV vaccine</a:t>
            </a:r>
            <a:r>
              <a:rPr lang="en-US" dirty="0"/>
              <a:t>, including those aged 27–45 years who previously completed some, but not all, of the vaccine series when they were younger</a:t>
            </a:r>
            <a:endParaRPr lang="tr-TR" dirty="0"/>
          </a:p>
        </p:txBody>
      </p:sp>
      <p:sp>
        <p:nvSpPr>
          <p:cNvPr id="5" name="Altbilgi Yer Tutucusu 4"/>
          <p:cNvSpPr>
            <a:spLocks noGrp="1"/>
          </p:cNvSpPr>
          <p:nvPr>
            <p:ph type="ftr" sz="quarter" idx="11"/>
          </p:nvPr>
        </p:nvSpPr>
        <p:spPr/>
        <p:txBody>
          <a:bodyPr/>
          <a:lstStyle/>
          <a:p>
            <a:r>
              <a:rPr lang="en-US" dirty="0"/>
              <a:t>Committee on Adolescent Health Care Immunization, Infectious Disease, and Public Health Preparedness Expert Work Group, </a:t>
            </a:r>
            <a:endParaRPr lang="tr-TR" dirty="0"/>
          </a:p>
          <a:p>
            <a:r>
              <a:rPr lang="en-US" dirty="0" err="1"/>
              <a:t>Obstet</a:t>
            </a:r>
            <a:r>
              <a:rPr lang="en-US" dirty="0"/>
              <a:t> G</a:t>
            </a:r>
            <a:r>
              <a:rPr lang="tr-TR" dirty="0"/>
              <a:t>y</a:t>
            </a:r>
            <a:r>
              <a:rPr lang="en-US" dirty="0" err="1"/>
              <a:t>necol</a:t>
            </a:r>
            <a:r>
              <a:rPr lang="en-US" dirty="0"/>
              <a:t> 2020</a:t>
            </a:r>
          </a:p>
        </p:txBody>
      </p:sp>
    </p:spTree>
    <p:extLst>
      <p:ext uri="{BB962C8B-B14F-4D97-AF65-F5344CB8AC3E}">
        <p14:creationId xmlns:p14="http://schemas.microsoft.com/office/powerpoint/2010/main" val="201896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The Future of Cervical Cancer Elimination</a:t>
            </a:r>
            <a:endParaRPr lang="tr-TR" dirty="0"/>
          </a:p>
        </p:txBody>
      </p:sp>
      <p:pic>
        <p:nvPicPr>
          <p:cNvPr id="8" name="Resim 7"/>
          <p:cNvPicPr>
            <a:picLocks noChangeAspect="1"/>
          </p:cNvPicPr>
          <p:nvPr/>
        </p:nvPicPr>
        <p:blipFill rotWithShape="1">
          <a:blip r:embed="rId2"/>
          <a:srcRect l="6982" t="21745" r="10830" b="7709"/>
          <a:stretch/>
        </p:blipFill>
        <p:spPr>
          <a:xfrm>
            <a:off x="892629" y="1212704"/>
            <a:ext cx="10406742" cy="5024608"/>
          </a:xfrm>
          <a:prstGeom prst="rect">
            <a:avLst/>
          </a:prstGeom>
        </p:spPr>
      </p:pic>
    </p:spTree>
    <p:extLst>
      <p:ext uri="{BB962C8B-B14F-4D97-AF65-F5344CB8AC3E}">
        <p14:creationId xmlns:p14="http://schemas.microsoft.com/office/powerpoint/2010/main" val="119703562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en-US" dirty="0"/>
              <a:t>Committee on Adolescent Health Care Immunization, Infectious Disease, and Public Health Preparedness Expert Work Group, </a:t>
            </a:r>
            <a:endParaRPr lang="tr-TR" dirty="0"/>
          </a:p>
          <a:p>
            <a:r>
              <a:rPr lang="en-US" dirty="0" err="1"/>
              <a:t>Obstet</a:t>
            </a:r>
            <a:r>
              <a:rPr lang="en-US" dirty="0"/>
              <a:t> G</a:t>
            </a:r>
            <a:r>
              <a:rPr lang="tr-TR" dirty="0"/>
              <a:t>y</a:t>
            </a:r>
            <a:r>
              <a:rPr lang="en-US" dirty="0" err="1"/>
              <a:t>necol</a:t>
            </a:r>
            <a:r>
              <a:rPr lang="en-US" dirty="0"/>
              <a:t> 2020</a:t>
            </a:r>
          </a:p>
        </p:txBody>
      </p:sp>
      <p:sp>
        <p:nvSpPr>
          <p:cNvPr id="3" name="Unvan 2"/>
          <p:cNvSpPr>
            <a:spLocks noGrp="1"/>
          </p:cNvSpPr>
          <p:nvPr>
            <p:ph type="title"/>
          </p:nvPr>
        </p:nvSpPr>
        <p:spPr/>
        <p:txBody>
          <a:bodyPr/>
          <a:lstStyle/>
          <a:p>
            <a:r>
              <a:rPr lang="tr-TR" dirty="0"/>
              <a:t>ACOG </a:t>
            </a:r>
            <a:r>
              <a:rPr lang="tr-TR" dirty="0" err="1"/>
              <a:t>Recommendations</a:t>
            </a:r>
            <a:endParaRPr lang="tr-TR" dirty="0"/>
          </a:p>
        </p:txBody>
      </p:sp>
      <p:graphicFrame>
        <p:nvGraphicFramePr>
          <p:cNvPr id="2" name="İçerik Yer Tutucusu 1"/>
          <p:cNvGraphicFramePr>
            <a:graphicFrameLocks noGrp="1"/>
          </p:cNvGraphicFramePr>
          <p:nvPr>
            <p:ph sz="quarter" idx="1"/>
            <p:extLst>
              <p:ext uri="{D42A27DB-BD31-4B8C-83A1-F6EECF244321}">
                <p14:modId xmlns:p14="http://schemas.microsoft.com/office/powerpoint/2010/main" val="703742885"/>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274107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C5EA05F8-EEB6-22FF-BF33-43FED4D899DC}"/>
              </a:ext>
            </a:extLst>
          </p:cNvPr>
          <p:cNvSpPr>
            <a:spLocks noGrp="1"/>
          </p:cNvSpPr>
          <p:nvPr>
            <p:ph type="title"/>
          </p:nvPr>
        </p:nvSpPr>
        <p:spPr/>
        <p:txBody>
          <a:bodyPr/>
          <a:lstStyle/>
          <a:p>
            <a:r>
              <a:rPr lang="tr-TR" dirty="0"/>
              <a:t>Will </a:t>
            </a:r>
            <a:r>
              <a:rPr lang="tr-TR" dirty="0" err="1"/>
              <a:t>the</a:t>
            </a:r>
            <a:r>
              <a:rPr lang="tr-TR" dirty="0"/>
              <a:t> </a:t>
            </a:r>
            <a:r>
              <a:rPr lang="tr-TR" dirty="0" err="1"/>
              <a:t>Screening</a:t>
            </a:r>
            <a:r>
              <a:rPr lang="tr-TR" dirty="0"/>
              <a:t> </a:t>
            </a:r>
            <a:r>
              <a:rPr lang="tr-TR" dirty="0" err="1"/>
              <a:t>Continue</a:t>
            </a:r>
            <a:r>
              <a:rPr lang="tr-TR" dirty="0"/>
              <a:t>?</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45583761"/>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103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1923349" y="1820747"/>
            <a:ext cx="8286750" cy="2524481"/>
          </a:xfrm>
          <a:prstGeom prst="roundRect">
            <a:avLst/>
          </a:prstGeom>
          <a:solidFill>
            <a:schemeClr val="accent6">
              <a:lumMod val="40000"/>
              <a:lumOff val="60000"/>
            </a:schemeClr>
          </a:solidFill>
          <a:ln>
            <a:solidFill>
              <a:schemeClr val="accent6">
                <a:lumMod val="60000"/>
                <a:lumOff val="4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en-US" sz="2800" i="1" dirty="0">
                <a:solidFill>
                  <a:srgbClr val="000000"/>
                </a:solidFill>
                <a:latin typeface="Aptos" panose="020B0004020202020204" pitchFamily="34" charset="0"/>
              </a:rPr>
              <a:t>“Preteens need HPV vaccine today to be protected from HPV cancers tomorrow.”</a:t>
            </a:r>
          </a:p>
          <a:p>
            <a:endParaRPr lang="en-US" sz="2800" i="1" dirty="0">
              <a:solidFill>
                <a:srgbClr val="000000"/>
              </a:solidFill>
              <a:latin typeface="Aptos" panose="020B0004020202020204" pitchFamily="34" charset="0"/>
            </a:endParaRPr>
          </a:p>
          <a:p>
            <a:pPr algn="r"/>
            <a:r>
              <a:rPr lang="en-US" i="1" dirty="0">
                <a:solidFill>
                  <a:srgbClr val="000000"/>
                </a:solidFill>
                <a:latin typeface="Aptos" panose="020B0004020202020204" pitchFamily="34" charset="0"/>
              </a:rPr>
              <a:t>—Dr. Anne Schuchat</a:t>
            </a:r>
          </a:p>
          <a:p>
            <a:pPr algn="r"/>
            <a:r>
              <a:rPr lang="en-US" i="1" dirty="0">
                <a:solidFill>
                  <a:srgbClr val="000000"/>
                </a:solidFill>
                <a:latin typeface="Aptos" panose="020B0004020202020204" pitchFamily="34" charset="0"/>
              </a:rPr>
              <a:t>Rear Admiral, US Public Health Service, </a:t>
            </a:r>
            <a:br>
              <a:rPr lang="en-US" i="1" dirty="0">
                <a:solidFill>
                  <a:srgbClr val="000000"/>
                </a:solidFill>
                <a:latin typeface="Aptos" panose="020B0004020202020204" pitchFamily="34" charset="0"/>
              </a:rPr>
            </a:br>
            <a:r>
              <a:rPr lang="en-US" i="1" dirty="0">
                <a:solidFill>
                  <a:srgbClr val="000000"/>
                </a:solidFill>
                <a:latin typeface="Aptos" panose="020B0004020202020204" pitchFamily="34" charset="0"/>
              </a:rPr>
              <a:t>Principal Deputy Director of CDC/ATSDR</a:t>
            </a:r>
          </a:p>
        </p:txBody>
      </p:sp>
      <p:sp>
        <p:nvSpPr>
          <p:cNvPr id="12" name="Footer Placeholder 11"/>
          <p:cNvSpPr>
            <a:spLocks noGrp="1"/>
          </p:cNvSpPr>
          <p:nvPr>
            <p:ph type="ftr" sz="quarter" idx="11"/>
          </p:nvPr>
        </p:nvSpPr>
        <p:spPr/>
        <p:txBody>
          <a:bodyPr/>
          <a:lstStyle/>
          <a:p>
            <a:r>
              <a:rPr lang="en-US" dirty="0"/>
              <a:t>ATSDR=Agency for Toxic Substances and Disease Registry; CDC=Centers for Disease Control and Prevention. Centers for Disease Control and Prevention (CDC). Safe and effective vaccine that prevents cancer continues to be underutilized.</a:t>
            </a:r>
            <a:endParaRPr lang="tr-TR" dirty="0"/>
          </a:p>
        </p:txBody>
      </p:sp>
    </p:spTree>
    <p:extLst>
      <p:ext uri="{BB962C8B-B14F-4D97-AF65-F5344CB8AC3E}">
        <p14:creationId xmlns:p14="http://schemas.microsoft.com/office/powerpoint/2010/main" val="102481428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a:t>
            </a:r>
            <a:r>
              <a:rPr lang="en-US" dirty="0" err="1"/>
              <a:t>mplementation</a:t>
            </a:r>
            <a:r>
              <a:rPr lang="en-US" dirty="0"/>
              <a:t> of HPV Vaccination Programs</a:t>
            </a:r>
          </a:p>
        </p:txBody>
      </p:sp>
    </p:spTree>
    <p:extLst>
      <p:ext uri="{BB962C8B-B14F-4D97-AF65-F5344CB8AC3E}">
        <p14:creationId xmlns:p14="http://schemas.microsoft.com/office/powerpoint/2010/main" val="48619999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2400" y="273600"/>
            <a:ext cx="7923600" cy="1143000"/>
          </a:xfrm>
        </p:spPr>
        <p:txBody>
          <a:bodyPr>
            <a:normAutofit fontScale="90000"/>
          </a:bodyPr>
          <a:lstStyle/>
          <a:p>
            <a:r>
              <a:rPr lang="en-US" dirty="0"/>
              <a:t>Basic Elements of an HPV Vaccine Communication Plan</a:t>
            </a:r>
            <a:r>
              <a:rPr lang="tr-TR" dirty="0"/>
              <a:t> </a:t>
            </a:r>
            <a:br>
              <a:rPr lang="tr-TR" sz="2200" dirty="0"/>
            </a:br>
            <a:r>
              <a:rPr lang="en-US" sz="2200" b="0" i="1" dirty="0"/>
              <a:t>Recommendations From the WHO Include</a:t>
            </a:r>
            <a:r>
              <a:rPr lang="en-US" sz="2200" b="0" baseline="30000" dirty="0"/>
              <a:t>1</a:t>
            </a:r>
          </a:p>
        </p:txBody>
      </p:sp>
      <p:sp>
        <p:nvSpPr>
          <p:cNvPr id="3" name="Content Placeholder 2"/>
          <p:cNvSpPr>
            <a:spLocks noGrp="1"/>
          </p:cNvSpPr>
          <p:nvPr>
            <p:ph idx="4294967295"/>
          </p:nvPr>
        </p:nvSpPr>
        <p:spPr>
          <a:xfrm>
            <a:off x="2132401" y="1483200"/>
            <a:ext cx="6887625" cy="4254114"/>
          </a:xfrm>
          <a:prstGeom prst="rect">
            <a:avLst/>
          </a:prstGeom>
        </p:spPr>
        <p:txBody>
          <a:bodyPr>
            <a:normAutofit/>
          </a:bodyPr>
          <a:lstStyle/>
          <a:p>
            <a:pPr marL="342900" lvl="1" indent="-342900" algn="just">
              <a:buFontTx/>
              <a:buChar char="•"/>
            </a:pPr>
            <a:r>
              <a:rPr lang="en-US" dirty="0">
                <a:solidFill>
                  <a:schemeClr val="tx1"/>
                </a:solidFill>
              </a:rPr>
              <a:t>Assemble a cross-sectional communication team</a:t>
            </a:r>
          </a:p>
          <a:p>
            <a:pPr lvl="1" algn="just"/>
            <a:r>
              <a:rPr lang="en-US" sz="1600" dirty="0">
                <a:solidFill>
                  <a:schemeClr val="tx1"/>
                </a:solidFill>
              </a:rPr>
              <a:t>Working groups or subcommittees are commonly formed and should include communication experts from government and relevant partner organizations</a:t>
            </a:r>
          </a:p>
          <a:p>
            <a:pPr algn="just"/>
            <a:r>
              <a:rPr lang="en-US" sz="2000" dirty="0">
                <a:solidFill>
                  <a:schemeClr val="tx1"/>
                </a:solidFill>
              </a:rPr>
              <a:t>Develop a clear communication plan that includes:</a:t>
            </a:r>
          </a:p>
          <a:p>
            <a:pPr lvl="1" algn="just"/>
            <a:r>
              <a:rPr lang="en-US" sz="1600" dirty="0">
                <a:solidFill>
                  <a:schemeClr val="tx1"/>
                </a:solidFill>
              </a:rPr>
              <a:t>SMART communication objectives</a:t>
            </a:r>
          </a:p>
          <a:p>
            <a:pPr lvl="1" algn="just"/>
            <a:r>
              <a:rPr lang="en-US" sz="1600" dirty="0">
                <a:solidFill>
                  <a:schemeClr val="tx1"/>
                </a:solidFill>
              </a:rPr>
              <a:t>Continuous monitoring and evaluation after the vaccine is introduced</a:t>
            </a:r>
          </a:p>
          <a:p>
            <a:pPr algn="just"/>
            <a:r>
              <a:rPr lang="en-US" sz="2000" dirty="0">
                <a:solidFill>
                  <a:schemeClr val="tx1"/>
                </a:solidFill>
              </a:rPr>
              <a:t>Develop and implement messages based on target audiences’ sociocultural attitudes, knowledge, and practices</a:t>
            </a:r>
          </a:p>
          <a:p>
            <a:pPr algn="just"/>
            <a:r>
              <a:rPr lang="en-US" sz="2000" dirty="0">
                <a:solidFill>
                  <a:schemeClr val="tx1"/>
                </a:solidFill>
              </a:rPr>
              <a:t>Include a risk communication plan for investigating and reporting AEs</a:t>
            </a:r>
          </a:p>
        </p:txBody>
      </p:sp>
      <p:sp>
        <p:nvSpPr>
          <p:cNvPr id="4" name="Text Box 35"/>
          <p:cNvSpPr txBox="1">
            <a:spLocks noChangeArrowheads="1"/>
          </p:cNvSpPr>
          <p:nvPr/>
        </p:nvSpPr>
        <p:spPr bwMode="auto">
          <a:xfrm>
            <a:off x="2067518" y="6021288"/>
            <a:ext cx="7877367" cy="6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40" tIns="45720" rIns="91440" bIns="45720" anchor="b"/>
          <a:lstStyle>
            <a:lvl1pPr marL="342900" indent="-342900">
              <a:spcBef>
                <a:spcPct val="20000"/>
              </a:spcBef>
              <a:buClr>
                <a:srgbClr val="800000"/>
              </a:buClr>
              <a:buFont typeface="Arial" charset="0"/>
              <a:buChar char="»"/>
              <a:defRPr sz="2000">
                <a:solidFill>
                  <a:srgbClr val="261300"/>
                </a:solidFill>
                <a:latin typeface="Arial" charset="0"/>
                <a:ea typeface="MS PGothic" pitchFamily="34" charset="-128"/>
                <a:cs typeface="Arial" charset="0"/>
              </a:defRPr>
            </a:lvl1pPr>
            <a:lvl2pPr marL="742950" indent="-285750">
              <a:spcBef>
                <a:spcPct val="20000"/>
              </a:spcBef>
              <a:buClr>
                <a:srgbClr val="4F8AFF"/>
              </a:buClr>
              <a:buFont typeface="Arial" charset="0"/>
              <a:buChar char="»"/>
              <a:defRPr sz="1600">
                <a:solidFill>
                  <a:srgbClr val="261300"/>
                </a:solidFill>
                <a:latin typeface="Arial" charset="0"/>
                <a:ea typeface="MS PGothic" pitchFamily="34" charset="-128"/>
                <a:cs typeface="Arial" charset="0"/>
              </a:defRPr>
            </a:lvl2pPr>
            <a:lvl3pPr marL="1143000" indent="-228600">
              <a:spcBef>
                <a:spcPct val="20000"/>
              </a:spcBef>
              <a:buClr>
                <a:srgbClr val="FFD869"/>
              </a:buClr>
              <a:buFont typeface="Arial" charset="0"/>
              <a:buChar char="»"/>
              <a:defRPr sz="1600">
                <a:solidFill>
                  <a:srgbClr val="261300"/>
                </a:solidFill>
                <a:latin typeface="Arial" charset="0"/>
                <a:ea typeface="MS PGothic" pitchFamily="34" charset="-128"/>
                <a:cs typeface="Arial" charset="0"/>
              </a:defRPr>
            </a:lvl3pPr>
            <a:lvl4pPr marL="1600200" indent="-228600">
              <a:spcBef>
                <a:spcPct val="20000"/>
              </a:spcBef>
              <a:buClr>
                <a:srgbClr val="800000"/>
              </a:buClr>
              <a:buFont typeface="Arial" charset="0"/>
              <a:buChar char="»"/>
              <a:defRPr sz="1600">
                <a:solidFill>
                  <a:srgbClr val="261300"/>
                </a:solidFill>
                <a:latin typeface="Arial" charset="0"/>
                <a:ea typeface="MS PGothic" pitchFamily="34" charset="-128"/>
                <a:cs typeface="Arial" charset="0"/>
              </a:defRPr>
            </a:lvl4pPr>
            <a:lvl5pPr>
              <a:spcBef>
                <a:spcPct val="20000"/>
              </a:spcBef>
              <a:buClr>
                <a:srgbClr val="4F8AFF"/>
              </a:buClr>
              <a:buFont typeface="Arial" charset="0"/>
              <a:buChar char="»"/>
              <a:defRPr sz="1600">
                <a:solidFill>
                  <a:srgbClr val="261300"/>
                </a:solidFill>
                <a:latin typeface="Arial" charset="0"/>
                <a:ea typeface="MS PGothic" pitchFamily="34" charset="-128"/>
                <a:cs typeface="Arial" charset="0"/>
              </a:defRPr>
            </a:lvl5pPr>
            <a:lvl6pPr marL="457200" eaLnBrk="0" fontAlgn="base" hangingPunct="0">
              <a:spcBef>
                <a:spcPct val="20000"/>
              </a:spcBef>
              <a:spcAft>
                <a:spcPct val="0"/>
              </a:spcAft>
              <a:buClr>
                <a:srgbClr val="4F8AFF"/>
              </a:buClr>
              <a:buFont typeface="Arial" charset="0"/>
              <a:buChar char="»"/>
              <a:defRPr sz="1600">
                <a:solidFill>
                  <a:srgbClr val="261300"/>
                </a:solidFill>
                <a:latin typeface="Arial" charset="0"/>
                <a:ea typeface="MS PGothic" pitchFamily="34" charset="-128"/>
                <a:cs typeface="Arial" charset="0"/>
              </a:defRPr>
            </a:lvl6pPr>
            <a:lvl7pPr marL="914400" eaLnBrk="0" fontAlgn="base" hangingPunct="0">
              <a:spcBef>
                <a:spcPct val="20000"/>
              </a:spcBef>
              <a:spcAft>
                <a:spcPct val="0"/>
              </a:spcAft>
              <a:buClr>
                <a:srgbClr val="4F8AFF"/>
              </a:buClr>
              <a:buFont typeface="Arial" charset="0"/>
              <a:buChar char="»"/>
              <a:defRPr sz="1600">
                <a:solidFill>
                  <a:srgbClr val="261300"/>
                </a:solidFill>
                <a:latin typeface="Arial" charset="0"/>
                <a:ea typeface="MS PGothic" pitchFamily="34" charset="-128"/>
                <a:cs typeface="Arial" charset="0"/>
              </a:defRPr>
            </a:lvl7pPr>
            <a:lvl8pPr marL="1371600" eaLnBrk="0" fontAlgn="base" hangingPunct="0">
              <a:spcBef>
                <a:spcPct val="20000"/>
              </a:spcBef>
              <a:spcAft>
                <a:spcPct val="0"/>
              </a:spcAft>
              <a:buClr>
                <a:srgbClr val="4F8AFF"/>
              </a:buClr>
              <a:buFont typeface="Arial" charset="0"/>
              <a:buChar char="»"/>
              <a:defRPr sz="1600">
                <a:solidFill>
                  <a:srgbClr val="261300"/>
                </a:solidFill>
                <a:latin typeface="Arial" charset="0"/>
                <a:ea typeface="MS PGothic" pitchFamily="34" charset="-128"/>
                <a:cs typeface="Arial" charset="0"/>
              </a:defRPr>
            </a:lvl8pPr>
            <a:lvl9pPr marL="1828800" eaLnBrk="0" fontAlgn="base" hangingPunct="0">
              <a:spcBef>
                <a:spcPct val="20000"/>
              </a:spcBef>
              <a:spcAft>
                <a:spcPct val="0"/>
              </a:spcAft>
              <a:buClr>
                <a:srgbClr val="4F8AFF"/>
              </a:buClr>
              <a:buFont typeface="Arial" charset="0"/>
              <a:buChar char="»"/>
              <a:defRPr sz="1600">
                <a:solidFill>
                  <a:srgbClr val="261300"/>
                </a:solidFill>
                <a:latin typeface="Arial" charset="0"/>
                <a:ea typeface="MS PGothic" pitchFamily="34" charset="-128"/>
                <a:cs typeface="Arial" charset="0"/>
              </a:defRPr>
            </a:lvl9pPr>
          </a:lstStyle>
          <a:p>
            <a:pPr marL="0" lvl="4">
              <a:spcBef>
                <a:spcPct val="0"/>
              </a:spcBef>
              <a:spcAft>
                <a:spcPts val="300"/>
              </a:spcAft>
              <a:buClrTx/>
              <a:buNone/>
            </a:pPr>
            <a:r>
              <a:rPr lang="en-US" altLang="en-US" sz="1200" dirty="0">
                <a:solidFill>
                  <a:schemeClr val="tx1"/>
                </a:solidFill>
                <a:latin typeface="Aptos" panose="020B0004020202020204" pitchFamily="34" charset="0"/>
              </a:rPr>
              <a:t>AE=adverse event; SMART=specific, measurable, achievable, relevant, and time-bound; WHO=World Health Organization.</a:t>
            </a:r>
          </a:p>
          <a:p>
            <a:pPr marL="0" lvl="4">
              <a:spcBef>
                <a:spcPct val="0"/>
              </a:spcBef>
              <a:spcAft>
                <a:spcPts val="300"/>
              </a:spcAft>
              <a:buClrTx/>
              <a:buNone/>
            </a:pPr>
            <a:r>
              <a:rPr lang="en-US" altLang="en-US" sz="1200" b="1" dirty="0">
                <a:solidFill>
                  <a:schemeClr val="tx1"/>
                </a:solidFill>
                <a:latin typeface="Aptos" panose="020B0004020202020204" pitchFamily="34" charset="0"/>
              </a:rPr>
              <a:t>1. </a:t>
            </a:r>
            <a:r>
              <a:rPr lang="en-US" sz="1200" dirty="0">
                <a:solidFill>
                  <a:schemeClr val="tx1"/>
                </a:solidFill>
                <a:latin typeface="Aptos" panose="020B0004020202020204" pitchFamily="34" charset="0"/>
              </a:rPr>
              <a:t>HPV vaccine communication: special considerations for a unique vaccine. World Health Organization website. </a:t>
            </a:r>
          </a:p>
        </p:txBody>
      </p:sp>
      <p:grpSp>
        <p:nvGrpSpPr>
          <p:cNvPr id="6" name="Group 5"/>
          <p:cNvGrpSpPr/>
          <p:nvPr/>
        </p:nvGrpSpPr>
        <p:grpSpPr>
          <a:xfrm>
            <a:off x="9213224" y="2782807"/>
            <a:ext cx="1152140" cy="1120776"/>
            <a:chOff x="1108710" y="1175383"/>
            <a:chExt cx="906780" cy="906780"/>
          </a:xfrm>
        </p:grpSpPr>
        <p:sp>
          <p:nvSpPr>
            <p:cNvPr id="7" name="Oval 6"/>
            <p:cNvSpPr/>
            <p:nvPr/>
          </p:nvSpPr>
          <p:spPr>
            <a:xfrm rot="10800000">
              <a:off x="1108710" y="1175383"/>
              <a:ext cx="906780" cy="906780"/>
            </a:xfrm>
            <a:prstGeom prst="ellipse">
              <a:avLst/>
            </a:prstGeom>
            <a:solidFill>
              <a:schemeClr val="bg1"/>
            </a:solidFill>
            <a:ln w="25400">
              <a:solidFill>
                <a:schemeClr val="accent2"/>
              </a:solidFill>
            </a:ln>
            <a:effectLst>
              <a:outerShdw blurRad="381000" dist="254000" dir="6600000" sx="102000" sy="102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97D"/>
                </a:solidFill>
                <a:latin typeface="Aptos" panose="020B0004020202020204" pitchFamily="34" charset="0"/>
              </a:endParaRPr>
            </a:p>
          </p:txBody>
        </p:sp>
        <p:grpSp>
          <p:nvGrpSpPr>
            <p:cNvPr id="8" name="Group 7"/>
            <p:cNvGrpSpPr/>
            <p:nvPr/>
          </p:nvGrpSpPr>
          <p:grpSpPr>
            <a:xfrm>
              <a:off x="1245395" y="1280160"/>
              <a:ext cx="583405" cy="708660"/>
              <a:chOff x="1245395" y="1280160"/>
              <a:chExt cx="583405" cy="708660"/>
            </a:xfrm>
          </p:grpSpPr>
          <p:sp>
            <p:nvSpPr>
              <p:cNvPr id="10" name="Rounded Rectangle 9"/>
              <p:cNvSpPr/>
              <p:nvPr/>
            </p:nvSpPr>
            <p:spPr>
              <a:xfrm>
                <a:off x="1310640" y="1280160"/>
                <a:ext cx="518160" cy="708660"/>
              </a:xfrm>
              <a:prstGeom prst="roundRect">
                <a:avLst>
                  <a:gd name="adj" fmla="val 10920"/>
                </a:avLst>
              </a:prstGeom>
              <a:solidFill>
                <a:schemeClr val="accent2"/>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1" name="Oval 10"/>
              <p:cNvSpPr/>
              <p:nvPr/>
            </p:nvSpPr>
            <p:spPr>
              <a:xfrm>
                <a:off x="1325561" y="1351756"/>
                <a:ext cx="62708" cy="62708"/>
              </a:xfrm>
              <a:prstGeom prst="ellipse">
                <a:avLst/>
              </a:prstGeom>
              <a:solidFill>
                <a:schemeClr val="bg1"/>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2" name="Oval 11"/>
              <p:cNvSpPr/>
              <p:nvPr/>
            </p:nvSpPr>
            <p:spPr>
              <a:xfrm>
                <a:off x="1325561" y="1453753"/>
                <a:ext cx="62708" cy="62708"/>
              </a:xfrm>
              <a:prstGeom prst="ellipse">
                <a:avLst/>
              </a:prstGeom>
              <a:solidFill>
                <a:schemeClr val="bg1"/>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3" name="Oval 12"/>
              <p:cNvSpPr/>
              <p:nvPr/>
            </p:nvSpPr>
            <p:spPr>
              <a:xfrm>
                <a:off x="1325561" y="1555750"/>
                <a:ext cx="62708" cy="62708"/>
              </a:xfrm>
              <a:prstGeom prst="ellipse">
                <a:avLst/>
              </a:prstGeom>
              <a:solidFill>
                <a:schemeClr val="bg1"/>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4" name="Oval 13"/>
              <p:cNvSpPr/>
              <p:nvPr/>
            </p:nvSpPr>
            <p:spPr>
              <a:xfrm>
                <a:off x="1325561" y="1657747"/>
                <a:ext cx="62708" cy="62708"/>
              </a:xfrm>
              <a:prstGeom prst="ellipse">
                <a:avLst/>
              </a:prstGeom>
              <a:solidFill>
                <a:schemeClr val="bg1"/>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5" name="Oval 14"/>
              <p:cNvSpPr/>
              <p:nvPr/>
            </p:nvSpPr>
            <p:spPr>
              <a:xfrm>
                <a:off x="1325561" y="1759744"/>
                <a:ext cx="62708" cy="62708"/>
              </a:xfrm>
              <a:prstGeom prst="ellipse">
                <a:avLst/>
              </a:prstGeom>
              <a:solidFill>
                <a:schemeClr val="bg1"/>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6" name="Oval 15"/>
              <p:cNvSpPr/>
              <p:nvPr/>
            </p:nvSpPr>
            <p:spPr>
              <a:xfrm>
                <a:off x="1325561" y="1861740"/>
                <a:ext cx="62708" cy="62708"/>
              </a:xfrm>
              <a:prstGeom prst="ellipse">
                <a:avLst/>
              </a:prstGeom>
              <a:solidFill>
                <a:schemeClr val="bg1"/>
              </a:solidFill>
            </p:spPr>
            <p:txBody>
              <a:bodyPr wrap="none" lIns="45720" tIns="45720" rIns="45720" bIns="45720" rtlCol="0" anchor="ctr">
                <a:noAutofit/>
              </a:bodyPr>
              <a:lstStyle/>
              <a:p>
                <a:pPr algn="ctr"/>
                <a:endParaRPr lang="en-US" dirty="0">
                  <a:latin typeface="Aptos" panose="020B0004020202020204" pitchFamily="34" charset="0"/>
                </a:endParaRPr>
              </a:p>
            </p:txBody>
          </p:sp>
          <p:grpSp>
            <p:nvGrpSpPr>
              <p:cNvPr id="17" name="Group 16"/>
              <p:cNvGrpSpPr/>
              <p:nvPr/>
            </p:nvGrpSpPr>
            <p:grpSpPr>
              <a:xfrm>
                <a:off x="1245395" y="1362075"/>
                <a:ext cx="132556" cy="555625"/>
                <a:chOff x="1271587" y="1362075"/>
                <a:chExt cx="111125" cy="555625"/>
              </a:xfrm>
            </p:grpSpPr>
            <p:sp>
              <p:nvSpPr>
                <p:cNvPr id="18" name="Rounded Rectangle 17"/>
                <p:cNvSpPr/>
                <p:nvPr/>
              </p:nvSpPr>
              <p:spPr>
                <a:xfrm>
                  <a:off x="1271587" y="1362075"/>
                  <a:ext cx="111125" cy="45719"/>
                </a:xfrm>
                <a:prstGeom prst="roundRect">
                  <a:avLst>
                    <a:gd name="adj" fmla="val 50000"/>
                  </a:avLst>
                </a:prstGeom>
                <a:solidFill>
                  <a:schemeClr val="accent2">
                    <a:lumMod val="60000"/>
                    <a:lumOff val="40000"/>
                  </a:schemeClr>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19" name="Rounded Rectangle 18"/>
                <p:cNvSpPr/>
                <p:nvPr/>
              </p:nvSpPr>
              <p:spPr>
                <a:xfrm>
                  <a:off x="1271587" y="1464056"/>
                  <a:ext cx="111125" cy="45719"/>
                </a:xfrm>
                <a:prstGeom prst="roundRect">
                  <a:avLst>
                    <a:gd name="adj" fmla="val 50000"/>
                  </a:avLst>
                </a:prstGeom>
                <a:solidFill>
                  <a:schemeClr val="accent2">
                    <a:lumMod val="60000"/>
                    <a:lumOff val="40000"/>
                  </a:schemeClr>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20" name="Rounded Rectangle 19"/>
                <p:cNvSpPr/>
                <p:nvPr/>
              </p:nvSpPr>
              <p:spPr>
                <a:xfrm>
                  <a:off x="1271587" y="1566037"/>
                  <a:ext cx="111125" cy="45719"/>
                </a:xfrm>
                <a:prstGeom prst="roundRect">
                  <a:avLst>
                    <a:gd name="adj" fmla="val 50000"/>
                  </a:avLst>
                </a:prstGeom>
                <a:solidFill>
                  <a:schemeClr val="accent2">
                    <a:lumMod val="60000"/>
                    <a:lumOff val="40000"/>
                  </a:schemeClr>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21" name="Rounded Rectangle 20"/>
                <p:cNvSpPr/>
                <p:nvPr/>
              </p:nvSpPr>
              <p:spPr>
                <a:xfrm>
                  <a:off x="1271587" y="1668018"/>
                  <a:ext cx="111125" cy="45719"/>
                </a:xfrm>
                <a:prstGeom prst="roundRect">
                  <a:avLst>
                    <a:gd name="adj" fmla="val 50000"/>
                  </a:avLst>
                </a:prstGeom>
                <a:solidFill>
                  <a:schemeClr val="accent2">
                    <a:lumMod val="60000"/>
                    <a:lumOff val="40000"/>
                  </a:schemeClr>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22" name="Rounded Rectangle 21"/>
                <p:cNvSpPr/>
                <p:nvPr/>
              </p:nvSpPr>
              <p:spPr>
                <a:xfrm>
                  <a:off x="1271587" y="1769999"/>
                  <a:ext cx="111125" cy="45719"/>
                </a:xfrm>
                <a:prstGeom prst="roundRect">
                  <a:avLst>
                    <a:gd name="adj" fmla="val 50000"/>
                  </a:avLst>
                </a:prstGeom>
                <a:solidFill>
                  <a:schemeClr val="accent2">
                    <a:lumMod val="60000"/>
                    <a:lumOff val="40000"/>
                  </a:schemeClr>
                </a:solidFill>
              </p:spPr>
              <p:txBody>
                <a:bodyPr wrap="none" lIns="45720" tIns="45720" rIns="45720" bIns="45720" rtlCol="0" anchor="ctr">
                  <a:noAutofit/>
                </a:bodyPr>
                <a:lstStyle/>
                <a:p>
                  <a:pPr algn="ctr"/>
                  <a:endParaRPr lang="en-US" dirty="0">
                    <a:latin typeface="Aptos" panose="020B0004020202020204" pitchFamily="34" charset="0"/>
                  </a:endParaRPr>
                </a:p>
              </p:txBody>
            </p:sp>
            <p:sp>
              <p:nvSpPr>
                <p:cNvPr id="23" name="Rounded Rectangle 22"/>
                <p:cNvSpPr/>
                <p:nvPr/>
              </p:nvSpPr>
              <p:spPr>
                <a:xfrm>
                  <a:off x="1271587" y="1871981"/>
                  <a:ext cx="111125" cy="45719"/>
                </a:xfrm>
                <a:prstGeom prst="roundRect">
                  <a:avLst>
                    <a:gd name="adj" fmla="val 50000"/>
                  </a:avLst>
                </a:prstGeom>
                <a:solidFill>
                  <a:schemeClr val="accent2">
                    <a:lumMod val="60000"/>
                    <a:lumOff val="40000"/>
                  </a:schemeClr>
                </a:solidFill>
              </p:spPr>
              <p:txBody>
                <a:bodyPr wrap="none" lIns="45720" tIns="45720" rIns="45720" bIns="45720" rtlCol="0" anchor="ctr">
                  <a:noAutofit/>
                </a:bodyPr>
                <a:lstStyle/>
                <a:p>
                  <a:pPr algn="ctr"/>
                  <a:endParaRPr lang="en-US" dirty="0">
                    <a:latin typeface="Aptos" panose="020B0004020202020204" pitchFamily="34" charset="0"/>
                  </a:endParaRPr>
                </a:p>
              </p:txBody>
            </p:sp>
          </p:grpSp>
        </p:grpSp>
        <p:sp>
          <p:nvSpPr>
            <p:cNvPr id="9" name="TextBox 8"/>
            <p:cNvSpPr txBox="1"/>
            <p:nvPr/>
          </p:nvSpPr>
          <p:spPr>
            <a:xfrm>
              <a:off x="1427554" y="1442102"/>
              <a:ext cx="356002" cy="130457"/>
            </a:xfrm>
            <a:prstGeom prst="roundRect">
              <a:avLst/>
            </a:prstGeom>
            <a:solidFill>
              <a:schemeClr val="bg1"/>
            </a:solidFill>
          </p:spPr>
          <p:txBody>
            <a:bodyPr wrap="none" lIns="0" tIns="0" rIns="0" bIns="0" rtlCol="0" anchor="ctr">
              <a:noAutofit/>
            </a:bodyPr>
            <a:lstStyle/>
            <a:p>
              <a:pPr algn="ctr"/>
              <a:r>
                <a:rPr lang="en-US" sz="1000" dirty="0">
                  <a:solidFill>
                    <a:schemeClr val="accent2"/>
                  </a:solidFill>
                  <a:latin typeface="Segoe UI" panose="020B0502040204020203" pitchFamily="34" charset="0"/>
                  <a:cs typeface="Segoe UI" panose="020B0502040204020203" pitchFamily="34" charset="0"/>
                </a:rPr>
                <a:t>PLAN</a:t>
              </a:r>
            </a:p>
          </p:txBody>
        </p:sp>
      </p:grpSp>
      <p:grpSp>
        <p:nvGrpSpPr>
          <p:cNvPr id="24" name="Group 23"/>
          <p:cNvGrpSpPr/>
          <p:nvPr/>
        </p:nvGrpSpPr>
        <p:grpSpPr>
          <a:xfrm>
            <a:off x="9250872" y="4270107"/>
            <a:ext cx="1076844" cy="1064501"/>
            <a:chOff x="7033260" y="1175383"/>
            <a:chExt cx="906780" cy="906780"/>
          </a:xfrm>
        </p:grpSpPr>
        <p:sp>
          <p:nvSpPr>
            <p:cNvPr id="25" name="Oval 24"/>
            <p:cNvSpPr/>
            <p:nvPr/>
          </p:nvSpPr>
          <p:spPr>
            <a:xfrm rot="10800000">
              <a:off x="7033260" y="1175383"/>
              <a:ext cx="906780" cy="906780"/>
            </a:xfrm>
            <a:prstGeom prst="ellipse">
              <a:avLst/>
            </a:prstGeom>
            <a:solidFill>
              <a:schemeClr val="bg1"/>
            </a:solidFill>
            <a:ln w="25400">
              <a:solidFill>
                <a:schemeClr val="accent2"/>
              </a:solidFill>
            </a:ln>
            <a:effectLst>
              <a:outerShdw blurRad="381000" dist="254000" dir="6600000" sx="102000" sy="102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97D"/>
                </a:solidFill>
                <a:latin typeface="Aptos" panose="020B0004020202020204" pitchFamily="34" charset="0"/>
              </a:endParaRPr>
            </a:p>
          </p:txBody>
        </p:sp>
        <p:grpSp>
          <p:nvGrpSpPr>
            <p:cNvPr id="26" name="Group 25"/>
            <p:cNvGrpSpPr/>
            <p:nvPr/>
          </p:nvGrpSpPr>
          <p:grpSpPr>
            <a:xfrm rot="20623255">
              <a:off x="7190735" y="1300585"/>
              <a:ext cx="512829" cy="653868"/>
              <a:chOff x="7548125" y="4550816"/>
              <a:chExt cx="1052793" cy="1342335"/>
            </a:xfrm>
          </p:grpSpPr>
          <p:sp>
            <p:nvSpPr>
              <p:cNvPr id="28" name="Rectangle 27"/>
              <p:cNvSpPr/>
              <p:nvPr/>
            </p:nvSpPr>
            <p:spPr>
              <a:xfrm rot="20133">
                <a:off x="7548125" y="4550816"/>
                <a:ext cx="1052793" cy="134233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lumMod val="50000"/>
                    </a:schemeClr>
                  </a:solidFill>
                  <a:latin typeface="Aptos" panose="020B0004020202020204" pitchFamily="34" charset="0"/>
                </a:endParaRPr>
              </a:p>
            </p:txBody>
          </p:sp>
          <p:grpSp>
            <p:nvGrpSpPr>
              <p:cNvPr id="29" name="Group 28"/>
              <p:cNvGrpSpPr/>
              <p:nvPr/>
            </p:nvGrpSpPr>
            <p:grpSpPr>
              <a:xfrm>
                <a:off x="7601524" y="4656709"/>
                <a:ext cx="145523" cy="1141288"/>
                <a:chOff x="3629599" y="2113534"/>
                <a:chExt cx="145523" cy="1141288"/>
              </a:xfrm>
            </p:grpSpPr>
            <p:sp>
              <p:nvSpPr>
                <p:cNvPr id="41" name="Rectangle 40"/>
                <p:cNvSpPr/>
                <p:nvPr/>
              </p:nvSpPr>
              <p:spPr>
                <a:xfrm rot="20133">
                  <a:off x="3633174" y="2113534"/>
                  <a:ext cx="133620" cy="13361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lumMod val="50000"/>
                      </a:schemeClr>
                    </a:solidFill>
                    <a:latin typeface="Aptos" panose="020B0004020202020204" pitchFamily="34" charset="0"/>
                  </a:endParaRPr>
                </a:p>
              </p:txBody>
            </p:sp>
            <p:sp>
              <p:nvSpPr>
                <p:cNvPr id="42" name="Rectangle 41"/>
                <p:cNvSpPr/>
                <p:nvPr/>
              </p:nvSpPr>
              <p:spPr>
                <a:xfrm rot="20133">
                  <a:off x="3631983" y="2365451"/>
                  <a:ext cx="133620" cy="13361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lumMod val="50000"/>
                      </a:schemeClr>
                    </a:solidFill>
                    <a:latin typeface="Aptos" panose="020B0004020202020204" pitchFamily="34" charset="0"/>
                  </a:endParaRPr>
                </a:p>
              </p:txBody>
            </p:sp>
            <p:sp>
              <p:nvSpPr>
                <p:cNvPr id="43" name="Rectangle 42"/>
                <p:cNvSpPr/>
                <p:nvPr/>
              </p:nvSpPr>
              <p:spPr>
                <a:xfrm rot="20133">
                  <a:off x="3630791" y="2617368"/>
                  <a:ext cx="133620" cy="13361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lumMod val="50000"/>
                      </a:schemeClr>
                    </a:solidFill>
                    <a:latin typeface="Aptos" panose="020B0004020202020204" pitchFamily="34" charset="0"/>
                  </a:endParaRPr>
                </a:p>
              </p:txBody>
            </p:sp>
            <p:sp>
              <p:nvSpPr>
                <p:cNvPr id="44" name="Rectangle 43"/>
                <p:cNvSpPr/>
                <p:nvPr/>
              </p:nvSpPr>
              <p:spPr>
                <a:xfrm rot="20133">
                  <a:off x="3629599" y="2869285"/>
                  <a:ext cx="133620" cy="13361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lumMod val="50000"/>
                      </a:schemeClr>
                    </a:solidFill>
                    <a:latin typeface="Aptos" panose="020B0004020202020204" pitchFamily="34" charset="0"/>
                  </a:endParaRPr>
                </a:p>
              </p:txBody>
            </p:sp>
            <p:sp>
              <p:nvSpPr>
                <p:cNvPr id="45" name="Rectangle 44"/>
                <p:cNvSpPr/>
                <p:nvPr/>
              </p:nvSpPr>
              <p:spPr>
                <a:xfrm rot="20133">
                  <a:off x="3641502" y="3121203"/>
                  <a:ext cx="133620" cy="13361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accent2">
                        <a:lumMod val="50000"/>
                      </a:schemeClr>
                    </a:solidFill>
                    <a:latin typeface="Aptos" panose="020B0004020202020204" pitchFamily="34" charset="0"/>
                  </a:endParaRPr>
                </a:p>
              </p:txBody>
            </p:sp>
          </p:grpSp>
          <p:grpSp>
            <p:nvGrpSpPr>
              <p:cNvPr id="30" name="Group 29"/>
              <p:cNvGrpSpPr/>
              <p:nvPr/>
            </p:nvGrpSpPr>
            <p:grpSpPr>
              <a:xfrm>
                <a:off x="7781925" y="4692650"/>
                <a:ext cx="762000" cy="1069659"/>
                <a:chOff x="3810000" y="2149475"/>
                <a:chExt cx="762000" cy="1069659"/>
              </a:xfrm>
              <a:solidFill>
                <a:schemeClr val="bg1"/>
              </a:solidFill>
            </p:grpSpPr>
            <p:sp>
              <p:nvSpPr>
                <p:cNvPr id="36" name="Rectangle 35"/>
                <p:cNvSpPr/>
                <p:nvPr/>
              </p:nvSpPr>
              <p:spPr>
                <a:xfrm>
                  <a:off x="3810000" y="2149475"/>
                  <a:ext cx="762000" cy="66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2">
                        <a:lumMod val="50000"/>
                      </a:schemeClr>
                    </a:solidFill>
                    <a:latin typeface="Aptos" panose="020B0004020202020204" pitchFamily="34" charset="0"/>
                  </a:endParaRPr>
                </a:p>
              </p:txBody>
            </p:sp>
            <p:sp>
              <p:nvSpPr>
                <p:cNvPr id="37" name="Rectangle 36"/>
                <p:cNvSpPr/>
                <p:nvPr/>
              </p:nvSpPr>
              <p:spPr>
                <a:xfrm>
                  <a:off x="3810000" y="2400301"/>
                  <a:ext cx="762000" cy="66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2">
                        <a:lumMod val="50000"/>
                      </a:schemeClr>
                    </a:solidFill>
                    <a:latin typeface="Aptos" panose="020B0004020202020204" pitchFamily="34" charset="0"/>
                  </a:endParaRPr>
                </a:p>
              </p:txBody>
            </p:sp>
            <p:sp>
              <p:nvSpPr>
                <p:cNvPr id="38" name="Rectangle 37"/>
                <p:cNvSpPr/>
                <p:nvPr/>
              </p:nvSpPr>
              <p:spPr>
                <a:xfrm>
                  <a:off x="3810000" y="2651127"/>
                  <a:ext cx="762000" cy="66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2">
                        <a:lumMod val="50000"/>
                      </a:schemeClr>
                    </a:solidFill>
                    <a:latin typeface="Aptos" panose="020B0004020202020204" pitchFamily="34" charset="0"/>
                  </a:endParaRPr>
                </a:p>
              </p:txBody>
            </p:sp>
            <p:sp>
              <p:nvSpPr>
                <p:cNvPr id="39" name="Rectangle 38"/>
                <p:cNvSpPr/>
                <p:nvPr/>
              </p:nvSpPr>
              <p:spPr>
                <a:xfrm>
                  <a:off x="3810000" y="2901953"/>
                  <a:ext cx="762000" cy="66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2">
                        <a:lumMod val="50000"/>
                      </a:schemeClr>
                    </a:solidFill>
                    <a:latin typeface="Aptos" panose="020B0004020202020204" pitchFamily="34" charset="0"/>
                  </a:endParaRPr>
                </a:p>
              </p:txBody>
            </p:sp>
            <p:sp>
              <p:nvSpPr>
                <p:cNvPr id="40" name="Rectangle 39"/>
                <p:cNvSpPr/>
                <p:nvPr/>
              </p:nvSpPr>
              <p:spPr>
                <a:xfrm>
                  <a:off x="3810000" y="3152777"/>
                  <a:ext cx="762000" cy="663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2">
                        <a:lumMod val="50000"/>
                      </a:schemeClr>
                    </a:solidFill>
                    <a:latin typeface="Aptos" panose="020B0004020202020204" pitchFamily="34" charset="0"/>
                  </a:endParaRPr>
                </a:p>
              </p:txBody>
            </p:sp>
          </p:grpSp>
          <p:sp>
            <p:nvSpPr>
              <p:cNvPr id="31" name="TextBox 30"/>
              <p:cNvSpPr txBox="1"/>
              <p:nvPr/>
            </p:nvSpPr>
            <p:spPr bwMode="auto">
              <a:xfrm rot="20133">
                <a:off x="7567102" y="4599287"/>
                <a:ext cx="164139" cy="207388"/>
              </a:xfrm>
              <a:prstGeom prst="rect">
                <a:avLst/>
              </a:prstGeom>
              <a:noFill/>
              <a:ln>
                <a:noFill/>
              </a:ln>
            </p:spPr>
            <p:txBody>
              <a:bodyPr wrap="none" lIns="0" tIns="0" rIns="0" bIns="0" rtlCol="0" anchor="ctr">
                <a:noAutofit/>
              </a:bodyPr>
              <a:lstStyle/>
              <a:p>
                <a:r>
                  <a:rPr lang="en-US" b="1" dirty="0">
                    <a:solidFill>
                      <a:schemeClr val="accent2">
                        <a:lumMod val="50000"/>
                      </a:schemeClr>
                    </a:solidFill>
                    <a:latin typeface="Aptos" panose="020B0004020202020204" pitchFamily="34" charset="0"/>
                    <a:sym typeface="Wingdings"/>
                  </a:rPr>
                  <a:t></a:t>
                </a:r>
                <a:endParaRPr lang="en-US" b="1" dirty="0">
                  <a:solidFill>
                    <a:schemeClr val="accent2">
                      <a:lumMod val="50000"/>
                    </a:schemeClr>
                  </a:solidFill>
                  <a:latin typeface="Aptos" panose="020B0004020202020204" pitchFamily="34" charset="0"/>
                </a:endParaRPr>
              </a:p>
            </p:txBody>
          </p:sp>
          <p:sp>
            <p:nvSpPr>
              <p:cNvPr id="32" name="TextBox 31"/>
              <p:cNvSpPr txBox="1"/>
              <p:nvPr/>
            </p:nvSpPr>
            <p:spPr bwMode="auto">
              <a:xfrm rot="20133">
                <a:off x="7578991" y="4855434"/>
                <a:ext cx="164139" cy="207388"/>
              </a:xfrm>
              <a:prstGeom prst="rect">
                <a:avLst/>
              </a:prstGeom>
              <a:noFill/>
              <a:ln>
                <a:noFill/>
              </a:ln>
            </p:spPr>
            <p:txBody>
              <a:bodyPr wrap="none" lIns="0" tIns="0" rIns="0" bIns="0" rtlCol="0" anchor="ctr">
                <a:noAutofit/>
              </a:bodyPr>
              <a:lstStyle/>
              <a:p>
                <a:r>
                  <a:rPr lang="en-US" b="1" dirty="0">
                    <a:solidFill>
                      <a:schemeClr val="accent2">
                        <a:lumMod val="50000"/>
                      </a:schemeClr>
                    </a:solidFill>
                    <a:latin typeface="Aptos" panose="020B0004020202020204" pitchFamily="34" charset="0"/>
                    <a:sym typeface="Wingdings"/>
                  </a:rPr>
                  <a:t></a:t>
                </a:r>
                <a:endParaRPr lang="en-US" b="1" dirty="0">
                  <a:solidFill>
                    <a:schemeClr val="accent2">
                      <a:lumMod val="50000"/>
                    </a:schemeClr>
                  </a:solidFill>
                  <a:latin typeface="Aptos" panose="020B0004020202020204" pitchFamily="34" charset="0"/>
                </a:endParaRPr>
              </a:p>
            </p:txBody>
          </p:sp>
          <p:sp>
            <p:nvSpPr>
              <p:cNvPr id="33" name="TextBox 32"/>
              <p:cNvSpPr txBox="1"/>
              <p:nvPr/>
            </p:nvSpPr>
            <p:spPr bwMode="auto">
              <a:xfrm rot="20133">
                <a:off x="7573028" y="5111581"/>
                <a:ext cx="164139" cy="207388"/>
              </a:xfrm>
              <a:prstGeom prst="rect">
                <a:avLst/>
              </a:prstGeom>
              <a:noFill/>
              <a:ln>
                <a:noFill/>
              </a:ln>
            </p:spPr>
            <p:txBody>
              <a:bodyPr wrap="none" lIns="0" tIns="0" rIns="0" bIns="0" rtlCol="0" anchor="ctr">
                <a:noAutofit/>
              </a:bodyPr>
              <a:lstStyle/>
              <a:p>
                <a:r>
                  <a:rPr lang="en-US" b="1" dirty="0">
                    <a:solidFill>
                      <a:schemeClr val="accent2">
                        <a:lumMod val="50000"/>
                      </a:schemeClr>
                    </a:solidFill>
                    <a:latin typeface="Aptos" panose="020B0004020202020204" pitchFamily="34" charset="0"/>
                    <a:sym typeface="Wingdings"/>
                  </a:rPr>
                  <a:t></a:t>
                </a:r>
                <a:endParaRPr lang="en-US" b="1" dirty="0">
                  <a:solidFill>
                    <a:schemeClr val="accent2">
                      <a:lumMod val="50000"/>
                    </a:schemeClr>
                  </a:solidFill>
                  <a:latin typeface="Aptos" panose="020B0004020202020204" pitchFamily="34" charset="0"/>
                </a:endParaRPr>
              </a:p>
            </p:txBody>
          </p:sp>
          <p:sp>
            <p:nvSpPr>
              <p:cNvPr id="34" name="TextBox 33"/>
              <p:cNvSpPr txBox="1"/>
              <p:nvPr/>
            </p:nvSpPr>
            <p:spPr bwMode="auto">
              <a:xfrm rot="20133">
                <a:off x="7576590" y="5367728"/>
                <a:ext cx="164139" cy="207388"/>
              </a:xfrm>
              <a:prstGeom prst="rect">
                <a:avLst/>
              </a:prstGeom>
              <a:noFill/>
              <a:ln>
                <a:noFill/>
              </a:ln>
            </p:spPr>
            <p:txBody>
              <a:bodyPr wrap="none" lIns="0" tIns="0" rIns="0" bIns="0" rtlCol="0" anchor="ctr">
                <a:noAutofit/>
              </a:bodyPr>
              <a:lstStyle/>
              <a:p>
                <a:r>
                  <a:rPr lang="en-US" b="1" dirty="0">
                    <a:solidFill>
                      <a:schemeClr val="accent2">
                        <a:lumMod val="50000"/>
                      </a:schemeClr>
                    </a:solidFill>
                    <a:latin typeface="Aptos" panose="020B0004020202020204" pitchFamily="34" charset="0"/>
                    <a:sym typeface="Wingdings"/>
                  </a:rPr>
                  <a:t></a:t>
                </a:r>
                <a:endParaRPr lang="en-US" b="1" dirty="0">
                  <a:solidFill>
                    <a:schemeClr val="accent2">
                      <a:lumMod val="50000"/>
                    </a:schemeClr>
                  </a:solidFill>
                  <a:latin typeface="Aptos" panose="020B0004020202020204" pitchFamily="34" charset="0"/>
                </a:endParaRPr>
              </a:p>
            </p:txBody>
          </p:sp>
          <p:sp>
            <p:nvSpPr>
              <p:cNvPr id="35" name="TextBox 34"/>
              <p:cNvSpPr txBox="1"/>
              <p:nvPr/>
            </p:nvSpPr>
            <p:spPr bwMode="auto">
              <a:xfrm rot="20133">
                <a:off x="7575391" y="5623877"/>
                <a:ext cx="164139" cy="207388"/>
              </a:xfrm>
              <a:prstGeom prst="rect">
                <a:avLst/>
              </a:prstGeom>
              <a:noFill/>
              <a:ln>
                <a:noFill/>
              </a:ln>
            </p:spPr>
            <p:txBody>
              <a:bodyPr wrap="none" lIns="0" tIns="0" rIns="0" bIns="0" rtlCol="0" anchor="ctr">
                <a:noAutofit/>
              </a:bodyPr>
              <a:lstStyle/>
              <a:p>
                <a:r>
                  <a:rPr lang="en-US" b="1" dirty="0">
                    <a:solidFill>
                      <a:schemeClr val="accent2">
                        <a:lumMod val="50000"/>
                      </a:schemeClr>
                    </a:solidFill>
                    <a:latin typeface="Aptos" panose="020B0004020202020204" pitchFamily="34" charset="0"/>
                    <a:sym typeface="Wingdings"/>
                  </a:rPr>
                  <a:t></a:t>
                </a:r>
                <a:endParaRPr lang="en-US" b="1" dirty="0">
                  <a:solidFill>
                    <a:schemeClr val="accent2">
                      <a:lumMod val="50000"/>
                    </a:schemeClr>
                  </a:solidFill>
                  <a:latin typeface="Aptos" panose="020B0004020202020204" pitchFamily="34" charset="0"/>
                </a:endParaRPr>
              </a:p>
            </p:txBody>
          </p:sp>
        </p:grpSp>
        <p:sp>
          <p:nvSpPr>
            <p:cNvPr id="27" name="Freeform 26"/>
            <p:cNvSpPr/>
            <p:nvPr/>
          </p:nvSpPr>
          <p:spPr>
            <a:xfrm rot="16200000">
              <a:off x="7393197" y="1611204"/>
              <a:ext cx="526948" cy="399895"/>
            </a:xfrm>
            <a:custGeom>
              <a:avLst/>
              <a:gdLst>
                <a:gd name="connsiteX0" fmla="*/ 294541 w 526948"/>
                <a:gd name="connsiteY0" fmla="*/ 153235 h 399895"/>
                <a:gd name="connsiteX1" fmla="*/ 289621 w 526948"/>
                <a:gd name="connsiteY1" fmla="*/ 162301 h 399895"/>
                <a:gd name="connsiteX2" fmla="*/ 279304 w 526948"/>
                <a:gd name="connsiteY2" fmla="*/ 213401 h 399895"/>
                <a:gd name="connsiteX3" fmla="*/ 289621 w 526948"/>
                <a:gd name="connsiteY3" fmla="*/ 264501 h 399895"/>
                <a:gd name="connsiteX4" fmla="*/ 294541 w 526948"/>
                <a:gd name="connsiteY4" fmla="*/ 273567 h 399895"/>
                <a:gd name="connsiteX5" fmla="*/ 292522 w 526948"/>
                <a:gd name="connsiteY5" fmla="*/ 281493 h 399895"/>
                <a:gd name="connsiteX6" fmla="*/ 232209 w 526948"/>
                <a:gd name="connsiteY6" fmla="*/ 376859 h 399895"/>
                <a:gd name="connsiteX7" fmla="*/ 201040 w 526948"/>
                <a:gd name="connsiteY7" fmla="*/ 399895 h 399895"/>
                <a:gd name="connsiteX8" fmla="*/ 193944 w 526948"/>
                <a:gd name="connsiteY8" fmla="*/ 396043 h 399895"/>
                <a:gd name="connsiteX9" fmla="*/ 3259 w 526948"/>
                <a:gd name="connsiteY9" fmla="*/ 111459 h 399895"/>
                <a:gd name="connsiteX10" fmla="*/ 0 w 526948"/>
                <a:gd name="connsiteY10" fmla="*/ 79128 h 399895"/>
                <a:gd name="connsiteX11" fmla="*/ 0 w 526948"/>
                <a:gd name="connsiteY11" fmla="*/ 5935 h 399895"/>
                <a:gd name="connsiteX12" fmla="*/ 152594 w 526948"/>
                <a:gd name="connsiteY12" fmla="*/ 5935 h 399895"/>
                <a:gd name="connsiteX13" fmla="*/ 292522 w 526948"/>
                <a:gd name="connsiteY13" fmla="*/ 145310 h 399895"/>
                <a:gd name="connsiteX14" fmla="*/ 526948 w 526948"/>
                <a:gd name="connsiteY14" fmla="*/ 213403 h 399895"/>
                <a:gd name="connsiteX15" fmla="*/ 414674 w 526948"/>
                <a:gd name="connsiteY15" fmla="*/ 325677 h 399895"/>
                <a:gd name="connsiteX16" fmla="*/ 302400 w 526948"/>
                <a:gd name="connsiteY16" fmla="*/ 213403 h 399895"/>
                <a:gd name="connsiteX17" fmla="*/ 414674 w 526948"/>
                <a:gd name="connsiteY17" fmla="*/ 101129 h 399895"/>
                <a:gd name="connsiteX18" fmla="*/ 526948 w 526948"/>
                <a:gd name="connsiteY18" fmla="*/ 213403 h 3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6948" h="399895">
                  <a:moveTo>
                    <a:pt x="294541" y="153235"/>
                  </a:moveTo>
                  <a:lnTo>
                    <a:pt x="289621" y="162301"/>
                  </a:lnTo>
                  <a:cubicBezTo>
                    <a:pt x="282978" y="178007"/>
                    <a:pt x="279304" y="195275"/>
                    <a:pt x="279304" y="213401"/>
                  </a:cubicBezTo>
                  <a:cubicBezTo>
                    <a:pt x="279304" y="231527"/>
                    <a:pt x="282978" y="248795"/>
                    <a:pt x="289621" y="264501"/>
                  </a:cubicBezTo>
                  <a:lnTo>
                    <a:pt x="294541" y="273567"/>
                  </a:lnTo>
                  <a:lnTo>
                    <a:pt x="292522" y="281493"/>
                  </a:lnTo>
                  <a:cubicBezTo>
                    <a:pt x="279444" y="320424"/>
                    <a:pt x="257435" y="352921"/>
                    <a:pt x="232209" y="376859"/>
                  </a:cubicBezTo>
                  <a:lnTo>
                    <a:pt x="201040" y="399895"/>
                  </a:lnTo>
                  <a:lnTo>
                    <a:pt x="193944" y="396043"/>
                  </a:lnTo>
                  <a:cubicBezTo>
                    <a:pt x="97462" y="330861"/>
                    <a:pt x="27418" y="229517"/>
                    <a:pt x="3259" y="111459"/>
                  </a:cubicBezTo>
                  <a:lnTo>
                    <a:pt x="0" y="79128"/>
                  </a:lnTo>
                  <a:lnTo>
                    <a:pt x="0" y="5935"/>
                  </a:lnTo>
                  <a:cubicBezTo>
                    <a:pt x="43582" y="3877"/>
                    <a:pt x="84819" y="-6324"/>
                    <a:pt x="152594" y="5935"/>
                  </a:cubicBezTo>
                  <a:cubicBezTo>
                    <a:pt x="204485" y="15320"/>
                    <a:pt x="266366" y="67449"/>
                    <a:pt x="292522" y="145310"/>
                  </a:cubicBezTo>
                  <a:close/>
                  <a:moveTo>
                    <a:pt x="526948" y="213403"/>
                  </a:moveTo>
                  <a:cubicBezTo>
                    <a:pt x="526948" y="275410"/>
                    <a:pt x="476681" y="325677"/>
                    <a:pt x="414674" y="325677"/>
                  </a:cubicBezTo>
                  <a:cubicBezTo>
                    <a:pt x="352667" y="325677"/>
                    <a:pt x="302400" y="275410"/>
                    <a:pt x="302400" y="213403"/>
                  </a:cubicBezTo>
                  <a:cubicBezTo>
                    <a:pt x="302400" y="151396"/>
                    <a:pt x="352667" y="101129"/>
                    <a:pt x="414674" y="101129"/>
                  </a:cubicBezTo>
                  <a:cubicBezTo>
                    <a:pt x="476681" y="101129"/>
                    <a:pt x="526948" y="151396"/>
                    <a:pt x="526948" y="213403"/>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latin typeface="Aptos" panose="020B0004020202020204" pitchFamily="34" charset="0"/>
              </a:endParaRPr>
            </a:p>
          </p:txBody>
        </p:sp>
      </p:grpSp>
      <p:grpSp>
        <p:nvGrpSpPr>
          <p:cNvPr id="93" name="Group 92"/>
          <p:cNvGrpSpPr/>
          <p:nvPr/>
        </p:nvGrpSpPr>
        <p:grpSpPr>
          <a:xfrm>
            <a:off x="8964349" y="1458665"/>
            <a:ext cx="1575600" cy="761504"/>
            <a:chOff x="7023888" y="1421000"/>
            <a:chExt cx="1575600" cy="761504"/>
          </a:xfrm>
        </p:grpSpPr>
        <p:grpSp>
          <p:nvGrpSpPr>
            <p:cNvPr id="48" name="Group 47"/>
            <p:cNvGrpSpPr/>
            <p:nvPr/>
          </p:nvGrpSpPr>
          <p:grpSpPr>
            <a:xfrm>
              <a:off x="7023888" y="1421000"/>
              <a:ext cx="467874" cy="572302"/>
              <a:chOff x="-557892" y="1477615"/>
              <a:chExt cx="1231891" cy="1520944"/>
            </a:xfrm>
          </p:grpSpPr>
          <p:sp>
            <p:nvSpPr>
              <p:cNvPr id="62" name="Freeform 61"/>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63" name="Oval 62"/>
              <p:cNvSpPr/>
              <p:nvPr/>
            </p:nvSpPr>
            <p:spPr>
              <a:xfrm>
                <a:off x="-266005" y="1477615"/>
                <a:ext cx="648116" cy="648116"/>
              </a:xfrm>
              <a:prstGeom prst="ellipse">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49" name="Group 48"/>
            <p:cNvGrpSpPr/>
            <p:nvPr/>
          </p:nvGrpSpPr>
          <p:grpSpPr>
            <a:xfrm>
              <a:off x="7594158" y="1421000"/>
              <a:ext cx="467874" cy="572302"/>
              <a:chOff x="836800" y="1477615"/>
              <a:chExt cx="1231891" cy="1520944"/>
            </a:xfrm>
          </p:grpSpPr>
          <p:sp>
            <p:nvSpPr>
              <p:cNvPr id="50" name="Freeform 49"/>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51" name="Group 50"/>
              <p:cNvGrpSpPr/>
              <p:nvPr/>
            </p:nvGrpSpPr>
            <p:grpSpPr>
              <a:xfrm>
                <a:off x="1122346" y="2104963"/>
                <a:ext cx="800905" cy="590180"/>
                <a:chOff x="1122346" y="2104963"/>
                <a:chExt cx="800905" cy="590180"/>
              </a:xfrm>
            </p:grpSpPr>
            <p:sp>
              <p:nvSpPr>
                <p:cNvPr id="53" name="Isosceles Triangle 52"/>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4" name="Oval 53"/>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5" name="Oval 54"/>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6" name="Oval 55"/>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7" name="Freeform 56"/>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8" name="Freeform 57"/>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9" name="Freeform 58"/>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60" name="Freeform 59"/>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61" name="Rectangle 60"/>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52" name="Oval 51"/>
              <p:cNvSpPr/>
              <p:nvPr/>
            </p:nvSpPr>
            <p:spPr>
              <a:xfrm>
                <a:off x="1128687" y="1477615"/>
                <a:ext cx="648116" cy="648116"/>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90" name="Group 89"/>
            <p:cNvGrpSpPr/>
            <p:nvPr/>
          </p:nvGrpSpPr>
          <p:grpSpPr>
            <a:xfrm>
              <a:off x="8119055" y="1421000"/>
              <a:ext cx="480433" cy="612582"/>
              <a:chOff x="-557892" y="1477615"/>
              <a:chExt cx="1231891" cy="1520944"/>
            </a:xfrm>
            <a:solidFill>
              <a:srgbClr val="00B0F0"/>
            </a:solidFill>
          </p:grpSpPr>
          <p:sp>
            <p:nvSpPr>
              <p:cNvPr id="91" name="Freeform 90"/>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92" name="Oval 91"/>
              <p:cNvSpPr/>
              <p:nvPr/>
            </p:nvSpPr>
            <p:spPr>
              <a:xfrm>
                <a:off x="-266005" y="1477615"/>
                <a:ext cx="648116" cy="648116"/>
              </a:xfrm>
              <a:prstGeom prst="ellipse">
                <a:avLst/>
              </a:prstGeom>
              <a:solidFill>
                <a:schemeClr val="accent3">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70" name="Group 69"/>
            <p:cNvGrpSpPr/>
            <p:nvPr/>
          </p:nvGrpSpPr>
          <p:grpSpPr>
            <a:xfrm>
              <a:off x="7318043" y="1616347"/>
              <a:ext cx="470657" cy="566157"/>
              <a:chOff x="-557892" y="1477615"/>
              <a:chExt cx="1231891" cy="1520944"/>
            </a:xfrm>
          </p:grpSpPr>
          <p:sp>
            <p:nvSpPr>
              <p:cNvPr id="84" name="Freeform 83"/>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85" name="Oval 84"/>
              <p:cNvSpPr/>
              <p:nvPr/>
            </p:nvSpPr>
            <p:spPr>
              <a:xfrm>
                <a:off x="-266005" y="1477615"/>
                <a:ext cx="648116" cy="648116"/>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71" name="Group 70"/>
            <p:cNvGrpSpPr/>
            <p:nvPr/>
          </p:nvGrpSpPr>
          <p:grpSpPr>
            <a:xfrm>
              <a:off x="7893360" y="1607165"/>
              <a:ext cx="470657" cy="566157"/>
              <a:chOff x="836800" y="1477615"/>
              <a:chExt cx="1231891" cy="1520944"/>
            </a:xfrm>
          </p:grpSpPr>
          <p:sp>
            <p:nvSpPr>
              <p:cNvPr id="72" name="Freeform 71"/>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73" name="Group 72"/>
              <p:cNvGrpSpPr/>
              <p:nvPr/>
            </p:nvGrpSpPr>
            <p:grpSpPr>
              <a:xfrm>
                <a:off x="1122346" y="2104963"/>
                <a:ext cx="800905" cy="590180"/>
                <a:chOff x="1122346" y="2104963"/>
                <a:chExt cx="800905" cy="590180"/>
              </a:xfrm>
            </p:grpSpPr>
            <p:sp>
              <p:nvSpPr>
                <p:cNvPr id="75" name="Isosceles Triangle 74"/>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6" name="Oval 75"/>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7" name="Oval 76"/>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8" name="Oval 77"/>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9" name="Freeform 78"/>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80" name="Freeform 79"/>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81" name="Freeform 80"/>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82" name="Freeform 81"/>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83" name="Rectangle 82"/>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74" name="Oval 73"/>
              <p:cNvSpPr/>
              <p:nvPr/>
            </p:nvSpPr>
            <p:spPr>
              <a:xfrm>
                <a:off x="1128687" y="1477615"/>
                <a:ext cx="648116" cy="648116"/>
              </a:xfrm>
              <a:prstGeom prst="ellipse">
                <a:avLst/>
              </a:prstGeom>
              <a:solidFill>
                <a:srgbClr val="9999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spTree>
    <p:extLst>
      <p:ext uri="{BB962C8B-B14F-4D97-AF65-F5344CB8AC3E}">
        <p14:creationId xmlns:p14="http://schemas.microsoft.com/office/powerpoint/2010/main" val="420041401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2400" y="273600"/>
            <a:ext cx="7923600" cy="1144800"/>
          </a:xfrm>
        </p:spPr>
        <p:txBody>
          <a:bodyPr>
            <a:normAutofit fontScale="90000"/>
          </a:bodyPr>
          <a:lstStyle/>
          <a:p>
            <a:r>
              <a:rPr lang="en-US" dirty="0"/>
              <a:t>Cooperation Among Multiple Parties to Disseminate Accurate Information</a:t>
            </a:r>
            <a:r>
              <a:rPr lang="en-US" baseline="30000" dirty="0"/>
              <a:t>1,2</a:t>
            </a:r>
            <a:br>
              <a:rPr lang="tr-TR" baseline="30000" dirty="0"/>
            </a:br>
            <a:endParaRPr lang="en-US" baseline="30000" dirty="0"/>
          </a:p>
        </p:txBody>
      </p:sp>
      <p:sp>
        <p:nvSpPr>
          <p:cNvPr id="3" name="Content Placeholder 2"/>
          <p:cNvSpPr>
            <a:spLocks noGrp="1"/>
          </p:cNvSpPr>
          <p:nvPr>
            <p:ph idx="4294967295"/>
          </p:nvPr>
        </p:nvSpPr>
        <p:spPr>
          <a:xfrm>
            <a:off x="2132400" y="1483201"/>
            <a:ext cx="8392716" cy="4633123"/>
          </a:xfrm>
          <a:prstGeom prst="rect">
            <a:avLst/>
          </a:prstGeom>
        </p:spPr>
        <p:txBody>
          <a:bodyPr>
            <a:normAutofit/>
          </a:bodyPr>
          <a:lstStyle/>
          <a:p>
            <a:pPr algn="just"/>
            <a:r>
              <a:rPr lang="en-US" sz="2000" dirty="0">
                <a:solidFill>
                  <a:schemeClr val="tx1"/>
                </a:solidFill>
              </a:rPr>
              <a:t>Cross-sectional cooperation across national immunization managers, national and district social mobilization teams, partners and agency staff, educators, and health care workers is crucial for successful HPV vaccine implementation.</a:t>
            </a:r>
          </a:p>
          <a:p>
            <a:pPr algn="just"/>
            <a:endParaRPr lang="en-US" sz="1800" dirty="0">
              <a:solidFill>
                <a:schemeClr val="tx1"/>
              </a:solidFill>
            </a:endParaRPr>
          </a:p>
          <a:p>
            <a:pPr algn="just"/>
            <a:endParaRPr lang="en-US" sz="1800" dirty="0">
              <a:solidFill>
                <a:schemeClr val="tx1"/>
              </a:solidFill>
            </a:endParaRPr>
          </a:p>
          <a:p>
            <a:pPr algn="just"/>
            <a:endParaRPr lang="en-US" sz="1800" dirty="0">
              <a:solidFill>
                <a:schemeClr val="tx1"/>
              </a:solidFill>
            </a:endParaRPr>
          </a:p>
          <a:p>
            <a:pPr marL="0" indent="0" algn="just">
              <a:buNone/>
            </a:pPr>
            <a:endParaRPr lang="en-US" sz="1800" dirty="0">
              <a:solidFill>
                <a:schemeClr val="tx1"/>
              </a:solidFill>
            </a:endParaRPr>
          </a:p>
          <a:p>
            <a:pPr marL="0" indent="0" algn="just">
              <a:buNone/>
            </a:pPr>
            <a:endParaRPr lang="en-US" sz="2000" dirty="0">
              <a:solidFill>
                <a:schemeClr val="tx1"/>
              </a:solidFill>
            </a:endParaRPr>
          </a:p>
          <a:p>
            <a:pPr algn="just"/>
            <a:r>
              <a:rPr lang="en-US" sz="2000" dirty="0">
                <a:solidFill>
                  <a:schemeClr val="tx1"/>
                </a:solidFill>
              </a:rPr>
              <a:t>Joint planning meetings involving the Ministry of Education, parents, teachers, and health workers have been shown to be key factors contributing to higher HPV vaccine coverage.</a:t>
            </a:r>
          </a:p>
        </p:txBody>
      </p:sp>
      <p:sp>
        <p:nvSpPr>
          <p:cNvPr id="5" name="Rectangle 4"/>
          <p:cNvSpPr/>
          <p:nvPr/>
        </p:nvSpPr>
        <p:spPr>
          <a:xfrm>
            <a:off x="2207568" y="6076430"/>
            <a:ext cx="7056784" cy="461665"/>
          </a:xfrm>
          <a:prstGeom prst="rect">
            <a:avLst/>
          </a:prstGeom>
        </p:spPr>
        <p:txBody>
          <a:bodyPr wrap="square">
            <a:spAutoFit/>
          </a:bodyPr>
          <a:lstStyle/>
          <a:p>
            <a:pPr marL="228600" indent="-228600">
              <a:buAutoNum type="arabicPeriod"/>
            </a:pPr>
            <a:r>
              <a:rPr lang="en-US" sz="1200" dirty="0">
                <a:latin typeface="Aptos" panose="020B0004020202020204" pitchFamily="34" charset="0"/>
              </a:rPr>
              <a:t>HPV vaccine communication: special considerations for a unique vaccine. World Health Organization </a:t>
            </a:r>
            <a:endParaRPr lang="tr-TR" sz="1200" dirty="0">
              <a:latin typeface="Aptos" panose="020B0004020202020204" pitchFamily="34" charset="0"/>
            </a:endParaRPr>
          </a:p>
          <a:p>
            <a:pPr marL="228600" indent="-228600">
              <a:buAutoNum type="arabicPeriod"/>
            </a:pPr>
            <a:r>
              <a:rPr lang="en-US" sz="1200" dirty="0">
                <a:latin typeface="Aptos" panose="020B0004020202020204" pitchFamily="34" charset="0"/>
              </a:rPr>
              <a:t>About cervical cancer: HPV and cervical cancer. RHO Cervical Cancer website. </a:t>
            </a:r>
            <a:endParaRPr lang="en-US" sz="1200" b="1" dirty="0">
              <a:latin typeface="Aptos" panose="020B0004020202020204" pitchFamily="34" charset="0"/>
            </a:endParaRPr>
          </a:p>
        </p:txBody>
      </p:sp>
      <p:grpSp>
        <p:nvGrpSpPr>
          <p:cNvPr id="154" name="Group 153"/>
          <p:cNvGrpSpPr/>
          <p:nvPr/>
        </p:nvGrpSpPr>
        <p:grpSpPr>
          <a:xfrm>
            <a:off x="3818352" y="3068960"/>
            <a:ext cx="4581904" cy="1472406"/>
            <a:chOff x="1037466" y="4517248"/>
            <a:chExt cx="4374321" cy="1362764"/>
          </a:xfrm>
        </p:grpSpPr>
        <p:grpSp>
          <p:nvGrpSpPr>
            <p:cNvPr id="152" name="Group 151"/>
            <p:cNvGrpSpPr/>
            <p:nvPr/>
          </p:nvGrpSpPr>
          <p:grpSpPr>
            <a:xfrm>
              <a:off x="1037466" y="4517248"/>
              <a:ext cx="1650505" cy="1362764"/>
              <a:chOff x="1037466" y="4626328"/>
              <a:chExt cx="1650505" cy="1362764"/>
            </a:xfrm>
          </p:grpSpPr>
          <p:grpSp>
            <p:nvGrpSpPr>
              <p:cNvPr id="6" name="Group 5"/>
              <p:cNvGrpSpPr/>
              <p:nvPr/>
            </p:nvGrpSpPr>
            <p:grpSpPr>
              <a:xfrm>
                <a:off x="1037466" y="4626328"/>
                <a:ext cx="1575600" cy="761504"/>
                <a:chOff x="7023888" y="1421000"/>
                <a:chExt cx="1575600" cy="761504"/>
              </a:xfrm>
            </p:grpSpPr>
            <p:grpSp>
              <p:nvGrpSpPr>
                <p:cNvPr id="7" name="Group 6"/>
                <p:cNvGrpSpPr/>
                <p:nvPr/>
              </p:nvGrpSpPr>
              <p:grpSpPr>
                <a:xfrm>
                  <a:off x="7023888" y="1421000"/>
                  <a:ext cx="467874" cy="572302"/>
                  <a:chOff x="-557892" y="1477615"/>
                  <a:chExt cx="1231891" cy="1520944"/>
                </a:xfrm>
              </p:grpSpPr>
              <p:sp>
                <p:nvSpPr>
                  <p:cNvPr id="40" name="Freeform 39"/>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41" name="Oval 40"/>
                  <p:cNvSpPr/>
                  <p:nvPr/>
                </p:nvSpPr>
                <p:spPr>
                  <a:xfrm>
                    <a:off x="-266005" y="1477615"/>
                    <a:ext cx="648116" cy="648116"/>
                  </a:xfrm>
                  <a:prstGeom prst="ellipse">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8" name="Group 7"/>
                <p:cNvGrpSpPr/>
                <p:nvPr/>
              </p:nvGrpSpPr>
              <p:grpSpPr>
                <a:xfrm>
                  <a:off x="7594158" y="1421000"/>
                  <a:ext cx="467874" cy="572302"/>
                  <a:chOff x="836800" y="1477615"/>
                  <a:chExt cx="1231891" cy="1520944"/>
                </a:xfrm>
              </p:grpSpPr>
              <p:sp>
                <p:nvSpPr>
                  <p:cNvPr id="28" name="Freeform 27"/>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29" name="Group 28"/>
                  <p:cNvGrpSpPr/>
                  <p:nvPr/>
                </p:nvGrpSpPr>
                <p:grpSpPr>
                  <a:xfrm>
                    <a:off x="1122346" y="2104963"/>
                    <a:ext cx="800905" cy="590180"/>
                    <a:chOff x="1122346" y="2104963"/>
                    <a:chExt cx="800905" cy="590180"/>
                  </a:xfrm>
                </p:grpSpPr>
                <p:sp>
                  <p:nvSpPr>
                    <p:cNvPr id="31" name="Isosceles Triangle 30"/>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2" name="Oval 31"/>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3" name="Oval 32"/>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4" name="Oval 33"/>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5" name="Freeform 34"/>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6" name="Freeform 35"/>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7" name="Freeform 36"/>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8" name="Freeform 37"/>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39" name="Rectangle 38"/>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30" name="Oval 29"/>
                  <p:cNvSpPr/>
                  <p:nvPr/>
                </p:nvSpPr>
                <p:spPr>
                  <a:xfrm>
                    <a:off x="1128687" y="1477615"/>
                    <a:ext cx="648116" cy="648116"/>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9" name="Group 8"/>
                <p:cNvGrpSpPr/>
                <p:nvPr/>
              </p:nvGrpSpPr>
              <p:grpSpPr>
                <a:xfrm>
                  <a:off x="8119055" y="1421000"/>
                  <a:ext cx="480433" cy="612582"/>
                  <a:chOff x="-557892" y="1477615"/>
                  <a:chExt cx="1231891" cy="1520944"/>
                </a:xfrm>
                <a:solidFill>
                  <a:srgbClr val="00B0F0"/>
                </a:solidFill>
              </p:grpSpPr>
              <p:sp>
                <p:nvSpPr>
                  <p:cNvPr id="26" name="Freeform 25"/>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27" name="Oval 26"/>
                  <p:cNvSpPr/>
                  <p:nvPr/>
                </p:nvSpPr>
                <p:spPr>
                  <a:xfrm>
                    <a:off x="-266005" y="1477615"/>
                    <a:ext cx="648116" cy="648116"/>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10" name="Group 9"/>
                <p:cNvGrpSpPr/>
                <p:nvPr/>
              </p:nvGrpSpPr>
              <p:grpSpPr>
                <a:xfrm>
                  <a:off x="7318043" y="1616347"/>
                  <a:ext cx="470657" cy="566157"/>
                  <a:chOff x="-557892" y="1477615"/>
                  <a:chExt cx="1231891" cy="1520944"/>
                </a:xfrm>
              </p:grpSpPr>
              <p:sp>
                <p:nvSpPr>
                  <p:cNvPr id="24" name="Freeform 23"/>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25" name="Oval 24"/>
                  <p:cNvSpPr/>
                  <p:nvPr/>
                </p:nvSpPr>
                <p:spPr>
                  <a:xfrm>
                    <a:off x="-266005" y="1477615"/>
                    <a:ext cx="648116" cy="648116"/>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11" name="Group 10"/>
                <p:cNvGrpSpPr/>
                <p:nvPr/>
              </p:nvGrpSpPr>
              <p:grpSpPr>
                <a:xfrm>
                  <a:off x="7893360" y="1607165"/>
                  <a:ext cx="470657" cy="566157"/>
                  <a:chOff x="836800" y="1477615"/>
                  <a:chExt cx="1231891" cy="1520944"/>
                </a:xfrm>
              </p:grpSpPr>
              <p:sp>
                <p:nvSpPr>
                  <p:cNvPr id="12" name="Freeform 11"/>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13" name="Group 12"/>
                  <p:cNvGrpSpPr/>
                  <p:nvPr/>
                </p:nvGrpSpPr>
                <p:grpSpPr>
                  <a:xfrm>
                    <a:off x="1122346" y="2104963"/>
                    <a:ext cx="800905" cy="590180"/>
                    <a:chOff x="1122346" y="2104963"/>
                    <a:chExt cx="800905" cy="590180"/>
                  </a:xfrm>
                </p:grpSpPr>
                <p:sp>
                  <p:nvSpPr>
                    <p:cNvPr id="15" name="Isosceles Triangle 14"/>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6" name="Oval 15"/>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7" name="Oval 16"/>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8" name="Oval 17"/>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9" name="Freeform 18"/>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20" name="Freeform 19"/>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21" name="Freeform 20"/>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22" name="Freeform 21"/>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23" name="Rectangle 22"/>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14" name="Oval 13"/>
                  <p:cNvSpPr/>
                  <p:nvPr/>
                </p:nvSpPr>
                <p:spPr>
                  <a:xfrm>
                    <a:off x="1128687" y="1477615"/>
                    <a:ext cx="648116" cy="648116"/>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grpSp>
            <p:nvGrpSpPr>
              <p:cNvPr id="42" name="Group 41"/>
              <p:cNvGrpSpPr/>
              <p:nvPr/>
            </p:nvGrpSpPr>
            <p:grpSpPr>
              <a:xfrm>
                <a:off x="1112371" y="5227588"/>
                <a:ext cx="1575600" cy="761504"/>
                <a:chOff x="7023888" y="1421000"/>
                <a:chExt cx="1575600" cy="761504"/>
              </a:xfrm>
            </p:grpSpPr>
            <p:grpSp>
              <p:nvGrpSpPr>
                <p:cNvPr id="43" name="Group 42"/>
                <p:cNvGrpSpPr/>
                <p:nvPr/>
              </p:nvGrpSpPr>
              <p:grpSpPr>
                <a:xfrm>
                  <a:off x="7023888" y="1421000"/>
                  <a:ext cx="467874" cy="572302"/>
                  <a:chOff x="-557892" y="1477615"/>
                  <a:chExt cx="1231891" cy="1520944"/>
                </a:xfrm>
              </p:grpSpPr>
              <p:sp>
                <p:nvSpPr>
                  <p:cNvPr id="76" name="Freeform 75"/>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77" name="Oval 76"/>
                  <p:cNvSpPr/>
                  <p:nvPr/>
                </p:nvSpPr>
                <p:spPr>
                  <a:xfrm>
                    <a:off x="-266005" y="1477615"/>
                    <a:ext cx="648116" cy="648116"/>
                  </a:xfrm>
                  <a:prstGeom prst="ellipse">
                    <a:avLst/>
                  </a:prstGeom>
                  <a:solidFill>
                    <a:schemeClr val="accent6">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44" name="Group 43"/>
                <p:cNvGrpSpPr/>
                <p:nvPr/>
              </p:nvGrpSpPr>
              <p:grpSpPr>
                <a:xfrm>
                  <a:off x="7594158" y="1421000"/>
                  <a:ext cx="467874" cy="572302"/>
                  <a:chOff x="836800" y="1477615"/>
                  <a:chExt cx="1231891" cy="1520944"/>
                </a:xfrm>
              </p:grpSpPr>
              <p:sp>
                <p:nvSpPr>
                  <p:cNvPr id="64" name="Freeform 63"/>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65" name="Group 64"/>
                  <p:cNvGrpSpPr/>
                  <p:nvPr/>
                </p:nvGrpSpPr>
                <p:grpSpPr>
                  <a:xfrm>
                    <a:off x="1122346" y="2104963"/>
                    <a:ext cx="800905" cy="590180"/>
                    <a:chOff x="1122346" y="2104963"/>
                    <a:chExt cx="800905" cy="590180"/>
                  </a:xfrm>
                </p:grpSpPr>
                <p:sp>
                  <p:nvSpPr>
                    <p:cNvPr id="67" name="Isosceles Triangle 66"/>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68" name="Oval 67"/>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69" name="Oval 68"/>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0" name="Oval 69"/>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1" name="Freeform 70"/>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2" name="Freeform 71"/>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3" name="Freeform 72"/>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4" name="Freeform 73"/>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75" name="Rectangle 74"/>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66" name="Oval 65"/>
                  <p:cNvSpPr/>
                  <p:nvPr/>
                </p:nvSpPr>
                <p:spPr>
                  <a:xfrm>
                    <a:off x="1128687" y="1477615"/>
                    <a:ext cx="648116" cy="648116"/>
                  </a:xfrm>
                  <a:prstGeom prst="ellipse">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45" name="Group 44"/>
                <p:cNvGrpSpPr/>
                <p:nvPr/>
              </p:nvGrpSpPr>
              <p:grpSpPr>
                <a:xfrm>
                  <a:off x="8119055" y="1421000"/>
                  <a:ext cx="480433" cy="612582"/>
                  <a:chOff x="-557892" y="1477615"/>
                  <a:chExt cx="1231891" cy="1520944"/>
                </a:xfrm>
                <a:solidFill>
                  <a:srgbClr val="00B0F0"/>
                </a:solidFill>
              </p:grpSpPr>
              <p:sp>
                <p:nvSpPr>
                  <p:cNvPr id="62" name="Freeform 61"/>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63" name="Oval 62"/>
                  <p:cNvSpPr/>
                  <p:nvPr/>
                </p:nvSpPr>
                <p:spPr>
                  <a:xfrm>
                    <a:off x="-266005" y="1477615"/>
                    <a:ext cx="648116" cy="648116"/>
                  </a:xfrm>
                  <a:prstGeom prst="ellipse">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46" name="Group 45"/>
                <p:cNvGrpSpPr/>
                <p:nvPr/>
              </p:nvGrpSpPr>
              <p:grpSpPr>
                <a:xfrm>
                  <a:off x="7318043" y="1616347"/>
                  <a:ext cx="470657" cy="566157"/>
                  <a:chOff x="-557892" y="1477615"/>
                  <a:chExt cx="1231891" cy="1520944"/>
                </a:xfrm>
              </p:grpSpPr>
              <p:sp>
                <p:nvSpPr>
                  <p:cNvPr id="60" name="Freeform 59"/>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61" name="Oval 60"/>
                  <p:cNvSpPr/>
                  <p:nvPr/>
                </p:nvSpPr>
                <p:spPr>
                  <a:xfrm>
                    <a:off x="-266005" y="1477615"/>
                    <a:ext cx="648116" cy="648116"/>
                  </a:xfrm>
                  <a:prstGeom prst="ellips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47" name="Group 46"/>
                <p:cNvGrpSpPr/>
                <p:nvPr/>
              </p:nvGrpSpPr>
              <p:grpSpPr>
                <a:xfrm>
                  <a:off x="7893360" y="1607165"/>
                  <a:ext cx="470657" cy="566157"/>
                  <a:chOff x="836800" y="1477615"/>
                  <a:chExt cx="1231891" cy="1520944"/>
                </a:xfrm>
              </p:grpSpPr>
              <p:sp>
                <p:nvSpPr>
                  <p:cNvPr id="48" name="Freeform 47"/>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49" name="Group 48"/>
                  <p:cNvGrpSpPr/>
                  <p:nvPr/>
                </p:nvGrpSpPr>
                <p:grpSpPr>
                  <a:xfrm>
                    <a:off x="1122346" y="2104963"/>
                    <a:ext cx="800905" cy="590180"/>
                    <a:chOff x="1122346" y="2104963"/>
                    <a:chExt cx="800905" cy="590180"/>
                  </a:xfrm>
                </p:grpSpPr>
                <p:sp>
                  <p:nvSpPr>
                    <p:cNvPr id="51" name="Isosceles Triangle 50"/>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2" name="Oval 51"/>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3" name="Oval 52"/>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4" name="Oval 53"/>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5" name="Freeform 54"/>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6" name="Freeform 55"/>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7" name="Freeform 56"/>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8" name="Freeform 57"/>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59" name="Rectangle 58"/>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50" name="Oval 49"/>
                  <p:cNvSpPr/>
                  <p:nvPr/>
                </p:nvSpPr>
                <p:spPr>
                  <a:xfrm>
                    <a:off x="1128687" y="1477615"/>
                    <a:ext cx="648116" cy="648116"/>
                  </a:xfrm>
                  <a:prstGeom prst="ellipse">
                    <a:avLst/>
                  </a:prstGeom>
                  <a:solidFill>
                    <a:srgbClr val="9999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grpSp>
        <p:grpSp>
          <p:nvGrpSpPr>
            <p:cNvPr id="151" name="Group 150"/>
            <p:cNvGrpSpPr/>
            <p:nvPr/>
          </p:nvGrpSpPr>
          <p:grpSpPr>
            <a:xfrm>
              <a:off x="3761282" y="4517248"/>
              <a:ext cx="1650505" cy="1362764"/>
              <a:chOff x="3331829" y="4611729"/>
              <a:chExt cx="1650505" cy="1362764"/>
            </a:xfrm>
          </p:grpSpPr>
          <p:grpSp>
            <p:nvGrpSpPr>
              <p:cNvPr id="78" name="Group 77"/>
              <p:cNvGrpSpPr/>
              <p:nvPr/>
            </p:nvGrpSpPr>
            <p:grpSpPr>
              <a:xfrm>
                <a:off x="3331829" y="4611729"/>
                <a:ext cx="1575600" cy="761504"/>
                <a:chOff x="7023888" y="1421000"/>
                <a:chExt cx="1575600" cy="761504"/>
              </a:xfrm>
            </p:grpSpPr>
            <p:grpSp>
              <p:nvGrpSpPr>
                <p:cNvPr id="79" name="Group 78"/>
                <p:cNvGrpSpPr/>
                <p:nvPr/>
              </p:nvGrpSpPr>
              <p:grpSpPr>
                <a:xfrm>
                  <a:off x="7023888" y="1421000"/>
                  <a:ext cx="467874" cy="572302"/>
                  <a:chOff x="-557892" y="1477615"/>
                  <a:chExt cx="1231891" cy="1520944"/>
                </a:xfrm>
              </p:grpSpPr>
              <p:sp>
                <p:nvSpPr>
                  <p:cNvPr id="112" name="Freeform 111"/>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113" name="Oval 112"/>
                  <p:cNvSpPr/>
                  <p:nvPr/>
                </p:nvSpPr>
                <p:spPr>
                  <a:xfrm>
                    <a:off x="-266005" y="1477615"/>
                    <a:ext cx="648116" cy="648116"/>
                  </a:xfrm>
                  <a:prstGeom prst="ellipse">
                    <a:avLst/>
                  </a:prstGeom>
                  <a:solidFill>
                    <a:schemeClr val="accent5">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80" name="Group 79"/>
                <p:cNvGrpSpPr/>
                <p:nvPr/>
              </p:nvGrpSpPr>
              <p:grpSpPr>
                <a:xfrm>
                  <a:off x="7594158" y="1421000"/>
                  <a:ext cx="467874" cy="572302"/>
                  <a:chOff x="836800" y="1477615"/>
                  <a:chExt cx="1231891" cy="1520944"/>
                </a:xfrm>
              </p:grpSpPr>
              <p:sp>
                <p:nvSpPr>
                  <p:cNvPr id="100" name="Freeform 99"/>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101" name="Group 100"/>
                  <p:cNvGrpSpPr/>
                  <p:nvPr/>
                </p:nvGrpSpPr>
                <p:grpSpPr>
                  <a:xfrm>
                    <a:off x="1122346" y="2104963"/>
                    <a:ext cx="800905" cy="590180"/>
                    <a:chOff x="1122346" y="2104963"/>
                    <a:chExt cx="800905" cy="590180"/>
                  </a:xfrm>
                </p:grpSpPr>
                <p:sp>
                  <p:nvSpPr>
                    <p:cNvPr id="103" name="Isosceles Triangle 102"/>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04" name="Oval 103"/>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05" name="Oval 104"/>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06" name="Oval 105"/>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07" name="Freeform 106"/>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08" name="Freeform 107"/>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09" name="Freeform 108"/>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10" name="Freeform 109"/>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11" name="Rectangle 110"/>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102" name="Oval 101"/>
                  <p:cNvSpPr/>
                  <p:nvPr/>
                </p:nvSpPr>
                <p:spPr>
                  <a:xfrm>
                    <a:off x="1128687" y="1477615"/>
                    <a:ext cx="648116" cy="648116"/>
                  </a:xfrm>
                  <a:prstGeom prst="ellips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81" name="Group 80"/>
                <p:cNvGrpSpPr/>
                <p:nvPr/>
              </p:nvGrpSpPr>
              <p:grpSpPr>
                <a:xfrm>
                  <a:off x="8119055" y="1421000"/>
                  <a:ext cx="480433" cy="612582"/>
                  <a:chOff x="-557892" y="1477615"/>
                  <a:chExt cx="1231891" cy="1520944"/>
                </a:xfrm>
                <a:solidFill>
                  <a:srgbClr val="00B0F0"/>
                </a:solidFill>
              </p:grpSpPr>
              <p:sp>
                <p:nvSpPr>
                  <p:cNvPr id="98" name="Freeform 97"/>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99" name="Oval 98"/>
                  <p:cNvSpPr/>
                  <p:nvPr/>
                </p:nvSpPr>
                <p:spPr>
                  <a:xfrm>
                    <a:off x="-266005" y="1477615"/>
                    <a:ext cx="648116" cy="648116"/>
                  </a:xfrm>
                  <a:prstGeom prst="ellipse">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82" name="Group 81"/>
                <p:cNvGrpSpPr/>
                <p:nvPr/>
              </p:nvGrpSpPr>
              <p:grpSpPr>
                <a:xfrm>
                  <a:off x="7318043" y="1616347"/>
                  <a:ext cx="470657" cy="566157"/>
                  <a:chOff x="-557892" y="1477615"/>
                  <a:chExt cx="1231891" cy="1520944"/>
                </a:xfrm>
              </p:grpSpPr>
              <p:sp>
                <p:nvSpPr>
                  <p:cNvPr id="96" name="Freeform 95"/>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97" name="Oval 96"/>
                  <p:cNvSpPr/>
                  <p:nvPr/>
                </p:nvSpPr>
                <p:spPr>
                  <a:xfrm>
                    <a:off x="-266005" y="1477615"/>
                    <a:ext cx="648116" cy="648116"/>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83" name="Group 82"/>
                <p:cNvGrpSpPr/>
                <p:nvPr/>
              </p:nvGrpSpPr>
              <p:grpSpPr>
                <a:xfrm>
                  <a:off x="7893360" y="1607165"/>
                  <a:ext cx="470657" cy="566157"/>
                  <a:chOff x="836800" y="1477615"/>
                  <a:chExt cx="1231891" cy="1520944"/>
                </a:xfrm>
              </p:grpSpPr>
              <p:sp>
                <p:nvSpPr>
                  <p:cNvPr id="84" name="Freeform 83"/>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85" name="Group 84"/>
                  <p:cNvGrpSpPr/>
                  <p:nvPr/>
                </p:nvGrpSpPr>
                <p:grpSpPr>
                  <a:xfrm>
                    <a:off x="1122346" y="2104963"/>
                    <a:ext cx="800905" cy="590180"/>
                    <a:chOff x="1122346" y="2104963"/>
                    <a:chExt cx="800905" cy="590180"/>
                  </a:xfrm>
                </p:grpSpPr>
                <p:sp>
                  <p:nvSpPr>
                    <p:cNvPr id="87" name="Isosceles Triangle 86"/>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88" name="Oval 87"/>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89" name="Oval 88"/>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90" name="Oval 89"/>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91" name="Freeform 90"/>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92" name="Freeform 91"/>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93" name="Freeform 92"/>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94" name="Freeform 93"/>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95" name="Rectangle 94"/>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86" name="Oval 85"/>
                  <p:cNvSpPr/>
                  <p:nvPr/>
                </p:nvSpPr>
                <p:spPr>
                  <a:xfrm>
                    <a:off x="1128687" y="1477615"/>
                    <a:ext cx="648116" cy="648116"/>
                  </a:xfrm>
                  <a:prstGeom prst="ellipse">
                    <a:avLst/>
                  </a:prstGeom>
                  <a:solidFill>
                    <a:srgbClr val="9999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grpSp>
            <p:nvGrpSpPr>
              <p:cNvPr id="114" name="Group 113"/>
              <p:cNvGrpSpPr/>
              <p:nvPr/>
            </p:nvGrpSpPr>
            <p:grpSpPr>
              <a:xfrm>
                <a:off x="3406734" y="5212989"/>
                <a:ext cx="1575600" cy="761504"/>
                <a:chOff x="7023888" y="1421000"/>
                <a:chExt cx="1575600" cy="761504"/>
              </a:xfrm>
            </p:grpSpPr>
            <p:grpSp>
              <p:nvGrpSpPr>
                <p:cNvPr id="115" name="Group 114"/>
                <p:cNvGrpSpPr/>
                <p:nvPr/>
              </p:nvGrpSpPr>
              <p:grpSpPr>
                <a:xfrm>
                  <a:off x="7023888" y="1421000"/>
                  <a:ext cx="467874" cy="572302"/>
                  <a:chOff x="-557892" y="1477615"/>
                  <a:chExt cx="1231891" cy="1520944"/>
                </a:xfrm>
              </p:grpSpPr>
              <p:sp>
                <p:nvSpPr>
                  <p:cNvPr id="148" name="Freeform 147"/>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149" name="Oval 148"/>
                  <p:cNvSpPr/>
                  <p:nvPr/>
                </p:nvSpPr>
                <p:spPr>
                  <a:xfrm>
                    <a:off x="-266005" y="1477615"/>
                    <a:ext cx="648116" cy="648116"/>
                  </a:xfrm>
                  <a:prstGeom prst="ellipse">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116" name="Group 115"/>
                <p:cNvGrpSpPr/>
                <p:nvPr/>
              </p:nvGrpSpPr>
              <p:grpSpPr>
                <a:xfrm>
                  <a:off x="7594158" y="1421000"/>
                  <a:ext cx="467874" cy="572302"/>
                  <a:chOff x="836800" y="1477615"/>
                  <a:chExt cx="1231891" cy="1520944"/>
                </a:xfrm>
              </p:grpSpPr>
              <p:sp>
                <p:nvSpPr>
                  <p:cNvPr id="136" name="Freeform 135"/>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137" name="Group 136"/>
                  <p:cNvGrpSpPr/>
                  <p:nvPr/>
                </p:nvGrpSpPr>
                <p:grpSpPr>
                  <a:xfrm>
                    <a:off x="1122346" y="2104963"/>
                    <a:ext cx="800905" cy="590180"/>
                    <a:chOff x="1122346" y="2104963"/>
                    <a:chExt cx="800905" cy="590180"/>
                  </a:xfrm>
                </p:grpSpPr>
                <p:sp>
                  <p:nvSpPr>
                    <p:cNvPr id="139" name="Isosceles Triangle 138"/>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0" name="Oval 139"/>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1" name="Oval 140"/>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2" name="Oval 141"/>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3" name="Freeform 142"/>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4" name="Freeform 143"/>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5" name="Freeform 144"/>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6" name="Freeform 145"/>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47" name="Rectangle 146"/>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138" name="Oval 137"/>
                  <p:cNvSpPr/>
                  <p:nvPr/>
                </p:nvSpPr>
                <p:spPr>
                  <a:xfrm>
                    <a:off x="1128687" y="1477615"/>
                    <a:ext cx="648116" cy="648116"/>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117" name="Group 116"/>
                <p:cNvGrpSpPr/>
                <p:nvPr/>
              </p:nvGrpSpPr>
              <p:grpSpPr>
                <a:xfrm>
                  <a:off x="8119055" y="1421000"/>
                  <a:ext cx="480433" cy="612582"/>
                  <a:chOff x="-557892" y="1477615"/>
                  <a:chExt cx="1231891" cy="1520944"/>
                </a:xfrm>
                <a:solidFill>
                  <a:srgbClr val="00B0F0"/>
                </a:solidFill>
              </p:grpSpPr>
              <p:sp>
                <p:nvSpPr>
                  <p:cNvPr id="134" name="Freeform 133"/>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135" name="Oval 134"/>
                  <p:cNvSpPr/>
                  <p:nvPr/>
                </p:nvSpPr>
                <p:spPr>
                  <a:xfrm>
                    <a:off x="-266005" y="1477615"/>
                    <a:ext cx="648116" cy="648116"/>
                  </a:xfrm>
                  <a:prstGeom prst="ellipse">
                    <a:avLst/>
                  </a:prstGeom>
                  <a:solidFill>
                    <a:schemeClr val="tx2">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118" name="Group 117"/>
                <p:cNvGrpSpPr/>
                <p:nvPr/>
              </p:nvGrpSpPr>
              <p:grpSpPr>
                <a:xfrm>
                  <a:off x="7318043" y="1616347"/>
                  <a:ext cx="470657" cy="566157"/>
                  <a:chOff x="-557892" y="1477615"/>
                  <a:chExt cx="1231891" cy="1520944"/>
                </a:xfrm>
              </p:grpSpPr>
              <p:sp>
                <p:nvSpPr>
                  <p:cNvPr id="132" name="Freeform 131"/>
                  <p:cNvSpPr/>
                  <p:nvPr/>
                </p:nvSpPr>
                <p:spPr>
                  <a:xfrm rot="16200000">
                    <a:off x="-367017" y="1957542"/>
                    <a:ext cx="850142"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sp>
                <p:nvSpPr>
                  <p:cNvPr id="133" name="Oval 132"/>
                  <p:cNvSpPr/>
                  <p:nvPr/>
                </p:nvSpPr>
                <p:spPr>
                  <a:xfrm>
                    <a:off x="-266005" y="1477615"/>
                    <a:ext cx="648116" cy="648116"/>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nvGrpSpPr>
                <p:cNvPr id="119" name="Group 118"/>
                <p:cNvGrpSpPr/>
                <p:nvPr/>
              </p:nvGrpSpPr>
              <p:grpSpPr>
                <a:xfrm>
                  <a:off x="7893360" y="1607165"/>
                  <a:ext cx="470657" cy="566157"/>
                  <a:chOff x="836800" y="1477615"/>
                  <a:chExt cx="1231891" cy="1520944"/>
                </a:xfrm>
              </p:grpSpPr>
              <p:sp>
                <p:nvSpPr>
                  <p:cNvPr id="120" name="Freeform 119"/>
                  <p:cNvSpPr/>
                  <p:nvPr/>
                </p:nvSpPr>
                <p:spPr>
                  <a:xfrm rot="16200000">
                    <a:off x="1027674" y="1957542"/>
                    <a:ext cx="850143" cy="1231891"/>
                  </a:xfrm>
                  <a:custGeom>
                    <a:avLst/>
                    <a:gdLst>
                      <a:gd name="connsiteX0" fmla="*/ 850143 w 850143"/>
                      <a:gd name="connsiteY0" fmla="*/ 789603 h 1231891"/>
                      <a:gd name="connsiteX1" fmla="*/ 844315 w 850143"/>
                      <a:gd name="connsiteY1" fmla="*/ 812480 h 1231891"/>
                      <a:gd name="connsiteX2" fmla="*/ 440437 w 850143"/>
                      <a:gd name="connsiteY2" fmla="*/ 1214761 h 1231891"/>
                      <a:gd name="connsiteX3" fmla="*/ 0 w 850143"/>
                      <a:gd name="connsiteY3" fmla="*/ 1214761 h 1231891"/>
                      <a:gd name="connsiteX4" fmla="*/ 0 w 850143"/>
                      <a:gd name="connsiteY4" fmla="*/ 703037 h 1231891"/>
                      <a:gd name="connsiteX5" fmla="*/ 0 w 850143"/>
                      <a:gd name="connsiteY5" fmla="*/ 528854 h 1231891"/>
                      <a:gd name="connsiteX6" fmla="*/ 0 w 850143"/>
                      <a:gd name="connsiteY6" fmla="*/ 17130 h 1231891"/>
                      <a:gd name="connsiteX7" fmla="*/ 440437 w 850143"/>
                      <a:gd name="connsiteY7" fmla="*/ 17130 h 1231891"/>
                      <a:gd name="connsiteX8" fmla="*/ 844315 w 850143"/>
                      <a:gd name="connsiteY8" fmla="*/ 419411 h 1231891"/>
                      <a:gd name="connsiteX9" fmla="*/ 850143 w 850143"/>
                      <a:gd name="connsiteY9" fmla="*/ 442287 h 1231891"/>
                      <a:gd name="connsiteX10" fmla="*/ 835941 w 850143"/>
                      <a:gd name="connsiteY10" fmla="*/ 468452 h 1231891"/>
                      <a:gd name="connsiteX11" fmla="*/ 806164 w 850143"/>
                      <a:gd name="connsiteY11" fmla="*/ 615945 h 1231891"/>
                      <a:gd name="connsiteX12" fmla="*/ 835941 w 850143"/>
                      <a:gd name="connsiteY12" fmla="*/ 763437 h 123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143" h="1231891">
                        <a:moveTo>
                          <a:pt x="850143" y="789603"/>
                        </a:moveTo>
                        <a:lnTo>
                          <a:pt x="844315" y="812480"/>
                        </a:lnTo>
                        <a:cubicBezTo>
                          <a:pt x="768819" y="1037212"/>
                          <a:pt x="590210" y="1187672"/>
                          <a:pt x="440437" y="1214761"/>
                        </a:cubicBezTo>
                        <a:cubicBezTo>
                          <a:pt x="244815" y="1250142"/>
                          <a:pt x="125791" y="1220701"/>
                          <a:pt x="0" y="1214761"/>
                        </a:cubicBezTo>
                        <a:lnTo>
                          <a:pt x="0" y="703037"/>
                        </a:lnTo>
                        <a:lnTo>
                          <a:pt x="0" y="528854"/>
                        </a:lnTo>
                        <a:lnTo>
                          <a:pt x="0" y="17130"/>
                        </a:lnTo>
                        <a:cubicBezTo>
                          <a:pt x="125791" y="11190"/>
                          <a:pt x="244815" y="-18251"/>
                          <a:pt x="440437" y="17130"/>
                        </a:cubicBezTo>
                        <a:cubicBezTo>
                          <a:pt x="590210" y="44219"/>
                          <a:pt x="768819" y="194679"/>
                          <a:pt x="844315" y="419411"/>
                        </a:cubicBezTo>
                        <a:lnTo>
                          <a:pt x="850143" y="442287"/>
                        </a:lnTo>
                        <a:lnTo>
                          <a:pt x="835941" y="468452"/>
                        </a:lnTo>
                        <a:cubicBezTo>
                          <a:pt x="816767" y="513786"/>
                          <a:pt x="806164" y="563627"/>
                          <a:pt x="806164" y="615945"/>
                        </a:cubicBezTo>
                        <a:cubicBezTo>
                          <a:pt x="806164" y="668262"/>
                          <a:pt x="816767" y="718104"/>
                          <a:pt x="835941" y="76343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nvGrpSpPr>
                  <p:cNvPr id="121" name="Group 120"/>
                  <p:cNvGrpSpPr/>
                  <p:nvPr/>
                </p:nvGrpSpPr>
                <p:grpSpPr>
                  <a:xfrm>
                    <a:off x="1122346" y="2104963"/>
                    <a:ext cx="800905" cy="590180"/>
                    <a:chOff x="1122346" y="2104963"/>
                    <a:chExt cx="800905" cy="590180"/>
                  </a:xfrm>
                </p:grpSpPr>
                <p:sp>
                  <p:nvSpPr>
                    <p:cNvPr id="123" name="Isosceles Triangle 122"/>
                    <p:cNvSpPr/>
                    <p:nvPr/>
                  </p:nvSpPr>
                  <p:spPr>
                    <a:xfrm flipV="1">
                      <a:off x="1238116" y="2108451"/>
                      <a:ext cx="399079" cy="491455"/>
                    </a:xfrm>
                    <a:prstGeom prst="triangl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24" name="Oval 123"/>
                    <p:cNvSpPr/>
                    <p:nvPr/>
                  </p:nvSpPr>
                  <p:spPr>
                    <a:xfrm>
                      <a:off x="1122346" y="2364047"/>
                      <a:ext cx="118865" cy="1191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25" name="Oval 124"/>
                    <p:cNvSpPr/>
                    <p:nvPr/>
                  </p:nvSpPr>
                  <p:spPr>
                    <a:xfrm>
                      <a:off x="1582443"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26" name="Oval 125"/>
                    <p:cNvSpPr/>
                    <p:nvPr/>
                  </p:nvSpPr>
                  <p:spPr>
                    <a:xfrm>
                      <a:off x="1866810" y="2498337"/>
                      <a:ext cx="56441" cy="564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27" name="Freeform 126"/>
                    <p:cNvSpPr/>
                    <p:nvPr/>
                  </p:nvSpPr>
                  <p:spPr>
                    <a:xfrm>
                      <a:off x="160205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28" name="Freeform 127"/>
                    <p:cNvSpPr/>
                    <p:nvPr/>
                  </p:nvSpPr>
                  <p:spPr>
                    <a:xfrm rot="19835696" flipH="1">
                      <a:off x="1711851" y="2113298"/>
                      <a:ext cx="30484" cy="18428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7830 w 8206"/>
                        <a:gd name="connsiteY0" fmla="*/ 10214 h 10214"/>
                        <a:gd name="connsiteX1" fmla="*/ 8206 w 8206"/>
                        <a:gd name="connsiteY1" fmla="*/ 0 h 10214"/>
                        <a:gd name="connsiteX0" fmla="*/ 8973 w 11143"/>
                        <a:gd name="connsiteY0" fmla="*/ 9568 h 9568"/>
                        <a:gd name="connsiteX1" fmla="*/ 11143 w 11143"/>
                        <a:gd name="connsiteY1" fmla="*/ 0 h 9568"/>
                      </a:gdLst>
                      <a:ahLst/>
                      <a:cxnLst>
                        <a:cxn ang="0">
                          <a:pos x="connsiteX0" y="connsiteY0"/>
                        </a:cxn>
                        <a:cxn ang="0">
                          <a:pos x="connsiteX1" y="connsiteY1"/>
                        </a:cxn>
                      </a:cxnLst>
                      <a:rect l="l" t="t" r="r" b="b"/>
                      <a:pathLst>
                        <a:path w="11143" h="9568">
                          <a:moveTo>
                            <a:pt x="8973" y="9568"/>
                          </a:moveTo>
                          <a:cubicBezTo>
                            <a:pt x="-8683" y="6362"/>
                            <a:pt x="3936" y="2976"/>
                            <a:pt x="11143"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29" name="Freeform 128"/>
                    <p:cNvSpPr/>
                    <p:nvPr/>
                  </p:nvSpPr>
                  <p:spPr>
                    <a:xfrm flipH="1">
                      <a:off x="1750162" y="2275636"/>
                      <a:ext cx="150829" cy="277888"/>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7483 w 92532"/>
                        <a:gd name="connsiteY0" fmla="*/ 13422 h 13422"/>
                        <a:gd name="connsiteX1" fmla="*/ 92532 w 92532"/>
                        <a:gd name="connsiteY1" fmla="*/ 0 h 13422"/>
                        <a:gd name="connsiteX0" fmla="*/ 42596 w 196195"/>
                        <a:gd name="connsiteY0" fmla="*/ 9001 h 9001"/>
                        <a:gd name="connsiteX1" fmla="*/ 196196 w 196195"/>
                        <a:gd name="connsiteY1" fmla="*/ 0 h 9001"/>
                        <a:gd name="connsiteX0" fmla="*/ 344 w 8173"/>
                        <a:gd name="connsiteY0" fmla="*/ 10000 h 10000"/>
                        <a:gd name="connsiteX1" fmla="*/ 8173 w 8173"/>
                        <a:gd name="connsiteY1" fmla="*/ 0 h 10000"/>
                        <a:gd name="connsiteX0" fmla="*/ 321 w 9900"/>
                        <a:gd name="connsiteY0" fmla="*/ 10000 h 10000"/>
                        <a:gd name="connsiteX1" fmla="*/ 9900 w 9900"/>
                        <a:gd name="connsiteY1" fmla="*/ 0 h 10000"/>
                        <a:gd name="connsiteX0" fmla="*/ 194 w 14680"/>
                        <a:gd name="connsiteY0" fmla="*/ 9871 h 9871"/>
                        <a:gd name="connsiteX1" fmla="*/ 14680 w 14680"/>
                        <a:gd name="connsiteY1" fmla="*/ 0 h 9871"/>
                        <a:gd name="connsiteX0" fmla="*/ 132 w 10000"/>
                        <a:gd name="connsiteY0" fmla="*/ 10000 h 10000"/>
                        <a:gd name="connsiteX1" fmla="*/ 10000 w 10000"/>
                        <a:gd name="connsiteY1" fmla="*/ 0 h 10000"/>
                        <a:gd name="connsiteX0" fmla="*/ 0 w 9868"/>
                        <a:gd name="connsiteY0" fmla="*/ 10000 h 10000"/>
                        <a:gd name="connsiteX1" fmla="*/ 9868 w 9868"/>
                        <a:gd name="connsiteY1" fmla="*/ 0 h 10000"/>
                        <a:gd name="connsiteX0" fmla="*/ 0 w 10000"/>
                        <a:gd name="connsiteY0" fmla="*/ 10000 h 10000"/>
                        <a:gd name="connsiteX1" fmla="*/ 10000 w 10000"/>
                        <a:gd name="connsiteY1" fmla="*/ 0 h 1000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 name="connsiteX0" fmla="*/ 0 w 11048"/>
                        <a:gd name="connsiteY0" fmla="*/ 10130 h 10130"/>
                        <a:gd name="connsiteX1" fmla="*/ 11048 w 11048"/>
                        <a:gd name="connsiteY1" fmla="*/ 0 h 10130"/>
                      </a:gdLst>
                      <a:ahLst/>
                      <a:cxnLst>
                        <a:cxn ang="0">
                          <a:pos x="connsiteX0" y="connsiteY0"/>
                        </a:cxn>
                        <a:cxn ang="0">
                          <a:pos x="connsiteX1" y="connsiteY1"/>
                        </a:cxn>
                      </a:cxnLst>
                      <a:rect l="l" t="t" r="r" b="b"/>
                      <a:pathLst>
                        <a:path w="11048" h="10130">
                          <a:moveTo>
                            <a:pt x="0" y="10130"/>
                          </a:moveTo>
                          <a:cubicBezTo>
                            <a:pt x="376" y="5499"/>
                            <a:pt x="2608" y="791"/>
                            <a:pt x="1104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30" name="Freeform 129"/>
                    <p:cNvSpPr/>
                    <p:nvPr/>
                  </p:nvSpPr>
                  <p:spPr>
                    <a:xfrm rot="1764304">
                      <a:off x="1182767" y="2104963"/>
                      <a:ext cx="59116" cy="261409"/>
                    </a:xfrm>
                    <a:custGeom>
                      <a:avLst/>
                      <a:gdLst>
                        <a:gd name="connsiteX0" fmla="*/ 0 w 3175"/>
                        <a:gd name="connsiteY0" fmla="*/ 219075 h 219075"/>
                        <a:gd name="connsiteX1" fmla="*/ 3175 w 3175"/>
                        <a:gd name="connsiteY1" fmla="*/ 0 h 219075"/>
                        <a:gd name="connsiteX0" fmla="*/ 30104 w 40104"/>
                        <a:gd name="connsiteY0" fmla="*/ 10000 h 10000"/>
                        <a:gd name="connsiteX1" fmla="*/ 40104 w 40104"/>
                        <a:gd name="connsiteY1" fmla="*/ 0 h 10000"/>
                        <a:gd name="connsiteX0" fmla="*/ 72107 w 82107"/>
                        <a:gd name="connsiteY0" fmla="*/ 10000 h 10000"/>
                        <a:gd name="connsiteX1" fmla="*/ 82107 w 82107"/>
                        <a:gd name="connsiteY1" fmla="*/ 0 h 10000"/>
                        <a:gd name="connsiteX0" fmla="*/ 85071 w 95071"/>
                        <a:gd name="connsiteY0" fmla="*/ 10000 h 10000"/>
                        <a:gd name="connsiteX1" fmla="*/ 95071 w 95071"/>
                        <a:gd name="connsiteY1" fmla="*/ 0 h 10000"/>
                        <a:gd name="connsiteX0" fmla="*/ 85152 w 94986"/>
                        <a:gd name="connsiteY0" fmla="*/ 9191 h 9191"/>
                        <a:gd name="connsiteX1" fmla="*/ 94986 w 94986"/>
                        <a:gd name="connsiteY1" fmla="*/ 0 h 9191"/>
                        <a:gd name="connsiteX0" fmla="*/ 8241 w 9276"/>
                        <a:gd name="connsiteY0" fmla="*/ 10000 h 10000"/>
                        <a:gd name="connsiteX1" fmla="*/ 9276 w 9276"/>
                        <a:gd name="connsiteY1" fmla="*/ 0 h 10000"/>
                        <a:gd name="connsiteX0" fmla="*/ 10033 w 10033"/>
                        <a:gd name="connsiteY0" fmla="*/ 9042 h 9042"/>
                        <a:gd name="connsiteX1" fmla="*/ 9019 w 10033"/>
                        <a:gd name="connsiteY1" fmla="*/ 0 h 9042"/>
                        <a:gd name="connsiteX0" fmla="*/ 7061 w 7061"/>
                        <a:gd name="connsiteY0" fmla="*/ 10000 h 10000"/>
                        <a:gd name="connsiteX1" fmla="*/ 6050 w 7061"/>
                        <a:gd name="connsiteY1" fmla="*/ 0 h 10000"/>
                        <a:gd name="connsiteX0" fmla="*/ 10582 w 10582"/>
                        <a:gd name="connsiteY0" fmla="*/ 9013 h 9013"/>
                        <a:gd name="connsiteX1" fmla="*/ 7877 w 10582"/>
                        <a:gd name="connsiteY1" fmla="*/ 0 h 9013"/>
                        <a:gd name="connsiteX0" fmla="*/ 8396 w 8396"/>
                        <a:gd name="connsiteY0" fmla="*/ 10000 h 10000"/>
                        <a:gd name="connsiteX1" fmla="*/ 5840 w 8396"/>
                        <a:gd name="connsiteY1" fmla="*/ 0 h 10000"/>
                        <a:gd name="connsiteX0" fmla="*/ 7495 w 7495"/>
                        <a:gd name="connsiteY0" fmla="*/ 10000 h 10000"/>
                        <a:gd name="connsiteX1" fmla="*/ 4451 w 7495"/>
                        <a:gd name="connsiteY1" fmla="*/ 0 h 10000"/>
                        <a:gd name="connsiteX0" fmla="*/ 10574 w 10574"/>
                        <a:gd name="connsiteY0" fmla="*/ 10000 h 10000"/>
                        <a:gd name="connsiteX1" fmla="*/ 6513 w 10574"/>
                        <a:gd name="connsiteY1" fmla="*/ 0 h 10000"/>
                        <a:gd name="connsiteX0" fmla="*/ 6299 w 17107"/>
                        <a:gd name="connsiteY0" fmla="*/ 7239 h 7239"/>
                        <a:gd name="connsiteX1" fmla="*/ 17107 w 17107"/>
                        <a:gd name="connsiteY1" fmla="*/ 0 h 7239"/>
                        <a:gd name="connsiteX0" fmla="*/ 3797 w 10115"/>
                        <a:gd name="connsiteY0" fmla="*/ 10000 h 10000"/>
                        <a:gd name="connsiteX1" fmla="*/ 10115 w 10115"/>
                        <a:gd name="connsiteY1" fmla="*/ 0 h 10000"/>
                        <a:gd name="connsiteX0" fmla="*/ 9877 w 9877"/>
                        <a:gd name="connsiteY0" fmla="*/ 11501 h 11501"/>
                        <a:gd name="connsiteX1" fmla="*/ 1957 w 9877"/>
                        <a:gd name="connsiteY1" fmla="*/ 0 h 11501"/>
                        <a:gd name="connsiteX0" fmla="*/ 7550 w 7550"/>
                        <a:gd name="connsiteY0" fmla="*/ 11403 h 11403"/>
                        <a:gd name="connsiteX1" fmla="*/ 3167 w 7550"/>
                        <a:gd name="connsiteY1" fmla="*/ 0 h 11403"/>
                        <a:gd name="connsiteX0" fmla="*/ 9182 w 9182"/>
                        <a:gd name="connsiteY0" fmla="*/ 11153 h 11153"/>
                        <a:gd name="connsiteX1" fmla="*/ 4876 w 9182"/>
                        <a:gd name="connsiteY1" fmla="*/ 0 h 11153"/>
                        <a:gd name="connsiteX0" fmla="*/ 9340 w 9340"/>
                        <a:gd name="connsiteY0" fmla="*/ 10000 h 10000"/>
                        <a:gd name="connsiteX1" fmla="*/ 4650 w 9340"/>
                        <a:gd name="connsiteY1" fmla="*/ 0 h 10000"/>
                      </a:gdLst>
                      <a:ahLst/>
                      <a:cxnLst>
                        <a:cxn ang="0">
                          <a:pos x="connsiteX0" y="connsiteY0"/>
                        </a:cxn>
                        <a:cxn ang="0">
                          <a:pos x="connsiteX1" y="connsiteY1"/>
                        </a:cxn>
                      </a:cxnLst>
                      <a:rect l="l" t="t" r="r" b="b"/>
                      <a:pathLst>
                        <a:path w="9340" h="10000">
                          <a:moveTo>
                            <a:pt x="9340" y="10000"/>
                          </a:moveTo>
                          <a:cubicBezTo>
                            <a:pt x="-3303" y="5845"/>
                            <a:pt x="-1264" y="3040"/>
                            <a:pt x="465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sp>
                  <p:nvSpPr>
                    <p:cNvPr id="131" name="Rectangle 130"/>
                    <p:cNvSpPr/>
                    <p:nvPr/>
                  </p:nvSpPr>
                  <p:spPr>
                    <a:xfrm>
                      <a:off x="1610663" y="2636469"/>
                      <a:ext cx="258139" cy="5867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ptos" panose="020B0004020202020204" pitchFamily="34" charset="0"/>
                      </a:endParaRPr>
                    </a:p>
                  </p:txBody>
                </p:sp>
              </p:grpSp>
              <p:sp>
                <p:nvSpPr>
                  <p:cNvPr id="122" name="Oval 121"/>
                  <p:cNvSpPr/>
                  <p:nvPr/>
                </p:nvSpPr>
                <p:spPr>
                  <a:xfrm>
                    <a:off x="1128687" y="1477615"/>
                    <a:ext cx="648116" cy="648116"/>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ptos" panose="020B0004020202020204" pitchFamily="34" charset="0"/>
                    </a:endParaRPr>
                  </a:p>
                </p:txBody>
              </p:sp>
            </p:grpSp>
          </p:grpSp>
        </p:grpSp>
        <p:sp>
          <p:nvSpPr>
            <p:cNvPr id="150" name="Right Arrow 149"/>
            <p:cNvSpPr/>
            <p:nvPr/>
          </p:nvSpPr>
          <p:spPr bwMode="auto">
            <a:xfrm>
              <a:off x="2687971" y="4862601"/>
              <a:ext cx="942096" cy="238983"/>
            </a:xfrm>
            <a:prstGeom prst="rightArrow">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chemeClr val="bg1"/>
                </a:solidFill>
                <a:latin typeface="Aptos" panose="020B0004020202020204" pitchFamily="34" charset="0"/>
                <a:ea typeface="ＭＳ Ｐゴシック"/>
                <a:cs typeface="ＭＳ Ｐゴシック"/>
              </a:endParaRPr>
            </a:p>
          </p:txBody>
        </p:sp>
        <p:sp>
          <p:nvSpPr>
            <p:cNvPr id="153" name="Right Arrow 152"/>
            <p:cNvSpPr/>
            <p:nvPr/>
          </p:nvSpPr>
          <p:spPr bwMode="auto">
            <a:xfrm rot="10800000">
              <a:off x="2676532" y="5138836"/>
              <a:ext cx="942096" cy="238983"/>
            </a:xfrm>
            <a:prstGeom prst="rightArrow">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chemeClr val="bg1"/>
                </a:solidFill>
                <a:latin typeface="Aptos" panose="020B0004020202020204" pitchFamily="34" charset="0"/>
                <a:ea typeface="ＭＳ Ｐゴシック"/>
                <a:cs typeface="ＭＳ Ｐゴシック"/>
              </a:endParaRPr>
            </a:p>
          </p:txBody>
        </p:sp>
      </p:grpSp>
    </p:spTree>
    <p:extLst>
      <p:ext uri="{BB962C8B-B14F-4D97-AF65-F5344CB8AC3E}">
        <p14:creationId xmlns:p14="http://schemas.microsoft.com/office/powerpoint/2010/main" val="392739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132400" y="273600"/>
            <a:ext cx="7923600" cy="1144800"/>
          </a:xfrm>
        </p:spPr>
        <p:txBody>
          <a:bodyPr>
            <a:normAutofit fontScale="90000"/>
          </a:bodyPr>
          <a:lstStyle/>
          <a:p>
            <a:r>
              <a:rPr lang="en-US" dirty="0"/>
              <a:t>National School-Based Programs Can Achieve High HPV Vaccine Coverage Rates</a:t>
            </a:r>
            <a:br>
              <a:rPr lang="tr-TR" dirty="0"/>
            </a:br>
            <a:r>
              <a:rPr lang="en-US" dirty="0"/>
              <a:t> </a:t>
            </a:r>
          </a:p>
        </p:txBody>
      </p:sp>
      <p:sp>
        <p:nvSpPr>
          <p:cNvPr id="4" name="Content Placeholder 3"/>
          <p:cNvSpPr>
            <a:spLocks noGrp="1"/>
          </p:cNvSpPr>
          <p:nvPr>
            <p:ph idx="4294967295"/>
          </p:nvPr>
        </p:nvSpPr>
        <p:spPr>
          <a:xfrm>
            <a:off x="2132401" y="1483201"/>
            <a:ext cx="7929163" cy="715689"/>
          </a:xfrm>
          <a:prstGeom prst="rect">
            <a:avLst/>
          </a:prstGeom>
        </p:spPr>
        <p:txBody>
          <a:bodyPr>
            <a:normAutofit/>
          </a:bodyPr>
          <a:lstStyle/>
          <a:p>
            <a:r>
              <a:rPr lang="en-US" sz="1800" dirty="0">
                <a:solidFill>
                  <a:schemeClr val="tx1"/>
                </a:solidFill>
              </a:rPr>
              <a:t>Delivery of HPV vaccines through national school-based programs has achieved high coverage rates in both low and high resource settings</a:t>
            </a:r>
            <a:r>
              <a:rPr lang="en-US" sz="1800" baseline="30000" dirty="0">
                <a:solidFill>
                  <a:schemeClr val="tx1"/>
                </a:solidFill>
              </a:rPr>
              <a:t>1-4</a:t>
            </a:r>
          </a:p>
        </p:txBody>
      </p:sp>
      <p:sp>
        <p:nvSpPr>
          <p:cNvPr id="5" name="Text Box 7"/>
          <p:cNvSpPr txBox="1">
            <a:spLocks noChangeArrowheads="1"/>
          </p:cNvSpPr>
          <p:nvPr/>
        </p:nvSpPr>
        <p:spPr bwMode="auto">
          <a:xfrm>
            <a:off x="1990885" y="5991370"/>
            <a:ext cx="8250912" cy="900246"/>
          </a:xfrm>
          <a:prstGeom prst="rect">
            <a:avLst/>
          </a:prstGeom>
          <a:noFill/>
          <a:ln w="9525">
            <a:noFill/>
            <a:miter lim="800000"/>
            <a:headEnd/>
            <a:tailEnd/>
          </a:ln>
          <a:effectLst/>
        </p:spPr>
        <p:txBody>
          <a:bodyPr wrap="square">
            <a:spAutoFit/>
          </a:bodyPr>
          <a:lstStyle/>
          <a:p>
            <a:pPr defTabSz="457200"/>
            <a:r>
              <a:rPr lang="en-US" sz="1050" dirty="0">
                <a:latin typeface="Aptos" panose="020B0004020202020204" pitchFamily="34" charset="0"/>
                <a:ea typeface="MS PGothic" pitchFamily="34" charset="-128"/>
              </a:rPr>
              <a:t>PCTs=Primary Care Trusts; UK=United Kingdom; WHO=World Health Organization.</a:t>
            </a:r>
            <a:br>
              <a:rPr lang="en-US" sz="1050" b="1" baseline="30000" dirty="0">
                <a:latin typeface="Aptos" panose="020B0004020202020204" pitchFamily="34" charset="0"/>
                <a:ea typeface="MS PGothic" pitchFamily="34" charset="-128"/>
              </a:rPr>
            </a:br>
            <a:r>
              <a:rPr lang="en-US" sz="1050" baseline="30000" dirty="0">
                <a:latin typeface="Aptos" panose="020B0004020202020204" pitchFamily="34" charset="0"/>
                <a:ea typeface="MS PGothic" pitchFamily="34" charset="-128"/>
              </a:rPr>
              <a:t>a</a:t>
            </a:r>
            <a:r>
              <a:rPr lang="en-US" sz="1050" dirty="0">
                <a:latin typeface="Aptos" panose="020B0004020202020204" pitchFamily="34" charset="0"/>
                <a:ea typeface="MS PGothic" pitchFamily="34" charset="-128"/>
              </a:rPr>
              <a:t>Coverage for all 3 HPV vaccine doses reported for routine vaccination in Norway for year 7 girls born in 1998.</a:t>
            </a:r>
            <a:r>
              <a:rPr lang="en-US" sz="1050" baseline="30000" dirty="0">
                <a:latin typeface="Aptos" panose="020B0004020202020204" pitchFamily="34" charset="0"/>
                <a:ea typeface="MS PGothic" pitchFamily="34" charset="-128"/>
              </a:rPr>
              <a:t>2,5</a:t>
            </a:r>
          </a:p>
          <a:p>
            <a:pPr defTabSz="457200"/>
            <a:r>
              <a:rPr lang="en-US" sz="1050" baseline="30000" dirty="0" err="1">
                <a:latin typeface="Aptos" panose="020B0004020202020204" pitchFamily="34" charset="0"/>
                <a:ea typeface="MS PGothic" pitchFamily="34" charset="-128"/>
              </a:rPr>
              <a:t>b</a:t>
            </a:r>
            <a:r>
              <a:rPr lang="en-US" sz="1050" dirty="0" err="1">
                <a:latin typeface="Aptos" panose="020B0004020202020204" pitchFamily="34" charset="0"/>
                <a:ea typeface="MS PGothic" pitchFamily="34" charset="-128"/>
              </a:rPr>
              <a:t>Coverage</a:t>
            </a:r>
            <a:r>
              <a:rPr lang="en-US" sz="1050" dirty="0">
                <a:latin typeface="Aptos" panose="020B0004020202020204" pitchFamily="34" charset="0"/>
                <a:ea typeface="MS PGothic" pitchFamily="34" charset="-128"/>
              </a:rPr>
              <a:t> for all 3 HPV vaccine doses reported in England for year 8 girls, aged 12 to 13 years.</a:t>
            </a:r>
            <a:r>
              <a:rPr lang="en-US" sz="1050" baseline="30000" dirty="0">
                <a:latin typeface="Aptos" panose="020B0004020202020204" pitchFamily="34" charset="0"/>
                <a:ea typeface="MS PGothic" pitchFamily="34" charset="-128"/>
              </a:rPr>
              <a:t>6</a:t>
            </a:r>
          </a:p>
          <a:p>
            <a:pPr defTabSz="457200"/>
            <a:r>
              <a:rPr lang="en-US" sz="1050" baseline="30000" dirty="0" err="1">
                <a:latin typeface="Aptos" panose="020B0004020202020204" pitchFamily="34" charset="0"/>
                <a:ea typeface="MS PGothic" pitchFamily="34" charset="-128"/>
              </a:rPr>
              <a:t>c</a:t>
            </a:r>
            <a:r>
              <a:rPr lang="en-US" sz="1050" dirty="0" err="1">
                <a:latin typeface="Aptos" panose="020B0004020202020204" pitchFamily="34" charset="0"/>
                <a:ea typeface="MS PGothic" pitchFamily="34" charset="-128"/>
              </a:rPr>
              <a:t>In</a:t>
            </a:r>
            <a:r>
              <a:rPr lang="en-US" sz="1050" dirty="0">
                <a:latin typeface="Aptos" panose="020B0004020202020204" pitchFamily="34" charset="0"/>
                <a:ea typeface="MS PGothic" pitchFamily="34" charset="-128"/>
              </a:rPr>
              <a:t> the UK ~95% of HPV vaccinations are school-based; local PCTs were responsible for HPV program development and implementation from 2008-2013.</a:t>
            </a:r>
            <a:r>
              <a:rPr lang="en-US" sz="1050" baseline="30000" dirty="0">
                <a:latin typeface="Aptos" panose="020B0004020202020204" pitchFamily="34" charset="0"/>
                <a:ea typeface="MS PGothic" pitchFamily="34" charset="-128"/>
              </a:rPr>
              <a:t>3</a:t>
            </a:r>
            <a:endParaRPr lang="en-US" altLang="en-US" sz="1050" dirty="0">
              <a:latin typeface="Aptos" panose="020B0004020202020204" pitchFamily="34" charset="0"/>
            </a:endParaRPr>
          </a:p>
        </p:txBody>
      </p:sp>
      <p:graphicFrame>
        <p:nvGraphicFramePr>
          <p:cNvPr id="8" name="Chart 7"/>
          <p:cNvGraphicFramePr/>
          <p:nvPr/>
        </p:nvGraphicFramePr>
        <p:xfrm>
          <a:off x="1755935" y="1965656"/>
          <a:ext cx="4612944" cy="38957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581535" y="5403224"/>
            <a:ext cx="1012773" cy="553998"/>
          </a:xfrm>
          <a:prstGeom prst="rect">
            <a:avLst/>
          </a:prstGeom>
          <a:noFill/>
        </p:spPr>
        <p:txBody>
          <a:bodyPr wrap="square" rtlCol="0">
            <a:spAutoFit/>
          </a:bodyPr>
          <a:lstStyle/>
          <a:p>
            <a:pPr algn="ctr"/>
            <a:r>
              <a:rPr lang="en-US" sz="1500" dirty="0">
                <a:latin typeface="Aptos" panose="020B0004020202020204" pitchFamily="34" charset="0"/>
              </a:rPr>
              <a:t>Peru</a:t>
            </a:r>
            <a:br>
              <a:rPr lang="en-US" sz="1500" dirty="0">
                <a:latin typeface="Aptos" panose="020B0004020202020204" pitchFamily="34" charset="0"/>
              </a:rPr>
            </a:br>
            <a:r>
              <a:rPr lang="en-US" sz="1500" dirty="0">
                <a:latin typeface="Aptos" panose="020B0004020202020204" pitchFamily="34" charset="0"/>
              </a:rPr>
              <a:t>2008</a:t>
            </a:r>
            <a:r>
              <a:rPr lang="en-US" sz="1500" baseline="30000" dirty="0">
                <a:latin typeface="Aptos" panose="020B0004020202020204" pitchFamily="34" charset="0"/>
              </a:rPr>
              <a:t>1</a:t>
            </a:r>
          </a:p>
        </p:txBody>
      </p:sp>
      <p:sp>
        <p:nvSpPr>
          <p:cNvPr id="16" name="TextBox 15"/>
          <p:cNvSpPr txBox="1"/>
          <p:nvPr/>
        </p:nvSpPr>
        <p:spPr>
          <a:xfrm>
            <a:off x="3787864" y="5409836"/>
            <a:ext cx="1012773" cy="553998"/>
          </a:xfrm>
          <a:prstGeom prst="rect">
            <a:avLst/>
          </a:prstGeom>
          <a:noFill/>
        </p:spPr>
        <p:txBody>
          <a:bodyPr wrap="square" rtlCol="0">
            <a:spAutoFit/>
          </a:bodyPr>
          <a:lstStyle/>
          <a:p>
            <a:pPr algn="ctr"/>
            <a:r>
              <a:rPr lang="en-US" sz="1500" dirty="0">
                <a:latin typeface="Aptos" panose="020B0004020202020204" pitchFamily="34" charset="0"/>
              </a:rPr>
              <a:t>Uganda</a:t>
            </a:r>
            <a:br>
              <a:rPr lang="en-US" sz="1500" dirty="0">
                <a:latin typeface="Aptos" panose="020B0004020202020204" pitchFamily="34" charset="0"/>
              </a:rPr>
            </a:br>
            <a:r>
              <a:rPr lang="en-US" sz="1500" dirty="0">
                <a:latin typeface="Aptos" panose="020B0004020202020204" pitchFamily="34" charset="0"/>
              </a:rPr>
              <a:t>2009</a:t>
            </a:r>
            <a:r>
              <a:rPr lang="en-US" sz="1500" baseline="30000" dirty="0">
                <a:latin typeface="Aptos" panose="020B0004020202020204" pitchFamily="34" charset="0"/>
              </a:rPr>
              <a:t>1</a:t>
            </a:r>
          </a:p>
        </p:txBody>
      </p:sp>
      <p:sp>
        <p:nvSpPr>
          <p:cNvPr id="17" name="TextBox 16"/>
          <p:cNvSpPr txBox="1"/>
          <p:nvPr/>
        </p:nvSpPr>
        <p:spPr>
          <a:xfrm>
            <a:off x="4834369" y="5418524"/>
            <a:ext cx="1357967" cy="553998"/>
          </a:xfrm>
          <a:prstGeom prst="rect">
            <a:avLst/>
          </a:prstGeom>
          <a:noFill/>
        </p:spPr>
        <p:txBody>
          <a:bodyPr wrap="square" rtlCol="0">
            <a:spAutoFit/>
          </a:bodyPr>
          <a:lstStyle/>
          <a:p>
            <a:pPr algn="ctr"/>
            <a:r>
              <a:rPr lang="en-US" sz="1500" dirty="0">
                <a:latin typeface="Aptos" panose="020B0004020202020204" pitchFamily="34" charset="0"/>
              </a:rPr>
              <a:t>Vietnam</a:t>
            </a:r>
            <a:br>
              <a:rPr lang="en-US" sz="1500" dirty="0">
                <a:latin typeface="Aptos" panose="020B0004020202020204" pitchFamily="34" charset="0"/>
              </a:rPr>
            </a:br>
            <a:r>
              <a:rPr lang="en-US" sz="1500" dirty="0">
                <a:latin typeface="Aptos" panose="020B0004020202020204" pitchFamily="34" charset="0"/>
              </a:rPr>
              <a:t>2009–2010</a:t>
            </a:r>
            <a:r>
              <a:rPr lang="en-US" sz="1500" baseline="30000" dirty="0">
                <a:latin typeface="Aptos" panose="020B0004020202020204" pitchFamily="34" charset="0"/>
              </a:rPr>
              <a:t>1</a:t>
            </a:r>
          </a:p>
        </p:txBody>
      </p:sp>
      <p:sp>
        <p:nvSpPr>
          <p:cNvPr id="18" name="TextBox 17"/>
          <p:cNvSpPr txBox="1"/>
          <p:nvPr/>
        </p:nvSpPr>
        <p:spPr>
          <a:xfrm>
            <a:off x="7405536" y="5426686"/>
            <a:ext cx="1012773" cy="553998"/>
          </a:xfrm>
          <a:prstGeom prst="rect">
            <a:avLst/>
          </a:prstGeom>
          <a:noFill/>
        </p:spPr>
        <p:txBody>
          <a:bodyPr wrap="square" rtlCol="0">
            <a:spAutoFit/>
          </a:bodyPr>
          <a:lstStyle/>
          <a:p>
            <a:pPr algn="ctr"/>
            <a:r>
              <a:rPr lang="en-US" sz="1500" dirty="0">
                <a:latin typeface="Aptos" panose="020B0004020202020204" pitchFamily="34" charset="0"/>
              </a:rPr>
              <a:t>Norway</a:t>
            </a:r>
            <a:br>
              <a:rPr lang="en-US" sz="1500" dirty="0">
                <a:latin typeface="Aptos" panose="020B0004020202020204" pitchFamily="34" charset="0"/>
              </a:rPr>
            </a:br>
            <a:r>
              <a:rPr lang="en-US" sz="1500" dirty="0">
                <a:latin typeface="Aptos" panose="020B0004020202020204" pitchFamily="34" charset="0"/>
              </a:rPr>
              <a:t>2014</a:t>
            </a:r>
            <a:r>
              <a:rPr lang="en-US" sz="1500" baseline="30000" dirty="0">
                <a:latin typeface="Aptos" panose="020B0004020202020204" pitchFamily="34" charset="0"/>
              </a:rPr>
              <a:t>4,5a</a:t>
            </a:r>
          </a:p>
        </p:txBody>
      </p:sp>
      <p:sp>
        <p:nvSpPr>
          <p:cNvPr id="19" name="TextBox 18"/>
          <p:cNvSpPr txBox="1"/>
          <p:nvPr/>
        </p:nvSpPr>
        <p:spPr>
          <a:xfrm>
            <a:off x="8667689" y="5416407"/>
            <a:ext cx="1728261" cy="553998"/>
          </a:xfrm>
          <a:prstGeom prst="rect">
            <a:avLst/>
          </a:prstGeom>
          <a:noFill/>
        </p:spPr>
        <p:txBody>
          <a:bodyPr wrap="square" rtlCol="0">
            <a:spAutoFit/>
          </a:bodyPr>
          <a:lstStyle/>
          <a:p>
            <a:pPr algn="ctr"/>
            <a:r>
              <a:rPr lang="en-US" sz="1500" dirty="0">
                <a:latin typeface="Aptos" panose="020B0004020202020204" pitchFamily="34" charset="0"/>
              </a:rPr>
              <a:t>UK</a:t>
            </a:r>
            <a:br>
              <a:rPr lang="en-US" sz="1500" dirty="0">
                <a:latin typeface="Aptos" panose="020B0004020202020204" pitchFamily="34" charset="0"/>
              </a:rPr>
            </a:br>
            <a:r>
              <a:rPr lang="en-US" sz="1500" dirty="0">
                <a:latin typeface="Aptos" panose="020B0004020202020204" pitchFamily="34" charset="0"/>
              </a:rPr>
              <a:t>2013–2014</a:t>
            </a:r>
            <a:r>
              <a:rPr lang="en-US" sz="1500" baseline="30000" dirty="0">
                <a:latin typeface="Aptos" panose="020B0004020202020204" pitchFamily="34" charset="0"/>
              </a:rPr>
              <a:t>6,b,c</a:t>
            </a:r>
          </a:p>
        </p:txBody>
      </p:sp>
      <p:graphicFrame>
        <p:nvGraphicFramePr>
          <p:cNvPr id="11" name="Chart 10"/>
          <p:cNvGraphicFramePr/>
          <p:nvPr/>
        </p:nvGraphicFramePr>
        <p:xfrm>
          <a:off x="6116073" y="1937293"/>
          <a:ext cx="4187944" cy="372427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rot="16200000">
            <a:off x="268904" y="4063143"/>
            <a:ext cx="3120937" cy="307777"/>
          </a:xfrm>
          <a:prstGeom prst="rect">
            <a:avLst/>
          </a:prstGeom>
          <a:noFill/>
        </p:spPr>
        <p:txBody>
          <a:bodyPr wrap="square" rtlCol="0">
            <a:spAutoFit/>
          </a:bodyPr>
          <a:lstStyle/>
          <a:p>
            <a:pPr algn="ctr"/>
            <a:r>
              <a:rPr lang="en-US" sz="1400" dirty="0">
                <a:latin typeface="Aptos" panose="020B0004020202020204" pitchFamily="34" charset="0"/>
              </a:rPr>
              <a:t>HPV Vaccination Coverage (%)</a:t>
            </a:r>
          </a:p>
        </p:txBody>
      </p:sp>
      <p:sp>
        <p:nvSpPr>
          <p:cNvPr id="14" name="TextBox 13"/>
          <p:cNvSpPr txBox="1"/>
          <p:nvPr/>
        </p:nvSpPr>
        <p:spPr>
          <a:xfrm rot="16200000">
            <a:off x="4916122" y="4086605"/>
            <a:ext cx="3120937" cy="307777"/>
          </a:xfrm>
          <a:prstGeom prst="rect">
            <a:avLst/>
          </a:prstGeom>
          <a:noFill/>
        </p:spPr>
        <p:txBody>
          <a:bodyPr wrap="square" rtlCol="0">
            <a:spAutoFit/>
          </a:bodyPr>
          <a:lstStyle/>
          <a:p>
            <a:pPr algn="ctr"/>
            <a:r>
              <a:rPr lang="en-US" sz="1400" dirty="0">
                <a:latin typeface="Aptos" panose="020B0004020202020204" pitchFamily="34" charset="0"/>
              </a:rPr>
              <a:t>HPV Vaccination Coverage (%)</a:t>
            </a:r>
          </a:p>
        </p:txBody>
      </p:sp>
    </p:spTree>
    <p:extLst>
      <p:ext uri="{BB962C8B-B14F-4D97-AF65-F5344CB8AC3E}">
        <p14:creationId xmlns:p14="http://schemas.microsoft.com/office/powerpoint/2010/main" val="189674568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fontScale="90000"/>
          </a:bodyPr>
          <a:lstStyle/>
          <a:p>
            <a:r>
              <a:rPr lang="tr-TR" dirty="0" err="1"/>
              <a:t>Contraversies</a:t>
            </a:r>
            <a:r>
              <a:rPr lang="tr-TR" dirty="0"/>
              <a:t> </a:t>
            </a:r>
            <a:r>
              <a:rPr lang="tr-TR" dirty="0" err="1"/>
              <a:t>for</a:t>
            </a:r>
            <a:r>
              <a:rPr lang="tr-TR" dirty="0"/>
              <a:t> HPV </a:t>
            </a:r>
            <a:r>
              <a:rPr lang="tr-TR" dirty="0" err="1"/>
              <a:t>Vaccines</a:t>
            </a:r>
            <a:br>
              <a:rPr lang="tr-TR" dirty="0"/>
            </a:br>
            <a:br>
              <a:rPr lang="tr-TR" dirty="0"/>
            </a:br>
            <a:endParaRPr lang="tr-TR"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8236" y="3902472"/>
            <a:ext cx="2955528" cy="2955528"/>
          </a:xfrm>
          <a:prstGeom prst="rect">
            <a:avLst/>
          </a:prstGeom>
          <a:ln>
            <a:noFill/>
          </a:ln>
          <a:effectLst>
            <a:softEdge rad="112500"/>
          </a:effectLst>
        </p:spPr>
      </p:pic>
    </p:spTree>
    <p:extLst>
      <p:ext uri="{BB962C8B-B14F-4D97-AF65-F5344CB8AC3E}">
        <p14:creationId xmlns:p14="http://schemas.microsoft.com/office/powerpoint/2010/main" val="272975082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82550"/>
            <a:ext cx="7772400" cy="1066800"/>
          </a:xfrm>
        </p:spPr>
        <p:txBody>
          <a:bodyPr/>
          <a:lstStyle/>
          <a:p>
            <a:pPr eaLnBrk="1" hangingPunct="1"/>
            <a:r>
              <a:rPr lang="en-US" dirty="0" err="1"/>
              <a:t>Cervarix</a:t>
            </a:r>
            <a:r>
              <a:rPr lang="en-US" baseline="30000" dirty="0"/>
              <a:t>®</a:t>
            </a:r>
            <a:r>
              <a:rPr lang="en-US" dirty="0"/>
              <a:t>:</a:t>
            </a:r>
            <a:r>
              <a:rPr lang="en-US" dirty="0">
                <a:solidFill>
                  <a:srgbClr val="FF0000"/>
                </a:solidFill>
              </a:rPr>
              <a:t> </a:t>
            </a:r>
            <a:r>
              <a:rPr lang="en-US" dirty="0" err="1"/>
              <a:t>Immunigenis</a:t>
            </a:r>
            <a:r>
              <a:rPr lang="tr-TR" dirty="0"/>
              <a:t>ity</a:t>
            </a:r>
            <a:endParaRPr lang="en-US" dirty="0"/>
          </a:p>
        </p:txBody>
      </p:sp>
      <p:sp>
        <p:nvSpPr>
          <p:cNvPr id="80899" name="Rectangle 3"/>
          <p:cNvSpPr>
            <a:spLocks noChangeArrowheads="1"/>
          </p:cNvSpPr>
          <p:nvPr/>
        </p:nvSpPr>
        <p:spPr bwMode="auto">
          <a:xfrm>
            <a:off x="8289925" y="2341564"/>
            <a:ext cx="179388" cy="179387"/>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00" name="Rectangle 4"/>
          <p:cNvSpPr>
            <a:spLocks noChangeArrowheads="1"/>
          </p:cNvSpPr>
          <p:nvPr/>
        </p:nvSpPr>
        <p:spPr bwMode="auto">
          <a:xfrm>
            <a:off x="8578468" y="2324101"/>
            <a:ext cx="1183722" cy="430887"/>
          </a:xfrm>
          <a:prstGeom prst="rect">
            <a:avLst/>
          </a:prstGeom>
          <a:noFill/>
          <a:ln w="9525">
            <a:noFill/>
            <a:miter lim="800000"/>
            <a:headEnd/>
            <a:tailEnd/>
          </a:ln>
        </p:spPr>
        <p:txBody>
          <a:bodyPr wrap="none" lIns="0" tIns="0" rIns="0" bIns="0">
            <a:spAutoFit/>
          </a:bodyPr>
          <a:lstStyle/>
          <a:p>
            <a:r>
              <a:rPr lang="en-US" altLang="ja-JP" sz="1400" dirty="0">
                <a:latin typeface="Aptos" panose="020B0004020202020204" pitchFamily="34" charset="0"/>
                <a:ea typeface="MS Mincho" pitchFamily="49" charset="-128"/>
                <a:cs typeface="Calibri" pitchFamily="34" charset="0"/>
              </a:rPr>
              <a:t>15–25 yrs </a:t>
            </a:r>
          </a:p>
          <a:p>
            <a:r>
              <a:rPr lang="en-US" altLang="ja-JP" sz="1400" dirty="0">
                <a:latin typeface="Aptos" panose="020B0004020202020204" pitchFamily="34" charset="0"/>
                <a:ea typeface="MS Mincho" pitchFamily="49" charset="-128"/>
                <a:cs typeface="Calibri" pitchFamily="34" charset="0"/>
              </a:rPr>
              <a:t>(</a:t>
            </a:r>
            <a:r>
              <a:rPr lang="tr-TR" altLang="ja-JP" sz="1400" dirty="0">
                <a:latin typeface="Aptos" panose="020B0004020202020204" pitchFamily="34" charset="0"/>
                <a:ea typeface="MS Mincho" pitchFamily="49" charset="-128"/>
                <a:cs typeface="Calibri" pitchFamily="34" charset="0"/>
              </a:rPr>
              <a:t>efficacy study</a:t>
            </a:r>
            <a:r>
              <a:rPr lang="en-US" altLang="ja-JP" sz="1400" dirty="0">
                <a:latin typeface="Aptos" panose="020B0004020202020204" pitchFamily="34" charset="0"/>
                <a:ea typeface="MS Mincho" pitchFamily="49" charset="-128"/>
                <a:cs typeface="Calibri" pitchFamily="34" charset="0"/>
              </a:rPr>
              <a:t>)</a:t>
            </a:r>
            <a:endParaRPr lang="en-US" sz="1400" dirty="0">
              <a:latin typeface="Aptos" panose="020B0004020202020204" pitchFamily="34" charset="0"/>
              <a:cs typeface="Calibri" pitchFamily="34" charset="0"/>
            </a:endParaRPr>
          </a:p>
        </p:txBody>
      </p:sp>
      <p:sp>
        <p:nvSpPr>
          <p:cNvPr id="80902" name="Rectangle 6"/>
          <p:cNvSpPr>
            <a:spLocks noChangeArrowheads="1"/>
          </p:cNvSpPr>
          <p:nvPr/>
        </p:nvSpPr>
        <p:spPr bwMode="auto">
          <a:xfrm>
            <a:off x="2249488" y="1309689"/>
            <a:ext cx="1035050" cy="357545"/>
          </a:xfrm>
          <a:prstGeom prst="roundRect">
            <a:avLst/>
          </a:prstGeom>
          <a:solidFill>
            <a:srgbClr val="422E7D"/>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spAutoFit/>
          </a:bodyPr>
          <a:lstStyle/>
          <a:p>
            <a:pPr algn="ctr"/>
            <a:r>
              <a:rPr lang="en-US" sz="2100" b="1" dirty="0">
                <a:latin typeface="Aptos" panose="020B0004020202020204" pitchFamily="34" charset="0"/>
                <a:cs typeface="Calibri" pitchFamily="34" charset="0"/>
              </a:rPr>
              <a:t>HPV 16</a:t>
            </a:r>
            <a:endParaRPr lang="en-US" sz="1400" dirty="0">
              <a:latin typeface="Aptos" panose="020B0004020202020204" pitchFamily="34" charset="0"/>
              <a:cs typeface="Calibri" pitchFamily="34" charset="0"/>
            </a:endParaRPr>
          </a:p>
        </p:txBody>
      </p:sp>
      <p:sp>
        <p:nvSpPr>
          <p:cNvPr id="80903" name="Rectangle 7"/>
          <p:cNvSpPr>
            <a:spLocks noChangeArrowheads="1"/>
          </p:cNvSpPr>
          <p:nvPr/>
        </p:nvSpPr>
        <p:spPr bwMode="auto">
          <a:xfrm>
            <a:off x="2773369" y="4470400"/>
            <a:ext cx="163506"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a:t>
            </a:r>
            <a:endParaRPr lang="en-US" sz="1200" b="1" dirty="0">
              <a:latin typeface="Aptos" panose="020B0004020202020204" pitchFamily="34" charset="0"/>
              <a:cs typeface="Calibri" pitchFamily="34" charset="0"/>
            </a:endParaRPr>
          </a:p>
        </p:txBody>
      </p:sp>
      <p:sp>
        <p:nvSpPr>
          <p:cNvPr id="80904" name="Rectangle 8"/>
          <p:cNvSpPr>
            <a:spLocks noChangeArrowheads="1"/>
          </p:cNvSpPr>
          <p:nvPr/>
        </p:nvSpPr>
        <p:spPr bwMode="auto">
          <a:xfrm>
            <a:off x="2661454" y="3878263"/>
            <a:ext cx="245260"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a:t>
            </a:r>
            <a:endParaRPr lang="en-US" sz="1200" b="1" dirty="0">
              <a:latin typeface="Aptos" panose="020B0004020202020204" pitchFamily="34" charset="0"/>
              <a:cs typeface="Calibri" pitchFamily="34" charset="0"/>
            </a:endParaRPr>
          </a:p>
        </p:txBody>
      </p:sp>
      <p:sp>
        <p:nvSpPr>
          <p:cNvPr id="80905" name="Rectangle 9"/>
          <p:cNvSpPr>
            <a:spLocks noChangeArrowheads="1"/>
          </p:cNvSpPr>
          <p:nvPr/>
        </p:nvSpPr>
        <p:spPr bwMode="auto">
          <a:xfrm>
            <a:off x="2579700" y="3295650"/>
            <a:ext cx="327014"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1000</a:t>
            </a:r>
            <a:endParaRPr lang="en-US" sz="1200" b="1" dirty="0">
              <a:latin typeface="Aptos" panose="020B0004020202020204" pitchFamily="34" charset="0"/>
              <a:cs typeface="Calibri" pitchFamily="34" charset="0"/>
            </a:endParaRPr>
          </a:p>
        </p:txBody>
      </p:sp>
      <p:sp>
        <p:nvSpPr>
          <p:cNvPr id="80906" name="Rectangle 10"/>
          <p:cNvSpPr>
            <a:spLocks noChangeArrowheads="1"/>
          </p:cNvSpPr>
          <p:nvPr/>
        </p:nvSpPr>
        <p:spPr bwMode="auto">
          <a:xfrm>
            <a:off x="2528110" y="2711450"/>
            <a:ext cx="408766"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10000</a:t>
            </a:r>
            <a:endParaRPr lang="en-US" sz="1200" b="1" dirty="0">
              <a:latin typeface="Aptos" panose="020B0004020202020204" pitchFamily="34" charset="0"/>
              <a:cs typeface="Calibri" pitchFamily="34" charset="0"/>
            </a:endParaRPr>
          </a:p>
        </p:txBody>
      </p:sp>
      <p:sp>
        <p:nvSpPr>
          <p:cNvPr id="80907" name="Rectangle 11"/>
          <p:cNvSpPr>
            <a:spLocks noChangeArrowheads="1"/>
          </p:cNvSpPr>
          <p:nvPr/>
        </p:nvSpPr>
        <p:spPr bwMode="auto">
          <a:xfrm>
            <a:off x="7108826" y="5132389"/>
            <a:ext cx="430213"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63–68</a:t>
            </a:r>
            <a:endParaRPr lang="en-US" sz="900" b="1" dirty="0">
              <a:latin typeface="Aptos" panose="020B0004020202020204" pitchFamily="34" charset="0"/>
              <a:cs typeface="Calibri" pitchFamily="34" charset="0"/>
            </a:endParaRPr>
          </a:p>
        </p:txBody>
      </p:sp>
      <p:sp>
        <p:nvSpPr>
          <p:cNvPr id="80908" name="Rectangle 12"/>
          <p:cNvSpPr>
            <a:spLocks noChangeArrowheads="1"/>
          </p:cNvSpPr>
          <p:nvPr/>
        </p:nvSpPr>
        <p:spPr bwMode="auto">
          <a:xfrm>
            <a:off x="6705600" y="5132389"/>
            <a:ext cx="414338" cy="138499"/>
          </a:xfrm>
          <a:prstGeom prst="rect">
            <a:avLst/>
          </a:prstGeom>
          <a:noFill/>
          <a:ln w="9525">
            <a:noFill/>
            <a:miter lim="800000"/>
            <a:headEnd/>
            <a:tailEnd/>
          </a:ln>
        </p:spPr>
        <p:txBody>
          <a:bodyPr lIns="0" tIns="0" rIns="0" bIns="0">
            <a:spAutoFit/>
          </a:bodyPr>
          <a:lstStyle/>
          <a:p>
            <a:pPr algn="ctr">
              <a:spcBef>
                <a:spcPct val="20000"/>
              </a:spcBef>
            </a:pPr>
            <a:r>
              <a:rPr lang="nl-BE" altLang="ja-JP" sz="900" b="1" dirty="0">
                <a:latin typeface="Aptos" panose="020B0004020202020204" pitchFamily="34" charset="0"/>
                <a:ea typeface="MS Mincho" pitchFamily="49" charset="-128"/>
                <a:cs typeface="Calibri" pitchFamily="34" charset="0"/>
              </a:rPr>
              <a:t>57–62</a:t>
            </a:r>
            <a:endParaRPr lang="en-US" sz="900" b="1" dirty="0">
              <a:latin typeface="Aptos" panose="020B0004020202020204" pitchFamily="34" charset="0"/>
              <a:cs typeface="Calibri" pitchFamily="34" charset="0"/>
            </a:endParaRPr>
          </a:p>
        </p:txBody>
      </p:sp>
      <p:sp>
        <p:nvSpPr>
          <p:cNvPr id="80909" name="Rectangle 13"/>
          <p:cNvSpPr>
            <a:spLocks noChangeArrowheads="1"/>
          </p:cNvSpPr>
          <p:nvPr/>
        </p:nvSpPr>
        <p:spPr bwMode="auto">
          <a:xfrm>
            <a:off x="6299200" y="5132389"/>
            <a:ext cx="414338"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51–56</a:t>
            </a:r>
            <a:endParaRPr lang="en-US" sz="900" b="1" dirty="0">
              <a:latin typeface="Aptos" panose="020B0004020202020204" pitchFamily="34" charset="0"/>
              <a:cs typeface="Calibri" pitchFamily="34" charset="0"/>
            </a:endParaRPr>
          </a:p>
        </p:txBody>
      </p:sp>
      <p:sp>
        <p:nvSpPr>
          <p:cNvPr id="80910" name="Rectangle 14"/>
          <p:cNvSpPr>
            <a:spLocks noChangeArrowheads="1"/>
          </p:cNvSpPr>
          <p:nvPr/>
        </p:nvSpPr>
        <p:spPr bwMode="auto">
          <a:xfrm>
            <a:off x="5881689" y="5132389"/>
            <a:ext cx="422275"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45–50</a:t>
            </a:r>
            <a:endParaRPr lang="en-US" sz="900" b="1" dirty="0">
              <a:latin typeface="Aptos" panose="020B0004020202020204" pitchFamily="34" charset="0"/>
              <a:cs typeface="Calibri" pitchFamily="34" charset="0"/>
            </a:endParaRPr>
          </a:p>
        </p:txBody>
      </p:sp>
      <p:sp>
        <p:nvSpPr>
          <p:cNvPr id="80911" name="Rectangle 15"/>
          <p:cNvSpPr>
            <a:spLocks noChangeArrowheads="1"/>
          </p:cNvSpPr>
          <p:nvPr/>
        </p:nvSpPr>
        <p:spPr bwMode="auto">
          <a:xfrm>
            <a:off x="5510214" y="5132389"/>
            <a:ext cx="363537"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39–44</a:t>
            </a:r>
            <a:endParaRPr lang="en-US" sz="900" b="1" dirty="0">
              <a:latin typeface="Aptos" panose="020B0004020202020204" pitchFamily="34" charset="0"/>
              <a:cs typeface="Calibri" pitchFamily="34" charset="0"/>
            </a:endParaRPr>
          </a:p>
        </p:txBody>
      </p:sp>
      <p:sp>
        <p:nvSpPr>
          <p:cNvPr id="80912" name="Rectangle 16"/>
          <p:cNvSpPr>
            <a:spLocks noChangeArrowheads="1"/>
          </p:cNvSpPr>
          <p:nvPr/>
        </p:nvSpPr>
        <p:spPr bwMode="auto">
          <a:xfrm>
            <a:off x="5062539" y="5132389"/>
            <a:ext cx="434975"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33–38</a:t>
            </a:r>
            <a:endParaRPr lang="en-US" sz="900" b="1" dirty="0">
              <a:latin typeface="Aptos" panose="020B0004020202020204" pitchFamily="34" charset="0"/>
              <a:cs typeface="Calibri" pitchFamily="34" charset="0"/>
            </a:endParaRPr>
          </a:p>
        </p:txBody>
      </p:sp>
      <p:sp>
        <p:nvSpPr>
          <p:cNvPr id="80913" name="Rectangle 17"/>
          <p:cNvSpPr>
            <a:spLocks noChangeArrowheads="1"/>
          </p:cNvSpPr>
          <p:nvPr/>
        </p:nvSpPr>
        <p:spPr bwMode="auto">
          <a:xfrm>
            <a:off x="4675189" y="5132389"/>
            <a:ext cx="376237"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25–32</a:t>
            </a:r>
            <a:endParaRPr lang="en-US" sz="900" b="1" dirty="0">
              <a:latin typeface="Aptos" panose="020B0004020202020204" pitchFamily="34" charset="0"/>
              <a:cs typeface="Calibri" pitchFamily="34" charset="0"/>
            </a:endParaRPr>
          </a:p>
        </p:txBody>
      </p:sp>
      <p:sp>
        <p:nvSpPr>
          <p:cNvPr id="80914" name="Rectangle 18"/>
          <p:cNvSpPr>
            <a:spLocks noChangeArrowheads="1"/>
          </p:cNvSpPr>
          <p:nvPr/>
        </p:nvSpPr>
        <p:spPr bwMode="auto">
          <a:xfrm>
            <a:off x="4333875" y="5132389"/>
            <a:ext cx="242888"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18</a:t>
            </a:r>
            <a:endParaRPr lang="en-US" sz="900" b="1" dirty="0">
              <a:latin typeface="Aptos" panose="020B0004020202020204" pitchFamily="34" charset="0"/>
              <a:cs typeface="Calibri" pitchFamily="34" charset="0"/>
            </a:endParaRPr>
          </a:p>
        </p:txBody>
      </p:sp>
      <p:sp>
        <p:nvSpPr>
          <p:cNvPr id="80915" name="Rectangle 19"/>
          <p:cNvSpPr>
            <a:spLocks noChangeArrowheads="1"/>
          </p:cNvSpPr>
          <p:nvPr/>
        </p:nvSpPr>
        <p:spPr bwMode="auto">
          <a:xfrm>
            <a:off x="3919538" y="5132389"/>
            <a:ext cx="241300"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12</a:t>
            </a:r>
            <a:endParaRPr lang="en-US" sz="900" b="1" dirty="0">
              <a:latin typeface="Aptos" panose="020B0004020202020204" pitchFamily="34" charset="0"/>
              <a:cs typeface="Calibri" pitchFamily="34" charset="0"/>
            </a:endParaRPr>
          </a:p>
        </p:txBody>
      </p:sp>
      <p:sp>
        <p:nvSpPr>
          <p:cNvPr id="80916" name="Rectangle 20"/>
          <p:cNvSpPr>
            <a:spLocks noChangeArrowheads="1"/>
          </p:cNvSpPr>
          <p:nvPr/>
        </p:nvSpPr>
        <p:spPr bwMode="auto">
          <a:xfrm>
            <a:off x="3511551" y="5132389"/>
            <a:ext cx="239713"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7</a:t>
            </a:r>
            <a:endParaRPr lang="en-US" sz="900" b="1" dirty="0">
              <a:latin typeface="Aptos" panose="020B0004020202020204" pitchFamily="34" charset="0"/>
              <a:cs typeface="Calibri" pitchFamily="34" charset="0"/>
            </a:endParaRPr>
          </a:p>
        </p:txBody>
      </p:sp>
      <p:sp>
        <p:nvSpPr>
          <p:cNvPr id="80917" name="Rectangle 21"/>
          <p:cNvSpPr>
            <a:spLocks noChangeArrowheads="1"/>
          </p:cNvSpPr>
          <p:nvPr/>
        </p:nvSpPr>
        <p:spPr bwMode="auto">
          <a:xfrm>
            <a:off x="3095625" y="5132389"/>
            <a:ext cx="241300"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0</a:t>
            </a:r>
            <a:endParaRPr lang="en-US" sz="900" b="1" dirty="0">
              <a:latin typeface="Aptos" panose="020B0004020202020204" pitchFamily="34" charset="0"/>
              <a:cs typeface="Calibri" pitchFamily="34" charset="0"/>
            </a:endParaRPr>
          </a:p>
        </p:txBody>
      </p:sp>
      <p:sp>
        <p:nvSpPr>
          <p:cNvPr id="80918" name="Rectangle 22"/>
          <p:cNvSpPr>
            <a:spLocks noChangeArrowheads="1"/>
          </p:cNvSpPr>
          <p:nvPr/>
        </p:nvSpPr>
        <p:spPr bwMode="auto">
          <a:xfrm>
            <a:off x="6837363" y="3587750"/>
            <a:ext cx="182562" cy="1517650"/>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19" name="Rectangle 23"/>
          <p:cNvSpPr>
            <a:spLocks noChangeArrowheads="1"/>
          </p:cNvSpPr>
          <p:nvPr/>
        </p:nvSpPr>
        <p:spPr bwMode="auto">
          <a:xfrm>
            <a:off x="6423026" y="3486150"/>
            <a:ext cx="182563" cy="1619250"/>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0" name="Rectangle 24"/>
          <p:cNvSpPr>
            <a:spLocks noChangeArrowheads="1"/>
          </p:cNvSpPr>
          <p:nvPr/>
        </p:nvSpPr>
        <p:spPr bwMode="auto">
          <a:xfrm>
            <a:off x="6011863" y="3587750"/>
            <a:ext cx="182562" cy="1517650"/>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1" name="Rectangle 25"/>
          <p:cNvSpPr>
            <a:spLocks noChangeArrowheads="1"/>
          </p:cNvSpPr>
          <p:nvPr/>
        </p:nvSpPr>
        <p:spPr bwMode="auto">
          <a:xfrm>
            <a:off x="5595938" y="3497264"/>
            <a:ext cx="182562" cy="1608137"/>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2" name="Rectangle 26"/>
          <p:cNvSpPr>
            <a:spLocks noChangeArrowheads="1"/>
          </p:cNvSpPr>
          <p:nvPr/>
        </p:nvSpPr>
        <p:spPr bwMode="auto">
          <a:xfrm>
            <a:off x="5186363" y="3554414"/>
            <a:ext cx="182562" cy="1550987"/>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3" name="Rectangle 27"/>
          <p:cNvSpPr>
            <a:spLocks noChangeArrowheads="1"/>
          </p:cNvSpPr>
          <p:nvPr/>
        </p:nvSpPr>
        <p:spPr bwMode="auto">
          <a:xfrm>
            <a:off x="4776788" y="3452814"/>
            <a:ext cx="182562" cy="1652587"/>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4" name="Rectangle 28"/>
          <p:cNvSpPr>
            <a:spLocks noChangeArrowheads="1"/>
          </p:cNvSpPr>
          <p:nvPr/>
        </p:nvSpPr>
        <p:spPr bwMode="auto">
          <a:xfrm>
            <a:off x="4357688" y="3432176"/>
            <a:ext cx="182562" cy="1673225"/>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5" name="Rectangle 29"/>
          <p:cNvSpPr>
            <a:spLocks noChangeArrowheads="1"/>
          </p:cNvSpPr>
          <p:nvPr/>
        </p:nvSpPr>
        <p:spPr bwMode="auto">
          <a:xfrm>
            <a:off x="3941764" y="3295650"/>
            <a:ext cx="180975" cy="1809750"/>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6" name="Rectangle 30"/>
          <p:cNvSpPr>
            <a:spLocks noChangeArrowheads="1"/>
          </p:cNvSpPr>
          <p:nvPr/>
        </p:nvSpPr>
        <p:spPr bwMode="auto">
          <a:xfrm>
            <a:off x="3538538" y="2992438"/>
            <a:ext cx="182562" cy="2112962"/>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7" name="Rectangle 31"/>
          <p:cNvSpPr>
            <a:spLocks noChangeArrowheads="1"/>
          </p:cNvSpPr>
          <p:nvPr/>
        </p:nvSpPr>
        <p:spPr bwMode="auto">
          <a:xfrm>
            <a:off x="3119438" y="4735514"/>
            <a:ext cx="182562" cy="369887"/>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28" name="Rectangle 32"/>
          <p:cNvSpPr>
            <a:spLocks noChangeArrowheads="1"/>
          </p:cNvSpPr>
          <p:nvPr/>
        </p:nvSpPr>
        <p:spPr bwMode="auto">
          <a:xfrm>
            <a:off x="2416195" y="2119313"/>
            <a:ext cx="490519"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100000</a:t>
            </a:r>
            <a:endParaRPr lang="en-US" sz="1200" b="1" dirty="0">
              <a:latin typeface="Aptos" panose="020B0004020202020204" pitchFamily="34" charset="0"/>
              <a:cs typeface="Calibri" pitchFamily="34" charset="0"/>
            </a:endParaRPr>
          </a:p>
        </p:txBody>
      </p:sp>
      <p:sp>
        <p:nvSpPr>
          <p:cNvPr id="80929" name="Line 33"/>
          <p:cNvSpPr>
            <a:spLocks noChangeShapeType="1"/>
          </p:cNvSpPr>
          <p:nvPr/>
        </p:nvSpPr>
        <p:spPr bwMode="auto">
          <a:xfrm rot="-5400000">
            <a:off x="1508125" y="3660775"/>
            <a:ext cx="2971800" cy="6350"/>
          </a:xfrm>
          <a:prstGeom prst="line">
            <a:avLst/>
          </a:prstGeom>
          <a:noFill/>
          <a:ln w="1905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0930" name="Line 34"/>
          <p:cNvSpPr>
            <a:spLocks noChangeShapeType="1"/>
          </p:cNvSpPr>
          <p:nvPr/>
        </p:nvSpPr>
        <p:spPr bwMode="auto">
          <a:xfrm>
            <a:off x="2949576" y="2771775"/>
            <a:ext cx="42863"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0931" name="Line 35"/>
          <p:cNvSpPr>
            <a:spLocks noChangeShapeType="1"/>
          </p:cNvSpPr>
          <p:nvPr/>
        </p:nvSpPr>
        <p:spPr bwMode="auto">
          <a:xfrm>
            <a:off x="2951163" y="3354388"/>
            <a:ext cx="44450"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0932" name="Line 36"/>
          <p:cNvSpPr>
            <a:spLocks noChangeShapeType="1"/>
          </p:cNvSpPr>
          <p:nvPr/>
        </p:nvSpPr>
        <p:spPr bwMode="auto">
          <a:xfrm>
            <a:off x="2949576" y="2185988"/>
            <a:ext cx="42863"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0933" name="Line 37"/>
          <p:cNvSpPr>
            <a:spLocks noChangeShapeType="1"/>
          </p:cNvSpPr>
          <p:nvPr/>
        </p:nvSpPr>
        <p:spPr bwMode="auto">
          <a:xfrm>
            <a:off x="2951163" y="3937000"/>
            <a:ext cx="44450"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0934" name="Line 38"/>
          <p:cNvSpPr>
            <a:spLocks noChangeShapeType="1"/>
          </p:cNvSpPr>
          <p:nvPr/>
        </p:nvSpPr>
        <p:spPr bwMode="auto">
          <a:xfrm>
            <a:off x="2951163" y="4522788"/>
            <a:ext cx="44450"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grpSp>
        <p:nvGrpSpPr>
          <p:cNvPr id="2" name="Group 39"/>
          <p:cNvGrpSpPr>
            <a:grpSpLocks/>
          </p:cNvGrpSpPr>
          <p:nvPr/>
        </p:nvGrpSpPr>
        <p:grpSpPr bwMode="auto">
          <a:xfrm>
            <a:off x="3214689" y="1365251"/>
            <a:ext cx="6319837" cy="3357563"/>
            <a:chOff x="1065" y="860"/>
            <a:chExt cx="3981" cy="2115"/>
          </a:xfrm>
        </p:grpSpPr>
        <p:sp>
          <p:nvSpPr>
            <p:cNvPr id="81016" name="Line 40"/>
            <p:cNvSpPr>
              <a:spLocks noChangeShapeType="1"/>
            </p:cNvSpPr>
            <p:nvPr/>
          </p:nvSpPr>
          <p:spPr bwMode="auto">
            <a:xfrm>
              <a:off x="4261" y="927"/>
              <a:ext cx="113" cy="0"/>
            </a:xfrm>
            <a:prstGeom prst="line">
              <a:avLst/>
            </a:prstGeom>
            <a:noFill/>
            <a:ln w="28575">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17" name="Rectangle 41"/>
            <p:cNvSpPr>
              <a:spLocks noChangeArrowheads="1"/>
            </p:cNvSpPr>
            <p:nvPr/>
          </p:nvSpPr>
          <p:spPr bwMode="auto">
            <a:xfrm>
              <a:off x="4416" y="860"/>
              <a:ext cx="630" cy="136"/>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15–25 yrs</a:t>
              </a:r>
              <a:endParaRPr lang="en-US" sz="1400" dirty="0">
                <a:latin typeface="Aptos" panose="020B0004020202020204" pitchFamily="34" charset="0"/>
                <a:cs typeface="Calibri" pitchFamily="34" charset="0"/>
              </a:endParaRPr>
            </a:p>
          </p:txBody>
        </p:sp>
        <p:grpSp>
          <p:nvGrpSpPr>
            <p:cNvPr id="3" name="Group 42"/>
            <p:cNvGrpSpPr>
              <a:grpSpLocks/>
            </p:cNvGrpSpPr>
            <p:nvPr/>
          </p:nvGrpSpPr>
          <p:grpSpPr bwMode="auto">
            <a:xfrm>
              <a:off x="1065" y="1723"/>
              <a:ext cx="1050" cy="1252"/>
              <a:chOff x="1136" y="917"/>
              <a:chExt cx="1383" cy="2132"/>
            </a:xfrm>
          </p:grpSpPr>
          <p:sp>
            <p:nvSpPr>
              <p:cNvPr id="81019" name="Freeform 43"/>
              <p:cNvSpPr>
                <a:spLocks/>
              </p:cNvSpPr>
              <p:nvPr/>
            </p:nvSpPr>
            <p:spPr bwMode="auto">
              <a:xfrm>
                <a:off x="1136" y="957"/>
                <a:ext cx="1356" cy="2092"/>
              </a:xfrm>
              <a:custGeom>
                <a:avLst/>
                <a:gdLst>
                  <a:gd name="T0" fmla="*/ 0 w 1365"/>
                  <a:gd name="T1" fmla="*/ 2092 h 2092"/>
                  <a:gd name="T2" fmla="*/ 349 w 1365"/>
                  <a:gd name="T3" fmla="*/ 0 h 2092"/>
                  <a:gd name="T4" fmla="*/ 695 w 1365"/>
                  <a:gd name="T5" fmla="*/ 260 h 2092"/>
                  <a:gd name="T6" fmla="*/ 1031 w 1365"/>
                  <a:gd name="T7" fmla="*/ 371 h 2092"/>
                  <a:gd name="T8" fmla="*/ 1356 w 1365"/>
                  <a:gd name="T9" fmla="*/ 426 h 2092"/>
                  <a:gd name="T10" fmla="*/ 0 60000 65536"/>
                  <a:gd name="T11" fmla="*/ 0 60000 65536"/>
                  <a:gd name="T12" fmla="*/ 0 60000 65536"/>
                  <a:gd name="T13" fmla="*/ 0 60000 65536"/>
                  <a:gd name="T14" fmla="*/ 0 60000 65536"/>
                  <a:gd name="T15" fmla="*/ 0 w 1365"/>
                  <a:gd name="T16" fmla="*/ 0 h 2092"/>
                  <a:gd name="T17" fmla="*/ 1365 w 1365"/>
                  <a:gd name="T18" fmla="*/ 2092 h 2092"/>
                </a:gdLst>
                <a:ahLst/>
                <a:cxnLst>
                  <a:cxn ang="T10">
                    <a:pos x="T0" y="T1"/>
                  </a:cxn>
                  <a:cxn ang="T11">
                    <a:pos x="T2" y="T3"/>
                  </a:cxn>
                  <a:cxn ang="T12">
                    <a:pos x="T4" y="T5"/>
                  </a:cxn>
                  <a:cxn ang="T13">
                    <a:pos x="T6" y="T7"/>
                  </a:cxn>
                  <a:cxn ang="T14">
                    <a:pos x="T8" y="T9"/>
                  </a:cxn>
                </a:cxnLst>
                <a:rect l="T15" t="T16" r="T17" b="T18"/>
                <a:pathLst>
                  <a:path w="1365" h="2092">
                    <a:moveTo>
                      <a:pt x="0" y="2092"/>
                    </a:moveTo>
                    <a:lnTo>
                      <a:pt x="351" y="0"/>
                    </a:lnTo>
                    <a:lnTo>
                      <a:pt x="700" y="260"/>
                    </a:lnTo>
                    <a:lnTo>
                      <a:pt x="1038" y="371"/>
                    </a:lnTo>
                    <a:lnTo>
                      <a:pt x="1365" y="426"/>
                    </a:lnTo>
                  </a:path>
                </a:pathLst>
              </a:custGeom>
              <a:noFill/>
              <a:ln w="12700" cap="flat" cmpd="sng">
                <a:solidFill>
                  <a:srgbClr val="CC0000"/>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grpSp>
            <p:nvGrpSpPr>
              <p:cNvPr id="4" name="Group 44"/>
              <p:cNvGrpSpPr>
                <a:grpSpLocks/>
              </p:cNvGrpSpPr>
              <p:nvPr/>
            </p:nvGrpSpPr>
            <p:grpSpPr bwMode="auto">
              <a:xfrm>
                <a:off x="1467" y="917"/>
                <a:ext cx="45" cy="94"/>
                <a:chOff x="1451" y="935"/>
                <a:chExt cx="46" cy="94"/>
              </a:xfrm>
            </p:grpSpPr>
            <p:sp>
              <p:nvSpPr>
                <p:cNvPr id="81033" name="Line 45"/>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34" name="Line 46"/>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35" name="Line 47"/>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5" name="Group 48"/>
              <p:cNvGrpSpPr>
                <a:grpSpLocks/>
              </p:cNvGrpSpPr>
              <p:nvPr/>
            </p:nvGrpSpPr>
            <p:grpSpPr bwMode="auto">
              <a:xfrm>
                <a:off x="1805" y="1176"/>
                <a:ext cx="46" cy="94"/>
                <a:chOff x="1451" y="935"/>
                <a:chExt cx="46" cy="94"/>
              </a:xfrm>
            </p:grpSpPr>
            <p:sp>
              <p:nvSpPr>
                <p:cNvPr id="81030" name="Line 49"/>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31" name="Line 50"/>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32" name="Line 51"/>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6" name="Group 52"/>
              <p:cNvGrpSpPr>
                <a:grpSpLocks/>
              </p:cNvGrpSpPr>
              <p:nvPr/>
            </p:nvGrpSpPr>
            <p:grpSpPr bwMode="auto">
              <a:xfrm>
                <a:off x="2142" y="1281"/>
                <a:ext cx="46" cy="94"/>
                <a:chOff x="1451" y="935"/>
                <a:chExt cx="46" cy="94"/>
              </a:xfrm>
            </p:grpSpPr>
            <p:sp>
              <p:nvSpPr>
                <p:cNvPr id="81027" name="Line 53"/>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28" name="Line 54"/>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29" name="Line 55"/>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7" name="Group 56"/>
              <p:cNvGrpSpPr>
                <a:grpSpLocks/>
              </p:cNvGrpSpPr>
              <p:nvPr/>
            </p:nvGrpSpPr>
            <p:grpSpPr bwMode="auto">
              <a:xfrm>
                <a:off x="2473" y="1341"/>
                <a:ext cx="46" cy="94"/>
                <a:chOff x="1451" y="935"/>
                <a:chExt cx="46" cy="94"/>
              </a:xfrm>
            </p:grpSpPr>
            <p:sp>
              <p:nvSpPr>
                <p:cNvPr id="81024" name="Line 57"/>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25" name="Line 58"/>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26" name="Line 59"/>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grpSp>
      <p:grpSp>
        <p:nvGrpSpPr>
          <p:cNvPr id="8" name="Group 60"/>
          <p:cNvGrpSpPr>
            <a:grpSpLocks/>
          </p:cNvGrpSpPr>
          <p:nvPr/>
        </p:nvGrpSpPr>
        <p:grpSpPr bwMode="auto">
          <a:xfrm>
            <a:off x="3214688" y="1604963"/>
            <a:ext cx="6248400" cy="3117850"/>
            <a:chOff x="1065" y="1011"/>
            <a:chExt cx="3936" cy="1964"/>
          </a:xfrm>
        </p:grpSpPr>
        <p:sp>
          <p:nvSpPr>
            <p:cNvPr id="80996" name="Line 61"/>
            <p:cNvSpPr>
              <a:spLocks noChangeShapeType="1"/>
            </p:cNvSpPr>
            <p:nvPr/>
          </p:nvSpPr>
          <p:spPr bwMode="auto">
            <a:xfrm>
              <a:off x="4261" y="1094"/>
              <a:ext cx="113" cy="0"/>
            </a:xfrm>
            <a:prstGeom prst="line">
              <a:avLst/>
            </a:prstGeom>
            <a:noFill/>
            <a:ln w="28575">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97" name="Rectangle 62"/>
            <p:cNvSpPr>
              <a:spLocks noChangeArrowheads="1"/>
            </p:cNvSpPr>
            <p:nvPr/>
          </p:nvSpPr>
          <p:spPr bwMode="auto">
            <a:xfrm>
              <a:off x="4416" y="1011"/>
              <a:ext cx="585" cy="166"/>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26–35 yrs</a:t>
              </a:r>
              <a:endParaRPr lang="en-US" sz="1400" dirty="0">
                <a:latin typeface="Aptos" panose="020B0004020202020204" pitchFamily="34" charset="0"/>
                <a:cs typeface="Calibri" pitchFamily="34" charset="0"/>
              </a:endParaRPr>
            </a:p>
          </p:txBody>
        </p:sp>
        <p:grpSp>
          <p:nvGrpSpPr>
            <p:cNvPr id="9" name="Group 63"/>
            <p:cNvGrpSpPr>
              <a:grpSpLocks/>
            </p:cNvGrpSpPr>
            <p:nvPr/>
          </p:nvGrpSpPr>
          <p:grpSpPr bwMode="auto">
            <a:xfrm>
              <a:off x="1065" y="1784"/>
              <a:ext cx="1049" cy="1191"/>
              <a:chOff x="1136" y="1019"/>
              <a:chExt cx="1382" cy="2030"/>
            </a:xfrm>
          </p:grpSpPr>
          <p:sp>
            <p:nvSpPr>
              <p:cNvPr id="80999" name="Freeform 64"/>
              <p:cNvSpPr>
                <a:spLocks/>
              </p:cNvSpPr>
              <p:nvPr/>
            </p:nvSpPr>
            <p:spPr bwMode="auto">
              <a:xfrm>
                <a:off x="1136" y="1095"/>
                <a:ext cx="1361" cy="1954"/>
              </a:xfrm>
              <a:custGeom>
                <a:avLst/>
                <a:gdLst>
                  <a:gd name="T0" fmla="*/ 0 w 1370"/>
                  <a:gd name="T1" fmla="*/ 1954 h 1954"/>
                  <a:gd name="T2" fmla="*/ 360 w 1370"/>
                  <a:gd name="T3" fmla="*/ 0 h 1954"/>
                  <a:gd name="T4" fmla="*/ 695 w 1370"/>
                  <a:gd name="T5" fmla="*/ 272 h 1954"/>
                  <a:gd name="T6" fmla="*/ 1036 w 1370"/>
                  <a:gd name="T7" fmla="*/ 377 h 1954"/>
                  <a:gd name="T8" fmla="*/ 1361 w 1370"/>
                  <a:gd name="T9" fmla="*/ 454 h 1954"/>
                  <a:gd name="T10" fmla="*/ 0 60000 65536"/>
                  <a:gd name="T11" fmla="*/ 0 60000 65536"/>
                  <a:gd name="T12" fmla="*/ 0 60000 65536"/>
                  <a:gd name="T13" fmla="*/ 0 60000 65536"/>
                  <a:gd name="T14" fmla="*/ 0 60000 65536"/>
                  <a:gd name="T15" fmla="*/ 0 w 1370"/>
                  <a:gd name="T16" fmla="*/ 0 h 1954"/>
                  <a:gd name="T17" fmla="*/ 1370 w 1370"/>
                  <a:gd name="T18" fmla="*/ 1954 h 1954"/>
                </a:gdLst>
                <a:ahLst/>
                <a:cxnLst>
                  <a:cxn ang="T10">
                    <a:pos x="T0" y="T1"/>
                  </a:cxn>
                  <a:cxn ang="T11">
                    <a:pos x="T2" y="T3"/>
                  </a:cxn>
                  <a:cxn ang="T12">
                    <a:pos x="T4" y="T5"/>
                  </a:cxn>
                  <a:cxn ang="T13">
                    <a:pos x="T6" y="T7"/>
                  </a:cxn>
                  <a:cxn ang="T14">
                    <a:pos x="T8" y="T9"/>
                  </a:cxn>
                </a:cxnLst>
                <a:rect l="T15" t="T16" r="T17" b="T18"/>
                <a:pathLst>
                  <a:path w="1370" h="1954">
                    <a:moveTo>
                      <a:pt x="0" y="1954"/>
                    </a:moveTo>
                    <a:lnTo>
                      <a:pt x="362" y="0"/>
                    </a:lnTo>
                    <a:lnTo>
                      <a:pt x="700" y="272"/>
                    </a:lnTo>
                    <a:lnTo>
                      <a:pt x="1043" y="377"/>
                    </a:lnTo>
                    <a:lnTo>
                      <a:pt x="1370" y="454"/>
                    </a:lnTo>
                  </a:path>
                </a:pathLst>
              </a:custGeom>
              <a:noFill/>
              <a:ln w="12700" cap="flat" cmpd="sng">
                <a:solidFill>
                  <a:srgbClr val="FF6600"/>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grpSp>
            <p:nvGrpSpPr>
              <p:cNvPr id="10" name="Group 65"/>
              <p:cNvGrpSpPr>
                <a:grpSpLocks/>
              </p:cNvGrpSpPr>
              <p:nvPr/>
            </p:nvGrpSpPr>
            <p:grpSpPr bwMode="auto">
              <a:xfrm>
                <a:off x="2472" y="1479"/>
                <a:ext cx="46" cy="161"/>
                <a:chOff x="1451" y="935"/>
                <a:chExt cx="46" cy="94"/>
              </a:xfrm>
            </p:grpSpPr>
            <p:sp>
              <p:nvSpPr>
                <p:cNvPr id="81013" name="Line 66"/>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14" name="Line 67"/>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15" name="Line 68"/>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1" name="Group 69"/>
              <p:cNvGrpSpPr>
                <a:grpSpLocks/>
              </p:cNvGrpSpPr>
              <p:nvPr/>
            </p:nvGrpSpPr>
            <p:grpSpPr bwMode="auto">
              <a:xfrm>
                <a:off x="2142" y="1400"/>
                <a:ext cx="46" cy="161"/>
                <a:chOff x="1451" y="935"/>
                <a:chExt cx="46" cy="94"/>
              </a:xfrm>
            </p:grpSpPr>
            <p:sp>
              <p:nvSpPr>
                <p:cNvPr id="81010" name="Line 70"/>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11" name="Line 71"/>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12" name="Line 72"/>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2" name="Group 73"/>
              <p:cNvGrpSpPr>
                <a:grpSpLocks/>
              </p:cNvGrpSpPr>
              <p:nvPr/>
            </p:nvGrpSpPr>
            <p:grpSpPr bwMode="auto">
              <a:xfrm>
                <a:off x="1805" y="1298"/>
                <a:ext cx="46" cy="161"/>
                <a:chOff x="1451" y="935"/>
                <a:chExt cx="46" cy="94"/>
              </a:xfrm>
            </p:grpSpPr>
            <p:sp>
              <p:nvSpPr>
                <p:cNvPr id="81007" name="Line 74"/>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08" name="Line 75"/>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09" name="Line 76"/>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3" name="Group 77"/>
              <p:cNvGrpSpPr>
                <a:grpSpLocks/>
              </p:cNvGrpSpPr>
              <p:nvPr/>
            </p:nvGrpSpPr>
            <p:grpSpPr bwMode="auto">
              <a:xfrm>
                <a:off x="1468" y="1019"/>
                <a:ext cx="45" cy="161"/>
                <a:chOff x="1451" y="935"/>
                <a:chExt cx="46" cy="94"/>
              </a:xfrm>
            </p:grpSpPr>
            <p:sp>
              <p:nvSpPr>
                <p:cNvPr id="81004" name="Line 78"/>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05" name="Line 79"/>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006" name="Line 80"/>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grpSp>
      <p:grpSp>
        <p:nvGrpSpPr>
          <p:cNvPr id="14" name="Group 81"/>
          <p:cNvGrpSpPr>
            <a:grpSpLocks/>
          </p:cNvGrpSpPr>
          <p:nvPr/>
        </p:nvGrpSpPr>
        <p:grpSpPr bwMode="auto">
          <a:xfrm>
            <a:off x="3214688" y="1844675"/>
            <a:ext cx="6248400" cy="2878138"/>
            <a:chOff x="1065" y="1162"/>
            <a:chExt cx="3936" cy="1813"/>
          </a:xfrm>
        </p:grpSpPr>
        <p:sp>
          <p:nvSpPr>
            <p:cNvPr id="80976" name="Line 82"/>
            <p:cNvSpPr>
              <a:spLocks noChangeShapeType="1"/>
            </p:cNvSpPr>
            <p:nvPr/>
          </p:nvSpPr>
          <p:spPr bwMode="auto">
            <a:xfrm>
              <a:off x="4261" y="1237"/>
              <a:ext cx="113" cy="0"/>
            </a:xfrm>
            <a:prstGeom prst="line">
              <a:avLst/>
            </a:prstGeom>
            <a:noFill/>
            <a:ln w="28575">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77" name="Rectangle 83"/>
            <p:cNvSpPr>
              <a:spLocks noChangeArrowheads="1"/>
            </p:cNvSpPr>
            <p:nvPr/>
          </p:nvSpPr>
          <p:spPr bwMode="auto">
            <a:xfrm>
              <a:off x="4416" y="1162"/>
              <a:ext cx="585" cy="151"/>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36–45 yrs</a:t>
              </a:r>
              <a:endParaRPr lang="en-US" sz="1400" dirty="0">
                <a:latin typeface="Aptos" panose="020B0004020202020204" pitchFamily="34" charset="0"/>
                <a:cs typeface="Calibri" pitchFamily="34" charset="0"/>
              </a:endParaRPr>
            </a:p>
          </p:txBody>
        </p:sp>
        <p:grpSp>
          <p:nvGrpSpPr>
            <p:cNvPr id="15" name="Group 84"/>
            <p:cNvGrpSpPr>
              <a:grpSpLocks/>
            </p:cNvGrpSpPr>
            <p:nvPr/>
          </p:nvGrpSpPr>
          <p:grpSpPr bwMode="auto">
            <a:xfrm>
              <a:off x="1065" y="1869"/>
              <a:ext cx="1050" cy="1106"/>
              <a:chOff x="1136" y="1165"/>
              <a:chExt cx="1383" cy="1884"/>
            </a:xfrm>
          </p:grpSpPr>
          <p:sp>
            <p:nvSpPr>
              <p:cNvPr id="80979" name="Freeform 85"/>
              <p:cNvSpPr>
                <a:spLocks/>
              </p:cNvSpPr>
              <p:nvPr/>
            </p:nvSpPr>
            <p:spPr bwMode="auto">
              <a:xfrm>
                <a:off x="1136" y="1223"/>
                <a:ext cx="1361" cy="1826"/>
              </a:xfrm>
              <a:custGeom>
                <a:avLst/>
                <a:gdLst>
                  <a:gd name="T0" fmla="*/ 0 w 1370"/>
                  <a:gd name="T1" fmla="*/ 1826 h 1826"/>
                  <a:gd name="T2" fmla="*/ 360 w 1370"/>
                  <a:gd name="T3" fmla="*/ 0 h 1826"/>
                  <a:gd name="T4" fmla="*/ 690 w 1370"/>
                  <a:gd name="T5" fmla="*/ 271 h 1826"/>
                  <a:gd name="T6" fmla="*/ 1025 w 1370"/>
                  <a:gd name="T7" fmla="*/ 415 h 1826"/>
                  <a:gd name="T8" fmla="*/ 1361 w 1370"/>
                  <a:gd name="T9" fmla="*/ 454 h 1826"/>
                  <a:gd name="T10" fmla="*/ 0 60000 65536"/>
                  <a:gd name="T11" fmla="*/ 0 60000 65536"/>
                  <a:gd name="T12" fmla="*/ 0 60000 65536"/>
                  <a:gd name="T13" fmla="*/ 0 60000 65536"/>
                  <a:gd name="T14" fmla="*/ 0 60000 65536"/>
                  <a:gd name="T15" fmla="*/ 0 w 1370"/>
                  <a:gd name="T16" fmla="*/ 0 h 1826"/>
                  <a:gd name="T17" fmla="*/ 1370 w 1370"/>
                  <a:gd name="T18" fmla="*/ 1826 h 1826"/>
                </a:gdLst>
                <a:ahLst/>
                <a:cxnLst>
                  <a:cxn ang="T10">
                    <a:pos x="T0" y="T1"/>
                  </a:cxn>
                  <a:cxn ang="T11">
                    <a:pos x="T2" y="T3"/>
                  </a:cxn>
                  <a:cxn ang="T12">
                    <a:pos x="T4" y="T5"/>
                  </a:cxn>
                  <a:cxn ang="T13">
                    <a:pos x="T6" y="T7"/>
                  </a:cxn>
                  <a:cxn ang="T14">
                    <a:pos x="T8" y="T9"/>
                  </a:cxn>
                </a:cxnLst>
                <a:rect l="T15" t="T16" r="T17" b="T18"/>
                <a:pathLst>
                  <a:path w="1370" h="1826">
                    <a:moveTo>
                      <a:pt x="0" y="1826"/>
                    </a:moveTo>
                    <a:lnTo>
                      <a:pt x="362" y="0"/>
                    </a:lnTo>
                    <a:lnTo>
                      <a:pt x="695" y="271"/>
                    </a:lnTo>
                    <a:lnTo>
                      <a:pt x="1032" y="415"/>
                    </a:lnTo>
                    <a:lnTo>
                      <a:pt x="1370" y="454"/>
                    </a:lnTo>
                  </a:path>
                </a:pathLst>
              </a:custGeom>
              <a:noFill/>
              <a:ln w="12700" cap="flat" cmpd="sng">
                <a:solidFill>
                  <a:srgbClr val="00CCFF"/>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grpSp>
            <p:nvGrpSpPr>
              <p:cNvPr id="16" name="Group 86"/>
              <p:cNvGrpSpPr>
                <a:grpSpLocks/>
              </p:cNvGrpSpPr>
              <p:nvPr/>
            </p:nvGrpSpPr>
            <p:grpSpPr bwMode="auto">
              <a:xfrm>
                <a:off x="2473" y="1616"/>
                <a:ext cx="46" cy="139"/>
                <a:chOff x="1451" y="935"/>
                <a:chExt cx="46" cy="94"/>
              </a:xfrm>
            </p:grpSpPr>
            <p:sp>
              <p:nvSpPr>
                <p:cNvPr id="80993" name="Line 87"/>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94" name="Line 88"/>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95" name="Line 89"/>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7" name="Group 90"/>
              <p:cNvGrpSpPr>
                <a:grpSpLocks/>
              </p:cNvGrpSpPr>
              <p:nvPr/>
            </p:nvGrpSpPr>
            <p:grpSpPr bwMode="auto">
              <a:xfrm>
                <a:off x="2141" y="1574"/>
                <a:ext cx="46" cy="139"/>
                <a:chOff x="1451" y="935"/>
                <a:chExt cx="46" cy="94"/>
              </a:xfrm>
            </p:grpSpPr>
            <p:sp>
              <p:nvSpPr>
                <p:cNvPr id="80990" name="Line 91"/>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91" name="Line 92"/>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92" name="Line 93"/>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8" name="Group 94"/>
              <p:cNvGrpSpPr>
                <a:grpSpLocks/>
              </p:cNvGrpSpPr>
              <p:nvPr/>
            </p:nvGrpSpPr>
            <p:grpSpPr bwMode="auto">
              <a:xfrm>
                <a:off x="1805" y="1419"/>
                <a:ext cx="46" cy="139"/>
                <a:chOff x="1451" y="935"/>
                <a:chExt cx="46" cy="94"/>
              </a:xfrm>
            </p:grpSpPr>
            <p:sp>
              <p:nvSpPr>
                <p:cNvPr id="80987" name="Line 95"/>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88" name="Line 96"/>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89" name="Line 97"/>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9" name="Group 98"/>
              <p:cNvGrpSpPr>
                <a:grpSpLocks/>
              </p:cNvGrpSpPr>
              <p:nvPr/>
            </p:nvGrpSpPr>
            <p:grpSpPr bwMode="auto">
              <a:xfrm>
                <a:off x="1468" y="1165"/>
                <a:ext cx="45" cy="139"/>
                <a:chOff x="1451" y="935"/>
                <a:chExt cx="46" cy="94"/>
              </a:xfrm>
            </p:grpSpPr>
            <p:sp>
              <p:nvSpPr>
                <p:cNvPr id="80984" name="Line 99"/>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85" name="Line 100"/>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86" name="Line 101"/>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grpSp>
      <p:grpSp>
        <p:nvGrpSpPr>
          <p:cNvPr id="20" name="Group 102"/>
          <p:cNvGrpSpPr>
            <a:grpSpLocks/>
          </p:cNvGrpSpPr>
          <p:nvPr/>
        </p:nvGrpSpPr>
        <p:grpSpPr bwMode="auto">
          <a:xfrm>
            <a:off x="3214689" y="2085976"/>
            <a:ext cx="6175375" cy="2640013"/>
            <a:chOff x="1065" y="1314"/>
            <a:chExt cx="3890" cy="1663"/>
          </a:xfrm>
        </p:grpSpPr>
        <p:sp>
          <p:nvSpPr>
            <p:cNvPr id="80956" name="Line 103"/>
            <p:cNvSpPr>
              <a:spLocks noChangeShapeType="1"/>
            </p:cNvSpPr>
            <p:nvPr/>
          </p:nvSpPr>
          <p:spPr bwMode="auto">
            <a:xfrm>
              <a:off x="4261" y="1381"/>
              <a:ext cx="113" cy="0"/>
            </a:xfrm>
            <a:prstGeom prst="line">
              <a:avLst/>
            </a:prstGeom>
            <a:noFill/>
            <a:ln w="28575">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57" name="Rectangle 104"/>
            <p:cNvSpPr>
              <a:spLocks noChangeArrowheads="1"/>
            </p:cNvSpPr>
            <p:nvPr/>
          </p:nvSpPr>
          <p:spPr bwMode="auto">
            <a:xfrm>
              <a:off x="4416" y="1314"/>
              <a:ext cx="539" cy="135"/>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46–55 yrs</a:t>
              </a:r>
              <a:endParaRPr lang="en-US" sz="1400" dirty="0">
                <a:latin typeface="Aptos" panose="020B0004020202020204" pitchFamily="34" charset="0"/>
                <a:cs typeface="Calibri" pitchFamily="34" charset="0"/>
              </a:endParaRPr>
            </a:p>
          </p:txBody>
        </p:sp>
        <p:grpSp>
          <p:nvGrpSpPr>
            <p:cNvPr id="21" name="Group 105"/>
            <p:cNvGrpSpPr>
              <a:grpSpLocks/>
            </p:cNvGrpSpPr>
            <p:nvPr/>
          </p:nvGrpSpPr>
          <p:grpSpPr bwMode="auto">
            <a:xfrm>
              <a:off x="1065" y="1912"/>
              <a:ext cx="1049" cy="1065"/>
              <a:chOff x="1088" y="1747"/>
              <a:chExt cx="1452" cy="1615"/>
            </a:xfrm>
          </p:grpSpPr>
          <p:sp>
            <p:nvSpPr>
              <p:cNvPr id="80959" name="Freeform 106"/>
              <p:cNvSpPr>
                <a:spLocks/>
              </p:cNvSpPr>
              <p:nvPr/>
            </p:nvSpPr>
            <p:spPr bwMode="auto">
              <a:xfrm>
                <a:off x="1088" y="1790"/>
                <a:ext cx="1430" cy="1572"/>
              </a:xfrm>
              <a:custGeom>
                <a:avLst/>
                <a:gdLst>
                  <a:gd name="T0" fmla="*/ 0 w 1370"/>
                  <a:gd name="T1" fmla="*/ 1572 h 1766"/>
                  <a:gd name="T2" fmla="*/ 373 w 1370"/>
                  <a:gd name="T3" fmla="*/ 0 h 1766"/>
                  <a:gd name="T4" fmla="*/ 731 w 1370"/>
                  <a:gd name="T5" fmla="*/ 251 h 1766"/>
                  <a:gd name="T6" fmla="*/ 1083 w 1370"/>
                  <a:gd name="T7" fmla="*/ 360 h 1766"/>
                  <a:gd name="T8" fmla="*/ 1430 w 1370"/>
                  <a:gd name="T9" fmla="*/ 400 h 1766"/>
                  <a:gd name="T10" fmla="*/ 0 60000 65536"/>
                  <a:gd name="T11" fmla="*/ 0 60000 65536"/>
                  <a:gd name="T12" fmla="*/ 0 60000 65536"/>
                  <a:gd name="T13" fmla="*/ 0 60000 65536"/>
                  <a:gd name="T14" fmla="*/ 0 60000 65536"/>
                  <a:gd name="T15" fmla="*/ 0 w 1370"/>
                  <a:gd name="T16" fmla="*/ 0 h 1766"/>
                  <a:gd name="T17" fmla="*/ 1370 w 1370"/>
                  <a:gd name="T18" fmla="*/ 1766 h 1766"/>
                </a:gdLst>
                <a:ahLst/>
                <a:cxnLst>
                  <a:cxn ang="T10">
                    <a:pos x="T0" y="T1"/>
                  </a:cxn>
                  <a:cxn ang="T11">
                    <a:pos x="T2" y="T3"/>
                  </a:cxn>
                  <a:cxn ang="T12">
                    <a:pos x="T4" y="T5"/>
                  </a:cxn>
                  <a:cxn ang="T13">
                    <a:pos x="T6" y="T7"/>
                  </a:cxn>
                  <a:cxn ang="T14">
                    <a:pos x="T8" y="T9"/>
                  </a:cxn>
                </a:cxnLst>
                <a:rect l="T15" t="T16" r="T17" b="T18"/>
                <a:pathLst>
                  <a:path w="1370" h="1766">
                    <a:moveTo>
                      <a:pt x="0" y="1766"/>
                    </a:moveTo>
                    <a:lnTo>
                      <a:pt x="357" y="0"/>
                    </a:lnTo>
                    <a:lnTo>
                      <a:pt x="700" y="282"/>
                    </a:lnTo>
                    <a:lnTo>
                      <a:pt x="1038" y="404"/>
                    </a:lnTo>
                    <a:lnTo>
                      <a:pt x="1370" y="449"/>
                    </a:lnTo>
                  </a:path>
                </a:pathLst>
              </a:custGeom>
              <a:noFill/>
              <a:ln w="12700" cap="flat" cmpd="sng">
                <a:solidFill>
                  <a:srgbClr val="FFCC00"/>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grpSp>
            <p:nvGrpSpPr>
              <p:cNvPr id="22" name="Group 107"/>
              <p:cNvGrpSpPr>
                <a:grpSpLocks/>
              </p:cNvGrpSpPr>
              <p:nvPr/>
            </p:nvGrpSpPr>
            <p:grpSpPr bwMode="auto">
              <a:xfrm>
                <a:off x="1437" y="1747"/>
                <a:ext cx="48" cy="89"/>
                <a:chOff x="1451" y="935"/>
                <a:chExt cx="46" cy="94"/>
              </a:xfrm>
            </p:grpSpPr>
            <p:sp>
              <p:nvSpPr>
                <p:cNvPr id="80973" name="Line 108"/>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74" name="Line 109"/>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75" name="Line 110"/>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23" name="Group 111"/>
              <p:cNvGrpSpPr>
                <a:grpSpLocks/>
              </p:cNvGrpSpPr>
              <p:nvPr/>
            </p:nvGrpSpPr>
            <p:grpSpPr bwMode="auto">
              <a:xfrm>
                <a:off x="1791" y="1998"/>
                <a:ext cx="48" cy="89"/>
                <a:chOff x="1451" y="935"/>
                <a:chExt cx="46" cy="94"/>
              </a:xfrm>
            </p:grpSpPr>
            <p:sp>
              <p:nvSpPr>
                <p:cNvPr id="80970" name="Line 112"/>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71" name="Line 113"/>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72" name="Line 114"/>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24" name="Group 115"/>
              <p:cNvGrpSpPr>
                <a:grpSpLocks/>
              </p:cNvGrpSpPr>
              <p:nvPr/>
            </p:nvGrpSpPr>
            <p:grpSpPr bwMode="auto">
              <a:xfrm>
                <a:off x="2145" y="2101"/>
                <a:ext cx="48" cy="89"/>
                <a:chOff x="1451" y="935"/>
                <a:chExt cx="46" cy="94"/>
              </a:xfrm>
            </p:grpSpPr>
            <p:sp>
              <p:nvSpPr>
                <p:cNvPr id="80967" name="Line 116"/>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68" name="Line 117"/>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69" name="Line 118"/>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25" name="Group 119"/>
              <p:cNvGrpSpPr>
                <a:grpSpLocks/>
              </p:cNvGrpSpPr>
              <p:nvPr/>
            </p:nvGrpSpPr>
            <p:grpSpPr bwMode="auto">
              <a:xfrm>
                <a:off x="2492" y="2155"/>
                <a:ext cx="48" cy="89"/>
                <a:chOff x="1451" y="935"/>
                <a:chExt cx="46" cy="94"/>
              </a:xfrm>
            </p:grpSpPr>
            <p:sp>
              <p:nvSpPr>
                <p:cNvPr id="80964" name="Line 120"/>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65" name="Line 121"/>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0966" name="Line 122"/>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grpSp>
      <p:sp>
        <p:nvSpPr>
          <p:cNvPr id="80939" name="Text Box 123"/>
          <p:cNvSpPr txBox="1">
            <a:spLocks noChangeArrowheads="1"/>
          </p:cNvSpPr>
          <p:nvPr/>
        </p:nvSpPr>
        <p:spPr bwMode="auto">
          <a:xfrm>
            <a:off x="8451850" y="4121151"/>
            <a:ext cx="941388" cy="428625"/>
          </a:xfrm>
          <a:prstGeom prst="rect">
            <a:avLst/>
          </a:prstGeom>
          <a:noFill/>
          <a:ln w="9525">
            <a:noFill/>
            <a:miter lim="800000"/>
            <a:headEnd/>
            <a:tailEnd/>
          </a:ln>
        </p:spPr>
        <p:txBody>
          <a:bodyPr>
            <a:spAutoFit/>
          </a:bodyPr>
          <a:lstStyle/>
          <a:p>
            <a:r>
              <a:rPr lang="en-GB" sz="1100" dirty="0">
                <a:solidFill>
                  <a:srgbClr val="000000"/>
                </a:solidFill>
                <a:latin typeface="Aptos" panose="020B0004020202020204" pitchFamily="34" charset="0"/>
                <a:cs typeface="Calibri" pitchFamily="34" charset="0"/>
              </a:rPr>
              <a:t>Natural infection</a:t>
            </a:r>
            <a:endParaRPr lang="en-US" sz="1100" dirty="0">
              <a:solidFill>
                <a:srgbClr val="000000"/>
              </a:solidFill>
              <a:latin typeface="Aptos" panose="020B0004020202020204" pitchFamily="34" charset="0"/>
              <a:cs typeface="Calibri" pitchFamily="34" charset="0"/>
            </a:endParaRPr>
          </a:p>
        </p:txBody>
      </p:sp>
      <p:sp>
        <p:nvSpPr>
          <p:cNvPr id="80940" name="Line 124"/>
          <p:cNvSpPr>
            <a:spLocks noChangeShapeType="1"/>
          </p:cNvSpPr>
          <p:nvPr/>
        </p:nvSpPr>
        <p:spPr bwMode="auto">
          <a:xfrm flipV="1">
            <a:off x="5014913" y="3505200"/>
            <a:ext cx="0" cy="833438"/>
          </a:xfrm>
          <a:prstGeom prst="line">
            <a:avLst/>
          </a:prstGeom>
          <a:noFill/>
          <a:ln w="38100">
            <a:solidFill>
              <a:srgbClr val="55329A"/>
            </a:solidFill>
            <a:round/>
            <a:headEnd type="triangle" w="med" len="med"/>
            <a:tailEnd type="triangle" w="med" len="med"/>
          </a:ln>
        </p:spPr>
        <p:txBody>
          <a:bodyPr/>
          <a:lstStyle/>
          <a:p>
            <a:endParaRPr lang="tr-TR" dirty="0">
              <a:latin typeface="Aptos" panose="020B0004020202020204" pitchFamily="34" charset="0"/>
              <a:cs typeface="Calibri" pitchFamily="34" charset="0"/>
            </a:endParaRPr>
          </a:p>
        </p:txBody>
      </p:sp>
      <p:sp>
        <p:nvSpPr>
          <p:cNvPr id="80941" name="Text Box 125"/>
          <p:cNvSpPr txBox="1">
            <a:spLocks noChangeArrowheads="1"/>
          </p:cNvSpPr>
          <p:nvPr/>
        </p:nvSpPr>
        <p:spPr bwMode="auto">
          <a:xfrm>
            <a:off x="3425826" y="2276475"/>
            <a:ext cx="1624013" cy="274638"/>
          </a:xfrm>
          <a:prstGeom prst="rect">
            <a:avLst/>
          </a:prstGeom>
          <a:noFill/>
          <a:ln w="9525">
            <a:noFill/>
            <a:miter lim="800000"/>
            <a:headEnd/>
            <a:tailEnd/>
          </a:ln>
        </p:spPr>
        <p:txBody>
          <a:bodyPr>
            <a:spAutoFit/>
          </a:bodyPr>
          <a:lstStyle/>
          <a:p>
            <a:pPr algn="ctr">
              <a:spcBef>
                <a:spcPct val="50000"/>
              </a:spcBef>
            </a:pPr>
            <a:r>
              <a:rPr lang="en-GB" sz="1200" dirty="0">
                <a:latin typeface="Aptos" panose="020B0004020202020204" pitchFamily="34" charset="0"/>
                <a:cs typeface="Calibri" pitchFamily="34" charset="0"/>
              </a:rPr>
              <a:t>%100 seropositive*</a:t>
            </a:r>
            <a:endParaRPr lang="en-US" sz="1200" dirty="0">
              <a:latin typeface="Aptos" panose="020B0004020202020204" pitchFamily="34" charset="0"/>
              <a:cs typeface="Calibri" pitchFamily="34" charset="0"/>
            </a:endParaRPr>
          </a:p>
        </p:txBody>
      </p:sp>
      <p:sp>
        <p:nvSpPr>
          <p:cNvPr id="80942" name="Line 126"/>
          <p:cNvSpPr>
            <a:spLocks noChangeShapeType="1"/>
          </p:cNvSpPr>
          <p:nvPr/>
        </p:nvSpPr>
        <p:spPr bwMode="auto">
          <a:xfrm>
            <a:off x="3527425" y="2654300"/>
            <a:ext cx="1352550" cy="0"/>
          </a:xfrm>
          <a:prstGeom prst="line">
            <a:avLst/>
          </a:prstGeom>
          <a:noFill/>
          <a:ln w="9525">
            <a:solidFill>
              <a:schemeClr val="tx1"/>
            </a:solidFill>
            <a:round/>
            <a:headEnd type="triangle" w="med" len="med"/>
            <a:tailEnd type="triangle" w="med" len="med"/>
          </a:ln>
        </p:spPr>
        <p:txBody>
          <a:bodyPr/>
          <a:lstStyle/>
          <a:p>
            <a:endParaRPr lang="tr-TR" dirty="0">
              <a:latin typeface="Aptos" panose="020B0004020202020204" pitchFamily="34" charset="0"/>
              <a:cs typeface="Calibri" pitchFamily="34" charset="0"/>
            </a:endParaRPr>
          </a:p>
        </p:txBody>
      </p:sp>
      <p:sp>
        <p:nvSpPr>
          <p:cNvPr id="80943" name="Line 127"/>
          <p:cNvSpPr>
            <a:spLocks noChangeShapeType="1"/>
          </p:cNvSpPr>
          <p:nvPr/>
        </p:nvSpPr>
        <p:spPr bwMode="auto">
          <a:xfrm flipV="1">
            <a:off x="5000626" y="2714625"/>
            <a:ext cx="409575" cy="1233488"/>
          </a:xfrm>
          <a:prstGeom prst="line">
            <a:avLst/>
          </a:prstGeom>
          <a:noFill/>
          <a:ln w="9525">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0944" name="Text Box 128"/>
          <p:cNvSpPr txBox="1">
            <a:spLocks noChangeArrowheads="1"/>
          </p:cNvSpPr>
          <p:nvPr/>
        </p:nvSpPr>
        <p:spPr bwMode="auto">
          <a:xfrm>
            <a:off x="5376863" y="2227263"/>
            <a:ext cx="1077912" cy="707886"/>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tr-TR" sz="1000" b="1" dirty="0">
                <a:solidFill>
                  <a:schemeClr val="accent1">
                    <a:lumMod val="40000"/>
                    <a:lumOff val="60000"/>
                  </a:schemeClr>
                </a:solidFill>
                <a:latin typeface="Aptos" panose="020B0004020202020204" pitchFamily="34" charset="0"/>
                <a:cs typeface="Calibri" pitchFamily="34" charset="0"/>
              </a:rPr>
              <a:t>8 fold compared to natural immunity</a:t>
            </a:r>
            <a:endParaRPr lang="en-US" sz="1000" b="1" dirty="0">
              <a:solidFill>
                <a:schemeClr val="accent1">
                  <a:lumMod val="40000"/>
                  <a:lumOff val="60000"/>
                </a:schemeClr>
              </a:solidFill>
              <a:latin typeface="Aptos" panose="020B0004020202020204" pitchFamily="34" charset="0"/>
              <a:cs typeface="Calibri" pitchFamily="34" charset="0"/>
            </a:endParaRPr>
          </a:p>
        </p:txBody>
      </p:sp>
      <p:sp>
        <p:nvSpPr>
          <p:cNvPr id="80945" name="Rectangle 129"/>
          <p:cNvSpPr>
            <a:spLocks noChangeArrowheads="1"/>
          </p:cNvSpPr>
          <p:nvPr/>
        </p:nvSpPr>
        <p:spPr bwMode="auto">
          <a:xfrm>
            <a:off x="7240588" y="3506788"/>
            <a:ext cx="182562" cy="1598612"/>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46" name="Rectangle 130"/>
          <p:cNvSpPr>
            <a:spLocks noChangeArrowheads="1"/>
          </p:cNvSpPr>
          <p:nvPr/>
        </p:nvSpPr>
        <p:spPr bwMode="auto">
          <a:xfrm>
            <a:off x="8043863" y="3546476"/>
            <a:ext cx="182562" cy="1558925"/>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47" name="Rectangle 131"/>
          <p:cNvSpPr>
            <a:spLocks noChangeArrowheads="1"/>
          </p:cNvSpPr>
          <p:nvPr/>
        </p:nvSpPr>
        <p:spPr bwMode="auto">
          <a:xfrm>
            <a:off x="7640638" y="3600450"/>
            <a:ext cx="182562" cy="1504950"/>
          </a:xfrm>
          <a:prstGeom prst="rect">
            <a:avLst/>
          </a:prstGeom>
          <a:solidFill>
            <a:srgbClr val="422E7D"/>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0948" name="Line 132"/>
          <p:cNvSpPr>
            <a:spLocks noChangeShapeType="1"/>
          </p:cNvSpPr>
          <p:nvPr/>
        </p:nvSpPr>
        <p:spPr bwMode="auto">
          <a:xfrm flipV="1">
            <a:off x="2943225" y="5091113"/>
            <a:ext cx="5429250" cy="0"/>
          </a:xfrm>
          <a:prstGeom prst="line">
            <a:avLst/>
          </a:prstGeom>
          <a:noFill/>
          <a:ln w="1905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0949" name="Rectangle 133"/>
          <p:cNvSpPr>
            <a:spLocks noChangeArrowheads="1"/>
          </p:cNvSpPr>
          <p:nvPr/>
        </p:nvSpPr>
        <p:spPr bwMode="auto">
          <a:xfrm>
            <a:off x="7513638" y="5132389"/>
            <a:ext cx="430212"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69–74</a:t>
            </a:r>
            <a:endParaRPr lang="en-US" sz="900" b="1" dirty="0">
              <a:latin typeface="Aptos" panose="020B0004020202020204" pitchFamily="34" charset="0"/>
              <a:cs typeface="Calibri" pitchFamily="34" charset="0"/>
            </a:endParaRPr>
          </a:p>
        </p:txBody>
      </p:sp>
      <p:sp>
        <p:nvSpPr>
          <p:cNvPr id="80950" name="Rectangle 134"/>
          <p:cNvSpPr>
            <a:spLocks noChangeArrowheads="1"/>
          </p:cNvSpPr>
          <p:nvPr/>
        </p:nvSpPr>
        <p:spPr bwMode="auto">
          <a:xfrm>
            <a:off x="7943851" y="5132389"/>
            <a:ext cx="430213"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75–76</a:t>
            </a:r>
            <a:endParaRPr lang="en-US" sz="900" b="1" dirty="0">
              <a:latin typeface="Aptos" panose="020B0004020202020204" pitchFamily="34" charset="0"/>
              <a:cs typeface="Calibri" pitchFamily="34" charset="0"/>
            </a:endParaRPr>
          </a:p>
        </p:txBody>
      </p:sp>
      <p:sp>
        <p:nvSpPr>
          <p:cNvPr id="80951" name="Text Box 135"/>
          <p:cNvSpPr txBox="1">
            <a:spLocks noChangeArrowheads="1"/>
          </p:cNvSpPr>
          <p:nvPr/>
        </p:nvSpPr>
        <p:spPr bwMode="auto">
          <a:xfrm>
            <a:off x="4611689" y="5368925"/>
            <a:ext cx="2314575" cy="184150"/>
          </a:xfrm>
          <a:prstGeom prst="rect">
            <a:avLst/>
          </a:prstGeom>
          <a:noFill/>
          <a:ln w="9525" algn="ctr">
            <a:noFill/>
            <a:miter lim="800000"/>
            <a:headEnd/>
            <a:tailEnd/>
          </a:ln>
        </p:spPr>
        <p:txBody>
          <a:bodyPr lIns="0" tIns="0" rIns="0" bIns="0">
            <a:spAutoFit/>
          </a:bodyPr>
          <a:lstStyle/>
          <a:p>
            <a:pPr algn="ctr">
              <a:spcBef>
                <a:spcPct val="50000"/>
              </a:spcBef>
            </a:pPr>
            <a:r>
              <a:rPr lang="tr-TR" sz="1200" b="1" dirty="0">
                <a:latin typeface="Aptos" panose="020B0004020202020204" pitchFamily="34" charset="0"/>
                <a:cs typeface="Calibri" pitchFamily="34" charset="0"/>
              </a:rPr>
              <a:t>Months monitored</a:t>
            </a:r>
            <a:endParaRPr lang="en-US" sz="1200" b="1" dirty="0">
              <a:latin typeface="Aptos" panose="020B0004020202020204" pitchFamily="34" charset="0"/>
              <a:cs typeface="Calibri" pitchFamily="34" charset="0"/>
            </a:endParaRPr>
          </a:p>
        </p:txBody>
      </p:sp>
      <p:sp>
        <p:nvSpPr>
          <p:cNvPr id="80952" name="Line 136"/>
          <p:cNvSpPr>
            <a:spLocks noChangeShapeType="1"/>
          </p:cNvSpPr>
          <p:nvPr/>
        </p:nvSpPr>
        <p:spPr bwMode="auto">
          <a:xfrm flipV="1">
            <a:off x="2984500" y="4333875"/>
            <a:ext cx="5403850" cy="25400"/>
          </a:xfrm>
          <a:prstGeom prst="line">
            <a:avLst/>
          </a:prstGeom>
          <a:noFill/>
          <a:ln w="19050">
            <a:solidFill>
              <a:schemeClr val="tx1"/>
            </a:solidFill>
            <a:prstDash val="dash"/>
            <a:round/>
            <a:headEnd/>
            <a:tailEnd/>
          </a:ln>
        </p:spPr>
        <p:txBody>
          <a:bodyPr/>
          <a:lstStyle/>
          <a:p>
            <a:endParaRPr lang="tr-TR" dirty="0">
              <a:latin typeface="Aptos" panose="020B0004020202020204" pitchFamily="34" charset="0"/>
              <a:cs typeface="Calibri" pitchFamily="34" charset="0"/>
            </a:endParaRPr>
          </a:p>
        </p:txBody>
      </p:sp>
      <p:sp>
        <p:nvSpPr>
          <p:cNvPr id="80953" name="Rectangle 137"/>
          <p:cNvSpPr>
            <a:spLocks noChangeArrowheads="1"/>
          </p:cNvSpPr>
          <p:nvPr/>
        </p:nvSpPr>
        <p:spPr bwMode="auto">
          <a:xfrm rot="-5400000">
            <a:off x="1543051" y="3310474"/>
            <a:ext cx="1335087" cy="184666"/>
          </a:xfrm>
          <a:prstGeom prst="rect">
            <a:avLst/>
          </a:prstGeom>
          <a:noFill/>
          <a:ln w="9525">
            <a:noFill/>
            <a:miter lim="800000"/>
            <a:headEnd/>
            <a:tailEnd/>
          </a:ln>
        </p:spPr>
        <p:txBody>
          <a:bodyPr lIns="0" tIns="0" rIns="0" bIns="0">
            <a:spAutoFit/>
          </a:bodyPr>
          <a:lstStyle/>
          <a:p>
            <a:pPr algn="ctr">
              <a:spcBef>
                <a:spcPct val="20000"/>
              </a:spcBef>
            </a:pPr>
            <a:r>
              <a:rPr lang="en-US" altLang="ja-JP" sz="1200" b="1" dirty="0">
                <a:latin typeface="Aptos" panose="020B0004020202020204" pitchFamily="34" charset="0"/>
                <a:ea typeface="MS Mincho" pitchFamily="49" charset="-128"/>
                <a:cs typeface="Calibri" pitchFamily="34" charset="0"/>
              </a:rPr>
              <a:t>Log</a:t>
            </a:r>
            <a:r>
              <a:rPr lang="en-US" altLang="ja-JP" sz="1200" b="1" baseline="-25000" dirty="0">
                <a:latin typeface="Aptos" panose="020B0004020202020204" pitchFamily="34" charset="0"/>
                <a:ea typeface="MS Mincho" pitchFamily="49" charset="-128"/>
                <a:cs typeface="Calibri" pitchFamily="34" charset="0"/>
              </a:rPr>
              <a:t>10</a:t>
            </a:r>
            <a:r>
              <a:rPr lang="en-US" altLang="ja-JP" sz="1200" b="1" dirty="0">
                <a:latin typeface="Aptos" panose="020B0004020202020204" pitchFamily="34" charset="0"/>
                <a:ea typeface="MS Mincho" pitchFamily="49" charset="-128"/>
                <a:cs typeface="Calibri" pitchFamily="34" charset="0"/>
              </a:rPr>
              <a:t> GMT, EU/ml</a:t>
            </a:r>
            <a:endParaRPr lang="en-US" sz="1200" b="1" dirty="0">
              <a:latin typeface="Aptos" panose="020B0004020202020204" pitchFamily="34" charset="0"/>
              <a:cs typeface="Calibri" pitchFamily="34" charset="0"/>
            </a:endParaRPr>
          </a:p>
        </p:txBody>
      </p:sp>
      <p:sp>
        <p:nvSpPr>
          <p:cNvPr id="80954" name="Rectangle 138"/>
          <p:cNvSpPr>
            <a:spLocks noChangeArrowheads="1"/>
          </p:cNvSpPr>
          <p:nvPr/>
        </p:nvSpPr>
        <p:spPr bwMode="auto">
          <a:xfrm>
            <a:off x="2826547" y="5019675"/>
            <a:ext cx="81754"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a:t>
            </a:r>
            <a:endParaRPr lang="en-US" sz="1200" b="1" dirty="0">
              <a:latin typeface="Aptos" panose="020B0004020202020204" pitchFamily="34" charset="0"/>
              <a:cs typeface="Calibri" pitchFamily="34" charset="0"/>
            </a:endParaRPr>
          </a:p>
        </p:txBody>
      </p:sp>
      <p:sp>
        <p:nvSpPr>
          <p:cNvPr id="80955" name="Text Box 80"/>
          <p:cNvSpPr txBox="1">
            <a:spLocks noChangeArrowheads="1"/>
          </p:cNvSpPr>
          <p:nvPr/>
        </p:nvSpPr>
        <p:spPr bwMode="auto">
          <a:xfrm>
            <a:off x="2495601" y="5586879"/>
            <a:ext cx="2928937" cy="276999"/>
          </a:xfrm>
          <a:prstGeom prst="rect">
            <a:avLst/>
          </a:prstGeom>
          <a:noFill/>
          <a:ln w="9525">
            <a:noFill/>
            <a:miter lim="800000"/>
            <a:headEnd/>
            <a:tailEnd/>
          </a:ln>
        </p:spPr>
        <p:txBody>
          <a:bodyPr anchor="b">
            <a:spAutoFit/>
          </a:bodyPr>
          <a:lstStyle/>
          <a:p>
            <a:r>
              <a:rPr lang="en-US" sz="1200" dirty="0">
                <a:latin typeface="Aptos" panose="020B0004020202020204" pitchFamily="34" charset="0"/>
                <a:cs typeface="Calibri" pitchFamily="34" charset="0"/>
              </a:rPr>
              <a:t>*</a:t>
            </a:r>
            <a:r>
              <a:rPr lang="tr-TR" sz="1200" dirty="0">
                <a:latin typeface="Aptos" panose="020B0004020202020204" pitchFamily="34" charset="0"/>
                <a:cs typeface="Calibri" pitchFamily="34" charset="0"/>
              </a:rPr>
              <a:t>Excl. Efficacy study data</a:t>
            </a:r>
            <a:endParaRPr lang="en-GB" sz="1200" dirty="0">
              <a:latin typeface="Aptos" panose="020B0004020202020204" pitchFamily="34" charset="0"/>
              <a:cs typeface="Calibri" pitchFamily="34" charset="0"/>
            </a:endParaRPr>
          </a:p>
        </p:txBody>
      </p:sp>
      <p:sp>
        <p:nvSpPr>
          <p:cNvPr id="26" name="Footer Placeholder 25"/>
          <p:cNvSpPr>
            <a:spLocks noGrp="1"/>
          </p:cNvSpPr>
          <p:nvPr>
            <p:ph type="ftr" sz="quarter" idx="11"/>
          </p:nvPr>
        </p:nvSpPr>
        <p:spPr/>
        <p:txBody>
          <a:bodyPr/>
          <a:lstStyle/>
          <a:p>
            <a:r>
              <a:rPr lang="tr-TR"/>
              <a:t>Harper DM, Lancet 2006; Wheeler CM, ESPID 2008; Schwarz TF, J Clin Oncol 2006;  Schwarz TF, J Clin Oncol 2007; Schwarz TF; EUROGIN 2007; Schwartz TF, Vaccine 2009</a:t>
            </a:r>
            <a:endParaRPr lang="tr-TR" dirty="0"/>
          </a:p>
        </p:txBody>
      </p:sp>
    </p:spTree>
    <p:extLst>
      <p:ext uri="{BB962C8B-B14F-4D97-AF65-F5344CB8AC3E}">
        <p14:creationId xmlns:p14="http://schemas.microsoft.com/office/powerpoint/2010/main" val="2296752791"/>
      </p:ext>
    </p:extLst>
  </p:cSld>
  <p:clrMapOvr>
    <a:masterClrMapping/>
  </p:clrMapOvr>
  <p:transition spd="slow"/>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7219951" y="3270251"/>
            <a:ext cx="180975" cy="1825625"/>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23" name="Rectangle 3"/>
          <p:cNvSpPr>
            <a:spLocks noChangeArrowheads="1"/>
          </p:cNvSpPr>
          <p:nvPr/>
        </p:nvSpPr>
        <p:spPr bwMode="auto">
          <a:xfrm>
            <a:off x="8007351" y="3308351"/>
            <a:ext cx="180975" cy="1800225"/>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24" name="Rectangle 4"/>
          <p:cNvSpPr>
            <a:spLocks noChangeArrowheads="1"/>
          </p:cNvSpPr>
          <p:nvPr/>
        </p:nvSpPr>
        <p:spPr bwMode="auto">
          <a:xfrm>
            <a:off x="7608889" y="3292476"/>
            <a:ext cx="180975" cy="1800225"/>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25" name="Rectangle 5"/>
          <p:cNvSpPr>
            <a:spLocks noGrp="1" noChangeArrowheads="1"/>
          </p:cNvSpPr>
          <p:nvPr>
            <p:ph type="title"/>
          </p:nvPr>
        </p:nvSpPr>
        <p:spPr>
          <a:xfrm>
            <a:off x="2209800" y="82550"/>
            <a:ext cx="7772400" cy="1066800"/>
          </a:xfrm>
        </p:spPr>
        <p:txBody>
          <a:bodyPr/>
          <a:lstStyle/>
          <a:p>
            <a:r>
              <a:rPr lang="en-US" dirty="0" err="1"/>
              <a:t>Cervarix</a:t>
            </a:r>
            <a:r>
              <a:rPr lang="en-US" baseline="30000" dirty="0"/>
              <a:t>®</a:t>
            </a:r>
            <a:r>
              <a:rPr lang="en-US" dirty="0"/>
              <a:t>:</a:t>
            </a:r>
            <a:r>
              <a:rPr lang="en-US" dirty="0">
                <a:solidFill>
                  <a:srgbClr val="FF0000"/>
                </a:solidFill>
              </a:rPr>
              <a:t> </a:t>
            </a:r>
            <a:r>
              <a:rPr lang="en-US" dirty="0" err="1"/>
              <a:t>Immunigenis</a:t>
            </a:r>
            <a:r>
              <a:rPr lang="tr-TR" dirty="0"/>
              <a:t>ity</a:t>
            </a:r>
            <a:endParaRPr lang="en-US" dirty="0"/>
          </a:p>
        </p:txBody>
      </p:sp>
      <p:sp>
        <p:nvSpPr>
          <p:cNvPr id="81926" name="Rectangle 6"/>
          <p:cNvSpPr>
            <a:spLocks noChangeArrowheads="1"/>
          </p:cNvSpPr>
          <p:nvPr/>
        </p:nvSpPr>
        <p:spPr bwMode="auto">
          <a:xfrm>
            <a:off x="2249488" y="1309689"/>
            <a:ext cx="1035050" cy="357545"/>
          </a:xfrm>
          <a:prstGeom prst="roundRect">
            <a:avLst/>
          </a:prstGeom>
          <a:solidFill>
            <a:srgbClr val="007148"/>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lIns="0" tIns="0" rIns="0" bIns="0">
            <a:spAutoFit/>
          </a:bodyPr>
          <a:lstStyle/>
          <a:p>
            <a:pPr algn="ctr"/>
            <a:r>
              <a:rPr lang="en-US" sz="2100" b="1" dirty="0">
                <a:solidFill>
                  <a:schemeClr val="tx1"/>
                </a:solidFill>
                <a:latin typeface="Aptos" panose="020B0004020202020204" pitchFamily="34" charset="0"/>
                <a:cs typeface="Calibri" pitchFamily="34" charset="0"/>
              </a:rPr>
              <a:t>HPV 18</a:t>
            </a:r>
          </a:p>
        </p:txBody>
      </p:sp>
      <p:sp>
        <p:nvSpPr>
          <p:cNvPr id="81927" name="Line 7"/>
          <p:cNvSpPr>
            <a:spLocks noChangeShapeType="1"/>
          </p:cNvSpPr>
          <p:nvPr/>
        </p:nvSpPr>
        <p:spPr bwMode="auto">
          <a:xfrm rot="-5400000">
            <a:off x="1522413" y="3668713"/>
            <a:ext cx="2954338" cy="17463"/>
          </a:xfrm>
          <a:prstGeom prst="line">
            <a:avLst/>
          </a:prstGeom>
          <a:noFill/>
          <a:ln w="1905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1928" name="Line 8"/>
          <p:cNvSpPr>
            <a:spLocks noChangeShapeType="1"/>
          </p:cNvSpPr>
          <p:nvPr/>
        </p:nvSpPr>
        <p:spPr bwMode="auto">
          <a:xfrm>
            <a:off x="2949575" y="2206625"/>
            <a:ext cx="46038" cy="0"/>
          </a:xfrm>
          <a:prstGeom prst="line">
            <a:avLst/>
          </a:prstGeom>
          <a:noFill/>
          <a:ln w="19050">
            <a:solidFill>
              <a:schemeClr val="tx1"/>
            </a:solidFill>
            <a:round/>
            <a:headEnd/>
            <a:tailEnd/>
          </a:ln>
        </p:spPr>
        <p:txBody>
          <a:bodyPr>
            <a:spAutoFit/>
          </a:bodyPr>
          <a:lstStyle/>
          <a:p>
            <a:endParaRPr lang="tr-TR" dirty="0">
              <a:latin typeface="Aptos" panose="020B0004020202020204" pitchFamily="34" charset="0"/>
              <a:cs typeface="Calibri" pitchFamily="34" charset="0"/>
            </a:endParaRPr>
          </a:p>
        </p:txBody>
      </p:sp>
      <p:sp>
        <p:nvSpPr>
          <p:cNvPr id="81929" name="Line 9"/>
          <p:cNvSpPr>
            <a:spLocks noChangeShapeType="1"/>
          </p:cNvSpPr>
          <p:nvPr/>
        </p:nvSpPr>
        <p:spPr bwMode="auto">
          <a:xfrm>
            <a:off x="2951163" y="2932113"/>
            <a:ext cx="44450"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1930" name="Line 10"/>
          <p:cNvSpPr>
            <a:spLocks noChangeShapeType="1"/>
          </p:cNvSpPr>
          <p:nvPr/>
        </p:nvSpPr>
        <p:spPr bwMode="auto">
          <a:xfrm>
            <a:off x="2951163" y="3646488"/>
            <a:ext cx="44450"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1931" name="Line 11"/>
          <p:cNvSpPr>
            <a:spLocks noChangeShapeType="1"/>
          </p:cNvSpPr>
          <p:nvPr/>
        </p:nvSpPr>
        <p:spPr bwMode="auto">
          <a:xfrm>
            <a:off x="2951163" y="4365625"/>
            <a:ext cx="44450" cy="0"/>
          </a:xfrm>
          <a:prstGeom prst="line">
            <a:avLst/>
          </a:prstGeom>
          <a:noFill/>
          <a:ln w="19050">
            <a:solidFill>
              <a:schemeClr val="tx1"/>
            </a:solidFill>
            <a:round/>
            <a:headEnd/>
            <a:tailEnd/>
          </a:ln>
        </p:spPr>
        <p:txBody>
          <a:bodyPr wrap="none">
            <a:spAutoFit/>
          </a:bodyPr>
          <a:lstStyle/>
          <a:p>
            <a:endParaRPr lang="tr-TR" dirty="0">
              <a:latin typeface="Aptos" panose="020B0004020202020204" pitchFamily="34" charset="0"/>
              <a:cs typeface="Calibri" pitchFamily="34" charset="0"/>
            </a:endParaRPr>
          </a:p>
        </p:txBody>
      </p:sp>
      <p:sp>
        <p:nvSpPr>
          <p:cNvPr id="81932" name="Rectangle 12"/>
          <p:cNvSpPr>
            <a:spLocks noChangeArrowheads="1"/>
          </p:cNvSpPr>
          <p:nvPr/>
        </p:nvSpPr>
        <p:spPr bwMode="auto">
          <a:xfrm>
            <a:off x="6784976" y="3317875"/>
            <a:ext cx="180975" cy="1773238"/>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3" name="Rectangle 13"/>
          <p:cNvSpPr>
            <a:spLocks noChangeArrowheads="1"/>
          </p:cNvSpPr>
          <p:nvPr/>
        </p:nvSpPr>
        <p:spPr bwMode="auto">
          <a:xfrm>
            <a:off x="6372226" y="3190875"/>
            <a:ext cx="180975" cy="1900238"/>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4" name="Rectangle 14"/>
          <p:cNvSpPr>
            <a:spLocks noChangeArrowheads="1"/>
          </p:cNvSpPr>
          <p:nvPr/>
        </p:nvSpPr>
        <p:spPr bwMode="auto">
          <a:xfrm>
            <a:off x="5961064" y="3303589"/>
            <a:ext cx="179387" cy="1787525"/>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5" name="Rectangle 15"/>
          <p:cNvSpPr>
            <a:spLocks noChangeArrowheads="1"/>
          </p:cNvSpPr>
          <p:nvPr/>
        </p:nvSpPr>
        <p:spPr bwMode="auto">
          <a:xfrm>
            <a:off x="5559426" y="3184525"/>
            <a:ext cx="180975" cy="1906588"/>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6" name="Rectangle 16"/>
          <p:cNvSpPr>
            <a:spLocks noChangeArrowheads="1"/>
          </p:cNvSpPr>
          <p:nvPr/>
        </p:nvSpPr>
        <p:spPr bwMode="auto">
          <a:xfrm>
            <a:off x="5149850" y="3225801"/>
            <a:ext cx="179388" cy="1865313"/>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7" name="Rectangle 17"/>
          <p:cNvSpPr>
            <a:spLocks noChangeArrowheads="1"/>
          </p:cNvSpPr>
          <p:nvPr/>
        </p:nvSpPr>
        <p:spPr bwMode="auto">
          <a:xfrm>
            <a:off x="4751388" y="3090863"/>
            <a:ext cx="177800" cy="2000250"/>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8" name="Rectangle 18"/>
          <p:cNvSpPr>
            <a:spLocks noChangeArrowheads="1"/>
          </p:cNvSpPr>
          <p:nvPr/>
        </p:nvSpPr>
        <p:spPr bwMode="auto">
          <a:xfrm>
            <a:off x="4337050" y="3084513"/>
            <a:ext cx="179388" cy="2006600"/>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39" name="Rectangle 19"/>
          <p:cNvSpPr>
            <a:spLocks noChangeArrowheads="1"/>
          </p:cNvSpPr>
          <p:nvPr/>
        </p:nvSpPr>
        <p:spPr bwMode="auto">
          <a:xfrm>
            <a:off x="3927475" y="2925763"/>
            <a:ext cx="179388" cy="2165350"/>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40" name="Rectangle 20"/>
          <p:cNvSpPr>
            <a:spLocks noChangeArrowheads="1"/>
          </p:cNvSpPr>
          <p:nvPr/>
        </p:nvSpPr>
        <p:spPr bwMode="auto">
          <a:xfrm>
            <a:off x="3524251" y="2544763"/>
            <a:ext cx="180975" cy="2546350"/>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41" name="Rectangle 21"/>
          <p:cNvSpPr>
            <a:spLocks noChangeArrowheads="1"/>
          </p:cNvSpPr>
          <p:nvPr/>
        </p:nvSpPr>
        <p:spPr bwMode="auto">
          <a:xfrm>
            <a:off x="3114675" y="4664075"/>
            <a:ext cx="179388" cy="427038"/>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42" name="Line 22"/>
          <p:cNvSpPr>
            <a:spLocks noChangeShapeType="1"/>
          </p:cNvSpPr>
          <p:nvPr/>
        </p:nvSpPr>
        <p:spPr bwMode="auto">
          <a:xfrm>
            <a:off x="2992439" y="4164013"/>
            <a:ext cx="5330825" cy="12700"/>
          </a:xfrm>
          <a:prstGeom prst="line">
            <a:avLst/>
          </a:prstGeom>
          <a:noFill/>
          <a:ln w="19050">
            <a:solidFill>
              <a:schemeClr val="tx1"/>
            </a:solidFill>
            <a:prstDash val="dash"/>
            <a:round/>
            <a:headEnd/>
            <a:tailEnd/>
          </a:ln>
        </p:spPr>
        <p:txBody>
          <a:bodyPr/>
          <a:lstStyle/>
          <a:p>
            <a:endParaRPr lang="tr-TR" dirty="0">
              <a:latin typeface="Aptos" panose="020B0004020202020204" pitchFamily="34" charset="0"/>
              <a:cs typeface="Calibri" pitchFamily="34" charset="0"/>
            </a:endParaRPr>
          </a:p>
        </p:txBody>
      </p:sp>
      <p:sp>
        <p:nvSpPr>
          <p:cNvPr id="81943" name="Text Box 23"/>
          <p:cNvSpPr txBox="1">
            <a:spLocks noChangeArrowheads="1"/>
          </p:cNvSpPr>
          <p:nvPr/>
        </p:nvSpPr>
        <p:spPr bwMode="auto">
          <a:xfrm>
            <a:off x="8358188" y="3975101"/>
            <a:ext cx="900112" cy="430213"/>
          </a:xfrm>
          <a:prstGeom prst="rect">
            <a:avLst/>
          </a:prstGeom>
          <a:noFill/>
          <a:ln w="9525">
            <a:noFill/>
            <a:miter lim="800000"/>
            <a:headEnd/>
            <a:tailEnd/>
          </a:ln>
        </p:spPr>
        <p:txBody>
          <a:bodyPr>
            <a:spAutoFit/>
          </a:bodyPr>
          <a:lstStyle/>
          <a:p>
            <a:r>
              <a:rPr lang="en-GB" sz="1100" dirty="0">
                <a:solidFill>
                  <a:srgbClr val="000000"/>
                </a:solidFill>
                <a:latin typeface="Aptos" panose="020B0004020202020204" pitchFamily="34" charset="0"/>
                <a:cs typeface="Calibri" pitchFamily="34" charset="0"/>
              </a:rPr>
              <a:t>Natural infection</a:t>
            </a:r>
            <a:endParaRPr lang="en-US" sz="1100" dirty="0">
              <a:solidFill>
                <a:srgbClr val="000000"/>
              </a:solidFill>
              <a:latin typeface="Aptos" panose="020B0004020202020204" pitchFamily="34" charset="0"/>
              <a:cs typeface="Calibri" pitchFamily="34" charset="0"/>
            </a:endParaRPr>
          </a:p>
        </p:txBody>
      </p:sp>
      <p:sp>
        <p:nvSpPr>
          <p:cNvPr id="81944" name="Rectangle 24"/>
          <p:cNvSpPr>
            <a:spLocks noChangeArrowheads="1"/>
          </p:cNvSpPr>
          <p:nvPr/>
        </p:nvSpPr>
        <p:spPr bwMode="auto">
          <a:xfrm>
            <a:off x="2826547" y="5019675"/>
            <a:ext cx="81754"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a:t>
            </a:r>
            <a:endParaRPr lang="en-US" sz="1200" b="1" dirty="0">
              <a:latin typeface="Aptos" panose="020B0004020202020204" pitchFamily="34" charset="0"/>
              <a:cs typeface="Calibri" pitchFamily="34" charset="0"/>
            </a:endParaRPr>
          </a:p>
        </p:txBody>
      </p:sp>
      <p:sp>
        <p:nvSpPr>
          <p:cNvPr id="81945" name="Rectangle 25"/>
          <p:cNvSpPr>
            <a:spLocks noChangeArrowheads="1"/>
          </p:cNvSpPr>
          <p:nvPr/>
        </p:nvSpPr>
        <p:spPr bwMode="auto">
          <a:xfrm>
            <a:off x="2773369" y="4295775"/>
            <a:ext cx="163506"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a:t>
            </a:r>
            <a:endParaRPr lang="en-US" sz="1200" b="1" dirty="0">
              <a:latin typeface="Aptos" panose="020B0004020202020204" pitchFamily="34" charset="0"/>
              <a:cs typeface="Calibri" pitchFamily="34" charset="0"/>
            </a:endParaRPr>
          </a:p>
        </p:txBody>
      </p:sp>
      <p:sp>
        <p:nvSpPr>
          <p:cNvPr id="81946" name="Rectangle 26"/>
          <p:cNvSpPr>
            <a:spLocks noChangeArrowheads="1"/>
          </p:cNvSpPr>
          <p:nvPr/>
        </p:nvSpPr>
        <p:spPr bwMode="auto">
          <a:xfrm>
            <a:off x="2663041" y="3573463"/>
            <a:ext cx="245260"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a:t>
            </a:r>
            <a:endParaRPr lang="en-US" sz="1200" b="1" dirty="0">
              <a:latin typeface="Aptos" panose="020B0004020202020204" pitchFamily="34" charset="0"/>
              <a:cs typeface="Calibri" pitchFamily="34" charset="0"/>
            </a:endParaRPr>
          </a:p>
        </p:txBody>
      </p:sp>
      <p:sp>
        <p:nvSpPr>
          <p:cNvPr id="81947" name="Rectangle 27"/>
          <p:cNvSpPr>
            <a:spLocks noChangeArrowheads="1"/>
          </p:cNvSpPr>
          <p:nvPr/>
        </p:nvSpPr>
        <p:spPr bwMode="auto">
          <a:xfrm>
            <a:off x="2581287" y="2860675"/>
            <a:ext cx="327014"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1000</a:t>
            </a:r>
            <a:endParaRPr lang="en-US" sz="1200" b="1" dirty="0">
              <a:latin typeface="Aptos" panose="020B0004020202020204" pitchFamily="34" charset="0"/>
              <a:cs typeface="Calibri" pitchFamily="34" charset="0"/>
            </a:endParaRPr>
          </a:p>
        </p:txBody>
      </p:sp>
      <p:sp>
        <p:nvSpPr>
          <p:cNvPr id="81948" name="Rectangle 28"/>
          <p:cNvSpPr>
            <a:spLocks noChangeArrowheads="1"/>
          </p:cNvSpPr>
          <p:nvPr/>
        </p:nvSpPr>
        <p:spPr bwMode="auto">
          <a:xfrm>
            <a:off x="2529698" y="2127250"/>
            <a:ext cx="408766" cy="184666"/>
          </a:xfrm>
          <a:prstGeom prst="rect">
            <a:avLst/>
          </a:prstGeom>
          <a:noFill/>
          <a:ln w="9525">
            <a:noFill/>
            <a:miter lim="800000"/>
            <a:headEnd/>
            <a:tailEnd/>
          </a:ln>
        </p:spPr>
        <p:txBody>
          <a:bodyPr wrap="none" lIns="0" tIns="0" rIns="0" bIns="0">
            <a:spAutoFit/>
          </a:bodyPr>
          <a:lstStyle/>
          <a:p>
            <a:pPr algn="r">
              <a:spcBef>
                <a:spcPct val="20000"/>
              </a:spcBef>
            </a:pPr>
            <a:r>
              <a:rPr lang="en-US" altLang="ja-JP" sz="1200" b="1" dirty="0">
                <a:latin typeface="Aptos" panose="020B0004020202020204" pitchFamily="34" charset="0"/>
                <a:ea typeface="MS Mincho" pitchFamily="49" charset="-128"/>
                <a:cs typeface="Calibri" pitchFamily="34" charset="0"/>
              </a:rPr>
              <a:t>10000</a:t>
            </a:r>
            <a:endParaRPr lang="en-US" sz="1200" b="1" dirty="0">
              <a:latin typeface="Aptos" panose="020B0004020202020204" pitchFamily="34" charset="0"/>
              <a:cs typeface="Calibri" pitchFamily="34" charset="0"/>
            </a:endParaRPr>
          </a:p>
        </p:txBody>
      </p:sp>
      <p:sp>
        <p:nvSpPr>
          <p:cNvPr id="81949" name="Line 29"/>
          <p:cNvSpPr>
            <a:spLocks noChangeShapeType="1"/>
          </p:cNvSpPr>
          <p:nvPr/>
        </p:nvSpPr>
        <p:spPr bwMode="auto">
          <a:xfrm flipV="1">
            <a:off x="4986338" y="3444876"/>
            <a:ext cx="0" cy="701675"/>
          </a:xfrm>
          <a:prstGeom prst="line">
            <a:avLst/>
          </a:prstGeom>
          <a:noFill/>
          <a:ln w="38100">
            <a:solidFill>
              <a:srgbClr val="008000"/>
            </a:solidFill>
            <a:round/>
            <a:headEnd type="triangle" w="med" len="med"/>
            <a:tailEnd type="triangle" w="med" len="med"/>
          </a:ln>
        </p:spPr>
        <p:txBody>
          <a:bodyPr/>
          <a:lstStyle/>
          <a:p>
            <a:endParaRPr lang="tr-TR" dirty="0">
              <a:latin typeface="Aptos" panose="020B0004020202020204" pitchFamily="34" charset="0"/>
              <a:cs typeface="Calibri" pitchFamily="34" charset="0"/>
            </a:endParaRPr>
          </a:p>
        </p:txBody>
      </p:sp>
      <p:sp>
        <p:nvSpPr>
          <p:cNvPr id="81950" name="Line 30"/>
          <p:cNvSpPr>
            <a:spLocks noChangeShapeType="1"/>
          </p:cNvSpPr>
          <p:nvPr/>
        </p:nvSpPr>
        <p:spPr bwMode="auto">
          <a:xfrm>
            <a:off x="3468689" y="2398713"/>
            <a:ext cx="1385887" cy="0"/>
          </a:xfrm>
          <a:prstGeom prst="line">
            <a:avLst/>
          </a:prstGeom>
          <a:noFill/>
          <a:ln w="9525">
            <a:solidFill>
              <a:schemeClr val="tx1"/>
            </a:solidFill>
            <a:round/>
            <a:headEnd type="triangle" w="med" len="med"/>
            <a:tailEnd type="triangle" w="med" len="med"/>
          </a:ln>
        </p:spPr>
        <p:txBody>
          <a:bodyPr/>
          <a:lstStyle/>
          <a:p>
            <a:endParaRPr lang="tr-TR" dirty="0">
              <a:latin typeface="Aptos" panose="020B0004020202020204" pitchFamily="34" charset="0"/>
              <a:cs typeface="Calibri" pitchFamily="34" charset="0"/>
            </a:endParaRPr>
          </a:p>
        </p:txBody>
      </p:sp>
      <p:sp>
        <p:nvSpPr>
          <p:cNvPr id="81951" name="Rectangle 31"/>
          <p:cNvSpPr>
            <a:spLocks noChangeArrowheads="1"/>
          </p:cNvSpPr>
          <p:nvPr/>
        </p:nvSpPr>
        <p:spPr bwMode="auto">
          <a:xfrm>
            <a:off x="7073900" y="5129214"/>
            <a:ext cx="427038"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63–68</a:t>
            </a:r>
            <a:endParaRPr lang="en-US" sz="900" b="1" dirty="0">
              <a:latin typeface="Aptos" panose="020B0004020202020204" pitchFamily="34" charset="0"/>
              <a:cs typeface="Calibri" pitchFamily="34" charset="0"/>
            </a:endParaRPr>
          </a:p>
        </p:txBody>
      </p:sp>
      <p:sp>
        <p:nvSpPr>
          <p:cNvPr id="81952" name="Rectangle 32"/>
          <p:cNvSpPr>
            <a:spLocks noChangeArrowheads="1"/>
          </p:cNvSpPr>
          <p:nvPr/>
        </p:nvSpPr>
        <p:spPr bwMode="auto">
          <a:xfrm>
            <a:off x="6675439" y="5129214"/>
            <a:ext cx="409575" cy="138499"/>
          </a:xfrm>
          <a:prstGeom prst="rect">
            <a:avLst/>
          </a:prstGeom>
          <a:noFill/>
          <a:ln w="9525">
            <a:noFill/>
            <a:miter lim="800000"/>
            <a:headEnd/>
            <a:tailEnd/>
          </a:ln>
        </p:spPr>
        <p:txBody>
          <a:bodyPr lIns="0" tIns="0" rIns="0" bIns="0">
            <a:spAutoFit/>
          </a:bodyPr>
          <a:lstStyle/>
          <a:p>
            <a:pPr algn="ctr">
              <a:spcBef>
                <a:spcPct val="20000"/>
              </a:spcBef>
            </a:pPr>
            <a:r>
              <a:rPr lang="nl-BE" altLang="ja-JP" sz="900" b="1" dirty="0">
                <a:latin typeface="Aptos" panose="020B0004020202020204" pitchFamily="34" charset="0"/>
                <a:ea typeface="MS Mincho" pitchFamily="49" charset="-128"/>
                <a:cs typeface="Calibri" pitchFamily="34" charset="0"/>
              </a:rPr>
              <a:t>57–62</a:t>
            </a:r>
            <a:endParaRPr lang="en-US" sz="900" b="1" dirty="0">
              <a:latin typeface="Aptos" panose="020B0004020202020204" pitchFamily="34" charset="0"/>
              <a:cs typeface="Calibri" pitchFamily="34" charset="0"/>
            </a:endParaRPr>
          </a:p>
        </p:txBody>
      </p:sp>
      <p:sp>
        <p:nvSpPr>
          <p:cNvPr id="81953" name="Rectangle 33"/>
          <p:cNvSpPr>
            <a:spLocks noChangeArrowheads="1"/>
          </p:cNvSpPr>
          <p:nvPr/>
        </p:nvSpPr>
        <p:spPr bwMode="auto">
          <a:xfrm>
            <a:off x="6272214" y="5129214"/>
            <a:ext cx="409575"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51–56</a:t>
            </a:r>
            <a:endParaRPr lang="en-US" sz="900" b="1" dirty="0">
              <a:latin typeface="Aptos" panose="020B0004020202020204" pitchFamily="34" charset="0"/>
              <a:cs typeface="Calibri" pitchFamily="34" charset="0"/>
            </a:endParaRPr>
          </a:p>
        </p:txBody>
      </p:sp>
      <p:sp>
        <p:nvSpPr>
          <p:cNvPr id="81954" name="Rectangle 34"/>
          <p:cNvSpPr>
            <a:spLocks noChangeArrowheads="1"/>
          </p:cNvSpPr>
          <p:nvPr/>
        </p:nvSpPr>
        <p:spPr bwMode="auto">
          <a:xfrm>
            <a:off x="5859463" y="5129214"/>
            <a:ext cx="419100"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45–50</a:t>
            </a:r>
            <a:endParaRPr lang="en-US" sz="900" b="1" dirty="0">
              <a:latin typeface="Aptos" panose="020B0004020202020204" pitchFamily="34" charset="0"/>
              <a:cs typeface="Calibri" pitchFamily="34" charset="0"/>
            </a:endParaRPr>
          </a:p>
        </p:txBody>
      </p:sp>
      <p:sp>
        <p:nvSpPr>
          <p:cNvPr id="81955" name="Rectangle 35"/>
          <p:cNvSpPr>
            <a:spLocks noChangeArrowheads="1"/>
          </p:cNvSpPr>
          <p:nvPr/>
        </p:nvSpPr>
        <p:spPr bwMode="auto">
          <a:xfrm>
            <a:off x="5492751" y="5129214"/>
            <a:ext cx="358775"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39–44</a:t>
            </a:r>
            <a:endParaRPr lang="en-US" sz="900" b="1" dirty="0">
              <a:latin typeface="Aptos" panose="020B0004020202020204" pitchFamily="34" charset="0"/>
              <a:cs typeface="Calibri" pitchFamily="34" charset="0"/>
            </a:endParaRPr>
          </a:p>
        </p:txBody>
      </p:sp>
      <p:sp>
        <p:nvSpPr>
          <p:cNvPr id="81956" name="Rectangle 36"/>
          <p:cNvSpPr>
            <a:spLocks noChangeArrowheads="1"/>
          </p:cNvSpPr>
          <p:nvPr/>
        </p:nvSpPr>
        <p:spPr bwMode="auto">
          <a:xfrm>
            <a:off x="5048250" y="5129214"/>
            <a:ext cx="431800"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33–38</a:t>
            </a:r>
            <a:endParaRPr lang="en-US" sz="900" b="1" dirty="0">
              <a:latin typeface="Aptos" panose="020B0004020202020204" pitchFamily="34" charset="0"/>
              <a:cs typeface="Calibri" pitchFamily="34" charset="0"/>
            </a:endParaRPr>
          </a:p>
        </p:txBody>
      </p:sp>
      <p:sp>
        <p:nvSpPr>
          <p:cNvPr id="81957" name="Rectangle 37"/>
          <p:cNvSpPr>
            <a:spLocks noChangeArrowheads="1"/>
          </p:cNvSpPr>
          <p:nvPr/>
        </p:nvSpPr>
        <p:spPr bwMode="auto">
          <a:xfrm>
            <a:off x="4664076" y="5129214"/>
            <a:ext cx="373063"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25–32</a:t>
            </a:r>
            <a:endParaRPr lang="en-US" sz="900" b="1" dirty="0">
              <a:latin typeface="Aptos" panose="020B0004020202020204" pitchFamily="34" charset="0"/>
              <a:cs typeface="Calibri" pitchFamily="34" charset="0"/>
            </a:endParaRPr>
          </a:p>
        </p:txBody>
      </p:sp>
      <p:sp>
        <p:nvSpPr>
          <p:cNvPr id="81958" name="Rectangle 38"/>
          <p:cNvSpPr>
            <a:spLocks noChangeArrowheads="1"/>
          </p:cNvSpPr>
          <p:nvPr/>
        </p:nvSpPr>
        <p:spPr bwMode="auto">
          <a:xfrm>
            <a:off x="4316413" y="5129214"/>
            <a:ext cx="239712"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18</a:t>
            </a:r>
            <a:endParaRPr lang="en-US" sz="900" b="1" dirty="0">
              <a:latin typeface="Aptos" panose="020B0004020202020204" pitchFamily="34" charset="0"/>
              <a:cs typeface="Calibri" pitchFamily="34" charset="0"/>
            </a:endParaRPr>
          </a:p>
        </p:txBody>
      </p:sp>
      <p:sp>
        <p:nvSpPr>
          <p:cNvPr id="81959" name="Rectangle 39"/>
          <p:cNvSpPr>
            <a:spLocks noChangeArrowheads="1"/>
          </p:cNvSpPr>
          <p:nvPr/>
        </p:nvSpPr>
        <p:spPr bwMode="auto">
          <a:xfrm>
            <a:off x="3895726" y="5129214"/>
            <a:ext cx="238125"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12</a:t>
            </a:r>
            <a:endParaRPr lang="en-US" sz="900" b="1" dirty="0">
              <a:latin typeface="Aptos" panose="020B0004020202020204" pitchFamily="34" charset="0"/>
              <a:cs typeface="Calibri" pitchFamily="34" charset="0"/>
            </a:endParaRPr>
          </a:p>
        </p:txBody>
      </p:sp>
      <p:sp>
        <p:nvSpPr>
          <p:cNvPr id="81960" name="Rectangle 40"/>
          <p:cNvSpPr>
            <a:spLocks noChangeArrowheads="1"/>
          </p:cNvSpPr>
          <p:nvPr/>
        </p:nvSpPr>
        <p:spPr bwMode="auto">
          <a:xfrm>
            <a:off x="3511551" y="5129214"/>
            <a:ext cx="238125"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7</a:t>
            </a:r>
            <a:endParaRPr lang="en-US" sz="900" b="1" dirty="0">
              <a:latin typeface="Aptos" panose="020B0004020202020204" pitchFamily="34" charset="0"/>
              <a:cs typeface="Calibri" pitchFamily="34" charset="0"/>
            </a:endParaRPr>
          </a:p>
        </p:txBody>
      </p:sp>
      <p:sp>
        <p:nvSpPr>
          <p:cNvPr id="81961" name="Rectangle 41"/>
          <p:cNvSpPr>
            <a:spLocks noChangeArrowheads="1"/>
          </p:cNvSpPr>
          <p:nvPr/>
        </p:nvSpPr>
        <p:spPr bwMode="auto">
          <a:xfrm>
            <a:off x="3100388" y="5129214"/>
            <a:ext cx="239712"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0</a:t>
            </a:r>
            <a:endParaRPr lang="en-US" sz="900" b="1" dirty="0">
              <a:latin typeface="Aptos" panose="020B0004020202020204" pitchFamily="34" charset="0"/>
              <a:cs typeface="Calibri" pitchFamily="34" charset="0"/>
            </a:endParaRPr>
          </a:p>
        </p:txBody>
      </p:sp>
      <p:sp>
        <p:nvSpPr>
          <p:cNvPr id="81962" name="Text Box 42"/>
          <p:cNvSpPr txBox="1">
            <a:spLocks noChangeArrowheads="1"/>
          </p:cNvSpPr>
          <p:nvPr/>
        </p:nvSpPr>
        <p:spPr bwMode="auto">
          <a:xfrm>
            <a:off x="3427413" y="2043114"/>
            <a:ext cx="1484312" cy="274637"/>
          </a:xfrm>
          <a:prstGeom prst="rect">
            <a:avLst/>
          </a:prstGeom>
          <a:noFill/>
          <a:ln w="9525">
            <a:noFill/>
            <a:miter lim="800000"/>
            <a:headEnd/>
            <a:tailEnd/>
          </a:ln>
        </p:spPr>
        <p:txBody>
          <a:bodyPr>
            <a:spAutoFit/>
          </a:bodyPr>
          <a:lstStyle/>
          <a:p>
            <a:pPr algn="ctr">
              <a:spcBef>
                <a:spcPct val="50000"/>
              </a:spcBef>
            </a:pPr>
            <a:r>
              <a:rPr lang="en-GB" sz="1200" dirty="0">
                <a:latin typeface="Aptos" panose="020B0004020202020204" pitchFamily="34" charset="0"/>
                <a:cs typeface="Calibri" pitchFamily="34" charset="0"/>
              </a:rPr>
              <a:t>%100 </a:t>
            </a:r>
            <a:r>
              <a:rPr lang="en-GB" sz="1200" dirty="0" err="1">
                <a:latin typeface="Aptos" panose="020B0004020202020204" pitchFamily="34" charset="0"/>
                <a:cs typeface="Calibri" pitchFamily="34" charset="0"/>
              </a:rPr>
              <a:t>seropozitif</a:t>
            </a:r>
            <a:r>
              <a:rPr lang="en-GB" sz="1200" dirty="0">
                <a:latin typeface="Aptos" panose="020B0004020202020204" pitchFamily="34" charset="0"/>
                <a:cs typeface="Calibri" pitchFamily="34" charset="0"/>
              </a:rPr>
              <a:t>*</a:t>
            </a:r>
            <a:endParaRPr lang="en-US" sz="1200" dirty="0">
              <a:latin typeface="Aptos" panose="020B0004020202020204" pitchFamily="34" charset="0"/>
              <a:cs typeface="Calibri" pitchFamily="34" charset="0"/>
            </a:endParaRPr>
          </a:p>
        </p:txBody>
      </p:sp>
      <p:sp>
        <p:nvSpPr>
          <p:cNvPr id="81963" name="Line 44"/>
          <p:cNvSpPr>
            <a:spLocks noChangeShapeType="1"/>
          </p:cNvSpPr>
          <p:nvPr/>
        </p:nvSpPr>
        <p:spPr bwMode="auto">
          <a:xfrm flipV="1">
            <a:off x="5005388" y="2463800"/>
            <a:ext cx="404812" cy="1244600"/>
          </a:xfrm>
          <a:prstGeom prst="line">
            <a:avLst/>
          </a:prstGeom>
          <a:noFill/>
          <a:ln w="9525">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1964" name="Text Box 45"/>
          <p:cNvSpPr txBox="1">
            <a:spLocks noChangeArrowheads="1"/>
          </p:cNvSpPr>
          <p:nvPr/>
        </p:nvSpPr>
        <p:spPr bwMode="auto">
          <a:xfrm>
            <a:off x="5376863" y="1973263"/>
            <a:ext cx="1066800" cy="707886"/>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tr-TR" sz="1000" b="1" dirty="0">
                <a:solidFill>
                  <a:schemeClr val="accent1">
                    <a:lumMod val="40000"/>
                    <a:lumOff val="60000"/>
                  </a:schemeClr>
                </a:solidFill>
                <a:latin typeface="Aptos" panose="020B0004020202020204" pitchFamily="34" charset="0"/>
                <a:cs typeface="Calibri" pitchFamily="34" charset="0"/>
              </a:rPr>
              <a:t>Naturel enfeksiyondan en az 8 kat yüksek</a:t>
            </a:r>
            <a:endParaRPr lang="en-US" sz="1000" b="1" dirty="0">
              <a:solidFill>
                <a:schemeClr val="accent1">
                  <a:lumMod val="40000"/>
                  <a:lumOff val="60000"/>
                </a:schemeClr>
              </a:solidFill>
              <a:latin typeface="Aptos" panose="020B0004020202020204" pitchFamily="34" charset="0"/>
              <a:cs typeface="Calibri" pitchFamily="34" charset="0"/>
            </a:endParaRPr>
          </a:p>
        </p:txBody>
      </p:sp>
      <p:sp>
        <p:nvSpPr>
          <p:cNvPr id="81965" name="Line 46"/>
          <p:cNvSpPr>
            <a:spLocks noChangeShapeType="1"/>
          </p:cNvSpPr>
          <p:nvPr/>
        </p:nvSpPr>
        <p:spPr bwMode="auto">
          <a:xfrm flipV="1">
            <a:off x="2944814" y="5086350"/>
            <a:ext cx="5400675" cy="12700"/>
          </a:xfrm>
          <a:prstGeom prst="line">
            <a:avLst/>
          </a:prstGeom>
          <a:noFill/>
          <a:ln w="1905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1966" name="Rectangle 47"/>
          <p:cNvSpPr>
            <a:spLocks noChangeArrowheads="1"/>
          </p:cNvSpPr>
          <p:nvPr/>
        </p:nvSpPr>
        <p:spPr bwMode="auto">
          <a:xfrm>
            <a:off x="7483475" y="5129214"/>
            <a:ext cx="425450"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69–74</a:t>
            </a:r>
            <a:endParaRPr lang="en-US" sz="900" b="1" dirty="0">
              <a:latin typeface="Aptos" panose="020B0004020202020204" pitchFamily="34" charset="0"/>
              <a:cs typeface="Calibri" pitchFamily="34" charset="0"/>
            </a:endParaRPr>
          </a:p>
        </p:txBody>
      </p:sp>
      <p:sp>
        <p:nvSpPr>
          <p:cNvPr id="81967" name="Rectangle 48"/>
          <p:cNvSpPr>
            <a:spLocks noChangeArrowheads="1"/>
          </p:cNvSpPr>
          <p:nvPr/>
        </p:nvSpPr>
        <p:spPr bwMode="auto">
          <a:xfrm>
            <a:off x="7878763" y="5129214"/>
            <a:ext cx="425450" cy="138499"/>
          </a:xfrm>
          <a:prstGeom prst="rect">
            <a:avLst/>
          </a:prstGeom>
          <a:noFill/>
          <a:ln w="9525">
            <a:noFill/>
            <a:miter lim="800000"/>
            <a:headEnd/>
            <a:tailEnd/>
          </a:ln>
        </p:spPr>
        <p:txBody>
          <a:bodyPr lIns="0" tIns="0" rIns="0" bIns="0">
            <a:spAutoFit/>
          </a:bodyPr>
          <a:lstStyle/>
          <a:p>
            <a:pPr algn="ctr">
              <a:spcBef>
                <a:spcPct val="20000"/>
              </a:spcBef>
            </a:pPr>
            <a:r>
              <a:rPr lang="en-US" altLang="ja-JP" sz="900" b="1" dirty="0">
                <a:latin typeface="Aptos" panose="020B0004020202020204" pitchFamily="34" charset="0"/>
                <a:ea typeface="MS Mincho" pitchFamily="49" charset="-128"/>
                <a:cs typeface="Calibri" pitchFamily="34" charset="0"/>
              </a:rPr>
              <a:t>75–76</a:t>
            </a:r>
            <a:endParaRPr lang="en-US" sz="900" b="1" dirty="0">
              <a:latin typeface="Aptos" panose="020B0004020202020204" pitchFamily="34" charset="0"/>
              <a:cs typeface="Calibri" pitchFamily="34" charset="0"/>
            </a:endParaRPr>
          </a:p>
        </p:txBody>
      </p:sp>
      <p:sp>
        <p:nvSpPr>
          <p:cNvPr id="81968" name="Rectangle 49"/>
          <p:cNvSpPr>
            <a:spLocks noChangeArrowheads="1"/>
          </p:cNvSpPr>
          <p:nvPr/>
        </p:nvSpPr>
        <p:spPr bwMode="auto">
          <a:xfrm>
            <a:off x="8289925" y="2349500"/>
            <a:ext cx="179388" cy="179388"/>
          </a:xfrm>
          <a:prstGeom prst="rect">
            <a:avLst/>
          </a:prstGeom>
          <a:solidFill>
            <a:srgbClr val="007148"/>
          </a:solidFill>
          <a:ln w="11176" algn="ctr">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81969" name="Rectangle 50"/>
          <p:cNvSpPr>
            <a:spLocks noChangeArrowheads="1"/>
          </p:cNvSpPr>
          <p:nvPr/>
        </p:nvSpPr>
        <p:spPr bwMode="auto">
          <a:xfrm>
            <a:off x="8657496" y="2324101"/>
            <a:ext cx="1029256" cy="430887"/>
          </a:xfrm>
          <a:prstGeom prst="rect">
            <a:avLst/>
          </a:prstGeom>
          <a:noFill/>
          <a:ln w="9525">
            <a:noFill/>
            <a:miter lim="800000"/>
            <a:headEnd/>
            <a:tailEnd/>
          </a:ln>
        </p:spPr>
        <p:txBody>
          <a:bodyPr wrap="none" lIns="0" tIns="0" rIns="0" bIns="0">
            <a:spAutoFit/>
          </a:bodyPr>
          <a:lstStyle/>
          <a:p>
            <a:r>
              <a:rPr lang="en-US" altLang="ja-JP" sz="1400" dirty="0">
                <a:latin typeface="Aptos" panose="020B0004020202020204" pitchFamily="34" charset="0"/>
                <a:ea typeface="MS Mincho" pitchFamily="49" charset="-128"/>
                <a:cs typeface="Calibri" pitchFamily="34" charset="0"/>
              </a:rPr>
              <a:t>15–25 yrs </a:t>
            </a:r>
          </a:p>
          <a:p>
            <a:r>
              <a:rPr lang="tr-TR" altLang="ja-JP" sz="1400" dirty="0">
                <a:latin typeface="Aptos" panose="020B0004020202020204" pitchFamily="34" charset="0"/>
                <a:ea typeface="MS Mincho" pitchFamily="49" charset="-128"/>
                <a:cs typeface="Calibri" pitchFamily="34" charset="0"/>
              </a:rPr>
              <a:t>Efficicy study</a:t>
            </a:r>
            <a:endParaRPr lang="en-US" sz="1400" dirty="0">
              <a:latin typeface="Aptos" panose="020B0004020202020204" pitchFamily="34" charset="0"/>
              <a:cs typeface="Calibri" pitchFamily="34" charset="0"/>
            </a:endParaRPr>
          </a:p>
        </p:txBody>
      </p:sp>
      <p:grpSp>
        <p:nvGrpSpPr>
          <p:cNvPr id="2" name="Group 51"/>
          <p:cNvGrpSpPr>
            <a:grpSpLocks/>
          </p:cNvGrpSpPr>
          <p:nvPr/>
        </p:nvGrpSpPr>
        <p:grpSpPr bwMode="auto">
          <a:xfrm>
            <a:off x="3209925" y="1365250"/>
            <a:ext cx="6324600" cy="3295650"/>
            <a:chOff x="1062" y="860"/>
            <a:chExt cx="3984" cy="2076"/>
          </a:xfrm>
        </p:grpSpPr>
        <p:grpSp>
          <p:nvGrpSpPr>
            <p:cNvPr id="3" name="Group 52"/>
            <p:cNvGrpSpPr>
              <a:grpSpLocks/>
            </p:cNvGrpSpPr>
            <p:nvPr/>
          </p:nvGrpSpPr>
          <p:grpSpPr bwMode="auto">
            <a:xfrm>
              <a:off x="1304" y="1573"/>
              <a:ext cx="34" cy="60"/>
              <a:chOff x="1451" y="935"/>
              <a:chExt cx="46" cy="94"/>
            </a:xfrm>
          </p:grpSpPr>
          <p:sp>
            <p:nvSpPr>
              <p:cNvPr id="82055" name="Line 53"/>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56" name="Line 54"/>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57" name="Line 55"/>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4" name="Group 56"/>
            <p:cNvGrpSpPr>
              <a:grpSpLocks/>
            </p:cNvGrpSpPr>
            <p:nvPr/>
          </p:nvGrpSpPr>
          <p:grpSpPr bwMode="auto">
            <a:xfrm>
              <a:off x="1559" y="1759"/>
              <a:ext cx="35" cy="66"/>
              <a:chOff x="1451" y="935"/>
              <a:chExt cx="46" cy="94"/>
            </a:xfrm>
          </p:grpSpPr>
          <p:sp>
            <p:nvSpPr>
              <p:cNvPr id="82052" name="Line 57"/>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53" name="Line 58"/>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54" name="Line 59"/>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5" name="Group 60"/>
            <p:cNvGrpSpPr>
              <a:grpSpLocks/>
            </p:cNvGrpSpPr>
            <p:nvPr/>
          </p:nvGrpSpPr>
          <p:grpSpPr bwMode="auto">
            <a:xfrm>
              <a:off x="1806" y="1852"/>
              <a:ext cx="35" cy="65"/>
              <a:chOff x="1451" y="935"/>
              <a:chExt cx="46" cy="94"/>
            </a:xfrm>
          </p:grpSpPr>
          <p:sp>
            <p:nvSpPr>
              <p:cNvPr id="82049" name="Line 61"/>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50" name="Line 62"/>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51" name="Line 63"/>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6" name="Group 64"/>
            <p:cNvGrpSpPr>
              <a:grpSpLocks/>
            </p:cNvGrpSpPr>
            <p:nvPr/>
          </p:nvGrpSpPr>
          <p:grpSpPr bwMode="auto">
            <a:xfrm>
              <a:off x="2071" y="1888"/>
              <a:ext cx="35" cy="65"/>
              <a:chOff x="1451" y="935"/>
              <a:chExt cx="46" cy="94"/>
            </a:xfrm>
          </p:grpSpPr>
          <p:sp>
            <p:nvSpPr>
              <p:cNvPr id="82046" name="Line 65"/>
              <p:cNvSpPr>
                <a:spLocks noChangeShapeType="1"/>
              </p:cNvSpPr>
              <p:nvPr/>
            </p:nvSpPr>
            <p:spPr bwMode="auto">
              <a:xfrm>
                <a:off x="1451" y="935"/>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47" name="Line 66"/>
              <p:cNvSpPr>
                <a:spLocks noChangeShapeType="1"/>
              </p:cNvSpPr>
              <p:nvPr/>
            </p:nvSpPr>
            <p:spPr bwMode="auto">
              <a:xfrm>
                <a:off x="1451" y="1027"/>
                <a:ext cx="46"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48" name="Line 67"/>
              <p:cNvSpPr>
                <a:spLocks noChangeShapeType="1"/>
              </p:cNvSpPr>
              <p:nvPr/>
            </p:nvSpPr>
            <p:spPr bwMode="auto">
              <a:xfrm rot="5400000">
                <a:off x="1427" y="982"/>
                <a:ext cx="94" cy="0"/>
              </a:xfrm>
              <a:prstGeom prst="line">
                <a:avLst/>
              </a:prstGeom>
              <a:noFill/>
              <a:ln w="12700">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7" name="Group 68"/>
            <p:cNvGrpSpPr>
              <a:grpSpLocks/>
            </p:cNvGrpSpPr>
            <p:nvPr/>
          </p:nvGrpSpPr>
          <p:grpSpPr bwMode="auto">
            <a:xfrm>
              <a:off x="1062" y="860"/>
              <a:ext cx="3984" cy="2076"/>
              <a:chOff x="1062" y="860"/>
              <a:chExt cx="3984" cy="2076"/>
            </a:xfrm>
          </p:grpSpPr>
          <p:sp>
            <p:nvSpPr>
              <p:cNvPr id="82043" name="Freeform 69"/>
              <p:cNvSpPr>
                <a:spLocks/>
              </p:cNvSpPr>
              <p:nvPr/>
            </p:nvSpPr>
            <p:spPr bwMode="auto">
              <a:xfrm>
                <a:off x="1062" y="1603"/>
                <a:ext cx="1022" cy="1333"/>
              </a:xfrm>
              <a:custGeom>
                <a:avLst/>
                <a:gdLst>
                  <a:gd name="T0" fmla="*/ 0 w 1437"/>
                  <a:gd name="T1" fmla="*/ 1333 h 1698"/>
                  <a:gd name="T2" fmla="*/ 257 w 1437"/>
                  <a:gd name="T3" fmla="*/ 0 h 1698"/>
                  <a:gd name="T4" fmla="*/ 511 w 1437"/>
                  <a:gd name="T5" fmla="*/ 192 h 1698"/>
                  <a:gd name="T6" fmla="*/ 766 w 1437"/>
                  <a:gd name="T7" fmla="*/ 282 h 1698"/>
                  <a:gd name="T8" fmla="*/ 1022 w 1437"/>
                  <a:gd name="T9" fmla="*/ 316 h 1698"/>
                  <a:gd name="T10" fmla="*/ 0 60000 65536"/>
                  <a:gd name="T11" fmla="*/ 0 60000 65536"/>
                  <a:gd name="T12" fmla="*/ 0 60000 65536"/>
                  <a:gd name="T13" fmla="*/ 0 60000 65536"/>
                  <a:gd name="T14" fmla="*/ 0 60000 65536"/>
                  <a:gd name="T15" fmla="*/ 0 w 1437"/>
                  <a:gd name="T16" fmla="*/ 0 h 1698"/>
                  <a:gd name="T17" fmla="*/ 1437 w 1437"/>
                  <a:gd name="T18" fmla="*/ 1698 h 1698"/>
                </a:gdLst>
                <a:ahLst/>
                <a:cxnLst>
                  <a:cxn ang="T10">
                    <a:pos x="T0" y="T1"/>
                  </a:cxn>
                  <a:cxn ang="T11">
                    <a:pos x="T2" y="T3"/>
                  </a:cxn>
                  <a:cxn ang="T12">
                    <a:pos x="T4" y="T5"/>
                  </a:cxn>
                  <a:cxn ang="T13">
                    <a:pos x="T6" y="T7"/>
                  </a:cxn>
                  <a:cxn ang="T14">
                    <a:pos x="T8" y="T9"/>
                  </a:cxn>
                </a:cxnLst>
                <a:rect l="T15" t="T16" r="T17" b="T18"/>
                <a:pathLst>
                  <a:path w="1437" h="1698">
                    <a:moveTo>
                      <a:pt x="0" y="1698"/>
                    </a:moveTo>
                    <a:lnTo>
                      <a:pt x="362" y="0"/>
                    </a:lnTo>
                    <a:lnTo>
                      <a:pt x="719" y="244"/>
                    </a:lnTo>
                    <a:lnTo>
                      <a:pt x="1077" y="359"/>
                    </a:lnTo>
                    <a:lnTo>
                      <a:pt x="1437" y="403"/>
                    </a:lnTo>
                  </a:path>
                </a:pathLst>
              </a:custGeom>
              <a:noFill/>
              <a:ln w="12700" cap="flat" cmpd="sng">
                <a:solidFill>
                  <a:srgbClr val="CC0000"/>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sp>
            <p:nvSpPr>
              <p:cNvPr id="82044" name="Line 70"/>
              <p:cNvSpPr>
                <a:spLocks noChangeShapeType="1"/>
              </p:cNvSpPr>
              <p:nvPr/>
            </p:nvSpPr>
            <p:spPr bwMode="auto">
              <a:xfrm>
                <a:off x="4261" y="928"/>
                <a:ext cx="113" cy="0"/>
              </a:xfrm>
              <a:prstGeom prst="line">
                <a:avLst/>
              </a:prstGeom>
              <a:noFill/>
              <a:ln w="28575">
                <a:solidFill>
                  <a:srgbClr val="CC00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45" name="Rectangle 71"/>
              <p:cNvSpPr>
                <a:spLocks noChangeArrowheads="1"/>
              </p:cNvSpPr>
              <p:nvPr/>
            </p:nvSpPr>
            <p:spPr bwMode="auto">
              <a:xfrm>
                <a:off x="4416" y="860"/>
                <a:ext cx="630" cy="136"/>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15–25 yrs</a:t>
                </a:r>
                <a:endParaRPr lang="en-US" sz="1400" dirty="0">
                  <a:latin typeface="Aptos" panose="020B0004020202020204" pitchFamily="34" charset="0"/>
                  <a:cs typeface="Calibri" pitchFamily="34" charset="0"/>
                </a:endParaRPr>
              </a:p>
            </p:txBody>
          </p:sp>
        </p:grpSp>
      </p:grpSp>
      <p:grpSp>
        <p:nvGrpSpPr>
          <p:cNvPr id="8" name="Group 72"/>
          <p:cNvGrpSpPr>
            <a:grpSpLocks/>
          </p:cNvGrpSpPr>
          <p:nvPr/>
        </p:nvGrpSpPr>
        <p:grpSpPr bwMode="auto">
          <a:xfrm>
            <a:off x="3211514" y="1604963"/>
            <a:ext cx="6251575" cy="3054350"/>
            <a:chOff x="1063" y="1011"/>
            <a:chExt cx="3938" cy="1924"/>
          </a:xfrm>
        </p:grpSpPr>
        <p:grpSp>
          <p:nvGrpSpPr>
            <p:cNvPr id="9" name="Group 73"/>
            <p:cNvGrpSpPr>
              <a:grpSpLocks/>
            </p:cNvGrpSpPr>
            <p:nvPr/>
          </p:nvGrpSpPr>
          <p:grpSpPr bwMode="auto">
            <a:xfrm>
              <a:off x="2069" y="1981"/>
              <a:ext cx="35" cy="104"/>
              <a:chOff x="1451" y="935"/>
              <a:chExt cx="46" cy="94"/>
            </a:xfrm>
          </p:grpSpPr>
          <p:sp>
            <p:nvSpPr>
              <p:cNvPr id="82035" name="Line 74"/>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36" name="Line 75"/>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37" name="Line 76"/>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0" name="Group 77"/>
            <p:cNvGrpSpPr>
              <a:grpSpLocks/>
            </p:cNvGrpSpPr>
            <p:nvPr/>
          </p:nvGrpSpPr>
          <p:grpSpPr bwMode="auto">
            <a:xfrm>
              <a:off x="1813" y="1933"/>
              <a:ext cx="36" cy="112"/>
              <a:chOff x="1451" y="935"/>
              <a:chExt cx="46" cy="94"/>
            </a:xfrm>
          </p:grpSpPr>
          <p:sp>
            <p:nvSpPr>
              <p:cNvPr id="82032" name="Line 78"/>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33" name="Line 79"/>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34" name="Line 80"/>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1" name="Group 81"/>
            <p:cNvGrpSpPr>
              <a:grpSpLocks/>
            </p:cNvGrpSpPr>
            <p:nvPr/>
          </p:nvGrpSpPr>
          <p:grpSpPr bwMode="auto">
            <a:xfrm>
              <a:off x="1557" y="1839"/>
              <a:ext cx="35" cy="102"/>
              <a:chOff x="1451" y="935"/>
              <a:chExt cx="46" cy="94"/>
            </a:xfrm>
          </p:grpSpPr>
          <p:sp>
            <p:nvSpPr>
              <p:cNvPr id="82029" name="Line 82"/>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30" name="Line 83"/>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31" name="Line 84"/>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2" name="Group 85"/>
            <p:cNvGrpSpPr>
              <a:grpSpLocks/>
            </p:cNvGrpSpPr>
            <p:nvPr/>
          </p:nvGrpSpPr>
          <p:grpSpPr bwMode="auto">
            <a:xfrm>
              <a:off x="1302" y="1648"/>
              <a:ext cx="35" cy="88"/>
              <a:chOff x="1451" y="935"/>
              <a:chExt cx="46" cy="94"/>
            </a:xfrm>
          </p:grpSpPr>
          <p:sp>
            <p:nvSpPr>
              <p:cNvPr id="82026" name="Line 86"/>
              <p:cNvSpPr>
                <a:spLocks noChangeShapeType="1"/>
              </p:cNvSpPr>
              <p:nvPr/>
            </p:nvSpPr>
            <p:spPr bwMode="auto">
              <a:xfrm>
                <a:off x="1451" y="935"/>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27" name="Line 87"/>
              <p:cNvSpPr>
                <a:spLocks noChangeShapeType="1"/>
              </p:cNvSpPr>
              <p:nvPr/>
            </p:nvSpPr>
            <p:spPr bwMode="auto">
              <a:xfrm>
                <a:off x="1451" y="1027"/>
                <a:ext cx="46"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28" name="Line 88"/>
              <p:cNvSpPr>
                <a:spLocks noChangeShapeType="1"/>
              </p:cNvSpPr>
              <p:nvPr/>
            </p:nvSpPr>
            <p:spPr bwMode="auto">
              <a:xfrm rot="5400000">
                <a:off x="1427" y="982"/>
                <a:ext cx="94" cy="0"/>
              </a:xfrm>
              <a:prstGeom prst="line">
                <a:avLst/>
              </a:prstGeom>
              <a:noFill/>
              <a:ln w="12700">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3" name="Group 89"/>
            <p:cNvGrpSpPr>
              <a:grpSpLocks/>
            </p:cNvGrpSpPr>
            <p:nvPr/>
          </p:nvGrpSpPr>
          <p:grpSpPr bwMode="auto">
            <a:xfrm>
              <a:off x="1063" y="1011"/>
              <a:ext cx="3938" cy="1924"/>
              <a:chOff x="1063" y="1011"/>
              <a:chExt cx="3938" cy="1924"/>
            </a:xfrm>
          </p:grpSpPr>
          <p:sp>
            <p:nvSpPr>
              <p:cNvPr id="82023" name="Freeform 90"/>
              <p:cNvSpPr>
                <a:spLocks/>
              </p:cNvSpPr>
              <p:nvPr/>
            </p:nvSpPr>
            <p:spPr bwMode="auto">
              <a:xfrm>
                <a:off x="1063" y="1694"/>
                <a:ext cx="1024" cy="1241"/>
              </a:xfrm>
              <a:custGeom>
                <a:avLst/>
                <a:gdLst>
                  <a:gd name="T0" fmla="*/ 0 w 1438"/>
                  <a:gd name="T1" fmla="*/ 1241 h 1578"/>
                  <a:gd name="T2" fmla="*/ 259 w 1438"/>
                  <a:gd name="T3" fmla="*/ 0 h 1578"/>
                  <a:gd name="T4" fmla="*/ 513 w 1438"/>
                  <a:gd name="T5" fmla="*/ 195 h 1578"/>
                  <a:gd name="T6" fmla="*/ 769 w 1438"/>
                  <a:gd name="T7" fmla="*/ 297 h 1578"/>
                  <a:gd name="T8" fmla="*/ 1024 w 1438"/>
                  <a:gd name="T9" fmla="*/ 337 h 1578"/>
                  <a:gd name="T10" fmla="*/ 0 60000 65536"/>
                  <a:gd name="T11" fmla="*/ 0 60000 65536"/>
                  <a:gd name="T12" fmla="*/ 0 60000 65536"/>
                  <a:gd name="T13" fmla="*/ 0 60000 65536"/>
                  <a:gd name="T14" fmla="*/ 0 60000 65536"/>
                  <a:gd name="T15" fmla="*/ 0 w 1438"/>
                  <a:gd name="T16" fmla="*/ 0 h 1578"/>
                  <a:gd name="T17" fmla="*/ 1438 w 1438"/>
                  <a:gd name="T18" fmla="*/ 1578 h 1578"/>
                </a:gdLst>
                <a:ahLst/>
                <a:cxnLst>
                  <a:cxn ang="T10">
                    <a:pos x="T0" y="T1"/>
                  </a:cxn>
                  <a:cxn ang="T11">
                    <a:pos x="T2" y="T3"/>
                  </a:cxn>
                  <a:cxn ang="T12">
                    <a:pos x="T4" y="T5"/>
                  </a:cxn>
                  <a:cxn ang="T13">
                    <a:pos x="T6" y="T7"/>
                  </a:cxn>
                  <a:cxn ang="T14">
                    <a:pos x="T8" y="T9"/>
                  </a:cxn>
                </a:cxnLst>
                <a:rect l="T15" t="T16" r="T17" b="T18"/>
                <a:pathLst>
                  <a:path w="1438" h="1578">
                    <a:moveTo>
                      <a:pt x="0" y="1578"/>
                    </a:moveTo>
                    <a:lnTo>
                      <a:pt x="364" y="0"/>
                    </a:lnTo>
                    <a:lnTo>
                      <a:pt x="720" y="248"/>
                    </a:lnTo>
                    <a:lnTo>
                      <a:pt x="1080" y="378"/>
                    </a:lnTo>
                    <a:lnTo>
                      <a:pt x="1438" y="429"/>
                    </a:lnTo>
                  </a:path>
                </a:pathLst>
              </a:custGeom>
              <a:noFill/>
              <a:ln w="12700" cap="flat" cmpd="sng">
                <a:solidFill>
                  <a:srgbClr val="FF6600"/>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sp>
            <p:nvSpPr>
              <p:cNvPr id="82024" name="Line 91"/>
              <p:cNvSpPr>
                <a:spLocks noChangeShapeType="1"/>
              </p:cNvSpPr>
              <p:nvPr/>
            </p:nvSpPr>
            <p:spPr bwMode="auto">
              <a:xfrm>
                <a:off x="4261" y="1094"/>
                <a:ext cx="113" cy="0"/>
              </a:xfrm>
              <a:prstGeom prst="line">
                <a:avLst/>
              </a:prstGeom>
              <a:noFill/>
              <a:ln w="28575">
                <a:solidFill>
                  <a:srgbClr val="FF66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25" name="Rectangle 92"/>
              <p:cNvSpPr>
                <a:spLocks noChangeArrowheads="1"/>
              </p:cNvSpPr>
              <p:nvPr/>
            </p:nvSpPr>
            <p:spPr bwMode="auto">
              <a:xfrm>
                <a:off x="4416" y="1011"/>
                <a:ext cx="585" cy="166"/>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26–35 yrs</a:t>
                </a:r>
                <a:endParaRPr lang="en-US" sz="1400" dirty="0">
                  <a:latin typeface="Aptos" panose="020B0004020202020204" pitchFamily="34" charset="0"/>
                  <a:cs typeface="Calibri" pitchFamily="34" charset="0"/>
                </a:endParaRPr>
              </a:p>
            </p:txBody>
          </p:sp>
        </p:grpSp>
      </p:grpSp>
      <p:grpSp>
        <p:nvGrpSpPr>
          <p:cNvPr id="14" name="Group 93"/>
          <p:cNvGrpSpPr>
            <a:grpSpLocks/>
          </p:cNvGrpSpPr>
          <p:nvPr/>
        </p:nvGrpSpPr>
        <p:grpSpPr bwMode="auto">
          <a:xfrm>
            <a:off x="3211514" y="1844675"/>
            <a:ext cx="6251575" cy="2813050"/>
            <a:chOff x="1063" y="1162"/>
            <a:chExt cx="3938" cy="1772"/>
          </a:xfrm>
        </p:grpSpPr>
        <p:grpSp>
          <p:nvGrpSpPr>
            <p:cNvPr id="15" name="Group 94"/>
            <p:cNvGrpSpPr>
              <a:grpSpLocks/>
            </p:cNvGrpSpPr>
            <p:nvPr/>
          </p:nvGrpSpPr>
          <p:grpSpPr bwMode="auto">
            <a:xfrm>
              <a:off x="2068" y="2094"/>
              <a:ext cx="35" cy="89"/>
              <a:chOff x="1451" y="935"/>
              <a:chExt cx="46" cy="94"/>
            </a:xfrm>
          </p:grpSpPr>
          <p:sp>
            <p:nvSpPr>
              <p:cNvPr id="82015" name="Line 95"/>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16" name="Line 96"/>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17" name="Line 97"/>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6" name="Group 98"/>
            <p:cNvGrpSpPr>
              <a:grpSpLocks/>
            </p:cNvGrpSpPr>
            <p:nvPr/>
          </p:nvGrpSpPr>
          <p:grpSpPr bwMode="auto">
            <a:xfrm>
              <a:off x="1814" y="2048"/>
              <a:ext cx="35" cy="106"/>
              <a:chOff x="1451" y="935"/>
              <a:chExt cx="46" cy="94"/>
            </a:xfrm>
          </p:grpSpPr>
          <p:sp>
            <p:nvSpPr>
              <p:cNvPr id="82012" name="Line 99"/>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13" name="Line 100"/>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14" name="Line 101"/>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7" name="Group 102"/>
            <p:cNvGrpSpPr>
              <a:grpSpLocks/>
            </p:cNvGrpSpPr>
            <p:nvPr/>
          </p:nvGrpSpPr>
          <p:grpSpPr bwMode="auto">
            <a:xfrm>
              <a:off x="1556" y="1947"/>
              <a:ext cx="35" cy="83"/>
              <a:chOff x="1451" y="935"/>
              <a:chExt cx="46" cy="94"/>
            </a:xfrm>
          </p:grpSpPr>
          <p:sp>
            <p:nvSpPr>
              <p:cNvPr id="82009" name="Line 103"/>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10" name="Line 104"/>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11" name="Line 105"/>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8" name="Group 106"/>
            <p:cNvGrpSpPr>
              <a:grpSpLocks/>
            </p:cNvGrpSpPr>
            <p:nvPr/>
          </p:nvGrpSpPr>
          <p:grpSpPr bwMode="auto">
            <a:xfrm>
              <a:off x="1304" y="1740"/>
              <a:ext cx="34" cy="83"/>
              <a:chOff x="1451" y="935"/>
              <a:chExt cx="46" cy="94"/>
            </a:xfrm>
          </p:grpSpPr>
          <p:sp>
            <p:nvSpPr>
              <p:cNvPr id="82006" name="Line 107"/>
              <p:cNvSpPr>
                <a:spLocks noChangeShapeType="1"/>
              </p:cNvSpPr>
              <p:nvPr/>
            </p:nvSpPr>
            <p:spPr bwMode="auto">
              <a:xfrm>
                <a:off x="1451" y="935"/>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07" name="Line 108"/>
              <p:cNvSpPr>
                <a:spLocks noChangeShapeType="1"/>
              </p:cNvSpPr>
              <p:nvPr/>
            </p:nvSpPr>
            <p:spPr bwMode="auto">
              <a:xfrm>
                <a:off x="1451" y="1027"/>
                <a:ext cx="46"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08" name="Line 109"/>
              <p:cNvSpPr>
                <a:spLocks noChangeShapeType="1"/>
              </p:cNvSpPr>
              <p:nvPr/>
            </p:nvSpPr>
            <p:spPr bwMode="auto">
              <a:xfrm rot="5400000">
                <a:off x="1427" y="982"/>
                <a:ext cx="94" cy="0"/>
              </a:xfrm>
              <a:prstGeom prst="line">
                <a:avLst/>
              </a:prstGeom>
              <a:noFill/>
              <a:ln w="12700">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19" name="Group 110"/>
            <p:cNvGrpSpPr>
              <a:grpSpLocks/>
            </p:cNvGrpSpPr>
            <p:nvPr/>
          </p:nvGrpSpPr>
          <p:grpSpPr bwMode="auto">
            <a:xfrm>
              <a:off x="1063" y="1162"/>
              <a:ext cx="3938" cy="1772"/>
              <a:chOff x="1063" y="1162"/>
              <a:chExt cx="3938" cy="1772"/>
            </a:xfrm>
          </p:grpSpPr>
          <p:sp>
            <p:nvSpPr>
              <p:cNvPr id="82003" name="Freeform 111"/>
              <p:cNvSpPr>
                <a:spLocks/>
              </p:cNvSpPr>
              <p:nvPr/>
            </p:nvSpPr>
            <p:spPr bwMode="auto">
              <a:xfrm>
                <a:off x="1063" y="1778"/>
                <a:ext cx="1021" cy="1156"/>
              </a:xfrm>
              <a:custGeom>
                <a:avLst/>
                <a:gdLst>
                  <a:gd name="T0" fmla="*/ 0 w 1435"/>
                  <a:gd name="T1" fmla="*/ 1156 h 1470"/>
                  <a:gd name="T2" fmla="*/ 255 w 1435"/>
                  <a:gd name="T3" fmla="*/ 0 h 1470"/>
                  <a:gd name="T4" fmla="*/ 509 w 1435"/>
                  <a:gd name="T5" fmla="*/ 206 h 1470"/>
                  <a:gd name="T6" fmla="*/ 766 w 1435"/>
                  <a:gd name="T7" fmla="*/ 331 h 1470"/>
                  <a:gd name="T8" fmla="*/ 1021 w 1435"/>
                  <a:gd name="T9" fmla="*/ 360 h 1470"/>
                  <a:gd name="T10" fmla="*/ 0 60000 65536"/>
                  <a:gd name="T11" fmla="*/ 0 60000 65536"/>
                  <a:gd name="T12" fmla="*/ 0 60000 65536"/>
                  <a:gd name="T13" fmla="*/ 0 60000 65536"/>
                  <a:gd name="T14" fmla="*/ 0 60000 65536"/>
                  <a:gd name="T15" fmla="*/ 0 w 1435"/>
                  <a:gd name="T16" fmla="*/ 0 h 1470"/>
                  <a:gd name="T17" fmla="*/ 1435 w 1435"/>
                  <a:gd name="T18" fmla="*/ 1470 h 1470"/>
                </a:gdLst>
                <a:ahLst/>
                <a:cxnLst>
                  <a:cxn ang="T10">
                    <a:pos x="T0" y="T1"/>
                  </a:cxn>
                  <a:cxn ang="T11">
                    <a:pos x="T2" y="T3"/>
                  </a:cxn>
                  <a:cxn ang="T12">
                    <a:pos x="T4" y="T5"/>
                  </a:cxn>
                  <a:cxn ang="T13">
                    <a:pos x="T6" y="T7"/>
                  </a:cxn>
                  <a:cxn ang="T14">
                    <a:pos x="T8" y="T9"/>
                  </a:cxn>
                </a:cxnLst>
                <a:rect l="T15" t="T16" r="T17" b="T18"/>
                <a:pathLst>
                  <a:path w="1435" h="1470">
                    <a:moveTo>
                      <a:pt x="0" y="1470"/>
                    </a:moveTo>
                    <a:lnTo>
                      <a:pt x="358" y="0"/>
                    </a:lnTo>
                    <a:lnTo>
                      <a:pt x="716" y="262"/>
                    </a:lnTo>
                    <a:lnTo>
                      <a:pt x="1076" y="421"/>
                    </a:lnTo>
                    <a:lnTo>
                      <a:pt x="1435" y="458"/>
                    </a:lnTo>
                  </a:path>
                </a:pathLst>
              </a:custGeom>
              <a:noFill/>
              <a:ln w="12700" cap="flat" cmpd="sng">
                <a:solidFill>
                  <a:srgbClr val="00CCFF"/>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sp>
            <p:nvSpPr>
              <p:cNvPr id="82004" name="Line 112"/>
              <p:cNvSpPr>
                <a:spLocks noChangeShapeType="1"/>
              </p:cNvSpPr>
              <p:nvPr/>
            </p:nvSpPr>
            <p:spPr bwMode="auto">
              <a:xfrm>
                <a:off x="4261" y="1237"/>
                <a:ext cx="112" cy="0"/>
              </a:xfrm>
              <a:prstGeom prst="line">
                <a:avLst/>
              </a:prstGeom>
              <a:noFill/>
              <a:ln w="28575">
                <a:solidFill>
                  <a:srgbClr val="00CCFF"/>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2005" name="Rectangle 113"/>
              <p:cNvSpPr>
                <a:spLocks noChangeArrowheads="1"/>
              </p:cNvSpPr>
              <p:nvPr/>
            </p:nvSpPr>
            <p:spPr bwMode="auto">
              <a:xfrm>
                <a:off x="4416" y="1162"/>
                <a:ext cx="585" cy="151"/>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36–45 yrs</a:t>
                </a:r>
                <a:endParaRPr lang="en-US" sz="1400" dirty="0">
                  <a:latin typeface="Aptos" panose="020B0004020202020204" pitchFamily="34" charset="0"/>
                  <a:cs typeface="Calibri" pitchFamily="34" charset="0"/>
                </a:endParaRPr>
              </a:p>
            </p:txBody>
          </p:sp>
        </p:grpSp>
      </p:grpSp>
      <p:grpSp>
        <p:nvGrpSpPr>
          <p:cNvPr id="20" name="Group 114"/>
          <p:cNvGrpSpPr>
            <a:grpSpLocks/>
          </p:cNvGrpSpPr>
          <p:nvPr/>
        </p:nvGrpSpPr>
        <p:grpSpPr bwMode="auto">
          <a:xfrm>
            <a:off x="3211513" y="2085975"/>
            <a:ext cx="6178550" cy="2565400"/>
            <a:chOff x="1063" y="1314"/>
            <a:chExt cx="3892" cy="1616"/>
          </a:xfrm>
        </p:grpSpPr>
        <p:grpSp>
          <p:nvGrpSpPr>
            <p:cNvPr id="21" name="Group 115"/>
            <p:cNvGrpSpPr>
              <a:grpSpLocks/>
            </p:cNvGrpSpPr>
            <p:nvPr/>
          </p:nvGrpSpPr>
          <p:grpSpPr bwMode="auto">
            <a:xfrm>
              <a:off x="1063" y="1774"/>
              <a:ext cx="1042" cy="1156"/>
              <a:chOff x="1086" y="1900"/>
              <a:chExt cx="1464" cy="1471"/>
            </a:xfrm>
          </p:grpSpPr>
          <p:sp>
            <p:nvSpPr>
              <p:cNvPr id="81981" name="Freeform 116"/>
              <p:cNvSpPr>
                <a:spLocks/>
              </p:cNvSpPr>
              <p:nvPr/>
            </p:nvSpPr>
            <p:spPr bwMode="auto">
              <a:xfrm>
                <a:off x="1086" y="1940"/>
                <a:ext cx="1437" cy="1431"/>
              </a:xfrm>
              <a:custGeom>
                <a:avLst/>
                <a:gdLst>
                  <a:gd name="T0" fmla="*/ 0 w 1344"/>
                  <a:gd name="T1" fmla="*/ 1431 h 1620"/>
                  <a:gd name="T2" fmla="*/ 361 w 1344"/>
                  <a:gd name="T3" fmla="*/ 0 h 1620"/>
                  <a:gd name="T4" fmla="*/ 721 w 1344"/>
                  <a:gd name="T5" fmla="*/ 260 h 1620"/>
                  <a:gd name="T6" fmla="*/ 1084 w 1344"/>
                  <a:gd name="T7" fmla="*/ 398 h 1620"/>
                  <a:gd name="T8" fmla="*/ 1437 w 1344"/>
                  <a:gd name="T9" fmla="*/ 465 h 1620"/>
                  <a:gd name="T10" fmla="*/ 0 60000 65536"/>
                  <a:gd name="T11" fmla="*/ 0 60000 65536"/>
                  <a:gd name="T12" fmla="*/ 0 60000 65536"/>
                  <a:gd name="T13" fmla="*/ 0 60000 65536"/>
                  <a:gd name="T14" fmla="*/ 0 60000 65536"/>
                  <a:gd name="T15" fmla="*/ 0 w 1344"/>
                  <a:gd name="T16" fmla="*/ 0 h 1620"/>
                  <a:gd name="T17" fmla="*/ 1344 w 1344"/>
                  <a:gd name="T18" fmla="*/ 1620 h 1620"/>
                </a:gdLst>
                <a:ahLst/>
                <a:cxnLst>
                  <a:cxn ang="T10">
                    <a:pos x="T0" y="T1"/>
                  </a:cxn>
                  <a:cxn ang="T11">
                    <a:pos x="T2" y="T3"/>
                  </a:cxn>
                  <a:cxn ang="T12">
                    <a:pos x="T4" y="T5"/>
                  </a:cxn>
                  <a:cxn ang="T13">
                    <a:pos x="T6" y="T7"/>
                  </a:cxn>
                  <a:cxn ang="T14">
                    <a:pos x="T8" y="T9"/>
                  </a:cxn>
                </a:cxnLst>
                <a:rect l="T15" t="T16" r="T17" b="T18"/>
                <a:pathLst>
                  <a:path w="1344" h="1620">
                    <a:moveTo>
                      <a:pt x="0" y="1620"/>
                    </a:moveTo>
                    <a:lnTo>
                      <a:pt x="338" y="0"/>
                    </a:lnTo>
                    <a:lnTo>
                      <a:pt x="674" y="294"/>
                    </a:lnTo>
                    <a:lnTo>
                      <a:pt x="1014" y="451"/>
                    </a:lnTo>
                    <a:lnTo>
                      <a:pt x="1344" y="526"/>
                    </a:lnTo>
                  </a:path>
                </a:pathLst>
              </a:custGeom>
              <a:noFill/>
              <a:ln w="12700" cap="flat" cmpd="sng">
                <a:solidFill>
                  <a:srgbClr val="FFCC00"/>
                </a:solidFill>
                <a:prstDash val="solid"/>
                <a:round/>
                <a:headEnd type="none" w="med" len="med"/>
                <a:tailEnd type="none" w="med" len="med"/>
              </a:ln>
            </p:spPr>
            <p:txBody>
              <a:bodyPr wrap="none" anchor="ctr"/>
              <a:lstStyle/>
              <a:p>
                <a:endParaRPr lang="tr-TR" dirty="0">
                  <a:latin typeface="Aptos" panose="020B0004020202020204" pitchFamily="34" charset="0"/>
                  <a:cs typeface="Calibri" pitchFamily="34" charset="0"/>
                </a:endParaRPr>
              </a:p>
            </p:txBody>
          </p:sp>
          <p:grpSp>
            <p:nvGrpSpPr>
              <p:cNvPr id="22" name="Group 117"/>
              <p:cNvGrpSpPr>
                <a:grpSpLocks/>
              </p:cNvGrpSpPr>
              <p:nvPr/>
            </p:nvGrpSpPr>
            <p:grpSpPr bwMode="auto">
              <a:xfrm>
                <a:off x="2501" y="2361"/>
                <a:ext cx="49" cy="89"/>
                <a:chOff x="1451" y="935"/>
                <a:chExt cx="46" cy="94"/>
              </a:xfrm>
            </p:grpSpPr>
            <p:sp>
              <p:nvSpPr>
                <p:cNvPr id="81995" name="Line 118"/>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96" name="Line 119"/>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97" name="Line 120"/>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23" name="Group 121"/>
              <p:cNvGrpSpPr>
                <a:grpSpLocks/>
              </p:cNvGrpSpPr>
              <p:nvPr/>
            </p:nvGrpSpPr>
            <p:grpSpPr bwMode="auto">
              <a:xfrm>
                <a:off x="2138" y="2288"/>
                <a:ext cx="49" cy="88"/>
                <a:chOff x="1451" y="935"/>
                <a:chExt cx="46" cy="94"/>
              </a:xfrm>
            </p:grpSpPr>
            <p:sp>
              <p:nvSpPr>
                <p:cNvPr id="81992" name="Line 122"/>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93" name="Line 123"/>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94" name="Line 124"/>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24" name="Group 125"/>
              <p:cNvGrpSpPr>
                <a:grpSpLocks/>
              </p:cNvGrpSpPr>
              <p:nvPr/>
            </p:nvGrpSpPr>
            <p:grpSpPr bwMode="auto">
              <a:xfrm>
                <a:off x="1783" y="2157"/>
                <a:ext cx="49" cy="88"/>
                <a:chOff x="1451" y="935"/>
                <a:chExt cx="46" cy="94"/>
              </a:xfrm>
            </p:grpSpPr>
            <p:sp>
              <p:nvSpPr>
                <p:cNvPr id="81989" name="Line 126"/>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90" name="Line 127"/>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91" name="Line 128"/>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nvGrpSpPr>
              <p:cNvPr id="25" name="Group 129"/>
              <p:cNvGrpSpPr>
                <a:grpSpLocks/>
              </p:cNvGrpSpPr>
              <p:nvPr/>
            </p:nvGrpSpPr>
            <p:grpSpPr bwMode="auto">
              <a:xfrm>
                <a:off x="1423" y="1900"/>
                <a:ext cx="48" cy="77"/>
                <a:chOff x="1451" y="935"/>
                <a:chExt cx="46" cy="94"/>
              </a:xfrm>
            </p:grpSpPr>
            <p:sp>
              <p:nvSpPr>
                <p:cNvPr id="81986" name="Line 130"/>
                <p:cNvSpPr>
                  <a:spLocks noChangeShapeType="1"/>
                </p:cNvSpPr>
                <p:nvPr/>
              </p:nvSpPr>
              <p:spPr bwMode="auto">
                <a:xfrm>
                  <a:off x="1451" y="935"/>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87" name="Line 131"/>
                <p:cNvSpPr>
                  <a:spLocks noChangeShapeType="1"/>
                </p:cNvSpPr>
                <p:nvPr/>
              </p:nvSpPr>
              <p:spPr bwMode="auto">
                <a:xfrm>
                  <a:off x="1451" y="1027"/>
                  <a:ext cx="46"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88" name="Line 132"/>
                <p:cNvSpPr>
                  <a:spLocks noChangeShapeType="1"/>
                </p:cNvSpPr>
                <p:nvPr/>
              </p:nvSpPr>
              <p:spPr bwMode="auto">
                <a:xfrm rot="5400000">
                  <a:off x="1427" y="982"/>
                  <a:ext cx="94" cy="0"/>
                </a:xfrm>
                <a:prstGeom prst="line">
                  <a:avLst/>
                </a:prstGeom>
                <a:noFill/>
                <a:ln w="12700">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grpSp>
        </p:grpSp>
        <p:sp>
          <p:nvSpPr>
            <p:cNvPr id="81979" name="Line 133"/>
            <p:cNvSpPr>
              <a:spLocks noChangeShapeType="1"/>
            </p:cNvSpPr>
            <p:nvPr/>
          </p:nvSpPr>
          <p:spPr bwMode="auto">
            <a:xfrm>
              <a:off x="4261" y="1381"/>
              <a:ext cx="113" cy="0"/>
            </a:xfrm>
            <a:prstGeom prst="line">
              <a:avLst/>
            </a:prstGeom>
            <a:noFill/>
            <a:ln w="28575">
              <a:solidFill>
                <a:srgbClr val="FFCC00"/>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81980" name="Rectangle 134"/>
            <p:cNvSpPr>
              <a:spLocks noChangeArrowheads="1"/>
            </p:cNvSpPr>
            <p:nvPr/>
          </p:nvSpPr>
          <p:spPr bwMode="auto">
            <a:xfrm>
              <a:off x="4416" y="1314"/>
              <a:ext cx="539" cy="135"/>
            </a:xfrm>
            <a:prstGeom prst="rect">
              <a:avLst/>
            </a:prstGeom>
            <a:noFill/>
            <a:ln w="28575" algn="ctr">
              <a:noFill/>
              <a:miter lim="800000"/>
              <a:headEnd/>
              <a:tailEnd/>
            </a:ln>
          </p:spPr>
          <p:txBody>
            <a:bodyPr wrap="none" lIns="0" anchor="ctr"/>
            <a:lstStyle/>
            <a:p>
              <a:pPr>
                <a:spcBef>
                  <a:spcPct val="20000"/>
                </a:spcBef>
              </a:pPr>
              <a:r>
                <a:rPr lang="en-US" altLang="ja-JP" sz="1400" dirty="0">
                  <a:latin typeface="Aptos" panose="020B0004020202020204" pitchFamily="34" charset="0"/>
                  <a:ea typeface="MS Mincho" pitchFamily="49" charset="-128"/>
                  <a:cs typeface="Calibri" pitchFamily="34" charset="0"/>
                </a:rPr>
                <a:t>46–55 yrs</a:t>
              </a:r>
              <a:endParaRPr lang="en-US" sz="1400" dirty="0">
                <a:latin typeface="Aptos" panose="020B0004020202020204" pitchFamily="34" charset="0"/>
                <a:cs typeface="Calibri" pitchFamily="34" charset="0"/>
              </a:endParaRPr>
            </a:p>
          </p:txBody>
        </p:sp>
      </p:grpSp>
      <p:sp>
        <p:nvSpPr>
          <p:cNvPr id="81974" name="Text Box 135"/>
          <p:cNvSpPr txBox="1">
            <a:spLocks noChangeArrowheads="1"/>
          </p:cNvSpPr>
          <p:nvPr/>
        </p:nvSpPr>
        <p:spPr bwMode="auto">
          <a:xfrm>
            <a:off x="4611689" y="5368925"/>
            <a:ext cx="2314575" cy="184150"/>
          </a:xfrm>
          <a:prstGeom prst="rect">
            <a:avLst/>
          </a:prstGeom>
          <a:noFill/>
          <a:ln w="9525" algn="ctr">
            <a:noFill/>
            <a:miter lim="800000"/>
            <a:headEnd/>
            <a:tailEnd/>
          </a:ln>
        </p:spPr>
        <p:txBody>
          <a:bodyPr lIns="0" tIns="0" rIns="0" bIns="0">
            <a:spAutoFit/>
          </a:bodyPr>
          <a:lstStyle/>
          <a:p>
            <a:pPr algn="ctr">
              <a:spcBef>
                <a:spcPct val="50000"/>
              </a:spcBef>
            </a:pPr>
            <a:r>
              <a:rPr lang="tr-TR" sz="1200" b="1" dirty="0">
                <a:latin typeface="Aptos" panose="020B0004020202020204" pitchFamily="34" charset="0"/>
                <a:cs typeface="Calibri" pitchFamily="34" charset="0"/>
              </a:rPr>
              <a:t>Months monitored</a:t>
            </a:r>
            <a:endParaRPr lang="en-US" sz="1200" b="1" dirty="0">
              <a:latin typeface="Aptos" panose="020B0004020202020204" pitchFamily="34" charset="0"/>
              <a:cs typeface="Calibri" pitchFamily="34" charset="0"/>
            </a:endParaRPr>
          </a:p>
        </p:txBody>
      </p:sp>
      <p:sp>
        <p:nvSpPr>
          <p:cNvPr id="81976" name="Rectangle 139"/>
          <p:cNvSpPr>
            <a:spLocks noChangeArrowheads="1"/>
          </p:cNvSpPr>
          <p:nvPr/>
        </p:nvSpPr>
        <p:spPr bwMode="auto">
          <a:xfrm rot="-5400000">
            <a:off x="1543051" y="3310474"/>
            <a:ext cx="1335087" cy="184666"/>
          </a:xfrm>
          <a:prstGeom prst="rect">
            <a:avLst/>
          </a:prstGeom>
          <a:noFill/>
          <a:ln w="9525">
            <a:noFill/>
            <a:miter lim="800000"/>
            <a:headEnd/>
            <a:tailEnd/>
          </a:ln>
        </p:spPr>
        <p:txBody>
          <a:bodyPr lIns="0" tIns="0" rIns="0" bIns="0">
            <a:spAutoFit/>
          </a:bodyPr>
          <a:lstStyle/>
          <a:p>
            <a:pPr algn="ctr">
              <a:spcBef>
                <a:spcPct val="20000"/>
              </a:spcBef>
            </a:pPr>
            <a:r>
              <a:rPr lang="en-US" altLang="ja-JP" sz="1200" b="1" dirty="0">
                <a:latin typeface="Aptos" panose="020B0004020202020204" pitchFamily="34" charset="0"/>
                <a:ea typeface="MS Mincho" pitchFamily="49" charset="-128"/>
                <a:cs typeface="Calibri" pitchFamily="34" charset="0"/>
              </a:rPr>
              <a:t>Log</a:t>
            </a:r>
            <a:r>
              <a:rPr lang="en-US" altLang="ja-JP" sz="1200" b="1" baseline="-25000" dirty="0">
                <a:latin typeface="Aptos" panose="020B0004020202020204" pitchFamily="34" charset="0"/>
                <a:ea typeface="MS Mincho" pitchFamily="49" charset="-128"/>
                <a:cs typeface="Calibri" pitchFamily="34" charset="0"/>
              </a:rPr>
              <a:t>10</a:t>
            </a:r>
            <a:r>
              <a:rPr lang="en-US" altLang="ja-JP" sz="1200" b="1" dirty="0">
                <a:latin typeface="Aptos" panose="020B0004020202020204" pitchFamily="34" charset="0"/>
                <a:ea typeface="MS Mincho" pitchFamily="49" charset="-128"/>
                <a:cs typeface="Calibri" pitchFamily="34" charset="0"/>
              </a:rPr>
              <a:t> GMT, EU/ml</a:t>
            </a:r>
            <a:endParaRPr lang="en-US" sz="1200" b="1" dirty="0">
              <a:latin typeface="Aptos" panose="020B0004020202020204" pitchFamily="34" charset="0"/>
              <a:cs typeface="Calibri" pitchFamily="34" charset="0"/>
            </a:endParaRPr>
          </a:p>
        </p:txBody>
      </p:sp>
      <p:sp>
        <p:nvSpPr>
          <p:cNvPr id="26" name="Footer Placeholder 25"/>
          <p:cNvSpPr>
            <a:spLocks noGrp="1"/>
          </p:cNvSpPr>
          <p:nvPr>
            <p:ph type="ftr" sz="quarter" idx="11"/>
          </p:nvPr>
        </p:nvSpPr>
        <p:spPr/>
        <p:txBody>
          <a:bodyPr/>
          <a:lstStyle/>
          <a:p>
            <a:r>
              <a:rPr lang="tr-TR"/>
              <a:t>Harper DM, Lancet 2006; Wheeler CM, ESPID 2008; Schwarz TF, J Clin Oncol 2006;  Schwarz TF, J Clin Oncol 2007; Schwarz TF; EUROGIN 2007; Schwartz TF, Vaccine 2009</a:t>
            </a:r>
            <a:endParaRPr lang="tr-TR" dirty="0"/>
          </a:p>
        </p:txBody>
      </p:sp>
      <p:sp>
        <p:nvSpPr>
          <p:cNvPr id="140" name="Text Box 80"/>
          <p:cNvSpPr txBox="1">
            <a:spLocks noChangeArrowheads="1"/>
          </p:cNvSpPr>
          <p:nvPr/>
        </p:nvSpPr>
        <p:spPr bwMode="auto">
          <a:xfrm>
            <a:off x="2431257" y="5528266"/>
            <a:ext cx="2928937" cy="276999"/>
          </a:xfrm>
          <a:prstGeom prst="rect">
            <a:avLst/>
          </a:prstGeom>
          <a:noFill/>
          <a:ln w="9525">
            <a:noFill/>
            <a:miter lim="800000"/>
            <a:headEnd/>
            <a:tailEnd/>
          </a:ln>
        </p:spPr>
        <p:txBody>
          <a:bodyPr anchor="b">
            <a:spAutoFit/>
          </a:bodyPr>
          <a:lstStyle/>
          <a:p>
            <a:r>
              <a:rPr lang="en-US" sz="1200" dirty="0">
                <a:latin typeface="Aptos" panose="020B0004020202020204" pitchFamily="34" charset="0"/>
                <a:cs typeface="Calibri" pitchFamily="34" charset="0"/>
              </a:rPr>
              <a:t>*</a:t>
            </a:r>
            <a:r>
              <a:rPr lang="tr-TR" sz="1200" dirty="0">
                <a:latin typeface="Aptos" panose="020B0004020202020204" pitchFamily="34" charset="0"/>
                <a:cs typeface="Calibri" pitchFamily="34" charset="0"/>
              </a:rPr>
              <a:t>Excl. Efficacy study data</a:t>
            </a:r>
            <a:endParaRPr lang="en-GB" sz="1200" dirty="0">
              <a:latin typeface="Aptos" panose="020B0004020202020204" pitchFamily="34" charset="0"/>
              <a:cs typeface="Calibri" pitchFamily="34" charset="0"/>
            </a:endParaRPr>
          </a:p>
        </p:txBody>
      </p:sp>
    </p:spTree>
    <p:extLst>
      <p:ext uri="{BB962C8B-B14F-4D97-AF65-F5344CB8AC3E}">
        <p14:creationId xmlns:p14="http://schemas.microsoft.com/office/powerpoint/2010/main" val="255500786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4645" y="543601"/>
            <a:ext cx="7127266" cy="2974040"/>
          </a:xfrm>
        </p:spPr>
        <p:txBody>
          <a:bodyPr vert="horz" lIns="91440" tIns="45720" rIns="91440" bIns="45720" rtlCol="0" anchor="b">
            <a:normAutofit/>
          </a:bodyPr>
          <a:lstStyle/>
          <a:p>
            <a:pPr algn="l"/>
            <a:r>
              <a:rPr lang="tr-TR" sz="3800" dirty="0" err="1">
                <a:cs typeface="+mj-cs"/>
              </a:rPr>
              <a:t>Four</a:t>
            </a:r>
            <a:r>
              <a:rPr lang="tr-TR" sz="3800" dirty="0">
                <a:cs typeface="+mj-cs"/>
              </a:rPr>
              <a:t>-Step Plan </a:t>
            </a:r>
            <a:r>
              <a:rPr lang="tr-TR" sz="3800" dirty="0" err="1">
                <a:cs typeface="+mj-cs"/>
              </a:rPr>
              <a:t>for</a:t>
            </a:r>
            <a:r>
              <a:rPr lang="tr-TR" sz="3800" dirty="0">
                <a:cs typeface="+mj-cs"/>
              </a:rPr>
              <a:t> </a:t>
            </a:r>
            <a:br>
              <a:rPr lang="tr-TR" sz="3800" dirty="0">
                <a:cs typeface="+mj-cs"/>
              </a:rPr>
            </a:br>
            <a:r>
              <a:rPr lang="tr-TR" sz="3800" dirty="0" err="1">
                <a:cs typeface="+mj-cs"/>
              </a:rPr>
              <a:t>Eliminating</a:t>
            </a:r>
            <a:r>
              <a:rPr lang="tr-TR" sz="3800" dirty="0">
                <a:cs typeface="+mj-cs"/>
              </a:rPr>
              <a:t> HPV </a:t>
            </a:r>
            <a:r>
              <a:rPr lang="tr-TR" sz="3800" dirty="0" err="1">
                <a:cs typeface="+mj-cs"/>
              </a:rPr>
              <a:t>Cancers</a:t>
            </a:r>
            <a:r>
              <a:rPr lang="tr-TR" sz="3800" dirty="0">
                <a:cs typeface="+mj-cs"/>
              </a:rPr>
              <a:t> in Europe</a:t>
            </a:r>
            <a:endParaRPr lang="en-US" sz="3800" dirty="0">
              <a:cs typeface="+mj-cs"/>
            </a:endParaRPr>
          </a:p>
        </p:txBody>
      </p:sp>
      <p:pic>
        <p:nvPicPr>
          <p:cNvPr id="6" name="Resim 5"/>
          <p:cNvPicPr>
            <a:picLocks noChangeAspect="1"/>
          </p:cNvPicPr>
          <p:nvPr/>
        </p:nvPicPr>
        <p:blipFill rotWithShape="1">
          <a:blip r:embed="rId2"/>
          <a:srcRect l="37063" t="79030" r="34841" b="8695"/>
          <a:stretch/>
        </p:blipFill>
        <p:spPr>
          <a:xfrm>
            <a:off x="734748" y="5073607"/>
            <a:ext cx="6232206" cy="1531589"/>
          </a:xfrm>
          <a:prstGeom prst="rect">
            <a:avLst/>
          </a:prstGeom>
        </p:spPr>
      </p:pic>
      <p:pic>
        <p:nvPicPr>
          <p:cNvPr id="4" name="Resim 3"/>
          <p:cNvPicPr>
            <a:picLocks noChangeAspect="1"/>
          </p:cNvPicPr>
          <p:nvPr/>
        </p:nvPicPr>
        <p:blipFill rotWithShape="1">
          <a:blip r:embed="rId3"/>
          <a:srcRect l="36270" t="9048" r="31904" b="5167"/>
          <a:stretch/>
        </p:blipFill>
        <p:spPr>
          <a:xfrm>
            <a:off x="7201911" y="52471"/>
            <a:ext cx="4453984" cy="6753058"/>
          </a:xfrm>
          <a:prstGeom prst="rect">
            <a:avLst/>
          </a:prstGeom>
        </p:spPr>
      </p:pic>
    </p:spTree>
    <p:extLst>
      <p:ext uri="{BB962C8B-B14F-4D97-AF65-F5344CB8AC3E}">
        <p14:creationId xmlns:p14="http://schemas.microsoft.com/office/powerpoint/2010/main" val="389118680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6" name="Title 435"/>
          <p:cNvSpPr>
            <a:spLocks noGrp="1"/>
          </p:cNvSpPr>
          <p:nvPr>
            <p:ph type="title"/>
          </p:nvPr>
        </p:nvSpPr>
        <p:spPr>
          <a:xfrm>
            <a:off x="2133600" y="-315416"/>
            <a:ext cx="7924800" cy="1143000"/>
          </a:xfrm>
        </p:spPr>
        <p:txBody>
          <a:bodyPr/>
          <a:lstStyle/>
          <a:p>
            <a:r>
              <a:rPr lang="tr-TR" dirty="0"/>
              <a:t>Neutralising Antibodies</a:t>
            </a:r>
          </a:p>
        </p:txBody>
      </p:sp>
      <p:sp>
        <p:nvSpPr>
          <p:cNvPr id="435" name="Footer Placeholder 434"/>
          <p:cNvSpPr>
            <a:spLocks noGrp="1"/>
          </p:cNvSpPr>
          <p:nvPr>
            <p:ph type="ftr" sz="quarter" idx="11"/>
          </p:nvPr>
        </p:nvSpPr>
        <p:spPr/>
        <p:txBody>
          <a:bodyPr/>
          <a:lstStyle/>
          <a:p>
            <a:r>
              <a:rPr lang="tr-TR"/>
              <a:t>Gall S, AACR, 2007; Schwartz T, ASCO, 2006; </a:t>
            </a:r>
            <a:r>
              <a:rPr lang="en-GB">
                <a:ea typeface="Arial Unicode MS" pitchFamily="34" charset="-128"/>
                <a:cs typeface="Arial Unicode MS" pitchFamily="34" charset="-128"/>
              </a:rPr>
              <a:t>Villa LL, </a:t>
            </a:r>
            <a:r>
              <a:rPr lang="en-US"/>
              <a:t>Br J Cancer</a:t>
            </a:r>
            <a:r>
              <a:t>,</a:t>
            </a:r>
            <a:r>
              <a:rPr lang="en-US"/>
              <a:t> 2006</a:t>
            </a:r>
            <a:r>
              <a:t>;</a:t>
            </a:r>
            <a:r>
              <a:rPr lang="tr-TR"/>
              <a:t> </a:t>
            </a:r>
            <a:r>
              <a:t>Villa LL, </a:t>
            </a:r>
            <a:r>
              <a:rPr lang="tr-TR"/>
              <a:t>Vaccine</a:t>
            </a:r>
            <a:r>
              <a:t>, 2006; Olsson SE, </a:t>
            </a:r>
            <a:r>
              <a:rPr lang="tr-TR"/>
              <a:t>Vaccine</a:t>
            </a:r>
            <a:r>
              <a:t>, 2007</a:t>
            </a:r>
            <a:endParaRPr lang="tr-TR" dirty="0"/>
          </a:p>
        </p:txBody>
      </p:sp>
      <p:grpSp>
        <p:nvGrpSpPr>
          <p:cNvPr id="2" name="Group 440"/>
          <p:cNvGrpSpPr/>
          <p:nvPr/>
        </p:nvGrpSpPr>
        <p:grpSpPr>
          <a:xfrm>
            <a:off x="2024702" y="1052736"/>
            <a:ext cx="8103747" cy="4832202"/>
            <a:chOff x="520382" y="1224425"/>
            <a:chExt cx="8623618" cy="5108577"/>
          </a:xfrm>
        </p:grpSpPr>
        <p:sp>
          <p:nvSpPr>
            <p:cNvPr id="475139" name="Text Box 3"/>
            <p:cNvSpPr txBox="1">
              <a:spLocks noChangeArrowheads="1"/>
            </p:cNvSpPr>
            <p:nvPr/>
          </p:nvSpPr>
          <p:spPr bwMode="auto">
            <a:xfrm>
              <a:off x="5867400" y="6011883"/>
              <a:ext cx="1836738" cy="292842"/>
            </a:xfrm>
            <a:prstGeom prst="rect">
              <a:avLst/>
            </a:prstGeom>
            <a:noFill/>
            <a:ln w="9525">
              <a:noFill/>
              <a:miter lim="800000"/>
              <a:headEnd/>
              <a:tailEnd/>
            </a:ln>
            <a:effectLst/>
          </p:spPr>
          <p:txBody>
            <a:bodyPr>
              <a:spAutoFit/>
            </a:bodyPr>
            <a:lstStyle/>
            <a:p>
              <a:pPr algn="ctr">
                <a:spcBef>
                  <a:spcPct val="50000"/>
                </a:spcBef>
              </a:pPr>
              <a:r>
                <a:rPr lang="tr-TR" sz="1200" b="1" dirty="0">
                  <a:latin typeface="Aptos" panose="020B0004020202020204" pitchFamily="34" charset="0"/>
                  <a:cs typeface="Calibri" pitchFamily="34" charset="0"/>
                </a:rPr>
                <a:t>Time</a:t>
              </a:r>
              <a:r>
                <a:rPr lang="en-US" sz="1200" b="1" dirty="0">
                  <a:latin typeface="Aptos" panose="020B0004020202020204" pitchFamily="34" charset="0"/>
                  <a:cs typeface="Calibri" pitchFamily="34" charset="0"/>
                </a:rPr>
                <a:t> (</a:t>
              </a:r>
              <a:r>
                <a:rPr lang="tr-TR" altLang="ja-JP" sz="1200" b="1" dirty="0">
                  <a:latin typeface="Aptos" panose="020B0004020202020204" pitchFamily="34" charset="0"/>
                  <a:cs typeface="Calibri" pitchFamily="34" charset="0"/>
                </a:rPr>
                <a:t>mo</a:t>
              </a:r>
              <a:r>
                <a:rPr lang="en-US" sz="1200" b="1" dirty="0">
                  <a:latin typeface="Aptos" panose="020B0004020202020204" pitchFamily="34" charset="0"/>
                  <a:cs typeface="Calibri" pitchFamily="34" charset="0"/>
                </a:rPr>
                <a:t>)</a:t>
              </a:r>
            </a:p>
          </p:txBody>
        </p:sp>
        <p:sp>
          <p:nvSpPr>
            <p:cNvPr id="475140" name="Line 4"/>
            <p:cNvSpPr>
              <a:spLocks noChangeShapeType="1"/>
            </p:cNvSpPr>
            <p:nvPr/>
          </p:nvSpPr>
          <p:spPr bwMode="auto">
            <a:xfrm>
              <a:off x="5207000" y="1900238"/>
              <a:ext cx="1588" cy="1597025"/>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1" name="Line 5"/>
            <p:cNvSpPr>
              <a:spLocks noChangeShapeType="1"/>
            </p:cNvSpPr>
            <p:nvPr/>
          </p:nvSpPr>
          <p:spPr bwMode="auto">
            <a:xfrm>
              <a:off x="5207000" y="3497263"/>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2" name="Line 6"/>
            <p:cNvSpPr>
              <a:spLocks noChangeShapeType="1"/>
            </p:cNvSpPr>
            <p:nvPr/>
          </p:nvSpPr>
          <p:spPr bwMode="auto">
            <a:xfrm>
              <a:off x="5207000" y="337502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3" name="Line 7"/>
            <p:cNvSpPr>
              <a:spLocks noChangeShapeType="1"/>
            </p:cNvSpPr>
            <p:nvPr/>
          </p:nvSpPr>
          <p:spPr bwMode="auto">
            <a:xfrm>
              <a:off x="5207000" y="330517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4" name="Line 8"/>
            <p:cNvSpPr>
              <a:spLocks noChangeShapeType="1"/>
            </p:cNvSpPr>
            <p:nvPr/>
          </p:nvSpPr>
          <p:spPr bwMode="auto">
            <a:xfrm>
              <a:off x="5207000" y="325913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5" name="Line 9"/>
            <p:cNvSpPr>
              <a:spLocks noChangeShapeType="1"/>
            </p:cNvSpPr>
            <p:nvPr/>
          </p:nvSpPr>
          <p:spPr bwMode="auto">
            <a:xfrm>
              <a:off x="5207000" y="321468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6" name="Line 10"/>
            <p:cNvSpPr>
              <a:spLocks noChangeShapeType="1"/>
            </p:cNvSpPr>
            <p:nvPr/>
          </p:nvSpPr>
          <p:spPr bwMode="auto">
            <a:xfrm>
              <a:off x="5207000" y="3189288"/>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7" name="Line 11"/>
            <p:cNvSpPr>
              <a:spLocks noChangeShapeType="1"/>
            </p:cNvSpPr>
            <p:nvPr/>
          </p:nvSpPr>
          <p:spPr bwMode="auto">
            <a:xfrm>
              <a:off x="5207000" y="315753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8" name="Line 12"/>
            <p:cNvSpPr>
              <a:spLocks noChangeShapeType="1"/>
            </p:cNvSpPr>
            <p:nvPr/>
          </p:nvSpPr>
          <p:spPr bwMode="auto">
            <a:xfrm>
              <a:off x="5207000" y="3136900"/>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49" name="Line 13"/>
            <p:cNvSpPr>
              <a:spLocks noChangeShapeType="1"/>
            </p:cNvSpPr>
            <p:nvPr/>
          </p:nvSpPr>
          <p:spPr bwMode="auto">
            <a:xfrm>
              <a:off x="5207000" y="3119438"/>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0" name="Line 14"/>
            <p:cNvSpPr>
              <a:spLocks noChangeShapeType="1"/>
            </p:cNvSpPr>
            <p:nvPr/>
          </p:nvSpPr>
          <p:spPr bwMode="auto">
            <a:xfrm>
              <a:off x="5207000" y="3098800"/>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1" name="Line 15"/>
            <p:cNvSpPr>
              <a:spLocks noChangeShapeType="1"/>
            </p:cNvSpPr>
            <p:nvPr/>
          </p:nvSpPr>
          <p:spPr bwMode="auto">
            <a:xfrm>
              <a:off x="5207000" y="2978150"/>
              <a:ext cx="26988" cy="0"/>
            </a:xfrm>
            <a:prstGeom prst="line">
              <a:avLst/>
            </a:prstGeom>
            <a:noFill/>
            <a:ln w="7938">
              <a:solidFill>
                <a:srgbClr val="FBEF99"/>
              </a:solidFill>
              <a:round/>
              <a:headEnd/>
              <a:tailEnd/>
            </a:ln>
          </p:spPr>
          <p:txBody>
            <a:bodyPr/>
            <a:lstStyle/>
            <a:p>
              <a:endParaRPr lang="tr-TR" dirty="0">
                <a:latin typeface="Aptos" panose="020B0004020202020204" pitchFamily="34" charset="0"/>
                <a:cs typeface="Calibri" pitchFamily="34" charset="0"/>
              </a:endParaRPr>
            </a:p>
          </p:txBody>
        </p:sp>
        <p:sp>
          <p:nvSpPr>
            <p:cNvPr id="475152" name="Line 16"/>
            <p:cNvSpPr>
              <a:spLocks noChangeShapeType="1"/>
            </p:cNvSpPr>
            <p:nvPr/>
          </p:nvSpPr>
          <p:spPr bwMode="auto">
            <a:xfrm>
              <a:off x="5207000" y="2906713"/>
              <a:ext cx="26988" cy="1587"/>
            </a:xfrm>
            <a:prstGeom prst="line">
              <a:avLst/>
            </a:prstGeom>
            <a:noFill/>
            <a:ln w="7938">
              <a:solidFill>
                <a:srgbClr val="FFFFFF"/>
              </a:solidFill>
              <a:round/>
              <a:headEnd/>
              <a:tailEnd/>
            </a:ln>
          </p:spPr>
          <p:txBody>
            <a:bodyPr/>
            <a:lstStyle/>
            <a:p>
              <a:endParaRPr lang="tr-TR" dirty="0">
                <a:latin typeface="Aptos" panose="020B0004020202020204" pitchFamily="34" charset="0"/>
                <a:cs typeface="Calibri" pitchFamily="34" charset="0"/>
              </a:endParaRPr>
            </a:p>
          </p:txBody>
        </p:sp>
        <p:sp>
          <p:nvSpPr>
            <p:cNvPr id="475153" name="Line 17"/>
            <p:cNvSpPr>
              <a:spLocks noChangeShapeType="1"/>
            </p:cNvSpPr>
            <p:nvPr/>
          </p:nvSpPr>
          <p:spPr bwMode="auto">
            <a:xfrm>
              <a:off x="5207000" y="2855913"/>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4" name="Line 18"/>
            <p:cNvSpPr>
              <a:spLocks noChangeShapeType="1"/>
            </p:cNvSpPr>
            <p:nvPr/>
          </p:nvSpPr>
          <p:spPr bwMode="auto">
            <a:xfrm>
              <a:off x="5207000" y="281622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5" name="Line 19"/>
            <p:cNvSpPr>
              <a:spLocks noChangeShapeType="1"/>
            </p:cNvSpPr>
            <p:nvPr/>
          </p:nvSpPr>
          <p:spPr bwMode="auto">
            <a:xfrm>
              <a:off x="5207000" y="278447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6" name="Line 20"/>
            <p:cNvSpPr>
              <a:spLocks noChangeShapeType="1"/>
            </p:cNvSpPr>
            <p:nvPr/>
          </p:nvSpPr>
          <p:spPr bwMode="auto">
            <a:xfrm>
              <a:off x="5207000" y="275907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7" name="Line 21"/>
            <p:cNvSpPr>
              <a:spLocks noChangeShapeType="1"/>
            </p:cNvSpPr>
            <p:nvPr/>
          </p:nvSpPr>
          <p:spPr bwMode="auto">
            <a:xfrm>
              <a:off x="5207000" y="2716213"/>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8" name="Line 22"/>
            <p:cNvSpPr>
              <a:spLocks noChangeShapeType="1"/>
            </p:cNvSpPr>
            <p:nvPr/>
          </p:nvSpPr>
          <p:spPr bwMode="auto">
            <a:xfrm>
              <a:off x="5207000" y="269398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59" name="Line 23"/>
            <p:cNvSpPr>
              <a:spLocks noChangeShapeType="1"/>
            </p:cNvSpPr>
            <p:nvPr/>
          </p:nvSpPr>
          <p:spPr bwMode="auto">
            <a:xfrm>
              <a:off x="5207000" y="257968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0" name="Line 24"/>
            <p:cNvSpPr>
              <a:spLocks noChangeShapeType="1"/>
            </p:cNvSpPr>
            <p:nvPr/>
          </p:nvSpPr>
          <p:spPr bwMode="auto">
            <a:xfrm>
              <a:off x="5207000" y="2509838"/>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1" name="Line 25"/>
            <p:cNvSpPr>
              <a:spLocks noChangeShapeType="1"/>
            </p:cNvSpPr>
            <p:nvPr/>
          </p:nvSpPr>
          <p:spPr bwMode="auto">
            <a:xfrm>
              <a:off x="5207000" y="2457450"/>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2" name="Line 26"/>
            <p:cNvSpPr>
              <a:spLocks noChangeShapeType="1"/>
            </p:cNvSpPr>
            <p:nvPr/>
          </p:nvSpPr>
          <p:spPr bwMode="auto">
            <a:xfrm>
              <a:off x="5207000" y="2420938"/>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3" name="Line 27"/>
            <p:cNvSpPr>
              <a:spLocks noChangeShapeType="1"/>
            </p:cNvSpPr>
            <p:nvPr/>
          </p:nvSpPr>
          <p:spPr bwMode="auto">
            <a:xfrm>
              <a:off x="5207000" y="2387600"/>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4" name="Line 28"/>
            <p:cNvSpPr>
              <a:spLocks noChangeShapeType="1"/>
            </p:cNvSpPr>
            <p:nvPr/>
          </p:nvSpPr>
          <p:spPr bwMode="auto">
            <a:xfrm>
              <a:off x="5207000" y="2362200"/>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5" name="Line 29"/>
            <p:cNvSpPr>
              <a:spLocks noChangeShapeType="1"/>
            </p:cNvSpPr>
            <p:nvPr/>
          </p:nvSpPr>
          <p:spPr bwMode="auto">
            <a:xfrm>
              <a:off x="5207000" y="2336800"/>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6" name="Line 30"/>
            <p:cNvSpPr>
              <a:spLocks noChangeShapeType="1"/>
            </p:cNvSpPr>
            <p:nvPr/>
          </p:nvSpPr>
          <p:spPr bwMode="auto">
            <a:xfrm>
              <a:off x="5207000" y="2316163"/>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7" name="Line 31"/>
            <p:cNvSpPr>
              <a:spLocks noChangeShapeType="1"/>
            </p:cNvSpPr>
            <p:nvPr/>
          </p:nvSpPr>
          <p:spPr bwMode="auto">
            <a:xfrm>
              <a:off x="5207000" y="2298700"/>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8" name="Line 32"/>
            <p:cNvSpPr>
              <a:spLocks noChangeShapeType="1"/>
            </p:cNvSpPr>
            <p:nvPr/>
          </p:nvSpPr>
          <p:spPr bwMode="auto">
            <a:xfrm>
              <a:off x="5207000" y="2182813"/>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69" name="Line 33"/>
            <p:cNvSpPr>
              <a:spLocks noChangeShapeType="1"/>
            </p:cNvSpPr>
            <p:nvPr/>
          </p:nvSpPr>
          <p:spPr bwMode="auto">
            <a:xfrm>
              <a:off x="5207000" y="2112963"/>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0" name="Line 34"/>
            <p:cNvSpPr>
              <a:spLocks noChangeShapeType="1"/>
            </p:cNvSpPr>
            <p:nvPr/>
          </p:nvSpPr>
          <p:spPr bwMode="auto">
            <a:xfrm>
              <a:off x="5207000" y="206057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1" name="Line 35"/>
            <p:cNvSpPr>
              <a:spLocks noChangeShapeType="1"/>
            </p:cNvSpPr>
            <p:nvPr/>
          </p:nvSpPr>
          <p:spPr bwMode="auto">
            <a:xfrm>
              <a:off x="5207000" y="202247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2" name="Line 36"/>
            <p:cNvSpPr>
              <a:spLocks noChangeShapeType="1"/>
            </p:cNvSpPr>
            <p:nvPr/>
          </p:nvSpPr>
          <p:spPr bwMode="auto">
            <a:xfrm>
              <a:off x="5207000" y="1990725"/>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3" name="Line 37"/>
            <p:cNvSpPr>
              <a:spLocks noChangeShapeType="1"/>
            </p:cNvSpPr>
            <p:nvPr/>
          </p:nvSpPr>
          <p:spPr bwMode="auto">
            <a:xfrm>
              <a:off x="5207000" y="196373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4" name="Line 38"/>
            <p:cNvSpPr>
              <a:spLocks noChangeShapeType="1"/>
            </p:cNvSpPr>
            <p:nvPr/>
          </p:nvSpPr>
          <p:spPr bwMode="auto">
            <a:xfrm>
              <a:off x="5207000" y="193833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5" name="Line 39"/>
            <p:cNvSpPr>
              <a:spLocks noChangeShapeType="1"/>
            </p:cNvSpPr>
            <p:nvPr/>
          </p:nvSpPr>
          <p:spPr bwMode="auto">
            <a:xfrm>
              <a:off x="5207000" y="191928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6" name="Line 40"/>
            <p:cNvSpPr>
              <a:spLocks noChangeShapeType="1"/>
            </p:cNvSpPr>
            <p:nvPr/>
          </p:nvSpPr>
          <p:spPr bwMode="auto">
            <a:xfrm>
              <a:off x="5207000" y="1900238"/>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7" name="Line 41"/>
            <p:cNvSpPr>
              <a:spLocks noChangeShapeType="1"/>
            </p:cNvSpPr>
            <p:nvPr/>
          </p:nvSpPr>
          <p:spPr bwMode="auto">
            <a:xfrm>
              <a:off x="5175250" y="3497263"/>
              <a:ext cx="31750"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8" name="Line 42"/>
            <p:cNvSpPr>
              <a:spLocks noChangeShapeType="1"/>
            </p:cNvSpPr>
            <p:nvPr/>
          </p:nvSpPr>
          <p:spPr bwMode="auto">
            <a:xfrm>
              <a:off x="5175250" y="3098800"/>
              <a:ext cx="31750"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79" name="Line 43"/>
            <p:cNvSpPr>
              <a:spLocks noChangeShapeType="1"/>
            </p:cNvSpPr>
            <p:nvPr/>
          </p:nvSpPr>
          <p:spPr bwMode="auto">
            <a:xfrm>
              <a:off x="5175250" y="2298700"/>
              <a:ext cx="31750"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0" name="Line 44"/>
            <p:cNvSpPr>
              <a:spLocks noChangeShapeType="1"/>
            </p:cNvSpPr>
            <p:nvPr/>
          </p:nvSpPr>
          <p:spPr bwMode="auto">
            <a:xfrm>
              <a:off x="5175250" y="1900238"/>
              <a:ext cx="31750"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1" name="Line 45"/>
            <p:cNvSpPr>
              <a:spLocks noChangeShapeType="1"/>
            </p:cNvSpPr>
            <p:nvPr/>
          </p:nvSpPr>
          <p:spPr bwMode="auto">
            <a:xfrm>
              <a:off x="5207000" y="3497263"/>
              <a:ext cx="3060700"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2" name="Line 46"/>
            <p:cNvSpPr>
              <a:spLocks noChangeShapeType="1"/>
            </p:cNvSpPr>
            <p:nvPr/>
          </p:nvSpPr>
          <p:spPr bwMode="auto">
            <a:xfrm flipV="1">
              <a:off x="5207000" y="3463925"/>
              <a:ext cx="1588"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3" name="Line 47"/>
            <p:cNvSpPr>
              <a:spLocks noChangeShapeType="1"/>
            </p:cNvSpPr>
            <p:nvPr/>
          </p:nvSpPr>
          <p:spPr bwMode="auto">
            <a:xfrm flipV="1">
              <a:off x="5483225" y="3463925"/>
              <a:ext cx="0"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4" name="Line 48"/>
            <p:cNvSpPr>
              <a:spLocks noChangeShapeType="1"/>
            </p:cNvSpPr>
            <p:nvPr/>
          </p:nvSpPr>
          <p:spPr bwMode="auto">
            <a:xfrm flipV="1">
              <a:off x="5765800" y="3463925"/>
              <a:ext cx="3175"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5" name="Line 49"/>
            <p:cNvSpPr>
              <a:spLocks noChangeShapeType="1"/>
            </p:cNvSpPr>
            <p:nvPr/>
          </p:nvSpPr>
          <p:spPr bwMode="auto">
            <a:xfrm flipV="1">
              <a:off x="6042025" y="3463925"/>
              <a:ext cx="1588"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6" name="Line 50"/>
            <p:cNvSpPr>
              <a:spLocks noChangeShapeType="1"/>
            </p:cNvSpPr>
            <p:nvPr/>
          </p:nvSpPr>
          <p:spPr bwMode="auto">
            <a:xfrm flipV="1">
              <a:off x="6318250" y="3463925"/>
              <a:ext cx="3175"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7" name="Line 51"/>
            <p:cNvSpPr>
              <a:spLocks noChangeShapeType="1"/>
            </p:cNvSpPr>
            <p:nvPr/>
          </p:nvSpPr>
          <p:spPr bwMode="auto">
            <a:xfrm flipV="1">
              <a:off x="6599238" y="3463925"/>
              <a:ext cx="3175"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8" name="Line 52"/>
            <p:cNvSpPr>
              <a:spLocks noChangeShapeType="1"/>
            </p:cNvSpPr>
            <p:nvPr/>
          </p:nvSpPr>
          <p:spPr bwMode="auto">
            <a:xfrm flipV="1">
              <a:off x="6877050" y="3463925"/>
              <a:ext cx="0"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89" name="Line 53"/>
            <p:cNvSpPr>
              <a:spLocks noChangeShapeType="1"/>
            </p:cNvSpPr>
            <p:nvPr/>
          </p:nvSpPr>
          <p:spPr bwMode="auto">
            <a:xfrm flipV="1">
              <a:off x="7159625" y="3463925"/>
              <a:ext cx="1588"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90" name="Line 54"/>
            <p:cNvSpPr>
              <a:spLocks noChangeShapeType="1"/>
            </p:cNvSpPr>
            <p:nvPr/>
          </p:nvSpPr>
          <p:spPr bwMode="auto">
            <a:xfrm flipV="1">
              <a:off x="7434263" y="3463925"/>
              <a:ext cx="3175"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91" name="Line 55"/>
            <p:cNvSpPr>
              <a:spLocks noChangeShapeType="1"/>
            </p:cNvSpPr>
            <p:nvPr/>
          </p:nvSpPr>
          <p:spPr bwMode="auto">
            <a:xfrm flipV="1">
              <a:off x="7712075" y="3463925"/>
              <a:ext cx="0"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92" name="Line 56"/>
            <p:cNvSpPr>
              <a:spLocks noChangeShapeType="1"/>
            </p:cNvSpPr>
            <p:nvPr/>
          </p:nvSpPr>
          <p:spPr bwMode="auto">
            <a:xfrm flipV="1">
              <a:off x="7993063" y="3463925"/>
              <a:ext cx="1587"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93" name="Line 57"/>
            <p:cNvSpPr>
              <a:spLocks noChangeShapeType="1"/>
            </p:cNvSpPr>
            <p:nvPr/>
          </p:nvSpPr>
          <p:spPr bwMode="auto">
            <a:xfrm flipV="1">
              <a:off x="8267700" y="3463925"/>
              <a:ext cx="3175" cy="650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194" name="Freeform 58"/>
            <p:cNvSpPr>
              <a:spLocks/>
            </p:cNvSpPr>
            <p:nvPr/>
          </p:nvSpPr>
          <p:spPr bwMode="auto">
            <a:xfrm>
              <a:off x="5207000" y="2497138"/>
              <a:ext cx="111125" cy="485775"/>
            </a:xfrm>
            <a:custGeom>
              <a:avLst/>
              <a:gdLst/>
              <a:ahLst/>
              <a:cxnLst>
                <a:cxn ang="0">
                  <a:pos x="0" y="364"/>
                </a:cxn>
                <a:cxn ang="0">
                  <a:pos x="43" y="182"/>
                </a:cxn>
                <a:cxn ang="0">
                  <a:pos x="62" y="86"/>
                </a:cxn>
                <a:cxn ang="0">
                  <a:pos x="81" y="0"/>
                </a:cxn>
              </a:cxnLst>
              <a:rect l="0" t="0" r="r" b="b"/>
              <a:pathLst>
                <a:path w="81" h="364">
                  <a:moveTo>
                    <a:pt x="0" y="364"/>
                  </a:moveTo>
                  <a:lnTo>
                    <a:pt x="43" y="182"/>
                  </a:lnTo>
                  <a:lnTo>
                    <a:pt x="62" y="86"/>
                  </a:lnTo>
                  <a:lnTo>
                    <a:pt x="81"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195" name="Freeform 59"/>
            <p:cNvSpPr>
              <a:spLocks/>
            </p:cNvSpPr>
            <p:nvPr/>
          </p:nvSpPr>
          <p:spPr bwMode="auto">
            <a:xfrm>
              <a:off x="5318125" y="2055813"/>
              <a:ext cx="53975" cy="441325"/>
            </a:xfrm>
            <a:custGeom>
              <a:avLst/>
              <a:gdLst/>
              <a:ahLst/>
              <a:cxnLst>
                <a:cxn ang="0">
                  <a:pos x="0" y="331"/>
                </a:cxn>
                <a:cxn ang="0">
                  <a:pos x="5" y="283"/>
                </a:cxn>
                <a:cxn ang="0">
                  <a:pos x="10" y="235"/>
                </a:cxn>
                <a:cxn ang="0">
                  <a:pos x="15" y="187"/>
                </a:cxn>
                <a:cxn ang="0">
                  <a:pos x="15" y="134"/>
                </a:cxn>
                <a:cxn ang="0">
                  <a:pos x="20" y="91"/>
                </a:cxn>
                <a:cxn ang="0">
                  <a:pos x="24" y="52"/>
                </a:cxn>
                <a:cxn ang="0">
                  <a:pos x="29" y="19"/>
                </a:cxn>
                <a:cxn ang="0">
                  <a:pos x="39" y="0"/>
                </a:cxn>
              </a:cxnLst>
              <a:rect l="0" t="0" r="r" b="b"/>
              <a:pathLst>
                <a:path w="39" h="331">
                  <a:moveTo>
                    <a:pt x="0" y="331"/>
                  </a:moveTo>
                  <a:lnTo>
                    <a:pt x="5" y="283"/>
                  </a:lnTo>
                  <a:lnTo>
                    <a:pt x="10" y="235"/>
                  </a:lnTo>
                  <a:lnTo>
                    <a:pt x="15" y="187"/>
                  </a:lnTo>
                  <a:lnTo>
                    <a:pt x="15" y="134"/>
                  </a:lnTo>
                  <a:lnTo>
                    <a:pt x="20" y="91"/>
                  </a:lnTo>
                  <a:lnTo>
                    <a:pt x="24" y="52"/>
                  </a:lnTo>
                  <a:lnTo>
                    <a:pt x="29" y="19"/>
                  </a:lnTo>
                  <a:lnTo>
                    <a:pt x="39"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196" name="Freeform 60"/>
            <p:cNvSpPr>
              <a:spLocks/>
            </p:cNvSpPr>
            <p:nvPr/>
          </p:nvSpPr>
          <p:spPr bwMode="auto">
            <a:xfrm>
              <a:off x="5372099" y="2047875"/>
              <a:ext cx="169863" cy="161925"/>
            </a:xfrm>
            <a:custGeom>
              <a:avLst/>
              <a:gdLst/>
              <a:ahLst/>
              <a:cxnLst>
                <a:cxn ang="0">
                  <a:pos x="0" y="5"/>
                </a:cxn>
                <a:cxn ang="0">
                  <a:pos x="5" y="0"/>
                </a:cxn>
                <a:cxn ang="0">
                  <a:pos x="14" y="0"/>
                </a:cxn>
                <a:cxn ang="0">
                  <a:pos x="29" y="5"/>
                </a:cxn>
                <a:cxn ang="0">
                  <a:pos x="43" y="24"/>
                </a:cxn>
                <a:cxn ang="0">
                  <a:pos x="62" y="48"/>
                </a:cxn>
                <a:cxn ang="0">
                  <a:pos x="81" y="72"/>
                </a:cxn>
                <a:cxn ang="0">
                  <a:pos x="96" y="96"/>
                </a:cxn>
                <a:cxn ang="0">
                  <a:pos x="110" y="110"/>
                </a:cxn>
                <a:cxn ang="0">
                  <a:pos x="125" y="120"/>
                </a:cxn>
              </a:cxnLst>
              <a:rect l="0" t="0" r="r" b="b"/>
              <a:pathLst>
                <a:path w="125" h="120">
                  <a:moveTo>
                    <a:pt x="0" y="5"/>
                  </a:moveTo>
                  <a:lnTo>
                    <a:pt x="5" y="0"/>
                  </a:lnTo>
                  <a:lnTo>
                    <a:pt x="14" y="0"/>
                  </a:lnTo>
                  <a:lnTo>
                    <a:pt x="29" y="5"/>
                  </a:lnTo>
                  <a:lnTo>
                    <a:pt x="43" y="24"/>
                  </a:lnTo>
                  <a:lnTo>
                    <a:pt x="62" y="48"/>
                  </a:lnTo>
                  <a:lnTo>
                    <a:pt x="81" y="72"/>
                  </a:lnTo>
                  <a:lnTo>
                    <a:pt x="96" y="96"/>
                  </a:lnTo>
                  <a:lnTo>
                    <a:pt x="110" y="110"/>
                  </a:lnTo>
                  <a:lnTo>
                    <a:pt x="125" y="12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197" name="Freeform 61"/>
            <p:cNvSpPr>
              <a:spLocks/>
            </p:cNvSpPr>
            <p:nvPr/>
          </p:nvSpPr>
          <p:spPr bwMode="auto">
            <a:xfrm>
              <a:off x="5541963" y="2079625"/>
              <a:ext cx="52387" cy="130175"/>
            </a:xfrm>
            <a:custGeom>
              <a:avLst/>
              <a:gdLst/>
              <a:ahLst/>
              <a:cxnLst>
                <a:cxn ang="0">
                  <a:pos x="0" y="96"/>
                </a:cxn>
                <a:cxn ang="0">
                  <a:pos x="9" y="91"/>
                </a:cxn>
                <a:cxn ang="0">
                  <a:pos x="9" y="81"/>
                </a:cxn>
                <a:cxn ang="0">
                  <a:pos x="14" y="67"/>
                </a:cxn>
                <a:cxn ang="0">
                  <a:pos x="14" y="52"/>
                </a:cxn>
                <a:cxn ang="0">
                  <a:pos x="14" y="33"/>
                </a:cxn>
                <a:cxn ang="0">
                  <a:pos x="19" y="19"/>
                </a:cxn>
                <a:cxn ang="0">
                  <a:pos x="24" y="5"/>
                </a:cxn>
                <a:cxn ang="0">
                  <a:pos x="38" y="0"/>
                </a:cxn>
              </a:cxnLst>
              <a:rect l="0" t="0" r="r" b="b"/>
              <a:pathLst>
                <a:path w="38" h="96">
                  <a:moveTo>
                    <a:pt x="0" y="96"/>
                  </a:moveTo>
                  <a:lnTo>
                    <a:pt x="9" y="91"/>
                  </a:lnTo>
                  <a:lnTo>
                    <a:pt x="9" y="81"/>
                  </a:lnTo>
                  <a:lnTo>
                    <a:pt x="14" y="67"/>
                  </a:lnTo>
                  <a:lnTo>
                    <a:pt x="14" y="52"/>
                  </a:lnTo>
                  <a:lnTo>
                    <a:pt x="14" y="33"/>
                  </a:lnTo>
                  <a:lnTo>
                    <a:pt x="19" y="19"/>
                  </a:lnTo>
                  <a:lnTo>
                    <a:pt x="24" y="5"/>
                  </a:lnTo>
                  <a:lnTo>
                    <a:pt x="38"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198" name="Freeform 62"/>
            <p:cNvSpPr>
              <a:spLocks/>
            </p:cNvSpPr>
            <p:nvPr/>
          </p:nvSpPr>
          <p:spPr bwMode="auto">
            <a:xfrm>
              <a:off x="5594350" y="2079625"/>
              <a:ext cx="284163" cy="76200"/>
            </a:xfrm>
            <a:custGeom>
              <a:avLst/>
              <a:gdLst/>
              <a:ahLst/>
              <a:cxnLst>
                <a:cxn ang="0">
                  <a:pos x="0" y="0"/>
                </a:cxn>
                <a:cxn ang="0">
                  <a:pos x="19" y="0"/>
                </a:cxn>
                <a:cxn ang="0">
                  <a:pos x="38" y="0"/>
                </a:cxn>
                <a:cxn ang="0">
                  <a:pos x="91" y="14"/>
                </a:cxn>
                <a:cxn ang="0">
                  <a:pos x="149" y="33"/>
                </a:cxn>
                <a:cxn ang="0">
                  <a:pos x="206" y="57"/>
                </a:cxn>
              </a:cxnLst>
              <a:rect l="0" t="0" r="r" b="b"/>
              <a:pathLst>
                <a:path w="206" h="57">
                  <a:moveTo>
                    <a:pt x="0" y="0"/>
                  </a:moveTo>
                  <a:lnTo>
                    <a:pt x="19" y="0"/>
                  </a:lnTo>
                  <a:lnTo>
                    <a:pt x="38" y="0"/>
                  </a:lnTo>
                  <a:lnTo>
                    <a:pt x="91" y="14"/>
                  </a:lnTo>
                  <a:lnTo>
                    <a:pt x="149" y="33"/>
                  </a:lnTo>
                  <a:lnTo>
                    <a:pt x="206" y="57"/>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199" name="Freeform 63"/>
            <p:cNvSpPr>
              <a:spLocks/>
            </p:cNvSpPr>
            <p:nvPr/>
          </p:nvSpPr>
          <p:spPr bwMode="auto">
            <a:xfrm>
              <a:off x="5878512" y="2155825"/>
              <a:ext cx="334962" cy="168275"/>
            </a:xfrm>
            <a:custGeom>
              <a:avLst/>
              <a:gdLst/>
              <a:ahLst/>
              <a:cxnLst>
                <a:cxn ang="0">
                  <a:pos x="0" y="0"/>
                </a:cxn>
                <a:cxn ang="0">
                  <a:pos x="58" y="29"/>
                </a:cxn>
                <a:cxn ang="0">
                  <a:pos x="120" y="63"/>
                </a:cxn>
                <a:cxn ang="0">
                  <a:pos x="183" y="96"/>
                </a:cxn>
                <a:cxn ang="0">
                  <a:pos x="245" y="125"/>
                </a:cxn>
              </a:cxnLst>
              <a:rect l="0" t="0" r="r" b="b"/>
              <a:pathLst>
                <a:path w="245" h="125">
                  <a:moveTo>
                    <a:pt x="0" y="0"/>
                  </a:moveTo>
                  <a:lnTo>
                    <a:pt x="58" y="29"/>
                  </a:lnTo>
                  <a:lnTo>
                    <a:pt x="120" y="63"/>
                  </a:lnTo>
                  <a:lnTo>
                    <a:pt x="183" y="96"/>
                  </a:lnTo>
                  <a:lnTo>
                    <a:pt x="245" y="125"/>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00" name="Freeform 64"/>
            <p:cNvSpPr>
              <a:spLocks/>
            </p:cNvSpPr>
            <p:nvPr/>
          </p:nvSpPr>
          <p:spPr bwMode="auto">
            <a:xfrm>
              <a:off x="6213474" y="2324100"/>
              <a:ext cx="327025" cy="127000"/>
            </a:xfrm>
            <a:custGeom>
              <a:avLst/>
              <a:gdLst/>
              <a:ahLst/>
              <a:cxnLst>
                <a:cxn ang="0">
                  <a:pos x="0" y="0"/>
                </a:cxn>
                <a:cxn ang="0">
                  <a:pos x="62" y="29"/>
                </a:cxn>
                <a:cxn ang="0">
                  <a:pos x="120" y="62"/>
                </a:cxn>
                <a:cxn ang="0">
                  <a:pos x="149" y="77"/>
                </a:cxn>
                <a:cxn ang="0">
                  <a:pos x="177" y="86"/>
                </a:cxn>
                <a:cxn ang="0">
                  <a:pos x="211" y="96"/>
                </a:cxn>
                <a:cxn ang="0">
                  <a:pos x="240" y="96"/>
                </a:cxn>
              </a:cxnLst>
              <a:rect l="0" t="0" r="r" b="b"/>
              <a:pathLst>
                <a:path w="240" h="96">
                  <a:moveTo>
                    <a:pt x="0" y="0"/>
                  </a:moveTo>
                  <a:lnTo>
                    <a:pt x="62" y="29"/>
                  </a:lnTo>
                  <a:lnTo>
                    <a:pt x="120" y="62"/>
                  </a:lnTo>
                  <a:lnTo>
                    <a:pt x="149" y="77"/>
                  </a:lnTo>
                  <a:lnTo>
                    <a:pt x="177" y="86"/>
                  </a:lnTo>
                  <a:lnTo>
                    <a:pt x="211" y="96"/>
                  </a:lnTo>
                  <a:lnTo>
                    <a:pt x="240" y="96"/>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01" name="Freeform 65"/>
            <p:cNvSpPr>
              <a:spLocks/>
            </p:cNvSpPr>
            <p:nvPr/>
          </p:nvSpPr>
          <p:spPr bwMode="auto">
            <a:xfrm>
              <a:off x="6540500" y="2309813"/>
              <a:ext cx="336550" cy="141287"/>
            </a:xfrm>
            <a:custGeom>
              <a:avLst/>
              <a:gdLst/>
              <a:ahLst/>
              <a:cxnLst>
                <a:cxn ang="0">
                  <a:pos x="0" y="106"/>
                </a:cxn>
                <a:cxn ang="0">
                  <a:pos x="29" y="101"/>
                </a:cxn>
                <a:cxn ang="0">
                  <a:pos x="62" y="92"/>
                </a:cxn>
                <a:cxn ang="0">
                  <a:pos x="91" y="72"/>
                </a:cxn>
                <a:cxn ang="0">
                  <a:pos x="120" y="53"/>
                </a:cxn>
                <a:cxn ang="0">
                  <a:pos x="153" y="34"/>
                </a:cxn>
                <a:cxn ang="0">
                  <a:pos x="182" y="20"/>
                </a:cxn>
                <a:cxn ang="0">
                  <a:pos x="216" y="5"/>
                </a:cxn>
                <a:cxn ang="0">
                  <a:pos x="244" y="0"/>
                </a:cxn>
              </a:cxnLst>
              <a:rect l="0" t="0" r="r" b="b"/>
              <a:pathLst>
                <a:path w="244" h="106">
                  <a:moveTo>
                    <a:pt x="0" y="106"/>
                  </a:moveTo>
                  <a:lnTo>
                    <a:pt x="29" y="101"/>
                  </a:lnTo>
                  <a:lnTo>
                    <a:pt x="62" y="92"/>
                  </a:lnTo>
                  <a:lnTo>
                    <a:pt x="91" y="72"/>
                  </a:lnTo>
                  <a:lnTo>
                    <a:pt x="120" y="53"/>
                  </a:lnTo>
                  <a:lnTo>
                    <a:pt x="153" y="34"/>
                  </a:lnTo>
                  <a:lnTo>
                    <a:pt x="182" y="20"/>
                  </a:lnTo>
                  <a:lnTo>
                    <a:pt x="216" y="5"/>
                  </a:lnTo>
                  <a:lnTo>
                    <a:pt x="244"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02" name="Freeform 66"/>
            <p:cNvSpPr>
              <a:spLocks/>
            </p:cNvSpPr>
            <p:nvPr/>
          </p:nvSpPr>
          <p:spPr bwMode="auto">
            <a:xfrm>
              <a:off x="6877050" y="2309813"/>
              <a:ext cx="334963" cy="90487"/>
            </a:xfrm>
            <a:custGeom>
              <a:avLst/>
              <a:gdLst/>
              <a:ahLst/>
              <a:cxnLst>
                <a:cxn ang="0">
                  <a:pos x="0" y="0"/>
                </a:cxn>
                <a:cxn ang="0">
                  <a:pos x="24" y="0"/>
                </a:cxn>
                <a:cxn ang="0">
                  <a:pos x="48" y="10"/>
                </a:cxn>
                <a:cxn ang="0">
                  <a:pos x="72" y="20"/>
                </a:cxn>
                <a:cxn ang="0">
                  <a:pos x="101" y="29"/>
                </a:cxn>
                <a:cxn ang="0">
                  <a:pos x="130" y="44"/>
                </a:cxn>
                <a:cxn ang="0">
                  <a:pos x="163" y="53"/>
                </a:cxn>
                <a:cxn ang="0">
                  <a:pos x="202" y="63"/>
                </a:cxn>
                <a:cxn ang="0">
                  <a:pos x="245" y="68"/>
                </a:cxn>
              </a:cxnLst>
              <a:rect l="0" t="0" r="r" b="b"/>
              <a:pathLst>
                <a:path w="245" h="68">
                  <a:moveTo>
                    <a:pt x="0" y="0"/>
                  </a:moveTo>
                  <a:lnTo>
                    <a:pt x="24" y="0"/>
                  </a:lnTo>
                  <a:lnTo>
                    <a:pt x="48" y="10"/>
                  </a:lnTo>
                  <a:lnTo>
                    <a:pt x="72" y="20"/>
                  </a:lnTo>
                  <a:lnTo>
                    <a:pt x="101" y="29"/>
                  </a:lnTo>
                  <a:lnTo>
                    <a:pt x="130" y="44"/>
                  </a:lnTo>
                  <a:lnTo>
                    <a:pt x="163" y="53"/>
                  </a:lnTo>
                  <a:lnTo>
                    <a:pt x="202" y="63"/>
                  </a:lnTo>
                  <a:lnTo>
                    <a:pt x="245" y="68"/>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03" name="Freeform 67"/>
            <p:cNvSpPr>
              <a:spLocks/>
            </p:cNvSpPr>
            <p:nvPr/>
          </p:nvSpPr>
          <p:spPr bwMode="auto">
            <a:xfrm>
              <a:off x="7212013" y="2355851"/>
              <a:ext cx="1004887" cy="44450"/>
            </a:xfrm>
            <a:custGeom>
              <a:avLst/>
              <a:gdLst/>
              <a:ahLst/>
              <a:cxnLst>
                <a:cxn ang="0">
                  <a:pos x="0" y="34"/>
                </a:cxn>
                <a:cxn ang="0">
                  <a:pos x="34" y="34"/>
                </a:cxn>
                <a:cxn ang="0">
                  <a:pos x="67" y="34"/>
                </a:cxn>
                <a:cxn ang="0">
                  <a:pos x="149" y="34"/>
                </a:cxn>
                <a:cxn ang="0">
                  <a:pos x="240" y="29"/>
                </a:cxn>
                <a:cxn ang="0">
                  <a:pos x="336" y="24"/>
                </a:cxn>
                <a:cxn ang="0">
                  <a:pos x="437" y="19"/>
                </a:cxn>
                <a:cxn ang="0">
                  <a:pos x="537" y="10"/>
                </a:cxn>
                <a:cxn ang="0">
                  <a:pos x="638" y="5"/>
                </a:cxn>
                <a:cxn ang="0">
                  <a:pos x="734" y="0"/>
                </a:cxn>
              </a:cxnLst>
              <a:rect l="0" t="0" r="r" b="b"/>
              <a:pathLst>
                <a:path w="734" h="34">
                  <a:moveTo>
                    <a:pt x="0" y="34"/>
                  </a:moveTo>
                  <a:lnTo>
                    <a:pt x="34" y="34"/>
                  </a:lnTo>
                  <a:lnTo>
                    <a:pt x="67" y="34"/>
                  </a:lnTo>
                  <a:lnTo>
                    <a:pt x="149" y="34"/>
                  </a:lnTo>
                  <a:lnTo>
                    <a:pt x="240" y="29"/>
                  </a:lnTo>
                  <a:lnTo>
                    <a:pt x="336" y="24"/>
                  </a:lnTo>
                  <a:lnTo>
                    <a:pt x="437" y="19"/>
                  </a:lnTo>
                  <a:lnTo>
                    <a:pt x="537" y="10"/>
                  </a:lnTo>
                  <a:lnTo>
                    <a:pt x="638" y="5"/>
                  </a:lnTo>
                  <a:lnTo>
                    <a:pt x="734"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04" name="Line 68"/>
            <p:cNvSpPr>
              <a:spLocks noChangeShapeType="1"/>
            </p:cNvSpPr>
            <p:nvPr/>
          </p:nvSpPr>
          <p:spPr bwMode="auto">
            <a:xfrm flipV="1">
              <a:off x="5207000" y="2906713"/>
              <a:ext cx="1588" cy="76200"/>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205" name="Line 69"/>
            <p:cNvSpPr>
              <a:spLocks noChangeShapeType="1"/>
            </p:cNvSpPr>
            <p:nvPr/>
          </p:nvSpPr>
          <p:spPr bwMode="auto">
            <a:xfrm>
              <a:off x="5189538" y="2906713"/>
              <a:ext cx="44450" cy="1587"/>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206" name="Line 70"/>
            <p:cNvSpPr>
              <a:spLocks noChangeShapeType="1"/>
            </p:cNvSpPr>
            <p:nvPr/>
          </p:nvSpPr>
          <p:spPr bwMode="auto">
            <a:xfrm flipV="1">
              <a:off x="5318125" y="2393950"/>
              <a:ext cx="1588" cy="1031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07" name="Line 71"/>
            <p:cNvSpPr>
              <a:spLocks noChangeShapeType="1"/>
            </p:cNvSpPr>
            <p:nvPr/>
          </p:nvSpPr>
          <p:spPr bwMode="auto">
            <a:xfrm>
              <a:off x="5300663" y="2393950"/>
              <a:ext cx="44450"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08" name="Line 72"/>
            <p:cNvSpPr>
              <a:spLocks noChangeShapeType="1"/>
            </p:cNvSpPr>
            <p:nvPr/>
          </p:nvSpPr>
          <p:spPr bwMode="auto">
            <a:xfrm flipV="1">
              <a:off x="5372100" y="2016125"/>
              <a:ext cx="0" cy="3968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209" name="Line 73"/>
            <p:cNvSpPr>
              <a:spLocks noChangeShapeType="1"/>
            </p:cNvSpPr>
            <p:nvPr/>
          </p:nvSpPr>
          <p:spPr bwMode="auto">
            <a:xfrm>
              <a:off x="5351463" y="2016125"/>
              <a:ext cx="46037"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0" name="Line 74"/>
            <p:cNvSpPr>
              <a:spLocks noChangeShapeType="1"/>
            </p:cNvSpPr>
            <p:nvPr/>
          </p:nvSpPr>
          <p:spPr bwMode="auto">
            <a:xfrm flipV="1">
              <a:off x="5543550" y="2155825"/>
              <a:ext cx="1588" cy="5238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211" name="Line 75"/>
            <p:cNvSpPr>
              <a:spLocks noChangeShapeType="1"/>
            </p:cNvSpPr>
            <p:nvPr/>
          </p:nvSpPr>
          <p:spPr bwMode="auto">
            <a:xfrm>
              <a:off x="5522913" y="2155825"/>
              <a:ext cx="46037" cy="1588"/>
            </a:xfrm>
            <a:prstGeom prst="line">
              <a:avLst/>
            </a:prstGeom>
            <a:noFill/>
            <a:ln w="7938">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2" name="Line 76"/>
            <p:cNvSpPr>
              <a:spLocks noChangeShapeType="1"/>
            </p:cNvSpPr>
            <p:nvPr/>
          </p:nvSpPr>
          <p:spPr bwMode="auto">
            <a:xfrm flipV="1">
              <a:off x="5595938" y="2016125"/>
              <a:ext cx="0" cy="6350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3" name="Line 77"/>
            <p:cNvSpPr>
              <a:spLocks noChangeShapeType="1"/>
            </p:cNvSpPr>
            <p:nvPr/>
          </p:nvSpPr>
          <p:spPr bwMode="auto">
            <a:xfrm>
              <a:off x="5575300" y="2016125"/>
              <a:ext cx="46038"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4" name="Line 78"/>
            <p:cNvSpPr>
              <a:spLocks noChangeShapeType="1"/>
            </p:cNvSpPr>
            <p:nvPr/>
          </p:nvSpPr>
          <p:spPr bwMode="auto">
            <a:xfrm flipV="1">
              <a:off x="5876925" y="2098675"/>
              <a:ext cx="1588" cy="571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5" name="Line 79"/>
            <p:cNvSpPr>
              <a:spLocks noChangeShapeType="1"/>
            </p:cNvSpPr>
            <p:nvPr/>
          </p:nvSpPr>
          <p:spPr bwMode="auto">
            <a:xfrm>
              <a:off x="5857875" y="2098675"/>
              <a:ext cx="46038"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6" name="Line 80"/>
            <p:cNvSpPr>
              <a:spLocks noChangeShapeType="1"/>
            </p:cNvSpPr>
            <p:nvPr/>
          </p:nvSpPr>
          <p:spPr bwMode="auto">
            <a:xfrm flipV="1">
              <a:off x="6213475" y="2246313"/>
              <a:ext cx="1588" cy="777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7" name="Line 81"/>
            <p:cNvSpPr>
              <a:spLocks noChangeShapeType="1"/>
            </p:cNvSpPr>
            <p:nvPr/>
          </p:nvSpPr>
          <p:spPr bwMode="auto">
            <a:xfrm>
              <a:off x="6192838" y="2246313"/>
              <a:ext cx="46037"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8" name="Line 82"/>
            <p:cNvSpPr>
              <a:spLocks noChangeShapeType="1"/>
            </p:cNvSpPr>
            <p:nvPr/>
          </p:nvSpPr>
          <p:spPr bwMode="auto">
            <a:xfrm flipV="1">
              <a:off x="6542088" y="2374900"/>
              <a:ext cx="1587" cy="777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19" name="Line 83"/>
            <p:cNvSpPr>
              <a:spLocks noChangeShapeType="1"/>
            </p:cNvSpPr>
            <p:nvPr/>
          </p:nvSpPr>
          <p:spPr bwMode="auto">
            <a:xfrm>
              <a:off x="6521450" y="2374900"/>
              <a:ext cx="46038"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0" name="Line 84"/>
            <p:cNvSpPr>
              <a:spLocks noChangeShapeType="1"/>
            </p:cNvSpPr>
            <p:nvPr/>
          </p:nvSpPr>
          <p:spPr bwMode="auto">
            <a:xfrm flipV="1">
              <a:off x="6875463" y="2252663"/>
              <a:ext cx="1587" cy="571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1" name="Line 85"/>
            <p:cNvSpPr>
              <a:spLocks noChangeShapeType="1"/>
            </p:cNvSpPr>
            <p:nvPr/>
          </p:nvSpPr>
          <p:spPr bwMode="auto">
            <a:xfrm>
              <a:off x="6856413" y="2252663"/>
              <a:ext cx="47625"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2" name="Line 86"/>
            <p:cNvSpPr>
              <a:spLocks noChangeShapeType="1"/>
            </p:cNvSpPr>
            <p:nvPr/>
          </p:nvSpPr>
          <p:spPr bwMode="auto">
            <a:xfrm flipV="1">
              <a:off x="7212013" y="2330450"/>
              <a:ext cx="1587" cy="7143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3" name="Line 87"/>
            <p:cNvSpPr>
              <a:spLocks noChangeShapeType="1"/>
            </p:cNvSpPr>
            <p:nvPr/>
          </p:nvSpPr>
          <p:spPr bwMode="auto">
            <a:xfrm>
              <a:off x="7192963" y="2330450"/>
              <a:ext cx="44450"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4" name="Line 88"/>
            <p:cNvSpPr>
              <a:spLocks noChangeShapeType="1"/>
            </p:cNvSpPr>
            <p:nvPr/>
          </p:nvSpPr>
          <p:spPr bwMode="auto">
            <a:xfrm flipV="1">
              <a:off x="8216900" y="2292350"/>
              <a:ext cx="1588" cy="6350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5" name="Line 89"/>
            <p:cNvSpPr>
              <a:spLocks noChangeShapeType="1"/>
            </p:cNvSpPr>
            <p:nvPr/>
          </p:nvSpPr>
          <p:spPr bwMode="auto">
            <a:xfrm>
              <a:off x="8197850" y="2292350"/>
              <a:ext cx="46038" cy="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6" name="Line 90"/>
            <p:cNvSpPr>
              <a:spLocks noChangeShapeType="1"/>
            </p:cNvSpPr>
            <p:nvPr/>
          </p:nvSpPr>
          <p:spPr bwMode="auto">
            <a:xfrm>
              <a:off x="5207000" y="2984500"/>
              <a:ext cx="1588" cy="82550"/>
            </a:xfrm>
            <a:prstGeom prst="line">
              <a:avLst/>
            </a:prstGeom>
            <a:noFill/>
            <a:ln w="7938">
              <a:solidFill>
                <a:srgbClr val="FBEF99"/>
              </a:solidFill>
              <a:round/>
              <a:headEnd/>
              <a:tailEnd/>
            </a:ln>
          </p:spPr>
          <p:txBody>
            <a:bodyPr/>
            <a:lstStyle/>
            <a:p>
              <a:endParaRPr lang="tr-TR" dirty="0">
                <a:latin typeface="Aptos" panose="020B0004020202020204" pitchFamily="34" charset="0"/>
                <a:cs typeface="Calibri" pitchFamily="34" charset="0"/>
              </a:endParaRPr>
            </a:p>
          </p:txBody>
        </p:sp>
        <p:sp>
          <p:nvSpPr>
            <p:cNvPr id="475227" name="Line 91"/>
            <p:cNvSpPr>
              <a:spLocks noChangeShapeType="1"/>
            </p:cNvSpPr>
            <p:nvPr/>
          </p:nvSpPr>
          <p:spPr bwMode="auto">
            <a:xfrm>
              <a:off x="5187950" y="3067050"/>
              <a:ext cx="46038" cy="1588"/>
            </a:xfrm>
            <a:prstGeom prst="line">
              <a:avLst/>
            </a:prstGeom>
            <a:noFill/>
            <a:ln w="7938">
              <a:solidFill>
                <a:srgbClr val="FBEF99"/>
              </a:solidFill>
              <a:round/>
              <a:headEnd/>
              <a:tailEnd/>
            </a:ln>
          </p:spPr>
          <p:txBody>
            <a:bodyPr/>
            <a:lstStyle/>
            <a:p>
              <a:endParaRPr lang="tr-TR" dirty="0">
                <a:latin typeface="Aptos" panose="020B0004020202020204" pitchFamily="34" charset="0"/>
                <a:cs typeface="Calibri" pitchFamily="34" charset="0"/>
              </a:endParaRPr>
            </a:p>
          </p:txBody>
        </p:sp>
        <p:sp>
          <p:nvSpPr>
            <p:cNvPr id="475228" name="Line 92"/>
            <p:cNvSpPr>
              <a:spLocks noChangeShapeType="1"/>
            </p:cNvSpPr>
            <p:nvPr/>
          </p:nvSpPr>
          <p:spPr bwMode="auto">
            <a:xfrm>
              <a:off x="5318125" y="2497138"/>
              <a:ext cx="1588" cy="1079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29" name="Line 93"/>
            <p:cNvSpPr>
              <a:spLocks noChangeShapeType="1"/>
            </p:cNvSpPr>
            <p:nvPr/>
          </p:nvSpPr>
          <p:spPr bwMode="auto">
            <a:xfrm>
              <a:off x="5299075" y="2605088"/>
              <a:ext cx="46038"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0" name="Line 94"/>
            <p:cNvSpPr>
              <a:spLocks noChangeShapeType="1"/>
            </p:cNvSpPr>
            <p:nvPr/>
          </p:nvSpPr>
          <p:spPr bwMode="auto">
            <a:xfrm>
              <a:off x="5372100" y="2054225"/>
              <a:ext cx="1588" cy="444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1" name="Line 95"/>
            <p:cNvSpPr>
              <a:spLocks noChangeShapeType="1"/>
            </p:cNvSpPr>
            <p:nvPr/>
          </p:nvSpPr>
          <p:spPr bwMode="auto">
            <a:xfrm>
              <a:off x="5351463" y="2098675"/>
              <a:ext cx="46037"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2" name="Line 96"/>
            <p:cNvSpPr>
              <a:spLocks noChangeShapeType="1"/>
            </p:cNvSpPr>
            <p:nvPr/>
          </p:nvSpPr>
          <p:spPr bwMode="auto">
            <a:xfrm>
              <a:off x="5543550" y="2208213"/>
              <a:ext cx="1588" cy="58737"/>
            </a:xfrm>
            <a:prstGeom prst="line">
              <a:avLst/>
            </a:prstGeom>
            <a:noFill/>
            <a:ln w="7938">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3" name="Line 97"/>
            <p:cNvSpPr>
              <a:spLocks noChangeShapeType="1"/>
            </p:cNvSpPr>
            <p:nvPr/>
          </p:nvSpPr>
          <p:spPr bwMode="auto">
            <a:xfrm>
              <a:off x="5522913" y="2266950"/>
              <a:ext cx="46037" cy="0"/>
            </a:xfrm>
            <a:prstGeom prst="line">
              <a:avLst/>
            </a:prstGeom>
            <a:noFill/>
            <a:ln w="7938">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4" name="Line 98"/>
            <p:cNvSpPr>
              <a:spLocks noChangeShapeType="1"/>
            </p:cNvSpPr>
            <p:nvPr/>
          </p:nvSpPr>
          <p:spPr bwMode="auto">
            <a:xfrm>
              <a:off x="5595938" y="2079625"/>
              <a:ext cx="0" cy="650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5" name="Line 99"/>
            <p:cNvSpPr>
              <a:spLocks noChangeShapeType="1"/>
            </p:cNvSpPr>
            <p:nvPr/>
          </p:nvSpPr>
          <p:spPr bwMode="auto">
            <a:xfrm>
              <a:off x="5575300" y="2144713"/>
              <a:ext cx="46038"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6" name="Line 100"/>
            <p:cNvSpPr>
              <a:spLocks noChangeShapeType="1"/>
            </p:cNvSpPr>
            <p:nvPr/>
          </p:nvSpPr>
          <p:spPr bwMode="auto">
            <a:xfrm>
              <a:off x="5876925" y="2155825"/>
              <a:ext cx="1588" cy="5873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7" name="Line 101"/>
            <p:cNvSpPr>
              <a:spLocks noChangeShapeType="1"/>
            </p:cNvSpPr>
            <p:nvPr/>
          </p:nvSpPr>
          <p:spPr bwMode="auto">
            <a:xfrm>
              <a:off x="5857875" y="2214563"/>
              <a:ext cx="46038"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8" name="Line 102"/>
            <p:cNvSpPr>
              <a:spLocks noChangeShapeType="1"/>
            </p:cNvSpPr>
            <p:nvPr/>
          </p:nvSpPr>
          <p:spPr bwMode="auto">
            <a:xfrm>
              <a:off x="6213475" y="2324100"/>
              <a:ext cx="1588" cy="698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39" name="Line 103"/>
            <p:cNvSpPr>
              <a:spLocks noChangeShapeType="1"/>
            </p:cNvSpPr>
            <p:nvPr/>
          </p:nvSpPr>
          <p:spPr bwMode="auto">
            <a:xfrm>
              <a:off x="6192838" y="2393950"/>
              <a:ext cx="46037"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0" name="Line 104"/>
            <p:cNvSpPr>
              <a:spLocks noChangeShapeType="1"/>
            </p:cNvSpPr>
            <p:nvPr/>
          </p:nvSpPr>
          <p:spPr bwMode="auto">
            <a:xfrm>
              <a:off x="6542088" y="2452688"/>
              <a:ext cx="1587" cy="698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1" name="Line 105"/>
            <p:cNvSpPr>
              <a:spLocks noChangeShapeType="1"/>
            </p:cNvSpPr>
            <p:nvPr/>
          </p:nvSpPr>
          <p:spPr bwMode="auto">
            <a:xfrm>
              <a:off x="6521450" y="2522538"/>
              <a:ext cx="46038"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2" name="Line 106"/>
            <p:cNvSpPr>
              <a:spLocks noChangeShapeType="1"/>
            </p:cNvSpPr>
            <p:nvPr/>
          </p:nvSpPr>
          <p:spPr bwMode="auto">
            <a:xfrm>
              <a:off x="6875463" y="2309813"/>
              <a:ext cx="1587" cy="5873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3" name="Line 107"/>
            <p:cNvSpPr>
              <a:spLocks noChangeShapeType="1"/>
            </p:cNvSpPr>
            <p:nvPr/>
          </p:nvSpPr>
          <p:spPr bwMode="auto">
            <a:xfrm>
              <a:off x="6856413" y="2368550"/>
              <a:ext cx="47625"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4" name="Line 108"/>
            <p:cNvSpPr>
              <a:spLocks noChangeShapeType="1"/>
            </p:cNvSpPr>
            <p:nvPr/>
          </p:nvSpPr>
          <p:spPr bwMode="auto">
            <a:xfrm>
              <a:off x="7212013" y="2401888"/>
              <a:ext cx="1587" cy="68262"/>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5" name="Line 109"/>
            <p:cNvSpPr>
              <a:spLocks noChangeShapeType="1"/>
            </p:cNvSpPr>
            <p:nvPr/>
          </p:nvSpPr>
          <p:spPr bwMode="auto">
            <a:xfrm>
              <a:off x="7192963" y="2470150"/>
              <a:ext cx="44450"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6" name="Line 110"/>
            <p:cNvSpPr>
              <a:spLocks noChangeShapeType="1"/>
            </p:cNvSpPr>
            <p:nvPr/>
          </p:nvSpPr>
          <p:spPr bwMode="auto">
            <a:xfrm>
              <a:off x="8216900" y="2355850"/>
              <a:ext cx="1588" cy="6350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7" name="Line 111"/>
            <p:cNvSpPr>
              <a:spLocks noChangeShapeType="1"/>
            </p:cNvSpPr>
            <p:nvPr/>
          </p:nvSpPr>
          <p:spPr bwMode="auto">
            <a:xfrm>
              <a:off x="8197850" y="2419350"/>
              <a:ext cx="46038"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248" name="Rectangle 112"/>
            <p:cNvSpPr>
              <a:spLocks noChangeArrowheads="1"/>
            </p:cNvSpPr>
            <p:nvPr/>
          </p:nvSpPr>
          <p:spPr bwMode="auto">
            <a:xfrm>
              <a:off x="5259388"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49" name="Rectangle 113"/>
            <p:cNvSpPr>
              <a:spLocks noChangeArrowheads="1"/>
            </p:cNvSpPr>
            <p:nvPr/>
          </p:nvSpPr>
          <p:spPr bwMode="auto">
            <a:xfrm>
              <a:off x="5405438" y="2970213"/>
              <a:ext cx="25400"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0" name="Rectangle 114"/>
            <p:cNvSpPr>
              <a:spLocks noChangeArrowheads="1"/>
            </p:cNvSpPr>
            <p:nvPr/>
          </p:nvSpPr>
          <p:spPr bwMode="auto">
            <a:xfrm>
              <a:off x="5483225"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1" name="Rectangle 115"/>
            <p:cNvSpPr>
              <a:spLocks noChangeArrowheads="1"/>
            </p:cNvSpPr>
            <p:nvPr/>
          </p:nvSpPr>
          <p:spPr bwMode="auto">
            <a:xfrm>
              <a:off x="5627688" y="2970213"/>
              <a:ext cx="269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2" name="Rectangle 116"/>
            <p:cNvSpPr>
              <a:spLocks noChangeArrowheads="1"/>
            </p:cNvSpPr>
            <p:nvPr/>
          </p:nvSpPr>
          <p:spPr bwMode="auto">
            <a:xfrm>
              <a:off x="5707063"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3" name="Rectangle 117"/>
            <p:cNvSpPr>
              <a:spLocks noChangeArrowheads="1"/>
            </p:cNvSpPr>
            <p:nvPr/>
          </p:nvSpPr>
          <p:spPr bwMode="auto">
            <a:xfrm>
              <a:off x="5851524" y="2970213"/>
              <a:ext cx="25400"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4" name="Rectangle 118"/>
            <p:cNvSpPr>
              <a:spLocks noChangeArrowheads="1"/>
            </p:cNvSpPr>
            <p:nvPr/>
          </p:nvSpPr>
          <p:spPr bwMode="auto">
            <a:xfrm>
              <a:off x="5930900"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5" name="Rectangle 119"/>
            <p:cNvSpPr>
              <a:spLocks noChangeArrowheads="1"/>
            </p:cNvSpPr>
            <p:nvPr/>
          </p:nvSpPr>
          <p:spPr bwMode="auto">
            <a:xfrm>
              <a:off x="6075362" y="2970213"/>
              <a:ext cx="25400"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6" name="Rectangle 120"/>
            <p:cNvSpPr>
              <a:spLocks noChangeArrowheads="1"/>
            </p:cNvSpPr>
            <p:nvPr/>
          </p:nvSpPr>
          <p:spPr bwMode="auto">
            <a:xfrm>
              <a:off x="6154738" y="2970213"/>
              <a:ext cx="904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7" name="Rectangle 121"/>
            <p:cNvSpPr>
              <a:spLocks noChangeArrowheads="1"/>
            </p:cNvSpPr>
            <p:nvPr/>
          </p:nvSpPr>
          <p:spPr bwMode="auto">
            <a:xfrm>
              <a:off x="6297613" y="2970213"/>
              <a:ext cx="269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8" name="Rectangle 122"/>
            <p:cNvSpPr>
              <a:spLocks noChangeArrowheads="1"/>
            </p:cNvSpPr>
            <p:nvPr/>
          </p:nvSpPr>
          <p:spPr bwMode="auto">
            <a:xfrm>
              <a:off x="6376988"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59" name="Rectangle 123"/>
            <p:cNvSpPr>
              <a:spLocks noChangeArrowheads="1"/>
            </p:cNvSpPr>
            <p:nvPr/>
          </p:nvSpPr>
          <p:spPr bwMode="auto">
            <a:xfrm>
              <a:off x="6521450" y="2970213"/>
              <a:ext cx="26988"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0" name="Rectangle 124"/>
            <p:cNvSpPr>
              <a:spLocks noChangeArrowheads="1"/>
            </p:cNvSpPr>
            <p:nvPr/>
          </p:nvSpPr>
          <p:spPr bwMode="auto">
            <a:xfrm>
              <a:off x="6600825"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1" name="Rectangle 125"/>
            <p:cNvSpPr>
              <a:spLocks noChangeArrowheads="1"/>
            </p:cNvSpPr>
            <p:nvPr/>
          </p:nvSpPr>
          <p:spPr bwMode="auto">
            <a:xfrm>
              <a:off x="6745288" y="2970213"/>
              <a:ext cx="269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2" name="Rectangle 126"/>
            <p:cNvSpPr>
              <a:spLocks noChangeArrowheads="1"/>
            </p:cNvSpPr>
            <p:nvPr/>
          </p:nvSpPr>
          <p:spPr bwMode="auto">
            <a:xfrm>
              <a:off x="6824663" y="2970213"/>
              <a:ext cx="904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3" name="Rectangle 127"/>
            <p:cNvSpPr>
              <a:spLocks noChangeArrowheads="1"/>
            </p:cNvSpPr>
            <p:nvPr/>
          </p:nvSpPr>
          <p:spPr bwMode="auto">
            <a:xfrm>
              <a:off x="6969125" y="2970213"/>
              <a:ext cx="26988"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4" name="Rectangle 128"/>
            <p:cNvSpPr>
              <a:spLocks noChangeArrowheads="1"/>
            </p:cNvSpPr>
            <p:nvPr/>
          </p:nvSpPr>
          <p:spPr bwMode="auto">
            <a:xfrm>
              <a:off x="7046913"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5" name="Rectangle 129"/>
            <p:cNvSpPr>
              <a:spLocks noChangeArrowheads="1"/>
            </p:cNvSpPr>
            <p:nvPr/>
          </p:nvSpPr>
          <p:spPr bwMode="auto">
            <a:xfrm>
              <a:off x="7192962" y="2970213"/>
              <a:ext cx="25400"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6" name="Rectangle 130"/>
            <p:cNvSpPr>
              <a:spLocks noChangeArrowheads="1"/>
            </p:cNvSpPr>
            <p:nvPr/>
          </p:nvSpPr>
          <p:spPr bwMode="auto">
            <a:xfrm>
              <a:off x="7270750"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7" name="Rectangle 131"/>
            <p:cNvSpPr>
              <a:spLocks noChangeArrowheads="1"/>
            </p:cNvSpPr>
            <p:nvPr/>
          </p:nvSpPr>
          <p:spPr bwMode="auto">
            <a:xfrm>
              <a:off x="7415213" y="2970213"/>
              <a:ext cx="269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8" name="Rectangle 132"/>
            <p:cNvSpPr>
              <a:spLocks noChangeArrowheads="1"/>
            </p:cNvSpPr>
            <p:nvPr/>
          </p:nvSpPr>
          <p:spPr bwMode="auto">
            <a:xfrm>
              <a:off x="7494588" y="2970213"/>
              <a:ext cx="904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69" name="Rectangle 133"/>
            <p:cNvSpPr>
              <a:spLocks noChangeArrowheads="1"/>
            </p:cNvSpPr>
            <p:nvPr/>
          </p:nvSpPr>
          <p:spPr bwMode="auto">
            <a:xfrm>
              <a:off x="7639050" y="2970213"/>
              <a:ext cx="26988"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70" name="Rectangle 134"/>
            <p:cNvSpPr>
              <a:spLocks noChangeArrowheads="1"/>
            </p:cNvSpPr>
            <p:nvPr/>
          </p:nvSpPr>
          <p:spPr bwMode="auto">
            <a:xfrm>
              <a:off x="7716838" y="2970213"/>
              <a:ext cx="93662"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71" name="Rectangle 135"/>
            <p:cNvSpPr>
              <a:spLocks noChangeArrowheads="1"/>
            </p:cNvSpPr>
            <p:nvPr/>
          </p:nvSpPr>
          <p:spPr bwMode="auto">
            <a:xfrm>
              <a:off x="7862888" y="2970213"/>
              <a:ext cx="25400"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72" name="Rectangle 136"/>
            <p:cNvSpPr>
              <a:spLocks noChangeArrowheads="1"/>
            </p:cNvSpPr>
            <p:nvPr/>
          </p:nvSpPr>
          <p:spPr bwMode="auto">
            <a:xfrm>
              <a:off x="7942263"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73" name="Rectangle 137"/>
            <p:cNvSpPr>
              <a:spLocks noChangeArrowheads="1"/>
            </p:cNvSpPr>
            <p:nvPr/>
          </p:nvSpPr>
          <p:spPr bwMode="auto">
            <a:xfrm>
              <a:off x="8085138" y="2970213"/>
              <a:ext cx="26987"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74" name="Rectangle 138"/>
            <p:cNvSpPr>
              <a:spLocks noChangeArrowheads="1"/>
            </p:cNvSpPr>
            <p:nvPr/>
          </p:nvSpPr>
          <p:spPr bwMode="auto">
            <a:xfrm>
              <a:off x="8164513" y="2970213"/>
              <a:ext cx="92075" cy="14287"/>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275" name="Freeform 139"/>
            <p:cNvSpPr>
              <a:spLocks/>
            </p:cNvSpPr>
            <p:nvPr/>
          </p:nvSpPr>
          <p:spPr bwMode="auto">
            <a:xfrm>
              <a:off x="5175249" y="2951163"/>
              <a:ext cx="65088" cy="65087"/>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76" name="Freeform 140"/>
            <p:cNvSpPr>
              <a:spLocks/>
            </p:cNvSpPr>
            <p:nvPr/>
          </p:nvSpPr>
          <p:spPr bwMode="auto">
            <a:xfrm>
              <a:off x="5284788" y="2465389"/>
              <a:ext cx="66676"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77" name="Freeform 141"/>
            <p:cNvSpPr>
              <a:spLocks/>
            </p:cNvSpPr>
            <p:nvPr/>
          </p:nvSpPr>
          <p:spPr bwMode="auto">
            <a:xfrm>
              <a:off x="5338763" y="2022475"/>
              <a:ext cx="66676"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78" name="Freeform 142"/>
            <p:cNvSpPr>
              <a:spLocks/>
            </p:cNvSpPr>
            <p:nvPr/>
          </p:nvSpPr>
          <p:spPr bwMode="auto">
            <a:xfrm>
              <a:off x="5510213" y="2176464"/>
              <a:ext cx="65087" cy="65087"/>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79" name="Freeform 143"/>
            <p:cNvSpPr>
              <a:spLocks/>
            </p:cNvSpPr>
            <p:nvPr/>
          </p:nvSpPr>
          <p:spPr bwMode="auto">
            <a:xfrm>
              <a:off x="5562600" y="2047875"/>
              <a:ext cx="65088"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0" name="Freeform 144"/>
            <p:cNvSpPr>
              <a:spLocks/>
            </p:cNvSpPr>
            <p:nvPr/>
          </p:nvSpPr>
          <p:spPr bwMode="auto">
            <a:xfrm>
              <a:off x="5845175" y="2124076"/>
              <a:ext cx="65088"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1" name="Freeform 145"/>
            <p:cNvSpPr>
              <a:spLocks/>
            </p:cNvSpPr>
            <p:nvPr/>
          </p:nvSpPr>
          <p:spPr bwMode="auto">
            <a:xfrm>
              <a:off x="6180138" y="2292350"/>
              <a:ext cx="65087"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2" name="Freeform 146"/>
            <p:cNvSpPr>
              <a:spLocks/>
            </p:cNvSpPr>
            <p:nvPr/>
          </p:nvSpPr>
          <p:spPr bwMode="auto">
            <a:xfrm>
              <a:off x="6508750" y="2419350"/>
              <a:ext cx="66676"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3" name="Freeform 147"/>
            <p:cNvSpPr>
              <a:spLocks/>
            </p:cNvSpPr>
            <p:nvPr/>
          </p:nvSpPr>
          <p:spPr bwMode="auto">
            <a:xfrm>
              <a:off x="6843713" y="2278063"/>
              <a:ext cx="65087" cy="65087"/>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4" name="Freeform 148"/>
            <p:cNvSpPr>
              <a:spLocks/>
            </p:cNvSpPr>
            <p:nvPr/>
          </p:nvSpPr>
          <p:spPr bwMode="auto">
            <a:xfrm>
              <a:off x="7178675" y="2368551"/>
              <a:ext cx="66676"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5" name="Freeform 149"/>
            <p:cNvSpPr>
              <a:spLocks/>
            </p:cNvSpPr>
            <p:nvPr/>
          </p:nvSpPr>
          <p:spPr bwMode="auto">
            <a:xfrm>
              <a:off x="8185150" y="2324100"/>
              <a:ext cx="65088"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7938">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286" name="Rectangle 150"/>
            <p:cNvSpPr>
              <a:spLocks noChangeArrowheads="1"/>
            </p:cNvSpPr>
            <p:nvPr/>
          </p:nvSpPr>
          <p:spPr bwMode="auto">
            <a:xfrm>
              <a:off x="5060430" y="3440113"/>
              <a:ext cx="7335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a:t>
              </a:r>
              <a:endParaRPr lang="en-US" sz="3200" i="1" dirty="0">
                <a:latin typeface="Times New Roman" pitchFamily="18" charset="0"/>
                <a:cs typeface="Calibri" pitchFamily="34" charset="0"/>
              </a:endParaRPr>
            </a:p>
          </p:txBody>
        </p:sp>
        <p:sp>
          <p:nvSpPr>
            <p:cNvPr id="475287" name="Rectangle 151"/>
            <p:cNvSpPr>
              <a:spLocks noChangeArrowheads="1"/>
            </p:cNvSpPr>
            <p:nvPr/>
          </p:nvSpPr>
          <p:spPr bwMode="auto">
            <a:xfrm>
              <a:off x="4999584" y="3043238"/>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a:t>
              </a:r>
              <a:endParaRPr lang="en-US" sz="3200" i="1" dirty="0">
                <a:latin typeface="Times New Roman" pitchFamily="18" charset="0"/>
                <a:cs typeface="Calibri" pitchFamily="34" charset="0"/>
              </a:endParaRPr>
            </a:p>
          </p:txBody>
        </p:sp>
        <p:sp>
          <p:nvSpPr>
            <p:cNvPr id="475288" name="Rectangle 152"/>
            <p:cNvSpPr>
              <a:spLocks noChangeArrowheads="1"/>
            </p:cNvSpPr>
            <p:nvPr/>
          </p:nvSpPr>
          <p:spPr bwMode="auto">
            <a:xfrm>
              <a:off x="4938739" y="2646363"/>
              <a:ext cx="220054"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100</a:t>
              </a:r>
              <a:endParaRPr lang="en-US" sz="3200" i="1" dirty="0">
                <a:latin typeface="Times New Roman" pitchFamily="18" charset="0"/>
                <a:cs typeface="Calibri" pitchFamily="34" charset="0"/>
              </a:endParaRPr>
            </a:p>
          </p:txBody>
        </p:sp>
        <p:sp>
          <p:nvSpPr>
            <p:cNvPr id="475289" name="Rectangle 153"/>
            <p:cNvSpPr>
              <a:spLocks noChangeArrowheads="1"/>
            </p:cNvSpPr>
            <p:nvPr/>
          </p:nvSpPr>
          <p:spPr bwMode="auto">
            <a:xfrm>
              <a:off x="4849877" y="2241550"/>
              <a:ext cx="332639"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1,000</a:t>
              </a:r>
              <a:endParaRPr lang="en-US" sz="3200" i="1" dirty="0">
                <a:latin typeface="Times New Roman" pitchFamily="18" charset="0"/>
                <a:cs typeface="Calibri" pitchFamily="34" charset="0"/>
              </a:endParaRPr>
            </a:p>
          </p:txBody>
        </p:sp>
        <p:sp>
          <p:nvSpPr>
            <p:cNvPr id="475290" name="Rectangle 154"/>
            <p:cNvSpPr>
              <a:spLocks noChangeArrowheads="1"/>
            </p:cNvSpPr>
            <p:nvPr/>
          </p:nvSpPr>
          <p:spPr bwMode="auto">
            <a:xfrm>
              <a:off x="4789032" y="1843088"/>
              <a:ext cx="405990"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10,000</a:t>
              </a:r>
              <a:endParaRPr lang="en-US" sz="3200" i="1" dirty="0">
                <a:latin typeface="Times New Roman" pitchFamily="18" charset="0"/>
                <a:cs typeface="Calibri" pitchFamily="34" charset="0"/>
              </a:endParaRPr>
            </a:p>
          </p:txBody>
        </p:sp>
        <p:sp>
          <p:nvSpPr>
            <p:cNvPr id="475291" name="Rectangle 155"/>
            <p:cNvSpPr>
              <a:spLocks noChangeArrowheads="1"/>
            </p:cNvSpPr>
            <p:nvPr/>
          </p:nvSpPr>
          <p:spPr bwMode="auto">
            <a:xfrm>
              <a:off x="5179491" y="3586164"/>
              <a:ext cx="7335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0</a:t>
              </a:r>
              <a:endParaRPr lang="en-US" sz="3200" i="1" dirty="0">
                <a:latin typeface="Times New Roman" pitchFamily="18" charset="0"/>
                <a:cs typeface="Calibri" pitchFamily="34" charset="0"/>
              </a:endParaRPr>
            </a:p>
          </p:txBody>
        </p:sp>
        <p:sp>
          <p:nvSpPr>
            <p:cNvPr id="475292" name="Rectangle 156"/>
            <p:cNvSpPr>
              <a:spLocks noChangeArrowheads="1"/>
            </p:cNvSpPr>
            <p:nvPr/>
          </p:nvSpPr>
          <p:spPr bwMode="auto">
            <a:xfrm>
              <a:off x="5454130" y="3586164"/>
              <a:ext cx="7335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5</a:t>
              </a:r>
              <a:endParaRPr lang="en-US" sz="3200" i="1" dirty="0">
                <a:latin typeface="Times New Roman" pitchFamily="18" charset="0"/>
                <a:cs typeface="Calibri" pitchFamily="34" charset="0"/>
              </a:endParaRPr>
            </a:p>
          </p:txBody>
        </p:sp>
        <p:sp>
          <p:nvSpPr>
            <p:cNvPr id="475293" name="Rectangle 157"/>
            <p:cNvSpPr>
              <a:spLocks noChangeArrowheads="1"/>
            </p:cNvSpPr>
            <p:nvPr/>
          </p:nvSpPr>
          <p:spPr bwMode="auto">
            <a:xfrm>
              <a:off x="5702847"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a:t>
              </a:r>
              <a:endParaRPr lang="en-US" sz="3200" i="1" dirty="0">
                <a:latin typeface="Times New Roman" pitchFamily="18" charset="0"/>
                <a:cs typeface="Calibri" pitchFamily="34" charset="0"/>
              </a:endParaRPr>
            </a:p>
          </p:txBody>
        </p:sp>
        <p:sp>
          <p:nvSpPr>
            <p:cNvPr id="475294" name="Rectangle 158"/>
            <p:cNvSpPr>
              <a:spLocks noChangeArrowheads="1"/>
            </p:cNvSpPr>
            <p:nvPr/>
          </p:nvSpPr>
          <p:spPr bwMode="auto">
            <a:xfrm>
              <a:off x="5979072"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15</a:t>
              </a:r>
              <a:endParaRPr lang="en-US" sz="3200" i="1" dirty="0">
                <a:latin typeface="Times New Roman" pitchFamily="18" charset="0"/>
                <a:cs typeface="Calibri" pitchFamily="34" charset="0"/>
              </a:endParaRPr>
            </a:p>
          </p:txBody>
        </p:sp>
        <p:sp>
          <p:nvSpPr>
            <p:cNvPr id="475295" name="Rectangle 159"/>
            <p:cNvSpPr>
              <a:spLocks noChangeArrowheads="1"/>
            </p:cNvSpPr>
            <p:nvPr/>
          </p:nvSpPr>
          <p:spPr bwMode="auto">
            <a:xfrm>
              <a:off x="6253709"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20</a:t>
              </a:r>
              <a:endParaRPr lang="en-US" sz="3200" i="1" dirty="0">
                <a:latin typeface="Times New Roman" pitchFamily="18" charset="0"/>
                <a:cs typeface="Calibri" pitchFamily="34" charset="0"/>
              </a:endParaRPr>
            </a:p>
          </p:txBody>
        </p:sp>
        <p:sp>
          <p:nvSpPr>
            <p:cNvPr id="475296" name="Rectangle 160"/>
            <p:cNvSpPr>
              <a:spLocks noChangeArrowheads="1"/>
            </p:cNvSpPr>
            <p:nvPr/>
          </p:nvSpPr>
          <p:spPr bwMode="auto">
            <a:xfrm>
              <a:off x="6537872"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25</a:t>
              </a:r>
              <a:endParaRPr lang="en-US" sz="3200" i="1" dirty="0">
                <a:latin typeface="Times New Roman" pitchFamily="18" charset="0"/>
                <a:cs typeface="Calibri" pitchFamily="34" charset="0"/>
              </a:endParaRPr>
            </a:p>
          </p:txBody>
        </p:sp>
        <p:sp>
          <p:nvSpPr>
            <p:cNvPr id="475297" name="Rectangle 161"/>
            <p:cNvSpPr>
              <a:spLocks noChangeArrowheads="1"/>
            </p:cNvSpPr>
            <p:nvPr/>
          </p:nvSpPr>
          <p:spPr bwMode="auto">
            <a:xfrm>
              <a:off x="6812509"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30</a:t>
              </a:r>
              <a:endParaRPr lang="en-US" sz="3200" i="1" dirty="0">
                <a:latin typeface="Times New Roman" pitchFamily="18" charset="0"/>
                <a:cs typeface="Calibri" pitchFamily="34" charset="0"/>
              </a:endParaRPr>
            </a:p>
          </p:txBody>
        </p:sp>
        <p:sp>
          <p:nvSpPr>
            <p:cNvPr id="475298" name="Rectangle 162"/>
            <p:cNvSpPr>
              <a:spLocks noChangeArrowheads="1"/>
            </p:cNvSpPr>
            <p:nvPr/>
          </p:nvSpPr>
          <p:spPr bwMode="auto">
            <a:xfrm>
              <a:off x="7095084"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35</a:t>
              </a:r>
              <a:endParaRPr lang="en-US" sz="3200" i="1" dirty="0">
                <a:latin typeface="Times New Roman" pitchFamily="18" charset="0"/>
                <a:cs typeface="Calibri" pitchFamily="34" charset="0"/>
              </a:endParaRPr>
            </a:p>
          </p:txBody>
        </p:sp>
        <p:sp>
          <p:nvSpPr>
            <p:cNvPr id="475299" name="Rectangle 163"/>
            <p:cNvSpPr>
              <a:spLocks noChangeArrowheads="1"/>
            </p:cNvSpPr>
            <p:nvPr/>
          </p:nvSpPr>
          <p:spPr bwMode="auto">
            <a:xfrm>
              <a:off x="7371309"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40</a:t>
              </a:r>
              <a:endParaRPr lang="en-US" sz="3200" i="1" dirty="0">
                <a:latin typeface="Times New Roman" pitchFamily="18" charset="0"/>
                <a:cs typeface="Calibri" pitchFamily="34" charset="0"/>
              </a:endParaRPr>
            </a:p>
          </p:txBody>
        </p:sp>
        <p:sp>
          <p:nvSpPr>
            <p:cNvPr id="475300" name="Rectangle 164"/>
            <p:cNvSpPr>
              <a:spLocks noChangeArrowheads="1"/>
            </p:cNvSpPr>
            <p:nvPr/>
          </p:nvSpPr>
          <p:spPr bwMode="auto">
            <a:xfrm>
              <a:off x="7647534"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45</a:t>
              </a:r>
              <a:endParaRPr lang="en-US" sz="3200" i="1" dirty="0">
                <a:latin typeface="Times New Roman" pitchFamily="18" charset="0"/>
                <a:cs typeface="Calibri" pitchFamily="34" charset="0"/>
              </a:endParaRPr>
            </a:p>
          </p:txBody>
        </p:sp>
        <p:sp>
          <p:nvSpPr>
            <p:cNvPr id="475301" name="Rectangle 165"/>
            <p:cNvSpPr>
              <a:spLocks noChangeArrowheads="1"/>
            </p:cNvSpPr>
            <p:nvPr/>
          </p:nvSpPr>
          <p:spPr bwMode="auto">
            <a:xfrm>
              <a:off x="7931697"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50</a:t>
              </a:r>
              <a:endParaRPr lang="en-US" sz="3200" i="1" dirty="0">
                <a:latin typeface="Times New Roman" pitchFamily="18" charset="0"/>
                <a:cs typeface="Calibri" pitchFamily="34" charset="0"/>
              </a:endParaRPr>
            </a:p>
          </p:txBody>
        </p:sp>
        <p:sp>
          <p:nvSpPr>
            <p:cNvPr id="475302" name="Rectangle 166"/>
            <p:cNvSpPr>
              <a:spLocks noChangeArrowheads="1"/>
            </p:cNvSpPr>
            <p:nvPr/>
          </p:nvSpPr>
          <p:spPr bwMode="auto">
            <a:xfrm>
              <a:off x="8206334" y="3586164"/>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55</a:t>
              </a:r>
              <a:endParaRPr lang="en-US" sz="3200" i="1" dirty="0">
                <a:latin typeface="Times New Roman" pitchFamily="18" charset="0"/>
                <a:cs typeface="Calibri" pitchFamily="34" charset="0"/>
              </a:endParaRPr>
            </a:p>
          </p:txBody>
        </p:sp>
        <p:sp>
          <p:nvSpPr>
            <p:cNvPr id="475303" name="Line 167"/>
            <p:cNvSpPr>
              <a:spLocks noChangeShapeType="1"/>
            </p:cNvSpPr>
            <p:nvPr/>
          </p:nvSpPr>
          <p:spPr bwMode="auto">
            <a:xfrm>
              <a:off x="5207000" y="4230709"/>
              <a:ext cx="1588" cy="1609725"/>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04" name="Line 168"/>
            <p:cNvSpPr>
              <a:spLocks noChangeShapeType="1"/>
            </p:cNvSpPr>
            <p:nvPr/>
          </p:nvSpPr>
          <p:spPr bwMode="auto">
            <a:xfrm>
              <a:off x="5207000" y="5840434"/>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05" name="Line 169"/>
            <p:cNvSpPr>
              <a:spLocks noChangeShapeType="1"/>
            </p:cNvSpPr>
            <p:nvPr/>
          </p:nvSpPr>
          <p:spPr bwMode="auto">
            <a:xfrm>
              <a:off x="5207000" y="571819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06" name="Line 170"/>
            <p:cNvSpPr>
              <a:spLocks noChangeShapeType="1"/>
            </p:cNvSpPr>
            <p:nvPr/>
          </p:nvSpPr>
          <p:spPr bwMode="auto">
            <a:xfrm>
              <a:off x="5207000" y="5648347"/>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07" name="Line 171"/>
            <p:cNvSpPr>
              <a:spLocks noChangeShapeType="1"/>
            </p:cNvSpPr>
            <p:nvPr/>
          </p:nvSpPr>
          <p:spPr bwMode="auto">
            <a:xfrm>
              <a:off x="5207000" y="5597547"/>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08" name="Line 172"/>
            <p:cNvSpPr>
              <a:spLocks noChangeShapeType="1"/>
            </p:cNvSpPr>
            <p:nvPr/>
          </p:nvSpPr>
          <p:spPr bwMode="auto">
            <a:xfrm>
              <a:off x="5207000" y="555785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09" name="Line 173"/>
            <p:cNvSpPr>
              <a:spLocks noChangeShapeType="1"/>
            </p:cNvSpPr>
            <p:nvPr/>
          </p:nvSpPr>
          <p:spPr bwMode="auto">
            <a:xfrm>
              <a:off x="5207000" y="55261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0" name="Line 174"/>
            <p:cNvSpPr>
              <a:spLocks noChangeShapeType="1"/>
            </p:cNvSpPr>
            <p:nvPr/>
          </p:nvSpPr>
          <p:spPr bwMode="auto">
            <a:xfrm>
              <a:off x="5207000" y="55007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1" name="Line 175"/>
            <p:cNvSpPr>
              <a:spLocks noChangeShapeType="1"/>
            </p:cNvSpPr>
            <p:nvPr/>
          </p:nvSpPr>
          <p:spPr bwMode="auto">
            <a:xfrm>
              <a:off x="5207000" y="5475309"/>
              <a:ext cx="26988" cy="1588"/>
            </a:xfrm>
            <a:prstGeom prst="line">
              <a:avLst/>
            </a:prstGeom>
            <a:noFill/>
            <a:ln w="7938">
              <a:solidFill>
                <a:srgbClr val="FFFFFF"/>
              </a:solidFill>
              <a:round/>
              <a:headEnd/>
              <a:tailEnd/>
            </a:ln>
          </p:spPr>
          <p:txBody>
            <a:bodyPr/>
            <a:lstStyle/>
            <a:p>
              <a:endParaRPr lang="tr-TR" dirty="0">
                <a:latin typeface="Aptos" panose="020B0004020202020204" pitchFamily="34" charset="0"/>
                <a:cs typeface="Calibri" pitchFamily="34" charset="0"/>
              </a:endParaRPr>
            </a:p>
          </p:txBody>
        </p:sp>
        <p:sp>
          <p:nvSpPr>
            <p:cNvPr id="475312" name="Line 176"/>
            <p:cNvSpPr>
              <a:spLocks noChangeShapeType="1"/>
            </p:cNvSpPr>
            <p:nvPr/>
          </p:nvSpPr>
          <p:spPr bwMode="auto">
            <a:xfrm>
              <a:off x="5207000" y="545467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3" name="Line 177"/>
            <p:cNvSpPr>
              <a:spLocks noChangeShapeType="1"/>
            </p:cNvSpPr>
            <p:nvPr/>
          </p:nvSpPr>
          <p:spPr bwMode="auto">
            <a:xfrm>
              <a:off x="5207000" y="5437209"/>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4" name="Line 178"/>
            <p:cNvSpPr>
              <a:spLocks noChangeShapeType="1"/>
            </p:cNvSpPr>
            <p:nvPr/>
          </p:nvSpPr>
          <p:spPr bwMode="auto">
            <a:xfrm>
              <a:off x="5207000" y="531497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5" name="Line 179"/>
            <p:cNvSpPr>
              <a:spLocks noChangeShapeType="1"/>
            </p:cNvSpPr>
            <p:nvPr/>
          </p:nvSpPr>
          <p:spPr bwMode="auto">
            <a:xfrm>
              <a:off x="5207000" y="5192734"/>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6" name="Line 180"/>
            <p:cNvSpPr>
              <a:spLocks noChangeShapeType="1"/>
            </p:cNvSpPr>
            <p:nvPr/>
          </p:nvSpPr>
          <p:spPr bwMode="auto">
            <a:xfrm>
              <a:off x="5207000" y="5154634"/>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7" name="Line 181"/>
            <p:cNvSpPr>
              <a:spLocks noChangeShapeType="1"/>
            </p:cNvSpPr>
            <p:nvPr/>
          </p:nvSpPr>
          <p:spPr bwMode="auto">
            <a:xfrm>
              <a:off x="5207000" y="5122884"/>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8" name="Line 182"/>
            <p:cNvSpPr>
              <a:spLocks noChangeShapeType="1"/>
            </p:cNvSpPr>
            <p:nvPr/>
          </p:nvSpPr>
          <p:spPr bwMode="auto">
            <a:xfrm>
              <a:off x="5207000" y="5097484"/>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19" name="Line 183"/>
            <p:cNvSpPr>
              <a:spLocks noChangeShapeType="1"/>
            </p:cNvSpPr>
            <p:nvPr/>
          </p:nvSpPr>
          <p:spPr bwMode="auto">
            <a:xfrm>
              <a:off x="5207000" y="507684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0" name="Line 184"/>
            <p:cNvSpPr>
              <a:spLocks noChangeShapeType="1"/>
            </p:cNvSpPr>
            <p:nvPr/>
          </p:nvSpPr>
          <p:spPr bwMode="auto">
            <a:xfrm>
              <a:off x="5207000" y="505144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1" name="Line 185"/>
            <p:cNvSpPr>
              <a:spLocks noChangeShapeType="1"/>
            </p:cNvSpPr>
            <p:nvPr/>
          </p:nvSpPr>
          <p:spPr bwMode="auto">
            <a:xfrm>
              <a:off x="5207000" y="503239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2" name="Line 186"/>
            <p:cNvSpPr>
              <a:spLocks noChangeShapeType="1"/>
            </p:cNvSpPr>
            <p:nvPr/>
          </p:nvSpPr>
          <p:spPr bwMode="auto">
            <a:xfrm>
              <a:off x="5207000" y="49165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3" name="Line 187"/>
            <p:cNvSpPr>
              <a:spLocks noChangeShapeType="1"/>
            </p:cNvSpPr>
            <p:nvPr/>
          </p:nvSpPr>
          <p:spPr bwMode="auto">
            <a:xfrm>
              <a:off x="5207000" y="484665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4" name="Line 188"/>
            <p:cNvSpPr>
              <a:spLocks noChangeShapeType="1"/>
            </p:cNvSpPr>
            <p:nvPr/>
          </p:nvSpPr>
          <p:spPr bwMode="auto">
            <a:xfrm>
              <a:off x="5207000" y="479427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5" name="Line 189"/>
            <p:cNvSpPr>
              <a:spLocks noChangeShapeType="1"/>
            </p:cNvSpPr>
            <p:nvPr/>
          </p:nvSpPr>
          <p:spPr bwMode="auto">
            <a:xfrm>
              <a:off x="5207000" y="475617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6" name="Line 190"/>
            <p:cNvSpPr>
              <a:spLocks noChangeShapeType="1"/>
            </p:cNvSpPr>
            <p:nvPr/>
          </p:nvSpPr>
          <p:spPr bwMode="auto">
            <a:xfrm>
              <a:off x="5207000" y="472442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7" name="Line 191"/>
            <p:cNvSpPr>
              <a:spLocks noChangeShapeType="1"/>
            </p:cNvSpPr>
            <p:nvPr/>
          </p:nvSpPr>
          <p:spPr bwMode="auto">
            <a:xfrm>
              <a:off x="5207000" y="4692672"/>
              <a:ext cx="26988"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8" name="Line 192"/>
            <p:cNvSpPr>
              <a:spLocks noChangeShapeType="1"/>
            </p:cNvSpPr>
            <p:nvPr/>
          </p:nvSpPr>
          <p:spPr bwMode="auto">
            <a:xfrm>
              <a:off x="5207000" y="467362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29" name="Line 193"/>
            <p:cNvSpPr>
              <a:spLocks noChangeShapeType="1"/>
            </p:cNvSpPr>
            <p:nvPr/>
          </p:nvSpPr>
          <p:spPr bwMode="auto">
            <a:xfrm>
              <a:off x="5207000" y="4654572"/>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0" name="Line 194"/>
            <p:cNvSpPr>
              <a:spLocks noChangeShapeType="1"/>
            </p:cNvSpPr>
            <p:nvPr/>
          </p:nvSpPr>
          <p:spPr bwMode="auto">
            <a:xfrm>
              <a:off x="5207000" y="4633934"/>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1" name="Line 195"/>
            <p:cNvSpPr>
              <a:spLocks noChangeShapeType="1"/>
            </p:cNvSpPr>
            <p:nvPr/>
          </p:nvSpPr>
          <p:spPr bwMode="auto">
            <a:xfrm>
              <a:off x="5207000" y="4513284"/>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2" name="Line 196"/>
            <p:cNvSpPr>
              <a:spLocks noChangeShapeType="1"/>
            </p:cNvSpPr>
            <p:nvPr/>
          </p:nvSpPr>
          <p:spPr bwMode="auto">
            <a:xfrm>
              <a:off x="5207000" y="444184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3" name="Line 197"/>
            <p:cNvSpPr>
              <a:spLocks noChangeShapeType="1"/>
            </p:cNvSpPr>
            <p:nvPr/>
          </p:nvSpPr>
          <p:spPr bwMode="auto">
            <a:xfrm>
              <a:off x="5207000" y="439104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4" name="Line 198"/>
            <p:cNvSpPr>
              <a:spLocks noChangeShapeType="1"/>
            </p:cNvSpPr>
            <p:nvPr/>
          </p:nvSpPr>
          <p:spPr bwMode="auto">
            <a:xfrm>
              <a:off x="5207000" y="435294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5" name="Line 199"/>
            <p:cNvSpPr>
              <a:spLocks noChangeShapeType="1"/>
            </p:cNvSpPr>
            <p:nvPr/>
          </p:nvSpPr>
          <p:spPr bwMode="auto">
            <a:xfrm>
              <a:off x="5207000" y="43196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6" name="Line 200"/>
            <p:cNvSpPr>
              <a:spLocks noChangeShapeType="1"/>
            </p:cNvSpPr>
            <p:nvPr/>
          </p:nvSpPr>
          <p:spPr bwMode="auto">
            <a:xfrm>
              <a:off x="5207000" y="42942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7" name="Line 201"/>
            <p:cNvSpPr>
              <a:spLocks noChangeShapeType="1"/>
            </p:cNvSpPr>
            <p:nvPr/>
          </p:nvSpPr>
          <p:spPr bwMode="auto">
            <a:xfrm>
              <a:off x="5207000" y="42688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8" name="Line 202"/>
            <p:cNvSpPr>
              <a:spLocks noChangeShapeType="1"/>
            </p:cNvSpPr>
            <p:nvPr/>
          </p:nvSpPr>
          <p:spPr bwMode="auto">
            <a:xfrm>
              <a:off x="5207000" y="4251347"/>
              <a:ext cx="26988"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39" name="Line 203"/>
            <p:cNvSpPr>
              <a:spLocks noChangeShapeType="1"/>
            </p:cNvSpPr>
            <p:nvPr/>
          </p:nvSpPr>
          <p:spPr bwMode="auto">
            <a:xfrm>
              <a:off x="5207000" y="4230709"/>
              <a:ext cx="269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0" name="Line 204"/>
            <p:cNvSpPr>
              <a:spLocks noChangeShapeType="1"/>
            </p:cNvSpPr>
            <p:nvPr/>
          </p:nvSpPr>
          <p:spPr bwMode="auto">
            <a:xfrm>
              <a:off x="5175250" y="5840434"/>
              <a:ext cx="31750"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1" name="Line 205"/>
            <p:cNvSpPr>
              <a:spLocks noChangeShapeType="1"/>
            </p:cNvSpPr>
            <p:nvPr/>
          </p:nvSpPr>
          <p:spPr bwMode="auto">
            <a:xfrm>
              <a:off x="5175250" y="5437209"/>
              <a:ext cx="31750"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2" name="Line 206"/>
            <p:cNvSpPr>
              <a:spLocks noChangeShapeType="1"/>
            </p:cNvSpPr>
            <p:nvPr/>
          </p:nvSpPr>
          <p:spPr bwMode="auto">
            <a:xfrm>
              <a:off x="5175250" y="5038747"/>
              <a:ext cx="31750" cy="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3" name="Line 207"/>
            <p:cNvSpPr>
              <a:spLocks noChangeShapeType="1"/>
            </p:cNvSpPr>
            <p:nvPr/>
          </p:nvSpPr>
          <p:spPr bwMode="auto">
            <a:xfrm>
              <a:off x="5175250" y="4633934"/>
              <a:ext cx="31750"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4" name="Line 208"/>
            <p:cNvSpPr>
              <a:spLocks noChangeShapeType="1"/>
            </p:cNvSpPr>
            <p:nvPr/>
          </p:nvSpPr>
          <p:spPr bwMode="auto">
            <a:xfrm>
              <a:off x="5175250" y="4230709"/>
              <a:ext cx="31750"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5" name="Line 209"/>
            <p:cNvSpPr>
              <a:spLocks noChangeShapeType="1"/>
            </p:cNvSpPr>
            <p:nvPr/>
          </p:nvSpPr>
          <p:spPr bwMode="auto">
            <a:xfrm>
              <a:off x="5207000" y="5840434"/>
              <a:ext cx="3049588" cy="15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6" name="Line 210"/>
            <p:cNvSpPr>
              <a:spLocks noChangeShapeType="1"/>
            </p:cNvSpPr>
            <p:nvPr/>
          </p:nvSpPr>
          <p:spPr bwMode="auto">
            <a:xfrm flipV="1">
              <a:off x="5207000"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7" name="Line 211"/>
            <p:cNvSpPr>
              <a:spLocks noChangeShapeType="1"/>
            </p:cNvSpPr>
            <p:nvPr/>
          </p:nvSpPr>
          <p:spPr bwMode="auto">
            <a:xfrm flipV="1">
              <a:off x="5483225"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8" name="Line 212"/>
            <p:cNvSpPr>
              <a:spLocks noChangeShapeType="1"/>
            </p:cNvSpPr>
            <p:nvPr/>
          </p:nvSpPr>
          <p:spPr bwMode="auto">
            <a:xfrm flipV="1">
              <a:off x="5759450"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49" name="Line 213"/>
            <p:cNvSpPr>
              <a:spLocks noChangeShapeType="1"/>
            </p:cNvSpPr>
            <p:nvPr/>
          </p:nvSpPr>
          <p:spPr bwMode="auto">
            <a:xfrm flipV="1">
              <a:off x="6042025"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0" name="Line 214"/>
            <p:cNvSpPr>
              <a:spLocks noChangeShapeType="1"/>
            </p:cNvSpPr>
            <p:nvPr/>
          </p:nvSpPr>
          <p:spPr bwMode="auto">
            <a:xfrm flipV="1">
              <a:off x="6318250"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1" name="Line 215"/>
            <p:cNvSpPr>
              <a:spLocks noChangeShapeType="1"/>
            </p:cNvSpPr>
            <p:nvPr/>
          </p:nvSpPr>
          <p:spPr bwMode="auto">
            <a:xfrm flipV="1">
              <a:off x="6594475"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2" name="Line 216"/>
            <p:cNvSpPr>
              <a:spLocks noChangeShapeType="1"/>
            </p:cNvSpPr>
            <p:nvPr/>
          </p:nvSpPr>
          <p:spPr bwMode="auto">
            <a:xfrm flipV="1">
              <a:off x="6870700"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3" name="Line 217"/>
            <p:cNvSpPr>
              <a:spLocks noChangeShapeType="1"/>
            </p:cNvSpPr>
            <p:nvPr/>
          </p:nvSpPr>
          <p:spPr bwMode="auto">
            <a:xfrm flipV="1">
              <a:off x="7145338" y="5808684"/>
              <a:ext cx="1587"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4" name="Line 218"/>
            <p:cNvSpPr>
              <a:spLocks noChangeShapeType="1"/>
            </p:cNvSpPr>
            <p:nvPr/>
          </p:nvSpPr>
          <p:spPr bwMode="auto">
            <a:xfrm flipV="1">
              <a:off x="7423150" y="5808684"/>
              <a:ext cx="1588"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5" name="Line 219"/>
            <p:cNvSpPr>
              <a:spLocks noChangeShapeType="1"/>
            </p:cNvSpPr>
            <p:nvPr/>
          </p:nvSpPr>
          <p:spPr bwMode="auto">
            <a:xfrm flipV="1">
              <a:off x="7705725" y="5808684"/>
              <a:ext cx="0"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6" name="Line 220"/>
            <p:cNvSpPr>
              <a:spLocks noChangeShapeType="1"/>
            </p:cNvSpPr>
            <p:nvPr/>
          </p:nvSpPr>
          <p:spPr bwMode="auto">
            <a:xfrm flipV="1">
              <a:off x="7980363" y="5808684"/>
              <a:ext cx="1587"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7" name="Line 221"/>
            <p:cNvSpPr>
              <a:spLocks noChangeShapeType="1"/>
            </p:cNvSpPr>
            <p:nvPr/>
          </p:nvSpPr>
          <p:spPr bwMode="auto">
            <a:xfrm flipV="1">
              <a:off x="8256588" y="5808684"/>
              <a:ext cx="1587" cy="63500"/>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58" name="Line 222"/>
            <p:cNvSpPr>
              <a:spLocks noChangeShapeType="1"/>
            </p:cNvSpPr>
            <p:nvPr/>
          </p:nvSpPr>
          <p:spPr bwMode="auto">
            <a:xfrm>
              <a:off x="6850063" y="5160984"/>
              <a:ext cx="46037"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59" name="Line 223"/>
            <p:cNvSpPr>
              <a:spLocks noChangeShapeType="1"/>
            </p:cNvSpPr>
            <p:nvPr/>
          </p:nvSpPr>
          <p:spPr bwMode="auto">
            <a:xfrm flipV="1">
              <a:off x="8204200" y="5114947"/>
              <a:ext cx="1588" cy="71437"/>
            </a:xfrm>
            <a:prstGeom prst="line">
              <a:avLst/>
            </a:prstGeom>
            <a:noFill/>
            <a:ln w="7938">
              <a:solidFill>
                <a:srgbClr val="FFFFFF"/>
              </a:solidFill>
              <a:round/>
              <a:headEnd/>
              <a:tailEnd/>
            </a:ln>
          </p:spPr>
          <p:txBody>
            <a:bodyPr/>
            <a:lstStyle/>
            <a:p>
              <a:endParaRPr lang="tr-TR" dirty="0">
                <a:latin typeface="Aptos" panose="020B0004020202020204" pitchFamily="34" charset="0"/>
                <a:cs typeface="Calibri" pitchFamily="34" charset="0"/>
              </a:endParaRPr>
            </a:p>
          </p:txBody>
        </p:sp>
        <p:sp>
          <p:nvSpPr>
            <p:cNvPr id="475360" name="Line 224"/>
            <p:cNvSpPr>
              <a:spLocks noChangeShapeType="1"/>
            </p:cNvSpPr>
            <p:nvPr/>
          </p:nvSpPr>
          <p:spPr bwMode="auto">
            <a:xfrm>
              <a:off x="8185150" y="5114947"/>
              <a:ext cx="46038" cy="1587"/>
            </a:xfrm>
            <a:prstGeom prst="line">
              <a:avLst/>
            </a:prstGeom>
            <a:noFill/>
            <a:ln w="7938">
              <a:solidFill>
                <a:srgbClr val="FFFFFF"/>
              </a:solidFill>
              <a:round/>
              <a:headEnd/>
              <a:tailEnd/>
            </a:ln>
          </p:spPr>
          <p:txBody>
            <a:bodyPr/>
            <a:lstStyle/>
            <a:p>
              <a:endParaRPr lang="tr-TR" dirty="0">
                <a:latin typeface="Aptos" panose="020B0004020202020204" pitchFamily="34" charset="0"/>
                <a:cs typeface="Calibri" pitchFamily="34" charset="0"/>
              </a:endParaRPr>
            </a:p>
          </p:txBody>
        </p:sp>
        <p:sp>
          <p:nvSpPr>
            <p:cNvPr id="475361" name="Line 225"/>
            <p:cNvSpPr>
              <a:spLocks noChangeShapeType="1"/>
            </p:cNvSpPr>
            <p:nvPr/>
          </p:nvSpPr>
          <p:spPr bwMode="auto">
            <a:xfrm>
              <a:off x="5207000" y="5243534"/>
              <a:ext cx="1588" cy="39688"/>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62" name="Line 226"/>
            <p:cNvSpPr>
              <a:spLocks noChangeShapeType="1"/>
            </p:cNvSpPr>
            <p:nvPr/>
          </p:nvSpPr>
          <p:spPr bwMode="auto">
            <a:xfrm>
              <a:off x="8204200" y="5186384"/>
              <a:ext cx="0" cy="63500"/>
            </a:xfrm>
            <a:prstGeom prst="line">
              <a:avLst/>
            </a:prstGeom>
            <a:noFill/>
            <a:ln w="7938">
              <a:solidFill>
                <a:srgbClr val="FFFFFF"/>
              </a:solidFill>
              <a:round/>
              <a:headEnd/>
              <a:tailEnd/>
            </a:ln>
          </p:spPr>
          <p:txBody>
            <a:bodyPr/>
            <a:lstStyle/>
            <a:p>
              <a:endParaRPr lang="tr-TR" dirty="0">
                <a:latin typeface="Aptos" panose="020B0004020202020204" pitchFamily="34" charset="0"/>
                <a:cs typeface="Calibri" pitchFamily="34" charset="0"/>
              </a:endParaRPr>
            </a:p>
          </p:txBody>
        </p:sp>
        <p:sp>
          <p:nvSpPr>
            <p:cNvPr id="475363" name="Freeform 227"/>
            <p:cNvSpPr>
              <a:spLocks/>
            </p:cNvSpPr>
            <p:nvPr/>
          </p:nvSpPr>
          <p:spPr bwMode="auto">
            <a:xfrm>
              <a:off x="5207000" y="5332435"/>
              <a:ext cx="111125" cy="141288"/>
            </a:xfrm>
            <a:custGeom>
              <a:avLst/>
              <a:gdLst/>
              <a:ahLst/>
              <a:cxnLst>
                <a:cxn ang="0">
                  <a:pos x="0" y="106"/>
                </a:cxn>
                <a:cxn ang="0">
                  <a:pos x="19" y="86"/>
                </a:cxn>
                <a:cxn ang="0">
                  <a:pos x="43" y="67"/>
                </a:cxn>
                <a:cxn ang="0">
                  <a:pos x="67" y="39"/>
                </a:cxn>
                <a:cxn ang="0">
                  <a:pos x="77" y="24"/>
                </a:cxn>
                <a:cxn ang="0">
                  <a:pos x="81" y="0"/>
                </a:cxn>
              </a:cxnLst>
              <a:rect l="0" t="0" r="r" b="b"/>
              <a:pathLst>
                <a:path w="81" h="106">
                  <a:moveTo>
                    <a:pt x="0" y="106"/>
                  </a:moveTo>
                  <a:lnTo>
                    <a:pt x="19" y="86"/>
                  </a:lnTo>
                  <a:lnTo>
                    <a:pt x="43" y="67"/>
                  </a:lnTo>
                  <a:lnTo>
                    <a:pt x="67" y="39"/>
                  </a:lnTo>
                  <a:lnTo>
                    <a:pt x="77" y="24"/>
                  </a:lnTo>
                  <a:lnTo>
                    <a:pt x="81"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64" name="Freeform 228"/>
            <p:cNvSpPr>
              <a:spLocks/>
            </p:cNvSpPr>
            <p:nvPr/>
          </p:nvSpPr>
          <p:spPr bwMode="auto">
            <a:xfrm>
              <a:off x="5318125" y="4808559"/>
              <a:ext cx="53975" cy="523875"/>
            </a:xfrm>
            <a:custGeom>
              <a:avLst/>
              <a:gdLst/>
              <a:ahLst/>
              <a:cxnLst>
                <a:cxn ang="0">
                  <a:pos x="0" y="393"/>
                </a:cxn>
                <a:cxn ang="0">
                  <a:pos x="5" y="374"/>
                </a:cxn>
                <a:cxn ang="0">
                  <a:pos x="5" y="355"/>
                </a:cxn>
                <a:cxn ang="0">
                  <a:pos x="10" y="302"/>
                </a:cxn>
                <a:cxn ang="0">
                  <a:pos x="15" y="244"/>
                </a:cxn>
                <a:cxn ang="0">
                  <a:pos x="15" y="182"/>
                </a:cxn>
                <a:cxn ang="0">
                  <a:pos x="20" y="120"/>
                </a:cxn>
                <a:cxn ang="0">
                  <a:pos x="24" y="67"/>
                </a:cxn>
                <a:cxn ang="0">
                  <a:pos x="29" y="43"/>
                </a:cxn>
                <a:cxn ang="0">
                  <a:pos x="29" y="24"/>
                </a:cxn>
                <a:cxn ang="0">
                  <a:pos x="34" y="9"/>
                </a:cxn>
                <a:cxn ang="0">
                  <a:pos x="39" y="0"/>
                </a:cxn>
              </a:cxnLst>
              <a:rect l="0" t="0" r="r" b="b"/>
              <a:pathLst>
                <a:path w="39" h="393">
                  <a:moveTo>
                    <a:pt x="0" y="393"/>
                  </a:moveTo>
                  <a:lnTo>
                    <a:pt x="5" y="374"/>
                  </a:lnTo>
                  <a:lnTo>
                    <a:pt x="5" y="355"/>
                  </a:lnTo>
                  <a:lnTo>
                    <a:pt x="10" y="302"/>
                  </a:lnTo>
                  <a:lnTo>
                    <a:pt x="15" y="244"/>
                  </a:lnTo>
                  <a:lnTo>
                    <a:pt x="15" y="182"/>
                  </a:lnTo>
                  <a:lnTo>
                    <a:pt x="20" y="120"/>
                  </a:lnTo>
                  <a:lnTo>
                    <a:pt x="24" y="67"/>
                  </a:lnTo>
                  <a:lnTo>
                    <a:pt x="29" y="43"/>
                  </a:lnTo>
                  <a:lnTo>
                    <a:pt x="29" y="24"/>
                  </a:lnTo>
                  <a:lnTo>
                    <a:pt x="34" y="9"/>
                  </a:lnTo>
                  <a:lnTo>
                    <a:pt x="39"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65" name="Freeform 229"/>
            <p:cNvSpPr>
              <a:spLocks/>
            </p:cNvSpPr>
            <p:nvPr/>
          </p:nvSpPr>
          <p:spPr bwMode="auto">
            <a:xfrm>
              <a:off x="5372099" y="4800623"/>
              <a:ext cx="169863" cy="219075"/>
            </a:xfrm>
            <a:custGeom>
              <a:avLst/>
              <a:gdLst/>
              <a:ahLst/>
              <a:cxnLst>
                <a:cxn ang="0">
                  <a:pos x="0" y="5"/>
                </a:cxn>
                <a:cxn ang="0">
                  <a:pos x="5" y="0"/>
                </a:cxn>
                <a:cxn ang="0">
                  <a:pos x="14" y="0"/>
                </a:cxn>
                <a:cxn ang="0">
                  <a:pos x="19" y="5"/>
                </a:cxn>
                <a:cxn ang="0">
                  <a:pos x="29" y="14"/>
                </a:cxn>
                <a:cxn ang="0">
                  <a:pos x="43" y="43"/>
                </a:cxn>
                <a:cxn ang="0">
                  <a:pos x="62" y="77"/>
                </a:cxn>
                <a:cxn ang="0">
                  <a:pos x="81" y="110"/>
                </a:cxn>
                <a:cxn ang="0">
                  <a:pos x="96" y="139"/>
                </a:cxn>
                <a:cxn ang="0">
                  <a:pos x="105" y="149"/>
                </a:cxn>
                <a:cxn ang="0">
                  <a:pos x="110" y="158"/>
                </a:cxn>
                <a:cxn ang="0">
                  <a:pos x="120" y="163"/>
                </a:cxn>
                <a:cxn ang="0">
                  <a:pos x="125" y="163"/>
                </a:cxn>
              </a:cxnLst>
              <a:rect l="0" t="0" r="r" b="b"/>
              <a:pathLst>
                <a:path w="125" h="163">
                  <a:moveTo>
                    <a:pt x="0" y="5"/>
                  </a:moveTo>
                  <a:lnTo>
                    <a:pt x="5" y="0"/>
                  </a:lnTo>
                  <a:lnTo>
                    <a:pt x="14" y="0"/>
                  </a:lnTo>
                  <a:lnTo>
                    <a:pt x="19" y="5"/>
                  </a:lnTo>
                  <a:lnTo>
                    <a:pt x="29" y="14"/>
                  </a:lnTo>
                  <a:lnTo>
                    <a:pt x="43" y="43"/>
                  </a:lnTo>
                  <a:lnTo>
                    <a:pt x="62" y="77"/>
                  </a:lnTo>
                  <a:lnTo>
                    <a:pt x="81" y="110"/>
                  </a:lnTo>
                  <a:lnTo>
                    <a:pt x="96" y="139"/>
                  </a:lnTo>
                  <a:lnTo>
                    <a:pt x="105" y="149"/>
                  </a:lnTo>
                  <a:lnTo>
                    <a:pt x="110" y="158"/>
                  </a:lnTo>
                  <a:lnTo>
                    <a:pt x="120" y="163"/>
                  </a:lnTo>
                  <a:lnTo>
                    <a:pt x="125" y="163"/>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66" name="Freeform 230"/>
            <p:cNvSpPr>
              <a:spLocks/>
            </p:cNvSpPr>
            <p:nvPr/>
          </p:nvSpPr>
          <p:spPr bwMode="auto">
            <a:xfrm>
              <a:off x="5541963" y="4697434"/>
              <a:ext cx="52387" cy="322263"/>
            </a:xfrm>
            <a:custGeom>
              <a:avLst/>
              <a:gdLst/>
              <a:ahLst/>
              <a:cxnLst>
                <a:cxn ang="0">
                  <a:pos x="0" y="240"/>
                </a:cxn>
                <a:cxn ang="0">
                  <a:pos x="4" y="235"/>
                </a:cxn>
                <a:cxn ang="0">
                  <a:pos x="9" y="226"/>
                </a:cxn>
                <a:cxn ang="0">
                  <a:pos x="9" y="197"/>
                </a:cxn>
                <a:cxn ang="0">
                  <a:pos x="14" y="163"/>
                </a:cxn>
                <a:cxn ang="0">
                  <a:pos x="14" y="120"/>
                </a:cxn>
                <a:cxn ang="0">
                  <a:pos x="14" y="77"/>
                </a:cxn>
                <a:cxn ang="0">
                  <a:pos x="19" y="43"/>
                </a:cxn>
                <a:cxn ang="0">
                  <a:pos x="28" y="15"/>
                </a:cxn>
                <a:cxn ang="0">
                  <a:pos x="33" y="5"/>
                </a:cxn>
                <a:cxn ang="0">
                  <a:pos x="38" y="0"/>
                </a:cxn>
              </a:cxnLst>
              <a:rect l="0" t="0" r="r" b="b"/>
              <a:pathLst>
                <a:path w="38" h="240">
                  <a:moveTo>
                    <a:pt x="0" y="240"/>
                  </a:moveTo>
                  <a:lnTo>
                    <a:pt x="4" y="235"/>
                  </a:lnTo>
                  <a:lnTo>
                    <a:pt x="9" y="226"/>
                  </a:lnTo>
                  <a:lnTo>
                    <a:pt x="9" y="197"/>
                  </a:lnTo>
                  <a:lnTo>
                    <a:pt x="14" y="163"/>
                  </a:lnTo>
                  <a:lnTo>
                    <a:pt x="14" y="120"/>
                  </a:lnTo>
                  <a:lnTo>
                    <a:pt x="14" y="77"/>
                  </a:lnTo>
                  <a:lnTo>
                    <a:pt x="19" y="43"/>
                  </a:lnTo>
                  <a:lnTo>
                    <a:pt x="28" y="15"/>
                  </a:lnTo>
                  <a:lnTo>
                    <a:pt x="33" y="5"/>
                  </a:lnTo>
                  <a:lnTo>
                    <a:pt x="38"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67" name="Freeform 231"/>
            <p:cNvSpPr>
              <a:spLocks/>
            </p:cNvSpPr>
            <p:nvPr/>
          </p:nvSpPr>
          <p:spPr bwMode="auto">
            <a:xfrm>
              <a:off x="5594350" y="4697434"/>
              <a:ext cx="276225" cy="217488"/>
            </a:xfrm>
            <a:custGeom>
              <a:avLst/>
              <a:gdLst/>
              <a:ahLst/>
              <a:cxnLst>
                <a:cxn ang="0">
                  <a:pos x="0" y="0"/>
                </a:cxn>
                <a:cxn ang="0">
                  <a:pos x="19" y="0"/>
                </a:cxn>
                <a:cxn ang="0">
                  <a:pos x="38" y="15"/>
                </a:cxn>
                <a:cxn ang="0">
                  <a:pos x="62" y="34"/>
                </a:cxn>
                <a:cxn ang="0">
                  <a:pos x="86" y="58"/>
                </a:cxn>
                <a:cxn ang="0">
                  <a:pos x="144" y="115"/>
                </a:cxn>
                <a:cxn ang="0">
                  <a:pos x="173" y="144"/>
                </a:cxn>
                <a:cxn ang="0">
                  <a:pos x="201" y="163"/>
                </a:cxn>
              </a:cxnLst>
              <a:rect l="0" t="0" r="r" b="b"/>
              <a:pathLst>
                <a:path w="201" h="163">
                  <a:moveTo>
                    <a:pt x="0" y="0"/>
                  </a:moveTo>
                  <a:lnTo>
                    <a:pt x="19" y="0"/>
                  </a:lnTo>
                  <a:lnTo>
                    <a:pt x="38" y="15"/>
                  </a:lnTo>
                  <a:lnTo>
                    <a:pt x="62" y="34"/>
                  </a:lnTo>
                  <a:lnTo>
                    <a:pt x="86" y="58"/>
                  </a:lnTo>
                  <a:lnTo>
                    <a:pt x="144" y="115"/>
                  </a:lnTo>
                  <a:lnTo>
                    <a:pt x="173" y="144"/>
                  </a:lnTo>
                  <a:lnTo>
                    <a:pt x="201" y="163"/>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68" name="Freeform 232"/>
            <p:cNvSpPr>
              <a:spLocks/>
            </p:cNvSpPr>
            <p:nvPr/>
          </p:nvSpPr>
          <p:spPr bwMode="auto">
            <a:xfrm>
              <a:off x="5870575" y="4914923"/>
              <a:ext cx="334963" cy="149225"/>
            </a:xfrm>
            <a:custGeom>
              <a:avLst/>
              <a:gdLst/>
              <a:ahLst/>
              <a:cxnLst>
                <a:cxn ang="0">
                  <a:pos x="0" y="0"/>
                </a:cxn>
                <a:cxn ang="0">
                  <a:pos x="58" y="34"/>
                </a:cxn>
                <a:cxn ang="0">
                  <a:pos x="120" y="63"/>
                </a:cxn>
                <a:cxn ang="0">
                  <a:pos x="183" y="87"/>
                </a:cxn>
                <a:cxn ang="0">
                  <a:pos x="245" y="111"/>
                </a:cxn>
              </a:cxnLst>
              <a:rect l="0" t="0" r="r" b="b"/>
              <a:pathLst>
                <a:path w="245" h="111">
                  <a:moveTo>
                    <a:pt x="0" y="0"/>
                  </a:moveTo>
                  <a:lnTo>
                    <a:pt x="58" y="34"/>
                  </a:lnTo>
                  <a:lnTo>
                    <a:pt x="120" y="63"/>
                  </a:lnTo>
                  <a:lnTo>
                    <a:pt x="183" y="87"/>
                  </a:lnTo>
                  <a:lnTo>
                    <a:pt x="245" y="111"/>
                  </a:lnTo>
                </a:path>
              </a:pathLst>
            </a:custGeom>
            <a:solidFill>
              <a:srgbClr val="006600"/>
            </a:solid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69" name="Freeform 233"/>
            <p:cNvSpPr>
              <a:spLocks/>
            </p:cNvSpPr>
            <p:nvPr/>
          </p:nvSpPr>
          <p:spPr bwMode="auto">
            <a:xfrm>
              <a:off x="6205538" y="5064148"/>
              <a:ext cx="330200" cy="63500"/>
            </a:xfrm>
            <a:custGeom>
              <a:avLst/>
              <a:gdLst/>
              <a:ahLst/>
              <a:cxnLst>
                <a:cxn ang="0">
                  <a:pos x="0" y="0"/>
                </a:cxn>
                <a:cxn ang="0">
                  <a:pos x="62" y="19"/>
                </a:cxn>
                <a:cxn ang="0">
                  <a:pos x="120" y="33"/>
                </a:cxn>
                <a:cxn ang="0">
                  <a:pos x="178" y="43"/>
                </a:cxn>
                <a:cxn ang="0">
                  <a:pos x="240" y="48"/>
                </a:cxn>
              </a:cxnLst>
              <a:rect l="0" t="0" r="r" b="b"/>
              <a:pathLst>
                <a:path w="240" h="48">
                  <a:moveTo>
                    <a:pt x="0" y="0"/>
                  </a:moveTo>
                  <a:lnTo>
                    <a:pt x="62" y="19"/>
                  </a:lnTo>
                  <a:lnTo>
                    <a:pt x="120" y="33"/>
                  </a:lnTo>
                  <a:lnTo>
                    <a:pt x="178" y="43"/>
                  </a:lnTo>
                  <a:lnTo>
                    <a:pt x="240" y="48"/>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70" name="Freeform 234"/>
            <p:cNvSpPr>
              <a:spLocks/>
            </p:cNvSpPr>
            <p:nvPr/>
          </p:nvSpPr>
          <p:spPr bwMode="auto">
            <a:xfrm>
              <a:off x="6535738" y="5102248"/>
              <a:ext cx="334962" cy="25400"/>
            </a:xfrm>
            <a:custGeom>
              <a:avLst/>
              <a:gdLst/>
              <a:ahLst/>
              <a:cxnLst>
                <a:cxn ang="0">
                  <a:pos x="0" y="20"/>
                </a:cxn>
                <a:cxn ang="0">
                  <a:pos x="62" y="20"/>
                </a:cxn>
                <a:cxn ang="0">
                  <a:pos x="120" y="10"/>
                </a:cxn>
                <a:cxn ang="0">
                  <a:pos x="182" y="5"/>
                </a:cxn>
                <a:cxn ang="0">
                  <a:pos x="245" y="0"/>
                </a:cxn>
              </a:cxnLst>
              <a:rect l="0" t="0" r="r" b="b"/>
              <a:pathLst>
                <a:path w="245" h="20">
                  <a:moveTo>
                    <a:pt x="0" y="20"/>
                  </a:moveTo>
                  <a:lnTo>
                    <a:pt x="62" y="20"/>
                  </a:lnTo>
                  <a:lnTo>
                    <a:pt x="120" y="10"/>
                  </a:lnTo>
                  <a:lnTo>
                    <a:pt x="182" y="5"/>
                  </a:lnTo>
                  <a:lnTo>
                    <a:pt x="245" y="0"/>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71" name="Freeform 235"/>
            <p:cNvSpPr>
              <a:spLocks/>
            </p:cNvSpPr>
            <p:nvPr/>
          </p:nvSpPr>
          <p:spPr bwMode="auto">
            <a:xfrm>
              <a:off x="6870700" y="5102248"/>
              <a:ext cx="333375" cy="38100"/>
            </a:xfrm>
            <a:custGeom>
              <a:avLst/>
              <a:gdLst/>
              <a:ahLst/>
              <a:cxnLst>
                <a:cxn ang="0">
                  <a:pos x="0" y="0"/>
                </a:cxn>
                <a:cxn ang="0">
                  <a:pos x="48" y="5"/>
                </a:cxn>
                <a:cxn ang="0">
                  <a:pos x="100" y="10"/>
                </a:cxn>
                <a:cxn ang="0">
                  <a:pos x="129" y="15"/>
                </a:cxn>
                <a:cxn ang="0">
                  <a:pos x="163" y="20"/>
                </a:cxn>
                <a:cxn ang="0">
                  <a:pos x="201" y="24"/>
                </a:cxn>
                <a:cxn ang="0">
                  <a:pos x="244" y="29"/>
                </a:cxn>
              </a:cxnLst>
              <a:rect l="0" t="0" r="r" b="b"/>
              <a:pathLst>
                <a:path w="244" h="29">
                  <a:moveTo>
                    <a:pt x="0" y="0"/>
                  </a:moveTo>
                  <a:lnTo>
                    <a:pt x="48" y="5"/>
                  </a:lnTo>
                  <a:lnTo>
                    <a:pt x="100" y="10"/>
                  </a:lnTo>
                  <a:lnTo>
                    <a:pt x="129" y="15"/>
                  </a:lnTo>
                  <a:lnTo>
                    <a:pt x="163" y="20"/>
                  </a:lnTo>
                  <a:lnTo>
                    <a:pt x="201" y="24"/>
                  </a:lnTo>
                  <a:lnTo>
                    <a:pt x="244" y="29"/>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72" name="Freeform 236"/>
            <p:cNvSpPr>
              <a:spLocks/>
            </p:cNvSpPr>
            <p:nvPr/>
          </p:nvSpPr>
          <p:spPr bwMode="auto">
            <a:xfrm>
              <a:off x="7204075" y="5140348"/>
              <a:ext cx="1000125" cy="52387"/>
            </a:xfrm>
            <a:custGeom>
              <a:avLst/>
              <a:gdLst/>
              <a:ahLst/>
              <a:cxnLst>
                <a:cxn ang="0">
                  <a:pos x="0" y="0"/>
                </a:cxn>
                <a:cxn ang="0">
                  <a:pos x="34" y="0"/>
                </a:cxn>
                <a:cxn ang="0">
                  <a:pos x="67" y="5"/>
                </a:cxn>
                <a:cxn ang="0">
                  <a:pos x="149" y="10"/>
                </a:cxn>
                <a:cxn ang="0">
                  <a:pos x="240" y="15"/>
                </a:cxn>
                <a:cxn ang="0">
                  <a:pos x="336" y="19"/>
                </a:cxn>
                <a:cxn ang="0">
                  <a:pos x="437" y="24"/>
                </a:cxn>
                <a:cxn ang="0">
                  <a:pos x="538" y="29"/>
                </a:cxn>
                <a:cxn ang="0">
                  <a:pos x="633" y="34"/>
                </a:cxn>
                <a:cxn ang="0">
                  <a:pos x="729" y="39"/>
                </a:cxn>
              </a:cxnLst>
              <a:rect l="0" t="0" r="r" b="b"/>
              <a:pathLst>
                <a:path w="729" h="39">
                  <a:moveTo>
                    <a:pt x="0" y="0"/>
                  </a:moveTo>
                  <a:lnTo>
                    <a:pt x="34" y="0"/>
                  </a:lnTo>
                  <a:lnTo>
                    <a:pt x="67" y="5"/>
                  </a:lnTo>
                  <a:lnTo>
                    <a:pt x="149" y="10"/>
                  </a:lnTo>
                  <a:lnTo>
                    <a:pt x="240" y="15"/>
                  </a:lnTo>
                  <a:lnTo>
                    <a:pt x="336" y="19"/>
                  </a:lnTo>
                  <a:lnTo>
                    <a:pt x="437" y="24"/>
                  </a:lnTo>
                  <a:lnTo>
                    <a:pt x="538" y="29"/>
                  </a:lnTo>
                  <a:lnTo>
                    <a:pt x="633" y="34"/>
                  </a:lnTo>
                  <a:lnTo>
                    <a:pt x="729" y="39"/>
                  </a:lnTo>
                </a:path>
              </a:pathLst>
            </a:custGeom>
            <a:noFill/>
            <a:ln w="15875">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373" name="Line 237"/>
            <p:cNvSpPr>
              <a:spLocks noChangeShapeType="1"/>
            </p:cNvSpPr>
            <p:nvPr/>
          </p:nvSpPr>
          <p:spPr bwMode="auto">
            <a:xfrm>
              <a:off x="5207000" y="5473722"/>
              <a:ext cx="1588" cy="1587"/>
            </a:xfrm>
            <a:prstGeom prst="line">
              <a:avLst/>
            </a:prstGeom>
            <a:noFill/>
            <a:ln w="7938">
              <a:solidFill>
                <a:srgbClr val="FFFF00"/>
              </a:solidFill>
              <a:round/>
              <a:headEnd/>
              <a:tailEnd/>
            </a:ln>
          </p:spPr>
          <p:txBody>
            <a:bodyPr/>
            <a:lstStyle/>
            <a:p>
              <a:endParaRPr lang="tr-TR" dirty="0">
                <a:latin typeface="Aptos" panose="020B0004020202020204" pitchFamily="34" charset="0"/>
                <a:cs typeface="Calibri" pitchFamily="34" charset="0"/>
              </a:endParaRPr>
            </a:p>
          </p:txBody>
        </p:sp>
        <p:sp>
          <p:nvSpPr>
            <p:cNvPr id="475374" name="Line 238"/>
            <p:cNvSpPr>
              <a:spLocks noChangeShapeType="1"/>
            </p:cNvSpPr>
            <p:nvPr/>
          </p:nvSpPr>
          <p:spPr bwMode="auto">
            <a:xfrm>
              <a:off x="5189538" y="5473722"/>
              <a:ext cx="44450" cy="1587"/>
            </a:xfrm>
            <a:prstGeom prst="line">
              <a:avLst/>
            </a:prstGeom>
            <a:noFill/>
            <a:ln w="7938">
              <a:solidFill>
                <a:srgbClr val="FFFF00"/>
              </a:solidFill>
              <a:round/>
              <a:headEnd/>
              <a:tailEnd/>
            </a:ln>
          </p:spPr>
          <p:txBody>
            <a:bodyPr/>
            <a:lstStyle/>
            <a:p>
              <a:endParaRPr lang="tr-TR" dirty="0">
                <a:latin typeface="Aptos" panose="020B0004020202020204" pitchFamily="34" charset="0"/>
                <a:cs typeface="Calibri" pitchFamily="34" charset="0"/>
              </a:endParaRPr>
            </a:p>
          </p:txBody>
        </p:sp>
        <p:sp>
          <p:nvSpPr>
            <p:cNvPr id="475375" name="Line 239"/>
            <p:cNvSpPr>
              <a:spLocks noChangeShapeType="1"/>
            </p:cNvSpPr>
            <p:nvPr/>
          </p:nvSpPr>
          <p:spPr bwMode="auto">
            <a:xfrm flipV="1">
              <a:off x="5372100" y="4760934"/>
              <a:ext cx="0" cy="47625"/>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76" name="Line 240"/>
            <p:cNvSpPr>
              <a:spLocks noChangeShapeType="1"/>
            </p:cNvSpPr>
            <p:nvPr/>
          </p:nvSpPr>
          <p:spPr bwMode="auto">
            <a:xfrm>
              <a:off x="5351463" y="4760934"/>
              <a:ext cx="46037"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77" name="Line 241"/>
            <p:cNvSpPr>
              <a:spLocks noChangeShapeType="1"/>
            </p:cNvSpPr>
            <p:nvPr/>
          </p:nvSpPr>
          <p:spPr bwMode="auto">
            <a:xfrm flipV="1">
              <a:off x="5541963" y="4986359"/>
              <a:ext cx="1587" cy="3333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78" name="Line 242"/>
            <p:cNvSpPr>
              <a:spLocks noChangeShapeType="1"/>
            </p:cNvSpPr>
            <p:nvPr/>
          </p:nvSpPr>
          <p:spPr bwMode="auto">
            <a:xfrm>
              <a:off x="5522913" y="4986359"/>
              <a:ext cx="46037" cy="158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79" name="Line 243"/>
            <p:cNvSpPr>
              <a:spLocks noChangeShapeType="1"/>
            </p:cNvSpPr>
            <p:nvPr/>
          </p:nvSpPr>
          <p:spPr bwMode="auto">
            <a:xfrm flipV="1">
              <a:off x="5594350" y="4667272"/>
              <a:ext cx="3175" cy="30162"/>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80" name="Line 244"/>
            <p:cNvSpPr>
              <a:spLocks noChangeShapeType="1"/>
            </p:cNvSpPr>
            <p:nvPr/>
          </p:nvSpPr>
          <p:spPr bwMode="auto">
            <a:xfrm>
              <a:off x="5575300" y="4667272"/>
              <a:ext cx="44450" cy="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1" name="Line 245"/>
            <p:cNvSpPr>
              <a:spLocks noChangeShapeType="1"/>
            </p:cNvSpPr>
            <p:nvPr/>
          </p:nvSpPr>
          <p:spPr bwMode="auto">
            <a:xfrm flipV="1">
              <a:off x="5870575" y="4865709"/>
              <a:ext cx="1588" cy="49213"/>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2" name="Line 246"/>
            <p:cNvSpPr>
              <a:spLocks noChangeShapeType="1"/>
            </p:cNvSpPr>
            <p:nvPr/>
          </p:nvSpPr>
          <p:spPr bwMode="auto">
            <a:xfrm>
              <a:off x="5849938" y="4865709"/>
              <a:ext cx="47625"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3" name="Line 247"/>
            <p:cNvSpPr>
              <a:spLocks noChangeShapeType="1"/>
            </p:cNvSpPr>
            <p:nvPr/>
          </p:nvSpPr>
          <p:spPr bwMode="auto">
            <a:xfrm flipV="1">
              <a:off x="6205538" y="5011759"/>
              <a:ext cx="1587" cy="523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4" name="Line 248"/>
            <p:cNvSpPr>
              <a:spLocks noChangeShapeType="1"/>
            </p:cNvSpPr>
            <p:nvPr/>
          </p:nvSpPr>
          <p:spPr bwMode="auto">
            <a:xfrm>
              <a:off x="6186488" y="5011759"/>
              <a:ext cx="46037"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5" name="Line 249"/>
            <p:cNvSpPr>
              <a:spLocks noChangeShapeType="1"/>
            </p:cNvSpPr>
            <p:nvPr/>
          </p:nvSpPr>
          <p:spPr bwMode="auto">
            <a:xfrm flipV="1">
              <a:off x="6535738" y="5076847"/>
              <a:ext cx="0" cy="50800"/>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86" name="Line 250"/>
            <p:cNvSpPr>
              <a:spLocks noChangeShapeType="1"/>
            </p:cNvSpPr>
            <p:nvPr/>
          </p:nvSpPr>
          <p:spPr bwMode="auto">
            <a:xfrm>
              <a:off x="6516688" y="5076847"/>
              <a:ext cx="44450" cy="1587"/>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87" name="Line 251"/>
            <p:cNvSpPr>
              <a:spLocks noChangeShapeType="1"/>
            </p:cNvSpPr>
            <p:nvPr/>
          </p:nvSpPr>
          <p:spPr bwMode="auto">
            <a:xfrm flipV="1">
              <a:off x="6870700" y="5045097"/>
              <a:ext cx="0" cy="571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8" name="Line 252"/>
            <p:cNvSpPr>
              <a:spLocks noChangeShapeType="1"/>
            </p:cNvSpPr>
            <p:nvPr/>
          </p:nvSpPr>
          <p:spPr bwMode="auto">
            <a:xfrm>
              <a:off x="6850063" y="5045097"/>
              <a:ext cx="46037" cy="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89" name="Line 253"/>
            <p:cNvSpPr>
              <a:spLocks noChangeShapeType="1"/>
            </p:cNvSpPr>
            <p:nvPr/>
          </p:nvSpPr>
          <p:spPr bwMode="auto">
            <a:xfrm flipV="1">
              <a:off x="7204075" y="5081609"/>
              <a:ext cx="3175" cy="5873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90" name="Line 254"/>
            <p:cNvSpPr>
              <a:spLocks noChangeShapeType="1"/>
            </p:cNvSpPr>
            <p:nvPr/>
          </p:nvSpPr>
          <p:spPr bwMode="auto">
            <a:xfrm>
              <a:off x="7185025" y="5081609"/>
              <a:ext cx="44450"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91" name="Line 255"/>
            <p:cNvSpPr>
              <a:spLocks noChangeShapeType="1"/>
            </p:cNvSpPr>
            <p:nvPr/>
          </p:nvSpPr>
          <p:spPr bwMode="auto">
            <a:xfrm>
              <a:off x="8185150" y="5114947"/>
              <a:ext cx="46038" cy="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92" name="Line 256"/>
            <p:cNvSpPr>
              <a:spLocks noChangeShapeType="1"/>
            </p:cNvSpPr>
            <p:nvPr/>
          </p:nvSpPr>
          <p:spPr bwMode="auto">
            <a:xfrm>
              <a:off x="5207000" y="5473722"/>
              <a:ext cx="1588" cy="1587"/>
            </a:xfrm>
            <a:prstGeom prst="line">
              <a:avLst/>
            </a:prstGeom>
            <a:noFill/>
            <a:ln w="7938">
              <a:solidFill>
                <a:srgbClr val="FFFF00"/>
              </a:solidFill>
              <a:round/>
              <a:headEnd/>
              <a:tailEnd/>
            </a:ln>
          </p:spPr>
          <p:txBody>
            <a:bodyPr/>
            <a:lstStyle/>
            <a:p>
              <a:endParaRPr lang="tr-TR" dirty="0">
                <a:latin typeface="Aptos" panose="020B0004020202020204" pitchFamily="34" charset="0"/>
                <a:cs typeface="Calibri" pitchFamily="34" charset="0"/>
              </a:endParaRPr>
            </a:p>
          </p:txBody>
        </p:sp>
        <p:sp>
          <p:nvSpPr>
            <p:cNvPr id="475393" name="Line 257"/>
            <p:cNvSpPr>
              <a:spLocks noChangeShapeType="1"/>
            </p:cNvSpPr>
            <p:nvPr/>
          </p:nvSpPr>
          <p:spPr bwMode="auto">
            <a:xfrm>
              <a:off x="5189538" y="5473722"/>
              <a:ext cx="44450" cy="1587"/>
            </a:xfrm>
            <a:prstGeom prst="line">
              <a:avLst/>
            </a:prstGeom>
            <a:noFill/>
            <a:ln w="7938">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5394" name="Line 258"/>
            <p:cNvSpPr>
              <a:spLocks noChangeShapeType="1"/>
            </p:cNvSpPr>
            <p:nvPr/>
          </p:nvSpPr>
          <p:spPr bwMode="auto">
            <a:xfrm>
              <a:off x="5318125" y="5332434"/>
              <a:ext cx="1588" cy="4603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95" name="Line 259"/>
            <p:cNvSpPr>
              <a:spLocks noChangeShapeType="1"/>
            </p:cNvSpPr>
            <p:nvPr/>
          </p:nvSpPr>
          <p:spPr bwMode="auto">
            <a:xfrm>
              <a:off x="5300663" y="5378472"/>
              <a:ext cx="44450" cy="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96" name="Line 260"/>
            <p:cNvSpPr>
              <a:spLocks noChangeShapeType="1"/>
            </p:cNvSpPr>
            <p:nvPr/>
          </p:nvSpPr>
          <p:spPr bwMode="auto">
            <a:xfrm>
              <a:off x="5372100" y="4808559"/>
              <a:ext cx="0" cy="42863"/>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97" name="Line 261"/>
            <p:cNvSpPr>
              <a:spLocks noChangeShapeType="1"/>
            </p:cNvSpPr>
            <p:nvPr/>
          </p:nvSpPr>
          <p:spPr bwMode="auto">
            <a:xfrm>
              <a:off x="5351463" y="4851422"/>
              <a:ext cx="46037"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398" name="Line 262"/>
            <p:cNvSpPr>
              <a:spLocks noChangeShapeType="1"/>
            </p:cNvSpPr>
            <p:nvPr/>
          </p:nvSpPr>
          <p:spPr bwMode="auto">
            <a:xfrm>
              <a:off x="5541963" y="5019697"/>
              <a:ext cx="1587" cy="36512"/>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399" name="Line 263"/>
            <p:cNvSpPr>
              <a:spLocks noChangeShapeType="1"/>
            </p:cNvSpPr>
            <p:nvPr/>
          </p:nvSpPr>
          <p:spPr bwMode="auto">
            <a:xfrm>
              <a:off x="5522913" y="5056209"/>
              <a:ext cx="46037" cy="158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400" name="Line 264"/>
            <p:cNvSpPr>
              <a:spLocks noChangeShapeType="1"/>
            </p:cNvSpPr>
            <p:nvPr/>
          </p:nvSpPr>
          <p:spPr bwMode="auto">
            <a:xfrm>
              <a:off x="5594350" y="4697434"/>
              <a:ext cx="3175" cy="39688"/>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401" name="Line 265"/>
            <p:cNvSpPr>
              <a:spLocks noChangeShapeType="1"/>
            </p:cNvSpPr>
            <p:nvPr/>
          </p:nvSpPr>
          <p:spPr bwMode="auto">
            <a:xfrm>
              <a:off x="5575300" y="4737122"/>
              <a:ext cx="44450" cy="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2" name="Line 266"/>
            <p:cNvSpPr>
              <a:spLocks noChangeShapeType="1"/>
            </p:cNvSpPr>
            <p:nvPr/>
          </p:nvSpPr>
          <p:spPr bwMode="auto">
            <a:xfrm>
              <a:off x="5870575" y="4914922"/>
              <a:ext cx="1588" cy="523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3" name="Line 267"/>
            <p:cNvSpPr>
              <a:spLocks noChangeShapeType="1"/>
            </p:cNvSpPr>
            <p:nvPr/>
          </p:nvSpPr>
          <p:spPr bwMode="auto">
            <a:xfrm>
              <a:off x="5849938" y="4967309"/>
              <a:ext cx="47625" cy="1588"/>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4" name="Line 268"/>
            <p:cNvSpPr>
              <a:spLocks noChangeShapeType="1"/>
            </p:cNvSpPr>
            <p:nvPr/>
          </p:nvSpPr>
          <p:spPr bwMode="auto">
            <a:xfrm>
              <a:off x="6205538" y="5064147"/>
              <a:ext cx="1587" cy="571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5" name="Line 269"/>
            <p:cNvSpPr>
              <a:spLocks noChangeShapeType="1"/>
            </p:cNvSpPr>
            <p:nvPr/>
          </p:nvSpPr>
          <p:spPr bwMode="auto">
            <a:xfrm>
              <a:off x="6186488" y="5121297"/>
              <a:ext cx="46037" cy="15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6" name="Line 270"/>
            <p:cNvSpPr>
              <a:spLocks noChangeShapeType="1"/>
            </p:cNvSpPr>
            <p:nvPr/>
          </p:nvSpPr>
          <p:spPr bwMode="auto">
            <a:xfrm>
              <a:off x="6535738" y="5127647"/>
              <a:ext cx="0" cy="58737"/>
            </a:xfrm>
            <a:prstGeom prst="line">
              <a:avLst/>
            </a:prstGeom>
            <a:noFill/>
            <a:ln w="7938">
              <a:solidFill>
                <a:srgbClr val="006600"/>
              </a:solidFill>
              <a:round/>
              <a:headEnd/>
              <a:tailEnd/>
            </a:ln>
          </p:spPr>
          <p:txBody>
            <a:bodyPr/>
            <a:lstStyle/>
            <a:p>
              <a:endParaRPr lang="tr-TR" dirty="0">
                <a:latin typeface="Aptos" panose="020B0004020202020204" pitchFamily="34" charset="0"/>
                <a:cs typeface="Calibri" pitchFamily="34" charset="0"/>
              </a:endParaRPr>
            </a:p>
          </p:txBody>
        </p:sp>
        <p:sp>
          <p:nvSpPr>
            <p:cNvPr id="475407" name="Line 271"/>
            <p:cNvSpPr>
              <a:spLocks noChangeShapeType="1"/>
            </p:cNvSpPr>
            <p:nvPr/>
          </p:nvSpPr>
          <p:spPr bwMode="auto">
            <a:xfrm>
              <a:off x="6870700" y="5102247"/>
              <a:ext cx="0" cy="6350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8" name="Line 272"/>
            <p:cNvSpPr>
              <a:spLocks noChangeShapeType="1"/>
            </p:cNvSpPr>
            <p:nvPr/>
          </p:nvSpPr>
          <p:spPr bwMode="auto">
            <a:xfrm>
              <a:off x="7204075" y="5140347"/>
              <a:ext cx="3175" cy="52387"/>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09" name="Line 273"/>
            <p:cNvSpPr>
              <a:spLocks noChangeShapeType="1"/>
            </p:cNvSpPr>
            <p:nvPr/>
          </p:nvSpPr>
          <p:spPr bwMode="auto">
            <a:xfrm>
              <a:off x="8204200" y="5192734"/>
              <a:ext cx="0" cy="82550"/>
            </a:xfrm>
            <a:prstGeom prst="line">
              <a:avLst/>
            </a:prstGeom>
            <a:noFill/>
            <a:ln w="8001">
              <a:solidFill>
                <a:srgbClr val="99CC00"/>
              </a:solidFill>
              <a:round/>
              <a:headEnd/>
              <a:tailEnd/>
            </a:ln>
          </p:spPr>
          <p:txBody>
            <a:bodyPr/>
            <a:lstStyle/>
            <a:p>
              <a:endParaRPr lang="tr-TR" dirty="0">
                <a:latin typeface="Aptos" panose="020B0004020202020204" pitchFamily="34" charset="0"/>
                <a:cs typeface="Calibri" pitchFamily="34" charset="0"/>
              </a:endParaRPr>
            </a:p>
          </p:txBody>
        </p:sp>
        <p:sp>
          <p:nvSpPr>
            <p:cNvPr id="475410" name="Line 274"/>
            <p:cNvSpPr>
              <a:spLocks noChangeShapeType="1"/>
            </p:cNvSpPr>
            <p:nvPr/>
          </p:nvSpPr>
          <p:spPr bwMode="auto">
            <a:xfrm>
              <a:off x="8185150" y="5275284"/>
              <a:ext cx="46038" cy="1588"/>
            </a:xfrm>
            <a:prstGeom prst="line">
              <a:avLst/>
            </a:prstGeom>
            <a:noFill/>
            <a:ln w="7938">
              <a:solidFill>
                <a:srgbClr val="FBEF99"/>
              </a:solidFill>
              <a:round/>
              <a:headEnd/>
              <a:tailEnd/>
            </a:ln>
          </p:spPr>
          <p:txBody>
            <a:bodyPr/>
            <a:lstStyle/>
            <a:p>
              <a:endParaRPr lang="tr-TR" dirty="0">
                <a:latin typeface="Aptos" panose="020B0004020202020204" pitchFamily="34" charset="0"/>
                <a:cs typeface="Calibri" pitchFamily="34" charset="0"/>
              </a:endParaRPr>
            </a:p>
          </p:txBody>
        </p:sp>
        <p:sp>
          <p:nvSpPr>
            <p:cNvPr id="475411" name="Rectangle 275"/>
            <p:cNvSpPr>
              <a:spLocks noChangeArrowheads="1"/>
            </p:cNvSpPr>
            <p:nvPr/>
          </p:nvSpPr>
          <p:spPr bwMode="auto">
            <a:xfrm>
              <a:off x="5405438" y="5275284"/>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2" name="Rectangle 276"/>
            <p:cNvSpPr>
              <a:spLocks noChangeArrowheads="1"/>
            </p:cNvSpPr>
            <p:nvPr/>
          </p:nvSpPr>
          <p:spPr bwMode="auto">
            <a:xfrm>
              <a:off x="5483225"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3" name="Rectangle 277"/>
            <p:cNvSpPr>
              <a:spLocks noChangeArrowheads="1"/>
            </p:cNvSpPr>
            <p:nvPr/>
          </p:nvSpPr>
          <p:spPr bwMode="auto">
            <a:xfrm>
              <a:off x="5627688" y="5275284"/>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4" name="Rectangle 278"/>
            <p:cNvSpPr>
              <a:spLocks noChangeArrowheads="1"/>
            </p:cNvSpPr>
            <p:nvPr/>
          </p:nvSpPr>
          <p:spPr bwMode="auto">
            <a:xfrm>
              <a:off x="5708650" y="5275284"/>
              <a:ext cx="90488"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5" name="Rectangle 279"/>
            <p:cNvSpPr>
              <a:spLocks noChangeArrowheads="1"/>
            </p:cNvSpPr>
            <p:nvPr/>
          </p:nvSpPr>
          <p:spPr bwMode="auto">
            <a:xfrm>
              <a:off x="5849938" y="5275284"/>
              <a:ext cx="285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6" name="Rectangle 280"/>
            <p:cNvSpPr>
              <a:spLocks noChangeArrowheads="1"/>
            </p:cNvSpPr>
            <p:nvPr/>
          </p:nvSpPr>
          <p:spPr bwMode="auto">
            <a:xfrm>
              <a:off x="5930900"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7" name="Rectangle 281"/>
            <p:cNvSpPr>
              <a:spLocks noChangeArrowheads="1"/>
            </p:cNvSpPr>
            <p:nvPr/>
          </p:nvSpPr>
          <p:spPr bwMode="auto">
            <a:xfrm>
              <a:off x="6075362" y="5275284"/>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8" name="Rectangle 282"/>
            <p:cNvSpPr>
              <a:spLocks noChangeArrowheads="1"/>
            </p:cNvSpPr>
            <p:nvPr/>
          </p:nvSpPr>
          <p:spPr bwMode="auto">
            <a:xfrm>
              <a:off x="6154738"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19" name="Rectangle 283"/>
            <p:cNvSpPr>
              <a:spLocks noChangeArrowheads="1"/>
            </p:cNvSpPr>
            <p:nvPr/>
          </p:nvSpPr>
          <p:spPr bwMode="auto">
            <a:xfrm>
              <a:off x="6297613" y="5275284"/>
              <a:ext cx="26987"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0" name="Rectangle 284"/>
            <p:cNvSpPr>
              <a:spLocks noChangeArrowheads="1"/>
            </p:cNvSpPr>
            <p:nvPr/>
          </p:nvSpPr>
          <p:spPr bwMode="auto">
            <a:xfrm>
              <a:off x="6376988"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1" name="Rectangle 285"/>
            <p:cNvSpPr>
              <a:spLocks noChangeArrowheads="1"/>
            </p:cNvSpPr>
            <p:nvPr/>
          </p:nvSpPr>
          <p:spPr bwMode="auto">
            <a:xfrm>
              <a:off x="6521450" y="5275284"/>
              <a:ext cx="26988"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2" name="Rectangle 286"/>
            <p:cNvSpPr>
              <a:spLocks noChangeArrowheads="1"/>
            </p:cNvSpPr>
            <p:nvPr/>
          </p:nvSpPr>
          <p:spPr bwMode="auto">
            <a:xfrm>
              <a:off x="6599238"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3" name="Rectangle 287"/>
            <p:cNvSpPr>
              <a:spLocks noChangeArrowheads="1"/>
            </p:cNvSpPr>
            <p:nvPr/>
          </p:nvSpPr>
          <p:spPr bwMode="auto">
            <a:xfrm>
              <a:off x="6743700" y="5275284"/>
              <a:ext cx="285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4" name="Rectangle 288"/>
            <p:cNvSpPr>
              <a:spLocks noChangeArrowheads="1"/>
            </p:cNvSpPr>
            <p:nvPr/>
          </p:nvSpPr>
          <p:spPr bwMode="auto">
            <a:xfrm>
              <a:off x="6824663"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5" name="Rectangle 289"/>
            <p:cNvSpPr>
              <a:spLocks noChangeArrowheads="1"/>
            </p:cNvSpPr>
            <p:nvPr/>
          </p:nvSpPr>
          <p:spPr bwMode="auto">
            <a:xfrm>
              <a:off x="6969125" y="5275284"/>
              <a:ext cx="26988"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6" name="Rectangle 290"/>
            <p:cNvSpPr>
              <a:spLocks noChangeArrowheads="1"/>
            </p:cNvSpPr>
            <p:nvPr/>
          </p:nvSpPr>
          <p:spPr bwMode="auto">
            <a:xfrm>
              <a:off x="7046913"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7" name="Rectangle 291"/>
            <p:cNvSpPr>
              <a:spLocks noChangeArrowheads="1"/>
            </p:cNvSpPr>
            <p:nvPr/>
          </p:nvSpPr>
          <p:spPr bwMode="auto">
            <a:xfrm>
              <a:off x="7192962" y="5129235"/>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8" name="Rectangle 292"/>
            <p:cNvSpPr>
              <a:spLocks noChangeArrowheads="1"/>
            </p:cNvSpPr>
            <p:nvPr/>
          </p:nvSpPr>
          <p:spPr bwMode="auto">
            <a:xfrm>
              <a:off x="7270750"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29" name="Rectangle 293"/>
            <p:cNvSpPr>
              <a:spLocks noChangeArrowheads="1"/>
            </p:cNvSpPr>
            <p:nvPr/>
          </p:nvSpPr>
          <p:spPr bwMode="auto">
            <a:xfrm>
              <a:off x="7415213" y="5275284"/>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0" name="Rectangle 294"/>
            <p:cNvSpPr>
              <a:spLocks noChangeArrowheads="1"/>
            </p:cNvSpPr>
            <p:nvPr/>
          </p:nvSpPr>
          <p:spPr bwMode="auto">
            <a:xfrm>
              <a:off x="7493000"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1" name="Rectangle 295"/>
            <p:cNvSpPr>
              <a:spLocks noChangeArrowheads="1"/>
            </p:cNvSpPr>
            <p:nvPr/>
          </p:nvSpPr>
          <p:spPr bwMode="auto">
            <a:xfrm>
              <a:off x="7640638" y="5275284"/>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2" name="Rectangle 296"/>
            <p:cNvSpPr>
              <a:spLocks noChangeArrowheads="1"/>
            </p:cNvSpPr>
            <p:nvPr/>
          </p:nvSpPr>
          <p:spPr bwMode="auto">
            <a:xfrm>
              <a:off x="7718425" y="5275284"/>
              <a:ext cx="90488"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3" name="Rectangle 297"/>
            <p:cNvSpPr>
              <a:spLocks noChangeArrowheads="1"/>
            </p:cNvSpPr>
            <p:nvPr/>
          </p:nvSpPr>
          <p:spPr bwMode="auto">
            <a:xfrm>
              <a:off x="7862888" y="5275284"/>
              <a:ext cx="25400"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4" name="Rectangle 298"/>
            <p:cNvSpPr>
              <a:spLocks noChangeArrowheads="1"/>
            </p:cNvSpPr>
            <p:nvPr/>
          </p:nvSpPr>
          <p:spPr bwMode="auto">
            <a:xfrm>
              <a:off x="7942263"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5" name="Rectangle 299"/>
            <p:cNvSpPr>
              <a:spLocks noChangeArrowheads="1"/>
            </p:cNvSpPr>
            <p:nvPr/>
          </p:nvSpPr>
          <p:spPr bwMode="auto">
            <a:xfrm>
              <a:off x="8085138" y="5275284"/>
              <a:ext cx="26987"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6" name="Rectangle 300"/>
            <p:cNvSpPr>
              <a:spLocks noChangeArrowheads="1"/>
            </p:cNvSpPr>
            <p:nvPr/>
          </p:nvSpPr>
          <p:spPr bwMode="auto">
            <a:xfrm>
              <a:off x="8164513" y="5275284"/>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37" name="Freeform 301"/>
            <p:cNvSpPr>
              <a:spLocks/>
            </p:cNvSpPr>
            <p:nvPr/>
          </p:nvSpPr>
          <p:spPr bwMode="auto">
            <a:xfrm>
              <a:off x="5175249" y="5441973"/>
              <a:ext cx="65088"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38" name="Freeform 302"/>
            <p:cNvSpPr>
              <a:spLocks/>
            </p:cNvSpPr>
            <p:nvPr/>
          </p:nvSpPr>
          <p:spPr bwMode="auto">
            <a:xfrm>
              <a:off x="5286375" y="5300685"/>
              <a:ext cx="65088"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39" name="Freeform 303"/>
            <p:cNvSpPr>
              <a:spLocks/>
            </p:cNvSpPr>
            <p:nvPr/>
          </p:nvSpPr>
          <p:spPr bwMode="auto">
            <a:xfrm>
              <a:off x="5338763" y="4775223"/>
              <a:ext cx="66676" cy="65087"/>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0" name="Freeform 304"/>
            <p:cNvSpPr>
              <a:spLocks/>
            </p:cNvSpPr>
            <p:nvPr/>
          </p:nvSpPr>
          <p:spPr bwMode="auto">
            <a:xfrm>
              <a:off x="5510213" y="4986359"/>
              <a:ext cx="65087"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1" name="Freeform 305"/>
            <p:cNvSpPr>
              <a:spLocks/>
            </p:cNvSpPr>
            <p:nvPr/>
          </p:nvSpPr>
          <p:spPr bwMode="auto">
            <a:xfrm>
              <a:off x="5561013" y="4667273"/>
              <a:ext cx="66676" cy="61912"/>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2" name="Freeform 306"/>
            <p:cNvSpPr>
              <a:spLocks/>
            </p:cNvSpPr>
            <p:nvPr/>
          </p:nvSpPr>
          <p:spPr bwMode="auto">
            <a:xfrm>
              <a:off x="5837238" y="4883173"/>
              <a:ext cx="66676" cy="65087"/>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3" name="Freeform 307"/>
            <p:cNvSpPr>
              <a:spLocks/>
            </p:cNvSpPr>
            <p:nvPr/>
          </p:nvSpPr>
          <p:spPr bwMode="auto">
            <a:xfrm>
              <a:off x="6172200" y="5032398"/>
              <a:ext cx="66676"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4" name="Freeform 308"/>
            <p:cNvSpPr>
              <a:spLocks/>
            </p:cNvSpPr>
            <p:nvPr/>
          </p:nvSpPr>
          <p:spPr bwMode="auto">
            <a:xfrm>
              <a:off x="6502400" y="5095897"/>
              <a:ext cx="66676" cy="65087"/>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5" name="Freeform 309"/>
            <p:cNvSpPr>
              <a:spLocks/>
            </p:cNvSpPr>
            <p:nvPr/>
          </p:nvSpPr>
          <p:spPr bwMode="auto">
            <a:xfrm>
              <a:off x="6837363" y="5068909"/>
              <a:ext cx="66676" cy="65088"/>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6" name="Freeform 310"/>
            <p:cNvSpPr>
              <a:spLocks/>
            </p:cNvSpPr>
            <p:nvPr/>
          </p:nvSpPr>
          <p:spPr bwMode="auto">
            <a:xfrm>
              <a:off x="7172325" y="5108598"/>
              <a:ext cx="65088"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7" name="Freeform 311"/>
            <p:cNvSpPr>
              <a:spLocks/>
            </p:cNvSpPr>
            <p:nvPr/>
          </p:nvSpPr>
          <p:spPr bwMode="auto">
            <a:xfrm>
              <a:off x="8170863" y="5160985"/>
              <a:ext cx="66676"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448" name="Rectangle 312"/>
            <p:cNvSpPr>
              <a:spLocks noChangeArrowheads="1"/>
            </p:cNvSpPr>
            <p:nvPr/>
          </p:nvSpPr>
          <p:spPr bwMode="auto">
            <a:xfrm>
              <a:off x="5060430" y="5781697"/>
              <a:ext cx="7335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a:t>
              </a:r>
              <a:endParaRPr lang="en-US" sz="3200" i="1" dirty="0">
                <a:latin typeface="Times New Roman" pitchFamily="18" charset="0"/>
                <a:cs typeface="Calibri" pitchFamily="34" charset="0"/>
              </a:endParaRPr>
            </a:p>
          </p:txBody>
        </p:sp>
        <p:sp>
          <p:nvSpPr>
            <p:cNvPr id="475449" name="Rectangle 313"/>
            <p:cNvSpPr>
              <a:spLocks noChangeArrowheads="1"/>
            </p:cNvSpPr>
            <p:nvPr/>
          </p:nvSpPr>
          <p:spPr bwMode="auto">
            <a:xfrm>
              <a:off x="4999584" y="5378472"/>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a:t>
              </a:r>
              <a:endParaRPr lang="en-US" sz="3200" i="1" dirty="0">
                <a:latin typeface="Times New Roman" pitchFamily="18" charset="0"/>
                <a:cs typeface="Calibri" pitchFamily="34" charset="0"/>
              </a:endParaRPr>
            </a:p>
          </p:txBody>
        </p:sp>
        <p:sp>
          <p:nvSpPr>
            <p:cNvPr id="475450" name="Rectangle 314"/>
            <p:cNvSpPr>
              <a:spLocks noChangeArrowheads="1"/>
            </p:cNvSpPr>
            <p:nvPr/>
          </p:nvSpPr>
          <p:spPr bwMode="auto">
            <a:xfrm>
              <a:off x="4938739" y="4980009"/>
              <a:ext cx="220054"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100</a:t>
              </a:r>
              <a:endParaRPr lang="en-US" sz="3200" i="1" dirty="0">
                <a:latin typeface="Times New Roman" pitchFamily="18" charset="0"/>
                <a:cs typeface="Calibri" pitchFamily="34" charset="0"/>
              </a:endParaRPr>
            </a:p>
          </p:txBody>
        </p:sp>
        <p:sp>
          <p:nvSpPr>
            <p:cNvPr id="475451" name="Rectangle 315"/>
            <p:cNvSpPr>
              <a:spLocks noChangeArrowheads="1"/>
            </p:cNvSpPr>
            <p:nvPr/>
          </p:nvSpPr>
          <p:spPr bwMode="auto">
            <a:xfrm>
              <a:off x="4849877" y="4576785"/>
              <a:ext cx="332639"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1,000</a:t>
              </a:r>
              <a:endParaRPr lang="en-US" sz="3200" i="1" dirty="0">
                <a:latin typeface="Times New Roman" pitchFamily="18" charset="0"/>
                <a:cs typeface="Calibri" pitchFamily="34" charset="0"/>
              </a:endParaRPr>
            </a:p>
          </p:txBody>
        </p:sp>
        <p:sp>
          <p:nvSpPr>
            <p:cNvPr id="475452" name="Rectangle 316"/>
            <p:cNvSpPr>
              <a:spLocks noChangeArrowheads="1"/>
            </p:cNvSpPr>
            <p:nvPr/>
          </p:nvSpPr>
          <p:spPr bwMode="auto">
            <a:xfrm>
              <a:off x="4789032" y="4170384"/>
              <a:ext cx="405990"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10,000</a:t>
              </a:r>
              <a:endParaRPr lang="en-US" sz="3200" i="1" dirty="0">
                <a:latin typeface="Times New Roman" pitchFamily="18" charset="0"/>
                <a:cs typeface="Calibri" pitchFamily="34" charset="0"/>
              </a:endParaRPr>
            </a:p>
          </p:txBody>
        </p:sp>
        <p:sp>
          <p:nvSpPr>
            <p:cNvPr id="475453" name="Rectangle 317"/>
            <p:cNvSpPr>
              <a:spLocks noChangeArrowheads="1"/>
            </p:cNvSpPr>
            <p:nvPr/>
          </p:nvSpPr>
          <p:spPr bwMode="auto">
            <a:xfrm>
              <a:off x="5179491" y="5929335"/>
              <a:ext cx="7335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0</a:t>
              </a:r>
              <a:endParaRPr lang="en-US" sz="3200" i="1" dirty="0">
                <a:latin typeface="Times New Roman" pitchFamily="18" charset="0"/>
                <a:cs typeface="Calibri" pitchFamily="34" charset="0"/>
              </a:endParaRPr>
            </a:p>
          </p:txBody>
        </p:sp>
        <p:sp>
          <p:nvSpPr>
            <p:cNvPr id="475454" name="Rectangle 318"/>
            <p:cNvSpPr>
              <a:spLocks noChangeArrowheads="1"/>
            </p:cNvSpPr>
            <p:nvPr/>
          </p:nvSpPr>
          <p:spPr bwMode="auto">
            <a:xfrm>
              <a:off x="5454130" y="5929335"/>
              <a:ext cx="7335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5</a:t>
              </a:r>
              <a:endParaRPr lang="en-US" sz="3200" i="1" dirty="0">
                <a:latin typeface="Times New Roman" pitchFamily="18" charset="0"/>
                <a:cs typeface="Calibri" pitchFamily="34" charset="0"/>
              </a:endParaRPr>
            </a:p>
          </p:txBody>
        </p:sp>
        <p:sp>
          <p:nvSpPr>
            <p:cNvPr id="475455" name="Rectangle 319"/>
            <p:cNvSpPr>
              <a:spLocks noChangeArrowheads="1"/>
            </p:cNvSpPr>
            <p:nvPr/>
          </p:nvSpPr>
          <p:spPr bwMode="auto">
            <a:xfrm>
              <a:off x="5696497"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10</a:t>
              </a:r>
              <a:endParaRPr lang="en-US" sz="3200" i="1" dirty="0">
                <a:latin typeface="Times New Roman" pitchFamily="18" charset="0"/>
                <a:cs typeface="Calibri" pitchFamily="34" charset="0"/>
              </a:endParaRPr>
            </a:p>
          </p:txBody>
        </p:sp>
        <p:sp>
          <p:nvSpPr>
            <p:cNvPr id="475456" name="Rectangle 320"/>
            <p:cNvSpPr>
              <a:spLocks noChangeArrowheads="1"/>
            </p:cNvSpPr>
            <p:nvPr/>
          </p:nvSpPr>
          <p:spPr bwMode="auto">
            <a:xfrm>
              <a:off x="5979072"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15</a:t>
              </a:r>
              <a:endParaRPr lang="en-US" sz="3200" i="1" dirty="0">
                <a:latin typeface="Times New Roman" pitchFamily="18" charset="0"/>
                <a:cs typeface="Calibri" pitchFamily="34" charset="0"/>
              </a:endParaRPr>
            </a:p>
          </p:txBody>
        </p:sp>
        <p:sp>
          <p:nvSpPr>
            <p:cNvPr id="475457" name="Rectangle 321"/>
            <p:cNvSpPr>
              <a:spLocks noChangeArrowheads="1"/>
            </p:cNvSpPr>
            <p:nvPr/>
          </p:nvSpPr>
          <p:spPr bwMode="auto">
            <a:xfrm>
              <a:off x="6253709"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20</a:t>
              </a:r>
              <a:endParaRPr lang="en-US" sz="3200" i="1" dirty="0">
                <a:latin typeface="Times New Roman" pitchFamily="18" charset="0"/>
                <a:cs typeface="Calibri" pitchFamily="34" charset="0"/>
              </a:endParaRPr>
            </a:p>
          </p:txBody>
        </p:sp>
        <p:sp>
          <p:nvSpPr>
            <p:cNvPr id="475458" name="Rectangle 322"/>
            <p:cNvSpPr>
              <a:spLocks noChangeArrowheads="1"/>
            </p:cNvSpPr>
            <p:nvPr/>
          </p:nvSpPr>
          <p:spPr bwMode="auto">
            <a:xfrm>
              <a:off x="6531522"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25</a:t>
              </a:r>
              <a:endParaRPr lang="en-US" sz="3200" i="1" dirty="0">
                <a:latin typeface="Times New Roman" pitchFamily="18" charset="0"/>
                <a:cs typeface="Calibri" pitchFamily="34" charset="0"/>
              </a:endParaRPr>
            </a:p>
          </p:txBody>
        </p:sp>
        <p:sp>
          <p:nvSpPr>
            <p:cNvPr id="475459" name="Rectangle 323"/>
            <p:cNvSpPr>
              <a:spLocks noChangeArrowheads="1"/>
            </p:cNvSpPr>
            <p:nvPr/>
          </p:nvSpPr>
          <p:spPr bwMode="auto">
            <a:xfrm>
              <a:off x="6806158"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30</a:t>
              </a:r>
              <a:endParaRPr lang="en-US" sz="3200" i="1" dirty="0">
                <a:latin typeface="Times New Roman" pitchFamily="18" charset="0"/>
                <a:cs typeface="Calibri" pitchFamily="34" charset="0"/>
              </a:endParaRPr>
            </a:p>
          </p:txBody>
        </p:sp>
        <p:sp>
          <p:nvSpPr>
            <p:cNvPr id="475460" name="Rectangle 324"/>
            <p:cNvSpPr>
              <a:spLocks noChangeArrowheads="1"/>
            </p:cNvSpPr>
            <p:nvPr/>
          </p:nvSpPr>
          <p:spPr bwMode="auto">
            <a:xfrm>
              <a:off x="7083972"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35</a:t>
              </a:r>
              <a:endParaRPr lang="en-US" sz="3200" i="1" dirty="0">
                <a:latin typeface="Times New Roman" pitchFamily="18" charset="0"/>
                <a:cs typeface="Calibri" pitchFamily="34" charset="0"/>
              </a:endParaRPr>
            </a:p>
          </p:txBody>
        </p:sp>
        <p:sp>
          <p:nvSpPr>
            <p:cNvPr id="475461" name="Rectangle 325"/>
            <p:cNvSpPr>
              <a:spLocks noChangeArrowheads="1"/>
            </p:cNvSpPr>
            <p:nvPr/>
          </p:nvSpPr>
          <p:spPr bwMode="auto">
            <a:xfrm>
              <a:off x="7358610"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40</a:t>
              </a:r>
              <a:endParaRPr lang="en-US" sz="3200" i="1" dirty="0">
                <a:latin typeface="Times New Roman" pitchFamily="18" charset="0"/>
                <a:cs typeface="Calibri" pitchFamily="34" charset="0"/>
              </a:endParaRPr>
            </a:p>
          </p:txBody>
        </p:sp>
        <p:sp>
          <p:nvSpPr>
            <p:cNvPr id="475462" name="Rectangle 326"/>
            <p:cNvSpPr>
              <a:spLocks noChangeArrowheads="1"/>
            </p:cNvSpPr>
            <p:nvPr/>
          </p:nvSpPr>
          <p:spPr bwMode="auto">
            <a:xfrm>
              <a:off x="7641183"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45</a:t>
              </a:r>
              <a:endParaRPr lang="en-US" sz="3200" i="1" dirty="0">
                <a:latin typeface="Times New Roman" pitchFamily="18" charset="0"/>
                <a:cs typeface="Calibri" pitchFamily="34" charset="0"/>
              </a:endParaRPr>
            </a:p>
          </p:txBody>
        </p:sp>
        <p:sp>
          <p:nvSpPr>
            <p:cNvPr id="475463" name="Rectangle 327"/>
            <p:cNvSpPr>
              <a:spLocks noChangeArrowheads="1"/>
            </p:cNvSpPr>
            <p:nvPr/>
          </p:nvSpPr>
          <p:spPr bwMode="auto">
            <a:xfrm>
              <a:off x="7914234"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50</a:t>
              </a:r>
              <a:endParaRPr lang="en-US" sz="3200" i="1" dirty="0">
                <a:latin typeface="Times New Roman" pitchFamily="18" charset="0"/>
                <a:cs typeface="Calibri" pitchFamily="34" charset="0"/>
              </a:endParaRPr>
            </a:p>
          </p:txBody>
        </p:sp>
        <p:sp>
          <p:nvSpPr>
            <p:cNvPr id="475464" name="Rectangle 328"/>
            <p:cNvSpPr>
              <a:spLocks noChangeArrowheads="1"/>
            </p:cNvSpPr>
            <p:nvPr/>
          </p:nvSpPr>
          <p:spPr bwMode="auto">
            <a:xfrm>
              <a:off x="8193634" y="5929335"/>
              <a:ext cx="146702" cy="162690"/>
            </a:xfrm>
            <a:prstGeom prst="rect">
              <a:avLst/>
            </a:prstGeom>
            <a:noFill/>
            <a:ln w="9525">
              <a:noFill/>
              <a:miter lim="800000"/>
              <a:headEnd/>
              <a:tailEnd/>
            </a:ln>
          </p:spPr>
          <p:txBody>
            <a:bodyPr wrap="none" lIns="0" tIns="0" rIns="0" bIns="0">
              <a:spAutoFit/>
            </a:bodyPr>
            <a:lstStyle/>
            <a:p>
              <a:pPr eaLnBrk="0" hangingPunct="0"/>
              <a:r>
                <a:rPr lang="en-US" sz="1000" dirty="0">
                  <a:latin typeface="Aptos" panose="020B0004020202020204" pitchFamily="34" charset="0"/>
                  <a:cs typeface="Calibri" pitchFamily="34" charset="0"/>
                </a:rPr>
                <a:t>55</a:t>
              </a:r>
              <a:endParaRPr lang="en-US" sz="3200" i="1" dirty="0">
                <a:latin typeface="Times New Roman" pitchFamily="18" charset="0"/>
                <a:cs typeface="Calibri" pitchFamily="34" charset="0"/>
              </a:endParaRPr>
            </a:p>
          </p:txBody>
        </p:sp>
        <p:sp>
          <p:nvSpPr>
            <p:cNvPr id="475468" name="Text Box 332"/>
            <p:cNvSpPr txBox="1">
              <a:spLocks noChangeArrowheads="1"/>
            </p:cNvSpPr>
            <p:nvPr/>
          </p:nvSpPr>
          <p:spPr bwMode="auto">
            <a:xfrm>
              <a:off x="3594100" y="2770188"/>
              <a:ext cx="1031875" cy="260303"/>
            </a:xfrm>
            <a:prstGeom prst="rect">
              <a:avLst/>
            </a:prstGeom>
            <a:noFill/>
            <a:ln w="9525" algn="ctr">
              <a:noFill/>
              <a:miter lim="800000"/>
              <a:headEnd/>
              <a:tailEnd/>
            </a:ln>
            <a:effectLst/>
          </p:spPr>
          <p:txBody>
            <a:bodyPr>
              <a:spAutoFit/>
            </a:bodyPr>
            <a:lstStyle/>
            <a:p>
              <a:pPr algn="ctr">
                <a:spcBef>
                  <a:spcPct val="50000"/>
                </a:spcBef>
              </a:pPr>
              <a:r>
                <a:rPr lang="tr-TR" sz="1000" b="1" dirty="0">
                  <a:latin typeface="Aptos" panose="020B0004020202020204" pitchFamily="34" charset="0"/>
                  <a:cs typeface="Calibri" pitchFamily="34" charset="0"/>
                </a:rPr>
                <a:t>infection </a:t>
              </a:r>
              <a:endParaRPr lang="en-GB" sz="1000" b="1" dirty="0">
                <a:latin typeface="Aptos" panose="020B0004020202020204" pitchFamily="34" charset="0"/>
                <a:cs typeface="Calibri" pitchFamily="34" charset="0"/>
              </a:endParaRPr>
            </a:p>
          </p:txBody>
        </p:sp>
        <p:sp>
          <p:nvSpPr>
            <p:cNvPr id="475469" name="Text Box 333"/>
            <p:cNvSpPr txBox="1">
              <a:spLocks noChangeArrowheads="1"/>
            </p:cNvSpPr>
            <p:nvPr/>
          </p:nvSpPr>
          <p:spPr bwMode="auto">
            <a:xfrm>
              <a:off x="3594100" y="5111750"/>
              <a:ext cx="1031875" cy="390456"/>
            </a:xfrm>
            <a:prstGeom prst="rect">
              <a:avLst/>
            </a:prstGeom>
            <a:noFill/>
            <a:ln w="9525" algn="ctr">
              <a:noFill/>
              <a:miter lim="800000"/>
              <a:headEnd/>
              <a:tailEnd/>
            </a:ln>
            <a:effectLst/>
          </p:spPr>
          <p:txBody>
            <a:bodyPr>
              <a:spAutoFit/>
            </a:bodyPr>
            <a:lstStyle/>
            <a:p>
              <a:pPr algn="ctr">
                <a:spcBef>
                  <a:spcPct val="50000"/>
                </a:spcBef>
              </a:pPr>
              <a:r>
                <a:rPr lang="tr-TR" sz="1000" b="1" dirty="0">
                  <a:latin typeface="Aptos" panose="020B0004020202020204" pitchFamily="34" charset="0"/>
                  <a:cs typeface="Calibri" pitchFamily="34" charset="0"/>
                </a:rPr>
                <a:t>Infection</a:t>
              </a:r>
              <a:r>
                <a:rPr lang="tr-TR" dirty="0">
                  <a:latin typeface="Aptos" panose="020B0004020202020204" pitchFamily="34" charset="0"/>
                  <a:cs typeface="Calibri" pitchFamily="34" charset="0"/>
                </a:rPr>
                <a:t> </a:t>
              </a:r>
              <a:endParaRPr lang="en-GB" dirty="0">
                <a:latin typeface="Aptos" panose="020B0004020202020204" pitchFamily="34" charset="0"/>
                <a:cs typeface="Calibri" pitchFamily="34" charset="0"/>
              </a:endParaRPr>
            </a:p>
          </p:txBody>
        </p:sp>
        <p:sp>
          <p:nvSpPr>
            <p:cNvPr id="475470" name="Text Box 334"/>
            <p:cNvSpPr txBox="1">
              <a:spLocks noChangeArrowheads="1"/>
            </p:cNvSpPr>
            <p:nvPr/>
          </p:nvSpPr>
          <p:spPr bwMode="auto">
            <a:xfrm>
              <a:off x="1485506" y="1224425"/>
              <a:ext cx="1468580" cy="431994"/>
            </a:xfrm>
            <a:prstGeom prst="roundRect">
              <a:avLst/>
            </a:prstGeom>
            <a:solidFill>
              <a:srgbClr val="422E7D"/>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wrap="none">
              <a:spAutoFit/>
            </a:bodyPr>
            <a:lstStyle/>
            <a:p>
              <a:pPr>
                <a:spcBef>
                  <a:spcPct val="50000"/>
                </a:spcBef>
              </a:pPr>
              <a:r>
                <a:rPr lang="tr-TR" b="1" dirty="0">
                  <a:solidFill>
                    <a:schemeClr val="tx1"/>
                  </a:solidFill>
                  <a:latin typeface="Aptos" panose="020B0004020202020204" pitchFamily="34" charset="0"/>
                  <a:cs typeface="Calibri" pitchFamily="34" charset="0"/>
                </a:rPr>
                <a:t>Bivalant Vx</a:t>
              </a:r>
              <a:endParaRPr lang="en-US" b="1" baseline="30000" dirty="0">
                <a:solidFill>
                  <a:schemeClr val="tx1"/>
                </a:solidFill>
                <a:latin typeface="Aptos" panose="020B0004020202020204" pitchFamily="34" charset="0"/>
                <a:cs typeface="Calibri" pitchFamily="34" charset="0"/>
              </a:endParaRPr>
            </a:p>
          </p:txBody>
        </p:sp>
        <p:sp>
          <p:nvSpPr>
            <p:cNvPr id="475471" name="Line 335"/>
            <p:cNvSpPr>
              <a:spLocks noChangeShapeType="1"/>
            </p:cNvSpPr>
            <p:nvPr/>
          </p:nvSpPr>
          <p:spPr bwMode="auto">
            <a:xfrm flipV="1">
              <a:off x="3827463"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2" name="Line 336"/>
            <p:cNvSpPr>
              <a:spLocks noChangeShapeType="1"/>
            </p:cNvSpPr>
            <p:nvPr/>
          </p:nvSpPr>
          <p:spPr bwMode="auto">
            <a:xfrm flipV="1">
              <a:off x="1158875"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3" name="Line 337"/>
            <p:cNvSpPr>
              <a:spLocks noChangeShapeType="1"/>
            </p:cNvSpPr>
            <p:nvPr/>
          </p:nvSpPr>
          <p:spPr bwMode="auto">
            <a:xfrm flipV="1">
              <a:off x="1430338"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4" name="Line 338"/>
            <p:cNvSpPr>
              <a:spLocks noChangeShapeType="1"/>
            </p:cNvSpPr>
            <p:nvPr/>
          </p:nvSpPr>
          <p:spPr bwMode="auto">
            <a:xfrm flipV="1">
              <a:off x="1701800" y="3505200"/>
              <a:ext cx="1588"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5" name="Line 339"/>
            <p:cNvSpPr>
              <a:spLocks noChangeShapeType="1"/>
            </p:cNvSpPr>
            <p:nvPr/>
          </p:nvSpPr>
          <p:spPr bwMode="auto">
            <a:xfrm flipV="1">
              <a:off x="2246313"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6" name="Line 340"/>
            <p:cNvSpPr>
              <a:spLocks noChangeShapeType="1"/>
            </p:cNvSpPr>
            <p:nvPr/>
          </p:nvSpPr>
          <p:spPr bwMode="auto">
            <a:xfrm flipV="1">
              <a:off x="2517775"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7" name="Line 341"/>
            <p:cNvSpPr>
              <a:spLocks noChangeShapeType="1"/>
            </p:cNvSpPr>
            <p:nvPr/>
          </p:nvSpPr>
          <p:spPr bwMode="auto">
            <a:xfrm flipV="1">
              <a:off x="2789238" y="3505200"/>
              <a:ext cx="1587"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8" name="Line 342"/>
            <p:cNvSpPr>
              <a:spLocks noChangeShapeType="1"/>
            </p:cNvSpPr>
            <p:nvPr/>
          </p:nvSpPr>
          <p:spPr bwMode="auto">
            <a:xfrm flipV="1">
              <a:off x="3060700" y="3505200"/>
              <a:ext cx="1588"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79" name="Line 343"/>
            <p:cNvSpPr>
              <a:spLocks noChangeShapeType="1"/>
            </p:cNvSpPr>
            <p:nvPr/>
          </p:nvSpPr>
          <p:spPr bwMode="auto">
            <a:xfrm flipV="1">
              <a:off x="3333750"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0" name="Line 344"/>
            <p:cNvSpPr>
              <a:spLocks noChangeShapeType="1"/>
            </p:cNvSpPr>
            <p:nvPr/>
          </p:nvSpPr>
          <p:spPr bwMode="auto">
            <a:xfrm flipV="1">
              <a:off x="3605213" y="3505200"/>
              <a:ext cx="0"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1" name="Line 345"/>
            <p:cNvSpPr>
              <a:spLocks noChangeShapeType="1"/>
            </p:cNvSpPr>
            <p:nvPr/>
          </p:nvSpPr>
          <p:spPr bwMode="auto">
            <a:xfrm flipV="1">
              <a:off x="1973263" y="3505200"/>
              <a:ext cx="1587" cy="15875"/>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2" name="Line 346"/>
            <p:cNvSpPr>
              <a:spLocks noChangeShapeType="1"/>
            </p:cNvSpPr>
            <p:nvPr/>
          </p:nvSpPr>
          <p:spPr bwMode="auto">
            <a:xfrm>
              <a:off x="928688" y="3038475"/>
              <a:ext cx="14287" cy="1588"/>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3" name="Line 347"/>
            <p:cNvSpPr>
              <a:spLocks noChangeShapeType="1"/>
            </p:cNvSpPr>
            <p:nvPr/>
          </p:nvSpPr>
          <p:spPr bwMode="auto">
            <a:xfrm>
              <a:off x="928688" y="2571750"/>
              <a:ext cx="14287" cy="1588"/>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4" name="Line 348"/>
            <p:cNvSpPr>
              <a:spLocks noChangeShapeType="1"/>
            </p:cNvSpPr>
            <p:nvPr/>
          </p:nvSpPr>
          <p:spPr bwMode="auto">
            <a:xfrm>
              <a:off x="928688" y="2106613"/>
              <a:ext cx="14287" cy="1587"/>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5" name="Line 349"/>
            <p:cNvSpPr>
              <a:spLocks noChangeShapeType="1"/>
            </p:cNvSpPr>
            <p:nvPr/>
          </p:nvSpPr>
          <p:spPr bwMode="auto">
            <a:xfrm>
              <a:off x="931863" y="1643063"/>
              <a:ext cx="14287" cy="1587"/>
            </a:xfrm>
            <a:prstGeom prst="line">
              <a:avLst/>
            </a:prstGeom>
            <a:noFill/>
            <a:ln w="12700">
              <a:solidFill>
                <a:schemeClr val="bg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486" name="Rectangle 350"/>
            <p:cNvSpPr>
              <a:spLocks noChangeArrowheads="1"/>
            </p:cNvSpPr>
            <p:nvPr/>
          </p:nvSpPr>
          <p:spPr bwMode="auto">
            <a:xfrm>
              <a:off x="1000125" y="3224213"/>
              <a:ext cx="57150" cy="295276"/>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87" name="Rectangle 351"/>
            <p:cNvSpPr>
              <a:spLocks noChangeArrowheads="1"/>
            </p:cNvSpPr>
            <p:nvPr/>
          </p:nvSpPr>
          <p:spPr bwMode="auto">
            <a:xfrm>
              <a:off x="1265238" y="1835151"/>
              <a:ext cx="57150" cy="168433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88" name="Rectangle 352"/>
            <p:cNvSpPr>
              <a:spLocks noChangeArrowheads="1"/>
            </p:cNvSpPr>
            <p:nvPr/>
          </p:nvSpPr>
          <p:spPr bwMode="auto">
            <a:xfrm>
              <a:off x="1544637" y="2079625"/>
              <a:ext cx="58737" cy="1439863"/>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89" name="Rectangle 353"/>
            <p:cNvSpPr>
              <a:spLocks noChangeArrowheads="1"/>
            </p:cNvSpPr>
            <p:nvPr/>
          </p:nvSpPr>
          <p:spPr bwMode="auto">
            <a:xfrm>
              <a:off x="1822449" y="2184400"/>
              <a:ext cx="57150" cy="133508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0" name="Rectangle 354"/>
            <p:cNvSpPr>
              <a:spLocks noChangeArrowheads="1"/>
            </p:cNvSpPr>
            <p:nvPr/>
          </p:nvSpPr>
          <p:spPr bwMode="auto">
            <a:xfrm>
              <a:off x="2071687" y="2205039"/>
              <a:ext cx="58737" cy="1314450"/>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1" name="Rectangle 355"/>
            <p:cNvSpPr>
              <a:spLocks noChangeArrowheads="1"/>
            </p:cNvSpPr>
            <p:nvPr/>
          </p:nvSpPr>
          <p:spPr bwMode="auto">
            <a:xfrm>
              <a:off x="2344738" y="2282825"/>
              <a:ext cx="58737" cy="1236663"/>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2" name="Rectangle 356"/>
            <p:cNvSpPr>
              <a:spLocks noChangeArrowheads="1"/>
            </p:cNvSpPr>
            <p:nvPr/>
          </p:nvSpPr>
          <p:spPr bwMode="auto">
            <a:xfrm>
              <a:off x="2632075" y="2238375"/>
              <a:ext cx="57150" cy="1281113"/>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3" name="Rectangle 357"/>
            <p:cNvSpPr>
              <a:spLocks noChangeArrowheads="1"/>
            </p:cNvSpPr>
            <p:nvPr/>
          </p:nvSpPr>
          <p:spPr bwMode="auto">
            <a:xfrm>
              <a:off x="2895600" y="2286001"/>
              <a:ext cx="57150" cy="120808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4" name="Rectangle 358"/>
            <p:cNvSpPr>
              <a:spLocks noChangeArrowheads="1"/>
            </p:cNvSpPr>
            <p:nvPr/>
          </p:nvSpPr>
          <p:spPr bwMode="auto">
            <a:xfrm>
              <a:off x="3155950" y="2232026"/>
              <a:ext cx="57150" cy="1287463"/>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5" name="Rectangle 359"/>
            <p:cNvSpPr>
              <a:spLocks noChangeArrowheads="1"/>
            </p:cNvSpPr>
            <p:nvPr/>
          </p:nvSpPr>
          <p:spPr bwMode="auto">
            <a:xfrm>
              <a:off x="3428999" y="2311400"/>
              <a:ext cx="57150" cy="120808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6" name="Rectangle 360"/>
            <p:cNvSpPr>
              <a:spLocks noChangeArrowheads="1"/>
            </p:cNvSpPr>
            <p:nvPr/>
          </p:nvSpPr>
          <p:spPr bwMode="auto">
            <a:xfrm>
              <a:off x="3706812" y="2260601"/>
              <a:ext cx="58737" cy="125888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497" name="Line 361"/>
            <p:cNvSpPr>
              <a:spLocks noChangeShapeType="1"/>
            </p:cNvSpPr>
            <p:nvPr/>
          </p:nvSpPr>
          <p:spPr bwMode="auto">
            <a:xfrm>
              <a:off x="939800" y="2941638"/>
              <a:ext cx="2884488" cy="0"/>
            </a:xfrm>
            <a:prstGeom prst="line">
              <a:avLst/>
            </a:prstGeom>
            <a:noFill/>
            <a:ln w="19050">
              <a:solidFill>
                <a:schemeClr val="tx1"/>
              </a:solidFill>
              <a:prstDash val="dash"/>
              <a:round/>
              <a:headEnd/>
              <a:tailEnd/>
            </a:ln>
            <a:effectLst/>
          </p:spPr>
          <p:txBody>
            <a:bodyPr/>
            <a:lstStyle/>
            <a:p>
              <a:endParaRPr lang="tr-TR" dirty="0">
                <a:latin typeface="Aptos" panose="020B0004020202020204" pitchFamily="34" charset="0"/>
                <a:cs typeface="Calibri" pitchFamily="34" charset="0"/>
              </a:endParaRPr>
            </a:p>
          </p:txBody>
        </p:sp>
        <p:sp>
          <p:nvSpPr>
            <p:cNvPr id="475498" name="Rectangle 362"/>
            <p:cNvSpPr>
              <a:spLocks noChangeArrowheads="1"/>
            </p:cNvSpPr>
            <p:nvPr/>
          </p:nvSpPr>
          <p:spPr bwMode="auto">
            <a:xfrm>
              <a:off x="1014413" y="3543300"/>
              <a:ext cx="54587"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0</a:t>
              </a:r>
              <a:endParaRPr lang="en-US" sz="800" dirty="0">
                <a:latin typeface="Aptos" panose="020B0004020202020204" pitchFamily="34" charset="0"/>
                <a:ea typeface="Arial Unicode MS" pitchFamily="34" charset="-128"/>
                <a:cs typeface="Arial Unicode MS" pitchFamily="34" charset="-128"/>
              </a:endParaRPr>
            </a:p>
          </p:txBody>
        </p:sp>
        <p:sp>
          <p:nvSpPr>
            <p:cNvPr id="475499" name="Rectangle 363"/>
            <p:cNvSpPr>
              <a:spLocks noChangeArrowheads="1"/>
            </p:cNvSpPr>
            <p:nvPr/>
          </p:nvSpPr>
          <p:spPr bwMode="auto">
            <a:xfrm>
              <a:off x="1228725" y="3543300"/>
              <a:ext cx="54587"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7</a:t>
              </a:r>
              <a:endParaRPr lang="en-US" sz="800" dirty="0">
                <a:latin typeface="Aptos" panose="020B0004020202020204" pitchFamily="34" charset="0"/>
                <a:ea typeface="Arial Unicode MS" pitchFamily="34" charset="-128"/>
                <a:cs typeface="Arial Unicode MS" pitchFamily="34" charset="-128"/>
              </a:endParaRPr>
            </a:p>
          </p:txBody>
        </p:sp>
        <p:sp>
          <p:nvSpPr>
            <p:cNvPr id="475500" name="Rectangle 364"/>
            <p:cNvSpPr>
              <a:spLocks noChangeArrowheads="1"/>
            </p:cNvSpPr>
            <p:nvPr/>
          </p:nvSpPr>
          <p:spPr bwMode="auto">
            <a:xfrm>
              <a:off x="1493838" y="3543300"/>
              <a:ext cx="109173"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12</a:t>
              </a:r>
              <a:endParaRPr lang="en-US" sz="800" dirty="0">
                <a:latin typeface="Aptos" panose="020B0004020202020204" pitchFamily="34" charset="0"/>
                <a:ea typeface="Arial Unicode MS" pitchFamily="34" charset="-128"/>
                <a:cs typeface="Arial Unicode MS" pitchFamily="34" charset="-128"/>
              </a:endParaRPr>
            </a:p>
          </p:txBody>
        </p:sp>
        <p:sp>
          <p:nvSpPr>
            <p:cNvPr id="475501" name="Rectangle 365"/>
            <p:cNvSpPr>
              <a:spLocks noChangeArrowheads="1"/>
            </p:cNvSpPr>
            <p:nvPr/>
          </p:nvSpPr>
          <p:spPr bwMode="auto">
            <a:xfrm>
              <a:off x="1733550" y="3543300"/>
              <a:ext cx="109173"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18</a:t>
              </a:r>
              <a:endParaRPr lang="en-US" sz="800" dirty="0">
                <a:latin typeface="Aptos" panose="020B0004020202020204" pitchFamily="34" charset="0"/>
                <a:ea typeface="Arial Unicode MS" pitchFamily="34" charset="-128"/>
                <a:cs typeface="Arial Unicode MS" pitchFamily="34" charset="-128"/>
              </a:endParaRPr>
            </a:p>
          </p:txBody>
        </p:sp>
        <p:sp>
          <p:nvSpPr>
            <p:cNvPr id="475502" name="Rectangle 366"/>
            <p:cNvSpPr>
              <a:spLocks noChangeArrowheads="1"/>
            </p:cNvSpPr>
            <p:nvPr/>
          </p:nvSpPr>
          <p:spPr bwMode="auto">
            <a:xfrm rot="5400000">
              <a:off x="1934763" y="3655596"/>
              <a:ext cx="338938" cy="131009"/>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[25</a:t>
              </a:r>
              <a:r>
                <a:rPr lang="en-US" sz="800" dirty="0">
                  <a:latin typeface="Myriad Roman"/>
                  <a:ea typeface="Arial Unicode MS" pitchFamily="34" charset="-128"/>
                  <a:cs typeface="Arial Unicode MS" pitchFamily="34" charset="-128"/>
                </a:rPr>
                <a:t>–</a:t>
              </a:r>
              <a:r>
                <a:rPr lang="en-US" sz="800" dirty="0">
                  <a:latin typeface="Myriad Roman" charset="0"/>
                  <a:ea typeface="Arial Unicode MS" pitchFamily="34" charset="-128"/>
                  <a:cs typeface="Arial Unicode MS" pitchFamily="34" charset="-128"/>
                </a:rPr>
                <a:t>32]</a:t>
              </a:r>
              <a:endParaRPr lang="en-US" sz="800" dirty="0">
                <a:latin typeface="Aptos" panose="020B0004020202020204" pitchFamily="34" charset="0"/>
                <a:ea typeface="Arial Unicode MS" pitchFamily="34" charset="-128"/>
                <a:cs typeface="Arial Unicode MS" pitchFamily="34" charset="-128"/>
              </a:endParaRPr>
            </a:p>
          </p:txBody>
        </p:sp>
        <p:sp>
          <p:nvSpPr>
            <p:cNvPr id="475503" name="Rectangle 367"/>
            <p:cNvSpPr>
              <a:spLocks noChangeArrowheads="1"/>
            </p:cNvSpPr>
            <p:nvPr/>
          </p:nvSpPr>
          <p:spPr bwMode="auto">
            <a:xfrm rot="5400000">
              <a:off x="2188763" y="3660357"/>
              <a:ext cx="338938" cy="131009"/>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[33</a:t>
              </a:r>
              <a:r>
                <a:rPr lang="en-US" sz="800" dirty="0">
                  <a:latin typeface="Myriad Roman"/>
                  <a:ea typeface="Arial Unicode MS" pitchFamily="34" charset="-128"/>
                  <a:cs typeface="Arial Unicode MS" pitchFamily="34" charset="-128"/>
                </a:rPr>
                <a:t>–</a:t>
              </a:r>
              <a:r>
                <a:rPr lang="en-US" sz="800" dirty="0">
                  <a:latin typeface="Myriad Roman" charset="0"/>
                  <a:ea typeface="Arial Unicode MS" pitchFamily="34" charset="-128"/>
                  <a:cs typeface="Arial Unicode MS" pitchFamily="34" charset="-128"/>
                </a:rPr>
                <a:t>38]</a:t>
              </a:r>
              <a:endParaRPr lang="en-US" sz="800" dirty="0">
                <a:latin typeface="Aptos" panose="020B0004020202020204" pitchFamily="34" charset="0"/>
                <a:ea typeface="Arial Unicode MS" pitchFamily="34" charset="-128"/>
                <a:cs typeface="Arial Unicode MS" pitchFamily="34" charset="-128"/>
              </a:endParaRPr>
            </a:p>
          </p:txBody>
        </p:sp>
        <p:sp>
          <p:nvSpPr>
            <p:cNvPr id="475504" name="Rectangle 368"/>
            <p:cNvSpPr>
              <a:spLocks noChangeArrowheads="1"/>
            </p:cNvSpPr>
            <p:nvPr/>
          </p:nvSpPr>
          <p:spPr bwMode="auto">
            <a:xfrm rot="5400000">
              <a:off x="2464131" y="3655596"/>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[39–44]</a:t>
              </a:r>
            </a:p>
          </p:txBody>
        </p:sp>
        <p:sp>
          <p:nvSpPr>
            <p:cNvPr id="475505" name="Rectangle 369"/>
            <p:cNvSpPr>
              <a:spLocks noChangeArrowheads="1"/>
            </p:cNvSpPr>
            <p:nvPr/>
          </p:nvSpPr>
          <p:spPr bwMode="auto">
            <a:xfrm rot="5400000">
              <a:off x="2738767" y="3674645"/>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[45–50]</a:t>
              </a:r>
            </a:p>
          </p:txBody>
        </p:sp>
        <p:sp>
          <p:nvSpPr>
            <p:cNvPr id="475506" name="Rectangle 370"/>
            <p:cNvSpPr>
              <a:spLocks noChangeArrowheads="1"/>
            </p:cNvSpPr>
            <p:nvPr/>
          </p:nvSpPr>
          <p:spPr bwMode="auto">
            <a:xfrm rot="5400000">
              <a:off x="2989593" y="3655596"/>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[51–56]</a:t>
              </a:r>
            </a:p>
          </p:txBody>
        </p:sp>
        <p:sp>
          <p:nvSpPr>
            <p:cNvPr id="475507" name="Rectangle 371"/>
            <p:cNvSpPr>
              <a:spLocks noChangeArrowheads="1"/>
            </p:cNvSpPr>
            <p:nvPr/>
          </p:nvSpPr>
          <p:spPr bwMode="auto">
            <a:xfrm rot="5400000">
              <a:off x="3280106" y="3655596"/>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[57–62]</a:t>
              </a:r>
            </a:p>
          </p:txBody>
        </p:sp>
        <p:sp>
          <p:nvSpPr>
            <p:cNvPr id="475508" name="Rectangle 372"/>
            <p:cNvSpPr>
              <a:spLocks noChangeArrowheads="1"/>
            </p:cNvSpPr>
            <p:nvPr/>
          </p:nvSpPr>
          <p:spPr bwMode="auto">
            <a:xfrm rot="5400000">
              <a:off x="3548393" y="3655596"/>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[63–64]</a:t>
              </a:r>
            </a:p>
          </p:txBody>
        </p:sp>
        <p:sp>
          <p:nvSpPr>
            <p:cNvPr id="475509" name="Rectangle 373"/>
            <p:cNvSpPr>
              <a:spLocks noChangeArrowheads="1"/>
            </p:cNvSpPr>
            <p:nvPr/>
          </p:nvSpPr>
          <p:spPr bwMode="auto">
            <a:xfrm>
              <a:off x="599186" y="2162174"/>
              <a:ext cx="279757"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1000</a:t>
              </a:r>
              <a:endParaRPr lang="en-US" sz="1000" dirty="0">
                <a:latin typeface="Aptos" panose="020B0004020202020204" pitchFamily="34" charset="0"/>
                <a:cs typeface="Calibri" pitchFamily="34" charset="0"/>
              </a:endParaRPr>
            </a:p>
          </p:txBody>
        </p:sp>
        <p:sp>
          <p:nvSpPr>
            <p:cNvPr id="475510" name="Rectangle 374"/>
            <p:cNvSpPr>
              <a:spLocks noChangeArrowheads="1"/>
            </p:cNvSpPr>
            <p:nvPr/>
          </p:nvSpPr>
          <p:spPr bwMode="auto">
            <a:xfrm>
              <a:off x="627190" y="2543175"/>
              <a:ext cx="209819"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100</a:t>
              </a:r>
              <a:endParaRPr lang="en-US" sz="1000" dirty="0">
                <a:latin typeface="Aptos" panose="020B0004020202020204" pitchFamily="34" charset="0"/>
                <a:cs typeface="Calibri" pitchFamily="34" charset="0"/>
              </a:endParaRPr>
            </a:p>
          </p:txBody>
        </p:sp>
        <p:sp>
          <p:nvSpPr>
            <p:cNvPr id="475511" name="Rectangle 375"/>
            <p:cNvSpPr>
              <a:spLocks noChangeArrowheads="1"/>
            </p:cNvSpPr>
            <p:nvPr/>
          </p:nvSpPr>
          <p:spPr bwMode="auto">
            <a:xfrm>
              <a:off x="656781" y="2998789"/>
              <a:ext cx="139879"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a:t>
              </a:r>
              <a:endParaRPr lang="en-US" sz="1000" dirty="0">
                <a:latin typeface="Aptos" panose="020B0004020202020204" pitchFamily="34" charset="0"/>
                <a:cs typeface="Calibri" pitchFamily="34" charset="0"/>
              </a:endParaRPr>
            </a:p>
          </p:txBody>
        </p:sp>
        <p:sp>
          <p:nvSpPr>
            <p:cNvPr id="475512" name="Rectangle 376"/>
            <p:cNvSpPr>
              <a:spLocks noChangeArrowheads="1"/>
            </p:cNvSpPr>
            <p:nvPr/>
          </p:nvSpPr>
          <p:spPr bwMode="auto">
            <a:xfrm>
              <a:off x="759101" y="3452813"/>
              <a:ext cx="76764" cy="178959"/>
            </a:xfrm>
            <a:prstGeom prst="rect">
              <a:avLst/>
            </a:prstGeom>
            <a:noFill/>
            <a:ln w="9525">
              <a:noFill/>
              <a:miter lim="800000"/>
              <a:headEnd/>
              <a:tailEnd/>
            </a:ln>
          </p:spPr>
          <p:txBody>
            <a:bodyPr wrap="none" lIns="0" tIns="0" rIns="0" bIns="0">
              <a:spAutoFit/>
            </a:bodyPr>
            <a:lstStyle/>
            <a:p>
              <a:r>
                <a:rPr lang="en-US" sz="1100" dirty="0">
                  <a:latin typeface="Myriad Roman" charset="0"/>
                  <a:cs typeface="Calibri" pitchFamily="34" charset="0"/>
                </a:rPr>
                <a:t>1</a:t>
              </a:r>
              <a:endParaRPr lang="en-US" sz="1100" dirty="0">
                <a:latin typeface="Aptos" panose="020B0004020202020204" pitchFamily="34" charset="0"/>
                <a:cs typeface="Calibri" pitchFamily="34" charset="0"/>
              </a:endParaRPr>
            </a:p>
          </p:txBody>
        </p:sp>
        <p:sp>
          <p:nvSpPr>
            <p:cNvPr id="475513" name="Line 377"/>
            <p:cNvSpPr>
              <a:spLocks noChangeShapeType="1"/>
            </p:cNvSpPr>
            <p:nvPr/>
          </p:nvSpPr>
          <p:spPr bwMode="auto">
            <a:xfrm>
              <a:off x="941388" y="1630363"/>
              <a:ext cx="0" cy="1889125"/>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475514" name="Line 378"/>
            <p:cNvSpPr>
              <a:spLocks noChangeShapeType="1"/>
            </p:cNvSpPr>
            <p:nvPr/>
          </p:nvSpPr>
          <p:spPr bwMode="auto">
            <a:xfrm>
              <a:off x="915988" y="3519488"/>
              <a:ext cx="2917825"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475515" name="Line 379"/>
            <p:cNvSpPr>
              <a:spLocks noChangeShapeType="1"/>
            </p:cNvSpPr>
            <p:nvPr/>
          </p:nvSpPr>
          <p:spPr bwMode="auto">
            <a:xfrm>
              <a:off x="944563" y="3810000"/>
              <a:ext cx="0" cy="2071688"/>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475516" name="Line 380"/>
            <p:cNvSpPr>
              <a:spLocks noChangeShapeType="1"/>
            </p:cNvSpPr>
            <p:nvPr/>
          </p:nvSpPr>
          <p:spPr bwMode="auto">
            <a:xfrm>
              <a:off x="928688" y="5368925"/>
              <a:ext cx="15875" cy="0"/>
            </a:xfrm>
            <a:prstGeom prst="line">
              <a:avLst/>
            </a:prstGeom>
            <a:noFill/>
            <a:ln w="12700">
              <a:solidFill>
                <a:schemeClr val="tx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517" name="Line 381"/>
            <p:cNvSpPr>
              <a:spLocks noChangeShapeType="1"/>
            </p:cNvSpPr>
            <p:nvPr/>
          </p:nvSpPr>
          <p:spPr bwMode="auto">
            <a:xfrm>
              <a:off x="928688" y="4862513"/>
              <a:ext cx="15875" cy="1587"/>
            </a:xfrm>
            <a:prstGeom prst="line">
              <a:avLst/>
            </a:prstGeom>
            <a:noFill/>
            <a:ln w="12700">
              <a:solidFill>
                <a:schemeClr val="tx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518" name="Line 382"/>
            <p:cNvSpPr>
              <a:spLocks noChangeShapeType="1"/>
            </p:cNvSpPr>
            <p:nvPr/>
          </p:nvSpPr>
          <p:spPr bwMode="auto">
            <a:xfrm>
              <a:off x="928688" y="4357688"/>
              <a:ext cx="15875" cy="0"/>
            </a:xfrm>
            <a:prstGeom prst="line">
              <a:avLst/>
            </a:prstGeom>
            <a:noFill/>
            <a:ln w="12700">
              <a:solidFill>
                <a:schemeClr val="tx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519" name="Line 383"/>
            <p:cNvSpPr>
              <a:spLocks noChangeShapeType="1"/>
            </p:cNvSpPr>
            <p:nvPr/>
          </p:nvSpPr>
          <p:spPr bwMode="auto">
            <a:xfrm>
              <a:off x="928688" y="3854450"/>
              <a:ext cx="15875" cy="0"/>
            </a:xfrm>
            <a:prstGeom prst="line">
              <a:avLst/>
            </a:prstGeom>
            <a:noFill/>
            <a:ln w="12700">
              <a:solidFill>
                <a:schemeClr val="tx1"/>
              </a:solidFill>
              <a:miter lim="800000"/>
              <a:headEnd/>
              <a:tailEnd/>
            </a:ln>
          </p:spPr>
          <p:txBody>
            <a:bodyPr/>
            <a:lstStyle/>
            <a:p>
              <a:endParaRPr lang="tr-TR" dirty="0">
                <a:latin typeface="Aptos" panose="020B0004020202020204" pitchFamily="34" charset="0"/>
                <a:cs typeface="Calibri" pitchFamily="34" charset="0"/>
              </a:endParaRPr>
            </a:p>
          </p:txBody>
        </p:sp>
        <p:sp>
          <p:nvSpPr>
            <p:cNvPr id="475520" name="Rectangle 384"/>
            <p:cNvSpPr>
              <a:spLocks noChangeArrowheads="1"/>
            </p:cNvSpPr>
            <p:nvPr/>
          </p:nvSpPr>
          <p:spPr bwMode="auto">
            <a:xfrm>
              <a:off x="599186" y="4321175"/>
              <a:ext cx="279757"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1000</a:t>
              </a:r>
              <a:endParaRPr lang="en-US" sz="1000" dirty="0">
                <a:latin typeface="Aptos" panose="020B0004020202020204" pitchFamily="34" charset="0"/>
                <a:cs typeface="Calibri" pitchFamily="34" charset="0"/>
              </a:endParaRPr>
            </a:p>
          </p:txBody>
        </p:sp>
        <p:sp>
          <p:nvSpPr>
            <p:cNvPr id="475521" name="Rectangle 385"/>
            <p:cNvSpPr>
              <a:spLocks noChangeArrowheads="1"/>
            </p:cNvSpPr>
            <p:nvPr/>
          </p:nvSpPr>
          <p:spPr bwMode="auto">
            <a:xfrm>
              <a:off x="628777" y="4821238"/>
              <a:ext cx="209819"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100</a:t>
              </a:r>
              <a:endParaRPr lang="en-US" sz="1000" dirty="0">
                <a:latin typeface="Aptos" panose="020B0004020202020204" pitchFamily="34" charset="0"/>
                <a:cs typeface="Calibri" pitchFamily="34" charset="0"/>
              </a:endParaRPr>
            </a:p>
          </p:txBody>
        </p:sp>
        <p:sp>
          <p:nvSpPr>
            <p:cNvPr id="475522" name="Rectangle 386"/>
            <p:cNvSpPr>
              <a:spLocks noChangeArrowheads="1"/>
            </p:cNvSpPr>
            <p:nvPr/>
          </p:nvSpPr>
          <p:spPr bwMode="auto">
            <a:xfrm>
              <a:off x="658368" y="5327650"/>
              <a:ext cx="139879"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a:t>
              </a:r>
              <a:endParaRPr lang="en-US" sz="1000" dirty="0">
                <a:latin typeface="Aptos" panose="020B0004020202020204" pitchFamily="34" charset="0"/>
                <a:cs typeface="Calibri" pitchFamily="34" charset="0"/>
              </a:endParaRPr>
            </a:p>
          </p:txBody>
        </p:sp>
        <p:sp>
          <p:nvSpPr>
            <p:cNvPr id="475523" name="Rectangle 387"/>
            <p:cNvSpPr>
              <a:spLocks noChangeArrowheads="1"/>
            </p:cNvSpPr>
            <p:nvPr/>
          </p:nvSpPr>
          <p:spPr bwMode="auto">
            <a:xfrm>
              <a:off x="968375" y="5592764"/>
              <a:ext cx="58738" cy="296862"/>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24" name="Rectangle 388"/>
            <p:cNvSpPr>
              <a:spLocks noChangeArrowheads="1"/>
            </p:cNvSpPr>
            <p:nvPr/>
          </p:nvSpPr>
          <p:spPr bwMode="auto">
            <a:xfrm>
              <a:off x="1238250" y="4098926"/>
              <a:ext cx="57150" cy="1774826"/>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25" name="Rectangle 389"/>
            <p:cNvSpPr>
              <a:spLocks noChangeArrowheads="1"/>
            </p:cNvSpPr>
            <p:nvPr/>
          </p:nvSpPr>
          <p:spPr bwMode="auto">
            <a:xfrm>
              <a:off x="1516063" y="4368801"/>
              <a:ext cx="57150" cy="1509713"/>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26" name="Rectangle 390"/>
            <p:cNvSpPr>
              <a:spLocks noChangeArrowheads="1"/>
            </p:cNvSpPr>
            <p:nvPr/>
          </p:nvSpPr>
          <p:spPr bwMode="auto">
            <a:xfrm>
              <a:off x="1785938" y="4478338"/>
              <a:ext cx="58737" cy="1400175"/>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27" name="Rectangle 391"/>
            <p:cNvSpPr>
              <a:spLocks noChangeArrowheads="1"/>
            </p:cNvSpPr>
            <p:nvPr/>
          </p:nvSpPr>
          <p:spPr bwMode="auto">
            <a:xfrm>
              <a:off x="2051049" y="4479926"/>
              <a:ext cx="57150" cy="139858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28" name="Rectangle 392"/>
            <p:cNvSpPr>
              <a:spLocks noChangeArrowheads="1"/>
            </p:cNvSpPr>
            <p:nvPr/>
          </p:nvSpPr>
          <p:spPr bwMode="auto">
            <a:xfrm>
              <a:off x="2320925" y="4575176"/>
              <a:ext cx="58738" cy="1303338"/>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29" name="Rectangle 393"/>
            <p:cNvSpPr>
              <a:spLocks noChangeArrowheads="1"/>
            </p:cNvSpPr>
            <p:nvPr/>
          </p:nvSpPr>
          <p:spPr bwMode="auto">
            <a:xfrm>
              <a:off x="2595563" y="4548189"/>
              <a:ext cx="58737" cy="1330325"/>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30" name="Rectangle 394"/>
            <p:cNvSpPr>
              <a:spLocks noChangeArrowheads="1"/>
            </p:cNvSpPr>
            <p:nvPr/>
          </p:nvSpPr>
          <p:spPr bwMode="auto">
            <a:xfrm>
              <a:off x="2863850" y="4630739"/>
              <a:ext cx="57150" cy="1247775"/>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31" name="Rectangle 395"/>
            <p:cNvSpPr>
              <a:spLocks noChangeArrowheads="1"/>
            </p:cNvSpPr>
            <p:nvPr/>
          </p:nvSpPr>
          <p:spPr bwMode="auto">
            <a:xfrm>
              <a:off x="3130550" y="4548189"/>
              <a:ext cx="57150" cy="1330325"/>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32" name="Rectangle 396"/>
            <p:cNvSpPr>
              <a:spLocks noChangeArrowheads="1"/>
            </p:cNvSpPr>
            <p:nvPr/>
          </p:nvSpPr>
          <p:spPr bwMode="auto">
            <a:xfrm>
              <a:off x="3398838" y="4643439"/>
              <a:ext cx="57150" cy="1235075"/>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33" name="Rectangle 397"/>
            <p:cNvSpPr>
              <a:spLocks noChangeArrowheads="1"/>
            </p:cNvSpPr>
            <p:nvPr/>
          </p:nvSpPr>
          <p:spPr bwMode="auto">
            <a:xfrm>
              <a:off x="3673475" y="4635501"/>
              <a:ext cx="57150" cy="1243014"/>
            </a:xfrm>
            <a:prstGeom prst="rect">
              <a:avLst/>
            </a:prstGeom>
            <a:solidFill>
              <a:srgbClr val="FF99CC"/>
            </a:solidFill>
            <a:ln w="9525" algn="ctr">
              <a:solidFill>
                <a:srgbClr val="FF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475534" name="Line 398"/>
            <p:cNvSpPr>
              <a:spLocks noChangeShapeType="1"/>
            </p:cNvSpPr>
            <p:nvPr/>
          </p:nvSpPr>
          <p:spPr bwMode="auto">
            <a:xfrm>
              <a:off x="942975" y="5294313"/>
              <a:ext cx="2874963" cy="0"/>
            </a:xfrm>
            <a:prstGeom prst="line">
              <a:avLst/>
            </a:prstGeom>
            <a:noFill/>
            <a:ln w="19050">
              <a:solidFill>
                <a:schemeClr val="tx1"/>
              </a:solidFill>
              <a:prstDash val="dash"/>
              <a:round/>
              <a:headEnd/>
              <a:tailEnd/>
            </a:ln>
            <a:effectLst/>
          </p:spPr>
          <p:txBody>
            <a:bodyPr/>
            <a:lstStyle/>
            <a:p>
              <a:endParaRPr lang="tr-TR" dirty="0">
                <a:latin typeface="Aptos" panose="020B0004020202020204" pitchFamily="34" charset="0"/>
                <a:cs typeface="Calibri" pitchFamily="34" charset="0"/>
              </a:endParaRPr>
            </a:p>
          </p:txBody>
        </p:sp>
        <p:sp>
          <p:nvSpPr>
            <p:cNvPr id="475535" name="Line 399"/>
            <p:cNvSpPr>
              <a:spLocks noChangeShapeType="1"/>
            </p:cNvSpPr>
            <p:nvPr/>
          </p:nvSpPr>
          <p:spPr bwMode="auto">
            <a:xfrm>
              <a:off x="944563" y="5884863"/>
              <a:ext cx="2911475"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475536" name="Rectangle 400"/>
            <p:cNvSpPr>
              <a:spLocks noChangeArrowheads="1"/>
            </p:cNvSpPr>
            <p:nvPr/>
          </p:nvSpPr>
          <p:spPr bwMode="auto">
            <a:xfrm>
              <a:off x="759396" y="5830888"/>
              <a:ext cx="69940"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a:t>
              </a:r>
              <a:endParaRPr lang="en-US" sz="1000" dirty="0">
                <a:latin typeface="Aptos" panose="020B0004020202020204" pitchFamily="34" charset="0"/>
                <a:cs typeface="Calibri" pitchFamily="34" charset="0"/>
              </a:endParaRPr>
            </a:p>
          </p:txBody>
        </p:sp>
        <p:sp>
          <p:nvSpPr>
            <p:cNvPr id="475537" name="Rectangle 401"/>
            <p:cNvSpPr>
              <a:spLocks noChangeArrowheads="1"/>
            </p:cNvSpPr>
            <p:nvPr/>
          </p:nvSpPr>
          <p:spPr bwMode="auto">
            <a:xfrm>
              <a:off x="520382" y="1628775"/>
              <a:ext cx="349697"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10000</a:t>
              </a:r>
              <a:endParaRPr lang="en-US" sz="1000" dirty="0">
                <a:latin typeface="Aptos" panose="020B0004020202020204" pitchFamily="34" charset="0"/>
                <a:cs typeface="Calibri" pitchFamily="34" charset="0"/>
              </a:endParaRPr>
            </a:p>
          </p:txBody>
        </p:sp>
        <p:sp>
          <p:nvSpPr>
            <p:cNvPr id="475538" name="Rectangle 402"/>
            <p:cNvSpPr>
              <a:spLocks noChangeArrowheads="1"/>
            </p:cNvSpPr>
            <p:nvPr/>
          </p:nvSpPr>
          <p:spPr bwMode="auto">
            <a:xfrm>
              <a:off x="520382" y="3886200"/>
              <a:ext cx="349697" cy="162690"/>
            </a:xfrm>
            <a:prstGeom prst="rect">
              <a:avLst/>
            </a:prstGeom>
            <a:noFill/>
            <a:ln w="9525">
              <a:noFill/>
              <a:miter lim="800000"/>
              <a:headEnd/>
              <a:tailEnd/>
            </a:ln>
          </p:spPr>
          <p:txBody>
            <a:bodyPr wrap="none" lIns="0" tIns="0" rIns="0" bIns="0">
              <a:spAutoFit/>
            </a:bodyPr>
            <a:lstStyle/>
            <a:p>
              <a:r>
                <a:rPr lang="en-US" sz="1000" dirty="0">
                  <a:latin typeface="Myriad Roman" charset="0"/>
                  <a:cs typeface="Calibri" pitchFamily="34" charset="0"/>
                </a:rPr>
                <a:t>10000</a:t>
              </a:r>
              <a:endParaRPr lang="en-US" sz="1000" dirty="0">
                <a:latin typeface="Aptos" panose="020B0004020202020204" pitchFamily="34" charset="0"/>
                <a:cs typeface="Calibri" pitchFamily="34" charset="0"/>
              </a:endParaRPr>
            </a:p>
          </p:txBody>
        </p:sp>
        <p:sp>
          <p:nvSpPr>
            <p:cNvPr id="475539" name="Rectangle 403"/>
            <p:cNvSpPr>
              <a:spLocks noChangeArrowheads="1"/>
            </p:cNvSpPr>
            <p:nvPr/>
          </p:nvSpPr>
          <p:spPr bwMode="auto">
            <a:xfrm>
              <a:off x="1014413" y="5953125"/>
              <a:ext cx="54587" cy="130152"/>
            </a:xfrm>
            <a:prstGeom prst="rect">
              <a:avLst/>
            </a:prstGeom>
            <a:noFill/>
            <a:ln w="9525">
              <a:solidFill>
                <a:schemeClr val="tx1"/>
              </a:solid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0</a:t>
              </a:r>
              <a:endParaRPr lang="en-US" sz="800" dirty="0">
                <a:latin typeface="Aptos" panose="020B0004020202020204" pitchFamily="34" charset="0"/>
                <a:ea typeface="Arial Unicode MS" pitchFamily="34" charset="-128"/>
                <a:cs typeface="Arial Unicode MS" pitchFamily="34" charset="-128"/>
              </a:endParaRPr>
            </a:p>
          </p:txBody>
        </p:sp>
        <p:sp>
          <p:nvSpPr>
            <p:cNvPr id="475540" name="Rectangle 404"/>
            <p:cNvSpPr>
              <a:spLocks noChangeArrowheads="1"/>
            </p:cNvSpPr>
            <p:nvPr/>
          </p:nvSpPr>
          <p:spPr bwMode="auto">
            <a:xfrm>
              <a:off x="1228725" y="5953125"/>
              <a:ext cx="54587"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7</a:t>
              </a:r>
              <a:endParaRPr lang="en-US" sz="800" dirty="0">
                <a:latin typeface="Aptos" panose="020B0004020202020204" pitchFamily="34" charset="0"/>
                <a:ea typeface="Arial Unicode MS" pitchFamily="34" charset="-128"/>
                <a:cs typeface="Arial Unicode MS" pitchFamily="34" charset="-128"/>
              </a:endParaRPr>
            </a:p>
          </p:txBody>
        </p:sp>
        <p:sp>
          <p:nvSpPr>
            <p:cNvPr id="475541" name="Rectangle 405"/>
            <p:cNvSpPr>
              <a:spLocks noChangeArrowheads="1"/>
            </p:cNvSpPr>
            <p:nvPr/>
          </p:nvSpPr>
          <p:spPr bwMode="auto">
            <a:xfrm>
              <a:off x="1493838" y="5953125"/>
              <a:ext cx="109173"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12</a:t>
              </a:r>
              <a:endParaRPr lang="en-US" sz="800" dirty="0">
                <a:latin typeface="Aptos" panose="020B0004020202020204" pitchFamily="34" charset="0"/>
                <a:ea typeface="Arial Unicode MS" pitchFamily="34" charset="-128"/>
                <a:cs typeface="Arial Unicode MS" pitchFamily="34" charset="-128"/>
              </a:endParaRPr>
            </a:p>
          </p:txBody>
        </p:sp>
        <p:sp>
          <p:nvSpPr>
            <p:cNvPr id="475542" name="Rectangle 406"/>
            <p:cNvSpPr>
              <a:spLocks noChangeArrowheads="1"/>
            </p:cNvSpPr>
            <p:nvPr/>
          </p:nvSpPr>
          <p:spPr bwMode="auto">
            <a:xfrm>
              <a:off x="1733550" y="5953125"/>
              <a:ext cx="109173" cy="130152"/>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18</a:t>
              </a:r>
              <a:endParaRPr lang="en-US" sz="800" dirty="0">
                <a:latin typeface="Aptos" panose="020B0004020202020204" pitchFamily="34" charset="0"/>
                <a:ea typeface="Arial Unicode MS" pitchFamily="34" charset="-128"/>
                <a:cs typeface="Arial Unicode MS" pitchFamily="34" charset="-128"/>
              </a:endParaRPr>
            </a:p>
          </p:txBody>
        </p:sp>
        <p:sp>
          <p:nvSpPr>
            <p:cNvPr id="475543" name="Rectangle 407"/>
            <p:cNvSpPr>
              <a:spLocks noChangeArrowheads="1"/>
            </p:cNvSpPr>
            <p:nvPr/>
          </p:nvSpPr>
          <p:spPr bwMode="auto">
            <a:xfrm rot="5400000">
              <a:off x="1934763" y="6065421"/>
              <a:ext cx="338938" cy="131009"/>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[25</a:t>
              </a:r>
              <a:r>
                <a:rPr lang="en-US" sz="800" dirty="0">
                  <a:latin typeface="Myriad Roman"/>
                  <a:ea typeface="Arial Unicode MS" pitchFamily="34" charset="-128"/>
                  <a:cs typeface="Arial Unicode MS" pitchFamily="34" charset="-128"/>
                </a:rPr>
                <a:t>–</a:t>
              </a:r>
              <a:r>
                <a:rPr lang="en-US" sz="800" dirty="0">
                  <a:latin typeface="Myriad Roman" charset="0"/>
                  <a:ea typeface="Arial Unicode MS" pitchFamily="34" charset="-128"/>
                  <a:cs typeface="Arial Unicode MS" pitchFamily="34" charset="-128"/>
                </a:rPr>
                <a:t>32]</a:t>
              </a:r>
              <a:endParaRPr lang="en-US" sz="800" dirty="0">
                <a:latin typeface="Aptos" panose="020B0004020202020204" pitchFamily="34" charset="0"/>
                <a:ea typeface="Arial Unicode MS" pitchFamily="34" charset="-128"/>
                <a:cs typeface="Arial Unicode MS" pitchFamily="34" charset="-128"/>
              </a:endParaRPr>
            </a:p>
          </p:txBody>
        </p:sp>
        <p:sp>
          <p:nvSpPr>
            <p:cNvPr id="475544" name="Rectangle 408"/>
            <p:cNvSpPr>
              <a:spLocks noChangeArrowheads="1"/>
            </p:cNvSpPr>
            <p:nvPr/>
          </p:nvSpPr>
          <p:spPr bwMode="auto">
            <a:xfrm rot="5400000">
              <a:off x="2193525" y="6065421"/>
              <a:ext cx="338938" cy="131009"/>
            </a:xfrm>
            <a:prstGeom prst="rect">
              <a:avLst/>
            </a:prstGeom>
            <a:noFill/>
            <a:ln w="9525">
              <a:noFill/>
              <a:miter lim="800000"/>
              <a:headEnd/>
              <a:tailEnd/>
            </a:ln>
          </p:spPr>
          <p:txBody>
            <a:bodyPr wrap="none" lIns="0" tIns="0" rIns="0" bIns="0">
              <a:spAutoFit/>
            </a:bodyPr>
            <a:lstStyle/>
            <a:p>
              <a:r>
                <a:rPr lang="en-US" sz="800" dirty="0">
                  <a:latin typeface="Myriad Roman" charset="0"/>
                  <a:ea typeface="Arial Unicode MS" pitchFamily="34" charset="-128"/>
                  <a:cs typeface="Arial Unicode MS" pitchFamily="34" charset="-128"/>
                </a:rPr>
                <a:t>[33</a:t>
              </a:r>
              <a:r>
                <a:rPr lang="en-US" sz="800" dirty="0">
                  <a:latin typeface="Myriad Roman"/>
                  <a:ea typeface="Arial Unicode MS" pitchFamily="34" charset="-128"/>
                  <a:cs typeface="Arial Unicode MS" pitchFamily="34" charset="-128"/>
                </a:rPr>
                <a:t>–</a:t>
              </a:r>
              <a:r>
                <a:rPr lang="en-US" sz="800" dirty="0">
                  <a:latin typeface="Myriad Roman" charset="0"/>
                  <a:ea typeface="Arial Unicode MS" pitchFamily="34" charset="-128"/>
                  <a:cs typeface="Arial Unicode MS" pitchFamily="34" charset="-128"/>
                </a:rPr>
                <a:t>38]</a:t>
              </a:r>
              <a:endParaRPr lang="en-US" sz="800" dirty="0">
                <a:latin typeface="Aptos" panose="020B0004020202020204" pitchFamily="34" charset="0"/>
                <a:ea typeface="Arial Unicode MS" pitchFamily="34" charset="-128"/>
                <a:cs typeface="Arial Unicode MS" pitchFamily="34" charset="-128"/>
              </a:endParaRPr>
            </a:p>
          </p:txBody>
        </p:sp>
        <p:sp>
          <p:nvSpPr>
            <p:cNvPr id="475545" name="Rectangle 409"/>
            <p:cNvSpPr>
              <a:spLocks noChangeArrowheads="1"/>
            </p:cNvSpPr>
            <p:nvPr/>
          </p:nvSpPr>
          <p:spPr bwMode="auto">
            <a:xfrm rot="5400000">
              <a:off x="2464131" y="6065421"/>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[39–44]</a:t>
              </a:r>
            </a:p>
          </p:txBody>
        </p:sp>
        <p:sp>
          <p:nvSpPr>
            <p:cNvPr id="475546" name="Rectangle 410"/>
            <p:cNvSpPr>
              <a:spLocks noChangeArrowheads="1"/>
            </p:cNvSpPr>
            <p:nvPr/>
          </p:nvSpPr>
          <p:spPr bwMode="auto">
            <a:xfrm rot="5400000">
              <a:off x="2738767" y="6084471"/>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[45–50]</a:t>
              </a:r>
            </a:p>
          </p:txBody>
        </p:sp>
        <p:sp>
          <p:nvSpPr>
            <p:cNvPr id="475547" name="Rectangle 411"/>
            <p:cNvSpPr>
              <a:spLocks noChangeArrowheads="1"/>
            </p:cNvSpPr>
            <p:nvPr/>
          </p:nvSpPr>
          <p:spPr bwMode="auto">
            <a:xfrm rot="5400000">
              <a:off x="2989593" y="6065421"/>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[51–56]</a:t>
              </a:r>
            </a:p>
          </p:txBody>
        </p:sp>
        <p:sp>
          <p:nvSpPr>
            <p:cNvPr id="475548" name="Rectangle 412"/>
            <p:cNvSpPr>
              <a:spLocks noChangeArrowheads="1"/>
            </p:cNvSpPr>
            <p:nvPr/>
          </p:nvSpPr>
          <p:spPr bwMode="auto">
            <a:xfrm rot="5400000">
              <a:off x="3280106" y="6065421"/>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[57–62]</a:t>
              </a:r>
            </a:p>
          </p:txBody>
        </p:sp>
        <p:sp>
          <p:nvSpPr>
            <p:cNvPr id="475549" name="Rectangle 413"/>
            <p:cNvSpPr>
              <a:spLocks noChangeArrowheads="1"/>
            </p:cNvSpPr>
            <p:nvPr/>
          </p:nvSpPr>
          <p:spPr bwMode="auto">
            <a:xfrm rot="5400000">
              <a:off x="3548393" y="6065421"/>
              <a:ext cx="366053" cy="131009"/>
            </a:xfrm>
            <a:prstGeom prst="rect">
              <a:avLst/>
            </a:prstGeom>
            <a:noFill/>
            <a:ln w="9525">
              <a:noFill/>
              <a:miter lim="800000"/>
              <a:headEnd/>
              <a:tailEnd/>
            </a:ln>
          </p:spPr>
          <p:txBody>
            <a:bodyPr wrap="none" lIns="0" tIns="0" rIns="0" bIns="0">
              <a:spAutoFit/>
            </a:bodyPr>
            <a:lstStyle/>
            <a:p>
              <a:r>
                <a:rPr lang="en-US" sz="800">
                  <a:latin typeface="Myriad Roman" charset="0"/>
                  <a:ea typeface="Arial Unicode MS" pitchFamily="34" charset="-128"/>
                  <a:cs typeface="Arial Unicode MS" pitchFamily="34" charset="-128"/>
                </a:rPr>
                <a:t>[63–64]</a:t>
              </a:r>
            </a:p>
          </p:txBody>
        </p:sp>
        <p:sp>
          <p:nvSpPr>
            <p:cNvPr id="475550" name="Text Box 414"/>
            <p:cNvSpPr txBox="1">
              <a:spLocks noChangeArrowheads="1"/>
            </p:cNvSpPr>
            <p:nvPr/>
          </p:nvSpPr>
          <p:spPr bwMode="auto">
            <a:xfrm>
              <a:off x="8112125" y="4910159"/>
              <a:ext cx="1031875" cy="260304"/>
            </a:xfrm>
            <a:prstGeom prst="rect">
              <a:avLst/>
            </a:prstGeom>
            <a:noFill/>
            <a:ln w="9525" algn="ctr">
              <a:noFill/>
              <a:miter lim="800000"/>
              <a:headEnd/>
              <a:tailEnd/>
            </a:ln>
            <a:effectLst/>
          </p:spPr>
          <p:txBody>
            <a:bodyPr>
              <a:spAutoFit/>
            </a:bodyPr>
            <a:lstStyle/>
            <a:p>
              <a:pPr algn="ctr">
                <a:spcBef>
                  <a:spcPct val="50000"/>
                </a:spcBef>
              </a:pPr>
              <a:r>
                <a:rPr lang="tr-TR" sz="1000" b="1" dirty="0">
                  <a:latin typeface="Aptos" panose="020B0004020202020204" pitchFamily="34" charset="0"/>
                  <a:cs typeface="Calibri" pitchFamily="34" charset="0"/>
                </a:rPr>
                <a:t>Infection</a:t>
              </a:r>
              <a:r>
                <a:rPr lang="tr-TR" sz="1000" dirty="0">
                  <a:latin typeface="Aptos" panose="020B0004020202020204" pitchFamily="34" charset="0"/>
                  <a:cs typeface="Calibri" pitchFamily="34" charset="0"/>
                </a:rPr>
                <a:t> </a:t>
              </a:r>
              <a:endParaRPr lang="en-GB" sz="1000" dirty="0">
                <a:latin typeface="Aptos" panose="020B0004020202020204" pitchFamily="34" charset="0"/>
                <a:cs typeface="Calibri" pitchFamily="34" charset="0"/>
              </a:endParaRPr>
            </a:p>
          </p:txBody>
        </p:sp>
        <p:sp>
          <p:nvSpPr>
            <p:cNvPr id="475551" name="Rectangle 415"/>
            <p:cNvSpPr>
              <a:spLocks noChangeArrowheads="1"/>
            </p:cNvSpPr>
            <p:nvPr/>
          </p:nvSpPr>
          <p:spPr bwMode="auto">
            <a:xfrm>
              <a:off x="3449638" y="1581144"/>
              <a:ext cx="828000" cy="305995"/>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0" tIns="0" rIns="0" bIns="0">
              <a:spAutoFit/>
            </a:bodyPr>
            <a:lstStyle/>
            <a:p>
              <a:pPr eaLnBrk="0" hangingPunct="0"/>
              <a:r>
                <a:rPr lang="en-US" sz="1700" b="1" dirty="0">
                  <a:solidFill>
                    <a:schemeClr val="bg1"/>
                  </a:solidFill>
                  <a:latin typeface="Aptos" panose="020B0004020202020204" pitchFamily="34" charset="0"/>
                  <a:cs typeface="Calibri" pitchFamily="34" charset="0"/>
                </a:rPr>
                <a:t>HPV 16</a:t>
              </a:r>
              <a:endParaRPr lang="en-US" sz="3200" b="1" i="1" dirty="0">
                <a:solidFill>
                  <a:schemeClr val="bg1"/>
                </a:solidFill>
                <a:latin typeface="Times New Roman" pitchFamily="18" charset="0"/>
                <a:cs typeface="Calibri" pitchFamily="34" charset="0"/>
              </a:endParaRPr>
            </a:p>
          </p:txBody>
        </p:sp>
        <p:sp>
          <p:nvSpPr>
            <p:cNvPr id="475552" name="Rectangle 416"/>
            <p:cNvSpPr>
              <a:spLocks noChangeArrowheads="1"/>
            </p:cNvSpPr>
            <p:nvPr/>
          </p:nvSpPr>
          <p:spPr bwMode="auto">
            <a:xfrm>
              <a:off x="3449638" y="4068253"/>
              <a:ext cx="828000" cy="305995"/>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0" tIns="0" rIns="0" bIns="0">
              <a:spAutoFit/>
            </a:bodyPr>
            <a:lstStyle/>
            <a:p>
              <a:pPr eaLnBrk="0" hangingPunct="0"/>
              <a:r>
                <a:rPr lang="en-US" sz="1700" b="1" dirty="0">
                  <a:solidFill>
                    <a:schemeClr val="bg1"/>
                  </a:solidFill>
                  <a:latin typeface="Aptos" panose="020B0004020202020204" pitchFamily="34" charset="0"/>
                  <a:cs typeface="Calibri" pitchFamily="34" charset="0"/>
                </a:rPr>
                <a:t>HPV 18</a:t>
              </a:r>
              <a:endParaRPr lang="en-US" sz="3200" b="1" i="1" dirty="0">
                <a:solidFill>
                  <a:schemeClr val="bg1"/>
                </a:solidFill>
                <a:latin typeface="Times New Roman" pitchFamily="18" charset="0"/>
                <a:cs typeface="Calibri" pitchFamily="34" charset="0"/>
              </a:endParaRPr>
            </a:p>
          </p:txBody>
        </p:sp>
        <p:sp>
          <p:nvSpPr>
            <p:cNvPr id="475555" name="Freeform 419"/>
            <p:cNvSpPr>
              <a:spLocks/>
            </p:cNvSpPr>
            <p:nvPr/>
          </p:nvSpPr>
          <p:spPr bwMode="auto">
            <a:xfrm>
              <a:off x="7954963" y="1924050"/>
              <a:ext cx="65087" cy="63500"/>
            </a:xfrm>
            <a:custGeom>
              <a:avLst/>
              <a:gdLst/>
              <a:ahLst/>
              <a:cxnLst>
                <a:cxn ang="0">
                  <a:pos x="24" y="0"/>
                </a:cxn>
                <a:cxn ang="0">
                  <a:pos x="48" y="48"/>
                </a:cxn>
                <a:cxn ang="0">
                  <a:pos x="0" y="48"/>
                </a:cxn>
                <a:cxn ang="0">
                  <a:pos x="24" y="0"/>
                </a:cxn>
              </a:cxnLst>
              <a:rect l="0" t="0" r="r" b="b"/>
              <a:pathLst>
                <a:path w="48" h="48">
                  <a:moveTo>
                    <a:pt x="24" y="0"/>
                  </a:moveTo>
                  <a:lnTo>
                    <a:pt x="48" y="48"/>
                  </a:lnTo>
                  <a:lnTo>
                    <a:pt x="0" y="48"/>
                  </a:lnTo>
                  <a:lnTo>
                    <a:pt x="24" y="0"/>
                  </a:lnTo>
                  <a:close/>
                </a:path>
              </a:pathLst>
            </a:custGeom>
            <a:solidFill>
              <a:srgbClr val="CBD893"/>
            </a:solidFill>
            <a:ln w="8001">
              <a:solidFill>
                <a:srgbClr val="99CC00"/>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475556" name="Line 420"/>
            <p:cNvSpPr>
              <a:spLocks noChangeShapeType="1"/>
            </p:cNvSpPr>
            <p:nvPr/>
          </p:nvSpPr>
          <p:spPr bwMode="auto">
            <a:xfrm>
              <a:off x="7880350" y="1962150"/>
              <a:ext cx="215900" cy="0"/>
            </a:xfrm>
            <a:prstGeom prst="line">
              <a:avLst/>
            </a:prstGeom>
            <a:noFill/>
            <a:ln w="9525">
              <a:solidFill>
                <a:srgbClr val="99CC00"/>
              </a:solidFill>
              <a:round/>
              <a:headEnd/>
              <a:tailEnd/>
            </a:ln>
            <a:effectLst/>
          </p:spPr>
          <p:txBody>
            <a:bodyPr/>
            <a:lstStyle/>
            <a:p>
              <a:endParaRPr lang="tr-TR" dirty="0">
                <a:latin typeface="Aptos" panose="020B0004020202020204" pitchFamily="34" charset="0"/>
                <a:cs typeface="Calibri" pitchFamily="34" charset="0"/>
              </a:endParaRPr>
            </a:p>
          </p:txBody>
        </p:sp>
        <p:sp>
          <p:nvSpPr>
            <p:cNvPr id="475557" name="Text Box 421"/>
            <p:cNvSpPr txBox="1">
              <a:spLocks noChangeArrowheads="1"/>
            </p:cNvSpPr>
            <p:nvPr/>
          </p:nvSpPr>
          <p:spPr bwMode="auto">
            <a:xfrm>
              <a:off x="8045450" y="1868488"/>
              <a:ext cx="549275" cy="195228"/>
            </a:xfrm>
            <a:prstGeom prst="rect">
              <a:avLst/>
            </a:prstGeom>
            <a:noFill/>
            <a:ln w="9525" algn="ctr">
              <a:noFill/>
              <a:miter lim="800000"/>
              <a:headEnd/>
              <a:tailEnd/>
            </a:ln>
            <a:effectLst/>
          </p:spPr>
          <p:txBody>
            <a:bodyPr>
              <a:spAutoFit/>
            </a:bodyPr>
            <a:lstStyle/>
            <a:p>
              <a:pPr algn="ctr">
                <a:spcBef>
                  <a:spcPct val="50000"/>
                </a:spcBef>
              </a:pPr>
              <a:r>
                <a:rPr lang="tr-TR" sz="600" b="1" dirty="0">
                  <a:solidFill>
                    <a:srgbClr val="663300"/>
                  </a:solidFill>
                  <a:effectLst>
                    <a:outerShdw blurRad="38100" dist="38100" dir="2700000" algn="tl">
                      <a:srgbClr val="000000"/>
                    </a:outerShdw>
                  </a:effectLst>
                  <a:latin typeface="Aptos" panose="020B0004020202020204" pitchFamily="34" charset="0"/>
                  <a:cs typeface="Calibri" pitchFamily="34" charset="0"/>
                </a:rPr>
                <a:t>Aşı</a:t>
              </a:r>
              <a:endParaRPr lang="en-GB" sz="600" b="1" dirty="0">
                <a:solidFill>
                  <a:srgbClr val="663300"/>
                </a:solidFill>
                <a:effectLst>
                  <a:outerShdw blurRad="38100" dist="38100" dir="2700000" algn="tl">
                    <a:srgbClr val="000000"/>
                  </a:outerShdw>
                </a:effectLst>
                <a:latin typeface="Aptos" panose="020B0004020202020204" pitchFamily="34" charset="0"/>
                <a:cs typeface="Calibri" pitchFamily="34" charset="0"/>
              </a:endParaRPr>
            </a:p>
          </p:txBody>
        </p:sp>
        <p:sp>
          <p:nvSpPr>
            <p:cNvPr id="475558" name="Text Box 422"/>
            <p:cNvSpPr txBox="1">
              <a:spLocks noChangeArrowheads="1"/>
            </p:cNvSpPr>
            <p:nvPr/>
          </p:nvSpPr>
          <p:spPr bwMode="auto">
            <a:xfrm>
              <a:off x="3813174" y="1924050"/>
              <a:ext cx="549275" cy="195228"/>
            </a:xfrm>
            <a:prstGeom prst="rect">
              <a:avLst/>
            </a:prstGeom>
            <a:noFill/>
            <a:ln w="9525" algn="ctr">
              <a:noFill/>
              <a:miter lim="800000"/>
              <a:headEnd/>
              <a:tailEnd/>
            </a:ln>
            <a:effectLst/>
          </p:spPr>
          <p:txBody>
            <a:bodyPr>
              <a:spAutoFit/>
            </a:bodyPr>
            <a:lstStyle/>
            <a:p>
              <a:pPr algn="ctr">
                <a:spcBef>
                  <a:spcPct val="50000"/>
                </a:spcBef>
              </a:pPr>
              <a:r>
                <a:rPr lang="en-GB" sz="600" b="1" dirty="0" err="1">
                  <a:effectLst>
                    <a:outerShdw blurRad="38100" dist="38100" dir="2700000" algn="tl">
                      <a:srgbClr val="000000"/>
                    </a:outerShdw>
                  </a:effectLst>
                  <a:latin typeface="Aptos" panose="020B0004020202020204" pitchFamily="34" charset="0"/>
                  <a:cs typeface="Calibri" pitchFamily="34" charset="0"/>
                </a:rPr>
                <a:t>Aşı</a:t>
              </a:r>
              <a:endParaRPr lang="en-GB" sz="600" b="1" dirty="0">
                <a:effectLst>
                  <a:outerShdw blurRad="38100" dist="38100" dir="2700000" algn="tl">
                    <a:srgbClr val="000000"/>
                  </a:outerShdw>
                </a:effectLst>
                <a:latin typeface="Aptos" panose="020B0004020202020204" pitchFamily="34" charset="0"/>
                <a:cs typeface="Calibri" pitchFamily="34" charset="0"/>
              </a:endParaRPr>
            </a:p>
          </p:txBody>
        </p:sp>
        <p:sp>
          <p:nvSpPr>
            <p:cNvPr id="475559" name="Rectangle 423"/>
            <p:cNvSpPr>
              <a:spLocks noChangeArrowheads="1"/>
            </p:cNvSpPr>
            <p:nvPr/>
          </p:nvSpPr>
          <p:spPr bwMode="auto">
            <a:xfrm>
              <a:off x="3810000" y="1981200"/>
              <a:ext cx="76200" cy="76200"/>
            </a:xfrm>
            <a:prstGeom prst="rect">
              <a:avLst/>
            </a:prstGeom>
            <a:solidFill>
              <a:srgbClr val="FF99CC"/>
            </a:solidFill>
            <a:ln w="9525">
              <a:solidFill>
                <a:srgbClr val="FF00FF"/>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475560" name="Text Box 424"/>
            <p:cNvSpPr txBox="1">
              <a:spLocks noChangeArrowheads="1"/>
            </p:cNvSpPr>
            <p:nvPr/>
          </p:nvSpPr>
          <p:spPr bwMode="auto">
            <a:xfrm>
              <a:off x="8382000" y="5857893"/>
              <a:ext cx="762000" cy="292842"/>
            </a:xfrm>
            <a:prstGeom prst="rect">
              <a:avLst/>
            </a:prstGeom>
            <a:noFill/>
            <a:ln w="9525">
              <a:noFill/>
              <a:miter lim="800000"/>
              <a:headEnd/>
              <a:tailEnd/>
            </a:ln>
            <a:effectLst/>
          </p:spPr>
          <p:txBody>
            <a:bodyPr>
              <a:spAutoFit/>
            </a:bodyPr>
            <a:lstStyle/>
            <a:p>
              <a:pPr>
                <a:spcBef>
                  <a:spcPct val="50000"/>
                </a:spcBef>
              </a:pPr>
              <a:r>
                <a:rPr lang="en-US" sz="1200" dirty="0" err="1">
                  <a:latin typeface="Aptos" panose="020B0004020202020204" pitchFamily="34" charset="0"/>
                  <a:cs typeface="Calibri" pitchFamily="34" charset="0"/>
                </a:rPr>
                <a:t>cLIA</a:t>
              </a:r>
              <a:endParaRPr lang="en-US" sz="1200" dirty="0">
                <a:latin typeface="Aptos" panose="020B0004020202020204" pitchFamily="34" charset="0"/>
                <a:cs typeface="Calibri" pitchFamily="34" charset="0"/>
              </a:endParaRPr>
            </a:p>
          </p:txBody>
        </p:sp>
        <p:sp>
          <p:nvSpPr>
            <p:cNvPr id="475562" name="Rectangle 426"/>
            <p:cNvSpPr>
              <a:spLocks noChangeArrowheads="1"/>
            </p:cNvSpPr>
            <p:nvPr/>
          </p:nvSpPr>
          <p:spPr bwMode="auto">
            <a:xfrm>
              <a:off x="7192962" y="5275284"/>
              <a:ext cx="26987"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563" name="Rectangle 427"/>
            <p:cNvSpPr>
              <a:spLocks noChangeArrowheads="1"/>
            </p:cNvSpPr>
            <p:nvPr/>
          </p:nvSpPr>
          <p:spPr bwMode="auto">
            <a:xfrm>
              <a:off x="5259388" y="5281635"/>
              <a:ext cx="92075" cy="14288"/>
            </a:xfrm>
            <a:prstGeom prst="rect">
              <a:avLst/>
            </a:prstGeom>
            <a:solidFill>
              <a:srgbClr val="FBEF99"/>
            </a:solidFill>
            <a:ln w="9525">
              <a:solidFill>
                <a:srgbClr val="FBEF99"/>
              </a:solidFill>
              <a:miter lim="800000"/>
              <a:headEnd/>
              <a:tailEnd/>
            </a:ln>
          </p:spPr>
          <p:txBody>
            <a:bodyPr/>
            <a:lstStyle/>
            <a:p>
              <a:endParaRPr lang="tr-TR" dirty="0">
                <a:latin typeface="Aptos" panose="020B0004020202020204" pitchFamily="34" charset="0"/>
                <a:cs typeface="Calibri" pitchFamily="34" charset="0"/>
              </a:endParaRPr>
            </a:p>
          </p:txBody>
        </p:sp>
        <p:sp>
          <p:nvSpPr>
            <p:cNvPr id="475564" name="AutoShape 428"/>
            <p:cNvSpPr>
              <a:spLocks noChangeArrowheads="1"/>
            </p:cNvSpPr>
            <p:nvPr/>
          </p:nvSpPr>
          <p:spPr bwMode="auto">
            <a:xfrm>
              <a:off x="5651500" y="4367234"/>
              <a:ext cx="1358900" cy="304800"/>
            </a:xfrm>
            <a:prstGeom prst="wedgeRectCallout">
              <a:avLst>
                <a:gd name="adj1" fmla="val 15773"/>
                <a:gd name="adj2" fmla="val 158333"/>
              </a:avLst>
            </a:prstGeom>
            <a:noFill/>
            <a:ln w="9525">
              <a:solidFill>
                <a:schemeClr val="folHlink"/>
              </a:solidFill>
              <a:miter lim="800000"/>
              <a:headEnd/>
              <a:tailEnd/>
            </a:ln>
            <a:effectLst/>
          </p:spPr>
          <p:txBody>
            <a:bodyPr/>
            <a:lstStyle/>
            <a:p>
              <a:pPr algn="ctr"/>
              <a:r>
                <a:rPr lang="tr-TR" sz="1200" dirty="0">
                  <a:latin typeface="Aptos" panose="020B0004020202020204" pitchFamily="34" charset="0"/>
                  <a:cs typeface="Calibri" pitchFamily="34" charset="0"/>
                </a:rPr>
                <a:t>24 aylar </a:t>
              </a:r>
              <a:r>
                <a:rPr lang="en-US" sz="1200" dirty="0">
                  <a:latin typeface="Aptos" panose="020B0004020202020204" pitchFamily="34" charset="0"/>
                  <a:cs typeface="Calibri" pitchFamily="34" charset="0"/>
                </a:rPr>
                <a:t>76</a:t>
              </a:r>
              <a:r>
                <a:rPr lang="tr-TR" sz="1200" dirty="0">
                  <a:latin typeface="Aptos" panose="020B0004020202020204" pitchFamily="34" charset="0"/>
                  <a:cs typeface="Calibri" pitchFamily="34" charset="0"/>
                </a:rPr>
                <a:t>%</a:t>
              </a:r>
              <a:endParaRPr lang="en-US" sz="1200" dirty="0">
                <a:latin typeface="Aptos" panose="020B0004020202020204" pitchFamily="34" charset="0"/>
                <a:cs typeface="Calibri" pitchFamily="34" charset="0"/>
              </a:endParaRPr>
            </a:p>
          </p:txBody>
        </p:sp>
        <p:sp>
          <p:nvSpPr>
            <p:cNvPr id="475565" name="Text Box 429"/>
            <p:cNvSpPr txBox="1">
              <a:spLocks noChangeArrowheads="1"/>
            </p:cNvSpPr>
            <p:nvPr/>
          </p:nvSpPr>
          <p:spPr bwMode="auto">
            <a:xfrm>
              <a:off x="1371601" y="1630363"/>
              <a:ext cx="2058988" cy="292842"/>
            </a:xfrm>
            <a:prstGeom prst="rect">
              <a:avLst/>
            </a:prstGeom>
            <a:noFill/>
            <a:ln w="9525" algn="ctr">
              <a:noFill/>
              <a:miter lim="800000"/>
              <a:headEnd/>
              <a:tailEnd/>
            </a:ln>
            <a:effectLst/>
          </p:spPr>
          <p:txBody>
            <a:bodyPr>
              <a:spAutoFit/>
            </a:bodyPr>
            <a:lstStyle/>
            <a:p>
              <a:pPr algn="ctr">
                <a:spcBef>
                  <a:spcPct val="50000"/>
                </a:spcBef>
              </a:pPr>
              <a:r>
                <a:rPr lang="en-GB" sz="1200" dirty="0" err="1">
                  <a:latin typeface="Aptos" panose="020B0004020202020204" pitchFamily="34" charset="0"/>
                  <a:cs typeface="Calibri" pitchFamily="34" charset="0"/>
                </a:rPr>
                <a:t>Seropozitivite</a:t>
              </a:r>
              <a:r>
                <a:rPr lang="en-GB" sz="1200" dirty="0">
                  <a:latin typeface="Aptos" panose="020B0004020202020204" pitchFamily="34" charset="0"/>
                  <a:cs typeface="Calibri" pitchFamily="34" charset="0"/>
                </a:rPr>
                <a:t> ≥98</a:t>
              </a:r>
              <a:r>
                <a:rPr lang="tr-TR" sz="1200" dirty="0">
                  <a:latin typeface="Aptos" panose="020B0004020202020204" pitchFamily="34" charset="0"/>
                  <a:cs typeface="Calibri" pitchFamily="34" charset="0"/>
                </a:rPr>
                <a:t>%</a:t>
              </a:r>
              <a:endParaRPr lang="en-GB" sz="1200" dirty="0">
                <a:latin typeface="Aptos" panose="020B0004020202020204" pitchFamily="34" charset="0"/>
                <a:cs typeface="Calibri" pitchFamily="34" charset="0"/>
              </a:endParaRPr>
            </a:p>
          </p:txBody>
        </p:sp>
        <p:sp>
          <p:nvSpPr>
            <p:cNvPr id="475566" name="AutoShape 430"/>
            <p:cNvSpPr>
              <a:spLocks noChangeArrowheads="1"/>
            </p:cNvSpPr>
            <p:nvPr/>
          </p:nvSpPr>
          <p:spPr bwMode="auto">
            <a:xfrm>
              <a:off x="7315199" y="4519634"/>
              <a:ext cx="1433513" cy="304800"/>
            </a:xfrm>
            <a:prstGeom prst="wedgeRectCallout">
              <a:avLst>
                <a:gd name="adj1" fmla="val -54097"/>
                <a:gd name="adj2" fmla="val 137500"/>
              </a:avLst>
            </a:prstGeom>
            <a:noFill/>
            <a:ln w="9525">
              <a:solidFill>
                <a:schemeClr val="folHlink"/>
              </a:solidFill>
              <a:miter lim="800000"/>
              <a:headEnd/>
              <a:tailEnd/>
            </a:ln>
            <a:effectLst/>
          </p:spPr>
          <p:txBody>
            <a:bodyPr/>
            <a:lstStyle/>
            <a:p>
              <a:pPr algn="ctr"/>
              <a:r>
                <a:rPr lang="tr-TR" sz="1200" dirty="0">
                  <a:latin typeface="Aptos" panose="020B0004020202020204" pitchFamily="34" charset="0"/>
                  <a:cs typeface="Calibri" pitchFamily="34" charset="0"/>
                </a:rPr>
                <a:t>36 aylar 65%</a:t>
              </a:r>
              <a:endParaRPr lang="en-US" sz="1200" dirty="0">
                <a:latin typeface="Aptos" panose="020B0004020202020204" pitchFamily="34" charset="0"/>
                <a:cs typeface="Calibri" pitchFamily="34" charset="0"/>
              </a:endParaRPr>
            </a:p>
          </p:txBody>
        </p:sp>
        <p:sp>
          <p:nvSpPr>
            <p:cNvPr id="475567" name="Text Box 431"/>
            <p:cNvSpPr txBox="1">
              <a:spLocks noChangeArrowheads="1"/>
            </p:cNvSpPr>
            <p:nvPr/>
          </p:nvSpPr>
          <p:spPr bwMode="auto">
            <a:xfrm>
              <a:off x="1371601" y="3962401"/>
              <a:ext cx="2058988" cy="292842"/>
            </a:xfrm>
            <a:prstGeom prst="rect">
              <a:avLst/>
            </a:prstGeom>
            <a:noFill/>
            <a:ln w="9525" algn="ctr">
              <a:noFill/>
              <a:miter lim="800000"/>
              <a:headEnd/>
              <a:tailEnd/>
            </a:ln>
            <a:effectLst/>
          </p:spPr>
          <p:txBody>
            <a:bodyPr>
              <a:spAutoFit/>
            </a:bodyPr>
            <a:lstStyle/>
            <a:p>
              <a:pPr algn="ctr">
                <a:spcBef>
                  <a:spcPct val="50000"/>
                </a:spcBef>
              </a:pPr>
              <a:r>
                <a:rPr lang="en-GB" sz="1200" dirty="0" err="1">
                  <a:latin typeface="Aptos" panose="020B0004020202020204" pitchFamily="34" charset="0"/>
                  <a:cs typeface="Calibri" pitchFamily="34" charset="0"/>
                </a:rPr>
                <a:t>Seropozitivite</a:t>
              </a:r>
              <a:r>
                <a:rPr lang="en-GB" sz="1200" dirty="0">
                  <a:latin typeface="Aptos" panose="020B0004020202020204" pitchFamily="34" charset="0"/>
                  <a:cs typeface="Calibri" pitchFamily="34" charset="0"/>
                </a:rPr>
                <a:t> ≥98</a:t>
              </a:r>
              <a:r>
                <a:rPr lang="tr-TR" sz="1200" dirty="0">
                  <a:latin typeface="Aptos" panose="020B0004020202020204" pitchFamily="34" charset="0"/>
                  <a:cs typeface="Calibri" pitchFamily="34" charset="0"/>
                </a:rPr>
                <a:t>%</a:t>
              </a:r>
              <a:endParaRPr lang="en-GB" sz="1200" dirty="0">
                <a:latin typeface="Aptos" panose="020B0004020202020204" pitchFamily="34" charset="0"/>
                <a:cs typeface="Calibri" pitchFamily="34" charset="0"/>
              </a:endParaRPr>
            </a:p>
          </p:txBody>
        </p:sp>
        <p:sp>
          <p:nvSpPr>
            <p:cNvPr id="475568" name="Text Box 432"/>
            <p:cNvSpPr txBox="1">
              <a:spLocks noChangeArrowheads="1"/>
            </p:cNvSpPr>
            <p:nvPr/>
          </p:nvSpPr>
          <p:spPr bwMode="auto">
            <a:xfrm>
              <a:off x="5715000" y="1752601"/>
              <a:ext cx="2058988" cy="292842"/>
            </a:xfrm>
            <a:prstGeom prst="rect">
              <a:avLst/>
            </a:prstGeom>
            <a:noFill/>
            <a:ln w="9525" algn="ctr">
              <a:noFill/>
              <a:miter lim="800000"/>
              <a:headEnd/>
              <a:tailEnd/>
            </a:ln>
            <a:effectLst/>
          </p:spPr>
          <p:txBody>
            <a:bodyPr>
              <a:spAutoFit/>
            </a:bodyPr>
            <a:lstStyle/>
            <a:p>
              <a:pPr algn="ctr">
                <a:spcBef>
                  <a:spcPct val="50000"/>
                </a:spcBef>
              </a:pPr>
              <a:r>
                <a:rPr lang="en-GB" sz="1200" dirty="0" err="1">
                  <a:latin typeface="Aptos" panose="020B0004020202020204" pitchFamily="34" charset="0"/>
                  <a:cs typeface="Calibri" pitchFamily="34" charset="0"/>
                </a:rPr>
                <a:t>Seropozitivite</a:t>
              </a:r>
              <a:r>
                <a:rPr lang="en-GB" sz="1200" dirty="0">
                  <a:latin typeface="Aptos" panose="020B0004020202020204" pitchFamily="34" charset="0"/>
                  <a:cs typeface="Calibri" pitchFamily="34" charset="0"/>
                </a:rPr>
                <a:t> ≥98</a:t>
              </a:r>
              <a:r>
                <a:rPr lang="tr-TR" sz="1200" dirty="0">
                  <a:latin typeface="Aptos" panose="020B0004020202020204" pitchFamily="34" charset="0"/>
                  <a:cs typeface="Calibri" pitchFamily="34" charset="0"/>
                </a:rPr>
                <a:t>%</a:t>
              </a:r>
              <a:endParaRPr lang="en-GB" sz="1200" dirty="0">
                <a:latin typeface="Aptos" panose="020B0004020202020204" pitchFamily="34" charset="0"/>
                <a:cs typeface="Calibri" pitchFamily="34" charset="0"/>
              </a:endParaRPr>
            </a:p>
          </p:txBody>
        </p:sp>
        <p:sp>
          <p:nvSpPr>
            <p:cNvPr id="475569" name="Text Box 433"/>
            <p:cNvSpPr txBox="1">
              <a:spLocks noChangeArrowheads="1"/>
            </p:cNvSpPr>
            <p:nvPr/>
          </p:nvSpPr>
          <p:spPr bwMode="auto">
            <a:xfrm>
              <a:off x="8112125" y="2819400"/>
              <a:ext cx="1031875" cy="260304"/>
            </a:xfrm>
            <a:prstGeom prst="rect">
              <a:avLst/>
            </a:prstGeom>
            <a:noFill/>
            <a:ln w="9525" algn="ctr">
              <a:noFill/>
              <a:miter lim="800000"/>
              <a:headEnd/>
              <a:tailEnd/>
            </a:ln>
            <a:effectLst/>
          </p:spPr>
          <p:txBody>
            <a:bodyPr>
              <a:spAutoFit/>
            </a:bodyPr>
            <a:lstStyle/>
            <a:p>
              <a:pPr algn="ctr">
                <a:spcBef>
                  <a:spcPct val="50000"/>
                </a:spcBef>
              </a:pPr>
              <a:r>
                <a:rPr lang="tr-TR" sz="1000" b="1" dirty="0">
                  <a:latin typeface="Aptos" panose="020B0004020202020204" pitchFamily="34" charset="0"/>
                  <a:cs typeface="Calibri" pitchFamily="34" charset="0"/>
                </a:rPr>
                <a:t>İnfection</a:t>
              </a:r>
              <a:endParaRPr lang="en-GB" sz="1000" b="1" dirty="0">
                <a:solidFill>
                  <a:srgbClr val="663300"/>
                </a:solidFill>
                <a:latin typeface="Aptos" panose="020B0004020202020204" pitchFamily="34" charset="0"/>
                <a:cs typeface="Calibri" pitchFamily="34" charset="0"/>
              </a:endParaRPr>
            </a:p>
          </p:txBody>
        </p:sp>
        <p:sp>
          <p:nvSpPr>
            <p:cNvPr id="475570" name="Line 434"/>
            <p:cNvSpPr>
              <a:spLocks noChangeShapeType="1"/>
            </p:cNvSpPr>
            <p:nvPr/>
          </p:nvSpPr>
          <p:spPr bwMode="auto">
            <a:xfrm>
              <a:off x="5410200" y="5281634"/>
              <a:ext cx="2884488" cy="0"/>
            </a:xfrm>
            <a:prstGeom prst="line">
              <a:avLst/>
            </a:prstGeom>
            <a:noFill/>
            <a:ln w="19050">
              <a:solidFill>
                <a:schemeClr val="tx1"/>
              </a:solidFill>
              <a:prstDash val="dash"/>
              <a:round/>
              <a:headEnd/>
              <a:tailEnd/>
            </a:ln>
            <a:effectLst/>
          </p:spPr>
          <p:txBody>
            <a:bodyPr/>
            <a:lstStyle/>
            <a:p>
              <a:endParaRPr lang="tr-TR" dirty="0">
                <a:latin typeface="Aptos" panose="020B0004020202020204" pitchFamily="34" charset="0"/>
                <a:cs typeface="Calibri" pitchFamily="34" charset="0"/>
              </a:endParaRPr>
            </a:p>
          </p:txBody>
        </p:sp>
        <p:sp>
          <p:nvSpPr>
            <p:cNvPr id="475571" name="Line 435"/>
            <p:cNvSpPr>
              <a:spLocks noChangeShapeType="1"/>
            </p:cNvSpPr>
            <p:nvPr/>
          </p:nvSpPr>
          <p:spPr bwMode="auto">
            <a:xfrm>
              <a:off x="5257800" y="2971800"/>
              <a:ext cx="2884488" cy="0"/>
            </a:xfrm>
            <a:prstGeom prst="line">
              <a:avLst/>
            </a:prstGeom>
            <a:noFill/>
            <a:ln w="19050">
              <a:solidFill>
                <a:schemeClr val="tx1"/>
              </a:solidFill>
              <a:prstDash val="dash"/>
              <a:round/>
              <a:headEnd/>
              <a:tailEnd/>
            </a:ln>
            <a:effectLst/>
          </p:spPr>
          <p:txBody>
            <a:bodyPr/>
            <a:lstStyle/>
            <a:p>
              <a:endParaRPr lang="tr-TR" dirty="0">
                <a:latin typeface="Aptos" panose="020B0004020202020204" pitchFamily="34" charset="0"/>
                <a:cs typeface="Calibri" pitchFamily="34" charset="0"/>
              </a:endParaRPr>
            </a:p>
          </p:txBody>
        </p:sp>
        <p:sp>
          <p:nvSpPr>
            <p:cNvPr id="438" name="Rectangle 415"/>
            <p:cNvSpPr>
              <a:spLocks noChangeArrowheads="1"/>
            </p:cNvSpPr>
            <p:nvPr/>
          </p:nvSpPr>
          <p:spPr bwMode="auto">
            <a:xfrm>
              <a:off x="7908495" y="1581144"/>
              <a:ext cx="828000" cy="305995"/>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0" tIns="0" rIns="0" bIns="0">
              <a:spAutoFit/>
            </a:bodyPr>
            <a:lstStyle/>
            <a:p>
              <a:pPr eaLnBrk="0" hangingPunct="0"/>
              <a:r>
                <a:rPr lang="en-US" sz="1700" b="1" dirty="0">
                  <a:solidFill>
                    <a:schemeClr val="bg1"/>
                  </a:solidFill>
                  <a:latin typeface="Aptos" panose="020B0004020202020204" pitchFamily="34" charset="0"/>
                  <a:cs typeface="Calibri" pitchFamily="34" charset="0"/>
                </a:rPr>
                <a:t>HPV 16</a:t>
              </a:r>
              <a:endParaRPr lang="en-US" sz="3200" b="1" i="1" dirty="0">
                <a:solidFill>
                  <a:schemeClr val="bg1"/>
                </a:solidFill>
                <a:latin typeface="Times New Roman" pitchFamily="18" charset="0"/>
                <a:cs typeface="Calibri" pitchFamily="34" charset="0"/>
              </a:endParaRPr>
            </a:p>
          </p:txBody>
        </p:sp>
        <p:sp>
          <p:nvSpPr>
            <p:cNvPr id="439" name="Rectangle 416"/>
            <p:cNvSpPr>
              <a:spLocks noChangeArrowheads="1"/>
            </p:cNvSpPr>
            <p:nvPr/>
          </p:nvSpPr>
          <p:spPr bwMode="auto">
            <a:xfrm>
              <a:off x="7908495" y="4068253"/>
              <a:ext cx="828000" cy="305995"/>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0" tIns="0" rIns="0" bIns="0">
              <a:spAutoFit/>
            </a:bodyPr>
            <a:lstStyle/>
            <a:p>
              <a:pPr eaLnBrk="0" hangingPunct="0"/>
              <a:r>
                <a:rPr lang="en-US" sz="1700" b="1" dirty="0">
                  <a:solidFill>
                    <a:schemeClr val="bg1"/>
                  </a:solidFill>
                  <a:latin typeface="Aptos" panose="020B0004020202020204" pitchFamily="34" charset="0"/>
                  <a:cs typeface="Calibri" pitchFamily="34" charset="0"/>
                </a:rPr>
                <a:t>HPV 18</a:t>
              </a:r>
              <a:endParaRPr lang="en-US" sz="3200" b="1" i="1" dirty="0">
                <a:solidFill>
                  <a:schemeClr val="bg1"/>
                </a:solidFill>
                <a:latin typeface="Times New Roman" pitchFamily="18" charset="0"/>
                <a:cs typeface="Calibri" pitchFamily="34" charset="0"/>
              </a:endParaRPr>
            </a:p>
          </p:txBody>
        </p:sp>
        <p:sp>
          <p:nvSpPr>
            <p:cNvPr id="440" name="Text Box 334"/>
            <p:cNvSpPr txBox="1">
              <a:spLocks noChangeArrowheads="1"/>
            </p:cNvSpPr>
            <p:nvPr/>
          </p:nvSpPr>
          <p:spPr bwMode="auto">
            <a:xfrm>
              <a:off x="5671246" y="1224425"/>
              <a:ext cx="2005988" cy="431994"/>
            </a:xfrm>
            <a:prstGeom prst="roundRect">
              <a:avLst/>
            </a:prstGeom>
            <a:solidFill>
              <a:srgbClr val="007148"/>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wrap="none">
              <a:spAutoFit/>
            </a:bodyPr>
            <a:lstStyle/>
            <a:p>
              <a:pPr>
                <a:spcBef>
                  <a:spcPct val="50000"/>
                </a:spcBef>
              </a:pPr>
              <a:r>
                <a:rPr lang="tr-TR" b="1" dirty="0">
                  <a:solidFill>
                    <a:schemeClr val="tx1"/>
                  </a:solidFill>
                  <a:latin typeface="Aptos" panose="020B0004020202020204" pitchFamily="34" charset="0"/>
                  <a:cs typeface="Calibri" pitchFamily="34" charset="0"/>
                </a:rPr>
                <a:t>Quadrivalant Vx</a:t>
              </a:r>
              <a:endParaRPr lang="en-US" b="1" baseline="30000" dirty="0">
                <a:solidFill>
                  <a:schemeClr val="tx1"/>
                </a:solidFill>
                <a:latin typeface="Aptos" panose="020B0004020202020204" pitchFamily="34" charset="0"/>
                <a:cs typeface="Calibri" pitchFamily="34" charset="0"/>
              </a:endParaRPr>
            </a:p>
          </p:txBody>
        </p:sp>
      </p:grpSp>
    </p:spTree>
    <p:extLst>
      <p:ext uri="{BB962C8B-B14F-4D97-AF65-F5344CB8AC3E}">
        <p14:creationId xmlns:p14="http://schemas.microsoft.com/office/powerpoint/2010/main" val="148358347"/>
      </p:ext>
    </p:extLst>
  </p:cSld>
  <p:clrMapOvr>
    <a:masterClrMapping/>
  </p:clrMapOvr>
  <p:transition spd="slow"/>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Neutralising</a:t>
            </a:r>
            <a:r>
              <a:rPr lang="tr-TR" dirty="0"/>
              <a:t> </a:t>
            </a:r>
            <a:r>
              <a:rPr lang="tr-TR" dirty="0" err="1"/>
              <a:t>Antibodies</a:t>
            </a:r>
            <a:endParaRPr lang="tr-TR" dirty="0"/>
          </a:p>
        </p:txBody>
      </p:sp>
      <p:sp>
        <p:nvSpPr>
          <p:cNvPr id="14" name="Footer Placeholder 13"/>
          <p:cNvSpPr>
            <a:spLocks noGrp="1"/>
          </p:cNvSpPr>
          <p:nvPr>
            <p:ph type="ftr" sz="quarter" idx="11"/>
          </p:nvPr>
        </p:nvSpPr>
        <p:spPr/>
        <p:txBody>
          <a:bodyPr/>
          <a:lstStyle/>
          <a:p>
            <a:endParaRPr lang="tr-TR"/>
          </a:p>
          <a:p>
            <a:endParaRPr lang="tr-TR"/>
          </a:p>
          <a:p>
            <a:r>
              <a:rPr lang="en-US"/>
              <a:t>Joura EA, </a:t>
            </a:r>
            <a:r>
              <a:rPr lang="tr-TR"/>
              <a:t>Vaccine,</a:t>
            </a:r>
            <a:r>
              <a:rPr lang="en-US"/>
              <a:t> 2008</a:t>
            </a:r>
            <a:endParaRPr lang="tr-TR" dirty="0"/>
          </a:p>
        </p:txBody>
      </p:sp>
      <p:grpSp>
        <p:nvGrpSpPr>
          <p:cNvPr id="3" name="Group 12"/>
          <p:cNvGrpSpPr/>
          <p:nvPr/>
        </p:nvGrpSpPr>
        <p:grpSpPr>
          <a:xfrm>
            <a:off x="1800056" y="1916833"/>
            <a:ext cx="8591888" cy="3590925"/>
            <a:chOff x="0" y="1916832"/>
            <a:chExt cx="8591888" cy="3590925"/>
          </a:xfrm>
        </p:grpSpPr>
        <p:pic>
          <p:nvPicPr>
            <p:cNvPr id="5" name="Picture 2"/>
            <p:cNvPicPr>
              <a:picLocks noChangeAspect="1" noChangeArrowheads="1"/>
            </p:cNvPicPr>
            <p:nvPr/>
          </p:nvPicPr>
          <p:blipFill>
            <a:blip r:embed="rId2" cstate="print"/>
            <a:srcRect l="755" r="60243"/>
            <a:stretch>
              <a:fillRect/>
            </a:stretch>
          </p:blipFill>
          <p:spPr bwMode="auto">
            <a:xfrm>
              <a:off x="0" y="1916832"/>
              <a:ext cx="4662296" cy="3590925"/>
            </a:xfrm>
            <a:prstGeom prst="rect">
              <a:avLst/>
            </a:prstGeom>
            <a:noFill/>
            <a:ln w="9525">
              <a:noFill/>
              <a:miter lim="800000"/>
              <a:headEnd/>
              <a:tailEnd/>
            </a:ln>
          </p:spPr>
        </p:pic>
        <p:grpSp>
          <p:nvGrpSpPr>
            <p:cNvPr id="4" name="Group 11"/>
            <p:cNvGrpSpPr/>
            <p:nvPr/>
          </p:nvGrpSpPr>
          <p:grpSpPr>
            <a:xfrm>
              <a:off x="4572000" y="1916832"/>
              <a:ext cx="4019888" cy="3590925"/>
              <a:chOff x="2123728" y="3717032"/>
              <a:chExt cx="4019888" cy="3590925"/>
            </a:xfrm>
          </p:grpSpPr>
          <p:pic>
            <p:nvPicPr>
              <p:cNvPr id="10" name="Picture 2"/>
              <p:cNvPicPr>
                <a:picLocks noChangeAspect="1" noChangeArrowheads="1"/>
              </p:cNvPicPr>
              <p:nvPr/>
            </p:nvPicPr>
            <p:blipFill>
              <a:blip r:embed="rId2" cstate="print"/>
              <a:srcRect l="74725" r="19079"/>
              <a:stretch>
                <a:fillRect/>
              </a:stretch>
            </p:blipFill>
            <p:spPr bwMode="auto">
              <a:xfrm>
                <a:off x="4499992" y="3717032"/>
                <a:ext cx="740664" cy="3590925"/>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91458" r="816"/>
              <a:stretch>
                <a:fillRect/>
              </a:stretch>
            </p:blipFill>
            <p:spPr bwMode="auto">
              <a:xfrm>
                <a:off x="5220072" y="3717032"/>
                <a:ext cx="923544" cy="3590925"/>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51098" r="28602"/>
              <a:stretch>
                <a:fillRect/>
              </a:stretch>
            </p:blipFill>
            <p:spPr bwMode="auto">
              <a:xfrm>
                <a:off x="2123728" y="3717032"/>
                <a:ext cx="2426576" cy="3590925"/>
              </a:xfrm>
              <a:prstGeom prst="rect">
                <a:avLst/>
              </a:prstGeom>
              <a:noFill/>
              <a:ln w="9525">
                <a:noFill/>
                <a:miter lim="800000"/>
                <a:headEnd/>
                <a:tailEnd/>
              </a:ln>
            </p:spPr>
          </p:pic>
          <p:grpSp>
            <p:nvGrpSpPr>
              <p:cNvPr id="9" name="Group 8"/>
              <p:cNvGrpSpPr/>
              <p:nvPr/>
            </p:nvGrpSpPr>
            <p:grpSpPr>
              <a:xfrm>
                <a:off x="4355976" y="3717032"/>
                <a:ext cx="889264" cy="719709"/>
                <a:chOff x="5148072" y="5805264"/>
                <a:chExt cx="889264" cy="719709"/>
              </a:xfrm>
            </p:grpSpPr>
            <p:pic>
              <p:nvPicPr>
                <p:cNvPr id="6" name="Picture 2"/>
                <p:cNvPicPr>
                  <a:picLocks noChangeAspect="1" noChangeArrowheads="1"/>
                </p:cNvPicPr>
                <p:nvPr/>
              </p:nvPicPr>
              <p:blipFill>
                <a:blip r:embed="rId2" cstate="print"/>
                <a:srcRect l="73606" r="18955" b="79958"/>
                <a:stretch>
                  <a:fillRect/>
                </a:stretch>
              </p:blipFill>
              <p:spPr bwMode="auto">
                <a:xfrm>
                  <a:off x="5148072" y="5805264"/>
                  <a:ext cx="889264" cy="719709"/>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80988" t="3821" r="12280" b="90143"/>
                <a:stretch>
                  <a:fillRect/>
                </a:stretch>
              </p:blipFill>
              <p:spPr bwMode="auto">
                <a:xfrm>
                  <a:off x="5232674" y="6192776"/>
                  <a:ext cx="804662" cy="216749"/>
                </a:xfrm>
                <a:prstGeom prst="rect">
                  <a:avLst/>
                </a:prstGeom>
                <a:noFill/>
                <a:ln w="9525">
                  <a:noFill/>
                  <a:miter lim="800000"/>
                  <a:headEnd/>
                  <a:tailEnd/>
                </a:ln>
              </p:spPr>
            </p:pic>
          </p:grpSp>
        </p:grpSp>
      </p:grpSp>
      <p:sp>
        <p:nvSpPr>
          <p:cNvPr id="15" name="Oval 14"/>
          <p:cNvSpPr/>
          <p:nvPr/>
        </p:nvSpPr>
        <p:spPr bwMode="auto">
          <a:xfrm>
            <a:off x="8793623" y="5215221"/>
            <a:ext cx="504056" cy="222129"/>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16" name="Oval 15"/>
          <p:cNvSpPr/>
          <p:nvPr/>
        </p:nvSpPr>
        <p:spPr bwMode="auto">
          <a:xfrm>
            <a:off x="8793623" y="4979840"/>
            <a:ext cx="504056" cy="222129"/>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19" name="TextBox 18"/>
          <p:cNvSpPr txBox="1"/>
          <p:nvPr/>
        </p:nvSpPr>
        <p:spPr>
          <a:xfrm>
            <a:off x="2832404" y="5805265"/>
            <a:ext cx="6917791" cy="408623"/>
          </a:xfrm>
          <a:prstGeom prst="round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tr-TR" dirty="0">
                <a:solidFill>
                  <a:schemeClr val="bg1"/>
                </a:solidFill>
                <a:latin typeface="Aptos" panose="020B0004020202020204" pitchFamily="34" charset="0"/>
              </a:rPr>
              <a:t>8.799 cases Vx group, 8.800 cases in placebo; 48 months monitored</a:t>
            </a:r>
          </a:p>
        </p:txBody>
      </p:sp>
    </p:spTree>
    <p:extLst>
      <p:ext uri="{BB962C8B-B14F-4D97-AF65-F5344CB8AC3E}">
        <p14:creationId xmlns:p14="http://schemas.microsoft.com/office/powerpoint/2010/main" val="3724701141"/>
      </p:ext>
    </p:extLst>
  </p:cSld>
  <p:clrMapOvr>
    <a:masterClrMapping/>
  </p:clrMapOvr>
  <p:transition spd="slow"/>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Object 3"/>
          <p:cNvGraphicFramePr>
            <a:graphicFrameLocks noChangeAspect="1"/>
          </p:cNvGraphicFramePr>
          <p:nvPr/>
        </p:nvGraphicFramePr>
        <p:xfrm>
          <a:off x="2554204" y="1643050"/>
          <a:ext cx="6899382" cy="4429157"/>
        </p:xfrm>
        <a:graphic>
          <a:graphicData uri="http://schemas.openxmlformats.org/drawingml/2006/chart">
            <c:chart xmlns:c="http://schemas.openxmlformats.org/drawingml/2006/chart" xmlns:r="http://schemas.openxmlformats.org/officeDocument/2006/relationships" r:id="rId2"/>
          </a:graphicData>
        </a:graphic>
      </p:graphicFrame>
      <p:sp>
        <p:nvSpPr>
          <p:cNvPr id="16" name="Title 15"/>
          <p:cNvSpPr>
            <a:spLocks noGrp="1"/>
          </p:cNvSpPr>
          <p:nvPr>
            <p:ph type="title"/>
          </p:nvPr>
        </p:nvSpPr>
        <p:spPr/>
        <p:txBody>
          <a:bodyPr/>
          <a:lstStyle/>
          <a:p>
            <a:r>
              <a:rPr lang="tr-TR" dirty="0"/>
              <a:t>Gardasil® HPV 18 Ab </a:t>
            </a:r>
            <a:r>
              <a:rPr lang="tr-TR" dirty="0" err="1"/>
              <a:t>Levels</a:t>
            </a:r>
            <a:r>
              <a:rPr lang="tr-TR" dirty="0"/>
              <a:t> </a:t>
            </a:r>
            <a:r>
              <a:rPr lang="tr-TR" dirty="0" err="1"/>
              <a:t>and</a:t>
            </a:r>
            <a:r>
              <a:rPr lang="tr-TR" dirty="0"/>
              <a:t> </a:t>
            </a:r>
            <a:r>
              <a:rPr lang="tr-TR" dirty="0" err="1"/>
              <a:t>Efficacy</a:t>
            </a:r>
            <a:endParaRPr lang="tr-TR" dirty="0"/>
          </a:p>
        </p:txBody>
      </p:sp>
      <p:sp>
        <p:nvSpPr>
          <p:cNvPr id="15" name="Footer Placeholder 14"/>
          <p:cNvSpPr>
            <a:spLocks noGrp="1"/>
          </p:cNvSpPr>
          <p:nvPr>
            <p:ph type="ftr" sz="quarter" idx="11"/>
          </p:nvPr>
        </p:nvSpPr>
        <p:spPr/>
        <p:txBody>
          <a:bodyPr/>
          <a:lstStyle/>
          <a:p>
            <a:r>
              <a:rPr lang="tr-TR"/>
              <a:t>Ault K, EBCOG, 2008</a:t>
            </a:r>
            <a:endParaRPr lang="tr-TR" dirty="0"/>
          </a:p>
        </p:txBody>
      </p:sp>
    </p:spTree>
    <p:extLst>
      <p:ext uri="{BB962C8B-B14F-4D97-AF65-F5344CB8AC3E}">
        <p14:creationId xmlns:p14="http://schemas.microsoft.com/office/powerpoint/2010/main" val="2197653833"/>
      </p:ext>
    </p:extLst>
  </p:cSld>
  <p:clrMapOvr>
    <a:masterClrMapping/>
  </p:clrMapOvr>
  <p:transition spd="slow"/>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7" name="Rectangle 43"/>
          <p:cNvSpPr>
            <a:spLocks noChangeArrowheads="1"/>
          </p:cNvSpPr>
          <p:nvPr/>
        </p:nvSpPr>
        <p:spPr bwMode="auto">
          <a:xfrm>
            <a:off x="3781000" y="1498600"/>
            <a:ext cx="975223" cy="437982"/>
          </a:xfrm>
          <a:prstGeom prst="roundRect">
            <a:avLst/>
          </a:prstGeom>
          <a:solidFill>
            <a:srgbClr val="422E7D"/>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36000" tIns="36000" rIns="36000" bIns="36000">
            <a:spAutoFit/>
          </a:bodyPr>
          <a:lstStyle/>
          <a:p>
            <a:pPr eaLnBrk="0" hangingPunct="0"/>
            <a:r>
              <a:rPr lang="en-US" sz="2100" b="1" dirty="0">
                <a:latin typeface="Aptos" panose="020B0004020202020204" pitchFamily="34" charset="0"/>
                <a:cs typeface="Calibri" pitchFamily="34" charset="0"/>
              </a:rPr>
              <a:t>HPV 16</a:t>
            </a:r>
          </a:p>
        </p:txBody>
      </p:sp>
      <p:sp>
        <p:nvSpPr>
          <p:cNvPr id="641124" name="Rectangle 100"/>
          <p:cNvSpPr>
            <a:spLocks noChangeArrowheads="1"/>
          </p:cNvSpPr>
          <p:nvPr/>
        </p:nvSpPr>
        <p:spPr bwMode="auto">
          <a:xfrm>
            <a:off x="1703388" y="5575300"/>
            <a:ext cx="8964612" cy="503238"/>
          </a:xfrm>
          <a:prstGeom prst="rect">
            <a:avLst/>
          </a:prstGeom>
          <a:noFill/>
          <a:ln w="9525">
            <a:noFill/>
            <a:miter lim="800000"/>
            <a:headEnd/>
            <a:tailEnd/>
          </a:ln>
          <a:effectLst/>
        </p:spPr>
        <p:txBody>
          <a:bodyPr anchor="b"/>
          <a:lstStyle/>
          <a:p>
            <a:pPr>
              <a:defRPr/>
            </a:pPr>
            <a:endParaRPr lang="en-US" sz="3200" b="1" dirty="0">
              <a:solidFill>
                <a:srgbClr val="FFFF66"/>
              </a:solidFill>
              <a:effectLst>
                <a:outerShdw blurRad="38100" dist="38100" dir="2700000" algn="tl">
                  <a:srgbClr val="000000"/>
                </a:outerShdw>
              </a:effectLst>
              <a:latin typeface="Aptos" panose="020B0004020202020204" pitchFamily="34" charset="0"/>
              <a:cs typeface="Calibri" pitchFamily="34" charset="0"/>
            </a:endParaRPr>
          </a:p>
        </p:txBody>
      </p:sp>
      <p:sp>
        <p:nvSpPr>
          <p:cNvPr id="47109" name="Rectangle 4"/>
          <p:cNvSpPr>
            <a:spLocks noChangeArrowheads="1"/>
          </p:cNvSpPr>
          <p:nvPr/>
        </p:nvSpPr>
        <p:spPr bwMode="auto">
          <a:xfrm>
            <a:off x="2808289" y="2252664"/>
            <a:ext cx="2922587" cy="2792413"/>
          </a:xfrm>
          <a:prstGeom prst="rect">
            <a:avLst/>
          </a:prstGeom>
          <a:noFill/>
          <a:ln w="9525" algn="ctr">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10" name="Line 5"/>
          <p:cNvSpPr>
            <a:spLocks noChangeShapeType="1"/>
          </p:cNvSpPr>
          <p:nvPr/>
        </p:nvSpPr>
        <p:spPr bwMode="auto">
          <a:xfrm>
            <a:off x="2808289" y="5045075"/>
            <a:ext cx="292258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1" name="Line 6"/>
          <p:cNvSpPr>
            <a:spLocks noChangeShapeType="1"/>
          </p:cNvSpPr>
          <p:nvPr/>
        </p:nvSpPr>
        <p:spPr bwMode="auto">
          <a:xfrm flipV="1">
            <a:off x="2808289" y="5045076"/>
            <a:ext cx="1587" cy="47625"/>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2" name="Line 7"/>
          <p:cNvSpPr>
            <a:spLocks noChangeShapeType="1"/>
          </p:cNvSpPr>
          <p:nvPr/>
        </p:nvSpPr>
        <p:spPr bwMode="auto">
          <a:xfrm flipV="1">
            <a:off x="3783013" y="5045076"/>
            <a:ext cx="0" cy="47625"/>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3" name="Line 8"/>
          <p:cNvSpPr>
            <a:spLocks noChangeShapeType="1"/>
          </p:cNvSpPr>
          <p:nvPr/>
        </p:nvSpPr>
        <p:spPr bwMode="auto">
          <a:xfrm flipV="1">
            <a:off x="4757738" y="5045076"/>
            <a:ext cx="0" cy="47625"/>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4" name="Line 9"/>
          <p:cNvSpPr>
            <a:spLocks noChangeShapeType="1"/>
          </p:cNvSpPr>
          <p:nvPr/>
        </p:nvSpPr>
        <p:spPr bwMode="auto">
          <a:xfrm flipV="1">
            <a:off x="5730876" y="5045076"/>
            <a:ext cx="1587" cy="47625"/>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5" name="Line 10"/>
          <p:cNvSpPr>
            <a:spLocks noChangeShapeType="1"/>
          </p:cNvSpPr>
          <p:nvPr/>
        </p:nvSpPr>
        <p:spPr bwMode="auto">
          <a:xfrm flipV="1">
            <a:off x="2808289" y="2252664"/>
            <a:ext cx="1587" cy="2792413"/>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6" name="Line 11"/>
          <p:cNvSpPr>
            <a:spLocks noChangeShapeType="1"/>
          </p:cNvSpPr>
          <p:nvPr/>
        </p:nvSpPr>
        <p:spPr bwMode="auto">
          <a:xfrm>
            <a:off x="2762251" y="5043488"/>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7" name="Line 12"/>
          <p:cNvSpPr>
            <a:spLocks noChangeShapeType="1"/>
          </p:cNvSpPr>
          <p:nvPr/>
        </p:nvSpPr>
        <p:spPr bwMode="auto">
          <a:xfrm>
            <a:off x="2762251" y="4346575"/>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8" name="Line 13"/>
          <p:cNvSpPr>
            <a:spLocks noChangeShapeType="1"/>
          </p:cNvSpPr>
          <p:nvPr/>
        </p:nvSpPr>
        <p:spPr bwMode="auto">
          <a:xfrm>
            <a:off x="2762251" y="3646488"/>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19" name="Line 14"/>
          <p:cNvSpPr>
            <a:spLocks noChangeShapeType="1"/>
          </p:cNvSpPr>
          <p:nvPr/>
        </p:nvSpPr>
        <p:spPr bwMode="auto">
          <a:xfrm>
            <a:off x="2762251" y="2949575"/>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20" name="Line 15"/>
          <p:cNvSpPr>
            <a:spLocks noChangeShapeType="1"/>
          </p:cNvSpPr>
          <p:nvPr/>
        </p:nvSpPr>
        <p:spPr bwMode="auto">
          <a:xfrm>
            <a:off x="2762251" y="2252663"/>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21" name="Rectangle 20"/>
          <p:cNvSpPr>
            <a:spLocks noChangeArrowheads="1"/>
          </p:cNvSpPr>
          <p:nvPr/>
        </p:nvSpPr>
        <p:spPr bwMode="auto">
          <a:xfrm>
            <a:off x="2628520" y="4965700"/>
            <a:ext cx="81754"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0</a:t>
            </a:r>
            <a:endParaRPr lang="en-US" sz="3200" dirty="0">
              <a:latin typeface="Aptos" panose="020B0004020202020204" pitchFamily="34" charset="0"/>
              <a:cs typeface="Calibri" pitchFamily="34" charset="0"/>
            </a:endParaRPr>
          </a:p>
        </p:txBody>
      </p:sp>
      <p:sp>
        <p:nvSpPr>
          <p:cNvPr id="47122" name="Rectangle 21"/>
          <p:cNvSpPr>
            <a:spLocks noChangeArrowheads="1"/>
          </p:cNvSpPr>
          <p:nvPr/>
        </p:nvSpPr>
        <p:spPr bwMode="auto">
          <a:xfrm>
            <a:off x="2362270" y="4268788"/>
            <a:ext cx="327013"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4000</a:t>
            </a:r>
            <a:endParaRPr lang="en-US" sz="3200" dirty="0">
              <a:latin typeface="Aptos" panose="020B0004020202020204" pitchFamily="34" charset="0"/>
              <a:cs typeface="Calibri" pitchFamily="34" charset="0"/>
            </a:endParaRPr>
          </a:p>
        </p:txBody>
      </p:sp>
      <p:sp>
        <p:nvSpPr>
          <p:cNvPr id="47123" name="Rectangle 22"/>
          <p:cNvSpPr>
            <a:spLocks noChangeArrowheads="1"/>
          </p:cNvSpPr>
          <p:nvPr/>
        </p:nvSpPr>
        <p:spPr bwMode="auto">
          <a:xfrm>
            <a:off x="2362270" y="3570288"/>
            <a:ext cx="327013"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8000</a:t>
            </a:r>
            <a:endParaRPr lang="en-US" sz="3200" dirty="0">
              <a:latin typeface="Aptos" panose="020B0004020202020204" pitchFamily="34" charset="0"/>
              <a:cs typeface="Calibri" pitchFamily="34" charset="0"/>
            </a:endParaRPr>
          </a:p>
        </p:txBody>
      </p:sp>
      <p:sp>
        <p:nvSpPr>
          <p:cNvPr id="47124" name="Rectangle 23"/>
          <p:cNvSpPr>
            <a:spLocks noChangeArrowheads="1"/>
          </p:cNvSpPr>
          <p:nvPr/>
        </p:nvSpPr>
        <p:spPr bwMode="auto">
          <a:xfrm>
            <a:off x="2293627" y="2871788"/>
            <a:ext cx="408766"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12000</a:t>
            </a:r>
            <a:endParaRPr lang="en-US" sz="3200" dirty="0">
              <a:latin typeface="Aptos" panose="020B0004020202020204" pitchFamily="34" charset="0"/>
              <a:cs typeface="Calibri" pitchFamily="34" charset="0"/>
            </a:endParaRPr>
          </a:p>
        </p:txBody>
      </p:sp>
      <p:sp>
        <p:nvSpPr>
          <p:cNvPr id="47125" name="Rectangle 24"/>
          <p:cNvSpPr>
            <a:spLocks noChangeArrowheads="1"/>
          </p:cNvSpPr>
          <p:nvPr/>
        </p:nvSpPr>
        <p:spPr bwMode="auto">
          <a:xfrm>
            <a:off x="2293627" y="2174875"/>
            <a:ext cx="408766"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16000</a:t>
            </a:r>
            <a:endParaRPr lang="en-US" sz="3200" dirty="0">
              <a:latin typeface="Aptos" panose="020B0004020202020204" pitchFamily="34" charset="0"/>
              <a:cs typeface="Calibri" pitchFamily="34" charset="0"/>
            </a:endParaRPr>
          </a:p>
        </p:txBody>
      </p:sp>
      <p:sp>
        <p:nvSpPr>
          <p:cNvPr id="47126" name="Rectangle 25"/>
          <p:cNvSpPr>
            <a:spLocks noChangeArrowheads="1"/>
          </p:cNvSpPr>
          <p:nvPr/>
        </p:nvSpPr>
        <p:spPr bwMode="auto">
          <a:xfrm>
            <a:off x="2986088" y="5026025"/>
            <a:ext cx="292100" cy="12700"/>
          </a:xfrm>
          <a:prstGeom prst="rect">
            <a:avLst/>
          </a:prstGeom>
          <a:solidFill>
            <a:srgbClr val="00FF00"/>
          </a:solidFill>
          <a:ln w="9525">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27" name="Freeform 26"/>
          <p:cNvSpPr>
            <a:spLocks/>
          </p:cNvSpPr>
          <p:nvPr/>
        </p:nvSpPr>
        <p:spPr bwMode="auto">
          <a:xfrm flipV="1">
            <a:off x="2986088" y="5026025"/>
            <a:ext cx="292100" cy="12700"/>
          </a:xfrm>
          <a:custGeom>
            <a:avLst/>
            <a:gdLst>
              <a:gd name="T0" fmla="*/ 266909678 w 377"/>
              <a:gd name="T1" fmla="*/ 0 h 16"/>
              <a:gd name="T2" fmla="*/ 266909678 w 377"/>
              <a:gd name="T3" fmla="*/ 11340304 h 16"/>
              <a:gd name="T4" fmla="*/ 0 w 377"/>
              <a:gd name="T5" fmla="*/ 11340304 h 16"/>
              <a:gd name="T6" fmla="*/ 0 w 377"/>
              <a:gd name="T7" fmla="*/ 0 h 16"/>
              <a:gd name="T8" fmla="*/ 0 60000 65536"/>
              <a:gd name="T9" fmla="*/ 0 60000 65536"/>
              <a:gd name="T10" fmla="*/ 0 60000 65536"/>
              <a:gd name="T11" fmla="*/ 0 60000 65536"/>
              <a:gd name="T12" fmla="*/ 0 w 377"/>
              <a:gd name="T13" fmla="*/ 0 h 16"/>
              <a:gd name="T14" fmla="*/ 377 w 377"/>
              <a:gd name="T15" fmla="*/ 16 h 16"/>
            </a:gdLst>
            <a:ahLst/>
            <a:cxnLst>
              <a:cxn ang="T8">
                <a:pos x="T0" y="T1"/>
              </a:cxn>
              <a:cxn ang="T9">
                <a:pos x="T2" y="T3"/>
              </a:cxn>
              <a:cxn ang="T10">
                <a:pos x="T4" y="T5"/>
              </a:cxn>
              <a:cxn ang="T11">
                <a:pos x="T6" y="T7"/>
              </a:cxn>
            </a:cxnLst>
            <a:rect l="T12" t="T13" r="T14" b="T15"/>
            <a:pathLst>
              <a:path w="377" h="16">
                <a:moveTo>
                  <a:pt x="377" y="0"/>
                </a:moveTo>
                <a:lnTo>
                  <a:pt x="377" y="16"/>
                </a:lnTo>
                <a:lnTo>
                  <a:pt x="0" y="16"/>
                </a:lnTo>
                <a:lnTo>
                  <a:pt x="0" y="0"/>
                </a:lnTo>
              </a:path>
            </a:pathLst>
          </a:custGeom>
          <a:solidFill>
            <a:srgbClr val="5F5F5F"/>
          </a:solidFill>
          <a:ln w="14351">
            <a:solidFill>
              <a:srgbClr val="000000"/>
            </a:solidFill>
            <a:round/>
            <a:headEnd/>
            <a:tailEnd/>
          </a:ln>
        </p:spPr>
        <p:txBody>
          <a:bodyPr rot="10800000"/>
          <a:lstStyle/>
          <a:p>
            <a:endParaRPr lang="tr-TR" dirty="0">
              <a:latin typeface="Aptos" panose="020B0004020202020204" pitchFamily="34" charset="0"/>
              <a:cs typeface="Calibri" pitchFamily="34" charset="0"/>
            </a:endParaRPr>
          </a:p>
        </p:txBody>
      </p:sp>
      <p:sp>
        <p:nvSpPr>
          <p:cNvPr id="47128" name="Line 27"/>
          <p:cNvSpPr>
            <a:spLocks noChangeShapeType="1"/>
          </p:cNvSpPr>
          <p:nvPr/>
        </p:nvSpPr>
        <p:spPr bwMode="auto">
          <a:xfrm>
            <a:off x="2986088" y="5043488"/>
            <a:ext cx="292100" cy="1588"/>
          </a:xfrm>
          <a:prstGeom prst="line">
            <a:avLst/>
          </a:prstGeom>
          <a:noFill/>
          <a:ln w="25400">
            <a:solidFill>
              <a:srgbClr val="CCCCFF"/>
            </a:solidFill>
            <a:round/>
            <a:headEnd/>
            <a:tailEnd/>
          </a:ln>
        </p:spPr>
        <p:txBody>
          <a:bodyPr/>
          <a:lstStyle/>
          <a:p>
            <a:endParaRPr lang="tr-TR" dirty="0">
              <a:latin typeface="Aptos" panose="020B0004020202020204" pitchFamily="34" charset="0"/>
              <a:cs typeface="Calibri" pitchFamily="34" charset="0"/>
            </a:endParaRPr>
          </a:p>
        </p:txBody>
      </p:sp>
      <p:sp>
        <p:nvSpPr>
          <p:cNvPr id="47129" name="Line 28"/>
          <p:cNvSpPr>
            <a:spLocks noChangeShapeType="1"/>
          </p:cNvSpPr>
          <p:nvPr/>
        </p:nvSpPr>
        <p:spPr bwMode="auto">
          <a:xfrm>
            <a:off x="3311525" y="5043488"/>
            <a:ext cx="292100" cy="1588"/>
          </a:xfrm>
          <a:prstGeom prst="line">
            <a:avLst/>
          </a:prstGeom>
          <a:noFill/>
          <a:ln w="25400">
            <a:solidFill>
              <a:srgbClr val="422E7D"/>
            </a:solidFill>
            <a:round/>
            <a:headEnd/>
            <a:tailEnd/>
          </a:ln>
        </p:spPr>
        <p:txBody>
          <a:bodyPr/>
          <a:lstStyle/>
          <a:p>
            <a:endParaRPr lang="tr-TR" dirty="0">
              <a:latin typeface="Aptos" panose="020B0004020202020204" pitchFamily="34" charset="0"/>
              <a:cs typeface="Calibri" pitchFamily="34" charset="0"/>
            </a:endParaRPr>
          </a:p>
        </p:txBody>
      </p:sp>
      <p:sp>
        <p:nvSpPr>
          <p:cNvPr id="47130" name="Rectangle 30"/>
          <p:cNvSpPr>
            <a:spLocks noChangeArrowheads="1"/>
          </p:cNvSpPr>
          <p:nvPr/>
        </p:nvSpPr>
        <p:spPr bwMode="auto">
          <a:xfrm>
            <a:off x="3968751" y="4943475"/>
            <a:ext cx="282575" cy="71438"/>
          </a:xfrm>
          <a:prstGeom prst="rect">
            <a:avLst/>
          </a:prstGeom>
          <a:solidFill>
            <a:srgbClr val="CCCCFF"/>
          </a:solidFill>
          <a:ln w="9525" algn="ctr">
            <a:solidFill>
              <a:srgbClr val="000000"/>
            </a:solidFill>
            <a:miter lim="800000"/>
            <a:headEnd/>
            <a:tailEnd/>
          </a:ln>
        </p:spPr>
        <p:txBody>
          <a:bodyPr wrap="none" anchor="ctr"/>
          <a:lstStyle/>
          <a:p>
            <a:pPr algn="ctr" eaLnBrk="0" hangingPunct="0"/>
            <a:endParaRPr lang="en-CA" sz="2800" dirty="0">
              <a:latin typeface="Aptos" panose="020B0004020202020204" pitchFamily="34" charset="0"/>
              <a:cs typeface="Calibri" pitchFamily="34" charset="0"/>
            </a:endParaRPr>
          </a:p>
        </p:txBody>
      </p:sp>
      <p:sp>
        <p:nvSpPr>
          <p:cNvPr id="47131" name="Line 31"/>
          <p:cNvSpPr>
            <a:spLocks noChangeShapeType="1"/>
          </p:cNvSpPr>
          <p:nvPr/>
        </p:nvSpPr>
        <p:spPr bwMode="auto">
          <a:xfrm>
            <a:off x="3960813" y="4981575"/>
            <a:ext cx="292100" cy="1588"/>
          </a:xfrm>
          <a:prstGeom prst="line">
            <a:avLst/>
          </a:prstGeom>
          <a:noFill/>
          <a:ln w="11176">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32" name="Rectangle 32"/>
          <p:cNvSpPr>
            <a:spLocks noChangeArrowheads="1"/>
          </p:cNvSpPr>
          <p:nvPr/>
        </p:nvSpPr>
        <p:spPr bwMode="auto">
          <a:xfrm>
            <a:off x="4286250" y="4773614"/>
            <a:ext cx="292100" cy="206375"/>
          </a:xfrm>
          <a:prstGeom prst="rect">
            <a:avLst/>
          </a:prstGeom>
          <a:solidFill>
            <a:srgbClr val="422E7D"/>
          </a:solidFill>
          <a:ln w="9525">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33" name="Rectangle 33"/>
          <p:cNvSpPr>
            <a:spLocks noChangeArrowheads="1"/>
          </p:cNvSpPr>
          <p:nvPr/>
        </p:nvSpPr>
        <p:spPr bwMode="auto">
          <a:xfrm>
            <a:off x="4291014" y="4779964"/>
            <a:ext cx="280987" cy="195263"/>
          </a:xfrm>
          <a:prstGeom prst="rect">
            <a:avLst/>
          </a:prstGeom>
          <a:noFill/>
          <a:ln w="14288">
            <a:solidFill>
              <a:srgbClr val="000000"/>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34" name="Line 34"/>
          <p:cNvSpPr>
            <a:spLocks noChangeShapeType="1"/>
          </p:cNvSpPr>
          <p:nvPr/>
        </p:nvSpPr>
        <p:spPr bwMode="auto">
          <a:xfrm>
            <a:off x="4286250" y="4919663"/>
            <a:ext cx="292100" cy="1588"/>
          </a:xfrm>
          <a:prstGeom prst="line">
            <a:avLst/>
          </a:prstGeom>
          <a:noFill/>
          <a:ln w="14288">
            <a:solidFill>
              <a:schemeClr val="bg1"/>
            </a:solidFill>
            <a:round/>
            <a:headEnd/>
            <a:tailEnd/>
          </a:ln>
        </p:spPr>
        <p:txBody>
          <a:bodyPr/>
          <a:lstStyle/>
          <a:p>
            <a:endParaRPr lang="tr-TR" dirty="0">
              <a:latin typeface="Aptos" panose="020B0004020202020204" pitchFamily="34" charset="0"/>
              <a:cs typeface="Calibri" pitchFamily="34" charset="0"/>
            </a:endParaRPr>
          </a:p>
        </p:txBody>
      </p:sp>
      <p:sp>
        <p:nvSpPr>
          <p:cNvPr id="47135" name="Rectangle 35"/>
          <p:cNvSpPr>
            <a:spLocks noChangeArrowheads="1"/>
          </p:cNvSpPr>
          <p:nvPr/>
        </p:nvSpPr>
        <p:spPr bwMode="auto">
          <a:xfrm>
            <a:off x="4935538" y="4672013"/>
            <a:ext cx="292100" cy="304800"/>
          </a:xfrm>
          <a:prstGeom prst="rect">
            <a:avLst/>
          </a:prstGeom>
          <a:solidFill>
            <a:srgbClr val="CC99FF"/>
          </a:solidFill>
          <a:ln w="9525">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36" name="Rectangle 36"/>
          <p:cNvSpPr>
            <a:spLocks noChangeArrowheads="1"/>
          </p:cNvSpPr>
          <p:nvPr/>
        </p:nvSpPr>
        <p:spPr bwMode="auto">
          <a:xfrm>
            <a:off x="4941889" y="4676775"/>
            <a:ext cx="280987" cy="293688"/>
          </a:xfrm>
          <a:prstGeom prst="rect">
            <a:avLst/>
          </a:prstGeom>
          <a:solidFill>
            <a:srgbClr val="CCCCFF"/>
          </a:solidFill>
          <a:ln w="9525" algn="ctr">
            <a:solidFill>
              <a:srgbClr val="000000"/>
            </a:solidFill>
            <a:miter lim="800000"/>
            <a:headEnd/>
            <a:tailEnd/>
          </a:ln>
        </p:spPr>
        <p:txBody>
          <a:bodyPr wrap="none" anchor="ctr"/>
          <a:lstStyle/>
          <a:p>
            <a:pPr algn="ctr" eaLnBrk="0" hangingPunct="0"/>
            <a:endParaRPr lang="en-CA" sz="2800" dirty="0">
              <a:latin typeface="Aptos" panose="020B0004020202020204" pitchFamily="34" charset="0"/>
              <a:cs typeface="Calibri" pitchFamily="34" charset="0"/>
            </a:endParaRPr>
          </a:p>
        </p:txBody>
      </p:sp>
      <p:sp>
        <p:nvSpPr>
          <p:cNvPr id="47137" name="Line 37"/>
          <p:cNvSpPr>
            <a:spLocks noChangeShapeType="1"/>
          </p:cNvSpPr>
          <p:nvPr/>
        </p:nvSpPr>
        <p:spPr bwMode="auto">
          <a:xfrm>
            <a:off x="4935538" y="4886325"/>
            <a:ext cx="292100" cy="1588"/>
          </a:xfrm>
          <a:prstGeom prst="line">
            <a:avLst/>
          </a:prstGeom>
          <a:noFill/>
          <a:ln w="11176">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38" name="Rectangle 38"/>
          <p:cNvSpPr>
            <a:spLocks noChangeArrowheads="1"/>
          </p:cNvSpPr>
          <p:nvPr/>
        </p:nvSpPr>
        <p:spPr bwMode="auto">
          <a:xfrm>
            <a:off x="5265738" y="2546351"/>
            <a:ext cx="292100" cy="2282825"/>
          </a:xfrm>
          <a:prstGeom prst="rect">
            <a:avLst/>
          </a:prstGeom>
          <a:solidFill>
            <a:srgbClr val="422E7D"/>
          </a:solidFill>
          <a:ln w="9525">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39" name="Rectangle 39"/>
          <p:cNvSpPr>
            <a:spLocks noChangeArrowheads="1"/>
          </p:cNvSpPr>
          <p:nvPr/>
        </p:nvSpPr>
        <p:spPr bwMode="auto">
          <a:xfrm>
            <a:off x="5265739" y="2549526"/>
            <a:ext cx="280987" cy="2270125"/>
          </a:xfrm>
          <a:prstGeom prst="rect">
            <a:avLst/>
          </a:prstGeom>
          <a:noFill/>
          <a:ln w="14288">
            <a:solidFill>
              <a:srgbClr val="000000"/>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40" name="Line 40"/>
          <p:cNvSpPr>
            <a:spLocks noChangeShapeType="1"/>
          </p:cNvSpPr>
          <p:nvPr/>
        </p:nvSpPr>
        <p:spPr bwMode="auto">
          <a:xfrm>
            <a:off x="5260975" y="4468813"/>
            <a:ext cx="292100" cy="1588"/>
          </a:xfrm>
          <a:prstGeom prst="line">
            <a:avLst/>
          </a:prstGeom>
          <a:noFill/>
          <a:ln w="14288">
            <a:solidFill>
              <a:schemeClr val="bg1"/>
            </a:solidFill>
            <a:round/>
            <a:headEnd/>
            <a:tailEnd/>
          </a:ln>
        </p:spPr>
        <p:txBody>
          <a:bodyPr/>
          <a:lstStyle/>
          <a:p>
            <a:endParaRPr lang="tr-TR" dirty="0">
              <a:latin typeface="Aptos" panose="020B0004020202020204" pitchFamily="34" charset="0"/>
              <a:cs typeface="Calibri" pitchFamily="34" charset="0"/>
            </a:endParaRPr>
          </a:p>
        </p:txBody>
      </p:sp>
      <p:sp>
        <p:nvSpPr>
          <p:cNvPr id="47141" name="Rectangle 41"/>
          <p:cNvSpPr>
            <a:spLocks noChangeArrowheads="1"/>
          </p:cNvSpPr>
          <p:nvPr/>
        </p:nvSpPr>
        <p:spPr bwMode="auto">
          <a:xfrm>
            <a:off x="4105333" y="5086350"/>
            <a:ext cx="463845"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Day 60</a:t>
            </a:r>
            <a:endParaRPr lang="en-US" sz="3200" dirty="0">
              <a:latin typeface="Aptos" panose="020B0004020202020204" pitchFamily="34" charset="0"/>
              <a:cs typeface="Calibri" pitchFamily="34" charset="0"/>
            </a:endParaRPr>
          </a:p>
        </p:txBody>
      </p:sp>
      <p:sp>
        <p:nvSpPr>
          <p:cNvPr id="47142" name="Rectangle 42"/>
          <p:cNvSpPr>
            <a:spLocks noChangeArrowheads="1"/>
          </p:cNvSpPr>
          <p:nvPr/>
        </p:nvSpPr>
        <p:spPr bwMode="auto">
          <a:xfrm>
            <a:off x="5055863" y="5086350"/>
            <a:ext cx="545599"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Day 210</a:t>
            </a:r>
            <a:endParaRPr lang="en-US" sz="3200" dirty="0">
              <a:latin typeface="Aptos" panose="020B0004020202020204" pitchFamily="34" charset="0"/>
              <a:cs typeface="Calibri" pitchFamily="34" charset="0"/>
            </a:endParaRPr>
          </a:p>
        </p:txBody>
      </p:sp>
      <p:sp>
        <p:nvSpPr>
          <p:cNvPr id="47143" name="Rectangle 44"/>
          <p:cNvSpPr>
            <a:spLocks noChangeArrowheads="1"/>
          </p:cNvSpPr>
          <p:nvPr/>
        </p:nvSpPr>
        <p:spPr bwMode="auto">
          <a:xfrm>
            <a:off x="3208967" y="5086350"/>
            <a:ext cx="230832"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Pre</a:t>
            </a:r>
            <a:endParaRPr lang="en-US" sz="3200" dirty="0">
              <a:latin typeface="Aptos" panose="020B0004020202020204" pitchFamily="34" charset="0"/>
              <a:cs typeface="Calibri" pitchFamily="34" charset="0"/>
            </a:endParaRPr>
          </a:p>
        </p:txBody>
      </p:sp>
      <p:sp>
        <p:nvSpPr>
          <p:cNvPr id="47144" name="Rectangle 85"/>
          <p:cNvSpPr>
            <a:spLocks noChangeArrowheads="1"/>
          </p:cNvSpPr>
          <p:nvPr/>
        </p:nvSpPr>
        <p:spPr bwMode="auto">
          <a:xfrm>
            <a:off x="3101976" y="3571876"/>
            <a:ext cx="122237" cy="125413"/>
          </a:xfrm>
          <a:prstGeom prst="rect">
            <a:avLst/>
          </a:prstGeom>
          <a:solidFill>
            <a:srgbClr val="422E7D"/>
          </a:solidFill>
          <a:ln w="9525">
            <a:solidFill>
              <a:srgbClr val="000000"/>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45" name="Rectangle 86"/>
          <p:cNvSpPr>
            <a:spLocks noChangeArrowheads="1"/>
          </p:cNvSpPr>
          <p:nvPr/>
        </p:nvSpPr>
        <p:spPr bwMode="auto">
          <a:xfrm>
            <a:off x="3101976" y="3810000"/>
            <a:ext cx="122237" cy="127000"/>
          </a:xfrm>
          <a:prstGeom prst="rect">
            <a:avLst/>
          </a:prstGeom>
          <a:solidFill>
            <a:srgbClr val="CCCCFF"/>
          </a:solidFill>
          <a:ln w="9525" algn="ctr">
            <a:solidFill>
              <a:srgbClr val="000000"/>
            </a:solidFill>
            <a:miter lim="800000"/>
            <a:headEnd/>
            <a:tailEnd/>
          </a:ln>
        </p:spPr>
        <p:txBody>
          <a:bodyPr wrap="none" anchor="ctr"/>
          <a:lstStyle/>
          <a:p>
            <a:pPr algn="ctr" eaLnBrk="0" hangingPunct="0"/>
            <a:endParaRPr lang="en-CA" sz="2800" dirty="0">
              <a:latin typeface="Aptos" panose="020B0004020202020204" pitchFamily="34" charset="0"/>
              <a:cs typeface="Calibri" pitchFamily="34" charset="0"/>
            </a:endParaRPr>
          </a:p>
        </p:txBody>
      </p:sp>
      <p:sp>
        <p:nvSpPr>
          <p:cNvPr id="47146" name="Text Box 87"/>
          <p:cNvSpPr txBox="1">
            <a:spLocks noChangeArrowheads="1"/>
          </p:cNvSpPr>
          <p:nvPr/>
        </p:nvSpPr>
        <p:spPr bwMode="auto">
          <a:xfrm>
            <a:off x="3207786" y="3721101"/>
            <a:ext cx="761747" cy="307777"/>
          </a:xfrm>
          <a:prstGeom prst="rect">
            <a:avLst/>
          </a:prstGeom>
          <a:noFill/>
          <a:ln w="9525">
            <a:noFill/>
            <a:miter lim="800000"/>
            <a:headEnd/>
            <a:tailEnd/>
          </a:ln>
        </p:spPr>
        <p:txBody>
          <a:bodyPr wrap="none">
            <a:spAutoFit/>
          </a:bodyPr>
          <a:lstStyle/>
          <a:p>
            <a:pPr eaLnBrk="0" hangingPunct="0"/>
            <a:r>
              <a:rPr lang="en-US" sz="1400" dirty="0">
                <a:latin typeface="Aptos" panose="020B0004020202020204" pitchFamily="34" charset="0"/>
                <a:cs typeface="Calibri" pitchFamily="34" charset="0"/>
              </a:rPr>
              <a:t>Al(OH)</a:t>
            </a:r>
            <a:r>
              <a:rPr lang="en-US" sz="1400" baseline="-25000" dirty="0">
                <a:latin typeface="Aptos" panose="020B0004020202020204" pitchFamily="34" charset="0"/>
                <a:cs typeface="Calibri" pitchFamily="34" charset="0"/>
              </a:rPr>
              <a:t>3</a:t>
            </a:r>
          </a:p>
        </p:txBody>
      </p:sp>
      <p:sp>
        <p:nvSpPr>
          <p:cNvPr id="47147" name="Text Box 88"/>
          <p:cNvSpPr txBox="1">
            <a:spLocks noChangeArrowheads="1"/>
          </p:cNvSpPr>
          <p:nvPr/>
        </p:nvSpPr>
        <p:spPr bwMode="auto">
          <a:xfrm>
            <a:off x="3195638" y="3505200"/>
            <a:ext cx="798512" cy="304800"/>
          </a:xfrm>
          <a:prstGeom prst="rect">
            <a:avLst/>
          </a:prstGeom>
          <a:noFill/>
          <a:ln w="9525">
            <a:noFill/>
            <a:miter lim="800000"/>
            <a:headEnd/>
            <a:tailEnd/>
          </a:ln>
        </p:spPr>
        <p:txBody>
          <a:bodyPr>
            <a:spAutoFit/>
          </a:bodyPr>
          <a:lstStyle/>
          <a:p>
            <a:pPr eaLnBrk="0" hangingPunct="0"/>
            <a:r>
              <a:rPr lang="en-US" sz="1400" dirty="0">
                <a:latin typeface="Aptos" panose="020B0004020202020204" pitchFamily="34" charset="0"/>
                <a:cs typeface="Calibri" pitchFamily="34" charset="0"/>
              </a:rPr>
              <a:t>AS04</a:t>
            </a:r>
          </a:p>
        </p:txBody>
      </p:sp>
      <p:sp>
        <p:nvSpPr>
          <p:cNvPr id="47148" name="Text Box 89"/>
          <p:cNvSpPr txBox="1">
            <a:spLocks noChangeArrowheads="1"/>
          </p:cNvSpPr>
          <p:nvPr/>
        </p:nvSpPr>
        <p:spPr bwMode="auto">
          <a:xfrm>
            <a:off x="5547262" y="4314826"/>
            <a:ext cx="702436" cy="276999"/>
          </a:xfrm>
          <a:prstGeom prst="rect">
            <a:avLst/>
          </a:prstGeom>
          <a:noFill/>
          <a:ln w="9525">
            <a:noFill/>
            <a:miter lim="800000"/>
            <a:headEnd/>
            <a:tailEnd/>
          </a:ln>
        </p:spPr>
        <p:txBody>
          <a:bodyPr wrap="none">
            <a:spAutoFit/>
          </a:bodyPr>
          <a:lstStyle/>
          <a:p>
            <a:pPr eaLnBrk="0" hangingPunct="0"/>
            <a:r>
              <a:rPr lang="en-US" sz="1200" b="1" dirty="0">
                <a:latin typeface="Aptos" panose="020B0004020202020204" pitchFamily="34" charset="0"/>
                <a:cs typeface="Calibri" pitchFamily="34" charset="0"/>
              </a:rPr>
              <a:t>Median</a:t>
            </a:r>
          </a:p>
        </p:txBody>
      </p:sp>
      <p:sp>
        <p:nvSpPr>
          <p:cNvPr id="47149" name="Text Box 91"/>
          <p:cNvSpPr txBox="1">
            <a:spLocks noChangeArrowheads="1"/>
          </p:cNvSpPr>
          <p:nvPr/>
        </p:nvSpPr>
        <p:spPr bwMode="auto">
          <a:xfrm>
            <a:off x="5586057" y="2428876"/>
            <a:ext cx="380232" cy="276999"/>
          </a:xfrm>
          <a:prstGeom prst="rect">
            <a:avLst/>
          </a:prstGeom>
          <a:noFill/>
          <a:ln w="9525">
            <a:noFill/>
            <a:miter lim="800000"/>
            <a:headEnd/>
            <a:tailEnd/>
          </a:ln>
        </p:spPr>
        <p:txBody>
          <a:bodyPr wrap="none">
            <a:spAutoFit/>
          </a:bodyPr>
          <a:lstStyle/>
          <a:p>
            <a:pPr eaLnBrk="0" hangingPunct="0"/>
            <a:r>
              <a:rPr lang="en-US" sz="1200" b="1" dirty="0">
                <a:latin typeface="Aptos" panose="020B0004020202020204" pitchFamily="34" charset="0"/>
                <a:cs typeface="Calibri" pitchFamily="34" charset="0"/>
              </a:rPr>
              <a:t>Q3</a:t>
            </a:r>
          </a:p>
        </p:txBody>
      </p:sp>
      <p:sp>
        <p:nvSpPr>
          <p:cNvPr id="47150" name="Text Box 92"/>
          <p:cNvSpPr txBox="1">
            <a:spLocks noChangeArrowheads="1"/>
          </p:cNvSpPr>
          <p:nvPr/>
        </p:nvSpPr>
        <p:spPr bwMode="auto">
          <a:xfrm>
            <a:off x="5543194" y="4641851"/>
            <a:ext cx="380232" cy="276999"/>
          </a:xfrm>
          <a:prstGeom prst="rect">
            <a:avLst/>
          </a:prstGeom>
          <a:noFill/>
          <a:ln w="9525">
            <a:noFill/>
            <a:miter lim="800000"/>
            <a:headEnd/>
            <a:tailEnd/>
          </a:ln>
        </p:spPr>
        <p:txBody>
          <a:bodyPr wrap="none">
            <a:spAutoFit/>
          </a:bodyPr>
          <a:lstStyle/>
          <a:p>
            <a:pPr eaLnBrk="0" hangingPunct="0"/>
            <a:r>
              <a:rPr lang="en-US" sz="1200" b="1" dirty="0">
                <a:latin typeface="Aptos" panose="020B0004020202020204" pitchFamily="34" charset="0"/>
                <a:cs typeface="Calibri" pitchFamily="34" charset="0"/>
              </a:rPr>
              <a:t>Q1</a:t>
            </a:r>
          </a:p>
        </p:txBody>
      </p:sp>
      <p:sp>
        <p:nvSpPr>
          <p:cNvPr id="47151" name="Text Box 95"/>
          <p:cNvSpPr txBox="1">
            <a:spLocks noChangeArrowheads="1"/>
          </p:cNvSpPr>
          <p:nvPr/>
        </p:nvSpPr>
        <p:spPr bwMode="auto">
          <a:xfrm>
            <a:off x="4935197" y="2060575"/>
            <a:ext cx="710451" cy="369332"/>
          </a:xfrm>
          <a:prstGeom prst="rect">
            <a:avLst/>
          </a:prstGeom>
          <a:noFill/>
          <a:ln w="9525">
            <a:noFill/>
            <a:miter lim="800000"/>
            <a:headEnd/>
            <a:tailEnd/>
          </a:ln>
        </p:spPr>
        <p:txBody>
          <a:bodyPr wrap="none">
            <a:spAutoFit/>
          </a:bodyPr>
          <a:lstStyle/>
          <a:p>
            <a:pPr eaLnBrk="0" hangingPunct="0"/>
            <a:r>
              <a:rPr lang="en-US" sz="1600" dirty="0">
                <a:latin typeface="Aptos" panose="020B0004020202020204" pitchFamily="34" charset="0"/>
                <a:cs typeface="Calibri" pitchFamily="34" charset="0"/>
              </a:rPr>
              <a:t>3.6 x</a:t>
            </a:r>
            <a:r>
              <a:rPr lang="en-US" dirty="0">
                <a:latin typeface="Aptos" panose="020B0004020202020204" pitchFamily="34" charset="0"/>
                <a:cs typeface="Calibri" pitchFamily="34" charset="0"/>
              </a:rPr>
              <a:t>*</a:t>
            </a:r>
          </a:p>
        </p:txBody>
      </p:sp>
      <p:sp>
        <p:nvSpPr>
          <p:cNvPr id="47152" name="Line 96"/>
          <p:cNvSpPr>
            <a:spLocks noChangeShapeType="1"/>
          </p:cNvSpPr>
          <p:nvPr/>
        </p:nvSpPr>
        <p:spPr bwMode="auto">
          <a:xfrm>
            <a:off x="4995863" y="2420938"/>
            <a:ext cx="411162" cy="0"/>
          </a:xfrm>
          <a:prstGeom prst="line">
            <a:avLst/>
          </a:prstGeom>
          <a:noFill/>
          <a:ln w="28575">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53" name="Text Box 99"/>
          <p:cNvSpPr txBox="1">
            <a:spLocks noChangeArrowheads="1"/>
          </p:cNvSpPr>
          <p:nvPr/>
        </p:nvSpPr>
        <p:spPr bwMode="auto">
          <a:xfrm rot="16200000">
            <a:off x="768321" y="3378528"/>
            <a:ext cx="2330511" cy="523220"/>
          </a:xfrm>
          <a:prstGeom prst="rect">
            <a:avLst/>
          </a:prstGeom>
          <a:noFill/>
          <a:ln w="9525">
            <a:noFill/>
            <a:miter lim="800000"/>
            <a:headEnd/>
            <a:tailEnd/>
          </a:ln>
        </p:spPr>
        <p:txBody>
          <a:bodyPr wrap="none">
            <a:spAutoFit/>
          </a:bodyPr>
          <a:lstStyle/>
          <a:p>
            <a:pPr algn="ctr" eaLnBrk="0" hangingPunct="0"/>
            <a:r>
              <a:rPr lang="en-US" sz="1400" b="1" dirty="0">
                <a:latin typeface="Aptos" panose="020B0004020202020204" pitchFamily="34" charset="0"/>
                <a:cs typeface="Calibri" pitchFamily="34" charset="0"/>
              </a:rPr>
              <a:t>Frequency of HPV-specific</a:t>
            </a:r>
            <a:br>
              <a:rPr lang="en-US" sz="1400" b="1" dirty="0">
                <a:latin typeface="Aptos" panose="020B0004020202020204" pitchFamily="34" charset="0"/>
                <a:cs typeface="Calibri" pitchFamily="34" charset="0"/>
              </a:rPr>
            </a:br>
            <a:r>
              <a:rPr lang="en-US" sz="1400" b="1" dirty="0">
                <a:latin typeface="Aptos" panose="020B0004020202020204" pitchFamily="34" charset="0"/>
                <a:cs typeface="Calibri" pitchFamily="34" charset="0"/>
              </a:rPr>
              <a:t>memory B-cells</a:t>
            </a:r>
          </a:p>
        </p:txBody>
      </p:sp>
      <p:sp>
        <p:nvSpPr>
          <p:cNvPr id="47154" name="Text Box 105"/>
          <p:cNvSpPr txBox="1">
            <a:spLocks noChangeArrowheads="1"/>
          </p:cNvSpPr>
          <p:nvPr/>
        </p:nvSpPr>
        <p:spPr bwMode="auto">
          <a:xfrm>
            <a:off x="3666296" y="5553075"/>
            <a:ext cx="1288045" cy="338554"/>
          </a:xfrm>
          <a:prstGeom prst="rect">
            <a:avLst/>
          </a:prstGeom>
          <a:noFill/>
          <a:ln w="9525">
            <a:noFill/>
            <a:miter lim="800000"/>
            <a:headEnd/>
            <a:tailEnd/>
          </a:ln>
        </p:spPr>
        <p:txBody>
          <a:bodyPr wrap="none">
            <a:spAutoFit/>
          </a:bodyPr>
          <a:lstStyle/>
          <a:p>
            <a:r>
              <a:rPr lang="tr-TR" sz="1600" b="1" dirty="0">
                <a:latin typeface="Aptos" panose="020B0004020202020204" pitchFamily="34" charset="0"/>
                <a:cs typeface="Calibri" pitchFamily="34" charset="0"/>
              </a:rPr>
              <a:t>Vaccination</a:t>
            </a:r>
            <a:endParaRPr lang="en-US" sz="1600" b="1" dirty="0">
              <a:latin typeface="Aptos" panose="020B0004020202020204" pitchFamily="34" charset="0"/>
              <a:cs typeface="Calibri" pitchFamily="34" charset="0"/>
            </a:endParaRPr>
          </a:p>
        </p:txBody>
      </p:sp>
      <p:sp>
        <p:nvSpPr>
          <p:cNvPr id="47155" name="Line 106"/>
          <p:cNvSpPr>
            <a:spLocks noChangeShapeType="1"/>
          </p:cNvSpPr>
          <p:nvPr/>
        </p:nvSpPr>
        <p:spPr bwMode="auto">
          <a:xfrm flipV="1">
            <a:off x="3529013" y="5372101"/>
            <a:ext cx="0" cy="207963"/>
          </a:xfrm>
          <a:prstGeom prst="line">
            <a:avLst/>
          </a:prstGeom>
          <a:noFill/>
          <a:ln w="38100">
            <a:solidFill>
              <a:schemeClr val="tx1"/>
            </a:solidFill>
            <a:round/>
            <a:headEnd/>
            <a:tailEnd type="triangle" w="med" len="med"/>
          </a:ln>
        </p:spPr>
        <p:txBody>
          <a:bodyPr wrap="none" anchor="ctr"/>
          <a:lstStyle/>
          <a:p>
            <a:endParaRPr lang="tr-TR" dirty="0">
              <a:latin typeface="Aptos" panose="020B0004020202020204" pitchFamily="34" charset="0"/>
              <a:cs typeface="Calibri" pitchFamily="34" charset="0"/>
            </a:endParaRPr>
          </a:p>
        </p:txBody>
      </p:sp>
      <p:sp>
        <p:nvSpPr>
          <p:cNvPr id="47156" name="Line 107"/>
          <p:cNvSpPr>
            <a:spLocks noChangeShapeType="1"/>
          </p:cNvSpPr>
          <p:nvPr/>
        </p:nvSpPr>
        <p:spPr bwMode="auto">
          <a:xfrm flipV="1">
            <a:off x="3773488" y="5372101"/>
            <a:ext cx="0" cy="207963"/>
          </a:xfrm>
          <a:prstGeom prst="line">
            <a:avLst/>
          </a:prstGeom>
          <a:noFill/>
          <a:ln w="38100">
            <a:solidFill>
              <a:schemeClr val="tx1"/>
            </a:solidFill>
            <a:round/>
            <a:headEnd/>
            <a:tailEnd type="triangle" w="med" len="med"/>
          </a:ln>
        </p:spPr>
        <p:txBody>
          <a:bodyPr wrap="none" anchor="ctr"/>
          <a:lstStyle/>
          <a:p>
            <a:endParaRPr lang="tr-TR" dirty="0">
              <a:latin typeface="Aptos" panose="020B0004020202020204" pitchFamily="34" charset="0"/>
              <a:cs typeface="Calibri" pitchFamily="34" charset="0"/>
            </a:endParaRPr>
          </a:p>
        </p:txBody>
      </p:sp>
      <p:sp>
        <p:nvSpPr>
          <p:cNvPr id="47157" name="Line 108"/>
          <p:cNvSpPr>
            <a:spLocks noChangeShapeType="1"/>
          </p:cNvSpPr>
          <p:nvPr/>
        </p:nvSpPr>
        <p:spPr bwMode="auto">
          <a:xfrm flipV="1">
            <a:off x="4749800" y="5372101"/>
            <a:ext cx="0" cy="207963"/>
          </a:xfrm>
          <a:prstGeom prst="line">
            <a:avLst/>
          </a:prstGeom>
          <a:noFill/>
          <a:ln w="38100">
            <a:solidFill>
              <a:schemeClr val="tx1"/>
            </a:solidFill>
            <a:round/>
            <a:headEnd/>
            <a:tailEnd type="triangle" w="med" len="med"/>
          </a:ln>
        </p:spPr>
        <p:txBody>
          <a:bodyPr wrap="none" anchor="ctr"/>
          <a:lstStyle/>
          <a:p>
            <a:endParaRPr lang="tr-TR" dirty="0">
              <a:latin typeface="Aptos" panose="020B0004020202020204" pitchFamily="34" charset="0"/>
              <a:cs typeface="Calibri" pitchFamily="34" charset="0"/>
            </a:endParaRPr>
          </a:p>
        </p:txBody>
      </p:sp>
      <p:sp>
        <p:nvSpPr>
          <p:cNvPr id="47158" name="Rectangle 82"/>
          <p:cNvSpPr>
            <a:spLocks noChangeArrowheads="1"/>
          </p:cNvSpPr>
          <p:nvPr/>
        </p:nvSpPr>
        <p:spPr bwMode="auto">
          <a:xfrm>
            <a:off x="7922787" y="1498600"/>
            <a:ext cx="975223" cy="437982"/>
          </a:xfrm>
          <a:prstGeom prst="roundRect">
            <a:avLst/>
          </a:prstGeom>
          <a:solidFill>
            <a:srgbClr val="007148"/>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wrap="none" lIns="36000" tIns="36000" rIns="36000" bIns="36000">
            <a:spAutoFit/>
          </a:bodyPr>
          <a:lstStyle/>
          <a:p>
            <a:pPr eaLnBrk="0" hangingPunct="0"/>
            <a:r>
              <a:rPr lang="en-US" sz="2100" b="1" dirty="0">
                <a:solidFill>
                  <a:schemeClr val="tx1"/>
                </a:solidFill>
                <a:latin typeface="Aptos" panose="020B0004020202020204" pitchFamily="34" charset="0"/>
                <a:cs typeface="Calibri" pitchFamily="34" charset="0"/>
              </a:rPr>
              <a:t>HPV 18</a:t>
            </a:r>
          </a:p>
        </p:txBody>
      </p:sp>
      <p:sp>
        <p:nvSpPr>
          <p:cNvPr id="47160" name="Rectangle 46"/>
          <p:cNvSpPr>
            <a:spLocks noChangeArrowheads="1"/>
          </p:cNvSpPr>
          <p:nvPr/>
        </p:nvSpPr>
        <p:spPr bwMode="auto">
          <a:xfrm>
            <a:off x="6948489" y="2255838"/>
            <a:ext cx="2922587" cy="2794000"/>
          </a:xfrm>
          <a:prstGeom prst="rect">
            <a:avLst/>
          </a:prstGeom>
          <a:noFill/>
          <a:ln w="1588">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61" name="Line 47"/>
          <p:cNvSpPr>
            <a:spLocks noChangeShapeType="1"/>
          </p:cNvSpPr>
          <p:nvPr/>
        </p:nvSpPr>
        <p:spPr bwMode="auto">
          <a:xfrm>
            <a:off x="6948489" y="5049838"/>
            <a:ext cx="2922587" cy="0"/>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2" name="Line 48"/>
          <p:cNvSpPr>
            <a:spLocks noChangeShapeType="1"/>
          </p:cNvSpPr>
          <p:nvPr/>
        </p:nvSpPr>
        <p:spPr bwMode="auto">
          <a:xfrm flipV="1">
            <a:off x="6948489" y="5043488"/>
            <a:ext cx="1587" cy="523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3" name="Line 49"/>
          <p:cNvSpPr>
            <a:spLocks noChangeShapeType="1"/>
          </p:cNvSpPr>
          <p:nvPr/>
        </p:nvSpPr>
        <p:spPr bwMode="auto">
          <a:xfrm flipV="1">
            <a:off x="7923213" y="5049838"/>
            <a:ext cx="0" cy="4603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4" name="Line 50"/>
          <p:cNvSpPr>
            <a:spLocks noChangeShapeType="1"/>
          </p:cNvSpPr>
          <p:nvPr/>
        </p:nvSpPr>
        <p:spPr bwMode="auto">
          <a:xfrm flipV="1">
            <a:off x="8897939" y="5049838"/>
            <a:ext cx="1587" cy="4603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5" name="Line 51"/>
          <p:cNvSpPr>
            <a:spLocks noChangeShapeType="1"/>
          </p:cNvSpPr>
          <p:nvPr/>
        </p:nvSpPr>
        <p:spPr bwMode="auto">
          <a:xfrm flipV="1">
            <a:off x="9871076" y="5049838"/>
            <a:ext cx="1587" cy="4603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6" name="Line 52"/>
          <p:cNvSpPr>
            <a:spLocks noChangeShapeType="1"/>
          </p:cNvSpPr>
          <p:nvPr/>
        </p:nvSpPr>
        <p:spPr bwMode="auto">
          <a:xfrm flipV="1">
            <a:off x="6948489" y="2255838"/>
            <a:ext cx="1587" cy="2794000"/>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7" name="Line 53"/>
          <p:cNvSpPr>
            <a:spLocks noChangeShapeType="1"/>
          </p:cNvSpPr>
          <p:nvPr/>
        </p:nvSpPr>
        <p:spPr bwMode="auto">
          <a:xfrm>
            <a:off x="6902450" y="5048250"/>
            <a:ext cx="50800"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8" name="Line 54"/>
          <p:cNvSpPr>
            <a:spLocks noChangeShapeType="1"/>
          </p:cNvSpPr>
          <p:nvPr/>
        </p:nvSpPr>
        <p:spPr bwMode="auto">
          <a:xfrm>
            <a:off x="6902451" y="4103688"/>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69" name="Line 55"/>
          <p:cNvSpPr>
            <a:spLocks noChangeShapeType="1"/>
          </p:cNvSpPr>
          <p:nvPr/>
        </p:nvSpPr>
        <p:spPr bwMode="auto">
          <a:xfrm>
            <a:off x="6902451" y="3179763"/>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70" name="Line 56"/>
          <p:cNvSpPr>
            <a:spLocks noChangeShapeType="1"/>
          </p:cNvSpPr>
          <p:nvPr/>
        </p:nvSpPr>
        <p:spPr bwMode="auto">
          <a:xfrm>
            <a:off x="6902451" y="2255838"/>
            <a:ext cx="46037" cy="1588"/>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71" name="Rectangle 60"/>
          <p:cNvSpPr>
            <a:spLocks noChangeArrowheads="1"/>
          </p:cNvSpPr>
          <p:nvPr/>
        </p:nvSpPr>
        <p:spPr bwMode="auto">
          <a:xfrm>
            <a:off x="6767133" y="4951413"/>
            <a:ext cx="81754"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0</a:t>
            </a:r>
            <a:endParaRPr lang="en-US" sz="3200" dirty="0">
              <a:latin typeface="Aptos" panose="020B0004020202020204" pitchFamily="34" charset="0"/>
              <a:cs typeface="Calibri" pitchFamily="34" charset="0"/>
            </a:endParaRPr>
          </a:p>
        </p:txBody>
      </p:sp>
      <p:sp>
        <p:nvSpPr>
          <p:cNvPr id="47172" name="Rectangle 61"/>
          <p:cNvSpPr>
            <a:spLocks noChangeArrowheads="1"/>
          </p:cNvSpPr>
          <p:nvPr/>
        </p:nvSpPr>
        <p:spPr bwMode="auto">
          <a:xfrm>
            <a:off x="6538982" y="4027488"/>
            <a:ext cx="327013"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1000</a:t>
            </a:r>
            <a:endParaRPr lang="en-US" sz="3200" dirty="0">
              <a:latin typeface="Aptos" panose="020B0004020202020204" pitchFamily="34" charset="0"/>
              <a:cs typeface="Calibri" pitchFamily="34" charset="0"/>
            </a:endParaRPr>
          </a:p>
        </p:txBody>
      </p:sp>
      <p:sp>
        <p:nvSpPr>
          <p:cNvPr id="47173" name="Rectangle 62"/>
          <p:cNvSpPr>
            <a:spLocks noChangeArrowheads="1"/>
          </p:cNvSpPr>
          <p:nvPr/>
        </p:nvSpPr>
        <p:spPr bwMode="auto">
          <a:xfrm>
            <a:off x="6538982" y="3101975"/>
            <a:ext cx="327013"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2000</a:t>
            </a:r>
            <a:endParaRPr lang="en-US" sz="3200" dirty="0">
              <a:latin typeface="Aptos" panose="020B0004020202020204" pitchFamily="34" charset="0"/>
              <a:cs typeface="Calibri" pitchFamily="34" charset="0"/>
            </a:endParaRPr>
          </a:p>
        </p:txBody>
      </p:sp>
      <p:sp>
        <p:nvSpPr>
          <p:cNvPr id="47174" name="Rectangle 63"/>
          <p:cNvSpPr>
            <a:spLocks noChangeArrowheads="1"/>
          </p:cNvSpPr>
          <p:nvPr/>
        </p:nvSpPr>
        <p:spPr bwMode="auto">
          <a:xfrm>
            <a:off x="6538982" y="2178050"/>
            <a:ext cx="327013"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3000</a:t>
            </a:r>
            <a:endParaRPr lang="en-US" sz="3200" dirty="0">
              <a:latin typeface="Aptos" panose="020B0004020202020204" pitchFamily="34" charset="0"/>
              <a:cs typeface="Calibri" pitchFamily="34" charset="0"/>
            </a:endParaRPr>
          </a:p>
        </p:txBody>
      </p:sp>
      <p:sp>
        <p:nvSpPr>
          <p:cNvPr id="47175" name="Rectangle 65"/>
          <p:cNvSpPr>
            <a:spLocks noChangeArrowheads="1"/>
          </p:cNvSpPr>
          <p:nvPr/>
        </p:nvSpPr>
        <p:spPr bwMode="auto">
          <a:xfrm>
            <a:off x="7132639" y="5008563"/>
            <a:ext cx="280987" cy="19050"/>
          </a:xfrm>
          <a:prstGeom prst="rect">
            <a:avLst/>
          </a:prstGeom>
          <a:solidFill>
            <a:srgbClr val="92F2A2"/>
          </a:solidFill>
          <a:ln w="14351">
            <a:solidFill>
              <a:srgbClr val="000000"/>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76" name="Line 66"/>
          <p:cNvSpPr>
            <a:spLocks noChangeShapeType="1"/>
          </p:cNvSpPr>
          <p:nvPr/>
        </p:nvSpPr>
        <p:spPr bwMode="auto">
          <a:xfrm>
            <a:off x="7126288" y="5029200"/>
            <a:ext cx="292100" cy="1588"/>
          </a:xfrm>
          <a:prstGeom prst="line">
            <a:avLst/>
          </a:prstGeom>
          <a:noFill/>
          <a:ln w="25400">
            <a:solidFill>
              <a:srgbClr val="92F2A2"/>
            </a:solidFill>
            <a:round/>
            <a:headEnd/>
            <a:tailEnd/>
          </a:ln>
        </p:spPr>
        <p:txBody>
          <a:bodyPr/>
          <a:lstStyle/>
          <a:p>
            <a:endParaRPr lang="tr-TR" dirty="0">
              <a:latin typeface="Aptos" panose="020B0004020202020204" pitchFamily="34" charset="0"/>
              <a:cs typeface="Calibri" pitchFamily="34" charset="0"/>
            </a:endParaRPr>
          </a:p>
        </p:txBody>
      </p:sp>
      <p:sp>
        <p:nvSpPr>
          <p:cNvPr id="47177" name="Line 67"/>
          <p:cNvSpPr>
            <a:spLocks noChangeShapeType="1"/>
          </p:cNvSpPr>
          <p:nvPr/>
        </p:nvSpPr>
        <p:spPr bwMode="auto">
          <a:xfrm>
            <a:off x="7450138" y="5029200"/>
            <a:ext cx="292100" cy="1588"/>
          </a:xfrm>
          <a:prstGeom prst="line">
            <a:avLst/>
          </a:prstGeom>
          <a:noFill/>
          <a:ln w="25400">
            <a:solidFill>
              <a:srgbClr val="007148"/>
            </a:solidFill>
            <a:round/>
            <a:headEnd/>
            <a:tailEnd/>
          </a:ln>
        </p:spPr>
        <p:txBody>
          <a:bodyPr/>
          <a:lstStyle/>
          <a:p>
            <a:endParaRPr lang="tr-TR" dirty="0">
              <a:latin typeface="Aptos" panose="020B0004020202020204" pitchFamily="34" charset="0"/>
              <a:cs typeface="Calibri" pitchFamily="34" charset="0"/>
            </a:endParaRPr>
          </a:p>
        </p:txBody>
      </p:sp>
      <p:sp>
        <p:nvSpPr>
          <p:cNvPr id="47178" name="Rectangle 69"/>
          <p:cNvSpPr>
            <a:spLocks noChangeArrowheads="1"/>
          </p:cNvSpPr>
          <p:nvPr/>
        </p:nvSpPr>
        <p:spPr bwMode="auto">
          <a:xfrm>
            <a:off x="8110539" y="4572001"/>
            <a:ext cx="280987" cy="384175"/>
          </a:xfrm>
          <a:prstGeom prst="rect">
            <a:avLst/>
          </a:prstGeom>
          <a:solidFill>
            <a:srgbClr val="92F2A2"/>
          </a:solidFill>
          <a:ln w="9525" algn="ctr">
            <a:solidFill>
              <a:schemeClr val="tx1"/>
            </a:solidFill>
            <a:miter lim="800000"/>
            <a:headEnd/>
            <a:tailEnd/>
          </a:ln>
        </p:spPr>
        <p:txBody>
          <a:bodyPr wrap="none" anchor="ctr"/>
          <a:lstStyle/>
          <a:p>
            <a:endParaRPr lang="en-CA" sz="2400" dirty="0">
              <a:latin typeface="Aptos" panose="020B0004020202020204" pitchFamily="34" charset="0"/>
              <a:cs typeface="Lucida Sans Unicode" pitchFamily="34" charset="0"/>
            </a:endParaRPr>
          </a:p>
        </p:txBody>
      </p:sp>
      <p:sp>
        <p:nvSpPr>
          <p:cNvPr id="47179" name="Line 70"/>
          <p:cNvSpPr>
            <a:spLocks noChangeShapeType="1"/>
          </p:cNvSpPr>
          <p:nvPr/>
        </p:nvSpPr>
        <p:spPr bwMode="auto">
          <a:xfrm>
            <a:off x="8099425" y="4887913"/>
            <a:ext cx="292100" cy="0"/>
          </a:xfrm>
          <a:prstGeom prst="line">
            <a:avLst/>
          </a:prstGeom>
          <a:noFill/>
          <a:ln w="11176">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80" name="Rectangle 71"/>
          <p:cNvSpPr>
            <a:spLocks noChangeArrowheads="1"/>
          </p:cNvSpPr>
          <p:nvPr/>
        </p:nvSpPr>
        <p:spPr bwMode="auto">
          <a:xfrm>
            <a:off x="8424863" y="4362450"/>
            <a:ext cx="292100" cy="547688"/>
          </a:xfrm>
          <a:prstGeom prst="rect">
            <a:avLst/>
          </a:prstGeom>
          <a:solidFill>
            <a:srgbClr val="422E7D"/>
          </a:solidFill>
          <a:ln w="9525">
            <a:no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81" name="Rectangle 72"/>
          <p:cNvSpPr>
            <a:spLocks noChangeArrowheads="1"/>
          </p:cNvSpPr>
          <p:nvPr/>
        </p:nvSpPr>
        <p:spPr bwMode="auto">
          <a:xfrm>
            <a:off x="8431214" y="4365626"/>
            <a:ext cx="280987" cy="536575"/>
          </a:xfrm>
          <a:prstGeom prst="rect">
            <a:avLst/>
          </a:prstGeom>
          <a:solidFill>
            <a:srgbClr val="007148"/>
          </a:solidFill>
          <a:ln w="9525">
            <a:solidFill>
              <a:srgbClr val="000000"/>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82" name="Line 73"/>
          <p:cNvSpPr>
            <a:spLocks noChangeShapeType="1"/>
          </p:cNvSpPr>
          <p:nvPr/>
        </p:nvSpPr>
        <p:spPr bwMode="auto">
          <a:xfrm>
            <a:off x="8424863" y="4667250"/>
            <a:ext cx="292100" cy="0"/>
          </a:xfrm>
          <a:prstGeom prst="line">
            <a:avLst/>
          </a:prstGeom>
          <a:noFill/>
          <a:ln w="14288">
            <a:solidFill>
              <a:schemeClr val="bg1"/>
            </a:solidFill>
            <a:round/>
            <a:headEnd/>
            <a:tailEnd/>
          </a:ln>
        </p:spPr>
        <p:txBody>
          <a:bodyPr/>
          <a:lstStyle/>
          <a:p>
            <a:endParaRPr lang="tr-TR" dirty="0">
              <a:latin typeface="Aptos" panose="020B0004020202020204" pitchFamily="34" charset="0"/>
              <a:cs typeface="Calibri" pitchFamily="34" charset="0"/>
            </a:endParaRPr>
          </a:p>
        </p:txBody>
      </p:sp>
      <p:sp>
        <p:nvSpPr>
          <p:cNvPr id="47183" name="Rectangle 74"/>
          <p:cNvSpPr>
            <a:spLocks noChangeArrowheads="1"/>
          </p:cNvSpPr>
          <p:nvPr/>
        </p:nvSpPr>
        <p:spPr bwMode="auto">
          <a:xfrm>
            <a:off x="9075738" y="4168775"/>
            <a:ext cx="292100" cy="687388"/>
          </a:xfrm>
          <a:prstGeom prst="rect">
            <a:avLst/>
          </a:prstGeom>
          <a:solidFill>
            <a:srgbClr val="92F2A2"/>
          </a:solidFill>
          <a:ln w="9525" algn="ctr">
            <a:solidFill>
              <a:schemeClr val="tx1"/>
            </a:solidFill>
            <a:miter lim="800000"/>
            <a:headEnd/>
            <a:tailEnd/>
          </a:ln>
        </p:spPr>
        <p:txBody>
          <a:bodyPr wrap="none" anchor="ctr"/>
          <a:lstStyle/>
          <a:p>
            <a:endParaRPr lang="en-CA" sz="2400" dirty="0">
              <a:latin typeface="Aptos" panose="020B0004020202020204" pitchFamily="34" charset="0"/>
              <a:cs typeface="Lucida Sans Unicode" pitchFamily="34" charset="0"/>
            </a:endParaRPr>
          </a:p>
        </p:txBody>
      </p:sp>
      <p:sp>
        <p:nvSpPr>
          <p:cNvPr id="47184" name="Line 76"/>
          <p:cNvSpPr>
            <a:spLocks noChangeShapeType="1"/>
          </p:cNvSpPr>
          <p:nvPr/>
        </p:nvSpPr>
        <p:spPr bwMode="auto">
          <a:xfrm>
            <a:off x="9075738" y="4602163"/>
            <a:ext cx="292100" cy="1588"/>
          </a:xfrm>
          <a:prstGeom prst="line">
            <a:avLst/>
          </a:prstGeom>
          <a:noFill/>
          <a:ln w="11176">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85" name="Rectangle 77"/>
          <p:cNvSpPr>
            <a:spLocks noChangeArrowheads="1"/>
          </p:cNvSpPr>
          <p:nvPr/>
        </p:nvSpPr>
        <p:spPr bwMode="auto">
          <a:xfrm>
            <a:off x="9399588" y="2897189"/>
            <a:ext cx="292100" cy="1909763"/>
          </a:xfrm>
          <a:prstGeom prst="rect">
            <a:avLst/>
          </a:prstGeom>
          <a:solidFill>
            <a:srgbClr val="007148"/>
          </a:solidFill>
          <a:ln w="9525">
            <a:solidFill>
              <a:schemeClr val="tx1"/>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186" name="Line 79"/>
          <p:cNvSpPr>
            <a:spLocks noChangeShapeType="1"/>
          </p:cNvSpPr>
          <p:nvPr/>
        </p:nvSpPr>
        <p:spPr bwMode="auto">
          <a:xfrm>
            <a:off x="9399588" y="4048125"/>
            <a:ext cx="292100" cy="1588"/>
          </a:xfrm>
          <a:prstGeom prst="line">
            <a:avLst/>
          </a:prstGeom>
          <a:noFill/>
          <a:ln w="14288">
            <a:solidFill>
              <a:schemeClr val="bg1"/>
            </a:solidFill>
            <a:round/>
            <a:headEnd/>
            <a:tailEnd/>
          </a:ln>
        </p:spPr>
        <p:txBody>
          <a:bodyPr/>
          <a:lstStyle/>
          <a:p>
            <a:endParaRPr lang="tr-TR" dirty="0">
              <a:latin typeface="Aptos" panose="020B0004020202020204" pitchFamily="34" charset="0"/>
              <a:cs typeface="Calibri" pitchFamily="34" charset="0"/>
            </a:endParaRPr>
          </a:p>
        </p:txBody>
      </p:sp>
      <p:sp>
        <p:nvSpPr>
          <p:cNvPr id="47187" name="Rectangle 80"/>
          <p:cNvSpPr>
            <a:spLocks noChangeArrowheads="1"/>
          </p:cNvSpPr>
          <p:nvPr/>
        </p:nvSpPr>
        <p:spPr bwMode="auto">
          <a:xfrm>
            <a:off x="8245533" y="5080000"/>
            <a:ext cx="463845"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Day 60</a:t>
            </a:r>
            <a:endParaRPr lang="en-US" sz="3200" dirty="0">
              <a:latin typeface="Aptos" panose="020B0004020202020204" pitchFamily="34" charset="0"/>
              <a:cs typeface="Calibri" pitchFamily="34" charset="0"/>
            </a:endParaRPr>
          </a:p>
        </p:txBody>
      </p:sp>
      <p:sp>
        <p:nvSpPr>
          <p:cNvPr id="47188" name="Rectangle 81"/>
          <p:cNvSpPr>
            <a:spLocks noChangeArrowheads="1"/>
          </p:cNvSpPr>
          <p:nvPr/>
        </p:nvSpPr>
        <p:spPr bwMode="auto">
          <a:xfrm>
            <a:off x="9202413" y="5080000"/>
            <a:ext cx="545599"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Day 210</a:t>
            </a:r>
            <a:endParaRPr lang="en-US" sz="3200" dirty="0">
              <a:latin typeface="Aptos" panose="020B0004020202020204" pitchFamily="34" charset="0"/>
              <a:cs typeface="Calibri" pitchFamily="34" charset="0"/>
            </a:endParaRPr>
          </a:p>
        </p:txBody>
      </p:sp>
      <p:sp>
        <p:nvSpPr>
          <p:cNvPr id="47189" name="Rectangle 83"/>
          <p:cNvSpPr>
            <a:spLocks noChangeArrowheads="1"/>
          </p:cNvSpPr>
          <p:nvPr/>
        </p:nvSpPr>
        <p:spPr bwMode="auto">
          <a:xfrm>
            <a:off x="7326942" y="5080000"/>
            <a:ext cx="230832" cy="184666"/>
          </a:xfrm>
          <a:prstGeom prst="rect">
            <a:avLst/>
          </a:prstGeom>
          <a:noFill/>
          <a:ln w="9525">
            <a:noFill/>
            <a:miter lim="800000"/>
            <a:headEnd/>
            <a:tailEnd/>
          </a:ln>
        </p:spPr>
        <p:txBody>
          <a:bodyPr wrap="none" lIns="0" tIns="0" rIns="0" bIns="0">
            <a:spAutoFit/>
          </a:bodyPr>
          <a:lstStyle/>
          <a:p>
            <a:pPr eaLnBrk="0" hangingPunct="0"/>
            <a:r>
              <a:rPr lang="en-US" sz="1200" b="1" dirty="0">
                <a:latin typeface="Aptos" panose="020B0004020202020204" pitchFamily="34" charset="0"/>
                <a:cs typeface="Calibri" pitchFamily="34" charset="0"/>
              </a:rPr>
              <a:t>Pre</a:t>
            </a:r>
            <a:endParaRPr lang="en-US" sz="3200" dirty="0">
              <a:latin typeface="Aptos" panose="020B0004020202020204" pitchFamily="34" charset="0"/>
              <a:cs typeface="Calibri" pitchFamily="34" charset="0"/>
            </a:endParaRPr>
          </a:p>
        </p:txBody>
      </p:sp>
      <p:sp>
        <p:nvSpPr>
          <p:cNvPr id="47190" name="Text Box 90"/>
          <p:cNvSpPr txBox="1">
            <a:spLocks noChangeArrowheads="1"/>
          </p:cNvSpPr>
          <p:nvPr/>
        </p:nvSpPr>
        <p:spPr bwMode="auto">
          <a:xfrm>
            <a:off x="9735087" y="3940176"/>
            <a:ext cx="702436" cy="276999"/>
          </a:xfrm>
          <a:prstGeom prst="rect">
            <a:avLst/>
          </a:prstGeom>
          <a:noFill/>
          <a:ln w="9525">
            <a:noFill/>
            <a:miter lim="800000"/>
            <a:headEnd/>
            <a:tailEnd/>
          </a:ln>
        </p:spPr>
        <p:txBody>
          <a:bodyPr wrap="none">
            <a:spAutoFit/>
          </a:bodyPr>
          <a:lstStyle/>
          <a:p>
            <a:pPr eaLnBrk="0" hangingPunct="0"/>
            <a:r>
              <a:rPr lang="en-US" sz="1200" b="1" dirty="0">
                <a:latin typeface="Aptos" panose="020B0004020202020204" pitchFamily="34" charset="0"/>
                <a:cs typeface="Calibri" pitchFamily="34" charset="0"/>
              </a:rPr>
              <a:t>Median</a:t>
            </a:r>
          </a:p>
        </p:txBody>
      </p:sp>
      <p:sp>
        <p:nvSpPr>
          <p:cNvPr id="47191" name="Text Box 93"/>
          <p:cNvSpPr txBox="1">
            <a:spLocks noChangeArrowheads="1"/>
          </p:cNvSpPr>
          <p:nvPr/>
        </p:nvSpPr>
        <p:spPr bwMode="auto">
          <a:xfrm>
            <a:off x="9680219" y="2782889"/>
            <a:ext cx="380232" cy="276999"/>
          </a:xfrm>
          <a:prstGeom prst="rect">
            <a:avLst/>
          </a:prstGeom>
          <a:noFill/>
          <a:ln w="9525">
            <a:noFill/>
            <a:miter lim="800000"/>
            <a:headEnd/>
            <a:tailEnd/>
          </a:ln>
        </p:spPr>
        <p:txBody>
          <a:bodyPr wrap="none">
            <a:spAutoFit/>
          </a:bodyPr>
          <a:lstStyle/>
          <a:p>
            <a:pPr eaLnBrk="0" hangingPunct="0"/>
            <a:r>
              <a:rPr lang="en-US" sz="1200" b="1" dirty="0">
                <a:latin typeface="Aptos" panose="020B0004020202020204" pitchFamily="34" charset="0"/>
                <a:cs typeface="Calibri" pitchFamily="34" charset="0"/>
              </a:rPr>
              <a:t>Q3</a:t>
            </a:r>
          </a:p>
        </p:txBody>
      </p:sp>
      <p:sp>
        <p:nvSpPr>
          <p:cNvPr id="47192" name="Text Box 94"/>
          <p:cNvSpPr txBox="1">
            <a:spLocks noChangeArrowheads="1"/>
          </p:cNvSpPr>
          <p:nvPr/>
        </p:nvSpPr>
        <p:spPr bwMode="auto">
          <a:xfrm>
            <a:off x="9680219" y="4694239"/>
            <a:ext cx="380232" cy="276999"/>
          </a:xfrm>
          <a:prstGeom prst="rect">
            <a:avLst/>
          </a:prstGeom>
          <a:noFill/>
          <a:ln w="9525">
            <a:noFill/>
            <a:miter lim="800000"/>
            <a:headEnd/>
            <a:tailEnd/>
          </a:ln>
        </p:spPr>
        <p:txBody>
          <a:bodyPr wrap="none">
            <a:spAutoFit/>
          </a:bodyPr>
          <a:lstStyle/>
          <a:p>
            <a:pPr eaLnBrk="0" hangingPunct="0"/>
            <a:r>
              <a:rPr lang="en-US" sz="1200" b="1" dirty="0">
                <a:latin typeface="Aptos" panose="020B0004020202020204" pitchFamily="34" charset="0"/>
                <a:cs typeface="Calibri" pitchFamily="34" charset="0"/>
              </a:rPr>
              <a:t>Q1</a:t>
            </a:r>
          </a:p>
        </p:txBody>
      </p:sp>
      <p:sp>
        <p:nvSpPr>
          <p:cNvPr id="47193" name="Text Box 97"/>
          <p:cNvSpPr txBox="1">
            <a:spLocks noChangeArrowheads="1"/>
          </p:cNvSpPr>
          <p:nvPr/>
        </p:nvSpPr>
        <p:spPr bwMode="auto">
          <a:xfrm>
            <a:off x="9101131" y="2438400"/>
            <a:ext cx="636713" cy="338554"/>
          </a:xfrm>
          <a:prstGeom prst="rect">
            <a:avLst/>
          </a:prstGeom>
          <a:noFill/>
          <a:ln w="9525">
            <a:noFill/>
            <a:miter lim="800000"/>
            <a:headEnd/>
            <a:tailEnd/>
          </a:ln>
        </p:spPr>
        <p:txBody>
          <a:bodyPr wrap="none">
            <a:spAutoFit/>
          </a:bodyPr>
          <a:lstStyle/>
          <a:p>
            <a:pPr eaLnBrk="0" hangingPunct="0"/>
            <a:r>
              <a:rPr lang="en-US" sz="1600" dirty="0">
                <a:latin typeface="Aptos" panose="020B0004020202020204" pitchFamily="34" charset="0"/>
                <a:cs typeface="Calibri" pitchFamily="34" charset="0"/>
              </a:rPr>
              <a:t>2.2 x </a:t>
            </a:r>
            <a:endParaRPr lang="en-US" dirty="0">
              <a:latin typeface="Aptos" panose="020B0004020202020204" pitchFamily="34" charset="0"/>
              <a:cs typeface="Calibri" pitchFamily="34" charset="0"/>
            </a:endParaRPr>
          </a:p>
        </p:txBody>
      </p:sp>
      <p:sp>
        <p:nvSpPr>
          <p:cNvPr id="47194" name="Line 98"/>
          <p:cNvSpPr>
            <a:spLocks noChangeShapeType="1"/>
          </p:cNvSpPr>
          <p:nvPr/>
        </p:nvSpPr>
        <p:spPr bwMode="auto">
          <a:xfrm>
            <a:off x="9151938" y="2787650"/>
            <a:ext cx="412750" cy="0"/>
          </a:xfrm>
          <a:prstGeom prst="line">
            <a:avLst/>
          </a:prstGeom>
          <a:noFill/>
          <a:ln w="28575">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47195" name="Text Box 109"/>
          <p:cNvSpPr txBox="1">
            <a:spLocks noChangeArrowheads="1"/>
          </p:cNvSpPr>
          <p:nvPr/>
        </p:nvSpPr>
        <p:spPr bwMode="auto">
          <a:xfrm>
            <a:off x="7885076" y="5556250"/>
            <a:ext cx="1288045" cy="338554"/>
          </a:xfrm>
          <a:prstGeom prst="rect">
            <a:avLst/>
          </a:prstGeom>
          <a:noFill/>
          <a:ln w="9525">
            <a:noFill/>
            <a:miter lim="800000"/>
            <a:headEnd/>
            <a:tailEnd/>
          </a:ln>
        </p:spPr>
        <p:txBody>
          <a:bodyPr wrap="none">
            <a:spAutoFit/>
          </a:bodyPr>
          <a:lstStyle/>
          <a:p>
            <a:r>
              <a:rPr lang="tr-TR" sz="1600" b="1" dirty="0">
                <a:latin typeface="Aptos" panose="020B0004020202020204" pitchFamily="34" charset="0"/>
                <a:cs typeface="Calibri" pitchFamily="34" charset="0"/>
              </a:rPr>
              <a:t>Vaccination</a:t>
            </a:r>
            <a:endParaRPr lang="en-US" sz="1600" b="1" dirty="0">
              <a:latin typeface="Aptos" panose="020B0004020202020204" pitchFamily="34" charset="0"/>
              <a:cs typeface="Calibri" pitchFamily="34" charset="0"/>
            </a:endParaRPr>
          </a:p>
        </p:txBody>
      </p:sp>
      <p:sp>
        <p:nvSpPr>
          <p:cNvPr id="47196" name="Line 110"/>
          <p:cNvSpPr>
            <a:spLocks noChangeShapeType="1"/>
          </p:cNvSpPr>
          <p:nvPr/>
        </p:nvSpPr>
        <p:spPr bwMode="auto">
          <a:xfrm flipV="1">
            <a:off x="7747000" y="5375275"/>
            <a:ext cx="0" cy="209550"/>
          </a:xfrm>
          <a:prstGeom prst="line">
            <a:avLst/>
          </a:prstGeom>
          <a:noFill/>
          <a:ln w="38100">
            <a:solidFill>
              <a:schemeClr val="tx1"/>
            </a:solidFill>
            <a:round/>
            <a:headEnd/>
            <a:tailEnd type="triangle" w="med" len="med"/>
          </a:ln>
        </p:spPr>
        <p:txBody>
          <a:bodyPr wrap="none" anchor="ctr"/>
          <a:lstStyle/>
          <a:p>
            <a:endParaRPr lang="tr-TR" dirty="0">
              <a:latin typeface="Aptos" panose="020B0004020202020204" pitchFamily="34" charset="0"/>
              <a:cs typeface="Calibri" pitchFamily="34" charset="0"/>
            </a:endParaRPr>
          </a:p>
        </p:txBody>
      </p:sp>
      <p:sp>
        <p:nvSpPr>
          <p:cNvPr id="47197" name="Line 111"/>
          <p:cNvSpPr>
            <a:spLocks noChangeShapeType="1"/>
          </p:cNvSpPr>
          <p:nvPr/>
        </p:nvSpPr>
        <p:spPr bwMode="auto">
          <a:xfrm flipV="1">
            <a:off x="7993063" y="5375275"/>
            <a:ext cx="0" cy="209550"/>
          </a:xfrm>
          <a:prstGeom prst="line">
            <a:avLst/>
          </a:prstGeom>
          <a:noFill/>
          <a:ln w="38100">
            <a:solidFill>
              <a:schemeClr val="tx1"/>
            </a:solidFill>
            <a:round/>
            <a:headEnd/>
            <a:tailEnd type="triangle" w="med" len="med"/>
          </a:ln>
        </p:spPr>
        <p:txBody>
          <a:bodyPr wrap="none" anchor="ctr"/>
          <a:lstStyle/>
          <a:p>
            <a:endParaRPr lang="tr-TR" dirty="0">
              <a:latin typeface="Aptos" panose="020B0004020202020204" pitchFamily="34" charset="0"/>
              <a:cs typeface="Calibri" pitchFamily="34" charset="0"/>
            </a:endParaRPr>
          </a:p>
        </p:txBody>
      </p:sp>
      <p:sp>
        <p:nvSpPr>
          <p:cNvPr id="47198" name="Line 112"/>
          <p:cNvSpPr>
            <a:spLocks noChangeShapeType="1"/>
          </p:cNvSpPr>
          <p:nvPr/>
        </p:nvSpPr>
        <p:spPr bwMode="auto">
          <a:xfrm flipV="1">
            <a:off x="8967788" y="5375275"/>
            <a:ext cx="0" cy="209550"/>
          </a:xfrm>
          <a:prstGeom prst="line">
            <a:avLst/>
          </a:prstGeom>
          <a:noFill/>
          <a:ln w="38100">
            <a:solidFill>
              <a:schemeClr val="tx1"/>
            </a:solidFill>
            <a:round/>
            <a:headEnd/>
            <a:tailEnd type="triangle" w="med" len="med"/>
          </a:ln>
        </p:spPr>
        <p:txBody>
          <a:bodyPr wrap="none" anchor="ctr"/>
          <a:lstStyle/>
          <a:p>
            <a:endParaRPr lang="tr-TR" dirty="0">
              <a:latin typeface="Aptos" panose="020B0004020202020204" pitchFamily="34" charset="0"/>
              <a:cs typeface="Calibri" pitchFamily="34" charset="0"/>
            </a:endParaRPr>
          </a:p>
        </p:txBody>
      </p:sp>
      <p:sp>
        <p:nvSpPr>
          <p:cNvPr id="47199" name="Rectangle 85"/>
          <p:cNvSpPr>
            <a:spLocks noChangeArrowheads="1"/>
          </p:cNvSpPr>
          <p:nvPr/>
        </p:nvSpPr>
        <p:spPr bwMode="auto">
          <a:xfrm>
            <a:off x="7245351" y="3565526"/>
            <a:ext cx="122237" cy="125413"/>
          </a:xfrm>
          <a:prstGeom prst="rect">
            <a:avLst/>
          </a:prstGeom>
          <a:solidFill>
            <a:srgbClr val="007148"/>
          </a:solidFill>
          <a:ln w="9525">
            <a:solidFill>
              <a:srgbClr val="000000"/>
            </a:solidFill>
            <a:miter lim="800000"/>
            <a:headEnd/>
            <a:tailEnd/>
          </a:ln>
        </p:spPr>
        <p:txBody>
          <a:bodyPr/>
          <a:lstStyle/>
          <a:p>
            <a:pPr algn="ctr" eaLnBrk="0" hangingPunct="0"/>
            <a:endParaRPr lang="en-CA" sz="2800" dirty="0">
              <a:latin typeface="Aptos" panose="020B0004020202020204" pitchFamily="34" charset="0"/>
              <a:cs typeface="Calibri" pitchFamily="34" charset="0"/>
            </a:endParaRPr>
          </a:p>
        </p:txBody>
      </p:sp>
      <p:sp>
        <p:nvSpPr>
          <p:cNvPr id="47200" name="Rectangle 86"/>
          <p:cNvSpPr>
            <a:spLocks noChangeArrowheads="1"/>
          </p:cNvSpPr>
          <p:nvPr/>
        </p:nvSpPr>
        <p:spPr bwMode="auto">
          <a:xfrm>
            <a:off x="7245351" y="3790950"/>
            <a:ext cx="122237" cy="127000"/>
          </a:xfrm>
          <a:prstGeom prst="rect">
            <a:avLst/>
          </a:prstGeom>
          <a:solidFill>
            <a:srgbClr val="92F2A2"/>
          </a:solidFill>
          <a:ln w="9525" algn="ctr">
            <a:solidFill>
              <a:schemeClr val="tx1"/>
            </a:solidFill>
            <a:miter lim="800000"/>
            <a:headEnd/>
            <a:tailEnd/>
          </a:ln>
        </p:spPr>
        <p:txBody>
          <a:bodyPr wrap="none" anchor="ctr"/>
          <a:lstStyle/>
          <a:p>
            <a:endParaRPr lang="en-CA" sz="2400" dirty="0">
              <a:latin typeface="Aptos" panose="020B0004020202020204" pitchFamily="34" charset="0"/>
              <a:cs typeface="Lucida Sans Unicode" pitchFamily="34" charset="0"/>
            </a:endParaRPr>
          </a:p>
        </p:txBody>
      </p:sp>
      <p:sp>
        <p:nvSpPr>
          <p:cNvPr id="47201" name="Text Box 87"/>
          <p:cNvSpPr txBox="1">
            <a:spLocks noChangeArrowheads="1"/>
          </p:cNvSpPr>
          <p:nvPr/>
        </p:nvSpPr>
        <p:spPr bwMode="auto">
          <a:xfrm>
            <a:off x="7352749" y="3713164"/>
            <a:ext cx="761747" cy="307777"/>
          </a:xfrm>
          <a:prstGeom prst="rect">
            <a:avLst/>
          </a:prstGeom>
          <a:noFill/>
          <a:ln w="9525">
            <a:noFill/>
            <a:miter lim="800000"/>
            <a:headEnd/>
            <a:tailEnd/>
          </a:ln>
        </p:spPr>
        <p:txBody>
          <a:bodyPr wrap="none">
            <a:spAutoFit/>
          </a:bodyPr>
          <a:lstStyle/>
          <a:p>
            <a:pPr eaLnBrk="0" hangingPunct="0"/>
            <a:r>
              <a:rPr lang="en-US" sz="1400" dirty="0">
                <a:latin typeface="Aptos" panose="020B0004020202020204" pitchFamily="34" charset="0"/>
                <a:cs typeface="Calibri" pitchFamily="34" charset="0"/>
              </a:rPr>
              <a:t>Al(OH)</a:t>
            </a:r>
            <a:r>
              <a:rPr lang="en-US" sz="1400" baseline="-25000" dirty="0">
                <a:latin typeface="Aptos" panose="020B0004020202020204" pitchFamily="34" charset="0"/>
                <a:cs typeface="Calibri" pitchFamily="34" charset="0"/>
              </a:rPr>
              <a:t>3</a:t>
            </a:r>
          </a:p>
        </p:txBody>
      </p:sp>
      <p:sp>
        <p:nvSpPr>
          <p:cNvPr id="47202" name="Text Box 88"/>
          <p:cNvSpPr txBox="1">
            <a:spLocks noChangeArrowheads="1"/>
          </p:cNvSpPr>
          <p:nvPr/>
        </p:nvSpPr>
        <p:spPr bwMode="auto">
          <a:xfrm>
            <a:off x="7371898" y="3467101"/>
            <a:ext cx="583621" cy="307777"/>
          </a:xfrm>
          <a:prstGeom prst="rect">
            <a:avLst/>
          </a:prstGeom>
          <a:noFill/>
          <a:ln w="9525">
            <a:noFill/>
            <a:miter lim="800000"/>
            <a:headEnd/>
            <a:tailEnd/>
          </a:ln>
        </p:spPr>
        <p:txBody>
          <a:bodyPr wrap="none">
            <a:spAutoFit/>
          </a:bodyPr>
          <a:lstStyle/>
          <a:p>
            <a:pPr eaLnBrk="0" hangingPunct="0"/>
            <a:r>
              <a:rPr lang="en-US" sz="1400" dirty="0">
                <a:latin typeface="Aptos" panose="020B0004020202020204" pitchFamily="34" charset="0"/>
                <a:cs typeface="Calibri" pitchFamily="34" charset="0"/>
              </a:rPr>
              <a:t>AS04</a:t>
            </a:r>
          </a:p>
        </p:txBody>
      </p:sp>
      <p:sp>
        <p:nvSpPr>
          <p:cNvPr id="47205" name="Rectangle 108"/>
          <p:cNvSpPr>
            <a:spLocks noGrp="1" noChangeArrowheads="1"/>
          </p:cNvSpPr>
          <p:nvPr>
            <p:ph type="title"/>
          </p:nvPr>
        </p:nvSpPr>
        <p:spPr>
          <a:noFill/>
        </p:spPr>
        <p:txBody>
          <a:bodyPr/>
          <a:lstStyle/>
          <a:p>
            <a:pPr>
              <a:lnSpc>
                <a:spcPct val="80000"/>
              </a:lnSpc>
            </a:pPr>
            <a:r>
              <a:rPr lang="en-GB" sz="3200" dirty="0"/>
              <a:t>AS04 </a:t>
            </a:r>
            <a:r>
              <a:rPr lang="tr-TR" sz="3200" dirty="0"/>
              <a:t>Adjuvanted </a:t>
            </a:r>
            <a:r>
              <a:rPr lang="en-GB" sz="3200" dirty="0" err="1"/>
              <a:t>Cervarix</a:t>
            </a:r>
            <a:r>
              <a:rPr lang="en-GB" sz="3200" baseline="30000" dirty="0"/>
              <a:t>®</a:t>
            </a:r>
            <a:endParaRPr lang="en-US" sz="3200" dirty="0"/>
          </a:p>
        </p:txBody>
      </p:sp>
      <p:sp>
        <p:nvSpPr>
          <p:cNvPr id="101" name="Footer Placeholder 100"/>
          <p:cNvSpPr>
            <a:spLocks noGrp="1"/>
          </p:cNvSpPr>
          <p:nvPr>
            <p:ph type="ftr" sz="quarter" idx="11"/>
          </p:nvPr>
        </p:nvSpPr>
        <p:spPr/>
        <p:txBody>
          <a:bodyPr/>
          <a:lstStyle/>
          <a:p>
            <a:r>
              <a:rPr lang="tr-TR"/>
              <a:t>Giannini SL, Vaccine, 2006</a:t>
            </a:r>
            <a:endParaRPr lang="tr-TR" dirty="0"/>
          </a:p>
        </p:txBody>
      </p:sp>
      <p:sp>
        <p:nvSpPr>
          <p:cNvPr id="47207" name="Text Box 80"/>
          <p:cNvSpPr txBox="1">
            <a:spLocks noChangeArrowheads="1"/>
          </p:cNvSpPr>
          <p:nvPr/>
        </p:nvSpPr>
        <p:spPr bwMode="auto">
          <a:xfrm>
            <a:off x="2676228" y="5962676"/>
            <a:ext cx="6588125" cy="274637"/>
          </a:xfrm>
          <a:prstGeom prst="rect">
            <a:avLst/>
          </a:prstGeom>
          <a:noFill/>
          <a:ln w="9525">
            <a:noFill/>
            <a:miter lim="800000"/>
            <a:headEnd/>
            <a:tailEnd/>
          </a:ln>
        </p:spPr>
        <p:txBody>
          <a:bodyPr>
            <a:spAutoFit/>
          </a:bodyPr>
          <a:lstStyle/>
          <a:p>
            <a:pPr marL="342900" indent="-342900"/>
            <a:r>
              <a:rPr lang="da-DK" sz="1200" dirty="0">
                <a:latin typeface="Aptos" panose="020B0004020202020204" pitchFamily="34" charset="0"/>
                <a:cs typeface="Calibri" pitchFamily="34" charset="0"/>
              </a:rPr>
              <a:t>* Wilcoxon’s non-parametric test (</a:t>
            </a:r>
            <a:r>
              <a:rPr lang="da-DK" sz="1200" i="1" dirty="0">
                <a:latin typeface="Aptos" panose="020B0004020202020204" pitchFamily="34" charset="0"/>
                <a:cs typeface="Calibri" pitchFamily="34" charset="0"/>
              </a:rPr>
              <a:t>p </a:t>
            </a:r>
            <a:r>
              <a:rPr lang="da-DK" sz="1200" dirty="0">
                <a:latin typeface="Aptos" panose="020B0004020202020204" pitchFamily="34" charset="0"/>
                <a:cs typeface="Calibri" pitchFamily="34" charset="0"/>
              </a:rPr>
              <a:t>&lt; 0.05).</a:t>
            </a:r>
            <a:endParaRPr lang="en-GB" sz="1200" dirty="0">
              <a:latin typeface="Aptos" panose="020B0004020202020204" pitchFamily="34" charset="0"/>
              <a:cs typeface="Calibri" pitchFamily="34" charset="0"/>
            </a:endParaRPr>
          </a:p>
        </p:txBody>
      </p:sp>
    </p:spTree>
    <p:extLst>
      <p:ext uri="{BB962C8B-B14F-4D97-AF65-F5344CB8AC3E}">
        <p14:creationId xmlns:p14="http://schemas.microsoft.com/office/powerpoint/2010/main" val="342345809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GMT (</a:t>
            </a:r>
            <a:r>
              <a:rPr lang="tr-TR" u="sng" dirty="0"/>
              <a:t>G</a:t>
            </a:r>
            <a:r>
              <a:rPr lang="tr-TR" b="0" dirty="0"/>
              <a:t>eometric</a:t>
            </a:r>
            <a:r>
              <a:rPr lang="tr-TR" dirty="0"/>
              <a:t> </a:t>
            </a:r>
            <a:r>
              <a:rPr lang="tr-TR" u="sng" dirty="0"/>
              <a:t>M</a:t>
            </a:r>
            <a:r>
              <a:rPr lang="tr-TR" b="0" dirty="0"/>
              <a:t>ean</a:t>
            </a:r>
            <a:r>
              <a:rPr lang="tr-TR" dirty="0"/>
              <a:t> </a:t>
            </a:r>
            <a:r>
              <a:rPr lang="tr-TR" u="sng" dirty="0"/>
              <a:t>T</a:t>
            </a:r>
            <a:r>
              <a:rPr lang="tr-TR" b="0" dirty="0"/>
              <a:t>iters</a:t>
            </a:r>
            <a:r>
              <a:rPr lang="tr-TR" dirty="0"/>
              <a:t>) </a:t>
            </a:r>
            <a:r>
              <a:rPr lang="tr-TR" dirty="0" err="1"/>
              <a:t>Antibody</a:t>
            </a:r>
            <a:r>
              <a:rPr lang="tr-TR" dirty="0"/>
              <a:t> </a:t>
            </a:r>
            <a:r>
              <a:rPr lang="tr-TR" dirty="0" err="1"/>
              <a:t>Titers</a:t>
            </a:r>
            <a:r>
              <a:rPr lang="tr-TR" dirty="0"/>
              <a:t> </a:t>
            </a:r>
            <a:r>
              <a:rPr lang="tr-TR" dirty="0" err="1"/>
              <a:t>Detection</a:t>
            </a:r>
            <a:r>
              <a:rPr lang="tr-TR" dirty="0"/>
              <a:t> </a:t>
            </a:r>
            <a:r>
              <a:rPr lang="tr-TR" dirty="0" err="1"/>
              <a:t>Methods</a:t>
            </a:r>
            <a:endParaRPr lang="tr-TR" dirty="0"/>
          </a:p>
        </p:txBody>
      </p:sp>
      <p:graphicFrame>
        <p:nvGraphicFramePr>
          <p:cNvPr id="4" name="Content Placeholder 3"/>
          <p:cNvGraphicFramePr>
            <a:graphicFrameLocks noGrp="1"/>
          </p:cNvGraphicFramePr>
          <p:nvPr>
            <p:ph sz="quarter" idx="4294967295"/>
          </p:nvPr>
        </p:nvGraphicFramePr>
        <p:xfrm>
          <a:off x="1955032" y="1600200"/>
          <a:ext cx="8712968"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98125" y="5517232"/>
            <a:ext cx="631904" cy="369332"/>
          </a:xfrm>
          <a:prstGeom prst="rect">
            <a:avLst/>
          </a:prstGeom>
          <a:noFill/>
        </p:spPr>
        <p:txBody>
          <a:bodyPr wrap="none" rtlCol="0">
            <a:spAutoFit/>
          </a:bodyPr>
          <a:lstStyle/>
          <a:p>
            <a:r>
              <a:rPr lang="tr-TR" b="1" dirty="0">
                <a:latin typeface="Aptos" panose="020B0004020202020204" pitchFamily="34" charset="0"/>
                <a:cs typeface="Calibri" pitchFamily="34" charset="0"/>
              </a:rPr>
              <a:t>GSK</a:t>
            </a:r>
          </a:p>
        </p:txBody>
      </p:sp>
      <p:sp>
        <p:nvSpPr>
          <p:cNvPr id="6" name="TextBox 5"/>
          <p:cNvSpPr txBox="1"/>
          <p:nvPr/>
        </p:nvSpPr>
        <p:spPr>
          <a:xfrm>
            <a:off x="8428310" y="5517232"/>
            <a:ext cx="675185" cy="369332"/>
          </a:xfrm>
          <a:prstGeom prst="rect">
            <a:avLst/>
          </a:prstGeom>
          <a:noFill/>
        </p:spPr>
        <p:txBody>
          <a:bodyPr wrap="none" rtlCol="0">
            <a:spAutoFit/>
          </a:bodyPr>
          <a:lstStyle/>
          <a:p>
            <a:r>
              <a:rPr lang="tr-TR" b="1" dirty="0">
                <a:latin typeface="Aptos" panose="020B0004020202020204" pitchFamily="34" charset="0"/>
                <a:cs typeface="Calibri" pitchFamily="34" charset="0"/>
              </a:rPr>
              <a:t>MSD</a:t>
            </a:r>
          </a:p>
        </p:txBody>
      </p:sp>
      <p:sp>
        <p:nvSpPr>
          <p:cNvPr id="7" name="TextBox 6"/>
          <p:cNvSpPr txBox="1"/>
          <p:nvPr/>
        </p:nvSpPr>
        <p:spPr>
          <a:xfrm>
            <a:off x="5978433" y="5517232"/>
            <a:ext cx="739305" cy="369332"/>
          </a:xfrm>
          <a:prstGeom prst="rect">
            <a:avLst/>
          </a:prstGeom>
          <a:noFill/>
        </p:spPr>
        <p:txBody>
          <a:bodyPr wrap="none" rtlCol="0">
            <a:spAutoFit/>
          </a:bodyPr>
          <a:lstStyle/>
          <a:p>
            <a:r>
              <a:rPr lang="tr-TR" b="1" dirty="0">
                <a:latin typeface="Aptos" panose="020B0004020202020204" pitchFamily="34" charset="0"/>
                <a:cs typeface="Calibri" pitchFamily="34" charset="0"/>
              </a:rPr>
              <a:t>WHO</a:t>
            </a:r>
          </a:p>
        </p:txBody>
      </p:sp>
      <p:sp>
        <p:nvSpPr>
          <p:cNvPr id="8" name="Rectangle 7"/>
          <p:cNvSpPr/>
          <p:nvPr/>
        </p:nvSpPr>
        <p:spPr>
          <a:xfrm>
            <a:off x="2567608" y="5949280"/>
            <a:ext cx="7128792" cy="369332"/>
          </a:xfrm>
          <a:prstGeom prst="rect">
            <a:avLst/>
          </a:prstGeom>
        </p:spPr>
        <p:txBody>
          <a:bodyPr wrap="square">
            <a:spAutoFit/>
          </a:bodyPr>
          <a:lstStyle/>
          <a:p>
            <a:r>
              <a:rPr lang="tr-TR" dirty="0">
                <a:latin typeface="Aptos" panose="020B0004020202020204" pitchFamily="34" charset="0"/>
              </a:rPr>
              <a:t>*</a:t>
            </a:r>
            <a:r>
              <a:rPr lang="en-US" b="1" dirty="0">
                <a:latin typeface="Aptos" panose="020B0004020202020204" pitchFamily="34" charset="0"/>
              </a:rPr>
              <a:t>SEAP-NA</a:t>
            </a:r>
            <a:r>
              <a:rPr lang="tr-TR" b="1" dirty="0">
                <a:latin typeface="Aptos" panose="020B0004020202020204" pitchFamily="34" charset="0"/>
              </a:rPr>
              <a:t>: </a:t>
            </a:r>
            <a:r>
              <a:rPr lang="tr-TR" b="1" u="sng" dirty="0">
                <a:latin typeface="Aptos" panose="020B0004020202020204" pitchFamily="34" charset="0"/>
              </a:rPr>
              <a:t>S</a:t>
            </a:r>
            <a:r>
              <a:rPr lang="en-US" dirty="0" err="1">
                <a:latin typeface="Aptos" panose="020B0004020202020204" pitchFamily="34" charset="0"/>
              </a:rPr>
              <a:t>ecreted</a:t>
            </a:r>
            <a:r>
              <a:rPr lang="en-US" dirty="0">
                <a:latin typeface="Aptos" panose="020B0004020202020204" pitchFamily="34" charset="0"/>
              </a:rPr>
              <a:t> </a:t>
            </a:r>
            <a:r>
              <a:rPr lang="tr-TR" b="1" u="sng" dirty="0">
                <a:latin typeface="Aptos" panose="020B0004020202020204" pitchFamily="34" charset="0"/>
              </a:rPr>
              <a:t>A</a:t>
            </a:r>
            <a:r>
              <a:rPr lang="en-US" dirty="0" err="1">
                <a:latin typeface="Aptos" panose="020B0004020202020204" pitchFamily="34" charset="0"/>
              </a:rPr>
              <a:t>lkaline</a:t>
            </a:r>
            <a:r>
              <a:rPr lang="en-US" dirty="0">
                <a:latin typeface="Aptos" panose="020B0004020202020204" pitchFamily="34" charset="0"/>
              </a:rPr>
              <a:t> </a:t>
            </a:r>
            <a:r>
              <a:rPr lang="tr-TR" b="1" u="sng" dirty="0">
                <a:latin typeface="Aptos" panose="020B0004020202020204" pitchFamily="34" charset="0"/>
              </a:rPr>
              <a:t>P</a:t>
            </a:r>
            <a:r>
              <a:rPr lang="en-US" dirty="0" err="1">
                <a:latin typeface="Aptos" panose="020B0004020202020204" pitchFamily="34" charset="0"/>
              </a:rPr>
              <a:t>hosphatase</a:t>
            </a:r>
            <a:r>
              <a:rPr lang="en-US" dirty="0">
                <a:latin typeface="Aptos" panose="020B0004020202020204" pitchFamily="34" charset="0"/>
              </a:rPr>
              <a:t> </a:t>
            </a:r>
            <a:r>
              <a:rPr lang="tr-TR" b="1" u="sng" dirty="0">
                <a:latin typeface="Aptos" panose="020B0004020202020204" pitchFamily="34" charset="0"/>
              </a:rPr>
              <a:t>N</a:t>
            </a:r>
            <a:r>
              <a:rPr lang="en-US" dirty="0" err="1">
                <a:latin typeface="Aptos" panose="020B0004020202020204" pitchFamily="34" charset="0"/>
              </a:rPr>
              <a:t>eutralization</a:t>
            </a:r>
            <a:r>
              <a:rPr lang="en-US" dirty="0">
                <a:latin typeface="Aptos" panose="020B0004020202020204" pitchFamily="34" charset="0"/>
              </a:rPr>
              <a:t> </a:t>
            </a:r>
            <a:r>
              <a:rPr lang="tr-TR" b="1" u="sng" dirty="0">
                <a:latin typeface="Aptos" panose="020B0004020202020204" pitchFamily="34" charset="0"/>
              </a:rPr>
              <a:t>A</a:t>
            </a:r>
            <a:r>
              <a:rPr lang="en-US" dirty="0" err="1">
                <a:latin typeface="Aptos" panose="020B0004020202020204" pitchFamily="34" charset="0"/>
              </a:rPr>
              <a:t>ssay</a:t>
            </a:r>
            <a:endParaRPr lang="tr-TR" dirty="0">
              <a:latin typeface="Aptos" panose="020B0004020202020204" pitchFamily="34" charset="0"/>
            </a:endParaRPr>
          </a:p>
        </p:txBody>
      </p:sp>
      <p:sp>
        <p:nvSpPr>
          <p:cNvPr id="9" name="Footer Placeholder 8"/>
          <p:cNvSpPr>
            <a:spLocks noGrp="1"/>
          </p:cNvSpPr>
          <p:nvPr>
            <p:ph type="ftr" sz="quarter" idx="11"/>
          </p:nvPr>
        </p:nvSpPr>
        <p:spPr/>
        <p:txBody>
          <a:bodyPr/>
          <a:lstStyle/>
          <a:p>
            <a:endParaRPr lang="tr-TR"/>
          </a:p>
          <a:p>
            <a:r>
              <a:rPr lang="tr-TR"/>
              <a:t>Schiller JT, JID, 2009</a:t>
            </a:r>
            <a:endParaRPr lang="tr-TR" dirty="0"/>
          </a:p>
        </p:txBody>
      </p:sp>
    </p:spTree>
    <p:extLst>
      <p:ext uri="{BB962C8B-B14F-4D97-AF65-F5344CB8AC3E}">
        <p14:creationId xmlns:p14="http://schemas.microsoft.com/office/powerpoint/2010/main" val="4181089016"/>
      </p:ext>
    </p:extLst>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6419" name="Rectangle 3"/>
          <p:cNvSpPr>
            <a:spLocks noGrp="1" noChangeArrowheads="1"/>
          </p:cNvSpPr>
          <p:nvPr>
            <p:ph type="title"/>
          </p:nvPr>
        </p:nvSpPr>
        <p:spPr>
          <a:noFill/>
          <a:ln>
            <a:noFill/>
          </a:ln>
        </p:spPr>
        <p:txBody>
          <a:bodyPr vert="horz" wrap="square" lIns="91440" tIns="45720" rIns="91440" bIns="45720" numCol="1" rtlCol="0" anchor="ctr" anchorCtr="0" compatLnSpc="1">
            <a:prstTxWarp prst="textNoShape">
              <a:avLst/>
            </a:prstTxWarp>
            <a:normAutofit fontScale="90000"/>
          </a:bodyPr>
          <a:lstStyle/>
          <a:p>
            <a:pPr>
              <a:lnSpc>
                <a:spcPct val="80000"/>
              </a:lnSpc>
            </a:pPr>
            <a:r>
              <a:rPr lang="en-US" sz="4000" dirty="0"/>
              <a:t>HPV 16 and 18 Neutralizing Antibody Responses</a:t>
            </a:r>
          </a:p>
        </p:txBody>
      </p:sp>
      <p:sp>
        <p:nvSpPr>
          <p:cNvPr id="351" name="Footer Placeholder 350"/>
          <p:cNvSpPr>
            <a:spLocks noGrp="1"/>
          </p:cNvSpPr>
          <p:nvPr>
            <p:ph type="ftr" sz="quarter" idx="11"/>
          </p:nvPr>
        </p:nvSpPr>
        <p:spPr/>
        <p:txBody>
          <a:bodyPr/>
          <a:lstStyle/>
          <a:p>
            <a:r>
              <a:rPr lang="tr-TR"/>
              <a:t>Einstein MH, Human Vaccines 2009</a:t>
            </a:r>
            <a:endParaRPr lang="tr-TR" dirty="0"/>
          </a:p>
        </p:txBody>
      </p:sp>
      <p:grpSp>
        <p:nvGrpSpPr>
          <p:cNvPr id="4" name="Group 343"/>
          <p:cNvGrpSpPr/>
          <p:nvPr/>
        </p:nvGrpSpPr>
        <p:grpSpPr>
          <a:xfrm>
            <a:off x="3836257" y="1669840"/>
            <a:ext cx="1759499" cy="786031"/>
            <a:chOff x="1182386" y="1314450"/>
            <a:chExt cx="2639249" cy="786031"/>
          </a:xfrm>
        </p:grpSpPr>
        <p:sp>
          <p:nvSpPr>
            <p:cNvPr id="956753" name="TextBox 24"/>
            <p:cNvSpPr txBox="1">
              <a:spLocks noChangeAspect="1" noChangeArrowheads="1"/>
            </p:cNvSpPr>
            <p:nvPr/>
          </p:nvSpPr>
          <p:spPr bwMode="auto">
            <a:xfrm>
              <a:off x="1182386" y="1454150"/>
              <a:ext cx="988027" cy="646331"/>
            </a:xfrm>
            <a:prstGeom prst="rect">
              <a:avLst/>
            </a:prstGeom>
            <a:solidFill>
              <a:srgbClr val="422E7D"/>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spAutoFit/>
            </a:bodyPr>
            <a:lstStyle/>
            <a:p>
              <a:pPr algn="ctr"/>
              <a:r>
                <a:rPr lang="en-US" sz="2100" b="1" dirty="0">
                  <a:latin typeface="Aptos" panose="020B0004020202020204" pitchFamily="34" charset="0"/>
                  <a:cs typeface="Calibri" pitchFamily="34" charset="0"/>
                </a:rPr>
                <a:t>HPV 16</a:t>
              </a:r>
            </a:p>
          </p:txBody>
        </p:sp>
        <p:sp>
          <p:nvSpPr>
            <p:cNvPr id="956754" name="TextBox 18"/>
            <p:cNvSpPr txBox="1">
              <a:spLocks noChangeArrowheads="1"/>
            </p:cNvSpPr>
            <p:nvPr/>
          </p:nvSpPr>
          <p:spPr bwMode="auto">
            <a:xfrm>
              <a:off x="2490788" y="1314450"/>
              <a:ext cx="1330847" cy="335989"/>
            </a:xfrm>
            <a:prstGeom prst="rect">
              <a:avLst/>
            </a:prstGeom>
            <a:noFill/>
            <a:ln w="9525">
              <a:noFill/>
              <a:miter lim="800000"/>
              <a:headEnd/>
              <a:tailEnd/>
            </a:ln>
          </p:spPr>
          <p:txBody>
            <a:bodyPr wrap="none">
              <a:spAutoFit/>
            </a:bodyPr>
            <a:lstStyle/>
            <a:p>
              <a:pPr algn="l">
                <a:lnSpc>
                  <a:spcPct val="120000"/>
                </a:lnSpc>
              </a:pPr>
              <a:r>
                <a:rPr lang="en-US" sz="1400" dirty="0" err="1">
                  <a:latin typeface="Aptos" panose="020B0004020202020204" pitchFamily="34" charset="0"/>
                  <a:cs typeface="Calibri" pitchFamily="34" charset="0"/>
                </a:rPr>
                <a:t>Cervarix</a:t>
              </a:r>
              <a:r>
                <a:rPr lang="en-US" sz="1400" baseline="30000" dirty="0">
                  <a:latin typeface="Aptos" panose="020B0004020202020204" pitchFamily="34" charset="0"/>
                  <a:cs typeface="Calibri" pitchFamily="34" charset="0"/>
                </a:rPr>
                <a:t>®</a:t>
              </a:r>
            </a:p>
          </p:txBody>
        </p:sp>
        <p:sp>
          <p:nvSpPr>
            <p:cNvPr id="2" name="Rectangle 22"/>
            <p:cNvSpPr>
              <a:spLocks noChangeAspect="1" noChangeArrowheads="1"/>
            </p:cNvSpPr>
            <p:nvPr/>
          </p:nvSpPr>
          <p:spPr bwMode="auto">
            <a:xfrm>
              <a:off x="2251075" y="1404938"/>
              <a:ext cx="168275" cy="168275"/>
            </a:xfrm>
            <a:prstGeom prst="rect">
              <a:avLst/>
            </a:prstGeom>
            <a:solidFill>
              <a:srgbClr val="422A7D"/>
            </a:solidFill>
            <a:ln w="9525">
              <a:noFill/>
              <a:miter lim="800000"/>
              <a:headEnd/>
              <a:tailEnd/>
            </a:ln>
          </p:spPr>
          <p:txBody>
            <a:bodyPr anchor="ctr"/>
            <a:lstStyle/>
            <a:p>
              <a:pPr algn="ctr"/>
              <a:endParaRPr lang="en-GB" dirty="0">
                <a:solidFill>
                  <a:srgbClr val="FFFFFF"/>
                </a:solidFill>
                <a:latin typeface="Verdana" pitchFamily="34" charset="0"/>
                <a:cs typeface="Calibri" pitchFamily="34" charset="0"/>
              </a:endParaRPr>
            </a:p>
          </p:txBody>
        </p:sp>
        <p:sp>
          <p:nvSpPr>
            <p:cNvPr id="3" name="Rectangle 23"/>
            <p:cNvSpPr>
              <a:spLocks noChangeAspect="1" noChangeArrowheads="1"/>
            </p:cNvSpPr>
            <p:nvPr/>
          </p:nvSpPr>
          <p:spPr bwMode="auto">
            <a:xfrm>
              <a:off x="2251075" y="1700213"/>
              <a:ext cx="168275" cy="168275"/>
            </a:xfrm>
            <a:prstGeom prst="rect">
              <a:avLst/>
            </a:prstGeom>
            <a:solidFill>
              <a:srgbClr val="CCCCFF"/>
            </a:solidFill>
            <a:ln w="9525" algn="ctr">
              <a:solidFill>
                <a:schemeClr val="tx1"/>
              </a:solidFill>
              <a:miter lim="800000"/>
              <a:headEnd/>
              <a:tailEnd/>
            </a:ln>
            <a:effectLst/>
          </p:spPr>
          <p:txBody>
            <a:bodyPr wrap="none" anchor="ctr"/>
            <a:lstStyle/>
            <a:p>
              <a:pPr algn="ctr"/>
              <a:endParaRPr lang="en-GB" dirty="0">
                <a:solidFill>
                  <a:srgbClr val="FFFFFF"/>
                </a:solidFill>
                <a:latin typeface="Verdana" pitchFamily="34" charset="0"/>
                <a:cs typeface="Calibri" pitchFamily="34" charset="0"/>
              </a:endParaRPr>
            </a:p>
          </p:txBody>
        </p:sp>
        <p:sp>
          <p:nvSpPr>
            <p:cNvPr id="956757" name="Rectangle 341"/>
            <p:cNvSpPr>
              <a:spLocks noChangeArrowheads="1"/>
            </p:cNvSpPr>
            <p:nvPr/>
          </p:nvSpPr>
          <p:spPr bwMode="auto">
            <a:xfrm>
              <a:off x="2490788" y="1641475"/>
              <a:ext cx="1320459" cy="289310"/>
            </a:xfrm>
            <a:prstGeom prst="rect">
              <a:avLst/>
            </a:prstGeom>
            <a:noFill/>
            <a:ln w="25400">
              <a:noFill/>
              <a:miter lim="800000"/>
              <a:headEnd/>
              <a:tailEnd/>
            </a:ln>
            <a:effectLst/>
          </p:spPr>
          <p:txBody>
            <a:bodyPr wrap="none" lIns="82296" tIns="36576" rIns="82296" bIns="36576">
              <a:spAutoFit/>
            </a:bodyPr>
            <a:lstStyle/>
            <a:p>
              <a:pPr algn="l"/>
              <a:r>
                <a:rPr lang="en-US" sz="1400" dirty="0">
                  <a:latin typeface="Aptos" panose="020B0004020202020204" pitchFamily="34" charset="0"/>
                  <a:cs typeface="Calibri" pitchFamily="34" charset="0"/>
                </a:rPr>
                <a:t>Gardasil</a:t>
              </a:r>
              <a:r>
                <a:rPr lang="en-US" sz="1400" baseline="30000" dirty="0">
                  <a:latin typeface="Aptos" panose="020B0004020202020204" pitchFamily="34" charset="0"/>
                  <a:cs typeface="Calibri" pitchFamily="34" charset="0"/>
                </a:rPr>
                <a:t>®</a:t>
              </a:r>
            </a:p>
          </p:txBody>
        </p:sp>
      </p:grpSp>
      <p:grpSp>
        <p:nvGrpSpPr>
          <p:cNvPr id="5" name="Group 351"/>
          <p:cNvGrpSpPr/>
          <p:nvPr/>
        </p:nvGrpSpPr>
        <p:grpSpPr>
          <a:xfrm>
            <a:off x="3069840" y="2520737"/>
            <a:ext cx="6197987" cy="3643987"/>
            <a:chOff x="32757" y="2165350"/>
            <a:chExt cx="9296981" cy="3643987"/>
          </a:xfrm>
        </p:grpSpPr>
        <p:sp>
          <p:nvSpPr>
            <p:cNvPr id="956420" name="Text Box 27"/>
            <p:cNvSpPr txBox="1">
              <a:spLocks noChangeArrowheads="1"/>
            </p:cNvSpPr>
            <p:nvPr/>
          </p:nvSpPr>
          <p:spPr bwMode="auto">
            <a:xfrm>
              <a:off x="628650" y="2711450"/>
              <a:ext cx="2465388" cy="215444"/>
            </a:xfrm>
            <a:prstGeom prst="rect">
              <a:avLst/>
            </a:prstGeom>
            <a:noFill/>
            <a:ln w="25400">
              <a:noFill/>
              <a:miter lim="800000"/>
              <a:headEnd/>
              <a:tailEnd/>
            </a:ln>
          </p:spPr>
          <p:txBody>
            <a:bodyPr lIns="0" tIns="0" rIns="0" bIns="0">
              <a:spAutoFit/>
            </a:bodyPr>
            <a:lstStyle/>
            <a:p>
              <a:pPr algn="ctr" eaLnBrk="0" hangingPunct="0"/>
              <a:r>
                <a:rPr lang="fr-BE" sz="1400" b="1" dirty="0" err="1">
                  <a:latin typeface="Aptos" panose="020B0004020202020204" pitchFamily="34" charset="0"/>
                  <a:cs typeface="Calibri" pitchFamily="34" charset="0"/>
                </a:rPr>
                <a:t>Women</a:t>
              </a:r>
              <a:r>
                <a:rPr lang="fr-BE" sz="1400" b="1" dirty="0">
                  <a:latin typeface="Aptos" panose="020B0004020202020204" pitchFamily="34" charset="0"/>
                  <a:cs typeface="Calibri" pitchFamily="34" charset="0"/>
                </a:rPr>
                <a:t> 18–26 </a:t>
              </a:r>
              <a:r>
                <a:rPr lang="fr-BE" sz="1400" b="1" dirty="0" err="1">
                  <a:latin typeface="Aptos" panose="020B0004020202020204" pitchFamily="34" charset="0"/>
                  <a:cs typeface="Calibri" pitchFamily="34" charset="0"/>
                </a:rPr>
                <a:t>years</a:t>
              </a:r>
              <a:endParaRPr lang="en-US" sz="1400" dirty="0">
                <a:latin typeface="Aptos" panose="020B0004020202020204" pitchFamily="34" charset="0"/>
                <a:cs typeface="Calibri" pitchFamily="34" charset="0"/>
              </a:endParaRPr>
            </a:p>
          </p:txBody>
        </p:sp>
        <p:sp>
          <p:nvSpPr>
            <p:cNvPr id="956421" name="Text Box 27"/>
            <p:cNvSpPr txBox="1">
              <a:spLocks noChangeArrowheads="1"/>
            </p:cNvSpPr>
            <p:nvPr/>
          </p:nvSpPr>
          <p:spPr bwMode="auto">
            <a:xfrm>
              <a:off x="6397625" y="2711450"/>
              <a:ext cx="2363789" cy="430887"/>
            </a:xfrm>
            <a:prstGeom prst="rect">
              <a:avLst/>
            </a:prstGeom>
            <a:noFill/>
            <a:ln w="25400">
              <a:noFill/>
              <a:miter lim="800000"/>
              <a:headEnd/>
              <a:tailEnd/>
            </a:ln>
          </p:spPr>
          <p:txBody>
            <a:bodyPr lIns="0" tIns="0" rIns="0" bIns="0">
              <a:spAutoFit/>
            </a:bodyPr>
            <a:lstStyle/>
            <a:p>
              <a:pPr algn="ctr" eaLnBrk="0" hangingPunct="0"/>
              <a:r>
                <a:rPr lang="fr-BE" sz="1400" b="1" dirty="0" err="1">
                  <a:latin typeface="Aptos" panose="020B0004020202020204" pitchFamily="34" charset="0"/>
                  <a:cs typeface="Calibri" pitchFamily="34" charset="0"/>
                </a:rPr>
                <a:t>Women</a:t>
              </a:r>
              <a:r>
                <a:rPr lang="fr-BE" sz="1400" b="1" dirty="0">
                  <a:latin typeface="Aptos" panose="020B0004020202020204" pitchFamily="34" charset="0"/>
                  <a:cs typeface="Calibri" pitchFamily="34" charset="0"/>
                </a:rPr>
                <a:t> 36–45 </a:t>
              </a:r>
              <a:r>
                <a:rPr lang="fr-BE" sz="1400" b="1" dirty="0" err="1">
                  <a:latin typeface="Aptos" panose="020B0004020202020204" pitchFamily="34" charset="0"/>
                  <a:cs typeface="Calibri" pitchFamily="34" charset="0"/>
                </a:rPr>
                <a:t>years</a:t>
              </a:r>
              <a:r>
                <a:rPr lang="fr-BE" sz="1400" b="1" dirty="0">
                  <a:latin typeface="Aptos" panose="020B0004020202020204" pitchFamily="34" charset="0"/>
                  <a:cs typeface="Calibri" pitchFamily="34" charset="0"/>
                </a:rPr>
                <a:t> </a:t>
              </a:r>
              <a:endParaRPr lang="en-US" sz="1400" b="1" dirty="0">
                <a:latin typeface="Aptos" panose="020B0004020202020204" pitchFamily="34" charset="0"/>
                <a:cs typeface="Calibri" pitchFamily="34" charset="0"/>
              </a:endParaRPr>
            </a:p>
          </p:txBody>
        </p:sp>
        <p:sp>
          <p:nvSpPr>
            <p:cNvPr id="956422" name="Text Box 27"/>
            <p:cNvSpPr txBox="1">
              <a:spLocks noChangeArrowheads="1"/>
            </p:cNvSpPr>
            <p:nvPr/>
          </p:nvSpPr>
          <p:spPr bwMode="auto">
            <a:xfrm>
              <a:off x="3390900" y="2711450"/>
              <a:ext cx="2624138" cy="215444"/>
            </a:xfrm>
            <a:prstGeom prst="rect">
              <a:avLst/>
            </a:prstGeom>
            <a:noFill/>
            <a:ln w="25400">
              <a:noFill/>
              <a:miter lim="800000"/>
              <a:headEnd/>
              <a:tailEnd/>
            </a:ln>
          </p:spPr>
          <p:txBody>
            <a:bodyPr lIns="0" tIns="0" rIns="0" bIns="0">
              <a:spAutoFit/>
            </a:bodyPr>
            <a:lstStyle/>
            <a:p>
              <a:pPr algn="ctr" eaLnBrk="0" hangingPunct="0"/>
              <a:r>
                <a:rPr lang="fr-BE" sz="1400" b="1" dirty="0" err="1">
                  <a:latin typeface="Aptos" panose="020B0004020202020204" pitchFamily="34" charset="0"/>
                  <a:cs typeface="Calibri" pitchFamily="34" charset="0"/>
                </a:rPr>
                <a:t>Women</a:t>
              </a:r>
              <a:r>
                <a:rPr lang="fr-BE" sz="1400" b="1" dirty="0">
                  <a:latin typeface="Aptos" panose="020B0004020202020204" pitchFamily="34" charset="0"/>
                  <a:cs typeface="Calibri" pitchFamily="34" charset="0"/>
                </a:rPr>
                <a:t> 27–35 </a:t>
              </a:r>
              <a:r>
                <a:rPr lang="fr-BE" sz="1400" b="1" dirty="0" err="1">
                  <a:latin typeface="Aptos" panose="020B0004020202020204" pitchFamily="34" charset="0"/>
                  <a:cs typeface="Calibri" pitchFamily="34" charset="0"/>
                </a:rPr>
                <a:t>years</a:t>
              </a:r>
              <a:r>
                <a:rPr lang="fr-BE" sz="1400" b="1" dirty="0">
                  <a:latin typeface="Aptos" panose="020B0004020202020204" pitchFamily="34" charset="0"/>
                  <a:cs typeface="Calibri" pitchFamily="34" charset="0"/>
                </a:rPr>
                <a:t> </a:t>
              </a:r>
              <a:endParaRPr lang="en-US" sz="1400" b="1" dirty="0">
                <a:latin typeface="Aptos" panose="020B0004020202020204" pitchFamily="34" charset="0"/>
                <a:cs typeface="Calibri" pitchFamily="34" charset="0"/>
              </a:endParaRPr>
            </a:p>
          </p:txBody>
        </p:sp>
        <p:sp>
          <p:nvSpPr>
            <p:cNvPr id="956423" name="Text Box 7"/>
            <p:cNvSpPr txBox="1">
              <a:spLocks noChangeArrowheads="1"/>
            </p:cNvSpPr>
            <p:nvPr/>
          </p:nvSpPr>
          <p:spPr bwMode="auto">
            <a:xfrm>
              <a:off x="3951289" y="5378450"/>
              <a:ext cx="1973262" cy="430887"/>
            </a:xfrm>
            <a:prstGeom prst="rect">
              <a:avLst/>
            </a:prstGeom>
            <a:noFill/>
            <a:ln w="25400">
              <a:noFill/>
              <a:miter lim="800000"/>
              <a:headEnd/>
              <a:tailEnd/>
            </a:ln>
          </p:spPr>
          <p:txBody>
            <a:bodyPr lIns="0" tIns="0" rIns="0" bIns="0">
              <a:spAutoFit/>
            </a:bodyPr>
            <a:lstStyle/>
            <a:p>
              <a:pPr eaLnBrk="0" hangingPunct="0">
                <a:spcBef>
                  <a:spcPct val="50000"/>
                </a:spcBef>
              </a:pPr>
              <a:r>
                <a:rPr lang="fr-BE" sz="1400" b="1" dirty="0" err="1">
                  <a:latin typeface="Aptos" panose="020B0004020202020204" pitchFamily="34" charset="0"/>
                  <a:cs typeface="Calibri" pitchFamily="34" charset="0"/>
                </a:rPr>
                <a:t>Seroconversion</a:t>
              </a:r>
              <a:r>
                <a:rPr lang="fr-BE" sz="1400" b="1" dirty="0">
                  <a:latin typeface="Aptos" panose="020B0004020202020204" pitchFamily="34" charset="0"/>
                  <a:cs typeface="Calibri" pitchFamily="34" charset="0"/>
                </a:rPr>
                <a:t> rate</a:t>
              </a:r>
              <a:endParaRPr lang="en-US" sz="1400" b="1" dirty="0">
                <a:latin typeface="Aptos" panose="020B0004020202020204" pitchFamily="34" charset="0"/>
                <a:cs typeface="Calibri" pitchFamily="34" charset="0"/>
              </a:endParaRPr>
            </a:p>
          </p:txBody>
        </p:sp>
        <p:sp>
          <p:nvSpPr>
            <p:cNvPr id="956424" name="Text Box 8"/>
            <p:cNvSpPr txBox="1">
              <a:spLocks noChangeArrowheads="1"/>
            </p:cNvSpPr>
            <p:nvPr/>
          </p:nvSpPr>
          <p:spPr bwMode="auto">
            <a:xfrm>
              <a:off x="401638" y="5124450"/>
              <a:ext cx="998537"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25" name="Text Box 9"/>
            <p:cNvSpPr txBox="1">
              <a:spLocks noChangeArrowheads="1"/>
            </p:cNvSpPr>
            <p:nvPr/>
          </p:nvSpPr>
          <p:spPr bwMode="auto">
            <a:xfrm>
              <a:off x="976313" y="5124450"/>
              <a:ext cx="998537"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26" name="Text Box 10"/>
            <p:cNvSpPr txBox="1">
              <a:spLocks noChangeArrowheads="1"/>
            </p:cNvSpPr>
            <p:nvPr/>
          </p:nvSpPr>
          <p:spPr bwMode="auto">
            <a:xfrm>
              <a:off x="1751013" y="5124450"/>
              <a:ext cx="989012"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27" name="Text Box 11"/>
            <p:cNvSpPr txBox="1">
              <a:spLocks noChangeArrowheads="1"/>
            </p:cNvSpPr>
            <p:nvPr/>
          </p:nvSpPr>
          <p:spPr bwMode="auto">
            <a:xfrm>
              <a:off x="2309813" y="5124450"/>
              <a:ext cx="998537"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28" name="Text Box 11"/>
            <p:cNvSpPr txBox="1">
              <a:spLocks noChangeArrowheads="1"/>
            </p:cNvSpPr>
            <p:nvPr/>
          </p:nvSpPr>
          <p:spPr bwMode="auto">
            <a:xfrm>
              <a:off x="3457575" y="5124450"/>
              <a:ext cx="99853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29" name="Text Box 11"/>
            <p:cNvSpPr txBox="1">
              <a:spLocks noChangeArrowheads="1"/>
            </p:cNvSpPr>
            <p:nvPr/>
          </p:nvSpPr>
          <p:spPr bwMode="auto">
            <a:xfrm>
              <a:off x="3978275" y="5124450"/>
              <a:ext cx="99853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30" name="Text Box 11"/>
            <p:cNvSpPr txBox="1">
              <a:spLocks noChangeArrowheads="1"/>
            </p:cNvSpPr>
            <p:nvPr/>
          </p:nvSpPr>
          <p:spPr bwMode="auto">
            <a:xfrm>
              <a:off x="4805363" y="5124450"/>
              <a:ext cx="998537"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31" name="Text Box 11"/>
            <p:cNvSpPr txBox="1">
              <a:spLocks noChangeArrowheads="1"/>
            </p:cNvSpPr>
            <p:nvPr/>
          </p:nvSpPr>
          <p:spPr bwMode="auto">
            <a:xfrm>
              <a:off x="5327650" y="5124450"/>
              <a:ext cx="99853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98%</a:t>
              </a:r>
              <a:endParaRPr lang="en-US" sz="1400" b="1" dirty="0">
                <a:latin typeface="Aptos" panose="020B0004020202020204" pitchFamily="34" charset="0"/>
                <a:cs typeface="Calibri" pitchFamily="34" charset="0"/>
              </a:endParaRPr>
            </a:p>
          </p:txBody>
        </p:sp>
        <p:sp>
          <p:nvSpPr>
            <p:cNvPr id="956432" name="Text Box 11"/>
            <p:cNvSpPr txBox="1">
              <a:spLocks noChangeArrowheads="1"/>
            </p:cNvSpPr>
            <p:nvPr/>
          </p:nvSpPr>
          <p:spPr bwMode="auto">
            <a:xfrm>
              <a:off x="6443663" y="5124450"/>
              <a:ext cx="998537"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33" name="Text Box 11"/>
            <p:cNvSpPr txBox="1">
              <a:spLocks noChangeArrowheads="1"/>
            </p:cNvSpPr>
            <p:nvPr/>
          </p:nvSpPr>
          <p:spPr bwMode="auto">
            <a:xfrm>
              <a:off x="6981825" y="5124450"/>
              <a:ext cx="99853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34" name="Text Box 11"/>
            <p:cNvSpPr txBox="1">
              <a:spLocks noChangeArrowheads="1"/>
            </p:cNvSpPr>
            <p:nvPr/>
          </p:nvSpPr>
          <p:spPr bwMode="auto">
            <a:xfrm>
              <a:off x="7791450" y="5124450"/>
              <a:ext cx="99853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35" name="Text Box 11"/>
            <p:cNvSpPr txBox="1">
              <a:spLocks noChangeArrowheads="1"/>
            </p:cNvSpPr>
            <p:nvPr/>
          </p:nvSpPr>
          <p:spPr bwMode="auto">
            <a:xfrm>
              <a:off x="8331200" y="5124450"/>
              <a:ext cx="99853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100%</a:t>
              </a:r>
              <a:endParaRPr lang="en-US" sz="1400" b="1" dirty="0">
                <a:latin typeface="Aptos" panose="020B0004020202020204" pitchFamily="34" charset="0"/>
                <a:cs typeface="Calibri" pitchFamily="34" charset="0"/>
              </a:endParaRPr>
            </a:p>
          </p:txBody>
        </p:sp>
        <p:sp>
          <p:nvSpPr>
            <p:cNvPr id="956437" name="TextBox 17"/>
            <p:cNvSpPr txBox="1">
              <a:spLocks noChangeAspect="1" noChangeArrowheads="1"/>
            </p:cNvSpPr>
            <p:nvPr/>
          </p:nvSpPr>
          <p:spPr bwMode="auto">
            <a:xfrm rot="16200000">
              <a:off x="-605631" y="3902388"/>
              <a:ext cx="1692275" cy="415499"/>
            </a:xfrm>
            <a:prstGeom prst="rect">
              <a:avLst/>
            </a:prstGeom>
            <a:noFill/>
            <a:ln w="9525">
              <a:noFill/>
              <a:miter lim="800000"/>
              <a:headEnd/>
              <a:tailEnd/>
            </a:ln>
          </p:spPr>
          <p:txBody>
            <a:bodyPr>
              <a:spAutoFit/>
            </a:bodyPr>
            <a:lstStyle/>
            <a:p>
              <a:pPr algn="ctr"/>
              <a:r>
                <a:rPr lang="en-US" sz="1200" b="1" dirty="0">
                  <a:latin typeface="Aptos" panose="020B0004020202020204" pitchFamily="34" charset="0"/>
                  <a:cs typeface="Calibri" pitchFamily="34" charset="0"/>
                </a:rPr>
                <a:t>GMT (ED</a:t>
              </a:r>
              <a:r>
                <a:rPr lang="en-US" sz="1200" b="1" baseline="-25000" dirty="0">
                  <a:latin typeface="Aptos" panose="020B0004020202020204" pitchFamily="34" charset="0"/>
                  <a:cs typeface="Calibri" pitchFamily="34" charset="0"/>
                </a:rPr>
                <a:t>50</a:t>
              </a:r>
              <a:r>
                <a:rPr lang="en-US" sz="1200" b="1" dirty="0">
                  <a:latin typeface="Aptos" panose="020B0004020202020204" pitchFamily="34" charset="0"/>
                  <a:cs typeface="Calibri" pitchFamily="34" charset="0"/>
                </a:rPr>
                <a:t>)</a:t>
              </a:r>
            </a:p>
          </p:txBody>
        </p:sp>
        <p:sp>
          <p:nvSpPr>
            <p:cNvPr id="956439" name="Text Box 12"/>
            <p:cNvSpPr txBox="1">
              <a:spLocks noChangeAspect="1" noChangeArrowheads="1"/>
            </p:cNvSpPr>
            <p:nvPr/>
          </p:nvSpPr>
          <p:spPr bwMode="auto">
            <a:xfrm>
              <a:off x="769144" y="3140968"/>
              <a:ext cx="992188" cy="215444"/>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3.7-</a:t>
              </a:r>
              <a:r>
                <a:rPr lang="fr-BE" sz="1400" b="1" dirty="0" err="1">
                  <a:latin typeface="Aptos" panose="020B0004020202020204" pitchFamily="34" charset="0"/>
                  <a:cs typeface="Calibri" pitchFamily="34" charset="0"/>
                </a:rPr>
                <a:t>fold</a:t>
              </a:r>
              <a:endParaRPr lang="en-US" sz="1400" b="1" dirty="0">
                <a:latin typeface="Aptos" panose="020B0004020202020204" pitchFamily="34" charset="0"/>
                <a:cs typeface="Calibri" pitchFamily="34" charset="0"/>
              </a:endParaRPr>
            </a:p>
          </p:txBody>
        </p:sp>
        <p:grpSp>
          <p:nvGrpSpPr>
            <p:cNvPr id="6" name="Group 25"/>
            <p:cNvGrpSpPr>
              <a:grpSpLocks noChangeAspect="1"/>
            </p:cNvGrpSpPr>
            <p:nvPr/>
          </p:nvGrpSpPr>
          <p:grpSpPr bwMode="auto">
            <a:xfrm>
              <a:off x="769144" y="3463231"/>
              <a:ext cx="15875" cy="1343025"/>
              <a:chOff x="1362" y="1534"/>
              <a:chExt cx="26" cy="2114"/>
            </a:xfrm>
          </p:grpSpPr>
          <p:sp>
            <p:nvSpPr>
              <p:cNvPr id="956442" name="Line 26"/>
              <p:cNvSpPr>
                <a:spLocks noChangeAspect="1" noChangeShapeType="1"/>
              </p:cNvSpPr>
              <p:nvPr/>
            </p:nvSpPr>
            <p:spPr bwMode="auto">
              <a:xfrm>
                <a:off x="1388" y="1534"/>
                <a:ext cx="0" cy="2114"/>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3" name="Line 27"/>
              <p:cNvSpPr>
                <a:spLocks noChangeAspect="1" noChangeShapeType="1"/>
              </p:cNvSpPr>
              <p:nvPr/>
            </p:nvSpPr>
            <p:spPr bwMode="auto">
              <a:xfrm flipH="1">
                <a:off x="1362" y="153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4" name="Line 28"/>
              <p:cNvSpPr>
                <a:spLocks noChangeAspect="1" noChangeShapeType="1"/>
              </p:cNvSpPr>
              <p:nvPr/>
            </p:nvSpPr>
            <p:spPr bwMode="auto">
              <a:xfrm flipH="1">
                <a:off x="1362" y="156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5" name="Line 29"/>
              <p:cNvSpPr>
                <a:spLocks noChangeAspect="1" noChangeShapeType="1"/>
              </p:cNvSpPr>
              <p:nvPr/>
            </p:nvSpPr>
            <p:spPr bwMode="auto">
              <a:xfrm flipH="1">
                <a:off x="1362" y="16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6" name="Line 30"/>
              <p:cNvSpPr>
                <a:spLocks noChangeAspect="1" noChangeShapeType="1"/>
              </p:cNvSpPr>
              <p:nvPr/>
            </p:nvSpPr>
            <p:spPr bwMode="auto">
              <a:xfrm flipH="1">
                <a:off x="1362" y="164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7" name="Line 31"/>
              <p:cNvSpPr>
                <a:spLocks noChangeAspect="1" noChangeShapeType="1"/>
              </p:cNvSpPr>
              <p:nvPr/>
            </p:nvSpPr>
            <p:spPr bwMode="auto">
              <a:xfrm flipH="1">
                <a:off x="1362" y="168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8" name="Line 32"/>
              <p:cNvSpPr>
                <a:spLocks noChangeAspect="1" noChangeShapeType="1"/>
              </p:cNvSpPr>
              <p:nvPr/>
            </p:nvSpPr>
            <p:spPr bwMode="auto">
              <a:xfrm flipH="1">
                <a:off x="1362" y="17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49" name="Line 33"/>
              <p:cNvSpPr>
                <a:spLocks noChangeAspect="1" noChangeShapeType="1"/>
              </p:cNvSpPr>
              <p:nvPr/>
            </p:nvSpPr>
            <p:spPr bwMode="auto">
              <a:xfrm flipH="1">
                <a:off x="1362" y="1813"/>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0" name="Line 34"/>
              <p:cNvSpPr>
                <a:spLocks noChangeAspect="1" noChangeShapeType="1"/>
              </p:cNvSpPr>
              <p:nvPr/>
            </p:nvSpPr>
            <p:spPr bwMode="auto">
              <a:xfrm flipH="1">
                <a:off x="1362" y="19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1" name="Line 35"/>
              <p:cNvSpPr>
                <a:spLocks noChangeAspect="1" noChangeShapeType="1"/>
              </p:cNvSpPr>
              <p:nvPr/>
            </p:nvSpPr>
            <p:spPr bwMode="auto">
              <a:xfrm flipH="1">
                <a:off x="1362" y="2025"/>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2" name="Line 36"/>
              <p:cNvSpPr>
                <a:spLocks noChangeAspect="1" noChangeShapeType="1"/>
              </p:cNvSpPr>
              <p:nvPr/>
            </p:nvSpPr>
            <p:spPr bwMode="auto">
              <a:xfrm flipH="1">
                <a:off x="1362" y="22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3" name="Line 37"/>
              <p:cNvSpPr>
                <a:spLocks noChangeAspect="1" noChangeShapeType="1"/>
              </p:cNvSpPr>
              <p:nvPr/>
            </p:nvSpPr>
            <p:spPr bwMode="auto">
              <a:xfrm flipH="1">
                <a:off x="1362" y="226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4" name="Line 38"/>
              <p:cNvSpPr>
                <a:spLocks noChangeAspect="1" noChangeShapeType="1"/>
              </p:cNvSpPr>
              <p:nvPr/>
            </p:nvSpPr>
            <p:spPr bwMode="auto">
              <a:xfrm flipH="1">
                <a:off x="1362" y="230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5" name="Line 39"/>
              <p:cNvSpPr>
                <a:spLocks noChangeAspect="1" noChangeShapeType="1"/>
              </p:cNvSpPr>
              <p:nvPr/>
            </p:nvSpPr>
            <p:spPr bwMode="auto">
              <a:xfrm flipH="1">
                <a:off x="1362" y="23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6" name="Line 40"/>
              <p:cNvSpPr>
                <a:spLocks noChangeAspect="1" noChangeShapeType="1"/>
              </p:cNvSpPr>
              <p:nvPr/>
            </p:nvSpPr>
            <p:spPr bwMode="auto">
              <a:xfrm flipH="1">
                <a:off x="1362" y="239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7" name="Line 41"/>
              <p:cNvSpPr>
                <a:spLocks noChangeAspect="1" noChangeShapeType="1"/>
              </p:cNvSpPr>
              <p:nvPr/>
            </p:nvSpPr>
            <p:spPr bwMode="auto">
              <a:xfrm flipH="1">
                <a:off x="1362" y="245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8" name="Line 42"/>
              <p:cNvSpPr>
                <a:spLocks noChangeAspect="1" noChangeShapeType="1"/>
              </p:cNvSpPr>
              <p:nvPr/>
            </p:nvSpPr>
            <p:spPr bwMode="auto">
              <a:xfrm flipH="1">
                <a:off x="1362" y="251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59" name="Line 43"/>
              <p:cNvSpPr>
                <a:spLocks noChangeAspect="1" noChangeShapeType="1"/>
              </p:cNvSpPr>
              <p:nvPr/>
            </p:nvSpPr>
            <p:spPr bwMode="auto">
              <a:xfrm flipH="1">
                <a:off x="1362" y="260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0" name="Line 44"/>
              <p:cNvSpPr>
                <a:spLocks noChangeAspect="1" noChangeShapeType="1"/>
              </p:cNvSpPr>
              <p:nvPr/>
            </p:nvSpPr>
            <p:spPr bwMode="auto">
              <a:xfrm flipH="1">
                <a:off x="1362" y="273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1" name="Line 45"/>
              <p:cNvSpPr>
                <a:spLocks noChangeAspect="1" noChangeShapeType="1"/>
              </p:cNvSpPr>
              <p:nvPr/>
            </p:nvSpPr>
            <p:spPr bwMode="auto">
              <a:xfrm flipH="1">
                <a:off x="1362" y="29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2" name="Line 46"/>
              <p:cNvSpPr>
                <a:spLocks noChangeAspect="1" noChangeShapeType="1"/>
              </p:cNvSpPr>
              <p:nvPr/>
            </p:nvSpPr>
            <p:spPr bwMode="auto">
              <a:xfrm flipH="1">
                <a:off x="1362" y="2976"/>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3" name="Line 47"/>
              <p:cNvSpPr>
                <a:spLocks noChangeAspect="1" noChangeShapeType="1"/>
              </p:cNvSpPr>
              <p:nvPr/>
            </p:nvSpPr>
            <p:spPr bwMode="auto">
              <a:xfrm flipH="1">
                <a:off x="1362" y="301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4" name="Line 48"/>
              <p:cNvSpPr>
                <a:spLocks noChangeAspect="1" noChangeShapeType="1"/>
              </p:cNvSpPr>
              <p:nvPr/>
            </p:nvSpPr>
            <p:spPr bwMode="auto">
              <a:xfrm flipH="1">
                <a:off x="1362" y="305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5" name="Line 49"/>
              <p:cNvSpPr>
                <a:spLocks noChangeAspect="1" noChangeShapeType="1"/>
              </p:cNvSpPr>
              <p:nvPr/>
            </p:nvSpPr>
            <p:spPr bwMode="auto">
              <a:xfrm flipH="1">
                <a:off x="1362" y="31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6" name="Line 50"/>
              <p:cNvSpPr>
                <a:spLocks noChangeAspect="1" noChangeShapeType="1"/>
              </p:cNvSpPr>
              <p:nvPr/>
            </p:nvSpPr>
            <p:spPr bwMode="auto">
              <a:xfrm flipH="1">
                <a:off x="1362" y="315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7" name="Line 51"/>
              <p:cNvSpPr>
                <a:spLocks noChangeAspect="1" noChangeShapeType="1"/>
              </p:cNvSpPr>
              <p:nvPr/>
            </p:nvSpPr>
            <p:spPr bwMode="auto">
              <a:xfrm flipH="1">
                <a:off x="1362" y="322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8" name="Line 52"/>
              <p:cNvSpPr>
                <a:spLocks noChangeAspect="1" noChangeShapeType="1"/>
              </p:cNvSpPr>
              <p:nvPr/>
            </p:nvSpPr>
            <p:spPr bwMode="auto">
              <a:xfrm flipH="1">
                <a:off x="1362" y="3312"/>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69" name="Line 53"/>
              <p:cNvSpPr>
                <a:spLocks noChangeAspect="1" noChangeShapeType="1"/>
              </p:cNvSpPr>
              <p:nvPr/>
            </p:nvSpPr>
            <p:spPr bwMode="auto">
              <a:xfrm flipH="1">
                <a:off x="1362" y="34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70" name="Line 54"/>
              <p:cNvSpPr>
                <a:spLocks noChangeAspect="1" noChangeShapeType="1"/>
              </p:cNvSpPr>
              <p:nvPr/>
            </p:nvSpPr>
            <p:spPr bwMode="auto">
              <a:xfrm flipH="1">
                <a:off x="1362" y="36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grpSp>
          <p:nvGrpSpPr>
            <p:cNvPr id="7" name="Group 55"/>
            <p:cNvGrpSpPr>
              <a:grpSpLocks noChangeAspect="1"/>
            </p:cNvGrpSpPr>
            <p:nvPr/>
          </p:nvGrpSpPr>
          <p:grpSpPr bwMode="auto">
            <a:xfrm>
              <a:off x="1461294" y="3866456"/>
              <a:ext cx="14288" cy="84138"/>
              <a:chOff x="1688" y="1767"/>
              <a:chExt cx="24" cy="141"/>
            </a:xfrm>
          </p:grpSpPr>
          <p:sp>
            <p:nvSpPr>
              <p:cNvPr id="956472" name="Line 56"/>
              <p:cNvSpPr>
                <a:spLocks noChangeAspect="1" noChangeShapeType="1"/>
              </p:cNvSpPr>
              <p:nvPr/>
            </p:nvSpPr>
            <p:spPr bwMode="auto">
              <a:xfrm flipH="1">
                <a:off x="1688" y="1767"/>
                <a:ext cx="24" cy="0"/>
              </a:xfrm>
              <a:prstGeom prst="line">
                <a:avLst/>
              </a:prstGeom>
              <a:noFill/>
              <a:ln w="9525">
                <a:solidFill>
                  <a:srgbClr val="000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73" name="Line 57"/>
              <p:cNvSpPr>
                <a:spLocks noChangeAspect="1" noChangeShapeType="1"/>
              </p:cNvSpPr>
              <p:nvPr/>
            </p:nvSpPr>
            <p:spPr bwMode="auto">
              <a:xfrm flipH="1">
                <a:off x="1688" y="1908"/>
                <a:ext cx="24" cy="0"/>
              </a:xfrm>
              <a:prstGeom prst="line">
                <a:avLst/>
              </a:prstGeom>
              <a:noFill/>
              <a:ln w="9525">
                <a:solidFill>
                  <a:srgbClr val="000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74" name="Line 58"/>
              <p:cNvSpPr>
                <a:spLocks noChangeAspect="1" noChangeShapeType="1"/>
              </p:cNvSpPr>
              <p:nvPr/>
            </p:nvSpPr>
            <p:spPr bwMode="auto">
              <a:xfrm>
                <a:off x="1702" y="1769"/>
                <a:ext cx="0" cy="139"/>
              </a:xfrm>
              <a:prstGeom prst="line">
                <a:avLst/>
              </a:prstGeom>
              <a:noFill/>
              <a:ln w="9525">
                <a:solidFill>
                  <a:srgbClr val="000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475" name="Rectangle 59"/>
            <p:cNvSpPr>
              <a:spLocks noChangeAspect="1" noChangeArrowheads="1"/>
            </p:cNvSpPr>
            <p:nvPr/>
          </p:nvSpPr>
          <p:spPr bwMode="auto">
            <a:xfrm>
              <a:off x="886619" y="3653731"/>
              <a:ext cx="260350" cy="1152525"/>
            </a:xfrm>
            <a:prstGeom prst="rect">
              <a:avLst/>
            </a:prstGeom>
            <a:solidFill>
              <a:srgbClr val="422A7D"/>
            </a:solidFill>
            <a:ln w="9525">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8" name="Group 60"/>
            <p:cNvGrpSpPr>
              <a:grpSpLocks noChangeAspect="1"/>
            </p:cNvGrpSpPr>
            <p:nvPr/>
          </p:nvGrpSpPr>
          <p:grpSpPr bwMode="auto">
            <a:xfrm>
              <a:off x="1004094" y="3610868"/>
              <a:ext cx="15875" cy="88900"/>
              <a:chOff x="1688" y="1767"/>
              <a:chExt cx="24" cy="141"/>
            </a:xfrm>
          </p:grpSpPr>
          <p:sp>
            <p:nvSpPr>
              <p:cNvPr id="956477" name="Line 61"/>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78" name="Line 62"/>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79" name="Line 63"/>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480" name="TextBox 24"/>
            <p:cNvSpPr txBox="1">
              <a:spLocks noChangeAspect="1" noChangeArrowheads="1"/>
            </p:cNvSpPr>
            <p:nvPr/>
          </p:nvSpPr>
          <p:spPr bwMode="auto">
            <a:xfrm>
              <a:off x="73608" y="3404493"/>
              <a:ext cx="897362" cy="246221"/>
            </a:xfrm>
            <a:prstGeom prst="rect">
              <a:avLst/>
            </a:prstGeom>
            <a:noFill/>
            <a:ln w="9525">
              <a:noFill/>
              <a:miter lim="800000"/>
              <a:headEnd/>
              <a:tailEnd/>
            </a:ln>
          </p:spPr>
          <p:txBody>
            <a:bodyPr wrap="none">
              <a:spAutoFit/>
            </a:bodyPr>
            <a:lstStyle/>
            <a:p>
              <a:pPr algn="ctr"/>
              <a:r>
                <a:rPr lang="en-US" sz="1000" dirty="0">
                  <a:latin typeface="Aptos" panose="020B0004020202020204" pitchFamily="34" charset="0"/>
                  <a:cs typeface="Calibri" pitchFamily="34" charset="0"/>
                </a:rPr>
                <a:t>100000</a:t>
              </a:r>
            </a:p>
          </p:txBody>
        </p:sp>
        <p:sp>
          <p:nvSpPr>
            <p:cNvPr id="956481" name="TextBox 24"/>
            <p:cNvSpPr txBox="1">
              <a:spLocks noChangeAspect="1" noChangeArrowheads="1"/>
            </p:cNvSpPr>
            <p:nvPr/>
          </p:nvSpPr>
          <p:spPr bwMode="auto">
            <a:xfrm>
              <a:off x="154674" y="3853756"/>
              <a:ext cx="793968" cy="246221"/>
            </a:xfrm>
            <a:prstGeom prst="rect">
              <a:avLst/>
            </a:prstGeom>
            <a:noFill/>
            <a:ln w="9525">
              <a:noFill/>
              <a:miter lim="800000"/>
              <a:headEnd/>
              <a:tailEnd/>
            </a:ln>
          </p:spPr>
          <p:txBody>
            <a:bodyPr wrap="none">
              <a:spAutoFit/>
            </a:bodyPr>
            <a:lstStyle/>
            <a:p>
              <a:pPr algn="ctr"/>
              <a:r>
                <a:rPr lang="en-US" sz="1000" dirty="0">
                  <a:latin typeface="Aptos" panose="020B0004020202020204" pitchFamily="34" charset="0"/>
                  <a:cs typeface="Calibri" pitchFamily="34" charset="0"/>
                </a:rPr>
                <a:t>10000</a:t>
              </a:r>
            </a:p>
          </p:txBody>
        </p:sp>
        <p:sp>
          <p:nvSpPr>
            <p:cNvPr id="956482" name="TextBox 24"/>
            <p:cNvSpPr txBox="1">
              <a:spLocks noChangeAspect="1" noChangeArrowheads="1"/>
            </p:cNvSpPr>
            <p:nvPr/>
          </p:nvSpPr>
          <p:spPr bwMode="auto">
            <a:xfrm>
              <a:off x="231773" y="4303018"/>
              <a:ext cx="690575" cy="246221"/>
            </a:xfrm>
            <a:prstGeom prst="rect">
              <a:avLst/>
            </a:prstGeom>
            <a:noFill/>
            <a:ln w="9525">
              <a:noFill/>
              <a:miter lim="800000"/>
              <a:headEnd/>
              <a:tailEnd/>
            </a:ln>
          </p:spPr>
          <p:txBody>
            <a:bodyPr wrap="none">
              <a:spAutoFit/>
            </a:bodyPr>
            <a:lstStyle/>
            <a:p>
              <a:pPr algn="ctr"/>
              <a:r>
                <a:rPr lang="en-US" sz="1000" dirty="0">
                  <a:latin typeface="Aptos" panose="020B0004020202020204" pitchFamily="34" charset="0"/>
                  <a:cs typeface="Calibri" pitchFamily="34" charset="0"/>
                </a:rPr>
                <a:t>1000</a:t>
              </a:r>
            </a:p>
          </p:txBody>
        </p:sp>
        <p:sp>
          <p:nvSpPr>
            <p:cNvPr id="956483" name="TextBox 24"/>
            <p:cNvSpPr txBox="1">
              <a:spLocks noChangeAspect="1" noChangeArrowheads="1"/>
            </p:cNvSpPr>
            <p:nvPr/>
          </p:nvSpPr>
          <p:spPr bwMode="auto">
            <a:xfrm>
              <a:off x="312042" y="4698306"/>
              <a:ext cx="587181" cy="246221"/>
            </a:xfrm>
            <a:prstGeom prst="rect">
              <a:avLst/>
            </a:prstGeom>
            <a:noFill/>
            <a:ln w="9525">
              <a:noFill/>
              <a:miter lim="800000"/>
              <a:headEnd/>
              <a:tailEnd/>
            </a:ln>
          </p:spPr>
          <p:txBody>
            <a:bodyPr wrap="none">
              <a:spAutoFit/>
            </a:bodyPr>
            <a:lstStyle/>
            <a:p>
              <a:pPr algn="ctr"/>
              <a:r>
                <a:rPr lang="en-US" sz="1000" dirty="0">
                  <a:latin typeface="Aptos" panose="020B0004020202020204" pitchFamily="34" charset="0"/>
                  <a:cs typeface="Calibri" pitchFamily="34" charset="0"/>
                </a:rPr>
                <a:t>100</a:t>
              </a:r>
            </a:p>
          </p:txBody>
        </p:sp>
        <p:sp>
          <p:nvSpPr>
            <p:cNvPr id="956484" name="Line 68"/>
            <p:cNvSpPr>
              <a:spLocks noChangeAspect="1" noChangeShapeType="1"/>
            </p:cNvSpPr>
            <p:nvPr/>
          </p:nvSpPr>
          <p:spPr bwMode="auto">
            <a:xfrm>
              <a:off x="785019" y="4806256"/>
              <a:ext cx="915988"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85" name="Rectangle 69"/>
            <p:cNvSpPr>
              <a:spLocks noChangeAspect="1" noChangeArrowheads="1"/>
            </p:cNvSpPr>
            <p:nvPr/>
          </p:nvSpPr>
          <p:spPr bwMode="auto">
            <a:xfrm>
              <a:off x="1340644" y="3909318"/>
              <a:ext cx="260350" cy="895350"/>
            </a:xfrm>
            <a:prstGeom prst="rect">
              <a:avLst/>
            </a:prstGeom>
            <a:solidFill>
              <a:schemeClr val="bg1"/>
            </a:solidFill>
            <a:ln w="9525">
              <a:no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86" name="Rectangle 70"/>
            <p:cNvSpPr>
              <a:spLocks noChangeAspect="1" noChangeArrowheads="1"/>
            </p:cNvSpPr>
            <p:nvPr/>
          </p:nvSpPr>
          <p:spPr bwMode="auto">
            <a:xfrm>
              <a:off x="1335882" y="3901381"/>
              <a:ext cx="260350" cy="904875"/>
            </a:xfrm>
            <a:prstGeom prst="rect">
              <a:avLst/>
            </a:prstGeom>
            <a:solidFill>
              <a:srgbClr val="CCCCFF"/>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9" name="Group 71"/>
            <p:cNvGrpSpPr>
              <a:grpSpLocks noChangeAspect="1"/>
            </p:cNvGrpSpPr>
            <p:nvPr/>
          </p:nvGrpSpPr>
          <p:grpSpPr bwMode="auto">
            <a:xfrm>
              <a:off x="1461294" y="3866456"/>
              <a:ext cx="14288" cy="88900"/>
              <a:chOff x="1688" y="1767"/>
              <a:chExt cx="24" cy="141"/>
            </a:xfrm>
          </p:grpSpPr>
          <p:sp>
            <p:nvSpPr>
              <p:cNvPr id="956488" name="Line 72"/>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89" name="Line 73"/>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90" name="Line 74"/>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grpSp>
          <p:nvGrpSpPr>
            <p:cNvPr id="10" name="Group 75"/>
            <p:cNvGrpSpPr>
              <a:grpSpLocks noChangeAspect="1"/>
            </p:cNvGrpSpPr>
            <p:nvPr/>
          </p:nvGrpSpPr>
          <p:grpSpPr bwMode="auto">
            <a:xfrm>
              <a:off x="1015207" y="3509268"/>
              <a:ext cx="461963" cy="317500"/>
              <a:chOff x="1433" y="1616"/>
              <a:chExt cx="729" cy="499"/>
            </a:xfrm>
          </p:grpSpPr>
          <p:sp>
            <p:nvSpPr>
              <p:cNvPr id="956492" name="Line 76"/>
              <p:cNvSpPr>
                <a:spLocks noChangeAspect="1" noChangeShapeType="1"/>
              </p:cNvSpPr>
              <p:nvPr/>
            </p:nvSpPr>
            <p:spPr bwMode="auto">
              <a:xfrm>
                <a:off x="1436" y="1616"/>
                <a:ext cx="726"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493" name="Line 77"/>
              <p:cNvSpPr>
                <a:spLocks noChangeAspect="1" noChangeShapeType="1"/>
              </p:cNvSpPr>
              <p:nvPr/>
            </p:nvSpPr>
            <p:spPr bwMode="auto">
              <a:xfrm>
                <a:off x="1433" y="1616"/>
                <a:ext cx="0" cy="136"/>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494" name="Line 78"/>
              <p:cNvSpPr>
                <a:spLocks noChangeAspect="1" noChangeShapeType="1"/>
              </p:cNvSpPr>
              <p:nvPr/>
            </p:nvSpPr>
            <p:spPr bwMode="auto">
              <a:xfrm>
                <a:off x="2162" y="1616"/>
                <a:ext cx="0" cy="499"/>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grpSp>
        <p:sp>
          <p:nvSpPr>
            <p:cNvPr id="956495" name="Text Box 14"/>
            <p:cNvSpPr txBox="1">
              <a:spLocks noChangeAspect="1" noChangeArrowheads="1"/>
            </p:cNvSpPr>
            <p:nvPr/>
          </p:nvSpPr>
          <p:spPr bwMode="auto">
            <a:xfrm>
              <a:off x="2228057" y="3140968"/>
              <a:ext cx="706439" cy="430887"/>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7.3-</a:t>
              </a:r>
              <a:r>
                <a:rPr lang="fr-BE" sz="1400" b="1" dirty="0" err="1">
                  <a:latin typeface="Aptos" panose="020B0004020202020204" pitchFamily="34" charset="0"/>
                  <a:cs typeface="Calibri" pitchFamily="34" charset="0"/>
                </a:rPr>
                <a:t>fold</a:t>
              </a:r>
              <a:endParaRPr lang="en-US" sz="1400" b="1" dirty="0">
                <a:latin typeface="Aptos" panose="020B0004020202020204" pitchFamily="34" charset="0"/>
                <a:cs typeface="Calibri" pitchFamily="34" charset="0"/>
              </a:endParaRPr>
            </a:p>
          </p:txBody>
        </p:sp>
        <p:grpSp>
          <p:nvGrpSpPr>
            <p:cNvPr id="11" name="Group 81"/>
            <p:cNvGrpSpPr>
              <a:grpSpLocks noChangeAspect="1"/>
            </p:cNvGrpSpPr>
            <p:nvPr/>
          </p:nvGrpSpPr>
          <p:grpSpPr bwMode="auto">
            <a:xfrm>
              <a:off x="2086769" y="3472756"/>
              <a:ext cx="15875" cy="1341438"/>
              <a:chOff x="1362" y="1534"/>
              <a:chExt cx="26" cy="2114"/>
            </a:xfrm>
          </p:grpSpPr>
          <p:sp>
            <p:nvSpPr>
              <p:cNvPr id="956498" name="Line 82"/>
              <p:cNvSpPr>
                <a:spLocks noChangeAspect="1" noChangeShapeType="1"/>
              </p:cNvSpPr>
              <p:nvPr/>
            </p:nvSpPr>
            <p:spPr bwMode="auto">
              <a:xfrm>
                <a:off x="1388" y="1534"/>
                <a:ext cx="0" cy="2114"/>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499" name="Line 83"/>
              <p:cNvSpPr>
                <a:spLocks noChangeAspect="1" noChangeShapeType="1"/>
              </p:cNvSpPr>
              <p:nvPr/>
            </p:nvSpPr>
            <p:spPr bwMode="auto">
              <a:xfrm flipH="1">
                <a:off x="1362" y="153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0" name="Line 84"/>
              <p:cNvSpPr>
                <a:spLocks noChangeAspect="1" noChangeShapeType="1"/>
              </p:cNvSpPr>
              <p:nvPr/>
            </p:nvSpPr>
            <p:spPr bwMode="auto">
              <a:xfrm flipH="1">
                <a:off x="1362" y="156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1" name="Line 85"/>
              <p:cNvSpPr>
                <a:spLocks noChangeAspect="1" noChangeShapeType="1"/>
              </p:cNvSpPr>
              <p:nvPr/>
            </p:nvSpPr>
            <p:spPr bwMode="auto">
              <a:xfrm flipH="1">
                <a:off x="1362" y="16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2" name="Line 86"/>
              <p:cNvSpPr>
                <a:spLocks noChangeAspect="1" noChangeShapeType="1"/>
              </p:cNvSpPr>
              <p:nvPr/>
            </p:nvSpPr>
            <p:spPr bwMode="auto">
              <a:xfrm flipH="1">
                <a:off x="1362" y="164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3" name="Line 87"/>
              <p:cNvSpPr>
                <a:spLocks noChangeAspect="1" noChangeShapeType="1"/>
              </p:cNvSpPr>
              <p:nvPr/>
            </p:nvSpPr>
            <p:spPr bwMode="auto">
              <a:xfrm flipH="1">
                <a:off x="1362" y="168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4" name="Line 88"/>
              <p:cNvSpPr>
                <a:spLocks noChangeAspect="1" noChangeShapeType="1"/>
              </p:cNvSpPr>
              <p:nvPr/>
            </p:nvSpPr>
            <p:spPr bwMode="auto">
              <a:xfrm flipH="1">
                <a:off x="1362" y="17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5" name="Line 89"/>
              <p:cNvSpPr>
                <a:spLocks noChangeAspect="1" noChangeShapeType="1"/>
              </p:cNvSpPr>
              <p:nvPr/>
            </p:nvSpPr>
            <p:spPr bwMode="auto">
              <a:xfrm flipH="1">
                <a:off x="1362" y="1813"/>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6" name="Line 90"/>
              <p:cNvSpPr>
                <a:spLocks noChangeAspect="1" noChangeShapeType="1"/>
              </p:cNvSpPr>
              <p:nvPr/>
            </p:nvSpPr>
            <p:spPr bwMode="auto">
              <a:xfrm flipH="1">
                <a:off x="1362" y="19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7" name="Line 91"/>
              <p:cNvSpPr>
                <a:spLocks noChangeAspect="1" noChangeShapeType="1"/>
              </p:cNvSpPr>
              <p:nvPr/>
            </p:nvSpPr>
            <p:spPr bwMode="auto">
              <a:xfrm flipH="1">
                <a:off x="1362" y="2025"/>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8" name="Line 92"/>
              <p:cNvSpPr>
                <a:spLocks noChangeAspect="1" noChangeShapeType="1"/>
              </p:cNvSpPr>
              <p:nvPr/>
            </p:nvSpPr>
            <p:spPr bwMode="auto">
              <a:xfrm flipH="1">
                <a:off x="1362" y="22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09" name="Line 93"/>
              <p:cNvSpPr>
                <a:spLocks noChangeAspect="1" noChangeShapeType="1"/>
              </p:cNvSpPr>
              <p:nvPr/>
            </p:nvSpPr>
            <p:spPr bwMode="auto">
              <a:xfrm flipH="1">
                <a:off x="1362" y="226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0" name="Line 94"/>
              <p:cNvSpPr>
                <a:spLocks noChangeAspect="1" noChangeShapeType="1"/>
              </p:cNvSpPr>
              <p:nvPr/>
            </p:nvSpPr>
            <p:spPr bwMode="auto">
              <a:xfrm flipH="1">
                <a:off x="1362" y="230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1" name="Line 95"/>
              <p:cNvSpPr>
                <a:spLocks noChangeAspect="1" noChangeShapeType="1"/>
              </p:cNvSpPr>
              <p:nvPr/>
            </p:nvSpPr>
            <p:spPr bwMode="auto">
              <a:xfrm flipH="1">
                <a:off x="1362" y="23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2" name="Line 96"/>
              <p:cNvSpPr>
                <a:spLocks noChangeAspect="1" noChangeShapeType="1"/>
              </p:cNvSpPr>
              <p:nvPr/>
            </p:nvSpPr>
            <p:spPr bwMode="auto">
              <a:xfrm flipH="1">
                <a:off x="1362" y="239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3" name="Line 97"/>
              <p:cNvSpPr>
                <a:spLocks noChangeAspect="1" noChangeShapeType="1"/>
              </p:cNvSpPr>
              <p:nvPr/>
            </p:nvSpPr>
            <p:spPr bwMode="auto">
              <a:xfrm flipH="1">
                <a:off x="1362" y="245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4" name="Line 98"/>
              <p:cNvSpPr>
                <a:spLocks noChangeAspect="1" noChangeShapeType="1"/>
              </p:cNvSpPr>
              <p:nvPr/>
            </p:nvSpPr>
            <p:spPr bwMode="auto">
              <a:xfrm flipH="1">
                <a:off x="1362" y="251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5" name="Line 99"/>
              <p:cNvSpPr>
                <a:spLocks noChangeAspect="1" noChangeShapeType="1"/>
              </p:cNvSpPr>
              <p:nvPr/>
            </p:nvSpPr>
            <p:spPr bwMode="auto">
              <a:xfrm flipH="1">
                <a:off x="1362" y="260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6" name="Line 100"/>
              <p:cNvSpPr>
                <a:spLocks noChangeAspect="1" noChangeShapeType="1"/>
              </p:cNvSpPr>
              <p:nvPr/>
            </p:nvSpPr>
            <p:spPr bwMode="auto">
              <a:xfrm flipH="1">
                <a:off x="1362" y="273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7" name="Line 101"/>
              <p:cNvSpPr>
                <a:spLocks noChangeAspect="1" noChangeShapeType="1"/>
              </p:cNvSpPr>
              <p:nvPr/>
            </p:nvSpPr>
            <p:spPr bwMode="auto">
              <a:xfrm flipH="1">
                <a:off x="1362" y="29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8" name="Line 102"/>
              <p:cNvSpPr>
                <a:spLocks noChangeAspect="1" noChangeShapeType="1"/>
              </p:cNvSpPr>
              <p:nvPr/>
            </p:nvSpPr>
            <p:spPr bwMode="auto">
              <a:xfrm flipH="1">
                <a:off x="1362" y="2976"/>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19" name="Line 103"/>
              <p:cNvSpPr>
                <a:spLocks noChangeAspect="1" noChangeShapeType="1"/>
              </p:cNvSpPr>
              <p:nvPr/>
            </p:nvSpPr>
            <p:spPr bwMode="auto">
              <a:xfrm flipH="1">
                <a:off x="1362" y="301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0" name="Line 104"/>
              <p:cNvSpPr>
                <a:spLocks noChangeAspect="1" noChangeShapeType="1"/>
              </p:cNvSpPr>
              <p:nvPr/>
            </p:nvSpPr>
            <p:spPr bwMode="auto">
              <a:xfrm flipH="1">
                <a:off x="1362" y="305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1" name="Line 105"/>
              <p:cNvSpPr>
                <a:spLocks noChangeAspect="1" noChangeShapeType="1"/>
              </p:cNvSpPr>
              <p:nvPr/>
            </p:nvSpPr>
            <p:spPr bwMode="auto">
              <a:xfrm flipH="1">
                <a:off x="1362" y="31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2" name="Line 106"/>
              <p:cNvSpPr>
                <a:spLocks noChangeAspect="1" noChangeShapeType="1"/>
              </p:cNvSpPr>
              <p:nvPr/>
            </p:nvSpPr>
            <p:spPr bwMode="auto">
              <a:xfrm flipH="1">
                <a:off x="1362" y="315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3" name="Line 107"/>
              <p:cNvSpPr>
                <a:spLocks noChangeAspect="1" noChangeShapeType="1"/>
              </p:cNvSpPr>
              <p:nvPr/>
            </p:nvSpPr>
            <p:spPr bwMode="auto">
              <a:xfrm flipH="1">
                <a:off x="1362" y="322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4" name="Line 108"/>
              <p:cNvSpPr>
                <a:spLocks noChangeAspect="1" noChangeShapeType="1"/>
              </p:cNvSpPr>
              <p:nvPr/>
            </p:nvSpPr>
            <p:spPr bwMode="auto">
              <a:xfrm flipH="1">
                <a:off x="1362" y="3312"/>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5" name="Line 109"/>
              <p:cNvSpPr>
                <a:spLocks noChangeAspect="1" noChangeShapeType="1"/>
              </p:cNvSpPr>
              <p:nvPr/>
            </p:nvSpPr>
            <p:spPr bwMode="auto">
              <a:xfrm flipH="1">
                <a:off x="1362" y="34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26" name="Line 110"/>
              <p:cNvSpPr>
                <a:spLocks noChangeAspect="1" noChangeShapeType="1"/>
              </p:cNvSpPr>
              <p:nvPr/>
            </p:nvSpPr>
            <p:spPr bwMode="auto">
              <a:xfrm flipH="1">
                <a:off x="1362" y="36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527" name="Rectangle 111"/>
            <p:cNvSpPr>
              <a:spLocks noChangeAspect="1" noChangeArrowheads="1"/>
            </p:cNvSpPr>
            <p:nvPr/>
          </p:nvSpPr>
          <p:spPr bwMode="auto">
            <a:xfrm>
              <a:off x="2207419" y="3815656"/>
              <a:ext cx="258763" cy="998538"/>
            </a:xfrm>
            <a:prstGeom prst="rect">
              <a:avLst/>
            </a:prstGeom>
            <a:solidFill>
              <a:srgbClr val="007148"/>
            </a:solidFill>
            <a:ln w="9525">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12" name="Group 112"/>
            <p:cNvGrpSpPr>
              <a:grpSpLocks noChangeAspect="1"/>
            </p:cNvGrpSpPr>
            <p:nvPr/>
          </p:nvGrpSpPr>
          <p:grpSpPr bwMode="auto">
            <a:xfrm>
              <a:off x="2320132" y="3777556"/>
              <a:ext cx="15875" cy="88900"/>
              <a:chOff x="1688" y="1767"/>
              <a:chExt cx="24" cy="141"/>
            </a:xfrm>
          </p:grpSpPr>
          <p:sp>
            <p:nvSpPr>
              <p:cNvPr id="956529" name="Line 113"/>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30" name="Line 114"/>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31" name="Line 115"/>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532" name="TextBox 24"/>
            <p:cNvSpPr txBox="1">
              <a:spLocks noChangeAspect="1" noChangeArrowheads="1"/>
            </p:cNvSpPr>
            <p:nvPr/>
          </p:nvSpPr>
          <p:spPr bwMode="auto">
            <a:xfrm>
              <a:off x="1249731" y="3414018"/>
              <a:ext cx="89736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100000</a:t>
              </a:r>
            </a:p>
          </p:txBody>
        </p:sp>
        <p:sp>
          <p:nvSpPr>
            <p:cNvPr id="956533" name="TextBox 24"/>
            <p:cNvSpPr txBox="1">
              <a:spLocks noChangeAspect="1" noChangeArrowheads="1"/>
            </p:cNvSpPr>
            <p:nvPr/>
          </p:nvSpPr>
          <p:spPr bwMode="auto">
            <a:xfrm>
              <a:off x="1353125" y="3863281"/>
              <a:ext cx="793968"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a:t>
              </a:r>
            </a:p>
          </p:txBody>
        </p:sp>
        <p:sp>
          <p:nvSpPr>
            <p:cNvPr id="956534" name="TextBox 24"/>
            <p:cNvSpPr txBox="1">
              <a:spLocks noChangeAspect="1" noChangeArrowheads="1"/>
            </p:cNvSpPr>
            <p:nvPr/>
          </p:nvSpPr>
          <p:spPr bwMode="auto">
            <a:xfrm>
              <a:off x="1456521" y="4310956"/>
              <a:ext cx="69057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a:t>
              </a:r>
            </a:p>
          </p:txBody>
        </p:sp>
        <p:sp>
          <p:nvSpPr>
            <p:cNvPr id="956535" name="Line 119"/>
            <p:cNvSpPr>
              <a:spLocks noChangeAspect="1" noChangeShapeType="1"/>
            </p:cNvSpPr>
            <p:nvPr/>
          </p:nvSpPr>
          <p:spPr bwMode="auto">
            <a:xfrm>
              <a:off x="2102644" y="4814193"/>
              <a:ext cx="914400"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36" name="Rectangle 120"/>
            <p:cNvSpPr>
              <a:spLocks noChangeAspect="1" noChangeArrowheads="1"/>
            </p:cNvSpPr>
            <p:nvPr/>
          </p:nvSpPr>
          <p:spPr bwMode="auto">
            <a:xfrm>
              <a:off x="2656682" y="4206181"/>
              <a:ext cx="265113" cy="608013"/>
            </a:xfrm>
            <a:prstGeom prst="rect">
              <a:avLst/>
            </a:prstGeom>
            <a:solidFill>
              <a:schemeClr val="bg1"/>
            </a:solidFill>
            <a:ln w="9525">
              <a:no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37" name="Rectangle 121"/>
            <p:cNvSpPr>
              <a:spLocks noChangeAspect="1" noChangeArrowheads="1"/>
            </p:cNvSpPr>
            <p:nvPr/>
          </p:nvSpPr>
          <p:spPr bwMode="auto">
            <a:xfrm>
              <a:off x="2656682" y="4206181"/>
              <a:ext cx="260350" cy="608013"/>
            </a:xfrm>
            <a:prstGeom prst="rect">
              <a:avLst/>
            </a:prstGeom>
            <a:solidFill>
              <a:srgbClr val="92F2A2"/>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13" name="Group 122"/>
            <p:cNvGrpSpPr>
              <a:grpSpLocks noChangeAspect="1"/>
            </p:cNvGrpSpPr>
            <p:nvPr/>
          </p:nvGrpSpPr>
          <p:grpSpPr bwMode="auto">
            <a:xfrm>
              <a:off x="2778919" y="4156968"/>
              <a:ext cx="14288" cy="88900"/>
              <a:chOff x="1688" y="1767"/>
              <a:chExt cx="24" cy="141"/>
            </a:xfrm>
          </p:grpSpPr>
          <p:sp>
            <p:nvSpPr>
              <p:cNvPr id="956539" name="Line 123"/>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40" name="Line 124"/>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41" name="Line 125"/>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542" name="TextBox 24"/>
            <p:cNvSpPr txBox="1">
              <a:spLocks noChangeAspect="1" noChangeArrowheads="1"/>
            </p:cNvSpPr>
            <p:nvPr/>
          </p:nvSpPr>
          <p:spPr bwMode="auto">
            <a:xfrm>
              <a:off x="1559913" y="4712593"/>
              <a:ext cx="587181"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a:t>
              </a:r>
            </a:p>
          </p:txBody>
        </p:sp>
        <p:grpSp>
          <p:nvGrpSpPr>
            <p:cNvPr id="14" name="Group 127"/>
            <p:cNvGrpSpPr>
              <a:grpSpLocks noChangeAspect="1"/>
            </p:cNvGrpSpPr>
            <p:nvPr/>
          </p:nvGrpSpPr>
          <p:grpSpPr bwMode="auto">
            <a:xfrm>
              <a:off x="2326482" y="3547368"/>
              <a:ext cx="461963" cy="547688"/>
              <a:chOff x="3787" y="1661"/>
              <a:chExt cx="729" cy="862"/>
            </a:xfrm>
          </p:grpSpPr>
          <p:sp>
            <p:nvSpPr>
              <p:cNvPr id="956544" name="Line 128"/>
              <p:cNvSpPr>
                <a:spLocks noChangeAspect="1" noChangeShapeType="1"/>
              </p:cNvSpPr>
              <p:nvPr/>
            </p:nvSpPr>
            <p:spPr bwMode="auto">
              <a:xfrm>
                <a:off x="3790" y="1661"/>
                <a:ext cx="726"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545" name="Line 129"/>
              <p:cNvSpPr>
                <a:spLocks noChangeAspect="1" noChangeShapeType="1"/>
              </p:cNvSpPr>
              <p:nvPr/>
            </p:nvSpPr>
            <p:spPr bwMode="auto">
              <a:xfrm>
                <a:off x="4513" y="1661"/>
                <a:ext cx="0" cy="862"/>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546" name="Line 130"/>
              <p:cNvSpPr>
                <a:spLocks noChangeAspect="1" noChangeShapeType="1"/>
              </p:cNvSpPr>
              <p:nvPr/>
            </p:nvSpPr>
            <p:spPr bwMode="auto">
              <a:xfrm>
                <a:off x="3787" y="1661"/>
                <a:ext cx="0" cy="318"/>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grpSp>
        <p:sp>
          <p:nvSpPr>
            <p:cNvPr id="956547" name="Text Box 11"/>
            <p:cNvSpPr txBox="1">
              <a:spLocks noChangeAspect="1" noChangeArrowheads="1"/>
            </p:cNvSpPr>
            <p:nvPr/>
          </p:nvSpPr>
          <p:spPr bwMode="auto">
            <a:xfrm>
              <a:off x="3904457" y="3140968"/>
              <a:ext cx="690563" cy="430887"/>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4.8-</a:t>
              </a:r>
              <a:r>
                <a:rPr lang="fr-BE" sz="1400" b="1" dirty="0" err="1">
                  <a:latin typeface="Aptos" panose="020B0004020202020204" pitchFamily="34" charset="0"/>
                  <a:cs typeface="Calibri" pitchFamily="34" charset="0"/>
                </a:rPr>
                <a:t>fold</a:t>
              </a:r>
              <a:endParaRPr lang="en-US" sz="1400" b="1" dirty="0">
                <a:latin typeface="Aptos" panose="020B0004020202020204" pitchFamily="34" charset="0"/>
                <a:cs typeface="Calibri" pitchFamily="34" charset="0"/>
              </a:endParaRPr>
            </a:p>
          </p:txBody>
        </p:sp>
        <p:sp>
          <p:nvSpPr>
            <p:cNvPr id="956549" name="Line 133"/>
            <p:cNvSpPr>
              <a:spLocks noChangeAspect="1" noChangeShapeType="1"/>
            </p:cNvSpPr>
            <p:nvPr/>
          </p:nvSpPr>
          <p:spPr bwMode="auto">
            <a:xfrm>
              <a:off x="3820319" y="4820544"/>
              <a:ext cx="912813"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15" name="Group 134"/>
            <p:cNvGrpSpPr>
              <a:grpSpLocks noChangeAspect="1"/>
            </p:cNvGrpSpPr>
            <p:nvPr/>
          </p:nvGrpSpPr>
          <p:grpSpPr bwMode="auto">
            <a:xfrm>
              <a:off x="3788569" y="3480694"/>
              <a:ext cx="17463" cy="1339850"/>
              <a:chOff x="1362" y="1534"/>
              <a:chExt cx="26" cy="2114"/>
            </a:xfrm>
          </p:grpSpPr>
          <p:sp>
            <p:nvSpPr>
              <p:cNvPr id="956551" name="Line 135"/>
              <p:cNvSpPr>
                <a:spLocks noChangeAspect="1" noChangeShapeType="1"/>
              </p:cNvSpPr>
              <p:nvPr/>
            </p:nvSpPr>
            <p:spPr bwMode="auto">
              <a:xfrm>
                <a:off x="1388" y="1534"/>
                <a:ext cx="0" cy="2114"/>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2" name="Line 136"/>
              <p:cNvSpPr>
                <a:spLocks noChangeAspect="1" noChangeShapeType="1"/>
              </p:cNvSpPr>
              <p:nvPr/>
            </p:nvSpPr>
            <p:spPr bwMode="auto">
              <a:xfrm flipH="1">
                <a:off x="1362" y="153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3" name="Line 137"/>
              <p:cNvSpPr>
                <a:spLocks noChangeAspect="1" noChangeShapeType="1"/>
              </p:cNvSpPr>
              <p:nvPr/>
            </p:nvSpPr>
            <p:spPr bwMode="auto">
              <a:xfrm flipH="1">
                <a:off x="1362" y="156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4" name="Line 138"/>
              <p:cNvSpPr>
                <a:spLocks noChangeAspect="1" noChangeShapeType="1"/>
              </p:cNvSpPr>
              <p:nvPr/>
            </p:nvSpPr>
            <p:spPr bwMode="auto">
              <a:xfrm flipH="1">
                <a:off x="1362" y="16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5" name="Line 139"/>
              <p:cNvSpPr>
                <a:spLocks noChangeAspect="1" noChangeShapeType="1"/>
              </p:cNvSpPr>
              <p:nvPr/>
            </p:nvSpPr>
            <p:spPr bwMode="auto">
              <a:xfrm flipH="1">
                <a:off x="1362" y="164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6" name="Line 140"/>
              <p:cNvSpPr>
                <a:spLocks noChangeAspect="1" noChangeShapeType="1"/>
              </p:cNvSpPr>
              <p:nvPr/>
            </p:nvSpPr>
            <p:spPr bwMode="auto">
              <a:xfrm flipH="1">
                <a:off x="1362" y="168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7" name="Line 141"/>
              <p:cNvSpPr>
                <a:spLocks noChangeAspect="1" noChangeShapeType="1"/>
              </p:cNvSpPr>
              <p:nvPr/>
            </p:nvSpPr>
            <p:spPr bwMode="auto">
              <a:xfrm flipH="1">
                <a:off x="1362" y="17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8" name="Line 142"/>
              <p:cNvSpPr>
                <a:spLocks noChangeAspect="1" noChangeShapeType="1"/>
              </p:cNvSpPr>
              <p:nvPr/>
            </p:nvSpPr>
            <p:spPr bwMode="auto">
              <a:xfrm flipH="1">
                <a:off x="1362" y="1813"/>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59" name="Line 143"/>
              <p:cNvSpPr>
                <a:spLocks noChangeAspect="1" noChangeShapeType="1"/>
              </p:cNvSpPr>
              <p:nvPr/>
            </p:nvSpPr>
            <p:spPr bwMode="auto">
              <a:xfrm flipH="1">
                <a:off x="1362" y="19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0" name="Line 144"/>
              <p:cNvSpPr>
                <a:spLocks noChangeAspect="1" noChangeShapeType="1"/>
              </p:cNvSpPr>
              <p:nvPr/>
            </p:nvSpPr>
            <p:spPr bwMode="auto">
              <a:xfrm flipH="1">
                <a:off x="1362" y="2025"/>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1" name="Line 145"/>
              <p:cNvSpPr>
                <a:spLocks noChangeAspect="1" noChangeShapeType="1"/>
              </p:cNvSpPr>
              <p:nvPr/>
            </p:nvSpPr>
            <p:spPr bwMode="auto">
              <a:xfrm flipH="1">
                <a:off x="1362" y="22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2" name="Line 146"/>
              <p:cNvSpPr>
                <a:spLocks noChangeAspect="1" noChangeShapeType="1"/>
              </p:cNvSpPr>
              <p:nvPr/>
            </p:nvSpPr>
            <p:spPr bwMode="auto">
              <a:xfrm flipH="1">
                <a:off x="1362" y="226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3" name="Line 147"/>
              <p:cNvSpPr>
                <a:spLocks noChangeAspect="1" noChangeShapeType="1"/>
              </p:cNvSpPr>
              <p:nvPr/>
            </p:nvSpPr>
            <p:spPr bwMode="auto">
              <a:xfrm flipH="1">
                <a:off x="1362" y="230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4" name="Line 148"/>
              <p:cNvSpPr>
                <a:spLocks noChangeAspect="1" noChangeShapeType="1"/>
              </p:cNvSpPr>
              <p:nvPr/>
            </p:nvSpPr>
            <p:spPr bwMode="auto">
              <a:xfrm flipH="1">
                <a:off x="1362" y="23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5" name="Line 149"/>
              <p:cNvSpPr>
                <a:spLocks noChangeAspect="1" noChangeShapeType="1"/>
              </p:cNvSpPr>
              <p:nvPr/>
            </p:nvSpPr>
            <p:spPr bwMode="auto">
              <a:xfrm flipH="1">
                <a:off x="1362" y="239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6" name="Line 150"/>
              <p:cNvSpPr>
                <a:spLocks noChangeAspect="1" noChangeShapeType="1"/>
              </p:cNvSpPr>
              <p:nvPr/>
            </p:nvSpPr>
            <p:spPr bwMode="auto">
              <a:xfrm flipH="1">
                <a:off x="1362" y="245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7" name="Line 151"/>
              <p:cNvSpPr>
                <a:spLocks noChangeAspect="1" noChangeShapeType="1"/>
              </p:cNvSpPr>
              <p:nvPr/>
            </p:nvSpPr>
            <p:spPr bwMode="auto">
              <a:xfrm flipH="1">
                <a:off x="1362" y="251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8" name="Line 152"/>
              <p:cNvSpPr>
                <a:spLocks noChangeAspect="1" noChangeShapeType="1"/>
              </p:cNvSpPr>
              <p:nvPr/>
            </p:nvSpPr>
            <p:spPr bwMode="auto">
              <a:xfrm flipH="1">
                <a:off x="1362" y="260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69" name="Line 153"/>
              <p:cNvSpPr>
                <a:spLocks noChangeAspect="1" noChangeShapeType="1"/>
              </p:cNvSpPr>
              <p:nvPr/>
            </p:nvSpPr>
            <p:spPr bwMode="auto">
              <a:xfrm flipH="1">
                <a:off x="1362" y="273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0" name="Line 154"/>
              <p:cNvSpPr>
                <a:spLocks noChangeAspect="1" noChangeShapeType="1"/>
              </p:cNvSpPr>
              <p:nvPr/>
            </p:nvSpPr>
            <p:spPr bwMode="auto">
              <a:xfrm flipH="1">
                <a:off x="1362" y="29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1" name="Line 155"/>
              <p:cNvSpPr>
                <a:spLocks noChangeAspect="1" noChangeShapeType="1"/>
              </p:cNvSpPr>
              <p:nvPr/>
            </p:nvSpPr>
            <p:spPr bwMode="auto">
              <a:xfrm flipH="1">
                <a:off x="1362" y="2976"/>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2" name="Line 156"/>
              <p:cNvSpPr>
                <a:spLocks noChangeAspect="1" noChangeShapeType="1"/>
              </p:cNvSpPr>
              <p:nvPr/>
            </p:nvSpPr>
            <p:spPr bwMode="auto">
              <a:xfrm flipH="1">
                <a:off x="1362" y="301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3" name="Line 157"/>
              <p:cNvSpPr>
                <a:spLocks noChangeAspect="1" noChangeShapeType="1"/>
              </p:cNvSpPr>
              <p:nvPr/>
            </p:nvSpPr>
            <p:spPr bwMode="auto">
              <a:xfrm flipH="1">
                <a:off x="1362" y="305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4" name="Line 158"/>
              <p:cNvSpPr>
                <a:spLocks noChangeAspect="1" noChangeShapeType="1"/>
              </p:cNvSpPr>
              <p:nvPr/>
            </p:nvSpPr>
            <p:spPr bwMode="auto">
              <a:xfrm flipH="1">
                <a:off x="1362" y="31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5" name="Line 159"/>
              <p:cNvSpPr>
                <a:spLocks noChangeAspect="1" noChangeShapeType="1"/>
              </p:cNvSpPr>
              <p:nvPr/>
            </p:nvSpPr>
            <p:spPr bwMode="auto">
              <a:xfrm flipH="1">
                <a:off x="1362" y="315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6" name="Line 160"/>
              <p:cNvSpPr>
                <a:spLocks noChangeAspect="1" noChangeShapeType="1"/>
              </p:cNvSpPr>
              <p:nvPr/>
            </p:nvSpPr>
            <p:spPr bwMode="auto">
              <a:xfrm flipH="1">
                <a:off x="1362" y="322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7" name="Line 161"/>
              <p:cNvSpPr>
                <a:spLocks noChangeAspect="1" noChangeShapeType="1"/>
              </p:cNvSpPr>
              <p:nvPr/>
            </p:nvSpPr>
            <p:spPr bwMode="auto">
              <a:xfrm flipH="1">
                <a:off x="1362" y="3312"/>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8" name="Line 162"/>
              <p:cNvSpPr>
                <a:spLocks noChangeAspect="1" noChangeShapeType="1"/>
              </p:cNvSpPr>
              <p:nvPr/>
            </p:nvSpPr>
            <p:spPr bwMode="auto">
              <a:xfrm flipH="1">
                <a:off x="1362" y="34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79" name="Line 163"/>
              <p:cNvSpPr>
                <a:spLocks noChangeAspect="1" noChangeShapeType="1"/>
              </p:cNvSpPr>
              <p:nvPr/>
            </p:nvSpPr>
            <p:spPr bwMode="auto">
              <a:xfrm flipH="1">
                <a:off x="1362" y="36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580" name="Rectangle 164"/>
            <p:cNvSpPr>
              <a:spLocks noChangeAspect="1" noChangeArrowheads="1"/>
            </p:cNvSpPr>
            <p:nvPr/>
          </p:nvSpPr>
          <p:spPr bwMode="auto">
            <a:xfrm>
              <a:off x="3906044" y="3755331"/>
              <a:ext cx="258763" cy="1065213"/>
            </a:xfrm>
            <a:prstGeom prst="rect">
              <a:avLst/>
            </a:prstGeom>
            <a:solidFill>
              <a:srgbClr val="422A7D"/>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16" name="Group 165"/>
            <p:cNvGrpSpPr>
              <a:grpSpLocks noChangeAspect="1"/>
            </p:cNvGrpSpPr>
            <p:nvPr/>
          </p:nvGrpSpPr>
          <p:grpSpPr bwMode="auto">
            <a:xfrm>
              <a:off x="4025107" y="3715644"/>
              <a:ext cx="14288" cy="88900"/>
              <a:chOff x="1688" y="1767"/>
              <a:chExt cx="24" cy="141"/>
            </a:xfrm>
          </p:grpSpPr>
          <p:sp>
            <p:nvSpPr>
              <p:cNvPr id="956582" name="Line 166"/>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83" name="Line 167"/>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84" name="Line 168"/>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585" name="Rectangle 169"/>
            <p:cNvSpPr>
              <a:spLocks noChangeAspect="1" noChangeArrowheads="1"/>
            </p:cNvSpPr>
            <p:nvPr/>
          </p:nvSpPr>
          <p:spPr bwMode="auto">
            <a:xfrm>
              <a:off x="4360069" y="4055369"/>
              <a:ext cx="265113" cy="755650"/>
            </a:xfrm>
            <a:prstGeom prst="rect">
              <a:avLst/>
            </a:prstGeom>
            <a:solidFill>
              <a:schemeClr val="bg1"/>
            </a:solidFill>
            <a:ln w="9525">
              <a:no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86" name="Rectangle 170"/>
            <p:cNvSpPr>
              <a:spLocks noChangeAspect="1" noChangeArrowheads="1"/>
            </p:cNvSpPr>
            <p:nvPr/>
          </p:nvSpPr>
          <p:spPr bwMode="auto">
            <a:xfrm>
              <a:off x="4360069" y="4060131"/>
              <a:ext cx="260350" cy="757238"/>
            </a:xfrm>
            <a:prstGeom prst="rect">
              <a:avLst/>
            </a:prstGeom>
            <a:solidFill>
              <a:srgbClr val="CCCCFF"/>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17" name="Group 171"/>
            <p:cNvGrpSpPr>
              <a:grpSpLocks noChangeAspect="1"/>
            </p:cNvGrpSpPr>
            <p:nvPr/>
          </p:nvGrpSpPr>
          <p:grpSpPr bwMode="auto">
            <a:xfrm>
              <a:off x="4480719" y="4014094"/>
              <a:ext cx="14288" cy="88900"/>
              <a:chOff x="1688" y="1767"/>
              <a:chExt cx="24" cy="141"/>
            </a:xfrm>
          </p:grpSpPr>
          <p:sp>
            <p:nvSpPr>
              <p:cNvPr id="956588" name="Line 172"/>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89" name="Line 173"/>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590" name="Line 174"/>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591" name="TextBox 24"/>
            <p:cNvSpPr txBox="1">
              <a:spLocks noChangeAspect="1" noChangeArrowheads="1"/>
            </p:cNvSpPr>
            <p:nvPr/>
          </p:nvSpPr>
          <p:spPr bwMode="auto">
            <a:xfrm>
              <a:off x="2938832" y="3421956"/>
              <a:ext cx="89736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100000</a:t>
              </a:r>
            </a:p>
          </p:txBody>
        </p:sp>
        <p:sp>
          <p:nvSpPr>
            <p:cNvPr id="956592" name="TextBox 24"/>
            <p:cNvSpPr txBox="1">
              <a:spLocks noChangeAspect="1" noChangeArrowheads="1"/>
            </p:cNvSpPr>
            <p:nvPr/>
          </p:nvSpPr>
          <p:spPr bwMode="auto">
            <a:xfrm>
              <a:off x="3042225" y="3871219"/>
              <a:ext cx="793968"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a:t>
              </a:r>
            </a:p>
          </p:txBody>
        </p:sp>
        <p:sp>
          <p:nvSpPr>
            <p:cNvPr id="956593" name="TextBox 24"/>
            <p:cNvSpPr txBox="1">
              <a:spLocks noChangeAspect="1" noChangeArrowheads="1"/>
            </p:cNvSpPr>
            <p:nvPr/>
          </p:nvSpPr>
          <p:spPr bwMode="auto">
            <a:xfrm>
              <a:off x="3145620" y="4317306"/>
              <a:ext cx="69057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a:t>
              </a:r>
            </a:p>
          </p:txBody>
        </p:sp>
        <p:sp>
          <p:nvSpPr>
            <p:cNvPr id="956594" name="TextBox 24"/>
            <p:cNvSpPr txBox="1">
              <a:spLocks noChangeAspect="1" noChangeArrowheads="1"/>
            </p:cNvSpPr>
            <p:nvPr/>
          </p:nvSpPr>
          <p:spPr bwMode="auto">
            <a:xfrm>
              <a:off x="3249014" y="4712594"/>
              <a:ext cx="587181"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a:t>
              </a:r>
            </a:p>
          </p:txBody>
        </p:sp>
        <p:grpSp>
          <p:nvGrpSpPr>
            <p:cNvPr id="18" name="Group 179"/>
            <p:cNvGrpSpPr>
              <a:grpSpLocks noChangeAspect="1"/>
            </p:cNvGrpSpPr>
            <p:nvPr/>
          </p:nvGrpSpPr>
          <p:grpSpPr bwMode="auto">
            <a:xfrm>
              <a:off x="4034632" y="3588644"/>
              <a:ext cx="461963" cy="317500"/>
              <a:chOff x="1433" y="1616"/>
              <a:chExt cx="729" cy="499"/>
            </a:xfrm>
          </p:grpSpPr>
          <p:sp>
            <p:nvSpPr>
              <p:cNvPr id="956596" name="Line 180"/>
              <p:cNvSpPr>
                <a:spLocks noChangeAspect="1" noChangeShapeType="1"/>
              </p:cNvSpPr>
              <p:nvPr/>
            </p:nvSpPr>
            <p:spPr bwMode="auto">
              <a:xfrm>
                <a:off x="1436" y="1616"/>
                <a:ext cx="726"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597" name="Line 181"/>
              <p:cNvSpPr>
                <a:spLocks noChangeAspect="1" noChangeShapeType="1"/>
              </p:cNvSpPr>
              <p:nvPr/>
            </p:nvSpPr>
            <p:spPr bwMode="auto">
              <a:xfrm>
                <a:off x="1433" y="1616"/>
                <a:ext cx="0" cy="136"/>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598" name="Line 182"/>
              <p:cNvSpPr>
                <a:spLocks noChangeAspect="1" noChangeShapeType="1"/>
              </p:cNvSpPr>
              <p:nvPr/>
            </p:nvSpPr>
            <p:spPr bwMode="auto">
              <a:xfrm>
                <a:off x="2162" y="1616"/>
                <a:ext cx="0" cy="499"/>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grpSp>
        <p:sp>
          <p:nvSpPr>
            <p:cNvPr id="956599" name="Text Box 14"/>
            <p:cNvSpPr txBox="1">
              <a:spLocks noChangeAspect="1" noChangeArrowheads="1"/>
            </p:cNvSpPr>
            <p:nvPr/>
          </p:nvSpPr>
          <p:spPr bwMode="auto">
            <a:xfrm>
              <a:off x="5272881" y="3140968"/>
              <a:ext cx="735014" cy="430887"/>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9.1-</a:t>
              </a:r>
              <a:r>
                <a:rPr lang="fr-BE" sz="1400" b="1" dirty="0" err="1">
                  <a:latin typeface="Aptos" panose="020B0004020202020204" pitchFamily="34" charset="0"/>
                  <a:cs typeface="Calibri" pitchFamily="34" charset="0"/>
                </a:rPr>
                <a:t>fold</a:t>
              </a:r>
              <a:endParaRPr lang="en-US" sz="1400" b="1" dirty="0">
                <a:latin typeface="Aptos" panose="020B0004020202020204" pitchFamily="34" charset="0"/>
                <a:cs typeface="Calibri" pitchFamily="34" charset="0"/>
              </a:endParaRPr>
            </a:p>
          </p:txBody>
        </p:sp>
        <p:grpSp>
          <p:nvGrpSpPr>
            <p:cNvPr id="19" name="Group 185"/>
            <p:cNvGrpSpPr>
              <a:grpSpLocks noChangeAspect="1"/>
            </p:cNvGrpSpPr>
            <p:nvPr/>
          </p:nvGrpSpPr>
          <p:grpSpPr bwMode="auto">
            <a:xfrm>
              <a:off x="5152232" y="3480694"/>
              <a:ext cx="15875" cy="1341438"/>
              <a:chOff x="1362" y="1534"/>
              <a:chExt cx="26" cy="2114"/>
            </a:xfrm>
          </p:grpSpPr>
          <p:sp>
            <p:nvSpPr>
              <p:cNvPr id="956602" name="Line 186"/>
              <p:cNvSpPr>
                <a:spLocks noChangeAspect="1" noChangeShapeType="1"/>
              </p:cNvSpPr>
              <p:nvPr/>
            </p:nvSpPr>
            <p:spPr bwMode="auto">
              <a:xfrm>
                <a:off x="1388" y="1534"/>
                <a:ext cx="0" cy="2114"/>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3" name="Line 187"/>
              <p:cNvSpPr>
                <a:spLocks noChangeAspect="1" noChangeShapeType="1"/>
              </p:cNvSpPr>
              <p:nvPr/>
            </p:nvSpPr>
            <p:spPr bwMode="auto">
              <a:xfrm flipH="1">
                <a:off x="1362" y="153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4" name="Line 188"/>
              <p:cNvSpPr>
                <a:spLocks noChangeAspect="1" noChangeShapeType="1"/>
              </p:cNvSpPr>
              <p:nvPr/>
            </p:nvSpPr>
            <p:spPr bwMode="auto">
              <a:xfrm flipH="1">
                <a:off x="1362" y="156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5" name="Line 189"/>
              <p:cNvSpPr>
                <a:spLocks noChangeAspect="1" noChangeShapeType="1"/>
              </p:cNvSpPr>
              <p:nvPr/>
            </p:nvSpPr>
            <p:spPr bwMode="auto">
              <a:xfrm flipH="1">
                <a:off x="1362" y="16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6" name="Line 190"/>
              <p:cNvSpPr>
                <a:spLocks noChangeAspect="1" noChangeShapeType="1"/>
              </p:cNvSpPr>
              <p:nvPr/>
            </p:nvSpPr>
            <p:spPr bwMode="auto">
              <a:xfrm flipH="1">
                <a:off x="1362" y="164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7" name="Line 191"/>
              <p:cNvSpPr>
                <a:spLocks noChangeAspect="1" noChangeShapeType="1"/>
              </p:cNvSpPr>
              <p:nvPr/>
            </p:nvSpPr>
            <p:spPr bwMode="auto">
              <a:xfrm flipH="1">
                <a:off x="1362" y="168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8" name="Line 192"/>
              <p:cNvSpPr>
                <a:spLocks noChangeAspect="1" noChangeShapeType="1"/>
              </p:cNvSpPr>
              <p:nvPr/>
            </p:nvSpPr>
            <p:spPr bwMode="auto">
              <a:xfrm flipH="1">
                <a:off x="1362" y="17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09" name="Line 193"/>
              <p:cNvSpPr>
                <a:spLocks noChangeAspect="1" noChangeShapeType="1"/>
              </p:cNvSpPr>
              <p:nvPr/>
            </p:nvSpPr>
            <p:spPr bwMode="auto">
              <a:xfrm flipH="1">
                <a:off x="1362" y="1813"/>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0" name="Line 194"/>
              <p:cNvSpPr>
                <a:spLocks noChangeAspect="1" noChangeShapeType="1"/>
              </p:cNvSpPr>
              <p:nvPr/>
            </p:nvSpPr>
            <p:spPr bwMode="auto">
              <a:xfrm flipH="1">
                <a:off x="1362" y="19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1" name="Line 195"/>
              <p:cNvSpPr>
                <a:spLocks noChangeAspect="1" noChangeShapeType="1"/>
              </p:cNvSpPr>
              <p:nvPr/>
            </p:nvSpPr>
            <p:spPr bwMode="auto">
              <a:xfrm flipH="1">
                <a:off x="1362" y="2025"/>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2" name="Line 196"/>
              <p:cNvSpPr>
                <a:spLocks noChangeAspect="1" noChangeShapeType="1"/>
              </p:cNvSpPr>
              <p:nvPr/>
            </p:nvSpPr>
            <p:spPr bwMode="auto">
              <a:xfrm flipH="1">
                <a:off x="1362" y="22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3" name="Line 197"/>
              <p:cNvSpPr>
                <a:spLocks noChangeAspect="1" noChangeShapeType="1"/>
              </p:cNvSpPr>
              <p:nvPr/>
            </p:nvSpPr>
            <p:spPr bwMode="auto">
              <a:xfrm flipH="1">
                <a:off x="1362" y="226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4" name="Line 198"/>
              <p:cNvSpPr>
                <a:spLocks noChangeAspect="1" noChangeShapeType="1"/>
              </p:cNvSpPr>
              <p:nvPr/>
            </p:nvSpPr>
            <p:spPr bwMode="auto">
              <a:xfrm flipH="1">
                <a:off x="1362" y="230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5" name="Line 199"/>
              <p:cNvSpPr>
                <a:spLocks noChangeAspect="1" noChangeShapeType="1"/>
              </p:cNvSpPr>
              <p:nvPr/>
            </p:nvSpPr>
            <p:spPr bwMode="auto">
              <a:xfrm flipH="1">
                <a:off x="1362" y="23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6" name="Line 200"/>
              <p:cNvSpPr>
                <a:spLocks noChangeAspect="1" noChangeShapeType="1"/>
              </p:cNvSpPr>
              <p:nvPr/>
            </p:nvSpPr>
            <p:spPr bwMode="auto">
              <a:xfrm flipH="1">
                <a:off x="1362" y="239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7" name="Line 201"/>
              <p:cNvSpPr>
                <a:spLocks noChangeAspect="1" noChangeShapeType="1"/>
              </p:cNvSpPr>
              <p:nvPr/>
            </p:nvSpPr>
            <p:spPr bwMode="auto">
              <a:xfrm flipH="1">
                <a:off x="1362" y="245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8" name="Line 202"/>
              <p:cNvSpPr>
                <a:spLocks noChangeAspect="1" noChangeShapeType="1"/>
              </p:cNvSpPr>
              <p:nvPr/>
            </p:nvSpPr>
            <p:spPr bwMode="auto">
              <a:xfrm flipH="1">
                <a:off x="1362" y="251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19" name="Line 203"/>
              <p:cNvSpPr>
                <a:spLocks noChangeAspect="1" noChangeShapeType="1"/>
              </p:cNvSpPr>
              <p:nvPr/>
            </p:nvSpPr>
            <p:spPr bwMode="auto">
              <a:xfrm flipH="1">
                <a:off x="1362" y="260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0" name="Line 204"/>
              <p:cNvSpPr>
                <a:spLocks noChangeAspect="1" noChangeShapeType="1"/>
              </p:cNvSpPr>
              <p:nvPr/>
            </p:nvSpPr>
            <p:spPr bwMode="auto">
              <a:xfrm flipH="1">
                <a:off x="1362" y="273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1" name="Line 205"/>
              <p:cNvSpPr>
                <a:spLocks noChangeAspect="1" noChangeShapeType="1"/>
              </p:cNvSpPr>
              <p:nvPr/>
            </p:nvSpPr>
            <p:spPr bwMode="auto">
              <a:xfrm flipH="1">
                <a:off x="1362" y="29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2" name="Line 206"/>
              <p:cNvSpPr>
                <a:spLocks noChangeAspect="1" noChangeShapeType="1"/>
              </p:cNvSpPr>
              <p:nvPr/>
            </p:nvSpPr>
            <p:spPr bwMode="auto">
              <a:xfrm flipH="1">
                <a:off x="1362" y="2976"/>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3" name="Line 207"/>
              <p:cNvSpPr>
                <a:spLocks noChangeAspect="1" noChangeShapeType="1"/>
              </p:cNvSpPr>
              <p:nvPr/>
            </p:nvSpPr>
            <p:spPr bwMode="auto">
              <a:xfrm flipH="1">
                <a:off x="1362" y="301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4" name="Line 208"/>
              <p:cNvSpPr>
                <a:spLocks noChangeAspect="1" noChangeShapeType="1"/>
              </p:cNvSpPr>
              <p:nvPr/>
            </p:nvSpPr>
            <p:spPr bwMode="auto">
              <a:xfrm flipH="1">
                <a:off x="1362" y="305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5" name="Line 209"/>
              <p:cNvSpPr>
                <a:spLocks noChangeAspect="1" noChangeShapeType="1"/>
              </p:cNvSpPr>
              <p:nvPr/>
            </p:nvSpPr>
            <p:spPr bwMode="auto">
              <a:xfrm flipH="1">
                <a:off x="1362" y="31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6" name="Line 210"/>
              <p:cNvSpPr>
                <a:spLocks noChangeAspect="1" noChangeShapeType="1"/>
              </p:cNvSpPr>
              <p:nvPr/>
            </p:nvSpPr>
            <p:spPr bwMode="auto">
              <a:xfrm flipH="1">
                <a:off x="1362" y="315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7" name="Line 211"/>
              <p:cNvSpPr>
                <a:spLocks noChangeAspect="1" noChangeShapeType="1"/>
              </p:cNvSpPr>
              <p:nvPr/>
            </p:nvSpPr>
            <p:spPr bwMode="auto">
              <a:xfrm flipH="1">
                <a:off x="1362" y="322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8" name="Line 212"/>
              <p:cNvSpPr>
                <a:spLocks noChangeAspect="1" noChangeShapeType="1"/>
              </p:cNvSpPr>
              <p:nvPr/>
            </p:nvSpPr>
            <p:spPr bwMode="auto">
              <a:xfrm flipH="1">
                <a:off x="1362" y="3312"/>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29" name="Line 213"/>
              <p:cNvSpPr>
                <a:spLocks noChangeAspect="1" noChangeShapeType="1"/>
              </p:cNvSpPr>
              <p:nvPr/>
            </p:nvSpPr>
            <p:spPr bwMode="auto">
              <a:xfrm flipH="1">
                <a:off x="1362" y="34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30" name="Line 214"/>
              <p:cNvSpPr>
                <a:spLocks noChangeAspect="1" noChangeShapeType="1"/>
              </p:cNvSpPr>
              <p:nvPr/>
            </p:nvSpPr>
            <p:spPr bwMode="auto">
              <a:xfrm flipH="1">
                <a:off x="1362" y="36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631" name="Rectangle 215"/>
            <p:cNvSpPr>
              <a:spLocks noChangeAspect="1" noChangeArrowheads="1"/>
            </p:cNvSpPr>
            <p:nvPr/>
          </p:nvSpPr>
          <p:spPr bwMode="auto">
            <a:xfrm>
              <a:off x="5271295" y="3936306"/>
              <a:ext cx="260350" cy="884238"/>
            </a:xfrm>
            <a:prstGeom prst="rect">
              <a:avLst/>
            </a:prstGeom>
            <a:solidFill>
              <a:srgbClr val="007148"/>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20" name="Group 216"/>
            <p:cNvGrpSpPr>
              <a:grpSpLocks noChangeAspect="1"/>
            </p:cNvGrpSpPr>
            <p:nvPr/>
          </p:nvGrpSpPr>
          <p:grpSpPr bwMode="auto">
            <a:xfrm>
              <a:off x="5385595" y="3890269"/>
              <a:ext cx="15875" cy="90488"/>
              <a:chOff x="1688" y="1767"/>
              <a:chExt cx="24" cy="141"/>
            </a:xfrm>
          </p:grpSpPr>
          <p:sp>
            <p:nvSpPr>
              <p:cNvPr id="956633" name="Line 217"/>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34" name="Line 218"/>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35" name="Line 219"/>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636" name="Line 220"/>
            <p:cNvSpPr>
              <a:spLocks noChangeAspect="1" noChangeShapeType="1"/>
            </p:cNvSpPr>
            <p:nvPr/>
          </p:nvSpPr>
          <p:spPr bwMode="auto">
            <a:xfrm>
              <a:off x="5168107" y="4822131"/>
              <a:ext cx="914400"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37" name="Rectangle 221"/>
            <p:cNvSpPr>
              <a:spLocks noChangeAspect="1" noChangeArrowheads="1"/>
            </p:cNvSpPr>
            <p:nvPr/>
          </p:nvSpPr>
          <p:spPr bwMode="auto">
            <a:xfrm>
              <a:off x="5722145" y="4368106"/>
              <a:ext cx="260350" cy="452438"/>
            </a:xfrm>
            <a:prstGeom prst="rect">
              <a:avLst/>
            </a:prstGeom>
            <a:solidFill>
              <a:srgbClr val="92F2A2"/>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21" name="Group 222"/>
            <p:cNvGrpSpPr>
              <a:grpSpLocks noChangeAspect="1"/>
            </p:cNvGrpSpPr>
            <p:nvPr/>
          </p:nvGrpSpPr>
          <p:grpSpPr bwMode="auto">
            <a:xfrm>
              <a:off x="5844382" y="4312544"/>
              <a:ext cx="14288" cy="88900"/>
              <a:chOff x="1688" y="1767"/>
              <a:chExt cx="24" cy="141"/>
            </a:xfrm>
          </p:grpSpPr>
          <p:sp>
            <p:nvSpPr>
              <p:cNvPr id="956639" name="Line 223"/>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40" name="Line 224"/>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41" name="Line 225"/>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642" name="TextBox 24"/>
            <p:cNvSpPr txBox="1">
              <a:spLocks noChangeAspect="1" noChangeArrowheads="1"/>
            </p:cNvSpPr>
            <p:nvPr/>
          </p:nvSpPr>
          <p:spPr bwMode="auto">
            <a:xfrm>
              <a:off x="4402713" y="3871219"/>
              <a:ext cx="793968"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a:t>
              </a:r>
            </a:p>
          </p:txBody>
        </p:sp>
        <p:sp>
          <p:nvSpPr>
            <p:cNvPr id="956643" name="TextBox 24"/>
            <p:cNvSpPr txBox="1">
              <a:spLocks noChangeAspect="1" noChangeArrowheads="1"/>
            </p:cNvSpPr>
            <p:nvPr/>
          </p:nvSpPr>
          <p:spPr bwMode="auto">
            <a:xfrm>
              <a:off x="4506110" y="4320481"/>
              <a:ext cx="69057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a:t>
              </a:r>
            </a:p>
          </p:txBody>
        </p:sp>
        <p:sp>
          <p:nvSpPr>
            <p:cNvPr id="956644" name="TextBox 24"/>
            <p:cNvSpPr txBox="1">
              <a:spLocks noChangeAspect="1" noChangeArrowheads="1"/>
            </p:cNvSpPr>
            <p:nvPr/>
          </p:nvSpPr>
          <p:spPr bwMode="auto">
            <a:xfrm>
              <a:off x="4609502" y="4731644"/>
              <a:ext cx="587181"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a:t>
              </a:r>
            </a:p>
          </p:txBody>
        </p:sp>
        <p:sp>
          <p:nvSpPr>
            <p:cNvPr id="956645" name="Line 229"/>
            <p:cNvSpPr>
              <a:spLocks noChangeAspect="1" noChangeShapeType="1"/>
            </p:cNvSpPr>
            <p:nvPr/>
          </p:nvSpPr>
          <p:spPr bwMode="auto">
            <a:xfrm>
              <a:off x="5391945" y="3590231"/>
              <a:ext cx="461963"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646" name="Line 230"/>
            <p:cNvSpPr>
              <a:spLocks noChangeAspect="1" noChangeShapeType="1"/>
            </p:cNvSpPr>
            <p:nvPr/>
          </p:nvSpPr>
          <p:spPr bwMode="auto">
            <a:xfrm>
              <a:off x="5391945" y="3590231"/>
              <a:ext cx="0" cy="258763"/>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647" name="Line 231"/>
            <p:cNvSpPr>
              <a:spLocks noChangeAspect="1" noChangeShapeType="1"/>
            </p:cNvSpPr>
            <p:nvPr/>
          </p:nvSpPr>
          <p:spPr bwMode="auto">
            <a:xfrm>
              <a:off x="5853907" y="3590231"/>
              <a:ext cx="0" cy="661988"/>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648" name="TextBox 24"/>
            <p:cNvSpPr txBox="1">
              <a:spLocks noChangeAspect="1" noChangeArrowheads="1"/>
            </p:cNvSpPr>
            <p:nvPr/>
          </p:nvSpPr>
          <p:spPr bwMode="auto">
            <a:xfrm>
              <a:off x="4299320" y="3418781"/>
              <a:ext cx="89736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100000</a:t>
              </a:r>
            </a:p>
          </p:txBody>
        </p:sp>
        <p:sp>
          <p:nvSpPr>
            <p:cNvPr id="956649" name="Text Box 11"/>
            <p:cNvSpPr txBox="1">
              <a:spLocks noChangeAspect="1" noChangeArrowheads="1"/>
            </p:cNvSpPr>
            <p:nvPr/>
          </p:nvSpPr>
          <p:spPr bwMode="auto">
            <a:xfrm>
              <a:off x="6739731" y="3140968"/>
              <a:ext cx="922338" cy="430887"/>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2.3-</a:t>
              </a:r>
              <a:r>
                <a:rPr lang="fr-BE" sz="1400" b="1" dirty="0" err="1">
                  <a:latin typeface="Aptos" panose="020B0004020202020204" pitchFamily="34" charset="0"/>
                  <a:cs typeface="Calibri" pitchFamily="34" charset="0"/>
                </a:rPr>
                <a:t>fold</a:t>
              </a:r>
              <a:endParaRPr lang="en-US" sz="1400" b="1" dirty="0">
                <a:latin typeface="Aptos" panose="020B0004020202020204" pitchFamily="34" charset="0"/>
                <a:cs typeface="Calibri" pitchFamily="34" charset="0"/>
              </a:endParaRPr>
            </a:p>
          </p:txBody>
        </p:sp>
        <p:grpSp>
          <p:nvGrpSpPr>
            <p:cNvPr id="22" name="Group 235"/>
            <p:cNvGrpSpPr>
              <a:grpSpLocks noChangeAspect="1"/>
            </p:cNvGrpSpPr>
            <p:nvPr/>
          </p:nvGrpSpPr>
          <p:grpSpPr bwMode="auto">
            <a:xfrm>
              <a:off x="6758782" y="3474344"/>
              <a:ext cx="15875" cy="1339850"/>
              <a:chOff x="1362" y="1534"/>
              <a:chExt cx="26" cy="2114"/>
            </a:xfrm>
          </p:grpSpPr>
          <p:sp>
            <p:nvSpPr>
              <p:cNvPr id="956652" name="Line 236"/>
              <p:cNvSpPr>
                <a:spLocks noChangeAspect="1" noChangeShapeType="1"/>
              </p:cNvSpPr>
              <p:nvPr/>
            </p:nvSpPr>
            <p:spPr bwMode="auto">
              <a:xfrm>
                <a:off x="1388" y="1534"/>
                <a:ext cx="0" cy="2114"/>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3" name="Line 237"/>
              <p:cNvSpPr>
                <a:spLocks noChangeAspect="1" noChangeShapeType="1"/>
              </p:cNvSpPr>
              <p:nvPr/>
            </p:nvSpPr>
            <p:spPr bwMode="auto">
              <a:xfrm flipH="1">
                <a:off x="1362" y="153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4" name="Line 238"/>
              <p:cNvSpPr>
                <a:spLocks noChangeAspect="1" noChangeShapeType="1"/>
              </p:cNvSpPr>
              <p:nvPr/>
            </p:nvSpPr>
            <p:spPr bwMode="auto">
              <a:xfrm flipH="1">
                <a:off x="1362" y="156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5" name="Line 239"/>
              <p:cNvSpPr>
                <a:spLocks noChangeAspect="1" noChangeShapeType="1"/>
              </p:cNvSpPr>
              <p:nvPr/>
            </p:nvSpPr>
            <p:spPr bwMode="auto">
              <a:xfrm flipH="1">
                <a:off x="1362" y="16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6" name="Line 240"/>
              <p:cNvSpPr>
                <a:spLocks noChangeAspect="1" noChangeShapeType="1"/>
              </p:cNvSpPr>
              <p:nvPr/>
            </p:nvSpPr>
            <p:spPr bwMode="auto">
              <a:xfrm flipH="1">
                <a:off x="1362" y="164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7" name="Line 241"/>
              <p:cNvSpPr>
                <a:spLocks noChangeAspect="1" noChangeShapeType="1"/>
              </p:cNvSpPr>
              <p:nvPr/>
            </p:nvSpPr>
            <p:spPr bwMode="auto">
              <a:xfrm flipH="1">
                <a:off x="1362" y="168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8" name="Line 242"/>
              <p:cNvSpPr>
                <a:spLocks noChangeAspect="1" noChangeShapeType="1"/>
              </p:cNvSpPr>
              <p:nvPr/>
            </p:nvSpPr>
            <p:spPr bwMode="auto">
              <a:xfrm flipH="1">
                <a:off x="1362" y="17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59" name="Line 243"/>
              <p:cNvSpPr>
                <a:spLocks noChangeAspect="1" noChangeShapeType="1"/>
              </p:cNvSpPr>
              <p:nvPr/>
            </p:nvSpPr>
            <p:spPr bwMode="auto">
              <a:xfrm flipH="1">
                <a:off x="1362" y="1813"/>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0" name="Line 244"/>
              <p:cNvSpPr>
                <a:spLocks noChangeAspect="1" noChangeShapeType="1"/>
              </p:cNvSpPr>
              <p:nvPr/>
            </p:nvSpPr>
            <p:spPr bwMode="auto">
              <a:xfrm flipH="1">
                <a:off x="1362" y="19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1" name="Line 245"/>
              <p:cNvSpPr>
                <a:spLocks noChangeAspect="1" noChangeShapeType="1"/>
              </p:cNvSpPr>
              <p:nvPr/>
            </p:nvSpPr>
            <p:spPr bwMode="auto">
              <a:xfrm flipH="1">
                <a:off x="1362" y="2025"/>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2" name="Line 246"/>
              <p:cNvSpPr>
                <a:spLocks noChangeAspect="1" noChangeShapeType="1"/>
              </p:cNvSpPr>
              <p:nvPr/>
            </p:nvSpPr>
            <p:spPr bwMode="auto">
              <a:xfrm flipH="1">
                <a:off x="1362" y="22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3" name="Line 247"/>
              <p:cNvSpPr>
                <a:spLocks noChangeAspect="1" noChangeShapeType="1"/>
              </p:cNvSpPr>
              <p:nvPr/>
            </p:nvSpPr>
            <p:spPr bwMode="auto">
              <a:xfrm flipH="1">
                <a:off x="1362" y="226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4" name="Line 248"/>
              <p:cNvSpPr>
                <a:spLocks noChangeAspect="1" noChangeShapeType="1"/>
              </p:cNvSpPr>
              <p:nvPr/>
            </p:nvSpPr>
            <p:spPr bwMode="auto">
              <a:xfrm flipH="1">
                <a:off x="1362" y="230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5" name="Line 249"/>
              <p:cNvSpPr>
                <a:spLocks noChangeAspect="1" noChangeShapeType="1"/>
              </p:cNvSpPr>
              <p:nvPr/>
            </p:nvSpPr>
            <p:spPr bwMode="auto">
              <a:xfrm flipH="1">
                <a:off x="1362" y="23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6" name="Line 250"/>
              <p:cNvSpPr>
                <a:spLocks noChangeAspect="1" noChangeShapeType="1"/>
              </p:cNvSpPr>
              <p:nvPr/>
            </p:nvSpPr>
            <p:spPr bwMode="auto">
              <a:xfrm flipH="1">
                <a:off x="1362" y="239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7" name="Line 251"/>
              <p:cNvSpPr>
                <a:spLocks noChangeAspect="1" noChangeShapeType="1"/>
              </p:cNvSpPr>
              <p:nvPr/>
            </p:nvSpPr>
            <p:spPr bwMode="auto">
              <a:xfrm flipH="1">
                <a:off x="1362" y="245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8" name="Line 252"/>
              <p:cNvSpPr>
                <a:spLocks noChangeAspect="1" noChangeShapeType="1"/>
              </p:cNvSpPr>
              <p:nvPr/>
            </p:nvSpPr>
            <p:spPr bwMode="auto">
              <a:xfrm flipH="1">
                <a:off x="1362" y="251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69" name="Line 253"/>
              <p:cNvSpPr>
                <a:spLocks noChangeAspect="1" noChangeShapeType="1"/>
              </p:cNvSpPr>
              <p:nvPr/>
            </p:nvSpPr>
            <p:spPr bwMode="auto">
              <a:xfrm flipH="1">
                <a:off x="1362" y="260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0" name="Line 254"/>
              <p:cNvSpPr>
                <a:spLocks noChangeAspect="1" noChangeShapeType="1"/>
              </p:cNvSpPr>
              <p:nvPr/>
            </p:nvSpPr>
            <p:spPr bwMode="auto">
              <a:xfrm flipH="1">
                <a:off x="1362" y="273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1" name="Line 255"/>
              <p:cNvSpPr>
                <a:spLocks noChangeAspect="1" noChangeShapeType="1"/>
              </p:cNvSpPr>
              <p:nvPr/>
            </p:nvSpPr>
            <p:spPr bwMode="auto">
              <a:xfrm flipH="1">
                <a:off x="1362" y="29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2" name="Line 256"/>
              <p:cNvSpPr>
                <a:spLocks noChangeAspect="1" noChangeShapeType="1"/>
              </p:cNvSpPr>
              <p:nvPr/>
            </p:nvSpPr>
            <p:spPr bwMode="auto">
              <a:xfrm flipH="1">
                <a:off x="1362" y="2976"/>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3" name="Line 257"/>
              <p:cNvSpPr>
                <a:spLocks noChangeAspect="1" noChangeShapeType="1"/>
              </p:cNvSpPr>
              <p:nvPr/>
            </p:nvSpPr>
            <p:spPr bwMode="auto">
              <a:xfrm flipH="1">
                <a:off x="1362" y="301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4" name="Line 258"/>
              <p:cNvSpPr>
                <a:spLocks noChangeAspect="1" noChangeShapeType="1"/>
              </p:cNvSpPr>
              <p:nvPr/>
            </p:nvSpPr>
            <p:spPr bwMode="auto">
              <a:xfrm flipH="1">
                <a:off x="1362" y="305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5" name="Line 259"/>
              <p:cNvSpPr>
                <a:spLocks noChangeAspect="1" noChangeShapeType="1"/>
              </p:cNvSpPr>
              <p:nvPr/>
            </p:nvSpPr>
            <p:spPr bwMode="auto">
              <a:xfrm flipH="1">
                <a:off x="1362" y="31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6" name="Line 260"/>
              <p:cNvSpPr>
                <a:spLocks noChangeAspect="1" noChangeShapeType="1"/>
              </p:cNvSpPr>
              <p:nvPr/>
            </p:nvSpPr>
            <p:spPr bwMode="auto">
              <a:xfrm flipH="1">
                <a:off x="1362" y="315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7" name="Line 261"/>
              <p:cNvSpPr>
                <a:spLocks noChangeAspect="1" noChangeShapeType="1"/>
              </p:cNvSpPr>
              <p:nvPr/>
            </p:nvSpPr>
            <p:spPr bwMode="auto">
              <a:xfrm flipH="1">
                <a:off x="1362" y="322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8" name="Line 262"/>
              <p:cNvSpPr>
                <a:spLocks noChangeAspect="1" noChangeShapeType="1"/>
              </p:cNvSpPr>
              <p:nvPr/>
            </p:nvSpPr>
            <p:spPr bwMode="auto">
              <a:xfrm flipH="1">
                <a:off x="1362" y="3312"/>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79" name="Line 263"/>
              <p:cNvSpPr>
                <a:spLocks noChangeAspect="1" noChangeShapeType="1"/>
              </p:cNvSpPr>
              <p:nvPr/>
            </p:nvSpPr>
            <p:spPr bwMode="auto">
              <a:xfrm flipH="1">
                <a:off x="1362" y="34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80" name="Line 264"/>
              <p:cNvSpPr>
                <a:spLocks noChangeAspect="1" noChangeShapeType="1"/>
              </p:cNvSpPr>
              <p:nvPr/>
            </p:nvSpPr>
            <p:spPr bwMode="auto">
              <a:xfrm flipH="1">
                <a:off x="1362" y="36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681" name="Rectangle 265"/>
            <p:cNvSpPr>
              <a:spLocks noChangeAspect="1" noChangeArrowheads="1"/>
            </p:cNvSpPr>
            <p:nvPr/>
          </p:nvSpPr>
          <p:spPr bwMode="auto">
            <a:xfrm>
              <a:off x="6874670" y="3804544"/>
              <a:ext cx="258763" cy="1009650"/>
            </a:xfrm>
            <a:prstGeom prst="rect">
              <a:avLst/>
            </a:prstGeom>
            <a:solidFill>
              <a:srgbClr val="422A7D"/>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25" name="Group 266"/>
            <p:cNvGrpSpPr>
              <a:grpSpLocks noChangeAspect="1"/>
            </p:cNvGrpSpPr>
            <p:nvPr/>
          </p:nvGrpSpPr>
          <p:grpSpPr bwMode="auto">
            <a:xfrm>
              <a:off x="6992145" y="3763269"/>
              <a:ext cx="15875" cy="90488"/>
              <a:chOff x="1688" y="1767"/>
              <a:chExt cx="24" cy="141"/>
            </a:xfrm>
          </p:grpSpPr>
          <p:sp>
            <p:nvSpPr>
              <p:cNvPr id="956683" name="Line 267"/>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84" name="Line 268"/>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85" name="Line 269"/>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686" name="Line 270"/>
            <p:cNvSpPr>
              <a:spLocks noChangeAspect="1" noChangeShapeType="1"/>
            </p:cNvSpPr>
            <p:nvPr/>
          </p:nvSpPr>
          <p:spPr bwMode="auto">
            <a:xfrm>
              <a:off x="6774657" y="4814194"/>
              <a:ext cx="911225"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87" name="Rectangle 271"/>
            <p:cNvSpPr>
              <a:spLocks noChangeAspect="1" noChangeArrowheads="1"/>
            </p:cNvSpPr>
            <p:nvPr/>
          </p:nvSpPr>
          <p:spPr bwMode="auto">
            <a:xfrm>
              <a:off x="7327107" y="4061719"/>
              <a:ext cx="265113" cy="755650"/>
            </a:xfrm>
            <a:prstGeom prst="rect">
              <a:avLst/>
            </a:prstGeom>
            <a:solidFill>
              <a:schemeClr val="bg1"/>
            </a:solidFill>
            <a:ln w="9525">
              <a:no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88" name="Rectangle 272"/>
            <p:cNvSpPr>
              <a:spLocks noChangeAspect="1" noChangeArrowheads="1"/>
            </p:cNvSpPr>
            <p:nvPr/>
          </p:nvSpPr>
          <p:spPr bwMode="auto">
            <a:xfrm>
              <a:off x="7327107" y="3972819"/>
              <a:ext cx="258763" cy="838200"/>
            </a:xfrm>
            <a:prstGeom prst="rect">
              <a:avLst/>
            </a:prstGeom>
            <a:solidFill>
              <a:srgbClr val="CCCCFF"/>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89" name="TextBox 24"/>
            <p:cNvSpPr txBox="1">
              <a:spLocks noChangeAspect="1" noChangeArrowheads="1"/>
            </p:cNvSpPr>
            <p:nvPr/>
          </p:nvSpPr>
          <p:spPr bwMode="auto">
            <a:xfrm>
              <a:off x="5921744" y="3415606"/>
              <a:ext cx="89736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100000</a:t>
              </a:r>
            </a:p>
          </p:txBody>
        </p:sp>
        <p:sp>
          <p:nvSpPr>
            <p:cNvPr id="956690" name="TextBox 24"/>
            <p:cNvSpPr txBox="1">
              <a:spLocks noChangeAspect="1" noChangeArrowheads="1"/>
            </p:cNvSpPr>
            <p:nvPr/>
          </p:nvSpPr>
          <p:spPr bwMode="auto">
            <a:xfrm>
              <a:off x="6025139" y="3864869"/>
              <a:ext cx="793968"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a:t>
              </a:r>
            </a:p>
          </p:txBody>
        </p:sp>
        <p:sp>
          <p:nvSpPr>
            <p:cNvPr id="956691" name="TextBox 24"/>
            <p:cNvSpPr txBox="1">
              <a:spLocks noChangeAspect="1" noChangeArrowheads="1"/>
            </p:cNvSpPr>
            <p:nvPr/>
          </p:nvSpPr>
          <p:spPr bwMode="auto">
            <a:xfrm>
              <a:off x="6128534" y="4310956"/>
              <a:ext cx="69057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a:t>
              </a:r>
            </a:p>
          </p:txBody>
        </p:sp>
        <p:sp>
          <p:nvSpPr>
            <p:cNvPr id="956692" name="TextBox 24"/>
            <p:cNvSpPr txBox="1">
              <a:spLocks noChangeAspect="1" noChangeArrowheads="1"/>
            </p:cNvSpPr>
            <p:nvPr/>
          </p:nvSpPr>
          <p:spPr bwMode="auto">
            <a:xfrm>
              <a:off x="6231926" y="4717356"/>
              <a:ext cx="587181"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a:t>
              </a:r>
            </a:p>
          </p:txBody>
        </p:sp>
        <p:grpSp>
          <p:nvGrpSpPr>
            <p:cNvPr id="26" name="Group 277"/>
            <p:cNvGrpSpPr>
              <a:grpSpLocks noChangeAspect="1"/>
            </p:cNvGrpSpPr>
            <p:nvPr/>
          </p:nvGrpSpPr>
          <p:grpSpPr bwMode="auto">
            <a:xfrm>
              <a:off x="7438232" y="3922019"/>
              <a:ext cx="30163" cy="96838"/>
              <a:chOff x="1688" y="1767"/>
              <a:chExt cx="24" cy="141"/>
            </a:xfrm>
          </p:grpSpPr>
          <p:sp>
            <p:nvSpPr>
              <p:cNvPr id="956694" name="Line 278"/>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95" name="Line 279"/>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696" name="Line 280"/>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grpSp>
          <p:nvGrpSpPr>
            <p:cNvPr id="27" name="Group 281"/>
            <p:cNvGrpSpPr>
              <a:grpSpLocks noChangeAspect="1"/>
            </p:cNvGrpSpPr>
            <p:nvPr/>
          </p:nvGrpSpPr>
          <p:grpSpPr bwMode="auto">
            <a:xfrm>
              <a:off x="6998495" y="3612456"/>
              <a:ext cx="461963" cy="258763"/>
              <a:chOff x="1429" y="1752"/>
              <a:chExt cx="729" cy="408"/>
            </a:xfrm>
          </p:grpSpPr>
          <p:sp>
            <p:nvSpPr>
              <p:cNvPr id="956698" name="Line 282"/>
              <p:cNvSpPr>
                <a:spLocks noChangeAspect="1" noChangeShapeType="1"/>
              </p:cNvSpPr>
              <p:nvPr/>
            </p:nvSpPr>
            <p:spPr bwMode="auto">
              <a:xfrm>
                <a:off x="1432" y="1752"/>
                <a:ext cx="726"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699" name="Line 283"/>
              <p:cNvSpPr>
                <a:spLocks noChangeAspect="1" noChangeShapeType="1"/>
              </p:cNvSpPr>
              <p:nvPr/>
            </p:nvSpPr>
            <p:spPr bwMode="auto">
              <a:xfrm>
                <a:off x="1429" y="1752"/>
                <a:ext cx="0" cy="136"/>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700" name="Line 284"/>
              <p:cNvSpPr>
                <a:spLocks noChangeAspect="1" noChangeShapeType="1"/>
              </p:cNvSpPr>
              <p:nvPr/>
            </p:nvSpPr>
            <p:spPr bwMode="auto">
              <a:xfrm>
                <a:off x="2158" y="1752"/>
                <a:ext cx="0" cy="408"/>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grpSp>
        <p:sp>
          <p:nvSpPr>
            <p:cNvPr id="956701" name="Text Box 14"/>
            <p:cNvSpPr txBox="1">
              <a:spLocks noChangeAspect="1" noChangeArrowheads="1"/>
            </p:cNvSpPr>
            <p:nvPr/>
          </p:nvSpPr>
          <p:spPr bwMode="auto">
            <a:xfrm>
              <a:off x="8185944" y="3140968"/>
              <a:ext cx="855663" cy="430887"/>
            </a:xfrm>
            <a:prstGeom prst="rect">
              <a:avLst/>
            </a:prstGeom>
            <a:noFill/>
            <a:ln w="25400">
              <a:noFill/>
              <a:miter lim="800000"/>
              <a:headEnd/>
              <a:tailEnd/>
            </a:ln>
          </p:spPr>
          <p:txBody>
            <a:bodyPr lIns="0" tIns="0" rIns="0" bIns="0">
              <a:spAutoFit/>
            </a:bodyPr>
            <a:lstStyle/>
            <a:p>
              <a:pPr algn="ctr" eaLnBrk="0" hangingPunct="0">
                <a:spcBef>
                  <a:spcPct val="50000"/>
                </a:spcBef>
              </a:pPr>
              <a:r>
                <a:rPr lang="fr-BE" sz="1400" b="1" dirty="0">
                  <a:latin typeface="Aptos" panose="020B0004020202020204" pitchFamily="34" charset="0"/>
                  <a:cs typeface="Calibri" pitchFamily="34" charset="0"/>
                </a:rPr>
                <a:t>6.8-</a:t>
              </a:r>
              <a:r>
                <a:rPr lang="fr-BE" sz="1400" b="1" dirty="0" err="1">
                  <a:latin typeface="Aptos" panose="020B0004020202020204" pitchFamily="34" charset="0"/>
                  <a:cs typeface="Calibri" pitchFamily="34" charset="0"/>
                </a:rPr>
                <a:t>fold</a:t>
              </a:r>
              <a:endParaRPr lang="en-US" sz="1400" b="1" dirty="0">
                <a:latin typeface="Aptos" panose="020B0004020202020204" pitchFamily="34" charset="0"/>
                <a:cs typeface="Calibri" pitchFamily="34" charset="0"/>
              </a:endParaRPr>
            </a:p>
          </p:txBody>
        </p:sp>
        <p:grpSp>
          <p:nvGrpSpPr>
            <p:cNvPr id="28" name="Group 287"/>
            <p:cNvGrpSpPr>
              <a:grpSpLocks noChangeAspect="1"/>
            </p:cNvGrpSpPr>
            <p:nvPr/>
          </p:nvGrpSpPr>
          <p:grpSpPr bwMode="auto">
            <a:xfrm>
              <a:off x="8108157" y="3477519"/>
              <a:ext cx="15875" cy="1346200"/>
              <a:chOff x="1362" y="1534"/>
              <a:chExt cx="26" cy="2114"/>
            </a:xfrm>
          </p:grpSpPr>
          <p:sp>
            <p:nvSpPr>
              <p:cNvPr id="956704" name="Line 288"/>
              <p:cNvSpPr>
                <a:spLocks noChangeAspect="1" noChangeShapeType="1"/>
              </p:cNvSpPr>
              <p:nvPr/>
            </p:nvSpPr>
            <p:spPr bwMode="auto">
              <a:xfrm>
                <a:off x="1388" y="1534"/>
                <a:ext cx="0" cy="2114"/>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05" name="Line 289"/>
              <p:cNvSpPr>
                <a:spLocks noChangeAspect="1" noChangeShapeType="1"/>
              </p:cNvSpPr>
              <p:nvPr/>
            </p:nvSpPr>
            <p:spPr bwMode="auto">
              <a:xfrm flipH="1">
                <a:off x="1362" y="153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06" name="Line 290"/>
              <p:cNvSpPr>
                <a:spLocks noChangeAspect="1" noChangeShapeType="1"/>
              </p:cNvSpPr>
              <p:nvPr/>
            </p:nvSpPr>
            <p:spPr bwMode="auto">
              <a:xfrm flipH="1">
                <a:off x="1362" y="156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07" name="Line 291"/>
              <p:cNvSpPr>
                <a:spLocks noChangeAspect="1" noChangeShapeType="1"/>
              </p:cNvSpPr>
              <p:nvPr/>
            </p:nvSpPr>
            <p:spPr bwMode="auto">
              <a:xfrm flipH="1">
                <a:off x="1362" y="16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08" name="Line 292"/>
              <p:cNvSpPr>
                <a:spLocks noChangeAspect="1" noChangeShapeType="1"/>
              </p:cNvSpPr>
              <p:nvPr/>
            </p:nvSpPr>
            <p:spPr bwMode="auto">
              <a:xfrm flipH="1">
                <a:off x="1362" y="164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09" name="Line 293"/>
              <p:cNvSpPr>
                <a:spLocks noChangeAspect="1" noChangeShapeType="1"/>
              </p:cNvSpPr>
              <p:nvPr/>
            </p:nvSpPr>
            <p:spPr bwMode="auto">
              <a:xfrm flipH="1">
                <a:off x="1362" y="168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0" name="Line 294"/>
              <p:cNvSpPr>
                <a:spLocks noChangeAspect="1" noChangeShapeType="1"/>
              </p:cNvSpPr>
              <p:nvPr/>
            </p:nvSpPr>
            <p:spPr bwMode="auto">
              <a:xfrm flipH="1">
                <a:off x="1362" y="17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1" name="Line 295"/>
              <p:cNvSpPr>
                <a:spLocks noChangeAspect="1" noChangeShapeType="1"/>
              </p:cNvSpPr>
              <p:nvPr/>
            </p:nvSpPr>
            <p:spPr bwMode="auto">
              <a:xfrm flipH="1">
                <a:off x="1362" y="1813"/>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2" name="Line 296"/>
              <p:cNvSpPr>
                <a:spLocks noChangeAspect="1" noChangeShapeType="1"/>
              </p:cNvSpPr>
              <p:nvPr/>
            </p:nvSpPr>
            <p:spPr bwMode="auto">
              <a:xfrm flipH="1">
                <a:off x="1362" y="19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3" name="Line 297"/>
              <p:cNvSpPr>
                <a:spLocks noChangeAspect="1" noChangeShapeType="1"/>
              </p:cNvSpPr>
              <p:nvPr/>
            </p:nvSpPr>
            <p:spPr bwMode="auto">
              <a:xfrm flipH="1">
                <a:off x="1362" y="2025"/>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4" name="Line 298"/>
              <p:cNvSpPr>
                <a:spLocks noChangeAspect="1" noChangeShapeType="1"/>
              </p:cNvSpPr>
              <p:nvPr/>
            </p:nvSpPr>
            <p:spPr bwMode="auto">
              <a:xfrm flipH="1">
                <a:off x="1362" y="22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5" name="Line 299"/>
              <p:cNvSpPr>
                <a:spLocks noChangeAspect="1" noChangeShapeType="1"/>
              </p:cNvSpPr>
              <p:nvPr/>
            </p:nvSpPr>
            <p:spPr bwMode="auto">
              <a:xfrm flipH="1">
                <a:off x="1362" y="226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6" name="Line 300"/>
              <p:cNvSpPr>
                <a:spLocks noChangeAspect="1" noChangeShapeType="1"/>
              </p:cNvSpPr>
              <p:nvPr/>
            </p:nvSpPr>
            <p:spPr bwMode="auto">
              <a:xfrm flipH="1">
                <a:off x="1362" y="230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7" name="Line 301"/>
              <p:cNvSpPr>
                <a:spLocks noChangeAspect="1" noChangeShapeType="1"/>
              </p:cNvSpPr>
              <p:nvPr/>
            </p:nvSpPr>
            <p:spPr bwMode="auto">
              <a:xfrm flipH="1">
                <a:off x="1362" y="23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8" name="Line 302"/>
              <p:cNvSpPr>
                <a:spLocks noChangeAspect="1" noChangeShapeType="1"/>
              </p:cNvSpPr>
              <p:nvPr/>
            </p:nvSpPr>
            <p:spPr bwMode="auto">
              <a:xfrm flipH="1">
                <a:off x="1362" y="239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19" name="Line 303"/>
              <p:cNvSpPr>
                <a:spLocks noChangeAspect="1" noChangeShapeType="1"/>
              </p:cNvSpPr>
              <p:nvPr/>
            </p:nvSpPr>
            <p:spPr bwMode="auto">
              <a:xfrm flipH="1">
                <a:off x="1362" y="245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0" name="Line 304"/>
              <p:cNvSpPr>
                <a:spLocks noChangeAspect="1" noChangeShapeType="1"/>
              </p:cNvSpPr>
              <p:nvPr/>
            </p:nvSpPr>
            <p:spPr bwMode="auto">
              <a:xfrm flipH="1">
                <a:off x="1362" y="251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1" name="Line 305"/>
              <p:cNvSpPr>
                <a:spLocks noChangeAspect="1" noChangeShapeType="1"/>
              </p:cNvSpPr>
              <p:nvPr/>
            </p:nvSpPr>
            <p:spPr bwMode="auto">
              <a:xfrm flipH="1">
                <a:off x="1362" y="260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2" name="Line 306"/>
              <p:cNvSpPr>
                <a:spLocks noChangeAspect="1" noChangeShapeType="1"/>
              </p:cNvSpPr>
              <p:nvPr/>
            </p:nvSpPr>
            <p:spPr bwMode="auto">
              <a:xfrm flipH="1">
                <a:off x="1362" y="273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3" name="Line 307"/>
              <p:cNvSpPr>
                <a:spLocks noChangeAspect="1" noChangeShapeType="1"/>
              </p:cNvSpPr>
              <p:nvPr/>
            </p:nvSpPr>
            <p:spPr bwMode="auto">
              <a:xfrm flipH="1">
                <a:off x="1362" y="294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4" name="Line 308"/>
              <p:cNvSpPr>
                <a:spLocks noChangeAspect="1" noChangeShapeType="1"/>
              </p:cNvSpPr>
              <p:nvPr/>
            </p:nvSpPr>
            <p:spPr bwMode="auto">
              <a:xfrm flipH="1">
                <a:off x="1362" y="2976"/>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5" name="Line 309"/>
              <p:cNvSpPr>
                <a:spLocks noChangeAspect="1" noChangeShapeType="1"/>
              </p:cNvSpPr>
              <p:nvPr/>
            </p:nvSpPr>
            <p:spPr bwMode="auto">
              <a:xfrm flipH="1">
                <a:off x="1362" y="301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6" name="Line 310"/>
              <p:cNvSpPr>
                <a:spLocks noChangeAspect="1" noChangeShapeType="1"/>
              </p:cNvSpPr>
              <p:nvPr/>
            </p:nvSpPr>
            <p:spPr bwMode="auto">
              <a:xfrm flipH="1">
                <a:off x="1362" y="305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7" name="Line 311"/>
              <p:cNvSpPr>
                <a:spLocks noChangeAspect="1" noChangeShapeType="1"/>
              </p:cNvSpPr>
              <p:nvPr/>
            </p:nvSpPr>
            <p:spPr bwMode="auto">
              <a:xfrm flipH="1">
                <a:off x="1362" y="3100"/>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8" name="Line 312"/>
              <p:cNvSpPr>
                <a:spLocks noChangeAspect="1" noChangeShapeType="1"/>
              </p:cNvSpPr>
              <p:nvPr/>
            </p:nvSpPr>
            <p:spPr bwMode="auto">
              <a:xfrm flipH="1">
                <a:off x="1362" y="315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29" name="Line 313"/>
              <p:cNvSpPr>
                <a:spLocks noChangeAspect="1" noChangeShapeType="1"/>
              </p:cNvSpPr>
              <p:nvPr/>
            </p:nvSpPr>
            <p:spPr bwMode="auto">
              <a:xfrm flipH="1">
                <a:off x="1362" y="3224"/>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30" name="Line 314"/>
              <p:cNvSpPr>
                <a:spLocks noChangeAspect="1" noChangeShapeType="1"/>
              </p:cNvSpPr>
              <p:nvPr/>
            </p:nvSpPr>
            <p:spPr bwMode="auto">
              <a:xfrm flipH="1">
                <a:off x="1362" y="3312"/>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31" name="Line 315"/>
              <p:cNvSpPr>
                <a:spLocks noChangeAspect="1" noChangeShapeType="1"/>
              </p:cNvSpPr>
              <p:nvPr/>
            </p:nvSpPr>
            <p:spPr bwMode="auto">
              <a:xfrm flipH="1">
                <a:off x="1362" y="343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32" name="Line 316"/>
              <p:cNvSpPr>
                <a:spLocks noChangeAspect="1" noChangeShapeType="1"/>
              </p:cNvSpPr>
              <p:nvPr/>
            </p:nvSpPr>
            <p:spPr bwMode="auto">
              <a:xfrm flipH="1">
                <a:off x="1362" y="3648"/>
                <a:ext cx="24"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733" name="Rectangle 317"/>
            <p:cNvSpPr>
              <a:spLocks noChangeAspect="1" noChangeArrowheads="1"/>
            </p:cNvSpPr>
            <p:nvPr/>
          </p:nvSpPr>
          <p:spPr bwMode="auto">
            <a:xfrm>
              <a:off x="8228807" y="3931544"/>
              <a:ext cx="260350" cy="895350"/>
            </a:xfrm>
            <a:prstGeom prst="rect">
              <a:avLst/>
            </a:prstGeom>
            <a:solidFill>
              <a:srgbClr val="007148"/>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29" name="Group 318"/>
            <p:cNvGrpSpPr>
              <a:grpSpLocks noChangeAspect="1"/>
            </p:cNvGrpSpPr>
            <p:nvPr/>
          </p:nvGrpSpPr>
          <p:grpSpPr bwMode="auto">
            <a:xfrm>
              <a:off x="8343107" y="3888681"/>
              <a:ext cx="15875" cy="90488"/>
              <a:chOff x="1688" y="1767"/>
              <a:chExt cx="24" cy="141"/>
            </a:xfrm>
          </p:grpSpPr>
          <p:sp>
            <p:nvSpPr>
              <p:cNvPr id="956735" name="Line 319"/>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36" name="Line 320"/>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37" name="Line 321"/>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738" name="Line 322"/>
            <p:cNvSpPr>
              <a:spLocks noChangeAspect="1" noChangeShapeType="1"/>
            </p:cNvSpPr>
            <p:nvPr/>
          </p:nvSpPr>
          <p:spPr bwMode="auto">
            <a:xfrm>
              <a:off x="8124032" y="4823719"/>
              <a:ext cx="917575" cy="0"/>
            </a:xfrm>
            <a:prstGeom prst="line">
              <a:avLst/>
            </a:prstGeom>
            <a:noFill/>
            <a:ln w="9525">
              <a:solidFill>
                <a:schemeClr val="tx1"/>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39" name="Rectangle 323"/>
            <p:cNvSpPr>
              <a:spLocks noChangeAspect="1" noChangeArrowheads="1"/>
            </p:cNvSpPr>
            <p:nvPr/>
          </p:nvSpPr>
          <p:spPr bwMode="auto">
            <a:xfrm>
              <a:off x="8674894" y="4333181"/>
              <a:ext cx="266700" cy="487363"/>
            </a:xfrm>
            <a:prstGeom prst="rect">
              <a:avLst/>
            </a:prstGeom>
            <a:solidFill>
              <a:schemeClr val="bg1"/>
            </a:solidFill>
            <a:ln w="9525">
              <a:noFill/>
              <a:miter lim="800000"/>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40" name="Rectangle 324"/>
            <p:cNvSpPr>
              <a:spLocks noChangeAspect="1" noChangeArrowheads="1"/>
            </p:cNvSpPr>
            <p:nvPr/>
          </p:nvSpPr>
          <p:spPr bwMode="auto">
            <a:xfrm>
              <a:off x="8679657" y="4309369"/>
              <a:ext cx="261938" cy="511175"/>
            </a:xfrm>
            <a:prstGeom prst="rect">
              <a:avLst/>
            </a:prstGeom>
            <a:solidFill>
              <a:srgbClr val="92F2A2"/>
            </a:solidFill>
            <a:ln w="9525" algn="ctr">
              <a:solidFill>
                <a:schemeClr val="tx1"/>
              </a:solidFill>
              <a:miter lim="800000"/>
              <a:headEnd/>
              <a:tailEnd/>
            </a:ln>
            <a:effectLst/>
          </p:spPr>
          <p:txBody>
            <a:bodyPr wrap="none" anchor="ctr"/>
            <a:lstStyle/>
            <a:p>
              <a:endParaRPr lang="tr-TR" dirty="0">
                <a:latin typeface="Aptos" panose="020B0004020202020204" pitchFamily="34" charset="0"/>
                <a:cs typeface="Calibri" pitchFamily="34" charset="0"/>
              </a:endParaRPr>
            </a:p>
          </p:txBody>
        </p:sp>
        <p:grpSp>
          <p:nvGrpSpPr>
            <p:cNvPr id="30" name="Group 325"/>
            <p:cNvGrpSpPr>
              <a:grpSpLocks noChangeAspect="1"/>
            </p:cNvGrpSpPr>
            <p:nvPr/>
          </p:nvGrpSpPr>
          <p:grpSpPr bwMode="auto">
            <a:xfrm>
              <a:off x="8803482" y="4249044"/>
              <a:ext cx="28575" cy="109538"/>
              <a:chOff x="1688" y="1767"/>
              <a:chExt cx="24" cy="141"/>
            </a:xfrm>
          </p:grpSpPr>
          <p:sp>
            <p:nvSpPr>
              <p:cNvPr id="956742" name="Line 326"/>
              <p:cNvSpPr>
                <a:spLocks noChangeAspect="1" noChangeShapeType="1"/>
              </p:cNvSpPr>
              <p:nvPr/>
            </p:nvSpPr>
            <p:spPr bwMode="auto">
              <a:xfrm flipH="1">
                <a:off x="1688" y="1767"/>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43" name="Line 327"/>
              <p:cNvSpPr>
                <a:spLocks noChangeAspect="1" noChangeShapeType="1"/>
              </p:cNvSpPr>
              <p:nvPr/>
            </p:nvSpPr>
            <p:spPr bwMode="auto">
              <a:xfrm flipH="1">
                <a:off x="1688" y="1908"/>
                <a:ext cx="24" cy="0"/>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956744" name="Line 328"/>
              <p:cNvSpPr>
                <a:spLocks noChangeAspect="1" noChangeShapeType="1"/>
              </p:cNvSpPr>
              <p:nvPr/>
            </p:nvSpPr>
            <p:spPr bwMode="auto">
              <a:xfrm>
                <a:off x="1702" y="1769"/>
                <a:ext cx="0" cy="139"/>
              </a:xfrm>
              <a:prstGeom prst="line">
                <a:avLst/>
              </a:prstGeom>
              <a:noFill/>
              <a:ln w="9525">
                <a:solidFill>
                  <a:srgbClr val="FFC000"/>
                </a:solidFill>
                <a:round/>
                <a:headEnd/>
                <a:tailEnd/>
              </a:ln>
              <a:effectLst/>
            </p:spPr>
            <p:txBody>
              <a:bodyPr wrap="none" anchor="ctr"/>
              <a:lstStyle/>
              <a:p>
                <a:endParaRPr lang="tr-TR" dirty="0">
                  <a:latin typeface="Aptos" panose="020B0004020202020204" pitchFamily="34" charset="0"/>
                  <a:cs typeface="Calibri" pitchFamily="34" charset="0"/>
                </a:endParaRPr>
              </a:p>
            </p:txBody>
          </p:sp>
        </p:grpSp>
        <p:sp>
          <p:nvSpPr>
            <p:cNvPr id="956745" name="TextBox 24"/>
            <p:cNvSpPr txBox="1">
              <a:spLocks noChangeAspect="1" noChangeArrowheads="1"/>
            </p:cNvSpPr>
            <p:nvPr/>
          </p:nvSpPr>
          <p:spPr bwMode="auto">
            <a:xfrm>
              <a:off x="7250481" y="3418781"/>
              <a:ext cx="89736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100000</a:t>
              </a:r>
            </a:p>
          </p:txBody>
        </p:sp>
        <p:sp>
          <p:nvSpPr>
            <p:cNvPr id="956746" name="TextBox 24"/>
            <p:cNvSpPr txBox="1">
              <a:spLocks noChangeAspect="1" noChangeArrowheads="1"/>
            </p:cNvSpPr>
            <p:nvPr/>
          </p:nvSpPr>
          <p:spPr bwMode="auto">
            <a:xfrm>
              <a:off x="7353875" y="3869631"/>
              <a:ext cx="793968"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10000</a:t>
              </a:r>
            </a:p>
          </p:txBody>
        </p:sp>
        <p:sp>
          <p:nvSpPr>
            <p:cNvPr id="956747" name="TextBox 24"/>
            <p:cNvSpPr txBox="1">
              <a:spLocks noChangeAspect="1" noChangeArrowheads="1"/>
            </p:cNvSpPr>
            <p:nvPr/>
          </p:nvSpPr>
          <p:spPr bwMode="auto">
            <a:xfrm>
              <a:off x="7457271" y="4317306"/>
              <a:ext cx="690573"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1000</a:t>
              </a:r>
            </a:p>
          </p:txBody>
        </p:sp>
        <p:sp>
          <p:nvSpPr>
            <p:cNvPr id="956748" name="TextBox 24"/>
            <p:cNvSpPr txBox="1">
              <a:spLocks noChangeAspect="1" noChangeArrowheads="1"/>
            </p:cNvSpPr>
            <p:nvPr/>
          </p:nvSpPr>
          <p:spPr bwMode="auto">
            <a:xfrm>
              <a:off x="7560663" y="4707831"/>
              <a:ext cx="587181" cy="246221"/>
            </a:xfrm>
            <a:prstGeom prst="rect">
              <a:avLst/>
            </a:prstGeom>
            <a:noFill/>
            <a:ln w="9525">
              <a:noFill/>
              <a:miter lim="800000"/>
              <a:headEnd/>
              <a:tailEnd/>
            </a:ln>
          </p:spPr>
          <p:txBody>
            <a:bodyPr wrap="none">
              <a:spAutoFit/>
            </a:bodyPr>
            <a:lstStyle/>
            <a:p>
              <a:pPr algn="r"/>
              <a:r>
                <a:rPr lang="en-US" sz="1000" dirty="0">
                  <a:latin typeface="Aptos" panose="020B0004020202020204" pitchFamily="34" charset="0"/>
                  <a:cs typeface="Calibri" pitchFamily="34" charset="0"/>
                </a:rPr>
                <a:t>100</a:t>
              </a:r>
            </a:p>
          </p:txBody>
        </p:sp>
        <p:grpSp>
          <p:nvGrpSpPr>
            <p:cNvPr id="31" name="Group 333"/>
            <p:cNvGrpSpPr>
              <a:grpSpLocks noChangeAspect="1"/>
            </p:cNvGrpSpPr>
            <p:nvPr/>
          </p:nvGrpSpPr>
          <p:grpSpPr bwMode="auto">
            <a:xfrm>
              <a:off x="8352632" y="3644206"/>
              <a:ext cx="465138" cy="549275"/>
              <a:chOff x="3787" y="1661"/>
              <a:chExt cx="729" cy="862"/>
            </a:xfrm>
          </p:grpSpPr>
          <p:sp>
            <p:nvSpPr>
              <p:cNvPr id="956750" name="Line 334"/>
              <p:cNvSpPr>
                <a:spLocks noChangeAspect="1" noChangeShapeType="1"/>
              </p:cNvSpPr>
              <p:nvPr/>
            </p:nvSpPr>
            <p:spPr bwMode="auto">
              <a:xfrm>
                <a:off x="3790" y="1661"/>
                <a:ext cx="726" cy="0"/>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751" name="Line 335"/>
              <p:cNvSpPr>
                <a:spLocks noChangeAspect="1" noChangeShapeType="1"/>
              </p:cNvSpPr>
              <p:nvPr/>
            </p:nvSpPr>
            <p:spPr bwMode="auto">
              <a:xfrm>
                <a:off x="4513" y="1661"/>
                <a:ext cx="0" cy="862"/>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sp>
            <p:nvSpPr>
              <p:cNvPr id="956752" name="Line 336"/>
              <p:cNvSpPr>
                <a:spLocks noChangeAspect="1" noChangeShapeType="1"/>
              </p:cNvSpPr>
              <p:nvPr/>
            </p:nvSpPr>
            <p:spPr bwMode="auto">
              <a:xfrm>
                <a:off x="3787" y="1661"/>
                <a:ext cx="0" cy="318"/>
              </a:xfrm>
              <a:prstGeom prst="line">
                <a:avLst/>
              </a:prstGeom>
              <a:noFill/>
              <a:ln w="9525">
                <a:solidFill>
                  <a:schemeClr val="tx1"/>
                </a:solidFill>
                <a:round/>
                <a:headEnd/>
                <a:tailEnd/>
              </a:ln>
              <a:effectLst/>
            </p:spPr>
            <p:txBody>
              <a:bodyPr/>
              <a:lstStyle/>
              <a:p>
                <a:endParaRPr lang="tr-TR" dirty="0">
                  <a:latin typeface="Aptos" panose="020B0004020202020204" pitchFamily="34" charset="0"/>
                  <a:cs typeface="Calibri" pitchFamily="34" charset="0"/>
                </a:endParaRPr>
              </a:p>
            </p:txBody>
          </p:sp>
        </p:grpSp>
        <p:sp>
          <p:nvSpPr>
            <p:cNvPr id="956763" name="Text Box 27"/>
            <p:cNvSpPr txBox="1">
              <a:spLocks noChangeArrowheads="1"/>
            </p:cNvSpPr>
            <p:nvPr/>
          </p:nvSpPr>
          <p:spPr bwMode="auto">
            <a:xfrm>
              <a:off x="3416300" y="2165350"/>
              <a:ext cx="2624138" cy="244475"/>
            </a:xfrm>
            <a:prstGeom prst="rect">
              <a:avLst/>
            </a:prstGeom>
            <a:noFill/>
            <a:ln w="25400">
              <a:noFill/>
              <a:miter lim="800000"/>
              <a:headEnd/>
              <a:tailEnd/>
            </a:ln>
          </p:spPr>
          <p:txBody>
            <a:bodyPr lIns="0" tIns="0" rIns="0" bIns="0">
              <a:spAutoFit/>
            </a:bodyPr>
            <a:lstStyle/>
            <a:p>
              <a:pPr algn="ctr" eaLnBrk="0" hangingPunct="0"/>
              <a:r>
                <a:rPr lang="fr-BE" sz="1600" b="1" dirty="0">
                  <a:latin typeface="Aptos" panose="020B0004020202020204" pitchFamily="34" charset="0"/>
                  <a:cs typeface="Calibri" pitchFamily="34" charset="0"/>
                </a:rPr>
                <a:t>ATP </a:t>
              </a:r>
              <a:r>
                <a:rPr lang="fr-BE" sz="1600" b="1" dirty="0" err="1">
                  <a:latin typeface="Aptos" panose="020B0004020202020204" pitchFamily="34" charset="0"/>
                  <a:cs typeface="Calibri" pitchFamily="34" charset="0"/>
                </a:rPr>
                <a:t>cohorts</a:t>
              </a:r>
              <a:r>
                <a:rPr lang="fr-BE" sz="1600" b="1" dirty="0">
                  <a:latin typeface="Aptos" panose="020B0004020202020204" pitchFamily="34" charset="0"/>
                  <a:cs typeface="Calibri" pitchFamily="34" charset="0"/>
                </a:rPr>
                <a:t> </a:t>
              </a:r>
              <a:endParaRPr lang="en-US" sz="1600" b="1" dirty="0">
                <a:latin typeface="Aptos" panose="020B0004020202020204" pitchFamily="34" charset="0"/>
                <a:cs typeface="Calibri" pitchFamily="34" charset="0"/>
              </a:endParaRPr>
            </a:p>
          </p:txBody>
        </p:sp>
      </p:grpSp>
      <p:grpSp>
        <p:nvGrpSpPr>
          <p:cNvPr id="320" name="Group 344"/>
          <p:cNvGrpSpPr/>
          <p:nvPr/>
        </p:nvGrpSpPr>
        <p:grpSpPr>
          <a:xfrm>
            <a:off x="6321223" y="1671429"/>
            <a:ext cx="1746799" cy="784443"/>
            <a:chOff x="4909836" y="1316038"/>
            <a:chExt cx="2620199" cy="784443"/>
          </a:xfrm>
        </p:grpSpPr>
        <p:sp>
          <p:nvSpPr>
            <p:cNvPr id="956758" name="TextBox 24"/>
            <p:cNvSpPr txBox="1">
              <a:spLocks noChangeAspect="1" noChangeArrowheads="1"/>
            </p:cNvSpPr>
            <p:nvPr/>
          </p:nvSpPr>
          <p:spPr bwMode="auto">
            <a:xfrm>
              <a:off x="4909836" y="1454150"/>
              <a:ext cx="988027" cy="646331"/>
            </a:xfrm>
            <a:prstGeom prst="rect">
              <a:avLst/>
            </a:prstGeom>
            <a:solidFill>
              <a:srgbClr val="007148"/>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lIns="0" tIns="0" rIns="0" bIns="0">
              <a:spAutoFit/>
            </a:bodyPr>
            <a:lstStyle/>
            <a:p>
              <a:pPr algn="ctr"/>
              <a:r>
                <a:rPr lang="en-US" sz="2100" b="1" dirty="0">
                  <a:latin typeface="Aptos" panose="020B0004020202020204" pitchFamily="34" charset="0"/>
                  <a:cs typeface="Calibri" pitchFamily="34" charset="0"/>
                </a:rPr>
                <a:t>HPV 18</a:t>
              </a:r>
            </a:p>
          </p:txBody>
        </p:sp>
        <p:sp>
          <p:nvSpPr>
            <p:cNvPr id="23" name="Rectangle 22"/>
            <p:cNvSpPr>
              <a:spLocks noChangeAspect="1" noChangeArrowheads="1"/>
            </p:cNvSpPr>
            <p:nvPr/>
          </p:nvSpPr>
          <p:spPr bwMode="auto">
            <a:xfrm>
              <a:off x="5978525" y="1404938"/>
              <a:ext cx="168275" cy="168275"/>
            </a:xfrm>
            <a:prstGeom prst="rect">
              <a:avLst/>
            </a:prstGeom>
            <a:solidFill>
              <a:srgbClr val="007148"/>
            </a:solidFill>
            <a:ln w="9525" algn="ctr">
              <a:noFill/>
              <a:miter lim="800000"/>
              <a:headEnd/>
              <a:tailEnd/>
            </a:ln>
            <a:effectLst/>
          </p:spPr>
          <p:txBody>
            <a:bodyPr anchor="ctr"/>
            <a:lstStyle/>
            <a:p>
              <a:pPr algn="ctr"/>
              <a:endParaRPr lang="en-GB" dirty="0">
                <a:solidFill>
                  <a:srgbClr val="FFFFFF"/>
                </a:solidFill>
                <a:latin typeface="Verdana" pitchFamily="34" charset="0"/>
                <a:cs typeface="Calibri" pitchFamily="34" charset="0"/>
              </a:endParaRPr>
            </a:p>
          </p:txBody>
        </p:sp>
        <p:sp>
          <p:nvSpPr>
            <p:cNvPr id="24" name="Rectangle 23"/>
            <p:cNvSpPr>
              <a:spLocks noChangeAspect="1" noChangeArrowheads="1"/>
            </p:cNvSpPr>
            <p:nvPr/>
          </p:nvSpPr>
          <p:spPr bwMode="auto">
            <a:xfrm>
              <a:off x="5978525" y="1700213"/>
              <a:ext cx="168275" cy="168275"/>
            </a:xfrm>
            <a:prstGeom prst="rect">
              <a:avLst/>
            </a:prstGeom>
            <a:solidFill>
              <a:srgbClr val="92F2A2"/>
            </a:solidFill>
            <a:ln w="9525" algn="ctr">
              <a:solidFill>
                <a:schemeClr val="tx1"/>
              </a:solidFill>
              <a:miter lim="800000"/>
              <a:headEnd/>
              <a:tailEnd/>
            </a:ln>
            <a:effectLst/>
          </p:spPr>
          <p:txBody>
            <a:bodyPr wrap="none" anchor="ctr"/>
            <a:lstStyle/>
            <a:p>
              <a:pPr algn="ctr"/>
              <a:endParaRPr lang="en-GB" dirty="0">
                <a:solidFill>
                  <a:srgbClr val="FFFFFF"/>
                </a:solidFill>
                <a:latin typeface="Verdana" pitchFamily="34" charset="0"/>
                <a:cs typeface="Calibri" pitchFamily="34" charset="0"/>
              </a:endParaRPr>
            </a:p>
          </p:txBody>
        </p:sp>
        <p:sp>
          <p:nvSpPr>
            <p:cNvPr id="956769" name="TextBox 18"/>
            <p:cNvSpPr txBox="1">
              <a:spLocks noChangeArrowheads="1"/>
            </p:cNvSpPr>
            <p:nvPr/>
          </p:nvSpPr>
          <p:spPr bwMode="auto">
            <a:xfrm>
              <a:off x="6199188" y="1316038"/>
              <a:ext cx="1330847" cy="335476"/>
            </a:xfrm>
            <a:prstGeom prst="rect">
              <a:avLst/>
            </a:prstGeom>
            <a:noFill/>
            <a:ln w="9525">
              <a:noFill/>
              <a:miter lim="800000"/>
              <a:headEnd/>
              <a:tailEnd/>
            </a:ln>
          </p:spPr>
          <p:txBody>
            <a:bodyPr wrap="none">
              <a:spAutoFit/>
            </a:bodyPr>
            <a:lstStyle/>
            <a:p>
              <a:pPr algn="l">
                <a:lnSpc>
                  <a:spcPct val="120000"/>
                </a:lnSpc>
              </a:pPr>
              <a:r>
                <a:rPr lang="en-US" sz="1400" dirty="0" err="1">
                  <a:latin typeface="Aptos" panose="020B0004020202020204" pitchFamily="34" charset="0"/>
                  <a:cs typeface="Calibri" pitchFamily="34" charset="0"/>
                </a:rPr>
                <a:t>Cervarix</a:t>
              </a:r>
              <a:r>
                <a:rPr lang="en-US" sz="1400" baseline="30000" dirty="0">
                  <a:latin typeface="Aptos" panose="020B0004020202020204" pitchFamily="34" charset="0"/>
                  <a:cs typeface="Calibri" pitchFamily="34" charset="0"/>
                </a:rPr>
                <a:t>®</a:t>
              </a:r>
              <a:endParaRPr lang="en-US" sz="1400" dirty="0">
                <a:latin typeface="Aptos" panose="020B0004020202020204" pitchFamily="34" charset="0"/>
                <a:cs typeface="Calibri" pitchFamily="34" charset="0"/>
              </a:endParaRPr>
            </a:p>
          </p:txBody>
        </p:sp>
        <p:sp>
          <p:nvSpPr>
            <p:cNvPr id="956770" name="Rectangle 354"/>
            <p:cNvSpPr>
              <a:spLocks noChangeArrowheads="1"/>
            </p:cNvSpPr>
            <p:nvPr/>
          </p:nvSpPr>
          <p:spPr bwMode="auto">
            <a:xfrm>
              <a:off x="6199188" y="1643063"/>
              <a:ext cx="1320459" cy="289310"/>
            </a:xfrm>
            <a:prstGeom prst="rect">
              <a:avLst/>
            </a:prstGeom>
            <a:noFill/>
            <a:ln w="25400">
              <a:noFill/>
              <a:miter lim="800000"/>
              <a:headEnd/>
              <a:tailEnd/>
            </a:ln>
            <a:effectLst/>
          </p:spPr>
          <p:txBody>
            <a:bodyPr wrap="none" lIns="82296" tIns="36576" rIns="82296" bIns="36576">
              <a:spAutoFit/>
            </a:bodyPr>
            <a:lstStyle/>
            <a:p>
              <a:pPr algn="l"/>
              <a:r>
                <a:rPr lang="en-US" sz="1400" dirty="0">
                  <a:latin typeface="Aptos" panose="020B0004020202020204" pitchFamily="34" charset="0"/>
                  <a:cs typeface="Calibri" pitchFamily="34" charset="0"/>
                </a:rPr>
                <a:t>Gardasil</a:t>
              </a:r>
              <a:r>
                <a:rPr lang="en-US" sz="1400" baseline="30000" dirty="0">
                  <a:latin typeface="Aptos" panose="020B0004020202020204" pitchFamily="34" charset="0"/>
                  <a:cs typeface="Calibri" pitchFamily="34" charset="0"/>
                </a:rPr>
                <a:t>®</a:t>
              </a:r>
            </a:p>
          </p:txBody>
        </p:sp>
      </p:grpSp>
    </p:spTree>
    <p:extLst>
      <p:ext uri="{BB962C8B-B14F-4D97-AF65-F5344CB8AC3E}">
        <p14:creationId xmlns:p14="http://schemas.microsoft.com/office/powerpoint/2010/main" val="1209594395"/>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Comparison of the Immunogenicity and Safety of</a:t>
            </a:r>
            <a:r>
              <a:rPr lang="tr-TR" sz="3200" dirty="0"/>
              <a:t> Two Vaccines</a:t>
            </a:r>
          </a:p>
        </p:txBody>
      </p:sp>
      <p:sp>
        <p:nvSpPr>
          <p:cNvPr id="5" name="Footer Placeholder 4"/>
          <p:cNvSpPr>
            <a:spLocks noGrp="1"/>
          </p:cNvSpPr>
          <p:nvPr>
            <p:ph type="ftr" sz="quarter" idx="11"/>
          </p:nvPr>
        </p:nvSpPr>
        <p:spPr/>
        <p:txBody>
          <a:bodyPr/>
          <a:lstStyle/>
          <a:p>
            <a:r>
              <a:rPr lang="tr-TR"/>
              <a:t>Einstein MH, Human Vaccines, 2009</a:t>
            </a:r>
            <a:endParaRPr lang="tr-TR" dirty="0"/>
          </a:p>
        </p:txBody>
      </p:sp>
      <p:graphicFrame>
        <p:nvGraphicFramePr>
          <p:cNvPr id="8" name="Diagram 7"/>
          <p:cNvGraphicFramePr/>
          <p:nvPr/>
        </p:nvGraphicFramePr>
        <p:xfrm>
          <a:off x="3124200" y="1600200"/>
          <a:ext cx="5943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53364"/>
      </p:ext>
    </p:extLst>
  </p:cSld>
  <p:clrMapOvr>
    <a:masterClrMapping/>
  </p:clrMapOvr>
  <p:transition spd="slow">
    <p:fade/>
  </p:transition>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ATP and PP CIN2+ Efficacy</a:t>
            </a:r>
          </a:p>
        </p:txBody>
      </p:sp>
      <p:graphicFrame>
        <p:nvGraphicFramePr>
          <p:cNvPr id="4" name="Content Placeholder 3"/>
          <p:cNvGraphicFramePr>
            <a:graphicFrameLocks noGrp="1"/>
          </p:cNvGraphicFramePr>
          <p:nvPr>
            <p:ph idx="4294967295"/>
          </p:nvPr>
        </p:nvGraphicFramePr>
        <p:xfrm>
          <a:off x="2495600" y="1583432"/>
          <a:ext cx="7560840" cy="5688088"/>
        </p:xfrm>
        <a:graphic>
          <a:graphicData uri="http://schemas.openxmlformats.org/drawingml/2006/table">
            <a:tbl>
              <a:tblPr firstRow="1" bandRow="1">
                <a:tableStyleId>{93296810-A885-4BE3-A3E7-6D5BEEA58F35}</a:tableStyleId>
              </a:tblPr>
              <a:tblGrid>
                <a:gridCol w="1603814">
                  <a:extLst>
                    <a:ext uri="{9D8B030D-6E8A-4147-A177-3AD203B41FA5}">
                      <a16:colId xmlns:a16="http://schemas.microsoft.com/office/drawing/2014/main" val="20000"/>
                    </a:ext>
                  </a:extLst>
                </a:gridCol>
                <a:gridCol w="1260139">
                  <a:extLst>
                    <a:ext uri="{9D8B030D-6E8A-4147-A177-3AD203B41FA5}">
                      <a16:colId xmlns:a16="http://schemas.microsoft.com/office/drawing/2014/main" val="20001"/>
                    </a:ext>
                  </a:extLst>
                </a:gridCol>
                <a:gridCol w="1317420">
                  <a:extLst>
                    <a:ext uri="{9D8B030D-6E8A-4147-A177-3AD203B41FA5}">
                      <a16:colId xmlns:a16="http://schemas.microsoft.com/office/drawing/2014/main" val="20002"/>
                    </a:ext>
                  </a:extLst>
                </a:gridCol>
                <a:gridCol w="1431978">
                  <a:extLst>
                    <a:ext uri="{9D8B030D-6E8A-4147-A177-3AD203B41FA5}">
                      <a16:colId xmlns:a16="http://schemas.microsoft.com/office/drawing/2014/main" val="20003"/>
                    </a:ext>
                  </a:extLst>
                </a:gridCol>
                <a:gridCol w="1947489">
                  <a:extLst>
                    <a:ext uri="{9D8B030D-6E8A-4147-A177-3AD203B41FA5}">
                      <a16:colId xmlns:a16="http://schemas.microsoft.com/office/drawing/2014/main" val="20004"/>
                    </a:ext>
                  </a:extLst>
                </a:gridCol>
              </a:tblGrid>
              <a:tr h="903280">
                <a:tc>
                  <a:txBody>
                    <a:bodyPr/>
                    <a:lstStyle/>
                    <a:p>
                      <a:pPr algn="just"/>
                      <a:r>
                        <a:rPr lang="tr-TR" sz="1800" dirty="0">
                          <a:latin typeface="Aptos" panose="020B0004020202020204" pitchFamily="34" charset="0"/>
                        </a:rPr>
                        <a:t>Vaccine</a:t>
                      </a:r>
                      <a:endParaRPr lang="en-US" sz="1800" dirty="0"/>
                    </a:p>
                  </a:txBody>
                  <a:tcPr marL="68580" marR="68580"/>
                </a:tc>
                <a:tc>
                  <a:txBody>
                    <a:bodyPr/>
                    <a:lstStyle/>
                    <a:p>
                      <a:pPr algn="just"/>
                      <a:r>
                        <a:rPr lang="tr-TR" sz="1800" dirty="0">
                          <a:latin typeface="Aptos" panose="020B0004020202020204" pitchFamily="34" charset="0"/>
                        </a:rPr>
                        <a:t>HPV Type</a:t>
                      </a:r>
                      <a:endParaRPr lang="en-US" sz="1800" dirty="0"/>
                    </a:p>
                  </a:txBody>
                  <a:tcPr marL="68580" marR="68580"/>
                </a:tc>
                <a:tc>
                  <a:txBody>
                    <a:bodyPr/>
                    <a:lstStyle/>
                    <a:p>
                      <a:pPr algn="just"/>
                      <a:r>
                        <a:rPr lang="tr-TR" sz="1600" dirty="0">
                          <a:latin typeface="Aptos" panose="020B0004020202020204" pitchFamily="34" charset="0"/>
                        </a:rPr>
                        <a:t>Vaccination</a:t>
                      </a:r>
                      <a:endParaRPr lang="tr-TR" sz="1800" dirty="0"/>
                    </a:p>
                    <a:p>
                      <a:pPr algn="just"/>
                      <a:r>
                        <a:rPr lang="tr-TR" sz="1800" dirty="0"/>
                        <a:t>n	#</a:t>
                      </a:r>
                      <a:endParaRPr lang="en-US" sz="1800" dirty="0"/>
                    </a:p>
                  </a:txBody>
                  <a:tcPr marL="68580" marR="68580"/>
                </a:tc>
                <a:tc>
                  <a:txBody>
                    <a:bodyPr/>
                    <a:lstStyle/>
                    <a:p>
                      <a:pPr algn="just"/>
                      <a:r>
                        <a:rPr lang="tr-TR" sz="1800" dirty="0">
                          <a:latin typeface="Aptos" panose="020B0004020202020204" pitchFamily="34" charset="0"/>
                        </a:rPr>
                        <a:t>Plasebo</a:t>
                      </a:r>
                    </a:p>
                    <a:p>
                      <a:pPr algn="just"/>
                      <a:r>
                        <a:rPr lang="tr-TR" sz="1800" dirty="0"/>
                        <a:t>n	#</a:t>
                      </a:r>
                      <a:endParaRPr lang="en-US" sz="1800" dirty="0"/>
                    </a:p>
                  </a:txBody>
                  <a:tcPr marL="68580" marR="68580"/>
                </a:tc>
                <a:tc>
                  <a:txBody>
                    <a:bodyPr/>
                    <a:lstStyle/>
                    <a:p>
                      <a:pPr algn="just"/>
                      <a:r>
                        <a:rPr lang="tr-TR" sz="1800" dirty="0">
                          <a:latin typeface="Aptos" panose="020B0004020202020204" pitchFamily="34" charset="0"/>
                        </a:rPr>
                        <a:t>Efficacy</a:t>
                      </a:r>
                    </a:p>
                    <a:p>
                      <a:pPr algn="just"/>
                      <a:r>
                        <a:rPr lang="tr-TR" sz="1800" dirty="0"/>
                        <a:t>%	CI</a:t>
                      </a:r>
                      <a:endParaRPr lang="en-US" sz="1800" dirty="0"/>
                    </a:p>
                  </a:txBody>
                  <a:tcPr marL="68580" marR="68580"/>
                </a:tc>
                <a:extLst>
                  <a:ext uri="{0D108BD9-81ED-4DB2-BD59-A6C34878D82A}">
                    <a16:rowId xmlns:a16="http://schemas.microsoft.com/office/drawing/2014/main" val="10000"/>
                  </a:ext>
                </a:extLst>
              </a:tr>
              <a:tr h="589096">
                <a:tc rowSpan="3">
                  <a:txBody>
                    <a:bodyPr/>
                    <a:lstStyle/>
                    <a:p>
                      <a:pPr algn="just"/>
                      <a:r>
                        <a:rPr lang="tr-TR" sz="1800" kern="1200" dirty="0">
                          <a:latin typeface="Aptos" panose="020B0004020202020204" pitchFamily="34" charset="0"/>
                        </a:rPr>
                        <a:t>Bivalent</a:t>
                      </a:r>
                      <a:endParaRPr lang="en-US" sz="1800" kern="1200" dirty="0">
                        <a:solidFill>
                          <a:schemeClr val="dk1"/>
                        </a:solidFill>
                        <a:latin typeface="Aptos" panose="020B0004020202020204" pitchFamily="34" charset="0"/>
                        <a:ea typeface="+mn-ea"/>
                        <a:cs typeface="+mn-cs"/>
                      </a:endParaRPr>
                    </a:p>
                  </a:txBody>
                  <a:tcPr marL="68580" marR="68580"/>
                </a:tc>
                <a:tc>
                  <a:txBody>
                    <a:bodyPr/>
                    <a:lstStyle/>
                    <a:p>
                      <a:pPr algn="just"/>
                      <a:r>
                        <a:rPr lang="tr-TR" sz="1800" dirty="0">
                          <a:latin typeface="Aptos" panose="020B0004020202020204" pitchFamily="34" charset="0"/>
                        </a:rPr>
                        <a:t>16/18</a:t>
                      </a:r>
                      <a:endParaRPr lang="en-US" sz="1800" dirty="0"/>
                    </a:p>
                  </a:txBody>
                  <a:tcPr marL="68580" marR="68580"/>
                </a:tc>
                <a:tc>
                  <a:txBody>
                    <a:bodyPr/>
                    <a:lstStyle/>
                    <a:p>
                      <a:pPr marL="342900" indent="-342900" algn="just">
                        <a:buAutoNum type="arabicPlain" startAt="7344"/>
                      </a:pPr>
                      <a:r>
                        <a:rPr lang="tr-TR" sz="1800" dirty="0">
                          <a:latin typeface="Aptos" panose="020B0004020202020204" pitchFamily="34" charset="0"/>
                        </a:rPr>
                        <a:t>	4</a:t>
                      </a:r>
                      <a:endParaRPr lang="en-US" sz="1800" dirty="0"/>
                    </a:p>
                  </a:txBody>
                  <a:tcPr marL="68580" marR="68580"/>
                </a:tc>
                <a:tc>
                  <a:txBody>
                    <a:bodyPr/>
                    <a:lstStyle/>
                    <a:p>
                      <a:pPr algn="just"/>
                      <a:r>
                        <a:rPr lang="tr-TR" sz="1800" dirty="0">
                          <a:latin typeface="Aptos" panose="020B0004020202020204" pitchFamily="34" charset="0"/>
                        </a:rPr>
                        <a:t>7312	56</a:t>
                      </a:r>
                      <a:endParaRPr lang="en-US" sz="1800" dirty="0"/>
                    </a:p>
                  </a:txBody>
                  <a:tcPr marL="68580" marR="68580"/>
                </a:tc>
                <a:tc>
                  <a:txBody>
                    <a:bodyPr/>
                    <a:lstStyle/>
                    <a:p>
                      <a:pPr algn="just"/>
                      <a:r>
                        <a:rPr lang="tr-TR" sz="2000" dirty="0">
                          <a:latin typeface="Aptos" panose="020B0004020202020204" pitchFamily="34" charset="0"/>
                        </a:rPr>
                        <a:t>93	(80,98)</a:t>
                      </a:r>
                      <a:endParaRPr lang="en-US" sz="2000" dirty="0"/>
                    </a:p>
                  </a:txBody>
                  <a:tcPr marL="68580" marR="68580"/>
                </a:tc>
                <a:extLst>
                  <a:ext uri="{0D108BD9-81ED-4DB2-BD59-A6C34878D82A}">
                    <a16:rowId xmlns:a16="http://schemas.microsoft.com/office/drawing/2014/main" val="10001"/>
                  </a:ext>
                </a:extLst>
              </a:tr>
              <a:tr h="589096">
                <a:tc vMerge="1">
                  <a:txBody>
                    <a:bodyPr/>
                    <a:lstStyle/>
                    <a:p>
                      <a:endParaRPr lang="en-US" sz="2000"/>
                    </a:p>
                  </a:txBody>
                  <a:tcPr/>
                </a:tc>
                <a:tc>
                  <a:txBody>
                    <a:bodyPr/>
                    <a:lstStyle/>
                    <a:p>
                      <a:pPr algn="just"/>
                      <a:r>
                        <a:rPr lang="tr-TR" sz="1800" dirty="0">
                          <a:latin typeface="Aptos" panose="020B0004020202020204" pitchFamily="34" charset="0"/>
                        </a:rPr>
                        <a:t>16</a:t>
                      </a:r>
                      <a:endParaRPr lang="en-US" sz="1800" dirty="0"/>
                    </a:p>
                  </a:txBody>
                  <a:tcPr marL="68580" marR="68580"/>
                </a:tc>
                <a:tc>
                  <a:txBody>
                    <a:bodyPr/>
                    <a:lstStyle/>
                    <a:p>
                      <a:pPr algn="just"/>
                      <a:r>
                        <a:rPr lang="tr-TR" sz="1800" dirty="0">
                          <a:latin typeface="Aptos" panose="020B0004020202020204" pitchFamily="34" charset="0"/>
                        </a:rPr>
                        <a:t>6303	2</a:t>
                      </a:r>
                      <a:endParaRPr lang="en-US" sz="1800" dirty="0"/>
                    </a:p>
                  </a:txBody>
                  <a:tcPr marL="68580" marR="68580"/>
                </a:tc>
                <a:tc>
                  <a:txBody>
                    <a:bodyPr/>
                    <a:lstStyle/>
                    <a:p>
                      <a:pPr algn="just"/>
                      <a:r>
                        <a:rPr lang="tr-TR" sz="1800" dirty="0">
                          <a:latin typeface="Aptos" panose="020B0004020202020204" pitchFamily="34" charset="0"/>
                        </a:rPr>
                        <a:t>6165	46</a:t>
                      </a:r>
                      <a:endParaRPr lang="en-US" sz="1800" dirty="0"/>
                    </a:p>
                  </a:txBody>
                  <a:tcPr marL="68580" marR="68580"/>
                </a:tc>
                <a:tc>
                  <a:txBody>
                    <a:bodyPr/>
                    <a:lstStyle/>
                    <a:p>
                      <a:pPr algn="just"/>
                      <a:r>
                        <a:rPr lang="tr-TR" sz="2000" dirty="0">
                          <a:latin typeface="Aptos" panose="020B0004020202020204" pitchFamily="34" charset="0"/>
                        </a:rPr>
                        <a:t>96	(83,100)</a:t>
                      </a:r>
                      <a:endParaRPr lang="en-US" sz="2000" dirty="0"/>
                    </a:p>
                  </a:txBody>
                  <a:tcPr marL="68580" marR="68580"/>
                </a:tc>
                <a:extLst>
                  <a:ext uri="{0D108BD9-81ED-4DB2-BD59-A6C34878D82A}">
                    <a16:rowId xmlns:a16="http://schemas.microsoft.com/office/drawing/2014/main" val="10002"/>
                  </a:ext>
                </a:extLst>
              </a:tr>
              <a:tr h="589096">
                <a:tc vMerge="1">
                  <a:txBody>
                    <a:bodyPr/>
                    <a:lstStyle/>
                    <a:p>
                      <a:endParaRPr lang="en-US" sz="2000"/>
                    </a:p>
                  </a:txBody>
                  <a:tcPr/>
                </a:tc>
                <a:tc>
                  <a:txBody>
                    <a:bodyPr/>
                    <a:lstStyle/>
                    <a:p>
                      <a:pPr algn="just"/>
                      <a:r>
                        <a:rPr lang="tr-TR" sz="1800" dirty="0">
                          <a:latin typeface="Aptos" panose="020B0004020202020204" pitchFamily="34" charset="0"/>
                        </a:rPr>
                        <a:t>18</a:t>
                      </a:r>
                      <a:endParaRPr lang="en-US" sz="1800" dirty="0"/>
                    </a:p>
                  </a:txBody>
                  <a:tcPr marL="68580" marR="68580"/>
                </a:tc>
                <a:tc>
                  <a:txBody>
                    <a:bodyPr/>
                    <a:lstStyle/>
                    <a:p>
                      <a:pPr algn="just"/>
                      <a:r>
                        <a:rPr lang="tr-TR" sz="1800" dirty="0">
                          <a:latin typeface="Aptos" panose="020B0004020202020204" pitchFamily="34" charset="0"/>
                        </a:rPr>
                        <a:t>6794	2</a:t>
                      </a:r>
                      <a:endParaRPr lang="en-US" sz="1800" dirty="0"/>
                    </a:p>
                  </a:txBody>
                  <a:tcPr marL="68580" marR="68580"/>
                </a:tc>
                <a:tc>
                  <a:txBody>
                    <a:bodyPr/>
                    <a:lstStyle/>
                    <a:p>
                      <a:pPr algn="just"/>
                      <a:r>
                        <a:rPr lang="tr-TR" sz="1800" dirty="0">
                          <a:latin typeface="Aptos" panose="020B0004020202020204" pitchFamily="34" charset="0"/>
                        </a:rPr>
                        <a:t>6746	15</a:t>
                      </a:r>
                      <a:endParaRPr lang="en-US" sz="1800" dirty="0"/>
                    </a:p>
                  </a:txBody>
                  <a:tcPr marL="68580" marR="68580"/>
                </a:tc>
                <a:tc>
                  <a:txBody>
                    <a:bodyPr/>
                    <a:lstStyle/>
                    <a:p>
                      <a:pPr algn="just"/>
                      <a:r>
                        <a:rPr lang="tr-TR" sz="2000" dirty="0">
                          <a:latin typeface="Aptos" panose="020B0004020202020204" pitchFamily="34" charset="0"/>
                        </a:rPr>
                        <a:t>87	(40,99)</a:t>
                      </a:r>
                      <a:endParaRPr lang="en-US" sz="2000" dirty="0"/>
                    </a:p>
                  </a:txBody>
                  <a:tcPr marL="68580" marR="68580"/>
                </a:tc>
                <a:extLst>
                  <a:ext uri="{0D108BD9-81ED-4DB2-BD59-A6C34878D82A}">
                    <a16:rowId xmlns:a16="http://schemas.microsoft.com/office/drawing/2014/main" val="10003"/>
                  </a:ext>
                </a:extLst>
              </a:tr>
              <a:tr h="589096">
                <a:tc rowSpan="3">
                  <a:txBody>
                    <a:bodyPr/>
                    <a:lstStyle/>
                    <a:p>
                      <a:pPr algn="just"/>
                      <a:r>
                        <a:rPr lang="tr-TR" sz="1800" kern="1200" dirty="0">
                          <a:latin typeface="Aptos" panose="020B0004020202020204" pitchFamily="34" charset="0"/>
                        </a:rPr>
                        <a:t>Quadrivalent </a:t>
                      </a:r>
                      <a:endParaRPr lang="en-US" sz="1800" kern="1200" dirty="0">
                        <a:solidFill>
                          <a:schemeClr val="dk1"/>
                        </a:solidFill>
                        <a:latin typeface="Aptos" panose="020B0004020202020204" pitchFamily="34" charset="0"/>
                        <a:ea typeface="+mn-ea"/>
                        <a:cs typeface="+mn-cs"/>
                      </a:endParaRPr>
                    </a:p>
                  </a:txBody>
                  <a:tcPr marL="68580" marR="68580"/>
                </a:tc>
                <a:tc>
                  <a:txBody>
                    <a:bodyPr/>
                    <a:lstStyle/>
                    <a:p>
                      <a:pPr algn="just"/>
                      <a:r>
                        <a:rPr lang="tr-TR" sz="1800" dirty="0">
                          <a:latin typeface="Aptos" panose="020B0004020202020204" pitchFamily="34" charset="0"/>
                        </a:rPr>
                        <a:t>16/18</a:t>
                      </a:r>
                      <a:endParaRPr lang="en-US" sz="1800" dirty="0"/>
                    </a:p>
                  </a:txBody>
                  <a:tcPr marL="68580" marR="68580"/>
                </a:tc>
                <a:tc>
                  <a:txBody>
                    <a:bodyPr/>
                    <a:lstStyle/>
                    <a:p>
                      <a:pPr algn="just"/>
                      <a:r>
                        <a:rPr lang="tr-TR" sz="1800" dirty="0">
                          <a:latin typeface="Aptos" panose="020B0004020202020204" pitchFamily="34" charset="0"/>
                        </a:rPr>
                        <a:t>7738	2</a:t>
                      </a:r>
                      <a:endParaRPr lang="en-US" sz="1800" dirty="0"/>
                    </a:p>
                  </a:txBody>
                  <a:tcPr marL="68580" marR="68580"/>
                </a:tc>
                <a:tc>
                  <a:txBody>
                    <a:bodyPr/>
                    <a:lstStyle/>
                    <a:p>
                      <a:pPr algn="just"/>
                      <a:r>
                        <a:rPr lang="tr-TR" sz="1800" dirty="0">
                          <a:latin typeface="Aptos" panose="020B0004020202020204" pitchFamily="34" charset="0"/>
                        </a:rPr>
                        <a:t>7714	100</a:t>
                      </a:r>
                      <a:endParaRPr lang="en-US" sz="1800" dirty="0"/>
                    </a:p>
                  </a:txBody>
                  <a:tcPr marL="68580" marR="68580"/>
                </a:tc>
                <a:tc>
                  <a:txBody>
                    <a:bodyPr/>
                    <a:lstStyle/>
                    <a:p>
                      <a:pPr algn="just"/>
                      <a:r>
                        <a:rPr lang="tr-TR" sz="2000" dirty="0">
                          <a:latin typeface="Aptos" panose="020B0004020202020204" pitchFamily="34" charset="0"/>
                        </a:rPr>
                        <a:t>98	(93,100)</a:t>
                      </a:r>
                      <a:endParaRPr lang="en-US" sz="2000" dirty="0"/>
                    </a:p>
                  </a:txBody>
                  <a:tcPr marL="68580" marR="68580"/>
                </a:tc>
                <a:extLst>
                  <a:ext uri="{0D108BD9-81ED-4DB2-BD59-A6C34878D82A}">
                    <a16:rowId xmlns:a16="http://schemas.microsoft.com/office/drawing/2014/main" val="10004"/>
                  </a:ext>
                </a:extLst>
              </a:tr>
              <a:tr h="589096">
                <a:tc vMerge="1">
                  <a:txBody>
                    <a:bodyPr/>
                    <a:lstStyle/>
                    <a:p>
                      <a:endParaRPr lang="en-US" sz="2000"/>
                    </a:p>
                  </a:txBody>
                  <a:tcPr/>
                </a:tc>
                <a:tc>
                  <a:txBody>
                    <a:bodyPr/>
                    <a:lstStyle/>
                    <a:p>
                      <a:pPr algn="just"/>
                      <a:r>
                        <a:rPr lang="tr-TR" sz="1800" dirty="0">
                          <a:latin typeface="Aptos" panose="020B0004020202020204" pitchFamily="34" charset="0"/>
                        </a:rPr>
                        <a:t>16</a:t>
                      </a:r>
                      <a:endParaRPr lang="en-US" sz="1800" dirty="0"/>
                    </a:p>
                  </a:txBody>
                  <a:tcPr marL="68580" marR="68580"/>
                </a:tc>
                <a:tc>
                  <a:txBody>
                    <a:bodyPr/>
                    <a:lstStyle/>
                    <a:p>
                      <a:pPr algn="just"/>
                      <a:r>
                        <a:rPr lang="tr-TR" sz="1800" dirty="0">
                          <a:latin typeface="Aptos" panose="020B0004020202020204" pitchFamily="34" charset="0"/>
                        </a:rPr>
                        <a:t>6647	2</a:t>
                      </a:r>
                      <a:endParaRPr lang="en-US" sz="1800" dirty="0"/>
                    </a:p>
                  </a:txBody>
                  <a:tcPr marL="68580" marR="68580"/>
                </a:tc>
                <a:tc>
                  <a:txBody>
                    <a:bodyPr/>
                    <a:lstStyle/>
                    <a:p>
                      <a:pPr algn="just"/>
                      <a:r>
                        <a:rPr lang="tr-TR" sz="1800" dirty="0">
                          <a:latin typeface="Aptos" panose="020B0004020202020204" pitchFamily="34" charset="0"/>
                        </a:rPr>
                        <a:t>6455	81</a:t>
                      </a:r>
                      <a:endParaRPr lang="en-US" sz="1800" dirty="0"/>
                    </a:p>
                  </a:txBody>
                  <a:tcPr marL="68580" marR="68580"/>
                </a:tc>
                <a:tc>
                  <a:txBody>
                    <a:bodyPr/>
                    <a:lstStyle/>
                    <a:p>
                      <a:pPr algn="just"/>
                      <a:r>
                        <a:rPr lang="tr-TR" sz="2000" dirty="0">
                          <a:latin typeface="Aptos" panose="020B0004020202020204" pitchFamily="34" charset="0"/>
                        </a:rPr>
                        <a:t>98	(91,100)</a:t>
                      </a:r>
                      <a:endParaRPr lang="en-US" sz="2000" dirty="0"/>
                    </a:p>
                  </a:txBody>
                  <a:tcPr marL="68580" marR="68580"/>
                </a:tc>
                <a:extLst>
                  <a:ext uri="{0D108BD9-81ED-4DB2-BD59-A6C34878D82A}">
                    <a16:rowId xmlns:a16="http://schemas.microsoft.com/office/drawing/2014/main" val="10005"/>
                  </a:ext>
                </a:extLst>
              </a:tr>
              <a:tr h="589096">
                <a:tc vMerge="1">
                  <a:txBody>
                    <a:bodyPr/>
                    <a:lstStyle/>
                    <a:p>
                      <a:endParaRPr lang="en-US" sz="2000"/>
                    </a:p>
                  </a:txBody>
                  <a:tcPr/>
                </a:tc>
                <a:tc>
                  <a:txBody>
                    <a:bodyPr/>
                    <a:lstStyle/>
                    <a:p>
                      <a:pPr algn="just"/>
                      <a:r>
                        <a:rPr lang="tr-TR" sz="1800" dirty="0">
                          <a:latin typeface="Aptos" panose="020B0004020202020204" pitchFamily="34" charset="0"/>
                        </a:rPr>
                        <a:t>18</a:t>
                      </a:r>
                      <a:endParaRPr lang="en-US" sz="1800" dirty="0"/>
                    </a:p>
                  </a:txBody>
                  <a:tcPr marL="68580" marR="68580"/>
                </a:tc>
                <a:tc>
                  <a:txBody>
                    <a:bodyPr/>
                    <a:lstStyle/>
                    <a:p>
                      <a:pPr algn="just"/>
                      <a:r>
                        <a:rPr lang="tr-TR" sz="1800" dirty="0">
                          <a:latin typeface="Aptos" panose="020B0004020202020204" pitchFamily="34" charset="0"/>
                        </a:rPr>
                        <a:t>7382	0</a:t>
                      </a:r>
                      <a:endParaRPr lang="en-US" sz="1800" dirty="0"/>
                    </a:p>
                  </a:txBody>
                  <a:tcPr marL="68580" marR="68580"/>
                </a:tc>
                <a:tc>
                  <a:txBody>
                    <a:bodyPr/>
                    <a:lstStyle/>
                    <a:p>
                      <a:pPr algn="just"/>
                      <a:r>
                        <a:rPr lang="tr-TR" sz="1800" dirty="0">
                          <a:latin typeface="Aptos" panose="020B0004020202020204" pitchFamily="34" charset="0"/>
                        </a:rPr>
                        <a:t>7316	29</a:t>
                      </a:r>
                      <a:endParaRPr lang="en-US" sz="1800" dirty="0"/>
                    </a:p>
                  </a:txBody>
                  <a:tcPr marL="68580" marR="68580"/>
                </a:tc>
                <a:tc>
                  <a:txBody>
                    <a:bodyPr/>
                    <a:lstStyle/>
                    <a:p>
                      <a:pPr algn="just"/>
                      <a:r>
                        <a:rPr lang="tr-TR" sz="2000" dirty="0">
                          <a:latin typeface="Aptos" panose="020B0004020202020204" pitchFamily="34" charset="0"/>
                        </a:rPr>
                        <a:t>100	(87,100)</a:t>
                      </a:r>
                      <a:endParaRPr lang="en-US" sz="2000" dirty="0"/>
                    </a:p>
                  </a:txBody>
                  <a:tcPr marL="68580" marR="68580"/>
                </a:tc>
                <a:extLst>
                  <a:ext uri="{0D108BD9-81ED-4DB2-BD59-A6C34878D82A}">
                    <a16:rowId xmlns:a16="http://schemas.microsoft.com/office/drawing/2014/main" val="10006"/>
                  </a:ext>
                </a:extLst>
              </a:tr>
            </a:tbl>
          </a:graphicData>
        </a:graphic>
      </p:graphicFrame>
      <p:sp>
        <p:nvSpPr>
          <p:cNvPr id="5" name="Footer Placeholder 4"/>
          <p:cNvSpPr>
            <a:spLocks noGrp="1"/>
          </p:cNvSpPr>
          <p:nvPr>
            <p:ph type="ftr" sz="quarter" idx="11"/>
          </p:nvPr>
        </p:nvSpPr>
        <p:spPr/>
        <p:txBody>
          <a:bodyPr/>
          <a:lstStyle/>
          <a:p>
            <a:pPr>
              <a:defRPr/>
            </a:pPr>
            <a:r>
              <a:rPr lang="en-US"/>
              <a:t>Einstein MH, ASCCP, 2010</a:t>
            </a:r>
          </a:p>
        </p:txBody>
      </p:sp>
      <p:sp>
        <p:nvSpPr>
          <p:cNvPr id="7" name="Rounded Rectangle 2"/>
          <p:cNvSpPr/>
          <p:nvPr/>
        </p:nvSpPr>
        <p:spPr bwMode="auto">
          <a:xfrm>
            <a:off x="7584168" y="2492899"/>
            <a:ext cx="480053" cy="3456383"/>
          </a:xfrm>
          <a:prstGeom prst="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tr-TR" sz="2400">
              <a:latin typeface="Times New Roman" pitchFamily="18" charset="0"/>
            </a:endParaRPr>
          </a:p>
        </p:txBody>
      </p:sp>
    </p:spTree>
    <p:extLst>
      <p:ext uri="{BB962C8B-B14F-4D97-AF65-F5344CB8AC3E}">
        <p14:creationId xmlns:p14="http://schemas.microsoft.com/office/powerpoint/2010/main" val="2807143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54168" name="Group 88"/>
          <p:cNvGraphicFramePr>
            <a:graphicFrameLocks noGrp="1"/>
          </p:cNvGraphicFramePr>
          <p:nvPr/>
        </p:nvGraphicFramePr>
        <p:xfrm>
          <a:off x="2017714" y="1484784"/>
          <a:ext cx="8193087" cy="3570290"/>
        </p:xfrm>
        <a:graphic>
          <a:graphicData uri="http://schemas.openxmlformats.org/drawingml/2006/table">
            <a:tbl>
              <a:tblPr firstRow="1" firstCol="1">
                <a:tableStyleId>{21E4AEA4-8DFA-4A89-87EB-49C32662AFE0}</a:tableStyleId>
              </a:tblPr>
              <a:tblGrid>
                <a:gridCol w="1582737">
                  <a:extLst>
                    <a:ext uri="{9D8B030D-6E8A-4147-A177-3AD203B41FA5}">
                      <a16:colId xmlns:a16="http://schemas.microsoft.com/office/drawing/2014/main" val="20000"/>
                    </a:ext>
                  </a:extLst>
                </a:gridCol>
                <a:gridCol w="1079500">
                  <a:extLst>
                    <a:ext uri="{9D8B030D-6E8A-4147-A177-3AD203B41FA5}">
                      <a16:colId xmlns:a16="http://schemas.microsoft.com/office/drawing/2014/main" val="20001"/>
                    </a:ext>
                  </a:extLst>
                </a:gridCol>
                <a:gridCol w="1135063">
                  <a:extLst>
                    <a:ext uri="{9D8B030D-6E8A-4147-A177-3AD203B41FA5}">
                      <a16:colId xmlns:a16="http://schemas.microsoft.com/office/drawing/2014/main" val="20002"/>
                    </a:ext>
                  </a:extLst>
                </a:gridCol>
                <a:gridCol w="1146175">
                  <a:extLst>
                    <a:ext uri="{9D8B030D-6E8A-4147-A177-3AD203B41FA5}">
                      <a16:colId xmlns:a16="http://schemas.microsoft.com/office/drawing/2014/main" val="20003"/>
                    </a:ext>
                  </a:extLst>
                </a:gridCol>
                <a:gridCol w="1084262">
                  <a:extLst>
                    <a:ext uri="{9D8B030D-6E8A-4147-A177-3AD203B41FA5}">
                      <a16:colId xmlns:a16="http://schemas.microsoft.com/office/drawing/2014/main" val="20004"/>
                    </a:ext>
                  </a:extLst>
                </a:gridCol>
                <a:gridCol w="1082675">
                  <a:extLst>
                    <a:ext uri="{9D8B030D-6E8A-4147-A177-3AD203B41FA5}">
                      <a16:colId xmlns:a16="http://schemas.microsoft.com/office/drawing/2014/main" val="20005"/>
                    </a:ext>
                  </a:extLst>
                </a:gridCol>
                <a:gridCol w="1082675">
                  <a:extLst>
                    <a:ext uri="{9D8B030D-6E8A-4147-A177-3AD203B41FA5}">
                      <a16:colId xmlns:a16="http://schemas.microsoft.com/office/drawing/2014/main" val="20006"/>
                    </a:ext>
                  </a:extLst>
                </a:gridCol>
              </a:tblGrid>
              <a:tr h="627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HPV </a:t>
                      </a:r>
                      <a:r>
                        <a:rPr kumimoji="0" lang="tr-TR" sz="1600" u="none" strike="noStrike" cap="none" normalizeH="0" baseline="0" dirty="0">
                          <a:ln>
                            <a:noFill/>
                          </a:ln>
                          <a:effectLst/>
                        </a:rPr>
                        <a:t>types</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ptos" panose="020B0004020202020204" pitchFamily="34" charset="0"/>
                        </a:rPr>
                        <a:t>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u="none" strike="noStrike" cap="none" normalizeH="0" baseline="0" dirty="0">
                          <a:ln>
                            <a:noFill/>
                          </a:ln>
                          <a:effectLst/>
                        </a:rPr>
                        <a:t>Vx</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Aptos" panose="020B0004020202020204" pitchFamily="34" charset="0"/>
                        </a:rPr>
                        <a:t>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a:ln>
                            <a:noFill/>
                          </a:ln>
                          <a:solidFill>
                            <a:schemeClr val="lt1"/>
                          </a:solidFill>
                          <a:effectLst/>
                          <a:latin typeface="Aptos" panose="020B0004020202020204" pitchFamily="34" charset="0"/>
                          <a:ea typeface="+mn-ea"/>
                          <a:cs typeface="+mn-cs"/>
                        </a:rPr>
                        <a:t>Control</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rPr>
                        <a:t>%</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LL</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UL</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p</a:t>
                      </a:r>
                      <a:endParaRPr kumimoji="0" lang="en-GB" sz="1600" b="1" i="0" u="none" strike="noStrike" cap="none" normalizeH="0" baseline="0" dirty="0">
                        <a:ln>
                          <a:noFill/>
                        </a:ln>
                        <a:solidFill>
                          <a:schemeClr val="bg1"/>
                        </a:solidFill>
                        <a:effectLst/>
                        <a:latin typeface="Aptos" panose="020B0004020202020204" pitchFamily="34" charset="0"/>
                        <a:ea typeface="Times New Roman" pitchFamily="18" charset="0"/>
                        <a:cs typeface="Arial Narrow" pitchFamily="34" charset="0"/>
                      </a:endParaRPr>
                    </a:p>
                  </a:txBody>
                  <a:tcPr marL="90000" marR="90000" marT="46800" marB="46800" anchor="ctr" horzOverflow="overflow">
                    <a:cell3D prstMaterial="dkEdge">
                      <a:bevel prst="cross"/>
                      <a:lightRig rig="flood" dir="t"/>
                    </a:cell3D>
                  </a:tcPr>
                </a:tc>
                <a:extLst>
                  <a:ext uri="{0D108BD9-81ED-4DB2-BD59-A6C34878D82A}">
                    <a16:rowId xmlns:a16="http://schemas.microsoft.com/office/drawing/2014/main" val="10000"/>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HPV 31</a:t>
                      </a:r>
                      <a:endParaRPr kumimoji="0" lang="en-GB" sz="1600" b="1"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11</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35</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68.4</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34.2</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86.1</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0.0005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extLst>
                  <a:ext uri="{0D108BD9-81ED-4DB2-BD59-A6C34878D82A}">
                    <a16:rowId xmlns:a16="http://schemas.microsoft.com/office/drawing/2014/main" val="10001"/>
                  </a:ext>
                </a:extLst>
              </a:tr>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HPV 33</a:t>
                      </a:r>
                      <a:endParaRPr kumimoji="0" lang="en-GB" sz="1600" b="1"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17</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43</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49.8</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4.8</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74.6</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0.0239</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extLst>
                  <a:ext uri="{0D108BD9-81ED-4DB2-BD59-A6C34878D82A}">
                    <a16:rowId xmlns:a16="http://schemas.microsoft.com/office/drawing/2014/main" val="10002"/>
                  </a:ext>
                </a:extLst>
              </a:tr>
              <a:tr h="484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HPV 45</a:t>
                      </a:r>
                      <a:endParaRPr kumimoji="0" lang="en-GB" sz="1600" b="1"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0</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6</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100</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7.0</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100</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0.0312</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extLst>
                  <a:ext uri="{0D108BD9-81ED-4DB2-BD59-A6C34878D82A}">
                    <a16:rowId xmlns:a16="http://schemas.microsoft.com/office/drawing/2014/main" val="10003"/>
                  </a:ext>
                </a:extLst>
              </a:tr>
              <a:tr h="495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HPV 52</a:t>
                      </a:r>
                      <a:endParaRPr kumimoji="0" lang="en-GB" sz="1600" b="1"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18</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18</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–0.4</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–111.9</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52.5</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1.0000</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extLst>
                  <a:ext uri="{0D108BD9-81ED-4DB2-BD59-A6C34878D82A}">
                    <a16:rowId xmlns:a16="http://schemas.microsoft.com/office/drawing/2014/main" val="10004"/>
                  </a:ext>
                </a:extLst>
              </a:tr>
              <a:tr h="500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HPV 58</a:t>
                      </a:r>
                      <a:endParaRPr kumimoji="0" lang="en-GB" sz="1600" b="1"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10</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20</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49·6</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–17·1</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79·9</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0.0985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solidFill>
                      <a:schemeClr val="accent5"/>
                    </a:solidFill>
                  </a:tcPr>
                </a:tc>
                <a:extLst>
                  <a:ext uri="{0D108BD9-81ED-4DB2-BD59-A6C34878D82A}">
                    <a16:rowId xmlns:a16="http://schemas.microsoft.com/office/drawing/2014/main" val="10005"/>
                  </a:ext>
                </a:extLst>
              </a:tr>
              <a:tr h="500063">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HPV 31/33/45/52/58</a:t>
                      </a:r>
                      <a:endParaRPr kumimoji="0" lang="en-GB" sz="1600" b="1"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51</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88</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41.9</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15.5</a:t>
                      </a:r>
                      <a:endParaRPr kumimoji="0" lang="en-GB" sz="1600" b="0" i="0" u="none" strike="noStrike" cap="none" normalizeH="0" baseline="0" dirty="0">
                        <a:ln>
                          <a:noFill/>
                        </a:ln>
                        <a:solidFill>
                          <a:schemeClr val="tx1"/>
                        </a:solidFill>
                        <a:effectLst/>
                        <a:latin typeface="Aptos" panose="020B0004020202020204" pitchFamily="34" charset="0"/>
                        <a:ea typeface="Times New Roman" pitchFamily="18" charset="0"/>
                        <a:cs typeface="Arial Narrow" pitchFamily="34" charset="0"/>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effectLst/>
                          <a:latin typeface="Aptos" panose="020B0004020202020204" pitchFamily="34" charset="0"/>
                        </a:rPr>
                        <a:t>60.4</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0·0021</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82800" marR="82800" marT="0" marB="0" anchor="ctr" horzOverflow="overflow">
                    <a:cell3D prstMaterial="dkEdge">
                      <a:bevel prst="cross"/>
                      <a:lightRig rig="flood" dir="t"/>
                    </a:cell3D>
                  </a:tcPr>
                </a:tc>
                <a:extLst>
                  <a:ext uri="{0D108BD9-81ED-4DB2-BD59-A6C34878D82A}">
                    <a16:rowId xmlns:a16="http://schemas.microsoft.com/office/drawing/2014/main" val="10006"/>
                  </a:ext>
                </a:extLst>
              </a:tr>
            </a:tbl>
          </a:graphicData>
        </a:graphic>
      </p:graphicFrame>
      <p:sp>
        <p:nvSpPr>
          <p:cNvPr id="1454155" name="Text Box 75"/>
          <p:cNvSpPr txBox="1">
            <a:spLocks noChangeArrowheads="1"/>
          </p:cNvSpPr>
          <p:nvPr/>
        </p:nvSpPr>
        <p:spPr bwMode="auto">
          <a:xfrm>
            <a:off x="1968501" y="5085184"/>
            <a:ext cx="3883025" cy="258532"/>
          </a:xfrm>
          <a:prstGeom prst="rect">
            <a:avLst/>
          </a:prstGeom>
          <a:noFill/>
          <a:ln w="76200" algn="ctr">
            <a:noFill/>
            <a:miter lim="800000"/>
            <a:headEnd/>
            <a:tailEnd/>
          </a:ln>
        </p:spPr>
        <p:txBody>
          <a:bodyPr lIns="82296" tIns="36576" rIns="82296" bIns="36576">
            <a:spAutoFit/>
          </a:bodyPr>
          <a:lstStyle/>
          <a:p>
            <a:pPr eaLnBrk="0" hangingPunct="0"/>
            <a:r>
              <a:rPr lang="en-GB" sz="1200" dirty="0">
                <a:latin typeface="Aptos" panose="020B0004020202020204" pitchFamily="34" charset="0"/>
                <a:cs typeface="Calibri" pitchFamily="34" charset="0"/>
              </a:rPr>
              <a:t>TVC</a:t>
            </a:r>
          </a:p>
        </p:txBody>
      </p:sp>
      <p:sp>
        <p:nvSpPr>
          <p:cNvPr id="137292" name="Rectangle 76"/>
          <p:cNvSpPr>
            <a:spLocks noGrp="1" noChangeArrowheads="1"/>
          </p:cNvSpPr>
          <p:nvPr>
            <p:ph type="title"/>
          </p:nvPr>
        </p:nvSpPr>
        <p:spPr>
          <a:xfrm>
            <a:off x="2209800" y="130175"/>
            <a:ext cx="7772400" cy="1066800"/>
          </a:xfrm>
          <a:noFill/>
        </p:spPr>
        <p:txBody>
          <a:bodyPr/>
          <a:lstStyle/>
          <a:p>
            <a:pPr eaLnBrk="1" hangingPunct="1"/>
            <a:r>
              <a:rPr lang="en-US" sz="3200" dirty="0" err="1"/>
              <a:t>Cervarix</a:t>
            </a:r>
            <a:r>
              <a:rPr lang="en-US" sz="3200" baseline="30000" dirty="0"/>
              <a:t>®</a:t>
            </a:r>
            <a:r>
              <a:rPr lang="en-US" sz="3200" dirty="0"/>
              <a:t> </a:t>
            </a:r>
            <a:r>
              <a:rPr lang="tr-TR" sz="3200" dirty="0"/>
              <a:t>Cross-protection</a:t>
            </a:r>
            <a:endParaRPr lang="en-GB" sz="3200" dirty="0"/>
          </a:p>
        </p:txBody>
      </p:sp>
      <p:grpSp>
        <p:nvGrpSpPr>
          <p:cNvPr id="2" name="Group 82"/>
          <p:cNvGrpSpPr>
            <a:grpSpLocks/>
          </p:cNvGrpSpPr>
          <p:nvPr/>
        </p:nvGrpSpPr>
        <p:grpSpPr bwMode="auto">
          <a:xfrm>
            <a:off x="2022476" y="5516576"/>
            <a:ext cx="3329405" cy="258763"/>
            <a:chOff x="183" y="3891"/>
            <a:chExt cx="964" cy="163"/>
          </a:xfrm>
        </p:grpSpPr>
        <p:sp>
          <p:nvSpPr>
            <p:cNvPr id="137295" name="Text Box 83"/>
            <p:cNvSpPr txBox="1">
              <a:spLocks noChangeArrowheads="1"/>
            </p:cNvSpPr>
            <p:nvPr/>
          </p:nvSpPr>
          <p:spPr bwMode="auto">
            <a:xfrm>
              <a:off x="468" y="3891"/>
              <a:ext cx="679" cy="163"/>
            </a:xfrm>
            <a:prstGeom prst="rect">
              <a:avLst/>
            </a:prstGeom>
            <a:noFill/>
            <a:ln w="76200" algn="ctr">
              <a:noFill/>
              <a:miter lim="800000"/>
              <a:headEnd/>
              <a:tailEnd/>
            </a:ln>
          </p:spPr>
          <p:txBody>
            <a:bodyPr wrap="none" lIns="82296" tIns="36576" rIns="82296" bIns="36576">
              <a:spAutoFit/>
            </a:bodyPr>
            <a:lstStyle/>
            <a:p>
              <a:pPr eaLnBrk="0" hangingPunct="0"/>
              <a:r>
                <a:rPr lang="en-GB" sz="1200" b="1" dirty="0">
                  <a:latin typeface="Aptos" panose="020B0004020202020204" pitchFamily="34" charset="0"/>
                  <a:cs typeface="Calibri" pitchFamily="34" charset="0"/>
                </a:rPr>
                <a:t>LLCI &gt; 0  </a:t>
              </a:r>
              <a:r>
                <a:rPr lang="tr-TR" sz="1200" b="1" dirty="0">
                  <a:latin typeface="Aptos" panose="020B0004020202020204" pitchFamily="34" charset="0"/>
                  <a:cs typeface="Calibri" pitchFamily="34" charset="0"/>
                </a:rPr>
                <a:t> statisticaly significant</a:t>
              </a:r>
              <a:endParaRPr lang="en-GB" sz="1200" b="1" dirty="0">
                <a:latin typeface="Aptos" panose="020B0004020202020204" pitchFamily="34" charset="0"/>
                <a:cs typeface="Calibri" pitchFamily="34" charset="0"/>
              </a:endParaRPr>
            </a:p>
          </p:txBody>
        </p:sp>
        <p:sp>
          <p:nvSpPr>
            <p:cNvPr id="137296" name="Rectangle 84"/>
            <p:cNvSpPr>
              <a:spLocks noChangeArrowheads="1"/>
            </p:cNvSpPr>
            <p:nvPr/>
          </p:nvSpPr>
          <p:spPr bwMode="auto">
            <a:xfrm>
              <a:off x="183" y="3900"/>
              <a:ext cx="107" cy="137"/>
            </a:xfrm>
            <a:prstGeom prst="rect">
              <a:avLst/>
            </a:prstGeom>
            <a:solidFill>
              <a:srgbClr val="F6EEEA"/>
            </a:solidFill>
            <a:ln w="22225" algn="ctr">
              <a:solidFill>
                <a:srgbClr val="000000"/>
              </a:solidFill>
              <a:miter lim="800000"/>
              <a:headEnd/>
              <a:tailEnd/>
            </a:ln>
          </p:spPr>
          <p:txBody>
            <a:bodyPr wrap="none" lIns="82296" tIns="36576" rIns="82296" bIns="36576" anchor="ctr"/>
            <a:lstStyle/>
            <a:p>
              <a:endParaRPr lang="tr-TR" dirty="0">
                <a:latin typeface="Aptos" panose="020B0004020202020204" pitchFamily="34" charset="0"/>
                <a:cs typeface="Calibri" pitchFamily="34" charset="0"/>
              </a:endParaRPr>
            </a:p>
          </p:txBody>
        </p:sp>
      </p:grpSp>
      <p:sp>
        <p:nvSpPr>
          <p:cNvPr id="10" name="Footer Placeholder 9"/>
          <p:cNvSpPr>
            <a:spLocks noGrp="1"/>
          </p:cNvSpPr>
          <p:nvPr>
            <p:ph type="ftr" sz="quarter" idx="11"/>
          </p:nvPr>
        </p:nvSpPr>
        <p:spPr/>
        <p:txBody>
          <a:bodyPr/>
          <a:lstStyle/>
          <a:p>
            <a:r>
              <a:rPr lang="tr-TR"/>
              <a:t>Paavonen J, Lancet, 2009</a:t>
            </a:r>
            <a:endParaRPr lang="tr-TR" dirty="0"/>
          </a:p>
        </p:txBody>
      </p:sp>
    </p:spTree>
    <p:extLst>
      <p:ext uri="{BB962C8B-B14F-4D97-AF65-F5344CB8AC3E}">
        <p14:creationId xmlns:p14="http://schemas.microsoft.com/office/powerpoint/2010/main" val="34195734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5" grpId="0"/>
    </p:bld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Cervarix</a:t>
            </a:r>
            <a:r>
              <a:rPr lang="en-US" sz="2800" baseline="30000" dirty="0"/>
              <a:t>®</a:t>
            </a:r>
            <a:r>
              <a:rPr lang="tr-TR" sz="2800" baseline="30000" dirty="0"/>
              <a:t> </a:t>
            </a:r>
            <a:r>
              <a:rPr lang="tr-TR" dirty="0"/>
              <a:t>8 </a:t>
            </a:r>
            <a:r>
              <a:rPr lang="tr-TR" dirty="0" err="1"/>
              <a:t>Year</a:t>
            </a:r>
            <a:r>
              <a:rPr lang="tr-TR" dirty="0"/>
              <a:t> </a:t>
            </a:r>
            <a:r>
              <a:rPr lang="tr-TR" dirty="0" err="1"/>
              <a:t>Efficacy</a:t>
            </a:r>
            <a:r>
              <a:rPr lang="tr-TR" dirty="0"/>
              <a:t> </a:t>
            </a:r>
            <a:r>
              <a:rPr lang="tr-TR" dirty="0" err="1"/>
              <a:t>for</a:t>
            </a:r>
            <a:r>
              <a:rPr lang="tr-TR" dirty="0"/>
              <a:t> </a:t>
            </a:r>
            <a:r>
              <a:rPr lang="tr-TR" dirty="0" err="1"/>
              <a:t>Non</a:t>
            </a:r>
            <a:r>
              <a:rPr lang="tr-TR" dirty="0"/>
              <a:t>-</a:t>
            </a:r>
            <a:r>
              <a:rPr lang="tr-TR" dirty="0" err="1"/>
              <a:t>vaccine</a:t>
            </a:r>
            <a:r>
              <a:rPr lang="tr-TR" dirty="0"/>
              <a:t> </a:t>
            </a:r>
            <a:r>
              <a:rPr lang="tr-TR" dirty="0" err="1"/>
              <a:t>Types</a:t>
            </a:r>
            <a:r>
              <a:rPr lang="tr-TR" dirty="0"/>
              <a:t> </a:t>
            </a:r>
          </a:p>
        </p:txBody>
      </p:sp>
      <p:graphicFrame>
        <p:nvGraphicFramePr>
          <p:cNvPr id="3" name="Group 5"/>
          <p:cNvGraphicFramePr>
            <a:graphicFrameLocks noGrp="1"/>
          </p:cNvGraphicFramePr>
          <p:nvPr/>
        </p:nvGraphicFramePr>
        <p:xfrm>
          <a:off x="1804988" y="1916832"/>
          <a:ext cx="8534400" cy="2619820"/>
        </p:xfrm>
        <a:graphic>
          <a:graphicData uri="http://schemas.openxmlformats.org/drawingml/2006/table">
            <a:tbl>
              <a:tblPr firstRow="1" firstCol="1">
                <a:tableStyleId>{85BE263C-DBD7-4A20-BB59-AAB30ACAA65A}</a:tableStyleId>
              </a:tblPr>
              <a:tblGrid>
                <a:gridCol w="7747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1219200">
                  <a:extLst>
                    <a:ext uri="{9D8B030D-6E8A-4147-A177-3AD203B41FA5}">
                      <a16:colId xmlns:a16="http://schemas.microsoft.com/office/drawing/2014/main" val="20009"/>
                    </a:ext>
                  </a:extLst>
                </a:gridCol>
              </a:tblGrid>
              <a:tr h="712788">
                <a:tc rowSpan="2">
                  <a:txBody>
                    <a:bodyPr/>
                    <a:lstStyle/>
                    <a:p>
                      <a:pPr marL="0" marR="0" lvl="0" indent="0" algn="l"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HPV </a:t>
                      </a:r>
                      <a:r>
                        <a:rPr kumimoji="0" lang="tr-TR"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Type</a:t>
                      </a:r>
                      <a:endPar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endParaRPr>
                    </a:p>
                  </a:txBody>
                  <a:tcPr anchor="ctr" horzOverflow="overflow">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cell3D prstMaterial="dkEdge">
                      <a:bevel w="50800" prst="hardEdge"/>
                      <a:lightRig rig="flood" dir="t"/>
                    </a:cell3D>
                  </a:tcPr>
                </a:tc>
                <a:tc gridSpan="3">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effectLst/>
                          <a:latin typeface="Aptos" panose="020B0004020202020204" pitchFamily="34" charset="0"/>
                        </a:rPr>
                        <a:t>Phase III (Study 008)</a:t>
                      </a:r>
                      <a:r>
                        <a:rPr kumimoji="0" lang="en-US" sz="1400" u="none" strike="noStrike" cap="none" normalizeH="0" baseline="30000" dirty="0">
                          <a:ln>
                            <a:noFill/>
                          </a:ln>
                          <a:effectLst/>
                        </a:rPr>
                        <a:t>1</a:t>
                      </a:r>
                      <a:r>
                        <a:rPr kumimoji="0" lang="en-US" sz="1400" u="none" strike="noStrike" cap="none" normalizeH="0" baseline="0" dirty="0">
                          <a:ln>
                            <a:noFill/>
                          </a:ln>
                          <a:effectLst/>
                        </a:rPr>
                        <a:t> </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effectLst/>
                        </a:rPr>
                        <a:t>Monitored 48 months</a:t>
                      </a:r>
                      <a:endParaRPr kumimoji="0" lang="en-US" sz="14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effectLst/>
                        </a:rPr>
                        <a:t>TVC-N*</a:t>
                      </a:r>
                      <a:endParaRPr kumimoji="0" lang="en-US" sz="1400" b="1"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cell3D prstMaterial="dkEdge">
                      <a:bevel w="50800" prst="hardEdge"/>
                      <a:lightRig rig="flood" dir="t"/>
                    </a:cell3D>
                  </a:tcPr>
                </a:tc>
                <a:tc hMerge="1">
                  <a:txBody>
                    <a:bodyPr/>
                    <a:lstStyle/>
                    <a:p>
                      <a:endParaRPr lang="tr-TR"/>
                    </a:p>
                  </a:txBody>
                  <a:tcPr/>
                </a:tc>
                <a:tc hMerge="1">
                  <a:txBody>
                    <a:bodyPr/>
                    <a:lstStyle/>
                    <a:p>
                      <a:endParaRPr lang="tr-TR"/>
                    </a:p>
                  </a:txBody>
                  <a:tcPr/>
                </a:tc>
                <a:tc gridSpan="3">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effectLst/>
                          <a:latin typeface="Aptos" panose="020B0004020202020204" pitchFamily="34" charset="0"/>
                        </a:rPr>
                        <a:t>Phase II (Study 007)</a:t>
                      </a:r>
                      <a:r>
                        <a:rPr kumimoji="0" lang="en-US" sz="1400" u="none" strike="noStrike" cap="none" normalizeH="0" baseline="30000" dirty="0">
                          <a:ln>
                            <a:noFill/>
                          </a:ln>
                          <a:effectLst/>
                        </a:rPr>
                        <a:t>2</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effectLst/>
                        </a:rPr>
                        <a:t>Monitored 6.4 years</a:t>
                      </a:r>
                      <a:endParaRPr kumimoji="0" lang="en-US" sz="14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effectLst/>
                        </a:rPr>
                        <a:t>ATP-E**</a:t>
                      </a:r>
                      <a:endParaRPr kumimoji="0" lang="en-US" sz="1400" b="1"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lnB w="12700" cap="flat" cmpd="sng" algn="ctr">
                      <a:solidFill>
                        <a:schemeClr val="tx1"/>
                      </a:solidFill>
                      <a:prstDash val="solid"/>
                      <a:round/>
                      <a:headEnd type="none" w="med" len="med"/>
                      <a:tailEnd type="none" w="med" len="med"/>
                    </a:lnB>
                    <a:cell3D prstMaterial="dkEdge">
                      <a:bevel w="50800" prst="hardEdge"/>
                      <a:lightRig rig="flood" dir="t"/>
                    </a:cell3D>
                  </a:tcPr>
                </a:tc>
                <a:tc hMerge="1">
                  <a:txBody>
                    <a:bodyPr/>
                    <a:lstStyle/>
                    <a:p>
                      <a:endParaRPr lang="tr-TR"/>
                    </a:p>
                  </a:txBody>
                  <a:tcPr/>
                </a:tc>
                <a:tc hMerge="1">
                  <a:txBody>
                    <a:bodyPr/>
                    <a:lstStyle/>
                    <a:p>
                      <a:endParaRPr lang="tr-TR"/>
                    </a:p>
                  </a:txBody>
                  <a:tcPr/>
                </a:tc>
                <a:tc gridSpan="3">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effectLst/>
                          <a:latin typeface="Aptos" panose="020B0004020202020204" pitchFamily="34" charset="0"/>
                        </a:rPr>
                        <a:t>Phase II (Study 007)</a:t>
                      </a:r>
                      <a:r>
                        <a:rPr kumimoji="0" lang="en-US" sz="1400" u="none" strike="noStrike" cap="none" normalizeH="0" baseline="30000" dirty="0">
                          <a:ln>
                            <a:noFill/>
                          </a:ln>
                          <a:effectLst/>
                        </a:rPr>
                        <a:t>2</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effectLst/>
                        </a:rPr>
                        <a:t>Monitored 8years</a:t>
                      </a:r>
                      <a:endParaRPr kumimoji="0" lang="en-US" sz="14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effectLst/>
                        </a:rPr>
                        <a:t>ATP-E**</a:t>
                      </a:r>
                      <a:endParaRPr kumimoji="0" lang="en-US" sz="1400" b="1"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lnB w="12700" cap="flat" cmpd="sng" algn="ctr">
                      <a:solidFill>
                        <a:schemeClr val="tx1"/>
                      </a:solidFill>
                      <a:prstDash val="solid"/>
                      <a:round/>
                      <a:headEnd type="none" w="med" len="med"/>
                      <a:tailEnd type="none" w="med" len="med"/>
                    </a:lnB>
                    <a:cell3D prstMaterial="dkEdge">
                      <a:bevel w="50800" prst="hardEdge"/>
                      <a:lightRig rig="flood" dir="t"/>
                    </a:cell3D>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363538">
                <a:tc vMerge="1">
                  <a:txBody>
                    <a:bodyPr/>
                    <a:lstStyle/>
                    <a:p>
                      <a:endParaRPr lang="tr-TR"/>
                    </a:p>
                  </a:txBody>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solidFill>
                            <a:schemeClr val="tx1"/>
                          </a:solidFill>
                          <a:effectLst/>
                          <a:latin typeface="Aptos" panose="020B0004020202020204" pitchFamily="34" charset="0"/>
                        </a:rPr>
                        <a:t>Vx group</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solidFill>
                            <a:schemeClr val="tx1"/>
                          </a:solidFill>
                          <a:effectLst/>
                          <a:latin typeface="Aptos" panose="020B0004020202020204" pitchFamily="34" charset="0"/>
                        </a:rPr>
                        <a:t>Contr.</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b="1" i="0" u="none" strike="noStrike" cap="none" normalizeH="0" baseline="0" dirty="0">
                          <a:ln>
                            <a:noFill/>
                          </a:ln>
                          <a:solidFill>
                            <a:schemeClr val="tx1"/>
                          </a:solidFill>
                          <a:effectLst/>
                          <a:latin typeface="Aptos" panose="020B0004020202020204" pitchFamily="34" charset="0"/>
                          <a:cs typeface="Calibri" pitchFamily="34" charset="0"/>
                        </a:rPr>
                        <a:t>Group</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solidFill>
                            <a:schemeClr val="tx1"/>
                          </a:solidFill>
                          <a:effectLst/>
                          <a:latin typeface="Aptos" panose="020B0004020202020204" pitchFamily="34" charset="0"/>
                        </a:rPr>
                        <a:t>VE %</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solidFill>
                            <a:schemeClr val="tx1"/>
                          </a:solidFill>
                          <a:effectLst/>
                        </a:rPr>
                        <a:t>(95% CI)</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solidFill>
                            <a:schemeClr val="tx1"/>
                          </a:solidFill>
                          <a:effectLst/>
                          <a:latin typeface="Aptos" panose="020B0004020202020204" pitchFamily="34" charset="0"/>
                        </a:rPr>
                        <a:t>Vx group</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solidFill>
                            <a:schemeClr val="tx1"/>
                          </a:solidFill>
                          <a:effectLst/>
                          <a:latin typeface="Aptos" panose="020B0004020202020204" pitchFamily="34" charset="0"/>
                        </a:rPr>
                        <a:t>Contr.</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b="1" i="0" u="none" strike="noStrike" cap="none" normalizeH="0" baseline="0" dirty="0">
                          <a:ln>
                            <a:noFill/>
                          </a:ln>
                          <a:solidFill>
                            <a:schemeClr val="tx1"/>
                          </a:solidFill>
                          <a:effectLst/>
                          <a:latin typeface="Aptos" panose="020B0004020202020204" pitchFamily="34" charset="0"/>
                          <a:cs typeface="Calibri" pitchFamily="34" charset="0"/>
                        </a:rPr>
                        <a:t>Group</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solidFill>
                            <a:schemeClr val="tx1"/>
                          </a:solidFill>
                          <a:effectLst/>
                          <a:latin typeface="Aptos" panose="020B0004020202020204" pitchFamily="34" charset="0"/>
                        </a:rPr>
                        <a:t>VE %</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solidFill>
                            <a:schemeClr val="tx1"/>
                          </a:solidFill>
                          <a:effectLst/>
                        </a:rPr>
                        <a:t>(95% CI)</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solidFill>
                            <a:schemeClr val="tx1"/>
                          </a:solidFill>
                          <a:effectLst/>
                          <a:latin typeface="Aptos" panose="020B0004020202020204" pitchFamily="34" charset="0"/>
                        </a:rPr>
                        <a:t>Vx group</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u="none" strike="noStrike" cap="none" normalizeH="0" baseline="0" dirty="0">
                          <a:ln>
                            <a:noFill/>
                          </a:ln>
                          <a:solidFill>
                            <a:schemeClr val="tx1"/>
                          </a:solidFill>
                          <a:effectLst/>
                          <a:latin typeface="Aptos" panose="020B0004020202020204" pitchFamily="34" charset="0"/>
                        </a:rPr>
                        <a:t>Contr.</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tr-TR" sz="1400" b="1" i="0" u="none" strike="noStrike" cap="none" normalizeH="0" baseline="0" dirty="0">
                          <a:ln>
                            <a:noFill/>
                          </a:ln>
                          <a:solidFill>
                            <a:schemeClr val="tx1"/>
                          </a:solidFill>
                          <a:effectLst/>
                          <a:latin typeface="Aptos" panose="020B0004020202020204" pitchFamily="34" charset="0"/>
                          <a:cs typeface="Calibri" pitchFamily="34" charset="0"/>
                        </a:rPr>
                        <a:t>Group</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solidFill>
                            <a:schemeClr val="tx1"/>
                          </a:solidFill>
                          <a:effectLst/>
                          <a:latin typeface="Aptos" panose="020B0004020202020204" pitchFamily="34" charset="0"/>
                        </a:rPr>
                        <a:t>VE %</a:t>
                      </a:r>
                    </a:p>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400" u="none" strike="noStrike" cap="none" normalizeH="0" baseline="0" dirty="0">
                          <a:ln>
                            <a:noFill/>
                          </a:ln>
                          <a:solidFill>
                            <a:schemeClr val="tx1"/>
                          </a:solidFill>
                          <a:effectLst/>
                        </a:rPr>
                        <a:t>(95% CI)</a:t>
                      </a:r>
                      <a:endParaRPr kumimoji="0" lang="en-US" sz="1400" b="1" i="0" u="none" strike="noStrike" cap="none" normalizeH="0" baseline="0" dirty="0">
                        <a:ln>
                          <a:noFill/>
                        </a:ln>
                        <a:solidFill>
                          <a:schemeClr val="tx1"/>
                        </a:solidFill>
                        <a:effectLst/>
                        <a:latin typeface="Aptos" panose="020B0004020202020204" pitchFamily="34" charset="0"/>
                        <a:cs typeface="Calibri" pitchFamily="34" charset="0"/>
                      </a:endParaRPr>
                    </a:p>
                  </a:txBody>
                  <a:tcPr anchor="ctr" horzOverflow="overflow">
                    <a:lnT w="12700" cap="flat" cmpd="sng" algn="ctr">
                      <a:solidFill>
                        <a:schemeClr val="tx1"/>
                      </a:solidFill>
                      <a:prstDash val="solid"/>
                      <a:round/>
                      <a:headEnd type="none" w="med" len="med"/>
                      <a:tailEnd type="none" w="med" len="med"/>
                    </a:lnT>
                    <a:cell3D prstMaterial="dkEdge">
                      <a:bevel w="50800" prst="hardEdge"/>
                      <a:lightRig rig="flood" dir="t"/>
                    </a:cell3D>
                    <a:solidFill>
                      <a:schemeClr val="accent2"/>
                    </a:solidFill>
                  </a:tcPr>
                </a:tc>
                <a:extLst>
                  <a:ext uri="{0D108BD9-81ED-4DB2-BD59-A6C34878D82A}">
                    <a16:rowId xmlns:a16="http://schemas.microsoft.com/office/drawing/2014/main" val="10001"/>
                  </a:ext>
                </a:extLst>
              </a:tr>
              <a:tr h="393700">
                <a:tc>
                  <a:txBody>
                    <a:bodyPr/>
                    <a:lstStyle/>
                    <a:p>
                      <a:pPr marL="0" marR="0" lvl="0" indent="0" algn="l"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HPV 16/18</a:t>
                      </a:r>
                    </a:p>
                  </a:txBody>
                  <a:tcPr anchor="ct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5</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97</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95 (88, 98)</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34</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100 (90,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17</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100 (80,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extLst>
                  <a:ext uri="{0D108BD9-81ED-4DB2-BD59-A6C34878D82A}">
                    <a16:rowId xmlns:a16="http://schemas.microsoft.com/office/drawing/2014/main" val="10002"/>
                  </a:ext>
                </a:extLst>
              </a:tr>
              <a:tr h="382588">
                <a:tc>
                  <a:txBody>
                    <a:bodyPr/>
                    <a:lstStyle/>
                    <a:p>
                      <a:pPr marL="0" marR="0" lvl="0" indent="0" algn="l"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HPV 16</a:t>
                      </a: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2</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81</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98 (91,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27</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100 (87,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12 </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100 (69,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HPV 18</a:t>
                      </a: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3</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23</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87 (57, 98)</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100 (60,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8</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effectLst/>
                          <a:latin typeface="Aptos" panose="020B0004020202020204" pitchFamily="34" charset="0"/>
                        </a:rPr>
                        <a:t>100 (50, 100)</a:t>
                      </a:r>
                      <a:endParaRPr kumimoji="0" lang="en-US" sz="1300" b="0" i="0" u="none" strike="noStrike" cap="none" normalizeH="0" baseline="0" dirty="0">
                        <a:ln>
                          <a:noFill/>
                        </a:ln>
                        <a:solidFill>
                          <a:srgbClr val="5A0A05"/>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tcPr>
                </a:tc>
                <a:extLst>
                  <a:ext uri="{0D108BD9-81ED-4DB2-BD59-A6C34878D82A}">
                    <a16:rowId xmlns:a16="http://schemas.microsoft.com/office/drawing/2014/main" val="10004"/>
                  </a:ext>
                </a:extLst>
              </a:tr>
            </a:tbl>
          </a:graphicData>
        </a:graphic>
      </p:graphicFrame>
      <p:graphicFrame>
        <p:nvGraphicFramePr>
          <p:cNvPr id="4" name="Group 242"/>
          <p:cNvGraphicFramePr>
            <a:graphicFrameLocks noGrp="1"/>
          </p:cNvGraphicFramePr>
          <p:nvPr/>
        </p:nvGraphicFramePr>
        <p:xfrm>
          <a:off x="1804988" y="4537794"/>
          <a:ext cx="3352800" cy="393700"/>
        </p:xfrm>
        <a:graphic>
          <a:graphicData uri="http://schemas.openxmlformats.org/drawingml/2006/table">
            <a:tbl>
              <a:tblPr firstCol="1">
                <a:tableStyleId>{37CE84F3-28C3-443E-9E96-99CF82512B78}</a:tableStyleId>
              </a:tblPr>
              <a:tblGrid>
                <a:gridCol w="7747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393700">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HPV 31</a:t>
                      </a:r>
                    </a:p>
                  </a:txBody>
                  <a:tcPr anchor="ctr" horzOverflow="overflow">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solidFill>
                            <a:schemeClr val="bg1"/>
                          </a:solidFill>
                          <a:effectLst/>
                          <a:latin typeface="Aptos" panose="020B0004020202020204" pitchFamily="34" charset="0"/>
                        </a:rPr>
                        <a:t>38</a:t>
                      </a:r>
                      <a:endParaRPr kumimoji="0" lang="en-US" sz="1300" b="0" i="0" u="none" strike="noStrike" cap="none" normalizeH="0" baseline="0" dirty="0">
                        <a:ln>
                          <a:noFill/>
                        </a:ln>
                        <a:solidFill>
                          <a:schemeClr val="bg1"/>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solidFill>
                            <a:schemeClr val="bg1"/>
                          </a:solidFill>
                          <a:effectLst/>
                          <a:latin typeface="Aptos" panose="020B0004020202020204" pitchFamily="34" charset="0"/>
                        </a:rPr>
                        <a:t>163</a:t>
                      </a:r>
                      <a:endParaRPr kumimoji="0" lang="en-US" sz="1300" b="0" i="0" u="none" strike="noStrike" cap="none" normalizeH="0" baseline="0" dirty="0">
                        <a:ln>
                          <a:noFill/>
                        </a:ln>
                        <a:solidFill>
                          <a:schemeClr val="bg1"/>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u="none" strike="noStrike" cap="none" normalizeH="0" baseline="0" dirty="0">
                          <a:ln>
                            <a:noFill/>
                          </a:ln>
                          <a:solidFill>
                            <a:schemeClr val="bg1"/>
                          </a:solidFill>
                          <a:effectLst/>
                          <a:latin typeface="Aptos" panose="020B0004020202020204" pitchFamily="34" charset="0"/>
                        </a:rPr>
                        <a:t>77 (67, 84)</a:t>
                      </a:r>
                      <a:endParaRPr kumimoji="0" lang="en-US" sz="1300" b="0" i="0" u="none" strike="noStrike" cap="none" normalizeH="0" baseline="0" dirty="0">
                        <a:ln>
                          <a:noFill/>
                        </a:ln>
                        <a:solidFill>
                          <a:schemeClr val="bg1"/>
                        </a:solidFill>
                        <a:effectLst/>
                        <a:latin typeface="Aptos" panose="020B0004020202020204" pitchFamily="34" charset="0"/>
                        <a:cs typeface="Calibri" pitchFamily="34" charset="0"/>
                      </a:endParaRPr>
                    </a:p>
                  </a:txBody>
                  <a:tcPr anchor="ctr" horzOverflow="overflow">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5" name="Group 258"/>
          <p:cNvGraphicFramePr>
            <a:graphicFrameLocks noGrp="1"/>
          </p:cNvGraphicFramePr>
          <p:nvPr/>
        </p:nvGraphicFramePr>
        <p:xfrm>
          <a:off x="5157788" y="4537794"/>
          <a:ext cx="2590800" cy="3937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93700">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48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(&lt;0, 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6" name="Group 274"/>
          <p:cNvGraphicFramePr>
            <a:graphicFrameLocks noGrp="1"/>
          </p:cNvGraphicFramePr>
          <p:nvPr/>
        </p:nvGraphicFramePr>
        <p:xfrm>
          <a:off x="7748588" y="4537794"/>
          <a:ext cx="2590800" cy="3937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93700">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10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(&lt;0, 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7" name="Group 98"/>
          <p:cNvGraphicFramePr>
            <a:graphicFrameLocks noGrp="1"/>
          </p:cNvGraphicFramePr>
          <p:nvPr/>
        </p:nvGraphicFramePr>
        <p:xfrm>
          <a:off x="1804988" y="4933082"/>
          <a:ext cx="3352800" cy="382588"/>
        </p:xfrm>
        <a:graphic>
          <a:graphicData uri="http://schemas.openxmlformats.org/drawingml/2006/table">
            <a:tbl>
              <a:tblPr/>
              <a:tblGrid>
                <a:gridCol w="7747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382588">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chemeClr val="tx1"/>
                          </a:solidFill>
                          <a:effectLst/>
                          <a:latin typeface="Aptos" panose="020B0004020202020204" pitchFamily="34" charset="0"/>
                          <a:cs typeface="Calibri" pitchFamily="34" charset="0"/>
                        </a:rPr>
                        <a:t>HPV 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53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92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43</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 (19, 60)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8" name="Group 310"/>
          <p:cNvGraphicFramePr>
            <a:graphicFrameLocks noGrp="1"/>
          </p:cNvGraphicFramePr>
          <p:nvPr/>
        </p:nvGraphicFramePr>
        <p:xfrm>
          <a:off x="5157788" y="4921969"/>
          <a:ext cx="2590800" cy="3937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93700">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-16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(&lt;0, 71)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9" name="Group 326"/>
          <p:cNvGraphicFramePr>
            <a:graphicFrameLocks noGrp="1"/>
          </p:cNvGraphicFramePr>
          <p:nvPr/>
        </p:nvGraphicFramePr>
        <p:xfrm>
          <a:off x="7748588" y="4921969"/>
          <a:ext cx="2590800" cy="39370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93700">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-37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(&lt;0, 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10" name="Group 347"/>
          <p:cNvGraphicFramePr>
            <a:graphicFrameLocks noGrp="1"/>
          </p:cNvGraphicFramePr>
          <p:nvPr/>
        </p:nvGraphicFramePr>
        <p:xfrm>
          <a:off x="1804988" y="5310908"/>
          <a:ext cx="3352800" cy="373063"/>
        </p:xfrm>
        <a:graphic>
          <a:graphicData uri="http://schemas.openxmlformats.org/drawingml/2006/table">
            <a:tbl>
              <a:tblPr/>
              <a:tblGrid>
                <a:gridCol w="77470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373063">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kern="1200" cap="none" normalizeH="0" baseline="0" dirty="0">
                          <a:ln>
                            <a:noFill/>
                          </a:ln>
                          <a:solidFill>
                            <a:schemeClr val="tx1"/>
                          </a:solidFill>
                          <a:effectLst/>
                          <a:latin typeface="Aptos" panose="020B0004020202020204" pitchFamily="34" charset="0"/>
                          <a:ea typeface="+mn-ea"/>
                          <a:cs typeface="Calibri" pitchFamily="34" charset="0"/>
                        </a:rPr>
                        <a:t>HPV 45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chemeClr val="accent2"/>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61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79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(61, 89)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11" name="Group 363"/>
          <p:cNvGraphicFramePr>
            <a:graphicFrameLocks noGrp="1"/>
          </p:cNvGraphicFramePr>
          <p:nvPr/>
        </p:nvGraphicFramePr>
        <p:xfrm>
          <a:off x="5157788" y="5310908"/>
          <a:ext cx="2590800" cy="373063"/>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73063">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52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(&lt;0, 96)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graphicFrame>
        <p:nvGraphicFramePr>
          <p:cNvPr id="12" name="Group 379"/>
          <p:cNvGraphicFramePr>
            <a:graphicFrameLocks noGrp="1"/>
          </p:cNvGraphicFramePr>
          <p:nvPr/>
        </p:nvGraphicFramePr>
        <p:xfrm>
          <a:off x="7748588" y="5310908"/>
          <a:ext cx="2590800" cy="373063"/>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73063">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tc>
                  <a:txBody>
                    <a:bodyPr/>
                    <a:lstStyle/>
                    <a:p>
                      <a:pPr marL="0" marR="0" lvl="0" indent="0" algn="ctr" defTabSz="914400" rtl="0" eaLnBrk="1" fontAlgn="base" latinLnBrk="0" hangingPunct="1">
                        <a:lnSpc>
                          <a:spcPct val="95000"/>
                        </a:lnSpc>
                        <a:spcBef>
                          <a:spcPct val="30000"/>
                        </a:spcBef>
                        <a:spcAft>
                          <a:spcPct val="0"/>
                        </a:spcAft>
                        <a:buClr>
                          <a:srgbClr val="99CCFF"/>
                        </a:buClr>
                        <a:buSzTx/>
                        <a:buFont typeface="Wingdings 2" pitchFamily="18" charset="2"/>
                        <a:buNone/>
                        <a:tabLst/>
                      </a:pPr>
                      <a:r>
                        <a:rPr kumimoji="0" lang="en-US" sz="1300" b="1" i="0" u="none" strike="noStrike" cap="none" normalizeH="0" baseline="0" dirty="0">
                          <a:ln>
                            <a:noFill/>
                          </a:ln>
                          <a:solidFill>
                            <a:sysClr val="windowText" lastClr="000000"/>
                          </a:solidFill>
                          <a:effectLst/>
                          <a:latin typeface="Aptos" panose="020B0004020202020204" pitchFamily="34" charset="0"/>
                          <a:cs typeface="Calibri" pitchFamily="34" charset="0"/>
                        </a:rPr>
                        <a:t>-52 </a:t>
                      </a:r>
                      <a:r>
                        <a:rPr kumimoji="0" lang="en-US" sz="1300" b="0" i="0" u="none" strike="noStrike" cap="none" normalizeH="0" baseline="0" dirty="0">
                          <a:ln>
                            <a:noFill/>
                          </a:ln>
                          <a:solidFill>
                            <a:sysClr val="windowText" lastClr="000000"/>
                          </a:solidFill>
                          <a:effectLst/>
                          <a:latin typeface="Aptos" panose="020B0004020202020204" pitchFamily="34" charset="0"/>
                          <a:cs typeface="Calibri" pitchFamily="34" charset="0"/>
                        </a:rPr>
                        <a:t>(&lt;0, 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50800" prst="hardEdge"/>
                      <a:lightRig rig="flood" dir="t"/>
                    </a:cell3D>
                    <a:solidFill>
                      <a:srgbClr val="FFFFFF"/>
                    </a:solidFill>
                  </a:tcPr>
                </a:tc>
                <a:extLst>
                  <a:ext uri="{0D108BD9-81ED-4DB2-BD59-A6C34878D82A}">
                    <a16:rowId xmlns:a16="http://schemas.microsoft.com/office/drawing/2014/main" val="10000"/>
                  </a:ext>
                </a:extLst>
              </a:tr>
            </a:tbl>
          </a:graphicData>
        </a:graphic>
      </p:graphicFrame>
      <p:sp>
        <p:nvSpPr>
          <p:cNvPr id="13" name="Footer Placeholder 12"/>
          <p:cNvSpPr>
            <a:spLocks noGrp="1"/>
          </p:cNvSpPr>
          <p:nvPr>
            <p:ph type="ftr" sz="quarter" idx="11"/>
          </p:nvPr>
        </p:nvSpPr>
        <p:spPr/>
        <p:txBody>
          <a:bodyPr/>
          <a:lstStyle/>
          <a:p>
            <a:r>
              <a:rPr lang="tr-TR"/>
              <a:t>Romanowski B, the International Papillomavirus Conference,2010; GlaxoSmithKline clinical study register. http://www.gsk-clinicalstudyregister.com/files/pdf/20401.pdf. Accessed July 2011, </a:t>
            </a:r>
            <a:r>
              <a:rPr lang="en-US"/>
              <a:t> http://download.gsk-clinicalstudyregister.com/files/20207.pdf. Accessed </a:t>
            </a:r>
            <a:r>
              <a:rPr lang="tr-TR"/>
              <a:t>August</a:t>
            </a:r>
            <a:r>
              <a:rPr lang="en-US"/>
              <a:t> 2011.</a:t>
            </a:r>
            <a:endParaRPr lang="tr-TR" dirty="0"/>
          </a:p>
        </p:txBody>
      </p:sp>
    </p:spTree>
    <p:extLst>
      <p:ext uri="{BB962C8B-B14F-4D97-AF65-F5344CB8AC3E}">
        <p14:creationId xmlns:p14="http://schemas.microsoft.com/office/powerpoint/2010/main" val="390925064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en-US"/>
              <a:t>Kelly D, HPV World 2021</a:t>
            </a:r>
          </a:p>
        </p:txBody>
      </p:sp>
      <p:sp>
        <p:nvSpPr>
          <p:cNvPr id="2" name="Unvan 1"/>
          <p:cNvSpPr>
            <a:spLocks noGrp="1"/>
          </p:cNvSpPr>
          <p:nvPr>
            <p:ph type="title"/>
          </p:nvPr>
        </p:nvSpPr>
        <p:spPr/>
        <p:txBody>
          <a:bodyPr>
            <a:normAutofit/>
          </a:bodyPr>
          <a:lstStyle/>
          <a:p>
            <a:r>
              <a:rPr lang="en-US" dirty="0"/>
              <a:t>Elimination of HPV-Related Cancers in Europe</a:t>
            </a:r>
            <a:endParaRPr lang="tr-TR" dirty="0"/>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1653532529"/>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26849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Cervarix</a:t>
            </a:r>
            <a:r>
              <a:rPr lang="en-US" sz="2800" baseline="30000" dirty="0"/>
              <a:t>®</a:t>
            </a:r>
            <a:r>
              <a:rPr lang="en-US" sz="2800" dirty="0"/>
              <a:t> </a:t>
            </a:r>
            <a:r>
              <a:rPr lang="tr-TR" sz="2800" dirty="0"/>
              <a:t>Cross-protection</a:t>
            </a:r>
            <a:endParaRPr lang="tr-TR" dirty="0"/>
          </a:p>
        </p:txBody>
      </p:sp>
      <p:graphicFrame>
        <p:nvGraphicFramePr>
          <p:cNvPr id="4" name="Table 3"/>
          <p:cNvGraphicFramePr>
            <a:graphicFrameLocks noGrp="1"/>
          </p:cNvGraphicFramePr>
          <p:nvPr/>
        </p:nvGraphicFramePr>
        <p:xfrm>
          <a:off x="1847528" y="1616079"/>
          <a:ext cx="8496944" cy="3901152"/>
        </p:xfrm>
        <a:graphic>
          <a:graphicData uri="http://schemas.openxmlformats.org/drawingml/2006/table">
            <a:tbl>
              <a:tblPr firstRow="1" bandRow="1">
                <a:tableStyleId>{21E4AEA4-8DFA-4A89-87EB-49C32662AFE0}</a:tableStyleId>
              </a:tblPr>
              <a:tblGrid>
                <a:gridCol w="259228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gridCol w="2124236">
                  <a:extLst>
                    <a:ext uri="{9D8B030D-6E8A-4147-A177-3AD203B41FA5}">
                      <a16:colId xmlns:a16="http://schemas.microsoft.com/office/drawing/2014/main" val="20003"/>
                    </a:ext>
                  </a:extLst>
                </a:gridCol>
              </a:tblGrid>
              <a:tr h="487644">
                <a:tc>
                  <a:txBody>
                    <a:bodyPr/>
                    <a:lstStyle/>
                    <a:p>
                      <a:endParaRPr lang="tr-TR" dirty="0">
                        <a:latin typeface="Aptos" panose="020B0004020202020204" pitchFamily="34" charset="0"/>
                      </a:endParaRPr>
                    </a:p>
                  </a:txBody>
                  <a:tcPr>
                    <a:cell3D prstMaterial="dkEdge">
                      <a:bevel w="50800" prst="hardEdge"/>
                      <a:lightRig rig="flood" dir="t"/>
                    </a:cell3D>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latin typeface="Aptos" panose="020B0004020202020204" pitchFamily="34" charset="0"/>
                        </a:rPr>
                        <a:t>VE, % (96.1% CI)</a:t>
                      </a:r>
                      <a:endParaRPr lang="tr-TR" b="1" dirty="0"/>
                    </a:p>
                  </a:txBody>
                  <a:tcPr>
                    <a:cell3D prstMaterial="dkEdge">
                      <a:bevel w="50800" prst="hardEdge"/>
                      <a:lightRig rig="flood" dir="t"/>
                    </a:cell3D>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1" dirty="0"/>
                    </a:p>
                  </a:txBody>
                  <a:tcPr/>
                </a:tc>
                <a:tc hMerge="1">
                  <a:txBody>
                    <a:bodyPr/>
                    <a:lstStyle/>
                    <a:p>
                      <a:endParaRPr lang="tr-TR"/>
                    </a:p>
                  </a:txBody>
                  <a:tcPr/>
                </a:tc>
                <a:extLst>
                  <a:ext uri="{0D108BD9-81ED-4DB2-BD59-A6C34878D82A}">
                    <a16:rowId xmlns:a16="http://schemas.microsoft.com/office/drawing/2014/main" val="10000"/>
                  </a:ext>
                </a:extLst>
              </a:tr>
              <a:tr h="4876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latin typeface="Aptos" panose="020B0004020202020204" pitchFamily="34" charset="0"/>
                        </a:rPr>
                        <a:t>CIN2+</a:t>
                      </a:r>
                      <a:endParaRPr lang="tr-TR" b="1" dirty="0"/>
                    </a:p>
                  </a:txBody>
                  <a:tcPr>
                    <a:cell3D prstMaterial="dkEdge">
                      <a:bevel w="50800" prst="hardEdge"/>
                      <a:lightRig rig="flood" dir="t"/>
                    </a:cell3D>
                  </a:tcPr>
                </a:tc>
                <a:tc>
                  <a:txBody>
                    <a:bodyPr/>
                    <a:lstStyle/>
                    <a:p>
                      <a:pPr algn="ctr"/>
                      <a:r>
                        <a:rPr lang="tr-TR" dirty="0">
                          <a:latin typeface="Aptos" panose="020B0004020202020204" pitchFamily="34" charset="0"/>
                        </a:rPr>
                        <a:t>ATP-E</a:t>
                      </a:r>
                    </a:p>
                  </a:txBody>
                  <a:tcPr>
                    <a:cell3D prstMaterial="dkEdge">
                      <a:bevel w="50800" prst="hardEdge"/>
                      <a:lightRig rig="flood" dir="t"/>
                    </a:cell3D>
                  </a:tcPr>
                </a:tc>
                <a:tc>
                  <a:txBody>
                    <a:bodyPr/>
                    <a:lstStyle/>
                    <a:p>
                      <a:pPr algn="ctr"/>
                      <a:r>
                        <a:rPr lang="tr-TR" dirty="0">
                          <a:latin typeface="Aptos" panose="020B0004020202020204" pitchFamily="34" charset="0"/>
                        </a:rPr>
                        <a:t>TVC </a:t>
                      </a: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latin typeface="Aptos" panose="020B0004020202020204" pitchFamily="34" charset="0"/>
                        </a:rPr>
                        <a:t>TVC-naive</a:t>
                      </a:r>
                      <a:endParaRPr lang="tr-TR" b="1" dirty="0"/>
                    </a:p>
                  </a:txBody>
                  <a:tcPr>
                    <a:cell3D prstMaterial="dkEdge">
                      <a:bevel w="50800" prst="hardEdge"/>
                      <a:lightRig rig="flood" dir="t"/>
                    </a:cell3D>
                  </a:tcPr>
                </a:tc>
                <a:extLst>
                  <a:ext uri="{0D108BD9-81ED-4DB2-BD59-A6C34878D82A}">
                    <a16:rowId xmlns:a16="http://schemas.microsoft.com/office/drawing/2014/main" val="10001"/>
                  </a:ext>
                </a:extLst>
              </a:tr>
              <a:tr h="487644">
                <a:tc>
                  <a:txBody>
                    <a:bodyPr/>
                    <a:lstStyle/>
                    <a:p>
                      <a:r>
                        <a:rPr lang="en-US" dirty="0">
                          <a:latin typeface="Aptos" panose="020B0004020202020204" pitchFamily="34" charset="0"/>
                        </a:rPr>
                        <a:t>HPV-16/18 </a:t>
                      </a:r>
                      <a:r>
                        <a:rPr lang="tr-TR" dirty="0"/>
                        <a:t> related</a:t>
                      </a:r>
                    </a:p>
                  </a:txBody>
                  <a:tcPr>
                    <a:cell3D prstMaterial="dkEdge">
                      <a:bevel w="50800" prst="hardEdge"/>
                      <a:lightRig rig="flood" dir="t"/>
                    </a:cell3D>
                  </a:tcPr>
                </a:tc>
                <a:tc>
                  <a:txBody>
                    <a:bodyPr/>
                    <a:lstStyle/>
                    <a:p>
                      <a:pPr algn="ctr"/>
                      <a:r>
                        <a:rPr lang="en-US" dirty="0">
                          <a:latin typeface="Aptos" panose="020B0004020202020204" pitchFamily="34" charset="0"/>
                        </a:rPr>
                        <a:t>92.9 (79.9, 98.3) </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52.8 (37.5, 64.7) </a:t>
                      </a:r>
                      <a:endParaRPr lang="tr-TR" dirty="0"/>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98.4 (90.4, 100)</a:t>
                      </a:r>
                    </a:p>
                  </a:txBody>
                  <a:tcPr>
                    <a:cell3D prstMaterial="dkEdge">
                      <a:bevel w="50800" prst="hardEdge"/>
                      <a:lightRig rig="flood" dir="t"/>
                    </a:cell3D>
                  </a:tcPr>
                </a:tc>
                <a:extLst>
                  <a:ext uri="{0D108BD9-81ED-4DB2-BD59-A6C34878D82A}">
                    <a16:rowId xmlns:a16="http://schemas.microsoft.com/office/drawing/2014/main" val="10002"/>
                  </a:ext>
                </a:extLst>
              </a:tr>
              <a:tr h="487644">
                <a:tc>
                  <a:txBody>
                    <a:bodyPr/>
                    <a:lstStyle/>
                    <a:p>
                      <a:r>
                        <a:rPr lang="en-US" dirty="0">
                          <a:latin typeface="Aptos" panose="020B0004020202020204" pitchFamily="34" charset="0"/>
                        </a:rPr>
                        <a:t>Irrespective of HPV</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NA </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30.4 (16.4, 42.1) </a:t>
                      </a:r>
                      <a:endParaRPr lang="tr-TR" dirty="0"/>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70.2 (54.7, 80.9)</a:t>
                      </a:r>
                    </a:p>
                  </a:txBody>
                  <a:tcPr>
                    <a:cell3D prstMaterial="dkEdge">
                      <a:bevel w="50800" prst="hardEdge"/>
                      <a:lightRig rig="flood" dir="t"/>
                    </a:cell3D>
                  </a:tcPr>
                </a:tc>
                <a:extLst>
                  <a:ext uri="{0D108BD9-81ED-4DB2-BD59-A6C34878D82A}">
                    <a16:rowId xmlns:a16="http://schemas.microsoft.com/office/drawing/2014/main" val="10003"/>
                  </a:ext>
                </a:extLst>
              </a:tr>
              <a:tr h="487644">
                <a:tc>
                  <a:txBody>
                    <a:bodyPr/>
                    <a:lstStyle/>
                    <a:p>
                      <a:r>
                        <a:rPr lang="en-US" dirty="0">
                          <a:latin typeface="Aptos" panose="020B0004020202020204" pitchFamily="34" charset="0"/>
                        </a:rPr>
                        <a:t>HPV-31</a:t>
                      </a:r>
                      <a:r>
                        <a:rPr lang="tr-TR" dirty="0"/>
                        <a:t> related</a:t>
                      </a:r>
                    </a:p>
                  </a:txBody>
                  <a:tcPr>
                    <a:cell3D prstMaterial="dkEdge">
                      <a:bevel w="50800" prst="hardEdge"/>
                      <a:lightRig rig="flood" dir="t"/>
                    </a:cell3D>
                  </a:tcPr>
                </a:tc>
                <a:tc>
                  <a:txBody>
                    <a:bodyPr/>
                    <a:lstStyle/>
                    <a:p>
                      <a:pPr algn="ctr"/>
                      <a:r>
                        <a:rPr lang="en-US" dirty="0">
                          <a:latin typeface="Aptos" panose="020B0004020202020204" pitchFamily="34" charset="0"/>
                        </a:rPr>
                        <a:t>92.0 (66.0, 99.2) </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NA </a:t>
                      </a:r>
                      <a:endParaRPr lang="tr-TR" dirty="0"/>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100 (78.3, 100)1</a:t>
                      </a:r>
                    </a:p>
                  </a:txBody>
                  <a:tcPr>
                    <a:cell3D prstMaterial="dkEdge">
                      <a:bevel w="50800" prst="hardEdge"/>
                      <a:lightRig rig="flood" dir="t"/>
                    </a:cell3D>
                  </a:tcPr>
                </a:tc>
                <a:extLst>
                  <a:ext uri="{0D108BD9-81ED-4DB2-BD59-A6C34878D82A}">
                    <a16:rowId xmlns:a16="http://schemas.microsoft.com/office/drawing/2014/main" val="10004"/>
                  </a:ext>
                </a:extLst>
              </a:tr>
              <a:tr h="487644">
                <a:tc>
                  <a:txBody>
                    <a:bodyPr/>
                    <a:lstStyle/>
                    <a:p>
                      <a:r>
                        <a:rPr lang="en-US" dirty="0">
                          <a:latin typeface="Aptos" panose="020B0004020202020204" pitchFamily="34" charset="0"/>
                        </a:rPr>
                        <a:t>HPV-33</a:t>
                      </a:r>
                      <a:r>
                        <a:rPr lang="tr-TR" dirty="0"/>
                        <a:t> related</a:t>
                      </a:r>
                    </a:p>
                  </a:txBody>
                  <a:tcPr>
                    <a:cell3D prstMaterial="dkEdge">
                      <a:bevel w="50800" prst="hardEdge"/>
                      <a:lightRig rig="flood" dir="t"/>
                    </a:cell3D>
                  </a:tcPr>
                </a:tc>
                <a:tc>
                  <a:txBody>
                    <a:bodyPr/>
                    <a:lstStyle/>
                    <a:p>
                      <a:pPr algn="ctr"/>
                      <a:r>
                        <a:rPr lang="en-US" dirty="0">
                          <a:latin typeface="Aptos" panose="020B0004020202020204" pitchFamily="34" charset="0"/>
                        </a:rPr>
                        <a:t>51.9 (-2.9, 78.9) </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NA </a:t>
                      </a:r>
                      <a:endParaRPr lang="tr-TR" dirty="0"/>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72.3 (19.1, 92.5)1</a:t>
                      </a:r>
                    </a:p>
                  </a:txBody>
                  <a:tcPr>
                    <a:cell3D prstMaterial="dkEdge">
                      <a:bevel w="50800" prst="hardEdge"/>
                      <a:lightRig rig="flood" dir="t"/>
                    </a:cell3D>
                  </a:tcPr>
                </a:tc>
                <a:extLst>
                  <a:ext uri="{0D108BD9-81ED-4DB2-BD59-A6C34878D82A}">
                    <a16:rowId xmlns:a16="http://schemas.microsoft.com/office/drawing/2014/main" val="10005"/>
                  </a:ext>
                </a:extLst>
              </a:tr>
              <a:tr h="487644">
                <a:tc>
                  <a:txBody>
                    <a:bodyPr/>
                    <a:lstStyle/>
                    <a:p>
                      <a:r>
                        <a:rPr lang="en-US" dirty="0">
                          <a:latin typeface="Aptos" panose="020B0004020202020204" pitchFamily="34" charset="0"/>
                        </a:rPr>
                        <a:t>HPV-45</a:t>
                      </a:r>
                      <a:r>
                        <a:rPr lang="tr-TR" dirty="0"/>
                        <a:t> related</a:t>
                      </a:r>
                    </a:p>
                  </a:txBody>
                  <a:tcPr>
                    <a:cell3D prstMaterial="dkEdge">
                      <a:bevel w="50800" prst="hardEdge"/>
                      <a:lightRig rig="flood" dir="t"/>
                    </a:cell3D>
                  </a:tcPr>
                </a:tc>
                <a:tc>
                  <a:txBody>
                    <a:bodyPr/>
                    <a:lstStyle/>
                    <a:p>
                      <a:pPr algn="ctr"/>
                      <a:r>
                        <a:rPr lang="en-US" dirty="0">
                          <a:latin typeface="Aptos" panose="020B0004020202020204" pitchFamily="34" charset="0"/>
                        </a:rPr>
                        <a:t>100 (-67.8, 100)† </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NA </a:t>
                      </a:r>
                      <a:endParaRPr lang="tr-TR" dirty="0"/>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100 (-19.5, 100)1</a:t>
                      </a:r>
                    </a:p>
                  </a:txBody>
                  <a:tcPr>
                    <a:cell3D prstMaterial="dkEdge">
                      <a:bevel w="50800" prst="hardEdge"/>
                      <a:lightRig rig="flood" dir="t"/>
                    </a:cell3D>
                  </a:tcPr>
                </a:tc>
                <a:extLst>
                  <a:ext uri="{0D108BD9-81ED-4DB2-BD59-A6C34878D82A}">
                    <a16:rowId xmlns:a16="http://schemas.microsoft.com/office/drawing/2014/main" val="10006"/>
                  </a:ext>
                </a:extLst>
              </a:tr>
              <a:tr h="487644">
                <a:tc>
                  <a:txBody>
                    <a:bodyPr/>
                    <a:lstStyle/>
                    <a:p>
                      <a:r>
                        <a:rPr lang="en-US" dirty="0">
                          <a:latin typeface="Aptos" panose="020B0004020202020204" pitchFamily="34" charset="0"/>
                        </a:rPr>
                        <a:t>HPV-31/33/45/52/58</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53.0 (24.7, 71.3) </a:t>
                      </a:r>
                      <a:endParaRPr lang="tr-TR" dirty="0"/>
                    </a:p>
                  </a:txBody>
                  <a:tcPr>
                    <a:cell3D prstMaterial="dkEdge">
                      <a:bevel w="50800" prst="hardEdge"/>
                      <a:lightRig rig="flood" dir="t"/>
                    </a:cell3D>
                  </a:tcPr>
                </a:tc>
                <a:tc>
                  <a:txBody>
                    <a:bodyPr/>
                    <a:lstStyle/>
                    <a:p>
                      <a:pPr algn="ctr"/>
                      <a:r>
                        <a:rPr lang="en-US" dirty="0">
                          <a:latin typeface="Aptos" panose="020B0004020202020204" pitchFamily="34" charset="0"/>
                        </a:rPr>
                        <a:t>31.5 (9.1, 48.5)</a:t>
                      </a:r>
                      <a:endParaRPr lang="tr-TR" dirty="0"/>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68.2 (40.5, 84.1)</a:t>
                      </a:r>
                      <a:endParaRPr lang="tr-TR" dirty="0"/>
                    </a:p>
                  </a:txBody>
                  <a:tcPr>
                    <a:cell3D prstMaterial="dkEdge">
                      <a:bevel w="50800" prst="hardEdge"/>
                      <a:lightRig rig="flood" dir="t"/>
                    </a:cell3D>
                  </a:tcPr>
                </a:tc>
                <a:extLst>
                  <a:ext uri="{0D108BD9-81ED-4DB2-BD59-A6C34878D82A}">
                    <a16:rowId xmlns:a16="http://schemas.microsoft.com/office/drawing/2014/main" val="10007"/>
                  </a:ext>
                </a:extLst>
              </a:tr>
            </a:tbl>
          </a:graphicData>
        </a:graphic>
      </p:graphicFrame>
      <p:sp>
        <p:nvSpPr>
          <p:cNvPr id="5" name="Footer Placeholder 4"/>
          <p:cNvSpPr>
            <a:spLocks noGrp="1"/>
          </p:cNvSpPr>
          <p:nvPr>
            <p:ph type="ftr" sz="quarter" idx="11"/>
          </p:nvPr>
        </p:nvSpPr>
        <p:spPr/>
        <p:txBody>
          <a:bodyPr/>
          <a:lstStyle/>
          <a:p>
            <a:r>
              <a:rPr lang="tr-TR"/>
              <a:t>Romanowski B, Human Vaccines,2011</a:t>
            </a:r>
            <a:endParaRPr lang="tr-TR" dirty="0"/>
          </a:p>
        </p:txBody>
      </p:sp>
    </p:spTree>
    <p:extLst>
      <p:ext uri="{BB962C8B-B14F-4D97-AF65-F5344CB8AC3E}">
        <p14:creationId xmlns:p14="http://schemas.microsoft.com/office/powerpoint/2010/main" val="2057996773"/>
      </p:ext>
    </p:extLst>
  </p:cSld>
  <p:clrMapOvr>
    <a:masterClrMapping/>
  </p:clrMapOvr>
  <p:transition spd="slow"/>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2934" name="Text Box 47"/>
          <p:cNvSpPr txBox="1">
            <a:spLocks noChangeArrowheads="1"/>
          </p:cNvSpPr>
          <p:nvPr/>
        </p:nvSpPr>
        <p:spPr bwMode="auto">
          <a:xfrm>
            <a:off x="2043113" y="5108476"/>
            <a:ext cx="2684462" cy="457200"/>
          </a:xfrm>
          <a:prstGeom prst="rect">
            <a:avLst/>
          </a:prstGeom>
          <a:noFill/>
          <a:ln w="9525">
            <a:noFill/>
            <a:miter lim="800000"/>
            <a:headEnd/>
            <a:tailEnd/>
          </a:ln>
        </p:spPr>
        <p:txBody>
          <a:bodyPr>
            <a:spAutoFit/>
          </a:bodyPr>
          <a:lstStyle/>
          <a:p>
            <a:pPr eaLnBrk="0" hangingPunct="0"/>
            <a:endParaRPr lang="en-GB" sz="2400" dirty="0">
              <a:latin typeface="Aptos" panose="020B0004020202020204" pitchFamily="34" charset="0"/>
              <a:cs typeface="Lucida Sans Unicode" pitchFamily="34" charset="0"/>
            </a:endParaRPr>
          </a:p>
        </p:txBody>
      </p:sp>
      <p:sp>
        <p:nvSpPr>
          <p:cNvPr id="892935" name="Text Box 55"/>
          <p:cNvSpPr txBox="1">
            <a:spLocks noChangeArrowheads="1"/>
          </p:cNvSpPr>
          <p:nvPr/>
        </p:nvSpPr>
        <p:spPr bwMode="auto">
          <a:xfrm>
            <a:off x="1973967" y="5278339"/>
            <a:ext cx="2076851" cy="461665"/>
          </a:xfrm>
          <a:prstGeom prst="rect">
            <a:avLst/>
          </a:prstGeom>
          <a:noFill/>
          <a:ln w="9525">
            <a:noFill/>
            <a:miter lim="800000"/>
            <a:headEnd/>
            <a:tailEnd/>
          </a:ln>
        </p:spPr>
        <p:txBody>
          <a:bodyPr wrap="none">
            <a:spAutoFit/>
          </a:bodyPr>
          <a:lstStyle/>
          <a:p>
            <a:pPr eaLnBrk="0" hangingPunct="0"/>
            <a:r>
              <a:rPr lang="en-GB" sz="1200" dirty="0">
                <a:latin typeface="Aptos" panose="020B0004020202020204" pitchFamily="34" charset="0"/>
                <a:cs typeface="Lucida Sans Unicode" pitchFamily="34" charset="0"/>
              </a:rPr>
              <a:t>* Log titre of CVS/total </a:t>
            </a:r>
            <a:r>
              <a:rPr lang="en-GB" sz="1200" dirty="0" err="1">
                <a:latin typeface="Aptos" panose="020B0004020202020204" pitchFamily="34" charset="0"/>
                <a:cs typeface="Lucida Sans Unicode" pitchFamily="34" charset="0"/>
              </a:rPr>
              <a:t>IgG</a:t>
            </a:r>
            <a:r>
              <a:rPr lang="en-GB" sz="1200" dirty="0">
                <a:latin typeface="Aptos" panose="020B0004020202020204" pitchFamily="34" charset="0"/>
                <a:cs typeface="Lucida Sans Unicode" pitchFamily="34" charset="0"/>
              </a:rPr>
              <a:t>.</a:t>
            </a:r>
          </a:p>
          <a:p>
            <a:pPr eaLnBrk="0" hangingPunct="0"/>
            <a:r>
              <a:rPr lang="en-GB" sz="1200" baseline="30000" dirty="0">
                <a:latin typeface="Aptos" panose="020B0004020202020204" pitchFamily="34" charset="0"/>
                <a:cs typeface="Calibri" pitchFamily="34" charset="0"/>
              </a:rPr>
              <a:t>†</a:t>
            </a:r>
            <a:r>
              <a:rPr lang="en-GB" sz="1200" dirty="0">
                <a:latin typeface="Aptos" panose="020B0004020202020204" pitchFamily="34" charset="0"/>
                <a:ea typeface="Arial Unicode MS" pitchFamily="34" charset="-128"/>
                <a:cs typeface="Arial Unicode MS" pitchFamily="34" charset="-128"/>
              </a:rPr>
              <a:t> </a:t>
            </a:r>
            <a:r>
              <a:rPr lang="en-GB" sz="1200" dirty="0">
                <a:latin typeface="Aptos" panose="020B0004020202020204" pitchFamily="34" charset="0"/>
                <a:cs typeface="Calibri" pitchFamily="34" charset="0"/>
              </a:rPr>
              <a:t>Log titre of serum/total </a:t>
            </a:r>
            <a:r>
              <a:rPr lang="en-GB" sz="1200" dirty="0" err="1">
                <a:latin typeface="Aptos" panose="020B0004020202020204" pitchFamily="34" charset="0"/>
                <a:cs typeface="Calibri" pitchFamily="34" charset="0"/>
              </a:rPr>
              <a:t>IgG</a:t>
            </a:r>
            <a:r>
              <a:rPr lang="en-GB" sz="1200" dirty="0">
                <a:latin typeface="Aptos" panose="020B0004020202020204" pitchFamily="34" charset="0"/>
                <a:cs typeface="Calibri" pitchFamily="34" charset="0"/>
              </a:rPr>
              <a:t>.</a:t>
            </a:r>
          </a:p>
        </p:txBody>
      </p:sp>
      <p:sp>
        <p:nvSpPr>
          <p:cNvPr id="892936" name="Rectangle 8"/>
          <p:cNvSpPr>
            <a:spLocks noChangeArrowheads="1"/>
          </p:cNvSpPr>
          <p:nvPr/>
        </p:nvSpPr>
        <p:spPr bwMode="auto">
          <a:xfrm>
            <a:off x="2277237" y="1838227"/>
            <a:ext cx="64" cy="430887"/>
          </a:xfrm>
          <a:prstGeom prst="rect">
            <a:avLst/>
          </a:prstGeom>
          <a:solidFill>
            <a:schemeClr val="bg1"/>
          </a:solidFill>
          <a:ln w="9525">
            <a:noFill/>
            <a:miter lim="800000"/>
            <a:headEnd/>
            <a:tailEnd/>
          </a:ln>
        </p:spPr>
        <p:txBody>
          <a:bodyPr wrap="none" lIns="0" tIns="0" rIns="0" bIns="0">
            <a:spAutoFit/>
          </a:bodyPr>
          <a:lstStyle/>
          <a:p>
            <a:endParaRPr lang="en-GB" sz="2800" i="1" dirty="0">
              <a:latin typeface="Aptos" panose="020B0004020202020204" pitchFamily="34" charset="0"/>
              <a:cs typeface="Calibri" pitchFamily="34" charset="0"/>
            </a:endParaRPr>
          </a:p>
        </p:txBody>
      </p:sp>
      <p:sp>
        <p:nvSpPr>
          <p:cNvPr id="892930" name="Oval 26"/>
          <p:cNvSpPr>
            <a:spLocks noChangeArrowheads="1"/>
          </p:cNvSpPr>
          <p:nvPr/>
        </p:nvSpPr>
        <p:spPr bwMode="auto">
          <a:xfrm>
            <a:off x="8102601" y="3532089"/>
            <a:ext cx="30163"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2931" name="Freeform 108"/>
          <p:cNvSpPr>
            <a:spLocks/>
          </p:cNvSpPr>
          <p:nvPr/>
        </p:nvSpPr>
        <p:spPr bwMode="auto">
          <a:xfrm>
            <a:off x="8101013" y="3520976"/>
            <a:ext cx="30162" cy="42862"/>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lgn="ctr">
            <a:solidFill>
              <a:srgbClr val="00CC66"/>
            </a:solidFill>
            <a:round/>
            <a:headEnd/>
            <a:tailEnd/>
          </a:ln>
          <a:effectLst/>
        </p:spPr>
        <p:txBody>
          <a:bodyPr/>
          <a:lstStyle/>
          <a:p>
            <a:pPr eaLnBrk="0" hangingPunct="0"/>
            <a:endParaRPr lang="en-GB" sz="900" b="1" dirty="0">
              <a:solidFill>
                <a:schemeClr val="bg1"/>
              </a:solidFill>
              <a:latin typeface="Aptos" panose="020B0004020202020204" pitchFamily="34" charset="0"/>
              <a:cs typeface="Calibri" pitchFamily="34" charset="0"/>
            </a:endParaRPr>
          </a:p>
        </p:txBody>
      </p:sp>
      <p:sp>
        <p:nvSpPr>
          <p:cNvPr id="892932" name="Rectangle 89"/>
          <p:cNvSpPr>
            <a:spLocks noChangeArrowheads="1"/>
          </p:cNvSpPr>
          <p:nvPr/>
        </p:nvSpPr>
        <p:spPr bwMode="auto">
          <a:xfrm>
            <a:off x="8134350" y="3714652"/>
            <a:ext cx="31750"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2933" name="Rectangle 81"/>
          <p:cNvSpPr>
            <a:spLocks noChangeArrowheads="1"/>
          </p:cNvSpPr>
          <p:nvPr/>
        </p:nvSpPr>
        <p:spPr bwMode="auto">
          <a:xfrm>
            <a:off x="8032751" y="3698776"/>
            <a:ext cx="30163" cy="42862"/>
          </a:xfrm>
          <a:prstGeom prst="rect">
            <a:avLst/>
          </a:prstGeom>
          <a:solidFill>
            <a:srgbClr val="339966"/>
          </a:solidFill>
          <a:ln w="6985" algn="ctr">
            <a:solidFill>
              <a:srgbClr val="339966"/>
            </a:solidFill>
            <a:miter lim="800000"/>
            <a:headEnd/>
            <a:tailEnd/>
          </a:ln>
          <a:effectLst/>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2937" name="Text Box 9"/>
          <p:cNvSpPr txBox="1">
            <a:spLocks noChangeArrowheads="1"/>
          </p:cNvSpPr>
          <p:nvPr/>
        </p:nvSpPr>
        <p:spPr bwMode="auto">
          <a:xfrm>
            <a:off x="3378880" y="1412777"/>
            <a:ext cx="1533754" cy="357545"/>
          </a:xfrm>
          <a:prstGeom prst="roundRect">
            <a:avLst/>
          </a:prstGeom>
          <a:solidFill>
            <a:srgbClr val="422E7D"/>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spAutoFit/>
          </a:bodyPr>
          <a:lstStyle/>
          <a:p>
            <a:pPr eaLnBrk="0" hangingPunct="0"/>
            <a:r>
              <a:rPr lang="en-GB" sz="2100" b="1" dirty="0">
                <a:latin typeface="Aptos" panose="020B0004020202020204" pitchFamily="34" charset="0"/>
                <a:cs typeface="Calibri" pitchFamily="34" charset="0"/>
              </a:rPr>
              <a:t>Anti-HPV 16</a:t>
            </a:r>
          </a:p>
        </p:txBody>
      </p:sp>
      <p:sp>
        <p:nvSpPr>
          <p:cNvPr id="892938" name="Text Box 140"/>
          <p:cNvSpPr txBox="1">
            <a:spLocks noChangeArrowheads="1"/>
          </p:cNvSpPr>
          <p:nvPr/>
        </p:nvSpPr>
        <p:spPr bwMode="auto">
          <a:xfrm rot="-5400000">
            <a:off x="461963" y="3109814"/>
            <a:ext cx="2790825" cy="304800"/>
          </a:xfrm>
          <a:prstGeom prst="rect">
            <a:avLst/>
          </a:prstGeom>
          <a:noFill/>
          <a:ln w="9525">
            <a:noFill/>
            <a:miter lim="800000"/>
            <a:headEnd/>
            <a:tailEnd/>
          </a:ln>
        </p:spPr>
        <p:txBody>
          <a:bodyPr>
            <a:spAutoFit/>
          </a:bodyPr>
          <a:lstStyle/>
          <a:p>
            <a:pPr algn="ctr" eaLnBrk="0" hangingPunct="0"/>
            <a:r>
              <a:rPr lang="en-GB" sz="1400" b="1" dirty="0">
                <a:latin typeface="Aptos" panose="020B0004020202020204" pitchFamily="34" charset="0"/>
                <a:cs typeface="Lucida Sans Unicode" pitchFamily="34" charset="0"/>
              </a:rPr>
              <a:t>Antibody levels in CVS*</a:t>
            </a:r>
          </a:p>
        </p:txBody>
      </p:sp>
      <p:sp>
        <p:nvSpPr>
          <p:cNvPr id="892939" name="Text Box 142"/>
          <p:cNvSpPr txBox="1">
            <a:spLocks noChangeArrowheads="1"/>
          </p:cNvSpPr>
          <p:nvPr/>
        </p:nvSpPr>
        <p:spPr bwMode="auto">
          <a:xfrm>
            <a:off x="2281239" y="4925913"/>
            <a:ext cx="3686175" cy="304800"/>
          </a:xfrm>
          <a:prstGeom prst="rect">
            <a:avLst/>
          </a:prstGeom>
          <a:noFill/>
          <a:ln w="9525">
            <a:noFill/>
            <a:miter lim="800000"/>
            <a:headEnd/>
            <a:tailEnd/>
          </a:ln>
        </p:spPr>
        <p:txBody>
          <a:bodyPr>
            <a:spAutoFit/>
          </a:bodyPr>
          <a:lstStyle/>
          <a:p>
            <a:pPr algn="ctr" eaLnBrk="0" hangingPunct="0"/>
            <a:r>
              <a:rPr lang="en-GB" sz="1400" b="1" dirty="0">
                <a:latin typeface="Aptos" panose="020B0004020202020204" pitchFamily="34" charset="0"/>
                <a:cs typeface="Lucida Sans Unicode" pitchFamily="34" charset="0"/>
              </a:rPr>
              <a:t>Antibody levels in serum</a:t>
            </a:r>
            <a:r>
              <a:rPr lang="en-GB" sz="1400" b="1" baseline="30000" dirty="0">
                <a:latin typeface="Aptos" panose="020B0004020202020204" pitchFamily="34" charset="0"/>
                <a:cs typeface="Calibri" pitchFamily="34" charset="0"/>
              </a:rPr>
              <a:t>†</a:t>
            </a:r>
          </a:p>
        </p:txBody>
      </p:sp>
      <p:sp>
        <p:nvSpPr>
          <p:cNvPr id="892940" name="Freeform 12"/>
          <p:cNvSpPr>
            <a:spLocks/>
          </p:cNvSpPr>
          <p:nvPr/>
        </p:nvSpPr>
        <p:spPr bwMode="auto">
          <a:xfrm>
            <a:off x="3465513" y="3014564"/>
            <a:ext cx="31750" cy="42863"/>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41" name="Freeform 13"/>
          <p:cNvSpPr>
            <a:spLocks/>
          </p:cNvSpPr>
          <p:nvPr/>
        </p:nvSpPr>
        <p:spPr bwMode="auto">
          <a:xfrm>
            <a:off x="3465513" y="3014564"/>
            <a:ext cx="31750" cy="42863"/>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42" name="Freeform 14"/>
          <p:cNvSpPr>
            <a:spLocks/>
          </p:cNvSpPr>
          <p:nvPr/>
        </p:nvSpPr>
        <p:spPr bwMode="auto">
          <a:xfrm>
            <a:off x="4902200" y="2689127"/>
            <a:ext cx="31750" cy="41275"/>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43" name="Freeform 15"/>
          <p:cNvSpPr>
            <a:spLocks/>
          </p:cNvSpPr>
          <p:nvPr/>
        </p:nvSpPr>
        <p:spPr bwMode="auto">
          <a:xfrm>
            <a:off x="4902200" y="2689127"/>
            <a:ext cx="31750" cy="41275"/>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44" name="Freeform 16"/>
          <p:cNvSpPr>
            <a:spLocks/>
          </p:cNvSpPr>
          <p:nvPr/>
        </p:nvSpPr>
        <p:spPr bwMode="auto">
          <a:xfrm>
            <a:off x="3784601" y="3289201"/>
            <a:ext cx="30163" cy="42862"/>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45" name="Freeform 17"/>
          <p:cNvSpPr>
            <a:spLocks/>
          </p:cNvSpPr>
          <p:nvPr/>
        </p:nvSpPr>
        <p:spPr bwMode="auto">
          <a:xfrm>
            <a:off x="3784601" y="3289201"/>
            <a:ext cx="30163" cy="42862"/>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46" name="Freeform 18"/>
          <p:cNvSpPr>
            <a:spLocks/>
          </p:cNvSpPr>
          <p:nvPr/>
        </p:nvSpPr>
        <p:spPr bwMode="auto">
          <a:xfrm>
            <a:off x="4357689" y="3193951"/>
            <a:ext cx="33337" cy="42862"/>
          </a:xfrm>
          <a:custGeom>
            <a:avLst/>
            <a:gdLst/>
            <a:ahLst/>
            <a:cxnLst>
              <a:cxn ang="0">
                <a:pos x="21" y="0"/>
              </a:cxn>
              <a:cxn ang="0">
                <a:pos x="41" y="27"/>
              </a:cxn>
              <a:cxn ang="0">
                <a:pos x="0" y="27"/>
              </a:cxn>
              <a:cxn ang="0">
                <a:pos x="21" y="0"/>
              </a:cxn>
            </a:cxnLst>
            <a:rect l="0" t="0" r="r" b="b"/>
            <a:pathLst>
              <a:path w="41" h="27">
                <a:moveTo>
                  <a:pt x="21" y="0"/>
                </a:moveTo>
                <a:lnTo>
                  <a:pt x="41" y="27"/>
                </a:lnTo>
                <a:lnTo>
                  <a:pt x="0" y="27"/>
                </a:lnTo>
                <a:lnTo>
                  <a:pt x="21"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47" name="Freeform 19"/>
          <p:cNvSpPr>
            <a:spLocks/>
          </p:cNvSpPr>
          <p:nvPr/>
        </p:nvSpPr>
        <p:spPr bwMode="auto">
          <a:xfrm>
            <a:off x="4357689" y="3193951"/>
            <a:ext cx="33337" cy="42862"/>
          </a:xfrm>
          <a:custGeom>
            <a:avLst/>
            <a:gdLst/>
            <a:ahLst/>
            <a:cxnLst>
              <a:cxn ang="0">
                <a:pos x="21" y="0"/>
              </a:cxn>
              <a:cxn ang="0">
                <a:pos x="41" y="27"/>
              </a:cxn>
              <a:cxn ang="0">
                <a:pos x="0" y="27"/>
              </a:cxn>
              <a:cxn ang="0">
                <a:pos x="21" y="0"/>
              </a:cxn>
            </a:cxnLst>
            <a:rect l="0" t="0" r="r" b="b"/>
            <a:pathLst>
              <a:path w="41" h="27">
                <a:moveTo>
                  <a:pt x="21" y="0"/>
                </a:moveTo>
                <a:lnTo>
                  <a:pt x="41" y="27"/>
                </a:lnTo>
                <a:lnTo>
                  <a:pt x="0" y="27"/>
                </a:lnTo>
                <a:lnTo>
                  <a:pt x="21"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48" name="Freeform 20"/>
          <p:cNvSpPr>
            <a:spLocks/>
          </p:cNvSpPr>
          <p:nvPr/>
        </p:nvSpPr>
        <p:spPr bwMode="auto">
          <a:xfrm>
            <a:off x="4468813" y="2587527"/>
            <a:ext cx="30162" cy="41275"/>
          </a:xfrm>
          <a:custGeom>
            <a:avLst/>
            <a:gdLst/>
            <a:ahLst/>
            <a:cxnLst>
              <a:cxn ang="0">
                <a:pos x="20" y="0"/>
              </a:cxn>
              <a:cxn ang="0">
                <a:pos x="39" y="26"/>
              </a:cxn>
              <a:cxn ang="0">
                <a:pos x="0" y="26"/>
              </a:cxn>
              <a:cxn ang="0">
                <a:pos x="20" y="0"/>
              </a:cxn>
            </a:cxnLst>
            <a:rect l="0" t="0" r="r" b="b"/>
            <a:pathLst>
              <a:path w="39" h="26">
                <a:moveTo>
                  <a:pt x="20" y="0"/>
                </a:moveTo>
                <a:lnTo>
                  <a:pt x="39" y="26"/>
                </a:lnTo>
                <a:lnTo>
                  <a:pt x="0" y="26"/>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49" name="Freeform 21"/>
          <p:cNvSpPr>
            <a:spLocks/>
          </p:cNvSpPr>
          <p:nvPr/>
        </p:nvSpPr>
        <p:spPr bwMode="auto">
          <a:xfrm>
            <a:off x="4468813" y="2587527"/>
            <a:ext cx="30162" cy="41275"/>
          </a:xfrm>
          <a:custGeom>
            <a:avLst/>
            <a:gdLst/>
            <a:ahLst/>
            <a:cxnLst>
              <a:cxn ang="0">
                <a:pos x="20" y="0"/>
              </a:cxn>
              <a:cxn ang="0">
                <a:pos x="39" y="26"/>
              </a:cxn>
              <a:cxn ang="0">
                <a:pos x="0" y="26"/>
              </a:cxn>
              <a:cxn ang="0">
                <a:pos x="20" y="0"/>
              </a:cxn>
            </a:cxnLst>
            <a:rect l="0" t="0" r="r" b="b"/>
            <a:pathLst>
              <a:path w="39" h="26">
                <a:moveTo>
                  <a:pt x="20" y="0"/>
                </a:moveTo>
                <a:lnTo>
                  <a:pt x="39" y="26"/>
                </a:lnTo>
                <a:lnTo>
                  <a:pt x="0" y="26"/>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50" name="Freeform 22"/>
          <p:cNvSpPr>
            <a:spLocks/>
          </p:cNvSpPr>
          <p:nvPr/>
        </p:nvSpPr>
        <p:spPr bwMode="auto">
          <a:xfrm>
            <a:off x="4275138" y="2689127"/>
            <a:ext cx="30162" cy="41275"/>
          </a:xfrm>
          <a:custGeom>
            <a:avLst/>
            <a:gdLst/>
            <a:ahLst/>
            <a:cxnLst>
              <a:cxn ang="0">
                <a:pos x="19" y="0"/>
              </a:cxn>
              <a:cxn ang="0">
                <a:pos x="39" y="27"/>
              </a:cxn>
              <a:cxn ang="0">
                <a:pos x="0" y="27"/>
              </a:cxn>
              <a:cxn ang="0">
                <a:pos x="19" y="0"/>
              </a:cxn>
            </a:cxnLst>
            <a:rect l="0" t="0" r="r" b="b"/>
            <a:pathLst>
              <a:path w="39" h="27">
                <a:moveTo>
                  <a:pt x="19" y="0"/>
                </a:moveTo>
                <a:lnTo>
                  <a:pt x="39" y="27"/>
                </a:lnTo>
                <a:lnTo>
                  <a:pt x="0" y="27"/>
                </a:lnTo>
                <a:lnTo>
                  <a:pt x="19"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51" name="Freeform 23"/>
          <p:cNvSpPr>
            <a:spLocks/>
          </p:cNvSpPr>
          <p:nvPr/>
        </p:nvSpPr>
        <p:spPr bwMode="auto">
          <a:xfrm>
            <a:off x="4275138" y="2689127"/>
            <a:ext cx="30162" cy="41275"/>
          </a:xfrm>
          <a:custGeom>
            <a:avLst/>
            <a:gdLst/>
            <a:ahLst/>
            <a:cxnLst>
              <a:cxn ang="0">
                <a:pos x="19" y="0"/>
              </a:cxn>
              <a:cxn ang="0">
                <a:pos x="39" y="27"/>
              </a:cxn>
              <a:cxn ang="0">
                <a:pos x="0" y="27"/>
              </a:cxn>
              <a:cxn ang="0">
                <a:pos x="19" y="0"/>
              </a:cxn>
            </a:cxnLst>
            <a:rect l="0" t="0" r="r" b="b"/>
            <a:pathLst>
              <a:path w="39" h="27">
                <a:moveTo>
                  <a:pt x="19" y="0"/>
                </a:moveTo>
                <a:lnTo>
                  <a:pt x="39" y="27"/>
                </a:lnTo>
                <a:lnTo>
                  <a:pt x="0" y="27"/>
                </a:lnTo>
                <a:lnTo>
                  <a:pt x="19"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52" name="Freeform 24"/>
          <p:cNvSpPr>
            <a:spLocks/>
          </p:cNvSpPr>
          <p:nvPr/>
        </p:nvSpPr>
        <p:spPr bwMode="auto">
          <a:xfrm>
            <a:off x="2811464" y="4078189"/>
            <a:ext cx="33337" cy="42863"/>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53" name="Freeform 25"/>
          <p:cNvSpPr>
            <a:spLocks/>
          </p:cNvSpPr>
          <p:nvPr/>
        </p:nvSpPr>
        <p:spPr bwMode="auto">
          <a:xfrm>
            <a:off x="2811464" y="4078189"/>
            <a:ext cx="33337" cy="42863"/>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54" name="Freeform 26"/>
          <p:cNvSpPr>
            <a:spLocks/>
          </p:cNvSpPr>
          <p:nvPr/>
        </p:nvSpPr>
        <p:spPr bwMode="auto">
          <a:xfrm>
            <a:off x="4195764" y="3544788"/>
            <a:ext cx="33337" cy="44450"/>
          </a:xfrm>
          <a:custGeom>
            <a:avLst/>
            <a:gdLst/>
            <a:ahLst/>
            <a:cxnLst>
              <a:cxn ang="0">
                <a:pos x="19" y="0"/>
              </a:cxn>
              <a:cxn ang="0">
                <a:pos x="39" y="28"/>
              </a:cxn>
              <a:cxn ang="0">
                <a:pos x="0" y="28"/>
              </a:cxn>
              <a:cxn ang="0">
                <a:pos x="19" y="0"/>
              </a:cxn>
            </a:cxnLst>
            <a:rect l="0" t="0" r="r" b="b"/>
            <a:pathLst>
              <a:path w="39" h="28">
                <a:moveTo>
                  <a:pt x="19" y="0"/>
                </a:moveTo>
                <a:lnTo>
                  <a:pt x="39" y="28"/>
                </a:lnTo>
                <a:lnTo>
                  <a:pt x="0" y="28"/>
                </a:lnTo>
                <a:lnTo>
                  <a:pt x="19"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55" name="Freeform 27"/>
          <p:cNvSpPr>
            <a:spLocks/>
          </p:cNvSpPr>
          <p:nvPr/>
        </p:nvSpPr>
        <p:spPr bwMode="auto">
          <a:xfrm>
            <a:off x="4195764" y="3544788"/>
            <a:ext cx="33337" cy="44450"/>
          </a:xfrm>
          <a:custGeom>
            <a:avLst/>
            <a:gdLst/>
            <a:ahLst/>
            <a:cxnLst>
              <a:cxn ang="0">
                <a:pos x="19" y="0"/>
              </a:cxn>
              <a:cxn ang="0">
                <a:pos x="39" y="28"/>
              </a:cxn>
              <a:cxn ang="0">
                <a:pos x="0" y="28"/>
              </a:cxn>
              <a:cxn ang="0">
                <a:pos x="19" y="0"/>
              </a:cxn>
            </a:cxnLst>
            <a:rect l="0" t="0" r="r" b="b"/>
            <a:pathLst>
              <a:path w="39" h="28">
                <a:moveTo>
                  <a:pt x="19" y="0"/>
                </a:moveTo>
                <a:lnTo>
                  <a:pt x="39" y="28"/>
                </a:lnTo>
                <a:lnTo>
                  <a:pt x="0" y="28"/>
                </a:lnTo>
                <a:lnTo>
                  <a:pt x="19"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56" name="Freeform 28"/>
          <p:cNvSpPr>
            <a:spLocks/>
          </p:cNvSpPr>
          <p:nvPr/>
        </p:nvSpPr>
        <p:spPr bwMode="auto">
          <a:xfrm>
            <a:off x="4133851" y="2897088"/>
            <a:ext cx="30163" cy="44450"/>
          </a:xfrm>
          <a:custGeom>
            <a:avLst/>
            <a:gdLst/>
            <a:ahLst/>
            <a:cxnLst>
              <a:cxn ang="0">
                <a:pos x="20" y="0"/>
              </a:cxn>
              <a:cxn ang="0">
                <a:pos x="38" y="28"/>
              </a:cxn>
              <a:cxn ang="0">
                <a:pos x="0" y="28"/>
              </a:cxn>
              <a:cxn ang="0">
                <a:pos x="20" y="0"/>
              </a:cxn>
            </a:cxnLst>
            <a:rect l="0" t="0" r="r" b="b"/>
            <a:pathLst>
              <a:path w="38" h="28">
                <a:moveTo>
                  <a:pt x="20" y="0"/>
                </a:moveTo>
                <a:lnTo>
                  <a:pt x="38"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57" name="Freeform 29"/>
          <p:cNvSpPr>
            <a:spLocks/>
          </p:cNvSpPr>
          <p:nvPr/>
        </p:nvSpPr>
        <p:spPr bwMode="auto">
          <a:xfrm>
            <a:off x="4133851" y="2897088"/>
            <a:ext cx="30163" cy="44450"/>
          </a:xfrm>
          <a:custGeom>
            <a:avLst/>
            <a:gdLst/>
            <a:ahLst/>
            <a:cxnLst>
              <a:cxn ang="0">
                <a:pos x="20" y="0"/>
              </a:cxn>
              <a:cxn ang="0">
                <a:pos x="38" y="28"/>
              </a:cxn>
              <a:cxn ang="0">
                <a:pos x="0" y="28"/>
              </a:cxn>
              <a:cxn ang="0">
                <a:pos x="20" y="0"/>
              </a:cxn>
            </a:cxnLst>
            <a:rect l="0" t="0" r="r" b="b"/>
            <a:pathLst>
              <a:path w="38" h="28">
                <a:moveTo>
                  <a:pt x="20" y="0"/>
                </a:moveTo>
                <a:lnTo>
                  <a:pt x="38"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58" name="Freeform 30"/>
          <p:cNvSpPr>
            <a:spLocks/>
          </p:cNvSpPr>
          <p:nvPr/>
        </p:nvSpPr>
        <p:spPr bwMode="auto">
          <a:xfrm>
            <a:off x="5262564" y="2330351"/>
            <a:ext cx="28575" cy="44450"/>
          </a:xfrm>
          <a:custGeom>
            <a:avLst/>
            <a:gdLst/>
            <a:ahLst/>
            <a:cxnLst>
              <a:cxn ang="0">
                <a:pos x="20" y="0"/>
              </a:cxn>
              <a:cxn ang="0">
                <a:pos x="40" y="28"/>
              </a:cxn>
              <a:cxn ang="0">
                <a:pos x="0" y="28"/>
              </a:cxn>
              <a:cxn ang="0">
                <a:pos x="20" y="0"/>
              </a:cxn>
            </a:cxnLst>
            <a:rect l="0" t="0" r="r" b="b"/>
            <a:pathLst>
              <a:path w="40" h="28">
                <a:moveTo>
                  <a:pt x="20" y="0"/>
                </a:moveTo>
                <a:lnTo>
                  <a:pt x="40"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59" name="Freeform 31"/>
          <p:cNvSpPr>
            <a:spLocks/>
          </p:cNvSpPr>
          <p:nvPr/>
        </p:nvSpPr>
        <p:spPr bwMode="auto">
          <a:xfrm>
            <a:off x="5262564" y="2330351"/>
            <a:ext cx="28575" cy="44450"/>
          </a:xfrm>
          <a:custGeom>
            <a:avLst/>
            <a:gdLst/>
            <a:ahLst/>
            <a:cxnLst>
              <a:cxn ang="0">
                <a:pos x="20" y="0"/>
              </a:cxn>
              <a:cxn ang="0">
                <a:pos x="40" y="28"/>
              </a:cxn>
              <a:cxn ang="0">
                <a:pos x="0" y="28"/>
              </a:cxn>
              <a:cxn ang="0">
                <a:pos x="20" y="0"/>
              </a:cxn>
            </a:cxnLst>
            <a:rect l="0" t="0" r="r" b="b"/>
            <a:pathLst>
              <a:path w="40" h="28">
                <a:moveTo>
                  <a:pt x="20" y="0"/>
                </a:moveTo>
                <a:lnTo>
                  <a:pt x="40"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60" name="Freeform 32"/>
          <p:cNvSpPr>
            <a:spLocks/>
          </p:cNvSpPr>
          <p:nvPr/>
        </p:nvSpPr>
        <p:spPr bwMode="auto">
          <a:xfrm>
            <a:off x="4491038" y="2862163"/>
            <a:ext cx="31750" cy="44450"/>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61" name="Freeform 33"/>
          <p:cNvSpPr>
            <a:spLocks/>
          </p:cNvSpPr>
          <p:nvPr/>
        </p:nvSpPr>
        <p:spPr bwMode="auto">
          <a:xfrm>
            <a:off x="4491038" y="2862163"/>
            <a:ext cx="31750" cy="44450"/>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62" name="Freeform 34"/>
          <p:cNvSpPr>
            <a:spLocks/>
          </p:cNvSpPr>
          <p:nvPr/>
        </p:nvSpPr>
        <p:spPr bwMode="auto">
          <a:xfrm>
            <a:off x="4668839" y="2819301"/>
            <a:ext cx="33337" cy="42862"/>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63" name="Freeform 35"/>
          <p:cNvSpPr>
            <a:spLocks/>
          </p:cNvSpPr>
          <p:nvPr/>
        </p:nvSpPr>
        <p:spPr bwMode="auto">
          <a:xfrm>
            <a:off x="4668839" y="2819301"/>
            <a:ext cx="33337" cy="42862"/>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64" name="Freeform 36"/>
          <p:cNvSpPr>
            <a:spLocks/>
          </p:cNvSpPr>
          <p:nvPr/>
        </p:nvSpPr>
        <p:spPr bwMode="auto">
          <a:xfrm>
            <a:off x="3827463" y="3082826"/>
            <a:ext cx="31750" cy="44450"/>
          </a:xfrm>
          <a:custGeom>
            <a:avLst/>
            <a:gdLst/>
            <a:ahLst/>
            <a:cxnLst>
              <a:cxn ang="0">
                <a:pos x="20" y="0"/>
              </a:cxn>
              <a:cxn ang="0">
                <a:pos x="38" y="28"/>
              </a:cxn>
              <a:cxn ang="0">
                <a:pos x="0" y="28"/>
              </a:cxn>
              <a:cxn ang="0">
                <a:pos x="20" y="0"/>
              </a:cxn>
            </a:cxnLst>
            <a:rect l="0" t="0" r="r" b="b"/>
            <a:pathLst>
              <a:path w="38" h="28">
                <a:moveTo>
                  <a:pt x="20" y="0"/>
                </a:moveTo>
                <a:lnTo>
                  <a:pt x="38"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65" name="Freeform 37"/>
          <p:cNvSpPr>
            <a:spLocks/>
          </p:cNvSpPr>
          <p:nvPr/>
        </p:nvSpPr>
        <p:spPr bwMode="auto">
          <a:xfrm>
            <a:off x="3827463" y="3082826"/>
            <a:ext cx="31750" cy="44450"/>
          </a:xfrm>
          <a:custGeom>
            <a:avLst/>
            <a:gdLst/>
            <a:ahLst/>
            <a:cxnLst>
              <a:cxn ang="0">
                <a:pos x="20" y="0"/>
              </a:cxn>
              <a:cxn ang="0">
                <a:pos x="38" y="28"/>
              </a:cxn>
              <a:cxn ang="0">
                <a:pos x="0" y="28"/>
              </a:cxn>
              <a:cxn ang="0">
                <a:pos x="20" y="0"/>
              </a:cxn>
            </a:cxnLst>
            <a:rect l="0" t="0" r="r" b="b"/>
            <a:pathLst>
              <a:path w="38" h="28">
                <a:moveTo>
                  <a:pt x="20" y="0"/>
                </a:moveTo>
                <a:lnTo>
                  <a:pt x="38"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66" name="Freeform 38"/>
          <p:cNvSpPr>
            <a:spLocks/>
          </p:cNvSpPr>
          <p:nvPr/>
        </p:nvSpPr>
        <p:spPr bwMode="auto">
          <a:xfrm>
            <a:off x="3695700" y="3646389"/>
            <a:ext cx="33338" cy="42863"/>
          </a:xfrm>
          <a:custGeom>
            <a:avLst/>
            <a:gdLst/>
            <a:ahLst/>
            <a:cxnLst>
              <a:cxn ang="0">
                <a:pos x="22" y="0"/>
              </a:cxn>
              <a:cxn ang="0">
                <a:pos x="41" y="27"/>
              </a:cxn>
              <a:cxn ang="0">
                <a:pos x="0" y="27"/>
              </a:cxn>
              <a:cxn ang="0">
                <a:pos x="22" y="0"/>
              </a:cxn>
            </a:cxnLst>
            <a:rect l="0" t="0" r="r" b="b"/>
            <a:pathLst>
              <a:path w="41" h="27">
                <a:moveTo>
                  <a:pt x="22" y="0"/>
                </a:moveTo>
                <a:lnTo>
                  <a:pt x="41" y="27"/>
                </a:lnTo>
                <a:lnTo>
                  <a:pt x="0" y="27"/>
                </a:lnTo>
                <a:lnTo>
                  <a:pt x="22"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67" name="Freeform 39"/>
          <p:cNvSpPr>
            <a:spLocks/>
          </p:cNvSpPr>
          <p:nvPr/>
        </p:nvSpPr>
        <p:spPr bwMode="auto">
          <a:xfrm>
            <a:off x="3695700" y="3646389"/>
            <a:ext cx="33338" cy="42863"/>
          </a:xfrm>
          <a:custGeom>
            <a:avLst/>
            <a:gdLst/>
            <a:ahLst/>
            <a:cxnLst>
              <a:cxn ang="0">
                <a:pos x="22" y="0"/>
              </a:cxn>
              <a:cxn ang="0">
                <a:pos x="41" y="27"/>
              </a:cxn>
              <a:cxn ang="0">
                <a:pos x="0" y="27"/>
              </a:cxn>
              <a:cxn ang="0">
                <a:pos x="22" y="0"/>
              </a:cxn>
            </a:cxnLst>
            <a:rect l="0" t="0" r="r" b="b"/>
            <a:pathLst>
              <a:path w="41" h="27">
                <a:moveTo>
                  <a:pt x="22" y="0"/>
                </a:moveTo>
                <a:lnTo>
                  <a:pt x="41" y="27"/>
                </a:lnTo>
                <a:lnTo>
                  <a:pt x="0" y="27"/>
                </a:lnTo>
                <a:lnTo>
                  <a:pt x="22"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68" name="Freeform 40"/>
          <p:cNvSpPr>
            <a:spLocks/>
          </p:cNvSpPr>
          <p:nvPr/>
        </p:nvSpPr>
        <p:spPr bwMode="auto">
          <a:xfrm>
            <a:off x="4206875" y="2954238"/>
            <a:ext cx="31750" cy="44450"/>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69" name="Freeform 41"/>
          <p:cNvSpPr>
            <a:spLocks/>
          </p:cNvSpPr>
          <p:nvPr/>
        </p:nvSpPr>
        <p:spPr bwMode="auto">
          <a:xfrm>
            <a:off x="4206875" y="2954238"/>
            <a:ext cx="31750" cy="44450"/>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70" name="Freeform 42"/>
          <p:cNvSpPr>
            <a:spLocks/>
          </p:cNvSpPr>
          <p:nvPr/>
        </p:nvSpPr>
        <p:spPr bwMode="auto">
          <a:xfrm>
            <a:off x="3413126" y="3440013"/>
            <a:ext cx="28575" cy="44450"/>
          </a:xfrm>
          <a:custGeom>
            <a:avLst/>
            <a:gdLst/>
            <a:ahLst/>
            <a:cxnLst>
              <a:cxn ang="0">
                <a:pos x="18" y="0"/>
              </a:cxn>
              <a:cxn ang="0">
                <a:pos x="38" y="28"/>
              </a:cxn>
              <a:cxn ang="0">
                <a:pos x="0" y="28"/>
              </a:cxn>
              <a:cxn ang="0">
                <a:pos x="18" y="0"/>
              </a:cxn>
            </a:cxnLst>
            <a:rect l="0" t="0" r="r" b="b"/>
            <a:pathLst>
              <a:path w="38" h="28">
                <a:moveTo>
                  <a:pt x="18" y="0"/>
                </a:moveTo>
                <a:lnTo>
                  <a:pt x="38" y="28"/>
                </a:lnTo>
                <a:lnTo>
                  <a:pt x="0" y="28"/>
                </a:lnTo>
                <a:lnTo>
                  <a:pt x="18"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71" name="Freeform 43"/>
          <p:cNvSpPr>
            <a:spLocks/>
          </p:cNvSpPr>
          <p:nvPr/>
        </p:nvSpPr>
        <p:spPr bwMode="auto">
          <a:xfrm>
            <a:off x="3413126" y="3440013"/>
            <a:ext cx="28575" cy="44450"/>
          </a:xfrm>
          <a:custGeom>
            <a:avLst/>
            <a:gdLst/>
            <a:ahLst/>
            <a:cxnLst>
              <a:cxn ang="0">
                <a:pos x="18" y="0"/>
              </a:cxn>
              <a:cxn ang="0">
                <a:pos x="38" y="28"/>
              </a:cxn>
              <a:cxn ang="0">
                <a:pos x="0" y="28"/>
              </a:cxn>
              <a:cxn ang="0">
                <a:pos x="18" y="0"/>
              </a:cxn>
            </a:cxnLst>
            <a:rect l="0" t="0" r="r" b="b"/>
            <a:pathLst>
              <a:path w="38" h="28">
                <a:moveTo>
                  <a:pt x="18" y="0"/>
                </a:moveTo>
                <a:lnTo>
                  <a:pt x="38" y="28"/>
                </a:lnTo>
                <a:lnTo>
                  <a:pt x="0" y="28"/>
                </a:lnTo>
                <a:lnTo>
                  <a:pt x="18"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72" name="Freeform 44"/>
          <p:cNvSpPr>
            <a:spLocks/>
          </p:cNvSpPr>
          <p:nvPr/>
        </p:nvSpPr>
        <p:spPr bwMode="auto">
          <a:xfrm>
            <a:off x="4310063" y="2692301"/>
            <a:ext cx="30162" cy="44450"/>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73" name="Freeform 45"/>
          <p:cNvSpPr>
            <a:spLocks/>
          </p:cNvSpPr>
          <p:nvPr/>
        </p:nvSpPr>
        <p:spPr bwMode="auto">
          <a:xfrm>
            <a:off x="4310063" y="2692301"/>
            <a:ext cx="30162" cy="44450"/>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74" name="Freeform 46"/>
          <p:cNvSpPr>
            <a:spLocks/>
          </p:cNvSpPr>
          <p:nvPr/>
        </p:nvSpPr>
        <p:spPr bwMode="auto">
          <a:xfrm>
            <a:off x="5265739" y="2362102"/>
            <a:ext cx="33337" cy="41275"/>
          </a:xfrm>
          <a:custGeom>
            <a:avLst/>
            <a:gdLst/>
            <a:ahLst/>
            <a:cxnLst>
              <a:cxn ang="0">
                <a:pos x="20" y="0"/>
              </a:cxn>
              <a:cxn ang="0">
                <a:pos x="39" y="26"/>
              </a:cxn>
              <a:cxn ang="0">
                <a:pos x="0" y="26"/>
              </a:cxn>
              <a:cxn ang="0">
                <a:pos x="20" y="0"/>
              </a:cxn>
            </a:cxnLst>
            <a:rect l="0" t="0" r="r" b="b"/>
            <a:pathLst>
              <a:path w="39" h="26">
                <a:moveTo>
                  <a:pt x="20" y="0"/>
                </a:moveTo>
                <a:lnTo>
                  <a:pt x="39" y="26"/>
                </a:lnTo>
                <a:lnTo>
                  <a:pt x="0" y="26"/>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75" name="Freeform 47"/>
          <p:cNvSpPr>
            <a:spLocks/>
          </p:cNvSpPr>
          <p:nvPr/>
        </p:nvSpPr>
        <p:spPr bwMode="auto">
          <a:xfrm>
            <a:off x="5265739" y="2362102"/>
            <a:ext cx="33337" cy="41275"/>
          </a:xfrm>
          <a:custGeom>
            <a:avLst/>
            <a:gdLst/>
            <a:ahLst/>
            <a:cxnLst>
              <a:cxn ang="0">
                <a:pos x="20" y="0"/>
              </a:cxn>
              <a:cxn ang="0">
                <a:pos x="39" y="26"/>
              </a:cxn>
              <a:cxn ang="0">
                <a:pos x="0" y="26"/>
              </a:cxn>
              <a:cxn ang="0">
                <a:pos x="20" y="0"/>
              </a:cxn>
            </a:cxnLst>
            <a:rect l="0" t="0" r="r" b="b"/>
            <a:pathLst>
              <a:path w="39" h="26">
                <a:moveTo>
                  <a:pt x="20" y="0"/>
                </a:moveTo>
                <a:lnTo>
                  <a:pt x="39" y="26"/>
                </a:lnTo>
                <a:lnTo>
                  <a:pt x="0" y="26"/>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76" name="Freeform 48"/>
          <p:cNvSpPr>
            <a:spLocks/>
          </p:cNvSpPr>
          <p:nvPr/>
        </p:nvSpPr>
        <p:spPr bwMode="auto">
          <a:xfrm>
            <a:off x="4468813" y="2843114"/>
            <a:ext cx="30162" cy="42863"/>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77" name="Freeform 49"/>
          <p:cNvSpPr>
            <a:spLocks/>
          </p:cNvSpPr>
          <p:nvPr/>
        </p:nvSpPr>
        <p:spPr bwMode="auto">
          <a:xfrm>
            <a:off x="4468813" y="2843114"/>
            <a:ext cx="30162" cy="42863"/>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78" name="Freeform 50"/>
          <p:cNvSpPr>
            <a:spLocks/>
          </p:cNvSpPr>
          <p:nvPr/>
        </p:nvSpPr>
        <p:spPr bwMode="auto">
          <a:xfrm>
            <a:off x="3633788" y="3100288"/>
            <a:ext cx="31750" cy="44450"/>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79" name="Freeform 51"/>
          <p:cNvSpPr>
            <a:spLocks/>
          </p:cNvSpPr>
          <p:nvPr/>
        </p:nvSpPr>
        <p:spPr bwMode="auto">
          <a:xfrm>
            <a:off x="3633788" y="3100288"/>
            <a:ext cx="31750" cy="44450"/>
          </a:xfrm>
          <a:custGeom>
            <a:avLst/>
            <a:gdLst/>
            <a:ahLst/>
            <a:cxnLst>
              <a:cxn ang="0">
                <a:pos x="20" y="0"/>
              </a:cxn>
              <a:cxn ang="0">
                <a:pos x="39" y="28"/>
              </a:cxn>
              <a:cxn ang="0">
                <a:pos x="0" y="28"/>
              </a:cxn>
              <a:cxn ang="0">
                <a:pos x="20" y="0"/>
              </a:cxn>
            </a:cxnLst>
            <a:rect l="0" t="0" r="r" b="b"/>
            <a:pathLst>
              <a:path w="39" h="28">
                <a:moveTo>
                  <a:pt x="20" y="0"/>
                </a:moveTo>
                <a:lnTo>
                  <a:pt x="39"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80" name="Freeform 52"/>
          <p:cNvSpPr>
            <a:spLocks/>
          </p:cNvSpPr>
          <p:nvPr/>
        </p:nvSpPr>
        <p:spPr bwMode="auto">
          <a:xfrm>
            <a:off x="4522788" y="2566888"/>
            <a:ext cx="30162" cy="46038"/>
          </a:xfrm>
          <a:custGeom>
            <a:avLst/>
            <a:gdLst/>
            <a:ahLst/>
            <a:cxnLst>
              <a:cxn ang="0">
                <a:pos x="20" y="0"/>
              </a:cxn>
              <a:cxn ang="0">
                <a:pos x="40" y="28"/>
              </a:cxn>
              <a:cxn ang="0">
                <a:pos x="0" y="28"/>
              </a:cxn>
              <a:cxn ang="0">
                <a:pos x="20" y="0"/>
              </a:cxn>
            </a:cxnLst>
            <a:rect l="0" t="0" r="r" b="b"/>
            <a:pathLst>
              <a:path w="40" h="28">
                <a:moveTo>
                  <a:pt x="20" y="0"/>
                </a:moveTo>
                <a:lnTo>
                  <a:pt x="40" y="28"/>
                </a:lnTo>
                <a:lnTo>
                  <a:pt x="0" y="28"/>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81" name="Freeform 53"/>
          <p:cNvSpPr>
            <a:spLocks/>
          </p:cNvSpPr>
          <p:nvPr/>
        </p:nvSpPr>
        <p:spPr bwMode="auto">
          <a:xfrm>
            <a:off x="4522788" y="2566888"/>
            <a:ext cx="30162" cy="46038"/>
          </a:xfrm>
          <a:custGeom>
            <a:avLst/>
            <a:gdLst/>
            <a:ahLst/>
            <a:cxnLst>
              <a:cxn ang="0">
                <a:pos x="20" y="0"/>
              </a:cxn>
              <a:cxn ang="0">
                <a:pos x="40" y="28"/>
              </a:cxn>
              <a:cxn ang="0">
                <a:pos x="0" y="28"/>
              </a:cxn>
              <a:cxn ang="0">
                <a:pos x="20" y="0"/>
              </a:cxn>
            </a:cxnLst>
            <a:rect l="0" t="0" r="r" b="b"/>
            <a:pathLst>
              <a:path w="40" h="28">
                <a:moveTo>
                  <a:pt x="20" y="0"/>
                </a:moveTo>
                <a:lnTo>
                  <a:pt x="40" y="28"/>
                </a:lnTo>
                <a:lnTo>
                  <a:pt x="0" y="28"/>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82" name="Freeform 54"/>
          <p:cNvSpPr>
            <a:spLocks/>
          </p:cNvSpPr>
          <p:nvPr/>
        </p:nvSpPr>
        <p:spPr bwMode="auto">
          <a:xfrm>
            <a:off x="5168901" y="2257326"/>
            <a:ext cx="30163" cy="42862"/>
          </a:xfrm>
          <a:custGeom>
            <a:avLst/>
            <a:gdLst/>
            <a:ahLst/>
            <a:cxnLst>
              <a:cxn ang="0">
                <a:pos x="18" y="0"/>
              </a:cxn>
              <a:cxn ang="0">
                <a:pos x="39" y="27"/>
              </a:cxn>
              <a:cxn ang="0">
                <a:pos x="0" y="27"/>
              </a:cxn>
              <a:cxn ang="0">
                <a:pos x="18" y="0"/>
              </a:cxn>
            </a:cxnLst>
            <a:rect l="0" t="0" r="r" b="b"/>
            <a:pathLst>
              <a:path w="39" h="27">
                <a:moveTo>
                  <a:pt x="18" y="0"/>
                </a:moveTo>
                <a:lnTo>
                  <a:pt x="39" y="27"/>
                </a:lnTo>
                <a:lnTo>
                  <a:pt x="0" y="27"/>
                </a:lnTo>
                <a:lnTo>
                  <a:pt x="18"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83" name="Freeform 55"/>
          <p:cNvSpPr>
            <a:spLocks/>
          </p:cNvSpPr>
          <p:nvPr/>
        </p:nvSpPr>
        <p:spPr bwMode="auto">
          <a:xfrm>
            <a:off x="5168901" y="2257326"/>
            <a:ext cx="30163" cy="42862"/>
          </a:xfrm>
          <a:custGeom>
            <a:avLst/>
            <a:gdLst/>
            <a:ahLst/>
            <a:cxnLst>
              <a:cxn ang="0">
                <a:pos x="18" y="0"/>
              </a:cxn>
              <a:cxn ang="0">
                <a:pos x="39" y="27"/>
              </a:cxn>
              <a:cxn ang="0">
                <a:pos x="0" y="27"/>
              </a:cxn>
              <a:cxn ang="0">
                <a:pos x="18" y="0"/>
              </a:cxn>
            </a:cxnLst>
            <a:rect l="0" t="0" r="r" b="b"/>
            <a:pathLst>
              <a:path w="39" h="27">
                <a:moveTo>
                  <a:pt x="18" y="0"/>
                </a:moveTo>
                <a:lnTo>
                  <a:pt x="39" y="27"/>
                </a:lnTo>
                <a:lnTo>
                  <a:pt x="0" y="27"/>
                </a:lnTo>
                <a:lnTo>
                  <a:pt x="18"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84" name="Freeform 56"/>
          <p:cNvSpPr>
            <a:spLocks/>
          </p:cNvSpPr>
          <p:nvPr/>
        </p:nvSpPr>
        <p:spPr bwMode="auto">
          <a:xfrm>
            <a:off x="2863850" y="3882926"/>
            <a:ext cx="31750" cy="42862"/>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2985" name="Freeform 57"/>
          <p:cNvSpPr>
            <a:spLocks/>
          </p:cNvSpPr>
          <p:nvPr/>
        </p:nvSpPr>
        <p:spPr bwMode="auto">
          <a:xfrm>
            <a:off x="2863850" y="3882926"/>
            <a:ext cx="31750" cy="42862"/>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2986" name="Line 58"/>
          <p:cNvSpPr>
            <a:spLocks noChangeShapeType="1"/>
          </p:cNvSpPr>
          <p:nvPr/>
        </p:nvSpPr>
        <p:spPr bwMode="auto">
          <a:xfrm flipV="1">
            <a:off x="2608264" y="2530377"/>
            <a:ext cx="2276475" cy="1546225"/>
          </a:xfrm>
          <a:prstGeom prst="line">
            <a:avLst/>
          </a:prstGeom>
          <a:noFill/>
          <a:ln w="9525">
            <a:solidFill>
              <a:schemeClr val="accent2"/>
            </a:solidFill>
            <a:round/>
            <a:headEnd/>
            <a:tailEnd/>
          </a:ln>
          <a:effectLst/>
        </p:spPr>
        <p:txBody>
          <a:bodyPr/>
          <a:lstStyle/>
          <a:p>
            <a:endParaRPr lang="tr-TR" dirty="0">
              <a:latin typeface="Aptos" panose="020B0004020202020204" pitchFamily="34" charset="0"/>
              <a:cs typeface="Calibri" pitchFamily="34" charset="0"/>
            </a:endParaRPr>
          </a:p>
        </p:txBody>
      </p:sp>
      <p:sp>
        <p:nvSpPr>
          <p:cNvPr id="892987" name="Line 59"/>
          <p:cNvSpPr>
            <a:spLocks noChangeShapeType="1"/>
          </p:cNvSpPr>
          <p:nvPr/>
        </p:nvSpPr>
        <p:spPr bwMode="auto">
          <a:xfrm flipV="1">
            <a:off x="3103563" y="2477988"/>
            <a:ext cx="2190750" cy="1220788"/>
          </a:xfrm>
          <a:prstGeom prst="line">
            <a:avLst/>
          </a:prstGeom>
          <a:noFill/>
          <a:ln w="6350">
            <a:solidFill>
              <a:srgbClr val="0000FF"/>
            </a:solidFill>
            <a:round/>
            <a:headEnd/>
            <a:tailEnd/>
          </a:ln>
          <a:effectLst/>
        </p:spPr>
        <p:txBody>
          <a:bodyPr/>
          <a:lstStyle/>
          <a:p>
            <a:endParaRPr lang="tr-TR" dirty="0">
              <a:latin typeface="Aptos" panose="020B0004020202020204" pitchFamily="34" charset="0"/>
              <a:cs typeface="Calibri" pitchFamily="34" charset="0"/>
            </a:endParaRPr>
          </a:p>
        </p:txBody>
      </p:sp>
      <p:sp>
        <p:nvSpPr>
          <p:cNvPr id="892988" name="Line 60"/>
          <p:cNvSpPr>
            <a:spLocks noChangeShapeType="1"/>
          </p:cNvSpPr>
          <p:nvPr/>
        </p:nvSpPr>
        <p:spPr bwMode="auto">
          <a:xfrm flipV="1">
            <a:off x="2828926" y="2049364"/>
            <a:ext cx="2938463" cy="1839913"/>
          </a:xfrm>
          <a:prstGeom prst="line">
            <a:avLst/>
          </a:prstGeom>
          <a:noFill/>
          <a:ln w="6350">
            <a:solidFill>
              <a:srgbClr val="3366FF"/>
            </a:solidFill>
            <a:round/>
            <a:headEnd/>
            <a:tailEnd/>
          </a:ln>
          <a:effectLst/>
        </p:spPr>
        <p:txBody>
          <a:bodyPr/>
          <a:lstStyle/>
          <a:p>
            <a:endParaRPr lang="tr-TR" dirty="0">
              <a:latin typeface="Aptos" panose="020B0004020202020204" pitchFamily="34" charset="0"/>
              <a:cs typeface="Calibri" pitchFamily="34" charset="0"/>
            </a:endParaRPr>
          </a:p>
        </p:txBody>
      </p:sp>
      <p:sp>
        <p:nvSpPr>
          <p:cNvPr id="892989" name="Rectangle 61"/>
          <p:cNvSpPr>
            <a:spLocks noChangeArrowheads="1"/>
          </p:cNvSpPr>
          <p:nvPr/>
        </p:nvSpPr>
        <p:spPr bwMode="auto">
          <a:xfrm>
            <a:off x="3474509" y="2079527"/>
            <a:ext cx="464871" cy="123111"/>
          </a:xfrm>
          <a:prstGeom prst="rect">
            <a:avLst/>
          </a:prstGeom>
          <a:noFill/>
          <a:ln w="9525">
            <a:noFill/>
            <a:miter lim="800000"/>
            <a:headEnd/>
            <a:tailEnd/>
          </a:ln>
        </p:spPr>
        <p:txBody>
          <a:bodyPr wrap="none" lIns="0" tIns="0" rIns="0" bIns="0">
            <a:spAutoFit/>
          </a:bodyPr>
          <a:lstStyle/>
          <a:p>
            <a:r>
              <a:rPr lang="en-GB" sz="800" b="1" dirty="0">
                <a:latin typeface="Aptos" panose="020B0004020202020204" pitchFamily="34" charset="0"/>
                <a:cs typeface="Calibri" pitchFamily="34" charset="0"/>
              </a:rPr>
              <a:t>R = 0.9031</a:t>
            </a:r>
            <a:endParaRPr lang="en-GB" sz="2800" i="1" dirty="0">
              <a:latin typeface="Aptos" panose="020B0004020202020204" pitchFamily="34" charset="0"/>
              <a:cs typeface="Calibri" pitchFamily="34" charset="0"/>
            </a:endParaRPr>
          </a:p>
        </p:txBody>
      </p:sp>
      <p:sp>
        <p:nvSpPr>
          <p:cNvPr id="892990" name="Rectangle 62"/>
          <p:cNvSpPr>
            <a:spLocks noChangeArrowheads="1"/>
          </p:cNvSpPr>
          <p:nvPr/>
        </p:nvSpPr>
        <p:spPr bwMode="auto">
          <a:xfrm>
            <a:off x="3538259" y="2001739"/>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2991" name="Rectangle 63"/>
          <p:cNvSpPr>
            <a:spLocks noChangeArrowheads="1"/>
          </p:cNvSpPr>
          <p:nvPr/>
        </p:nvSpPr>
        <p:spPr bwMode="auto">
          <a:xfrm>
            <a:off x="3477684" y="2241452"/>
            <a:ext cx="464871" cy="123111"/>
          </a:xfrm>
          <a:prstGeom prst="rect">
            <a:avLst/>
          </a:prstGeom>
          <a:noFill/>
          <a:ln w="9525">
            <a:noFill/>
            <a:miter lim="800000"/>
            <a:headEnd/>
            <a:tailEnd/>
          </a:ln>
        </p:spPr>
        <p:txBody>
          <a:bodyPr wrap="none" lIns="0" tIns="0" rIns="0" bIns="0">
            <a:spAutoFit/>
          </a:bodyPr>
          <a:lstStyle/>
          <a:p>
            <a:r>
              <a:rPr lang="en-GB" sz="800" b="1" dirty="0">
                <a:latin typeface="Aptos" panose="020B0004020202020204" pitchFamily="34" charset="0"/>
                <a:cs typeface="Calibri" pitchFamily="34" charset="0"/>
              </a:rPr>
              <a:t>R = 0.7280</a:t>
            </a:r>
            <a:endParaRPr lang="en-GB" sz="2800" i="1" dirty="0">
              <a:latin typeface="Aptos" panose="020B0004020202020204" pitchFamily="34" charset="0"/>
              <a:cs typeface="Calibri" pitchFamily="34" charset="0"/>
            </a:endParaRPr>
          </a:p>
        </p:txBody>
      </p:sp>
      <p:sp>
        <p:nvSpPr>
          <p:cNvPr id="892992" name="Rectangle 64"/>
          <p:cNvSpPr>
            <a:spLocks noChangeArrowheads="1"/>
          </p:cNvSpPr>
          <p:nvPr/>
        </p:nvSpPr>
        <p:spPr bwMode="auto">
          <a:xfrm>
            <a:off x="3539846" y="2160489"/>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2993" name="Rectangle 65"/>
          <p:cNvSpPr>
            <a:spLocks noChangeArrowheads="1"/>
          </p:cNvSpPr>
          <p:nvPr/>
        </p:nvSpPr>
        <p:spPr bwMode="auto">
          <a:xfrm>
            <a:off x="3451740" y="2431952"/>
            <a:ext cx="65724" cy="123111"/>
          </a:xfrm>
          <a:prstGeom prst="rect">
            <a:avLst/>
          </a:prstGeom>
          <a:noFill/>
          <a:ln w="9525">
            <a:noFill/>
            <a:miter lim="800000"/>
            <a:headEnd/>
            <a:tailEnd/>
          </a:ln>
        </p:spPr>
        <p:txBody>
          <a:bodyPr wrap="none" lIns="0" tIns="0" rIns="0" bIns="0">
            <a:spAutoFit/>
          </a:bodyPr>
          <a:lstStyle/>
          <a:p>
            <a:r>
              <a:rPr lang="en-GB" sz="800" b="1" dirty="0">
                <a:latin typeface="Aptos" panose="020B0004020202020204" pitchFamily="34" charset="0"/>
                <a:cs typeface="Calibri" pitchFamily="34" charset="0"/>
              </a:rPr>
              <a:t>R</a:t>
            </a:r>
            <a:endParaRPr lang="en-GB" sz="2800" i="1" dirty="0">
              <a:latin typeface="Aptos" panose="020B0004020202020204" pitchFamily="34" charset="0"/>
              <a:cs typeface="Calibri" pitchFamily="34" charset="0"/>
            </a:endParaRPr>
          </a:p>
        </p:txBody>
      </p:sp>
      <p:sp>
        <p:nvSpPr>
          <p:cNvPr id="892994" name="Rectangle 66"/>
          <p:cNvSpPr>
            <a:spLocks noChangeArrowheads="1"/>
          </p:cNvSpPr>
          <p:nvPr/>
        </p:nvSpPr>
        <p:spPr bwMode="auto">
          <a:xfrm>
            <a:off x="3522413" y="2431952"/>
            <a:ext cx="399148" cy="123111"/>
          </a:xfrm>
          <a:prstGeom prst="rect">
            <a:avLst/>
          </a:prstGeom>
          <a:noFill/>
          <a:ln w="9525">
            <a:noFill/>
            <a:miter lim="800000"/>
            <a:headEnd/>
            <a:tailEnd/>
          </a:ln>
        </p:spPr>
        <p:txBody>
          <a:bodyPr wrap="none" lIns="0" tIns="0" rIns="0" bIns="0">
            <a:spAutoFit/>
          </a:bodyPr>
          <a:lstStyle/>
          <a:p>
            <a:r>
              <a:rPr lang="en-GB" sz="800" b="1" dirty="0">
                <a:latin typeface="Aptos" panose="020B0004020202020204" pitchFamily="34" charset="0"/>
                <a:cs typeface="Calibri" pitchFamily="34" charset="0"/>
              </a:rPr>
              <a:t> = 0.8753</a:t>
            </a:r>
            <a:endParaRPr lang="en-GB" sz="2800" i="1" dirty="0">
              <a:latin typeface="Aptos" panose="020B0004020202020204" pitchFamily="34" charset="0"/>
              <a:cs typeface="Calibri" pitchFamily="34" charset="0"/>
            </a:endParaRPr>
          </a:p>
        </p:txBody>
      </p:sp>
      <p:sp>
        <p:nvSpPr>
          <p:cNvPr id="892995" name="Rectangle 67"/>
          <p:cNvSpPr>
            <a:spLocks noChangeArrowheads="1"/>
          </p:cNvSpPr>
          <p:nvPr/>
        </p:nvSpPr>
        <p:spPr bwMode="auto">
          <a:xfrm>
            <a:off x="2115270" y="4683027"/>
            <a:ext cx="195566"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-1.0</a:t>
            </a:r>
            <a:endParaRPr lang="en-GB" sz="3200" i="1" dirty="0">
              <a:latin typeface="Aptos" panose="020B0004020202020204" pitchFamily="34" charset="0"/>
              <a:cs typeface="Calibri" pitchFamily="34" charset="0"/>
            </a:endParaRPr>
          </a:p>
        </p:txBody>
      </p:sp>
      <p:sp>
        <p:nvSpPr>
          <p:cNvPr id="892996" name="Rectangle 68"/>
          <p:cNvSpPr>
            <a:spLocks noChangeArrowheads="1"/>
          </p:cNvSpPr>
          <p:nvPr/>
        </p:nvSpPr>
        <p:spPr bwMode="auto">
          <a:xfrm>
            <a:off x="2077867" y="4238527"/>
            <a:ext cx="40076"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a:t>
            </a:r>
            <a:endParaRPr lang="en-GB" sz="3200" i="1" dirty="0">
              <a:latin typeface="Aptos" panose="020B0004020202020204" pitchFamily="34" charset="0"/>
              <a:cs typeface="Calibri" pitchFamily="34" charset="0"/>
            </a:endParaRPr>
          </a:p>
        </p:txBody>
      </p:sp>
      <p:sp>
        <p:nvSpPr>
          <p:cNvPr id="892997" name="Rectangle 69"/>
          <p:cNvSpPr>
            <a:spLocks noChangeArrowheads="1"/>
          </p:cNvSpPr>
          <p:nvPr/>
        </p:nvSpPr>
        <p:spPr bwMode="auto">
          <a:xfrm>
            <a:off x="2141634" y="4235352"/>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0.5</a:t>
            </a:r>
            <a:endParaRPr lang="en-GB" sz="3200" i="1" dirty="0">
              <a:latin typeface="Aptos" panose="020B0004020202020204" pitchFamily="34" charset="0"/>
              <a:cs typeface="Calibri" pitchFamily="34" charset="0"/>
            </a:endParaRPr>
          </a:p>
        </p:txBody>
      </p:sp>
      <p:sp>
        <p:nvSpPr>
          <p:cNvPr id="892998" name="Rectangle 70"/>
          <p:cNvSpPr>
            <a:spLocks noChangeArrowheads="1"/>
          </p:cNvSpPr>
          <p:nvPr/>
        </p:nvSpPr>
        <p:spPr bwMode="auto">
          <a:xfrm>
            <a:off x="2257146" y="4178202"/>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2999" name="Rectangle 71"/>
          <p:cNvSpPr>
            <a:spLocks noChangeArrowheads="1"/>
          </p:cNvSpPr>
          <p:nvPr/>
        </p:nvSpPr>
        <p:spPr bwMode="auto">
          <a:xfrm>
            <a:off x="2230952" y="3808314"/>
            <a:ext cx="60914"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0</a:t>
            </a:r>
            <a:endParaRPr lang="en-GB" sz="3200" i="1" dirty="0">
              <a:latin typeface="Aptos" panose="020B0004020202020204" pitchFamily="34" charset="0"/>
              <a:cs typeface="Calibri" pitchFamily="34" charset="0"/>
            </a:endParaRPr>
          </a:p>
        </p:txBody>
      </p:sp>
      <p:sp>
        <p:nvSpPr>
          <p:cNvPr id="893000" name="Rectangle 72"/>
          <p:cNvSpPr>
            <a:spLocks noChangeArrowheads="1"/>
          </p:cNvSpPr>
          <p:nvPr/>
        </p:nvSpPr>
        <p:spPr bwMode="auto">
          <a:xfrm>
            <a:off x="2253178" y="3735289"/>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01" name="Rectangle 73"/>
          <p:cNvSpPr>
            <a:spLocks noChangeArrowheads="1"/>
          </p:cNvSpPr>
          <p:nvPr/>
        </p:nvSpPr>
        <p:spPr bwMode="auto">
          <a:xfrm>
            <a:off x="2140840" y="3411439"/>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0.5</a:t>
            </a:r>
            <a:endParaRPr lang="en-GB" sz="3200" i="1" dirty="0">
              <a:latin typeface="Aptos" panose="020B0004020202020204" pitchFamily="34" charset="0"/>
              <a:cs typeface="Calibri" pitchFamily="34" charset="0"/>
            </a:endParaRPr>
          </a:p>
        </p:txBody>
      </p:sp>
      <p:sp>
        <p:nvSpPr>
          <p:cNvPr id="893002" name="Rectangle 74"/>
          <p:cNvSpPr>
            <a:spLocks noChangeArrowheads="1"/>
          </p:cNvSpPr>
          <p:nvPr/>
        </p:nvSpPr>
        <p:spPr bwMode="auto">
          <a:xfrm>
            <a:off x="2257146" y="3336827"/>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03" name="Rectangle 75"/>
          <p:cNvSpPr>
            <a:spLocks noChangeArrowheads="1"/>
          </p:cNvSpPr>
          <p:nvPr/>
        </p:nvSpPr>
        <p:spPr bwMode="auto">
          <a:xfrm>
            <a:off x="2140840" y="2957414"/>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1.0</a:t>
            </a:r>
            <a:endParaRPr lang="en-GB" sz="3200" i="1" dirty="0">
              <a:latin typeface="Aptos" panose="020B0004020202020204" pitchFamily="34" charset="0"/>
              <a:cs typeface="Calibri" pitchFamily="34" charset="0"/>
            </a:endParaRPr>
          </a:p>
        </p:txBody>
      </p:sp>
      <p:sp>
        <p:nvSpPr>
          <p:cNvPr id="893004" name="Rectangle 76"/>
          <p:cNvSpPr>
            <a:spLocks noChangeArrowheads="1"/>
          </p:cNvSpPr>
          <p:nvPr/>
        </p:nvSpPr>
        <p:spPr bwMode="auto">
          <a:xfrm>
            <a:off x="2253178" y="2914552"/>
            <a:ext cx="57708" cy="492443"/>
          </a:xfrm>
          <a:prstGeom prst="rect">
            <a:avLst/>
          </a:prstGeom>
          <a:noFill/>
          <a:ln w="9525">
            <a:noFill/>
            <a:miter lim="800000"/>
            <a:headEnd/>
            <a:tailEnd/>
          </a:ln>
        </p:spPr>
        <p:txBody>
          <a:bodyPr wrap="none" lIns="0" tIns="0" rIns="0" bIns="0">
            <a:spAutoFit/>
          </a:bodyPr>
          <a:lstStyle/>
          <a:p>
            <a:r>
              <a:rPr lang="en-GB" dirty="0">
                <a:latin typeface="Times New Roman" pitchFamily="18" charset="0"/>
                <a:cs typeface="Calibri" pitchFamily="34" charset="0"/>
              </a:rPr>
              <a:t> </a:t>
            </a:r>
            <a:endParaRPr lang="en-GB" sz="3200" i="1" dirty="0">
              <a:latin typeface="Aptos" panose="020B0004020202020204" pitchFamily="34" charset="0"/>
              <a:cs typeface="Calibri" pitchFamily="34" charset="0"/>
            </a:endParaRPr>
          </a:p>
        </p:txBody>
      </p:sp>
      <p:sp>
        <p:nvSpPr>
          <p:cNvPr id="893005" name="Rectangle 77"/>
          <p:cNvSpPr>
            <a:spLocks noChangeArrowheads="1"/>
          </p:cNvSpPr>
          <p:nvPr/>
        </p:nvSpPr>
        <p:spPr bwMode="auto">
          <a:xfrm>
            <a:off x="2123284" y="2538313"/>
            <a:ext cx="174728" cy="153888"/>
          </a:xfrm>
          <a:prstGeom prst="rect">
            <a:avLst/>
          </a:prstGeom>
          <a:noFill/>
          <a:ln w="9525">
            <a:noFill/>
            <a:miter lim="800000"/>
            <a:headEnd/>
            <a:tailEnd/>
          </a:ln>
        </p:spPr>
        <p:txBody>
          <a:bodyPr wrap="none" lIns="0" tIns="0" rIns="0" bIns="0">
            <a:spAutoFit/>
          </a:bodyPr>
          <a:lstStyle/>
          <a:p>
            <a:r>
              <a:rPr lang="en-GB" sz="1000" dirty="0">
                <a:latin typeface="Aptos" panose="020B0004020202020204" pitchFamily="34" charset="0"/>
                <a:cs typeface="Calibri" pitchFamily="34" charset="0"/>
              </a:rPr>
              <a:t>1.5</a:t>
            </a:r>
            <a:endParaRPr lang="en-GB" sz="3600" i="1" dirty="0">
              <a:latin typeface="Aptos" panose="020B0004020202020204" pitchFamily="34" charset="0"/>
              <a:cs typeface="Calibri" pitchFamily="34" charset="0"/>
            </a:endParaRPr>
          </a:p>
        </p:txBody>
      </p:sp>
      <p:sp>
        <p:nvSpPr>
          <p:cNvPr id="893006" name="Rectangle 78"/>
          <p:cNvSpPr>
            <a:spLocks noChangeArrowheads="1"/>
          </p:cNvSpPr>
          <p:nvPr/>
        </p:nvSpPr>
        <p:spPr bwMode="auto">
          <a:xfrm>
            <a:off x="2257146" y="2493864"/>
            <a:ext cx="57708" cy="492443"/>
          </a:xfrm>
          <a:prstGeom prst="rect">
            <a:avLst/>
          </a:prstGeom>
          <a:noFill/>
          <a:ln w="9525">
            <a:noFill/>
            <a:miter lim="800000"/>
            <a:headEnd/>
            <a:tailEnd/>
          </a:ln>
        </p:spPr>
        <p:txBody>
          <a:bodyPr wrap="none" lIns="0" tIns="0" rIns="0" bIns="0">
            <a:spAutoFit/>
          </a:bodyPr>
          <a:lstStyle/>
          <a:p>
            <a:r>
              <a:rPr lang="en-GB" dirty="0">
                <a:latin typeface="Times New Roman" pitchFamily="18" charset="0"/>
                <a:cs typeface="Calibri" pitchFamily="34" charset="0"/>
              </a:rPr>
              <a:t> </a:t>
            </a:r>
            <a:endParaRPr lang="en-GB" sz="3200" i="1" dirty="0">
              <a:latin typeface="Aptos" panose="020B0004020202020204" pitchFamily="34" charset="0"/>
              <a:cs typeface="Calibri" pitchFamily="34" charset="0"/>
            </a:endParaRPr>
          </a:p>
        </p:txBody>
      </p:sp>
      <p:sp>
        <p:nvSpPr>
          <p:cNvPr id="893007" name="Rectangle 79"/>
          <p:cNvSpPr>
            <a:spLocks noChangeArrowheads="1"/>
          </p:cNvSpPr>
          <p:nvPr/>
        </p:nvSpPr>
        <p:spPr bwMode="auto">
          <a:xfrm>
            <a:off x="2123284" y="2112863"/>
            <a:ext cx="174728" cy="153888"/>
          </a:xfrm>
          <a:prstGeom prst="rect">
            <a:avLst/>
          </a:prstGeom>
          <a:noFill/>
          <a:ln w="9525">
            <a:noFill/>
            <a:miter lim="800000"/>
            <a:headEnd/>
            <a:tailEnd/>
          </a:ln>
        </p:spPr>
        <p:txBody>
          <a:bodyPr wrap="none" lIns="0" tIns="0" rIns="0" bIns="0">
            <a:spAutoFit/>
          </a:bodyPr>
          <a:lstStyle/>
          <a:p>
            <a:r>
              <a:rPr lang="en-GB" sz="1000" dirty="0">
                <a:latin typeface="Aptos" panose="020B0004020202020204" pitchFamily="34" charset="0"/>
                <a:cs typeface="Calibri" pitchFamily="34" charset="0"/>
              </a:rPr>
              <a:t>2.0</a:t>
            </a:r>
            <a:endParaRPr lang="en-GB" sz="3600" i="1" dirty="0">
              <a:latin typeface="Aptos" panose="020B0004020202020204" pitchFamily="34" charset="0"/>
              <a:cs typeface="Calibri" pitchFamily="34" charset="0"/>
            </a:endParaRPr>
          </a:p>
        </p:txBody>
      </p:sp>
      <p:sp>
        <p:nvSpPr>
          <p:cNvPr id="893008" name="Rectangle 80"/>
          <p:cNvSpPr>
            <a:spLocks noChangeArrowheads="1"/>
          </p:cNvSpPr>
          <p:nvPr/>
        </p:nvSpPr>
        <p:spPr bwMode="auto">
          <a:xfrm>
            <a:off x="2254250" y="2068413"/>
            <a:ext cx="63500" cy="304800"/>
          </a:xfrm>
          <a:prstGeom prst="rect">
            <a:avLst/>
          </a:prstGeom>
          <a:noFill/>
          <a:ln w="9525">
            <a:noFill/>
            <a:miter lim="800000"/>
            <a:headEnd/>
            <a:tailEnd/>
          </a:ln>
        </p:spPr>
        <p:txBody>
          <a:bodyPr wrap="none" lIns="0" tIns="0" rIns="0" bIns="0">
            <a:spAutoFit/>
          </a:bodyPr>
          <a:lstStyle/>
          <a:p>
            <a:r>
              <a:rPr lang="en-GB" sz="2000" dirty="0">
                <a:latin typeface="Times New Roman" pitchFamily="18" charset="0"/>
                <a:cs typeface="Calibri" pitchFamily="34" charset="0"/>
              </a:rPr>
              <a:t> </a:t>
            </a:r>
            <a:endParaRPr lang="en-GB" sz="3600" i="1" dirty="0">
              <a:latin typeface="Aptos" panose="020B0004020202020204" pitchFamily="34" charset="0"/>
              <a:cs typeface="Calibri" pitchFamily="34" charset="0"/>
            </a:endParaRPr>
          </a:p>
        </p:txBody>
      </p:sp>
      <p:sp>
        <p:nvSpPr>
          <p:cNvPr id="893009" name="Rectangle 81"/>
          <p:cNvSpPr>
            <a:spLocks noChangeArrowheads="1"/>
          </p:cNvSpPr>
          <p:nvPr/>
        </p:nvSpPr>
        <p:spPr bwMode="auto">
          <a:xfrm>
            <a:off x="2123284" y="1709638"/>
            <a:ext cx="174728" cy="153888"/>
          </a:xfrm>
          <a:prstGeom prst="rect">
            <a:avLst/>
          </a:prstGeom>
          <a:noFill/>
          <a:ln w="9525">
            <a:noFill/>
            <a:miter lim="800000"/>
            <a:headEnd/>
            <a:tailEnd/>
          </a:ln>
        </p:spPr>
        <p:txBody>
          <a:bodyPr wrap="none" lIns="0" tIns="0" rIns="0" bIns="0">
            <a:spAutoFit/>
          </a:bodyPr>
          <a:lstStyle/>
          <a:p>
            <a:r>
              <a:rPr lang="en-GB" sz="1000" dirty="0">
                <a:latin typeface="Aptos" panose="020B0004020202020204" pitchFamily="34" charset="0"/>
                <a:cs typeface="Calibri" pitchFamily="34" charset="0"/>
              </a:rPr>
              <a:t>2.5</a:t>
            </a:r>
            <a:endParaRPr lang="en-GB" sz="3600" i="1" dirty="0">
              <a:latin typeface="Aptos" panose="020B0004020202020204" pitchFamily="34" charset="0"/>
              <a:cs typeface="Calibri" pitchFamily="34" charset="0"/>
            </a:endParaRPr>
          </a:p>
        </p:txBody>
      </p:sp>
      <p:sp>
        <p:nvSpPr>
          <p:cNvPr id="893010" name="Rectangle 82"/>
          <p:cNvSpPr>
            <a:spLocks noChangeArrowheads="1"/>
          </p:cNvSpPr>
          <p:nvPr/>
        </p:nvSpPr>
        <p:spPr bwMode="auto">
          <a:xfrm>
            <a:off x="2257425" y="1650901"/>
            <a:ext cx="63500" cy="304800"/>
          </a:xfrm>
          <a:prstGeom prst="rect">
            <a:avLst/>
          </a:prstGeom>
          <a:noFill/>
          <a:ln w="9525">
            <a:noFill/>
            <a:miter lim="800000"/>
            <a:headEnd/>
            <a:tailEnd/>
          </a:ln>
        </p:spPr>
        <p:txBody>
          <a:bodyPr wrap="none" lIns="0" tIns="0" rIns="0" bIns="0">
            <a:spAutoFit/>
          </a:bodyPr>
          <a:lstStyle/>
          <a:p>
            <a:r>
              <a:rPr lang="en-GB" sz="2000" dirty="0">
                <a:solidFill>
                  <a:schemeClr val="bg1"/>
                </a:solidFill>
                <a:latin typeface="Times New Roman" pitchFamily="18" charset="0"/>
                <a:cs typeface="Calibri" pitchFamily="34" charset="0"/>
              </a:rPr>
              <a:t> </a:t>
            </a:r>
            <a:endParaRPr lang="en-GB" sz="3600" i="1" dirty="0">
              <a:solidFill>
                <a:schemeClr val="bg1"/>
              </a:solidFill>
              <a:latin typeface="Aptos" panose="020B0004020202020204" pitchFamily="34" charset="0"/>
              <a:cs typeface="Calibri" pitchFamily="34" charset="0"/>
            </a:endParaRPr>
          </a:p>
        </p:txBody>
      </p:sp>
      <p:sp>
        <p:nvSpPr>
          <p:cNvPr id="893011" name="Rectangle 83"/>
          <p:cNvSpPr>
            <a:spLocks noChangeArrowheads="1"/>
          </p:cNvSpPr>
          <p:nvPr/>
        </p:nvSpPr>
        <p:spPr bwMode="auto">
          <a:xfrm>
            <a:off x="2244555" y="4803677"/>
            <a:ext cx="40076"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a:t>
            </a:r>
            <a:endParaRPr lang="en-GB" sz="3200" i="1" dirty="0">
              <a:latin typeface="Aptos" panose="020B0004020202020204" pitchFamily="34" charset="0"/>
              <a:cs typeface="Calibri" pitchFamily="34" charset="0"/>
            </a:endParaRPr>
          </a:p>
        </p:txBody>
      </p:sp>
      <p:sp>
        <p:nvSpPr>
          <p:cNvPr id="893012" name="Rectangle 84"/>
          <p:cNvSpPr>
            <a:spLocks noChangeArrowheads="1"/>
          </p:cNvSpPr>
          <p:nvPr/>
        </p:nvSpPr>
        <p:spPr bwMode="auto">
          <a:xfrm>
            <a:off x="2274984" y="4803677"/>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0.5</a:t>
            </a:r>
            <a:endParaRPr lang="en-GB" sz="3200" i="1" dirty="0">
              <a:latin typeface="Aptos" panose="020B0004020202020204" pitchFamily="34" charset="0"/>
              <a:cs typeface="Calibri" pitchFamily="34" charset="0"/>
            </a:endParaRPr>
          </a:p>
        </p:txBody>
      </p:sp>
      <p:sp>
        <p:nvSpPr>
          <p:cNvPr id="893013" name="Rectangle 85"/>
          <p:cNvSpPr>
            <a:spLocks noChangeArrowheads="1"/>
          </p:cNvSpPr>
          <p:nvPr/>
        </p:nvSpPr>
        <p:spPr bwMode="auto">
          <a:xfrm>
            <a:off x="2356365" y="4722714"/>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14" name="Rectangle 86"/>
          <p:cNvSpPr>
            <a:spLocks noChangeArrowheads="1"/>
          </p:cNvSpPr>
          <p:nvPr/>
        </p:nvSpPr>
        <p:spPr bwMode="auto">
          <a:xfrm>
            <a:off x="2933421" y="4802089"/>
            <a:ext cx="60914"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0</a:t>
            </a:r>
            <a:endParaRPr lang="en-GB" sz="3200" i="1" dirty="0">
              <a:latin typeface="Aptos" panose="020B0004020202020204" pitchFamily="34" charset="0"/>
              <a:cs typeface="Calibri" pitchFamily="34" charset="0"/>
            </a:endParaRPr>
          </a:p>
        </p:txBody>
      </p:sp>
      <p:sp>
        <p:nvSpPr>
          <p:cNvPr id="893015" name="Rectangle 87"/>
          <p:cNvSpPr>
            <a:spLocks noChangeArrowheads="1"/>
          </p:cNvSpPr>
          <p:nvPr/>
        </p:nvSpPr>
        <p:spPr bwMode="auto">
          <a:xfrm>
            <a:off x="2985015" y="4721127"/>
            <a:ext cx="57708" cy="492443"/>
          </a:xfrm>
          <a:prstGeom prst="rect">
            <a:avLst/>
          </a:prstGeom>
          <a:noFill/>
          <a:ln w="9525">
            <a:noFill/>
            <a:miter lim="800000"/>
            <a:headEnd/>
            <a:tailEnd/>
          </a:ln>
        </p:spPr>
        <p:txBody>
          <a:bodyPr wrap="none" lIns="0" tIns="0" rIns="0" bIns="0">
            <a:spAutoFit/>
          </a:bodyPr>
          <a:lstStyle/>
          <a:p>
            <a:r>
              <a:rPr lang="en-GB" dirty="0">
                <a:latin typeface="Times New Roman" pitchFamily="18" charset="0"/>
                <a:cs typeface="Calibri" pitchFamily="34" charset="0"/>
              </a:rPr>
              <a:t> </a:t>
            </a:r>
            <a:endParaRPr lang="en-GB" sz="3200" i="1" dirty="0">
              <a:latin typeface="Aptos" panose="020B0004020202020204" pitchFamily="34" charset="0"/>
              <a:cs typeface="Calibri" pitchFamily="34" charset="0"/>
            </a:endParaRPr>
          </a:p>
        </p:txBody>
      </p:sp>
      <p:sp>
        <p:nvSpPr>
          <p:cNvPr id="893016" name="Rectangle 88"/>
          <p:cNvSpPr>
            <a:spLocks noChangeArrowheads="1"/>
          </p:cNvSpPr>
          <p:nvPr/>
        </p:nvSpPr>
        <p:spPr bwMode="auto">
          <a:xfrm>
            <a:off x="3510853" y="4803677"/>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0.5</a:t>
            </a:r>
            <a:endParaRPr lang="en-GB" sz="3200" i="1" dirty="0">
              <a:latin typeface="Aptos" panose="020B0004020202020204" pitchFamily="34" charset="0"/>
              <a:cs typeface="Calibri" pitchFamily="34" charset="0"/>
            </a:endParaRPr>
          </a:p>
        </p:txBody>
      </p:sp>
      <p:sp>
        <p:nvSpPr>
          <p:cNvPr id="893017" name="Rectangle 89"/>
          <p:cNvSpPr>
            <a:spLocks noChangeArrowheads="1"/>
          </p:cNvSpPr>
          <p:nvPr/>
        </p:nvSpPr>
        <p:spPr bwMode="auto">
          <a:xfrm>
            <a:off x="3612871" y="4722714"/>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18" name="Rectangle 90"/>
          <p:cNvSpPr>
            <a:spLocks noChangeArrowheads="1"/>
          </p:cNvSpPr>
          <p:nvPr/>
        </p:nvSpPr>
        <p:spPr bwMode="auto">
          <a:xfrm>
            <a:off x="4068065" y="4802089"/>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1.0</a:t>
            </a:r>
            <a:endParaRPr lang="en-GB" sz="3200" i="1" dirty="0">
              <a:latin typeface="Aptos" panose="020B0004020202020204" pitchFamily="34" charset="0"/>
              <a:cs typeface="Calibri" pitchFamily="34" charset="0"/>
            </a:endParaRPr>
          </a:p>
        </p:txBody>
      </p:sp>
      <p:sp>
        <p:nvSpPr>
          <p:cNvPr id="893019" name="Rectangle 91"/>
          <p:cNvSpPr>
            <a:spLocks noChangeArrowheads="1"/>
          </p:cNvSpPr>
          <p:nvPr/>
        </p:nvSpPr>
        <p:spPr bwMode="auto">
          <a:xfrm>
            <a:off x="4183578" y="4721127"/>
            <a:ext cx="57708" cy="492443"/>
          </a:xfrm>
          <a:prstGeom prst="rect">
            <a:avLst/>
          </a:prstGeom>
          <a:noFill/>
          <a:ln w="9525">
            <a:noFill/>
            <a:miter lim="800000"/>
            <a:headEnd/>
            <a:tailEnd/>
          </a:ln>
        </p:spPr>
        <p:txBody>
          <a:bodyPr wrap="none" lIns="0" tIns="0" rIns="0" bIns="0">
            <a:spAutoFit/>
          </a:bodyPr>
          <a:lstStyle/>
          <a:p>
            <a:r>
              <a:rPr lang="en-GB" dirty="0">
                <a:latin typeface="Times New Roman" pitchFamily="18" charset="0"/>
                <a:cs typeface="Calibri" pitchFamily="34" charset="0"/>
              </a:rPr>
              <a:t> </a:t>
            </a:r>
            <a:endParaRPr lang="en-GB" sz="3200" i="1" dirty="0">
              <a:latin typeface="Aptos" panose="020B0004020202020204" pitchFamily="34" charset="0"/>
              <a:cs typeface="Calibri" pitchFamily="34" charset="0"/>
            </a:endParaRPr>
          </a:p>
        </p:txBody>
      </p:sp>
      <p:sp>
        <p:nvSpPr>
          <p:cNvPr id="893020" name="Rectangle 92"/>
          <p:cNvSpPr>
            <a:spLocks noChangeArrowheads="1"/>
          </p:cNvSpPr>
          <p:nvPr/>
        </p:nvSpPr>
        <p:spPr bwMode="auto">
          <a:xfrm>
            <a:off x="4709415" y="4803677"/>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1.5</a:t>
            </a:r>
            <a:endParaRPr lang="en-GB" sz="3200" i="1" dirty="0">
              <a:latin typeface="Aptos" panose="020B0004020202020204" pitchFamily="34" charset="0"/>
              <a:cs typeface="Calibri" pitchFamily="34" charset="0"/>
            </a:endParaRPr>
          </a:p>
        </p:txBody>
      </p:sp>
      <p:sp>
        <p:nvSpPr>
          <p:cNvPr id="893021" name="Rectangle 93"/>
          <p:cNvSpPr>
            <a:spLocks noChangeArrowheads="1"/>
          </p:cNvSpPr>
          <p:nvPr/>
        </p:nvSpPr>
        <p:spPr bwMode="auto">
          <a:xfrm>
            <a:off x="4815402" y="4722714"/>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22" name="Rectangle 94"/>
          <p:cNvSpPr>
            <a:spLocks noChangeArrowheads="1"/>
          </p:cNvSpPr>
          <p:nvPr/>
        </p:nvSpPr>
        <p:spPr bwMode="auto">
          <a:xfrm>
            <a:off x="5292028" y="4802089"/>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2.0</a:t>
            </a:r>
            <a:endParaRPr lang="en-GB" sz="3200" i="1" dirty="0">
              <a:latin typeface="Aptos" panose="020B0004020202020204" pitchFamily="34" charset="0"/>
              <a:cs typeface="Calibri" pitchFamily="34" charset="0"/>
            </a:endParaRPr>
          </a:p>
        </p:txBody>
      </p:sp>
      <p:sp>
        <p:nvSpPr>
          <p:cNvPr id="893023" name="Rectangle 95"/>
          <p:cNvSpPr>
            <a:spLocks noChangeArrowheads="1"/>
          </p:cNvSpPr>
          <p:nvPr/>
        </p:nvSpPr>
        <p:spPr bwMode="auto">
          <a:xfrm>
            <a:off x="5385315" y="4721127"/>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24" name="Rectangle 96"/>
          <p:cNvSpPr>
            <a:spLocks noChangeArrowheads="1"/>
          </p:cNvSpPr>
          <p:nvPr/>
        </p:nvSpPr>
        <p:spPr bwMode="auto">
          <a:xfrm>
            <a:off x="5912740" y="4803677"/>
            <a:ext cx="155492"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2.5</a:t>
            </a:r>
            <a:endParaRPr lang="en-GB" sz="3200" i="1" dirty="0">
              <a:latin typeface="Aptos" panose="020B0004020202020204" pitchFamily="34" charset="0"/>
              <a:cs typeface="Calibri" pitchFamily="34" charset="0"/>
            </a:endParaRPr>
          </a:p>
        </p:txBody>
      </p:sp>
      <p:sp>
        <p:nvSpPr>
          <p:cNvPr id="893025" name="Rectangle 97"/>
          <p:cNvSpPr>
            <a:spLocks noChangeArrowheads="1"/>
          </p:cNvSpPr>
          <p:nvPr/>
        </p:nvSpPr>
        <p:spPr bwMode="auto">
          <a:xfrm>
            <a:off x="6011584" y="4722714"/>
            <a:ext cx="57708" cy="492443"/>
          </a:xfrm>
          <a:prstGeom prst="rect">
            <a:avLst/>
          </a:prstGeom>
          <a:noFill/>
          <a:ln w="9525">
            <a:noFill/>
            <a:miter lim="800000"/>
            <a:headEnd/>
            <a:tailEnd/>
          </a:ln>
        </p:spPr>
        <p:txBody>
          <a:bodyPr wrap="none" lIns="0" tIns="0" rIns="0" bIns="0">
            <a:spAutoFit/>
          </a:bodyPr>
          <a:lstStyle/>
          <a:p>
            <a:r>
              <a:rPr lang="en-GB" dirty="0">
                <a:solidFill>
                  <a:srgbClr val="000000"/>
                </a:solidFill>
                <a:latin typeface="Times New Roman" pitchFamily="18" charset="0"/>
                <a:cs typeface="Calibri" pitchFamily="34" charset="0"/>
              </a:rPr>
              <a:t> </a:t>
            </a:r>
            <a:endParaRPr lang="en-GB" sz="3200" i="1" dirty="0">
              <a:latin typeface="Aptos" panose="020B0004020202020204" pitchFamily="34" charset="0"/>
              <a:cs typeface="Calibri" pitchFamily="34" charset="0"/>
            </a:endParaRPr>
          </a:p>
        </p:txBody>
      </p:sp>
      <p:sp>
        <p:nvSpPr>
          <p:cNvPr id="893026" name="Freeform 98"/>
          <p:cNvSpPr>
            <a:spLocks/>
          </p:cNvSpPr>
          <p:nvPr/>
        </p:nvSpPr>
        <p:spPr bwMode="auto">
          <a:xfrm>
            <a:off x="2622551" y="2098577"/>
            <a:ext cx="28575" cy="39687"/>
          </a:xfrm>
          <a:custGeom>
            <a:avLst/>
            <a:gdLst/>
            <a:ahLst/>
            <a:cxnLst>
              <a:cxn ang="0">
                <a:pos x="20" y="0"/>
              </a:cxn>
              <a:cxn ang="0">
                <a:pos x="15" y="0"/>
              </a:cxn>
              <a:cxn ang="0">
                <a:pos x="12" y="1"/>
              </a:cxn>
              <a:cxn ang="0">
                <a:pos x="8" y="2"/>
              </a:cxn>
              <a:cxn ang="0">
                <a:pos x="7" y="3"/>
              </a:cxn>
              <a:cxn ang="0">
                <a:pos x="3" y="6"/>
              </a:cxn>
              <a:cxn ang="0">
                <a:pos x="2" y="8"/>
              </a:cxn>
              <a:cxn ang="0">
                <a:pos x="2" y="10"/>
              </a:cxn>
              <a:cxn ang="0">
                <a:pos x="0" y="14"/>
              </a:cxn>
              <a:cxn ang="0">
                <a:pos x="2" y="16"/>
              </a:cxn>
              <a:cxn ang="0">
                <a:pos x="2" y="18"/>
              </a:cxn>
              <a:cxn ang="0">
                <a:pos x="3" y="21"/>
              </a:cxn>
              <a:cxn ang="0">
                <a:pos x="7" y="23"/>
              </a:cxn>
              <a:cxn ang="0">
                <a:pos x="8" y="24"/>
              </a:cxn>
              <a:cxn ang="0">
                <a:pos x="12" y="25"/>
              </a:cxn>
              <a:cxn ang="0">
                <a:pos x="15" y="26"/>
              </a:cxn>
              <a:cxn ang="0">
                <a:pos x="20" y="26"/>
              </a:cxn>
              <a:cxn ang="0">
                <a:pos x="23" y="26"/>
              </a:cxn>
              <a:cxn ang="0">
                <a:pos x="26" y="25"/>
              </a:cxn>
              <a:cxn ang="0">
                <a:pos x="30" y="24"/>
              </a:cxn>
              <a:cxn ang="0">
                <a:pos x="33" y="23"/>
              </a:cxn>
              <a:cxn ang="0">
                <a:pos x="35" y="21"/>
              </a:cxn>
              <a:cxn ang="0">
                <a:pos x="36" y="18"/>
              </a:cxn>
              <a:cxn ang="0">
                <a:pos x="38" y="16"/>
              </a:cxn>
              <a:cxn ang="0">
                <a:pos x="38" y="14"/>
              </a:cxn>
              <a:cxn ang="0">
                <a:pos x="38" y="10"/>
              </a:cxn>
              <a:cxn ang="0">
                <a:pos x="36" y="8"/>
              </a:cxn>
              <a:cxn ang="0">
                <a:pos x="35" y="6"/>
              </a:cxn>
              <a:cxn ang="0">
                <a:pos x="33" y="3"/>
              </a:cxn>
              <a:cxn ang="0">
                <a:pos x="30" y="2"/>
              </a:cxn>
              <a:cxn ang="0">
                <a:pos x="26" y="1"/>
              </a:cxn>
              <a:cxn ang="0">
                <a:pos x="23" y="0"/>
              </a:cxn>
              <a:cxn ang="0">
                <a:pos x="20" y="0"/>
              </a:cxn>
            </a:cxnLst>
            <a:rect l="0" t="0" r="r" b="b"/>
            <a:pathLst>
              <a:path w="38" h="26">
                <a:moveTo>
                  <a:pt x="20" y="0"/>
                </a:moveTo>
                <a:lnTo>
                  <a:pt x="15" y="0"/>
                </a:lnTo>
                <a:lnTo>
                  <a:pt x="12" y="1"/>
                </a:lnTo>
                <a:lnTo>
                  <a:pt x="8" y="2"/>
                </a:lnTo>
                <a:lnTo>
                  <a:pt x="7" y="3"/>
                </a:lnTo>
                <a:lnTo>
                  <a:pt x="3" y="6"/>
                </a:lnTo>
                <a:lnTo>
                  <a:pt x="2" y="8"/>
                </a:lnTo>
                <a:lnTo>
                  <a:pt x="2" y="10"/>
                </a:lnTo>
                <a:lnTo>
                  <a:pt x="0" y="14"/>
                </a:lnTo>
                <a:lnTo>
                  <a:pt x="2" y="16"/>
                </a:lnTo>
                <a:lnTo>
                  <a:pt x="2" y="18"/>
                </a:lnTo>
                <a:lnTo>
                  <a:pt x="3" y="21"/>
                </a:lnTo>
                <a:lnTo>
                  <a:pt x="7" y="23"/>
                </a:lnTo>
                <a:lnTo>
                  <a:pt x="8" y="24"/>
                </a:lnTo>
                <a:lnTo>
                  <a:pt x="12" y="25"/>
                </a:lnTo>
                <a:lnTo>
                  <a:pt x="15" y="26"/>
                </a:lnTo>
                <a:lnTo>
                  <a:pt x="20" y="26"/>
                </a:lnTo>
                <a:lnTo>
                  <a:pt x="23" y="26"/>
                </a:lnTo>
                <a:lnTo>
                  <a:pt x="26" y="25"/>
                </a:lnTo>
                <a:lnTo>
                  <a:pt x="30" y="24"/>
                </a:lnTo>
                <a:lnTo>
                  <a:pt x="33" y="23"/>
                </a:lnTo>
                <a:lnTo>
                  <a:pt x="35" y="21"/>
                </a:lnTo>
                <a:lnTo>
                  <a:pt x="36" y="18"/>
                </a:lnTo>
                <a:lnTo>
                  <a:pt x="38" y="16"/>
                </a:lnTo>
                <a:lnTo>
                  <a:pt x="38" y="14"/>
                </a:lnTo>
                <a:lnTo>
                  <a:pt x="38" y="10"/>
                </a:lnTo>
                <a:lnTo>
                  <a:pt x="36" y="8"/>
                </a:lnTo>
                <a:lnTo>
                  <a:pt x="35" y="6"/>
                </a:lnTo>
                <a:lnTo>
                  <a:pt x="33" y="3"/>
                </a:lnTo>
                <a:lnTo>
                  <a:pt x="30" y="2"/>
                </a:lnTo>
                <a:lnTo>
                  <a:pt x="26" y="1"/>
                </a:lnTo>
                <a:lnTo>
                  <a:pt x="23" y="0"/>
                </a:lnTo>
                <a:lnTo>
                  <a:pt x="20" y="0"/>
                </a:lnTo>
                <a:close/>
              </a:path>
            </a:pathLst>
          </a:custGeom>
          <a:solidFill>
            <a:srgbClr val="FF00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27" name="Freeform 99"/>
          <p:cNvSpPr>
            <a:spLocks/>
          </p:cNvSpPr>
          <p:nvPr/>
        </p:nvSpPr>
        <p:spPr bwMode="auto">
          <a:xfrm>
            <a:off x="2622551" y="2098577"/>
            <a:ext cx="28575" cy="39687"/>
          </a:xfrm>
          <a:custGeom>
            <a:avLst/>
            <a:gdLst/>
            <a:ahLst/>
            <a:cxnLst>
              <a:cxn ang="0">
                <a:pos x="20" y="0"/>
              </a:cxn>
              <a:cxn ang="0">
                <a:pos x="15" y="0"/>
              </a:cxn>
              <a:cxn ang="0">
                <a:pos x="12" y="1"/>
              </a:cxn>
              <a:cxn ang="0">
                <a:pos x="8" y="2"/>
              </a:cxn>
              <a:cxn ang="0">
                <a:pos x="7" y="3"/>
              </a:cxn>
              <a:cxn ang="0">
                <a:pos x="3" y="6"/>
              </a:cxn>
              <a:cxn ang="0">
                <a:pos x="2" y="8"/>
              </a:cxn>
              <a:cxn ang="0">
                <a:pos x="2" y="10"/>
              </a:cxn>
              <a:cxn ang="0">
                <a:pos x="0" y="14"/>
              </a:cxn>
              <a:cxn ang="0">
                <a:pos x="2" y="16"/>
              </a:cxn>
              <a:cxn ang="0">
                <a:pos x="2" y="18"/>
              </a:cxn>
              <a:cxn ang="0">
                <a:pos x="3" y="21"/>
              </a:cxn>
              <a:cxn ang="0">
                <a:pos x="7" y="23"/>
              </a:cxn>
              <a:cxn ang="0">
                <a:pos x="8" y="24"/>
              </a:cxn>
              <a:cxn ang="0">
                <a:pos x="12" y="25"/>
              </a:cxn>
              <a:cxn ang="0">
                <a:pos x="15" y="26"/>
              </a:cxn>
              <a:cxn ang="0">
                <a:pos x="20" y="26"/>
              </a:cxn>
              <a:cxn ang="0">
                <a:pos x="23" y="26"/>
              </a:cxn>
              <a:cxn ang="0">
                <a:pos x="26" y="25"/>
              </a:cxn>
              <a:cxn ang="0">
                <a:pos x="30" y="24"/>
              </a:cxn>
              <a:cxn ang="0">
                <a:pos x="33" y="23"/>
              </a:cxn>
              <a:cxn ang="0">
                <a:pos x="35" y="21"/>
              </a:cxn>
              <a:cxn ang="0">
                <a:pos x="36" y="18"/>
              </a:cxn>
              <a:cxn ang="0">
                <a:pos x="38" y="16"/>
              </a:cxn>
              <a:cxn ang="0">
                <a:pos x="38" y="14"/>
              </a:cxn>
              <a:cxn ang="0">
                <a:pos x="38" y="10"/>
              </a:cxn>
              <a:cxn ang="0">
                <a:pos x="36" y="8"/>
              </a:cxn>
              <a:cxn ang="0">
                <a:pos x="35" y="6"/>
              </a:cxn>
              <a:cxn ang="0">
                <a:pos x="33" y="3"/>
              </a:cxn>
              <a:cxn ang="0">
                <a:pos x="30" y="2"/>
              </a:cxn>
              <a:cxn ang="0">
                <a:pos x="26" y="1"/>
              </a:cxn>
              <a:cxn ang="0">
                <a:pos x="23" y="0"/>
              </a:cxn>
              <a:cxn ang="0">
                <a:pos x="20" y="0"/>
              </a:cxn>
            </a:cxnLst>
            <a:rect l="0" t="0" r="r" b="b"/>
            <a:pathLst>
              <a:path w="38" h="26">
                <a:moveTo>
                  <a:pt x="20" y="0"/>
                </a:moveTo>
                <a:lnTo>
                  <a:pt x="15" y="0"/>
                </a:lnTo>
                <a:lnTo>
                  <a:pt x="12" y="1"/>
                </a:lnTo>
                <a:lnTo>
                  <a:pt x="8" y="2"/>
                </a:lnTo>
                <a:lnTo>
                  <a:pt x="7" y="3"/>
                </a:lnTo>
                <a:lnTo>
                  <a:pt x="3" y="6"/>
                </a:lnTo>
                <a:lnTo>
                  <a:pt x="2" y="8"/>
                </a:lnTo>
                <a:lnTo>
                  <a:pt x="2" y="10"/>
                </a:lnTo>
                <a:lnTo>
                  <a:pt x="0" y="14"/>
                </a:lnTo>
                <a:lnTo>
                  <a:pt x="2" y="16"/>
                </a:lnTo>
                <a:lnTo>
                  <a:pt x="2" y="18"/>
                </a:lnTo>
                <a:lnTo>
                  <a:pt x="3" y="21"/>
                </a:lnTo>
                <a:lnTo>
                  <a:pt x="7" y="23"/>
                </a:lnTo>
                <a:lnTo>
                  <a:pt x="8" y="24"/>
                </a:lnTo>
                <a:lnTo>
                  <a:pt x="12" y="25"/>
                </a:lnTo>
                <a:lnTo>
                  <a:pt x="15" y="26"/>
                </a:lnTo>
                <a:lnTo>
                  <a:pt x="20" y="26"/>
                </a:lnTo>
                <a:lnTo>
                  <a:pt x="23" y="26"/>
                </a:lnTo>
                <a:lnTo>
                  <a:pt x="26" y="25"/>
                </a:lnTo>
                <a:lnTo>
                  <a:pt x="30" y="24"/>
                </a:lnTo>
                <a:lnTo>
                  <a:pt x="33" y="23"/>
                </a:lnTo>
                <a:lnTo>
                  <a:pt x="35" y="21"/>
                </a:lnTo>
                <a:lnTo>
                  <a:pt x="36" y="18"/>
                </a:lnTo>
                <a:lnTo>
                  <a:pt x="38" y="16"/>
                </a:lnTo>
                <a:lnTo>
                  <a:pt x="38" y="14"/>
                </a:lnTo>
                <a:lnTo>
                  <a:pt x="38" y="10"/>
                </a:lnTo>
                <a:lnTo>
                  <a:pt x="36" y="8"/>
                </a:lnTo>
                <a:lnTo>
                  <a:pt x="35" y="6"/>
                </a:lnTo>
                <a:lnTo>
                  <a:pt x="33" y="3"/>
                </a:lnTo>
                <a:lnTo>
                  <a:pt x="30" y="2"/>
                </a:lnTo>
                <a:lnTo>
                  <a:pt x="26" y="1"/>
                </a:lnTo>
                <a:lnTo>
                  <a:pt x="23" y="0"/>
                </a:lnTo>
                <a:lnTo>
                  <a:pt x="20" y="0"/>
                </a:lnTo>
              </a:path>
            </a:pathLst>
          </a:custGeom>
          <a:solidFill>
            <a:schemeClr val="accent2"/>
          </a:solidFill>
          <a:ln w="9525" cap="flat" cmpd="sng">
            <a:solidFill>
              <a:schemeClr val="accent2"/>
            </a:solidFill>
            <a:prstDash val="solid"/>
            <a:round/>
            <a:headEnd/>
            <a:tailEnd/>
          </a:ln>
          <a:effectLst/>
        </p:spPr>
        <p:txBody>
          <a:bodyPr/>
          <a:lstStyle/>
          <a:p>
            <a:endParaRPr lang="tr-TR" dirty="0">
              <a:latin typeface="Aptos" panose="020B0004020202020204" pitchFamily="34" charset="0"/>
              <a:cs typeface="Calibri" pitchFamily="34" charset="0"/>
            </a:endParaRPr>
          </a:p>
        </p:txBody>
      </p:sp>
      <p:sp>
        <p:nvSpPr>
          <p:cNvPr id="893028" name="Rectangle 100"/>
          <p:cNvSpPr>
            <a:spLocks noChangeArrowheads="1"/>
          </p:cNvSpPr>
          <p:nvPr/>
        </p:nvSpPr>
        <p:spPr bwMode="auto">
          <a:xfrm>
            <a:off x="2794718" y="2079527"/>
            <a:ext cx="541815" cy="123111"/>
          </a:xfrm>
          <a:prstGeom prst="rect">
            <a:avLst/>
          </a:prstGeom>
          <a:noFill/>
          <a:ln w="9525">
            <a:noFill/>
            <a:miter lim="800000"/>
            <a:headEnd/>
            <a:tailEnd/>
          </a:ln>
        </p:spPr>
        <p:txBody>
          <a:bodyPr wrap="none" lIns="0" tIns="0" rIns="0" bIns="0">
            <a:spAutoFit/>
          </a:bodyPr>
          <a:lstStyle/>
          <a:p>
            <a:r>
              <a:rPr lang="en-US" altLang="ja-JP" sz="800" b="1" dirty="0">
                <a:latin typeface="Aptos" panose="020B0004020202020204" pitchFamily="34" charset="0"/>
                <a:ea typeface="MS Mincho" pitchFamily="49" charset="-128"/>
                <a:cs typeface="Calibri" pitchFamily="34" charset="0"/>
              </a:rPr>
              <a:t>15–25 years</a:t>
            </a:r>
            <a:endParaRPr lang="en-GB" sz="800" b="1" dirty="0">
              <a:latin typeface="Aptos" panose="020B0004020202020204" pitchFamily="34" charset="0"/>
              <a:ea typeface="MS Mincho" pitchFamily="49" charset="-128"/>
              <a:cs typeface="Calibri" pitchFamily="34" charset="0"/>
            </a:endParaRPr>
          </a:p>
        </p:txBody>
      </p:sp>
      <p:sp>
        <p:nvSpPr>
          <p:cNvPr id="893029" name="Rectangle 101"/>
          <p:cNvSpPr>
            <a:spLocks noChangeArrowheads="1"/>
          </p:cNvSpPr>
          <p:nvPr/>
        </p:nvSpPr>
        <p:spPr bwMode="auto">
          <a:xfrm>
            <a:off x="3062009" y="1979514"/>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30" name="Rectangle 102"/>
          <p:cNvSpPr>
            <a:spLocks noChangeArrowheads="1"/>
          </p:cNvSpPr>
          <p:nvPr/>
        </p:nvSpPr>
        <p:spPr bwMode="auto">
          <a:xfrm>
            <a:off x="2622551" y="2276377"/>
            <a:ext cx="28575" cy="41275"/>
          </a:xfrm>
          <a:prstGeom prst="rect">
            <a:avLst/>
          </a:prstGeom>
          <a:solidFill>
            <a:schemeClr val="accent2"/>
          </a:solidFill>
          <a:ln w="9525">
            <a:solidFill>
              <a:schemeClr val="accent2"/>
            </a:solidFill>
            <a:miter lim="800000"/>
            <a:headEnd/>
            <a:tailEnd/>
          </a:ln>
        </p:spPr>
        <p:txBody>
          <a:bodyPr/>
          <a:lstStyle/>
          <a:p>
            <a:endParaRPr lang="tr-TR" dirty="0">
              <a:latin typeface="Aptos" panose="020B0004020202020204" pitchFamily="34" charset="0"/>
              <a:cs typeface="Calibri" pitchFamily="34" charset="0"/>
            </a:endParaRPr>
          </a:p>
        </p:txBody>
      </p:sp>
      <p:sp>
        <p:nvSpPr>
          <p:cNvPr id="893031" name="Rectangle 103"/>
          <p:cNvSpPr>
            <a:spLocks noChangeArrowheads="1"/>
          </p:cNvSpPr>
          <p:nvPr/>
        </p:nvSpPr>
        <p:spPr bwMode="auto">
          <a:xfrm>
            <a:off x="2622551" y="2276377"/>
            <a:ext cx="28575" cy="41275"/>
          </a:xfrm>
          <a:prstGeom prst="rect">
            <a:avLst/>
          </a:prstGeom>
          <a:solidFill>
            <a:srgbClr val="3333FF"/>
          </a:solidFill>
          <a:ln w="6350">
            <a:solidFill>
              <a:srgbClr val="0000FF"/>
            </a:solidFill>
            <a:miter lim="800000"/>
            <a:headEnd/>
            <a:tailEnd/>
          </a:ln>
        </p:spPr>
        <p:txBody>
          <a:bodyPr/>
          <a:lstStyle/>
          <a:p>
            <a:endParaRPr lang="tr-TR" dirty="0">
              <a:latin typeface="Aptos" panose="020B0004020202020204" pitchFamily="34" charset="0"/>
              <a:cs typeface="Calibri" pitchFamily="34" charset="0"/>
            </a:endParaRPr>
          </a:p>
        </p:txBody>
      </p:sp>
      <p:sp>
        <p:nvSpPr>
          <p:cNvPr id="893032" name="Rectangle 104"/>
          <p:cNvSpPr>
            <a:spLocks noChangeArrowheads="1"/>
          </p:cNvSpPr>
          <p:nvPr/>
        </p:nvSpPr>
        <p:spPr bwMode="auto">
          <a:xfrm>
            <a:off x="2794718" y="2257327"/>
            <a:ext cx="541815" cy="123111"/>
          </a:xfrm>
          <a:prstGeom prst="rect">
            <a:avLst/>
          </a:prstGeom>
          <a:noFill/>
          <a:ln w="9525">
            <a:noFill/>
            <a:miter lim="800000"/>
            <a:headEnd/>
            <a:tailEnd/>
          </a:ln>
        </p:spPr>
        <p:txBody>
          <a:bodyPr wrap="none" lIns="0" tIns="0" rIns="0" bIns="0">
            <a:spAutoFit/>
          </a:bodyPr>
          <a:lstStyle/>
          <a:p>
            <a:r>
              <a:rPr lang="en-US" altLang="ja-JP" sz="800" b="1" dirty="0">
                <a:latin typeface="Aptos" panose="020B0004020202020204" pitchFamily="34" charset="0"/>
                <a:ea typeface="MS Mincho" pitchFamily="49" charset="-128"/>
                <a:cs typeface="Calibri" pitchFamily="34" charset="0"/>
              </a:rPr>
              <a:t>26–45 years</a:t>
            </a:r>
            <a:endParaRPr lang="en-GB" sz="800" b="1" dirty="0">
              <a:latin typeface="Aptos" panose="020B0004020202020204" pitchFamily="34" charset="0"/>
              <a:ea typeface="MS Mincho" pitchFamily="49" charset="-128"/>
              <a:cs typeface="Calibri" pitchFamily="34" charset="0"/>
            </a:endParaRPr>
          </a:p>
        </p:txBody>
      </p:sp>
      <p:sp>
        <p:nvSpPr>
          <p:cNvPr id="893033" name="Rectangle 105"/>
          <p:cNvSpPr>
            <a:spLocks noChangeArrowheads="1"/>
          </p:cNvSpPr>
          <p:nvPr/>
        </p:nvSpPr>
        <p:spPr bwMode="auto">
          <a:xfrm>
            <a:off x="3062009" y="2155727"/>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34" name="Freeform 106"/>
          <p:cNvSpPr>
            <a:spLocks/>
          </p:cNvSpPr>
          <p:nvPr/>
        </p:nvSpPr>
        <p:spPr bwMode="auto">
          <a:xfrm>
            <a:off x="2622551" y="2455764"/>
            <a:ext cx="30163" cy="42863"/>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00FF00"/>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35" name="Freeform 107"/>
          <p:cNvSpPr>
            <a:spLocks/>
          </p:cNvSpPr>
          <p:nvPr/>
        </p:nvSpPr>
        <p:spPr bwMode="auto">
          <a:xfrm>
            <a:off x="2622551" y="2455764"/>
            <a:ext cx="30163" cy="42863"/>
          </a:xfrm>
          <a:custGeom>
            <a:avLst/>
            <a:gdLst/>
            <a:ahLst/>
            <a:cxnLst>
              <a:cxn ang="0">
                <a:pos x="20" y="0"/>
              </a:cxn>
              <a:cxn ang="0">
                <a:pos x="40" y="27"/>
              </a:cxn>
              <a:cxn ang="0">
                <a:pos x="0" y="27"/>
              </a:cxn>
              <a:cxn ang="0">
                <a:pos x="20" y="0"/>
              </a:cxn>
            </a:cxnLst>
            <a:rect l="0" t="0" r="r" b="b"/>
            <a:pathLst>
              <a:path w="40" h="27">
                <a:moveTo>
                  <a:pt x="20" y="0"/>
                </a:moveTo>
                <a:lnTo>
                  <a:pt x="40" y="27"/>
                </a:lnTo>
                <a:lnTo>
                  <a:pt x="0" y="27"/>
                </a:lnTo>
                <a:lnTo>
                  <a:pt x="20" y="0"/>
                </a:lnTo>
                <a:close/>
              </a:path>
            </a:pathLst>
          </a:custGeom>
          <a:solidFill>
            <a:srgbClr val="3366FF"/>
          </a:solidFill>
          <a:ln w="6350">
            <a:solidFill>
              <a:srgbClr val="3366FF"/>
            </a:solidFill>
            <a:prstDash val="solid"/>
            <a:round/>
            <a:headEnd/>
            <a:tailEnd/>
          </a:ln>
        </p:spPr>
        <p:txBody>
          <a:bodyPr/>
          <a:lstStyle/>
          <a:p>
            <a:endParaRPr lang="tr-TR" dirty="0">
              <a:latin typeface="Aptos" panose="020B0004020202020204" pitchFamily="34" charset="0"/>
              <a:cs typeface="Calibri" pitchFamily="34" charset="0"/>
            </a:endParaRPr>
          </a:p>
        </p:txBody>
      </p:sp>
      <p:sp>
        <p:nvSpPr>
          <p:cNvPr id="893036" name="Rectangle 108"/>
          <p:cNvSpPr>
            <a:spLocks noChangeArrowheads="1"/>
          </p:cNvSpPr>
          <p:nvPr/>
        </p:nvSpPr>
        <p:spPr bwMode="auto">
          <a:xfrm>
            <a:off x="2794718" y="2433539"/>
            <a:ext cx="541815" cy="123111"/>
          </a:xfrm>
          <a:prstGeom prst="rect">
            <a:avLst/>
          </a:prstGeom>
          <a:noFill/>
          <a:ln w="9525">
            <a:noFill/>
            <a:miter lim="800000"/>
            <a:headEnd/>
            <a:tailEnd/>
          </a:ln>
        </p:spPr>
        <p:txBody>
          <a:bodyPr wrap="none" lIns="0" tIns="0" rIns="0" bIns="0">
            <a:spAutoFit/>
          </a:bodyPr>
          <a:lstStyle/>
          <a:p>
            <a:r>
              <a:rPr lang="en-US" altLang="ja-JP" sz="800" b="1" dirty="0">
                <a:latin typeface="Aptos" panose="020B0004020202020204" pitchFamily="34" charset="0"/>
                <a:ea typeface="MS Mincho" pitchFamily="49" charset="-128"/>
                <a:cs typeface="Calibri" pitchFamily="34" charset="0"/>
              </a:rPr>
              <a:t>46–55 years</a:t>
            </a:r>
            <a:endParaRPr lang="en-GB" sz="800" b="1" dirty="0">
              <a:latin typeface="Aptos" panose="020B0004020202020204" pitchFamily="34" charset="0"/>
              <a:ea typeface="MS Mincho" pitchFamily="49" charset="-128"/>
              <a:cs typeface="Calibri" pitchFamily="34" charset="0"/>
            </a:endParaRPr>
          </a:p>
        </p:txBody>
      </p:sp>
      <p:sp>
        <p:nvSpPr>
          <p:cNvPr id="893037" name="Rectangle 109"/>
          <p:cNvSpPr>
            <a:spLocks noChangeArrowheads="1"/>
          </p:cNvSpPr>
          <p:nvPr/>
        </p:nvSpPr>
        <p:spPr bwMode="auto">
          <a:xfrm>
            <a:off x="3062009" y="2330352"/>
            <a:ext cx="57708" cy="492443"/>
          </a:xfrm>
          <a:prstGeom prst="rect">
            <a:avLst/>
          </a:prstGeom>
          <a:noFill/>
          <a:ln w="9525">
            <a:noFill/>
            <a:miter lim="800000"/>
            <a:headEnd/>
            <a:tailEnd/>
          </a:ln>
        </p:spPr>
        <p:txBody>
          <a:bodyPr wrap="none" lIns="0" tIns="0" rIns="0" bIns="0">
            <a:spAutoFit/>
          </a:bodyPr>
          <a:lstStyle/>
          <a:p>
            <a:r>
              <a:rPr lang="en-GB" dirty="0">
                <a:solidFill>
                  <a:schemeClr val="bg1"/>
                </a:solidFill>
                <a:latin typeface="Times New Roman" pitchFamily="18" charset="0"/>
                <a:cs typeface="Calibri" pitchFamily="34" charset="0"/>
              </a:rPr>
              <a:t> </a:t>
            </a:r>
            <a:endParaRPr lang="en-GB" sz="3200" i="1" dirty="0">
              <a:solidFill>
                <a:schemeClr val="bg1"/>
              </a:solidFill>
              <a:latin typeface="Aptos" panose="020B0004020202020204" pitchFamily="34" charset="0"/>
              <a:cs typeface="Calibri" pitchFamily="34" charset="0"/>
            </a:endParaRPr>
          </a:p>
        </p:txBody>
      </p:sp>
      <p:sp>
        <p:nvSpPr>
          <p:cNvPr id="893038" name="Line 110"/>
          <p:cNvSpPr>
            <a:spLocks noChangeShapeType="1"/>
          </p:cNvSpPr>
          <p:nvPr/>
        </p:nvSpPr>
        <p:spPr bwMode="auto">
          <a:xfrm>
            <a:off x="2365375" y="1779488"/>
            <a:ext cx="1588" cy="2946400"/>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93039" name="Line 111"/>
          <p:cNvSpPr>
            <a:spLocks noChangeShapeType="1"/>
          </p:cNvSpPr>
          <p:nvPr/>
        </p:nvSpPr>
        <p:spPr bwMode="auto">
          <a:xfrm>
            <a:off x="2346325" y="4725889"/>
            <a:ext cx="19050" cy="31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0" name="Line 112"/>
          <p:cNvSpPr>
            <a:spLocks noChangeShapeType="1"/>
          </p:cNvSpPr>
          <p:nvPr/>
        </p:nvSpPr>
        <p:spPr bwMode="auto">
          <a:xfrm>
            <a:off x="2346325" y="4306788"/>
            <a:ext cx="19050"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1" name="Line 113"/>
          <p:cNvSpPr>
            <a:spLocks noChangeShapeType="1"/>
          </p:cNvSpPr>
          <p:nvPr/>
        </p:nvSpPr>
        <p:spPr bwMode="auto">
          <a:xfrm>
            <a:off x="2346325" y="3886102"/>
            <a:ext cx="19050" cy="1587"/>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2" name="Line 114"/>
          <p:cNvSpPr>
            <a:spLocks noChangeShapeType="1"/>
          </p:cNvSpPr>
          <p:nvPr/>
        </p:nvSpPr>
        <p:spPr bwMode="auto">
          <a:xfrm>
            <a:off x="2346325" y="3463827"/>
            <a:ext cx="19050" cy="1587"/>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3" name="Line 115"/>
          <p:cNvSpPr>
            <a:spLocks noChangeShapeType="1"/>
          </p:cNvSpPr>
          <p:nvPr/>
        </p:nvSpPr>
        <p:spPr bwMode="auto">
          <a:xfrm>
            <a:off x="2346325" y="3041552"/>
            <a:ext cx="19050" cy="31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4" name="Line 116"/>
          <p:cNvSpPr>
            <a:spLocks noChangeShapeType="1"/>
          </p:cNvSpPr>
          <p:nvPr/>
        </p:nvSpPr>
        <p:spPr bwMode="auto">
          <a:xfrm>
            <a:off x="2346325" y="2622451"/>
            <a:ext cx="19050"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5" name="Line 117"/>
          <p:cNvSpPr>
            <a:spLocks noChangeShapeType="1"/>
          </p:cNvSpPr>
          <p:nvPr/>
        </p:nvSpPr>
        <p:spPr bwMode="auto">
          <a:xfrm>
            <a:off x="2346325" y="2198589"/>
            <a:ext cx="19050" cy="4763"/>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6" name="Line 118"/>
          <p:cNvSpPr>
            <a:spLocks noChangeShapeType="1"/>
          </p:cNvSpPr>
          <p:nvPr/>
        </p:nvSpPr>
        <p:spPr bwMode="auto">
          <a:xfrm>
            <a:off x="2346325" y="1779488"/>
            <a:ext cx="19050" cy="1588"/>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7" name="Line 119"/>
          <p:cNvSpPr>
            <a:spLocks noChangeShapeType="1"/>
          </p:cNvSpPr>
          <p:nvPr/>
        </p:nvSpPr>
        <p:spPr bwMode="auto">
          <a:xfrm>
            <a:off x="2365376" y="4725889"/>
            <a:ext cx="3597275" cy="3175"/>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93048" name="Line 120"/>
          <p:cNvSpPr>
            <a:spLocks noChangeShapeType="1"/>
          </p:cNvSpPr>
          <p:nvPr/>
        </p:nvSpPr>
        <p:spPr bwMode="auto">
          <a:xfrm flipV="1">
            <a:off x="2365375" y="4725889"/>
            <a:ext cx="1588"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49" name="Line 121"/>
          <p:cNvSpPr>
            <a:spLocks noChangeShapeType="1"/>
          </p:cNvSpPr>
          <p:nvPr/>
        </p:nvSpPr>
        <p:spPr bwMode="auto">
          <a:xfrm flipV="1">
            <a:off x="2965450" y="4725889"/>
            <a:ext cx="1588"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50" name="Line 122"/>
          <p:cNvSpPr>
            <a:spLocks noChangeShapeType="1"/>
          </p:cNvSpPr>
          <p:nvPr/>
        </p:nvSpPr>
        <p:spPr bwMode="auto">
          <a:xfrm flipV="1">
            <a:off x="3565525" y="4725889"/>
            <a:ext cx="1588"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51" name="Line 123"/>
          <p:cNvSpPr>
            <a:spLocks noChangeShapeType="1"/>
          </p:cNvSpPr>
          <p:nvPr/>
        </p:nvSpPr>
        <p:spPr bwMode="auto">
          <a:xfrm flipV="1">
            <a:off x="4164014" y="4725889"/>
            <a:ext cx="1587"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52" name="Line 124"/>
          <p:cNvSpPr>
            <a:spLocks noChangeShapeType="1"/>
          </p:cNvSpPr>
          <p:nvPr/>
        </p:nvSpPr>
        <p:spPr bwMode="auto">
          <a:xfrm flipV="1">
            <a:off x="4764089" y="4725889"/>
            <a:ext cx="1587"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53" name="Line 125"/>
          <p:cNvSpPr>
            <a:spLocks noChangeShapeType="1"/>
          </p:cNvSpPr>
          <p:nvPr/>
        </p:nvSpPr>
        <p:spPr bwMode="auto">
          <a:xfrm flipV="1">
            <a:off x="5364163" y="4725889"/>
            <a:ext cx="0"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54" name="Line 126"/>
          <p:cNvSpPr>
            <a:spLocks noChangeShapeType="1"/>
          </p:cNvSpPr>
          <p:nvPr/>
        </p:nvSpPr>
        <p:spPr bwMode="auto">
          <a:xfrm flipV="1">
            <a:off x="5962651" y="4725889"/>
            <a:ext cx="4763" cy="28575"/>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055" name="Freeform 127"/>
          <p:cNvSpPr>
            <a:spLocks/>
          </p:cNvSpPr>
          <p:nvPr/>
        </p:nvSpPr>
        <p:spPr bwMode="auto">
          <a:xfrm>
            <a:off x="3152776" y="3752751"/>
            <a:ext cx="30163" cy="42862"/>
          </a:xfrm>
          <a:custGeom>
            <a:avLst/>
            <a:gdLst/>
            <a:ahLst/>
            <a:cxnLst>
              <a:cxn ang="0">
                <a:pos x="18" y="0"/>
              </a:cxn>
              <a:cxn ang="0">
                <a:pos x="15" y="0"/>
              </a:cxn>
              <a:cxn ang="0">
                <a:pos x="12" y="1"/>
              </a:cxn>
              <a:cxn ang="0">
                <a:pos x="9" y="2"/>
              </a:cxn>
              <a:cxn ang="0">
                <a:pos x="5" y="3"/>
              </a:cxn>
              <a:cxn ang="0">
                <a:pos x="4" y="5"/>
              </a:cxn>
              <a:cxn ang="0">
                <a:pos x="2" y="8"/>
              </a:cxn>
              <a:cxn ang="0">
                <a:pos x="0" y="10"/>
              </a:cxn>
              <a:cxn ang="0">
                <a:pos x="0" y="12"/>
              </a:cxn>
              <a:cxn ang="0">
                <a:pos x="0" y="16"/>
              </a:cxn>
              <a:cxn ang="0">
                <a:pos x="2" y="18"/>
              </a:cxn>
              <a:cxn ang="0">
                <a:pos x="4" y="20"/>
              </a:cxn>
              <a:cxn ang="0">
                <a:pos x="5" y="23"/>
              </a:cxn>
              <a:cxn ang="0">
                <a:pos x="9" y="24"/>
              </a:cxn>
              <a:cxn ang="0">
                <a:pos x="12" y="25"/>
              </a:cxn>
              <a:cxn ang="0">
                <a:pos x="15" y="26"/>
              </a:cxn>
              <a:cxn ang="0">
                <a:pos x="18" y="26"/>
              </a:cxn>
              <a:cxn ang="0">
                <a:pos x="23" y="26"/>
              </a:cxn>
              <a:cxn ang="0">
                <a:pos x="27" y="25"/>
              </a:cxn>
              <a:cxn ang="0">
                <a:pos x="30" y="24"/>
              </a:cxn>
              <a:cxn ang="0">
                <a:pos x="33" y="23"/>
              </a:cxn>
              <a:cxn ang="0">
                <a:pos x="35" y="20"/>
              </a:cxn>
              <a:cxn ang="0">
                <a:pos x="36" y="18"/>
              </a:cxn>
              <a:cxn ang="0">
                <a:pos x="38" y="16"/>
              </a:cxn>
              <a:cxn ang="0">
                <a:pos x="38" y="12"/>
              </a:cxn>
              <a:cxn ang="0">
                <a:pos x="38" y="10"/>
              </a:cxn>
              <a:cxn ang="0">
                <a:pos x="36" y="8"/>
              </a:cxn>
              <a:cxn ang="0">
                <a:pos x="35" y="5"/>
              </a:cxn>
              <a:cxn ang="0">
                <a:pos x="33" y="3"/>
              </a:cxn>
              <a:cxn ang="0">
                <a:pos x="30" y="2"/>
              </a:cxn>
              <a:cxn ang="0">
                <a:pos x="27" y="1"/>
              </a:cxn>
              <a:cxn ang="0">
                <a:pos x="23" y="0"/>
              </a:cxn>
              <a:cxn ang="0">
                <a:pos x="18" y="0"/>
              </a:cxn>
            </a:cxnLst>
            <a:rect l="0" t="0" r="r" b="b"/>
            <a:pathLst>
              <a:path w="38" h="26">
                <a:moveTo>
                  <a:pt x="18" y="0"/>
                </a:moveTo>
                <a:lnTo>
                  <a:pt x="15" y="0"/>
                </a:lnTo>
                <a:lnTo>
                  <a:pt x="12" y="1"/>
                </a:lnTo>
                <a:lnTo>
                  <a:pt x="9" y="2"/>
                </a:lnTo>
                <a:lnTo>
                  <a:pt x="5" y="3"/>
                </a:lnTo>
                <a:lnTo>
                  <a:pt x="4" y="5"/>
                </a:lnTo>
                <a:lnTo>
                  <a:pt x="2" y="8"/>
                </a:lnTo>
                <a:lnTo>
                  <a:pt x="0" y="10"/>
                </a:lnTo>
                <a:lnTo>
                  <a:pt x="0" y="12"/>
                </a:lnTo>
                <a:lnTo>
                  <a:pt x="0" y="16"/>
                </a:lnTo>
                <a:lnTo>
                  <a:pt x="2" y="18"/>
                </a:lnTo>
                <a:lnTo>
                  <a:pt x="4" y="20"/>
                </a:lnTo>
                <a:lnTo>
                  <a:pt x="5" y="23"/>
                </a:lnTo>
                <a:lnTo>
                  <a:pt x="9" y="24"/>
                </a:lnTo>
                <a:lnTo>
                  <a:pt x="12" y="25"/>
                </a:lnTo>
                <a:lnTo>
                  <a:pt x="15" y="26"/>
                </a:lnTo>
                <a:lnTo>
                  <a:pt x="18" y="26"/>
                </a:lnTo>
                <a:lnTo>
                  <a:pt x="23" y="26"/>
                </a:lnTo>
                <a:lnTo>
                  <a:pt x="27" y="25"/>
                </a:lnTo>
                <a:lnTo>
                  <a:pt x="30" y="24"/>
                </a:lnTo>
                <a:lnTo>
                  <a:pt x="33" y="23"/>
                </a:lnTo>
                <a:lnTo>
                  <a:pt x="35" y="20"/>
                </a:lnTo>
                <a:lnTo>
                  <a:pt x="36" y="18"/>
                </a:lnTo>
                <a:lnTo>
                  <a:pt x="38" y="16"/>
                </a:lnTo>
                <a:lnTo>
                  <a:pt x="38" y="12"/>
                </a:lnTo>
                <a:lnTo>
                  <a:pt x="38" y="10"/>
                </a:lnTo>
                <a:lnTo>
                  <a:pt x="36" y="8"/>
                </a:lnTo>
                <a:lnTo>
                  <a:pt x="35" y="5"/>
                </a:lnTo>
                <a:lnTo>
                  <a:pt x="33" y="3"/>
                </a:lnTo>
                <a:lnTo>
                  <a:pt x="30" y="2"/>
                </a:lnTo>
                <a:lnTo>
                  <a:pt x="27"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56" name="Freeform 128"/>
          <p:cNvSpPr>
            <a:spLocks/>
          </p:cNvSpPr>
          <p:nvPr/>
        </p:nvSpPr>
        <p:spPr bwMode="auto">
          <a:xfrm>
            <a:off x="3152776" y="3752751"/>
            <a:ext cx="30163" cy="42862"/>
          </a:xfrm>
          <a:custGeom>
            <a:avLst/>
            <a:gdLst/>
            <a:ahLst/>
            <a:cxnLst>
              <a:cxn ang="0">
                <a:pos x="18" y="0"/>
              </a:cxn>
              <a:cxn ang="0">
                <a:pos x="15" y="0"/>
              </a:cxn>
              <a:cxn ang="0">
                <a:pos x="12" y="1"/>
              </a:cxn>
              <a:cxn ang="0">
                <a:pos x="9" y="2"/>
              </a:cxn>
              <a:cxn ang="0">
                <a:pos x="5" y="3"/>
              </a:cxn>
              <a:cxn ang="0">
                <a:pos x="4" y="5"/>
              </a:cxn>
              <a:cxn ang="0">
                <a:pos x="2" y="8"/>
              </a:cxn>
              <a:cxn ang="0">
                <a:pos x="0" y="10"/>
              </a:cxn>
              <a:cxn ang="0">
                <a:pos x="0" y="12"/>
              </a:cxn>
              <a:cxn ang="0">
                <a:pos x="0" y="16"/>
              </a:cxn>
              <a:cxn ang="0">
                <a:pos x="2" y="18"/>
              </a:cxn>
              <a:cxn ang="0">
                <a:pos x="4" y="20"/>
              </a:cxn>
              <a:cxn ang="0">
                <a:pos x="5" y="23"/>
              </a:cxn>
              <a:cxn ang="0">
                <a:pos x="9" y="24"/>
              </a:cxn>
              <a:cxn ang="0">
                <a:pos x="12" y="25"/>
              </a:cxn>
              <a:cxn ang="0">
                <a:pos x="15" y="26"/>
              </a:cxn>
              <a:cxn ang="0">
                <a:pos x="18" y="26"/>
              </a:cxn>
              <a:cxn ang="0">
                <a:pos x="23" y="26"/>
              </a:cxn>
              <a:cxn ang="0">
                <a:pos x="27" y="25"/>
              </a:cxn>
              <a:cxn ang="0">
                <a:pos x="30" y="24"/>
              </a:cxn>
              <a:cxn ang="0">
                <a:pos x="33" y="23"/>
              </a:cxn>
              <a:cxn ang="0">
                <a:pos x="35" y="20"/>
              </a:cxn>
              <a:cxn ang="0">
                <a:pos x="36" y="18"/>
              </a:cxn>
              <a:cxn ang="0">
                <a:pos x="38" y="16"/>
              </a:cxn>
              <a:cxn ang="0">
                <a:pos x="38" y="12"/>
              </a:cxn>
              <a:cxn ang="0">
                <a:pos x="38" y="10"/>
              </a:cxn>
              <a:cxn ang="0">
                <a:pos x="36" y="8"/>
              </a:cxn>
              <a:cxn ang="0">
                <a:pos x="35" y="5"/>
              </a:cxn>
              <a:cxn ang="0">
                <a:pos x="33" y="3"/>
              </a:cxn>
              <a:cxn ang="0">
                <a:pos x="30" y="2"/>
              </a:cxn>
              <a:cxn ang="0">
                <a:pos x="27" y="1"/>
              </a:cxn>
              <a:cxn ang="0">
                <a:pos x="23" y="0"/>
              </a:cxn>
              <a:cxn ang="0">
                <a:pos x="18" y="0"/>
              </a:cxn>
            </a:cxnLst>
            <a:rect l="0" t="0" r="r" b="b"/>
            <a:pathLst>
              <a:path w="38" h="26">
                <a:moveTo>
                  <a:pt x="18" y="0"/>
                </a:moveTo>
                <a:lnTo>
                  <a:pt x="15" y="0"/>
                </a:lnTo>
                <a:lnTo>
                  <a:pt x="12" y="1"/>
                </a:lnTo>
                <a:lnTo>
                  <a:pt x="9" y="2"/>
                </a:lnTo>
                <a:lnTo>
                  <a:pt x="5" y="3"/>
                </a:lnTo>
                <a:lnTo>
                  <a:pt x="4" y="5"/>
                </a:lnTo>
                <a:lnTo>
                  <a:pt x="2" y="8"/>
                </a:lnTo>
                <a:lnTo>
                  <a:pt x="0" y="10"/>
                </a:lnTo>
                <a:lnTo>
                  <a:pt x="0" y="12"/>
                </a:lnTo>
                <a:lnTo>
                  <a:pt x="0" y="16"/>
                </a:lnTo>
                <a:lnTo>
                  <a:pt x="2" y="18"/>
                </a:lnTo>
                <a:lnTo>
                  <a:pt x="4" y="20"/>
                </a:lnTo>
                <a:lnTo>
                  <a:pt x="5" y="23"/>
                </a:lnTo>
                <a:lnTo>
                  <a:pt x="9" y="24"/>
                </a:lnTo>
                <a:lnTo>
                  <a:pt x="12" y="25"/>
                </a:lnTo>
                <a:lnTo>
                  <a:pt x="15" y="26"/>
                </a:lnTo>
                <a:lnTo>
                  <a:pt x="18" y="26"/>
                </a:lnTo>
                <a:lnTo>
                  <a:pt x="23" y="26"/>
                </a:lnTo>
                <a:lnTo>
                  <a:pt x="27" y="25"/>
                </a:lnTo>
                <a:lnTo>
                  <a:pt x="30" y="24"/>
                </a:lnTo>
                <a:lnTo>
                  <a:pt x="33" y="23"/>
                </a:lnTo>
                <a:lnTo>
                  <a:pt x="35" y="20"/>
                </a:lnTo>
                <a:lnTo>
                  <a:pt x="36" y="18"/>
                </a:lnTo>
                <a:lnTo>
                  <a:pt x="38" y="16"/>
                </a:lnTo>
                <a:lnTo>
                  <a:pt x="38" y="12"/>
                </a:lnTo>
                <a:lnTo>
                  <a:pt x="38" y="10"/>
                </a:lnTo>
                <a:lnTo>
                  <a:pt x="36" y="8"/>
                </a:lnTo>
                <a:lnTo>
                  <a:pt x="35" y="5"/>
                </a:lnTo>
                <a:lnTo>
                  <a:pt x="33" y="3"/>
                </a:lnTo>
                <a:lnTo>
                  <a:pt x="30" y="2"/>
                </a:lnTo>
                <a:lnTo>
                  <a:pt x="27"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57" name="Freeform 129"/>
          <p:cNvSpPr>
            <a:spLocks/>
          </p:cNvSpPr>
          <p:nvPr/>
        </p:nvSpPr>
        <p:spPr bwMode="auto">
          <a:xfrm>
            <a:off x="4356100" y="2755801"/>
            <a:ext cx="31750" cy="42862"/>
          </a:xfrm>
          <a:custGeom>
            <a:avLst/>
            <a:gdLst/>
            <a:ahLst/>
            <a:cxnLst>
              <a:cxn ang="0">
                <a:pos x="19" y="0"/>
              </a:cxn>
              <a:cxn ang="0">
                <a:pos x="16" y="0"/>
              </a:cxn>
              <a:cxn ang="0">
                <a:pos x="11" y="1"/>
              </a:cxn>
              <a:cxn ang="0">
                <a:pos x="9" y="2"/>
              </a:cxn>
              <a:cxn ang="0">
                <a:pos x="6" y="3"/>
              </a:cxn>
              <a:cxn ang="0">
                <a:pos x="3" y="6"/>
              </a:cxn>
              <a:cxn ang="0">
                <a:pos x="1" y="8"/>
              </a:cxn>
              <a:cxn ang="0">
                <a:pos x="1" y="10"/>
              </a:cxn>
              <a:cxn ang="0">
                <a:pos x="0" y="13"/>
              </a:cxn>
              <a:cxn ang="0">
                <a:pos x="1" y="15"/>
              </a:cxn>
              <a:cxn ang="0">
                <a:pos x="1" y="18"/>
              </a:cxn>
              <a:cxn ang="0">
                <a:pos x="3" y="20"/>
              </a:cxn>
              <a:cxn ang="0">
                <a:pos x="6" y="22"/>
              </a:cxn>
              <a:cxn ang="0">
                <a:pos x="9" y="24"/>
              </a:cxn>
              <a:cxn ang="0">
                <a:pos x="11" y="25"/>
              </a:cxn>
              <a:cxn ang="0">
                <a:pos x="16" y="25"/>
              </a:cxn>
              <a:cxn ang="0">
                <a:pos x="19" y="27"/>
              </a:cxn>
              <a:cxn ang="0">
                <a:pos x="23" y="25"/>
              </a:cxn>
              <a:cxn ang="0">
                <a:pos x="27" y="25"/>
              </a:cxn>
              <a:cxn ang="0">
                <a:pos x="31" y="24"/>
              </a:cxn>
              <a:cxn ang="0">
                <a:pos x="32" y="22"/>
              </a:cxn>
              <a:cxn ang="0">
                <a:pos x="36" y="20"/>
              </a:cxn>
              <a:cxn ang="0">
                <a:pos x="37" y="18"/>
              </a:cxn>
              <a:cxn ang="0">
                <a:pos x="37" y="15"/>
              </a:cxn>
              <a:cxn ang="0">
                <a:pos x="39" y="13"/>
              </a:cxn>
              <a:cxn ang="0">
                <a:pos x="37" y="10"/>
              </a:cxn>
              <a:cxn ang="0">
                <a:pos x="37" y="8"/>
              </a:cxn>
              <a:cxn ang="0">
                <a:pos x="36" y="6"/>
              </a:cxn>
              <a:cxn ang="0">
                <a:pos x="32" y="3"/>
              </a:cxn>
              <a:cxn ang="0">
                <a:pos x="31" y="2"/>
              </a:cxn>
              <a:cxn ang="0">
                <a:pos x="27" y="1"/>
              </a:cxn>
              <a:cxn ang="0">
                <a:pos x="23" y="0"/>
              </a:cxn>
              <a:cxn ang="0">
                <a:pos x="19" y="0"/>
              </a:cxn>
            </a:cxnLst>
            <a:rect l="0" t="0" r="r" b="b"/>
            <a:pathLst>
              <a:path w="39" h="27">
                <a:moveTo>
                  <a:pt x="19" y="0"/>
                </a:moveTo>
                <a:lnTo>
                  <a:pt x="16" y="0"/>
                </a:lnTo>
                <a:lnTo>
                  <a:pt x="11" y="1"/>
                </a:lnTo>
                <a:lnTo>
                  <a:pt x="9" y="2"/>
                </a:lnTo>
                <a:lnTo>
                  <a:pt x="6" y="3"/>
                </a:lnTo>
                <a:lnTo>
                  <a:pt x="3" y="6"/>
                </a:lnTo>
                <a:lnTo>
                  <a:pt x="1" y="8"/>
                </a:lnTo>
                <a:lnTo>
                  <a:pt x="1" y="10"/>
                </a:lnTo>
                <a:lnTo>
                  <a:pt x="0" y="13"/>
                </a:lnTo>
                <a:lnTo>
                  <a:pt x="1" y="15"/>
                </a:lnTo>
                <a:lnTo>
                  <a:pt x="1" y="18"/>
                </a:lnTo>
                <a:lnTo>
                  <a:pt x="3" y="20"/>
                </a:lnTo>
                <a:lnTo>
                  <a:pt x="6" y="22"/>
                </a:lnTo>
                <a:lnTo>
                  <a:pt x="9" y="24"/>
                </a:lnTo>
                <a:lnTo>
                  <a:pt x="11" y="25"/>
                </a:lnTo>
                <a:lnTo>
                  <a:pt x="16" y="25"/>
                </a:lnTo>
                <a:lnTo>
                  <a:pt x="19" y="27"/>
                </a:lnTo>
                <a:lnTo>
                  <a:pt x="23" y="25"/>
                </a:lnTo>
                <a:lnTo>
                  <a:pt x="27" y="25"/>
                </a:lnTo>
                <a:lnTo>
                  <a:pt x="31" y="24"/>
                </a:lnTo>
                <a:lnTo>
                  <a:pt x="32" y="22"/>
                </a:lnTo>
                <a:lnTo>
                  <a:pt x="36" y="20"/>
                </a:lnTo>
                <a:lnTo>
                  <a:pt x="37" y="18"/>
                </a:lnTo>
                <a:lnTo>
                  <a:pt x="37" y="15"/>
                </a:lnTo>
                <a:lnTo>
                  <a:pt x="39" y="13"/>
                </a:lnTo>
                <a:lnTo>
                  <a:pt x="37" y="10"/>
                </a:lnTo>
                <a:lnTo>
                  <a:pt x="37" y="8"/>
                </a:lnTo>
                <a:lnTo>
                  <a:pt x="36" y="6"/>
                </a:lnTo>
                <a:lnTo>
                  <a:pt x="32" y="3"/>
                </a:lnTo>
                <a:lnTo>
                  <a:pt x="31" y="2"/>
                </a:lnTo>
                <a:lnTo>
                  <a:pt x="27"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58" name="Freeform 130"/>
          <p:cNvSpPr>
            <a:spLocks/>
          </p:cNvSpPr>
          <p:nvPr/>
        </p:nvSpPr>
        <p:spPr bwMode="auto">
          <a:xfrm>
            <a:off x="4356100" y="2755801"/>
            <a:ext cx="31750" cy="42862"/>
          </a:xfrm>
          <a:custGeom>
            <a:avLst/>
            <a:gdLst/>
            <a:ahLst/>
            <a:cxnLst>
              <a:cxn ang="0">
                <a:pos x="19" y="0"/>
              </a:cxn>
              <a:cxn ang="0">
                <a:pos x="16" y="0"/>
              </a:cxn>
              <a:cxn ang="0">
                <a:pos x="11" y="1"/>
              </a:cxn>
              <a:cxn ang="0">
                <a:pos x="9" y="2"/>
              </a:cxn>
              <a:cxn ang="0">
                <a:pos x="6" y="3"/>
              </a:cxn>
              <a:cxn ang="0">
                <a:pos x="3" y="6"/>
              </a:cxn>
              <a:cxn ang="0">
                <a:pos x="1" y="8"/>
              </a:cxn>
              <a:cxn ang="0">
                <a:pos x="1" y="10"/>
              </a:cxn>
              <a:cxn ang="0">
                <a:pos x="0" y="13"/>
              </a:cxn>
              <a:cxn ang="0">
                <a:pos x="1" y="15"/>
              </a:cxn>
              <a:cxn ang="0">
                <a:pos x="1" y="18"/>
              </a:cxn>
              <a:cxn ang="0">
                <a:pos x="3" y="20"/>
              </a:cxn>
              <a:cxn ang="0">
                <a:pos x="6" y="22"/>
              </a:cxn>
              <a:cxn ang="0">
                <a:pos x="9" y="24"/>
              </a:cxn>
              <a:cxn ang="0">
                <a:pos x="11" y="25"/>
              </a:cxn>
              <a:cxn ang="0">
                <a:pos x="16" y="25"/>
              </a:cxn>
              <a:cxn ang="0">
                <a:pos x="19" y="27"/>
              </a:cxn>
              <a:cxn ang="0">
                <a:pos x="23" y="25"/>
              </a:cxn>
              <a:cxn ang="0">
                <a:pos x="27" y="25"/>
              </a:cxn>
              <a:cxn ang="0">
                <a:pos x="31" y="24"/>
              </a:cxn>
              <a:cxn ang="0">
                <a:pos x="32" y="22"/>
              </a:cxn>
              <a:cxn ang="0">
                <a:pos x="36" y="20"/>
              </a:cxn>
              <a:cxn ang="0">
                <a:pos x="37" y="18"/>
              </a:cxn>
              <a:cxn ang="0">
                <a:pos x="37" y="15"/>
              </a:cxn>
              <a:cxn ang="0">
                <a:pos x="39" y="13"/>
              </a:cxn>
              <a:cxn ang="0">
                <a:pos x="37" y="10"/>
              </a:cxn>
              <a:cxn ang="0">
                <a:pos x="37" y="8"/>
              </a:cxn>
              <a:cxn ang="0">
                <a:pos x="36" y="6"/>
              </a:cxn>
              <a:cxn ang="0">
                <a:pos x="32" y="3"/>
              </a:cxn>
              <a:cxn ang="0">
                <a:pos x="31" y="2"/>
              </a:cxn>
              <a:cxn ang="0">
                <a:pos x="27" y="1"/>
              </a:cxn>
              <a:cxn ang="0">
                <a:pos x="23" y="0"/>
              </a:cxn>
              <a:cxn ang="0">
                <a:pos x="19" y="0"/>
              </a:cxn>
            </a:cxnLst>
            <a:rect l="0" t="0" r="r" b="b"/>
            <a:pathLst>
              <a:path w="39" h="27">
                <a:moveTo>
                  <a:pt x="19" y="0"/>
                </a:moveTo>
                <a:lnTo>
                  <a:pt x="16" y="0"/>
                </a:lnTo>
                <a:lnTo>
                  <a:pt x="11" y="1"/>
                </a:lnTo>
                <a:lnTo>
                  <a:pt x="9" y="2"/>
                </a:lnTo>
                <a:lnTo>
                  <a:pt x="6" y="3"/>
                </a:lnTo>
                <a:lnTo>
                  <a:pt x="3" y="6"/>
                </a:lnTo>
                <a:lnTo>
                  <a:pt x="1" y="8"/>
                </a:lnTo>
                <a:lnTo>
                  <a:pt x="1" y="10"/>
                </a:lnTo>
                <a:lnTo>
                  <a:pt x="0" y="13"/>
                </a:lnTo>
                <a:lnTo>
                  <a:pt x="1" y="15"/>
                </a:lnTo>
                <a:lnTo>
                  <a:pt x="1" y="18"/>
                </a:lnTo>
                <a:lnTo>
                  <a:pt x="3" y="20"/>
                </a:lnTo>
                <a:lnTo>
                  <a:pt x="6" y="22"/>
                </a:lnTo>
                <a:lnTo>
                  <a:pt x="9" y="24"/>
                </a:lnTo>
                <a:lnTo>
                  <a:pt x="11" y="25"/>
                </a:lnTo>
                <a:lnTo>
                  <a:pt x="16" y="25"/>
                </a:lnTo>
                <a:lnTo>
                  <a:pt x="19" y="27"/>
                </a:lnTo>
                <a:lnTo>
                  <a:pt x="23" y="25"/>
                </a:lnTo>
                <a:lnTo>
                  <a:pt x="27" y="25"/>
                </a:lnTo>
                <a:lnTo>
                  <a:pt x="31" y="24"/>
                </a:lnTo>
                <a:lnTo>
                  <a:pt x="32" y="22"/>
                </a:lnTo>
                <a:lnTo>
                  <a:pt x="36" y="20"/>
                </a:lnTo>
                <a:lnTo>
                  <a:pt x="37" y="18"/>
                </a:lnTo>
                <a:lnTo>
                  <a:pt x="37" y="15"/>
                </a:lnTo>
                <a:lnTo>
                  <a:pt x="39" y="13"/>
                </a:lnTo>
                <a:lnTo>
                  <a:pt x="37" y="10"/>
                </a:lnTo>
                <a:lnTo>
                  <a:pt x="37" y="8"/>
                </a:lnTo>
                <a:lnTo>
                  <a:pt x="36" y="6"/>
                </a:lnTo>
                <a:lnTo>
                  <a:pt x="32" y="3"/>
                </a:lnTo>
                <a:lnTo>
                  <a:pt x="31" y="2"/>
                </a:lnTo>
                <a:lnTo>
                  <a:pt x="27"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59" name="Freeform 131"/>
          <p:cNvSpPr>
            <a:spLocks/>
          </p:cNvSpPr>
          <p:nvPr/>
        </p:nvSpPr>
        <p:spPr bwMode="auto">
          <a:xfrm>
            <a:off x="3914776" y="3324127"/>
            <a:ext cx="30163" cy="41275"/>
          </a:xfrm>
          <a:custGeom>
            <a:avLst/>
            <a:gdLst/>
            <a:ahLst/>
            <a:cxnLst>
              <a:cxn ang="0">
                <a:pos x="20" y="0"/>
              </a:cxn>
              <a:cxn ang="0">
                <a:pos x="17" y="0"/>
              </a:cxn>
              <a:cxn ang="0">
                <a:pos x="12" y="1"/>
              </a:cxn>
              <a:cxn ang="0">
                <a:pos x="9" y="2"/>
              </a:cxn>
              <a:cxn ang="0">
                <a:pos x="7" y="3"/>
              </a:cxn>
              <a:cxn ang="0">
                <a:pos x="4" y="5"/>
              </a:cxn>
              <a:cxn ang="0">
                <a:pos x="2" y="8"/>
              </a:cxn>
              <a:cxn ang="0">
                <a:pos x="2" y="10"/>
              </a:cxn>
              <a:cxn ang="0">
                <a:pos x="0" y="12"/>
              </a:cxn>
              <a:cxn ang="0">
                <a:pos x="2" y="15"/>
              </a:cxn>
              <a:cxn ang="0">
                <a:pos x="2" y="18"/>
              </a:cxn>
              <a:cxn ang="0">
                <a:pos x="4" y="20"/>
              </a:cxn>
              <a:cxn ang="0">
                <a:pos x="7" y="21"/>
              </a:cxn>
              <a:cxn ang="0">
                <a:pos x="9" y="24"/>
              </a:cxn>
              <a:cxn ang="0">
                <a:pos x="12" y="25"/>
              </a:cxn>
              <a:cxn ang="0">
                <a:pos x="17" y="25"/>
              </a:cxn>
              <a:cxn ang="0">
                <a:pos x="20" y="26"/>
              </a:cxn>
              <a:cxn ang="0">
                <a:pos x="23" y="25"/>
              </a:cxn>
              <a:cxn ang="0">
                <a:pos x="27" y="25"/>
              </a:cxn>
              <a:cxn ang="0">
                <a:pos x="30" y="24"/>
              </a:cxn>
              <a:cxn ang="0">
                <a:pos x="33" y="21"/>
              </a:cxn>
              <a:cxn ang="0">
                <a:pos x="35" y="20"/>
              </a:cxn>
              <a:cxn ang="0">
                <a:pos x="37" y="18"/>
              </a:cxn>
              <a:cxn ang="0">
                <a:pos x="38" y="15"/>
              </a:cxn>
              <a:cxn ang="0">
                <a:pos x="38" y="12"/>
              </a:cxn>
              <a:cxn ang="0">
                <a:pos x="38" y="10"/>
              </a:cxn>
              <a:cxn ang="0">
                <a:pos x="37" y="8"/>
              </a:cxn>
              <a:cxn ang="0">
                <a:pos x="35" y="5"/>
              </a:cxn>
              <a:cxn ang="0">
                <a:pos x="33" y="3"/>
              </a:cxn>
              <a:cxn ang="0">
                <a:pos x="30" y="2"/>
              </a:cxn>
              <a:cxn ang="0">
                <a:pos x="27" y="1"/>
              </a:cxn>
              <a:cxn ang="0">
                <a:pos x="23" y="0"/>
              </a:cxn>
              <a:cxn ang="0">
                <a:pos x="20" y="0"/>
              </a:cxn>
            </a:cxnLst>
            <a:rect l="0" t="0" r="r" b="b"/>
            <a:pathLst>
              <a:path w="38" h="26">
                <a:moveTo>
                  <a:pt x="20" y="0"/>
                </a:moveTo>
                <a:lnTo>
                  <a:pt x="17" y="0"/>
                </a:lnTo>
                <a:lnTo>
                  <a:pt x="12" y="1"/>
                </a:lnTo>
                <a:lnTo>
                  <a:pt x="9" y="2"/>
                </a:lnTo>
                <a:lnTo>
                  <a:pt x="7" y="3"/>
                </a:lnTo>
                <a:lnTo>
                  <a:pt x="4" y="5"/>
                </a:lnTo>
                <a:lnTo>
                  <a:pt x="2" y="8"/>
                </a:lnTo>
                <a:lnTo>
                  <a:pt x="2" y="10"/>
                </a:lnTo>
                <a:lnTo>
                  <a:pt x="0" y="12"/>
                </a:lnTo>
                <a:lnTo>
                  <a:pt x="2" y="15"/>
                </a:lnTo>
                <a:lnTo>
                  <a:pt x="2" y="18"/>
                </a:lnTo>
                <a:lnTo>
                  <a:pt x="4" y="20"/>
                </a:lnTo>
                <a:lnTo>
                  <a:pt x="7" y="21"/>
                </a:lnTo>
                <a:lnTo>
                  <a:pt x="9" y="24"/>
                </a:lnTo>
                <a:lnTo>
                  <a:pt x="12" y="25"/>
                </a:lnTo>
                <a:lnTo>
                  <a:pt x="17" y="25"/>
                </a:lnTo>
                <a:lnTo>
                  <a:pt x="20" y="26"/>
                </a:lnTo>
                <a:lnTo>
                  <a:pt x="23" y="25"/>
                </a:lnTo>
                <a:lnTo>
                  <a:pt x="27" y="25"/>
                </a:lnTo>
                <a:lnTo>
                  <a:pt x="30" y="24"/>
                </a:lnTo>
                <a:lnTo>
                  <a:pt x="33" y="21"/>
                </a:lnTo>
                <a:lnTo>
                  <a:pt x="35" y="20"/>
                </a:lnTo>
                <a:lnTo>
                  <a:pt x="37" y="18"/>
                </a:lnTo>
                <a:lnTo>
                  <a:pt x="38" y="15"/>
                </a:lnTo>
                <a:lnTo>
                  <a:pt x="38" y="12"/>
                </a:lnTo>
                <a:lnTo>
                  <a:pt x="38" y="10"/>
                </a:lnTo>
                <a:lnTo>
                  <a:pt x="37" y="8"/>
                </a:lnTo>
                <a:lnTo>
                  <a:pt x="35" y="5"/>
                </a:lnTo>
                <a:lnTo>
                  <a:pt x="33" y="3"/>
                </a:lnTo>
                <a:lnTo>
                  <a:pt x="30" y="2"/>
                </a:lnTo>
                <a:lnTo>
                  <a:pt x="27" y="1"/>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60" name="Freeform 132"/>
          <p:cNvSpPr>
            <a:spLocks/>
          </p:cNvSpPr>
          <p:nvPr/>
        </p:nvSpPr>
        <p:spPr bwMode="auto">
          <a:xfrm>
            <a:off x="3914776" y="3324127"/>
            <a:ext cx="30163" cy="41275"/>
          </a:xfrm>
          <a:custGeom>
            <a:avLst/>
            <a:gdLst/>
            <a:ahLst/>
            <a:cxnLst>
              <a:cxn ang="0">
                <a:pos x="20" y="0"/>
              </a:cxn>
              <a:cxn ang="0">
                <a:pos x="17" y="0"/>
              </a:cxn>
              <a:cxn ang="0">
                <a:pos x="12" y="1"/>
              </a:cxn>
              <a:cxn ang="0">
                <a:pos x="9" y="2"/>
              </a:cxn>
              <a:cxn ang="0">
                <a:pos x="7" y="3"/>
              </a:cxn>
              <a:cxn ang="0">
                <a:pos x="4" y="5"/>
              </a:cxn>
              <a:cxn ang="0">
                <a:pos x="2" y="8"/>
              </a:cxn>
              <a:cxn ang="0">
                <a:pos x="2" y="10"/>
              </a:cxn>
              <a:cxn ang="0">
                <a:pos x="0" y="12"/>
              </a:cxn>
              <a:cxn ang="0">
                <a:pos x="2" y="15"/>
              </a:cxn>
              <a:cxn ang="0">
                <a:pos x="2" y="18"/>
              </a:cxn>
              <a:cxn ang="0">
                <a:pos x="4" y="20"/>
              </a:cxn>
              <a:cxn ang="0">
                <a:pos x="7" y="21"/>
              </a:cxn>
              <a:cxn ang="0">
                <a:pos x="9" y="24"/>
              </a:cxn>
              <a:cxn ang="0">
                <a:pos x="12" y="25"/>
              </a:cxn>
              <a:cxn ang="0">
                <a:pos x="17" y="25"/>
              </a:cxn>
              <a:cxn ang="0">
                <a:pos x="20" y="26"/>
              </a:cxn>
              <a:cxn ang="0">
                <a:pos x="23" y="25"/>
              </a:cxn>
              <a:cxn ang="0">
                <a:pos x="27" y="25"/>
              </a:cxn>
              <a:cxn ang="0">
                <a:pos x="30" y="24"/>
              </a:cxn>
              <a:cxn ang="0">
                <a:pos x="33" y="21"/>
              </a:cxn>
              <a:cxn ang="0">
                <a:pos x="35" y="20"/>
              </a:cxn>
              <a:cxn ang="0">
                <a:pos x="37" y="18"/>
              </a:cxn>
              <a:cxn ang="0">
                <a:pos x="38" y="15"/>
              </a:cxn>
              <a:cxn ang="0">
                <a:pos x="38" y="12"/>
              </a:cxn>
              <a:cxn ang="0">
                <a:pos x="38" y="10"/>
              </a:cxn>
              <a:cxn ang="0">
                <a:pos x="37" y="8"/>
              </a:cxn>
              <a:cxn ang="0">
                <a:pos x="35" y="5"/>
              </a:cxn>
              <a:cxn ang="0">
                <a:pos x="33" y="3"/>
              </a:cxn>
              <a:cxn ang="0">
                <a:pos x="30" y="2"/>
              </a:cxn>
              <a:cxn ang="0">
                <a:pos x="27" y="1"/>
              </a:cxn>
              <a:cxn ang="0">
                <a:pos x="23" y="0"/>
              </a:cxn>
              <a:cxn ang="0">
                <a:pos x="20" y="0"/>
              </a:cxn>
            </a:cxnLst>
            <a:rect l="0" t="0" r="r" b="b"/>
            <a:pathLst>
              <a:path w="38" h="26">
                <a:moveTo>
                  <a:pt x="20" y="0"/>
                </a:moveTo>
                <a:lnTo>
                  <a:pt x="17" y="0"/>
                </a:lnTo>
                <a:lnTo>
                  <a:pt x="12" y="1"/>
                </a:lnTo>
                <a:lnTo>
                  <a:pt x="9" y="2"/>
                </a:lnTo>
                <a:lnTo>
                  <a:pt x="7" y="3"/>
                </a:lnTo>
                <a:lnTo>
                  <a:pt x="4" y="5"/>
                </a:lnTo>
                <a:lnTo>
                  <a:pt x="2" y="8"/>
                </a:lnTo>
                <a:lnTo>
                  <a:pt x="2" y="10"/>
                </a:lnTo>
                <a:lnTo>
                  <a:pt x="0" y="12"/>
                </a:lnTo>
                <a:lnTo>
                  <a:pt x="2" y="15"/>
                </a:lnTo>
                <a:lnTo>
                  <a:pt x="2" y="18"/>
                </a:lnTo>
                <a:lnTo>
                  <a:pt x="4" y="20"/>
                </a:lnTo>
                <a:lnTo>
                  <a:pt x="7" y="21"/>
                </a:lnTo>
                <a:lnTo>
                  <a:pt x="9" y="24"/>
                </a:lnTo>
                <a:lnTo>
                  <a:pt x="12" y="25"/>
                </a:lnTo>
                <a:lnTo>
                  <a:pt x="17" y="25"/>
                </a:lnTo>
                <a:lnTo>
                  <a:pt x="20" y="26"/>
                </a:lnTo>
                <a:lnTo>
                  <a:pt x="23" y="25"/>
                </a:lnTo>
                <a:lnTo>
                  <a:pt x="27" y="25"/>
                </a:lnTo>
                <a:lnTo>
                  <a:pt x="30" y="24"/>
                </a:lnTo>
                <a:lnTo>
                  <a:pt x="33" y="21"/>
                </a:lnTo>
                <a:lnTo>
                  <a:pt x="35" y="20"/>
                </a:lnTo>
                <a:lnTo>
                  <a:pt x="37" y="18"/>
                </a:lnTo>
                <a:lnTo>
                  <a:pt x="38" y="15"/>
                </a:lnTo>
                <a:lnTo>
                  <a:pt x="38" y="12"/>
                </a:lnTo>
                <a:lnTo>
                  <a:pt x="38" y="10"/>
                </a:lnTo>
                <a:lnTo>
                  <a:pt x="37" y="8"/>
                </a:lnTo>
                <a:lnTo>
                  <a:pt x="35" y="5"/>
                </a:lnTo>
                <a:lnTo>
                  <a:pt x="33" y="3"/>
                </a:lnTo>
                <a:lnTo>
                  <a:pt x="30" y="2"/>
                </a:lnTo>
                <a:lnTo>
                  <a:pt x="27" y="1"/>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61" name="Freeform 133"/>
          <p:cNvSpPr>
            <a:spLocks/>
          </p:cNvSpPr>
          <p:nvPr/>
        </p:nvSpPr>
        <p:spPr bwMode="auto">
          <a:xfrm>
            <a:off x="3868739" y="3235226"/>
            <a:ext cx="28575" cy="42862"/>
          </a:xfrm>
          <a:custGeom>
            <a:avLst/>
            <a:gdLst/>
            <a:ahLst/>
            <a:cxnLst>
              <a:cxn ang="0">
                <a:pos x="20" y="0"/>
              </a:cxn>
              <a:cxn ang="0">
                <a:pos x="15" y="0"/>
              </a:cxn>
              <a:cxn ang="0">
                <a:pos x="12" y="1"/>
              </a:cxn>
              <a:cxn ang="0">
                <a:pos x="8" y="3"/>
              </a:cxn>
              <a:cxn ang="0">
                <a:pos x="5" y="4"/>
              </a:cxn>
              <a:cxn ang="0">
                <a:pos x="3" y="6"/>
              </a:cxn>
              <a:cxn ang="0">
                <a:pos x="2" y="8"/>
              </a:cxn>
              <a:cxn ang="0">
                <a:pos x="0" y="11"/>
              </a:cxn>
              <a:cxn ang="0">
                <a:pos x="0" y="13"/>
              </a:cxn>
              <a:cxn ang="0">
                <a:pos x="0" y="16"/>
              </a:cxn>
              <a:cxn ang="0">
                <a:pos x="2" y="19"/>
              </a:cxn>
              <a:cxn ang="0">
                <a:pos x="3" y="21"/>
              </a:cxn>
              <a:cxn ang="0">
                <a:pos x="5" y="23"/>
              </a:cxn>
              <a:cxn ang="0">
                <a:pos x="8" y="24"/>
              </a:cxn>
              <a:cxn ang="0">
                <a:pos x="12" y="26"/>
              </a:cxn>
              <a:cxn ang="0">
                <a:pos x="15" y="27"/>
              </a:cxn>
              <a:cxn ang="0">
                <a:pos x="20" y="27"/>
              </a:cxn>
              <a:cxn ang="0">
                <a:pos x="23" y="27"/>
              </a:cxn>
              <a:cxn ang="0">
                <a:pos x="26" y="26"/>
              </a:cxn>
              <a:cxn ang="0">
                <a:pos x="30" y="24"/>
              </a:cxn>
              <a:cxn ang="0">
                <a:pos x="33" y="23"/>
              </a:cxn>
              <a:cxn ang="0">
                <a:pos x="35" y="21"/>
              </a:cxn>
              <a:cxn ang="0">
                <a:pos x="36" y="19"/>
              </a:cxn>
              <a:cxn ang="0">
                <a:pos x="38" y="16"/>
              </a:cxn>
              <a:cxn ang="0">
                <a:pos x="38" y="13"/>
              </a:cxn>
              <a:cxn ang="0">
                <a:pos x="38" y="11"/>
              </a:cxn>
              <a:cxn ang="0">
                <a:pos x="36" y="8"/>
              </a:cxn>
              <a:cxn ang="0">
                <a:pos x="35" y="6"/>
              </a:cxn>
              <a:cxn ang="0">
                <a:pos x="33" y="4"/>
              </a:cxn>
              <a:cxn ang="0">
                <a:pos x="30" y="3"/>
              </a:cxn>
              <a:cxn ang="0">
                <a:pos x="26" y="1"/>
              </a:cxn>
              <a:cxn ang="0">
                <a:pos x="23" y="0"/>
              </a:cxn>
              <a:cxn ang="0">
                <a:pos x="20" y="0"/>
              </a:cxn>
            </a:cxnLst>
            <a:rect l="0" t="0" r="r" b="b"/>
            <a:pathLst>
              <a:path w="38" h="27">
                <a:moveTo>
                  <a:pt x="20" y="0"/>
                </a:moveTo>
                <a:lnTo>
                  <a:pt x="15" y="0"/>
                </a:lnTo>
                <a:lnTo>
                  <a:pt x="12" y="1"/>
                </a:lnTo>
                <a:lnTo>
                  <a:pt x="8" y="3"/>
                </a:lnTo>
                <a:lnTo>
                  <a:pt x="5" y="4"/>
                </a:lnTo>
                <a:lnTo>
                  <a:pt x="3" y="6"/>
                </a:lnTo>
                <a:lnTo>
                  <a:pt x="2" y="8"/>
                </a:lnTo>
                <a:lnTo>
                  <a:pt x="0" y="11"/>
                </a:lnTo>
                <a:lnTo>
                  <a:pt x="0" y="13"/>
                </a:lnTo>
                <a:lnTo>
                  <a:pt x="0" y="16"/>
                </a:lnTo>
                <a:lnTo>
                  <a:pt x="2" y="19"/>
                </a:lnTo>
                <a:lnTo>
                  <a:pt x="3" y="21"/>
                </a:lnTo>
                <a:lnTo>
                  <a:pt x="5" y="23"/>
                </a:lnTo>
                <a:lnTo>
                  <a:pt x="8" y="24"/>
                </a:lnTo>
                <a:lnTo>
                  <a:pt x="12" y="26"/>
                </a:lnTo>
                <a:lnTo>
                  <a:pt x="15" y="27"/>
                </a:lnTo>
                <a:lnTo>
                  <a:pt x="20" y="27"/>
                </a:lnTo>
                <a:lnTo>
                  <a:pt x="23" y="27"/>
                </a:lnTo>
                <a:lnTo>
                  <a:pt x="26" y="26"/>
                </a:lnTo>
                <a:lnTo>
                  <a:pt x="30" y="24"/>
                </a:lnTo>
                <a:lnTo>
                  <a:pt x="33" y="23"/>
                </a:lnTo>
                <a:lnTo>
                  <a:pt x="35" y="21"/>
                </a:lnTo>
                <a:lnTo>
                  <a:pt x="36" y="19"/>
                </a:lnTo>
                <a:lnTo>
                  <a:pt x="38" y="16"/>
                </a:lnTo>
                <a:lnTo>
                  <a:pt x="38" y="13"/>
                </a:lnTo>
                <a:lnTo>
                  <a:pt x="38" y="11"/>
                </a:lnTo>
                <a:lnTo>
                  <a:pt x="36" y="8"/>
                </a:lnTo>
                <a:lnTo>
                  <a:pt x="35" y="6"/>
                </a:lnTo>
                <a:lnTo>
                  <a:pt x="33" y="4"/>
                </a:lnTo>
                <a:lnTo>
                  <a:pt x="30" y="3"/>
                </a:lnTo>
                <a:lnTo>
                  <a:pt x="26" y="1"/>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62" name="Freeform 134"/>
          <p:cNvSpPr>
            <a:spLocks/>
          </p:cNvSpPr>
          <p:nvPr/>
        </p:nvSpPr>
        <p:spPr bwMode="auto">
          <a:xfrm>
            <a:off x="3868739" y="3235226"/>
            <a:ext cx="28575" cy="42862"/>
          </a:xfrm>
          <a:custGeom>
            <a:avLst/>
            <a:gdLst/>
            <a:ahLst/>
            <a:cxnLst>
              <a:cxn ang="0">
                <a:pos x="20" y="0"/>
              </a:cxn>
              <a:cxn ang="0">
                <a:pos x="15" y="0"/>
              </a:cxn>
              <a:cxn ang="0">
                <a:pos x="12" y="1"/>
              </a:cxn>
              <a:cxn ang="0">
                <a:pos x="8" y="3"/>
              </a:cxn>
              <a:cxn ang="0">
                <a:pos x="5" y="4"/>
              </a:cxn>
              <a:cxn ang="0">
                <a:pos x="3" y="6"/>
              </a:cxn>
              <a:cxn ang="0">
                <a:pos x="2" y="8"/>
              </a:cxn>
              <a:cxn ang="0">
                <a:pos x="0" y="11"/>
              </a:cxn>
              <a:cxn ang="0">
                <a:pos x="0" y="13"/>
              </a:cxn>
              <a:cxn ang="0">
                <a:pos x="0" y="16"/>
              </a:cxn>
              <a:cxn ang="0">
                <a:pos x="2" y="19"/>
              </a:cxn>
              <a:cxn ang="0">
                <a:pos x="3" y="21"/>
              </a:cxn>
              <a:cxn ang="0">
                <a:pos x="5" y="23"/>
              </a:cxn>
              <a:cxn ang="0">
                <a:pos x="8" y="24"/>
              </a:cxn>
              <a:cxn ang="0">
                <a:pos x="12" y="26"/>
              </a:cxn>
              <a:cxn ang="0">
                <a:pos x="15" y="27"/>
              </a:cxn>
              <a:cxn ang="0">
                <a:pos x="20" y="27"/>
              </a:cxn>
              <a:cxn ang="0">
                <a:pos x="23" y="27"/>
              </a:cxn>
              <a:cxn ang="0">
                <a:pos x="26" y="26"/>
              </a:cxn>
              <a:cxn ang="0">
                <a:pos x="30" y="24"/>
              </a:cxn>
              <a:cxn ang="0">
                <a:pos x="33" y="23"/>
              </a:cxn>
              <a:cxn ang="0">
                <a:pos x="35" y="21"/>
              </a:cxn>
              <a:cxn ang="0">
                <a:pos x="36" y="19"/>
              </a:cxn>
              <a:cxn ang="0">
                <a:pos x="38" y="16"/>
              </a:cxn>
              <a:cxn ang="0">
                <a:pos x="38" y="13"/>
              </a:cxn>
              <a:cxn ang="0">
                <a:pos x="38" y="11"/>
              </a:cxn>
              <a:cxn ang="0">
                <a:pos x="36" y="8"/>
              </a:cxn>
              <a:cxn ang="0">
                <a:pos x="35" y="6"/>
              </a:cxn>
              <a:cxn ang="0">
                <a:pos x="33" y="4"/>
              </a:cxn>
              <a:cxn ang="0">
                <a:pos x="30" y="3"/>
              </a:cxn>
              <a:cxn ang="0">
                <a:pos x="26" y="1"/>
              </a:cxn>
              <a:cxn ang="0">
                <a:pos x="23" y="0"/>
              </a:cxn>
              <a:cxn ang="0">
                <a:pos x="20" y="0"/>
              </a:cxn>
            </a:cxnLst>
            <a:rect l="0" t="0" r="r" b="b"/>
            <a:pathLst>
              <a:path w="38" h="27">
                <a:moveTo>
                  <a:pt x="20" y="0"/>
                </a:moveTo>
                <a:lnTo>
                  <a:pt x="15" y="0"/>
                </a:lnTo>
                <a:lnTo>
                  <a:pt x="12" y="1"/>
                </a:lnTo>
                <a:lnTo>
                  <a:pt x="8" y="3"/>
                </a:lnTo>
                <a:lnTo>
                  <a:pt x="5" y="4"/>
                </a:lnTo>
                <a:lnTo>
                  <a:pt x="3" y="6"/>
                </a:lnTo>
                <a:lnTo>
                  <a:pt x="2" y="8"/>
                </a:lnTo>
                <a:lnTo>
                  <a:pt x="0" y="11"/>
                </a:lnTo>
                <a:lnTo>
                  <a:pt x="0" y="13"/>
                </a:lnTo>
                <a:lnTo>
                  <a:pt x="0" y="16"/>
                </a:lnTo>
                <a:lnTo>
                  <a:pt x="2" y="19"/>
                </a:lnTo>
                <a:lnTo>
                  <a:pt x="3" y="21"/>
                </a:lnTo>
                <a:lnTo>
                  <a:pt x="5" y="23"/>
                </a:lnTo>
                <a:lnTo>
                  <a:pt x="8" y="24"/>
                </a:lnTo>
                <a:lnTo>
                  <a:pt x="12" y="26"/>
                </a:lnTo>
                <a:lnTo>
                  <a:pt x="15" y="27"/>
                </a:lnTo>
                <a:lnTo>
                  <a:pt x="20" y="27"/>
                </a:lnTo>
                <a:lnTo>
                  <a:pt x="23" y="27"/>
                </a:lnTo>
                <a:lnTo>
                  <a:pt x="26" y="26"/>
                </a:lnTo>
                <a:lnTo>
                  <a:pt x="30" y="24"/>
                </a:lnTo>
                <a:lnTo>
                  <a:pt x="33" y="23"/>
                </a:lnTo>
                <a:lnTo>
                  <a:pt x="35" y="21"/>
                </a:lnTo>
                <a:lnTo>
                  <a:pt x="36" y="19"/>
                </a:lnTo>
                <a:lnTo>
                  <a:pt x="38" y="16"/>
                </a:lnTo>
                <a:lnTo>
                  <a:pt x="38" y="13"/>
                </a:lnTo>
                <a:lnTo>
                  <a:pt x="38" y="11"/>
                </a:lnTo>
                <a:lnTo>
                  <a:pt x="36" y="8"/>
                </a:lnTo>
                <a:lnTo>
                  <a:pt x="35" y="6"/>
                </a:lnTo>
                <a:lnTo>
                  <a:pt x="33" y="4"/>
                </a:lnTo>
                <a:lnTo>
                  <a:pt x="30" y="3"/>
                </a:lnTo>
                <a:lnTo>
                  <a:pt x="26" y="1"/>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63" name="Freeform 135"/>
          <p:cNvSpPr>
            <a:spLocks/>
          </p:cNvSpPr>
          <p:nvPr/>
        </p:nvSpPr>
        <p:spPr bwMode="auto">
          <a:xfrm>
            <a:off x="3382963" y="3681314"/>
            <a:ext cx="30162" cy="41275"/>
          </a:xfrm>
          <a:custGeom>
            <a:avLst/>
            <a:gdLst/>
            <a:ahLst/>
            <a:cxnLst>
              <a:cxn ang="0">
                <a:pos x="20" y="0"/>
              </a:cxn>
              <a:cxn ang="0">
                <a:pos x="15" y="0"/>
              </a:cxn>
              <a:cxn ang="0">
                <a:pos x="11" y="1"/>
              </a:cxn>
              <a:cxn ang="0">
                <a:pos x="8" y="2"/>
              </a:cxn>
              <a:cxn ang="0">
                <a:pos x="5" y="3"/>
              </a:cxn>
              <a:cxn ang="0">
                <a:pos x="3" y="5"/>
              </a:cxn>
              <a:cxn ang="0">
                <a:pos x="2" y="8"/>
              </a:cxn>
              <a:cxn ang="0">
                <a:pos x="0" y="10"/>
              </a:cxn>
              <a:cxn ang="0">
                <a:pos x="0" y="12"/>
              </a:cxn>
              <a:cxn ang="0">
                <a:pos x="0" y="16"/>
              </a:cxn>
              <a:cxn ang="0">
                <a:pos x="2" y="18"/>
              </a:cxn>
              <a:cxn ang="0">
                <a:pos x="3" y="20"/>
              </a:cxn>
              <a:cxn ang="0">
                <a:pos x="5" y="22"/>
              </a:cxn>
              <a:cxn ang="0">
                <a:pos x="8" y="24"/>
              </a:cxn>
              <a:cxn ang="0">
                <a:pos x="11" y="25"/>
              </a:cxn>
              <a:cxn ang="0">
                <a:pos x="15" y="25"/>
              </a:cxn>
              <a:cxn ang="0">
                <a:pos x="20" y="26"/>
              </a:cxn>
              <a:cxn ang="0">
                <a:pos x="23" y="25"/>
              </a:cxn>
              <a:cxn ang="0">
                <a:pos x="26" y="25"/>
              </a:cxn>
              <a:cxn ang="0">
                <a:pos x="29" y="24"/>
              </a:cxn>
              <a:cxn ang="0">
                <a:pos x="33" y="22"/>
              </a:cxn>
              <a:cxn ang="0">
                <a:pos x="34" y="20"/>
              </a:cxn>
              <a:cxn ang="0">
                <a:pos x="36" y="18"/>
              </a:cxn>
              <a:cxn ang="0">
                <a:pos x="38" y="16"/>
              </a:cxn>
              <a:cxn ang="0">
                <a:pos x="38" y="12"/>
              </a:cxn>
              <a:cxn ang="0">
                <a:pos x="38" y="10"/>
              </a:cxn>
              <a:cxn ang="0">
                <a:pos x="36" y="8"/>
              </a:cxn>
              <a:cxn ang="0">
                <a:pos x="34" y="5"/>
              </a:cxn>
              <a:cxn ang="0">
                <a:pos x="33" y="3"/>
              </a:cxn>
              <a:cxn ang="0">
                <a:pos x="29" y="2"/>
              </a:cxn>
              <a:cxn ang="0">
                <a:pos x="26" y="1"/>
              </a:cxn>
              <a:cxn ang="0">
                <a:pos x="23" y="0"/>
              </a:cxn>
              <a:cxn ang="0">
                <a:pos x="20" y="0"/>
              </a:cxn>
            </a:cxnLst>
            <a:rect l="0" t="0" r="r" b="b"/>
            <a:pathLst>
              <a:path w="38" h="26">
                <a:moveTo>
                  <a:pt x="20" y="0"/>
                </a:moveTo>
                <a:lnTo>
                  <a:pt x="15" y="0"/>
                </a:lnTo>
                <a:lnTo>
                  <a:pt x="11" y="1"/>
                </a:lnTo>
                <a:lnTo>
                  <a:pt x="8" y="2"/>
                </a:lnTo>
                <a:lnTo>
                  <a:pt x="5" y="3"/>
                </a:lnTo>
                <a:lnTo>
                  <a:pt x="3" y="5"/>
                </a:lnTo>
                <a:lnTo>
                  <a:pt x="2" y="8"/>
                </a:lnTo>
                <a:lnTo>
                  <a:pt x="0" y="10"/>
                </a:lnTo>
                <a:lnTo>
                  <a:pt x="0" y="12"/>
                </a:lnTo>
                <a:lnTo>
                  <a:pt x="0" y="16"/>
                </a:lnTo>
                <a:lnTo>
                  <a:pt x="2" y="18"/>
                </a:lnTo>
                <a:lnTo>
                  <a:pt x="3" y="20"/>
                </a:lnTo>
                <a:lnTo>
                  <a:pt x="5" y="22"/>
                </a:lnTo>
                <a:lnTo>
                  <a:pt x="8" y="24"/>
                </a:lnTo>
                <a:lnTo>
                  <a:pt x="11" y="25"/>
                </a:lnTo>
                <a:lnTo>
                  <a:pt x="15" y="25"/>
                </a:lnTo>
                <a:lnTo>
                  <a:pt x="20" y="26"/>
                </a:lnTo>
                <a:lnTo>
                  <a:pt x="23" y="25"/>
                </a:lnTo>
                <a:lnTo>
                  <a:pt x="26" y="25"/>
                </a:lnTo>
                <a:lnTo>
                  <a:pt x="29" y="24"/>
                </a:lnTo>
                <a:lnTo>
                  <a:pt x="33" y="22"/>
                </a:lnTo>
                <a:lnTo>
                  <a:pt x="34" y="20"/>
                </a:lnTo>
                <a:lnTo>
                  <a:pt x="36" y="18"/>
                </a:lnTo>
                <a:lnTo>
                  <a:pt x="38" y="16"/>
                </a:lnTo>
                <a:lnTo>
                  <a:pt x="38" y="12"/>
                </a:lnTo>
                <a:lnTo>
                  <a:pt x="38" y="10"/>
                </a:lnTo>
                <a:lnTo>
                  <a:pt x="36" y="8"/>
                </a:lnTo>
                <a:lnTo>
                  <a:pt x="34" y="5"/>
                </a:lnTo>
                <a:lnTo>
                  <a:pt x="33" y="3"/>
                </a:lnTo>
                <a:lnTo>
                  <a:pt x="29" y="2"/>
                </a:lnTo>
                <a:lnTo>
                  <a:pt x="26" y="1"/>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64" name="Freeform 136"/>
          <p:cNvSpPr>
            <a:spLocks/>
          </p:cNvSpPr>
          <p:nvPr/>
        </p:nvSpPr>
        <p:spPr bwMode="auto">
          <a:xfrm>
            <a:off x="3382963" y="3681314"/>
            <a:ext cx="30162" cy="41275"/>
          </a:xfrm>
          <a:custGeom>
            <a:avLst/>
            <a:gdLst/>
            <a:ahLst/>
            <a:cxnLst>
              <a:cxn ang="0">
                <a:pos x="20" y="0"/>
              </a:cxn>
              <a:cxn ang="0">
                <a:pos x="15" y="0"/>
              </a:cxn>
              <a:cxn ang="0">
                <a:pos x="11" y="1"/>
              </a:cxn>
              <a:cxn ang="0">
                <a:pos x="8" y="2"/>
              </a:cxn>
              <a:cxn ang="0">
                <a:pos x="5" y="3"/>
              </a:cxn>
              <a:cxn ang="0">
                <a:pos x="3" y="5"/>
              </a:cxn>
              <a:cxn ang="0">
                <a:pos x="2" y="8"/>
              </a:cxn>
              <a:cxn ang="0">
                <a:pos x="0" y="10"/>
              </a:cxn>
              <a:cxn ang="0">
                <a:pos x="0" y="12"/>
              </a:cxn>
              <a:cxn ang="0">
                <a:pos x="0" y="16"/>
              </a:cxn>
              <a:cxn ang="0">
                <a:pos x="2" y="18"/>
              </a:cxn>
              <a:cxn ang="0">
                <a:pos x="3" y="20"/>
              </a:cxn>
              <a:cxn ang="0">
                <a:pos x="5" y="22"/>
              </a:cxn>
              <a:cxn ang="0">
                <a:pos x="8" y="24"/>
              </a:cxn>
              <a:cxn ang="0">
                <a:pos x="11" y="25"/>
              </a:cxn>
              <a:cxn ang="0">
                <a:pos x="15" y="25"/>
              </a:cxn>
              <a:cxn ang="0">
                <a:pos x="20" y="26"/>
              </a:cxn>
              <a:cxn ang="0">
                <a:pos x="23" y="25"/>
              </a:cxn>
              <a:cxn ang="0">
                <a:pos x="26" y="25"/>
              </a:cxn>
              <a:cxn ang="0">
                <a:pos x="29" y="24"/>
              </a:cxn>
              <a:cxn ang="0">
                <a:pos x="33" y="22"/>
              </a:cxn>
              <a:cxn ang="0">
                <a:pos x="34" y="20"/>
              </a:cxn>
              <a:cxn ang="0">
                <a:pos x="36" y="18"/>
              </a:cxn>
              <a:cxn ang="0">
                <a:pos x="38" y="16"/>
              </a:cxn>
              <a:cxn ang="0">
                <a:pos x="38" y="12"/>
              </a:cxn>
              <a:cxn ang="0">
                <a:pos x="38" y="10"/>
              </a:cxn>
              <a:cxn ang="0">
                <a:pos x="36" y="8"/>
              </a:cxn>
              <a:cxn ang="0">
                <a:pos x="34" y="5"/>
              </a:cxn>
              <a:cxn ang="0">
                <a:pos x="33" y="3"/>
              </a:cxn>
              <a:cxn ang="0">
                <a:pos x="29" y="2"/>
              </a:cxn>
              <a:cxn ang="0">
                <a:pos x="26" y="1"/>
              </a:cxn>
              <a:cxn ang="0">
                <a:pos x="23" y="0"/>
              </a:cxn>
              <a:cxn ang="0">
                <a:pos x="20" y="0"/>
              </a:cxn>
            </a:cxnLst>
            <a:rect l="0" t="0" r="r" b="b"/>
            <a:pathLst>
              <a:path w="38" h="26">
                <a:moveTo>
                  <a:pt x="20" y="0"/>
                </a:moveTo>
                <a:lnTo>
                  <a:pt x="15" y="0"/>
                </a:lnTo>
                <a:lnTo>
                  <a:pt x="11" y="1"/>
                </a:lnTo>
                <a:lnTo>
                  <a:pt x="8" y="2"/>
                </a:lnTo>
                <a:lnTo>
                  <a:pt x="5" y="3"/>
                </a:lnTo>
                <a:lnTo>
                  <a:pt x="3" y="5"/>
                </a:lnTo>
                <a:lnTo>
                  <a:pt x="2" y="8"/>
                </a:lnTo>
                <a:lnTo>
                  <a:pt x="0" y="10"/>
                </a:lnTo>
                <a:lnTo>
                  <a:pt x="0" y="12"/>
                </a:lnTo>
                <a:lnTo>
                  <a:pt x="0" y="16"/>
                </a:lnTo>
                <a:lnTo>
                  <a:pt x="2" y="18"/>
                </a:lnTo>
                <a:lnTo>
                  <a:pt x="3" y="20"/>
                </a:lnTo>
                <a:lnTo>
                  <a:pt x="5" y="22"/>
                </a:lnTo>
                <a:lnTo>
                  <a:pt x="8" y="24"/>
                </a:lnTo>
                <a:lnTo>
                  <a:pt x="11" y="25"/>
                </a:lnTo>
                <a:lnTo>
                  <a:pt x="15" y="25"/>
                </a:lnTo>
                <a:lnTo>
                  <a:pt x="20" y="26"/>
                </a:lnTo>
                <a:lnTo>
                  <a:pt x="23" y="25"/>
                </a:lnTo>
                <a:lnTo>
                  <a:pt x="26" y="25"/>
                </a:lnTo>
                <a:lnTo>
                  <a:pt x="29" y="24"/>
                </a:lnTo>
                <a:lnTo>
                  <a:pt x="33" y="22"/>
                </a:lnTo>
                <a:lnTo>
                  <a:pt x="34" y="20"/>
                </a:lnTo>
                <a:lnTo>
                  <a:pt x="36" y="18"/>
                </a:lnTo>
                <a:lnTo>
                  <a:pt x="38" y="16"/>
                </a:lnTo>
                <a:lnTo>
                  <a:pt x="38" y="12"/>
                </a:lnTo>
                <a:lnTo>
                  <a:pt x="38" y="10"/>
                </a:lnTo>
                <a:lnTo>
                  <a:pt x="36" y="8"/>
                </a:lnTo>
                <a:lnTo>
                  <a:pt x="34" y="5"/>
                </a:lnTo>
                <a:lnTo>
                  <a:pt x="33" y="3"/>
                </a:lnTo>
                <a:lnTo>
                  <a:pt x="29" y="2"/>
                </a:lnTo>
                <a:lnTo>
                  <a:pt x="26" y="1"/>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65" name="Freeform 137"/>
          <p:cNvSpPr>
            <a:spLocks/>
          </p:cNvSpPr>
          <p:nvPr/>
        </p:nvSpPr>
        <p:spPr bwMode="auto">
          <a:xfrm>
            <a:off x="3846513" y="3319363"/>
            <a:ext cx="30162" cy="44450"/>
          </a:xfrm>
          <a:custGeom>
            <a:avLst/>
            <a:gdLst/>
            <a:ahLst/>
            <a:cxnLst>
              <a:cxn ang="0">
                <a:pos x="20" y="0"/>
              </a:cxn>
              <a:cxn ang="0">
                <a:pos x="15" y="1"/>
              </a:cxn>
              <a:cxn ang="0">
                <a:pos x="12" y="1"/>
              </a:cxn>
              <a:cxn ang="0">
                <a:pos x="8" y="3"/>
              </a:cxn>
              <a:cxn ang="0">
                <a:pos x="7" y="5"/>
              </a:cxn>
              <a:cxn ang="0">
                <a:pos x="4" y="7"/>
              </a:cxn>
              <a:cxn ang="0">
                <a:pos x="2" y="10"/>
              </a:cxn>
              <a:cxn ang="0">
                <a:pos x="2" y="12"/>
              </a:cxn>
              <a:cxn ang="0">
                <a:pos x="0" y="14"/>
              </a:cxn>
              <a:cxn ang="0">
                <a:pos x="2" y="16"/>
              </a:cxn>
              <a:cxn ang="0">
                <a:pos x="2" y="20"/>
              </a:cxn>
              <a:cxn ang="0">
                <a:pos x="4" y="22"/>
              </a:cxn>
              <a:cxn ang="0">
                <a:pos x="7" y="23"/>
              </a:cxn>
              <a:cxn ang="0">
                <a:pos x="8" y="26"/>
              </a:cxn>
              <a:cxn ang="0">
                <a:pos x="12" y="27"/>
              </a:cxn>
              <a:cxn ang="0">
                <a:pos x="15" y="28"/>
              </a:cxn>
              <a:cxn ang="0">
                <a:pos x="20" y="28"/>
              </a:cxn>
              <a:cxn ang="0">
                <a:pos x="23" y="28"/>
              </a:cxn>
              <a:cxn ang="0">
                <a:pos x="27" y="27"/>
              </a:cxn>
              <a:cxn ang="0">
                <a:pos x="30" y="26"/>
              </a:cxn>
              <a:cxn ang="0">
                <a:pos x="33" y="23"/>
              </a:cxn>
              <a:cxn ang="0">
                <a:pos x="35" y="22"/>
              </a:cxn>
              <a:cxn ang="0">
                <a:pos x="36" y="20"/>
              </a:cxn>
              <a:cxn ang="0">
                <a:pos x="38" y="16"/>
              </a:cxn>
              <a:cxn ang="0">
                <a:pos x="38" y="14"/>
              </a:cxn>
              <a:cxn ang="0">
                <a:pos x="38" y="12"/>
              </a:cxn>
              <a:cxn ang="0">
                <a:pos x="36" y="10"/>
              </a:cxn>
              <a:cxn ang="0">
                <a:pos x="35" y="7"/>
              </a:cxn>
              <a:cxn ang="0">
                <a:pos x="33" y="5"/>
              </a:cxn>
              <a:cxn ang="0">
                <a:pos x="30" y="3"/>
              </a:cxn>
              <a:cxn ang="0">
                <a:pos x="27" y="1"/>
              </a:cxn>
              <a:cxn ang="0">
                <a:pos x="23" y="1"/>
              </a:cxn>
              <a:cxn ang="0">
                <a:pos x="20" y="0"/>
              </a:cxn>
            </a:cxnLst>
            <a:rect l="0" t="0" r="r" b="b"/>
            <a:pathLst>
              <a:path w="38" h="28">
                <a:moveTo>
                  <a:pt x="20" y="0"/>
                </a:moveTo>
                <a:lnTo>
                  <a:pt x="15" y="1"/>
                </a:lnTo>
                <a:lnTo>
                  <a:pt x="12" y="1"/>
                </a:lnTo>
                <a:lnTo>
                  <a:pt x="8" y="3"/>
                </a:lnTo>
                <a:lnTo>
                  <a:pt x="7" y="5"/>
                </a:lnTo>
                <a:lnTo>
                  <a:pt x="4" y="7"/>
                </a:lnTo>
                <a:lnTo>
                  <a:pt x="2" y="10"/>
                </a:lnTo>
                <a:lnTo>
                  <a:pt x="2" y="12"/>
                </a:lnTo>
                <a:lnTo>
                  <a:pt x="0" y="14"/>
                </a:lnTo>
                <a:lnTo>
                  <a:pt x="2" y="16"/>
                </a:lnTo>
                <a:lnTo>
                  <a:pt x="2" y="20"/>
                </a:lnTo>
                <a:lnTo>
                  <a:pt x="4" y="22"/>
                </a:lnTo>
                <a:lnTo>
                  <a:pt x="7" y="23"/>
                </a:lnTo>
                <a:lnTo>
                  <a:pt x="8" y="26"/>
                </a:lnTo>
                <a:lnTo>
                  <a:pt x="12" y="27"/>
                </a:lnTo>
                <a:lnTo>
                  <a:pt x="15" y="28"/>
                </a:lnTo>
                <a:lnTo>
                  <a:pt x="20" y="28"/>
                </a:lnTo>
                <a:lnTo>
                  <a:pt x="23" y="28"/>
                </a:lnTo>
                <a:lnTo>
                  <a:pt x="27" y="27"/>
                </a:lnTo>
                <a:lnTo>
                  <a:pt x="30" y="26"/>
                </a:lnTo>
                <a:lnTo>
                  <a:pt x="33" y="23"/>
                </a:lnTo>
                <a:lnTo>
                  <a:pt x="35" y="22"/>
                </a:lnTo>
                <a:lnTo>
                  <a:pt x="36" y="20"/>
                </a:lnTo>
                <a:lnTo>
                  <a:pt x="38" y="16"/>
                </a:lnTo>
                <a:lnTo>
                  <a:pt x="38" y="14"/>
                </a:lnTo>
                <a:lnTo>
                  <a:pt x="38" y="12"/>
                </a:lnTo>
                <a:lnTo>
                  <a:pt x="36" y="10"/>
                </a:lnTo>
                <a:lnTo>
                  <a:pt x="35" y="7"/>
                </a:lnTo>
                <a:lnTo>
                  <a:pt x="33" y="5"/>
                </a:lnTo>
                <a:lnTo>
                  <a:pt x="30" y="3"/>
                </a:lnTo>
                <a:lnTo>
                  <a:pt x="27" y="1"/>
                </a:lnTo>
                <a:lnTo>
                  <a:pt x="23" y="1"/>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66" name="Freeform 138"/>
          <p:cNvSpPr>
            <a:spLocks/>
          </p:cNvSpPr>
          <p:nvPr/>
        </p:nvSpPr>
        <p:spPr bwMode="auto">
          <a:xfrm>
            <a:off x="3846513" y="3319363"/>
            <a:ext cx="30162" cy="44450"/>
          </a:xfrm>
          <a:custGeom>
            <a:avLst/>
            <a:gdLst/>
            <a:ahLst/>
            <a:cxnLst>
              <a:cxn ang="0">
                <a:pos x="20" y="0"/>
              </a:cxn>
              <a:cxn ang="0">
                <a:pos x="15" y="1"/>
              </a:cxn>
              <a:cxn ang="0">
                <a:pos x="12" y="1"/>
              </a:cxn>
              <a:cxn ang="0">
                <a:pos x="8" y="3"/>
              </a:cxn>
              <a:cxn ang="0">
                <a:pos x="7" y="5"/>
              </a:cxn>
              <a:cxn ang="0">
                <a:pos x="4" y="7"/>
              </a:cxn>
              <a:cxn ang="0">
                <a:pos x="2" y="10"/>
              </a:cxn>
              <a:cxn ang="0">
                <a:pos x="2" y="12"/>
              </a:cxn>
              <a:cxn ang="0">
                <a:pos x="0" y="14"/>
              </a:cxn>
              <a:cxn ang="0">
                <a:pos x="2" y="16"/>
              </a:cxn>
              <a:cxn ang="0">
                <a:pos x="2" y="20"/>
              </a:cxn>
              <a:cxn ang="0">
                <a:pos x="4" y="22"/>
              </a:cxn>
              <a:cxn ang="0">
                <a:pos x="7" y="23"/>
              </a:cxn>
              <a:cxn ang="0">
                <a:pos x="8" y="26"/>
              </a:cxn>
              <a:cxn ang="0">
                <a:pos x="12" y="27"/>
              </a:cxn>
              <a:cxn ang="0">
                <a:pos x="15" y="28"/>
              </a:cxn>
              <a:cxn ang="0">
                <a:pos x="20" y="28"/>
              </a:cxn>
              <a:cxn ang="0">
                <a:pos x="23" y="28"/>
              </a:cxn>
              <a:cxn ang="0">
                <a:pos x="27" y="27"/>
              </a:cxn>
              <a:cxn ang="0">
                <a:pos x="30" y="26"/>
              </a:cxn>
              <a:cxn ang="0">
                <a:pos x="33" y="23"/>
              </a:cxn>
              <a:cxn ang="0">
                <a:pos x="35" y="22"/>
              </a:cxn>
              <a:cxn ang="0">
                <a:pos x="36" y="20"/>
              </a:cxn>
              <a:cxn ang="0">
                <a:pos x="38" y="16"/>
              </a:cxn>
              <a:cxn ang="0">
                <a:pos x="38" y="14"/>
              </a:cxn>
              <a:cxn ang="0">
                <a:pos x="38" y="12"/>
              </a:cxn>
              <a:cxn ang="0">
                <a:pos x="36" y="10"/>
              </a:cxn>
              <a:cxn ang="0">
                <a:pos x="35" y="7"/>
              </a:cxn>
              <a:cxn ang="0">
                <a:pos x="33" y="5"/>
              </a:cxn>
              <a:cxn ang="0">
                <a:pos x="30" y="3"/>
              </a:cxn>
              <a:cxn ang="0">
                <a:pos x="27" y="1"/>
              </a:cxn>
              <a:cxn ang="0">
                <a:pos x="23" y="1"/>
              </a:cxn>
              <a:cxn ang="0">
                <a:pos x="20" y="0"/>
              </a:cxn>
            </a:cxnLst>
            <a:rect l="0" t="0" r="r" b="b"/>
            <a:pathLst>
              <a:path w="38" h="28">
                <a:moveTo>
                  <a:pt x="20" y="0"/>
                </a:moveTo>
                <a:lnTo>
                  <a:pt x="15" y="1"/>
                </a:lnTo>
                <a:lnTo>
                  <a:pt x="12" y="1"/>
                </a:lnTo>
                <a:lnTo>
                  <a:pt x="8" y="3"/>
                </a:lnTo>
                <a:lnTo>
                  <a:pt x="7" y="5"/>
                </a:lnTo>
                <a:lnTo>
                  <a:pt x="4" y="7"/>
                </a:lnTo>
                <a:lnTo>
                  <a:pt x="2" y="10"/>
                </a:lnTo>
                <a:lnTo>
                  <a:pt x="2" y="12"/>
                </a:lnTo>
                <a:lnTo>
                  <a:pt x="0" y="14"/>
                </a:lnTo>
                <a:lnTo>
                  <a:pt x="2" y="16"/>
                </a:lnTo>
                <a:lnTo>
                  <a:pt x="2" y="20"/>
                </a:lnTo>
                <a:lnTo>
                  <a:pt x="4" y="22"/>
                </a:lnTo>
                <a:lnTo>
                  <a:pt x="7" y="23"/>
                </a:lnTo>
                <a:lnTo>
                  <a:pt x="8" y="26"/>
                </a:lnTo>
                <a:lnTo>
                  <a:pt x="12" y="27"/>
                </a:lnTo>
                <a:lnTo>
                  <a:pt x="15" y="28"/>
                </a:lnTo>
                <a:lnTo>
                  <a:pt x="20" y="28"/>
                </a:lnTo>
                <a:lnTo>
                  <a:pt x="23" y="28"/>
                </a:lnTo>
                <a:lnTo>
                  <a:pt x="27" y="27"/>
                </a:lnTo>
                <a:lnTo>
                  <a:pt x="30" y="26"/>
                </a:lnTo>
                <a:lnTo>
                  <a:pt x="33" y="23"/>
                </a:lnTo>
                <a:lnTo>
                  <a:pt x="35" y="22"/>
                </a:lnTo>
                <a:lnTo>
                  <a:pt x="36" y="20"/>
                </a:lnTo>
                <a:lnTo>
                  <a:pt x="38" y="16"/>
                </a:lnTo>
                <a:lnTo>
                  <a:pt x="38" y="14"/>
                </a:lnTo>
                <a:lnTo>
                  <a:pt x="38" y="12"/>
                </a:lnTo>
                <a:lnTo>
                  <a:pt x="36" y="10"/>
                </a:lnTo>
                <a:lnTo>
                  <a:pt x="35" y="7"/>
                </a:lnTo>
                <a:lnTo>
                  <a:pt x="33" y="5"/>
                </a:lnTo>
                <a:lnTo>
                  <a:pt x="30" y="3"/>
                </a:lnTo>
                <a:lnTo>
                  <a:pt x="27" y="1"/>
                </a:lnTo>
                <a:lnTo>
                  <a:pt x="23" y="1"/>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67" name="Freeform 139"/>
          <p:cNvSpPr>
            <a:spLocks/>
          </p:cNvSpPr>
          <p:nvPr/>
        </p:nvSpPr>
        <p:spPr bwMode="auto">
          <a:xfrm>
            <a:off x="4143376" y="3159027"/>
            <a:ext cx="30163" cy="41275"/>
          </a:xfrm>
          <a:custGeom>
            <a:avLst/>
            <a:gdLst/>
            <a:ahLst/>
            <a:cxnLst>
              <a:cxn ang="0">
                <a:pos x="18" y="0"/>
              </a:cxn>
              <a:cxn ang="0">
                <a:pos x="15" y="0"/>
              </a:cxn>
              <a:cxn ang="0">
                <a:pos x="11" y="1"/>
              </a:cxn>
              <a:cxn ang="0">
                <a:pos x="8" y="2"/>
              </a:cxn>
              <a:cxn ang="0">
                <a:pos x="5" y="4"/>
              </a:cxn>
              <a:cxn ang="0">
                <a:pos x="3" y="6"/>
              </a:cxn>
              <a:cxn ang="0">
                <a:pos x="2" y="8"/>
              </a:cxn>
              <a:cxn ang="0">
                <a:pos x="0" y="10"/>
              </a:cxn>
              <a:cxn ang="0">
                <a:pos x="0" y="14"/>
              </a:cxn>
              <a:cxn ang="0">
                <a:pos x="0" y="16"/>
              </a:cxn>
              <a:cxn ang="0">
                <a:pos x="2" y="18"/>
              </a:cxn>
              <a:cxn ang="0">
                <a:pos x="3" y="21"/>
              </a:cxn>
              <a:cxn ang="0">
                <a:pos x="5" y="23"/>
              </a:cxn>
              <a:cxn ang="0">
                <a:pos x="8" y="24"/>
              </a:cxn>
              <a:cxn ang="0">
                <a:pos x="11" y="26"/>
              </a:cxn>
              <a:cxn ang="0">
                <a:pos x="15" y="26"/>
              </a:cxn>
              <a:cxn ang="0">
                <a:pos x="18" y="26"/>
              </a:cxn>
              <a:cxn ang="0">
                <a:pos x="23" y="26"/>
              </a:cxn>
              <a:cxn ang="0">
                <a:pos x="26" y="26"/>
              </a:cxn>
              <a:cxn ang="0">
                <a:pos x="29" y="24"/>
              </a:cxn>
              <a:cxn ang="0">
                <a:pos x="31" y="23"/>
              </a:cxn>
              <a:cxn ang="0">
                <a:pos x="34" y="21"/>
              </a:cxn>
              <a:cxn ang="0">
                <a:pos x="36" y="18"/>
              </a:cxn>
              <a:cxn ang="0">
                <a:pos x="36" y="16"/>
              </a:cxn>
              <a:cxn ang="0">
                <a:pos x="38" y="14"/>
              </a:cxn>
              <a:cxn ang="0">
                <a:pos x="36" y="10"/>
              </a:cxn>
              <a:cxn ang="0">
                <a:pos x="36" y="8"/>
              </a:cxn>
              <a:cxn ang="0">
                <a:pos x="34" y="6"/>
              </a:cxn>
              <a:cxn ang="0">
                <a:pos x="31" y="4"/>
              </a:cxn>
              <a:cxn ang="0">
                <a:pos x="29" y="2"/>
              </a:cxn>
              <a:cxn ang="0">
                <a:pos x="26" y="1"/>
              </a:cxn>
              <a:cxn ang="0">
                <a:pos x="23" y="0"/>
              </a:cxn>
              <a:cxn ang="0">
                <a:pos x="18" y="0"/>
              </a:cxn>
            </a:cxnLst>
            <a:rect l="0" t="0" r="r" b="b"/>
            <a:pathLst>
              <a:path w="38" h="26">
                <a:moveTo>
                  <a:pt x="18" y="0"/>
                </a:moveTo>
                <a:lnTo>
                  <a:pt x="15" y="0"/>
                </a:lnTo>
                <a:lnTo>
                  <a:pt x="11" y="1"/>
                </a:lnTo>
                <a:lnTo>
                  <a:pt x="8" y="2"/>
                </a:lnTo>
                <a:lnTo>
                  <a:pt x="5" y="4"/>
                </a:lnTo>
                <a:lnTo>
                  <a:pt x="3" y="6"/>
                </a:lnTo>
                <a:lnTo>
                  <a:pt x="2" y="8"/>
                </a:lnTo>
                <a:lnTo>
                  <a:pt x="0" y="10"/>
                </a:lnTo>
                <a:lnTo>
                  <a:pt x="0" y="14"/>
                </a:lnTo>
                <a:lnTo>
                  <a:pt x="0" y="16"/>
                </a:lnTo>
                <a:lnTo>
                  <a:pt x="2" y="18"/>
                </a:lnTo>
                <a:lnTo>
                  <a:pt x="3" y="21"/>
                </a:lnTo>
                <a:lnTo>
                  <a:pt x="5" y="23"/>
                </a:lnTo>
                <a:lnTo>
                  <a:pt x="8" y="24"/>
                </a:lnTo>
                <a:lnTo>
                  <a:pt x="11" y="26"/>
                </a:lnTo>
                <a:lnTo>
                  <a:pt x="15" y="26"/>
                </a:lnTo>
                <a:lnTo>
                  <a:pt x="18" y="26"/>
                </a:lnTo>
                <a:lnTo>
                  <a:pt x="23" y="26"/>
                </a:lnTo>
                <a:lnTo>
                  <a:pt x="26" y="26"/>
                </a:lnTo>
                <a:lnTo>
                  <a:pt x="29" y="24"/>
                </a:lnTo>
                <a:lnTo>
                  <a:pt x="31" y="23"/>
                </a:lnTo>
                <a:lnTo>
                  <a:pt x="34" y="21"/>
                </a:lnTo>
                <a:lnTo>
                  <a:pt x="36" y="18"/>
                </a:lnTo>
                <a:lnTo>
                  <a:pt x="36" y="16"/>
                </a:lnTo>
                <a:lnTo>
                  <a:pt x="38" y="14"/>
                </a:lnTo>
                <a:lnTo>
                  <a:pt x="36" y="10"/>
                </a:lnTo>
                <a:lnTo>
                  <a:pt x="36" y="8"/>
                </a:lnTo>
                <a:lnTo>
                  <a:pt x="34" y="6"/>
                </a:lnTo>
                <a:lnTo>
                  <a:pt x="31" y="4"/>
                </a:lnTo>
                <a:lnTo>
                  <a:pt x="29"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68" name="Freeform 140"/>
          <p:cNvSpPr>
            <a:spLocks/>
          </p:cNvSpPr>
          <p:nvPr/>
        </p:nvSpPr>
        <p:spPr bwMode="auto">
          <a:xfrm>
            <a:off x="4143376" y="3159027"/>
            <a:ext cx="30163" cy="41275"/>
          </a:xfrm>
          <a:custGeom>
            <a:avLst/>
            <a:gdLst/>
            <a:ahLst/>
            <a:cxnLst>
              <a:cxn ang="0">
                <a:pos x="18" y="0"/>
              </a:cxn>
              <a:cxn ang="0">
                <a:pos x="15" y="0"/>
              </a:cxn>
              <a:cxn ang="0">
                <a:pos x="11" y="1"/>
              </a:cxn>
              <a:cxn ang="0">
                <a:pos x="8" y="2"/>
              </a:cxn>
              <a:cxn ang="0">
                <a:pos x="5" y="4"/>
              </a:cxn>
              <a:cxn ang="0">
                <a:pos x="3" y="6"/>
              </a:cxn>
              <a:cxn ang="0">
                <a:pos x="2" y="8"/>
              </a:cxn>
              <a:cxn ang="0">
                <a:pos x="0" y="10"/>
              </a:cxn>
              <a:cxn ang="0">
                <a:pos x="0" y="14"/>
              </a:cxn>
              <a:cxn ang="0">
                <a:pos x="0" y="16"/>
              </a:cxn>
              <a:cxn ang="0">
                <a:pos x="2" y="18"/>
              </a:cxn>
              <a:cxn ang="0">
                <a:pos x="3" y="21"/>
              </a:cxn>
              <a:cxn ang="0">
                <a:pos x="5" y="23"/>
              </a:cxn>
              <a:cxn ang="0">
                <a:pos x="8" y="24"/>
              </a:cxn>
              <a:cxn ang="0">
                <a:pos x="11" y="26"/>
              </a:cxn>
              <a:cxn ang="0">
                <a:pos x="15" y="26"/>
              </a:cxn>
              <a:cxn ang="0">
                <a:pos x="18" y="26"/>
              </a:cxn>
              <a:cxn ang="0">
                <a:pos x="23" y="26"/>
              </a:cxn>
              <a:cxn ang="0">
                <a:pos x="26" y="26"/>
              </a:cxn>
              <a:cxn ang="0">
                <a:pos x="29" y="24"/>
              </a:cxn>
              <a:cxn ang="0">
                <a:pos x="31" y="23"/>
              </a:cxn>
              <a:cxn ang="0">
                <a:pos x="34" y="21"/>
              </a:cxn>
              <a:cxn ang="0">
                <a:pos x="36" y="18"/>
              </a:cxn>
              <a:cxn ang="0">
                <a:pos x="36" y="16"/>
              </a:cxn>
              <a:cxn ang="0">
                <a:pos x="38" y="14"/>
              </a:cxn>
              <a:cxn ang="0">
                <a:pos x="36" y="10"/>
              </a:cxn>
              <a:cxn ang="0">
                <a:pos x="36" y="8"/>
              </a:cxn>
              <a:cxn ang="0">
                <a:pos x="34" y="6"/>
              </a:cxn>
              <a:cxn ang="0">
                <a:pos x="31" y="4"/>
              </a:cxn>
              <a:cxn ang="0">
                <a:pos x="29" y="2"/>
              </a:cxn>
              <a:cxn ang="0">
                <a:pos x="26" y="1"/>
              </a:cxn>
              <a:cxn ang="0">
                <a:pos x="23" y="0"/>
              </a:cxn>
              <a:cxn ang="0">
                <a:pos x="18" y="0"/>
              </a:cxn>
            </a:cxnLst>
            <a:rect l="0" t="0" r="r" b="b"/>
            <a:pathLst>
              <a:path w="38" h="26">
                <a:moveTo>
                  <a:pt x="18" y="0"/>
                </a:moveTo>
                <a:lnTo>
                  <a:pt x="15" y="0"/>
                </a:lnTo>
                <a:lnTo>
                  <a:pt x="11" y="1"/>
                </a:lnTo>
                <a:lnTo>
                  <a:pt x="8" y="2"/>
                </a:lnTo>
                <a:lnTo>
                  <a:pt x="5" y="4"/>
                </a:lnTo>
                <a:lnTo>
                  <a:pt x="3" y="6"/>
                </a:lnTo>
                <a:lnTo>
                  <a:pt x="2" y="8"/>
                </a:lnTo>
                <a:lnTo>
                  <a:pt x="0" y="10"/>
                </a:lnTo>
                <a:lnTo>
                  <a:pt x="0" y="14"/>
                </a:lnTo>
                <a:lnTo>
                  <a:pt x="0" y="16"/>
                </a:lnTo>
                <a:lnTo>
                  <a:pt x="2" y="18"/>
                </a:lnTo>
                <a:lnTo>
                  <a:pt x="3" y="21"/>
                </a:lnTo>
                <a:lnTo>
                  <a:pt x="5" y="23"/>
                </a:lnTo>
                <a:lnTo>
                  <a:pt x="8" y="24"/>
                </a:lnTo>
                <a:lnTo>
                  <a:pt x="11" y="26"/>
                </a:lnTo>
                <a:lnTo>
                  <a:pt x="15" y="26"/>
                </a:lnTo>
                <a:lnTo>
                  <a:pt x="18" y="26"/>
                </a:lnTo>
                <a:lnTo>
                  <a:pt x="23" y="26"/>
                </a:lnTo>
                <a:lnTo>
                  <a:pt x="26" y="26"/>
                </a:lnTo>
                <a:lnTo>
                  <a:pt x="29" y="24"/>
                </a:lnTo>
                <a:lnTo>
                  <a:pt x="31" y="23"/>
                </a:lnTo>
                <a:lnTo>
                  <a:pt x="34" y="21"/>
                </a:lnTo>
                <a:lnTo>
                  <a:pt x="36" y="18"/>
                </a:lnTo>
                <a:lnTo>
                  <a:pt x="36" y="16"/>
                </a:lnTo>
                <a:lnTo>
                  <a:pt x="38" y="14"/>
                </a:lnTo>
                <a:lnTo>
                  <a:pt x="36" y="10"/>
                </a:lnTo>
                <a:lnTo>
                  <a:pt x="36" y="8"/>
                </a:lnTo>
                <a:lnTo>
                  <a:pt x="34" y="6"/>
                </a:lnTo>
                <a:lnTo>
                  <a:pt x="31" y="4"/>
                </a:lnTo>
                <a:lnTo>
                  <a:pt x="29"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69" name="Freeform 141"/>
          <p:cNvSpPr>
            <a:spLocks/>
          </p:cNvSpPr>
          <p:nvPr/>
        </p:nvSpPr>
        <p:spPr bwMode="auto">
          <a:xfrm>
            <a:off x="3208338" y="3546376"/>
            <a:ext cx="30162" cy="44450"/>
          </a:xfrm>
          <a:custGeom>
            <a:avLst/>
            <a:gdLst/>
            <a:ahLst/>
            <a:cxnLst>
              <a:cxn ang="0">
                <a:pos x="20" y="0"/>
              </a:cxn>
              <a:cxn ang="0">
                <a:pos x="17" y="1"/>
              </a:cxn>
              <a:cxn ang="0">
                <a:pos x="12" y="1"/>
              </a:cxn>
              <a:cxn ang="0">
                <a:pos x="9" y="3"/>
              </a:cxn>
              <a:cxn ang="0">
                <a:pos x="7" y="5"/>
              </a:cxn>
              <a:cxn ang="0">
                <a:pos x="4" y="7"/>
              </a:cxn>
              <a:cxn ang="0">
                <a:pos x="2" y="10"/>
              </a:cxn>
              <a:cxn ang="0">
                <a:pos x="2" y="12"/>
              </a:cxn>
              <a:cxn ang="0">
                <a:pos x="0" y="14"/>
              </a:cxn>
              <a:cxn ang="0">
                <a:pos x="2" y="16"/>
              </a:cxn>
              <a:cxn ang="0">
                <a:pos x="2" y="20"/>
              </a:cxn>
              <a:cxn ang="0">
                <a:pos x="4" y="22"/>
              </a:cxn>
              <a:cxn ang="0">
                <a:pos x="7" y="23"/>
              </a:cxn>
              <a:cxn ang="0">
                <a:pos x="9" y="26"/>
              </a:cxn>
              <a:cxn ang="0">
                <a:pos x="12" y="27"/>
              </a:cxn>
              <a:cxn ang="0">
                <a:pos x="17" y="28"/>
              </a:cxn>
              <a:cxn ang="0">
                <a:pos x="20" y="28"/>
              </a:cxn>
              <a:cxn ang="0">
                <a:pos x="23" y="28"/>
              </a:cxn>
              <a:cxn ang="0">
                <a:pos x="28" y="27"/>
              </a:cxn>
              <a:cxn ang="0">
                <a:pos x="30" y="26"/>
              </a:cxn>
              <a:cxn ang="0">
                <a:pos x="33" y="23"/>
              </a:cxn>
              <a:cxn ang="0">
                <a:pos x="36" y="22"/>
              </a:cxn>
              <a:cxn ang="0">
                <a:pos x="38" y="20"/>
              </a:cxn>
              <a:cxn ang="0">
                <a:pos x="38" y="16"/>
              </a:cxn>
              <a:cxn ang="0">
                <a:pos x="40" y="14"/>
              </a:cxn>
              <a:cxn ang="0">
                <a:pos x="38" y="12"/>
              </a:cxn>
              <a:cxn ang="0">
                <a:pos x="38" y="10"/>
              </a:cxn>
              <a:cxn ang="0">
                <a:pos x="36" y="7"/>
              </a:cxn>
              <a:cxn ang="0">
                <a:pos x="33" y="5"/>
              </a:cxn>
              <a:cxn ang="0">
                <a:pos x="30" y="3"/>
              </a:cxn>
              <a:cxn ang="0">
                <a:pos x="28" y="1"/>
              </a:cxn>
              <a:cxn ang="0">
                <a:pos x="23" y="1"/>
              </a:cxn>
              <a:cxn ang="0">
                <a:pos x="20" y="0"/>
              </a:cxn>
            </a:cxnLst>
            <a:rect l="0" t="0" r="r" b="b"/>
            <a:pathLst>
              <a:path w="40" h="28">
                <a:moveTo>
                  <a:pt x="20" y="0"/>
                </a:moveTo>
                <a:lnTo>
                  <a:pt x="17" y="1"/>
                </a:lnTo>
                <a:lnTo>
                  <a:pt x="12" y="1"/>
                </a:lnTo>
                <a:lnTo>
                  <a:pt x="9" y="3"/>
                </a:lnTo>
                <a:lnTo>
                  <a:pt x="7" y="5"/>
                </a:lnTo>
                <a:lnTo>
                  <a:pt x="4" y="7"/>
                </a:lnTo>
                <a:lnTo>
                  <a:pt x="2" y="10"/>
                </a:lnTo>
                <a:lnTo>
                  <a:pt x="2" y="12"/>
                </a:lnTo>
                <a:lnTo>
                  <a:pt x="0" y="14"/>
                </a:lnTo>
                <a:lnTo>
                  <a:pt x="2" y="16"/>
                </a:lnTo>
                <a:lnTo>
                  <a:pt x="2" y="20"/>
                </a:lnTo>
                <a:lnTo>
                  <a:pt x="4" y="22"/>
                </a:lnTo>
                <a:lnTo>
                  <a:pt x="7" y="23"/>
                </a:lnTo>
                <a:lnTo>
                  <a:pt x="9" y="26"/>
                </a:lnTo>
                <a:lnTo>
                  <a:pt x="12" y="27"/>
                </a:lnTo>
                <a:lnTo>
                  <a:pt x="17" y="28"/>
                </a:lnTo>
                <a:lnTo>
                  <a:pt x="20" y="28"/>
                </a:lnTo>
                <a:lnTo>
                  <a:pt x="23" y="28"/>
                </a:lnTo>
                <a:lnTo>
                  <a:pt x="28" y="27"/>
                </a:lnTo>
                <a:lnTo>
                  <a:pt x="30" y="26"/>
                </a:lnTo>
                <a:lnTo>
                  <a:pt x="33" y="23"/>
                </a:lnTo>
                <a:lnTo>
                  <a:pt x="36" y="22"/>
                </a:lnTo>
                <a:lnTo>
                  <a:pt x="38" y="20"/>
                </a:lnTo>
                <a:lnTo>
                  <a:pt x="38" y="16"/>
                </a:lnTo>
                <a:lnTo>
                  <a:pt x="40" y="14"/>
                </a:lnTo>
                <a:lnTo>
                  <a:pt x="38" y="12"/>
                </a:lnTo>
                <a:lnTo>
                  <a:pt x="38" y="10"/>
                </a:lnTo>
                <a:lnTo>
                  <a:pt x="36" y="7"/>
                </a:lnTo>
                <a:lnTo>
                  <a:pt x="33" y="5"/>
                </a:lnTo>
                <a:lnTo>
                  <a:pt x="30" y="3"/>
                </a:lnTo>
                <a:lnTo>
                  <a:pt x="28" y="1"/>
                </a:lnTo>
                <a:lnTo>
                  <a:pt x="23" y="1"/>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70" name="Freeform 142"/>
          <p:cNvSpPr>
            <a:spLocks/>
          </p:cNvSpPr>
          <p:nvPr/>
        </p:nvSpPr>
        <p:spPr bwMode="auto">
          <a:xfrm>
            <a:off x="3208338" y="3546376"/>
            <a:ext cx="30162" cy="44450"/>
          </a:xfrm>
          <a:custGeom>
            <a:avLst/>
            <a:gdLst/>
            <a:ahLst/>
            <a:cxnLst>
              <a:cxn ang="0">
                <a:pos x="20" y="0"/>
              </a:cxn>
              <a:cxn ang="0">
                <a:pos x="17" y="1"/>
              </a:cxn>
              <a:cxn ang="0">
                <a:pos x="12" y="1"/>
              </a:cxn>
              <a:cxn ang="0">
                <a:pos x="9" y="3"/>
              </a:cxn>
              <a:cxn ang="0">
                <a:pos x="7" y="5"/>
              </a:cxn>
              <a:cxn ang="0">
                <a:pos x="4" y="7"/>
              </a:cxn>
              <a:cxn ang="0">
                <a:pos x="2" y="10"/>
              </a:cxn>
              <a:cxn ang="0">
                <a:pos x="2" y="12"/>
              </a:cxn>
              <a:cxn ang="0">
                <a:pos x="0" y="14"/>
              </a:cxn>
              <a:cxn ang="0">
                <a:pos x="2" y="16"/>
              </a:cxn>
              <a:cxn ang="0">
                <a:pos x="2" y="20"/>
              </a:cxn>
              <a:cxn ang="0">
                <a:pos x="4" y="22"/>
              </a:cxn>
              <a:cxn ang="0">
                <a:pos x="7" y="23"/>
              </a:cxn>
              <a:cxn ang="0">
                <a:pos x="9" y="26"/>
              </a:cxn>
              <a:cxn ang="0">
                <a:pos x="12" y="27"/>
              </a:cxn>
              <a:cxn ang="0">
                <a:pos x="17" y="28"/>
              </a:cxn>
              <a:cxn ang="0">
                <a:pos x="20" y="28"/>
              </a:cxn>
              <a:cxn ang="0">
                <a:pos x="23" y="28"/>
              </a:cxn>
              <a:cxn ang="0">
                <a:pos x="28" y="27"/>
              </a:cxn>
              <a:cxn ang="0">
                <a:pos x="30" y="26"/>
              </a:cxn>
              <a:cxn ang="0">
                <a:pos x="33" y="23"/>
              </a:cxn>
              <a:cxn ang="0">
                <a:pos x="36" y="22"/>
              </a:cxn>
              <a:cxn ang="0">
                <a:pos x="38" y="20"/>
              </a:cxn>
              <a:cxn ang="0">
                <a:pos x="38" y="16"/>
              </a:cxn>
              <a:cxn ang="0">
                <a:pos x="40" y="14"/>
              </a:cxn>
              <a:cxn ang="0">
                <a:pos x="38" y="12"/>
              </a:cxn>
              <a:cxn ang="0">
                <a:pos x="38" y="10"/>
              </a:cxn>
              <a:cxn ang="0">
                <a:pos x="36" y="7"/>
              </a:cxn>
              <a:cxn ang="0">
                <a:pos x="33" y="5"/>
              </a:cxn>
              <a:cxn ang="0">
                <a:pos x="30" y="3"/>
              </a:cxn>
              <a:cxn ang="0">
                <a:pos x="28" y="1"/>
              </a:cxn>
              <a:cxn ang="0">
                <a:pos x="23" y="1"/>
              </a:cxn>
              <a:cxn ang="0">
                <a:pos x="20" y="0"/>
              </a:cxn>
            </a:cxnLst>
            <a:rect l="0" t="0" r="r" b="b"/>
            <a:pathLst>
              <a:path w="40" h="28">
                <a:moveTo>
                  <a:pt x="20" y="0"/>
                </a:moveTo>
                <a:lnTo>
                  <a:pt x="17" y="1"/>
                </a:lnTo>
                <a:lnTo>
                  <a:pt x="12" y="1"/>
                </a:lnTo>
                <a:lnTo>
                  <a:pt x="9" y="3"/>
                </a:lnTo>
                <a:lnTo>
                  <a:pt x="7" y="5"/>
                </a:lnTo>
                <a:lnTo>
                  <a:pt x="4" y="7"/>
                </a:lnTo>
                <a:lnTo>
                  <a:pt x="2" y="10"/>
                </a:lnTo>
                <a:lnTo>
                  <a:pt x="2" y="12"/>
                </a:lnTo>
                <a:lnTo>
                  <a:pt x="0" y="14"/>
                </a:lnTo>
                <a:lnTo>
                  <a:pt x="2" y="16"/>
                </a:lnTo>
                <a:lnTo>
                  <a:pt x="2" y="20"/>
                </a:lnTo>
                <a:lnTo>
                  <a:pt x="4" y="22"/>
                </a:lnTo>
                <a:lnTo>
                  <a:pt x="7" y="23"/>
                </a:lnTo>
                <a:lnTo>
                  <a:pt x="9" y="26"/>
                </a:lnTo>
                <a:lnTo>
                  <a:pt x="12" y="27"/>
                </a:lnTo>
                <a:lnTo>
                  <a:pt x="17" y="28"/>
                </a:lnTo>
                <a:lnTo>
                  <a:pt x="20" y="28"/>
                </a:lnTo>
                <a:lnTo>
                  <a:pt x="23" y="28"/>
                </a:lnTo>
                <a:lnTo>
                  <a:pt x="28" y="27"/>
                </a:lnTo>
                <a:lnTo>
                  <a:pt x="30" y="26"/>
                </a:lnTo>
                <a:lnTo>
                  <a:pt x="33" y="23"/>
                </a:lnTo>
                <a:lnTo>
                  <a:pt x="36" y="22"/>
                </a:lnTo>
                <a:lnTo>
                  <a:pt x="38" y="20"/>
                </a:lnTo>
                <a:lnTo>
                  <a:pt x="38" y="16"/>
                </a:lnTo>
                <a:lnTo>
                  <a:pt x="40" y="14"/>
                </a:lnTo>
                <a:lnTo>
                  <a:pt x="38" y="12"/>
                </a:lnTo>
                <a:lnTo>
                  <a:pt x="38" y="10"/>
                </a:lnTo>
                <a:lnTo>
                  <a:pt x="36" y="7"/>
                </a:lnTo>
                <a:lnTo>
                  <a:pt x="33" y="5"/>
                </a:lnTo>
                <a:lnTo>
                  <a:pt x="30" y="3"/>
                </a:lnTo>
                <a:lnTo>
                  <a:pt x="28" y="1"/>
                </a:lnTo>
                <a:lnTo>
                  <a:pt x="23" y="1"/>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71" name="Freeform 143"/>
          <p:cNvSpPr>
            <a:spLocks/>
          </p:cNvSpPr>
          <p:nvPr/>
        </p:nvSpPr>
        <p:spPr bwMode="auto">
          <a:xfrm>
            <a:off x="3748088" y="3165376"/>
            <a:ext cx="30162" cy="44450"/>
          </a:xfrm>
          <a:custGeom>
            <a:avLst/>
            <a:gdLst/>
            <a:ahLst/>
            <a:cxnLst>
              <a:cxn ang="0">
                <a:pos x="20" y="0"/>
              </a:cxn>
              <a:cxn ang="0">
                <a:pos x="17" y="1"/>
              </a:cxn>
              <a:cxn ang="0">
                <a:pos x="12" y="1"/>
              </a:cxn>
              <a:cxn ang="0">
                <a:pos x="8" y="3"/>
              </a:cxn>
              <a:cxn ang="0">
                <a:pos x="7" y="5"/>
              </a:cxn>
              <a:cxn ang="0">
                <a:pos x="3" y="7"/>
              </a:cxn>
              <a:cxn ang="0">
                <a:pos x="2" y="10"/>
              </a:cxn>
              <a:cxn ang="0">
                <a:pos x="0" y="12"/>
              </a:cxn>
              <a:cxn ang="0">
                <a:pos x="0" y="14"/>
              </a:cxn>
              <a:cxn ang="0">
                <a:pos x="0" y="16"/>
              </a:cxn>
              <a:cxn ang="0">
                <a:pos x="2" y="20"/>
              </a:cxn>
              <a:cxn ang="0">
                <a:pos x="3" y="22"/>
              </a:cxn>
              <a:cxn ang="0">
                <a:pos x="7" y="23"/>
              </a:cxn>
              <a:cxn ang="0">
                <a:pos x="8" y="26"/>
              </a:cxn>
              <a:cxn ang="0">
                <a:pos x="12" y="27"/>
              </a:cxn>
              <a:cxn ang="0">
                <a:pos x="17" y="28"/>
              </a:cxn>
              <a:cxn ang="0">
                <a:pos x="20" y="28"/>
              </a:cxn>
              <a:cxn ang="0">
                <a:pos x="23" y="28"/>
              </a:cxn>
              <a:cxn ang="0">
                <a:pos x="26" y="27"/>
              </a:cxn>
              <a:cxn ang="0">
                <a:pos x="30" y="26"/>
              </a:cxn>
              <a:cxn ang="0">
                <a:pos x="33" y="23"/>
              </a:cxn>
              <a:cxn ang="0">
                <a:pos x="36" y="22"/>
              </a:cxn>
              <a:cxn ang="0">
                <a:pos x="38" y="20"/>
              </a:cxn>
              <a:cxn ang="0">
                <a:pos x="38" y="16"/>
              </a:cxn>
              <a:cxn ang="0">
                <a:pos x="39" y="14"/>
              </a:cxn>
              <a:cxn ang="0">
                <a:pos x="38" y="12"/>
              </a:cxn>
              <a:cxn ang="0">
                <a:pos x="38" y="10"/>
              </a:cxn>
              <a:cxn ang="0">
                <a:pos x="36" y="7"/>
              </a:cxn>
              <a:cxn ang="0">
                <a:pos x="33" y="5"/>
              </a:cxn>
              <a:cxn ang="0">
                <a:pos x="30" y="3"/>
              </a:cxn>
              <a:cxn ang="0">
                <a:pos x="26" y="1"/>
              </a:cxn>
              <a:cxn ang="0">
                <a:pos x="23" y="1"/>
              </a:cxn>
              <a:cxn ang="0">
                <a:pos x="20" y="0"/>
              </a:cxn>
            </a:cxnLst>
            <a:rect l="0" t="0" r="r" b="b"/>
            <a:pathLst>
              <a:path w="39" h="28">
                <a:moveTo>
                  <a:pt x="20" y="0"/>
                </a:moveTo>
                <a:lnTo>
                  <a:pt x="17" y="1"/>
                </a:lnTo>
                <a:lnTo>
                  <a:pt x="12" y="1"/>
                </a:lnTo>
                <a:lnTo>
                  <a:pt x="8" y="3"/>
                </a:lnTo>
                <a:lnTo>
                  <a:pt x="7" y="5"/>
                </a:lnTo>
                <a:lnTo>
                  <a:pt x="3" y="7"/>
                </a:lnTo>
                <a:lnTo>
                  <a:pt x="2" y="10"/>
                </a:lnTo>
                <a:lnTo>
                  <a:pt x="0" y="12"/>
                </a:lnTo>
                <a:lnTo>
                  <a:pt x="0" y="14"/>
                </a:lnTo>
                <a:lnTo>
                  <a:pt x="0" y="16"/>
                </a:lnTo>
                <a:lnTo>
                  <a:pt x="2" y="20"/>
                </a:lnTo>
                <a:lnTo>
                  <a:pt x="3" y="22"/>
                </a:lnTo>
                <a:lnTo>
                  <a:pt x="7" y="23"/>
                </a:lnTo>
                <a:lnTo>
                  <a:pt x="8" y="26"/>
                </a:lnTo>
                <a:lnTo>
                  <a:pt x="12" y="27"/>
                </a:lnTo>
                <a:lnTo>
                  <a:pt x="17" y="28"/>
                </a:lnTo>
                <a:lnTo>
                  <a:pt x="20" y="28"/>
                </a:lnTo>
                <a:lnTo>
                  <a:pt x="23" y="28"/>
                </a:lnTo>
                <a:lnTo>
                  <a:pt x="26" y="27"/>
                </a:lnTo>
                <a:lnTo>
                  <a:pt x="30" y="26"/>
                </a:lnTo>
                <a:lnTo>
                  <a:pt x="33" y="23"/>
                </a:lnTo>
                <a:lnTo>
                  <a:pt x="36" y="22"/>
                </a:lnTo>
                <a:lnTo>
                  <a:pt x="38" y="20"/>
                </a:lnTo>
                <a:lnTo>
                  <a:pt x="38" y="16"/>
                </a:lnTo>
                <a:lnTo>
                  <a:pt x="39" y="14"/>
                </a:lnTo>
                <a:lnTo>
                  <a:pt x="38" y="12"/>
                </a:lnTo>
                <a:lnTo>
                  <a:pt x="38" y="10"/>
                </a:lnTo>
                <a:lnTo>
                  <a:pt x="36" y="7"/>
                </a:lnTo>
                <a:lnTo>
                  <a:pt x="33" y="5"/>
                </a:lnTo>
                <a:lnTo>
                  <a:pt x="30" y="3"/>
                </a:lnTo>
                <a:lnTo>
                  <a:pt x="26" y="1"/>
                </a:lnTo>
                <a:lnTo>
                  <a:pt x="23" y="1"/>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72" name="Freeform 144"/>
          <p:cNvSpPr>
            <a:spLocks/>
          </p:cNvSpPr>
          <p:nvPr/>
        </p:nvSpPr>
        <p:spPr bwMode="auto">
          <a:xfrm>
            <a:off x="3748088" y="3165376"/>
            <a:ext cx="30162" cy="44450"/>
          </a:xfrm>
          <a:custGeom>
            <a:avLst/>
            <a:gdLst/>
            <a:ahLst/>
            <a:cxnLst>
              <a:cxn ang="0">
                <a:pos x="20" y="0"/>
              </a:cxn>
              <a:cxn ang="0">
                <a:pos x="17" y="1"/>
              </a:cxn>
              <a:cxn ang="0">
                <a:pos x="12" y="1"/>
              </a:cxn>
              <a:cxn ang="0">
                <a:pos x="8" y="3"/>
              </a:cxn>
              <a:cxn ang="0">
                <a:pos x="7" y="5"/>
              </a:cxn>
              <a:cxn ang="0">
                <a:pos x="3" y="7"/>
              </a:cxn>
              <a:cxn ang="0">
                <a:pos x="2" y="10"/>
              </a:cxn>
              <a:cxn ang="0">
                <a:pos x="0" y="12"/>
              </a:cxn>
              <a:cxn ang="0">
                <a:pos x="0" y="14"/>
              </a:cxn>
              <a:cxn ang="0">
                <a:pos x="0" y="16"/>
              </a:cxn>
              <a:cxn ang="0">
                <a:pos x="2" y="20"/>
              </a:cxn>
              <a:cxn ang="0">
                <a:pos x="3" y="22"/>
              </a:cxn>
              <a:cxn ang="0">
                <a:pos x="7" y="23"/>
              </a:cxn>
              <a:cxn ang="0">
                <a:pos x="8" y="26"/>
              </a:cxn>
              <a:cxn ang="0">
                <a:pos x="12" y="27"/>
              </a:cxn>
              <a:cxn ang="0">
                <a:pos x="17" y="28"/>
              </a:cxn>
              <a:cxn ang="0">
                <a:pos x="20" y="28"/>
              </a:cxn>
              <a:cxn ang="0">
                <a:pos x="23" y="28"/>
              </a:cxn>
              <a:cxn ang="0">
                <a:pos x="26" y="27"/>
              </a:cxn>
              <a:cxn ang="0">
                <a:pos x="30" y="26"/>
              </a:cxn>
              <a:cxn ang="0">
                <a:pos x="33" y="23"/>
              </a:cxn>
              <a:cxn ang="0">
                <a:pos x="36" y="22"/>
              </a:cxn>
              <a:cxn ang="0">
                <a:pos x="38" y="20"/>
              </a:cxn>
              <a:cxn ang="0">
                <a:pos x="38" y="16"/>
              </a:cxn>
              <a:cxn ang="0">
                <a:pos x="39" y="14"/>
              </a:cxn>
              <a:cxn ang="0">
                <a:pos x="38" y="12"/>
              </a:cxn>
              <a:cxn ang="0">
                <a:pos x="38" y="10"/>
              </a:cxn>
              <a:cxn ang="0">
                <a:pos x="36" y="7"/>
              </a:cxn>
              <a:cxn ang="0">
                <a:pos x="33" y="5"/>
              </a:cxn>
              <a:cxn ang="0">
                <a:pos x="30" y="3"/>
              </a:cxn>
              <a:cxn ang="0">
                <a:pos x="26" y="1"/>
              </a:cxn>
              <a:cxn ang="0">
                <a:pos x="23" y="1"/>
              </a:cxn>
              <a:cxn ang="0">
                <a:pos x="20" y="0"/>
              </a:cxn>
            </a:cxnLst>
            <a:rect l="0" t="0" r="r" b="b"/>
            <a:pathLst>
              <a:path w="39" h="28">
                <a:moveTo>
                  <a:pt x="20" y="0"/>
                </a:moveTo>
                <a:lnTo>
                  <a:pt x="17" y="1"/>
                </a:lnTo>
                <a:lnTo>
                  <a:pt x="12" y="1"/>
                </a:lnTo>
                <a:lnTo>
                  <a:pt x="8" y="3"/>
                </a:lnTo>
                <a:lnTo>
                  <a:pt x="7" y="5"/>
                </a:lnTo>
                <a:lnTo>
                  <a:pt x="3" y="7"/>
                </a:lnTo>
                <a:lnTo>
                  <a:pt x="2" y="10"/>
                </a:lnTo>
                <a:lnTo>
                  <a:pt x="0" y="12"/>
                </a:lnTo>
                <a:lnTo>
                  <a:pt x="0" y="14"/>
                </a:lnTo>
                <a:lnTo>
                  <a:pt x="0" y="16"/>
                </a:lnTo>
                <a:lnTo>
                  <a:pt x="2" y="20"/>
                </a:lnTo>
                <a:lnTo>
                  <a:pt x="3" y="22"/>
                </a:lnTo>
                <a:lnTo>
                  <a:pt x="7" y="23"/>
                </a:lnTo>
                <a:lnTo>
                  <a:pt x="8" y="26"/>
                </a:lnTo>
                <a:lnTo>
                  <a:pt x="12" y="27"/>
                </a:lnTo>
                <a:lnTo>
                  <a:pt x="17" y="28"/>
                </a:lnTo>
                <a:lnTo>
                  <a:pt x="20" y="28"/>
                </a:lnTo>
                <a:lnTo>
                  <a:pt x="23" y="28"/>
                </a:lnTo>
                <a:lnTo>
                  <a:pt x="26" y="27"/>
                </a:lnTo>
                <a:lnTo>
                  <a:pt x="30" y="26"/>
                </a:lnTo>
                <a:lnTo>
                  <a:pt x="33" y="23"/>
                </a:lnTo>
                <a:lnTo>
                  <a:pt x="36" y="22"/>
                </a:lnTo>
                <a:lnTo>
                  <a:pt x="38" y="20"/>
                </a:lnTo>
                <a:lnTo>
                  <a:pt x="38" y="16"/>
                </a:lnTo>
                <a:lnTo>
                  <a:pt x="39" y="14"/>
                </a:lnTo>
                <a:lnTo>
                  <a:pt x="38" y="12"/>
                </a:lnTo>
                <a:lnTo>
                  <a:pt x="38" y="10"/>
                </a:lnTo>
                <a:lnTo>
                  <a:pt x="36" y="7"/>
                </a:lnTo>
                <a:lnTo>
                  <a:pt x="33" y="5"/>
                </a:lnTo>
                <a:lnTo>
                  <a:pt x="30" y="3"/>
                </a:lnTo>
                <a:lnTo>
                  <a:pt x="26" y="1"/>
                </a:lnTo>
                <a:lnTo>
                  <a:pt x="23" y="1"/>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73" name="Freeform 145"/>
          <p:cNvSpPr>
            <a:spLocks/>
          </p:cNvSpPr>
          <p:nvPr/>
        </p:nvSpPr>
        <p:spPr bwMode="auto">
          <a:xfrm>
            <a:off x="3892551" y="3143151"/>
            <a:ext cx="30163" cy="42862"/>
          </a:xfrm>
          <a:custGeom>
            <a:avLst/>
            <a:gdLst/>
            <a:ahLst/>
            <a:cxnLst>
              <a:cxn ang="0">
                <a:pos x="19" y="0"/>
              </a:cxn>
              <a:cxn ang="0">
                <a:pos x="16" y="0"/>
              </a:cxn>
              <a:cxn ang="0">
                <a:pos x="11" y="2"/>
              </a:cxn>
              <a:cxn ang="0">
                <a:pos x="8" y="3"/>
              </a:cxn>
              <a:cxn ang="0">
                <a:pos x="6" y="4"/>
              </a:cxn>
              <a:cxn ang="0">
                <a:pos x="3" y="6"/>
              </a:cxn>
              <a:cxn ang="0">
                <a:pos x="1" y="9"/>
              </a:cxn>
              <a:cxn ang="0">
                <a:pos x="1" y="11"/>
              </a:cxn>
              <a:cxn ang="0">
                <a:pos x="0" y="14"/>
              </a:cxn>
              <a:cxn ang="0">
                <a:pos x="1" y="17"/>
              </a:cxn>
              <a:cxn ang="0">
                <a:pos x="1" y="19"/>
              </a:cxn>
              <a:cxn ang="0">
                <a:pos x="3" y="21"/>
              </a:cxn>
              <a:cxn ang="0">
                <a:pos x="6" y="24"/>
              </a:cxn>
              <a:cxn ang="0">
                <a:pos x="8" y="25"/>
              </a:cxn>
              <a:cxn ang="0">
                <a:pos x="11" y="26"/>
              </a:cxn>
              <a:cxn ang="0">
                <a:pos x="16" y="27"/>
              </a:cxn>
              <a:cxn ang="0">
                <a:pos x="19" y="27"/>
              </a:cxn>
              <a:cxn ang="0">
                <a:pos x="23" y="27"/>
              </a:cxn>
              <a:cxn ang="0">
                <a:pos x="27" y="26"/>
              </a:cxn>
              <a:cxn ang="0">
                <a:pos x="29" y="25"/>
              </a:cxn>
              <a:cxn ang="0">
                <a:pos x="32" y="24"/>
              </a:cxn>
              <a:cxn ang="0">
                <a:pos x="36" y="21"/>
              </a:cxn>
              <a:cxn ang="0">
                <a:pos x="37" y="19"/>
              </a:cxn>
              <a:cxn ang="0">
                <a:pos x="37" y="17"/>
              </a:cxn>
              <a:cxn ang="0">
                <a:pos x="39" y="14"/>
              </a:cxn>
              <a:cxn ang="0">
                <a:pos x="37" y="11"/>
              </a:cxn>
              <a:cxn ang="0">
                <a:pos x="37" y="9"/>
              </a:cxn>
              <a:cxn ang="0">
                <a:pos x="36" y="6"/>
              </a:cxn>
              <a:cxn ang="0">
                <a:pos x="32" y="4"/>
              </a:cxn>
              <a:cxn ang="0">
                <a:pos x="29" y="3"/>
              </a:cxn>
              <a:cxn ang="0">
                <a:pos x="27" y="2"/>
              </a:cxn>
              <a:cxn ang="0">
                <a:pos x="23" y="0"/>
              </a:cxn>
              <a:cxn ang="0">
                <a:pos x="19" y="0"/>
              </a:cxn>
            </a:cxnLst>
            <a:rect l="0" t="0" r="r" b="b"/>
            <a:pathLst>
              <a:path w="39" h="27">
                <a:moveTo>
                  <a:pt x="19" y="0"/>
                </a:moveTo>
                <a:lnTo>
                  <a:pt x="16" y="0"/>
                </a:lnTo>
                <a:lnTo>
                  <a:pt x="11" y="2"/>
                </a:lnTo>
                <a:lnTo>
                  <a:pt x="8" y="3"/>
                </a:lnTo>
                <a:lnTo>
                  <a:pt x="6" y="4"/>
                </a:lnTo>
                <a:lnTo>
                  <a:pt x="3" y="6"/>
                </a:lnTo>
                <a:lnTo>
                  <a:pt x="1" y="9"/>
                </a:lnTo>
                <a:lnTo>
                  <a:pt x="1" y="11"/>
                </a:lnTo>
                <a:lnTo>
                  <a:pt x="0" y="14"/>
                </a:lnTo>
                <a:lnTo>
                  <a:pt x="1" y="17"/>
                </a:lnTo>
                <a:lnTo>
                  <a:pt x="1" y="19"/>
                </a:lnTo>
                <a:lnTo>
                  <a:pt x="3" y="21"/>
                </a:lnTo>
                <a:lnTo>
                  <a:pt x="6" y="24"/>
                </a:lnTo>
                <a:lnTo>
                  <a:pt x="8" y="25"/>
                </a:lnTo>
                <a:lnTo>
                  <a:pt x="11" y="26"/>
                </a:lnTo>
                <a:lnTo>
                  <a:pt x="16" y="27"/>
                </a:lnTo>
                <a:lnTo>
                  <a:pt x="19" y="27"/>
                </a:lnTo>
                <a:lnTo>
                  <a:pt x="23" y="27"/>
                </a:lnTo>
                <a:lnTo>
                  <a:pt x="27" y="26"/>
                </a:lnTo>
                <a:lnTo>
                  <a:pt x="29" y="25"/>
                </a:lnTo>
                <a:lnTo>
                  <a:pt x="32" y="24"/>
                </a:lnTo>
                <a:lnTo>
                  <a:pt x="36" y="21"/>
                </a:lnTo>
                <a:lnTo>
                  <a:pt x="37" y="19"/>
                </a:lnTo>
                <a:lnTo>
                  <a:pt x="37" y="17"/>
                </a:lnTo>
                <a:lnTo>
                  <a:pt x="39" y="14"/>
                </a:lnTo>
                <a:lnTo>
                  <a:pt x="37" y="11"/>
                </a:lnTo>
                <a:lnTo>
                  <a:pt x="37" y="9"/>
                </a:lnTo>
                <a:lnTo>
                  <a:pt x="36" y="6"/>
                </a:lnTo>
                <a:lnTo>
                  <a:pt x="32" y="4"/>
                </a:lnTo>
                <a:lnTo>
                  <a:pt x="29" y="3"/>
                </a:lnTo>
                <a:lnTo>
                  <a:pt x="27" y="2"/>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74" name="Freeform 146"/>
          <p:cNvSpPr>
            <a:spLocks/>
          </p:cNvSpPr>
          <p:nvPr/>
        </p:nvSpPr>
        <p:spPr bwMode="auto">
          <a:xfrm>
            <a:off x="3892551" y="3143151"/>
            <a:ext cx="30163" cy="42862"/>
          </a:xfrm>
          <a:custGeom>
            <a:avLst/>
            <a:gdLst/>
            <a:ahLst/>
            <a:cxnLst>
              <a:cxn ang="0">
                <a:pos x="19" y="0"/>
              </a:cxn>
              <a:cxn ang="0">
                <a:pos x="16" y="0"/>
              </a:cxn>
              <a:cxn ang="0">
                <a:pos x="11" y="2"/>
              </a:cxn>
              <a:cxn ang="0">
                <a:pos x="8" y="3"/>
              </a:cxn>
              <a:cxn ang="0">
                <a:pos x="6" y="4"/>
              </a:cxn>
              <a:cxn ang="0">
                <a:pos x="3" y="6"/>
              </a:cxn>
              <a:cxn ang="0">
                <a:pos x="1" y="9"/>
              </a:cxn>
              <a:cxn ang="0">
                <a:pos x="1" y="11"/>
              </a:cxn>
              <a:cxn ang="0">
                <a:pos x="0" y="14"/>
              </a:cxn>
              <a:cxn ang="0">
                <a:pos x="1" y="17"/>
              </a:cxn>
              <a:cxn ang="0">
                <a:pos x="1" y="19"/>
              </a:cxn>
              <a:cxn ang="0">
                <a:pos x="3" y="21"/>
              </a:cxn>
              <a:cxn ang="0">
                <a:pos x="6" y="24"/>
              </a:cxn>
              <a:cxn ang="0">
                <a:pos x="8" y="25"/>
              </a:cxn>
              <a:cxn ang="0">
                <a:pos x="11" y="26"/>
              </a:cxn>
              <a:cxn ang="0">
                <a:pos x="16" y="27"/>
              </a:cxn>
              <a:cxn ang="0">
                <a:pos x="19" y="27"/>
              </a:cxn>
              <a:cxn ang="0">
                <a:pos x="23" y="27"/>
              </a:cxn>
              <a:cxn ang="0">
                <a:pos x="27" y="26"/>
              </a:cxn>
              <a:cxn ang="0">
                <a:pos x="29" y="25"/>
              </a:cxn>
              <a:cxn ang="0">
                <a:pos x="32" y="24"/>
              </a:cxn>
              <a:cxn ang="0">
                <a:pos x="36" y="21"/>
              </a:cxn>
              <a:cxn ang="0">
                <a:pos x="37" y="19"/>
              </a:cxn>
              <a:cxn ang="0">
                <a:pos x="37" y="17"/>
              </a:cxn>
              <a:cxn ang="0">
                <a:pos x="39" y="14"/>
              </a:cxn>
              <a:cxn ang="0">
                <a:pos x="37" y="11"/>
              </a:cxn>
              <a:cxn ang="0">
                <a:pos x="37" y="9"/>
              </a:cxn>
              <a:cxn ang="0">
                <a:pos x="36" y="6"/>
              </a:cxn>
              <a:cxn ang="0">
                <a:pos x="32" y="4"/>
              </a:cxn>
              <a:cxn ang="0">
                <a:pos x="29" y="3"/>
              </a:cxn>
              <a:cxn ang="0">
                <a:pos x="27" y="2"/>
              </a:cxn>
              <a:cxn ang="0">
                <a:pos x="23" y="0"/>
              </a:cxn>
              <a:cxn ang="0">
                <a:pos x="19" y="0"/>
              </a:cxn>
            </a:cxnLst>
            <a:rect l="0" t="0" r="r" b="b"/>
            <a:pathLst>
              <a:path w="39" h="27">
                <a:moveTo>
                  <a:pt x="19" y="0"/>
                </a:moveTo>
                <a:lnTo>
                  <a:pt x="16" y="0"/>
                </a:lnTo>
                <a:lnTo>
                  <a:pt x="11" y="2"/>
                </a:lnTo>
                <a:lnTo>
                  <a:pt x="8" y="3"/>
                </a:lnTo>
                <a:lnTo>
                  <a:pt x="6" y="4"/>
                </a:lnTo>
                <a:lnTo>
                  <a:pt x="3" y="6"/>
                </a:lnTo>
                <a:lnTo>
                  <a:pt x="1" y="9"/>
                </a:lnTo>
                <a:lnTo>
                  <a:pt x="1" y="11"/>
                </a:lnTo>
                <a:lnTo>
                  <a:pt x="0" y="14"/>
                </a:lnTo>
                <a:lnTo>
                  <a:pt x="1" y="17"/>
                </a:lnTo>
                <a:lnTo>
                  <a:pt x="1" y="19"/>
                </a:lnTo>
                <a:lnTo>
                  <a:pt x="3" y="21"/>
                </a:lnTo>
                <a:lnTo>
                  <a:pt x="6" y="24"/>
                </a:lnTo>
                <a:lnTo>
                  <a:pt x="8" y="25"/>
                </a:lnTo>
                <a:lnTo>
                  <a:pt x="11" y="26"/>
                </a:lnTo>
                <a:lnTo>
                  <a:pt x="16" y="27"/>
                </a:lnTo>
                <a:lnTo>
                  <a:pt x="19" y="27"/>
                </a:lnTo>
                <a:lnTo>
                  <a:pt x="23" y="27"/>
                </a:lnTo>
                <a:lnTo>
                  <a:pt x="27" y="26"/>
                </a:lnTo>
                <a:lnTo>
                  <a:pt x="29" y="25"/>
                </a:lnTo>
                <a:lnTo>
                  <a:pt x="32" y="24"/>
                </a:lnTo>
                <a:lnTo>
                  <a:pt x="36" y="21"/>
                </a:lnTo>
                <a:lnTo>
                  <a:pt x="37" y="19"/>
                </a:lnTo>
                <a:lnTo>
                  <a:pt x="37" y="17"/>
                </a:lnTo>
                <a:lnTo>
                  <a:pt x="39" y="14"/>
                </a:lnTo>
                <a:lnTo>
                  <a:pt x="37" y="11"/>
                </a:lnTo>
                <a:lnTo>
                  <a:pt x="37" y="9"/>
                </a:lnTo>
                <a:lnTo>
                  <a:pt x="36" y="6"/>
                </a:lnTo>
                <a:lnTo>
                  <a:pt x="32" y="4"/>
                </a:lnTo>
                <a:lnTo>
                  <a:pt x="29" y="3"/>
                </a:lnTo>
                <a:lnTo>
                  <a:pt x="27" y="2"/>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75" name="Freeform 147"/>
          <p:cNvSpPr>
            <a:spLocks/>
          </p:cNvSpPr>
          <p:nvPr/>
        </p:nvSpPr>
        <p:spPr bwMode="auto">
          <a:xfrm>
            <a:off x="3408364" y="3427313"/>
            <a:ext cx="33337" cy="44450"/>
          </a:xfrm>
          <a:custGeom>
            <a:avLst/>
            <a:gdLst/>
            <a:ahLst/>
            <a:cxnLst>
              <a:cxn ang="0">
                <a:pos x="19" y="0"/>
              </a:cxn>
              <a:cxn ang="0">
                <a:pos x="16" y="0"/>
              </a:cxn>
              <a:cxn ang="0">
                <a:pos x="13" y="2"/>
              </a:cxn>
              <a:cxn ang="0">
                <a:pos x="10" y="3"/>
              </a:cxn>
              <a:cxn ang="0">
                <a:pos x="6" y="4"/>
              </a:cxn>
              <a:cxn ang="0">
                <a:pos x="3" y="6"/>
              </a:cxn>
              <a:cxn ang="0">
                <a:pos x="1" y="8"/>
              </a:cxn>
              <a:cxn ang="0">
                <a:pos x="1" y="11"/>
              </a:cxn>
              <a:cxn ang="0">
                <a:pos x="0" y="14"/>
              </a:cxn>
              <a:cxn ang="0">
                <a:pos x="1" y="17"/>
              </a:cxn>
              <a:cxn ang="0">
                <a:pos x="1" y="19"/>
              </a:cxn>
              <a:cxn ang="0">
                <a:pos x="3" y="21"/>
              </a:cxn>
              <a:cxn ang="0">
                <a:pos x="6" y="23"/>
              </a:cxn>
              <a:cxn ang="0">
                <a:pos x="10" y="25"/>
              </a:cxn>
              <a:cxn ang="0">
                <a:pos x="13" y="26"/>
              </a:cxn>
              <a:cxn ang="0">
                <a:pos x="16" y="27"/>
              </a:cxn>
              <a:cxn ang="0">
                <a:pos x="19" y="27"/>
              </a:cxn>
              <a:cxn ang="0">
                <a:pos x="23" y="27"/>
              </a:cxn>
              <a:cxn ang="0">
                <a:pos x="28" y="26"/>
              </a:cxn>
              <a:cxn ang="0">
                <a:pos x="31" y="25"/>
              </a:cxn>
              <a:cxn ang="0">
                <a:pos x="33" y="23"/>
              </a:cxn>
              <a:cxn ang="0">
                <a:pos x="36" y="21"/>
              </a:cxn>
              <a:cxn ang="0">
                <a:pos x="37" y="19"/>
              </a:cxn>
              <a:cxn ang="0">
                <a:pos x="39" y="17"/>
              </a:cxn>
              <a:cxn ang="0">
                <a:pos x="39" y="14"/>
              </a:cxn>
              <a:cxn ang="0">
                <a:pos x="39" y="11"/>
              </a:cxn>
              <a:cxn ang="0">
                <a:pos x="37" y="8"/>
              </a:cxn>
              <a:cxn ang="0">
                <a:pos x="36" y="6"/>
              </a:cxn>
              <a:cxn ang="0">
                <a:pos x="33" y="4"/>
              </a:cxn>
              <a:cxn ang="0">
                <a:pos x="31" y="3"/>
              </a:cxn>
              <a:cxn ang="0">
                <a:pos x="28" y="2"/>
              </a:cxn>
              <a:cxn ang="0">
                <a:pos x="23" y="0"/>
              </a:cxn>
              <a:cxn ang="0">
                <a:pos x="19" y="0"/>
              </a:cxn>
            </a:cxnLst>
            <a:rect l="0" t="0" r="r" b="b"/>
            <a:pathLst>
              <a:path w="39" h="27">
                <a:moveTo>
                  <a:pt x="19" y="0"/>
                </a:moveTo>
                <a:lnTo>
                  <a:pt x="16" y="0"/>
                </a:lnTo>
                <a:lnTo>
                  <a:pt x="13" y="2"/>
                </a:lnTo>
                <a:lnTo>
                  <a:pt x="10" y="3"/>
                </a:lnTo>
                <a:lnTo>
                  <a:pt x="6" y="4"/>
                </a:lnTo>
                <a:lnTo>
                  <a:pt x="3" y="6"/>
                </a:lnTo>
                <a:lnTo>
                  <a:pt x="1" y="8"/>
                </a:lnTo>
                <a:lnTo>
                  <a:pt x="1" y="11"/>
                </a:lnTo>
                <a:lnTo>
                  <a:pt x="0" y="14"/>
                </a:lnTo>
                <a:lnTo>
                  <a:pt x="1" y="17"/>
                </a:lnTo>
                <a:lnTo>
                  <a:pt x="1" y="19"/>
                </a:lnTo>
                <a:lnTo>
                  <a:pt x="3" y="21"/>
                </a:lnTo>
                <a:lnTo>
                  <a:pt x="6" y="23"/>
                </a:lnTo>
                <a:lnTo>
                  <a:pt x="10" y="25"/>
                </a:lnTo>
                <a:lnTo>
                  <a:pt x="13" y="26"/>
                </a:lnTo>
                <a:lnTo>
                  <a:pt x="16" y="27"/>
                </a:lnTo>
                <a:lnTo>
                  <a:pt x="19" y="27"/>
                </a:lnTo>
                <a:lnTo>
                  <a:pt x="23" y="27"/>
                </a:lnTo>
                <a:lnTo>
                  <a:pt x="28" y="26"/>
                </a:lnTo>
                <a:lnTo>
                  <a:pt x="31" y="25"/>
                </a:lnTo>
                <a:lnTo>
                  <a:pt x="33" y="23"/>
                </a:lnTo>
                <a:lnTo>
                  <a:pt x="36" y="21"/>
                </a:lnTo>
                <a:lnTo>
                  <a:pt x="37" y="19"/>
                </a:lnTo>
                <a:lnTo>
                  <a:pt x="39" y="17"/>
                </a:lnTo>
                <a:lnTo>
                  <a:pt x="39" y="14"/>
                </a:lnTo>
                <a:lnTo>
                  <a:pt x="39" y="11"/>
                </a:lnTo>
                <a:lnTo>
                  <a:pt x="37" y="8"/>
                </a:lnTo>
                <a:lnTo>
                  <a:pt x="36" y="6"/>
                </a:lnTo>
                <a:lnTo>
                  <a:pt x="33" y="4"/>
                </a:lnTo>
                <a:lnTo>
                  <a:pt x="31" y="3"/>
                </a:lnTo>
                <a:lnTo>
                  <a:pt x="28" y="2"/>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76" name="Freeform 148"/>
          <p:cNvSpPr>
            <a:spLocks/>
          </p:cNvSpPr>
          <p:nvPr/>
        </p:nvSpPr>
        <p:spPr bwMode="auto">
          <a:xfrm>
            <a:off x="3408364" y="3427313"/>
            <a:ext cx="33337" cy="44450"/>
          </a:xfrm>
          <a:custGeom>
            <a:avLst/>
            <a:gdLst/>
            <a:ahLst/>
            <a:cxnLst>
              <a:cxn ang="0">
                <a:pos x="19" y="0"/>
              </a:cxn>
              <a:cxn ang="0">
                <a:pos x="16" y="0"/>
              </a:cxn>
              <a:cxn ang="0">
                <a:pos x="13" y="2"/>
              </a:cxn>
              <a:cxn ang="0">
                <a:pos x="10" y="3"/>
              </a:cxn>
              <a:cxn ang="0">
                <a:pos x="6" y="4"/>
              </a:cxn>
              <a:cxn ang="0">
                <a:pos x="3" y="6"/>
              </a:cxn>
              <a:cxn ang="0">
                <a:pos x="1" y="8"/>
              </a:cxn>
              <a:cxn ang="0">
                <a:pos x="1" y="11"/>
              </a:cxn>
              <a:cxn ang="0">
                <a:pos x="0" y="14"/>
              </a:cxn>
              <a:cxn ang="0">
                <a:pos x="1" y="17"/>
              </a:cxn>
              <a:cxn ang="0">
                <a:pos x="1" y="19"/>
              </a:cxn>
              <a:cxn ang="0">
                <a:pos x="3" y="21"/>
              </a:cxn>
              <a:cxn ang="0">
                <a:pos x="6" y="23"/>
              </a:cxn>
              <a:cxn ang="0">
                <a:pos x="10" y="25"/>
              </a:cxn>
              <a:cxn ang="0">
                <a:pos x="13" y="26"/>
              </a:cxn>
              <a:cxn ang="0">
                <a:pos x="16" y="27"/>
              </a:cxn>
              <a:cxn ang="0">
                <a:pos x="19" y="27"/>
              </a:cxn>
              <a:cxn ang="0">
                <a:pos x="23" y="27"/>
              </a:cxn>
              <a:cxn ang="0">
                <a:pos x="28" y="26"/>
              </a:cxn>
              <a:cxn ang="0">
                <a:pos x="31" y="25"/>
              </a:cxn>
              <a:cxn ang="0">
                <a:pos x="33" y="23"/>
              </a:cxn>
              <a:cxn ang="0">
                <a:pos x="36" y="21"/>
              </a:cxn>
              <a:cxn ang="0">
                <a:pos x="37" y="19"/>
              </a:cxn>
              <a:cxn ang="0">
                <a:pos x="39" y="17"/>
              </a:cxn>
              <a:cxn ang="0">
                <a:pos x="39" y="14"/>
              </a:cxn>
              <a:cxn ang="0">
                <a:pos x="39" y="11"/>
              </a:cxn>
              <a:cxn ang="0">
                <a:pos x="37" y="8"/>
              </a:cxn>
              <a:cxn ang="0">
                <a:pos x="36" y="6"/>
              </a:cxn>
              <a:cxn ang="0">
                <a:pos x="33" y="4"/>
              </a:cxn>
              <a:cxn ang="0">
                <a:pos x="31" y="3"/>
              </a:cxn>
              <a:cxn ang="0">
                <a:pos x="28" y="2"/>
              </a:cxn>
              <a:cxn ang="0">
                <a:pos x="23" y="0"/>
              </a:cxn>
              <a:cxn ang="0">
                <a:pos x="19" y="0"/>
              </a:cxn>
            </a:cxnLst>
            <a:rect l="0" t="0" r="r" b="b"/>
            <a:pathLst>
              <a:path w="39" h="27">
                <a:moveTo>
                  <a:pt x="19" y="0"/>
                </a:moveTo>
                <a:lnTo>
                  <a:pt x="16" y="0"/>
                </a:lnTo>
                <a:lnTo>
                  <a:pt x="13" y="2"/>
                </a:lnTo>
                <a:lnTo>
                  <a:pt x="10" y="3"/>
                </a:lnTo>
                <a:lnTo>
                  <a:pt x="6" y="4"/>
                </a:lnTo>
                <a:lnTo>
                  <a:pt x="3" y="6"/>
                </a:lnTo>
                <a:lnTo>
                  <a:pt x="1" y="8"/>
                </a:lnTo>
                <a:lnTo>
                  <a:pt x="1" y="11"/>
                </a:lnTo>
                <a:lnTo>
                  <a:pt x="0" y="14"/>
                </a:lnTo>
                <a:lnTo>
                  <a:pt x="1" y="17"/>
                </a:lnTo>
                <a:lnTo>
                  <a:pt x="1" y="19"/>
                </a:lnTo>
                <a:lnTo>
                  <a:pt x="3" y="21"/>
                </a:lnTo>
                <a:lnTo>
                  <a:pt x="6" y="23"/>
                </a:lnTo>
                <a:lnTo>
                  <a:pt x="10" y="25"/>
                </a:lnTo>
                <a:lnTo>
                  <a:pt x="13" y="26"/>
                </a:lnTo>
                <a:lnTo>
                  <a:pt x="16" y="27"/>
                </a:lnTo>
                <a:lnTo>
                  <a:pt x="19" y="27"/>
                </a:lnTo>
                <a:lnTo>
                  <a:pt x="23" y="27"/>
                </a:lnTo>
                <a:lnTo>
                  <a:pt x="28" y="26"/>
                </a:lnTo>
                <a:lnTo>
                  <a:pt x="31" y="25"/>
                </a:lnTo>
                <a:lnTo>
                  <a:pt x="33" y="23"/>
                </a:lnTo>
                <a:lnTo>
                  <a:pt x="36" y="21"/>
                </a:lnTo>
                <a:lnTo>
                  <a:pt x="37" y="19"/>
                </a:lnTo>
                <a:lnTo>
                  <a:pt x="39" y="17"/>
                </a:lnTo>
                <a:lnTo>
                  <a:pt x="39" y="14"/>
                </a:lnTo>
                <a:lnTo>
                  <a:pt x="39" y="11"/>
                </a:lnTo>
                <a:lnTo>
                  <a:pt x="37" y="8"/>
                </a:lnTo>
                <a:lnTo>
                  <a:pt x="36" y="6"/>
                </a:lnTo>
                <a:lnTo>
                  <a:pt x="33" y="4"/>
                </a:lnTo>
                <a:lnTo>
                  <a:pt x="31" y="3"/>
                </a:lnTo>
                <a:lnTo>
                  <a:pt x="28" y="2"/>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77" name="Freeform 149"/>
          <p:cNvSpPr>
            <a:spLocks/>
          </p:cNvSpPr>
          <p:nvPr/>
        </p:nvSpPr>
        <p:spPr bwMode="auto">
          <a:xfrm>
            <a:off x="3856039" y="2941539"/>
            <a:ext cx="28575" cy="42863"/>
          </a:xfrm>
          <a:custGeom>
            <a:avLst/>
            <a:gdLst/>
            <a:ahLst/>
            <a:cxnLst>
              <a:cxn ang="0">
                <a:pos x="19" y="0"/>
              </a:cxn>
              <a:cxn ang="0">
                <a:pos x="15" y="0"/>
              </a:cxn>
              <a:cxn ang="0">
                <a:pos x="11" y="1"/>
              </a:cxn>
              <a:cxn ang="0">
                <a:pos x="8" y="2"/>
              </a:cxn>
              <a:cxn ang="0">
                <a:pos x="5" y="4"/>
              </a:cxn>
              <a:cxn ang="0">
                <a:pos x="3" y="5"/>
              </a:cxn>
              <a:cxn ang="0">
                <a:pos x="1" y="8"/>
              </a:cxn>
              <a:cxn ang="0">
                <a:pos x="0" y="10"/>
              </a:cxn>
              <a:cxn ang="0">
                <a:pos x="0" y="13"/>
              </a:cxn>
              <a:cxn ang="0">
                <a:pos x="0" y="16"/>
              </a:cxn>
              <a:cxn ang="0">
                <a:pos x="1" y="18"/>
              </a:cxn>
              <a:cxn ang="0">
                <a:pos x="3" y="20"/>
              </a:cxn>
              <a:cxn ang="0">
                <a:pos x="5" y="23"/>
              </a:cxn>
              <a:cxn ang="0">
                <a:pos x="8" y="24"/>
              </a:cxn>
              <a:cxn ang="0">
                <a:pos x="11" y="25"/>
              </a:cxn>
              <a:cxn ang="0">
                <a:pos x="15" y="26"/>
              </a:cxn>
              <a:cxn ang="0">
                <a:pos x="19" y="26"/>
              </a:cxn>
              <a:cxn ang="0">
                <a:pos x="23" y="26"/>
              </a:cxn>
              <a:cxn ang="0">
                <a:pos x="26" y="25"/>
              </a:cxn>
              <a:cxn ang="0">
                <a:pos x="29" y="24"/>
              </a:cxn>
              <a:cxn ang="0">
                <a:pos x="33" y="23"/>
              </a:cxn>
              <a:cxn ang="0">
                <a:pos x="34" y="20"/>
              </a:cxn>
              <a:cxn ang="0">
                <a:pos x="36" y="18"/>
              </a:cxn>
              <a:cxn ang="0">
                <a:pos x="37" y="16"/>
              </a:cxn>
              <a:cxn ang="0">
                <a:pos x="37" y="13"/>
              </a:cxn>
              <a:cxn ang="0">
                <a:pos x="37" y="10"/>
              </a:cxn>
              <a:cxn ang="0">
                <a:pos x="36" y="8"/>
              </a:cxn>
              <a:cxn ang="0">
                <a:pos x="34" y="5"/>
              </a:cxn>
              <a:cxn ang="0">
                <a:pos x="33" y="4"/>
              </a:cxn>
              <a:cxn ang="0">
                <a:pos x="29" y="2"/>
              </a:cxn>
              <a:cxn ang="0">
                <a:pos x="26" y="1"/>
              </a:cxn>
              <a:cxn ang="0">
                <a:pos x="23" y="0"/>
              </a:cxn>
              <a:cxn ang="0">
                <a:pos x="19" y="0"/>
              </a:cxn>
            </a:cxnLst>
            <a:rect l="0" t="0" r="r" b="b"/>
            <a:pathLst>
              <a:path w="37" h="26">
                <a:moveTo>
                  <a:pt x="19" y="0"/>
                </a:moveTo>
                <a:lnTo>
                  <a:pt x="15" y="0"/>
                </a:lnTo>
                <a:lnTo>
                  <a:pt x="11" y="1"/>
                </a:lnTo>
                <a:lnTo>
                  <a:pt x="8" y="2"/>
                </a:lnTo>
                <a:lnTo>
                  <a:pt x="5" y="4"/>
                </a:lnTo>
                <a:lnTo>
                  <a:pt x="3" y="5"/>
                </a:lnTo>
                <a:lnTo>
                  <a:pt x="1" y="8"/>
                </a:lnTo>
                <a:lnTo>
                  <a:pt x="0" y="10"/>
                </a:lnTo>
                <a:lnTo>
                  <a:pt x="0" y="13"/>
                </a:lnTo>
                <a:lnTo>
                  <a:pt x="0" y="16"/>
                </a:lnTo>
                <a:lnTo>
                  <a:pt x="1" y="18"/>
                </a:lnTo>
                <a:lnTo>
                  <a:pt x="3" y="20"/>
                </a:lnTo>
                <a:lnTo>
                  <a:pt x="5" y="23"/>
                </a:lnTo>
                <a:lnTo>
                  <a:pt x="8" y="24"/>
                </a:lnTo>
                <a:lnTo>
                  <a:pt x="11" y="25"/>
                </a:lnTo>
                <a:lnTo>
                  <a:pt x="15" y="26"/>
                </a:lnTo>
                <a:lnTo>
                  <a:pt x="19" y="26"/>
                </a:lnTo>
                <a:lnTo>
                  <a:pt x="23" y="26"/>
                </a:lnTo>
                <a:lnTo>
                  <a:pt x="26" y="25"/>
                </a:lnTo>
                <a:lnTo>
                  <a:pt x="29" y="24"/>
                </a:lnTo>
                <a:lnTo>
                  <a:pt x="33" y="23"/>
                </a:lnTo>
                <a:lnTo>
                  <a:pt x="34" y="20"/>
                </a:lnTo>
                <a:lnTo>
                  <a:pt x="36" y="18"/>
                </a:lnTo>
                <a:lnTo>
                  <a:pt x="37" y="16"/>
                </a:lnTo>
                <a:lnTo>
                  <a:pt x="37" y="13"/>
                </a:lnTo>
                <a:lnTo>
                  <a:pt x="37" y="10"/>
                </a:lnTo>
                <a:lnTo>
                  <a:pt x="36" y="8"/>
                </a:lnTo>
                <a:lnTo>
                  <a:pt x="34" y="5"/>
                </a:lnTo>
                <a:lnTo>
                  <a:pt x="33" y="4"/>
                </a:lnTo>
                <a:lnTo>
                  <a:pt x="29" y="2"/>
                </a:lnTo>
                <a:lnTo>
                  <a:pt x="26"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78" name="Freeform 150"/>
          <p:cNvSpPr>
            <a:spLocks/>
          </p:cNvSpPr>
          <p:nvPr/>
        </p:nvSpPr>
        <p:spPr bwMode="auto">
          <a:xfrm>
            <a:off x="3856039" y="2941539"/>
            <a:ext cx="28575" cy="42863"/>
          </a:xfrm>
          <a:custGeom>
            <a:avLst/>
            <a:gdLst/>
            <a:ahLst/>
            <a:cxnLst>
              <a:cxn ang="0">
                <a:pos x="19" y="0"/>
              </a:cxn>
              <a:cxn ang="0">
                <a:pos x="15" y="0"/>
              </a:cxn>
              <a:cxn ang="0">
                <a:pos x="11" y="1"/>
              </a:cxn>
              <a:cxn ang="0">
                <a:pos x="8" y="2"/>
              </a:cxn>
              <a:cxn ang="0">
                <a:pos x="5" y="4"/>
              </a:cxn>
              <a:cxn ang="0">
                <a:pos x="3" y="5"/>
              </a:cxn>
              <a:cxn ang="0">
                <a:pos x="1" y="8"/>
              </a:cxn>
              <a:cxn ang="0">
                <a:pos x="0" y="10"/>
              </a:cxn>
              <a:cxn ang="0">
                <a:pos x="0" y="13"/>
              </a:cxn>
              <a:cxn ang="0">
                <a:pos x="0" y="16"/>
              </a:cxn>
              <a:cxn ang="0">
                <a:pos x="1" y="18"/>
              </a:cxn>
              <a:cxn ang="0">
                <a:pos x="3" y="20"/>
              </a:cxn>
              <a:cxn ang="0">
                <a:pos x="5" y="23"/>
              </a:cxn>
              <a:cxn ang="0">
                <a:pos x="8" y="24"/>
              </a:cxn>
              <a:cxn ang="0">
                <a:pos x="11" y="25"/>
              </a:cxn>
              <a:cxn ang="0">
                <a:pos x="15" y="26"/>
              </a:cxn>
              <a:cxn ang="0">
                <a:pos x="19" y="26"/>
              </a:cxn>
              <a:cxn ang="0">
                <a:pos x="23" y="26"/>
              </a:cxn>
              <a:cxn ang="0">
                <a:pos x="26" y="25"/>
              </a:cxn>
              <a:cxn ang="0">
                <a:pos x="29" y="24"/>
              </a:cxn>
              <a:cxn ang="0">
                <a:pos x="33" y="23"/>
              </a:cxn>
              <a:cxn ang="0">
                <a:pos x="34" y="20"/>
              </a:cxn>
              <a:cxn ang="0">
                <a:pos x="36" y="18"/>
              </a:cxn>
              <a:cxn ang="0">
                <a:pos x="37" y="16"/>
              </a:cxn>
              <a:cxn ang="0">
                <a:pos x="37" y="13"/>
              </a:cxn>
              <a:cxn ang="0">
                <a:pos x="37" y="10"/>
              </a:cxn>
              <a:cxn ang="0">
                <a:pos x="36" y="8"/>
              </a:cxn>
              <a:cxn ang="0">
                <a:pos x="34" y="5"/>
              </a:cxn>
              <a:cxn ang="0">
                <a:pos x="33" y="4"/>
              </a:cxn>
              <a:cxn ang="0">
                <a:pos x="29" y="2"/>
              </a:cxn>
              <a:cxn ang="0">
                <a:pos x="26" y="1"/>
              </a:cxn>
              <a:cxn ang="0">
                <a:pos x="23" y="0"/>
              </a:cxn>
              <a:cxn ang="0">
                <a:pos x="19" y="0"/>
              </a:cxn>
            </a:cxnLst>
            <a:rect l="0" t="0" r="r" b="b"/>
            <a:pathLst>
              <a:path w="37" h="26">
                <a:moveTo>
                  <a:pt x="19" y="0"/>
                </a:moveTo>
                <a:lnTo>
                  <a:pt x="15" y="0"/>
                </a:lnTo>
                <a:lnTo>
                  <a:pt x="11" y="1"/>
                </a:lnTo>
                <a:lnTo>
                  <a:pt x="8" y="2"/>
                </a:lnTo>
                <a:lnTo>
                  <a:pt x="5" y="4"/>
                </a:lnTo>
                <a:lnTo>
                  <a:pt x="3" y="5"/>
                </a:lnTo>
                <a:lnTo>
                  <a:pt x="1" y="8"/>
                </a:lnTo>
                <a:lnTo>
                  <a:pt x="0" y="10"/>
                </a:lnTo>
                <a:lnTo>
                  <a:pt x="0" y="13"/>
                </a:lnTo>
                <a:lnTo>
                  <a:pt x="0" y="16"/>
                </a:lnTo>
                <a:lnTo>
                  <a:pt x="1" y="18"/>
                </a:lnTo>
                <a:lnTo>
                  <a:pt x="3" y="20"/>
                </a:lnTo>
                <a:lnTo>
                  <a:pt x="5" y="23"/>
                </a:lnTo>
                <a:lnTo>
                  <a:pt x="8" y="24"/>
                </a:lnTo>
                <a:lnTo>
                  <a:pt x="11" y="25"/>
                </a:lnTo>
                <a:lnTo>
                  <a:pt x="15" y="26"/>
                </a:lnTo>
                <a:lnTo>
                  <a:pt x="19" y="26"/>
                </a:lnTo>
                <a:lnTo>
                  <a:pt x="23" y="26"/>
                </a:lnTo>
                <a:lnTo>
                  <a:pt x="26" y="25"/>
                </a:lnTo>
                <a:lnTo>
                  <a:pt x="29" y="24"/>
                </a:lnTo>
                <a:lnTo>
                  <a:pt x="33" y="23"/>
                </a:lnTo>
                <a:lnTo>
                  <a:pt x="34" y="20"/>
                </a:lnTo>
                <a:lnTo>
                  <a:pt x="36" y="18"/>
                </a:lnTo>
                <a:lnTo>
                  <a:pt x="37" y="16"/>
                </a:lnTo>
                <a:lnTo>
                  <a:pt x="37" y="13"/>
                </a:lnTo>
                <a:lnTo>
                  <a:pt x="37" y="10"/>
                </a:lnTo>
                <a:lnTo>
                  <a:pt x="36" y="8"/>
                </a:lnTo>
                <a:lnTo>
                  <a:pt x="34" y="5"/>
                </a:lnTo>
                <a:lnTo>
                  <a:pt x="33" y="4"/>
                </a:lnTo>
                <a:lnTo>
                  <a:pt x="29" y="2"/>
                </a:lnTo>
                <a:lnTo>
                  <a:pt x="26"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79" name="Freeform 151"/>
          <p:cNvSpPr>
            <a:spLocks/>
          </p:cNvSpPr>
          <p:nvPr/>
        </p:nvSpPr>
        <p:spPr bwMode="auto">
          <a:xfrm>
            <a:off x="2590801" y="4186139"/>
            <a:ext cx="30163" cy="41275"/>
          </a:xfrm>
          <a:custGeom>
            <a:avLst/>
            <a:gdLst/>
            <a:ahLst/>
            <a:cxnLst>
              <a:cxn ang="0">
                <a:pos x="19" y="0"/>
              </a:cxn>
              <a:cxn ang="0">
                <a:pos x="15" y="0"/>
              </a:cxn>
              <a:cxn ang="0">
                <a:pos x="11" y="1"/>
              </a:cxn>
              <a:cxn ang="0">
                <a:pos x="8" y="2"/>
              </a:cxn>
              <a:cxn ang="0">
                <a:pos x="6" y="3"/>
              </a:cxn>
              <a:cxn ang="0">
                <a:pos x="3" y="6"/>
              </a:cxn>
              <a:cxn ang="0">
                <a:pos x="1" y="8"/>
              </a:cxn>
              <a:cxn ang="0">
                <a:pos x="0" y="10"/>
              </a:cxn>
              <a:cxn ang="0">
                <a:pos x="0" y="13"/>
              </a:cxn>
              <a:cxn ang="0">
                <a:pos x="0" y="16"/>
              </a:cxn>
              <a:cxn ang="0">
                <a:pos x="1" y="18"/>
              </a:cxn>
              <a:cxn ang="0">
                <a:pos x="3" y="21"/>
              </a:cxn>
              <a:cxn ang="0">
                <a:pos x="6" y="23"/>
              </a:cxn>
              <a:cxn ang="0">
                <a:pos x="8" y="24"/>
              </a:cxn>
              <a:cxn ang="0">
                <a:pos x="11" y="25"/>
              </a:cxn>
              <a:cxn ang="0">
                <a:pos x="15" y="26"/>
              </a:cxn>
              <a:cxn ang="0">
                <a:pos x="19" y="26"/>
              </a:cxn>
              <a:cxn ang="0">
                <a:pos x="23" y="26"/>
              </a:cxn>
              <a:cxn ang="0">
                <a:pos x="26" y="25"/>
              </a:cxn>
              <a:cxn ang="0">
                <a:pos x="29" y="24"/>
              </a:cxn>
              <a:cxn ang="0">
                <a:pos x="33" y="23"/>
              </a:cxn>
              <a:cxn ang="0">
                <a:pos x="34" y="21"/>
              </a:cxn>
              <a:cxn ang="0">
                <a:pos x="37" y="18"/>
              </a:cxn>
              <a:cxn ang="0">
                <a:pos x="37" y="16"/>
              </a:cxn>
              <a:cxn ang="0">
                <a:pos x="37" y="13"/>
              </a:cxn>
              <a:cxn ang="0">
                <a:pos x="37" y="10"/>
              </a:cxn>
              <a:cxn ang="0">
                <a:pos x="37" y="8"/>
              </a:cxn>
              <a:cxn ang="0">
                <a:pos x="34" y="6"/>
              </a:cxn>
              <a:cxn ang="0">
                <a:pos x="33" y="3"/>
              </a:cxn>
              <a:cxn ang="0">
                <a:pos x="29" y="2"/>
              </a:cxn>
              <a:cxn ang="0">
                <a:pos x="26" y="1"/>
              </a:cxn>
              <a:cxn ang="0">
                <a:pos x="23" y="0"/>
              </a:cxn>
              <a:cxn ang="0">
                <a:pos x="19" y="0"/>
              </a:cxn>
            </a:cxnLst>
            <a:rect l="0" t="0" r="r" b="b"/>
            <a:pathLst>
              <a:path w="37" h="26">
                <a:moveTo>
                  <a:pt x="19" y="0"/>
                </a:moveTo>
                <a:lnTo>
                  <a:pt x="15" y="0"/>
                </a:lnTo>
                <a:lnTo>
                  <a:pt x="11" y="1"/>
                </a:lnTo>
                <a:lnTo>
                  <a:pt x="8" y="2"/>
                </a:lnTo>
                <a:lnTo>
                  <a:pt x="6" y="3"/>
                </a:lnTo>
                <a:lnTo>
                  <a:pt x="3" y="6"/>
                </a:lnTo>
                <a:lnTo>
                  <a:pt x="1" y="8"/>
                </a:lnTo>
                <a:lnTo>
                  <a:pt x="0" y="10"/>
                </a:lnTo>
                <a:lnTo>
                  <a:pt x="0" y="13"/>
                </a:lnTo>
                <a:lnTo>
                  <a:pt x="0" y="16"/>
                </a:lnTo>
                <a:lnTo>
                  <a:pt x="1" y="18"/>
                </a:lnTo>
                <a:lnTo>
                  <a:pt x="3" y="21"/>
                </a:lnTo>
                <a:lnTo>
                  <a:pt x="6" y="23"/>
                </a:lnTo>
                <a:lnTo>
                  <a:pt x="8" y="24"/>
                </a:lnTo>
                <a:lnTo>
                  <a:pt x="11" y="25"/>
                </a:lnTo>
                <a:lnTo>
                  <a:pt x="15" y="26"/>
                </a:lnTo>
                <a:lnTo>
                  <a:pt x="19" y="26"/>
                </a:lnTo>
                <a:lnTo>
                  <a:pt x="23" y="26"/>
                </a:lnTo>
                <a:lnTo>
                  <a:pt x="26" y="25"/>
                </a:lnTo>
                <a:lnTo>
                  <a:pt x="29" y="24"/>
                </a:lnTo>
                <a:lnTo>
                  <a:pt x="33" y="23"/>
                </a:lnTo>
                <a:lnTo>
                  <a:pt x="34" y="21"/>
                </a:lnTo>
                <a:lnTo>
                  <a:pt x="37" y="18"/>
                </a:lnTo>
                <a:lnTo>
                  <a:pt x="37" y="16"/>
                </a:lnTo>
                <a:lnTo>
                  <a:pt x="37" y="13"/>
                </a:lnTo>
                <a:lnTo>
                  <a:pt x="37" y="10"/>
                </a:lnTo>
                <a:lnTo>
                  <a:pt x="37" y="8"/>
                </a:lnTo>
                <a:lnTo>
                  <a:pt x="34" y="6"/>
                </a:lnTo>
                <a:lnTo>
                  <a:pt x="33" y="3"/>
                </a:lnTo>
                <a:lnTo>
                  <a:pt x="29" y="2"/>
                </a:lnTo>
                <a:lnTo>
                  <a:pt x="26"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80" name="Freeform 152"/>
          <p:cNvSpPr>
            <a:spLocks/>
          </p:cNvSpPr>
          <p:nvPr/>
        </p:nvSpPr>
        <p:spPr bwMode="auto">
          <a:xfrm>
            <a:off x="2590801" y="4186139"/>
            <a:ext cx="30163" cy="41275"/>
          </a:xfrm>
          <a:custGeom>
            <a:avLst/>
            <a:gdLst/>
            <a:ahLst/>
            <a:cxnLst>
              <a:cxn ang="0">
                <a:pos x="19" y="0"/>
              </a:cxn>
              <a:cxn ang="0">
                <a:pos x="15" y="0"/>
              </a:cxn>
              <a:cxn ang="0">
                <a:pos x="11" y="1"/>
              </a:cxn>
              <a:cxn ang="0">
                <a:pos x="8" y="2"/>
              </a:cxn>
              <a:cxn ang="0">
                <a:pos x="6" y="3"/>
              </a:cxn>
              <a:cxn ang="0">
                <a:pos x="3" y="6"/>
              </a:cxn>
              <a:cxn ang="0">
                <a:pos x="1" y="8"/>
              </a:cxn>
              <a:cxn ang="0">
                <a:pos x="0" y="10"/>
              </a:cxn>
              <a:cxn ang="0">
                <a:pos x="0" y="13"/>
              </a:cxn>
              <a:cxn ang="0">
                <a:pos x="0" y="16"/>
              </a:cxn>
              <a:cxn ang="0">
                <a:pos x="1" y="18"/>
              </a:cxn>
              <a:cxn ang="0">
                <a:pos x="3" y="21"/>
              </a:cxn>
              <a:cxn ang="0">
                <a:pos x="6" y="23"/>
              </a:cxn>
              <a:cxn ang="0">
                <a:pos x="8" y="24"/>
              </a:cxn>
              <a:cxn ang="0">
                <a:pos x="11" y="25"/>
              </a:cxn>
              <a:cxn ang="0">
                <a:pos x="15" y="26"/>
              </a:cxn>
              <a:cxn ang="0">
                <a:pos x="19" y="26"/>
              </a:cxn>
              <a:cxn ang="0">
                <a:pos x="23" y="26"/>
              </a:cxn>
              <a:cxn ang="0">
                <a:pos x="26" y="25"/>
              </a:cxn>
              <a:cxn ang="0">
                <a:pos x="29" y="24"/>
              </a:cxn>
              <a:cxn ang="0">
                <a:pos x="33" y="23"/>
              </a:cxn>
              <a:cxn ang="0">
                <a:pos x="34" y="21"/>
              </a:cxn>
              <a:cxn ang="0">
                <a:pos x="37" y="18"/>
              </a:cxn>
              <a:cxn ang="0">
                <a:pos x="37" y="16"/>
              </a:cxn>
              <a:cxn ang="0">
                <a:pos x="37" y="13"/>
              </a:cxn>
              <a:cxn ang="0">
                <a:pos x="37" y="10"/>
              </a:cxn>
              <a:cxn ang="0">
                <a:pos x="37" y="8"/>
              </a:cxn>
              <a:cxn ang="0">
                <a:pos x="34" y="6"/>
              </a:cxn>
              <a:cxn ang="0">
                <a:pos x="33" y="3"/>
              </a:cxn>
              <a:cxn ang="0">
                <a:pos x="29" y="2"/>
              </a:cxn>
              <a:cxn ang="0">
                <a:pos x="26" y="1"/>
              </a:cxn>
              <a:cxn ang="0">
                <a:pos x="23" y="0"/>
              </a:cxn>
              <a:cxn ang="0">
                <a:pos x="19" y="0"/>
              </a:cxn>
            </a:cxnLst>
            <a:rect l="0" t="0" r="r" b="b"/>
            <a:pathLst>
              <a:path w="37" h="26">
                <a:moveTo>
                  <a:pt x="19" y="0"/>
                </a:moveTo>
                <a:lnTo>
                  <a:pt x="15" y="0"/>
                </a:lnTo>
                <a:lnTo>
                  <a:pt x="11" y="1"/>
                </a:lnTo>
                <a:lnTo>
                  <a:pt x="8" y="2"/>
                </a:lnTo>
                <a:lnTo>
                  <a:pt x="6" y="3"/>
                </a:lnTo>
                <a:lnTo>
                  <a:pt x="3" y="6"/>
                </a:lnTo>
                <a:lnTo>
                  <a:pt x="1" y="8"/>
                </a:lnTo>
                <a:lnTo>
                  <a:pt x="0" y="10"/>
                </a:lnTo>
                <a:lnTo>
                  <a:pt x="0" y="13"/>
                </a:lnTo>
                <a:lnTo>
                  <a:pt x="0" y="16"/>
                </a:lnTo>
                <a:lnTo>
                  <a:pt x="1" y="18"/>
                </a:lnTo>
                <a:lnTo>
                  <a:pt x="3" y="21"/>
                </a:lnTo>
                <a:lnTo>
                  <a:pt x="6" y="23"/>
                </a:lnTo>
                <a:lnTo>
                  <a:pt x="8" y="24"/>
                </a:lnTo>
                <a:lnTo>
                  <a:pt x="11" y="25"/>
                </a:lnTo>
                <a:lnTo>
                  <a:pt x="15" y="26"/>
                </a:lnTo>
                <a:lnTo>
                  <a:pt x="19" y="26"/>
                </a:lnTo>
                <a:lnTo>
                  <a:pt x="23" y="26"/>
                </a:lnTo>
                <a:lnTo>
                  <a:pt x="26" y="25"/>
                </a:lnTo>
                <a:lnTo>
                  <a:pt x="29" y="24"/>
                </a:lnTo>
                <a:lnTo>
                  <a:pt x="33" y="23"/>
                </a:lnTo>
                <a:lnTo>
                  <a:pt x="34" y="21"/>
                </a:lnTo>
                <a:lnTo>
                  <a:pt x="37" y="18"/>
                </a:lnTo>
                <a:lnTo>
                  <a:pt x="37" y="16"/>
                </a:lnTo>
                <a:lnTo>
                  <a:pt x="37" y="13"/>
                </a:lnTo>
                <a:lnTo>
                  <a:pt x="37" y="10"/>
                </a:lnTo>
                <a:lnTo>
                  <a:pt x="37" y="8"/>
                </a:lnTo>
                <a:lnTo>
                  <a:pt x="34" y="6"/>
                </a:lnTo>
                <a:lnTo>
                  <a:pt x="33" y="3"/>
                </a:lnTo>
                <a:lnTo>
                  <a:pt x="29" y="2"/>
                </a:lnTo>
                <a:lnTo>
                  <a:pt x="26"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81" name="Freeform 153"/>
          <p:cNvSpPr>
            <a:spLocks/>
          </p:cNvSpPr>
          <p:nvPr/>
        </p:nvSpPr>
        <p:spPr bwMode="auto">
          <a:xfrm>
            <a:off x="4573588" y="2676426"/>
            <a:ext cx="30162" cy="42862"/>
          </a:xfrm>
          <a:custGeom>
            <a:avLst/>
            <a:gdLst/>
            <a:ahLst/>
            <a:cxnLst>
              <a:cxn ang="0">
                <a:pos x="18" y="0"/>
              </a:cxn>
              <a:cxn ang="0">
                <a:pos x="15" y="1"/>
              </a:cxn>
              <a:cxn ang="0">
                <a:pos x="12" y="1"/>
              </a:cxn>
              <a:cxn ang="0">
                <a:pos x="8" y="3"/>
              </a:cxn>
              <a:cxn ang="0">
                <a:pos x="5" y="5"/>
              </a:cxn>
              <a:cxn ang="0">
                <a:pos x="3" y="6"/>
              </a:cxn>
              <a:cxn ang="0">
                <a:pos x="2" y="8"/>
              </a:cxn>
              <a:cxn ang="0">
                <a:pos x="0" y="12"/>
              </a:cxn>
              <a:cxn ang="0">
                <a:pos x="0" y="14"/>
              </a:cxn>
              <a:cxn ang="0">
                <a:pos x="0" y="16"/>
              </a:cxn>
              <a:cxn ang="0">
                <a:pos x="2" y="20"/>
              </a:cxn>
              <a:cxn ang="0">
                <a:pos x="3" y="21"/>
              </a:cxn>
              <a:cxn ang="0">
                <a:pos x="5" y="23"/>
              </a:cxn>
              <a:cxn ang="0">
                <a:pos x="8" y="26"/>
              </a:cxn>
              <a:cxn ang="0">
                <a:pos x="12" y="27"/>
              </a:cxn>
              <a:cxn ang="0">
                <a:pos x="15" y="27"/>
              </a:cxn>
              <a:cxn ang="0">
                <a:pos x="18" y="28"/>
              </a:cxn>
              <a:cxn ang="0">
                <a:pos x="23" y="27"/>
              </a:cxn>
              <a:cxn ang="0">
                <a:pos x="26" y="27"/>
              </a:cxn>
              <a:cxn ang="0">
                <a:pos x="30" y="26"/>
              </a:cxn>
              <a:cxn ang="0">
                <a:pos x="33" y="23"/>
              </a:cxn>
              <a:cxn ang="0">
                <a:pos x="35" y="21"/>
              </a:cxn>
              <a:cxn ang="0">
                <a:pos x="36" y="20"/>
              </a:cxn>
              <a:cxn ang="0">
                <a:pos x="38" y="16"/>
              </a:cxn>
              <a:cxn ang="0">
                <a:pos x="38" y="14"/>
              </a:cxn>
              <a:cxn ang="0">
                <a:pos x="38" y="12"/>
              </a:cxn>
              <a:cxn ang="0">
                <a:pos x="36" y="8"/>
              </a:cxn>
              <a:cxn ang="0">
                <a:pos x="35" y="6"/>
              </a:cxn>
              <a:cxn ang="0">
                <a:pos x="33" y="5"/>
              </a:cxn>
              <a:cxn ang="0">
                <a:pos x="30" y="3"/>
              </a:cxn>
              <a:cxn ang="0">
                <a:pos x="26" y="1"/>
              </a:cxn>
              <a:cxn ang="0">
                <a:pos x="23" y="1"/>
              </a:cxn>
              <a:cxn ang="0">
                <a:pos x="18" y="0"/>
              </a:cxn>
            </a:cxnLst>
            <a:rect l="0" t="0" r="r" b="b"/>
            <a:pathLst>
              <a:path w="38" h="28">
                <a:moveTo>
                  <a:pt x="18" y="0"/>
                </a:moveTo>
                <a:lnTo>
                  <a:pt x="15" y="1"/>
                </a:lnTo>
                <a:lnTo>
                  <a:pt x="12" y="1"/>
                </a:lnTo>
                <a:lnTo>
                  <a:pt x="8" y="3"/>
                </a:lnTo>
                <a:lnTo>
                  <a:pt x="5" y="5"/>
                </a:lnTo>
                <a:lnTo>
                  <a:pt x="3" y="6"/>
                </a:lnTo>
                <a:lnTo>
                  <a:pt x="2" y="8"/>
                </a:lnTo>
                <a:lnTo>
                  <a:pt x="0" y="12"/>
                </a:lnTo>
                <a:lnTo>
                  <a:pt x="0" y="14"/>
                </a:lnTo>
                <a:lnTo>
                  <a:pt x="0" y="16"/>
                </a:lnTo>
                <a:lnTo>
                  <a:pt x="2" y="20"/>
                </a:lnTo>
                <a:lnTo>
                  <a:pt x="3" y="21"/>
                </a:lnTo>
                <a:lnTo>
                  <a:pt x="5" y="23"/>
                </a:lnTo>
                <a:lnTo>
                  <a:pt x="8" y="26"/>
                </a:lnTo>
                <a:lnTo>
                  <a:pt x="12" y="27"/>
                </a:lnTo>
                <a:lnTo>
                  <a:pt x="15" y="27"/>
                </a:lnTo>
                <a:lnTo>
                  <a:pt x="18" y="28"/>
                </a:lnTo>
                <a:lnTo>
                  <a:pt x="23" y="27"/>
                </a:lnTo>
                <a:lnTo>
                  <a:pt x="26" y="27"/>
                </a:lnTo>
                <a:lnTo>
                  <a:pt x="30" y="26"/>
                </a:lnTo>
                <a:lnTo>
                  <a:pt x="33" y="23"/>
                </a:lnTo>
                <a:lnTo>
                  <a:pt x="35" y="21"/>
                </a:lnTo>
                <a:lnTo>
                  <a:pt x="36" y="20"/>
                </a:lnTo>
                <a:lnTo>
                  <a:pt x="38" y="16"/>
                </a:lnTo>
                <a:lnTo>
                  <a:pt x="38" y="14"/>
                </a:lnTo>
                <a:lnTo>
                  <a:pt x="38" y="12"/>
                </a:lnTo>
                <a:lnTo>
                  <a:pt x="36" y="8"/>
                </a:lnTo>
                <a:lnTo>
                  <a:pt x="35" y="6"/>
                </a:lnTo>
                <a:lnTo>
                  <a:pt x="33" y="5"/>
                </a:lnTo>
                <a:lnTo>
                  <a:pt x="30" y="3"/>
                </a:lnTo>
                <a:lnTo>
                  <a:pt x="26" y="1"/>
                </a:lnTo>
                <a:lnTo>
                  <a:pt x="23" y="1"/>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82" name="Freeform 154"/>
          <p:cNvSpPr>
            <a:spLocks/>
          </p:cNvSpPr>
          <p:nvPr/>
        </p:nvSpPr>
        <p:spPr bwMode="auto">
          <a:xfrm>
            <a:off x="4573588" y="2676426"/>
            <a:ext cx="30162" cy="42862"/>
          </a:xfrm>
          <a:custGeom>
            <a:avLst/>
            <a:gdLst/>
            <a:ahLst/>
            <a:cxnLst>
              <a:cxn ang="0">
                <a:pos x="18" y="0"/>
              </a:cxn>
              <a:cxn ang="0">
                <a:pos x="15" y="1"/>
              </a:cxn>
              <a:cxn ang="0">
                <a:pos x="12" y="1"/>
              </a:cxn>
              <a:cxn ang="0">
                <a:pos x="8" y="3"/>
              </a:cxn>
              <a:cxn ang="0">
                <a:pos x="5" y="5"/>
              </a:cxn>
              <a:cxn ang="0">
                <a:pos x="3" y="6"/>
              </a:cxn>
              <a:cxn ang="0">
                <a:pos x="2" y="8"/>
              </a:cxn>
              <a:cxn ang="0">
                <a:pos x="0" y="12"/>
              </a:cxn>
              <a:cxn ang="0">
                <a:pos x="0" y="14"/>
              </a:cxn>
              <a:cxn ang="0">
                <a:pos x="0" y="16"/>
              </a:cxn>
              <a:cxn ang="0">
                <a:pos x="2" y="20"/>
              </a:cxn>
              <a:cxn ang="0">
                <a:pos x="3" y="21"/>
              </a:cxn>
              <a:cxn ang="0">
                <a:pos x="5" y="23"/>
              </a:cxn>
              <a:cxn ang="0">
                <a:pos x="8" y="26"/>
              </a:cxn>
              <a:cxn ang="0">
                <a:pos x="12" y="27"/>
              </a:cxn>
              <a:cxn ang="0">
                <a:pos x="15" y="27"/>
              </a:cxn>
              <a:cxn ang="0">
                <a:pos x="18" y="28"/>
              </a:cxn>
              <a:cxn ang="0">
                <a:pos x="23" y="27"/>
              </a:cxn>
              <a:cxn ang="0">
                <a:pos x="26" y="27"/>
              </a:cxn>
              <a:cxn ang="0">
                <a:pos x="30" y="26"/>
              </a:cxn>
              <a:cxn ang="0">
                <a:pos x="33" y="23"/>
              </a:cxn>
              <a:cxn ang="0">
                <a:pos x="35" y="21"/>
              </a:cxn>
              <a:cxn ang="0">
                <a:pos x="36" y="20"/>
              </a:cxn>
              <a:cxn ang="0">
                <a:pos x="38" y="16"/>
              </a:cxn>
              <a:cxn ang="0">
                <a:pos x="38" y="14"/>
              </a:cxn>
              <a:cxn ang="0">
                <a:pos x="38" y="12"/>
              </a:cxn>
              <a:cxn ang="0">
                <a:pos x="36" y="8"/>
              </a:cxn>
              <a:cxn ang="0">
                <a:pos x="35" y="6"/>
              </a:cxn>
              <a:cxn ang="0">
                <a:pos x="33" y="5"/>
              </a:cxn>
              <a:cxn ang="0">
                <a:pos x="30" y="3"/>
              </a:cxn>
              <a:cxn ang="0">
                <a:pos x="26" y="1"/>
              </a:cxn>
              <a:cxn ang="0">
                <a:pos x="23" y="1"/>
              </a:cxn>
              <a:cxn ang="0">
                <a:pos x="18" y="0"/>
              </a:cxn>
            </a:cxnLst>
            <a:rect l="0" t="0" r="r" b="b"/>
            <a:pathLst>
              <a:path w="38" h="28">
                <a:moveTo>
                  <a:pt x="18" y="0"/>
                </a:moveTo>
                <a:lnTo>
                  <a:pt x="15" y="1"/>
                </a:lnTo>
                <a:lnTo>
                  <a:pt x="12" y="1"/>
                </a:lnTo>
                <a:lnTo>
                  <a:pt x="8" y="3"/>
                </a:lnTo>
                <a:lnTo>
                  <a:pt x="5" y="5"/>
                </a:lnTo>
                <a:lnTo>
                  <a:pt x="3" y="6"/>
                </a:lnTo>
                <a:lnTo>
                  <a:pt x="2" y="8"/>
                </a:lnTo>
                <a:lnTo>
                  <a:pt x="0" y="12"/>
                </a:lnTo>
                <a:lnTo>
                  <a:pt x="0" y="14"/>
                </a:lnTo>
                <a:lnTo>
                  <a:pt x="0" y="16"/>
                </a:lnTo>
                <a:lnTo>
                  <a:pt x="2" y="20"/>
                </a:lnTo>
                <a:lnTo>
                  <a:pt x="3" y="21"/>
                </a:lnTo>
                <a:lnTo>
                  <a:pt x="5" y="23"/>
                </a:lnTo>
                <a:lnTo>
                  <a:pt x="8" y="26"/>
                </a:lnTo>
                <a:lnTo>
                  <a:pt x="12" y="27"/>
                </a:lnTo>
                <a:lnTo>
                  <a:pt x="15" y="27"/>
                </a:lnTo>
                <a:lnTo>
                  <a:pt x="18" y="28"/>
                </a:lnTo>
                <a:lnTo>
                  <a:pt x="23" y="27"/>
                </a:lnTo>
                <a:lnTo>
                  <a:pt x="26" y="27"/>
                </a:lnTo>
                <a:lnTo>
                  <a:pt x="30" y="26"/>
                </a:lnTo>
                <a:lnTo>
                  <a:pt x="33" y="23"/>
                </a:lnTo>
                <a:lnTo>
                  <a:pt x="35" y="21"/>
                </a:lnTo>
                <a:lnTo>
                  <a:pt x="36" y="20"/>
                </a:lnTo>
                <a:lnTo>
                  <a:pt x="38" y="16"/>
                </a:lnTo>
                <a:lnTo>
                  <a:pt x="38" y="14"/>
                </a:lnTo>
                <a:lnTo>
                  <a:pt x="38" y="12"/>
                </a:lnTo>
                <a:lnTo>
                  <a:pt x="36" y="8"/>
                </a:lnTo>
                <a:lnTo>
                  <a:pt x="35" y="6"/>
                </a:lnTo>
                <a:lnTo>
                  <a:pt x="33" y="5"/>
                </a:lnTo>
                <a:lnTo>
                  <a:pt x="30" y="3"/>
                </a:lnTo>
                <a:lnTo>
                  <a:pt x="26" y="1"/>
                </a:lnTo>
                <a:lnTo>
                  <a:pt x="23" y="1"/>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83" name="Freeform 155"/>
          <p:cNvSpPr>
            <a:spLocks/>
          </p:cNvSpPr>
          <p:nvPr/>
        </p:nvSpPr>
        <p:spPr bwMode="auto">
          <a:xfrm>
            <a:off x="3709988" y="3392389"/>
            <a:ext cx="30162" cy="42863"/>
          </a:xfrm>
          <a:custGeom>
            <a:avLst/>
            <a:gdLst/>
            <a:ahLst/>
            <a:cxnLst>
              <a:cxn ang="0">
                <a:pos x="20" y="0"/>
              </a:cxn>
              <a:cxn ang="0">
                <a:pos x="17" y="0"/>
              </a:cxn>
              <a:cxn ang="0">
                <a:pos x="12" y="2"/>
              </a:cxn>
              <a:cxn ang="0">
                <a:pos x="8" y="3"/>
              </a:cxn>
              <a:cxn ang="0">
                <a:pos x="7" y="4"/>
              </a:cxn>
              <a:cxn ang="0">
                <a:pos x="4" y="6"/>
              </a:cxn>
              <a:cxn ang="0">
                <a:pos x="2" y="8"/>
              </a:cxn>
              <a:cxn ang="0">
                <a:pos x="2" y="11"/>
              </a:cxn>
              <a:cxn ang="0">
                <a:pos x="0" y="13"/>
              </a:cxn>
              <a:cxn ang="0">
                <a:pos x="2" y="15"/>
              </a:cxn>
              <a:cxn ang="0">
                <a:pos x="2" y="19"/>
              </a:cxn>
              <a:cxn ang="0">
                <a:pos x="4" y="20"/>
              </a:cxn>
              <a:cxn ang="0">
                <a:pos x="7" y="22"/>
              </a:cxn>
              <a:cxn ang="0">
                <a:pos x="8" y="25"/>
              </a:cxn>
              <a:cxn ang="0">
                <a:pos x="12" y="26"/>
              </a:cxn>
              <a:cxn ang="0">
                <a:pos x="17" y="26"/>
              </a:cxn>
              <a:cxn ang="0">
                <a:pos x="20" y="27"/>
              </a:cxn>
              <a:cxn ang="0">
                <a:pos x="23" y="26"/>
              </a:cxn>
              <a:cxn ang="0">
                <a:pos x="28" y="26"/>
              </a:cxn>
              <a:cxn ang="0">
                <a:pos x="30" y="25"/>
              </a:cxn>
              <a:cxn ang="0">
                <a:pos x="33" y="22"/>
              </a:cxn>
              <a:cxn ang="0">
                <a:pos x="36" y="20"/>
              </a:cxn>
              <a:cxn ang="0">
                <a:pos x="38" y="19"/>
              </a:cxn>
              <a:cxn ang="0">
                <a:pos x="38" y="15"/>
              </a:cxn>
              <a:cxn ang="0">
                <a:pos x="40" y="13"/>
              </a:cxn>
              <a:cxn ang="0">
                <a:pos x="38" y="11"/>
              </a:cxn>
              <a:cxn ang="0">
                <a:pos x="38" y="8"/>
              </a:cxn>
              <a:cxn ang="0">
                <a:pos x="36" y="6"/>
              </a:cxn>
              <a:cxn ang="0">
                <a:pos x="33" y="4"/>
              </a:cxn>
              <a:cxn ang="0">
                <a:pos x="30" y="3"/>
              </a:cxn>
              <a:cxn ang="0">
                <a:pos x="28" y="2"/>
              </a:cxn>
              <a:cxn ang="0">
                <a:pos x="23" y="0"/>
              </a:cxn>
              <a:cxn ang="0">
                <a:pos x="20" y="0"/>
              </a:cxn>
            </a:cxnLst>
            <a:rect l="0" t="0" r="r" b="b"/>
            <a:pathLst>
              <a:path w="40" h="27">
                <a:moveTo>
                  <a:pt x="20" y="0"/>
                </a:moveTo>
                <a:lnTo>
                  <a:pt x="17" y="0"/>
                </a:lnTo>
                <a:lnTo>
                  <a:pt x="12" y="2"/>
                </a:lnTo>
                <a:lnTo>
                  <a:pt x="8" y="3"/>
                </a:lnTo>
                <a:lnTo>
                  <a:pt x="7" y="4"/>
                </a:lnTo>
                <a:lnTo>
                  <a:pt x="4" y="6"/>
                </a:lnTo>
                <a:lnTo>
                  <a:pt x="2" y="8"/>
                </a:lnTo>
                <a:lnTo>
                  <a:pt x="2" y="11"/>
                </a:lnTo>
                <a:lnTo>
                  <a:pt x="0" y="13"/>
                </a:lnTo>
                <a:lnTo>
                  <a:pt x="2" y="15"/>
                </a:lnTo>
                <a:lnTo>
                  <a:pt x="2" y="19"/>
                </a:lnTo>
                <a:lnTo>
                  <a:pt x="4" y="20"/>
                </a:lnTo>
                <a:lnTo>
                  <a:pt x="7" y="22"/>
                </a:lnTo>
                <a:lnTo>
                  <a:pt x="8" y="25"/>
                </a:lnTo>
                <a:lnTo>
                  <a:pt x="12" y="26"/>
                </a:lnTo>
                <a:lnTo>
                  <a:pt x="17" y="26"/>
                </a:lnTo>
                <a:lnTo>
                  <a:pt x="20" y="27"/>
                </a:lnTo>
                <a:lnTo>
                  <a:pt x="23" y="26"/>
                </a:lnTo>
                <a:lnTo>
                  <a:pt x="28" y="26"/>
                </a:lnTo>
                <a:lnTo>
                  <a:pt x="30" y="25"/>
                </a:lnTo>
                <a:lnTo>
                  <a:pt x="33" y="22"/>
                </a:lnTo>
                <a:lnTo>
                  <a:pt x="36" y="20"/>
                </a:lnTo>
                <a:lnTo>
                  <a:pt x="38" y="19"/>
                </a:lnTo>
                <a:lnTo>
                  <a:pt x="38" y="15"/>
                </a:lnTo>
                <a:lnTo>
                  <a:pt x="40" y="13"/>
                </a:lnTo>
                <a:lnTo>
                  <a:pt x="38" y="11"/>
                </a:lnTo>
                <a:lnTo>
                  <a:pt x="38" y="8"/>
                </a:lnTo>
                <a:lnTo>
                  <a:pt x="36" y="6"/>
                </a:lnTo>
                <a:lnTo>
                  <a:pt x="33" y="4"/>
                </a:lnTo>
                <a:lnTo>
                  <a:pt x="30" y="3"/>
                </a:lnTo>
                <a:lnTo>
                  <a:pt x="28" y="2"/>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84" name="Freeform 156"/>
          <p:cNvSpPr>
            <a:spLocks/>
          </p:cNvSpPr>
          <p:nvPr/>
        </p:nvSpPr>
        <p:spPr bwMode="auto">
          <a:xfrm>
            <a:off x="3709988" y="3392389"/>
            <a:ext cx="30162" cy="42863"/>
          </a:xfrm>
          <a:custGeom>
            <a:avLst/>
            <a:gdLst/>
            <a:ahLst/>
            <a:cxnLst>
              <a:cxn ang="0">
                <a:pos x="20" y="0"/>
              </a:cxn>
              <a:cxn ang="0">
                <a:pos x="17" y="0"/>
              </a:cxn>
              <a:cxn ang="0">
                <a:pos x="12" y="2"/>
              </a:cxn>
              <a:cxn ang="0">
                <a:pos x="8" y="3"/>
              </a:cxn>
              <a:cxn ang="0">
                <a:pos x="7" y="4"/>
              </a:cxn>
              <a:cxn ang="0">
                <a:pos x="4" y="6"/>
              </a:cxn>
              <a:cxn ang="0">
                <a:pos x="2" y="8"/>
              </a:cxn>
              <a:cxn ang="0">
                <a:pos x="2" y="11"/>
              </a:cxn>
              <a:cxn ang="0">
                <a:pos x="0" y="13"/>
              </a:cxn>
              <a:cxn ang="0">
                <a:pos x="2" y="15"/>
              </a:cxn>
              <a:cxn ang="0">
                <a:pos x="2" y="19"/>
              </a:cxn>
              <a:cxn ang="0">
                <a:pos x="4" y="20"/>
              </a:cxn>
              <a:cxn ang="0">
                <a:pos x="7" y="22"/>
              </a:cxn>
              <a:cxn ang="0">
                <a:pos x="8" y="25"/>
              </a:cxn>
              <a:cxn ang="0">
                <a:pos x="12" y="26"/>
              </a:cxn>
              <a:cxn ang="0">
                <a:pos x="17" y="26"/>
              </a:cxn>
              <a:cxn ang="0">
                <a:pos x="20" y="27"/>
              </a:cxn>
              <a:cxn ang="0">
                <a:pos x="23" y="26"/>
              </a:cxn>
              <a:cxn ang="0">
                <a:pos x="28" y="26"/>
              </a:cxn>
              <a:cxn ang="0">
                <a:pos x="30" y="25"/>
              </a:cxn>
              <a:cxn ang="0">
                <a:pos x="33" y="22"/>
              </a:cxn>
              <a:cxn ang="0">
                <a:pos x="36" y="20"/>
              </a:cxn>
              <a:cxn ang="0">
                <a:pos x="38" y="19"/>
              </a:cxn>
              <a:cxn ang="0">
                <a:pos x="38" y="15"/>
              </a:cxn>
              <a:cxn ang="0">
                <a:pos x="40" y="13"/>
              </a:cxn>
              <a:cxn ang="0">
                <a:pos x="38" y="11"/>
              </a:cxn>
              <a:cxn ang="0">
                <a:pos x="38" y="8"/>
              </a:cxn>
              <a:cxn ang="0">
                <a:pos x="36" y="6"/>
              </a:cxn>
              <a:cxn ang="0">
                <a:pos x="33" y="4"/>
              </a:cxn>
              <a:cxn ang="0">
                <a:pos x="30" y="3"/>
              </a:cxn>
              <a:cxn ang="0">
                <a:pos x="28" y="2"/>
              </a:cxn>
              <a:cxn ang="0">
                <a:pos x="23" y="0"/>
              </a:cxn>
              <a:cxn ang="0">
                <a:pos x="20" y="0"/>
              </a:cxn>
            </a:cxnLst>
            <a:rect l="0" t="0" r="r" b="b"/>
            <a:pathLst>
              <a:path w="40" h="27">
                <a:moveTo>
                  <a:pt x="20" y="0"/>
                </a:moveTo>
                <a:lnTo>
                  <a:pt x="17" y="0"/>
                </a:lnTo>
                <a:lnTo>
                  <a:pt x="12" y="2"/>
                </a:lnTo>
                <a:lnTo>
                  <a:pt x="8" y="3"/>
                </a:lnTo>
                <a:lnTo>
                  <a:pt x="7" y="4"/>
                </a:lnTo>
                <a:lnTo>
                  <a:pt x="4" y="6"/>
                </a:lnTo>
                <a:lnTo>
                  <a:pt x="2" y="8"/>
                </a:lnTo>
                <a:lnTo>
                  <a:pt x="2" y="11"/>
                </a:lnTo>
                <a:lnTo>
                  <a:pt x="0" y="13"/>
                </a:lnTo>
                <a:lnTo>
                  <a:pt x="2" y="15"/>
                </a:lnTo>
                <a:lnTo>
                  <a:pt x="2" y="19"/>
                </a:lnTo>
                <a:lnTo>
                  <a:pt x="4" y="20"/>
                </a:lnTo>
                <a:lnTo>
                  <a:pt x="7" y="22"/>
                </a:lnTo>
                <a:lnTo>
                  <a:pt x="8" y="25"/>
                </a:lnTo>
                <a:lnTo>
                  <a:pt x="12" y="26"/>
                </a:lnTo>
                <a:lnTo>
                  <a:pt x="17" y="26"/>
                </a:lnTo>
                <a:lnTo>
                  <a:pt x="20" y="27"/>
                </a:lnTo>
                <a:lnTo>
                  <a:pt x="23" y="26"/>
                </a:lnTo>
                <a:lnTo>
                  <a:pt x="28" y="26"/>
                </a:lnTo>
                <a:lnTo>
                  <a:pt x="30" y="25"/>
                </a:lnTo>
                <a:lnTo>
                  <a:pt x="33" y="22"/>
                </a:lnTo>
                <a:lnTo>
                  <a:pt x="36" y="20"/>
                </a:lnTo>
                <a:lnTo>
                  <a:pt x="38" y="19"/>
                </a:lnTo>
                <a:lnTo>
                  <a:pt x="38" y="15"/>
                </a:lnTo>
                <a:lnTo>
                  <a:pt x="40" y="13"/>
                </a:lnTo>
                <a:lnTo>
                  <a:pt x="38" y="11"/>
                </a:lnTo>
                <a:lnTo>
                  <a:pt x="38" y="8"/>
                </a:lnTo>
                <a:lnTo>
                  <a:pt x="36" y="6"/>
                </a:lnTo>
                <a:lnTo>
                  <a:pt x="33" y="4"/>
                </a:lnTo>
                <a:lnTo>
                  <a:pt x="30" y="3"/>
                </a:lnTo>
                <a:lnTo>
                  <a:pt x="28" y="2"/>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85" name="Freeform 157"/>
          <p:cNvSpPr>
            <a:spLocks/>
          </p:cNvSpPr>
          <p:nvPr/>
        </p:nvSpPr>
        <p:spPr bwMode="auto">
          <a:xfrm>
            <a:off x="3468688" y="3413026"/>
            <a:ext cx="30162" cy="42862"/>
          </a:xfrm>
          <a:custGeom>
            <a:avLst/>
            <a:gdLst/>
            <a:ahLst/>
            <a:cxnLst>
              <a:cxn ang="0">
                <a:pos x="19" y="0"/>
              </a:cxn>
              <a:cxn ang="0">
                <a:pos x="15" y="1"/>
              </a:cxn>
              <a:cxn ang="0">
                <a:pos x="12" y="1"/>
              </a:cxn>
              <a:cxn ang="0">
                <a:pos x="9" y="2"/>
              </a:cxn>
              <a:cxn ang="0">
                <a:pos x="5" y="5"/>
              </a:cxn>
              <a:cxn ang="0">
                <a:pos x="4" y="6"/>
              </a:cxn>
              <a:cxn ang="0">
                <a:pos x="2" y="8"/>
              </a:cxn>
              <a:cxn ang="0">
                <a:pos x="0" y="12"/>
              </a:cxn>
              <a:cxn ang="0">
                <a:pos x="0" y="14"/>
              </a:cxn>
              <a:cxn ang="0">
                <a:pos x="0" y="16"/>
              </a:cxn>
              <a:cxn ang="0">
                <a:pos x="2" y="20"/>
              </a:cxn>
              <a:cxn ang="0">
                <a:pos x="4" y="21"/>
              </a:cxn>
              <a:cxn ang="0">
                <a:pos x="5" y="23"/>
              </a:cxn>
              <a:cxn ang="0">
                <a:pos x="9" y="25"/>
              </a:cxn>
              <a:cxn ang="0">
                <a:pos x="12" y="27"/>
              </a:cxn>
              <a:cxn ang="0">
                <a:pos x="15" y="27"/>
              </a:cxn>
              <a:cxn ang="0">
                <a:pos x="19" y="28"/>
              </a:cxn>
              <a:cxn ang="0">
                <a:pos x="23" y="27"/>
              </a:cxn>
              <a:cxn ang="0">
                <a:pos x="27" y="27"/>
              </a:cxn>
              <a:cxn ang="0">
                <a:pos x="30" y="25"/>
              </a:cxn>
              <a:cxn ang="0">
                <a:pos x="33" y="23"/>
              </a:cxn>
              <a:cxn ang="0">
                <a:pos x="35" y="21"/>
              </a:cxn>
              <a:cxn ang="0">
                <a:pos x="37" y="20"/>
              </a:cxn>
              <a:cxn ang="0">
                <a:pos x="38" y="16"/>
              </a:cxn>
              <a:cxn ang="0">
                <a:pos x="38" y="14"/>
              </a:cxn>
              <a:cxn ang="0">
                <a:pos x="38" y="12"/>
              </a:cxn>
              <a:cxn ang="0">
                <a:pos x="37" y="8"/>
              </a:cxn>
              <a:cxn ang="0">
                <a:pos x="35" y="6"/>
              </a:cxn>
              <a:cxn ang="0">
                <a:pos x="33" y="5"/>
              </a:cxn>
              <a:cxn ang="0">
                <a:pos x="30" y="2"/>
              </a:cxn>
              <a:cxn ang="0">
                <a:pos x="27" y="1"/>
              </a:cxn>
              <a:cxn ang="0">
                <a:pos x="23" y="1"/>
              </a:cxn>
              <a:cxn ang="0">
                <a:pos x="19" y="0"/>
              </a:cxn>
            </a:cxnLst>
            <a:rect l="0" t="0" r="r" b="b"/>
            <a:pathLst>
              <a:path w="38" h="28">
                <a:moveTo>
                  <a:pt x="19" y="0"/>
                </a:moveTo>
                <a:lnTo>
                  <a:pt x="15" y="1"/>
                </a:lnTo>
                <a:lnTo>
                  <a:pt x="12" y="1"/>
                </a:lnTo>
                <a:lnTo>
                  <a:pt x="9" y="2"/>
                </a:lnTo>
                <a:lnTo>
                  <a:pt x="5" y="5"/>
                </a:lnTo>
                <a:lnTo>
                  <a:pt x="4" y="6"/>
                </a:lnTo>
                <a:lnTo>
                  <a:pt x="2" y="8"/>
                </a:lnTo>
                <a:lnTo>
                  <a:pt x="0" y="12"/>
                </a:lnTo>
                <a:lnTo>
                  <a:pt x="0" y="14"/>
                </a:lnTo>
                <a:lnTo>
                  <a:pt x="0" y="16"/>
                </a:lnTo>
                <a:lnTo>
                  <a:pt x="2" y="20"/>
                </a:lnTo>
                <a:lnTo>
                  <a:pt x="4" y="21"/>
                </a:lnTo>
                <a:lnTo>
                  <a:pt x="5" y="23"/>
                </a:lnTo>
                <a:lnTo>
                  <a:pt x="9" y="25"/>
                </a:lnTo>
                <a:lnTo>
                  <a:pt x="12" y="27"/>
                </a:lnTo>
                <a:lnTo>
                  <a:pt x="15" y="27"/>
                </a:lnTo>
                <a:lnTo>
                  <a:pt x="19" y="28"/>
                </a:lnTo>
                <a:lnTo>
                  <a:pt x="23" y="27"/>
                </a:lnTo>
                <a:lnTo>
                  <a:pt x="27" y="27"/>
                </a:lnTo>
                <a:lnTo>
                  <a:pt x="30" y="25"/>
                </a:lnTo>
                <a:lnTo>
                  <a:pt x="33" y="23"/>
                </a:lnTo>
                <a:lnTo>
                  <a:pt x="35" y="21"/>
                </a:lnTo>
                <a:lnTo>
                  <a:pt x="37" y="20"/>
                </a:lnTo>
                <a:lnTo>
                  <a:pt x="38" y="16"/>
                </a:lnTo>
                <a:lnTo>
                  <a:pt x="38" y="14"/>
                </a:lnTo>
                <a:lnTo>
                  <a:pt x="38" y="12"/>
                </a:lnTo>
                <a:lnTo>
                  <a:pt x="37" y="8"/>
                </a:lnTo>
                <a:lnTo>
                  <a:pt x="35" y="6"/>
                </a:lnTo>
                <a:lnTo>
                  <a:pt x="33" y="5"/>
                </a:lnTo>
                <a:lnTo>
                  <a:pt x="30" y="2"/>
                </a:lnTo>
                <a:lnTo>
                  <a:pt x="27" y="1"/>
                </a:lnTo>
                <a:lnTo>
                  <a:pt x="23" y="1"/>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86" name="Freeform 158"/>
          <p:cNvSpPr>
            <a:spLocks/>
          </p:cNvSpPr>
          <p:nvPr/>
        </p:nvSpPr>
        <p:spPr bwMode="auto">
          <a:xfrm>
            <a:off x="3468688" y="3413026"/>
            <a:ext cx="30162" cy="42862"/>
          </a:xfrm>
          <a:custGeom>
            <a:avLst/>
            <a:gdLst/>
            <a:ahLst/>
            <a:cxnLst>
              <a:cxn ang="0">
                <a:pos x="19" y="0"/>
              </a:cxn>
              <a:cxn ang="0">
                <a:pos x="15" y="1"/>
              </a:cxn>
              <a:cxn ang="0">
                <a:pos x="12" y="1"/>
              </a:cxn>
              <a:cxn ang="0">
                <a:pos x="9" y="2"/>
              </a:cxn>
              <a:cxn ang="0">
                <a:pos x="5" y="5"/>
              </a:cxn>
              <a:cxn ang="0">
                <a:pos x="4" y="6"/>
              </a:cxn>
              <a:cxn ang="0">
                <a:pos x="2" y="8"/>
              </a:cxn>
              <a:cxn ang="0">
                <a:pos x="0" y="12"/>
              </a:cxn>
              <a:cxn ang="0">
                <a:pos x="0" y="14"/>
              </a:cxn>
              <a:cxn ang="0">
                <a:pos x="0" y="16"/>
              </a:cxn>
              <a:cxn ang="0">
                <a:pos x="2" y="20"/>
              </a:cxn>
              <a:cxn ang="0">
                <a:pos x="4" y="21"/>
              </a:cxn>
              <a:cxn ang="0">
                <a:pos x="5" y="23"/>
              </a:cxn>
              <a:cxn ang="0">
                <a:pos x="9" y="25"/>
              </a:cxn>
              <a:cxn ang="0">
                <a:pos x="12" y="27"/>
              </a:cxn>
              <a:cxn ang="0">
                <a:pos x="15" y="27"/>
              </a:cxn>
              <a:cxn ang="0">
                <a:pos x="19" y="28"/>
              </a:cxn>
              <a:cxn ang="0">
                <a:pos x="23" y="27"/>
              </a:cxn>
              <a:cxn ang="0">
                <a:pos x="27" y="27"/>
              </a:cxn>
              <a:cxn ang="0">
                <a:pos x="30" y="25"/>
              </a:cxn>
              <a:cxn ang="0">
                <a:pos x="33" y="23"/>
              </a:cxn>
              <a:cxn ang="0">
                <a:pos x="35" y="21"/>
              </a:cxn>
              <a:cxn ang="0">
                <a:pos x="37" y="20"/>
              </a:cxn>
              <a:cxn ang="0">
                <a:pos x="38" y="16"/>
              </a:cxn>
              <a:cxn ang="0">
                <a:pos x="38" y="14"/>
              </a:cxn>
              <a:cxn ang="0">
                <a:pos x="38" y="12"/>
              </a:cxn>
              <a:cxn ang="0">
                <a:pos x="37" y="8"/>
              </a:cxn>
              <a:cxn ang="0">
                <a:pos x="35" y="6"/>
              </a:cxn>
              <a:cxn ang="0">
                <a:pos x="33" y="5"/>
              </a:cxn>
              <a:cxn ang="0">
                <a:pos x="30" y="2"/>
              </a:cxn>
              <a:cxn ang="0">
                <a:pos x="27" y="1"/>
              </a:cxn>
              <a:cxn ang="0">
                <a:pos x="23" y="1"/>
              </a:cxn>
              <a:cxn ang="0">
                <a:pos x="19" y="0"/>
              </a:cxn>
            </a:cxnLst>
            <a:rect l="0" t="0" r="r" b="b"/>
            <a:pathLst>
              <a:path w="38" h="28">
                <a:moveTo>
                  <a:pt x="19" y="0"/>
                </a:moveTo>
                <a:lnTo>
                  <a:pt x="15" y="1"/>
                </a:lnTo>
                <a:lnTo>
                  <a:pt x="12" y="1"/>
                </a:lnTo>
                <a:lnTo>
                  <a:pt x="9" y="2"/>
                </a:lnTo>
                <a:lnTo>
                  <a:pt x="5" y="5"/>
                </a:lnTo>
                <a:lnTo>
                  <a:pt x="4" y="6"/>
                </a:lnTo>
                <a:lnTo>
                  <a:pt x="2" y="8"/>
                </a:lnTo>
                <a:lnTo>
                  <a:pt x="0" y="12"/>
                </a:lnTo>
                <a:lnTo>
                  <a:pt x="0" y="14"/>
                </a:lnTo>
                <a:lnTo>
                  <a:pt x="0" y="16"/>
                </a:lnTo>
                <a:lnTo>
                  <a:pt x="2" y="20"/>
                </a:lnTo>
                <a:lnTo>
                  <a:pt x="4" y="21"/>
                </a:lnTo>
                <a:lnTo>
                  <a:pt x="5" y="23"/>
                </a:lnTo>
                <a:lnTo>
                  <a:pt x="9" y="25"/>
                </a:lnTo>
                <a:lnTo>
                  <a:pt x="12" y="27"/>
                </a:lnTo>
                <a:lnTo>
                  <a:pt x="15" y="27"/>
                </a:lnTo>
                <a:lnTo>
                  <a:pt x="19" y="28"/>
                </a:lnTo>
                <a:lnTo>
                  <a:pt x="23" y="27"/>
                </a:lnTo>
                <a:lnTo>
                  <a:pt x="27" y="27"/>
                </a:lnTo>
                <a:lnTo>
                  <a:pt x="30" y="25"/>
                </a:lnTo>
                <a:lnTo>
                  <a:pt x="33" y="23"/>
                </a:lnTo>
                <a:lnTo>
                  <a:pt x="35" y="21"/>
                </a:lnTo>
                <a:lnTo>
                  <a:pt x="37" y="20"/>
                </a:lnTo>
                <a:lnTo>
                  <a:pt x="38" y="16"/>
                </a:lnTo>
                <a:lnTo>
                  <a:pt x="38" y="14"/>
                </a:lnTo>
                <a:lnTo>
                  <a:pt x="38" y="12"/>
                </a:lnTo>
                <a:lnTo>
                  <a:pt x="37" y="8"/>
                </a:lnTo>
                <a:lnTo>
                  <a:pt x="35" y="6"/>
                </a:lnTo>
                <a:lnTo>
                  <a:pt x="33" y="5"/>
                </a:lnTo>
                <a:lnTo>
                  <a:pt x="30" y="2"/>
                </a:lnTo>
                <a:lnTo>
                  <a:pt x="27" y="1"/>
                </a:lnTo>
                <a:lnTo>
                  <a:pt x="23" y="1"/>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87" name="Freeform 159"/>
          <p:cNvSpPr>
            <a:spLocks/>
          </p:cNvSpPr>
          <p:nvPr/>
        </p:nvSpPr>
        <p:spPr bwMode="auto">
          <a:xfrm>
            <a:off x="3754439" y="3354289"/>
            <a:ext cx="28575" cy="42863"/>
          </a:xfrm>
          <a:custGeom>
            <a:avLst/>
            <a:gdLst/>
            <a:ahLst/>
            <a:cxnLst>
              <a:cxn ang="0">
                <a:pos x="18" y="0"/>
              </a:cxn>
              <a:cxn ang="0">
                <a:pos x="15" y="0"/>
              </a:cxn>
              <a:cxn ang="0">
                <a:pos x="11" y="1"/>
              </a:cxn>
              <a:cxn ang="0">
                <a:pos x="8" y="2"/>
              </a:cxn>
              <a:cxn ang="0">
                <a:pos x="5" y="5"/>
              </a:cxn>
              <a:cxn ang="0">
                <a:pos x="3" y="6"/>
              </a:cxn>
              <a:cxn ang="0">
                <a:pos x="2" y="8"/>
              </a:cxn>
              <a:cxn ang="0">
                <a:pos x="0" y="12"/>
              </a:cxn>
              <a:cxn ang="0">
                <a:pos x="0" y="14"/>
              </a:cxn>
              <a:cxn ang="0">
                <a:pos x="0" y="16"/>
              </a:cxn>
              <a:cxn ang="0">
                <a:pos x="2" y="19"/>
              </a:cxn>
              <a:cxn ang="0">
                <a:pos x="3" y="21"/>
              </a:cxn>
              <a:cxn ang="0">
                <a:pos x="5" y="23"/>
              </a:cxn>
              <a:cxn ang="0">
                <a:pos x="8" y="26"/>
              </a:cxn>
              <a:cxn ang="0">
                <a:pos x="11" y="27"/>
              </a:cxn>
              <a:cxn ang="0">
                <a:pos x="15" y="27"/>
              </a:cxn>
              <a:cxn ang="0">
                <a:pos x="18" y="28"/>
              </a:cxn>
              <a:cxn ang="0">
                <a:pos x="23" y="27"/>
              </a:cxn>
              <a:cxn ang="0">
                <a:pos x="26" y="27"/>
              </a:cxn>
              <a:cxn ang="0">
                <a:pos x="29" y="26"/>
              </a:cxn>
              <a:cxn ang="0">
                <a:pos x="33" y="23"/>
              </a:cxn>
              <a:cxn ang="0">
                <a:pos x="34" y="21"/>
              </a:cxn>
              <a:cxn ang="0">
                <a:pos x="36" y="19"/>
              </a:cxn>
              <a:cxn ang="0">
                <a:pos x="38" y="16"/>
              </a:cxn>
              <a:cxn ang="0">
                <a:pos x="38" y="14"/>
              </a:cxn>
              <a:cxn ang="0">
                <a:pos x="38" y="12"/>
              </a:cxn>
              <a:cxn ang="0">
                <a:pos x="36" y="8"/>
              </a:cxn>
              <a:cxn ang="0">
                <a:pos x="34" y="6"/>
              </a:cxn>
              <a:cxn ang="0">
                <a:pos x="33" y="5"/>
              </a:cxn>
              <a:cxn ang="0">
                <a:pos x="29" y="2"/>
              </a:cxn>
              <a:cxn ang="0">
                <a:pos x="26" y="1"/>
              </a:cxn>
              <a:cxn ang="0">
                <a:pos x="23" y="0"/>
              </a:cxn>
              <a:cxn ang="0">
                <a:pos x="18" y="0"/>
              </a:cxn>
            </a:cxnLst>
            <a:rect l="0" t="0" r="r" b="b"/>
            <a:pathLst>
              <a:path w="38" h="28">
                <a:moveTo>
                  <a:pt x="18" y="0"/>
                </a:moveTo>
                <a:lnTo>
                  <a:pt x="15" y="0"/>
                </a:lnTo>
                <a:lnTo>
                  <a:pt x="11" y="1"/>
                </a:lnTo>
                <a:lnTo>
                  <a:pt x="8" y="2"/>
                </a:lnTo>
                <a:lnTo>
                  <a:pt x="5" y="5"/>
                </a:lnTo>
                <a:lnTo>
                  <a:pt x="3" y="6"/>
                </a:lnTo>
                <a:lnTo>
                  <a:pt x="2" y="8"/>
                </a:lnTo>
                <a:lnTo>
                  <a:pt x="0" y="12"/>
                </a:lnTo>
                <a:lnTo>
                  <a:pt x="0" y="14"/>
                </a:lnTo>
                <a:lnTo>
                  <a:pt x="0" y="16"/>
                </a:lnTo>
                <a:lnTo>
                  <a:pt x="2" y="19"/>
                </a:lnTo>
                <a:lnTo>
                  <a:pt x="3" y="21"/>
                </a:lnTo>
                <a:lnTo>
                  <a:pt x="5" y="23"/>
                </a:lnTo>
                <a:lnTo>
                  <a:pt x="8" y="26"/>
                </a:lnTo>
                <a:lnTo>
                  <a:pt x="11" y="27"/>
                </a:lnTo>
                <a:lnTo>
                  <a:pt x="15" y="27"/>
                </a:lnTo>
                <a:lnTo>
                  <a:pt x="18" y="28"/>
                </a:lnTo>
                <a:lnTo>
                  <a:pt x="23" y="27"/>
                </a:lnTo>
                <a:lnTo>
                  <a:pt x="26" y="27"/>
                </a:lnTo>
                <a:lnTo>
                  <a:pt x="29" y="26"/>
                </a:lnTo>
                <a:lnTo>
                  <a:pt x="33" y="23"/>
                </a:lnTo>
                <a:lnTo>
                  <a:pt x="34" y="21"/>
                </a:lnTo>
                <a:lnTo>
                  <a:pt x="36" y="19"/>
                </a:lnTo>
                <a:lnTo>
                  <a:pt x="38" y="16"/>
                </a:lnTo>
                <a:lnTo>
                  <a:pt x="38" y="14"/>
                </a:lnTo>
                <a:lnTo>
                  <a:pt x="38" y="12"/>
                </a:lnTo>
                <a:lnTo>
                  <a:pt x="36" y="8"/>
                </a:lnTo>
                <a:lnTo>
                  <a:pt x="34" y="6"/>
                </a:lnTo>
                <a:lnTo>
                  <a:pt x="33" y="5"/>
                </a:lnTo>
                <a:lnTo>
                  <a:pt x="29"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88" name="Freeform 160"/>
          <p:cNvSpPr>
            <a:spLocks/>
          </p:cNvSpPr>
          <p:nvPr/>
        </p:nvSpPr>
        <p:spPr bwMode="auto">
          <a:xfrm>
            <a:off x="3754439" y="3354289"/>
            <a:ext cx="28575" cy="42863"/>
          </a:xfrm>
          <a:custGeom>
            <a:avLst/>
            <a:gdLst/>
            <a:ahLst/>
            <a:cxnLst>
              <a:cxn ang="0">
                <a:pos x="18" y="0"/>
              </a:cxn>
              <a:cxn ang="0">
                <a:pos x="15" y="0"/>
              </a:cxn>
              <a:cxn ang="0">
                <a:pos x="11" y="1"/>
              </a:cxn>
              <a:cxn ang="0">
                <a:pos x="8" y="2"/>
              </a:cxn>
              <a:cxn ang="0">
                <a:pos x="5" y="5"/>
              </a:cxn>
              <a:cxn ang="0">
                <a:pos x="3" y="6"/>
              </a:cxn>
              <a:cxn ang="0">
                <a:pos x="2" y="8"/>
              </a:cxn>
              <a:cxn ang="0">
                <a:pos x="0" y="12"/>
              </a:cxn>
              <a:cxn ang="0">
                <a:pos x="0" y="14"/>
              </a:cxn>
              <a:cxn ang="0">
                <a:pos x="0" y="16"/>
              </a:cxn>
              <a:cxn ang="0">
                <a:pos x="2" y="19"/>
              </a:cxn>
              <a:cxn ang="0">
                <a:pos x="3" y="21"/>
              </a:cxn>
              <a:cxn ang="0">
                <a:pos x="5" y="23"/>
              </a:cxn>
              <a:cxn ang="0">
                <a:pos x="8" y="26"/>
              </a:cxn>
              <a:cxn ang="0">
                <a:pos x="11" y="27"/>
              </a:cxn>
              <a:cxn ang="0">
                <a:pos x="15" y="27"/>
              </a:cxn>
              <a:cxn ang="0">
                <a:pos x="18" y="28"/>
              </a:cxn>
              <a:cxn ang="0">
                <a:pos x="23" y="27"/>
              </a:cxn>
              <a:cxn ang="0">
                <a:pos x="26" y="27"/>
              </a:cxn>
              <a:cxn ang="0">
                <a:pos x="29" y="26"/>
              </a:cxn>
              <a:cxn ang="0">
                <a:pos x="33" y="23"/>
              </a:cxn>
              <a:cxn ang="0">
                <a:pos x="34" y="21"/>
              </a:cxn>
              <a:cxn ang="0">
                <a:pos x="36" y="19"/>
              </a:cxn>
              <a:cxn ang="0">
                <a:pos x="38" y="16"/>
              </a:cxn>
              <a:cxn ang="0">
                <a:pos x="38" y="14"/>
              </a:cxn>
              <a:cxn ang="0">
                <a:pos x="38" y="12"/>
              </a:cxn>
              <a:cxn ang="0">
                <a:pos x="36" y="8"/>
              </a:cxn>
              <a:cxn ang="0">
                <a:pos x="34" y="6"/>
              </a:cxn>
              <a:cxn ang="0">
                <a:pos x="33" y="5"/>
              </a:cxn>
              <a:cxn ang="0">
                <a:pos x="29" y="2"/>
              </a:cxn>
              <a:cxn ang="0">
                <a:pos x="26" y="1"/>
              </a:cxn>
              <a:cxn ang="0">
                <a:pos x="23" y="0"/>
              </a:cxn>
              <a:cxn ang="0">
                <a:pos x="18" y="0"/>
              </a:cxn>
            </a:cxnLst>
            <a:rect l="0" t="0" r="r" b="b"/>
            <a:pathLst>
              <a:path w="38" h="28">
                <a:moveTo>
                  <a:pt x="18" y="0"/>
                </a:moveTo>
                <a:lnTo>
                  <a:pt x="15" y="0"/>
                </a:lnTo>
                <a:lnTo>
                  <a:pt x="11" y="1"/>
                </a:lnTo>
                <a:lnTo>
                  <a:pt x="8" y="2"/>
                </a:lnTo>
                <a:lnTo>
                  <a:pt x="5" y="5"/>
                </a:lnTo>
                <a:lnTo>
                  <a:pt x="3" y="6"/>
                </a:lnTo>
                <a:lnTo>
                  <a:pt x="2" y="8"/>
                </a:lnTo>
                <a:lnTo>
                  <a:pt x="0" y="12"/>
                </a:lnTo>
                <a:lnTo>
                  <a:pt x="0" y="14"/>
                </a:lnTo>
                <a:lnTo>
                  <a:pt x="0" y="16"/>
                </a:lnTo>
                <a:lnTo>
                  <a:pt x="2" y="19"/>
                </a:lnTo>
                <a:lnTo>
                  <a:pt x="3" y="21"/>
                </a:lnTo>
                <a:lnTo>
                  <a:pt x="5" y="23"/>
                </a:lnTo>
                <a:lnTo>
                  <a:pt x="8" y="26"/>
                </a:lnTo>
                <a:lnTo>
                  <a:pt x="11" y="27"/>
                </a:lnTo>
                <a:lnTo>
                  <a:pt x="15" y="27"/>
                </a:lnTo>
                <a:lnTo>
                  <a:pt x="18" y="28"/>
                </a:lnTo>
                <a:lnTo>
                  <a:pt x="23" y="27"/>
                </a:lnTo>
                <a:lnTo>
                  <a:pt x="26" y="27"/>
                </a:lnTo>
                <a:lnTo>
                  <a:pt x="29" y="26"/>
                </a:lnTo>
                <a:lnTo>
                  <a:pt x="33" y="23"/>
                </a:lnTo>
                <a:lnTo>
                  <a:pt x="34" y="21"/>
                </a:lnTo>
                <a:lnTo>
                  <a:pt x="36" y="19"/>
                </a:lnTo>
                <a:lnTo>
                  <a:pt x="38" y="16"/>
                </a:lnTo>
                <a:lnTo>
                  <a:pt x="38" y="14"/>
                </a:lnTo>
                <a:lnTo>
                  <a:pt x="38" y="12"/>
                </a:lnTo>
                <a:lnTo>
                  <a:pt x="36" y="8"/>
                </a:lnTo>
                <a:lnTo>
                  <a:pt x="34" y="6"/>
                </a:lnTo>
                <a:lnTo>
                  <a:pt x="33" y="5"/>
                </a:lnTo>
                <a:lnTo>
                  <a:pt x="29"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89" name="Freeform 161"/>
          <p:cNvSpPr>
            <a:spLocks/>
          </p:cNvSpPr>
          <p:nvPr/>
        </p:nvSpPr>
        <p:spPr bwMode="auto">
          <a:xfrm>
            <a:off x="3270251" y="3728939"/>
            <a:ext cx="30163" cy="41275"/>
          </a:xfrm>
          <a:custGeom>
            <a:avLst/>
            <a:gdLst/>
            <a:ahLst/>
            <a:cxnLst>
              <a:cxn ang="0">
                <a:pos x="20" y="0"/>
              </a:cxn>
              <a:cxn ang="0">
                <a:pos x="15" y="1"/>
              </a:cxn>
              <a:cxn ang="0">
                <a:pos x="12" y="1"/>
              </a:cxn>
              <a:cxn ang="0">
                <a:pos x="9" y="2"/>
              </a:cxn>
              <a:cxn ang="0">
                <a:pos x="5" y="4"/>
              </a:cxn>
              <a:cxn ang="0">
                <a:pos x="4" y="6"/>
              </a:cxn>
              <a:cxn ang="0">
                <a:pos x="2" y="8"/>
              </a:cxn>
              <a:cxn ang="0">
                <a:pos x="0" y="11"/>
              </a:cxn>
              <a:cxn ang="0">
                <a:pos x="0" y="13"/>
              </a:cxn>
              <a:cxn ang="0">
                <a:pos x="0" y="16"/>
              </a:cxn>
              <a:cxn ang="0">
                <a:pos x="2" y="18"/>
              </a:cxn>
              <a:cxn ang="0">
                <a:pos x="4" y="20"/>
              </a:cxn>
              <a:cxn ang="0">
                <a:pos x="5" y="23"/>
              </a:cxn>
              <a:cxn ang="0">
                <a:pos x="9" y="24"/>
              </a:cxn>
              <a:cxn ang="0">
                <a:pos x="12" y="25"/>
              </a:cxn>
              <a:cxn ang="0">
                <a:pos x="15" y="26"/>
              </a:cxn>
              <a:cxn ang="0">
                <a:pos x="20" y="26"/>
              </a:cxn>
              <a:cxn ang="0">
                <a:pos x="23" y="26"/>
              </a:cxn>
              <a:cxn ang="0">
                <a:pos x="27" y="25"/>
              </a:cxn>
              <a:cxn ang="0">
                <a:pos x="30" y="24"/>
              </a:cxn>
              <a:cxn ang="0">
                <a:pos x="33" y="23"/>
              </a:cxn>
              <a:cxn ang="0">
                <a:pos x="35" y="20"/>
              </a:cxn>
              <a:cxn ang="0">
                <a:pos x="36" y="18"/>
              </a:cxn>
              <a:cxn ang="0">
                <a:pos x="38" y="16"/>
              </a:cxn>
              <a:cxn ang="0">
                <a:pos x="38" y="13"/>
              </a:cxn>
              <a:cxn ang="0">
                <a:pos x="38" y="11"/>
              </a:cxn>
              <a:cxn ang="0">
                <a:pos x="36" y="8"/>
              </a:cxn>
              <a:cxn ang="0">
                <a:pos x="35" y="6"/>
              </a:cxn>
              <a:cxn ang="0">
                <a:pos x="33" y="4"/>
              </a:cxn>
              <a:cxn ang="0">
                <a:pos x="30" y="2"/>
              </a:cxn>
              <a:cxn ang="0">
                <a:pos x="27" y="1"/>
              </a:cxn>
              <a:cxn ang="0">
                <a:pos x="23" y="1"/>
              </a:cxn>
              <a:cxn ang="0">
                <a:pos x="20" y="0"/>
              </a:cxn>
            </a:cxnLst>
            <a:rect l="0" t="0" r="r" b="b"/>
            <a:pathLst>
              <a:path w="38" h="26">
                <a:moveTo>
                  <a:pt x="20" y="0"/>
                </a:moveTo>
                <a:lnTo>
                  <a:pt x="15" y="1"/>
                </a:lnTo>
                <a:lnTo>
                  <a:pt x="12" y="1"/>
                </a:lnTo>
                <a:lnTo>
                  <a:pt x="9" y="2"/>
                </a:lnTo>
                <a:lnTo>
                  <a:pt x="5" y="4"/>
                </a:lnTo>
                <a:lnTo>
                  <a:pt x="4" y="6"/>
                </a:lnTo>
                <a:lnTo>
                  <a:pt x="2" y="8"/>
                </a:lnTo>
                <a:lnTo>
                  <a:pt x="0" y="11"/>
                </a:lnTo>
                <a:lnTo>
                  <a:pt x="0" y="13"/>
                </a:lnTo>
                <a:lnTo>
                  <a:pt x="0" y="16"/>
                </a:lnTo>
                <a:lnTo>
                  <a:pt x="2" y="18"/>
                </a:lnTo>
                <a:lnTo>
                  <a:pt x="4" y="20"/>
                </a:lnTo>
                <a:lnTo>
                  <a:pt x="5" y="23"/>
                </a:lnTo>
                <a:lnTo>
                  <a:pt x="9" y="24"/>
                </a:lnTo>
                <a:lnTo>
                  <a:pt x="12" y="25"/>
                </a:lnTo>
                <a:lnTo>
                  <a:pt x="15" y="26"/>
                </a:lnTo>
                <a:lnTo>
                  <a:pt x="20" y="26"/>
                </a:lnTo>
                <a:lnTo>
                  <a:pt x="23" y="26"/>
                </a:lnTo>
                <a:lnTo>
                  <a:pt x="27" y="25"/>
                </a:lnTo>
                <a:lnTo>
                  <a:pt x="30" y="24"/>
                </a:lnTo>
                <a:lnTo>
                  <a:pt x="33" y="23"/>
                </a:lnTo>
                <a:lnTo>
                  <a:pt x="35" y="20"/>
                </a:lnTo>
                <a:lnTo>
                  <a:pt x="36" y="18"/>
                </a:lnTo>
                <a:lnTo>
                  <a:pt x="38" y="16"/>
                </a:lnTo>
                <a:lnTo>
                  <a:pt x="38" y="13"/>
                </a:lnTo>
                <a:lnTo>
                  <a:pt x="38" y="11"/>
                </a:lnTo>
                <a:lnTo>
                  <a:pt x="36" y="8"/>
                </a:lnTo>
                <a:lnTo>
                  <a:pt x="35" y="6"/>
                </a:lnTo>
                <a:lnTo>
                  <a:pt x="33" y="4"/>
                </a:lnTo>
                <a:lnTo>
                  <a:pt x="30" y="2"/>
                </a:lnTo>
                <a:lnTo>
                  <a:pt x="27" y="1"/>
                </a:lnTo>
                <a:lnTo>
                  <a:pt x="23" y="1"/>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90" name="Freeform 162"/>
          <p:cNvSpPr>
            <a:spLocks/>
          </p:cNvSpPr>
          <p:nvPr/>
        </p:nvSpPr>
        <p:spPr bwMode="auto">
          <a:xfrm>
            <a:off x="3270251" y="3728939"/>
            <a:ext cx="30163" cy="41275"/>
          </a:xfrm>
          <a:custGeom>
            <a:avLst/>
            <a:gdLst/>
            <a:ahLst/>
            <a:cxnLst>
              <a:cxn ang="0">
                <a:pos x="20" y="0"/>
              </a:cxn>
              <a:cxn ang="0">
                <a:pos x="15" y="1"/>
              </a:cxn>
              <a:cxn ang="0">
                <a:pos x="12" y="1"/>
              </a:cxn>
              <a:cxn ang="0">
                <a:pos x="9" y="2"/>
              </a:cxn>
              <a:cxn ang="0">
                <a:pos x="5" y="4"/>
              </a:cxn>
              <a:cxn ang="0">
                <a:pos x="4" y="6"/>
              </a:cxn>
              <a:cxn ang="0">
                <a:pos x="2" y="8"/>
              </a:cxn>
              <a:cxn ang="0">
                <a:pos x="0" y="11"/>
              </a:cxn>
              <a:cxn ang="0">
                <a:pos x="0" y="13"/>
              </a:cxn>
              <a:cxn ang="0">
                <a:pos x="0" y="16"/>
              </a:cxn>
              <a:cxn ang="0">
                <a:pos x="2" y="18"/>
              </a:cxn>
              <a:cxn ang="0">
                <a:pos x="4" y="20"/>
              </a:cxn>
              <a:cxn ang="0">
                <a:pos x="5" y="23"/>
              </a:cxn>
              <a:cxn ang="0">
                <a:pos x="9" y="24"/>
              </a:cxn>
              <a:cxn ang="0">
                <a:pos x="12" y="25"/>
              </a:cxn>
              <a:cxn ang="0">
                <a:pos x="15" y="26"/>
              </a:cxn>
              <a:cxn ang="0">
                <a:pos x="20" y="26"/>
              </a:cxn>
              <a:cxn ang="0">
                <a:pos x="23" y="26"/>
              </a:cxn>
              <a:cxn ang="0">
                <a:pos x="27" y="25"/>
              </a:cxn>
              <a:cxn ang="0">
                <a:pos x="30" y="24"/>
              </a:cxn>
              <a:cxn ang="0">
                <a:pos x="33" y="23"/>
              </a:cxn>
              <a:cxn ang="0">
                <a:pos x="35" y="20"/>
              </a:cxn>
              <a:cxn ang="0">
                <a:pos x="36" y="18"/>
              </a:cxn>
              <a:cxn ang="0">
                <a:pos x="38" y="16"/>
              </a:cxn>
              <a:cxn ang="0">
                <a:pos x="38" y="13"/>
              </a:cxn>
              <a:cxn ang="0">
                <a:pos x="38" y="11"/>
              </a:cxn>
              <a:cxn ang="0">
                <a:pos x="36" y="8"/>
              </a:cxn>
              <a:cxn ang="0">
                <a:pos x="35" y="6"/>
              </a:cxn>
              <a:cxn ang="0">
                <a:pos x="33" y="4"/>
              </a:cxn>
              <a:cxn ang="0">
                <a:pos x="30" y="2"/>
              </a:cxn>
              <a:cxn ang="0">
                <a:pos x="27" y="1"/>
              </a:cxn>
              <a:cxn ang="0">
                <a:pos x="23" y="1"/>
              </a:cxn>
              <a:cxn ang="0">
                <a:pos x="20" y="0"/>
              </a:cxn>
            </a:cxnLst>
            <a:rect l="0" t="0" r="r" b="b"/>
            <a:pathLst>
              <a:path w="38" h="26">
                <a:moveTo>
                  <a:pt x="20" y="0"/>
                </a:moveTo>
                <a:lnTo>
                  <a:pt x="15" y="1"/>
                </a:lnTo>
                <a:lnTo>
                  <a:pt x="12" y="1"/>
                </a:lnTo>
                <a:lnTo>
                  <a:pt x="9" y="2"/>
                </a:lnTo>
                <a:lnTo>
                  <a:pt x="5" y="4"/>
                </a:lnTo>
                <a:lnTo>
                  <a:pt x="4" y="6"/>
                </a:lnTo>
                <a:lnTo>
                  <a:pt x="2" y="8"/>
                </a:lnTo>
                <a:lnTo>
                  <a:pt x="0" y="11"/>
                </a:lnTo>
                <a:lnTo>
                  <a:pt x="0" y="13"/>
                </a:lnTo>
                <a:lnTo>
                  <a:pt x="0" y="16"/>
                </a:lnTo>
                <a:lnTo>
                  <a:pt x="2" y="18"/>
                </a:lnTo>
                <a:lnTo>
                  <a:pt x="4" y="20"/>
                </a:lnTo>
                <a:lnTo>
                  <a:pt x="5" y="23"/>
                </a:lnTo>
                <a:lnTo>
                  <a:pt x="9" y="24"/>
                </a:lnTo>
                <a:lnTo>
                  <a:pt x="12" y="25"/>
                </a:lnTo>
                <a:lnTo>
                  <a:pt x="15" y="26"/>
                </a:lnTo>
                <a:lnTo>
                  <a:pt x="20" y="26"/>
                </a:lnTo>
                <a:lnTo>
                  <a:pt x="23" y="26"/>
                </a:lnTo>
                <a:lnTo>
                  <a:pt x="27" y="25"/>
                </a:lnTo>
                <a:lnTo>
                  <a:pt x="30" y="24"/>
                </a:lnTo>
                <a:lnTo>
                  <a:pt x="33" y="23"/>
                </a:lnTo>
                <a:lnTo>
                  <a:pt x="35" y="20"/>
                </a:lnTo>
                <a:lnTo>
                  <a:pt x="36" y="18"/>
                </a:lnTo>
                <a:lnTo>
                  <a:pt x="38" y="16"/>
                </a:lnTo>
                <a:lnTo>
                  <a:pt x="38" y="13"/>
                </a:lnTo>
                <a:lnTo>
                  <a:pt x="38" y="11"/>
                </a:lnTo>
                <a:lnTo>
                  <a:pt x="36" y="8"/>
                </a:lnTo>
                <a:lnTo>
                  <a:pt x="35" y="6"/>
                </a:lnTo>
                <a:lnTo>
                  <a:pt x="33" y="4"/>
                </a:lnTo>
                <a:lnTo>
                  <a:pt x="30" y="2"/>
                </a:lnTo>
                <a:lnTo>
                  <a:pt x="27" y="1"/>
                </a:lnTo>
                <a:lnTo>
                  <a:pt x="23" y="1"/>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91" name="Freeform 163"/>
          <p:cNvSpPr>
            <a:spLocks/>
          </p:cNvSpPr>
          <p:nvPr/>
        </p:nvSpPr>
        <p:spPr bwMode="auto">
          <a:xfrm>
            <a:off x="3195639" y="3614638"/>
            <a:ext cx="28575" cy="39688"/>
          </a:xfrm>
          <a:custGeom>
            <a:avLst/>
            <a:gdLst/>
            <a:ahLst/>
            <a:cxnLst>
              <a:cxn ang="0">
                <a:pos x="18" y="0"/>
              </a:cxn>
              <a:cxn ang="0">
                <a:pos x="15" y="0"/>
              </a:cxn>
              <a:cxn ang="0">
                <a:pos x="11" y="1"/>
              </a:cxn>
              <a:cxn ang="0">
                <a:pos x="8" y="2"/>
              </a:cxn>
              <a:cxn ang="0">
                <a:pos x="5" y="3"/>
              </a:cxn>
              <a:cxn ang="0">
                <a:pos x="3" y="6"/>
              </a:cxn>
              <a:cxn ang="0">
                <a:pos x="2" y="8"/>
              </a:cxn>
              <a:cxn ang="0">
                <a:pos x="0" y="10"/>
              </a:cxn>
              <a:cxn ang="0">
                <a:pos x="0" y="13"/>
              </a:cxn>
              <a:cxn ang="0">
                <a:pos x="0" y="16"/>
              </a:cxn>
              <a:cxn ang="0">
                <a:pos x="2" y="18"/>
              </a:cxn>
              <a:cxn ang="0">
                <a:pos x="3" y="21"/>
              </a:cxn>
              <a:cxn ang="0">
                <a:pos x="5" y="23"/>
              </a:cxn>
              <a:cxn ang="0">
                <a:pos x="8" y="24"/>
              </a:cxn>
              <a:cxn ang="0">
                <a:pos x="11" y="25"/>
              </a:cxn>
              <a:cxn ang="0">
                <a:pos x="15" y="26"/>
              </a:cxn>
              <a:cxn ang="0">
                <a:pos x="18" y="26"/>
              </a:cxn>
              <a:cxn ang="0">
                <a:pos x="23" y="26"/>
              </a:cxn>
              <a:cxn ang="0">
                <a:pos x="26" y="25"/>
              </a:cxn>
              <a:cxn ang="0">
                <a:pos x="30" y="24"/>
              </a:cxn>
              <a:cxn ang="0">
                <a:pos x="31" y="23"/>
              </a:cxn>
              <a:cxn ang="0">
                <a:pos x="34" y="21"/>
              </a:cxn>
              <a:cxn ang="0">
                <a:pos x="36" y="18"/>
              </a:cxn>
              <a:cxn ang="0">
                <a:pos x="38" y="16"/>
              </a:cxn>
              <a:cxn ang="0">
                <a:pos x="38" y="13"/>
              </a:cxn>
              <a:cxn ang="0">
                <a:pos x="38" y="10"/>
              </a:cxn>
              <a:cxn ang="0">
                <a:pos x="36" y="8"/>
              </a:cxn>
              <a:cxn ang="0">
                <a:pos x="34" y="6"/>
              </a:cxn>
              <a:cxn ang="0">
                <a:pos x="31" y="3"/>
              </a:cxn>
              <a:cxn ang="0">
                <a:pos x="30" y="2"/>
              </a:cxn>
              <a:cxn ang="0">
                <a:pos x="26" y="1"/>
              </a:cxn>
              <a:cxn ang="0">
                <a:pos x="23" y="0"/>
              </a:cxn>
              <a:cxn ang="0">
                <a:pos x="18" y="0"/>
              </a:cxn>
            </a:cxnLst>
            <a:rect l="0" t="0" r="r" b="b"/>
            <a:pathLst>
              <a:path w="38" h="26">
                <a:moveTo>
                  <a:pt x="18" y="0"/>
                </a:moveTo>
                <a:lnTo>
                  <a:pt x="15" y="0"/>
                </a:lnTo>
                <a:lnTo>
                  <a:pt x="11" y="1"/>
                </a:lnTo>
                <a:lnTo>
                  <a:pt x="8" y="2"/>
                </a:lnTo>
                <a:lnTo>
                  <a:pt x="5" y="3"/>
                </a:lnTo>
                <a:lnTo>
                  <a:pt x="3" y="6"/>
                </a:lnTo>
                <a:lnTo>
                  <a:pt x="2" y="8"/>
                </a:lnTo>
                <a:lnTo>
                  <a:pt x="0" y="10"/>
                </a:lnTo>
                <a:lnTo>
                  <a:pt x="0" y="13"/>
                </a:lnTo>
                <a:lnTo>
                  <a:pt x="0" y="16"/>
                </a:lnTo>
                <a:lnTo>
                  <a:pt x="2" y="18"/>
                </a:lnTo>
                <a:lnTo>
                  <a:pt x="3" y="21"/>
                </a:lnTo>
                <a:lnTo>
                  <a:pt x="5" y="23"/>
                </a:lnTo>
                <a:lnTo>
                  <a:pt x="8" y="24"/>
                </a:lnTo>
                <a:lnTo>
                  <a:pt x="11" y="25"/>
                </a:lnTo>
                <a:lnTo>
                  <a:pt x="15" y="26"/>
                </a:lnTo>
                <a:lnTo>
                  <a:pt x="18" y="26"/>
                </a:lnTo>
                <a:lnTo>
                  <a:pt x="23" y="26"/>
                </a:lnTo>
                <a:lnTo>
                  <a:pt x="26" y="25"/>
                </a:lnTo>
                <a:lnTo>
                  <a:pt x="30" y="24"/>
                </a:lnTo>
                <a:lnTo>
                  <a:pt x="31" y="23"/>
                </a:lnTo>
                <a:lnTo>
                  <a:pt x="34" y="21"/>
                </a:lnTo>
                <a:lnTo>
                  <a:pt x="36" y="18"/>
                </a:lnTo>
                <a:lnTo>
                  <a:pt x="38" y="16"/>
                </a:lnTo>
                <a:lnTo>
                  <a:pt x="38" y="13"/>
                </a:lnTo>
                <a:lnTo>
                  <a:pt x="38" y="10"/>
                </a:lnTo>
                <a:lnTo>
                  <a:pt x="36" y="8"/>
                </a:lnTo>
                <a:lnTo>
                  <a:pt x="34" y="6"/>
                </a:lnTo>
                <a:lnTo>
                  <a:pt x="31" y="3"/>
                </a:lnTo>
                <a:lnTo>
                  <a:pt x="30"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92" name="Freeform 164"/>
          <p:cNvSpPr>
            <a:spLocks/>
          </p:cNvSpPr>
          <p:nvPr/>
        </p:nvSpPr>
        <p:spPr bwMode="auto">
          <a:xfrm>
            <a:off x="3195639" y="3614638"/>
            <a:ext cx="28575" cy="39688"/>
          </a:xfrm>
          <a:custGeom>
            <a:avLst/>
            <a:gdLst/>
            <a:ahLst/>
            <a:cxnLst>
              <a:cxn ang="0">
                <a:pos x="18" y="0"/>
              </a:cxn>
              <a:cxn ang="0">
                <a:pos x="15" y="0"/>
              </a:cxn>
              <a:cxn ang="0">
                <a:pos x="11" y="1"/>
              </a:cxn>
              <a:cxn ang="0">
                <a:pos x="8" y="2"/>
              </a:cxn>
              <a:cxn ang="0">
                <a:pos x="5" y="3"/>
              </a:cxn>
              <a:cxn ang="0">
                <a:pos x="3" y="6"/>
              </a:cxn>
              <a:cxn ang="0">
                <a:pos x="2" y="8"/>
              </a:cxn>
              <a:cxn ang="0">
                <a:pos x="0" y="10"/>
              </a:cxn>
              <a:cxn ang="0">
                <a:pos x="0" y="13"/>
              </a:cxn>
              <a:cxn ang="0">
                <a:pos x="0" y="16"/>
              </a:cxn>
              <a:cxn ang="0">
                <a:pos x="2" y="18"/>
              </a:cxn>
              <a:cxn ang="0">
                <a:pos x="3" y="21"/>
              </a:cxn>
              <a:cxn ang="0">
                <a:pos x="5" y="23"/>
              </a:cxn>
              <a:cxn ang="0">
                <a:pos x="8" y="24"/>
              </a:cxn>
              <a:cxn ang="0">
                <a:pos x="11" y="25"/>
              </a:cxn>
              <a:cxn ang="0">
                <a:pos x="15" y="26"/>
              </a:cxn>
              <a:cxn ang="0">
                <a:pos x="18" y="26"/>
              </a:cxn>
              <a:cxn ang="0">
                <a:pos x="23" y="26"/>
              </a:cxn>
              <a:cxn ang="0">
                <a:pos x="26" y="25"/>
              </a:cxn>
              <a:cxn ang="0">
                <a:pos x="30" y="24"/>
              </a:cxn>
              <a:cxn ang="0">
                <a:pos x="31" y="23"/>
              </a:cxn>
              <a:cxn ang="0">
                <a:pos x="34" y="21"/>
              </a:cxn>
              <a:cxn ang="0">
                <a:pos x="36" y="18"/>
              </a:cxn>
              <a:cxn ang="0">
                <a:pos x="38" y="16"/>
              </a:cxn>
              <a:cxn ang="0">
                <a:pos x="38" y="13"/>
              </a:cxn>
              <a:cxn ang="0">
                <a:pos x="38" y="10"/>
              </a:cxn>
              <a:cxn ang="0">
                <a:pos x="36" y="8"/>
              </a:cxn>
              <a:cxn ang="0">
                <a:pos x="34" y="6"/>
              </a:cxn>
              <a:cxn ang="0">
                <a:pos x="31" y="3"/>
              </a:cxn>
              <a:cxn ang="0">
                <a:pos x="30" y="2"/>
              </a:cxn>
              <a:cxn ang="0">
                <a:pos x="26" y="1"/>
              </a:cxn>
              <a:cxn ang="0">
                <a:pos x="23" y="0"/>
              </a:cxn>
              <a:cxn ang="0">
                <a:pos x="18" y="0"/>
              </a:cxn>
            </a:cxnLst>
            <a:rect l="0" t="0" r="r" b="b"/>
            <a:pathLst>
              <a:path w="38" h="26">
                <a:moveTo>
                  <a:pt x="18" y="0"/>
                </a:moveTo>
                <a:lnTo>
                  <a:pt x="15" y="0"/>
                </a:lnTo>
                <a:lnTo>
                  <a:pt x="11" y="1"/>
                </a:lnTo>
                <a:lnTo>
                  <a:pt x="8" y="2"/>
                </a:lnTo>
                <a:lnTo>
                  <a:pt x="5" y="3"/>
                </a:lnTo>
                <a:lnTo>
                  <a:pt x="3" y="6"/>
                </a:lnTo>
                <a:lnTo>
                  <a:pt x="2" y="8"/>
                </a:lnTo>
                <a:lnTo>
                  <a:pt x="0" y="10"/>
                </a:lnTo>
                <a:lnTo>
                  <a:pt x="0" y="13"/>
                </a:lnTo>
                <a:lnTo>
                  <a:pt x="0" y="16"/>
                </a:lnTo>
                <a:lnTo>
                  <a:pt x="2" y="18"/>
                </a:lnTo>
                <a:lnTo>
                  <a:pt x="3" y="21"/>
                </a:lnTo>
                <a:lnTo>
                  <a:pt x="5" y="23"/>
                </a:lnTo>
                <a:lnTo>
                  <a:pt x="8" y="24"/>
                </a:lnTo>
                <a:lnTo>
                  <a:pt x="11" y="25"/>
                </a:lnTo>
                <a:lnTo>
                  <a:pt x="15" y="26"/>
                </a:lnTo>
                <a:lnTo>
                  <a:pt x="18" y="26"/>
                </a:lnTo>
                <a:lnTo>
                  <a:pt x="23" y="26"/>
                </a:lnTo>
                <a:lnTo>
                  <a:pt x="26" y="25"/>
                </a:lnTo>
                <a:lnTo>
                  <a:pt x="30" y="24"/>
                </a:lnTo>
                <a:lnTo>
                  <a:pt x="31" y="23"/>
                </a:lnTo>
                <a:lnTo>
                  <a:pt x="34" y="21"/>
                </a:lnTo>
                <a:lnTo>
                  <a:pt x="36" y="18"/>
                </a:lnTo>
                <a:lnTo>
                  <a:pt x="38" y="16"/>
                </a:lnTo>
                <a:lnTo>
                  <a:pt x="38" y="13"/>
                </a:lnTo>
                <a:lnTo>
                  <a:pt x="38" y="10"/>
                </a:lnTo>
                <a:lnTo>
                  <a:pt x="36" y="8"/>
                </a:lnTo>
                <a:lnTo>
                  <a:pt x="34" y="6"/>
                </a:lnTo>
                <a:lnTo>
                  <a:pt x="31" y="3"/>
                </a:lnTo>
                <a:lnTo>
                  <a:pt x="30"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93" name="Freeform 165"/>
          <p:cNvSpPr>
            <a:spLocks/>
          </p:cNvSpPr>
          <p:nvPr/>
        </p:nvSpPr>
        <p:spPr bwMode="auto">
          <a:xfrm>
            <a:off x="3830638" y="3216177"/>
            <a:ext cx="31750" cy="41275"/>
          </a:xfrm>
          <a:custGeom>
            <a:avLst/>
            <a:gdLst/>
            <a:ahLst/>
            <a:cxnLst>
              <a:cxn ang="0">
                <a:pos x="20" y="0"/>
              </a:cxn>
              <a:cxn ang="0">
                <a:pos x="17" y="1"/>
              </a:cxn>
              <a:cxn ang="0">
                <a:pos x="12" y="1"/>
              </a:cxn>
              <a:cxn ang="0">
                <a:pos x="10" y="2"/>
              </a:cxn>
              <a:cxn ang="0">
                <a:pos x="7" y="4"/>
              </a:cxn>
              <a:cxn ang="0">
                <a:pos x="4" y="5"/>
              </a:cxn>
              <a:cxn ang="0">
                <a:pos x="2" y="8"/>
              </a:cxn>
              <a:cxn ang="0">
                <a:pos x="2" y="11"/>
              </a:cxn>
              <a:cxn ang="0">
                <a:pos x="0" y="13"/>
              </a:cxn>
              <a:cxn ang="0">
                <a:pos x="2" y="16"/>
              </a:cxn>
              <a:cxn ang="0">
                <a:pos x="2" y="18"/>
              </a:cxn>
              <a:cxn ang="0">
                <a:pos x="4" y="20"/>
              </a:cxn>
              <a:cxn ang="0">
                <a:pos x="7" y="23"/>
              </a:cxn>
              <a:cxn ang="0">
                <a:pos x="10" y="24"/>
              </a:cxn>
              <a:cxn ang="0">
                <a:pos x="12" y="25"/>
              </a:cxn>
              <a:cxn ang="0">
                <a:pos x="17" y="26"/>
              </a:cxn>
              <a:cxn ang="0">
                <a:pos x="20" y="26"/>
              </a:cxn>
              <a:cxn ang="0">
                <a:pos x="23" y="26"/>
              </a:cxn>
              <a:cxn ang="0">
                <a:pos x="26" y="25"/>
              </a:cxn>
              <a:cxn ang="0">
                <a:pos x="30" y="24"/>
              </a:cxn>
              <a:cxn ang="0">
                <a:pos x="33" y="23"/>
              </a:cxn>
              <a:cxn ang="0">
                <a:pos x="35" y="20"/>
              </a:cxn>
              <a:cxn ang="0">
                <a:pos x="36" y="18"/>
              </a:cxn>
              <a:cxn ang="0">
                <a:pos x="38" y="16"/>
              </a:cxn>
              <a:cxn ang="0">
                <a:pos x="38" y="13"/>
              </a:cxn>
              <a:cxn ang="0">
                <a:pos x="38" y="11"/>
              </a:cxn>
              <a:cxn ang="0">
                <a:pos x="36" y="8"/>
              </a:cxn>
              <a:cxn ang="0">
                <a:pos x="35" y="5"/>
              </a:cxn>
              <a:cxn ang="0">
                <a:pos x="33" y="4"/>
              </a:cxn>
              <a:cxn ang="0">
                <a:pos x="30" y="2"/>
              </a:cxn>
              <a:cxn ang="0">
                <a:pos x="26" y="1"/>
              </a:cxn>
              <a:cxn ang="0">
                <a:pos x="23" y="1"/>
              </a:cxn>
              <a:cxn ang="0">
                <a:pos x="20" y="0"/>
              </a:cxn>
            </a:cxnLst>
            <a:rect l="0" t="0" r="r" b="b"/>
            <a:pathLst>
              <a:path w="38" h="26">
                <a:moveTo>
                  <a:pt x="20" y="0"/>
                </a:moveTo>
                <a:lnTo>
                  <a:pt x="17" y="1"/>
                </a:lnTo>
                <a:lnTo>
                  <a:pt x="12" y="1"/>
                </a:lnTo>
                <a:lnTo>
                  <a:pt x="10" y="2"/>
                </a:lnTo>
                <a:lnTo>
                  <a:pt x="7" y="4"/>
                </a:lnTo>
                <a:lnTo>
                  <a:pt x="4" y="5"/>
                </a:lnTo>
                <a:lnTo>
                  <a:pt x="2" y="8"/>
                </a:lnTo>
                <a:lnTo>
                  <a:pt x="2" y="11"/>
                </a:lnTo>
                <a:lnTo>
                  <a:pt x="0" y="13"/>
                </a:lnTo>
                <a:lnTo>
                  <a:pt x="2" y="16"/>
                </a:lnTo>
                <a:lnTo>
                  <a:pt x="2" y="18"/>
                </a:lnTo>
                <a:lnTo>
                  <a:pt x="4" y="20"/>
                </a:lnTo>
                <a:lnTo>
                  <a:pt x="7" y="23"/>
                </a:lnTo>
                <a:lnTo>
                  <a:pt x="10" y="24"/>
                </a:lnTo>
                <a:lnTo>
                  <a:pt x="12" y="25"/>
                </a:lnTo>
                <a:lnTo>
                  <a:pt x="17" y="26"/>
                </a:lnTo>
                <a:lnTo>
                  <a:pt x="20" y="26"/>
                </a:lnTo>
                <a:lnTo>
                  <a:pt x="23" y="26"/>
                </a:lnTo>
                <a:lnTo>
                  <a:pt x="26" y="25"/>
                </a:lnTo>
                <a:lnTo>
                  <a:pt x="30" y="24"/>
                </a:lnTo>
                <a:lnTo>
                  <a:pt x="33" y="23"/>
                </a:lnTo>
                <a:lnTo>
                  <a:pt x="35" y="20"/>
                </a:lnTo>
                <a:lnTo>
                  <a:pt x="36" y="18"/>
                </a:lnTo>
                <a:lnTo>
                  <a:pt x="38" y="16"/>
                </a:lnTo>
                <a:lnTo>
                  <a:pt x="38" y="13"/>
                </a:lnTo>
                <a:lnTo>
                  <a:pt x="38" y="11"/>
                </a:lnTo>
                <a:lnTo>
                  <a:pt x="36" y="8"/>
                </a:lnTo>
                <a:lnTo>
                  <a:pt x="35" y="5"/>
                </a:lnTo>
                <a:lnTo>
                  <a:pt x="33" y="4"/>
                </a:lnTo>
                <a:lnTo>
                  <a:pt x="30" y="2"/>
                </a:lnTo>
                <a:lnTo>
                  <a:pt x="26" y="1"/>
                </a:lnTo>
                <a:lnTo>
                  <a:pt x="23" y="1"/>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94" name="Freeform 166"/>
          <p:cNvSpPr>
            <a:spLocks/>
          </p:cNvSpPr>
          <p:nvPr/>
        </p:nvSpPr>
        <p:spPr bwMode="auto">
          <a:xfrm>
            <a:off x="3830638" y="3216177"/>
            <a:ext cx="31750" cy="41275"/>
          </a:xfrm>
          <a:custGeom>
            <a:avLst/>
            <a:gdLst/>
            <a:ahLst/>
            <a:cxnLst>
              <a:cxn ang="0">
                <a:pos x="20" y="0"/>
              </a:cxn>
              <a:cxn ang="0">
                <a:pos x="17" y="1"/>
              </a:cxn>
              <a:cxn ang="0">
                <a:pos x="12" y="1"/>
              </a:cxn>
              <a:cxn ang="0">
                <a:pos x="10" y="2"/>
              </a:cxn>
              <a:cxn ang="0">
                <a:pos x="7" y="4"/>
              </a:cxn>
              <a:cxn ang="0">
                <a:pos x="4" y="5"/>
              </a:cxn>
              <a:cxn ang="0">
                <a:pos x="2" y="8"/>
              </a:cxn>
              <a:cxn ang="0">
                <a:pos x="2" y="11"/>
              </a:cxn>
              <a:cxn ang="0">
                <a:pos x="0" y="13"/>
              </a:cxn>
              <a:cxn ang="0">
                <a:pos x="2" y="16"/>
              </a:cxn>
              <a:cxn ang="0">
                <a:pos x="2" y="18"/>
              </a:cxn>
              <a:cxn ang="0">
                <a:pos x="4" y="20"/>
              </a:cxn>
              <a:cxn ang="0">
                <a:pos x="7" y="23"/>
              </a:cxn>
              <a:cxn ang="0">
                <a:pos x="10" y="24"/>
              </a:cxn>
              <a:cxn ang="0">
                <a:pos x="12" y="25"/>
              </a:cxn>
              <a:cxn ang="0">
                <a:pos x="17" y="26"/>
              </a:cxn>
              <a:cxn ang="0">
                <a:pos x="20" y="26"/>
              </a:cxn>
              <a:cxn ang="0">
                <a:pos x="23" y="26"/>
              </a:cxn>
              <a:cxn ang="0">
                <a:pos x="26" y="25"/>
              </a:cxn>
              <a:cxn ang="0">
                <a:pos x="30" y="24"/>
              </a:cxn>
              <a:cxn ang="0">
                <a:pos x="33" y="23"/>
              </a:cxn>
              <a:cxn ang="0">
                <a:pos x="35" y="20"/>
              </a:cxn>
              <a:cxn ang="0">
                <a:pos x="36" y="18"/>
              </a:cxn>
              <a:cxn ang="0">
                <a:pos x="38" y="16"/>
              </a:cxn>
              <a:cxn ang="0">
                <a:pos x="38" y="13"/>
              </a:cxn>
              <a:cxn ang="0">
                <a:pos x="38" y="11"/>
              </a:cxn>
              <a:cxn ang="0">
                <a:pos x="36" y="8"/>
              </a:cxn>
              <a:cxn ang="0">
                <a:pos x="35" y="5"/>
              </a:cxn>
              <a:cxn ang="0">
                <a:pos x="33" y="4"/>
              </a:cxn>
              <a:cxn ang="0">
                <a:pos x="30" y="2"/>
              </a:cxn>
              <a:cxn ang="0">
                <a:pos x="26" y="1"/>
              </a:cxn>
              <a:cxn ang="0">
                <a:pos x="23" y="1"/>
              </a:cxn>
              <a:cxn ang="0">
                <a:pos x="20" y="0"/>
              </a:cxn>
            </a:cxnLst>
            <a:rect l="0" t="0" r="r" b="b"/>
            <a:pathLst>
              <a:path w="38" h="26">
                <a:moveTo>
                  <a:pt x="20" y="0"/>
                </a:moveTo>
                <a:lnTo>
                  <a:pt x="17" y="1"/>
                </a:lnTo>
                <a:lnTo>
                  <a:pt x="12" y="1"/>
                </a:lnTo>
                <a:lnTo>
                  <a:pt x="10" y="2"/>
                </a:lnTo>
                <a:lnTo>
                  <a:pt x="7" y="4"/>
                </a:lnTo>
                <a:lnTo>
                  <a:pt x="4" y="5"/>
                </a:lnTo>
                <a:lnTo>
                  <a:pt x="2" y="8"/>
                </a:lnTo>
                <a:lnTo>
                  <a:pt x="2" y="11"/>
                </a:lnTo>
                <a:lnTo>
                  <a:pt x="0" y="13"/>
                </a:lnTo>
                <a:lnTo>
                  <a:pt x="2" y="16"/>
                </a:lnTo>
                <a:lnTo>
                  <a:pt x="2" y="18"/>
                </a:lnTo>
                <a:lnTo>
                  <a:pt x="4" y="20"/>
                </a:lnTo>
                <a:lnTo>
                  <a:pt x="7" y="23"/>
                </a:lnTo>
                <a:lnTo>
                  <a:pt x="10" y="24"/>
                </a:lnTo>
                <a:lnTo>
                  <a:pt x="12" y="25"/>
                </a:lnTo>
                <a:lnTo>
                  <a:pt x="17" y="26"/>
                </a:lnTo>
                <a:lnTo>
                  <a:pt x="20" y="26"/>
                </a:lnTo>
                <a:lnTo>
                  <a:pt x="23" y="26"/>
                </a:lnTo>
                <a:lnTo>
                  <a:pt x="26" y="25"/>
                </a:lnTo>
                <a:lnTo>
                  <a:pt x="30" y="24"/>
                </a:lnTo>
                <a:lnTo>
                  <a:pt x="33" y="23"/>
                </a:lnTo>
                <a:lnTo>
                  <a:pt x="35" y="20"/>
                </a:lnTo>
                <a:lnTo>
                  <a:pt x="36" y="18"/>
                </a:lnTo>
                <a:lnTo>
                  <a:pt x="38" y="16"/>
                </a:lnTo>
                <a:lnTo>
                  <a:pt x="38" y="13"/>
                </a:lnTo>
                <a:lnTo>
                  <a:pt x="38" y="11"/>
                </a:lnTo>
                <a:lnTo>
                  <a:pt x="36" y="8"/>
                </a:lnTo>
                <a:lnTo>
                  <a:pt x="35" y="5"/>
                </a:lnTo>
                <a:lnTo>
                  <a:pt x="33" y="4"/>
                </a:lnTo>
                <a:lnTo>
                  <a:pt x="30" y="2"/>
                </a:lnTo>
                <a:lnTo>
                  <a:pt x="26" y="1"/>
                </a:lnTo>
                <a:lnTo>
                  <a:pt x="23" y="1"/>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95" name="Freeform 167"/>
          <p:cNvSpPr>
            <a:spLocks/>
          </p:cNvSpPr>
          <p:nvPr/>
        </p:nvSpPr>
        <p:spPr bwMode="auto">
          <a:xfrm>
            <a:off x="4254501" y="2979639"/>
            <a:ext cx="30163" cy="42863"/>
          </a:xfrm>
          <a:custGeom>
            <a:avLst/>
            <a:gdLst/>
            <a:ahLst/>
            <a:cxnLst>
              <a:cxn ang="0">
                <a:pos x="18" y="0"/>
              </a:cxn>
              <a:cxn ang="0">
                <a:pos x="15" y="1"/>
              </a:cxn>
              <a:cxn ang="0">
                <a:pos x="11" y="1"/>
              </a:cxn>
              <a:cxn ang="0">
                <a:pos x="8" y="2"/>
              </a:cxn>
              <a:cxn ang="0">
                <a:pos x="5" y="4"/>
              </a:cxn>
              <a:cxn ang="0">
                <a:pos x="3" y="7"/>
              </a:cxn>
              <a:cxn ang="0">
                <a:pos x="1" y="8"/>
              </a:cxn>
              <a:cxn ang="0">
                <a:pos x="0" y="11"/>
              </a:cxn>
              <a:cxn ang="0">
                <a:pos x="0" y="14"/>
              </a:cxn>
              <a:cxn ang="0">
                <a:pos x="0" y="16"/>
              </a:cxn>
              <a:cxn ang="0">
                <a:pos x="1" y="19"/>
              </a:cxn>
              <a:cxn ang="0">
                <a:pos x="3" y="22"/>
              </a:cxn>
              <a:cxn ang="0">
                <a:pos x="5" y="23"/>
              </a:cxn>
              <a:cxn ang="0">
                <a:pos x="8" y="25"/>
              </a:cxn>
              <a:cxn ang="0">
                <a:pos x="11" y="26"/>
              </a:cxn>
              <a:cxn ang="0">
                <a:pos x="15" y="26"/>
              </a:cxn>
              <a:cxn ang="0">
                <a:pos x="18" y="27"/>
              </a:cxn>
              <a:cxn ang="0">
                <a:pos x="23" y="26"/>
              </a:cxn>
              <a:cxn ang="0">
                <a:pos x="26" y="26"/>
              </a:cxn>
              <a:cxn ang="0">
                <a:pos x="29" y="25"/>
              </a:cxn>
              <a:cxn ang="0">
                <a:pos x="33" y="23"/>
              </a:cxn>
              <a:cxn ang="0">
                <a:pos x="34" y="22"/>
              </a:cxn>
              <a:cxn ang="0">
                <a:pos x="36" y="19"/>
              </a:cxn>
              <a:cxn ang="0">
                <a:pos x="37" y="16"/>
              </a:cxn>
              <a:cxn ang="0">
                <a:pos x="37" y="14"/>
              </a:cxn>
              <a:cxn ang="0">
                <a:pos x="37" y="11"/>
              </a:cxn>
              <a:cxn ang="0">
                <a:pos x="36" y="8"/>
              </a:cxn>
              <a:cxn ang="0">
                <a:pos x="34" y="7"/>
              </a:cxn>
              <a:cxn ang="0">
                <a:pos x="33" y="4"/>
              </a:cxn>
              <a:cxn ang="0">
                <a:pos x="29" y="2"/>
              </a:cxn>
              <a:cxn ang="0">
                <a:pos x="26" y="1"/>
              </a:cxn>
              <a:cxn ang="0">
                <a:pos x="23" y="1"/>
              </a:cxn>
              <a:cxn ang="0">
                <a:pos x="18" y="0"/>
              </a:cxn>
            </a:cxnLst>
            <a:rect l="0" t="0" r="r" b="b"/>
            <a:pathLst>
              <a:path w="37" h="27">
                <a:moveTo>
                  <a:pt x="18" y="0"/>
                </a:moveTo>
                <a:lnTo>
                  <a:pt x="15" y="1"/>
                </a:lnTo>
                <a:lnTo>
                  <a:pt x="11" y="1"/>
                </a:lnTo>
                <a:lnTo>
                  <a:pt x="8" y="2"/>
                </a:lnTo>
                <a:lnTo>
                  <a:pt x="5" y="4"/>
                </a:lnTo>
                <a:lnTo>
                  <a:pt x="3" y="7"/>
                </a:lnTo>
                <a:lnTo>
                  <a:pt x="1" y="8"/>
                </a:lnTo>
                <a:lnTo>
                  <a:pt x="0" y="11"/>
                </a:lnTo>
                <a:lnTo>
                  <a:pt x="0" y="14"/>
                </a:lnTo>
                <a:lnTo>
                  <a:pt x="0" y="16"/>
                </a:lnTo>
                <a:lnTo>
                  <a:pt x="1" y="19"/>
                </a:lnTo>
                <a:lnTo>
                  <a:pt x="3" y="22"/>
                </a:lnTo>
                <a:lnTo>
                  <a:pt x="5" y="23"/>
                </a:lnTo>
                <a:lnTo>
                  <a:pt x="8" y="25"/>
                </a:lnTo>
                <a:lnTo>
                  <a:pt x="11" y="26"/>
                </a:lnTo>
                <a:lnTo>
                  <a:pt x="15" y="26"/>
                </a:lnTo>
                <a:lnTo>
                  <a:pt x="18" y="27"/>
                </a:lnTo>
                <a:lnTo>
                  <a:pt x="23" y="26"/>
                </a:lnTo>
                <a:lnTo>
                  <a:pt x="26" y="26"/>
                </a:lnTo>
                <a:lnTo>
                  <a:pt x="29" y="25"/>
                </a:lnTo>
                <a:lnTo>
                  <a:pt x="33" y="23"/>
                </a:lnTo>
                <a:lnTo>
                  <a:pt x="34" y="22"/>
                </a:lnTo>
                <a:lnTo>
                  <a:pt x="36" y="19"/>
                </a:lnTo>
                <a:lnTo>
                  <a:pt x="37" y="16"/>
                </a:lnTo>
                <a:lnTo>
                  <a:pt x="37" y="14"/>
                </a:lnTo>
                <a:lnTo>
                  <a:pt x="37" y="11"/>
                </a:lnTo>
                <a:lnTo>
                  <a:pt x="36" y="8"/>
                </a:lnTo>
                <a:lnTo>
                  <a:pt x="34" y="7"/>
                </a:lnTo>
                <a:lnTo>
                  <a:pt x="33" y="4"/>
                </a:lnTo>
                <a:lnTo>
                  <a:pt x="29" y="2"/>
                </a:lnTo>
                <a:lnTo>
                  <a:pt x="26" y="1"/>
                </a:lnTo>
                <a:lnTo>
                  <a:pt x="23" y="1"/>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96" name="Freeform 168"/>
          <p:cNvSpPr>
            <a:spLocks/>
          </p:cNvSpPr>
          <p:nvPr/>
        </p:nvSpPr>
        <p:spPr bwMode="auto">
          <a:xfrm>
            <a:off x="4254501" y="2979639"/>
            <a:ext cx="30163" cy="42863"/>
          </a:xfrm>
          <a:custGeom>
            <a:avLst/>
            <a:gdLst/>
            <a:ahLst/>
            <a:cxnLst>
              <a:cxn ang="0">
                <a:pos x="18" y="0"/>
              </a:cxn>
              <a:cxn ang="0">
                <a:pos x="15" y="1"/>
              </a:cxn>
              <a:cxn ang="0">
                <a:pos x="11" y="1"/>
              </a:cxn>
              <a:cxn ang="0">
                <a:pos x="8" y="2"/>
              </a:cxn>
              <a:cxn ang="0">
                <a:pos x="5" y="4"/>
              </a:cxn>
              <a:cxn ang="0">
                <a:pos x="3" y="7"/>
              </a:cxn>
              <a:cxn ang="0">
                <a:pos x="1" y="8"/>
              </a:cxn>
              <a:cxn ang="0">
                <a:pos x="0" y="11"/>
              </a:cxn>
              <a:cxn ang="0">
                <a:pos x="0" y="14"/>
              </a:cxn>
              <a:cxn ang="0">
                <a:pos x="0" y="16"/>
              </a:cxn>
              <a:cxn ang="0">
                <a:pos x="1" y="19"/>
              </a:cxn>
              <a:cxn ang="0">
                <a:pos x="3" y="22"/>
              </a:cxn>
              <a:cxn ang="0">
                <a:pos x="5" y="23"/>
              </a:cxn>
              <a:cxn ang="0">
                <a:pos x="8" y="25"/>
              </a:cxn>
              <a:cxn ang="0">
                <a:pos x="11" y="26"/>
              </a:cxn>
              <a:cxn ang="0">
                <a:pos x="15" y="26"/>
              </a:cxn>
              <a:cxn ang="0">
                <a:pos x="18" y="27"/>
              </a:cxn>
              <a:cxn ang="0">
                <a:pos x="23" y="26"/>
              </a:cxn>
              <a:cxn ang="0">
                <a:pos x="26" y="26"/>
              </a:cxn>
              <a:cxn ang="0">
                <a:pos x="29" y="25"/>
              </a:cxn>
              <a:cxn ang="0">
                <a:pos x="33" y="23"/>
              </a:cxn>
              <a:cxn ang="0">
                <a:pos x="34" y="22"/>
              </a:cxn>
              <a:cxn ang="0">
                <a:pos x="36" y="19"/>
              </a:cxn>
              <a:cxn ang="0">
                <a:pos x="37" y="16"/>
              </a:cxn>
              <a:cxn ang="0">
                <a:pos x="37" y="14"/>
              </a:cxn>
              <a:cxn ang="0">
                <a:pos x="37" y="11"/>
              </a:cxn>
              <a:cxn ang="0">
                <a:pos x="36" y="8"/>
              </a:cxn>
              <a:cxn ang="0">
                <a:pos x="34" y="7"/>
              </a:cxn>
              <a:cxn ang="0">
                <a:pos x="33" y="4"/>
              </a:cxn>
              <a:cxn ang="0">
                <a:pos x="29" y="2"/>
              </a:cxn>
              <a:cxn ang="0">
                <a:pos x="26" y="1"/>
              </a:cxn>
              <a:cxn ang="0">
                <a:pos x="23" y="1"/>
              </a:cxn>
              <a:cxn ang="0">
                <a:pos x="18" y="0"/>
              </a:cxn>
            </a:cxnLst>
            <a:rect l="0" t="0" r="r" b="b"/>
            <a:pathLst>
              <a:path w="37" h="27">
                <a:moveTo>
                  <a:pt x="18" y="0"/>
                </a:moveTo>
                <a:lnTo>
                  <a:pt x="15" y="1"/>
                </a:lnTo>
                <a:lnTo>
                  <a:pt x="11" y="1"/>
                </a:lnTo>
                <a:lnTo>
                  <a:pt x="8" y="2"/>
                </a:lnTo>
                <a:lnTo>
                  <a:pt x="5" y="4"/>
                </a:lnTo>
                <a:lnTo>
                  <a:pt x="3" y="7"/>
                </a:lnTo>
                <a:lnTo>
                  <a:pt x="1" y="8"/>
                </a:lnTo>
                <a:lnTo>
                  <a:pt x="0" y="11"/>
                </a:lnTo>
                <a:lnTo>
                  <a:pt x="0" y="14"/>
                </a:lnTo>
                <a:lnTo>
                  <a:pt x="0" y="16"/>
                </a:lnTo>
                <a:lnTo>
                  <a:pt x="1" y="19"/>
                </a:lnTo>
                <a:lnTo>
                  <a:pt x="3" y="22"/>
                </a:lnTo>
                <a:lnTo>
                  <a:pt x="5" y="23"/>
                </a:lnTo>
                <a:lnTo>
                  <a:pt x="8" y="25"/>
                </a:lnTo>
                <a:lnTo>
                  <a:pt x="11" y="26"/>
                </a:lnTo>
                <a:lnTo>
                  <a:pt x="15" y="26"/>
                </a:lnTo>
                <a:lnTo>
                  <a:pt x="18" y="27"/>
                </a:lnTo>
                <a:lnTo>
                  <a:pt x="23" y="26"/>
                </a:lnTo>
                <a:lnTo>
                  <a:pt x="26" y="26"/>
                </a:lnTo>
                <a:lnTo>
                  <a:pt x="29" y="25"/>
                </a:lnTo>
                <a:lnTo>
                  <a:pt x="33" y="23"/>
                </a:lnTo>
                <a:lnTo>
                  <a:pt x="34" y="22"/>
                </a:lnTo>
                <a:lnTo>
                  <a:pt x="36" y="19"/>
                </a:lnTo>
                <a:lnTo>
                  <a:pt x="37" y="16"/>
                </a:lnTo>
                <a:lnTo>
                  <a:pt x="37" y="14"/>
                </a:lnTo>
                <a:lnTo>
                  <a:pt x="37" y="11"/>
                </a:lnTo>
                <a:lnTo>
                  <a:pt x="36" y="8"/>
                </a:lnTo>
                <a:lnTo>
                  <a:pt x="34" y="7"/>
                </a:lnTo>
                <a:lnTo>
                  <a:pt x="33" y="4"/>
                </a:lnTo>
                <a:lnTo>
                  <a:pt x="29" y="2"/>
                </a:lnTo>
                <a:lnTo>
                  <a:pt x="26" y="1"/>
                </a:lnTo>
                <a:lnTo>
                  <a:pt x="23" y="1"/>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97" name="Freeform 169"/>
          <p:cNvSpPr>
            <a:spLocks/>
          </p:cNvSpPr>
          <p:nvPr/>
        </p:nvSpPr>
        <p:spPr bwMode="auto">
          <a:xfrm>
            <a:off x="3979863" y="2892327"/>
            <a:ext cx="31750" cy="41275"/>
          </a:xfrm>
          <a:custGeom>
            <a:avLst/>
            <a:gdLst/>
            <a:ahLst/>
            <a:cxnLst>
              <a:cxn ang="0">
                <a:pos x="20" y="0"/>
              </a:cxn>
              <a:cxn ang="0">
                <a:pos x="17" y="0"/>
              </a:cxn>
              <a:cxn ang="0">
                <a:pos x="12" y="2"/>
              </a:cxn>
              <a:cxn ang="0">
                <a:pos x="10" y="3"/>
              </a:cxn>
              <a:cxn ang="0">
                <a:pos x="7" y="4"/>
              </a:cxn>
              <a:cxn ang="0">
                <a:pos x="4" y="6"/>
              </a:cxn>
              <a:cxn ang="0">
                <a:pos x="2" y="9"/>
              </a:cxn>
              <a:cxn ang="0">
                <a:pos x="2" y="11"/>
              </a:cxn>
              <a:cxn ang="0">
                <a:pos x="0" y="13"/>
              </a:cxn>
              <a:cxn ang="0">
                <a:pos x="2" y="17"/>
              </a:cxn>
              <a:cxn ang="0">
                <a:pos x="2" y="19"/>
              </a:cxn>
              <a:cxn ang="0">
                <a:pos x="4" y="21"/>
              </a:cxn>
              <a:cxn ang="0">
                <a:pos x="7" y="24"/>
              </a:cxn>
              <a:cxn ang="0">
                <a:pos x="10" y="25"/>
              </a:cxn>
              <a:cxn ang="0">
                <a:pos x="12" y="26"/>
              </a:cxn>
              <a:cxn ang="0">
                <a:pos x="17" y="27"/>
              </a:cxn>
              <a:cxn ang="0">
                <a:pos x="20" y="27"/>
              </a:cxn>
              <a:cxn ang="0">
                <a:pos x="23" y="27"/>
              </a:cxn>
              <a:cxn ang="0">
                <a:pos x="28" y="26"/>
              </a:cxn>
              <a:cxn ang="0">
                <a:pos x="32" y="25"/>
              </a:cxn>
              <a:cxn ang="0">
                <a:pos x="33" y="24"/>
              </a:cxn>
              <a:cxn ang="0">
                <a:pos x="36" y="21"/>
              </a:cxn>
              <a:cxn ang="0">
                <a:pos x="38" y="19"/>
              </a:cxn>
              <a:cxn ang="0">
                <a:pos x="38" y="17"/>
              </a:cxn>
              <a:cxn ang="0">
                <a:pos x="40" y="13"/>
              </a:cxn>
              <a:cxn ang="0">
                <a:pos x="38" y="11"/>
              </a:cxn>
              <a:cxn ang="0">
                <a:pos x="38" y="9"/>
              </a:cxn>
              <a:cxn ang="0">
                <a:pos x="36" y="6"/>
              </a:cxn>
              <a:cxn ang="0">
                <a:pos x="33" y="4"/>
              </a:cxn>
              <a:cxn ang="0">
                <a:pos x="32" y="3"/>
              </a:cxn>
              <a:cxn ang="0">
                <a:pos x="28" y="2"/>
              </a:cxn>
              <a:cxn ang="0">
                <a:pos x="23" y="0"/>
              </a:cxn>
              <a:cxn ang="0">
                <a:pos x="20" y="0"/>
              </a:cxn>
            </a:cxnLst>
            <a:rect l="0" t="0" r="r" b="b"/>
            <a:pathLst>
              <a:path w="40" h="27">
                <a:moveTo>
                  <a:pt x="20" y="0"/>
                </a:moveTo>
                <a:lnTo>
                  <a:pt x="17" y="0"/>
                </a:lnTo>
                <a:lnTo>
                  <a:pt x="12" y="2"/>
                </a:lnTo>
                <a:lnTo>
                  <a:pt x="10" y="3"/>
                </a:lnTo>
                <a:lnTo>
                  <a:pt x="7" y="4"/>
                </a:lnTo>
                <a:lnTo>
                  <a:pt x="4" y="6"/>
                </a:lnTo>
                <a:lnTo>
                  <a:pt x="2" y="9"/>
                </a:lnTo>
                <a:lnTo>
                  <a:pt x="2" y="11"/>
                </a:lnTo>
                <a:lnTo>
                  <a:pt x="0" y="13"/>
                </a:lnTo>
                <a:lnTo>
                  <a:pt x="2" y="17"/>
                </a:lnTo>
                <a:lnTo>
                  <a:pt x="2" y="19"/>
                </a:lnTo>
                <a:lnTo>
                  <a:pt x="4" y="21"/>
                </a:lnTo>
                <a:lnTo>
                  <a:pt x="7" y="24"/>
                </a:lnTo>
                <a:lnTo>
                  <a:pt x="10" y="25"/>
                </a:lnTo>
                <a:lnTo>
                  <a:pt x="12" y="26"/>
                </a:lnTo>
                <a:lnTo>
                  <a:pt x="17" y="27"/>
                </a:lnTo>
                <a:lnTo>
                  <a:pt x="20" y="27"/>
                </a:lnTo>
                <a:lnTo>
                  <a:pt x="23" y="27"/>
                </a:lnTo>
                <a:lnTo>
                  <a:pt x="28" y="26"/>
                </a:lnTo>
                <a:lnTo>
                  <a:pt x="32" y="25"/>
                </a:lnTo>
                <a:lnTo>
                  <a:pt x="33" y="24"/>
                </a:lnTo>
                <a:lnTo>
                  <a:pt x="36" y="21"/>
                </a:lnTo>
                <a:lnTo>
                  <a:pt x="38" y="19"/>
                </a:lnTo>
                <a:lnTo>
                  <a:pt x="38" y="17"/>
                </a:lnTo>
                <a:lnTo>
                  <a:pt x="40" y="13"/>
                </a:lnTo>
                <a:lnTo>
                  <a:pt x="38" y="11"/>
                </a:lnTo>
                <a:lnTo>
                  <a:pt x="38" y="9"/>
                </a:lnTo>
                <a:lnTo>
                  <a:pt x="36" y="6"/>
                </a:lnTo>
                <a:lnTo>
                  <a:pt x="33" y="4"/>
                </a:lnTo>
                <a:lnTo>
                  <a:pt x="32" y="3"/>
                </a:lnTo>
                <a:lnTo>
                  <a:pt x="28" y="2"/>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098" name="Freeform 170"/>
          <p:cNvSpPr>
            <a:spLocks/>
          </p:cNvSpPr>
          <p:nvPr/>
        </p:nvSpPr>
        <p:spPr bwMode="auto">
          <a:xfrm>
            <a:off x="3979863" y="2892327"/>
            <a:ext cx="31750" cy="41275"/>
          </a:xfrm>
          <a:custGeom>
            <a:avLst/>
            <a:gdLst/>
            <a:ahLst/>
            <a:cxnLst>
              <a:cxn ang="0">
                <a:pos x="20" y="0"/>
              </a:cxn>
              <a:cxn ang="0">
                <a:pos x="17" y="0"/>
              </a:cxn>
              <a:cxn ang="0">
                <a:pos x="12" y="2"/>
              </a:cxn>
              <a:cxn ang="0">
                <a:pos x="10" y="3"/>
              </a:cxn>
              <a:cxn ang="0">
                <a:pos x="7" y="4"/>
              </a:cxn>
              <a:cxn ang="0">
                <a:pos x="4" y="6"/>
              </a:cxn>
              <a:cxn ang="0">
                <a:pos x="2" y="9"/>
              </a:cxn>
              <a:cxn ang="0">
                <a:pos x="2" y="11"/>
              </a:cxn>
              <a:cxn ang="0">
                <a:pos x="0" y="13"/>
              </a:cxn>
              <a:cxn ang="0">
                <a:pos x="2" y="17"/>
              </a:cxn>
              <a:cxn ang="0">
                <a:pos x="2" y="19"/>
              </a:cxn>
              <a:cxn ang="0">
                <a:pos x="4" y="21"/>
              </a:cxn>
              <a:cxn ang="0">
                <a:pos x="7" y="24"/>
              </a:cxn>
              <a:cxn ang="0">
                <a:pos x="10" y="25"/>
              </a:cxn>
              <a:cxn ang="0">
                <a:pos x="12" y="26"/>
              </a:cxn>
              <a:cxn ang="0">
                <a:pos x="17" y="27"/>
              </a:cxn>
              <a:cxn ang="0">
                <a:pos x="20" y="27"/>
              </a:cxn>
              <a:cxn ang="0">
                <a:pos x="23" y="27"/>
              </a:cxn>
              <a:cxn ang="0">
                <a:pos x="28" y="26"/>
              </a:cxn>
              <a:cxn ang="0">
                <a:pos x="32" y="25"/>
              </a:cxn>
              <a:cxn ang="0">
                <a:pos x="33" y="24"/>
              </a:cxn>
              <a:cxn ang="0">
                <a:pos x="36" y="21"/>
              </a:cxn>
              <a:cxn ang="0">
                <a:pos x="38" y="19"/>
              </a:cxn>
              <a:cxn ang="0">
                <a:pos x="38" y="17"/>
              </a:cxn>
              <a:cxn ang="0">
                <a:pos x="40" y="13"/>
              </a:cxn>
              <a:cxn ang="0">
                <a:pos x="38" y="11"/>
              </a:cxn>
              <a:cxn ang="0">
                <a:pos x="38" y="9"/>
              </a:cxn>
              <a:cxn ang="0">
                <a:pos x="36" y="6"/>
              </a:cxn>
              <a:cxn ang="0">
                <a:pos x="33" y="4"/>
              </a:cxn>
              <a:cxn ang="0">
                <a:pos x="32" y="3"/>
              </a:cxn>
              <a:cxn ang="0">
                <a:pos x="28" y="2"/>
              </a:cxn>
              <a:cxn ang="0">
                <a:pos x="23" y="0"/>
              </a:cxn>
              <a:cxn ang="0">
                <a:pos x="20" y="0"/>
              </a:cxn>
            </a:cxnLst>
            <a:rect l="0" t="0" r="r" b="b"/>
            <a:pathLst>
              <a:path w="40" h="27">
                <a:moveTo>
                  <a:pt x="20" y="0"/>
                </a:moveTo>
                <a:lnTo>
                  <a:pt x="17" y="0"/>
                </a:lnTo>
                <a:lnTo>
                  <a:pt x="12" y="2"/>
                </a:lnTo>
                <a:lnTo>
                  <a:pt x="10" y="3"/>
                </a:lnTo>
                <a:lnTo>
                  <a:pt x="7" y="4"/>
                </a:lnTo>
                <a:lnTo>
                  <a:pt x="4" y="6"/>
                </a:lnTo>
                <a:lnTo>
                  <a:pt x="2" y="9"/>
                </a:lnTo>
                <a:lnTo>
                  <a:pt x="2" y="11"/>
                </a:lnTo>
                <a:lnTo>
                  <a:pt x="0" y="13"/>
                </a:lnTo>
                <a:lnTo>
                  <a:pt x="2" y="17"/>
                </a:lnTo>
                <a:lnTo>
                  <a:pt x="2" y="19"/>
                </a:lnTo>
                <a:lnTo>
                  <a:pt x="4" y="21"/>
                </a:lnTo>
                <a:lnTo>
                  <a:pt x="7" y="24"/>
                </a:lnTo>
                <a:lnTo>
                  <a:pt x="10" y="25"/>
                </a:lnTo>
                <a:lnTo>
                  <a:pt x="12" y="26"/>
                </a:lnTo>
                <a:lnTo>
                  <a:pt x="17" y="27"/>
                </a:lnTo>
                <a:lnTo>
                  <a:pt x="20" y="27"/>
                </a:lnTo>
                <a:lnTo>
                  <a:pt x="23" y="27"/>
                </a:lnTo>
                <a:lnTo>
                  <a:pt x="28" y="26"/>
                </a:lnTo>
                <a:lnTo>
                  <a:pt x="32" y="25"/>
                </a:lnTo>
                <a:lnTo>
                  <a:pt x="33" y="24"/>
                </a:lnTo>
                <a:lnTo>
                  <a:pt x="36" y="21"/>
                </a:lnTo>
                <a:lnTo>
                  <a:pt x="38" y="19"/>
                </a:lnTo>
                <a:lnTo>
                  <a:pt x="38" y="17"/>
                </a:lnTo>
                <a:lnTo>
                  <a:pt x="40" y="13"/>
                </a:lnTo>
                <a:lnTo>
                  <a:pt x="38" y="11"/>
                </a:lnTo>
                <a:lnTo>
                  <a:pt x="38" y="9"/>
                </a:lnTo>
                <a:lnTo>
                  <a:pt x="36" y="6"/>
                </a:lnTo>
                <a:lnTo>
                  <a:pt x="33" y="4"/>
                </a:lnTo>
                <a:lnTo>
                  <a:pt x="32" y="3"/>
                </a:lnTo>
                <a:lnTo>
                  <a:pt x="28" y="2"/>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099" name="Freeform 171"/>
          <p:cNvSpPr>
            <a:spLocks/>
          </p:cNvSpPr>
          <p:nvPr/>
        </p:nvSpPr>
        <p:spPr bwMode="auto">
          <a:xfrm>
            <a:off x="3603626" y="3195539"/>
            <a:ext cx="30163" cy="41275"/>
          </a:xfrm>
          <a:custGeom>
            <a:avLst/>
            <a:gdLst/>
            <a:ahLst/>
            <a:cxnLst>
              <a:cxn ang="0">
                <a:pos x="20" y="0"/>
              </a:cxn>
              <a:cxn ang="0">
                <a:pos x="16" y="0"/>
              </a:cxn>
              <a:cxn ang="0">
                <a:pos x="11" y="1"/>
              </a:cxn>
              <a:cxn ang="0">
                <a:pos x="8" y="2"/>
              </a:cxn>
              <a:cxn ang="0">
                <a:pos x="6" y="3"/>
              </a:cxn>
              <a:cxn ang="0">
                <a:pos x="3" y="6"/>
              </a:cxn>
              <a:cxn ang="0">
                <a:pos x="2" y="8"/>
              </a:cxn>
              <a:cxn ang="0">
                <a:pos x="0" y="10"/>
              </a:cxn>
              <a:cxn ang="0">
                <a:pos x="0" y="13"/>
              </a:cxn>
              <a:cxn ang="0">
                <a:pos x="0" y="16"/>
              </a:cxn>
              <a:cxn ang="0">
                <a:pos x="2" y="18"/>
              </a:cxn>
              <a:cxn ang="0">
                <a:pos x="3" y="21"/>
              </a:cxn>
              <a:cxn ang="0">
                <a:pos x="6" y="23"/>
              </a:cxn>
              <a:cxn ang="0">
                <a:pos x="8" y="24"/>
              </a:cxn>
              <a:cxn ang="0">
                <a:pos x="11" y="25"/>
              </a:cxn>
              <a:cxn ang="0">
                <a:pos x="16" y="26"/>
              </a:cxn>
              <a:cxn ang="0">
                <a:pos x="20" y="26"/>
              </a:cxn>
              <a:cxn ang="0">
                <a:pos x="23" y="26"/>
              </a:cxn>
              <a:cxn ang="0">
                <a:pos x="26" y="25"/>
              </a:cxn>
              <a:cxn ang="0">
                <a:pos x="29" y="24"/>
              </a:cxn>
              <a:cxn ang="0">
                <a:pos x="33" y="23"/>
              </a:cxn>
              <a:cxn ang="0">
                <a:pos x="36" y="21"/>
              </a:cxn>
              <a:cxn ang="0">
                <a:pos x="38" y="18"/>
              </a:cxn>
              <a:cxn ang="0">
                <a:pos x="38" y="16"/>
              </a:cxn>
              <a:cxn ang="0">
                <a:pos x="39" y="13"/>
              </a:cxn>
              <a:cxn ang="0">
                <a:pos x="38" y="10"/>
              </a:cxn>
              <a:cxn ang="0">
                <a:pos x="38" y="8"/>
              </a:cxn>
              <a:cxn ang="0">
                <a:pos x="36" y="6"/>
              </a:cxn>
              <a:cxn ang="0">
                <a:pos x="33" y="3"/>
              </a:cxn>
              <a:cxn ang="0">
                <a:pos x="29" y="2"/>
              </a:cxn>
              <a:cxn ang="0">
                <a:pos x="26" y="1"/>
              </a:cxn>
              <a:cxn ang="0">
                <a:pos x="23" y="0"/>
              </a:cxn>
              <a:cxn ang="0">
                <a:pos x="20" y="0"/>
              </a:cxn>
            </a:cxnLst>
            <a:rect l="0" t="0" r="r" b="b"/>
            <a:pathLst>
              <a:path w="39" h="26">
                <a:moveTo>
                  <a:pt x="20" y="0"/>
                </a:moveTo>
                <a:lnTo>
                  <a:pt x="16" y="0"/>
                </a:lnTo>
                <a:lnTo>
                  <a:pt x="11" y="1"/>
                </a:lnTo>
                <a:lnTo>
                  <a:pt x="8" y="2"/>
                </a:lnTo>
                <a:lnTo>
                  <a:pt x="6" y="3"/>
                </a:lnTo>
                <a:lnTo>
                  <a:pt x="3" y="6"/>
                </a:lnTo>
                <a:lnTo>
                  <a:pt x="2" y="8"/>
                </a:lnTo>
                <a:lnTo>
                  <a:pt x="0" y="10"/>
                </a:lnTo>
                <a:lnTo>
                  <a:pt x="0" y="13"/>
                </a:lnTo>
                <a:lnTo>
                  <a:pt x="0" y="16"/>
                </a:lnTo>
                <a:lnTo>
                  <a:pt x="2" y="18"/>
                </a:lnTo>
                <a:lnTo>
                  <a:pt x="3" y="21"/>
                </a:lnTo>
                <a:lnTo>
                  <a:pt x="6" y="23"/>
                </a:lnTo>
                <a:lnTo>
                  <a:pt x="8" y="24"/>
                </a:lnTo>
                <a:lnTo>
                  <a:pt x="11" y="25"/>
                </a:lnTo>
                <a:lnTo>
                  <a:pt x="16" y="26"/>
                </a:lnTo>
                <a:lnTo>
                  <a:pt x="20" y="26"/>
                </a:lnTo>
                <a:lnTo>
                  <a:pt x="23" y="26"/>
                </a:lnTo>
                <a:lnTo>
                  <a:pt x="26" y="25"/>
                </a:lnTo>
                <a:lnTo>
                  <a:pt x="29" y="24"/>
                </a:lnTo>
                <a:lnTo>
                  <a:pt x="33" y="23"/>
                </a:lnTo>
                <a:lnTo>
                  <a:pt x="36" y="21"/>
                </a:lnTo>
                <a:lnTo>
                  <a:pt x="38" y="18"/>
                </a:lnTo>
                <a:lnTo>
                  <a:pt x="38" y="16"/>
                </a:lnTo>
                <a:lnTo>
                  <a:pt x="39" y="13"/>
                </a:lnTo>
                <a:lnTo>
                  <a:pt x="38" y="10"/>
                </a:lnTo>
                <a:lnTo>
                  <a:pt x="38" y="8"/>
                </a:lnTo>
                <a:lnTo>
                  <a:pt x="36" y="6"/>
                </a:lnTo>
                <a:lnTo>
                  <a:pt x="33" y="3"/>
                </a:lnTo>
                <a:lnTo>
                  <a:pt x="29" y="2"/>
                </a:lnTo>
                <a:lnTo>
                  <a:pt x="26" y="1"/>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00" name="Freeform 172"/>
          <p:cNvSpPr>
            <a:spLocks/>
          </p:cNvSpPr>
          <p:nvPr/>
        </p:nvSpPr>
        <p:spPr bwMode="auto">
          <a:xfrm>
            <a:off x="3603626" y="3195539"/>
            <a:ext cx="30163" cy="41275"/>
          </a:xfrm>
          <a:custGeom>
            <a:avLst/>
            <a:gdLst/>
            <a:ahLst/>
            <a:cxnLst>
              <a:cxn ang="0">
                <a:pos x="20" y="0"/>
              </a:cxn>
              <a:cxn ang="0">
                <a:pos x="16" y="0"/>
              </a:cxn>
              <a:cxn ang="0">
                <a:pos x="11" y="1"/>
              </a:cxn>
              <a:cxn ang="0">
                <a:pos x="8" y="2"/>
              </a:cxn>
              <a:cxn ang="0">
                <a:pos x="6" y="3"/>
              </a:cxn>
              <a:cxn ang="0">
                <a:pos x="3" y="6"/>
              </a:cxn>
              <a:cxn ang="0">
                <a:pos x="2" y="8"/>
              </a:cxn>
              <a:cxn ang="0">
                <a:pos x="0" y="10"/>
              </a:cxn>
              <a:cxn ang="0">
                <a:pos x="0" y="13"/>
              </a:cxn>
              <a:cxn ang="0">
                <a:pos x="0" y="16"/>
              </a:cxn>
              <a:cxn ang="0">
                <a:pos x="2" y="18"/>
              </a:cxn>
              <a:cxn ang="0">
                <a:pos x="3" y="21"/>
              </a:cxn>
              <a:cxn ang="0">
                <a:pos x="6" y="23"/>
              </a:cxn>
              <a:cxn ang="0">
                <a:pos x="8" y="24"/>
              </a:cxn>
              <a:cxn ang="0">
                <a:pos x="11" y="25"/>
              </a:cxn>
              <a:cxn ang="0">
                <a:pos x="16" y="26"/>
              </a:cxn>
              <a:cxn ang="0">
                <a:pos x="20" y="26"/>
              </a:cxn>
              <a:cxn ang="0">
                <a:pos x="23" y="26"/>
              </a:cxn>
              <a:cxn ang="0">
                <a:pos x="26" y="25"/>
              </a:cxn>
              <a:cxn ang="0">
                <a:pos x="29" y="24"/>
              </a:cxn>
              <a:cxn ang="0">
                <a:pos x="33" y="23"/>
              </a:cxn>
              <a:cxn ang="0">
                <a:pos x="36" y="21"/>
              </a:cxn>
              <a:cxn ang="0">
                <a:pos x="38" y="18"/>
              </a:cxn>
              <a:cxn ang="0">
                <a:pos x="38" y="16"/>
              </a:cxn>
              <a:cxn ang="0">
                <a:pos x="39" y="13"/>
              </a:cxn>
              <a:cxn ang="0">
                <a:pos x="38" y="10"/>
              </a:cxn>
              <a:cxn ang="0">
                <a:pos x="38" y="8"/>
              </a:cxn>
              <a:cxn ang="0">
                <a:pos x="36" y="6"/>
              </a:cxn>
              <a:cxn ang="0">
                <a:pos x="33" y="3"/>
              </a:cxn>
              <a:cxn ang="0">
                <a:pos x="29" y="2"/>
              </a:cxn>
              <a:cxn ang="0">
                <a:pos x="26" y="1"/>
              </a:cxn>
              <a:cxn ang="0">
                <a:pos x="23" y="0"/>
              </a:cxn>
              <a:cxn ang="0">
                <a:pos x="20" y="0"/>
              </a:cxn>
            </a:cxnLst>
            <a:rect l="0" t="0" r="r" b="b"/>
            <a:pathLst>
              <a:path w="39" h="26">
                <a:moveTo>
                  <a:pt x="20" y="0"/>
                </a:moveTo>
                <a:lnTo>
                  <a:pt x="16" y="0"/>
                </a:lnTo>
                <a:lnTo>
                  <a:pt x="11" y="1"/>
                </a:lnTo>
                <a:lnTo>
                  <a:pt x="8" y="2"/>
                </a:lnTo>
                <a:lnTo>
                  <a:pt x="6" y="3"/>
                </a:lnTo>
                <a:lnTo>
                  <a:pt x="3" y="6"/>
                </a:lnTo>
                <a:lnTo>
                  <a:pt x="2" y="8"/>
                </a:lnTo>
                <a:lnTo>
                  <a:pt x="0" y="10"/>
                </a:lnTo>
                <a:lnTo>
                  <a:pt x="0" y="13"/>
                </a:lnTo>
                <a:lnTo>
                  <a:pt x="0" y="16"/>
                </a:lnTo>
                <a:lnTo>
                  <a:pt x="2" y="18"/>
                </a:lnTo>
                <a:lnTo>
                  <a:pt x="3" y="21"/>
                </a:lnTo>
                <a:lnTo>
                  <a:pt x="6" y="23"/>
                </a:lnTo>
                <a:lnTo>
                  <a:pt x="8" y="24"/>
                </a:lnTo>
                <a:lnTo>
                  <a:pt x="11" y="25"/>
                </a:lnTo>
                <a:lnTo>
                  <a:pt x="16" y="26"/>
                </a:lnTo>
                <a:lnTo>
                  <a:pt x="20" y="26"/>
                </a:lnTo>
                <a:lnTo>
                  <a:pt x="23" y="26"/>
                </a:lnTo>
                <a:lnTo>
                  <a:pt x="26" y="25"/>
                </a:lnTo>
                <a:lnTo>
                  <a:pt x="29" y="24"/>
                </a:lnTo>
                <a:lnTo>
                  <a:pt x="33" y="23"/>
                </a:lnTo>
                <a:lnTo>
                  <a:pt x="36" y="21"/>
                </a:lnTo>
                <a:lnTo>
                  <a:pt x="38" y="18"/>
                </a:lnTo>
                <a:lnTo>
                  <a:pt x="38" y="16"/>
                </a:lnTo>
                <a:lnTo>
                  <a:pt x="39" y="13"/>
                </a:lnTo>
                <a:lnTo>
                  <a:pt x="38" y="10"/>
                </a:lnTo>
                <a:lnTo>
                  <a:pt x="38" y="8"/>
                </a:lnTo>
                <a:lnTo>
                  <a:pt x="36" y="6"/>
                </a:lnTo>
                <a:lnTo>
                  <a:pt x="33" y="3"/>
                </a:lnTo>
                <a:lnTo>
                  <a:pt x="29" y="2"/>
                </a:lnTo>
                <a:lnTo>
                  <a:pt x="26" y="1"/>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01" name="Freeform 173"/>
          <p:cNvSpPr>
            <a:spLocks/>
          </p:cNvSpPr>
          <p:nvPr/>
        </p:nvSpPr>
        <p:spPr bwMode="auto">
          <a:xfrm>
            <a:off x="3155950" y="3770213"/>
            <a:ext cx="33338" cy="39688"/>
          </a:xfrm>
          <a:custGeom>
            <a:avLst/>
            <a:gdLst/>
            <a:ahLst/>
            <a:cxnLst>
              <a:cxn ang="0">
                <a:pos x="20" y="0"/>
              </a:cxn>
              <a:cxn ang="0">
                <a:pos x="16" y="0"/>
              </a:cxn>
              <a:cxn ang="0">
                <a:pos x="11" y="0"/>
              </a:cxn>
              <a:cxn ang="0">
                <a:pos x="8" y="2"/>
              </a:cxn>
              <a:cxn ang="0">
                <a:pos x="6" y="4"/>
              </a:cxn>
              <a:cxn ang="0">
                <a:pos x="3" y="6"/>
              </a:cxn>
              <a:cxn ang="0">
                <a:pos x="2" y="8"/>
              </a:cxn>
              <a:cxn ang="0">
                <a:pos x="2" y="10"/>
              </a:cxn>
              <a:cxn ang="0">
                <a:pos x="0" y="13"/>
              </a:cxn>
              <a:cxn ang="0">
                <a:pos x="2" y="15"/>
              </a:cxn>
              <a:cxn ang="0">
                <a:pos x="2" y="17"/>
              </a:cxn>
              <a:cxn ang="0">
                <a:pos x="3" y="20"/>
              </a:cxn>
              <a:cxn ang="0">
                <a:pos x="6" y="22"/>
              </a:cxn>
              <a:cxn ang="0">
                <a:pos x="8" y="24"/>
              </a:cxn>
              <a:cxn ang="0">
                <a:pos x="11" y="25"/>
              </a:cxn>
              <a:cxn ang="0">
                <a:pos x="16" y="25"/>
              </a:cxn>
              <a:cxn ang="0">
                <a:pos x="20" y="25"/>
              </a:cxn>
              <a:cxn ang="0">
                <a:pos x="23" y="25"/>
              </a:cxn>
              <a:cxn ang="0">
                <a:pos x="28" y="25"/>
              </a:cxn>
              <a:cxn ang="0">
                <a:pos x="29" y="24"/>
              </a:cxn>
              <a:cxn ang="0">
                <a:pos x="33" y="22"/>
              </a:cxn>
              <a:cxn ang="0">
                <a:pos x="36" y="20"/>
              </a:cxn>
              <a:cxn ang="0">
                <a:pos x="38" y="17"/>
              </a:cxn>
              <a:cxn ang="0">
                <a:pos x="38" y="15"/>
              </a:cxn>
              <a:cxn ang="0">
                <a:pos x="39" y="13"/>
              </a:cxn>
              <a:cxn ang="0">
                <a:pos x="38" y="10"/>
              </a:cxn>
              <a:cxn ang="0">
                <a:pos x="38" y="8"/>
              </a:cxn>
              <a:cxn ang="0">
                <a:pos x="36" y="6"/>
              </a:cxn>
              <a:cxn ang="0">
                <a:pos x="33" y="4"/>
              </a:cxn>
              <a:cxn ang="0">
                <a:pos x="29" y="2"/>
              </a:cxn>
              <a:cxn ang="0">
                <a:pos x="28" y="0"/>
              </a:cxn>
              <a:cxn ang="0">
                <a:pos x="23" y="0"/>
              </a:cxn>
              <a:cxn ang="0">
                <a:pos x="20" y="0"/>
              </a:cxn>
            </a:cxnLst>
            <a:rect l="0" t="0" r="r" b="b"/>
            <a:pathLst>
              <a:path w="39" h="25">
                <a:moveTo>
                  <a:pt x="20" y="0"/>
                </a:moveTo>
                <a:lnTo>
                  <a:pt x="16" y="0"/>
                </a:lnTo>
                <a:lnTo>
                  <a:pt x="11" y="0"/>
                </a:lnTo>
                <a:lnTo>
                  <a:pt x="8" y="2"/>
                </a:lnTo>
                <a:lnTo>
                  <a:pt x="6" y="4"/>
                </a:lnTo>
                <a:lnTo>
                  <a:pt x="3" y="6"/>
                </a:lnTo>
                <a:lnTo>
                  <a:pt x="2" y="8"/>
                </a:lnTo>
                <a:lnTo>
                  <a:pt x="2" y="10"/>
                </a:lnTo>
                <a:lnTo>
                  <a:pt x="0" y="13"/>
                </a:lnTo>
                <a:lnTo>
                  <a:pt x="2" y="15"/>
                </a:lnTo>
                <a:lnTo>
                  <a:pt x="2" y="17"/>
                </a:lnTo>
                <a:lnTo>
                  <a:pt x="3" y="20"/>
                </a:lnTo>
                <a:lnTo>
                  <a:pt x="6" y="22"/>
                </a:lnTo>
                <a:lnTo>
                  <a:pt x="8" y="24"/>
                </a:lnTo>
                <a:lnTo>
                  <a:pt x="11" y="25"/>
                </a:lnTo>
                <a:lnTo>
                  <a:pt x="16" y="25"/>
                </a:lnTo>
                <a:lnTo>
                  <a:pt x="20" y="25"/>
                </a:lnTo>
                <a:lnTo>
                  <a:pt x="23" y="25"/>
                </a:lnTo>
                <a:lnTo>
                  <a:pt x="28" y="25"/>
                </a:lnTo>
                <a:lnTo>
                  <a:pt x="29" y="24"/>
                </a:lnTo>
                <a:lnTo>
                  <a:pt x="33" y="22"/>
                </a:lnTo>
                <a:lnTo>
                  <a:pt x="36" y="20"/>
                </a:lnTo>
                <a:lnTo>
                  <a:pt x="38" y="17"/>
                </a:lnTo>
                <a:lnTo>
                  <a:pt x="38" y="15"/>
                </a:lnTo>
                <a:lnTo>
                  <a:pt x="39" y="13"/>
                </a:lnTo>
                <a:lnTo>
                  <a:pt x="38" y="10"/>
                </a:lnTo>
                <a:lnTo>
                  <a:pt x="38" y="8"/>
                </a:lnTo>
                <a:lnTo>
                  <a:pt x="36" y="6"/>
                </a:lnTo>
                <a:lnTo>
                  <a:pt x="33" y="4"/>
                </a:lnTo>
                <a:lnTo>
                  <a:pt x="29" y="2"/>
                </a:lnTo>
                <a:lnTo>
                  <a:pt x="28" y="0"/>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02" name="Freeform 174"/>
          <p:cNvSpPr>
            <a:spLocks/>
          </p:cNvSpPr>
          <p:nvPr/>
        </p:nvSpPr>
        <p:spPr bwMode="auto">
          <a:xfrm>
            <a:off x="3155950" y="3770213"/>
            <a:ext cx="33338" cy="39688"/>
          </a:xfrm>
          <a:custGeom>
            <a:avLst/>
            <a:gdLst/>
            <a:ahLst/>
            <a:cxnLst>
              <a:cxn ang="0">
                <a:pos x="20" y="0"/>
              </a:cxn>
              <a:cxn ang="0">
                <a:pos x="16" y="0"/>
              </a:cxn>
              <a:cxn ang="0">
                <a:pos x="11" y="0"/>
              </a:cxn>
              <a:cxn ang="0">
                <a:pos x="8" y="2"/>
              </a:cxn>
              <a:cxn ang="0">
                <a:pos x="6" y="4"/>
              </a:cxn>
              <a:cxn ang="0">
                <a:pos x="3" y="6"/>
              </a:cxn>
              <a:cxn ang="0">
                <a:pos x="2" y="8"/>
              </a:cxn>
              <a:cxn ang="0">
                <a:pos x="2" y="10"/>
              </a:cxn>
              <a:cxn ang="0">
                <a:pos x="0" y="13"/>
              </a:cxn>
              <a:cxn ang="0">
                <a:pos x="2" y="15"/>
              </a:cxn>
              <a:cxn ang="0">
                <a:pos x="2" y="17"/>
              </a:cxn>
              <a:cxn ang="0">
                <a:pos x="3" y="20"/>
              </a:cxn>
              <a:cxn ang="0">
                <a:pos x="6" y="22"/>
              </a:cxn>
              <a:cxn ang="0">
                <a:pos x="8" y="24"/>
              </a:cxn>
              <a:cxn ang="0">
                <a:pos x="11" y="25"/>
              </a:cxn>
              <a:cxn ang="0">
                <a:pos x="16" y="25"/>
              </a:cxn>
              <a:cxn ang="0">
                <a:pos x="20" y="25"/>
              </a:cxn>
              <a:cxn ang="0">
                <a:pos x="23" y="25"/>
              </a:cxn>
              <a:cxn ang="0">
                <a:pos x="28" y="25"/>
              </a:cxn>
              <a:cxn ang="0">
                <a:pos x="29" y="24"/>
              </a:cxn>
              <a:cxn ang="0">
                <a:pos x="33" y="22"/>
              </a:cxn>
              <a:cxn ang="0">
                <a:pos x="36" y="20"/>
              </a:cxn>
              <a:cxn ang="0">
                <a:pos x="38" y="17"/>
              </a:cxn>
              <a:cxn ang="0">
                <a:pos x="38" y="15"/>
              </a:cxn>
              <a:cxn ang="0">
                <a:pos x="39" y="13"/>
              </a:cxn>
              <a:cxn ang="0">
                <a:pos x="38" y="10"/>
              </a:cxn>
              <a:cxn ang="0">
                <a:pos x="38" y="8"/>
              </a:cxn>
              <a:cxn ang="0">
                <a:pos x="36" y="6"/>
              </a:cxn>
              <a:cxn ang="0">
                <a:pos x="33" y="4"/>
              </a:cxn>
              <a:cxn ang="0">
                <a:pos x="29" y="2"/>
              </a:cxn>
              <a:cxn ang="0">
                <a:pos x="28" y="0"/>
              </a:cxn>
              <a:cxn ang="0">
                <a:pos x="23" y="0"/>
              </a:cxn>
              <a:cxn ang="0">
                <a:pos x="20" y="0"/>
              </a:cxn>
            </a:cxnLst>
            <a:rect l="0" t="0" r="r" b="b"/>
            <a:pathLst>
              <a:path w="39" h="25">
                <a:moveTo>
                  <a:pt x="20" y="0"/>
                </a:moveTo>
                <a:lnTo>
                  <a:pt x="16" y="0"/>
                </a:lnTo>
                <a:lnTo>
                  <a:pt x="11" y="0"/>
                </a:lnTo>
                <a:lnTo>
                  <a:pt x="8" y="2"/>
                </a:lnTo>
                <a:lnTo>
                  <a:pt x="6" y="4"/>
                </a:lnTo>
                <a:lnTo>
                  <a:pt x="3" y="6"/>
                </a:lnTo>
                <a:lnTo>
                  <a:pt x="2" y="8"/>
                </a:lnTo>
                <a:lnTo>
                  <a:pt x="2" y="10"/>
                </a:lnTo>
                <a:lnTo>
                  <a:pt x="0" y="13"/>
                </a:lnTo>
                <a:lnTo>
                  <a:pt x="2" y="15"/>
                </a:lnTo>
                <a:lnTo>
                  <a:pt x="2" y="17"/>
                </a:lnTo>
                <a:lnTo>
                  <a:pt x="3" y="20"/>
                </a:lnTo>
                <a:lnTo>
                  <a:pt x="6" y="22"/>
                </a:lnTo>
                <a:lnTo>
                  <a:pt x="8" y="24"/>
                </a:lnTo>
                <a:lnTo>
                  <a:pt x="11" y="25"/>
                </a:lnTo>
                <a:lnTo>
                  <a:pt x="16" y="25"/>
                </a:lnTo>
                <a:lnTo>
                  <a:pt x="20" y="25"/>
                </a:lnTo>
                <a:lnTo>
                  <a:pt x="23" y="25"/>
                </a:lnTo>
                <a:lnTo>
                  <a:pt x="28" y="25"/>
                </a:lnTo>
                <a:lnTo>
                  <a:pt x="29" y="24"/>
                </a:lnTo>
                <a:lnTo>
                  <a:pt x="33" y="22"/>
                </a:lnTo>
                <a:lnTo>
                  <a:pt x="36" y="20"/>
                </a:lnTo>
                <a:lnTo>
                  <a:pt x="38" y="17"/>
                </a:lnTo>
                <a:lnTo>
                  <a:pt x="38" y="15"/>
                </a:lnTo>
                <a:lnTo>
                  <a:pt x="39" y="13"/>
                </a:lnTo>
                <a:lnTo>
                  <a:pt x="38" y="10"/>
                </a:lnTo>
                <a:lnTo>
                  <a:pt x="38" y="8"/>
                </a:lnTo>
                <a:lnTo>
                  <a:pt x="36" y="6"/>
                </a:lnTo>
                <a:lnTo>
                  <a:pt x="33" y="4"/>
                </a:lnTo>
                <a:lnTo>
                  <a:pt x="29" y="2"/>
                </a:lnTo>
                <a:lnTo>
                  <a:pt x="28" y="0"/>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03" name="Freeform 175"/>
          <p:cNvSpPr>
            <a:spLocks/>
          </p:cNvSpPr>
          <p:nvPr/>
        </p:nvSpPr>
        <p:spPr bwMode="auto">
          <a:xfrm>
            <a:off x="3014663" y="3959127"/>
            <a:ext cx="30162" cy="41275"/>
          </a:xfrm>
          <a:custGeom>
            <a:avLst/>
            <a:gdLst/>
            <a:ahLst/>
            <a:cxnLst>
              <a:cxn ang="0">
                <a:pos x="18" y="0"/>
              </a:cxn>
              <a:cxn ang="0">
                <a:pos x="15" y="0"/>
              </a:cxn>
              <a:cxn ang="0">
                <a:pos x="11" y="1"/>
              </a:cxn>
              <a:cxn ang="0">
                <a:pos x="8" y="2"/>
              </a:cxn>
              <a:cxn ang="0">
                <a:pos x="5" y="3"/>
              </a:cxn>
              <a:cxn ang="0">
                <a:pos x="3" y="6"/>
              </a:cxn>
              <a:cxn ang="0">
                <a:pos x="0" y="8"/>
              </a:cxn>
              <a:cxn ang="0">
                <a:pos x="0" y="10"/>
              </a:cxn>
              <a:cxn ang="0">
                <a:pos x="0" y="13"/>
              </a:cxn>
              <a:cxn ang="0">
                <a:pos x="0" y="15"/>
              </a:cxn>
              <a:cxn ang="0">
                <a:pos x="0" y="18"/>
              </a:cxn>
              <a:cxn ang="0">
                <a:pos x="3" y="21"/>
              </a:cxn>
              <a:cxn ang="0">
                <a:pos x="5" y="22"/>
              </a:cxn>
              <a:cxn ang="0">
                <a:pos x="8" y="24"/>
              </a:cxn>
              <a:cxn ang="0">
                <a:pos x="11" y="25"/>
              </a:cxn>
              <a:cxn ang="0">
                <a:pos x="15" y="25"/>
              </a:cxn>
              <a:cxn ang="0">
                <a:pos x="18" y="26"/>
              </a:cxn>
              <a:cxn ang="0">
                <a:pos x="23" y="25"/>
              </a:cxn>
              <a:cxn ang="0">
                <a:pos x="26" y="25"/>
              </a:cxn>
              <a:cxn ang="0">
                <a:pos x="29" y="24"/>
              </a:cxn>
              <a:cxn ang="0">
                <a:pos x="31" y="22"/>
              </a:cxn>
              <a:cxn ang="0">
                <a:pos x="34" y="21"/>
              </a:cxn>
              <a:cxn ang="0">
                <a:pos x="36" y="18"/>
              </a:cxn>
              <a:cxn ang="0">
                <a:pos x="38" y="15"/>
              </a:cxn>
              <a:cxn ang="0">
                <a:pos x="38" y="13"/>
              </a:cxn>
              <a:cxn ang="0">
                <a:pos x="38" y="10"/>
              </a:cxn>
              <a:cxn ang="0">
                <a:pos x="36" y="8"/>
              </a:cxn>
              <a:cxn ang="0">
                <a:pos x="34" y="6"/>
              </a:cxn>
              <a:cxn ang="0">
                <a:pos x="31" y="3"/>
              </a:cxn>
              <a:cxn ang="0">
                <a:pos x="29" y="2"/>
              </a:cxn>
              <a:cxn ang="0">
                <a:pos x="26" y="1"/>
              </a:cxn>
              <a:cxn ang="0">
                <a:pos x="23" y="0"/>
              </a:cxn>
              <a:cxn ang="0">
                <a:pos x="18" y="0"/>
              </a:cxn>
            </a:cxnLst>
            <a:rect l="0" t="0" r="r" b="b"/>
            <a:pathLst>
              <a:path w="38" h="26">
                <a:moveTo>
                  <a:pt x="18" y="0"/>
                </a:moveTo>
                <a:lnTo>
                  <a:pt x="15" y="0"/>
                </a:lnTo>
                <a:lnTo>
                  <a:pt x="11" y="1"/>
                </a:lnTo>
                <a:lnTo>
                  <a:pt x="8" y="2"/>
                </a:lnTo>
                <a:lnTo>
                  <a:pt x="5" y="3"/>
                </a:lnTo>
                <a:lnTo>
                  <a:pt x="3" y="6"/>
                </a:lnTo>
                <a:lnTo>
                  <a:pt x="0" y="8"/>
                </a:lnTo>
                <a:lnTo>
                  <a:pt x="0" y="10"/>
                </a:lnTo>
                <a:lnTo>
                  <a:pt x="0" y="13"/>
                </a:lnTo>
                <a:lnTo>
                  <a:pt x="0" y="15"/>
                </a:lnTo>
                <a:lnTo>
                  <a:pt x="0" y="18"/>
                </a:lnTo>
                <a:lnTo>
                  <a:pt x="3" y="21"/>
                </a:lnTo>
                <a:lnTo>
                  <a:pt x="5" y="22"/>
                </a:lnTo>
                <a:lnTo>
                  <a:pt x="8" y="24"/>
                </a:lnTo>
                <a:lnTo>
                  <a:pt x="11" y="25"/>
                </a:lnTo>
                <a:lnTo>
                  <a:pt x="15" y="25"/>
                </a:lnTo>
                <a:lnTo>
                  <a:pt x="18" y="26"/>
                </a:lnTo>
                <a:lnTo>
                  <a:pt x="23" y="25"/>
                </a:lnTo>
                <a:lnTo>
                  <a:pt x="26" y="25"/>
                </a:lnTo>
                <a:lnTo>
                  <a:pt x="29" y="24"/>
                </a:lnTo>
                <a:lnTo>
                  <a:pt x="31" y="22"/>
                </a:lnTo>
                <a:lnTo>
                  <a:pt x="34" y="21"/>
                </a:lnTo>
                <a:lnTo>
                  <a:pt x="36" y="18"/>
                </a:lnTo>
                <a:lnTo>
                  <a:pt x="38" y="15"/>
                </a:lnTo>
                <a:lnTo>
                  <a:pt x="38" y="13"/>
                </a:lnTo>
                <a:lnTo>
                  <a:pt x="38" y="10"/>
                </a:lnTo>
                <a:lnTo>
                  <a:pt x="36" y="8"/>
                </a:lnTo>
                <a:lnTo>
                  <a:pt x="34" y="6"/>
                </a:lnTo>
                <a:lnTo>
                  <a:pt x="31" y="3"/>
                </a:lnTo>
                <a:lnTo>
                  <a:pt x="29"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04" name="Freeform 176"/>
          <p:cNvSpPr>
            <a:spLocks/>
          </p:cNvSpPr>
          <p:nvPr/>
        </p:nvSpPr>
        <p:spPr bwMode="auto">
          <a:xfrm>
            <a:off x="3014663" y="3959127"/>
            <a:ext cx="30162" cy="41275"/>
          </a:xfrm>
          <a:custGeom>
            <a:avLst/>
            <a:gdLst/>
            <a:ahLst/>
            <a:cxnLst>
              <a:cxn ang="0">
                <a:pos x="18" y="0"/>
              </a:cxn>
              <a:cxn ang="0">
                <a:pos x="15" y="0"/>
              </a:cxn>
              <a:cxn ang="0">
                <a:pos x="11" y="1"/>
              </a:cxn>
              <a:cxn ang="0">
                <a:pos x="8" y="2"/>
              </a:cxn>
              <a:cxn ang="0">
                <a:pos x="5" y="3"/>
              </a:cxn>
              <a:cxn ang="0">
                <a:pos x="3" y="6"/>
              </a:cxn>
              <a:cxn ang="0">
                <a:pos x="0" y="8"/>
              </a:cxn>
              <a:cxn ang="0">
                <a:pos x="0" y="10"/>
              </a:cxn>
              <a:cxn ang="0">
                <a:pos x="0" y="13"/>
              </a:cxn>
              <a:cxn ang="0">
                <a:pos x="0" y="15"/>
              </a:cxn>
              <a:cxn ang="0">
                <a:pos x="0" y="18"/>
              </a:cxn>
              <a:cxn ang="0">
                <a:pos x="3" y="21"/>
              </a:cxn>
              <a:cxn ang="0">
                <a:pos x="5" y="22"/>
              </a:cxn>
              <a:cxn ang="0">
                <a:pos x="8" y="24"/>
              </a:cxn>
              <a:cxn ang="0">
                <a:pos x="11" y="25"/>
              </a:cxn>
              <a:cxn ang="0">
                <a:pos x="15" y="25"/>
              </a:cxn>
              <a:cxn ang="0">
                <a:pos x="18" y="26"/>
              </a:cxn>
              <a:cxn ang="0">
                <a:pos x="23" y="25"/>
              </a:cxn>
              <a:cxn ang="0">
                <a:pos x="26" y="25"/>
              </a:cxn>
              <a:cxn ang="0">
                <a:pos x="29" y="24"/>
              </a:cxn>
              <a:cxn ang="0">
                <a:pos x="31" y="22"/>
              </a:cxn>
              <a:cxn ang="0">
                <a:pos x="34" y="21"/>
              </a:cxn>
              <a:cxn ang="0">
                <a:pos x="36" y="18"/>
              </a:cxn>
              <a:cxn ang="0">
                <a:pos x="38" y="15"/>
              </a:cxn>
              <a:cxn ang="0">
                <a:pos x="38" y="13"/>
              </a:cxn>
              <a:cxn ang="0">
                <a:pos x="38" y="10"/>
              </a:cxn>
              <a:cxn ang="0">
                <a:pos x="36" y="8"/>
              </a:cxn>
              <a:cxn ang="0">
                <a:pos x="34" y="6"/>
              </a:cxn>
              <a:cxn ang="0">
                <a:pos x="31" y="3"/>
              </a:cxn>
              <a:cxn ang="0">
                <a:pos x="29" y="2"/>
              </a:cxn>
              <a:cxn ang="0">
                <a:pos x="26" y="1"/>
              </a:cxn>
              <a:cxn ang="0">
                <a:pos x="23" y="0"/>
              </a:cxn>
              <a:cxn ang="0">
                <a:pos x="18" y="0"/>
              </a:cxn>
            </a:cxnLst>
            <a:rect l="0" t="0" r="r" b="b"/>
            <a:pathLst>
              <a:path w="38" h="26">
                <a:moveTo>
                  <a:pt x="18" y="0"/>
                </a:moveTo>
                <a:lnTo>
                  <a:pt x="15" y="0"/>
                </a:lnTo>
                <a:lnTo>
                  <a:pt x="11" y="1"/>
                </a:lnTo>
                <a:lnTo>
                  <a:pt x="8" y="2"/>
                </a:lnTo>
                <a:lnTo>
                  <a:pt x="5" y="3"/>
                </a:lnTo>
                <a:lnTo>
                  <a:pt x="3" y="6"/>
                </a:lnTo>
                <a:lnTo>
                  <a:pt x="0" y="8"/>
                </a:lnTo>
                <a:lnTo>
                  <a:pt x="0" y="10"/>
                </a:lnTo>
                <a:lnTo>
                  <a:pt x="0" y="13"/>
                </a:lnTo>
                <a:lnTo>
                  <a:pt x="0" y="15"/>
                </a:lnTo>
                <a:lnTo>
                  <a:pt x="0" y="18"/>
                </a:lnTo>
                <a:lnTo>
                  <a:pt x="3" y="21"/>
                </a:lnTo>
                <a:lnTo>
                  <a:pt x="5" y="22"/>
                </a:lnTo>
                <a:lnTo>
                  <a:pt x="8" y="24"/>
                </a:lnTo>
                <a:lnTo>
                  <a:pt x="11" y="25"/>
                </a:lnTo>
                <a:lnTo>
                  <a:pt x="15" y="25"/>
                </a:lnTo>
                <a:lnTo>
                  <a:pt x="18" y="26"/>
                </a:lnTo>
                <a:lnTo>
                  <a:pt x="23" y="25"/>
                </a:lnTo>
                <a:lnTo>
                  <a:pt x="26" y="25"/>
                </a:lnTo>
                <a:lnTo>
                  <a:pt x="29" y="24"/>
                </a:lnTo>
                <a:lnTo>
                  <a:pt x="31" y="22"/>
                </a:lnTo>
                <a:lnTo>
                  <a:pt x="34" y="21"/>
                </a:lnTo>
                <a:lnTo>
                  <a:pt x="36" y="18"/>
                </a:lnTo>
                <a:lnTo>
                  <a:pt x="38" y="15"/>
                </a:lnTo>
                <a:lnTo>
                  <a:pt x="38" y="13"/>
                </a:lnTo>
                <a:lnTo>
                  <a:pt x="38" y="10"/>
                </a:lnTo>
                <a:lnTo>
                  <a:pt x="36" y="8"/>
                </a:lnTo>
                <a:lnTo>
                  <a:pt x="34" y="6"/>
                </a:lnTo>
                <a:lnTo>
                  <a:pt x="31" y="3"/>
                </a:lnTo>
                <a:lnTo>
                  <a:pt x="29"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05" name="Freeform 177"/>
          <p:cNvSpPr>
            <a:spLocks/>
          </p:cNvSpPr>
          <p:nvPr/>
        </p:nvSpPr>
        <p:spPr bwMode="auto">
          <a:xfrm>
            <a:off x="4089401" y="3081239"/>
            <a:ext cx="30163" cy="41275"/>
          </a:xfrm>
          <a:custGeom>
            <a:avLst/>
            <a:gdLst/>
            <a:ahLst/>
            <a:cxnLst>
              <a:cxn ang="0">
                <a:pos x="19" y="0"/>
              </a:cxn>
              <a:cxn ang="0">
                <a:pos x="14" y="0"/>
              </a:cxn>
              <a:cxn ang="0">
                <a:pos x="11" y="1"/>
              </a:cxn>
              <a:cxn ang="0">
                <a:pos x="8" y="3"/>
              </a:cxn>
              <a:cxn ang="0">
                <a:pos x="5" y="5"/>
              </a:cxn>
              <a:cxn ang="0">
                <a:pos x="3" y="6"/>
              </a:cxn>
              <a:cxn ang="0">
                <a:pos x="1" y="8"/>
              </a:cxn>
              <a:cxn ang="0">
                <a:pos x="0" y="11"/>
              </a:cxn>
              <a:cxn ang="0">
                <a:pos x="0" y="14"/>
              </a:cxn>
              <a:cxn ang="0">
                <a:pos x="0" y="16"/>
              </a:cxn>
              <a:cxn ang="0">
                <a:pos x="1" y="19"/>
              </a:cxn>
              <a:cxn ang="0">
                <a:pos x="3" y="21"/>
              </a:cxn>
              <a:cxn ang="0">
                <a:pos x="5" y="23"/>
              </a:cxn>
              <a:cxn ang="0">
                <a:pos x="8" y="25"/>
              </a:cxn>
              <a:cxn ang="0">
                <a:pos x="11" y="26"/>
              </a:cxn>
              <a:cxn ang="0">
                <a:pos x="14" y="27"/>
              </a:cxn>
              <a:cxn ang="0">
                <a:pos x="19" y="27"/>
              </a:cxn>
              <a:cxn ang="0">
                <a:pos x="23" y="27"/>
              </a:cxn>
              <a:cxn ang="0">
                <a:pos x="26" y="26"/>
              </a:cxn>
              <a:cxn ang="0">
                <a:pos x="29" y="25"/>
              </a:cxn>
              <a:cxn ang="0">
                <a:pos x="32" y="23"/>
              </a:cxn>
              <a:cxn ang="0">
                <a:pos x="34" y="21"/>
              </a:cxn>
              <a:cxn ang="0">
                <a:pos x="36" y="19"/>
              </a:cxn>
              <a:cxn ang="0">
                <a:pos x="37" y="16"/>
              </a:cxn>
              <a:cxn ang="0">
                <a:pos x="37" y="14"/>
              </a:cxn>
              <a:cxn ang="0">
                <a:pos x="37" y="11"/>
              </a:cxn>
              <a:cxn ang="0">
                <a:pos x="36" y="8"/>
              </a:cxn>
              <a:cxn ang="0">
                <a:pos x="34" y="6"/>
              </a:cxn>
              <a:cxn ang="0">
                <a:pos x="32" y="5"/>
              </a:cxn>
              <a:cxn ang="0">
                <a:pos x="29" y="3"/>
              </a:cxn>
              <a:cxn ang="0">
                <a:pos x="26" y="1"/>
              </a:cxn>
              <a:cxn ang="0">
                <a:pos x="23" y="0"/>
              </a:cxn>
              <a:cxn ang="0">
                <a:pos x="19" y="0"/>
              </a:cxn>
            </a:cxnLst>
            <a:rect l="0" t="0" r="r" b="b"/>
            <a:pathLst>
              <a:path w="37" h="27">
                <a:moveTo>
                  <a:pt x="19" y="0"/>
                </a:moveTo>
                <a:lnTo>
                  <a:pt x="14" y="0"/>
                </a:lnTo>
                <a:lnTo>
                  <a:pt x="11" y="1"/>
                </a:lnTo>
                <a:lnTo>
                  <a:pt x="8" y="3"/>
                </a:lnTo>
                <a:lnTo>
                  <a:pt x="5" y="5"/>
                </a:lnTo>
                <a:lnTo>
                  <a:pt x="3" y="6"/>
                </a:lnTo>
                <a:lnTo>
                  <a:pt x="1" y="8"/>
                </a:lnTo>
                <a:lnTo>
                  <a:pt x="0" y="11"/>
                </a:lnTo>
                <a:lnTo>
                  <a:pt x="0" y="14"/>
                </a:lnTo>
                <a:lnTo>
                  <a:pt x="0" y="16"/>
                </a:lnTo>
                <a:lnTo>
                  <a:pt x="1" y="19"/>
                </a:lnTo>
                <a:lnTo>
                  <a:pt x="3" y="21"/>
                </a:lnTo>
                <a:lnTo>
                  <a:pt x="5" y="23"/>
                </a:lnTo>
                <a:lnTo>
                  <a:pt x="8" y="25"/>
                </a:lnTo>
                <a:lnTo>
                  <a:pt x="11" y="26"/>
                </a:lnTo>
                <a:lnTo>
                  <a:pt x="14" y="27"/>
                </a:lnTo>
                <a:lnTo>
                  <a:pt x="19" y="27"/>
                </a:lnTo>
                <a:lnTo>
                  <a:pt x="23" y="27"/>
                </a:lnTo>
                <a:lnTo>
                  <a:pt x="26" y="26"/>
                </a:lnTo>
                <a:lnTo>
                  <a:pt x="29" y="25"/>
                </a:lnTo>
                <a:lnTo>
                  <a:pt x="32" y="23"/>
                </a:lnTo>
                <a:lnTo>
                  <a:pt x="34" y="21"/>
                </a:lnTo>
                <a:lnTo>
                  <a:pt x="36" y="19"/>
                </a:lnTo>
                <a:lnTo>
                  <a:pt x="37" y="16"/>
                </a:lnTo>
                <a:lnTo>
                  <a:pt x="37" y="14"/>
                </a:lnTo>
                <a:lnTo>
                  <a:pt x="37" y="11"/>
                </a:lnTo>
                <a:lnTo>
                  <a:pt x="36" y="8"/>
                </a:lnTo>
                <a:lnTo>
                  <a:pt x="34" y="6"/>
                </a:lnTo>
                <a:lnTo>
                  <a:pt x="32" y="5"/>
                </a:lnTo>
                <a:lnTo>
                  <a:pt x="29" y="3"/>
                </a:lnTo>
                <a:lnTo>
                  <a:pt x="26"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06" name="Freeform 178"/>
          <p:cNvSpPr>
            <a:spLocks/>
          </p:cNvSpPr>
          <p:nvPr/>
        </p:nvSpPr>
        <p:spPr bwMode="auto">
          <a:xfrm>
            <a:off x="4102100" y="3117752"/>
            <a:ext cx="31750" cy="41275"/>
          </a:xfrm>
          <a:custGeom>
            <a:avLst/>
            <a:gdLst/>
            <a:ahLst/>
            <a:cxnLst>
              <a:cxn ang="0">
                <a:pos x="19" y="0"/>
              </a:cxn>
              <a:cxn ang="0">
                <a:pos x="14" y="0"/>
              </a:cxn>
              <a:cxn ang="0">
                <a:pos x="11" y="1"/>
              </a:cxn>
              <a:cxn ang="0">
                <a:pos x="8" y="3"/>
              </a:cxn>
              <a:cxn ang="0">
                <a:pos x="5" y="5"/>
              </a:cxn>
              <a:cxn ang="0">
                <a:pos x="3" y="6"/>
              </a:cxn>
              <a:cxn ang="0">
                <a:pos x="1" y="8"/>
              </a:cxn>
              <a:cxn ang="0">
                <a:pos x="0" y="11"/>
              </a:cxn>
              <a:cxn ang="0">
                <a:pos x="0" y="14"/>
              </a:cxn>
              <a:cxn ang="0">
                <a:pos x="0" y="16"/>
              </a:cxn>
              <a:cxn ang="0">
                <a:pos x="1" y="19"/>
              </a:cxn>
              <a:cxn ang="0">
                <a:pos x="3" y="21"/>
              </a:cxn>
              <a:cxn ang="0">
                <a:pos x="5" y="23"/>
              </a:cxn>
              <a:cxn ang="0">
                <a:pos x="8" y="25"/>
              </a:cxn>
              <a:cxn ang="0">
                <a:pos x="11" y="26"/>
              </a:cxn>
              <a:cxn ang="0">
                <a:pos x="14" y="27"/>
              </a:cxn>
              <a:cxn ang="0">
                <a:pos x="19" y="27"/>
              </a:cxn>
              <a:cxn ang="0">
                <a:pos x="23" y="27"/>
              </a:cxn>
              <a:cxn ang="0">
                <a:pos x="26" y="26"/>
              </a:cxn>
              <a:cxn ang="0">
                <a:pos x="29" y="25"/>
              </a:cxn>
              <a:cxn ang="0">
                <a:pos x="32" y="23"/>
              </a:cxn>
              <a:cxn ang="0">
                <a:pos x="34" y="21"/>
              </a:cxn>
              <a:cxn ang="0">
                <a:pos x="36" y="19"/>
              </a:cxn>
              <a:cxn ang="0">
                <a:pos x="37" y="16"/>
              </a:cxn>
              <a:cxn ang="0">
                <a:pos x="37" y="14"/>
              </a:cxn>
              <a:cxn ang="0">
                <a:pos x="37" y="11"/>
              </a:cxn>
              <a:cxn ang="0">
                <a:pos x="36" y="8"/>
              </a:cxn>
              <a:cxn ang="0">
                <a:pos x="34" y="6"/>
              </a:cxn>
              <a:cxn ang="0">
                <a:pos x="32" y="5"/>
              </a:cxn>
              <a:cxn ang="0">
                <a:pos x="29" y="3"/>
              </a:cxn>
              <a:cxn ang="0">
                <a:pos x="26" y="1"/>
              </a:cxn>
              <a:cxn ang="0">
                <a:pos x="23" y="0"/>
              </a:cxn>
              <a:cxn ang="0">
                <a:pos x="19" y="0"/>
              </a:cxn>
            </a:cxnLst>
            <a:rect l="0" t="0" r="r" b="b"/>
            <a:pathLst>
              <a:path w="37" h="27">
                <a:moveTo>
                  <a:pt x="19" y="0"/>
                </a:moveTo>
                <a:lnTo>
                  <a:pt x="14" y="0"/>
                </a:lnTo>
                <a:lnTo>
                  <a:pt x="11" y="1"/>
                </a:lnTo>
                <a:lnTo>
                  <a:pt x="8" y="3"/>
                </a:lnTo>
                <a:lnTo>
                  <a:pt x="5" y="5"/>
                </a:lnTo>
                <a:lnTo>
                  <a:pt x="3" y="6"/>
                </a:lnTo>
                <a:lnTo>
                  <a:pt x="1" y="8"/>
                </a:lnTo>
                <a:lnTo>
                  <a:pt x="0" y="11"/>
                </a:lnTo>
                <a:lnTo>
                  <a:pt x="0" y="14"/>
                </a:lnTo>
                <a:lnTo>
                  <a:pt x="0" y="16"/>
                </a:lnTo>
                <a:lnTo>
                  <a:pt x="1" y="19"/>
                </a:lnTo>
                <a:lnTo>
                  <a:pt x="3" y="21"/>
                </a:lnTo>
                <a:lnTo>
                  <a:pt x="5" y="23"/>
                </a:lnTo>
                <a:lnTo>
                  <a:pt x="8" y="25"/>
                </a:lnTo>
                <a:lnTo>
                  <a:pt x="11" y="26"/>
                </a:lnTo>
                <a:lnTo>
                  <a:pt x="14" y="27"/>
                </a:lnTo>
                <a:lnTo>
                  <a:pt x="19" y="27"/>
                </a:lnTo>
                <a:lnTo>
                  <a:pt x="23" y="27"/>
                </a:lnTo>
                <a:lnTo>
                  <a:pt x="26" y="26"/>
                </a:lnTo>
                <a:lnTo>
                  <a:pt x="29" y="25"/>
                </a:lnTo>
                <a:lnTo>
                  <a:pt x="32" y="23"/>
                </a:lnTo>
                <a:lnTo>
                  <a:pt x="34" y="21"/>
                </a:lnTo>
                <a:lnTo>
                  <a:pt x="36" y="19"/>
                </a:lnTo>
                <a:lnTo>
                  <a:pt x="37" y="16"/>
                </a:lnTo>
                <a:lnTo>
                  <a:pt x="37" y="14"/>
                </a:lnTo>
                <a:lnTo>
                  <a:pt x="37" y="11"/>
                </a:lnTo>
                <a:lnTo>
                  <a:pt x="36" y="8"/>
                </a:lnTo>
                <a:lnTo>
                  <a:pt x="34" y="6"/>
                </a:lnTo>
                <a:lnTo>
                  <a:pt x="32" y="5"/>
                </a:lnTo>
                <a:lnTo>
                  <a:pt x="29" y="3"/>
                </a:lnTo>
                <a:lnTo>
                  <a:pt x="26"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07" name="Freeform 179"/>
          <p:cNvSpPr>
            <a:spLocks/>
          </p:cNvSpPr>
          <p:nvPr/>
        </p:nvSpPr>
        <p:spPr bwMode="auto">
          <a:xfrm>
            <a:off x="3384550" y="3376514"/>
            <a:ext cx="31750" cy="41275"/>
          </a:xfrm>
          <a:custGeom>
            <a:avLst/>
            <a:gdLst/>
            <a:ahLst/>
            <a:cxnLst>
              <a:cxn ang="0">
                <a:pos x="19" y="0"/>
              </a:cxn>
              <a:cxn ang="0">
                <a:pos x="16" y="0"/>
              </a:cxn>
              <a:cxn ang="0">
                <a:pos x="11" y="1"/>
              </a:cxn>
              <a:cxn ang="0">
                <a:pos x="8" y="2"/>
              </a:cxn>
              <a:cxn ang="0">
                <a:pos x="6" y="3"/>
              </a:cxn>
              <a:cxn ang="0">
                <a:pos x="3" y="6"/>
              </a:cxn>
              <a:cxn ang="0">
                <a:pos x="1" y="8"/>
              </a:cxn>
              <a:cxn ang="0">
                <a:pos x="1" y="10"/>
              </a:cxn>
              <a:cxn ang="0">
                <a:pos x="0" y="14"/>
              </a:cxn>
              <a:cxn ang="0">
                <a:pos x="1" y="16"/>
              </a:cxn>
              <a:cxn ang="0">
                <a:pos x="1" y="18"/>
              </a:cxn>
              <a:cxn ang="0">
                <a:pos x="3" y="21"/>
              </a:cxn>
              <a:cxn ang="0">
                <a:pos x="6" y="23"/>
              </a:cxn>
              <a:cxn ang="0">
                <a:pos x="8" y="24"/>
              </a:cxn>
              <a:cxn ang="0">
                <a:pos x="11" y="25"/>
              </a:cxn>
              <a:cxn ang="0">
                <a:pos x="16" y="27"/>
              </a:cxn>
              <a:cxn ang="0">
                <a:pos x="19" y="27"/>
              </a:cxn>
              <a:cxn ang="0">
                <a:pos x="23" y="27"/>
              </a:cxn>
              <a:cxn ang="0">
                <a:pos x="27" y="25"/>
              </a:cxn>
              <a:cxn ang="0">
                <a:pos x="29" y="24"/>
              </a:cxn>
              <a:cxn ang="0">
                <a:pos x="32" y="23"/>
              </a:cxn>
              <a:cxn ang="0">
                <a:pos x="36" y="21"/>
              </a:cxn>
              <a:cxn ang="0">
                <a:pos x="37" y="18"/>
              </a:cxn>
              <a:cxn ang="0">
                <a:pos x="37" y="16"/>
              </a:cxn>
              <a:cxn ang="0">
                <a:pos x="39" y="14"/>
              </a:cxn>
              <a:cxn ang="0">
                <a:pos x="37" y="10"/>
              </a:cxn>
              <a:cxn ang="0">
                <a:pos x="37" y="8"/>
              </a:cxn>
              <a:cxn ang="0">
                <a:pos x="36" y="6"/>
              </a:cxn>
              <a:cxn ang="0">
                <a:pos x="32" y="3"/>
              </a:cxn>
              <a:cxn ang="0">
                <a:pos x="29" y="2"/>
              </a:cxn>
              <a:cxn ang="0">
                <a:pos x="27" y="1"/>
              </a:cxn>
              <a:cxn ang="0">
                <a:pos x="23" y="0"/>
              </a:cxn>
              <a:cxn ang="0">
                <a:pos x="19" y="0"/>
              </a:cxn>
            </a:cxnLst>
            <a:rect l="0" t="0" r="r" b="b"/>
            <a:pathLst>
              <a:path w="39" h="27">
                <a:moveTo>
                  <a:pt x="19" y="0"/>
                </a:moveTo>
                <a:lnTo>
                  <a:pt x="16" y="0"/>
                </a:lnTo>
                <a:lnTo>
                  <a:pt x="11" y="1"/>
                </a:lnTo>
                <a:lnTo>
                  <a:pt x="8" y="2"/>
                </a:lnTo>
                <a:lnTo>
                  <a:pt x="6" y="3"/>
                </a:lnTo>
                <a:lnTo>
                  <a:pt x="3" y="6"/>
                </a:lnTo>
                <a:lnTo>
                  <a:pt x="1" y="8"/>
                </a:lnTo>
                <a:lnTo>
                  <a:pt x="1" y="10"/>
                </a:lnTo>
                <a:lnTo>
                  <a:pt x="0" y="14"/>
                </a:lnTo>
                <a:lnTo>
                  <a:pt x="1" y="16"/>
                </a:lnTo>
                <a:lnTo>
                  <a:pt x="1" y="18"/>
                </a:lnTo>
                <a:lnTo>
                  <a:pt x="3" y="21"/>
                </a:lnTo>
                <a:lnTo>
                  <a:pt x="6" y="23"/>
                </a:lnTo>
                <a:lnTo>
                  <a:pt x="8" y="24"/>
                </a:lnTo>
                <a:lnTo>
                  <a:pt x="11" y="25"/>
                </a:lnTo>
                <a:lnTo>
                  <a:pt x="16" y="27"/>
                </a:lnTo>
                <a:lnTo>
                  <a:pt x="19" y="27"/>
                </a:lnTo>
                <a:lnTo>
                  <a:pt x="23" y="27"/>
                </a:lnTo>
                <a:lnTo>
                  <a:pt x="27" y="25"/>
                </a:lnTo>
                <a:lnTo>
                  <a:pt x="29" y="24"/>
                </a:lnTo>
                <a:lnTo>
                  <a:pt x="32" y="23"/>
                </a:lnTo>
                <a:lnTo>
                  <a:pt x="36" y="21"/>
                </a:lnTo>
                <a:lnTo>
                  <a:pt x="37" y="18"/>
                </a:lnTo>
                <a:lnTo>
                  <a:pt x="37" y="16"/>
                </a:lnTo>
                <a:lnTo>
                  <a:pt x="39" y="14"/>
                </a:lnTo>
                <a:lnTo>
                  <a:pt x="37" y="10"/>
                </a:lnTo>
                <a:lnTo>
                  <a:pt x="37" y="8"/>
                </a:lnTo>
                <a:lnTo>
                  <a:pt x="36" y="6"/>
                </a:lnTo>
                <a:lnTo>
                  <a:pt x="32" y="3"/>
                </a:lnTo>
                <a:lnTo>
                  <a:pt x="29" y="2"/>
                </a:lnTo>
                <a:lnTo>
                  <a:pt x="27"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08" name="Freeform 180"/>
          <p:cNvSpPr>
            <a:spLocks/>
          </p:cNvSpPr>
          <p:nvPr/>
        </p:nvSpPr>
        <p:spPr bwMode="auto">
          <a:xfrm>
            <a:off x="3384550" y="3376514"/>
            <a:ext cx="31750" cy="41275"/>
          </a:xfrm>
          <a:custGeom>
            <a:avLst/>
            <a:gdLst/>
            <a:ahLst/>
            <a:cxnLst>
              <a:cxn ang="0">
                <a:pos x="19" y="0"/>
              </a:cxn>
              <a:cxn ang="0">
                <a:pos x="16" y="0"/>
              </a:cxn>
              <a:cxn ang="0">
                <a:pos x="11" y="1"/>
              </a:cxn>
              <a:cxn ang="0">
                <a:pos x="8" y="2"/>
              </a:cxn>
              <a:cxn ang="0">
                <a:pos x="6" y="3"/>
              </a:cxn>
              <a:cxn ang="0">
                <a:pos x="3" y="6"/>
              </a:cxn>
              <a:cxn ang="0">
                <a:pos x="1" y="8"/>
              </a:cxn>
              <a:cxn ang="0">
                <a:pos x="1" y="10"/>
              </a:cxn>
              <a:cxn ang="0">
                <a:pos x="0" y="14"/>
              </a:cxn>
              <a:cxn ang="0">
                <a:pos x="1" y="16"/>
              </a:cxn>
              <a:cxn ang="0">
                <a:pos x="1" y="18"/>
              </a:cxn>
              <a:cxn ang="0">
                <a:pos x="3" y="21"/>
              </a:cxn>
              <a:cxn ang="0">
                <a:pos x="6" y="23"/>
              </a:cxn>
              <a:cxn ang="0">
                <a:pos x="8" y="24"/>
              </a:cxn>
              <a:cxn ang="0">
                <a:pos x="11" y="25"/>
              </a:cxn>
              <a:cxn ang="0">
                <a:pos x="16" y="27"/>
              </a:cxn>
              <a:cxn ang="0">
                <a:pos x="19" y="27"/>
              </a:cxn>
              <a:cxn ang="0">
                <a:pos x="23" y="27"/>
              </a:cxn>
              <a:cxn ang="0">
                <a:pos x="27" y="25"/>
              </a:cxn>
              <a:cxn ang="0">
                <a:pos x="29" y="24"/>
              </a:cxn>
              <a:cxn ang="0">
                <a:pos x="32" y="23"/>
              </a:cxn>
              <a:cxn ang="0">
                <a:pos x="36" y="21"/>
              </a:cxn>
              <a:cxn ang="0">
                <a:pos x="37" y="18"/>
              </a:cxn>
              <a:cxn ang="0">
                <a:pos x="37" y="16"/>
              </a:cxn>
              <a:cxn ang="0">
                <a:pos x="39" y="14"/>
              </a:cxn>
              <a:cxn ang="0">
                <a:pos x="37" y="10"/>
              </a:cxn>
              <a:cxn ang="0">
                <a:pos x="37" y="8"/>
              </a:cxn>
              <a:cxn ang="0">
                <a:pos x="36" y="6"/>
              </a:cxn>
              <a:cxn ang="0">
                <a:pos x="32" y="3"/>
              </a:cxn>
              <a:cxn ang="0">
                <a:pos x="29" y="2"/>
              </a:cxn>
              <a:cxn ang="0">
                <a:pos x="27" y="1"/>
              </a:cxn>
              <a:cxn ang="0">
                <a:pos x="23" y="0"/>
              </a:cxn>
              <a:cxn ang="0">
                <a:pos x="19" y="0"/>
              </a:cxn>
            </a:cxnLst>
            <a:rect l="0" t="0" r="r" b="b"/>
            <a:pathLst>
              <a:path w="39" h="27">
                <a:moveTo>
                  <a:pt x="19" y="0"/>
                </a:moveTo>
                <a:lnTo>
                  <a:pt x="16" y="0"/>
                </a:lnTo>
                <a:lnTo>
                  <a:pt x="11" y="1"/>
                </a:lnTo>
                <a:lnTo>
                  <a:pt x="8" y="2"/>
                </a:lnTo>
                <a:lnTo>
                  <a:pt x="6" y="3"/>
                </a:lnTo>
                <a:lnTo>
                  <a:pt x="3" y="6"/>
                </a:lnTo>
                <a:lnTo>
                  <a:pt x="1" y="8"/>
                </a:lnTo>
                <a:lnTo>
                  <a:pt x="1" y="10"/>
                </a:lnTo>
                <a:lnTo>
                  <a:pt x="0" y="14"/>
                </a:lnTo>
                <a:lnTo>
                  <a:pt x="1" y="16"/>
                </a:lnTo>
                <a:lnTo>
                  <a:pt x="1" y="18"/>
                </a:lnTo>
                <a:lnTo>
                  <a:pt x="3" y="21"/>
                </a:lnTo>
                <a:lnTo>
                  <a:pt x="6" y="23"/>
                </a:lnTo>
                <a:lnTo>
                  <a:pt x="8" y="24"/>
                </a:lnTo>
                <a:lnTo>
                  <a:pt x="11" y="25"/>
                </a:lnTo>
                <a:lnTo>
                  <a:pt x="16" y="27"/>
                </a:lnTo>
                <a:lnTo>
                  <a:pt x="19" y="27"/>
                </a:lnTo>
                <a:lnTo>
                  <a:pt x="23" y="27"/>
                </a:lnTo>
                <a:lnTo>
                  <a:pt x="27" y="25"/>
                </a:lnTo>
                <a:lnTo>
                  <a:pt x="29" y="24"/>
                </a:lnTo>
                <a:lnTo>
                  <a:pt x="32" y="23"/>
                </a:lnTo>
                <a:lnTo>
                  <a:pt x="36" y="21"/>
                </a:lnTo>
                <a:lnTo>
                  <a:pt x="37" y="18"/>
                </a:lnTo>
                <a:lnTo>
                  <a:pt x="37" y="16"/>
                </a:lnTo>
                <a:lnTo>
                  <a:pt x="39" y="14"/>
                </a:lnTo>
                <a:lnTo>
                  <a:pt x="37" y="10"/>
                </a:lnTo>
                <a:lnTo>
                  <a:pt x="37" y="8"/>
                </a:lnTo>
                <a:lnTo>
                  <a:pt x="36" y="6"/>
                </a:lnTo>
                <a:lnTo>
                  <a:pt x="32" y="3"/>
                </a:lnTo>
                <a:lnTo>
                  <a:pt x="29" y="2"/>
                </a:lnTo>
                <a:lnTo>
                  <a:pt x="27"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09" name="Freeform 181"/>
          <p:cNvSpPr>
            <a:spLocks/>
          </p:cNvSpPr>
          <p:nvPr/>
        </p:nvSpPr>
        <p:spPr bwMode="auto">
          <a:xfrm>
            <a:off x="3273426" y="3673376"/>
            <a:ext cx="30163" cy="42862"/>
          </a:xfrm>
          <a:custGeom>
            <a:avLst/>
            <a:gdLst/>
            <a:ahLst/>
            <a:cxnLst>
              <a:cxn ang="0">
                <a:pos x="20" y="0"/>
              </a:cxn>
              <a:cxn ang="0">
                <a:pos x="17" y="0"/>
              </a:cxn>
              <a:cxn ang="0">
                <a:pos x="12" y="1"/>
              </a:cxn>
              <a:cxn ang="0">
                <a:pos x="9" y="2"/>
              </a:cxn>
              <a:cxn ang="0">
                <a:pos x="7" y="4"/>
              </a:cxn>
              <a:cxn ang="0">
                <a:pos x="4" y="6"/>
              </a:cxn>
              <a:cxn ang="0">
                <a:pos x="2" y="8"/>
              </a:cxn>
              <a:cxn ang="0">
                <a:pos x="2" y="11"/>
              </a:cxn>
              <a:cxn ang="0">
                <a:pos x="0" y="14"/>
              </a:cxn>
              <a:cxn ang="0">
                <a:pos x="2" y="16"/>
              </a:cxn>
              <a:cxn ang="0">
                <a:pos x="2" y="18"/>
              </a:cxn>
              <a:cxn ang="0">
                <a:pos x="4" y="21"/>
              </a:cxn>
              <a:cxn ang="0">
                <a:pos x="7" y="23"/>
              </a:cxn>
              <a:cxn ang="0">
                <a:pos x="9" y="25"/>
              </a:cxn>
              <a:cxn ang="0">
                <a:pos x="12" y="26"/>
              </a:cxn>
              <a:cxn ang="0">
                <a:pos x="17" y="26"/>
              </a:cxn>
              <a:cxn ang="0">
                <a:pos x="20" y="28"/>
              </a:cxn>
              <a:cxn ang="0">
                <a:pos x="23" y="26"/>
              </a:cxn>
              <a:cxn ang="0">
                <a:pos x="28" y="26"/>
              </a:cxn>
              <a:cxn ang="0">
                <a:pos x="30" y="25"/>
              </a:cxn>
              <a:cxn ang="0">
                <a:pos x="33" y="23"/>
              </a:cxn>
              <a:cxn ang="0">
                <a:pos x="36" y="21"/>
              </a:cxn>
              <a:cxn ang="0">
                <a:pos x="38" y="18"/>
              </a:cxn>
              <a:cxn ang="0">
                <a:pos x="38" y="16"/>
              </a:cxn>
              <a:cxn ang="0">
                <a:pos x="40" y="14"/>
              </a:cxn>
              <a:cxn ang="0">
                <a:pos x="38" y="11"/>
              </a:cxn>
              <a:cxn ang="0">
                <a:pos x="38" y="8"/>
              </a:cxn>
              <a:cxn ang="0">
                <a:pos x="36" y="6"/>
              </a:cxn>
              <a:cxn ang="0">
                <a:pos x="33" y="4"/>
              </a:cxn>
              <a:cxn ang="0">
                <a:pos x="30" y="2"/>
              </a:cxn>
              <a:cxn ang="0">
                <a:pos x="28" y="1"/>
              </a:cxn>
              <a:cxn ang="0">
                <a:pos x="23" y="0"/>
              </a:cxn>
              <a:cxn ang="0">
                <a:pos x="20" y="0"/>
              </a:cxn>
            </a:cxnLst>
            <a:rect l="0" t="0" r="r" b="b"/>
            <a:pathLst>
              <a:path w="40" h="28">
                <a:moveTo>
                  <a:pt x="20" y="0"/>
                </a:moveTo>
                <a:lnTo>
                  <a:pt x="17" y="0"/>
                </a:lnTo>
                <a:lnTo>
                  <a:pt x="12" y="1"/>
                </a:lnTo>
                <a:lnTo>
                  <a:pt x="9" y="2"/>
                </a:lnTo>
                <a:lnTo>
                  <a:pt x="7" y="4"/>
                </a:lnTo>
                <a:lnTo>
                  <a:pt x="4" y="6"/>
                </a:lnTo>
                <a:lnTo>
                  <a:pt x="2" y="8"/>
                </a:lnTo>
                <a:lnTo>
                  <a:pt x="2" y="11"/>
                </a:lnTo>
                <a:lnTo>
                  <a:pt x="0" y="14"/>
                </a:lnTo>
                <a:lnTo>
                  <a:pt x="2" y="16"/>
                </a:lnTo>
                <a:lnTo>
                  <a:pt x="2" y="18"/>
                </a:lnTo>
                <a:lnTo>
                  <a:pt x="4" y="21"/>
                </a:lnTo>
                <a:lnTo>
                  <a:pt x="7" y="23"/>
                </a:lnTo>
                <a:lnTo>
                  <a:pt x="9" y="25"/>
                </a:lnTo>
                <a:lnTo>
                  <a:pt x="12" y="26"/>
                </a:lnTo>
                <a:lnTo>
                  <a:pt x="17" y="26"/>
                </a:lnTo>
                <a:lnTo>
                  <a:pt x="20" y="28"/>
                </a:lnTo>
                <a:lnTo>
                  <a:pt x="23" y="26"/>
                </a:lnTo>
                <a:lnTo>
                  <a:pt x="28" y="26"/>
                </a:lnTo>
                <a:lnTo>
                  <a:pt x="30" y="25"/>
                </a:lnTo>
                <a:lnTo>
                  <a:pt x="33" y="23"/>
                </a:lnTo>
                <a:lnTo>
                  <a:pt x="36" y="21"/>
                </a:lnTo>
                <a:lnTo>
                  <a:pt x="38" y="18"/>
                </a:lnTo>
                <a:lnTo>
                  <a:pt x="38" y="16"/>
                </a:lnTo>
                <a:lnTo>
                  <a:pt x="40" y="14"/>
                </a:lnTo>
                <a:lnTo>
                  <a:pt x="38" y="11"/>
                </a:lnTo>
                <a:lnTo>
                  <a:pt x="38" y="8"/>
                </a:lnTo>
                <a:lnTo>
                  <a:pt x="36" y="6"/>
                </a:lnTo>
                <a:lnTo>
                  <a:pt x="33" y="4"/>
                </a:lnTo>
                <a:lnTo>
                  <a:pt x="30" y="2"/>
                </a:lnTo>
                <a:lnTo>
                  <a:pt x="28" y="1"/>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10" name="Freeform 182"/>
          <p:cNvSpPr>
            <a:spLocks/>
          </p:cNvSpPr>
          <p:nvPr/>
        </p:nvSpPr>
        <p:spPr bwMode="auto">
          <a:xfrm>
            <a:off x="3273426" y="3673376"/>
            <a:ext cx="30163" cy="42862"/>
          </a:xfrm>
          <a:custGeom>
            <a:avLst/>
            <a:gdLst/>
            <a:ahLst/>
            <a:cxnLst>
              <a:cxn ang="0">
                <a:pos x="20" y="0"/>
              </a:cxn>
              <a:cxn ang="0">
                <a:pos x="17" y="0"/>
              </a:cxn>
              <a:cxn ang="0">
                <a:pos x="12" y="1"/>
              </a:cxn>
              <a:cxn ang="0">
                <a:pos x="9" y="2"/>
              </a:cxn>
              <a:cxn ang="0">
                <a:pos x="7" y="4"/>
              </a:cxn>
              <a:cxn ang="0">
                <a:pos x="4" y="6"/>
              </a:cxn>
              <a:cxn ang="0">
                <a:pos x="2" y="8"/>
              </a:cxn>
              <a:cxn ang="0">
                <a:pos x="2" y="11"/>
              </a:cxn>
              <a:cxn ang="0">
                <a:pos x="0" y="14"/>
              </a:cxn>
              <a:cxn ang="0">
                <a:pos x="2" y="16"/>
              </a:cxn>
              <a:cxn ang="0">
                <a:pos x="2" y="18"/>
              </a:cxn>
              <a:cxn ang="0">
                <a:pos x="4" y="21"/>
              </a:cxn>
              <a:cxn ang="0">
                <a:pos x="7" y="23"/>
              </a:cxn>
              <a:cxn ang="0">
                <a:pos x="9" y="25"/>
              </a:cxn>
              <a:cxn ang="0">
                <a:pos x="12" y="26"/>
              </a:cxn>
              <a:cxn ang="0">
                <a:pos x="17" y="26"/>
              </a:cxn>
              <a:cxn ang="0">
                <a:pos x="20" y="28"/>
              </a:cxn>
              <a:cxn ang="0">
                <a:pos x="23" y="26"/>
              </a:cxn>
              <a:cxn ang="0">
                <a:pos x="28" y="26"/>
              </a:cxn>
              <a:cxn ang="0">
                <a:pos x="30" y="25"/>
              </a:cxn>
              <a:cxn ang="0">
                <a:pos x="33" y="23"/>
              </a:cxn>
              <a:cxn ang="0">
                <a:pos x="36" y="21"/>
              </a:cxn>
              <a:cxn ang="0">
                <a:pos x="38" y="18"/>
              </a:cxn>
              <a:cxn ang="0">
                <a:pos x="38" y="16"/>
              </a:cxn>
              <a:cxn ang="0">
                <a:pos x="40" y="14"/>
              </a:cxn>
              <a:cxn ang="0">
                <a:pos x="38" y="11"/>
              </a:cxn>
              <a:cxn ang="0">
                <a:pos x="38" y="8"/>
              </a:cxn>
              <a:cxn ang="0">
                <a:pos x="36" y="6"/>
              </a:cxn>
              <a:cxn ang="0">
                <a:pos x="33" y="4"/>
              </a:cxn>
              <a:cxn ang="0">
                <a:pos x="30" y="2"/>
              </a:cxn>
              <a:cxn ang="0">
                <a:pos x="28" y="1"/>
              </a:cxn>
              <a:cxn ang="0">
                <a:pos x="23" y="0"/>
              </a:cxn>
              <a:cxn ang="0">
                <a:pos x="20" y="0"/>
              </a:cxn>
            </a:cxnLst>
            <a:rect l="0" t="0" r="r" b="b"/>
            <a:pathLst>
              <a:path w="40" h="28">
                <a:moveTo>
                  <a:pt x="20" y="0"/>
                </a:moveTo>
                <a:lnTo>
                  <a:pt x="17" y="0"/>
                </a:lnTo>
                <a:lnTo>
                  <a:pt x="12" y="1"/>
                </a:lnTo>
                <a:lnTo>
                  <a:pt x="9" y="2"/>
                </a:lnTo>
                <a:lnTo>
                  <a:pt x="7" y="4"/>
                </a:lnTo>
                <a:lnTo>
                  <a:pt x="4" y="6"/>
                </a:lnTo>
                <a:lnTo>
                  <a:pt x="2" y="8"/>
                </a:lnTo>
                <a:lnTo>
                  <a:pt x="2" y="11"/>
                </a:lnTo>
                <a:lnTo>
                  <a:pt x="0" y="14"/>
                </a:lnTo>
                <a:lnTo>
                  <a:pt x="2" y="16"/>
                </a:lnTo>
                <a:lnTo>
                  <a:pt x="2" y="18"/>
                </a:lnTo>
                <a:lnTo>
                  <a:pt x="4" y="21"/>
                </a:lnTo>
                <a:lnTo>
                  <a:pt x="7" y="23"/>
                </a:lnTo>
                <a:lnTo>
                  <a:pt x="9" y="25"/>
                </a:lnTo>
                <a:lnTo>
                  <a:pt x="12" y="26"/>
                </a:lnTo>
                <a:lnTo>
                  <a:pt x="17" y="26"/>
                </a:lnTo>
                <a:lnTo>
                  <a:pt x="20" y="28"/>
                </a:lnTo>
                <a:lnTo>
                  <a:pt x="23" y="26"/>
                </a:lnTo>
                <a:lnTo>
                  <a:pt x="28" y="26"/>
                </a:lnTo>
                <a:lnTo>
                  <a:pt x="30" y="25"/>
                </a:lnTo>
                <a:lnTo>
                  <a:pt x="33" y="23"/>
                </a:lnTo>
                <a:lnTo>
                  <a:pt x="36" y="21"/>
                </a:lnTo>
                <a:lnTo>
                  <a:pt x="38" y="18"/>
                </a:lnTo>
                <a:lnTo>
                  <a:pt x="38" y="16"/>
                </a:lnTo>
                <a:lnTo>
                  <a:pt x="40" y="14"/>
                </a:lnTo>
                <a:lnTo>
                  <a:pt x="38" y="11"/>
                </a:lnTo>
                <a:lnTo>
                  <a:pt x="38" y="8"/>
                </a:lnTo>
                <a:lnTo>
                  <a:pt x="36" y="6"/>
                </a:lnTo>
                <a:lnTo>
                  <a:pt x="33" y="4"/>
                </a:lnTo>
                <a:lnTo>
                  <a:pt x="30" y="2"/>
                </a:lnTo>
                <a:lnTo>
                  <a:pt x="28" y="1"/>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11" name="Freeform 183"/>
          <p:cNvSpPr>
            <a:spLocks/>
          </p:cNvSpPr>
          <p:nvPr/>
        </p:nvSpPr>
        <p:spPr bwMode="auto">
          <a:xfrm>
            <a:off x="3714751" y="3168551"/>
            <a:ext cx="30163" cy="42862"/>
          </a:xfrm>
          <a:custGeom>
            <a:avLst/>
            <a:gdLst/>
            <a:ahLst/>
            <a:cxnLst>
              <a:cxn ang="0">
                <a:pos x="18" y="0"/>
              </a:cxn>
              <a:cxn ang="0">
                <a:pos x="15" y="0"/>
              </a:cxn>
              <a:cxn ang="0">
                <a:pos x="11" y="1"/>
              </a:cxn>
              <a:cxn ang="0">
                <a:pos x="8" y="2"/>
              </a:cxn>
              <a:cxn ang="0">
                <a:pos x="5" y="4"/>
              </a:cxn>
              <a:cxn ang="0">
                <a:pos x="3" y="5"/>
              </a:cxn>
              <a:cxn ang="0">
                <a:pos x="1" y="8"/>
              </a:cxn>
              <a:cxn ang="0">
                <a:pos x="0" y="10"/>
              </a:cxn>
              <a:cxn ang="0">
                <a:pos x="0" y="13"/>
              </a:cxn>
              <a:cxn ang="0">
                <a:pos x="0" y="16"/>
              </a:cxn>
              <a:cxn ang="0">
                <a:pos x="1" y="18"/>
              </a:cxn>
              <a:cxn ang="0">
                <a:pos x="3" y="20"/>
              </a:cxn>
              <a:cxn ang="0">
                <a:pos x="5" y="23"/>
              </a:cxn>
              <a:cxn ang="0">
                <a:pos x="8" y="24"/>
              </a:cxn>
              <a:cxn ang="0">
                <a:pos x="11" y="26"/>
              </a:cxn>
              <a:cxn ang="0">
                <a:pos x="15" y="26"/>
              </a:cxn>
              <a:cxn ang="0">
                <a:pos x="18" y="26"/>
              </a:cxn>
              <a:cxn ang="0">
                <a:pos x="23" y="26"/>
              </a:cxn>
              <a:cxn ang="0">
                <a:pos x="26" y="26"/>
              </a:cxn>
              <a:cxn ang="0">
                <a:pos x="29" y="24"/>
              </a:cxn>
              <a:cxn ang="0">
                <a:pos x="33" y="23"/>
              </a:cxn>
              <a:cxn ang="0">
                <a:pos x="34" y="20"/>
              </a:cxn>
              <a:cxn ang="0">
                <a:pos x="36" y="18"/>
              </a:cxn>
              <a:cxn ang="0">
                <a:pos x="37" y="16"/>
              </a:cxn>
              <a:cxn ang="0">
                <a:pos x="37" y="13"/>
              </a:cxn>
              <a:cxn ang="0">
                <a:pos x="37" y="10"/>
              </a:cxn>
              <a:cxn ang="0">
                <a:pos x="36" y="8"/>
              </a:cxn>
              <a:cxn ang="0">
                <a:pos x="34" y="5"/>
              </a:cxn>
              <a:cxn ang="0">
                <a:pos x="33" y="4"/>
              </a:cxn>
              <a:cxn ang="0">
                <a:pos x="29" y="2"/>
              </a:cxn>
              <a:cxn ang="0">
                <a:pos x="26" y="1"/>
              </a:cxn>
              <a:cxn ang="0">
                <a:pos x="23" y="0"/>
              </a:cxn>
              <a:cxn ang="0">
                <a:pos x="18" y="0"/>
              </a:cxn>
            </a:cxnLst>
            <a:rect l="0" t="0" r="r" b="b"/>
            <a:pathLst>
              <a:path w="37" h="26">
                <a:moveTo>
                  <a:pt x="18" y="0"/>
                </a:moveTo>
                <a:lnTo>
                  <a:pt x="15" y="0"/>
                </a:lnTo>
                <a:lnTo>
                  <a:pt x="11" y="1"/>
                </a:lnTo>
                <a:lnTo>
                  <a:pt x="8" y="2"/>
                </a:lnTo>
                <a:lnTo>
                  <a:pt x="5" y="4"/>
                </a:lnTo>
                <a:lnTo>
                  <a:pt x="3" y="5"/>
                </a:lnTo>
                <a:lnTo>
                  <a:pt x="1" y="8"/>
                </a:lnTo>
                <a:lnTo>
                  <a:pt x="0" y="10"/>
                </a:lnTo>
                <a:lnTo>
                  <a:pt x="0" y="13"/>
                </a:lnTo>
                <a:lnTo>
                  <a:pt x="0" y="16"/>
                </a:lnTo>
                <a:lnTo>
                  <a:pt x="1" y="18"/>
                </a:lnTo>
                <a:lnTo>
                  <a:pt x="3" y="20"/>
                </a:lnTo>
                <a:lnTo>
                  <a:pt x="5" y="23"/>
                </a:lnTo>
                <a:lnTo>
                  <a:pt x="8" y="24"/>
                </a:lnTo>
                <a:lnTo>
                  <a:pt x="11" y="26"/>
                </a:lnTo>
                <a:lnTo>
                  <a:pt x="15" y="26"/>
                </a:lnTo>
                <a:lnTo>
                  <a:pt x="18" y="26"/>
                </a:lnTo>
                <a:lnTo>
                  <a:pt x="23" y="26"/>
                </a:lnTo>
                <a:lnTo>
                  <a:pt x="26" y="26"/>
                </a:lnTo>
                <a:lnTo>
                  <a:pt x="29" y="24"/>
                </a:lnTo>
                <a:lnTo>
                  <a:pt x="33" y="23"/>
                </a:lnTo>
                <a:lnTo>
                  <a:pt x="34" y="20"/>
                </a:lnTo>
                <a:lnTo>
                  <a:pt x="36" y="18"/>
                </a:lnTo>
                <a:lnTo>
                  <a:pt x="37" y="16"/>
                </a:lnTo>
                <a:lnTo>
                  <a:pt x="37" y="13"/>
                </a:lnTo>
                <a:lnTo>
                  <a:pt x="37" y="10"/>
                </a:lnTo>
                <a:lnTo>
                  <a:pt x="36" y="8"/>
                </a:lnTo>
                <a:lnTo>
                  <a:pt x="34" y="5"/>
                </a:lnTo>
                <a:lnTo>
                  <a:pt x="33" y="4"/>
                </a:lnTo>
                <a:lnTo>
                  <a:pt x="29"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12" name="Freeform 184"/>
          <p:cNvSpPr>
            <a:spLocks/>
          </p:cNvSpPr>
          <p:nvPr/>
        </p:nvSpPr>
        <p:spPr bwMode="auto">
          <a:xfrm>
            <a:off x="3714751" y="3168551"/>
            <a:ext cx="30163" cy="42862"/>
          </a:xfrm>
          <a:custGeom>
            <a:avLst/>
            <a:gdLst/>
            <a:ahLst/>
            <a:cxnLst>
              <a:cxn ang="0">
                <a:pos x="18" y="0"/>
              </a:cxn>
              <a:cxn ang="0">
                <a:pos x="15" y="0"/>
              </a:cxn>
              <a:cxn ang="0">
                <a:pos x="11" y="1"/>
              </a:cxn>
              <a:cxn ang="0">
                <a:pos x="8" y="2"/>
              </a:cxn>
              <a:cxn ang="0">
                <a:pos x="5" y="4"/>
              </a:cxn>
              <a:cxn ang="0">
                <a:pos x="3" y="5"/>
              </a:cxn>
              <a:cxn ang="0">
                <a:pos x="1" y="8"/>
              </a:cxn>
              <a:cxn ang="0">
                <a:pos x="0" y="10"/>
              </a:cxn>
              <a:cxn ang="0">
                <a:pos x="0" y="13"/>
              </a:cxn>
              <a:cxn ang="0">
                <a:pos x="0" y="16"/>
              </a:cxn>
              <a:cxn ang="0">
                <a:pos x="1" y="18"/>
              </a:cxn>
              <a:cxn ang="0">
                <a:pos x="3" y="20"/>
              </a:cxn>
              <a:cxn ang="0">
                <a:pos x="5" y="23"/>
              </a:cxn>
              <a:cxn ang="0">
                <a:pos x="8" y="24"/>
              </a:cxn>
              <a:cxn ang="0">
                <a:pos x="11" y="26"/>
              </a:cxn>
              <a:cxn ang="0">
                <a:pos x="15" y="26"/>
              </a:cxn>
              <a:cxn ang="0">
                <a:pos x="18" y="26"/>
              </a:cxn>
              <a:cxn ang="0">
                <a:pos x="23" y="26"/>
              </a:cxn>
              <a:cxn ang="0">
                <a:pos x="26" y="26"/>
              </a:cxn>
              <a:cxn ang="0">
                <a:pos x="29" y="24"/>
              </a:cxn>
              <a:cxn ang="0">
                <a:pos x="33" y="23"/>
              </a:cxn>
              <a:cxn ang="0">
                <a:pos x="34" y="20"/>
              </a:cxn>
              <a:cxn ang="0">
                <a:pos x="36" y="18"/>
              </a:cxn>
              <a:cxn ang="0">
                <a:pos x="37" y="16"/>
              </a:cxn>
              <a:cxn ang="0">
                <a:pos x="37" y="13"/>
              </a:cxn>
              <a:cxn ang="0">
                <a:pos x="37" y="10"/>
              </a:cxn>
              <a:cxn ang="0">
                <a:pos x="36" y="8"/>
              </a:cxn>
              <a:cxn ang="0">
                <a:pos x="34" y="5"/>
              </a:cxn>
              <a:cxn ang="0">
                <a:pos x="33" y="4"/>
              </a:cxn>
              <a:cxn ang="0">
                <a:pos x="29" y="2"/>
              </a:cxn>
              <a:cxn ang="0">
                <a:pos x="26" y="1"/>
              </a:cxn>
              <a:cxn ang="0">
                <a:pos x="23" y="0"/>
              </a:cxn>
              <a:cxn ang="0">
                <a:pos x="18" y="0"/>
              </a:cxn>
            </a:cxnLst>
            <a:rect l="0" t="0" r="r" b="b"/>
            <a:pathLst>
              <a:path w="37" h="26">
                <a:moveTo>
                  <a:pt x="18" y="0"/>
                </a:moveTo>
                <a:lnTo>
                  <a:pt x="15" y="0"/>
                </a:lnTo>
                <a:lnTo>
                  <a:pt x="11" y="1"/>
                </a:lnTo>
                <a:lnTo>
                  <a:pt x="8" y="2"/>
                </a:lnTo>
                <a:lnTo>
                  <a:pt x="5" y="4"/>
                </a:lnTo>
                <a:lnTo>
                  <a:pt x="3" y="5"/>
                </a:lnTo>
                <a:lnTo>
                  <a:pt x="1" y="8"/>
                </a:lnTo>
                <a:lnTo>
                  <a:pt x="0" y="10"/>
                </a:lnTo>
                <a:lnTo>
                  <a:pt x="0" y="13"/>
                </a:lnTo>
                <a:lnTo>
                  <a:pt x="0" y="16"/>
                </a:lnTo>
                <a:lnTo>
                  <a:pt x="1" y="18"/>
                </a:lnTo>
                <a:lnTo>
                  <a:pt x="3" y="20"/>
                </a:lnTo>
                <a:lnTo>
                  <a:pt x="5" y="23"/>
                </a:lnTo>
                <a:lnTo>
                  <a:pt x="8" y="24"/>
                </a:lnTo>
                <a:lnTo>
                  <a:pt x="11" y="26"/>
                </a:lnTo>
                <a:lnTo>
                  <a:pt x="15" y="26"/>
                </a:lnTo>
                <a:lnTo>
                  <a:pt x="18" y="26"/>
                </a:lnTo>
                <a:lnTo>
                  <a:pt x="23" y="26"/>
                </a:lnTo>
                <a:lnTo>
                  <a:pt x="26" y="26"/>
                </a:lnTo>
                <a:lnTo>
                  <a:pt x="29" y="24"/>
                </a:lnTo>
                <a:lnTo>
                  <a:pt x="33" y="23"/>
                </a:lnTo>
                <a:lnTo>
                  <a:pt x="34" y="20"/>
                </a:lnTo>
                <a:lnTo>
                  <a:pt x="36" y="18"/>
                </a:lnTo>
                <a:lnTo>
                  <a:pt x="37" y="16"/>
                </a:lnTo>
                <a:lnTo>
                  <a:pt x="37" y="13"/>
                </a:lnTo>
                <a:lnTo>
                  <a:pt x="37" y="10"/>
                </a:lnTo>
                <a:lnTo>
                  <a:pt x="36" y="8"/>
                </a:lnTo>
                <a:lnTo>
                  <a:pt x="34" y="5"/>
                </a:lnTo>
                <a:lnTo>
                  <a:pt x="33" y="4"/>
                </a:lnTo>
                <a:lnTo>
                  <a:pt x="29"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13" name="Freeform 185"/>
          <p:cNvSpPr>
            <a:spLocks/>
          </p:cNvSpPr>
          <p:nvPr/>
        </p:nvSpPr>
        <p:spPr bwMode="auto">
          <a:xfrm>
            <a:off x="3641726" y="3440014"/>
            <a:ext cx="28575" cy="42863"/>
          </a:xfrm>
          <a:custGeom>
            <a:avLst/>
            <a:gdLst/>
            <a:ahLst/>
            <a:cxnLst>
              <a:cxn ang="0">
                <a:pos x="18" y="0"/>
              </a:cxn>
              <a:cxn ang="0">
                <a:pos x="15" y="0"/>
              </a:cxn>
              <a:cxn ang="0">
                <a:pos x="12" y="2"/>
              </a:cxn>
              <a:cxn ang="0">
                <a:pos x="9" y="3"/>
              </a:cxn>
              <a:cxn ang="0">
                <a:pos x="5" y="5"/>
              </a:cxn>
              <a:cxn ang="0">
                <a:pos x="4" y="6"/>
              </a:cxn>
              <a:cxn ang="0">
                <a:pos x="0" y="9"/>
              </a:cxn>
              <a:cxn ang="0">
                <a:pos x="0" y="11"/>
              </a:cxn>
              <a:cxn ang="0">
                <a:pos x="0" y="14"/>
              </a:cxn>
              <a:cxn ang="0">
                <a:pos x="0" y="17"/>
              </a:cxn>
              <a:cxn ang="0">
                <a:pos x="0" y="19"/>
              </a:cxn>
              <a:cxn ang="0">
                <a:pos x="4" y="21"/>
              </a:cxn>
              <a:cxn ang="0">
                <a:pos x="5" y="24"/>
              </a:cxn>
              <a:cxn ang="0">
                <a:pos x="9" y="25"/>
              </a:cxn>
              <a:cxn ang="0">
                <a:pos x="12" y="27"/>
              </a:cxn>
              <a:cxn ang="0">
                <a:pos x="15" y="27"/>
              </a:cxn>
              <a:cxn ang="0">
                <a:pos x="18" y="27"/>
              </a:cxn>
              <a:cxn ang="0">
                <a:pos x="23" y="27"/>
              </a:cxn>
              <a:cxn ang="0">
                <a:pos x="27" y="27"/>
              </a:cxn>
              <a:cxn ang="0">
                <a:pos x="30" y="25"/>
              </a:cxn>
              <a:cxn ang="0">
                <a:pos x="32" y="24"/>
              </a:cxn>
              <a:cxn ang="0">
                <a:pos x="35" y="21"/>
              </a:cxn>
              <a:cxn ang="0">
                <a:pos x="36" y="19"/>
              </a:cxn>
              <a:cxn ang="0">
                <a:pos x="38" y="17"/>
              </a:cxn>
              <a:cxn ang="0">
                <a:pos x="38" y="14"/>
              </a:cxn>
              <a:cxn ang="0">
                <a:pos x="38" y="11"/>
              </a:cxn>
              <a:cxn ang="0">
                <a:pos x="36" y="9"/>
              </a:cxn>
              <a:cxn ang="0">
                <a:pos x="35" y="6"/>
              </a:cxn>
              <a:cxn ang="0">
                <a:pos x="32" y="5"/>
              </a:cxn>
              <a:cxn ang="0">
                <a:pos x="30" y="3"/>
              </a:cxn>
              <a:cxn ang="0">
                <a:pos x="27" y="2"/>
              </a:cxn>
              <a:cxn ang="0">
                <a:pos x="23" y="0"/>
              </a:cxn>
              <a:cxn ang="0">
                <a:pos x="18" y="0"/>
              </a:cxn>
            </a:cxnLst>
            <a:rect l="0" t="0" r="r" b="b"/>
            <a:pathLst>
              <a:path w="38" h="27">
                <a:moveTo>
                  <a:pt x="18" y="0"/>
                </a:moveTo>
                <a:lnTo>
                  <a:pt x="15" y="0"/>
                </a:lnTo>
                <a:lnTo>
                  <a:pt x="12" y="2"/>
                </a:lnTo>
                <a:lnTo>
                  <a:pt x="9" y="3"/>
                </a:lnTo>
                <a:lnTo>
                  <a:pt x="5" y="5"/>
                </a:lnTo>
                <a:lnTo>
                  <a:pt x="4" y="6"/>
                </a:lnTo>
                <a:lnTo>
                  <a:pt x="0" y="9"/>
                </a:lnTo>
                <a:lnTo>
                  <a:pt x="0" y="11"/>
                </a:lnTo>
                <a:lnTo>
                  <a:pt x="0" y="14"/>
                </a:lnTo>
                <a:lnTo>
                  <a:pt x="0" y="17"/>
                </a:lnTo>
                <a:lnTo>
                  <a:pt x="0" y="19"/>
                </a:lnTo>
                <a:lnTo>
                  <a:pt x="4" y="21"/>
                </a:lnTo>
                <a:lnTo>
                  <a:pt x="5" y="24"/>
                </a:lnTo>
                <a:lnTo>
                  <a:pt x="9" y="25"/>
                </a:lnTo>
                <a:lnTo>
                  <a:pt x="12" y="27"/>
                </a:lnTo>
                <a:lnTo>
                  <a:pt x="15" y="27"/>
                </a:lnTo>
                <a:lnTo>
                  <a:pt x="18" y="27"/>
                </a:lnTo>
                <a:lnTo>
                  <a:pt x="23" y="27"/>
                </a:lnTo>
                <a:lnTo>
                  <a:pt x="27" y="27"/>
                </a:lnTo>
                <a:lnTo>
                  <a:pt x="30" y="25"/>
                </a:lnTo>
                <a:lnTo>
                  <a:pt x="32" y="24"/>
                </a:lnTo>
                <a:lnTo>
                  <a:pt x="35" y="21"/>
                </a:lnTo>
                <a:lnTo>
                  <a:pt x="36" y="19"/>
                </a:lnTo>
                <a:lnTo>
                  <a:pt x="38" y="17"/>
                </a:lnTo>
                <a:lnTo>
                  <a:pt x="38" y="14"/>
                </a:lnTo>
                <a:lnTo>
                  <a:pt x="38" y="11"/>
                </a:lnTo>
                <a:lnTo>
                  <a:pt x="36" y="9"/>
                </a:lnTo>
                <a:lnTo>
                  <a:pt x="35" y="6"/>
                </a:lnTo>
                <a:lnTo>
                  <a:pt x="32" y="5"/>
                </a:lnTo>
                <a:lnTo>
                  <a:pt x="30" y="3"/>
                </a:lnTo>
                <a:lnTo>
                  <a:pt x="27" y="2"/>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14" name="Freeform 186"/>
          <p:cNvSpPr>
            <a:spLocks/>
          </p:cNvSpPr>
          <p:nvPr/>
        </p:nvSpPr>
        <p:spPr bwMode="auto">
          <a:xfrm>
            <a:off x="3641726" y="3440014"/>
            <a:ext cx="28575" cy="42863"/>
          </a:xfrm>
          <a:custGeom>
            <a:avLst/>
            <a:gdLst/>
            <a:ahLst/>
            <a:cxnLst>
              <a:cxn ang="0">
                <a:pos x="18" y="0"/>
              </a:cxn>
              <a:cxn ang="0">
                <a:pos x="15" y="0"/>
              </a:cxn>
              <a:cxn ang="0">
                <a:pos x="12" y="2"/>
              </a:cxn>
              <a:cxn ang="0">
                <a:pos x="9" y="3"/>
              </a:cxn>
              <a:cxn ang="0">
                <a:pos x="5" y="5"/>
              </a:cxn>
              <a:cxn ang="0">
                <a:pos x="4" y="6"/>
              </a:cxn>
              <a:cxn ang="0">
                <a:pos x="0" y="9"/>
              </a:cxn>
              <a:cxn ang="0">
                <a:pos x="0" y="11"/>
              </a:cxn>
              <a:cxn ang="0">
                <a:pos x="0" y="14"/>
              </a:cxn>
              <a:cxn ang="0">
                <a:pos x="0" y="17"/>
              </a:cxn>
              <a:cxn ang="0">
                <a:pos x="0" y="19"/>
              </a:cxn>
              <a:cxn ang="0">
                <a:pos x="4" y="21"/>
              </a:cxn>
              <a:cxn ang="0">
                <a:pos x="5" y="24"/>
              </a:cxn>
              <a:cxn ang="0">
                <a:pos x="9" y="25"/>
              </a:cxn>
              <a:cxn ang="0">
                <a:pos x="12" y="27"/>
              </a:cxn>
              <a:cxn ang="0">
                <a:pos x="15" y="27"/>
              </a:cxn>
              <a:cxn ang="0">
                <a:pos x="18" y="27"/>
              </a:cxn>
              <a:cxn ang="0">
                <a:pos x="23" y="27"/>
              </a:cxn>
              <a:cxn ang="0">
                <a:pos x="27" y="27"/>
              </a:cxn>
              <a:cxn ang="0">
                <a:pos x="30" y="25"/>
              </a:cxn>
              <a:cxn ang="0">
                <a:pos x="32" y="24"/>
              </a:cxn>
              <a:cxn ang="0">
                <a:pos x="35" y="21"/>
              </a:cxn>
              <a:cxn ang="0">
                <a:pos x="36" y="19"/>
              </a:cxn>
              <a:cxn ang="0">
                <a:pos x="38" y="17"/>
              </a:cxn>
              <a:cxn ang="0">
                <a:pos x="38" y="14"/>
              </a:cxn>
              <a:cxn ang="0">
                <a:pos x="38" y="11"/>
              </a:cxn>
              <a:cxn ang="0">
                <a:pos x="36" y="9"/>
              </a:cxn>
              <a:cxn ang="0">
                <a:pos x="35" y="6"/>
              </a:cxn>
              <a:cxn ang="0">
                <a:pos x="32" y="5"/>
              </a:cxn>
              <a:cxn ang="0">
                <a:pos x="30" y="3"/>
              </a:cxn>
              <a:cxn ang="0">
                <a:pos x="27" y="2"/>
              </a:cxn>
              <a:cxn ang="0">
                <a:pos x="23" y="0"/>
              </a:cxn>
              <a:cxn ang="0">
                <a:pos x="18" y="0"/>
              </a:cxn>
            </a:cxnLst>
            <a:rect l="0" t="0" r="r" b="b"/>
            <a:pathLst>
              <a:path w="38" h="27">
                <a:moveTo>
                  <a:pt x="18" y="0"/>
                </a:moveTo>
                <a:lnTo>
                  <a:pt x="15" y="0"/>
                </a:lnTo>
                <a:lnTo>
                  <a:pt x="12" y="2"/>
                </a:lnTo>
                <a:lnTo>
                  <a:pt x="9" y="3"/>
                </a:lnTo>
                <a:lnTo>
                  <a:pt x="5" y="5"/>
                </a:lnTo>
                <a:lnTo>
                  <a:pt x="4" y="6"/>
                </a:lnTo>
                <a:lnTo>
                  <a:pt x="0" y="9"/>
                </a:lnTo>
                <a:lnTo>
                  <a:pt x="0" y="11"/>
                </a:lnTo>
                <a:lnTo>
                  <a:pt x="0" y="14"/>
                </a:lnTo>
                <a:lnTo>
                  <a:pt x="0" y="17"/>
                </a:lnTo>
                <a:lnTo>
                  <a:pt x="0" y="19"/>
                </a:lnTo>
                <a:lnTo>
                  <a:pt x="4" y="21"/>
                </a:lnTo>
                <a:lnTo>
                  <a:pt x="5" y="24"/>
                </a:lnTo>
                <a:lnTo>
                  <a:pt x="9" y="25"/>
                </a:lnTo>
                <a:lnTo>
                  <a:pt x="12" y="27"/>
                </a:lnTo>
                <a:lnTo>
                  <a:pt x="15" y="27"/>
                </a:lnTo>
                <a:lnTo>
                  <a:pt x="18" y="27"/>
                </a:lnTo>
                <a:lnTo>
                  <a:pt x="23" y="27"/>
                </a:lnTo>
                <a:lnTo>
                  <a:pt x="27" y="27"/>
                </a:lnTo>
                <a:lnTo>
                  <a:pt x="30" y="25"/>
                </a:lnTo>
                <a:lnTo>
                  <a:pt x="32" y="24"/>
                </a:lnTo>
                <a:lnTo>
                  <a:pt x="35" y="21"/>
                </a:lnTo>
                <a:lnTo>
                  <a:pt x="36" y="19"/>
                </a:lnTo>
                <a:lnTo>
                  <a:pt x="38" y="17"/>
                </a:lnTo>
                <a:lnTo>
                  <a:pt x="38" y="14"/>
                </a:lnTo>
                <a:lnTo>
                  <a:pt x="38" y="11"/>
                </a:lnTo>
                <a:lnTo>
                  <a:pt x="36" y="9"/>
                </a:lnTo>
                <a:lnTo>
                  <a:pt x="35" y="6"/>
                </a:lnTo>
                <a:lnTo>
                  <a:pt x="32" y="5"/>
                </a:lnTo>
                <a:lnTo>
                  <a:pt x="30" y="3"/>
                </a:lnTo>
                <a:lnTo>
                  <a:pt x="27" y="2"/>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15" name="Freeform 187"/>
          <p:cNvSpPr>
            <a:spLocks/>
          </p:cNvSpPr>
          <p:nvPr/>
        </p:nvSpPr>
        <p:spPr bwMode="auto">
          <a:xfrm>
            <a:off x="3189288" y="3265389"/>
            <a:ext cx="30162" cy="42863"/>
          </a:xfrm>
          <a:custGeom>
            <a:avLst/>
            <a:gdLst/>
            <a:ahLst/>
            <a:cxnLst>
              <a:cxn ang="0">
                <a:pos x="19" y="0"/>
              </a:cxn>
              <a:cxn ang="0">
                <a:pos x="16" y="1"/>
              </a:cxn>
              <a:cxn ang="0">
                <a:pos x="11" y="1"/>
              </a:cxn>
              <a:cxn ang="0">
                <a:pos x="8" y="2"/>
              </a:cxn>
              <a:cxn ang="0">
                <a:pos x="6" y="4"/>
              </a:cxn>
              <a:cxn ang="0">
                <a:pos x="3" y="7"/>
              </a:cxn>
              <a:cxn ang="0">
                <a:pos x="1" y="9"/>
              </a:cxn>
              <a:cxn ang="0">
                <a:pos x="1" y="11"/>
              </a:cxn>
              <a:cxn ang="0">
                <a:pos x="0" y="14"/>
              </a:cxn>
              <a:cxn ang="0">
                <a:pos x="1" y="16"/>
              </a:cxn>
              <a:cxn ang="0">
                <a:pos x="1" y="19"/>
              </a:cxn>
              <a:cxn ang="0">
                <a:pos x="3" y="22"/>
              </a:cxn>
              <a:cxn ang="0">
                <a:pos x="6" y="23"/>
              </a:cxn>
              <a:cxn ang="0">
                <a:pos x="8" y="25"/>
              </a:cxn>
              <a:cxn ang="0">
                <a:pos x="11" y="26"/>
              </a:cxn>
              <a:cxn ang="0">
                <a:pos x="16" y="27"/>
              </a:cxn>
              <a:cxn ang="0">
                <a:pos x="19" y="27"/>
              </a:cxn>
              <a:cxn ang="0">
                <a:pos x="23" y="27"/>
              </a:cxn>
              <a:cxn ang="0">
                <a:pos x="28" y="26"/>
              </a:cxn>
              <a:cxn ang="0">
                <a:pos x="29" y="25"/>
              </a:cxn>
              <a:cxn ang="0">
                <a:pos x="33" y="23"/>
              </a:cxn>
              <a:cxn ang="0">
                <a:pos x="36" y="22"/>
              </a:cxn>
              <a:cxn ang="0">
                <a:pos x="38" y="19"/>
              </a:cxn>
              <a:cxn ang="0">
                <a:pos x="38" y="16"/>
              </a:cxn>
              <a:cxn ang="0">
                <a:pos x="39" y="14"/>
              </a:cxn>
              <a:cxn ang="0">
                <a:pos x="38" y="11"/>
              </a:cxn>
              <a:cxn ang="0">
                <a:pos x="38" y="9"/>
              </a:cxn>
              <a:cxn ang="0">
                <a:pos x="36" y="7"/>
              </a:cxn>
              <a:cxn ang="0">
                <a:pos x="33" y="4"/>
              </a:cxn>
              <a:cxn ang="0">
                <a:pos x="29" y="2"/>
              </a:cxn>
              <a:cxn ang="0">
                <a:pos x="28" y="1"/>
              </a:cxn>
              <a:cxn ang="0">
                <a:pos x="23" y="1"/>
              </a:cxn>
              <a:cxn ang="0">
                <a:pos x="19" y="0"/>
              </a:cxn>
            </a:cxnLst>
            <a:rect l="0" t="0" r="r" b="b"/>
            <a:pathLst>
              <a:path w="39" h="27">
                <a:moveTo>
                  <a:pt x="19" y="0"/>
                </a:moveTo>
                <a:lnTo>
                  <a:pt x="16" y="1"/>
                </a:lnTo>
                <a:lnTo>
                  <a:pt x="11" y="1"/>
                </a:lnTo>
                <a:lnTo>
                  <a:pt x="8" y="2"/>
                </a:lnTo>
                <a:lnTo>
                  <a:pt x="6" y="4"/>
                </a:lnTo>
                <a:lnTo>
                  <a:pt x="3" y="7"/>
                </a:lnTo>
                <a:lnTo>
                  <a:pt x="1" y="9"/>
                </a:lnTo>
                <a:lnTo>
                  <a:pt x="1" y="11"/>
                </a:lnTo>
                <a:lnTo>
                  <a:pt x="0" y="14"/>
                </a:lnTo>
                <a:lnTo>
                  <a:pt x="1" y="16"/>
                </a:lnTo>
                <a:lnTo>
                  <a:pt x="1" y="19"/>
                </a:lnTo>
                <a:lnTo>
                  <a:pt x="3" y="22"/>
                </a:lnTo>
                <a:lnTo>
                  <a:pt x="6" y="23"/>
                </a:lnTo>
                <a:lnTo>
                  <a:pt x="8" y="25"/>
                </a:lnTo>
                <a:lnTo>
                  <a:pt x="11" y="26"/>
                </a:lnTo>
                <a:lnTo>
                  <a:pt x="16" y="27"/>
                </a:lnTo>
                <a:lnTo>
                  <a:pt x="19" y="27"/>
                </a:lnTo>
                <a:lnTo>
                  <a:pt x="23" y="27"/>
                </a:lnTo>
                <a:lnTo>
                  <a:pt x="28" y="26"/>
                </a:lnTo>
                <a:lnTo>
                  <a:pt x="29" y="25"/>
                </a:lnTo>
                <a:lnTo>
                  <a:pt x="33" y="23"/>
                </a:lnTo>
                <a:lnTo>
                  <a:pt x="36" y="22"/>
                </a:lnTo>
                <a:lnTo>
                  <a:pt x="38" y="19"/>
                </a:lnTo>
                <a:lnTo>
                  <a:pt x="38" y="16"/>
                </a:lnTo>
                <a:lnTo>
                  <a:pt x="39" y="14"/>
                </a:lnTo>
                <a:lnTo>
                  <a:pt x="38" y="11"/>
                </a:lnTo>
                <a:lnTo>
                  <a:pt x="38" y="9"/>
                </a:lnTo>
                <a:lnTo>
                  <a:pt x="36" y="7"/>
                </a:lnTo>
                <a:lnTo>
                  <a:pt x="33" y="4"/>
                </a:lnTo>
                <a:lnTo>
                  <a:pt x="29" y="2"/>
                </a:lnTo>
                <a:lnTo>
                  <a:pt x="28" y="1"/>
                </a:lnTo>
                <a:lnTo>
                  <a:pt x="23" y="1"/>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16" name="Freeform 188"/>
          <p:cNvSpPr>
            <a:spLocks/>
          </p:cNvSpPr>
          <p:nvPr/>
        </p:nvSpPr>
        <p:spPr bwMode="auto">
          <a:xfrm>
            <a:off x="3189288" y="3265389"/>
            <a:ext cx="30162" cy="42863"/>
          </a:xfrm>
          <a:custGeom>
            <a:avLst/>
            <a:gdLst/>
            <a:ahLst/>
            <a:cxnLst>
              <a:cxn ang="0">
                <a:pos x="19" y="0"/>
              </a:cxn>
              <a:cxn ang="0">
                <a:pos x="16" y="1"/>
              </a:cxn>
              <a:cxn ang="0">
                <a:pos x="11" y="1"/>
              </a:cxn>
              <a:cxn ang="0">
                <a:pos x="8" y="2"/>
              </a:cxn>
              <a:cxn ang="0">
                <a:pos x="6" y="4"/>
              </a:cxn>
              <a:cxn ang="0">
                <a:pos x="3" y="7"/>
              </a:cxn>
              <a:cxn ang="0">
                <a:pos x="1" y="9"/>
              </a:cxn>
              <a:cxn ang="0">
                <a:pos x="1" y="11"/>
              </a:cxn>
              <a:cxn ang="0">
                <a:pos x="0" y="14"/>
              </a:cxn>
              <a:cxn ang="0">
                <a:pos x="1" y="16"/>
              </a:cxn>
              <a:cxn ang="0">
                <a:pos x="1" y="19"/>
              </a:cxn>
              <a:cxn ang="0">
                <a:pos x="3" y="22"/>
              </a:cxn>
              <a:cxn ang="0">
                <a:pos x="6" y="23"/>
              </a:cxn>
              <a:cxn ang="0">
                <a:pos x="8" y="25"/>
              </a:cxn>
              <a:cxn ang="0">
                <a:pos x="11" y="26"/>
              </a:cxn>
              <a:cxn ang="0">
                <a:pos x="16" y="27"/>
              </a:cxn>
              <a:cxn ang="0">
                <a:pos x="19" y="27"/>
              </a:cxn>
              <a:cxn ang="0">
                <a:pos x="23" y="27"/>
              </a:cxn>
              <a:cxn ang="0">
                <a:pos x="28" y="26"/>
              </a:cxn>
              <a:cxn ang="0">
                <a:pos x="29" y="25"/>
              </a:cxn>
              <a:cxn ang="0">
                <a:pos x="33" y="23"/>
              </a:cxn>
              <a:cxn ang="0">
                <a:pos x="36" y="22"/>
              </a:cxn>
              <a:cxn ang="0">
                <a:pos x="38" y="19"/>
              </a:cxn>
              <a:cxn ang="0">
                <a:pos x="38" y="16"/>
              </a:cxn>
              <a:cxn ang="0">
                <a:pos x="39" y="14"/>
              </a:cxn>
              <a:cxn ang="0">
                <a:pos x="38" y="11"/>
              </a:cxn>
              <a:cxn ang="0">
                <a:pos x="38" y="9"/>
              </a:cxn>
              <a:cxn ang="0">
                <a:pos x="36" y="7"/>
              </a:cxn>
              <a:cxn ang="0">
                <a:pos x="33" y="4"/>
              </a:cxn>
              <a:cxn ang="0">
                <a:pos x="29" y="2"/>
              </a:cxn>
              <a:cxn ang="0">
                <a:pos x="28" y="1"/>
              </a:cxn>
              <a:cxn ang="0">
                <a:pos x="23" y="1"/>
              </a:cxn>
              <a:cxn ang="0">
                <a:pos x="19" y="0"/>
              </a:cxn>
            </a:cxnLst>
            <a:rect l="0" t="0" r="r" b="b"/>
            <a:pathLst>
              <a:path w="39" h="27">
                <a:moveTo>
                  <a:pt x="19" y="0"/>
                </a:moveTo>
                <a:lnTo>
                  <a:pt x="16" y="1"/>
                </a:lnTo>
                <a:lnTo>
                  <a:pt x="11" y="1"/>
                </a:lnTo>
                <a:lnTo>
                  <a:pt x="8" y="2"/>
                </a:lnTo>
                <a:lnTo>
                  <a:pt x="6" y="4"/>
                </a:lnTo>
                <a:lnTo>
                  <a:pt x="3" y="7"/>
                </a:lnTo>
                <a:lnTo>
                  <a:pt x="1" y="9"/>
                </a:lnTo>
                <a:lnTo>
                  <a:pt x="1" y="11"/>
                </a:lnTo>
                <a:lnTo>
                  <a:pt x="0" y="14"/>
                </a:lnTo>
                <a:lnTo>
                  <a:pt x="1" y="16"/>
                </a:lnTo>
                <a:lnTo>
                  <a:pt x="1" y="19"/>
                </a:lnTo>
                <a:lnTo>
                  <a:pt x="3" y="22"/>
                </a:lnTo>
                <a:lnTo>
                  <a:pt x="6" y="23"/>
                </a:lnTo>
                <a:lnTo>
                  <a:pt x="8" y="25"/>
                </a:lnTo>
                <a:lnTo>
                  <a:pt x="11" y="26"/>
                </a:lnTo>
                <a:lnTo>
                  <a:pt x="16" y="27"/>
                </a:lnTo>
                <a:lnTo>
                  <a:pt x="19" y="27"/>
                </a:lnTo>
                <a:lnTo>
                  <a:pt x="23" y="27"/>
                </a:lnTo>
                <a:lnTo>
                  <a:pt x="28" y="26"/>
                </a:lnTo>
                <a:lnTo>
                  <a:pt x="29" y="25"/>
                </a:lnTo>
                <a:lnTo>
                  <a:pt x="33" y="23"/>
                </a:lnTo>
                <a:lnTo>
                  <a:pt x="36" y="22"/>
                </a:lnTo>
                <a:lnTo>
                  <a:pt x="38" y="19"/>
                </a:lnTo>
                <a:lnTo>
                  <a:pt x="38" y="16"/>
                </a:lnTo>
                <a:lnTo>
                  <a:pt x="39" y="14"/>
                </a:lnTo>
                <a:lnTo>
                  <a:pt x="38" y="11"/>
                </a:lnTo>
                <a:lnTo>
                  <a:pt x="38" y="9"/>
                </a:lnTo>
                <a:lnTo>
                  <a:pt x="36" y="7"/>
                </a:lnTo>
                <a:lnTo>
                  <a:pt x="33" y="4"/>
                </a:lnTo>
                <a:lnTo>
                  <a:pt x="29" y="2"/>
                </a:lnTo>
                <a:lnTo>
                  <a:pt x="28" y="1"/>
                </a:lnTo>
                <a:lnTo>
                  <a:pt x="23" y="1"/>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17" name="Freeform 189"/>
          <p:cNvSpPr>
            <a:spLocks/>
          </p:cNvSpPr>
          <p:nvPr/>
        </p:nvSpPr>
        <p:spPr bwMode="auto">
          <a:xfrm>
            <a:off x="3001963" y="3736876"/>
            <a:ext cx="30162" cy="44450"/>
          </a:xfrm>
          <a:custGeom>
            <a:avLst/>
            <a:gdLst/>
            <a:ahLst/>
            <a:cxnLst>
              <a:cxn ang="0">
                <a:pos x="18" y="0"/>
              </a:cxn>
              <a:cxn ang="0">
                <a:pos x="14" y="1"/>
              </a:cxn>
              <a:cxn ang="0">
                <a:pos x="11" y="1"/>
              </a:cxn>
              <a:cxn ang="0">
                <a:pos x="8" y="3"/>
              </a:cxn>
              <a:cxn ang="0">
                <a:pos x="4" y="5"/>
              </a:cxn>
              <a:cxn ang="0">
                <a:pos x="3" y="7"/>
              </a:cxn>
              <a:cxn ang="0">
                <a:pos x="0" y="10"/>
              </a:cxn>
              <a:cxn ang="0">
                <a:pos x="0" y="12"/>
              </a:cxn>
              <a:cxn ang="0">
                <a:pos x="0" y="14"/>
              </a:cxn>
              <a:cxn ang="0">
                <a:pos x="0" y="16"/>
              </a:cxn>
              <a:cxn ang="0">
                <a:pos x="0" y="20"/>
              </a:cxn>
              <a:cxn ang="0">
                <a:pos x="3" y="22"/>
              </a:cxn>
              <a:cxn ang="0">
                <a:pos x="4" y="23"/>
              </a:cxn>
              <a:cxn ang="0">
                <a:pos x="8" y="26"/>
              </a:cxn>
              <a:cxn ang="0">
                <a:pos x="11" y="27"/>
              </a:cxn>
              <a:cxn ang="0">
                <a:pos x="14" y="28"/>
              </a:cxn>
              <a:cxn ang="0">
                <a:pos x="18" y="28"/>
              </a:cxn>
              <a:cxn ang="0">
                <a:pos x="21" y="28"/>
              </a:cxn>
              <a:cxn ang="0">
                <a:pos x="24" y="27"/>
              </a:cxn>
              <a:cxn ang="0">
                <a:pos x="27" y="26"/>
              </a:cxn>
              <a:cxn ang="0">
                <a:pos x="31" y="23"/>
              </a:cxn>
              <a:cxn ang="0">
                <a:pos x="34" y="22"/>
              </a:cxn>
              <a:cxn ang="0">
                <a:pos x="36" y="20"/>
              </a:cxn>
              <a:cxn ang="0">
                <a:pos x="36" y="16"/>
              </a:cxn>
              <a:cxn ang="0">
                <a:pos x="36" y="14"/>
              </a:cxn>
              <a:cxn ang="0">
                <a:pos x="36" y="12"/>
              </a:cxn>
              <a:cxn ang="0">
                <a:pos x="36" y="10"/>
              </a:cxn>
              <a:cxn ang="0">
                <a:pos x="34" y="7"/>
              </a:cxn>
              <a:cxn ang="0">
                <a:pos x="31" y="5"/>
              </a:cxn>
              <a:cxn ang="0">
                <a:pos x="27" y="3"/>
              </a:cxn>
              <a:cxn ang="0">
                <a:pos x="24" y="1"/>
              </a:cxn>
              <a:cxn ang="0">
                <a:pos x="21" y="1"/>
              </a:cxn>
              <a:cxn ang="0">
                <a:pos x="18" y="0"/>
              </a:cxn>
            </a:cxnLst>
            <a:rect l="0" t="0" r="r" b="b"/>
            <a:pathLst>
              <a:path w="36" h="28">
                <a:moveTo>
                  <a:pt x="18" y="0"/>
                </a:moveTo>
                <a:lnTo>
                  <a:pt x="14" y="1"/>
                </a:lnTo>
                <a:lnTo>
                  <a:pt x="11" y="1"/>
                </a:lnTo>
                <a:lnTo>
                  <a:pt x="8" y="3"/>
                </a:lnTo>
                <a:lnTo>
                  <a:pt x="4" y="5"/>
                </a:lnTo>
                <a:lnTo>
                  <a:pt x="3" y="7"/>
                </a:lnTo>
                <a:lnTo>
                  <a:pt x="0" y="10"/>
                </a:lnTo>
                <a:lnTo>
                  <a:pt x="0" y="12"/>
                </a:lnTo>
                <a:lnTo>
                  <a:pt x="0" y="14"/>
                </a:lnTo>
                <a:lnTo>
                  <a:pt x="0" y="16"/>
                </a:lnTo>
                <a:lnTo>
                  <a:pt x="0" y="20"/>
                </a:lnTo>
                <a:lnTo>
                  <a:pt x="3" y="22"/>
                </a:lnTo>
                <a:lnTo>
                  <a:pt x="4" y="23"/>
                </a:lnTo>
                <a:lnTo>
                  <a:pt x="8" y="26"/>
                </a:lnTo>
                <a:lnTo>
                  <a:pt x="11" y="27"/>
                </a:lnTo>
                <a:lnTo>
                  <a:pt x="14" y="28"/>
                </a:lnTo>
                <a:lnTo>
                  <a:pt x="18" y="28"/>
                </a:lnTo>
                <a:lnTo>
                  <a:pt x="21" y="28"/>
                </a:lnTo>
                <a:lnTo>
                  <a:pt x="24" y="27"/>
                </a:lnTo>
                <a:lnTo>
                  <a:pt x="27" y="26"/>
                </a:lnTo>
                <a:lnTo>
                  <a:pt x="31" y="23"/>
                </a:lnTo>
                <a:lnTo>
                  <a:pt x="34" y="22"/>
                </a:lnTo>
                <a:lnTo>
                  <a:pt x="36" y="20"/>
                </a:lnTo>
                <a:lnTo>
                  <a:pt x="36" y="16"/>
                </a:lnTo>
                <a:lnTo>
                  <a:pt x="36" y="14"/>
                </a:lnTo>
                <a:lnTo>
                  <a:pt x="36" y="12"/>
                </a:lnTo>
                <a:lnTo>
                  <a:pt x="36" y="10"/>
                </a:lnTo>
                <a:lnTo>
                  <a:pt x="34" y="7"/>
                </a:lnTo>
                <a:lnTo>
                  <a:pt x="31" y="5"/>
                </a:lnTo>
                <a:lnTo>
                  <a:pt x="27" y="3"/>
                </a:lnTo>
                <a:lnTo>
                  <a:pt x="24" y="1"/>
                </a:lnTo>
                <a:lnTo>
                  <a:pt x="21" y="1"/>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18" name="Freeform 190"/>
          <p:cNvSpPr>
            <a:spLocks/>
          </p:cNvSpPr>
          <p:nvPr/>
        </p:nvSpPr>
        <p:spPr bwMode="auto">
          <a:xfrm>
            <a:off x="3001963" y="3736876"/>
            <a:ext cx="30162" cy="44450"/>
          </a:xfrm>
          <a:custGeom>
            <a:avLst/>
            <a:gdLst/>
            <a:ahLst/>
            <a:cxnLst>
              <a:cxn ang="0">
                <a:pos x="18" y="0"/>
              </a:cxn>
              <a:cxn ang="0">
                <a:pos x="14" y="1"/>
              </a:cxn>
              <a:cxn ang="0">
                <a:pos x="11" y="1"/>
              </a:cxn>
              <a:cxn ang="0">
                <a:pos x="8" y="3"/>
              </a:cxn>
              <a:cxn ang="0">
                <a:pos x="4" y="5"/>
              </a:cxn>
              <a:cxn ang="0">
                <a:pos x="3" y="7"/>
              </a:cxn>
              <a:cxn ang="0">
                <a:pos x="0" y="10"/>
              </a:cxn>
              <a:cxn ang="0">
                <a:pos x="0" y="12"/>
              </a:cxn>
              <a:cxn ang="0">
                <a:pos x="0" y="14"/>
              </a:cxn>
              <a:cxn ang="0">
                <a:pos x="0" y="16"/>
              </a:cxn>
              <a:cxn ang="0">
                <a:pos x="0" y="20"/>
              </a:cxn>
              <a:cxn ang="0">
                <a:pos x="3" y="22"/>
              </a:cxn>
              <a:cxn ang="0">
                <a:pos x="4" y="23"/>
              </a:cxn>
              <a:cxn ang="0">
                <a:pos x="8" y="26"/>
              </a:cxn>
              <a:cxn ang="0">
                <a:pos x="11" y="27"/>
              </a:cxn>
              <a:cxn ang="0">
                <a:pos x="14" y="28"/>
              </a:cxn>
              <a:cxn ang="0">
                <a:pos x="18" y="28"/>
              </a:cxn>
              <a:cxn ang="0">
                <a:pos x="21" y="28"/>
              </a:cxn>
              <a:cxn ang="0">
                <a:pos x="24" y="27"/>
              </a:cxn>
              <a:cxn ang="0">
                <a:pos x="27" y="26"/>
              </a:cxn>
              <a:cxn ang="0">
                <a:pos x="31" y="23"/>
              </a:cxn>
              <a:cxn ang="0">
                <a:pos x="34" y="22"/>
              </a:cxn>
              <a:cxn ang="0">
                <a:pos x="36" y="20"/>
              </a:cxn>
              <a:cxn ang="0">
                <a:pos x="36" y="16"/>
              </a:cxn>
              <a:cxn ang="0">
                <a:pos x="36" y="14"/>
              </a:cxn>
              <a:cxn ang="0">
                <a:pos x="36" y="12"/>
              </a:cxn>
              <a:cxn ang="0">
                <a:pos x="36" y="10"/>
              </a:cxn>
              <a:cxn ang="0">
                <a:pos x="34" y="7"/>
              </a:cxn>
              <a:cxn ang="0">
                <a:pos x="31" y="5"/>
              </a:cxn>
              <a:cxn ang="0">
                <a:pos x="27" y="3"/>
              </a:cxn>
              <a:cxn ang="0">
                <a:pos x="24" y="1"/>
              </a:cxn>
              <a:cxn ang="0">
                <a:pos x="21" y="1"/>
              </a:cxn>
              <a:cxn ang="0">
                <a:pos x="18" y="0"/>
              </a:cxn>
            </a:cxnLst>
            <a:rect l="0" t="0" r="r" b="b"/>
            <a:pathLst>
              <a:path w="36" h="28">
                <a:moveTo>
                  <a:pt x="18" y="0"/>
                </a:moveTo>
                <a:lnTo>
                  <a:pt x="14" y="1"/>
                </a:lnTo>
                <a:lnTo>
                  <a:pt x="11" y="1"/>
                </a:lnTo>
                <a:lnTo>
                  <a:pt x="8" y="3"/>
                </a:lnTo>
                <a:lnTo>
                  <a:pt x="4" y="5"/>
                </a:lnTo>
                <a:lnTo>
                  <a:pt x="3" y="7"/>
                </a:lnTo>
                <a:lnTo>
                  <a:pt x="0" y="10"/>
                </a:lnTo>
                <a:lnTo>
                  <a:pt x="0" y="12"/>
                </a:lnTo>
                <a:lnTo>
                  <a:pt x="0" y="14"/>
                </a:lnTo>
                <a:lnTo>
                  <a:pt x="0" y="16"/>
                </a:lnTo>
                <a:lnTo>
                  <a:pt x="0" y="20"/>
                </a:lnTo>
                <a:lnTo>
                  <a:pt x="3" y="22"/>
                </a:lnTo>
                <a:lnTo>
                  <a:pt x="4" y="23"/>
                </a:lnTo>
                <a:lnTo>
                  <a:pt x="8" y="26"/>
                </a:lnTo>
                <a:lnTo>
                  <a:pt x="11" y="27"/>
                </a:lnTo>
                <a:lnTo>
                  <a:pt x="14" y="28"/>
                </a:lnTo>
                <a:lnTo>
                  <a:pt x="18" y="28"/>
                </a:lnTo>
                <a:lnTo>
                  <a:pt x="21" y="28"/>
                </a:lnTo>
                <a:lnTo>
                  <a:pt x="24" y="27"/>
                </a:lnTo>
                <a:lnTo>
                  <a:pt x="27" y="26"/>
                </a:lnTo>
                <a:lnTo>
                  <a:pt x="31" y="23"/>
                </a:lnTo>
                <a:lnTo>
                  <a:pt x="34" y="22"/>
                </a:lnTo>
                <a:lnTo>
                  <a:pt x="36" y="20"/>
                </a:lnTo>
                <a:lnTo>
                  <a:pt x="36" y="16"/>
                </a:lnTo>
                <a:lnTo>
                  <a:pt x="36" y="14"/>
                </a:lnTo>
                <a:lnTo>
                  <a:pt x="36" y="12"/>
                </a:lnTo>
                <a:lnTo>
                  <a:pt x="36" y="10"/>
                </a:lnTo>
                <a:lnTo>
                  <a:pt x="34" y="7"/>
                </a:lnTo>
                <a:lnTo>
                  <a:pt x="31" y="5"/>
                </a:lnTo>
                <a:lnTo>
                  <a:pt x="27" y="3"/>
                </a:lnTo>
                <a:lnTo>
                  <a:pt x="24" y="1"/>
                </a:lnTo>
                <a:lnTo>
                  <a:pt x="21" y="1"/>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19" name="Freeform 191"/>
          <p:cNvSpPr>
            <a:spLocks/>
          </p:cNvSpPr>
          <p:nvPr/>
        </p:nvSpPr>
        <p:spPr bwMode="auto">
          <a:xfrm>
            <a:off x="3584576" y="3063776"/>
            <a:ext cx="30163" cy="42862"/>
          </a:xfrm>
          <a:custGeom>
            <a:avLst/>
            <a:gdLst/>
            <a:ahLst/>
            <a:cxnLst>
              <a:cxn ang="0">
                <a:pos x="18" y="0"/>
              </a:cxn>
              <a:cxn ang="0">
                <a:pos x="15" y="0"/>
              </a:cxn>
              <a:cxn ang="0">
                <a:pos x="11" y="1"/>
              </a:cxn>
              <a:cxn ang="0">
                <a:pos x="8" y="2"/>
              </a:cxn>
              <a:cxn ang="0">
                <a:pos x="5" y="3"/>
              </a:cxn>
              <a:cxn ang="0">
                <a:pos x="3" y="6"/>
              </a:cxn>
              <a:cxn ang="0">
                <a:pos x="2" y="8"/>
              </a:cxn>
              <a:cxn ang="0">
                <a:pos x="0" y="10"/>
              </a:cxn>
              <a:cxn ang="0">
                <a:pos x="0" y="14"/>
              </a:cxn>
              <a:cxn ang="0">
                <a:pos x="0" y="16"/>
              </a:cxn>
              <a:cxn ang="0">
                <a:pos x="2" y="18"/>
              </a:cxn>
              <a:cxn ang="0">
                <a:pos x="3" y="21"/>
              </a:cxn>
              <a:cxn ang="0">
                <a:pos x="5" y="23"/>
              </a:cxn>
              <a:cxn ang="0">
                <a:pos x="8" y="24"/>
              </a:cxn>
              <a:cxn ang="0">
                <a:pos x="11" y="25"/>
              </a:cxn>
              <a:cxn ang="0">
                <a:pos x="15" y="26"/>
              </a:cxn>
              <a:cxn ang="0">
                <a:pos x="18" y="26"/>
              </a:cxn>
              <a:cxn ang="0">
                <a:pos x="23" y="26"/>
              </a:cxn>
              <a:cxn ang="0">
                <a:pos x="26" y="25"/>
              </a:cxn>
              <a:cxn ang="0">
                <a:pos x="29" y="24"/>
              </a:cxn>
              <a:cxn ang="0">
                <a:pos x="33" y="23"/>
              </a:cxn>
              <a:cxn ang="0">
                <a:pos x="34" y="21"/>
              </a:cxn>
              <a:cxn ang="0">
                <a:pos x="36" y="18"/>
              </a:cxn>
              <a:cxn ang="0">
                <a:pos x="38" y="16"/>
              </a:cxn>
              <a:cxn ang="0">
                <a:pos x="38" y="14"/>
              </a:cxn>
              <a:cxn ang="0">
                <a:pos x="38" y="10"/>
              </a:cxn>
              <a:cxn ang="0">
                <a:pos x="36" y="8"/>
              </a:cxn>
              <a:cxn ang="0">
                <a:pos x="34" y="6"/>
              </a:cxn>
              <a:cxn ang="0">
                <a:pos x="33" y="3"/>
              </a:cxn>
              <a:cxn ang="0">
                <a:pos x="29" y="2"/>
              </a:cxn>
              <a:cxn ang="0">
                <a:pos x="26" y="1"/>
              </a:cxn>
              <a:cxn ang="0">
                <a:pos x="23" y="0"/>
              </a:cxn>
              <a:cxn ang="0">
                <a:pos x="18" y="0"/>
              </a:cxn>
            </a:cxnLst>
            <a:rect l="0" t="0" r="r" b="b"/>
            <a:pathLst>
              <a:path w="38" h="26">
                <a:moveTo>
                  <a:pt x="18" y="0"/>
                </a:moveTo>
                <a:lnTo>
                  <a:pt x="15" y="0"/>
                </a:lnTo>
                <a:lnTo>
                  <a:pt x="11" y="1"/>
                </a:lnTo>
                <a:lnTo>
                  <a:pt x="8" y="2"/>
                </a:lnTo>
                <a:lnTo>
                  <a:pt x="5" y="3"/>
                </a:lnTo>
                <a:lnTo>
                  <a:pt x="3" y="6"/>
                </a:lnTo>
                <a:lnTo>
                  <a:pt x="2" y="8"/>
                </a:lnTo>
                <a:lnTo>
                  <a:pt x="0" y="10"/>
                </a:lnTo>
                <a:lnTo>
                  <a:pt x="0" y="14"/>
                </a:lnTo>
                <a:lnTo>
                  <a:pt x="0" y="16"/>
                </a:lnTo>
                <a:lnTo>
                  <a:pt x="2" y="18"/>
                </a:lnTo>
                <a:lnTo>
                  <a:pt x="3" y="21"/>
                </a:lnTo>
                <a:lnTo>
                  <a:pt x="5" y="23"/>
                </a:lnTo>
                <a:lnTo>
                  <a:pt x="8" y="24"/>
                </a:lnTo>
                <a:lnTo>
                  <a:pt x="11" y="25"/>
                </a:lnTo>
                <a:lnTo>
                  <a:pt x="15" y="26"/>
                </a:lnTo>
                <a:lnTo>
                  <a:pt x="18" y="26"/>
                </a:lnTo>
                <a:lnTo>
                  <a:pt x="23" y="26"/>
                </a:lnTo>
                <a:lnTo>
                  <a:pt x="26" y="25"/>
                </a:lnTo>
                <a:lnTo>
                  <a:pt x="29" y="24"/>
                </a:lnTo>
                <a:lnTo>
                  <a:pt x="33" y="23"/>
                </a:lnTo>
                <a:lnTo>
                  <a:pt x="34" y="21"/>
                </a:lnTo>
                <a:lnTo>
                  <a:pt x="36" y="18"/>
                </a:lnTo>
                <a:lnTo>
                  <a:pt x="38" y="16"/>
                </a:lnTo>
                <a:lnTo>
                  <a:pt x="38" y="14"/>
                </a:lnTo>
                <a:lnTo>
                  <a:pt x="38" y="10"/>
                </a:lnTo>
                <a:lnTo>
                  <a:pt x="36" y="8"/>
                </a:lnTo>
                <a:lnTo>
                  <a:pt x="34" y="6"/>
                </a:lnTo>
                <a:lnTo>
                  <a:pt x="33" y="3"/>
                </a:lnTo>
                <a:lnTo>
                  <a:pt x="29"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20" name="Freeform 192"/>
          <p:cNvSpPr>
            <a:spLocks/>
          </p:cNvSpPr>
          <p:nvPr/>
        </p:nvSpPr>
        <p:spPr bwMode="auto">
          <a:xfrm>
            <a:off x="3584576" y="3063776"/>
            <a:ext cx="30163" cy="42862"/>
          </a:xfrm>
          <a:custGeom>
            <a:avLst/>
            <a:gdLst/>
            <a:ahLst/>
            <a:cxnLst>
              <a:cxn ang="0">
                <a:pos x="18" y="0"/>
              </a:cxn>
              <a:cxn ang="0">
                <a:pos x="15" y="0"/>
              </a:cxn>
              <a:cxn ang="0">
                <a:pos x="11" y="1"/>
              </a:cxn>
              <a:cxn ang="0">
                <a:pos x="8" y="2"/>
              </a:cxn>
              <a:cxn ang="0">
                <a:pos x="5" y="3"/>
              </a:cxn>
              <a:cxn ang="0">
                <a:pos x="3" y="6"/>
              </a:cxn>
              <a:cxn ang="0">
                <a:pos x="2" y="8"/>
              </a:cxn>
              <a:cxn ang="0">
                <a:pos x="0" y="10"/>
              </a:cxn>
              <a:cxn ang="0">
                <a:pos x="0" y="14"/>
              </a:cxn>
              <a:cxn ang="0">
                <a:pos x="0" y="16"/>
              </a:cxn>
              <a:cxn ang="0">
                <a:pos x="2" y="18"/>
              </a:cxn>
              <a:cxn ang="0">
                <a:pos x="3" y="21"/>
              </a:cxn>
              <a:cxn ang="0">
                <a:pos x="5" y="23"/>
              </a:cxn>
              <a:cxn ang="0">
                <a:pos x="8" y="24"/>
              </a:cxn>
              <a:cxn ang="0">
                <a:pos x="11" y="25"/>
              </a:cxn>
              <a:cxn ang="0">
                <a:pos x="15" y="26"/>
              </a:cxn>
              <a:cxn ang="0">
                <a:pos x="18" y="26"/>
              </a:cxn>
              <a:cxn ang="0">
                <a:pos x="23" y="26"/>
              </a:cxn>
              <a:cxn ang="0">
                <a:pos x="26" y="25"/>
              </a:cxn>
              <a:cxn ang="0">
                <a:pos x="29" y="24"/>
              </a:cxn>
              <a:cxn ang="0">
                <a:pos x="33" y="23"/>
              </a:cxn>
              <a:cxn ang="0">
                <a:pos x="34" y="21"/>
              </a:cxn>
              <a:cxn ang="0">
                <a:pos x="36" y="18"/>
              </a:cxn>
              <a:cxn ang="0">
                <a:pos x="38" y="16"/>
              </a:cxn>
              <a:cxn ang="0">
                <a:pos x="38" y="14"/>
              </a:cxn>
              <a:cxn ang="0">
                <a:pos x="38" y="10"/>
              </a:cxn>
              <a:cxn ang="0">
                <a:pos x="36" y="8"/>
              </a:cxn>
              <a:cxn ang="0">
                <a:pos x="34" y="6"/>
              </a:cxn>
              <a:cxn ang="0">
                <a:pos x="33" y="3"/>
              </a:cxn>
              <a:cxn ang="0">
                <a:pos x="29" y="2"/>
              </a:cxn>
              <a:cxn ang="0">
                <a:pos x="26" y="1"/>
              </a:cxn>
              <a:cxn ang="0">
                <a:pos x="23" y="0"/>
              </a:cxn>
              <a:cxn ang="0">
                <a:pos x="18" y="0"/>
              </a:cxn>
            </a:cxnLst>
            <a:rect l="0" t="0" r="r" b="b"/>
            <a:pathLst>
              <a:path w="38" h="26">
                <a:moveTo>
                  <a:pt x="18" y="0"/>
                </a:moveTo>
                <a:lnTo>
                  <a:pt x="15" y="0"/>
                </a:lnTo>
                <a:lnTo>
                  <a:pt x="11" y="1"/>
                </a:lnTo>
                <a:lnTo>
                  <a:pt x="8" y="2"/>
                </a:lnTo>
                <a:lnTo>
                  <a:pt x="5" y="3"/>
                </a:lnTo>
                <a:lnTo>
                  <a:pt x="3" y="6"/>
                </a:lnTo>
                <a:lnTo>
                  <a:pt x="2" y="8"/>
                </a:lnTo>
                <a:lnTo>
                  <a:pt x="0" y="10"/>
                </a:lnTo>
                <a:lnTo>
                  <a:pt x="0" y="14"/>
                </a:lnTo>
                <a:lnTo>
                  <a:pt x="0" y="16"/>
                </a:lnTo>
                <a:lnTo>
                  <a:pt x="2" y="18"/>
                </a:lnTo>
                <a:lnTo>
                  <a:pt x="3" y="21"/>
                </a:lnTo>
                <a:lnTo>
                  <a:pt x="5" y="23"/>
                </a:lnTo>
                <a:lnTo>
                  <a:pt x="8" y="24"/>
                </a:lnTo>
                <a:lnTo>
                  <a:pt x="11" y="25"/>
                </a:lnTo>
                <a:lnTo>
                  <a:pt x="15" y="26"/>
                </a:lnTo>
                <a:lnTo>
                  <a:pt x="18" y="26"/>
                </a:lnTo>
                <a:lnTo>
                  <a:pt x="23" y="26"/>
                </a:lnTo>
                <a:lnTo>
                  <a:pt x="26" y="25"/>
                </a:lnTo>
                <a:lnTo>
                  <a:pt x="29" y="24"/>
                </a:lnTo>
                <a:lnTo>
                  <a:pt x="33" y="23"/>
                </a:lnTo>
                <a:lnTo>
                  <a:pt x="34" y="21"/>
                </a:lnTo>
                <a:lnTo>
                  <a:pt x="36" y="18"/>
                </a:lnTo>
                <a:lnTo>
                  <a:pt x="38" y="16"/>
                </a:lnTo>
                <a:lnTo>
                  <a:pt x="38" y="14"/>
                </a:lnTo>
                <a:lnTo>
                  <a:pt x="38" y="10"/>
                </a:lnTo>
                <a:lnTo>
                  <a:pt x="36" y="8"/>
                </a:lnTo>
                <a:lnTo>
                  <a:pt x="34" y="6"/>
                </a:lnTo>
                <a:lnTo>
                  <a:pt x="33" y="3"/>
                </a:lnTo>
                <a:lnTo>
                  <a:pt x="29"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21" name="Freeform 193"/>
          <p:cNvSpPr>
            <a:spLocks/>
          </p:cNvSpPr>
          <p:nvPr/>
        </p:nvSpPr>
        <p:spPr bwMode="auto">
          <a:xfrm>
            <a:off x="3763964" y="3366988"/>
            <a:ext cx="28575" cy="44450"/>
          </a:xfrm>
          <a:custGeom>
            <a:avLst/>
            <a:gdLst/>
            <a:ahLst/>
            <a:cxnLst>
              <a:cxn ang="0">
                <a:pos x="20" y="0"/>
              </a:cxn>
              <a:cxn ang="0">
                <a:pos x="15" y="1"/>
              </a:cxn>
              <a:cxn ang="0">
                <a:pos x="12" y="1"/>
              </a:cxn>
              <a:cxn ang="0">
                <a:pos x="9" y="3"/>
              </a:cxn>
              <a:cxn ang="0">
                <a:pos x="7" y="5"/>
              </a:cxn>
              <a:cxn ang="0">
                <a:pos x="4" y="6"/>
              </a:cxn>
              <a:cxn ang="0">
                <a:pos x="2" y="8"/>
              </a:cxn>
              <a:cxn ang="0">
                <a:pos x="0" y="12"/>
              </a:cxn>
              <a:cxn ang="0">
                <a:pos x="0" y="14"/>
              </a:cxn>
              <a:cxn ang="0">
                <a:pos x="0" y="16"/>
              </a:cxn>
              <a:cxn ang="0">
                <a:pos x="2" y="20"/>
              </a:cxn>
              <a:cxn ang="0">
                <a:pos x="4" y="21"/>
              </a:cxn>
              <a:cxn ang="0">
                <a:pos x="7" y="23"/>
              </a:cxn>
              <a:cxn ang="0">
                <a:pos x="9" y="26"/>
              </a:cxn>
              <a:cxn ang="0">
                <a:pos x="12" y="27"/>
              </a:cxn>
              <a:cxn ang="0">
                <a:pos x="15" y="27"/>
              </a:cxn>
              <a:cxn ang="0">
                <a:pos x="20" y="28"/>
              </a:cxn>
              <a:cxn ang="0">
                <a:pos x="23" y="27"/>
              </a:cxn>
              <a:cxn ang="0">
                <a:pos x="27" y="27"/>
              </a:cxn>
              <a:cxn ang="0">
                <a:pos x="30" y="26"/>
              </a:cxn>
              <a:cxn ang="0">
                <a:pos x="33" y="23"/>
              </a:cxn>
              <a:cxn ang="0">
                <a:pos x="35" y="21"/>
              </a:cxn>
              <a:cxn ang="0">
                <a:pos x="38" y="20"/>
              </a:cxn>
              <a:cxn ang="0">
                <a:pos x="38" y="16"/>
              </a:cxn>
              <a:cxn ang="0">
                <a:pos x="38" y="14"/>
              </a:cxn>
              <a:cxn ang="0">
                <a:pos x="38" y="12"/>
              </a:cxn>
              <a:cxn ang="0">
                <a:pos x="38" y="8"/>
              </a:cxn>
              <a:cxn ang="0">
                <a:pos x="35" y="6"/>
              </a:cxn>
              <a:cxn ang="0">
                <a:pos x="33" y="5"/>
              </a:cxn>
              <a:cxn ang="0">
                <a:pos x="30" y="3"/>
              </a:cxn>
              <a:cxn ang="0">
                <a:pos x="27" y="1"/>
              </a:cxn>
              <a:cxn ang="0">
                <a:pos x="23" y="1"/>
              </a:cxn>
              <a:cxn ang="0">
                <a:pos x="20" y="0"/>
              </a:cxn>
            </a:cxnLst>
            <a:rect l="0" t="0" r="r" b="b"/>
            <a:pathLst>
              <a:path w="38" h="28">
                <a:moveTo>
                  <a:pt x="20" y="0"/>
                </a:moveTo>
                <a:lnTo>
                  <a:pt x="15" y="1"/>
                </a:lnTo>
                <a:lnTo>
                  <a:pt x="12" y="1"/>
                </a:lnTo>
                <a:lnTo>
                  <a:pt x="9" y="3"/>
                </a:lnTo>
                <a:lnTo>
                  <a:pt x="7" y="5"/>
                </a:lnTo>
                <a:lnTo>
                  <a:pt x="4" y="6"/>
                </a:lnTo>
                <a:lnTo>
                  <a:pt x="2" y="8"/>
                </a:lnTo>
                <a:lnTo>
                  <a:pt x="0" y="12"/>
                </a:lnTo>
                <a:lnTo>
                  <a:pt x="0" y="14"/>
                </a:lnTo>
                <a:lnTo>
                  <a:pt x="0" y="16"/>
                </a:lnTo>
                <a:lnTo>
                  <a:pt x="2" y="20"/>
                </a:lnTo>
                <a:lnTo>
                  <a:pt x="4" y="21"/>
                </a:lnTo>
                <a:lnTo>
                  <a:pt x="7" y="23"/>
                </a:lnTo>
                <a:lnTo>
                  <a:pt x="9" y="26"/>
                </a:lnTo>
                <a:lnTo>
                  <a:pt x="12" y="27"/>
                </a:lnTo>
                <a:lnTo>
                  <a:pt x="15" y="27"/>
                </a:lnTo>
                <a:lnTo>
                  <a:pt x="20" y="28"/>
                </a:lnTo>
                <a:lnTo>
                  <a:pt x="23" y="27"/>
                </a:lnTo>
                <a:lnTo>
                  <a:pt x="27" y="27"/>
                </a:lnTo>
                <a:lnTo>
                  <a:pt x="30" y="26"/>
                </a:lnTo>
                <a:lnTo>
                  <a:pt x="33" y="23"/>
                </a:lnTo>
                <a:lnTo>
                  <a:pt x="35" y="21"/>
                </a:lnTo>
                <a:lnTo>
                  <a:pt x="38" y="20"/>
                </a:lnTo>
                <a:lnTo>
                  <a:pt x="38" y="16"/>
                </a:lnTo>
                <a:lnTo>
                  <a:pt x="38" y="14"/>
                </a:lnTo>
                <a:lnTo>
                  <a:pt x="38" y="12"/>
                </a:lnTo>
                <a:lnTo>
                  <a:pt x="38" y="8"/>
                </a:lnTo>
                <a:lnTo>
                  <a:pt x="35" y="6"/>
                </a:lnTo>
                <a:lnTo>
                  <a:pt x="33" y="5"/>
                </a:lnTo>
                <a:lnTo>
                  <a:pt x="30" y="3"/>
                </a:lnTo>
                <a:lnTo>
                  <a:pt x="27" y="1"/>
                </a:lnTo>
                <a:lnTo>
                  <a:pt x="23" y="1"/>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22" name="Freeform 194"/>
          <p:cNvSpPr>
            <a:spLocks/>
          </p:cNvSpPr>
          <p:nvPr/>
        </p:nvSpPr>
        <p:spPr bwMode="auto">
          <a:xfrm>
            <a:off x="3763964" y="3366988"/>
            <a:ext cx="28575" cy="44450"/>
          </a:xfrm>
          <a:custGeom>
            <a:avLst/>
            <a:gdLst/>
            <a:ahLst/>
            <a:cxnLst>
              <a:cxn ang="0">
                <a:pos x="20" y="0"/>
              </a:cxn>
              <a:cxn ang="0">
                <a:pos x="15" y="1"/>
              </a:cxn>
              <a:cxn ang="0">
                <a:pos x="12" y="1"/>
              </a:cxn>
              <a:cxn ang="0">
                <a:pos x="9" y="3"/>
              </a:cxn>
              <a:cxn ang="0">
                <a:pos x="7" y="5"/>
              </a:cxn>
              <a:cxn ang="0">
                <a:pos x="4" y="6"/>
              </a:cxn>
              <a:cxn ang="0">
                <a:pos x="2" y="8"/>
              </a:cxn>
              <a:cxn ang="0">
                <a:pos x="0" y="12"/>
              </a:cxn>
              <a:cxn ang="0">
                <a:pos x="0" y="14"/>
              </a:cxn>
              <a:cxn ang="0">
                <a:pos x="0" y="16"/>
              </a:cxn>
              <a:cxn ang="0">
                <a:pos x="2" y="20"/>
              </a:cxn>
              <a:cxn ang="0">
                <a:pos x="4" y="21"/>
              </a:cxn>
              <a:cxn ang="0">
                <a:pos x="7" y="23"/>
              </a:cxn>
              <a:cxn ang="0">
                <a:pos x="9" y="26"/>
              </a:cxn>
              <a:cxn ang="0">
                <a:pos x="12" y="27"/>
              </a:cxn>
              <a:cxn ang="0">
                <a:pos x="15" y="27"/>
              </a:cxn>
              <a:cxn ang="0">
                <a:pos x="20" y="28"/>
              </a:cxn>
              <a:cxn ang="0">
                <a:pos x="23" y="27"/>
              </a:cxn>
              <a:cxn ang="0">
                <a:pos x="27" y="27"/>
              </a:cxn>
              <a:cxn ang="0">
                <a:pos x="30" y="26"/>
              </a:cxn>
              <a:cxn ang="0">
                <a:pos x="33" y="23"/>
              </a:cxn>
              <a:cxn ang="0">
                <a:pos x="35" y="21"/>
              </a:cxn>
              <a:cxn ang="0">
                <a:pos x="38" y="20"/>
              </a:cxn>
              <a:cxn ang="0">
                <a:pos x="38" y="16"/>
              </a:cxn>
              <a:cxn ang="0">
                <a:pos x="38" y="14"/>
              </a:cxn>
              <a:cxn ang="0">
                <a:pos x="38" y="12"/>
              </a:cxn>
              <a:cxn ang="0">
                <a:pos x="38" y="8"/>
              </a:cxn>
              <a:cxn ang="0">
                <a:pos x="35" y="6"/>
              </a:cxn>
              <a:cxn ang="0">
                <a:pos x="33" y="5"/>
              </a:cxn>
              <a:cxn ang="0">
                <a:pos x="30" y="3"/>
              </a:cxn>
              <a:cxn ang="0">
                <a:pos x="27" y="1"/>
              </a:cxn>
              <a:cxn ang="0">
                <a:pos x="23" y="1"/>
              </a:cxn>
              <a:cxn ang="0">
                <a:pos x="20" y="0"/>
              </a:cxn>
            </a:cxnLst>
            <a:rect l="0" t="0" r="r" b="b"/>
            <a:pathLst>
              <a:path w="38" h="28">
                <a:moveTo>
                  <a:pt x="20" y="0"/>
                </a:moveTo>
                <a:lnTo>
                  <a:pt x="15" y="1"/>
                </a:lnTo>
                <a:lnTo>
                  <a:pt x="12" y="1"/>
                </a:lnTo>
                <a:lnTo>
                  <a:pt x="9" y="3"/>
                </a:lnTo>
                <a:lnTo>
                  <a:pt x="7" y="5"/>
                </a:lnTo>
                <a:lnTo>
                  <a:pt x="4" y="6"/>
                </a:lnTo>
                <a:lnTo>
                  <a:pt x="2" y="8"/>
                </a:lnTo>
                <a:lnTo>
                  <a:pt x="0" y="12"/>
                </a:lnTo>
                <a:lnTo>
                  <a:pt x="0" y="14"/>
                </a:lnTo>
                <a:lnTo>
                  <a:pt x="0" y="16"/>
                </a:lnTo>
                <a:lnTo>
                  <a:pt x="2" y="20"/>
                </a:lnTo>
                <a:lnTo>
                  <a:pt x="4" y="21"/>
                </a:lnTo>
                <a:lnTo>
                  <a:pt x="7" y="23"/>
                </a:lnTo>
                <a:lnTo>
                  <a:pt x="9" y="26"/>
                </a:lnTo>
                <a:lnTo>
                  <a:pt x="12" y="27"/>
                </a:lnTo>
                <a:lnTo>
                  <a:pt x="15" y="27"/>
                </a:lnTo>
                <a:lnTo>
                  <a:pt x="20" y="28"/>
                </a:lnTo>
                <a:lnTo>
                  <a:pt x="23" y="27"/>
                </a:lnTo>
                <a:lnTo>
                  <a:pt x="27" y="27"/>
                </a:lnTo>
                <a:lnTo>
                  <a:pt x="30" y="26"/>
                </a:lnTo>
                <a:lnTo>
                  <a:pt x="33" y="23"/>
                </a:lnTo>
                <a:lnTo>
                  <a:pt x="35" y="21"/>
                </a:lnTo>
                <a:lnTo>
                  <a:pt x="38" y="20"/>
                </a:lnTo>
                <a:lnTo>
                  <a:pt x="38" y="16"/>
                </a:lnTo>
                <a:lnTo>
                  <a:pt x="38" y="14"/>
                </a:lnTo>
                <a:lnTo>
                  <a:pt x="38" y="12"/>
                </a:lnTo>
                <a:lnTo>
                  <a:pt x="38" y="8"/>
                </a:lnTo>
                <a:lnTo>
                  <a:pt x="35" y="6"/>
                </a:lnTo>
                <a:lnTo>
                  <a:pt x="33" y="5"/>
                </a:lnTo>
                <a:lnTo>
                  <a:pt x="30" y="3"/>
                </a:lnTo>
                <a:lnTo>
                  <a:pt x="27" y="1"/>
                </a:lnTo>
                <a:lnTo>
                  <a:pt x="23" y="1"/>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23" name="Freeform 195"/>
          <p:cNvSpPr>
            <a:spLocks/>
          </p:cNvSpPr>
          <p:nvPr/>
        </p:nvSpPr>
        <p:spPr bwMode="auto">
          <a:xfrm>
            <a:off x="3725863" y="3392388"/>
            <a:ext cx="31750" cy="44450"/>
          </a:xfrm>
          <a:custGeom>
            <a:avLst/>
            <a:gdLst/>
            <a:ahLst/>
            <a:cxnLst>
              <a:cxn ang="0">
                <a:pos x="20" y="0"/>
              </a:cxn>
              <a:cxn ang="0">
                <a:pos x="16" y="2"/>
              </a:cxn>
              <a:cxn ang="0">
                <a:pos x="11" y="2"/>
              </a:cxn>
              <a:cxn ang="0">
                <a:pos x="10" y="3"/>
              </a:cxn>
              <a:cxn ang="0">
                <a:pos x="6" y="5"/>
              </a:cxn>
              <a:cxn ang="0">
                <a:pos x="3" y="7"/>
              </a:cxn>
              <a:cxn ang="0">
                <a:pos x="2" y="10"/>
              </a:cxn>
              <a:cxn ang="0">
                <a:pos x="2" y="12"/>
              </a:cxn>
              <a:cxn ang="0">
                <a:pos x="0" y="14"/>
              </a:cxn>
              <a:cxn ang="0">
                <a:pos x="2" y="17"/>
              </a:cxn>
              <a:cxn ang="0">
                <a:pos x="2" y="20"/>
              </a:cxn>
              <a:cxn ang="0">
                <a:pos x="3" y="22"/>
              </a:cxn>
              <a:cxn ang="0">
                <a:pos x="6" y="23"/>
              </a:cxn>
              <a:cxn ang="0">
                <a:pos x="10" y="26"/>
              </a:cxn>
              <a:cxn ang="0">
                <a:pos x="11" y="27"/>
              </a:cxn>
              <a:cxn ang="0">
                <a:pos x="16" y="28"/>
              </a:cxn>
              <a:cxn ang="0">
                <a:pos x="20" y="28"/>
              </a:cxn>
              <a:cxn ang="0">
                <a:pos x="23" y="28"/>
              </a:cxn>
              <a:cxn ang="0">
                <a:pos x="28" y="27"/>
              </a:cxn>
              <a:cxn ang="0">
                <a:pos x="31" y="26"/>
              </a:cxn>
              <a:cxn ang="0">
                <a:pos x="33" y="23"/>
              </a:cxn>
              <a:cxn ang="0">
                <a:pos x="36" y="22"/>
              </a:cxn>
              <a:cxn ang="0">
                <a:pos x="38" y="20"/>
              </a:cxn>
              <a:cxn ang="0">
                <a:pos x="38" y="17"/>
              </a:cxn>
              <a:cxn ang="0">
                <a:pos x="39" y="14"/>
              </a:cxn>
              <a:cxn ang="0">
                <a:pos x="38" y="12"/>
              </a:cxn>
              <a:cxn ang="0">
                <a:pos x="38" y="10"/>
              </a:cxn>
              <a:cxn ang="0">
                <a:pos x="36" y="7"/>
              </a:cxn>
              <a:cxn ang="0">
                <a:pos x="33" y="5"/>
              </a:cxn>
              <a:cxn ang="0">
                <a:pos x="31" y="3"/>
              </a:cxn>
              <a:cxn ang="0">
                <a:pos x="28" y="2"/>
              </a:cxn>
              <a:cxn ang="0">
                <a:pos x="23" y="2"/>
              </a:cxn>
              <a:cxn ang="0">
                <a:pos x="20" y="0"/>
              </a:cxn>
            </a:cxnLst>
            <a:rect l="0" t="0" r="r" b="b"/>
            <a:pathLst>
              <a:path w="39" h="28">
                <a:moveTo>
                  <a:pt x="20" y="0"/>
                </a:moveTo>
                <a:lnTo>
                  <a:pt x="16" y="2"/>
                </a:lnTo>
                <a:lnTo>
                  <a:pt x="11" y="2"/>
                </a:lnTo>
                <a:lnTo>
                  <a:pt x="10" y="3"/>
                </a:lnTo>
                <a:lnTo>
                  <a:pt x="6" y="5"/>
                </a:lnTo>
                <a:lnTo>
                  <a:pt x="3" y="7"/>
                </a:lnTo>
                <a:lnTo>
                  <a:pt x="2" y="10"/>
                </a:lnTo>
                <a:lnTo>
                  <a:pt x="2" y="12"/>
                </a:lnTo>
                <a:lnTo>
                  <a:pt x="0" y="14"/>
                </a:lnTo>
                <a:lnTo>
                  <a:pt x="2" y="17"/>
                </a:lnTo>
                <a:lnTo>
                  <a:pt x="2" y="20"/>
                </a:lnTo>
                <a:lnTo>
                  <a:pt x="3" y="22"/>
                </a:lnTo>
                <a:lnTo>
                  <a:pt x="6" y="23"/>
                </a:lnTo>
                <a:lnTo>
                  <a:pt x="10" y="26"/>
                </a:lnTo>
                <a:lnTo>
                  <a:pt x="11" y="27"/>
                </a:lnTo>
                <a:lnTo>
                  <a:pt x="16" y="28"/>
                </a:lnTo>
                <a:lnTo>
                  <a:pt x="20" y="28"/>
                </a:lnTo>
                <a:lnTo>
                  <a:pt x="23" y="28"/>
                </a:lnTo>
                <a:lnTo>
                  <a:pt x="28" y="27"/>
                </a:lnTo>
                <a:lnTo>
                  <a:pt x="31" y="26"/>
                </a:lnTo>
                <a:lnTo>
                  <a:pt x="33" y="23"/>
                </a:lnTo>
                <a:lnTo>
                  <a:pt x="36" y="22"/>
                </a:lnTo>
                <a:lnTo>
                  <a:pt x="38" y="20"/>
                </a:lnTo>
                <a:lnTo>
                  <a:pt x="38" y="17"/>
                </a:lnTo>
                <a:lnTo>
                  <a:pt x="39" y="14"/>
                </a:lnTo>
                <a:lnTo>
                  <a:pt x="38" y="12"/>
                </a:lnTo>
                <a:lnTo>
                  <a:pt x="38" y="10"/>
                </a:lnTo>
                <a:lnTo>
                  <a:pt x="36" y="7"/>
                </a:lnTo>
                <a:lnTo>
                  <a:pt x="33" y="5"/>
                </a:lnTo>
                <a:lnTo>
                  <a:pt x="31" y="3"/>
                </a:lnTo>
                <a:lnTo>
                  <a:pt x="28" y="2"/>
                </a:lnTo>
                <a:lnTo>
                  <a:pt x="23" y="2"/>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24" name="Freeform 196"/>
          <p:cNvSpPr>
            <a:spLocks/>
          </p:cNvSpPr>
          <p:nvPr/>
        </p:nvSpPr>
        <p:spPr bwMode="auto">
          <a:xfrm>
            <a:off x="3725863" y="3392388"/>
            <a:ext cx="31750" cy="44450"/>
          </a:xfrm>
          <a:custGeom>
            <a:avLst/>
            <a:gdLst/>
            <a:ahLst/>
            <a:cxnLst>
              <a:cxn ang="0">
                <a:pos x="20" y="0"/>
              </a:cxn>
              <a:cxn ang="0">
                <a:pos x="16" y="2"/>
              </a:cxn>
              <a:cxn ang="0">
                <a:pos x="11" y="2"/>
              </a:cxn>
              <a:cxn ang="0">
                <a:pos x="10" y="3"/>
              </a:cxn>
              <a:cxn ang="0">
                <a:pos x="6" y="5"/>
              </a:cxn>
              <a:cxn ang="0">
                <a:pos x="3" y="7"/>
              </a:cxn>
              <a:cxn ang="0">
                <a:pos x="2" y="10"/>
              </a:cxn>
              <a:cxn ang="0">
                <a:pos x="2" y="12"/>
              </a:cxn>
              <a:cxn ang="0">
                <a:pos x="0" y="14"/>
              </a:cxn>
              <a:cxn ang="0">
                <a:pos x="2" y="17"/>
              </a:cxn>
              <a:cxn ang="0">
                <a:pos x="2" y="20"/>
              </a:cxn>
              <a:cxn ang="0">
                <a:pos x="3" y="22"/>
              </a:cxn>
              <a:cxn ang="0">
                <a:pos x="6" y="23"/>
              </a:cxn>
              <a:cxn ang="0">
                <a:pos x="10" y="26"/>
              </a:cxn>
              <a:cxn ang="0">
                <a:pos x="11" y="27"/>
              </a:cxn>
              <a:cxn ang="0">
                <a:pos x="16" y="28"/>
              </a:cxn>
              <a:cxn ang="0">
                <a:pos x="20" y="28"/>
              </a:cxn>
              <a:cxn ang="0">
                <a:pos x="23" y="28"/>
              </a:cxn>
              <a:cxn ang="0">
                <a:pos x="28" y="27"/>
              </a:cxn>
              <a:cxn ang="0">
                <a:pos x="31" y="26"/>
              </a:cxn>
              <a:cxn ang="0">
                <a:pos x="33" y="23"/>
              </a:cxn>
              <a:cxn ang="0">
                <a:pos x="36" y="22"/>
              </a:cxn>
              <a:cxn ang="0">
                <a:pos x="38" y="20"/>
              </a:cxn>
              <a:cxn ang="0">
                <a:pos x="38" y="17"/>
              </a:cxn>
              <a:cxn ang="0">
                <a:pos x="39" y="14"/>
              </a:cxn>
              <a:cxn ang="0">
                <a:pos x="38" y="12"/>
              </a:cxn>
              <a:cxn ang="0">
                <a:pos x="38" y="10"/>
              </a:cxn>
              <a:cxn ang="0">
                <a:pos x="36" y="7"/>
              </a:cxn>
              <a:cxn ang="0">
                <a:pos x="33" y="5"/>
              </a:cxn>
              <a:cxn ang="0">
                <a:pos x="31" y="3"/>
              </a:cxn>
              <a:cxn ang="0">
                <a:pos x="28" y="2"/>
              </a:cxn>
              <a:cxn ang="0">
                <a:pos x="23" y="2"/>
              </a:cxn>
              <a:cxn ang="0">
                <a:pos x="20" y="0"/>
              </a:cxn>
            </a:cxnLst>
            <a:rect l="0" t="0" r="r" b="b"/>
            <a:pathLst>
              <a:path w="39" h="28">
                <a:moveTo>
                  <a:pt x="20" y="0"/>
                </a:moveTo>
                <a:lnTo>
                  <a:pt x="16" y="2"/>
                </a:lnTo>
                <a:lnTo>
                  <a:pt x="11" y="2"/>
                </a:lnTo>
                <a:lnTo>
                  <a:pt x="10" y="3"/>
                </a:lnTo>
                <a:lnTo>
                  <a:pt x="6" y="5"/>
                </a:lnTo>
                <a:lnTo>
                  <a:pt x="3" y="7"/>
                </a:lnTo>
                <a:lnTo>
                  <a:pt x="2" y="10"/>
                </a:lnTo>
                <a:lnTo>
                  <a:pt x="2" y="12"/>
                </a:lnTo>
                <a:lnTo>
                  <a:pt x="0" y="14"/>
                </a:lnTo>
                <a:lnTo>
                  <a:pt x="2" y="17"/>
                </a:lnTo>
                <a:lnTo>
                  <a:pt x="2" y="20"/>
                </a:lnTo>
                <a:lnTo>
                  <a:pt x="3" y="22"/>
                </a:lnTo>
                <a:lnTo>
                  <a:pt x="6" y="23"/>
                </a:lnTo>
                <a:lnTo>
                  <a:pt x="10" y="26"/>
                </a:lnTo>
                <a:lnTo>
                  <a:pt x="11" y="27"/>
                </a:lnTo>
                <a:lnTo>
                  <a:pt x="16" y="28"/>
                </a:lnTo>
                <a:lnTo>
                  <a:pt x="20" y="28"/>
                </a:lnTo>
                <a:lnTo>
                  <a:pt x="23" y="28"/>
                </a:lnTo>
                <a:lnTo>
                  <a:pt x="28" y="27"/>
                </a:lnTo>
                <a:lnTo>
                  <a:pt x="31" y="26"/>
                </a:lnTo>
                <a:lnTo>
                  <a:pt x="33" y="23"/>
                </a:lnTo>
                <a:lnTo>
                  <a:pt x="36" y="22"/>
                </a:lnTo>
                <a:lnTo>
                  <a:pt x="38" y="20"/>
                </a:lnTo>
                <a:lnTo>
                  <a:pt x="38" y="17"/>
                </a:lnTo>
                <a:lnTo>
                  <a:pt x="39" y="14"/>
                </a:lnTo>
                <a:lnTo>
                  <a:pt x="38" y="12"/>
                </a:lnTo>
                <a:lnTo>
                  <a:pt x="38" y="10"/>
                </a:lnTo>
                <a:lnTo>
                  <a:pt x="36" y="7"/>
                </a:lnTo>
                <a:lnTo>
                  <a:pt x="33" y="5"/>
                </a:lnTo>
                <a:lnTo>
                  <a:pt x="31" y="3"/>
                </a:lnTo>
                <a:lnTo>
                  <a:pt x="28" y="2"/>
                </a:lnTo>
                <a:lnTo>
                  <a:pt x="23" y="2"/>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25" name="Freeform 197"/>
          <p:cNvSpPr>
            <a:spLocks/>
          </p:cNvSpPr>
          <p:nvPr/>
        </p:nvSpPr>
        <p:spPr bwMode="auto">
          <a:xfrm>
            <a:off x="4224339" y="2954239"/>
            <a:ext cx="28575" cy="42863"/>
          </a:xfrm>
          <a:custGeom>
            <a:avLst/>
            <a:gdLst/>
            <a:ahLst/>
            <a:cxnLst>
              <a:cxn ang="0">
                <a:pos x="18" y="0"/>
              </a:cxn>
              <a:cxn ang="0">
                <a:pos x="15" y="0"/>
              </a:cxn>
              <a:cxn ang="0">
                <a:pos x="11" y="1"/>
              </a:cxn>
              <a:cxn ang="0">
                <a:pos x="8" y="2"/>
              </a:cxn>
              <a:cxn ang="0">
                <a:pos x="5" y="4"/>
              </a:cxn>
              <a:cxn ang="0">
                <a:pos x="3" y="5"/>
              </a:cxn>
              <a:cxn ang="0">
                <a:pos x="1" y="8"/>
              </a:cxn>
              <a:cxn ang="0">
                <a:pos x="0" y="11"/>
              </a:cxn>
              <a:cxn ang="0">
                <a:pos x="0" y="13"/>
              </a:cxn>
              <a:cxn ang="0">
                <a:pos x="0" y="16"/>
              </a:cxn>
              <a:cxn ang="0">
                <a:pos x="1" y="18"/>
              </a:cxn>
              <a:cxn ang="0">
                <a:pos x="3" y="20"/>
              </a:cxn>
              <a:cxn ang="0">
                <a:pos x="5" y="23"/>
              </a:cxn>
              <a:cxn ang="0">
                <a:pos x="8" y="25"/>
              </a:cxn>
              <a:cxn ang="0">
                <a:pos x="11" y="26"/>
              </a:cxn>
              <a:cxn ang="0">
                <a:pos x="15" y="26"/>
              </a:cxn>
              <a:cxn ang="0">
                <a:pos x="18" y="27"/>
              </a:cxn>
              <a:cxn ang="0">
                <a:pos x="23" y="26"/>
              </a:cxn>
              <a:cxn ang="0">
                <a:pos x="26" y="26"/>
              </a:cxn>
              <a:cxn ang="0">
                <a:pos x="29" y="25"/>
              </a:cxn>
              <a:cxn ang="0">
                <a:pos x="33" y="23"/>
              </a:cxn>
              <a:cxn ang="0">
                <a:pos x="34" y="20"/>
              </a:cxn>
              <a:cxn ang="0">
                <a:pos x="36" y="18"/>
              </a:cxn>
              <a:cxn ang="0">
                <a:pos x="38" y="16"/>
              </a:cxn>
              <a:cxn ang="0">
                <a:pos x="38" y="13"/>
              </a:cxn>
              <a:cxn ang="0">
                <a:pos x="38" y="11"/>
              </a:cxn>
              <a:cxn ang="0">
                <a:pos x="36" y="8"/>
              </a:cxn>
              <a:cxn ang="0">
                <a:pos x="34" y="5"/>
              </a:cxn>
              <a:cxn ang="0">
                <a:pos x="33" y="4"/>
              </a:cxn>
              <a:cxn ang="0">
                <a:pos x="29" y="2"/>
              </a:cxn>
              <a:cxn ang="0">
                <a:pos x="26" y="1"/>
              </a:cxn>
              <a:cxn ang="0">
                <a:pos x="23" y="0"/>
              </a:cxn>
              <a:cxn ang="0">
                <a:pos x="18" y="0"/>
              </a:cxn>
            </a:cxnLst>
            <a:rect l="0" t="0" r="r" b="b"/>
            <a:pathLst>
              <a:path w="38" h="27">
                <a:moveTo>
                  <a:pt x="18" y="0"/>
                </a:moveTo>
                <a:lnTo>
                  <a:pt x="15" y="0"/>
                </a:lnTo>
                <a:lnTo>
                  <a:pt x="11" y="1"/>
                </a:lnTo>
                <a:lnTo>
                  <a:pt x="8" y="2"/>
                </a:lnTo>
                <a:lnTo>
                  <a:pt x="5" y="4"/>
                </a:lnTo>
                <a:lnTo>
                  <a:pt x="3" y="5"/>
                </a:lnTo>
                <a:lnTo>
                  <a:pt x="1" y="8"/>
                </a:lnTo>
                <a:lnTo>
                  <a:pt x="0" y="11"/>
                </a:lnTo>
                <a:lnTo>
                  <a:pt x="0" y="13"/>
                </a:lnTo>
                <a:lnTo>
                  <a:pt x="0" y="16"/>
                </a:lnTo>
                <a:lnTo>
                  <a:pt x="1" y="18"/>
                </a:lnTo>
                <a:lnTo>
                  <a:pt x="3" y="20"/>
                </a:lnTo>
                <a:lnTo>
                  <a:pt x="5" y="23"/>
                </a:lnTo>
                <a:lnTo>
                  <a:pt x="8" y="25"/>
                </a:lnTo>
                <a:lnTo>
                  <a:pt x="11" y="26"/>
                </a:lnTo>
                <a:lnTo>
                  <a:pt x="15" y="26"/>
                </a:lnTo>
                <a:lnTo>
                  <a:pt x="18" y="27"/>
                </a:lnTo>
                <a:lnTo>
                  <a:pt x="23" y="26"/>
                </a:lnTo>
                <a:lnTo>
                  <a:pt x="26" y="26"/>
                </a:lnTo>
                <a:lnTo>
                  <a:pt x="29" y="25"/>
                </a:lnTo>
                <a:lnTo>
                  <a:pt x="33" y="23"/>
                </a:lnTo>
                <a:lnTo>
                  <a:pt x="34" y="20"/>
                </a:lnTo>
                <a:lnTo>
                  <a:pt x="36" y="18"/>
                </a:lnTo>
                <a:lnTo>
                  <a:pt x="38" y="16"/>
                </a:lnTo>
                <a:lnTo>
                  <a:pt x="38" y="13"/>
                </a:lnTo>
                <a:lnTo>
                  <a:pt x="38" y="11"/>
                </a:lnTo>
                <a:lnTo>
                  <a:pt x="36" y="8"/>
                </a:lnTo>
                <a:lnTo>
                  <a:pt x="34" y="5"/>
                </a:lnTo>
                <a:lnTo>
                  <a:pt x="33" y="4"/>
                </a:lnTo>
                <a:lnTo>
                  <a:pt x="29" y="2"/>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26" name="Freeform 198"/>
          <p:cNvSpPr>
            <a:spLocks/>
          </p:cNvSpPr>
          <p:nvPr/>
        </p:nvSpPr>
        <p:spPr bwMode="auto">
          <a:xfrm>
            <a:off x="4224339" y="2954239"/>
            <a:ext cx="28575" cy="42863"/>
          </a:xfrm>
          <a:custGeom>
            <a:avLst/>
            <a:gdLst/>
            <a:ahLst/>
            <a:cxnLst>
              <a:cxn ang="0">
                <a:pos x="18" y="0"/>
              </a:cxn>
              <a:cxn ang="0">
                <a:pos x="15" y="0"/>
              </a:cxn>
              <a:cxn ang="0">
                <a:pos x="11" y="1"/>
              </a:cxn>
              <a:cxn ang="0">
                <a:pos x="8" y="2"/>
              </a:cxn>
              <a:cxn ang="0">
                <a:pos x="5" y="4"/>
              </a:cxn>
              <a:cxn ang="0">
                <a:pos x="3" y="5"/>
              </a:cxn>
              <a:cxn ang="0">
                <a:pos x="1" y="8"/>
              </a:cxn>
              <a:cxn ang="0">
                <a:pos x="0" y="11"/>
              </a:cxn>
              <a:cxn ang="0">
                <a:pos x="0" y="13"/>
              </a:cxn>
              <a:cxn ang="0">
                <a:pos x="0" y="16"/>
              </a:cxn>
              <a:cxn ang="0">
                <a:pos x="1" y="18"/>
              </a:cxn>
              <a:cxn ang="0">
                <a:pos x="3" y="20"/>
              </a:cxn>
              <a:cxn ang="0">
                <a:pos x="5" y="23"/>
              </a:cxn>
              <a:cxn ang="0">
                <a:pos x="8" y="25"/>
              </a:cxn>
              <a:cxn ang="0">
                <a:pos x="11" y="26"/>
              </a:cxn>
              <a:cxn ang="0">
                <a:pos x="15" y="26"/>
              </a:cxn>
              <a:cxn ang="0">
                <a:pos x="18" y="27"/>
              </a:cxn>
              <a:cxn ang="0">
                <a:pos x="23" y="26"/>
              </a:cxn>
              <a:cxn ang="0">
                <a:pos x="26" y="26"/>
              </a:cxn>
              <a:cxn ang="0">
                <a:pos x="29" y="25"/>
              </a:cxn>
              <a:cxn ang="0">
                <a:pos x="33" y="23"/>
              </a:cxn>
              <a:cxn ang="0">
                <a:pos x="34" y="20"/>
              </a:cxn>
              <a:cxn ang="0">
                <a:pos x="36" y="18"/>
              </a:cxn>
              <a:cxn ang="0">
                <a:pos x="38" y="16"/>
              </a:cxn>
              <a:cxn ang="0">
                <a:pos x="38" y="13"/>
              </a:cxn>
              <a:cxn ang="0">
                <a:pos x="38" y="11"/>
              </a:cxn>
              <a:cxn ang="0">
                <a:pos x="36" y="8"/>
              </a:cxn>
              <a:cxn ang="0">
                <a:pos x="34" y="5"/>
              </a:cxn>
              <a:cxn ang="0">
                <a:pos x="33" y="4"/>
              </a:cxn>
              <a:cxn ang="0">
                <a:pos x="29" y="2"/>
              </a:cxn>
              <a:cxn ang="0">
                <a:pos x="26" y="1"/>
              </a:cxn>
              <a:cxn ang="0">
                <a:pos x="23" y="0"/>
              </a:cxn>
              <a:cxn ang="0">
                <a:pos x="18" y="0"/>
              </a:cxn>
            </a:cxnLst>
            <a:rect l="0" t="0" r="r" b="b"/>
            <a:pathLst>
              <a:path w="38" h="27">
                <a:moveTo>
                  <a:pt x="18" y="0"/>
                </a:moveTo>
                <a:lnTo>
                  <a:pt x="15" y="0"/>
                </a:lnTo>
                <a:lnTo>
                  <a:pt x="11" y="1"/>
                </a:lnTo>
                <a:lnTo>
                  <a:pt x="8" y="2"/>
                </a:lnTo>
                <a:lnTo>
                  <a:pt x="5" y="4"/>
                </a:lnTo>
                <a:lnTo>
                  <a:pt x="3" y="5"/>
                </a:lnTo>
                <a:lnTo>
                  <a:pt x="1" y="8"/>
                </a:lnTo>
                <a:lnTo>
                  <a:pt x="0" y="11"/>
                </a:lnTo>
                <a:lnTo>
                  <a:pt x="0" y="13"/>
                </a:lnTo>
                <a:lnTo>
                  <a:pt x="0" y="16"/>
                </a:lnTo>
                <a:lnTo>
                  <a:pt x="1" y="18"/>
                </a:lnTo>
                <a:lnTo>
                  <a:pt x="3" y="20"/>
                </a:lnTo>
                <a:lnTo>
                  <a:pt x="5" y="23"/>
                </a:lnTo>
                <a:lnTo>
                  <a:pt x="8" y="25"/>
                </a:lnTo>
                <a:lnTo>
                  <a:pt x="11" y="26"/>
                </a:lnTo>
                <a:lnTo>
                  <a:pt x="15" y="26"/>
                </a:lnTo>
                <a:lnTo>
                  <a:pt x="18" y="27"/>
                </a:lnTo>
                <a:lnTo>
                  <a:pt x="23" y="26"/>
                </a:lnTo>
                <a:lnTo>
                  <a:pt x="26" y="26"/>
                </a:lnTo>
                <a:lnTo>
                  <a:pt x="29" y="25"/>
                </a:lnTo>
                <a:lnTo>
                  <a:pt x="33" y="23"/>
                </a:lnTo>
                <a:lnTo>
                  <a:pt x="34" y="20"/>
                </a:lnTo>
                <a:lnTo>
                  <a:pt x="36" y="18"/>
                </a:lnTo>
                <a:lnTo>
                  <a:pt x="38" y="16"/>
                </a:lnTo>
                <a:lnTo>
                  <a:pt x="38" y="13"/>
                </a:lnTo>
                <a:lnTo>
                  <a:pt x="38" y="11"/>
                </a:lnTo>
                <a:lnTo>
                  <a:pt x="36" y="8"/>
                </a:lnTo>
                <a:lnTo>
                  <a:pt x="34" y="5"/>
                </a:lnTo>
                <a:lnTo>
                  <a:pt x="33" y="4"/>
                </a:lnTo>
                <a:lnTo>
                  <a:pt x="29" y="2"/>
                </a:lnTo>
                <a:lnTo>
                  <a:pt x="26" y="1"/>
                </a:lnTo>
                <a:lnTo>
                  <a:pt x="23"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27" name="Freeform 199"/>
          <p:cNvSpPr>
            <a:spLocks/>
          </p:cNvSpPr>
          <p:nvPr/>
        </p:nvSpPr>
        <p:spPr bwMode="auto">
          <a:xfrm>
            <a:off x="4070351" y="3016151"/>
            <a:ext cx="28575" cy="42862"/>
          </a:xfrm>
          <a:custGeom>
            <a:avLst/>
            <a:gdLst/>
            <a:ahLst/>
            <a:cxnLst>
              <a:cxn ang="0">
                <a:pos x="18" y="0"/>
              </a:cxn>
              <a:cxn ang="0">
                <a:pos x="15" y="1"/>
              </a:cxn>
              <a:cxn ang="0">
                <a:pos x="12" y="1"/>
              </a:cxn>
              <a:cxn ang="0">
                <a:pos x="8" y="2"/>
              </a:cxn>
              <a:cxn ang="0">
                <a:pos x="5" y="4"/>
              </a:cxn>
              <a:cxn ang="0">
                <a:pos x="3" y="7"/>
              </a:cxn>
              <a:cxn ang="0">
                <a:pos x="0" y="8"/>
              </a:cxn>
              <a:cxn ang="0">
                <a:pos x="0" y="11"/>
              </a:cxn>
              <a:cxn ang="0">
                <a:pos x="0" y="14"/>
              </a:cxn>
              <a:cxn ang="0">
                <a:pos x="0" y="16"/>
              </a:cxn>
              <a:cxn ang="0">
                <a:pos x="0" y="19"/>
              </a:cxn>
              <a:cxn ang="0">
                <a:pos x="3" y="22"/>
              </a:cxn>
              <a:cxn ang="0">
                <a:pos x="5" y="23"/>
              </a:cxn>
              <a:cxn ang="0">
                <a:pos x="8" y="25"/>
              </a:cxn>
              <a:cxn ang="0">
                <a:pos x="12" y="26"/>
              </a:cxn>
              <a:cxn ang="0">
                <a:pos x="15" y="26"/>
              </a:cxn>
              <a:cxn ang="0">
                <a:pos x="18" y="27"/>
              </a:cxn>
              <a:cxn ang="0">
                <a:pos x="23" y="26"/>
              </a:cxn>
              <a:cxn ang="0">
                <a:pos x="26" y="26"/>
              </a:cxn>
              <a:cxn ang="0">
                <a:pos x="30" y="25"/>
              </a:cxn>
              <a:cxn ang="0">
                <a:pos x="31" y="23"/>
              </a:cxn>
              <a:cxn ang="0">
                <a:pos x="35" y="22"/>
              </a:cxn>
              <a:cxn ang="0">
                <a:pos x="36" y="19"/>
              </a:cxn>
              <a:cxn ang="0">
                <a:pos x="38" y="16"/>
              </a:cxn>
              <a:cxn ang="0">
                <a:pos x="38" y="14"/>
              </a:cxn>
              <a:cxn ang="0">
                <a:pos x="38" y="11"/>
              </a:cxn>
              <a:cxn ang="0">
                <a:pos x="36" y="8"/>
              </a:cxn>
              <a:cxn ang="0">
                <a:pos x="35" y="7"/>
              </a:cxn>
              <a:cxn ang="0">
                <a:pos x="31" y="4"/>
              </a:cxn>
              <a:cxn ang="0">
                <a:pos x="30" y="2"/>
              </a:cxn>
              <a:cxn ang="0">
                <a:pos x="26" y="1"/>
              </a:cxn>
              <a:cxn ang="0">
                <a:pos x="23" y="1"/>
              </a:cxn>
              <a:cxn ang="0">
                <a:pos x="18" y="0"/>
              </a:cxn>
            </a:cxnLst>
            <a:rect l="0" t="0" r="r" b="b"/>
            <a:pathLst>
              <a:path w="38" h="27">
                <a:moveTo>
                  <a:pt x="18" y="0"/>
                </a:moveTo>
                <a:lnTo>
                  <a:pt x="15" y="1"/>
                </a:lnTo>
                <a:lnTo>
                  <a:pt x="12" y="1"/>
                </a:lnTo>
                <a:lnTo>
                  <a:pt x="8" y="2"/>
                </a:lnTo>
                <a:lnTo>
                  <a:pt x="5" y="4"/>
                </a:lnTo>
                <a:lnTo>
                  <a:pt x="3" y="7"/>
                </a:lnTo>
                <a:lnTo>
                  <a:pt x="0" y="8"/>
                </a:lnTo>
                <a:lnTo>
                  <a:pt x="0" y="11"/>
                </a:lnTo>
                <a:lnTo>
                  <a:pt x="0" y="14"/>
                </a:lnTo>
                <a:lnTo>
                  <a:pt x="0" y="16"/>
                </a:lnTo>
                <a:lnTo>
                  <a:pt x="0" y="19"/>
                </a:lnTo>
                <a:lnTo>
                  <a:pt x="3" y="22"/>
                </a:lnTo>
                <a:lnTo>
                  <a:pt x="5" y="23"/>
                </a:lnTo>
                <a:lnTo>
                  <a:pt x="8" y="25"/>
                </a:lnTo>
                <a:lnTo>
                  <a:pt x="12" y="26"/>
                </a:lnTo>
                <a:lnTo>
                  <a:pt x="15" y="26"/>
                </a:lnTo>
                <a:lnTo>
                  <a:pt x="18" y="27"/>
                </a:lnTo>
                <a:lnTo>
                  <a:pt x="23" y="26"/>
                </a:lnTo>
                <a:lnTo>
                  <a:pt x="26" y="26"/>
                </a:lnTo>
                <a:lnTo>
                  <a:pt x="30" y="25"/>
                </a:lnTo>
                <a:lnTo>
                  <a:pt x="31" y="23"/>
                </a:lnTo>
                <a:lnTo>
                  <a:pt x="35" y="22"/>
                </a:lnTo>
                <a:lnTo>
                  <a:pt x="36" y="19"/>
                </a:lnTo>
                <a:lnTo>
                  <a:pt x="38" y="16"/>
                </a:lnTo>
                <a:lnTo>
                  <a:pt x="38" y="14"/>
                </a:lnTo>
                <a:lnTo>
                  <a:pt x="38" y="11"/>
                </a:lnTo>
                <a:lnTo>
                  <a:pt x="36" y="8"/>
                </a:lnTo>
                <a:lnTo>
                  <a:pt x="35" y="7"/>
                </a:lnTo>
                <a:lnTo>
                  <a:pt x="31" y="4"/>
                </a:lnTo>
                <a:lnTo>
                  <a:pt x="30" y="2"/>
                </a:lnTo>
                <a:lnTo>
                  <a:pt x="26" y="1"/>
                </a:lnTo>
                <a:lnTo>
                  <a:pt x="23" y="1"/>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28" name="Freeform 200"/>
          <p:cNvSpPr>
            <a:spLocks/>
          </p:cNvSpPr>
          <p:nvPr/>
        </p:nvSpPr>
        <p:spPr bwMode="auto">
          <a:xfrm>
            <a:off x="4070351" y="3016151"/>
            <a:ext cx="28575" cy="42862"/>
          </a:xfrm>
          <a:custGeom>
            <a:avLst/>
            <a:gdLst/>
            <a:ahLst/>
            <a:cxnLst>
              <a:cxn ang="0">
                <a:pos x="18" y="0"/>
              </a:cxn>
              <a:cxn ang="0">
                <a:pos x="15" y="1"/>
              </a:cxn>
              <a:cxn ang="0">
                <a:pos x="12" y="1"/>
              </a:cxn>
              <a:cxn ang="0">
                <a:pos x="8" y="2"/>
              </a:cxn>
              <a:cxn ang="0">
                <a:pos x="5" y="4"/>
              </a:cxn>
              <a:cxn ang="0">
                <a:pos x="3" y="7"/>
              </a:cxn>
              <a:cxn ang="0">
                <a:pos x="0" y="8"/>
              </a:cxn>
              <a:cxn ang="0">
                <a:pos x="0" y="11"/>
              </a:cxn>
              <a:cxn ang="0">
                <a:pos x="0" y="14"/>
              </a:cxn>
              <a:cxn ang="0">
                <a:pos x="0" y="16"/>
              </a:cxn>
              <a:cxn ang="0">
                <a:pos x="0" y="19"/>
              </a:cxn>
              <a:cxn ang="0">
                <a:pos x="3" y="22"/>
              </a:cxn>
              <a:cxn ang="0">
                <a:pos x="5" y="23"/>
              </a:cxn>
              <a:cxn ang="0">
                <a:pos x="8" y="25"/>
              </a:cxn>
              <a:cxn ang="0">
                <a:pos x="12" y="26"/>
              </a:cxn>
              <a:cxn ang="0">
                <a:pos x="15" y="26"/>
              </a:cxn>
              <a:cxn ang="0">
                <a:pos x="18" y="27"/>
              </a:cxn>
              <a:cxn ang="0">
                <a:pos x="23" y="26"/>
              </a:cxn>
              <a:cxn ang="0">
                <a:pos x="26" y="26"/>
              </a:cxn>
              <a:cxn ang="0">
                <a:pos x="30" y="25"/>
              </a:cxn>
              <a:cxn ang="0">
                <a:pos x="31" y="23"/>
              </a:cxn>
              <a:cxn ang="0">
                <a:pos x="35" y="22"/>
              </a:cxn>
              <a:cxn ang="0">
                <a:pos x="36" y="19"/>
              </a:cxn>
              <a:cxn ang="0">
                <a:pos x="38" y="16"/>
              </a:cxn>
              <a:cxn ang="0">
                <a:pos x="38" y="14"/>
              </a:cxn>
              <a:cxn ang="0">
                <a:pos x="38" y="11"/>
              </a:cxn>
              <a:cxn ang="0">
                <a:pos x="36" y="8"/>
              </a:cxn>
              <a:cxn ang="0">
                <a:pos x="35" y="7"/>
              </a:cxn>
              <a:cxn ang="0">
                <a:pos x="31" y="4"/>
              </a:cxn>
              <a:cxn ang="0">
                <a:pos x="30" y="2"/>
              </a:cxn>
              <a:cxn ang="0">
                <a:pos x="26" y="1"/>
              </a:cxn>
              <a:cxn ang="0">
                <a:pos x="23" y="1"/>
              </a:cxn>
              <a:cxn ang="0">
                <a:pos x="18" y="0"/>
              </a:cxn>
            </a:cxnLst>
            <a:rect l="0" t="0" r="r" b="b"/>
            <a:pathLst>
              <a:path w="38" h="27">
                <a:moveTo>
                  <a:pt x="18" y="0"/>
                </a:moveTo>
                <a:lnTo>
                  <a:pt x="15" y="1"/>
                </a:lnTo>
                <a:lnTo>
                  <a:pt x="12" y="1"/>
                </a:lnTo>
                <a:lnTo>
                  <a:pt x="8" y="2"/>
                </a:lnTo>
                <a:lnTo>
                  <a:pt x="5" y="4"/>
                </a:lnTo>
                <a:lnTo>
                  <a:pt x="3" y="7"/>
                </a:lnTo>
                <a:lnTo>
                  <a:pt x="0" y="8"/>
                </a:lnTo>
                <a:lnTo>
                  <a:pt x="0" y="11"/>
                </a:lnTo>
                <a:lnTo>
                  <a:pt x="0" y="14"/>
                </a:lnTo>
                <a:lnTo>
                  <a:pt x="0" y="16"/>
                </a:lnTo>
                <a:lnTo>
                  <a:pt x="0" y="19"/>
                </a:lnTo>
                <a:lnTo>
                  <a:pt x="3" y="22"/>
                </a:lnTo>
                <a:lnTo>
                  <a:pt x="5" y="23"/>
                </a:lnTo>
                <a:lnTo>
                  <a:pt x="8" y="25"/>
                </a:lnTo>
                <a:lnTo>
                  <a:pt x="12" y="26"/>
                </a:lnTo>
                <a:lnTo>
                  <a:pt x="15" y="26"/>
                </a:lnTo>
                <a:lnTo>
                  <a:pt x="18" y="27"/>
                </a:lnTo>
                <a:lnTo>
                  <a:pt x="23" y="26"/>
                </a:lnTo>
                <a:lnTo>
                  <a:pt x="26" y="26"/>
                </a:lnTo>
                <a:lnTo>
                  <a:pt x="30" y="25"/>
                </a:lnTo>
                <a:lnTo>
                  <a:pt x="31" y="23"/>
                </a:lnTo>
                <a:lnTo>
                  <a:pt x="35" y="22"/>
                </a:lnTo>
                <a:lnTo>
                  <a:pt x="36" y="19"/>
                </a:lnTo>
                <a:lnTo>
                  <a:pt x="38" y="16"/>
                </a:lnTo>
                <a:lnTo>
                  <a:pt x="38" y="14"/>
                </a:lnTo>
                <a:lnTo>
                  <a:pt x="38" y="11"/>
                </a:lnTo>
                <a:lnTo>
                  <a:pt x="36" y="8"/>
                </a:lnTo>
                <a:lnTo>
                  <a:pt x="35" y="7"/>
                </a:lnTo>
                <a:lnTo>
                  <a:pt x="31" y="4"/>
                </a:lnTo>
                <a:lnTo>
                  <a:pt x="30" y="2"/>
                </a:lnTo>
                <a:lnTo>
                  <a:pt x="26" y="1"/>
                </a:lnTo>
                <a:lnTo>
                  <a:pt x="23" y="1"/>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29" name="Freeform 201"/>
          <p:cNvSpPr>
            <a:spLocks/>
          </p:cNvSpPr>
          <p:nvPr/>
        </p:nvSpPr>
        <p:spPr bwMode="auto">
          <a:xfrm>
            <a:off x="4391026" y="3052664"/>
            <a:ext cx="30163" cy="41275"/>
          </a:xfrm>
          <a:custGeom>
            <a:avLst/>
            <a:gdLst/>
            <a:ahLst/>
            <a:cxnLst>
              <a:cxn ang="0">
                <a:pos x="19" y="0"/>
              </a:cxn>
              <a:cxn ang="0">
                <a:pos x="16" y="0"/>
              </a:cxn>
              <a:cxn ang="0">
                <a:pos x="11" y="0"/>
              </a:cxn>
              <a:cxn ang="0">
                <a:pos x="9" y="2"/>
              </a:cxn>
              <a:cxn ang="0">
                <a:pos x="6" y="3"/>
              </a:cxn>
              <a:cxn ang="0">
                <a:pos x="3" y="6"/>
              </a:cxn>
              <a:cxn ang="0">
                <a:pos x="1" y="8"/>
              </a:cxn>
              <a:cxn ang="0">
                <a:pos x="1" y="10"/>
              </a:cxn>
              <a:cxn ang="0">
                <a:pos x="0" y="13"/>
              </a:cxn>
              <a:cxn ang="0">
                <a:pos x="1" y="16"/>
              </a:cxn>
              <a:cxn ang="0">
                <a:pos x="1" y="18"/>
              </a:cxn>
              <a:cxn ang="0">
                <a:pos x="3" y="21"/>
              </a:cxn>
              <a:cxn ang="0">
                <a:pos x="6" y="22"/>
              </a:cxn>
              <a:cxn ang="0">
                <a:pos x="9" y="24"/>
              </a:cxn>
              <a:cxn ang="0">
                <a:pos x="11" y="25"/>
              </a:cxn>
              <a:cxn ang="0">
                <a:pos x="16" y="26"/>
              </a:cxn>
              <a:cxn ang="0">
                <a:pos x="19" y="26"/>
              </a:cxn>
              <a:cxn ang="0">
                <a:pos x="22" y="26"/>
              </a:cxn>
              <a:cxn ang="0">
                <a:pos x="27" y="25"/>
              </a:cxn>
              <a:cxn ang="0">
                <a:pos x="31" y="24"/>
              </a:cxn>
              <a:cxn ang="0">
                <a:pos x="32" y="22"/>
              </a:cxn>
              <a:cxn ang="0">
                <a:pos x="36" y="21"/>
              </a:cxn>
              <a:cxn ang="0">
                <a:pos x="37" y="18"/>
              </a:cxn>
              <a:cxn ang="0">
                <a:pos x="37" y="16"/>
              </a:cxn>
              <a:cxn ang="0">
                <a:pos x="39" y="13"/>
              </a:cxn>
              <a:cxn ang="0">
                <a:pos x="37" y="10"/>
              </a:cxn>
              <a:cxn ang="0">
                <a:pos x="37" y="8"/>
              </a:cxn>
              <a:cxn ang="0">
                <a:pos x="36" y="6"/>
              </a:cxn>
              <a:cxn ang="0">
                <a:pos x="32" y="3"/>
              </a:cxn>
              <a:cxn ang="0">
                <a:pos x="31" y="2"/>
              </a:cxn>
              <a:cxn ang="0">
                <a:pos x="27" y="0"/>
              </a:cxn>
              <a:cxn ang="0">
                <a:pos x="22" y="0"/>
              </a:cxn>
              <a:cxn ang="0">
                <a:pos x="19" y="0"/>
              </a:cxn>
            </a:cxnLst>
            <a:rect l="0" t="0" r="r" b="b"/>
            <a:pathLst>
              <a:path w="39" h="26">
                <a:moveTo>
                  <a:pt x="19" y="0"/>
                </a:moveTo>
                <a:lnTo>
                  <a:pt x="16" y="0"/>
                </a:lnTo>
                <a:lnTo>
                  <a:pt x="11" y="0"/>
                </a:lnTo>
                <a:lnTo>
                  <a:pt x="9" y="2"/>
                </a:lnTo>
                <a:lnTo>
                  <a:pt x="6" y="3"/>
                </a:lnTo>
                <a:lnTo>
                  <a:pt x="3" y="6"/>
                </a:lnTo>
                <a:lnTo>
                  <a:pt x="1" y="8"/>
                </a:lnTo>
                <a:lnTo>
                  <a:pt x="1" y="10"/>
                </a:lnTo>
                <a:lnTo>
                  <a:pt x="0" y="13"/>
                </a:lnTo>
                <a:lnTo>
                  <a:pt x="1" y="16"/>
                </a:lnTo>
                <a:lnTo>
                  <a:pt x="1" y="18"/>
                </a:lnTo>
                <a:lnTo>
                  <a:pt x="3" y="21"/>
                </a:lnTo>
                <a:lnTo>
                  <a:pt x="6" y="22"/>
                </a:lnTo>
                <a:lnTo>
                  <a:pt x="9" y="24"/>
                </a:lnTo>
                <a:lnTo>
                  <a:pt x="11" y="25"/>
                </a:lnTo>
                <a:lnTo>
                  <a:pt x="16" y="26"/>
                </a:lnTo>
                <a:lnTo>
                  <a:pt x="19" y="26"/>
                </a:lnTo>
                <a:lnTo>
                  <a:pt x="22" y="26"/>
                </a:lnTo>
                <a:lnTo>
                  <a:pt x="27" y="25"/>
                </a:lnTo>
                <a:lnTo>
                  <a:pt x="31" y="24"/>
                </a:lnTo>
                <a:lnTo>
                  <a:pt x="32" y="22"/>
                </a:lnTo>
                <a:lnTo>
                  <a:pt x="36" y="21"/>
                </a:lnTo>
                <a:lnTo>
                  <a:pt x="37" y="18"/>
                </a:lnTo>
                <a:lnTo>
                  <a:pt x="37" y="16"/>
                </a:lnTo>
                <a:lnTo>
                  <a:pt x="39" y="13"/>
                </a:lnTo>
                <a:lnTo>
                  <a:pt x="37" y="10"/>
                </a:lnTo>
                <a:lnTo>
                  <a:pt x="37" y="8"/>
                </a:lnTo>
                <a:lnTo>
                  <a:pt x="36" y="6"/>
                </a:lnTo>
                <a:lnTo>
                  <a:pt x="32" y="3"/>
                </a:lnTo>
                <a:lnTo>
                  <a:pt x="31" y="2"/>
                </a:lnTo>
                <a:lnTo>
                  <a:pt x="27" y="0"/>
                </a:lnTo>
                <a:lnTo>
                  <a:pt x="22"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30" name="Freeform 202"/>
          <p:cNvSpPr>
            <a:spLocks/>
          </p:cNvSpPr>
          <p:nvPr/>
        </p:nvSpPr>
        <p:spPr bwMode="auto">
          <a:xfrm>
            <a:off x="4391026" y="3052664"/>
            <a:ext cx="30163" cy="41275"/>
          </a:xfrm>
          <a:custGeom>
            <a:avLst/>
            <a:gdLst/>
            <a:ahLst/>
            <a:cxnLst>
              <a:cxn ang="0">
                <a:pos x="19" y="0"/>
              </a:cxn>
              <a:cxn ang="0">
                <a:pos x="16" y="0"/>
              </a:cxn>
              <a:cxn ang="0">
                <a:pos x="11" y="0"/>
              </a:cxn>
              <a:cxn ang="0">
                <a:pos x="9" y="2"/>
              </a:cxn>
              <a:cxn ang="0">
                <a:pos x="6" y="3"/>
              </a:cxn>
              <a:cxn ang="0">
                <a:pos x="3" y="6"/>
              </a:cxn>
              <a:cxn ang="0">
                <a:pos x="1" y="8"/>
              </a:cxn>
              <a:cxn ang="0">
                <a:pos x="1" y="10"/>
              </a:cxn>
              <a:cxn ang="0">
                <a:pos x="0" y="13"/>
              </a:cxn>
              <a:cxn ang="0">
                <a:pos x="1" y="16"/>
              </a:cxn>
              <a:cxn ang="0">
                <a:pos x="1" y="18"/>
              </a:cxn>
              <a:cxn ang="0">
                <a:pos x="3" y="21"/>
              </a:cxn>
              <a:cxn ang="0">
                <a:pos x="6" y="22"/>
              </a:cxn>
              <a:cxn ang="0">
                <a:pos x="9" y="24"/>
              </a:cxn>
              <a:cxn ang="0">
                <a:pos x="11" y="25"/>
              </a:cxn>
              <a:cxn ang="0">
                <a:pos x="16" y="26"/>
              </a:cxn>
              <a:cxn ang="0">
                <a:pos x="19" y="26"/>
              </a:cxn>
              <a:cxn ang="0">
                <a:pos x="22" y="26"/>
              </a:cxn>
              <a:cxn ang="0">
                <a:pos x="27" y="25"/>
              </a:cxn>
              <a:cxn ang="0">
                <a:pos x="31" y="24"/>
              </a:cxn>
              <a:cxn ang="0">
                <a:pos x="32" y="22"/>
              </a:cxn>
              <a:cxn ang="0">
                <a:pos x="36" y="21"/>
              </a:cxn>
              <a:cxn ang="0">
                <a:pos x="37" y="18"/>
              </a:cxn>
              <a:cxn ang="0">
                <a:pos x="37" y="16"/>
              </a:cxn>
              <a:cxn ang="0">
                <a:pos x="39" y="13"/>
              </a:cxn>
              <a:cxn ang="0">
                <a:pos x="37" y="10"/>
              </a:cxn>
              <a:cxn ang="0">
                <a:pos x="37" y="8"/>
              </a:cxn>
              <a:cxn ang="0">
                <a:pos x="36" y="6"/>
              </a:cxn>
              <a:cxn ang="0">
                <a:pos x="32" y="3"/>
              </a:cxn>
              <a:cxn ang="0">
                <a:pos x="31" y="2"/>
              </a:cxn>
              <a:cxn ang="0">
                <a:pos x="27" y="0"/>
              </a:cxn>
              <a:cxn ang="0">
                <a:pos x="22" y="0"/>
              </a:cxn>
              <a:cxn ang="0">
                <a:pos x="19" y="0"/>
              </a:cxn>
            </a:cxnLst>
            <a:rect l="0" t="0" r="r" b="b"/>
            <a:pathLst>
              <a:path w="39" h="26">
                <a:moveTo>
                  <a:pt x="19" y="0"/>
                </a:moveTo>
                <a:lnTo>
                  <a:pt x="16" y="0"/>
                </a:lnTo>
                <a:lnTo>
                  <a:pt x="11" y="0"/>
                </a:lnTo>
                <a:lnTo>
                  <a:pt x="9" y="2"/>
                </a:lnTo>
                <a:lnTo>
                  <a:pt x="6" y="3"/>
                </a:lnTo>
                <a:lnTo>
                  <a:pt x="3" y="6"/>
                </a:lnTo>
                <a:lnTo>
                  <a:pt x="1" y="8"/>
                </a:lnTo>
                <a:lnTo>
                  <a:pt x="1" y="10"/>
                </a:lnTo>
                <a:lnTo>
                  <a:pt x="0" y="13"/>
                </a:lnTo>
                <a:lnTo>
                  <a:pt x="1" y="16"/>
                </a:lnTo>
                <a:lnTo>
                  <a:pt x="1" y="18"/>
                </a:lnTo>
                <a:lnTo>
                  <a:pt x="3" y="21"/>
                </a:lnTo>
                <a:lnTo>
                  <a:pt x="6" y="22"/>
                </a:lnTo>
                <a:lnTo>
                  <a:pt x="9" y="24"/>
                </a:lnTo>
                <a:lnTo>
                  <a:pt x="11" y="25"/>
                </a:lnTo>
                <a:lnTo>
                  <a:pt x="16" y="26"/>
                </a:lnTo>
                <a:lnTo>
                  <a:pt x="19" y="26"/>
                </a:lnTo>
                <a:lnTo>
                  <a:pt x="22" y="26"/>
                </a:lnTo>
                <a:lnTo>
                  <a:pt x="27" y="25"/>
                </a:lnTo>
                <a:lnTo>
                  <a:pt x="31" y="24"/>
                </a:lnTo>
                <a:lnTo>
                  <a:pt x="32" y="22"/>
                </a:lnTo>
                <a:lnTo>
                  <a:pt x="36" y="21"/>
                </a:lnTo>
                <a:lnTo>
                  <a:pt x="37" y="18"/>
                </a:lnTo>
                <a:lnTo>
                  <a:pt x="37" y="16"/>
                </a:lnTo>
                <a:lnTo>
                  <a:pt x="39" y="13"/>
                </a:lnTo>
                <a:lnTo>
                  <a:pt x="37" y="10"/>
                </a:lnTo>
                <a:lnTo>
                  <a:pt x="37" y="8"/>
                </a:lnTo>
                <a:lnTo>
                  <a:pt x="36" y="6"/>
                </a:lnTo>
                <a:lnTo>
                  <a:pt x="32" y="3"/>
                </a:lnTo>
                <a:lnTo>
                  <a:pt x="31" y="2"/>
                </a:lnTo>
                <a:lnTo>
                  <a:pt x="27" y="0"/>
                </a:lnTo>
                <a:lnTo>
                  <a:pt x="22"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31" name="Freeform 203"/>
          <p:cNvSpPr>
            <a:spLocks/>
          </p:cNvSpPr>
          <p:nvPr/>
        </p:nvSpPr>
        <p:spPr bwMode="auto">
          <a:xfrm>
            <a:off x="4568826" y="2584352"/>
            <a:ext cx="30163" cy="39687"/>
          </a:xfrm>
          <a:custGeom>
            <a:avLst/>
            <a:gdLst/>
            <a:ahLst/>
            <a:cxnLst>
              <a:cxn ang="0">
                <a:pos x="19" y="0"/>
              </a:cxn>
              <a:cxn ang="0">
                <a:pos x="14" y="0"/>
              </a:cxn>
              <a:cxn ang="0">
                <a:pos x="11" y="1"/>
              </a:cxn>
              <a:cxn ang="0">
                <a:pos x="8" y="2"/>
              </a:cxn>
              <a:cxn ang="0">
                <a:pos x="5" y="3"/>
              </a:cxn>
              <a:cxn ang="0">
                <a:pos x="3" y="5"/>
              </a:cxn>
              <a:cxn ang="0">
                <a:pos x="1" y="8"/>
              </a:cxn>
              <a:cxn ang="0">
                <a:pos x="0" y="10"/>
              </a:cxn>
              <a:cxn ang="0">
                <a:pos x="0" y="13"/>
              </a:cxn>
              <a:cxn ang="0">
                <a:pos x="0" y="16"/>
              </a:cxn>
              <a:cxn ang="0">
                <a:pos x="1" y="18"/>
              </a:cxn>
              <a:cxn ang="0">
                <a:pos x="3" y="20"/>
              </a:cxn>
              <a:cxn ang="0">
                <a:pos x="5" y="23"/>
              </a:cxn>
              <a:cxn ang="0">
                <a:pos x="8" y="24"/>
              </a:cxn>
              <a:cxn ang="0">
                <a:pos x="11" y="25"/>
              </a:cxn>
              <a:cxn ang="0">
                <a:pos x="14" y="26"/>
              </a:cxn>
              <a:cxn ang="0">
                <a:pos x="19" y="26"/>
              </a:cxn>
              <a:cxn ang="0">
                <a:pos x="23" y="26"/>
              </a:cxn>
              <a:cxn ang="0">
                <a:pos x="26" y="25"/>
              </a:cxn>
              <a:cxn ang="0">
                <a:pos x="29" y="24"/>
              </a:cxn>
              <a:cxn ang="0">
                <a:pos x="32" y="23"/>
              </a:cxn>
              <a:cxn ang="0">
                <a:pos x="34" y="20"/>
              </a:cxn>
              <a:cxn ang="0">
                <a:pos x="36" y="18"/>
              </a:cxn>
              <a:cxn ang="0">
                <a:pos x="37" y="16"/>
              </a:cxn>
              <a:cxn ang="0">
                <a:pos x="37" y="13"/>
              </a:cxn>
              <a:cxn ang="0">
                <a:pos x="37" y="10"/>
              </a:cxn>
              <a:cxn ang="0">
                <a:pos x="36" y="8"/>
              </a:cxn>
              <a:cxn ang="0">
                <a:pos x="34" y="5"/>
              </a:cxn>
              <a:cxn ang="0">
                <a:pos x="32" y="3"/>
              </a:cxn>
              <a:cxn ang="0">
                <a:pos x="29" y="2"/>
              </a:cxn>
              <a:cxn ang="0">
                <a:pos x="26" y="1"/>
              </a:cxn>
              <a:cxn ang="0">
                <a:pos x="23" y="0"/>
              </a:cxn>
              <a:cxn ang="0">
                <a:pos x="19" y="0"/>
              </a:cxn>
            </a:cxnLst>
            <a:rect l="0" t="0" r="r" b="b"/>
            <a:pathLst>
              <a:path w="37" h="26">
                <a:moveTo>
                  <a:pt x="19" y="0"/>
                </a:moveTo>
                <a:lnTo>
                  <a:pt x="14" y="0"/>
                </a:lnTo>
                <a:lnTo>
                  <a:pt x="11" y="1"/>
                </a:lnTo>
                <a:lnTo>
                  <a:pt x="8" y="2"/>
                </a:lnTo>
                <a:lnTo>
                  <a:pt x="5" y="3"/>
                </a:lnTo>
                <a:lnTo>
                  <a:pt x="3" y="5"/>
                </a:lnTo>
                <a:lnTo>
                  <a:pt x="1" y="8"/>
                </a:lnTo>
                <a:lnTo>
                  <a:pt x="0" y="10"/>
                </a:lnTo>
                <a:lnTo>
                  <a:pt x="0" y="13"/>
                </a:lnTo>
                <a:lnTo>
                  <a:pt x="0" y="16"/>
                </a:lnTo>
                <a:lnTo>
                  <a:pt x="1" y="18"/>
                </a:lnTo>
                <a:lnTo>
                  <a:pt x="3" y="20"/>
                </a:lnTo>
                <a:lnTo>
                  <a:pt x="5" y="23"/>
                </a:lnTo>
                <a:lnTo>
                  <a:pt x="8" y="24"/>
                </a:lnTo>
                <a:lnTo>
                  <a:pt x="11" y="25"/>
                </a:lnTo>
                <a:lnTo>
                  <a:pt x="14" y="26"/>
                </a:lnTo>
                <a:lnTo>
                  <a:pt x="19" y="26"/>
                </a:lnTo>
                <a:lnTo>
                  <a:pt x="23" y="26"/>
                </a:lnTo>
                <a:lnTo>
                  <a:pt x="26" y="25"/>
                </a:lnTo>
                <a:lnTo>
                  <a:pt x="29" y="24"/>
                </a:lnTo>
                <a:lnTo>
                  <a:pt x="32" y="23"/>
                </a:lnTo>
                <a:lnTo>
                  <a:pt x="34" y="20"/>
                </a:lnTo>
                <a:lnTo>
                  <a:pt x="36" y="18"/>
                </a:lnTo>
                <a:lnTo>
                  <a:pt x="37" y="16"/>
                </a:lnTo>
                <a:lnTo>
                  <a:pt x="37" y="13"/>
                </a:lnTo>
                <a:lnTo>
                  <a:pt x="37" y="10"/>
                </a:lnTo>
                <a:lnTo>
                  <a:pt x="36" y="8"/>
                </a:lnTo>
                <a:lnTo>
                  <a:pt x="34" y="5"/>
                </a:lnTo>
                <a:lnTo>
                  <a:pt x="32" y="3"/>
                </a:lnTo>
                <a:lnTo>
                  <a:pt x="29" y="2"/>
                </a:lnTo>
                <a:lnTo>
                  <a:pt x="26"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32" name="Freeform 204"/>
          <p:cNvSpPr>
            <a:spLocks/>
          </p:cNvSpPr>
          <p:nvPr/>
        </p:nvSpPr>
        <p:spPr bwMode="auto">
          <a:xfrm>
            <a:off x="4568826" y="2584352"/>
            <a:ext cx="30163" cy="39687"/>
          </a:xfrm>
          <a:custGeom>
            <a:avLst/>
            <a:gdLst/>
            <a:ahLst/>
            <a:cxnLst>
              <a:cxn ang="0">
                <a:pos x="19" y="0"/>
              </a:cxn>
              <a:cxn ang="0">
                <a:pos x="14" y="0"/>
              </a:cxn>
              <a:cxn ang="0">
                <a:pos x="11" y="1"/>
              </a:cxn>
              <a:cxn ang="0">
                <a:pos x="8" y="2"/>
              </a:cxn>
              <a:cxn ang="0">
                <a:pos x="5" y="3"/>
              </a:cxn>
              <a:cxn ang="0">
                <a:pos x="3" y="5"/>
              </a:cxn>
              <a:cxn ang="0">
                <a:pos x="1" y="8"/>
              </a:cxn>
              <a:cxn ang="0">
                <a:pos x="0" y="10"/>
              </a:cxn>
              <a:cxn ang="0">
                <a:pos x="0" y="13"/>
              </a:cxn>
              <a:cxn ang="0">
                <a:pos x="0" y="16"/>
              </a:cxn>
              <a:cxn ang="0">
                <a:pos x="1" y="18"/>
              </a:cxn>
              <a:cxn ang="0">
                <a:pos x="3" y="20"/>
              </a:cxn>
              <a:cxn ang="0">
                <a:pos x="5" y="23"/>
              </a:cxn>
              <a:cxn ang="0">
                <a:pos x="8" y="24"/>
              </a:cxn>
              <a:cxn ang="0">
                <a:pos x="11" y="25"/>
              </a:cxn>
              <a:cxn ang="0">
                <a:pos x="14" y="26"/>
              </a:cxn>
              <a:cxn ang="0">
                <a:pos x="19" y="26"/>
              </a:cxn>
              <a:cxn ang="0">
                <a:pos x="23" y="26"/>
              </a:cxn>
              <a:cxn ang="0">
                <a:pos x="26" y="25"/>
              </a:cxn>
              <a:cxn ang="0">
                <a:pos x="29" y="24"/>
              </a:cxn>
              <a:cxn ang="0">
                <a:pos x="32" y="23"/>
              </a:cxn>
              <a:cxn ang="0">
                <a:pos x="34" y="20"/>
              </a:cxn>
              <a:cxn ang="0">
                <a:pos x="36" y="18"/>
              </a:cxn>
              <a:cxn ang="0">
                <a:pos x="37" y="16"/>
              </a:cxn>
              <a:cxn ang="0">
                <a:pos x="37" y="13"/>
              </a:cxn>
              <a:cxn ang="0">
                <a:pos x="37" y="10"/>
              </a:cxn>
              <a:cxn ang="0">
                <a:pos x="36" y="8"/>
              </a:cxn>
              <a:cxn ang="0">
                <a:pos x="34" y="5"/>
              </a:cxn>
              <a:cxn ang="0">
                <a:pos x="32" y="3"/>
              </a:cxn>
              <a:cxn ang="0">
                <a:pos x="29" y="2"/>
              </a:cxn>
              <a:cxn ang="0">
                <a:pos x="26" y="1"/>
              </a:cxn>
              <a:cxn ang="0">
                <a:pos x="23" y="0"/>
              </a:cxn>
              <a:cxn ang="0">
                <a:pos x="19" y="0"/>
              </a:cxn>
            </a:cxnLst>
            <a:rect l="0" t="0" r="r" b="b"/>
            <a:pathLst>
              <a:path w="37" h="26">
                <a:moveTo>
                  <a:pt x="19" y="0"/>
                </a:moveTo>
                <a:lnTo>
                  <a:pt x="14" y="0"/>
                </a:lnTo>
                <a:lnTo>
                  <a:pt x="11" y="1"/>
                </a:lnTo>
                <a:lnTo>
                  <a:pt x="8" y="2"/>
                </a:lnTo>
                <a:lnTo>
                  <a:pt x="5" y="3"/>
                </a:lnTo>
                <a:lnTo>
                  <a:pt x="3" y="5"/>
                </a:lnTo>
                <a:lnTo>
                  <a:pt x="1" y="8"/>
                </a:lnTo>
                <a:lnTo>
                  <a:pt x="0" y="10"/>
                </a:lnTo>
                <a:lnTo>
                  <a:pt x="0" y="13"/>
                </a:lnTo>
                <a:lnTo>
                  <a:pt x="0" y="16"/>
                </a:lnTo>
                <a:lnTo>
                  <a:pt x="1" y="18"/>
                </a:lnTo>
                <a:lnTo>
                  <a:pt x="3" y="20"/>
                </a:lnTo>
                <a:lnTo>
                  <a:pt x="5" y="23"/>
                </a:lnTo>
                <a:lnTo>
                  <a:pt x="8" y="24"/>
                </a:lnTo>
                <a:lnTo>
                  <a:pt x="11" y="25"/>
                </a:lnTo>
                <a:lnTo>
                  <a:pt x="14" y="26"/>
                </a:lnTo>
                <a:lnTo>
                  <a:pt x="19" y="26"/>
                </a:lnTo>
                <a:lnTo>
                  <a:pt x="23" y="26"/>
                </a:lnTo>
                <a:lnTo>
                  <a:pt x="26" y="25"/>
                </a:lnTo>
                <a:lnTo>
                  <a:pt x="29" y="24"/>
                </a:lnTo>
                <a:lnTo>
                  <a:pt x="32" y="23"/>
                </a:lnTo>
                <a:lnTo>
                  <a:pt x="34" y="20"/>
                </a:lnTo>
                <a:lnTo>
                  <a:pt x="36" y="18"/>
                </a:lnTo>
                <a:lnTo>
                  <a:pt x="37" y="16"/>
                </a:lnTo>
                <a:lnTo>
                  <a:pt x="37" y="13"/>
                </a:lnTo>
                <a:lnTo>
                  <a:pt x="37" y="10"/>
                </a:lnTo>
                <a:lnTo>
                  <a:pt x="36" y="8"/>
                </a:lnTo>
                <a:lnTo>
                  <a:pt x="34" y="5"/>
                </a:lnTo>
                <a:lnTo>
                  <a:pt x="32" y="3"/>
                </a:lnTo>
                <a:lnTo>
                  <a:pt x="29" y="2"/>
                </a:lnTo>
                <a:lnTo>
                  <a:pt x="26"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33" name="Freeform 205"/>
          <p:cNvSpPr>
            <a:spLocks/>
          </p:cNvSpPr>
          <p:nvPr/>
        </p:nvSpPr>
        <p:spPr bwMode="auto">
          <a:xfrm>
            <a:off x="3983038" y="3063777"/>
            <a:ext cx="31750" cy="41275"/>
          </a:xfrm>
          <a:custGeom>
            <a:avLst/>
            <a:gdLst/>
            <a:ahLst/>
            <a:cxnLst>
              <a:cxn ang="0">
                <a:pos x="20" y="0"/>
              </a:cxn>
              <a:cxn ang="0">
                <a:pos x="15" y="0"/>
              </a:cxn>
              <a:cxn ang="0">
                <a:pos x="11" y="1"/>
              </a:cxn>
              <a:cxn ang="0">
                <a:pos x="8" y="2"/>
              </a:cxn>
              <a:cxn ang="0">
                <a:pos x="7" y="3"/>
              </a:cxn>
              <a:cxn ang="0">
                <a:pos x="3" y="6"/>
              </a:cxn>
              <a:cxn ang="0">
                <a:pos x="2" y="8"/>
              </a:cxn>
              <a:cxn ang="0">
                <a:pos x="0" y="10"/>
              </a:cxn>
              <a:cxn ang="0">
                <a:pos x="0" y="12"/>
              </a:cxn>
              <a:cxn ang="0">
                <a:pos x="0" y="16"/>
              </a:cxn>
              <a:cxn ang="0">
                <a:pos x="2" y="18"/>
              </a:cxn>
              <a:cxn ang="0">
                <a:pos x="3" y="21"/>
              </a:cxn>
              <a:cxn ang="0">
                <a:pos x="7" y="23"/>
              </a:cxn>
              <a:cxn ang="0">
                <a:pos x="8" y="24"/>
              </a:cxn>
              <a:cxn ang="0">
                <a:pos x="11" y="25"/>
              </a:cxn>
              <a:cxn ang="0">
                <a:pos x="15" y="26"/>
              </a:cxn>
              <a:cxn ang="0">
                <a:pos x="20" y="26"/>
              </a:cxn>
              <a:cxn ang="0">
                <a:pos x="23" y="26"/>
              </a:cxn>
              <a:cxn ang="0">
                <a:pos x="26" y="25"/>
              </a:cxn>
              <a:cxn ang="0">
                <a:pos x="29" y="24"/>
              </a:cxn>
              <a:cxn ang="0">
                <a:pos x="33" y="23"/>
              </a:cxn>
              <a:cxn ang="0">
                <a:pos x="34" y="21"/>
              </a:cxn>
              <a:cxn ang="0">
                <a:pos x="36" y="18"/>
              </a:cxn>
              <a:cxn ang="0">
                <a:pos x="38" y="16"/>
              </a:cxn>
              <a:cxn ang="0">
                <a:pos x="38" y="12"/>
              </a:cxn>
              <a:cxn ang="0">
                <a:pos x="38" y="10"/>
              </a:cxn>
              <a:cxn ang="0">
                <a:pos x="36" y="8"/>
              </a:cxn>
              <a:cxn ang="0">
                <a:pos x="34" y="6"/>
              </a:cxn>
              <a:cxn ang="0">
                <a:pos x="33" y="3"/>
              </a:cxn>
              <a:cxn ang="0">
                <a:pos x="29" y="2"/>
              </a:cxn>
              <a:cxn ang="0">
                <a:pos x="26" y="1"/>
              </a:cxn>
              <a:cxn ang="0">
                <a:pos x="23" y="0"/>
              </a:cxn>
              <a:cxn ang="0">
                <a:pos x="20" y="0"/>
              </a:cxn>
            </a:cxnLst>
            <a:rect l="0" t="0" r="r" b="b"/>
            <a:pathLst>
              <a:path w="38" h="26">
                <a:moveTo>
                  <a:pt x="20" y="0"/>
                </a:moveTo>
                <a:lnTo>
                  <a:pt x="15" y="0"/>
                </a:lnTo>
                <a:lnTo>
                  <a:pt x="11" y="1"/>
                </a:lnTo>
                <a:lnTo>
                  <a:pt x="8" y="2"/>
                </a:lnTo>
                <a:lnTo>
                  <a:pt x="7" y="3"/>
                </a:lnTo>
                <a:lnTo>
                  <a:pt x="3" y="6"/>
                </a:lnTo>
                <a:lnTo>
                  <a:pt x="2" y="8"/>
                </a:lnTo>
                <a:lnTo>
                  <a:pt x="0" y="10"/>
                </a:lnTo>
                <a:lnTo>
                  <a:pt x="0" y="12"/>
                </a:lnTo>
                <a:lnTo>
                  <a:pt x="0" y="16"/>
                </a:lnTo>
                <a:lnTo>
                  <a:pt x="2" y="18"/>
                </a:lnTo>
                <a:lnTo>
                  <a:pt x="3" y="21"/>
                </a:lnTo>
                <a:lnTo>
                  <a:pt x="7" y="23"/>
                </a:lnTo>
                <a:lnTo>
                  <a:pt x="8" y="24"/>
                </a:lnTo>
                <a:lnTo>
                  <a:pt x="11" y="25"/>
                </a:lnTo>
                <a:lnTo>
                  <a:pt x="15" y="26"/>
                </a:lnTo>
                <a:lnTo>
                  <a:pt x="20" y="26"/>
                </a:lnTo>
                <a:lnTo>
                  <a:pt x="23" y="26"/>
                </a:lnTo>
                <a:lnTo>
                  <a:pt x="26" y="25"/>
                </a:lnTo>
                <a:lnTo>
                  <a:pt x="29" y="24"/>
                </a:lnTo>
                <a:lnTo>
                  <a:pt x="33" y="23"/>
                </a:lnTo>
                <a:lnTo>
                  <a:pt x="34" y="21"/>
                </a:lnTo>
                <a:lnTo>
                  <a:pt x="36" y="18"/>
                </a:lnTo>
                <a:lnTo>
                  <a:pt x="38" y="16"/>
                </a:lnTo>
                <a:lnTo>
                  <a:pt x="38" y="12"/>
                </a:lnTo>
                <a:lnTo>
                  <a:pt x="38" y="10"/>
                </a:lnTo>
                <a:lnTo>
                  <a:pt x="36" y="8"/>
                </a:lnTo>
                <a:lnTo>
                  <a:pt x="34" y="6"/>
                </a:lnTo>
                <a:lnTo>
                  <a:pt x="33" y="3"/>
                </a:lnTo>
                <a:lnTo>
                  <a:pt x="29" y="2"/>
                </a:lnTo>
                <a:lnTo>
                  <a:pt x="26" y="1"/>
                </a:lnTo>
                <a:lnTo>
                  <a:pt x="23" y="0"/>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34" name="Freeform 206"/>
          <p:cNvSpPr>
            <a:spLocks/>
          </p:cNvSpPr>
          <p:nvPr/>
        </p:nvSpPr>
        <p:spPr bwMode="auto">
          <a:xfrm>
            <a:off x="3983038" y="3063777"/>
            <a:ext cx="31750" cy="41275"/>
          </a:xfrm>
          <a:custGeom>
            <a:avLst/>
            <a:gdLst/>
            <a:ahLst/>
            <a:cxnLst>
              <a:cxn ang="0">
                <a:pos x="20" y="0"/>
              </a:cxn>
              <a:cxn ang="0">
                <a:pos x="15" y="0"/>
              </a:cxn>
              <a:cxn ang="0">
                <a:pos x="11" y="1"/>
              </a:cxn>
              <a:cxn ang="0">
                <a:pos x="8" y="2"/>
              </a:cxn>
              <a:cxn ang="0">
                <a:pos x="7" y="3"/>
              </a:cxn>
              <a:cxn ang="0">
                <a:pos x="3" y="6"/>
              </a:cxn>
              <a:cxn ang="0">
                <a:pos x="2" y="8"/>
              </a:cxn>
              <a:cxn ang="0">
                <a:pos x="0" y="10"/>
              </a:cxn>
              <a:cxn ang="0">
                <a:pos x="0" y="12"/>
              </a:cxn>
              <a:cxn ang="0">
                <a:pos x="0" y="16"/>
              </a:cxn>
              <a:cxn ang="0">
                <a:pos x="2" y="18"/>
              </a:cxn>
              <a:cxn ang="0">
                <a:pos x="3" y="21"/>
              </a:cxn>
              <a:cxn ang="0">
                <a:pos x="7" y="23"/>
              </a:cxn>
              <a:cxn ang="0">
                <a:pos x="8" y="24"/>
              </a:cxn>
              <a:cxn ang="0">
                <a:pos x="11" y="25"/>
              </a:cxn>
              <a:cxn ang="0">
                <a:pos x="15" y="26"/>
              </a:cxn>
              <a:cxn ang="0">
                <a:pos x="20" y="26"/>
              </a:cxn>
              <a:cxn ang="0">
                <a:pos x="23" y="26"/>
              </a:cxn>
              <a:cxn ang="0">
                <a:pos x="26" y="25"/>
              </a:cxn>
              <a:cxn ang="0">
                <a:pos x="29" y="24"/>
              </a:cxn>
              <a:cxn ang="0">
                <a:pos x="33" y="23"/>
              </a:cxn>
              <a:cxn ang="0">
                <a:pos x="34" y="21"/>
              </a:cxn>
              <a:cxn ang="0">
                <a:pos x="36" y="18"/>
              </a:cxn>
              <a:cxn ang="0">
                <a:pos x="38" y="16"/>
              </a:cxn>
              <a:cxn ang="0">
                <a:pos x="38" y="12"/>
              </a:cxn>
              <a:cxn ang="0">
                <a:pos x="38" y="10"/>
              </a:cxn>
              <a:cxn ang="0">
                <a:pos x="36" y="8"/>
              </a:cxn>
              <a:cxn ang="0">
                <a:pos x="34" y="6"/>
              </a:cxn>
              <a:cxn ang="0">
                <a:pos x="33" y="3"/>
              </a:cxn>
              <a:cxn ang="0">
                <a:pos x="29" y="2"/>
              </a:cxn>
              <a:cxn ang="0">
                <a:pos x="26" y="1"/>
              </a:cxn>
              <a:cxn ang="0">
                <a:pos x="23" y="0"/>
              </a:cxn>
              <a:cxn ang="0">
                <a:pos x="20" y="0"/>
              </a:cxn>
            </a:cxnLst>
            <a:rect l="0" t="0" r="r" b="b"/>
            <a:pathLst>
              <a:path w="38" h="26">
                <a:moveTo>
                  <a:pt x="20" y="0"/>
                </a:moveTo>
                <a:lnTo>
                  <a:pt x="15" y="0"/>
                </a:lnTo>
                <a:lnTo>
                  <a:pt x="11" y="1"/>
                </a:lnTo>
                <a:lnTo>
                  <a:pt x="8" y="2"/>
                </a:lnTo>
                <a:lnTo>
                  <a:pt x="7" y="3"/>
                </a:lnTo>
                <a:lnTo>
                  <a:pt x="3" y="6"/>
                </a:lnTo>
                <a:lnTo>
                  <a:pt x="2" y="8"/>
                </a:lnTo>
                <a:lnTo>
                  <a:pt x="0" y="10"/>
                </a:lnTo>
                <a:lnTo>
                  <a:pt x="0" y="12"/>
                </a:lnTo>
                <a:lnTo>
                  <a:pt x="0" y="16"/>
                </a:lnTo>
                <a:lnTo>
                  <a:pt x="2" y="18"/>
                </a:lnTo>
                <a:lnTo>
                  <a:pt x="3" y="21"/>
                </a:lnTo>
                <a:lnTo>
                  <a:pt x="7" y="23"/>
                </a:lnTo>
                <a:lnTo>
                  <a:pt x="8" y="24"/>
                </a:lnTo>
                <a:lnTo>
                  <a:pt x="11" y="25"/>
                </a:lnTo>
                <a:lnTo>
                  <a:pt x="15" y="26"/>
                </a:lnTo>
                <a:lnTo>
                  <a:pt x="20" y="26"/>
                </a:lnTo>
                <a:lnTo>
                  <a:pt x="23" y="26"/>
                </a:lnTo>
                <a:lnTo>
                  <a:pt x="26" y="25"/>
                </a:lnTo>
                <a:lnTo>
                  <a:pt x="29" y="24"/>
                </a:lnTo>
                <a:lnTo>
                  <a:pt x="33" y="23"/>
                </a:lnTo>
                <a:lnTo>
                  <a:pt x="34" y="21"/>
                </a:lnTo>
                <a:lnTo>
                  <a:pt x="36" y="18"/>
                </a:lnTo>
                <a:lnTo>
                  <a:pt x="38" y="16"/>
                </a:lnTo>
                <a:lnTo>
                  <a:pt x="38" y="12"/>
                </a:lnTo>
                <a:lnTo>
                  <a:pt x="38" y="10"/>
                </a:lnTo>
                <a:lnTo>
                  <a:pt x="36" y="8"/>
                </a:lnTo>
                <a:lnTo>
                  <a:pt x="34" y="6"/>
                </a:lnTo>
                <a:lnTo>
                  <a:pt x="33" y="3"/>
                </a:lnTo>
                <a:lnTo>
                  <a:pt x="29" y="2"/>
                </a:lnTo>
                <a:lnTo>
                  <a:pt x="26" y="1"/>
                </a:lnTo>
                <a:lnTo>
                  <a:pt x="23" y="0"/>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35" name="Freeform 207"/>
          <p:cNvSpPr>
            <a:spLocks/>
          </p:cNvSpPr>
          <p:nvPr/>
        </p:nvSpPr>
        <p:spPr bwMode="auto">
          <a:xfrm>
            <a:off x="4402138" y="2939951"/>
            <a:ext cx="31750" cy="44450"/>
          </a:xfrm>
          <a:custGeom>
            <a:avLst/>
            <a:gdLst/>
            <a:ahLst/>
            <a:cxnLst>
              <a:cxn ang="0">
                <a:pos x="20" y="0"/>
              </a:cxn>
              <a:cxn ang="0">
                <a:pos x="16" y="2"/>
              </a:cxn>
              <a:cxn ang="0">
                <a:pos x="11" y="2"/>
              </a:cxn>
              <a:cxn ang="0">
                <a:pos x="10" y="3"/>
              </a:cxn>
              <a:cxn ang="0">
                <a:pos x="6" y="5"/>
              </a:cxn>
              <a:cxn ang="0">
                <a:pos x="3" y="6"/>
              </a:cxn>
              <a:cxn ang="0">
                <a:pos x="2" y="8"/>
              </a:cxn>
              <a:cxn ang="0">
                <a:pos x="2" y="12"/>
              </a:cxn>
              <a:cxn ang="0">
                <a:pos x="0" y="14"/>
              </a:cxn>
              <a:cxn ang="0">
                <a:pos x="2" y="17"/>
              </a:cxn>
              <a:cxn ang="0">
                <a:pos x="2" y="20"/>
              </a:cxn>
              <a:cxn ang="0">
                <a:pos x="3" y="21"/>
              </a:cxn>
              <a:cxn ang="0">
                <a:pos x="6" y="23"/>
              </a:cxn>
              <a:cxn ang="0">
                <a:pos x="10" y="26"/>
              </a:cxn>
              <a:cxn ang="0">
                <a:pos x="11" y="27"/>
              </a:cxn>
              <a:cxn ang="0">
                <a:pos x="16" y="27"/>
              </a:cxn>
              <a:cxn ang="0">
                <a:pos x="20" y="28"/>
              </a:cxn>
              <a:cxn ang="0">
                <a:pos x="23" y="27"/>
              </a:cxn>
              <a:cxn ang="0">
                <a:pos x="28" y="27"/>
              </a:cxn>
              <a:cxn ang="0">
                <a:pos x="31" y="26"/>
              </a:cxn>
              <a:cxn ang="0">
                <a:pos x="33" y="23"/>
              </a:cxn>
              <a:cxn ang="0">
                <a:pos x="36" y="21"/>
              </a:cxn>
              <a:cxn ang="0">
                <a:pos x="38" y="20"/>
              </a:cxn>
              <a:cxn ang="0">
                <a:pos x="38" y="17"/>
              </a:cxn>
              <a:cxn ang="0">
                <a:pos x="39" y="14"/>
              </a:cxn>
              <a:cxn ang="0">
                <a:pos x="38" y="12"/>
              </a:cxn>
              <a:cxn ang="0">
                <a:pos x="38" y="8"/>
              </a:cxn>
              <a:cxn ang="0">
                <a:pos x="36" y="6"/>
              </a:cxn>
              <a:cxn ang="0">
                <a:pos x="33" y="5"/>
              </a:cxn>
              <a:cxn ang="0">
                <a:pos x="31" y="3"/>
              </a:cxn>
              <a:cxn ang="0">
                <a:pos x="28" y="2"/>
              </a:cxn>
              <a:cxn ang="0">
                <a:pos x="23" y="2"/>
              </a:cxn>
              <a:cxn ang="0">
                <a:pos x="20" y="0"/>
              </a:cxn>
            </a:cxnLst>
            <a:rect l="0" t="0" r="r" b="b"/>
            <a:pathLst>
              <a:path w="39" h="28">
                <a:moveTo>
                  <a:pt x="20" y="0"/>
                </a:moveTo>
                <a:lnTo>
                  <a:pt x="16" y="2"/>
                </a:lnTo>
                <a:lnTo>
                  <a:pt x="11" y="2"/>
                </a:lnTo>
                <a:lnTo>
                  <a:pt x="10" y="3"/>
                </a:lnTo>
                <a:lnTo>
                  <a:pt x="6" y="5"/>
                </a:lnTo>
                <a:lnTo>
                  <a:pt x="3" y="6"/>
                </a:lnTo>
                <a:lnTo>
                  <a:pt x="2" y="8"/>
                </a:lnTo>
                <a:lnTo>
                  <a:pt x="2" y="12"/>
                </a:lnTo>
                <a:lnTo>
                  <a:pt x="0" y="14"/>
                </a:lnTo>
                <a:lnTo>
                  <a:pt x="2" y="17"/>
                </a:lnTo>
                <a:lnTo>
                  <a:pt x="2" y="20"/>
                </a:lnTo>
                <a:lnTo>
                  <a:pt x="3" y="21"/>
                </a:lnTo>
                <a:lnTo>
                  <a:pt x="6" y="23"/>
                </a:lnTo>
                <a:lnTo>
                  <a:pt x="10" y="26"/>
                </a:lnTo>
                <a:lnTo>
                  <a:pt x="11" y="27"/>
                </a:lnTo>
                <a:lnTo>
                  <a:pt x="16" y="27"/>
                </a:lnTo>
                <a:lnTo>
                  <a:pt x="20" y="28"/>
                </a:lnTo>
                <a:lnTo>
                  <a:pt x="23" y="27"/>
                </a:lnTo>
                <a:lnTo>
                  <a:pt x="28" y="27"/>
                </a:lnTo>
                <a:lnTo>
                  <a:pt x="31" y="26"/>
                </a:lnTo>
                <a:lnTo>
                  <a:pt x="33" y="23"/>
                </a:lnTo>
                <a:lnTo>
                  <a:pt x="36" y="21"/>
                </a:lnTo>
                <a:lnTo>
                  <a:pt x="38" y="20"/>
                </a:lnTo>
                <a:lnTo>
                  <a:pt x="38" y="17"/>
                </a:lnTo>
                <a:lnTo>
                  <a:pt x="39" y="14"/>
                </a:lnTo>
                <a:lnTo>
                  <a:pt x="38" y="12"/>
                </a:lnTo>
                <a:lnTo>
                  <a:pt x="38" y="8"/>
                </a:lnTo>
                <a:lnTo>
                  <a:pt x="36" y="6"/>
                </a:lnTo>
                <a:lnTo>
                  <a:pt x="33" y="5"/>
                </a:lnTo>
                <a:lnTo>
                  <a:pt x="31" y="3"/>
                </a:lnTo>
                <a:lnTo>
                  <a:pt x="28" y="2"/>
                </a:lnTo>
                <a:lnTo>
                  <a:pt x="23" y="2"/>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36" name="Freeform 208"/>
          <p:cNvSpPr>
            <a:spLocks/>
          </p:cNvSpPr>
          <p:nvPr/>
        </p:nvSpPr>
        <p:spPr bwMode="auto">
          <a:xfrm>
            <a:off x="4402138" y="2939951"/>
            <a:ext cx="31750" cy="44450"/>
          </a:xfrm>
          <a:custGeom>
            <a:avLst/>
            <a:gdLst/>
            <a:ahLst/>
            <a:cxnLst>
              <a:cxn ang="0">
                <a:pos x="20" y="0"/>
              </a:cxn>
              <a:cxn ang="0">
                <a:pos x="16" y="2"/>
              </a:cxn>
              <a:cxn ang="0">
                <a:pos x="11" y="2"/>
              </a:cxn>
              <a:cxn ang="0">
                <a:pos x="10" y="3"/>
              </a:cxn>
              <a:cxn ang="0">
                <a:pos x="6" y="5"/>
              </a:cxn>
              <a:cxn ang="0">
                <a:pos x="3" y="6"/>
              </a:cxn>
              <a:cxn ang="0">
                <a:pos x="2" y="8"/>
              </a:cxn>
              <a:cxn ang="0">
                <a:pos x="2" y="12"/>
              </a:cxn>
              <a:cxn ang="0">
                <a:pos x="0" y="14"/>
              </a:cxn>
              <a:cxn ang="0">
                <a:pos x="2" y="17"/>
              </a:cxn>
              <a:cxn ang="0">
                <a:pos x="2" y="20"/>
              </a:cxn>
              <a:cxn ang="0">
                <a:pos x="3" y="21"/>
              </a:cxn>
              <a:cxn ang="0">
                <a:pos x="6" y="23"/>
              </a:cxn>
              <a:cxn ang="0">
                <a:pos x="10" y="26"/>
              </a:cxn>
              <a:cxn ang="0">
                <a:pos x="11" y="27"/>
              </a:cxn>
              <a:cxn ang="0">
                <a:pos x="16" y="27"/>
              </a:cxn>
              <a:cxn ang="0">
                <a:pos x="20" y="28"/>
              </a:cxn>
              <a:cxn ang="0">
                <a:pos x="23" y="27"/>
              </a:cxn>
              <a:cxn ang="0">
                <a:pos x="28" y="27"/>
              </a:cxn>
              <a:cxn ang="0">
                <a:pos x="31" y="26"/>
              </a:cxn>
              <a:cxn ang="0">
                <a:pos x="33" y="23"/>
              </a:cxn>
              <a:cxn ang="0">
                <a:pos x="36" y="21"/>
              </a:cxn>
              <a:cxn ang="0">
                <a:pos x="38" y="20"/>
              </a:cxn>
              <a:cxn ang="0">
                <a:pos x="38" y="17"/>
              </a:cxn>
              <a:cxn ang="0">
                <a:pos x="39" y="14"/>
              </a:cxn>
              <a:cxn ang="0">
                <a:pos x="38" y="12"/>
              </a:cxn>
              <a:cxn ang="0">
                <a:pos x="38" y="8"/>
              </a:cxn>
              <a:cxn ang="0">
                <a:pos x="36" y="6"/>
              </a:cxn>
              <a:cxn ang="0">
                <a:pos x="33" y="5"/>
              </a:cxn>
              <a:cxn ang="0">
                <a:pos x="31" y="3"/>
              </a:cxn>
              <a:cxn ang="0">
                <a:pos x="28" y="2"/>
              </a:cxn>
              <a:cxn ang="0">
                <a:pos x="23" y="2"/>
              </a:cxn>
              <a:cxn ang="0">
                <a:pos x="20" y="0"/>
              </a:cxn>
            </a:cxnLst>
            <a:rect l="0" t="0" r="r" b="b"/>
            <a:pathLst>
              <a:path w="39" h="28">
                <a:moveTo>
                  <a:pt x="20" y="0"/>
                </a:moveTo>
                <a:lnTo>
                  <a:pt x="16" y="2"/>
                </a:lnTo>
                <a:lnTo>
                  <a:pt x="11" y="2"/>
                </a:lnTo>
                <a:lnTo>
                  <a:pt x="10" y="3"/>
                </a:lnTo>
                <a:lnTo>
                  <a:pt x="6" y="5"/>
                </a:lnTo>
                <a:lnTo>
                  <a:pt x="3" y="6"/>
                </a:lnTo>
                <a:lnTo>
                  <a:pt x="2" y="8"/>
                </a:lnTo>
                <a:lnTo>
                  <a:pt x="2" y="12"/>
                </a:lnTo>
                <a:lnTo>
                  <a:pt x="0" y="14"/>
                </a:lnTo>
                <a:lnTo>
                  <a:pt x="2" y="17"/>
                </a:lnTo>
                <a:lnTo>
                  <a:pt x="2" y="20"/>
                </a:lnTo>
                <a:lnTo>
                  <a:pt x="3" y="21"/>
                </a:lnTo>
                <a:lnTo>
                  <a:pt x="6" y="23"/>
                </a:lnTo>
                <a:lnTo>
                  <a:pt x="10" y="26"/>
                </a:lnTo>
                <a:lnTo>
                  <a:pt x="11" y="27"/>
                </a:lnTo>
                <a:lnTo>
                  <a:pt x="16" y="27"/>
                </a:lnTo>
                <a:lnTo>
                  <a:pt x="20" y="28"/>
                </a:lnTo>
                <a:lnTo>
                  <a:pt x="23" y="27"/>
                </a:lnTo>
                <a:lnTo>
                  <a:pt x="28" y="27"/>
                </a:lnTo>
                <a:lnTo>
                  <a:pt x="31" y="26"/>
                </a:lnTo>
                <a:lnTo>
                  <a:pt x="33" y="23"/>
                </a:lnTo>
                <a:lnTo>
                  <a:pt x="36" y="21"/>
                </a:lnTo>
                <a:lnTo>
                  <a:pt x="38" y="20"/>
                </a:lnTo>
                <a:lnTo>
                  <a:pt x="38" y="17"/>
                </a:lnTo>
                <a:lnTo>
                  <a:pt x="39" y="14"/>
                </a:lnTo>
                <a:lnTo>
                  <a:pt x="38" y="12"/>
                </a:lnTo>
                <a:lnTo>
                  <a:pt x="38" y="8"/>
                </a:lnTo>
                <a:lnTo>
                  <a:pt x="36" y="6"/>
                </a:lnTo>
                <a:lnTo>
                  <a:pt x="33" y="5"/>
                </a:lnTo>
                <a:lnTo>
                  <a:pt x="31" y="3"/>
                </a:lnTo>
                <a:lnTo>
                  <a:pt x="28" y="2"/>
                </a:lnTo>
                <a:lnTo>
                  <a:pt x="23" y="2"/>
                </a:lnTo>
                <a:lnTo>
                  <a:pt x="20"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37" name="Freeform 209"/>
          <p:cNvSpPr>
            <a:spLocks/>
          </p:cNvSpPr>
          <p:nvPr/>
        </p:nvSpPr>
        <p:spPr bwMode="auto">
          <a:xfrm>
            <a:off x="3849688" y="3222526"/>
            <a:ext cx="30162" cy="42862"/>
          </a:xfrm>
          <a:custGeom>
            <a:avLst/>
            <a:gdLst/>
            <a:ahLst/>
            <a:cxnLst>
              <a:cxn ang="0">
                <a:pos x="19" y="0"/>
              </a:cxn>
              <a:cxn ang="0">
                <a:pos x="16" y="0"/>
              </a:cxn>
              <a:cxn ang="0">
                <a:pos x="11" y="1"/>
              </a:cxn>
              <a:cxn ang="0">
                <a:pos x="9" y="3"/>
              </a:cxn>
              <a:cxn ang="0">
                <a:pos x="6" y="5"/>
              </a:cxn>
              <a:cxn ang="0">
                <a:pos x="3" y="6"/>
              </a:cxn>
              <a:cxn ang="0">
                <a:pos x="1" y="8"/>
              </a:cxn>
              <a:cxn ang="0">
                <a:pos x="1" y="11"/>
              </a:cxn>
              <a:cxn ang="0">
                <a:pos x="0" y="14"/>
              </a:cxn>
              <a:cxn ang="0">
                <a:pos x="1" y="16"/>
              </a:cxn>
              <a:cxn ang="0">
                <a:pos x="1" y="19"/>
              </a:cxn>
              <a:cxn ang="0">
                <a:pos x="3" y="21"/>
              </a:cxn>
              <a:cxn ang="0">
                <a:pos x="6" y="23"/>
              </a:cxn>
              <a:cxn ang="0">
                <a:pos x="9" y="24"/>
              </a:cxn>
              <a:cxn ang="0">
                <a:pos x="11" y="27"/>
              </a:cxn>
              <a:cxn ang="0">
                <a:pos x="16" y="27"/>
              </a:cxn>
              <a:cxn ang="0">
                <a:pos x="19" y="27"/>
              </a:cxn>
              <a:cxn ang="0">
                <a:pos x="23" y="27"/>
              </a:cxn>
              <a:cxn ang="0">
                <a:pos x="27" y="27"/>
              </a:cxn>
              <a:cxn ang="0">
                <a:pos x="31" y="24"/>
              </a:cxn>
              <a:cxn ang="0">
                <a:pos x="32" y="23"/>
              </a:cxn>
              <a:cxn ang="0">
                <a:pos x="36" y="21"/>
              </a:cxn>
              <a:cxn ang="0">
                <a:pos x="37" y="19"/>
              </a:cxn>
              <a:cxn ang="0">
                <a:pos x="37" y="16"/>
              </a:cxn>
              <a:cxn ang="0">
                <a:pos x="39" y="14"/>
              </a:cxn>
              <a:cxn ang="0">
                <a:pos x="37" y="11"/>
              </a:cxn>
              <a:cxn ang="0">
                <a:pos x="37" y="8"/>
              </a:cxn>
              <a:cxn ang="0">
                <a:pos x="36" y="6"/>
              </a:cxn>
              <a:cxn ang="0">
                <a:pos x="32" y="5"/>
              </a:cxn>
              <a:cxn ang="0">
                <a:pos x="31" y="3"/>
              </a:cxn>
              <a:cxn ang="0">
                <a:pos x="27" y="1"/>
              </a:cxn>
              <a:cxn ang="0">
                <a:pos x="23" y="0"/>
              </a:cxn>
              <a:cxn ang="0">
                <a:pos x="19" y="0"/>
              </a:cxn>
            </a:cxnLst>
            <a:rect l="0" t="0" r="r" b="b"/>
            <a:pathLst>
              <a:path w="39" h="27">
                <a:moveTo>
                  <a:pt x="19" y="0"/>
                </a:moveTo>
                <a:lnTo>
                  <a:pt x="16" y="0"/>
                </a:lnTo>
                <a:lnTo>
                  <a:pt x="11" y="1"/>
                </a:lnTo>
                <a:lnTo>
                  <a:pt x="9" y="3"/>
                </a:lnTo>
                <a:lnTo>
                  <a:pt x="6" y="5"/>
                </a:lnTo>
                <a:lnTo>
                  <a:pt x="3" y="6"/>
                </a:lnTo>
                <a:lnTo>
                  <a:pt x="1" y="8"/>
                </a:lnTo>
                <a:lnTo>
                  <a:pt x="1" y="11"/>
                </a:lnTo>
                <a:lnTo>
                  <a:pt x="0" y="14"/>
                </a:lnTo>
                <a:lnTo>
                  <a:pt x="1" y="16"/>
                </a:lnTo>
                <a:lnTo>
                  <a:pt x="1" y="19"/>
                </a:lnTo>
                <a:lnTo>
                  <a:pt x="3" y="21"/>
                </a:lnTo>
                <a:lnTo>
                  <a:pt x="6" y="23"/>
                </a:lnTo>
                <a:lnTo>
                  <a:pt x="9" y="24"/>
                </a:lnTo>
                <a:lnTo>
                  <a:pt x="11" y="27"/>
                </a:lnTo>
                <a:lnTo>
                  <a:pt x="16" y="27"/>
                </a:lnTo>
                <a:lnTo>
                  <a:pt x="19" y="27"/>
                </a:lnTo>
                <a:lnTo>
                  <a:pt x="23" y="27"/>
                </a:lnTo>
                <a:lnTo>
                  <a:pt x="27" y="27"/>
                </a:lnTo>
                <a:lnTo>
                  <a:pt x="31" y="24"/>
                </a:lnTo>
                <a:lnTo>
                  <a:pt x="32" y="23"/>
                </a:lnTo>
                <a:lnTo>
                  <a:pt x="36" y="21"/>
                </a:lnTo>
                <a:lnTo>
                  <a:pt x="37" y="19"/>
                </a:lnTo>
                <a:lnTo>
                  <a:pt x="37" y="16"/>
                </a:lnTo>
                <a:lnTo>
                  <a:pt x="39" y="14"/>
                </a:lnTo>
                <a:lnTo>
                  <a:pt x="37" y="11"/>
                </a:lnTo>
                <a:lnTo>
                  <a:pt x="37" y="8"/>
                </a:lnTo>
                <a:lnTo>
                  <a:pt x="36" y="6"/>
                </a:lnTo>
                <a:lnTo>
                  <a:pt x="32" y="5"/>
                </a:lnTo>
                <a:lnTo>
                  <a:pt x="31" y="3"/>
                </a:lnTo>
                <a:lnTo>
                  <a:pt x="27"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38" name="Freeform 210"/>
          <p:cNvSpPr>
            <a:spLocks/>
          </p:cNvSpPr>
          <p:nvPr/>
        </p:nvSpPr>
        <p:spPr bwMode="auto">
          <a:xfrm>
            <a:off x="3849688" y="3222526"/>
            <a:ext cx="30162" cy="42862"/>
          </a:xfrm>
          <a:custGeom>
            <a:avLst/>
            <a:gdLst/>
            <a:ahLst/>
            <a:cxnLst>
              <a:cxn ang="0">
                <a:pos x="19" y="0"/>
              </a:cxn>
              <a:cxn ang="0">
                <a:pos x="16" y="0"/>
              </a:cxn>
              <a:cxn ang="0">
                <a:pos x="11" y="1"/>
              </a:cxn>
              <a:cxn ang="0">
                <a:pos x="9" y="3"/>
              </a:cxn>
              <a:cxn ang="0">
                <a:pos x="6" y="5"/>
              </a:cxn>
              <a:cxn ang="0">
                <a:pos x="3" y="6"/>
              </a:cxn>
              <a:cxn ang="0">
                <a:pos x="1" y="8"/>
              </a:cxn>
              <a:cxn ang="0">
                <a:pos x="1" y="11"/>
              </a:cxn>
              <a:cxn ang="0">
                <a:pos x="0" y="14"/>
              </a:cxn>
              <a:cxn ang="0">
                <a:pos x="1" y="16"/>
              </a:cxn>
              <a:cxn ang="0">
                <a:pos x="1" y="19"/>
              </a:cxn>
              <a:cxn ang="0">
                <a:pos x="3" y="21"/>
              </a:cxn>
              <a:cxn ang="0">
                <a:pos x="6" y="23"/>
              </a:cxn>
              <a:cxn ang="0">
                <a:pos x="9" y="24"/>
              </a:cxn>
              <a:cxn ang="0">
                <a:pos x="11" y="27"/>
              </a:cxn>
              <a:cxn ang="0">
                <a:pos x="16" y="27"/>
              </a:cxn>
              <a:cxn ang="0">
                <a:pos x="19" y="27"/>
              </a:cxn>
              <a:cxn ang="0">
                <a:pos x="23" y="27"/>
              </a:cxn>
              <a:cxn ang="0">
                <a:pos x="27" y="27"/>
              </a:cxn>
              <a:cxn ang="0">
                <a:pos x="31" y="24"/>
              </a:cxn>
              <a:cxn ang="0">
                <a:pos x="32" y="23"/>
              </a:cxn>
              <a:cxn ang="0">
                <a:pos x="36" y="21"/>
              </a:cxn>
              <a:cxn ang="0">
                <a:pos x="37" y="19"/>
              </a:cxn>
              <a:cxn ang="0">
                <a:pos x="37" y="16"/>
              </a:cxn>
              <a:cxn ang="0">
                <a:pos x="39" y="14"/>
              </a:cxn>
              <a:cxn ang="0">
                <a:pos x="37" y="11"/>
              </a:cxn>
              <a:cxn ang="0">
                <a:pos x="37" y="8"/>
              </a:cxn>
              <a:cxn ang="0">
                <a:pos x="36" y="6"/>
              </a:cxn>
              <a:cxn ang="0">
                <a:pos x="32" y="5"/>
              </a:cxn>
              <a:cxn ang="0">
                <a:pos x="31" y="3"/>
              </a:cxn>
              <a:cxn ang="0">
                <a:pos x="27" y="1"/>
              </a:cxn>
              <a:cxn ang="0">
                <a:pos x="23" y="0"/>
              </a:cxn>
              <a:cxn ang="0">
                <a:pos x="19" y="0"/>
              </a:cxn>
            </a:cxnLst>
            <a:rect l="0" t="0" r="r" b="b"/>
            <a:pathLst>
              <a:path w="39" h="27">
                <a:moveTo>
                  <a:pt x="19" y="0"/>
                </a:moveTo>
                <a:lnTo>
                  <a:pt x="16" y="0"/>
                </a:lnTo>
                <a:lnTo>
                  <a:pt x="11" y="1"/>
                </a:lnTo>
                <a:lnTo>
                  <a:pt x="9" y="3"/>
                </a:lnTo>
                <a:lnTo>
                  <a:pt x="6" y="5"/>
                </a:lnTo>
                <a:lnTo>
                  <a:pt x="3" y="6"/>
                </a:lnTo>
                <a:lnTo>
                  <a:pt x="1" y="8"/>
                </a:lnTo>
                <a:lnTo>
                  <a:pt x="1" y="11"/>
                </a:lnTo>
                <a:lnTo>
                  <a:pt x="0" y="14"/>
                </a:lnTo>
                <a:lnTo>
                  <a:pt x="1" y="16"/>
                </a:lnTo>
                <a:lnTo>
                  <a:pt x="1" y="19"/>
                </a:lnTo>
                <a:lnTo>
                  <a:pt x="3" y="21"/>
                </a:lnTo>
                <a:lnTo>
                  <a:pt x="6" y="23"/>
                </a:lnTo>
                <a:lnTo>
                  <a:pt x="9" y="24"/>
                </a:lnTo>
                <a:lnTo>
                  <a:pt x="11" y="27"/>
                </a:lnTo>
                <a:lnTo>
                  <a:pt x="16" y="27"/>
                </a:lnTo>
                <a:lnTo>
                  <a:pt x="19" y="27"/>
                </a:lnTo>
                <a:lnTo>
                  <a:pt x="23" y="27"/>
                </a:lnTo>
                <a:lnTo>
                  <a:pt x="27" y="27"/>
                </a:lnTo>
                <a:lnTo>
                  <a:pt x="31" y="24"/>
                </a:lnTo>
                <a:lnTo>
                  <a:pt x="32" y="23"/>
                </a:lnTo>
                <a:lnTo>
                  <a:pt x="36" y="21"/>
                </a:lnTo>
                <a:lnTo>
                  <a:pt x="37" y="19"/>
                </a:lnTo>
                <a:lnTo>
                  <a:pt x="37" y="16"/>
                </a:lnTo>
                <a:lnTo>
                  <a:pt x="39" y="14"/>
                </a:lnTo>
                <a:lnTo>
                  <a:pt x="37" y="11"/>
                </a:lnTo>
                <a:lnTo>
                  <a:pt x="37" y="8"/>
                </a:lnTo>
                <a:lnTo>
                  <a:pt x="36" y="6"/>
                </a:lnTo>
                <a:lnTo>
                  <a:pt x="32" y="5"/>
                </a:lnTo>
                <a:lnTo>
                  <a:pt x="31" y="3"/>
                </a:lnTo>
                <a:lnTo>
                  <a:pt x="27"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39" name="Freeform 211"/>
          <p:cNvSpPr>
            <a:spLocks/>
          </p:cNvSpPr>
          <p:nvPr/>
        </p:nvSpPr>
        <p:spPr bwMode="auto">
          <a:xfrm>
            <a:off x="3886201" y="3189189"/>
            <a:ext cx="30163" cy="41275"/>
          </a:xfrm>
          <a:custGeom>
            <a:avLst/>
            <a:gdLst/>
            <a:ahLst/>
            <a:cxnLst>
              <a:cxn ang="0">
                <a:pos x="18" y="0"/>
              </a:cxn>
              <a:cxn ang="0">
                <a:pos x="15" y="0"/>
              </a:cxn>
              <a:cxn ang="0">
                <a:pos x="12" y="1"/>
              </a:cxn>
              <a:cxn ang="0">
                <a:pos x="8" y="3"/>
              </a:cxn>
              <a:cxn ang="0">
                <a:pos x="5" y="4"/>
              </a:cxn>
              <a:cxn ang="0">
                <a:pos x="3" y="6"/>
              </a:cxn>
              <a:cxn ang="0">
                <a:pos x="2" y="8"/>
              </a:cxn>
              <a:cxn ang="0">
                <a:pos x="0" y="11"/>
              </a:cxn>
              <a:cxn ang="0">
                <a:pos x="0" y="14"/>
              </a:cxn>
              <a:cxn ang="0">
                <a:pos x="0" y="16"/>
              </a:cxn>
              <a:cxn ang="0">
                <a:pos x="2" y="19"/>
              </a:cxn>
              <a:cxn ang="0">
                <a:pos x="3" y="21"/>
              </a:cxn>
              <a:cxn ang="0">
                <a:pos x="5" y="23"/>
              </a:cxn>
              <a:cxn ang="0">
                <a:pos x="8" y="25"/>
              </a:cxn>
              <a:cxn ang="0">
                <a:pos x="12" y="26"/>
              </a:cxn>
              <a:cxn ang="0">
                <a:pos x="15" y="27"/>
              </a:cxn>
              <a:cxn ang="0">
                <a:pos x="18" y="27"/>
              </a:cxn>
              <a:cxn ang="0">
                <a:pos x="23" y="27"/>
              </a:cxn>
              <a:cxn ang="0">
                <a:pos x="26" y="26"/>
              </a:cxn>
              <a:cxn ang="0">
                <a:pos x="30" y="25"/>
              </a:cxn>
              <a:cxn ang="0">
                <a:pos x="33" y="23"/>
              </a:cxn>
              <a:cxn ang="0">
                <a:pos x="34" y="21"/>
              </a:cxn>
              <a:cxn ang="0">
                <a:pos x="36" y="19"/>
              </a:cxn>
              <a:cxn ang="0">
                <a:pos x="38" y="16"/>
              </a:cxn>
              <a:cxn ang="0">
                <a:pos x="38" y="14"/>
              </a:cxn>
              <a:cxn ang="0">
                <a:pos x="38" y="11"/>
              </a:cxn>
              <a:cxn ang="0">
                <a:pos x="36" y="8"/>
              </a:cxn>
              <a:cxn ang="0">
                <a:pos x="34" y="6"/>
              </a:cxn>
              <a:cxn ang="0">
                <a:pos x="33" y="4"/>
              </a:cxn>
              <a:cxn ang="0">
                <a:pos x="30" y="3"/>
              </a:cxn>
              <a:cxn ang="0">
                <a:pos x="26" y="1"/>
              </a:cxn>
              <a:cxn ang="0">
                <a:pos x="23" y="0"/>
              </a:cxn>
              <a:cxn ang="0">
                <a:pos x="18" y="0"/>
              </a:cxn>
            </a:cxnLst>
            <a:rect l="0" t="0" r="r" b="b"/>
            <a:pathLst>
              <a:path w="38" h="27">
                <a:moveTo>
                  <a:pt x="18" y="0"/>
                </a:moveTo>
                <a:lnTo>
                  <a:pt x="15" y="0"/>
                </a:lnTo>
                <a:lnTo>
                  <a:pt x="12" y="1"/>
                </a:lnTo>
                <a:lnTo>
                  <a:pt x="8" y="3"/>
                </a:lnTo>
                <a:lnTo>
                  <a:pt x="5" y="4"/>
                </a:lnTo>
                <a:lnTo>
                  <a:pt x="3" y="6"/>
                </a:lnTo>
                <a:lnTo>
                  <a:pt x="2" y="8"/>
                </a:lnTo>
                <a:lnTo>
                  <a:pt x="0" y="11"/>
                </a:lnTo>
                <a:lnTo>
                  <a:pt x="0" y="14"/>
                </a:lnTo>
                <a:lnTo>
                  <a:pt x="0" y="16"/>
                </a:lnTo>
                <a:lnTo>
                  <a:pt x="2" y="19"/>
                </a:lnTo>
                <a:lnTo>
                  <a:pt x="3" y="21"/>
                </a:lnTo>
                <a:lnTo>
                  <a:pt x="5" y="23"/>
                </a:lnTo>
                <a:lnTo>
                  <a:pt x="8" y="25"/>
                </a:lnTo>
                <a:lnTo>
                  <a:pt x="12" y="26"/>
                </a:lnTo>
                <a:lnTo>
                  <a:pt x="15" y="27"/>
                </a:lnTo>
                <a:lnTo>
                  <a:pt x="18" y="27"/>
                </a:lnTo>
                <a:lnTo>
                  <a:pt x="23" y="27"/>
                </a:lnTo>
                <a:lnTo>
                  <a:pt x="26" y="26"/>
                </a:lnTo>
                <a:lnTo>
                  <a:pt x="30" y="25"/>
                </a:lnTo>
                <a:lnTo>
                  <a:pt x="33" y="23"/>
                </a:lnTo>
                <a:lnTo>
                  <a:pt x="34" y="21"/>
                </a:lnTo>
                <a:lnTo>
                  <a:pt x="36" y="19"/>
                </a:lnTo>
                <a:lnTo>
                  <a:pt x="38" y="16"/>
                </a:lnTo>
                <a:lnTo>
                  <a:pt x="38" y="14"/>
                </a:lnTo>
                <a:lnTo>
                  <a:pt x="38" y="11"/>
                </a:lnTo>
                <a:lnTo>
                  <a:pt x="36" y="8"/>
                </a:lnTo>
                <a:lnTo>
                  <a:pt x="34" y="6"/>
                </a:lnTo>
                <a:lnTo>
                  <a:pt x="33" y="4"/>
                </a:lnTo>
                <a:lnTo>
                  <a:pt x="30" y="3"/>
                </a:lnTo>
                <a:lnTo>
                  <a:pt x="26" y="1"/>
                </a:lnTo>
                <a:lnTo>
                  <a:pt x="23"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40" name="Freeform 212"/>
          <p:cNvSpPr>
            <a:spLocks/>
          </p:cNvSpPr>
          <p:nvPr/>
        </p:nvSpPr>
        <p:spPr bwMode="auto">
          <a:xfrm>
            <a:off x="3886201" y="3189189"/>
            <a:ext cx="30163" cy="41275"/>
          </a:xfrm>
          <a:custGeom>
            <a:avLst/>
            <a:gdLst/>
            <a:ahLst/>
            <a:cxnLst>
              <a:cxn ang="0">
                <a:pos x="18" y="0"/>
              </a:cxn>
              <a:cxn ang="0">
                <a:pos x="15" y="0"/>
              </a:cxn>
              <a:cxn ang="0">
                <a:pos x="12" y="1"/>
              </a:cxn>
              <a:cxn ang="0">
                <a:pos x="8" y="3"/>
              </a:cxn>
              <a:cxn ang="0">
                <a:pos x="5" y="4"/>
              </a:cxn>
              <a:cxn ang="0">
                <a:pos x="3" y="6"/>
              </a:cxn>
              <a:cxn ang="0">
                <a:pos x="2" y="8"/>
              </a:cxn>
              <a:cxn ang="0">
                <a:pos x="0" y="11"/>
              </a:cxn>
              <a:cxn ang="0">
                <a:pos x="0" y="14"/>
              </a:cxn>
              <a:cxn ang="0">
                <a:pos x="0" y="16"/>
              </a:cxn>
              <a:cxn ang="0">
                <a:pos x="2" y="19"/>
              </a:cxn>
              <a:cxn ang="0">
                <a:pos x="3" y="21"/>
              </a:cxn>
              <a:cxn ang="0">
                <a:pos x="5" y="23"/>
              </a:cxn>
              <a:cxn ang="0">
                <a:pos x="8" y="25"/>
              </a:cxn>
              <a:cxn ang="0">
                <a:pos x="12" y="26"/>
              </a:cxn>
              <a:cxn ang="0">
                <a:pos x="15" y="27"/>
              </a:cxn>
              <a:cxn ang="0">
                <a:pos x="18" y="27"/>
              </a:cxn>
              <a:cxn ang="0">
                <a:pos x="23" y="27"/>
              </a:cxn>
              <a:cxn ang="0">
                <a:pos x="26" y="26"/>
              </a:cxn>
              <a:cxn ang="0">
                <a:pos x="30" y="25"/>
              </a:cxn>
              <a:cxn ang="0">
                <a:pos x="33" y="23"/>
              </a:cxn>
              <a:cxn ang="0">
                <a:pos x="34" y="21"/>
              </a:cxn>
              <a:cxn ang="0">
                <a:pos x="36" y="19"/>
              </a:cxn>
              <a:cxn ang="0">
                <a:pos x="38" y="16"/>
              </a:cxn>
              <a:cxn ang="0">
                <a:pos x="38" y="14"/>
              </a:cxn>
              <a:cxn ang="0">
                <a:pos x="38" y="11"/>
              </a:cxn>
              <a:cxn ang="0">
                <a:pos x="36" y="8"/>
              </a:cxn>
              <a:cxn ang="0">
                <a:pos x="34" y="6"/>
              </a:cxn>
              <a:cxn ang="0">
                <a:pos x="33" y="4"/>
              </a:cxn>
              <a:cxn ang="0">
                <a:pos x="30" y="3"/>
              </a:cxn>
              <a:cxn ang="0">
                <a:pos x="26" y="1"/>
              </a:cxn>
              <a:cxn ang="0">
                <a:pos x="23" y="0"/>
              </a:cxn>
              <a:cxn ang="0">
                <a:pos x="18" y="0"/>
              </a:cxn>
            </a:cxnLst>
            <a:rect l="0" t="0" r="r" b="b"/>
            <a:pathLst>
              <a:path w="38" h="27">
                <a:moveTo>
                  <a:pt x="18" y="0"/>
                </a:moveTo>
                <a:lnTo>
                  <a:pt x="15" y="0"/>
                </a:lnTo>
                <a:lnTo>
                  <a:pt x="12" y="1"/>
                </a:lnTo>
                <a:lnTo>
                  <a:pt x="8" y="3"/>
                </a:lnTo>
                <a:lnTo>
                  <a:pt x="5" y="4"/>
                </a:lnTo>
                <a:lnTo>
                  <a:pt x="3" y="6"/>
                </a:lnTo>
                <a:lnTo>
                  <a:pt x="2" y="8"/>
                </a:lnTo>
                <a:lnTo>
                  <a:pt x="0" y="11"/>
                </a:lnTo>
                <a:lnTo>
                  <a:pt x="0" y="14"/>
                </a:lnTo>
                <a:lnTo>
                  <a:pt x="0" y="16"/>
                </a:lnTo>
                <a:lnTo>
                  <a:pt x="2" y="19"/>
                </a:lnTo>
                <a:lnTo>
                  <a:pt x="3" y="21"/>
                </a:lnTo>
                <a:lnTo>
                  <a:pt x="5" y="23"/>
                </a:lnTo>
                <a:lnTo>
                  <a:pt x="8" y="25"/>
                </a:lnTo>
                <a:lnTo>
                  <a:pt x="12" y="26"/>
                </a:lnTo>
                <a:lnTo>
                  <a:pt x="15" y="27"/>
                </a:lnTo>
                <a:lnTo>
                  <a:pt x="18" y="27"/>
                </a:lnTo>
                <a:lnTo>
                  <a:pt x="23" y="27"/>
                </a:lnTo>
                <a:lnTo>
                  <a:pt x="26" y="26"/>
                </a:lnTo>
                <a:lnTo>
                  <a:pt x="30" y="25"/>
                </a:lnTo>
                <a:lnTo>
                  <a:pt x="33" y="23"/>
                </a:lnTo>
                <a:lnTo>
                  <a:pt x="34" y="21"/>
                </a:lnTo>
                <a:lnTo>
                  <a:pt x="36" y="19"/>
                </a:lnTo>
                <a:lnTo>
                  <a:pt x="38" y="16"/>
                </a:lnTo>
                <a:lnTo>
                  <a:pt x="38" y="14"/>
                </a:lnTo>
                <a:lnTo>
                  <a:pt x="38" y="11"/>
                </a:lnTo>
                <a:lnTo>
                  <a:pt x="36" y="8"/>
                </a:lnTo>
                <a:lnTo>
                  <a:pt x="34" y="6"/>
                </a:lnTo>
                <a:lnTo>
                  <a:pt x="33" y="4"/>
                </a:lnTo>
                <a:lnTo>
                  <a:pt x="30" y="3"/>
                </a:lnTo>
                <a:lnTo>
                  <a:pt x="26" y="1"/>
                </a:lnTo>
                <a:lnTo>
                  <a:pt x="23" y="0"/>
                </a:lnTo>
                <a:lnTo>
                  <a:pt x="18" y="0"/>
                </a:lnTo>
              </a:path>
            </a:pathLst>
          </a:custGeom>
          <a:solidFill>
            <a:schemeClr val="accent2"/>
          </a:solidFill>
          <a:ln w="6350" cap="flat" cmpd="sng">
            <a:solidFill>
              <a:schemeClr val="accent2"/>
            </a:solidFill>
            <a:prstDash val="solid"/>
            <a:round/>
            <a:headEnd/>
            <a:tailEnd/>
          </a:ln>
          <a:effectLst/>
        </p:spPr>
        <p:txBody>
          <a:bodyPr/>
          <a:lstStyle/>
          <a:p>
            <a:endParaRPr lang="tr-TR" dirty="0">
              <a:latin typeface="Aptos" panose="020B0004020202020204" pitchFamily="34" charset="0"/>
              <a:cs typeface="Calibri" pitchFamily="34" charset="0"/>
            </a:endParaRPr>
          </a:p>
        </p:txBody>
      </p:sp>
      <p:sp>
        <p:nvSpPr>
          <p:cNvPr id="893141" name="Freeform 213"/>
          <p:cNvSpPr>
            <a:spLocks/>
          </p:cNvSpPr>
          <p:nvPr/>
        </p:nvSpPr>
        <p:spPr bwMode="auto">
          <a:xfrm>
            <a:off x="3856039" y="3341589"/>
            <a:ext cx="28575" cy="41275"/>
          </a:xfrm>
          <a:custGeom>
            <a:avLst/>
            <a:gdLst/>
            <a:ahLst/>
            <a:cxnLst>
              <a:cxn ang="0">
                <a:pos x="19" y="0"/>
              </a:cxn>
              <a:cxn ang="0">
                <a:pos x="15" y="0"/>
              </a:cxn>
              <a:cxn ang="0">
                <a:pos x="11" y="1"/>
              </a:cxn>
              <a:cxn ang="0">
                <a:pos x="8" y="2"/>
              </a:cxn>
              <a:cxn ang="0">
                <a:pos x="5" y="5"/>
              </a:cxn>
              <a:cxn ang="0">
                <a:pos x="3" y="6"/>
              </a:cxn>
              <a:cxn ang="0">
                <a:pos x="1" y="8"/>
              </a:cxn>
              <a:cxn ang="0">
                <a:pos x="0" y="10"/>
              </a:cxn>
              <a:cxn ang="0">
                <a:pos x="0" y="14"/>
              </a:cxn>
              <a:cxn ang="0">
                <a:pos x="0" y="16"/>
              </a:cxn>
              <a:cxn ang="0">
                <a:pos x="1" y="19"/>
              </a:cxn>
              <a:cxn ang="0">
                <a:pos x="3" y="21"/>
              </a:cxn>
              <a:cxn ang="0">
                <a:pos x="5" y="23"/>
              </a:cxn>
              <a:cxn ang="0">
                <a:pos x="8" y="24"/>
              </a:cxn>
              <a:cxn ang="0">
                <a:pos x="11" y="27"/>
              </a:cxn>
              <a:cxn ang="0">
                <a:pos x="15" y="27"/>
              </a:cxn>
              <a:cxn ang="0">
                <a:pos x="19" y="27"/>
              </a:cxn>
              <a:cxn ang="0">
                <a:pos x="23" y="27"/>
              </a:cxn>
              <a:cxn ang="0">
                <a:pos x="26" y="27"/>
              </a:cxn>
              <a:cxn ang="0">
                <a:pos x="29" y="24"/>
              </a:cxn>
              <a:cxn ang="0">
                <a:pos x="33" y="23"/>
              </a:cxn>
              <a:cxn ang="0">
                <a:pos x="34" y="21"/>
              </a:cxn>
              <a:cxn ang="0">
                <a:pos x="36" y="19"/>
              </a:cxn>
              <a:cxn ang="0">
                <a:pos x="37" y="16"/>
              </a:cxn>
              <a:cxn ang="0">
                <a:pos x="37" y="14"/>
              </a:cxn>
              <a:cxn ang="0">
                <a:pos x="37" y="10"/>
              </a:cxn>
              <a:cxn ang="0">
                <a:pos x="36" y="8"/>
              </a:cxn>
              <a:cxn ang="0">
                <a:pos x="34" y="6"/>
              </a:cxn>
              <a:cxn ang="0">
                <a:pos x="33" y="5"/>
              </a:cxn>
              <a:cxn ang="0">
                <a:pos x="29" y="2"/>
              </a:cxn>
              <a:cxn ang="0">
                <a:pos x="26" y="1"/>
              </a:cxn>
              <a:cxn ang="0">
                <a:pos x="23" y="0"/>
              </a:cxn>
              <a:cxn ang="0">
                <a:pos x="19" y="0"/>
              </a:cxn>
            </a:cxnLst>
            <a:rect l="0" t="0" r="r" b="b"/>
            <a:pathLst>
              <a:path w="37" h="27">
                <a:moveTo>
                  <a:pt x="19" y="0"/>
                </a:moveTo>
                <a:lnTo>
                  <a:pt x="15" y="0"/>
                </a:lnTo>
                <a:lnTo>
                  <a:pt x="11" y="1"/>
                </a:lnTo>
                <a:lnTo>
                  <a:pt x="8" y="2"/>
                </a:lnTo>
                <a:lnTo>
                  <a:pt x="5" y="5"/>
                </a:lnTo>
                <a:lnTo>
                  <a:pt x="3" y="6"/>
                </a:lnTo>
                <a:lnTo>
                  <a:pt x="1" y="8"/>
                </a:lnTo>
                <a:lnTo>
                  <a:pt x="0" y="10"/>
                </a:lnTo>
                <a:lnTo>
                  <a:pt x="0" y="14"/>
                </a:lnTo>
                <a:lnTo>
                  <a:pt x="0" y="16"/>
                </a:lnTo>
                <a:lnTo>
                  <a:pt x="1" y="19"/>
                </a:lnTo>
                <a:lnTo>
                  <a:pt x="3" y="21"/>
                </a:lnTo>
                <a:lnTo>
                  <a:pt x="5" y="23"/>
                </a:lnTo>
                <a:lnTo>
                  <a:pt x="8" y="24"/>
                </a:lnTo>
                <a:lnTo>
                  <a:pt x="11" y="27"/>
                </a:lnTo>
                <a:lnTo>
                  <a:pt x="15" y="27"/>
                </a:lnTo>
                <a:lnTo>
                  <a:pt x="19" y="27"/>
                </a:lnTo>
                <a:lnTo>
                  <a:pt x="23" y="27"/>
                </a:lnTo>
                <a:lnTo>
                  <a:pt x="26" y="27"/>
                </a:lnTo>
                <a:lnTo>
                  <a:pt x="29" y="24"/>
                </a:lnTo>
                <a:lnTo>
                  <a:pt x="33" y="23"/>
                </a:lnTo>
                <a:lnTo>
                  <a:pt x="34" y="21"/>
                </a:lnTo>
                <a:lnTo>
                  <a:pt x="36" y="19"/>
                </a:lnTo>
                <a:lnTo>
                  <a:pt x="37" y="16"/>
                </a:lnTo>
                <a:lnTo>
                  <a:pt x="37" y="14"/>
                </a:lnTo>
                <a:lnTo>
                  <a:pt x="37" y="10"/>
                </a:lnTo>
                <a:lnTo>
                  <a:pt x="36" y="8"/>
                </a:lnTo>
                <a:lnTo>
                  <a:pt x="34" y="6"/>
                </a:lnTo>
                <a:lnTo>
                  <a:pt x="33" y="5"/>
                </a:lnTo>
                <a:lnTo>
                  <a:pt x="29" y="2"/>
                </a:lnTo>
                <a:lnTo>
                  <a:pt x="26"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42" name="Freeform 214"/>
          <p:cNvSpPr>
            <a:spLocks/>
          </p:cNvSpPr>
          <p:nvPr/>
        </p:nvSpPr>
        <p:spPr bwMode="auto">
          <a:xfrm>
            <a:off x="3856039" y="3341589"/>
            <a:ext cx="28575" cy="41275"/>
          </a:xfrm>
          <a:custGeom>
            <a:avLst/>
            <a:gdLst/>
            <a:ahLst/>
            <a:cxnLst>
              <a:cxn ang="0">
                <a:pos x="19" y="0"/>
              </a:cxn>
              <a:cxn ang="0">
                <a:pos x="15" y="0"/>
              </a:cxn>
              <a:cxn ang="0">
                <a:pos x="11" y="1"/>
              </a:cxn>
              <a:cxn ang="0">
                <a:pos x="8" y="2"/>
              </a:cxn>
              <a:cxn ang="0">
                <a:pos x="5" y="5"/>
              </a:cxn>
              <a:cxn ang="0">
                <a:pos x="3" y="6"/>
              </a:cxn>
              <a:cxn ang="0">
                <a:pos x="1" y="8"/>
              </a:cxn>
              <a:cxn ang="0">
                <a:pos x="0" y="10"/>
              </a:cxn>
              <a:cxn ang="0">
                <a:pos x="0" y="14"/>
              </a:cxn>
              <a:cxn ang="0">
                <a:pos x="0" y="16"/>
              </a:cxn>
              <a:cxn ang="0">
                <a:pos x="1" y="19"/>
              </a:cxn>
              <a:cxn ang="0">
                <a:pos x="3" y="21"/>
              </a:cxn>
              <a:cxn ang="0">
                <a:pos x="5" y="23"/>
              </a:cxn>
              <a:cxn ang="0">
                <a:pos x="8" y="24"/>
              </a:cxn>
              <a:cxn ang="0">
                <a:pos x="11" y="27"/>
              </a:cxn>
              <a:cxn ang="0">
                <a:pos x="15" y="27"/>
              </a:cxn>
              <a:cxn ang="0">
                <a:pos x="19" y="27"/>
              </a:cxn>
              <a:cxn ang="0">
                <a:pos x="23" y="27"/>
              </a:cxn>
              <a:cxn ang="0">
                <a:pos x="26" y="27"/>
              </a:cxn>
              <a:cxn ang="0">
                <a:pos x="29" y="24"/>
              </a:cxn>
              <a:cxn ang="0">
                <a:pos x="33" y="23"/>
              </a:cxn>
              <a:cxn ang="0">
                <a:pos x="34" y="21"/>
              </a:cxn>
              <a:cxn ang="0">
                <a:pos x="36" y="19"/>
              </a:cxn>
              <a:cxn ang="0">
                <a:pos x="37" y="16"/>
              </a:cxn>
              <a:cxn ang="0">
                <a:pos x="37" y="14"/>
              </a:cxn>
              <a:cxn ang="0">
                <a:pos x="37" y="10"/>
              </a:cxn>
              <a:cxn ang="0">
                <a:pos x="36" y="8"/>
              </a:cxn>
              <a:cxn ang="0">
                <a:pos x="34" y="6"/>
              </a:cxn>
              <a:cxn ang="0">
                <a:pos x="33" y="5"/>
              </a:cxn>
              <a:cxn ang="0">
                <a:pos x="29" y="2"/>
              </a:cxn>
              <a:cxn ang="0">
                <a:pos x="26" y="1"/>
              </a:cxn>
              <a:cxn ang="0">
                <a:pos x="23" y="0"/>
              </a:cxn>
              <a:cxn ang="0">
                <a:pos x="19" y="0"/>
              </a:cxn>
            </a:cxnLst>
            <a:rect l="0" t="0" r="r" b="b"/>
            <a:pathLst>
              <a:path w="37" h="27">
                <a:moveTo>
                  <a:pt x="19" y="0"/>
                </a:moveTo>
                <a:lnTo>
                  <a:pt x="15" y="0"/>
                </a:lnTo>
                <a:lnTo>
                  <a:pt x="11" y="1"/>
                </a:lnTo>
                <a:lnTo>
                  <a:pt x="8" y="2"/>
                </a:lnTo>
                <a:lnTo>
                  <a:pt x="5" y="5"/>
                </a:lnTo>
                <a:lnTo>
                  <a:pt x="3" y="6"/>
                </a:lnTo>
                <a:lnTo>
                  <a:pt x="1" y="8"/>
                </a:lnTo>
                <a:lnTo>
                  <a:pt x="0" y="10"/>
                </a:lnTo>
                <a:lnTo>
                  <a:pt x="0" y="14"/>
                </a:lnTo>
                <a:lnTo>
                  <a:pt x="0" y="16"/>
                </a:lnTo>
                <a:lnTo>
                  <a:pt x="1" y="19"/>
                </a:lnTo>
                <a:lnTo>
                  <a:pt x="3" y="21"/>
                </a:lnTo>
                <a:lnTo>
                  <a:pt x="5" y="23"/>
                </a:lnTo>
                <a:lnTo>
                  <a:pt x="8" y="24"/>
                </a:lnTo>
                <a:lnTo>
                  <a:pt x="11" y="27"/>
                </a:lnTo>
                <a:lnTo>
                  <a:pt x="15" y="27"/>
                </a:lnTo>
                <a:lnTo>
                  <a:pt x="19" y="27"/>
                </a:lnTo>
                <a:lnTo>
                  <a:pt x="23" y="27"/>
                </a:lnTo>
                <a:lnTo>
                  <a:pt x="26" y="27"/>
                </a:lnTo>
                <a:lnTo>
                  <a:pt x="29" y="24"/>
                </a:lnTo>
                <a:lnTo>
                  <a:pt x="33" y="23"/>
                </a:lnTo>
                <a:lnTo>
                  <a:pt x="34" y="21"/>
                </a:lnTo>
                <a:lnTo>
                  <a:pt x="36" y="19"/>
                </a:lnTo>
                <a:lnTo>
                  <a:pt x="37" y="16"/>
                </a:lnTo>
                <a:lnTo>
                  <a:pt x="37" y="14"/>
                </a:lnTo>
                <a:lnTo>
                  <a:pt x="37" y="10"/>
                </a:lnTo>
                <a:lnTo>
                  <a:pt x="36" y="8"/>
                </a:lnTo>
                <a:lnTo>
                  <a:pt x="34" y="6"/>
                </a:lnTo>
                <a:lnTo>
                  <a:pt x="33" y="5"/>
                </a:lnTo>
                <a:lnTo>
                  <a:pt x="29" y="2"/>
                </a:lnTo>
                <a:lnTo>
                  <a:pt x="26"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43" name="Freeform 215"/>
          <p:cNvSpPr>
            <a:spLocks/>
          </p:cNvSpPr>
          <p:nvPr/>
        </p:nvSpPr>
        <p:spPr bwMode="auto">
          <a:xfrm>
            <a:off x="4164014" y="3122514"/>
            <a:ext cx="28575" cy="42863"/>
          </a:xfrm>
          <a:custGeom>
            <a:avLst/>
            <a:gdLst/>
            <a:ahLst/>
            <a:cxnLst>
              <a:cxn ang="0">
                <a:pos x="18" y="0"/>
              </a:cxn>
              <a:cxn ang="0">
                <a:pos x="15" y="0"/>
              </a:cxn>
              <a:cxn ang="0">
                <a:pos x="12" y="1"/>
              </a:cxn>
              <a:cxn ang="0">
                <a:pos x="8" y="2"/>
              </a:cxn>
              <a:cxn ang="0">
                <a:pos x="5" y="3"/>
              </a:cxn>
              <a:cxn ang="0">
                <a:pos x="3" y="6"/>
              </a:cxn>
              <a:cxn ang="0">
                <a:pos x="2" y="8"/>
              </a:cxn>
              <a:cxn ang="0">
                <a:pos x="0" y="10"/>
              </a:cxn>
              <a:cxn ang="0">
                <a:pos x="0" y="12"/>
              </a:cxn>
              <a:cxn ang="0">
                <a:pos x="0" y="16"/>
              </a:cxn>
              <a:cxn ang="0">
                <a:pos x="2" y="18"/>
              </a:cxn>
              <a:cxn ang="0">
                <a:pos x="3" y="21"/>
              </a:cxn>
              <a:cxn ang="0">
                <a:pos x="5" y="23"/>
              </a:cxn>
              <a:cxn ang="0">
                <a:pos x="8" y="24"/>
              </a:cxn>
              <a:cxn ang="0">
                <a:pos x="12" y="25"/>
              </a:cxn>
              <a:cxn ang="0">
                <a:pos x="15" y="26"/>
              </a:cxn>
              <a:cxn ang="0">
                <a:pos x="18" y="26"/>
              </a:cxn>
              <a:cxn ang="0">
                <a:pos x="21" y="26"/>
              </a:cxn>
              <a:cxn ang="0">
                <a:pos x="26" y="25"/>
              </a:cxn>
              <a:cxn ang="0">
                <a:pos x="28" y="24"/>
              </a:cxn>
              <a:cxn ang="0">
                <a:pos x="31" y="23"/>
              </a:cxn>
              <a:cxn ang="0">
                <a:pos x="34" y="21"/>
              </a:cxn>
              <a:cxn ang="0">
                <a:pos x="36" y="18"/>
              </a:cxn>
              <a:cxn ang="0">
                <a:pos x="36" y="16"/>
              </a:cxn>
              <a:cxn ang="0">
                <a:pos x="38" y="12"/>
              </a:cxn>
              <a:cxn ang="0">
                <a:pos x="36" y="10"/>
              </a:cxn>
              <a:cxn ang="0">
                <a:pos x="36" y="8"/>
              </a:cxn>
              <a:cxn ang="0">
                <a:pos x="34" y="6"/>
              </a:cxn>
              <a:cxn ang="0">
                <a:pos x="31" y="3"/>
              </a:cxn>
              <a:cxn ang="0">
                <a:pos x="28" y="2"/>
              </a:cxn>
              <a:cxn ang="0">
                <a:pos x="26" y="1"/>
              </a:cxn>
              <a:cxn ang="0">
                <a:pos x="21" y="0"/>
              </a:cxn>
              <a:cxn ang="0">
                <a:pos x="18" y="0"/>
              </a:cxn>
            </a:cxnLst>
            <a:rect l="0" t="0" r="r" b="b"/>
            <a:pathLst>
              <a:path w="38" h="26">
                <a:moveTo>
                  <a:pt x="18" y="0"/>
                </a:moveTo>
                <a:lnTo>
                  <a:pt x="15" y="0"/>
                </a:lnTo>
                <a:lnTo>
                  <a:pt x="12" y="1"/>
                </a:lnTo>
                <a:lnTo>
                  <a:pt x="8" y="2"/>
                </a:lnTo>
                <a:lnTo>
                  <a:pt x="5" y="3"/>
                </a:lnTo>
                <a:lnTo>
                  <a:pt x="3" y="6"/>
                </a:lnTo>
                <a:lnTo>
                  <a:pt x="2" y="8"/>
                </a:lnTo>
                <a:lnTo>
                  <a:pt x="0" y="10"/>
                </a:lnTo>
                <a:lnTo>
                  <a:pt x="0" y="12"/>
                </a:lnTo>
                <a:lnTo>
                  <a:pt x="0" y="16"/>
                </a:lnTo>
                <a:lnTo>
                  <a:pt x="2" y="18"/>
                </a:lnTo>
                <a:lnTo>
                  <a:pt x="3" y="21"/>
                </a:lnTo>
                <a:lnTo>
                  <a:pt x="5" y="23"/>
                </a:lnTo>
                <a:lnTo>
                  <a:pt x="8" y="24"/>
                </a:lnTo>
                <a:lnTo>
                  <a:pt x="12" y="25"/>
                </a:lnTo>
                <a:lnTo>
                  <a:pt x="15" y="26"/>
                </a:lnTo>
                <a:lnTo>
                  <a:pt x="18" y="26"/>
                </a:lnTo>
                <a:lnTo>
                  <a:pt x="21" y="26"/>
                </a:lnTo>
                <a:lnTo>
                  <a:pt x="26" y="25"/>
                </a:lnTo>
                <a:lnTo>
                  <a:pt x="28" y="24"/>
                </a:lnTo>
                <a:lnTo>
                  <a:pt x="31" y="23"/>
                </a:lnTo>
                <a:lnTo>
                  <a:pt x="34" y="21"/>
                </a:lnTo>
                <a:lnTo>
                  <a:pt x="36" y="18"/>
                </a:lnTo>
                <a:lnTo>
                  <a:pt x="36" y="16"/>
                </a:lnTo>
                <a:lnTo>
                  <a:pt x="38" y="12"/>
                </a:lnTo>
                <a:lnTo>
                  <a:pt x="36" y="10"/>
                </a:lnTo>
                <a:lnTo>
                  <a:pt x="36" y="8"/>
                </a:lnTo>
                <a:lnTo>
                  <a:pt x="34" y="6"/>
                </a:lnTo>
                <a:lnTo>
                  <a:pt x="31" y="3"/>
                </a:lnTo>
                <a:lnTo>
                  <a:pt x="28" y="2"/>
                </a:lnTo>
                <a:lnTo>
                  <a:pt x="26" y="1"/>
                </a:lnTo>
                <a:lnTo>
                  <a:pt x="21"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44" name="Freeform 216"/>
          <p:cNvSpPr>
            <a:spLocks/>
          </p:cNvSpPr>
          <p:nvPr/>
        </p:nvSpPr>
        <p:spPr bwMode="auto">
          <a:xfrm>
            <a:off x="4164014" y="3122514"/>
            <a:ext cx="28575" cy="42863"/>
          </a:xfrm>
          <a:custGeom>
            <a:avLst/>
            <a:gdLst/>
            <a:ahLst/>
            <a:cxnLst>
              <a:cxn ang="0">
                <a:pos x="18" y="0"/>
              </a:cxn>
              <a:cxn ang="0">
                <a:pos x="15" y="0"/>
              </a:cxn>
              <a:cxn ang="0">
                <a:pos x="12" y="1"/>
              </a:cxn>
              <a:cxn ang="0">
                <a:pos x="8" y="2"/>
              </a:cxn>
              <a:cxn ang="0">
                <a:pos x="5" y="3"/>
              </a:cxn>
              <a:cxn ang="0">
                <a:pos x="3" y="6"/>
              </a:cxn>
              <a:cxn ang="0">
                <a:pos x="2" y="8"/>
              </a:cxn>
              <a:cxn ang="0">
                <a:pos x="0" y="10"/>
              </a:cxn>
              <a:cxn ang="0">
                <a:pos x="0" y="12"/>
              </a:cxn>
              <a:cxn ang="0">
                <a:pos x="0" y="16"/>
              </a:cxn>
              <a:cxn ang="0">
                <a:pos x="2" y="18"/>
              </a:cxn>
              <a:cxn ang="0">
                <a:pos x="3" y="21"/>
              </a:cxn>
              <a:cxn ang="0">
                <a:pos x="5" y="23"/>
              </a:cxn>
              <a:cxn ang="0">
                <a:pos x="8" y="24"/>
              </a:cxn>
              <a:cxn ang="0">
                <a:pos x="12" y="25"/>
              </a:cxn>
              <a:cxn ang="0">
                <a:pos x="15" y="26"/>
              </a:cxn>
              <a:cxn ang="0">
                <a:pos x="18" y="26"/>
              </a:cxn>
              <a:cxn ang="0">
                <a:pos x="21" y="26"/>
              </a:cxn>
              <a:cxn ang="0">
                <a:pos x="26" y="25"/>
              </a:cxn>
              <a:cxn ang="0">
                <a:pos x="28" y="24"/>
              </a:cxn>
              <a:cxn ang="0">
                <a:pos x="31" y="23"/>
              </a:cxn>
              <a:cxn ang="0">
                <a:pos x="34" y="21"/>
              </a:cxn>
              <a:cxn ang="0">
                <a:pos x="36" y="18"/>
              </a:cxn>
              <a:cxn ang="0">
                <a:pos x="36" y="16"/>
              </a:cxn>
              <a:cxn ang="0">
                <a:pos x="38" y="12"/>
              </a:cxn>
              <a:cxn ang="0">
                <a:pos x="36" y="10"/>
              </a:cxn>
              <a:cxn ang="0">
                <a:pos x="36" y="8"/>
              </a:cxn>
              <a:cxn ang="0">
                <a:pos x="34" y="6"/>
              </a:cxn>
              <a:cxn ang="0">
                <a:pos x="31" y="3"/>
              </a:cxn>
              <a:cxn ang="0">
                <a:pos x="28" y="2"/>
              </a:cxn>
              <a:cxn ang="0">
                <a:pos x="26" y="1"/>
              </a:cxn>
              <a:cxn ang="0">
                <a:pos x="21" y="0"/>
              </a:cxn>
              <a:cxn ang="0">
                <a:pos x="18" y="0"/>
              </a:cxn>
            </a:cxnLst>
            <a:rect l="0" t="0" r="r" b="b"/>
            <a:pathLst>
              <a:path w="38" h="26">
                <a:moveTo>
                  <a:pt x="18" y="0"/>
                </a:moveTo>
                <a:lnTo>
                  <a:pt x="15" y="0"/>
                </a:lnTo>
                <a:lnTo>
                  <a:pt x="12" y="1"/>
                </a:lnTo>
                <a:lnTo>
                  <a:pt x="8" y="2"/>
                </a:lnTo>
                <a:lnTo>
                  <a:pt x="5" y="3"/>
                </a:lnTo>
                <a:lnTo>
                  <a:pt x="3" y="6"/>
                </a:lnTo>
                <a:lnTo>
                  <a:pt x="2" y="8"/>
                </a:lnTo>
                <a:lnTo>
                  <a:pt x="0" y="10"/>
                </a:lnTo>
                <a:lnTo>
                  <a:pt x="0" y="12"/>
                </a:lnTo>
                <a:lnTo>
                  <a:pt x="0" y="16"/>
                </a:lnTo>
                <a:lnTo>
                  <a:pt x="2" y="18"/>
                </a:lnTo>
                <a:lnTo>
                  <a:pt x="3" y="21"/>
                </a:lnTo>
                <a:lnTo>
                  <a:pt x="5" y="23"/>
                </a:lnTo>
                <a:lnTo>
                  <a:pt x="8" y="24"/>
                </a:lnTo>
                <a:lnTo>
                  <a:pt x="12" y="25"/>
                </a:lnTo>
                <a:lnTo>
                  <a:pt x="15" y="26"/>
                </a:lnTo>
                <a:lnTo>
                  <a:pt x="18" y="26"/>
                </a:lnTo>
                <a:lnTo>
                  <a:pt x="21" y="26"/>
                </a:lnTo>
                <a:lnTo>
                  <a:pt x="26" y="25"/>
                </a:lnTo>
                <a:lnTo>
                  <a:pt x="28" y="24"/>
                </a:lnTo>
                <a:lnTo>
                  <a:pt x="31" y="23"/>
                </a:lnTo>
                <a:lnTo>
                  <a:pt x="34" y="21"/>
                </a:lnTo>
                <a:lnTo>
                  <a:pt x="36" y="18"/>
                </a:lnTo>
                <a:lnTo>
                  <a:pt x="36" y="16"/>
                </a:lnTo>
                <a:lnTo>
                  <a:pt x="38" y="12"/>
                </a:lnTo>
                <a:lnTo>
                  <a:pt x="36" y="10"/>
                </a:lnTo>
                <a:lnTo>
                  <a:pt x="36" y="8"/>
                </a:lnTo>
                <a:lnTo>
                  <a:pt x="34" y="6"/>
                </a:lnTo>
                <a:lnTo>
                  <a:pt x="31" y="3"/>
                </a:lnTo>
                <a:lnTo>
                  <a:pt x="28" y="2"/>
                </a:lnTo>
                <a:lnTo>
                  <a:pt x="26" y="1"/>
                </a:lnTo>
                <a:lnTo>
                  <a:pt x="21"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45" name="Freeform 217"/>
          <p:cNvSpPr>
            <a:spLocks/>
          </p:cNvSpPr>
          <p:nvPr/>
        </p:nvSpPr>
        <p:spPr bwMode="auto">
          <a:xfrm>
            <a:off x="4370389" y="2951064"/>
            <a:ext cx="28575" cy="41275"/>
          </a:xfrm>
          <a:custGeom>
            <a:avLst/>
            <a:gdLst/>
            <a:ahLst/>
            <a:cxnLst>
              <a:cxn ang="0">
                <a:pos x="18" y="0"/>
              </a:cxn>
              <a:cxn ang="0">
                <a:pos x="15" y="0"/>
              </a:cxn>
              <a:cxn ang="0">
                <a:pos x="11" y="1"/>
              </a:cxn>
              <a:cxn ang="0">
                <a:pos x="8" y="3"/>
              </a:cxn>
              <a:cxn ang="0">
                <a:pos x="5" y="4"/>
              </a:cxn>
              <a:cxn ang="0">
                <a:pos x="3" y="6"/>
              </a:cxn>
              <a:cxn ang="0">
                <a:pos x="0" y="8"/>
              </a:cxn>
              <a:cxn ang="0">
                <a:pos x="0" y="11"/>
              </a:cxn>
              <a:cxn ang="0">
                <a:pos x="0" y="13"/>
              </a:cxn>
              <a:cxn ang="0">
                <a:pos x="0" y="15"/>
              </a:cxn>
              <a:cxn ang="0">
                <a:pos x="0" y="19"/>
              </a:cxn>
              <a:cxn ang="0">
                <a:pos x="3" y="21"/>
              </a:cxn>
              <a:cxn ang="0">
                <a:pos x="5" y="22"/>
              </a:cxn>
              <a:cxn ang="0">
                <a:pos x="8" y="25"/>
              </a:cxn>
              <a:cxn ang="0">
                <a:pos x="11" y="26"/>
              </a:cxn>
              <a:cxn ang="0">
                <a:pos x="15" y="26"/>
              </a:cxn>
              <a:cxn ang="0">
                <a:pos x="18" y="27"/>
              </a:cxn>
              <a:cxn ang="0">
                <a:pos x="21" y="26"/>
              </a:cxn>
              <a:cxn ang="0">
                <a:pos x="25" y="26"/>
              </a:cxn>
              <a:cxn ang="0">
                <a:pos x="28" y="25"/>
              </a:cxn>
              <a:cxn ang="0">
                <a:pos x="31" y="22"/>
              </a:cxn>
              <a:cxn ang="0">
                <a:pos x="34" y="21"/>
              </a:cxn>
              <a:cxn ang="0">
                <a:pos x="36" y="19"/>
              </a:cxn>
              <a:cxn ang="0">
                <a:pos x="36" y="15"/>
              </a:cxn>
              <a:cxn ang="0">
                <a:pos x="36" y="13"/>
              </a:cxn>
              <a:cxn ang="0">
                <a:pos x="36" y="11"/>
              </a:cxn>
              <a:cxn ang="0">
                <a:pos x="36" y="8"/>
              </a:cxn>
              <a:cxn ang="0">
                <a:pos x="34" y="6"/>
              </a:cxn>
              <a:cxn ang="0">
                <a:pos x="31" y="4"/>
              </a:cxn>
              <a:cxn ang="0">
                <a:pos x="28" y="3"/>
              </a:cxn>
              <a:cxn ang="0">
                <a:pos x="25" y="1"/>
              </a:cxn>
              <a:cxn ang="0">
                <a:pos x="21" y="0"/>
              </a:cxn>
              <a:cxn ang="0">
                <a:pos x="18" y="0"/>
              </a:cxn>
            </a:cxnLst>
            <a:rect l="0" t="0" r="r" b="b"/>
            <a:pathLst>
              <a:path w="36" h="27">
                <a:moveTo>
                  <a:pt x="18" y="0"/>
                </a:moveTo>
                <a:lnTo>
                  <a:pt x="15" y="0"/>
                </a:lnTo>
                <a:lnTo>
                  <a:pt x="11" y="1"/>
                </a:lnTo>
                <a:lnTo>
                  <a:pt x="8" y="3"/>
                </a:lnTo>
                <a:lnTo>
                  <a:pt x="5" y="4"/>
                </a:lnTo>
                <a:lnTo>
                  <a:pt x="3" y="6"/>
                </a:lnTo>
                <a:lnTo>
                  <a:pt x="0" y="8"/>
                </a:lnTo>
                <a:lnTo>
                  <a:pt x="0" y="11"/>
                </a:lnTo>
                <a:lnTo>
                  <a:pt x="0" y="13"/>
                </a:lnTo>
                <a:lnTo>
                  <a:pt x="0" y="15"/>
                </a:lnTo>
                <a:lnTo>
                  <a:pt x="0" y="19"/>
                </a:lnTo>
                <a:lnTo>
                  <a:pt x="3" y="21"/>
                </a:lnTo>
                <a:lnTo>
                  <a:pt x="5" y="22"/>
                </a:lnTo>
                <a:lnTo>
                  <a:pt x="8" y="25"/>
                </a:lnTo>
                <a:lnTo>
                  <a:pt x="11" y="26"/>
                </a:lnTo>
                <a:lnTo>
                  <a:pt x="15" y="26"/>
                </a:lnTo>
                <a:lnTo>
                  <a:pt x="18" y="27"/>
                </a:lnTo>
                <a:lnTo>
                  <a:pt x="21" y="26"/>
                </a:lnTo>
                <a:lnTo>
                  <a:pt x="25" y="26"/>
                </a:lnTo>
                <a:lnTo>
                  <a:pt x="28" y="25"/>
                </a:lnTo>
                <a:lnTo>
                  <a:pt x="31" y="22"/>
                </a:lnTo>
                <a:lnTo>
                  <a:pt x="34" y="21"/>
                </a:lnTo>
                <a:lnTo>
                  <a:pt x="36" y="19"/>
                </a:lnTo>
                <a:lnTo>
                  <a:pt x="36" y="15"/>
                </a:lnTo>
                <a:lnTo>
                  <a:pt x="36" y="13"/>
                </a:lnTo>
                <a:lnTo>
                  <a:pt x="36" y="11"/>
                </a:lnTo>
                <a:lnTo>
                  <a:pt x="36" y="8"/>
                </a:lnTo>
                <a:lnTo>
                  <a:pt x="34" y="6"/>
                </a:lnTo>
                <a:lnTo>
                  <a:pt x="31" y="4"/>
                </a:lnTo>
                <a:lnTo>
                  <a:pt x="28" y="3"/>
                </a:lnTo>
                <a:lnTo>
                  <a:pt x="25" y="1"/>
                </a:lnTo>
                <a:lnTo>
                  <a:pt x="21" y="0"/>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46" name="Freeform 218"/>
          <p:cNvSpPr>
            <a:spLocks/>
          </p:cNvSpPr>
          <p:nvPr/>
        </p:nvSpPr>
        <p:spPr bwMode="auto">
          <a:xfrm>
            <a:off x="4370389" y="2951064"/>
            <a:ext cx="28575" cy="41275"/>
          </a:xfrm>
          <a:custGeom>
            <a:avLst/>
            <a:gdLst/>
            <a:ahLst/>
            <a:cxnLst>
              <a:cxn ang="0">
                <a:pos x="18" y="0"/>
              </a:cxn>
              <a:cxn ang="0">
                <a:pos x="15" y="0"/>
              </a:cxn>
              <a:cxn ang="0">
                <a:pos x="11" y="1"/>
              </a:cxn>
              <a:cxn ang="0">
                <a:pos x="8" y="3"/>
              </a:cxn>
              <a:cxn ang="0">
                <a:pos x="5" y="4"/>
              </a:cxn>
              <a:cxn ang="0">
                <a:pos x="3" y="6"/>
              </a:cxn>
              <a:cxn ang="0">
                <a:pos x="0" y="8"/>
              </a:cxn>
              <a:cxn ang="0">
                <a:pos x="0" y="11"/>
              </a:cxn>
              <a:cxn ang="0">
                <a:pos x="0" y="13"/>
              </a:cxn>
              <a:cxn ang="0">
                <a:pos x="0" y="15"/>
              </a:cxn>
              <a:cxn ang="0">
                <a:pos x="0" y="19"/>
              </a:cxn>
              <a:cxn ang="0">
                <a:pos x="3" y="21"/>
              </a:cxn>
              <a:cxn ang="0">
                <a:pos x="5" y="22"/>
              </a:cxn>
              <a:cxn ang="0">
                <a:pos x="8" y="25"/>
              </a:cxn>
              <a:cxn ang="0">
                <a:pos x="11" y="26"/>
              </a:cxn>
              <a:cxn ang="0">
                <a:pos x="15" y="26"/>
              </a:cxn>
              <a:cxn ang="0">
                <a:pos x="18" y="27"/>
              </a:cxn>
              <a:cxn ang="0">
                <a:pos x="21" y="26"/>
              </a:cxn>
              <a:cxn ang="0">
                <a:pos x="25" y="26"/>
              </a:cxn>
              <a:cxn ang="0">
                <a:pos x="28" y="25"/>
              </a:cxn>
              <a:cxn ang="0">
                <a:pos x="31" y="22"/>
              </a:cxn>
              <a:cxn ang="0">
                <a:pos x="34" y="21"/>
              </a:cxn>
              <a:cxn ang="0">
                <a:pos x="36" y="19"/>
              </a:cxn>
              <a:cxn ang="0">
                <a:pos x="36" y="15"/>
              </a:cxn>
              <a:cxn ang="0">
                <a:pos x="36" y="13"/>
              </a:cxn>
              <a:cxn ang="0">
                <a:pos x="36" y="11"/>
              </a:cxn>
              <a:cxn ang="0">
                <a:pos x="36" y="8"/>
              </a:cxn>
              <a:cxn ang="0">
                <a:pos x="34" y="6"/>
              </a:cxn>
              <a:cxn ang="0">
                <a:pos x="31" y="4"/>
              </a:cxn>
              <a:cxn ang="0">
                <a:pos x="28" y="3"/>
              </a:cxn>
              <a:cxn ang="0">
                <a:pos x="25" y="1"/>
              </a:cxn>
              <a:cxn ang="0">
                <a:pos x="21" y="0"/>
              </a:cxn>
              <a:cxn ang="0">
                <a:pos x="18" y="0"/>
              </a:cxn>
            </a:cxnLst>
            <a:rect l="0" t="0" r="r" b="b"/>
            <a:pathLst>
              <a:path w="36" h="27">
                <a:moveTo>
                  <a:pt x="18" y="0"/>
                </a:moveTo>
                <a:lnTo>
                  <a:pt x="15" y="0"/>
                </a:lnTo>
                <a:lnTo>
                  <a:pt x="11" y="1"/>
                </a:lnTo>
                <a:lnTo>
                  <a:pt x="8" y="3"/>
                </a:lnTo>
                <a:lnTo>
                  <a:pt x="5" y="4"/>
                </a:lnTo>
                <a:lnTo>
                  <a:pt x="3" y="6"/>
                </a:lnTo>
                <a:lnTo>
                  <a:pt x="0" y="8"/>
                </a:lnTo>
                <a:lnTo>
                  <a:pt x="0" y="11"/>
                </a:lnTo>
                <a:lnTo>
                  <a:pt x="0" y="13"/>
                </a:lnTo>
                <a:lnTo>
                  <a:pt x="0" y="15"/>
                </a:lnTo>
                <a:lnTo>
                  <a:pt x="0" y="19"/>
                </a:lnTo>
                <a:lnTo>
                  <a:pt x="3" y="21"/>
                </a:lnTo>
                <a:lnTo>
                  <a:pt x="5" y="22"/>
                </a:lnTo>
                <a:lnTo>
                  <a:pt x="8" y="25"/>
                </a:lnTo>
                <a:lnTo>
                  <a:pt x="11" y="26"/>
                </a:lnTo>
                <a:lnTo>
                  <a:pt x="15" y="26"/>
                </a:lnTo>
                <a:lnTo>
                  <a:pt x="18" y="27"/>
                </a:lnTo>
                <a:lnTo>
                  <a:pt x="21" y="26"/>
                </a:lnTo>
                <a:lnTo>
                  <a:pt x="25" y="26"/>
                </a:lnTo>
                <a:lnTo>
                  <a:pt x="28" y="25"/>
                </a:lnTo>
                <a:lnTo>
                  <a:pt x="31" y="22"/>
                </a:lnTo>
                <a:lnTo>
                  <a:pt x="34" y="21"/>
                </a:lnTo>
                <a:lnTo>
                  <a:pt x="36" y="19"/>
                </a:lnTo>
                <a:lnTo>
                  <a:pt x="36" y="15"/>
                </a:lnTo>
                <a:lnTo>
                  <a:pt x="36" y="13"/>
                </a:lnTo>
                <a:lnTo>
                  <a:pt x="36" y="11"/>
                </a:lnTo>
                <a:lnTo>
                  <a:pt x="36" y="8"/>
                </a:lnTo>
                <a:lnTo>
                  <a:pt x="34" y="6"/>
                </a:lnTo>
                <a:lnTo>
                  <a:pt x="31" y="4"/>
                </a:lnTo>
                <a:lnTo>
                  <a:pt x="28" y="3"/>
                </a:lnTo>
                <a:lnTo>
                  <a:pt x="25" y="1"/>
                </a:lnTo>
                <a:lnTo>
                  <a:pt x="21" y="0"/>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47" name="Freeform 219"/>
          <p:cNvSpPr>
            <a:spLocks/>
          </p:cNvSpPr>
          <p:nvPr/>
        </p:nvSpPr>
        <p:spPr bwMode="auto">
          <a:xfrm>
            <a:off x="4075113" y="3082827"/>
            <a:ext cx="31750" cy="41275"/>
          </a:xfrm>
          <a:custGeom>
            <a:avLst/>
            <a:gdLst/>
            <a:ahLst/>
            <a:cxnLst>
              <a:cxn ang="0">
                <a:pos x="19" y="0"/>
              </a:cxn>
              <a:cxn ang="0">
                <a:pos x="14" y="0"/>
              </a:cxn>
              <a:cxn ang="0">
                <a:pos x="11" y="2"/>
              </a:cxn>
              <a:cxn ang="0">
                <a:pos x="8" y="3"/>
              </a:cxn>
              <a:cxn ang="0">
                <a:pos x="6" y="4"/>
              </a:cxn>
              <a:cxn ang="0">
                <a:pos x="3" y="6"/>
              </a:cxn>
              <a:cxn ang="0">
                <a:pos x="1" y="9"/>
              </a:cxn>
              <a:cxn ang="0">
                <a:pos x="0" y="11"/>
              </a:cxn>
              <a:cxn ang="0">
                <a:pos x="0" y="14"/>
              </a:cxn>
              <a:cxn ang="0">
                <a:pos x="0" y="17"/>
              </a:cxn>
              <a:cxn ang="0">
                <a:pos x="1" y="19"/>
              </a:cxn>
              <a:cxn ang="0">
                <a:pos x="3" y="21"/>
              </a:cxn>
              <a:cxn ang="0">
                <a:pos x="6" y="24"/>
              </a:cxn>
              <a:cxn ang="0">
                <a:pos x="8" y="25"/>
              </a:cxn>
              <a:cxn ang="0">
                <a:pos x="11" y="26"/>
              </a:cxn>
              <a:cxn ang="0">
                <a:pos x="14" y="27"/>
              </a:cxn>
              <a:cxn ang="0">
                <a:pos x="19" y="27"/>
              </a:cxn>
              <a:cxn ang="0">
                <a:pos x="23" y="27"/>
              </a:cxn>
              <a:cxn ang="0">
                <a:pos x="26" y="26"/>
              </a:cxn>
              <a:cxn ang="0">
                <a:pos x="29" y="25"/>
              </a:cxn>
              <a:cxn ang="0">
                <a:pos x="32" y="24"/>
              </a:cxn>
              <a:cxn ang="0">
                <a:pos x="34" y="21"/>
              </a:cxn>
              <a:cxn ang="0">
                <a:pos x="37" y="19"/>
              </a:cxn>
              <a:cxn ang="0">
                <a:pos x="37" y="17"/>
              </a:cxn>
              <a:cxn ang="0">
                <a:pos x="37" y="14"/>
              </a:cxn>
              <a:cxn ang="0">
                <a:pos x="37" y="11"/>
              </a:cxn>
              <a:cxn ang="0">
                <a:pos x="37" y="9"/>
              </a:cxn>
              <a:cxn ang="0">
                <a:pos x="34" y="6"/>
              </a:cxn>
              <a:cxn ang="0">
                <a:pos x="32" y="4"/>
              </a:cxn>
              <a:cxn ang="0">
                <a:pos x="29" y="3"/>
              </a:cxn>
              <a:cxn ang="0">
                <a:pos x="26" y="2"/>
              </a:cxn>
              <a:cxn ang="0">
                <a:pos x="23" y="0"/>
              </a:cxn>
              <a:cxn ang="0">
                <a:pos x="19" y="0"/>
              </a:cxn>
            </a:cxnLst>
            <a:rect l="0" t="0" r="r" b="b"/>
            <a:pathLst>
              <a:path w="37" h="27">
                <a:moveTo>
                  <a:pt x="19" y="0"/>
                </a:moveTo>
                <a:lnTo>
                  <a:pt x="14" y="0"/>
                </a:lnTo>
                <a:lnTo>
                  <a:pt x="11" y="2"/>
                </a:lnTo>
                <a:lnTo>
                  <a:pt x="8" y="3"/>
                </a:lnTo>
                <a:lnTo>
                  <a:pt x="6" y="4"/>
                </a:lnTo>
                <a:lnTo>
                  <a:pt x="3" y="6"/>
                </a:lnTo>
                <a:lnTo>
                  <a:pt x="1" y="9"/>
                </a:lnTo>
                <a:lnTo>
                  <a:pt x="0" y="11"/>
                </a:lnTo>
                <a:lnTo>
                  <a:pt x="0" y="14"/>
                </a:lnTo>
                <a:lnTo>
                  <a:pt x="0" y="17"/>
                </a:lnTo>
                <a:lnTo>
                  <a:pt x="1" y="19"/>
                </a:lnTo>
                <a:lnTo>
                  <a:pt x="3" y="21"/>
                </a:lnTo>
                <a:lnTo>
                  <a:pt x="6" y="24"/>
                </a:lnTo>
                <a:lnTo>
                  <a:pt x="8" y="25"/>
                </a:lnTo>
                <a:lnTo>
                  <a:pt x="11" y="26"/>
                </a:lnTo>
                <a:lnTo>
                  <a:pt x="14" y="27"/>
                </a:lnTo>
                <a:lnTo>
                  <a:pt x="19" y="27"/>
                </a:lnTo>
                <a:lnTo>
                  <a:pt x="23" y="27"/>
                </a:lnTo>
                <a:lnTo>
                  <a:pt x="26" y="26"/>
                </a:lnTo>
                <a:lnTo>
                  <a:pt x="29" y="25"/>
                </a:lnTo>
                <a:lnTo>
                  <a:pt x="32" y="24"/>
                </a:lnTo>
                <a:lnTo>
                  <a:pt x="34" y="21"/>
                </a:lnTo>
                <a:lnTo>
                  <a:pt x="37" y="19"/>
                </a:lnTo>
                <a:lnTo>
                  <a:pt x="37" y="17"/>
                </a:lnTo>
                <a:lnTo>
                  <a:pt x="37" y="14"/>
                </a:lnTo>
                <a:lnTo>
                  <a:pt x="37" y="11"/>
                </a:lnTo>
                <a:lnTo>
                  <a:pt x="37" y="9"/>
                </a:lnTo>
                <a:lnTo>
                  <a:pt x="34" y="6"/>
                </a:lnTo>
                <a:lnTo>
                  <a:pt x="32" y="4"/>
                </a:lnTo>
                <a:lnTo>
                  <a:pt x="29" y="3"/>
                </a:lnTo>
                <a:lnTo>
                  <a:pt x="26" y="2"/>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48" name="Freeform 220"/>
          <p:cNvSpPr>
            <a:spLocks/>
          </p:cNvSpPr>
          <p:nvPr/>
        </p:nvSpPr>
        <p:spPr bwMode="auto">
          <a:xfrm>
            <a:off x="4075113" y="3082827"/>
            <a:ext cx="31750" cy="41275"/>
          </a:xfrm>
          <a:custGeom>
            <a:avLst/>
            <a:gdLst/>
            <a:ahLst/>
            <a:cxnLst>
              <a:cxn ang="0">
                <a:pos x="19" y="0"/>
              </a:cxn>
              <a:cxn ang="0">
                <a:pos x="14" y="0"/>
              </a:cxn>
              <a:cxn ang="0">
                <a:pos x="11" y="2"/>
              </a:cxn>
              <a:cxn ang="0">
                <a:pos x="8" y="3"/>
              </a:cxn>
              <a:cxn ang="0">
                <a:pos x="6" y="4"/>
              </a:cxn>
              <a:cxn ang="0">
                <a:pos x="3" y="6"/>
              </a:cxn>
              <a:cxn ang="0">
                <a:pos x="1" y="9"/>
              </a:cxn>
              <a:cxn ang="0">
                <a:pos x="0" y="11"/>
              </a:cxn>
              <a:cxn ang="0">
                <a:pos x="0" y="14"/>
              </a:cxn>
              <a:cxn ang="0">
                <a:pos x="0" y="17"/>
              </a:cxn>
              <a:cxn ang="0">
                <a:pos x="1" y="19"/>
              </a:cxn>
              <a:cxn ang="0">
                <a:pos x="3" y="21"/>
              </a:cxn>
              <a:cxn ang="0">
                <a:pos x="6" y="24"/>
              </a:cxn>
              <a:cxn ang="0">
                <a:pos x="8" y="25"/>
              </a:cxn>
              <a:cxn ang="0">
                <a:pos x="11" y="26"/>
              </a:cxn>
              <a:cxn ang="0">
                <a:pos x="14" y="27"/>
              </a:cxn>
              <a:cxn ang="0">
                <a:pos x="19" y="27"/>
              </a:cxn>
              <a:cxn ang="0">
                <a:pos x="23" y="27"/>
              </a:cxn>
              <a:cxn ang="0">
                <a:pos x="26" y="26"/>
              </a:cxn>
              <a:cxn ang="0">
                <a:pos x="29" y="25"/>
              </a:cxn>
              <a:cxn ang="0">
                <a:pos x="32" y="24"/>
              </a:cxn>
              <a:cxn ang="0">
                <a:pos x="34" y="21"/>
              </a:cxn>
              <a:cxn ang="0">
                <a:pos x="37" y="19"/>
              </a:cxn>
              <a:cxn ang="0">
                <a:pos x="37" y="17"/>
              </a:cxn>
              <a:cxn ang="0">
                <a:pos x="37" y="14"/>
              </a:cxn>
              <a:cxn ang="0">
                <a:pos x="37" y="11"/>
              </a:cxn>
              <a:cxn ang="0">
                <a:pos x="37" y="9"/>
              </a:cxn>
              <a:cxn ang="0">
                <a:pos x="34" y="6"/>
              </a:cxn>
              <a:cxn ang="0">
                <a:pos x="32" y="4"/>
              </a:cxn>
              <a:cxn ang="0">
                <a:pos x="29" y="3"/>
              </a:cxn>
              <a:cxn ang="0">
                <a:pos x="26" y="2"/>
              </a:cxn>
              <a:cxn ang="0">
                <a:pos x="23" y="0"/>
              </a:cxn>
              <a:cxn ang="0">
                <a:pos x="19" y="0"/>
              </a:cxn>
            </a:cxnLst>
            <a:rect l="0" t="0" r="r" b="b"/>
            <a:pathLst>
              <a:path w="37" h="27">
                <a:moveTo>
                  <a:pt x="19" y="0"/>
                </a:moveTo>
                <a:lnTo>
                  <a:pt x="14" y="0"/>
                </a:lnTo>
                <a:lnTo>
                  <a:pt x="11" y="2"/>
                </a:lnTo>
                <a:lnTo>
                  <a:pt x="8" y="3"/>
                </a:lnTo>
                <a:lnTo>
                  <a:pt x="6" y="4"/>
                </a:lnTo>
                <a:lnTo>
                  <a:pt x="3" y="6"/>
                </a:lnTo>
                <a:lnTo>
                  <a:pt x="1" y="9"/>
                </a:lnTo>
                <a:lnTo>
                  <a:pt x="0" y="11"/>
                </a:lnTo>
                <a:lnTo>
                  <a:pt x="0" y="14"/>
                </a:lnTo>
                <a:lnTo>
                  <a:pt x="0" y="17"/>
                </a:lnTo>
                <a:lnTo>
                  <a:pt x="1" y="19"/>
                </a:lnTo>
                <a:lnTo>
                  <a:pt x="3" y="21"/>
                </a:lnTo>
                <a:lnTo>
                  <a:pt x="6" y="24"/>
                </a:lnTo>
                <a:lnTo>
                  <a:pt x="8" y="25"/>
                </a:lnTo>
                <a:lnTo>
                  <a:pt x="11" y="26"/>
                </a:lnTo>
                <a:lnTo>
                  <a:pt x="14" y="27"/>
                </a:lnTo>
                <a:lnTo>
                  <a:pt x="19" y="27"/>
                </a:lnTo>
                <a:lnTo>
                  <a:pt x="23" y="27"/>
                </a:lnTo>
                <a:lnTo>
                  <a:pt x="26" y="26"/>
                </a:lnTo>
                <a:lnTo>
                  <a:pt x="29" y="25"/>
                </a:lnTo>
                <a:lnTo>
                  <a:pt x="32" y="24"/>
                </a:lnTo>
                <a:lnTo>
                  <a:pt x="34" y="21"/>
                </a:lnTo>
                <a:lnTo>
                  <a:pt x="37" y="19"/>
                </a:lnTo>
                <a:lnTo>
                  <a:pt x="37" y="17"/>
                </a:lnTo>
                <a:lnTo>
                  <a:pt x="37" y="14"/>
                </a:lnTo>
                <a:lnTo>
                  <a:pt x="37" y="11"/>
                </a:lnTo>
                <a:lnTo>
                  <a:pt x="37" y="9"/>
                </a:lnTo>
                <a:lnTo>
                  <a:pt x="34" y="6"/>
                </a:lnTo>
                <a:lnTo>
                  <a:pt x="32" y="4"/>
                </a:lnTo>
                <a:lnTo>
                  <a:pt x="29" y="3"/>
                </a:lnTo>
                <a:lnTo>
                  <a:pt x="26" y="2"/>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49" name="Freeform 221"/>
          <p:cNvSpPr>
            <a:spLocks/>
          </p:cNvSpPr>
          <p:nvPr/>
        </p:nvSpPr>
        <p:spPr bwMode="auto">
          <a:xfrm>
            <a:off x="3687763" y="3257451"/>
            <a:ext cx="30162" cy="44450"/>
          </a:xfrm>
          <a:custGeom>
            <a:avLst/>
            <a:gdLst/>
            <a:ahLst/>
            <a:cxnLst>
              <a:cxn ang="0">
                <a:pos x="18" y="0"/>
              </a:cxn>
              <a:cxn ang="0">
                <a:pos x="15" y="1"/>
              </a:cxn>
              <a:cxn ang="0">
                <a:pos x="11" y="1"/>
              </a:cxn>
              <a:cxn ang="0">
                <a:pos x="8" y="2"/>
              </a:cxn>
              <a:cxn ang="0">
                <a:pos x="5" y="5"/>
              </a:cxn>
              <a:cxn ang="0">
                <a:pos x="3" y="6"/>
              </a:cxn>
              <a:cxn ang="0">
                <a:pos x="2" y="8"/>
              </a:cxn>
              <a:cxn ang="0">
                <a:pos x="0" y="12"/>
              </a:cxn>
              <a:cxn ang="0">
                <a:pos x="0" y="14"/>
              </a:cxn>
              <a:cxn ang="0">
                <a:pos x="0" y="16"/>
              </a:cxn>
              <a:cxn ang="0">
                <a:pos x="2" y="20"/>
              </a:cxn>
              <a:cxn ang="0">
                <a:pos x="3" y="21"/>
              </a:cxn>
              <a:cxn ang="0">
                <a:pos x="5" y="23"/>
              </a:cxn>
              <a:cxn ang="0">
                <a:pos x="8" y="25"/>
              </a:cxn>
              <a:cxn ang="0">
                <a:pos x="11" y="27"/>
              </a:cxn>
              <a:cxn ang="0">
                <a:pos x="15" y="27"/>
              </a:cxn>
              <a:cxn ang="0">
                <a:pos x="18" y="28"/>
              </a:cxn>
              <a:cxn ang="0">
                <a:pos x="21" y="27"/>
              </a:cxn>
              <a:cxn ang="0">
                <a:pos x="26" y="27"/>
              </a:cxn>
              <a:cxn ang="0">
                <a:pos x="28" y="25"/>
              </a:cxn>
              <a:cxn ang="0">
                <a:pos x="31" y="23"/>
              </a:cxn>
              <a:cxn ang="0">
                <a:pos x="34" y="21"/>
              </a:cxn>
              <a:cxn ang="0">
                <a:pos x="36" y="20"/>
              </a:cxn>
              <a:cxn ang="0">
                <a:pos x="36" y="16"/>
              </a:cxn>
              <a:cxn ang="0">
                <a:pos x="38" y="14"/>
              </a:cxn>
              <a:cxn ang="0">
                <a:pos x="36" y="12"/>
              </a:cxn>
              <a:cxn ang="0">
                <a:pos x="36" y="8"/>
              </a:cxn>
              <a:cxn ang="0">
                <a:pos x="34" y="6"/>
              </a:cxn>
              <a:cxn ang="0">
                <a:pos x="31" y="5"/>
              </a:cxn>
              <a:cxn ang="0">
                <a:pos x="28" y="2"/>
              </a:cxn>
              <a:cxn ang="0">
                <a:pos x="26" y="1"/>
              </a:cxn>
              <a:cxn ang="0">
                <a:pos x="21" y="1"/>
              </a:cxn>
              <a:cxn ang="0">
                <a:pos x="18" y="0"/>
              </a:cxn>
            </a:cxnLst>
            <a:rect l="0" t="0" r="r" b="b"/>
            <a:pathLst>
              <a:path w="38" h="28">
                <a:moveTo>
                  <a:pt x="18" y="0"/>
                </a:moveTo>
                <a:lnTo>
                  <a:pt x="15" y="1"/>
                </a:lnTo>
                <a:lnTo>
                  <a:pt x="11" y="1"/>
                </a:lnTo>
                <a:lnTo>
                  <a:pt x="8" y="2"/>
                </a:lnTo>
                <a:lnTo>
                  <a:pt x="5" y="5"/>
                </a:lnTo>
                <a:lnTo>
                  <a:pt x="3" y="6"/>
                </a:lnTo>
                <a:lnTo>
                  <a:pt x="2" y="8"/>
                </a:lnTo>
                <a:lnTo>
                  <a:pt x="0" y="12"/>
                </a:lnTo>
                <a:lnTo>
                  <a:pt x="0" y="14"/>
                </a:lnTo>
                <a:lnTo>
                  <a:pt x="0" y="16"/>
                </a:lnTo>
                <a:lnTo>
                  <a:pt x="2" y="20"/>
                </a:lnTo>
                <a:lnTo>
                  <a:pt x="3" y="21"/>
                </a:lnTo>
                <a:lnTo>
                  <a:pt x="5" y="23"/>
                </a:lnTo>
                <a:lnTo>
                  <a:pt x="8" y="25"/>
                </a:lnTo>
                <a:lnTo>
                  <a:pt x="11" y="27"/>
                </a:lnTo>
                <a:lnTo>
                  <a:pt x="15" y="27"/>
                </a:lnTo>
                <a:lnTo>
                  <a:pt x="18" y="28"/>
                </a:lnTo>
                <a:lnTo>
                  <a:pt x="21" y="27"/>
                </a:lnTo>
                <a:lnTo>
                  <a:pt x="26" y="27"/>
                </a:lnTo>
                <a:lnTo>
                  <a:pt x="28" y="25"/>
                </a:lnTo>
                <a:lnTo>
                  <a:pt x="31" y="23"/>
                </a:lnTo>
                <a:lnTo>
                  <a:pt x="34" y="21"/>
                </a:lnTo>
                <a:lnTo>
                  <a:pt x="36" y="20"/>
                </a:lnTo>
                <a:lnTo>
                  <a:pt x="36" y="16"/>
                </a:lnTo>
                <a:lnTo>
                  <a:pt x="38" y="14"/>
                </a:lnTo>
                <a:lnTo>
                  <a:pt x="36" y="12"/>
                </a:lnTo>
                <a:lnTo>
                  <a:pt x="36" y="8"/>
                </a:lnTo>
                <a:lnTo>
                  <a:pt x="34" y="6"/>
                </a:lnTo>
                <a:lnTo>
                  <a:pt x="31" y="5"/>
                </a:lnTo>
                <a:lnTo>
                  <a:pt x="28" y="2"/>
                </a:lnTo>
                <a:lnTo>
                  <a:pt x="26" y="1"/>
                </a:lnTo>
                <a:lnTo>
                  <a:pt x="21" y="1"/>
                </a:lnTo>
                <a:lnTo>
                  <a:pt x="18"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50" name="Freeform 222"/>
          <p:cNvSpPr>
            <a:spLocks/>
          </p:cNvSpPr>
          <p:nvPr/>
        </p:nvSpPr>
        <p:spPr bwMode="auto">
          <a:xfrm>
            <a:off x="3687763" y="3257451"/>
            <a:ext cx="30162" cy="44450"/>
          </a:xfrm>
          <a:custGeom>
            <a:avLst/>
            <a:gdLst/>
            <a:ahLst/>
            <a:cxnLst>
              <a:cxn ang="0">
                <a:pos x="18" y="0"/>
              </a:cxn>
              <a:cxn ang="0">
                <a:pos x="15" y="1"/>
              </a:cxn>
              <a:cxn ang="0">
                <a:pos x="11" y="1"/>
              </a:cxn>
              <a:cxn ang="0">
                <a:pos x="8" y="2"/>
              </a:cxn>
              <a:cxn ang="0">
                <a:pos x="5" y="5"/>
              </a:cxn>
              <a:cxn ang="0">
                <a:pos x="3" y="6"/>
              </a:cxn>
              <a:cxn ang="0">
                <a:pos x="2" y="8"/>
              </a:cxn>
              <a:cxn ang="0">
                <a:pos x="0" y="12"/>
              </a:cxn>
              <a:cxn ang="0">
                <a:pos x="0" y="14"/>
              </a:cxn>
              <a:cxn ang="0">
                <a:pos x="0" y="16"/>
              </a:cxn>
              <a:cxn ang="0">
                <a:pos x="2" y="20"/>
              </a:cxn>
              <a:cxn ang="0">
                <a:pos x="3" y="21"/>
              </a:cxn>
              <a:cxn ang="0">
                <a:pos x="5" y="23"/>
              </a:cxn>
              <a:cxn ang="0">
                <a:pos x="8" y="25"/>
              </a:cxn>
              <a:cxn ang="0">
                <a:pos x="11" y="27"/>
              </a:cxn>
              <a:cxn ang="0">
                <a:pos x="15" y="27"/>
              </a:cxn>
              <a:cxn ang="0">
                <a:pos x="18" y="28"/>
              </a:cxn>
              <a:cxn ang="0">
                <a:pos x="21" y="27"/>
              </a:cxn>
              <a:cxn ang="0">
                <a:pos x="26" y="27"/>
              </a:cxn>
              <a:cxn ang="0">
                <a:pos x="28" y="25"/>
              </a:cxn>
              <a:cxn ang="0">
                <a:pos x="31" y="23"/>
              </a:cxn>
              <a:cxn ang="0">
                <a:pos x="34" y="21"/>
              </a:cxn>
              <a:cxn ang="0">
                <a:pos x="36" y="20"/>
              </a:cxn>
              <a:cxn ang="0">
                <a:pos x="36" y="16"/>
              </a:cxn>
              <a:cxn ang="0">
                <a:pos x="38" y="14"/>
              </a:cxn>
              <a:cxn ang="0">
                <a:pos x="36" y="12"/>
              </a:cxn>
              <a:cxn ang="0">
                <a:pos x="36" y="8"/>
              </a:cxn>
              <a:cxn ang="0">
                <a:pos x="34" y="6"/>
              </a:cxn>
              <a:cxn ang="0">
                <a:pos x="31" y="5"/>
              </a:cxn>
              <a:cxn ang="0">
                <a:pos x="28" y="2"/>
              </a:cxn>
              <a:cxn ang="0">
                <a:pos x="26" y="1"/>
              </a:cxn>
              <a:cxn ang="0">
                <a:pos x="21" y="1"/>
              </a:cxn>
              <a:cxn ang="0">
                <a:pos x="18" y="0"/>
              </a:cxn>
            </a:cxnLst>
            <a:rect l="0" t="0" r="r" b="b"/>
            <a:pathLst>
              <a:path w="38" h="28">
                <a:moveTo>
                  <a:pt x="18" y="0"/>
                </a:moveTo>
                <a:lnTo>
                  <a:pt x="15" y="1"/>
                </a:lnTo>
                <a:lnTo>
                  <a:pt x="11" y="1"/>
                </a:lnTo>
                <a:lnTo>
                  <a:pt x="8" y="2"/>
                </a:lnTo>
                <a:lnTo>
                  <a:pt x="5" y="5"/>
                </a:lnTo>
                <a:lnTo>
                  <a:pt x="3" y="6"/>
                </a:lnTo>
                <a:lnTo>
                  <a:pt x="2" y="8"/>
                </a:lnTo>
                <a:lnTo>
                  <a:pt x="0" y="12"/>
                </a:lnTo>
                <a:lnTo>
                  <a:pt x="0" y="14"/>
                </a:lnTo>
                <a:lnTo>
                  <a:pt x="0" y="16"/>
                </a:lnTo>
                <a:lnTo>
                  <a:pt x="2" y="20"/>
                </a:lnTo>
                <a:lnTo>
                  <a:pt x="3" y="21"/>
                </a:lnTo>
                <a:lnTo>
                  <a:pt x="5" y="23"/>
                </a:lnTo>
                <a:lnTo>
                  <a:pt x="8" y="25"/>
                </a:lnTo>
                <a:lnTo>
                  <a:pt x="11" y="27"/>
                </a:lnTo>
                <a:lnTo>
                  <a:pt x="15" y="27"/>
                </a:lnTo>
                <a:lnTo>
                  <a:pt x="18" y="28"/>
                </a:lnTo>
                <a:lnTo>
                  <a:pt x="21" y="27"/>
                </a:lnTo>
                <a:lnTo>
                  <a:pt x="26" y="27"/>
                </a:lnTo>
                <a:lnTo>
                  <a:pt x="28" y="25"/>
                </a:lnTo>
                <a:lnTo>
                  <a:pt x="31" y="23"/>
                </a:lnTo>
                <a:lnTo>
                  <a:pt x="34" y="21"/>
                </a:lnTo>
                <a:lnTo>
                  <a:pt x="36" y="20"/>
                </a:lnTo>
                <a:lnTo>
                  <a:pt x="36" y="16"/>
                </a:lnTo>
                <a:lnTo>
                  <a:pt x="38" y="14"/>
                </a:lnTo>
                <a:lnTo>
                  <a:pt x="36" y="12"/>
                </a:lnTo>
                <a:lnTo>
                  <a:pt x="36" y="8"/>
                </a:lnTo>
                <a:lnTo>
                  <a:pt x="34" y="6"/>
                </a:lnTo>
                <a:lnTo>
                  <a:pt x="31" y="5"/>
                </a:lnTo>
                <a:lnTo>
                  <a:pt x="28" y="2"/>
                </a:lnTo>
                <a:lnTo>
                  <a:pt x="26" y="1"/>
                </a:lnTo>
                <a:lnTo>
                  <a:pt x="21" y="1"/>
                </a:lnTo>
                <a:lnTo>
                  <a:pt x="18"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51" name="Freeform 223"/>
          <p:cNvSpPr>
            <a:spLocks/>
          </p:cNvSpPr>
          <p:nvPr/>
        </p:nvSpPr>
        <p:spPr bwMode="auto">
          <a:xfrm>
            <a:off x="3584575" y="3411438"/>
            <a:ext cx="31750" cy="39688"/>
          </a:xfrm>
          <a:custGeom>
            <a:avLst/>
            <a:gdLst/>
            <a:ahLst/>
            <a:cxnLst>
              <a:cxn ang="0">
                <a:pos x="19" y="0"/>
              </a:cxn>
              <a:cxn ang="0">
                <a:pos x="16" y="0"/>
              </a:cxn>
              <a:cxn ang="0">
                <a:pos x="11" y="1"/>
              </a:cxn>
              <a:cxn ang="0">
                <a:pos x="8" y="2"/>
              </a:cxn>
              <a:cxn ang="0">
                <a:pos x="6" y="3"/>
              </a:cxn>
              <a:cxn ang="0">
                <a:pos x="3" y="6"/>
              </a:cxn>
              <a:cxn ang="0">
                <a:pos x="1" y="8"/>
              </a:cxn>
              <a:cxn ang="0">
                <a:pos x="1" y="10"/>
              </a:cxn>
              <a:cxn ang="0">
                <a:pos x="0" y="13"/>
              </a:cxn>
              <a:cxn ang="0">
                <a:pos x="1" y="16"/>
              </a:cxn>
              <a:cxn ang="0">
                <a:pos x="1" y="18"/>
              </a:cxn>
              <a:cxn ang="0">
                <a:pos x="3" y="21"/>
              </a:cxn>
              <a:cxn ang="0">
                <a:pos x="6" y="23"/>
              </a:cxn>
              <a:cxn ang="0">
                <a:pos x="8" y="24"/>
              </a:cxn>
              <a:cxn ang="0">
                <a:pos x="11" y="25"/>
              </a:cxn>
              <a:cxn ang="0">
                <a:pos x="16" y="26"/>
              </a:cxn>
              <a:cxn ang="0">
                <a:pos x="19" y="26"/>
              </a:cxn>
              <a:cxn ang="0">
                <a:pos x="23" y="26"/>
              </a:cxn>
              <a:cxn ang="0">
                <a:pos x="27" y="25"/>
              </a:cxn>
              <a:cxn ang="0">
                <a:pos x="29" y="24"/>
              </a:cxn>
              <a:cxn ang="0">
                <a:pos x="32" y="23"/>
              </a:cxn>
              <a:cxn ang="0">
                <a:pos x="36" y="21"/>
              </a:cxn>
              <a:cxn ang="0">
                <a:pos x="37" y="18"/>
              </a:cxn>
              <a:cxn ang="0">
                <a:pos x="37" y="16"/>
              </a:cxn>
              <a:cxn ang="0">
                <a:pos x="39" y="13"/>
              </a:cxn>
              <a:cxn ang="0">
                <a:pos x="37" y="10"/>
              </a:cxn>
              <a:cxn ang="0">
                <a:pos x="37" y="8"/>
              </a:cxn>
              <a:cxn ang="0">
                <a:pos x="36" y="6"/>
              </a:cxn>
              <a:cxn ang="0">
                <a:pos x="32" y="3"/>
              </a:cxn>
              <a:cxn ang="0">
                <a:pos x="29" y="2"/>
              </a:cxn>
              <a:cxn ang="0">
                <a:pos x="27" y="1"/>
              </a:cxn>
              <a:cxn ang="0">
                <a:pos x="23" y="0"/>
              </a:cxn>
              <a:cxn ang="0">
                <a:pos x="19" y="0"/>
              </a:cxn>
            </a:cxnLst>
            <a:rect l="0" t="0" r="r" b="b"/>
            <a:pathLst>
              <a:path w="39" h="26">
                <a:moveTo>
                  <a:pt x="19" y="0"/>
                </a:moveTo>
                <a:lnTo>
                  <a:pt x="16" y="0"/>
                </a:lnTo>
                <a:lnTo>
                  <a:pt x="11" y="1"/>
                </a:lnTo>
                <a:lnTo>
                  <a:pt x="8" y="2"/>
                </a:lnTo>
                <a:lnTo>
                  <a:pt x="6" y="3"/>
                </a:lnTo>
                <a:lnTo>
                  <a:pt x="3" y="6"/>
                </a:lnTo>
                <a:lnTo>
                  <a:pt x="1" y="8"/>
                </a:lnTo>
                <a:lnTo>
                  <a:pt x="1" y="10"/>
                </a:lnTo>
                <a:lnTo>
                  <a:pt x="0" y="13"/>
                </a:lnTo>
                <a:lnTo>
                  <a:pt x="1" y="16"/>
                </a:lnTo>
                <a:lnTo>
                  <a:pt x="1" y="18"/>
                </a:lnTo>
                <a:lnTo>
                  <a:pt x="3" y="21"/>
                </a:lnTo>
                <a:lnTo>
                  <a:pt x="6" y="23"/>
                </a:lnTo>
                <a:lnTo>
                  <a:pt x="8" y="24"/>
                </a:lnTo>
                <a:lnTo>
                  <a:pt x="11" y="25"/>
                </a:lnTo>
                <a:lnTo>
                  <a:pt x="16" y="26"/>
                </a:lnTo>
                <a:lnTo>
                  <a:pt x="19" y="26"/>
                </a:lnTo>
                <a:lnTo>
                  <a:pt x="23" y="26"/>
                </a:lnTo>
                <a:lnTo>
                  <a:pt x="27" y="25"/>
                </a:lnTo>
                <a:lnTo>
                  <a:pt x="29" y="24"/>
                </a:lnTo>
                <a:lnTo>
                  <a:pt x="32" y="23"/>
                </a:lnTo>
                <a:lnTo>
                  <a:pt x="36" y="21"/>
                </a:lnTo>
                <a:lnTo>
                  <a:pt x="37" y="18"/>
                </a:lnTo>
                <a:lnTo>
                  <a:pt x="37" y="16"/>
                </a:lnTo>
                <a:lnTo>
                  <a:pt x="39" y="13"/>
                </a:lnTo>
                <a:lnTo>
                  <a:pt x="37" y="10"/>
                </a:lnTo>
                <a:lnTo>
                  <a:pt x="37" y="8"/>
                </a:lnTo>
                <a:lnTo>
                  <a:pt x="36" y="6"/>
                </a:lnTo>
                <a:lnTo>
                  <a:pt x="32" y="3"/>
                </a:lnTo>
                <a:lnTo>
                  <a:pt x="29" y="2"/>
                </a:lnTo>
                <a:lnTo>
                  <a:pt x="27" y="1"/>
                </a:lnTo>
                <a:lnTo>
                  <a:pt x="23" y="0"/>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52" name="Freeform 224"/>
          <p:cNvSpPr>
            <a:spLocks/>
          </p:cNvSpPr>
          <p:nvPr/>
        </p:nvSpPr>
        <p:spPr bwMode="auto">
          <a:xfrm>
            <a:off x="3584575" y="3411438"/>
            <a:ext cx="31750" cy="39688"/>
          </a:xfrm>
          <a:custGeom>
            <a:avLst/>
            <a:gdLst/>
            <a:ahLst/>
            <a:cxnLst>
              <a:cxn ang="0">
                <a:pos x="19" y="0"/>
              </a:cxn>
              <a:cxn ang="0">
                <a:pos x="16" y="0"/>
              </a:cxn>
              <a:cxn ang="0">
                <a:pos x="11" y="1"/>
              </a:cxn>
              <a:cxn ang="0">
                <a:pos x="8" y="2"/>
              </a:cxn>
              <a:cxn ang="0">
                <a:pos x="6" y="3"/>
              </a:cxn>
              <a:cxn ang="0">
                <a:pos x="3" y="6"/>
              </a:cxn>
              <a:cxn ang="0">
                <a:pos x="1" y="8"/>
              </a:cxn>
              <a:cxn ang="0">
                <a:pos x="1" y="10"/>
              </a:cxn>
              <a:cxn ang="0">
                <a:pos x="0" y="13"/>
              </a:cxn>
              <a:cxn ang="0">
                <a:pos x="1" y="16"/>
              </a:cxn>
              <a:cxn ang="0">
                <a:pos x="1" y="18"/>
              </a:cxn>
              <a:cxn ang="0">
                <a:pos x="3" y="21"/>
              </a:cxn>
              <a:cxn ang="0">
                <a:pos x="6" y="23"/>
              </a:cxn>
              <a:cxn ang="0">
                <a:pos x="8" y="24"/>
              </a:cxn>
              <a:cxn ang="0">
                <a:pos x="11" y="25"/>
              </a:cxn>
              <a:cxn ang="0">
                <a:pos x="16" y="26"/>
              </a:cxn>
              <a:cxn ang="0">
                <a:pos x="19" y="26"/>
              </a:cxn>
              <a:cxn ang="0">
                <a:pos x="23" y="26"/>
              </a:cxn>
              <a:cxn ang="0">
                <a:pos x="27" y="25"/>
              </a:cxn>
              <a:cxn ang="0">
                <a:pos x="29" y="24"/>
              </a:cxn>
              <a:cxn ang="0">
                <a:pos x="32" y="23"/>
              </a:cxn>
              <a:cxn ang="0">
                <a:pos x="36" y="21"/>
              </a:cxn>
              <a:cxn ang="0">
                <a:pos x="37" y="18"/>
              </a:cxn>
              <a:cxn ang="0">
                <a:pos x="37" y="16"/>
              </a:cxn>
              <a:cxn ang="0">
                <a:pos x="39" y="13"/>
              </a:cxn>
              <a:cxn ang="0">
                <a:pos x="37" y="10"/>
              </a:cxn>
              <a:cxn ang="0">
                <a:pos x="37" y="8"/>
              </a:cxn>
              <a:cxn ang="0">
                <a:pos x="36" y="6"/>
              </a:cxn>
              <a:cxn ang="0">
                <a:pos x="32" y="3"/>
              </a:cxn>
              <a:cxn ang="0">
                <a:pos x="29" y="2"/>
              </a:cxn>
              <a:cxn ang="0">
                <a:pos x="27" y="1"/>
              </a:cxn>
              <a:cxn ang="0">
                <a:pos x="23" y="0"/>
              </a:cxn>
              <a:cxn ang="0">
                <a:pos x="19" y="0"/>
              </a:cxn>
            </a:cxnLst>
            <a:rect l="0" t="0" r="r" b="b"/>
            <a:pathLst>
              <a:path w="39" h="26">
                <a:moveTo>
                  <a:pt x="19" y="0"/>
                </a:moveTo>
                <a:lnTo>
                  <a:pt x="16" y="0"/>
                </a:lnTo>
                <a:lnTo>
                  <a:pt x="11" y="1"/>
                </a:lnTo>
                <a:lnTo>
                  <a:pt x="8" y="2"/>
                </a:lnTo>
                <a:lnTo>
                  <a:pt x="6" y="3"/>
                </a:lnTo>
                <a:lnTo>
                  <a:pt x="3" y="6"/>
                </a:lnTo>
                <a:lnTo>
                  <a:pt x="1" y="8"/>
                </a:lnTo>
                <a:lnTo>
                  <a:pt x="1" y="10"/>
                </a:lnTo>
                <a:lnTo>
                  <a:pt x="0" y="13"/>
                </a:lnTo>
                <a:lnTo>
                  <a:pt x="1" y="16"/>
                </a:lnTo>
                <a:lnTo>
                  <a:pt x="1" y="18"/>
                </a:lnTo>
                <a:lnTo>
                  <a:pt x="3" y="21"/>
                </a:lnTo>
                <a:lnTo>
                  <a:pt x="6" y="23"/>
                </a:lnTo>
                <a:lnTo>
                  <a:pt x="8" y="24"/>
                </a:lnTo>
                <a:lnTo>
                  <a:pt x="11" y="25"/>
                </a:lnTo>
                <a:lnTo>
                  <a:pt x="16" y="26"/>
                </a:lnTo>
                <a:lnTo>
                  <a:pt x="19" y="26"/>
                </a:lnTo>
                <a:lnTo>
                  <a:pt x="23" y="26"/>
                </a:lnTo>
                <a:lnTo>
                  <a:pt x="27" y="25"/>
                </a:lnTo>
                <a:lnTo>
                  <a:pt x="29" y="24"/>
                </a:lnTo>
                <a:lnTo>
                  <a:pt x="32" y="23"/>
                </a:lnTo>
                <a:lnTo>
                  <a:pt x="36" y="21"/>
                </a:lnTo>
                <a:lnTo>
                  <a:pt x="37" y="18"/>
                </a:lnTo>
                <a:lnTo>
                  <a:pt x="37" y="16"/>
                </a:lnTo>
                <a:lnTo>
                  <a:pt x="39" y="13"/>
                </a:lnTo>
                <a:lnTo>
                  <a:pt x="37" y="10"/>
                </a:lnTo>
                <a:lnTo>
                  <a:pt x="37" y="8"/>
                </a:lnTo>
                <a:lnTo>
                  <a:pt x="36" y="6"/>
                </a:lnTo>
                <a:lnTo>
                  <a:pt x="32" y="3"/>
                </a:lnTo>
                <a:lnTo>
                  <a:pt x="29" y="2"/>
                </a:lnTo>
                <a:lnTo>
                  <a:pt x="27" y="1"/>
                </a:lnTo>
                <a:lnTo>
                  <a:pt x="23" y="0"/>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53" name="Freeform 225"/>
          <p:cNvSpPr>
            <a:spLocks/>
          </p:cNvSpPr>
          <p:nvPr/>
        </p:nvSpPr>
        <p:spPr bwMode="auto">
          <a:xfrm>
            <a:off x="4044950" y="2693889"/>
            <a:ext cx="33338" cy="42863"/>
          </a:xfrm>
          <a:custGeom>
            <a:avLst/>
            <a:gdLst/>
            <a:ahLst/>
            <a:cxnLst>
              <a:cxn ang="0">
                <a:pos x="19" y="0"/>
              </a:cxn>
              <a:cxn ang="0">
                <a:pos x="16" y="1"/>
              </a:cxn>
              <a:cxn ang="0">
                <a:pos x="13" y="1"/>
              </a:cxn>
              <a:cxn ang="0">
                <a:pos x="9" y="2"/>
              </a:cxn>
              <a:cxn ang="0">
                <a:pos x="6" y="4"/>
              </a:cxn>
              <a:cxn ang="0">
                <a:pos x="3" y="6"/>
              </a:cxn>
              <a:cxn ang="0">
                <a:pos x="1" y="8"/>
              </a:cxn>
              <a:cxn ang="0">
                <a:pos x="1" y="10"/>
              </a:cxn>
              <a:cxn ang="0">
                <a:pos x="0" y="14"/>
              </a:cxn>
              <a:cxn ang="0">
                <a:pos x="1" y="16"/>
              </a:cxn>
              <a:cxn ang="0">
                <a:pos x="1" y="18"/>
              </a:cxn>
              <a:cxn ang="0">
                <a:pos x="3" y="21"/>
              </a:cxn>
              <a:cxn ang="0">
                <a:pos x="6" y="23"/>
              </a:cxn>
              <a:cxn ang="0">
                <a:pos x="9" y="24"/>
              </a:cxn>
              <a:cxn ang="0">
                <a:pos x="13" y="25"/>
              </a:cxn>
              <a:cxn ang="0">
                <a:pos x="16" y="26"/>
              </a:cxn>
              <a:cxn ang="0">
                <a:pos x="19" y="26"/>
              </a:cxn>
              <a:cxn ang="0">
                <a:pos x="23" y="26"/>
              </a:cxn>
              <a:cxn ang="0">
                <a:pos x="27" y="25"/>
              </a:cxn>
              <a:cxn ang="0">
                <a:pos x="31" y="24"/>
              </a:cxn>
              <a:cxn ang="0">
                <a:pos x="32" y="23"/>
              </a:cxn>
              <a:cxn ang="0">
                <a:pos x="36" y="21"/>
              </a:cxn>
              <a:cxn ang="0">
                <a:pos x="37" y="18"/>
              </a:cxn>
              <a:cxn ang="0">
                <a:pos x="39" y="16"/>
              </a:cxn>
              <a:cxn ang="0">
                <a:pos x="39" y="14"/>
              </a:cxn>
              <a:cxn ang="0">
                <a:pos x="39" y="10"/>
              </a:cxn>
              <a:cxn ang="0">
                <a:pos x="37" y="8"/>
              </a:cxn>
              <a:cxn ang="0">
                <a:pos x="36" y="6"/>
              </a:cxn>
              <a:cxn ang="0">
                <a:pos x="32" y="4"/>
              </a:cxn>
              <a:cxn ang="0">
                <a:pos x="31" y="2"/>
              </a:cxn>
              <a:cxn ang="0">
                <a:pos x="27" y="1"/>
              </a:cxn>
              <a:cxn ang="0">
                <a:pos x="23" y="1"/>
              </a:cxn>
              <a:cxn ang="0">
                <a:pos x="19" y="0"/>
              </a:cxn>
            </a:cxnLst>
            <a:rect l="0" t="0" r="r" b="b"/>
            <a:pathLst>
              <a:path w="39" h="26">
                <a:moveTo>
                  <a:pt x="19" y="0"/>
                </a:moveTo>
                <a:lnTo>
                  <a:pt x="16" y="1"/>
                </a:lnTo>
                <a:lnTo>
                  <a:pt x="13" y="1"/>
                </a:lnTo>
                <a:lnTo>
                  <a:pt x="9" y="2"/>
                </a:lnTo>
                <a:lnTo>
                  <a:pt x="6" y="4"/>
                </a:lnTo>
                <a:lnTo>
                  <a:pt x="3" y="6"/>
                </a:lnTo>
                <a:lnTo>
                  <a:pt x="1" y="8"/>
                </a:lnTo>
                <a:lnTo>
                  <a:pt x="1" y="10"/>
                </a:lnTo>
                <a:lnTo>
                  <a:pt x="0" y="14"/>
                </a:lnTo>
                <a:lnTo>
                  <a:pt x="1" y="16"/>
                </a:lnTo>
                <a:lnTo>
                  <a:pt x="1" y="18"/>
                </a:lnTo>
                <a:lnTo>
                  <a:pt x="3" y="21"/>
                </a:lnTo>
                <a:lnTo>
                  <a:pt x="6" y="23"/>
                </a:lnTo>
                <a:lnTo>
                  <a:pt x="9" y="24"/>
                </a:lnTo>
                <a:lnTo>
                  <a:pt x="13" y="25"/>
                </a:lnTo>
                <a:lnTo>
                  <a:pt x="16" y="26"/>
                </a:lnTo>
                <a:lnTo>
                  <a:pt x="19" y="26"/>
                </a:lnTo>
                <a:lnTo>
                  <a:pt x="23" y="26"/>
                </a:lnTo>
                <a:lnTo>
                  <a:pt x="27" y="25"/>
                </a:lnTo>
                <a:lnTo>
                  <a:pt x="31" y="24"/>
                </a:lnTo>
                <a:lnTo>
                  <a:pt x="32" y="23"/>
                </a:lnTo>
                <a:lnTo>
                  <a:pt x="36" y="21"/>
                </a:lnTo>
                <a:lnTo>
                  <a:pt x="37" y="18"/>
                </a:lnTo>
                <a:lnTo>
                  <a:pt x="39" y="16"/>
                </a:lnTo>
                <a:lnTo>
                  <a:pt x="39" y="14"/>
                </a:lnTo>
                <a:lnTo>
                  <a:pt x="39" y="10"/>
                </a:lnTo>
                <a:lnTo>
                  <a:pt x="37" y="8"/>
                </a:lnTo>
                <a:lnTo>
                  <a:pt x="36" y="6"/>
                </a:lnTo>
                <a:lnTo>
                  <a:pt x="32" y="4"/>
                </a:lnTo>
                <a:lnTo>
                  <a:pt x="31" y="2"/>
                </a:lnTo>
                <a:lnTo>
                  <a:pt x="27" y="1"/>
                </a:lnTo>
                <a:lnTo>
                  <a:pt x="23" y="1"/>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154" name="Freeform 226"/>
          <p:cNvSpPr>
            <a:spLocks/>
          </p:cNvSpPr>
          <p:nvPr/>
        </p:nvSpPr>
        <p:spPr bwMode="auto">
          <a:xfrm>
            <a:off x="4044950" y="2693889"/>
            <a:ext cx="33338" cy="42863"/>
          </a:xfrm>
          <a:custGeom>
            <a:avLst/>
            <a:gdLst/>
            <a:ahLst/>
            <a:cxnLst>
              <a:cxn ang="0">
                <a:pos x="19" y="0"/>
              </a:cxn>
              <a:cxn ang="0">
                <a:pos x="16" y="1"/>
              </a:cxn>
              <a:cxn ang="0">
                <a:pos x="13" y="1"/>
              </a:cxn>
              <a:cxn ang="0">
                <a:pos x="9" y="2"/>
              </a:cxn>
              <a:cxn ang="0">
                <a:pos x="6" y="4"/>
              </a:cxn>
              <a:cxn ang="0">
                <a:pos x="3" y="6"/>
              </a:cxn>
              <a:cxn ang="0">
                <a:pos x="1" y="8"/>
              </a:cxn>
              <a:cxn ang="0">
                <a:pos x="1" y="10"/>
              </a:cxn>
              <a:cxn ang="0">
                <a:pos x="0" y="14"/>
              </a:cxn>
              <a:cxn ang="0">
                <a:pos x="1" y="16"/>
              </a:cxn>
              <a:cxn ang="0">
                <a:pos x="1" y="18"/>
              </a:cxn>
              <a:cxn ang="0">
                <a:pos x="3" y="21"/>
              </a:cxn>
              <a:cxn ang="0">
                <a:pos x="6" y="23"/>
              </a:cxn>
              <a:cxn ang="0">
                <a:pos x="9" y="24"/>
              </a:cxn>
              <a:cxn ang="0">
                <a:pos x="13" y="25"/>
              </a:cxn>
              <a:cxn ang="0">
                <a:pos x="16" y="26"/>
              </a:cxn>
              <a:cxn ang="0">
                <a:pos x="19" y="26"/>
              </a:cxn>
              <a:cxn ang="0">
                <a:pos x="23" y="26"/>
              </a:cxn>
              <a:cxn ang="0">
                <a:pos x="27" y="25"/>
              </a:cxn>
              <a:cxn ang="0">
                <a:pos x="31" y="24"/>
              </a:cxn>
              <a:cxn ang="0">
                <a:pos x="32" y="23"/>
              </a:cxn>
              <a:cxn ang="0">
                <a:pos x="36" y="21"/>
              </a:cxn>
              <a:cxn ang="0">
                <a:pos x="37" y="18"/>
              </a:cxn>
              <a:cxn ang="0">
                <a:pos x="39" y="16"/>
              </a:cxn>
              <a:cxn ang="0">
                <a:pos x="39" y="14"/>
              </a:cxn>
              <a:cxn ang="0">
                <a:pos x="39" y="10"/>
              </a:cxn>
              <a:cxn ang="0">
                <a:pos x="37" y="8"/>
              </a:cxn>
              <a:cxn ang="0">
                <a:pos x="36" y="6"/>
              </a:cxn>
              <a:cxn ang="0">
                <a:pos x="32" y="4"/>
              </a:cxn>
              <a:cxn ang="0">
                <a:pos x="31" y="2"/>
              </a:cxn>
              <a:cxn ang="0">
                <a:pos x="27" y="1"/>
              </a:cxn>
              <a:cxn ang="0">
                <a:pos x="23" y="1"/>
              </a:cxn>
              <a:cxn ang="0">
                <a:pos x="19" y="0"/>
              </a:cxn>
            </a:cxnLst>
            <a:rect l="0" t="0" r="r" b="b"/>
            <a:pathLst>
              <a:path w="39" h="26">
                <a:moveTo>
                  <a:pt x="19" y="0"/>
                </a:moveTo>
                <a:lnTo>
                  <a:pt x="16" y="1"/>
                </a:lnTo>
                <a:lnTo>
                  <a:pt x="13" y="1"/>
                </a:lnTo>
                <a:lnTo>
                  <a:pt x="9" y="2"/>
                </a:lnTo>
                <a:lnTo>
                  <a:pt x="6" y="4"/>
                </a:lnTo>
                <a:lnTo>
                  <a:pt x="3" y="6"/>
                </a:lnTo>
                <a:lnTo>
                  <a:pt x="1" y="8"/>
                </a:lnTo>
                <a:lnTo>
                  <a:pt x="1" y="10"/>
                </a:lnTo>
                <a:lnTo>
                  <a:pt x="0" y="14"/>
                </a:lnTo>
                <a:lnTo>
                  <a:pt x="1" y="16"/>
                </a:lnTo>
                <a:lnTo>
                  <a:pt x="1" y="18"/>
                </a:lnTo>
                <a:lnTo>
                  <a:pt x="3" y="21"/>
                </a:lnTo>
                <a:lnTo>
                  <a:pt x="6" y="23"/>
                </a:lnTo>
                <a:lnTo>
                  <a:pt x="9" y="24"/>
                </a:lnTo>
                <a:lnTo>
                  <a:pt x="13" y="25"/>
                </a:lnTo>
                <a:lnTo>
                  <a:pt x="16" y="26"/>
                </a:lnTo>
                <a:lnTo>
                  <a:pt x="19" y="26"/>
                </a:lnTo>
                <a:lnTo>
                  <a:pt x="23" y="26"/>
                </a:lnTo>
                <a:lnTo>
                  <a:pt x="27" y="25"/>
                </a:lnTo>
                <a:lnTo>
                  <a:pt x="31" y="24"/>
                </a:lnTo>
                <a:lnTo>
                  <a:pt x="32" y="23"/>
                </a:lnTo>
                <a:lnTo>
                  <a:pt x="36" y="21"/>
                </a:lnTo>
                <a:lnTo>
                  <a:pt x="37" y="18"/>
                </a:lnTo>
                <a:lnTo>
                  <a:pt x="39" y="16"/>
                </a:lnTo>
                <a:lnTo>
                  <a:pt x="39" y="14"/>
                </a:lnTo>
                <a:lnTo>
                  <a:pt x="39" y="10"/>
                </a:lnTo>
                <a:lnTo>
                  <a:pt x="37" y="8"/>
                </a:lnTo>
                <a:lnTo>
                  <a:pt x="36" y="6"/>
                </a:lnTo>
                <a:lnTo>
                  <a:pt x="32" y="4"/>
                </a:lnTo>
                <a:lnTo>
                  <a:pt x="31" y="2"/>
                </a:lnTo>
                <a:lnTo>
                  <a:pt x="27" y="1"/>
                </a:lnTo>
                <a:lnTo>
                  <a:pt x="23" y="1"/>
                </a:lnTo>
                <a:lnTo>
                  <a:pt x="19" y="0"/>
                </a:lnTo>
              </a:path>
            </a:pathLst>
          </a:custGeom>
          <a:solidFill>
            <a:schemeClr val="accent2"/>
          </a:solidFill>
          <a:ln w="9525" cap="flat" cmpd="sng">
            <a:solidFill>
              <a:schemeClr val="accent2"/>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155" name="Rectangle 227"/>
          <p:cNvSpPr>
            <a:spLocks noChangeArrowheads="1"/>
          </p:cNvSpPr>
          <p:nvPr/>
        </p:nvSpPr>
        <p:spPr bwMode="auto">
          <a:xfrm>
            <a:off x="4656138" y="2635152"/>
            <a:ext cx="31750"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56" name="Rectangle 228"/>
          <p:cNvSpPr>
            <a:spLocks noChangeArrowheads="1"/>
          </p:cNvSpPr>
          <p:nvPr/>
        </p:nvSpPr>
        <p:spPr bwMode="auto">
          <a:xfrm>
            <a:off x="4656138" y="2635152"/>
            <a:ext cx="31750"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57" name="Rectangle 229"/>
          <p:cNvSpPr>
            <a:spLocks noChangeArrowheads="1"/>
          </p:cNvSpPr>
          <p:nvPr/>
        </p:nvSpPr>
        <p:spPr bwMode="auto">
          <a:xfrm>
            <a:off x="4068764" y="3052663"/>
            <a:ext cx="28575" cy="46038"/>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58" name="Rectangle 230"/>
          <p:cNvSpPr>
            <a:spLocks noChangeArrowheads="1"/>
          </p:cNvSpPr>
          <p:nvPr/>
        </p:nvSpPr>
        <p:spPr bwMode="auto">
          <a:xfrm>
            <a:off x="4068764" y="3052663"/>
            <a:ext cx="28575" cy="46038"/>
          </a:xfrm>
          <a:prstGeom prst="rect">
            <a:avLst/>
          </a:prstGeom>
          <a:solidFill>
            <a:schemeClr val="accent2"/>
          </a:solidFill>
          <a:ln w="6350" algn="ctr">
            <a:solidFill>
              <a:schemeClr val="accent2"/>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59" name="Rectangle 231"/>
          <p:cNvSpPr>
            <a:spLocks noChangeArrowheads="1"/>
          </p:cNvSpPr>
          <p:nvPr/>
        </p:nvSpPr>
        <p:spPr bwMode="auto">
          <a:xfrm>
            <a:off x="4357689" y="2901851"/>
            <a:ext cx="34925" cy="42862"/>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60" name="Rectangle 232"/>
          <p:cNvSpPr>
            <a:spLocks noChangeArrowheads="1"/>
          </p:cNvSpPr>
          <p:nvPr/>
        </p:nvSpPr>
        <p:spPr bwMode="auto">
          <a:xfrm>
            <a:off x="4357689" y="2901851"/>
            <a:ext cx="34925" cy="42862"/>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61" name="Rectangle 233"/>
          <p:cNvSpPr>
            <a:spLocks noChangeArrowheads="1"/>
          </p:cNvSpPr>
          <p:nvPr/>
        </p:nvSpPr>
        <p:spPr bwMode="auto">
          <a:xfrm>
            <a:off x="3629026" y="3455889"/>
            <a:ext cx="30163"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62" name="Rectangle 234"/>
          <p:cNvSpPr>
            <a:spLocks noChangeArrowheads="1"/>
          </p:cNvSpPr>
          <p:nvPr/>
        </p:nvSpPr>
        <p:spPr bwMode="auto">
          <a:xfrm>
            <a:off x="3629026" y="3455889"/>
            <a:ext cx="30163"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63" name="Rectangle 235"/>
          <p:cNvSpPr>
            <a:spLocks noChangeArrowheads="1"/>
          </p:cNvSpPr>
          <p:nvPr/>
        </p:nvSpPr>
        <p:spPr bwMode="auto">
          <a:xfrm>
            <a:off x="3419476" y="3601938"/>
            <a:ext cx="28575" cy="39688"/>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64" name="Rectangle 236"/>
          <p:cNvSpPr>
            <a:spLocks noChangeArrowheads="1"/>
          </p:cNvSpPr>
          <p:nvPr/>
        </p:nvSpPr>
        <p:spPr bwMode="auto">
          <a:xfrm>
            <a:off x="3419476" y="3601938"/>
            <a:ext cx="28575" cy="39688"/>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65" name="Rectangle 237"/>
          <p:cNvSpPr>
            <a:spLocks noChangeArrowheads="1"/>
          </p:cNvSpPr>
          <p:nvPr/>
        </p:nvSpPr>
        <p:spPr bwMode="auto">
          <a:xfrm>
            <a:off x="3910013" y="3344764"/>
            <a:ext cx="30162" cy="42863"/>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66" name="Rectangle 238"/>
          <p:cNvSpPr>
            <a:spLocks noChangeArrowheads="1"/>
          </p:cNvSpPr>
          <p:nvPr/>
        </p:nvSpPr>
        <p:spPr bwMode="auto">
          <a:xfrm>
            <a:off x="3910013" y="3344764"/>
            <a:ext cx="30162" cy="42863"/>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67" name="Rectangle 239"/>
          <p:cNvSpPr>
            <a:spLocks noChangeArrowheads="1"/>
          </p:cNvSpPr>
          <p:nvPr/>
        </p:nvSpPr>
        <p:spPr bwMode="auto">
          <a:xfrm>
            <a:off x="4572001" y="2970113"/>
            <a:ext cx="28575" cy="44450"/>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68" name="Rectangle 240"/>
          <p:cNvSpPr>
            <a:spLocks noChangeArrowheads="1"/>
          </p:cNvSpPr>
          <p:nvPr/>
        </p:nvSpPr>
        <p:spPr bwMode="auto">
          <a:xfrm>
            <a:off x="4572001" y="2970113"/>
            <a:ext cx="28575" cy="44450"/>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69" name="Rectangle 241"/>
          <p:cNvSpPr>
            <a:spLocks noChangeArrowheads="1"/>
          </p:cNvSpPr>
          <p:nvPr/>
        </p:nvSpPr>
        <p:spPr bwMode="auto">
          <a:xfrm>
            <a:off x="4424363" y="3182839"/>
            <a:ext cx="30162"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70" name="Rectangle 242"/>
          <p:cNvSpPr>
            <a:spLocks noChangeArrowheads="1"/>
          </p:cNvSpPr>
          <p:nvPr/>
        </p:nvSpPr>
        <p:spPr bwMode="auto">
          <a:xfrm>
            <a:off x="4424363" y="3182839"/>
            <a:ext cx="30162"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71" name="Rectangle 243"/>
          <p:cNvSpPr>
            <a:spLocks noChangeArrowheads="1"/>
          </p:cNvSpPr>
          <p:nvPr/>
        </p:nvSpPr>
        <p:spPr bwMode="auto">
          <a:xfrm>
            <a:off x="4025900" y="3222526"/>
            <a:ext cx="31750" cy="42862"/>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72" name="Rectangle 244"/>
          <p:cNvSpPr>
            <a:spLocks noChangeArrowheads="1"/>
          </p:cNvSpPr>
          <p:nvPr/>
        </p:nvSpPr>
        <p:spPr bwMode="auto">
          <a:xfrm>
            <a:off x="4025900" y="3222526"/>
            <a:ext cx="31750" cy="42862"/>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73" name="Rectangle 245"/>
          <p:cNvSpPr>
            <a:spLocks noChangeArrowheads="1"/>
          </p:cNvSpPr>
          <p:nvPr/>
        </p:nvSpPr>
        <p:spPr bwMode="auto">
          <a:xfrm>
            <a:off x="4370389" y="3052663"/>
            <a:ext cx="28575" cy="44450"/>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74" name="Rectangle 246"/>
          <p:cNvSpPr>
            <a:spLocks noChangeArrowheads="1"/>
          </p:cNvSpPr>
          <p:nvPr/>
        </p:nvSpPr>
        <p:spPr bwMode="auto">
          <a:xfrm>
            <a:off x="4370389" y="3052663"/>
            <a:ext cx="28575" cy="44450"/>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75" name="Rectangle 247"/>
          <p:cNvSpPr>
            <a:spLocks noChangeArrowheads="1"/>
          </p:cNvSpPr>
          <p:nvPr/>
        </p:nvSpPr>
        <p:spPr bwMode="auto">
          <a:xfrm>
            <a:off x="3981450" y="3217764"/>
            <a:ext cx="31750"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76" name="Rectangle 248"/>
          <p:cNvSpPr>
            <a:spLocks noChangeArrowheads="1"/>
          </p:cNvSpPr>
          <p:nvPr/>
        </p:nvSpPr>
        <p:spPr bwMode="auto">
          <a:xfrm>
            <a:off x="3981450" y="3217764"/>
            <a:ext cx="31750"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77" name="Rectangle 249"/>
          <p:cNvSpPr>
            <a:spLocks noChangeArrowheads="1"/>
          </p:cNvSpPr>
          <p:nvPr/>
        </p:nvSpPr>
        <p:spPr bwMode="auto">
          <a:xfrm>
            <a:off x="3186113" y="3776564"/>
            <a:ext cx="30162"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78" name="Rectangle 250"/>
          <p:cNvSpPr>
            <a:spLocks noChangeArrowheads="1"/>
          </p:cNvSpPr>
          <p:nvPr/>
        </p:nvSpPr>
        <p:spPr bwMode="auto">
          <a:xfrm>
            <a:off x="3186113" y="3776564"/>
            <a:ext cx="30162"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79" name="Rectangle 251"/>
          <p:cNvSpPr>
            <a:spLocks noChangeArrowheads="1"/>
          </p:cNvSpPr>
          <p:nvPr/>
        </p:nvSpPr>
        <p:spPr bwMode="auto">
          <a:xfrm>
            <a:off x="3484563" y="3492402"/>
            <a:ext cx="30162"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80" name="Rectangle 252"/>
          <p:cNvSpPr>
            <a:spLocks noChangeArrowheads="1"/>
          </p:cNvSpPr>
          <p:nvPr/>
        </p:nvSpPr>
        <p:spPr bwMode="auto">
          <a:xfrm>
            <a:off x="3484563" y="3492402"/>
            <a:ext cx="30162"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81" name="Rectangle 253"/>
          <p:cNvSpPr>
            <a:spLocks noChangeArrowheads="1"/>
          </p:cNvSpPr>
          <p:nvPr/>
        </p:nvSpPr>
        <p:spPr bwMode="auto">
          <a:xfrm>
            <a:off x="3779839" y="3209827"/>
            <a:ext cx="28575" cy="39687"/>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82" name="Rectangle 254"/>
          <p:cNvSpPr>
            <a:spLocks noChangeArrowheads="1"/>
          </p:cNvSpPr>
          <p:nvPr/>
        </p:nvSpPr>
        <p:spPr bwMode="auto">
          <a:xfrm>
            <a:off x="3779839" y="3209827"/>
            <a:ext cx="28575" cy="39687"/>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83" name="Rectangle 255"/>
          <p:cNvSpPr>
            <a:spLocks noChangeArrowheads="1"/>
          </p:cNvSpPr>
          <p:nvPr/>
        </p:nvSpPr>
        <p:spPr bwMode="auto">
          <a:xfrm>
            <a:off x="3529013" y="3301902"/>
            <a:ext cx="31750"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84" name="Rectangle 256"/>
          <p:cNvSpPr>
            <a:spLocks noChangeArrowheads="1"/>
          </p:cNvSpPr>
          <p:nvPr/>
        </p:nvSpPr>
        <p:spPr bwMode="auto">
          <a:xfrm>
            <a:off x="3529013" y="3301902"/>
            <a:ext cx="31750"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85" name="Rectangle 257"/>
          <p:cNvSpPr>
            <a:spLocks noChangeArrowheads="1"/>
          </p:cNvSpPr>
          <p:nvPr/>
        </p:nvSpPr>
        <p:spPr bwMode="auto">
          <a:xfrm>
            <a:off x="3938588" y="2984402"/>
            <a:ext cx="30162"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86" name="Rectangle 258"/>
          <p:cNvSpPr>
            <a:spLocks noChangeArrowheads="1"/>
          </p:cNvSpPr>
          <p:nvPr/>
        </p:nvSpPr>
        <p:spPr bwMode="auto">
          <a:xfrm>
            <a:off x="3938588" y="2984402"/>
            <a:ext cx="30162"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87" name="Rectangle 259"/>
          <p:cNvSpPr>
            <a:spLocks noChangeArrowheads="1"/>
          </p:cNvSpPr>
          <p:nvPr/>
        </p:nvSpPr>
        <p:spPr bwMode="auto">
          <a:xfrm>
            <a:off x="3910013" y="3174902"/>
            <a:ext cx="30162"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88" name="Rectangle 260"/>
          <p:cNvSpPr>
            <a:spLocks noChangeArrowheads="1"/>
          </p:cNvSpPr>
          <p:nvPr/>
        </p:nvSpPr>
        <p:spPr bwMode="auto">
          <a:xfrm>
            <a:off x="3910013" y="3174902"/>
            <a:ext cx="30162" cy="41275"/>
          </a:xfrm>
          <a:prstGeom prst="rect">
            <a:avLst/>
          </a:prstGeom>
          <a:solidFill>
            <a:schemeClr val="accent2"/>
          </a:solidFill>
          <a:ln w="6350" algn="ctr">
            <a:solidFill>
              <a:schemeClr val="accent2"/>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89" name="Rectangle 261"/>
          <p:cNvSpPr>
            <a:spLocks noChangeArrowheads="1"/>
          </p:cNvSpPr>
          <p:nvPr/>
        </p:nvSpPr>
        <p:spPr bwMode="auto">
          <a:xfrm>
            <a:off x="3190875" y="3535263"/>
            <a:ext cx="31750" cy="44450"/>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90" name="Rectangle 262"/>
          <p:cNvSpPr>
            <a:spLocks noChangeArrowheads="1"/>
          </p:cNvSpPr>
          <p:nvPr/>
        </p:nvSpPr>
        <p:spPr bwMode="auto">
          <a:xfrm>
            <a:off x="3190875" y="3535263"/>
            <a:ext cx="31750" cy="44450"/>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91" name="Rectangle 263"/>
          <p:cNvSpPr>
            <a:spLocks noChangeArrowheads="1"/>
          </p:cNvSpPr>
          <p:nvPr/>
        </p:nvSpPr>
        <p:spPr bwMode="auto">
          <a:xfrm>
            <a:off x="3665538" y="3413026"/>
            <a:ext cx="30162" cy="42862"/>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92" name="Rectangle 264"/>
          <p:cNvSpPr>
            <a:spLocks noChangeArrowheads="1"/>
          </p:cNvSpPr>
          <p:nvPr/>
        </p:nvSpPr>
        <p:spPr bwMode="auto">
          <a:xfrm>
            <a:off x="3665538" y="3413026"/>
            <a:ext cx="30162" cy="42862"/>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93" name="Rectangle 265"/>
          <p:cNvSpPr>
            <a:spLocks noChangeArrowheads="1"/>
          </p:cNvSpPr>
          <p:nvPr/>
        </p:nvSpPr>
        <p:spPr bwMode="auto">
          <a:xfrm>
            <a:off x="3954464" y="3189188"/>
            <a:ext cx="28575" cy="44450"/>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94" name="Rectangle 266"/>
          <p:cNvSpPr>
            <a:spLocks noChangeArrowheads="1"/>
          </p:cNvSpPr>
          <p:nvPr/>
        </p:nvSpPr>
        <p:spPr bwMode="auto">
          <a:xfrm>
            <a:off x="3954464" y="3189188"/>
            <a:ext cx="28575" cy="44450"/>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95" name="Rectangle 267"/>
          <p:cNvSpPr>
            <a:spLocks noChangeArrowheads="1"/>
          </p:cNvSpPr>
          <p:nvPr/>
        </p:nvSpPr>
        <p:spPr bwMode="auto">
          <a:xfrm>
            <a:off x="3641726" y="3087589"/>
            <a:ext cx="28575"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96" name="Rectangle 268"/>
          <p:cNvSpPr>
            <a:spLocks noChangeArrowheads="1"/>
          </p:cNvSpPr>
          <p:nvPr/>
        </p:nvSpPr>
        <p:spPr bwMode="auto">
          <a:xfrm>
            <a:off x="3641726" y="3087589"/>
            <a:ext cx="28575"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97" name="Rectangle 269"/>
          <p:cNvSpPr>
            <a:spLocks noChangeArrowheads="1"/>
          </p:cNvSpPr>
          <p:nvPr/>
        </p:nvSpPr>
        <p:spPr bwMode="auto">
          <a:xfrm>
            <a:off x="4132263" y="2379564"/>
            <a:ext cx="30162" cy="42863"/>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198" name="Rectangle 270"/>
          <p:cNvSpPr>
            <a:spLocks noChangeArrowheads="1"/>
          </p:cNvSpPr>
          <p:nvPr/>
        </p:nvSpPr>
        <p:spPr bwMode="auto">
          <a:xfrm>
            <a:off x="4132263" y="2379564"/>
            <a:ext cx="30162" cy="42863"/>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199" name="Rectangle 271"/>
          <p:cNvSpPr>
            <a:spLocks noChangeArrowheads="1"/>
          </p:cNvSpPr>
          <p:nvPr/>
        </p:nvSpPr>
        <p:spPr bwMode="auto">
          <a:xfrm>
            <a:off x="4286251" y="2835177"/>
            <a:ext cx="30163" cy="39687"/>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00" name="Rectangle 272"/>
          <p:cNvSpPr>
            <a:spLocks noChangeArrowheads="1"/>
          </p:cNvSpPr>
          <p:nvPr/>
        </p:nvSpPr>
        <p:spPr bwMode="auto">
          <a:xfrm>
            <a:off x="4286251" y="2835177"/>
            <a:ext cx="30163" cy="39687"/>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01" name="Rectangle 273"/>
          <p:cNvSpPr>
            <a:spLocks noChangeArrowheads="1"/>
          </p:cNvSpPr>
          <p:nvPr/>
        </p:nvSpPr>
        <p:spPr bwMode="auto">
          <a:xfrm>
            <a:off x="3995738" y="3249514"/>
            <a:ext cx="30162"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02" name="Rectangle 274"/>
          <p:cNvSpPr>
            <a:spLocks noChangeArrowheads="1"/>
          </p:cNvSpPr>
          <p:nvPr/>
        </p:nvSpPr>
        <p:spPr bwMode="auto">
          <a:xfrm>
            <a:off x="3995738" y="3249514"/>
            <a:ext cx="30162"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03" name="Rectangle 275"/>
          <p:cNvSpPr>
            <a:spLocks noChangeArrowheads="1"/>
          </p:cNvSpPr>
          <p:nvPr/>
        </p:nvSpPr>
        <p:spPr bwMode="auto">
          <a:xfrm>
            <a:off x="3762376" y="3246339"/>
            <a:ext cx="28575" cy="42863"/>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04" name="Rectangle 276"/>
          <p:cNvSpPr>
            <a:spLocks noChangeArrowheads="1"/>
          </p:cNvSpPr>
          <p:nvPr/>
        </p:nvSpPr>
        <p:spPr bwMode="auto">
          <a:xfrm>
            <a:off x="3762376" y="3246339"/>
            <a:ext cx="28575" cy="42863"/>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05" name="Rectangle 277"/>
          <p:cNvSpPr>
            <a:spLocks noChangeArrowheads="1"/>
          </p:cNvSpPr>
          <p:nvPr/>
        </p:nvSpPr>
        <p:spPr bwMode="auto">
          <a:xfrm>
            <a:off x="4664076" y="3984527"/>
            <a:ext cx="30163"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06" name="Rectangle 278"/>
          <p:cNvSpPr>
            <a:spLocks noChangeArrowheads="1"/>
          </p:cNvSpPr>
          <p:nvPr/>
        </p:nvSpPr>
        <p:spPr bwMode="auto">
          <a:xfrm>
            <a:off x="4664076" y="3984527"/>
            <a:ext cx="30163"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07" name="Rectangle 279"/>
          <p:cNvSpPr>
            <a:spLocks noChangeArrowheads="1"/>
          </p:cNvSpPr>
          <p:nvPr/>
        </p:nvSpPr>
        <p:spPr bwMode="auto">
          <a:xfrm>
            <a:off x="4637088" y="2562127"/>
            <a:ext cx="30162" cy="39687"/>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08" name="Rectangle 280"/>
          <p:cNvSpPr>
            <a:spLocks noChangeArrowheads="1"/>
          </p:cNvSpPr>
          <p:nvPr/>
        </p:nvSpPr>
        <p:spPr bwMode="auto">
          <a:xfrm>
            <a:off x="4637088" y="2562127"/>
            <a:ext cx="30162" cy="39687"/>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09" name="Rectangle 281"/>
          <p:cNvSpPr>
            <a:spLocks noChangeArrowheads="1"/>
          </p:cNvSpPr>
          <p:nvPr/>
        </p:nvSpPr>
        <p:spPr bwMode="auto">
          <a:xfrm>
            <a:off x="4433889" y="2966939"/>
            <a:ext cx="26987"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10" name="Rectangle 282"/>
          <p:cNvSpPr>
            <a:spLocks noChangeArrowheads="1"/>
          </p:cNvSpPr>
          <p:nvPr/>
        </p:nvSpPr>
        <p:spPr bwMode="auto">
          <a:xfrm>
            <a:off x="4433889" y="2966939"/>
            <a:ext cx="26987"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11" name="Rectangle 283"/>
          <p:cNvSpPr>
            <a:spLocks noChangeArrowheads="1"/>
          </p:cNvSpPr>
          <p:nvPr/>
        </p:nvSpPr>
        <p:spPr bwMode="auto">
          <a:xfrm>
            <a:off x="3414713" y="3673376"/>
            <a:ext cx="30162" cy="42862"/>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12" name="Rectangle 284"/>
          <p:cNvSpPr>
            <a:spLocks noChangeArrowheads="1"/>
          </p:cNvSpPr>
          <p:nvPr/>
        </p:nvSpPr>
        <p:spPr bwMode="auto">
          <a:xfrm>
            <a:off x="3414713" y="3673376"/>
            <a:ext cx="30162" cy="42862"/>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13" name="Rectangle 285"/>
          <p:cNvSpPr>
            <a:spLocks noChangeArrowheads="1"/>
          </p:cNvSpPr>
          <p:nvPr/>
        </p:nvSpPr>
        <p:spPr bwMode="auto">
          <a:xfrm>
            <a:off x="3643313" y="3343177"/>
            <a:ext cx="31750"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14" name="Rectangle 286"/>
          <p:cNvSpPr>
            <a:spLocks noChangeArrowheads="1"/>
          </p:cNvSpPr>
          <p:nvPr/>
        </p:nvSpPr>
        <p:spPr bwMode="auto">
          <a:xfrm>
            <a:off x="3643313" y="3343177"/>
            <a:ext cx="31750"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15" name="Rectangle 287"/>
          <p:cNvSpPr>
            <a:spLocks noChangeArrowheads="1"/>
          </p:cNvSpPr>
          <p:nvPr/>
        </p:nvSpPr>
        <p:spPr bwMode="auto">
          <a:xfrm>
            <a:off x="3275013" y="3628927"/>
            <a:ext cx="30162" cy="46037"/>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16" name="Rectangle 288"/>
          <p:cNvSpPr>
            <a:spLocks noChangeArrowheads="1"/>
          </p:cNvSpPr>
          <p:nvPr/>
        </p:nvSpPr>
        <p:spPr bwMode="auto">
          <a:xfrm>
            <a:off x="3275013" y="3628927"/>
            <a:ext cx="30162" cy="46037"/>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17" name="Rectangle 289"/>
          <p:cNvSpPr>
            <a:spLocks noChangeArrowheads="1"/>
          </p:cNvSpPr>
          <p:nvPr/>
        </p:nvSpPr>
        <p:spPr bwMode="auto">
          <a:xfrm>
            <a:off x="3178176" y="3803552"/>
            <a:ext cx="28575"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18" name="Rectangle 290"/>
          <p:cNvSpPr>
            <a:spLocks noChangeArrowheads="1"/>
          </p:cNvSpPr>
          <p:nvPr/>
        </p:nvSpPr>
        <p:spPr bwMode="auto">
          <a:xfrm>
            <a:off x="3178176" y="3803552"/>
            <a:ext cx="28575"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19" name="Rectangle 291"/>
          <p:cNvSpPr>
            <a:spLocks noChangeArrowheads="1"/>
          </p:cNvSpPr>
          <p:nvPr/>
        </p:nvSpPr>
        <p:spPr bwMode="auto">
          <a:xfrm>
            <a:off x="4195763" y="3133627"/>
            <a:ext cx="31750"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20" name="Rectangle 292"/>
          <p:cNvSpPr>
            <a:spLocks noChangeArrowheads="1"/>
          </p:cNvSpPr>
          <p:nvPr/>
        </p:nvSpPr>
        <p:spPr bwMode="auto">
          <a:xfrm>
            <a:off x="4195763" y="3133627"/>
            <a:ext cx="31750"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21" name="Rectangle 293"/>
          <p:cNvSpPr>
            <a:spLocks noChangeArrowheads="1"/>
          </p:cNvSpPr>
          <p:nvPr/>
        </p:nvSpPr>
        <p:spPr bwMode="auto">
          <a:xfrm>
            <a:off x="3089276" y="3609876"/>
            <a:ext cx="30163" cy="42862"/>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22" name="Rectangle 294"/>
          <p:cNvSpPr>
            <a:spLocks noChangeArrowheads="1"/>
          </p:cNvSpPr>
          <p:nvPr/>
        </p:nvSpPr>
        <p:spPr bwMode="auto">
          <a:xfrm>
            <a:off x="3089276" y="3609876"/>
            <a:ext cx="30163" cy="42862"/>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23" name="Rectangle 295"/>
          <p:cNvSpPr>
            <a:spLocks noChangeArrowheads="1"/>
          </p:cNvSpPr>
          <p:nvPr/>
        </p:nvSpPr>
        <p:spPr bwMode="auto">
          <a:xfrm>
            <a:off x="4606926" y="2849464"/>
            <a:ext cx="30163"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24" name="Rectangle 296"/>
          <p:cNvSpPr>
            <a:spLocks noChangeArrowheads="1"/>
          </p:cNvSpPr>
          <p:nvPr/>
        </p:nvSpPr>
        <p:spPr bwMode="auto">
          <a:xfrm>
            <a:off x="4606926" y="2849464"/>
            <a:ext cx="30163"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25" name="Rectangle 297"/>
          <p:cNvSpPr>
            <a:spLocks noChangeArrowheads="1"/>
          </p:cNvSpPr>
          <p:nvPr/>
        </p:nvSpPr>
        <p:spPr bwMode="auto">
          <a:xfrm>
            <a:off x="4217989" y="3059014"/>
            <a:ext cx="26987"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26" name="Rectangle 298"/>
          <p:cNvSpPr>
            <a:spLocks noChangeArrowheads="1"/>
          </p:cNvSpPr>
          <p:nvPr/>
        </p:nvSpPr>
        <p:spPr bwMode="auto">
          <a:xfrm>
            <a:off x="4217989" y="3059014"/>
            <a:ext cx="26987"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27" name="Rectangle 299"/>
          <p:cNvSpPr>
            <a:spLocks noChangeArrowheads="1"/>
          </p:cNvSpPr>
          <p:nvPr/>
        </p:nvSpPr>
        <p:spPr bwMode="auto">
          <a:xfrm>
            <a:off x="4710113" y="2590701"/>
            <a:ext cx="30162" cy="44450"/>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28" name="Rectangle 300"/>
          <p:cNvSpPr>
            <a:spLocks noChangeArrowheads="1"/>
          </p:cNvSpPr>
          <p:nvPr/>
        </p:nvSpPr>
        <p:spPr bwMode="auto">
          <a:xfrm>
            <a:off x="4710113" y="2590701"/>
            <a:ext cx="30162" cy="44450"/>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29" name="Rectangle 301"/>
          <p:cNvSpPr>
            <a:spLocks noChangeArrowheads="1"/>
          </p:cNvSpPr>
          <p:nvPr/>
        </p:nvSpPr>
        <p:spPr bwMode="auto">
          <a:xfrm>
            <a:off x="3671888" y="3308252"/>
            <a:ext cx="31750"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30" name="Rectangle 302"/>
          <p:cNvSpPr>
            <a:spLocks noChangeArrowheads="1"/>
          </p:cNvSpPr>
          <p:nvPr/>
        </p:nvSpPr>
        <p:spPr bwMode="auto">
          <a:xfrm>
            <a:off x="3671888" y="3308252"/>
            <a:ext cx="31750"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31" name="Rectangle 303"/>
          <p:cNvSpPr>
            <a:spLocks noChangeArrowheads="1"/>
          </p:cNvSpPr>
          <p:nvPr/>
        </p:nvSpPr>
        <p:spPr bwMode="auto">
          <a:xfrm>
            <a:off x="4919664" y="2358927"/>
            <a:ext cx="33337" cy="41275"/>
          </a:xfrm>
          <a:prstGeom prst="rect">
            <a:avLst/>
          </a:prstGeom>
          <a:solidFill>
            <a:schemeClr val="bg1"/>
          </a:solidFill>
          <a:ln w="9525">
            <a:noFill/>
            <a:miter lim="800000"/>
            <a:headEnd/>
            <a:tailEnd/>
          </a:ln>
        </p:spPr>
        <p:txBody>
          <a:bodyPr/>
          <a:lstStyle/>
          <a:p>
            <a:endParaRPr lang="tr-TR" dirty="0">
              <a:latin typeface="Aptos" panose="020B0004020202020204" pitchFamily="34" charset="0"/>
              <a:cs typeface="Calibri" pitchFamily="34" charset="0"/>
            </a:endParaRPr>
          </a:p>
        </p:txBody>
      </p:sp>
      <p:sp>
        <p:nvSpPr>
          <p:cNvPr id="893232" name="Rectangle 304"/>
          <p:cNvSpPr>
            <a:spLocks noChangeArrowheads="1"/>
          </p:cNvSpPr>
          <p:nvPr/>
        </p:nvSpPr>
        <p:spPr bwMode="auto">
          <a:xfrm>
            <a:off x="4919664" y="2358927"/>
            <a:ext cx="33337" cy="41275"/>
          </a:xfrm>
          <a:prstGeom prst="rect">
            <a:avLst/>
          </a:prstGeom>
          <a:solidFill>
            <a:srgbClr val="3333FF"/>
          </a:solidFill>
          <a:ln w="6350" algn="ctr">
            <a:solidFill>
              <a:srgbClr val="0000FF"/>
            </a:solidFill>
            <a:miter lim="800000"/>
            <a:headEnd/>
            <a:tailEnd/>
          </a:ln>
          <a:effectLst/>
        </p:spPr>
        <p:txBody>
          <a:bodyPr/>
          <a:lstStyle/>
          <a:p>
            <a:endParaRPr lang="tr-TR" dirty="0">
              <a:latin typeface="Aptos" panose="020B0004020202020204" pitchFamily="34" charset="0"/>
              <a:cs typeface="Calibri" pitchFamily="34" charset="0"/>
            </a:endParaRPr>
          </a:p>
        </p:txBody>
      </p:sp>
      <p:sp>
        <p:nvSpPr>
          <p:cNvPr id="893233" name="Freeform 305"/>
          <p:cNvSpPr>
            <a:spLocks/>
          </p:cNvSpPr>
          <p:nvPr/>
        </p:nvSpPr>
        <p:spPr bwMode="auto">
          <a:xfrm>
            <a:off x="4449763" y="3017738"/>
            <a:ext cx="30162" cy="44450"/>
          </a:xfrm>
          <a:custGeom>
            <a:avLst/>
            <a:gdLst/>
            <a:ahLst/>
            <a:cxnLst>
              <a:cxn ang="0">
                <a:pos x="19" y="0"/>
              </a:cxn>
              <a:cxn ang="0">
                <a:pos x="37" y="27"/>
              </a:cxn>
              <a:cxn ang="0">
                <a:pos x="0" y="27"/>
              </a:cxn>
              <a:cxn ang="0">
                <a:pos x="19" y="0"/>
              </a:cxn>
            </a:cxnLst>
            <a:rect l="0" t="0" r="r" b="b"/>
            <a:pathLst>
              <a:path w="37" h="27">
                <a:moveTo>
                  <a:pt x="19" y="0"/>
                </a:moveTo>
                <a:lnTo>
                  <a:pt x="37" y="27"/>
                </a:lnTo>
                <a:lnTo>
                  <a:pt x="0" y="27"/>
                </a:lnTo>
                <a:lnTo>
                  <a:pt x="19"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234" name="Freeform 306"/>
          <p:cNvSpPr>
            <a:spLocks/>
          </p:cNvSpPr>
          <p:nvPr/>
        </p:nvSpPr>
        <p:spPr bwMode="auto">
          <a:xfrm>
            <a:off x="4449763" y="3017738"/>
            <a:ext cx="30162" cy="44450"/>
          </a:xfrm>
          <a:custGeom>
            <a:avLst/>
            <a:gdLst/>
            <a:ahLst/>
            <a:cxnLst>
              <a:cxn ang="0">
                <a:pos x="19" y="0"/>
              </a:cxn>
              <a:cxn ang="0">
                <a:pos x="37" y="27"/>
              </a:cxn>
              <a:cxn ang="0">
                <a:pos x="0" y="27"/>
              </a:cxn>
              <a:cxn ang="0">
                <a:pos x="19" y="0"/>
              </a:cxn>
            </a:cxnLst>
            <a:rect l="0" t="0" r="r" b="b"/>
            <a:pathLst>
              <a:path w="37" h="27">
                <a:moveTo>
                  <a:pt x="19" y="0"/>
                </a:moveTo>
                <a:lnTo>
                  <a:pt x="37" y="27"/>
                </a:lnTo>
                <a:lnTo>
                  <a:pt x="0" y="27"/>
                </a:lnTo>
                <a:lnTo>
                  <a:pt x="19"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235" name="Freeform 307"/>
          <p:cNvSpPr>
            <a:spLocks/>
          </p:cNvSpPr>
          <p:nvPr/>
        </p:nvSpPr>
        <p:spPr bwMode="auto">
          <a:xfrm>
            <a:off x="4189413" y="3205064"/>
            <a:ext cx="31750" cy="42863"/>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chemeClr val="bg1"/>
          </a:solidFill>
          <a:ln w="9525">
            <a:noFill/>
            <a:round/>
            <a:headEnd/>
            <a:tailEnd/>
          </a:ln>
        </p:spPr>
        <p:txBody>
          <a:bodyPr/>
          <a:lstStyle/>
          <a:p>
            <a:endParaRPr lang="tr-TR" dirty="0">
              <a:latin typeface="Aptos" panose="020B0004020202020204" pitchFamily="34" charset="0"/>
              <a:cs typeface="Calibri" pitchFamily="34" charset="0"/>
            </a:endParaRPr>
          </a:p>
        </p:txBody>
      </p:sp>
      <p:sp>
        <p:nvSpPr>
          <p:cNvPr id="893236" name="Freeform 308"/>
          <p:cNvSpPr>
            <a:spLocks/>
          </p:cNvSpPr>
          <p:nvPr/>
        </p:nvSpPr>
        <p:spPr bwMode="auto">
          <a:xfrm>
            <a:off x="4189413" y="3205064"/>
            <a:ext cx="31750" cy="42863"/>
          </a:xfrm>
          <a:custGeom>
            <a:avLst/>
            <a:gdLst/>
            <a:ahLst/>
            <a:cxnLst>
              <a:cxn ang="0">
                <a:pos x="20" y="0"/>
              </a:cxn>
              <a:cxn ang="0">
                <a:pos x="39" y="27"/>
              </a:cxn>
              <a:cxn ang="0">
                <a:pos x="0" y="27"/>
              </a:cxn>
              <a:cxn ang="0">
                <a:pos x="20" y="0"/>
              </a:cxn>
            </a:cxnLst>
            <a:rect l="0" t="0" r="r" b="b"/>
            <a:pathLst>
              <a:path w="39" h="27">
                <a:moveTo>
                  <a:pt x="20" y="0"/>
                </a:moveTo>
                <a:lnTo>
                  <a:pt x="39" y="27"/>
                </a:lnTo>
                <a:lnTo>
                  <a:pt x="0" y="27"/>
                </a:lnTo>
                <a:lnTo>
                  <a:pt x="20" y="0"/>
                </a:lnTo>
                <a:close/>
              </a:path>
            </a:pathLst>
          </a:custGeom>
          <a:solidFill>
            <a:srgbClr val="3366FF"/>
          </a:solidFill>
          <a:ln w="6350" cap="flat" cmpd="sng">
            <a:solidFill>
              <a:srgbClr val="3366FF"/>
            </a:solidFill>
            <a:prstDash val="solid"/>
            <a:round/>
            <a:headEnd type="none" w="med" len="med"/>
            <a:tailEnd type="none" w="med" len="med"/>
          </a:ln>
          <a:effectLst/>
        </p:spPr>
        <p:txBody>
          <a:bodyPr/>
          <a:lstStyle/>
          <a:p>
            <a:endParaRPr lang="tr-TR" dirty="0">
              <a:latin typeface="Aptos" panose="020B0004020202020204" pitchFamily="34" charset="0"/>
              <a:cs typeface="Calibri" pitchFamily="34" charset="0"/>
            </a:endParaRPr>
          </a:p>
        </p:txBody>
      </p:sp>
      <p:sp>
        <p:nvSpPr>
          <p:cNvPr id="893237" name="Rectangle 5"/>
          <p:cNvSpPr>
            <a:spLocks noChangeArrowheads="1"/>
          </p:cNvSpPr>
          <p:nvPr/>
        </p:nvSpPr>
        <p:spPr bwMode="auto">
          <a:xfrm>
            <a:off x="6789738" y="1774727"/>
            <a:ext cx="3663950" cy="2930525"/>
          </a:xfrm>
          <a:prstGeom prst="rect">
            <a:avLst/>
          </a:prstGeom>
          <a:noFill/>
          <a:ln w="9525">
            <a:no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38" name="Line 6"/>
          <p:cNvSpPr>
            <a:spLocks noChangeShapeType="1"/>
          </p:cNvSpPr>
          <p:nvPr/>
        </p:nvSpPr>
        <p:spPr bwMode="auto">
          <a:xfrm>
            <a:off x="6789738" y="1774727"/>
            <a:ext cx="0" cy="2930525"/>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93239" name="Line 7"/>
          <p:cNvSpPr>
            <a:spLocks noChangeShapeType="1"/>
          </p:cNvSpPr>
          <p:nvPr/>
        </p:nvSpPr>
        <p:spPr bwMode="auto">
          <a:xfrm>
            <a:off x="6765926" y="4705251"/>
            <a:ext cx="17463"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0" name="Line 8"/>
          <p:cNvSpPr>
            <a:spLocks noChangeShapeType="1"/>
          </p:cNvSpPr>
          <p:nvPr/>
        </p:nvSpPr>
        <p:spPr bwMode="auto">
          <a:xfrm>
            <a:off x="6765926" y="4216301"/>
            <a:ext cx="17463"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1" name="Line 9"/>
          <p:cNvSpPr>
            <a:spLocks noChangeShapeType="1"/>
          </p:cNvSpPr>
          <p:nvPr/>
        </p:nvSpPr>
        <p:spPr bwMode="auto">
          <a:xfrm>
            <a:off x="6765926" y="3728938"/>
            <a:ext cx="17463" cy="1588"/>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2" name="Line 10"/>
          <p:cNvSpPr>
            <a:spLocks noChangeShapeType="1"/>
          </p:cNvSpPr>
          <p:nvPr/>
        </p:nvSpPr>
        <p:spPr bwMode="auto">
          <a:xfrm>
            <a:off x="6765926" y="3241576"/>
            <a:ext cx="17463"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3" name="Line 11"/>
          <p:cNvSpPr>
            <a:spLocks noChangeShapeType="1"/>
          </p:cNvSpPr>
          <p:nvPr/>
        </p:nvSpPr>
        <p:spPr bwMode="auto">
          <a:xfrm>
            <a:off x="6765926" y="2751038"/>
            <a:ext cx="17463" cy="1588"/>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4" name="Line 12"/>
          <p:cNvSpPr>
            <a:spLocks noChangeShapeType="1"/>
          </p:cNvSpPr>
          <p:nvPr/>
        </p:nvSpPr>
        <p:spPr bwMode="auto">
          <a:xfrm>
            <a:off x="6761163" y="2257326"/>
            <a:ext cx="19050"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5" name="Line 13"/>
          <p:cNvSpPr>
            <a:spLocks noChangeShapeType="1"/>
          </p:cNvSpPr>
          <p:nvPr/>
        </p:nvSpPr>
        <p:spPr bwMode="auto">
          <a:xfrm>
            <a:off x="6761163" y="1777901"/>
            <a:ext cx="19050" cy="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6" name="Line 14"/>
          <p:cNvSpPr>
            <a:spLocks noChangeShapeType="1"/>
          </p:cNvSpPr>
          <p:nvPr/>
        </p:nvSpPr>
        <p:spPr bwMode="auto">
          <a:xfrm>
            <a:off x="6789738" y="4705251"/>
            <a:ext cx="3663950" cy="0"/>
          </a:xfrm>
          <a:prstGeom prst="line">
            <a:avLst/>
          </a:prstGeom>
          <a:noFill/>
          <a:ln w="12700">
            <a:solidFill>
              <a:schemeClr val="tx1"/>
            </a:solidFill>
            <a:round/>
            <a:headEnd/>
            <a:tailEnd/>
          </a:ln>
        </p:spPr>
        <p:txBody>
          <a:bodyPr/>
          <a:lstStyle/>
          <a:p>
            <a:endParaRPr lang="tr-TR" dirty="0">
              <a:latin typeface="Aptos" panose="020B0004020202020204" pitchFamily="34" charset="0"/>
              <a:cs typeface="Calibri" pitchFamily="34" charset="0"/>
            </a:endParaRPr>
          </a:p>
        </p:txBody>
      </p:sp>
      <p:sp>
        <p:nvSpPr>
          <p:cNvPr id="893247" name="Line 15"/>
          <p:cNvSpPr>
            <a:spLocks noChangeShapeType="1"/>
          </p:cNvSpPr>
          <p:nvPr/>
        </p:nvSpPr>
        <p:spPr bwMode="auto">
          <a:xfrm flipV="1">
            <a:off x="6788150" y="4705251"/>
            <a:ext cx="0"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8" name="Line 16"/>
          <p:cNvSpPr>
            <a:spLocks noChangeShapeType="1"/>
          </p:cNvSpPr>
          <p:nvPr/>
        </p:nvSpPr>
        <p:spPr bwMode="auto">
          <a:xfrm flipV="1">
            <a:off x="7402513" y="4705251"/>
            <a:ext cx="0"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49" name="Line 17"/>
          <p:cNvSpPr>
            <a:spLocks noChangeShapeType="1"/>
          </p:cNvSpPr>
          <p:nvPr/>
        </p:nvSpPr>
        <p:spPr bwMode="auto">
          <a:xfrm flipV="1">
            <a:off x="8010525" y="4705251"/>
            <a:ext cx="1588"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50" name="Line 18"/>
          <p:cNvSpPr>
            <a:spLocks noChangeShapeType="1"/>
          </p:cNvSpPr>
          <p:nvPr/>
        </p:nvSpPr>
        <p:spPr bwMode="auto">
          <a:xfrm flipV="1">
            <a:off x="8620125" y="4705251"/>
            <a:ext cx="1588"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51" name="Line 19"/>
          <p:cNvSpPr>
            <a:spLocks noChangeShapeType="1"/>
          </p:cNvSpPr>
          <p:nvPr/>
        </p:nvSpPr>
        <p:spPr bwMode="auto">
          <a:xfrm flipV="1">
            <a:off x="9229725" y="4705251"/>
            <a:ext cx="1588"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52" name="Line 20"/>
          <p:cNvSpPr>
            <a:spLocks noChangeShapeType="1"/>
          </p:cNvSpPr>
          <p:nvPr/>
        </p:nvSpPr>
        <p:spPr bwMode="auto">
          <a:xfrm flipV="1">
            <a:off x="9840913" y="4705251"/>
            <a:ext cx="0"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53" name="Line 21"/>
          <p:cNvSpPr>
            <a:spLocks noChangeShapeType="1"/>
          </p:cNvSpPr>
          <p:nvPr/>
        </p:nvSpPr>
        <p:spPr bwMode="auto">
          <a:xfrm flipV="1">
            <a:off x="10453688" y="4705251"/>
            <a:ext cx="0" cy="25400"/>
          </a:xfrm>
          <a:prstGeom prst="line">
            <a:avLst/>
          </a:prstGeom>
          <a:noFill/>
          <a:ln w="12700">
            <a:solidFill>
              <a:srgbClr val="000000"/>
            </a:solidFill>
            <a:round/>
            <a:headEnd/>
            <a:tailEnd/>
          </a:ln>
        </p:spPr>
        <p:txBody>
          <a:bodyPr/>
          <a:lstStyle/>
          <a:p>
            <a:endParaRPr lang="tr-TR" dirty="0">
              <a:latin typeface="Aptos" panose="020B0004020202020204" pitchFamily="34" charset="0"/>
              <a:cs typeface="Calibri" pitchFamily="34" charset="0"/>
            </a:endParaRPr>
          </a:p>
        </p:txBody>
      </p:sp>
      <p:sp>
        <p:nvSpPr>
          <p:cNvPr id="893254" name="Oval 22"/>
          <p:cNvSpPr>
            <a:spLocks noChangeArrowheads="1"/>
          </p:cNvSpPr>
          <p:nvPr/>
        </p:nvSpPr>
        <p:spPr bwMode="auto">
          <a:xfrm>
            <a:off x="8081963" y="3862289"/>
            <a:ext cx="30162"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55" name="Oval 23"/>
          <p:cNvSpPr>
            <a:spLocks noChangeArrowheads="1"/>
          </p:cNvSpPr>
          <p:nvPr/>
        </p:nvSpPr>
        <p:spPr bwMode="auto">
          <a:xfrm>
            <a:off x="8253414" y="3533676"/>
            <a:ext cx="33337" cy="42862"/>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56" name="Oval 24"/>
          <p:cNvSpPr>
            <a:spLocks noChangeArrowheads="1"/>
          </p:cNvSpPr>
          <p:nvPr/>
        </p:nvSpPr>
        <p:spPr bwMode="auto">
          <a:xfrm>
            <a:off x="8556626" y="3395564"/>
            <a:ext cx="30163" cy="42863"/>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57" name="Oval 25"/>
          <p:cNvSpPr>
            <a:spLocks noChangeArrowheads="1"/>
          </p:cNvSpPr>
          <p:nvPr/>
        </p:nvSpPr>
        <p:spPr bwMode="auto">
          <a:xfrm>
            <a:off x="8101013" y="3709889"/>
            <a:ext cx="30162" cy="42863"/>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58" name="Oval 27"/>
          <p:cNvSpPr>
            <a:spLocks noChangeArrowheads="1"/>
          </p:cNvSpPr>
          <p:nvPr/>
        </p:nvSpPr>
        <p:spPr bwMode="auto">
          <a:xfrm>
            <a:off x="8491538" y="3430489"/>
            <a:ext cx="31750" cy="42863"/>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59" name="Oval 28"/>
          <p:cNvSpPr>
            <a:spLocks noChangeArrowheads="1"/>
          </p:cNvSpPr>
          <p:nvPr/>
        </p:nvSpPr>
        <p:spPr bwMode="auto">
          <a:xfrm>
            <a:off x="7867650" y="3944839"/>
            <a:ext cx="33338"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60" name="Oval 29"/>
          <p:cNvSpPr>
            <a:spLocks noChangeArrowheads="1"/>
          </p:cNvSpPr>
          <p:nvPr/>
        </p:nvSpPr>
        <p:spPr bwMode="auto">
          <a:xfrm>
            <a:off x="8059738" y="3605114"/>
            <a:ext cx="31750" cy="42863"/>
          </a:xfrm>
          <a:prstGeom prst="ellipse">
            <a:avLst/>
          </a:prstGeom>
          <a:solidFill>
            <a:srgbClr val="007148"/>
          </a:solidFill>
          <a:ln w="6985">
            <a:solidFill>
              <a:srgbClr val="007148"/>
            </a:solidFill>
            <a:round/>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261" name="Oval 30"/>
          <p:cNvSpPr>
            <a:spLocks noChangeArrowheads="1"/>
          </p:cNvSpPr>
          <p:nvPr/>
        </p:nvSpPr>
        <p:spPr bwMode="auto">
          <a:xfrm>
            <a:off x="7208838" y="4232177"/>
            <a:ext cx="30162" cy="41275"/>
          </a:xfrm>
          <a:prstGeom prst="ellipse">
            <a:avLst/>
          </a:prstGeom>
          <a:solidFill>
            <a:srgbClr val="007148"/>
          </a:solidFill>
          <a:ln w="6985" algn="ctr">
            <a:solidFill>
              <a:srgbClr val="007148"/>
            </a:solidFill>
            <a:round/>
            <a:headEnd/>
            <a:tailEnd/>
          </a:ln>
          <a:effectLst/>
        </p:spPr>
        <p:txBody>
          <a:bodyPr/>
          <a:lstStyle/>
          <a:p>
            <a:pPr eaLnBrk="0" hangingPunct="0"/>
            <a:endParaRPr lang="en-GB" sz="2400" b="1" dirty="0">
              <a:solidFill>
                <a:schemeClr val="bg1"/>
              </a:solidFill>
              <a:latin typeface="Aptos" panose="020B0004020202020204" pitchFamily="34" charset="0"/>
              <a:cs typeface="Lucida Sans Unicode" pitchFamily="34" charset="0"/>
            </a:endParaRPr>
          </a:p>
        </p:txBody>
      </p:sp>
      <p:sp>
        <p:nvSpPr>
          <p:cNvPr id="893262" name="Oval 31"/>
          <p:cNvSpPr>
            <a:spLocks noChangeArrowheads="1"/>
          </p:cNvSpPr>
          <p:nvPr/>
        </p:nvSpPr>
        <p:spPr bwMode="auto">
          <a:xfrm>
            <a:off x="7685088" y="3803552"/>
            <a:ext cx="30162" cy="39687"/>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63" name="Oval 32"/>
          <p:cNvSpPr>
            <a:spLocks noChangeArrowheads="1"/>
          </p:cNvSpPr>
          <p:nvPr/>
        </p:nvSpPr>
        <p:spPr bwMode="auto">
          <a:xfrm>
            <a:off x="8404226" y="3259039"/>
            <a:ext cx="30163" cy="42863"/>
          </a:xfrm>
          <a:prstGeom prst="ellipse">
            <a:avLst/>
          </a:prstGeom>
          <a:solidFill>
            <a:srgbClr val="007148"/>
          </a:solidFill>
          <a:ln w="6985" algn="ctr">
            <a:solidFill>
              <a:srgbClr val="007148"/>
            </a:solidFill>
            <a:round/>
            <a:headEnd/>
            <a:tailEnd/>
          </a:ln>
          <a:effectLst/>
        </p:spPr>
        <p:txBody>
          <a:bodyPr/>
          <a:lstStyle/>
          <a:p>
            <a:pPr eaLnBrk="0" hangingPunct="0"/>
            <a:endParaRPr lang="en-GB" sz="2400" b="1" dirty="0">
              <a:solidFill>
                <a:schemeClr val="bg1"/>
              </a:solidFill>
              <a:latin typeface="Aptos" panose="020B0004020202020204" pitchFamily="34" charset="0"/>
              <a:cs typeface="Lucida Sans Unicode" pitchFamily="34" charset="0"/>
            </a:endParaRPr>
          </a:p>
        </p:txBody>
      </p:sp>
      <p:sp>
        <p:nvSpPr>
          <p:cNvPr id="893264" name="Oval 33"/>
          <p:cNvSpPr>
            <a:spLocks noChangeArrowheads="1"/>
          </p:cNvSpPr>
          <p:nvPr/>
        </p:nvSpPr>
        <p:spPr bwMode="auto">
          <a:xfrm>
            <a:off x="7793038" y="3679727"/>
            <a:ext cx="30162"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65" name="Oval 34"/>
          <p:cNvSpPr>
            <a:spLocks noChangeArrowheads="1"/>
          </p:cNvSpPr>
          <p:nvPr/>
        </p:nvSpPr>
        <p:spPr bwMode="auto">
          <a:xfrm>
            <a:off x="8040688" y="3457476"/>
            <a:ext cx="30162" cy="42862"/>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66" name="Oval 35"/>
          <p:cNvSpPr>
            <a:spLocks noChangeArrowheads="1"/>
          </p:cNvSpPr>
          <p:nvPr/>
        </p:nvSpPr>
        <p:spPr bwMode="auto">
          <a:xfrm>
            <a:off x="7043738" y="4416326"/>
            <a:ext cx="30162" cy="42862"/>
          </a:xfrm>
          <a:prstGeom prst="ellipse">
            <a:avLst/>
          </a:prstGeom>
          <a:solidFill>
            <a:srgbClr val="007148"/>
          </a:solidFill>
          <a:ln w="6985" algn="ctr">
            <a:solidFill>
              <a:srgbClr val="007148"/>
            </a:solidFill>
            <a:round/>
            <a:headEnd/>
            <a:tailEnd/>
          </a:ln>
          <a:effectLst/>
        </p:spPr>
        <p:txBody>
          <a:bodyPr/>
          <a:lstStyle/>
          <a:p>
            <a:pPr eaLnBrk="0" hangingPunct="0"/>
            <a:endParaRPr lang="en-GB" sz="2400" b="1" dirty="0">
              <a:solidFill>
                <a:schemeClr val="bg1"/>
              </a:solidFill>
              <a:latin typeface="Aptos" panose="020B0004020202020204" pitchFamily="34" charset="0"/>
              <a:cs typeface="Lucida Sans Unicode" pitchFamily="34" charset="0"/>
            </a:endParaRPr>
          </a:p>
        </p:txBody>
      </p:sp>
      <p:sp>
        <p:nvSpPr>
          <p:cNvPr id="893267" name="Oval 36"/>
          <p:cNvSpPr>
            <a:spLocks noChangeArrowheads="1"/>
          </p:cNvSpPr>
          <p:nvPr/>
        </p:nvSpPr>
        <p:spPr bwMode="auto">
          <a:xfrm>
            <a:off x="8002588" y="3778151"/>
            <a:ext cx="30162" cy="42862"/>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68" name="Oval 37"/>
          <p:cNvSpPr>
            <a:spLocks noChangeArrowheads="1"/>
          </p:cNvSpPr>
          <p:nvPr/>
        </p:nvSpPr>
        <p:spPr bwMode="auto">
          <a:xfrm>
            <a:off x="7645401" y="3797201"/>
            <a:ext cx="28575" cy="42862"/>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69" name="Oval 38"/>
          <p:cNvSpPr>
            <a:spLocks noChangeArrowheads="1"/>
          </p:cNvSpPr>
          <p:nvPr/>
        </p:nvSpPr>
        <p:spPr bwMode="auto">
          <a:xfrm>
            <a:off x="7864476" y="3763864"/>
            <a:ext cx="30163" cy="42863"/>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70" name="Oval 39"/>
          <p:cNvSpPr>
            <a:spLocks noChangeArrowheads="1"/>
          </p:cNvSpPr>
          <p:nvPr/>
        </p:nvSpPr>
        <p:spPr bwMode="auto">
          <a:xfrm>
            <a:off x="7367589" y="4144864"/>
            <a:ext cx="33337"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71" name="Oval 40"/>
          <p:cNvSpPr>
            <a:spLocks noChangeArrowheads="1"/>
          </p:cNvSpPr>
          <p:nvPr/>
        </p:nvSpPr>
        <p:spPr bwMode="auto">
          <a:xfrm>
            <a:off x="7277100" y="3995639"/>
            <a:ext cx="31750" cy="41275"/>
          </a:xfrm>
          <a:prstGeom prst="ellipse">
            <a:avLst/>
          </a:prstGeom>
          <a:solidFill>
            <a:srgbClr val="007148"/>
          </a:solidFill>
          <a:ln w="9525" algn="ctr">
            <a:solidFill>
              <a:srgbClr val="007148"/>
            </a:solid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72" name="Oval 41"/>
          <p:cNvSpPr>
            <a:spLocks noChangeArrowheads="1"/>
          </p:cNvSpPr>
          <p:nvPr/>
        </p:nvSpPr>
        <p:spPr bwMode="auto">
          <a:xfrm>
            <a:off x="7894638" y="3828952"/>
            <a:ext cx="31750"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73" name="Oval 42"/>
          <p:cNvSpPr>
            <a:spLocks noChangeArrowheads="1"/>
          </p:cNvSpPr>
          <p:nvPr/>
        </p:nvSpPr>
        <p:spPr bwMode="auto">
          <a:xfrm>
            <a:off x="8834439" y="3038376"/>
            <a:ext cx="28575" cy="44450"/>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74" name="Oval 43"/>
          <p:cNvSpPr>
            <a:spLocks noChangeArrowheads="1"/>
          </p:cNvSpPr>
          <p:nvPr/>
        </p:nvSpPr>
        <p:spPr bwMode="auto">
          <a:xfrm>
            <a:off x="7210426" y="3967064"/>
            <a:ext cx="30163" cy="41275"/>
          </a:xfrm>
          <a:prstGeom prst="ellipse">
            <a:avLst/>
          </a:prstGeom>
          <a:solidFill>
            <a:srgbClr val="007148"/>
          </a:solidFill>
          <a:ln w="6985" algn="ctr">
            <a:solidFill>
              <a:srgbClr val="007148"/>
            </a:solidFill>
            <a:round/>
            <a:headEnd/>
            <a:tailEnd/>
          </a:ln>
          <a:effectLst/>
        </p:spPr>
        <p:txBody>
          <a:bodyPr/>
          <a:lstStyle/>
          <a:p>
            <a:pPr eaLnBrk="0" hangingPunct="0"/>
            <a:endParaRPr lang="en-GB" sz="2400" b="1" dirty="0">
              <a:solidFill>
                <a:schemeClr val="bg1"/>
              </a:solidFill>
              <a:latin typeface="Aptos" panose="020B0004020202020204" pitchFamily="34" charset="0"/>
              <a:cs typeface="Lucida Sans Unicode" pitchFamily="34" charset="0"/>
            </a:endParaRPr>
          </a:p>
        </p:txBody>
      </p:sp>
      <p:sp>
        <p:nvSpPr>
          <p:cNvPr id="893275" name="Oval 44"/>
          <p:cNvSpPr>
            <a:spLocks noChangeArrowheads="1"/>
          </p:cNvSpPr>
          <p:nvPr/>
        </p:nvSpPr>
        <p:spPr bwMode="auto">
          <a:xfrm>
            <a:off x="8237538" y="3154264"/>
            <a:ext cx="30162" cy="41275"/>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76" name="Oval 45"/>
          <p:cNvSpPr>
            <a:spLocks noChangeArrowheads="1"/>
          </p:cNvSpPr>
          <p:nvPr/>
        </p:nvSpPr>
        <p:spPr bwMode="auto">
          <a:xfrm>
            <a:off x="8242301" y="3579713"/>
            <a:ext cx="28575" cy="44450"/>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77" name="Oval 46"/>
          <p:cNvSpPr>
            <a:spLocks noChangeArrowheads="1"/>
          </p:cNvSpPr>
          <p:nvPr/>
        </p:nvSpPr>
        <p:spPr bwMode="auto">
          <a:xfrm>
            <a:off x="7413626" y="4216301"/>
            <a:ext cx="28575" cy="44450"/>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78" name="Oval 47"/>
          <p:cNvSpPr>
            <a:spLocks noChangeArrowheads="1"/>
          </p:cNvSpPr>
          <p:nvPr/>
        </p:nvSpPr>
        <p:spPr bwMode="auto">
          <a:xfrm>
            <a:off x="8643938" y="3219352"/>
            <a:ext cx="30162"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79" name="Oval 48"/>
          <p:cNvSpPr>
            <a:spLocks noChangeArrowheads="1"/>
          </p:cNvSpPr>
          <p:nvPr/>
        </p:nvSpPr>
        <p:spPr bwMode="auto">
          <a:xfrm>
            <a:off x="7554913" y="3776564"/>
            <a:ext cx="30162" cy="42863"/>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80" name="Oval 49"/>
          <p:cNvSpPr>
            <a:spLocks noChangeArrowheads="1"/>
          </p:cNvSpPr>
          <p:nvPr/>
        </p:nvSpPr>
        <p:spPr bwMode="auto">
          <a:xfrm>
            <a:off x="7710488" y="3936901"/>
            <a:ext cx="30162" cy="44450"/>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81" name="Oval 50"/>
          <p:cNvSpPr>
            <a:spLocks noChangeArrowheads="1"/>
          </p:cNvSpPr>
          <p:nvPr/>
        </p:nvSpPr>
        <p:spPr bwMode="auto">
          <a:xfrm>
            <a:off x="8131176" y="3454302"/>
            <a:ext cx="28575" cy="41275"/>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82" name="Oval 51"/>
          <p:cNvSpPr>
            <a:spLocks noChangeArrowheads="1"/>
          </p:cNvSpPr>
          <p:nvPr/>
        </p:nvSpPr>
        <p:spPr bwMode="auto">
          <a:xfrm>
            <a:off x="8458200" y="3379689"/>
            <a:ext cx="31750"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83" name="Oval 52"/>
          <p:cNvSpPr>
            <a:spLocks noChangeArrowheads="1"/>
          </p:cNvSpPr>
          <p:nvPr/>
        </p:nvSpPr>
        <p:spPr bwMode="auto">
          <a:xfrm>
            <a:off x="7661275" y="3403502"/>
            <a:ext cx="31750" cy="41275"/>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84" name="Oval 53"/>
          <p:cNvSpPr>
            <a:spLocks noChangeArrowheads="1"/>
          </p:cNvSpPr>
          <p:nvPr/>
        </p:nvSpPr>
        <p:spPr bwMode="auto">
          <a:xfrm>
            <a:off x="7389813" y="3903563"/>
            <a:ext cx="30162" cy="44450"/>
          </a:xfrm>
          <a:prstGeom prst="ellipse">
            <a:avLst/>
          </a:prstGeom>
          <a:solidFill>
            <a:srgbClr val="007148"/>
          </a:solidFill>
          <a:ln w="6985" algn="ctr">
            <a:solidFill>
              <a:srgbClr val="007148"/>
            </a:solidFill>
            <a:round/>
            <a:headEnd/>
            <a:tailEnd/>
          </a:ln>
          <a:effectLst/>
        </p:spPr>
        <p:txBody>
          <a:bodyPr/>
          <a:lstStyle/>
          <a:p>
            <a:pPr eaLnBrk="0" hangingPunct="0"/>
            <a:endParaRPr lang="en-GB" sz="2400" b="1" dirty="0">
              <a:solidFill>
                <a:schemeClr val="bg1"/>
              </a:solidFill>
              <a:latin typeface="Aptos" panose="020B0004020202020204" pitchFamily="34" charset="0"/>
              <a:cs typeface="Lucida Sans Unicode" pitchFamily="34" charset="0"/>
            </a:endParaRPr>
          </a:p>
        </p:txBody>
      </p:sp>
      <p:sp>
        <p:nvSpPr>
          <p:cNvPr id="893285" name="Oval 54"/>
          <p:cNvSpPr>
            <a:spLocks noChangeArrowheads="1"/>
          </p:cNvSpPr>
          <p:nvPr/>
        </p:nvSpPr>
        <p:spPr bwMode="auto">
          <a:xfrm>
            <a:off x="7932738" y="3413027"/>
            <a:ext cx="30162" cy="41275"/>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86" name="Oval 55"/>
          <p:cNvSpPr>
            <a:spLocks noChangeArrowheads="1"/>
          </p:cNvSpPr>
          <p:nvPr/>
        </p:nvSpPr>
        <p:spPr bwMode="auto">
          <a:xfrm>
            <a:off x="8128001" y="3690839"/>
            <a:ext cx="28575" cy="42863"/>
          </a:xfrm>
          <a:prstGeom prst="ellipse">
            <a:avLst/>
          </a:prstGeom>
          <a:solidFill>
            <a:srgbClr val="007148"/>
          </a:solidFill>
          <a:ln w="6985">
            <a:solidFill>
              <a:srgbClr val="007148"/>
            </a:solidFill>
            <a:round/>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287" name="Oval 56"/>
          <p:cNvSpPr>
            <a:spLocks noChangeArrowheads="1"/>
          </p:cNvSpPr>
          <p:nvPr/>
        </p:nvSpPr>
        <p:spPr bwMode="auto">
          <a:xfrm>
            <a:off x="8045450" y="3717827"/>
            <a:ext cx="31750" cy="39687"/>
          </a:xfrm>
          <a:prstGeom prst="ellipse">
            <a:avLst/>
          </a:prstGeom>
          <a:solidFill>
            <a:srgbClr val="007148"/>
          </a:solidFill>
          <a:ln w="6985">
            <a:solidFill>
              <a:srgbClr val="007148"/>
            </a:solidFill>
            <a:round/>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288" name="Oval 57"/>
          <p:cNvSpPr>
            <a:spLocks noChangeArrowheads="1"/>
          </p:cNvSpPr>
          <p:nvPr/>
        </p:nvSpPr>
        <p:spPr bwMode="auto">
          <a:xfrm>
            <a:off x="8388351" y="3336827"/>
            <a:ext cx="30163" cy="41275"/>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89" name="Oval 58"/>
          <p:cNvSpPr>
            <a:spLocks noChangeArrowheads="1"/>
          </p:cNvSpPr>
          <p:nvPr/>
        </p:nvSpPr>
        <p:spPr bwMode="auto">
          <a:xfrm>
            <a:off x="7904163" y="3752752"/>
            <a:ext cx="30162"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90" name="Oval 59"/>
          <p:cNvSpPr>
            <a:spLocks noChangeArrowheads="1"/>
          </p:cNvSpPr>
          <p:nvPr/>
        </p:nvSpPr>
        <p:spPr bwMode="auto">
          <a:xfrm>
            <a:off x="8516938" y="3447952"/>
            <a:ext cx="31750" cy="41275"/>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91" name="Oval 60"/>
          <p:cNvSpPr>
            <a:spLocks noChangeArrowheads="1"/>
          </p:cNvSpPr>
          <p:nvPr/>
        </p:nvSpPr>
        <p:spPr bwMode="auto">
          <a:xfrm>
            <a:off x="9626600" y="2212877"/>
            <a:ext cx="33338" cy="41275"/>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92" name="Oval 61"/>
          <p:cNvSpPr>
            <a:spLocks noChangeArrowheads="1"/>
          </p:cNvSpPr>
          <p:nvPr/>
        </p:nvSpPr>
        <p:spPr bwMode="auto">
          <a:xfrm>
            <a:off x="8464550" y="3395564"/>
            <a:ext cx="33338" cy="41275"/>
          </a:xfrm>
          <a:prstGeom prst="ellipse">
            <a:avLst/>
          </a:prstGeom>
          <a:solidFill>
            <a:srgbClr val="007148"/>
          </a:solidFill>
          <a:ln w="6985">
            <a:noFill/>
            <a:round/>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293" name="Oval 62"/>
          <p:cNvSpPr>
            <a:spLocks noChangeArrowheads="1"/>
          </p:cNvSpPr>
          <p:nvPr/>
        </p:nvSpPr>
        <p:spPr bwMode="auto">
          <a:xfrm>
            <a:off x="8035925" y="3730527"/>
            <a:ext cx="31750" cy="41275"/>
          </a:xfrm>
          <a:prstGeom prst="ellipse">
            <a:avLst/>
          </a:prstGeom>
          <a:solidFill>
            <a:srgbClr val="007148"/>
          </a:solidFill>
          <a:ln w="6985">
            <a:solidFill>
              <a:srgbClr val="007148"/>
            </a:solidFill>
            <a:round/>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294" name="Oval 63"/>
          <p:cNvSpPr>
            <a:spLocks noChangeArrowheads="1"/>
          </p:cNvSpPr>
          <p:nvPr/>
        </p:nvSpPr>
        <p:spPr bwMode="auto">
          <a:xfrm>
            <a:off x="8132763" y="3635277"/>
            <a:ext cx="30162" cy="41275"/>
          </a:xfrm>
          <a:prstGeom prst="ellipse">
            <a:avLst/>
          </a:prstGeom>
          <a:solidFill>
            <a:srgbClr val="007148"/>
          </a:solidFill>
          <a:ln w="6985">
            <a:solidFill>
              <a:srgbClr val="007148"/>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95" name="Oval 64"/>
          <p:cNvSpPr>
            <a:spLocks noChangeArrowheads="1"/>
          </p:cNvSpPr>
          <p:nvPr/>
        </p:nvSpPr>
        <p:spPr bwMode="auto">
          <a:xfrm>
            <a:off x="8588375" y="3228877"/>
            <a:ext cx="31750" cy="41275"/>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96" name="Oval 65"/>
          <p:cNvSpPr>
            <a:spLocks noChangeArrowheads="1"/>
          </p:cNvSpPr>
          <p:nvPr/>
        </p:nvSpPr>
        <p:spPr bwMode="auto">
          <a:xfrm>
            <a:off x="8302625" y="3392389"/>
            <a:ext cx="31750" cy="41275"/>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97" name="Oval 66"/>
          <p:cNvSpPr>
            <a:spLocks noChangeArrowheads="1"/>
          </p:cNvSpPr>
          <p:nvPr/>
        </p:nvSpPr>
        <p:spPr bwMode="auto">
          <a:xfrm>
            <a:off x="8231188" y="3463827"/>
            <a:ext cx="31750" cy="41275"/>
          </a:xfrm>
          <a:prstGeom prst="ellipse">
            <a:avLst/>
          </a:prstGeom>
          <a:solidFill>
            <a:srgbClr val="007148"/>
          </a:solidFill>
          <a:ln w="6985">
            <a:no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298" name="Oval 67"/>
          <p:cNvSpPr>
            <a:spLocks noChangeArrowheads="1"/>
          </p:cNvSpPr>
          <p:nvPr/>
        </p:nvSpPr>
        <p:spPr bwMode="auto">
          <a:xfrm>
            <a:off x="8045450" y="3446364"/>
            <a:ext cx="31750" cy="41275"/>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299" name="Oval 68"/>
          <p:cNvSpPr>
            <a:spLocks noChangeArrowheads="1"/>
          </p:cNvSpPr>
          <p:nvPr/>
        </p:nvSpPr>
        <p:spPr bwMode="auto">
          <a:xfrm>
            <a:off x="8963025" y="2841526"/>
            <a:ext cx="31750" cy="44450"/>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300" name="Oval 69"/>
          <p:cNvSpPr>
            <a:spLocks noChangeArrowheads="1"/>
          </p:cNvSpPr>
          <p:nvPr/>
        </p:nvSpPr>
        <p:spPr bwMode="auto">
          <a:xfrm>
            <a:off x="8585200" y="2911376"/>
            <a:ext cx="31750" cy="42862"/>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301" name="Rectangle 70"/>
          <p:cNvSpPr>
            <a:spLocks noChangeArrowheads="1"/>
          </p:cNvSpPr>
          <p:nvPr/>
        </p:nvSpPr>
        <p:spPr bwMode="auto">
          <a:xfrm>
            <a:off x="8801101" y="3213001"/>
            <a:ext cx="30163" cy="42862"/>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02" name="Rectangle 71"/>
          <p:cNvSpPr>
            <a:spLocks noChangeArrowheads="1"/>
          </p:cNvSpPr>
          <p:nvPr/>
        </p:nvSpPr>
        <p:spPr bwMode="auto">
          <a:xfrm>
            <a:off x="8750300" y="3149501"/>
            <a:ext cx="33338" cy="42862"/>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03" name="Rectangle 72"/>
          <p:cNvSpPr>
            <a:spLocks noChangeArrowheads="1"/>
          </p:cNvSpPr>
          <p:nvPr/>
        </p:nvSpPr>
        <p:spPr bwMode="auto">
          <a:xfrm>
            <a:off x="8051801" y="3687664"/>
            <a:ext cx="30163" cy="42863"/>
          </a:xfrm>
          <a:prstGeom prst="rect">
            <a:avLst/>
          </a:prstGeom>
          <a:solidFill>
            <a:srgbClr val="339966"/>
          </a:solidFill>
          <a:ln w="6985">
            <a:solidFill>
              <a:srgbClr val="339966"/>
            </a:solidFill>
            <a:miter lim="800000"/>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04" name="Rectangle 73"/>
          <p:cNvSpPr>
            <a:spLocks noChangeArrowheads="1"/>
          </p:cNvSpPr>
          <p:nvPr/>
        </p:nvSpPr>
        <p:spPr bwMode="auto">
          <a:xfrm>
            <a:off x="8880475" y="3222526"/>
            <a:ext cx="31750" cy="42862"/>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05" name="Rectangle 74"/>
          <p:cNvSpPr>
            <a:spLocks noChangeArrowheads="1"/>
          </p:cNvSpPr>
          <p:nvPr/>
        </p:nvSpPr>
        <p:spPr bwMode="auto">
          <a:xfrm>
            <a:off x="8050213" y="3676551"/>
            <a:ext cx="31750" cy="42862"/>
          </a:xfrm>
          <a:prstGeom prst="rect">
            <a:avLst/>
          </a:prstGeom>
          <a:solidFill>
            <a:srgbClr val="339966"/>
          </a:solidFill>
          <a:ln w="6985">
            <a:solidFill>
              <a:srgbClr val="339966"/>
            </a:solidFill>
            <a:miter lim="800000"/>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06" name="Rectangle 75"/>
          <p:cNvSpPr>
            <a:spLocks noChangeArrowheads="1"/>
          </p:cNvSpPr>
          <p:nvPr/>
        </p:nvSpPr>
        <p:spPr bwMode="auto">
          <a:xfrm>
            <a:off x="8440739" y="3425727"/>
            <a:ext cx="33337"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07" name="Rectangle 76"/>
          <p:cNvSpPr>
            <a:spLocks noChangeArrowheads="1"/>
          </p:cNvSpPr>
          <p:nvPr/>
        </p:nvSpPr>
        <p:spPr bwMode="auto">
          <a:xfrm>
            <a:off x="7621589" y="4105177"/>
            <a:ext cx="28575"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08" name="Rectangle 77"/>
          <p:cNvSpPr>
            <a:spLocks noChangeArrowheads="1"/>
          </p:cNvSpPr>
          <p:nvPr/>
        </p:nvSpPr>
        <p:spPr bwMode="auto">
          <a:xfrm>
            <a:off x="7770813" y="3679727"/>
            <a:ext cx="31750"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09" name="Rectangle 78"/>
          <p:cNvSpPr>
            <a:spLocks noChangeArrowheads="1"/>
          </p:cNvSpPr>
          <p:nvPr/>
        </p:nvSpPr>
        <p:spPr bwMode="auto">
          <a:xfrm>
            <a:off x="8359776" y="3319364"/>
            <a:ext cx="30163"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0" name="Rectangle 79"/>
          <p:cNvSpPr>
            <a:spLocks noChangeArrowheads="1"/>
          </p:cNvSpPr>
          <p:nvPr/>
        </p:nvSpPr>
        <p:spPr bwMode="auto">
          <a:xfrm>
            <a:off x="7629526" y="3852764"/>
            <a:ext cx="28575" cy="42863"/>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1" name="Rectangle 80"/>
          <p:cNvSpPr>
            <a:spLocks noChangeArrowheads="1"/>
          </p:cNvSpPr>
          <p:nvPr/>
        </p:nvSpPr>
        <p:spPr bwMode="auto">
          <a:xfrm>
            <a:off x="7996238" y="3744814"/>
            <a:ext cx="30162"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2" name="Rectangle 82"/>
          <p:cNvSpPr>
            <a:spLocks noChangeArrowheads="1"/>
          </p:cNvSpPr>
          <p:nvPr/>
        </p:nvSpPr>
        <p:spPr bwMode="auto">
          <a:xfrm>
            <a:off x="8124826" y="3373338"/>
            <a:ext cx="28575" cy="46038"/>
          </a:xfrm>
          <a:prstGeom prst="rect">
            <a:avLst/>
          </a:prstGeom>
          <a:solidFill>
            <a:srgbClr val="339966"/>
          </a:solidFill>
          <a:ln w="6985">
            <a:solidFill>
              <a:srgbClr val="339966"/>
            </a:solidFill>
            <a:miter lim="800000"/>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13" name="Rectangle 83"/>
          <p:cNvSpPr>
            <a:spLocks noChangeArrowheads="1"/>
          </p:cNvSpPr>
          <p:nvPr/>
        </p:nvSpPr>
        <p:spPr bwMode="auto">
          <a:xfrm>
            <a:off x="8701088" y="3070127"/>
            <a:ext cx="31750"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4" name="Rectangle 84"/>
          <p:cNvSpPr>
            <a:spLocks noChangeArrowheads="1"/>
          </p:cNvSpPr>
          <p:nvPr/>
        </p:nvSpPr>
        <p:spPr bwMode="auto">
          <a:xfrm>
            <a:off x="7829551" y="3774976"/>
            <a:ext cx="30163" cy="42862"/>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5" name="Rectangle 85"/>
          <p:cNvSpPr>
            <a:spLocks noChangeArrowheads="1"/>
          </p:cNvSpPr>
          <p:nvPr/>
        </p:nvSpPr>
        <p:spPr bwMode="auto">
          <a:xfrm>
            <a:off x="7766051" y="3914676"/>
            <a:ext cx="30163" cy="42862"/>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6" name="Rectangle 86"/>
          <p:cNvSpPr>
            <a:spLocks noChangeArrowheads="1"/>
          </p:cNvSpPr>
          <p:nvPr/>
        </p:nvSpPr>
        <p:spPr bwMode="auto">
          <a:xfrm>
            <a:off x="8408988" y="4363939"/>
            <a:ext cx="30162" cy="42863"/>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7" name="Rectangle 87"/>
          <p:cNvSpPr>
            <a:spLocks noChangeArrowheads="1"/>
          </p:cNvSpPr>
          <p:nvPr/>
        </p:nvSpPr>
        <p:spPr bwMode="auto">
          <a:xfrm>
            <a:off x="9032875" y="2731989"/>
            <a:ext cx="31750"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8" name="Rectangle 88"/>
          <p:cNvSpPr>
            <a:spLocks noChangeArrowheads="1"/>
          </p:cNvSpPr>
          <p:nvPr/>
        </p:nvSpPr>
        <p:spPr bwMode="auto">
          <a:xfrm>
            <a:off x="8699501" y="3298727"/>
            <a:ext cx="30163" cy="41275"/>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19" name="Rectangle 90"/>
          <p:cNvSpPr>
            <a:spLocks noChangeArrowheads="1"/>
          </p:cNvSpPr>
          <p:nvPr/>
        </p:nvSpPr>
        <p:spPr bwMode="auto">
          <a:xfrm>
            <a:off x="7470776" y="4202014"/>
            <a:ext cx="30163" cy="42863"/>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20" name="Rectangle 91"/>
          <p:cNvSpPr>
            <a:spLocks noChangeArrowheads="1"/>
          </p:cNvSpPr>
          <p:nvPr/>
        </p:nvSpPr>
        <p:spPr bwMode="auto">
          <a:xfrm>
            <a:off x="7699376" y="3824189"/>
            <a:ext cx="28575" cy="42863"/>
          </a:xfrm>
          <a:prstGeom prst="rect">
            <a:avLst/>
          </a:prstGeom>
          <a:solidFill>
            <a:srgbClr val="339966"/>
          </a:solidFill>
          <a:ln w="6985">
            <a:solidFill>
              <a:srgbClr val="339966"/>
            </a:solidFill>
            <a:miter lim="800000"/>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21" name="Rectangle 92"/>
          <p:cNvSpPr>
            <a:spLocks noChangeArrowheads="1"/>
          </p:cNvSpPr>
          <p:nvPr/>
        </p:nvSpPr>
        <p:spPr bwMode="auto">
          <a:xfrm>
            <a:off x="8154988" y="3681314"/>
            <a:ext cx="31750" cy="41275"/>
          </a:xfrm>
          <a:prstGeom prst="rect">
            <a:avLst/>
          </a:prstGeom>
          <a:solidFill>
            <a:srgbClr val="339966"/>
          </a:solidFill>
          <a:ln w="6985">
            <a:solidFill>
              <a:srgbClr val="339966"/>
            </a:solidFill>
            <a:miter lim="800000"/>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22" name="Rectangle 93"/>
          <p:cNvSpPr>
            <a:spLocks noChangeArrowheads="1"/>
          </p:cNvSpPr>
          <p:nvPr/>
        </p:nvSpPr>
        <p:spPr bwMode="auto">
          <a:xfrm>
            <a:off x="8936038" y="2855814"/>
            <a:ext cx="30162" cy="42863"/>
          </a:xfrm>
          <a:prstGeom prst="rect">
            <a:avLst/>
          </a:prstGeom>
          <a:solidFill>
            <a:srgbClr val="339966"/>
          </a:solidFill>
          <a:ln w="6985">
            <a:solidFill>
              <a:srgbClr val="339966"/>
            </a:solidFill>
            <a:miter lim="800000"/>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23" name="Freeform 94"/>
          <p:cNvSpPr>
            <a:spLocks/>
          </p:cNvSpPr>
          <p:nvPr/>
        </p:nvSpPr>
        <p:spPr bwMode="auto">
          <a:xfrm>
            <a:off x="9561514" y="2773264"/>
            <a:ext cx="33337" cy="42863"/>
          </a:xfrm>
          <a:custGeom>
            <a:avLst/>
            <a:gdLst>
              <a:gd name="T0" fmla="*/ 2147483647 w 58"/>
              <a:gd name="T1" fmla="*/ 0 h 57"/>
              <a:gd name="T2" fmla="*/ 2147483647 w 58"/>
              <a:gd name="T3" fmla="*/ 2147483647 h 57"/>
              <a:gd name="T4" fmla="*/ 0 w 58"/>
              <a:gd name="T5" fmla="*/ 2147483647 h 57"/>
              <a:gd name="T6" fmla="*/ 2147483647 w 58"/>
              <a:gd name="T7" fmla="*/ 0 h 57"/>
              <a:gd name="T8" fmla="*/ 0 60000 65536"/>
              <a:gd name="T9" fmla="*/ 0 60000 65536"/>
              <a:gd name="T10" fmla="*/ 0 60000 65536"/>
              <a:gd name="T11" fmla="*/ 0 60000 65536"/>
              <a:gd name="T12" fmla="*/ 0 w 58"/>
              <a:gd name="T13" fmla="*/ 0 h 57"/>
              <a:gd name="T14" fmla="*/ 58 w 58"/>
              <a:gd name="T15" fmla="*/ 57 h 57"/>
            </a:gdLst>
            <a:ahLst/>
            <a:cxnLst>
              <a:cxn ang="T8">
                <a:pos x="T0" y="T1"/>
              </a:cxn>
              <a:cxn ang="T9">
                <a:pos x="T2" y="T3"/>
              </a:cxn>
              <a:cxn ang="T10">
                <a:pos x="T4" y="T5"/>
              </a:cxn>
              <a:cxn ang="T11">
                <a:pos x="T6" y="T7"/>
              </a:cxn>
            </a:cxnLst>
            <a:rect l="T12" t="T13" r="T14" b="T15"/>
            <a:pathLst>
              <a:path w="58" h="57">
                <a:moveTo>
                  <a:pt x="29" y="0"/>
                </a:moveTo>
                <a:lnTo>
                  <a:pt x="58"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24" name="Freeform 95"/>
          <p:cNvSpPr>
            <a:spLocks/>
          </p:cNvSpPr>
          <p:nvPr/>
        </p:nvSpPr>
        <p:spPr bwMode="auto">
          <a:xfrm>
            <a:off x="8705850" y="3378101"/>
            <a:ext cx="31750" cy="42862"/>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solidFill>
              <a:srgbClr val="00CC66"/>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25" name="Freeform 96"/>
          <p:cNvSpPr>
            <a:spLocks/>
          </p:cNvSpPr>
          <p:nvPr/>
        </p:nvSpPr>
        <p:spPr bwMode="auto">
          <a:xfrm>
            <a:off x="8685214" y="3298727"/>
            <a:ext cx="33337" cy="41275"/>
          </a:xfrm>
          <a:custGeom>
            <a:avLst/>
            <a:gdLst>
              <a:gd name="T0" fmla="*/ 2147483647 w 58"/>
              <a:gd name="T1" fmla="*/ 0 h 57"/>
              <a:gd name="T2" fmla="*/ 2147483647 w 58"/>
              <a:gd name="T3" fmla="*/ 2147483647 h 57"/>
              <a:gd name="T4" fmla="*/ 0 w 58"/>
              <a:gd name="T5" fmla="*/ 2147483647 h 57"/>
              <a:gd name="T6" fmla="*/ 2147483647 w 58"/>
              <a:gd name="T7" fmla="*/ 0 h 57"/>
              <a:gd name="T8" fmla="*/ 0 60000 65536"/>
              <a:gd name="T9" fmla="*/ 0 60000 65536"/>
              <a:gd name="T10" fmla="*/ 0 60000 65536"/>
              <a:gd name="T11" fmla="*/ 0 60000 65536"/>
              <a:gd name="T12" fmla="*/ 0 w 58"/>
              <a:gd name="T13" fmla="*/ 0 h 57"/>
              <a:gd name="T14" fmla="*/ 58 w 58"/>
              <a:gd name="T15" fmla="*/ 57 h 57"/>
            </a:gdLst>
            <a:ahLst/>
            <a:cxnLst>
              <a:cxn ang="T8">
                <a:pos x="T0" y="T1"/>
              </a:cxn>
              <a:cxn ang="T9">
                <a:pos x="T2" y="T3"/>
              </a:cxn>
              <a:cxn ang="T10">
                <a:pos x="T4" y="T5"/>
              </a:cxn>
              <a:cxn ang="T11">
                <a:pos x="T6" y="T7"/>
              </a:cxn>
            </a:cxnLst>
            <a:rect l="T12" t="T13" r="T14" b="T15"/>
            <a:pathLst>
              <a:path w="58" h="57">
                <a:moveTo>
                  <a:pt x="29" y="0"/>
                </a:moveTo>
                <a:lnTo>
                  <a:pt x="58" y="57"/>
                </a:lnTo>
                <a:lnTo>
                  <a:pt x="0" y="57"/>
                </a:lnTo>
                <a:lnTo>
                  <a:pt x="29" y="0"/>
                </a:lnTo>
                <a:close/>
              </a:path>
            </a:pathLst>
          </a:custGeom>
          <a:solidFill>
            <a:srgbClr val="00CC66"/>
          </a:solidFill>
          <a:ln w="6985">
            <a:solidFill>
              <a:srgbClr val="00CC66"/>
            </a:solidFill>
            <a:round/>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26" name="Freeform 97"/>
          <p:cNvSpPr>
            <a:spLocks/>
          </p:cNvSpPr>
          <p:nvPr/>
        </p:nvSpPr>
        <p:spPr bwMode="auto">
          <a:xfrm>
            <a:off x="7808913" y="3809901"/>
            <a:ext cx="30162" cy="42862"/>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339966"/>
          </a:solidFill>
          <a:ln w="6985">
            <a:solidFill>
              <a:srgbClr val="339966"/>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27" name="Freeform 98"/>
          <p:cNvSpPr>
            <a:spLocks/>
          </p:cNvSpPr>
          <p:nvPr/>
        </p:nvSpPr>
        <p:spPr bwMode="auto">
          <a:xfrm>
            <a:off x="7318376" y="4105176"/>
            <a:ext cx="30163" cy="42862"/>
          </a:xfrm>
          <a:custGeom>
            <a:avLst/>
            <a:gdLst>
              <a:gd name="T0" fmla="*/ 2147483647 w 58"/>
              <a:gd name="T1" fmla="*/ 0 h 57"/>
              <a:gd name="T2" fmla="*/ 2147483647 w 58"/>
              <a:gd name="T3" fmla="*/ 2147483647 h 57"/>
              <a:gd name="T4" fmla="*/ 0 w 58"/>
              <a:gd name="T5" fmla="*/ 2147483647 h 57"/>
              <a:gd name="T6" fmla="*/ 2147483647 w 58"/>
              <a:gd name="T7" fmla="*/ 0 h 57"/>
              <a:gd name="T8" fmla="*/ 0 60000 65536"/>
              <a:gd name="T9" fmla="*/ 0 60000 65536"/>
              <a:gd name="T10" fmla="*/ 0 60000 65536"/>
              <a:gd name="T11" fmla="*/ 0 60000 65536"/>
              <a:gd name="T12" fmla="*/ 0 w 58"/>
              <a:gd name="T13" fmla="*/ 0 h 57"/>
              <a:gd name="T14" fmla="*/ 58 w 58"/>
              <a:gd name="T15" fmla="*/ 57 h 57"/>
            </a:gdLst>
            <a:ahLst/>
            <a:cxnLst>
              <a:cxn ang="T8">
                <a:pos x="T0" y="T1"/>
              </a:cxn>
              <a:cxn ang="T9">
                <a:pos x="T2" y="T3"/>
              </a:cxn>
              <a:cxn ang="T10">
                <a:pos x="T4" y="T5"/>
              </a:cxn>
              <a:cxn ang="T11">
                <a:pos x="T6" y="T7"/>
              </a:cxn>
            </a:cxnLst>
            <a:rect l="T12" t="T13" r="T14" b="T15"/>
            <a:pathLst>
              <a:path w="58" h="57">
                <a:moveTo>
                  <a:pt x="29" y="0"/>
                </a:moveTo>
                <a:lnTo>
                  <a:pt x="58"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28" name="Freeform 99"/>
          <p:cNvSpPr>
            <a:spLocks/>
          </p:cNvSpPr>
          <p:nvPr/>
        </p:nvSpPr>
        <p:spPr bwMode="auto">
          <a:xfrm>
            <a:off x="8177213" y="3516214"/>
            <a:ext cx="30162" cy="41275"/>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solidFill>
              <a:srgbClr val="00CC66"/>
            </a:solidFill>
            <a:round/>
            <a:headEnd/>
            <a:tailEnd/>
          </a:ln>
        </p:spPr>
        <p:txBody>
          <a:bodyPr/>
          <a:lstStyle/>
          <a:p>
            <a:pPr eaLnBrk="0" hangingPunct="0"/>
            <a:endParaRPr lang="en-GB" sz="2400" b="1" dirty="0">
              <a:solidFill>
                <a:schemeClr val="bg1"/>
              </a:solidFill>
              <a:latin typeface="Aptos" panose="020B0004020202020204" pitchFamily="34" charset="0"/>
              <a:cs typeface="Calibri" pitchFamily="34" charset="0"/>
            </a:endParaRPr>
          </a:p>
        </p:txBody>
      </p:sp>
      <p:sp>
        <p:nvSpPr>
          <p:cNvPr id="893329" name="Freeform 100"/>
          <p:cNvSpPr>
            <a:spLocks/>
          </p:cNvSpPr>
          <p:nvPr/>
        </p:nvSpPr>
        <p:spPr bwMode="auto">
          <a:xfrm>
            <a:off x="9391651" y="2717701"/>
            <a:ext cx="30163" cy="44450"/>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0" name="Freeform 101"/>
          <p:cNvSpPr>
            <a:spLocks/>
          </p:cNvSpPr>
          <p:nvPr/>
        </p:nvSpPr>
        <p:spPr bwMode="auto">
          <a:xfrm>
            <a:off x="7802563" y="3733702"/>
            <a:ext cx="31750" cy="41275"/>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lgn="ctr">
            <a:solidFill>
              <a:srgbClr val="00CC66"/>
            </a:solidFill>
            <a:round/>
            <a:headEnd/>
            <a:tailEnd/>
          </a:ln>
          <a:effectLst/>
        </p:spPr>
        <p:txBody>
          <a:bodyPr/>
          <a:lstStyle/>
          <a:p>
            <a:pPr eaLnBrk="0" hangingPunct="0"/>
            <a:endParaRPr lang="en-GB" sz="900" b="1" dirty="0">
              <a:solidFill>
                <a:schemeClr val="bg1"/>
              </a:solidFill>
              <a:latin typeface="Aptos" panose="020B0004020202020204" pitchFamily="34" charset="0"/>
              <a:cs typeface="Calibri" pitchFamily="34" charset="0"/>
            </a:endParaRPr>
          </a:p>
        </p:txBody>
      </p:sp>
      <p:sp>
        <p:nvSpPr>
          <p:cNvPr id="893331" name="Freeform 102"/>
          <p:cNvSpPr>
            <a:spLocks/>
          </p:cNvSpPr>
          <p:nvPr/>
        </p:nvSpPr>
        <p:spPr bwMode="auto">
          <a:xfrm>
            <a:off x="7573963" y="3973413"/>
            <a:ext cx="31750" cy="44450"/>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2" name="Freeform 103"/>
          <p:cNvSpPr>
            <a:spLocks/>
          </p:cNvSpPr>
          <p:nvPr/>
        </p:nvSpPr>
        <p:spPr bwMode="auto">
          <a:xfrm>
            <a:off x="8612188" y="3005039"/>
            <a:ext cx="31750" cy="42863"/>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3" name="Freeform 104"/>
          <p:cNvSpPr>
            <a:spLocks/>
          </p:cNvSpPr>
          <p:nvPr/>
        </p:nvSpPr>
        <p:spPr bwMode="auto">
          <a:xfrm>
            <a:off x="8369300" y="4060726"/>
            <a:ext cx="33338" cy="42862"/>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4" name="Freeform 105"/>
          <p:cNvSpPr>
            <a:spLocks/>
          </p:cNvSpPr>
          <p:nvPr/>
        </p:nvSpPr>
        <p:spPr bwMode="auto">
          <a:xfrm>
            <a:off x="8575676" y="3093939"/>
            <a:ext cx="30163" cy="41275"/>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900" b="1" dirty="0">
              <a:solidFill>
                <a:schemeClr val="bg1"/>
              </a:solidFill>
              <a:latin typeface="Aptos" panose="020B0004020202020204" pitchFamily="34" charset="0"/>
              <a:cs typeface="Calibri" pitchFamily="34" charset="0"/>
            </a:endParaRPr>
          </a:p>
        </p:txBody>
      </p:sp>
      <p:sp>
        <p:nvSpPr>
          <p:cNvPr id="893335" name="Freeform 106"/>
          <p:cNvSpPr>
            <a:spLocks/>
          </p:cNvSpPr>
          <p:nvPr/>
        </p:nvSpPr>
        <p:spPr bwMode="auto">
          <a:xfrm>
            <a:off x="7556500" y="3992463"/>
            <a:ext cx="33338" cy="44450"/>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6" name="Freeform 107"/>
          <p:cNvSpPr>
            <a:spLocks/>
          </p:cNvSpPr>
          <p:nvPr/>
        </p:nvSpPr>
        <p:spPr bwMode="auto">
          <a:xfrm>
            <a:off x="9199563" y="2838351"/>
            <a:ext cx="30162" cy="42862"/>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7" name="Freeform 109"/>
          <p:cNvSpPr>
            <a:spLocks/>
          </p:cNvSpPr>
          <p:nvPr/>
        </p:nvSpPr>
        <p:spPr bwMode="auto">
          <a:xfrm>
            <a:off x="8594726" y="3208239"/>
            <a:ext cx="30163" cy="42863"/>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38" name="Freeform 110"/>
          <p:cNvSpPr>
            <a:spLocks/>
          </p:cNvSpPr>
          <p:nvPr/>
        </p:nvSpPr>
        <p:spPr bwMode="auto">
          <a:xfrm>
            <a:off x="9240838" y="2468464"/>
            <a:ext cx="31750" cy="42863"/>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39" name="Freeform 111"/>
          <p:cNvSpPr>
            <a:spLocks/>
          </p:cNvSpPr>
          <p:nvPr/>
        </p:nvSpPr>
        <p:spPr bwMode="auto">
          <a:xfrm>
            <a:off x="9955213" y="2079526"/>
            <a:ext cx="30162" cy="42862"/>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9" y="0"/>
                </a:moveTo>
                <a:lnTo>
                  <a:pt x="57" y="57"/>
                </a:lnTo>
                <a:lnTo>
                  <a:pt x="0" y="57"/>
                </a:lnTo>
                <a:lnTo>
                  <a:pt x="29"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40" name="Freeform 112"/>
          <p:cNvSpPr>
            <a:spLocks/>
          </p:cNvSpPr>
          <p:nvPr/>
        </p:nvSpPr>
        <p:spPr bwMode="auto">
          <a:xfrm>
            <a:off x="8315326" y="3382864"/>
            <a:ext cx="30163" cy="42863"/>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lgn="ctr">
            <a:solidFill>
              <a:srgbClr val="00CC66"/>
            </a:solidFill>
            <a:round/>
            <a:headEnd/>
            <a:tailEnd/>
          </a:ln>
          <a:effectLst/>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41" name="Line 113"/>
          <p:cNvSpPr>
            <a:spLocks noChangeShapeType="1"/>
          </p:cNvSpPr>
          <p:nvPr/>
        </p:nvSpPr>
        <p:spPr bwMode="auto">
          <a:xfrm flipV="1">
            <a:off x="7058025" y="2493864"/>
            <a:ext cx="2584450" cy="1831975"/>
          </a:xfrm>
          <a:prstGeom prst="line">
            <a:avLst/>
          </a:prstGeom>
          <a:noFill/>
          <a:ln w="13970">
            <a:solidFill>
              <a:srgbClr val="007148"/>
            </a:solidFill>
            <a:round/>
            <a:headEnd/>
            <a:tailEnd/>
          </a:ln>
          <a:effectLst/>
        </p:spPr>
        <p:txBody>
          <a:bodyPr wrap="none" anchor="ctr"/>
          <a:lstStyle/>
          <a:p>
            <a:endParaRPr lang="tr-TR" dirty="0">
              <a:latin typeface="Aptos" panose="020B0004020202020204" pitchFamily="34" charset="0"/>
              <a:cs typeface="Calibri" pitchFamily="34" charset="0"/>
            </a:endParaRPr>
          </a:p>
        </p:txBody>
      </p:sp>
      <p:sp>
        <p:nvSpPr>
          <p:cNvPr id="893342" name="Line 114"/>
          <p:cNvSpPr>
            <a:spLocks noChangeShapeType="1"/>
          </p:cNvSpPr>
          <p:nvPr/>
        </p:nvSpPr>
        <p:spPr bwMode="auto">
          <a:xfrm flipV="1">
            <a:off x="7486650" y="2535139"/>
            <a:ext cx="2216150" cy="1592263"/>
          </a:xfrm>
          <a:prstGeom prst="line">
            <a:avLst/>
          </a:prstGeom>
          <a:noFill/>
          <a:ln w="13970">
            <a:solidFill>
              <a:srgbClr val="339966"/>
            </a:solidFill>
            <a:round/>
            <a:headEnd/>
            <a:tailEnd/>
          </a:ln>
        </p:spPr>
        <p:txBody>
          <a:bodyPr/>
          <a:lstStyle/>
          <a:p>
            <a:endParaRPr lang="tr-TR" dirty="0">
              <a:latin typeface="Aptos" panose="020B0004020202020204" pitchFamily="34" charset="0"/>
              <a:cs typeface="Calibri" pitchFamily="34" charset="0"/>
            </a:endParaRPr>
          </a:p>
        </p:txBody>
      </p:sp>
      <p:sp>
        <p:nvSpPr>
          <p:cNvPr id="893343" name="Line 115"/>
          <p:cNvSpPr>
            <a:spLocks noChangeShapeType="1"/>
          </p:cNvSpPr>
          <p:nvPr/>
        </p:nvSpPr>
        <p:spPr bwMode="auto">
          <a:xfrm flipV="1">
            <a:off x="7334251" y="2108102"/>
            <a:ext cx="2862263" cy="2090737"/>
          </a:xfrm>
          <a:prstGeom prst="line">
            <a:avLst/>
          </a:prstGeom>
          <a:noFill/>
          <a:ln w="13970">
            <a:solidFill>
              <a:srgbClr val="00CC66"/>
            </a:solidFill>
            <a:round/>
            <a:headEnd/>
            <a:tailEnd/>
          </a:ln>
          <a:effectLst/>
        </p:spPr>
        <p:txBody>
          <a:bodyPr/>
          <a:lstStyle/>
          <a:p>
            <a:endParaRPr lang="tr-TR" dirty="0">
              <a:latin typeface="Aptos" panose="020B0004020202020204" pitchFamily="34" charset="0"/>
              <a:cs typeface="Calibri" pitchFamily="34" charset="0"/>
            </a:endParaRPr>
          </a:p>
        </p:txBody>
      </p:sp>
      <p:sp>
        <p:nvSpPr>
          <p:cNvPr id="893344" name="Rectangle 117"/>
          <p:cNvSpPr>
            <a:spLocks noChangeArrowheads="1"/>
          </p:cNvSpPr>
          <p:nvPr/>
        </p:nvSpPr>
        <p:spPr bwMode="auto">
          <a:xfrm>
            <a:off x="7841723" y="2014439"/>
            <a:ext cx="464871" cy="123111"/>
          </a:xfrm>
          <a:prstGeom prst="rect">
            <a:avLst/>
          </a:prstGeom>
          <a:noFill/>
          <a:ln w="9525">
            <a:noFill/>
            <a:miter lim="800000"/>
            <a:headEnd/>
            <a:tailEnd/>
          </a:ln>
        </p:spPr>
        <p:txBody>
          <a:bodyPr wrap="none" lIns="0" tIns="0" rIns="0" bIns="0">
            <a:spAutoFit/>
          </a:bodyPr>
          <a:lstStyle/>
          <a:p>
            <a:pPr eaLnBrk="0" hangingPunct="0"/>
            <a:r>
              <a:rPr lang="en-US" altLang="ja-JP" sz="800" b="1" dirty="0">
                <a:latin typeface="Aptos" panose="020B0004020202020204" pitchFamily="34" charset="0"/>
                <a:ea typeface="MS Mincho" pitchFamily="49" charset="-128"/>
                <a:cs typeface="Calibri" pitchFamily="34" charset="0"/>
              </a:rPr>
              <a:t>R = 0.9114</a:t>
            </a:r>
            <a:endParaRPr lang="en-US" sz="2800" dirty="0">
              <a:latin typeface="Aptos" panose="020B0004020202020204" pitchFamily="34" charset="0"/>
              <a:cs typeface="Calibri" pitchFamily="34" charset="0"/>
            </a:endParaRPr>
          </a:p>
        </p:txBody>
      </p:sp>
      <p:sp>
        <p:nvSpPr>
          <p:cNvPr id="893345" name="Rectangle 118"/>
          <p:cNvSpPr>
            <a:spLocks noChangeArrowheads="1"/>
          </p:cNvSpPr>
          <p:nvPr/>
        </p:nvSpPr>
        <p:spPr bwMode="auto">
          <a:xfrm>
            <a:off x="7841723" y="2179539"/>
            <a:ext cx="464871" cy="123111"/>
          </a:xfrm>
          <a:prstGeom prst="rect">
            <a:avLst/>
          </a:prstGeom>
          <a:noFill/>
          <a:ln w="9525">
            <a:noFill/>
            <a:miter lim="800000"/>
            <a:headEnd/>
            <a:tailEnd/>
          </a:ln>
        </p:spPr>
        <p:txBody>
          <a:bodyPr wrap="none" lIns="0" tIns="0" rIns="0" bIns="0">
            <a:spAutoFit/>
          </a:bodyPr>
          <a:lstStyle/>
          <a:p>
            <a:pPr eaLnBrk="0" hangingPunct="0"/>
            <a:r>
              <a:rPr lang="en-US" altLang="ja-JP" sz="800" b="1" dirty="0">
                <a:latin typeface="Aptos" panose="020B0004020202020204" pitchFamily="34" charset="0"/>
                <a:ea typeface="MS Mincho" pitchFamily="49" charset="-128"/>
                <a:cs typeface="Calibri" pitchFamily="34" charset="0"/>
              </a:rPr>
              <a:t>R = 0.8235</a:t>
            </a:r>
            <a:endParaRPr lang="en-US" sz="2800" dirty="0">
              <a:latin typeface="Aptos" panose="020B0004020202020204" pitchFamily="34" charset="0"/>
              <a:cs typeface="Calibri" pitchFamily="34" charset="0"/>
            </a:endParaRPr>
          </a:p>
        </p:txBody>
      </p:sp>
      <p:sp>
        <p:nvSpPr>
          <p:cNvPr id="893346" name="Rectangle 119"/>
          <p:cNvSpPr>
            <a:spLocks noChangeArrowheads="1"/>
          </p:cNvSpPr>
          <p:nvPr/>
        </p:nvSpPr>
        <p:spPr bwMode="auto">
          <a:xfrm>
            <a:off x="7841723" y="2368452"/>
            <a:ext cx="464871" cy="123111"/>
          </a:xfrm>
          <a:prstGeom prst="rect">
            <a:avLst/>
          </a:prstGeom>
          <a:noFill/>
          <a:ln w="9525">
            <a:noFill/>
            <a:miter lim="800000"/>
            <a:headEnd/>
            <a:tailEnd/>
          </a:ln>
        </p:spPr>
        <p:txBody>
          <a:bodyPr wrap="none" lIns="0" tIns="0" rIns="0" bIns="0">
            <a:spAutoFit/>
          </a:bodyPr>
          <a:lstStyle/>
          <a:p>
            <a:pPr eaLnBrk="0" hangingPunct="0"/>
            <a:r>
              <a:rPr lang="en-US" altLang="ja-JP" sz="800" b="1" dirty="0">
                <a:latin typeface="Aptos" panose="020B0004020202020204" pitchFamily="34" charset="0"/>
                <a:ea typeface="MS Mincho" pitchFamily="49" charset="-128"/>
                <a:cs typeface="Calibri" pitchFamily="34" charset="0"/>
              </a:rPr>
              <a:t>R = 0.9328</a:t>
            </a:r>
            <a:endParaRPr lang="en-US" sz="2800" dirty="0">
              <a:latin typeface="Aptos" panose="020B0004020202020204" pitchFamily="34" charset="0"/>
              <a:cs typeface="Calibri" pitchFamily="34" charset="0"/>
            </a:endParaRPr>
          </a:p>
        </p:txBody>
      </p:sp>
      <p:sp>
        <p:nvSpPr>
          <p:cNvPr id="893347" name="Rectangle 120"/>
          <p:cNvSpPr>
            <a:spLocks noChangeArrowheads="1"/>
          </p:cNvSpPr>
          <p:nvPr/>
        </p:nvSpPr>
        <p:spPr bwMode="auto">
          <a:xfrm>
            <a:off x="6658521" y="4652864"/>
            <a:ext cx="54502" cy="123111"/>
          </a:xfrm>
          <a:prstGeom prst="rect">
            <a:avLst/>
          </a:prstGeom>
          <a:noFill/>
          <a:ln w="9525">
            <a:noFill/>
            <a:miter lim="800000"/>
            <a:headEnd/>
            <a:tailEnd/>
          </a:ln>
        </p:spPr>
        <p:txBody>
          <a:bodyPr wrap="none" lIns="0" tIns="0" rIns="0" bIns="0">
            <a:spAutoFit/>
          </a:bodyPr>
          <a:lstStyle/>
          <a:p>
            <a:pPr eaLnBrk="0" hangingPunct="0"/>
            <a:r>
              <a:rPr lang="en-US" altLang="ja-JP" sz="800" dirty="0">
                <a:solidFill>
                  <a:schemeClr val="bg1"/>
                </a:solidFill>
                <a:latin typeface="Aptos" panose="020B0004020202020204" pitchFamily="34" charset="0"/>
                <a:ea typeface="MS Mincho" pitchFamily="49" charset="-128"/>
                <a:cs typeface="Calibri" pitchFamily="34" charset="0"/>
              </a:rPr>
              <a:t>0</a:t>
            </a:r>
            <a:endParaRPr lang="en-US" sz="2800" dirty="0">
              <a:solidFill>
                <a:schemeClr val="bg1"/>
              </a:solidFill>
              <a:latin typeface="Aptos" panose="020B0004020202020204" pitchFamily="34" charset="0"/>
              <a:cs typeface="Calibri" pitchFamily="34" charset="0"/>
            </a:endParaRPr>
          </a:p>
        </p:txBody>
      </p:sp>
      <p:sp>
        <p:nvSpPr>
          <p:cNvPr id="893348" name="Rectangle 121"/>
          <p:cNvSpPr>
            <a:spLocks noChangeArrowheads="1"/>
          </p:cNvSpPr>
          <p:nvPr/>
        </p:nvSpPr>
        <p:spPr bwMode="auto">
          <a:xfrm>
            <a:off x="6574728" y="4167089"/>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0.5</a:t>
            </a:r>
            <a:endParaRPr lang="en-US" sz="900" dirty="0">
              <a:latin typeface="Aptos" panose="020B0004020202020204" pitchFamily="34" charset="0"/>
              <a:cs typeface="Calibri" pitchFamily="34" charset="0"/>
            </a:endParaRPr>
          </a:p>
        </p:txBody>
      </p:sp>
      <p:sp>
        <p:nvSpPr>
          <p:cNvPr id="893349" name="Rectangle 122"/>
          <p:cNvSpPr>
            <a:spLocks noChangeArrowheads="1"/>
          </p:cNvSpPr>
          <p:nvPr/>
        </p:nvSpPr>
        <p:spPr bwMode="auto">
          <a:xfrm>
            <a:off x="6574728" y="3678139"/>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1.0</a:t>
            </a:r>
            <a:endParaRPr lang="en-US" sz="900" dirty="0">
              <a:latin typeface="Aptos" panose="020B0004020202020204" pitchFamily="34" charset="0"/>
              <a:cs typeface="Calibri" pitchFamily="34" charset="0"/>
            </a:endParaRPr>
          </a:p>
        </p:txBody>
      </p:sp>
      <p:sp>
        <p:nvSpPr>
          <p:cNvPr id="893350" name="Rectangle 123"/>
          <p:cNvSpPr>
            <a:spLocks noChangeArrowheads="1"/>
          </p:cNvSpPr>
          <p:nvPr/>
        </p:nvSpPr>
        <p:spPr bwMode="auto">
          <a:xfrm>
            <a:off x="6574728" y="3163789"/>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1.5</a:t>
            </a:r>
            <a:endParaRPr lang="en-US" sz="900" dirty="0">
              <a:latin typeface="Aptos" panose="020B0004020202020204" pitchFamily="34" charset="0"/>
              <a:cs typeface="Calibri" pitchFamily="34" charset="0"/>
            </a:endParaRPr>
          </a:p>
        </p:txBody>
      </p:sp>
      <p:sp>
        <p:nvSpPr>
          <p:cNvPr id="893351" name="Rectangle 124"/>
          <p:cNvSpPr>
            <a:spLocks noChangeArrowheads="1"/>
          </p:cNvSpPr>
          <p:nvPr/>
        </p:nvSpPr>
        <p:spPr bwMode="auto">
          <a:xfrm>
            <a:off x="6574728" y="270182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2.0</a:t>
            </a:r>
            <a:endParaRPr lang="en-US" sz="900" dirty="0">
              <a:latin typeface="Aptos" panose="020B0004020202020204" pitchFamily="34" charset="0"/>
              <a:cs typeface="Calibri" pitchFamily="34" charset="0"/>
            </a:endParaRPr>
          </a:p>
        </p:txBody>
      </p:sp>
      <p:sp>
        <p:nvSpPr>
          <p:cNvPr id="893352" name="Rectangle 125"/>
          <p:cNvSpPr>
            <a:spLocks noChangeArrowheads="1"/>
          </p:cNvSpPr>
          <p:nvPr/>
        </p:nvSpPr>
        <p:spPr bwMode="auto">
          <a:xfrm>
            <a:off x="6574728" y="2185889"/>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2.5</a:t>
            </a:r>
            <a:endParaRPr lang="en-US" sz="3200" dirty="0">
              <a:latin typeface="Aptos" panose="020B0004020202020204" pitchFamily="34" charset="0"/>
              <a:cs typeface="Calibri" pitchFamily="34" charset="0"/>
            </a:endParaRPr>
          </a:p>
        </p:txBody>
      </p:sp>
      <p:sp>
        <p:nvSpPr>
          <p:cNvPr id="893353" name="Rectangle 126"/>
          <p:cNvSpPr>
            <a:spLocks noChangeArrowheads="1"/>
          </p:cNvSpPr>
          <p:nvPr/>
        </p:nvSpPr>
        <p:spPr bwMode="auto">
          <a:xfrm>
            <a:off x="6574728" y="1727102"/>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3.0</a:t>
            </a:r>
            <a:endParaRPr lang="en-US" sz="3200" dirty="0">
              <a:latin typeface="Aptos" panose="020B0004020202020204" pitchFamily="34" charset="0"/>
              <a:cs typeface="Calibri" pitchFamily="34" charset="0"/>
            </a:endParaRPr>
          </a:p>
        </p:txBody>
      </p:sp>
      <p:sp>
        <p:nvSpPr>
          <p:cNvPr id="893354" name="Rectangle 127"/>
          <p:cNvSpPr>
            <a:spLocks noChangeArrowheads="1"/>
          </p:cNvSpPr>
          <p:nvPr/>
        </p:nvSpPr>
        <p:spPr bwMode="auto">
          <a:xfrm>
            <a:off x="6749771" y="4778277"/>
            <a:ext cx="60914"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0</a:t>
            </a:r>
            <a:endParaRPr lang="en-US" sz="900" dirty="0">
              <a:latin typeface="Aptos" panose="020B0004020202020204" pitchFamily="34" charset="0"/>
              <a:cs typeface="Calibri" pitchFamily="34" charset="0"/>
            </a:endParaRPr>
          </a:p>
        </p:txBody>
      </p:sp>
      <p:sp>
        <p:nvSpPr>
          <p:cNvPr id="893355" name="Rectangle 128"/>
          <p:cNvSpPr>
            <a:spLocks noChangeArrowheads="1"/>
          </p:cNvSpPr>
          <p:nvPr/>
        </p:nvSpPr>
        <p:spPr bwMode="auto">
          <a:xfrm>
            <a:off x="7327203" y="477827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0.5</a:t>
            </a:r>
            <a:endParaRPr lang="en-US" sz="900" dirty="0">
              <a:latin typeface="Aptos" panose="020B0004020202020204" pitchFamily="34" charset="0"/>
              <a:cs typeface="Calibri" pitchFamily="34" charset="0"/>
            </a:endParaRPr>
          </a:p>
        </p:txBody>
      </p:sp>
      <p:sp>
        <p:nvSpPr>
          <p:cNvPr id="893356" name="Rectangle 129"/>
          <p:cNvSpPr>
            <a:spLocks noChangeArrowheads="1"/>
          </p:cNvSpPr>
          <p:nvPr/>
        </p:nvSpPr>
        <p:spPr bwMode="auto">
          <a:xfrm>
            <a:off x="7936803" y="477827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1.0</a:t>
            </a:r>
            <a:endParaRPr lang="en-US" sz="900" dirty="0">
              <a:latin typeface="Aptos" panose="020B0004020202020204" pitchFamily="34" charset="0"/>
              <a:cs typeface="Calibri" pitchFamily="34" charset="0"/>
            </a:endParaRPr>
          </a:p>
        </p:txBody>
      </p:sp>
      <p:sp>
        <p:nvSpPr>
          <p:cNvPr id="893357" name="Rectangle 130"/>
          <p:cNvSpPr>
            <a:spLocks noChangeArrowheads="1"/>
          </p:cNvSpPr>
          <p:nvPr/>
        </p:nvSpPr>
        <p:spPr bwMode="auto">
          <a:xfrm>
            <a:off x="8547990" y="477827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1.5</a:t>
            </a:r>
            <a:endParaRPr lang="en-US" sz="900" dirty="0">
              <a:latin typeface="Aptos" panose="020B0004020202020204" pitchFamily="34" charset="0"/>
              <a:cs typeface="Calibri" pitchFamily="34" charset="0"/>
            </a:endParaRPr>
          </a:p>
        </p:txBody>
      </p:sp>
      <p:sp>
        <p:nvSpPr>
          <p:cNvPr id="893358" name="Rectangle 131"/>
          <p:cNvSpPr>
            <a:spLocks noChangeArrowheads="1"/>
          </p:cNvSpPr>
          <p:nvPr/>
        </p:nvSpPr>
        <p:spPr bwMode="auto">
          <a:xfrm>
            <a:off x="9160765" y="477827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2.0</a:t>
            </a:r>
            <a:endParaRPr lang="en-US" sz="900" dirty="0">
              <a:latin typeface="Aptos" panose="020B0004020202020204" pitchFamily="34" charset="0"/>
              <a:cs typeface="Calibri" pitchFamily="34" charset="0"/>
            </a:endParaRPr>
          </a:p>
        </p:txBody>
      </p:sp>
      <p:sp>
        <p:nvSpPr>
          <p:cNvPr id="893359" name="Rectangle 132"/>
          <p:cNvSpPr>
            <a:spLocks noChangeArrowheads="1"/>
          </p:cNvSpPr>
          <p:nvPr/>
        </p:nvSpPr>
        <p:spPr bwMode="auto">
          <a:xfrm>
            <a:off x="9768778" y="477827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2.5</a:t>
            </a:r>
            <a:endParaRPr lang="en-US" sz="900" dirty="0">
              <a:latin typeface="Aptos" panose="020B0004020202020204" pitchFamily="34" charset="0"/>
              <a:cs typeface="Calibri" pitchFamily="34" charset="0"/>
            </a:endParaRPr>
          </a:p>
        </p:txBody>
      </p:sp>
      <p:sp>
        <p:nvSpPr>
          <p:cNvPr id="893360" name="Rectangle 133"/>
          <p:cNvSpPr>
            <a:spLocks noChangeArrowheads="1"/>
          </p:cNvSpPr>
          <p:nvPr/>
        </p:nvSpPr>
        <p:spPr bwMode="auto">
          <a:xfrm>
            <a:off x="10386315" y="4778277"/>
            <a:ext cx="155492" cy="138499"/>
          </a:xfrm>
          <a:prstGeom prst="rect">
            <a:avLst/>
          </a:prstGeom>
          <a:noFill/>
          <a:ln w="9525">
            <a:noFill/>
            <a:miter lim="800000"/>
            <a:headEnd/>
            <a:tailEnd/>
          </a:ln>
        </p:spPr>
        <p:txBody>
          <a:bodyPr wrap="none" lIns="0" tIns="0" rIns="0" bIns="0">
            <a:spAutoFit/>
          </a:bodyPr>
          <a:lstStyle/>
          <a:p>
            <a:pPr eaLnBrk="0" hangingPunct="0"/>
            <a:r>
              <a:rPr lang="en-US" altLang="ja-JP" sz="900" dirty="0">
                <a:latin typeface="Aptos" panose="020B0004020202020204" pitchFamily="34" charset="0"/>
                <a:ea typeface="MS Mincho" pitchFamily="49" charset="-128"/>
                <a:cs typeface="Calibri" pitchFamily="34" charset="0"/>
              </a:rPr>
              <a:t>3.0</a:t>
            </a:r>
            <a:endParaRPr lang="en-US" sz="900" dirty="0">
              <a:latin typeface="Aptos" panose="020B0004020202020204" pitchFamily="34" charset="0"/>
              <a:cs typeface="Calibri" pitchFamily="34" charset="0"/>
            </a:endParaRPr>
          </a:p>
        </p:txBody>
      </p:sp>
      <p:sp>
        <p:nvSpPr>
          <p:cNvPr id="893361" name="Oval 134"/>
          <p:cNvSpPr>
            <a:spLocks noChangeArrowheads="1"/>
          </p:cNvSpPr>
          <p:nvPr/>
        </p:nvSpPr>
        <p:spPr bwMode="auto">
          <a:xfrm>
            <a:off x="7075488" y="2036664"/>
            <a:ext cx="31750" cy="42863"/>
          </a:xfrm>
          <a:prstGeom prst="ellipse">
            <a:avLst/>
          </a:prstGeom>
          <a:solidFill>
            <a:srgbClr val="007148"/>
          </a:solidFill>
          <a:ln w="19050" algn="ctr">
            <a:noFill/>
            <a:round/>
            <a:headEnd/>
            <a:tailEnd/>
          </a:ln>
          <a:effectLst/>
        </p:spPr>
        <p:txBody>
          <a:bodyPr wrap="none" anchor="ctr"/>
          <a:lstStyle/>
          <a:p>
            <a:endParaRPr lang="en-GB" sz="2400" dirty="0">
              <a:latin typeface="Aptos" panose="020B0004020202020204" pitchFamily="34" charset="0"/>
              <a:cs typeface="Lucida Sans Unicode" pitchFamily="34" charset="0"/>
            </a:endParaRPr>
          </a:p>
        </p:txBody>
      </p:sp>
      <p:sp>
        <p:nvSpPr>
          <p:cNvPr id="893362" name="Rectangle 135"/>
          <p:cNvSpPr>
            <a:spLocks noChangeArrowheads="1"/>
          </p:cNvSpPr>
          <p:nvPr/>
        </p:nvSpPr>
        <p:spPr bwMode="auto">
          <a:xfrm>
            <a:off x="7198443" y="2009677"/>
            <a:ext cx="541815" cy="123111"/>
          </a:xfrm>
          <a:prstGeom prst="rect">
            <a:avLst/>
          </a:prstGeom>
          <a:noFill/>
          <a:ln w="9525">
            <a:noFill/>
            <a:miter lim="800000"/>
            <a:headEnd/>
            <a:tailEnd/>
          </a:ln>
        </p:spPr>
        <p:txBody>
          <a:bodyPr wrap="none" lIns="0" tIns="0" rIns="0" bIns="0">
            <a:spAutoFit/>
          </a:bodyPr>
          <a:lstStyle/>
          <a:p>
            <a:pPr eaLnBrk="0" hangingPunct="0"/>
            <a:r>
              <a:rPr lang="en-US" altLang="ja-JP" sz="800" b="1" dirty="0">
                <a:latin typeface="Aptos" panose="020B0004020202020204" pitchFamily="34" charset="0"/>
                <a:ea typeface="MS Mincho" pitchFamily="49" charset="-128"/>
                <a:cs typeface="Calibri" pitchFamily="34" charset="0"/>
              </a:rPr>
              <a:t>15–25 years</a:t>
            </a:r>
            <a:endParaRPr lang="en-US" sz="2800" dirty="0">
              <a:latin typeface="Aptos" panose="020B0004020202020204" pitchFamily="34" charset="0"/>
              <a:cs typeface="Calibri" pitchFamily="34" charset="0"/>
            </a:endParaRPr>
          </a:p>
        </p:txBody>
      </p:sp>
      <p:sp>
        <p:nvSpPr>
          <p:cNvPr id="893363" name="Rectangle 136"/>
          <p:cNvSpPr>
            <a:spLocks noChangeArrowheads="1"/>
          </p:cNvSpPr>
          <p:nvPr/>
        </p:nvSpPr>
        <p:spPr bwMode="auto">
          <a:xfrm>
            <a:off x="7075488" y="2211289"/>
            <a:ext cx="31750" cy="42863"/>
          </a:xfrm>
          <a:prstGeom prst="rect">
            <a:avLst/>
          </a:prstGeom>
          <a:solidFill>
            <a:srgbClr val="339966"/>
          </a:solidFill>
          <a:ln w="6985">
            <a:solidFill>
              <a:srgbClr val="339966"/>
            </a:solidFill>
            <a:miter lim="800000"/>
            <a:headEnd/>
            <a:tailEnd/>
          </a:ln>
        </p:spPr>
        <p:txBody>
          <a:bodyPr/>
          <a:lstStyle/>
          <a:p>
            <a:pPr eaLnBrk="0" hangingPunct="0"/>
            <a:endParaRPr lang="en-GB" sz="800" b="1" dirty="0">
              <a:solidFill>
                <a:schemeClr val="bg1"/>
              </a:solidFill>
              <a:latin typeface="Aptos" panose="020B0004020202020204" pitchFamily="34" charset="0"/>
              <a:cs typeface="Calibri" pitchFamily="34" charset="0"/>
            </a:endParaRPr>
          </a:p>
        </p:txBody>
      </p:sp>
      <p:sp>
        <p:nvSpPr>
          <p:cNvPr id="893364" name="Rectangle 137"/>
          <p:cNvSpPr>
            <a:spLocks noChangeArrowheads="1"/>
          </p:cNvSpPr>
          <p:nvPr/>
        </p:nvSpPr>
        <p:spPr bwMode="auto">
          <a:xfrm>
            <a:off x="7198443" y="2184302"/>
            <a:ext cx="541815" cy="123111"/>
          </a:xfrm>
          <a:prstGeom prst="rect">
            <a:avLst/>
          </a:prstGeom>
          <a:noFill/>
          <a:ln w="9525">
            <a:noFill/>
            <a:miter lim="800000"/>
            <a:headEnd/>
            <a:tailEnd/>
          </a:ln>
        </p:spPr>
        <p:txBody>
          <a:bodyPr wrap="none" lIns="0" tIns="0" rIns="0" bIns="0">
            <a:spAutoFit/>
          </a:bodyPr>
          <a:lstStyle/>
          <a:p>
            <a:pPr eaLnBrk="0" hangingPunct="0"/>
            <a:r>
              <a:rPr lang="en-US" altLang="ja-JP" sz="800" b="1" dirty="0">
                <a:latin typeface="Aptos" panose="020B0004020202020204" pitchFamily="34" charset="0"/>
                <a:ea typeface="MS Mincho" pitchFamily="49" charset="-128"/>
                <a:cs typeface="Calibri" pitchFamily="34" charset="0"/>
              </a:rPr>
              <a:t>26–45 years</a:t>
            </a:r>
            <a:endParaRPr lang="en-US" sz="2800" dirty="0">
              <a:latin typeface="Aptos" panose="020B0004020202020204" pitchFamily="34" charset="0"/>
              <a:cs typeface="Calibri" pitchFamily="34" charset="0"/>
            </a:endParaRPr>
          </a:p>
        </p:txBody>
      </p:sp>
      <p:sp>
        <p:nvSpPr>
          <p:cNvPr id="893365" name="Freeform 138"/>
          <p:cNvSpPr>
            <a:spLocks/>
          </p:cNvSpPr>
          <p:nvPr/>
        </p:nvSpPr>
        <p:spPr bwMode="auto">
          <a:xfrm>
            <a:off x="7075488" y="2389089"/>
            <a:ext cx="31750" cy="41275"/>
          </a:xfrm>
          <a:custGeom>
            <a:avLst/>
            <a:gdLst>
              <a:gd name="T0" fmla="*/ 2147483647 w 57"/>
              <a:gd name="T1" fmla="*/ 0 h 57"/>
              <a:gd name="T2" fmla="*/ 2147483647 w 57"/>
              <a:gd name="T3" fmla="*/ 2147483647 h 57"/>
              <a:gd name="T4" fmla="*/ 0 w 57"/>
              <a:gd name="T5" fmla="*/ 2147483647 h 57"/>
              <a:gd name="T6" fmla="*/ 2147483647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28" y="0"/>
                </a:moveTo>
                <a:lnTo>
                  <a:pt x="57" y="57"/>
                </a:lnTo>
                <a:lnTo>
                  <a:pt x="0" y="57"/>
                </a:lnTo>
                <a:lnTo>
                  <a:pt x="28" y="0"/>
                </a:lnTo>
                <a:close/>
              </a:path>
            </a:pathLst>
          </a:custGeom>
          <a:solidFill>
            <a:srgbClr val="00CC66"/>
          </a:solidFill>
          <a:ln w="6985">
            <a:solidFill>
              <a:srgbClr val="00CC66"/>
            </a:solidFill>
            <a:round/>
            <a:headEnd/>
            <a:tailEnd/>
          </a:ln>
        </p:spPr>
        <p:txBody>
          <a:bodyPr/>
          <a:lstStyle/>
          <a:p>
            <a:pPr eaLnBrk="0" hangingPunct="0"/>
            <a:endParaRPr lang="en-GB" sz="2800" b="1" dirty="0">
              <a:solidFill>
                <a:schemeClr val="bg1"/>
              </a:solidFill>
              <a:latin typeface="Aptos" panose="020B0004020202020204" pitchFamily="34" charset="0"/>
              <a:cs typeface="Calibri" pitchFamily="34" charset="0"/>
            </a:endParaRPr>
          </a:p>
        </p:txBody>
      </p:sp>
      <p:sp>
        <p:nvSpPr>
          <p:cNvPr id="893366" name="Rectangle 139"/>
          <p:cNvSpPr>
            <a:spLocks noChangeArrowheads="1"/>
          </p:cNvSpPr>
          <p:nvPr/>
        </p:nvSpPr>
        <p:spPr bwMode="auto">
          <a:xfrm>
            <a:off x="7198443" y="2358927"/>
            <a:ext cx="541815" cy="123111"/>
          </a:xfrm>
          <a:prstGeom prst="rect">
            <a:avLst/>
          </a:prstGeom>
          <a:noFill/>
          <a:ln w="9525">
            <a:noFill/>
            <a:miter lim="800000"/>
            <a:headEnd/>
            <a:tailEnd/>
          </a:ln>
        </p:spPr>
        <p:txBody>
          <a:bodyPr wrap="none" lIns="0" tIns="0" rIns="0" bIns="0">
            <a:spAutoFit/>
          </a:bodyPr>
          <a:lstStyle/>
          <a:p>
            <a:pPr eaLnBrk="0" hangingPunct="0"/>
            <a:r>
              <a:rPr lang="en-US" altLang="ja-JP" sz="800" b="1" dirty="0">
                <a:latin typeface="Aptos" panose="020B0004020202020204" pitchFamily="34" charset="0"/>
                <a:ea typeface="MS Mincho" pitchFamily="49" charset="-128"/>
                <a:cs typeface="Calibri" pitchFamily="34" charset="0"/>
              </a:rPr>
              <a:t>46–55 years</a:t>
            </a:r>
            <a:endParaRPr lang="en-US" sz="2800" dirty="0">
              <a:latin typeface="Aptos" panose="020B0004020202020204" pitchFamily="34" charset="0"/>
              <a:cs typeface="Calibri" pitchFamily="34" charset="0"/>
            </a:endParaRPr>
          </a:p>
        </p:txBody>
      </p:sp>
      <p:sp>
        <p:nvSpPr>
          <p:cNvPr id="893367" name="Text Box 141"/>
          <p:cNvSpPr txBox="1">
            <a:spLocks noChangeArrowheads="1"/>
          </p:cNvSpPr>
          <p:nvPr/>
        </p:nvSpPr>
        <p:spPr bwMode="auto">
          <a:xfrm rot="-5400000">
            <a:off x="4796632" y="3099495"/>
            <a:ext cx="2913063" cy="304800"/>
          </a:xfrm>
          <a:prstGeom prst="rect">
            <a:avLst/>
          </a:prstGeom>
          <a:noFill/>
          <a:ln w="9525">
            <a:noFill/>
            <a:miter lim="800000"/>
            <a:headEnd/>
            <a:tailEnd/>
          </a:ln>
        </p:spPr>
        <p:txBody>
          <a:bodyPr>
            <a:spAutoFit/>
          </a:bodyPr>
          <a:lstStyle/>
          <a:p>
            <a:pPr algn="ctr" eaLnBrk="0" hangingPunct="0"/>
            <a:r>
              <a:rPr lang="en-GB" sz="1400" b="1" dirty="0">
                <a:latin typeface="Aptos" panose="020B0004020202020204" pitchFamily="34" charset="0"/>
                <a:cs typeface="Lucida Sans Unicode" pitchFamily="34" charset="0"/>
              </a:rPr>
              <a:t>Antibody levels in CVS*</a:t>
            </a:r>
          </a:p>
        </p:txBody>
      </p:sp>
      <p:sp>
        <p:nvSpPr>
          <p:cNvPr id="893368" name="Text Box 143"/>
          <p:cNvSpPr txBox="1">
            <a:spLocks noChangeArrowheads="1"/>
          </p:cNvSpPr>
          <p:nvPr/>
        </p:nvSpPr>
        <p:spPr bwMode="auto">
          <a:xfrm>
            <a:off x="6858000" y="4919563"/>
            <a:ext cx="3575050" cy="304800"/>
          </a:xfrm>
          <a:prstGeom prst="rect">
            <a:avLst/>
          </a:prstGeom>
          <a:noFill/>
          <a:ln w="9525">
            <a:noFill/>
            <a:miter lim="800000"/>
            <a:headEnd/>
            <a:tailEnd/>
          </a:ln>
        </p:spPr>
        <p:txBody>
          <a:bodyPr>
            <a:spAutoFit/>
          </a:bodyPr>
          <a:lstStyle/>
          <a:p>
            <a:pPr algn="ctr" eaLnBrk="0" hangingPunct="0"/>
            <a:r>
              <a:rPr lang="en-GB" sz="1400" b="1" dirty="0">
                <a:latin typeface="Aptos" panose="020B0004020202020204" pitchFamily="34" charset="0"/>
                <a:cs typeface="Lucida Sans Unicode" pitchFamily="34" charset="0"/>
              </a:rPr>
              <a:t>Antibody levels in serum</a:t>
            </a:r>
            <a:r>
              <a:rPr lang="en-GB" sz="1400" b="1" baseline="30000" dirty="0">
                <a:latin typeface="Aptos" panose="020B0004020202020204" pitchFamily="34" charset="0"/>
                <a:cs typeface="Lucida Sans Unicode" pitchFamily="34" charset="0"/>
              </a:rPr>
              <a:t>†</a:t>
            </a:r>
          </a:p>
        </p:txBody>
      </p:sp>
      <p:sp>
        <p:nvSpPr>
          <p:cNvPr id="893369" name="Text Box 441"/>
          <p:cNvSpPr txBox="1">
            <a:spLocks noChangeArrowheads="1"/>
          </p:cNvSpPr>
          <p:nvPr/>
        </p:nvSpPr>
        <p:spPr bwMode="auto">
          <a:xfrm>
            <a:off x="7541305" y="1414364"/>
            <a:ext cx="1533754" cy="357545"/>
          </a:xfrm>
          <a:prstGeom prst="roundRect">
            <a:avLst/>
          </a:prstGeom>
          <a:solidFill>
            <a:srgbClr val="007148"/>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lIns="0" tIns="0" rIns="0" bIns="0">
            <a:spAutoFit/>
          </a:bodyPr>
          <a:lstStyle/>
          <a:p>
            <a:pPr eaLnBrk="0" hangingPunct="0"/>
            <a:r>
              <a:rPr lang="en-GB" sz="2100" b="1" dirty="0">
                <a:solidFill>
                  <a:schemeClr val="tx1"/>
                </a:solidFill>
                <a:latin typeface="Aptos" panose="020B0004020202020204" pitchFamily="34" charset="0"/>
                <a:cs typeface="Calibri" pitchFamily="34" charset="0"/>
              </a:rPr>
              <a:t>Anti-HPV 18</a:t>
            </a:r>
          </a:p>
        </p:txBody>
      </p:sp>
      <p:sp>
        <p:nvSpPr>
          <p:cNvPr id="893370" name="Rectangle 442"/>
          <p:cNvSpPr>
            <a:spLocks noGrp="1" noChangeArrowheads="1"/>
          </p:cNvSpPr>
          <p:nvPr>
            <p:ph type="title"/>
          </p:nvPr>
        </p:nvSpPr>
        <p:spPr>
          <a:xfrm>
            <a:off x="2209800" y="133350"/>
            <a:ext cx="7772400" cy="1066800"/>
          </a:xfrm>
        </p:spPr>
        <p:txBody>
          <a:bodyPr/>
          <a:lstStyle/>
          <a:p>
            <a:r>
              <a:rPr lang="en-GB" sz="2400" dirty="0" err="1"/>
              <a:t>Cervarix</a:t>
            </a:r>
            <a:r>
              <a:rPr lang="en-GB" sz="2400" baseline="30000" dirty="0"/>
              <a:t>®</a:t>
            </a:r>
            <a:r>
              <a:rPr lang="en-GB" sz="2400" dirty="0"/>
              <a:t> </a:t>
            </a:r>
            <a:r>
              <a:rPr lang="tr-TR" sz="2400" dirty="0" err="1"/>
              <a:t>Antibody</a:t>
            </a:r>
            <a:r>
              <a:rPr lang="tr-TR" sz="2400" dirty="0"/>
              <a:t> </a:t>
            </a:r>
            <a:r>
              <a:rPr lang="tr-TR" sz="2400" dirty="0" err="1"/>
              <a:t>Levels</a:t>
            </a:r>
            <a:r>
              <a:rPr lang="tr-TR" sz="2400" dirty="0"/>
              <a:t> in </a:t>
            </a:r>
            <a:r>
              <a:rPr lang="tr-TR" sz="2400" dirty="0" err="1"/>
              <a:t>Cervicovaginal</a:t>
            </a:r>
            <a:r>
              <a:rPr lang="tr-TR" sz="2400" dirty="0"/>
              <a:t> </a:t>
            </a:r>
            <a:r>
              <a:rPr lang="tr-TR" sz="2400" dirty="0" err="1"/>
              <a:t>Secretion</a:t>
            </a:r>
            <a:br>
              <a:rPr lang="tr-TR" sz="2400" dirty="0"/>
            </a:br>
            <a:endParaRPr lang="en-US" sz="2400" dirty="0"/>
          </a:p>
        </p:txBody>
      </p:sp>
      <p:sp>
        <p:nvSpPr>
          <p:cNvPr id="893374" name="Rectangle 446"/>
          <p:cNvSpPr>
            <a:spLocks noChangeArrowheads="1"/>
          </p:cNvSpPr>
          <p:nvPr/>
        </p:nvSpPr>
        <p:spPr bwMode="auto">
          <a:xfrm>
            <a:off x="6552332" y="4643339"/>
            <a:ext cx="195566" cy="138499"/>
          </a:xfrm>
          <a:prstGeom prst="rect">
            <a:avLst/>
          </a:prstGeom>
          <a:noFill/>
          <a:ln w="9525">
            <a:noFill/>
            <a:miter lim="800000"/>
            <a:headEnd/>
            <a:tailEnd/>
          </a:ln>
        </p:spPr>
        <p:txBody>
          <a:bodyPr wrap="none" lIns="0" tIns="0" rIns="0" bIns="0">
            <a:spAutoFit/>
          </a:bodyPr>
          <a:lstStyle/>
          <a:p>
            <a:r>
              <a:rPr lang="en-GB" sz="900" dirty="0">
                <a:latin typeface="Aptos" panose="020B0004020202020204" pitchFamily="34" charset="0"/>
                <a:cs typeface="Calibri" pitchFamily="34" charset="0"/>
              </a:rPr>
              <a:t>-1.0</a:t>
            </a:r>
            <a:endParaRPr lang="en-GB" sz="3200" i="1" dirty="0">
              <a:latin typeface="Aptos" panose="020B0004020202020204" pitchFamily="34" charset="0"/>
              <a:cs typeface="Calibri" pitchFamily="34" charset="0"/>
            </a:endParaRPr>
          </a:p>
        </p:txBody>
      </p:sp>
      <p:sp>
        <p:nvSpPr>
          <p:cNvPr id="446" name="TextBox 445"/>
          <p:cNvSpPr txBox="1"/>
          <p:nvPr/>
        </p:nvSpPr>
        <p:spPr>
          <a:xfrm>
            <a:off x="4053107" y="5373217"/>
            <a:ext cx="6877032" cy="715089"/>
          </a:xfrm>
          <a:prstGeom prst="roundRect">
            <a:avLst/>
          </a:prstGeom>
          <a:solidFill>
            <a:schemeClr val="tx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none" rtlCol="0">
            <a:spAutoFit/>
          </a:bodyPr>
          <a:lstStyle/>
          <a:p>
            <a:pPr eaLnBrk="0" hangingPunct="0"/>
            <a:r>
              <a:rPr lang="tr-TR" dirty="0">
                <a:solidFill>
                  <a:schemeClr val="tx1"/>
                </a:solidFill>
                <a:latin typeface="Aptos" panose="020B0004020202020204" pitchFamily="34" charset="0"/>
              </a:rPr>
              <a:t>No detection of a</a:t>
            </a:r>
            <a:r>
              <a:rPr lang="en-US" dirty="0">
                <a:solidFill>
                  <a:schemeClr val="tx1"/>
                </a:solidFill>
                <a:latin typeface="Aptos" panose="020B0004020202020204" pitchFamily="34" charset="0"/>
              </a:rPr>
              <a:t>nti-HPV-16 </a:t>
            </a:r>
            <a:r>
              <a:rPr lang="tr-TR" dirty="0">
                <a:solidFill>
                  <a:schemeClr val="tx1"/>
                </a:solidFill>
                <a:latin typeface="Aptos" panose="020B0004020202020204" pitchFamily="34" charset="0"/>
              </a:rPr>
              <a:t>and </a:t>
            </a:r>
            <a:r>
              <a:rPr lang="en-US" dirty="0">
                <a:solidFill>
                  <a:schemeClr val="tx1"/>
                </a:solidFill>
                <a:latin typeface="Aptos" panose="020B0004020202020204" pitchFamily="34" charset="0"/>
              </a:rPr>
              <a:t>anti-HPV-18 </a:t>
            </a:r>
            <a:r>
              <a:rPr lang="tr-TR" dirty="0">
                <a:solidFill>
                  <a:schemeClr val="tx1"/>
                </a:solidFill>
                <a:latin typeface="Aptos" panose="020B0004020202020204" pitchFamily="34" charset="0"/>
              </a:rPr>
              <a:t>antibodies in cervical </a:t>
            </a:r>
          </a:p>
          <a:p>
            <a:pPr eaLnBrk="0" hangingPunct="0"/>
            <a:r>
              <a:rPr lang="tr-TR" dirty="0">
                <a:solidFill>
                  <a:schemeClr val="tx1"/>
                </a:solidFill>
                <a:latin typeface="Aptos" panose="020B0004020202020204" pitchFamily="34" charset="0"/>
              </a:rPr>
              <a:t>secration after Naturel infection </a:t>
            </a:r>
            <a:r>
              <a:rPr lang="en-US" dirty="0">
                <a:solidFill>
                  <a:schemeClr val="tx1"/>
                </a:solidFill>
                <a:latin typeface="Aptos" panose="020B0004020202020204" pitchFamily="34" charset="0"/>
              </a:rPr>
              <a:t>(n=20)</a:t>
            </a:r>
            <a:endParaRPr lang="tr-TR" dirty="0">
              <a:solidFill>
                <a:schemeClr val="tx1"/>
              </a:solidFill>
              <a:latin typeface="Aptos" panose="020B0004020202020204" pitchFamily="34" charset="0"/>
            </a:endParaRPr>
          </a:p>
        </p:txBody>
      </p:sp>
      <p:sp>
        <p:nvSpPr>
          <p:cNvPr id="447" name="Footer Placeholder 446"/>
          <p:cNvSpPr>
            <a:spLocks noGrp="1"/>
          </p:cNvSpPr>
          <p:nvPr>
            <p:ph type="ftr" sz="quarter" idx="11"/>
          </p:nvPr>
        </p:nvSpPr>
        <p:spPr/>
        <p:txBody>
          <a:bodyPr/>
          <a:lstStyle/>
          <a:p>
            <a:r>
              <a:rPr lang="tr-TR"/>
              <a:t>Schwarz TF, Vaccine 2009</a:t>
            </a:r>
            <a:endParaRPr lang="tr-TR" dirty="0"/>
          </a:p>
        </p:txBody>
      </p:sp>
    </p:spTree>
    <p:extLst>
      <p:ext uri="{BB962C8B-B14F-4D97-AF65-F5344CB8AC3E}">
        <p14:creationId xmlns:p14="http://schemas.microsoft.com/office/powerpoint/2010/main" val="3261328999"/>
      </p:ext>
    </p:extLst>
  </p:cSld>
  <p:clrMapOvr>
    <a:masterClrMapping/>
  </p:clrMapOvr>
  <p:transition spd="slow"/>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noAutofit/>
          </a:bodyPr>
          <a:lstStyle/>
          <a:p>
            <a:r>
              <a:rPr lang="tr-TR" dirty="0" err="1"/>
              <a:t>Cross</a:t>
            </a:r>
            <a:r>
              <a:rPr lang="tr-TR" dirty="0"/>
              <a:t>-</a:t>
            </a:r>
            <a:r>
              <a:rPr lang="tr-TR" dirty="0" err="1"/>
              <a:t>Protective</a:t>
            </a:r>
            <a:r>
              <a:rPr lang="tr-TR" dirty="0"/>
              <a:t> </a:t>
            </a:r>
            <a:r>
              <a:rPr lang="tr-TR" dirty="0" err="1"/>
              <a:t>Vaccine</a:t>
            </a:r>
            <a:r>
              <a:rPr lang="tr-TR" dirty="0"/>
              <a:t> </a:t>
            </a:r>
            <a:r>
              <a:rPr lang="tr-TR" dirty="0" err="1"/>
              <a:t>Efficacy</a:t>
            </a:r>
            <a:r>
              <a:rPr lang="tr-TR" dirty="0"/>
              <a:t> </a:t>
            </a:r>
            <a:br>
              <a:rPr lang="tr-TR" dirty="0"/>
            </a:br>
            <a:r>
              <a:rPr lang="tr-TR" sz="2400" dirty="0"/>
              <a:t>(</a:t>
            </a:r>
            <a:r>
              <a:rPr lang="tr-TR" sz="2400" dirty="0" err="1"/>
              <a:t>Results</a:t>
            </a:r>
            <a:r>
              <a:rPr lang="tr-TR" sz="2400" dirty="0"/>
              <a:t> </a:t>
            </a:r>
            <a:r>
              <a:rPr lang="tr-TR" sz="2400" dirty="0" err="1"/>
              <a:t>from</a:t>
            </a:r>
            <a:r>
              <a:rPr lang="tr-TR" sz="2400" dirty="0"/>
              <a:t> </a:t>
            </a:r>
            <a:r>
              <a:rPr lang="tr-TR" sz="2400" dirty="0" err="1"/>
              <a:t>the</a:t>
            </a:r>
            <a:r>
              <a:rPr lang="tr-TR" sz="2400" dirty="0"/>
              <a:t> </a:t>
            </a:r>
            <a:r>
              <a:rPr lang="tr-TR" sz="2400" dirty="0" err="1"/>
              <a:t>Costa</a:t>
            </a:r>
            <a:r>
              <a:rPr lang="tr-TR" sz="2400" dirty="0"/>
              <a:t> Rica </a:t>
            </a:r>
            <a:r>
              <a:rPr lang="tr-TR" sz="2400" dirty="0" err="1"/>
              <a:t>Trial</a:t>
            </a:r>
            <a:r>
              <a:rPr lang="tr-TR" sz="2400" dirty="0"/>
              <a:t>)</a:t>
            </a:r>
          </a:p>
        </p:txBody>
      </p:sp>
      <p:sp>
        <p:nvSpPr>
          <p:cNvPr id="4" name="3 İçerik Yer Tutucusu"/>
          <p:cNvSpPr>
            <a:spLocks noGrp="1"/>
          </p:cNvSpPr>
          <p:nvPr>
            <p:ph idx="4294967295"/>
          </p:nvPr>
        </p:nvSpPr>
        <p:spPr>
          <a:xfrm>
            <a:off x="2152651" y="1825625"/>
            <a:ext cx="7886700" cy="4351338"/>
          </a:xfrm>
          <a:prstGeom prst="rect">
            <a:avLst/>
          </a:prstGeom>
        </p:spPr>
        <p:txBody>
          <a:bodyPr>
            <a:normAutofit/>
          </a:bodyPr>
          <a:lstStyle/>
          <a:p>
            <a:r>
              <a:rPr lang="tr-TR" dirty="0" err="1"/>
              <a:t>Efficacy</a:t>
            </a:r>
            <a:r>
              <a:rPr lang="tr-TR" dirty="0"/>
              <a:t> </a:t>
            </a:r>
            <a:r>
              <a:rPr lang="tr-TR" dirty="0" err="1"/>
              <a:t>observed</a:t>
            </a:r>
            <a:r>
              <a:rPr lang="tr-TR" dirty="0"/>
              <a:t> </a:t>
            </a:r>
            <a:r>
              <a:rPr lang="tr-TR" dirty="0" err="1"/>
              <a:t>against</a:t>
            </a:r>
            <a:r>
              <a:rPr lang="tr-TR" dirty="0"/>
              <a:t> HPV </a:t>
            </a:r>
            <a:r>
              <a:rPr lang="tr-TR" dirty="0" err="1"/>
              <a:t>types</a:t>
            </a:r>
            <a:r>
              <a:rPr lang="tr-TR" dirty="0"/>
              <a:t> 31, 33, </a:t>
            </a:r>
            <a:r>
              <a:rPr lang="tr-TR" dirty="0" err="1"/>
              <a:t>and</a:t>
            </a:r>
            <a:r>
              <a:rPr lang="tr-TR" dirty="0"/>
              <a:t> 45 has </a:t>
            </a:r>
            <a:r>
              <a:rPr lang="tr-TR" dirty="0" err="1"/>
              <a:t>been</a:t>
            </a:r>
            <a:r>
              <a:rPr lang="tr-TR" dirty="0"/>
              <a:t> </a:t>
            </a:r>
            <a:r>
              <a:rPr lang="tr-TR" dirty="0" err="1"/>
              <a:t>partial</a:t>
            </a:r>
            <a:r>
              <a:rPr lang="tr-TR" dirty="0"/>
              <a:t> </a:t>
            </a:r>
            <a:r>
              <a:rPr lang="tr-TR" dirty="0" err="1"/>
              <a:t>and</a:t>
            </a:r>
            <a:r>
              <a:rPr lang="tr-TR" dirty="0"/>
              <a:t> </a:t>
            </a:r>
            <a:r>
              <a:rPr lang="tr-TR" dirty="0" err="1"/>
              <a:t>thus</a:t>
            </a:r>
            <a:r>
              <a:rPr lang="tr-TR" dirty="0"/>
              <a:t>, </a:t>
            </a:r>
            <a:r>
              <a:rPr lang="tr-TR" dirty="0" err="1"/>
              <a:t>failures</a:t>
            </a:r>
            <a:r>
              <a:rPr lang="tr-TR" dirty="0"/>
              <a:t> </a:t>
            </a:r>
            <a:r>
              <a:rPr lang="tr-TR" dirty="0" err="1"/>
              <a:t>have</a:t>
            </a:r>
            <a:r>
              <a:rPr lang="tr-TR" dirty="0"/>
              <a:t> </a:t>
            </a:r>
            <a:r>
              <a:rPr lang="tr-TR" dirty="0" err="1"/>
              <a:t>been</a:t>
            </a:r>
            <a:r>
              <a:rPr lang="tr-TR" dirty="0"/>
              <a:t> </a:t>
            </a:r>
            <a:r>
              <a:rPr lang="tr-TR" dirty="0" err="1"/>
              <a:t>observed</a:t>
            </a:r>
            <a:r>
              <a:rPr lang="tr-TR" dirty="0"/>
              <a:t> in </a:t>
            </a:r>
            <a:r>
              <a:rPr lang="tr-TR" dirty="0" err="1"/>
              <a:t>the</a:t>
            </a:r>
            <a:r>
              <a:rPr lang="tr-TR" dirty="0"/>
              <a:t> </a:t>
            </a:r>
            <a:r>
              <a:rPr lang="tr-TR" dirty="0" err="1"/>
              <a:t>first</a:t>
            </a:r>
            <a:r>
              <a:rPr lang="tr-TR" dirty="0"/>
              <a:t> </a:t>
            </a:r>
            <a:r>
              <a:rPr lang="tr-TR" dirty="0" err="1"/>
              <a:t>four</a:t>
            </a:r>
            <a:r>
              <a:rPr lang="tr-TR" dirty="0"/>
              <a:t> </a:t>
            </a:r>
            <a:r>
              <a:rPr lang="tr-TR" dirty="0" err="1"/>
              <a:t>years</a:t>
            </a:r>
            <a:r>
              <a:rPr lang="tr-TR" dirty="0"/>
              <a:t> </a:t>
            </a:r>
            <a:r>
              <a:rPr lang="tr-TR" dirty="0" err="1"/>
              <a:t>following</a:t>
            </a:r>
            <a:r>
              <a:rPr lang="tr-TR" dirty="0"/>
              <a:t> </a:t>
            </a:r>
            <a:r>
              <a:rPr lang="tr-TR" dirty="0" err="1"/>
              <a:t>vaccination</a:t>
            </a:r>
            <a:endParaRPr lang="tr-TR" dirty="0"/>
          </a:p>
          <a:p>
            <a:r>
              <a:rPr lang="tr-TR" dirty="0" err="1"/>
              <a:t>Multivariate</a:t>
            </a:r>
            <a:r>
              <a:rPr lang="tr-TR" dirty="0"/>
              <a:t> OR </a:t>
            </a:r>
            <a:r>
              <a:rPr lang="tr-TR" dirty="0" err="1"/>
              <a:t>for</a:t>
            </a:r>
            <a:r>
              <a:rPr lang="tr-TR" dirty="0"/>
              <a:t> HPV 31 </a:t>
            </a:r>
            <a:r>
              <a:rPr lang="tr-TR" dirty="0" err="1"/>
              <a:t>with</a:t>
            </a:r>
            <a:r>
              <a:rPr lang="tr-TR" dirty="0"/>
              <a:t> </a:t>
            </a:r>
            <a:r>
              <a:rPr lang="tr-TR" dirty="0" err="1"/>
              <a:t>the</a:t>
            </a:r>
            <a:r>
              <a:rPr lang="tr-TR" dirty="0"/>
              <a:t> </a:t>
            </a:r>
            <a:r>
              <a:rPr lang="tr-TR" dirty="0" err="1"/>
              <a:t>three</a:t>
            </a:r>
            <a:r>
              <a:rPr lang="tr-TR" dirty="0"/>
              <a:t> </a:t>
            </a:r>
            <a:r>
              <a:rPr lang="tr-TR" dirty="0" err="1"/>
              <a:t>markers</a:t>
            </a:r>
            <a:r>
              <a:rPr lang="tr-TR" dirty="0"/>
              <a:t> (HPV 16 </a:t>
            </a:r>
            <a:r>
              <a:rPr lang="tr-TR" dirty="0" err="1"/>
              <a:t>antibody</a:t>
            </a:r>
            <a:r>
              <a:rPr lang="tr-TR" dirty="0"/>
              <a:t> </a:t>
            </a:r>
            <a:r>
              <a:rPr lang="tr-TR" dirty="0" err="1"/>
              <a:t>levels</a:t>
            </a:r>
            <a:r>
              <a:rPr lang="tr-TR" dirty="0"/>
              <a:t>, HPV 31 </a:t>
            </a:r>
            <a:r>
              <a:rPr lang="tr-TR" dirty="0" err="1"/>
              <a:t>neutralization</a:t>
            </a:r>
            <a:r>
              <a:rPr lang="tr-TR" dirty="0"/>
              <a:t> </a:t>
            </a:r>
            <a:r>
              <a:rPr lang="tr-TR" dirty="0" err="1"/>
              <a:t>potential</a:t>
            </a:r>
            <a:r>
              <a:rPr lang="tr-TR" dirty="0"/>
              <a:t>, </a:t>
            </a:r>
            <a:r>
              <a:rPr lang="tr-TR" dirty="0" err="1"/>
              <a:t>and</a:t>
            </a:r>
            <a:r>
              <a:rPr lang="tr-TR" dirty="0"/>
              <a:t> HPV 16 </a:t>
            </a:r>
            <a:r>
              <a:rPr lang="tr-TR" dirty="0" err="1"/>
              <a:t>avidity</a:t>
            </a:r>
            <a:r>
              <a:rPr lang="tr-TR" dirty="0"/>
              <a:t>) is 0.51 (CI 95%: 0.33-0.80)</a:t>
            </a:r>
          </a:p>
          <a:p>
            <a:r>
              <a:rPr lang="tr-TR" dirty="0"/>
              <a:t>None of the markers were significantly associated with protections against HPV 45 and any others</a:t>
            </a:r>
          </a:p>
          <a:p>
            <a:endParaRPr lang="tr-TR" dirty="0"/>
          </a:p>
        </p:txBody>
      </p:sp>
      <p:sp>
        <p:nvSpPr>
          <p:cNvPr id="5" name="4 Altbilgi Yer Tutucusu"/>
          <p:cNvSpPr>
            <a:spLocks noGrp="1"/>
          </p:cNvSpPr>
          <p:nvPr>
            <p:ph type="ftr" sz="quarter" idx="11"/>
          </p:nvPr>
        </p:nvSpPr>
        <p:spPr/>
        <p:txBody>
          <a:bodyPr/>
          <a:lstStyle/>
          <a:p>
            <a:pPr>
              <a:defRPr/>
            </a:pPr>
            <a:r>
              <a:rPr lang="en-US"/>
              <a:t>Safaeian M, Hum Vaccin Immunother 2013</a:t>
            </a:r>
            <a:endParaRPr lang="en-US" dirty="0"/>
          </a:p>
        </p:txBody>
      </p:sp>
    </p:spTree>
    <p:extLst>
      <p:ext uri="{BB962C8B-B14F-4D97-AF65-F5344CB8AC3E}">
        <p14:creationId xmlns:p14="http://schemas.microsoft.com/office/powerpoint/2010/main" val="687031515"/>
      </p:ext>
    </p:extLst>
  </p:cSld>
  <p:clrMapOvr>
    <a:masterClrMapping/>
  </p:clrMapOvr>
  <p:transition spd="slow">
    <p:fade/>
  </p:transition>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4000" dirty="0" err="1"/>
              <a:t>Immunogenicity</a:t>
            </a:r>
            <a:r>
              <a:rPr lang="tr-TR" sz="4000" dirty="0"/>
              <a:t> Trial of 2vHPV </a:t>
            </a:r>
            <a:r>
              <a:rPr lang="tr-TR" sz="4000" dirty="0" err="1"/>
              <a:t>Vaccine</a:t>
            </a:r>
            <a:r>
              <a:rPr lang="tr-TR" sz="4000" dirty="0"/>
              <a:t> </a:t>
            </a:r>
            <a:r>
              <a:rPr lang="tr-TR" sz="4000" dirty="0" err="1"/>
              <a:t>vs</a:t>
            </a:r>
            <a:r>
              <a:rPr lang="tr-TR" sz="4000" dirty="0"/>
              <a:t> 4vHPV </a:t>
            </a:r>
            <a:r>
              <a:rPr lang="tr-TR" sz="4000" dirty="0" err="1"/>
              <a:t>Vaccine</a:t>
            </a:r>
            <a:endParaRPr lang="tr-TR" sz="4000" dirty="0"/>
          </a:p>
        </p:txBody>
      </p:sp>
      <p:sp>
        <p:nvSpPr>
          <p:cNvPr id="3" name="2 İçerik Yer Tutucusu"/>
          <p:cNvSpPr>
            <a:spLocks noGrp="1"/>
          </p:cNvSpPr>
          <p:nvPr>
            <p:ph idx="4294967295"/>
          </p:nvPr>
        </p:nvSpPr>
        <p:spPr>
          <a:xfrm>
            <a:off x="2152651" y="1825625"/>
            <a:ext cx="7886700" cy="4351338"/>
          </a:xfrm>
          <a:prstGeom prst="rect">
            <a:avLst/>
          </a:prstGeom>
        </p:spPr>
        <p:txBody>
          <a:bodyPr>
            <a:normAutofit lnSpcReduction="10000"/>
          </a:bodyPr>
          <a:lstStyle/>
          <a:p>
            <a:r>
              <a:rPr lang="en-US" dirty="0"/>
              <a:t>A randomized, observer-blinded immunogenicity trial of </a:t>
            </a:r>
            <a:r>
              <a:rPr lang="tr-TR" dirty="0"/>
              <a:t>C</a:t>
            </a:r>
            <a:r>
              <a:rPr lang="en-US" dirty="0" err="1"/>
              <a:t>ervarix</a:t>
            </a:r>
            <a:r>
              <a:rPr lang="en-US" dirty="0"/>
              <a:t>® and </a:t>
            </a:r>
            <a:r>
              <a:rPr lang="tr-TR" dirty="0" err="1"/>
              <a:t>Gardasil</a:t>
            </a:r>
            <a:r>
              <a:rPr lang="en-US" dirty="0"/>
              <a:t>® human papillomavirus vaccines in 12-15 year old girls</a:t>
            </a:r>
            <a:endParaRPr lang="tr-TR" dirty="0"/>
          </a:p>
          <a:p>
            <a:r>
              <a:rPr lang="tr-TR" dirty="0" err="1"/>
              <a:t>Case</a:t>
            </a:r>
            <a:r>
              <a:rPr lang="tr-TR" dirty="0"/>
              <a:t> # 93 vs 94</a:t>
            </a:r>
          </a:p>
          <a:p>
            <a:r>
              <a:rPr lang="en-US" dirty="0"/>
              <a:t>These data demonstrate for the first time that cross-neutralizing antibodies can be detected at the genital site of infection</a:t>
            </a:r>
            <a:endParaRPr lang="tr-TR" dirty="0"/>
          </a:p>
          <a:p>
            <a:r>
              <a:rPr lang="tr-TR" dirty="0"/>
              <a:t>S</a:t>
            </a:r>
            <a:r>
              <a:rPr lang="en-US" dirty="0" err="1"/>
              <a:t>upport</a:t>
            </a:r>
            <a:r>
              <a:rPr lang="en-US" dirty="0"/>
              <a:t> the possibility that cross-neutralizing antibodies play a role in the cross-protection against HPV infection</a:t>
            </a:r>
            <a:endParaRPr lang="tr-TR" dirty="0"/>
          </a:p>
          <a:p>
            <a:r>
              <a:rPr lang="tr-TR" dirty="0"/>
              <a:t>There is no data for efficacy of nonvaccine types</a:t>
            </a:r>
          </a:p>
        </p:txBody>
      </p:sp>
      <p:sp>
        <p:nvSpPr>
          <p:cNvPr id="4" name="3 Altbilgi Yer Tutucusu"/>
          <p:cNvSpPr>
            <a:spLocks noGrp="1"/>
          </p:cNvSpPr>
          <p:nvPr>
            <p:ph type="ftr" sz="quarter" idx="11"/>
          </p:nvPr>
        </p:nvSpPr>
        <p:spPr/>
        <p:txBody>
          <a:bodyPr/>
          <a:lstStyle/>
          <a:p>
            <a:pPr>
              <a:defRPr/>
            </a:pPr>
            <a:r>
              <a:rPr lang="tr-TR"/>
              <a:t>Draper E, PLoS One 2013</a:t>
            </a:r>
            <a:endParaRPr lang="en-US" dirty="0"/>
          </a:p>
        </p:txBody>
      </p:sp>
    </p:spTree>
    <p:extLst>
      <p:ext uri="{BB962C8B-B14F-4D97-AF65-F5344CB8AC3E}">
        <p14:creationId xmlns:p14="http://schemas.microsoft.com/office/powerpoint/2010/main" val="2492725576"/>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Introducing a New </a:t>
            </a:r>
            <a:r>
              <a:rPr lang="tr-TR" dirty="0" err="1"/>
              <a:t>Vaccine</a:t>
            </a:r>
            <a:r>
              <a:rPr lang="tr-TR" dirty="0"/>
              <a:t> </a:t>
            </a:r>
            <a:r>
              <a:rPr lang="tr-TR" dirty="0" err="1"/>
              <a:t>into</a:t>
            </a:r>
            <a:r>
              <a:rPr lang="tr-TR" dirty="0"/>
              <a:t> </a:t>
            </a:r>
            <a:r>
              <a:rPr lang="tr-TR" dirty="0" err="1"/>
              <a:t>the</a:t>
            </a:r>
            <a:r>
              <a:rPr lang="tr-TR" dirty="0"/>
              <a:t> </a:t>
            </a:r>
            <a:r>
              <a:rPr lang="tr-TR" dirty="0" err="1"/>
              <a:t>National</a:t>
            </a:r>
            <a:r>
              <a:rPr lang="tr-TR" dirty="0"/>
              <a:t> </a:t>
            </a:r>
            <a:r>
              <a:rPr lang="tr-TR" dirty="0" err="1"/>
              <a:t>Immunization</a:t>
            </a:r>
            <a:r>
              <a:rPr lang="tr-TR" dirty="0"/>
              <a:t> Program</a:t>
            </a:r>
          </a:p>
        </p:txBody>
      </p:sp>
      <p:sp>
        <p:nvSpPr>
          <p:cNvPr id="3" name="Content Placeholder 2"/>
          <p:cNvSpPr>
            <a:spLocks noGrp="1"/>
          </p:cNvSpPr>
          <p:nvPr>
            <p:ph sz="quarter" idx="4294967295"/>
          </p:nvPr>
        </p:nvSpPr>
        <p:spPr>
          <a:xfrm>
            <a:off x="2133600" y="1600200"/>
            <a:ext cx="7924800" cy="4114800"/>
          </a:xfrm>
          <a:prstGeom prst="rect">
            <a:avLst/>
          </a:prstGeom>
        </p:spPr>
        <p:txBody>
          <a:bodyPr>
            <a:normAutofit/>
          </a:bodyPr>
          <a:lstStyle/>
          <a:p>
            <a:r>
              <a:rPr lang="tr-TR" dirty="0"/>
              <a:t>Is the disease a public health problem </a:t>
            </a:r>
          </a:p>
          <a:p>
            <a:r>
              <a:rPr lang="tr-TR" dirty="0"/>
              <a:t>Is vaccination the most proper way for disease control </a:t>
            </a:r>
          </a:p>
          <a:p>
            <a:r>
              <a:rPr lang="tr-TR" dirty="0"/>
              <a:t>Is the vaccination adoptable to the existing program</a:t>
            </a:r>
          </a:p>
          <a:p>
            <a:r>
              <a:rPr lang="tr-TR" dirty="0"/>
              <a:t>Efficacy of the vaccine?</a:t>
            </a:r>
          </a:p>
          <a:p>
            <a:r>
              <a:rPr lang="tr-TR" dirty="0"/>
              <a:t>Cost Effectiveness? </a:t>
            </a:r>
          </a:p>
          <a:p>
            <a:r>
              <a:rPr lang="tr-TR" dirty="0"/>
              <a:t>Financial issues?</a:t>
            </a:r>
          </a:p>
        </p:txBody>
      </p:sp>
    </p:spTree>
    <p:extLst>
      <p:ext uri="{BB962C8B-B14F-4D97-AF65-F5344CB8AC3E}">
        <p14:creationId xmlns:p14="http://schemas.microsoft.com/office/powerpoint/2010/main" val="365518414"/>
      </p:ext>
    </p:extLst>
  </p:cSld>
  <p:clrMapOvr>
    <a:masterClrMapping/>
  </p:clrMapOvr>
  <p:transition spd="slow"/>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r-TR" dirty="0"/>
              <a:t>Realities in Turkey</a:t>
            </a:r>
            <a:endParaRPr lang="en-US" dirty="0"/>
          </a:p>
        </p:txBody>
      </p:sp>
      <p:sp>
        <p:nvSpPr>
          <p:cNvPr id="3" name="Content Placeholder 2"/>
          <p:cNvSpPr>
            <a:spLocks noGrp="1"/>
          </p:cNvSpPr>
          <p:nvPr>
            <p:ph sz="quarter" idx="4294967295"/>
          </p:nvPr>
        </p:nvSpPr>
        <p:spPr>
          <a:xfrm>
            <a:off x="2133600" y="1953491"/>
            <a:ext cx="7924800" cy="4114800"/>
          </a:xfrm>
          <a:prstGeom prst="rect">
            <a:avLst/>
          </a:prstGeom>
        </p:spPr>
        <p:txBody>
          <a:bodyPr>
            <a:normAutofit/>
          </a:bodyPr>
          <a:lstStyle/>
          <a:p>
            <a:r>
              <a:rPr lang="tr-TR" dirty="0"/>
              <a:t>Has higher mortality rated e</a:t>
            </a:r>
            <a:r>
              <a:rPr lang="tr-TR" dirty="0">
                <a:solidFill>
                  <a:schemeClr val="tx1"/>
                </a:solidFill>
              </a:rPr>
              <a:t>ven </a:t>
            </a:r>
            <a:r>
              <a:rPr lang="tr-TR" dirty="0" err="1">
                <a:solidFill>
                  <a:schemeClr val="tx1"/>
                </a:solidFill>
              </a:rPr>
              <a:t>the</a:t>
            </a:r>
            <a:r>
              <a:rPr lang="tr-TR" dirty="0">
                <a:solidFill>
                  <a:schemeClr val="tx1"/>
                </a:solidFill>
              </a:rPr>
              <a:t> </a:t>
            </a:r>
            <a:r>
              <a:rPr lang="tr-TR" dirty="0" err="1">
                <a:solidFill>
                  <a:schemeClr val="tx1"/>
                </a:solidFill>
              </a:rPr>
              <a:t>prevelan</a:t>
            </a:r>
            <a:r>
              <a:rPr lang="en-US" dirty="0">
                <a:solidFill>
                  <a:schemeClr val="tx1"/>
                </a:solidFill>
              </a:rPr>
              <a:t>c</a:t>
            </a:r>
            <a:r>
              <a:rPr lang="tr-TR" dirty="0">
                <a:solidFill>
                  <a:schemeClr val="tx1"/>
                </a:solidFill>
              </a:rPr>
              <a:t>e is comparably lower </a:t>
            </a:r>
          </a:p>
          <a:p>
            <a:r>
              <a:rPr lang="tr-TR" dirty="0" err="1"/>
              <a:t>Lower</a:t>
            </a:r>
            <a:r>
              <a:rPr lang="tr-TR" dirty="0"/>
              <a:t> </a:t>
            </a:r>
            <a:r>
              <a:rPr lang="tr-TR" dirty="0" err="1"/>
              <a:t>incid</a:t>
            </a:r>
            <a:r>
              <a:rPr lang="en-US" dirty="0"/>
              <a:t>e</a:t>
            </a:r>
            <a:r>
              <a:rPr lang="tr-TR" dirty="0" err="1"/>
              <a:t>nce</a:t>
            </a:r>
            <a:r>
              <a:rPr lang="tr-TR" dirty="0"/>
              <a:t> will boost vaccine efficacy </a:t>
            </a:r>
          </a:p>
          <a:p>
            <a:r>
              <a:rPr lang="tr-TR" dirty="0"/>
              <a:t>Screening programs can reach to 15% of the community</a:t>
            </a:r>
          </a:p>
          <a:p>
            <a:r>
              <a:rPr lang="tr-TR" dirty="0"/>
              <a:t>Severe human resources gap for screening programs</a:t>
            </a:r>
          </a:p>
        </p:txBody>
      </p:sp>
    </p:spTree>
    <p:extLst>
      <p:ext uri="{BB962C8B-B14F-4D97-AF65-F5344CB8AC3E}">
        <p14:creationId xmlns:p14="http://schemas.microsoft.com/office/powerpoint/2010/main" val="1192025355"/>
      </p:ext>
    </p:extLst>
  </p:cSld>
  <p:clrMapOvr>
    <a:masterClrMapping/>
  </p:clrMapOvr>
  <p:transition spd="slow">
    <p:fade/>
  </p:transition>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Footer Placeholder 28"/>
          <p:cNvSpPr>
            <a:spLocks noGrp="1"/>
          </p:cNvSpPr>
          <p:nvPr>
            <p:ph type="ftr" sz="quarter" idx="4294967295"/>
          </p:nvPr>
        </p:nvSpPr>
        <p:spPr>
          <a:xfrm>
            <a:off x="1981200" y="6356351"/>
            <a:ext cx="8229600" cy="365125"/>
          </a:xfrm>
          <a:prstGeom prst="rect">
            <a:avLst/>
          </a:prstGeom>
        </p:spPr>
        <p:txBody>
          <a:bodyPr/>
          <a:lstStyle/>
          <a:p>
            <a:pPr>
              <a:defRPr/>
            </a:pPr>
            <a:endParaRPr lang="tr-TR"/>
          </a:p>
          <a:p>
            <a:pPr>
              <a:defRPr/>
            </a:pPr>
            <a:r>
              <a:rPr lang="en-US"/>
              <a:t>Wright TC Jr, EUROGIN, 2003 Paris</a:t>
            </a:r>
            <a:endParaRPr lang="tr-TR" dirty="0"/>
          </a:p>
        </p:txBody>
      </p:sp>
      <p:sp>
        <p:nvSpPr>
          <p:cNvPr id="32771" name="Rectangle 2"/>
          <p:cNvSpPr>
            <a:spLocks noGrp="1"/>
          </p:cNvSpPr>
          <p:nvPr>
            <p:ph type="title"/>
          </p:nvPr>
        </p:nvSpPr>
        <p:spPr/>
        <p:txBody>
          <a:bodyPr/>
          <a:lstStyle/>
          <a:p>
            <a:pPr eaLnBrk="1" hangingPunct="1"/>
            <a:r>
              <a:rPr lang="tr-TR" dirty="0"/>
              <a:t>HPV </a:t>
            </a:r>
            <a:r>
              <a:rPr lang="tr-TR" dirty="0" err="1"/>
              <a:t>Primary</a:t>
            </a:r>
            <a:r>
              <a:rPr lang="tr-TR" dirty="0"/>
              <a:t> </a:t>
            </a:r>
            <a:r>
              <a:rPr lang="tr-TR" dirty="0" err="1"/>
              <a:t>Screening</a:t>
            </a:r>
            <a:r>
              <a:rPr lang="tr-TR" dirty="0"/>
              <a:t> </a:t>
            </a:r>
          </a:p>
        </p:txBody>
      </p:sp>
      <p:sp>
        <p:nvSpPr>
          <p:cNvPr id="5" name="Text Box 4"/>
          <p:cNvSpPr txBox="1">
            <a:spLocks noChangeArrowheads="1"/>
          </p:cNvSpPr>
          <p:nvPr/>
        </p:nvSpPr>
        <p:spPr bwMode="auto">
          <a:xfrm>
            <a:off x="5167314" y="3270251"/>
            <a:ext cx="2714625" cy="307975"/>
          </a:xfrm>
          <a:prstGeom prst="rect">
            <a:avLst/>
          </a:prstGeom>
          <a:noFill/>
          <a:ln w="28575" algn="ctr">
            <a:noFill/>
            <a:miter lim="800000"/>
            <a:headEnd/>
            <a:tailEnd/>
          </a:ln>
          <a:effectLst/>
        </p:spPr>
        <p:txBody>
          <a:bodyPr>
            <a:spAutoFit/>
          </a:bodyPr>
          <a:lstStyle/>
          <a:p>
            <a:pPr algn="ctr">
              <a:spcBef>
                <a:spcPct val="50000"/>
              </a:spcBef>
              <a:defRPr/>
            </a:pPr>
            <a:r>
              <a:rPr lang="tr-TR" sz="1400" b="1" dirty="0">
                <a:latin typeface="Aptos" panose="020B0004020202020204" pitchFamily="34" charset="0"/>
              </a:rPr>
              <a:t>Normal or Borderline %6</a:t>
            </a:r>
          </a:p>
        </p:txBody>
      </p:sp>
      <p:sp>
        <p:nvSpPr>
          <p:cNvPr id="6" name="Text Box 5"/>
          <p:cNvSpPr txBox="1">
            <a:spLocks noChangeArrowheads="1"/>
          </p:cNvSpPr>
          <p:nvPr/>
        </p:nvSpPr>
        <p:spPr bwMode="auto">
          <a:xfrm>
            <a:off x="8676708" y="3270251"/>
            <a:ext cx="1069524" cy="307777"/>
          </a:xfrm>
          <a:prstGeom prst="rect">
            <a:avLst/>
          </a:prstGeom>
          <a:noFill/>
          <a:ln w="28575" algn="ctr">
            <a:noFill/>
            <a:miter lim="800000"/>
            <a:headEnd/>
            <a:tailEnd/>
          </a:ln>
          <a:effectLst/>
        </p:spPr>
        <p:txBody>
          <a:bodyPr wrap="none">
            <a:spAutoFit/>
          </a:bodyPr>
          <a:lstStyle/>
          <a:p>
            <a:pPr algn="ctr">
              <a:spcBef>
                <a:spcPct val="50000"/>
              </a:spcBef>
              <a:defRPr/>
            </a:pPr>
            <a:r>
              <a:rPr lang="tr-TR" sz="1400" b="1" dirty="0">
                <a:latin typeface="Aptos" panose="020B0004020202020204" pitchFamily="34" charset="0"/>
              </a:rPr>
              <a:t>≥ Mild%1.6</a:t>
            </a:r>
          </a:p>
        </p:txBody>
      </p:sp>
      <p:sp>
        <p:nvSpPr>
          <p:cNvPr id="7" name="Rectangle 6"/>
          <p:cNvSpPr>
            <a:spLocks noChangeArrowheads="1"/>
          </p:cNvSpPr>
          <p:nvPr/>
        </p:nvSpPr>
        <p:spPr bwMode="auto">
          <a:xfrm>
            <a:off x="5353806" y="4572000"/>
            <a:ext cx="3151312" cy="784830"/>
          </a:xfrm>
          <a:prstGeom prst="rect">
            <a:avLst/>
          </a:prstGeom>
          <a:noFill/>
          <a:ln w="28575" algn="ctr">
            <a:noFill/>
            <a:miter lim="800000"/>
            <a:headEnd/>
            <a:tailEnd/>
          </a:ln>
          <a:effectLst/>
        </p:spPr>
        <p:txBody>
          <a:bodyPr wrap="none">
            <a:spAutoFit/>
          </a:bodyPr>
          <a:lstStyle/>
          <a:p>
            <a:pPr>
              <a:spcBef>
                <a:spcPct val="50000"/>
              </a:spcBef>
              <a:defRPr/>
            </a:pPr>
            <a:r>
              <a:rPr lang="tr-TR" b="1" dirty="0">
                <a:latin typeface="Aptos" panose="020B0004020202020204" pitchFamily="34" charset="0"/>
              </a:rPr>
              <a:t>HPV (+)   Cytology&lt; Mild</a:t>
            </a:r>
          </a:p>
          <a:p>
            <a:pPr>
              <a:spcBef>
                <a:spcPct val="50000"/>
              </a:spcBef>
              <a:defRPr/>
            </a:pPr>
            <a:r>
              <a:rPr lang="tr-TR" b="1" dirty="0">
                <a:latin typeface="Aptos" panose="020B0004020202020204" pitchFamily="34" charset="0"/>
              </a:rPr>
              <a:t>HPV (-)    Cytology Borderline</a:t>
            </a:r>
          </a:p>
        </p:txBody>
      </p:sp>
      <p:sp>
        <p:nvSpPr>
          <p:cNvPr id="8" name="Rectangle 7"/>
          <p:cNvSpPr>
            <a:spLocks noChangeArrowheads="1"/>
          </p:cNvSpPr>
          <p:nvPr/>
        </p:nvSpPr>
        <p:spPr bwMode="auto">
          <a:xfrm>
            <a:off x="3024189" y="4578350"/>
            <a:ext cx="1227137" cy="523220"/>
          </a:xfrm>
          <a:prstGeom prst="rect">
            <a:avLst/>
          </a:prstGeom>
          <a:noFill/>
          <a:ln w="28575" algn="ctr">
            <a:noFill/>
            <a:miter lim="800000"/>
            <a:headEnd/>
            <a:tailEnd/>
          </a:ln>
          <a:effectLst/>
        </p:spPr>
        <p:txBody>
          <a:bodyPr>
            <a:spAutoFit/>
          </a:bodyPr>
          <a:lstStyle/>
          <a:p>
            <a:pPr algn="ctr">
              <a:spcBef>
                <a:spcPct val="50000"/>
              </a:spcBef>
              <a:defRPr/>
            </a:pPr>
            <a:r>
              <a:rPr lang="tr-TR" sz="1400" b="1" dirty="0">
                <a:latin typeface="Aptos" panose="020B0004020202020204" pitchFamily="34" charset="0"/>
              </a:rPr>
              <a:t>Cytology(-)  HPV (-)</a:t>
            </a:r>
          </a:p>
        </p:txBody>
      </p:sp>
      <p:sp>
        <p:nvSpPr>
          <p:cNvPr id="9" name="Text Box 8"/>
          <p:cNvSpPr txBox="1">
            <a:spLocks noChangeArrowheads="1"/>
          </p:cNvSpPr>
          <p:nvPr/>
        </p:nvSpPr>
        <p:spPr bwMode="auto">
          <a:xfrm>
            <a:off x="8667751" y="4578351"/>
            <a:ext cx="1084263" cy="523875"/>
          </a:xfrm>
          <a:prstGeom prst="rect">
            <a:avLst/>
          </a:prstGeom>
          <a:noFill/>
          <a:ln w="28575" algn="ctr">
            <a:noFill/>
            <a:miter lim="800000"/>
            <a:headEnd/>
            <a:tailEnd/>
          </a:ln>
          <a:effectLst/>
        </p:spPr>
        <p:txBody>
          <a:bodyPr>
            <a:spAutoFit/>
          </a:bodyPr>
          <a:lstStyle/>
          <a:p>
            <a:pPr algn="ctr">
              <a:spcBef>
                <a:spcPct val="50000"/>
              </a:spcBef>
              <a:defRPr/>
            </a:pPr>
            <a:r>
              <a:rPr lang="tr-TR" sz="1400" b="1" dirty="0">
                <a:latin typeface="Aptos" panose="020B0004020202020204" pitchFamily="34" charset="0"/>
              </a:rPr>
              <a:t>Sitology   ≥ Mild</a:t>
            </a:r>
          </a:p>
        </p:txBody>
      </p:sp>
      <p:sp>
        <p:nvSpPr>
          <p:cNvPr id="15" name="Rectangle 14"/>
          <p:cNvSpPr>
            <a:spLocks noChangeArrowheads="1"/>
          </p:cNvSpPr>
          <p:nvPr/>
        </p:nvSpPr>
        <p:spPr bwMode="auto">
          <a:xfrm>
            <a:off x="2407624" y="1549401"/>
            <a:ext cx="7402155" cy="307777"/>
          </a:xfrm>
          <a:prstGeom prst="rect">
            <a:avLst/>
          </a:prstGeom>
          <a:noFill/>
          <a:ln w="9525">
            <a:noFill/>
            <a:miter lim="800000"/>
            <a:headEnd/>
            <a:tailEnd/>
          </a:ln>
        </p:spPr>
        <p:txBody>
          <a:bodyPr wrap="none">
            <a:spAutoFit/>
          </a:bodyPr>
          <a:lstStyle/>
          <a:p>
            <a:pPr algn="ctr">
              <a:defRPr/>
            </a:pPr>
            <a:r>
              <a:rPr lang="tr-TR" sz="1400" b="1" dirty="0">
                <a:latin typeface="Aptos" panose="020B0004020202020204" pitchFamily="34" charset="0"/>
              </a:rPr>
              <a:t>“Proposed New Screening Algoritm - Percentages Based on HART Population Aged 30-60”</a:t>
            </a:r>
          </a:p>
        </p:txBody>
      </p:sp>
      <p:sp>
        <p:nvSpPr>
          <p:cNvPr id="21" name="Text Box 20"/>
          <p:cNvSpPr txBox="1">
            <a:spLocks noChangeArrowheads="1"/>
          </p:cNvSpPr>
          <p:nvPr/>
        </p:nvSpPr>
        <p:spPr bwMode="auto">
          <a:xfrm>
            <a:off x="6064250" y="6232525"/>
            <a:ext cx="844550" cy="368300"/>
          </a:xfrm>
          <a:prstGeom prst="rect">
            <a:avLst/>
          </a:prstGeom>
          <a:noFill/>
          <a:ln w="28575" algn="ctr">
            <a:noFill/>
            <a:miter lim="800000"/>
            <a:headEnd/>
            <a:tailEnd/>
          </a:ln>
          <a:effectLst/>
        </p:spPr>
        <p:txBody>
          <a:bodyPr>
            <a:spAutoFit/>
          </a:bodyPr>
          <a:lstStyle/>
          <a:p>
            <a:pPr algn="ctr">
              <a:spcBef>
                <a:spcPct val="50000"/>
              </a:spcBef>
              <a:defRPr/>
            </a:pPr>
            <a:r>
              <a:rPr lang="tr-TR" b="1" dirty="0">
                <a:latin typeface="Aptos" panose="020B0004020202020204" pitchFamily="34" charset="0"/>
              </a:rPr>
              <a:t>%2.5</a:t>
            </a:r>
            <a:endParaRPr lang="en-US" b="1" dirty="0">
              <a:latin typeface="Aptos" panose="020B0004020202020204" pitchFamily="34" charset="0"/>
            </a:endParaRPr>
          </a:p>
        </p:txBody>
      </p:sp>
      <p:sp>
        <p:nvSpPr>
          <p:cNvPr id="22" name="Text Box 21"/>
          <p:cNvSpPr txBox="1">
            <a:spLocks noChangeArrowheads="1"/>
          </p:cNvSpPr>
          <p:nvPr/>
        </p:nvSpPr>
        <p:spPr bwMode="auto">
          <a:xfrm>
            <a:off x="8597900" y="6007100"/>
            <a:ext cx="869950" cy="369888"/>
          </a:xfrm>
          <a:prstGeom prst="rect">
            <a:avLst/>
          </a:prstGeom>
          <a:noFill/>
          <a:ln w="28575" algn="ctr">
            <a:noFill/>
            <a:miter lim="800000"/>
            <a:headEnd/>
            <a:tailEnd/>
          </a:ln>
          <a:effectLst/>
        </p:spPr>
        <p:txBody>
          <a:bodyPr>
            <a:spAutoFit/>
          </a:bodyPr>
          <a:lstStyle/>
          <a:p>
            <a:pPr algn="ctr">
              <a:spcBef>
                <a:spcPct val="50000"/>
              </a:spcBef>
              <a:defRPr/>
            </a:pPr>
            <a:r>
              <a:rPr lang="tr-TR" b="1" dirty="0">
                <a:latin typeface="Aptos" panose="020B0004020202020204" pitchFamily="34" charset="0"/>
              </a:rPr>
              <a:t>%0.6</a:t>
            </a:r>
            <a:endParaRPr lang="en-US" b="1" dirty="0">
              <a:latin typeface="Aptos" panose="020B0004020202020204" pitchFamily="34" charset="0"/>
            </a:endParaRPr>
          </a:p>
        </p:txBody>
      </p:sp>
      <p:sp>
        <p:nvSpPr>
          <p:cNvPr id="23" name="Text Box 22"/>
          <p:cNvSpPr txBox="1">
            <a:spLocks noChangeArrowheads="1"/>
          </p:cNvSpPr>
          <p:nvPr/>
        </p:nvSpPr>
        <p:spPr bwMode="auto">
          <a:xfrm>
            <a:off x="3170239" y="6292850"/>
            <a:ext cx="947737" cy="369888"/>
          </a:xfrm>
          <a:prstGeom prst="rect">
            <a:avLst/>
          </a:prstGeom>
          <a:noFill/>
          <a:ln w="28575" algn="ctr">
            <a:noFill/>
            <a:miter lim="800000"/>
            <a:headEnd/>
            <a:tailEnd/>
          </a:ln>
          <a:effectLst/>
        </p:spPr>
        <p:txBody>
          <a:bodyPr>
            <a:spAutoFit/>
          </a:bodyPr>
          <a:lstStyle/>
          <a:p>
            <a:pPr algn="ctr">
              <a:spcBef>
                <a:spcPct val="50000"/>
              </a:spcBef>
              <a:defRPr/>
            </a:pPr>
            <a:r>
              <a:rPr lang="tr-TR" b="1" dirty="0">
                <a:latin typeface="Aptos" panose="020B0004020202020204" pitchFamily="34" charset="0"/>
              </a:rPr>
              <a:t>%2.9</a:t>
            </a:r>
            <a:endParaRPr lang="en-US" b="1" dirty="0">
              <a:latin typeface="Aptos" panose="020B0004020202020204" pitchFamily="34" charset="0"/>
            </a:endParaRPr>
          </a:p>
        </p:txBody>
      </p:sp>
      <p:cxnSp>
        <p:nvCxnSpPr>
          <p:cNvPr id="37" name="Straight Arrow Connector 36"/>
          <p:cNvCxnSpPr/>
          <p:nvPr/>
        </p:nvCxnSpPr>
        <p:spPr bwMode="auto">
          <a:xfrm rot="5400000">
            <a:off x="7719220" y="2701133"/>
            <a:ext cx="231775" cy="1587"/>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bwMode="auto">
          <a:xfrm rot="5400000">
            <a:off x="6737351" y="2916238"/>
            <a:ext cx="846137" cy="1347788"/>
          </a:xfrm>
          <a:prstGeom prst="bent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bwMode="auto">
          <a:xfrm rot="16200000" flipH="1">
            <a:off x="8101808" y="2899570"/>
            <a:ext cx="846137" cy="1381125"/>
          </a:xfrm>
          <a:prstGeom prst="bent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bwMode="auto">
          <a:xfrm rot="16200000" flipH="1">
            <a:off x="7293770" y="3728245"/>
            <a:ext cx="1114425" cy="2728913"/>
          </a:xfrm>
          <a:prstGeom prst="bent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5928520" y="5093495"/>
            <a:ext cx="1114425" cy="1587"/>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bwMode="auto">
          <a:xfrm rot="5400000">
            <a:off x="4507707" y="3671095"/>
            <a:ext cx="1114425" cy="2843212"/>
          </a:xfrm>
          <a:prstGeom prst="bent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16200000" flipH="1">
            <a:off x="3467894" y="2759869"/>
            <a:ext cx="350838" cy="0"/>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Snip Single Corner Rectangle 47"/>
          <p:cNvSpPr/>
          <p:nvPr/>
        </p:nvSpPr>
        <p:spPr>
          <a:xfrm>
            <a:off x="2548780" y="2801744"/>
            <a:ext cx="2189899" cy="903327"/>
          </a:xfrm>
          <a:prstGeom prst="snip1Rect">
            <a:avLst/>
          </a:prstGeom>
          <a:solidFill>
            <a:schemeClr val="accent5">
              <a:lumMod val="50000"/>
            </a:schemeClr>
          </a:solidFill>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anchor="ctr">
            <a:spAutoFit/>
          </a:bodyPr>
          <a:lstStyle/>
          <a:p>
            <a:pPr algn="ctr">
              <a:defRPr/>
            </a:pPr>
            <a:r>
              <a:rPr lang="tr-TR" sz="1600" b="1" dirty="0">
                <a:latin typeface="Aptos" panose="020B0004020202020204" pitchFamily="34" charset="0"/>
              </a:rPr>
              <a:t>Normal</a:t>
            </a:r>
          </a:p>
          <a:p>
            <a:pPr algn="ctr">
              <a:defRPr/>
            </a:pPr>
            <a:r>
              <a:rPr lang="tr-TR" sz="1600" b="1" dirty="0">
                <a:latin typeface="Aptos" panose="020B0004020202020204" pitchFamily="34" charset="0"/>
              </a:rPr>
              <a:t>Repeat in every 5 years</a:t>
            </a:r>
          </a:p>
        </p:txBody>
      </p:sp>
      <p:sp>
        <p:nvSpPr>
          <p:cNvPr id="26" name="Text Box 25"/>
          <p:cNvSpPr txBox="1">
            <a:spLocks noChangeArrowheads="1"/>
          </p:cNvSpPr>
          <p:nvPr/>
        </p:nvSpPr>
        <p:spPr bwMode="gray">
          <a:xfrm>
            <a:off x="2691228" y="2000241"/>
            <a:ext cx="1905000" cy="584775"/>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tr-TR" sz="1600" b="1" dirty="0">
                <a:solidFill>
                  <a:schemeClr val="bg1"/>
                </a:solidFill>
                <a:latin typeface="Aptos" panose="020B0004020202020204" pitchFamily="34" charset="0"/>
              </a:rPr>
              <a:t>HPV (-)</a:t>
            </a:r>
          </a:p>
          <a:p>
            <a:pPr algn="ctr">
              <a:defRPr/>
            </a:pPr>
            <a:r>
              <a:rPr lang="tr-TR" sz="1600" b="1" dirty="0">
                <a:solidFill>
                  <a:schemeClr val="bg1"/>
                </a:solidFill>
                <a:latin typeface="Aptos" panose="020B0004020202020204" pitchFamily="34" charset="0"/>
              </a:rPr>
              <a:t>%92.4</a:t>
            </a:r>
          </a:p>
        </p:txBody>
      </p:sp>
      <p:sp>
        <p:nvSpPr>
          <p:cNvPr id="27" name="Text Box 26"/>
          <p:cNvSpPr txBox="1">
            <a:spLocks noChangeArrowheads="1"/>
          </p:cNvSpPr>
          <p:nvPr/>
        </p:nvSpPr>
        <p:spPr bwMode="gray">
          <a:xfrm>
            <a:off x="6881818" y="2000241"/>
            <a:ext cx="1905000" cy="584775"/>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tr-TR" sz="1600" b="1" dirty="0">
                <a:solidFill>
                  <a:schemeClr val="bg1"/>
                </a:solidFill>
                <a:latin typeface="Aptos" panose="020B0004020202020204" pitchFamily="34" charset="0"/>
              </a:rPr>
              <a:t>HPV (+)</a:t>
            </a:r>
          </a:p>
          <a:p>
            <a:pPr algn="ctr">
              <a:defRPr/>
            </a:pPr>
            <a:r>
              <a:rPr lang="tr-TR" sz="1600" b="1" dirty="0">
                <a:solidFill>
                  <a:schemeClr val="bg1"/>
                </a:solidFill>
                <a:latin typeface="Aptos" panose="020B0004020202020204" pitchFamily="34" charset="0"/>
              </a:rPr>
              <a:t>%7.76</a:t>
            </a:r>
          </a:p>
        </p:txBody>
      </p:sp>
      <p:sp>
        <p:nvSpPr>
          <p:cNvPr id="19" name="Text Box 18"/>
          <p:cNvSpPr txBox="1">
            <a:spLocks noChangeArrowheads="1"/>
          </p:cNvSpPr>
          <p:nvPr/>
        </p:nvSpPr>
        <p:spPr bwMode="gray">
          <a:xfrm>
            <a:off x="6881818" y="2817345"/>
            <a:ext cx="1905000" cy="349250"/>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tr-TR" sz="1600" b="1" dirty="0">
                <a:solidFill>
                  <a:schemeClr val="bg1"/>
                </a:solidFill>
                <a:latin typeface="Aptos" panose="020B0004020202020204" pitchFamily="34" charset="0"/>
              </a:rPr>
              <a:t>Cytology</a:t>
            </a:r>
          </a:p>
        </p:txBody>
      </p:sp>
      <p:sp>
        <p:nvSpPr>
          <p:cNvPr id="16" name="Text Box 15"/>
          <p:cNvSpPr txBox="1">
            <a:spLocks noChangeArrowheads="1"/>
          </p:cNvSpPr>
          <p:nvPr/>
        </p:nvSpPr>
        <p:spPr bwMode="gray">
          <a:xfrm>
            <a:off x="5453059" y="4012733"/>
            <a:ext cx="2066925" cy="523220"/>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tr-TR" sz="1400" b="1" dirty="0">
                <a:solidFill>
                  <a:schemeClr val="bg1"/>
                </a:solidFill>
                <a:latin typeface="Aptos" panose="020B0004020202020204" pitchFamily="34" charset="0"/>
              </a:rPr>
              <a:t>HPV test and cytology</a:t>
            </a:r>
          </a:p>
          <a:p>
            <a:pPr algn="ctr">
              <a:defRPr/>
            </a:pPr>
            <a:r>
              <a:rPr lang="tr-TR" sz="1400" b="1" dirty="0">
                <a:solidFill>
                  <a:schemeClr val="bg1"/>
                </a:solidFill>
                <a:latin typeface="Aptos" panose="020B0004020202020204" pitchFamily="34" charset="0"/>
              </a:rPr>
              <a:t>6. And 12. months</a:t>
            </a:r>
          </a:p>
        </p:txBody>
      </p:sp>
      <p:sp>
        <p:nvSpPr>
          <p:cNvPr id="20" name="Text Box 19"/>
          <p:cNvSpPr txBox="1">
            <a:spLocks noChangeArrowheads="1"/>
          </p:cNvSpPr>
          <p:nvPr/>
        </p:nvSpPr>
        <p:spPr bwMode="gray">
          <a:xfrm>
            <a:off x="8262966" y="4012733"/>
            <a:ext cx="1905000" cy="286232"/>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ct val="90000"/>
              </a:lnSpc>
              <a:defRPr/>
            </a:pPr>
            <a:r>
              <a:rPr lang="tr-TR" sz="1400" b="1" dirty="0">
                <a:solidFill>
                  <a:schemeClr val="bg1"/>
                </a:solidFill>
                <a:latin typeface="Aptos" panose="020B0004020202020204" pitchFamily="34" charset="0"/>
              </a:rPr>
              <a:t>Colposkopy</a:t>
            </a:r>
          </a:p>
        </p:txBody>
      </p:sp>
      <p:sp>
        <p:nvSpPr>
          <p:cNvPr id="25" name="Text Box 24"/>
          <p:cNvSpPr txBox="1">
            <a:spLocks noChangeArrowheads="1"/>
          </p:cNvSpPr>
          <p:nvPr/>
        </p:nvSpPr>
        <p:spPr bwMode="gray">
          <a:xfrm>
            <a:off x="8262966" y="5650213"/>
            <a:ext cx="1905000" cy="286232"/>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ct val="90000"/>
              </a:lnSpc>
              <a:defRPr/>
            </a:pPr>
            <a:r>
              <a:rPr lang="tr-TR" sz="1400" b="1" dirty="0">
                <a:solidFill>
                  <a:schemeClr val="bg1"/>
                </a:solidFill>
                <a:latin typeface="Aptos" panose="020B0004020202020204" pitchFamily="34" charset="0"/>
              </a:rPr>
              <a:t>Colposcopy</a:t>
            </a:r>
          </a:p>
        </p:txBody>
      </p:sp>
      <p:sp>
        <p:nvSpPr>
          <p:cNvPr id="17" name="Text Box 16"/>
          <p:cNvSpPr txBox="1">
            <a:spLocks noChangeArrowheads="1"/>
          </p:cNvSpPr>
          <p:nvPr/>
        </p:nvSpPr>
        <p:spPr bwMode="gray">
          <a:xfrm>
            <a:off x="5453059" y="5628669"/>
            <a:ext cx="2066925" cy="523220"/>
          </a:xfrm>
          <a:prstGeom prst="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tr-TR" sz="1400" b="1" dirty="0">
                <a:solidFill>
                  <a:schemeClr val="bg1"/>
                </a:solidFill>
                <a:latin typeface="Aptos" panose="020B0004020202020204" pitchFamily="34" charset="0"/>
              </a:rPr>
              <a:t>HPV test and cytology</a:t>
            </a:r>
          </a:p>
          <a:p>
            <a:pPr>
              <a:defRPr/>
            </a:pPr>
            <a:r>
              <a:rPr lang="tr-TR" sz="1400" b="1" dirty="0">
                <a:solidFill>
                  <a:schemeClr val="bg1"/>
                </a:solidFill>
                <a:latin typeface="Aptos" panose="020B0004020202020204" pitchFamily="34" charset="0"/>
              </a:rPr>
              <a:t>6. And 12. months</a:t>
            </a:r>
          </a:p>
        </p:txBody>
      </p:sp>
      <p:sp>
        <p:nvSpPr>
          <p:cNvPr id="49" name="Snip Single Corner Rectangle 48"/>
          <p:cNvSpPr/>
          <p:nvPr/>
        </p:nvSpPr>
        <p:spPr>
          <a:xfrm>
            <a:off x="2548780" y="5516388"/>
            <a:ext cx="2189899" cy="903327"/>
          </a:xfrm>
          <a:prstGeom prst="snip1Rect">
            <a:avLst/>
          </a:prstGeom>
          <a:solidFill>
            <a:schemeClr val="accent5">
              <a:lumMod val="50000"/>
            </a:schemeClr>
          </a:solidFill>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anchor="ctr">
            <a:spAutoFit/>
          </a:bodyPr>
          <a:lstStyle/>
          <a:p>
            <a:pPr>
              <a:defRPr/>
            </a:pPr>
            <a:r>
              <a:rPr lang="tr-TR" sz="1600" b="1" dirty="0">
                <a:latin typeface="Aptos" panose="020B0004020202020204" pitchFamily="34" charset="0"/>
              </a:rPr>
              <a:t>Normal</a:t>
            </a:r>
          </a:p>
          <a:p>
            <a:pPr>
              <a:defRPr/>
            </a:pPr>
            <a:r>
              <a:rPr lang="tr-TR" sz="1600" b="1" dirty="0">
                <a:latin typeface="Aptos" panose="020B0004020202020204" pitchFamily="34" charset="0"/>
              </a:rPr>
              <a:t>Repeat in every 5 years</a:t>
            </a:r>
          </a:p>
        </p:txBody>
      </p:sp>
    </p:spTree>
    <p:extLst>
      <p:ext uri="{BB962C8B-B14F-4D97-AF65-F5344CB8AC3E}">
        <p14:creationId xmlns:p14="http://schemas.microsoft.com/office/powerpoint/2010/main" val="195605202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pPr eaLnBrk="1" hangingPunct="1">
              <a:defRPr/>
            </a:pPr>
            <a:r>
              <a:rPr lang="tr-TR" sz="3600" dirty="0"/>
              <a:t>HPV </a:t>
            </a:r>
            <a:r>
              <a:rPr lang="tr-TR" sz="3600" dirty="0" err="1"/>
              <a:t>Screening</a:t>
            </a:r>
            <a:r>
              <a:rPr lang="tr-TR" sz="3600" dirty="0"/>
              <a:t> </a:t>
            </a:r>
            <a:r>
              <a:rPr lang="tr-TR" sz="3600" dirty="0" err="1"/>
              <a:t>with</a:t>
            </a:r>
            <a:r>
              <a:rPr lang="tr-TR" sz="3600" dirty="0"/>
              <a:t> </a:t>
            </a:r>
            <a:r>
              <a:rPr lang="tr-TR" sz="3600" dirty="0" err="1"/>
              <a:t>Cytology</a:t>
            </a:r>
            <a:r>
              <a:rPr lang="tr-TR" sz="3600" dirty="0"/>
              <a:t> (&gt;30 Y)</a:t>
            </a:r>
          </a:p>
        </p:txBody>
      </p:sp>
      <p:sp>
        <p:nvSpPr>
          <p:cNvPr id="28" name="Footer Placeholder 27"/>
          <p:cNvSpPr>
            <a:spLocks noGrp="1"/>
          </p:cNvSpPr>
          <p:nvPr>
            <p:ph type="ftr" sz="quarter" idx="4294967295"/>
          </p:nvPr>
        </p:nvSpPr>
        <p:spPr>
          <a:xfrm>
            <a:off x="1981200" y="6416676"/>
            <a:ext cx="8229600" cy="365125"/>
          </a:xfrm>
          <a:prstGeom prst="rect">
            <a:avLst/>
          </a:prstGeom>
        </p:spPr>
        <p:txBody>
          <a:bodyPr/>
          <a:lstStyle/>
          <a:p>
            <a:pPr>
              <a:defRPr/>
            </a:pPr>
            <a:r>
              <a:rPr lang="tr-TR"/>
              <a:t>Wright TC, Am J Obstet Gynecol, 2007</a:t>
            </a:r>
          </a:p>
        </p:txBody>
      </p:sp>
      <p:sp>
        <p:nvSpPr>
          <p:cNvPr id="33796" name="TextBox 6"/>
          <p:cNvSpPr txBox="1">
            <a:spLocks noChangeArrowheads="1"/>
          </p:cNvSpPr>
          <p:nvPr/>
        </p:nvSpPr>
        <p:spPr bwMode="auto">
          <a:xfrm>
            <a:off x="2284460" y="2857500"/>
            <a:ext cx="817468" cy="338554"/>
          </a:xfrm>
          <a:prstGeom prst="rect">
            <a:avLst/>
          </a:prstGeom>
          <a:noFill/>
          <a:ln w="9525">
            <a:noFill/>
            <a:miter lim="800000"/>
            <a:headEnd/>
            <a:tailEnd/>
          </a:ln>
        </p:spPr>
        <p:txBody>
          <a:bodyPr wrap="none">
            <a:spAutoFit/>
          </a:bodyPr>
          <a:lstStyle/>
          <a:p>
            <a:pPr algn="ctr"/>
            <a:r>
              <a:rPr lang="tr-TR" sz="1600" b="1" dirty="0">
                <a:latin typeface="Aptos" panose="020B0004020202020204" pitchFamily="34" charset="0"/>
                <a:cs typeface="Calibri" pitchFamily="34" charset="0"/>
              </a:rPr>
              <a:t>HPV (-)</a:t>
            </a:r>
          </a:p>
        </p:txBody>
      </p:sp>
      <p:sp>
        <p:nvSpPr>
          <p:cNvPr id="33797" name="TextBox 7"/>
          <p:cNvSpPr txBox="1">
            <a:spLocks noChangeArrowheads="1"/>
          </p:cNvSpPr>
          <p:nvPr/>
        </p:nvSpPr>
        <p:spPr bwMode="auto">
          <a:xfrm>
            <a:off x="4629806" y="2857500"/>
            <a:ext cx="855940" cy="338554"/>
          </a:xfrm>
          <a:prstGeom prst="rect">
            <a:avLst/>
          </a:prstGeom>
          <a:noFill/>
          <a:ln w="9525">
            <a:noFill/>
            <a:miter lim="800000"/>
            <a:headEnd/>
            <a:tailEnd/>
          </a:ln>
        </p:spPr>
        <p:txBody>
          <a:bodyPr wrap="none">
            <a:spAutoFit/>
          </a:bodyPr>
          <a:lstStyle/>
          <a:p>
            <a:pPr algn="ctr"/>
            <a:r>
              <a:rPr lang="tr-TR" sz="1600" b="1" dirty="0">
                <a:latin typeface="Aptos" panose="020B0004020202020204" pitchFamily="34" charset="0"/>
                <a:cs typeface="Calibri" pitchFamily="34" charset="0"/>
              </a:rPr>
              <a:t>HPV (+)</a:t>
            </a:r>
          </a:p>
        </p:txBody>
      </p:sp>
      <p:sp>
        <p:nvSpPr>
          <p:cNvPr id="54278" name="TextBox 8"/>
          <p:cNvSpPr txBox="1">
            <a:spLocks noChangeArrowheads="1"/>
          </p:cNvSpPr>
          <p:nvPr/>
        </p:nvSpPr>
        <p:spPr bwMode="auto">
          <a:xfrm>
            <a:off x="1759640" y="3500438"/>
            <a:ext cx="1867114" cy="553998"/>
          </a:xfrm>
          <a:prstGeom prst="rect">
            <a:avLst/>
          </a:prstGeom>
          <a:noFill/>
          <a:ln w="9525">
            <a:noFill/>
            <a:miter lim="800000"/>
            <a:headEnd/>
            <a:tailEnd/>
          </a:ln>
        </p:spPr>
        <p:txBody>
          <a:bodyPr wrap="none">
            <a:spAutoFit/>
          </a:bodyPr>
          <a:lstStyle/>
          <a:p>
            <a:pPr algn="ctr">
              <a:defRPr/>
            </a:pPr>
            <a:r>
              <a:rPr lang="tr-TR" sz="1600" b="1" dirty="0">
                <a:latin typeface="Aptos" panose="020B0004020202020204" pitchFamily="34" charset="0"/>
              </a:rPr>
              <a:t>Routine screening</a:t>
            </a:r>
          </a:p>
          <a:p>
            <a:pPr algn="ctr">
              <a:defRPr/>
            </a:pPr>
            <a:r>
              <a:rPr lang="tr-TR" sz="1400" dirty="0">
                <a:latin typeface="Aptos" panose="020B0004020202020204" pitchFamily="34" charset="0"/>
              </a:rPr>
              <a:t>&gt;3 years interval</a:t>
            </a:r>
          </a:p>
        </p:txBody>
      </p:sp>
      <p:sp>
        <p:nvSpPr>
          <p:cNvPr id="54279" name="TextBox 9"/>
          <p:cNvSpPr txBox="1">
            <a:spLocks noChangeArrowheads="1"/>
          </p:cNvSpPr>
          <p:nvPr/>
        </p:nvSpPr>
        <p:spPr bwMode="auto">
          <a:xfrm>
            <a:off x="4142079" y="3500438"/>
            <a:ext cx="1831400" cy="553998"/>
          </a:xfrm>
          <a:prstGeom prst="rect">
            <a:avLst/>
          </a:prstGeom>
          <a:noFill/>
          <a:ln w="9525">
            <a:noFill/>
            <a:miter lim="800000"/>
            <a:headEnd/>
            <a:tailEnd/>
          </a:ln>
        </p:spPr>
        <p:txBody>
          <a:bodyPr wrap="none">
            <a:spAutoFit/>
          </a:bodyPr>
          <a:lstStyle/>
          <a:p>
            <a:pPr algn="ctr">
              <a:defRPr/>
            </a:pPr>
            <a:r>
              <a:rPr lang="tr-TR" sz="1600" b="1" dirty="0">
                <a:latin typeface="Aptos" panose="020B0004020202020204" pitchFamily="34" charset="0"/>
              </a:rPr>
              <a:t>Repeat both tests</a:t>
            </a:r>
          </a:p>
          <a:p>
            <a:pPr algn="ctr">
              <a:defRPr/>
            </a:pPr>
            <a:r>
              <a:rPr lang="tr-TR" sz="1400" dirty="0">
                <a:latin typeface="Aptos" panose="020B0004020202020204" pitchFamily="34" charset="0"/>
              </a:rPr>
              <a:t>@ 12 months</a:t>
            </a:r>
          </a:p>
        </p:txBody>
      </p:sp>
      <p:sp>
        <p:nvSpPr>
          <p:cNvPr id="54280" name="TextBox 10"/>
          <p:cNvSpPr txBox="1">
            <a:spLocks noChangeArrowheads="1"/>
          </p:cNvSpPr>
          <p:nvPr/>
        </p:nvSpPr>
        <p:spPr bwMode="auto">
          <a:xfrm>
            <a:off x="2468881" y="4572000"/>
            <a:ext cx="1366208" cy="338554"/>
          </a:xfrm>
          <a:prstGeom prst="rect">
            <a:avLst/>
          </a:prstGeom>
          <a:noFill/>
          <a:ln w="9525">
            <a:noFill/>
            <a:miter lim="800000"/>
            <a:headEnd/>
            <a:tailEnd/>
          </a:ln>
        </p:spPr>
        <p:txBody>
          <a:bodyPr wrap="none">
            <a:spAutoFit/>
          </a:bodyPr>
          <a:lstStyle/>
          <a:p>
            <a:pPr algn="ctr">
              <a:defRPr/>
            </a:pPr>
            <a:r>
              <a:rPr lang="tr-TR" sz="1600" b="1" dirty="0">
                <a:latin typeface="Aptos" panose="020B0004020202020204" pitchFamily="34" charset="0"/>
              </a:rPr>
              <a:t>Both tests (-)</a:t>
            </a:r>
          </a:p>
        </p:txBody>
      </p:sp>
      <p:sp>
        <p:nvSpPr>
          <p:cNvPr id="54281" name="TextBox 11"/>
          <p:cNvSpPr txBox="1">
            <a:spLocks noChangeArrowheads="1"/>
          </p:cNvSpPr>
          <p:nvPr/>
        </p:nvSpPr>
        <p:spPr bwMode="auto">
          <a:xfrm>
            <a:off x="4460009" y="4572001"/>
            <a:ext cx="1197123" cy="584775"/>
          </a:xfrm>
          <a:prstGeom prst="rect">
            <a:avLst/>
          </a:prstGeom>
          <a:noFill/>
          <a:ln w="9525">
            <a:noFill/>
            <a:miter lim="800000"/>
            <a:headEnd/>
            <a:tailEnd/>
          </a:ln>
        </p:spPr>
        <p:txBody>
          <a:bodyPr wrap="none">
            <a:spAutoFit/>
          </a:bodyPr>
          <a:lstStyle/>
          <a:p>
            <a:pPr algn="ctr">
              <a:defRPr/>
            </a:pPr>
            <a:r>
              <a:rPr lang="tr-TR" sz="1600" b="1" dirty="0">
                <a:latin typeface="Aptos" panose="020B0004020202020204" pitchFamily="34" charset="0"/>
                <a:cs typeface="Calibri" pitchFamily="34" charset="0"/>
              </a:rPr>
              <a:t>Cytology(-)</a:t>
            </a:r>
          </a:p>
          <a:p>
            <a:pPr algn="ctr">
              <a:defRPr/>
            </a:pPr>
            <a:r>
              <a:rPr lang="tr-TR" sz="1600" b="1" dirty="0">
                <a:latin typeface="Aptos" panose="020B0004020202020204" pitchFamily="34" charset="0"/>
                <a:cs typeface="Calibri" pitchFamily="34" charset="0"/>
              </a:rPr>
              <a:t>HPV (+)</a:t>
            </a:r>
          </a:p>
        </p:txBody>
      </p:sp>
      <p:sp>
        <p:nvSpPr>
          <p:cNvPr id="54282" name="TextBox 12"/>
          <p:cNvSpPr txBox="1">
            <a:spLocks noChangeArrowheads="1"/>
          </p:cNvSpPr>
          <p:nvPr/>
        </p:nvSpPr>
        <p:spPr bwMode="auto">
          <a:xfrm>
            <a:off x="5834122" y="4572000"/>
            <a:ext cx="1990610" cy="338554"/>
          </a:xfrm>
          <a:prstGeom prst="rect">
            <a:avLst/>
          </a:prstGeom>
          <a:noFill/>
          <a:ln w="9525">
            <a:noFill/>
            <a:miter lim="800000"/>
            <a:headEnd/>
            <a:tailEnd/>
          </a:ln>
        </p:spPr>
        <p:txBody>
          <a:bodyPr wrap="none">
            <a:spAutoFit/>
          </a:bodyPr>
          <a:lstStyle/>
          <a:p>
            <a:pPr algn="ctr">
              <a:defRPr/>
            </a:pPr>
            <a:r>
              <a:rPr lang="tr-TR" sz="1600" b="1" dirty="0">
                <a:latin typeface="Aptos" panose="020B0004020202020204" pitchFamily="34" charset="0"/>
              </a:rPr>
              <a:t>Cytology abnormal </a:t>
            </a:r>
          </a:p>
        </p:txBody>
      </p:sp>
      <p:sp>
        <p:nvSpPr>
          <p:cNvPr id="54283" name="TextBox 13"/>
          <p:cNvSpPr txBox="1">
            <a:spLocks noChangeArrowheads="1"/>
          </p:cNvSpPr>
          <p:nvPr/>
        </p:nvSpPr>
        <p:spPr bwMode="auto">
          <a:xfrm>
            <a:off x="2209610" y="5500688"/>
            <a:ext cx="1884748" cy="553998"/>
          </a:xfrm>
          <a:prstGeom prst="rect">
            <a:avLst/>
          </a:prstGeom>
          <a:noFill/>
          <a:ln w="9525">
            <a:noFill/>
            <a:miter lim="800000"/>
            <a:headEnd/>
            <a:tailEnd/>
          </a:ln>
        </p:spPr>
        <p:txBody>
          <a:bodyPr wrap="none">
            <a:spAutoFit/>
          </a:bodyPr>
          <a:lstStyle/>
          <a:p>
            <a:pPr algn="ctr">
              <a:defRPr/>
            </a:pPr>
            <a:r>
              <a:rPr lang="tr-TR" sz="1600" b="1" dirty="0">
                <a:latin typeface="Aptos" panose="020B0004020202020204" pitchFamily="34" charset="0"/>
              </a:rPr>
              <a:t>Routine Screening</a:t>
            </a:r>
          </a:p>
          <a:p>
            <a:pPr algn="ctr">
              <a:defRPr/>
            </a:pPr>
            <a:r>
              <a:rPr lang="tr-TR" sz="1400" dirty="0">
                <a:latin typeface="Aptos" panose="020B0004020202020204" pitchFamily="34" charset="0"/>
              </a:rPr>
              <a:t>@ 3 years interval</a:t>
            </a:r>
          </a:p>
        </p:txBody>
      </p:sp>
      <p:cxnSp>
        <p:nvCxnSpPr>
          <p:cNvPr id="17" name="Straight Arrow Connector 16"/>
          <p:cNvCxnSpPr>
            <a:stCxn id="33796" idx="2"/>
            <a:endCxn id="54278" idx="0"/>
          </p:cNvCxnSpPr>
          <p:nvPr/>
        </p:nvCxnSpPr>
        <p:spPr bwMode="auto">
          <a:xfrm>
            <a:off x="2693194" y="3196054"/>
            <a:ext cx="3" cy="304384"/>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3797" idx="2"/>
            <a:endCxn id="54279" idx="0"/>
          </p:cNvCxnSpPr>
          <p:nvPr/>
        </p:nvCxnSpPr>
        <p:spPr bwMode="auto">
          <a:xfrm>
            <a:off x="5057776" y="3196054"/>
            <a:ext cx="3" cy="304384"/>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4279" idx="2"/>
            <a:endCxn id="54281" idx="0"/>
          </p:cNvCxnSpPr>
          <p:nvPr/>
        </p:nvCxnSpPr>
        <p:spPr bwMode="auto">
          <a:xfrm>
            <a:off x="5057779" y="4054436"/>
            <a:ext cx="792" cy="517565"/>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4281" idx="2"/>
          </p:cNvCxnSpPr>
          <p:nvPr/>
        </p:nvCxnSpPr>
        <p:spPr bwMode="auto">
          <a:xfrm flipH="1">
            <a:off x="5057776" y="5156776"/>
            <a:ext cx="795" cy="345499"/>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4280" idx="2"/>
            <a:endCxn id="54283" idx="0"/>
          </p:cNvCxnSpPr>
          <p:nvPr/>
        </p:nvCxnSpPr>
        <p:spPr bwMode="auto">
          <a:xfrm flipH="1">
            <a:off x="3151984" y="4910554"/>
            <a:ext cx="1" cy="590134"/>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5400000">
            <a:off x="8038307" y="3483770"/>
            <a:ext cx="2260600" cy="1587"/>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4282" idx="3"/>
          </p:cNvCxnSpPr>
          <p:nvPr/>
        </p:nvCxnSpPr>
        <p:spPr bwMode="auto">
          <a:xfrm>
            <a:off x="7824732" y="4741277"/>
            <a:ext cx="485831" cy="122823"/>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33796" idx="0"/>
          </p:cNvCxnSpPr>
          <p:nvPr/>
        </p:nvCxnSpPr>
        <p:spPr bwMode="auto">
          <a:xfrm rot="10800000" flipV="1">
            <a:off x="2693195" y="2352674"/>
            <a:ext cx="1188245" cy="504825"/>
          </a:xfrm>
          <a:prstGeom prst="bentConnector2">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33797" idx="0"/>
          </p:cNvCxnSpPr>
          <p:nvPr/>
        </p:nvCxnSpPr>
        <p:spPr bwMode="auto">
          <a:xfrm>
            <a:off x="3881438" y="2352676"/>
            <a:ext cx="1176338" cy="504824"/>
          </a:xfrm>
          <a:prstGeom prst="bentConnector2">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279" idx="2"/>
            <a:endCxn id="54280" idx="0"/>
          </p:cNvCxnSpPr>
          <p:nvPr/>
        </p:nvCxnSpPr>
        <p:spPr bwMode="auto">
          <a:xfrm rot="5400000">
            <a:off x="3846100" y="3360321"/>
            <a:ext cx="517564" cy="1905794"/>
          </a:xfrm>
          <a:prstGeom prst="bent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54279" idx="2"/>
            <a:endCxn id="54282" idx="0"/>
          </p:cNvCxnSpPr>
          <p:nvPr/>
        </p:nvCxnSpPr>
        <p:spPr bwMode="auto">
          <a:xfrm rot="16200000" flipH="1">
            <a:off x="5684821" y="3427394"/>
            <a:ext cx="517564" cy="1771648"/>
          </a:xfrm>
          <a:prstGeom prst="bentConnector3">
            <a:avLst>
              <a:gd name="adj1" fmla="val 50000"/>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Snip Single Corner Rectangle 4"/>
          <p:cNvSpPr/>
          <p:nvPr/>
        </p:nvSpPr>
        <p:spPr>
          <a:xfrm>
            <a:off x="8310578" y="4613471"/>
            <a:ext cx="1714512" cy="501848"/>
          </a:xfrm>
          <a:prstGeom prst="snip1Rect">
            <a:avLst/>
          </a:prstGeom>
          <a:solidFill>
            <a:schemeClr val="accent5">
              <a:lumMod val="50000"/>
            </a:schemeClr>
          </a:solidFill>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anchor="ctr">
            <a:normAutofit fontScale="70000" lnSpcReduction="20000"/>
          </a:bodyPr>
          <a:lstStyle/>
          <a:p>
            <a:pPr algn="ctr">
              <a:defRPr/>
            </a:pPr>
            <a:r>
              <a:rPr lang="tr-TR" b="1" dirty="0">
                <a:latin typeface="Aptos" panose="020B0004020202020204" pitchFamily="34" charset="0"/>
              </a:rPr>
              <a:t>execute according to ASCCP recomm.</a:t>
            </a:r>
          </a:p>
        </p:txBody>
      </p:sp>
      <p:sp>
        <p:nvSpPr>
          <p:cNvPr id="15" name="Round Diagonal Corner Rectangle 14"/>
          <p:cNvSpPr/>
          <p:nvPr/>
        </p:nvSpPr>
        <p:spPr>
          <a:xfrm>
            <a:off x="4129582" y="5500702"/>
            <a:ext cx="1857388" cy="579600"/>
          </a:xfrm>
          <a:prstGeom prst="round2Diag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tr-TR" sz="1600" b="1" dirty="0">
                <a:solidFill>
                  <a:schemeClr val="bg1"/>
                </a:solidFill>
                <a:latin typeface="Aptos" panose="020B0004020202020204" pitchFamily="34" charset="0"/>
              </a:rPr>
              <a:t>Colposcopy</a:t>
            </a:r>
          </a:p>
        </p:txBody>
      </p:sp>
      <p:sp>
        <p:nvSpPr>
          <p:cNvPr id="3" name="Round Diagonal Corner Rectangle 2"/>
          <p:cNvSpPr/>
          <p:nvPr/>
        </p:nvSpPr>
        <p:spPr>
          <a:xfrm>
            <a:off x="2738414" y="1785926"/>
            <a:ext cx="2286016" cy="567342"/>
          </a:xfrm>
          <a:prstGeom prst="round2Diag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tr-TR" sz="1600" b="1" dirty="0">
                <a:solidFill>
                  <a:schemeClr val="bg1"/>
                </a:solidFill>
                <a:latin typeface="Aptos" panose="020B0004020202020204" pitchFamily="34" charset="0"/>
              </a:rPr>
              <a:t>Cytology Negative</a:t>
            </a:r>
            <a:endParaRPr lang="tr-TR" b="1" i="1" dirty="0">
              <a:solidFill>
                <a:schemeClr val="bg1"/>
              </a:solidFill>
              <a:latin typeface="Aptos" panose="020B0004020202020204" pitchFamily="34" charset="0"/>
            </a:endParaRPr>
          </a:p>
        </p:txBody>
      </p:sp>
      <p:sp>
        <p:nvSpPr>
          <p:cNvPr id="4" name="Round Diagonal Corner Rectangle 3"/>
          <p:cNvSpPr/>
          <p:nvPr/>
        </p:nvSpPr>
        <p:spPr>
          <a:xfrm>
            <a:off x="8024826" y="1785926"/>
            <a:ext cx="2286016" cy="567342"/>
          </a:xfrm>
          <a:prstGeom prst="round2DiagRect">
            <a:avLst/>
          </a:prstGeom>
          <a:solidFill>
            <a:schemeClr val="tx2"/>
          </a:solidFill>
          <a:ln>
            <a:solidFill>
              <a:schemeClr val="tx1">
                <a:lumMod val="95000"/>
                <a:lumOff val="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tr-TR" sz="1600" b="1" dirty="0">
                <a:solidFill>
                  <a:schemeClr val="bg1"/>
                </a:solidFill>
                <a:latin typeface="Aptos" panose="020B0004020202020204" pitchFamily="34" charset="0"/>
              </a:rPr>
              <a:t>Cytology≥ASC-US</a:t>
            </a:r>
          </a:p>
        </p:txBody>
      </p:sp>
    </p:spTree>
    <p:extLst>
      <p:ext uri="{BB962C8B-B14F-4D97-AF65-F5344CB8AC3E}">
        <p14:creationId xmlns:p14="http://schemas.microsoft.com/office/powerpoint/2010/main" val="324500865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589214" y="1535519"/>
            <a:ext cx="7788275" cy="3098800"/>
          </a:xfrm>
          <a:prstGeom prst="rect">
            <a:avLst/>
          </a:prstGeom>
          <a:solidFill>
            <a:srgbClr val="244061"/>
          </a:solidFill>
          <a:ln w="9525" algn="ctr">
            <a:noFill/>
            <a:miter lim="800000"/>
            <a:headEnd/>
            <a:tailEnd/>
          </a:ln>
        </p:spPr>
        <p:txBody>
          <a:bodyPr wrap="none" lIns="0" tIns="0" rIns="0" bIns="0" anchor="ctr"/>
          <a:lstStyle/>
          <a:p>
            <a:endParaRPr lang="tr-TR" dirty="0">
              <a:solidFill>
                <a:srgbClr val="000000"/>
              </a:solidFill>
              <a:latin typeface="Aptos" panose="020B0004020202020204" pitchFamily="34" charset="0"/>
            </a:endParaRPr>
          </a:p>
        </p:txBody>
      </p:sp>
      <p:sp>
        <p:nvSpPr>
          <p:cNvPr id="41987" name="Rectangle 3"/>
          <p:cNvSpPr>
            <a:spLocks noGrp="1" noChangeArrowheads="1"/>
          </p:cNvSpPr>
          <p:nvPr>
            <p:ph type="title"/>
          </p:nvPr>
        </p:nvSpPr>
        <p:spPr>
          <a:xfrm>
            <a:off x="2524126" y="228600"/>
            <a:ext cx="7762875" cy="990600"/>
          </a:xfrm>
        </p:spPr>
        <p:txBody>
          <a:bodyPr>
            <a:normAutofit fontScale="90000"/>
          </a:bodyPr>
          <a:lstStyle/>
          <a:p>
            <a:r>
              <a:rPr lang="tr-TR" sz="3200" dirty="0">
                <a:cs typeface="Arial" charset="0"/>
              </a:rPr>
              <a:t>Implemented </a:t>
            </a:r>
            <a:r>
              <a:rPr lang="tr-TR" sz="3200" dirty="0" err="1">
                <a:cs typeface="Arial" charset="0"/>
              </a:rPr>
              <a:t>and</a:t>
            </a:r>
            <a:r>
              <a:rPr lang="tr-TR" sz="3200" dirty="0">
                <a:cs typeface="Arial" charset="0"/>
              </a:rPr>
              <a:t> </a:t>
            </a:r>
            <a:r>
              <a:rPr lang="tr-TR" sz="3200" dirty="0" err="1">
                <a:cs typeface="Arial" charset="0"/>
              </a:rPr>
              <a:t>Future</a:t>
            </a:r>
            <a:r>
              <a:rPr lang="tr-TR" sz="3200" dirty="0">
                <a:cs typeface="Arial" charset="0"/>
              </a:rPr>
              <a:t> </a:t>
            </a:r>
            <a:r>
              <a:rPr lang="tr-TR" sz="3200" dirty="0" err="1">
                <a:cs typeface="Arial" charset="0"/>
              </a:rPr>
              <a:t>Strategies</a:t>
            </a:r>
            <a:r>
              <a:rPr lang="tr-TR" sz="3200" dirty="0">
                <a:cs typeface="Arial" charset="0"/>
              </a:rPr>
              <a:t> in Cx </a:t>
            </a:r>
            <a:r>
              <a:rPr lang="tr-TR" sz="3200" dirty="0" err="1">
                <a:cs typeface="Arial" charset="0"/>
              </a:rPr>
              <a:t>Ca</a:t>
            </a:r>
            <a:r>
              <a:rPr lang="tr-TR" sz="3200" dirty="0">
                <a:cs typeface="Arial" charset="0"/>
              </a:rPr>
              <a:t> </a:t>
            </a:r>
            <a:r>
              <a:rPr lang="tr-TR" sz="3200" dirty="0" err="1">
                <a:cs typeface="Arial" charset="0"/>
              </a:rPr>
              <a:t>Screening</a:t>
            </a:r>
            <a:endParaRPr lang="es-ES" sz="3200" dirty="0">
              <a:cs typeface="Arial" charset="0"/>
            </a:endParaRPr>
          </a:p>
        </p:txBody>
      </p:sp>
      <p:sp>
        <p:nvSpPr>
          <p:cNvPr id="41988" name="Line 4"/>
          <p:cNvSpPr>
            <a:spLocks noChangeShapeType="1"/>
          </p:cNvSpPr>
          <p:nvPr/>
        </p:nvSpPr>
        <p:spPr bwMode="auto">
          <a:xfrm>
            <a:off x="3370263" y="1549808"/>
            <a:ext cx="0" cy="3089275"/>
          </a:xfrm>
          <a:prstGeom prst="line">
            <a:avLst/>
          </a:prstGeom>
          <a:noFill/>
          <a:ln w="19050">
            <a:solidFill>
              <a:schemeClr val="tx1"/>
            </a:solidFill>
            <a:round/>
            <a:headEnd/>
            <a:tailEnd/>
          </a:ln>
        </p:spPr>
        <p:txBody>
          <a:bodyPr/>
          <a:lstStyle/>
          <a:p>
            <a:endParaRPr lang="tr-TR" dirty="0">
              <a:latin typeface="Aptos" panose="020B0004020202020204" pitchFamily="34" charset="0"/>
            </a:endParaRPr>
          </a:p>
        </p:txBody>
      </p:sp>
      <p:sp>
        <p:nvSpPr>
          <p:cNvPr id="41989" name="Line 5"/>
          <p:cNvSpPr>
            <a:spLocks noChangeShapeType="1"/>
          </p:cNvSpPr>
          <p:nvPr/>
        </p:nvSpPr>
        <p:spPr bwMode="auto">
          <a:xfrm>
            <a:off x="2600326" y="4639082"/>
            <a:ext cx="7775575" cy="0"/>
          </a:xfrm>
          <a:prstGeom prst="line">
            <a:avLst/>
          </a:prstGeom>
          <a:noFill/>
          <a:ln w="19050">
            <a:solidFill>
              <a:schemeClr val="tx1"/>
            </a:solidFill>
            <a:round/>
            <a:headEnd/>
            <a:tailEnd/>
          </a:ln>
        </p:spPr>
        <p:txBody>
          <a:bodyPr/>
          <a:lstStyle/>
          <a:p>
            <a:endParaRPr lang="tr-TR" dirty="0">
              <a:latin typeface="Aptos" panose="020B0004020202020204" pitchFamily="34" charset="0"/>
            </a:endParaRPr>
          </a:p>
        </p:txBody>
      </p:sp>
      <p:sp>
        <p:nvSpPr>
          <p:cNvPr id="278534" name="Freeform 6"/>
          <p:cNvSpPr>
            <a:spLocks/>
          </p:cNvSpPr>
          <p:nvPr/>
        </p:nvSpPr>
        <p:spPr bwMode="auto">
          <a:xfrm>
            <a:off x="3467100" y="1552982"/>
            <a:ext cx="5665788" cy="2851150"/>
          </a:xfrm>
          <a:custGeom>
            <a:avLst/>
            <a:gdLst>
              <a:gd name="T0" fmla="*/ 0 w 2832"/>
              <a:gd name="T1" fmla="*/ 2147483647 h 1168"/>
              <a:gd name="T2" fmla="*/ 2147483647 w 2832"/>
              <a:gd name="T3" fmla="*/ 2147483647 h 1168"/>
              <a:gd name="T4" fmla="*/ 2147483647 w 2832"/>
              <a:gd name="T5" fmla="*/ 2147483647 h 1168"/>
              <a:gd name="T6" fmla="*/ 2147483647 w 2832"/>
              <a:gd name="T7" fmla="*/ 2147483647 h 1168"/>
              <a:gd name="T8" fmla="*/ 0 60000 65536"/>
              <a:gd name="T9" fmla="*/ 0 60000 65536"/>
              <a:gd name="T10" fmla="*/ 0 60000 65536"/>
              <a:gd name="T11" fmla="*/ 0 60000 65536"/>
              <a:gd name="T12" fmla="*/ 0 w 2832"/>
              <a:gd name="T13" fmla="*/ 0 h 1168"/>
              <a:gd name="T14" fmla="*/ 2832 w 2832"/>
              <a:gd name="T15" fmla="*/ 1168 h 1168"/>
            </a:gdLst>
            <a:ahLst/>
            <a:cxnLst>
              <a:cxn ang="T8">
                <a:pos x="T0" y="T1"/>
              </a:cxn>
              <a:cxn ang="T9">
                <a:pos x="T2" y="T3"/>
              </a:cxn>
              <a:cxn ang="T10">
                <a:pos x="T4" y="T5"/>
              </a:cxn>
              <a:cxn ang="T11">
                <a:pos x="T6" y="T7"/>
              </a:cxn>
            </a:cxnLst>
            <a:rect l="T12" t="T13" r="T14" b="T15"/>
            <a:pathLst>
              <a:path w="2832" h="1168">
                <a:moveTo>
                  <a:pt x="0" y="1168"/>
                </a:moveTo>
                <a:cubicBezTo>
                  <a:pt x="20" y="648"/>
                  <a:pt x="40" y="128"/>
                  <a:pt x="192" y="64"/>
                </a:cubicBezTo>
                <a:cubicBezTo>
                  <a:pt x="344" y="0"/>
                  <a:pt x="472" y="640"/>
                  <a:pt x="912" y="784"/>
                </a:cubicBezTo>
                <a:cubicBezTo>
                  <a:pt x="1352" y="928"/>
                  <a:pt x="2092" y="928"/>
                  <a:pt x="2832" y="928"/>
                </a:cubicBezTo>
              </a:path>
            </a:pathLst>
          </a:custGeom>
          <a:noFill/>
          <a:ln w="57150">
            <a:solidFill>
              <a:srgbClr val="FF9900"/>
            </a:solidFill>
            <a:round/>
            <a:headEnd/>
            <a:tailEnd/>
          </a:ln>
        </p:spPr>
        <p:txBody>
          <a:bodyPr/>
          <a:lstStyle/>
          <a:p>
            <a:endParaRPr lang="tr-TR" dirty="0">
              <a:solidFill>
                <a:srgbClr val="000000"/>
              </a:solidFill>
              <a:latin typeface="Aptos" panose="020B0004020202020204" pitchFamily="34" charset="0"/>
            </a:endParaRPr>
          </a:p>
        </p:txBody>
      </p:sp>
      <p:sp>
        <p:nvSpPr>
          <p:cNvPr id="278535" name="Freeform 7"/>
          <p:cNvSpPr>
            <a:spLocks/>
          </p:cNvSpPr>
          <p:nvPr/>
        </p:nvSpPr>
        <p:spPr bwMode="auto">
          <a:xfrm>
            <a:off x="5045075" y="4077108"/>
            <a:ext cx="4806950" cy="504825"/>
          </a:xfrm>
          <a:custGeom>
            <a:avLst/>
            <a:gdLst>
              <a:gd name="T0" fmla="*/ 0 w 3521"/>
              <a:gd name="T1" fmla="*/ 2147483647 h 345"/>
              <a:gd name="T2" fmla="*/ 2147483647 w 3521"/>
              <a:gd name="T3" fmla="*/ 2147483647 h 345"/>
              <a:gd name="T4" fmla="*/ 2147483647 w 3521"/>
              <a:gd name="T5" fmla="*/ 2147483647 h 345"/>
              <a:gd name="T6" fmla="*/ 2147483647 w 3521"/>
              <a:gd name="T7" fmla="*/ 2147483647 h 345"/>
              <a:gd name="T8" fmla="*/ 2147483647 w 3521"/>
              <a:gd name="T9" fmla="*/ 2147483647 h 345"/>
              <a:gd name="T10" fmla="*/ 0 60000 65536"/>
              <a:gd name="T11" fmla="*/ 0 60000 65536"/>
              <a:gd name="T12" fmla="*/ 0 60000 65536"/>
              <a:gd name="T13" fmla="*/ 0 60000 65536"/>
              <a:gd name="T14" fmla="*/ 0 60000 65536"/>
              <a:gd name="T15" fmla="*/ 0 w 3521"/>
              <a:gd name="T16" fmla="*/ 0 h 345"/>
              <a:gd name="T17" fmla="*/ 3521 w 3521"/>
              <a:gd name="T18" fmla="*/ 345 h 345"/>
            </a:gdLst>
            <a:ahLst/>
            <a:cxnLst>
              <a:cxn ang="T10">
                <a:pos x="T0" y="T1"/>
              </a:cxn>
              <a:cxn ang="T11">
                <a:pos x="T2" y="T3"/>
              </a:cxn>
              <a:cxn ang="T12">
                <a:pos x="T4" y="T5"/>
              </a:cxn>
              <a:cxn ang="T13">
                <a:pos x="T6" y="T7"/>
              </a:cxn>
              <a:cxn ang="T14">
                <a:pos x="T8" y="T9"/>
              </a:cxn>
            </a:cxnLst>
            <a:rect l="T15" t="T16" r="T17" b="T18"/>
            <a:pathLst>
              <a:path w="3521" h="345">
                <a:moveTo>
                  <a:pt x="0" y="326"/>
                </a:moveTo>
                <a:cubicBezTo>
                  <a:pt x="138" y="313"/>
                  <a:pt x="276" y="299"/>
                  <a:pt x="414" y="246"/>
                </a:cubicBezTo>
                <a:cubicBezTo>
                  <a:pt x="552" y="193"/>
                  <a:pt x="594" y="12"/>
                  <a:pt x="829" y="6"/>
                </a:cubicBezTo>
                <a:cubicBezTo>
                  <a:pt x="1064" y="0"/>
                  <a:pt x="1375" y="151"/>
                  <a:pt x="1824" y="207"/>
                </a:cubicBezTo>
                <a:cubicBezTo>
                  <a:pt x="2273" y="263"/>
                  <a:pt x="3168" y="316"/>
                  <a:pt x="3521" y="345"/>
                </a:cubicBezTo>
              </a:path>
            </a:pathLst>
          </a:custGeom>
          <a:noFill/>
          <a:ln w="57150">
            <a:solidFill>
              <a:srgbClr val="FFFF00"/>
            </a:solidFill>
            <a:round/>
            <a:headEnd/>
            <a:tailEnd/>
          </a:ln>
        </p:spPr>
        <p:txBody>
          <a:bodyPr/>
          <a:lstStyle/>
          <a:p>
            <a:endParaRPr lang="tr-TR" dirty="0">
              <a:solidFill>
                <a:srgbClr val="000000"/>
              </a:solidFill>
              <a:latin typeface="Aptos" panose="020B0004020202020204" pitchFamily="34" charset="0"/>
            </a:endParaRPr>
          </a:p>
        </p:txBody>
      </p:sp>
      <p:sp>
        <p:nvSpPr>
          <p:cNvPr id="278536" name="Freeform 8"/>
          <p:cNvSpPr>
            <a:spLocks/>
          </p:cNvSpPr>
          <p:nvPr/>
        </p:nvSpPr>
        <p:spPr bwMode="auto">
          <a:xfrm>
            <a:off x="5964239" y="4358094"/>
            <a:ext cx="4321175" cy="234950"/>
          </a:xfrm>
          <a:custGeom>
            <a:avLst/>
            <a:gdLst>
              <a:gd name="T0" fmla="*/ 0 w 2160"/>
              <a:gd name="T1" fmla="*/ 2147483647 h 96"/>
              <a:gd name="T2" fmla="*/ 2147483647 w 2160"/>
              <a:gd name="T3" fmla="*/ 2147483647 h 96"/>
              <a:gd name="T4" fmla="*/ 2147483647 w 2160"/>
              <a:gd name="T5" fmla="*/ 0 h 96"/>
              <a:gd name="T6" fmla="*/ 2147483647 w 2160"/>
              <a:gd name="T7" fmla="*/ 2147483647 h 96"/>
              <a:gd name="T8" fmla="*/ 0 60000 65536"/>
              <a:gd name="T9" fmla="*/ 0 60000 65536"/>
              <a:gd name="T10" fmla="*/ 0 60000 65536"/>
              <a:gd name="T11" fmla="*/ 0 60000 65536"/>
              <a:gd name="T12" fmla="*/ 0 w 2160"/>
              <a:gd name="T13" fmla="*/ 0 h 96"/>
              <a:gd name="T14" fmla="*/ 2160 w 2160"/>
              <a:gd name="T15" fmla="*/ 96 h 96"/>
            </a:gdLst>
            <a:ahLst/>
            <a:cxnLst>
              <a:cxn ang="T8">
                <a:pos x="T0" y="T1"/>
              </a:cxn>
              <a:cxn ang="T9">
                <a:pos x="T2" y="T3"/>
              </a:cxn>
              <a:cxn ang="T10">
                <a:pos x="T4" y="T5"/>
              </a:cxn>
              <a:cxn ang="T11">
                <a:pos x="T6" y="T7"/>
              </a:cxn>
            </a:cxnLst>
            <a:rect l="T12" t="T13" r="T14" b="T15"/>
            <a:pathLst>
              <a:path w="2160" h="96">
                <a:moveTo>
                  <a:pt x="0" y="96"/>
                </a:moveTo>
                <a:cubicBezTo>
                  <a:pt x="184" y="80"/>
                  <a:pt x="368" y="64"/>
                  <a:pt x="528" y="48"/>
                </a:cubicBezTo>
                <a:cubicBezTo>
                  <a:pt x="688" y="32"/>
                  <a:pt x="688" y="0"/>
                  <a:pt x="960" y="0"/>
                </a:cubicBezTo>
                <a:cubicBezTo>
                  <a:pt x="1232" y="0"/>
                  <a:pt x="1960" y="40"/>
                  <a:pt x="2160" y="48"/>
                </a:cubicBezTo>
              </a:path>
            </a:pathLst>
          </a:custGeom>
          <a:noFill/>
          <a:ln w="57150">
            <a:solidFill>
              <a:srgbClr val="CCCCFF"/>
            </a:solidFill>
            <a:prstDash val="sysDot"/>
            <a:round/>
            <a:headEnd/>
            <a:tailEnd/>
          </a:ln>
        </p:spPr>
        <p:txBody>
          <a:bodyPr/>
          <a:lstStyle/>
          <a:p>
            <a:endParaRPr lang="tr-TR" dirty="0">
              <a:solidFill>
                <a:srgbClr val="000000"/>
              </a:solidFill>
              <a:latin typeface="Aptos" panose="020B0004020202020204" pitchFamily="34" charset="0"/>
            </a:endParaRPr>
          </a:p>
        </p:txBody>
      </p:sp>
      <p:sp>
        <p:nvSpPr>
          <p:cNvPr id="41993" name="Text Box 9"/>
          <p:cNvSpPr txBox="1">
            <a:spLocks noChangeArrowheads="1"/>
          </p:cNvSpPr>
          <p:nvPr/>
        </p:nvSpPr>
        <p:spPr bwMode="auto">
          <a:xfrm>
            <a:off x="3070613" y="4637494"/>
            <a:ext cx="612668" cy="369332"/>
          </a:xfrm>
          <a:prstGeom prst="rect">
            <a:avLst/>
          </a:prstGeom>
          <a:noFill/>
          <a:ln w="9525">
            <a:noFill/>
            <a:miter lim="800000"/>
            <a:headEnd/>
            <a:tailEnd/>
          </a:ln>
        </p:spPr>
        <p:txBody>
          <a:bodyPr wrap="none">
            <a:spAutoFit/>
          </a:bodyPr>
          <a:lstStyle/>
          <a:p>
            <a:r>
              <a:rPr lang="en-US" b="1" dirty="0">
                <a:latin typeface="Aptos" panose="020B0004020202020204" pitchFamily="34" charset="0"/>
              </a:rPr>
              <a:t>15 </a:t>
            </a:r>
            <a:r>
              <a:rPr lang="tr-TR" b="1" dirty="0">
                <a:latin typeface="Aptos" panose="020B0004020202020204" pitchFamily="34" charset="0"/>
              </a:rPr>
              <a:t>Y</a:t>
            </a:r>
            <a:endParaRPr lang="en-US" b="1" dirty="0">
              <a:latin typeface="Aptos" panose="020B0004020202020204" pitchFamily="34" charset="0"/>
            </a:endParaRPr>
          </a:p>
        </p:txBody>
      </p:sp>
      <p:sp>
        <p:nvSpPr>
          <p:cNvPr id="41994" name="Text Box 10"/>
          <p:cNvSpPr txBox="1">
            <a:spLocks noChangeArrowheads="1"/>
          </p:cNvSpPr>
          <p:nvPr/>
        </p:nvSpPr>
        <p:spPr bwMode="auto">
          <a:xfrm>
            <a:off x="5007081" y="4637494"/>
            <a:ext cx="612668" cy="369332"/>
          </a:xfrm>
          <a:prstGeom prst="rect">
            <a:avLst/>
          </a:prstGeom>
          <a:noFill/>
          <a:ln w="9525">
            <a:noFill/>
            <a:miter lim="800000"/>
            <a:headEnd/>
            <a:tailEnd/>
          </a:ln>
        </p:spPr>
        <p:txBody>
          <a:bodyPr wrap="none">
            <a:spAutoFit/>
          </a:bodyPr>
          <a:lstStyle/>
          <a:p>
            <a:r>
              <a:rPr lang="en-US" b="1" dirty="0">
                <a:latin typeface="Aptos" panose="020B0004020202020204" pitchFamily="34" charset="0"/>
              </a:rPr>
              <a:t>30 </a:t>
            </a:r>
            <a:r>
              <a:rPr lang="tr-TR" b="1" dirty="0">
                <a:latin typeface="Aptos" panose="020B0004020202020204" pitchFamily="34" charset="0"/>
              </a:rPr>
              <a:t>Y</a:t>
            </a:r>
            <a:endParaRPr lang="en-US" b="1" dirty="0">
              <a:latin typeface="Aptos" panose="020B0004020202020204" pitchFamily="34" charset="0"/>
            </a:endParaRPr>
          </a:p>
        </p:txBody>
      </p:sp>
      <p:sp>
        <p:nvSpPr>
          <p:cNvPr id="41995" name="Text Box 11"/>
          <p:cNvSpPr txBox="1">
            <a:spLocks noChangeArrowheads="1"/>
          </p:cNvSpPr>
          <p:nvPr/>
        </p:nvSpPr>
        <p:spPr bwMode="auto">
          <a:xfrm>
            <a:off x="6888089" y="4637494"/>
            <a:ext cx="612668" cy="369332"/>
          </a:xfrm>
          <a:prstGeom prst="rect">
            <a:avLst/>
          </a:prstGeom>
          <a:noFill/>
          <a:ln w="9525">
            <a:noFill/>
            <a:miter lim="800000"/>
            <a:headEnd/>
            <a:tailEnd/>
          </a:ln>
        </p:spPr>
        <p:txBody>
          <a:bodyPr wrap="none">
            <a:spAutoFit/>
          </a:bodyPr>
          <a:lstStyle/>
          <a:p>
            <a:r>
              <a:rPr lang="en-US" b="1" dirty="0">
                <a:latin typeface="Aptos" panose="020B0004020202020204" pitchFamily="34" charset="0"/>
              </a:rPr>
              <a:t>45 </a:t>
            </a:r>
            <a:r>
              <a:rPr lang="tr-TR" b="1" dirty="0">
                <a:latin typeface="Aptos" panose="020B0004020202020204" pitchFamily="34" charset="0"/>
              </a:rPr>
              <a:t>Y</a:t>
            </a:r>
            <a:endParaRPr lang="en-US" b="1" dirty="0">
              <a:latin typeface="Aptos" panose="020B0004020202020204" pitchFamily="34" charset="0"/>
            </a:endParaRPr>
          </a:p>
        </p:txBody>
      </p:sp>
      <p:sp>
        <p:nvSpPr>
          <p:cNvPr id="278540" name="Text Box 12"/>
          <p:cNvSpPr txBox="1">
            <a:spLocks noChangeArrowheads="1"/>
          </p:cNvSpPr>
          <p:nvPr/>
        </p:nvSpPr>
        <p:spPr bwMode="auto">
          <a:xfrm>
            <a:off x="4757738" y="2481669"/>
            <a:ext cx="683905" cy="400110"/>
          </a:xfrm>
          <a:prstGeom prst="rect">
            <a:avLst/>
          </a:prstGeom>
          <a:noFill/>
          <a:ln w="9525">
            <a:noFill/>
            <a:miter lim="800000"/>
            <a:headEnd/>
            <a:tailEnd/>
          </a:ln>
        </p:spPr>
        <p:txBody>
          <a:bodyPr wrap="none">
            <a:spAutoFit/>
          </a:bodyPr>
          <a:lstStyle/>
          <a:p>
            <a:r>
              <a:rPr lang="en-US" sz="2000" b="1" dirty="0">
                <a:solidFill>
                  <a:srgbClr val="FFC000"/>
                </a:solidFill>
                <a:effectLst>
                  <a:outerShdw blurRad="38100" dist="38100" dir="2700000" algn="tl">
                    <a:srgbClr val="000000">
                      <a:alpha val="43137"/>
                    </a:srgbClr>
                  </a:outerShdw>
                </a:effectLst>
                <a:latin typeface="Aptos" panose="020B0004020202020204" pitchFamily="34" charset="0"/>
              </a:rPr>
              <a:t>HPV</a:t>
            </a:r>
          </a:p>
        </p:txBody>
      </p:sp>
      <p:sp>
        <p:nvSpPr>
          <p:cNvPr id="278541" name="Text Box 13"/>
          <p:cNvSpPr txBox="1">
            <a:spLocks noChangeArrowheads="1"/>
          </p:cNvSpPr>
          <p:nvPr/>
        </p:nvSpPr>
        <p:spPr bwMode="auto">
          <a:xfrm>
            <a:off x="4215979" y="3934232"/>
            <a:ext cx="1661224" cy="400110"/>
          </a:xfrm>
          <a:prstGeom prst="rect">
            <a:avLst/>
          </a:prstGeom>
          <a:noFill/>
          <a:ln w="9525">
            <a:noFill/>
            <a:miter lim="800000"/>
            <a:headEnd/>
            <a:tailEnd/>
          </a:ln>
          <a:effectLst/>
        </p:spPr>
        <p:txBody>
          <a:bodyPr wrap="none">
            <a:spAutoFit/>
          </a:bodyPr>
          <a:lstStyle/>
          <a:p>
            <a:pPr>
              <a:defRPr/>
            </a:pPr>
            <a:r>
              <a:rPr lang="en-US" sz="2000" b="1" dirty="0">
                <a:solidFill>
                  <a:srgbClr val="FFFF00"/>
                </a:solidFill>
                <a:latin typeface="Aptos" panose="020B0004020202020204" pitchFamily="34" charset="0"/>
              </a:rPr>
              <a:t>PRE</a:t>
            </a:r>
            <a:r>
              <a:rPr lang="tr-TR" sz="2000" b="1" dirty="0">
                <a:solidFill>
                  <a:srgbClr val="FFFF00"/>
                </a:solidFill>
                <a:latin typeface="Aptos" panose="020B0004020202020204" pitchFamily="34" charset="0"/>
              </a:rPr>
              <a:t>CANCER</a:t>
            </a:r>
            <a:endParaRPr lang="en-US" sz="2000" b="1" dirty="0">
              <a:solidFill>
                <a:srgbClr val="FFFF00"/>
              </a:solidFill>
              <a:latin typeface="Aptos" panose="020B0004020202020204" pitchFamily="34" charset="0"/>
            </a:endParaRPr>
          </a:p>
        </p:txBody>
      </p:sp>
      <p:sp>
        <p:nvSpPr>
          <p:cNvPr id="278542" name="Text Box 14"/>
          <p:cNvSpPr txBox="1">
            <a:spLocks noChangeArrowheads="1"/>
          </p:cNvSpPr>
          <p:nvPr/>
        </p:nvSpPr>
        <p:spPr bwMode="auto">
          <a:xfrm>
            <a:off x="8870227" y="4031069"/>
            <a:ext cx="1198854" cy="400110"/>
          </a:xfrm>
          <a:prstGeom prst="rect">
            <a:avLst/>
          </a:prstGeom>
          <a:noFill/>
          <a:ln w="9525">
            <a:noFill/>
            <a:miter lim="800000"/>
            <a:headEnd/>
            <a:tailEnd/>
          </a:ln>
          <a:effectLst/>
        </p:spPr>
        <p:txBody>
          <a:bodyPr wrap="none">
            <a:spAutoFit/>
          </a:bodyPr>
          <a:lstStyle/>
          <a:p>
            <a:pPr>
              <a:defRPr/>
            </a:pPr>
            <a:r>
              <a:rPr lang="tr-TR" sz="2000" b="1" dirty="0">
                <a:latin typeface="Aptos" panose="020B0004020202020204" pitchFamily="34" charset="0"/>
              </a:rPr>
              <a:t>CANCER</a:t>
            </a:r>
            <a:endParaRPr lang="en-US" sz="2000" b="1" dirty="0">
              <a:latin typeface="Aptos" panose="020B0004020202020204" pitchFamily="34" charset="0"/>
            </a:endParaRPr>
          </a:p>
        </p:txBody>
      </p:sp>
      <p:sp>
        <p:nvSpPr>
          <p:cNvPr id="42000" name="Text Box 34"/>
          <p:cNvSpPr txBox="1">
            <a:spLocks noChangeArrowheads="1"/>
          </p:cNvSpPr>
          <p:nvPr/>
        </p:nvSpPr>
        <p:spPr bwMode="auto">
          <a:xfrm>
            <a:off x="8744532" y="4645987"/>
            <a:ext cx="612668" cy="369332"/>
          </a:xfrm>
          <a:prstGeom prst="rect">
            <a:avLst/>
          </a:prstGeom>
          <a:noFill/>
          <a:ln w="9525">
            <a:noFill/>
            <a:miter lim="800000"/>
            <a:headEnd/>
            <a:tailEnd/>
          </a:ln>
        </p:spPr>
        <p:txBody>
          <a:bodyPr wrap="none">
            <a:spAutoFit/>
          </a:bodyPr>
          <a:lstStyle/>
          <a:p>
            <a:r>
              <a:rPr lang="en-US" b="1" dirty="0">
                <a:latin typeface="Aptos" panose="020B0004020202020204" pitchFamily="34" charset="0"/>
              </a:rPr>
              <a:t>60 </a:t>
            </a:r>
            <a:r>
              <a:rPr lang="tr-TR" b="1" dirty="0">
                <a:latin typeface="Aptos" panose="020B0004020202020204" pitchFamily="34" charset="0"/>
              </a:rPr>
              <a:t>Y</a:t>
            </a:r>
            <a:endParaRPr lang="en-US" b="1" dirty="0">
              <a:latin typeface="Aptos" panose="020B0004020202020204" pitchFamily="34" charset="0"/>
            </a:endParaRPr>
          </a:p>
        </p:txBody>
      </p:sp>
      <p:grpSp>
        <p:nvGrpSpPr>
          <p:cNvPr id="46" name="Group 45"/>
          <p:cNvGrpSpPr/>
          <p:nvPr/>
        </p:nvGrpSpPr>
        <p:grpSpPr>
          <a:xfrm>
            <a:off x="1776967" y="4265612"/>
            <a:ext cx="8602108" cy="2488408"/>
            <a:chOff x="252967" y="4265612"/>
            <a:chExt cx="8602108" cy="2488408"/>
          </a:xfrm>
        </p:grpSpPr>
        <p:sp>
          <p:nvSpPr>
            <p:cNvPr id="42003" name="Text Box 36"/>
            <p:cNvSpPr txBox="1">
              <a:spLocks noChangeArrowheads="1"/>
            </p:cNvSpPr>
            <p:nvPr/>
          </p:nvSpPr>
          <p:spPr bwMode="auto">
            <a:xfrm>
              <a:off x="252967" y="6078538"/>
              <a:ext cx="760465" cy="307777"/>
            </a:xfrm>
            <a:prstGeom prst="rect">
              <a:avLst/>
            </a:prstGeom>
            <a:noFill/>
            <a:ln w="9525">
              <a:noFill/>
              <a:miter lim="800000"/>
              <a:headEnd/>
              <a:tailEnd/>
            </a:ln>
          </p:spPr>
          <p:txBody>
            <a:bodyPr wrap="none" lIns="0" tIns="0" rIns="0" bIns="0">
              <a:spAutoFit/>
            </a:bodyPr>
            <a:lstStyle/>
            <a:p>
              <a:pPr eaLnBrk="0" hangingPunct="0"/>
              <a:r>
                <a:rPr lang="tr-TR" sz="2000" b="1" dirty="0">
                  <a:latin typeface="Aptos" panose="020B0004020202020204" pitchFamily="34" charset="0"/>
                </a:rPr>
                <a:t>Future</a:t>
              </a:r>
              <a:endParaRPr lang="en-US" sz="2000" b="1" dirty="0">
                <a:latin typeface="Aptos" panose="020B0004020202020204" pitchFamily="34" charset="0"/>
              </a:endParaRPr>
            </a:p>
          </p:txBody>
        </p:sp>
        <p:sp>
          <p:nvSpPr>
            <p:cNvPr id="42010" name="Text Box 39"/>
            <p:cNvSpPr txBox="1">
              <a:spLocks noChangeArrowheads="1"/>
            </p:cNvSpPr>
            <p:nvPr/>
          </p:nvSpPr>
          <p:spPr bwMode="auto">
            <a:xfrm>
              <a:off x="2959381" y="6001469"/>
              <a:ext cx="937949" cy="523220"/>
            </a:xfrm>
            <a:prstGeom prst="rect">
              <a:avLst/>
            </a:prstGeom>
            <a:solidFill>
              <a:srgbClr val="244061"/>
            </a:solidFill>
            <a:ln w="9525">
              <a:noFill/>
              <a:miter lim="800000"/>
              <a:headEnd/>
              <a:tailEnd/>
            </a:ln>
          </p:spPr>
          <p:txBody>
            <a:bodyPr wrap="none">
              <a:spAutoFit/>
            </a:bodyPr>
            <a:lstStyle/>
            <a:p>
              <a:pPr algn="ctr"/>
              <a:r>
                <a:rPr lang="en-US" sz="1400" b="1" dirty="0">
                  <a:solidFill>
                    <a:srgbClr val="FFC000"/>
                  </a:solidFill>
                  <a:latin typeface="Aptos" panose="020B0004020202020204" pitchFamily="34" charset="0"/>
                </a:rPr>
                <a:t>HPV DNA</a:t>
              </a:r>
            </a:p>
            <a:p>
              <a:pPr algn="ctr"/>
              <a:r>
                <a:rPr lang="en-US" sz="1400" b="1" dirty="0">
                  <a:solidFill>
                    <a:srgbClr val="FFC000"/>
                  </a:solidFill>
                  <a:latin typeface="Aptos" panose="020B0004020202020204" pitchFamily="34" charset="0"/>
                </a:rPr>
                <a:t>Test 1</a:t>
              </a:r>
            </a:p>
          </p:txBody>
        </p:sp>
        <p:sp>
          <p:nvSpPr>
            <p:cNvPr id="42011" name="Line 40"/>
            <p:cNvSpPr>
              <a:spLocks noChangeShapeType="1"/>
            </p:cNvSpPr>
            <p:nvPr/>
          </p:nvSpPr>
          <p:spPr bwMode="auto">
            <a:xfrm flipH="1" flipV="1">
              <a:off x="3711111" y="5513294"/>
              <a:ext cx="10553" cy="487457"/>
            </a:xfrm>
            <a:prstGeom prst="line">
              <a:avLst/>
            </a:prstGeom>
            <a:noFill/>
            <a:ln w="57150">
              <a:solidFill>
                <a:schemeClr val="tx2"/>
              </a:solidFill>
              <a:round/>
              <a:headEnd/>
              <a:tailEnd type="triangle" w="med" len="med"/>
            </a:ln>
            <a:effectLst/>
          </p:spPr>
          <p:txBody>
            <a:bodyPr/>
            <a:lstStyle/>
            <a:p>
              <a:endParaRPr lang="tr-TR" dirty="0">
                <a:latin typeface="Aptos" panose="020B0004020202020204" pitchFamily="34" charset="0"/>
                <a:cs typeface="Arial" charset="0"/>
              </a:endParaRPr>
            </a:p>
          </p:txBody>
        </p:sp>
        <p:sp>
          <p:nvSpPr>
            <p:cNvPr id="42008" name="Text Box 42"/>
            <p:cNvSpPr txBox="1">
              <a:spLocks noChangeArrowheads="1"/>
            </p:cNvSpPr>
            <p:nvPr/>
          </p:nvSpPr>
          <p:spPr bwMode="auto">
            <a:xfrm>
              <a:off x="4183517" y="6001469"/>
              <a:ext cx="937949" cy="523220"/>
            </a:xfrm>
            <a:prstGeom prst="rect">
              <a:avLst/>
            </a:prstGeom>
            <a:solidFill>
              <a:srgbClr val="244061"/>
            </a:solidFill>
            <a:ln w="9525">
              <a:noFill/>
              <a:miter lim="800000"/>
              <a:headEnd/>
              <a:tailEnd/>
            </a:ln>
          </p:spPr>
          <p:txBody>
            <a:bodyPr wrap="none">
              <a:spAutoFit/>
            </a:bodyPr>
            <a:lstStyle/>
            <a:p>
              <a:pPr algn="ctr"/>
              <a:r>
                <a:rPr lang="en-US" sz="1400" b="1" dirty="0">
                  <a:solidFill>
                    <a:srgbClr val="FFC000"/>
                  </a:solidFill>
                  <a:latin typeface="Aptos" panose="020B0004020202020204" pitchFamily="34" charset="0"/>
                </a:rPr>
                <a:t>HPV DNA</a:t>
              </a:r>
            </a:p>
            <a:p>
              <a:pPr algn="ctr"/>
              <a:r>
                <a:rPr lang="en-US" sz="1400" b="1" dirty="0">
                  <a:solidFill>
                    <a:srgbClr val="FFC000"/>
                  </a:solidFill>
                  <a:latin typeface="Aptos" panose="020B0004020202020204" pitchFamily="34" charset="0"/>
                </a:rPr>
                <a:t>Test 2</a:t>
              </a:r>
              <a:endParaRPr lang="en-US" sz="1400" dirty="0">
                <a:solidFill>
                  <a:srgbClr val="FFC000"/>
                </a:solidFill>
                <a:latin typeface="Aptos" panose="020B0004020202020204" pitchFamily="34" charset="0"/>
              </a:endParaRPr>
            </a:p>
          </p:txBody>
        </p:sp>
        <p:sp>
          <p:nvSpPr>
            <p:cNvPr id="42009" name="Line 43"/>
            <p:cNvSpPr>
              <a:spLocks noChangeShapeType="1"/>
            </p:cNvSpPr>
            <p:nvPr/>
          </p:nvSpPr>
          <p:spPr bwMode="auto">
            <a:xfrm flipH="1" flipV="1">
              <a:off x="4355976" y="5517232"/>
              <a:ext cx="11064" cy="483519"/>
            </a:xfrm>
            <a:prstGeom prst="line">
              <a:avLst/>
            </a:prstGeom>
            <a:noFill/>
            <a:ln w="57150">
              <a:solidFill>
                <a:schemeClr val="tx2"/>
              </a:solidFill>
              <a:round/>
              <a:headEnd/>
              <a:tailEnd type="triangle" w="med" len="med"/>
            </a:ln>
            <a:effectLst/>
          </p:spPr>
          <p:txBody>
            <a:bodyPr/>
            <a:lstStyle/>
            <a:p>
              <a:endParaRPr lang="tr-TR" dirty="0">
                <a:latin typeface="Aptos" panose="020B0004020202020204" pitchFamily="34" charset="0"/>
                <a:cs typeface="Arial" charset="0"/>
              </a:endParaRPr>
            </a:p>
          </p:txBody>
        </p:sp>
        <p:sp>
          <p:nvSpPr>
            <p:cNvPr id="278573" name="Text Box 45"/>
            <p:cNvSpPr txBox="1">
              <a:spLocks noChangeArrowheads="1"/>
            </p:cNvSpPr>
            <p:nvPr/>
          </p:nvSpPr>
          <p:spPr bwMode="auto">
            <a:xfrm>
              <a:off x="6106694" y="6103938"/>
              <a:ext cx="2748381" cy="292388"/>
            </a:xfrm>
            <a:prstGeom prst="rect">
              <a:avLst/>
            </a:prstGeom>
            <a:noFill/>
            <a:ln w="9525">
              <a:noFill/>
              <a:miter lim="800000"/>
              <a:headEnd/>
              <a:tailEnd/>
            </a:ln>
          </p:spPr>
          <p:txBody>
            <a:bodyPr wrap="none" bIns="0">
              <a:spAutoFit/>
            </a:bodyPr>
            <a:lstStyle/>
            <a:p>
              <a:pPr algn="r" eaLnBrk="0" hangingPunct="0"/>
              <a:r>
                <a:rPr lang="tr-TR" sz="1600" b="1" dirty="0">
                  <a:latin typeface="Aptos" panose="020B0004020202020204" pitchFamily="34" charset="0"/>
                </a:rPr>
                <a:t>HPV (+) continue screening</a:t>
              </a:r>
              <a:r>
                <a:rPr lang="en-US" sz="1600" b="1" dirty="0">
                  <a:latin typeface="Aptos" panose="020B0004020202020204" pitchFamily="34" charset="0"/>
                </a:rPr>
                <a:t>!</a:t>
              </a:r>
            </a:p>
          </p:txBody>
        </p:sp>
        <p:sp>
          <p:nvSpPr>
            <p:cNvPr id="42004" name="Text Box 37"/>
            <p:cNvSpPr txBox="1">
              <a:spLocks noChangeArrowheads="1"/>
            </p:cNvSpPr>
            <p:nvPr/>
          </p:nvSpPr>
          <p:spPr bwMode="auto">
            <a:xfrm>
              <a:off x="1454104" y="5917407"/>
              <a:ext cx="1486742" cy="836613"/>
            </a:xfrm>
            <a:prstGeom prst="rect">
              <a:avLst/>
            </a:prstGeom>
            <a:solidFill>
              <a:srgbClr val="244061"/>
            </a:solidFill>
            <a:ln>
              <a:solidFill>
                <a:srgbClr val="24406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endParaRPr lang="en-US" sz="400" b="1" dirty="0">
                <a:solidFill>
                  <a:srgbClr val="FFC000"/>
                </a:solidFill>
                <a:latin typeface="Aptos" panose="020B0004020202020204" pitchFamily="34" charset="0"/>
              </a:endParaRPr>
            </a:p>
            <a:p>
              <a:pPr algn="ctr" eaLnBrk="0" hangingPunct="0"/>
              <a:r>
                <a:rPr lang="en-US" sz="1600" b="1" dirty="0">
                  <a:solidFill>
                    <a:srgbClr val="FFC000"/>
                  </a:solidFill>
                  <a:latin typeface="Aptos" panose="020B0004020202020204" pitchFamily="34" charset="0"/>
                </a:rPr>
                <a:t>HPV</a:t>
              </a:r>
            </a:p>
            <a:p>
              <a:pPr algn="ctr" eaLnBrk="0" hangingPunct="0"/>
              <a:r>
                <a:rPr lang="tr-TR" sz="1600" b="1" dirty="0">
                  <a:solidFill>
                    <a:srgbClr val="FFC000"/>
                  </a:solidFill>
                  <a:latin typeface="Aptos" panose="020B0004020202020204" pitchFamily="34" charset="0"/>
                </a:rPr>
                <a:t>Vaccination</a:t>
              </a:r>
              <a:endParaRPr lang="en-US" sz="1600" b="1" dirty="0">
                <a:solidFill>
                  <a:srgbClr val="FFC000"/>
                </a:solidFill>
                <a:latin typeface="Aptos" panose="020B0004020202020204" pitchFamily="34" charset="0"/>
              </a:endParaRPr>
            </a:p>
          </p:txBody>
        </p:sp>
        <p:sp>
          <p:nvSpPr>
            <p:cNvPr id="42007" name="Line 44"/>
            <p:cNvSpPr>
              <a:spLocks noChangeShapeType="1"/>
            </p:cNvSpPr>
            <p:nvPr/>
          </p:nvSpPr>
          <p:spPr bwMode="auto">
            <a:xfrm flipV="1">
              <a:off x="1495566" y="4265612"/>
              <a:ext cx="0" cy="2488408"/>
            </a:xfrm>
            <a:prstGeom prst="line">
              <a:avLst/>
            </a:prstGeom>
            <a:ln w="76200">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tr-TR" dirty="0">
                <a:latin typeface="Aptos" panose="020B0004020202020204" pitchFamily="34" charset="0"/>
              </a:endParaRPr>
            </a:p>
          </p:txBody>
        </p:sp>
      </p:grpSp>
      <p:grpSp>
        <p:nvGrpSpPr>
          <p:cNvPr id="42" name="Group 15"/>
          <p:cNvGrpSpPr>
            <a:grpSpLocks/>
          </p:cNvGrpSpPr>
          <p:nvPr/>
        </p:nvGrpSpPr>
        <p:grpSpPr bwMode="auto">
          <a:xfrm>
            <a:off x="1631505" y="4940305"/>
            <a:ext cx="8602845" cy="592138"/>
            <a:chOff x="230" y="3060"/>
            <a:chExt cx="5417" cy="373"/>
          </a:xfrm>
        </p:grpSpPr>
        <p:sp>
          <p:nvSpPr>
            <p:cNvPr id="43" name="AutoShape 16"/>
            <p:cNvSpPr>
              <a:spLocks noChangeArrowheads="1"/>
            </p:cNvSpPr>
            <p:nvPr/>
          </p:nvSpPr>
          <p:spPr bwMode="auto">
            <a:xfrm>
              <a:off x="1421" y="3060"/>
              <a:ext cx="4226" cy="364"/>
            </a:xfrm>
            <a:prstGeom prst="rightArrow">
              <a:avLst>
                <a:gd name="adj1" fmla="val 50000"/>
                <a:gd name="adj2" fmla="val 13592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endParaRPr lang="en-GB" dirty="0">
                <a:solidFill>
                  <a:srgbClr val="000000"/>
                </a:solidFill>
                <a:latin typeface="Aptos" panose="020B0004020202020204" pitchFamily="34" charset="0"/>
              </a:endParaRPr>
            </a:p>
          </p:txBody>
        </p:sp>
        <p:sp>
          <p:nvSpPr>
            <p:cNvPr id="44" name="Line 26"/>
            <p:cNvSpPr>
              <a:spLocks noChangeShapeType="1"/>
            </p:cNvSpPr>
            <p:nvPr/>
          </p:nvSpPr>
          <p:spPr bwMode="auto">
            <a:xfrm>
              <a:off x="3315" y="3151"/>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sp>
          <p:nvSpPr>
            <p:cNvPr id="45" name="Line 28"/>
            <p:cNvSpPr>
              <a:spLocks noChangeShapeType="1"/>
            </p:cNvSpPr>
            <p:nvPr/>
          </p:nvSpPr>
          <p:spPr bwMode="auto">
            <a:xfrm>
              <a:off x="3723" y="3151"/>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sp>
          <p:nvSpPr>
            <p:cNvPr id="47" name="Line 30"/>
            <p:cNvSpPr>
              <a:spLocks noChangeShapeType="1"/>
            </p:cNvSpPr>
            <p:nvPr/>
          </p:nvSpPr>
          <p:spPr bwMode="auto">
            <a:xfrm>
              <a:off x="4129" y="3151"/>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sp>
          <p:nvSpPr>
            <p:cNvPr id="48" name="Text Box 31"/>
            <p:cNvSpPr txBox="1">
              <a:spLocks noChangeArrowheads="1"/>
            </p:cNvSpPr>
            <p:nvPr/>
          </p:nvSpPr>
          <p:spPr bwMode="auto">
            <a:xfrm>
              <a:off x="1421" y="3123"/>
              <a:ext cx="1116" cy="218"/>
            </a:xfrm>
            <a:prstGeom prst="rect">
              <a:avLst/>
            </a:prstGeom>
            <a:noFill/>
            <a:ln w="9525">
              <a:noFill/>
              <a:miter lim="800000"/>
              <a:headEnd/>
              <a:tailEnd/>
            </a:ln>
          </p:spPr>
          <p:txBody>
            <a:bodyPr wrap="square">
              <a:spAutoFit/>
            </a:bodyPr>
            <a:lstStyle/>
            <a:p>
              <a:r>
                <a:rPr lang="tr-TR" sz="1600" b="1" dirty="0">
                  <a:latin typeface="Aptos" panose="020B0004020202020204" pitchFamily="34" charset="0"/>
                </a:rPr>
                <a:t>Pap smear</a:t>
              </a:r>
              <a:endParaRPr lang="en-US" sz="1600" b="1" dirty="0">
                <a:latin typeface="Aptos" panose="020B0004020202020204" pitchFamily="34" charset="0"/>
              </a:endParaRPr>
            </a:p>
          </p:txBody>
        </p:sp>
        <p:sp>
          <p:nvSpPr>
            <p:cNvPr id="49" name="Line 32"/>
            <p:cNvSpPr>
              <a:spLocks noChangeShapeType="1"/>
            </p:cNvSpPr>
            <p:nvPr/>
          </p:nvSpPr>
          <p:spPr bwMode="auto">
            <a:xfrm>
              <a:off x="2499" y="3151"/>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sp>
          <p:nvSpPr>
            <p:cNvPr id="50" name="Text Box 33"/>
            <p:cNvSpPr txBox="1">
              <a:spLocks noChangeArrowheads="1"/>
            </p:cNvSpPr>
            <p:nvPr/>
          </p:nvSpPr>
          <p:spPr bwMode="auto">
            <a:xfrm>
              <a:off x="230" y="3065"/>
              <a:ext cx="756" cy="368"/>
            </a:xfrm>
            <a:prstGeom prst="rect">
              <a:avLst/>
            </a:prstGeom>
            <a:noFill/>
            <a:ln w="9525">
              <a:solidFill>
                <a:schemeClr val="bg1"/>
              </a:solidFill>
              <a:miter lim="800000"/>
              <a:headEnd/>
              <a:tailEnd/>
            </a:ln>
          </p:spPr>
          <p:txBody>
            <a:bodyPr wrap="none">
              <a:spAutoFit/>
            </a:bodyPr>
            <a:lstStyle/>
            <a:p>
              <a:pPr algn="l" eaLnBrk="0" hangingPunct="0"/>
              <a:r>
                <a:rPr lang="tr-TR" sz="1600" b="1" dirty="0">
                  <a:latin typeface="Aptos" panose="020B0004020202020204" pitchFamily="34" charset="0"/>
                </a:rPr>
                <a:t>Screening  </a:t>
              </a:r>
            </a:p>
            <a:p>
              <a:pPr algn="l" eaLnBrk="0" hangingPunct="0"/>
              <a:r>
                <a:rPr lang="tr-TR" sz="1600" b="1" dirty="0">
                  <a:latin typeface="Aptos" panose="020B0004020202020204" pitchFamily="34" charset="0"/>
                </a:rPr>
                <a:t>Program</a:t>
              </a:r>
              <a:endParaRPr lang="en-US" sz="1600" b="1" dirty="0">
                <a:latin typeface="Aptos" panose="020B0004020202020204" pitchFamily="34" charset="0"/>
              </a:endParaRPr>
            </a:p>
          </p:txBody>
        </p:sp>
        <p:sp>
          <p:nvSpPr>
            <p:cNvPr id="51" name="Line 26"/>
            <p:cNvSpPr>
              <a:spLocks noChangeShapeType="1"/>
            </p:cNvSpPr>
            <p:nvPr/>
          </p:nvSpPr>
          <p:spPr bwMode="auto">
            <a:xfrm>
              <a:off x="2907" y="3151"/>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sp>
          <p:nvSpPr>
            <p:cNvPr id="52" name="Line 30"/>
            <p:cNvSpPr>
              <a:spLocks noChangeShapeType="1"/>
            </p:cNvSpPr>
            <p:nvPr/>
          </p:nvSpPr>
          <p:spPr bwMode="auto">
            <a:xfrm>
              <a:off x="4539" y="3151"/>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sp>
          <p:nvSpPr>
            <p:cNvPr id="53" name="Line 30"/>
            <p:cNvSpPr>
              <a:spLocks noChangeShapeType="1"/>
            </p:cNvSpPr>
            <p:nvPr/>
          </p:nvSpPr>
          <p:spPr bwMode="auto">
            <a:xfrm>
              <a:off x="4947" y="3153"/>
              <a:ext cx="0" cy="177"/>
            </a:xfrm>
            <a:prstGeom prst="line">
              <a:avLst/>
            </a:prstGeom>
            <a:noFill/>
            <a:ln w="38100">
              <a:solidFill>
                <a:schemeClr val="tx1"/>
              </a:solidFill>
              <a:round/>
              <a:headEnd type="stealth" w="sm" len="sm"/>
              <a:tailEnd/>
            </a:ln>
          </p:spPr>
          <p:txBody>
            <a:bodyPr/>
            <a:lstStyle/>
            <a:p>
              <a:endParaRPr lang="tr-TR" dirty="0">
                <a:latin typeface="Aptos" panose="020B0004020202020204" pitchFamily="34" charset="0"/>
              </a:endParaRPr>
            </a:p>
          </p:txBody>
        </p:sp>
      </p:grpSp>
      <p:sp>
        <p:nvSpPr>
          <p:cNvPr id="54" name="Text Box 34"/>
          <p:cNvSpPr txBox="1">
            <a:spLocks noChangeArrowheads="1"/>
          </p:cNvSpPr>
          <p:nvPr/>
        </p:nvSpPr>
        <p:spPr bwMode="auto">
          <a:xfrm>
            <a:off x="9784072" y="4645987"/>
            <a:ext cx="612668" cy="369332"/>
          </a:xfrm>
          <a:prstGeom prst="rect">
            <a:avLst/>
          </a:prstGeom>
          <a:noFill/>
          <a:ln w="9525">
            <a:noFill/>
            <a:miter lim="800000"/>
            <a:headEnd/>
            <a:tailEnd/>
          </a:ln>
        </p:spPr>
        <p:txBody>
          <a:bodyPr wrap="none">
            <a:spAutoFit/>
          </a:bodyPr>
          <a:lstStyle/>
          <a:p>
            <a:r>
              <a:rPr lang="tr-TR" b="1" dirty="0">
                <a:latin typeface="Aptos" panose="020B0004020202020204" pitchFamily="34" charset="0"/>
              </a:rPr>
              <a:t>7</a:t>
            </a:r>
            <a:r>
              <a:rPr lang="en-US" b="1" dirty="0">
                <a:latin typeface="Aptos" panose="020B0004020202020204" pitchFamily="34" charset="0"/>
              </a:rPr>
              <a:t>0 </a:t>
            </a:r>
            <a:r>
              <a:rPr lang="tr-TR" b="1" dirty="0">
                <a:latin typeface="Aptos" panose="020B0004020202020204" pitchFamily="34" charset="0"/>
              </a:rPr>
              <a:t>Y</a:t>
            </a:r>
            <a:endParaRPr lang="en-US" b="1" dirty="0">
              <a:latin typeface="Aptos" panose="020B0004020202020204" pitchFamily="34" charset="0"/>
            </a:endParaRPr>
          </a:p>
        </p:txBody>
      </p:sp>
    </p:spTree>
    <p:extLst>
      <p:ext uri="{BB962C8B-B14F-4D97-AF65-F5344CB8AC3E}">
        <p14:creationId xmlns:p14="http://schemas.microsoft.com/office/powerpoint/2010/main" val="30252139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wipe(left)">
                                      <p:cBhvr>
                                        <p:cTn id="7" dur="500"/>
                                        <p:tgtEl>
                                          <p:spTgt spid="2785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78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8535"/>
                                        </p:tgtEl>
                                        <p:attrNameLst>
                                          <p:attrName>style.visibility</p:attrName>
                                        </p:attrNameLst>
                                      </p:cBhvr>
                                      <p:to>
                                        <p:strVal val="visible"/>
                                      </p:to>
                                    </p:set>
                                    <p:animEffect transition="in" filter="wipe(left)">
                                      <p:cBhvr>
                                        <p:cTn id="15" dur="500"/>
                                        <p:tgtEl>
                                          <p:spTgt spid="27853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785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8536"/>
                                        </p:tgtEl>
                                        <p:attrNameLst>
                                          <p:attrName>style.visibility</p:attrName>
                                        </p:attrNameLst>
                                      </p:cBhvr>
                                      <p:to>
                                        <p:strVal val="visible"/>
                                      </p:to>
                                    </p:set>
                                    <p:animEffect transition="in" filter="wipe(left)">
                                      <p:cBhvr>
                                        <p:cTn id="23" dur="500"/>
                                        <p:tgtEl>
                                          <p:spTgt spid="278536"/>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785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1000" fill="hold"/>
                                        <p:tgtEl>
                                          <p:spTgt spid="46"/>
                                        </p:tgtEl>
                                        <p:attrNameLst>
                                          <p:attrName>ppt_x</p:attrName>
                                        </p:attrNameLst>
                                      </p:cBhvr>
                                      <p:tavLst>
                                        <p:tav tm="0">
                                          <p:val>
                                            <p:strVal val="0-#ppt_w/2"/>
                                          </p:val>
                                        </p:tav>
                                        <p:tav tm="100000">
                                          <p:val>
                                            <p:strVal val="#ppt_x"/>
                                          </p:val>
                                        </p:tav>
                                      </p:tavLst>
                                    </p:anim>
                                    <p:anim calcmode="lin" valueType="num">
                                      <p:cBhvr additive="base">
                                        <p:cTn id="37" dur="10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animBg="1"/>
      <p:bldP spid="278535" grpId="0" animBg="1"/>
      <p:bldP spid="278536" grpId="0" animBg="1"/>
      <p:bldP spid="278540" grpId="0"/>
      <p:bldP spid="278541" grpId="0"/>
      <p:bldP spid="278542" grpId="0"/>
    </p:bld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a:defRPr/>
            </a:pPr>
            <a:r>
              <a:rPr lang="tr-TR" dirty="0"/>
              <a:t>Messages </a:t>
            </a:r>
            <a:r>
              <a:rPr lang="tr-TR" dirty="0" err="1"/>
              <a:t>to</a:t>
            </a:r>
            <a:r>
              <a:rPr lang="tr-TR" dirty="0"/>
              <a:t> </a:t>
            </a:r>
            <a:r>
              <a:rPr lang="tr-TR" dirty="0" err="1"/>
              <a:t>Take</a:t>
            </a:r>
            <a:r>
              <a:rPr lang="tr-TR" dirty="0"/>
              <a:t> </a:t>
            </a:r>
            <a:r>
              <a:rPr lang="tr-TR" dirty="0" err="1"/>
              <a:t>Home</a:t>
            </a:r>
            <a:endParaRPr lang="en-US" dirty="0"/>
          </a:p>
        </p:txBody>
      </p:sp>
      <p:graphicFrame>
        <p:nvGraphicFramePr>
          <p:cNvPr id="2" name="Content Placeholder 1"/>
          <p:cNvGraphicFramePr>
            <a:graphicFrameLocks noGrp="1"/>
          </p:cNvGraphicFramePr>
          <p:nvPr>
            <p:ph sz="quarter" idx="4294967295"/>
          </p:nvPr>
        </p:nvGraphicFramePr>
        <p:xfrm>
          <a:off x="2133600" y="1600200"/>
          <a:ext cx="792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46597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Recommendation</a:t>
            </a:r>
            <a:r>
              <a:rPr lang="tr-TR" dirty="0"/>
              <a:t> of HPV </a:t>
            </a:r>
            <a:r>
              <a:rPr lang="tr-TR" dirty="0" err="1"/>
              <a:t>Vaccination</a:t>
            </a:r>
            <a:r>
              <a:rPr lang="tr-TR" dirty="0"/>
              <a:t> </a:t>
            </a:r>
            <a:r>
              <a:rPr lang="tr-TR" dirty="0" err="1"/>
              <a:t>for</a:t>
            </a:r>
            <a:r>
              <a:rPr lang="tr-TR" dirty="0"/>
              <a:t> </a:t>
            </a:r>
            <a:r>
              <a:rPr lang="tr-TR" dirty="0" err="1"/>
              <a:t>Clinicians</a:t>
            </a:r>
            <a:endParaRPr lang="tr-TR" dirty="0"/>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96068" y="1179064"/>
            <a:ext cx="9799865" cy="5166320"/>
          </a:xfrm>
          <a:prstGeom prst="rect">
            <a:avLst/>
          </a:prstGeom>
        </p:spPr>
      </p:pic>
      <p:sp>
        <p:nvSpPr>
          <p:cNvPr id="3" name="Rectangle 5">
            <a:extLst>
              <a:ext uri="{FF2B5EF4-FFF2-40B4-BE49-F238E27FC236}">
                <a16:creationId xmlns:a16="http://schemas.microsoft.com/office/drawing/2014/main" id="{BCB1D886-B185-2F3A-5A0A-69FEAD589689}"/>
              </a:ext>
            </a:extLst>
          </p:cNvPr>
          <p:cNvSpPr/>
          <p:nvPr/>
        </p:nvSpPr>
        <p:spPr>
          <a:xfrm>
            <a:off x="1251917" y="4399984"/>
            <a:ext cx="9668619" cy="433147"/>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cxnSp>
        <p:nvCxnSpPr>
          <p:cNvPr id="7" name="Düz Bağlayıcı 6">
            <a:extLst>
              <a:ext uri="{FF2B5EF4-FFF2-40B4-BE49-F238E27FC236}">
                <a16:creationId xmlns:a16="http://schemas.microsoft.com/office/drawing/2014/main" id="{0AE9A205-89B4-3E5B-FC03-6032F0FC7EA9}"/>
              </a:ext>
            </a:extLst>
          </p:cNvPr>
          <p:cNvCxnSpPr>
            <a:cxnSpLocks/>
          </p:cNvCxnSpPr>
          <p:nvPr/>
        </p:nvCxnSpPr>
        <p:spPr>
          <a:xfrm>
            <a:off x="5491361" y="4014589"/>
            <a:ext cx="4997127" cy="0"/>
          </a:xfrm>
          <a:prstGeom prst="line">
            <a:avLst/>
          </a:prstGeom>
          <a:ln w="152400">
            <a:solidFill>
              <a:srgbClr val="F1C510">
                <a:alpha val="26000"/>
              </a:srgbClr>
            </a:solidFill>
            <a:tailEnd type="none"/>
          </a:ln>
        </p:spPr>
        <p:style>
          <a:lnRef idx="1">
            <a:schemeClr val="accent1"/>
          </a:lnRef>
          <a:fillRef idx="0">
            <a:schemeClr val="accent1"/>
          </a:fillRef>
          <a:effectRef idx="0">
            <a:schemeClr val="accent1"/>
          </a:effectRef>
          <a:fontRef idx="minor">
            <a:schemeClr val="tx1"/>
          </a:fontRef>
        </p:style>
      </p:cxnSp>
      <p:cxnSp>
        <p:nvCxnSpPr>
          <p:cNvPr id="9" name="Düz Bağlayıcı 8">
            <a:extLst>
              <a:ext uri="{FF2B5EF4-FFF2-40B4-BE49-F238E27FC236}">
                <a16:creationId xmlns:a16="http://schemas.microsoft.com/office/drawing/2014/main" id="{3EE5F1E7-3CCF-1FD0-203B-22C3A9BB2E3A}"/>
              </a:ext>
            </a:extLst>
          </p:cNvPr>
          <p:cNvCxnSpPr>
            <a:cxnSpLocks/>
          </p:cNvCxnSpPr>
          <p:nvPr/>
        </p:nvCxnSpPr>
        <p:spPr>
          <a:xfrm>
            <a:off x="1328936" y="4195564"/>
            <a:ext cx="1166664" cy="0"/>
          </a:xfrm>
          <a:prstGeom prst="line">
            <a:avLst/>
          </a:prstGeom>
          <a:ln w="152400">
            <a:solidFill>
              <a:srgbClr val="F1C510">
                <a:alpha val="26000"/>
              </a:srgb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0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a:defRPr/>
            </a:pPr>
            <a:r>
              <a:rPr lang="tr-TR" dirty="0"/>
              <a:t>Messages </a:t>
            </a:r>
            <a:r>
              <a:rPr lang="tr-TR" dirty="0" err="1"/>
              <a:t>to</a:t>
            </a:r>
            <a:r>
              <a:rPr lang="tr-TR" dirty="0"/>
              <a:t> </a:t>
            </a:r>
            <a:r>
              <a:rPr lang="tr-TR" dirty="0" err="1"/>
              <a:t>Take</a:t>
            </a:r>
            <a:r>
              <a:rPr lang="tr-TR" dirty="0"/>
              <a:t> </a:t>
            </a:r>
            <a:r>
              <a:rPr lang="tr-TR" dirty="0" err="1"/>
              <a:t>Home</a:t>
            </a:r>
            <a:endParaRPr lang="en-US" dirty="0"/>
          </a:p>
        </p:txBody>
      </p:sp>
      <p:graphicFrame>
        <p:nvGraphicFramePr>
          <p:cNvPr id="2" name="Content Placeholder 1"/>
          <p:cNvGraphicFramePr>
            <a:graphicFrameLocks noGrp="1"/>
          </p:cNvGraphicFramePr>
          <p:nvPr>
            <p:ph sz="quarter" idx="4294967295"/>
          </p:nvPr>
        </p:nvGraphicFramePr>
        <p:xfrm>
          <a:off x="2133600" y="1600200"/>
          <a:ext cx="792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5643822"/>
      </p:ext>
    </p:extLst>
  </p:cSld>
  <p:clrMapOvr>
    <a:masterClrMapping/>
  </p:clrMapOvr>
  <p:transition spd="slow">
    <p:fade/>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pt-BR" dirty="0"/>
              <a:t>de Sanjose S, </a:t>
            </a:r>
            <a:r>
              <a:rPr lang="en-US" dirty="0"/>
              <a:t>Current Opinion in Virology 2019</a:t>
            </a:r>
            <a:endParaRPr lang="tr-TR" dirty="0"/>
          </a:p>
        </p:txBody>
      </p:sp>
      <p:sp>
        <p:nvSpPr>
          <p:cNvPr id="193538" name="Rectangle 2"/>
          <p:cNvSpPr>
            <a:spLocks noGrp="1" noChangeArrowheads="1"/>
          </p:cNvSpPr>
          <p:nvPr>
            <p:ph type="title"/>
          </p:nvPr>
        </p:nvSpPr>
        <p:spPr/>
        <p:txBody>
          <a:bodyPr/>
          <a:lstStyle/>
          <a:p>
            <a:pPr>
              <a:defRPr/>
            </a:pPr>
            <a:r>
              <a:rPr lang="tr-TR" dirty="0" err="1"/>
              <a:t>Take</a:t>
            </a:r>
            <a:r>
              <a:rPr lang="tr-TR" dirty="0"/>
              <a:t> on Message</a:t>
            </a:r>
            <a:endParaRPr lang="en-US" dirty="0"/>
          </a:p>
        </p:txBody>
      </p:sp>
      <p:graphicFrame>
        <p:nvGraphicFramePr>
          <p:cNvPr id="4" name="İçerik Yer Tutucusu 3"/>
          <p:cNvGraphicFramePr>
            <a:graphicFrameLocks noGrp="1"/>
          </p:cNvGraphicFramePr>
          <p:nvPr>
            <p:ph sz="quarter" idx="1"/>
            <p:extLst>
              <p:ext uri="{D42A27DB-BD31-4B8C-83A1-F6EECF244321}">
                <p14:modId xmlns:p14="http://schemas.microsoft.com/office/powerpoint/2010/main" val="3506655460"/>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003338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en-US" dirty="0"/>
              <a:t>Thank You for Your Attention</a:t>
            </a:r>
            <a:r>
              <a:rPr lang="tr-TR" dirty="0"/>
              <a:t>!</a:t>
            </a:r>
          </a:p>
        </p:txBody>
      </p:sp>
      <p:pic>
        <p:nvPicPr>
          <p:cNvPr id="6" name="İçerik Yer Tutucusu 5" descr="insan yüzü, giyim, takım elbise, kişi, şahıs içeren bir resim&#10;&#10;Açıklama otomatik olarak oluşturuldu">
            <a:extLst>
              <a:ext uri="{FF2B5EF4-FFF2-40B4-BE49-F238E27FC236}">
                <a16:creationId xmlns:a16="http://schemas.microsoft.com/office/drawing/2014/main" id="{2015E2FD-12A6-4A8F-C7B4-A9BF8655AFD4}"/>
              </a:ext>
            </a:extLst>
          </p:cNvPr>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09600" y="1221095"/>
            <a:ext cx="10972800" cy="4933335"/>
          </a:xfrm>
        </p:spPr>
      </p:pic>
    </p:spTree>
    <p:extLst>
      <p:ext uri="{BB962C8B-B14F-4D97-AF65-F5344CB8AC3E}">
        <p14:creationId xmlns:p14="http://schemas.microsoft.com/office/powerpoint/2010/main" val="203028426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934A49-9351-BE2B-2A77-1C3A3A613A1B}"/>
            </a:ext>
          </a:extLst>
        </p:cNvPr>
        <p:cNvGrpSpPr/>
        <p:nvPr/>
      </p:nvGrpSpPr>
      <p:grpSpPr>
        <a:xfrm>
          <a:off x="0" y="0"/>
          <a:ext cx="0" cy="0"/>
          <a:chOff x="0" y="0"/>
          <a:chExt cx="0" cy="0"/>
        </a:xfrm>
      </p:grpSpPr>
      <p:sp>
        <p:nvSpPr>
          <p:cNvPr id="2" name="1 Başlık">
            <a:extLst>
              <a:ext uri="{FF2B5EF4-FFF2-40B4-BE49-F238E27FC236}">
                <a16:creationId xmlns:a16="http://schemas.microsoft.com/office/drawing/2014/main" id="{E94723D3-1FFC-7195-0DC6-5717485602EC}"/>
              </a:ext>
            </a:extLst>
          </p:cNvPr>
          <p:cNvSpPr>
            <a:spLocks noGrp="1"/>
          </p:cNvSpPr>
          <p:nvPr>
            <p:ph type="title"/>
          </p:nvPr>
        </p:nvSpPr>
        <p:spPr/>
        <p:txBody>
          <a:bodyPr/>
          <a:lstStyle/>
          <a:p>
            <a:r>
              <a:rPr lang="en-US" dirty="0"/>
              <a:t>Thank You for Your Attention</a:t>
            </a:r>
            <a:r>
              <a:rPr lang="tr-TR" dirty="0"/>
              <a:t>!</a:t>
            </a:r>
          </a:p>
        </p:txBody>
      </p:sp>
      <p:pic>
        <p:nvPicPr>
          <p:cNvPr id="3" name="Resim 2">
            <a:extLst>
              <a:ext uri="{FF2B5EF4-FFF2-40B4-BE49-F238E27FC236}">
                <a16:creationId xmlns:a16="http://schemas.microsoft.com/office/drawing/2014/main" id="{DEEC8AE5-654C-7D39-D4E6-32B823A75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672" y="1412776"/>
            <a:ext cx="5740656" cy="4903852"/>
          </a:xfrm>
          <a:prstGeom prst="rect">
            <a:avLst/>
          </a:prstGeom>
          <a:ln>
            <a:noFill/>
          </a:ln>
          <a:effectLst>
            <a:softEdge rad="112500"/>
          </a:effectLst>
        </p:spPr>
      </p:pic>
    </p:spTree>
    <p:extLst>
      <p:ext uri="{BB962C8B-B14F-4D97-AF65-F5344CB8AC3E}">
        <p14:creationId xmlns:p14="http://schemas.microsoft.com/office/powerpoint/2010/main" val="367374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fontScale="90000"/>
          </a:bodyPr>
          <a:lstStyle/>
          <a:p>
            <a:r>
              <a:rPr lang="en-US" dirty="0"/>
              <a:t>Healthcare </a:t>
            </a:r>
            <a:r>
              <a:rPr lang="tr-TR" dirty="0"/>
              <a:t>W</a:t>
            </a:r>
            <a:r>
              <a:rPr lang="en-US" dirty="0" err="1"/>
              <a:t>orker</a:t>
            </a:r>
            <a:r>
              <a:rPr lang="en-US" dirty="0"/>
              <a:t> </a:t>
            </a:r>
            <a:r>
              <a:rPr lang="tr-TR" dirty="0"/>
              <a:t>P</a:t>
            </a:r>
            <a:r>
              <a:rPr lang="en-US" dirty="0" err="1"/>
              <a:t>ractices</a:t>
            </a:r>
            <a:r>
              <a:rPr lang="en-US" dirty="0"/>
              <a:t> for HPV </a:t>
            </a:r>
            <a:r>
              <a:rPr lang="tr-TR" dirty="0"/>
              <a:t>V</a:t>
            </a:r>
            <a:r>
              <a:rPr lang="en-US" dirty="0" err="1"/>
              <a:t>accine</a:t>
            </a:r>
            <a:r>
              <a:rPr lang="en-US" dirty="0"/>
              <a:t> </a:t>
            </a:r>
            <a:r>
              <a:rPr lang="tr-TR" dirty="0"/>
              <a:t>R</a:t>
            </a:r>
            <a:r>
              <a:rPr lang="en-US" dirty="0" err="1"/>
              <a:t>ecommendation</a:t>
            </a:r>
            <a:endParaRPr lang="tr-TR" dirty="0"/>
          </a:p>
        </p:txBody>
      </p:sp>
      <p:pic>
        <p:nvPicPr>
          <p:cNvPr id="7" name="Resim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52282" y="1164213"/>
            <a:ext cx="7087436" cy="5145107"/>
          </a:xfrm>
          <a:prstGeom prst="rect">
            <a:avLst/>
          </a:prstGeom>
        </p:spPr>
      </p:pic>
      <p:sp>
        <p:nvSpPr>
          <p:cNvPr id="8" name="Altbilgi Yer Tutucusu 7"/>
          <p:cNvSpPr>
            <a:spLocks noGrp="1"/>
          </p:cNvSpPr>
          <p:nvPr>
            <p:ph type="ftr" sz="quarter" idx="11"/>
          </p:nvPr>
        </p:nvSpPr>
        <p:spPr/>
        <p:txBody>
          <a:bodyPr/>
          <a:lstStyle/>
          <a:p>
            <a:r>
              <a:rPr lang="sv-SE" dirty="0"/>
              <a:t>Bakare D, Hum Vaccin Immunother 2024</a:t>
            </a:r>
            <a:endParaRPr lang="tr-TR" dirty="0"/>
          </a:p>
        </p:txBody>
      </p:sp>
    </p:spTree>
    <p:extLst>
      <p:ext uri="{BB962C8B-B14F-4D97-AF65-F5344CB8AC3E}">
        <p14:creationId xmlns:p14="http://schemas.microsoft.com/office/powerpoint/2010/main" val="370660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ltbilgi Yer Tutucusu 4">
            <a:extLst>
              <a:ext uri="{FF2B5EF4-FFF2-40B4-BE49-F238E27FC236}">
                <a16:creationId xmlns:a16="http://schemas.microsoft.com/office/drawing/2014/main" id="{88A35DA6-4D73-7C06-9B9D-87CDC51E7AE9}"/>
              </a:ext>
            </a:extLst>
          </p:cNvPr>
          <p:cNvSpPr>
            <a:spLocks noGrp="1"/>
          </p:cNvSpPr>
          <p:nvPr>
            <p:ph type="ftr" sz="quarter" idx="11"/>
          </p:nvPr>
        </p:nvSpPr>
        <p:spPr/>
        <p:txBody>
          <a:bodyPr/>
          <a:lstStyle/>
          <a:p>
            <a:r>
              <a:rPr lang="en-US" dirty="0" err="1"/>
              <a:t>Bruni</a:t>
            </a:r>
            <a:r>
              <a:rPr lang="en-US" dirty="0"/>
              <a:t> L, ICO/IARC Information Centre on HPV and Cancer</a:t>
            </a:r>
            <a:endParaRPr lang="tr-TR" dirty="0"/>
          </a:p>
          <a:p>
            <a:r>
              <a:rPr lang="en-US" dirty="0"/>
              <a:t>World: Human Papillomavirus and Related Diseases, Summary Report 2023</a:t>
            </a:r>
          </a:p>
        </p:txBody>
      </p:sp>
      <p:sp>
        <p:nvSpPr>
          <p:cNvPr id="7" name="Title 6">
            <a:extLst>
              <a:ext uri="{FF2B5EF4-FFF2-40B4-BE49-F238E27FC236}">
                <a16:creationId xmlns:a16="http://schemas.microsoft.com/office/drawing/2014/main" id="{F574820A-065F-4E60-AF4A-A9C2DAB837E8}"/>
              </a:ext>
            </a:extLst>
          </p:cNvPr>
          <p:cNvSpPr>
            <a:spLocks noGrp="1"/>
          </p:cNvSpPr>
          <p:nvPr>
            <p:ph type="title"/>
          </p:nvPr>
        </p:nvSpPr>
        <p:spPr/>
        <p:txBody>
          <a:bodyPr>
            <a:normAutofit/>
          </a:bodyPr>
          <a:lstStyle/>
          <a:p>
            <a:r>
              <a:rPr lang="tr-TR" dirty="0" err="1">
                <a:cs typeface="Arial" panose="020B0604020202020204" pitchFamily="34" charset="0"/>
              </a:rPr>
              <a:t>Incidence</a:t>
            </a:r>
            <a:r>
              <a:rPr lang="tr-TR" dirty="0">
                <a:cs typeface="Arial" panose="020B0604020202020204" pitchFamily="34" charset="0"/>
              </a:rPr>
              <a:t> of HPV </a:t>
            </a:r>
            <a:r>
              <a:rPr lang="tr-TR" dirty="0" err="1">
                <a:cs typeface="Arial" panose="020B0604020202020204" pitchFamily="34" charset="0"/>
              </a:rPr>
              <a:t>Related</a:t>
            </a:r>
            <a:r>
              <a:rPr lang="tr-TR" dirty="0">
                <a:cs typeface="Arial" panose="020B0604020202020204" pitchFamily="34" charset="0"/>
              </a:rPr>
              <a:t> </a:t>
            </a:r>
            <a:r>
              <a:rPr lang="tr-TR" dirty="0" err="1">
                <a:cs typeface="Arial" panose="020B0604020202020204" pitchFamily="34" charset="0"/>
              </a:rPr>
              <a:t>Cancers</a:t>
            </a:r>
            <a:endParaRPr lang="tr-TR" b="1" baseline="30000" dirty="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36D2CCA1-89EE-42B0-9B81-1109FD7A572C}"/>
              </a:ext>
            </a:extLst>
          </p:cNvPr>
          <p:cNvPicPr>
            <a:picLocks noChangeAspect="1"/>
          </p:cNvPicPr>
          <p:nvPr/>
        </p:nvPicPr>
        <p:blipFill>
          <a:blip r:embed="rId3" cstate="print">
            <a:duotone>
              <a:schemeClr val="accent2">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691367" y="1760176"/>
            <a:ext cx="1526166" cy="4436713"/>
          </a:xfrm>
          <a:prstGeom prst="rect">
            <a:avLst/>
          </a:prstGeom>
          <a:effectLst>
            <a:softEdge rad="0"/>
          </a:effectLst>
        </p:spPr>
      </p:pic>
      <p:pic>
        <p:nvPicPr>
          <p:cNvPr id="3" name="Picture 2" descr="A silhouette of a person&#10;&#10;Description automatically generated with medium confidence">
            <a:extLst>
              <a:ext uri="{FF2B5EF4-FFF2-40B4-BE49-F238E27FC236}">
                <a16:creationId xmlns:a16="http://schemas.microsoft.com/office/drawing/2014/main" id="{B5575D9F-697F-4952-829F-7CE5A3A8C92F}"/>
              </a:ext>
            </a:extLst>
          </p:cNvPr>
          <p:cNvPicPr>
            <a:picLocks noChangeAspect="1"/>
          </p:cNvPicPr>
          <p:nvPr/>
        </p:nvPicPr>
        <p:blipFill>
          <a:blip r:embed="rId4" cstate="print">
            <a:duotone>
              <a:schemeClr val="accent2">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1157598" y="1784835"/>
            <a:ext cx="1590481" cy="4438220"/>
          </a:xfrm>
          <a:prstGeom prst="rect">
            <a:avLst/>
          </a:prstGeom>
          <a:effectLst>
            <a:softEdge rad="0"/>
          </a:effectLst>
        </p:spPr>
      </p:pic>
      <p:sp>
        <p:nvSpPr>
          <p:cNvPr id="14" name="TextBox 13">
            <a:extLst>
              <a:ext uri="{FF2B5EF4-FFF2-40B4-BE49-F238E27FC236}">
                <a16:creationId xmlns:a16="http://schemas.microsoft.com/office/drawing/2014/main" id="{74E81628-B2E4-4587-B562-ED93E1D3F310}"/>
              </a:ext>
            </a:extLst>
          </p:cNvPr>
          <p:cNvSpPr txBox="1"/>
          <p:nvPr/>
        </p:nvSpPr>
        <p:spPr>
          <a:xfrm>
            <a:off x="2580253" y="2086486"/>
            <a:ext cx="3717236" cy="369332"/>
          </a:xfrm>
          <a:prstGeom prst="rect">
            <a:avLst/>
          </a:prstGeom>
        </p:spPr>
        <p:txBody>
          <a:bodyPr wrap="none">
            <a:spAutoFit/>
          </a:bodyPr>
          <a:lstStyle>
            <a:defPPr>
              <a:defRPr lang="en-US"/>
            </a:defPPr>
          </a:lstStyle>
          <a:p>
            <a:r>
              <a:rPr lang="tr-TR" dirty="0">
                <a:latin typeface="Aptos" panose="020B0004020202020204" pitchFamily="34" charset="0"/>
              </a:rPr>
              <a:t>Oral </a:t>
            </a:r>
            <a:r>
              <a:rPr lang="tr-TR" dirty="0" err="1">
                <a:latin typeface="Aptos" panose="020B0004020202020204" pitchFamily="34" charset="0"/>
              </a:rPr>
              <a:t>Cavity</a:t>
            </a:r>
            <a:r>
              <a:rPr lang="tr-TR" dirty="0">
                <a:latin typeface="Aptos" panose="020B0004020202020204" pitchFamily="34" charset="0"/>
              </a:rPr>
              <a:t>: 5.96/</a:t>
            </a:r>
            <a:r>
              <a:rPr lang="tr-TR" dirty="0" err="1">
                <a:solidFill>
                  <a:srgbClr val="37424A"/>
                </a:solidFill>
                <a:latin typeface="Aptos" panose="020B0004020202020204" pitchFamily="34" charset="0"/>
                <a:cs typeface="Arial" panose="020B0604020202020204" pitchFamily="34" charset="0"/>
              </a:rPr>
              <a:t>Oropharynx</a:t>
            </a:r>
            <a:r>
              <a:rPr lang="tr-TR" dirty="0">
                <a:latin typeface="Aptos" panose="020B0004020202020204" pitchFamily="34" charset="0"/>
              </a:rPr>
              <a:t>: 1.79</a:t>
            </a:r>
            <a:endParaRPr lang="en-US" dirty="0">
              <a:latin typeface="Aptos" panose="020B0004020202020204" pitchFamily="34" charset="0"/>
            </a:endParaRPr>
          </a:p>
        </p:txBody>
      </p:sp>
      <p:sp>
        <p:nvSpPr>
          <p:cNvPr id="28" name="TextBox 27">
            <a:extLst>
              <a:ext uri="{FF2B5EF4-FFF2-40B4-BE49-F238E27FC236}">
                <a16:creationId xmlns:a16="http://schemas.microsoft.com/office/drawing/2014/main" id="{39E63CA3-F532-4507-8AA1-AFC24B345608}"/>
              </a:ext>
            </a:extLst>
          </p:cNvPr>
          <p:cNvSpPr txBox="1"/>
          <p:nvPr/>
        </p:nvSpPr>
        <p:spPr>
          <a:xfrm>
            <a:off x="4443073" y="5972369"/>
            <a:ext cx="1395895" cy="369332"/>
          </a:xfrm>
          <a:prstGeom prst="rect">
            <a:avLst/>
          </a:prstGeom>
        </p:spPr>
        <p:txBody>
          <a:bodyPr wrap="none">
            <a:spAutoFit/>
          </a:bodyPr>
          <a:lstStyle>
            <a:defPPr>
              <a:defRPr lang="en-US"/>
            </a:defPPr>
          </a:lstStyle>
          <a:p>
            <a:r>
              <a:rPr lang="tr-TR" dirty="0">
                <a:latin typeface="Aptos" panose="020B0004020202020204" pitchFamily="34" charset="0"/>
              </a:rPr>
              <a:t>V</a:t>
            </a:r>
            <a:r>
              <a:rPr lang="en-US" dirty="0">
                <a:latin typeface="Aptos" panose="020B0004020202020204" pitchFamily="34" charset="0"/>
              </a:rPr>
              <a:t>a</a:t>
            </a:r>
            <a:r>
              <a:rPr lang="tr-TR" dirty="0">
                <a:latin typeface="Aptos" panose="020B0004020202020204" pitchFamily="34" charset="0"/>
              </a:rPr>
              <a:t>g</a:t>
            </a:r>
            <a:r>
              <a:rPr lang="en-US" dirty="0" err="1">
                <a:latin typeface="Aptos" panose="020B0004020202020204" pitchFamily="34" charset="0"/>
              </a:rPr>
              <a:t>ina</a:t>
            </a:r>
            <a:r>
              <a:rPr lang="tr-TR" dirty="0">
                <a:latin typeface="Aptos" panose="020B0004020202020204" pitchFamily="34" charset="0"/>
              </a:rPr>
              <a:t>: 0.36</a:t>
            </a:r>
            <a:endParaRPr lang="en-US" dirty="0">
              <a:latin typeface="Aptos" panose="020B0004020202020204" pitchFamily="34" charset="0"/>
            </a:endParaRPr>
          </a:p>
        </p:txBody>
      </p:sp>
      <p:sp>
        <p:nvSpPr>
          <p:cNvPr id="24" name="TextBox 15">
            <a:extLst>
              <a:ext uri="{FF2B5EF4-FFF2-40B4-BE49-F238E27FC236}">
                <a16:creationId xmlns:a16="http://schemas.microsoft.com/office/drawing/2014/main" id="{9CC06831-8B63-435B-BEB4-AA3E9E3B2789}"/>
              </a:ext>
            </a:extLst>
          </p:cNvPr>
          <p:cNvSpPr txBox="1"/>
          <p:nvPr/>
        </p:nvSpPr>
        <p:spPr>
          <a:xfrm>
            <a:off x="5374206" y="5545547"/>
            <a:ext cx="1268296" cy="369332"/>
          </a:xfrm>
          <a:prstGeom prst="rect">
            <a:avLst/>
          </a:prstGeom>
        </p:spPr>
        <p:txBody>
          <a:bodyPr wrap="none">
            <a:spAutoFit/>
          </a:bodyPr>
          <a:lstStyle>
            <a:defPPr>
              <a:defRPr lang="en-US"/>
            </a:defPPr>
          </a:lstStyle>
          <a:p>
            <a:r>
              <a:rPr lang="en-US" dirty="0">
                <a:latin typeface="Aptos" panose="020B0004020202020204" pitchFamily="34" charset="0"/>
              </a:rPr>
              <a:t>An</a:t>
            </a:r>
            <a:r>
              <a:rPr lang="tr-TR" dirty="0">
                <a:latin typeface="Aptos" panose="020B0004020202020204" pitchFamily="34" charset="0"/>
              </a:rPr>
              <a:t>us: 0.58</a:t>
            </a:r>
            <a:endParaRPr lang="en-US" dirty="0">
              <a:latin typeface="Aptos" panose="020B0004020202020204" pitchFamily="34" charset="0"/>
            </a:endParaRPr>
          </a:p>
        </p:txBody>
      </p:sp>
      <p:sp>
        <p:nvSpPr>
          <p:cNvPr id="30" name="TextBox 13">
            <a:extLst>
              <a:ext uri="{FF2B5EF4-FFF2-40B4-BE49-F238E27FC236}">
                <a16:creationId xmlns:a16="http://schemas.microsoft.com/office/drawing/2014/main" id="{74E81628-B2E4-4587-B562-ED93E1D3F310}"/>
              </a:ext>
            </a:extLst>
          </p:cNvPr>
          <p:cNvSpPr txBox="1"/>
          <p:nvPr/>
        </p:nvSpPr>
        <p:spPr>
          <a:xfrm>
            <a:off x="6625355" y="4892507"/>
            <a:ext cx="3717236" cy="369332"/>
          </a:xfrm>
          <a:prstGeom prst="rect">
            <a:avLst/>
          </a:prstGeom>
        </p:spPr>
        <p:txBody>
          <a:bodyPr wrap="none">
            <a:spAutoFit/>
          </a:bodyPr>
          <a:lstStyle>
            <a:defPPr>
              <a:defRPr lang="en-US"/>
            </a:defPPr>
          </a:lstStyle>
          <a:p>
            <a:r>
              <a:rPr lang="tr-TR" dirty="0">
                <a:latin typeface="Aptos" panose="020B0004020202020204" pitchFamily="34" charset="0"/>
              </a:rPr>
              <a:t>Oral </a:t>
            </a:r>
            <a:r>
              <a:rPr lang="tr-TR" dirty="0" err="1">
                <a:latin typeface="Aptos" panose="020B0004020202020204" pitchFamily="34" charset="0"/>
              </a:rPr>
              <a:t>Cavity</a:t>
            </a:r>
            <a:r>
              <a:rPr lang="tr-TR" dirty="0">
                <a:latin typeface="Aptos" panose="020B0004020202020204" pitchFamily="34" charset="0"/>
              </a:rPr>
              <a:t>: 2.28/</a:t>
            </a:r>
            <a:r>
              <a:rPr lang="tr-TR" dirty="0" err="1">
                <a:solidFill>
                  <a:srgbClr val="37424A"/>
                </a:solidFill>
                <a:latin typeface="Aptos" panose="020B0004020202020204" pitchFamily="34" charset="0"/>
                <a:cs typeface="Arial" panose="020B0604020202020204" pitchFamily="34" charset="0"/>
              </a:rPr>
              <a:t>Oropharynx</a:t>
            </a:r>
            <a:r>
              <a:rPr lang="tr-TR" dirty="0">
                <a:latin typeface="Aptos" panose="020B0004020202020204" pitchFamily="34" charset="0"/>
              </a:rPr>
              <a:t>: 0.40</a:t>
            </a:r>
            <a:endParaRPr lang="en-US" dirty="0">
              <a:latin typeface="Aptos" panose="020B0004020202020204" pitchFamily="34" charset="0"/>
            </a:endParaRPr>
          </a:p>
        </p:txBody>
      </p:sp>
      <p:sp>
        <p:nvSpPr>
          <p:cNvPr id="26" name="TextBox 18">
            <a:extLst>
              <a:ext uri="{FF2B5EF4-FFF2-40B4-BE49-F238E27FC236}">
                <a16:creationId xmlns:a16="http://schemas.microsoft.com/office/drawing/2014/main" id="{2B838AF9-E55A-4449-9227-E6DE8EC2F2DB}"/>
              </a:ext>
            </a:extLst>
          </p:cNvPr>
          <p:cNvSpPr txBox="1"/>
          <p:nvPr/>
        </p:nvSpPr>
        <p:spPr>
          <a:xfrm>
            <a:off x="3157999" y="4449432"/>
            <a:ext cx="1304524" cy="369332"/>
          </a:xfrm>
          <a:prstGeom prst="rect">
            <a:avLst/>
          </a:prstGeom>
        </p:spPr>
        <p:txBody>
          <a:bodyPr wrap="none">
            <a:spAutoFit/>
          </a:bodyPr>
          <a:lstStyle>
            <a:defPPr>
              <a:defRPr lang="en-US"/>
            </a:defPPr>
          </a:lstStyle>
          <a:p>
            <a:r>
              <a:rPr lang="en-US" dirty="0" err="1">
                <a:latin typeface="Aptos" panose="020B0004020202020204" pitchFamily="34" charset="0"/>
              </a:rPr>
              <a:t>Peni</a:t>
            </a:r>
            <a:r>
              <a:rPr lang="tr-TR" dirty="0">
                <a:latin typeface="Aptos" panose="020B0004020202020204" pitchFamily="34" charset="0"/>
              </a:rPr>
              <a:t>s: 0.80</a:t>
            </a:r>
            <a:endParaRPr lang="en-US" dirty="0">
              <a:latin typeface="Aptos" panose="020B0004020202020204" pitchFamily="34" charset="0"/>
            </a:endParaRPr>
          </a:p>
        </p:txBody>
      </p:sp>
      <p:sp>
        <p:nvSpPr>
          <p:cNvPr id="31" name="TextBox 15">
            <a:extLst>
              <a:ext uri="{FF2B5EF4-FFF2-40B4-BE49-F238E27FC236}">
                <a16:creationId xmlns:a16="http://schemas.microsoft.com/office/drawing/2014/main" id="{9CC06831-8B63-435B-BEB4-AA3E9E3B2789}"/>
              </a:ext>
            </a:extLst>
          </p:cNvPr>
          <p:cNvSpPr txBox="1"/>
          <p:nvPr/>
        </p:nvSpPr>
        <p:spPr>
          <a:xfrm>
            <a:off x="3739000" y="3732443"/>
            <a:ext cx="1268296" cy="369332"/>
          </a:xfrm>
          <a:prstGeom prst="rect">
            <a:avLst/>
          </a:prstGeom>
        </p:spPr>
        <p:txBody>
          <a:bodyPr wrap="none">
            <a:spAutoFit/>
          </a:bodyPr>
          <a:lstStyle>
            <a:defPPr>
              <a:defRPr lang="en-US"/>
            </a:defPPr>
          </a:lstStyle>
          <a:p>
            <a:r>
              <a:rPr lang="en-US" dirty="0">
                <a:latin typeface="Aptos" panose="020B0004020202020204" pitchFamily="34" charset="0"/>
              </a:rPr>
              <a:t>An</a:t>
            </a:r>
            <a:r>
              <a:rPr lang="tr-TR" dirty="0">
                <a:latin typeface="Aptos" panose="020B0004020202020204" pitchFamily="34" charset="0"/>
              </a:rPr>
              <a:t>us: 0.49</a:t>
            </a:r>
            <a:endParaRPr lang="en-US" dirty="0">
              <a:latin typeface="Aptos" panose="020B0004020202020204" pitchFamily="34" charset="0"/>
            </a:endParaRPr>
          </a:p>
        </p:txBody>
      </p:sp>
      <p:sp>
        <p:nvSpPr>
          <p:cNvPr id="32" name="TextBox 22">
            <a:extLst>
              <a:ext uri="{FF2B5EF4-FFF2-40B4-BE49-F238E27FC236}">
                <a16:creationId xmlns:a16="http://schemas.microsoft.com/office/drawing/2014/main" id="{61F6D895-1ED7-4F3F-B246-D3FD3CAD0780}"/>
              </a:ext>
            </a:extLst>
          </p:cNvPr>
          <p:cNvSpPr txBox="1"/>
          <p:nvPr/>
        </p:nvSpPr>
        <p:spPr>
          <a:xfrm>
            <a:off x="6004749" y="5255129"/>
            <a:ext cx="1303690" cy="369332"/>
          </a:xfrm>
          <a:prstGeom prst="rect">
            <a:avLst/>
          </a:prstGeom>
        </p:spPr>
        <p:txBody>
          <a:bodyPr wrap="none">
            <a:spAutoFit/>
          </a:bodyPr>
          <a:lstStyle>
            <a:defPPr>
              <a:defRPr lang="en-US"/>
            </a:defPPr>
          </a:lstStyle>
          <a:p>
            <a:r>
              <a:rPr lang="en-US" dirty="0">
                <a:latin typeface="Aptos" panose="020B0004020202020204" pitchFamily="34" charset="0"/>
              </a:rPr>
              <a:t>Vulva</a:t>
            </a:r>
            <a:r>
              <a:rPr lang="tr-TR" dirty="0">
                <a:latin typeface="Aptos" panose="020B0004020202020204" pitchFamily="34" charset="0"/>
              </a:rPr>
              <a:t>: 0.85</a:t>
            </a:r>
            <a:endParaRPr lang="en-US" dirty="0">
              <a:latin typeface="Aptos" panose="020B0004020202020204" pitchFamily="34" charset="0"/>
            </a:endParaRPr>
          </a:p>
        </p:txBody>
      </p:sp>
      <p:sp>
        <p:nvSpPr>
          <p:cNvPr id="33" name="TextBox 21">
            <a:extLst>
              <a:ext uri="{FF2B5EF4-FFF2-40B4-BE49-F238E27FC236}">
                <a16:creationId xmlns:a16="http://schemas.microsoft.com/office/drawing/2014/main" id="{FCC34E4F-E40C-49D3-AEA8-EE7B3AE05203}"/>
              </a:ext>
            </a:extLst>
          </p:cNvPr>
          <p:cNvSpPr txBox="1"/>
          <p:nvPr/>
        </p:nvSpPr>
        <p:spPr>
          <a:xfrm>
            <a:off x="7272659" y="4439978"/>
            <a:ext cx="1586203" cy="369332"/>
          </a:xfrm>
          <a:prstGeom prst="rect">
            <a:avLst/>
          </a:prstGeom>
        </p:spPr>
        <p:txBody>
          <a:bodyPr wrap="none">
            <a:spAutoFit/>
          </a:bodyPr>
          <a:lstStyle>
            <a:defPPr>
              <a:defRPr lang="en-US"/>
            </a:defPPr>
          </a:lstStyle>
          <a:p>
            <a:r>
              <a:rPr lang="tr-TR" dirty="0" err="1">
                <a:latin typeface="Aptos" panose="020B0004020202020204" pitchFamily="34" charset="0"/>
              </a:rPr>
              <a:t>Cervical</a:t>
            </a:r>
            <a:r>
              <a:rPr lang="tr-TR" dirty="0">
                <a:latin typeface="Aptos" panose="020B0004020202020204" pitchFamily="34" charset="0"/>
              </a:rPr>
              <a:t>: 13.3</a:t>
            </a:r>
            <a:endParaRPr lang="en-US" dirty="0">
              <a:latin typeface="Aptos" panose="020B0004020202020204" pitchFamily="34" charset="0"/>
            </a:endParaRPr>
          </a:p>
        </p:txBody>
      </p:sp>
      <p:sp>
        <p:nvSpPr>
          <p:cNvPr id="20" name="Oval 19">
            <a:extLst>
              <a:ext uri="{FF2B5EF4-FFF2-40B4-BE49-F238E27FC236}">
                <a16:creationId xmlns:a16="http://schemas.microsoft.com/office/drawing/2014/main" id="{9DB3929B-3D06-45D7-8B60-082D3A06FCA5}"/>
              </a:ext>
            </a:extLst>
          </p:cNvPr>
          <p:cNvSpPr/>
          <p:nvPr/>
        </p:nvSpPr>
        <p:spPr>
          <a:xfrm rot="4270969">
            <a:off x="4309042" y="5163615"/>
            <a:ext cx="2137716" cy="394602"/>
          </a:xfrm>
          <a:prstGeom prst="ellipse">
            <a:avLst/>
          </a:prstGeom>
          <a:noFill/>
          <a:ln w="25400" cap="flat" cmpd="sng" algn="ctr">
            <a:noFill/>
            <a:prstDash val="solid"/>
          </a:ln>
          <a:effectLst/>
        </p:spPr>
        <p:txBody>
          <a:bodyPr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600" b="1" kern="0" dirty="0">
                <a:solidFill>
                  <a:schemeClr val="bg1"/>
                </a:solidFill>
                <a:latin typeface="Aptos" panose="020B0004020202020204" pitchFamily="34" charset="0"/>
                <a:cs typeface="Arial" panose="020B0604020202020204" pitchFamily="34" charset="0"/>
              </a:rPr>
              <a:t>3</a:t>
            </a:r>
            <a:r>
              <a:rPr lang="tr-TR" sz="1600" b="1" kern="0" dirty="0">
                <a:solidFill>
                  <a:schemeClr val="bg1"/>
                </a:solidFill>
                <a:latin typeface="Aptos" panose="020B0004020202020204" pitchFamily="34" charset="0"/>
                <a:cs typeface="Arial" panose="020B0604020202020204" pitchFamily="34" charset="0"/>
              </a:rPr>
              <a:t>6.068</a:t>
            </a:r>
            <a:endParaRPr lang="en-US" sz="1600" b="1" kern="0" dirty="0">
              <a:solidFill>
                <a:schemeClr val="bg1"/>
              </a:solidFill>
              <a:latin typeface="Aptos" panose="020B00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3D47E254-AFB4-4767-B498-0E8DDF683983}"/>
              </a:ext>
            </a:extLst>
          </p:cNvPr>
          <p:cNvSpPr/>
          <p:nvPr/>
        </p:nvSpPr>
        <p:spPr>
          <a:xfrm rot="3931528">
            <a:off x="3805006" y="5569677"/>
            <a:ext cx="2019926" cy="508317"/>
          </a:xfrm>
          <a:prstGeom prst="ellipse">
            <a:avLst/>
          </a:prstGeom>
          <a:noFill/>
          <a:ln w="25400" cap="flat" cmpd="sng" algn="ctr">
            <a:noFill/>
            <a:prstDash val="solid"/>
          </a:ln>
          <a:effectLst/>
        </p:spPr>
        <p:txBody>
          <a:bodyPr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kumimoji="0" lang="tr-TR" sz="1600" b="1"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17.908</a:t>
            </a:r>
            <a:endParaRPr kumimoji="0" lang="en-US" sz="1600" b="1"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endParaRPr>
          </a:p>
        </p:txBody>
      </p:sp>
      <p:sp>
        <p:nvSpPr>
          <p:cNvPr id="11" name="Dikdörtgen 10">
            <a:extLst>
              <a:ext uri="{FF2B5EF4-FFF2-40B4-BE49-F238E27FC236}">
                <a16:creationId xmlns:a16="http://schemas.microsoft.com/office/drawing/2014/main" id="{5871CD1C-C3D0-C742-AD88-1CA68F68DAAA}"/>
              </a:ext>
            </a:extLst>
          </p:cNvPr>
          <p:cNvSpPr/>
          <p:nvPr/>
        </p:nvSpPr>
        <p:spPr>
          <a:xfrm rot="4762092">
            <a:off x="5426304" y="4279173"/>
            <a:ext cx="790601" cy="338554"/>
          </a:xfrm>
          <a:prstGeom prst="rect">
            <a:avLst/>
          </a:prstGeom>
        </p:spPr>
        <p:txBody>
          <a:bodyPr wrap="none">
            <a:spAutoFit/>
          </a:bodyPr>
          <a:lstStyle/>
          <a:p>
            <a:r>
              <a:rPr lang="tr-TR" sz="1600" b="1" kern="0" dirty="0">
                <a:solidFill>
                  <a:schemeClr val="bg1"/>
                </a:solidFill>
                <a:latin typeface="Aptos" panose="020B0004020202020204" pitchFamily="34" charset="0"/>
                <a:cs typeface="Arial" panose="020B0604020202020204" pitchFamily="34" charset="0"/>
              </a:rPr>
              <a:t>50.865</a:t>
            </a:r>
          </a:p>
        </p:txBody>
      </p:sp>
      <p:sp>
        <p:nvSpPr>
          <p:cNvPr id="12" name="Dikdörtgen 11">
            <a:extLst>
              <a:ext uri="{FF2B5EF4-FFF2-40B4-BE49-F238E27FC236}">
                <a16:creationId xmlns:a16="http://schemas.microsoft.com/office/drawing/2014/main" id="{06EB7C78-EB4D-CD41-9EBD-A03BFC499C50}"/>
              </a:ext>
            </a:extLst>
          </p:cNvPr>
          <p:cNvSpPr/>
          <p:nvPr/>
        </p:nvSpPr>
        <p:spPr>
          <a:xfrm rot="4795092">
            <a:off x="6002062" y="3928954"/>
            <a:ext cx="790601" cy="338554"/>
          </a:xfrm>
          <a:prstGeom prst="rect">
            <a:avLst/>
          </a:prstGeom>
        </p:spPr>
        <p:txBody>
          <a:bodyPr wrap="none">
            <a:spAutoFit/>
          </a:bodyPr>
          <a:lstStyle/>
          <a:p>
            <a:r>
              <a:rPr lang="en-US" sz="1600" b="1" dirty="0">
                <a:solidFill>
                  <a:schemeClr val="bg1"/>
                </a:solidFill>
                <a:latin typeface="Aptos" panose="020B0004020202020204" pitchFamily="34" charset="0"/>
                <a:cs typeface="Arial" panose="020B0604020202020204" pitchFamily="34" charset="0"/>
              </a:rPr>
              <a:t>9</a:t>
            </a:r>
            <a:r>
              <a:rPr lang="tr-TR" sz="1600" b="1" dirty="0">
                <a:solidFill>
                  <a:schemeClr val="bg1"/>
                </a:solidFill>
                <a:latin typeface="Aptos" panose="020B0004020202020204" pitchFamily="34" charset="0"/>
                <a:cs typeface="Arial" panose="020B0604020202020204" pitchFamily="34" charset="0"/>
              </a:rPr>
              <a:t>8.412</a:t>
            </a:r>
          </a:p>
        </p:txBody>
      </p:sp>
      <p:sp>
        <p:nvSpPr>
          <p:cNvPr id="15" name="Dikdörtgen 14">
            <a:extLst>
              <a:ext uri="{FF2B5EF4-FFF2-40B4-BE49-F238E27FC236}">
                <a16:creationId xmlns:a16="http://schemas.microsoft.com/office/drawing/2014/main" id="{A6D008A6-ABA0-774C-B879-E693A0A7DE52}"/>
              </a:ext>
            </a:extLst>
          </p:cNvPr>
          <p:cNvSpPr/>
          <p:nvPr/>
        </p:nvSpPr>
        <p:spPr>
          <a:xfrm rot="4904593">
            <a:off x="6441949" y="3161120"/>
            <a:ext cx="899605" cy="338554"/>
          </a:xfrm>
          <a:prstGeom prst="rect">
            <a:avLst/>
          </a:prstGeom>
        </p:spPr>
        <p:txBody>
          <a:bodyPr wrap="none">
            <a:spAutoFit/>
          </a:bodyPr>
          <a:lstStyle/>
          <a:p>
            <a:pPr lvl="0" algn="ctr" defTabSz="913852">
              <a:defRPr/>
            </a:pPr>
            <a:r>
              <a:rPr lang="tr-TR" sz="1600" b="1" kern="0" dirty="0">
                <a:solidFill>
                  <a:prstClr val="white"/>
                </a:solidFill>
                <a:latin typeface="Aptos" panose="020B0004020202020204" pitchFamily="34" charset="0"/>
                <a:cs typeface="Arial" panose="020B0604020202020204" pitchFamily="34" charset="0"/>
              </a:rPr>
              <a:t>604.127</a:t>
            </a:r>
            <a:endParaRPr lang="en-US" sz="1600" b="1" kern="0" dirty="0">
              <a:solidFill>
                <a:prstClr val="white"/>
              </a:solidFill>
              <a:latin typeface="Aptos" panose="020B00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448622BA-9D9F-4FE9-B12B-CBBD66639A8F}"/>
              </a:ext>
            </a:extLst>
          </p:cNvPr>
          <p:cNvSpPr/>
          <p:nvPr/>
        </p:nvSpPr>
        <p:spPr>
          <a:xfrm rot="4435378">
            <a:off x="4292341" y="4766854"/>
            <a:ext cx="2019926" cy="476071"/>
          </a:xfrm>
          <a:prstGeom prst="ellipse">
            <a:avLst/>
          </a:prstGeom>
          <a:noFill/>
          <a:ln w="25400" cap="flat" cmpd="sng" algn="ctr">
            <a:noFill/>
            <a:prstDash val="solid"/>
          </a:ln>
          <a:effectLst/>
        </p:spPr>
        <p:txBody>
          <a:bodyPr wrap="none" rtlCol="0" anchor="ctr">
            <a:noAutofit/>
          </a:bodyPr>
          <a:lstStyle/>
          <a:p>
            <a:pPr marL="0" marR="0" lvl="0" indent="0" algn="ctr" defTabSz="913852" eaLnBrk="1" fontAlgn="auto" latinLnBrk="0" hangingPunct="1">
              <a:lnSpc>
                <a:spcPct val="100000"/>
              </a:lnSpc>
              <a:spcBef>
                <a:spcPts val="0"/>
              </a:spcBef>
              <a:spcAft>
                <a:spcPts val="0"/>
              </a:spcAft>
              <a:buClrTx/>
              <a:buSzTx/>
              <a:buFontTx/>
              <a:buNone/>
              <a:tabLst/>
              <a:defRPr/>
            </a:pPr>
            <a:r>
              <a:rPr kumimoji="0" lang="tr-TR" sz="1600" b="1"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45.240</a:t>
            </a:r>
            <a:endParaRPr kumimoji="0" lang="en-US" sz="1600" b="1"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endParaRPr>
          </a:p>
        </p:txBody>
      </p:sp>
      <p:sp>
        <p:nvSpPr>
          <p:cNvPr id="5" name="Dikdörtgen 4"/>
          <p:cNvSpPr/>
          <p:nvPr/>
        </p:nvSpPr>
        <p:spPr>
          <a:xfrm>
            <a:off x="8402202" y="5885614"/>
            <a:ext cx="3745000" cy="369332"/>
          </a:xfrm>
          <a:prstGeom prst="rect">
            <a:avLst/>
          </a:prstGeom>
          <a:solidFill>
            <a:schemeClr val="bg1"/>
          </a:solidFill>
        </p:spPr>
        <p:txBody>
          <a:bodyPr wrap="none">
            <a:spAutoFit/>
          </a:bodyPr>
          <a:lstStyle/>
          <a:p>
            <a:r>
              <a:rPr lang="en-US" b="1" dirty="0">
                <a:latin typeface="Aptos" panose="020B0004020202020204" pitchFamily="34" charset="0"/>
              </a:rPr>
              <a:t>Standardize</a:t>
            </a:r>
            <a:r>
              <a:rPr lang="tr-TR" b="1" dirty="0">
                <a:latin typeface="Aptos" panose="020B0004020202020204" pitchFamily="34" charset="0"/>
              </a:rPr>
              <a:t>d</a:t>
            </a:r>
            <a:r>
              <a:rPr lang="en-US" b="1" dirty="0">
                <a:latin typeface="Aptos" panose="020B0004020202020204" pitchFamily="34" charset="0"/>
              </a:rPr>
              <a:t> in</a:t>
            </a:r>
            <a:r>
              <a:rPr lang="tr-TR" b="1" dirty="0" err="1">
                <a:latin typeface="Aptos" panose="020B0004020202020204" pitchFamily="34" charset="0"/>
              </a:rPr>
              <a:t>cidence</a:t>
            </a:r>
            <a:r>
              <a:rPr lang="tr-TR" b="1" dirty="0">
                <a:latin typeface="Aptos" panose="020B0004020202020204" pitchFamily="34" charset="0"/>
              </a:rPr>
              <a:t>: /</a:t>
            </a:r>
            <a:r>
              <a:rPr lang="en-US" b="1" dirty="0">
                <a:latin typeface="Aptos" panose="020B0004020202020204" pitchFamily="34" charset="0"/>
              </a:rPr>
              <a:t>100</a:t>
            </a:r>
            <a:r>
              <a:rPr lang="tr-TR" b="1" dirty="0">
                <a:latin typeface="Aptos" panose="020B0004020202020204" pitchFamily="34" charset="0"/>
              </a:rPr>
              <a:t>.</a:t>
            </a:r>
            <a:r>
              <a:rPr lang="en-US" b="1" dirty="0">
                <a:latin typeface="Aptos" panose="020B0004020202020204" pitchFamily="34" charset="0"/>
              </a:rPr>
              <a:t>000</a:t>
            </a:r>
            <a:endParaRPr lang="tr-TR" b="1" dirty="0">
              <a:latin typeface="Aptos" panose="020B0004020202020204" pitchFamily="34" charset="0"/>
            </a:endParaRPr>
          </a:p>
        </p:txBody>
      </p:sp>
      <p:pic>
        <p:nvPicPr>
          <p:cNvPr id="10" name="Resim 9">
            <a:extLst>
              <a:ext uri="{FF2B5EF4-FFF2-40B4-BE49-F238E27FC236}">
                <a16:creationId xmlns:a16="http://schemas.microsoft.com/office/drawing/2014/main" id="{7DC821F2-4782-8C4F-A02A-12A8CAFAF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898" y="1538577"/>
            <a:ext cx="3895874" cy="4776010"/>
          </a:xfrm>
          <a:prstGeom prst="rect">
            <a:avLst/>
          </a:prstGeom>
        </p:spPr>
      </p:pic>
    </p:spTree>
    <p:extLst>
      <p:ext uri="{BB962C8B-B14F-4D97-AF65-F5344CB8AC3E}">
        <p14:creationId xmlns:p14="http://schemas.microsoft.com/office/powerpoint/2010/main" val="113206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 </a:t>
            </a:r>
            <a:r>
              <a:rPr lang="tr-TR" dirty="0"/>
              <a:t>B</a:t>
            </a:r>
            <a:r>
              <a:rPr lang="en-US" dirty="0" err="1"/>
              <a:t>arriers</a:t>
            </a:r>
            <a:r>
              <a:rPr lang="en-US" dirty="0"/>
              <a:t> to </a:t>
            </a:r>
            <a:r>
              <a:rPr lang="tr-TR" dirty="0"/>
              <a:t>R</a:t>
            </a:r>
            <a:r>
              <a:rPr lang="en-US" dirty="0" err="1"/>
              <a:t>ecommending</a:t>
            </a:r>
            <a:r>
              <a:rPr lang="en-US" dirty="0"/>
              <a:t> HPV </a:t>
            </a:r>
            <a:r>
              <a:rPr lang="tr-TR" dirty="0"/>
              <a:t>V</a:t>
            </a:r>
            <a:r>
              <a:rPr lang="en-US" dirty="0" err="1"/>
              <a:t>accination</a:t>
            </a:r>
            <a:endParaRPr lang="tr-TR" dirty="0"/>
          </a:p>
        </p:txBody>
      </p:sp>
      <p:pic>
        <p:nvPicPr>
          <p:cNvPr id="4" name="Resim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83600" y="1196752"/>
            <a:ext cx="9424801" cy="5141538"/>
          </a:xfrm>
          <a:prstGeom prst="rect">
            <a:avLst/>
          </a:prstGeom>
        </p:spPr>
      </p:pic>
      <p:sp>
        <p:nvSpPr>
          <p:cNvPr id="5" name="Altbilgi Yer Tutucusu 4"/>
          <p:cNvSpPr>
            <a:spLocks noGrp="1"/>
          </p:cNvSpPr>
          <p:nvPr>
            <p:ph type="ftr" sz="quarter" idx="11"/>
          </p:nvPr>
        </p:nvSpPr>
        <p:spPr/>
        <p:txBody>
          <a:bodyPr/>
          <a:lstStyle/>
          <a:p>
            <a:r>
              <a:rPr lang="sv-SE" dirty="0"/>
              <a:t>Bakare D, Hum Vaccin Immunother 2024</a:t>
            </a:r>
            <a:endParaRPr lang="tr-TR" dirty="0"/>
          </a:p>
        </p:txBody>
      </p:sp>
      <p:sp>
        <p:nvSpPr>
          <p:cNvPr id="3" name="Dikdörtgen 2"/>
          <p:cNvSpPr/>
          <p:nvPr/>
        </p:nvSpPr>
        <p:spPr>
          <a:xfrm>
            <a:off x="640315" y="5589240"/>
            <a:ext cx="2896690" cy="369332"/>
          </a:xfrm>
          <a:prstGeom prst="rect">
            <a:avLst/>
          </a:prstGeom>
        </p:spPr>
        <p:txBody>
          <a:bodyPr wrap="none">
            <a:spAutoFit/>
          </a:bodyPr>
          <a:lstStyle/>
          <a:p>
            <a:r>
              <a:rPr lang="tr-TR" b="1" dirty="0" err="1">
                <a:solidFill>
                  <a:srgbClr val="223872"/>
                </a:solidFill>
                <a:latin typeface="Aptos" panose="020B0004020202020204" pitchFamily="34" charset="0"/>
              </a:rPr>
              <a:t>HCWs</a:t>
            </a:r>
            <a:r>
              <a:rPr lang="tr-TR" dirty="0">
                <a:solidFill>
                  <a:srgbClr val="223872"/>
                </a:solidFill>
                <a:latin typeface="Aptos" panose="020B0004020202020204" pitchFamily="34" charset="0"/>
              </a:rPr>
              <a:t>: Healthcare </a:t>
            </a:r>
            <a:r>
              <a:rPr lang="tr-TR" dirty="0" err="1">
                <a:solidFill>
                  <a:srgbClr val="223872"/>
                </a:solidFill>
                <a:latin typeface="Aptos" panose="020B0004020202020204" pitchFamily="34" charset="0"/>
              </a:rPr>
              <a:t>workers</a:t>
            </a:r>
            <a:endParaRPr lang="tr-TR" dirty="0">
              <a:solidFill>
                <a:srgbClr val="223872"/>
              </a:solidFill>
              <a:latin typeface="Aptos" panose="020B0004020202020204" pitchFamily="34" charset="0"/>
            </a:endParaRPr>
          </a:p>
        </p:txBody>
      </p:sp>
    </p:spTree>
    <p:extLst>
      <p:ext uri="{BB962C8B-B14F-4D97-AF65-F5344CB8AC3E}">
        <p14:creationId xmlns:p14="http://schemas.microsoft.com/office/powerpoint/2010/main" val="4230549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A9DA99-83EB-DF69-C424-60EAAA6C8B46}"/>
              </a:ext>
            </a:extLst>
          </p:cNvPr>
          <p:cNvSpPr>
            <a:spLocks noGrp="1"/>
          </p:cNvSpPr>
          <p:nvPr>
            <p:ph type="title"/>
          </p:nvPr>
        </p:nvSpPr>
        <p:spPr/>
        <p:txBody>
          <a:bodyPr/>
          <a:lstStyle/>
          <a:p>
            <a:r>
              <a:rPr lang="en-US" dirty="0"/>
              <a:t>Perceived </a:t>
            </a:r>
            <a:r>
              <a:rPr lang="tr-TR" dirty="0"/>
              <a:t>B</a:t>
            </a:r>
            <a:r>
              <a:rPr lang="en-US" dirty="0" err="1"/>
              <a:t>arriers</a:t>
            </a:r>
            <a:r>
              <a:rPr lang="en-US" dirty="0"/>
              <a:t> and </a:t>
            </a:r>
            <a:r>
              <a:rPr lang="tr-TR" dirty="0"/>
              <a:t>F</a:t>
            </a:r>
            <a:r>
              <a:rPr lang="en-US" dirty="0" err="1"/>
              <a:t>acilitators</a:t>
            </a:r>
            <a:r>
              <a:rPr lang="en-US" dirty="0"/>
              <a:t> to HPV </a:t>
            </a:r>
            <a:r>
              <a:rPr lang="tr-TR" dirty="0"/>
              <a:t>V</a:t>
            </a:r>
            <a:r>
              <a:rPr lang="en-US" dirty="0" err="1"/>
              <a:t>accination</a:t>
            </a:r>
            <a:endParaRPr lang="tr-TR" dirty="0"/>
          </a:p>
        </p:txBody>
      </p:sp>
      <p:pic>
        <p:nvPicPr>
          <p:cNvPr id="5" name="İçerik Yer Tutucusu 4">
            <a:extLst>
              <a:ext uri="{FF2B5EF4-FFF2-40B4-BE49-F238E27FC236}">
                <a16:creationId xmlns:a16="http://schemas.microsoft.com/office/drawing/2014/main" id="{1AB0ADF9-6DFF-900B-1FE6-265B757FC27C}"/>
              </a:ext>
            </a:extLst>
          </p:cNvPr>
          <p:cNvPicPr>
            <a:picLocks noGrp="1" noChangeAspect="1"/>
          </p:cNvPicPr>
          <p:nvPr>
            <p:ph idx="1"/>
          </p:nvPr>
        </p:nvPicPr>
        <p:blipFill>
          <a:blip r:embed="rId2"/>
          <a:srcRect b="38757"/>
          <a:stretch/>
        </p:blipFill>
        <p:spPr>
          <a:xfrm>
            <a:off x="12000" y="1775739"/>
            <a:ext cx="12168000" cy="4177831"/>
          </a:xfrm>
        </p:spPr>
      </p:pic>
      <p:sp>
        <p:nvSpPr>
          <p:cNvPr id="6" name="Alt Bilgi Yer Tutucusu 5">
            <a:extLst>
              <a:ext uri="{FF2B5EF4-FFF2-40B4-BE49-F238E27FC236}">
                <a16:creationId xmlns:a16="http://schemas.microsoft.com/office/drawing/2014/main" id="{308F3316-675D-C1E0-883E-5E4678FB44C4}"/>
              </a:ext>
            </a:extLst>
          </p:cNvPr>
          <p:cNvSpPr>
            <a:spLocks noGrp="1"/>
          </p:cNvSpPr>
          <p:nvPr>
            <p:ph type="ftr" sz="quarter" idx="11"/>
          </p:nvPr>
        </p:nvSpPr>
        <p:spPr/>
        <p:txBody>
          <a:bodyPr/>
          <a:lstStyle/>
          <a:p>
            <a:r>
              <a:rPr lang="en-US"/>
              <a:t>Krishna S, Hum Vaccin Immunother 2024</a:t>
            </a:r>
          </a:p>
        </p:txBody>
      </p:sp>
    </p:spTree>
    <p:extLst>
      <p:ext uri="{BB962C8B-B14F-4D97-AF65-F5344CB8AC3E}">
        <p14:creationId xmlns:p14="http://schemas.microsoft.com/office/powerpoint/2010/main" val="75360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F71C79-D9ED-E73C-68F9-CC27826CF8D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AB05F6-41D8-EA48-947E-5A0466BBF991}"/>
              </a:ext>
            </a:extLst>
          </p:cNvPr>
          <p:cNvSpPr>
            <a:spLocks noGrp="1"/>
          </p:cNvSpPr>
          <p:nvPr>
            <p:ph type="title"/>
          </p:nvPr>
        </p:nvSpPr>
        <p:spPr/>
        <p:txBody>
          <a:bodyPr/>
          <a:lstStyle/>
          <a:p>
            <a:r>
              <a:rPr lang="en-US" dirty="0"/>
              <a:t>Perceived </a:t>
            </a:r>
            <a:r>
              <a:rPr lang="tr-TR" dirty="0"/>
              <a:t>B</a:t>
            </a:r>
            <a:r>
              <a:rPr lang="en-US" dirty="0" err="1"/>
              <a:t>arriers</a:t>
            </a:r>
            <a:r>
              <a:rPr lang="en-US" dirty="0"/>
              <a:t> and </a:t>
            </a:r>
            <a:r>
              <a:rPr lang="tr-TR" dirty="0"/>
              <a:t>F</a:t>
            </a:r>
            <a:r>
              <a:rPr lang="en-US" dirty="0" err="1"/>
              <a:t>acilitators</a:t>
            </a:r>
            <a:r>
              <a:rPr lang="en-US" dirty="0"/>
              <a:t> to HPV </a:t>
            </a:r>
            <a:r>
              <a:rPr lang="tr-TR" dirty="0"/>
              <a:t>V</a:t>
            </a:r>
            <a:r>
              <a:rPr lang="en-US" dirty="0" err="1"/>
              <a:t>accination</a:t>
            </a:r>
            <a:endParaRPr lang="tr-TR" dirty="0"/>
          </a:p>
        </p:txBody>
      </p:sp>
      <p:sp>
        <p:nvSpPr>
          <p:cNvPr id="6" name="Alt Bilgi Yer Tutucusu 5">
            <a:extLst>
              <a:ext uri="{FF2B5EF4-FFF2-40B4-BE49-F238E27FC236}">
                <a16:creationId xmlns:a16="http://schemas.microsoft.com/office/drawing/2014/main" id="{C849EED7-2580-8410-E845-D2F5D33DD8AA}"/>
              </a:ext>
            </a:extLst>
          </p:cNvPr>
          <p:cNvSpPr>
            <a:spLocks noGrp="1"/>
          </p:cNvSpPr>
          <p:nvPr>
            <p:ph type="ftr" sz="quarter" idx="11"/>
          </p:nvPr>
        </p:nvSpPr>
        <p:spPr/>
        <p:txBody>
          <a:bodyPr/>
          <a:lstStyle/>
          <a:p>
            <a:r>
              <a:rPr lang="en-US"/>
              <a:t>Krishna S, Hum Vaccin Immunother 2024</a:t>
            </a:r>
          </a:p>
        </p:txBody>
      </p:sp>
      <p:pic>
        <p:nvPicPr>
          <p:cNvPr id="7" name="Resim 6" descr="metin, ekran görüntüsü, yazı tipi, çizgi içeren bir resim&#10;&#10;Açıklama otomatik olarak oluşturuldu">
            <a:extLst>
              <a:ext uri="{FF2B5EF4-FFF2-40B4-BE49-F238E27FC236}">
                <a16:creationId xmlns:a16="http://schemas.microsoft.com/office/drawing/2014/main" id="{CE0B0A88-5330-10D0-560E-45A2C18D7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0" y="1994304"/>
            <a:ext cx="12168000" cy="3526203"/>
          </a:xfrm>
          <a:prstGeom prst="rect">
            <a:avLst/>
          </a:prstGeom>
        </p:spPr>
      </p:pic>
    </p:spTree>
    <p:extLst>
      <p:ext uri="{BB962C8B-B14F-4D97-AF65-F5344CB8AC3E}">
        <p14:creationId xmlns:p14="http://schemas.microsoft.com/office/powerpoint/2010/main" val="2738103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616565-2500-1DBD-2976-8CA5D099150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2124C97-E093-278A-BFE5-8CB6B2924C70}"/>
              </a:ext>
            </a:extLst>
          </p:cNvPr>
          <p:cNvSpPr>
            <a:spLocks noGrp="1"/>
          </p:cNvSpPr>
          <p:nvPr>
            <p:ph type="title"/>
          </p:nvPr>
        </p:nvSpPr>
        <p:spPr/>
        <p:txBody>
          <a:bodyPr>
            <a:normAutofit fontScale="90000"/>
          </a:bodyPr>
          <a:lstStyle/>
          <a:p>
            <a:r>
              <a:rPr lang="tr-TR" dirty="0"/>
              <a:t>E</a:t>
            </a:r>
            <a:r>
              <a:rPr lang="en-US" dirty="0" err="1"/>
              <a:t>ffectiveness</a:t>
            </a:r>
            <a:r>
              <a:rPr lang="en-US" dirty="0"/>
              <a:t> of a 3-component </a:t>
            </a:r>
            <a:r>
              <a:rPr lang="tr-TR" dirty="0"/>
              <a:t>I</a:t>
            </a:r>
            <a:r>
              <a:rPr lang="en-US" dirty="0" err="1"/>
              <a:t>ntervention</a:t>
            </a:r>
            <a:r>
              <a:rPr lang="en-US" dirty="0"/>
              <a:t> on HPV </a:t>
            </a:r>
            <a:r>
              <a:rPr lang="tr-TR" dirty="0"/>
              <a:t>V</a:t>
            </a:r>
            <a:r>
              <a:rPr lang="en-US" dirty="0" err="1"/>
              <a:t>accination</a:t>
            </a:r>
            <a:r>
              <a:rPr lang="en-US" dirty="0"/>
              <a:t> </a:t>
            </a:r>
            <a:r>
              <a:rPr lang="tr-TR" dirty="0"/>
              <a:t>C</a:t>
            </a:r>
            <a:r>
              <a:rPr lang="en-US" dirty="0"/>
              <a:t>overage</a:t>
            </a:r>
            <a:r>
              <a:rPr lang="tr-TR" dirty="0"/>
              <a:t> (RCT)</a:t>
            </a:r>
          </a:p>
        </p:txBody>
      </p:sp>
      <p:sp>
        <p:nvSpPr>
          <p:cNvPr id="3" name="İçerik Yer Tutucusu 2">
            <a:extLst>
              <a:ext uri="{FF2B5EF4-FFF2-40B4-BE49-F238E27FC236}">
                <a16:creationId xmlns:a16="http://schemas.microsoft.com/office/drawing/2014/main" id="{59F53D7B-9AB7-D27A-F4BF-3EB5F6E892F3}"/>
              </a:ext>
            </a:extLst>
          </p:cNvPr>
          <p:cNvSpPr>
            <a:spLocks noGrp="1"/>
          </p:cNvSpPr>
          <p:nvPr>
            <p:ph idx="1"/>
          </p:nvPr>
        </p:nvSpPr>
        <p:spPr/>
        <p:txBody>
          <a:bodyPr>
            <a:normAutofit fontScale="92500" lnSpcReduction="20000"/>
          </a:bodyPr>
          <a:lstStyle/>
          <a:p>
            <a:r>
              <a:rPr lang="en-US" dirty="0"/>
              <a:t>In France, 30,739 adolescents aged 11-14 (15,876 boys and 14,863 girls)</a:t>
            </a:r>
          </a:p>
          <a:p>
            <a:pPr lvl="1">
              <a:buFont typeface="+mj-lt"/>
              <a:buAutoNum type="arabicPeriod"/>
            </a:pPr>
            <a:r>
              <a:rPr lang="en-US" dirty="0"/>
              <a:t>Education and motivation of adolescents and their parents in middle schools</a:t>
            </a:r>
          </a:p>
          <a:p>
            <a:pPr lvl="1">
              <a:buFont typeface="+mj-lt"/>
              <a:buAutoNum type="arabicPeriod"/>
            </a:pPr>
            <a:r>
              <a:rPr lang="en-US" dirty="0"/>
              <a:t>Training of general practitioners (GPs) on updated HPV information and motivational interview techniques</a:t>
            </a:r>
          </a:p>
          <a:p>
            <a:pPr lvl="1">
              <a:buFont typeface="+mj-lt"/>
              <a:buAutoNum type="arabicPeriod"/>
            </a:pPr>
            <a:r>
              <a:rPr lang="en-US" dirty="0"/>
              <a:t>Free HPV vaccination in schools</a:t>
            </a:r>
            <a:endParaRPr lang="tr-TR" dirty="0"/>
          </a:p>
          <a:p>
            <a:r>
              <a:rPr lang="en-US" dirty="0"/>
              <a:t>Education and motivation of adolescents did not increase vaccination rates</a:t>
            </a:r>
            <a:r>
              <a:rPr lang="tr-TR" dirty="0"/>
              <a:t>:</a:t>
            </a:r>
            <a:r>
              <a:rPr lang="en-US" dirty="0"/>
              <a:t> </a:t>
            </a:r>
            <a:endParaRPr lang="tr-TR" dirty="0"/>
          </a:p>
          <a:p>
            <a:pPr marL="0" indent="0">
              <a:buNone/>
            </a:pPr>
            <a:r>
              <a:rPr lang="tr-TR" dirty="0"/>
              <a:t>    -</a:t>
            </a:r>
            <a:r>
              <a:rPr lang="en-US" dirty="0"/>
              <a:t>0.08% [95% CI, -2.54 to 2.39]</a:t>
            </a:r>
            <a:endParaRPr lang="tr-TR" dirty="0"/>
          </a:p>
          <a:p>
            <a:r>
              <a:rPr lang="en-US" dirty="0"/>
              <a:t>Training of GPs did not provide additional contribution to vaccination: -1.46% [95% CI, -3.44 to 0.53]</a:t>
            </a:r>
            <a:endParaRPr lang="tr-TR" dirty="0"/>
          </a:p>
          <a:p>
            <a:r>
              <a:rPr lang="en-US" b="1" dirty="0"/>
              <a:t>School-based vaccination increased the vaccination rate by 5.50%</a:t>
            </a:r>
            <a:r>
              <a:rPr lang="en-US" dirty="0"/>
              <a:t> [95% CI, 3.13 to 7.88]</a:t>
            </a:r>
          </a:p>
          <a:p>
            <a:r>
              <a:rPr lang="en-US" dirty="0"/>
              <a:t>In school-based vaccination</a:t>
            </a:r>
          </a:p>
          <a:p>
            <a:pPr lvl="1"/>
            <a:r>
              <a:rPr lang="en-US" dirty="0"/>
              <a:t>When access to GPs was limited: 8.62% [95% CI, 5.37 to 11.86]</a:t>
            </a:r>
          </a:p>
          <a:p>
            <a:pPr lvl="1"/>
            <a:r>
              <a:rPr lang="en-US" dirty="0"/>
              <a:t>When access to GPs was easy: 2.13% [95% CI, -1.25 to 5.50] (P = .007)</a:t>
            </a:r>
          </a:p>
        </p:txBody>
      </p:sp>
      <p:sp>
        <p:nvSpPr>
          <p:cNvPr id="4" name="Altbilgi Yer Tutucusu 3">
            <a:extLst>
              <a:ext uri="{FF2B5EF4-FFF2-40B4-BE49-F238E27FC236}">
                <a16:creationId xmlns:a16="http://schemas.microsoft.com/office/drawing/2014/main" id="{DA896B82-ADCE-6D7C-0133-4E9EA89FF21A}"/>
              </a:ext>
            </a:extLst>
          </p:cNvPr>
          <p:cNvSpPr>
            <a:spLocks noGrp="1"/>
          </p:cNvSpPr>
          <p:nvPr>
            <p:ph type="ftr" sz="quarter" idx="11"/>
          </p:nvPr>
        </p:nvSpPr>
        <p:spPr/>
        <p:txBody>
          <a:bodyPr/>
          <a:lstStyle/>
          <a:p>
            <a:r>
              <a:rPr lang="en-US" dirty="0" err="1"/>
              <a:t>Thilly</a:t>
            </a:r>
            <a:r>
              <a:rPr lang="en-US" dirty="0"/>
              <a:t> N, JAMA </a:t>
            </a:r>
            <a:r>
              <a:rPr lang="en-US" dirty="0" err="1"/>
              <a:t>Netw</a:t>
            </a:r>
            <a:r>
              <a:rPr lang="en-US" dirty="0"/>
              <a:t> Open 2024</a:t>
            </a:r>
          </a:p>
        </p:txBody>
      </p:sp>
    </p:spTree>
    <p:extLst>
      <p:ext uri="{BB962C8B-B14F-4D97-AF65-F5344CB8AC3E}">
        <p14:creationId xmlns:p14="http://schemas.microsoft.com/office/powerpoint/2010/main" val="89811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486302-5C3F-535C-7181-EEC11368857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07CB91F-C928-B769-3241-3B10CE93117B}"/>
              </a:ext>
            </a:extLst>
          </p:cNvPr>
          <p:cNvSpPr>
            <a:spLocks noGrp="1"/>
          </p:cNvSpPr>
          <p:nvPr>
            <p:ph type="title"/>
          </p:nvPr>
        </p:nvSpPr>
        <p:spPr/>
        <p:txBody>
          <a:bodyPr>
            <a:normAutofit/>
          </a:bodyPr>
          <a:lstStyle/>
          <a:p>
            <a:r>
              <a:rPr lang="tr-TR" dirty="0"/>
              <a:t>N</a:t>
            </a:r>
            <a:r>
              <a:rPr lang="en-US" dirty="0" err="1"/>
              <a:t>eed</a:t>
            </a:r>
            <a:r>
              <a:rPr lang="en-US" dirty="0"/>
              <a:t> for </a:t>
            </a:r>
            <a:r>
              <a:rPr lang="tr-TR" dirty="0"/>
              <a:t>V</a:t>
            </a:r>
            <a:r>
              <a:rPr lang="en-US" dirty="0" err="1"/>
              <a:t>accine</a:t>
            </a:r>
            <a:r>
              <a:rPr lang="en-US" dirty="0"/>
              <a:t> </a:t>
            </a:r>
            <a:r>
              <a:rPr lang="tr-TR" dirty="0"/>
              <a:t>P</a:t>
            </a:r>
            <a:r>
              <a:rPr lang="en-US" dirty="0" err="1"/>
              <a:t>rovision</a:t>
            </a:r>
            <a:r>
              <a:rPr lang="en-US" dirty="0"/>
              <a:t> for </a:t>
            </a:r>
            <a:r>
              <a:rPr lang="tr-TR" dirty="0"/>
              <a:t>H</a:t>
            </a:r>
            <a:r>
              <a:rPr lang="en-US" dirty="0" err="1"/>
              <a:t>ealthcare</a:t>
            </a:r>
            <a:r>
              <a:rPr lang="en-US" dirty="0"/>
              <a:t> </a:t>
            </a:r>
            <a:r>
              <a:rPr lang="tr-TR" dirty="0"/>
              <a:t>P</a:t>
            </a:r>
            <a:r>
              <a:rPr lang="en-US" dirty="0" err="1"/>
              <a:t>roviders</a:t>
            </a:r>
            <a:endParaRPr lang="tr-TR" dirty="0"/>
          </a:p>
        </p:txBody>
      </p:sp>
      <p:sp>
        <p:nvSpPr>
          <p:cNvPr id="3" name="İçerik Yer Tutucusu 2">
            <a:extLst>
              <a:ext uri="{FF2B5EF4-FFF2-40B4-BE49-F238E27FC236}">
                <a16:creationId xmlns:a16="http://schemas.microsoft.com/office/drawing/2014/main" id="{96ABE0BD-528D-D1B3-EF27-8027347CBEDC}"/>
              </a:ext>
            </a:extLst>
          </p:cNvPr>
          <p:cNvSpPr>
            <a:spLocks noGrp="1"/>
          </p:cNvSpPr>
          <p:nvPr>
            <p:ph idx="1"/>
          </p:nvPr>
        </p:nvSpPr>
        <p:spPr/>
        <p:txBody>
          <a:bodyPr/>
          <a:lstStyle/>
          <a:p>
            <a:r>
              <a:rPr lang="en-US" dirty="0"/>
              <a:t>There is a high level of awareness among healthcare providers regarding occupational exposure to HPV</a:t>
            </a:r>
            <a:endParaRPr lang="tr-TR" dirty="0"/>
          </a:p>
          <a:p>
            <a:r>
              <a:rPr lang="en-US" dirty="0"/>
              <a:t>However, very few are aware of ASCCP's vaccination recommendations for healthcare providers treating HPV-related diseases</a:t>
            </a:r>
            <a:endParaRPr lang="tr-TR" dirty="0"/>
          </a:p>
          <a:p>
            <a:r>
              <a:rPr lang="en-US" dirty="0"/>
              <a:t>Vaccines are considered 100% safe by physicians and allied health professionals</a:t>
            </a:r>
            <a:endParaRPr lang="tr-TR" dirty="0"/>
          </a:p>
          <a:p>
            <a:r>
              <a:rPr lang="en-US" dirty="0"/>
              <a:t>This study emphasizes the lack of awareness of ASCCP's vaccination recommendations and highlights the need to promote vaccination</a:t>
            </a:r>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
        <p:nvSpPr>
          <p:cNvPr id="4" name="Altbilgi Yer Tutucusu 3">
            <a:extLst>
              <a:ext uri="{FF2B5EF4-FFF2-40B4-BE49-F238E27FC236}">
                <a16:creationId xmlns:a16="http://schemas.microsoft.com/office/drawing/2014/main" id="{66F7F88F-5196-F7A4-995C-79AF66690A66}"/>
              </a:ext>
            </a:extLst>
          </p:cNvPr>
          <p:cNvSpPr>
            <a:spLocks noGrp="1"/>
          </p:cNvSpPr>
          <p:nvPr>
            <p:ph type="ftr" sz="quarter" idx="11"/>
          </p:nvPr>
        </p:nvSpPr>
        <p:spPr/>
        <p:txBody>
          <a:bodyPr/>
          <a:lstStyle/>
          <a:p>
            <a:r>
              <a:rPr lang="en-US" dirty="0"/>
              <a:t>Afsar S, Hum </a:t>
            </a:r>
            <a:r>
              <a:rPr lang="en-US" dirty="0" err="1"/>
              <a:t>Vaccin</a:t>
            </a:r>
            <a:r>
              <a:rPr lang="en-US" dirty="0"/>
              <a:t> </a:t>
            </a:r>
            <a:r>
              <a:rPr lang="en-US" dirty="0" err="1"/>
              <a:t>Immunother</a:t>
            </a:r>
            <a:r>
              <a:rPr lang="en-US" dirty="0"/>
              <a:t> 2024</a:t>
            </a:r>
          </a:p>
        </p:txBody>
      </p:sp>
    </p:spTree>
    <p:extLst>
      <p:ext uri="{BB962C8B-B14F-4D97-AF65-F5344CB8AC3E}">
        <p14:creationId xmlns:p14="http://schemas.microsoft.com/office/powerpoint/2010/main" val="3651648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A8E167-6740-5E3B-941D-B36F68B0C5D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E4F0D5CD-A8CB-63F7-7464-9241913196AA}"/>
              </a:ext>
            </a:extLst>
          </p:cNvPr>
          <p:cNvSpPr>
            <a:spLocks noGrp="1"/>
          </p:cNvSpPr>
          <p:nvPr>
            <p:ph type="title"/>
          </p:nvPr>
        </p:nvSpPr>
        <p:spPr/>
        <p:txBody>
          <a:bodyPr/>
          <a:lstStyle/>
          <a:p>
            <a:r>
              <a:rPr lang="tr-TR" dirty="0"/>
              <a:t>R</a:t>
            </a:r>
            <a:r>
              <a:rPr lang="en-US" dirty="0" err="1"/>
              <a:t>esponses</a:t>
            </a:r>
            <a:r>
              <a:rPr lang="en-US" dirty="0"/>
              <a:t> to the HPV Survey Based on Profession</a:t>
            </a:r>
            <a:endParaRPr lang="tr-TR" dirty="0"/>
          </a:p>
        </p:txBody>
      </p:sp>
      <p:sp>
        <p:nvSpPr>
          <p:cNvPr id="4" name="Altbilgi Yer Tutucusu 3">
            <a:extLst>
              <a:ext uri="{FF2B5EF4-FFF2-40B4-BE49-F238E27FC236}">
                <a16:creationId xmlns:a16="http://schemas.microsoft.com/office/drawing/2014/main" id="{F931186F-B06F-D3C7-1F8B-3A8E99F90165}"/>
              </a:ext>
            </a:extLst>
          </p:cNvPr>
          <p:cNvSpPr>
            <a:spLocks noGrp="1"/>
          </p:cNvSpPr>
          <p:nvPr>
            <p:ph type="ftr" sz="quarter" idx="11"/>
          </p:nvPr>
        </p:nvSpPr>
        <p:spPr/>
        <p:txBody>
          <a:bodyPr/>
          <a:lstStyle/>
          <a:p>
            <a:r>
              <a:rPr lang="en-US"/>
              <a:t>Afsar S, Hum Vaccin Immunother 2024</a:t>
            </a:r>
          </a:p>
        </p:txBody>
      </p:sp>
      <p:sp>
        <p:nvSpPr>
          <p:cNvPr id="8" name="Metin kutusu 7">
            <a:extLst>
              <a:ext uri="{FF2B5EF4-FFF2-40B4-BE49-F238E27FC236}">
                <a16:creationId xmlns:a16="http://schemas.microsoft.com/office/drawing/2014/main" id="{799D8154-037C-0D1B-235C-FB3CADE97CD3}"/>
              </a:ext>
            </a:extLst>
          </p:cNvPr>
          <p:cNvSpPr txBox="1"/>
          <p:nvPr/>
        </p:nvSpPr>
        <p:spPr>
          <a:xfrm>
            <a:off x="131059" y="4989065"/>
            <a:ext cx="4761881" cy="1200329"/>
          </a:xfrm>
          <a:prstGeom prst="rect">
            <a:avLst/>
          </a:prstGeom>
          <a:noFill/>
        </p:spPr>
        <p:txBody>
          <a:bodyPr wrap="none" rtlCol="0">
            <a:spAutoFit/>
          </a:bodyPr>
          <a:lstStyle/>
          <a:p>
            <a:r>
              <a:rPr lang="tr-TR" b="1" dirty="0">
                <a:latin typeface="Aptos" panose="020B0004020202020204" pitchFamily="34" charset="0"/>
              </a:rPr>
              <a:t>MD</a:t>
            </a:r>
            <a:r>
              <a:rPr lang="tr-TR" dirty="0">
                <a:latin typeface="Aptos" panose="020B0004020202020204" pitchFamily="34" charset="0"/>
              </a:rPr>
              <a:t>: </a:t>
            </a:r>
            <a:r>
              <a:rPr lang="tr-TR" dirty="0" err="1">
                <a:latin typeface="Aptos" panose="020B0004020202020204" pitchFamily="34" charset="0"/>
              </a:rPr>
              <a:t>Medical</a:t>
            </a:r>
            <a:r>
              <a:rPr lang="tr-TR" dirty="0">
                <a:latin typeface="Aptos" panose="020B0004020202020204" pitchFamily="34" charset="0"/>
              </a:rPr>
              <a:t> </a:t>
            </a:r>
            <a:r>
              <a:rPr lang="tr-TR" dirty="0" err="1">
                <a:latin typeface="Aptos" panose="020B0004020202020204" pitchFamily="34" charset="0"/>
              </a:rPr>
              <a:t>Doctor</a:t>
            </a:r>
            <a:endParaRPr lang="tr-TR" dirty="0">
              <a:latin typeface="Aptos" panose="020B0004020202020204" pitchFamily="34" charset="0"/>
            </a:endParaRPr>
          </a:p>
          <a:p>
            <a:r>
              <a:rPr lang="tr-TR" b="1" dirty="0">
                <a:solidFill>
                  <a:srgbClr val="ED7D31"/>
                </a:solidFill>
                <a:latin typeface="Aptos" panose="020B0004020202020204" pitchFamily="34" charset="0"/>
              </a:rPr>
              <a:t>NP: </a:t>
            </a:r>
            <a:r>
              <a:rPr lang="tr-TR" dirty="0" err="1">
                <a:solidFill>
                  <a:srgbClr val="ED7D31"/>
                </a:solidFill>
                <a:latin typeface="Aptos" panose="020B0004020202020204" pitchFamily="34" charset="0"/>
              </a:rPr>
              <a:t>Nurse</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Practitionar</a:t>
            </a:r>
            <a:endParaRPr lang="tr-TR" b="1" dirty="0">
              <a:solidFill>
                <a:srgbClr val="ED7D31"/>
              </a:solidFill>
              <a:latin typeface="Aptos" panose="020B0004020202020204" pitchFamily="34" charset="0"/>
            </a:endParaRPr>
          </a:p>
          <a:p>
            <a:r>
              <a:rPr lang="tr-TR" b="1" dirty="0">
                <a:solidFill>
                  <a:srgbClr val="ED7D31"/>
                </a:solidFill>
                <a:latin typeface="Aptos" panose="020B0004020202020204" pitchFamily="34" charset="0"/>
              </a:rPr>
              <a:t>APP: </a:t>
            </a:r>
            <a:r>
              <a:rPr lang="tr-TR" dirty="0" err="1">
                <a:solidFill>
                  <a:srgbClr val="ED7D31"/>
                </a:solidFill>
                <a:latin typeface="Aptos" panose="020B0004020202020204" pitchFamily="34" charset="0"/>
              </a:rPr>
              <a:t>Physician</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Assistant</a:t>
            </a:r>
            <a:endParaRPr lang="tr-TR" b="1" dirty="0">
              <a:solidFill>
                <a:srgbClr val="ED7D31"/>
              </a:solidFill>
              <a:latin typeface="Aptos" panose="020B0004020202020204" pitchFamily="34" charset="0"/>
            </a:endParaRPr>
          </a:p>
          <a:p>
            <a:r>
              <a:rPr lang="tr-TR" b="1" dirty="0">
                <a:solidFill>
                  <a:srgbClr val="ED7D31"/>
                </a:solidFill>
                <a:latin typeface="Aptos" panose="020B0004020202020204" pitchFamily="34" charset="0"/>
              </a:rPr>
              <a:t>CRNA</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Certified</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Registered</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Nurse</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Anesthetist</a:t>
            </a:r>
            <a:r>
              <a:rPr lang="tr-TR" dirty="0">
                <a:solidFill>
                  <a:srgbClr val="ED7D31"/>
                </a:solidFill>
                <a:latin typeface="Aptos" panose="020B0004020202020204" pitchFamily="34" charset="0"/>
              </a:rPr>
              <a:t> </a:t>
            </a:r>
          </a:p>
        </p:txBody>
      </p:sp>
      <p:pic>
        <p:nvPicPr>
          <p:cNvPr id="5" name="Resim 4">
            <a:extLst>
              <a:ext uri="{FF2B5EF4-FFF2-40B4-BE49-F238E27FC236}">
                <a16:creationId xmlns:a16="http://schemas.microsoft.com/office/drawing/2014/main" id="{FE9AE41D-CF74-89B7-E5D3-61D0C3D0BB2C}"/>
              </a:ext>
            </a:extLst>
          </p:cNvPr>
          <p:cNvPicPr>
            <a:picLocks noChangeAspect="1"/>
          </p:cNvPicPr>
          <p:nvPr/>
        </p:nvPicPr>
        <p:blipFill>
          <a:blip r:embed="rId2">
            <a:clrChange>
              <a:clrFrom>
                <a:srgbClr val="FFFFFF"/>
              </a:clrFrom>
              <a:clrTo>
                <a:srgbClr val="FFFFFF">
                  <a:alpha val="0"/>
                </a:srgbClr>
              </a:clrTo>
            </a:clrChange>
          </a:blip>
          <a:srcRect r="946"/>
          <a:stretch/>
        </p:blipFill>
        <p:spPr>
          <a:xfrm>
            <a:off x="3117650" y="1785988"/>
            <a:ext cx="5956700" cy="4468958"/>
          </a:xfrm>
          <a:prstGeom prst="rect">
            <a:avLst/>
          </a:prstGeom>
        </p:spPr>
      </p:pic>
    </p:spTree>
    <p:extLst>
      <p:ext uri="{BB962C8B-B14F-4D97-AF65-F5344CB8AC3E}">
        <p14:creationId xmlns:p14="http://schemas.microsoft.com/office/powerpoint/2010/main" val="1618166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Knowledge about HPV-related </a:t>
            </a:r>
            <a:r>
              <a:rPr lang="tr-TR" dirty="0"/>
              <a:t>C</a:t>
            </a:r>
            <a:r>
              <a:rPr lang="en-US" dirty="0" err="1"/>
              <a:t>ancers</a:t>
            </a:r>
            <a:r>
              <a:rPr lang="en-US" dirty="0"/>
              <a:t> by </a:t>
            </a:r>
            <a:r>
              <a:rPr lang="tr-TR" dirty="0"/>
              <a:t>P</a:t>
            </a:r>
            <a:r>
              <a:rPr lang="en-US" dirty="0" err="1"/>
              <a:t>rofession</a:t>
            </a:r>
            <a:endParaRPr lang="tr-TR" dirty="0"/>
          </a:p>
        </p:txBody>
      </p:sp>
      <p:sp>
        <p:nvSpPr>
          <p:cNvPr id="4" name="Altbilgi Yer Tutucusu 3"/>
          <p:cNvSpPr>
            <a:spLocks noGrp="1"/>
          </p:cNvSpPr>
          <p:nvPr>
            <p:ph type="ftr" sz="quarter" idx="11"/>
          </p:nvPr>
        </p:nvSpPr>
        <p:spPr/>
        <p:txBody>
          <a:bodyPr/>
          <a:lstStyle/>
          <a:p>
            <a:r>
              <a:rPr lang="en-US"/>
              <a:t>Afsar S, Hum Vaccin Immunother 2024</a:t>
            </a:r>
          </a:p>
        </p:txBody>
      </p:sp>
      <p:pic>
        <p:nvPicPr>
          <p:cNvPr id="7" name="Resim 6"/>
          <p:cNvPicPr>
            <a:picLocks noChangeAspect="1"/>
          </p:cNvPicPr>
          <p:nvPr/>
        </p:nvPicPr>
        <p:blipFill rotWithShape="1">
          <a:blip r:embed="rId2"/>
          <a:srcRect l="18016" t="40105" r="23571" b="8413"/>
          <a:stretch/>
        </p:blipFill>
        <p:spPr>
          <a:xfrm>
            <a:off x="2198914" y="1764911"/>
            <a:ext cx="7794172" cy="3864073"/>
          </a:xfrm>
          <a:prstGeom prst="rect">
            <a:avLst/>
          </a:prstGeom>
        </p:spPr>
      </p:pic>
      <p:sp>
        <p:nvSpPr>
          <p:cNvPr id="8" name="Metin kutusu 7"/>
          <p:cNvSpPr txBox="1"/>
          <p:nvPr/>
        </p:nvSpPr>
        <p:spPr>
          <a:xfrm>
            <a:off x="2657110" y="5514901"/>
            <a:ext cx="7532960" cy="646331"/>
          </a:xfrm>
          <a:prstGeom prst="rect">
            <a:avLst/>
          </a:prstGeom>
          <a:noFill/>
        </p:spPr>
        <p:txBody>
          <a:bodyPr wrap="none" rtlCol="0">
            <a:spAutoFit/>
          </a:bodyPr>
          <a:lstStyle/>
          <a:p>
            <a:r>
              <a:rPr lang="tr-TR" b="1" dirty="0">
                <a:latin typeface="Aptos" panose="020B0004020202020204" pitchFamily="34" charset="0"/>
              </a:rPr>
              <a:t>MD</a:t>
            </a:r>
            <a:r>
              <a:rPr lang="tr-TR" dirty="0">
                <a:latin typeface="Aptos" panose="020B0004020202020204" pitchFamily="34" charset="0"/>
              </a:rPr>
              <a:t>: </a:t>
            </a:r>
            <a:r>
              <a:rPr lang="tr-TR" dirty="0" err="1">
                <a:latin typeface="Aptos" panose="020B0004020202020204" pitchFamily="34" charset="0"/>
              </a:rPr>
              <a:t>Medical</a:t>
            </a:r>
            <a:r>
              <a:rPr lang="tr-TR" dirty="0">
                <a:latin typeface="Aptos" panose="020B0004020202020204" pitchFamily="34" charset="0"/>
              </a:rPr>
              <a:t> </a:t>
            </a:r>
            <a:r>
              <a:rPr lang="tr-TR" dirty="0" err="1">
                <a:latin typeface="Aptos" panose="020B0004020202020204" pitchFamily="34" charset="0"/>
              </a:rPr>
              <a:t>Doctor</a:t>
            </a:r>
            <a:endParaRPr lang="tr-TR" dirty="0">
              <a:latin typeface="Aptos" panose="020B0004020202020204" pitchFamily="34" charset="0"/>
            </a:endParaRPr>
          </a:p>
          <a:p>
            <a:r>
              <a:rPr lang="tr-TR" b="1" dirty="0">
                <a:solidFill>
                  <a:srgbClr val="ED7D31"/>
                </a:solidFill>
                <a:latin typeface="Aptos" panose="020B0004020202020204" pitchFamily="34" charset="0"/>
              </a:rPr>
              <a:t>APP/CRNA</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Physician</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Assistant</a:t>
            </a:r>
            <a:r>
              <a:rPr lang="tr-TR" dirty="0">
                <a:solidFill>
                  <a:srgbClr val="ED7D31"/>
                </a:solidFill>
                <a:latin typeface="Aptos" panose="020B0004020202020204" pitchFamily="34" charset="0"/>
              </a:rPr>
              <a:t>/</a:t>
            </a:r>
            <a:r>
              <a:rPr lang="tr-TR" dirty="0" err="1">
                <a:solidFill>
                  <a:srgbClr val="ED7D31"/>
                </a:solidFill>
                <a:latin typeface="Aptos" panose="020B0004020202020204" pitchFamily="34" charset="0"/>
              </a:rPr>
              <a:t>Certified</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Registered</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Nurse</a:t>
            </a:r>
            <a:r>
              <a:rPr lang="tr-TR" dirty="0">
                <a:solidFill>
                  <a:srgbClr val="ED7D31"/>
                </a:solidFill>
                <a:latin typeface="Aptos" panose="020B0004020202020204" pitchFamily="34" charset="0"/>
              </a:rPr>
              <a:t> </a:t>
            </a:r>
            <a:r>
              <a:rPr lang="tr-TR" dirty="0" err="1">
                <a:solidFill>
                  <a:srgbClr val="ED7D31"/>
                </a:solidFill>
                <a:latin typeface="Aptos" panose="020B0004020202020204" pitchFamily="34" charset="0"/>
              </a:rPr>
              <a:t>Anesthetist</a:t>
            </a:r>
            <a:r>
              <a:rPr lang="tr-TR" dirty="0">
                <a:solidFill>
                  <a:srgbClr val="ED7D31"/>
                </a:solidFill>
                <a:latin typeface="Aptos" panose="020B0004020202020204" pitchFamily="34" charset="0"/>
              </a:rPr>
              <a:t> </a:t>
            </a:r>
          </a:p>
        </p:txBody>
      </p:sp>
    </p:spTree>
    <p:extLst>
      <p:ext uri="{BB962C8B-B14F-4D97-AF65-F5344CB8AC3E}">
        <p14:creationId xmlns:p14="http://schemas.microsoft.com/office/powerpoint/2010/main" val="1989681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19" descr="immune evasion 6.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198668" y="1344065"/>
            <a:ext cx="4866274" cy="5025587"/>
          </a:xfrm>
          <a:prstGeom prst="rect">
            <a:avLst/>
          </a:prstGeom>
          <a:noFill/>
          <a:ln w="9525">
            <a:noFill/>
            <a:miter lim="800000"/>
            <a:headEnd/>
            <a:tailEnd/>
          </a:ln>
        </p:spPr>
      </p:pic>
      <p:sp>
        <p:nvSpPr>
          <p:cNvPr id="17" name="Pentagon 16"/>
          <p:cNvSpPr>
            <a:spLocks noChangeArrowheads="1"/>
          </p:cNvSpPr>
          <p:nvPr/>
        </p:nvSpPr>
        <p:spPr bwMode="auto">
          <a:xfrm flipH="1">
            <a:off x="5296044" y="5090281"/>
            <a:ext cx="4030209" cy="530603"/>
          </a:xfrm>
          <a:prstGeom prst="homePlate">
            <a:avLst>
              <a:gd name="adj" fmla="val 54048"/>
            </a:avLst>
          </a:prstGeom>
          <a:solidFill>
            <a:srgbClr val="22387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dirty="0">
              <a:solidFill>
                <a:srgbClr val="FFFFFF"/>
              </a:solidFill>
              <a:latin typeface="Aptos" panose="020B0004020202020204" pitchFamily="34" charset="0"/>
              <a:ea typeface="ＭＳ Ｐゴシック" charset="-128"/>
            </a:endParaRPr>
          </a:p>
        </p:txBody>
      </p:sp>
      <p:sp>
        <p:nvSpPr>
          <p:cNvPr id="34824" name="TextBox 12"/>
          <p:cNvSpPr txBox="1">
            <a:spLocks noChangeArrowheads="1"/>
          </p:cNvSpPr>
          <p:nvPr/>
        </p:nvSpPr>
        <p:spPr bwMode="auto">
          <a:xfrm>
            <a:off x="6142176" y="5143013"/>
            <a:ext cx="2681122" cy="430887"/>
          </a:xfrm>
          <a:prstGeom prst="rect">
            <a:avLst/>
          </a:prstGeom>
          <a:noFill/>
          <a:ln w="9525">
            <a:noFill/>
            <a:miter lim="800000"/>
            <a:headEnd/>
            <a:tailEnd/>
          </a:ln>
        </p:spPr>
        <p:txBody>
          <a:bodyPr wrap="square">
            <a:spAutoFit/>
          </a:bodyPr>
          <a:lstStyle/>
          <a:p>
            <a:r>
              <a:rPr lang="tr-TR" sz="2200" b="1" dirty="0">
                <a:solidFill>
                  <a:srgbClr val="FFFFFF"/>
                </a:solidFill>
                <a:latin typeface="Aptos" panose="020B0004020202020204" pitchFamily="34" charset="0"/>
                <a:ea typeface="ＭＳ Ｐゴシック"/>
                <a:cs typeface="ＭＳ Ｐゴシック"/>
              </a:rPr>
              <a:t>No </a:t>
            </a:r>
            <a:r>
              <a:rPr lang="tr-TR" sz="2200" b="1" dirty="0" err="1">
                <a:solidFill>
                  <a:srgbClr val="FFFFFF"/>
                </a:solidFill>
                <a:latin typeface="Aptos" panose="020B0004020202020204" pitchFamily="34" charset="0"/>
                <a:ea typeface="ＭＳ Ｐゴシック"/>
                <a:cs typeface="ＭＳ Ｐゴシック"/>
              </a:rPr>
              <a:t>Viremia</a:t>
            </a:r>
            <a:endParaRPr lang="en-US" sz="2200" b="1" baseline="30000" dirty="0">
              <a:solidFill>
                <a:srgbClr val="FFFFFF"/>
              </a:solidFill>
              <a:latin typeface="Aptos" panose="020B0004020202020204" pitchFamily="34" charset="0"/>
              <a:ea typeface="ＭＳ Ｐゴシック"/>
              <a:cs typeface="ＭＳ Ｐゴシック"/>
            </a:endParaRPr>
          </a:p>
        </p:txBody>
      </p:sp>
      <p:sp>
        <p:nvSpPr>
          <p:cNvPr id="18" name="Pentagon 17"/>
          <p:cNvSpPr>
            <a:spLocks noChangeArrowheads="1"/>
          </p:cNvSpPr>
          <p:nvPr/>
        </p:nvSpPr>
        <p:spPr bwMode="auto">
          <a:xfrm flipH="1">
            <a:off x="5900061" y="3951311"/>
            <a:ext cx="4613479" cy="568785"/>
          </a:xfrm>
          <a:prstGeom prst="homePlate">
            <a:avLst>
              <a:gd name="adj" fmla="val 50019"/>
            </a:avLst>
          </a:prstGeom>
          <a:solidFill>
            <a:srgbClr val="22387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tr-TR" b="1" dirty="0">
                <a:solidFill>
                  <a:schemeClr val="bg1"/>
                </a:solidFill>
                <a:latin typeface="Aptos" panose="020B0004020202020204" pitchFamily="34" charset="0"/>
                <a:ea typeface="ＭＳ Ｐゴシック"/>
                <a:cs typeface="Lucida Sans Unicode" pitchFamily="34" charset="0"/>
              </a:rPr>
              <a:t>N</a:t>
            </a:r>
            <a:r>
              <a:rPr lang="en-US" b="1" dirty="0">
                <a:solidFill>
                  <a:schemeClr val="bg1"/>
                </a:solidFill>
                <a:latin typeface="Aptos" panose="020B0004020202020204" pitchFamily="34" charset="0"/>
                <a:ea typeface="ＭＳ Ｐゴシック"/>
                <a:cs typeface="Lucida Sans Unicode" pitchFamily="34" charset="0"/>
              </a:rPr>
              <a:t>o Cell Death. Life cycle continues within the epithelium</a:t>
            </a:r>
            <a:endParaRPr lang="en-GB" dirty="0">
              <a:solidFill>
                <a:srgbClr val="FFFFFF"/>
              </a:solidFill>
              <a:latin typeface="Aptos" panose="020B0004020202020204" pitchFamily="34" charset="0"/>
              <a:ea typeface="ＭＳ Ｐゴシック" charset="-128"/>
            </a:endParaRPr>
          </a:p>
        </p:txBody>
      </p:sp>
      <p:sp>
        <p:nvSpPr>
          <p:cNvPr id="116743" name="TextBox 15"/>
          <p:cNvSpPr txBox="1">
            <a:spLocks noChangeArrowheads="1"/>
          </p:cNvSpPr>
          <p:nvPr/>
        </p:nvSpPr>
        <p:spPr bwMode="auto">
          <a:xfrm>
            <a:off x="6161068" y="4150764"/>
            <a:ext cx="152729" cy="369332"/>
          </a:xfrm>
          <a:prstGeom prst="rect">
            <a:avLst/>
          </a:prstGeom>
          <a:noFill/>
          <a:ln w="9525">
            <a:noFill/>
            <a:miter lim="800000"/>
            <a:headEnd/>
            <a:tailEnd/>
          </a:ln>
        </p:spPr>
        <p:txBody>
          <a:bodyPr wrap="square">
            <a:spAutoFit/>
          </a:bodyPr>
          <a:lstStyle/>
          <a:p>
            <a:pPr marL="342900" indent="-342900"/>
            <a:endParaRPr lang="en-GB" dirty="0">
              <a:solidFill>
                <a:srgbClr val="FFFFFF"/>
              </a:solidFill>
              <a:latin typeface="Aptos" panose="020B0004020202020204" pitchFamily="34" charset="0"/>
              <a:ea typeface="ＭＳ Ｐゴシック"/>
              <a:cs typeface="ＭＳ Ｐゴシック"/>
            </a:endParaRPr>
          </a:p>
        </p:txBody>
      </p:sp>
      <p:sp>
        <p:nvSpPr>
          <p:cNvPr id="19" name="Pentagon 18"/>
          <p:cNvSpPr>
            <a:spLocks noChangeArrowheads="1"/>
          </p:cNvSpPr>
          <p:nvPr/>
        </p:nvSpPr>
        <p:spPr bwMode="auto">
          <a:xfrm flipH="1">
            <a:off x="4637068" y="3064915"/>
            <a:ext cx="5561457" cy="505587"/>
          </a:xfrm>
          <a:prstGeom prst="homePlate">
            <a:avLst>
              <a:gd name="adj" fmla="val 50009"/>
            </a:avLst>
          </a:prstGeom>
          <a:solidFill>
            <a:srgbClr val="22387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dirty="0">
              <a:solidFill>
                <a:srgbClr val="FFFFFF"/>
              </a:solidFill>
              <a:latin typeface="Aptos" panose="020B0004020202020204" pitchFamily="34" charset="0"/>
              <a:ea typeface="ＭＳ Ｐゴシック" charset="-128"/>
            </a:endParaRPr>
          </a:p>
        </p:txBody>
      </p:sp>
      <p:sp>
        <p:nvSpPr>
          <p:cNvPr id="14" name="TextBox 13"/>
          <p:cNvSpPr txBox="1">
            <a:spLocks noChangeArrowheads="1"/>
          </p:cNvSpPr>
          <p:nvPr/>
        </p:nvSpPr>
        <p:spPr bwMode="auto">
          <a:xfrm>
            <a:off x="6313468" y="3239541"/>
            <a:ext cx="152730" cy="323165"/>
          </a:xfrm>
          <a:prstGeom prst="rect">
            <a:avLst/>
          </a:prstGeom>
          <a:noFill/>
          <a:ln w="9525">
            <a:noFill/>
            <a:miter lim="800000"/>
            <a:headEnd/>
            <a:tailEnd/>
          </a:ln>
        </p:spPr>
        <p:txBody>
          <a:bodyPr wrap="square">
            <a:spAutoFit/>
          </a:bodyPr>
          <a:lstStyle/>
          <a:p>
            <a:pPr marL="342900" indent="-342900"/>
            <a:endParaRPr lang="en-GB" sz="1500" dirty="0">
              <a:solidFill>
                <a:srgbClr val="FFFFFF"/>
              </a:solidFill>
              <a:latin typeface="Aptos" panose="020B0004020202020204" pitchFamily="34" charset="0"/>
              <a:ea typeface="ＭＳ Ｐゴシック"/>
              <a:cs typeface="ＭＳ Ｐゴシック"/>
            </a:endParaRPr>
          </a:p>
        </p:txBody>
      </p:sp>
      <p:sp>
        <p:nvSpPr>
          <p:cNvPr id="34826" name="TextBox 14"/>
          <p:cNvSpPr txBox="1">
            <a:spLocks noChangeArrowheads="1"/>
          </p:cNvSpPr>
          <p:nvPr/>
        </p:nvSpPr>
        <p:spPr bwMode="auto">
          <a:xfrm>
            <a:off x="4921230" y="3097962"/>
            <a:ext cx="5123014" cy="646331"/>
          </a:xfrm>
          <a:prstGeom prst="rect">
            <a:avLst/>
          </a:prstGeom>
          <a:noFill/>
          <a:ln w="9525">
            <a:noFill/>
            <a:miter lim="800000"/>
            <a:headEnd/>
            <a:tailEnd/>
          </a:ln>
        </p:spPr>
        <p:txBody>
          <a:bodyPr wrap="square">
            <a:spAutoFit/>
          </a:bodyPr>
          <a:lstStyle/>
          <a:p>
            <a:r>
              <a:rPr lang="tr-TR" b="1" dirty="0">
                <a:solidFill>
                  <a:srgbClr val="FFFFFF"/>
                </a:solidFill>
                <a:latin typeface="Aptos" panose="020B0004020202020204" pitchFamily="34" charset="0"/>
                <a:ea typeface="ＭＳ Ｐゴシック"/>
                <a:cs typeface="ＭＳ Ｐゴシック"/>
              </a:rPr>
              <a:t>No </a:t>
            </a:r>
            <a:r>
              <a:rPr lang="en-US" b="1" dirty="0">
                <a:solidFill>
                  <a:srgbClr val="FFFFFF"/>
                </a:solidFill>
                <a:latin typeface="Aptos" panose="020B0004020202020204" pitchFamily="34" charset="0"/>
                <a:ea typeface="ＭＳ Ｐゴシック"/>
                <a:cs typeface="ＭＳ Ｐゴシック"/>
              </a:rPr>
              <a:t>inflammation, immune cells are not activated</a:t>
            </a:r>
            <a:endParaRPr lang="en-US" b="1" baseline="30000" dirty="0">
              <a:solidFill>
                <a:srgbClr val="FFFFFF"/>
              </a:solidFill>
              <a:latin typeface="Aptos" panose="020B0004020202020204" pitchFamily="34" charset="0"/>
              <a:ea typeface="ＭＳ Ｐゴシック"/>
              <a:cs typeface="ＭＳ Ｐゴシック"/>
            </a:endParaRPr>
          </a:p>
        </p:txBody>
      </p:sp>
      <p:sp>
        <p:nvSpPr>
          <p:cNvPr id="116747" name="Text Box 17"/>
          <p:cNvSpPr txBox="1">
            <a:spLocks noChangeArrowheads="1"/>
          </p:cNvSpPr>
          <p:nvPr/>
        </p:nvSpPr>
        <p:spPr bwMode="auto">
          <a:xfrm>
            <a:off x="7491392" y="1712366"/>
            <a:ext cx="2687246" cy="461665"/>
          </a:xfrm>
          <a:prstGeom prst="rect">
            <a:avLst/>
          </a:prstGeom>
          <a:noFill/>
          <a:ln w="9525">
            <a:noFill/>
            <a:miter lim="800000"/>
            <a:headEnd/>
            <a:tailEnd/>
          </a:ln>
        </p:spPr>
        <p:txBody>
          <a:bodyPr wrap="square">
            <a:spAutoFit/>
          </a:bodyPr>
          <a:lstStyle/>
          <a:p>
            <a:pPr>
              <a:spcBef>
                <a:spcPct val="50000"/>
              </a:spcBef>
            </a:pPr>
            <a:endParaRPr lang="en-GB" sz="2400" dirty="0">
              <a:latin typeface="Aptos" panose="020B0004020202020204" pitchFamily="34" charset="0"/>
              <a:ea typeface="ＭＳ Ｐゴシック"/>
              <a:cs typeface="ＭＳ Ｐゴシック"/>
            </a:endParaRPr>
          </a:p>
        </p:txBody>
      </p:sp>
      <p:sp>
        <p:nvSpPr>
          <p:cNvPr id="4" name="Unvan 3"/>
          <p:cNvSpPr>
            <a:spLocks noGrp="1"/>
          </p:cNvSpPr>
          <p:nvPr>
            <p:ph type="title"/>
          </p:nvPr>
        </p:nvSpPr>
        <p:spPr/>
        <p:txBody>
          <a:bodyPr/>
          <a:lstStyle/>
          <a:p>
            <a:r>
              <a:rPr lang="tr-TR" dirty="0"/>
              <a:t>HPV </a:t>
            </a:r>
            <a:r>
              <a:rPr lang="tr-TR" dirty="0" err="1"/>
              <a:t>Infection</a:t>
            </a:r>
            <a:endParaRPr lang="tr-TR" dirty="0"/>
          </a:p>
        </p:txBody>
      </p:sp>
      <p:sp>
        <p:nvSpPr>
          <p:cNvPr id="6" name="Altbilgi Yer Tutucusu 5"/>
          <p:cNvSpPr>
            <a:spLocks noGrp="1"/>
          </p:cNvSpPr>
          <p:nvPr>
            <p:ph type="ftr" sz="quarter" idx="11"/>
          </p:nvPr>
        </p:nvSpPr>
        <p:spPr/>
        <p:txBody>
          <a:bodyPr/>
          <a:lstStyle/>
          <a:p>
            <a:r>
              <a:rPr lang="tr-TR" dirty="0" err="1"/>
              <a:t>Stanley</a:t>
            </a:r>
            <a:r>
              <a:rPr lang="tr-TR" dirty="0"/>
              <a:t> M, </a:t>
            </a:r>
            <a:r>
              <a:rPr lang="tr-TR" dirty="0" err="1"/>
              <a:t>Vaccine</a:t>
            </a:r>
            <a:r>
              <a:rPr lang="tr-TR" dirty="0"/>
              <a:t> 2006; </a:t>
            </a:r>
            <a:r>
              <a:rPr lang="tr-TR" dirty="0" err="1"/>
              <a:t>Tindle</a:t>
            </a:r>
            <a:r>
              <a:rPr lang="tr-TR" dirty="0"/>
              <a:t> RW, </a:t>
            </a:r>
            <a:r>
              <a:rPr lang="tr-TR" dirty="0" err="1"/>
              <a:t>Nat</a:t>
            </a:r>
            <a:r>
              <a:rPr lang="tr-TR" dirty="0"/>
              <a:t> </a:t>
            </a:r>
            <a:r>
              <a:rPr lang="tr-TR" dirty="0" err="1"/>
              <a:t>Rev</a:t>
            </a:r>
            <a:r>
              <a:rPr lang="tr-TR" dirty="0"/>
              <a:t> </a:t>
            </a:r>
            <a:r>
              <a:rPr lang="tr-TR" dirty="0" err="1"/>
              <a:t>Cancer</a:t>
            </a:r>
            <a:r>
              <a:rPr lang="tr-TR" dirty="0"/>
              <a:t> 2002; </a:t>
            </a:r>
            <a:r>
              <a:rPr lang="tr-TR" dirty="0" err="1"/>
              <a:t>Stanley</a:t>
            </a:r>
            <a:r>
              <a:rPr lang="tr-TR" dirty="0"/>
              <a:t> M, </a:t>
            </a:r>
            <a:r>
              <a:rPr lang="tr-TR" dirty="0" err="1"/>
              <a:t>Vaccine</a:t>
            </a:r>
            <a:r>
              <a:rPr lang="tr-TR" dirty="0"/>
              <a:t> 2006; </a:t>
            </a:r>
            <a:r>
              <a:rPr lang="tr-TR" dirty="0" err="1"/>
              <a:t>Stanley</a:t>
            </a:r>
            <a:r>
              <a:rPr lang="tr-TR" dirty="0"/>
              <a:t> M, HPV </a:t>
            </a:r>
            <a:r>
              <a:rPr lang="tr-TR" dirty="0" err="1"/>
              <a:t>Today</a:t>
            </a:r>
            <a:r>
              <a:rPr lang="tr-TR" dirty="0"/>
              <a:t> 2007</a:t>
            </a:r>
          </a:p>
        </p:txBody>
      </p:sp>
    </p:spTree>
    <p:extLst>
      <p:ext uri="{BB962C8B-B14F-4D97-AF65-F5344CB8AC3E}">
        <p14:creationId xmlns:p14="http://schemas.microsoft.com/office/powerpoint/2010/main" val="2786778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defRPr/>
            </a:pPr>
            <a:r>
              <a:rPr lang="en-US" dirty="0"/>
              <a:t>Antibody Response Following Natural Infection</a:t>
            </a:r>
            <a:endParaRPr lang="tr-TR" sz="4600" dirty="0"/>
          </a:p>
        </p:txBody>
      </p:sp>
      <p:sp>
        <p:nvSpPr>
          <p:cNvPr id="8" name="Footer Placeholder 7"/>
          <p:cNvSpPr>
            <a:spLocks noGrp="1"/>
          </p:cNvSpPr>
          <p:nvPr>
            <p:ph type="ftr" sz="quarter" idx="11"/>
          </p:nvPr>
        </p:nvSpPr>
        <p:spPr/>
        <p:txBody>
          <a:bodyPr/>
          <a:lstStyle/>
          <a:p>
            <a:r>
              <a:rPr lang="tr-TR"/>
              <a:t>Viscidi RP, CEBP, 2004; CarterJ, J Infect Dis, 2000</a:t>
            </a:r>
            <a:endParaRPr lang="tr-TR" dirty="0"/>
          </a:p>
        </p:txBody>
      </p:sp>
      <p:graphicFrame>
        <p:nvGraphicFramePr>
          <p:cNvPr id="3074" name="Object 2"/>
          <p:cNvGraphicFramePr>
            <a:graphicFrameLocks noGrp="1" noChangeAspect="1"/>
          </p:cNvGraphicFramePr>
          <p:nvPr/>
        </p:nvGraphicFramePr>
        <p:xfrm>
          <a:off x="2567608" y="2131174"/>
          <a:ext cx="7056784" cy="3643338"/>
        </p:xfrm>
        <a:graphic>
          <a:graphicData uri="http://schemas.openxmlformats.org/presentationml/2006/ole">
            <mc:AlternateContent xmlns:mc="http://schemas.openxmlformats.org/markup-compatibility/2006">
              <mc:Choice xmlns:v="urn:schemas-microsoft-com:vml" Requires="v">
                <p:oleObj name="Worksheet" r:id="rId2" imgW="6686685" imgH="2743200" progId="Excel.Sheet.8">
                  <p:embed/>
                </p:oleObj>
              </mc:Choice>
              <mc:Fallback>
                <p:oleObj name="Worksheet" r:id="rId2" imgW="6686685" imgH="2743200" progId="Excel.Sheet.8">
                  <p:embed/>
                  <p:pic>
                    <p:nvPicPr>
                      <p:cNvPr id="3074"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2131174"/>
                        <a:ext cx="7056784" cy="364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 Box 7"/>
          <p:cNvSpPr txBox="1">
            <a:spLocks noChangeArrowheads="1"/>
          </p:cNvSpPr>
          <p:nvPr/>
        </p:nvSpPr>
        <p:spPr bwMode="auto">
          <a:xfrm>
            <a:off x="3251202" y="1773983"/>
            <a:ext cx="5689600" cy="369332"/>
          </a:xfrm>
          <a:prstGeom prst="rect">
            <a:avLst/>
          </a:prstGeom>
          <a:noFill/>
          <a:ln w="9525">
            <a:noFill/>
            <a:miter lim="800000"/>
            <a:headEnd/>
            <a:tailEnd/>
          </a:ln>
        </p:spPr>
        <p:txBody>
          <a:bodyPr>
            <a:spAutoFit/>
          </a:bodyPr>
          <a:lstStyle/>
          <a:p>
            <a:pPr algn="ctr" eaLnBrk="0" hangingPunct="0">
              <a:spcBef>
                <a:spcPct val="50000"/>
              </a:spcBef>
            </a:pPr>
            <a:r>
              <a:rPr lang="en-US" b="1" dirty="0">
                <a:latin typeface="Aptos" panose="020B0004020202020204" pitchFamily="34" charset="0"/>
                <a:ea typeface="ＭＳ Ｐゴシック"/>
                <a:cs typeface="ＭＳ Ｐゴシック"/>
              </a:rPr>
              <a:t>10,049 </a:t>
            </a:r>
            <a:r>
              <a:rPr lang="tr-TR" b="1" dirty="0" err="1">
                <a:latin typeface="Aptos" panose="020B0004020202020204" pitchFamily="34" charset="0"/>
                <a:cs typeface="Calibri" pitchFamily="34" charset="0"/>
              </a:rPr>
              <a:t>Women</a:t>
            </a:r>
            <a:r>
              <a:rPr lang="tr-TR" b="1" dirty="0">
                <a:latin typeface="Aptos" panose="020B0004020202020204" pitchFamily="34" charset="0"/>
                <a:cs typeface="Calibri" pitchFamily="34" charset="0"/>
              </a:rPr>
              <a:t> </a:t>
            </a:r>
            <a:r>
              <a:rPr lang="en-US" b="1" dirty="0">
                <a:latin typeface="Aptos" panose="020B0004020202020204" pitchFamily="34" charset="0"/>
                <a:ea typeface="ＭＳ Ｐゴシック"/>
                <a:cs typeface="ＭＳ Ｐゴシック"/>
              </a:rPr>
              <a:t>Guanacaste, Costa Rica NCI </a:t>
            </a:r>
            <a:r>
              <a:rPr lang="tr-TR" b="1" dirty="0">
                <a:latin typeface="Aptos" panose="020B0004020202020204" pitchFamily="34" charset="0"/>
                <a:cs typeface="Calibri" pitchFamily="34" charset="0"/>
              </a:rPr>
              <a:t>Study</a:t>
            </a:r>
            <a:endParaRPr lang="en-US" b="1" dirty="0">
              <a:latin typeface="Aptos" panose="020B0004020202020204" pitchFamily="34" charset="0"/>
              <a:cs typeface="Calibri" pitchFamily="34" charset="0"/>
            </a:endParaRPr>
          </a:p>
        </p:txBody>
      </p:sp>
      <p:sp>
        <p:nvSpPr>
          <p:cNvPr id="5" name="4 Dikdörtgen"/>
          <p:cNvSpPr/>
          <p:nvPr/>
        </p:nvSpPr>
        <p:spPr>
          <a:xfrm>
            <a:off x="2855640" y="1983618"/>
            <a:ext cx="400110" cy="3312252"/>
          </a:xfrm>
          <a:prstGeom prst="rect">
            <a:avLst/>
          </a:prstGeom>
        </p:spPr>
        <p:txBody>
          <a:bodyPr vert="vert270" wrap="none">
            <a:spAutoFit/>
          </a:bodyPr>
          <a:lstStyle/>
          <a:p>
            <a:pPr algn="ctr" eaLnBrk="0" hangingPunct="0">
              <a:defRPr/>
            </a:pPr>
            <a:r>
              <a:rPr lang="tr-TR" sz="1400" b="1" dirty="0">
                <a:solidFill>
                  <a:srgbClr val="FFC000"/>
                </a:solidFill>
                <a:latin typeface="Aptos" panose="020B0004020202020204" pitchFamily="34" charset="0"/>
                <a:cs typeface="Calibri" pitchFamily="34" charset="0"/>
              </a:rPr>
              <a:t>Rate of type-specific HPV infections </a:t>
            </a:r>
            <a:r>
              <a:rPr lang="en-US" sz="1400" b="1" dirty="0">
                <a:solidFill>
                  <a:srgbClr val="FFC000"/>
                </a:solidFill>
                <a:latin typeface="Aptos" panose="020B0004020202020204" pitchFamily="34" charset="0"/>
                <a:ea typeface="ＭＳ Ｐゴシック" pitchFamily="34" charset="-128"/>
                <a:cs typeface="Calibri" pitchFamily="34" charset="0"/>
              </a:rPr>
              <a:t>(%)</a:t>
            </a:r>
          </a:p>
        </p:txBody>
      </p:sp>
      <p:sp>
        <p:nvSpPr>
          <p:cNvPr id="3" name="TextBox 2"/>
          <p:cNvSpPr txBox="1"/>
          <p:nvPr/>
        </p:nvSpPr>
        <p:spPr>
          <a:xfrm>
            <a:off x="1312191" y="5755357"/>
            <a:ext cx="10056856" cy="400110"/>
          </a:xfrm>
          <a:prstGeom prst="rect">
            <a:avLst/>
          </a:prstGeom>
          <a:noFill/>
        </p:spPr>
        <p:txBody>
          <a:bodyPr wrap="none" rtlCol="0">
            <a:spAutoFit/>
          </a:bodyPr>
          <a:lstStyle/>
          <a:p>
            <a:r>
              <a:rPr lang="en-GB" sz="2000" dirty="0">
                <a:solidFill>
                  <a:srgbClr val="223872"/>
                </a:solidFill>
                <a:latin typeface="Aptos" panose="020B0004020202020204" pitchFamily="34" charset="0"/>
                <a:cs typeface="Calibri" pitchFamily="34" charset="0"/>
              </a:rPr>
              <a:t>HPV-seropositive women have similar rates of HPV infections</a:t>
            </a:r>
            <a:r>
              <a:rPr lang="tr-TR" sz="2000" dirty="0">
                <a:solidFill>
                  <a:srgbClr val="223872"/>
                </a:solidFill>
                <a:latin typeface="Aptos" panose="020B0004020202020204" pitchFamily="34" charset="0"/>
                <a:cs typeface="Calibri" pitchFamily="34" charset="0"/>
              </a:rPr>
              <a:t> </a:t>
            </a:r>
            <a:r>
              <a:rPr lang="en-GB" sz="2000" dirty="0">
                <a:solidFill>
                  <a:srgbClr val="223872"/>
                </a:solidFill>
                <a:latin typeface="Aptos" panose="020B0004020202020204" pitchFamily="34" charset="0"/>
                <a:cs typeface="Calibri" pitchFamily="34" charset="0"/>
              </a:rPr>
              <a:t>as HPV-seronegative </a:t>
            </a:r>
            <a:r>
              <a:rPr lang="en-GB" sz="2000" dirty="0" err="1">
                <a:solidFill>
                  <a:srgbClr val="223872"/>
                </a:solidFill>
                <a:latin typeface="Aptos" panose="020B0004020202020204" pitchFamily="34" charset="0"/>
                <a:cs typeface="Calibri" pitchFamily="34" charset="0"/>
              </a:rPr>
              <a:t>wom</a:t>
            </a:r>
            <a:r>
              <a:rPr lang="tr-TR" sz="2000" dirty="0">
                <a:solidFill>
                  <a:srgbClr val="223872"/>
                </a:solidFill>
                <a:latin typeface="Aptos" panose="020B0004020202020204" pitchFamily="34" charset="0"/>
                <a:cs typeface="Calibri" pitchFamily="34" charset="0"/>
              </a:rPr>
              <a:t>en</a:t>
            </a:r>
            <a:endParaRPr lang="tr-TR" sz="2000" dirty="0">
              <a:solidFill>
                <a:srgbClr val="223872"/>
              </a:solidFill>
              <a:latin typeface="Aptos" panose="020B0004020202020204" pitchFamily="34" charset="0"/>
            </a:endParaRPr>
          </a:p>
        </p:txBody>
      </p:sp>
    </p:spTree>
    <p:extLst>
      <p:ext uri="{BB962C8B-B14F-4D97-AF65-F5344CB8AC3E}">
        <p14:creationId xmlns:p14="http://schemas.microsoft.com/office/powerpoint/2010/main" val="3351600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30" y="2020886"/>
            <a:ext cx="5230368" cy="4346448"/>
          </a:xfrm>
          <a:prstGeom prst="rect">
            <a:avLst/>
          </a:prstGeom>
        </p:spPr>
      </p:pic>
      <p:sp>
        <p:nvSpPr>
          <p:cNvPr id="2" name="Unvan 1"/>
          <p:cNvSpPr>
            <a:spLocks noGrp="1"/>
          </p:cNvSpPr>
          <p:nvPr>
            <p:ph type="title"/>
          </p:nvPr>
        </p:nvSpPr>
        <p:spPr/>
        <p:txBody>
          <a:bodyPr/>
          <a:lstStyle/>
          <a:p>
            <a:r>
              <a:rPr lang="tr-TR" dirty="0">
                <a:solidFill>
                  <a:srgbClr val="FFFFFF"/>
                </a:solidFill>
              </a:rPr>
              <a:t>HPV-</a:t>
            </a:r>
            <a:r>
              <a:rPr lang="tr-TR" dirty="0" err="1">
                <a:solidFill>
                  <a:srgbClr val="FFFFFF"/>
                </a:solidFill>
              </a:rPr>
              <a:t>free</a:t>
            </a:r>
            <a:r>
              <a:rPr lang="tr-TR" dirty="0">
                <a:solidFill>
                  <a:srgbClr val="FFFFFF"/>
                </a:solidFill>
              </a:rPr>
              <a:t> </a:t>
            </a:r>
            <a:r>
              <a:rPr lang="tr-TR" dirty="0" err="1">
                <a:solidFill>
                  <a:srgbClr val="FFFFFF"/>
                </a:solidFill>
              </a:rPr>
              <a:t>Future</a:t>
            </a:r>
            <a:r>
              <a:rPr lang="tr-TR" dirty="0">
                <a:solidFill>
                  <a:srgbClr val="FFFFFF"/>
                </a:solidFill>
              </a:rPr>
              <a:t> (#</a:t>
            </a:r>
            <a:r>
              <a:rPr lang="tr-TR" dirty="0" err="1">
                <a:solidFill>
                  <a:srgbClr val="FFFFFF"/>
                </a:solidFill>
              </a:rPr>
              <a:t>hpvsizgelecek</a:t>
            </a:r>
            <a:r>
              <a:rPr lang="tr-TR" dirty="0">
                <a:solidFill>
                  <a:srgbClr val="FFFFFF"/>
                </a:solidFill>
              </a:rPr>
              <a:t>) </a:t>
            </a:r>
            <a:endParaRPr lang="tr-TR" dirty="0"/>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3170" y="3865431"/>
            <a:ext cx="2679216" cy="2404424"/>
          </a:xfrm>
          <a:prstGeom prst="rect">
            <a:avLst/>
          </a:prstGeom>
        </p:spPr>
      </p:pic>
      <p:sp>
        <p:nvSpPr>
          <p:cNvPr id="4" name="Dikdörtgen 3"/>
          <p:cNvSpPr/>
          <p:nvPr/>
        </p:nvSpPr>
        <p:spPr>
          <a:xfrm>
            <a:off x="8803090" y="3337640"/>
            <a:ext cx="3035062" cy="369332"/>
          </a:xfrm>
          <a:prstGeom prst="rect">
            <a:avLst/>
          </a:prstGeom>
        </p:spPr>
        <p:txBody>
          <a:bodyPr wrap="none">
            <a:spAutoFit/>
          </a:bodyPr>
          <a:lstStyle/>
          <a:p>
            <a:r>
              <a:rPr lang="tr-TR" dirty="0" err="1">
                <a:solidFill>
                  <a:srgbClr val="374151"/>
                </a:solidFill>
                <a:latin typeface="Söhne"/>
              </a:rPr>
              <a:t>Social</a:t>
            </a:r>
            <a:r>
              <a:rPr lang="tr-TR" dirty="0">
                <a:solidFill>
                  <a:srgbClr val="374151"/>
                </a:solidFill>
                <a:latin typeface="Söhne"/>
              </a:rPr>
              <a:t> </a:t>
            </a:r>
            <a:r>
              <a:rPr lang="tr-TR" dirty="0" err="1">
                <a:solidFill>
                  <a:srgbClr val="374151"/>
                </a:solidFill>
                <a:latin typeface="Söhne"/>
              </a:rPr>
              <a:t>Responsibility</a:t>
            </a:r>
            <a:r>
              <a:rPr lang="tr-TR" dirty="0">
                <a:solidFill>
                  <a:srgbClr val="374151"/>
                </a:solidFill>
                <a:latin typeface="Söhne"/>
              </a:rPr>
              <a:t> Project of</a:t>
            </a:r>
            <a:endParaRPr lang="tr-TR" dirty="0">
              <a:latin typeface="Aptos" panose="020B0004020202020204" pitchFamily="34" charset="0"/>
            </a:endParaRPr>
          </a:p>
        </p:txBody>
      </p:sp>
      <p:sp>
        <p:nvSpPr>
          <p:cNvPr id="5" name="Dikdörtgen 4"/>
          <p:cNvSpPr/>
          <p:nvPr/>
        </p:nvSpPr>
        <p:spPr>
          <a:xfrm>
            <a:off x="4822286" y="2983697"/>
            <a:ext cx="2547429" cy="707886"/>
          </a:xfrm>
          <a:prstGeom prst="rect">
            <a:avLst/>
          </a:prstGeom>
          <a:noFill/>
        </p:spPr>
        <p:txBody>
          <a:bodyPr wrap="none">
            <a:spAutoFit/>
          </a:bodyPr>
          <a:lstStyle/>
          <a:p>
            <a:pPr algn="ctr"/>
            <a:r>
              <a:rPr lang="tr-TR" sz="4000" b="1" dirty="0">
                <a:solidFill>
                  <a:srgbClr val="692977"/>
                </a:solidFill>
                <a:latin typeface="Aptos" panose="020B0004020202020204" pitchFamily="34" charset="0"/>
              </a:rPr>
              <a:t>#HPV-</a:t>
            </a:r>
            <a:r>
              <a:rPr lang="tr-TR" sz="4000" b="1" dirty="0" err="1">
                <a:solidFill>
                  <a:srgbClr val="692977"/>
                </a:solidFill>
                <a:latin typeface="Aptos" panose="020B0004020202020204" pitchFamily="34" charset="0"/>
              </a:rPr>
              <a:t>free</a:t>
            </a:r>
            <a:endParaRPr lang="tr-TR" sz="4000" b="1" dirty="0">
              <a:solidFill>
                <a:srgbClr val="692977"/>
              </a:solidFill>
              <a:latin typeface="Aptos" panose="020B0004020202020204" pitchFamily="34" charset="0"/>
            </a:endParaRPr>
          </a:p>
        </p:txBody>
      </p:sp>
      <p:sp>
        <p:nvSpPr>
          <p:cNvPr id="6" name="Dikdörtgen 5"/>
          <p:cNvSpPr/>
          <p:nvPr/>
        </p:nvSpPr>
        <p:spPr>
          <a:xfrm>
            <a:off x="4452761" y="3343786"/>
            <a:ext cx="3286477" cy="1015663"/>
          </a:xfrm>
          <a:prstGeom prst="rect">
            <a:avLst/>
          </a:prstGeom>
          <a:noFill/>
        </p:spPr>
        <p:txBody>
          <a:bodyPr wrap="none">
            <a:spAutoFit/>
          </a:bodyPr>
          <a:lstStyle/>
          <a:p>
            <a:pPr algn="ctr"/>
            <a:r>
              <a:rPr lang="tr-TR" sz="6000" b="1" dirty="0" err="1">
                <a:solidFill>
                  <a:srgbClr val="692977"/>
                </a:solidFill>
                <a:latin typeface="Neuropolitical Rg" panose="020B0605020201080104" pitchFamily="34" charset="0"/>
              </a:rPr>
              <a:t>Future</a:t>
            </a:r>
            <a:endParaRPr lang="tr-TR" sz="6000" b="1" dirty="0">
              <a:solidFill>
                <a:srgbClr val="692977"/>
              </a:solidFill>
              <a:latin typeface="Neuropolitical Rg" panose="020B0605020201080104" pitchFamily="34" charset="0"/>
            </a:endParaRPr>
          </a:p>
        </p:txBody>
      </p:sp>
    </p:spTree>
    <p:extLst>
      <p:ext uri="{BB962C8B-B14F-4D97-AF65-F5344CB8AC3E}">
        <p14:creationId xmlns:p14="http://schemas.microsoft.com/office/powerpoint/2010/main" val="181510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ltbilgi Yer Tutucusu 4"/>
          <p:cNvSpPr>
            <a:spLocks noGrp="1"/>
          </p:cNvSpPr>
          <p:nvPr>
            <p:ph type="ftr" sz="quarter" idx="11"/>
          </p:nvPr>
        </p:nvSpPr>
        <p:spPr/>
        <p:txBody>
          <a:bodyPr/>
          <a:lstStyle/>
          <a:p>
            <a:r>
              <a:rPr lang="en-US"/>
              <a:t>https://www.cdc.gov/hpv/hcp/protecting-patients.html</a:t>
            </a:r>
          </a:p>
        </p:txBody>
      </p:sp>
      <p:pic>
        <p:nvPicPr>
          <p:cNvPr id="4" name="Resim 3"/>
          <p:cNvPicPr>
            <a:picLocks noChangeAspect="1"/>
          </p:cNvPicPr>
          <p:nvPr/>
        </p:nvPicPr>
        <p:blipFill rotWithShape="1">
          <a:blip r:embed="rId2"/>
          <a:srcRect l="37540" t="25450" r="20238" b="38889"/>
          <a:stretch/>
        </p:blipFill>
        <p:spPr>
          <a:xfrm>
            <a:off x="1513500" y="1828806"/>
            <a:ext cx="9165000" cy="4354286"/>
          </a:xfrm>
          <a:prstGeom prst="rect">
            <a:avLst/>
          </a:prstGeom>
        </p:spPr>
      </p:pic>
      <p:sp>
        <p:nvSpPr>
          <p:cNvPr id="9" name="Başlık 8">
            <a:extLst>
              <a:ext uri="{FF2B5EF4-FFF2-40B4-BE49-F238E27FC236}">
                <a16:creationId xmlns:a16="http://schemas.microsoft.com/office/drawing/2014/main" id="{F866D765-1C85-1D24-98AE-E9059CC50B7C}"/>
              </a:ext>
            </a:extLst>
          </p:cNvPr>
          <p:cNvSpPr>
            <a:spLocks noGrp="1"/>
          </p:cNvSpPr>
          <p:nvPr>
            <p:ph type="title"/>
          </p:nvPr>
        </p:nvSpPr>
        <p:spPr/>
        <p:txBody>
          <a:bodyPr/>
          <a:lstStyle/>
          <a:p>
            <a:r>
              <a:rPr lang="en-US" dirty="0"/>
              <a:t>HPV-associated Cancers and Precancers in US</a:t>
            </a:r>
            <a:endParaRPr lang="tr-TR" dirty="0"/>
          </a:p>
        </p:txBody>
      </p:sp>
    </p:spTree>
    <p:extLst>
      <p:ext uri="{BB962C8B-B14F-4D97-AF65-F5344CB8AC3E}">
        <p14:creationId xmlns:p14="http://schemas.microsoft.com/office/powerpoint/2010/main" val="690621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en-US" dirty="0"/>
              <a:t>Current Data on HPV Vaccines</a:t>
            </a:r>
            <a:endParaRPr lang="tr-TR" dirty="0"/>
          </a:p>
        </p:txBody>
      </p:sp>
    </p:spTree>
    <p:extLst>
      <p:ext uri="{BB962C8B-B14F-4D97-AF65-F5344CB8AC3E}">
        <p14:creationId xmlns:p14="http://schemas.microsoft.com/office/powerpoint/2010/main" val="124345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4834" name="Picture 2" descr="04_VLPvsHPV copy"/>
          <p:cNvPicPr>
            <a:picLocks noChangeAspect="1" noChangeArrowheads="1"/>
          </p:cNvPicPr>
          <p:nvPr/>
        </p:nvPicPr>
        <p:blipFill>
          <a:blip r:embed="rId3" cstate="print">
            <a:lum contrast="36000"/>
          </a:blip>
          <a:srcRect/>
          <a:stretch>
            <a:fillRect/>
          </a:stretch>
        </p:blipFill>
        <p:spPr bwMode="ltGray">
          <a:xfrm>
            <a:off x="1933575" y="1628800"/>
            <a:ext cx="8229600"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Footer Placeholder 3"/>
          <p:cNvSpPr>
            <a:spLocks noGrp="1"/>
          </p:cNvSpPr>
          <p:nvPr>
            <p:ph type="ftr" sz="quarter" idx="11"/>
          </p:nvPr>
        </p:nvSpPr>
        <p:spPr/>
        <p:txBody>
          <a:bodyPr/>
          <a:lstStyle/>
          <a:p>
            <a:endParaRPr lang="tr-TR"/>
          </a:p>
          <a:p>
            <a:r>
              <a:rPr lang="tr-TR"/>
              <a:t>Kirnbauer R, Proc Natl Acad Sci USA, 1992; Syrjänen KJ, Syrjänen SM. Chichester, United Kingdom: John Wiley &amp; Sons Inc, 2000</a:t>
            </a:r>
            <a:endParaRPr lang="tr-TR" dirty="0"/>
          </a:p>
        </p:txBody>
      </p:sp>
      <p:sp>
        <p:nvSpPr>
          <p:cNvPr id="504837" name="Freeform 5"/>
          <p:cNvSpPr>
            <a:spLocks/>
          </p:cNvSpPr>
          <p:nvPr/>
        </p:nvSpPr>
        <p:spPr bwMode="auto">
          <a:xfrm>
            <a:off x="3365501" y="2805114"/>
            <a:ext cx="1420813" cy="1587"/>
          </a:xfrm>
          <a:custGeom>
            <a:avLst/>
            <a:gdLst/>
            <a:ahLst/>
            <a:cxnLst>
              <a:cxn ang="0">
                <a:pos x="0" y="0"/>
              </a:cxn>
              <a:cxn ang="0">
                <a:pos x="895" y="1"/>
              </a:cxn>
            </a:cxnLst>
            <a:rect l="0" t="0" r="r" b="b"/>
            <a:pathLst>
              <a:path w="895" h="1">
                <a:moveTo>
                  <a:pt x="0" y="0"/>
                </a:moveTo>
                <a:lnTo>
                  <a:pt x="895" y="1"/>
                </a:lnTo>
              </a:path>
            </a:pathLst>
          </a:custGeom>
          <a:noFill/>
          <a:ln w="19050" cap="flat" cmpd="sng">
            <a:solidFill>
              <a:schemeClr val="tx1"/>
            </a:solidFill>
            <a:prstDash val="solid"/>
            <a:round/>
            <a:headEnd type="none" w="med" len="med"/>
            <a:tailEnd type="none" w="med" len="med"/>
          </a:ln>
          <a:effectLst>
            <a:outerShdw dist="17961" dir="2700000" algn="ctr" rotWithShape="0">
              <a:schemeClr val="bg2">
                <a:alpha val="50000"/>
              </a:schemeClr>
            </a:outerShdw>
          </a:effectLst>
        </p:spPr>
        <p:txBody>
          <a:bodyPr/>
          <a:lstStyle/>
          <a:p>
            <a:pPr>
              <a:defRPr/>
            </a:pPr>
            <a:endParaRPr lang="tr-TR" dirty="0">
              <a:latin typeface="Aptos" panose="020B0004020202020204" pitchFamily="34" charset="0"/>
              <a:cs typeface="Calibri" pitchFamily="34" charset="0"/>
            </a:endParaRPr>
          </a:p>
        </p:txBody>
      </p:sp>
      <p:sp>
        <p:nvSpPr>
          <p:cNvPr id="504838" name="Freeform 6"/>
          <p:cNvSpPr>
            <a:spLocks/>
          </p:cNvSpPr>
          <p:nvPr/>
        </p:nvSpPr>
        <p:spPr bwMode="auto">
          <a:xfrm>
            <a:off x="5146675" y="2806701"/>
            <a:ext cx="1633538" cy="3175"/>
          </a:xfrm>
          <a:custGeom>
            <a:avLst/>
            <a:gdLst/>
            <a:ahLst/>
            <a:cxnLst>
              <a:cxn ang="0">
                <a:pos x="1029" y="2"/>
              </a:cxn>
              <a:cxn ang="0">
                <a:pos x="0" y="0"/>
              </a:cxn>
            </a:cxnLst>
            <a:rect l="0" t="0" r="r" b="b"/>
            <a:pathLst>
              <a:path w="1029" h="2">
                <a:moveTo>
                  <a:pt x="1029" y="2"/>
                </a:moveTo>
                <a:lnTo>
                  <a:pt x="0" y="0"/>
                </a:lnTo>
              </a:path>
            </a:pathLst>
          </a:custGeom>
          <a:noFill/>
          <a:ln w="19050" cap="flat" cmpd="sng">
            <a:solidFill>
              <a:schemeClr val="tx1"/>
            </a:solidFill>
            <a:prstDash val="solid"/>
            <a:round/>
            <a:headEnd type="none" w="med" len="med"/>
            <a:tailEnd type="none" w="med" len="med"/>
          </a:ln>
          <a:effectLst>
            <a:outerShdw dist="17961" dir="2700000" algn="ctr" rotWithShape="0">
              <a:schemeClr val="bg2">
                <a:alpha val="50000"/>
              </a:schemeClr>
            </a:outerShdw>
          </a:effectLst>
        </p:spPr>
        <p:txBody>
          <a:bodyPr/>
          <a:lstStyle/>
          <a:p>
            <a:pPr>
              <a:defRPr/>
            </a:pPr>
            <a:endParaRPr lang="tr-TR" dirty="0">
              <a:latin typeface="Aptos" panose="020B0004020202020204" pitchFamily="34" charset="0"/>
              <a:cs typeface="Calibri" pitchFamily="34" charset="0"/>
            </a:endParaRPr>
          </a:p>
        </p:txBody>
      </p:sp>
      <p:grpSp>
        <p:nvGrpSpPr>
          <p:cNvPr id="2" name="Group 17"/>
          <p:cNvGrpSpPr/>
          <p:nvPr/>
        </p:nvGrpSpPr>
        <p:grpSpPr>
          <a:xfrm>
            <a:off x="6377036" y="5427264"/>
            <a:ext cx="2087636" cy="675104"/>
            <a:chOff x="5022777" y="5246688"/>
            <a:chExt cx="2087636" cy="675104"/>
          </a:xfrm>
        </p:grpSpPr>
        <p:sp>
          <p:nvSpPr>
            <p:cNvPr id="504836" name="Text Box 4"/>
            <p:cNvSpPr txBox="1">
              <a:spLocks noChangeArrowheads="1"/>
            </p:cNvSpPr>
            <p:nvPr/>
          </p:nvSpPr>
          <p:spPr bwMode="auto">
            <a:xfrm>
              <a:off x="5022777" y="5583238"/>
              <a:ext cx="1026563" cy="338554"/>
            </a:xfrm>
            <a:prstGeom prst="rect">
              <a:avLst/>
            </a:prstGeom>
            <a:noFill/>
            <a:ln w="9525">
              <a:noFill/>
              <a:miter lim="800000"/>
              <a:headEnd/>
              <a:tailEnd/>
            </a:ln>
            <a:effectLst/>
          </p:spPr>
          <p:txBody>
            <a:bodyPr wrap="none">
              <a:spAutoFit/>
            </a:bodyPr>
            <a:lstStyle/>
            <a:p>
              <a:pPr algn="ctr">
                <a:defRPr/>
              </a:pP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Viral DNA</a:t>
              </a:r>
            </a:p>
          </p:txBody>
        </p:sp>
        <p:sp>
          <p:nvSpPr>
            <p:cNvPr id="504839" name="Freeform 7"/>
            <p:cNvSpPr>
              <a:spLocks/>
            </p:cNvSpPr>
            <p:nvPr/>
          </p:nvSpPr>
          <p:spPr bwMode="auto">
            <a:xfrm flipH="1" flipV="1">
              <a:off x="6108700" y="5246688"/>
              <a:ext cx="1001713" cy="504825"/>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solidFill>
                <a:schemeClr val="tx1"/>
              </a:solidFill>
              <a:prstDash val="solid"/>
              <a:round/>
              <a:headEnd type="none" w="med" len="med"/>
              <a:tailEnd type="none" w="med" len="med"/>
            </a:ln>
            <a:effectLst>
              <a:outerShdw dist="17961" dir="2700000" algn="ctr" rotWithShape="0">
                <a:schemeClr val="bg2">
                  <a:alpha val="50000"/>
                </a:schemeClr>
              </a:outerShdw>
            </a:effectLst>
          </p:spPr>
          <p:txBody>
            <a:bodyPr/>
            <a:lstStyle/>
            <a:p>
              <a:pPr>
                <a:defRPr/>
              </a:pPr>
              <a:endParaRPr lang="tr-TR" dirty="0">
                <a:latin typeface="Aptos" panose="020B0004020202020204" pitchFamily="34" charset="0"/>
                <a:cs typeface="Calibri" pitchFamily="34" charset="0"/>
              </a:endParaRPr>
            </a:p>
          </p:txBody>
        </p:sp>
      </p:grpSp>
      <p:sp>
        <p:nvSpPr>
          <p:cNvPr id="504840" name="Rectangle 8"/>
          <p:cNvSpPr>
            <a:spLocks noChangeArrowheads="1"/>
          </p:cNvSpPr>
          <p:nvPr/>
        </p:nvSpPr>
        <p:spPr bwMode="auto">
          <a:xfrm>
            <a:off x="7294563" y="1847841"/>
            <a:ext cx="1740348" cy="369332"/>
          </a:xfrm>
          <a:prstGeom prst="rect">
            <a:avLst/>
          </a:prstGeom>
          <a:noFill/>
          <a:ln w="9525">
            <a:noFill/>
            <a:miter lim="800000"/>
            <a:headEnd/>
            <a:tailEnd/>
          </a:ln>
        </p:spPr>
        <p:txBody>
          <a:bodyPr wrap="none">
            <a:spAutoFit/>
          </a:bodyPr>
          <a:lstStyle/>
          <a:p>
            <a:r>
              <a:rPr lang="en-US" b="1" dirty="0">
                <a:latin typeface="Aptos" panose="020B0004020202020204" pitchFamily="34" charset="0"/>
                <a:cs typeface="Calibri" pitchFamily="34" charset="0"/>
              </a:rPr>
              <a:t>Infectious HPV</a:t>
            </a:r>
          </a:p>
        </p:txBody>
      </p:sp>
      <p:sp>
        <p:nvSpPr>
          <p:cNvPr id="504841" name="Rectangle 9"/>
          <p:cNvSpPr>
            <a:spLocks noChangeArrowheads="1"/>
          </p:cNvSpPr>
          <p:nvPr/>
        </p:nvSpPr>
        <p:spPr bwMode="auto">
          <a:xfrm>
            <a:off x="2749551" y="1847841"/>
            <a:ext cx="2615588" cy="369332"/>
          </a:xfrm>
          <a:prstGeom prst="rect">
            <a:avLst/>
          </a:prstGeom>
          <a:noFill/>
          <a:ln w="9525">
            <a:noFill/>
            <a:miter lim="800000"/>
            <a:headEnd/>
            <a:tailEnd/>
          </a:ln>
        </p:spPr>
        <p:txBody>
          <a:bodyPr wrap="none">
            <a:spAutoFit/>
          </a:bodyPr>
          <a:lstStyle/>
          <a:p>
            <a:r>
              <a:rPr lang="en-US" b="1" dirty="0">
                <a:latin typeface="Aptos" panose="020B0004020202020204" pitchFamily="34" charset="0"/>
                <a:cs typeface="Calibri" pitchFamily="34" charset="0"/>
              </a:rPr>
              <a:t>Noninfectious HPV VLP</a:t>
            </a:r>
          </a:p>
        </p:txBody>
      </p:sp>
      <p:sp>
        <p:nvSpPr>
          <p:cNvPr id="504842" name="Text Box 10"/>
          <p:cNvSpPr txBox="1">
            <a:spLocks noChangeArrowheads="1"/>
          </p:cNvSpPr>
          <p:nvPr/>
        </p:nvSpPr>
        <p:spPr bwMode="auto">
          <a:xfrm>
            <a:off x="4064438" y="2392364"/>
            <a:ext cx="1647567" cy="584775"/>
          </a:xfrm>
          <a:prstGeom prst="rect">
            <a:avLst/>
          </a:prstGeom>
          <a:noFill/>
          <a:ln w="9525">
            <a:noFill/>
            <a:miter lim="800000"/>
            <a:headEnd/>
            <a:tailEnd/>
          </a:ln>
          <a:effectLst/>
        </p:spPr>
        <p:txBody>
          <a:bodyPr wrap="none">
            <a:spAutoFit/>
          </a:bodyPr>
          <a:lstStyle/>
          <a:p>
            <a:pPr algn="ctr">
              <a:defRPr/>
            </a:pPr>
            <a:r>
              <a:rPr lang="en-US" sz="1600" dirty="0" err="1">
                <a:solidFill>
                  <a:srgbClr val="FFFF00"/>
                </a:solidFill>
                <a:effectLst>
                  <a:outerShdw blurRad="38100" dist="38100" dir="2700000" algn="tl">
                    <a:srgbClr val="000000"/>
                  </a:outerShdw>
                </a:effectLst>
                <a:latin typeface="Aptos" panose="020B0004020202020204" pitchFamily="34" charset="0"/>
                <a:cs typeface="Calibri" pitchFamily="34" charset="0"/>
              </a:rPr>
              <a:t>Capsid</a:t>
            </a: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 proteins:</a:t>
            </a:r>
          </a:p>
          <a:p>
            <a:pPr algn="ctr">
              <a:defRPr/>
            </a:pP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L1</a:t>
            </a:r>
          </a:p>
        </p:txBody>
      </p:sp>
      <p:grpSp>
        <p:nvGrpSpPr>
          <p:cNvPr id="3" name="Group 16"/>
          <p:cNvGrpSpPr/>
          <p:nvPr/>
        </p:nvGrpSpPr>
        <p:grpSpPr>
          <a:xfrm>
            <a:off x="7188947" y="5238990"/>
            <a:ext cx="891483" cy="584775"/>
            <a:chOff x="5685530" y="5021263"/>
            <a:chExt cx="891483" cy="584775"/>
          </a:xfrm>
        </p:grpSpPr>
        <p:sp>
          <p:nvSpPr>
            <p:cNvPr id="504843" name="Text Box 11"/>
            <p:cNvSpPr txBox="1">
              <a:spLocks noChangeArrowheads="1"/>
            </p:cNvSpPr>
            <p:nvPr/>
          </p:nvSpPr>
          <p:spPr bwMode="auto">
            <a:xfrm>
              <a:off x="5685530" y="5021263"/>
              <a:ext cx="396263" cy="584775"/>
            </a:xfrm>
            <a:prstGeom prst="rect">
              <a:avLst/>
            </a:prstGeom>
            <a:noFill/>
            <a:ln w="9525">
              <a:noFill/>
              <a:miter lim="800000"/>
              <a:headEnd/>
              <a:tailEnd/>
            </a:ln>
            <a:effectLst/>
          </p:spPr>
          <p:txBody>
            <a:bodyPr wrap="none">
              <a:spAutoFit/>
            </a:bodyPr>
            <a:lstStyle/>
            <a:p>
              <a:pPr algn="ctr">
                <a:defRPr/>
              </a:pPr>
              <a:endParaRPr lang="en-US" sz="1600" dirty="0">
                <a:effectLst>
                  <a:outerShdw blurRad="38100" dist="38100" dir="2700000" algn="tl">
                    <a:srgbClr val="FFFFFF"/>
                  </a:outerShdw>
                </a:effectLst>
                <a:latin typeface="Aptos" panose="020B0004020202020204" pitchFamily="34" charset="0"/>
                <a:cs typeface="Calibri" pitchFamily="34" charset="0"/>
              </a:endParaRPr>
            </a:p>
            <a:p>
              <a:pPr algn="ctr">
                <a:defRPr/>
              </a:pP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L2</a:t>
              </a:r>
            </a:p>
          </p:txBody>
        </p:sp>
        <p:sp>
          <p:nvSpPr>
            <p:cNvPr id="504844" name="Freeform 12"/>
            <p:cNvSpPr>
              <a:spLocks/>
            </p:cNvSpPr>
            <p:nvPr/>
          </p:nvSpPr>
          <p:spPr bwMode="auto">
            <a:xfrm flipH="1" flipV="1">
              <a:off x="6121400" y="5162550"/>
              <a:ext cx="455613" cy="284163"/>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solidFill>
                <a:schemeClr val="tx1"/>
              </a:solidFill>
              <a:prstDash val="solid"/>
              <a:round/>
              <a:headEnd type="none" w="med" len="med"/>
              <a:tailEnd type="none" w="med" len="med"/>
            </a:ln>
            <a:effectLst>
              <a:outerShdw dist="17961" dir="2700000" algn="ctr" rotWithShape="0">
                <a:schemeClr val="bg2">
                  <a:alpha val="50000"/>
                </a:schemeClr>
              </a:outerShdw>
            </a:effectLst>
          </p:spPr>
          <p:txBody>
            <a:bodyPr/>
            <a:lstStyle/>
            <a:p>
              <a:pPr>
                <a:defRPr/>
              </a:pPr>
              <a:endParaRPr lang="tr-TR" dirty="0">
                <a:latin typeface="Aptos" panose="020B0004020202020204" pitchFamily="34" charset="0"/>
                <a:cs typeface="Calibri" pitchFamily="34" charset="0"/>
              </a:endParaRPr>
            </a:p>
          </p:txBody>
        </p:sp>
      </p:grpSp>
      <p:sp>
        <p:nvSpPr>
          <p:cNvPr id="504845" name="Text Box 13"/>
          <p:cNvSpPr txBox="1">
            <a:spLocks noChangeArrowheads="1"/>
          </p:cNvSpPr>
          <p:nvPr/>
        </p:nvSpPr>
        <p:spPr bwMode="auto">
          <a:xfrm>
            <a:off x="1988739" y="5602288"/>
            <a:ext cx="1558440" cy="338554"/>
          </a:xfrm>
          <a:prstGeom prst="rect">
            <a:avLst/>
          </a:prstGeom>
          <a:noFill/>
          <a:ln w="9525">
            <a:noFill/>
            <a:miter lim="800000"/>
            <a:headEnd/>
            <a:tailEnd/>
          </a:ln>
          <a:effectLst/>
        </p:spPr>
        <p:txBody>
          <a:bodyPr wrap="none">
            <a:spAutoFit/>
          </a:bodyPr>
          <a:lstStyle/>
          <a:p>
            <a:pPr algn="ctr">
              <a:defRPr/>
            </a:pP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Lacks viral DNA</a:t>
            </a:r>
          </a:p>
        </p:txBody>
      </p:sp>
      <p:sp>
        <p:nvSpPr>
          <p:cNvPr id="504846" name="Freeform 14"/>
          <p:cNvSpPr>
            <a:spLocks/>
          </p:cNvSpPr>
          <p:nvPr/>
        </p:nvSpPr>
        <p:spPr bwMode="auto">
          <a:xfrm flipH="1" flipV="1">
            <a:off x="3649663" y="5265739"/>
            <a:ext cx="1001712" cy="504825"/>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solidFill>
              <a:schemeClr val="tx1"/>
            </a:solidFill>
            <a:prstDash val="solid"/>
            <a:round/>
            <a:headEnd type="none" w="med" len="med"/>
            <a:tailEnd type="none" w="med" len="med"/>
          </a:ln>
          <a:effectLst>
            <a:outerShdw dist="17961" dir="2700000" algn="ctr" rotWithShape="0">
              <a:schemeClr val="bg2">
                <a:alpha val="50000"/>
              </a:schemeClr>
            </a:outerShdw>
          </a:effectLst>
        </p:spPr>
        <p:txBody>
          <a:bodyPr/>
          <a:lstStyle/>
          <a:p>
            <a:pPr>
              <a:defRPr/>
            </a:pPr>
            <a:endParaRPr lang="tr-TR" dirty="0">
              <a:latin typeface="Aptos" panose="020B0004020202020204" pitchFamily="34" charset="0"/>
              <a:cs typeface="Calibri" pitchFamily="34" charset="0"/>
            </a:endParaRPr>
          </a:p>
        </p:txBody>
      </p:sp>
      <p:sp>
        <p:nvSpPr>
          <p:cNvPr id="504847" name="Text Box 15"/>
          <p:cNvSpPr txBox="1">
            <a:spLocks noChangeArrowheads="1"/>
          </p:cNvSpPr>
          <p:nvPr/>
        </p:nvSpPr>
        <p:spPr bwMode="auto">
          <a:xfrm>
            <a:off x="2568359" y="5040314"/>
            <a:ext cx="1068882" cy="584775"/>
          </a:xfrm>
          <a:prstGeom prst="rect">
            <a:avLst/>
          </a:prstGeom>
          <a:noFill/>
          <a:ln w="9525">
            <a:noFill/>
            <a:miter lim="800000"/>
            <a:headEnd/>
            <a:tailEnd/>
          </a:ln>
          <a:effectLst/>
        </p:spPr>
        <p:txBody>
          <a:bodyPr wrap="none">
            <a:spAutoFit/>
          </a:bodyPr>
          <a:lstStyle/>
          <a:p>
            <a:pPr algn="ctr">
              <a:defRPr/>
            </a:pP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Lacks</a:t>
            </a:r>
          </a:p>
          <a:p>
            <a:pPr algn="ctr">
              <a:defRPr/>
            </a:pPr>
            <a:r>
              <a:rPr lang="en-US" sz="1600" dirty="0">
                <a:solidFill>
                  <a:srgbClr val="FFFF00"/>
                </a:solidFill>
                <a:effectLst>
                  <a:outerShdw blurRad="38100" dist="38100" dir="2700000" algn="tl">
                    <a:srgbClr val="000000"/>
                  </a:outerShdw>
                </a:effectLst>
                <a:latin typeface="Aptos" panose="020B0004020202020204" pitchFamily="34" charset="0"/>
                <a:cs typeface="Calibri" pitchFamily="34" charset="0"/>
              </a:rPr>
              <a:t>L2 protein</a:t>
            </a:r>
          </a:p>
        </p:txBody>
      </p:sp>
      <p:sp>
        <p:nvSpPr>
          <p:cNvPr id="504848" name="Freeform 16"/>
          <p:cNvSpPr>
            <a:spLocks/>
          </p:cNvSpPr>
          <p:nvPr/>
        </p:nvSpPr>
        <p:spPr bwMode="auto">
          <a:xfrm flipH="1" flipV="1">
            <a:off x="3662363" y="5181601"/>
            <a:ext cx="455612" cy="284163"/>
          </a:xfrm>
          <a:custGeom>
            <a:avLst/>
            <a:gdLst/>
            <a:ahLst/>
            <a:cxnLst>
              <a:cxn ang="0">
                <a:pos x="0" y="365"/>
              </a:cxn>
              <a:cxn ang="0">
                <a:pos x="0" y="0"/>
              </a:cxn>
              <a:cxn ang="0">
                <a:pos x="326" y="0"/>
              </a:cxn>
            </a:cxnLst>
            <a:rect l="0" t="0" r="r" b="b"/>
            <a:pathLst>
              <a:path w="326" h="365">
                <a:moveTo>
                  <a:pt x="0" y="365"/>
                </a:moveTo>
                <a:lnTo>
                  <a:pt x="0" y="0"/>
                </a:lnTo>
                <a:lnTo>
                  <a:pt x="326" y="0"/>
                </a:lnTo>
              </a:path>
            </a:pathLst>
          </a:custGeom>
          <a:noFill/>
          <a:ln w="19050" cap="flat" cmpd="sng">
            <a:solidFill>
              <a:schemeClr val="tx1"/>
            </a:solidFill>
            <a:prstDash val="solid"/>
            <a:round/>
            <a:headEnd type="none" w="med" len="med"/>
            <a:tailEnd type="none" w="med" len="med"/>
          </a:ln>
          <a:effectLst>
            <a:outerShdw dist="17961" dir="2700000" algn="ctr" rotWithShape="0">
              <a:schemeClr val="bg2">
                <a:alpha val="50000"/>
              </a:schemeClr>
            </a:outerShdw>
          </a:effectLst>
        </p:spPr>
        <p:txBody>
          <a:bodyPr/>
          <a:lstStyle/>
          <a:p>
            <a:pPr>
              <a:defRPr/>
            </a:pPr>
            <a:endParaRPr lang="tr-TR" dirty="0">
              <a:latin typeface="Aptos" panose="020B0004020202020204" pitchFamily="34" charset="0"/>
              <a:cs typeface="Calibri" pitchFamily="34" charset="0"/>
            </a:endParaRPr>
          </a:p>
        </p:txBody>
      </p:sp>
      <p:sp>
        <p:nvSpPr>
          <p:cNvPr id="19" name="Text Box 21"/>
          <p:cNvSpPr txBox="1">
            <a:spLocks noChangeArrowheads="1"/>
          </p:cNvSpPr>
          <p:nvPr/>
        </p:nvSpPr>
        <p:spPr bwMode="auto">
          <a:xfrm>
            <a:off x="4408801" y="4149081"/>
            <a:ext cx="3697475" cy="1872853"/>
          </a:xfrm>
          <a:prstGeom prst="roundRect">
            <a:avLst/>
          </a:prstGeom>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l">
              <a:buFontTx/>
              <a:buChar char="•"/>
              <a:defRPr/>
            </a:pPr>
            <a:r>
              <a:rPr lang="tr-TR" sz="2800" kern="0" dirty="0">
                <a:solidFill>
                  <a:schemeClr val="bg1"/>
                </a:solidFill>
                <a:latin typeface="Aptos" panose="020B0004020202020204" pitchFamily="34" charset="0"/>
              </a:rPr>
              <a:t>High efficacy</a:t>
            </a:r>
          </a:p>
          <a:p>
            <a:pPr algn="l">
              <a:buFontTx/>
              <a:buChar char="•"/>
              <a:defRPr/>
            </a:pPr>
            <a:r>
              <a:rPr lang="tr-TR" sz="2800" kern="0" dirty="0">
                <a:solidFill>
                  <a:schemeClr val="bg1"/>
                </a:solidFill>
                <a:latin typeface="Aptos" panose="020B0004020202020204" pitchFamily="34" charset="0"/>
              </a:rPr>
              <a:t>No </a:t>
            </a:r>
            <a:r>
              <a:rPr lang="tr-TR" sz="2800" kern="0" dirty="0" err="1">
                <a:solidFill>
                  <a:schemeClr val="bg1"/>
                </a:solidFill>
                <a:latin typeface="Aptos" panose="020B0004020202020204" pitchFamily="34" charset="0"/>
              </a:rPr>
              <a:t>viral</a:t>
            </a:r>
            <a:r>
              <a:rPr lang="tr-TR" sz="2800" kern="0" dirty="0">
                <a:solidFill>
                  <a:schemeClr val="bg1"/>
                </a:solidFill>
                <a:latin typeface="Aptos" panose="020B0004020202020204" pitchFamily="34" charset="0"/>
              </a:rPr>
              <a:t> DNA</a:t>
            </a:r>
            <a:endParaRPr lang="en-US" sz="2800" kern="0" dirty="0">
              <a:solidFill>
                <a:schemeClr val="bg1"/>
              </a:solidFill>
              <a:latin typeface="Aptos" panose="020B0004020202020204" pitchFamily="34" charset="0"/>
            </a:endParaRPr>
          </a:p>
          <a:p>
            <a:pPr lvl="1" algn="l">
              <a:buFont typeface="Wingdings" pitchFamily="2" charset="2"/>
              <a:buChar char="§"/>
              <a:defRPr/>
            </a:pPr>
            <a:r>
              <a:rPr lang="en-US" sz="2400" kern="0" dirty="0">
                <a:solidFill>
                  <a:schemeClr val="bg1"/>
                </a:solidFill>
                <a:latin typeface="Aptos" panose="020B0004020202020204" pitchFamily="34" charset="0"/>
              </a:rPr>
              <a:t>N</a:t>
            </a:r>
            <a:r>
              <a:rPr lang="tr-TR" sz="2400" kern="0" dirty="0">
                <a:solidFill>
                  <a:schemeClr val="bg1"/>
                </a:solidFill>
                <a:latin typeface="Aptos" panose="020B0004020202020204" pitchFamily="34" charset="0"/>
              </a:rPr>
              <a:t>o HPV </a:t>
            </a:r>
            <a:r>
              <a:rPr lang="tr-TR" sz="2400" kern="0" dirty="0" err="1">
                <a:solidFill>
                  <a:schemeClr val="bg1"/>
                </a:solidFill>
                <a:latin typeface="Aptos" panose="020B0004020202020204" pitchFamily="34" charset="0"/>
              </a:rPr>
              <a:t>infections</a:t>
            </a:r>
            <a:endParaRPr lang="en-US" sz="2400" kern="0" dirty="0">
              <a:solidFill>
                <a:schemeClr val="bg1"/>
              </a:solidFill>
              <a:latin typeface="Aptos" panose="020B0004020202020204" pitchFamily="34" charset="0"/>
            </a:endParaRPr>
          </a:p>
          <a:p>
            <a:pPr lvl="1" algn="l">
              <a:buFont typeface="Wingdings" pitchFamily="2" charset="2"/>
              <a:buChar char="§"/>
              <a:defRPr/>
            </a:pPr>
            <a:r>
              <a:rPr lang="en-US" sz="2400" kern="0" dirty="0">
                <a:solidFill>
                  <a:schemeClr val="bg1"/>
                </a:solidFill>
                <a:latin typeface="Aptos" panose="020B0004020202020204" pitchFamily="34" charset="0"/>
              </a:rPr>
              <a:t>N</a:t>
            </a:r>
            <a:r>
              <a:rPr lang="tr-TR" sz="2400" kern="0" dirty="0">
                <a:solidFill>
                  <a:schemeClr val="bg1"/>
                </a:solidFill>
                <a:latin typeface="Aptos" panose="020B0004020202020204" pitchFamily="34" charset="0"/>
              </a:rPr>
              <a:t>o cancer formation</a:t>
            </a:r>
          </a:p>
        </p:txBody>
      </p:sp>
      <p:sp>
        <p:nvSpPr>
          <p:cNvPr id="5" name="Title 4"/>
          <p:cNvSpPr>
            <a:spLocks noGrp="1"/>
          </p:cNvSpPr>
          <p:nvPr>
            <p:ph type="title"/>
          </p:nvPr>
        </p:nvSpPr>
        <p:spPr/>
        <p:txBody>
          <a:bodyPr/>
          <a:lstStyle/>
          <a:p>
            <a:r>
              <a:rPr lang="en-US" dirty="0"/>
              <a:t>HPV Virus-like Particles</a:t>
            </a:r>
            <a:r>
              <a:rPr lang="tr-TR" dirty="0"/>
              <a:t> </a:t>
            </a:r>
            <a:r>
              <a:rPr lang="en-US" dirty="0"/>
              <a:t>(VLPs)</a:t>
            </a:r>
            <a:endParaRPr lang="tr-TR" dirty="0"/>
          </a:p>
        </p:txBody>
      </p:sp>
    </p:spTree>
    <p:extLst>
      <p:ext uri="{BB962C8B-B14F-4D97-AF65-F5344CB8AC3E}">
        <p14:creationId xmlns:p14="http://schemas.microsoft.com/office/powerpoint/2010/main" val="25705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tr-TR" dirty="0"/>
              <a:t>Active </a:t>
            </a:r>
            <a:r>
              <a:rPr lang="tr-TR" dirty="0" err="1"/>
              <a:t>Protection</a:t>
            </a:r>
            <a:r>
              <a:rPr lang="tr-TR" dirty="0"/>
              <a:t> </a:t>
            </a:r>
            <a:r>
              <a:rPr lang="tr-TR" dirty="0" err="1"/>
              <a:t>through</a:t>
            </a:r>
            <a:r>
              <a:rPr lang="tr-TR" dirty="0"/>
              <a:t> </a:t>
            </a:r>
            <a:r>
              <a:rPr lang="tr-TR" dirty="0" err="1"/>
              <a:t>Vaccination</a:t>
            </a:r>
            <a:endParaRPr lang="en-GB" dirty="0"/>
          </a:p>
        </p:txBody>
      </p:sp>
      <p:sp>
        <p:nvSpPr>
          <p:cNvPr id="33" name="Footer Placeholder 32"/>
          <p:cNvSpPr>
            <a:spLocks noGrp="1"/>
          </p:cNvSpPr>
          <p:nvPr>
            <p:ph type="ftr" sz="quarter" idx="11"/>
          </p:nvPr>
        </p:nvSpPr>
        <p:spPr>
          <a:prstGeom prst="rect">
            <a:avLst/>
          </a:prstGeom>
        </p:spPr>
        <p:txBody>
          <a:bodyPr/>
          <a:lstStyle/>
          <a:p>
            <a:pPr>
              <a:defRPr/>
            </a:pPr>
            <a:r>
              <a:rPr lang="tr-TR" dirty="0"/>
              <a:t>Stanley M, Vaccine 2006; Giannini S, Vaccine 2006; Nardelli-Haefliger D, J Natl Cancer Inst 2003</a:t>
            </a:r>
          </a:p>
        </p:txBody>
      </p:sp>
      <p:pic>
        <p:nvPicPr>
          <p:cNvPr id="56323" name="Picture 3" descr="F3 new2"/>
          <p:cNvPicPr>
            <a:picLocks noChangeAspect="1" noChangeArrowheads="1"/>
          </p:cNvPicPr>
          <p:nvPr/>
        </p:nvPicPr>
        <p:blipFill>
          <a:blip r:embed="rId3" cstate="print"/>
          <a:srcRect/>
          <a:stretch>
            <a:fillRect/>
          </a:stretch>
        </p:blipFill>
        <p:spPr bwMode="auto">
          <a:xfrm>
            <a:off x="2159000" y="1760261"/>
            <a:ext cx="7785100" cy="4448175"/>
          </a:xfrm>
          <a:prstGeom prst="rect">
            <a:avLst/>
          </a:prstGeom>
          <a:solidFill>
            <a:srgbClr val="B15854"/>
          </a:solidFill>
          <a:ln w="9525">
            <a:noFill/>
            <a:miter lim="800000"/>
            <a:headEnd/>
            <a:tailEnd/>
          </a:ln>
        </p:spPr>
      </p:pic>
      <p:sp>
        <p:nvSpPr>
          <p:cNvPr id="56324" name="Text Box 4"/>
          <p:cNvSpPr txBox="1">
            <a:spLocks noChangeArrowheads="1"/>
          </p:cNvSpPr>
          <p:nvPr/>
        </p:nvSpPr>
        <p:spPr bwMode="auto">
          <a:xfrm>
            <a:off x="2939403" y="1882498"/>
            <a:ext cx="567399" cy="338554"/>
          </a:xfrm>
          <a:prstGeom prst="rect">
            <a:avLst/>
          </a:prstGeom>
          <a:noFill/>
          <a:ln w="9525">
            <a:noFill/>
            <a:miter lim="800000"/>
            <a:headEnd/>
            <a:tailEnd/>
          </a:ln>
        </p:spPr>
        <p:txBody>
          <a:bodyPr wrap="none">
            <a:spAutoFit/>
          </a:bodyPr>
          <a:lstStyle/>
          <a:p>
            <a:r>
              <a:rPr lang="en-GB" sz="1600" dirty="0">
                <a:solidFill>
                  <a:srgbClr val="422A7D"/>
                </a:solidFill>
                <a:latin typeface="Aptos" panose="020B0004020202020204" pitchFamily="34" charset="0"/>
                <a:cs typeface="Calibri" pitchFamily="34" charset="0"/>
              </a:rPr>
              <a:t>HPV</a:t>
            </a:r>
          </a:p>
        </p:txBody>
      </p:sp>
      <p:sp>
        <p:nvSpPr>
          <p:cNvPr id="56325" name="Text Box 5"/>
          <p:cNvSpPr txBox="1">
            <a:spLocks noChangeArrowheads="1"/>
          </p:cNvSpPr>
          <p:nvPr/>
        </p:nvSpPr>
        <p:spPr bwMode="auto">
          <a:xfrm>
            <a:off x="2235196" y="2512735"/>
            <a:ext cx="1450077" cy="338554"/>
          </a:xfrm>
          <a:prstGeom prst="rect">
            <a:avLst/>
          </a:prstGeom>
          <a:noFill/>
          <a:ln w="9525">
            <a:noFill/>
            <a:miter lim="800000"/>
            <a:headEnd/>
            <a:tailEnd/>
          </a:ln>
        </p:spPr>
        <p:txBody>
          <a:bodyPr wrap="none">
            <a:spAutoFit/>
          </a:bodyPr>
          <a:lstStyle/>
          <a:p>
            <a:r>
              <a:rPr lang="tr-TR" sz="1600" dirty="0" err="1">
                <a:solidFill>
                  <a:srgbClr val="422A7D"/>
                </a:solidFill>
                <a:latin typeface="Aptos" panose="020B0004020202020204" pitchFamily="34" charset="0"/>
                <a:cs typeface="Calibri" pitchFamily="34" charset="0"/>
              </a:rPr>
              <a:t>Cervical</a:t>
            </a:r>
            <a:r>
              <a:rPr lang="tr-TR" sz="1600" dirty="0">
                <a:solidFill>
                  <a:srgbClr val="422A7D"/>
                </a:solidFill>
                <a:latin typeface="Aptos" panose="020B0004020202020204" pitchFamily="34" charset="0"/>
                <a:cs typeface="Calibri" pitchFamily="34" charset="0"/>
              </a:rPr>
              <a:t> </a:t>
            </a:r>
            <a:r>
              <a:rPr lang="tr-TR" sz="1600" dirty="0" err="1">
                <a:solidFill>
                  <a:srgbClr val="422A7D"/>
                </a:solidFill>
                <a:latin typeface="Aptos" panose="020B0004020202020204" pitchFamily="34" charset="0"/>
                <a:cs typeface="Calibri" pitchFamily="34" charset="0"/>
              </a:rPr>
              <a:t>canal</a:t>
            </a:r>
            <a:endParaRPr lang="en-GB" sz="1600" dirty="0">
              <a:solidFill>
                <a:srgbClr val="422A7D"/>
              </a:solidFill>
              <a:latin typeface="Aptos" panose="020B0004020202020204" pitchFamily="34" charset="0"/>
              <a:cs typeface="Calibri" pitchFamily="34" charset="0"/>
            </a:endParaRPr>
          </a:p>
        </p:txBody>
      </p:sp>
      <p:sp>
        <p:nvSpPr>
          <p:cNvPr id="56326" name="Text Box 6"/>
          <p:cNvSpPr txBox="1">
            <a:spLocks noChangeArrowheads="1"/>
          </p:cNvSpPr>
          <p:nvPr/>
        </p:nvSpPr>
        <p:spPr bwMode="auto">
          <a:xfrm>
            <a:off x="8051478" y="1855510"/>
            <a:ext cx="2225609" cy="338554"/>
          </a:xfrm>
          <a:prstGeom prst="rect">
            <a:avLst/>
          </a:prstGeom>
          <a:noFill/>
          <a:ln w="9525">
            <a:noFill/>
            <a:miter lim="800000"/>
            <a:headEnd/>
            <a:tailEnd/>
          </a:ln>
        </p:spPr>
        <p:txBody>
          <a:bodyPr wrap="none">
            <a:spAutoFit/>
          </a:bodyPr>
          <a:lstStyle/>
          <a:p>
            <a:r>
              <a:rPr lang="tr-TR" sz="1600" dirty="0" err="1">
                <a:solidFill>
                  <a:srgbClr val="422A7D"/>
                </a:solidFill>
                <a:latin typeface="Aptos" panose="020B0004020202020204" pitchFamily="34" charset="0"/>
                <a:cs typeface="Calibri" pitchFamily="34" charset="0"/>
              </a:rPr>
              <a:t>Neutralizing</a:t>
            </a:r>
            <a:r>
              <a:rPr lang="tr-TR" sz="1600" dirty="0">
                <a:solidFill>
                  <a:srgbClr val="422A7D"/>
                </a:solidFill>
                <a:latin typeface="Aptos" panose="020B0004020202020204" pitchFamily="34" charset="0"/>
                <a:cs typeface="Calibri" pitchFamily="34" charset="0"/>
              </a:rPr>
              <a:t> </a:t>
            </a:r>
            <a:r>
              <a:rPr lang="tr-TR" sz="1600" dirty="0" err="1">
                <a:solidFill>
                  <a:srgbClr val="422A7D"/>
                </a:solidFill>
                <a:latin typeface="Aptos" panose="020B0004020202020204" pitchFamily="34" charset="0"/>
                <a:cs typeface="Calibri" pitchFamily="34" charset="0"/>
              </a:rPr>
              <a:t>antibodies</a:t>
            </a:r>
            <a:endParaRPr lang="en-GB" sz="1600" dirty="0">
              <a:solidFill>
                <a:srgbClr val="422A7D"/>
              </a:solidFill>
              <a:latin typeface="Aptos" panose="020B0004020202020204" pitchFamily="34" charset="0"/>
              <a:cs typeface="Calibri" pitchFamily="34" charset="0"/>
            </a:endParaRPr>
          </a:p>
        </p:txBody>
      </p:sp>
      <p:sp>
        <p:nvSpPr>
          <p:cNvPr id="56327" name="Text Box 7"/>
          <p:cNvSpPr txBox="1">
            <a:spLocks noChangeArrowheads="1"/>
          </p:cNvSpPr>
          <p:nvPr/>
        </p:nvSpPr>
        <p:spPr bwMode="auto">
          <a:xfrm>
            <a:off x="2381842" y="4268510"/>
            <a:ext cx="862031" cy="338554"/>
          </a:xfrm>
          <a:prstGeom prst="rect">
            <a:avLst/>
          </a:prstGeom>
          <a:noFill/>
          <a:ln w="9525">
            <a:noFill/>
            <a:miter lim="800000"/>
            <a:headEnd/>
            <a:tailEnd/>
          </a:ln>
        </p:spPr>
        <p:txBody>
          <a:bodyPr wrap="none">
            <a:spAutoFit/>
          </a:bodyPr>
          <a:lstStyle/>
          <a:p>
            <a:r>
              <a:rPr lang="tr-TR" sz="1600" dirty="0" err="1">
                <a:solidFill>
                  <a:srgbClr val="422A7D"/>
                </a:solidFill>
                <a:latin typeface="Aptos" panose="020B0004020202020204" pitchFamily="34" charset="0"/>
                <a:cs typeface="Calibri" pitchFamily="34" charset="0"/>
              </a:rPr>
              <a:t>Vessels</a:t>
            </a:r>
            <a:endParaRPr lang="en-GB" sz="1600" dirty="0">
              <a:solidFill>
                <a:srgbClr val="422A7D"/>
              </a:solidFill>
              <a:latin typeface="Aptos" panose="020B0004020202020204" pitchFamily="34" charset="0"/>
              <a:cs typeface="Calibri" pitchFamily="34" charset="0"/>
            </a:endParaRPr>
          </a:p>
        </p:txBody>
      </p:sp>
      <p:sp>
        <p:nvSpPr>
          <p:cNvPr id="56328" name="Text Box 8"/>
          <p:cNvSpPr txBox="1">
            <a:spLocks noChangeArrowheads="1"/>
          </p:cNvSpPr>
          <p:nvPr/>
        </p:nvSpPr>
        <p:spPr bwMode="auto">
          <a:xfrm>
            <a:off x="2532573" y="4776510"/>
            <a:ext cx="1400768" cy="338554"/>
          </a:xfrm>
          <a:prstGeom prst="rect">
            <a:avLst/>
          </a:prstGeom>
          <a:noFill/>
          <a:ln w="9525">
            <a:noFill/>
            <a:miter lim="800000"/>
            <a:headEnd/>
            <a:tailEnd/>
          </a:ln>
        </p:spPr>
        <p:txBody>
          <a:bodyPr wrap="none">
            <a:spAutoFit/>
          </a:bodyPr>
          <a:lstStyle/>
          <a:p>
            <a:r>
              <a:rPr lang="tr-TR" sz="1600" dirty="0" err="1">
                <a:solidFill>
                  <a:srgbClr val="422A7D"/>
                </a:solidFill>
                <a:latin typeface="Aptos" panose="020B0004020202020204" pitchFamily="34" charset="0"/>
                <a:cs typeface="Calibri" pitchFamily="34" charset="0"/>
              </a:rPr>
              <a:t>Epithelial</a:t>
            </a:r>
            <a:r>
              <a:rPr lang="tr-TR" sz="1600" dirty="0">
                <a:solidFill>
                  <a:srgbClr val="422A7D"/>
                </a:solidFill>
                <a:latin typeface="Aptos" panose="020B0004020202020204" pitchFamily="34" charset="0"/>
                <a:cs typeface="Calibri" pitchFamily="34" charset="0"/>
              </a:rPr>
              <a:t> </a:t>
            </a:r>
            <a:r>
              <a:rPr lang="tr-TR" sz="1600" dirty="0" err="1">
                <a:solidFill>
                  <a:srgbClr val="422A7D"/>
                </a:solidFill>
                <a:latin typeface="Aptos" panose="020B0004020202020204" pitchFamily="34" charset="0"/>
                <a:cs typeface="Calibri" pitchFamily="34" charset="0"/>
              </a:rPr>
              <a:t>tear</a:t>
            </a:r>
            <a:endParaRPr lang="en-GB" sz="1600" dirty="0">
              <a:solidFill>
                <a:srgbClr val="422A7D"/>
              </a:solidFill>
              <a:latin typeface="Aptos" panose="020B0004020202020204" pitchFamily="34" charset="0"/>
              <a:cs typeface="Calibri" pitchFamily="34" charset="0"/>
            </a:endParaRPr>
          </a:p>
        </p:txBody>
      </p:sp>
      <p:sp>
        <p:nvSpPr>
          <p:cNvPr id="56329" name="Text Box 9"/>
          <p:cNvSpPr txBox="1">
            <a:spLocks noChangeArrowheads="1"/>
          </p:cNvSpPr>
          <p:nvPr/>
        </p:nvSpPr>
        <p:spPr bwMode="auto">
          <a:xfrm>
            <a:off x="3542971" y="5733773"/>
            <a:ext cx="1685398" cy="338554"/>
          </a:xfrm>
          <a:prstGeom prst="rect">
            <a:avLst/>
          </a:prstGeom>
          <a:noFill/>
          <a:ln w="9525">
            <a:noFill/>
            <a:miter lim="800000"/>
            <a:headEnd/>
            <a:tailEnd/>
          </a:ln>
        </p:spPr>
        <p:txBody>
          <a:bodyPr wrap="none">
            <a:spAutoFit/>
          </a:bodyPr>
          <a:lstStyle/>
          <a:p>
            <a:r>
              <a:rPr lang="tr-TR" sz="1600" dirty="0" err="1">
                <a:solidFill>
                  <a:srgbClr val="422A7D"/>
                </a:solidFill>
                <a:latin typeface="Aptos" panose="020B0004020202020204" pitchFamily="34" charset="0"/>
                <a:cs typeface="Calibri" pitchFamily="34" charset="0"/>
              </a:rPr>
              <a:t>Basal</a:t>
            </a:r>
            <a:r>
              <a:rPr lang="tr-TR" sz="1600" dirty="0">
                <a:solidFill>
                  <a:srgbClr val="422A7D"/>
                </a:solidFill>
                <a:latin typeface="Aptos" panose="020B0004020202020204" pitchFamily="34" charset="0"/>
                <a:cs typeface="Calibri" pitchFamily="34" charset="0"/>
              </a:rPr>
              <a:t> </a:t>
            </a:r>
            <a:r>
              <a:rPr lang="tr-TR" sz="1600" dirty="0" err="1">
                <a:solidFill>
                  <a:srgbClr val="422A7D"/>
                </a:solidFill>
                <a:latin typeface="Aptos" panose="020B0004020202020204" pitchFamily="34" charset="0"/>
                <a:cs typeface="Calibri" pitchFamily="34" charset="0"/>
              </a:rPr>
              <a:t>membrane</a:t>
            </a:r>
            <a:endParaRPr lang="en-GB" sz="1600" dirty="0">
              <a:solidFill>
                <a:srgbClr val="422A7D"/>
              </a:solidFill>
              <a:latin typeface="Aptos" panose="020B0004020202020204" pitchFamily="34" charset="0"/>
              <a:cs typeface="Calibri" pitchFamily="34" charset="0"/>
            </a:endParaRPr>
          </a:p>
        </p:txBody>
      </p:sp>
      <p:pic>
        <p:nvPicPr>
          <p:cNvPr id="56330" name="Picture 10" descr="1 antibody"/>
          <p:cNvPicPr>
            <a:picLocks noChangeAspect="1" noChangeArrowheads="1"/>
          </p:cNvPicPr>
          <p:nvPr/>
        </p:nvPicPr>
        <p:blipFill>
          <a:blip r:embed="rId4" cstate="print"/>
          <a:srcRect/>
          <a:stretch>
            <a:fillRect/>
          </a:stretch>
        </p:blipFill>
        <p:spPr bwMode="auto">
          <a:xfrm rot="1926421">
            <a:off x="7041963" y="1761055"/>
            <a:ext cx="1081087" cy="839787"/>
          </a:xfrm>
          <a:prstGeom prst="rect">
            <a:avLst/>
          </a:prstGeom>
          <a:noFill/>
          <a:ln w="9525">
            <a:noFill/>
            <a:miter lim="800000"/>
            <a:headEnd/>
            <a:tailEnd/>
          </a:ln>
        </p:spPr>
      </p:pic>
      <p:sp>
        <p:nvSpPr>
          <p:cNvPr id="56331" name="Line 11"/>
          <p:cNvSpPr>
            <a:spLocks noChangeShapeType="1"/>
          </p:cNvSpPr>
          <p:nvPr/>
        </p:nvSpPr>
        <p:spPr bwMode="auto">
          <a:xfrm flipH="1">
            <a:off x="3446463" y="2061885"/>
            <a:ext cx="239712" cy="0"/>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32" name="Line 12"/>
          <p:cNvSpPr>
            <a:spLocks noChangeShapeType="1"/>
          </p:cNvSpPr>
          <p:nvPr/>
        </p:nvSpPr>
        <p:spPr bwMode="auto">
          <a:xfrm flipV="1">
            <a:off x="3841751" y="3962123"/>
            <a:ext cx="1978025" cy="869950"/>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33" name="Line 13"/>
          <p:cNvSpPr>
            <a:spLocks noChangeShapeType="1"/>
          </p:cNvSpPr>
          <p:nvPr/>
        </p:nvSpPr>
        <p:spPr bwMode="auto">
          <a:xfrm flipV="1">
            <a:off x="5048251" y="5214660"/>
            <a:ext cx="817563" cy="554038"/>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34" name="Line 14"/>
          <p:cNvSpPr>
            <a:spLocks noChangeShapeType="1"/>
          </p:cNvSpPr>
          <p:nvPr/>
        </p:nvSpPr>
        <p:spPr bwMode="auto">
          <a:xfrm flipH="1">
            <a:off x="3319464" y="3155673"/>
            <a:ext cx="168275" cy="0"/>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35" name="Line 15"/>
          <p:cNvSpPr>
            <a:spLocks noChangeShapeType="1"/>
          </p:cNvSpPr>
          <p:nvPr/>
        </p:nvSpPr>
        <p:spPr bwMode="auto">
          <a:xfrm>
            <a:off x="3319464" y="4225648"/>
            <a:ext cx="484187" cy="0"/>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36" name="Line 16"/>
          <p:cNvSpPr>
            <a:spLocks noChangeShapeType="1"/>
          </p:cNvSpPr>
          <p:nvPr/>
        </p:nvSpPr>
        <p:spPr bwMode="auto">
          <a:xfrm flipH="1">
            <a:off x="3243263" y="3636685"/>
            <a:ext cx="76200" cy="0"/>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37" name="Text Box 17"/>
          <p:cNvSpPr txBox="1">
            <a:spLocks noChangeArrowheads="1"/>
          </p:cNvSpPr>
          <p:nvPr/>
        </p:nvSpPr>
        <p:spPr bwMode="auto">
          <a:xfrm>
            <a:off x="1489514" y="3442761"/>
            <a:ext cx="1911357" cy="338554"/>
          </a:xfrm>
          <a:prstGeom prst="rect">
            <a:avLst/>
          </a:prstGeom>
          <a:noFill/>
          <a:ln w="9525">
            <a:noFill/>
            <a:miter lim="800000"/>
            <a:headEnd/>
            <a:tailEnd/>
          </a:ln>
        </p:spPr>
        <p:txBody>
          <a:bodyPr wrap="none">
            <a:spAutoFit/>
          </a:bodyPr>
          <a:lstStyle/>
          <a:p>
            <a:r>
              <a:rPr lang="tr-TR" sz="1600" dirty="0" err="1">
                <a:solidFill>
                  <a:srgbClr val="422A7D"/>
                </a:solidFill>
                <a:latin typeface="Aptos" panose="020B0004020202020204" pitchFamily="34" charset="0"/>
                <a:cs typeface="Calibri" pitchFamily="34" charset="0"/>
              </a:rPr>
              <a:t>Cervical</a:t>
            </a:r>
            <a:r>
              <a:rPr lang="tr-TR" sz="1600" dirty="0">
                <a:solidFill>
                  <a:srgbClr val="422A7D"/>
                </a:solidFill>
                <a:latin typeface="Aptos" panose="020B0004020202020204" pitchFamily="34" charset="0"/>
                <a:cs typeface="Calibri" pitchFamily="34" charset="0"/>
              </a:rPr>
              <a:t> </a:t>
            </a:r>
            <a:r>
              <a:rPr lang="tr-TR" sz="1600" dirty="0" err="1">
                <a:solidFill>
                  <a:srgbClr val="422A7D"/>
                </a:solidFill>
                <a:latin typeface="Aptos" panose="020B0004020202020204" pitchFamily="34" charset="0"/>
                <a:cs typeface="Calibri" pitchFamily="34" charset="0"/>
              </a:rPr>
              <a:t>epithelium</a:t>
            </a:r>
            <a:endParaRPr lang="en-GB" sz="1600" dirty="0">
              <a:solidFill>
                <a:srgbClr val="422A7D"/>
              </a:solidFill>
              <a:latin typeface="Aptos" panose="020B0004020202020204" pitchFamily="34" charset="0"/>
              <a:cs typeface="Calibri" pitchFamily="34" charset="0"/>
            </a:endParaRPr>
          </a:p>
        </p:txBody>
      </p:sp>
      <p:pic>
        <p:nvPicPr>
          <p:cNvPr id="89106" name="Picture 18" descr="1 antibody"/>
          <p:cNvPicPr>
            <a:picLocks noChangeAspect="1" noChangeArrowheads="1"/>
          </p:cNvPicPr>
          <p:nvPr/>
        </p:nvPicPr>
        <p:blipFill>
          <a:blip r:embed="rId5" cstate="print"/>
          <a:srcRect/>
          <a:stretch>
            <a:fillRect/>
          </a:stretch>
        </p:blipFill>
        <p:spPr bwMode="auto">
          <a:xfrm>
            <a:off x="4367213" y="4668561"/>
            <a:ext cx="419100" cy="322263"/>
          </a:xfrm>
          <a:prstGeom prst="rect">
            <a:avLst/>
          </a:prstGeom>
          <a:noFill/>
          <a:ln w="9525">
            <a:noFill/>
            <a:miter lim="800000"/>
            <a:headEnd/>
            <a:tailEnd/>
          </a:ln>
        </p:spPr>
      </p:pic>
      <p:pic>
        <p:nvPicPr>
          <p:cNvPr id="56339" name="Picture 19" descr="1 antibody"/>
          <p:cNvPicPr>
            <a:picLocks noChangeAspect="1" noChangeArrowheads="1"/>
          </p:cNvPicPr>
          <p:nvPr/>
        </p:nvPicPr>
        <p:blipFill>
          <a:blip r:embed="rId5" cstate="print"/>
          <a:srcRect/>
          <a:stretch>
            <a:fillRect/>
          </a:stretch>
        </p:blipFill>
        <p:spPr bwMode="auto">
          <a:xfrm rot="2454232">
            <a:off x="4583113" y="4884461"/>
            <a:ext cx="419100" cy="322263"/>
          </a:xfrm>
          <a:prstGeom prst="rect">
            <a:avLst/>
          </a:prstGeom>
          <a:noFill/>
          <a:ln w="9525">
            <a:noFill/>
            <a:miter lim="800000"/>
            <a:headEnd/>
            <a:tailEnd/>
          </a:ln>
        </p:spPr>
      </p:pic>
      <p:pic>
        <p:nvPicPr>
          <p:cNvPr id="56340" name="Picture 20" descr="1 antibody"/>
          <p:cNvPicPr>
            <a:picLocks noChangeAspect="1" noChangeArrowheads="1"/>
          </p:cNvPicPr>
          <p:nvPr/>
        </p:nvPicPr>
        <p:blipFill>
          <a:blip r:embed="rId6" cstate="print"/>
          <a:srcRect/>
          <a:stretch>
            <a:fillRect/>
          </a:stretch>
        </p:blipFill>
        <p:spPr bwMode="auto">
          <a:xfrm rot="-678596">
            <a:off x="4846638" y="5052735"/>
            <a:ext cx="322262" cy="419100"/>
          </a:xfrm>
          <a:prstGeom prst="rect">
            <a:avLst/>
          </a:prstGeom>
          <a:noFill/>
          <a:ln w="9525">
            <a:noFill/>
            <a:miter lim="800000"/>
            <a:headEnd/>
            <a:tailEnd/>
          </a:ln>
        </p:spPr>
      </p:pic>
      <p:pic>
        <p:nvPicPr>
          <p:cNvPr id="89109" name="Picture 21" descr="1 antibody"/>
          <p:cNvPicPr>
            <a:picLocks noChangeAspect="1" noChangeArrowheads="1"/>
          </p:cNvPicPr>
          <p:nvPr/>
        </p:nvPicPr>
        <p:blipFill>
          <a:blip r:embed="rId7" cstate="print"/>
          <a:srcRect/>
          <a:stretch>
            <a:fillRect/>
          </a:stretch>
        </p:blipFill>
        <p:spPr bwMode="auto">
          <a:xfrm rot="2605839">
            <a:off x="5062538" y="5268635"/>
            <a:ext cx="322262" cy="419100"/>
          </a:xfrm>
          <a:prstGeom prst="rect">
            <a:avLst/>
          </a:prstGeom>
          <a:noFill/>
          <a:ln w="9525">
            <a:noFill/>
            <a:miter lim="800000"/>
            <a:headEnd/>
            <a:tailEnd/>
          </a:ln>
        </p:spPr>
      </p:pic>
      <p:pic>
        <p:nvPicPr>
          <p:cNvPr id="89110" name="Picture 22" descr="1 antibody"/>
          <p:cNvPicPr>
            <a:picLocks noChangeAspect="1" noChangeArrowheads="1"/>
          </p:cNvPicPr>
          <p:nvPr/>
        </p:nvPicPr>
        <p:blipFill>
          <a:blip r:embed="rId7" cstate="print"/>
          <a:srcRect/>
          <a:stretch>
            <a:fillRect/>
          </a:stretch>
        </p:blipFill>
        <p:spPr bwMode="auto">
          <a:xfrm rot="1743277">
            <a:off x="4367213" y="5062260"/>
            <a:ext cx="322262" cy="419100"/>
          </a:xfrm>
          <a:prstGeom prst="rect">
            <a:avLst/>
          </a:prstGeom>
          <a:noFill/>
          <a:ln w="9525">
            <a:noFill/>
            <a:miter lim="800000"/>
            <a:headEnd/>
            <a:tailEnd/>
          </a:ln>
        </p:spPr>
      </p:pic>
      <p:pic>
        <p:nvPicPr>
          <p:cNvPr id="56343" name="Picture 23" descr="1 antibody"/>
          <p:cNvPicPr>
            <a:picLocks noChangeAspect="1" noChangeArrowheads="1"/>
          </p:cNvPicPr>
          <p:nvPr/>
        </p:nvPicPr>
        <p:blipFill>
          <a:blip r:embed="rId7" cstate="print"/>
          <a:srcRect/>
          <a:stretch>
            <a:fillRect/>
          </a:stretch>
        </p:blipFill>
        <p:spPr bwMode="auto">
          <a:xfrm rot="-235554">
            <a:off x="4583113" y="5349598"/>
            <a:ext cx="322262" cy="419100"/>
          </a:xfrm>
          <a:prstGeom prst="rect">
            <a:avLst/>
          </a:prstGeom>
          <a:noFill/>
          <a:ln w="9525">
            <a:noFill/>
            <a:miter lim="800000"/>
            <a:headEnd/>
            <a:tailEnd/>
          </a:ln>
        </p:spPr>
      </p:pic>
      <p:pic>
        <p:nvPicPr>
          <p:cNvPr id="89112" name="Picture 24" descr="1 antibody"/>
          <p:cNvPicPr>
            <a:picLocks noChangeAspect="1" noChangeArrowheads="1"/>
          </p:cNvPicPr>
          <p:nvPr/>
        </p:nvPicPr>
        <p:blipFill>
          <a:blip r:embed="rId5" cstate="print"/>
          <a:srcRect/>
          <a:stretch>
            <a:fillRect/>
          </a:stretch>
        </p:blipFill>
        <p:spPr bwMode="auto">
          <a:xfrm>
            <a:off x="5159375" y="4989236"/>
            <a:ext cx="419100" cy="322263"/>
          </a:xfrm>
          <a:prstGeom prst="rect">
            <a:avLst/>
          </a:prstGeom>
          <a:noFill/>
          <a:ln w="9525">
            <a:noFill/>
            <a:miter lim="800000"/>
            <a:headEnd/>
            <a:tailEnd/>
          </a:ln>
        </p:spPr>
      </p:pic>
      <p:sp>
        <p:nvSpPr>
          <p:cNvPr id="56345" name="Line 25"/>
          <p:cNvSpPr>
            <a:spLocks noChangeShapeType="1"/>
          </p:cNvSpPr>
          <p:nvPr/>
        </p:nvSpPr>
        <p:spPr bwMode="auto">
          <a:xfrm flipV="1">
            <a:off x="8688388" y="2180949"/>
            <a:ext cx="0" cy="936625"/>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sp>
        <p:nvSpPr>
          <p:cNvPr id="56346" name="Line 26"/>
          <p:cNvSpPr>
            <a:spLocks noChangeShapeType="1"/>
          </p:cNvSpPr>
          <p:nvPr/>
        </p:nvSpPr>
        <p:spPr bwMode="auto">
          <a:xfrm flipH="1" flipV="1">
            <a:off x="8688389" y="2180949"/>
            <a:ext cx="936625" cy="936625"/>
          </a:xfrm>
          <a:prstGeom prst="line">
            <a:avLst/>
          </a:prstGeom>
          <a:noFill/>
          <a:ln w="19050">
            <a:solidFill>
              <a:schemeClr val="accent2"/>
            </a:solidFill>
            <a:round/>
            <a:headEnd/>
            <a:tailEnd/>
          </a:ln>
        </p:spPr>
        <p:txBody>
          <a:bodyPr wrap="none" anchor="ctr"/>
          <a:lstStyle/>
          <a:p>
            <a:endParaRPr lang="tr-TR" dirty="0">
              <a:latin typeface="Aptos" panose="020B0004020202020204" pitchFamily="34" charset="0"/>
              <a:cs typeface="Calibri" pitchFamily="34" charset="0"/>
            </a:endParaRPr>
          </a:p>
        </p:txBody>
      </p:sp>
      <p:pic>
        <p:nvPicPr>
          <p:cNvPr id="89115" name="Picture 27" descr="1 antibody"/>
          <p:cNvPicPr>
            <a:picLocks noChangeAspect="1" noChangeArrowheads="1"/>
          </p:cNvPicPr>
          <p:nvPr/>
        </p:nvPicPr>
        <p:blipFill>
          <a:blip r:embed="rId6" cstate="print"/>
          <a:srcRect/>
          <a:stretch>
            <a:fillRect/>
          </a:stretch>
        </p:blipFill>
        <p:spPr bwMode="auto">
          <a:xfrm rot="13312146">
            <a:off x="5364163" y="5497235"/>
            <a:ext cx="322262" cy="419100"/>
          </a:xfrm>
          <a:prstGeom prst="rect">
            <a:avLst/>
          </a:prstGeom>
          <a:noFill/>
          <a:ln w="9525">
            <a:noFill/>
            <a:miter lim="800000"/>
            <a:headEnd/>
            <a:tailEnd/>
          </a:ln>
        </p:spPr>
      </p:pic>
      <p:pic>
        <p:nvPicPr>
          <p:cNvPr id="89116" name="Picture 28" descr="1 antibody"/>
          <p:cNvPicPr>
            <a:picLocks noChangeAspect="1" noChangeArrowheads="1"/>
          </p:cNvPicPr>
          <p:nvPr/>
        </p:nvPicPr>
        <p:blipFill>
          <a:blip r:embed="rId7" cstate="print"/>
          <a:srcRect/>
          <a:stretch>
            <a:fillRect/>
          </a:stretch>
        </p:blipFill>
        <p:spPr bwMode="auto">
          <a:xfrm rot="2605839">
            <a:off x="5580063" y="5713135"/>
            <a:ext cx="322262" cy="419100"/>
          </a:xfrm>
          <a:prstGeom prst="rect">
            <a:avLst/>
          </a:prstGeom>
          <a:noFill/>
          <a:ln w="9525">
            <a:noFill/>
            <a:miter lim="800000"/>
            <a:headEnd/>
            <a:tailEnd/>
          </a:ln>
        </p:spPr>
      </p:pic>
      <p:pic>
        <p:nvPicPr>
          <p:cNvPr id="56349" name="Picture 29" descr="1 antibody"/>
          <p:cNvPicPr>
            <a:picLocks noChangeAspect="1" noChangeArrowheads="1"/>
          </p:cNvPicPr>
          <p:nvPr/>
        </p:nvPicPr>
        <p:blipFill>
          <a:blip r:embed="rId5" cstate="print"/>
          <a:srcRect/>
          <a:stretch>
            <a:fillRect/>
          </a:stretch>
        </p:blipFill>
        <p:spPr bwMode="auto">
          <a:xfrm>
            <a:off x="5676900" y="5433736"/>
            <a:ext cx="419100" cy="322263"/>
          </a:xfrm>
          <a:prstGeom prst="rect">
            <a:avLst/>
          </a:prstGeom>
          <a:noFill/>
          <a:ln w="9525">
            <a:noFill/>
            <a:miter lim="800000"/>
            <a:headEnd/>
            <a:tailEnd/>
          </a:ln>
        </p:spPr>
      </p:pic>
      <p:sp>
        <p:nvSpPr>
          <p:cNvPr id="56350" name="Line 30"/>
          <p:cNvSpPr>
            <a:spLocks noChangeShapeType="1"/>
          </p:cNvSpPr>
          <p:nvPr/>
        </p:nvSpPr>
        <p:spPr bwMode="auto">
          <a:xfrm>
            <a:off x="3324225" y="3146149"/>
            <a:ext cx="0" cy="1081087"/>
          </a:xfrm>
          <a:prstGeom prst="line">
            <a:avLst/>
          </a:prstGeom>
          <a:noFill/>
          <a:ln w="19050">
            <a:solidFill>
              <a:srgbClr val="422E7D"/>
            </a:solidFill>
            <a:round/>
            <a:headEnd/>
            <a:tailEnd/>
          </a:ln>
        </p:spPr>
        <p:txBody>
          <a:bodyPr/>
          <a:lstStyle/>
          <a:p>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55899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1 0.01041 C -0.02044 -0.00672 -0.0483 -0.02292 -0.0388 -0.05579 C -0.0289 -0.08797 0.04831 -0.15417 0.06667 -0.18241 C 0.0849 -0.21088 0.07149 -0.21922 0.0724 -0.22524 " pathEditMode="relative" rAng="21000000" ptsTypes="AAAA">
                                      <p:cBhvr>
                                        <p:cTn id="6" dur="2000" fill="hold"/>
                                        <p:tgtEl>
                                          <p:spTgt spid="89112"/>
                                        </p:tgtEl>
                                        <p:attrNameLst>
                                          <p:attrName>ppt_x</p:attrName>
                                          <p:attrName>ppt_y</p:attrName>
                                        </p:attrNameLst>
                                      </p:cBhvr>
                                      <p:rCtr x="1315" y="-11181"/>
                                    </p:animMotion>
                                  </p:childTnLst>
                                </p:cTn>
                              </p:par>
                              <p:par>
                                <p:cTn id="7" presetID="0" presetClass="path" presetSubtype="0" accel="50000" decel="50000" fill="hold" nodeType="withEffect">
                                  <p:stCondLst>
                                    <p:cond delay="1000"/>
                                  </p:stCondLst>
                                  <p:childTnLst>
                                    <p:animMotion origin="layout" path="M 0.01953 0.00486 C 0.04843 -0.00671 0.07734 -0.01805 0.08346 -0.06157 C 0.08958 -0.10509 0.07265 -0.18032 0.05585 -0.25532 " pathEditMode="relative" rAng="0" ptsTypes="AAA">
                                      <p:cBhvr>
                                        <p:cTn id="8" dur="2000" fill="hold"/>
                                        <p:tgtEl>
                                          <p:spTgt spid="89109"/>
                                        </p:tgtEl>
                                        <p:attrNameLst>
                                          <p:attrName>ppt_x</p:attrName>
                                          <p:attrName>ppt_y</p:attrName>
                                        </p:attrNameLst>
                                      </p:cBhvr>
                                      <p:rCtr x="3255" y="-13009"/>
                                    </p:animMotion>
                                  </p:childTnLst>
                                </p:cTn>
                              </p:par>
                              <p:par>
                                <p:cTn id="9" presetID="0" presetClass="path" presetSubtype="0" accel="50000" decel="50000" fill="hold" nodeType="withEffect">
                                  <p:stCondLst>
                                    <p:cond delay="2000"/>
                                  </p:stCondLst>
                                  <p:childTnLst>
                                    <p:animMotion origin="layout" path="M 0.00665 -0.00209 C -0.00468 -0.05741 -0.01575 -0.11227 -0.00989 -0.15649 C -0.0039 -0.19977 0.03594 -0.23033 0.04219 -0.26459 C 0.0483 -0.29908 0.03034 -0.34584 0.028 -0.36227 " pathEditMode="relative" rAng="0" ptsTypes="AAAA">
                                      <p:cBhvr>
                                        <p:cTn id="10" dur="2000" fill="hold"/>
                                        <p:tgtEl>
                                          <p:spTgt spid="89115"/>
                                        </p:tgtEl>
                                        <p:attrNameLst>
                                          <p:attrName>ppt_x</p:attrName>
                                          <p:attrName>ppt_y</p:attrName>
                                        </p:attrNameLst>
                                      </p:cBhvr>
                                      <p:rCtr x="924" y="-18009"/>
                                    </p:animMotion>
                                  </p:childTnLst>
                                </p:cTn>
                              </p:par>
                              <p:par>
                                <p:cTn id="11" presetID="0" presetClass="path" presetSubtype="0" accel="50000" decel="50000" fill="hold" nodeType="withEffect">
                                  <p:stCondLst>
                                    <p:cond delay="4000"/>
                                  </p:stCondLst>
                                  <p:childTnLst>
                                    <p:animMotion origin="layout" path="M -0.01849 -0.01875 C -0.02148 -0.01921 -0.02447 -0.01944 -0.02812 -0.03565 C -0.03177 -0.05185 -0.05377 -0.08773 -0.04075 -0.11597 C -0.02773 -0.14398 0.02839 -0.17014 0.04974 -0.20463 C 0.0711 -0.23912 0.08829 -0.29491 0.08776 -0.32292 C 0.08724 -0.35116 0.06693 -0.3625 0.04662 -0.37384 " pathEditMode="relative" rAng="0" ptsTypes="AAAAAA">
                                      <p:cBhvr>
                                        <p:cTn id="12" dur="2000" fill="hold"/>
                                        <p:tgtEl>
                                          <p:spTgt spid="89110"/>
                                        </p:tgtEl>
                                        <p:attrNameLst>
                                          <p:attrName>ppt_x</p:attrName>
                                          <p:attrName>ppt_y</p:attrName>
                                        </p:attrNameLst>
                                      </p:cBhvr>
                                      <p:rCtr x="3984" y="-17755"/>
                                    </p:animMotion>
                                  </p:childTnLst>
                                </p:cTn>
                              </p:par>
                              <p:par>
                                <p:cTn id="13" presetID="0" presetClass="path" presetSubtype="0" accel="50000" decel="50000" fill="hold" nodeType="withEffect">
                                  <p:stCondLst>
                                    <p:cond delay="5000"/>
                                  </p:stCondLst>
                                  <p:childTnLst>
                                    <p:animMotion origin="layout" path="M 0.05443 0.17453 C 0.01654 0.0493 -0.01992 -0.07385 -0.02174 -0.13472 C -0.02239 -0.19398 0.03008 -0.15347 0.04805 -0.18773 C 0.06576 -0.22222 0.08516 -0.29167 0.08568 -0.33959 C 0.0862 -0.38704 0.0573 -0.44908 0.05196 -0.4706 " pathEditMode="relative" rAng="2520000" ptsTypes="AAAAA">
                                      <p:cBhvr>
                                        <p:cTn id="14" dur="2000" fill="hold"/>
                                        <p:tgtEl>
                                          <p:spTgt spid="89116"/>
                                        </p:tgtEl>
                                        <p:attrNameLst>
                                          <p:attrName>ppt_x</p:attrName>
                                          <p:attrName>ppt_y</p:attrName>
                                        </p:attrNameLst>
                                      </p:cBhvr>
                                      <p:rCtr x="-130" y="-32269"/>
                                    </p:animMotion>
                                  </p:childTnLst>
                                </p:cTn>
                              </p:par>
                              <p:par>
                                <p:cTn id="15" presetID="0" presetClass="path" presetSubtype="0" accel="50000" decel="50000" fill="hold" nodeType="withEffect">
                                  <p:stCondLst>
                                    <p:cond delay="6000"/>
                                  </p:stCondLst>
                                  <p:childTnLst>
                                    <p:animMotion origin="layout" path="M -0.05456 0.09421 C -0.09453 0.06018 -0.13424 0.02615 -0.12253 -0.0301 C -0.11081 -0.08658 -0.00273 -0.18889 0.01497 -0.24375 C 0.03281 -0.29885 0.00846 -0.32917 -0.01588 -0.35973 " pathEditMode="relative" rAng="21060000" ptsTypes="AAAA">
                                      <p:cBhvr>
                                        <p:cTn id="16" dur="2000" fill="hold"/>
                                        <p:tgtEl>
                                          <p:spTgt spid="89106"/>
                                        </p:tgtEl>
                                        <p:attrNameLst>
                                          <p:attrName>ppt_x</p:attrName>
                                          <p:attrName>ppt_y</p:attrName>
                                        </p:attrNameLst>
                                      </p:cBhvr>
                                      <p:rCtr x="417" y="-2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t>Countries </a:t>
            </a:r>
            <a:r>
              <a:rPr lang="tr-TR" dirty="0"/>
              <a:t>w</a:t>
            </a:r>
            <a:r>
              <a:rPr lang="en-US" dirty="0" err="1"/>
              <a:t>ith</a:t>
            </a:r>
            <a:r>
              <a:rPr lang="en-US" dirty="0"/>
              <a:t> HPV Vaccine in the National Immunization Program </a:t>
            </a:r>
            <a:endParaRPr lang="tr-TR" dirty="0"/>
          </a:p>
        </p:txBody>
      </p:sp>
      <p:pic>
        <p:nvPicPr>
          <p:cNvPr id="6" name="Picture 5">
            <a:extLst>
              <a:ext uri="{FF2B5EF4-FFF2-40B4-BE49-F238E27FC236}">
                <a16:creationId xmlns:a16="http://schemas.microsoft.com/office/drawing/2014/main" id="{B989C9D4-4A3B-4508-A8E5-FE76149A61CA}"/>
              </a:ext>
            </a:extLst>
          </p:cNvPr>
          <p:cNvPicPr>
            <a:picLocks noChangeAspect="1"/>
          </p:cNvPicPr>
          <p:nvPr/>
        </p:nvPicPr>
        <p:blipFill rotWithShape="1">
          <a:blip r:embed="rId3"/>
          <a:srcRect l="1722" t="19877" r="20616" b="6396"/>
          <a:stretch/>
        </p:blipFill>
        <p:spPr>
          <a:xfrm>
            <a:off x="928216" y="1788531"/>
            <a:ext cx="10335569" cy="5069469"/>
          </a:xfrm>
          <a:prstGeom prst="rect">
            <a:avLst/>
          </a:prstGeom>
        </p:spPr>
      </p:pic>
      <p:sp>
        <p:nvSpPr>
          <p:cNvPr id="5" name="Metin kutusu 4"/>
          <p:cNvSpPr txBox="1"/>
          <p:nvPr/>
        </p:nvSpPr>
        <p:spPr>
          <a:xfrm>
            <a:off x="4923906" y="3872752"/>
            <a:ext cx="2344189" cy="1055608"/>
          </a:xfrm>
          <a:prstGeom prst="roundRect">
            <a:avLst/>
          </a:prstGeom>
          <a:solidFill>
            <a:srgbClr val="008C9B"/>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tr-TR" sz="2800" b="1" dirty="0">
                <a:latin typeface="Aptos" panose="020B0004020202020204" pitchFamily="34" charset="0"/>
              </a:rPr>
              <a:t>149 </a:t>
            </a:r>
            <a:r>
              <a:rPr lang="tr-TR" sz="2800" b="1" dirty="0" err="1">
                <a:latin typeface="Aptos" panose="020B0004020202020204" pitchFamily="34" charset="0"/>
              </a:rPr>
              <a:t>Countries</a:t>
            </a:r>
            <a:endParaRPr lang="tr-TR" sz="2800" b="1" dirty="0">
              <a:latin typeface="Aptos" panose="020B0004020202020204" pitchFamily="34" charset="0"/>
            </a:endParaRPr>
          </a:p>
        </p:txBody>
      </p:sp>
    </p:spTree>
    <p:extLst>
      <p:ext uri="{BB962C8B-B14F-4D97-AF65-F5344CB8AC3E}">
        <p14:creationId xmlns:p14="http://schemas.microsoft.com/office/powerpoint/2010/main" val="8822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a:defRPr/>
            </a:pPr>
            <a:r>
              <a:rPr lang="tr-TR" dirty="0" err="1"/>
              <a:t>Why</a:t>
            </a:r>
            <a:r>
              <a:rPr lang="tr-TR" dirty="0"/>
              <a:t> </a:t>
            </a:r>
            <a:r>
              <a:rPr lang="tr-TR" dirty="0" err="1"/>
              <a:t>Vaccine</a:t>
            </a:r>
            <a:r>
              <a:rPr lang="tr-TR" dirty="0"/>
              <a:t>?</a:t>
            </a:r>
            <a:endParaRPr lang="en-US" dirty="0"/>
          </a:p>
        </p:txBody>
      </p:sp>
      <p:graphicFrame>
        <p:nvGraphicFramePr>
          <p:cNvPr id="2" name="İçerik Yer Tutucusu 1"/>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0701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ject 5"/>
          <p:cNvPicPr/>
          <p:nvPr/>
        </p:nvPicPr>
        <p:blipFill rotWithShape="1">
          <a:blip r:embed="rId3" cstate="print"/>
          <a:srcRect t="9185"/>
          <a:stretch/>
        </p:blipFill>
        <p:spPr>
          <a:xfrm>
            <a:off x="3884815" y="1412776"/>
            <a:ext cx="4422371" cy="4509273"/>
          </a:xfrm>
          <a:prstGeom prst="rect">
            <a:avLst/>
          </a:prstGeom>
        </p:spPr>
      </p:pic>
      <p:sp>
        <p:nvSpPr>
          <p:cNvPr id="9" name="Metin kutusu 8"/>
          <p:cNvSpPr txBox="1"/>
          <p:nvPr/>
        </p:nvSpPr>
        <p:spPr>
          <a:xfrm>
            <a:off x="5004396" y="3539856"/>
            <a:ext cx="2183209" cy="1055608"/>
          </a:xfrm>
          <a:prstGeom prst="roundRect">
            <a:avLst/>
          </a:prstGeom>
          <a:solidFill>
            <a:srgbClr val="008C9B"/>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tr-TR" sz="2800" b="1" dirty="0">
                <a:latin typeface="Aptos" panose="020B0004020202020204" pitchFamily="34" charset="0"/>
              </a:rPr>
              <a:t>52 </a:t>
            </a:r>
            <a:r>
              <a:rPr lang="tr-TR" sz="2800" b="1" dirty="0" err="1">
                <a:latin typeface="Aptos" panose="020B0004020202020204" pitchFamily="34" charset="0"/>
              </a:rPr>
              <a:t>Countries</a:t>
            </a:r>
            <a:endParaRPr lang="tr-TR" sz="2800" b="1" dirty="0">
              <a:latin typeface="Aptos" panose="020B0004020202020204" pitchFamily="34" charset="0"/>
            </a:endParaRPr>
          </a:p>
        </p:txBody>
      </p:sp>
      <p:sp>
        <p:nvSpPr>
          <p:cNvPr id="3" name="Başlık 2">
            <a:extLst>
              <a:ext uri="{FF2B5EF4-FFF2-40B4-BE49-F238E27FC236}">
                <a16:creationId xmlns:a16="http://schemas.microsoft.com/office/drawing/2014/main" id="{49D35676-8D33-6720-80DC-3468B2A6CD63}"/>
              </a:ext>
            </a:extLst>
          </p:cNvPr>
          <p:cNvSpPr>
            <a:spLocks noGrp="1"/>
          </p:cNvSpPr>
          <p:nvPr>
            <p:ph type="title"/>
          </p:nvPr>
        </p:nvSpPr>
        <p:spPr/>
        <p:txBody>
          <a:bodyPr>
            <a:normAutofit fontScale="90000"/>
          </a:bodyPr>
          <a:lstStyle/>
          <a:p>
            <a:r>
              <a:rPr lang="en-US" dirty="0"/>
              <a:t>Countries with Multi-cohort HPV Vaccine in </a:t>
            </a:r>
            <a:br>
              <a:rPr lang="tr-TR" dirty="0"/>
            </a:br>
            <a:r>
              <a:rPr lang="en-US" dirty="0"/>
              <a:t>the National Immunization Program </a:t>
            </a:r>
            <a:endParaRPr lang="tr-TR" dirty="0"/>
          </a:p>
        </p:txBody>
      </p:sp>
      <p:sp>
        <p:nvSpPr>
          <p:cNvPr id="2" name="Altbilgi Yer Tutucusu 1"/>
          <p:cNvSpPr>
            <a:spLocks noGrp="1"/>
          </p:cNvSpPr>
          <p:nvPr>
            <p:ph type="ftr" sz="quarter" idx="11"/>
          </p:nvPr>
        </p:nvSpPr>
        <p:spPr/>
        <p:txBody>
          <a:bodyPr/>
          <a:lstStyle/>
          <a:p>
            <a:r>
              <a:rPr lang="en-GB"/>
              <a:t>PATH. Global HPV Vaccine Introduction Overview. https://www.path.org/resources/global-hpv-vaccine-introduction-overview/ . (Son Erişim Tarihi: 03.02.2022)</a:t>
            </a:r>
            <a:endParaRPr lang="en-US"/>
          </a:p>
        </p:txBody>
      </p:sp>
    </p:spTree>
    <p:extLst>
      <p:ext uri="{BB962C8B-B14F-4D97-AF65-F5344CB8AC3E}">
        <p14:creationId xmlns:p14="http://schemas.microsoft.com/office/powerpoint/2010/main" val="5290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a:defRPr/>
            </a:pPr>
            <a:r>
              <a:rPr lang="tr-TR" dirty="0"/>
              <a:t>Importance of Vaccination</a:t>
            </a:r>
            <a:endParaRPr lang="en-US" dirty="0"/>
          </a:p>
        </p:txBody>
      </p:sp>
      <p:sp>
        <p:nvSpPr>
          <p:cNvPr id="237571" name="Rectangle 3"/>
          <p:cNvSpPr>
            <a:spLocks noGrp="1" noChangeArrowheads="1"/>
          </p:cNvSpPr>
          <p:nvPr>
            <p:ph idx="1"/>
          </p:nvPr>
        </p:nvSpPr>
        <p:spPr>
          <a:prstGeom prst="rect">
            <a:avLst/>
          </a:prstGeom>
        </p:spPr>
        <p:txBody>
          <a:bodyPr>
            <a:normAutofit/>
          </a:bodyPr>
          <a:lstStyle/>
          <a:p>
            <a:pPr>
              <a:lnSpc>
                <a:spcPct val="90000"/>
              </a:lnSpc>
            </a:pPr>
            <a:r>
              <a:rPr lang="tr-TR" dirty="0"/>
              <a:t>Primary protection has more advantages compared to secondary and tertiery treatment</a:t>
            </a:r>
            <a:endParaRPr lang="en-US" dirty="0"/>
          </a:p>
          <a:p>
            <a:pPr>
              <a:lnSpc>
                <a:spcPct val="90000"/>
              </a:lnSpc>
            </a:pPr>
            <a:r>
              <a:rPr lang="tr-TR" dirty="0"/>
              <a:t>Vaccination is the most effective and cost-effective implementation in human health</a:t>
            </a:r>
            <a:endParaRPr lang="en-US" dirty="0"/>
          </a:p>
          <a:p>
            <a:pPr>
              <a:lnSpc>
                <a:spcPct val="90000"/>
              </a:lnSpc>
            </a:pPr>
            <a:r>
              <a:rPr lang="tr-TR" dirty="0"/>
              <a:t>Broader community can utilize from vaccination</a:t>
            </a:r>
            <a:endParaRPr lang="en-US" dirty="0"/>
          </a:p>
          <a:p>
            <a:pPr>
              <a:lnSpc>
                <a:spcPct val="90000"/>
              </a:lnSpc>
            </a:pPr>
            <a:r>
              <a:rPr lang="tr-TR" dirty="0"/>
              <a:t>HPV vacines have high efficacy in protection of </a:t>
            </a:r>
            <a:r>
              <a:rPr lang="tr-TR" dirty="0" err="1"/>
              <a:t>Cx</a:t>
            </a:r>
            <a:r>
              <a:rPr lang="en-US" dirty="0"/>
              <a:t> Ca</a:t>
            </a:r>
            <a:r>
              <a:rPr lang="tr-TR" dirty="0"/>
              <a:t> (%95-99 for Serotype 16 and 18)</a:t>
            </a:r>
          </a:p>
        </p:txBody>
      </p:sp>
    </p:spTree>
    <p:extLst>
      <p:ext uri="{BB962C8B-B14F-4D97-AF65-F5344CB8AC3E}">
        <p14:creationId xmlns:p14="http://schemas.microsoft.com/office/powerpoint/2010/main" val="33125358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fontScale="90000"/>
          </a:bodyPr>
          <a:lstStyle/>
          <a:p>
            <a:r>
              <a:rPr lang="tr-TR" dirty="0" err="1"/>
              <a:t>Mortality</a:t>
            </a:r>
            <a:r>
              <a:rPr lang="tr-TR" dirty="0"/>
              <a:t> of </a:t>
            </a:r>
            <a:r>
              <a:rPr lang="tr-TR" dirty="0" err="1"/>
              <a:t>Cx</a:t>
            </a:r>
            <a:r>
              <a:rPr lang="tr-TR" dirty="0"/>
              <a:t> </a:t>
            </a:r>
            <a:r>
              <a:rPr lang="tr-TR" dirty="0" err="1"/>
              <a:t>Ca</a:t>
            </a:r>
            <a:r>
              <a:rPr lang="tr-TR" dirty="0"/>
              <a:t> </a:t>
            </a:r>
            <a:r>
              <a:rPr lang="tr-TR" dirty="0" err="1"/>
              <a:t>and</a:t>
            </a:r>
            <a:r>
              <a:rPr lang="tr-TR" dirty="0"/>
              <a:t> </a:t>
            </a:r>
            <a:r>
              <a:rPr lang="en-US" dirty="0"/>
              <a:t>Countries </a:t>
            </a:r>
            <a:r>
              <a:rPr lang="tr-TR" dirty="0"/>
              <a:t>w</a:t>
            </a:r>
            <a:r>
              <a:rPr lang="en-US" dirty="0" err="1"/>
              <a:t>ith</a:t>
            </a:r>
            <a:r>
              <a:rPr lang="en-US" dirty="0"/>
              <a:t> HPV Vaccine in the N</a:t>
            </a:r>
            <a:r>
              <a:rPr lang="tr-TR" dirty="0"/>
              <a:t>IP</a:t>
            </a:r>
          </a:p>
        </p:txBody>
      </p:sp>
      <p:sp>
        <p:nvSpPr>
          <p:cNvPr id="5" name="Altbilgi Yer Tutucusu 4"/>
          <p:cNvSpPr>
            <a:spLocks noGrp="1"/>
          </p:cNvSpPr>
          <p:nvPr>
            <p:ph type="ftr" sz="quarter" idx="11"/>
          </p:nvPr>
        </p:nvSpPr>
        <p:spPr/>
        <p:txBody>
          <a:bodyPr/>
          <a:lstStyle/>
          <a:p>
            <a:r>
              <a:rPr lang="tr-TR" dirty="0"/>
              <a:t>G</a:t>
            </a:r>
            <a:r>
              <a:rPr lang="en-US" dirty="0"/>
              <a:t>AVI: Global Alliance for Vaccines and Immunization</a:t>
            </a:r>
            <a:r>
              <a:rPr lang="tr-TR" dirty="0"/>
              <a:t>, 2014</a:t>
            </a:r>
          </a:p>
        </p:txBody>
      </p:sp>
      <p:pic>
        <p:nvPicPr>
          <p:cNvPr id="6" name="Resim 5"/>
          <p:cNvPicPr>
            <a:picLocks noChangeAspect="1"/>
          </p:cNvPicPr>
          <p:nvPr/>
        </p:nvPicPr>
        <p:blipFill rotWithShape="1">
          <a:blip r:embed="rId2"/>
          <a:srcRect l="20864" t="12901" r="20862" b="13601"/>
          <a:stretch/>
        </p:blipFill>
        <p:spPr>
          <a:xfrm>
            <a:off x="2932597" y="1766335"/>
            <a:ext cx="6326806" cy="4488612"/>
          </a:xfrm>
          <a:prstGeom prst="rect">
            <a:avLst/>
          </a:prstGeom>
        </p:spPr>
      </p:pic>
    </p:spTree>
    <p:extLst>
      <p:ext uri="{BB962C8B-B14F-4D97-AF65-F5344CB8AC3E}">
        <p14:creationId xmlns:p14="http://schemas.microsoft.com/office/powerpoint/2010/main" val="7608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dirty="0"/>
              <a:t>C</a:t>
            </a:r>
            <a:r>
              <a:rPr lang="en-US" dirty="0" err="1"/>
              <a:t>urrently</a:t>
            </a:r>
            <a:r>
              <a:rPr lang="en-US" dirty="0"/>
              <a:t> </a:t>
            </a:r>
            <a:r>
              <a:rPr lang="tr-TR" dirty="0"/>
              <a:t>L</a:t>
            </a:r>
            <a:r>
              <a:rPr lang="en-US" dirty="0" err="1"/>
              <a:t>icensed</a:t>
            </a:r>
            <a:r>
              <a:rPr lang="en-US" dirty="0"/>
              <a:t> </a:t>
            </a:r>
            <a:r>
              <a:rPr lang="tr-TR" dirty="0"/>
              <a:t>P</a:t>
            </a:r>
            <a:r>
              <a:rPr lang="en-US" dirty="0" err="1"/>
              <a:t>rophylactic</a:t>
            </a:r>
            <a:r>
              <a:rPr lang="en-US" dirty="0"/>
              <a:t> HPV </a:t>
            </a:r>
            <a:r>
              <a:rPr lang="tr-TR" dirty="0"/>
              <a:t>V</a:t>
            </a:r>
            <a:r>
              <a:rPr lang="en-US" dirty="0" err="1"/>
              <a:t>accines</a:t>
            </a:r>
            <a:endParaRPr lang="tr-TR" dirty="0"/>
          </a:p>
        </p:txBody>
      </p:sp>
      <p:pic>
        <p:nvPicPr>
          <p:cNvPr id="6" name="İçerik Yer Tutucusu 5" descr="metin, ekran görüntüsü, yazı tipi, sayı, numara içeren bir resim&#10;&#10;Açıklama otomatik olarak oluşturuldu">
            <a:extLst>
              <a:ext uri="{FF2B5EF4-FFF2-40B4-BE49-F238E27FC236}">
                <a16:creationId xmlns:a16="http://schemas.microsoft.com/office/drawing/2014/main" id="{9EF3BEF1-CD34-DF84-8E47-76026875EC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2149" y="1597942"/>
            <a:ext cx="10067702" cy="4351338"/>
          </a:xfrm>
        </p:spPr>
      </p:pic>
      <p:sp>
        <p:nvSpPr>
          <p:cNvPr id="7" name="Altbilgi Yer Tutucusu 6"/>
          <p:cNvSpPr>
            <a:spLocks noGrp="1"/>
          </p:cNvSpPr>
          <p:nvPr>
            <p:ph type="ftr" sz="quarter" idx="11"/>
          </p:nvPr>
        </p:nvSpPr>
        <p:spPr/>
        <p:txBody>
          <a:bodyPr/>
          <a:lstStyle/>
          <a:p>
            <a:r>
              <a:rPr lang="it-IT" dirty="0"/>
              <a:t>Illah O, Diagnostics (Basel) 2023</a:t>
            </a:r>
            <a:endParaRPr lang="tr-TR" dirty="0"/>
          </a:p>
        </p:txBody>
      </p:sp>
    </p:spTree>
    <p:extLst>
      <p:ext uri="{BB962C8B-B14F-4D97-AF65-F5344CB8AC3E}">
        <p14:creationId xmlns:p14="http://schemas.microsoft.com/office/powerpoint/2010/main" val="2005631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30" name="Rectangle 25"/>
          <p:cNvSpPr>
            <a:spLocks noGrp="1" noChangeArrowheads="1"/>
          </p:cNvSpPr>
          <p:nvPr>
            <p:ph type="title"/>
          </p:nvPr>
        </p:nvSpPr>
        <p:spPr/>
        <p:txBody>
          <a:bodyPr/>
          <a:lstStyle/>
          <a:p>
            <a:r>
              <a:rPr lang="tr-TR" dirty="0"/>
              <a:t>2vHPV </a:t>
            </a:r>
            <a:r>
              <a:rPr lang="tr-TR" dirty="0" err="1"/>
              <a:t>Vaccine</a:t>
            </a:r>
            <a:r>
              <a:rPr lang="tr-TR" dirty="0"/>
              <a:t> (</a:t>
            </a:r>
            <a:r>
              <a:rPr lang="en-GB" dirty="0" err="1"/>
              <a:t>Cervarix</a:t>
            </a:r>
            <a:r>
              <a:rPr lang="en-US" baseline="30000" dirty="0">
                <a:ea typeface="Arial" pitchFamily="34" charset="0"/>
                <a:cs typeface="Calibri" pitchFamily="34" charset="0"/>
              </a:rPr>
              <a:t>®</a:t>
            </a:r>
            <a:r>
              <a:rPr lang="tr-TR" dirty="0"/>
              <a:t>) </a:t>
            </a:r>
            <a:r>
              <a:rPr lang="tr-TR" dirty="0" err="1"/>
              <a:t>Contents</a:t>
            </a:r>
            <a:endParaRPr lang="en-US" baseline="30000" dirty="0">
              <a:ea typeface="Arial Unicode MS" pitchFamily="34" charset="-128"/>
              <a:cs typeface="Calibri" pitchFamily="34" charset="0"/>
            </a:endParaRPr>
          </a:p>
        </p:txBody>
      </p:sp>
      <p:sp>
        <p:nvSpPr>
          <p:cNvPr id="64550" name="Text Box 38"/>
          <p:cNvSpPr txBox="1">
            <a:spLocks noChangeArrowheads="1"/>
          </p:cNvSpPr>
          <p:nvPr/>
        </p:nvSpPr>
        <p:spPr bwMode="auto">
          <a:xfrm>
            <a:off x="5024201" y="5382207"/>
            <a:ext cx="2015295" cy="261610"/>
          </a:xfrm>
          <a:prstGeom prst="rect">
            <a:avLst/>
          </a:prstGeom>
          <a:noFill/>
          <a:ln w="9525">
            <a:noFill/>
            <a:miter lim="800000"/>
            <a:headEnd/>
            <a:tailEnd/>
          </a:ln>
        </p:spPr>
        <p:txBody>
          <a:bodyPr wrap="none">
            <a:spAutoFit/>
          </a:bodyPr>
          <a:lstStyle/>
          <a:p>
            <a:r>
              <a:rPr lang="en-GB" sz="1100" dirty="0">
                <a:latin typeface="Aptos" panose="020B0004020202020204" pitchFamily="34" charset="0"/>
                <a:cs typeface="Calibri" panose="020F0502020204030204" pitchFamily="34" charset="0"/>
              </a:rPr>
              <a:t>MPL = </a:t>
            </a:r>
            <a:r>
              <a:rPr lang="en-GB" sz="1100" dirty="0" err="1">
                <a:latin typeface="Aptos" panose="020B0004020202020204" pitchFamily="34" charset="0"/>
                <a:cs typeface="Calibri" panose="020F0502020204030204" pitchFamily="34" charset="0"/>
              </a:rPr>
              <a:t>monophosphoryl</a:t>
            </a:r>
            <a:r>
              <a:rPr lang="en-GB" sz="1100" dirty="0">
                <a:latin typeface="Aptos" panose="020B0004020202020204" pitchFamily="34" charset="0"/>
                <a:cs typeface="Calibri" panose="020F0502020204030204" pitchFamily="34" charset="0"/>
              </a:rPr>
              <a:t> lipid A</a:t>
            </a:r>
            <a:endParaRPr lang="en-US" sz="1100" dirty="0">
              <a:latin typeface="Aptos" panose="020B0004020202020204" pitchFamily="34" charset="0"/>
              <a:cs typeface="Calibri" panose="020F0502020204030204" pitchFamily="34" charset="0"/>
            </a:endParaRPr>
          </a:p>
        </p:txBody>
      </p:sp>
      <p:pic>
        <p:nvPicPr>
          <p:cNvPr id="20" name="Picture 6" descr="virus_purple">
            <a:extLst>
              <a:ext uri="{FF2B5EF4-FFF2-40B4-BE49-F238E27FC236}">
                <a16:creationId xmlns:a16="http://schemas.microsoft.com/office/drawing/2014/main" id="{26F09E14-AD5F-4B29-A81B-A0AFAD8141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785" y="3416539"/>
            <a:ext cx="998323" cy="1075000"/>
          </a:xfrm>
          <a:prstGeom prst="rect">
            <a:avLst/>
          </a:prstGeom>
          <a:noFill/>
          <a:ln w="9525">
            <a:noFill/>
            <a:miter lim="800000"/>
            <a:headEnd/>
            <a:tailEnd/>
          </a:ln>
        </p:spPr>
      </p:pic>
      <p:pic>
        <p:nvPicPr>
          <p:cNvPr id="21" name="Picture 7" descr="virus_purple">
            <a:extLst>
              <a:ext uri="{FF2B5EF4-FFF2-40B4-BE49-F238E27FC236}">
                <a16:creationId xmlns:a16="http://schemas.microsoft.com/office/drawing/2014/main" id="{577AD2BA-C8C9-49F0-A6BC-A26A0D9B0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0436" y="3416539"/>
            <a:ext cx="998323" cy="1075000"/>
          </a:xfrm>
          <a:prstGeom prst="rect">
            <a:avLst/>
          </a:prstGeom>
          <a:noFill/>
          <a:ln w="9525">
            <a:noFill/>
            <a:miter lim="800000"/>
            <a:headEnd/>
            <a:tailEnd/>
          </a:ln>
        </p:spPr>
      </p:pic>
      <p:sp>
        <p:nvSpPr>
          <p:cNvPr id="22" name="Text Box 26">
            <a:extLst>
              <a:ext uri="{FF2B5EF4-FFF2-40B4-BE49-F238E27FC236}">
                <a16:creationId xmlns:a16="http://schemas.microsoft.com/office/drawing/2014/main" id="{56274A53-B3A5-4DAC-8F36-F8AEDD085B21}"/>
              </a:ext>
            </a:extLst>
          </p:cNvPr>
          <p:cNvSpPr txBox="1">
            <a:spLocks noChangeArrowheads="1"/>
          </p:cNvSpPr>
          <p:nvPr/>
        </p:nvSpPr>
        <p:spPr bwMode="auto">
          <a:xfrm>
            <a:off x="5539046" y="3655144"/>
            <a:ext cx="431528" cy="646331"/>
          </a:xfrm>
          <a:prstGeom prst="rect">
            <a:avLst/>
          </a:prstGeom>
          <a:noFill/>
          <a:ln w="9525">
            <a:noFill/>
            <a:miter lim="800000"/>
            <a:headEnd/>
            <a:tailEnd/>
          </a:ln>
        </p:spPr>
        <p:txBody>
          <a:bodyPr wrap="none">
            <a:spAutoFit/>
          </a:bodyPr>
          <a:lstStyle/>
          <a:p>
            <a:r>
              <a:rPr lang="en-GB" sz="3600" dirty="0">
                <a:latin typeface="Aptos" panose="020B0004020202020204" pitchFamily="34" charset="0"/>
                <a:cs typeface="Calibri" panose="020F0502020204030204" pitchFamily="34" charset="0"/>
              </a:rPr>
              <a:t>+</a:t>
            </a:r>
          </a:p>
        </p:txBody>
      </p:sp>
      <p:sp>
        <p:nvSpPr>
          <p:cNvPr id="23" name="AutoShape 28">
            <a:extLst>
              <a:ext uri="{FF2B5EF4-FFF2-40B4-BE49-F238E27FC236}">
                <a16:creationId xmlns:a16="http://schemas.microsoft.com/office/drawing/2014/main" id="{17AA119D-6A91-4737-823C-5289B3B0728D}"/>
              </a:ext>
            </a:extLst>
          </p:cNvPr>
          <p:cNvSpPr>
            <a:spLocks noChangeAspect="1" noChangeArrowheads="1"/>
          </p:cNvSpPr>
          <p:nvPr/>
        </p:nvSpPr>
        <p:spPr bwMode="auto">
          <a:xfrm>
            <a:off x="2957452" y="3220632"/>
            <a:ext cx="2399583" cy="1523044"/>
          </a:xfrm>
          <a:prstGeom prst="roundRect">
            <a:avLst>
              <a:gd name="adj" fmla="val 16667"/>
            </a:avLst>
          </a:prstGeom>
          <a:noFill/>
          <a:ln w="9525">
            <a:solidFill>
              <a:schemeClr val="tx1"/>
            </a:solidFill>
            <a:round/>
            <a:headEnd/>
            <a:tailEnd/>
          </a:ln>
        </p:spPr>
        <p:txBody>
          <a:bodyPr wrap="none" anchor="ctr"/>
          <a:lstStyle/>
          <a:p>
            <a:endParaRPr lang="en-GB" sz="1600" dirty="0">
              <a:latin typeface="Aptos" panose="020B0004020202020204" pitchFamily="34" charset="0"/>
              <a:cs typeface="Calibri" panose="020F0502020204030204" pitchFamily="34" charset="0"/>
            </a:endParaRPr>
          </a:p>
        </p:txBody>
      </p:sp>
      <p:sp>
        <p:nvSpPr>
          <p:cNvPr id="24" name="Text Box 33">
            <a:extLst>
              <a:ext uri="{FF2B5EF4-FFF2-40B4-BE49-F238E27FC236}">
                <a16:creationId xmlns:a16="http://schemas.microsoft.com/office/drawing/2014/main" id="{9DF2286A-6A3A-40F7-8378-0A72CA654FBD}"/>
              </a:ext>
            </a:extLst>
          </p:cNvPr>
          <p:cNvSpPr txBox="1">
            <a:spLocks noChangeArrowheads="1"/>
          </p:cNvSpPr>
          <p:nvPr/>
        </p:nvSpPr>
        <p:spPr bwMode="auto">
          <a:xfrm>
            <a:off x="3261892" y="4533077"/>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anose="020F0502020204030204" pitchFamily="34" charset="0"/>
              </a:rPr>
              <a:t>HPV 16 VLPs</a:t>
            </a:r>
            <a:endParaRPr lang="tr-TR" sz="1000" dirty="0">
              <a:latin typeface="Aptos" panose="020B0004020202020204" pitchFamily="34" charset="0"/>
              <a:cs typeface="Calibri" panose="020F0502020204030204" pitchFamily="34" charset="0"/>
            </a:endParaRPr>
          </a:p>
          <a:p>
            <a:pPr algn="ctr"/>
            <a:r>
              <a:rPr lang="tr-TR" sz="1000" dirty="0">
                <a:latin typeface="Aptos" panose="020B0004020202020204" pitchFamily="34" charset="0"/>
                <a:cs typeface="Calibri" panose="020F0502020204030204" pitchFamily="34" charset="0"/>
              </a:rPr>
              <a:t>20 µg</a:t>
            </a:r>
            <a:endParaRPr lang="en-GB" sz="1000" dirty="0">
              <a:latin typeface="Aptos" panose="020B0004020202020204" pitchFamily="34" charset="0"/>
              <a:cs typeface="Calibri" panose="020F0502020204030204" pitchFamily="34" charset="0"/>
            </a:endParaRPr>
          </a:p>
        </p:txBody>
      </p:sp>
      <p:sp>
        <p:nvSpPr>
          <p:cNvPr id="25" name="Text Box 36">
            <a:extLst>
              <a:ext uri="{FF2B5EF4-FFF2-40B4-BE49-F238E27FC236}">
                <a16:creationId xmlns:a16="http://schemas.microsoft.com/office/drawing/2014/main" id="{A9EB4AA5-0920-4300-8177-29190AE7BF0F}"/>
              </a:ext>
            </a:extLst>
          </p:cNvPr>
          <p:cNvSpPr txBox="1">
            <a:spLocks noChangeArrowheads="1"/>
          </p:cNvSpPr>
          <p:nvPr/>
        </p:nvSpPr>
        <p:spPr bwMode="auto">
          <a:xfrm>
            <a:off x="4224130" y="4540593"/>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anose="020F0502020204030204" pitchFamily="34" charset="0"/>
              </a:rPr>
              <a:t>HPV 18 VLPs</a:t>
            </a:r>
            <a:endParaRPr lang="tr-TR" sz="1000" dirty="0">
              <a:latin typeface="Aptos" panose="020B0004020202020204" pitchFamily="34" charset="0"/>
              <a:cs typeface="Calibri" panose="020F0502020204030204" pitchFamily="34" charset="0"/>
            </a:endParaRPr>
          </a:p>
          <a:p>
            <a:pPr algn="ctr"/>
            <a:r>
              <a:rPr lang="tr-TR" sz="1000" dirty="0">
                <a:latin typeface="Aptos" panose="020B0004020202020204" pitchFamily="34" charset="0"/>
                <a:cs typeface="Calibri" panose="020F0502020204030204" pitchFamily="34" charset="0"/>
              </a:rPr>
              <a:t>20 µg</a:t>
            </a:r>
            <a:endParaRPr lang="en-GB" sz="1000" dirty="0">
              <a:latin typeface="Aptos" panose="020B0004020202020204" pitchFamily="34" charset="0"/>
              <a:cs typeface="Calibri" panose="020F0502020204030204" pitchFamily="34" charset="0"/>
            </a:endParaRPr>
          </a:p>
        </p:txBody>
      </p:sp>
      <p:sp>
        <p:nvSpPr>
          <p:cNvPr id="26" name="Text Box 37">
            <a:extLst>
              <a:ext uri="{FF2B5EF4-FFF2-40B4-BE49-F238E27FC236}">
                <a16:creationId xmlns:a16="http://schemas.microsoft.com/office/drawing/2014/main" id="{992C1BEE-99E7-437F-BF43-1F457D177D3C}"/>
              </a:ext>
            </a:extLst>
          </p:cNvPr>
          <p:cNvSpPr txBox="1">
            <a:spLocks noChangeArrowheads="1"/>
          </p:cNvSpPr>
          <p:nvPr/>
        </p:nvSpPr>
        <p:spPr bwMode="auto">
          <a:xfrm>
            <a:off x="3731001" y="3162448"/>
            <a:ext cx="856325" cy="307777"/>
          </a:xfrm>
          <a:prstGeom prst="rect">
            <a:avLst/>
          </a:prstGeom>
          <a:noFill/>
          <a:ln w="9525">
            <a:noFill/>
            <a:miter lim="800000"/>
            <a:headEnd/>
            <a:tailEnd/>
          </a:ln>
        </p:spPr>
        <p:txBody>
          <a:bodyPr wrap="none">
            <a:spAutoFit/>
          </a:bodyPr>
          <a:lstStyle/>
          <a:p>
            <a:r>
              <a:rPr lang="tr-TR" sz="1400" b="1" dirty="0" err="1">
                <a:latin typeface="Aptos" panose="020B0004020202020204" pitchFamily="34" charset="0"/>
                <a:cs typeface="Calibri" panose="020F0502020204030204" pitchFamily="34" charset="0"/>
              </a:rPr>
              <a:t>Antijens</a:t>
            </a:r>
            <a:endParaRPr lang="en-GB" sz="1400" b="1" dirty="0">
              <a:latin typeface="Aptos" panose="020B0004020202020204" pitchFamily="34" charset="0"/>
              <a:cs typeface="Calibri" panose="020F0502020204030204" pitchFamily="34" charset="0"/>
            </a:endParaRPr>
          </a:p>
        </p:txBody>
      </p:sp>
      <p:sp>
        <p:nvSpPr>
          <p:cNvPr id="27" name="AutoShape 38">
            <a:extLst>
              <a:ext uri="{FF2B5EF4-FFF2-40B4-BE49-F238E27FC236}">
                <a16:creationId xmlns:a16="http://schemas.microsoft.com/office/drawing/2014/main" id="{A2630B6A-367C-40E9-9A72-5623319839BC}"/>
              </a:ext>
            </a:extLst>
          </p:cNvPr>
          <p:cNvSpPr>
            <a:spLocks noChangeArrowheads="1"/>
          </p:cNvSpPr>
          <p:nvPr/>
        </p:nvSpPr>
        <p:spPr bwMode="auto">
          <a:xfrm>
            <a:off x="2324489" y="2993605"/>
            <a:ext cx="7543049" cy="1974092"/>
          </a:xfrm>
          <a:prstGeom prst="roundRect">
            <a:avLst>
              <a:gd name="adj" fmla="val 16667"/>
            </a:avLst>
          </a:prstGeom>
          <a:noFill/>
          <a:ln w="28575" algn="ctr">
            <a:solidFill>
              <a:schemeClr val="tx1"/>
            </a:solidFill>
            <a:round/>
            <a:headEnd/>
            <a:tailEnd/>
          </a:ln>
        </p:spPr>
        <p:txBody>
          <a:bodyPr wrap="none" anchor="ctr"/>
          <a:lstStyle/>
          <a:p>
            <a:endParaRPr lang="en-GB" sz="1600" dirty="0">
              <a:latin typeface="Aptos" panose="020B0004020202020204" pitchFamily="34" charset="0"/>
              <a:cs typeface="Calibri" panose="020F0502020204030204" pitchFamily="34" charset="0"/>
            </a:endParaRPr>
          </a:p>
        </p:txBody>
      </p:sp>
      <p:sp>
        <p:nvSpPr>
          <p:cNvPr id="28" name="Text Box 39">
            <a:extLst>
              <a:ext uri="{FF2B5EF4-FFF2-40B4-BE49-F238E27FC236}">
                <a16:creationId xmlns:a16="http://schemas.microsoft.com/office/drawing/2014/main" id="{21181FBE-B7AB-42DB-8CAC-AE3FD3AE3DEA}"/>
              </a:ext>
            </a:extLst>
          </p:cNvPr>
          <p:cNvSpPr txBox="1">
            <a:spLocks noChangeArrowheads="1"/>
          </p:cNvSpPr>
          <p:nvPr/>
        </p:nvSpPr>
        <p:spPr bwMode="auto">
          <a:xfrm>
            <a:off x="5753955" y="3267242"/>
            <a:ext cx="3651996" cy="307777"/>
          </a:xfrm>
          <a:prstGeom prst="rect">
            <a:avLst/>
          </a:prstGeom>
          <a:noFill/>
          <a:ln w="9525">
            <a:noFill/>
            <a:miter lim="800000"/>
            <a:headEnd/>
            <a:tailEnd/>
          </a:ln>
        </p:spPr>
        <p:txBody>
          <a:bodyPr>
            <a:spAutoFit/>
          </a:bodyPr>
          <a:lstStyle/>
          <a:p>
            <a:pPr algn="ctr"/>
            <a:r>
              <a:rPr lang="en-GB" sz="1400" b="1" dirty="0">
                <a:latin typeface="Aptos" panose="020B0004020202020204" pitchFamily="34" charset="0"/>
                <a:cs typeface="Calibri" panose="020F0502020204030204" pitchFamily="34" charset="0"/>
              </a:rPr>
              <a:t>AS04 </a:t>
            </a:r>
            <a:r>
              <a:rPr lang="en-GB" sz="1400" b="1" dirty="0" err="1">
                <a:latin typeface="Aptos" panose="020B0004020202020204" pitchFamily="34" charset="0"/>
                <a:cs typeface="Calibri" panose="020F0502020204030204" pitchFamily="34" charset="0"/>
              </a:rPr>
              <a:t>adjuvan</a:t>
            </a:r>
            <a:r>
              <a:rPr lang="tr-TR" sz="1400" b="1" dirty="0">
                <a:latin typeface="Aptos" panose="020B0004020202020204" pitchFamily="34" charset="0"/>
                <a:cs typeface="Calibri" panose="020F0502020204030204" pitchFamily="34" charset="0"/>
              </a:rPr>
              <a:t>t</a:t>
            </a:r>
            <a:endParaRPr lang="en-GB" sz="1400" b="1" dirty="0">
              <a:latin typeface="Aptos" panose="020B0004020202020204" pitchFamily="34" charset="0"/>
              <a:cs typeface="Calibri" panose="020F0502020204030204" pitchFamily="34" charset="0"/>
            </a:endParaRPr>
          </a:p>
        </p:txBody>
      </p:sp>
      <p:sp>
        <p:nvSpPr>
          <p:cNvPr id="29" name="AutoShape 40">
            <a:extLst>
              <a:ext uri="{FF2B5EF4-FFF2-40B4-BE49-F238E27FC236}">
                <a16:creationId xmlns:a16="http://schemas.microsoft.com/office/drawing/2014/main" id="{70E7C254-4B9A-4C5C-A286-B0A7DEC8EF87}"/>
              </a:ext>
            </a:extLst>
          </p:cNvPr>
          <p:cNvSpPr>
            <a:spLocks noChangeArrowheads="1"/>
          </p:cNvSpPr>
          <p:nvPr/>
        </p:nvSpPr>
        <p:spPr bwMode="auto">
          <a:xfrm>
            <a:off x="6794390" y="4785775"/>
            <a:ext cx="2707799" cy="366853"/>
          </a:xfrm>
          <a:prstGeom prst="roundRect">
            <a:avLst>
              <a:gd name="adj" fmla="val 50000"/>
            </a:avLst>
          </a:prstGeom>
          <a:solidFill>
            <a:schemeClr val="bg1"/>
          </a:solidFill>
          <a:ln w="28575">
            <a:solidFill>
              <a:srgbClr val="422E7D"/>
            </a:solidFill>
            <a:round/>
            <a:headEnd/>
            <a:tailEnd/>
          </a:ln>
        </p:spPr>
        <p:txBody>
          <a:bodyPr wrap="none" anchor="ctr"/>
          <a:lstStyle/>
          <a:p>
            <a:pPr algn="ctr"/>
            <a:r>
              <a:rPr lang="en-GB" sz="1400" b="1" dirty="0">
                <a:latin typeface="Aptos" panose="020B0004020202020204" pitchFamily="34" charset="0"/>
                <a:cs typeface="Calibri" panose="020F0502020204030204" pitchFamily="34" charset="0"/>
              </a:rPr>
              <a:t>AS04-</a:t>
            </a:r>
            <a:r>
              <a:rPr lang="tr-TR" sz="1400" b="1" dirty="0">
                <a:latin typeface="Aptos" panose="020B0004020202020204" pitchFamily="34" charset="0"/>
                <a:cs typeface="Calibri" panose="020F0502020204030204" pitchFamily="34" charset="0"/>
              </a:rPr>
              <a:t>adjuvant in vaccine</a:t>
            </a:r>
            <a:endParaRPr lang="en-GB" sz="1400" b="1" dirty="0">
              <a:latin typeface="Aptos" panose="020B0004020202020204" pitchFamily="34" charset="0"/>
              <a:cs typeface="Calibri" panose="020F0502020204030204" pitchFamily="34" charset="0"/>
            </a:endParaRPr>
          </a:p>
        </p:txBody>
      </p:sp>
      <p:sp>
        <p:nvSpPr>
          <p:cNvPr id="30" name="AutoShape 42">
            <a:extLst>
              <a:ext uri="{FF2B5EF4-FFF2-40B4-BE49-F238E27FC236}">
                <a16:creationId xmlns:a16="http://schemas.microsoft.com/office/drawing/2014/main" id="{84C8E7FD-08CA-46EE-AFB1-289265C4E283}"/>
              </a:ext>
            </a:extLst>
          </p:cNvPr>
          <p:cNvSpPr>
            <a:spLocks noChangeAspect="1" noChangeArrowheads="1"/>
          </p:cNvSpPr>
          <p:nvPr/>
        </p:nvSpPr>
        <p:spPr bwMode="auto">
          <a:xfrm>
            <a:off x="6081733" y="3267244"/>
            <a:ext cx="3082171" cy="1431331"/>
          </a:xfrm>
          <a:prstGeom prst="roundRect">
            <a:avLst>
              <a:gd name="adj" fmla="val 16667"/>
            </a:avLst>
          </a:prstGeom>
          <a:noFill/>
          <a:ln w="9525">
            <a:solidFill>
              <a:schemeClr val="tx1"/>
            </a:solidFill>
            <a:round/>
            <a:headEnd/>
            <a:tailEnd/>
          </a:ln>
        </p:spPr>
        <p:txBody>
          <a:bodyPr wrap="none" anchor="ctr"/>
          <a:lstStyle/>
          <a:p>
            <a:endParaRPr lang="en-GB" sz="1600" dirty="0">
              <a:latin typeface="Aptos" panose="020B0004020202020204" pitchFamily="34" charset="0"/>
              <a:cs typeface="Calibri" panose="020F0502020204030204" pitchFamily="34" charset="0"/>
            </a:endParaRPr>
          </a:p>
        </p:txBody>
      </p:sp>
      <p:sp>
        <p:nvSpPr>
          <p:cNvPr id="31" name="AutoShape 45">
            <a:extLst>
              <a:ext uri="{FF2B5EF4-FFF2-40B4-BE49-F238E27FC236}">
                <a16:creationId xmlns:a16="http://schemas.microsoft.com/office/drawing/2014/main" id="{249DDAEC-9089-405D-AC7F-452057DC239E}"/>
              </a:ext>
            </a:extLst>
          </p:cNvPr>
          <p:cNvSpPr>
            <a:spLocks noChangeAspect="1" noChangeArrowheads="1"/>
          </p:cNvSpPr>
          <p:nvPr/>
        </p:nvSpPr>
        <p:spPr bwMode="auto">
          <a:xfrm>
            <a:off x="6232067" y="3617547"/>
            <a:ext cx="1159196" cy="954721"/>
          </a:xfrm>
          <a:prstGeom prst="roundRect">
            <a:avLst>
              <a:gd name="adj" fmla="val 16667"/>
            </a:avLst>
          </a:prstGeom>
          <a:solidFill>
            <a:srgbClr val="422E7D"/>
          </a:solidFill>
          <a:ln w="9525">
            <a:solidFill>
              <a:srgbClr val="422E7D"/>
            </a:solidFill>
            <a:round/>
            <a:headEnd/>
            <a:tailEnd/>
          </a:ln>
        </p:spPr>
        <p:txBody>
          <a:bodyPr wrap="none" anchor="ctr"/>
          <a:lstStyle/>
          <a:p>
            <a:endParaRPr lang="en-GB" sz="1600" dirty="0">
              <a:latin typeface="Aptos" panose="020B0004020202020204" pitchFamily="34" charset="0"/>
              <a:cs typeface="Calibri" panose="020F0502020204030204" pitchFamily="34" charset="0"/>
            </a:endParaRPr>
          </a:p>
        </p:txBody>
      </p:sp>
      <p:sp>
        <p:nvSpPr>
          <p:cNvPr id="32" name="AutoShape 46">
            <a:extLst>
              <a:ext uri="{FF2B5EF4-FFF2-40B4-BE49-F238E27FC236}">
                <a16:creationId xmlns:a16="http://schemas.microsoft.com/office/drawing/2014/main" id="{A2CC4B70-7F84-466E-8C90-3124AA26CE7B}"/>
              </a:ext>
            </a:extLst>
          </p:cNvPr>
          <p:cNvSpPr>
            <a:spLocks noChangeAspect="1" noChangeArrowheads="1"/>
          </p:cNvSpPr>
          <p:nvPr/>
        </p:nvSpPr>
        <p:spPr bwMode="auto">
          <a:xfrm>
            <a:off x="7806244" y="3705215"/>
            <a:ext cx="1159197" cy="954721"/>
          </a:xfrm>
          <a:prstGeom prst="roundRect">
            <a:avLst>
              <a:gd name="adj" fmla="val 16667"/>
            </a:avLst>
          </a:prstGeom>
          <a:solidFill>
            <a:srgbClr val="CCCCFF"/>
          </a:solidFill>
          <a:ln w="9525">
            <a:noFill/>
            <a:round/>
            <a:headEnd/>
            <a:tailEnd/>
          </a:ln>
        </p:spPr>
        <p:txBody>
          <a:bodyPr wrap="none" anchor="ctr"/>
          <a:lstStyle/>
          <a:p>
            <a:endParaRPr lang="en-GB" sz="1600" dirty="0">
              <a:latin typeface="Aptos" panose="020B0004020202020204" pitchFamily="34" charset="0"/>
              <a:cs typeface="Calibri" panose="020F0502020204030204" pitchFamily="34" charset="0"/>
            </a:endParaRPr>
          </a:p>
        </p:txBody>
      </p:sp>
      <p:sp>
        <p:nvSpPr>
          <p:cNvPr id="33" name="Text Box 47">
            <a:extLst>
              <a:ext uri="{FF2B5EF4-FFF2-40B4-BE49-F238E27FC236}">
                <a16:creationId xmlns:a16="http://schemas.microsoft.com/office/drawing/2014/main" id="{2D256316-CF6C-4FE3-806F-F87B6D7F894E}"/>
              </a:ext>
            </a:extLst>
          </p:cNvPr>
          <p:cNvSpPr txBox="1">
            <a:spLocks noChangeArrowheads="1"/>
          </p:cNvSpPr>
          <p:nvPr/>
        </p:nvSpPr>
        <p:spPr bwMode="auto">
          <a:xfrm>
            <a:off x="7415640" y="3810012"/>
            <a:ext cx="377026" cy="523220"/>
          </a:xfrm>
          <a:prstGeom prst="rect">
            <a:avLst/>
          </a:prstGeom>
          <a:noFill/>
          <a:ln w="9525">
            <a:noFill/>
            <a:miter lim="800000"/>
            <a:headEnd/>
            <a:tailEnd/>
          </a:ln>
        </p:spPr>
        <p:txBody>
          <a:bodyPr wrap="none">
            <a:spAutoFit/>
          </a:bodyPr>
          <a:lstStyle/>
          <a:p>
            <a:r>
              <a:rPr lang="en-GB" sz="2800" dirty="0">
                <a:latin typeface="Aptos" panose="020B0004020202020204" pitchFamily="34" charset="0"/>
                <a:cs typeface="Calibri" panose="020F0502020204030204" pitchFamily="34" charset="0"/>
              </a:rPr>
              <a:t>+</a:t>
            </a:r>
          </a:p>
        </p:txBody>
      </p:sp>
      <p:sp>
        <p:nvSpPr>
          <p:cNvPr id="34" name="Text Box 48">
            <a:extLst>
              <a:ext uri="{FF2B5EF4-FFF2-40B4-BE49-F238E27FC236}">
                <a16:creationId xmlns:a16="http://schemas.microsoft.com/office/drawing/2014/main" id="{4400AEA8-DA66-4165-A709-36D5CCE33688}"/>
              </a:ext>
            </a:extLst>
          </p:cNvPr>
          <p:cNvSpPr txBox="1">
            <a:spLocks noChangeArrowheads="1"/>
          </p:cNvSpPr>
          <p:nvPr/>
        </p:nvSpPr>
        <p:spPr bwMode="auto">
          <a:xfrm>
            <a:off x="6265898" y="3617853"/>
            <a:ext cx="1091539" cy="830997"/>
          </a:xfrm>
          <a:prstGeom prst="rect">
            <a:avLst/>
          </a:prstGeom>
          <a:noFill/>
          <a:ln w="9525">
            <a:noFill/>
            <a:miter lim="800000"/>
            <a:headEnd/>
            <a:tailEnd/>
          </a:ln>
        </p:spPr>
        <p:txBody>
          <a:bodyPr>
            <a:spAutoFit/>
          </a:bodyPr>
          <a:lstStyle/>
          <a:p>
            <a:pPr algn="ctr"/>
            <a:r>
              <a:rPr lang="en-GB" sz="1200" dirty="0">
                <a:solidFill>
                  <a:schemeClr val="bg1"/>
                </a:solidFill>
                <a:latin typeface="Aptos" panose="020B0004020202020204" pitchFamily="34" charset="0"/>
                <a:cs typeface="Calibri" panose="020F0502020204030204" pitchFamily="34" charset="0"/>
              </a:rPr>
              <a:t>Aluminium </a:t>
            </a:r>
            <a:r>
              <a:rPr lang="tr-TR" sz="1200" dirty="0">
                <a:solidFill>
                  <a:schemeClr val="bg1"/>
                </a:solidFill>
                <a:latin typeface="Aptos" panose="020B0004020202020204" pitchFamily="34" charset="0"/>
                <a:cs typeface="Calibri" panose="020F0502020204030204" pitchFamily="34" charset="0"/>
              </a:rPr>
              <a:t>salt</a:t>
            </a:r>
            <a:endParaRPr lang="en-GB" sz="1200" dirty="0">
              <a:solidFill>
                <a:schemeClr val="bg1"/>
              </a:solidFill>
              <a:latin typeface="Aptos" panose="020B0004020202020204" pitchFamily="34" charset="0"/>
              <a:cs typeface="Calibri" panose="020F0502020204030204" pitchFamily="34" charset="0"/>
            </a:endParaRPr>
          </a:p>
          <a:p>
            <a:pPr algn="ctr"/>
            <a:r>
              <a:rPr lang="en-GB" sz="1200" dirty="0">
                <a:solidFill>
                  <a:schemeClr val="bg1"/>
                </a:solidFill>
                <a:latin typeface="Aptos" panose="020B0004020202020204" pitchFamily="34" charset="0"/>
                <a:cs typeface="Calibri" panose="020F0502020204030204" pitchFamily="34" charset="0"/>
              </a:rPr>
              <a:t>(Al(OH)</a:t>
            </a:r>
            <a:r>
              <a:rPr lang="en-GB" sz="1200" baseline="-25000" dirty="0">
                <a:solidFill>
                  <a:schemeClr val="bg1"/>
                </a:solidFill>
                <a:latin typeface="Aptos" panose="020B0004020202020204" pitchFamily="34" charset="0"/>
                <a:cs typeface="Calibri" panose="020F0502020204030204" pitchFamily="34" charset="0"/>
              </a:rPr>
              <a:t>3</a:t>
            </a:r>
            <a:r>
              <a:rPr lang="en-GB" sz="1200" dirty="0">
                <a:solidFill>
                  <a:schemeClr val="bg1"/>
                </a:solidFill>
                <a:latin typeface="Aptos" panose="020B0004020202020204" pitchFamily="34" charset="0"/>
                <a:cs typeface="Calibri" panose="020F0502020204030204" pitchFamily="34" charset="0"/>
              </a:rPr>
              <a:t>)</a:t>
            </a:r>
            <a:endParaRPr lang="tr-TR" sz="1200" dirty="0">
              <a:solidFill>
                <a:schemeClr val="bg1"/>
              </a:solidFill>
              <a:latin typeface="Aptos" panose="020B0004020202020204" pitchFamily="34" charset="0"/>
              <a:cs typeface="Calibri" panose="020F0502020204030204" pitchFamily="34" charset="0"/>
            </a:endParaRPr>
          </a:p>
          <a:p>
            <a:pPr algn="ctr"/>
            <a:r>
              <a:rPr lang="tr-TR" sz="1200" b="1" dirty="0">
                <a:solidFill>
                  <a:schemeClr val="bg1"/>
                </a:solidFill>
                <a:latin typeface="Aptos" panose="020B0004020202020204" pitchFamily="34" charset="0"/>
                <a:cs typeface="Calibri" panose="020F0502020204030204" pitchFamily="34" charset="0"/>
              </a:rPr>
              <a:t>500 µg</a:t>
            </a:r>
            <a:endParaRPr lang="en-GB" sz="1200" b="1" dirty="0">
              <a:solidFill>
                <a:schemeClr val="bg1"/>
              </a:solidFill>
              <a:latin typeface="Aptos" panose="020B0004020202020204" pitchFamily="34" charset="0"/>
              <a:cs typeface="Calibri" panose="020F0502020204030204" pitchFamily="34" charset="0"/>
            </a:endParaRPr>
          </a:p>
        </p:txBody>
      </p:sp>
      <p:sp>
        <p:nvSpPr>
          <p:cNvPr id="35" name="Text Box 49">
            <a:extLst>
              <a:ext uri="{FF2B5EF4-FFF2-40B4-BE49-F238E27FC236}">
                <a16:creationId xmlns:a16="http://schemas.microsoft.com/office/drawing/2014/main" id="{999BE2B4-089B-4927-ACD7-72EDD7A5F770}"/>
              </a:ext>
            </a:extLst>
          </p:cNvPr>
          <p:cNvSpPr txBox="1">
            <a:spLocks noChangeArrowheads="1"/>
          </p:cNvSpPr>
          <p:nvPr/>
        </p:nvSpPr>
        <p:spPr bwMode="white">
          <a:xfrm>
            <a:off x="7704006" y="3752582"/>
            <a:ext cx="1363673" cy="677108"/>
          </a:xfrm>
          <a:prstGeom prst="rect">
            <a:avLst/>
          </a:prstGeom>
          <a:noFill/>
          <a:ln w="9525">
            <a:noFill/>
            <a:miter lim="800000"/>
            <a:headEnd/>
            <a:tailEnd/>
          </a:ln>
        </p:spPr>
        <p:txBody>
          <a:bodyPr>
            <a:spAutoFit/>
          </a:bodyPr>
          <a:lstStyle/>
          <a:p>
            <a:pPr algn="ctr"/>
            <a:r>
              <a:rPr lang="tr-TR" sz="1100" dirty="0">
                <a:solidFill>
                  <a:srgbClr val="422E7D"/>
                </a:solidFill>
                <a:latin typeface="Aptos" panose="020B0004020202020204" pitchFamily="34" charset="0"/>
                <a:cs typeface="Calibri" panose="020F0502020204030204" pitchFamily="34" charset="0"/>
              </a:rPr>
              <a:t>Immun stimulater</a:t>
            </a:r>
          </a:p>
          <a:p>
            <a:pPr algn="ctr"/>
            <a:r>
              <a:rPr lang="en-GB" sz="1600" b="1" dirty="0">
                <a:solidFill>
                  <a:srgbClr val="422E7D"/>
                </a:solidFill>
                <a:latin typeface="Aptos" panose="020B0004020202020204" pitchFamily="34" charset="0"/>
                <a:cs typeface="Calibri" panose="020F0502020204030204" pitchFamily="34" charset="0"/>
              </a:rPr>
              <a:t>MPL</a:t>
            </a:r>
            <a:endParaRPr lang="tr-TR" sz="1600" b="1" dirty="0">
              <a:solidFill>
                <a:srgbClr val="422E7D"/>
              </a:solidFill>
              <a:latin typeface="Aptos" panose="020B0004020202020204" pitchFamily="34" charset="0"/>
              <a:cs typeface="Calibri" panose="020F0502020204030204" pitchFamily="34" charset="0"/>
            </a:endParaRPr>
          </a:p>
          <a:p>
            <a:pPr algn="ctr"/>
            <a:r>
              <a:rPr lang="tr-TR" sz="1100" b="1" dirty="0">
                <a:solidFill>
                  <a:srgbClr val="422E7D"/>
                </a:solidFill>
                <a:latin typeface="Aptos" panose="020B0004020202020204" pitchFamily="34" charset="0"/>
                <a:cs typeface="Calibri" panose="020F0502020204030204" pitchFamily="34" charset="0"/>
              </a:rPr>
              <a:t>50 µg</a:t>
            </a:r>
            <a:endParaRPr lang="en-GB" sz="1600" b="1" dirty="0">
              <a:solidFill>
                <a:srgbClr val="422E7D"/>
              </a:solidFill>
              <a:latin typeface="Aptos" panose="020B0004020202020204" pitchFamily="34" charset="0"/>
              <a:cs typeface="Calibri" panose="020F0502020204030204" pitchFamily="34" charset="0"/>
            </a:endParaRPr>
          </a:p>
        </p:txBody>
      </p:sp>
      <p:sp>
        <p:nvSpPr>
          <p:cNvPr id="2" name="Altbilgi Yer Tutucusu 1"/>
          <p:cNvSpPr>
            <a:spLocks noGrp="1"/>
          </p:cNvSpPr>
          <p:nvPr>
            <p:ph type="ftr" sz="quarter" idx="11"/>
          </p:nvPr>
        </p:nvSpPr>
        <p:spPr/>
        <p:txBody>
          <a:bodyPr/>
          <a:lstStyle/>
          <a:p>
            <a:r>
              <a:rPr lang="en-US"/>
              <a:t>Harper DM, Lancet 2004</a:t>
            </a:r>
          </a:p>
        </p:txBody>
      </p:sp>
    </p:spTree>
    <p:extLst>
      <p:ext uri="{BB962C8B-B14F-4D97-AF65-F5344CB8AC3E}">
        <p14:creationId xmlns:p14="http://schemas.microsoft.com/office/powerpoint/2010/main" val="2851537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83D94F-29EC-6A88-FB9A-EFE53487CA2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1E51FB9-A710-24F7-23D2-1BBEF216795B}"/>
              </a:ext>
            </a:extLst>
          </p:cNvPr>
          <p:cNvSpPr>
            <a:spLocks noGrp="1"/>
          </p:cNvSpPr>
          <p:nvPr>
            <p:ph type="title"/>
          </p:nvPr>
        </p:nvSpPr>
        <p:spPr/>
        <p:txBody>
          <a:bodyPr/>
          <a:lstStyle/>
          <a:p>
            <a:r>
              <a:rPr lang="tr-TR" dirty="0"/>
              <a:t>Anal </a:t>
            </a:r>
            <a:r>
              <a:rPr lang="tr-TR" dirty="0" err="1"/>
              <a:t>Cancer</a:t>
            </a:r>
            <a:endParaRPr lang="tr-TR" dirty="0"/>
          </a:p>
        </p:txBody>
      </p:sp>
      <p:sp>
        <p:nvSpPr>
          <p:cNvPr id="3" name="İçerik Yer Tutucusu 2">
            <a:extLst>
              <a:ext uri="{FF2B5EF4-FFF2-40B4-BE49-F238E27FC236}">
                <a16:creationId xmlns:a16="http://schemas.microsoft.com/office/drawing/2014/main" id="{61BFEE30-967D-A108-9379-1D2A94E6F0B9}"/>
              </a:ext>
            </a:extLst>
          </p:cNvPr>
          <p:cNvSpPr>
            <a:spLocks noGrp="1"/>
          </p:cNvSpPr>
          <p:nvPr>
            <p:ph idx="1"/>
          </p:nvPr>
        </p:nvSpPr>
        <p:spPr/>
        <p:txBody>
          <a:bodyPr>
            <a:normAutofit/>
          </a:bodyPr>
          <a:lstStyle/>
          <a:p>
            <a:r>
              <a:rPr lang="en-US" dirty="0"/>
              <a:t>Anal cancer</a:t>
            </a:r>
            <a:r>
              <a:rPr lang="tr-TR" dirty="0"/>
              <a:t> </a:t>
            </a:r>
            <a:r>
              <a:rPr lang="en-US" dirty="0"/>
              <a:t>accounts for only 0.5% of all new cancer cases</a:t>
            </a:r>
            <a:endParaRPr lang="tr-TR" dirty="0"/>
          </a:p>
          <a:p>
            <a:r>
              <a:rPr lang="en-US" dirty="0"/>
              <a:t>Despite advancements in diagnosis and treatment that have led to declining trends in many other cancer types, anal cancer has been on the rise in recent years</a:t>
            </a:r>
            <a:endParaRPr lang="tr-TR" dirty="0"/>
          </a:p>
          <a:p>
            <a:r>
              <a:rPr lang="tr-TR" dirty="0"/>
              <a:t>I</a:t>
            </a:r>
            <a:r>
              <a:rPr lang="en-US" dirty="0" err="1"/>
              <a:t>ncidence</a:t>
            </a:r>
            <a:r>
              <a:rPr lang="en-US" dirty="0"/>
              <a:t> of anal squamous cell carcinoma (SCC) has increased by 2.7% annually between 2001 and 2015</a:t>
            </a:r>
            <a:endParaRPr lang="tr-TR" dirty="0"/>
          </a:p>
          <a:p>
            <a:r>
              <a:rPr lang="en-US" dirty="0"/>
              <a:t>In individuals over 50 years of age, mortality rates have shown an annual increase of 3.1%</a:t>
            </a:r>
            <a:endParaRPr lang="tr-TR" dirty="0"/>
          </a:p>
          <a:p>
            <a:r>
              <a:rPr lang="tr-TR" dirty="0"/>
              <a:t>HSIL (</a:t>
            </a:r>
            <a:r>
              <a:rPr lang="en-US" dirty="0"/>
              <a:t>AIN2 and AIN3</a:t>
            </a:r>
            <a:r>
              <a:rPr lang="tr-TR" dirty="0"/>
              <a:t>)</a:t>
            </a:r>
            <a:r>
              <a:rPr lang="en-US" dirty="0"/>
              <a:t> are most commonly caused by HPV types 16 and 18</a:t>
            </a:r>
            <a:endParaRPr lang="tr-TR" dirty="0"/>
          </a:p>
          <a:p>
            <a:r>
              <a:rPr lang="en-US" b="1" dirty="0"/>
              <a:t>HPV vaccine</a:t>
            </a:r>
            <a:r>
              <a:rPr lang="tr-TR" b="1" dirty="0"/>
              <a:t>s</a:t>
            </a:r>
            <a:r>
              <a:rPr lang="en-US" b="1" dirty="0"/>
              <a:t> play a critical role in reducing the risk of anal cancer by preventing infections caused by cancer-causing HPV types</a:t>
            </a:r>
            <a:endParaRPr lang="tr-TR" b="1" dirty="0"/>
          </a:p>
        </p:txBody>
      </p:sp>
      <p:sp>
        <p:nvSpPr>
          <p:cNvPr id="4" name="Alt Bilgi Yer Tutucusu 3">
            <a:extLst>
              <a:ext uri="{FF2B5EF4-FFF2-40B4-BE49-F238E27FC236}">
                <a16:creationId xmlns:a16="http://schemas.microsoft.com/office/drawing/2014/main" id="{B2EDC881-FEC9-A738-F39D-4CCE73A4D21F}"/>
              </a:ext>
            </a:extLst>
          </p:cNvPr>
          <p:cNvSpPr>
            <a:spLocks noGrp="1"/>
          </p:cNvSpPr>
          <p:nvPr>
            <p:ph type="ftr" sz="quarter" idx="11"/>
          </p:nvPr>
        </p:nvSpPr>
        <p:spPr/>
        <p:txBody>
          <a:bodyPr/>
          <a:lstStyle/>
          <a:p>
            <a:r>
              <a:rPr lang="pt-BR" dirty="0"/>
              <a:t>Kamara MS, Surg Oncol Clin N Am 2025</a:t>
            </a:r>
            <a:endParaRPr lang="en-US" dirty="0"/>
          </a:p>
        </p:txBody>
      </p:sp>
    </p:spTree>
    <p:extLst>
      <p:ext uri="{BB962C8B-B14F-4D97-AF65-F5344CB8AC3E}">
        <p14:creationId xmlns:p14="http://schemas.microsoft.com/office/powerpoint/2010/main" val="4180797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4vHPV (</a:t>
            </a:r>
            <a:r>
              <a:rPr lang="tr-TR" dirty="0" err="1"/>
              <a:t>Gardasil</a:t>
            </a:r>
            <a:r>
              <a:rPr lang="tr-TR" dirty="0"/>
              <a:t>™) </a:t>
            </a:r>
            <a:r>
              <a:rPr lang="tr-TR" dirty="0" err="1"/>
              <a:t>and</a:t>
            </a:r>
            <a:r>
              <a:rPr lang="tr-TR" dirty="0"/>
              <a:t> 9vHPV (Gardasil®9) </a:t>
            </a:r>
            <a:br>
              <a:rPr lang="tr-TR" dirty="0"/>
            </a:br>
            <a:r>
              <a:rPr lang="tr-TR" dirty="0" err="1"/>
              <a:t>Vaccines</a:t>
            </a:r>
            <a:r>
              <a:rPr lang="tr-TR" dirty="0"/>
              <a:t> </a:t>
            </a:r>
            <a:r>
              <a:rPr lang="tr-TR" dirty="0" err="1"/>
              <a:t>Contents</a:t>
            </a:r>
            <a:endParaRPr lang="tr-TR" dirty="0"/>
          </a:p>
        </p:txBody>
      </p:sp>
      <p:sp>
        <p:nvSpPr>
          <p:cNvPr id="4" name="Beşgen 3"/>
          <p:cNvSpPr/>
          <p:nvPr/>
        </p:nvSpPr>
        <p:spPr>
          <a:xfrm>
            <a:off x="326570" y="1959423"/>
            <a:ext cx="7658101" cy="1845755"/>
          </a:xfrm>
          <a:prstGeom prst="homePlate">
            <a:avLst/>
          </a:prstGeom>
          <a:solidFill>
            <a:srgbClr val="2238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ptos" panose="020B0004020202020204" pitchFamily="34" charset="0"/>
            </a:endParaRPr>
          </a:p>
        </p:txBody>
      </p:sp>
      <p:sp>
        <p:nvSpPr>
          <p:cNvPr id="5" name="Beşgen 4"/>
          <p:cNvSpPr/>
          <p:nvPr/>
        </p:nvSpPr>
        <p:spPr>
          <a:xfrm>
            <a:off x="326570" y="4120234"/>
            <a:ext cx="11674930" cy="1861457"/>
          </a:xfrm>
          <a:prstGeom prst="homePlate">
            <a:avLst/>
          </a:prstGeom>
          <a:solidFill>
            <a:srgbClr val="2238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ptos" panose="020B0004020202020204" pitchFamily="34" charset="0"/>
            </a:endParaRPr>
          </a:p>
        </p:txBody>
      </p:sp>
      <p:grpSp>
        <p:nvGrpSpPr>
          <p:cNvPr id="6" name="Grup 5"/>
          <p:cNvGrpSpPr/>
          <p:nvPr/>
        </p:nvGrpSpPr>
        <p:grpSpPr>
          <a:xfrm>
            <a:off x="591723" y="4418388"/>
            <a:ext cx="900755" cy="1342730"/>
            <a:chOff x="2770490" y="2158659"/>
            <a:chExt cx="900755" cy="1342730"/>
          </a:xfrm>
        </p:grpSpPr>
        <p:sp>
          <p:nvSpPr>
            <p:cNvPr id="7" name="Text Box 19"/>
            <p:cNvSpPr txBox="1">
              <a:spLocks noChangeArrowheads="1"/>
            </p:cNvSpPr>
            <p:nvPr/>
          </p:nvSpPr>
          <p:spPr bwMode="auto">
            <a:xfrm>
              <a:off x="2810338" y="3101279"/>
              <a:ext cx="821059"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6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30 µg</a:t>
              </a:r>
              <a:endParaRPr lang="en-GB" sz="1000" dirty="0">
                <a:solidFill>
                  <a:schemeClr val="bg1"/>
                </a:solidFill>
                <a:latin typeface="Aptos" panose="020B0004020202020204" pitchFamily="34" charset="0"/>
                <a:cs typeface="Calibri" pitchFamily="34" charset="0"/>
              </a:endParaRPr>
            </a:p>
          </p:txBody>
        </p:sp>
        <p:pic>
          <p:nvPicPr>
            <p:cNvPr id="8" name="Picture 2" descr="C:\Users\mfaruk.kose\Pictures\HPV.jpg"/>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70490" y="2158659"/>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 8"/>
          <p:cNvGrpSpPr/>
          <p:nvPr/>
        </p:nvGrpSpPr>
        <p:grpSpPr>
          <a:xfrm>
            <a:off x="1492478" y="4419748"/>
            <a:ext cx="900755" cy="1341371"/>
            <a:chOff x="3671245" y="2160018"/>
            <a:chExt cx="900755" cy="1341371"/>
          </a:xfrm>
        </p:grpSpPr>
        <p:sp>
          <p:nvSpPr>
            <p:cNvPr id="10" name="Text Box 22"/>
            <p:cNvSpPr txBox="1">
              <a:spLocks noChangeArrowheads="1"/>
            </p:cNvSpPr>
            <p:nvPr/>
          </p:nvSpPr>
          <p:spPr bwMode="auto">
            <a:xfrm>
              <a:off x="3676628" y="3101279"/>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11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40 µg</a:t>
              </a:r>
              <a:endParaRPr lang="en-GB" sz="1000" dirty="0">
                <a:solidFill>
                  <a:schemeClr val="bg1"/>
                </a:solidFill>
                <a:latin typeface="Aptos" panose="020B0004020202020204" pitchFamily="34" charset="0"/>
                <a:cs typeface="Calibri" pitchFamily="34" charset="0"/>
              </a:endParaRPr>
            </a:p>
          </p:txBody>
        </p:sp>
        <p:pic>
          <p:nvPicPr>
            <p:cNvPr id="11" name="Picture 2" descr="C:\Users\mfaruk.kose\Pictures\HPV.jpg"/>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71245"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 11"/>
          <p:cNvGrpSpPr/>
          <p:nvPr/>
        </p:nvGrpSpPr>
        <p:grpSpPr>
          <a:xfrm>
            <a:off x="2393233" y="4419748"/>
            <a:ext cx="900755" cy="1341371"/>
            <a:chOff x="4572000" y="2160018"/>
            <a:chExt cx="900755" cy="1341371"/>
          </a:xfrm>
        </p:grpSpPr>
        <p:sp>
          <p:nvSpPr>
            <p:cNvPr id="13" name="Text Box 12"/>
            <p:cNvSpPr txBox="1">
              <a:spLocks noChangeArrowheads="1"/>
            </p:cNvSpPr>
            <p:nvPr/>
          </p:nvSpPr>
          <p:spPr bwMode="auto">
            <a:xfrm>
              <a:off x="4577383" y="3101279"/>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16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60 µg</a:t>
              </a:r>
              <a:endParaRPr lang="en-GB" sz="1000" dirty="0">
                <a:solidFill>
                  <a:schemeClr val="bg1"/>
                </a:solidFill>
                <a:latin typeface="Aptos" panose="020B0004020202020204" pitchFamily="34" charset="0"/>
                <a:cs typeface="Calibri" pitchFamily="34" charset="0"/>
              </a:endParaRPr>
            </a:p>
          </p:txBody>
        </p:sp>
        <p:pic>
          <p:nvPicPr>
            <p:cNvPr id="14" name="Picture 2" descr="C:\Users\mfaruk.kose\Pictures\HP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 14"/>
          <p:cNvGrpSpPr/>
          <p:nvPr/>
        </p:nvGrpSpPr>
        <p:grpSpPr>
          <a:xfrm>
            <a:off x="3293988" y="4419748"/>
            <a:ext cx="900755" cy="1341371"/>
            <a:chOff x="5472755" y="2160018"/>
            <a:chExt cx="900755" cy="1341371"/>
          </a:xfrm>
        </p:grpSpPr>
        <p:sp>
          <p:nvSpPr>
            <p:cNvPr id="16" name="Text Box 15"/>
            <p:cNvSpPr txBox="1">
              <a:spLocks noChangeArrowheads="1"/>
            </p:cNvSpPr>
            <p:nvPr/>
          </p:nvSpPr>
          <p:spPr bwMode="auto">
            <a:xfrm>
              <a:off x="5478138" y="3101279"/>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18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40 µg</a:t>
              </a:r>
              <a:endParaRPr lang="en-GB" sz="1000" dirty="0">
                <a:solidFill>
                  <a:schemeClr val="bg1"/>
                </a:solidFill>
                <a:latin typeface="Aptos" panose="020B0004020202020204" pitchFamily="34" charset="0"/>
                <a:cs typeface="Calibri" pitchFamily="34" charset="0"/>
              </a:endParaRPr>
            </a:p>
          </p:txBody>
        </p:sp>
        <p:pic>
          <p:nvPicPr>
            <p:cNvPr id="17" name="Picture 2" descr="C:\Users\mfaruk.kose\Pictures\HP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2755"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 17"/>
          <p:cNvGrpSpPr/>
          <p:nvPr/>
        </p:nvGrpSpPr>
        <p:grpSpPr>
          <a:xfrm>
            <a:off x="4194743" y="4418388"/>
            <a:ext cx="900755" cy="1328057"/>
            <a:chOff x="2320113" y="3581173"/>
            <a:chExt cx="900755" cy="1328057"/>
          </a:xfrm>
        </p:grpSpPr>
        <p:sp>
          <p:nvSpPr>
            <p:cNvPr id="19" name="Text Box 12"/>
            <p:cNvSpPr txBox="1">
              <a:spLocks noChangeArrowheads="1"/>
            </p:cNvSpPr>
            <p:nvPr/>
          </p:nvSpPr>
          <p:spPr bwMode="auto">
            <a:xfrm>
              <a:off x="2325496" y="4509120"/>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a:t>
              </a:r>
              <a:r>
                <a:rPr lang="tr-TR" sz="1000" dirty="0">
                  <a:solidFill>
                    <a:schemeClr val="bg1"/>
                  </a:solidFill>
                  <a:latin typeface="Aptos" panose="020B0004020202020204" pitchFamily="34" charset="0"/>
                  <a:cs typeface="Calibri" pitchFamily="34" charset="0"/>
                </a:rPr>
                <a:t>31</a:t>
              </a:r>
              <a:r>
                <a:rPr lang="en-GB" sz="1000" dirty="0">
                  <a:solidFill>
                    <a:schemeClr val="bg1"/>
                  </a:solidFill>
                  <a:latin typeface="Aptos" panose="020B0004020202020204" pitchFamily="34" charset="0"/>
                  <a:cs typeface="Calibri" pitchFamily="34" charset="0"/>
                </a:rPr>
                <a:t>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20" name="Picture 2" descr="C:\Users\mfaruk.kose\Pictures\HPV.jp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0113"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up 20"/>
          <p:cNvGrpSpPr/>
          <p:nvPr/>
        </p:nvGrpSpPr>
        <p:grpSpPr>
          <a:xfrm>
            <a:off x="5095498" y="4418388"/>
            <a:ext cx="918382" cy="1328057"/>
            <a:chOff x="3220868" y="3581173"/>
            <a:chExt cx="918382" cy="1328057"/>
          </a:xfrm>
        </p:grpSpPr>
        <p:sp>
          <p:nvSpPr>
            <p:cNvPr id="22" name="Text Box 15"/>
            <p:cNvSpPr txBox="1">
              <a:spLocks noChangeArrowheads="1"/>
            </p:cNvSpPr>
            <p:nvPr/>
          </p:nvSpPr>
          <p:spPr bwMode="auto">
            <a:xfrm>
              <a:off x="3249262" y="4509120"/>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a:t>
              </a:r>
              <a:r>
                <a:rPr lang="tr-TR" sz="1000" dirty="0">
                  <a:solidFill>
                    <a:schemeClr val="bg1"/>
                  </a:solidFill>
                  <a:latin typeface="Aptos" panose="020B0004020202020204" pitchFamily="34" charset="0"/>
                  <a:cs typeface="Calibri" pitchFamily="34" charset="0"/>
                </a:rPr>
                <a:t>33</a:t>
              </a:r>
              <a:r>
                <a:rPr lang="en-GB" sz="1000" dirty="0">
                  <a:solidFill>
                    <a:schemeClr val="bg1"/>
                  </a:solidFill>
                  <a:latin typeface="Aptos" panose="020B0004020202020204" pitchFamily="34" charset="0"/>
                  <a:cs typeface="Calibri" pitchFamily="34" charset="0"/>
                </a:rPr>
                <a:t>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23" name="Picture 2" descr="C:\Users\mfaruk.kose\Pictures\HPV.jp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0868"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 23"/>
          <p:cNvGrpSpPr/>
          <p:nvPr/>
        </p:nvGrpSpPr>
        <p:grpSpPr>
          <a:xfrm>
            <a:off x="5996253" y="4418388"/>
            <a:ext cx="931048" cy="1328057"/>
            <a:chOff x="4121623" y="3581173"/>
            <a:chExt cx="931048" cy="1328057"/>
          </a:xfrm>
        </p:grpSpPr>
        <p:sp>
          <p:nvSpPr>
            <p:cNvPr id="25" name="Text Box 19"/>
            <p:cNvSpPr txBox="1">
              <a:spLocks noChangeArrowheads="1"/>
            </p:cNvSpPr>
            <p:nvPr/>
          </p:nvSpPr>
          <p:spPr bwMode="auto">
            <a:xfrm>
              <a:off x="4162683" y="4509120"/>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a:t>
              </a:r>
              <a:r>
                <a:rPr lang="tr-TR" sz="1000" dirty="0">
                  <a:solidFill>
                    <a:schemeClr val="bg1"/>
                  </a:solidFill>
                  <a:latin typeface="Aptos" panose="020B0004020202020204" pitchFamily="34" charset="0"/>
                  <a:cs typeface="Calibri" pitchFamily="34" charset="0"/>
                </a:rPr>
                <a:t>45</a:t>
              </a:r>
              <a:r>
                <a:rPr lang="en-GB" sz="1000" dirty="0">
                  <a:solidFill>
                    <a:schemeClr val="bg1"/>
                  </a:solidFill>
                  <a:latin typeface="Aptos" panose="020B0004020202020204" pitchFamily="34" charset="0"/>
                  <a:cs typeface="Calibri" pitchFamily="34" charset="0"/>
                </a:rPr>
                <a:t>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26" name="Picture 2" descr="C:\Users\mfaruk.kose\Pictures\HPV.jp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21623"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up 26"/>
          <p:cNvGrpSpPr/>
          <p:nvPr/>
        </p:nvGrpSpPr>
        <p:grpSpPr>
          <a:xfrm>
            <a:off x="6897008" y="4418388"/>
            <a:ext cx="900755" cy="1328057"/>
            <a:chOff x="5022378" y="3581173"/>
            <a:chExt cx="900755" cy="1328057"/>
          </a:xfrm>
        </p:grpSpPr>
        <p:sp>
          <p:nvSpPr>
            <p:cNvPr id="28" name="Text Box 22"/>
            <p:cNvSpPr txBox="1">
              <a:spLocks noChangeArrowheads="1"/>
            </p:cNvSpPr>
            <p:nvPr/>
          </p:nvSpPr>
          <p:spPr bwMode="auto">
            <a:xfrm>
              <a:off x="5027761" y="4509120"/>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a:t>
              </a:r>
              <a:r>
                <a:rPr lang="tr-TR" sz="1000" dirty="0">
                  <a:solidFill>
                    <a:schemeClr val="bg1"/>
                  </a:solidFill>
                  <a:latin typeface="Aptos" panose="020B0004020202020204" pitchFamily="34" charset="0"/>
                  <a:cs typeface="Calibri" pitchFamily="34" charset="0"/>
                </a:rPr>
                <a:t>52</a:t>
              </a:r>
              <a:r>
                <a:rPr lang="en-GB" sz="1000" dirty="0">
                  <a:solidFill>
                    <a:schemeClr val="bg1"/>
                  </a:solidFill>
                  <a:latin typeface="Aptos" panose="020B0004020202020204" pitchFamily="34" charset="0"/>
                  <a:cs typeface="Calibri" pitchFamily="34" charset="0"/>
                </a:rPr>
                <a:t>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29" name="Picture 2" descr="C:\Users\mfaruk.kose\Pictures\HPV.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2378"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up 29"/>
          <p:cNvGrpSpPr/>
          <p:nvPr/>
        </p:nvGrpSpPr>
        <p:grpSpPr>
          <a:xfrm>
            <a:off x="7797763" y="4418388"/>
            <a:ext cx="900755" cy="1328057"/>
            <a:chOff x="5923133" y="3581173"/>
            <a:chExt cx="900755" cy="1328057"/>
          </a:xfrm>
        </p:grpSpPr>
        <p:sp>
          <p:nvSpPr>
            <p:cNvPr id="31" name="Text Box 12"/>
            <p:cNvSpPr txBox="1">
              <a:spLocks noChangeArrowheads="1"/>
            </p:cNvSpPr>
            <p:nvPr/>
          </p:nvSpPr>
          <p:spPr bwMode="auto">
            <a:xfrm>
              <a:off x="5928516" y="4509120"/>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a:t>
              </a:r>
              <a:r>
                <a:rPr lang="tr-TR" sz="1000" dirty="0">
                  <a:solidFill>
                    <a:schemeClr val="bg1"/>
                  </a:solidFill>
                  <a:latin typeface="Aptos" panose="020B0004020202020204" pitchFamily="34" charset="0"/>
                  <a:cs typeface="Calibri" pitchFamily="34" charset="0"/>
                </a:rPr>
                <a:t>58</a:t>
              </a:r>
              <a:r>
                <a:rPr lang="en-GB" sz="1000" dirty="0">
                  <a:solidFill>
                    <a:schemeClr val="bg1"/>
                  </a:solidFill>
                  <a:latin typeface="Aptos" panose="020B0004020202020204" pitchFamily="34" charset="0"/>
                  <a:cs typeface="Calibri" pitchFamily="34" charset="0"/>
                </a:rPr>
                <a:t>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32" name="Picture 2" descr="C:\Users\mfaruk.kose\Pictures\HPV.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3133"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AutoShape 43"/>
          <p:cNvSpPr>
            <a:spLocks noChangeAspect="1" noChangeArrowheads="1"/>
          </p:cNvSpPr>
          <p:nvPr/>
        </p:nvSpPr>
        <p:spPr bwMode="auto">
          <a:xfrm>
            <a:off x="5008406" y="2166401"/>
            <a:ext cx="2113918" cy="1432834"/>
          </a:xfrm>
          <a:prstGeom prst="roundRect">
            <a:avLst>
              <a:gd name="adj" fmla="val 16667"/>
            </a:avLst>
          </a:prstGeom>
          <a:solidFill>
            <a:srgbClr val="657AB3"/>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en-GB" dirty="0">
              <a:latin typeface="Aptos" panose="020B0004020202020204" pitchFamily="34" charset="0"/>
              <a:cs typeface="Calibri" pitchFamily="34" charset="0"/>
            </a:endParaRPr>
          </a:p>
        </p:txBody>
      </p:sp>
      <p:sp>
        <p:nvSpPr>
          <p:cNvPr id="43" name="Text Box 4"/>
          <p:cNvSpPr txBox="1">
            <a:spLocks noChangeArrowheads="1"/>
          </p:cNvSpPr>
          <p:nvPr/>
        </p:nvSpPr>
        <p:spPr bwMode="white">
          <a:xfrm>
            <a:off x="5169600" y="2581291"/>
            <a:ext cx="1815907" cy="1157764"/>
          </a:xfrm>
          <a:prstGeom prst="roundRect">
            <a:avLst/>
          </a:prstGeom>
          <a:solidFill>
            <a:srgbClr val="ED7D31"/>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400" dirty="0">
                <a:latin typeface="Aptos" panose="020B0004020202020204" pitchFamily="34" charset="0"/>
                <a:cs typeface="Calibri" pitchFamily="34" charset="0"/>
              </a:rPr>
              <a:t>Aluminium </a:t>
            </a:r>
            <a:r>
              <a:rPr lang="tr-TR" sz="1400" dirty="0">
                <a:latin typeface="Aptos" panose="020B0004020202020204" pitchFamily="34" charset="0"/>
                <a:cs typeface="Calibri" pitchFamily="34" charset="0"/>
              </a:rPr>
              <a:t>salt</a:t>
            </a:r>
            <a:endParaRPr lang="en-GB" sz="1400" dirty="0">
              <a:latin typeface="Aptos" panose="020B0004020202020204" pitchFamily="34" charset="0"/>
              <a:cs typeface="Calibri" pitchFamily="34" charset="0"/>
            </a:endParaRPr>
          </a:p>
          <a:p>
            <a:pPr algn="ctr"/>
            <a:r>
              <a:rPr lang="en-GB" sz="1200" dirty="0">
                <a:latin typeface="Aptos" panose="020B0004020202020204" pitchFamily="34" charset="0"/>
                <a:cs typeface="Calibri" pitchFamily="34" charset="0"/>
              </a:rPr>
              <a:t>(amorphous aluminium </a:t>
            </a:r>
            <a:r>
              <a:rPr lang="en-GB" sz="1200" dirty="0" err="1">
                <a:latin typeface="Aptos" panose="020B0004020202020204" pitchFamily="34" charset="0"/>
                <a:cs typeface="Calibri" pitchFamily="34" charset="0"/>
              </a:rPr>
              <a:t>hydroxyphosphate</a:t>
            </a:r>
            <a:r>
              <a:rPr lang="en-GB" sz="1200" dirty="0">
                <a:latin typeface="Aptos" panose="020B0004020202020204" pitchFamily="34" charset="0"/>
                <a:cs typeface="Calibri" pitchFamily="34" charset="0"/>
              </a:rPr>
              <a:t> sulphate [AAHS])</a:t>
            </a:r>
          </a:p>
        </p:txBody>
      </p:sp>
      <p:sp>
        <p:nvSpPr>
          <p:cNvPr id="45" name="Text Box 44"/>
          <p:cNvSpPr txBox="1">
            <a:spLocks noChangeArrowheads="1"/>
          </p:cNvSpPr>
          <p:nvPr/>
        </p:nvSpPr>
        <p:spPr bwMode="auto">
          <a:xfrm>
            <a:off x="5076064" y="2235562"/>
            <a:ext cx="2046261" cy="338554"/>
          </a:xfrm>
          <a:prstGeom prst="rect">
            <a:avLst/>
          </a:prstGeom>
          <a:noFill/>
          <a:ln w="9525">
            <a:noFill/>
            <a:miter lim="800000"/>
            <a:headEnd/>
            <a:tailEnd/>
          </a:ln>
        </p:spPr>
        <p:txBody>
          <a:bodyPr>
            <a:spAutoFit/>
          </a:bodyPr>
          <a:lstStyle/>
          <a:p>
            <a:pPr algn="ctr"/>
            <a:r>
              <a:rPr lang="en-GB" sz="1600" b="1" dirty="0" err="1">
                <a:solidFill>
                  <a:schemeClr val="bg1"/>
                </a:solidFill>
                <a:latin typeface="Aptos" panose="020B0004020202020204" pitchFamily="34" charset="0"/>
                <a:cs typeface="Calibri" pitchFamily="34" charset="0"/>
              </a:rPr>
              <a:t>Adjuvan</a:t>
            </a:r>
            <a:r>
              <a:rPr lang="tr-TR" sz="1600" b="1" dirty="0">
                <a:solidFill>
                  <a:schemeClr val="bg1"/>
                </a:solidFill>
                <a:latin typeface="Aptos" panose="020B0004020202020204" pitchFamily="34" charset="0"/>
                <a:cs typeface="Calibri" pitchFamily="34" charset="0"/>
              </a:rPr>
              <a:t>t 225 µg</a:t>
            </a:r>
            <a:endParaRPr lang="en-GB" sz="1600" dirty="0">
              <a:solidFill>
                <a:schemeClr val="bg1"/>
              </a:solidFill>
              <a:latin typeface="Aptos" panose="020B0004020202020204" pitchFamily="34" charset="0"/>
              <a:cs typeface="Calibri" pitchFamily="34" charset="0"/>
            </a:endParaRPr>
          </a:p>
        </p:txBody>
      </p:sp>
      <p:sp>
        <p:nvSpPr>
          <p:cNvPr id="46" name="AutoShape 43"/>
          <p:cNvSpPr>
            <a:spLocks noChangeAspect="1" noChangeArrowheads="1"/>
          </p:cNvSpPr>
          <p:nvPr/>
        </p:nvSpPr>
        <p:spPr bwMode="auto">
          <a:xfrm>
            <a:off x="8997106" y="4344489"/>
            <a:ext cx="2113918" cy="1432834"/>
          </a:xfrm>
          <a:prstGeom prst="roundRect">
            <a:avLst>
              <a:gd name="adj" fmla="val 16667"/>
            </a:avLst>
          </a:prstGeom>
          <a:solidFill>
            <a:srgbClr val="657AB3"/>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endParaRPr lang="en-GB" dirty="0">
              <a:latin typeface="Aptos" panose="020B0004020202020204" pitchFamily="34" charset="0"/>
              <a:cs typeface="Calibri" pitchFamily="34" charset="0"/>
            </a:endParaRPr>
          </a:p>
        </p:txBody>
      </p:sp>
      <p:sp>
        <p:nvSpPr>
          <p:cNvPr id="47" name="Text Box 44"/>
          <p:cNvSpPr txBox="1">
            <a:spLocks noChangeArrowheads="1"/>
          </p:cNvSpPr>
          <p:nvPr/>
        </p:nvSpPr>
        <p:spPr bwMode="auto">
          <a:xfrm>
            <a:off x="9064764" y="4413650"/>
            <a:ext cx="2046261" cy="338554"/>
          </a:xfrm>
          <a:prstGeom prst="rect">
            <a:avLst/>
          </a:prstGeom>
          <a:noFill/>
          <a:ln w="9525">
            <a:noFill/>
            <a:miter lim="800000"/>
            <a:headEnd/>
            <a:tailEnd/>
          </a:ln>
        </p:spPr>
        <p:txBody>
          <a:bodyPr>
            <a:spAutoFit/>
          </a:bodyPr>
          <a:lstStyle/>
          <a:p>
            <a:pPr algn="ctr"/>
            <a:r>
              <a:rPr lang="en-GB" sz="1600" b="1" dirty="0" err="1">
                <a:solidFill>
                  <a:schemeClr val="bg1"/>
                </a:solidFill>
                <a:latin typeface="Aptos" panose="020B0004020202020204" pitchFamily="34" charset="0"/>
                <a:cs typeface="Calibri" pitchFamily="34" charset="0"/>
              </a:rPr>
              <a:t>Adjuvan</a:t>
            </a:r>
            <a:r>
              <a:rPr lang="tr-TR" sz="1600" b="1" dirty="0">
                <a:solidFill>
                  <a:schemeClr val="bg1"/>
                </a:solidFill>
                <a:latin typeface="Aptos" panose="020B0004020202020204" pitchFamily="34" charset="0"/>
                <a:cs typeface="Calibri" pitchFamily="34" charset="0"/>
              </a:rPr>
              <a:t>t 500 µg</a:t>
            </a:r>
            <a:endParaRPr lang="en-GB" sz="1600" dirty="0">
              <a:solidFill>
                <a:schemeClr val="bg1"/>
              </a:solidFill>
              <a:latin typeface="Aptos" panose="020B0004020202020204" pitchFamily="34" charset="0"/>
              <a:cs typeface="Calibri" pitchFamily="34" charset="0"/>
            </a:endParaRPr>
          </a:p>
        </p:txBody>
      </p:sp>
      <p:sp>
        <p:nvSpPr>
          <p:cNvPr id="48" name="Text Box 4"/>
          <p:cNvSpPr txBox="1">
            <a:spLocks noChangeArrowheads="1"/>
          </p:cNvSpPr>
          <p:nvPr/>
        </p:nvSpPr>
        <p:spPr bwMode="white">
          <a:xfrm>
            <a:off x="9164048" y="4752205"/>
            <a:ext cx="1815907" cy="1157764"/>
          </a:xfrm>
          <a:prstGeom prst="roundRect">
            <a:avLst/>
          </a:prstGeom>
          <a:solidFill>
            <a:srgbClr val="ED7D31"/>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400" dirty="0">
                <a:latin typeface="Aptos" panose="020B0004020202020204" pitchFamily="34" charset="0"/>
                <a:cs typeface="Calibri" pitchFamily="34" charset="0"/>
              </a:rPr>
              <a:t>Aluminium </a:t>
            </a:r>
            <a:r>
              <a:rPr lang="tr-TR" sz="1400" dirty="0">
                <a:latin typeface="Aptos" panose="020B0004020202020204" pitchFamily="34" charset="0"/>
                <a:cs typeface="Calibri" pitchFamily="34" charset="0"/>
              </a:rPr>
              <a:t>salt</a:t>
            </a:r>
            <a:endParaRPr lang="en-GB" sz="1400" dirty="0">
              <a:latin typeface="Aptos" panose="020B0004020202020204" pitchFamily="34" charset="0"/>
              <a:cs typeface="Calibri" pitchFamily="34" charset="0"/>
            </a:endParaRPr>
          </a:p>
          <a:p>
            <a:pPr algn="ctr"/>
            <a:r>
              <a:rPr lang="en-GB" sz="1200" dirty="0">
                <a:latin typeface="Aptos" panose="020B0004020202020204" pitchFamily="34" charset="0"/>
                <a:cs typeface="Calibri" pitchFamily="34" charset="0"/>
              </a:rPr>
              <a:t>(amorphous aluminium </a:t>
            </a:r>
            <a:r>
              <a:rPr lang="en-GB" sz="1200" dirty="0" err="1">
                <a:latin typeface="Aptos" panose="020B0004020202020204" pitchFamily="34" charset="0"/>
                <a:cs typeface="Calibri" pitchFamily="34" charset="0"/>
              </a:rPr>
              <a:t>hydroxyphosphate</a:t>
            </a:r>
            <a:r>
              <a:rPr lang="en-GB" sz="1200" dirty="0">
                <a:latin typeface="Aptos" panose="020B0004020202020204" pitchFamily="34" charset="0"/>
                <a:cs typeface="Calibri" pitchFamily="34" charset="0"/>
              </a:rPr>
              <a:t> sulphate [AAHS])</a:t>
            </a:r>
          </a:p>
        </p:txBody>
      </p:sp>
      <p:sp>
        <p:nvSpPr>
          <p:cNvPr id="49" name="Altbilgi Yer Tutucusu 48"/>
          <p:cNvSpPr>
            <a:spLocks noGrp="1"/>
          </p:cNvSpPr>
          <p:nvPr>
            <p:ph type="ftr" sz="quarter" idx="11"/>
          </p:nvPr>
        </p:nvSpPr>
        <p:spPr/>
        <p:txBody>
          <a:bodyPr/>
          <a:lstStyle/>
          <a:p>
            <a:r>
              <a:rPr lang="fr-FR" dirty="0"/>
              <a:t>Villa LL, Lancet </a:t>
            </a:r>
            <a:r>
              <a:rPr lang="fr-FR" dirty="0" err="1"/>
              <a:t>Oncol</a:t>
            </a:r>
            <a:r>
              <a:rPr lang="fr-FR" dirty="0"/>
              <a:t> 2005;</a:t>
            </a:r>
            <a:r>
              <a:rPr lang="tr-TR" dirty="0"/>
              <a:t> http://www.merck.com/product/usa/pi_circulars/g/gardasil_9/gardasil_9_pi.pdf</a:t>
            </a:r>
            <a:r>
              <a:rPr lang="fr-FR" dirty="0"/>
              <a:t> </a:t>
            </a:r>
            <a:endParaRPr lang="en-US" dirty="0"/>
          </a:p>
        </p:txBody>
      </p:sp>
      <p:grpSp>
        <p:nvGrpSpPr>
          <p:cNvPr id="53" name="Grup 52"/>
          <p:cNvGrpSpPr/>
          <p:nvPr/>
        </p:nvGrpSpPr>
        <p:grpSpPr>
          <a:xfrm>
            <a:off x="615236" y="2267665"/>
            <a:ext cx="900755" cy="1342730"/>
            <a:chOff x="2770490" y="2158659"/>
            <a:chExt cx="900755" cy="1342730"/>
          </a:xfrm>
        </p:grpSpPr>
        <p:sp>
          <p:nvSpPr>
            <p:cNvPr id="54" name="Text Box 19"/>
            <p:cNvSpPr txBox="1">
              <a:spLocks noChangeArrowheads="1"/>
            </p:cNvSpPr>
            <p:nvPr/>
          </p:nvSpPr>
          <p:spPr bwMode="auto">
            <a:xfrm>
              <a:off x="2810338" y="3101279"/>
              <a:ext cx="821059"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6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55" name="Picture 2" descr="C:\Users\mfaruk.kose\Pictures\HPV.jpg"/>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70490" y="2158659"/>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up 55"/>
          <p:cNvGrpSpPr/>
          <p:nvPr/>
        </p:nvGrpSpPr>
        <p:grpSpPr>
          <a:xfrm>
            <a:off x="1515991" y="2269025"/>
            <a:ext cx="900755" cy="1341371"/>
            <a:chOff x="3671245" y="2160018"/>
            <a:chExt cx="900755" cy="1341371"/>
          </a:xfrm>
        </p:grpSpPr>
        <p:sp>
          <p:nvSpPr>
            <p:cNvPr id="57" name="Text Box 22"/>
            <p:cNvSpPr txBox="1">
              <a:spLocks noChangeArrowheads="1"/>
            </p:cNvSpPr>
            <p:nvPr/>
          </p:nvSpPr>
          <p:spPr bwMode="auto">
            <a:xfrm>
              <a:off x="3676628" y="3101279"/>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11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40 µg</a:t>
              </a:r>
              <a:endParaRPr lang="en-GB" sz="1000" dirty="0">
                <a:solidFill>
                  <a:schemeClr val="bg1"/>
                </a:solidFill>
                <a:latin typeface="Aptos" panose="020B0004020202020204" pitchFamily="34" charset="0"/>
                <a:cs typeface="Calibri" pitchFamily="34" charset="0"/>
              </a:endParaRPr>
            </a:p>
          </p:txBody>
        </p:sp>
        <p:pic>
          <p:nvPicPr>
            <p:cNvPr id="58" name="Picture 2" descr="C:\Users\mfaruk.kose\Pictures\HPV.jpg"/>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71245"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up 58"/>
          <p:cNvGrpSpPr/>
          <p:nvPr/>
        </p:nvGrpSpPr>
        <p:grpSpPr>
          <a:xfrm>
            <a:off x="2416746" y="2269025"/>
            <a:ext cx="900755" cy="1341371"/>
            <a:chOff x="4572000" y="2160018"/>
            <a:chExt cx="900755" cy="1341371"/>
          </a:xfrm>
        </p:grpSpPr>
        <p:sp>
          <p:nvSpPr>
            <p:cNvPr id="60" name="Text Box 12"/>
            <p:cNvSpPr txBox="1">
              <a:spLocks noChangeArrowheads="1"/>
            </p:cNvSpPr>
            <p:nvPr/>
          </p:nvSpPr>
          <p:spPr bwMode="auto">
            <a:xfrm>
              <a:off x="4577383" y="3101279"/>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16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40 µg</a:t>
              </a:r>
              <a:endParaRPr lang="en-GB" sz="1000" dirty="0">
                <a:solidFill>
                  <a:schemeClr val="bg1"/>
                </a:solidFill>
                <a:latin typeface="Aptos" panose="020B0004020202020204" pitchFamily="34" charset="0"/>
                <a:cs typeface="Calibri" pitchFamily="34" charset="0"/>
              </a:endParaRPr>
            </a:p>
          </p:txBody>
        </p:sp>
        <p:pic>
          <p:nvPicPr>
            <p:cNvPr id="61" name="Picture 2" descr="C:\Users\mfaruk.kose\Pictures\HP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up 61"/>
          <p:cNvGrpSpPr/>
          <p:nvPr/>
        </p:nvGrpSpPr>
        <p:grpSpPr>
          <a:xfrm>
            <a:off x="3317501" y="2269025"/>
            <a:ext cx="900755" cy="1341371"/>
            <a:chOff x="5472755" y="2160018"/>
            <a:chExt cx="900755" cy="1341371"/>
          </a:xfrm>
        </p:grpSpPr>
        <p:sp>
          <p:nvSpPr>
            <p:cNvPr id="63" name="Text Box 15"/>
            <p:cNvSpPr txBox="1">
              <a:spLocks noChangeArrowheads="1"/>
            </p:cNvSpPr>
            <p:nvPr/>
          </p:nvSpPr>
          <p:spPr bwMode="auto">
            <a:xfrm>
              <a:off x="5478138" y="3101279"/>
              <a:ext cx="889988" cy="400110"/>
            </a:xfrm>
            <a:prstGeom prst="rect">
              <a:avLst/>
            </a:prstGeom>
            <a:noFill/>
            <a:ln w="9525">
              <a:noFill/>
              <a:miter lim="800000"/>
              <a:headEnd/>
              <a:tailEnd/>
            </a:ln>
          </p:spPr>
          <p:txBody>
            <a:bodyPr wrap="none">
              <a:spAutoFit/>
            </a:bodyPr>
            <a:lstStyle/>
            <a:p>
              <a:pPr algn="ctr"/>
              <a:r>
                <a:rPr lang="en-GB" sz="1000" dirty="0">
                  <a:solidFill>
                    <a:schemeClr val="bg1"/>
                  </a:solidFill>
                  <a:latin typeface="Aptos" panose="020B0004020202020204" pitchFamily="34" charset="0"/>
                  <a:cs typeface="Calibri" pitchFamily="34" charset="0"/>
                </a:rPr>
                <a:t>HPV 18 VLPs</a:t>
              </a:r>
              <a:endParaRPr lang="tr-TR" sz="1000" dirty="0">
                <a:solidFill>
                  <a:schemeClr val="bg1"/>
                </a:solidFill>
                <a:latin typeface="Aptos" panose="020B0004020202020204" pitchFamily="34" charset="0"/>
                <a:cs typeface="Calibri" pitchFamily="34" charset="0"/>
              </a:endParaRPr>
            </a:p>
            <a:p>
              <a:pPr algn="ctr"/>
              <a:r>
                <a:rPr lang="tr-TR" sz="1000" dirty="0">
                  <a:solidFill>
                    <a:schemeClr val="bg1"/>
                  </a:solidFill>
                  <a:latin typeface="Aptos" panose="020B0004020202020204" pitchFamily="34" charset="0"/>
                  <a:cs typeface="Calibri" pitchFamily="34" charset="0"/>
                </a:rPr>
                <a:t>20 µg</a:t>
              </a:r>
              <a:endParaRPr lang="en-GB" sz="1000" dirty="0">
                <a:solidFill>
                  <a:schemeClr val="bg1"/>
                </a:solidFill>
                <a:latin typeface="Aptos" panose="020B0004020202020204" pitchFamily="34" charset="0"/>
                <a:cs typeface="Calibri" pitchFamily="34" charset="0"/>
              </a:endParaRPr>
            </a:p>
          </p:txBody>
        </p:sp>
        <p:pic>
          <p:nvPicPr>
            <p:cNvPr id="64" name="Picture 2" descr="C:\Users\mfaruk.kose\Pictures\HP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2755"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5341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30" name="Rectangle 25"/>
          <p:cNvSpPr>
            <a:spLocks noGrp="1" noChangeArrowheads="1"/>
          </p:cNvSpPr>
          <p:nvPr>
            <p:ph type="title"/>
          </p:nvPr>
        </p:nvSpPr>
        <p:spPr/>
        <p:txBody>
          <a:bodyPr>
            <a:normAutofit/>
          </a:bodyPr>
          <a:lstStyle/>
          <a:p>
            <a:r>
              <a:rPr lang="tr-TR" dirty="0"/>
              <a:t>9vHPV </a:t>
            </a:r>
            <a:r>
              <a:rPr lang="tr-TR" dirty="0" err="1"/>
              <a:t>Vaccine</a:t>
            </a:r>
            <a:r>
              <a:rPr lang="tr-TR" dirty="0"/>
              <a:t> Content</a:t>
            </a:r>
            <a:endParaRPr lang="en-US" baseline="30000" dirty="0">
              <a:ea typeface="Arial Unicode MS" pitchFamily="34" charset="-128"/>
              <a:cs typeface="Calibri" pitchFamily="34" charset="0"/>
            </a:endParaRPr>
          </a:p>
        </p:txBody>
      </p:sp>
      <p:sp>
        <p:nvSpPr>
          <p:cNvPr id="39" name="Footer Placeholder 38"/>
          <p:cNvSpPr>
            <a:spLocks noGrp="1"/>
          </p:cNvSpPr>
          <p:nvPr>
            <p:ph type="ftr" sz="quarter" idx="11"/>
          </p:nvPr>
        </p:nvSpPr>
        <p:spPr/>
        <p:txBody>
          <a:bodyPr/>
          <a:lstStyle/>
          <a:p>
            <a:r>
              <a:rPr lang="tr-TR" dirty="0"/>
              <a:t>http://www.merck.com/product/usa/pi_circulars/g/gardasil_9/gardasil_9_pi.pdf</a:t>
            </a:r>
          </a:p>
        </p:txBody>
      </p:sp>
      <p:sp>
        <p:nvSpPr>
          <p:cNvPr id="64521" name="Text Box 3"/>
          <p:cNvSpPr txBox="1">
            <a:spLocks noChangeArrowheads="1"/>
          </p:cNvSpPr>
          <p:nvPr/>
        </p:nvSpPr>
        <p:spPr bwMode="auto">
          <a:xfrm>
            <a:off x="7240078" y="3919578"/>
            <a:ext cx="458780" cy="707886"/>
          </a:xfrm>
          <a:prstGeom prst="rect">
            <a:avLst/>
          </a:prstGeom>
          <a:noFill/>
          <a:ln w="9525">
            <a:noFill/>
            <a:miter lim="800000"/>
            <a:headEnd/>
            <a:tailEnd/>
          </a:ln>
        </p:spPr>
        <p:txBody>
          <a:bodyPr wrap="none">
            <a:spAutoFit/>
          </a:bodyPr>
          <a:lstStyle/>
          <a:p>
            <a:r>
              <a:rPr lang="en-GB" sz="4000" dirty="0">
                <a:latin typeface="Aptos" panose="020B0004020202020204" pitchFamily="34" charset="0"/>
                <a:cs typeface="Calibri" pitchFamily="34" charset="0"/>
              </a:rPr>
              <a:t>+</a:t>
            </a:r>
          </a:p>
        </p:txBody>
      </p:sp>
      <p:sp>
        <p:nvSpPr>
          <p:cNvPr id="64523" name="AutoShape 6"/>
          <p:cNvSpPr>
            <a:spLocks noChangeAspect="1" noChangeArrowheads="1"/>
          </p:cNvSpPr>
          <p:nvPr/>
        </p:nvSpPr>
        <p:spPr bwMode="auto">
          <a:xfrm>
            <a:off x="2540314" y="2982368"/>
            <a:ext cx="4707815" cy="2952328"/>
          </a:xfrm>
          <a:prstGeom prst="roundRect">
            <a:avLst>
              <a:gd name="adj" fmla="val 16667"/>
            </a:avLst>
          </a:prstGeom>
          <a:noFill/>
          <a:ln w="9525">
            <a:solidFill>
              <a:srgbClr val="007148"/>
            </a:solidFill>
            <a:round/>
            <a:headEnd/>
            <a:tailEnd/>
          </a:ln>
        </p:spPr>
        <p:txBody>
          <a:bodyPr wrap="none" anchor="ctr"/>
          <a:lstStyle/>
          <a:p>
            <a:endParaRPr lang="en-GB" dirty="0">
              <a:latin typeface="Aptos" panose="020B0004020202020204" pitchFamily="34" charset="0"/>
              <a:cs typeface="Calibri" pitchFamily="34" charset="0"/>
            </a:endParaRPr>
          </a:p>
        </p:txBody>
      </p:sp>
      <p:sp>
        <p:nvSpPr>
          <p:cNvPr id="64528" name="Text Box 23"/>
          <p:cNvSpPr txBox="1">
            <a:spLocks noChangeArrowheads="1"/>
          </p:cNvSpPr>
          <p:nvPr/>
        </p:nvSpPr>
        <p:spPr bwMode="auto">
          <a:xfrm>
            <a:off x="4376137" y="2605714"/>
            <a:ext cx="1189749" cy="338554"/>
          </a:xfrm>
          <a:prstGeom prst="rect">
            <a:avLst/>
          </a:prstGeom>
          <a:noFill/>
          <a:ln w="9525">
            <a:noFill/>
            <a:miter lim="800000"/>
            <a:headEnd/>
            <a:tailEnd/>
          </a:ln>
        </p:spPr>
        <p:txBody>
          <a:bodyPr wrap="none">
            <a:spAutoFit/>
          </a:bodyPr>
          <a:lstStyle/>
          <a:p>
            <a:r>
              <a:rPr lang="tr-TR" sz="1600" b="1" dirty="0" err="1">
                <a:latin typeface="Aptos" panose="020B0004020202020204" pitchFamily="34" charset="0"/>
                <a:cs typeface="Calibri" pitchFamily="34" charset="0"/>
              </a:rPr>
              <a:t>Antibodies</a:t>
            </a:r>
            <a:endParaRPr lang="en-GB" sz="1600" b="1" dirty="0">
              <a:latin typeface="Aptos" panose="020B0004020202020204" pitchFamily="34" charset="0"/>
              <a:cs typeface="Calibri" pitchFamily="34" charset="0"/>
            </a:endParaRPr>
          </a:p>
        </p:txBody>
      </p:sp>
      <p:sp>
        <p:nvSpPr>
          <p:cNvPr id="64529" name="AutoShape 24"/>
          <p:cNvSpPr>
            <a:spLocks noChangeArrowheads="1"/>
          </p:cNvSpPr>
          <p:nvPr/>
        </p:nvSpPr>
        <p:spPr bwMode="auto">
          <a:xfrm>
            <a:off x="2298251" y="2565158"/>
            <a:ext cx="7538538" cy="3441546"/>
          </a:xfrm>
          <a:prstGeom prst="roundRect">
            <a:avLst>
              <a:gd name="adj" fmla="val 16667"/>
            </a:avLst>
          </a:prstGeom>
          <a:noFill/>
          <a:ln w="28575" algn="ctr">
            <a:solidFill>
              <a:srgbClr val="007148"/>
            </a:solidFill>
            <a:round/>
            <a:headEnd/>
            <a:tailEnd/>
          </a:ln>
        </p:spPr>
        <p:txBody>
          <a:bodyPr wrap="none" anchor="ctr"/>
          <a:lstStyle/>
          <a:p>
            <a:endParaRPr lang="en-GB" dirty="0">
              <a:latin typeface="Aptos" panose="020B0004020202020204" pitchFamily="34" charset="0"/>
              <a:cs typeface="Calibri" pitchFamily="34" charset="0"/>
            </a:endParaRPr>
          </a:p>
        </p:txBody>
      </p:sp>
      <p:sp>
        <p:nvSpPr>
          <p:cNvPr id="64541" name="AutoShape 43"/>
          <p:cNvSpPr>
            <a:spLocks noChangeAspect="1" noChangeArrowheads="1"/>
          </p:cNvSpPr>
          <p:nvPr/>
        </p:nvSpPr>
        <p:spPr bwMode="auto">
          <a:xfrm>
            <a:off x="7654490" y="3538375"/>
            <a:ext cx="2113918" cy="1432834"/>
          </a:xfrm>
          <a:prstGeom prst="roundRect">
            <a:avLst>
              <a:gd name="adj" fmla="val 16667"/>
            </a:avLst>
          </a:prstGeom>
          <a:noFill/>
          <a:ln w="9525">
            <a:solidFill>
              <a:srgbClr val="007148"/>
            </a:solidFill>
            <a:round/>
            <a:headEnd/>
            <a:tailEnd/>
          </a:ln>
        </p:spPr>
        <p:txBody>
          <a:bodyPr wrap="none" anchor="ctr"/>
          <a:lstStyle/>
          <a:p>
            <a:endParaRPr lang="en-GB" dirty="0">
              <a:latin typeface="Aptos" panose="020B0004020202020204" pitchFamily="34" charset="0"/>
              <a:cs typeface="Calibri" pitchFamily="34" charset="0"/>
            </a:endParaRPr>
          </a:p>
        </p:txBody>
      </p:sp>
      <p:sp>
        <p:nvSpPr>
          <p:cNvPr id="64542" name="Text Box 44"/>
          <p:cNvSpPr txBox="1">
            <a:spLocks noChangeArrowheads="1"/>
          </p:cNvSpPr>
          <p:nvPr/>
        </p:nvSpPr>
        <p:spPr bwMode="auto">
          <a:xfrm>
            <a:off x="7722148" y="3607536"/>
            <a:ext cx="2046261" cy="338554"/>
          </a:xfrm>
          <a:prstGeom prst="rect">
            <a:avLst/>
          </a:prstGeom>
          <a:noFill/>
          <a:ln w="9525">
            <a:noFill/>
            <a:miter lim="800000"/>
            <a:headEnd/>
            <a:tailEnd/>
          </a:ln>
        </p:spPr>
        <p:txBody>
          <a:bodyPr>
            <a:spAutoFit/>
          </a:bodyPr>
          <a:lstStyle/>
          <a:p>
            <a:pPr algn="ctr"/>
            <a:r>
              <a:rPr lang="en-GB" sz="1600" b="1" dirty="0" err="1">
                <a:latin typeface="Aptos" panose="020B0004020202020204" pitchFamily="34" charset="0"/>
                <a:cs typeface="Calibri" pitchFamily="34" charset="0"/>
              </a:rPr>
              <a:t>Adjuvan</a:t>
            </a:r>
            <a:r>
              <a:rPr lang="tr-TR" sz="1600" b="1" dirty="0">
                <a:latin typeface="Aptos" panose="020B0004020202020204" pitchFamily="34" charset="0"/>
                <a:cs typeface="Calibri" pitchFamily="34" charset="0"/>
              </a:rPr>
              <a:t>t 500 µg</a:t>
            </a:r>
            <a:endParaRPr lang="en-GB" sz="1600" dirty="0">
              <a:latin typeface="Aptos" panose="020B0004020202020204" pitchFamily="34" charset="0"/>
              <a:cs typeface="Calibri" pitchFamily="34" charset="0"/>
            </a:endParaRPr>
          </a:p>
        </p:txBody>
      </p:sp>
      <p:grpSp>
        <p:nvGrpSpPr>
          <p:cNvPr id="8" name="Grup 7"/>
          <p:cNvGrpSpPr/>
          <p:nvPr/>
        </p:nvGrpSpPr>
        <p:grpSpPr>
          <a:xfrm>
            <a:off x="3089994" y="3112117"/>
            <a:ext cx="900755" cy="1342730"/>
            <a:chOff x="2770490" y="2158659"/>
            <a:chExt cx="900755" cy="1342730"/>
          </a:xfrm>
        </p:grpSpPr>
        <p:sp>
          <p:nvSpPr>
            <p:cNvPr id="64526" name="Text Box 19"/>
            <p:cNvSpPr txBox="1">
              <a:spLocks noChangeArrowheads="1"/>
            </p:cNvSpPr>
            <p:nvPr/>
          </p:nvSpPr>
          <p:spPr bwMode="auto">
            <a:xfrm>
              <a:off x="2810338" y="3101279"/>
              <a:ext cx="821059"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6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30 µg</a:t>
              </a:r>
              <a:endParaRPr lang="en-GB" sz="1000" dirty="0">
                <a:latin typeface="Aptos" panose="020B0004020202020204" pitchFamily="34" charset="0"/>
                <a:cs typeface="Calibri" pitchFamily="34" charset="0"/>
              </a:endParaRPr>
            </a:p>
          </p:txBody>
        </p:sp>
        <p:pic>
          <p:nvPicPr>
            <p:cNvPr id="56" name="Picture 2" descr="C:\Users\mfaruk.kose\Pictures\HPV.jpg"/>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70490" y="2158659"/>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 8"/>
          <p:cNvGrpSpPr/>
          <p:nvPr/>
        </p:nvGrpSpPr>
        <p:grpSpPr>
          <a:xfrm>
            <a:off x="3990749" y="3113477"/>
            <a:ext cx="900755" cy="1341371"/>
            <a:chOff x="3671245" y="2160018"/>
            <a:chExt cx="900755" cy="1341371"/>
          </a:xfrm>
        </p:grpSpPr>
        <p:sp>
          <p:nvSpPr>
            <p:cNvPr id="64527" name="Text Box 22"/>
            <p:cNvSpPr txBox="1">
              <a:spLocks noChangeArrowheads="1"/>
            </p:cNvSpPr>
            <p:nvPr/>
          </p:nvSpPr>
          <p:spPr bwMode="auto">
            <a:xfrm>
              <a:off x="3676628" y="3101279"/>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11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40 µg</a:t>
              </a:r>
              <a:endParaRPr lang="en-GB" sz="1000" dirty="0">
                <a:latin typeface="Aptos" panose="020B0004020202020204" pitchFamily="34" charset="0"/>
                <a:cs typeface="Calibri" pitchFamily="34" charset="0"/>
              </a:endParaRPr>
            </a:p>
          </p:txBody>
        </p:sp>
        <p:pic>
          <p:nvPicPr>
            <p:cNvPr id="57" name="Picture 2" descr="C:\Users\mfaruk.kose\Pictures\HPV.jpg"/>
            <p:cNvPicPr>
              <a:picLocks noChangeAspect="1" noChangeArrowheads="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71245"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 9"/>
          <p:cNvGrpSpPr/>
          <p:nvPr/>
        </p:nvGrpSpPr>
        <p:grpSpPr>
          <a:xfrm>
            <a:off x="4891504" y="3113477"/>
            <a:ext cx="900755" cy="1341371"/>
            <a:chOff x="4572000" y="2160018"/>
            <a:chExt cx="900755" cy="1341371"/>
          </a:xfrm>
        </p:grpSpPr>
        <p:sp>
          <p:nvSpPr>
            <p:cNvPr id="64524" name="Text Box 12"/>
            <p:cNvSpPr txBox="1">
              <a:spLocks noChangeArrowheads="1"/>
            </p:cNvSpPr>
            <p:nvPr/>
          </p:nvSpPr>
          <p:spPr bwMode="auto">
            <a:xfrm>
              <a:off x="4577383" y="3101279"/>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16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60 µg</a:t>
              </a:r>
              <a:endParaRPr lang="en-GB" sz="1000" dirty="0">
                <a:latin typeface="Aptos" panose="020B0004020202020204" pitchFamily="34" charset="0"/>
                <a:cs typeface="Calibri" pitchFamily="34" charset="0"/>
              </a:endParaRPr>
            </a:p>
          </p:txBody>
        </p:sp>
        <p:pic>
          <p:nvPicPr>
            <p:cNvPr id="58" name="Picture 2" descr="C:\Users\mfaruk.kose\Pictures\HP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 10"/>
          <p:cNvGrpSpPr/>
          <p:nvPr/>
        </p:nvGrpSpPr>
        <p:grpSpPr>
          <a:xfrm>
            <a:off x="5792259" y="3113477"/>
            <a:ext cx="900755" cy="1341371"/>
            <a:chOff x="5472755" y="2160018"/>
            <a:chExt cx="900755" cy="1341371"/>
          </a:xfrm>
        </p:grpSpPr>
        <p:sp>
          <p:nvSpPr>
            <p:cNvPr id="64525" name="Text Box 15"/>
            <p:cNvSpPr txBox="1">
              <a:spLocks noChangeArrowheads="1"/>
            </p:cNvSpPr>
            <p:nvPr/>
          </p:nvSpPr>
          <p:spPr bwMode="auto">
            <a:xfrm>
              <a:off x="5478138" y="3101279"/>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18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40 µg</a:t>
              </a:r>
              <a:endParaRPr lang="en-GB" sz="1000" dirty="0">
                <a:latin typeface="Aptos" panose="020B0004020202020204" pitchFamily="34" charset="0"/>
                <a:cs typeface="Calibri" pitchFamily="34" charset="0"/>
              </a:endParaRPr>
            </a:p>
          </p:txBody>
        </p:sp>
        <p:pic>
          <p:nvPicPr>
            <p:cNvPr id="59" name="Picture 2" descr="C:\Users\mfaruk.kose\Pictures\HPV.jpg"/>
            <p:cNvPicPr>
              <a:picLocks noChangeAspect="1" noChangeArrowheads="1"/>
            </p:cNvPicPr>
            <p:nvPr/>
          </p:nvPicPr>
          <p:blipFill>
            <a:blip r:embed="rId6"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72755" y="2160018"/>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 13"/>
          <p:cNvGrpSpPr/>
          <p:nvPr/>
        </p:nvGrpSpPr>
        <p:grpSpPr>
          <a:xfrm>
            <a:off x="2639617" y="4534632"/>
            <a:ext cx="900755" cy="1328057"/>
            <a:chOff x="2320113" y="3581173"/>
            <a:chExt cx="900755" cy="1328057"/>
          </a:xfrm>
        </p:grpSpPr>
        <p:sp>
          <p:nvSpPr>
            <p:cNvPr id="44" name="Text Box 12"/>
            <p:cNvSpPr txBox="1">
              <a:spLocks noChangeArrowheads="1"/>
            </p:cNvSpPr>
            <p:nvPr/>
          </p:nvSpPr>
          <p:spPr bwMode="auto">
            <a:xfrm>
              <a:off x="2325496" y="4509120"/>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a:t>
              </a:r>
              <a:r>
                <a:rPr lang="tr-TR" sz="1000" dirty="0">
                  <a:latin typeface="Aptos" panose="020B0004020202020204" pitchFamily="34" charset="0"/>
                  <a:cs typeface="Calibri" pitchFamily="34" charset="0"/>
                </a:rPr>
                <a:t>31</a:t>
              </a:r>
              <a:r>
                <a:rPr lang="en-GB" sz="1000" dirty="0">
                  <a:latin typeface="Aptos" panose="020B0004020202020204" pitchFamily="34" charset="0"/>
                  <a:cs typeface="Calibri" pitchFamily="34" charset="0"/>
                </a:rPr>
                <a:t>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20 µg</a:t>
              </a:r>
              <a:endParaRPr lang="en-GB" sz="1000" dirty="0">
                <a:latin typeface="Aptos" panose="020B0004020202020204" pitchFamily="34" charset="0"/>
                <a:cs typeface="Calibri" pitchFamily="34" charset="0"/>
              </a:endParaRPr>
            </a:p>
          </p:txBody>
        </p:sp>
        <p:pic>
          <p:nvPicPr>
            <p:cNvPr id="55" name="Picture 2" descr="C:\Users\mfaruk.kose\Pictures\HPV.jp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0113"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 14"/>
          <p:cNvGrpSpPr/>
          <p:nvPr/>
        </p:nvGrpSpPr>
        <p:grpSpPr>
          <a:xfrm>
            <a:off x="3540372" y="4534632"/>
            <a:ext cx="918382" cy="1328057"/>
            <a:chOff x="3220868" y="3581173"/>
            <a:chExt cx="918382" cy="1328057"/>
          </a:xfrm>
        </p:grpSpPr>
        <p:sp>
          <p:nvSpPr>
            <p:cNvPr id="45" name="Text Box 15"/>
            <p:cNvSpPr txBox="1">
              <a:spLocks noChangeArrowheads="1"/>
            </p:cNvSpPr>
            <p:nvPr/>
          </p:nvSpPr>
          <p:spPr bwMode="auto">
            <a:xfrm>
              <a:off x="3249262" y="4509120"/>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a:t>
              </a:r>
              <a:r>
                <a:rPr lang="tr-TR" sz="1000" dirty="0">
                  <a:latin typeface="Aptos" panose="020B0004020202020204" pitchFamily="34" charset="0"/>
                  <a:cs typeface="Calibri" pitchFamily="34" charset="0"/>
                </a:rPr>
                <a:t>33</a:t>
              </a:r>
              <a:r>
                <a:rPr lang="en-GB" sz="1000" dirty="0">
                  <a:latin typeface="Aptos" panose="020B0004020202020204" pitchFamily="34" charset="0"/>
                  <a:cs typeface="Calibri" pitchFamily="34" charset="0"/>
                </a:rPr>
                <a:t>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20 µg</a:t>
              </a:r>
              <a:endParaRPr lang="en-GB" sz="1000" dirty="0">
                <a:latin typeface="Aptos" panose="020B0004020202020204" pitchFamily="34" charset="0"/>
                <a:cs typeface="Calibri" pitchFamily="34" charset="0"/>
              </a:endParaRPr>
            </a:p>
          </p:txBody>
        </p:sp>
        <p:pic>
          <p:nvPicPr>
            <p:cNvPr id="61" name="Picture 2" descr="C:\Users\mfaruk.kose\Pictures\HPV.jp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0868"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 15"/>
          <p:cNvGrpSpPr/>
          <p:nvPr/>
        </p:nvGrpSpPr>
        <p:grpSpPr>
          <a:xfrm>
            <a:off x="4441127" y="4534632"/>
            <a:ext cx="931048" cy="1328057"/>
            <a:chOff x="4121623" y="3581173"/>
            <a:chExt cx="931048" cy="1328057"/>
          </a:xfrm>
        </p:grpSpPr>
        <p:sp>
          <p:nvSpPr>
            <p:cNvPr id="46" name="Text Box 19"/>
            <p:cNvSpPr txBox="1">
              <a:spLocks noChangeArrowheads="1"/>
            </p:cNvSpPr>
            <p:nvPr/>
          </p:nvSpPr>
          <p:spPr bwMode="auto">
            <a:xfrm>
              <a:off x="4162683" y="4509120"/>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a:t>
              </a:r>
              <a:r>
                <a:rPr lang="tr-TR" sz="1000" dirty="0">
                  <a:latin typeface="Aptos" panose="020B0004020202020204" pitchFamily="34" charset="0"/>
                  <a:cs typeface="Calibri" pitchFamily="34" charset="0"/>
                </a:rPr>
                <a:t>45</a:t>
              </a:r>
              <a:r>
                <a:rPr lang="en-GB" sz="1000" dirty="0">
                  <a:latin typeface="Aptos" panose="020B0004020202020204" pitchFamily="34" charset="0"/>
                  <a:cs typeface="Calibri" pitchFamily="34" charset="0"/>
                </a:rPr>
                <a:t>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20 µg</a:t>
              </a:r>
              <a:endParaRPr lang="en-GB" sz="1000" dirty="0">
                <a:latin typeface="Aptos" panose="020B0004020202020204" pitchFamily="34" charset="0"/>
                <a:cs typeface="Calibri" pitchFamily="34" charset="0"/>
              </a:endParaRPr>
            </a:p>
          </p:txBody>
        </p:sp>
        <p:pic>
          <p:nvPicPr>
            <p:cNvPr id="62" name="Picture 2" descr="C:\Users\mfaruk.kose\Pictures\HPV.jp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21623"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 16"/>
          <p:cNvGrpSpPr/>
          <p:nvPr/>
        </p:nvGrpSpPr>
        <p:grpSpPr>
          <a:xfrm>
            <a:off x="5341882" y="4534632"/>
            <a:ext cx="900755" cy="1328057"/>
            <a:chOff x="5022378" y="3581173"/>
            <a:chExt cx="900755" cy="1328057"/>
          </a:xfrm>
        </p:grpSpPr>
        <p:sp>
          <p:nvSpPr>
            <p:cNvPr id="47" name="Text Box 22"/>
            <p:cNvSpPr txBox="1">
              <a:spLocks noChangeArrowheads="1"/>
            </p:cNvSpPr>
            <p:nvPr/>
          </p:nvSpPr>
          <p:spPr bwMode="auto">
            <a:xfrm>
              <a:off x="5027761" y="4509120"/>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a:t>
              </a:r>
              <a:r>
                <a:rPr lang="tr-TR" sz="1000" dirty="0">
                  <a:latin typeface="Aptos" panose="020B0004020202020204" pitchFamily="34" charset="0"/>
                  <a:cs typeface="Calibri" pitchFamily="34" charset="0"/>
                </a:rPr>
                <a:t>52</a:t>
              </a:r>
              <a:r>
                <a:rPr lang="en-GB" sz="1000" dirty="0">
                  <a:latin typeface="Aptos" panose="020B0004020202020204" pitchFamily="34" charset="0"/>
                  <a:cs typeface="Calibri" pitchFamily="34" charset="0"/>
                </a:rPr>
                <a:t>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20 µg</a:t>
              </a:r>
              <a:endParaRPr lang="en-GB" sz="1000" dirty="0">
                <a:latin typeface="Aptos" panose="020B0004020202020204" pitchFamily="34" charset="0"/>
                <a:cs typeface="Calibri" pitchFamily="34" charset="0"/>
              </a:endParaRPr>
            </a:p>
          </p:txBody>
        </p:sp>
        <p:pic>
          <p:nvPicPr>
            <p:cNvPr id="63" name="Picture 2" descr="C:\Users\mfaruk.kose\Pictures\HPV.jp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2378"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 17"/>
          <p:cNvGrpSpPr/>
          <p:nvPr/>
        </p:nvGrpSpPr>
        <p:grpSpPr>
          <a:xfrm>
            <a:off x="6242637" y="4534632"/>
            <a:ext cx="900755" cy="1328057"/>
            <a:chOff x="5923133" y="3581173"/>
            <a:chExt cx="900755" cy="1328057"/>
          </a:xfrm>
        </p:grpSpPr>
        <p:sp>
          <p:nvSpPr>
            <p:cNvPr id="49" name="Text Box 12"/>
            <p:cNvSpPr txBox="1">
              <a:spLocks noChangeArrowheads="1"/>
            </p:cNvSpPr>
            <p:nvPr/>
          </p:nvSpPr>
          <p:spPr bwMode="auto">
            <a:xfrm>
              <a:off x="5928516" y="4509120"/>
              <a:ext cx="889988" cy="400110"/>
            </a:xfrm>
            <a:prstGeom prst="rect">
              <a:avLst/>
            </a:prstGeom>
            <a:noFill/>
            <a:ln w="9525">
              <a:noFill/>
              <a:miter lim="800000"/>
              <a:headEnd/>
              <a:tailEnd/>
            </a:ln>
          </p:spPr>
          <p:txBody>
            <a:bodyPr wrap="none">
              <a:spAutoFit/>
            </a:bodyPr>
            <a:lstStyle/>
            <a:p>
              <a:pPr algn="ctr"/>
              <a:r>
                <a:rPr lang="en-GB" sz="1000" dirty="0">
                  <a:latin typeface="Aptos" panose="020B0004020202020204" pitchFamily="34" charset="0"/>
                  <a:cs typeface="Calibri" pitchFamily="34" charset="0"/>
                </a:rPr>
                <a:t>HPV </a:t>
              </a:r>
              <a:r>
                <a:rPr lang="tr-TR" sz="1000" dirty="0">
                  <a:latin typeface="Aptos" panose="020B0004020202020204" pitchFamily="34" charset="0"/>
                  <a:cs typeface="Calibri" pitchFamily="34" charset="0"/>
                </a:rPr>
                <a:t>58</a:t>
              </a:r>
              <a:r>
                <a:rPr lang="en-GB" sz="1000" dirty="0">
                  <a:latin typeface="Aptos" panose="020B0004020202020204" pitchFamily="34" charset="0"/>
                  <a:cs typeface="Calibri" pitchFamily="34" charset="0"/>
                </a:rPr>
                <a:t> VLPs</a:t>
              </a:r>
              <a:endParaRPr lang="tr-TR" sz="1000" dirty="0">
                <a:latin typeface="Aptos" panose="020B0004020202020204" pitchFamily="34" charset="0"/>
                <a:cs typeface="Calibri" pitchFamily="34" charset="0"/>
              </a:endParaRPr>
            </a:p>
            <a:p>
              <a:pPr algn="ctr"/>
              <a:r>
                <a:rPr lang="tr-TR" sz="1000" dirty="0">
                  <a:latin typeface="Aptos" panose="020B0004020202020204" pitchFamily="34" charset="0"/>
                  <a:cs typeface="Calibri" pitchFamily="34" charset="0"/>
                </a:rPr>
                <a:t>20 µg</a:t>
              </a:r>
              <a:endParaRPr lang="en-GB" sz="1000" dirty="0">
                <a:latin typeface="Aptos" panose="020B0004020202020204" pitchFamily="34" charset="0"/>
                <a:cs typeface="Calibri" pitchFamily="34" charset="0"/>
              </a:endParaRPr>
            </a:p>
          </p:txBody>
        </p:sp>
        <p:pic>
          <p:nvPicPr>
            <p:cNvPr id="64" name="Picture 2" descr="C:\Users\mfaruk.kose\Pictures\HPV.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3133" y="3581173"/>
              <a:ext cx="900755" cy="90110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 Box 4"/>
          <p:cNvSpPr txBox="1">
            <a:spLocks noChangeArrowheads="1"/>
          </p:cNvSpPr>
          <p:nvPr/>
        </p:nvSpPr>
        <p:spPr bwMode="white">
          <a:xfrm>
            <a:off x="7828630" y="3946091"/>
            <a:ext cx="1729201" cy="1157764"/>
          </a:xfrm>
          <a:prstGeom prst="round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400" dirty="0">
                <a:latin typeface="Aptos" panose="020B0004020202020204" pitchFamily="34" charset="0"/>
                <a:cs typeface="Calibri" pitchFamily="34" charset="0"/>
              </a:rPr>
              <a:t>Aluminium </a:t>
            </a:r>
            <a:r>
              <a:rPr lang="tr-TR" sz="1400" dirty="0">
                <a:latin typeface="Aptos" panose="020B0004020202020204" pitchFamily="34" charset="0"/>
                <a:cs typeface="Calibri" pitchFamily="34" charset="0"/>
              </a:rPr>
              <a:t>salt</a:t>
            </a:r>
            <a:endParaRPr lang="en-GB" sz="1400" dirty="0">
              <a:latin typeface="Aptos" panose="020B0004020202020204" pitchFamily="34" charset="0"/>
              <a:cs typeface="Calibri" pitchFamily="34" charset="0"/>
            </a:endParaRPr>
          </a:p>
          <a:p>
            <a:pPr algn="ctr"/>
            <a:r>
              <a:rPr lang="en-GB" sz="1200" dirty="0">
                <a:latin typeface="Aptos" panose="020B0004020202020204" pitchFamily="34" charset="0"/>
                <a:cs typeface="Calibri" pitchFamily="34" charset="0"/>
              </a:rPr>
              <a:t>(amorphous aluminium </a:t>
            </a:r>
            <a:r>
              <a:rPr lang="en-GB" sz="1200" dirty="0" err="1">
                <a:latin typeface="Aptos" panose="020B0004020202020204" pitchFamily="34" charset="0"/>
                <a:cs typeface="Calibri" pitchFamily="34" charset="0"/>
              </a:rPr>
              <a:t>hydroxyphosphate</a:t>
            </a:r>
            <a:r>
              <a:rPr lang="en-GB" sz="1200" dirty="0">
                <a:latin typeface="Aptos" panose="020B0004020202020204" pitchFamily="34" charset="0"/>
                <a:cs typeface="Calibri" pitchFamily="34" charset="0"/>
              </a:rPr>
              <a:t> sulphate [AAHS])</a:t>
            </a:r>
          </a:p>
        </p:txBody>
      </p:sp>
      <p:sp>
        <p:nvSpPr>
          <p:cNvPr id="38" name="Text Box 51">
            <a:extLst>
              <a:ext uri="{FF2B5EF4-FFF2-40B4-BE49-F238E27FC236}">
                <a16:creationId xmlns:a16="http://schemas.microsoft.com/office/drawing/2014/main" id="{D8FCE839-9C9F-4770-AC02-019F88F13DC0}"/>
              </a:ext>
            </a:extLst>
          </p:cNvPr>
          <p:cNvSpPr txBox="1">
            <a:spLocks noChangeArrowheads="1"/>
          </p:cNvSpPr>
          <p:nvPr/>
        </p:nvSpPr>
        <p:spPr bwMode="auto">
          <a:xfrm>
            <a:off x="5119226" y="1963863"/>
            <a:ext cx="1953548" cy="523220"/>
          </a:xfrm>
          <a:prstGeom prst="rect">
            <a:avLst/>
          </a:prstGeom>
          <a:noFill/>
          <a:ln w="9525">
            <a:noFill/>
            <a:miter lim="800000"/>
            <a:headEnd/>
            <a:tailEnd/>
          </a:ln>
        </p:spPr>
        <p:txBody>
          <a:bodyPr wrap="none">
            <a:spAutoFit/>
          </a:bodyPr>
          <a:lstStyle/>
          <a:p>
            <a:pPr algn="ctr">
              <a:spcBef>
                <a:spcPct val="50000"/>
              </a:spcBef>
            </a:pPr>
            <a:r>
              <a:rPr lang="en-GB" sz="2800" b="1" dirty="0">
                <a:solidFill>
                  <a:schemeClr val="tx2"/>
                </a:solidFill>
                <a:latin typeface="Aptos" panose="020B0004020202020204" pitchFamily="34" charset="0"/>
                <a:cs typeface="Calibri" pitchFamily="34" charset="0"/>
              </a:rPr>
              <a:t>Gardasil</a:t>
            </a:r>
            <a:r>
              <a:rPr lang="en-US" sz="2800" b="1" baseline="30000" dirty="0">
                <a:solidFill>
                  <a:schemeClr val="tx2"/>
                </a:solidFill>
                <a:latin typeface="Aptos" panose="020B0004020202020204" pitchFamily="34" charset="0"/>
                <a:cs typeface="Calibri" pitchFamily="34" charset="0"/>
              </a:rPr>
              <a:t>®</a:t>
            </a:r>
            <a:r>
              <a:rPr lang="tr-TR" sz="2800" b="1" dirty="0">
                <a:solidFill>
                  <a:schemeClr val="tx2"/>
                </a:solidFill>
                <a:latin typeface="Aptos" panose="020B0004020202020204" pitchFamily="34" charset="0"/>
                <a:cs typeface="Calibri" pitchFamily="34" charset="0"/>
              </a:rPr>
              <a:t> 9</a:t>
            </a:r>
            <a:endParaRPr lang="en-US" sz="2800" b="1" baseline="30000" dirty="0">
              <a:solidFill>
                <a:schemeClr val="tx2"/>
              </a:solidFill>
              <a:latin typeface="Aptos" panose="020B0004020202020204" pitchFamily="34" charset="0"/>
              <a:cs typeface="Calibri" pitchFamily="34" charset="0"/>
            </a:endParaRPr>
          </a:p>
        </p:txBody>
      </p:sp>
    </p:spTree>
    <p:extLst>
      <p:ext uri="{BB962C8B-B14F-4D97-AF65-F5344CB8AC3E}">
        <p14:creationId xmlns:p14="http://schemas.microsoft.com/office/powerpoint/2010/main" val="4172479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Adjuvants</a:t>
            </a:r>
            <a:endParaRPr lang="tr-TR" dirty="0"/>
          </a:p>
        </p:txBody>
      </p:sp>
      <p:sp>
        <p:nvSpPr>
          <p:cNvPr id="3" name="İçerik Yer Tutucusu 2"/>
          <p:cNvSpPr>
            <a:spLocks noGrp="1"/>
          </p:cNvSpPr>
          <p:nvPr>
            <p:ph idx="1"/>
          </p:nvPr>
        </p:nvSpPr>
        <p:spPr/>
        <p:txBody>
          <a:bodyPr>
            <a:normAutofit/>
          </a:bodyPr>
          <a:lstStyle/>
          <a:p>
            <a:pPr>
              <a:lnSpc>
                <a:spcPct val="114000"/>
              </a:lnSpc>
            </a:pPr>
            <a:r>
              <a:rPr lang="tr-TR" sz="2400" b="1" dirty="0">
                <a:solidFill>
                  <a:srgbClr val="C00000"/>
                </a:solidFill>
              </a:rPr>
              <a:t>2vHPV </a:t>
            </a:r>
            <a:r>
              <a:rPr lang="tr-TR" sz="2400" b="1" dirty="0" err="1">
                <a:solidFill>
                  <a:srgbClr val="C00000"/>
                </a:solidFill>
              </a:rPr>
              <a:t>Vaccine</a:t>
            </a:r>
            <a:endParaRPr lang="en-US" sz="2400" b="1" dirty="0">
              <a:solidFill>
                <a:srgbClr val="C00000"/>
              </a:solidFill>
            </a:endParaRPr>
          </a:p>
          <a:p>
            <a:pPr lvl="1">
              <a:lnSpc>
                <a:spcPct val="114000"/>
              </a:lnSpc>
            </a:pPr>
            <a:r>
              <a:rPr lang="tr-TR" b="1" dirty="0"/>
              <a:t>AS04:</a:t>
            </a:r>
            <a:r>
              <a:rPr lang="tr-TR" dirty="0"/>
              <a:t> 500 </a:t>
            </a:r>
            <a:r>
              <a:rPr lang="tr-TR" dirty="0" err="1"/>
              <a:t>micrograms</a:t>
            </a:r>
            <a:r>
              <a:rPr lang="tr-TR" dirty="0"/>
              <a:t> of </a:t>
            </a:r>
            <a:r>
              <a:rPr lang="tr-TR" dirty="0" err="1"/>
              <a:t>aluminum</a:t>
            </a:r>
            <a:r>
              <a:rPr lang="tr-TR" dirty="0"/>
              <a:t> </a:t>
            </a:r>
            <a:r>
              <a:rPr lang="tr-TR" dirty="0" err="1"/>
              <a:t>hydroxide</a:t>
            </a:r>
            <a:r>
              <a:rPr lang="tr-TR" dirty="0"/>
              <a:t> </a:t>
            </a:r>
            <a:r>
              <a:rPr lang="en-US" dirty="0"/>
              <a:t>and 50 micrograms of 3-O-desacyl-4’-monophosphoryl</a:t>
            </a:r>
            <a:r>
              <a:rPr lang="tr-TR" dirty="0"/>
              <a:t> </a:t>
            </a:r>
            <a:r>
              <a:rPr lang="en-US" dirty="0"/>
              <a:t>lipid A (MPL) which is a lipopolysaccharide of </a:t>
            </a:r>
            <a:r>
              <a:rPr lang="en-US" i="1" dirty="0"/>
              <a:t>Salmonella</a:t>
            </a:r>
            <a:r>
              <a:rPr lang="tr-TR" i="1" dirty="0"/>
              <a:t> </a:t>
            </a:r>
            <a:r>
              <a:rPr lang="tr-TR" i="1" dirty="0" err="1"/>
              <a:t>minnesota</a:t>
            </a:r>
            <a:r>
              <a:rPr lang="tr-TR" i="1" dirty="0"/>
              <a:t> </a:t>
            </a:r>
            <a:r>
              <a:rPr lang="tr-TR" dirty="0"/>
              <a:t>R595</a:t>
            </a:r>
          </a:p>
          <a:p>
            <a:pPr>
              <a:lnSpc>
                <a:spcPct val="114000"/>
              </a:lnSpc>
            </a:pPr>
            <a:r>
              <a:rPr lang="tr-TR" sz="2400" b="1" dirty="0">
                <a:solidFill>
                  <a:srgbClr val="C00000"/>
                </a:solidFill>
              </a:rPr>
              <a:t>4vHPV </a:t>
            </a:r>
            <a:r>
              <a:rPr lang="tr-TR" sz="2400" b="1" dirty="0" err="1">
                <a:solidFill>
                  <a:srgbClr val="C00000"/>
                </a:solidFill>
              </a:rPr>
              <a:t>Vaccine</a:t>
            </a:r>
            <a:endParaRPr lang="en-US" sz="2400" b="1" dirty="0">
              <a:solidFill>
                <a:srgbClr val="C00000"/>
              </a:solidFill>
            </a:endParaRPr>
          </a:p>
          <a:p>
            <a:pPr lvl="1">
              <a:lnSpc>
                <a:spcPct val="114000"/>
              </a:lnSpc>
            </a:pPr>
            <a:r>
              <a:rPr lang="tr-TR" b="1" dirty="0"/>
              <a:t>AAHS:</a:t>
            </a:r>
            <a:r>
              <a:rPr lang="tr-TR" dirty="0"/>
              <a:t> </a:t>
            </a:r>
            <a:r>
              <a:rPr lang="el-GR" dirty="0"/>
              <a:t>225 μ</a:t>
            </a:r>
            <a:r>
              <a:rPr lang="tr-TR" dirty="0"/>
              <a:t>g of </a:t>
            </a:r>
            <a:r>
              <a:rPr lang="tr-TR" dirty="0" err="1"/>
              <a:t>amorphous</a:t>
            </a:r>
            <a:r>
              <a:rPr lang="tr-TR" dirty="0"/>
              <a:t> </a:t>
            </a:r>
            <a:r>
              <a:rPr lang="tr-TR" dirty="0" err="1"/>
              <a:t>aluminum</a:t>
            </a:r>
            <a:r>
              <a:rPr lang="tr-TR" dirty="0"/>
              <a:t> </a:t>
            </a:r>
            <a:r>
              <a:rPr lang="tr-TR" dirty="0" err="1"/>
              <a:t>hydroxyphosphate</a:t>
            </a:r>
            <a:r>
              <a:rPr lang="tr-TR" dirty="0"/>
              <a:t> </a:t>
            </a:r>
            <a:r>
              <a:rPr lang="tr-TR" dirty="0" err="1"/>
              <a:t>sulfate</a:t>
            </a:r>
            <a:r>
              <a:rPr lang="tr-TR" dirty="0"/>
              <a:t>, </a:t>
            </a:r>
            <a:r>
              <a:rPr lang="tr-TR" dirty="0" err="1"/>
              <a:t>Yeast</a:t>
            </a:r>
            <a:r>
              <a:rPr lang="tr-TR" dirty="0"/>
              <a:t> </a:t>
            </a:r>
            <a:r>
              <a:rPr lang="tr-TR" dirty="0" err="1"/>
              <a:t>expression</a:t>
            </a:r>
            <a:r>
              <a:rPr lang="tr-TR" dirty="0"/>
              <a:t> </a:t>
            </a:r>
            <a:r>
              <a:rPr lang="tr-TR" dirty="0" err="1"/>
              <a:t>system</a:t>
            </a:r>
            <a:r>
              <a:rPr lang="tr-TR" dirty="0"/>
              <a:t> in </a:t>
            </a:r>
            <a:r>
              <a:rPr lang="tr-TR" dirty="0" err="1"/>
              <a:t>recombinant</a:t>
            </a:r>
            <a:r>
              <a:rPr lang="tr-TR" dirty="0"/>
              <a:t> </a:t>
            </a:r>
            <a:r>
              <a:rPr lang="tr-TR" i="1" dirty="0" err="1"/>
              <a:t>Saccharomyces</a:t>
            </a:r>
            <a:r>
              <a:rPr lang="tr-TR" i="1" dirty="0"/>
              <a:t> </a:t>
            </a:r>
            <a:r>
              <a:rPr lang="tr-TR" i="1" dirty="0" err="1"/>
              <a:t>cerevisiae</a:t>
            </a:r>
            <a:endParaRPr lang="tr-TR" dirty="0"/>
          </a:p>
          <a:p>
            <a:pPr>
              <a:lnSpc>
                <a:spcPct val="114000"/>
              </a:lnSpc>
            </a:pPr>
            <a:r>
              <a:rPr lang="tr-TR" sz="2400" b="1" dirty="0">
                <a:solidFill>
                  <a:srgbClr val="C00000"/>
                </a:solidFill>
              </a:rPr>
              <a:t>9vHPV </a:t>
            </a:r>
            <a:r>
              <a:rPr lang="tr-TR" sz="2400" b="1" dirty="0" err="1">
                <a:solidFill>
                  <a:srgbClr val="C00000"/>
                </a:solidFill>
              </a:rPr>
              <a:t>Vaccine</a:t>
            </a:r>
            <a:endParaRPr lang="tr-TR" sz="2400" b="1" dirty="0">
              <a:solidFill>
                <a:srgbClr val="C00000"/>
              </a:solidFill>
            </a:endParaRPr>
          </a:p>
          <a:p>
            <a:pPr lvl="1">
              <a:lnSpc>
                <a:spcPct val="114000"/>
              </a:lnSpc>
            </a:pPr>
            <a:r>
              <a:rPr lang="tr-TR" b="1" dirty="0"/>
              <a:t>AAHS:</a:t>
            </a:r>
            <a:r>
              <a:rPr lang="tr-TR" dirty="0"/>
              <a:t> </a:t>
            </a:r>
            <a:r>
              <a:rPr lang="el-GR" dirty="0"/>
              <a:t>500 μ</a:t>
            </a:r>
            <a:r>
              <a:rPr lang="tr-TR" dirty="0"/>
              <a:t>g of </a:t>
            </a:r>
            <a:r>
              <a:rPr lang="tr-TR" dirty="0" err="1"/>
              <a:t>amorphous</a:t>
            </a:r>
            <a:r>
              <a:rPr lang="tr-TR" dirty="0"/>
              <a:t> </a:t>
            </a:r>
            <a:r>
              <a:rPr lang="tr-TR" dirty="0" err="1"/>
              <a:t>aluminum</a:t>
            </a:r>
            <a:r>
              <a:rPr lang="tr-TR" dirty="0"/>
              <a:t> </a:t>
            </a:r>
            <a:r>
              <a:rPr lang="tr-TR" dirty="0" err="1"/>
              <a:t>hydroxyphosphate</a:t>
            </a:r>
            <a:r>
              <a:rPr lang="tr-TR" dirty="0"/>
              <a:t> </a:t>
            </a:r>
            <a:r>
              <a:rPr lang="tr-TR" dirty="0" err="1"/>
              <a:t>sulfate</a:t>
            </a:r>
            <a:r>
              <a:rPr lang="tr-TR" dirty="0"/>
              <a:t>, </a:t>
            </a:r>
            <a:r>
              <a:rPr lang="tr-TR" dirty="0" err="1"/>
              <a:t>Yeast</a:t>
            </a:r>
            <a:r>
              <a:rPr lang="tr-TR" dirty="0"/>
              <a:t> </a:t>
            </a:r>
            <a:r>
              <a:rPr lang="tr-TR" dirty="0" err="1"/>
              <a:t>expression</a:t>
            </a:r>
            <a:r>
              <a:rPr lang="tr-TR" dirty="0"/>
              <a:t> </a:t>
            </a:r>
            <a:r>
              <a:rPr lang="tr-TR" dirty="0" err="1"/>
              <a:t>system</a:t>
            </a:r>
            <a:r>
              <a:rPr lang="tr-TR" dirty="0"/>
              <a:t> in </a:t>
            </a:r>
            <a:r>
              <a:rPr lang="tr-TR" dirty="0" err="1"/>
              <a:t>recombinant</a:t>
            </a:r>
            <a:r>
              <a:rPr lang="tr-TR" dirty="0"/>
              <a:t> </a:t>
            </a:r>
            <a:r>
              <a:rPr lang="tr-TR" i="1" dirty="0" err="1"/>
              <a:t>Saccharomyces</a:t>
            </a:r>
            <a:r>
              <a:rPr lang="tr-TR" i="1" dirty="0"/>
              <a:t> </a:t>
            </a:r>
            <a:r>
              <a:rPr lang="tr-TR" i="1" dirty="0" err="1"/>
              <a:t>cerevisiae</a:t>
            </a:r>
            <a:endParaRPr lang="tr-TR" dirty="0"/>
          </a:p>
        </p:txBody>
      </p:sp>
    </p:spTree>
    <p:extLst>
      <p:ext uri="{BB962C8B-B14F-4D97-AF65-F5344CB8AC3E}">
        <p14:creationId xmlns:p14="http://schemas.microsoft.com/office/powerpoint/2010/main" val="3452890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err="1"/>
              <a:t>Why</a:t>
            </a:r>
            <a:r>
              <a:rPr lang="tr-TR" dirty="0"/>
              <a:t> </a:t>
            </a:r>
            <a:r>
              <a:rPr lang="tr-TR" dirty="0" err="1"/>
              <a:t>did</a:t>
            </a:r>
            <a:r>
              <a:rPr lang="tr-TR" dirty="0"/>
              <a:t> </a:t>
            </a:r>
            <a:r>
              <a:rPr lang="tr-TR" dirty="0" err="1"/>
              <a:t>Merck</a:t>
            </a:r>
            <a:r>
              <a:rPr lang="tr-TR" dirty="0"/>
              <a:t> </a:t>
            </a:r>
            <a:r>
              <a:rPr lang="tr-TR" dirty="0" err="1"/>
              <a:t>Increase</a:t>
            </a:r>
            <a:r>
              <a:rPr lang="tr-TR" dirty="0"/>
              <a:t> </a:t>
            </a:r>
            <a:r>
              <a:rPr lang="tr-TR" dirty="0" err="1"/>
              <a:t>the</a:t>
            </a:r>
            <a:r>
              <a:rPr lang="tr-TR" dirty="0"/>
              <a:t> </a:t>
            </a:r>
            <a:r>
              <a:rPr lang="tr-TR" dirty="0" err="1"/>
              <a:t>Adjuvant</a:t>
            </a:r>
            <a:r>
              <a:rPr lang="tr-TR" dirty="0"/>
              <a:t> </a:t>
            </a:r>
            <a:r>
              <a:rPr lang="tr-TR" dirty="0" err="1"/>
              <a:t>Dose</a:t>
            </a:r>
            <a:r>
              <a:rPr lang="tr-TR" dirty="0"/>
              <a:t>?</a:t>
            </a:r>
            <a:endParaRPr lang="en-US" dirty="0"/>
          </a:p>
        </p:txBody>
      </p:sp>
    </p:spTree>
    <p:extLst>
      <p:ext uri="{BB962C8B-B14F-4D97-AF65-F5344CB8AC3E}">
        <p14:creationId xmlns:p14="http://schemas.microsoft.com/office/powerpoint/2010/main" val="2708161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Is the adjuvant used in </a:t>
            </a:r>
            <a:r>
              <a:rPr lang="tr-TR" dirty="0"/>
              <a:t>9vHPV Vaccine </a:t>
            </a:r>
            <a:r>
              <a:rPr lang="en-US" dirty="0"/>
              <a:t>the same </a:t>
            </a:r>
            <a:r>
              <a:rPr lang="tr-TR" dirty="0"/>
              <a:t>with the </a:t>
            </a:r>
            <a:r>
              <a:rPr lang="en-US" dirty="0"/>
              <a:t>used in Gardasil?</a:t>
            </a:r>
            <a:endParaRPr lang="tr-TR" dirty="0"/>
          </a:p>
        </p:txBody>
      </p:sp>
      <p:graphicFrame>
        <p:nvGraphicFramePr>
          <p:cNvPr id="4" name="Content Placeholder 3"/>
          <p:cNvGraphicFramePr>
            <a:graphicFrameLocks noGrp="1"/>
          </p:cNvGraphicFramePr>
          <p:nvPr>
            <p:ph sz="quarter" idx="4294967295"/>
          </p:nvPr>
        </p:nvGraphicFramePr>
        <p:xfrm>
          <a:off x="2133600" y="1600200"/>
          <a:ext cx="792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38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Why is the Adjuvant Dose Approximately Twice in </a:t>
            </a:r>
            <a:r>
              <a:rPr lang="tr-TR" dirty="0"/>
              <a:t>9vHPV </a:t>
            </a:r>
            <a:r>
              <a:rPr lang="tr-TR" dirty="0" err="1"/>
              <a:t>Vaccine</a:t>
            </a:r>
            <a:r>
              <a:rPr lang="en-US" dirty="0"/>
              <a:t>?</a:t>
            </a:r>
            <a:endParaRPr lang="tr-TR" dirty="0"/>
          </a:p>
        </p:txBody>
      </p:sp>
      <p:sp>
        <p:nvSpPr>
          <p:cNvPr id="3" name="Content Placeholder 2"/>
          <p:cNvSpPr>
            <a:spLocks noGrp="1"/>
          </p:cNvSpPr>
          <p:nvPr>
            <p:ph idx="1"/>
          </p:nvPr>
        </p:nvSpPr>
        <p:spPr>
          <a:prstGeom prst="rect">
            <a:avLst/>
          </a:prstGeom>
        </p:spPr>
        <p:txBody>
          <a:bodyPr>
            <a:noAutofit/>
          </a:bodyPr>
          <a:lstStyle/>
          <a:p>
            <a:pPr algn="just"/>
            <a:r>
              <a:rPr lang="en-GB" sz="2400" b="1" dirty="0">
                <a:solidFill>
                  <a:srgbClr val="E57130"/>
                </a:solidFill>
              </a:rPr>
              <a:t>Adjustments to the amounts and/or ratios of vaccine components are often required as we increase the number of components in a multivalent vaccine </a:t>
            </a:r>
            <a:endParaRPr lang="tr-TR" sz="2400" b="1" dirty="0">
              <a:solidFill>
                <a:srgbClr val="E57130"/>
              </a:solidFill>
            </a:endParaRPr>
          </a:p>
          <a:p>
            <a:pPr lvl="1" algn="just"/>
            <a:r>
              <a:rPr lang="en-GB" sz="2800" i="1" dirty="0"/>
              <a:t>Examples include moving from MMR </a:t>
            </a:r>
            <a:r>
              <a:rPr lang="tr-TR" sz="2800" i="1" dirty="0"/>
              <a:t>(measles/mumps/rubella) </a:t>
            </a:r>
            <a:r>
              <a:rPr lang="en-GB" sz="2800" i="1" dirty="0"/>
              <a:t>and </a:t>
            </a:r>
            <a:r>
              <a:rPr lang="en-GB" sz="2800" i="1" dirty="0" err="1"/>
              <a:t>Varivax</a:t>
            </a:r>
            <a:r>
              <a:rPr lang="tr-TR" sz="2800" i="1" dirty="0"/>
              <a:t> (varicella)</a:t>
            </a:r>
            <a:r>
              <a:rPr lang="en-GB" sz="2800" i="1" dirty="0"/>
              <a:t> to the combination vaccine MMRV (</a:t>
            </a:r>
            <a:r>
              <a:rPr lang="en-GB" sz="2800" i="1" dirty="0" err="1"/>
              <a:t>ProQuad</a:t>
            </a:r>
            <a:r>
              <a:rPr lang="en-GB" sz="2800" i="1" dirty="0"/>
              <a:t>) and from </a:t>
            </a:r>
            <a:r>
              <a:rPr lang="en-GB" sz="2800" i="1" dirty="0" err="1"/>
              <a:t>Prevnar</a:t>
            </a:r>
            <a:r>
              <a:rPr lang="en-GB" sz="2800" i="1" dirty="0"/>
              <a:t> 7 to </a:t>
            </a:r>
            <a:r>
              <a:rPr lang="en-GB" sz="2800" i="1" dirty="0" err="1"/>
              <a:t>Prevnar</a:t>
            </a:r>
            <a:r>
              <a:rPr lang="en-GB" sz="2800" i="1" dirty="0"/>
              <a:t> 13</a:t>
            </a:r>
            <a:endParaRPr lang="tr-TR" sz="2800" i="1" dirty="0"/>
          </a:p>
          <a:p>
            <a:pPr marL="342900" lvl="1" indent="-342900" algn="just"/>
            <a:r>
              <a:rPr lang="en-US" dirty="0"/>
              <a:t>Adjuvants are used in vaccines to enhance the immune response. </a:t>
            </a:r>
            <a:r>
              <a:rPr lang="en-GB" dirty="0"/>
              <a:t>When the amount of protein/antigen is increased, the amount of adjuvant also needs to increase to maintain the appropriate ratio that will provide the desired immune response</a:t>
            </a:r>
            <a:endParaRPr lang="tr-TR" sz="1600" i="1" dirty="0"/>
          </a:p>
          <a:p>
            <a:pPr algn="just"/>
            <a:r>
              <a:rPr lang="tr-TR" sz="2400" b="1" dirty="0">
                <a:solidFill>
                  <a:srgbClr val="E57130"/>
                </a:solidFill>
              </a:rPr>
              <a:t>T</a:t>
            </a:r>
            <a:r>
              <a:rPr lang="en-GB" sz="2400" b="1" dirty="0">
                <a:solidFill>
                  <a:srgbClr val="E57130"/>
                </a:solidFill>
              </a:rPr>
              <a:t>he same </a:t>
            </a:r>
            <a:r>
              <a:rPr lang="tr-TR" sz="2400" b="1" dirty="0" err="1">
                <a:solidFill>
                  <a:srgbClr val="E57130"/>
                </a:solidFill>
              </a:rPr>
              <a:t>amount</a:t>
            </a:r>
            <a:r>
              <a:rPr lang="tr-TR" sz="2400" b="1" dirty="0">
                <a:solidFill>
                  <a:srgbClr val="E57130"/>
                </a:solidFill>
              </a:rPr>
              <a:t> of </a:t>
            </a:r>
            <a:r>
              <a:rPr lang="en-GB" sz="2400" b="1" dirty="0">
                <a:solidFill>
                  <a:srgbClr val="E57130"/>
                </a:solidFill>
              </a:rPr>
              <a:t>adjuvant in </a:t>
            </a:r>
            <a:r>
              <a:rPr lang="tr-TR" sz="2400" b="1" dirty="0">
                <a:solidFill>
                  <a:srgbClr val="E57130"/>
                </a:solidFill>
              </a:rPr>
              <a:t>h</a:t>
            </a:r>
            <a:r>
              <a:rPr lang="en-GB" sz="2400" b="1" dirty="0" err="1">
                <a:solidFill>
                  <a:srgbClr val="E57130"/>
                </a:solidFill>
              </a:rPr>
              <a:t>epatitis</a:t>
            </a:r>
            <a:r>
              <a:rPr lang="en-GB" sz="2400" b="1" dirty="0">
                <a:solidFill>
                  <a:srgbClr val="E57130"/>
                </a:solidFill>
              </a:rPr>
              <a:t> B vaccine</a:t>
            </a:r>
            <a:r>
              <a:rPr lang="en-US" sz="2400" b="1" dirty="0">
                <a:solidFill>
                  <a:srgbClr val="E57130"/>
                </a:solidFill>
              </a:rPr>
              <a:t> that ha</a:t>
            </a:r>
            <a:r>
              <a:rPr lang="tr-TR" sz="2400" b="1" dirty="0">
                <a:solidFill>
                  <a:srgbClr val="E57130"/>
                </a:solidFill>
              </a:rPr>
              <a:t>s</a:t>
            </a:r>
            <a:r>
              <a:rPr lang="en-US" sz="2400" b="1" dirty="0">
                <a:solidFill>
                  <a:srgbClr val="E57130"/>
                </a:solidFill>
              </a:rPr>
              <a:t> been used in millions of patients</a:t>
            </a:r>
            <a:endParaRPr lang="tr-TR" sz="2400" b="1" dirty="0">
              <a:solidFill>
                <a:srgbClr val="E57130"/>
              </a:solidFill>
            </a:endParaRPr>
          </a:p>
        </p:txBody>
      </p:sp>
    </p:spTree>
    <p:extLst>
      <p:ext uri="{BB962C8B-B14F-4D97-AF65-F5344CB8AC3E}">
        <p14:creationId xmlns:p14="http://schemas.microsoft.com/office/powerpoint/2010/main" val="3086325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Aluminium</a:t>
            </a:r>
            <a:r>
              <a:rPr lang="tr-TR" dirty="0"/>
              <a:t> </a:t>
            </a:r>
            <a:r>
              <a:rPr lang="tr-TR" dirty="0" err="1"/>
              <a:t>Adjuvant</a:t>
            </a:r>
            <a:endParaRPr lang="en-US" dirty="0"/>
          </a:p>
        </p:txBody>
      </p:sp>
      <p:pic>
        <p:nvPicPr>
          <p:cNvPr id="5" name="Picture 4"/>
          <p:cNvPicPr>
            <a:picLocks noChangeAspect="1"/>
          </p:cNvPicPr>
          <p:nvPr/>
        </p:nvPicPr>
        <p:blipFill rotWithShape="1">
          <a:blip r:embed="rId3"/>
          <a:srcRect l="3931" t="16401" r="56694" b="39749"/>
          <a:stretch/>
        </p:blipFill>
        <p:spPr>
          <a:xfrm>
            <a:off x="392872" y="2309609"/>
            <a:ext cx="5057650" cy="3168352"/>
          </a:xfrm>
          <a:prstGeom prst="rect">
            <a:avLst/>
          </a:prstGeom>
        </p:spPr>
      </p:pic>
      <p:grpSp>
        <p:nvGrpSpPr>
          <p:cNvPr id="8" name="Group 7"/>
          <p:cNvGrpSpPr/>
          <p:nvPr/>
        </p:nvGrpSpPr>
        <p:grpSpPr>
          <a:xfrm>
            <a:off x="6581650" y="2829918"/>
            <a:ext cx="4104456" cy="2880320"/>
            <a:chOff x="4716016" y="3132714"/>
            <a:chExt cx="4427984" cy="3104598"/>
          </a:xfrm>
        </p:grpSpPr>
        <p:pic>
          <p:nvPicPr>
            <p:cNvPr id="6" name="Picture 5"/>
            <p:cNvPicPr>
              <a:picLocks noChangeAspect="1"/>
            </p:cNvPicPr>
            <p:nvPr/>
          </p:nvPicPr>
          <p:blipFill rotWithShape="1">
            <a:blip r:embed="rId3"/>
            <a:srcRect l="3931" t="61248" r="69713" b="5901"/>
            <a:stretch/>
          </p:blipFill>
          <p:spPr>
            <a:xfrm>
              <a:off x="4716016" y="3132714"/>
              <a:ext cx="4427984" cy="3104598"/>
            </a:xfrm>
            <a:prstGeom prst="rect">
              <a:avLst/>
            </a:prstGeom>
            <a:ln w="88900" cap="sq" cmpd="thinThick">
              <a:solidFill>
                <a:schemeClr val="accent2"/>
              </a:solidFill>
              <a:prstDash val="solid"/>
              <a:miter lim="800000"/>
            </a:ln>
            <a:effectLst>
              <a:innerShdw blurRad="76200">
                <a:srgbClr val="000000"/>
              </a:innerShdw>
            </a:effectLst>
          </p:spPr>
        </p:pic>
        <p:sp>
          <p:nvSpPr>
            <p:cNvPr id="7" name="Rounded Rectangle 2"/>
            <p:cNvSpPr/>
            <p:nvPr/>
          </p:nvSpPr>
          <p:spPr bwMode="auto">
            <a:xfrm>
              <a:off x="5086525" y="5796637"/>
              <a:ext cx="2466678" cy="380623"/>
            </a:xfrm>
            <a:custGeom>
              <a:avLst/>
              <a:gdLst>
                <a:gd name="connsiteX0" fmla="*/ 0 w 5040560"/>
                <a:gd name="connsiteY0" fmla="*/ 212228 h 1273344"/>
                <a:gd name="connsiteX1" fmla="*/ 212228 w 5040560"/>
                <a:gd name="connsiteY1" fmla="*/ 0 h 1273344"/>
                <a:gd name="connsiteX2" fmla="*/ 4828332 w 5040560"/>
                <a:gd name="connsiteY2" fmla="*/ 0 h 1273344"/>
                <a:gd name="connsiteX3" fmla="*/ 5040560 w 5040560"/>
                <a:gd name="connsiteY3" fmla="*/ 212228 h 1273344"/>
                <a:gd name="connsiteX4" fmla="*/ 5040560 w 5040560"/>
                <a:gd name="connsiteY4" fmla="*/ 1061116 h 1273344"/>
                <a:gd name="connsiteX5" fmla="*/ 4828332 w 5040560"/>
                <a:gd name="connsiteY5" fmla="*/ 1273344 h 1273344"/>
                <a:gd name="connsiteX6" fmla="*/ 212228 w 5040560"/>
                <a:gd name="connsiteY6" fmla="*/ 1273344 h 1273344"/>
                <a:gd name="connsiteX7" fmla="*/ 0 w 5040560"/>
                <a:gd name="connsiteY7" fmla="*/ 1061116 h 1273344"/>
                <a:gd name="connsiteX8" fmla="*/ 0 w 5040560"/>
                <a:gd name="connsiteY8" fmla="*/ 212228 h 1273344"/>
                <a:gd name="connsiteX0" fmla="*/ 0 w 5040560"/>
                <a:gd name="connsiteY0" fmla="*/ 212873 h 1273989"/>
                <a:gd name="connsiteX1" fmla="*/ 212228 w 5040560"/>
                <a:gd name="connsiteY1" fmla="*/ 645 h 1273989"/>
                <a:gd name="connsiteX2" fmla="*/ 2338139 w 5040560"/>
                <a:gd name="connsiteY2" fmla="*/ 0 h 1273989"/>
                <a:gd name="connsiteX3" fmla="*/ 4828332 w 5040560"/>
                <a:gd name="connsiteY3" fmla="*/ 645 h 1273989"/>
                <a:gd name="connsiteX4" fmla="*/ 5040560 w 5040560"/>
                <a:gd name="connsiteY4" fmla="*/ 212873 h 1273989"/>
                <a:gd name="connsiteX5" fmla="*/ 5040560 w 5040560"/>
                <a:gd name="connsiteY5" fmla="*/ 1061761 h 1273989"/>
                <a:gd name="connsiteX6" fmla="*/ 4828332 w 5040560"/>
                <a:gd name="connsiteY6" fmla="*/ 1273989 h 1273989"/>
                <a:gd name="connsiteX7" fmla="*/ 212228 w 5040560"/>
                <a:gd name="connsiteY7" fmla="*/ 1273989 h 1273989"/>
                <a:gd name="connsiteX8" fmla="*/ 0 w 5040560"/>
                <a:gd name="connsiteY8" fmla="*/ 1061761 h 1273989"/>
                <a:gd name="connsiteX9" fmla="*/ 0 w 5040560"/>
                <a:gd name="connsiteY9" fmla="*/ 212873 h 1273989"/>
                <a:gd name="connsiteX0" fmla="*/ 0 w 5040560"/>
                <a:gd name="connsiteY0" fmla="*/ 215253 h 1276369"/>
                <a:gd name="connsiteX1" fmla="*/ 212228 w 5040560"/>
                <a:gd name="connsiteY1" fmla="*/ 3025 h 1276369"/>
                <a:gd name="connsiteX2" fmla="*/ 2338139 w 5040560"/>
                <a:gd name="connsiteY2" fmla="*/ 2380 h 1276369"/>
                <a:gd name="connsiteX3" fmla="*/ 2483395 w 5040560"/>
                <a:gd name="connsiteY3" fmla="*/ 0 h 1276369"/>
                <a:gd name="connsiteX4" fmla="*/ 4828332 w 5040560"/>
                <a:gd name="connsiteY4" fmla="*/ 3025 h 1276369"/>
                <a:gd name="connsiteX5" fmla="*/ 5040560 w 5040560"/>
                <a:gd name="connsiteY5" fmla="*/ 215253 h 1276369"/>
                <a:gd name="connsiteX6" fmla="*/ 5040560 w 5040560"/>
                <a:gd name="connsiteY6" fmla="*/ 1064141 h 1276369"/>
                <a:gd name="connsiteX7" fmla="*/ 4828332 w 5040560"/>
                <a:gd name="connsiteY7" fmla="*/ 1276369 h 1276369"/>
                <a:gd name="connsiteX8" fmla="*/ 212228 w 5040560"/>
                <a:gd name="connsiteY8" fmla="*/ 1276369 h 1276369"/>
                <a:gd name="connsiteX9" fmla="*/ 0 w 5040560"/>
                <a:gd name="connsiteY9" fmla="*/ 1064141 h 1276369"/>
                <a:gd name="connsiteX10" fmla="*/ 0 w 5040560"/>
                <a:gd name="connsiteY10" fmla="*/ 215253 h 1276369"/>
                <a:gd name="connsiteX0" fmla="*/ 2338139 w 5040560"/>
                <a:gd name="connsiteY0" fmla="*/ 2380 h 1276369"/>
                <a:gd name="connsiteX1" fmla="*/ 2483395 w 5040560"/>
                <a:gd name="connsiteY1" fmla="*/ 0 h 1276369"/>
                <a:gd name="connsiteX2" fmla="*/ 4828332 w 5040560"/>
                <a:gd name="connsiteY2" fmla="*/ 3025 h 1276369"/>
                <a:gd name="connsiteX3" fmla="*/ 5040560 w 5040560"/>
                <a:gd name="connsiteY3" fmla="*/ 215253 h 1276369"/>
                <a:gd name="connsiteX4" fmla="*/ 5040560 w 5040560"/>
                <a:gd name="connsiteY4" fmla="*/ 1064141 h 1276369"/>
                <a:gd name="connsiteX5" fmla="*/ 4828332 w 5040560"/>
                <a:gd name="connsiteY5" fmla="*/ 1276369 h 1276369"/>
                <a:gd name="connsiteX6" fmla="*/ 212228 w 5040560"/>
                <a:gd name="connsiteY6" fmla="*/ 1276369 h 1276369"/>
                <a:gd name="connsiteX7" fmla="*/ 0 w 5040560"/>
                <a:gd name="connsiteY7" fmla="*/ 1064141 h 1276369"/>
                <a:gd name="connsiteX8" fmla="*/ 0 w 5040560"/>
                <a:gd name="connsiteY8" fmla="*/ 215253 h 1276369"/>
                <a:gd name="connsiteX9" fmla="*/ 212228 w 5040560"/>
                <a:gd name="connsiteY9" fmla="*/ 3025 h 1276369"/>
                <a:gd name="connsiteX10" fmla="*/ 2429579 w 5040560"/>
                <a:gd name="connsiteY10" fmla="*/ 93820 h 1276369"/>
                <a:gd name="connsiteX0" fmla="*/ 2338139 w 5040560"/>
                <a:gd name="connsiteY0" fmla="*/ 0 h 1273989"/>
                <a:gd name="connsiteX1" fmla="*/ 4828332 w 5040560"/>
                <a:gd name="connsiteY1" fmla="*/ 645 h 1273989"/>
                <a:gd name="connsiteX2" fmla="*/ 5040560 w 5040560"/>
                <a:gd name="connsiteY2" fmla="*/ 212873 h 1273989"/>
                <a:gd name="connsiteX3" fmla="*/ 5040560 w 5040560"/>
                <a:gd name="connsiteY3" fmla="*/ 1061761 h 1273989"/>
                <a:gd name="connsiteX4" fmla="*/ 4828332 w 5040560"/>
                <a:gd name="connsiteY4" fmla="*/ 1273989 h 1273989"/>
                <a:gd name="connsiteX5" fmla="*/ 212228 w 5040560"/>
                <a:gd name="connsiteY5" fmla="*/ 1273989 h 1273989"/>
                <a:gd name="connsiteX6" fmla="*/ 0 w 5040560"/>
                <a:gd name="connsiteY6" fmla="*/ 1061761 h 1273989"/>
                <a:gd name="connsiteX7" fmla="*/ 0 w 5040560"/>
                <a:gd name="connsiteY7" fmla="*/ 212873 h 1273989"/>
                <a:gd name="connsiteX8" fmla="*/ 212228 w 5040560"/>
                <a:gd name="connsiteY8" fmla="*/ 645 h 1273989"/>
                <a:gd name="connsiteX9" fmla="*/ 2429579 w 5040560"/>
                <a:gd name="connsiteY9" fmla="*/ 91440 h 1273989"/>
                <a:gd name="connsiteX0" fmla="*/ 2476251 w 5040560"/>
                <a:gd name="connsiteY0" fmla="*/ 1737 h 1273345"/>
                <a:gd name="connsiteX1" fmla="*/ 4828332 w 5040560"/>
                <a:gd name="connsiteY1" fmla="*/ 1 h 1273345"/>
                <a:gd name="connsiteX2" fmla="*/ 5040560 w 5040560"/>
                <a:gd name="connsiteY2" fmla="*/ 212229 h 1273345"/>
                <a:gd name="connsiteX3" fmla="*/ 5040560 w 5040560"/>
                <a:gd name="connsiteY3" fmla="*/ 1061117 h 1273345"/>
                <a:gd name="connsiteX4" fmla="*/ 4828332 w 5040560"/>
                <a:gd name="connsiteY4" fmla="*/ 1273345 h 1273345"/>
                <a:gd name="connsiteX5" fmla="*/ 212228 w 5040560"/>
                <a:gd name="connsiteY5" fmla="*/ 1273345 h 1273345"/>
                <a:gd name="connsiteX6" fmla="*/ 0 w 5040560"/>
                <a:gd name="connsiteY6" fmla="*/ 1061117 h 1273345"/>
                <a:gd name="connsiteX7" fmla="*/ 0 w 5040560"/>
                <a:gd name="connsiteY7" fmla="*/ 212229 h 1273345"/>
                <a:gd name="connsiteX8" fmla="*/ 212228 w 5040560"/>
                <a:gd name="connsiteY8" fmla="*/ 1 h 1273345"/>
                <a:gd name="connsiteX9" fmla="*/ 2429579 w 5040560"/>
                <a:gd name="connsiteY9" fmla="*/ 90796 h 1273345"/>
                <a:gd name="connsiteX0" fmla="*/ 2476251 w 5040560"/>
                <a:gd name="connsiteY0" fmla="*/ 1736 h 1273344"/>
                <a:gd name="connsiteX1" fmla="*/ 4828332 w 5040560"/>
                <a:gd name="connsiteY1" fmla="*/ 0 h 1273344"/>
                <a:gd name="connsiteX2" fmla="*/ 5040560 w 5040560"/>
                <a:gd name="connsiteY2" fmla="*/ 212228 h 1273344"/>
                <a:gd name="connsiteX3" fmla="*/ 5040560 w 5040560"/>
                <a:gd name="connsiteY3" fmla="*/ 1061116 h 1273344"/>
                <a:gd name="connsiteX4" fmla="*/ 4828332 w 5040560"/>
                <a:gd name="connsiteY4" fmla="*/ 1273344 h 1273344"/>
                <a:gd name="connsiteX5" fmla="*/ 212228 w 5040560"/>
                <a:gd name="connsiteY5" fmla="*/ 1273344 h 1273344"/>
                <a:gd name="connsiteX6" fmla="*/ 0 w 5040560"/>
                <a:gd name="connsiteY6" fmla="*/ 1061116 h 1273344"/>
                <a:gd name="connsiteX7" fmla="*/ 0 w 5040560"/>
                <a:gd name="connsiteY7" fmla="*/ 212228 h 1273344"/>
                <a:gd name="connsiteX8" fmla="*/ 212228 w 5040560"/>
                <a:gd name="connsiteY8" fmla="*/ 0 h 1273344"/>
                <a:gd name="connsiteX9" fmla="*/ 2415292 w 5040560"/>
                <a:gd name="connsiteY9" fmla="*/ 2688 h 1273344"/>
                <a:gd name="connsiteX0" fmla="*/ 2557214 w 5040560"/>
                <a:gd name="connsiteY0" fmla="*/ 6499 h 1273344"/>
                <a:gd name="connsiteX1" fmla="*/ 4828332 w 5040560"/>
                <a:gd name="connsiteY1" fmla="*/ 0 h 1273344"/>
                <a:gd name="connsiteX2" fmla="*/ 5040560 w 5040560"/>
                <a:gd name="connsiteY2" fmla="*/ 212228 h 1273344"/>
                <a:gd name="connsiteX3" fmla="*/ 5040560 w 5040560"/>
                <a:gd name="connsiteY3" fmla="*/ 1061116 h 1273344"/>
                <a:gd name="connsiteX4" fmla="*/ 4828332 w 5040560"/>
                <a:gd name="connsiteY4" fmla="*/ 1273344 h 1273344"/>
                <a:gd name="connsiteX5" fmla="*/ 212228 w 5040560"/>
                <a:gd name="connsiteY5" fmla="*/ 1273344 h 1273344"/>
                <a:gd name="connsiteX6" fmla="*/ 0 w 5040560"/>
                <a:gd name="connsiteY6" fmla="*/ 1061116 h 1273344"/>
                <a:gd name="connsiteX7" fmla="*/ 0 w 5040560"/>
                <a:gd name="connsiteY7" fmla="*/ 212228 h 1273344"/>
                <a:gd name="connsiteX8" fmla="*/ 212228 w 5040560"/>
                <a:gd name="connsiteY8" fmla="*/ 0 h 1273344"/>
                <a:gd name="connsiteX9" fmla="*/ 2415292 w 5040560"/>
                <a:gd name="connsiteY9" fmla="*/ 2688 h 1273344"/>
                <a:gd name="connsiteX0" fmla="*/ 2557214 w 5040560"/>
                <a:gd name="connsiteY0" fmla="*/ 6499 h 1273344"/>
                <a:gd name="connsiteX1" fmla="*/ 4828332 w 5040560"/>
                <a:gd name="connsiteY1" fmla="*/ 0 h 1273344"/>
                <a:gd name="connsiteX2" fmla="*/ 5040560 w 5040560"/>
                <a:gd name="connsiteY2" fmla="*/ 212228 h 1273344"/>
                <a:gd name="connsiteX3" fmla="*/ 5040560 w 5040560"/>
                <a:gd name="connsiteY3" fmla="*/ 1061116 h 1273344"/>
                <a:gd name="connsiteX4" fmla="*/ 4828332 w 5040560"/>
                <a:gd name="connsiteY4" fmla="*/ 1273344 h 1273344"/>
                <a:gd name="connsiteX5" fmla="*/ 212228 w 5040560"/>
                <a:gd name="connsiteY5" fmla="*/ 1273344 h 1273344"/>
                <a:gd name="connsiteX6" fmla="*/ 0 w 5040560"/>
                <a:gd name="connsiteY6" fmla="*/ 1061116 h 1273344"/>
                <a:gd name="connsiteX7" fmla="*/ 0 w 5040560"/>
                <a:gd name="connsiteY7" fmla="*/ 212228 h 1273344"/>
                <a:gd name="connsiteX8" fmla="*/ 212228 w 5040560"/>
                <a:gd name="connsiteY8" fmla="*/ 0 h 1273344"/>
                <a:gd name="connsiteX9" fmla="*/ 2381954 w 5040560"/>
                <a:gd name="connsiteY9" fmla="*/ 2688 h 127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0560" h="1273344">
                  <a:moveTo>
                    <a:pt x="2557214" y="6499"/>
                  </a:moveTo>
                  <a:lnTo>
                    <a:pt x="4828332" y="0"/>
                  </a:lnTo>
                  <a:cubicBezTo>
                    <a:pt x="4945542" y="0"/>
                    <a:pt x="5040560" y="95018"/>
                    <a:pt x="5040560" y="212228"/>
                  </a:cubicBezTo>
                  <a:lnTo>
                    <a:pt x="5040560" y="1061116"/>
                  </a:lnTo>
                  <a:cubicBezTo>
                    <a:pt x="5040560" y="1178326"/>
                    <a:pt x="4945542" y="1273344"/>
                    <a:pt x="4828332" y="1273344"/>
                  </a:cubicBezTo>
                  <a:lnTo>
                    <a:pt x="212228" y="1273344"/>
                  </a:lnTo>
                  <a:cubicBezTo>
                    <a:pt x="95018" y="1273344"/>
                    <a:pt x="0" y="1178326"/>
                    <a:pt x="0" y="1061116"/>
                  </a:cubicBezTo>
                  <a:lnTo>
                    <a:pt x="0" y="212228"/>
                  </a:lnTo>
                  <a:cubicBezTo>
                    <a:pt x="0" y="95018"/>
                    <a:pt x="95018" y="0"/>
                    <a:pt x="212228" y="0"/>
                  </a:cubicBezTo>
                  <a:lnTo>
                    <a:pt x="2381954" y="2688"/>
                  </a:lnTo>
                </a:path>
              </a:pathLst>
            </a:custGeom>
            <a:noFill/>
            <a:ln w="38100" cap="flat" cmpd="thinThick"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tr-TR" sz="2400">
                <a:latin typeface="Times New Roman" pitchFamily="18" charset="0"/>
              </a:endParaRPr>
            </a:p>
          </p:txBody>
        </p:sp>
      </p:grpSp>
    </p:spTree>
    <p:extLst>
      <p:ext uri="{BB962C8B-B14F-4D97-AF65-F5344CB8AC3E}">
        <p14:creationId xmlns:p14="http://schemas.microsoft.com/office/powerpoint/2010/main" val="339184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Aluminum in Vaccines: </a:t>
            </a:r>
            <a:br>
              <a:rPr lang="tr-TR" dirty="0"/>
            </a:br>
            <a:r>
              <a:rPr lang="en-US" dirty="0"/>
              <a:t>Does it Pose a Safety Issue?</a:t>
            </a:r>
            <a:r>
              <a:rPr lang="tr-TR" dirty="0"/>
              <a:t> </a:t>
            </a:r>
            <a:endParaRPr lang="en-US" dirty="0"/>
          </a:p>
        </p:txBody>
      </p:sp>
      <p:graphicFrame>
        <p:nvGraphicFramePr>
          <p:cNvPr id="11" name="İçerik Yer Tutucusu 10">
            <a:extLst>
              <a:ext uri="{FF2B5EF4-FFF2-40B4-BE49-F238E27FC236}">
                <a16:creationId xmlns:a16="http://schemas.microsoft.com/office/drawing/2014/main" id="{3AD36B64-3C70-46A0-A8B8-901CC1D639F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lt Bilgi Yer Tutucusu 9">
            <a:extLst>
              <a:ext uri="{FF2B5EF4-FFF2-40B4-BE49-F238E27FC236}">
                <a16:creationId xmlns:a16="http://schemas.microsoft.com/office/drawing/2014/main" id="{D28C6872-0D73-4526-BFCC-72A0E7065DFB}"/>
              </a:ext>
            </a:extLst>
          </p:cNvPr>
          <p:cNvSpPr>
            <a:spLocks noGrp="1"/>
          </p:cNvSpPr>
          <p:nvPr>
            <p:ph type="ftr" sz="quarter" idx="11"/>
          </p:nvPr>
        </p:nvSpPr>
        <p:spPr/>
        <p:txBody>
          <a:bodyPr/>
          <a:lstStyle/>
          <a:p>
            <a:r>
              <a:rPr lang="en-US"/>
              <a:t>Principi N, Vaccine 2018</a:t>
            </a:r>
            <a:endParaRPr lang="en-US" dirty="0"/>
          </a:p>
        </p:txBody>
      </p:sp>
    </p:spTree>
    <p:extLst>
      <p:ext uri="{BB962C8B-B14F-4D97-AF65-F5344CB8AC3E}">
        <p14:creationId xmlns:p14="http://schemas.microsoft.com/office/powerpoint/2010/main" val="593144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0CD9-8EB0-473C-90FD-3A38D3BCA2D2}"/>
              </a:ext>
            </a:extLst>
          </p:cNvPr>
          <p:cNvSpPr>
            <a:spLocks noGrp="1"/>
          </p:cNvSpPr>
          <p:nvPr>
            <p:ph type="title"/>
          </p:nvPr>
        </p:nvSpPr>
        <p:spPr/>
        <p:txBody>
          <a:bodyPr/>
          <a:lstStyle/>
          <a:p>
            <a:r>
              <a:rPr lang="tr-TR" dirty="0" err="1"/>
              <a:t>Aluminium</a:t>
            </a:r>
            <a:r>
              <a:rPr lang="tr-TR" dirty="0"/>
              <a:t> </a:t>
            </a:r>
            <a:r>
              <a:rPr lang="tr-TR" dirty="0" err="1"/>
              <a:t>Sources</a:t>
            </a:r>
            <a:endParaRPr lang="en-US" dirty="0"/>
          </a:p>
        </p:txBody>
      </p:sp>
      <p:sp>
        <p:nvSpPr>
          <p:cNvPr id="3" name="Content Placeholder 2">
            <a:extLst>
              <a:ext uri="{FF2B5EF4-FFF2-40B4-BE49-F238E27FC236}">
                <a16:creationId xmlns:a16="http://schemas.microsoft.com/office/drawing/2014/main" id="{D2D84EF3-5CF8-4E9F-867E-4F841CC228FB}"/>
              </a:ext>
            </a:extLst>
          </p:cNvPr>
          <p:cNvSpPr>
            <a:spLocks noGrp="1"/>
          </p:cNvSpPr>
          <p:nvPr>
            <p:ph idx="1"/>
          </p:nvPr>
        </p:nvSpPr>
        <p:spPr/>
        <p:txBody>
          <a:bodyPr>
            <a:noAutofit/>
          </a:bodyPr>
          <a:lstStyle/>
          <a:p>
            <a:r>
              <a:rPr lang="en-US" sz="3200" dirty="0"/>
              <a:t>Less than 0.2 mg/L in </a:t>
            </a:r>
            <a:r>
              <a:rPr lang="en-US" sz="3200" b="1" dirty="0">
                <a:solidFill>
                  <a:srgbClr val="E57130"/>
                </a:solidFill>
              </a:rPr>
              <a:t>drinking water</a:t>
            </a:r>
            <a:endParaRPr lang="tr-TR" sz="3200" b="1" dirty="0">
              <a:solidFill>
                <a:srgbClr val="E57130"/>
              </a:solidFill>
            </a:endParaRPr>
          </a:p>
          <a:p>
            <a:r>
              <a:rPr lang="en-US" sz="3200" dirty="0"/>
              <a:t>Many foods contain less than 5 mg/kg, or </a:t>
            </a:r>
            <a:r>
              <a:rPr lang="en-US" sz="3200" b="1" dirty="0">
                <a:solidFill>
                  <a:srgbClr val="E57130"/>
                </a:solidFill>
              </a:rPr>
              <a:t>aluminum foil</a:t>
            </a:r>
            <a:endParaRPr lang="tr-TR" sz="3200" b="1" dirty="0">
              <a:solidFill>
                <a:srgbClr val="E57130"/>
              </a:solidFill>
            </a:endParaRPr>
          </a:p>
          <a:p>
            <a:r>
              <a:rPr lang="en-US" sz="3200" b="1" dirty="0">
                <a:solidFill>
                  <a:srgbClr val="E57130"/>
                </a:solidFill>
              </a:rPr>
              <a:t>Potatoes, spinach, </a:t>
            </a:r>
            <a:r>
              <a:rPr lang="en-US" sz="3200" dirty="0"/>
              <a:t>and</a:t>
            </a:r>
            <a:r>
              <a:rPr lang="en-US" sz="3200" b="1" dirty="0">
                <a:solidFill>
                  <a:srgbClr val="E57130"/>
                </a:solidFill>
              </a:rPr>
              <a:t> tea </a:t>
            </a:r>
            <a:r>
              <a:rPr lang="en-US" sz="3200" dirty="0"/>
              <a:t>naturally contain high levels of aluminum</a:t>
            </a:r>
            <a:endParaRPr lang="tr-TR" sz="3200" dirty="0"/>
          </a:p>
          <a:p>
            <a:r>
              <a:rPr lang="en-US" sz="3200" dirty="0"/>
              <a:t>Foods fortified with </a:t>
            </a:r>
            <a:r>
              <a:rPr lang="en-US" sz="3200" b="1" dirty="0">
                <a:solidFill>
                  <a:srgbClr val="E57130"/>
                </a:solidFill>
              </a:rPr>
              <a:t>aluminum food additives</a:t>
            </a:r>
            <a:endParaRPr lang="tr-TR" sz="3200" dirty="0"/>
          </a:p>
          <a:p>
            <a:r>
              <a:rPr lang="en-US" sz="3200" b="1" dirty="0">
                <a:solidFill>
                  <a:srgbClr val="E57130"/>
                </a:solidFill>
              </a:rPr>
              <a:t>Soy-based foods</a:t>
            </a:r>
            <a:r>
              <a:rPr lang="en-US" sz="3200" dirty="0"/>
              <a:t> contain high levels of aluminum, with concentrations ranging from 0.4 to 6 mg/L in ready-to-consume products</a:t>
            </a:r>
            <a:endParaRPr lang="tr-TR" sz="3200" dirty="0"/>
          </a:p>
        </p:txBody>
      </p:sp>
      <p:sp>
        <p:nvSpPr>
          <p:cNvPr id="4" name="Footer Placeholder 3">
            <a:extLst>
              <a:ext uri="{FF2B5EF4-FFF2-40B4-BE49-F238E27FC236}">
                <a16:creationId xmlns:a16="http://schemas.microsoft.com/office/drawing/2014/main" id="{0308E343-C50C-41D2-8AAD-64B19F646128}"/>
              </a:ext>
            </a:extLst>
          </p:cNvPr>
          <p:cNvSpPr>
            <a:spLocks noGrp="1"/>
          </p:cNvSpPr>
          <p:nvPr>
            <p:ph type="ftr" sz="quarter" idx="11"/>
          </p:nvPr>
        </p:nvSpPr>
        <p:spPr/>
        <p:txBody>
          <a:bodyPr/>
          <a:lstStyle/>
          <a:p>
            <a:r>
              <a:rPr lang="en-US"/>
              <a:t>https://www.cfs.gov.hk/.../files/RA35_Aluminium_in_Food_e.pdf</a:t>
            </a:r>
            <a:endParaRPr lang="en-US" dirty="0"/>
          </a:p>
        </p:txBody>
      </p:sp>
    </p:spTree>
    <p:extLst>
      <p:ext uri="{BB962C8B-B14F-4D97-AF65-F5344CB8AC3E}">
        <p14:creationId xmlns:p14="http://schemas.microsoft.com/office/powerpoint/2010/main" val="2869807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pPr lvl="0"/>
            <a:r>
              <a:rPr lang="en-US" dirty="0"/>
              <a:t>Why is the adjuvant dose in </a:t>
            </a:r>
            <a:r>
              <a:rPr lang="tr-TR" dirty="0"/>
              <a:t>9vHPV Vaccine </a:t>
            </a:r>
            <a:r>
              <a:rPr lang="en-US" dirty="0"/>
              <a:t>approximately twice the adjuvant dose in Gardasil?</a:t>
            </a:r>
            <a:endParaRPr lang="tr-TR" dirty="0"/>
          </a:p>
        </p:txBody>
      </p:sp>
      <p:sp>
        <p:nvSpPr>
          <p:cNvPr id="3" name="Content Placeholder 2"/>
          <p:cNvSpPr>
            <a:spLocks noGrp="1"/>
          </p:cNvSpPr>
          <p:nvPr>
            <p:ph idx="1"/>
          </p:nvPr>
        </p:nvSpPr>
        <p:spPr>
          <a:prstGeom prst="rect">
            <a:avLst/>
          </a:prstGeom>
        </p:spPr>
        <p:txBody>
          <a:bodyPr>
            <a:noAutofit/>
          </a:bodyPr>
          <a:lstStyle/>
          <a:p>
            <a:pPr algn="just"/>
            <a:r>
              <a:rPr lang="en-GB" dirty="0"/>
              <a:t>The formulation of </a:t>
            </a:r>
            <a:r>
              <a:rPr lang="tr-TR" dirty="0"/>
              <a:t>9vHPV Vaccine </a:t>
            </a:r>
            <a:r>
              <a:rPr lang="en-GB" dirty="0"/>
              <a:t>tested in Protocol 001 was chosen with the goal of achieving similar immunogenicity for the original four HPV types (types 6, 11, 16, 18) in Gardasil.</a:t>
            </a:r>
            <a:endParaRPr lang="tr-TR" dirty="0"/>
          </a:p>
          <a:p>
            <a:pPr algn="just"/>
            <a:r>
              <a:rPr lang="en-GB" dirty="0"/>
              <a:t>The amounts of adjuvant and antigens in </a:t>
            </a:r>
            <a:r>
              <a:rPr lang="tr-TR" dirty="0"/>
              <a:t>9vHPV Vaccine </a:t>
            </a:r>
            <a:r>
              <a:rPr lang="en-GB" dirty="0"/>
              <a:t>were chosen based on the dose-ranging study in Protocol 001 that demonstrated that these amounts consistently induced similar immunogenicity for the original four HPV types (types 6, 11, 16, 18) in Gardasil and robust antibody responses for the 5 additional HPV types.</a:t>
            </a:r>
            <a:endParaRPr lang="tr-TR" sz="2000" b="1" dirty="0"/>
          </a:p>
        </p:txBody>
      </p:sp>
      <p:sp>
        <p:nvSpPr>
          <p:cNvPr id="7" name="Footer Placeholder 6"/>
          <p:cNvSpPr>
            <a:spLocks noGrp="1"/>
          </p:cNvSpPr>
          <p:nvPr>
            <p:ph type="ftr" sz="quarter" idx="11"/>
          </p:nvPr>
        </p:nvSpPr>
        <p:spPr/>
        <p:txBody>
          <a:bodyPr/>
          <a:lstStyle/>
          <a:p>
            <a:r>
              <a:rPr lang="tr-TR"/>
              <a:t>Joura EA, NEJM, 2015</a:t>
            </a:r>
            <a:endParaRPr lang="tr-TR" dirty="0"/>
          </a:p>
        </p:txBody>
      </p:sp>
    </p:spTree>
    <p:extLst>
      <p:ext uri="{BB962C8B-B14F-4D97-AF65-F5344CB8AC3E}">
        <p14:creationId xmlns:p14="http://schemas.microsoft.com/office/powerpoint/2010/main" val="205399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Altbilgi Yer Tutucusu 10"/>
          <p:cNvSpPr>
            <a:spLocks noGrp="1"/>
          </p:cNvSpPr>
          <p:nvPr>
            <p:ph type="ftr" sz="quarter" idx="11"/>
          </p:nvPr>
        </p:nvSpPr>
        <p:spPr/>
        <p:txBody>
          <a:bodyPr/>
          <a:lstStyle/>
          <a:p>
            <a:r>
              <a:rPr lang="tr-TR" dirty="0" err="1"/>
              <a:t>Chesson</a:t>
            </a:r>
            <a:r>
              <a:rPr lang="tr-TR" dirty="0"/>
              <a:t> HW, </a:t>
            </a:r>
            <a:r>
              <a:rPr lang="tr-TR" dirty="0" err="1"/>
              <a:t>Sex</a:t>
            </a:r>
            <a:r>
              <a:rPr lang="tr-TR" dirty="0"/>
              <a:t> </a:t>
            </a:r>
            <a:r>
              <a:rPr lang="tr-TR" dirty="0" err="1"/>
              <a:t>Transm</a:t>
            </a:r>
            <a:r>
              <a:rPr lang="tr-TR" dirty="0"/>
              <a:t> </a:t>
            </a:r>
            <a:r>
              <a:rPr lang="tr-TR" dirty="0" err="1"/>
              <a:t>Dis</a:t>
            </a:r>
            <a:r>
              <a:rPr lang="tr-TR" dirty="0"/>
              <a:t> 2014</a:t>
            </a:r>
          </a:p>
        </p:txBody>
      </p:sp>
      <p:sp>
        <p:nvSpPr>
          <p:cNvPr id="2" name="Başlık 1">
            <a:extLst>
              <a:ext uri="{FF2B5EF4-FFF2-40B4-BE49-F238E27FC236}">
                <a16:creationId xmlns:a16="http://schemas.microsoft.com/office/drawing/2014/main" id="{2BDEE8DB-B819-984C-C91E-333827BC551D}"/>
              </a:ext>
            </a:extLst>
          </p:cNvPr>
          <p:cNvSpPr>
            <a:spLocks noGrp="1"/>
          </p:cNvSpPr>
          <p:nvPr>
            <p:ph type="title"/>
          </p:nvPr>
        </p:nvSpPr>
        <p:spPr/>
        <p:txBody>
          <a:bodyPr/>
          <a:lstStyle/>
          <a:p>
            <a:r>
              <a:rPr lang="en-US" dirty="0"/>
              <a:t>Lifetime Probability of HPV Infection</a:t>
            </a:r>
            <a:endParaRPr lang="tr-TR" dirty="0"/>
          </a:p>
        </p:txBody>
      </p:sp>
      <p:graphicFrame>
        <p:nvGraphicFramePr>
          <p:cNvPr id="3" name="İçerik Yer Tutucusu 2"/>
          <p:cNvGraphicFramePr>
            <a:graphicFrameLocks noGrp="1"/>
          </p:cNvGraphicFramePr>
          <p:nvPr>
            <p:ph sz="quarter" idx="1"/>
            <p:extLst>
              <p:ext uri="{D42A27DB-BD31-4B8C-83A1-F6EECF244321}">
                <p14:modId xmlns:p14="http://schemas.microsoft.com/office/powerpoint/2010/main" val="4022930012"/>
              </p:ext>
            </p:extLst>
          </p:nvPr>
        </p:nvGraphicFramePr>
        <p:xfrm>
          <a:off x="609600" y="1219200"/>
          <a:ext cx="5389563"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İçerik Yer Tutucusu 3"/>
          <p:cNvGraphicFramePr>
            <a:graphicFrameLocks noGrp="1"/>
          </p:cNvGraphicFramePr>
          <p:nvPr>
            <p:ph sz="quarter" idx="2"/>
            <p:extLst>
              <p:ext uri="{D42A27DB-BD31-4B8C-83A1-F6EECF244321}">
                <p14:modId xmlns:p14="http://schemas.microsoft.com/office/powerpoint/2010/main" val="1517473314"/>
              </p:ext>
            </p:extLst>
          </p:nvPr>
        </p:nvGraphicFramePr>
        <p:xfrm>
          <a:off x="6176963" y="1216025"/>
          <a:ext cx="5387975" cy="4937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1476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fontScale="90000"/>
          </a:bodyPr>
          <a:lstStyle/>
          <a:p>
            <a:pPr lvl="0"/>
            <a:r>
              <a:rPr lang="en-US" dirty="0"/>
              <a:t>Why is the adjuvant dose in </a:t>
            </a:r>
            <a:r>
              <a:rPr lang="tr-TR" dirty="0"/>
              <a:t>9vHPV Vaccine </a:t>
            </a:r>
            <a:r>
              <a:rPr lang="en-US" dirty="0"/>
              <a:t>approximately twice the adjuvant dose in Gardasil?</a:t>
            </a:r>
            <a:endParaRPr lang="tr-TR" dirty="0"/>
          </a:p>
        </p:txBody>
      </p:sp>
      <p:sp>
        <p:nvSpPr>
          <p:cNvPr id="3" name="Content Placeholder 2"/>
          <p:cNvSpPr>
            <a:spLocks noGrp="1"/>
          </p:cNvSpPr>
          <p:nvPr>
            <p:ph idx="1"/>
          </p:nvPr>
        </p:nvSpPr>
        <p:spPr>
          <a:prstGeom prst="rect">
            <a:avLst/>
          </a:prstGeom>
        </p:spPr>
        <p:txBody>
          <a:bodyPr>
            <a:noAutofit/>
          </a:bodyPr>
          <a:lstStyle/>
          <a:p>
            <a:pPr algn="just"/>
            <a:r>
              <a:rPr lang="en-US" sz="3600" dirty="0"/>
              <a:t>The mid-dose formulation contains increased amounts of HPV 6, 16, and 18 VLPs than Gardasil and has an adjuvant-to-antigen ratio that is similar to that of Gardasil</a:t>
            </a:r>
            <a:r>
              <a:rPr lang="en-US" dirty="0"/>
              <a:t> ***</a:t>
            </a:r>
            <a:endParaRPr lang="tr-TR" b="1" dirty="0"/>
          </a:p>
          <a:p>
            <a:pPr marL="57150" indent="0" algn="just">
              <a:buNone/>
            </a:pPr>
            <a:endParaRPr lang="tr-TR" sz="3600" b="1" dirty="0"/>
          </a:p>
          <a:p>
            <a:pPr marL="57150" indent="0" algn="just">
              <a:buNone/>
            </a:pPr>
            <a:r>
              <a:rPr lang="en-US" sz="2400" i="1" dirty="0"/>
              <a:t>***</a:t>
            </a:r>
            <a:r>
              <a:rPr lang="tr-TR" sz="2400" i="1" dirty="0"/>
              <a:t> </a:t>
            </a:r>
            <a:r>
              <a:rPr lang="en-US" sz="2000" i="1" dirty="0"/>
              <a:t>The mid-dose formulation was chosen as the dose for the phase 3 clinical trials</a:t>
            </a:r>
            <a:endParaRPr lang="tr-TR" sz="2400" i="1" dirty="0"/>
          </a:p>
        </p:txBody>
      </p:sp>
      <p:sp>
        <p:nvSpPr>
          <p:cNvPr id="8" name="Footer Placeholder 7"/>
          <p:cNvSpPr>
            <a:spLocks noGrp="1"/>
          </p:cNvSpPr>
          <p:nvPr>
            <p:ph type="ftr" sz="quarter" idx="11"/>
          </p:nvPr>
        </p:nvSpPr>
        <p:spPr/>
        <p:txBody>
          <a:bodyPr/>
          <a:lstStyle/>
          <a:p>
            <a:r>
              <a:rPr lang="tr-TR"/>
              <a:t>Joura EA, NEJM, 2015</a:t>
            </a:r>
            <a:endParaRPr lang="tr-TR" dirty="0"/>
          </a:p>
        </p:txBody>
      </p:sp>
    </p:spTree>
    <p:extLst>
      <p:ext uri="{BB962C8B-B14F-4D97-AF65-F5344CB8AC3E}">
        <p14:creationId xmlns:p14="http://schemas.microsoft.com/office/powerpoint/2010/main" val="1630725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dirty="0" err="1"/>
              <a:t>Cuschieri</a:t>
            </a:r>
            <a:r>
              <a:rPr lang="tr-TR" dirty="0"/>
              <a:t> K</a:t>
            </a:r>
            <a:r>
              <a:rPr lang="en-US" dirty="0"/>
              <a:t>. Presentation at Microbiology Society's Annual Conference in Edinburgh on April 2017</a:t>
            </a:r>
          </a:p>
        </p:txBody>
      </p:sp>
      <p:sp>
        <p:nvSpPr>
          <p:cNvPr id="5" name="Title 4"/>
          <p:cNvSpPr>
            <a:spLocks noGrp="1"/>
          </p:cNvSpPr>
          <p:nvPr>
            <p:ph type="title"/>
          </p:nvPr>
        </p:nvSpPr>
        <p:spPr/>
        <p:txBody>
          <a:bodyPr/>
          <a:lstStyle/>
          <a:p>
            <a:r>
              <a:rPr lang="tr-TR" dirty="0"/>
              <a:t>2vHPV </a:t>
            </a:r>
            <a:r>
              <a:rPr lang="tr-TR" dirty="0" err="1"/>
              <a:t>Vaccine</a:t>
            </a:r>
            <a:r>
              <a:rPr lang="tr-TR" dirty="0"/>
              <a:t> </a:t>
            </a:r>
            <a:r>
              <a:rPr lang="tr-TR" dirty="0" err="1"/>
              <a:t>Scotland</a:t>
            </a:r>
            <a:r>
              <a:rPr lang="tr-TR" dirty="0"/>
              <a:t> </a:t>
            </a:r>
            <a:r>
              <a:rPr lang="tr-TR" dirty="0" err="1"/>
              <a:t>Results</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3750666024"/>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501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t>HPV Type 16 and 18 Infection Rates</a:t>
            </a:r>
            <a:br>
              <a:rPr lang="tr-TR" dirty="0"/>
            </a:br>
            <a:r>
              <a:rPr lang="en-US" dirty="0"/>
              <a:t>(OCEANS Study)</a:t>
            </a:r>
            <a:endParaRPr lang="tr-TR" dirty="0"/>
          </a:p>
        </p:txBody>
      </p:sp>
      <p:sp>
        <p:nvSpPr>
          <p:cNvPr id="6" name="Altbilgi Yer Tutucusu 5"/>
          <p:cNvSpPr>
            <a:spLocks noGrp="1"/>
          </p:cNvSpPr>
          <p:nvPr>
            <p:ph type="ftr" sz="quarter" idx="11"/>
          </p:nvPr>
        </p:nvSpPr>
        <p:spPr/>
        <p:txBody>
          <a:bodyPr/>
          <a:lstStyle/>
          <a:p>
            <a:r>
              <a:rPr lang="en-US"/>
              <a:t>Hiramatsu K, Hum Vaccin Immunother 2022</a:t>
            </a:r>
          </a:p>
        </p:txBody>
      </p:sp>
      <p:sp>
        <p:nvSpPr>
          <p:cNvPr id="4" name="İçerik Yer Tutucusu 3"/>
          <p:cNvSpPr>
            <a:spLocks noGrp="1"/>
          </p:cNvSpPr>
          <p:nvPr>
            <p:ph idx="1"/>
          </p:nvPr>
        </p:nvSpPr>
        <p:spPr/>
        <p:txBody>
          <a:bodyPr/>
          <a:lstStyle/>
          <a:p>
            <a:r>
              <a:rPr lang="en-US" dirty="0"/>
              <a:t>OCEAN (</a:t>
            </a:r>
            <a:r>
              <a:rPr lang="en-US" b="1" dirty="0"/>
              <a:t>O</a:t>
            </a:r>
            <a:r>
              <a:rPr lang="en-US" dirty="0"/>
              <a:t>saka </a:t>
            </a:r>
            <a:r>
              <a:rPr lang="en-US" b="1" dirty="0"/>
              <a:t>C</a:t>
            </a:r>
            <a:r>
              <a:rPr lang="en-US" dirty="0"/>
              <a:t>linical </a:t>
            </a:r>
            <a:r>
              <a:rPr lang="en-US" dirty="0" err="1"/>
              <a:t>res</a:t>
            </a:r>
            <a:r>
              <a:rPr lang="en-US" b="1" dirty="0" err="1"/>
              <a:t>EA</a:t>
            </a:r>
            <a:r>
              <a:rPr lang="en-US" dirty="0" err="1"/>
              <a:t>rch</a:t>
            </a:r>
            <a:r>
              <a:rPr lang="en-US" dirty="0"/>
              <a:t> of HPV </a:t>
            </a:r>
            <a:r>
              <a:rPr lang="en-US" dirty="0" err="1"/>
              <a:t>vacci</a:t>
            </a:r>
            <a:r>
              <a:rPr lang="en-US" b="1" dirty="0" err="1"/>
              <a:t>N</a:t>
            </a:r>
            <a:r>
              <a:rPr lang="en-US" dirty="0" err="1"/>
              <a:t>e</a:t>
            </a:r>
            <a:r>
              <a:rPr lang="en-US" dirty="0"/>
              <a:t>) study</a:t>
            </a:r>
            <a:r>
              <a:rPr lang="tr-TR" dirty="0"/>
              <a:t> </a:t>
            </a:r>
            <a:r>
              <a:rPr lang="tr-TR" dirty="0" err="1"/>
              <a:t>with</a:t>
            </a:r>
            <a:r>
              <a:rPr lang="tr-TR" dirty="0"/>
              <a:t> 2vHPV </a:t>
            </a:r>
            <a:r>
              <a:rPr lang="tr-TR" dirty="0" err="1"/>
              <a:t>or</a:t>
            </a:r>
            <a:r>
              <a:rPr lang="tr-TR" dirty="0"/>
              <a:t> 4vHPV </a:t>
            </a:r>
            <a:r>
              <a:rPr lang="tr-TR" dirty="0" err="1"/>
              <a:t>vaccines</a:t>
            </a:r>
            <a:endParaRPr lang="tr-TR" dirty="0"/>
          </a:p>
          <a:p>
            <a:endParaRPr lang="tr-TR" dirty="0"/>
          </a:p>
          <a:p>
            <a:endParaRPr lang="tr-TR" dirty="0"/>
          </a:p>
          <a:p>
            <a:endParaRPr lang="tr-TR" dirty="0"/>
          </a:p>
          <a:p>
            <a:endParaRPr lang="tr-TR" dirty="0"/>
          </a:p>
          <a:p>
            <a:endParaRPr lang="tr-TR" dirty="0"/>
          </a:p>
          <a:p>
            <a:r>
              <a:rPr lang="en-US" dirty="0"/>
              <a:t>HPV vaccine inhibited the infection of high-risk HPV and had impacted on the development to CIN2</a:t>
            </a:r>
            <a:r>
              <a:rPr lang="tr-TR" dirty="0"/>
              <a:t>+</a:t>
            </a:r>
            <a:r>
              <a:rPr lang="en-US" dirty="0"/>
              <a:t> in Japan</a:t>
            </a:r>
          </a:p>
          <a:p>
            <a:endParaRPr lang="tr-TR" dirty="0"/>
          </a:p>
        </p:txBody>
      </p:sp>
      <p:graphicFrame>
        <p:nvGraphicFramePr>
          <p:cNvPr id="8" name="İçerik Yer Tutucusu 4"/>
          <p:cNvGraphicFramePr>
            <a:graphicFrameLocks/>
          </p:cNvGraphicFramePr>
          <p:nvPr/>
        </p:nvGraphicFramePr>
        <p:xfrm>
          <a:off x="607784" y="2850598"/>
          <a:ext cx="10976428" cy="2407920"/>
        </p:xfrm>
        <a:graphic>
          <a:graphicData uri="http://schemas.openxmlformats.org/drawingml/2006/table">
            <a:tbl>
              <a:tblPr firstRow="1" bandRow="1">
                <a:tableStyleId>{073A0DAA-6AF3-43AB-8588-CEC1D06C72B9}</a:tableStyleId>
              </a:tblPr>
              <a:tblGrid>
                <a:gridCol w="2744107">
                  <a:extLst>
                    <a:ext uri="{9D8B030D-6E8A-4147-A177-3AD203B41FA5}">
                      <a16:colId xmlns:a16="http://schemas.microsoft.com/office/drawing/2014/main" val="383954564"/>
                    </a:ext>
                  </a:extLst>
                </a:gridCol>
                <a:gridCol w="2744107">
                  <a:extLst>
                    <a:ext uri="{9D8B030D-6E8A-4147-A177-3AD203B41FA5}">
                      <a16:colId xmlns:a16="http://schemas.microsoft.com/office/drawing/2014/main" val="3278015949"/>
                    </a:ext>
                  </a:extLst>
                </a:gridCol>
                <a:gridCol w="2744107">
                  <a:extLst>
                    <a:ext uri="{9D8B030D-6E8A-4147-A177-3AD203B41FA5}">
                      <a16:colId xmlns:a16="http://schemas.microsoft.com/office/drawing/2014/main" val="3582873634"/>
                    </a:ext>
                  </a:extLst>
                </a:gridCol>
                <a:gridCol w="2744107">
                  <a:extLst>
                    <a:ext uri="{9D8B030D-6E8A-4147-A177-3AD203B41FA5}">
                      <a16:colId xmlns:a16="http://schemas.microsoft.com/office/drawing/2014/main" val="4204344155"/>
                    </a:ext>
                  </a:extLst>
                </a:gridCol>
              </a:tblGrid>
              <a:tr h="370840">
                <a:tc>
                  <a:txBody>
                    <a:bodyPr/>
                    <a:lstStyle/>
                    <a:p>
                      <a:endParaRPr lang="tr-TR" sz="2800" dirty="0">
                        <a:latin typeface="Aptos" panose="020B0004020202020204" pitchFamily="34" charset="0"/>
                      </a:endParaRPr>
                    </a:p>
                  </a:txBody>
                  <a:tcPr/>
                </a:tc>
                <a:tc>
                  <a:txBody>
                    <a:bodyPr/>
                    <a:lstStyle/>
                    <a:p>
                      <a:r>
                        <a:rPr lang="tr-TR" sz="2800" dirty="0">
                          <a:latin typeface="Aptos" panose="020B0004020202020204" pitchFamily="34" charset="0"/>
                        </a:rPr>
                        <a:t>No </a:t>
                      </a:r>
                      <a:r>
                        <a:rPr lang="tr-TR" sz="2800" dirty="0" err="1"/>
                        <a:t>vaccined</a:t>
                      </a:r>
                      <a:endParaRPr lang="tr-TR" sz="2800" dirty="0"/>
                    </a:p>
                    <a:p>
                      <a:r>
                        <a:rPr lang="tr-TR" sz="2800" dirty="0"/>
                        <a:t>(n=877)</a:t>
                      </a:r>
                    </a:p>
                  </a:txBody>
                  <a:tcPr/>
                </a:tc>
                <a:tc>
                  <a:txBody>
                    <a:bodyPr/>
                    <a:lstStyle/>
                    <a:p>
                      <a:r>
                        <a:rPr lang="tr-TR" sz="2800" dirty="0" err="1">
                          <a:latin typeface="Aptos" panose="020B0004020202020204" pitchFamily="34" charset="0"/>
                        </a:rPr>
                        <a:t>Vaccined</a:t>
                      </a:r>
                      <a:endParaRPr lang="tr-TR" sz="2800" dirty="0"/>
                    </a:p>
                    <a:p>
                      <a:r>
                        <a:rPr lang="tr-TR" sz="2800" dirty="0"/>
                        <a:t>(n=170)</a:t>
                      </a:r>
                    </a:p>
                  </a:txBody>
                  <a:tcPr/>
                </a:tc>
                <a:tc>
                  <a:txBody>
                    <a:bodyPr/>
                    <a:lstStyle/>
                    <a:p>
                      <a:r>
                        <a:rPr lang="tr-TR" sz="2800" dirty="0">
                          <a:latin typeface="Aptos" panose="020B0004020202020204" pitchFamily="34" charset="0"/>
                        </a:rPr>
                        <a:t>OR</a:t>
                      </a:r>
                    </a:p>
                    <a:p>
                      <a:r>
                        <a:rPr lang="tr-TR" sz="2800" dirty="0"/>
                        <a:t>(95%</a:t>
                      </a:r>
                      <a:r>
                        <a:rPr lang="tr-TR" sz="2800" baseline="0" dirty="0"/>
                        <a:t> CI)</a:t>
                      </a:r>
                      <a:endParaRPr lang="tr-TR" sz="2800" dirty="0"/>
                    </a:p>
                  </a:txBody>
                  <a:tcPr/>
                </a:tc>
                <a:extLst>
                  <a:ext uri="{0D108BD9-81ED-4DB2-BD59-A6C34878D82A}">
                    <a16:rowId xmlns:a16="http://schemas.microsoft.com/office/drawing/2014/main" val="1170451696"/>
                  </a:ext>
                </a:extLst>
              </a:tr>
              <a:tr h="370840">
                <a:tc>
                  <a:txBody>
                    <a:bodyPr/>
                    <a:lstStyle/>
                    <a:p>
                      <a:r>
                        <a:rPr lang="tr-TR" sz="2800" dirty="0" err="1">
                          <a:latin typeface="Aptos" panose="020B0004020202020204" pitchFamily="34" charset="0"/>
                        </a:rPr>
                        <a:t>hrHPV</a:t>
                      </a:r>
                      <a:endParaRPr lang="tr-TR" sz="2800" dirty="0"/>
                    </a:p>
                  </a:txBody>
                  <a:tcPr/>
                </a:tc>
                <a:tc>
                  <a:txBody>
                    <a:bodyPr/>
                    <a:lstStyle/>
                    <a:p>
                      <a:r>
                        <a:rPr lang="tr-TR" sz="2800" dirty="0">
                          <a:latin typeface="Aptos" panose="020B0004020202020204" pitchFamily="34" charset="0"/>
                        </a:rPr>
                        <a:t>173 (19.7%)</a:t>
                      </a:r>
                    </a:p>
                  </a:txBody>
                  <a:tcPr/>
                </a:tc>
                <a:tc>
                  <a:txBody>
                    <a:bodyPr/>
                    <a:lstStyle/>
                    <a:p>
                      <a:r>
                        <a:rPr lang="tr-TR" sz="2800" dirty="0">
                          <a:latin typeface="Aptos" panose="020B0004020202020204" pitchFamily="34" charset="0"/>
                        </a:rPr>
                        <a:t>22 (12%)</a:t>
                      </a:r>
                    </a:p>
                  </a:txBody>
                  <a:tcPr/>
                </a:tc>
                <a:tc>
                  <a:txBody>
                    <a:bodyPr/>
                    <a:lstStyle/>
                    <a:p>
                      <a:r>
                        <a:rPr lang="tr-TR" sz="2800" dirty="0">
                          <a:latin typeface="Aptos" panose="020B0004020202020204" pitchFamily="34" charset="0"/>
                        </a:rPr>
                        <a:t>0.61 (0.38-0.98)</a:t>
                      </a:r>
                    </a:p>
                  </a:txBody>
                  <a:tcPr/>
                </a:tc>
                <a:extLst>
                  <a:ext uri="{0D108BD9-81ED-4DB2-BD59-A6C34878D82A}">
                    <a16:rowId xmlns:a16="http://schemas.microsoft.com/office/drawing/2014/main" val="870161835"/>
                  </a:ext>
                </a:extLst>
              </a:tr>
              <a:tr h="370840">
                <a:tc>
                  <a:txBody>
                    <a:bodyPr/>
                    <a:lstStyle/>
                    <a:p>
                      <a:r>
                        <a:rPr lang="tr-TR" sz="2800" dirty="0">
                          <a:latin typeface="Aptos" panose="020B0004020202020204" pitchFamily="34" charset="0"/>
                        </a:rPr>
                        <a:t>HPV 16 </a:t>
                      </a:r>
                      <a:r>
                        <a:rPr lang="tr-TR" sz="2800" dirty="0" err="1"/>
                        <a:t>and</a:t>
                      </a:r>
                      <a:r>
                        <a:rPr lang="tr-TR" sz="2800" dirty="0"/>
                        <a:t> 18</a:t>
                      </a:r>
                    </a:p>
                  </a:txBody>
                  <a:tcPr/>
                </a:tc>
                <a:tc>
                  <a:txBody>
                    <a:bodyPr/>
                    <a:lstStyle/>
                    <a:p>
                      <a:r>
                        <a:rPr lang="tr-TR" sz="2800" dirty="0">
                          <a:latin typeface="Aptos" panose="020B0004020202020204" pitchFamily="34" charset="0"/>
                        </a:rPr>
                        <a:t>43 (4.9%)</a:t>
                      </a:r>
                    </a:p>
                  </a:txBody>
                  <a:tcPr/>
                </a:tc>
                <a:tc>
                  <a:txBody>
                    <a:bodyPr/>
                    <a:lstStyle/>
                    <a:p>
                      <a:r>
                        <a:rPr lang="tr-TR" sz="2800" dirty="0">
                          <a:latin typeface="Aptos" panose="020B0004020202020204" pitchFamily="34" charset="0"/>
                        </a:rPr>
                        <a:t>0 (0%)</a:t>
                      </a:r>
                    </a:p>
                  </a:txBody>
                  <a:tcPr/>
                </a:tc>
                <a:tc>
                  <a:txBody>
                    <a:bodyPr/>
                    <a:lstStyle/>
                    <a:p>
                      <a:r>
                        <a:rPr lang="tr-TR" sz="2800" dirty="0">
                          <a:latin typeface="Aptos" panose="020B0004020202020204" pitchFamily="34" charset="0"/>
                        </a:rPr>
                        <a:t>0.06 (0.002-0.92)</a:t>
                      </a:r>
                    </a:p>
                  </a:txBody>
                  <a:tcPr/>
                </a:tc>
                <a:extLst>
                  <a:ext uri="{0D108BD9-81ED-4DB2-BD59-A6C34878D82A}">
                    <a16:rowId xmlns:a16="http://schemas.microsoft.com/office/drawing/2014/main" val="3573829670"/>
                  </a:ext>
                </a:extLst>
              </a:tr>
            </a:tbl>
          </a:graphicData>
        </a:graphic>
      </p:graphicFrame>
      <p:sp>
        <p:nvSpPr>
          <p:cNvPr id="9" name="Rectangle 5"/>
          <p:cNvSpPr/>
          <p:nvPr/>
        </p:nvSpPr>
        <p:spPr>
          <a:xfrm>
            <a:off x="6095998" y="4308230"/>
            <a:ext cx="2748744" cy="523567"/>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Tree>
    <p:extLst>
      <p:ext uri="{BB962C8B-B14F-4D97-AF65-F5344CB8AC3E}">
        <p14:creationId xmlns:p14="http://schemas.microsoft.com/office/powerpoint/2010/main" val="41649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39D7-30D2-34E0-C256-7D0C40583B89}"/>
            </a:ext>
          </a:extLst>
        </p:cNvPr>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08B6C9C7-2A32-FE8E-92F3-62EEDDCEE654}"/>
              </a:ext>
            </a:extLst>
          </p:cNvPr>
          <p:cNvSpPr>
            <a:spLocks noGrp="1"/>
          </p:cNvSpPr>
          <p:nvPr>
            <p:ph type="ftr" sz="quarter" idx="11"/>
          </p:nvPr>
        </p:nvSpPr>
        <p:spPr/>
        <p:txBody>
          <a:bodyPr/>
          <a:lstStyle/>
          <a:p>
            <a:r>
              <a:rPr lang="en-US" dirty="0" err="1"/>
              <a:t>Nilyanimita</a:t>
            </a:r>
            <a:r>
              <a:rPr lang="en-US" dirty="0"/>
              <a:t> P, Hum </a:t>
            </a:r>
            <a:r>
              <a:rPr lang="en-US" dirty="0" err="1"/>
              <a:t>Vaccin</a:t>
            </a:r>
            <a:r>
              <a:rPr lang="en-US" dirty="0"/>
              <a:t> </a:t>
            </a:r>
            <a:r>
              <a:rPr lang="en-US" dirty="0" err="1"/>
              <a:t>Immunother</a:t>
            </a:r>
            <a:r>
              <a:rPr lang="en-US" dirty="0"/>
              <a:t> 2024</a:t>
            </a:r>
          </a:p>
        </p:txBody>
      </p:sp>
      <p:sp>
        <p:nvSpPr>
          <p:cNvPr id="2" name="Başlık 1">
            <a:extLst>
              <a:ext uri="{FF2B5EF4-FFF2-40B4-BE49-F238E27FC236}">
                <a16:creationId xmlns:a16="http://schemas.microsoft.com/office/drawing/2014/main" id="{F5748678-BACB-8102-DDDC-A24F54F75890}"/>
              </a:ext>
            </a:extLst>
          </p:cNvPr>
          <p:cNvSpPr>
            <a:spLocks noGrp="1"/>
          </p:cNvSpPr>
          <p:nvPr>
            <p:ph type="title"/>
          </p:nvPr>
        </p:nvSpPr>
        <p:spPr/>
        <p:txBody>
          <a:bodyPr/>
          <a:lstStyle/>
          <a:p>
            <a:r>
              <a:rPr lang="tr-TR" dirty="0" err="1"/>
              <a:t>Effectiveness</a:t>
            </a:r>
            <a:r>
              <a:rPr lang="tr-TR" dirty="0"/>
              <a:t> of 2vHPV </a:t>
            </a:r>
            <a:r>
              <a:rPr lang="tr-TR" dirty="0" err="1"/>
              <a:t>Vaccine</a:t>
            </a:r>
            <a:r>
              <a:rPr lang="tr-TR" dirty="0"/>
              <a:t> in </a:t>
            </a:r>
            <a:r>
              <a:rPr lang="tr-TR" dirty="0" err="1"/>
              <a:t>Thai</a:t>
            </a:r>
            <a:endParaRPr lang="tr-TR" dirty="0"/>
          </a:p>
        </p:txBody>
      </p:sp>
      <p:graphicFrame>
        <p:nvGraphicFramePr>
          <p:cNvPr id="5" name="İçerik Yer Tutucusu 4">
            <a:extLst>
              <a:ext uri="{FF2B5EF4-FFF2-40B4-BE49-F238E27FC236}">
                <a16:creationId xmlns:a16="http://schemas.microsoft.com/office/drawing/2014/main" id="{E93566DA-B8A1-17C8-356B-68339B739723}"/>
              </a:ext>
            </a:extLst>
          </p:cNvPr>
          <p:cNvGraphicFramePr>
            <a:graphicFrameLocks noGrp="1"/>
          </p:cNvGraphicFramePr>
          <p:nvPr>
            <p:ph sz="quarter" idx="1"/>
            <p:extLst>
              <p:ext uri="{D42A27DB-BD31-4B8C-83A1-F6EECF244321}">
                <p14:modId xmlns:p14="http://schemas.microsoft.com/office/powerpoint/2010/main" val="76584230"/>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1449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AB6FE8-27BD-561A-37AE-0570CE2F2C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1703906-AA4D-B093-9BAF-1414F8172BA5}"/>
              </a:ext>
            </a:extLst>
          </p:cNvPr>
          <p:cNvSpPr>
            <a:spLocks noGrp="1"/>
          </p:cNvSpPr>
          <p:nvPr>
            <p:ph type="title"/>
          </p:nvPr>
        </p:nvSpPr>
        <p:spPr/>
        <p:txBody>
          <a:bodyPr/>
          <a:lstStyle/>
          <a:p>
            <a:r>
              <a:rPr lang="tr-TR"/>
              <a:t>Effectiveness of 2vHPV Vaccine in Thai</a:t>
            </a:r>
            <a:endParaRPr lang="tr-TR" dirty="0"/>
          </a:p>
        </p:txBody>
      </p:sp>
      <p:sp>
        <p:nvSpPr>
          <p:cNvPr id="4" name="Alt Bilgi Yer Tutucusu 3">
            <a:extLst>
              <a:ext uri="{FF2B5EF4-FFF2-40B4-BE49-F238E27FC236}">
                <a16:creationId xmlns:a16="http://schemas.microsoft.com/office/drawing/2014/main" id="{D0FE9B71-E3F1-DC39-C5BF-450EF7E7D644}"/>
              </a:ext>
            </a:extLst>
          </p:cNvPr>
          <p:cNvSpPr>
            <a:spLocks noGrp="1"/>
          </p:cNvSpPr>
          <p:nvPr>
            <p:ph type="ftr" sz="quarter" idx="11"/>
          </p:nvPr>
        </p:nvSpPr>
        <p:spPr/>
        <p:txBody>
          <a:bodyPr/>
          <a:lstStyle/>
          <a:p>
            <a:r>
              <a:rPr lang="en-US"/>
              <a:t>Nilyanimita P, Hum Vaccin Immunother 2024</a:t>
            </a:r>
            <a:endParaRPr lang="en-US" dirty="0"/>
          </a:p>
        </p:txBody>
      </p:sp>
      <p:sp>
        <p:nvSpPr>
          <p:cNvPr id="5" name="İçerik Yer Tutucusu 4">
            <a:extLst>
              <a:ext uri="{FF2B5EF4-FFF2-40B4-BE49-F238E27FC236}">
                <a16:creationId xmlns:a16="http://schemas.microsoft.com/office/drawing/2014/main" id="{509C2809-10E6-F4BB-F9C8-624344F730F2}"/>
              </a:ext>
            </a:extLst>
          </p:cNvPr>
          <p:cNvSpPr>
            <a:spLocks noGrp="1"/>
          </p:cNvSpPr>
          <p:nvPr>
            <p:ph idx="1"/>
          </p:nvPr>
        </p:nvSpPr>
        <p:spPr/>
        <p:txBody>
          <a:bodyPr>
            <a:normAutofit/>
          </a:bodyPr>
          <a:lstStyle/>
          <a:p>
            <a:endParaRPr lang="tr-TR" dirty="0"/>
          </a:p>
          <a:p>
            <a:endParaRPr lang="tr-TR" dirty="0"/>
          </a:p>
          <a:p>
            <a:endParaRPr lang="tr-TR" dirty="0"/>
          </a:p>
          <a:p>
            <a:endParaRPr lang="tr-TR" dirty="0"/>
          </a:p>
          <a:p>
            <a:endParaRPr lang="tr-TR" dirty="0"/>
          </a:p>
          <a:p>
            <a:endParaRPr lang="tr-TR" dirty="0"/>
          </a:p>
          <a:p>
            <a:endParaRPr lang="tr-TR" dirty="0"/>
          </a:p>
          <a:p>
            <a:r>
              <a:rPr lang="en-US" dirty="0"/>
              <a:t>Prioritizing vaccines with the highest coverage of HR-HPV types, such as the </a:t>
            </a:r>
            <a:r>
              <a:rPr lang="en-US" dirty="0" err="1"/>
              <a:t>nonavalent</a:t>
            </a:r>
            <a:r>
              <a:rPr lang="en-US" dirty="0"/>
              <a:t> HPV vaccine, is crucial to effectively prevent a broader range of </a:t>
            </a:r>
            <a:r>
              <a:rPr lang="tr-TR" dirty="0" err="1"/>
              <a:t>hr</a:t>
            </a:r>
            <a:r>
              <a:rPr lang="en-US" dirty="0"/>
              <a:t>HPV infections under the NIP</a:t>
            </a:r>
            <a:endParaRPr lang="tr-TR" dirty="0"/>
          </a:p>
        </p:txBody>
      </p:sp>
      <p:pic>
        <p:nvPicPr>
          <p:cNvPr id="8" name="İçerik Yer Tutucusu 5">
            <a:extLst>
              <a:ext uri="{FF2B5EF4-FFF2-40B4-BE49-F238E27FC236}">
                <a16:creationId xmlns:a16="http://schemas.microsoft.com/office/drawing/2014/main" id="{94C5C464-2CAD-F942-9749-175461883545}"/>
              </a:ext>
            </a:extLst>
          </p:cNvPr>
          <p:cNvPicPr>
            <a:picLocks noChangeAspect="1"/>
          </p:cNvPicPr>
          <p:nvPr/>
        </p:nvPicPr>
        <p:blipFill>
          <a:blip r:embed="rId2"/>
          <a:stretch>
            <a:fillRect/>
          </a:stretch>
        </p:blipFill>
        <p:spPr>
          <a:xfrm>
            <a:off x="2" y="1518734"/>
            <a:ext cx="12191996" cy="2774362"/>
          </a:xfrm>
          <a:prstGeom prst="rect">
            <a:avLst/>
          </a:prstGeom>
        </p:spPr>
      </p:pic>
      <p:sp>
        <p:nvSpPr>
          <p:cNvPr id="9" name="Rectangle 5">
            <a:extLst>
              <a:ext uri="{FF2B5EF4-FFF2-40B4-BE49-F238E27FC236}">
                <a16:creationId xmlns:a16="http://schemas.microsoft.com/office/drawing/2014/main" id="{3EF7ECF1-FEB9-D947-DFF6-B809632E938F}"/>
              </a:ext>
            </a:extLst>
          </p:cNvPr>
          <p:cNvSpPr/>
          <p:nvPr/>
        </p:nvSpPr>
        <p:spPr>
          <a:xfrm>
            <a:off x="103988" y="2333621"/>
            <a:ext cx="4037705" cy="454937"/>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Tree>
    <p:extLst>
      <p:ext uri="{BB962C8B-B14F-4D97-AF65-F5344CB8AC3E}">
        <p14:creationId xmlns:p14="http://schemas.microsoft.com/office/powerpoint/2010/main" val="102842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9" name="Straight Connector 28"/>
          <p:cNvCxnSpPr/>
          <p:nvPr/>
        </p:nvCxnSpPr>
        <p:spPr>
          <a:xfrm flipH="1">
            <a:off x="5287808" y="4061471"/>
            <a:ext cx="0" cy="13716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719775" y="4062343"/>
            <a:ext cx="0" cy="15544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274004" y="4062343"/>
            <a:ext cx="0" cy="15544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chor="ctr">
            <a:normAutofit fontScale="90000"/>
          </a:bodyPr>
          <a:lstStyle/>
          <a:p>
            <a:r>
              <a:rPr lang="en-US" sz="3200" dirty="0"/>
              <a:t>Pivotal Efficacy Study (Protocol 001): Study Design for Efficacy Evaluation</a:t>
            </a:r>
            <a:endParaRPr lang="en-US" sz="1200" b="0" dirty="0"/>
          </a:p>
        </p:txBody>
      </p:sp>
      <p:sp>
        <p:nvSpPr>
          <p:cNvPr id="5" name="Content Placeholder 4"/>
          <p:cNvSpPr>
            <a:spLocks noGrp="1"/>
          </p:cNvSpPr>
          <p:nvPr>
            <p:ph idx="1"/>
          </p:nvPr>
        </p:nvSpPr>
        <p:spPr>
          <a:prstGeom prst="rect">
            <a:avLst/>
          </a:prstGeom>
        </p:spPr>
        <p:txBody>
          <a:bodyPr>
            <a:normAutofit/>
          </a:bodyPr>
          <a:lstStyle/>
          <a:p>
            <a:pPr algn="just"/>
            <a:r>
              <a:rPr lang="en-US" sz="1600" dirty="0">
                <a:solidFill>
                  <a:schemeClr val="tx1"/>
                </a:solidFill>
                <a:cs typeface="Calibri" panose="020F0502020204030204" pitchFamily="34" charset="0"/>
              </a:rPr>
              <a:t>~14,000 young women were to be randomized 1:1 to receive 4vHPV vaccine or 9vHPV vaccine at 0, 2, and 6 months.</a:t>
            </a:r>
          </a:p>
          <a:p>
            <a:pPr algn="just"/>
            <a:r>
              <a:rPr lang="en-US" sz="1600" dirty="0">
                <a:solidFill>
                  <a:schemeClr val="tx1"/>
                </a:solidFill>
                <a:cs typeface="Calibri" panose="020F0502020204030204" pitchFamily="34" charset="0"/>
              </a:rPr>
              <a:t>Subjects were to be followed up to month 54 visit (end of study) with intensive </a:t>
            </a:r>
            <a:r>
              <a:rPr lang="en-US" sz="1600" dirty="0" err="1">
                <a:solidFill>
                  <a:schemeClr val="tx1"/>
                </a:solidFill>
                <a:cs typeface="Calibri" panose="020F0502020204030204" pitchFamily="34" charset="0"/>
              </a:rPr>
              <a:t>screening.</a:t>
            </a:r>
            <a:r>
              <a:rPr lang="en-US" sz="1600" baseline="30000" dirty="0" err="1">
                <a:solidFill>
                  <a:schemeClr val="tx1"/>
                </a:solidFill>
                <a:cs typeface="Calibri" panose="020F0502020204030204" pitchFamily="34" charset="0"/>
              </a:rPr>
              <a:t>a</a:t>
            </a:r>
            <a:endParaRPr lang="en-US" sz="1600" baseline="30000" dirty="0">
              <a:solidFill>
                <a:schemeClr val="tx1"/>
              </a:solidFill>
              <a:cs typeface="Calibri" panose="020F0502020204030204" pitchFamily="34" charset="0"/>
            </a:endParaRPr>
          </a:p>
          <a:p>
            <a:pPr algn="just"/>
            <a:r>
              <a:rPr lang="en-US" sz="1600" dirty="0">
                <a:solidFill>
                  <a:schemeClr val="tx1"/>
                </a:solidFill>
                <a:cs typeface="Calibri" panose="020F0502020204030204" pitchFamily="34" charset="0"/>
              </a:rPr>
              <a:t>Included fixed-event design: primary efficacy analysis performed when at least 30 primary efficacy endpoints</a:t>
            </a:r>
            <a:r>
              <a:rPr lang="en-US" sz="1600" baseline="30000" dirty="0">
                <a:solidFill>
                  <a:schemeClr val="tx1"/>
                </a:solidFill>
                <a:cs typeface="Calibri" panose="020F0502020204030204" pitchFamily="34" charset="0"/>
              </a:rPr>
              <a:t>b</a:t>
            </a:r>
            <a:r>
              <a:rPr lang="en-US" sz="1600" dirty="0">
                <a:solidFill>
                  <a:schemeClr val="tx1"/>
                </a:solidFill>
                <a:cs typeface="Calibri" panose="020F0502020204030204" pitchFamily="34" charset="0"/>
              </a:rPr>
              <a:t> were observed</a:t>
            </a:r>
          </a:p>
        </p:txBody>
      </p:sp>
      <p:sp>
        <p:nvSpPr>
          <p:cNvPr id="41" name="Rounded Rectangle 40"/>
          <p:cNvSpPr/>
          <p:nvPr/>
        </p:nvSpPr>
        <p:spPr bwMode="auto">
          <a:xfrm>
            <a:off x="2398746" y="3593203"/>
            <a:ext cx="1223482" cy="635372"/>
          </a:xfrm>
          <a:prstGeom prst="roundRect">
            <a:avLst/>
          </a:prstGeom>
          <a:solidFill>
            <a:schemeClr val="accent5">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ea typeface="ＭＳ Ｐゴシック"/>
                <a:cs typeface="Calibri" panose="020F0502020204030204" pitchFamily="34" charset="0"/>
              </a:rPr>
              <a:t>Females</a:t>
            </a:r>
          </a:p>
          <a:p>
            <a:pPr algn="ctr">
              <a:lnSpc>
                <a:spcPct val="80000"/>
              </a:lnSpc>
              <a:spcBef>
                <a:spcPct val="20000"/>
              </a:spcBef>
              <a:buClr>
                <a:srgbClr val="FF6600"/>
              </a:buClr>
            </a:pPr>
            <a:r>
              <a:rPr lang="en-US" sz="1200" b="1" dirty="0">
                <a:latin typeface="Aptos" panose="020B0004020202020204" pitchFamily="34" charset="0"/>
                <a:ea typeface="ＭＳ Ｐゴシック"/>
                <a:cs typeface="Calibri" panose="020F0502020204030204" pitchFamily="34" charset="0"/>
              </a:rPr>
              <a:t>16</a:t>
            </a:r>
            <a:r>
              <a:rPr lang="en-US" sz="1200" b="1" dirty="0">
                <a:latin typeface="Aptos" panose="020B0004020202020204" pitchFamily="34" charset="0"/>
                <a:cs typeface="Calibri" panose="020F0502020204030204" pitchFamily="34" charset="0"/>
              </a:rPr>
              <a:t>–</a:t>
            </a:r>
            <a:r>
              <a:rPr lang="en-US" sz="1200" b="1" dirty="0">
                <a:latin typeface="Aptos" panose="020B0004020202020204" pitchFamily="34" charset="0"/>
                <a:ea typeface="ＭＳ Ｐゴシック"/>
                <a:cs typeface="Calibri" panose="020F0502020204030204" pitchFamily="34" charset="0"/>
              </a:rPr>
              <a:t>26 years</a:t>
            </a:r>
            <a:endParaRPr lang="en-US" sz="1200" b="1" baseline="30000" dirty="0">
              <a:latin typeface="Aptos" panose="020B0004020202020204" pitchFamily="34" charset="0"/>
              <a:ea typeface="ＭＳ Ｐゴシック"/>
              <a:cs typeface="Calibri" panose="020F0502020204030204" pitchFamily="34" charset="0"/>
            </a:endParaRPr>
          </a:p>
        </p:txBody>
      </p:sp>
      <p:sp>
        <p:nvSpPr>
          <p:cNvPr id="42" name="Rounded Rectangle 41"/>
          <p:cNvSpPr/>
          <p:nvPr/>
        </p:nvSpPr>
        <p:spPr bwMode="auto">
          <a:xfrm>
            <a:off x="2402124" y="4378635"/>
            <a:ext cx="1209594" cy="620729"/>
          </a:xfrm>
          <a:prstGeom prst="roundRect">
            <a:avLst/>
          </a:prstGeom>
          <a:solidFill>
            <a:schemeClr val="accent5">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ea typeface="ＭＳ Ｐゴシック"/>
                <a:cs typeface="Calibri" panose="020F0502020204030204" pitchFamily="34" charset="0"/>
              </a:rPr>
              <a:t>Females</a:t>
            </a:r>
          </a:p>
          <a:p>
            <a:pPr algn="ctr">
              <a:lnSpc>
                <a:spcPct val="80000"/>
              </a:lnSpc>
              <a:spcBef>
                <a:spcPct val="20000"/>
              </a:spcBef>
              <a:buClr>
                <a:srgbClr val="FF6600"/>
              </a:buClr>
            </a:pPr>
            <a:r>
              <a:rPr lang="en-US" sz="1200" b="1" dirty="0">
                <a:latin typeface="Aptos" panose="020B0004020202020204" pitchFamily="34" charset="0"/>
                <a:ea typeface="ＭＳ Ｐゴシック"/>
                <a:cs typeface="Calibri" panose="020F0502020204030204" pitchFamily="34" charset="0"/>
              </a:rPr>
              <a:t>16</a:t>
            </a:r>
            <a:r>
              <a:rPr lang="en-US" sz="1200" b="1" dirty="0">
                <a:latin typeface="Aptos" panose="020B0004020202020204" pitchFamily="34" charset="0"/>
                <a:cs typeface="Calibri" panose="020F0502020204030204" pitchFamily="34" charset="0"/>
              </a:rPr>
              <a:t>–</a:t>
            </a:r>
            <a:r>
              <a:rPr lang="en-US" sz="1200" b="1" dirty="0">
                <a:latin typeface="Aptos" panose="020B0004020202020204" pitchFamily="34" charset="0"/>
                <a:ea typeface="ＭＳ Ｐゴシック"/>
                <a:cs typeface="Calibri" panose="020F0502020204030204" pitchFamily="34" charset="0"/>
              </a:rPr>
              <a:t>26 years</a:t>
            </a:r>
          </a:p>
        </p:txBody>
      </p:sp>
      <p:cxnSp>
        <p:nvCxnSpPr>
          <p:cNvPr id="50" name="Straight Connector 49"/>
          <p:cNvCxnSpPr/>
          <p:nvPr/>
        </p:nvCxnSpPr>
        <p:spPr bwMode="auto">
          <a:xfrm>
            <a:off x="4280454" y="5356540"/>
            <a:ext cx="2926080" cy="0"/>
          </a:xfrm>
          <a:prstGeom prst="line">
            <a:avLst/>
          </a:prstGeom>
          <a:solidFill>
            <a:schemeClr val="bg1"/>
          </a:solidFill>
          <a:ln w="31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5291058" y="5356440"/>
            <a:ext cx="0" cy="243840"/>
          </a:xfrm>
          <a:prstGeom prst="line">
            <a:avLst/>
          </a:prstGeom>
          <a:solidFill>
            <a:schemeClr val="bg1"/>
          </a:solidFill>
          <a:ln w="3175" cap="flat" cmpd="sng" algn="ctr">
            <a:solidFill>
              <a:schemeClr val="tx1"/>
            </a:solidFill>
            <a:prstDash val="solid"/>
            <a:round/>
            <a:headEnd type="none" w="med" len="med"/>
            <a:tailEnd type="none" w="med" len="med"/>
          </a:ln>
          <a:effectLst/>
        </p:spPr>
      </p:cxnSp>
      <p:sp>
        <p:nvSpPr>
          <p:cNvPr id="6" name="TextBox 5"/>
          <p:cNvSpPr txBox="1"/>
          <p:nvPr/>
        </p:nvSpPr>
        <p:spPr>
          <a:xfrm>
            <a:off x="4041600" y="5563136"/>
            <a:ext cx="479293" cy="369332"/>
          </a:xfrm>
          <a:prstGeom prst="rect">
            <a:avLst/>
          </a:prstGeom>
          <a:noFill/>
        </p:spPr>
        <p:txBody>
          <a:bodyPr wrap="square" rtlCol="0">
            <a:spAutoFit/>
          </a:bodyPr>
          <a:lstStyle/>
          <a:p>
            <a:pPr algn="ctr"/>
            <a:r>
              <a:rPr lang="en-US" dirty="0">
                <a:latin typeface="Aptos" panose="020B0004020202020204" pitchFamily="34" charset="0"/>
                <a:cs typeface="Calibri" panose="020F0502020204030204" pitchFamily="34" charset="0"/>
              </a:rPr>
              <a:t>0</a:t>
            </a:r>
          </a:p>
        </p:txBody>
      </p:sp>
      <p:sp>
        <p:nvSpPr>
          <p:cNvPr id="83" name="TextBox 82"/>
          <p:cNvSpPr txBox="1"/>
          <p:nvPr/>
        </p:nvSpPr>
        <p:spPr>
          <a:xfrm>
            <a:off x="5056412" y="5572799"/>
            <a:ext cx="479293" cy="369332"/>
          </a:xfrm>
          <a:prstGeom prst="rect">
            <a:avLst/>
          </a:prstGeom>
          <a:noFill/>
        </p:spPr>
        <p:txBody>
          <a:bodyPr wrap="square" rtlCol="0">
            <a:spAutoFit/>
          </a:bodyPr>
          <a:lstStyle/>
          <a:p>
            <a:pPr algn="ctr"/>
            <a:r>
              <a:rPr lang="en-US" dirty="0">
                <a:latin typeface="Aptos" panose="020B0004020202020204" pitchFamily="34" charset="0"/>
                <a:cs typeface="Calibri" panose="020F0502020204030204" pitchFamily="34" charset="0"/>
              </a:rPr>
              <a:t>2</a:t>
            </a:r>
          </a:p>
        </p:txBody>
      </p:sp>
      <p:sp>
        <p:nvSpPr>
          <p:cNvPr id="86" name="TextBox 85"/>
          <p:cNvSpPr txBox="1"/>
          <p:nvPr/>
        </p:nvSpPr>
        <p:spPr>
          <a:xfrm>
            <a:off x="6475374" y="5563136"/>
            <a:ext cx="479293" cy="369332"/>
          </a:xfrm>
          <a:prstGeom prst="rect">
            <a:avLst/>
          </a:prstGeom>
          <a:noFill/>
        </p:spPr>
        <p:txBody>
          <a:bodyPr wrap="square" rtlCol="0">
            <a:spAutoFit/>
          </a:bodyPr>
          <a:lstStyle/>
          <a:p>
            <a:pPr algn="ctr"/>
            <a:r>
              <a:rPr lang="en-US" dirty="0">
                <a:latin typeface="Aptos" panose="020B0004020202020204" pitchFamily="34" charset="0"/>
                <a:cs typeface="Calibri" panose="020F0502020204030204" pitchFamily="34" charset="0"/>
              </a:rPr>
              <a:t>6</a:t>
            </a:r>
          </a:p>
        </p:txBody>
      </p:sp>
      <p:sp>
        <p:nvSpPr>
          <p:cNvPr id="91" name="TextBox 90"/>
          <p:cNvSpPr txBox="1"/>
          <p:nvPr/>
        </p:nvSpPr>
        <p:spPr>
          <a:xfrm>
            <a:off x="9579122" y="5563136"/>
            <a:ext cx="479293" cy="369332"/>
          </a:xfrm>
          <a:prstGeom prst="rect">
            <a:avLst/>
          </a:prstGeom>
          <a:noFill/>
        </p:spPr>
        <p:txBody>
          <a:bodyPr wrap="square" rtlCol="0">
            <a:spAutoFit/>
          </a:bodyPr>
          <a:lstStyle/>
          <a:p>
            <a:pPr algn="ctr"/>
            <a:r>
              <a:rPr lang="en-US" dirty="0">
                <a:latin typeface="Aptos" panose="020B0004020202020204" pitchFamily="34" charset="0"/>
                <a:cs typeface="Calibri" panose="020F0502020204030204" pitchFamily="34" charset="0"/>
              </a:rPr>
              <a:t>54</a:t>
            </a:r>
          </a:p>
        </p:txBody>
      </p:sp>
      <p:sp>
        <p:nvSpPr>
          <p:cNvPr id="92" name="TextBox 91"/>
          <p:cNvSpPr txBox="1"/>
          <p:nvPr/>
        </p:nvSpPr>
        <p:spPr>
          <a:xfrm>
            <a:off x="2878667" y="5563145"/>
            <a:ext cx="1205226" cy="369332"/>
          </a:xfrm>
          <a:prstGeom prst="rect">
            <a:avLst/>
          </a:prstGeom>
          <a:noFill/>
        </p:spPr>
        <p:txBody>
          <a:bodyPr wrap="square" rtlCol="0">
            <a:spAutoFit/>
          </a:bodyPr>
          <a:lstStyle/>
          <a:p>
            <a:pPr algn="ctr"/>
            <a:r>
              <a:rPr lang="en-US" dirty="0">
                <a:latin typeface="Aptos" panose="020B0004020202020204" pitchFamily="34" charset="0"/>
                <a:cs typeface="Calibri" panose="020F0502020204030204" pitchFamily="34" charset="0"/>
              </a:rPr>
              <a:t>Month</a:t>
            </a:r>
          </a:p>
        </p:txBody>
      </p:sp>
      <p:sp>
        <p:nvSpPr>
          <p:cNvPr id="7" name="Right Arrow 6"/>
          <p:cNvSpPr/>
          <p:nvPr/>
        </p:nvSpPr>
        <p:spPr>
          <a:xfrm>
            <a:off x="7179387" y="4129666"/>
            <a:ext cx="2628975" cy="483481"/>
          </a:xfrm>
          <a:prstGeom prst="rightArrow">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ptos" panose="020B0004020202020204" pitchFamily="34" charset="0"/>
                <a:cs typeface="Calibri" panose="020F0502020204030204" pitchFamily="34" charset="0"/>
              </a:rPr>
              <a:t>Follow-up for efficacy</a:t>
            </a:r>
          </a:p>
        </p:txBody>
      </p:sp>
      <p:sp>
        <p:nvSpPr>
          <p:cNvPr id="9" name="TextBox 8"/>
          <p:cNvSpPr txBox="1"/>
          <p:nvPr/>
        </p:nvSpPr>
        <p:spPr>
          <a:xfrm>
            <a:off x="2040258" y="6139410"/>
            <a:ext cx="8003818" cy="707886"/>
          </a:xfrm>
          <a:prstGeom prst="rect">
            <a:avLst/>
          </a:prstGeom>
          <a:noFill/>
        </p:spPr>
        <p:txBody>
          <a:bodyPr wrap="square" rtlCol="0">
            <a:spAutoFit/>
          </a:bodyPr>
          <a:lstStyle/>
          <a:p>
            <a:pPr algn="just"/>
            <a:r>
              <a:rPr lang="en-US" sz="800" baseline="30000" dirty="0">
                <a:latin typeface="Aptos" panose="020B0004020202020204" pitchFamily="34" charset="0"/>
                <a:cs typeface="Calibri" panose="020F0502020204030204" pitchFamily="34" charset="0"/>
              </a:rPr>
              <a:t>a</a:t>
            </a:r>
            <a:r>
              <a:rPr lang="en-US" sz="800" dirty="0">
                <a:latin typeface="Aptos" panose="020B0004020202020204" pitchFamily="34" charset="0"/>
                <a:cs typeface="Calibri" panose="020F0502020204030204" pitchFamily="34" charset="0"/>
              </a:rPr>
              <a:t>Pap test and gynecologic swab (HPV detection) every 6 months during follow-up period (subjects with abnormal Pap tests were to be triaged to colposcopy;</a:t>
            </a:r>
            <a:r>
              <a:rPr lang="en-US" sz="800" baseline="30000" dirty="0">
                <a:latin typeface="Aptos" panose="020B0004020202020204" pitchFamily="34" charset="0"/>
                <a:cs typeface="Calibri" panose="020F0502020204030204" pitchFamily="34" charset="0"/>
              </a:rPr>
              <a:t> </a:t>
            </a:r>
            <a:r>
              <a:rPr lang="en-US" sz="800" baseline="30000" dirty="0" err="1">
                <a:latin typeface="Aptos" panose="020B0004020202020204" pitchFamily="34" charset="0"/>
                <a:cs typeface="Calibri" panose="020F0502020204030204" pitchFamily="34" charset="0"/>
              </a:rPr>
              <a:t>b</a:t>
            </a:r>
            <a:r>
              <a:rPr lang="en-US" sz="800" dirty="0" err="1">
                <a:latin typeface="Aptos" panose="020B0004020202020204" pitchFamily="34" charset="0"/>
                <a:cs typeface="Calibri" panose="020F0502020204030204" pitchFamily="34" charset="0"/>
              </a:rPr>
              <a:t>Confirmed</a:t>
            </a:r>
            <a:r>
              <a:rPr lang="en-US" sz="800" dirty="0">
                <a:latin typeface="Aptos" panose="020B0004020202020204" pitchFamily="34" charset="0"/>
                <a:cs typeface="Calibri" panose="020F0502020204030204" pitchFamily="34" charset="0"/>
              </a:rPr>
              <a:t> primary cases=subjects in the per-protocol population identified as having a high-grade lesion (as adjudicated by a pathology panel) with detection of at least 1 HPV Type 31, 33, 45, 52, or 58 as determined by PCR test results. </a:t>
            </a:r>
          </a:p>
          <a:p>
            <a:r>
              <a:rPr lang="en-US" sz="800" dirty="0">
                <a:latin typeface="Aptos" panose="020B0004020202020204" pitchFamily="34" charset="0"/>
                <a:cs typeface="Calibri" panose="020F0502020204030204" pitchFamily="34" charset="0"/>
              </a:rPr>
              <a:t>PCR=polymerase chain reaction.</a:t>
            </a:r>
          </a:p>
          <a:p>
            <a:pPr marL="0" lvl="4"/>
            <a:r>
              <a:rPr lang="en-US" sz="800" dirty="0" err="1">
                <a:latin typeface="Aptos" panose="020B0004020202020204" pitchFamily="34" charset="0"/>
                <a:cs typeface="Calibri" panose="020F0502020204030204" pitchFamily="34" charset="0"/>
              </a:rPr>
              <a:t>Joura</a:t>
            </a:r>
            <a:r>
              <a:rPr lang="en-US" sz="800" dirty="0">
                <a:latin typeface="Aptos" panose="020B0004020202020204" pitchFamily="34" charset="0"/>
                <a:cs typeface="Calibri" panose="020F0502020204030204" pitchFamily="34" charset="0"/>
              </a:rPr>
              <a:t> EA</a:t>
            </a:r>
            <a:r>
              <a:rPr lang="tr-TR" sz="800" dirty="0">
                <a:latin typeface="Aptos" panose="020B0004020202020204" pitchFamily="34" charset="0"/>
                <a:cs typeface="Calibri" panose="020F0502020204030204" pitchFamily="34" charset="0"/>
              </a:rPr>
              <a:t>, </a:t>
            </a:r>
            <a:r>
              <a:rPr lang="en-US" sz="800" i="1" dirty="0">
                <a:latin typeface="Aptos" panose="020B0004020202020204" pitchFamily="34" charset="0"/>
                <a:cs typeface="Calibri" panose="020F0502020204030204" pitchFamily="34" charset="0"/>
              </a:rPr>
              <a:t>N Engl J Med</a:t>
            </a:r>
            <a:r>
              <a:rPr lang="en-US" sz="800" dirty="0">
                <a:latin typeface="Aptos" panose="020B0004020202020204" pitchFamily="34" charset="0"/>
                <a:cs typeface="Calibri" panose="020F0502020204030204" pitchFamily="34" charset="0"/>
              </a:rPr>
              <a:t>.</a:t>
            </a:r>
            <a:r>
              <a:rPr lang="tr-TR" sz="800" dirty="0">
                <a:latin typeface="Aptos" panose="020B0004020202020204" pitchFamily="34" charset="0"/>
                <a:cs typeface="Calibri" panose="020F0502020204030204" pitchFamily="34" charset="0"/>
              </a:rPr>
              <a:t>, </a:t>
            </a:r>
            <a:r>
              <a:rPr lang="en-US" sz="800" dirty="0">
                <a:latin typeface="Aptos" panose="020B0004020202020204" pitchFamily="34" charset="0"/>
                <a:cs typeface="Calibri" panose="020F0502020204030204" pitchFamily="34" charset="0"/>
              </a:rPr>
              <a:t>2015</a:t>
            </a:r>
            <a:r>
              <a:rPr lang="tr-TR" sz="800" dirty="0">
                <a:latin typeface="Aptos" panose="020B0004020202020204" pitchFamily="34" charset="0"/>
                <a:cs typeface="Calibri" panose="020F0502020204030204" pitchFamily="34" charset="0"/>
              </a:rPr>
              <a:t> </a:t>
            </a:r>
            <a:endParaRPr lang="en-US" sz="800" dirty="0">
              <a:latin typeface="Aptos" panose="020B0004020202020204" pitchFamily="34" charset="0"/>
              <a:cs typeface="Calibri" panose="020F0502020204030204" pitchFamily="34" charset="0"/>
            </a:endParaRPr>
          </a:p>
        </p:txBody>
      </p:sp>
      <p:cxnSp>
        <p:nvCxnSpPr>
          <p:cNvPr id="75" name="Straight Connector 74"/>
          <p:cNvCxnSpPr/>
          <p:nvPr/>
        </p:nvCxnSpPr>
        <p:spPr bwMode="auto">
          <a:xfrm>
            <a:off x="9798411" y="5364008"/>
            <a:ext cx="0" cy="243840"/>
          </a:xfrm>
          <a:prstGeom prst="line">
            <a:avLst/>
          </a:prstGeom>
          <a:solidFill>
            <a:schemeClr val="bg1"/>
          </a:solidFill>
          <a:ln w="31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7331710" y="5363128"/>
            <a:ext cx="2468880" cy="0"/>
          </a:xfrm>
          <a:prstGeom prst="line">
            <a:avLst/>
          </a:prstGeom>
          <a:solidFill>
            <a:schemeClr val="bg1"/>
          </a:solidFill>
          <a:ln w="3175" cap="flat" cmpd="sng" algn="ctr">
            <a:solidFill>
              <a:schemeClr val="tx1"/>
            </a:solidFill>
            <a:prstDash val="solid"/>
            <a:round/>
            <a:headEnd type="none" w="med" len="med"/>
            <a:tailEnd type="none" w="med" len="med"/>
          </a:ln>
          <a:effectLst/>
        </p:spPr>
      </p:cxnSp>
      <p:cxnSp>
        <p:nvCxnSpPr>
          <p:cNvPr id="8" name="Straight Connector 7"/>
          <p:cNvCxnSpPr/>
          <p:nvPr/>
        </p:nvCxnSpPr>
        <p:spPr>
          <a:xfrm flipV="1">
            <a:off x="7113148" y="5250626"/>
            <a:ext cx="160194" cy="2329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226636" y="5247382"/>
            <a:ext cx="160194" cy="2329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bwMode="auto">
          <a:xfrm>
            <a:off x="3971023" y="3740490"/>
            <a:ext cx="613059" cy="323955"/>
          </a:xfrm>
          <a:prstGeom prst="roundRect">
            <a:avLst/>
          </a:prstGeom>
          <a:solidFill>
            <a:schemeClr val="accent2"/>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cs typeface="Calibri" panose="020F0502020204030204" pitchFamily="34" charset="0"/>
              </a:rPr>
              <a:t>9vHPV</a:t>
            </a:r>
            <a:endParaRPr lang="en-US" sz="1200" b="1" baseline="30000" dirty="0">
              <a:latin typeface="Aptos" panose="020B0004020202020204" pitchFamily="34" charset="0"/>
              <a:cs typeface="Calibri" panose="020F0502020204030204" pitchFamily="34" charset="0"/>
            </a:endParaRPr>
          </a:p>
        </p:txBody>
      </p:sp>
      <p:sp>
        <p:nvSpPr>
          <p:cNvPr id="37" name="Rounded Rectangle 36"/>
          <p:cNvSpPr/>
          <p:nvPr/>
        </p:nvSpPr>
        <p:spPr bwMode="auto">
          <a:xfrm>
            <a:off x="4972190" y="3737518"/>
            <a:ext cx="613059" cy="323955"/>
          </a:xfrm>
          <a:prstGeom prst="roundRect">
            <a:avLst/>
          </a:prstGeom>
          <a:solidFill>
            <a:schemeClr val="accent2"/>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cs typeface="Calibri" panose="020F0502020204030204" pitchFamily="34" charset="0"/>
              </a:rPr>
              <a:t>9vHPV</a:t>
            </a:r>
            <a:endParaRPr lang="en-US" sz="1200" b="1" baseline="30000" dirty="0">
              <a:latin typeface="Aptos" panose="020B0004020202020204" pitchFamily="34" charset="0"/>
              <a:cs typeface="Calibri" panose="020F0502020204030204" pitchFamily="34" charset="0"/>
            </a:endParaRPr>
          </a:p>
        </p:txBody>
      </p:sp>
      <p:sp>
        <p:nvSpPr>
          <p:cNvPr id="39" name="Rounded Rectangle 38"/>
          <p:cNvSpPr/>
          <p:nvPr/>
        </p:nvSpPr>
        <p:spPr bwMode="auto">
          <a:xfrm>
            <a:off x="6386304" y="3747558"/>
            <a:ext cx="613059" cy="323955"/>
          </a:xfrm>
          <a:prstGeom prst="roundRect">
            <a:avLst/>
          </a:prstGeom>
          <a:solidFill>
            <a:schemeClr val="accent2"/>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cs typeface="Calibri" panose="020F0502020204030204" pitchFamily="34" charset="0"/>
              </a:rPr>
              <a:t>9vHPV</a:t>
            </a:r>
            <a:endParaRPr lang="en-US" sz="1200" b="1" baseline="30000" dirty="0">
              <a:latin typeface="Aptos" panose="020B0004020202020204" pitchFamily="34" charset="0"/>
              <a:cs typeface="Calibri" panose="020F0502020204030204" pitchFamily="34" charset="0"/>
            </a:endParaRPr>
          </a:p>
        </p:txBody>
      </p:sp>
      <p:sp>
        <p:nvSpPr>
          <p:cNvPr id="40" name="Rounded Rectangle 39"/>
          <p:cNvSpPr/>
          <p:nvPr/>
        </p:nvSpPr>
        <p:spPr bwMode="auto">
          <a:xfrm>
            <a:off x="3965212" y="4515474"/>
            <a:ext cx="613059" cy="323955"/>
          </a:xfrm>
          <a:prstGeom prst="roundRect">
            <a:avLst/>
          </a:prstGeom>
          <a:solidFill>
            <a:schemeClr val="accent1">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cs typeface="Calibri" panose="020F0502020204030204" pitchFamily="34" charset="0"/>
              </a:rPr>
              <a:t>4vHPV</a:t>
            </a:r>
            <a:endParaRPr lang="en-US" sz="1200" b="1" baseline="30000" dirty="0">
              <a:latin typeface="Aptos" panose="020B0004020202020204" pitchFamily="34" charset="0"/>
              <a:cs typeface="Calibri" panose="020F0502020204030204" pitchFamily="34" charset="0"/>
            </a:endParaRPr>
          </a:p>
        </p:txBody>
      </p:sp>
      <p:sp>
        <p:nvSpPr>
          <p:cNvPr id="45" name="Rounded Rectangle 44"/>
          <p:cNvSpPr/>
          <p:nvPr/>
        </p:nvSpPr>
        <p:spPr bwMode="auto">
          <a:xfrm>
            <a:off x="4976213" y="4512502"/>
            <a:ext cx="613059" cy="323955"/>
          </a:xfrm>
          <a:prstGeom prst="roundRect">
            <a:avLst/>
          </a:prstGeom>
          <a:solidFill>
            <a:schemeClr val="accent1">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cs typeface="Calibri" panose="020F0502020204030204" pitchFamily="34" charset="0"/>
              </a:rPr>
              <a:t>4vHPV</a:t>
            </a:r>
            <a:endParaRPr lang="en-US" sz="1200" b="1" baseline="30000" dirty="0">
              <a:latin typeface="Aptos" panose="020B0004020202020204" pitchFamily="34" charset="0"/>
              <a:cs typeface="Calibri" panose="020F0502020204030204" pitchFamily="34" charset="0"/>
            </a:endParaRPr>
          </a:p>
        </p:txBody>
      </p:sp>
      <p:sp>
        <p:nvSpPr>
          <p:cNvPr id="46" name="Rounded Rectangle 45"/>
          <p:cNvSpPr/>
          <p:nvPr/>
        </p:nvSpPr>
        <p:spPr bwMode="auto">
          <a:xfrm>
            <a:off x="6380492" y="4522542"/>
            <a:ext cx="613059" cy="323955"/>
          </a:xfrm>
          <a:prstGeom prst="roundRect">
            <a:avLst/>
          </a:prstGeom>
          <a:solidFill>
            <a:schemeClr val="accent1">
              <a:lumMod val="75000"/>
            </a:schemeClr>
          </a:solidFill>
          <a:ln w="3175" cap="flat" cmpd="sng" algn="ctr">
            <a:solidFill>
              <a:srgbClr val="522D24"/>
            </a:solidFill>
            <a:prstDash val="solid"/>
            <a:round/>
            <a:headEnd type="none" w="med" len="med"/>
            <a:tailEnd type="none" w="med" len="med"/>
          </a:ln>
          <a:effectLst>
            <a:outerShdw dist="35921" dir="2700000" algn="ctr" rotWithShape="0">
              <a:schemeClr val="tx1">
                <a:alpha val="50000"/>
              </a:schemeClr>
            </a:outerShdw>
          </a:effectLst>
        </p:spPr>
        <p:txBody>
          <a:bodyPr vert="horz" wrap="square" lIns="0" tIns="45720" rIns="0" bIns="45720" numCol="1" rtlCol="0" anchor="ctr" anchorCtr="0" compatLnSpc="1">
            <a:prstTxWarp prst="textNoShape">
              <a:avLst/>
            </a:prstTxWarp>
          </a:bodyPr>
          <a:lstStyle/>
          <a:p>
            <a:pPr algn="ctr">
              <a:lnSpc>
                <a:spcPct val="80000"/>
              </a:lnSpc>
              <a:spcBef>
                <a:spcPct val="20000"/>
              </a:spcBef>
              <a:buClr>
                <a:srgbClr val="FF6600"/>
              </a:buClr>
            </a:pPr>
            <a:r>
              <a:rPr lang="en-US" sz="1200" b="1" dirty="0">
                <a:latin typeface="Aptos" panose="020B0004020202020204" pitchFamily="34" charset="0"/>
                <a:cs typeface="Calibri" panose="020F0502020204030204" pitchFamily="34" charset="0"/>
              </a:rPr>
              <a:t>4vHPV</a:t>
            </a:r>
            <a:endParaRPr lang="en-US" sz="1200" b="1" baseline="30000" dirty="0">
              <a:latin typeface="Aptos" panose="020B0004020202020204" pitchFamily="34" charset="0"/>
              <a:cs typeface="Calibri" panose="020F0502020204030204" pitchFamily="34" charset="0"/>
            </a:endParaRPr>
          </a:p>
        </p:txBody>
      </p:sp>
      <p:sp>
        <p:nvSpPr>
          <p:cNvPr id="47" name="Right Arrow 46"/>
          <p:cNvSpPr/>
          <p:nvPr/>
        </p:nvSpPr>
        <p:spPr>
          <a:xfrm>
            <a:off x="4261789" y="4955174"/>
            <a:ext cx="5536622" cy="404635"/>
          </a:xfrm>
          <a:prstGeom prst="rightArrow">
            <a:avLst/>
          </a:prstGeom>
          <a:solidFill>
            <a:srgbClr val="0070C0"/>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tx1"/>
                </a:solidFill>
                <a:latin typeface="Aptos" panose="020B0004020202020204" pitchFamily="34" charset="0"/>
                <a:cs typeface="Calibri" panose="020F0502020204030204" pitchFamily="34" charset="0"/>
              </a:rPr>
              <a:t>Safety Assessment (all subjects)</a:t>
            </a:r>
          </a:p>
        </p:txBody>
      </p:sp>
    </p:spTree>
    <p:extLst>
      <p:ext uri="{BB962C8B-B14F-4D97-AF65-F5344CB8AC3E}">
        <p14:creationId xmlns:p14="http://schemas.microsoft.com/office/powerpoint/2010/main" val="765945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solidFill>
            <a:srgbClr val="223872"/>
          </a:solidFill>
        </p:spPr>
        <p:txBody>
          <a:bodyPr vert="horz" lIns="365760" tIns="45720" rIns="365760" bIns="45720" rtlCol="0" anchor="ctr">
            <a:normAutofit/>
          </a:bodyPr>
          <a:lstStyle/>
          <a:p>
            <a:r>
              <a:rPr lang="en-GB" dirty="0" err="1"/>
              <a:t>Cervarix</a:t>
            </a:r>
            <a:r>
              <a:rPr lang="en-GB" dirty="0"/>
              <a:t>® </a:t>
            </a:r>
            <a:r>
              <a:rPr lang="tr-TR" dirty="0" err="1"/>
              <a:t>Efficacy</a:t>
            </a:r>
            <a:r>
              <a:rPr lang="tr-TR" dirty="0"/>
              <a:t> </a:t>
            </a:r>
            <a:r>
              <a:rPr lang="tr-TR" dirty="0" err="1"/>
              <a:t>for</a:t>
            </a:r>
            <a:r>
              <a:rPr lang="tr-TR" dirty="0"/>
              <a:t> </a:t>
            </a:r>
            <a:r>
              <a:rPr lang="en-GB" dirty="0"/>
              <a:t>CIN</a:t>
            </a:r>
            <a:r>
              <a:rPr lang="tr-TR" dirty="0"/>
              <a:t>3</a:t>
            </a:r>
            <a:endParaRPr lang="en-US" dirty="0"/>
          </a:p>
        </p:txBody>
      </p:sp>
      <p:graphicFrame>
        <p:nvGraphicFramePr>
          <p:cNvPr id="929129" name="Group 361"/>
          <p:cNvGraphicFramePr>
            <a:graphicFrameLocks noGrp="1"/>
          </p:cNvGraphicFramePr>
          <p:nvPr>
            <p:ph idx="1"/>
          </p:nvPr>
        </p:nvGraphicFramePr>
        <p:xfrm>
          <a:off x="838200" y="1825625"/>
          <a:ext cx="10515599" cy="3340967"/>
        </p:xfrm>
        <a:graphic>
          <a:graphicData uri="http://schemas.openxmlformats.org/drawingml/2006/table">
            <a:tbl>
              <a:tblPr firstRow="1" firstCol="1">
                <a:tableStyleId>{21E4AEA4-8DFA-4A89-87EB-49C32662AFE0}</a:tableStyleId>
              </a:tblPr>
              <a:tblGrid>
                <a:gridCol w="1697315">
                  <a:extLst>
                    <a:ext uri="{9D8B030D-6E8A-4147-A177-3AD203B41FA5}">
                      <a16:colId xmlns:a16="http://schemas.microsoft.com/office/drawing/2014/main" val="20000"/>
                    </a:ext>
                  </a:extLst>
                </a:gridCol>
                <a:gridCol w="2607077">
                  <a:extLst>
                    <a:ext uri="{9D8B030D-6E8A-4147-A177-3AD203B41FA5}">
                      <a16:colId xmlns:a16="http://schemas.microsoft.com/office/drawing/2014/main" val="20001"/>
                    </a:ext>
                  </a:extLst>
                </a:gridCol>
                <a:gridCol w="936919">
                  <a:extLst>
                    <a:ext uri="{9D8B030D-6E8A-4147-A177-3AD203B41FA5}">
                      <a16:colId xmlns:a16="http://schemas.microsoft.com/office/drawing/2014/main" val="20002"/>
                    </a:ext>
                  </a:extLst>
                </a:gridCol>
                <a:gridCol w="826351">
                  <a:extLst>
                    <a:ext uri="{9D8B030D-6E8A-4147-A177-3AD203B41FA5}">
                      <a16:colId xmlns:a16="http://schemas.microsoft.com/office/drawing/2014/main" val="20003"/>
                    </a:ext>
                  </a:extLst>
                </a:gridCol>
                <a:gridCol w="1117318">
                  <a:extLst>
                    <a:ext uri="{9D8B030D-6E8A-4147-A177-3AD203B41FA5}">
                      <a16:colId xmlns:a16="http://schemas.microsoft.com/office/drawing/2014/main" val="20004"/>
                    </a:ext>
                  </a:extLst>
                </a:gridCol>
                <a:gridCol w="1097921">
                  <a:extLst>
                    <a:ext uri="{9D8B030D-6E8A-4147-A177-3AD203B41FA5}">
                      <a16:colId xmlns:a16="http://schemas.microsoft.com/office/drawing/2014/main" val="20005"/>
                    </a:ext>
                  </a:extLst>
                </a:gridCol>
                <a:gridCol w="1103740">
                  <a:extLst>
                    <a:ext uri="{9D8B030D-6E8A-4147-A177-3AD203B41FA5}">
                      <a16:colId xmlns:a16="http://schemas.microsoft.com/office/drawing/2014/main" val="20006"/>
                    </a:ext>
                  </a:extLst>
                </a:gridCol>
                <a:gridCol w="1128958">
                  <a:extLst>
                    <a:ext uri="{9D8B030D-6E8A-4147-A177-3AD203B41FA5}">
                      <a16:colId xmlns:a16="http://schemas.microsoft.com/office/drawing/2014/main" val="20007"/>
                    </a:ext>
                  </a:extLst>
                </a:gridCol>
              </a:tblGrid>
              <a:tr h="411988">
                <a:tc rowSpan="2">
                  <a:txBody>
                    <a:bodyPr/>
                    <a:lstStyle/>
                    <a:p>
                      <a:pPr marL="0" marR="0" lvl="0" indent="0" algn="l" defTabSz="914400" rtl="0" eaLnBrk="1" fontAlgn="base" latinLnBrk="0" hangingPunct="1">
                        <a:lnSpc>
                          <a:spcPct val="100000"/>
                        </a:lnSpc>
                        <a:spcBef>
                          <a:spcPct val="0"/>
                        </a:spcBef>
                        <a:spcAft>
                          <a:spcPct val="0"/>
                        </a:spcAft>
                        <a:buClr>
                          <a:srgbClr val="422E7D"/>
                        </a:buClr>
                        <a:buSzTx/>
                        <a:buFont typeface="Times" pitchFamily="18" charset="0"/>
                        <a:buNone/>
                        <a:tabLst/>
                      </a:pPr>
                      <a:endParaRPr kumimoji="0" lang="en-US" sz="14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base" latinLnBrk="0" hangingPunct="1">
                        <a:lnSpc>
                          <a:spcPct val="200000"/>
                        </a:lnSpc>
                        <a:spcBef>
                          <a:spcPct val="20000"/>
                        </a:spcBef>
                        <a:spcAft>
                          <a:spcPct val="0"/>
                        </a:spcAft>
                        <a:buClr>
                          <a:srgbClr val="422E7D"/>
                        </a:buClr>
                        <a:buSzTx/>
                        <a:buFont typeface="Times" pitchFamily="18" charset="0"/>
                        <a:buNone/>
                        <a:tabLst/>
                      </a:pPr>
                      <a:r>
                        <a:rPr kumimoji="0" lang="tr-TR" sz="1400" u="none" strike="noStrike" cap="none" normalizeH="0" baseline="0" dirty="0">
                          <a:ln>
                            <a:noFill/>
                          </a:ln>
                          <a:effectLst/>
                          <a:latin typeface="Aptos" panose="020B0004020202020204" pitchFamily="34" charset="0"/>
                        </a:rPr>
                        <a:t>Group</a:t>
                      </a:r>
                      <a:endParaRPr kumimoji="0" lang="en-US" sz="14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base"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N</a:t>
                      </a:r>
                      <a:endParaRPr kumimoji="0" lang="en-US" sz="14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base"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n</a:t>
                      </a:r>
                      <a:endParaRPr kumimoji="0" lang="en-US" sz="14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gridSpan="4">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u="none" strike="noStrike" cap="none" normalizeH="0" baseline="0" dirty="0">
                          <a:ln>
                            <a:noFill/>
                          </a:ln>
                          <a:effectLst/>
                          <a:latin typeface="Aptos" panose="020B0004020202020204" pitchFamily="34" charset="0"/>
                        </a:rPr>
                        <a:t>VE </a:t>
                      </a:r>
                      <a:r>
                        <a:rPr kumimoji="0" lang="en-US" sz="1400" u="none" strike="noStrike" cap="none" normalizeH="0" baseline="0" dirty="0">
                          <a:ln>
                            <a:noFill/>
                          </a:ln>
                          <a:effectLst/>
                        </a:rPr>
                        <a:t>(96.1% CI)</a:t>
                      </a:r>
                      <a:endParaRPr kumimoji="0" lang="en-US" sz="14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11988">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solidFill>
                            <a:schemeClr val="tx1"/>
                          </a:solidFill>
                          <a:effectLst/>
                          <a:latin typeface="Aptos" panose="020B0004020202020204" pitchFamily="34" charset="0"/>
                        </a:rPr>
                        <a:t>%</a:t>
                      </a:r>
                      <a:endParaRPr kumimoji="0" lang="en-US" sz="14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solidFill>
                            <a:schemeClr val="tx1"/>
                          </a:solidFill>
                          <a:effectLst/>
                          <a:latin typeface="Aptos" panose="020B0004020202020204" pitchFamily="34" charset="0"/>
                        </a:rPr>
                        <a:t>LL</a:t>
                      </a:r>
                      <a:endParaRPr kumimoji="0" lang="en-US" sz="14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solidFill>
                            <a:schemeClr val="tx1"/>
                          </a:solidFill>
                          <a:effectLst/>
                          <a:latin typeface="Aptos" panose="020B0004020202020204" pitchFamily="34" charset="0"/>
                        </a:rPr>
                        <a:t>UL</a:t>
                      </a:r>
                      <a:endParaRPr kumimoji="0" lang="en-US" sz="14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solidFill>
                            <a:schemeClr val="tx1"/>
                          </a:solidFill>
                          <a:effectLst/>
                          <a:latin typeface="Aptos" panose="020B0004020202020204" pitchFamily="34" charset="0"/>
                        </a:rPr>
                        <a:t>p-</a:t>
                      </a:r>
                      <a:r>
                        <a:rPr kumimoji="0" lang="tr-TR" sz="1400" u="none" strike="noStrike" cap="none" normalizeH="0" baseline="0" dirty="0">
                          <a:ln>
                            <a:noFill/>
                          </a:ln>
                          <a:solidFill>
                            <a:schemeClr val="tx1"/>
                          </a:solidFill>
                          <a:effectLst/>
                        </a:rPr>
                        <a:t>value</a:t>
                      </a:r>
                      <a:endParaRPr kumimoji="0" lang="en-US" sz="14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solidFill>
                      <a:schemeClr val="accent2"/>
                    </a:solidFill>
                  </a:tcPr>
                </a:tc>
                <a:extLst>
                  <a:ext uri="{0D108BD9-81ED-4DB2-BD59-A6C34878D82A}">
                    <a16:rowId xmlns:a16="http://schemas.microsoft.com/office/drawing/2014/main" val="10001"/>
                  </a:ext>
                </a:extLst>
              </a:tr>
              <a:tr h="411988">
                <a:tc rowSpan="2">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CIN3+ HPV 16/18</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b="0" i="0" u="none" strike="noStrike" cap="none" normalizeH="0" baseline="0" dirty="0">
                          <a:ln>
                            <a:noFill/>
                          </a:ln>
                          <a:solidFill>
                            <a:schemeClr val="dk1"/>
                          </a:solidFill>
                          <a:effectLst/>
                          <a:latin typeface="Aptos" panose="020B0004020202020204" pitchFamily="34" charset="0"/>
                          <a:ea typeface="+mn-ea"/>
                          <a:cs typeface="+mn-cs"/>
                        </a:rPr>
                        <a:t>Vx</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cs typeface="Calibri" pitchFamily="34" charset="0"/>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7,344</a:t>
                      </a:r>
                      <a:endParaRPr kumimoji="0" lang="en-GB"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0</a:t>
                      </a:r>
                      <a:endParaRPr kumimoji="0" lang="en-GB"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100</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36.4</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100</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0.0038</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extLst>
                  <a:ext uri="{0D108BD9-81ED-4DB2-BD59-A6C34878D82A}">
                    <a16:rowId xmlns:a16="http://schemas.microsoft.com/office/drawing/2014/main" val="10002"/>
                  </a:ext>
                </a:extLst>
              </a:tr>
              <a:tr h="411988">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u="none" strike="noStrike" cap="none" normalizeH="0" baseline="0" dirty="0">
                          <a:ln>
                            <a:noFill/>
                          </a:ln>
                          <a:effectLst/>
                          <a:latin typeface="Aptos" panose="020B0004020202020204" pitchFamily="34" charset="0"/>
                        </a:rPr>
                        <a:t>Control</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7,312</a:t>
                      </a:r>
                      <a:endParaRPr kumimoji="0" lang="en-GB"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8</a:t>
                      </a:r>
                      <a:endParaRPr kumimoji="0" lang="en-GB"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3"/>
                  </a:ext>
                </a:extLst>
              </a:tr>
              <a:tr h="411988">
                <a:tc rowSpan="2">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CIN3+ HPV 16</a:t>
                      </a:r>
                      <a:endParaRPr kumimoji="0" lang="en-US" sz="1400" b="1"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b="0" i="0" u="none" strike="noStrike" cap="none" normalizeH="0" baseline="0" dirty="0">
                          <a:ln>
                            <a:noFill/>
                          </a:ln>
                          <a:solidFill>
                            <a:schemeClr val="dk1"/>
                          </a:solidFill>
                          <a:effectLst/>
                          <a:latin typeface="Aptos" panose="020B0004020202020204" pitchFamily="34" charset="0"/>
                          <a:ea typeface="+mn-ea"/>
                          <a:cs typeface="+mn-cs"/>
                        </a:rPr>
                        <a:t>Vx</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cs typeface="Calibri" pitchFamily="34" charset="0"/>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6,303</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0</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100</a:t>
                      </a:r>
                      <a:endParaRPr kumimoji="0" lang="en-US" sz="1400" b="1"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8.8</a:t>
                      </a:r>
                      <a:endParaRPr kumimoji="0" lang="en-US"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100</a:t>
                      </a:r>
                      <a:endParaRPr kumimoji="0" lang="en-US"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0.0146</a:t>
                      </a:r>
                      <a:endParaRPr kumimoji="0" lang="en-US"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extLst>
                  <a:ext uri="{0D108BD9-81ED-4DB2-BD59-A6C34878D82A}">
                    <a16:rowId xmlns:a16="http://schemas.microsoft.com/office/drawing/2014/main" val="10004"/>
                  </a:ext>
                </a:extLst>
              </a:tr>
              <a:tr h="411988">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u="none" strike="noStrike" cap="none" normalizeH="0" baseline="0" dirty="0">
                          <a:ln>
                            <a:noFill/>
                          </a:ln>
                          <a:effectLst/>
                          <a:latin typeface="Aptos" panose="020B0004020202020204" pitchFamily="34" charset="0"/>
                        </a:rPr>
                        <a:t>Control</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6,165</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6</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5"/>
                  </a:ext>
                </a:extLst>
              </a:tr>
              <a:tr h="411988">
                <a:tc rowSpan="2">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CIN3+ HPV 18</a:t>
                      </a:r>
                      <a:endParaRPr kumimoji="0" lang="en-US" sz="1400" b="1"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b="0" i="0" u="none" strike="noStrike" cap="none" normalizeH="0" baseline="0" dirty="0">
                          <a:ln>
                            <a:noFill/>
                          </a:ln>
                          <a:solidFill>
                            <a:schemeClr val="dk1"/>
                          </a:solidFill>
                          <a:effectLst/>
                          <a:latin typeface="Aptos" panose="020B0004020202020204" pitchFamily="34" charset="0"/>
                          <a:ea typeface="+mn-ea"/>
                          <a:cs typeface="+mn-cs"/>
                        </a:rPr>
                        <a:t>Vx</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cs typeface="Calibri" pitchFamily="34" charset="0"/>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6,794</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0</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100</a:t>
                      </a:r>
                      <a:endParaRPr kumimoji="0" lang="en-US" sz="1400" b="1"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–170.5</a:t>
                      </a:r>
                      <a:endParaRPr kumimoji="0" lang="en-US"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100</a:t>
                      </a:r>
                      <a:endParaRPr kumimoji="0" lang="en-US"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rowSpan="2">
                  <a:txBody>
                    <a:bodyPr/>
                    <a:lstStyle/>
                    <a:p>
                      <a:pPr marL="0" marR="0" lvl="0" indent="0" algn="ctr" defTabSz="914400" rtl="0" eaLnBrk="1" fontAlgn="ctr" latinLnBrk="0" hangingPunct="1">
                        <a:lnSpc>
                          <a:spcPct val="200000"/>
                        </a:lnSpc>
                        <a:spcBef>
                          <a:spcPct val="20000"/>
                        </a:spcBef>
                        <a:spcAft>
                          <a:spcPct val="0"/>
                        </a:spcAft>
                        <a:buClr>
                          <a:srgbClr val="422E7D"/>
                        </a:buClr>
                        <a:buSzTx/>
                        <a:buFont typeface="Times" pitchFamily="18" charset="0"/>
                        <a:buNone/>
                        <a:tabLst/>
                      </a:pPr>
                      <a:r>
                        <a:rPr kumimoji="0" lang="en-US" sz="1400" u="none" strike="noStrike" cap="none" normalizeH="0" baseline="0" dirty="0">
                          <a:ln>
                            <a:noFill/>
                          </a:ln>
                          <a:effectLst/>
                          <a:latin typeface="Aptos" panose="020B0004020202020204" pitchFamily="34" charset="0"/>
                        </a:rPr>
                        <a:t>0.1236</a:t>
                      </a:r>
                      <a:endParaRPr kumimoji="0" lang="en-US"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extLst>
                  <a:ext uri="{0D108BD9-81ED-4DB2-BD59-A6C34878D82A}">
                    <a16:rowId xmlns:a16="http://schemas.microsoft.com/office/drawing/2014/main" val="10006"/>
                  </a:ext>
                </a:extLst>
              </a:tr>
              <a:tr h="457051">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400" u="none" strike="noStrike" cap="none" normalizeH="0" baseline="0" dirty="0">
                          <a:ln>
                            <a:noFill/>
                          </a:ln>
                          <a:effectLst/>
                          <a:latin typeface="Aptos" panose="020B0004020202020204" pitchFamily="34" charset="0"/>
                        </a:rPr>
                        <a:t>Control</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6,746</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3</a:t>
                      </a:r>
                      <a:endParaRPr kumimoji="0" lang="en-GB" sz="14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marL="111732" marR="111732" anchor="ctr" horzOverflow="overflow">
                    <a:cell3D prstMaterial="dkEdge">
                      <a:bevel prst="cross"/>
                      <a:lightRig rig="flood" dir="t"/>
                    </a:cell3D>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7"/>
                  </a:ext>
                </a:extLst>
              </a:tr>
            </a:tbl>
          </a:graphicData>
        </a:graphic>
      </p:graphicFrame>
      <p:sp>
        <p:nvSpPr>
          <p:cNvPr id="928913" name="Text Box 80"/>
          <p:cNvSpPr txBox="1">
            <a:spLocks noChangeArrowheads="1"/>
          </p:cNvSpPr>
          <p:nvPr/>
        </p:nvSpPr>
        <p:spPr bwMode="auto">
          <a:xfrm>
            <a:off x="1933576" y="6572250"/>
            <a:ext cx="8748713" cy="274638"/>
          </a:xfrm>
          <a:prstGeom prst="rect">
            <a:avLst/>
          </a:prstGeom>
          <a:noFill/>
          <a:ln w="9525">
            <a:noFill/>
            <a:miter lim="800000"/>
            <a:headEnd/>
            <a:tailEnd/>
          </a:ln>
        </p:spPr>
        <p:txBody>
          <a:bodyPr anchor="b">
            <a:spAutoFit/>
          </a:bodyPr>
          <a:lstStyle/>
          <a:p>
            <a:pPr marL="342900" indent="-342900" algn="r"/>
            <a:r>
              <a:rPr lang="da-DK" sz="1200" dirty="0">
                <a:solidFill>
                  <a:srgbClr val="000000"/>
                </a:solidFill>
                <a:latin typeface="Aptos" panose="020B0004020202020204" pitchFamily="34" charset="0"/>
                <a:cs typeface="Calibri" pitchFamily="34" charset="0"/>
              </a:rPr>
              <a:t>Paavonen J, </a:t>
            </a:r>
            <a:r>
              <a:rPr lang="da-DK" sz="1200" i="1" dirty="0">
                <a:solidFill>
                  <a:srgbClr val="000000"/>
                </a:solidFill>
                <a:latin typeface="Aptos" panose="020B0004020202020204" pitchFamily="34" charset="0"/>
                <a:cs typeface="Calibri" pitchFamily="34" charset="0"/>
              </a:rPr>
              <a:t>et al</a:t>
            </a:r>
            <a:r>
              <a:rPr lang="da-DK" sz="1200" dirty="0">
                <a:solidFill>
                  <a:srgbClr val="000000"/>
                </a:solidFill>
                <a:latin typeface="Aptos" panose="020B0004020202020204" pitchFamily="34" charset="0"/>
                <a:cs typeface="Calibri" pitchFamily="34" charset="0"/>
              </a:rPr>
              <a:t>. </a:t>
            </a:r>
            <a:r>
              <a:rPr lang="da-DK" sz="1200" i="1" dirty="0">
                <a:solidFill>
                  <a:srgbClr val="000000"/>
                </a:solidFill>
                <a:latin typeface="Aptos" panose="020B0004020202020204" pitchFamily="34" charset="0"/>
                <a:cs typeface="Calibri" pitchFamily="34" charset="0"/>
              </a:rPr>
              <a:t>Lancet</a:t>
            </a:r>
            <a:r>
              <a:rPr lang="da-DK" sz="1200" dirty="0">
                <a:solidFill>
                  <a:srgbClr val="000000"/>
                </a:solidFill>
                <a:latin typeface="Aptos" panose="020B0004020202020204" pitchFamily="34" charset="0"/>
                <a:cs typeface="Calibri" pitchFamily="34" charset="0"/>
              </a:rPr>
              <a:t> 2009; </a:t>
            </a:r>
            <a:r>
              <a:rPr lang="da-DK" sz="1200" b="1" dirty="0">
                <a:solidFill>
                  <a:srgbClr val="000000"/>
                </a:solidFill>
                <a:latin typeface="Aptos" panose="020B0004020202020204" pitchFamily="34" charset="0"/>
                <a:cs typeface="Calibri" pitchFamily="34" charset="0"/>
              </a:rPr>
              <a:t>374:</a:t>
            </a:r>
            <a:r>
              <a:rPr lang="da-DK" sz="1200" dirty="0">
                <a:solidFill>
                  <a:srgbClr val="000000"/>
                </a:solidFill>
                <a:latin typeface="Aptos" panose="020B0004020202020204" pitchFamily="34" charset="0"/>
                <a:cs typeface="Calibri" pitchFamily="34" charset="0"/>
              </a:rPr>
              <a:t>301–314.</a:t>
            </a:r>
          </a:p>
        </p:txBody>
      </p:sp>
      <p:sp>
        <p:nvSpPr>
          <p:cNvPr id="928915" name="Text Box 147"/>
          <p:cNvSpPr txBox="1">
            <a:spLocks noChangeArrowheads="1"/>
          </p:cNvSpPr>
          <p:nvPr/>
        </p:nvSpPr>
        <p:spPr bwMode="auto">
          <a:xfrm>
            <a:off x="2135561" y="5140526"/>
            <a:ext cx="4060825" cy="304699"/>
          </a:xfrm>
          <a:prstGeom prst="rect">
            <a:avLst/>
          </a:prstGeom>
          <a:noFill/>
          <a:ln w="76200" algn="ctr">
            <a:noFill/>
            <a:miter lim="800000"/>
            <a:headEnd/>
            <a:tailEnd/>
          </a:ln>
          <a:effectLst/>
        </p:spPr>
        <p:txBody>
          <a:bodyPr lIns="82296" tIns="36576" rIns="82296" bIns="36576">
            <a:spAutoFit/>
          </a:bodyPr>
          <a:lstStyle/>
          <a:p>
            <a:pPr algn="l" eaLnBrk="0" hangingPunct="0"/>
            <a:r>
              <a:rPr lang="en-GB" sz="1500" b="1" dirty="0">
                <a:latin typeface="Aptos" panose="020B0004020202020204" pitchFamily="34" charset="0"/>
                <a:cs typeface="Calibri" pitchFamily="34" charset="0"/>
              </a:rPr>
              <a:t>HPV </a:t>
            </a:r>
            <a:r>
              <a:rPr lang="tr-TR" sz="1500" b="1" dirty="0">
                <a:latin typeface="Aptos" panose="020B0004020202020204" pitchFamily="34" charset="0"/>
                <a:cs typeface="Calibri" pitchFamily="34" charset="0"/>
              </a:rPr>
              <a:t>serotype analysis  </a:t>
            </a:r>
            <a:r>
              <a:rPr lang="en-GB" sz="1500" b="1" dirty="0">
                <a:latin typeface="Aptos" panose="020B0004020202020204" pitchFamily="34" charset="0"/>
                <a:cs typeface="Calibri" pitchFamily="34" charset="0"/>
              </a:rPr>
              <a:t>(ATP-E)</a:t>
            </a:r>
          </a:p>
        </p:txBody>
      </p:sp>
      <p:sp>
        <p:nvSpPr>
          <p:cNvPr id="6" name="Oval 5"/>
          <p:cNvSpPr/>
          <p:nvPr/>
        </p:nvSpPr>
        <p:spPr bwMode="auto">
          <a:xfrm>
            <a:off x="7109526" y="2961227"/>
            <a:ext cx="648072" cy="438153"/>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7" name="Oval 6"/>
          <p:cNvSpPr/>
          <p:nvPr/>
        </p:nvSpPr>
        <p:spPr bwMode="auto">
          <a:xfrm>
            <a:off x="7090400" y="3750391"/>
            <a:ext cx="648072" cy="438153"/>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9" name="Oval 8"/>
          <p:cNvSpPr/>
          <p:nvPr/>
        </p:nvSpPr>
        <p:spPr bwMode="auto">
          <a:xfrm>
            <a:off x="7090400" y="4614487"/>
            <a:ext cx="648072" cy="438153"/>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1844640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ln/>
        </p:spPr>
        <p:txBody>
          <a:bodyPr>
            <a:normAutofit/>
          </a:bodyPr>
          <a:lstStyle/>
          <a:p>
            <a:r>
              <a:rPr lang="en-GB" dirty="0" err="1"/>
              <a:t>Cervarix</a:t>
            </a:r>
            <a:r>
              <a:rPr lang="en-GB" baseline="30000" dirty="0"/>
              <a:t>®</a:t>
            </a:r>
            <a:r>
              <a:rPr lang="en-GB" dirty="0"/>
              <a:t> </a:t>
            </a:r>
            <a:r>
              <a:rPr lang="tr-TR" dirty="0" err="1"/>
              <a:t>Efficacy</a:t>
            </a:r>
            <a:r>
              <a:rPr lang="tr-TR" dirty="0"/>
              <a:t> </a:t>
            </a:r>
            <a:r>
              <a:rPr lang="tr-TR" dirty="0" err="1"/>
              <a:t>for</a:t>
            </a:r>
            <a:r>
              <a:rPr lang="tr-TR" dirty="0"/>
              <a:t> </a:t>
            </a:r>
            <a:r>
              <a:rPr lang="tr-TR" dirty="0" err="1"/>
              <a:t>Abnormal</a:t>
            </a:r>
            <a:r>
              <a:rPr lang="tr-TR" dirty="0"/>
              <a:t> PAP Test </a:t>
            </a:r>
            <a:r>
              <a:rPr lang="tr-TR" dirty="0" err="1"/>
              <a:t>and</a:t>
            </a:r>
            <a:r>
              <a:rPr lang="tr-TR" dirty="0"/>
              <a:t> </a:t>
            </a:r>
            <a:r>
              <a:rPr lang="tr-TR" dirty="0" err="1"/>
              <a:t>Procedures</a:t>
            </a:r>
            <a:endParaRPr lang="en-US" dirty="0"/>
          </a:p>
        </p:txBody>
      </p:sp>
      <p:graphicFrame>
        <p:nvGraphicFramePr>
          <p:cNvPr id="933009" name="Group 145"/>
          <p:cNvGraphicFramePr>
            <a:graphicFrameLocks noGrp="1"/>
          </p:cNvGraphicFramePr>
          <p:nvPr>
            <p:ph idx="1"/>
          </p:nvPr>
        </p:nvGraphicFramePr>
        <p:xfrm>
          <a:off x="923752" y="2054017"/>
          <a:ext cx="10515600" cy="2097024"/>
        </p:xfrm>
        <a:graphic>
          <a:graphicData uri="http://schemas.openxmlformats.org/drawingml/2006/table">
            <a:tbl>
              <a:tblPr firstRow="1" firstCol="1">
                <a:tableStyleId>{21E4AEA4-8DFA-4A89-87EB-49C32662AFE0}</a:tableStyleId>
              </a:tblPr>
              <a:tblGrid>
                <a:gridCol w="3041276">
                  <a:extLst>
                    <a:ext uri="{9D8B030D-6E8A-4147-A177-3AD203B41FA5}">
                      <a16:colId xmlns:a16="http://schemas.microsoft.com/office/drawing/2014/main" val="20000"/>
                    </a:ext>
                  </a:extLst>
                </a:gridCol>
                <a:gridCol w="1597959">
                  <a:extLst>
                    <a:ext uri="{9D8B030D-6E8A-4147-A177-3AD203B41FA5}">
                      <a16:colId xmlns:a16="http://schemas.microsoft.com/office/drawing/2014/main" val="20001"/>
                    </a:ext>
                  </a:extLst>
                </a:gridCol>
                <a:gridCol w="1610846">
                  <a:extLst>
                    <a:ext uri="{9D8B030D-6E8A-4147-A177-3AD203B41FA5}">
                      <a16:colId xmlns:a16="http://schemas.microsoft.com/office/drawing/2014/main" val="20002"/>
                    </a:ext>
                  </a:extLst>
                </a:gridCol>
                <a:gridCol w="2693334">
                  <a:extLst>
                    <a:ext uri="{9D8B030D-6E8A-4147-A177-3AD203B41FA5}">
                      <a16:colId xmlns:a16="http://schemas.microsoft.com/office/drawing/2014/main" val="20003"/>
                    </a:ext>
                  </a:extLst>
                </a:gridCol>
                <a:gridCol w="1572185">
                  <a:extLst>
                    <a:ext uri="{9D8B030D-6E8A-4147-A177-3AD203B41FA5}">
                      <a16:colId xmlns:a16="http://schemas.microsoft.com/office/drawing/2014/main" val="20004"/>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b="1" u="none" strike="noStrike" kern="1200" cap="none" normalizeH="0" baseline="0" dirty="0">
                          <a:ln>
                            <a:noFill/>
                          </a:ln>
                          <a:solidFill>
                            <a:schemeClr val="lt1"/>
                          </a:solidFill>
                          <a:effectLst/>
                          <a:latin typeface="Aptos" panose="020B0004020202020204" pitchFamily="34" charset="0"/>
                          <a:ea typeface="+mn-ea"/>
                          <a:cs typeface="+mn-cs"/>
                        </a:rPr>
                        <a:t>Reduction </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u="none" strike="noStrike" cap="none" normalizeH="0" baseline="0" dirty="0">
                          <a:ln>
                            <a:noFill/>
                          </a:ln>
                          <a:effectLst/>
                          <a:latin typeface="Aptos" panose="020B0004020202020204" pitchFamily="34" charset="0"/>
                        </a:rPr>
                        <a:t>Vx</a:t>
                      </a:r>
                      <a:endParaRPr kumimoji="0" lang="en-GB"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fr-BE" sz="1800" u="none" strike="noStrike" cap="none" normalizeH="0" baseline="0" dirty="0">
                          <a:ln>
                            <a:noFill/>
                          </a:ln>
                          <a:effectLst/>
                        </a:rPr>
                        <a:t>N = 5,449</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u="none" strike="noStrike" cap="none" normalizeH="0" baseline="0" dirty="0">
                          <a:ln>
                            <a:noFill/>
                          </a:ln>
                          <a:effectLst/>
                          <a:latin typeface="Aptos" panose="020B0004020202020204" pitchFamily="34" charset="0"/>
                        </a:rPr>
                        <a:t>Control</a:t>
                      </a:r>
                      <a:endParaRPr kumimoji="0" lang="en-GB"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rPr>
                        <a:t>N = 5,436</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u="none" strike="noStrike" cap="none" normalizeH="0" baseline="0" dirty="0">
                          <a:ln>
                            <a:noFill/>
                          </a:ln>
                          <a:effectLst/>
                          <a:latin typeface="Aptos" panose="020B0004020202020204" pitchFamily="34" charset="0"/>
                        </a:rPr>
                        <a:t>VE</a:t>
                      </a:r>
                      <a:r>
                        <a:rPr kumimoji="0" lang="en-GB" sz="1800" u="none" strike="noStrike" cap="none" normalizeH="0" baseline="0" dirty="0">
                          <a:ln>
                            <a:noFill/>
                          </a:ln>
                          <a:effectLst/>
                        </a:rPr>
                        <a:t>% (96.1% CI)</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p-</a:t>
                      </a:r>
                      <a:r>
                        <a:rPr kumimoji="0" lang="tr-TR" sz="1800" u="none" strike="noStrike" cap="none" normalizeH="0" baseline="0" dirty="0">
                          <a:ln>
                            <a:noFill/>
                          </a:ln>
                          <a:effectLst/>
                        </a:rPr>
                        <a:t>value</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extLst>
                  <a:ext uri="{0D108BD9-81ED-4DB2-BD59-A6C34878D82A}">
                    <a16:rowId xmlns:a16="http://schemas.microsoft.com/office/drawing/2014/main" val="10000"/>
                  </a:ext>
                </a:extLst>
              </a:tr>
              <a:tr h="542925">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b="1" i="0" u="none" strike="noStrike" cap="none" normalizeH="0" baseline="0" dirty="0">
                          <a:ln>
                            <a:noFill/>
                          </a:ln>
                          <a:solidFill>
                            <a:schemeClr val="lt1"/>
                          </a:solidFill>
                          <a:effectLst/>
                          <a:latin typeface="Aptos" panose="020B0004020202020204" pitchFamily="34" charset="0"/>
                          <a:ea typeface="+mn-ea"/>
                        </a:rPr>
                        <a:t>Colposcopy results</a:t>
                      </a:r>
                      <a:endParaRPr kumimoji="0" lang="en-GB" sz="18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354</a:t>
                      </a: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476</a:t>
                      </a: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effectLst/>
                          <a:latin typeface="Aptos" panose="020B0004020202020204" pitchFamily="34" charset="0"/>
                        </a:rPr>
                        <a:t>26.3 (14.7–36.4)</a:t>
                      </a:r>
                      <a:endParaRPr kumimoji="0" lang="en-US" sz="18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&lt; 0.0001</a:t>
                      </a: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b="1" i="0" u="none" strike="noStrike" cap="none" normalizeH="0" baseline="0" dirty="0">
                          <a:ln>
                            <a:noFill/>
                          </a:ln>
                          <a:solidFill>
                            <a:schemeClr val="tx1"/>
                          </a:solidFill>
                          <a:effectLst/>
                          <a:latin typeface="Aptos" panose="020B0004020202020204" pitchFamily="34" charset="0"/>
                          <a:ea typeface="ＭＳ Ｐゴシック" pitchFamily="34" charset="-128"/>
                        </a:rPr>
                        <a:t>Cervical excision interferences</a:t>
                      </a:r>
                      <a:endParaRPr kumimoji="0" lang="en-GB" sz="18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26</a:t>
                      </a: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83</a:t>
                      </a: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effectLst/>
                          <a:latin typeface="Aptos" panose="020B0004020202020204" pitchFamily="34" charset="0"/>
                        </a:rPr>
                        <a:t>68.8 (50.0–81.2)</a:t>
                      </a:r>
                      <a:endParaRPr kumimoji="0" lang="en-US"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&lt; 0.0001</a:t>
                      </a: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123713" marR="123713" horzOverflow="overflow">
                    <a:cell3D prstMaterial="dkEdge">
                      <a:bevel prst="cross"/>
                      <a:lightRig rig="flood" dir="t"/>
                    </a:cell3D>
                  </a:tcPr>
                </a:tc>
                <a:extLst>
                  <a:ext uri="{0D108BD9-81ED-4DB2-BD59-A6C34878D82A}">
                    <a16:rowId xmlns:a16="http://schemas.microsoft.com/office/drawing/2014/main" val="10002"/>
                  </a:ext>
                </a:extLst>
              </a:tr>
            </a:tbl>
          </a:graphicData>
        </a:graphic>
      </p:graphicFrame>
      <p:graphicFrame>
        <p:nvGraphicFramePr>
          <p:cNvPr id="933007" name="Group 143"/>
          <p:cNvGraphicFramePr>
            <a:graphicFrameLocks noGrp="1"/>
          </p:cNvGraphicFramePr>
          <p:nvPr/>
        </p:nvGraphicFramePr>
        <p:xfrm>
          <a:off x="939336" y="4624770"/>
          <a:ext cx="10500015" cy="1933194"/>
        </p:xfrm>
        <a:graphic>
          <a:graphicData uri="http://schemas.openxmlformats.org/drawingml/2006/table">
            <a:tbl>
              <a:tblPr firstRow="1" firstCol="1">
                <a:tableStyleId>{21E4AEA4-8DFA-4A89-87EB-49C32662AFE0}</a:tableStyleId>
              </a:tblPr>
              <a:tblGrid>
                <a:gridCol w="3037459">
                  <a:extLst>
                    <a:ext uri="{9D8B030D-6E8A-4147-A177-3AD203B41FA5}">
                      <a16:colId xmlns:a16="http://schemas.microsoft.com/office/drawing/2014/main" val="20000"/>
                    </a:ext>
                  </a:extLst>
                </a:gridCol>
                <a:gridCol w="1594400">
                  <a:extLst>
                    <a:ext uri="{9D8B030D-6E8A-4147-A177-3AD203B41FA5}">
                      <a16:colId xmlns:a16="http://schemas.microsoft.com/office/drawing/2014/main" val="20001"/>
                    </a:ext>
                  </a:extLst>
                </a:gridCol>
                <a:gridCol w="1588004">
                  <a:extLst>
                    <a:ext uri="{9D8B030D-6E8A-4147-A177-3AD203B41FA5}">
                      <a16:colId xmlns:a16="http://schemas.microsoft.com/office/drawing/2014/main" val="20002"/>
                    </a:ext>
                  </a:extLst>
                </a:gridCol>
                <a:gridCol w="2696411">
                  <a:extLst>
                    <a:ext uri="{9D8B030D-6E8A-4147-A177-3AD203B41FA5}">
                      <a16:colId xmlns:a16="http://schemas.microsoft.com/office/drawing/2014/main" val="20003"/>
                    </a:ext>
                  </a:extLst>
                </a:gridCol>
                <a:gridCol w="1583741">
                  <a:extLst>
                    <a:ext uri="{9D8B030D-6E8A-4147-A177-3AD203B41FA5}">
                      <a16:colId xmlns:a16="http://schemas.microsoft.com/office/drawing/2014/main" val="20004"/>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b="1" u="none" strike="noStrike" kern="1200" cap="none" normalizeH="0" baseline="0" dirty="0">
                          <a:ln>
                            <a:noFill/>
                          </a:ln>
                          <a:solidFill>
                            <a:schemeClr val="lt1"/>
                          </a:solidFill>
                          <a:effectLst/>
                          <a:latin typeface="Aptos" panose="020B0004020202020204" pitchFamily="34" charset="0"/>
                          <a:ea typeface="+mn-ea"/>
                          <a:cs typeface="+mn-cs"/>
                        </a:rPr>
                        <a:t>Azalma </a:t>
                      </a:r>
                      <a:endParaRPr kumimoji="0" lang="en-GB" sz="1800" b="1" u="none" strike="noStrike" kern="1200" cap="none" normalizeH="0" baseline="0" dirty="0">
                        <a:ln>
                          <a:noFill/>
                        </a:ln>
                        <a:solidFill>
                          <a:schemeClr val="lt1"/>
                        </a:solidFill>
                        <a:effectLst/>
                        <a:latin typeface="Aptos" panose="020B0004020202020204" pitchFamily="34" charset="0"/>
                        <a:ea typeface="+mn-ea"/>
                        <a:cs typeface="+mn-cs"/>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u="none" strike="noStrike" cap="none" normalizeH="0" baseline="0" dirty="0">
                          <a:ln>
                            <a:noFill/>
                          </a:ln>
                          <a:effectLst/>
                          <a:latin typeface="Aptos" panose="020B0004020202020204" pitchFamily="34" charset="0"/>
                        </a:rPr>
                        <a:t>Vx</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fr-BE" sz="1800" u="none" strike="noStrike" cap="none" normalizeH="0" baseline="0" dirty="0">
                          <a:ln>
                            <a:noFill/>
                          </a:ln>
                          <a:effectLst/>
                        </a:rPr>
                        <a:t>N = 8,667</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u="none" strike="noStrike" cap="none" normalizeH="0" baseline="0" dirty="0">
                          <a:ln>
                            <a:noFill/>
                          </a:ln>
                          <a:effectLst/>
                          <a:latin typeface="Aptos" panose="020B0004020202020204" pitchFamily="34" charset="0"/>
                        </a:rPr>
                        <a:t>Control</a:t>
                      </a:r>
                      <a:endParaRPr kumimoji="0" lang="en-GB"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rPr>
                        <a:t>N = 8,682</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u="none" strike="noStrike" cap="none" normalizeH="0" baseline="0" dirty="0">
                          <a:ln>
                            <a:noFill/>
                          </a:ln>
                          <a:effectLst/>
                          <a:latin typeface="Aptos" panose="020B0004020202020204" pitchFamily="34" charset="0"/>
                        </a:rPr>
                        <a:t>VE</a:t>
                      </a:r>
                      <a:r>
                        <a:rPr kumimoji="0" lang="en-GB" sz="1800" u="none" strike="noStrike" cap="none" normalizeH="0" baseline="0" dirty="0">
                          <a:ln>
                            <a:noFill/>
                          </a:ln>
                          <a:effectLst/>
                        </a:rPr>
                        <a:t>% (96.1% CI)</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p-</a:t>
                      </a:r>
                      <a:r>
                        <a:rPr kumimoji="0" lang="tr-TR" sz="1800" u="none" strike="noStrike" cap="none" normalizeH="0" baseline="0" dirty="0">
                          <a:ln>
                            <a:noFill/>
                          </a:ln>
                          <a:effectLst/>
                        </a:rPr>
                        <a:t>value</a:t>
                      </a:r>
                      <a:endParaRPr kumimoji="0" lang="en-GB" sz="18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0"/>
                  </a:ext>
                </a:extLst>
              </a:tr>
              <a:tr h="542925">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b="1" i="0" u="none" strike="noStrike" cap="none" normalizeH="0" baseline="0" dirty="0">
                          <a:ln>
                            <a:noFill/>
                          </a:ln>
                          <a:solidFill>
                            <a:schemeClr val="lt1"/>
                          </a:solidFill>
                          <a:effectLst/>
                          <a:latin typeface="Aptos" panose="020B0004020202020204" pitchFamily="34" charset="0"/>
                          <a:ea typeface="+mn-ea"/>
                        </a:rPr>
                        <a:t>Colposcopy results</a:t>
                      </a:r>
                      <a:endParaRPr kumimoji="0" lang="en-GB" sz="18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800" u="none" strike="noStrike" cap="none" normalizeH="0" baseline="0" dirty="0">
                          <a:ln>
                            <a:noFill/>
                          </a:ln>
                          <a:effectLst/>
                          <a:latin typeface="Aptos" panose="020B0004020202020204" pitchFamily="34" charset="0"/>
                        </a:rPr>
                        <a:t>1,107</a:t>
                      </a:r>
                      <a:endParaRPr kumimoji="0" lang="en-GB" sz="18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800" u="none" strike="noStrike" cap="none" normalizeH="0" baseline="0" dirty="0">
                          <a:ln>
                            <a:noFill/>
                          </a:ln>
                          <a:effectLst/>
                          <a:latin typeface="Aptos" panose="020B0004020202020204" pitchFamily="34" charset="0"/>
                        </a:rPr>
                        <a:t>1,235</a:t>
                      </a:r>
                      <a:endParaRPr kumimoji="0" lang="en-GB" sz="18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effectLst/>
                          <a:latin typeface="Aptos" panose="020B0004020202020204" pitchFamily="34" charset="0"/>
                        </a:rPr>
                        <a:t>10.4 (2.3–17.8)</a:t>
                      </a:r>
                      <a:endParaRPr kumimoji="0" lang="en-GB" sz="18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0.0055</a:t>
                      </a:r>
                      <a:endParaRPr kumimoji="0" lang="en-GB" sz="18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800" b="1" i="0" u="none" strike="noStrike" cap="none" normalizeH="0" baseline="0" dirty="0">
                          <a:ln>
                            <a:noFill/>
                          </a:ln>
                          <a:solidFill>
                            <a:schemeClr val="tx1"/>
                          </a:solidFill>
                          <a:effectLst/>
                          <a:latin typeface="Aptos" panose="020B0004020202020204" pitchFamily="34" charset="0"/>
                          <a:ea typeface="ＭＳ Ｐゴシック" pitchFamily="34" charset="-128"/>
                        </a:rPr>
                        <a:t>Cervical excision interferences</a:t>
                      </a:r>
                      <a:endParaRPr kumimoji="0" lang="en-GB" sz="18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effectLst/>
                          <a:latin typeface="Aptos" panose="020B0004020202020204" pitchFamily="34" charset="0"/>
                        </a:rPr>
                        <a:t>180</a:t>
                      </a:r>
                      <a:endParaRPr kumimoji="0" lang="en-US" sz="18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800" u="none" strike="noStrike" cap="none" normalizeH="0" baseline="0" dirty="0">
                          <a:ln>
                            <a:noFill/>
                          </a:ln>
                          <a:effectLst/>
                          <a:latin typeface="Aptos" panose="020B0004020202020204" pitchFamily="34" charset="0"/>
                        </a:rPr>
                        <a:t>240 </a:t>
                      </a:r>
                      <a:endParaRPr kumimoji="0" lang="en-GB" sz="1800" b="0" i="0" u="none" strike="noStrike" cap="none" normalizeH="0" baseline="0" dirty="0">
                        <a:ln>
                          <a:noFill/>
                        </a:ln>
                        <a:solidFill>
                          <a:srgbClr val="0000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effectLst/>
                          <a:latin typeface="Aptos" panose="020B0004020202020204" pitchFamily="34" charset="0"/>
                        </a:rPr>
                        <a:t>24.7 (7.4–38.9)</a:t>
                      </a:r>
                      <a:endParaRPr kumimoji="0" lang="en-US"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u="none" strike="noStrike" cap="none" normalizeH="0" baseline="0" dirty="0">
                          <a:ln>
                            <a:noFill/>
                          </a:ln>
                          <a:effectLst/>
                          <a:latin typeface="Aptos" panose="020B0004020202020204" pitchFamily="34" charset="0"/>
                        </a:rPr>
                        <a:t>0.0035</a:t>
                      </a:r>
                      <a:endParaRPr kumimoji="0" lang="en-US" sz="18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2"/>
                  </a:ext>
                </a:extLst>
              </a:tr>
            </a:tbl>
          </a:graphicData>
        </a:graphic>
      </p:graphicFrame>
      <p:sp>
        <p:nvSpPr>
          <p:cNvPr id="932929" name="Text Box 80"/>
          <p:cNvSpPr txBox="1">
            <a:spLocks noChangeArrowheads="1"/>
          </p:cNvSpPr>
          <p:nvPr/>
        </p:nvSpPr>
        <p:spPr bwMode="auto">
          <a:xfrm>
            <a:off x="1919288" y="6557964"/>
            <a:ext cx="8748712" cy="274637"/>
          </a:xfrm>
          <a:prstGeom prst="rect">
            <a:avLst/>
          </a:prstGeom>
          <a:noFill/>
          <a:ln w="9525">
            <a:noFill/>
            <a:miter lim="800000"/>
            <a:headEnd/>
            <a:tailEnd/>
          </a:ln>
        </p:spPr>
        <p:txBody>
          <a:bodyPr anchor="b">
            <a:spAutoFit/>
          </a:bodyPr>
          <a:lstStyle/>
          <a:p>
            <a:pPr marL="342900" indent="-342900" algn="r"/>
            <a:r>
              <a:rPr lang="da-DK" sz="1200" dirty="0">
                <a:solidFill>
                  <a:srgbClr val="000000"/>
                </a:solidFill>
                <a:latin typeface="Aptos" panose="020B0004020202020204" pitchFamily="34" charset="0"/>
                <a:cs typeface="Calibri" pitchFamily="34" charset="0"/>
              </a:rPr>
              <a:t>Paavonen J, </a:t>
            </a:r>
            <a:r>
              <a:rPr lang="da-DK" sz="1200" i="1" dirty="0">
                <a:solidFill>
                  <a:srgbClr val="000000"/>
                </a:solidFill>
                <a:latin typeface="Aptos" panose="020B0004020202020204" pitchFamily="34" charset="0"/>
                <a:cs typeface="Calibri" pitchFamily="34" charset="0"/>
              </a:rPr>
              <a:t>et al</a:t>
            </a:r>
            <a:r>
              <a:rPr lang="da-DK" sz="1200" dirty="0">
                <a:solidFill>
                  <a:srgbClr val="000000"/>
                </a:solidFill>
                <a:latin typeface="Aptos" panose="020B0004020202020204" pitchFamily="34" charset="0"/>
                <a:cs typeface="Calibri" pitchFamily="34" charset="0"/>
              </a:rPr>
              <a:t>. </a:t>
            </a:r>
            <a:r>
              <a:rPr lang="da-DK" sz="1200" i="1" dirty="0">
                <a:solidFill>
                  <a:srgbClr val="000000"/>
                </a:solidFill>
                <a:latin typeface="Aptos" panose="020B0004020202020204" pitchFamily="34" charset="0"/>
                <a:cs typeface="Calibri" pitchFamily="34" charset="0"/>
              </a:rPr>
              <a:t>Lancet</a:t>
            </a:r>
            <a:r>
              <a:rPr lang="da-DK" sz="1200" dirty="0">
                <a:solidFill>
                  <a:srgbClr val="000000"/>
                </a:solidFill>
                <a:latin typeface="Aptos" panose="020B0004020202020204" pitchFamily="34" charset="0"/>
                <a:cs typeface="Calibri" pitchFamily="34" charset="0"/>
              </a:rPr>
              <a:t> 2009; </a:t>
            </a:r>
            <a:r>
              <a:rPr lang="da-DK" sz="1200" b="1" dirty="0">
                <a:solidFill>
                  <a:srgbClr val="000000"/>
                </a:solidFill>
                <a:latin typeface="Aptos" panose="020B0004020202020204" pitchFamily="34" charset="0"/>
                <a:cs typeface="Calibri" pitchFamily="34" charset="0"/>
              </a:rPr>
              <a:t>374:</a:t>
            </a:r>
            <a:r>
              <a:rPr lang="da-DK" sz="1200" dirty="0">
                <a:solidFill>
                  <a:srgbClr val="000000"/>
                </a:solidFill>
                <a:latin typeface="Aptos" panose="020B0004020202020204" pitchFamily="34" charset="0"/>
                <a:cs typeface="Calibri" pitchFamily="34" charset="0"/>
              </a:rPr>
              <a:t>301–314.</a:t>
            </a:r>
          </a:p>
        </p:txBody>
      </p:sp>
      <p:sp>
        <p:nvSpPr>
          <p:cNvPr id="932930" name="Text Box 66"/>
          <p:cNvSpPr txBox="1">
            <a:spLocks noChangeArrowheads="1"/>
          </p:cNvSpPr>
          <p:nvPr/>
        </p:nvSpPr>
        <p:spPr bwMode="auto">
          <a:xfrm>
            <a:off x="2298526" y="1689821"/>
            <a:ext cx="3883025" cy="350865"/>
          </a:xfrm>
          <a:prstGeom prst="rect">
            <a:avLst/>
          </a:prstGeom>
          <a:noFill/>
          <a:ln w="76200" algn="ctr">
            <a:noFill/>
            <a:miter lim="800000"/>
            <a:headEnd/>
            <a:tailEnd/>
          </a:ln>
          <a:effectLst/>
        </p:spPr>
        <p:txBody>
          <a:bodyPr lIns="82296" tIns="36576" rIns="82296" bIns="36576">
            <a:spAutoFit/>
          </a:bodyPr>
          <a:lstStyle/>
          <a:p>
            <a:pPr algn="l" eaLnBrk="0" hangingPunct="0"/>
            <a:r>
              <a:rPr lang="en-GB" b="1" dirty="0">
                <a:latin typeface="Aptos" panose="020B0004020202020204" pitchFamily="34" charset="0"/>
                <a:cs typeface="Calibri" pitchFamily="34" charset="0"/>
              </a:rPr>
              <a:t>TVC-naïve</a:t>
            </a:r>
          </a:p>
        </p:txBody>
      </p:sp>
      <p:sp>
        <p:nvSpPr>
          <p:cNvPr id="932931" name="Text Box 67"/>
          <p:cNvSpPr txBox="1">
            <a:spLocks noChangeArrowheads="1"/>
          </p:cNvSpPr>
          <p:nvPr/>
        </p:nvSpPr>
        <p:spPr bwMode="auto">
          <a:xfrm>
            <a:off x="2298527" y="4244754"/>
            <a:ext cx="3883025" cy="350865"/>
          </a:xfrm>
          <a:prstGeom prst="rect">
            <a:avLst/>
          </a:prstGeom>
          <a:noFill/>
          <a:ln w="76200" algn="ctr">
            <a:noFill/>
            <a:miter lim="800000"/>
            <a:headEnd/>
            <a:tailEnd/>
          </a:ln>
          <a:effectLst/>
        </p:spPr>
        <p:txBody>
          <a:bodyPr lIns="82296" tIns="36576" rIns="82296" bIns="36576">
            <a:spAutoFit/>
          </a:bodyPr>
          <a:lstStyle/>
          <a:p>
            <a:pPr algn="l" eaLnBrk="0" hangingPunct="0"/>
            <a:r>
              <a:rPr lang="en-GB" b="1" dirty="0">
                <a:latin typeface="Aptos" panose="020B0004020202020204" pitchFamily="34" charset="0"/>
                <a:cs typeface="Calibri" pitchFamily="34" charset="0"/>
              </a:rPr>
              <a:t>TVC</a:t>
            </a:r>
          </a:p>
        </p:txBody>
      </p:sp>
      <p:sp>
        <p:nvSpPr>
          <p:cNvPr id="8" name="Oval 7"/>
          <p:cNvSpPr/>
          <p:nvPr/>
        </p:nvSpPr>
        <p:spPr bwMode="auto">
          <a:xfrm>
            <a:off x="7622609" y="2802013"/>
            <a:ext cx="648072" cy="438153"/>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9" name="Oval 8"/>
          <p:cNvSpPr/>
          <p:nvPr/>
        </p:nvSpPr>
        <p:spPr bwMode="auto">
          <a:xfrm>
            <a:off x="7622609" y="3450085"/>
            <a:ext cx="648072" cy="438153"/>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1047922950"/>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p>
            <a:r>
              <a:rPr lang="tr-TR" dirty="0"/>
              <a:t>Cervarix®  FDA </a:t>
            </a:r>
            <a:r>
              <a:rPr lang="tr-TR" dirty="0" err="1"/>
              <a:t>Approvals</a:t>
            </a:r>
            <a:endParaRPr lang="tr-TR" dirty="0"/>
          </a:p>
        </p:txBody>
      </p:sp>
      <p:sp>
        <p:nvSpPr>
          <p:cNvPr id="11267" name="Content Placeholder 2"/>
          <p:cNvSpPr>
            <a:spLocks noGrp="1"/>
          </p:cNvSpPr>
          <p:nvPr>
            <p:ph idx="1"/>
          </p:nvPr>
        </p:nvSpPr>
        <p:spPr>
          <a:prstGeom prst="rect">
            <a:avLst/>
          </a:prstGeom>
        </p:spPr>
        <p:txBody>
          <a:bodyPr>
            <a:normAutofit/>
          </a:bodyPr>
          <a:lstStyle/>
          <a:p>
            <a:r>
              <a:rPr lang="tr-TR" sz="4400" dirty="0"/>
              <a:t>Cervical Cancer</a:t>
            </a:r>
          </a:p>
          <a:p>
            <a:r>
              <a:rPr lang="tr-TR" sz="4400" dirty="0"/>
              <a:t>CIN 2+</a:t>
            </a:r>
          </a:p>
          <a:p>
            <a:r>
              <a:rPr lang="tr-TR" sz="4400" dirty="0"/>
              <a:t>Cervical AIS</a:t>
            </a:r>
          </a:p>
          <a:p>
            <a:r>
              <a:rPr lang="tr-TR" sz="4400" dirty="0"/>
              <a:t>CIN 1</a:t>
            </a:r>
          </a:p>
        </p:txBody>
      </p:sp>
      <p:sp>
        <p:nvSpPr>
          <p:cNvPr id="4" name="Footer Placeholder 3"/>
          <p:cNvSpPr>
            <a:spLocks noGrp="1"/>
          </p:cNvSpPr>
          <p:nvPr>
            <p:ph type="ftr" sz="quarter" idx="11"/>
          </p:nvPr>
        </p:nvSpPr>
        <p:spPr/>
        <p:txBody>
          <a:bodyPr/>
          <a:lstStyle/>
          <a:p>
            <a:endParaRPr lang="tr-TR"/>
          </a:p>
          <a:p>
            <a:r>
              <a:rPr lang="tr-TR"/>
              <a:t>FDA BL 125259/0, 16.10.2009</a:t>
            </a:r>
            <a:endParaRPr lang="tr-TR" dirty="0"/>
          </a:p>
        </p:txBody>
      </p:sp>
    </p:spTree>
    <p:extLst>
      <p:ext uri="{BB962C8B-B14F-4D97-AF65-F5344CB8AC3E}">
        <p14:creationId xmlns:p14="http://schemas.microsoft.com/office/powerpoint/2010/main" val="3649324090"/>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Cervarix® </a:t>
            </a:r>
            <a:r>
              <a:rPr lang="en-US" dirty="0"/>
              <a:t>EM</a:t>
            </a:r>
            <a:r>
              <a:rPr lang="tr-TR" dirty="0"/>
              <a:t>A</a:t>
            </a:r>
            <a:r>
              <a:rPr lang="en-US" dirty="0"/>
              <a:t>*</a:t>
            </a:r>
            <a:r>
              <a:rPr lang="tr-TR" dirty="0"/>
              <a:t> Approvals</a:t>
            </a:r>
          </a:p>
        </p:txBody>
      </p:sp>
      <p:sp>
        <p:nvSpPr>
          <p:cNvPr id="3" name="Content Placeholder 2"/>
          <p:cNvSpPr>
            <a:spLocks noGrp="1"/>
          </p:cNvSpPr>
          <p:nvPr>
            <p:ph idx="1"/>
          </p:nvPr>
        </p:nvSpPr>
        <p:spPr>
          <a:prstGeom prst="rect">
            <a:avLst/>
          </a:prstGeom>
        </p:spPr>
        <p:txBody>
          <a:bodyPr>
            <a:normAutofit/>
          </a:bodyPr>
          <a:lstStyle/>
          <a:p>
            <a:r>
              <a:rPr lang="tr-TR" sz="4000" dirty="0"/>
              <a:t>C</a:t>
            </a:r>
            <a:r>
              <a:rPr lang="en-US" sz="4000" dirty="0" err="1"/>
              <a:t>ervi</a:t>
            </a:r>
            <a:r>
              <a:rPr lang="tr-TR" sz="4000" dirty="0"/>
              <a:t>c</a:t>
            </a:r>
            <a:r>
              <a:rPr lang="en-US" sz="4000" dirty="0"/>
              <a:t>al </a:t>
            </a:r>
            <a:r>
              <a:rPr lang="tr-TR" sz="4000" dirty="0"/>
              <a:t>c</a:t>
            </a:r>
            <a:r>
              <a:rPr lang="en-US" sz="4000" dirty="0" err="1"/>
              <a:t>ancer</a:t>
            </a:r>
            <a:endParaRPr lang="en-US" sz="4000" dirty="0"/>
          </a:p>
          <a:p>
            <a:r>
              <a:rPr lang="en-US" sz="4000" dirty="0"/>
              <a:t>CIN</a:t>
            </a:r>
          </a:p>
          <a:p>
            <a:r>
              <a:rPr lang="en-US" sz="4000" dirty="0"/>
              <a:t>VIN</a:t>
            </a:r>
          </a:p>
          <a:p>
            <a:r>
              <a:rPr lang="en-US" sz="4000" dirty="0" err="1"/>
              <a:t>VaIN</a:t>
            </a:r>
            <a:endParaRPr lang="tr-TR" sz="4000" dirty="0"/>
          </a:p>
        </p:txBody>
      </p:sp>
      <p:sp>
        <p:nvSpPr>
          <p:cNvPr id="4" name="Footer Placeholder 3"/>
          <p:cNvSpPr>
            <a:spLocks noGrp="1"/>
          </p:cNvSpPr>
          <p:nvPr>
            <p:ph type="ftr" sz="quarter" idx="11"/>
          </p:nvPr>
        </p:nvSpPr>
        <p:spPr/>
        <p:txBody>
          <a:bodyPr/>
          <a:lstStyle/>
          <a:p>
            <a:r>
              <a:rPr lang="tr-TR"/>
              <a:t>*EMA: European Medicines Agency</a:t>
            </a:r>
            <a:r>
              <a:rPr lang="en-US"/>
              <a:t>, 06</a:t>
            </a:r>
            <a:r>
              <a:rPr lang="tr-TR"/>
              <a:t>/</a:t>
            </a:r>
            <a:r>
              <a:rPr lang="en-US"/>
              <a:t>02</a:t>
            </a:r>
            <a:r>
              <a:rPr lang="tr-TR"/>
              <a:t>/</a:t>
            </a:r>
            <a:r>
              <a:rPr lang="en-US"/>
              <a:t>014</a:t>
            </a:r>
            <a:endParaRPr lang="tr-TR" dirty="0"/>
          </a:p>
        </p:txBody>
      </p:sp>
    </p:spTree>
    <p:extLst>
      <p:ext uri="{BB962C8B-B14F-4D97-AF65-F5344CB8AC3E}">
        <p14:creationId xmlns:p14="http://schemas.microsoft.com/office/powerpoint/2010/main" val="186756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en-US" dirty="0"/>
              <a:t>T</a:t>
            </a:r>
            <a:r>
              <a:rPr lang="tr-TR" dirty="0"/>
              <a:t>ime</a:t>
            </a:r>
            <a:r>
              <a:rPr lang="en-US" dirty="0"/>
              <a:t> Relationship of HPV and Cervical Cancer</a:t>
            </a:r>
            <a:endParaRPr lang="tr-TR" dirty="0"/>
          </a:p>
        </p:txBody>
      </p:sp>
      <p:sp>
        <p:nvSpPr>
          <p:cNvPr id="6" name="Altbilgi Yer Tutucusu 5"/>
          <p:cNvSpPr>
            <a:spLocks noGrp="1"/>
          </p:cNvSpPr>
          <p:nvPr>
            <p:ph type="ftr" sz="quarter" idx="11"/>
          </p:nvPr>
        </p:nvSpPr>
        <p:spPr/>
        <p:txBody>
          <a:bodyPr/>
          <a:lstStyle/>
          <a:p>
            <a:r>
              <a:rPr lang="tr-TR" dirty="0" err="1"/>
              <a:t>Lowy</a:t>
            </a:r>
            <a:r>
              <a:rPr lang="tr-TR" dirty="0"/>
              <a:t> DR, J </a:t>
            </a:r>
            <a:r>
              <a:rPr lang="tr-TR" dirty="0" err="1"/>
              <a:t>Clin</a:t>
            </a:r>
            <a:r>
              <a:rPr lang="tr-TR" dirty="0"/>
              <a:t> </a:t>
            </a:r>
            <a:r>
              <a:rPr lang="tr-TR" dirty="0" err="1"/>
              <a:t>Invest</a:t>
            </a:r>
            <a:r>
              <a:rPr lang="tr-TR" dirty="0"/>
              <a:t> 2006</a:t>
            </a:r>
          </a:p>
        </p:txBody>
      </p:sp>
      <p:pic>
        <p:nvPicPr>
          <p:cNvPr id="7" name="Picture 2"/>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25031" y="1585591"/>
            <a:ext cx="8667512" cy="4916659"/>
          </a:xfrm>
          <a:prstGeom prst="rect">
            <a:avLst/>
          </a:prstGeom>
          <a:noFill/>
          <a:ln w="9525">
            <a:noFill/>
            <a:miter lim="800000"/>
            <a:headEnd/>
            <a:tailEnd/>
          </a:ln>
        </p:spPr>
      </p:pic>
      <p:sp>
        <p:nvSpPr>
          <p:cNvPr id="8" name="TextBox 4"/>
          <p:cNvSpPr txBox="1"/>
          <p:nvPr/>
        </p:nvSpPr>
        <p:spPr>
          <a:xfrm>
            <a:off x="8212259" y="2194782"/>
            <a:ext cx="833835" cy="584775"/>
          </a:xfrm>
          <a:prstGeom prst="rect">
            <a:avLst/>
          </a:prstGeom>
          <a:noFill/>
        </p:spPr>
        <p:txBody>
          <a:bodyPr wrap="square" rtlCol="0">
            <a:spAutoFit/>
          </a:bodyPr>
          <a:lstStyle/>
          <a:p>
            <a:r>
              <a:rPr lang="tr-TR" sz="1600" b="1" dirty="0" err="1">
                <a:latin typeface="Aptos" panose="020B0004020202020204" pitchFamily="34" charset="0"/>
              </a:rPr>
              <a:t>Cancer</a:t>
            </a:r>
            <a:endParaRPr lang="tr-TR" sz="1600" b="1" dirty="0">
              <a:latin typeface="Aptos" panose="020B0004020202020204" pitchFamily="34" charset="0"/>
            </a:endParaRPr>
          </a:p>
        </p:txBody>
      </p:sp>
      <p:sp>
        <p:nvSpPr>
          <p:cNvPr id="9" name="TextBox 5"/>
          <p:cNvSpPr txBox="1"/>
          <p:nvPr/>
        </p:nvSpPr>
        <p:spPr>
          <a:xfrm>
            <a:off x="6738183" y="2461484"/>
            <a:ext cx="800372" cy="276999"/>
          </a:xfrm>
          <a:prstGeom prst="rect">
            <a:avLst/>
          </a:prstGeom>
          <a:noFill/>
        </p:spPr>
        <p:txBody>
          <a:bodyPr wrap="square" rtlCol="0">
            <a:spAutoFit/>
          </a:bodyPr>
          <a:lstStyle/>
          <a:p>
            <a:r>
              <a:rPr lang="tr-TR" sz="1200" b="1" dirty="0" err="1">
                <a:latin typeface="Aptos" panose="020B0004020202020204" pitchFamily="34" charset="0"/>
              </a:rPr>
              <a:t>Invasion</a:t>
            </a:r>
            <a:endParaRPr lang="tr-TR" sz="1200" b="1" dirty="0">
              <a:latin typeface="Aptos" panose="020B0004020202020204" pitchFamily="34" charset="0"/>
            </a:endParaRPr>
          </a:p>
        </p:txBody>
      </p:sp>
      <p:sp>
        <p:nvSpPr>
          <p:cNvPr id="10" name="TextBox 6"/>
          <p:cNvSpPr txBox="1"/>
          <p:nvPr/>
        </p:nvSpPr>
        <p:spPr>
          <a:xfrm>
            <a:off x="5128459" y="2114641"/>
            <a:ext cx="1030328" cy="430887"/>
          </a:xfrm>
          <a:prstGeom prst="rect">
            <a:avLst/>
          </a:prstGeom>
          <a:noFill/>
        </p:spPr>
        <p:txBody>
          <a:bodyPr wrap="square" rtlCol="0">
            <a:spAutoFit/>
          </a:bodyPr>
          <a:lstStyle/>
          <a:p>
            <a:r>
              <a:rPr lang="tr-TR" sz="1100" b="1" dirty="0" err="1">
                <a:latin typeface="Aptos" panose="020B0004020202020204" pitchFamily="34" charset="0"/>
              </a:rPr>
              <a:t>Premalignant</a:t>
            </a:r>
            <a:r>
              <a:rPr lang="tr-TR" sz="1100" b="1" dirty="0">
                <a:latin typeface="Aptos" panose="020B0004020202020204" pitchFamily="34" charset="0"/>
              </a:rPr>
              <a:t> </a:t>
            </a:r>
            <a:r>
              <a:rPr lang="tr-TR" sz="1100" b="1" dirty="0" err="1">
                <a:latin typeface="Aptos" panose="020B0004020202020204" pitchFamily="34" charset="0"/>
              </a:rPr>
              <a:t>lesion</a:t>
            </a:r>
            <a:endParaRPr lang="tr-TR" sz="1100" b="1" dirty="0">
              <a:latin typeface="Aptos" panose="020B0004020202020204" pitchFamily="34" charset="0"/>
            </a:endParaRPr>
          </a:p>
        </p:txBody>
      </p:sp>
      <p:sp>
        <p:nvSpPr>
          <p:cNvPr id="11" name="TextBox 7"/>
          <p:cNvSpPr txBox="1"/>
          <p:nvPr/>
        </p:nvSpPr>
        <p:spPr>
          <a:xfrm>
            <a:off x="4282962" y="2586872"/>
            <a:ext cx="994578" cy="276999"/>
          </a:xfrm>
          <a:prstGeom prst="rect">
            <a:avLst/>
          </a:prstGeom>
          <a:noFill/>
        </p:spPr>
        <p:txBody>
          <a:bodyPr wrap="square" rtlCol="0">
            <a:spAutoFit/>
          </a:bodyPr>
          <a:lstStyle/>
          <a:p>
            <a:r>
              <a:rPr lang="tr-TR" sz="1200" b="1" dirty="0" err="1">
                <a:latin typeface="Aptos" panose="020B0004020202020204" pitchFamily="34" charset="0"/>
              </a:rPr>
              <a:t>Regression</a:t>
            </a:r>
            <a:endParaRPr lang="tr-TR" sz="1200" b="1" dirty="0">
              <a:latin typeface="Aptos" panose="020B0004020202020204" pitchFamily="34" charset="0"/>
            </a:endParaRPr>
          </a:p>
        </p:txBody>
      </p:sp>
      <p:sp>
        <p:nvSpPr>
          <p:cNvPr id="12" name="TextBox 8"/>
          <p:cNvSpPr txBox="1"/>
          <p:nvPr/>
        </p:nvSpPr>
        <p:spPr>
          <a:xfrm>
            <a:off x="4159814" y="1987033"/>
            <a:ext cx="1229165" cy="415498"/>
          </a:xfrm>
          <a:prstGeom prst="rect">
            <a:avLst/>
          </a:prstGeom>
          <a:noFill/>
        </p:spPr>
        <p:txBody>
          <a:bodyPr wrap="square" rtlCol="0">
            <a:spAutoFit/>
          </a:bodyPr>
          <a:lstStyle/>
          <a:p>
            <a:r>
              <a:rPr lang="tr-TR" sz="1050" b="1" dirty="0" err="1">
                <a:latin typeface="Aptos" panose="020B0004020202020204" pitchFamily="34" charset="0"/>
              </a:rPr>
              <a:t>Viral</a:t>
            </a:r>
            <a:r>
              <a:rPr lang="tr-TR" sz="1050" b="1" dirty="0">
                <a:latin typeface="Aptos" panose="020B0004020202020204" pitchFamily="34" charset="0"/>
              </a:rPr>
              <a:t> </a:t>
            </a:r>
            <a:r>
              <a:rPr lang="tr-TR" sz="1050" b="1" dirty="0" err="1">
                <a:latin typeface="Aptos" panose="020B0004020202020204" pitchFamily="34" charset="0"/>
              </a:rPr>
              <a:t>persistance</a:t>
            </a:r>
            <a:r>
              <a:rPr lang="tr-TR" sz="1050" b="1" dirty="0">
                <a:latin typeface="Aptos" panose="020B0004020202020204" pitchFamily="34" charset="0"/>
              </a:rPr>
              <a:t> </a:t>
            </a:r>
          </a:p>
          <a:p>
            <a:r>
              <a:rPr lang="tr-TR" sz="1050" b="1" dirty="0" err="1">
                <a:latin typeface="Aptos" panose="020B0004020202020204" pitchFamily="34" charset="0"/>
              </a:rPr>
              <a:t>and</a:t>
            </a:r>
            <a:r>
              <a:rPr lang="tr-TR" sz="1050" b="1" dirty="0">
                <a:latin typeface="Aptos" panose="020B0004020202020204" pitchFamily="34" charset="0"/>
              </a:rPr>
              <a:t> </a:t>
            </a:r>
            <a:r>
              <a:rPr lang="tr-TR" sz="1050" b="1" dirty="0" err="1">
                <a:latin typeface="Aptos" panose="020B0004020202020204" pitchFamily="34" charset="0"/>
              </a:rPr>
              <a:t>progression</a:t>
            </a:r>
            <a:endParaRPr lang="tr-TR" sz="1200" b="1" dirty="0">
              <a:latin typeface="Aptos" panose="020B0004020202020204" pitchFamily="34" charset="0"/>
            </a:endParaRPr>
          </a:p>
        </p:txBody>
      </p:sp>
      <p:sp>
        <p:nvSpPr>
          <p:cNvPr id="13" name="TextBox 9"/>
          <p:cNvSpPr txBox="1"/>
          <p:nvPr/>
        </p:nvSpPr>
        <p:spPr>
          <a:xfrm>
            <a:off x="2281140" y="2108072"/>
            <a:ext cx="620767" cy="600164"/>
          </a:xfrm>
          <a:prstGeom prst="rect">
            <a:avLst/>
          </a:prstGeom>
          <a:noFill/>
        </p:spPr>
        <p:txBody>
          <a:bodyPr wrap="square" rtlCol="0">
            <a:spAutoFit/>
          </a:bodyPr>
          <a:lstStyle/>
          <a:p>
            <a:r>
              <a:rPr lang="tr-TR" sz="1100" b="1" dirty="0">
                <a:latin typeface="Aptos" panose="020B0004020202020204" pitchFamily="34" charset="0"/>
              </a:rPr>
              <a:t>Normal </a:t>
            </a:r>
            <a:r>
              <a:rPr lang="tr-TR" sz="1100" b="1" dirty="0" err="1">
                <a:latin typeface="Aptos" panose="020B0004020202020204" pitchFamily="34" charset="0"/>
              </a:rPr>
              <a:t>cervix</a:t>
            </a:r>
            <a:endParaRPr lang="tr-TR" sz="1100" b="1" dirty="0">
              <a:latin typeface="Aptos" panose="020B0004020202020204" pitchFamily="34" charset="0"/>
            </a:endParaRPr>
          </a:p>
        </p:txBody>
      </p:sp>
      <p:sp>
        <p:nvSpPr>
          <p:cNvPr id="14" name="TextBox 10"/>
          <p:cNvSpPr txBox="1"/>
          <p:nvPr/>
        </p:nvSpPr>
        <p:spPr>
          <a:xfrm>
            <a:off x="3343014" y="1941220"/>
            <a:ext cx="939948" cy="600164"/>
          </a:xfrm>
          <a:prstGeom prst="rect">
            <a:avLst/>
          </a:prstGeom>
          <a:noFill/>
        </p:spPr>
        <p:txBody>
          <a:bodyPr wrap="square" rtlCol="0">
            <a:spAutoFit/>
          </a:bodyPr>
          <a:lstStyle/>
          <a:p>
            <a:r>
              <a:rPr lang="tr-TR" sz="1100" b="1" dirty="0">
                <a:latin typeface="Aptos" panose="020B0004020202020204" pitchFamily="34" charset="0"/>
              </a:rPr>
              <a:t>HPV </a:t>
            </a:r>
            <a:r>
              <a:rPr lang="tr-TR" sz="1100" b="1" dirty="0" err="1">
                <a:latin typeface="Aptos" panose="020B0004020202020204" pitchFamily="34" charset="0"/>
              </a:rPr>
              <a:t>infected</a:t>
            </a:r>
            <a:r>
              <a:rPr lang="tr-TR" sz="1100" b="1" dirty="0">
                <a:latin typeface="Aptos" panose="020B0004020202020204" pitchFamily="34" charset="0"/>
              </a:rPr>
              <a:t> </a:t>
            </a:r>
            <a:r>
              <a:rPr lang="tr-TR" sz="1100" b="1" dirty="0" err="1">
                <a:latin typeface="Aptos" panose="020B0004020202020204" pitchFamily="34" charset="0"/>
              </a:rPr>
              <a:t>Cervix</a:t>
            </a:r>
            <a:endParaRPr lang="tr-TR" sz="1100" b="1" dirty="0">
              <a:latin typeface="Aptos" panose="020B0004020202020204" pitchFamily="34" charset="0"/>
            </a:endParaRPr>
          </a:p>
        </p:txBody>
      </p:sp>
      <p:sp>
        <p:nvSpPr>
          <p:cNvPr id="15" name="TextBox 11"/>
          <p:cNvSpPr txBox="1"/>
          <p:nvPr/>
        </p:nvSpPr>
        <p:spPr>
          <a:xfrm>
            <a:off x="7466025" y="4795438"/>
            <a:ext cx="668041" cy="461665"/>
          </a:xfrm>
          <a:prstGeom prst="rect">
            <a:avLst/>
          </a:prstGeom>
          <a:noFill/>
        </p:spPr>
        <p:txBody>
          <a:bodyPr wrap="square" rtlCol="0">
            <a:spAutoFit/>
          </a:bodyPr>
          <a:lstStyle/>
          <a:p>
            <a:r>
              <a:rPr lang="tr-TR" sz="1200" b="1" dirty="0">
                <a:latin typeface="Aptos" panose="020B0004020202020204" pitchFamily="34" charset="0"/>
              </a:rPr>
              <a:t>Kanser</a:t>
            </a:r>
          </a:p>
        </p:txBody>
      </p:sp>
      <p:sp>
        <p:nvSpPr>
          <p:cNvPr id="16" name="TextBox 12"/>
          <p:cNvSpPr txBox="1"/>
          <p:nvPr/>
        </p:nvSpPr>
        <p:spPr>
          <a:xfrm>
            <a:off x="5584672" y="5970835"/>
            <a:ext cx="1679157" cy="338554"/>
          </a:xfrm>
          <a:prstGeom prst="rect">
            <a:avLst/>
          </a:prstGeom>
          <a:noFill/>
        </p:spPr>
        <p:txBody>
          <a:bodyPr wrap="square" rtlCol="0">
            <a:spAutoFit/>
          </a:bodyPr>
          <a:lstStyle/>
          <a:p>
            <a:r>
              <a:rPr lang="tr-TR" sz="1600" b="1" dirty="0">
                <a:latin typeface="Aptos" panose="020B0004020202020204" pitchFamily="34" charset="0"/>
              </a:rPr>
              <a:t>Age (</a:t>
            </a:r>
            <a:r>
              <a:rPr lang="tr-TR" sz="1600" b="1" dirty="0" err="1">
                <a:latin typeface="Aptos" panose="020B0004020202020204" pitchFamily="34" charset="0"/>
              </a:rPr>
              <a:t>Year</a:t>
            </a:r>
            <a:r>
              <a:rPr lang="tr-TR" sz="1600" b="1" dirty="0">
                <a:latin typeface="Aptos" panose="020B0004020202020204" pitchFamily="34" charset="0"/>
              </a:rPr>
              <a:t>)</a:t>
            </a:r>
          </a:p>
        </p:txBody>
      </p:sp>
      <p:sp>
        <p:nvSpPr>
          <p:cNvPr id="17" name="TextBox 13"/>
          <p:cNvSpPr txBox="1"/>
          <p:nvPr/>
        </p:nvSpPr>
        <p:spPr>
          <a:xfrm rot="16200000">
            <a:off x="1550038" y="3245407"/>
            <a:ext cx="1012252" cy="584775"/>
          </a:xfrm>
          <a:prstGeom prst="rect">
            <a:avLst/>
          </a:prstGeom>
          <a:noFill/>
        </p:spPr>
        <p:txBody>
          <a:bodyPr wrap="square" rtlCol="0">
            <a:spAutoFit/>
          </a:bodyPr>
          <a:lstStyle/>
          <a:p>
            <a:r>
              <a:rPr lang="tr-TR" sz="1600" b="1" dirty="0" err="1">
                <a:latin typeface="Aptos" panose="020B0004020202020204" pitchFamily="34" charset="0"/>
              </a:rPr>
              <a:t>Insidance</a:t>
            </a:r>
            <a:endParaRPr lang="tr-TR" sz="1600" b="1" dirty="0">
              <a:latin typeface="Aptos" panose="020B0004020202020204" pitchFamily="34" charset="0"/>
            </a:endParaRPr>
          </a:p>
        </p:txBody>
      </p:sp>
      <p:sp>
        <p:nvSpPr>
          <p:cNvPr id="18" name="TextBox 14"/>
          <p:cNvSpPr txBox="1"/>
          <p:nvPr/>
        </p:nvSpPr>
        <p:spPr>
          <a:xfrm>
            <a:off x="5082475" y="4805291"/>
            <a:ext cx="939949" cy="276999"/>
          </a:xfrm>
          <a:prstGeom prst="rect">
            <a:avLst/>
          </a:prstGeom>
          <a:noFill/>
        </p:spPr>
        <p:txBody>
          <a:bodyPr wrap="square" rtlCol="0">
            <a:spAutoFit/>
          </a:bodyPr>
          <a:lstStyle/>
          <a:p>
            <a:r>
              <a:rPr lang="tr-TR" sz="1200" b="1" dirty="0">
                <a:latin typeface="Aptos" panose="020B0004020202020204" pitchFamily="34" charset="0"/>
              </a:rPr>
              <a:t>Prekanser</a:t>
            </a:r>
          </a:p>
        </p:txBody>
      </p:sp>
      <p:sp>
        <p:nvSpPr>
          <p:cNvPr id="19" name="TextBox 15"/>
          <p:cNvSpPr txBox="1"/>
          <p:nvPr/>
        </p:nvSpPr>
        <p:spPr>
          <a:xfrm>
            <a:off x="2723094" y="2561543"/>
            <a:ext cx="900357" cy="276999"/>
          </a:xfrm>
          <a:prstGeom prst="rect">
            <a:avLst/>
          </a:prstGeom>
          <a:noFill/>
        </p:spPr>
        <p:txBody>
          <a:bodyPr wrap="square" rtlCol="0">
            <a:spAutoFit/>
          </a:bodyPr>
          <a:lstStyle/>
          <a:p>
            <a:r>
              <a:rPr lang="tr-TR" sz="1200" b="1" dirty="0" err="1">
                <a:latin typeface="Aptos" panose="020B0004020202020204" pitchFamily="34" charset="0"/>
              </a:rPr>
              <a:t>Clearance</a:t>
            </a:r>
            <a:endParaRPr lang="tr-TR" sz="1200" b="1" dirty="0">
              <a:latin typeface="Aptos" panose="020B0004020202020204" pitchFamily="34" charset="0"/>
            </a:endParaRPr>
          </a:p>
        </p:txBody>
      </p:sp>
    </p:spTree>
    <p:extLst>
      <p:ext uri="{BB962C8B-B14F-4D97-AF65-F5344CB8AC3E}">
        <p14:creationId xmlns:p14="http://schemas.microsoft.com/office/powerpoint/2010/main" val="3102455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r>
              <a:rPr lang="en-GB" sz="2600" dirty="0"/>
              <a:t>Gardasil</a:t>
            </a:r>
            <a:r>
              <a:rPr lang="en-GB" sz="2600" baseline="30000" dirty="0"/>
              <a:t>®</a:t>
            </a:r>
            <a:r>
              <a:rPr lang="tr-TR" sz="2600" baseline="30000" dirty="0"/>
              <a:t> </a:t>
            </a:r>
            <a:r>
              <a:rPr lang="tr-TR" sz="2600" dirty="0" err="1"/>
              <a:t>Efficacy</a:t>
            </a:r>
            <a:r>
              <a:rPr lang="tr-TR" sz="2600" dirty="0"/>
              <a:t> </a:t>
            </a:r>
            <a:r>
              <a:rPr lang="tr-TR" sz="2600" dirty="0" err="1"/>
              <a:t>for</a:t>
            </a:r>
            <a:r>
              <a:rPr lang="tr-TR" sz="2600" dirty="0"/>
              <a:t> </a:t>
            </a:r>
            <a:r>
              <a:rPr lang="en-GB" sz="2600" dirty="0"/>
              <a:t>HPV 6/11/16/18 </a:t>
            </a:r>
            <a:r>
              <a:rPr lang="tr-TR" sz="2600" dirty="0" err="1"/>
              <a:t>Related</a:t>
            </a:r>
            <a:r>
              <a:rPr lang="tr-TR" sz="2600" dirty="0"/>
              <a:t> </a:t>
            </a:r>
            <a:r>
              <a:rPr lang="en-GB" sz="2600" dirty="0"/>
              <a:t>CIN </a:t>
            </a:r>
            <a:r>
              <a:rPr lang="tr-TR" sz="2600" dirty="0"/>
              <a:t>and </a:t>
            </a:r>
            <a:r>
              <a:rPr lang="en-GB" sz="2600" dirty="0"/>
              <a:t>AIS</a:t>
            </a:r>
            <a:endParaRPr lang="en-US" sz="2600" dirty="0"/>
          </a:p>
        </p:txBody>
      </p:sp>
      <p:sp>
        <p:nvSpPr>
          <p:cNvPr id="937987" name="Rectangle 3"/>
          <p:cNvSpPr>
            <a:spLocks noGrp="1" noChangeArrowheads="1"/>
          </p:cNvSpPr>
          <p:nvPr>
            <p:ph idx="1"/>
          </p:nvPr>
        </p:nvSpPr>
        <p:spPr>
          <a:prstGeom prst="rect">
            <a:avLst/>
          </a:prstGeom>
        </p:spPr>
        <p:txBody>
          <a:bodyPr>
            <a:normAutofit/>
          </a:bodyPr>
          <a:lstStyle/>
          <a:p>
            <a:r>
              <a:rPr lang="en-GB" sz="1800" dirty="0"/>
              <a:t>Per-protocol </a:t>
            </a:r>
            <a:r>
              <a:rPr lang="tr-TR" sz="1800" dirty="0"/>
              <a:t>group</a:t>
            </a:r>
            <a:r>
              <a:rPr lang="en-GB" sz="1800" dirty="0"/>
              <a:t>; </a:t>
            </a:r>
            <a:r>
              <a:rPr lang="tr-TR" sz="1800" dirty="0"/>
              <a:t>median for monitoring: </a:t>
            </a:r>
            <a:r>
              <a:rPr lang="en-GB" sz="1800" dirty="0"/>
              <a:t>3.7 </a:t>
            </a:r>
            <a:r>
              <a:rPr lang="tr-TR" sz="1800" dirty="0"/>
              <a:t>years </a:t>
            </a:r>
            <a:r>
              <a:rPr lang="en-GB" sz="1800" dirty="0"/>
              <a:t>(16–26</a:t>
            </a:r>
            <a:r>
              <a:rPr lang="tr-TR" sz="1800" dirty="0"/>
              <a:t> ages</a:t>
            </a:r>
            <a:r>
              <a:rPr lang="en-GB" sz="1800" dirty="0"/>
              <a:t>)</a:t>
            </a:r>
            <a:endParaRPr lang="en-US" sz="1800" dirty="0"/>
          </a:p>
          <a:p>
            <a:endParaRPr lang="en-US" sz="1800" dirty="0"/>
          </a:p>
        </p:txBody>
      </p:sp>
      <p:graphicFrame>
        <p:nvGraphicFramePr>
          <p:cNvPr id="938096" name="Group 112"/>
          <p:cNvGraphicFramePr>
            <a:graphicFrameLocks noGrp="1"/>
          </p:cNvGraphicFramePr>
          <p:nvPr/>
        </p:nvGraphicFramePr>
        <p:xfrm>
          <a:off x="1981951" y="2692372"/>
          <a:ext cx="8286750" cy="3517392"/>
        </p:xfrm>
        <a:graphic>
          <a:graphicData uri="http://schemas.openxmlformats.org/drawingml/2006/table">
            <a:tbl>
              <a:tblPr firstRow="1" firstCol="1" bandCol="1">
                <a:tableStyleId>{21E4AEA4-8DFA-4A89-87EB-49C32662AFE0}</a:tableStyleId>
              </a:tblPr>
              <a:tblGrid>
                <a:gridCol w="1954213">
                  <a:extLst>
                    <a:ext uri="{9D8B030D-6E8A-4147-A177-3AD203B41FA5}">
                      <a16:colId xmlns:a16="http://schemas.microsoft.com/office/drawing/2014/main" val="20000"/>
                    </a:ext>
                  </a:extLst>
                </a:gridCol>
                <a:gridCol w="1798637">
                  <a:extLst>
                    <a:ext uri="{9D8B030D-6E8A-4147-A177-3AD203B41FA5}">
                      <a16:colId xmlns:a16="http://schemas.microsoft.com/office/drawing/2014/main" val="20001"/>
                    </a:ext>
                  </a:extLst>
                </a:gridCol>
                <a:gridCol w="1797050">
                  <a:extLst>
                    <a:ext uri="{9D8B030D-6E8A-4147-A177-3AD203B41FA5}">
                      <a16:colId xmlns:a16="http://schemas.microsoft.com/office/drawing/2014/main" val="20002"/>
                    </a:ext>
                  </a:extLst>
                </a:gridCol>
                <a:gridCol w="1568450">
                  <a:extLst>
                    <a:ext uri="{9D8B030D-6E8A-4147-A177-3AD203B41FA5}">
                      <a16:colId xmlns:a16="http://schemas.microsoft.com/office/drawing/2014/main" val="20003"/>
                    </a:ext>
                  </a:extLst>
                </a:gridCol>
                <a:gridCol w="1168400">
                  <a:extLst>
                    <a:ext uri="{9D8B030D-6E8A-4147-A177-3AD203B41FA5}">
                      <a16:colId xmlns:a16="http://schemas.microsoft.com/office/drawing/2014/main" val="20004"/>
                    </a:ext>
                  </a:extLst>
                </a:gridCol>
              </a:tblGrid>
              <a:tr h="616559">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600" u="none" strike="noStrike" cap="none" normalizeH="0" baseline="0" dirty="0">
                          <a:ln>
                            <a:noFill/>
                          </a:ln>
                          <a:effectLst/>
                          <a:latin typeface="Aptos" panose="020B0004020202020204" pitchFamily="34" charset="0"/>
                        </a:rPr>
                        <a:t>Target</a:t>
                      </a:r>
                      <a:r>
                        <a:rPr kumimoji="0" lang="en-GB" sz="1600" u="none" strike="noStrike" cap="none" normalizeH="0" baseline="0" dirty="0">
                          <a:ln>
                            <a:noFill/>
                          </a:ln>
                          <a:effectLst/>
                        </a:rPr>
                        <a:t>*</a:t>
                      </a:r>
                      <a:endParaRPr kumimoji="0" lang="en-US"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Gardasil</a:t>
                      </a:r>
                      <a:r>
                        <a:rPr kumimoji="0" lang="en-GB" sz="1600" u="none" strike="noStrike" cap="none" normalizeH="0" baseline="30000" dirty="0">
                          <a:ln>
                            <a:noFill/>
                          </a:ln>
                          <a:effectLst/>
                        </a:rPr>
                        <a:t>®</a:t>
                      </a:r>
                      <a:r>
                        <a:rPr kumimoji="0" lang="en-GB" sz="1600" u="none" strike="noStrike" cap="none" normalizeH="0" baseline="0" dirty="0">
                          <a:ln>
                            <a:noFill/>
                          </a:ln>
                          <a:effectLst/>
                        </a:rPr>
                        <a:t> </a:t>
                      </a:r>
                      <a:r>
                        <a:rPr kumimoji="0" lang="tr-TR" sz="1600" u="none" strike="noStrike" cap="none" normalizeH="0" baseline="0" dirty="0">
                          <a:ln>
                            <a:noFill/>
                          </a:ln>
                          <a:effectLst/>
                        </a:rPr>
                        <a:t>cases</a:t>
                      </a:r>
                      <a:endParaRPr kumimoji="0" lang="en-GB" sz="16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rPr>
                        <a:t>(n = 9,075)</a:t>
                      </a:r>
                      <a:endParaRPr kumimoji="0" lang="en-US" sz="1600" b="1" i="0" u="none" strike="noStrike" cap="none" normalizeH="0" baseline="0" dirty="0">
                        <a:ln>
                          <a:noFill/>
                        </a:ln>
                        <a:solidFill>
                          <a:schemeClr val="bg1"/>
                        </a:solidFill>
                        <a:effectLst/>
                        <a:latin typeface="Aptos" panose="020B0004020202020204" pitchFamily="34" charset="0"/>
                        <a:ea typeface="ＭＳ Ｐゴシック" pitchFamily="34" charset="-128"/>
                        <a:cs typeface="Calibri" pitchFamily="34" charset="0"/>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err="1">
                          <a:ln>
                            <a:noFill/>
                          </a:ln>
                          <a:effectLst/>
                          <a:latin typeface="Aptos" panose="020B0004020202020204" pitchFamily="34" charset="0"/>
                        </a:rPr>
                        <a:t>Pla</a:t>
                      </a:r>
                      <a:r>
                        <a:rPr kumimoji="0" lang="tr-TR" sz="1600" u="none" strike="noStrike" cap="none" normalizeH="0" baseline="0" dirty="0">
                          <a:ln>
                            <a:noFill/>
                          </a:ln>
                          <a:effectLst/>
                        </a:rPr>
                        <a:t>c</a:t>
                      </a:r>
                      <a:r>
                        <a:rPr kumimoji="0" lang="en-GB" sz="1600" u="none" strike="noStrike" cap="none" normalizeH="0" baseline="0" dirty="0" err="1">
                          <a:ln>
                            <a:noFill/>
                          </a:ln>
                          <a:effectLst/>
                        </a:rPr>
                        <a:t>ebo</a:t>
                      </a:r>
                      <a:endParaRPr kumimoji="0" lang="en-GB" sz="16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rPr>
                        <a:t>(n = 9,075)</a:t>
                      </a:r>
                      <a:endParaRPr kumimoji="0" lang="en-US"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600" u="none" strike="noStrike" cap="none" normalizeH="0" baseline="0" dirty="0">
                          <a:ln>
                            <a:noFill/>
                          </a:ln>
                          <a:effectLst/>
                          <a:latin typeface="Aptos" panose="020B0004020202020204" pitchFamily="34" charset="0"/>
                        </a:rPr>
                        <a:t>VE</a:t>
                      </a:r>
                      <a:r>
                        <a:rPr kumimoji="0" lang="en-GB" sz="1600" u="none" strike="noStrike" cap="none" normalizeH="0" baseline="0" dirty="0">
                          <a:ln>
                            <a:noFill/>
                          </a:ln>
                          <a:effectLst/>
                        </a:rPr>
                        <a:t>% </a:t>
                      </a:r>
                      <a:endParaRPr kumimoji="0" lang="en-US"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95% CI</a:t>
                      </a:r>
                      <a:endParaRPr kumimoji="0" lang="en-US"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0"/>
                  </a:ext>
                </a:extLst>
              </a:tr>
              <a:tr h="478881">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latin typeface="Aptos" panose="020B0004020202020204" pitchFamily="34" charset="0"/>
                        </a:rPr>
                        <a:t>HPV 6-/11-/16-/18</a:t>
                      </a:r>
                      <a:r>
                        <a:rPr kumimoji="0" lang="tr-TR" sz="1300" u="none" strike="noStrike" cap="none" normalizeH="0" baseline="0" dirty="0">
                          <a:ln>
                            <a:noFill/>
                          </a:ln>
                          <a:effectLst/>
                        </a:rPr>
                        <a:t> related </a:t>
                      </a:r>
                      <a:r>
                        <a:rPr kumimoji="0" lang="en-GB" sz="1300" u="none" strike="noStrike" cap="none" normalizeH="0" baseline="0" dirty="0">
                          <a:ln>
                            <a:noFill/>
                          </a:ln>
                          <a:effectLst/>
                        </a:rPr>
                        <a:t>CIN </a:t>
                      </a:r>
                      <a:r>
                        <a:rPr kumimoji="0" lang="tr-TR" sz="1300" u="none" strike="noStrike" cap="none" normalizeH="0" baseline="0" dirty="0">
                          <a:ln>
                            <a:noFill/>
                          </a:ln>
                          <a:effectLst/>
                        </a:rPr>
                        <a:t>or </a:t>
                      </a:r>
                      <a:r>
                        <a:rPr kumimoji="0" lang="en-GB" sz="1300" u="none" strike="noStrike" cap="none" normalizeH="0" baseline="0" dirty="0">
                          <a:ln>
                            <a:noFill/>
                          </a:ln>
                          <a:effectLst/>
                        </a:rPr>
                        <a:t>AIS</a:t>
                      </a:r>
                      <a:endParaRPr kumimoji="0" lang="en-US" sz="13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9</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225</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96</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latin typeface="Aptos" panose="020B0004020202020204" pitchFamily="34" charset="0"/>
                        </a:rPr>
                        <a:t>92–98</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1"/>
                  </a:ext>
                </a:extLst>
              </a:tr>
              <a:tr h="1304950">
                <a:tc>
                  <a:txBody>
                    <a:bodyPr/>
                    <a:lstStyle/>
                    <a:p>
                      <a:pPr marL="627063" marR="0" lvl="0" indent="-627063"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300" u="none" strike="noStrike" cap="none" normalizeH="0" baseline="0" dirty="0">
                          <a:ln>
                            <a:noFill/>
                          </a:ln>
                          <a:effectLst/>
                          <a:latin typeface="Aptos" panose="020B0004020202020204" pitchFamily="34" charset="0"/>
                        </a:rPr>
                        <a:t>Serotype specific</a:t>
                      </a:r>
                      <a:endParaRPr kumimoji="0" lang="en-GB" sz="1300" u="none" strike="noStrike" cap="none" normalizeH="0" baseline="0" dirty="0">
                        <a:ln>
                          <a:noFill/>
                        </a:ln>
                        <a:effectLst/>
                      </a:endParaRPr>
                    </a:p>
                    <a:p>
                      <a:pPr marL="627063" marR="0" lvl="0" indent="-627063"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HPV 6-</a:t>
                      </a:r>
                      <a:r>
                        <a:rPr kumimoji="0" lang="tr-TR" sz="1300" u="none" strike="noStrike" cap="none" normalizeH="0" baseline="0" dirty="0">
                          <a:ln>
                            <a:noFill/>
                          </a:ln>
                          <a:effectLst/>
                        </a:rPr>
                        <a:t>related</a:t>
                      </a:r>
                      <a:endParaRPr kumimoji="0" lang="en-GB" sz="1300" u="none" strike="noStrike" cap="none" normalizeH="0" baseline="0" dirty="0">
                        <a:ln>
                          <a:noFill/>
                        </a:ln>
                        <a:effectLst/>
                      </a:endParaRPr>
                    </a:p>
                    <a:p>
                      <a:pPr marL="627063" marR="0" lvl="0" indent="-627063"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HPV 11-</a:t>
                      </a:r>
                      <a:r>
                        <a:rPr kumimoji="0" lang="tr-TR" sz="1300" u="none" strike="noStrike" cap="none" normalizeH="0" baseline="0" dirty="0">
                          <a:ln>
                            <a:noFill/>
                          </a:ln>
                          <a:effectLst/>
                        </a:rPr>
                        <a:t>related</a:t>
                      </a:r>
                      <a:endParaRPr kumimoji="0" lang="en-GB" sz="1300" u="none" strike="noStrike" cap="none" normalizeH="0" baseline="0" dirty="0">
                        <a:ln>
                          <a:noFill/>
                        </a:ln>
                        <a:effectLst/>
                      </a:endParaRPr>
                    </a:p>
                    <a:p>
                      <a:pPr marL="627063" marR="0" lvl="0" indent="-627063"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HPV 16-</a:t>
                      </a:r>
                      <a:r>
                        <a:rPr kumimoji="0" lang="tr-TR" sz="1300" u="none" strike="noStrike" cap="none" normalizeH="0" baseline="0" dirty="0">
                          <a:ln>
                            <a:noFill/>
                          </a:ln>
                          <a:effectLst/>
                        </a:rPr>
                        <a:t>related</a:t>
                      </a:r>
                      <a:endParaRPr kumimoji="0" lang="en-GB" sz="1300" u="none" strike="noStrike" cap="none" normalizeH="0" baseline="0" dirty="0">
                        <a:ln>
                          <a:noFill/>
                        </a:ln>
                        <a:effectLst/>
                      </a:endParaRPr>
                    </a:p>
                    <a:p>
                      <a:pPr marL="627063" marR="0" lvl="0" indent="-627063"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HPV 18-</a:t>
                      </a:r>
                      <a:r>
                        <a:rPr kumimoji="0" lang="tr-TR" sz="1300" u="none" strike="noStrike" cap="none" normalizeH="0" baseline="0" dirty="0">
                          <a:ln>
                            <a:noFill/>
                          </a:ln>
                          <a:effectLst/>
                        </a:rPr>
                        <a:t>related</a:t>
                      </a:r>
                      <a:endParaRPr kumimoji="0" lang="en-US" sz="13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8</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47</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12</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137</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61</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100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100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94</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98</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92–100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65–100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89–98</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91–100</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2"/>
                  </a:ext>
                </a:extLst>
              </a:tr>
              <a:tr h="1053538">
                <a:tc>
                  <a:txBody>
                    <a:bodyPr/>
                    <a:lstStyle/>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300" u="none" strike="noStrike" cap="none" normalizeH="0" baseline="0" dirty="0">
                          <a:ln>
                            <a:noFill/>
                          </a:ln>
                          <a:effectLst/>
                          <a:latin typeface="Aptos" panose="020B0004020202020204" pitchFamily="34" charset="0"/>
                        </a:rPr>
                        <a:t>Clinical</a:t>
                      </a:r>
                      <a:endParaRPr kumimoji="0" lang="en-GB" sz="1300" u="none" strike="noStrike" cap="none" normalizeH="0" baseline="0" dirty="0">
                        <a:ln>
                          <a:noFill/>
                        </a:ln>
                        <a:effectLst/>
                      </a:endParaRPr>
                    </a:p>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CIN1</a:t>
                      </a:r>
                    </a:p>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CIN2/3</a:t>
                      </a:r>
                    </a:p>
                    <a:p>
                      <a:pPr marL="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300" u="none" strike="noStrike" cap="none" normalizeH="0" baseline="0" dirty="0">
                          <a:ln>
                            <a:noFill/>
                          </a:ln>
                          <a:effectLst/>
                        </a:rPr>
                        <a:t>       AIS</a:t>
                      </a:r>
                      <a:endParaRPr kumimoji="0" lang="en-US" sz="13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7</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2</a:t>
                      </a:r>
                      <a:r>
                        <a:rPr kumimoji="0" lang="en-US" sz="1400" u="none" strike="noStrike" cap="none" normalizeH="0" baseline="30000" dirty="0">
                          <a:ln>
                            <a:noFill/>
                          </a:ln>
                          <a:effectLst/>
                        </a:rPr>
                        <a:t>†</a:t>
                      </a:r>
                      <a:endParaRPr kumimoji="0" lang="en-GB"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0</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170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110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7</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96</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98</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100</a:t>
                      </a:r>
                      <a:endParaRPr kumimoji="0" lang="en-US" sz="1400" b="1" i="0" u="none" strike="noStrike" cap="none" normalizeH="0" baseline="0" dirty="0">
                        <a:ln>
                          <a:noFill/>
                        </a:ln>
                        <a:solidFill>
                          <a:srgbClr val="CC3300"/>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400" u="none" strike="noStrike" cap="none" normalizeH="0" baseline="0" dirty="0">
                        <a:ln>
                          <a:noFill/>
                        </a:ln>
                        <a:effectLst/>
                        <a:latin typeface="Aptos" panose="020B0004020202020204" pitchFamily="34" charset="0"/>
                      </a:endParaRP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91–98</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93–100</a:t>
                      </a:r>
                    </a:p>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400" u="none" strike="noStrike" cap="none" normalizeH="0" baseline="0" dirty="0">
                          <a:ln>
                            <a:noFill/>
                          </a:ln>
                          <a:effectLst/>
                        </a:rPr>
                        <a:t>31–100</a:t>
                      </a:r>
                      <a:endParaRPr kumimoji="0" lang="en-US" sz="14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horzOverflow="overflow">
                    <a:cell3D prstMaterial="dkEdge">
                      <a:bevel prst="cross"/>
                      <a:lightRig rig="flood" dir="t"/>
                    </a:cell3D>
                  </a:tcPr>
                </a:tc>
                <a:extLst>
                  <a:ext uri="{0D108BD9-81ED-4DB2-BD59-A6C34878D82A}">
                    <a16:rowId xmlns:a16="http://schemas.microsoft.com/office/drawing/2014/main" val="10003"/>
                  </a:ext>
                </a:extLst>
              </a:tr>
            </a:tbl>
          </a:graphicData>
        </a:graphic>
      </p:graphicFrame>
      <p:sp>
        <p:nvSpPr>
          <p:cNvPr id="938095" name="Text Box 111"/>
          <p:cNvSpPr txBox="1">
            <a:spLocks noChangeArrowheads="1"/>
          </p:cNvSpPr>
          <p:nvPr/>
        </p:nvSpPr>
        <p:spPr bwMode="auto">
          <a:xfrm>
            <a:off x="1936162" y="6362325"/>
            <a:ext cx="2151743" cy="276999"/>
          </a:xfrm>
          <a:prstGeom prst="rect">
            <a:avLst/>
          </a:prstGeom>
          <a:noFill/>
          <a:ln w="9525">
            <a:noFill/>
            <a:miter lim="800000"/>
            <a:headEnd/>
            <a:tailEnd/>
          </a:ln>
          <a:effectLst/>
        </p:spPr>
        <p:txBody>
          <a:bodyPr wrap="none">
            <a:spAutoFit/>
          </a:bodyPr>
          <a:lstStyle/>
          <a:p>
            <a:r>
              <a:rPr lang="en-GB" sz="1200" dirty="0">
                <a:latin typeface="Aptos" panose="020B0004020202020204" pitchFamily="34" charset="0"/>
                <a:cs typeface="Calibri" pitchFamily="34" charset="0"/>
              </a:rPr>
              <a:t>AIS = </a:t>
            </a:r>
            <a:r>
              <a:rPr lang="en-GB" sz="1200" dirty="0" err="1">
                <a:latin typeface="Aptos" panose="020B0004020202020204" pitchFamily="34" charset="0"/>
                <a:cs typeface="Calibri" pitchFamily="34" charset="0"/>
              </a:rPr>
              <a:t>adenocarcinoma</a:t>
            </a:r>
            <a:r>
              <a:rPr lang="en-GB" sz="1200" dirty="0">
                <a:latin typeface="Aptos" panose="020B0004020202020204" pitchFamily="34" charset="0"/>
                <a:cs typeface="Calibri" pitchFamily="34" charset="0"/>
              </a:rPr>
              <a:t> </a:t>
            </a:r>
            <a:r>
              <a:rPr lang="en-GB" sz="1200" i="1" dirty="0">
                <a:latin typeface="Aptos" panose="020B0004020202020204" pitchFamily="34" charset="0"/>
                <a:cs typeface="Calibri" pitchFamily="34" charset="0"/>
              </a:rPr>
              <a:t>in situ.</a:t>
            </a:r>
            <a:endParaRPr lang="en-US" sz="1200" i="1" dirty="0">
              <a:latin typeface="Aptos" panose="020B0004020202020204" pitchFamily="34" charset="0"/>
              <a:cs typeface="Calibri" pitchFamily="34" charset="0"/>
            </a:endParaRPr>
          </a:p>
        </p:txBody>
      </p:sp>
      <p:sp>
        <p:nvSpPr>
          <p:cNvPr id="7" name="Oval 6"/>
          <p:cNvSpPr/>
          <p:nvPr/>
        </p:nvSpPr>
        <p:spPr bwMode="auto">
          <a:xfrm>
            <a:off x="7940804" y="4091016"/>
            <a:ext cx="720080" cy="510161"/>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8" name="Oval 7"/>
          <p:cNvSpPr/>
          <p:nvPr/>
        </p:nvSpPr>
        <p:spPr bwMode="auto">
          <a:xfrm>
            <a:off x="7956617" y="4594595"/>
            <a:ext cx="720080" cy="510161"/>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3187623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46441" name="Group 265"/>
          <p:cNvGraphicFramePr>
            <a:graphicFrameLocks noGrp="1"/>
          </p:cNvGraphicFramePr>
          <p:nvPr/>
        </p:nvGraphicFramePr>
        <p:xfrm>
          <a:off x="1939637" y="2305045"/>
          <a:ext cx="8229600" cy="3678239"/>
        </p:xfrm>
        <a:graphic>
          <a:graphicData uri="http://schemas.openxmlformats.org/drawingml/2006/table">
            <a:tbl>
              <a:tblPr firstRow="1" firstCol="1" bandRow="1">
                <a:tableStyleId>{21E4AEA4-8DFA-4A89-87EB-49C32662AFE0}</a:tableStyleId>
              </a:tblPr>
              <a:tblGrid>
                <a:gridCol w="3124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5048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endParaRPr kumimoji="0" lang="en-GB"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0" marR="0" marT="0" marB="0"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0"/>
                        </a:spcBef>
                        <a:spcAft>
                          <a:spcPct val="0"/>
                        </a:spcAft>
                        <a:buClr>
                          <a:srgbClr val="422E7D"/>
                        </a:buClr>
                        <a:buSzTx/>
                        <a:buFont typeface="Times" pitchFamily="18" charset="0"/>
                        <a:buNone/>
                        <a:tabLst/>
                      </a:pPr>
                      <a:r>
                        <a:rPr kumimoji="0" lang="tr-TR" sz="1600" u="none" strike="noStrike" cap="none" normalizeH="0" baseline="0" dirty="0">
                          <a:ln>
                            <a:noFill/>
                          </a:ln>
                          <a:effectLst/>
                          <a:latin typeface="Aptos" panose="020B0004020202020204" pitchFamily="34" charset="0"/>
                        </a:rPr>
                        <a:t>Vx group</a:t>
                      </a: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
                          <a:srgbClr val="422E7D"/>
                        </a:buClr>
                        <a:buSzTx/>
                        <a:buFont typeface="Times" pitchFamily="18" charset="0"/>
                        <a:buNone/>
                        <a:tabLst/>
                      </a:pPr>
                      <a:r>
                        <a:rPr kumimoji="0" lang="en-US" sz="1600" u="none" strike="noStrike" cap="none" normalizeH="0" baseline="0" dirty="0">
                          <a:ln>
                            <a:noFill/>
                          </a:ln>
                          <a:effectLst/>
                        </a:rPr>
                        <a:t>(n = 4,616)</a:t>
                      </a:r>
                      <a:endParaRPr kumimoji="0" lang="en-GB"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0" marR="0" marT="0" marB="0" anchor="b"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600" u="none" strike="noStrike" cap="none" normalizeH="0" baseline="0" dirty="0" err="1">
                          <a:ln>
                            <a:noFill/>
                          </a:ln>
                          <a:effectLst/>
                          <a:latin typeface="Aptos" panose="020B0004020202020204" pitchFamily="34" charset="0"/>
                        </a:rPr>
                        <a:t>Pla</a:t>
                      </a:r>
                      <a:r>
                        <a:rPr kumimoji="0" lang="tr-TR" sz="1600" u="none" strike="noStrike" cap="none" normalizeH="0" baseline="0" dirty="0">
                          <a:ln>
                            <a:noFill/>
                          </a:ln>
                          <a:effectLst/>
                        </a:rPr>
                        <a:t>c</a:t>
                      </a:r>
                      <a:r>
                        <a:rPr kumimoji="0" lang="en-US" sz="1600" u="none" strike="noStrike" cap="none" normalizeH="0" baseline="0" dirty="0" err="1">
                          <a:ln>
                            <a:noFill/>
                          </a:ln>
                          <a:effectLst/>
                        </a:rPr>
                        <a:t>ebo</a:t>
                      </a:r>
                      <a:r>
                        <a:rPr kumimoji="0" lang="en-US" sz="1600" u="none" strike="noStrike" cap="none" normalizeH="0" baseline="0" dirty="0">
                          <a:ln>
                            <a:noFill/>
                          </a:ln>
                          <a:effectLst/>
                        </a:rPr>
                        <a:t> </a:t>
                      </a:r>
                      <a:br>
                        <a:rPr kumimoji="0" lang="en-US" sz="1600" u="none" strike="noStrike" cap="none" normalizeH="0" baseline="0" dirty="0">
                          <a:ln>
                            <a:noFill/>
                          </a:ln>
                          <a:effectLst/>
                        </a:rPr>
                      </a:br>
                      <a:r>
                        <a:rPr kumimoji="0" lang="en-US" sz="1600" u="none" strike="noStrike" cap="none" normalizeH="0" baseline="0" dirty="0">
                          <a:ln>
                            <a:noFill/>
                          </a:ln>
                          <a:effectLst/>
                        </a:rPr>
                        <a:t>(n = 4,679)</a:t>
                      </a:r>
                      <a:endParaRPr kumimoji="0" lang="en-GB"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0" marR="0" marT="0" marB="0" anchor="b"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600" u="none" strike="noStrike" cap="none" normalizeH="0" baseline="0" dirty="0">
                          <a:ln>
                            <a:noFill/>
                          </a:ln>
                          <a:effectLst/>
                          <a:latin typeface="Aptos" panose="020B0004020202020204" pitchFamily="34" charset="0"/>
                        </a:rPr>
                        <a:t>Reduction</a:t>
                      </a:r>
                      <a:r>
                        <a:rPr kumimoji="0" lang="en-GB" sz="1600" u="none" strike="noStrike" cap="none" normalizeH="0" baseline="0" dirty="0">
                          <a:ln>
                            <a:noFill/>
                          </a:ln>
                          <a:effectLst/>
                        </a:rPr>
                        <a:t>, %</a:t>
                      </a:r>
                      <a:endParaRPr kumimoji="0" lang="en-GB"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0" marR="0" marT="0" marB="0" anchor="b"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95% CI</a:t>
                      </a:r>
                      <a:endParaRPr kumimoji="0" lang="en-GB" sz="1600" b="1" i="0" u="none" strike="noStrike" cap="none" normalizeH="0" baseline="0" dirty="0">
                        <a:ln>
                          <a:noFill/>
                        </a:ln>
                        <a:solidFill>
                          <a:schemeClr val="bg1"/>
                        </a:solidFill>
                        <a:effectLst/>
                        <a:latin typeface="Aptos" panose="020B0004020202020204" pitchFamily="34" charset="0"/>
                        <a:ea typeface="ＭＳ Ｐゴシック" pitchFamily="34" charset="-128"/>
                      </a:endParaRPr>
                    </a:p>
                  </a:txBody>
                  <a:tcPr marL="0" marR="0" marT="0" marB="0" anchor="b" horzOverflow="overflow">
                    <a:cell3D prstMaterial="dkEdge">
                      <a:bevel prst="cross"/>
                      <a:lightRig rig="flood" dir="t"/>
                    </a:cell3D>
                  </a:tcPr>
                </a:tc>
                <a:extLst>
                  <a:ext uri="{0D108BD9-81ED-4DB2-BD59-A6C34878D82A}">
                    <a16:rowId xmlns:a16="http://schemas.microsoft.com/office/drawing/2014/main" val="10000"/>
                  </a:ext>
                </a:extLst>
              </a:tr>
              <a:tr h="288925">
                <a:tc gridSpan="5">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Pap test </a:t>
                      </a:r>
                      <a:r>
                        <a:rPr kumimoji="0" lang="tr-TR" sz="1600" u="none" strike="noStrike" cap="none" normalizeH="0" baseline="0" dirty="0">
                          <a:ln>
                            <a:noFill/>
                          </a:ln>
                          <a:effectLst/>
                        </a:rPr>
                        <a:t>results</a:t>
                      </a:r>
                      <a:endParaRPr kumimoji="0" lang="en-GB"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2889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ASCUS HR-</a:t>
                      </a:r>
                      <a:r>
                        <a:rPr kumimoji="0" lang="en-GB" sz="1600" u="none" strike="noStrike" cap="none" normalizeH="0" baseline="0" dirty="0" err="1">
                          <a:ln>
                            <a:noFill/>
                          </a:ln>
                          <a:effectLst/>
                        </a:rPr>
                        <a:t>po</a:t>
                      </a:r>
                      <a:r>
                        <a:rPr kumimoji="0" lang="tr-TR" sz="1600" u="none" strike="noStrike" cap="none" normalizeH="0" baseline="0" dirty="0">
                          <a:ln>
                            <a:noFill/>
                          </a:ln>
                          <a:effectLst/>
                        </a:rPr>
                        <a:t>s</a:t>
                      </a:r>
                      <a:r>
                        <a:rPr kumimoji="0" lang="en-GB" sz="1600" u="none" strike="noStrike" cap="none" normalizeH="0" baseline="0" dirty="0" err="1">
                          <a:ln>
                            <a:noFill/>
                          </a:ln>
                          <a:effectLst/>
                        </a:rPr>
                        <a:t>iti</a:t>
                      </a:r>
                      <a:r>
                        <a:rPr kumimoji="0" lang="tr-TR" sz="1600" u="none" strike="noStrike" cap="none" normalizeH="0" baseline="0" dirty="0">
                          <a:ln>
                            <a:noFill/>
                          </a:ln>
                          <a:effectLst/>
                        </a:rPr>
                        <a:t>ve</a:t>
                      </a:r>
                      <a:r>
                        <a:rPr kumimoji="0" lang="en-GB" sz="1600" u="none" strike="noStrike" cap="none" normalizeH="0" baseline="0" dirty="0">
                          <a:ln>
                            <a:noFill/>
                          </a:ln>
                          <a:effectLst/>
                        </a:rPr>
                        <a:t> </a:t>
                      </a:r>
                      <a:r>
                        <a:rPr kumimoji="0" lang="tr-TR" sz="1600" u="none" strike="noStrike" cap="none" normalizeH="0" baseline="0" dirty="0">
                          <a:ln>
                            <a:noFill/>
                          </a:ln>
                          <a:effectLst/>
                        </a:rPr>
                        <a:t>or higher</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1,002</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1,205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17</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600" u="none" strike="noStrike" cap="none" normalizeH="0" baseline="0" dirty="0">
                          <a:ln>
                            <a:noFill/>
                          </a:ln>
                          <a:effectLst/>
                          <a:latin typeface="Aptos" panose="020B0004020202020204" pitchFamily="34" charset="0"/>
                        </a:rPr>
                        <a:t>10–24</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2"/>
                  </a:ext>
                </a:extLst>
              </a:tr>
              <a:tr h="287338">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ASCUS HR-posit</a:t>
                      </a:r>
                      <a:r>
                        <a:rPr kumimoji="0" lang="tr-TR" sz="1600" u="none" strike="noStrike" cap="none" normalizeH="0" baseline="0" dirty="0">
                          <a:ln>
                            <a:noFill/>
                          </a:ln>
                          <a:effectLst/>
                        </a:rPr>
                        <a:t>ive</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276</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357</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22</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600" u="none" strike="noStrike" cap="none" normalizeH="0" baseline="0" dirty="0">
                          <a:ln>
                            <a:noFill/>
                          </a:ln>
                          <a:effectLst/>
                          <a:latin typeface="Aptos" panose="020B0004020202020204" pitchFamily="34" charset="0"/>
                        </a:rPr>
                        <a:t>9–34</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3"/>
                  </a:ext>
                </a:extLst>
              </a:tr>
              <a:tr h="2889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LSIL</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813</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980</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17</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600" u="none" strike="noStrike" cap="none" normalizeH="0" baseline="0" dirty="0">
                          <a:ln>
                            <a:noFill/>
                          </a:ln>
                          <a:effectLst/>
                          <a:latin typeface="Aptos" panose="020B0004020202020204" pitchFamily="34" charset="0"/>
                        </a:rPr>
                        <a:t>9–24</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4"/>
                  </a:ext>
                </a:extLst>
              </a:tr>
              <a:tr h="2889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ASC-H</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55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87</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36</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10</a:t>
                      </a:r>
                      <a:r>
                        <a:rPr kumimoji="0" lang="en-US" sz="1600" u="none" strike="noStrike" cap="none" normalizeH="0" baseline="0" dirty="0">
                          <a:ln>
                            <a:noFill/>
                          </a:ln>
                          <a:effectLst/>
                        </a:rPr>
                        <a:t>–</a:t>
                      </a:r>
                      <a:r>
                        <a:rPr kumimoji="0" lang="en-GB" sz="1600" u="none" strike="noStrike" cap="none" normalizeH="0" baseline="0" dirty="0">
                          <a:ln>
                            <a:noFill/>
                          </a:ln>
                          <a:effectLst/>
                        </a:rPr>
                        <a:t>55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5"/>
                  </a:ext>
                </a:extLst>
              </a:tr>
              <a:tr h="287338">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HSIL</a:t>
                      </a:r>
                      <a:endParaRPr kumimoji="0" lang="en-US"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22</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40</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US" sz="1600" u="none" strike="noStrike" cap="none" normalizeH="0" baseline="0" dirty="0">
                          <a:ln>
                            <a:noFill/>
                          </a:ln>
                          <a:effectLst/>
                          <a:latin typeface="Aptos" panose="020B0004020202020204" pitchFamily="34" charset="0"/>
                        </a:rPr>
                        <a:t>4–69</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6"/>
                  </a:ext>
                </a:extLst>
              </a:tr>
              <a:tr h="2889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AGC</a:t>
                      </a:r>
                      <a:endParaRPr kumimoji="0" lang="en-US"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3</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NA</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NA</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7"/>
                  </a:ext>
                </a:extLst>
              </a:tr>
              <a:tr h="288925">
                <a:tc gridSpan="5">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600" u="none" strike="noStrike" cap="none" normalizeH="0" baseline="0" dirty="0">
                          <a:ln>
                            <a:noFill/>
                          </a:ln>
                          <a:effectLst/>
                          <a:latin typeface="Aptos" panose="020B0004020202020204" pitchFamily="34" charset="0"/>
                        </a:rPr>
                        <a:t>Procedures</a:t>
                      </a:r>
                      <a:endParaRPr kumimoji="0" lang="en-US" sz="1600" b="1"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8"/>
                  </a:ext>
                </a:extLst>
              </a:tr>
              <a:tr h="2889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tr-TR" sz="1600" u="none" strike="noStrike" cap="none" normalizeH="0" baseline="0" dirty="0">
                          <a:ln>
                            <a:noFill/>
                          </a:ln>
                          <a:effectLst/>
                          <a:latin typeface="Aptos" panose="020B0004020202020204" pitchFamily="34" charset="0"/>
                        </a:rPr>
                        <a:t>Colposcopy</a:t>
                      </a:r>
                      <a:endParaRPr kumimoji="0" lang="en-US"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850</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1061</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20</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12</a:t>
                      </a:r>
                      <a:r>
                        <a:rPr kumimoji="0" lang="en-US" sz="1600" u="none" strike="noStrike" cap="none" normalizeH="0" baseline="0" dirty="0">
                          <a:ln>
                            <a:noFill/>
                          </a:ln>
                          <a:effectLst/>
                        </a:rPr>
                        <a:t>–</a:t>
                      </a:r>
                      <a:r>
                        <a:rPr kumimoji="0" lang="en-GB" sz="1600" u="none" strike="noStrike" cap="none" normalizeH="0" baseline="0" dirty="0">
                          <a:ln>
                            <a:noFill/>
                          </a:ln>
                          <a:effectLst/>
                        </a:rPr>
                        <a:t>27</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09"/>
                  </a:ext>
                </a:extLst>
              </a:tr>
              <a:tr h="287338">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a:t>
                      </a:r>
                      <a:r>
                        <a:rPr kumimoji="0" lang="tr-TR" sz="1600" u="none" strike="noStrike" cap="none" normalizeH="0" baseline="0" dirty="0" err="1">
                          <a:ln>
                            <a:noFill/>
                          </a:ln>
                          <a:effectLst/>
                        </a:rPr>
                        <a:t>Cervical</a:t>
                      </a:r>
                      <a:r>
                        <a:rPr kumimoji="0" lang="tr-TR" sz="1600" u="none" strike="noStrike" cap="none" normalizeH="0" baseline="0" dirty="0">
                          <a:ln>
                            <a:noFill/>
                          </a:ln>
                          <a:effectLst/>
                        </a:rPr>
                        <a:t> biopsi</a:t>
                      </a:r>
                      <a:endParaRPr kumimoji="0" lang="en-US"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728</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935</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22</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14</a:t>
                      </a:r>
                      <a:r>
                        <a:rPr kumimoji="0" lang="en-US" sz="1600" u="none" strike="noStrike" cap="none" normalizeH="0" baseline="0" dirty="0">
                          <a:ln>
                            <a:noFill/>
                          </a:ln>
                          <a:effectLst/>
                        </a:rPr>
                        <a:t>–</a:t>
                      </a:r>
                      <a:r>
                        <a:rPr kumimoji="0" lang="en-GB" sz="1600" u="none" strike="noStrike" cap="none" normalizeH="0" baseline="0" dirty="0">
                          <a:ln>
                            <a:noFill/>
                          </a:ln>
                          <a:effectLst/>
                        </a:rPr>
                        <a:t>29</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10"/>
                  </a:ext>
                </a:extLst>
              </a:tr>
              <a:tr h="288925">
                <a:tc>
                  <a:txBody>
                    <a:bodyPr/>
                    <a:lstStyle/>
                    <a:p>
                      <a:pPr marL="88900" marR="0" lvl="0" indent="0" algn="l"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  </a:t>
                      </a:r>
                      <a:r>
                        <a:rPr kumimoji="0" lang="en-GB" sz="1600" u="none" strike="noStrike" cap="none" normalizeH="0" baseline="0" dirty="0" err="1">
                          <a:ln>
                            <a:noFill/>
                          </a:ln>
                          <a:effectLst/>
                        </a:rPr>
                        <a:t>Defini</a:t>
                      </a:r>
                      <a:r>
                        <a:rPr kumimoji="0" lang="tr-TR" sz="1600" u="none" strike="noStrike" cap="none" normalizeH="0" baseline="0" dirty="0">
                          <a:ln>
                            <a:noFill/>
                          </a:ln>
                          <a:effectLst/>
                        </a:rPr>
                        <a:t>tive</a:t>
                      </a:r>
                      <a:r>
                        <a:rPr kumimoji="0" lang="en-GB" sz="1600" u="none" strike="noStrike" cap="none" normalizeH="0" baseline="0" dirty="0">
                          <a:ln>
                            <a:noFill/>
                          </a:ln>
                          <a:effectLst/>
                        </a:rPr>
                        <a:t> </a:t>
                      </a:r>
                      <a:r>
                        <a:rPr kumimoji="0" lang="tr-TR" sz="1600" u="none" strike="noStrike" cap="none" normalizeH="0" baseline="0" dirty="0">
                          <a:ln>
                            <a:noFill/>
                          </a:ln>
                          <a:effectLst/>
                        </a:rPr>
                        <a:t>treatment</a:t>
                      </a:r>
                      <a:endParaRPr kumimoji="0" lang="en-US"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131</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229</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42</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rgbClr val="422E7D"/>
                        </a:buClr>
                        <a:buSzTx/>
                        <a:buFont typeface="Times" pitchFamily="18" charset="0"/>
                        <a:buNone/>
                        <a:tabLst/>
                      </a:pPr>
                      <a:r>
                        <a:rPr kumimoji="0" lang="en-GB" sz="1600" u="none" strike="noStrike" cap="none" normalizeH="0" baseline="0" dirty="0">
                          <a:ln>
                            <a:noFill/>
                          </a:ln>
                          <a:effectLst/>
                          <a:latin typeface="Aptos" panose="020B0004020202020204" pitchFamily="34" charset="0"/>
                        </a:rPr>
                        <a:t>28</a:t>
                      </a:r>
                      <a:r>
                        <a:rPr kumimoji="0" lang="en-US" sz="1600" u="none" strike="noStrike" cap="none" normalizeH="0" baseline="0" dirty="0">
                          <a:ln>
                            <a:noFill/>
                          </a:ln>
                          <a:effectLst/>
                        </a:rPr>
                        <a:t>–</a:t>
                      </a:r>
                      <a:r>
                        <a:rPr kumimoji="0" lang="en-GB" sz="1600" u="none" strike="noStrike" cap="none" normalizeH="0" baseline="0" dirty="0">
                          <a:ln>
                            <a:noFill/>
                          </a:ln>
                          <a:effectLst/>
                        </a:rPr>
                        <a:t>54</a:t>
                      </a:r>
                      <a:endParaRPr kumimoji="0" lang="en-GB" sz="1600" b="0" i="0" u="none" strike="noStrike" cap="none" normalizeH="0" baseline="0" dirty="0">
                        <a:ln>
                          <a:noFill/>
                        </a:ln>
                        <a:solidFill>
                          <a:schemeClr val="tx1"/>
                        </a:solidFill>
                        <a:effectLst/>
                        <a:latin typeface="Aptos" panose="020B0004020202020204" pitchFamily="34" charset="0"/>
                        <a:ea typeface="ＭＳ Ｐゴシック" pitchFamily="34" charset="-128"/>
                      </a:endParaRPr>
                    </a:p>
                  </a:txBody>
                  <a:tcPr marL="0" marR="0" marT="0" marB="0" anchor="ctr" horzOverflow="overflow">
                    <a:cell3D prstMaterial="dkEdge">
                      <a:bevel prst="cross"/>
                      <a:lightRig rig="flood" dir="t"/>
                    </a:cell3D>
                  </a:tcPr>
                </a:tc>
                <a:extLst>
                  <a:ext uri="{0D108BD9-81ED-4DB2-BD59-A6C34878D82A}">
                    <a16:rowId xmlns:a16="http://schemas.microsoft.com/office/drawing/2014/main" val="10011"/>
                  </a:ext>
                </a:extLst>
              </a:tr>
            </a:tbl>
          </a:graphicData>
        </a:graphic>
      </p:graphicFrame>
      <p:sp>
        <p:nvSpPr>
          <p:cNvPr id="105555" name="Rectangle 85"/>
          <p:cNvSpPr>
            <a:spLocks noGrp="1" noChangeArrowheads="1"/>
          </p:cNvSpPr>
          <p:nvPr>
            <p:ph type="title"/>
          </p:nvPr>
        </p:nvSpPr>
        <p:spPr>
          <a:solidFill>
            <a:srgbClr val="223872"/>
          </a:solidFill>
        </p:spPr>
        <p:txBody>
          <a:bodyPr vert="horz" lIns="365760" tIns="45720" rIns="365760" bIns="45720" rtlCol="0" anchor="ctr">
            <a:normAutofit fontScale="90000"/>
          </a:bodyPr>
          <a:lstStyle/>
          <a:p>
            <a:r>
              <a:rPr lang="en-US" dirty="0"/>
              <a:t>Gardasil®</a:t>
            </a:r>
            <a:r>
              <a:rPr lang="tr-TR" dirty="0" err="1"/>
              <a:t>Efficacy</a:t>
            </a:r>
            <a:r>
              <a:rPr lang="tr-TR" dirty="0"/>
              <a:t> </a:t>
            </a:r>
            <a:r>
              <a:rPr lang="tr-TR" dirty="0" err="1"/>
              <a:t>for</a:t>
            </a:r>
            <a:r>
              <a:rPr lang="tr-TR" dirty="0"/>
              <a:t> </a:t>
            </a:r>
            <a:r>
              <a:rPr lang="tr-TR" dirty="0" err="1"/>
              <a:t>Abnormal</a:t>
            </a:r>
            <a:r>
              <a:rPr lang="tr-TR" dirty="0"/>
              <a:t> PAP </a:t>
            </a:r>
            <a:r>
              <a:rPr lang="tr-TR" dirty="0" err="1"/>
              <a:t>Tests</a:t>
            </a:r>
            <a:r>
              <a:rPr lang="tr-TR" dirty="0"/>
              <a:t> </a:t>
            </a:r>
            <a:r>
              <a:rPr lang="tr-TR" dirty="0" err="1"/>
              <a:t>and</a:t>
            </a:r>
            <a:r>
              <a:rPr lang="en-US" dirty="0"/>
              <a:t> </a:t>
            </a:r>
            <a:r>
              <a:rPr lang="tr-TR" dirty="0" err="1"/>
              <a:t>Procedures</a:t>
            </a:r>
            <a:endParaRPr lang="en-GB" dirty="0"/>
          </a:p>
        </p:txBody>
      </p:sp>
      <p:sp>
        <p:nvSpPr>
          <p:cNvPr id="2" name="Footer Placeholder 1"/>
          <p:cNvSpPr>
            <a:spLocks noGrp="1"/>
          </p:cNvSpPr>
          <p:nvPr>
            <p:ph type="ftr" sz="quarter" idx="11"/>
          </p:nvPr>
        </p:nvSpPr>
        <p:spPr/>
        <p:txBody>
          <a:bodyPr/>
          <a:lstStyle/>
          <a:p>
            <a:r>
              <a:rPr lang="de-DE"/>
              <a:t>Olsson SO &amp; Paavonen J. IPvC, 200</a:t>
            </a:r>
            <a:endParaRPr lang="tr-TR" dirty="0"/>
          </a:p>
        </p:txBody>
      </p:sp>
      <p:sp>
        <p:nvSpPr>
          <p:cNvPr id="5" name="Oval 4"/>
          <p:cNvSpPr/>
          <p:nvPr/>
        </p:nvSpPr>
        <p:spPr bwMode="auto">
          <a:xfrm>
            <a:off x="7811140" y="5113356"/>
            <a:ext cx="648072" cy="268720"/>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1371192687"/>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02000" y="2257635"/>
          <a:ext cx="8388000" cy="1882320"/>
        </p:xfrm>
        <a:graphic>
          <a:graphicData uri="http://schemas.openxmlformats.org/drawingml/2006/table">
            <a:tbl>
              <a:tblPr firstRow="1" bandRow="1">
                <a:tableStyleId>{5C22544A-7EE6-4342-B048-85BDC9FD1C3A}</a:tableStyleId>
              </a:tblPr>
              <a:tblGrid>
                <a:gridCol w="1586329">
                  <a:extLst>
                    <a:ext uri="{9D8B030D-6E8A-4147-A177-3AD203B41FA5}">
                      <a16:colId xmlns:a16="http://schemas.microsoft.com/office/drawing/2014/main" val="20000"/>
                    </a:ext>
                  </a:extLst>
                </a:gridCol>
                <a:gridCol w="3126396">
                  <a:extLst>
                    <a:ext uri="{9D8B030D-6E8A-4147-A177-3AD203B41FA5}">
                      <a16:colId xmlns:a16="http://schemas.microsoft.com/office/drawing/2014/main" val="20001"/>
                    </a:ext>
                  </a:extLst>
                </a:gridCol>
                <a:gridCol w="1843520">
                  <a:extLst>
                    <a:ext uri="{9D8B030D-6E8A-4147-A177-3AD203B41FA5}">
                      <a16:colId xmlns:a16="http://schemas.microsoft.com/office/drawing/2014/main" val="20002"/>
                    </a:ext>
                  </a:extLst>
                </a:gridCol>
                <a:gridCol w="1831755">
                  <a:extLst>
                    <a:ext uri="{9D8B030D-6E8A-4147-A177-3AD203B41FA5}">
                      <a16:colId xmlns:a16="http://schemas.microsoft.com/office/drawing/2014/main" val="20003"/>
                    </a:ext>
                  </a:extLst>
                </a:gridCol>
              </a:tblGrid>
              <a:tr h="423000">
                <a:tc>
                  <a:txBody>
                    <a:bodyPr/>
                    <a:lstStyle/>
                    <a:p>
                      <a:pPr algn="ctr"/>
                      <a:r>
                        <a:rPr lang="tr-TR" sz="1600" dirty="0">
                          <a:latin typeface="Aptos" panose="020B0004020202020204" pitchFamily="34" charset="0"/>
                        </a:rPr>
                        <a:t>Vaccine type</a:t>
                      </a:r>
                    </a:p>
                  </a:txBody>
                  <a:tcPr anchor="ctr">
                    <a:solidFill>
                      <a:srgbClr val="244061"/>
                    </a:solidFill>
                  </a:tcPr>
                </a:tc>
                <a:tc>
                  <a:txBody>
                    <a:bodyPr/>
                    <a:lstStyle/>
                    <a:p>
                      <a:pPr algn="ctr"/>
                      <a:r>
                        <a:rPr lang="tr-TR" sz="1600" dirty="0">
                          <a:latin typeface="Aptos" panose="020B0004020202020204" pitchFamily="34" charset="0"/>
                        </a:rPr>
                        <a:t>Female</a:t>
                      </a:r>
                    </a:p>
                  </a:txBody>
                  <a:tcPr anchor="ctr">
                    <a:solidFill>
                      <a:srgbClr val="244061"/>
                    </a:solidFill>
                  </a:tcPr>
                </a:tc>
                <a:tc>
                  <a:txBody>
                    <a:bodyPr/>
                    <a:lstStyle/>
                    <a:p>
                      <a:pPr algn="ctr"/>
                      <a:r>
                        <a:rPr lang="tr-TR" sz="1600" dirty="0">
                          <a:latin typeface="Aptos" panose="020B0004020202020204" pitchFamily="34" charset="0"/>
                        </a:rPr>
                        <a:t>Male</a:t>
                      </a:r>
                    </a:p>
                  </a:txBody>
                  <a:tcPr anchor="ctr">
                    <a:solidFill>
                      <a:srgbClr val="244061"/>
                    </a:solidFill>
                  </a:tcPr>
                </a:tc>
                <a:tc>
                  <a:txBody>
                    <a:bodyPr/>
                    <a:lstStyle/>
                    <a:p>
                      <a:pPr algn="ctr"/>
                      <a:r>
                        <a:rPr lang="tr-TR" sz="1600" dirty="0">
                          <a:latin typeface="Aptos" panose="020B0004020202020204" pitchFamily="34" charset="0"/>
                        </a:rPr>
                        <a:t>Age</a:t>
                      </a:r>
                    </a:p>
                  </a:txBody>
                  <a:tcPr anchor="ctr">
                    <a:solidFill>
                      <a:srgbClr val="244061"/>
                    </a:solidFill>
                  </a:tcPr>
                </a:tc>
                <a:extLst>
                  <a:ext uri="{0D108BD9-81ED-4DB2-BD59-A6C34878D82A}">
                    <a16:rowId xmlns:a16="http://schemas.microsoft.com/office/drawing/2014/main" val="10000"/>
                  </a:ext>
                </a:extLst>
              </a:tr>
              <a:tr h="423000">
                <a:tc>
                  <a:txBody>
                    <a:bodyPr/>
                    <a:lstStyle/>
                    <a:p>
                      <a:pPr marL="0" algn="l" defTabSz="914400" rtl="0" eaLnBrk="1" latinLnBrk="0" hangingPunct="1"/>
                      <a:r>
                        <a:rPr lang="tr-TR" sz="1400" b="1" dirty="0" err="1">
                          <a:latin typeface="Aptos" panose="020B0004020202020204" pitchFamily="34" charset="0"/>
                        </a:rPr>
                        <a:t>Cervarix</a:t>
                      </a:r>
                      <a:endParaRPr lang="tr-TR" sz="1400" b="1" kern="1200" baseline="30000" dirty="0">
                        <a:solidFill>
                          <a:schemeClr val="dk1"/>
                        </a:solidFill>
                        <a:latin typeface="Aptos" panose="020B0004020202020204" pitchFamily="34" charset="0"/>
                        <a:ea typeface="+mn-ea"/>
                        <a:cs typeface="+mn-cs"/>
                      </a:endParaRPr>
                    </a:p>
                  </a:txBody>
                  <a:tcPr anchor="ctr">
                    <a:solidFill>
                      <a:schemeClr val="accent2"/>
                    </a:solidFill>
                  </a:tcPr>
                </a:tc>
                <a:tc>
                  <a:txBody>
                    <a:bodyPr/>
                    <a:lstStyle/>
                    <a:p>
                      <a:pPr algn="ctr"/>
                      <a:r>
                        <a:rPr lang="tr-TR" sz="1400" b="0" dirty="0">
                          <a:solidFill>
                            <a:schemeClr val="bg1"/>
                          </a:solidFill>
                          <a:latin typeface="Aptos" panose="020B0004020202020204" pitchFamily="34" charset="0"/>
                        </a:rPr>
                        <a:t>Cervix</a:t>
                      </a:r>
                    </a:p>
                  </a:txBody>
                  <a:tcPr anchor="ctr">
                    <a:solidFill>
                      <a:schemeClr val="accent2"/>
                    </a:solidFill>
                  </a:tcPr>
                </a:tc>
                <a:tc>
                  <a:txBody>
                    <a:bodyPr/>
                    <a:lstStyle/>
                    <a:p>
                      <a:pPr algn="ctr"/>
                      <a:r>
                        <a:rPr lang="tr-TR" sz="1400" b="0" dirty="0">
                          <a:solidFill>
                            <a:schemeClr val="bg1"/>
                          </a:solidFill>
                          <a:latin typeface="Aptos" panose="020B0004020202020204" pitchFamily="34" charset="0"/>
                        </a:rPr>
                        <a:t>No</a:t>
                      </a:r>
                      <a:r>
                        <a:rPr lang="tr-TR" sz="1400" b="0" baseline="0" dirty="0">
                          <a:solidFill>
                            <a:schemeClr val="bg1"/>
                          </a:solidFill>
                        </a:rPr>
                        <a:t> indication</a:t>
                      </a:r>
                      <a:endParaRPr lang="tr-TR" sz="1400" b="0" dirty="0">
                        <a:solidFill>
                          <a:schemeClr val="bg1"/>
                        </a:solidFill>
                      </a:endParaRPr>
                    </a:p>
                  </a:txBody>
                  <a:tcPr anchor="ctr">
                    <a:solidFill>
                      <a:schemeClr val="accent2"/>
                    </a:solidFill>
                  </a:tcPr>
                </a:tc>
                <a:tc>
                  <a:txBody>
                    <a:bodyPr/>
                    <a:lstStyle/>
                    <a:p>
                      <a:pPr algn="ctr"/>
                      <a:r>
                        <a:rPr lang="tr-TR" sz="1400" b="0" dirty="0">
                          <a:solidFill>
                            <a:schemeClr val="bg1"/>
                          </a:solidFill>
                          <a:latin typeface="Aptos" panose="020B0004020202020204" pitchFamily="34" charset="0"/>
                        </a:rPr>
                        <a:t>9 – 25 years</a:t>
                      </a:r>
                    </a:p>
                  </a:txBody>
                  <a:tcPr anchor="ctr">
                    <a:solidFill>
                      <a:schemeClr val="accent2"/>
                    </a:solidFill>
                  </a:tcPr>
                </a:tc>
                <a:extLst>
                  <a:ext uri="{0D108BD9-81ED-4DB2-BD59-A6C34878D82A}">
                    <a16:rowId xmlns:a16="http://schemas.microsoft.com/office/drawing/2014/main" val="10001"/>
                  </a:ext>
                </a:extLst>
              </a:tr>
              <a:tr h="423000">
                <a:tc>
                  <a:txBody>
                    <a:bodyPr/>
                    <a:lstStyle/>
                    <a:p>
                      <a:pPr algn="l"/>
                      <a:r>
                        <a:rPr lang="tr-TR" sz="1400" b="1" dirty="0" err="1">
                          <a:latin typeface="Aptos" panose="020B0004020202020204" pitchFamily="34" charset="0"/>
                        </a:rPr>
                        <a:t>Gardasil</a:t>
                      </a:r>
                      <a:endParaRPr lang="tr-TR" sz="1400" b="1" kern="1200" baseline="30000" dirty="0">
                        <a:solidFill>
                          <a:schemeClr val="dk1"/>
                        </a:solidFill>
                        <a:latin typeface="Aptos" panose="020B0004020202020204" pitchFamily="34" charset="0"/>
                        <a:ea typeface="+mn-ea"/>
                        <a:cs typeface="+mn-cs"/>
                      </a:endParaRPr>
                    </a:p>
                  </a:txBody>
                  <a:tcPr anchor="ctr">
                    <a:solidFill>
                      <a:schemeClr val="accent2"/>
                    </a:solidFill>
                  </a:tcPr>
                </a:tc>
                <a:tc>
                  <a:txBody>
                    <a:bodyPr/>
                    <a:lstStyle/>
                    <a:p>
                      <a:pPr algn="ctr"/>
                      <a:r>
                        <a:rPr lang="tr-TR" sz="1400" b="0" kern="1200" dirty="0">
                          <a:solidFill>
                            <a:schemeClr val="bg1"/>
                          </a:solidFill>
                          <a:latin typeface="Aptos" panose="020B0004020202020204" pitchFamily="34" charset="0"/>
                          <a:ea typeface="+mn-ea"/>
                          <a:cs typeface="+mn-cs"/>
                        </a:rPr>
                        <a:t>Cervix, Vulva, Vagina, Anal, Genital Wart</a:t>
                      </a:r>
                    </a:p>
                  </a:txBody>
                  <a:tcPr anchor="ctr">
                    <a:solidFill>
                      <a:schemeClr val="accent2"/>
                    </a:solidFill>
                  </a:tcPr>
                </a:tc>
                <a:tc>
                  <a:txBody>
                    <a:bodyPr/>
                    <a:lstStyle/>
                    <a:p>
                      <a:pPr marL="0" algn="ctr" defTabSz="914400" rtl="0" eaLnBrk="1" latinLnBrk="0" hangingPunct="1"/>
                      <a:r>
                        <a:rPr lang="tr-TR" sz="1400" b="0" kern="1200" dirty="0">
                          <a:solidFill>
                            <a:schemeClr val="bg1"/>
                          </a:solidFill>
                          <a:latin typeface="Aptos" panose="020B0004020202020204" pitchFamily="34" charset="0"/>
                          <a:ea typeface="+mn-ea"/>
                          <a:cs typeface="+mn-cs"/>
                        </a:rPr>
                        <a:t>Anal, Genital Wart</a:t>
                      </a:r>
                    </a:p>
                  </a:txBody>
                  <a:tcPr anchor="ctr">
                    <a:solidFill>
                      <a:schemeClr val="accent2"/>
                    </a:solidFill>
                  </a:tcPr>
                </a:tc>
                <a:tc>
                  <a:txBody>
                    <a:bodyPr/>
                    <a:lstStyle/>
                    <a:p>
                      <a:pPr algn="ctr"/>
                      <a:r>
                        <a:rPr lang="tr-TR" sz="1400" b="0" kern="1200" dirty="0">
                          <a:solidFill>
                            <a:schemeClr val="bg1"/>
                          </a:solidFill>
                          <a:latin typeface="Aptos" panose="020B0004020202020204" pitchFamily="34" charset="0"/>
                          <a:ea typeface="+mn-ea"/>
                          <a:cs typeface="+mn-cs"/>
                        </a:rPr>
                        <a:t>9 – 26 years</a:t>
                      </a:r>
                    </a:p>
                  </a:txBody>
                  <a:tcPr anchor="ctr">
                    <a:solidFill>
                      <a:schemeClr val="accent2"/>
                    </a:solidFill>
                  </a:tcPr>
                </a:tc>
                <a:extLst>
                  <a:ext uri="{0D108BD9-81ED-4DB2-BD59-A6C34878D82A}">
                    <a16:rowId xmlns:a16="http://schemas.microsoft.com/office/drawing/2014/main" val="10002"/>
                  </a:ext>
                </a:extLst>
              </a:tr>
              <a:tr h="423000">
                <a:tc>
                  <a:txBody>
                    <a:bodyPr/>
                    <a:lstStyle/>
                    <a:p>
                      <a:pPr algn="l"/>
                      <a:r>
                        <a:rPr lang="tr-TR" sz="1400" b="1" dirty="0">
                          <a:latin typeface="Aptos" panose="020B0004020202020204" pitchFamily="34" charset="0"/>
                        </a:rPr>
                        <a:t>9vHPV</a:t>
                      </a:r>
                      <a:r>
                        <a:rPr lang="tr-TR" sz="1400" b="1" baseline="0" dirty="0"/>
                        <a:t> </a:t>
                      </a:r>
                      <a:r>
                        <a:rPr lang="tr-TR" sz="1400" b="1" baseline="0" dirty="0" err="1"/>
                        <a:t>Vaccine</a:t>
                      </a:r>
                      <a:endParaRPr lang="tr-TR" sz="1400" b="1" baseline="30000" dirty="0"/>
                    </a:p>
                  </a:txBody>
                  <a:tcPr anchor="ctr">
                    <a:solidFill>
                      <a:schemeClr val="accent2"/>
                    </a:solidFill>
                  </a:tcPr>
                </a:tc>
                <a:tc>
                  <a:txBody>
                    <a:bodyPr/>
                    <a:lstStyle/>
                    <a:p>
                      <a:pPr algn="ctr"/>
                      <a:r>
                        <a:rPr lang="tr-TR" sz="1400" b="0" kern="1200" dirty="0">
                          <a:solidFill>
                            <a:schemeClr val="bg1"/>
                          </a:solidFill>
                          <a:latin typeface="Aptos" panose="020B0004020202020204" pitchFamily="34" charset="0"/>
                          <a:ea typeface="+mn-ea"/>
                          <a:cs typeface="+mn-cs"/>
                        </a:rPr>
                        <a:t>Cervix, Vulva, Vagina, Anal, Genital Wart</a:t>
                      </a:r>
                    </a:p>
                  </a:txBody>
                  <a:tcPr anchor="ctr">
                    <a:solidFill>
                      <a:schemeClr val="accent2"/>
                    </a:solidFill>
                  </a:tcPr>
                </a:tc>
                <a:tc>
                  <a:txBody>
                    <a:bodyPr/>
                    <a:lstStyle/>
                    <a:p>
                      <a:pPr marL="0" algn="ctr" defTabSz="914400" rtl="0" eaLnBrk="1" latinLnBrk="0" hangingPunct="1"/>
                      <a:r>
                        <a:rPr lang="tr-TR" sz="1400" b="0" kern="1200" dirty="0">
                          <a:solidFill>
                            <a:schemeClr val="bg1"/>
                          </a:solidFill>
                          <a:latin typeface="Aptos" panose="020B0004020202020204" pitchFamily="34" charset="0"/>
                          <a:ea typeface="+mn-ea"/>
                          <a:cs typeface="+mn-cs"/>
                        </a:rPr>
                        <a:t>Anal, Genital Wart</a:t>
                      </a:r>
                    </a:p>
                  </a:txBody>
                  <a:tcPr anchor="ctr">
                    <a:solidFill>
                      <a:schemeClr val="accent2"/>
                    </a:solidFill>
                  </a:tcPr>
                </a:tc>
                <a:tc>
                  <a:txBody>
                    <a:bodyPr/>
                    <a:lstStyle/>
                    <a:p>
                      <a:pPr algn="ctr"/>
                      <a:r>
                        <a:rPr lang="tr-TR" sz="1400" b="0" kern="1200" dirty="0">
                          <a:solidFill>
                            <a:schemeClr val="bg1"/>
                          </a:solidFill>
                          <a:latin typeface="Aptos" panose="020B0004020202020204" pitchFamily="34" charset="0"/>
                          <a:ea typeface="+mn-ea"/>
                          <a:cs typeface="+mn-cs"/>
                        </a:rPr>
                        <a:t>9 – 26 years</a:t>
                      </a:r>
                    </a:p>
                  </a:txBody>
                  <a:tcPr anchor="ctr">
                    <a:solidFill>
                      <a:schemeClr val="accent2"/>
                    </a:solidFill>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nvGraphicFramePr>
        <p:xfrm>
          <a:off x="1902000" y="4514787"/>
          <a:ext cx="8388000" cy="1882320"/>
        </p:xfrm>
        <a:graphic>
          <a:graphicData uri="http://schemas.openxmlformats.org/drawingml/2006/table">
            <a:tbl>
              <a:tblPr firstRow="1" bandRow="1">
                <a:tableStyleId>{5C22544A-7EE6-4342-B048-85BDC9FD1C3A}</a:tableStyleId>
              </a:tblPr>
              <a:tblGrid>
                <a:gridCol w="1624619">
                  <a:extLst>
                    <a:ext uri="{9D8B030D-6E8A-4147-A177-3AD203B41FA5}">
                      <a16:colId xmlns:a16="http://schemas.microsoft.com/office/drawing/2014/main" val="20000"/>
                    </a:ext>
                  </a:extLst>
                </a:gridCol>
                <a:gridCol w="3188720">
                  <a:extLst>
                    <a:ext uri="{9D8B030D-6E8A-4147-A177-3AD203B41FA5}">
                      <a16:colId xmlns:a16="http://schemas.microsoft.com/office/drawing/2014/main" val="20001"/>
                    </a:ext>
                  </a:extLst>
                </a:gridCol>
                <a:gridCol w="1698692">
                  <a:extLst>
                    <a:ext uri="{9D8B030D-6E8A-4147-A177-3AD203B41FA5}">
                      <a16:colId xmlns:a16="http://schemas.microsoft.com/office/drawing/2014/main" val="20002"/>
                    </a:ext>
                  </a:extLst>
                </a:gridCol>
                <a:gridCol w="1875969">
                  <a:extLst>
                    <a:ext uri="{9D8B030D-6E8A-4147-A177-3AD203B41FA5}">
                      <a16:colId xmlns:a16="http://schemas.microsoft.com/office/drawing/2014/main" val="20003"/>
                    </a:ext>
                  </a:extLst>
                </a:gridCol>
              </a:tblGrid>
              <a:tr h="423000">
                <a:tc>
                  <a:txBody>
                    <a:bodyPr/>
                    <a:lstStyle/>
                    <a:p>
                      <a:pPr algn="ctr"/>
                      <a:r>
                        <a:rPr lang="tr-TR" sz="1600" dirty="0">
                          <a:latin typeface="Aptos" panose="020B0004020202020204" pitchFamily="34" charset="0"/>
                        </a:rPr>
                        <a:t>Vaccine type</a:t>
                      </a:r>
                    </a:p>
                  </a:txBody>
                  <a:tcPr anchor="ctr">
                    <a:solidFill>
                      <a:srgbClr val="244061"/>
                    </a:solidFill>
                  </a:tcPr>
                </a:tc>
                <a:tc>
                  <a:txBody>
                    <a:bodyPr/>
                    <a:lstStyle/>
                    <a:p>
                      <a:pPr algn="ctr"/>
                      <a:r>
                        <a:rPr lang="tr-TR" sz="1600" dirty="0">
                          <a:latin typeface="Aptos" panose="020B0004020202020204" pitchFamily="34" charset="0"/>
                        </a:rPr>
                        <a:t>Female</a:t>
                      </a:r>
                    </a:p>
                  </a:txBody>
                  <a:tcPr anchor="ctr">
                    <a:solidFill>
                      <a:srgbClr val="244061"/>
                    </a:solidFill>
                  </a:tcPr>
                </a:tc>
                <a:tc>
                  <a:txBody>
                    <a:bodyPr/>
                    <a:lstStyle/>
                    <a:p>
                      <a:pPr algn="ctr"/>
                      <a:r>
                        <a:rPr lang="tr-TR" sz="1600" dirty="0">
                          <a:latin typeface="Aptos" panose="020B0004020202020204" pitchFamily="34" charset="0"/>
                        </a:rPr>
                        <a:t>Male</a:t>
                      </a:r>
                    </a:p>
                  </a:txBody>
                  <a:tcPr anchor="ctr">
                    <a:solidFill>
                      <a:srgbClr val="244061"/>
                    </a:solidFill>
                  </a:tcPr>
                </a:tc>
                <a:tc>
                  <a:txBody>
                    <a:bodyPr/>
                    <a:lstStyle/>
                    <a:p>
                      <a:pPr algn="ctr"/>
                      <a:r>
                        <a:rPr lang="tr-TR" sz="1600" dirty="0">
                          <a:latin typeface="Aptos" panose="020B0004020202020204" pitchFamily="34" charset="0"/>
                        </a:rPr>
                        <a:t>Age</a:t>
                      </a:r>
                    </a:p>
                  </a:txBody>
                  <a:tcPr anchor="ctr">
                    <a:solidFill>
                      <a:srgbClr val="244061"/>
                    </a:solidFill>
                  </a:tcPr>
                </a:tc>
                <a:extLst>
                  <a:ext uri="{0D108BD9-81ED-4DB2-BD59-A6C34878D82A}">
                    <a16:rowId xmlns:a16="http://schemas.microsoft.com/office/drawing/2014/main" val="10000"/>
                  </a:ext>
                </a:extLst>
              </a:tr>
              <a:tr h="423000">
                <a:tc>
                  <a:txBody>
                    <a:bodyPr/>
                    <a:lstStyle/>
                    <a:p>
                      <a:pPr marL="0" algn="l" defTabSz="914400" rtl="0" eaLnBrk="1" latinLnBrk="0" hangingPunct="1"/>
                      <a:r>
                        <a:rPr lang="tr-TR" sz="1400" b="1" dirty="0" err="1">
                          <a:latin typeface="Aptos" panose="020B0004020202020204" pitchFamily="34" charset="0"/>
                        </a:rPr>
                        <a:t>Cervarix</a:t>
                      </a:r>
                      <a:endParaRPr lang="tr-TR" sz="1400" b="1" kern="1200" baseline="30000" dirty="0">
                        <a:solidFill>
                          <a:schemeClr val="dk1"/>
                        </a:solidFill>
                        <a:latin typeface="Aptos" panose="020B0004020202020204" pitchFamily="34" charset="0"/>
                        <a:ea typeface="+mn-ea"/>
                        <a:cs typeface="+mn-cs"/>
                      </a:endParaRPr>
                    </a:p>
                  </a:txBody>
                  <a:tcPr anchor="ctr">
                    <a:solidFill>
                      <a:schemeClr val="accent2"/>
                    </a:solidFill>
                  </a:tcPr>
                </a:tc>
                <a:tc>
                  <a:txBody>
                    <a:bodyPr/>
                    <a:lstStyle/>
                    <a:p>
                      <a:pPr marL="0" algn="ctr" defTabSz="914400" rtl="0" eaLnBrk="1" latinLnBrk="0" hangingPunct="1"/>
                      <a:r>
                        <a:rPr lang="tr-TR" sz="1400" b="0" kern="1200" dirty="0">
                          <a:solidFill>
                            <a:schemeClr val="bg1"/>
                          </a:solidFill>
                          <a:latin typeface="Aptos" panose="020B0004020202020204" pitchFamily="34" charset="0"/>
                          <a:ea typeface="+mn-ea"/>
                          <a:cs typeface="+mn-cs"/>
                        </a:rPr>
                        <a:t>Cervix, Vulva, Vagina</a:t>
                      </a: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bg1"/>
                          </a:solidFill>
                          <a:latin typeface="Aptos" panose="020B0004020202020204" pitchFamily="34" charset="0"/>
                          <a:ea typeface="+mn-ea"/>
                          <a:cs typeface="+mn-cs"/>
                        </a:rPr>
                        <a:t>No indication</a:t>
                      </a:r>
                    </a:p>
                  </a:txBody>
                  <a:tcPr anchor="ctr">
                    <a:solidFill>
                      <a:schemeClr val="accent2"/>
                    </a:solidFill>
                  </a:tcPr>
                </a:tc>
                <a:tc>
                  <a:txBody>
                    <a:bodyPr/>
                    <a:lstStyle/>
                    <a:p>
                      <a:pPr algn="ctr"/>
                      <a:r>
                        <a:rPr lang="tr-TR" sz="1400" b="0" kern="1200" dirty="0">
                          <a:solidFill>
                            <a:schemeClr val="bg1"/>
                          </a:solidFill>
                          <a:latin typeface="Aptos" panose="020B0004020202020204" pitchFamily="34" charset="0"/>
                          <a:ea typeface="+mn-ea"/>
                          <a:cs typeface="+mn-cs"/>
                        </a:rPr>
                        <a:t>&gt; 9 years</a:t>
                      </a:r>
                    </a:p>
                  </a:txBody>
                  <a:tcPr anchor="ctr">
                    <a:solidFill>
                      <a:schemeClr val="accent2"/>
                    </a:solidFill>
                  </a:tcPr>
                </a:tc>
                <a:extLst>
                  <a:ext uri="{0D108BD9-81ED-4DB2-BD59-A6C34878D82A}">
                    <a16:rowId xmlns:a16="http://schemas.microsoft.com/office/drawing/2014/main" val="10001"/>
                  </a:ext>
                </a:extLst>
              </a:tr>
              <a:tr h="423000">
                <a:tc>
                  <a:txBody>
                    <a:bodyPr/>
                    <a:lstStyle/>
                    <a:p>
                      <a:pPr algn="l"/>
                      <a:r>
                        <a:rPr lang="tr-TR" sz="1400" b="1" dirty="0" err="1">
                          <a:latin typeface="Aptos" panose="020B0004020202020204" pitchFamily="34" charset="0"/>
                        </a:rPr>
                        <a:t>Gardasil</a:t>
                      </a:r>
                      <a:endParaRPr lang="tr-TR" sz="1400" b="1" kern="1200" baseline="30000" dirty="0">
                        <a:solidFill>
                          <a:schemeClr val="dk1"/>
                        </a:solidFill>
                        <a:latin typeface="Aptos" panose="020B0004020202020204" pitchFamily="34" charset="0"/>
                        <a:ea typeface="+mn-ea"/>
                        <a:cs typeface="+mn-cs"/>
                      </a:endParaRP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bg1"/>
                          </a:solidFill>
                          <a:latin typeface="Aptos" panose="020B0004020202020204" pitchFamily="34" charset="0"/>
                          <a:ea typeface="+mn-ea"/>
                          <a:cs typeface="+mn-cs"/>
                        </a:rPr>
                        <a:t>Cervix, Vulva, Vagina, Anal, Genital Wart</a:t>
                      </a:r>
                    </a:p>
                  </a:txBody>
                  <a:tcPr anchor="ctr">
                    <a:solidFill>
                      <a:schemeClr val="accent2"/>
                    </a:solidFill>
                  </a:tcPr>
                </a:tc>
                <a:tc>
                  <a:txBody>
                    <a:bodyPr/>
                    <a:lstStyle/>
                    <a:p>
                      <a:pPr marL="0" algn="ctr" defTabSz="914400" rtl="0" eaLnBrk="1" latinLnBrk="0" hangingPunct="1"/>
                      <a:r>
                        <a:rPr lang="tr-TR" sz="1400" b="0" kern="1200" dirty="0">
                          <a:solidFill>
                            <a:schemeClr val="bg1"/>
                          </a:solidFill>
                          <a:latin typeface="Aptos" panose="020B0004020202020204" pitchFamily="34" charset="0"/>
                          <a:ea typeface="+mn-ea"/>
                          <a:cs typeface="+mn-cs"/>
                        </a:rPr>
                        <a:t>Anal, Genital Wart</a:t>
                      </a: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bg1"/>
                          </a:solidFill>
                          <a:latin typeface="Aptos" panose="020B0004020202020204" pitchFamily="34" charset="0"/>
                          <a:ea typeface="+mn-ea"/>
                          <a:cs typeface="+mn-cs"/>
                        </a:rPr>
                        <a:t>&gt; 9 years</a:t>
                      </a:r>
                    </a:p>
                  </a:txBody>
                  <a:tcPr anchor="ctr">
                    <a:solidFill>
                      <a:schemeClr val="accent2"/>
                    </a:solidFill>
                  </a:tcPr>
                </a:tc>
                <a:extLst>
                  <a:ext uri="{0D108BD9-81ED-4DB2-BD59-A6C34878D82A}">
                    <a16:rowId xmlns:a16="http://schemas.microsoft.com/office/drawing/2014/main" val="10002"/>
                  </a:ext>
                </a:extLst>
              </a:tr>
              <a:tr h="423000">
                <a:tc>
                  <a:txBody>
                    <a:bodyPr/>
                    <a:lstStyle/>
                    <a:p>
                      <a:pPr algn="l"/>
                      <a:r>
                        <a:rPr lang="tr-TR" sz="1400" b="1" dirty="0">
                          <a:latin typeface="Aptos" panose="020B0004020202020204" pitchFamily="34" charset="0"/>
                        </a:rPr>
                        <a:t>9vHPV</a:t>
                      </a:r>
                      <a:r>
                        <a:rPr lang="tr-TR" sz="1400" b="1" baseline="0" dirty="0"/>
                        <a:t> </a:t>
                      </a:r>
                      <a:r>
                        <a:rPr lang="tr-TR" sz="1400" b="1" baseline="0" dirty="0" err="1"/>
                        <a:t>Vaccine</a:t>
                      </a:r>
                      <a:endParaRPr lang="tr-TR" sz="1400" b="1" baseline="30000" dirty="0"/>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bg1"/>
                          </a:solidFill>
                          <a:latin typeface="Aptos" panose="020B0004020202020204" pitchFamily="34" charset="0"/>
                          <a:ea typeface="+mn-ea"/>
                          <a:cs typeface="+mn-cs"/>
                        </a:rPr>
                        <a:t>Cervix, Vulva, Vagina, Anal, Genital Wart</a:t>
                      </a:r>
                    </a:p>
                  </a:txBody>
                  <a:tcPr anchor="ctr">
                    <a:solidFill>
                      <a:schemeClr val="accent2"/>
                    </a:solidFill>
                  </a:tcPr>
                </a:tc>
                <a:tc>
                  <a:txBody>
                    <a:bodyPr/>
                    <a:lstStyle/>
                    <a:p>
                      <a:pPr marL="0" algn="ctr" defTabSz="914400" rtl="0" eaLnBrk="1" latinLnBrk="0" hangingPunct="1"/>
                      <a:r>
                        <a:rPr lang="tr-TR" sz="1400" b="0" kern="1200" dirty="0">
                          <a:solidFill>
                            <a:schemeClr val="bg1"/>
                          </a:solidFill>
                          <a:latin typeface="Aptos" panose="020B0004020202020204" pitchFamily="34" charset="0"/>
                          <a:ea typeface="+mn-ea"/>
                          <a:cs typeface="+mn-cs"/>
                        </a:rPr>
                        <a:t>Anal, Genital Wart</a:t>
                      </a: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bg1"/>
                          </a:solidFill>
                          <a:latin typeface="Aptos" panose="020B0004020202020204" pitchFamily="34" charset="0"/>
                          <a:ea typeface="+mn-ea"/>
                          <a:cs typeface="+mn-cs"/>
                        </a:rPr>
                        <a:t>&gt; 9 years</a:t>
                      </a:r>
                    </a:p>
                  </a:txBody>
                  <a:tcPr anchor="ctr">
                    <a:solidFill>
                      <a:schemeClr val="accent2"/>
                    </a:solidFill>
                  </a:tcPr>
                </a:tc>
                <a:extLst>
                  <a:ext uri="{0D108BD9-81ED-4DB2-BD59-A6C34878D82A}">
                    <a16:rowId xmlns:a16="http://schemas.microsoft.com/office/drawing/2014/main" val="10003"/>
                  </a:ext>
                </a:extLst>
              </a:tr>
            </a:tbl>
          </a:graphicData>
        </a:graphic>
      </p:graphicFrame>
      <p:sp>
        <p:nvSpPr>
          <p:cNvPr id="9" name="TextBox 8"/>
          <p:cNvSpPr txBox="1"/>
          <p:nvPr/>
        </p:nvSpPr>
        <p:spPr>
          <a:xfrm>
            <a:off x="1960189" y="1698376"/>
            <a:ext cx="2812950" cy="553998"/>
          </a:xfrm>
          <a:prstGeom prst="rect">
            <a:avLst/>
          </a:prstGeom>
          <a:noFill/>
        </p:spPr>
        <p:txBody>
          <a:bodyPr wrap="none" rtlCol="0" anchor="b">
            <a:spAutoFit/>
          </a:bodyPr>
          <a:lstStyle/>
          <a:p>
            <a:pPr algn="l"/>
            <a:r>
              <a:rPr lang="tr-TR" sz="3000" b="1" spc="50" dirty="0">
                <a:solidFill>
                  <a:srgbClr val="E57130"/>
                </a:solidFill>
                <a:latin typeface="Aptos" panose="020B0004020202020204" pitchFamily="34" charset="0"/>
                <a:ea typeface="+mj-ea"/>
                <a:cs typeface="+mj-cs"/>
              </a:rPr>
              <a:t>FDA </a:t>
            </a:r>
            <a:r>
              <a:rPr lang="tr-TR" sz="3000" b="1" spc="50" dirty="0" err="1">
                <a:solidFill>
                  <a:srgbClr val="E57130"/>
                </a:solidFill>
                <a:latin typeface="Aptos" panose="020B0004020202020204" pitchFamily="34" charset="0"/>
                <a:ea typeface="+mj-ea"/>
                <a:cs typeface="+mj-cs"/>
              </a:rPr>
              <a:t>Approvals</a:t>
            </a:r>
            <a:endParaRPr lang="tr-TR" sz="3000" b="1" spc="50" dirty="0">
              <a:solidFill>
                <a:srgbClr val="E57130"/>
              </a:solidFill>
              <a:latin typeface="Aptos" panose="020B0004020202020204" pitchFamily="34" charset="0"/>
              <a:ea typeface="+mj-ea"/>
              <a:cs typeface="+mj-cs"/>
            </a:endParaRPr>
          </a:p>
        </p:txBody>
      </p:sp>
      <p:sp>
        <p:nvSpPr>
          <p:cNvPr id="10" name="TextBox 9"/>
          <p:cNvSpPr txBox="1"/>
          <p:nvPr/>
        </p:nvSpPr>
        <p:spPr>
          <a:xfrm>
            <a:off x="1960189" y="3943820"/>
            <a:ext cx="2878352" cy="553998"/>
          </a:xfrm>
          <a:prstGeom prst="rect">
            <a:avLst/>
          </a:prstGeom>
          <a:noFill/>
        </p:spPr>
        <p:txBody>
          <a:bodyPr wrap="none" rtlCol="0">
            <a:spAutoFit/>
          </a:bodyPr>
          <a:lstStyle>
            <a:defPPr>
              <a:defRPr lang="tr-TR"/>
            </a:defPPr>
            <a:lvl1pPr algn="ctr">
              <a:defRPr sz="2400" b="1">
                <a:latin typeface="Candara" panose="020E0502030303020204" pitchFamily="34" charset="0"/>
              </a:defRPr>
            </a:lvl1pPr>
          </a:lstStyle>
          <a:p>
            <a:pPr algn="l"/>
            <a:r>
              <a:rPr lang="tr-TR" sz="3000" spc="50" dirty="0">
                <a:solidFill>
                  <a:srgbClr val="E57130"/>
                </a:solidFill>
                <a:latin typeface="Aptos" panose="020B0004020202020204" pitchFamily="34" charset="0"/>
                <a:ea typeface="+mj-ea"/>
                <a:cs typeface="+mj-cs"/>
              </a:rPr>
              <a:t>EMA </a:t>
            </a:r>
            <a:r>
              <a:rPr lang="tr-TR" sz="3000" spc="50" dirty="0" err="1">
                <a:solidFill>
                  <a:srgbClr val="E57130"/>
                </a:solidFill>
                <a:latin typeface="Aptos" panose="020B0004020202020204" pitchFamily="34" charset="0"/>
                <a:ea typeface="+mj-ea"/>
                <a:cs typeface="+mj-cs"/>
              </a:rPr>
              <a:t>Approvals</a:t>
            </a:r>
            <a:endParaRPr lang="tr-TR" sz="3000" spc="50" dirty="0">
              <a:solidFill>
                <a:srgbClr val="E57130"/>
              </a:solidFill>
              <a:latin typeface="Aptos" panose="020B0004020202020204" pitchFamily="34" charset="0"/>
              <a:ea typeface="+mj-ea"/>
              <a:cs typeface="+mj-cs"/>
            </a:endParaRPr>
          </a:p>
        </p:txBody>
      </p:sp>
      <p:sp>
        <p:nvSpPr>
          <p:cNvPr id="2" name="Unvan 1"/>
          <p:cNvSpPr>
            <a:spLocks noGrp="1"/>
          </p:cNvSpPr>
          <p:nvPr>
            <p:ph type="title"/>
          </p:nvPr>
        </p:nvSpPr>
        <p:spPr/>
        <p:txBody>
          <a:bodyPr/>
          <a:lstStyle/>
          <a:p>
            <a:r>
              <a:rPr lang="tr-TR" dirty="0" err="1"/>
              <a:t>Approvals</a:t>
            </a:r>
            <a:endParaRPr lang="tr-TR" dirty="0"/>
          </a:p>
        </p:txBody>
      </p:sp>
      <p:sp>
        <p:nvSpPr>
          <p:cNvPr id="3" name="Altbilgi Yer Tutucusu 2"/>
          <p:cNvSpPr>
            <a:spLocks noGrp="1"/>
          </p:cNvSpPr>
          <p:nvPr>
            <p:ph type="ftr" sz="quarter" idx="11"/>
          </p:nvPr>
        </p:nvSpPr>
        <p:spPr/>
        <p:txBody>
          <a:bodyPr>
            <a:normAutofit fontScale="55000" lnSpcReduction="20000"/>
          </a:bodyPr>
          <a:lstStyle/>
          <a:p>
            <a:r>
              <a:rPr lang="en-US" dirty="0"/>
              <a:t>http://www.fda.gov/downloads/BiologicsBloodVaccines/Vaccines/ApprovedProducts/UCM186981.pdf; http://www.fda.gov/downloads/BiologicsBloodVaccines/Vaccines/ApprovedProducts/UCM111263.pdf; http://www.fda.gov/downloads/BiologicsBloodVaccines/Vaccines/ApprovedProducts/UCM426457.pdf; http://www.ema.europa.eu/docs/en_GB/document_library/EPAR_-; </a:t>
            </a:r>
            <a:r>
              <a:rPr lang="en-US" dirty="0" err="1"/>
              <a:t>Product_Information</a:t>
            </a:r>
            <a:r>
              <a:rPr lang="en-US" dirty="0"/>
              <a:t>/human/000721/WC500024632.pdf; http://www.ema.europa.eu/docs/en_GB/document_library/EPAR_-_Product_Information/human/000703/WC500021142.pdf; http://www.ema.europa.eu/docs/en_GB/document_library/EPAR_-_Product_Information/human/003852/WC500189111.pdf</a:t>
            </a:r>
          </a:p>
        </p:txBody>
      </p:sp>
    </p:spTree>
    <p:extLst>
      <p:ext uri="{BB962C8B-B14F-4D97-AF65-F5344CB8AC3E}">
        <p14:creationId xmlns:p14="http://schemas.microsoft.com/office/powerpoint/2010/main" val="2264472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57907" y="1816006"/>
          <a:ext cx="11699631" cy="5343089"/>
        </p:xfrm>
        <a:graphic>
          <a:graphicData uri="http://schemas.openxmlformats.org/drawingml/2006/table">
            <a:tbl>
              <a:tblPr firstRow="1" bandRow="1">
                <a:tableStyleId>{5C22544A-7EE6-4342-B048-85BDC9FD1C3A}</a:tableStyleId>
              </a:tblPr>
              <a:tblGrid>
                <a:gridCol w="1897742">
                  <a:extLst>
                    <a:ext uri="{9D8B030D-6E8A-4147-A177-3AD203B41FA5}">
                      <a16:colId xmlns:a16="http://schemas.microsoft.com/office/drawing/2014/main" val="20000"/>
                    </a:ext>
                  </a:extLst>
                </a:gridCol>
                <a:gridCol w="2515175">
                  <a:extLst>
                    <a:ext uri="{9D8B030D-6E8A-4147-A177-3AD203B41FA5}">
                      <a16:colId xmlns:a16="http://schemas.microsoft.com/office/drawing/2014/main" val="20001"/>
                    </a:ext>
                  </a:extLst>
                </a:gridCol>
                <a:gridCol w="3953864">
                  <a:extLst>
                    <a:ext uri="{9D8B030D-6E8A-4147-A177-3AD203B41FA5}">
                      <a16:colId xmlns:a16="http://schemas.microsoft.com/office/drawing/2014/main" val="20002"/>
                    </a:ext>
                  </a:extLst>
                </a:gridCol>
                <a:gridCol w="3332850">
                  <a:extLst>
                    <a:ext uri="{9D8B030D-6E8A-4147-A177-3AD203B41FA5}">
                      <a16:colId xmlns:a16="http://schemas.microsoft.com/office/drawing/2014/main" val="20003"/>
                    </a:ext>
                  </a:extLst>
                </a:gridCol>
              </a:tblGrid>
              <a:tr h="623121">
                <a:tc>
                  <a:txBody>
                    <a:bodyPr/>
                    <a:lstStyle/>
                    <a:p>
                      <a:pPr algn="ctr"/>
                      <a:r>
                        <a:rPr lang="tr-TR" sz="2400" dirty="0">
                          <a:latin typeface="Aptos" panose="020B0004020202020204" pitchFamily="34" charset="0"/>
                        </a:rPr>
                        <a:t>Vaccine type</a:t>
                      </a:r>
                    </a:p>
                  </a:txBody>
                  <a:tcPr anchor="ctr">
                    <a:solidFill>
                      <a:srgbClr val="244061"/>
                    </a:solidFill>
                  </a:tcPr>
                </a:tc>
                <a:tc>
                  <a:txBody>
                    <a:bodyPr/>
                    <a:lstStyle/>
                    <a:p>
                      <a:pPr algn="ctr"/>
                      <a:r>
                        <a:rPr lang="tr-TR" sz="2400" dirty="0">
                          <a:latin typeface="Aptos" panose="020B0004020202020204" pitchFamily="34" charset="0"/>
                        </a:rPr>
                        <a:t>FDA</a:t>
                      </a:r>
                    </a:p>
                  </a:txBody>
                  <a:tcPr anchor="ctr">
                    <a:solidFill>
                      <a:srgbClr val="244061"/>
                    </a:solidFill>
                  </a:tcPr>
                </a:tc>
                <a:tc>
                  <a:txBody>
                    <a:bodyPr/>
                    <a:lstStyle/>
                    <a:p>
                      <a:pPr algn="ctr"/>
                      <a:r>
                        <a:rPr lang="tr-TR" sz="2400" dirty="0">
                          <a:latin typeface="Aptos" panose="020B0004020202020204" pitchFamily="34" charset="0"/>
                        </a:rPr>
                        <a:t>EMA</a:t>
                      </a:r>
                    </a:p>
                  </a:txBody>
                  <a:tcPr anchor="ctr">
                    <a:solidFill>
                      <a:srgbClr val="244061"/>
                    </a:solidFill>
                  </a:tcPr>
                </a:tc>
                <a:tc>
                  <a:txBody>
                    <a:bodyPr/>
                    <a:lstStyle/>
                    <a:p>
                      <a:pPr algn="ctr"/>
                      <a:r>
                        <a:rPr lang="tr-TR" sz="2400" dirty="0">
                          <a:latin typeface="Aptos" panose="020B0004020202020204" pitchFamily="34" charset="0"/>
                        </a:rPr>
                        <a:t>Turkey</a:t>
                      </a:r>
                    </a:p>
                  </a:txBody>
                  <a:tcPr anchor="ctr">
                    <a:solidFill>
                      <a:srgbClr val="244061"/>
                    </a:solidFill>
                  </a:tcPr>
                </a:tc>
                <a:extLst>
                  <a:ext uri="{0D108BD9-81ED-4DB2-BD59-A6C34878D82A}">
                    <a16:rowId xmlns:a16="http://schemas.microsoft.com/office/drawing/2014/main" val="10000"/>
                  </a:ext>
                </a:extLst>
              </a:tr>
              <a:tr h="1614096">
                <a:tc>
                  <a:txBody>
                    <a:bodyPr/>
                    <a:lstStyle/>
                    <a:p>
                      <a:pPr marL="0" algn="l" defTabSz="914400" rtl="0" eaLnBrk="1" latinLnBrk="0" hangingPunct="1"/>
                      <a:r>
                        <a:rPr lang="tr-TR" sz="2400" b="1" dirty="0" err="1">
                          <a:solidFill>
                            <a:schemeClr val="bg1"/>
                          </a:solidFill>
                          <a:latin typeface="Aptos" panose="020B0004020202020204" pitchFamily="34" charset="0"/>
                        </a:rPr>
                        <a:t>Cervarix</a:t>
                      </a:r>
                      <a:endParaRPr lang="tr-TR" sz="2400" b="1" kern="1200" baseline="30000" dirty="0">
                        <a:solidFill>
                          <a:schemeClr val="bg1"/>
                        </a:solidFill>
                        <a:latin typeface="Aptos" panose="020B0004020202020204" pitchFamily="34" charset="0"/>
                        <a:ea typeface="+mn-ea"/>
                        <a:cs typeface="+mn-cs"/>
                      </a:endParaRPr>
                    </a:p>
                  </a:txBody>
                  <a:tcPr anchor="ctr">
                    <a:solidFill>
                      <a:schemeClr val="accent2"/>
                    </a:solidFill>
                  </a:tcPr>
                </a:tc>
                <a:tc>
                  <a:txBody>
                    <a:bodyPr/>
                    <a:lstStyle/>
                    <a:p>
                      <a:pPr marL="0" algn="ctr" defTabSz="914400" rtl="0" eaLnBrk="1" latinLnBrk="0" hangingPunct="1"/>
                      <a:r>
                        <a:rPr lang="tr-TR" sz="1800" b="0" kern="1200" dirty="0">
                          <a:solidFill>
                            <a:schemeClr val="bg1"/>
                          </a:solidFill>
                          <a:latin typeface="Aptos" panose="020B0004020202020204" pitchFamily="34" charset="0"/>
                          <a:ea typeface="+mn-ea"/>
                          <a:cs typeface="+mn-cs"/>
                        </a:rPr>
                        <a:t>3 Doses (0, 1, 6 months)</a:t>
                      </a:r>
                    </a:p>
                    <a:p>
                      <a:pPr marL="0" algn="ctr" defTabSz="914400" rtl="0" eaLnBrk="1" latinLnBrk="0" hangingPunct="1"/>
                      <a:endParaRPr lang="tr-TR" sz="1800" b="0" kern="1200" dirty="0">
                        <a:solidFill>
                          <a:schemeClr val="bg1"/>
                        </a:solidFill>
                        <a:latin typeface="Aptos" panose="020B0004020202020204" pitchFamily="34" charset="0"/>
                        <a:ea typeface="+mn-ea"/>
                        <a:cs typeface="+mn-cs"/>
                      </a:endParaRPr>
                    </a:p>
                  </a:txBody>
                  <a:tcPr anchor="ct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9-14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2 Doses</a:t>
                      </a:r>
                    </a:p>
                    <a:p>
                      <a:r>
                        <a:rPr lang="tr-TR" sz="1600" b="0" i="1" kern="1200" dirty="0">
                          <a:solidFill>
                            <a:schemeClr val="bg1"/>
                          </a:solidFill>
                          <a:latin typeface="Aptos" panose="020B0004020202020204" pitchFamily="34" charset="0"/>
                          <a:ea typeface="+mn-ea"/>
                          <a:cs typeface="+mn-cs"/>
                        </a:rPr>
                        <a:t>The second dose given </a:t>
                      </a:r>
                      <a:r>
                        <a:rPr lang="en-US" sz="1600" b="0" i="1" kern="1200" dirty="0">
                          <a:solidFill>
                            <a:schemeClr val="bg1"/>
                          </a:solidFill>
                          <a:latin typeface="Aptos" panose="020B0004020202020204" pitchFamily="34" charset="0"/>
                          <a:ea typeface="+mn-ea"/>
                          <a:cs typeface="+mn-cs"/>
                        </a:rPr>
                        <a:t>between 5 and 13 months after the first dose</a:t>
                      </a:r>
                      <a:r>
                        <a:rPr lang="tr-TR" sz="1600" b="0" i="1" kern="1200" dirty="0">
                          <a:solidFill>
                            <a:schemeClr val="bg1"/>
                          </a:solidFill>
                          <a:latin typeface="Aptos" panose="020B0004020202020204" pitchFamily="34" charset="0"/>
                          <a:ea typeface="+mn-ea"/>
                          <a:cs typeface="+mn-cs"/>
                        </a:rPr>
                        <a:t>*</a:t>
                      </a:r>
                    </a:p>
                    <a:p>
                      <a:r>
                        <a:rPr lang="tr-TR" sz="1600" b="1" kern="1200" dirty="0">
                          <a:solidFill>
                            <a:schemeClr val="bg1"/>
                          </a:solidFill>
                          <a:latin typeface="Aptos" panose="020B0004020202020204" pitchFamily="34" charset="0"/>
                          <a:ea typeface="+mn-ea"/>
                          <a:cs typeface="+mn-cs"/>
                        </a:rPr>
                        <a:t>+15</a:t>
                      </a:r>
                      <a:r>
                        <a:rPr lang="tr-TR" sz="1600" b="1" kern="1200" baseline="0" dirty="0">
                          <a:solidFill>
                            <a:schemeClr val="bg1"/>
                          </a:solidFill>
                          <a:latin typeface="Aptos" panose="020B0004020202020204" pitchFamily="34" charset="0"/>
                          <a:ea typeface="+mn-ea"/>
                          <a:cs typeface="+mn-cs"/>
                        </a:rPr>
                        <a:t> Years: </a:t>
                      </a:r>
                    </a:p>
                    <a:p>
                      <a:pPr algn="ctr"/>
                      <a:r>
                        <a:rPr lang="tr-TR" sz="1600" b="0" kern="1200" dirty="0">
                          <a:solidFill>
                            <a:schemeClr val="bg1"/>
                          </a:solidFill>
                          <a:latin typeface="Aptos" panose="020B0004020202020204" pitchFamily="34" charset="0"/>
                          <a:ea typeface="+mn-ea"/>
                          <a:cs typeface="+mn-cs"/>
                        </a:rPr>
                        <a:t>3 Doses (0, 1, 6 months)</a:t>
                      </a:r>
                    </a:p>
                  </a:txBody>
                  <a:tcPr anchor="ct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9-14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2 Doses</a:t>
                      </a:r>
                    </a:p>
                    <a:p>
                      <a:r>
                        <a:rPr lang="tr-TR" sz="1600" b="0" i="1" kern="1200" dirty="0">
                          <a:solidFill>
                            <a:schemeClr val="bg1"/>
                          </a:solidFill>
                          <a:latin typeface="Aptos" panose="020B0004020202020204" pitchFamily="34" charset="0"/>
                          <a:ea typeface="+mn-ea"/>
                          <a:cs typeface="+mn-cs"/>
                        </a:rPr>
                        <a:t>The second dose given </a:t>
                      </a:r>
                      <a:r>
                        <a:rPr lang="en-US" sz="1600" b="0" i="1" kern="1200" dirty="0">
                          <a:solidFill>
                            <a:schemeClr val="bg1"/>
                          </a:solidFill>
                          <a:latin typeface="Aptos" panose="020B0004020202020204" pitchFamily="34" charset="0"/>
                          <a:ea typeface="+mn-ea"/>
                          <a:cs typeface="+mn-cs"/>
                        </a:rPr>
                        <a:t>between 5 and 13 months after the first dose</a:t>
                      </a:r>
                      <a:r>
                        <a:rPr lang="tr-TR" sz="1600" b="0" i="1" kern="1200" dirty="0">
                          <a:solidFill>
                            <a:schemeClr val="bg1"/>
                          </a:solidFill>
                          <a:latin typeface="Aptos" panose="020B0004020202020204" pitchFamily="34" charset="0"/>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+15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3 Doses (0, 1, 6 months)**</a:t>
                      </a:r>
                    </a:p>
                  </a:txBody>
                  <a:tcPr anchor="ctr">
                    <a:solidFill>
                      <a:schemeClr val="accent2"/>
                    </a:solidFill>
                  </a:tcPr>
                </a:tc>
                <a:extLst>
                  <a:ext uri="{0D108BD9-81ED-4DB2-BD59-A6C34878D82A}">
                    <a16:rowId xmlns:a16="http://schemas.microsoft.com/office/drawing/2014/main" val="10001"/>
                  </a:ext>
                </a:extLst>
              </a:tr>
              <a:tr h="1107713">
                <a:tc>
                  <a:txBody>
                    <a:bodyPr/>
                    <a:lstStyle/>
                    <a:p>
                      <a:pPr algn="l"/>
                      <a:r>
                        <a:rPr lang="tr-TR" sz="2400" b="1" dirty="0" err="1">
                          <a:solidFill>
                            <a:schemeClr val="bg1"/>
                          </a:solidFill>
                          <a:latin typeface="Aptos" panose="020B0004020202020204" pitchFamily="34" charset="0"/>
                        </a:rPr>
                        <a:t>Gardasil</a:t>
                      </a:r>
                      <a:endParaRPr lang="tr-TR" sz="2400" b="1" kern="1200" baseline="30000" dirty="0">
                        <a:solidFill>
                          <a:schemeClr val="bg1"/>
                        </a:solidFill>
                        <a:latin typeface="Aptos" panose="020B0004020202020204" pitchFamily="34" charset="0"/>
                        <a:ea typeface="+mn-ea"/>
                        <a:cs typeface="+mn-cs"/>
                      </a:endParaRP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bg1"/>
                          </a:solidFill>
                          <a:latin typeface="Aptos" panose="020B0004020202020204" pitchFamily="34" charset="0"/>
                          <a:ea typeface="+mn-ea"/>
                          <a:cs typeface="+mn-cs"/>
                        </a:rPr>
                        <a:t>3 Doses (0, 2, 6 months)</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800" b="0" kern="1200" dirty="0">
                        <a:solidFill>
                          <a:schemeClr val="bg1"/>
                        </a:solidFill>
                        <a:latin typeface="Aptos" panose="020B0004020202020204" pitchFamily="34" charset="0"/>
                        <a:ea typeface="+mn-ea"/>
                        <a:cs typeface="+mn-cs"/>
                      </a:endParaRPr>
                    </a:p>
                  </a:txBody>
                  <a:tcPr anchor="ct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9-13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2 Doses (0, 6 months)***</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+14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3 Doses (0, 2, 6 months)****</a:t>
                      </a:r>
                    </a:p>
                  </a:txBody>
                  <a:tcPr anchor="ct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9-13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2 Doses (0, 6 months)***</a:t>
                      </a: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+14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3 Doses (0, 2, 6 months)****</a:t>
                      </a:r>
                    </a:p>
                  </a:txBody>
                  <a:tcPr anchor="ctr">
                    <a:solidFill>
                      <a:schemeClr val="accent2"/>
                    </a:solidFill>
                  </a:tcPr>
                </a:tc>
                <a:extLst>
                  <a:ext uri="{0D108BD9-81ED-4DB2-BD59-A6C34878D82A}">
                    <a16:rowId xmlns:a16="http://schemas.microsoft.com/office/drawing/2014/main" val="10002"/>
                  </a:ext>
                </a:extLst>
              </a:tr>
              <a:tr h="1697063">
                <a:tc>
                  <a:txBody>
                    <a:bodyPr/>
                    <a:lstStyle/>
                    <a:p>
                      <a:pPr algn="l"/>
                      <a:r>
                        <a:rPr lang="tr-TR" sz="2400" b="1" dirty="0" err="1">
                          <a:solidFill>
                            <a:schemeClr val="bg1"/>
                          </a:solidFill>
                          <a:latin typeface="Aptos" panose="020B0004020202020204" pitchFamily="34" charset="0"/>
                        </a:rPr>
                        <a:t>Gardasil</a:t>
                      </a:r>
                      <a:r>
                        <a:rPr lang="tr-TR" sz="2400" b="1" baseline="0" dirty="0">
                          <a:solidFill>
                            <a:schemeClr val="bg1"/>
                          </a:solidFill>
                        </a:rPr>
                        <a:t> 9</a:t>
                      </a:r>
                      <a:endParaRPr lang="tr-TR" sz="2400" b="1" baseline="30000" dirty="0">
                        <a:solidFill>
                          <a:schemeClr val="bg1"/>
                        </a:solidFill>
                      </a:endParaRP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bg1"/>
                          </a:solidFill>
                          <a:latin typeface="Aptos" panose="020B0004020202020204" pitchFamily="34" charset="0"/>
                          <a:ea typeface="+mn-ea"/>
                          <a:cs typeface="+mn-cs"/>
                        </a:rPr>
                        <a:t>3 Doses (0, 2, 6 months)</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800" b="0" kern="1200" dirty="0">
                        <a:solidFill>
                          <a:schemeClr val="bg1"/>
                        </a:solidFill>
                        <a:latin typeface="Aptos" panose="020B0004020202020204" pitchFamily="34" charset="0"/>
                        <a:ea typeface="+mn-ea"/>
                        <a:cs typeface="+mn-cs"/>
                      </a:endParaRPr>
                    </a:p>
                  </a:txBody>
                  <a:tcPr anchor="ct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9-14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2 Doses*****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1" kern="1200" dirty="0">
                          <a:solidFill>
                            <a:schemeClr val="bg1"/>
                          </a:solidFill>
                          <a:latin typeface="Aptos" panose="020B0004020202020204" pitchFamily="34" charset="0"/>
                          <a:ea typeface="+mn-ea"/>
                          <a:cs typeface="+mn-cs"/>
                        </a:rPr>
                        <a:t>The second dose should be administered between 5 and 13 months after the first dose</a:t>
                      </a:r>
                      <a:endParaRPr lang="tr-TR" sz="1600" b="0" i="1" kern="1200" dirty="0">
                        <a:solidFill>
                          <a:schemeClr val="bg1"/>
                        </a:solidFill>
                        <a:latin typeface="Aptos" panose="020B00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600" b="1" kern="1200" dirty="0">
                          <a:solidFill>
                            <a:schemeClr val="bg1"/>
                          </a:solidFill>
                          <a:latin typeface="Aptos" panose="020B0004020202020204" pitchFamily="34" charset="0"/>
                          <a:ea typeface="+mn-ea"/>
                          <a:cs typeface="+mn-cs"/>
                        </a:rPr>
                        <a:t>+15 Years: </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b="0" kern="1200" dirty="0">
                          <a:solidFill>
                            <a:schemeClr val="bg1"/>
                          </a:solidFill>
                          <a:latin typeface="Aptos" panose="020B0004020202020204" pitchFamily="34" charset="0"/>
                          <a:ea typeface="+mn-ea"/>
                          <a:cs typeface="+mn-cs"/>
                        </a:rPr>
                        <a:t>3 Doses (0, 2, 6 months)****</a:t>
                      </a: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bg1"/>
                          </a:solidFill>
                          <a:latin typeface="Aptos" panose="020B0004020202020204" pitchFamily="34" charset="0"/>
                          <a:ea typeface="+mn-ea"/>
                          <a:cs typeface="+mn-cs"/>
                        </a:rPr>
                        <a:t>Proposed</a:t>
                      </a:r>
                      <a:r>
                        <a:rPr lang="tr-TR" sz="1800" b="0" kern="1200" baseline="0" dirty="0">
                          <a:solidFill>
                            <a:schemeClr val="bg1"/>
                          </a:solidFill>
                          <a:latin typeface="Aptos" panose="020B0004020202020204" pitchFamily="34" charset="0"/>
                          <a:ea typeface="+mn-ea"/>
                          <a:cs typeface="+mn-cs"/>
                        </a:rPr>
                        <a:t> to </a:t>
                      </a:r>
                      <a:r>
                        <a:rPr lang="tr-TR" sz="1800" b="0" kern="1200" dirty="0">
                          <a:solidFill>
                            <a:schemeClr val="bg1"/>
                          </a:solidFill>
                          <a:latin typeface="Aptos" panose="020B0004020202020204" pitchFamily="34" charset="0"/>
                          <a:ea typeface="+mn-ea"/>
                          <a:cs typeface="+mn-cs"/>
                        </a:rPr>
                        <a:t>be in  alignment with EMA</a:t>
                      </a:r>
                    </a:p>
                  </a:txBody>
                  <a:tcPr anchor="ctr">
                    <a:solidFill>
                      <a:schemeClr val="accent2"/>
                    </a:solidFill>
                  </a:tcPr>
                </a:tc>
                <a:extLst>
                  <a:ext uri="{0D108BD9-81ED-4DB2-BD59-A6C34878D82A}">
                    <a16:rowId xmlns:a16="http://schemas.microsoft.com/office/drawing/2014/main" val="10003"/>
                  </a:ext>
                </a:extLst>
              </a:tr>
            </a:tbl>
          </a:graphicData>
        </a:graphic>
      </p:graphicFrame>
      <p:sp>
        <p:nvSpPr>
          <p:cNvPr id="4" name="Unvan 3"/>
          <p:cNvSpPr>
            <a:spLocks noGrp="1"/>
          </p:cNvSpPr>
          <p:nvPr>
            <p:ph type="title"/>
          </p:nvPr>
        </p:nvSpPr>
        <p:spPr/>
        <p:txBody>
          <a:bodyPr/>
          <a:lstStyle/>
          <a:p>
            <a:r>
              <a:rPr lang="tr-TR" dirty="0" err="1"/>
              <a:t>Posologies</a:t>
            </a:r>
            <a:r>
              <a:rPr lang="tr-TR" dirty="0"/>
              <a:t> of HPV </a:t>
            </a:r>
            <a:r>
              <a:rPr lang="tr-TR" dirty="0" err="1"/>
              <a:t>Vaccines</a:t>
            </a:r>
            <a:endParaRPr lang="tr-TR" dirty="0"/>
          </a:p>
        </p:txBody>
      </p:sp>
    </p:spTree>
    <p:extLst>
      <p:ext uri="{BB962C8B-B14F-4D97-AF65-F5344CB8AC3E}">
        <p14:creationId xmlns:p14="http://schemas.microsoft.com/office/powerpoint/2010/main" val="2538967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94950" name="Group 6"/>
          <p:cNvGraphicFramePr>
            <a:graphicFrameLocks noGrp="1"/>
          </p:cNvGraphicFramePr>
          <p:nvPr/>
        </p:nvGraphicFramePr>
        <p:xfrm>
          <a:off x="6391806" y="4093556"/>
          <a:ext cx="3684587" cy="1479423"/>
        </p:xfrm>
        <a:graphic>
          <a:graphicData uri="http://schemas.openxmlformats.org/drawingml/2006/table">
            <a:tbl>
              <a:tblPr firstRow="1" firstCol="1">
                <a:tableStyleId>{21E4AEA4-8DFA-4A89-87EB-49C32662AFE0}</a:tableStyleId>
              </a:tblPr>
              <a:tblGrid>
                <a:gridCol w="973137">
                  <a:extLst>
                    <a:ext uri="{9D8B030D-6E8A-4147-A177-3AD203B41FA5}">
                      <a16:colId xmlns:a16="http://schemas.microsoft.com/office/drawing/2014/main" val="20000"/>
                    </a:ext>
                  </a:extLst>
                </a:gridCol>
                <a:gridCol w="1538288">
                  <a:extLst>
                    <a:ext uri="{9D8B030D-6E8A-4147-A177-3AD203B41FA5}">
                      <a16:colId xmlns:a16="http://schemas.microsoft.com/office/drawing/2014/main" val="20001"/>
                    </a:ext>
                  </a:extLst>
                </a:gridCol>
                <a:gridCol w="1173162">
                  <a:extLst>
                    <a:ext uri="{9D8B030D-6E8A-4147-A177-3AD203B41FA5}">
                      <a16:colId xmlns:a16="http://schemas.microsoft.com/office/drawing/2014/main" val="20002"/>
                    </a:ext>
                  </a:extLst>
                </a:gridCol>
              </a:tblGrid>
              <a:tr h="866775">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End Point</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Gardasil</a:t>
                      </a:r>
                      <a:r>
                        <a:rPr kumimoji="0" lang="en-US" sz="1200" u="none" strike="noStrike" cap="none" normalizeH="0" baseline="30000" dirty="0">
                          <a:ln>
                            <a:noFill/>
                          </a:ln>
                          <a:effectLst/>
                        </a:rPr>
                        <a:t>™</a:t>
                      </a:r>
                      <a:r>
                        <a:rPr kumimoji="0" lang="en-US" sz="1200" u="none" strike="noStrike" cap="none" normalizeH="0" baseline="0" dirty="0">
                          <a:ln>
                            <a:noFill/>
                          </a:ln>
                          <a:effectLst/>
                        </a:rPr>
                        <a:t> </a:t>
                      </a:r>
                      <a:r>
                        <a:rPr kumimoji="0" lang="tr-TR" sz="1200" u="none" strike="noStrike" cap="none" normalizeH="0" baseline="0" dirty="0">
                          <a:ln>
                            <a:noFill/>
                          </a:ln>
                          <a:effectLst/>
                        </a:rPr>
                        <a:t>cases</a:t>
                      </a:r>
                      <a:endParaRPr kumimoji="0" lang="en-US" sz="12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br>
                        <a:rPr kumimoji="0" lang="en-US" sz="1200" u="none" strike="noStrike" cap="none" normalizeH="0" baseline="0" dirty="0">
                          <a:ln>
                            <a:noFill/>
                          </a:ln>
                          <a:effectLst/>
                        </a:rPr>
                      </a:br>
                      <a:r>
                        <a:rPr kumimoji="0" lang="en-US" sz="1200" u="none" strike="noStrike" cap="none" normalizeH="0" baseline="0" dirty="0">
                          <a:ln>
                            <a:noFill/>
                          </a:ln>
                          <a:effectLst/>
                        </a:rPr>
                        <a:t>(N=568)</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err="1">
                          <a:ln>
                            <a:noFill/>
                          </a:ln>
                          <a:effectLst/>
                          <a:latin typeface="Aptos" panose="020B0004020202020204" pitchFamily="34" charset="0"/>
                        </a:rPr>
                        <a:t>Pla</a:t>
                      </a:r>
                      <a:r>
                        <a:rPr kumimoji="0" lang="tr-TR" sz="1200" u="none" strike="noStrike" cap="none" normalizeH="0" baseline="0" dirty="0">
                          <a:ln>
                            <a:noFill/>
                          </a:ln>
                          <a:effectLst/>
                        </a:rPr>
                        <a:t>c</a:t>
                      </a:r>
                      <a:r>
                        <a:rPr kumimoji="0" lang="en-US" sz="1200" u="none" strike="noStrike" cap="none" normalizeH="0" baseline="0" dirty="0" err="1">
                          <a:ln>
                            <a:noFill/>
                          </a:ln>
                          <a:effectLst/>
                        </a:rPr>
                        <a:t>ebo</a:t>
                      </a:r>
                      <a:r>
                        <a:rPr kumimoji="0" lang="en-US" sz="1200" u="none" strike="noStrike" cap="none" normalizeH="0" baseline="0" dirty="0">
                          <a:ln>
                            <a:noFill/>
                          </a:ln>
                          <a:effectLst/>
                        </a:rPr>
                        <a:t> </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rPr>
                        <a:t> </a:t>
                      </a:r>
                      <a:br>
                        <a:rPr kumimoji="0" lang="en-US" sz="1200" u="none" strike="noStrike" cap="none" normalizeH="0" baseline="0" dirty="0">
                          <a:ln>
                            <a:noFill/>
                          </a:ln>
                          <a:effectLst/>
                        </a:rPr>
                      </a:br>
                      <a:r>
                        <a:rPr kumimoji="0" lang="en-US" sz="1200" u="none" strike="noStrike" cap="none" normalizeH="0" baseline="0" dirty="0">
                          <a:ln>
                            <a:noFill/>
                          </a:ln>
                          <a:effectLst/>
                        </a:rPr>
                        <a:t>(N=580)</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extLst>
                  <a:ext uri="{0D108BD9-81ED-4DB2-BD59-A6C34878D82A}">
                    <a16:rowId xmlns:a16="http://schemas.microsoft.com/office/drawing/2014/main" val="10000"/>
                  </a:ext>
                </a:extLst>
              </a:tr>
              <a:tr h="606425">
                <a:tc>
                  <a:txBody>
                    <a:bodyPr/>
                    <a:lstStyle/>
                    <a:p>
                      <a:pPr marL="0" marR="0" lvl="0" indent="0" algn="l"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HPV 6/11/16/18-CIN </a:t>
                      </a:r>
                      <a:r>
                        <a:rPr kumimoji="0" lang="tr-TR" sz="1200" u="none" strike="noStrike" cap="none" normalizeH="0" baseline="0" dirty="0">
                          <a:ln>
                            <a:noFill/>
                          </a:ln>
                          <a:effectLst/>
                        </a:rPr>
                        <a:t>or </a:t>
                      </a:r>
                      <a:r>
                        <a:rPr kumimoji="0" lang="en-US" sz="1200" u="none" strike="noStrike" cap="none" normalizeH="0" baseline="0" dirty="0">
                          <a:ln>
                            <a:noFill/>
                          </a:ln>
                          <a:effectLst/>
                        </a:rPr>
                        <a:t>AIS</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94</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94</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1"/>
                  </a:ext>
                </a:extLst>
              </a:tr>
            </a:tbl>
          </a:graphicData>
        </a:graphic>
      </p:graphicFrame>
      <p:graphicFrame>
        <p:nvGraphicFramePr>
          <p:cNvPr id="594964" name="Group 20"/>
          <p:cNvGraphicFramePr>
            <a:graphicFrameLocks noGrp="1"/>
          </p:cNvGraphicFramePr>
          <p:nvPr/>
        </p:nvGraphicFramePr>
        <p:xfrm>
          <a:off x="6428681" y="1942867"/>
          <a:ext cx="3659187" cy="1487361"/>
        </p:xfrm>
        <a:graphic>
          <a:graphicData uri="http://schemas.openxmlformats.org/drawingml/2006/table">
            <a:tbl>
              <a:tblPr firstRow="1" firstCol="1">
                <a:tableStyleId>{21E4AEA4-8DFA-4A89-87EB-49C32662AFE0}</a:tableStyleId>
              </a:tblPr>
              <a:tblGrid>
                <a:gridCol w="966787">
                  <a:extLst>
                    <a:ext uri="{9D8B030D-6E8A-4147-A177-3AD203B41FA5}">
                      <a16:colId xmlns:a16="http://schemas.microsoft.com/office/drawing/2014/main" val="20000"/>
                    </a:ext>
                  </a:extLst>
                </a:gridCol>
                <a:gridCol w="1527175">
                  <a:extLst>
                    <a:ext uri="{9D8B030D-6E8A-4147-A177-3AD203B41FA5}">
                      <a16:colId xmlns:a16="http://schemas.microsoft.com/office/drawing/2014/main" val="20001"/>
                    </a:ext>
                  </a:extLst>
                </a:gridCol>
                <a:gridCol w="1165225">
                  <a:extLst>
                    <a:ext uri="{9D8B030D-6E8A-4147-A177-3AD203B41FA5}">
                      <a16:colId xmlns:a16="http://schemas.microsoft.com/office/drawing/2014/main" val="20002"/>
                    </a:ext>
                  </a:extLst>
                </a:gridCol>
              </a:tblGrid>
              <a:tr h="874713">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End Point</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Gardasil </a:t>
                      </a:r>
                      <a:r>
                        <a:rPr kumimoji="0" lang="tr-TR" sz="1200" u="none" strike="noStrike" cap="none" normalizeH="0" baseline="0" dirty="0">
                          <a:ln>
                            <a:noFill/>
                          </a:ln>
                          <a:effectLst/>
                        </a:rPr>
                        <a:t>cases</a:t>
                      </a:r>
                      <a:br>
                        <a:rPr kumimoji="0" lang="en-US" sz="1200" u="none" strike="noStrike" cap="none" normalizeH="0" baseline="0" dirty="0">
                          <a:ln>
                            <a:noFill/>
                          </a:ln>
                          <a:effectLst/>
                        </a:rPr>
                      </a:br>
                      <a:endParaRPr kumimoji="0" lang="en-US" sz="12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rPr>
                        <a:t>(N=1242)</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err="1">
                          <a:ln>
                            <a:noFill/>
                          </a:ln>
                          <a:effectLst/>
                          <a:latin typeface="Aptos" panose="020B0004020202020204" pitchFamily="34" charset="0"/>
                        </a:rPr>
                        <a:t>Pla</a:t>
                      </a:r>
                      <a:r>
                        <a:rPr kumimoji="0" lang="tr-TR" sz="1200" u="none" strike="noStrike" cap="none" normalizeH="0" baseline="0" dirty="0">
                          <a:ln>
                            <a:noFill/>
                          </a:ln>
                          <a:effectLst/>
                        </a:rPr>
                        <a:t>c</a:t>
                      </a:r>
                      <a:r>
                        <a:rPr kumimoji="0" lang="en-US" sz="1200" u="none" strike="noStrike" cap="none" normalizeH="0" baseline="0" dirty="0" err="1">
                          <a:ln>
                            <a:noFill/>
                          </a:ln>
                          <a:effectLst/>
                        </a:rPr>
                        <a:t>ebo</a:t>
                      </a:r>
                      <a:r>
                        <a:rPr kumimoji="0" lang="en-US" sz="1200" u="none" strike="noStrike" cap="none" normalizeH="0" baseline="0" dirty="0">
                          <a:ln>
                            <a:noFill/>
                          </a:ln>
                          <a:effectLst/>
                        </a:rPr>
                        <a:t> </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rPr>
                        <a:t> </a:t>
                      </a:r>
                      <a:br>
                        <a:rPr kumimoji="0" lang="en-US" sz="1200" u="none" strike="noStrike" cap="none" normalizeH="0" baseline="0" dirty="0">
                          <a:ln>
                            <a:noFill/>
                          </a:ln>
                          <a:effectLst/>
                        </a:rPr>
                      </a:br>
                      <a:r>
                        <a:rPr kumimoji="0" lang="en-US" sz="1200" u="none" strike="noStrike" cap="none" normalizeH="0" baseline="0" dirty="0">
                          <a:ln>
                            <a:noFill/>
                          </a:ln>
                          <a:effectLst/>
                        </a:rPr>
                        <a:t>(N=1283)</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extLst>
                  <a:ext uri="{0D108BD9-81ED-4DB2-BD59-A6C34878D82A}">
                    <a16:rowId xmlns:a16="http://schemas.microsoft.com/office/drawing/2014/main" val="10000"/>
                  </a:ext>
                </a:extLst>
              </a:tr>
              <a:tr h="590550">
                <a:tc>
                  <a:txBody>
                    <a:bodyPr/>
                    <a:lstStyle/>
                    <a:p>
                      <a:pPr marL="0" marR="0" lvl="0" indent="0" algn="l"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HPV 6/11/16/18-CIN </a:t>
                      </a:r>
                      <a:r>
                        <a:rPr kumimoji="0" lang="tr-TR" sz="1200" u="none" strike="noStrike" cap="none" normalizeH="0" baseline="0" dirty="0">
                          <a:ln>
                            <a:noFill/>
                          </a:ln>
                          <a:effectLst/>
                        </a:rPr>
                        <a:t>or </a:t>
                      </a:r>
                      <a:r>
                        <a:rPr kumimoji="0" lang="en-US" sz="1200" u="none" strike="noStrike" cap="none" normalizeH="0" baseline="0" dirty="0">
                          <a:ln>
                            <a:noFill/>
                          </a:ln>
                          <a:effectLst/>
                        </a:rPr>
                        <a:t>AIS</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0</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5</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1"/>
                  </a:ext>
                </a:extLst>
              </a:tr>
            </a:tbl>
          </a:graphicData>
        </a:graphic>
      </p:graphicFrame>
      <p:sp>
        <p:nvSpPr>
          <p:cNvPr id="595006" name="Rectangle 62"/>
          <p:cNvSpPr>
            <a:spLocks noGrp="1" noChangeArrowheads="1"/>
          </p:cNvSpPr>
          <p:nvPr>
            <p:ph type="title"/>
          </p:nvPr>
        </p:nvSpPr>
        <p:spPr/>
        <p:txBody>
          <a:bodyPr/>
          <a:lstStyle/>
          <a:p>
            <a:r>
              <a:rPr lang="en-GB" sz="2800" dirty="0"/>
              <a:t>Gardasil</a:t>
            </a:r>
            <a:r>
              <a:rPr lang="en-GB" sz="2800" baseline="30000" dirty="0"/>
              <a:t>®</a:t>
            </a:r>
            <a:r>
              <a:rPr lang="tr-TR" sz="2800" dirty="0"/>
              <a:t> </a:t>
            </a:r>
            <a:r>
              <a:rPr lang="tr-TR" sz="2800" dirty="0" err="1"/>
              <a:t>Efficacy</a:t>
            </a:r>
            <a:r>
              <a:rPr lang="tr-TR" sz="2800" dirty="0"/>
              <a:t> on</a:t>
            </a:r>
            <a:r>
              <a:rPr lang="tr-TR" sz="2800" baseline="30000" dirty="0"/>
              <a:t> </a:t>
            </a:r>
            <a:r>
              <a:rPr lang="tr-TR" sz="2800" dirty="0"/>
              <a:t>CIN </a:t>
            </a:r>
            <a:r>
              <a:rPr lang="tr-TR" sz="2800" dirty="0" err="1"/>
              <a:t>and</a:t>
            </a:r>
            <a:r>
              <a:rPr lang="tr-TR" sz="2800" dirty="0"/>
              <a:t> </a:t>
            </a:r>
            <a:r>
              <a:rPr lang="tr-TR" sz="2800" dirty="0" err="1"/>
              <a:t>Related</a:t>
            </a:r>
            <a:r>
              <a:rPr lang="tr-TR" sz="2800" dirty="0"/>
              <a:t> </a:t>
            </a:r>
            <a:r>
              <a:rPr lang="en-US" sz="2800" dirty="0"/>
              <a:t>HPV 6/11/16/18  </a:t>
            </a:r>
            <a:r>
              <a:rPr lang="tr-TR" sz="2800" dirty="0" err="1"/>
              <a:t>Serotypes</a:t>
            </a:r>
            <a:endParaRPr lang="en-US" sz="2800" dirty="0"/>
          </a:p>
        </p:txBody>
      </p:sp>
      <p:graphicFrame>
        <p:nvGraphicFramePr>
          <p:cNvPr id="594978" name="Group 34"/>
          <p:cNvGraphicFramePr>
            <a:graphicFrameLocks noGrp="1"/>
          </p:cNvGraphicFramePr>
          <p:nvPr>
            <p:ph sz="quarter" idx="4294967295"/>
          </p:nvPr>
        </p:nvGraphicFramePr>
        <p:xfrm>
          <a:off x="2104132" y="1964297"/>
          <a:ext cx="3744416" cy="1444498"/>
        </p:xfrm>
        <a:graphic>
          <a:graphicData uri="http://schemas.openxmlformats.org/drawingml/2006/table">
            <a:tbl>
              <a:tblPr firstRow="1" firstCol="1">
                <a:tableStyleId>{21E4AEA4-8DFA-4A89-87EB-49C32662AFE0}</a:tableStyleId>
              </a:tblPr>
              <a:tblGrid>
                <a:gridCol w="989305">
                  <a:extLst>
                    <a:ext uri="{9D8B030D-6E8A-4147-A177-3AD203B41FA5}">
                      <a16:colId xmlns:a16="http://schemas.microsoft.com/office/drawing/2014/main" val="20000"/>
                    </a:ext>
                  </a:extLst>
                </a:gridCol>
                <a:gridCol w="1562746">
                  <a:extLst>
                    <a:ext uri="{9D8B030D-6E8A-4147-A177-3AD203B41FA5}">
                      <a16:colId xmlns:a16="http://schemas.microsoft.com/office/drawing/2014/main" val="20001"/>
                    </a:ext>
                  </a:extLst>
                </a:gridCol>
                <a:gridCol w="1192365">
                  <a:extLst>
                    <a:ext uri="{9D8B030D-6E8A-4147-A177-3AD203B41FA5}">
                      <a16:colId xmlns:a16="http://schemas.microsoft.com/office/drawing/2014/main" val="20002"/>
                    </a:ext>
                  </a:extLst>
                </a:gridCol>
              </a:tblGrid>
              <a:tr h="831850">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End Point</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endParaRPr kumimoji="0" lang="en-US" sz="1200" b="1" i="0" u="none" strike="noStrike" cap="none" normalizeH="0" baseline="0" dirty="0">
                        <a:ln>
                          <a:noFill/>
                        </a:ln>
                        <a:solidFill>
                          <a:srgbClr val="FFFFFF"/>
                        </a:solidFill>
                        <a:effectLst/>
                        <a:latin typeface="Aptos" panose="020B0004020202020204" pitchFamily="34" charset="0"/>
                      </a:endParaRPr>
                    </a:p>
                  </a:txBody>
                  <a:tcPr marL="99017" marR="99017"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Gardasil</a:t>
                      </a:r>
                      <a:r>
                        <a:rPr kumimoji="0" lang="en-US" sz="1200" u="none" strike="noStrike" cap="none" normalizeH="0" baseline="30000" dirty="0">
                          <a:ln>
                            <a:noFill/>
                          </a:ln>
                          <a:effectLst/>
                        </a:rPr>
                        <a:t>™</a:t>
                      </a:r>
                      <a:r>
                        <a:rPr kumimoji="0" lang="en-US" sz="1200" u="none" strike="noStrike" cap="none" normalizeH="0" baseline="0" dirty="0">
                          <a:ln>
                            <a:noFill/>
                          </a:ln>
                          <a:effectLst/>
                        </a:rPr>
                        <a:t> </a:t>
                      </a:r>
                      <a:r>
                        <a:rPr kumimoji="0" lang="tr-TR" sz="1200" u="none" strike="noStrike" cap="none" normalizeH="0" baseline="0" dirty="0">
                          <a:ln>
                            <a:noFill/>
                          </a:ln>
                          <a:effectLst/>
                        </a:rPr>
                        <a:t>cases</a:t>
                      </a:r>
                      <a:endParaRPr kumimoji="0" lang="en-US" sz="12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br>
                        <a:rPr kumimoji="0" lang="en-US" sz="1200" u="none" strike="noStrike" cap="none" normalizeH="0" baseline="0" dirty="0">
                          <a:ln>
                            <a:noFill/>
                          </a:ln>
                          <a:effectLst/>
                        </a:rPr>
                      </a:br>
                      <a:r>
                        <a:rPr kumimoji="0" lang="en-US" sz="1200" u="none" strike="noStrike" cap="none" normalizeH="0" baseline="0" dirty="0">
                          <a:ln>
                            <a:noFill/>
                          </a:ln>
                          <a:effectLst/>
                        </a:rPr>
                        <a:t>(N=8,625)</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99017" marR="99017"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err="1">
                          <a:ln>
                            <a:noFill/>
                          </a:ln>
                          <a:effectLst/>
                          <a:latin typeface="Aptos" panose="020B0004020202020204" pitchFamily="34" charset="0"/>
                        </a:rPr>
                        <a:t>Pla</a:t>
                      </a:r>
                      <a:r>
                        <a:rPr kumimoji="0" lang="tr-TR" sz="1200" u="none" strike="noStrike" cap="none" normalizeH="0" baseline="0" dirty="0">
                          <a:ln>
                            <a:noFill/>
                          </a:ln>
                          <a:effectLst/>
                        </a:rPr>
                        <a:t>c</a:t>
                      </a:r>
                      <a:r>
                        <a:rPr kumimoji="0" lang="en-US" sz="1200" u="none" strike="noStrike" cap="none" normalizeH="0" baseline="0" dirty="0" err="1">
                          <a:ln>
                            <a:noFill/>
                          </a:ln>
                          <a:effectLst/>
                        </a:rPr>
                        <a:t>ebo</a:t>
                      </a:r>
                      <a:r>
                        <a:rPr kumimoji="0" lang="en-US" sz="1200" u="none" strike="noStrike" cap="none" normalizeH="0" baseline="0" dirty="0">
                          <a:ln>
                            <a:noFill/>
                          </a:ln>
                          <a:effectLst/>
                        </a:rPr>
                        <a:t> </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rPr>
                        <a:t> </a:t>
                      </a:r>
                      <a:br>
                        <a:rPr kumimoji="0" lang="en-US" sz="1200" u="none" strike="noStrike" cap="none" normalizeH="0" baseline="0" dirty="0">
                          <a:ln>
                            <a:noFill/>
                          </a:ln>
                          <a:effectLst/>
                        </a:rPr>
                      </a:br>
                      <a:r>
                        <a:rPr kumimoji="0" lang="en-US" sz="1200" u="none" strike="noStrike" cap="none" normalizeH="0" baseline="0" dirty="0">
                          <a:ln>
                            <a:noFill/>
                          </a:ln>
                          <a:effectLst/>
                        </a:rPr>
                        <a:t>(N=8,673)</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99017" marR="99017" anchor="b" horzOverflow="overflow"/>
                </a:tc>
                <a:extLst>
                  <a:ext uri="{0D108BD9-81ED-4DB2-BD59-A6C34878D82A}">
                    <a16:rowId xmlns:a16="http://schemas.microsoft.com/office/drawing/2014/main" val="10000"/>
                  </a:ext>
                </a:extLst>
              </a:tr>
              <a:tr h="606425">
                <a:tc>
                  <a:txBody>
                    <a:bodyPr/>
                    <a:lstStyle/>
                    <a:p>
                      <a:pPr marL="0" marR="0" lvl="0" indent="0" algn="l"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HPV 6/11/16/18-CIN </a:t>
                      </a:r>
                      <a:r>
                        <a:rPr kumimoji="0" lang="tr-TR" sz="1200" u="none" strike="noStrike" cap="none" normalizeH="0" baseline="0" dirty="0">
                          <a:ln>
                            <a:noFill/>
                          </a:ln>
                          <a:effectLst/>
                        </a:rPr>
                        <a:t>or </a:t>
                      </a:r>
                      <a:r>
                        <a:rPr kumimoji="0" lang="en-US" sz="1200" u="none" strike="noStrike" cap="none" normalizeH="0" baseline="0" dirty="0">
                          <a:ln>
                            <a:noFill/>
                          </a:ln>
                          <a:effectLst/>
                        </a:rPr>
                        <a:t>AIS</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99017" marR="99017"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9</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99017" marR="99017"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143</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99017" marR="99017" anchor="ctr" horzOverflow="overflow"/>
                </a:tc>
                <a:extLst>
                  <a:ext uri="{0D108BD9-81ED-4DB2-BD59-A6C34878D82A}">
                    <a16:rowId xmlns:a16="http://schemas.microsoft.com/office/drawing/2014/main" val="10001"/>
                  </a:ext>
                </a:extLst>
              </a:tr>
            </a:tbl>
          </a:graphicData>
        </a:graphic>
      </p:graphicFrame>
      <p:sp>
        <p:nvSpPr>
          <p:cNvPr id="595007" name="Rectangle 63"/>
          <p:cNvSpPr>
            <a:spLocks noGrp="1" noChangeArrowheads="1"/>
          </p:cNvSpPr>
          <p:nvPr>
            <p:ph type="body" idx="4294967295"/>
          </p:nvPr>
        </p:nvSpPr>
        <p:spPr>
          <a:xfrm>
            <a:off x="2684993" y="1448781"/>
            <a:ext cx="2830513" cy="415925"/>
          </a:xfrm>
          <a:prstGeom prst="rect">
            <a:avLst/>
          </a:prstGeom>
          <a:noFill/>
          <a:ln w="9525">
            <a:noFill/>
            <a:miter lim="800000"/>
            <a:headEnd/>
            <a:tailEnd/>
          </a:ln>
          <a:effectLst/>
        </p:spPr>
        <p:txBody>
          <a:bodyPr vert="horz" lIns="0" tIns="45720" rIns="0" bIns="45720" rtlCol="0">
            <a:normAutofit/>
          </a:bodyPr>
          <a:lstStyle/>
          <a:p>
            <a:pPr fontAlgn="base">
              <a:lnSpc>
                <a:spcPct val="95000"/>
              </a:lnSpc>
              <a:spcBef>
                <a:spcPct val="30000"/>
              </a:spcBef>
              <a:spcAft>
                <a:spcPct val="0"/>
              </a:spcAft>
              <a:buClr>
                <a:srgbClr val="99CCFF"/>
              </a:buClr>
              <a:buNone/>
            </a:pPr>
            <a:r>
              <a:rPr lang="en-US" sz="1600" b="1" dirty="0" err="1">
                <a:solidFill>
                  <a:schemeClr val="accent2"/>
                </a:solidFill>
                <a:effectLst>
                  <a:outerShdw blurRad="38100" dist="38100" dir="2700000" algn="tl">
                    <a:srgbClr val="000000"/>
                  </a:outerShdw>
                </a:effectLst>
                <a:latin typeface="Aptos" panose="020B0004020202020204" pitchFamily="34" charset="0"/>
                <a:cs typeface="Arial" charset="0"/>
              </a:rPr>
              <a:t>Seronegat</a:t>
            </a:r>
            <a:r>
              <a:rPr lang="tr-TR" sz="1600" b="1" dirty="0">
                <a:solidFill>
                  <a:schemeClr val="accent2"/>
                </a:solidFill>
                <a:effectLst>
                  <a:outerShdw blurRad="38100" dist="38100" dir="2700000" algn="tl">
                    <a:srgbClr val="000000"/>
                  </a:outerShdw>
                </a:effectLst>
                <a:latin typeface="Aptos" panose="020B0004020202020204" pitchFamily="34" charset="0"/>
                <a:cs typeface="Arial" charset="0"/>
              </a:rPr>
              <a:t>ive</a:t>
            </a:r>
            <a:r>
              <a:rPr lang="en-US" sz="1600" b="1" dirty="0">
                <a:solidFill>
                  <a:schemeClr val="accent2"/>
                </a:solidFill>
                <a:effectLst>
                  <a:outerShdw blurRad="38100" dist="38100" dir="2700000" algn="tl">
                    <a:srgbClr val="000000"/>
                  </a:outerShdw>
                </a:effectLst>
                <a:latin typeface="Aptos" panose="020B0004020202020204" pitchFamily="34" charset="0"/>
                <a:cs typeface="Arial" charset="0"/>
              </a:rPr>
              <a:t>/PCR-</a:t>
            </a:r>
            <a:r>
              <a:rPr lang="en-US" sz="1600" b="1" dirty="0" err="1">
                <a:solidFill>
                  <a:schemeClr val="accent2"/>
                </a:solidFill>
                <a:effectLst>
                  <a:outerShdw blurRad="38100" dist="38100" dir="2700000" algn="tl">
                    <a:srgbClr val="000000"/>
                  </a:outerShdw>
                </a:effectLst>
                <a:latin typeface="Aptos" panose="020B0004020202020204" pitchFamily="34" charset="0"/>
                <a:cs typeface="Arial" charset="0"/>
              </a:rPr>
              <a:t>negati</a:t>
            </a:r>
            <a:r>
              <a:rPr lang="tr-TR" sz="1600" b="1" dirty="0">
                <a:solidFill>
                  <a:schemeClr val="accent2"/>
                </a:solidFill>
                <a:effectLst>
                  <a:outerShdw blurRad="38100" dist="38100" dir="2700000" algn="tl">
                    <a:srgbClr val="000000"/>
                  </a:outerShdw>
                </a:effectLst>
                <a:latin typeface="Aptos" panose="020B0004020202020204" pitchFamily="34" charset="0"/>
                <a:cs typeface="Arial" charset="0"/>
              </a:rPr>
              <a:t>ve</a:t>
            </a:r>
            <a:endParaRPr lang="en-US" sz="1600" b="1" dirty="0">
              <a:solidFill>
                <a:schemeClr val="accent2"/>
              </a:solidFill>
              <a:effectLst>
                <a:outerShdw blurRad="38100" dist="38100" dir="2700000" algn="tl">
                  <a:srgbClr val="000000"/>
                </a:outerShdw>
              </a:effectLst>
              <a:latin typeface="Aptos" panose="020B0004020202020204" pitchFamily="34" charset="0"/>
              <a:cs typeface="Arial" charset="0"/>
            </a:endParaRPr>
          </a:p>
        </p:txBody>
      </p:sp>
      <p:graphicFrame>
        <p:nvGraphicFramePr>
          <p:cNvPr id="594992" name="Group 48"/>
          <p:cNvGraphicFramePr>
            <a:graphicFrameLocks noGrp="1"/>
          </p:cNvGraphicFramePr>
          <p:nvPr/>
        </p:nvGraphicFramePr>
        <p:xfrm>
          <a:off x="2115610" y="4093556"/>
          <a:ext cx="3684587" cy="1479423"/>
        </p:xfrm>
        <a:graphic>
          <a:graphicData uri="http://schemas.openxmlformats.org/drawingml/2006/table">
            <a:tbl>
              <a:tblPr firstRow="1" firstCol="1">
                <a:tableStyleId>{21E4AEA4-8DFA-4A89-87EB-49C32662AFE0}</a:tableStyleId>
              </a:tblPr>
              <a:tblGrid>
                <a:gridCol w="973137">
                  <a:extLst>
                    <a:ext uri="{9D8B030D-6E8A-4147-A177-3AD203B41FA5}">
                      <a16:colId xmlns:a16="http://schemas.microsoft.com/office/drawing/2014/main" val="20000"/>
                    </a:ext>
                  </a:extLst>
                </a:gridCol>
                <a:gridCol w="1538288">
                  <a:extLst>
                    <a:ext uri="{9D8B030D-6E8A-4147-A177-3AD203B41FA5}">
                      <a16:colId xmlns:a16="http://schemas.microsoft.com/office/drawing/2014/main" val="20001"/>
                    </a:ext>
                  </a:extLst>
                </a:gridCol>
                <a:gridCol w="1173162">
                  <a:extLst>
                    <a:ext uri="{9D8B030D-6E8A-4147-A177-3AD203B41FA5}">
                      <a16:colId xmlns:a16="http://schemas.microsoft.com/office/drawing/2014/main" val="20002"/>
                    </a:ext>
                  </a:extLst>
                </a:gridCol>
              </a:tblGrid>
              <a:tr h="866775">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End </a:t>
                      </a:r>
                      <a:r>
                        <a:rPr kumimoji="0" lang="en-US" sz="1200" u="none" strike="noStrike" kern="1200" cap="none" normalizeH="0" baseline="0" dirty="0">
                          <a:ln>
                            <a:noFill/>
                          </a:ln>
                          <a:effectLst/>
                        </a:rPr>
                        <a:t>Point</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Gardasil</a:t>
                      </a:r>
                      <a:r>
                        <a:rPr kumimoji="0" lang="en-US" sz="1200" u="none" strike="noStrike" cap="none" normalizeH="0" baseline="30000" dirty="0">
                          <a:ln>
                            <a:noFill/>
                          </a:ln>
                          <a:effectLst/>
                        </a:rPr>
                        <a:t>™</a:t>
                      </a:r>
                      <a:r>
                        <a:rPr kumimoji="0" lang="en-US" sz="1200" u="none" strike="noStrike" cap="none" normalizeH="0" baseline="0" dirty="0">
                          <a:ln>
                            <a:noFill/>
                          </a:ln>
                          <a:effectLst/>
                        </a:rPr>
                        <a:t> </a:t>
                      </a:r>
                      <a:r>
                        <a:rPr kumimoji="0" lang="tr-TR" sz="1200" u="none" strike="noStrike" cap="none" normalizeH="0" baseline="0" dirty="0">
                          <a:ln>
                            <a:noFill/>
                          </a:ln>
                          <a:effectLst/>
                        </a:rPr>
                        <a:t>cases</a:t>
                      </a:r>
                      <a:endParaRPr kumimoji="0" lang="en-US" sz="1200" u="none" strike="noStrike" cap="none" normalizeH="0" baseline="0" dirty="0">
                        <a:ln>
                          <a:noFill/>
                        </a:ln>
                        <a:effectLst/>
                      </a:endParaRP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br>
                        <a:rPr kumimoji="0" lang="en-US" sz="1200" u="none" strike="noStrike" cap="none" normalizeH="0" baseline="0" dirty="0">
                          <a:ln>
                            <a:noFill/>
                          </a:ln>
                          <a:effectLst/>
                        </a:rPr>
                      </a:br>
                      <a:r>
                        <a:rPr kumimoji="0" lang="en-US" sz="1200" u="none" strike="noStrike" cap="none" normalizeH="0" baseline="0" dirty="0">
                          <a:ln>
                            <a:noFill/>
                          </a:ln>
                          <a:effectLst/>
                        </a:rPr>
                        <a:t>(N=797)</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err="1">
                          <a:ln>
                            <a:noFill/>
                          </a:ln>
                          <a:effectLst/>
                          <a:latin typeface="Aptos" panose="020B0004020202020204" pitchFamily="34" charset="0"/>
                        </a:rPr>
                        <a:t>Pla</a:t>
                      </a:r>
                      <a:r>
                        <a:rPr kumimoji="0" lang="tr-TR" sz="1200" u="none" strike="noStrike" cap="none" normalizeH="0" baseline="0" dirty="0">
                          <a:ln>
                            <a:noFill/>
                          </a:ln>
                          <a:effectLst/>
                        </a:rPr>
                        <a:t>c</a:t>
                      </a:r>
                      <a:r>
                        <a:rPr kumimoji="0" lang="en-US" sz="1200" u="none" strike="noStrike" cap="none" normalizeH="0" baseline="0" dirty="0" err="1">
                          <a:ln>
                            <a:noFill/>
                          </a:ln>
                          <a:effectLst/>
                        </a:rPr>
                        <a:t>ebo</a:t>
                      </a:r>
                      <a:r>
                        <a:rPr kumimoji="0" lang="en-US" sz="1200" u="none" strike="noStrike" cap="none" normalizeH="0" baseline="0" dirty="0">
                          <a:ln>
                            <a:noFill/>
                          </a:ln>
                          <a:effectLst/>
                        </a:rPr>
                        <a:t> </a:t>
                      </a:r>
                    </a:p>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rPr>
                        <a:t> </a:t>
                      </a:r>
                      <a:br>
                        <a:rPr kumimoji="0" lang="en-US" sz="1200" u="none" strike="noStrike" cap="none" normalizeH="0" baseline="0" dirty="0">
                          <a:ln>
                            <a:noFill/>
                          </a:ln>
                          <a:effectLst/>
                        </a:rPr>
                      </a:br>
                      <a:r>
                        <a:rPr kumimoji="0" lang="en-US" sz="1200" u="none" strike="noStrike" cap="none" normalizeH="0" baseline="0" dirty="0">
                          <a:ln>
                            <a:noFill/>
                          </a:ln>
                          <a:effectLst/>
                        </a:rPr>
                        <a:t>(N=768)</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b" horzOverflow="overflow"/>
                </a:tc>
                <a:extLst>
                  <a:ext uri="{0D108BD9-81ED-4DB2-BD59-A6C34878D82A}">
                    <a16:rowId xmlns:a16="http://schemas.microsoft.com/office/drawing/2014/main" val="10000"/>
                  </a:ext>
                </a:extLst>
              </a:tr>
              <a:tr h="606425">
                <a:tc>
                  <a:txBody>
                    <a:bodyPr/>
                    <a:lstStyle/>
                    <a:p>
                      <a:pPr marL="0" marR="0" lvl="0" indent="0" algn="l"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200" u="none" strike="noStrike" cap="none" normalizeH="0" baseline="0" dirty="0">
                          <a:ln>
                            <a:noFill/>
                          </a:ln>
                          <a:effectLst/>
                          <a:latin typeface="Aptos" panose="020B0004020202020204" pitchFamily="34" charset="0"/>
                        </a:rPr>
                        <a:t>HPV 6/11/16/18-CIN </a:t>
                      </a:r>
                      <a:r>
                        <a:rPr kumimoji="0" lang="tr-TR" sz="1200" u="none" strike="noStrike" cap="none" normalizeH="0" baseline="0" dirty="0">
                          <a:ln>
                            <a:noFill/>
                          </a:ln>
                          <a:effectLst/>
                        </a:rPr>
                        <a:t>or </a:t>
                      </a:r>
                      <a:r>
                        <a:rPr kumimoji="0" lang="en-US" sz="1200" u="none" strike="noStrike" cap="none" normalizeH="0" baseline="0" dirty="0">
                          <a:ln>
                            <a:noFill/>
                          </a:ln>
                          <a:effectLst/>
                        </a:rPr>
                        <a:t>AIS</a:t>
                      </a:r>
                      <a:endParaRPr kumimoji="0" lang="en-US" sz="12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70</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tc>
                  <a:txBody>
                    <a:bodyPr/>
                    <a:lstStyle/>
                    <a:p>
                      <a:pPr marL="0" marR="0" lvl="0" indent="0" algn="ctr" defTabSz="914400" rtl="0" eaLnBrk="1" fontAlgn="base" latinLnBrk="0" hangingPunct="1">
                        <a:lnSpc>
                          <a:spcPct val="95000"/>
                        </a:lnSpc>
                        <a:spcBef>
                          <a:spcPct val="30000"/>
                        </a:spcBef>
                        <a:spcAft>
                          <a:spcPct val="30000"/>
                        </a:spcAft>
                        <a:buClr>
                          <a:srgbClr val="99CCFF"/>
                        </a:buClr>
                        <a:buSzTx/>
                        <a:buFont typeface="Wingdings" pitchFamily="2" charset="2"/>
                        <a:buNone/>
                        <a:tabLst/>
                      </a:pPr>
                      <a:r>
                        <a:rPr kumimoji="0" lang="en-US" sz="1600" u="none" strike="noStrike" cap="none" normalizeH="0" baseline="0" dirty="0">
                          <a:ln>
                            <a:noFill/>
                          </a:ln>
                          <a:effectLst/>
                          <a:latin typeface="Aptos" panose="020B0004020202020204" pitchFamily="34" charset="0"/>
                        </a:rPr>
                        <a:t>91</a:t>
                      </a:r>
                      <a:endParaRPr kumimoji="0" lang="en-US" sz="1600" b="1" i="0" u="none" strike="noStrike" cap="none" normalizeH="0" baseline="0" dirty="0">
                        <a:ln>
                          <a:noFill/>
                        </a:ln>
                        <a:solidFill>
                          <a:srgbClr val="FFFFFF"/>
                        </a:solidFill>
                        <a:effectLst/>
                        <a:latin typeface="Aptos" panose="020B0004020202020204" pitchFamily="34" charset="0"/>
                      </a:endParaRPr>
                    </a:p>
                  </a:txBody>
                  <a:tcPr marL="45720" marR="45720" anchor="ctr" horzOverflow="overflow"/>
                </a:tc>
                <a:extLst>
                  <a:ext uri="{0D108BD9-81ED-4DB2-BD59-A6C34878D82A}">
                    <a16:rowId xmlns:a16="http://schemas.microsoft.com/office/drawing/2014/main" val="10001"/>
                  </a:ext>
                </a:extLst>
              </a:tr>
            </a:tbl>
          </a:graphicData>
        </a:graphic>
      </p:graphicFrame>
      <p:sp>
        <p:nvSpPr>
          <p:cNvPr id="595009" name="Rectangle 65"/>
          <p:cNvSpPr>
            <a:spLocks noChangeArrowheads="1"/>
          </p:cNvSpPr>
          <p:nvPr/>
        </p:nvSpPr>
        <p:spPr bwMode="auto">
          <a:xfrm>
            <a:off x="2684993" y="3608959"/>
            <a:ext cx="2830513" cy="415925"/>
          </a:xfrm>
          <a:prstGeom prst="rect">
            <a:avLst/>
          </a:prstGeom>
          <a:noFill/>
          <a:ln w="9525">
            <a:noFill/>
            <a:miter lim="800000"/>
            <a:headEnd/>
            <a:tailEnd/>
          </a:ln>
          <a:effectLst/>
        </p:spPr>
        <p:txBody>
          <a:bodyPr lIns="0" rIns="0"/>
          <a:lstStyle/>
          <a:p>
            <a:pPr>
              <a:lnSpc>
                <a:spcPct val="95000"/>
              </a:lnSpc>
              <a:spcBef>
                <a:spcPct val="30000"/>
              </a:spcBef>
              <a:buClr>
                <a:srgbClr val="99CCFF"/>
              </a:buClr>
            </a:pPr>
            <a:r>
              <a:rPr lang="en-US" sz="1600" b="1" dirty="0" err="1">
                <a:solidFill>
                  <a:schemeClr val="accent2"/>
                </a:solidFill>
                <a:effectLst>
                  <a:outerShdw blurRad="38100" dist="38100" dir="2700000" algn="tl">
                    <a:srgbClr val="000000"/>
                  </a:outerShdw>
                </a:effectLst>
                <a:latin typeface="Aptos" panose="020B0004020202020204" pitchFamily="34" charset="0"/>
              </a:rPr>
              <a:t>Seronegat</a:t>
            </a:r>
            <a:r>
              <a:rPr lang="tr-TR" sz="1600" b="1" dirty="0">
                <a:solidFill>
                  <a:schemeClr val="accent2"/>
                </a:solidFill>
                <a:effectLst>
                  <a:outerShdw blurRad="38100" dist="38100" dir="2700000" algn="tl">
                    <a:srgbClr val="000000"/>
                  </a:outerShdw>
                </a:effectLst>
                <a:latin typeface="Aptos" panose="020B0004020202020204" pitchFamily="34" charset="0"/>
              </a:rPr>
              <a:t>ive</a:t>
            </a:r>
            <a:r>
              <a:rPr lang="en-US" sz="1600" b="1" dirty="0">
                <a:solidFill>
                  <a:schemeClr val="accent2"/>
                </a:solidFill>
                <a:effectLst>
                  <a:outerShdw blurRad="38100" dist="38100" dir="2700000" algn="tl">
                    <a:srgbClr val="000000"/>
                  </a:outerShdw>
                </a:effectLst>
                <a:latin typeface="Aptos" panose="020B0004020202020204" pitchFamily="34" charset="0"/>
              </a:rPr>
              <a:t>/PCR-</a:t>
            </a:r>
            <a:r>
              <a:rPr lang="en-US" sz="1600" b="1" dirty="0" err="1">
                <a:solidFill>
                  <a:schemeClr val="accent2"/>
                </a:solidFill>
                <a:effectLst>
                  <a:outerShdw blurRad="38100" dist="38100" dir="2700000" algn="tl">
                    <a:srgbClr val="000000"/>
                  </a:outerShdw>
                </a:effectLst>
                <a:latin typeface="Aptos" panose="020B0004020202020204" pitchFamily="34" charset="0"/>
              </a:rPr>
              <a:t>negati</a:t>
            </a:r>
            <a:r>
              <a:rPr lang="tr-TR" sz="1600" b="1" dirty="0">
                <a:solidFill>
                  <a:schemeClr val="accent2"/>
                </a:solidFill>
                <a:effectLst>
                  <a:outerShdw blurRad="38100" dist="38100" dir="2700000" algn="tl">
                    <a:srgbClr val="000000"/>
                  </a:outerShdw>
                </a:effectLst>
                <a:latin typeface="Aptos" panose="020B0004020202020204" pitchFamily="34" charset="0"/>
              </a:rPr>
              <a:t>ve</a:t>
            </a:r>
            <a:endParaRPr lang="en-US" sz="1600" b="1" dirty="0">
              <a:solidFill>
                <a:schemeClr val="accent2"/>
              </a:solidFill>
              <a:effectLst>
                <a:outerShdw blurRad="38100" dist="38100" dir="2700000" algn="tl">
                  <a:srgbClr val="000000"/>
                </a:outerShdw>
              </a:effectLst>
              <a:latin typeface="Aptos" panose="020B0004020202020204" pitchFamily="34" charset="0"/>
            </a:endParaRPr>
          </a:p>
        </p:txBody>
      </p:sp>
      <p:sp>
        <p:nvSpPr>
          <p:cNvPr id="595012" name="Text Box 68"/>
          <p:cNvSpPr txBox="1">
            <a:spLocks noChangeArrowheads="1"/>
          </p:cNvSpPr>
          <p:nvPr/>
        </p:nvSpPr>
        <p:spPr bwMode="auto">
          <a:xfrm>
            <a:off x="1706961" y="6145560"/>
            <a:ext cx="8778081" cy="307777"/>
          </a:xfrm>
          <a:prstGeom prst="rect">
            <a:avLst/>
          </a:prstGeom>
          <a:solidFill>
            <a:schemeClr val="accent2"/>
          </a:solidFill>
          <a:ln w="9525">
            <a:noFill/>
            <a:miter lim="800000"/>
            <a:headEnd/>
            <a:tailEnd/>
          </a:ln>
          <a:effectLst/>
        </p:spPr>
        <p:txBody>
          <a:bodyPr wrap="square">
            <a:spAutoFit/>
          </a:bodyPr>
          <a:lstStyle/>
          <a:p>
            <a:pPr algn="l" eaLnBrk="1" hangingPunct="1"/>
            <a:r>
              <a:rPr lang="tr-TR" sz="1400" b="1" dirty="0">
                <a:solidFill>
                  <a:schemeClr val="bg2"/>
                </a:solidFill>
                <a:latin typeface="Aptos" panose="020B0004020202020204" pitchFamily="34" charset="0"/>
              </a:rPr>
              <a:t>Cases in the chart represent CINs vaccinated with HPV types in the first day</a:t>
            </a:r>
            <a:endParaRPr lang="en-US" sz="1400" b="1" dirty="0">
              <a:solidFill>
                <a:schemeClr val="bg2"/>
              </a:solidFill>
              <a:latin typeface="Aptos" panose="020B0004020202020204" pitchFamily="34" charset="0"/>
            </a:endParaRPr>
          </a:p>
        </p:txBody>
      </p:sp>
      <p:sp>
        <p:nvSpPr>
          <p:cNvPr id="595013" name="Text Box 69"/>
          <p:cNvSpPr txBox="1">
            <a:spLocks noChangeArrowheads="1"/>
          </p:cNvSpPr>
          <p:nvPr/>
        </p:nvSpPr>
        <p:spPr bwMode="auto">
          <a:xfrm>
            <a:off x="2171563" y="2221568"/>
            <a:ext cx="7848872" cy="919401"/>
          </a:xfrm>
          <a:prstGeom prst="roundRect">
            <a:avLst/>
          </a:prstGeom>
          <a:solidFill>
            <a:srgbClr val="C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tr-TR" sz="2400" b="1" dirty="0">
                <a:latin typeface="Aptos" panose="020B0004020202020204" pitchFamily="34" charset="0"/>
              </a:rPr>
              <a:t>Cases infected by anytype of HPV will be highly protected against other 3 types</a:t>
            </a:r>
            <a:endParaRPr lang="pt-BR" sz="2400" b="1" dirty="0">
              <a:latin typeface="Aptos" panose="020B0004020202020204" pitchFamily="34" charset="0"/>
            </a:endParaRPr>
          </a:p>
        </p:txBody>
      </p:sp>
      <p:sp>
        <p:nvSpPr>
          <p:cNvPr id="595014" name="Text Box 70"/>
          <p:cNvSpPr txBox="1">
            <a:spLocks noChangeArrowheads="1"/>
          </p:cNvSpPr>
          <p:nvPr/>
        </p:nvSpPr>
        <p:spPr bwMode="auto">
          <a:xfrm>
            <a:off x="4215555" y="4293096"/>
            <a:ext cx="3760891" cy="1191816"/>
          </a:xfrm>
          <a:prstGeom prst="roundRect">
            <a:avLst/>
          </a:prstGeom>
          <a:solidFill>
            <a:srgbClr val="C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tr-TR"/>
            </a:defPPr>
            <a:lvl1pPr>
              <a:defRPr sz="2400" b="1"/>
            </a:lvl1pPr>
          </a:lstStyle>
          <a:p>
            <a:r>
              <a:rPr lang="tr-TR" sz="3200" dirty="0">
                <a:latin typeface="Aptos" panose="020B0004020202020204" pitchFamily="34" charset="0"/>
              </a:rPr>
              <a:t>No therapeutic potency</a:t>
            </a:r>
            <a:endParaRPr lang="pt-BR" sz="3200" dirty="0">
              <a:latin typeface="Aptos" panose="020B0004020202020204" pitchFamily="34" charset="0"/>
            </a:endParaRPr>
          </a:p>
        </p:txBody>
      </p:sp>
      <p:sp>
        <p:nvSpPr>
          <p:cNvPr id="595016" name="Rectangle 72"/>
          <p:cNvSpPr>
            <a:spLocks noChangeArrowheads="1"/>
          </p:cNvSpPr>
          <p:nvPr/>
        </p:nvSpPr>
        <p:spPr bwMode="auto">
          <a:xfrm>
            <a:off x="6676497" y="1448781"/>
            <a:ext cx="2830512" cy="415925"/>
          </a:xfrm>
          <a:prstGeom prst="rect">
            <a:avLst/>
          </a:prstGeom>
          <a:noFill/>
          <a:ln w="9525">
            <a:noFill/>
            <a:miter lim="800000"/>
            <a:headEnd/>
            <a:tailEnd/>
          </a:ln>
          <a:effectLst/>
        </p:spPr>
        <p:txBody>
          <a:bodyPr lIns="0" rIns="0"/>
          <a:lstStyle/>
          <a:p>
            <a:pPr marL="342900" indent="-342900">
              <a:lnSpc>
                <a:spcPct val="95000"/>
              </a:lnSpc>
              <a:spcBef>
                <a:spcPct val="30000"/>
              </a:spcBef>
              <a:buClr>
                <a:srgbClr val="99CCFF"/>
              </a:buClr>
            </a:pPr>
            <a:r>
              <a:rPr lang="en-US" sz="1600" b="1" dirty="0">
                <a:solidFill>
                  <a:schemeClr val="accent2"/>
                </a:solidFill>
                <a:effectLst>
                  <a:outerShdw blurRad="38100" dist="38100" dir="2700000" algn="tl">
                    <a:srgbClr val="000000"/>
                  </a:outerShdw>
                </a:effectLst>
                <a:latin typeface="Aptos" panose="020B0004020202020204" pitchFamily="34" charset="0"/>
              </a:rPr>
              <a:t>Seropositive/PCR-</a:t>
            </a:r>
            <a:r>
              <a:rPr lang="en-US" sz="1600" b="1" dirty="0" err="1">
                <a:solidFill>
                  <a:schemeClr val="accent2"/>
                </a:solidFill>
                <a:effectLst>
                  <a:outerShdw blurRad="38100" dist="38100" dir="2700000" algn="tl">
                    <a:srgbClr val="000000"/>
                  </a:outerShdw>
                </a:effectLst>
                <a:latin typeface="Aptos" panose="020B0004020202020204" pitchFamily="34" charset="0"/>
              </a:rPr>
              <a:t>negati</a:t>
            </a:r>
            <a:r>
              <a:rPr lang="tr-TR" sz="1600" b="1" dirty="0">
                <a:solidFill>
                  <a:schemeClr val="accent2"/>
                </a:solidFill>
                <a:effectLst>
                  <a:outerShdw blurRad="38100" dist="38100" dir="2700000" algn="tl">
                    <a:srgbClr val="000000"/>
                  </a:outerShdw>
                </a:effectLst>
                <a:latin typeface="Aptos" panose="020B0004020202020204" pitchFamily="34" charset="0"/>
              </a:rPr>
              <a:t>ve</a:t>
            </a:r>
            <a:endParaRPr lang="en-US" sz="1600" b="1" baseline="30000" dirty="0">
              <a:solidFill>
                <a:schemeClr val="accent2"/>
              </a:solidFill>
              <a:effectLst>
                <a:outerShdw blurRad="38100" dist="38100" dir="2700000" algn="tl">
                  <a:srgbClr val="000000"/>
                </a:outerShdw>
              </a:effectLst>
              <a:latin typeface="Aptos" panose="020B0004020202020204" pitchFamily="34" charset="0"/>
            </a:endParaRPr>
          </a:p>
        </p:txBody>
      </p:sp>
      <p:sp>
        <p:nvSpPr>
          <p:cNvPr id="595017" name="Rectangle 73"/>
          <p:cNvSpPr>
            <a:spLocks noChangeArrowheads="1"/>
          </p:cNvSpPr>
          <p:nvPr/>
        </p:nvSpPr>
        <p:spPr bwMode="auto">
          <a:xfrm>
            <a:off x="6676497" y="3608959"/>
            <a:ext cx="2830512" cy="415925"/>
          </a:xfrm>
          <a:prstGeom prst="rect">
            <a:avLst/>
          </a:prstGeom>
          <a:noFill/>
          <a:ln w="9525">
            <a:noFill/>
            <a:miter lim="800000"/>
            <a:headEnd/>
            <a:tailEnd/>
          </a:ln>
          <a:effectLst/>
        </p:spPr>
        <p:txBody>
          <a:bodyPr lIns="0" rIns="0"/>
          <a:lstStyle/>
          <a:p>
            <a:pPr marL="342900" indent="-342900">
              <a:lnSpc>
                <a:spcPct val="95000"/>
              </a:lnSpc>
              <a:spcBef>
                <a:spcPct val="30000"/>
              </a:spcBef>
              <a:buClr>
                <a:srgbClr val="99CCFF"/>
              </a:buClr>
            </a:pPr>
            <a:r>
              <a:rPr lang="en-US" sz="1600" b="1" dirty="0">
                <a:solidFill>
                  <a:schemeClr val="accent2"/>
                </a:solidFill>
                <a:effectLst>
                  <a:outerShdw blurRad="38100" dist="38100" dir="2700000" algn="tl">
                    <a:srgbClr val="000000"/>
                  </a:outerShdw>
                </a:effectLst>
                <a:latin typeface="Aptos" panose="020B0004020202020204" pitchFamily="34" charset="0"/>
              </a:rPr>
              <a:t>Seropositive/PCR-</a:t>
            </a:r>
            <a:r>
              <a:rPr lang="en-US" sz="1600" b="1" dirty="0" err="1">
                <a:solidFill>
                  <a:schemeClr val="accent2"/>
                </a:solidFill>
                <a:effectLst>
                  <a:outerShdw blurRad="38100" dist="38100" dir="2700000" algn="tl">
                    <a:srgbClr val="000000"/>
                  </a:outerShdw>
                </a:effectLst>
                <a:latin typeface="Aptos" panose="020B0004020202020204" pitchFamily="34" charset="0"/>
              </a:rPr>
              <a:t>negati</a:t>
            </a:r>
            <a:r>
              <a:rPr lang="tr-TR" sz="1600" b="1" dirty="0">
                <a:solidFill>
                  <a:schemeClr val="accent2"/>
                </a:solidFill>
                <a:effectLst>
                  <a:outerShdw blurRad="38100" dist="38100" dir="2700000" algn="tl">
                    <a:srgbClr val="000000"/>
                  </a:outerShdw>
                </a:effectLst>
                <a:latin typeface="Aptos" panose="020B0004020202020204" pitchFamily="34" charset="0"/>
              </a:rPr>
              <a:t>ve</a:t>
            </a:r>
            <a:endParaRPr lang="en-US" sz="1600" b="1" baseline="30000" dirty="0">
              <a:solidFill>
                <a:schemeClr val="accent2"/>
              </a:solidFill>
              <a:effectLst>
                <a:outerShdw blurRad="38100" dist="38100" dir="2700000" algn="tl">
                  <a:srgbClr val="000000"/>
                </a:outerShdw>
              </a:effectLst>
              <a:latin typeface="Aptos" panose="020B0004020202020204" pitchFamily="34" charset="0"/>
            </a:endParaRPr>
          </a:p>
        </p:txBody>
      </p:sp>
    </p:spTree>
    <p:extLst>
      <p:ext uri="{BB962C8B-B14F-4D97-AF65-F5344CB8AC3E}">
        <p14:creationId xmlns:p14="http://schemas.microsoft.com/office/powerpoint/2010/main" val="6177164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5013"/>
                                        </p:tgtEl>
                                        <p:attrNameLst>
                                          <p:attrName>style.visibility</p:attrName>
                                        </p:attrNameLst>
                                      </p:cBhvr>
                                      <p:to>
                                        <p:strVal val="visible"/>
                                      </p:to>
                                    </p:set>
                                    <p:anim calcmode="lin" valueType="num">
                                      <p:cBhvr additive="base">
                                        <p:cTn id="7" dur="500" fill="hold"/>
                                        <p:tgtEl>
                                          <p:spTgt spid="595013"/>
                                        </p:tgtEl>
                                        <p:attrNameLst>
                                          <p:attrName>ppt_x</p:attrName>
                                        </p:attrNameLst>
                                      </p:cBhvr>
                                      <p:tavLst>
                                        <p:tav tm="0">
                                          <p:val>
                                            <p:strVal val="0-#ppt_w/2"/>
                                          </p:val>
                                        </p:tav>
                                        <p:tav tm="100000">
                                          <p:val>
                                            <p:strVal val="#ppt_x"/>
                                          </p:val>
                                        </p:tav>
                                      </p:tavLst>
                                    </p:anim>
                                    <p:anim calcmode="lin" valueType="num">
                                      <p:cBhvr additive="base">
                                        <p:cTn id="8" dur="500" fill="hold"/>
                                        <p:tgtEl>
                                          <p:spTgt spid="5950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5014"/>
                                        </p:tgtEl>
                                        <p:attrNameLst>
                                          <p:attrName>style.visibility</p:attrName>
                                        </p:attrNameLst>
                                      </p:cBhvr>
                                      <p:to>
                                        <p:strVal val="visible"/>
                                      </p:to>
                                    </p:set>
                                    <p:anim calcmode="lin" valueType="num">
                                      <p:cBhvr additive="base">
                                        <p:cTn id="13" dur="500" fill="hold"/>
                                        <p:tgtEl>
                                          <p:spTgt spid="595014"/>
                                        </p:tgtEl>
                                        <p:attrNameLst>
                                          <p:attrName>ppt_x</p:attrName>
                                        </p:attrNameLst>
                                      </p:cBhvr>
                                      <p:tavLst>
                                        <p:tav tm="0">
                                          <p:val>
                                            <p:strVal val="0-#ppt_w/2"/>
                                          </p:val>
                                        </p:tav>
                                        <p:tav tm="100000">
                                          <p:val>
                                            <p:strVal val="#ppt_x"/>
                                          </p:val>
                                        </p:tav>
                                      </p:tavLst>
                                    </p:anim>
                                    <p:anim calcmode="lin" valueType="num">
                                      <p:cBhvr additive="base">
                                        <p:cTn id="14" dur="500" fill="hold"/>
                                        <p:tgtEl>
                                          <p:spTgt spid="5950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013" grpId="0" animBg="1"/>
      <p:bldP spid="59501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Gardasil</a:t>
            </a:r>
            <a:r>
              <a:rPr lang="en-US" baseline="30000" dirty="0">
                <a:cs typeface="Calibri" pitchFamily="34" charset="0"/>
              </a:rPr>
              <a:t>®</a:t>
            </a:r>
            <a:r>
              <a:rPr lang="tr-TR" dirty="0" err="1"/>
              <a:t>Efficacy</a:t>
            </a:r>
            <a:r>
              <a:rPr lang="en-US" dirty="0"/>
              <a:t> </a:t>
            </a:r>
            <a:r>
              <a:rPr lang="tr-TR" dirty="0" err="1"/>
              <a:t>for</a:t>
            </a:r>
            <a:r>
              <a:rPr lang="tr-TR" dirty="0"/>
              <a:t> HPV </a:t>
            </a:r>
            <a:r>
              <a:rPr lang="tr-TR" dirty="0" err="1"/>
              <a:t>Type</a:t>
            </a:r>
            <a:r>
              <a:rPr lang="tr-TR" dirty="0"/>
              <a:t> </a:t>
            </a:r>
            <a:r>
              <a:rPr lang="tr-TR" dirty="0" err="1"/>
              <a:t>Related</a:t>
            </a:r>
            <a:r>
              <a:rPr lang="tr-TR" dirty="0"/>
              <a:t> </a:t>
            </a:r>
            <a:r>
              <a:rPr lang="tr-TR" dirty="0" err="1"/>
              <a:t>Genital</a:t>
            </a:r>
            <a:r>
              <a:rPr lang="tr-TR" dirty="0"/>
              <a:t> </a:t>
            </a:r>
            <a:r>
              <a:rPr lang="tr-TR" dirty="0" err="1"/>
              <a:t>Diseases</a:t>
            </a:r>
            <a:endParaRPr lang="tr-TR" dirty="0"/>
          </a:p>
        </p:txBody>
      </p:sp>
      <p:sp>
        <p:nvSpPr>
          <p:cNvPr id="7" name="Footer Placeholder 6"/>
          <p:cNvSpPr>
            <a:spLocks noGrp="1"/>
          </p:cNvSpPr>
          <p:nvPr>
            <p:ph type="ftr" sz="quarter" idx="11"/>
          </p:nvPr>
        </p:nvSpPr>
        <p:spPr/>
        <p:txBody>
          <a:bodyPr/>
          <a:lstStyle/>
          <a:p>
            <a:r>
              <a:rPr lang="tr-TR"/>
              <a:t>PPE group 16-26 ages girls and women</a:t>
            </a:r>
          </a:p>
          <a:p>
            <a:r>
              <a:rPr lang="tr-TR"/>
              <a:t>FDA 9883613, 06/2010</a:t>
            </a:r>
            <a:endParaRPr lang="tr-TR" dirty="0"/>
          </a:p>
        </p:txBody>
      </p:sp>
      <p:grpSp>
        <p:nvGrpSpPr>
          <p:cNvPr id="11" name="Group 10"/>
          <p:cNvGrpSpPr/>
          <p:nvPr/>
        </p:nvGrpSpPr>
        <p:grpSpPr>
          <a:xfrm>
            <a:off x="1769594" y="1935882"/>
            <a:ext cx="8659911" cy="3437334"/>
            <a:chOff x="245593" y="1556792"/>
            <a:chExt cx="8659911" cy="3437334"/>
          </a:xfrm>
        </p:grpSpPr>
        <p:grpSp>
          <p:nvGrpSpPr>
            <p:cNvPr id="10" name="Group 9"/>
            <p:cNvGrpSpPr/>
            <p:nvPr/>
          </p:nvGrpSpPr>
          <p:grpSpPr>
            <a:xfrm>
              <a:off x="245593" y="1556792"/>
              <a:ext cx="8659911" cy="2181490"/>
              <a:chOff x="246783" y="1556792"/>
              <a:chExt cx="8659911" cy="2181490"/>
            </a:xfrm>
          </p:grpSpPr>
          <p:pic>
            <p:nvPicPr>
              <p:cNvPr id="8" name="Picture 7" descr="sil.jpg.png"/>
              <p:cNvPicPr>
                <a:picLocks noChangeAspect="1"/>
              </p:cNvPicPr>
              <p:nvPr/>
            </p:nvPicPr>
            <p:blipFill>
              <a:blip r:embed="rId2" cstate="print">
                <a:duotone>
                  <a:prstClr val="black"/>
                  <a:schemeClr val="accent1">
                    <a:tint val="45000"/>
                    <a:satMod val="400000"/>
                  </a:schemeClr>
                </a:duotone>
              </a:blip>
              <a:srcRect b="93245"/>
              <a:stretch>
                <a:fillRect/>
              </a:stretch>
            </p:blipFill>
            <p:spPr>
              <a:xfrm>
                <a:off x="246783" y="1556792"/>
                <a:ext cx="8659911" cy="412166"/>
              </a:xfrm>
              <a:prstGeom prst="rect">
                <a:avLst/>
              </a:prstGeom>
            </p:spPr>
          </p:pic>
          <p:pic>
            <p:nvPicPr>
              <p:cNvPr id="5" name="Picture 4" descr="sil.jpg.png"/>
              <p:cNvPicPr>
                <a:picLocks noChangeAspect="1"/>
              </p:cNvPicPr>
              <p:nvPr/>
            </p:nvPicPr>
            <p:blipFill>
              <a:blip r:embed="rId2" cstate="print">
                <a:duotone>
                  <a:prstClr val="black"/>
                  <a:schemeClr val="accent1">
                    <a:tint val="45000"/>
                    <a:satMod val="400000"/>
                  </a:schemeClr>
                </a:duotone>
              </a:blip>
              <a:srcRect t="35945" b="35057"/>
              <a:stretch>
                <a:fillRect/>
              </a:stretch>
            </p:blipFill>
            <p:spPr>
              <a:xfrm>
                <a:off x="246783" y="1968958"/>
                <a:ext cx="8659911" cy="1769324"/>
              </a:xfrm>
              <a:prstGeom prst="rect">
                <a:avLst/>
              </a:prstGeom>
            </p:spPr>
          </p:pic>
        </p:grpSp>
        <p:pic>
          <p:nvPicPr>
            <p:cNvPr id="9" name="Picture 8" descr="sil.jpg.png"/>
            <p:cNvPicPr>
              <a:picLocks noChangeAspect="1"/>
            </p:cNvPicPr>
            <p:nvPr/>
          </p:nvPicPr>
          <p:blipFill>
            <a:blip r:embed="rId2" cstate="print">
              <a:duotone>
                <a:prstClr val="black"/>
                <a:schemeClr val="accent1">
                  <a:tint val="45000"/>
                  <a:satMod val="400000"/>
                </a:schemeClr>
              </a:duotone>
            </a:blip>
            <a:srcRect t="79419"/>
            <a:stretch>
              <a:fillRect/>
            </a:stretch>
          </p:blipFill>
          <p:spPr>
            <a:xfrm>
              <a:off x="245593" y="3738367"/>
              <a:ext cx="8659911" cy="1255759"/>
            </a:xfrm>
            <a:prstGeom prst="rect">
              <a:avLst/>
            </a:prstGeom>
          </p:spPr>
        </p:pic>
      </p:grpSp>
      <p:sp>
        <p:nvSpPr>
          <p:cNvPr id="12" name="Rounded Rectangle 11"/>
          <p:cNvSpPr/>
          <p:nvPr/>
        </p:nvSpPr>
        <p:spPr bwMode="auto">
          <a:xfrm>
            <a:off x="8788946" y="2703959"/>
            <a:ext cx="452439" cy="504056"/>
          </a:xfrm>
          <a:prstGeom prst="roundRect">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13" name="Rounded Rectangle 12"/>
          <p:cNvSpPr/>
          <p:nvPr/>
        </p:nvSpPr>
        <p:spPr bwMode="auto">
          <a:xfrm>
            <a:off x="8800034" y="3586733"/>
            <a:ext cx="452439" cy="504056"/>
          </a:xfrm>
          <a:prstGeom prst="roundRect">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14" name="Rounded Rectangle 13"/>
          <p:cNvSpPr/>
          <p:nvPr/>
        </p:nvSpPr>
        <p:spPr bwMode="auto">
          <a:xfrm>
            <a:off x="8811914" y="4300539"/>
            <a:ext cx="452439" cy="673025"/>
          </a:xfrm>
          <a:prstGeom prst="roundRect">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
        <p:nvSpPr>
          <p:cNvPr id="15" name="Rounded Rectangle 14"/>
          <p:cNvSpPr/>
          <p:nvPr/>
        </p:nvSpPr>
        <p:spPr bwMode="auto">
          <a:xfrm>
            <a:off x="8823794" y="5176838"/>
            <a:ext cx="452439" cy="152400"/>
          </a:xfrm>
          <a:prstGeom prst="roundRect">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3690957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Gardasil® </a:t>
            </a:r>
            <a:r>
              <a:rPr lang="en-US" dirty="0"/>
              <a:t>EGL </a:t>
            </a:r>
            <a:r>
              <a:rPr lang="tr-TR" dirty="0" err="1"/>
              <a:t>and</a:t>
            </a:r>
            <a:r>
              <a:rPr lang="tr-TR" dirty="0"/>
              <a:t> </a:t>
            </a:r>
            <a:r>
              <a:rPr lang="tr-TR" dirty="0" err="1"/>
              <a:t>Efficacy</a:t>
            </a:r>
            <a:r>
              <a:rPr lang="tr-TR" dirty="0"/>
              <a:t> </a:t>
            </a:r>
            <a:r>
              <a:rPr lang="tr-TR" dirty="0" err="1"/>
              <a:t>for</a:t>
            </a:r>
            <a:r>
              <a:rPr lang="tr-TR" dirty="0"/>
              <a:t> </a:t>
            </a:r>
            <a:r>
              <a:rPr lang="en-US" dirty="0"/>
              <a:t>I</a:t>
            </a:r>
            <a:r>
              <a:rPr lang="tr-TR" dirty="0" err="1"/>
              <a:t>nfections</a:t>
            </a:r>
            <a:endParaRPr lang="en-US" dirty="0"/>
          </a:p>
        </p:txBody>
      </p:sp>
      <p:pic>
        <p:nvPicPr>
          <p:cNvPr id="3074" name="Picture 2"/>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496617" y="1556792"/>
            <a:ext cx="7198766" cy="460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7405689" y="3786190"/>
            <a:ext cx="633411" cy="357190"/>
          </a:xfrm>
          <a:prstGeom prst="ellipse">
            <a:avLst/>
          </a:prstGeom>
          <a:noFill/>
          <a:ln w="22225">
            <a:solidFill>
              <a:srgbClr val="C00000"/>
            </a:solidFill>
            <a:round/>
            <a:headEnd/>
            <a:tailEnd type="triangle" w="med" len="med"/>
          </a:ln>
        </p:spPr>
        <p:txBody>
          <a:bodyPr wrap="none" lIns="92075" tIns="46038" rIns="92075" bIns="46038" rtlCol="0" anchor="ctr"/>
          <a:lstStyle/>
          <a:p>
            <a:pPr algn="ctr"/>
            <a:endParaRPr lang="tr-TR" dirty="0">
              <a:latin typeface="Aptos" panose="020B0004020202020204" pitchFamily="34" charset="0"/>
              <a:cs typeface="Calibri" pitchFamily="34" charset="0"/>
            </a:endParaRPr>
          </a:p>
        </p:txBody>
      </p:sp>
    </p:spTree>
    <p:extLst>
      <p:ext uri="{BB962C8B-B14F-4D97-AF65-F5344CB8AC3E}">
        <p14:creationId xmlns:p14="http://schemas.microsoft.com/office/powerpoint/2010/main" val="26810193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tr-TR" dirty="0"/>
              <a:t>Determination of 4vHPV </a:t>
            </a:r>
            <a:r>
              <a:rPr lang="tr-TR" dirty="0" err="1"/>
              <a:t>Vaccine</a:t>
            </a:r>
            <a:r>
              <a:rPr lang="tr-TR" dirty="0"/>
              <a:t> </a:t>
            </a:r>
            <a:r>
              <a:rPr lang="tr-TR" dirty="0" err="1"/>
              <a:t>Efficacy</a:t>
            </a:r>
            <a:endParaRPr lang="en-US" baseline="30000" dirty="0"/>
          </a:p>
        </p:txBody>
      </p:sp>
      <p:sp>
        <p:nvSpPr>
          <p:cNvPr id="17411" name="Content Placeholder 2"/>
          <p:cNvSpPr>
            <a:spLocks noGrp="1"/>
          </p:cNvSpPr>
          <p:nvPr>
            <p:ph idx="1"/>
          </p:nvPr>
        </p:nvSpPr>
        <p:spPr>
          <a:prstGeom prst="rect">
            <a:avLst/>
          </a:prstGeom>
        </p:spPr>
        <p:txBody>
          <a:bodyPr>
            <a:normAutofit/>
          </a:bodyPr>
          <a:lstStyle/>
          <a:p>
            <a:pPr>
              <a:buFontTx/>
              <a:buNone/>
            </a:pPr>
            <a:r>
              <a:rPr lang="tr-TR" b="1" dirty="0"/>
              <a:t>Related results</a:t>
            </a:r>
            <a:endParaRPr lang="en-US" b="1" dirty="0"/>
          </a:p>
          <a:p>
            <a:r>
              <a:rPr lang="tr-TR" dirty="0" err="1"/>
              <a:t>Short</a:t>
            </a:r>
            <a:r>
              <a:rPr lang="tr-TR" dirty="0"/>
              <a:t> </a:t>
            </a:r>
            <a:r>
              <a:rPr lang="tr-TR" dirty="0" err="1"/>
              <a:t>term</a:t>
            </a:r>
            <a:r>
              <a:rPr lang="en-US" dirty="0"/>
              <a:t> </a:t>
            </a:r>
            <a:r>
              <a:rPr lang="tr-TR" dirty="0"/>
              <a:t>(months)</a:t>
            </a:r>
            <a:endParaRPr lang="en-US" dirty="0"/>
          </a:p>
          <a:p>
            <a:pPr lvl="1"/>
            <a:r>
              <a:rPr lang="en-US" dirty="0"/>
              <a:t>HPV</a:t>
            </a:r>
            <a:r>
              <a:rPr lang="tr-TR" dirty="0"/>
              <a:t> infection rates</a:t>
            </a:r>
            <a:endParaRPr lang="en-US" dirty="0"/>
          </a:p>
          <a:p>
            <a:pPr lvl="1"/>
            <a:r>
              <a:rPr lang="tr-TR" dirty="0"/>
              <a:t>Genital wart incidance</a:t>
            </a:r>
            <a:endParaRPr lang="en-US" dirty="0"/>
          </a:p>
          <a:p>
            <a:r>
              <a:rPr lang="tr-TR" dirty="0"/>
              <a:t>Middle term (years)</a:t>
            </a:r>
            <a:endParaRPr lang="en-US" dirty="0"/>
          </a:p>
          <a:p>
            <a:pPr lvl="1"/>
            <a:r>
              <a:rPr lang="tr-TR" dirty="0"/>
              <a:t>Reduction in Cervical lesions incidance</a:t>
            </a:r>
            <a:endParaRPr lang="en-US" dirty="0"/>
          </a:p>
          <a:p>
            <a:r>
              <a:rPr lang="tr-TR" dirty="0" err="1"/>
              <a:t>Long</a:t>
            </a:r>
            <a:r>
              <a:rPr lang="tr-TR" dirty="0"/>
              <a:t> </a:t>
            </a:r>
            <a:r>
              <a:rPr lang="tr-TR" dirty="0" err="1"/>
              <a:t>term</a:t>
            </a:r>
            <a:r>
              <a:rPr lang="en-US" dirty="0"/>
              <a:t> </a:t>
            </a:r>
            <a:r>
              <a:rPr lang="tr-TR" dirty="0"/>
              <a:t>(Decades)</a:t>
            </a:r>
            <a:endParaRPr lang="en-US" dirty="0"/>
          </a:p>
          <a:p>
            <a:pPr lvl="1"/>
            <a:r>
              <a:rPr lang="tr-TR" dirty="0"/>
              <a:t>Reduction in </a:t>
            </a:r>
            <a:r>
              <a:rPr lang="en-US" dirty="0"/>
              <a:t>a</a:t>
            </a:r>
            <a:r>
              <a:rPr lang="tr-TR" dirty="0"/>
              <a:t>nal, cervical, oropharyngeal, and other anogenital cancers incidance and mortality</a:t>
            </a:r>
            <a:endParaRPr lang="en-US" dirty="0"/>
          </a:p>
        </p:txBody>
      </p:sp>
      <p:sp>
        <p:nvSpPr>
          <p:cNvPr id="5" name="4 Altbilgi Yer Tutucusu"/>
          <p:cNvSpPr>
            <a:spLocks noGrp="1"/>
          </p:cNvSpPr>
          <p:nvPr>
            <p:ph type="ftr" sz="quarter" idx="11"/>
          </p:nvPr>
        </p:nvSpPr>
        <p:spPr/>
        <p:txBody>
          <a:bodyPr/>
          <a:lstStyle/>
          <a:p>
            <a:pPr>
              <a:defRPr/>
            </a:pPr>
            <a:r>
              <a:rPr lang="en-US"/>
              <a:t>Brotherton JM, Expert Rev Anti Infect Ther 2011</a:t>
            </a:r>
          </a:p>
        </p:txBody>
      </p:sp>
    </p:spTree>
    <p:extLst>
      <p:ext uri="{BB962C8B-B14F-4D97-AF65-F5344CB8AC3E}">
        <p14:creationId xmlns:p14="http://schemas.microsoft.com/office/powerpoint/2010/main" val="2907820223"/>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3"/>
          <p:cNvSpPr>
            <a:spLocks noGrp="1"/>
          </p:cNvSpPr>
          <p:nvPr>
            <p:ph type="title"/>
          </p:nvPr>
        </p:nvSpPr>
        <p:spPr/>
        <p:txBody>
          <a:bodyPr>
            <a:noAutofit/>
          </a:bodyPr>
          <a:lstStyle/>
          <a:p>
            <a:r>
              <a:rPr lang="en-US" sz="3200" dirty="0"/>
              <a:t>Proportion of Women of Free-Vaccine</a:t>
            </a:r>
            <a:r>
              <a:rPr lang="tr-TR" sz="3200" dirty="0"/>
              <a:t>-</a:t>
            </a:r>
            <a:r>
              <a:rPr lang="en-US" sz="3200" dirty="0"/>
              <a:t> </a:t>
            </a:r>
            <a:br>
              <a:rPr lang="en-US" sz="3200" dirty="0"/>
            </a:br>
            <a:r>
              <a:rPr lang="tr-TR" sz="3200" dirty="0"/>
              <a:t>E</a:t>
            </a:r>
            <a:r>
              <a:rPr lang="en-US" sz="3200" dirty="0" err="1"/>
              <a:t>ligible</a:t>
            </a:r>
            <a:r>
              <a:rPr lang="en-US" sz="3200" dirty="0"/>
              <a:t> Age with Genital Warts</a:t>
            </a:r>
          </a:p>
        </p:txBody>
      </p:sp>
      <p:grpSp>
        <p:nvGrpSpPr>
          <p:cNvPr id="2" name="Group 12"/>
          <p:cNvGrpSpPr>
            <a:grpSpLocks/>
          </p:cNvGrpSpPr>
          <p:nvPr/>
        </p:nvGrpSpPr>
        <p:grpSpPr bwMode="auto">
          <a:xfrm>
            <a:off x="3414390" y="1676405"/>
            <a:ext cx="5849962" cy="4773613"/>
            <a:chOff x="1331913" y="1169988"/>
            <a:chExt cx="7800652" cy="4773613"/>
          </a:xfrm>
        </p:grpSpPr>
        <p:sp>
          <p:nvSpPr>
            <p:cNvPr id="26632" name="TextBox 11"/>
            <p:cNvSpPr txBox="1">
              <a:spLocks noChangeArrowheads="1"/>
            </p:cNvSpPr>
            <p:nvPr/>
          </p:nvSpPr>
          <p:spPr bwMode="auto">
            <a:xfrm>
              <a:off x="7688982" y="3171707"/>
              <a:ext cx="1443583"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600"/>
                </a:spcAft>
              </a:pPr>
              <a:r>
                <a:rPr lang="en-US" sz="2400" dirty="0">
                  <a:solidFill>
                    <a:srgbClr val="669900"/>
                  </a:solidFill>
                  <a:latin typeface="Century Gothic" pitchFamily="34" charset="0"/>
                </a:rPr>
                <a:t>–25%</a:t>
              </a:r>
              <a:endParaRPr lang="en-US" sz="2400" dirty="0">
                <a:solidFill>
                  <a:srgbClr val="C00000"/>
                </a:solidFill>
                <a:latin typeface="Century Gothic" pitchFamily="34" charset="0"/>
              </a:endParaRPr>
            </a:p>
            <a:p>
              <a:pPr>
                <a:spcAft>
                  <a:spcPts val="600"/>
                </a:spcAft>
              </a:pPr>
              <a:r>
                <a:rPr lang="en-US" sz="2400" dirty="0">
                  <a:solidFill>
                    <a:srgbClr val="C00000"/>
                  </a:solidFill>
                  <a:latin typeface="Century Gothic" pitchFamily="34" charset="0"/>
                </a:rPr>
                <a:t>–73%</a:t>
              </a:r>
            </a:p>
          </p:txBody>
        </p:sp>
        <p:grpSp>
          <p:nvGrpSpPr>
            <p:cNvPr id="3" name="Group 11"/>
            <p:cNvGrpSpPr>
              <a:grpSpLocks/>
            </p:cNvGrpSpPr>
            <p:nvPr/>
          </p:nvGrpSpPr>
          <p:grpSpPr bwMode="auto">
            <a:xfrm>
              <a:off x="1331913" y="1169988"/>
              <a:ext cx="6391851" cy="4773613"/>
              <a:chOff x="1524288" y="764992"/>
              <a:chExt cx="6391247" cy="4773506"/>
            </a:xfrm>
          </p:grpSpPr>
          <p:graphicFrame>
            <p:nvGraphicFramePr>
              <p:cNvPr id="26634" name="Object 44"/>
              <p:cNvGraphicFramePr>
                <a:graphicFrameLocks/>
              </p:cNvGraphicFramePr>
              <p:nvPr/>
            </p:nvGraphicFramePr>
            <p:xfrm>
              <a:off x="1524288" y="764992"/>
              <a:ext cx="6391247" cy="4773506"/>
            </p:xfrm>
            <a:graphic>
              <a:graphicData uri="http://schemas.openxmlformats.org/presentationml/2006/ole">
                <mc:AlternateContent xmlns:mc="http://schemas.openxmlformats.org/markup-compatibility/2006">
                  <mc:Choice xmlns:v="urn:schemas-microsoft-com:vml" Requires="v">
                    <p:oleObj name="Worksheet" r:id="rId3" imgW="6391345" imgH="4771980" progId="Excel.Sheet.8">
                      <p:embed/>
                    </p:oleObj>
                  </mc:Choice>
                  <mc:Fallback>
                    <p:oleObj name="Worksheet" r:id="rId3" imgW="6391345" imgH="4771980" progId="Excel.Sheet.8">
                      <p:embed/>
                      <p:pic>
                        <p:nvPicPr>
                          <p:cNvPr id="26634" name="Object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288" y="764992"/>
                            <a:ext cx="6391247" cy="4773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5067573" y="915802"/>
                <a:ext cx="2628889" cy="3095556"/>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200" dirty="0">
                  <a:solidFill>
                    <a:srgbClr val="000000"/>
                  </a:solidFill>
                  <a:latin typeface="Aptos" panose="020B0004020202020204" pitchFamily="34" charset="0"/>
                </a:endParaRPr>
              </a:p>
            </p:txBody>
          </p:sp>
          <p:sp>
            <p:nvSpPr>
              <p:cNvPr id="26636" name="TextBox 15"/>
              <p:cNvSpPr txBox="1">
                <a:spLocks noChangeArrowheads="1"/>
              </p:cNvSpPr>
              <p:nvPr/>
            </p:nvSpPr>
            <p:spPr bwMode="auto">
              <a:xfrm>
                <a:off x="6012160" y="3454568"/>
                <a:ext cx="1368152"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AU" sz="1200" b="1" i="1" dirty="0" err="1">
                    <a:solidFill>
                      <a:srgbClr val="000000"/>
                    </a:solidFill>
                    <a:latin typeface="Century Gothic" pitchFamily="34" charset="0"/>
                  </a:rPr>
                  <a:t>P</a:t>
                </a:r>
                <a:r>
                  <a:rPr lang="en-AU" sz="1200" b="1" baseline="-25000" dirty="0" err="1">
                    <a:solidFill>
                      <a:srgbClr val="000000"/>
                    </a:solidFill>
                    <a:latin typeface="Century Gothic" pitchFamily="34" charset="0"/>
                  </a:rPr>
                  <a:t>trend</a:t>
                </a:r>
                <a:r>
                  <a:rPr lang="en-AU" sz="1200" b="1" dirty="0">
                    <a:solidFill>
                      <a:srgbClr val="000000"/>
                    </a:solidFill>
                    <a:latin typeface="Century Gothic" pitchFamily="34" charset="0"/>
                  </a:rPr>
                  <a:t>&lt;0.001</a:t>
                </a:r>
                <a:endParaRPr lang="en-US" sz="1200" b="1" dirty="0">
                  <a:solidFill>
                    <a:srgbClr val="000000"/>
                  </a:solidFill>
                  <a:latin typeface="Century Gothic" pitchFamily="34" charset="0"/>
                </a:endParaRPr>
              </a:p>
            </p:txBody>
          </p:sp>
          <p:sp>
            <p:nvSpPr>
              <p:cNvPr id="26637" name="TextBox 16"/>
              <p:cNvSpPr txBox="1">
                <a:spLocks noChangeArrowheads="1"/>
              </p:cNvSpPr>
              <p:nvPr/>
            </p:nvSpPr>
            <p:spPr bwMode="auto">
              <a:xfrm>
                <a:off x="3203847" y="1628800"/>
                <a:ext cx="115212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AU" sz="1200" b="1" i="1" dirty="0" err="1">
                    <a:solidFill>
                      <a:srgbClr val="000000"/>
                    </a:solidFill>
                    <a:latin typeface="Century Gothic" pitchFamily="34" charset="0"/>
                  </a:rPr>
                  <a:t>P</a:t>
                </a:r>
                <a:r>
                  <a:rPr lang="en-AU" sz="1200" b="1" baseline="-25000" dirty="0" err="1">
                    <a:solidFill>
                      <a:srgbClr val="000000"/>
                    </a:solidFill>
                    <a:latin typeface="Century Gothic" pitchFamily="34" charset="0"/>
                  </a:rPr>
                  <a:t>trend</a:t>
                </a:r>
                <a:r>
                  <a:rPr lang="en-AU" sz="1200" b="1" dirty="0">
                    <a:solidFill>
                      <a:srgbClr val="000000"/>
                    </a:solidFill>
                    <a:latin typeface="Century Gothic" pitchFamily="34" charset="0"/>
                  </a:rPr>
                  <a:t>=0.96</a:t>
                </a:r>
                <a:endParaRPr lang="en-US" sz="1200" b="1" dirty="0">
                  <a:solidFill>
                    <a:srgbClr val="000000"/>
                  </a:solidFill>
                  <a:latin typeface="Century Gothic" pitchFamily="34" charset="0"/>
                </a:endParaRPr>
              </a:p>
            </p:txBody>
          </p:sp>
          <p:sp>
            <p:nvSpPr>
              <p:cNvPr id="26638" name="TextBox 17"/>
              <p:cNvSpPr txBox="1">
                <a:spLocks noChangeArrowheads="1"/>
              </p:cNvSpPr>
              <p:nvPr/>
            </p:nvSpPr>
            <p:spPr bwMode="auto">
              <a:xfrm>
                <a:off x="3131840" y="2720927"/>
                <a:ext cx="1224136"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AU" sz="1200" b="1" i="1" dirty="0" err="1">
                    <a:solidFill>
                      <a:srgbClr val="000000"/>
                    </a:solidFill>
                    <a:latin typeface="Century Gothic" pitchFamily="34" charset="0"/>
                  </a:rPr>
                  <a:t>P</a:t>
                </a:r>
                <a:r>
                  <a:rPr lang="en-AU" sz="1200" b="1" baseline="-25000" dirty="0" err="1">
                    <a:solidFill>
                      <a:srgbClr val="000000"/>
                    </a:solidFill>
                    <a:latin typeface="Century Gothic" pitchFamily="34" charset="0"/>
                  </a:rPr>
                  <a:t>trend</a:t>
                </a:r>
                <a:r>
                  <a:rPr lang="en-AU" sz="1200" b="1" dirty="0">
                    <a:solidFill>
                      <a:srgbClr val="000000"/>
                    </a:solidFill>
                    <a:latin typeface="Century Gothic" pitchFamily="34" charset="0"/>
                  </a:rPr>
                  <a:t>=0.84</a:t>
                </a:r>
                <a:endParaRPr lang="en-US" sz="1200" b="1" dirty="0">
                  <a:solidFill>
                    <a:srgbClr val="000000"/>
                  </a:solidFill>
                  <a:latin typeface="Century Gothic" pitchFamily="34" charset="0"/>
                </a:endParaRPr>
              </a:p>
            </p:txBody>
          </p:sp>
          <p:sp>
            <p:nvSpPr>
              <p:cNvPr id="26639" name="TextBox 18"/>
              <p:cNvSpPr txBox="1">
                <a:spLocks noChangeArrowheads="1"/>
              </p:cNvSpPr>
              <p:nvPr/>
            </p:nvSpPr>
            <p:spPr bwMode="auto">
              <a:xfrm>
                <a:off x="5868144" y="2752826"/>
                <a:ext cx="1575107"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AU" sz="1200" b="1" i="1" dirty="0" err="1">
                    <a:solidFill>
                      <a:srgbClr val="000000"/>
                    </a:solidFill>
                    <a:latin typeface="Century Gothic" pitchFamily="34" charset="0"/>
                  </a:rPr>
                  <a:t>P</a:t>
                </a:r>
                <a:r>
                  <a:rPr lang="en-AU" sz="1200" b="1" baseline="-25000" dirty="0" err="1">
                    <a:solidFill>
                      <a:srgbClr val="000000"/>
                    </a:solidFill>
                    <a:latin typeface="Century Gothic" pitchFamily="34" charset="0"/>
                  </a:rPr>
                  <a:t>trend</a:t>
                </a:r>
                <a:r>
                  <a:rPr lang="en-AU" sz="1200" b="1" dirty="0">
                    <a:solidFill>
                      <a:srgbClr val="000000"/>
                    </a:solidFill>
                    <a:latin typeface="Century Gothic" pitchFamily="34" charset="0"/>
                  </a:rPr>
                  <a:t>=0.06</a:t>
                </a:r>
                <a:endParaRPr lang="en-US" sz="1200" b="1" dirty="0">
                  <a:solidFill>
                    <a:srgbClr val="000000"/>
                  </a:solidFill>
                  <a:latin typeface="Century Gothic" pitchFamily="34" charset="0"/>
                </a:endParaRPr>
              </a:p>
            </p:txBody>
          </p:sp>
          <p:sp>
            <p:nvSpPr>
              <p:cNvPr id="26640" name="Rectangle 22"/>
              <p:cNvSpPr>
                <a:spLocks noChangeArrowheads="1"/>
              </p:cNvSpPr>
              <p:nvPr/>
            </p:nvSpPr>
            <p:spPr bwMode="auto">
              <a:xfrm>
                <a:off x="5436096" y="3717032"/>
                <a:ext cx="1872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AU" sz="1200" dirty="0">
                    <a:solidFill>
                      <a:srgbClr val="000000"/>
                    </a:solidFill>
                    <a:latin typeface="Century Gothic" pitchFamily="34" charset="0"/>
                  </a:rPr>
                  <a:t>Vaccine period</a:t>
                </a:r>
                <a:endParaRPr lang="en-US" sz="1200" dirty="0">
                  <a:solidFill>
                    <a:srgbClr val="000000"/>
                  </a:solidFill>
                  <a:latin typeface="Century Gothic" pitchFamily="34" charset="0"/>
                </a:endParaRPr>
              </a:p>
            </p:txBody>
          </p:sp>
          <p:sp>
            <p:nvSpPr>
              <p:cNvPr id="26641" name="Rectangle 23"/>
              <p:cNvSpPr>
                <a:spLocks noChangeArrowheads="1"/>
              </p:cNvSpPr>
              <p:nvPr/>
            </p:nvSpPr>
            <p:spPr bwMode="auto">
              <a:xfrm>
                <a:off x="2627784" y="3717032"/>
                <a:ext cx="2448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AU" sz="1200" dirty="0" err="1">
                    <a:solidFill>
                      <a:srgbClr val="000000"/>
                    </a:solidFill>
                    <a:latin typeface="Century Gothic" pitchFamily="34" charset="0"/>
                  </a:rPr>
                  <a:t>Prevaccine</a:t>
                </a:r>
                <a:r>
                  <a:rPr lang="en-AU" sz="1200" dirty="0">
                    <a:solidFill>
                      <a:srgbClr val="000000"/>
                    </a:solidFill>
                    <a:latin typeface="Century Gothic" pitchFamily="34" charset="0"/>
                  </a:rPr>
                  <a:t> period</a:t>
                </a:r>
                <a:endParaRPr lang="en-US" sz="1200" dirty="0">
                  <a:solidFill>
                    <a:srgbClr val="000000"/>
                  </a:solidFill>
                  <a:latin typeface="Century Gothic" pitchFamily="34" charset="0"/>
                </a:endParaRPr>
              </a:p>
            </p:txBody>
          </p:sp>
        </p:grpSp>
      </p:grpSp>
      <p:sp>
        <p:nvSpPr>
          <p:cNvPr id="17" name="16 Altbilgi Yer Tutucusu"/>
          <p:cNvSpPr>
            <a:spLocks noGrp="1"/>
          </p:cNvSpPr>
          <p:nvPr>
            <p:ph type="ftr" sz="quarter" idx="11"/>
          </p:nvPr>
        </p:nvSpPr>
        <p:spPr/>
        <p:txBody>
          <a:bodyPr/>
          <a:lstStyle/>
          <a:p>
            <a:pPr>
              <a:defRPr/>
            </a:pPr>
            <a:r>
              <a:rPr lang="fr-FR"/>
              <a:t>Donovan B, Lancet Infect Dis 2011 </a:t>
            </a:r>
            <a:endParaRPr lang="en-US" dirty="0"/>
          </a:p>
        </p:txBody>
      </p:sp>
    </p:spTree>
    <p:extLst>
      <p:ext uri="{BB962C8B-B14F-4D97-AF65-F5344CB8AC3E}">
        <p14:creationId xmlns:p14="http://schemas.microsoft.com/office/powerpoint/2010/main" val="78357874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Autofit/>
          </a:bodyPr>
          <a:lstStyle/>
          <a:p>
            <a:r>
              <a:rPr lang="en-US" sz="3200" dirty="0"/>
              <a:t>Distribution of Genital Warts in Women Under 21 Years of Age Born in Australia</a:t>
            </a:r>
          </a:p>
        </p:txBody>
      </p:sp>
      <p:sp>
        <p:nvSpPr>
          <p:cNvPr id="28677" name="TextBox 7"/>
          <p:cNvSpPr txBox="1">
            <a:spLocks noChangeArrowheads="1"/>
          </p:cNvSpPr>
          <p:nvPr/>
        </p:nvSpPr>
        <p:spPr bwMode="auto">
          <a:xfrm rot="-5400000">
            <a:off x="1285986" y="3390349"/>
            <a:ext cx="1317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AU" sz="1600" b="1" dirty="0">
                <a:latin typeface="Century Gothic" pitchFamily="34" charset="0"/>
              </a:rPr>
              <a:t>Percent</a:t>
            </a:r>
          </a:p>
        </p:txBody>
      </p:sp>
      <p:graphicFrame>
        <p:nvGraphicFramePr>
          <p:cNvPr id="7" name="Chart 2"/>
          <p:cNvGraphicFramePr/>
          <p:nvPr/>
        </p:nvGraphicFramePr>
        <p:xfrm>
          <a:off x="2351584" y="1748686"/>
          <a:ext cx="7488832" cy="4536504"/>
        </p:xfrm>
        <a:graphic>
          <a:graphicData uri="http://schemas.openxmlformats.org/drawingml/2006/chart">
            <c:chart xmlns:c="http://schemas.openxmlformats.org/drawingml/2006/chart" xmlns:r="http://schemas.openxmlformats.org/officeDocument/2006/relationships" r:id="rId3"/>
          </a:graphicData>
        </a:graphic>
      </p:graphicFrame>
      <p:sp>
        <p:nvSpPr>
          <p:cNvPr id="9" name="8 Altbilgi Yer Tutucusu"/>
          <p:cNvSpPr>
            <a:spLocks noGrp="1"/>
          </p:cNvSpPr>
          <p:nvPr>
            <p:ph type="ftr" sz="quarter" idx="11"/>
          </p:nvPr>
        </p:nvSpPr>
        <p:spPr/>
        <p:txBody>
          <a:bodyPr/>
          <a:lstStyle/>
          <a:p>
            <a:pPr>
              <a:defRPr/>
            </a:pPr>
            <a:r>
              <a:rPr lang="fr-FR"/>
              <a:t>Donovan B, Lancet Infect Dis 2011 </a:t>
            </a:r>
            <a:endParaRPr lang="en-US"/>
          </a:p>
        </p:txBody>
      </p:sp>
    </p:spTree>
    <p:extLst>
      <p:ext uri="{BB962C8B-B14F-4D97-AF65-F5344CB8AC3E}">
        <p14:creationId xmlns:p14="http://schemas.microsoft.com/office/powerpoint/2010/main" val="35252525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Prevalence</a:t>
            </a:r>
            <a:r>
              <a:rPr lang="tr-TR" dirty="0"/>
              <a:t> </a:t>
            </a:r>
            <a:r>
              <a:rPr lang="tr-TR" dirty="0" err="1"/>
              <a:t>for</a:t>
            </a:r>
            <a:r>
              <a:rPr lang="tr-TR" dirty="0"/>
              <a:t> HR-HPV </a:t>
            </a:r>
            <a:r>
              <a:rPr lang="tr-TR" dirty="0" err="1"/>
              <a:t>Infection</a:t>
            </a:r>
            <a:endParaRPr lang="tr-TR" dirty="0"/>
          </a:p>
        </p:txBody>
      </p:sp>
      <p:pic>
        <p:nvPicPr>
          <p:cNvPr id="4" name="Resim 3"/>
          <p:cNvPicPr>
            <a:picLocks noChangeAspect="1"/>
          </p:cNvPicPr>
          <p:nvPr/>
        </p:nvPicPr>
        <p:blipFill>
          <a:blip r:embed="rId3"/>
          <a:stretch>
            <a:fillRect/>
          </a:stretch>
        </p:blipFill>
        <p:spPr>
          <a:xfrm>
            <a:off x="3129727" y="1777428"/>
            <a:ext cx="5932547" cy="4484048"/>
          </a:xfrm>
          <a:prstGeom prst="rect">
            <a:avLst/>
          </a:prstGeom>
        </p:spPr>
      </p:pic>
      <p:sp>
        <p:nvSpPr>
          <p:cNvPr id="5" name="Altbilgi Yer Tutucusu 4"/>
          <p:cNvSpPr>
            <a:spLocks noGrp="1"/>
          </p:cNvSpPr>
          <p:nvPr>
            <p:ph type="ftr" sz="quarter" idx="11"/>
          </p:nvPr>
        </p:nvSpPr>
        <p:spPr/>
        <p:txBody>
          <a:bodyPr/>
          <a:lstStyle/>
          <a:p>
            <a:r>
              <a:rPr lang="tr-TR" dirty="0"/>
              <a:t>Sun LL</a:t>
            </a:r>
            <a:r>
              <a:rPr lang="pt-BR" dirty="0"/>
              <a:t>, Virol J 2012</a:t>
            </a:r>
            <a:endParaRPr lang="tr-TR" dirty="0"/>
          </a:p>
        </p:txBody>
      </p:sp>
    </p:spTree>
    <p:extLst>
      <p:ext uri="{BB962C8B-B14F-4D97-AF65-F5344CB8AC3E}">
        <p14:creationId xmlns:p14="http://schemas.microsoft.com/office/powerpoint/2010/main" val="13554044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Autofit/>
          </a:bodyPr>
          <a:lstStyle/>
          <a:p>
            <a:r>
              <a:rPr lang="en-US" sz="3200" dirty="0"/>
              <a:t>Proportion of Men With Genital Warts, by Gender of Sexual Partners</a:t>
            </a:r>
          </a:p>
        </p:txBody>
      </p:sp>
      <p:sp>
        <p:nvSpPr>
          <p:cNvPr id="13" name="12 Altbilgi Yer Tutucusu"/>
          <p:cNvSpPr>
            <a:spLocks noGrp="1"/>
          </p:cNvSpPr>
          <p:nvPr>
            <p:ph type="ftr" sz="quarter" idx="11"/>
          </p:nvPr>
        </p:nvSpPr>
        <p:spPr/>
        <p:txBody>
          <a:bodyPr/>
          <a:lstStyle/>
          <a:p>
            <a:pPr>
              <a:defRPr/>
            </a:pPr>
            <a:r>
              <a:rPr lang="fr-FR"/>
              <a:t>Donovan B, Lancet Infect Dis 2011 </a:t>
            </a:r>
            <a:endParaRPr lang="en-US"/>
          </a:p>
        </p:txBody>
      </p:sp>
      <p:grpSp>
        <p:nvGrpSpPr>
          <p:cNvPr id="12" name="Group 1"/>
          <p:cNvGrpSpPr/>
          <p:nvPr/>
        </p:nvGrpSpPr>
        <p:grpSpPr>
          <a:xfrm>
            <a:off x="2743202" y="1447800"/>
            <a:ext cx="7025207" cy="4679950"/>
            <a:chOff x="1219200" y="1447800"/>
            <a:chExt cx="7025207" cy="4679950"/>
          </a:xfrm>
        </p:grpSpPr>
        <p:sp>
          <p:nvSpPr>
            <p:cNvPr id="14" name="TextBox 9"/>
            <p:cNvSpPr txBox="1">
              <a:spLocks noChangeArrowheads="1"/>
            </p:cNvSpPr>
            <p:nvPr/>
          </p:nvSpPr>
          <p:spPr bwMode="auto">
            <a:xfrm>
              <a:off x="7298118" y="3043983"/>
              <a:ext cx="946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b="1" dirty="0">
                  <a:solidFill>
                    <a:srgbClr val="FFC000"/>
                  </a:solidFill>
                  <a:latin typeface="Century Gothic" pitchFamily="34" charset="0"/>
                </a:rPr>
                <a:t>–35%</a:t>
              </a:r>
            </a:p>
          </p:txBody>
        </p:sp>
        <p:grpSp>
          <p:nvGrpSpPr>
            <p:cNvPr id="15" name="Group 9"/>
            <p:cNvGrpSpPr>
              <a:grpSpLocks/>
            </p:cNvGrpSpPr>
            <p:nvPr/>
          </p:nvGrpSpPr>
          <p:grpSpPr bwMode="auto">
            <a:xfrm>
              <a:off x="1219200" y="1447800"/>
              <a:ext cx="6096417" cy="4679950"/>
              <a:chOff x="1368230" y="1486033"/>
              <a:chExt cx="6095488" cy="4680009"/>
            </a:xfrm>
          </p:grpSpPr>
          <p:graphicFrame>
            <p:nvGraphicFramePr>
              <p:cNvPr id="17" name="Object 44"/>
              <p:cNvGraphicFramePr>
                <a:graphicFrameLocks/>
              </p:cNvGraphicFramePr>
              <p:nvPr/>
            </p:nvGraphicFramePr>
            <p:xfrm>
              <a:off x="1368230" y="1486033"/>
              <a:ext cx="6095488" cy="4680009"/>
            </p:xfrm>
            <a:graphic>
              <a:graphicData uri="http://schemas.openxmlformats.org/presentationml/2006/ole">
                <mc:AlternateContent xmlns:mc="http://schemas.openxmlformats.org/markup-compatibility/2006">
                  <mc:Choice xmlns:v="urn:schemas-microsoft-com:vml" Requires="v">
                    <p:oleObj name="Worksheet" r:id="rId3" imgW="6096090" imgH="4676670" progId="Excel.Sheet.8">
                      <p:embed/>
                    </p:oleObj>
                  </mc:Choice>
                  <mc:Fallback>
                    <p:oleObj name="Worksheet" r:id="rId3" imgW="6096090" imgH="4676670" progId="Excel.Sheet.8">
                      <p:embed/>
                      <p:pic>
                        <p:nvPicPr>
                          <p:cNvPr id="17" name="Object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230" y="1486033"/>
                            <a:ext cx="6095488" cy="46800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6"/>
              <p:cNvSpPr>
                <a:spLocks noChangeArrowheads="1"/>
              </p:cNvSpPr>
              <p:nvPr/>
            </p:nvSpPr>
            <p:spPr bwMode="auto">
              <a:xfrm>
                <a:off x="2832440" y="4374180"/>
                <a:ext cx="1872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AU" sz="1200" dirty="0" err="1">
                    <a:solidFill>
                      <a:srgbClr val="000000"/>
                    </a:solidFill>
                    <a:latin typeface="Century Gothic" pitchFamily="34" charset="0"/>
                  </a:rPr>
                  <a:t>Prevaccine</a:t>
                </a:r>
                <a:r>
                  <a:rPr lang="en-AU" sz="1200" dirty="0">
                    <a:solidFill>
                      <a:srgbClr val="000000"/>
                    </a:solidFill>
                    <a:latin typeface="Century Gothic" pitchFamily="34" charset="0"/>
                  </a:rPr>
                  <a:t> period</a:t>
                </a:r>
                <a:endParaRPr lang="en-US" sz="1200" dirty="0">
                  <a:solidFill>
                    <a:srgbClr val="000000"/>
                  </a:solidFill>
                  <a:latin typeface="Century Gothic" pitchFamily="34" charset="0"/>
                </a:endParaRPr>
              </a:p>
            </p:txBody>
          </p:sp>
          <p:sp>
            <p:nvSpPr>
              <p:cNvPr id="19" name="Rectangle 7"/>
              <p:cNvSpPr>
                <a:spLocks noChangeArrowheads="1"/>
              </p:cNvSpPr>
              <p:nvPr/>
            </p:nvSpPr>
            <p:spPr bwMode="auto">
              <a:xfrm>
                <a:off x="5482403" y="4399947"/>
                <a:ext cx="16561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AU" sz="1200" dirty="0">
                    <a:solidFill>
                      <a:srgbClr val="000000"/>
                    </a:solidFill>
                    <a:latin typeface="Century Gothic" pitchFamily="34" charset="0"/>
                  </a:rPr>
                  <a:t>Vaccine period</a:t>
                </a:r>
                <a:endParaRPr lang="en-US" sz="1200" dirty="0">
                  <a:solidFill>
                    <a:srgbClr val="000000"/>
                  </a:solidFill>
                  <a:latin typeface="Century Gothic" pitchFamily="34" charset="0"/>
                </a:endParaRPr>
              </a:p>
            </p:txBody>
          </p:sp>
        </p:grpSp>
        <p:sp>
          <p:nvSpPr>
            <p:cNvPr id="16" name="Rectangle 6"/>
            <p:cNvSpPr/>
            <p:nvPr/>
          </p:nvSpPr>
          <p:spPr bwMode="auto">
            <a:xfrm>
              <a:off x="4487174" y="1634704"/>
              <a:ext cx="2638425" cy="3095625"/>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dirty="0">
                <a:solidFill>
                  <a:srgbClr val="FFFFFF"/>
                </a:solidFill>
                <a:latin typeface="Aptos" panose="020B0004020202020204" pitchFamily="34" charset="0"/>
              </a:endParaRPr>
            </a:p>
          </p:txBody>
        </p:sp>
      </p:grpSp>
    </p:spTree>
    <p:extLst>
      <p:ext uri="{BB962C8B-B14F-4D97-AF65-F5344CB8AC3E}">
        <p14:creationId xmlns:p14="http://schemas.microsoft.com/office/powerpoint/2010/main" val="182168148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Autofit/>
          </a:bodyPr>
          <a:lstStyle/>
          <a:p>
            <a:r>
              <a:rPr lang="en-US" sz="2800" dirty="0"/>
              <a:t>Inpatient Hospital Treatments for Genital </a:t>
            </a:r>
            <a:br>
              <a:rPr lang="en-US" sz="2800" dirty="0"/>
            </a:br>
            <a:r>
              <a:rPr lang="en-US" sz="2800" dirty="0"/>
              <a:t>Warts in Women, by Age Groups</a:t>
            </a:r>
          </a:p>
        </p:txBody>
      </p:sp>
      <p:pic>
        <p:nvPicPr>
          <p:cNvPr id="32771" name="Chart 1"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012" y="1733550"/>
            <a:ext cx="513040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Down Arrow 5"/>
          <p:cNvSpPr>
            <a:spLocks noChangeArrowheads="1"/>
          </p:cNvSpPr>
          <p:nvPr/>
        </p:nvSpPr>
        <p:spPr bwMode="auto">
          <a:xfrm>
            <a:off x="6096000" y="2060575"/>
            <a:ext cx="215504" cy="863600"/>
          </a:xfrm>
          <a:prstGeom prst="downArrow">
            <a:avLst>
              <a:gd name="adj1" fmla="val 50000"/>
              <a:gd name="adj2" fmla="val 50092"/>
            </a:avLst>
          </a:prstGeom>
          <a:solidFill>
            <a:srgbClr val="00B050"/>
          </a:solidFill>
          <a:ln w="9525" algn="ctr">
            <a:solidFill>
              <a:schemeClr val="tx1"/>
            </a:solidFill>
            <a:round/>
            <a:headEnd/>
            <a:tailEnd/>
          </a:ln>
        </p:spPr>
        <p:txBody>
          <a:bodyPr/>
          <a:lstStyle/>
          <a:p>
            <a:pPr eaLnBrk="0" hangingPunct="0"/>
            <a:endParaRPr lang="en-AU" sz="2400" dirty="0">
              <a:solidFill>
                <a:srgbClr val="000000"/>
              </a:solidFill>
              <a:latin typeface="Century Gothic" pitchFamily="34" charset="0"/>
            </a:endParaRPr>
          </a:p>
        </p:txBody>
      </p:sp>
      <p:sp>
        <p:nvSpPr>
          <p:cNvPr id="32773" name="TextBox 8"/>
          <p:cNvSpPr txBox="1">
            <a:spLocks noChangeArrowheads="1"/>
          </p:cNvSpPr>
          <p:nvPr/>
        </p:nvSpPr>
        <p:spPr bwMode="auto">
          <a:xfrm rot="-5400000">
            <a:off x="2662439" y="3383550"/>
            <a:ext cx="1241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AU" sz="1600" b="1" dirty="0">
                <a:solidFill>
                  <a:schemeClr val="accent2"/>
                </a:solidFill>
                <a:latin typeface="Century Gothic" pitchFamily="34" charset="0"/>
              </a:rPr>
              <a:t>Number</a:t>
            </a:r>
          </a:p>
        </p:txBody>
      </p:sp>
      <p:sp>
        <p:nvSpPr>
          <p:cNvPr id="8" name="7 Altbilgi Yer Tutucusu"/>
          <p:cNvSpPr>
            <a:spLocks noGrp="1"/>
          </p:cNvSpPr>
          <p:nvPr>
            <p:ph type="ftr" sz="quarter" idx="11"/>
          </p:nvPr>
        </p:nvSpPr>
        <p:spPr/>
        <p:txBody>
          <a:bodyPr/>
          <a:lstStyle/>
          <a:p>
            <a:pPr>
              <a:defRPr/>
            </a:pPr>
            <a:r>
              <a:rPr lang="en-US"/>
              <a:t>Australian Medicare Data</a:t>
            </a:r>
          </a:p>
        </p:txBody>
      </p:sp>
    </p:spTree>
    <p:extLst>
      <p:ext uri="{BB962C8B-B14F-4D97-AF65-F5344CB8AC3E}">
        <p14:creationId xmlns:p14="http://schemas.microsoft.com/office/powerpoint/2010/main" val="208597494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Autofit/>
          </a:bodyPr>
          <a:lstStyle/>
          <a:p>
            <a:r>
              <a:rPr lang="en-US" sz="3200" dirty="0"/>
              <a:t>Comparison of HPV Genoprevalence </a:t>
            </a:r>
            <a:br>
              <a:rPr lang="en-US" sz="3200" dirty="0"/>
            </a:br>
            <a:r>
              <a:rPr lang="en-US" sz="3200" dirty="0"/>
              <a:t>Pre- and </a:t>
            </a:r>
            <a:r>
              <a:rPr lang="en-US" sz="3200" dirty="0" err="1"/>
              <a:t>Postvaccine</a:t>
            </a:r>
            <a:r>
              <a:rPr lang="en-US" sz="3200" dirty="0"/>
              <a:t> Population</a:t>
            </a:r>
            <a:endParaRPr lang="en-US" sz="3200" baseline="30000" dirty="0"/>
          </a:p>
        </p:txBody>
      </p:sp>
      <p:graphicFrame>
        <p:nvGraphicFramePr>
          <p:cNvPr id="2" name="Content Placeholder 3"/>
          <p:cNvGraphicFramePr>
            <a:graphicFrameLocks noGrp="1"/>
          </p:cNvGraphicFramePr>
          <p:nvPr>
            <p:ph idx="4294967295"/>
          </p:nvPr>
        </p:nvGraphicFramePr>
        <p:xfrm>
          <a:off x="3124731" y="1484784"/>
          <a:ext cx="5942541"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4 Altbilgi Yer Tutucusu"/>
          <p:cNvSpPr>
            <a:spLocks noGrp="1"/>
          </p:cNvSpPr>
          <p:nvPr>
            <p:ph type="ftr" sz="quarter" idx="11"/>
          </p:nvPr>
        </p:nvSpPr>
        <p:spPr/>
        <p:txBody>
          <a:bodyPr/>
          <a:lstStyle/>
          <a:p>
            <a:pPr>
              <a:defRPr/>
            </a:pPr>
            <a:r>
              <a:rPr lang="en-US"/>
              <a:t>Garland S, EUROGIN 2012</a:t>
            </a:r>
          </a:p>
        </p:txBody>
      </p:sp>
    </p:spTree>
    <p:extLst>
      <p:ext uri="{BB962C8B-B14F-4D97-AF65-F5344CB8AC3E}">
        <p14:creationId xmlns:p14="http://schemas.microsoft.com/office/powerpoint/2010/main" val="1827816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45" name="Text Box 3"/>
          <p:cNvSpPr txBox="1">
            <a:spLocks noChangeArrowheads="1"/>
          </p:cNvSpPr>
          <p:nvPr/>
        </p:nvSpPr>
        <p:spPr bwMode="auto">
          <a:xfrm>
            <a:off x="3095604" y="5517233"/>
            <a:ext cx="604718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baseline="30000" dirty="0" err="1">
                <a:solidFill>
                  <a:srgbClr val="FFC000"/>
                </a:solidFill>
                <a:latin typeface="Aptos" panose="020B0004020202020204" pitchFamily="34" charset="0"/>
              </a:rPr>
              <a:t>a</a:t>
            </a:r>
            <a:r>
              <a:rPr lang="en-GB" sz="1050" dirty="0" err="1">
                <a:solidFill>
                  <a:srgbClr val="FFC000"/>
                </a:solidFill>
                <a:latin typeface="Aptos" panose="020B0004020202020204" pitchFamily="34" charset="0"/>
              </a:rPr>
              <a:t>In</a:t>
            </a:r>
            <a:r>
              <a:rPr lang="en-GB" sz="1050" dirty="0">
                <a:solidFill>
                  <a:srgbClr val="FFC000"/>
                </a:solidFill>
                <a:latin typeface="Aptos" panose="020B0004020202020204" pitchFamily="34" charset="0"/>
              </a:rPr>
              <a:t> 2010, data were collected only in the first 6 months: 40,793 new clients seen between 2007 and 2010; school-based program for 11–12-year-old girls, with catch-up for adolescents up to 20 years; vaccine coverage rate </a:t>
            </a:r>
            <a:r>
              <a:rPr lang="en-US" sz="1050" dirty="0">
                <a:solidFill>
                  <a:srgbClr val="FFC000"/>
                </a:solidFill>
                <a:latin typeface="Aptos" panose="020B0004020202020204" pitchFamily="34" charset="0"/>
              </a:rPr>
              <a:t>for Auckland DHB by end of 2009 school year</a:t>
            </a:r>
            <a:r>
              <a:rPr lang="en-GB" sz="1050" dirty="0">
                <a:solidFill>
                  <a:srgbClr val="FFC000"/>
                </a:solidFill>
                <a:latin typeface="Aptos" panose="020B0004020202020204" pitchFamily="34" charset="0"/>
              </a:rPr>
              <a:t>=51.7%. </a:t>
            </a:r>
          </a:p>
        </p:txBody>
      </p:sp>
      <p:grpSp>
        <p:nvGrpSpPr>
          <p:cNvPr id="4" name="Group 4"/>
          <p:cNvGrpSpPr/>
          <p:nvPr/>
        </p:nvGrpSpPr>
        <p:grpSpPr>
          <a:xfrm>
            <a:off x="2410027" y="1417638"/>
            <a:ext cx="7862437" cy="4398962"/>
            <a:chOff x="1255368" y="1417638"/>
            <a:chExt cx="7660032" cy="4398962"/>
          </a:xfrm>
        </p:grpSpPr>
        <p:graphicFrame>
          <p:nvGraphicFramePr>
            <p:cNvPr id="2" name="Object 2"/>
            <p:cNvGraphicFramePr>
              <a:graphicFrameLocks noChangeAspect="1"/>
            </p:cNvGraphicFramePr>
            <p:nvPr/>
          </p:nvGraphicFramePr>
          <p:xfrm>
            <a:off x="1317625" y="1417638"/>
            <a:ext cx="6069013" cy="4398962"/>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3"/>
            <p:cNvGrpSpPr/>
            <p:nvPr/>
          </p:nvGrpSpPr>
          <p:grpSpPr>
            <a:xfrm>
              <a:off x="1255368" y="1752600"/>
              <a:ext cx="7660032" cy="3834444"/>
              <a:chOff x="1255368" y="1752600"/>
              <a:chExt cx="7660032" cy="3834444"/>
            </a:xfrm>
          </p:grpSpPr>
          <p:sp>
            <p:nvSpPr>
              <p:cNvPr id="39939" name="Line 6"/>
              <p:cNvSpPr>
                <a:spLocks noChangeShapeType="1"/>
              </p:cNvSpPr>
              <p:nvPr/>
            </p:nvSpPr>
            <p:spPr bwMode="auto">
              <a:xfrm>
                <a:off x="3054350" y="2208213"/>
                <a:ext cx="4330700" cy="0"/>
              </a:xfrm>
              <a:prstGeom prst="line">
                <a:avLst/>
              </a:prstGeom>
              <a:noFill/>
              <a:ln w="38100" cap="rnd">
                <a:solidFill>
                  <a:srgbClr val="CC0066"/>
                </a:solidFill>
                <a:prstDash val="sysDot"/>
                <a:round/>
                <a:headEnd/>
                <a:tailEnd/>
              </a:ln>
              <a:extLst>
                <a:ext uri="{909E8E84-426E-40DD-AFC4-6F175D3DCCD1}">
                  <a14:hiddenFill xmlns:a14="http://schemas.microsoft.com/office/drawing/2010/main">
                    <a:noFill/>
                  </a14:hiddenFill>
                </a:ext>
              </a:extLst>
            </p:spPr>
            <p:txBody>
              <a:bodyPr/>
              <a:lstStyle/>
              <a:p>
                <a:endParaRPr lang="en-US" dirty="0">
                  <a:latin typeface="Aptos" panose="020B0004020202020204" pitchFamily="34" charset="0"/>
                </a:endParaRPr>
              </a:p>
            </p:txBody>
          </p:sp>
          <p:sp>
            <p:nvSpPr>
              <p:cNvPr id="39940" name="Line 7"/>
              <p:cNvSpPr>
                <a:spLocks noChangeShapeType="1"/>
              </p:cNvSpPr>
              <p:nvPr/>
            </p:nvSpPr>
            <p:spPr bwMode="auto">
              <a:xfrm>
                <a:off x="7385050" y="2208213"/>
                <a:ext cx="0" cy="1816100"/>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ptos" panose="020B0004020202020204" pitchFamily="34" charset="0"/>
                </a:endParaRPr>
              </a:p>
            </p:txBody>
          </p:sp>
          <p:sp>
            <p:nvSpPr>
              <p:cNvPr id="39941" name="Line 8"/>
              <p:cNvSpPr>
                <a:spLocks noChangeShapeType="1"/>
              </p:cNvSpPr>
              <p:nvPr/>
            </p:nvSpPr>
            <p:spPr bwMode="auto">
              <a:xfrm>
                <a:off x="6321425" y="4024313"/>
                <a:ext cx="1065213" cy="0"/>
              </a:xfrm>
              <a:prstGeom prst="line">
                <a:avLst/>
              </a:prstGeom>
              <a:noFill/>
              <a:ln w="38100" cap="rnd">
                <a:solidFill>
                  <a:srgbClr val="CC0066"/>
                </a:solidFill>
                <a:prstDash val="sysDot"/>
                <a:round/>
                <a:headEnd/>
                <a:tailEnd/>
              </a:ln>
              <a:extLst>
                <a:ext uri="{909E8E84-426E-40DD-AFC4-6F175D3DCCD1}">
                  <a14:hiddenFill xmlns:a14="http://schemas.microsoft.com/office/drawing/2010/main">
                    <a:noFill/>
                  </a14:hiddenFill>
                </a:ext>
              </a:extLst>
            </p:spPr>
            <p:txBody>
              <a:bodyPr/>
              <a:lstStyle/>
              <a:p>
                <a:endParaRPr lang="en-US" dirty="0">
                  <a:latin typeface="Aptos" panose="020B0004020202020204" pitchFamily="34" charset="0"/>
                </a:endParaRPr>
              </a:p>
            </p:txBody>
          </p:sp>
          <p:sp>
            <p:nvSpPr>
              <p:cNvPr id="39942" name="Text Box 9"/>
              <p:cNvSpPr txBox="1">
                <a:spLocks noChangeArrowheads="1"/>
              </p:cNvSpPr>
              <p:nvPr/>
            </p:nvSpPr>
            <p:spPr bwMode="auto">
              <a:xfrm>
                <a:off x="7612063" y="2760663"/>
                <a:ext cx="1303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solidFill>
                      <a:srgbClr val="FFC000"/>
                    </a:solidFill>
                    <a:latin typeface="Aptos" panose="020B0004020202020204" pitchFamily="34" charset="0"/>
                  </a:rPr>
                  <a:t>63% reduction</a:t>
                </a:r>
              </a:p>
            </p:txBody>
          </p:sp>
          <p:sp>
            <p:nvSpPr>
              <p:cNvPr id="39943" name="Text Box 10"/>
              <p:cNvSpPr txBox="1">
                <a:spLocks noChangeArrowheads="1"/>
              </p:cNvSpPr>
              <p:nvPr/>
            </p:nvSpPr>
            <p:spPr bwMode="auto">
              <a:xfrm rot="16200000">
                <a:off x="-76200" y="3084168"/>
                <a:ext cx="3352799" cy="6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2000" b="1" dirty="0">
                    <a:solidFill>
                      <a:srgbClr val="FFC000"/>
                    </a:solidFill>
                    <a:latin typeface="Aptos" panose="020B0004020202020204" pitchFamily="34" charset="0"/>
                  </a:rPr>
                  <a:t>% First-visit clients </a:t>
                </a:r>
              </a:p>
              <a:p>
                <a:pPr algn="ctr" eaLnBrk="1" hangingPunct="1"/>
                <a:r>
                  <a:rPr lang="en-GB" sz="2000" b="1" dirty="0">
                    <a:solidFill>
                      <a:srgbClr val="FFC000"/>
                    </a:solidFill>
                    <a:latin typeface="Aptos" panose="020B0004020202020204" pitchFamily="34" charset="0"/>
                  </a:rPr>
                  <a:t>with genital warts</a:t>
                </a:r>
              </a:p>
            </p:txBody>
          </p:sp>
          <p:sp>
            <p:nvSpPr>
              <p:cNvPr id="3" name="TextBox 2"/>
              <p:cNvSpPr txBox="1"/>
              <p:nvPr/>
            </p:nvSpPr>
            <p:spPr>
              <a:xfrm>
                <a:off x="5791200" y="5217712"/>
                <a:ext cx="1181064" cy="369332"/>
              </a:xfrm>
              <a:prstGeom prst="rect">
                <a:avLst/>
              </a:prstGeom>
              <a:solidFill>
                <a:schemeClr val="bg1"/>
              </a:solidFill>
            </p:spPr>
            <p:txBody>
              <a:bodyPr wrap="square" rtlCol="0">
                <a:spAutoFit/>
              </a:bodyPr>
              <a:lstStyle/>
              <a:p>
                <a:r>
                  <a:rPr lang="en-US" b="1" dirty="0">
                    <a:latin typeface="Aptos" panose="020B0004020202020204" pitchFamily="34" charset="0"/>
                    <a:cs typeface="Calibri" pitchFamily="34" charset="0"/>
                  </a:rPr>
                  <a:t>2010</a:t>
                </a:r>
                <a:r>
                  <a:rPr lang="en-US" b="1" baseline="30000" dirty="0">
                    <a:latin typeface="Aptos" panose="020B0004020202020204" pitchFamily="34" charset="0"/>
                    <a:cs typeface="Calibri" pitchFamily="34" charset="0"/>
                  </a:rPr>
                  <a:t>a</a:t>
                </a:r>
              </a:p>
            </p:txBody>
          </p:sp>
        </p:grpSp>
      </p:grpSp>
      <p:sp>
        <p:nvSpPr>
          <p:cNvPr id="14" name="13 Başlık"/>
          <p:cNvSpPr>
            <a:spLocks noGrp="1"/>
          </p:cNvSpPr>
          <p:nvPr>
            <p:ph type="title"/>
          </p:nvPr>
        </p:nvSpPr>
        <p:spPr/>
        <p:txBody>
          <a:bodyPr>
            <a:normAutofit/>
          </a:bodyPr>
          <a:lstStyle/>
          <a:p>
            <a:r>
              <a:rPr lang="en-GB" dirty="0"/>
              <a:t>New Zealand</a:t>
            </a:r>
            <a:r>
              <a:rPr lang="tr-TR" dirty="0"/>
              <a:t>: </a:t>
            </a:r>
            <a:r>
              <a:rPr lang="en-GB" dirty="0"/>
              <a:t>Impact on Genital Warts</a:t>
            </a:r>
            <a:endParaRPr lang="tr-TR" dirty="0"/>
          </a:p>
        </p:txBody>
      </p:sp>
      <p:sp>
        <p:nvSpPr>
          <p:cNvPr id="13" name="12 Altbilgi Yer Tutucusu"/>
          <p:cNvSpPr>
            <a:spLocks noGrp="1"/>
          </p:cNvSpPr>
          <p:nvPr>
            <p:ph type="ftr" sz="quarter" idx="11"/>
          </p:nvPr>
        </p:nvSpPr>
        <p:spPr/>
        <p:txBody>
          <a:bodyPr/>
          <a:lstStyle/>
          <a:p>
            <a:pPr>
              <a:defRPr/>
            </a:pPr>
            <a:r>
              <a:rPr lang="sv-SE"/>
              <a:t>Oliphant J, N Z Med J 2011</a:t>
            </a:r>
            <a:endParaRPr lang="en-US"/>
          </a:p>
        </p:txBody>
      </p:sp>
    </p:spTree>
    <p:extLst>
      <p:ext uri="{BB962C8B-B14F-4D97-AF65-F5344CB8AC3E}">
        <p14:creationId xmlns:p14="http://schemas.microsoft.com/office/powerpoint/2010/main" val="6591761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10"/>
          <p:cNvSpPr>
            <a:spLocks noGrp="1" noChangeArrowheads="1"/>
          </p:cNvSpPr>
          <p:nvPr>
            <p:ph type="title"/>
          </p:nvPr>
        </p:nvSpPr>
        <p:spPr/>
        <p:txBody>
          <a:bodyPr>
            <a:noAutofit/>
          </a:bodyPr>
          <a:lstStyle/>
          <a:p>
            <a:r>
              <a:rPr lang="en-US" sz="3200" dirty="0"/>
              <a:t>Incidence of Genital Warts in California Following Introduction of 4vHPV Vaccine</a:t>
            </a:r>
            <a:endParaRPr lang="en-US" sz="3200" baseline="30000" dirty="0"/>
          </a:p>
        </p:txBody>
      </p:sp>
      <p:sp>
        <p:nvSpPr>
          <p:cNvPr id="43011" name="Rectangle 11"/>
          <p:cNvSpPr>
            <a:spLocks noGrp="1" noChangeArrowheads="1"/>
          </p:cNvSpPr>
          <p:nvPr>
            <p:ph idx="1"/>
          </p:nvPr>
        </p:nvSpPr>
        <p:spPr>
          <a:prstGeom prst="rect">
            <a:avLst/>
          </a:prstGeom>
        </p:spPr>
        <p:txBody>
          <a:bodyPr>
            <a:normAutofit lnSpcReduction="10000"/>
          </a:bodyPr>
          <a:lstStyle/>
          <a:p>
            <a:pPr>
              <a:buNone/>
            </a:pPr>
            <a:r>
              <a:rPr lang="tr-TR" sz="2400" b="1" dirty="0" err="1"/>
              <a:t>Results</a:t>
            </a:r>
            <a:endParaRPr lang="tr-TR" sz="2000" b="1" dirty="0"/>
          </a:p>
          <a:p>
            <a:r>
              <a:rPr lang="en-US" sz="2000" dirty="0"/>
              <a:t>Average annual number of clients served:</a:t>
            </a:r>
          </a:p>
          <a:p>
            <a:pPr lvl="1"/>
            <a:r>
              <a:rPr lang="en-US" sz="1800" dirty="0"/>
              <a:t>&gt;1,754,000 females</a:t>
            </a:r>
          </a:p>
          <a:p>
            <a:pPr lvl="1"/>
            <a:r>
              <a:rPr lang="en-US" sz="1800" dirty="0"/>
              <a:t>&gt; 258,000 males</a:t>
            </a:r>
          </a:p>
          <a:p>
            <a:r>
              <a:rPr lang="en-US" sz="2000" dirty="0"/>
              <a:t>Overall diagnoses of genital warts:</a:t>
            </a:r>
          </a:p>
          <a:p>
            <a:pPr lvl="1"/>
            <a:r>
              <a:rPr lang="en-US" sz="1800" dirty="0"/>
              <a:t>0.7% of females</a:t>
            </a:r>
          </a:p>
          <a:p>
            <a:pPr lvl="1"/>
            <a:r>
              <a:rPr lang="en-US" sz="1800" dirty="0"/>
              <a:t>3.3% of males</a:t>
            </a:r>
          </a:p>
          <a:p>
            <a:r>
              <a:rPr lang="en-US" sz="2000" dirty="0"/>
              <a:t>In males and females, highest rates of genital warts were observed in young adults aged 21 to 25 years</a:t>
            </a:r>
          </a:p>
          <a:p>
            <a:pPr lvl="1"/>
            <a:r>
              <a:rPr lang="en-US" sz="1800" dirty="0"/>
              <a:t>Lowest rates among those aged &gt;30 years</a:t>
            </a:r>
          </a:p>
          <a:p>
            <a:r>
              <a:rPr lang="en-US" sz="2000" dirty="0">
                <a:solidFill>
                  <a:srgbClr val="E57130"/>
                </a:solidFill>
              </a:rPr>
              <a:t>Among females aged &lt;21 years, diagnoses of genital warts decreased from 0.94% to 0.61% (</a:t>
            </a:r>
            <a:r>
              <a:rPr lang="en-US" sz="2000" i="1" dirty="0">
                <a:solidFill>
                  <a:srgbClr val="E57130"/>
                </a:solidFill>
              </a:rPr>
              <a:t>P</a:t>
            </a:r>
            <a:r>
              <a:rPr lang="en-US" sz="2000" baseline="-25000" dirty="0">
                <a:solidFill>
                  <a:srgbClr val="E57130"/>
                </a:solidFill>
              </a:rPr>
              <a:t>trend</a:t>
            </a:r>
            <a:r>
              <a:rPr lang="en-US" sz="2000" dirty="0">
                <a:solidFill>
                  <a:srgbClr val="E57130"/>
                </a:solidFill>
              </a:rPr>
              <a:t> &lt; 0.001)</a:t>
            </a:r>
          </a:p>
          <a:p>
            <a:r>
              <a:rPr lang="en-US" sz="2000" dirty="0">
                <a:solidFill>
                  <a:srgbClr val="E57130"/>
                </a:solidFill>
              </a:rPr>
              <a:t>Decreases also observed among females aged 21 to 25 years, males &lt;21 years, and males aged 21 to 25 years</a:t>
            </a:r>
          </a:p>
        </p:txBody>
      </p:sp>
      <p:sp>
        <p:nvSpPr>
          <p:cNvPr id="5" name="4 Altbilgi Yer Tutucusu"/>
          <p:cNvSpPr>
            <a:spLocks noGrp="1"/>
          </p:cNvSpPr>
          <p:nvPr>
            <p:ph type="ftr" sz="quarter" idx="11"/>
          </p:nvPr>
        </p:nvSpPr>
        <p:spPr/>
        <p:txBody>
          <a:bodyPr/>
          <a:lstStyle/>
          <a:p>
            <a:pPr>
              <a:defRPr/>
            </a:pPr>
            <a:r>
              <a:rPr lang="en-US"/>
              <a:t>Bauer HM, Am J Public Health 2012</a:t>
            </a:r>
            <a:endParaRPr lang="en-US" dirty="0"/>
          </a:p>
        </p:txBody>
      </p:sp>
    </p:spTree>
    <p:extLst>
      <p:ext uri="{BB962C8B-B14F-4D97-AF65-F5344CB8AC3E}">
        <p14:creationId xmlns:p14="http://schemas.microsoft.com/office/powerpoint/2010/main" val="366334902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3" name="Title 1"/>
          <p:cNvSpPr>
            <a:spLocks noGrp="1"/>
          </p:cNvSpPr>
          <p:nvPr>
            <p:ph type="title"/>
          </p:nvPr>
        </p:nvSpPr>
        <p:spPr/>
        <p:txBody>
          <a:bodyPr vert="horz" lIns="91440" tIns="45720" rIns="91440" bIns="45720" rtlCol="0" anchor="b" anchorCtr="0">
            <a:normAutofit/>
          </a:bodyPr>
          <a:lstStyle/>
          <a:p>
            <a:r>
              <a:rPr lang="tr-TR" dirty="0" err="1"/>
              <a:t>Early</a:t>
            </a:r>
            <a:r>
              <a:rPr lang="tr-TR" dirty="0"/>
              <a:t> </a:t>
            </a:r>
            <a:r>
              <a:rPr lang="tr-TR" dirty="0" err="1"/>
              <a:t>Results</a:t>
            </a:r>
            <a:r>
              <a:rPr lang="tr-TR" dirty="0"/>
              <a:t> of HPV Vaccination (</a:t>
            </a:r>
            <a:r>
              <a:rPr lang="en-US" dirty="0"/>
              <a:t>NHANES Survey</a:t>
            </a:r>
            <a:r>
              <a:rPr lang="tr-TR" dirty="0"/>
              <a:t>)</a:t>
            </a:r>
            <a:endParaRPr lang="en-US" dirty="0"/>
          </a:p>
        </p:txBody>
      </p:sp>
      <p:sp>
        <p:nvSpPr>
          <p:cNvPr id="6" name="Footer Placeholder 5"/>
          <p:cNvSpPr>
            <a:spLocks noGrp="1"/>
          </p:cNvSpPr>
          <p:nvPr>
            <p:ph type="ftr" sz="quarter" idx="11"/>
          </p:nvPr>
        </p:nvSpPr>
        <p:spPr/>
        <p:txBody>
          <a:bodyPr/>
          <a:lstStyle/>
          <a:p>
            <a:r>
              <a:rPr lang="en-US"/>
              <a:t>CI=confidence interval; NHANES=National Health and Nutrition Examination Survey.</a:t>
            </a:r>
            <a:endParaRPr lang="tr-TR"/>
          </a:p>
          <a:p>
            <a:r>
              <a:rPr lang="en-US"/>
              <a:t>Markowitz L, Journal of Infectious Diseases Advance Access published June 19, 2013</a:t>
            </a:r>
            <a:endParaRPr lang="tr-TR" dirty="0"/>
          </a:p>
        </p:txBody>
      </p:sp>
      <p:graphicFrame>
        <p:nvGraphicFramePr>
          <p:cNvPr id="2" name="Chart 1"/>
          <p:cNvGraphicFramePr/>
          <p:nvPr/>
        </p:nvGraphicFramePr>
        <p:xfrm>
          <a:off x="2246147" y="1676400"/>
          <a:ext cx="7620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Bent Arrow 3"/>
          <p:cNvSpPr/>
          <p:nvPr/>
        </p:nvSpPr>
        <p:spPr bwMode="auto">
          <a:xfrm rot="5400000">
            <a:off x="4965224" y="3020427"/>
            <a:ext cx="881569" cy="515888"/>
          </a:xfrm>
          <a:prstGeom prst="bentArrow">
            <a:avLst/>
          </a:prstGeom>
          <a:solidFill>
            <a:srgbClr val="EAC770"/>
          </a:solidFill>
          <a:ln w="317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ptos" panose="020B0004020202020204" pitchFamily="34" charset="0"/>
              <a:ea typeface="ＭＳ Ｐゴシック"/>
              <a:cs typeface="ＭＳ Ｐゴシック"/>
            </a:endParaRPr>
          </a:p>
        </p:txBody>
      </p:sp>
      <p:sp>
        <p:nvSpPr>
          <p:cNvPr id="5" name="TextBox 4"/>
          <p:cNvSpPr txBox="1"/>
          <p:nvPr/>
        </p:nvSpPr>
        <p:spPr>
          <a:xfrm>
            <a:off x="5294192" y="2667000"/>
            <a:ext cx="1377872" cy="400110"/>
          </a:xfrm>
          <a:prstGeom prst="rect">
            <a:avLst/>
          </a:prstGeom>
          <a:noFill/>
        </p:spPr>
        <p:txBody>
          <a:bodyPr wrap="square" rtlCol="0">
            <a:spAutoFit/>
          </a:bodyPr>
          <a:lstStyle/>
          <a:p>
            <a:pPr algn="ctr" fontAlgn="base">
              <a:spcBef>
                <a:spcPct val="0"/>
              </a:spcBef>
              <a:spcAft>
                <a:spcPct val="0"/>
              </a:spcAft>
            </a:pPr>
            <a:r>
              <a:rPr lang="en-US" sz="2000" b="1" dirty="0">
                <a:latin typeface="Aptos" panose="020B0004020202020204" pitchFamily="34" charset="0"/>
              </a:rPr>
              <a:t>–</a:t>
            </a:r>
            <a:r>
              <a:rPr lang="tr-TR" sz="2000" b="1" dirty="0">
                <a:latin typeface="Aptos" panose="020B0004020202020204" pitchFamily="34" charset="0"/>
              </a:rPr>
              <a:t>%</a:t>
            </a:r>
            <a:r>
              <a:rPr lang="en-US" sz="2000" b="1" dirty="0">
                <a:latin typeface="Aptos" panose="020B0004020202020204" pitchFamily="34" charset="0"/>
              </a:rPr>
              <a:t>56 </a:t>
            </a:r>
          </a:p>
        </p:txBody>
      </p:sp>
      <p:sp>
        <p:nvSpPr>
          <p:cNvPr id="11" name="TextBox 10"/>
          <p:cNvSpPr txBox="1"/>
          <p:nvPr/>
        </p:nvSpPr>
        <p:spPr>
          <a:xfrm>
            <a:off x="7995988" y="3467472"/>
            <a:ext cx="1412380" cy="400110"/>
          </a:xfrm>
          <a:prstGeom prst="rect">
            <a:avLst/>
          </a:prstGeom>
          <a:noFill/>
        </p:spPr>
        <p:txBody>
          <a:bodyPr wrap="square" rtlCol="0">
            <a:spAutoFit/>
          </a:bodyPr>
          <a:lstStyle/>
          <a:p>
            <a:pPr algn="ctr" fontAlgn="base">
              <a:spcBef>
                <a:spcPct val="0"/>
              </a:spcBef>
              <a:spcAft>
                <a:spcPct val="0"/>
              </a:spcAft>
            </a:pPr>
            <a:r>
              <a:rPr lang="en-US" sz="2000" b="1" dirty="0">
                <a:latin typeface="Aptos" panose="020B0004020202020204" pitchFamily="34" charset="0"/>
              </a:rPr>
              <a:t>–</a:t>
            </a:r>
            <a:r>
              <a:rPr lang="tr-TR" sz="2000" b="1" dirty="0">
                <a:latin typeface="Aptos" panose="020B0004020202020204" pitchFamily="34" charset="0"/>
              </a:rPr>
              <a:t>%</a:t>
            </a:r>
            <a:r>
              <a:rPr lang="en-US" sz="2000" b="1" dirty="0">
                <a:latin typeface="Aptos" panose="020B0004020202020204" pitchFamily="34" charset="0"/>
              </a:rPr>
              <a:t>49</a:t>
            </a:r>
          </a:p>
        </p:txBody>
      </p:sp>
      <p:sp>
        <p:nvSpPr>
          <p:cNvPr id="3" name="TextBox 2"/>
          <p:cNvSpPr txBox="1"/>
          <p:nvPr/>
        </p:nvSpPr>
        <p:spPr>
          <a:xfrm>
            <a:off x="4493873" y="5334001"/>
            <a:ext cx="838200" cy="276999"/>
          </a:xfrm>
          <a:prstGeom prst="rect">
            <a:avLst/>
          </a:prstGeom>
          <a:noFill/>
        </p:spPr>
        <p:txBody>
          <a:bodyPr wrap="square" rtlCol="0">
            <a:spAutoFit/>
          </a:bodyPr>
          <a:lstStyle/>
          <a:p>
            <a:pPr fontAlgn="base">
              <a:spcBef>
                <a:spcPct val="0"/>
              </a:spcBef>
              <a:spcAft>
                <a:spcPct val="0"/>
              </a:spcAft>
            </a:pPr>
            <a:r>
              <a:rPr lang="en-US" sz="1200" b="1" dirty="0">
                <a:latin typeface="Aptos" panose="020B0004020202020204" pitchFamily="34" charset="0"/>
              </a:rPr>
              <a:t>n=4,150</a:t>
            </a:r>
          </a:p>
        </p:txBody>
      </p:sp>
      <p:sp>
        <p:nvSpPr>
          <p:cNvPr id="14" name="TextBox 13"/>
          <p:cNvSpPr txBox="1"/>
          <p:nvPr/>
        </p:nvSpPr>
        <p:spPr>
          <a:xfrm>
            <a:off x="7199147" y="5334001"/>
            <a:ext cx="838200" cy="276999"/>
          </a:xfrm>
          <a:prstGeom prst="rect">
            <a:avLst/>
          </a:prstGeom>
          <a:noFill/>
        </p:spPr>
        <p:txBody>
          <a:bodyPr wrap="square" rtlCol="0">
            <a:spAutoFit/>
          </a:bodyPr>
          <a:lstStyle/>
          <a:p>
            <a:pPr fontAlgn="base">
              <a:spcBef>
                <a:spcPct val="0"/>
              </a:spcBef>
              <a:spcAft>
                <a:spcPct val="0"/>
              </a:spcAft>
            </a:pPr>
            <a:r>
              <a:rPr lang="en-US" sz="1200" b="1" dirty="0">
                <a:latin typeface="Aptos" panose="020B0004020202020204" pitchFamily="34" charset="0"/>
              </a:rPr>
              <a:t>n=4,253</a:t>
            </a:r>
          </a:p>
        </p:txBody>
      </p:sp>
      <p:sp>
        <p:nvSpPr>
          <p:cNvPr id="15" name="Bent Arrow 14"/>
          <p:cNvSpPr/>
          <p:nvPr/>
        </p:nvSpPr>
        <p:spPr bwMode="auto">
          <a:xfrm rot="5400000">
            <a:off x="7825465" y="3524622"/>
            <a:ext cx="495300" cy="609600"/>
          </a:xfrm>
          <a:prstGeom prst="bentArrow">
            <a:avLst>
              <a:gd name="adj1" fmla="val 25000"/>
              <a:gd name="adj2" fmla="val 30296"/>
              <a:gd name="adj3" fmla="val 25000"/>
              <a:gd name="adj4" fmla="val 43750"/>
            </a:avLst>
          </a:prstGeom>
          <a:solidFill>
            <a:srgbClr val="EAC770"/>
          </a:solidFill>
          <a:ln w="317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ptos" panose="020B0004020202020204" pitchFamily="34" charset="0"/>
              <a:ea typeface="ＭＳ Ｐゴシック"/>
              <a:cs typeface="ＭＳ Ｐゴシック"/>
            </a:endParaRPr>
          </a:p>
        </p:txBody>
      </p:sp>
      <p:sp>
        <p:nvSpPr>
          <p:cNvPr id="10" name="Rectangle 9"/>
          <p:cNvSpPr/>
          <p:nvPr/>
        </p:nvSpPr>
        <p:spPr>
          <a:xfrm>
            <a:off x="2550947" y="1676400"/>
            <a:ext cx="7315200" cy="338554"/>
          </a:xfrm>
          <a:prstGeom prst="rect">
            <a:avLst/>
          </a:prstGeom>
        </p:spPr>
        <p:txBody>
          <a:bodyPr wrap="square">
            <a:spAutoFit/>
          </a:bodyPr>
          <a:lstStyle/>
          <a:p>
            <a:pPr algn="ctr" fontAlgn="base">
              <a:spcBef>
                <a:spcPct val="0"/>
              </a:spcBef>
              <a:spcAft>
                <a:spcPct val="0"/>
              </a:spcAft>
              <a:defRPr sz="2160" b="1" i="0" u="none" strike="noStrike" kern="1200" baseline="0">
                <a:solidFill>
                  <a:srgbClr val="663300">
                    <a:lumMod val="50000"/>
                  </a:srgbClr>
                </a:solidFill>
                <a:latin typeface="+mn-lt"/>
                <a:ea typeface="+mn-ea"/>
                <a:cs typeface="+mn-cs"/>
              </a:defRPr>
            </a:pPr>
            <a:r>
              <a:rPr lang="tr-TR" sz="1600" b="1" dirty="0">
                <a:solidFill>
                  <a:schemeClr val="tx1">
                    <a:lumMod val="95000"/>
                  </a:schemeClr>
                </a:solidFill>
                <a:latin typeface="Aptos" panose="020B0004020202020204" pitchFamily="34" charset="0"/>
              </a:rPr>
              <a:t>HPV types prevelance in 14-19 years girls (</a:t>
            </a:r>
            <a:r>
              <a:rPr lang="en-US" sz="1600" b="1" dirty="0">
                <a:solidFill>
                  <a:schemeClr val="tx1">
                    <a:lumMod val="95000"/>
                  </a:schemeClr>
                </a:solidFill>
                <a:latin typeface="Aptos" panose="020B0004020202020204" pitchFamily="34" charset="0"/>
              </a:rPr>
              <a:t>United States</a:t>
            </a:r>
            <a:r>
              <a:rPr lang="tr-TR" sz="1600" b="1" dirty="0">
                <a:solidFill>
                  <a:schemeClr val="tx1">
                    <a:lumMod val="95000"/>
                  </a:schemeClr>
                </a:solidFill>
                <a:latin typeface="Aptos" panose="020B0004020202020204" pitchFamily="34" charset="0"/>
              </a:rPr>
              <a:t>)</a:t>
            </a:r>
            <a:endParaRPr lang="en-US" sz="1600" b="1" dirty="0">
              <a:solidFill>
                <a:schemeClr val="tx1">
                  <a:lumMod val="95000"/>
                </a:schemeClr>
              </a:solidFill>
              <a:latin typeface="Aptos" panose="020B0004020202020204" pitchFamily="34" charset="0"/>
            </a:endParaRPr>
          </a:p>
        </p:txBody>
      </p:sp>
    </p:spTree>
    <p:extLst>
      <p:ext uri="{BB962C8B-B14F-4D97-AF65-F5344CB8AC3E}">
        <p14:creationId xmlns:p14="http://schemas.microsoft.com/office/powerpoint/2010/main" val="25798847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en-US" sz="3200" dirty="0"/>
              <a:t>Incidence of Genital Warts in Sweden Following Introduction of 4vHPV Vaccine</a:t>
            </a:r>
            <a:endParaRPr lang="tr-TR" sz="3200" dirty="0"/>
          </a:p>
        </p:txBody>
      </p:sp>
      <p:sp>
        <p:nvSpPr>
          <p:cNvPr id="3" name="2 İçerik Yer Tutucusu"/>
          <p:cNvSpPr>
            <a:spLocks noGrp="1"/>
          </p:cNvSpPr>
          <p:nvPr>
            <p:ph idx="4294967295"/>
          </p:nvPr>
        </p:nvSpPr>
        <p:spPr>
          <a:xfrm>
            <a:off x="2152651" y="1825625"/>
            <a:ext cx="7886700" cy="4351338"/>
          </a:xfrm>
          <a:prstGeom prst="rect">
            <a:avLst/>
          </a:prstGeom>
        </p:spPr>
        <p:txBody>
          <a:bodyPr>
            <a:normAutofit/>
          </a:bodyPr>
          <a:lstStyle/>
          <a:p>
            <a:pPr>
              <a:buNone/>
            </a:pPr>
            <a:r>
              <a:rPr lang="tr-TR" b="1" dirty="0" err="1"/>
              <a:t>Summary</a:t>
            </a:r>
            <a:endParaRPr lang="tr-TR" b="1" dirty="0"/>
          </a:p>
          <a:p>
            <a:pPr>
              <a:spcBef>
                <a:spcPct val="25000"/>
              </a:spcBef>
              <a:defRPr/>
            </a:pPr>
            <a:r>
              <a:rPr lang="en-US" dirty="0"/>
              <a:t>First published data on genital warts capturing the entire population of a country (aged 10–44 years)</a:t>
            </a:r>
          </a:p>
          <a:p>
            <a:pPr>
              <a:spcBef>
                <a:spcPct val="25000"/>
              </a:spcBef>
              <a:defRPr/>
            </a:pPr>
            <a:r>
              <a:rPr lang="en-US" dirty="0"/>
              <a:t>Declines in the incidence of genital warts among young adult females likely due to 4vHPV vaccination program</a:t>
            </a:r>
          </a:p>
          <a:p>
            <a:pPr>
              <a:spcBef>
                <a:spcPct val="25000"/>
              </a:spcBef>
              <a:defRPr/>
            </a:pPr>
            <a:r>
              <a:rPr lang="en-US" dirty="0"/>
              <a:t>A separate future analysis will seek to link individual vaccination status with episodes of genital warts</a:t>
            </a:r>
          </a:p>
        </p:txBody>
      </p:sp>
      <p:sp>
        <p:nvSpPr>
          <p:cNvPr id="4" name="3 Altbilgi Yer Tutucusu"/>
          <p:cNvSpPr>
            <a:spLocks noGrp="1"/>
          </p:cNvSpPr>
          <p:nvPr>
            <p:ph type="ftr" sz="quarter" idx="11"/>
          </p:nvPr>
        </p:nvSpPr>
        <p:spPr/>
        <p:txBody>
          <a:bodyPr/>
          <a:lstStyle/>
          <a:p>
            <a:pPr>
              <a:defRPr/>
            </a:pPr>
            <a:r>
              <a:rPr lang="en-US"/>
              <a:t>Leval A, J Infect Dis 2012</a:t>
            </a:r>
          </a:p>
        </p:txBody>
      </p:sp>
    </p:spTree>
    <p:extLst>
      <p:ext uri="{BB962C8B-B14F-4D97-AF65-F5344CB8AC3E}">
        <p14:creationId xmlns:p14="http://schemas.microsoft.com/office/powerpoint/2010/main" val="107599890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en-US" dirty="0"/>
              <a:t>Prevalence of HPV in a Young, Female Population in Germany</a:t>
            </a:r>
            <a:endParaRPr lang="tr-TR" dirty="0"/>
          </a:p>
        </p:txBody>
      </p:sp>
      <p:sp>
        <p:nvSpPr>
          <p:cNvPr id="3" name="2 İçerik Yer Tutucusu"/>
          <p:cNvSpPr>
            <a:spLocks noGrp="1"/>
          </p:cNvSpPr>
          <p:nvPr>
            <p:ph idx="4294967295"/>
          </p:nvPr>
        </p:nvSpPr>
        <p:spPr>
          <a:xfrm>
            <a:off x="2152651" y="1825625"/>
            <a:ext cx="7886700" cy="4351338"/>
          </a:xfrm>
          <a:prstGeom prst="rect">
            <a:avLst/>
          </a:prstGeom>
        </p:spPr>
        <p:txBody>
          <a:bodyPr>
            <a:normAutofit/>
          </a:bodyPr>
          <a:lstStyle/>
          <a:p>
            <a:pPr>
              <a:buNone/>
            </a:pPr>
            <a:r>
              <a:rPr lang="tr-TR" sz="2000" b="1" dirty="0" err="1"/>
              <a:t>Results</a:t>
            </a:r>
            <a:endParaRPr lang="tr-TR" sz="2000" b="1" dirty="0"/>
          </a:p>
          <a:p>
            <a:r>
              <a:rPr lang="en-US" sz="1800" dirty="0"/>
              <a:t>The overall HPV prevalence was 26.5%, with no significant difference between the cohorts (25.5% </a:t>
            </a:r>
            <a:r>
              <a:rPr lang="en-US" sz="1800" dirty="0" err="1"/>
              <a:t>vs</a:t>
            </a:r>
            <a:r>
              <a:rPr lang="en-US" sz="1800" dirty="0"/>
              <a:t> 27.5%) </a:t>
            </a:r>
          </a:p>
          <a:p>
            <a:pPr lvl="1"/>
            <a:r>
              <a:rPr lang="en-US" sz="1600" dirty="0"/>
              <a:t>HPV 16 was the most common high-risk HPV type in both cohorts (7.4%), followed by HPV types 51 (5.9%), 31, 53, 66</a:t>
            </a:r>
          </a:p>
          <a:p>
            <a:pPr lvl="1"/>
            <a:r>
              <a:rPr lang="en-US" sz="1600" dirty="0"/>
              <a:t>HPV6 was the most common low-risk HPV type (1.9%) </a:t>
            </a:r>
          </a:p>
          <a:p>
            <a:r>
              <a:rPr lang="en-US" sz="1800" dirty="0"/>
              <a:t>Vaccination series was completed by 6.1% of patients born in 1983/84 versus 21% of patients born in 1988/89</a:t>
            </a:r>
          </a:p>
          <a:p>
            <a:r>
              <a:rPr lang="en-US" sz="1800" dirty="0"/>
              <a:t>HPV infection is common and disease burden relevant </a:t>
            </a:r>
          </a:p>
        </p:txBody>
      </p:sp>
      <p:graphicFrame>
        <p:nvGraphicFramePr>
          <p:cNvPr id="4" name="Table 5"/>
          <p:cNvGraphicFramePr>
            <a:graphicFrameLocks noGrp="1"/>
          </p:cNvGraphicFramePr>
          <p:nvPr/>
        </p:nvGraphicFramePr>
        <p:xfrm>
          <a:off x="7579822" y="4130431"/>
          <a:ext cx="4343400" cy="2032000"/>
        </p:xfrm>
        <a:graphic>
          <a:graphicData uri="http://schemas.openxmlformats.org/drawingml/2006/table">
            <a:tbl>
              <a:tblPr firstRow="1" bandRow="1">
                <a:tableStyleId>{93296810-A885-4BE3-A3E7-6D5BEEA58F35}</a:tableStyleId>
              </a:tblPr>
              <a:tblGrid>
                <a:gridCol w="3474720">
                  <a:extLst>
                    <a:ext uri="{9D8B030D-6E8A-4147-A177-3AD203B41FA5}">
                      <a16:colId xmlns:a16="http://schemas.microsoft.com/office/drawing/2014/main" val="20000"/>
                    </a:ext>
                  </a:extLst>
                </a:gridCol>
                <a:gridCol w="868680">
                  <a:extLst>
                    <a:ext uri="{9D8B030D-6E8A-4147-A177-3AD203B41FA5}">
                      <a16:colId xmlns:a16="http://schemas.microsoft.com/office/drawing/2014/main" val="20001"/>
                    </a:ext>
                  </a:extLst>
                </a:gridCol>
              </a:tblGrid>
              <a:tr h="355600">
                <a:tc>
                  <a:txBody>
                    <a:bodyPr/>
                    <a:lstStyle/>
                    <a:p>
                      <a:r>
                        <a:rPr lang="en-US" sz="1700" dirty="0">
                          <a:latin typeface="Aptos" panose="020B0004020202020204" pitchFamily="34" charset="0"/>
                        </a:rPr>
                        <a:t>Disease diagnosis</a:t>
                      </a:r>
                    </a:p>
                  </a:txBody>
                  <a:tcPr marL="68580" marR="68580"/>
                </a:tc>
                <a:tc>
                  <a:txBody>
                    <a:bodyPr/>
                    <a:lstStyle/>
                    <a:p>
                      <a:pPr algn="ctr"/>
                      <a:r>
                        <a:rPr lang="en-US" sz="1700" dirty="0">
                          <a:latin typeface="Aptos" panose="020B0004020202020204" pitchFamily="34" charset="0"/>
                        </a:rPr>
                        <a:t>Percent</a:t>
                      </a:r>
                    </a:p>
                  </a:txBody>
                  <a:tcPr marL="68580" marR="68580"/>
                </a:tc>
                <a:extLst>
                  <a:ext uri="{0D108BD9-81ED-4DB2-BD59-A6C34878D82A}">
                    <a16:rowId xmlns:a16="http://schemas.microsoft.com/office/drawing/2014/main" val="10000"/>
                  </a:ext>
                </a:extLst>
              </a:tr>
              <a:tr h="355600">
                <a:tc>
                  <a:txBody>
                    <a:bodyPr/>
                    <a:lstStyle/>
                    <a:p>
                      <a:r>
                        <a:rPr lang="en-US" sz="1500" dirty="0">
                          <a:latin typeface="Aptos" panose="020B0004020202020204" pitchFamily="34" charset="0"/>
                        </a:rPr>
                        <a:t>Genital warts </a:t>
                      </a:r>
                    </a:p>
                  </a:txBody>
                  <a:tcPr marL="68580" marR="68580"/>
                </a:tc>
                <a:tc>
                  <a:txBody>
                    <a:bodyPr/>
                    <a:lstStyle/>
                    <a:p>
                      <a:pPr algn="ctr"/>
                      <a:r>
                        <a:rPr lang="en-US" sz="1500" dirty="0">
                          <a:latin typeface="Aptos" panose="020B0004020202020204" pitchFamily="34" charset="0"/>
                        </a:rPr>
                        <a:t>0.63%</a:t>
                      </a:r>
                    </a:p>
                  </a:txBody>
                  <a:tcPr marL="68580" marR="68580"/>
                </a:tc>
                <a:extLst>
                  <a:ext uri="{0D108BD9-81ED-4DB2-BD59-A6C34878D82A}">
                    <a16:rowId xmlns:a16="http://schemas.microsoft.com/office/drawing/2014/main" val="10001"/>
                  </a:ext>
                </a:extLst>
              </a:tr>
              <a:tr h="355600">
                <a:tc>
                  <a:txBody>
                    <a:bodyPr/>
                    <a:lstStyle/>
                    <a:p>
                      <a:r>
                        <a:rPr lang="en-US" sz="1500" dirty="0">
                          <a:latin typeface="Aptos" panose="020B0004020202020204" pitchFamily="34" charset="0"/>
                        </a:rPr>
                        <a:t>History of genital warts</a:t>
                      </a:r>
                    </a:p>
                  </a:txBody>
                  <a:tcPr marL="68580" marR="68580"/>
                </a:tc>
                <a:tc>
                  <a:txBody>
                    <a:bodyPr/>
                    <a:lstStyle/>
                    <a:p>
                      <a:pPr algn="ctr"/>
                      <a:r>
                        <a:rPr lang="en-US" sz="1500" dirty="0">
                          <a:latin typeface="Aptos" panose="020B0004020202020204" pitchFamily="34" charset="0"/>
                        </a:rPr>
                        <a:t>1.7%</a:t>
                      </a:r>
                    </a:p>
                  </a:txBody>
                  <a:tcPr marL="68580" marR="68580"/>
                </a:tc>
                <a:extLst>
                  <a:ext uri="{0D108BD9-81ED-4DB2-BD59-A6C34878D82A}">
                    <a16:rowId xmlns:a16="http://schemas.microsoft.com/office/drawing/2014/main" val="10002"/>
                  </a:ext>
                </a:extLst>
              </a:tr>
              <a:tr h="355600">
                <a:tc>
                  <a:txBody>
                    <a:bodyPr/>
                    <a:lstStyle/>
                    <a:p>
                      <a:r>
                        <a:rPr lang="en-US" sz="1500" dirty="0">
                          <a:latin typeface="Aptos" panose="020B0004020202020204" pitchFamily="34" charset="0"/>
                        </a:rPr>
                        <a:t>Biopsy-proven CIN2+ </a:t>
                      </a:r>
                    </a:p>
                  </a:txBody>
                  <a:tcPr marL="68580" marR="68580"/>
                </a:tc>
                <a:tc>
                  <a:txBody>
                    <a:bodyPr/>
                    <a:lstStyle/>
                    <a:p>
                      <a:pPr algn="ctr"/>
                      <a:r>
                        <a:rPr lang="en-US" sz="1500" dirty="0">
                          <a:latin typeface="Aptos" panose="020B0004020202020204" pitchFamily="34" charset="0"/>
                        </a:rPr>
                        <a:t>1.06%</a:t>
                      </a:r>
                    </a:p>
                  </a:txBody>
                  <a:tcPr marL="68580" marR="68580"/>
                </a:tc>
                <a:extLst>
                  <a:ext uri="{0D108BD9-81ED-4DB2-BD59-A6C34878D82A}">
                    <a16:rowId xmlns:a16="http://schemas.microsoft.com/office/drawing/2014/main" val="10003"/>
                  </a:ext>
                </a:extLst>
              </a:tr>
              <a:tr h="355600">
                <a:tc>
                  <a:txBody>
                    <a:bodyPr/>
                    <a:lstStyle/>
                    <a:p>
                      <a:r>
                        <a:rPr lang="en-US" sz="1500" dirty="0">
                          <a:latin typeface="Aptos" panose="020B0004020202020204" pitchFamily="34" charset="0"/>
                        </a:rPr>
                        <a:t>Atypical Pap smear associated with HPV</a:t>
                      </a:r>
                    </a:p>
                  </a:txBody>
                  <a:tcPr marL="68580" marR="68580"/>
                </a:tc>
                <a:tc>
                  <a:txBody>
                    <a:bodyPr/>
                    <a:lstStyle/>
                    <a:p>
                      <a:pPr algn="ctr"/>
                      <a:r>
                        <a:rPr lang="en-US" sz="1500" dirty="0">
                          <a:latin typeface="Aptos" panose="020B0004020202020204" pitchFamily="34" charset="0"/>
                        </a:rPr>
                        <a:t>3.2%</a:t>
                      </a:r>
                    </a:p>
                  </a:txBody>
                  <a:tcPr marL="68580" marR="68580"/>
                </a:tc>
                <a:extLst>
                  <a:ext uri="{0D108BD9-81ED-4DB2-BD59-A6C34878D82A}">
                    <a16:rowId xmlns:a16="http://schemas.microsoft.com/office/drawing/2014/main" val="10004"/>
                  </a:ext>
                </a:extLst>
              </a:tr>
            </a:tbl>
          </a:graphicData>
        </a:graphic>
      </p:graphicFrame>
      <p:sp>
        <p:nvSpPr>
          <p:cNvPr id="5" name="4 Altbilgi Yer Tutucusu"/>
          <p:cNvSpPr>
            <a:spLocks noGrp="1"/>
          </p:cNvSpPr>
          <p:nvPr>
            <p:ph type="ftr" sz="quarter" idx="11"/>
          </p:nvPr>
        </p:nvSpPr>
        <p:spPr/>
        <p:txBody>
          <a:bodyPr/>
          <a:lstStyle/>
          <a:p>
            <a:pPr>
              <a:defRPr/>
            </a:pPr>
            <a:r>
              <a:rPr lang="en-US"/>
              <a:t>Luyten A,EUROGIN 2012</a:t>
            </a:r>
          </a:p>
        </p:txBody>
      </p:sp>
    </p:spTree>
    <p:extLst>
      <p:ext uri="{BB962C8B-B14F-4D97-AF65-F5344CB8AC3E}">
        <p14:creationId xmlns:p14="http://schemas.microsoft.com/office/powerpoint/2010/main" val="3558994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10"/>
          <p:cNvSpPr>
            <a:spLocks noGrp="1" noChangeArrowheads="1"/>
          </p:cNvSpPr>
          <p:nvPr>
            <p:ph type="title"/>
          </p:nvPr>
        </p:nvSpPr>
        <p:spPr/>
        <p:txBody>
          <a:bodyPr>
            <a:noAutofit/>
          </a:bodyPr>
          <a:lstStyle/>
          <a:p>
            <a:r>
              <a:rPr lang="en-US" sz="3200" dirty="0"/>
              <a:t>Incidence of Genital Warts in Belgium Following Introduction of 4vHPV Vaccine</a:t>
            </a:r>
            <a:endParaRPr lang="en-US" sz="3200" baseline="30000" dirty="0"/>
          </a:p>
        </p:txBody>
      </p:sp>
      <p:sp>
        <p:nvSpPr>
          <p:cNvPr id="61443" name="Rectangle 11"/>
          <p:cNvSpPr>
            <a:spLocks noGrp="1" noChangeArrowheads="1"/>
          </p:cNvSpPr>
          <p:nvPr>
            <p:ph idx="1"/>
          </p:nvPr>
        </p:nvSpPr>
        <p:spPr>
          <a:prstGeom prst="rect">
            <a:avLst/>
          </a:prstGeom>
          <a:noFill/>
          <a:ln>
            <a:noFill/>
          </a:ln>
        </p:spPr>
        <p:txBody>
          <a:bodyPr vert="horz" wrap="square" lIns="91440" tIns="45720" rIns="91440" bIns="45720" numCol="1" rtlCol="0" anchor="t" anchorCtr="0" compatLnSpc="1">
            <a:prstTxWarp prst="textNoShape">
              <a:avLst/>
            </a:prstTxWarp>
            <a:normAutofit/>
          </a:bodyPr>
          <a:lstStyle/>
          <a:p>
            <a:pPr>
              <a:buNone/>
            </a:pPr>
            <a:r>
              <a:rPr lang="tr-TR" b="1" dirty="0" err="1"/>
              <a:t>Results</a:t>
            </a:r>
            <a:endParaRPr lang="tr-TR" sz="2000" b="1" dirty="0"/>
          </a:p>
          <a:p>
            <a:r>
              <a:rPr lang="en-US" sz="2000" dirty="0"/>
              <a:t>Population analyzed: </a:t>
            </a:r>
          </a:p>
          <a:p>
            <a:pPr lvl="1"/>
            <a:r>
              <a:rPr lang="en-US" dirty="0"/>
              <a:t>55,193 females aged 16 to 20 years, of whom 13,117 were vaccinated with 4vHPV vaccine</a:t>
            </a:r>
          </a:p>
          <a:p>
            <a:r>
              <a:rPr lang="en-US" sz="2000" dirty="0"/>
              <a:t>435 cases of genital warts observed</a:t>
            </a:r>
          </a:p>
          <a:p>
            <a:pPr lvl="1"/>
            <a:r>
              <a:rPr lang="en-US" dirty="0"/>
              <a:t>423 in nonvaccinated females</a:t>
            </a:r>
          </a:p>
          <a:p>
            <a:pPr lvl="1"/>
            <a:r>
              <a:rPr lang="en-US" dirty="0"/>
              <a:t>12 in vaccinated females</a:t>
            </a:r>
          </a:p>
          <a:p>
            <a:endParaRPr lang="en-US" sz="2000" dirty="0"/>
          </a:p>
        </p:txBody>
      </p:sp>
      <p:sp>
        <p:nvSpPr>
          <p:cNvPr id="6" name="5 Altbilgi Yer Tutucusu"/>
          <p:cNvSpPr>
            <a:spLocks noGrp="1"/>
          </p:cNvSpPr>
          <p:nvPr>
            <p:ph type="ftr" sz="quarter" idx="11"/>
          </p:nvPr>
        </p:nvSpPr>
        <p:spPr/>
        <p:txBody>
          <a:bodyPr/>
          <a:lstStyle/>
          <a:p>
            <a:pPr>
              <a:defRPr/>
            </a:pPr>
            <a:endParaRPr lang="nl-NL"/>
          </a:p>
          <a:p>
            <a:pPr>
              <a:defRPr/>
            </a:pPr>
            <a:endParaRPr lang="nl-NL"/>
          </a:p>
          <a:p>
            <a:pPr>
              <a:defRPr/>
            </a:pPr>
            <a:r>
              <a:rPr lang="nl-NL"/>
              <a:t>Van Tielen R,.  EUROGIN 2012 </a:t>
            </a:r>
            <a:endParaRPr lang="en-US" dirty="0"/>
          </a:p>
        </p:txBody>
      </p:sp>
      <p:graphicFrame>
        <p:nvGraphicFramePr>
          <p:cNvPr id="3" name="Table 2"/>
          <p:cNvGraphicFramePr>
            <a:graphicFrameLocks noGrp="1"/>
          </p:cNvGraphicFramePr>
          <p:nvPr/>
        </p:nvGraphicFramePr>
        <p:xfrm>
          <a:off x="5806587" y="4708525"/>
          <a:ext cx="6229350" cy="1707138"/>
        </p:xfrm>
        <a:graphic>
          <a:graphicData uri="http://schemas.openxmlformats.org/drawingml/2006/table">
            <a:tbl>
              <a:tblPr firstRow="1" bandRow="1">
                <a:tableStyleId>{93296810-A885-4BE3-A3E7-6D5BEEA58F35}</a:tableStyleId>
              </a:tblPr>
              <a:tblGrid>
                <a:gridCol w="2453371">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147079">
                  <a:extLst>
                    <a:ext uri="{9D8B030D-6E8A-4147-A177-3AD203B41FA5}">
                      <a16:colId xmlns:a16="http://schemas.microsoft.com/office/drawing/2014/main" val="20003"/>
                    </a:ext>
                  </a:extLst>
                </a:gridCol>
              </a:tblGrid>
              <a:tr h="370920">
                <a:tc>
                  <a:txBody>
                    <a:bodyPr/>
                    <a:lstStyle/>
                    <a:p>
                      <a:endParaRPr lang="en-US" sz="1800" dirty="0">
                        <a:latin typeface="Aptos" panose="020B0004020202020204" pitchFamily="34" charset="0"/>
                      </a:endParaRPr>
                    </a:p>
                  </a:txBody>
                  <a:tcPr marL="68580" marR="68580" marT="45730" marB="45730"/>
                </a:tc>
                <a:tc>
                  <a:txBody>
                    <a:bodyPr/>
                    <a:lstStyle/>
                    <a:p>
                      <a:pPr algn="ctr"/>
                      <a:r>
                        <a:rPr lang="en-US" sz="1700" dirty="0">
                          <a:latin typeface="Aptos" panose="020B0004020202020204" pitchFamily="34" charset="0"/>
                        </a:rPr>
                        <a:t>Vaccinated</a:t>
                      </a:r>
                    </a:p>
                  </a:txBody>
                  <a:tcPr marL="68580" marR="68580" marT="45730" marB="45730" anchor="ctr"/>
                </a:tc>
                <a:tc>
                  <a:txBody>
                    <a:bodyPr/>
                    <a:lstStyle/>
                    <a:p>
                      <a:pPr algn="ctr"/>
                      <a:r>
                        <a:rPr lang="en-US" sz="1700" dirty="0">
                          <a:latin typeface="Aptos" panose="020B0004020202020204" pitchFamily="34" charset="0"/>
                        </a:rPr>
                        <a:t>Nonvaccinated</a:t>
                      </a:r>
                    </a:p>
                  </a:txBody>
                  <a:tcPr marL="68580" marR="68580" marT="45730" marB="45730" anchor="ctr"/>
                </a:tc>
                <a:tc>
                  <a:txBody>
                    <a:bodyPr/>
                    <a:lstStyle/>
                    <a:p>
                      <a:pPr algn="ctr"/>
                      <a:r>
                        <a:rPr lang="en-US" sz="1700" dirty="0">
                          <a:latin typeface="Aptos" panose="020B0004020202020204" pitchFamily="34" charset="0"/>
                        </a:rPr>
                        <a:t>P value</a:t>
                      </a:r>
                    </a:p>
                  </a:txBody>
                  <a:tcPr marL="68580" marR="68580" marT="45730" marB="45730" anchor="ctr"/>
                </a:tc>
                <a:extLst>
                  <a:ext uri="{0D108BD9-81ED-4DB2-BD59-A6C34878D82A}">
                    <a16:rowId xmlns:a16="http://schemas.microsoft.com/office/drawing/2014/main" val="10000"/>
                  </a:ext>
                </a:extLst>
              </a:tr>
              <a:tr h="548759">
                <a:tc>
                  <a:txBody>
                    <a:bodyPr/>
                    <a:lstStyle/>
                    <a:p>
                      <a:r>
                        <a:rPr lang="en-US" sz="1500" dirty="0">
                          <a:latin typeface="Aptos" panose="020B0004020202020204" pitchFamily="34" charset="0"/>
                        </a:rPr>
                        <a:t>Cumulative incidence estimates for genital warts </a:t>
                      </a:r>
                    </a:p>
                  </a:txBody>
                  <a:tcPr marL="68580" marR="68580" marT="45730" marB="45730"/>
                </a:tc>
                <a:tc>
                  <a:txBody>
                    <a:bodyPr/>
                    <a:lstStyle/>
                    <a:p>
                      <a:pPr algn="ctr"/>
                      <a:r>
                        <a:rPr lang="en-US" sz="1500" dirty="0">
                          <a:latin typeface="Aptos" panose="020B0004020202020204" pitchFamily="34" charset="0"/>
                        </a:rPr>
                        <a:t>0.12%</a:t>
                      </a:r>
                    </a:p>
                  </a:txBody>
                  <a:tcPr marL="68580" marR="68580" marT="45730" marB="45730" anchor="ctr"/>
                </a:tc>
                <a:tc>
                  <a:txBody>
                    <a:bodyPr/>
                    <a:lstStyle/>
                    <a:p>
                      <a:pPr algn="ctr"/>
                      <a:r>
                        <a:rPr lang="en-US" sz="1500" dirty="0">
                          <a:latin typeface="Aptos" panose="020B0004020202020204" pitchFamily="34" charset="0"/>
                        </a:rPr>
                        <a:t>0.93%</a:t>
                      </a:r>
                    </a:p>
                  </a:txBody>
                  <a:tcPr marL="68580" marR="68580" marT="45730" marB="45730" anchor="ctr"/>
                </a:tc>
                <a:tc>
                  <a:txBody>
                    <a:bodyPr/>
                    <a:lstStyle/>
                    <a:p>
                      <a:pPr algn="ctr"/>
                      <a:r>
                        <a:rPr lang="en-US" sz="1500" dirty="0">
                          <a:latin typeface="Aptos" panose="020B0004020202020204" pitchFamily="34" charset="0"/>
                        </a:rPr>
                        <a:t>&lt;0.0001</a:t>
                      </a:r>
                    </a:p>
                  </a:txBody>
                  <a:tcPr marL="68580" marR="68580" marT="45730" marB="45730" anchor="ctr"/>
                </a:tc>
                <a:extLst>
                  <a:ext uri="{0D108BD9-81ED-4DB2-BD59-A6C34878D82A}">
                    <a16:rowId xmlns:a16="http://schemas.microsoft.com/office/drawing/2014/main" val="10001"/>
                  </a:ext>
                </a:extLst>
              </a:tr>
              <a:tr h="548759">
                <a:tc gridSpan="4">
                  <a:txBody>
                    <a:bodyPr/>
                    <a:lstStyle/>
                    <a:p>
                      <a:pPr algn="ctr"/>
                      <a:r>
                        <a:rPr lang="en-US" sz="1500" dirty="0">
                          <a:solidFill>
                            <a:schemeClr val="tx1"/>
                          </a:solidFill>
                          <a:latin typeface="Aptos" panose="020B0004020202020204" pitchFamily="34" charset="0"/>
                        </a:rPr>
                        <a:t>Nonvaccinated females aged 16 to 20 years were estimated to have </a:t>
                      </a:r>
                    </a:p>
                    <a:p>
                      <a:pPr algn="ctr"/>
                      <a:r>
                        <a:rPr lang="en-US" sz="1500" dirty="0">
                          <a:solidFill>
                            <a:schemeClr val="tx1"/>
                          </a:solidFill>
                        </a:rPr>
                        <a:t>8 times greater risk of getting genital warts than vaccinated females. </a:t>
                      </a:r>
                    </a:p>
                  </a:txBody>
                  <a:tcPr marL="68580" marR="68580" marT="45730" marB="45730">
                    <a:solidFill>
                      <a:srgbClr val="993300"/>
                    </a:solidFill>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2445708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2133600" y="1893192"/>
          <a:ext cx="3733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sz="quarter" idx="4294967295"/>
          </p:nvPr>
        </p:nvGraphicFramePr>
        <p:xfrm>
          <a:off x="6324600" y="1893192"/>
          <a:ext cx="3733800" cy="4114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title"/>
          </p:nvPr>
        </p:nvSpPr>
        <p:spPr/>
        <p:txBody>
          <a:bodyPr vert="horz" lIns="91440" tIns="45720" rIns="45720" bIns="45720" rtlCol="0" anchor="b" anchorCtr="0">
            <a:normAutofit/>
            <a:scene3d>
              <a:camera prst="orthographicFront"/>
              <a:lightRig rig="threePt" dir="t">
                <a:rot lat="0" lon="0" rev="4800000"/>
              </a:lightRig>
            </a:scene3d>
            <a:sp3d prstMaterial="matte">
              <a:bevelT w="50800" h="10160"/>
            </a:sp3d>
          </a:bodyPr>
          <a:lstStyle/>
          <a:p>
            <a:pPr>
              <a:defRPr/>
            </a:pPr>
            <a:r>
              <a:rPr lang="tr-TR" dirty="0"/>
              <a:t>Gardasil</a:t>
            </a:r>
            <a:r>
              <a:rPr lang="tr-TR" baseline="30000" dirty="0"/>
              <a:t>® </a:t>
            </a:r>
            <a:r>
              <a:rPr lang="tr-TR" dirty="0"/>
              <a:t>FDA </a:t>
            </a:r>
            <a:r>
              <a:rPr lang="tr-TR" dirty="0" err="1"/>
              <a:t>Approvals</a:t>
            </a:r>
            <a:endParaRPr lang="tr-TR" dirty="0"/>
          </a:p>
        </p:txBody>
      </p:sp>
      <p:sp>
        <p:nvSpPr>
          <p:cNvPr id="4" name="Footer Placeholder 3"/>
          <p:cNvSpPr>
            <a:spLocks noGrp="1"/>
          </p:cNvSpPr>
          <p:nvPr>
            <p:ph type="ftr" sz="quarter" idx="11"/>
          </p:nvPr>
        </p:nvSpPr>
        <p:spPr/>
        <p:txBody>
          <a:bodyPr/>
          <a:lstStyle/>
          <a:p>
            <a:endParaRPr lang="tr-TR"/>
          </a:p>
          <a:p>
            <a:r>
              <a:rPr lang="tr-TR"/>
              <a:t>FDA 11/2010</a:t>
            </a:r>
            <a:endParaRPr lang="tr-TR" dirty="0"/>
          </a:p>
        </p:txBody>
      </p:sp>
    </p:spTree>
    <p:extLst>
      <p:ext uri="{BB962C8B-B14F-4D97-AF65-F5344CB8AC3E}">
        <p14:creationId xmlns:p14="http://schemas.microsoft.com/office/powerpoint/2010/main" val="2520066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t>Distribution of Cervical Cancer Frequency </a:t>
            </a:r>
            <a:br>
              <a:rPr lang="tr-TR" dirty="0"/>
            </a:br>
            <a:r>
              <a:rPr lang="en-US" dirty="0"/>
              <a:t>Bimodal Curve of Age-specific Occurrence</a:t>
            </a:r>
            <a:endParaRPr lang="tr-TR" dirty="0"/>
          </a:p>
        </p:txBody>
      </p:sp>
      <p:pic>
        <p:nvPicPr>
          <p:cNvPr id="5" name="Resim 4"/>
          <p:cNvPicPr>
            <a:picLocks noChangeAspect="1"/>
          </p:cNvPicPr>
          <p:nvPr/>
        </p:nvPicPr>
        <p:blipFill rotWithShape="1">
          <a:blip r:embed="rId3"/>
          <a:srcRect r="859"/>
          <a:stretch/>
        </p:blipFill>
        <p:spPr>
          <a:xfrm>
            <a:off x="3056638" y="1783710"/>
            <a:ext cx="6078724" cy="4417326"/>
          </a:xfrm>
          <a:prstGeom prst="rect">
            <a:avLst/>
          </a:prstGeom>
        </p:spPr>
      </p:pic>
      <p:sp>
        <p:nvSpPr>
          <p:cNvPr id="3" name="Altbilgi Yer Tutucusu 2"/>
          <p:cNvSpPr>
            <a:spLocks noGrp="1"/>
          </p:cNvSpPr>
          <p:nvPr>
            <p:ph type="ftr" sz="quarter" idx="11"/>
          </p:nvPr>
        </p:nvSpPr>
        <p:spPr/>
        <p:txBody>
          <a:bodyPr/>
          <a:lstStyle/>
          <a:p>
            <a:r>
              <a:rPr lang="tr-TR" dirty="0" err="1"/>
              <a:t>Alsbeih</a:t>
            </a:r>
            <a:r>
              <a:rPr lang="tr-TR" dirty="0"/>
              <a:t> G, </a:t>
            </a:r>
            <a:r>
              <a:rPr lang="tr-TR" dirty="0" err="1"/>
              <a:t>Asian</a:t>
            </a:r>
            <a:r>
              <a:rPr lang="tr-TR" dirty="0"/>
              <a:t> </a:t>
            </a:r>
            <a:r>
              <a:rPr lang="tr-TR" dirty="0" err="1"/>
              <a:t>Pac</a:t>
            </a:r>
            <a:r>
              <a:rPr lang="tr-TR" dirty="0"/>
              <a:t> J </a:t>
            </a:r>
            <a:r>
              <a:rPr lang="tr-TR" dirty="0" err="1"/>
              <a:t>Cancer</a:t>
            </a:r>
            <a:r>
              <a:rPr lang="tr-TR" dirty="0"/>
              <a:t> </a:t>
            </a:r>
            <a:r>
              <a:rPr lang="tr-TR" dirty="0" err="1"/>
              <a:t>Prev</a:t>
            </a:r>
            <a:r>
              <a:rPr lang="tr-TR" dirty="0"/>
              <a:t> 2018</a:t>
            </a:r>
          </a:p>
        </p:txBody>
      </p:sp>
      <p:sp>
        <p:nvSpPr>
          <p:cNvPr id="4" name="Rectangle 1"/>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dirty="0">
              <a:ln>
                <a:noFill/>
              </a:ln>
              <a:solidFill>
                <a:srgbClr val="5B616B"/>
              </a:solidFill>
              <a:effectLst/>
              <a:latin typeface="BlinkMacSystemFont"/>
            </a:endParaRPr>
          </a:p>
        </p:txBody>
      </p:sp>
    </p:spTree>
    <p:extLst>
      <p:ext uri="{BB962C8B-B14F-4D97-AF65-F5344CB8AC3E}">
        <p14:creationId xmlns:p14="http://schemas.microsoft.com/office/powerpoint/2010/main" val="18187149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normAutofit fontScale="90000"/>
          </a:bodyPr>
          <a:lstStyle/>
          <a:p>
            <a:r>
              <a:rPr lang="en-US" dirty="0"/>
              <a:t>HGAs in Women Aged &lt;18 Years, Before and After Introduction of </a:t>
            </a:r>
            <a:r>
              <a:rPr lang="tr-TR" dirty="0"/>
              <a:t>4v</a:t>
            </a:r>
            <a:r>
              <a:rPr lang="en-US" dirty="0"/>
              <a:t>HPV Vaccine</a:t>
            </a:r>
            <a:endParaRPr lang="en-US" baseline="30000" dirty="0"/>
          </a:p>
        </p:txBody>
      </p:sp>
      <p:sp>
        <p:nvSpPr>
          <p:cNvPr id="10" name="9 Altbilgi Yer Tutucusu"/>
          <p:cNvSpPr>
            <a:spLocks noGrp="1"/>
          </p:cNvSpPr>
          <p:nvPr>
            <p:ph type="ftr" sz="quarter" idx="11"/>
          </p:nvPr>
        </p:nvSpPr>
        <p:spPr/>
        <p:txBody>
          <a:bodyPr/>
          <a:lstStyle/>
          <a:p>
            <a:pPr>
              <a:defRPr/>
            </a:pPr>
            <a:r>
              <a:rPr lang="en-US" dirty="0"/>
              <a:t>Brotherton JM, Lancet 2011</a:t>
            </a:r>
          </a:p>
        </p:txBody>
      </p:sp>
      <p:sp>
        <p:nvSpPr>
          <p:cNvPr id="12" name="11 Metin kutusu"/>
          <p:cNvSpPr txBox="1"/>
          <p:nvPr/>
        </p:nvSpPr>
        <p:spPr>
          <a:xfrm>
            <a:off x="3921462" y="5693186"/>
            <a:ext cx="4755982" cy="400110"/>
          </a:xfrm>
          <a:prstGeom prst="rect">
            <a:avLst/>
          </a:prstGeom>
          <a:noFill/>
        </p:spPr>
        <p:txBody>
          <a:bodyPr wrap="none" rtlCol="0">
            <a:spAutoFit/>
          </a:bodyPr>
          <a:lstStyle/>
          <a:p>
            <a:r>
              <a:rPr lang="en-US" sz="2000" dirty="0">
                <a:latin typeface="Aptos" panose="020B0004020202020204" pitchFamily="34" charset="0"/>
              </a:rPr>
              <a:t>HGA</a:t>
            </a:r>
            <a:r>
              <a:rPr lang="tr-TR" sz="2000" dirty="0">
                <a:latin typeface="Aptos" panose="020B0004020202020204" pitchFamily="34" charset="0"/>
              </a:rPr>
              <a:t>: </a:t>
            </a:r>
            <a:r>
              <a:rPr lang="tr-TR" sz="2000" dirty="0" err="1">
                <a:latin typeface="Aptos" panose="020B0004020202020204" pitchFamily="34" charset="0"/>
              </a:rPr>
              <a:t>High</a:t>
            </a:r>
            <a:r>
              <a:rPr lang="tr-TR" sz="2000" dirty="0">
                <a:latin typeface="Aptos" panose="020B0004020202020204" pitchFamily="34" charset="0"/>
              </a:rPr>
              <a:t> </a:t>
            </a:r>
            <a:r>
              <a:rPr lang="tr-TR" sz="2000" dirty="0" err="1">
                <a:latin typeface="Aptos" panose="020B0004020202020204" pitchFamily="34" charset="0"/>
              </a:rPr>
              <a:t>Grade</a:t>
            </a:r>
            <a:r>
              <a:rPr lang="tr-TR" sz="2000" dirty="0">
                <a:latin typeface="Aptos" panose="020B0004020202020204" pitchFamily="34" charset="0"/>
              </a:rPr>
              <a:t> </a:t>
            </a:r>
            <a:r>
              <a:rPr lang="tr-TR" sz="2000" dirty="0" err="1">
                <a:latin typeface="Aptos" panose="020B0004020202020204" pitchFamily="34" charset="0"/>
              </a:rPr>
              <a:t>Cervical</a:t>
            </a:r>
            <a:r>
              <a:rPr lang="tr-TR" sz="2000" dirty="0">
                <a:latin typeface="Aptos" panose="020B0004020202020204" pitchFamily="34" charset="0"/>
              </a:rPr>
              <a:t> </a:t>
            </a:r>
            <a:r>
              <a:rPr lang="tr-TR" sz="2000" dirty="0" err="1">
                <a:latin typeface="Aptos" panose="020B0004020202020204" pitchFamily="34" charset="0"/>
              </a:rPr>
              <a:t>Abnormalities</a:t>
            </a:r>
            <a:endParaRPr lang="tr-TR" sz="2000" dirty="0">
              <a:latin typeface="Aptos" panose="020B0004020202020204" pitchFamily="34" charset="0"/>
            </a:endParaRPr>
          </a:p>
        </p:txBody>
      </p:sp>
      <p:grpSp>
        <p:nvGrpSpPr>
          <p:cNvPr id="4" name="Grup 3"/>
          <p:cNvGrpSpPr/>
          <p:nvPr/>
        </p:nvGrpSpPr>
        <p:grpSpPr>
          <a:xfrm>
            <a:off x="2778919" y="2075656"/>
            <a:ext cx="6634162" cy="3657600"/>
            <a:chOff x="1254919" y="2075656"/>
            <a:chExt cx="6634162" cy="3657600"/>
          </a:xfrm>
        </p:grpSpPr>
        <p:grpSp>
          <p:nvGrpSpPr>
            <p:cNvPr id="2" name="12 Grup"/>
            <p:cNvGrpSpPr/>
            <p:nvPr/>
          </p:nvGrpSpPr>
          <p:grpSpPr>
            <a:xfrm>
              <a:off x="1254919" y="2075656"/>
              <a:ext cx="6634162" cy="3657600"/>
              <a:chOff x="1038226" y="1844824"/>
              <a:chExt cx="6634162" cy="3657600"/>
            </a:xfrm>
          </p:grpSpPr>
          <p:pic>
            <p:nvPicPr>
              <p:cNvPr id="3584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4026" y="4988074"/>
                <a:ext cx="5943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r="358"/>
              <a:stretch>
                <a:fillRect/>
              </a:stretch>
            </p:blipFill>
            <p:spPr bwMode="auto">
              <a:xfrm>
                <a:off x="1038226" y="1844824"/>
                <a:ext cx="6634162"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15"/>
              <p:cNvSpPr txBox="1">
                <a:spLocks noChangeArrowheads="1"/>
              </p:cNvSpPr>
              <p:nvPr/>
            </p:nvSpPr>
            <p:spPr bwMode="auto">
              <a:xfrm>
                <a:off x="4006584" y="1851908"/>
                <a:ext cx="2455545" cy="307777"/>
              </a:xfrm>
              <a:prstGeom prst="rect">
                <a:avLst/>
              </a:prstGeom>
              <a:solidFill>
                <a:schemeClr val="accent2"/>
              </a:solidFill>
              <a:ln>
                <a:noFill/>
              </a:ln>
            </p:spPr>
            <p:style>
              <a:lnRef idx="1">
                <a:schemeClr val="accent5"/>
              </a:lnRef>
              <a:fillRef idx="3">
                <a:schemeClr val="accent5"/>
              </a:fillRef>
              <a:effectRef idx="2">
                <a:schemeClr val="accent5"/>
              </a:effectRef>
              <a:fontRef idx="minor">
                <a:schemeClr val="lt1"/>
              </a:fontRef>
            </p:style>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schemeClr val="bg1"/>
                    </a:solidFill>
                    <a:latin typeface="Aptos" panose="020B0004020202020204" pitchFamily="34" charset="0"/>
                    <a:ea typeface="MS PGothic" pitchFamily="34" charset="-128"/>
                    <a:cs typeface="Calibri" panose="020F0502020204030204" pitchFamily="34" charset="0"/>
                  </a:rPr>
                  <a:t>Vaccination Program Begins</a:t>
                </a:r>
              </a:p>
            </p:txBody>
          </p:sp>
        </p:grpSp>
        <p:sp>
          <p:nvSpPr>
            <p:cNvPr id="3" name="Dikdörtgen 2"/>
            <p:cNvSpPr/>
            <p:nvPr/>
          </p:nvSpPr>
          <p:spPr>
            <a:xfrm>
              <a:off x="1254919" y="5218906"/>
              <a:ext cx="6858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ptos" panose="020B0004020202020204" pitchFamily="34" charset="0"/>
              </a:endParaRPr>
            </a:p>
          </p:txBody>
        </p:sp>
      </p:grpSp>
    </p:spTree>
    <p:extLst>
      <p:ext uri="{BB962C8B-B14F-4D97-AF65-F5344CB8AC3E}">
        <p14:creationId xmlns:p14="http://schemas.microsoft.com/office/powerpoint/2010/main" val="27237684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10-Year Data of Countries with 4vHPV Vaccine in Their National Programs</a:t>
            </a:r>
            <a:endParaRPr lang="tr-TR" sz="32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514" y="2168232"/>
            <a:ext cx="8712968" cy="346687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sp>
        <p:nvSpPr>
          <p:cNvPr id="4" name="Altbilgi Yer Tutucusu 3"/>
          <p:cNvSpPr>
            <a:spLocks noGrp="1"/>
          </p:cNvSpPr>
          <p:nvPr>
            <p:ph type="ftr" sz="quarter" idx="11"/>
          </p:nvPr>
        </p:nvSpPr>
        <p:spPr/>
        <p:txBody>
          <a:bodyPr/>
          <a:lstStyle/>
          <a:p>
            <a:r>
              <a:rPr lang="en-US"/>
              <a:t>Garland SM, Clinical Infectious Diseases 2016</a:t>
            </a:r>
            <a:endParaRPr lang="en-US" dirty="0"/>
          </a:p>
        </p:txBody>
      </p:sp>
    </p:spTree>
    <p:extLst>
      <p:ext uri="{BB962C8B-B14F-4D97-AF65-F5344CB8AC3E}">
        <p14:creationId xmlns:p14="http://schemas.microsoft.com/office/powerpoint/2010/main" val="28241605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txBox="1">
            <a:spLocks/>
          </p:cNvSpPr>
          <p:nvPr/>
        </p:nvSpPr>
        <p:spPr>
          <a:xfrm>
            <a:off x="1996896" y="2522538"/>
            <a:ext cx="2522996" cy="49859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marL="0" lvl="0" indent="0" defTabSz="894799" eaLnBrk="1" hangingPunct="1">
              <a:buClr>
                <a:schemeClr val="tx2"/>
              </a:buClr>
              <a:defRPr baseline="0">
                <a:solidFill>
                  <a:schemeClr val="accent3"/>
                </a:solidFill>
                <a:latin typeface="+mn-lt"/>
              </a:defRPr>
            </a:lvl1pPr>
            <a:lvl2pPr marL="193546" lvl="1" indent="-191965" defTabSz="894799" eaLnBrk="1" hangingPunct="1">
              <a:buClr>
                <a:schemeClr val="tx2"/>
              </a:buClr>
              <a:buSzPct val="125000"/>
              <a:buFont typeface="Arial" charset="0"/>
              <a:buChar char="▪"/>
              <a:defRPr baseline="0">
                <a:latin typeface="+mn-lt"/>
              </a:defRPr>
            </a:lvl2pPr>
            <a:lvl3pPr marL="456914" lvl="2" indent="-261778" defTabSz="894799" eaLnBrk="1" hangingPunct="1">
              <a:buClr>
                <a:schemeClr val="tx2"/>
              </a:buClr>
              <a:buSzPct val="120000"/>
              <a:buFont typeface="Arial" charset="0"/>
              <a:buChar char="–"/>
              <a:defRPr baseline="0">
                <a:latin typeface="+mn-lt"/>
              </a:defRPr>
            </a:lvl3pPr>
            <a:lvl4pPr marL="613980" lvl="3" indent="-155486" defTabSz="894799" eaLnBrk="1" hangingPunct="1">
              <a:buClr>
                <a:schemeClr val="tx2"/>
              </a:buClr>
              <a:buSzPct val="120000"/>
              <a:buFont typeface="Arial" charset="0"/>
              <a:buChar char="▫"/>
              <a:defRPr baseline="0">
                <a:latin typeface="+mn-lt"/>
              </a:defRPr>
            </a:lvl4pPr>
            <a:lvl5pPr marL="749346" lvl="4" indent="-130087" defTabSz="894799" eaLnBrk="1" hangingPunct="1">
              <a:buClr>
                <a:schemeClr val="tx2"/>
              </a:buClr>
              <a:buSzPct val="89000"/>
              <a:buFont typeface="Arial" charset="0"/>
              <a:buChar char="-"/>
              <a:defRPr baseline="0">
                <a:latin typeface="+mn-lt"/>
              </a:defRPr>
            </a:lvl5pPr>
            <a:lvl6pPr marL="749346" indent="-130087" defTabSz="894799" fontAlgn="base">
              <a:spcBef>
                <a:spcPct val="0"/>
              </a:spcBef>
              <a:spcAft>
                <a:spcPct val="0"/>
              </a:spcAft>
              <a:buClr>
                <a:schemeClr val="tx2"/>
              </a:buClr>
              <a:buSzPct val="89000"/>
              <a:buFont typeface="Arial" charset="0"/>
              <a:buChar char="-"/>
              <a:defRPr baseline="0">
                <a:latin typeface="+mn-lt"/>
              </a:defRPr>
            </a:lvl6pPr>
            <a:lvl7pPr marL="749346" indent="-130087" defTabSz="894799" fontAlgn="base">
              <a:spcBef>
                <a:spcPct val="0"/>
              </a:spcBef>
              <a:spcAft>
                <a:spcPct val="0"/>
              </a:spcAft>
              <a:buClr>
                <a:schemeClr val="tx2"/>
              </a:buClr>
              <a:buSzPct val="89000"/>
              <a:buFont typeface="Arial" charset="0"/>
              <a:buChar char="-"/>
              <a:defRPr baseline="0">
                <a:latin typeface="+mn-lt"/>
              </a:defRPr>
            </a:lvl7pPr>
            <a:lvl8pPr marL="749346" indent="-130087" defTabSz="894799" fontAlgn="base">
              <a:spcBef>
                <a:spcPct val="0"/>
              </a:spcBef>
              <a:spcAft>
                <a:spcPct val="0"/>
              </a:spcAft>
              <a:buClr>
                <a:schemeClr val="tx2"/>
              </a:buClr>
              <a:buSzPct val="89000"/>
              <a:buFont typeface="Arial" charset="0"/>
              <a:buChar char="-"/>
              <a:defRPr baseline="0">
                <a:latin typeface="+mn-lt"/>
              </a:defRPr>
            </a:lvl8pPr>
            <a:lvl9pPr marL="749346" indent="-130087" defTabSz="894799" fontAlgn="base">
              <a:spcBef>
                <a:spcPct val="0"/>
              </a:spcBef>
              <a:spcAft>
                <a:spcPct val="0"/>
              </a:spcAft>
              <a:buClr>
                <a:schemeClr val="tx2"/>
              </a:buClr>
              <a:buSzPct val="89000"/>
              <a:buFont typeface="Arial" charset="0"/>
              <a:buChar char="-"/>
              <a:defRPr baseline="0">
                <a:latin typeface="+mn-lt"/>
              </a:defRPr>
            </a:lvl9pPr>
          </a:lstStyle>
          <a:p>
            <a:pPr algn="r" fontAlgn="base">
              <a:lnSpc>
                <a:spcPct val="90000"/>
              </a:lnSpc>
              <a:spcBef>
                <a:spcPct val="0"/>
              </a:spcBef>
              <a:spcAft>
                <a:spcPct val="0"/>
              </a:spcAft>
              <a:buClr>
                <a:srgbClr val="003200"/>
              </a:buClr>
            </a:pPr>
            <a:r>
              <a:rPr lang="en-US" b="1" dirty="0">
                <a:solidFill>
                  <a:schemeClr val="tx1"/>
                </a:solidFill>
                <a:latin typeface="Candara" panose="020E0502030303020204" pitchFamily="34" charset="0"/>
              </a:rPr>
              <a:t>Reduction in HPV 6, 11, 16, 18 infections</a:t>
            </a:r>
            <a:endParaRPr lang="tr-TR" b="1" dirty="0">
              <a:solidFill>
                <a:schemeClr val="tx1"/>
              </a:solidFill>
              <a:latin typeface="Candara" panose="020E0502030303020204" pitchFamily="34" charset="0"/>
            </a:endParaRPr>
          </a:p>
        </p:txBody>
      </p:sp>
      <p:sp>
        <p:nvSpPr>
          <p:cNvPr id="9" name="Rectangle 4"/>
          <p:cNvSpPr txBox="1">
            <a:spLocks/>
          </p:cNvSpPr>
          <p:nvPr/>
        </p:nvSpPr>
        <p:spPr>
          <a:xfrm>
            <a:off x="6033329" y="3363422"/>
            <a:ext cx="2288955" cy="74789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tr-TR"/>
            </a:defPPr>
            <a:lvl1pPr lvl="0" indent="0" defTabSz="894799" fontAlgn="base">
              <a:lnSpc>
                <a:spcPct val="90000"/>
              </a:lnSpc>
              <a:spcBef>
                <a:spcPct val="0"/>
              </a:spcBef>
              <a:spcAft>
                <a:spcPct val="0"/>
              </a:spcAft>
              <a:buClr>
                <a:srgbClr val="003200"/>
              </a:buClr>
              <a:defRPr b="1" baseline="0">
                <a:latin typeface="Candara" panose="020E0502030303020204" pitchFamily="34" charset="0"/>
              </a:defRPr>
            </a:lvl1pPr>
            <a:lvl2pPr marL="193546" lvl="1" indent="-191965" defTabSz="894799">
              <a:buClr>
                <a:schemeClr val="tx2"/>
              </a:buClr>
              <a:buSzPct val="125000"/>
              <a:buFont typeface="Arial" charset="0"/>
              <a:buChar char="▪"/>
              <a:defRPr baseline="0"/>
            </a:lvl2pPr>
            <a:lvl3pPr marL="456914" lvl="2" indent="-261778" defTabSz="894799">
              <a:buClr>
                <a:schemeClr val="tx2"/>
              </a:buClr>
              <a:buSzPct val="120000"/>
              <a:buFont typeface="Arial" charset="0"/>
              <a:buChar char="–"/>
              <a:defRPr baseline="0"/>
            </a:lvl3pPr>
            <a:lvl4pPr marL="613980" lvl="3" indent="-155486" defTabSz="894799">
              <a:buClr>
                <a:schemeClr val="tx2"/>
              </a:buClr>
              <a:buSzPct val="120000"/>
              <a:buFont typeface="Arial" charset="0"/>
              <a:buChar char="▫"/>
              <a:defRPr baseline="0"/>
            </a:lvl4pPr>
            <a:lvl5pPr marL="749346" lvl="4" indent="-130087" defTabSz="894799">
              <a:buClr>
                <a:schemeClr val="tx2"/>
              </a:buClr>
              <a:buSzPct val="89000"/>
              <a:buFont typeface="Arial" charset="0"/>
              <a:buChar char="-"/>
              <a:defRPr baseline="0"/>
            </a:lvl5pPr>
            <a:lvl6pPr marL="749346" indent="-130087" defTabSz="894799" fontAlgn="base">
              <a:spcBef>
                <a:spcPct val="0"/>
              </a:spcBef>
              <a:spcAft>
                <a:spcPct val="0"/>
              </a:spcAft>
              <a:buClr>
                <a:schemeClr val="tx2"/>
              </a:buClr>
              <a:buSzPct val="89000"/>
              <a:buFont typeface="Arial" charset="0"/>
              <a:buChar char="-"/>
              <a:defRPr baseline="0"/>
            </a:lvl6pPr>
            <a:lvl7pPr marL="749346" indent="-130087" defTabSz="894799" fontAlgn="base">
              <a:spcBef>
                <a:spcPct val="0"/>
              </a:spcBef>
              <a:spcAft>
                <a:spcPct val="0"/>
              </a:spcAft>
              <a:buClr>
                <a:schemeClr val="tx2"/>
              </a:buClr>
              <a:buSzPct val="89000"/>
              <a:buFont typeface="Arial" charset="0"/>
              <a:buChar char="-"/>
              <a:defRPr baseline="0"/>
            </a:lvl7pPr>
            <a:lvl8pPr marL="749346" indent="-130087" defTabSz="894799" fontAlgn="base">
              <a:spcBef>
                <a:spcPct val="0"/>
              </a:spcBef>
              <a:spcAft>
                <a:spcPct val="0"/>
              </a:spcAft>
              <a:buClr>
                <a:schemeClr val="tx2"/>
              </a:buClr>
              <a:buSzPct val="89000"/>
              <a:buFont typeface="Arial" charset="0"/>
              <a:buChar char="-"/>
              <a:defRPr baseline="0"/>
            </a:lvl8pPr>
            <a:lvl9pPr marL="749346" indent="-130087" defTabSz="894799" fontAlgn="base">
              <a:spcBef>
                <a:spcPct val="0"/>
              </a:spcBef>
              <a:spcAft>
                <a:spcPct val="0"/>
              </a:spcAft>
              <a:buClr>
                <a:schemeClr val="tx2"/>
              </a:buClr>
              <a:buSzPct val="89000"/>
              <a:buFont typeface="Arial" charset="0"/>
              <a:buChar char="-"/>
              <a:defRPr baseline="0"/>
            </a:lvl9pPr>
          </a:lstStyle>
          <a:p>
            <a:pPr algn="r"/>
            <a:r>
              <a:rPr lang="en-US" dirty="0"/>
              <a:t>Decrease in the rate of genital warts in men and women</a:t>
            </a:r>
            <a:endParaRPr lang="tr-TR" dirty="0"/>
          </a:p>
        </p:txBody>
      </p:sp>
      <p:sp>
        <p:nvSpPr>
          <p:cNvPr id="11" name="Rectangle 4"/>
          <p:cNvSpPr txBox="1">
            <a:spLocks/>
          </p:cNvSpPr>
          <p:nvPr/>
        </p:nvSpPr>
        <p:spPr>
          <a:xfrm>
            <a:off x="1572239" y="4779662"/>
            <a:ext cx="3018486" cy="74789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tr-TR"/>
            </a:defPPr>
            <a:lvl1pPr lvl="0" indent="0" defTabSz="894799" fontAlgn="base">
              <a:lnSpc>
                <a:spcPct val="90000"/>
              </a:lnSpc>
              <a:spcBef>
                <a:spcPct val="0"/>
              </a:spcBef>
              <a:spcAft>
                <a:spcPct val="0"/>
              </a:spcAft>
              <a:buClr>
                <a:srgbClr val="003200"/>
              </a:buClr>
              <a:defRPr b="1" baseline="0">
                <a:latin typeface="Candara" panose="020E0502030303020204" pitchFamily="34" charset="0"/>
              </a:defRPr>
            </a:lvl1pPr>
            <a:lvl2pPr marL="193546" lvl="1" indent="-191965" defTabSz="894799">
              <a:buClr>
                <a:schemeClr val="tx2"/>
              </a:buClr>
              <a:buSzPct val="125000"/>
              <a:buFont typeface="Arial" charset="0"/>
              <a:buChar char="▪"/>
              <a:defRPr baseline="0"/>
            </a:lvl2pPr>
            <a:lvl3pPr marL="456914" lvl="2" indent="-261778" defTabSz="894799">
              <a:buClr>
                <a:schemeClr val="tx2"/>
              </a:buClr>
              <a:buSzPct val="120000"/>
              <a:buFont typeface="Arial" charset="0"/>
              <a:buChar char="–"/>
              <a:defRPr baseline="0"/>
            </a:lvl3pPr>
            <a:lvl4pPr marL="613980" lvl="3" indent="-155486" defTabSz="894799">
              <a:buClr>
                <a:schemeClr val="tx2"/>
              </a:buClr>
              <a:buSzPct val="120000"/>
              <a:buFont typeface="Arial" charset="0"/>
              <a:buChar char="▫"/>
              <a:defRPr baseline="0"/>
            </a:lvl4pPr>
            <a:lvl5pPr marL="749346" lvl="4" indent="-130087" defTabSz="894799">
              <a:buClr>
                <a:schemeClr val="tx2"/>
              </a:buClr>
              <a:buSzPct val="89000"/>
              <a:buFont typeface="Arial" charset="0"/>
              <a:buChar char="-"/>
              <a:defRPr baseline="0"/>
            </a:lvl5pPr>
            <a:lvl6pPr marL="749346" indent="-130087" defTabSz="894799" fontAlgn="base">
              <a:spcBef>
                <a:spcPct val="0"/>
              </a:spcBef>
              <a:spcAft>
                <a:spcPct val="0"/>
              </a:spcAft>
              <a:buClr>
                <a:schemeClr val="tx2"/>
              </a:buClr>
              <a:buSzPct val="89000"/>
              <a:buFont typeface="Arial" charset="0"/>
              <a:buChar char="-"/>
              <a:defRPr baseline="0"/>
            </a:lvl6pPr>
            <a:lvl7pPr marL="749346" indent="-130087" defTabSz="894799" fontAlgn="base">
              <a:spcBef>
                <a:spcPct val="0"/>
              </a:spcBef>
              <a:spcAft>
                <a:spcPct val="0"/>
              </a:spcAft>
              <a:buClr>
                <a:schemeClr val="tx2"/>
              </a:buClr>
              <a:buSzPct val="89000"/>
              <a:buFont typeface="Arial" charset="0"/>
              <a:buChar char="-"/>
              <a:defRPr baseline="0"/>
            </a:lvl7pPr>
            <a:lvl8pPr marL="749346" indent="-130087" defTabSz="894799" fontAlgn="base">
              <a:spcBef>
                <a:spcPct val="0"/>
              </a:spcBef>
              <a:spcAft>
                <a:spcPct val="0"/>
              </a:spcAft>
              <a:buClr>
                <a:schemeClr val="tx2"/>
              </a:buClr>
              <a:buSzPct val="89000"/>
              <a:buFont typeface="Arial" charset="0"/>
              <a:buChar char="-"/>
              <a:defRPr baseline="0"/>
            </a:lvl8pPr>
            <a:lvl9pPr marL="749346" indent="-130087" defTabSz="894799" fontAlgn="base">
              <a:spcBef>
                <a:spcPct val="0"/>
              </a:spcBef>
              <a:spcAft>
                <a:spcPct val="0"/>
              </a:spcAft>
              <a:buClr>
                <a:schemeClr val="tx2"/>
              </a:buClr>
              <a:buSzPct val="89000"/>
              <a:buFont typeface="Arial" charset="0"/>
              <a:buChar char="-"/>
              <a:defRPr baseline="0"/>
            </a:lvl9pPr>
          </a:lstStyle>
          <a:p>
            <a:pPr algn="r"/>
            <a:r>
              <a:rPr lang="en-US" dirty="0"/>
              <a:t>Decrease in histologically documented high-grade cervical cytological anomalies</a:t>
            </a:r>
            <a:endParaRPr lang="tr-TR" dirty="0"/>
          </a:p>
        </p:txBody>
      </p:sp>
      <p:sp>
        <p:nvSpPr>
          <p:cNvPr id="20" name="Title 1"/>
          <p:cNvSpPr>
            <a:spLocks noGrp="1"/>
          </p:cNvSpPr>
          <p:nvPr>
            <p:ph type="title"/>
          </p:nvPr>
        </p:nvSpPr>
        <p:spPr/>
        <p:txBody>
          <a:bodyPr>
            <a:noAutofit/>
          </a:bodyPr>
          <a:lstStyle/>
          <a:p>
            <a:r>
              <a:rPr lang="en-US" sz="3200" dirty="0"/>
              <a:t>10-Year Data of Countries with 4vHPV Vaccine in </a:t>
            </a:r>
            <a:br>
              <a:rPr lang="tr-TR" sz="3200" dirty="0"/>
            </a:br>
            <a:r>
              <a:rPr lang="en-US" sz="3200" dirty="0"/>
              <a:t>Their National Programs</a:t>
            </a:r>
            <a:endParaRPr lang="tr-TR" sz="3200" dirty="0"/>
          </a:p>
        </p:txBody>
      </p:sp>
      <p:sp>
        <p:nvSpPr>
          <p:cNvPr id="3" name="Altbilgi Yer Tutucusu 2"/>
          <p:cNvSpPr>
            <a:spLocks noGrp="1"/>
          </p:cNvSpPr>
          <p:nvPr>
            <p:ph type="ftr" sz="quarter" idx="11"/>
          </p:nvPr>
        </p:nvSpPr>
        <p:spPr/>
        <p:txBody>
          <a:bodyPr/>
          <a:lstStyle/>
          <a:p>
            <a:r>
              <a:rPr lang="en-US" dirty="0"/>
              <a:t>Garland SM, Clinical Infectious Diseases 2016</a:t>
            </a:r>
          </a:p>
        </p:txBody>
      </p:sp>
      <p:sp>
        <p:nvSpPr>
          <p:cNvPr id="2" name="Metin kutusu 1"/>
          <p:cNvSpPr txBox="1"/>
          <p:nvPr/>
        </p:nvSpPr>
        <p:spPr>
          <a:xfrm>
            <a:off x="4680083" y="2187569"/>
            <a:ext cx="1911950" cy="1168539"/>
          </a:xfrm>
          <a:prstGeom prst="ellipse">
            <a:avLst/>
          </a:prstGeom>
          <a:solidFill>
            <a:srgbClr val="223872"/>
          </a:solidFill>
          <a:ln>
            <a:noFill/>
          </a:ln>
        </p:spPr>
        <p:style>
          <a:lnRef idx="1">
            <a:schemeClr val="accent2"/>
          </a:lnRef>
          <a:fillRef idx="3">
            <a:schemeClr val="accent2"/>
          </a:fillRef>
          <a:effectRef idx="2">
            <a:schemeClr val="accent2"/>
          </a:effectRef>
          <a:fontRef idx="minor">
            <a:schemeClr val="lt1"/>
          </a:fontRef>
        </p:style>
        <p:txBody>
          <a:bodyPr wrap="none" rtlCol="0">
            <a:spAutoFit/>
          </a:bodyPr>
          <a:lstStyle/>
          <a:p>
            <a:pPr algn="just"/>
            <a:r>
              <a:rPr lang="tr-TR" sz="4800" b="1" dirty="0">
                <a:solidFill>
                  <a:schemeClr val="bg2"/>
                </a:solidFill>
                <a:effectLst>
                  <a:outerShdw blurRad="38100" dist="38100" dir="2700000" algn="tl">
                    <a:srgbClr val="000000">
                      <a:alpha val="43137"/>
                    </a:srgbClr>
                  </a:outerShdw>
                </a:effectLst>
                <a:latin typeface="Aptos" panose="020B0004020202020204" pitchFamily="34" charset="0"/>
              </a:rPr>
              <a:t>90%</a:t>
            </a:r>
          </a:p>
        </p:txBody>
      </p:sp>
      <p:sp>
        <p:nvSpPr>
          <p:cNvPr id="13" name="Metin kutusu 12"/>
          <p:cNvSpPr txBox="1"/>
          <p:nvPr/>
        </p:nvSpPr>
        <p:spPr>
          <a:xfrm>
            <a:off x="8522081" y="3153101"/>
            <a:ext cx="1911950" cy="1168539"/>
          </a:xfrm>
          <a:prstGeom prst="ellipse">
            <a:avLst/>
          </a:prstGeom>
          <a:solidFill>
            <a:srgbClr val="223872"/>
          </a:solidFill>
          <a:ln>
            <a:noFill/>
          </a:ln>
        </p:spPr>
        <p:style>
          <a:lnRef idx="1">
            <a:schemeClr val="accent2"/>
          </a:lnRef>
          <a:fillRef idx="3">
            <a:schemeClr val="accent2"/>
          </a:fillRef>
          <a:effectRef idx="2">
            <a:schemeClr val="accent2"/>
          </a:effectRef>
          <a:fontRef idx="minor">
            <a:schemeClr val="lt1"/>
          </a:fontRef>
        </p:style>
        <p:txBody>
          <a:bodyPr wrap="none" rtlCol="0">
            <a:spAutoFit/>
          </a:bodyPr>
          <a:lstStyle/>
          <a:p>
            <a:pPr algn="just"/>
            <a:r>
              <a:rPr lang="tr-TR" sz="4800" b="1" dirty="0">
                <a:solidFill>
                  <a:schemeClr val="bg2"/>
                </a:solidFill>
                <a:effectLst>
                  <a:outerShdw blurRad="38100" dist="38100" dir="2700000" algn="tl">
                    <a:srgbClr val="000000">
                      <a:alpha val="43137"/>
                    </a:srgbClr>
                  </a:outerShdw>
                </a:effectLst>
                <a:latin typeface="Aptos" panose="020B0004020202020204" pitchFamily="34" charset="0"/>
              </a:rPr>
              <a:t>90%</a:t>
            </a:r>
          </a:p>
        </p:txBody>
      </p:sp>
      <p:sp>
        <p:nvSpPr>
          <p:cNvPr id="18" name="Metin kutusu 17"/>
          <p:cNvSpPr txBox="1"/>
          <p:nvPr/>
        </p:nvSpPr>
        <p:spPr>
          <a:xfrm>
            <a:off x="4803969" y="4596235"/>
            <a:ext cx="1911950" cy="1168539"/>
          </a:xfrm>
          <a:prstGeom prst="ellipse">
            <a:avLst/>
          </a:prstGeom>
          <a:solidFill>
            <a:srgbClr val="223872"/>
          </a:solidFill>
          <a:ln>
            <a:noFill/>
          </a:ln>
        </p:spPr>
        <p:style>
          <a:lnRef idx="1">
            <a:schemeClr val="accent2"/>
          </a:lnRef>
          <a:fillRef idx="3">
            <a:schemeClr val="accent2"/>
          </a:fillRef>
          <a:effectRef idx="2">
            <a:schemeClr val="accent2"/>
          </a:effectRef>
          <a:fontRef idx="minor">
            <a:schemeClr val="lt1"/>
          </a:fontRef>
        </p:style>
        <p:txBody>
          <a:bodyPr wrap="none" rtlCol="0">
            <a:spAutoFit/>
          </a:bodyPr>
          <a:lstStyle/>
          <a:p>
            <a:pPr algn="just"/>
            <a:r>
              <a:rPr lang="tr-TR" sz="4800" b="1" dirty="0">
                <a:solidFill>
                  <a:schemeClr val="bg2"/>
                </a:solidFill>
                <a:effectLst>
                  <a:outerShdw blurRad="38100" dist="38100" dir="2700000" algn="tl">
                    <a:srgbClr val="000000">
                      <a:alpha val="43137"/>
                    </a:srgbClr>
                  </a:outerShdw>
                </a:effectLst>
                <a:latin typeface="Aptos" panose="020B0004020202020204" pitchFamily="34" charset="0"/>
              </a:rPr>
              <a:t>85%</a:t>
            </a:r>
          </a:p>
        </p:txBody>
      </p:sp>
    </p:spTree>
    <p:extLst>
      <p:ext uri="{BB962C8B-B14F-4D97-AF65-F5344CB8AC3E}">
        <p14:creationId xmlns:p14="http://schemas.microsoft.com/office/powerpoint/2010/main" val="42311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 grpId="0" animBg="1"/>
      <p:bldP spid="13" grpId="0" animBg="1"/>
      <p:bldP spid="18"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7F8870-224A-4E34-AF5B-4B94731E0E84}"/>
              </a:ext>
            </a:extLst>
          </p:cNvPr>
          <p:cNvSpPr txBox="1">
            <a:spLocks/>
          </p:cNvSpPr>
          <p:nvPr/>
        </p:nvSpPr>
        <p:spPr>
          <a:xfrm>
            <a:off x="-769695" y="1902520"/>
            <a:ext cx="9928415" cy="79552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800" kern="600" spc="30" baseline="0">
                <a:solidFill>
                  <a:schemeClr val="accent1"/>
                </a:solidFill>
                <a:latin typeface="Arial Narrow"/>
                <a:ea typeface="+mj-ea"/>
                <a:cs typeface="Arial Narrow"/>
              </a:defRPr>
            </a:lvl1pPr>
          </a:lstStyle>
          <a:p>
            <a:pPr lvl="0"/>
            <a:endParaRPr kumimoji="0" lang="en-US" sz="2400" b="0" i="0" u="none" strike="noStrike" kern="600" cap="none" spc="30" normalizeH="0" baseline="0" noProof="0" dirty="0">
              <a:ln>
                <a:noFill/>
              </a:ln>
              <a:solidFill>
                <a:schemeClr val="bg1"/>
              </a:solidFill>
              <a:effectLst/>
              <a:uLnTx/>
              <a:uFillTx/>
              <a:latin typeface="Aptos" panose="020B0004020202020204" pitchFamily="34" charset="0"/>
            </a:endParaRPr>
          </a:p>
        </p:txBody>
      </p:sp>
      <p:sp>
        <p:nvSpPr>
          <p:cNvPr id="6" name="Text Placeholder 2">
            <a:extLst>
              <a:ext uri="{FF2B5EF4-FFF2-40B4-BE49-F238E27FC236}">
                <a16:creationId xmlns:a16="http://schemas.microsoft.com/office/drawing/2014/main" id="{7012E9A8-2A64-45F2-9DBB-7F3C0F90AE9C}"/>
              </a:ext>
            </a:extLst>
          </p:cNvPr>
          <p:cNvSpPr txBox="1">
            <a:spLocks/>
          </p:cNvSpPr>
          <p:nvPr/>
        </p:nvSpPr>
        <p:spPr>
          <a:xfrm>
            <a:off x="155780" y="6254447"/>
            <a:ext cx="9928225" cy="455944"/>
          </a:xfrm>
          <a:prstGeom prst="rect">
            <a:avLst/>
          </a:prstGeom>
        </p:spPr>
        <p:txBody>
          <a:bodyPr vert="horz" lIns="0" tIns="0" rIns="0" bIns="0" rtlCol="0" anchor="b" anchorCtr="0">
            <a:noAutofit/>
          </a:bodyPr>
          <a:lstStyle>
            <a:lvl1pPr marL="0" indent="0" algn="l" defTabSz="457200" rtl="0" eaLnBrk="1" latinLnBrk="0" hangingPunct="1">
              <a:lnSpc>
                <a:spcPct val="90000"/>
              </a:lnSpc>
              <a:spcBef>
                <a:spcPts val="200"/>
              </a:spcBef>
              <a:spcAft>
                <a:spcPts val="0"/>
              </a:spcAft>
              <a:buClr>
                <a:schemeClr val="tx2"/>
              </a:buClr>
              <a:buFont typeface="Wingdings" panose="05000000000000000000" pitchFamily="2" charset="2"/>
              <a:buNone/>
              <a:defRPr sz="9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600"/>
              </a:spcBef>
              <a:spcAft>
                <a:spcPts val="0"/>
              </a:spcAft>
              <a:buSzPct val="95000"/>
              <a:buFont typeface="Arial"/>
              <a:buChar char="•"/>
              <a:defRPr sz="20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600"/>
              </a:spcBef>
              <a:spcAft>
                <a:spcPts val="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600"/>
              </a:spcBef>
              <a:spcAft>
                <a:spcPts val="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200"/>
              </a:spcBef>
              <a:spcAft>
                <a:spcPts val="0"/>
              </a:spcAft>
              <a:buClr>
                <a:srgbClr val="37424A"/>
              </a:buClr>
              <a:buSzTx/>
              <a:buFont typeface="Wingdings" panose="05000000000000000000" pitchFamily="2" charset="2"/>
              <a:buNone/>
              <a:tabLst/>
              <a:defRPr/>
            </a:pPr>
            <a:endParaRPr kumimoji="0" lang="en-US" sz="900" b="0" i="0" u="none" strike="noStrike" kern="600" cap="none" spc="10" normalizeH="0" baseline="0" noProof="0" dirty="0">
              <a:ln>
                <a:noFill/>
              </a:ln>
              <a:solidFill>
                <a:schemeClr val="bg1"/>
              </a:solidFill>
              <a:effectLst/>
              <a:uLnTx/>
              <a:uFillTx/>
              <a:latin typeface="Arial Narrow"/>
              <a:ea typeface="+mn-ea"/>
            </a:endParaRPr>
          </a:p>
        </p:txBody>
      </p:sp>
      <p:sp>
        <p:nvSpPr>
          <p:cNvPr id="7" name="Content Placeholder 3">
            <a:extLst>
              <a:ext uri="{FF2B5EF4-FFF2-40B4-BE49-F238E27FC236}">
                <a16:creationId xmlns:a16="http://schemas.microsoft.com/office/drawing/2014/main" id="{15973B9D-748D-4D8D-A263-F821CF446F21}"/>
              </a:ext>
            </a:extLst>
          </p:cNvPr>
          <p:cNvSpPr txBox="1">
            <a:spLocks/>
          </p:cNvSpPr>
          <p:nvPr/>
        </p:nvSpPr>
        <p:spPr>
          <a:xfrm>
            <a:off x="532581" y="1835963"/>
            <a:ext cx="11266129" cy="1151700"/>
          </a:xfrm>
          <a:prstGeom prst="rect">
            <a:avLst/>
          </a:prstGeom>
        </p:spPr>
        <p:txBody>
          <a:bodyPr vert="horz" lIns="0" tIns="0" rIns="0" bIns="0" rtlCol="0" anchor="t" anchorCtr="0">
            <a:noAutofit/>
          </a:bodyPr>
          <a:lstStyle>
            <a:lvl1pPr marL="344488" indent="-344488" algn="l" defTabSz="457200" rtl="0" eaLnBrk="1" latinLnBrk="0" hangingPunct="1">
              <a:lnSpc>
                <a:spcPct val="90000"/>
              </a:lnSpc>
              <a:spcBef>
                <a:spcPts val="600"/>
              </a:spcBef>
              <a:spcAft>
                <a:spcPts val="0"/>
              </a:spcAft>
              <a:buClr>
                <a:schemeClr val="tx2"/>
              </a:buClr>
              <a:buFont typeface="Wingdings" panose="05000000000000000000" pitchFamily="2" charset="2"/>
              <a:buChar char="§"/>
              <a:defRPr sz="20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600"/>
              </a:spcBef>
              <a:spcAft>
                <a:spcPts val="0"/>
              </a:spcAft>
              <a:buSzPct val="95000"/>
              <a:buFont typeface="Arial"/>
              <a:buChar char="•"/>
              <a:defRPr sz="20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600"/>
              </a:spcBef>
              <a:spcAft>
                <a:spcPts val="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600"/>
              </a:spcBef>
              <a:spcAft>
                <a:spcPts val="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600"/>
              </a:spcBef>
              <a:spcAft>
                <a:spcPts val="0"/>
              </a:spcAft>
              <a:buClr>
                <a:srgbClr val="37424A"/>
              </a:buClr>
              <a:buSzTx/>
              <a:buFont typeface="Wingdings" panose="05000000000000000000" pitchFamily="2" charset="2"/>
              <a:buNone/>
              <a:tabLst/>
              <a:defRPr/>
            </a:pPr>
            <a:r>
              <a:rPr kumimoji="0" lang="en-US" sz="2400" b="1" i="0" u="none" strike="noStrike" kern="600" cap="none" spc="10" normalizeH="0" baseline="0" noProof="0" dirty="0" err="1">
                <a:ln>
                  <a:noFill/>
                </a:ln>
                <a:solidFill>
                  <a:srgbClr val="37424A"/>
                </a:solidFill>
                <a:effectLst/>
                <a:uLnTx/>
                <a:uFillTx/>
                <a:latin typeface="Aptos" panose="020B0004020202020204" pitchFamily="34" charset="0"/>
                <a:ea typeface="+mn-ea"/>
              </a:rPr>
              <a:t>Aşılama</a:t>
            </a:r>
            <a:r>
              <a:rPr kumimoji="0" lang="en-US" sz="2400" b="1" i="0" u="none" strike="noStrike" kern="600" cap="none" spc="10" normalizeH="0" baseline="0" noProof="0" dirty="0">
                <a:ln>
                  <a:noFill/>
                </a:ln>
                <a:solidFill>
                  <a:srgbClr val="37424A"/>
                </a:solidFill>
                <a:effectLst/>
                <a:uLnTx/>
                <a:uFillTx/>
                <a:latin typeface="Aptos" panose="020B0004020202020204" pitchFamily="34" charset="0"/>
                <a:ea typeface="+mn-ea"/>
              </a:rPr>
              <a:t> </a:t>
            </a:r>
            <a:r>
              <a:rPr kumimoji="0" lang="en-US" sz="2400" b="1" i="0" u="none" strike="noStrike" kern="600" cap="none" spc="10" normalizeH="0" baseline="0" noProof="0" dirty="0" err="1">
                <a:ln>
                  <a:noFill/>
                </a:ln>
                <a:solidFill>
                  <a:srgbClr val="37424A"/>
                </a:solidFill>
                <a:effectLst/>
                <a:uLnTx/>
                <a:uFillTx/>
                <a:latin typeface="Aptos" panose="020B0004020202020204" pitchFamily="34" charset="0"/>
                <a:ea typeface="+mn-ea"/>
              </a:rPr>
              <a:t>sonrası</a:t>
            </a:r>
            <a:r>
              <a:rPr kumimoji="0" lang="en-US" sz="2400" b="1" i="0" u="none" strike="noStrike" kern="600" cap="none" spc="10" normalizeH="0" baseline="0" noProof="0" dirty="0">
                <a:ln>
                  <a:noFill/>
                </a:ln>
                <a:solidFill>
                  <a:srgbClr val="37424A"/>
                </a:solidFill>
                <a:effectLst/>
                <a:uLnTx/>
                <a:uFillTx/>
                <a:latin typeface="Aptos" panose="020B0004020202020204" pitchFamily="34" charset="0"/>
                <a:ea typeface="+mn-ea"/>
              </a:rPr>
              <a:t> 10. </a:t>
            </a:r>
            <a:r>
              <a:rPr kumimoji="0" lang="en-US" sz="2400" b="1" i="0" u="none" strike="noStrike" kern="600" cap="none" spc="10" normalizeH="0" baseline="0" noProof="0" dirty="0" err="1">
                <a:ln>
                  <a:noFill/>
                </a:ln>
                <a:solidFill>
                  <a:srgbClr val="37424A"/>
                </a:solidFill>
                <a:effectLst/>
                <a:uLnTx/>
                <a:uFillTx/>
                <a:latin typeface="Aptos" panose="020B0004020202020204" pitchFamily="34" charset="0"/>
                <a:ea typeface="+mn-ea"/>
              </a:rPr>
              <a:t>yıl</a:t>
            </a:r>
            <a:r>
              <a:rPr kumimoji="0" lang="en-US" sz="2400" b="1" i="0" u="none" strike="noStrike" kern="600" cap="none" spc="10" normalizeH="0" baseline="0" noProof="0" dirty="0">
                <a:ln>
                  <a:noFill/>
                </a:ln>
                <a:solidFill>
                  <a:srgbClr val="37424A"/>
                </a:solidFill>
                <a:effectLst/>
                <a:uLnTx/>
                <a:uFillTx/>
                <a:latin typeface="Aptos" panose="020B0004020202020204" pitchFamily="34" charset="0"/>
                <a:ea typeface="+mn-ea"/>
              </a:rPr>
              <a:t> </a:t>
            </a:r>
            <a:r>
              <a:rPr kumimoji="0" lang="en-US" sz="2400" b="1" i="0" u="none" strike="noStrike" kern="600" cap="none" spc="10" normalizeH="0" baseline="0" noProof="0" dirty="0" err="1">
                <a:ln>
                  <a:noFill/>
                </a:ln>
                <a:solidFill>
                  <a:srgbClr val="37424A"/>
                </a:solidFill>
                <a:effectLst/>
                <a:uLnTx/>
                <a:uFillTx/>
                <a:latin typeface="Aptos" panose="020B0004020202020204" pitchFamily="34" charset="0"/>
                <a:ea typeface="+mn-ea"/>
              </a:rPr>
              <a:t>sonuçları</a:t>
            </a:r>
            <a:endParaRPr kumimoji="0" lang="en-US" sz="2400" b="1" i="0" u="none" strike="noStrike" kern="600" cap="none" spc="10" normalizeH="0" baseline="0" noProof="0" dirty="0">
              <a:ln>
                <a:noFill/>
              </a:ln>
              <a:solidFill>
                <a:srgbClr val="37424A"/>
              </a:solidFill>
              <a:effectLst/>
              <a:uLnTx/>
              <a:uFillTx/>
              <a:latin typeface="Aptos" panose="020B0004020202020204" pitchFamily="34" charset="0"/>
              <a:ea typeface="+mn-ea"/>
            </a:endParaRPr>
          </a:p>
          <a:p>
            <a:pPr lvl="0">
              <a:buClrTx/>
              <a:buFont typeface="Arial" panose="020B0604020202020204" pitchFamily="34" charset="0"/>
              <a:buChar char="•"/>
            </a:pPr>
            <a:r>
              <a:rPr lang="en-US" sz="2400" dirty="0">
                <a:latin typeface="Aptos" panose="020B0004020202020204" pitchFamily="34" charset="0"/>
              </a:rPr>
              <a:t>Uzun </a:t>
            </a:r>
            <a:r>
              <a:rPr lang="en-US" sz="2400" dirty="0" err="1">
                <a:latin typeface="Aptos" panose="020B0004020202020204" pitchFamily="34" charset="0"/>
              </a:rPr>
              <a:t>süreli</a:t>
            </a:r>
            <a:r>
              <a:rPr lang="en-US" sz="2400" dirty="0">
                <a:latin typeface="Aptos" panose="020B0004020202020204" pitchFamily="34" charset="0"/>
              </a:rPr>
              <a:t> </a:t>
            </a:r>
            <a:r>
              <a:rPr lang="en-US" sz="2400" dirty="0" err="1">
                <a:latin typeface="Aptos" panose="020B0004020202020204" pitchFamily="34" charset="0"/>
              </a:rPr>
              <a:t>takip</a:t>
            </a:r>
            <a:r>
              <a:rPr lang="en-US" sz="2400" dirty="0">
                <a:latin typeface="Aptos" panose="020B0004020202020204" pitchFamily="34" charset="0"/>
              </a:rPr>
              <a:t> </a:t>
            </a:r>
            <a:r>
              <a:rPr lang="en-US" sz="2400" dirty="0" err="1">
                <a:latin typeface="Aptos" panose="020B0004020202020204" pitchFamily="34" charset="0"/>
              </a:rPr>
              <a:t>döneminde</a:t>
            </a:r>
            <a:r>
              <a:rPr lang="en-US" sz="2400" dirty="0">
                <a:latin typeface="Aptos" panose="020B0004020202020204" pitchFamily="34" charset="0"/>
              </a:rPr>
              <a:t> HPV 6/11/16/18 </a:t>
            </a:r>
            <a:r>
              <a:rPr lang="en-US" sz="2400" dirty="0" err="1">
                <a:latin typeface="Aptos" panose="020B0004020202020204" pitchFamily="34" charset="0"/>
              </a:rPr>
              <a:t>ile</a:t>
            </a:r>
            <a:r>
              <a:rPr lang="en-US" sz="2400" dirty="0">
                <a:latin typeface="Aptos" panose="020B0004020202020204" pitchFamily="34" charset="0"/>
              </a:rPr>
              <a:t> </a:t>
            </a:r>
            <a:r>
              <a:rPr lang="en-US" sz="2400" dirty="0" err="1">
                <a:latin typeface="Aptos" panose="020B0004020202020204" pitchFamily="34" charset="0"/>
              </a:rPr>
              <a:t>ilişkili</a:t>
            </a:r>
            <a:r>
              <a:rPr lang="en-US" sz="2400" dirty="0">
                <a:latin typeface="Aptos" panose="020B0004020202020204" pitchFamily="34" charset="0"/>
              </a:rPr>
              <a:t> </a:t>
            </a:r>
            <a:r>
              <a:rPr lang="en-US" sz="2400" dirty="0">
                <a:solidFill>
                  <a:srgbClr val="C00000"/>
                </a:solidFill>
                <a:latin typeface="Aptos" panose="020B0004020202020204" pitchFamily="34" charset="0"/>
              </a:rPr>
              <a:t>CIN</a:t>
            </a:r>
            <a:r>
              <a:rPr lang="en-US" sz="2400" dirty="0">
                <a:latin typeface="Aptos" panose="020B0004020202020204" pitchFamily="34" charset="0"/>
              </a:rPr>
              <a:t> </a:t>
            </a:r>
            <a:r>
              <a:rPr lang="en-US" sz="2400" dirty="0" err="1">
                <a:latin typeface="Aptos" panose="020B0004020202020204" pitchFamily="34" charset="0"/>
              </a:rPr>
              <a:t>veya</a:t>
            </a:r>
            <a:r>
              <a:rPr lang="en-US" sz="2400" dirty="0">
                <a:latin typeface="Aptos" panose="020B0004020202020204" pitchFamily="34" charset="0"/>
              </a:rPr>
              <a:t> </a:t>
            </a:r>
            <a:r>
              <a:rPr lang="en-US" sz="2400" dirty="0">
                <a:solidFill>
                  <a:srgbClr val="C00000"/>
                </a:solidFill>
                <a:latin typeface="Aptos" panose="020B0004020202020204" pitchFamily="34" charset="0"/>
              </a:rPr>
              <a:t>genital </a:t>
            </a:r>
            <a:r>
              <a:rPr lang="en-US" sz="2400" dirty="0" err="1">
                <a:solidFill>
                  <a:srgbClr val="C00000"/>
                </a:solidFill>
                <a:latin typeface="Aptos" panose="020B0004020202020204" pitchFamily="34" charset="0"/>
              </a:rPr>
              <a:t>siğil</a:t>
            </a:r>
            <a:r>
              <a:rPr lang="en-US" sz="2400" dirty="0">
                <a:solidFill>
                  <a:srgbClr val="C00000"/>
                </a:solidFill>
                <a:latin typeface="Aptos" panose="020B0004020202020204" pitchFamily="34" charset="0"/>
              </a:rPr>
              <a:t> </a:t>
            </a:r>
            <a:r>
              <a:rPr lang="en-US" sz="2400" dirty="0" err="1">
                <a:latin typeface="Aptos" panose="020B0004020202020204" pitchFamily="34" charset="0"/>
              </a:rPr>
              <a:t>vakası</a:t>
            </a:r>
            <a:r>
              <a:rPr lang="en-US" sz="2400" dirty="0">
                <a:latin typeface="Aptos" panose="020B0004020202020204" pitchFamily="34" charset="0"/>
              </a:rPr>
              <a:t> </a:t>
            </a:r>
            <a:r>
              <a:rPr lang="en-US" sz="2400" u="sng" dirty="0" err="1">
                <a:solidFill>
                  <a:srgbClr val="C00000"/>
                </a:solidFill>
                <a:latin typeface="Aptos" panose="020B0004020202020204" pitchFamily="34" charset="0"/>
              </a:rPr>
              <a:t>görülmedi</a:t>
            </a:r>
            <a:r>
              <a:rPr lang="tr-TR" sz="2400" u="sng" dirty="0">
                <a:solidFill>
                  <a:srgbClr val="C00000"/>
                </a:solidFill>
                <a:latin typeface="Aptos" panose="020B0004020202020204" pitchFamily="34" charset="0"/>
              </a:rPr>
              <a:t> </a:t>
            </a:r>
            <a:r>
              <a:rPr lang="en-US" sz="2400" b="1" dirty="0">
                <a:latin typeface="Aptos" panose="020B0004020202020204" pitchFamily="34" charset="0"/>
              </a:rPr>
              <a:t>Erken </a:t>
            </a:r>
            <a:r>
              <a:rPr lang="en-US" sz="2400" b="1" dirty="0" err="1">
                <a:latin typeface="Aptos" panose="020B0004020202020204" pitchFamily="34" charset="0"/>
              </a:rPr>
              <a:t>Aşılama</a:t>
            </a:r>
            <a:r>
              <a:rPr lang="en-US" sz="2400" b="1" dirty="0">
                <a:latin typeface="Aptos" panose="020B0004020202020204" pitchFamily="34" charset="0"/>
              </a:rPr>
              <a:t> </a:t>
            </a:r>
            <a:r>
              <a:rPr lang="en-US" sz="2400" b="1" dirty="0" err="1">
                <a:latin typeface="Aptos" panose="020B0004020202020204" pitchFamily="34" charset="0"/>
              </a:rPr>
              <a:t>Grubunda</a:t>
            </a:r>
            <a:r>
              <a:rPr lang="en-US" sz="2400" b="1" dirty="0">
                <a:latin typeface="Aptos" panose="020B0004020202020204" pitchFamily="34" charset="0"/>
              </a:rPr>
              <a:t>’ (EVG) </a:t>
            </a:r>
            <a:endParaRPr lang="en-US" sz="2400" u="sng" dirty="0">
              <a:solidFill>
                <a:srgbClr val="C00000"/>
              </a:solidFill>
              <a:latin typeface="Aptos" panose="020B0004020202020204" pitchFamily="34" charset="0"/>
            </a:endParaRPr>
          </a:p>
        </p:txBody>
      </p:sp>
      <p:sp>
        <p:nvSpPr>
          <p:cNvPr id="8" name="Rectangle: Rounded Corners 7">
            <a:extLst>
              <a:ext uri="{FF2B5EF4-FFF2-40B4-BE49-F238E27FC236}">
                <a16:creationId xmlns:a16="http://schemas.microsoft.com/office/drawing/2014/main" id="{1ECED846-C1D5-4FAD-ACE8-BB6AE2BE995B}"/>
              </a:ext>
            </a:extLst>
          </p:cNvPr>
          <p:cNvSpPr/>
          <p:nvPr/>
        </p:nvSpPr>
        <p:spPr>
          <a:xfrm>
            <a:off x="-228808" y="5526718"/>
            <a:ext cx="12649617" cy="510778"/>
          </a:xfrm>
          <a:prstGeom prst="roundRect">
            <a:avLst/>
          </a:prstGeom>
          <a:solidFill>
            <a:schemeClr val="tx2">
              <a:lumMod val="20000"/>
              <a:lumOff val="80000"/>
            </a:schemeClr>
          </a:solidFill>
          <a:ln w="6350" cap="flat" cmpd="sng" algn="ctr">
            <a:noFill/>
            <a:prstDash val="solid"/>
            <a:round/>
            <a:headEnd type="none" w="med" len="med"/>
            <a:tailEnd type="none" w="med" len="med"/>
          </a:ln>
          <a:effectLst/>
        </p:spPr>
        <p:txBody>
          <a:bodyPr wrap="none" rtlCol="0" anchor="ctr">
            <a:spAutoFit/>
          </a:bodyPr>
          <a:lstStyle/>
          <a:p>
            <a:pPr lvl="0" algn="ctr" defTabSz="457200">
              <a:defRPr/>
            </a:pP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4vHPV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aşısı</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25-45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yaş</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kadınlarda</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1.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dozdan</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itibaren</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10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yıl</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boyunca</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etkililiğini</a:t>
            </a:r>
            <a:r>
              <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rPr>
              <a:t> </a:t>
            </a:r>
            <a:r>
              <a:rPr lang="en-US" sz="2400" kern="0" dirty="0" err="1">
                <a:solidFill>
                  <a:srgbClr val="37424A"/>
                </a:solidFill>
                <a:latin typeface="Aptos" panose="020B0004020202020204" pitchFamily="34" charset="0"/>
                <a:ea typeface="Times New Roman" panose="02020603050405020304" pitchFamily="18" charset="0"/>
                <a:cs typeface="Times New Roman" panose="02020603050405020304" pitchFamily="18" charset="0"/>
              </a:rPr>
              <a:t>sürdürmüştür</a:t>
            </a:r>
            <a:endParaRPr lang="en-US" sz="2400" kern="0" dirty="0">
              <a:solidFill>
                <a:srgbClr val="37424A"/>
              </a:solidFill>
              <a:latin typeface="Aptos" panose="020B0004020202020204" pitchFamily="34" charset="0"/>
              <a:ea typeface="Times New Roman" panose="02020603050405020304" pitchFamily="18" charset="0"/>
              <a:cs typeface="Times New Roman" panose="02020603050405020304" pitchFamily="18" charset="0"/>
            </a:endParaRPr>
          </a:p>
        </p:txBody>
      </p:sp>
      <p:graphicFrame>
        <p:nvGraphicFramePr>
          <p:cNvPr id="9" name="Table 9">
            <a:extLst>
              <a:ext uri="{FF2B5EF4-FFF2-40B4-BE49-F238E27FC236}">
                <a16:creationId xmlns:a16="http://schemas.microsoft.com/office/drawing/2014/main" id="{DF1A71BC-B214-44C5-8A47-9543E6BCDF3C}"/>
              </a:ext>
            </a:extLst>
          </p:cNvPr>
          <p:cNvGraphicFramePr>
            <a:graphicFrameLocks noGrp="1"/>
          </p:cNvGraphicFramePr>
          <p:nvPr/>
        </p:nvGraphicFramePr>
        <p:xfrm>
          <a:off x="843266" y="3544028"/>
          <a:ext cx="8553254" cy="1419006"/>
        </p:xfrm>
        <a:graphic>
          <a:graphicData uri="http://schemas.openxmlformats.org/drawingml/2006/table">
            <a:tbl>
              <a:tblPr firstRow="1" bandRow="1">
                <a:tableStyleId>{5A111915-BE36-4E01-A7E5-04B1672EAD32}</a:tableStyleId>
              </a:tblPr>
              <a:tblGrid>
                <a:gridCol w="4376916">
                  <a:extLst>
                    <a:ext uri="{9D8B030D-6E8A-4147-A177-3AD203B41FA5}">
                      <a16:colId xmlns:a16="http://schemas.microsoft.com/office/drawing/2014/main" val="3820118925"/>
                    </a:ext>
                  </a:extLst>
                </a:gridCol>
                <a:gridCol w="4176338">
                  <a:extLst>
                    <a:ext uri="{9D8B030D-6E8A-4147-A177-3AD203B41FA5}">
                      <a16:colId xmlns:a16="http://schemas.microsoft.com/office/drawing/2014/main" val="2396947891"/>
                    </a:ext>
                  </a:extLst>
                </a:gridCol>
              </a:tblGrid>
              <a:tr h="480778">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t>Kümülatif</a:t>
                      </a:r>
                      <a:r>
                        <a:rPr lang="en-US" sz="1600" dirty="0"/>
                        <a:t> </a:t>
                      </a:r>
                      <a:r>
                        <a:rPr lang="en-US" sz="1600" dirty="0" err="1"/>
                        <a:t>İnsidans</a:t>
                      </a:r>
                      <a:r>
                        <a:rPr lang="en-US" sz="1600" dirty="0"/>
                        <a:t> </a:t>
                      </a:r>
                      <a:r>
                        <a:rPr lang="en-US" sz="1600" dirty="0" err="1"/>
                        <a:t>Olasılığı</a:t>
                      </a:r>
                      <a:endParaRPr lang="en-US" sz="16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4-Yıllık Temel </a:t>
                      </a:r>
                      <a:r>
                        <a:rPr lang="en-US" sz="1600" dirty="0" err="1"/>
                        <a:t>Çalışma</a:t>
                      </a:r>
                      <a:endParaRPr lang="en-US" sz="1600" dirty="0">
                        <a:latin typeface="Aptos" panose="020B0004020202020204" pitchFamily="34" charset="0"/>
                      </a:endParaRPr>
                    </a:p>
                  </a:txBody>
                  <a:tcPr>
                    <a:lnR w="12700" cap="flat" cmpd="sng" algn="ctr">
                      <a:solidFill>
                        <a:schemeClr val="accent1">
                          <a:lumMod val="20000"/>
                          <a:lumOff val="8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err="1"/>
                        <a:t>Kümülatif</a:t>
                      </a:r>
                      <a:r>
                        <a:rPr lang="en-US" sz="1600" kern="1200" dirty="0"/>
                        <a:t> </a:t>
                      </a:r>
                      <a:r>
                        <a:rPr lang="en-US" sz="1600" kern="1200" dirty="0" err="1"/>
                        <a:t>İnsidans</a:t>
                      </a:r>
                      <a:r>
                        <a:rPr lang="en-US" sz="1600" kern="1200" dirty="0"/>
                        <a:t> </a:t>
                      </a:r>
                      <a:r>
                        <a:rPr lang="en-US" sz="1600" kern="1200" dirty="0" err="1"/>
                        <a:t>Olasılığı</a:t>
                      </a:r>
                      <a:endParaRPr lang="en-US" sz="1600" kern="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Uzun </a:t>
                      </a:r>
                      <a:r>
                        <a:rPr lang="en-US" sz="1600" dirty="0" err="1"/>
                        <a:t>Dönem</a:t>
                      </a:r>
                      <a:r>
                        <a:rPr lang="en-US" sz="1600" dirty="0"/>
                        <a:t> </a:t>
                      </a:r>
                      <a:r>
                        <a:rPr lang="en-US" sz="1600" dirty="0" err="1"/>
                        <a:t>Takip</a:t>
                      </a:r>
                      <a:endParaRPr lang="en-US" sz="1600" dirty="0">
                        <a:latin typeface="Aptos" panose="020B00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979471795"/>
                  </a:ext>
                </a:extLst>
              </a:tr>
              <a:tr h="27834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EVG (n=1602): 1 </a:t>
                      </a:r>
                      <a:r>
                        <a:rPr lang="en-US" sz="1600" dirty="0" err="1"/>
                        <a:t>vaka</a:t>
                      </a:r>
                      <a:r>
                        <a:rPr lang="en-US" sz="1600" dirty="0"/>
                        <a:t>, 0.0006 (95% CI: 0.0001, 0.0045) </a:t>
                      </a:r>
                      <a:endParaRPr lang="en-US" sz="1600" dirty="0">
                        <a:latin typeface="Aptos" panose="020B0004020202020204" pitchFamily="34" charset="0"/>
                      </a:endParaRPr>
                    </a:p>
                  </a:txBody>
                  <a:tcPr>
                    <a:lnR w="12700" cap="flat" cmpd="sng" algn="ctr">
                      <a:solidFill>
                        <a:schemeClr val="accent1">
                          <a:lumMod val="20000"/>
                          <a:lumOff val="8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EVG (n=927): 4. </a:t>
                      </a:r>
                      <a:r>
                        <a:rPr lang="en-US" sz="1600" dirty="0" err="1"/>
                        <a:t>Yıl</a:t>
                      </a:r>
                      <a:r>
                        <a:rPr lang="en-US" sz="1600" dirty="0"/>
                        <a:t> – 8. </a:t>
                      </a:r>
                      <a:r>
                        <a:rPr lang="en-US" sz="1600" dirty="0" err="1"/>
                        <a:t>Yıl</a:t>
                      </a:r>
                      <a:r>
                        <a:rPr lang="en-US" sz="1600" dirty="0"/>
                        <a:t>: </a:t>
                      </a:r>
                      <a:r>
                        <a:rPr lang="en-US" sz="1600" dirty="0" err="1"/>
                        <a:t>Vaka</a:t>
                      </a:r>
                      <a:r>
                        <a:rPr lang="en-US" sz="1600" dirty="0"/>
                        <a:t> yok, 0.0 </a:t>
                      </a:r>
                      <a:endParaRPr lang="en-US" sz="1600" dirty="0">
                        <a:latin typeface="Aptos" panose="020B00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342002890"/>
                  </a:ext>
                </a:extLst>
              </a:tr>
              <a:tr h="504606">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latin typeface="Aptos" panose="020B0004020202020204" pitchFamily="34" charset="0"/>
                      </a:endParaRPr>
                    </a:p>
                  </a:txBody>
                  <a:tcPr>
                    <a:lnR w="12700" cap="flat" cmpd="sng" algn="ctr">
                      <a:solidFill>
                        <a:schemeClr val="accent1">
                          <a:lumMod val="20000"/>
                          <a:lumOff val="8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EVG (n=599): 6. </a:t>
                      </a:r>
                      <a:r>
                        <a:rPr lang="en-US" sz="1600" dirty="0" err="1"/>
                        <a:t>Yıl</a:t>
                      </a:r>
                      <a:r>
                        <a:rPr lang="en-US" sz="1600" dirty="0"/>
                        <a:t> – 10. </a:t>
                      </a:r>
                      <a:r>
                        <a:rPr lang="en-US" sz="1600" dirty="0" err="1"/>
                        <a:t>Yıl</a:t>
                      </a:r>
                      <a:r>
                        <a:rPr lang="en-US" sz="1600" dirty="0"/>
                        <a:t>: </a:t>
                      </a:r>
                      <a:r>
                        <a:rPr lang="en-US" sz="1600" dirty="0" err="1"/>
                        <a:t>Vaka</a:t>
                      </a:r>
                      <a:r>
                        <a:rPr lang="en-US" sz="1600" dirty="0"/>
                        <a:t> yok, 0.0</a:t>
                      </a:r>
                      <a:endParaRPr lang="en-US" sz="1600" dirty="0">
                        <a:latin typeface="Aptos" panose="020B00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1250750092"/>
                  </a:ext>
                </a:extLst>
              </a:tr>
            </a:tbl>
          </a:graphicData>
        </a:graphic>
      </p:graphicFrame>
      <p:sp>
        <p:nvSpPr>
          <p:cNvPr id="10" name="Flowchart: Connector 9">
            <a:extLst>
              <a:ext uri="{FF2B5EF4-FFF2-40B4-BE49-F238E27FC236}">
                <a16:creationId xmlns:a16="http://schemas.microsoft.com/office/drawing/2014/main" id="{0D1F492A-154B-4C57-BF86-07A2CDF5FF06}"/>
              </a:ext>
            </a:extLst>
          </p:cNvPr>
          <p:cNvSpPr/>
          <p:nvPr/>
        </p:nvSpPr>
        <p:spPr>
          <a:xfrm>
            <a:off x="9031625" y="3109941"/>
            <a:ext cx="2194560" cy="2194560"/>
          </a:xfrm>
          <a:prstGeom prst="flowChartConnector">
            <a:avLst/>
          </a:prstGeom>
          <a:solidFill>
            <a:schemeClr val="tx2"/>
          </a:solidFill>
          <a:ln w="6350" cap="flat" cmpd="sng" algn="ctr">
            <a:noFill/>
            <a:prstDash val="solid"/>
            <a:round/>
            <a:headEnd type="none" w="med" len="med"/>
            <a:tailEnd type="none" w="med" len="med"/>
          </a:ln>
          <a:effectLst/>
        </p:spPr>
        <p:txBody>
          <a:bodyPr rtlCol="0" anchor="ctr"/>
          <a:lstStyle/>
          <a:p>
            <a:pPr lvl="0" algn="ctr" defTabSz="457200">
              <a:buClr>
                <a:srgbClr val="00877C"/>
              </a:buClr>
              <a:defRPr/>
            </a:pPr>
            <a:r>
              <a:rPr lang="en-US" b="1" kern="0" dirty="0" err="1">
                <a:solidFill>
                  <a:srgbClr val="FFFFFF"/>
                </a:solidFill>
                <a:latin typeface="Aptos" panose="020B0004020202020204" pitchFamily="34" charset="0"/>
                <a:ea typeface="Times New Roman" panose="02020603050405020304" pitchFamily="18" charset="0"/>
                <a:cs typeface="Times New Roman" panose="02020603050405020304" pitchFamily="18" charset="0"/>
              </a:rPr>
              <a:t>Aşı</a:t>
            </a:r>
            <a:r>
              <a:rPr lang="en-US" b="1" kern="0" dirty="0">
                <a:solidFill>
                  <a:srgbClr val="FFFFFF"/>
                </a:solidFill>
                <a:latin typeface="Aptos" panose="020B0004020202020204" pitchFamily="34" charset="0"/>
                <a:ea typeface="Times New Roman" panose="02020603050405020304" pitchFamily="18" charset="0"/>
                <a:cs typeface="Times New Roman" panose="02020603050405020304" pitchFamily="18" charset="0"/>
              </a:rPr>
              <a:t> </a:t>
            </a:r>
            <a:r>
              <a:rPr lang="en-US" b="1" kern="0" dirty="0" err="1">
                <a:solidFill>
                  <a:srgbClr val="FFFFFF"/>
                </a:solidFill>
                <a:latin typeface="Aptos" panose="020B0004020202020204" pitchFamily="34" charset="0"/>
                <a:ea typeface="Times New Roman" panose="02020603050405020304" pitchFamily="18" charset="0"/>
                <a:cs typeface="Times New Roman" panose="02020603050405020304" pitchFamily="18" charset="0"/>
              </a:rPr>
              <a:t>etkinliğinde</a:t>
            </a:r>
            <a:r>
              <a:rPr lang="en-US" b="1" kern="0" dirty="0">
                <a:solidFill>
                  <a:srgbClr val="FFFFFF"/>
                </a:solidFill>
                <a:latin typeface="Aptos" panose="020B0004020202020204" pitchFamily="34" charset="0"/>
                <a:ea typeface="Times New Roman" panose="02020603050405020304" pitchFamily="18" charset="0"/>
                <a:cs typeface="Times New Roman" panose="02020603050405020304" pitchFamily="18" charset="0"/>
              </a:rPr>
              <a:t> </a:t>
            </a:r>
            <a:r>
              <a:rPr lang="en-US" b="1" kern="0" dirty="0" err="1">
                <a:solidFill>
                  <a:srgbClr val="FFFFFF"/>
                </a:solidFill>
                <a:latin typeface="Aptos" panose="020B0004020202020204" pitchFamily="34" charset="0"/>
                <a:ea typeface="Times New Roman" panose="02020603050405020304" pitchFamily="18" charset="0"/>
                <a:cs typeface="Times New Roman" panose="02020603050405020304" pitchFamily="18" charset="0"/>
              </a:rPr>
              <a:t>azalma</a:t>
            </a:r>
            <a:r>
              <a:rPr lang="en-US" b="1" kern="0" dirty="0">
                <a:solidFill>
                  <a:srgbClr val="FFFFFF"/>
                </a:solidFill>
                <a:latin typeface="Aptos" panose="020B0004020202020204" pitchFamily="34" charset="0"/>
                <a:ea typeface="Times New Roman" panose="02020603050405020304" pitchFamily="18" charset="0"/>
                <a:cs typeface="Times New Roman" panose="02020603050405020304" pitchFamily="18" charset="0"/>
              </a:rPr>
              <a:t> </a:t>
            </a:r>
            <a:r>
              <a:rPr lang="en-US" b="1" kern="0" dirty="0" err="1">
                <a:solidFill>
                  <a:srgbClr val="FFFFFF"/>
                </a:solidFill>
                <a:latin typeface="Aptos" panose="020B0004020202020204" pitchFamily="34" charset="0"/>
                <a:ea typeface="Times New Roman" panose="02020603050405020304" pitchFamily="18" charset="0"/>
                <a:cs typeface="Times New Roman" panose="02020603050405020304" pitchFamily="18" charset="0"/>
              </a:rPr>
              <a:t>görülme</a:t>
            </a:r>
            <a:r>
              <a:rPr lang="tr-TR" b="1" kern="0" dirty="0" err="1">
                <a:solidFill>
                  <a:srgbClr val="FFFFFF"/>
                </a:solidFill>
                <a:latin typeface="Aptos" panose="020B0004020202020204" pitchFamily="34" charset="0"/>
                <a:ea typeface="Times New Roman" panose="02020603050405020304" pitchFamily="18" charset="0"/>
                <a:cs typeface="Times New Roman" panose="02020603050405020304" pitchFamily="18" charset="0"/>
              </a:rPr>
              <a:t>miştir</a:t>
            </a:r>
            <a:endParaRPr lang="en-US" b="1" kern="0" dirty="0">
              <a:solidFill>
                <a:srgbClr val="FFFFFF"/>
              </a:solidFill>
              <a:latin typeface="Aptos" panose="020B0004020202020204"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CA84F08-4D7C-43AF-AD22-4A96F43FDF2A}"/>
              </a:ext>
            </a:extLst>
          </p:cNvPr>
          <p:cNvSpPr/>
          <p:nvPr/>
        </p:nvSpPr>
        <p:spPr>
          <a:xfrm>
            <a:off x="1575651" y="3222093"/>
            <a:ext cx="7774116" cy="369332"/>
          </a:xfrm>
          <a:prstGeom prst="rect">
            <a:avLst/>
          </a:prstGeom>
        </p:spPr>
        <p:txBody>
          <a:bodyPr wrap="none">
            <a:spAutoFit/>
          </a:bodyPr>
          <a:lstStyle/>
          <a:p>
            <a:pPr defTabSz="457200">
              <a:defRPr/>
            </a:pPr>
            <a:r>
              <a:rPr lang="en-US" b="1" dirty="0">
                <a:solidFill>
                  <a:srgbClr val="37424A"/>
                </a:solidFill>
                <a:latin typeface="Aptos" panose="020B0004020202020204" pitchFamily="34" charset="0"/>
              </a:rPr>
              <a:t>Temel </a:t>
            </a:r>
            <a:r>
              <a:rPr lang="en-US" b="1" dirty="0" err="1">
                <a:solidFill>
                  <a:srgbClr val="37424A"/>
                </a:solidFill>
                <a:latin typeface="Aptos" panose="020B0004020202020204" pitchFamily="34" charset="0"/>
              </a:rPr>
              <a:t>Çalışmaya</a:t>
            </a:r>
            <a:r>
              <a:rPr lang="en-US" b="1" dirty="0">
                <a:solidFill>
                  <a:srgbClr val="37424A"/>
                </a:solidFill>
                <a:latin typeface="Aptos" panose="020B0004020202020204" pitchFamily="34" charset="0"/>
              </a:rPr>
              <a:t> </a:t>
            </a:r>
            <a:r>
              <a:rPr lang="en-US" b="1" dirty="0" err="1">
                <a:solidFill>
                  <a:srgbClr val="37424A"/>
                </a:solidFill>
                <a:latin typeface="Aptos" panose="020B0004020202020204" pitchFamily="34" charset="0"/>
              </a:rPr>
              <a:t>Kıyasla</a:t>
            </a:r>
            <a:r>
              <a:rPr lang="en-US" b="1" dirty="0">
                <a:solidFill>
                  <a:srgbClr val="37424A"/>
                </a:solidFill>
                <a:latin typeface="Aptos" panose="020B0004020202020204" pitchFamily="34" charset="0"/>
              </a:rPr>
              <a:t> Uzun </a:t>
            </a:r>
            <a:r>
              <a:rPr lang="en-US" b="1" dirty="0" err="1">
                <a:solidFill>
                  <a:srgbClr val="37424A"/>
                </a:solidFill>
                <a:latin typeface="Aptos" panose="020B0004020202020204" pitchFamily="34" charset="0"/>
              </a:rPr>
              <a:t>Süreli</a:t>
            </a:r>
            <a:r>
              <a:rPr lang="en-US" b="1" dirty="0">
                <a:solidFill>
                  <a:srgbClr val="37424A"/>
                </a:solidFill>
                <a:latin typeface="Aptos" panose="020B0004020202020204" pitchFamily="34" charset="0"/>
              </a:rPr>
              <a:t> </a:t>
            </a:r>
            <a:r>
              <a:rPr lang="en-US" b="1" dirty="0" err="1">
                <a:solidFill>
                  <a:srgbClr val="37424A"/>
                </a:solidFill>
                <a:latin typeface="Aptos" panose="020B0004020202020204" pitchFamily="34" charset="0"/>
              </a:rPr>
              <a:t>Takipte</a:t>
            </a:r>
            <a:r>
              <a:rPr lang="en-US" b="1" dirty="0">
                <a:solidFill>
                  <a:srgbClr val="37424A"/>
                </a:solidFill>
                <a:latin typeface="Aptos" panose="020B0004020202020204" pitchFamily="34" charset="0"/>
              </a:rPr>
              <a:t> CIN / Genital </a:t>
            </a:r>
            <a:r>
              <a:rPr lang="en-US" b="1" dirty="0" err="1">
                <a:solidFill>
                  <a:srgbClr val="37424A"/>
                </a:solidFill>
                <a:latin typeface="Aptos" panose="020B0004020202020204" pitchFamily="34" charset="0"/>
              </a:rPr>
              <a:t>Siğil</a:t>
            </a:r>
            <a:r>
              <a:rPr lang="en-US" b="1" dirty="0">
                <a:solidFill>
                  <a:srgbClr val="37424A"/>
                </a:solidFill>
                <a:latin typeface="Aptos" panose="020B0004020202020204" pitchFamily="34" charset="0"/>
              </a:rPr>
              <a:t> </a:t>
            </a:r>
            <a:r>
              <a:rPr lang="en-US" b="1" dirty="0" err="1">
                <a:solidFill>
                  <a:srgbClr val="37424A"/>
                </a:solidFill>
                <a:latin typeface="Aptos" panose="020B0004020202020204" pitchFamily="34" charset="0"/>
              </a:rPr>
              <a:t>İnsidansı</a:t>
            </a:r>
            <a:endParaRPr lang="en-US" dirty="0">
              <a:solidFill>
                <a:srgbClr val="37424A"/>
              </a:solidFill>
              <a:latin typeface="Aptos" panose="020B0004020202020204" pitchFamily="34" charset="0"/>
            </a:endParaRPr>
          </a:p>
        </p:txBody>
      </p:sp>
      <p:sp>
        <p:nvSpPr>
          <p:cNvPr id="2" name="Title 1">
            <a:extLst>
              <a:ext uri="{FF2B5EF4-FFF2-40B4-BE49-F238E27FC236}">
                <a16:creationId xmlns:a16="http://schemas.microsoft.com/office/drawing/2014/main" id="{9870869E-7771-4928-8870-FBD70339B5EE}"/>
              </a:ext>
            </a:extLst>
          </p:cNvPr>
          <p:cNvSpPr>
            <a:spLocks noGrp="1"/>
          </p:cNvSpPr>
          <p:nvPr>
            <p:ph type="title"/>
          </p:nvPr>
        </p:nvSpPr>
        <p:spPr>
          <a:xfrm>
            <a:off x="-3398" y="-14077"/>
            <a:ext cx="12192000" cy="1646237"/>
          </a:xfrm>
          <a:solidFill>
            <a:srgbClr val="223872"/>
          </a:solidFill>
        </p:spPr>
        <p:txBody>
          <a:bodyPr vert="horz" lIns="365760" tIns="45720" rIns="365760" bIns="45720" rtlCol="0" anchor="ctr">
            <a:noAutofit/>
          </a:bodyPr>
          <a:lstStyle/>
          <a:p>
            <a:r>
              <a:rPr lang="en-US" sz="3200" dirty="0"/>
              <a:t>4vHPV </a:t>
            </a:r>
            <a:r>
              <a:rPr lang="en-US" sz="3200" dirty="0" err="1"/>
              <a:t>Aşı</a:t>
            </a:r>
            <a:r>
              <a:rPr lang="tr-TR" sz="3200" dirty="0"/>
              <a:t> </a:t>
            </a:r>
            <a:r>
              <a:rPr lang="en-US" sz="3200" dirty="0"/>
              <a:t>25-45 </a:t>
            </a:r>
            <a:r>
              <a:rPr lang="en-US" sz="3200" dirty="0" err="1"/>
              <a:t>Yaş</a:t>
            </a:r>
            <a:r>
              <a:rPr lang="en-US" sz="3200" dirty="0"/>
              <a:t> </a:t>
            </a:r>
            <a:r>
              <a:rPr lang="en-US" sz="3200" dirty="0" err="1"/>
              <a:t>Kadınlarda</a:t>
            </a:r>
            <a:r>
              <a:rPr lang="en-US" sz="3200" dirty="0"/>
              <a:t> 10 </a:t>
            </a:r>
            <a:r>
              <a:rPr lang="en-US" sz="3200" dirty="0" err="1"/>
              <a:t>Yıllık</a:t>
            </a:r>
            <a:r>
              <a:rPr lang="en-US" sz="3200" dirty="0"/>
              <a:t> </a:t>
            </a:r>
            <a:r>
              <a:rPr lang="en-US" sz="3200" dirty="0" err="1"/>
              <a:t>Takip</a:t>
            </a:r>
            <a:r>
              <a:rPr lang="tr-TR" sz="3200" dirty="0"/>
              <a:t> Verisi</a:t>
            </a:r>
          </a:p>
        </p:txBody>
      </p:sp>
      <p:sp>
        <p:nvSpPr>
          <p:cNvPr id="12" name="Altbilgi Yer Tutucusu 4">
            <a:extLst>
              <a:ext uri="{FF2B5EF4-FFF2-40B4-BE49-F238E27FC236}">
                <a16:creationId xmlns:a16="http://schemas.microsoft.com/office/drawing/2014/main" id="{FA3AD41F-BF36-464F-8177-764C7646E2DD}"/>
              </a:ext>
            </a:extLst>
          </p:cNvPr>
          <p:cNvSpPr>
            <a:spLocks noGrp="1"/>
          </p:cNvSpPr>
          <p:nvPr>
            <p:ph type="ftr" sz="quarter" idx="11"/>
          </p:nvPr>
        </p:nvSpPr>
        <p:spPr>
          <a:xfrm>
            <a:off x="-3398" y="6259713"/>
            <a:ext cx="12191999" cy="603054"/>
          </a:xfrm>
          <a:solidFill>
            <a:srgbClr val="ED7D31"/>
          </a:solidFill>
        </p:spPr>
        <p:txBody>
          <a:bodyPr vert="horz" lIns="91440" tIns="45720" rIns="91440" bIns="45720" rtlCol="0" anchor="ctr"/>
          <a:lstStyle/>
          <a:p>
            <a:r>
              <a:rPr lang="en-US" dirty="0"/>
              <a:t>Buchwald U, 31st IPV Conference 2017; Cape Town, South Africa. Abstract HPV17-0376</a:t>
            </a:r>
          </a:p>
        </p:txBody>
      </p:sp>
    </p:spTree>
    <p:extLst>
      <p:ext uri="{BB962C8B-B14F-4D97-AF65-F5344CB8AC3E}">
        <p14:creationId xmlns:p14="http://schemas.microsoft.com/office/powerpoint/2010/main" val="3514915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C9D5FC-124C-4BD2-8ED3-7625756DB632}"/>
              </a:ext>
            </a:extLst>
          </p:cNvPr>
          <p:cNvSpPr txBox="1">
            <a:spLocks/>
          </p:cNvSpPr>
          <p:nvPr/>
        </p:nvSpPr>
        <p:spPr>
          <a:xfrm>
            <a:off x="619382" y="685973"/>
            <a:ext cx="9928415" cy="79552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800" kern="600" spc="30" baseline="0">
                <a:solidFill>
                  <a:schemeClr val="accent1"/>
                </a:solidFill>
                <a:latin typeface="Arial Narrow"/>
                <a:ea typeface="+mj-ea"/>
                <a:cs typeface="Arial Narrow"/>
              </a:defRPr>
            </a:lvl1pPr>
          </a:lstStyle>
          <a:p>
            <a:pPr lvl="0"/>
            <a:endParaRPr kumimoji="0" lang="en-US" sz="2800" b="0" i="0" u="none" strike="noStrike" kern="600" cap="none" spc="30" normalizeH="0" baseline="0" noProof="0" dirty="0">
              <a:ln>
                <a:noFill/>
              </a:ln>
              <a:solidFill>
                <a:schemeClr val="bg1"/>
              </a:solidFill>
              <a:effectLst/>
              <a:uLnTx/>
              <a:uFillTx/>
            </a:endParaRPr>
          </a:p>
        </p:txBody>
      </p:sp>
      <p:sp>
        <p:nvSpPr>
          <p:cNvPr id="6" name="Text Placeholder 9">
            <a:extLst>
              <a:ext uri="{FF2B5EF4-FFF2-40B4-BE49-F238E27FC236}">
                <a16:creationId xmlns:a16="http://schemas.microsoft.com/office/drawing/2014/main" id="{FC968AAE-BCC6-4614-8F03-1B5D189B38C2}"/>
              </a:ext>
            </a:extLst>
          </p:cNvPr>
          <p:cNvSpPr txBox="1">
            <a:spLocks/>
          </p:cNvSpPr>
          <p:nvPr/>
        </p:nvSpPr>
        <p:spPr>
          <a:xfrm>
            <a:off x="285099" y="6402056"/>
            <a:ext cx="9928225" cy="455944"/>
          </a:xfrm>
          <a:prstGeom prst="rect">
            <a:avLst/>
          </a:prstGeom>
        </p:spPr>
        <p:txBody>
          <a:bodyPr vert="horz" lIns="0" tIns="0" rIns="0" bIns="0" rtlCol="0" anchor="b" anchorCtr="0">
            <a:noAutofit/>
          </a:bodyPr>
          <a:lstStyle>
            <a:lvl1pPr marL="0" indent="0" algn="l" defTabSz="457200" rtl="0" eaLnBrk="1" latinLnBrk="0" hangingPunct="1">
              <a:lnSpc>
                <a:spcPct val="90000"/>
              </a:lnSpc>
              <a:spcBef>
                <a:spcPts val="0"/>
              </a:spcBef>
              <a:spcAft>
                <a:spcPts val="200"/>
              </a:spcAft>
              <a:buClr>
                <a:schemeClr val="tx2"/>
              </a:buClr>
              <a:buFont typeface="Wingdings" panose="05000000000000000000" pitchFamily="2" charset="2"/>
              <a:buNone/>
              <a:defRPr sz="9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20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900"/>
              </a:lnSpc>
              <a:spcBef>
                <a:spcPts val="0"/>
              </a:spcBef>
              <a:spcAft>
                <a:spcPts val="0"/>
              </a:spcAft>
              <a:buClr>
                <a:srgbClr val="37424A"/>
              </a:buClr>
              <a:buSzTx/>
              <a:buFont typeface="Wingdings" panose="05000000000000000000" pitchFamily="2" charset="2"/>
              <a:buNone/>
              <a:tabLst/>
              <a:defRPr/>
            </a:pPr>
            <a:endParaRPr lang="en-US" dirty="0">
              <a:solidFill>
                <a:schemeClr val="bg1"/>
              </a:solidFill>
            </a:endParaRPr>
          </a:p>
        </p:txBody>
      </p:sp>
      <p:sp>
        <p:nvSpPr>
          <p:cNvPr id="7" name="Text Placeholder 2">
            <a:extLst>
              <a:ext uri="{FF2B5EF4-FFF2-40B4-BE49-F238E27FC236}">
                <a16:creationId xmlns:a16="http://schemas.microsoft.com/office/drawing/2014/main" id="{DB2AB0BD-9C46-4E71-AAF9-087E71437315}"/>
              </a:ext>
            </a:extLst>
          </p:cNvPr>
          <p:cNvSpPr txBox="1">
            <a:spLocks/>
          </p:cNvSpPr>
          <p:nvPr/>
        </p:nvSpPr>
        <p:spPr>
          <a:xfrm>
            <a:off x="323074" y="1999811"/>
            <a:ext cx="12115433" cy="333617"/>
          </a:xfrm>
          <a:prstGeom prst="rect">
            <a:avLst/>
          </a:prstGeom>
        </p:spPr>
        <p:txBody>
          <a:bodyPr vert="horz" wrap="none" lIns="0" tIns="0" rIns="0" bIns="0" numCol="1" rtlCol="0" anchor="t" anchorCtr="0">
            <a:sp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Clr>
                <a:srgbClr val="37424A"/>
              </a:buClr>
              <a:buNone/>
            </a:pPr>
            <a:r>
              <a:rPr lang="en-US" sz="2400" dirty="0" err="1">
                <a:latin typeface="Aptos" panose="020B0004020202020204" pitchFamily="34" charset="0"/>
              </a:rPr>
              <a:t>Aşılama</a:t>
            </a:r>
            <a:r>
              <a:rPr lang="en-US" sz="2400" dirty="0">
                <a:latin typeface="Aptos" panose="020B0004020202020204" pitchFamily="34" charset="0"/>
              </a:rPr>
              <a:t> </a:t>
            </a:r>
            <a:r>
              <a:rPr lang="en-US" sz="2400" dirty="0" err="1">
                <a:latin typeface="Aptos" panose="020B0004020202020204" pitchFamily="34" charset="0"/>
              </a:rPr>
              <a:t>sonrası</a:t>
            </a:r>
            <a:r>
              <a:rPr lang="en-US" sz="2400" dirty="0">
                <a:latin typeface="Aptos" panose="020B0004020202020204" pitchFamily="34" charset="0"/>
              </a:rPr>
              <a:t> 11,5 </a:t>
            </a:r>
            <a:r>
              <a:rPr lang="en-US" sz="2400" dirty="0" err="1">
                <a:latin typeface="Aptos" panose="020B0004020202020204" pitchFamily="34" charset="0"/>
              </a:rPr>
              <a:t>yıla</a:t>
            </a:r>
            <a:r>
              <a:rPr lang="en-US" sz="2400" dirty="0">
                <a:latin typeface="Aptos" panose="020B0004020202020204" pitchFamily="34" charset="0"/>
              </a:rPr>
              <a:t> </a:t>
            </a:r>
            <a:r>
              <a:rPr lang="en-US" sz="2400" dirty="0" err="1">
                <a:latin typeface="Aptos" panose="020B0004020202020204" pitchFamily="34" charset="0"/>
              </a:rPr>
              <a:t>kadar</a:t>
            </a:r>
            <a:r>
              <a:rPr lang="en-US" sz="2400" dirty="0">
                <a:latin typeface="Aptos" panose="020B0004020202020204" pitchFamily="34" charset="0"/>
              </a:rPr>
              <a:t> (</a:t>
            </a:r>
            <a:r>
              <a:rPr lang="en-US" sz="2400" dirty="0" err="1">
                <a:latin typeface="Aptos" panose="020B0004020202020204" pitchFamily="34" charset="0"/>
              </a:rPr>
              <a:t>medyan</a:t>
            </a:r>
            <a:r>
              <a:rPr lang="en-US" sz="2400" dirty="0">
                <a:latin typeface="Aptos" panose="020B0004020202020204" pitchFamily="34" charset="0"/>
              </a:rPr>
              <a:t> 9,5 </a:t>
            </a:r>
            <a:r>
              <a:rPr lang="en-US" sz="2400" dirty="0" err="1">
                <a:latin typeface="Aptos" panose="020B0004020202020204" pitchFamily="34" charset="0"/>
              </a:rPr>
              <a:t>yıl</a:t>
            </a:r>
            <a:r>
              <a:rPr lang="en-US" sz="2400" dirty="0">
                <a:latin typeface="Aptos" panose="020B0004020202020204" pitchFamily="34" charset="0"/>
              </a:rPr>
              <a:t>) </a:t>
            </a:r>
            <a:r>
              <a:rPr lang="en-US" sz="2400" dirty="0" err="1">
                <a:latin typeface="Aptos" panose="020B0004020202020204" pitchFamily="34" charset="0"/>
              </a:rPr>
              <a:t>takip</a:t>
            </a:r>
            <a:r>
              <a:rPr lang="en-US" sz="2400" dirty="0">
                <a:latin typeface="Aptos" panose="020B0004020202020204" pitchFamily="34" charset="0"/>
              </a:rPr>
              <a:t> </a:t>
            </a:r>
            <a:r>
              <a:rPr lang="en-US" sz="2400" dirty="0" err="1">
                <a:latin typeface="Aptos" panose="020B0004020202020204" pitchFamily="34" charset="0"/>
              </a:rPr>
              <a:t>edilen</a:t>
            </a:r>
            <a:r>
              <a:rPr lang="en-US" sz="2400" dirty="0">
                <a:latin typeface="Aptos" panose="020B0004020202020204" pitchFamily="34" charset="0"/>
              </a:rPr>
              <a:t> 917 </a:t>
            </a:r>
            <a:r>
              <a:rPr lang="en-US" sz="2400" dirty="0" err="1">
                <a:latin typeface="Aptos" panose="020B0004020202020204" pitchFamily="34" charset="0"/>
              </a:rPr>
              <a:t>erkekten</a:t>
            </a:r>
            <a:r>
              <a:rPr lang="en-US" sz="2400" dirty="0">
                <a:latin typeface="Aptos" panose="020B0004020202020204" pitchFamily="34" charset="0"/>
              </a:rPr>
              <a:t> </a:t>
            </a:r>
            <a:r>
              <a:rPr lang="en-US" sz="2400" dirty="0" err="1">
                <a:latin typeface="Aptos" panose="020B0004020202020204" pitchFamily="34" charset="0"/>
              </a:rPr>
              <a:t>elde</a:t>
            </a:r>
            <a:r>
              <a:rPr lang="en-US" sz="2400" dirty="0">
                <a:latin typeface="Aptos" panose="020B0004020202020204" pitchFamily="34" charset="0"/>
              </a:rPr>
              <a:t> </a:t>
            </a:r>
            <a:r>
              <a:rPr lang="en-US" sz="2400" dirty="0" err="1">
                <a:latin typeface="Aptos" panose="020B0004020202020204" pitchFamily="34" charset="0"/>
              </a:rPr>
              <a:t>edilen</a:t>
            </a:r>
            <a:r>
              <a:rPr lang="en-US" sz="2400" dirty="0">
                <a:latin typeface="Aptos" panose="020B0004020202020204" pitchFamily="34" charset="0"/>
              </a:rPr>
              <a:t> </a:t>
            </a:r>
            <a:r>
              <a:rPr lang="en-US" sz="2400" dirty="0" err="1">
                <a:latin typeface="Aptos" panose="020B0004020202020204" pitchFamily="34" charset="0"/>
              </a:rPr>
              <a:t>veriler</a:t>
            </a:r>
            <a:endParaRPr lang="en-US" sz="2400" dirty="0">
              <a:latin typeface="Aptos" panose="020B0004020202020204" pitchFamily="34" charset="0"/>
            </a:endParaRPr>
          </a:p>
        </p:txBody>
      </p:sp>
      <p:sp>
        <p:nvSpPr>
          <p:cNvPr id="8" name="Footer Placeholder 3">
            <a:extLst>
              <a:ext uri="{FF2B5EF4-FFF2-40B4-BE49-F238E27FC236}">
                <a16:creationId xmlns:a16="http://schemas.microsoft.com/office/drawing/2014/main" id="{62B5E281-F2A4-459C-9067-90B7BEBD363F}"/>
              </a:ext>
            </a:extLst>
          </p:cNvPr>
          <p:cNvSpPr txBox="1">
            <a:spLocks/>
          </p:cNvSpPr>
          <p:nvPr/>
        </p:nvSpPr>
        <p:spPr>
          <a:xfrm>
            <a:off x="1029861" y="5991994"/>
            <a:ext cx="9113379" cy="289536"/>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800" dirty="0">
              <a:solidFill>
                <a:srgbClr val="37424A"/>
              </a:solidFill>
              <a:latin typeface="Arial Narrow"/>
            </a:endParaRPr>
          </a:p>
        </p:txBody>
      </p:sp>
      <p:sp>
        <p:nvSpPr>
          <p:cNvPr id="11" name="Oval 10">
            <a:extLst>
              <a:ext uri="{FF2B5EF4-FFF2-40B4-BE49-F238E27FC236}">
                <a16:creationId xmlns:a16="http://schemas.microsoft.com/office/drawing/2014/main" id="{AC471A99-D090-47C6-9C11-D2AD3EBB3C2D}"/>
              </a:ext>
            </a:extLst>
          </p:cNvPr>
          <p:cNvSpPr/>
          <p:nvPr/>
        </p:nvSpPr>
        <p:spPr>
          <a:xfrm>
            <a:off x="6891142" y="2868241"/>
            <a:ext cx="1371600" cy="1371600"/>
          </a:xfrm>
          <a:prstGeom prst="ellipse">
            <a:avLst/>
          </a:prstGeom>
          <a:solidFill>
            <a:srgbClr val="66203A"/>
          </a:solidFill>
          <a:ln w="19050" cap="flat" cmpd="sng" algn="ctr">
            <a:noFill/>
            <a:prstDash val="solid"/>
            <a:round/>
            <a:headEnd type="none" w="med" len="med"/>
            <a:tailEnd type="none" w="med" len="med"/>
          </a:ln>
          <a:effectLst/>
        </p:spPr>
        <p:txBody>
          <a:bodyPr lIns="0" tIns="0" rIns="0" bIns="0" rtlCol="0" anchor="ctr" anchorCtr="0"/>
          <a:lstStyle/>
          <a:p>
            <a:pPr marL="0" marR="0" lvl="1" indent="0" algn="ctr" defTabSz="457200" eaLnBrk="1" fontAlgn="auto" latinLnBrk="0" hangingPunct="1">
              <a:lnSpc>
                <a:spcPct val="90000"/>
              </a:lnSpc>
              <a:spcBef>
                <a:spcPts val="0"/>
              </a:spcBef>
              <a:spcAft>
                <a:spcPts val="0"/>
              </a:spcAft>
              <a:buClrTx/>
              <a:buSzPct val="95000"/>
              <a:buFontTx/>
              <a:buNone/>
              <a:tabLst/>
              <a:defRPr/>
            </a:pPr>
            <a:r>
              <a:rPr kumimoji="0" lang="en-US" sz="3200" b="1"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&gt;97%</a:t>
            </a:r>
            <a:endParaRPr kumimoji="0" lang="en-US" sz="3200" b="0"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12" name="Oval 11">
            <a:extLst>
              <a:ext uri="{FF2B5EF4-FFF2-40B4-BE49-F238E27FC236}">
                <a16:creationId xmlns:a16="http://schemas.microsoft.com/office/drawing/2014/main" id="{C2CEBC3A-C318-46EC-AC88-CD84D1240BD3}"/>
              </a:ext>
            </a:extLst>
          </p:cNvPr>
          <p:cNvSpPr/>
          <p:nvPr/>
        </p:nvSpPr>
        <p:spPr>
          <a:xfrm>
            <a:off x="1196624" y="2868242"/>
            <a:ext cx="1371600" cy="1371600"/>
          </a:xfrm>
          <a:prstGeom prst="ellipse">
            <a:avLst/>
          </a:prstGeom>
          <a:solidFill>
            <a:srgbClr val="00877C"/>
          </a:solidFill>
          <a:ln w="19050" cap="flat" cmpd="sng" algn="ctr">
            <a:noFill/>
            <a:prstDash val="solid"/>
            <a:round/>
            <a:headEnd type="none" w="med" len="med"/>
            <a:tailEnd type="none" w="med" len="med"/>
          </a:ln>
          <a:effectLst/>
        </p:spPr>
        <p:txBody>
          <a:bodyPr lIns="0" tIns="0" rIns="0" bIns="0" rtlCol="0" anchor="ctr" anchorCtr="0"/>
          <a:lstStyle/>
          <a:p>
            <a:pPr marL="0" marR="0" lvl="1" indent="0" algn="ctr" defTabSz="457200" eaLnBrk="1" fontAlgn="auto" latinLnBrk="0" hangingPunct="1">
              <a:lnSpc>
                <a:spcPct val="90000"/>
              </a:lnSpc>
              <a:spcBef>
                <a:spcPts val="0"/>
              </a:spcBef>
              <a:spcAft>
                <a:spcPts val="0"/>
              </a:spcAft>
              <a:buClrTx/>
              <a:buSzPct val="95000"/>
              <a:buFontTx/>
              <a:buNone/>
              <a:tabLst/>
              <a:defRPr/>
            </a:pPr>
            <a:r>
              <a:rPr kumimoji="0" lang="en-US" sz="3200" b="1"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0</a:t>
            </a:r>
            <a:endParaRPr kumimoji="0" lang="en-US" sz="3600" b="0"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13" name="Oval 12">
            <a:extLst>
              <a:ext uri="{FF2B5EF4-FFF2-40B4-BE49-F238E27FC236}">
                <a16:creationId xmlns:a16="http://schemas.microsoft.com/office/drawing/2014/main" id="{BA8DDAF5-460F-4805-9C3C-0B9151155D26}"/>
              </a:ext>
            </a:extLst>
          </p:cNvPr>
          <p:cNvSpPr/>
          <p:nvPr/>
        </p:nvSpPr>
        <p:spPr>
          <a:xfrm>
            <a:off x="9738400" y="2868242"/>
            <a:ext cx="1371600" cy="1371600"/>
          </a:xfrm>
          <a:prstGeom prst="ellipse">
            <a:avLst/>
          </a:prstGeom>
          <a:solidFill>
            <a:srgbClr val="9AC92E">
              <a:lumMod val="75000"/>
            </a:srgbClr>
          </a:solidFill>
          <a:ln w="19050" cap="flat" cmpd="sng" algn="ctr">
            <a:noFill/>
            <a:prstDash val="solid"/>
            <a:round/>
            <a:headEnd type="none" w="med" len="med"/>
            <a:tailEnd type="none" w="med" len="med"/>
          </a:ln>
          <a:effectLst/>
        </p:spPr>
        <p:txBody>
          <a:bodyPr lIns="0" tIns="0" rIns="0" bIns="0" rtlCol="0" anchor="ctr" anchorCtr="0"/>
          <a:lstStyle/>
          <a:p>
            <a:pPr marL="0" marR="0" lvl="1" indent="0" algn="ctr" defTabSz="457200" eaLnBrk="1" fontAlgn="auto" latinLnBrk="0" hangingPunct="1">
              <a:lnSpc>
                <a:spcPct val="90000"/>
              </a:lnSpc>
              <a:spcBef>
                <a:spcPts val="0"/>
              </a:spcBef>
              <a:spcAft>
                <a:spcPts val="0"/>
              </a:spcAft>
              <a:buClrTx/>
              <a:buSzPct val="95000"/>
              <a:buFontTx/>
              <a:buNone/>
              <a:tabLst/>
              <a:defRPr/>
            </a:pPr>
            <a:r>
              <a:rPr kumimoji="0" lang="en-US" sz="3200" b="1"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&gt;90%</a:t>
            </a:r>
            <a:endParaRPr kumimoji="0" lang="en-US" sz="3200" b="0"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14" name="Oval 13">
            <a:extLst>
              <a:ext uri="{FF2B5EF4-FFF2-40B4-BE49-F238E27FC236}">
                <a16:creationId xmlns:a16="http://schemas.microsoft.com/office/drawing/2014/main" id="{EBDA2ECE-B59D-4782-ADFA-01E99D0FEDDC}"/>
              </a:ext>
            </a:extLst>
          </p:cNvPr>
          <p:cNvSpPr/>
          <p:nvPr/>
        </p:nvSpPr>
        <p:spPr>
          <a:xfrm>
            <a:off x="4043883" y="2868242"/>
            <a:ext cx="1371600" cy="1371600"/>
          </a:xfrm>
          <a:prstGeom prst="ellipse">
            <a:avLst/>
          </a:prstGeom>
          <a:solidFill>
            <a:srgbClr val="37424A"/>
          </a:solidFill>
          <a:ln w="19050" cap="flat" cmpd="sng" algn="ctr">
            <a:noFill/>
            <a:prstDash val="solid"/>
            <a:round/>
            <a:headEnd type="none" w="med" len="med"/>
            <a:tailEnd type="none" w="med" len="med"/>
          </a:ln>
          <a:effectLst/>
        </p:spPr>
        <p:txBody>
          <a:bodyPr lIns="0" tIns="0" rIns="0" bIns="0" rtlCol="0" anchor="ctr" anchorCtr="0"/>
          <a:lstStyle/>
          <a:p>
            <a:pPr marL="0" marR="0" lvl="1" indent="0" algn="ctr" defTabSz="457200" eaLnBrk="1" fontAlgn="auto" latinLnBrk="0" hangingPunct="1">
              <a:lnSpc>
                <a:spcPct val="90000"/>
              </a:lnSpc>
              <a:spcBef>
                <a:spcPts val="0"/>
              </a:spcBef>
              <a:spcAft>
                <a:spcPts val="0"/>
              </a:spcAft>
              <a:buClrTx/>
              <a:buSzPct val="95000"/>
              <a:buFontTx/>
              <a:buNone/>
              <a:tabLst/>
              <a:defRPr/>
            </a:pPr>
            <a:r>
              <a:rPr kumimoji="0" lang="en-US" sz="3200" b="1"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1</a:t>
            </a:r>
            <a:endParaRPr kumimoji="0" lang="en-US" sz="3600" b="0" i="0" u="none" strike="noStrike" kern="60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cxnSp>
        <p:nvCxnSpPr>
          <p:cNvPr id="15" name="Straight Connector 14">
            <a:extLst>
              <a:ext uri="{FF2B5EF4-FFF2-40B4-BE49-F238E27FC236}">
                <a16:creationId xmlns:a16="http://schemas.microsoft.com/office/drawing/2014/main" id="{FF68F967-4AEF-4E2A-A8BA-7B67DF48666C}"/>
              </a:ext>
            </a:extLst>
          </p:cNvPr>
          <p:cNvCxnSpPr>
            <a:cxnSpLocks/>
          </p:cNvCxnSpPr>
          <p:nvPr/>
        </p:nvCxnSpPr>
        <p:spPr>
          <a:xfrm>
            <a:off x="3306053" y="3028497"/>
            <a:ext cx="0" cy="2638267"/>
          </a:xfrm>
          <a:prstGeom prst="line">
            <a:avLst/>
          </a:prstGeom>
          <a:noFill/>
          <a:ln w="57150" cap="rnd" cmpd="sng" algn="ctr">
            <a:solidFill>
              <a:srgbClr val="37424A">
                <a:lumMod val="20000"/>
                <a:lumOff val="80000"/>
              </a:srgbClr>
            </a:solidFill>
            <a:prstDash val="sysDot"/>
            <a:round/>
            <a:headEnd type="none" w="med" len="med"/>
            <a:tailEnd type="none" w="med" len="med"/>
          </a:ln>
          <a:effectLst/>
        </p:spPr>
      </p:cxnSp>
      <p:cxnSp>
        <p:nvCxnSpPr>
          <p:cNvPr id="16" name="Straight Connector 15">
            <a:extLst>
              <a:ext uri="{FF2B5EF4-FFF2-40B4-BE49-F238E27FC236}">
                <a16:creationId xmlns:a16="http://schemas.microsoft.com/office/drawing/2014/main" id="{F84F4395-C627-4EEB-981B-A491904DE4FB}"/>
              </a:ext>
            </a:extLst>
          </p:cNvPr>
          <p:cNvCxnSpPr>
            <a:cxnSpLocks/>
          </p:cNvCxnSpPr>
          <p:nvPr/>
        </p:nvCxnSpPr>
        <p:spPr>
          <a:xfrm>
            <a:off x="6175377" y="3028497"/>
            <a:ext cx="0" cy="2638267"/>
          </a:xfrm>
          <a:prstGeom prst="line">
            <a:avLst/>
          </a:prstGeom>
          <a:noFill/>
          <a:ln w="57150" cap="rnd" cmpd="sng" algn="ctr">
            <a:solidFill>
              <a:srgbClr val="37424A">
                <a:lumMod val="20000"/>
                <a:lumOff val="80000"/>
              </a:srgbClr>
            </a:solidFill>
            <a:prstDash val="sysDot"/>
            <a:round/>
            <a:headEnd type="none" w="med" len="med"/>
            <a:tailEnd type="none" w="med" len="med"/>
          </a:ln>
          <a:effectLst/>
        </p:spPr>
      </p:cxnSp>
      <p:cxnSp>
        <p:nvCxnSpPr>
          <p:cNvPr id="17" name="Straight Connector 16">
            <a:extLst>
              <a:ext uri="{FF2B5EF4-FFF2-40B4-BE49-F238E27FC236}">
                <a16:creationId xmlns:a16="http://schemas.microsoft.com/office/drawing/2014/main" id="{2F09B718-D102-444D-BCD6-1B1E323820B8}"/>
              </a:ext>
            </a:extLst>
          </p:cNvPr>
          <p:cNvCxnSpPr>
            <a:cxnSpLocks/>
          </p:cNvCxnSpPr>
          <p:nvPr/>
        </p:nvCxnSpPr>
        <p:spPr>
          <a:xfrm>
            <a:off x="9013170" y="3028497"/>
            <a:ext cx="0" cy="2638267"/>
          </a:xfrm>
          <a:prstGeom prst="line">
            <a:avLst/>
          </a:prstGeom>
          <a:noFill/>
          <a:ln w="57150" cap="rnd" cmpd="sng" algn="ctr">
            <a:solidFill>
              <a:srgbClr val="37424A">
                <a:lumMod val="20000"/>
                <a:lumOff val="80000"/>
              </a:srgbClr>
            </a:solidFill>
            <a:prstDash val="sysDot"/>
            <a:round/>
            <a:headEnd type="none" w="med" len="med"/>
            <a:tailEnd type="none" w="med" len="med"/>
          </a:ln>
          <a:effectLst/>
        </p:spPr>
      </p:cxnSp>
      <p:sp>
        <p:nvSpPr>
          <p:cNvPr id="18" name="Text Placeholder 2">
            <a:extLst>
              <a:ext uri="{FF2B5EF4-FFF2-40B4-BE49-F238E27FC236}">
                <a16:creationId xmlns:a16="http://schemas.microsoft.com/office/drawing/2014/main" id="{14A89671-B875-4737-904E-01FDF7955357}"/>
              </a:ext>
            </a:extLst>
          </p:cNvPr>
          <p:cNvSpPr txBox="1">
            <a:spLocks/>
          </p:cNvSpPr>
          <p:nvPr/>
        </p:nvSpPr>
        <p:spPr>
          <a:xfrm>
            <a:off x="9549699" y="4355757"/>
            <a:ext cx="1916430" cy="1666582"/>
          </a:xfrm>
          <a:prstGeom prst="rect">
            <a:avLst/>
          </a:prstGeom>
        </p:spPr>
        <p:txBody>
          <a:bodyPr vert="horz" lIns="0" tIns="0" rIns="0" bIns="0" numCol="1" rtlCol="0" anchor="t" anchorCtr="0">
            <a:no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77C"/>
              </a:buClr>
              <a:buSzTx/>
              <a:buFont typeface="Wingdings" panose="05000000000000000000" pitchFamily="2" charset="2"/>
              <a:buNone/>
              <a:tabLst/>
              <a:defRPr/>
            </a:pPr>
            <a:r>
              <a:rPr kumimoji="0" lang="en-US" sz="1800" b="1" i="0" u="none" strike="noStrike" kern="600" cap="none" spc="10" normalizeH="0" baseline="0" noProof="0" dirty="0" err="1">
                <a:ln>
                  <a:noFill/>
                </a:ln>
                <a:solidFill>
                  <a:srgbClr val="749723"/>
                </a:solidFill>
                <a:effectLst/>
                <a:uLnTx/>
                <a:uFillTx/>
                <a:latin typeface="Aptos" panose="020B0004020202020204" pitchFamily="34" charset="0"/>
                <a:ea typeface="+mn-ea"/>
              </a:rPr>
              <a:t>Seropozitiflik</a:t>
            </a:r>
            <a:r>
              <a:rPr kumimoji="0" lang="en-US" sz="1800" b="1" i="0" u="none" strike="noStrike" kern="600" cap="none" spc="10" normalizeH="0" baseline="0" noProof="0" dirty="0">
                <a:ln>
                  <a:noFill/>
                </a:ln>
                <a:solidFill>
                  <a:srgbClr val="749723"/>
                </a:solidFill>
                <a:effectLst/>
                <a:uLnTx/>
                <a:uFillTx/>
                <a:latin typeface="Aptos" panose="020B0004020202020204" pitchFamily="34" charset="0"/>
                <a:ea typeface="+mn-ea"/>
              </a:rPr>
              <a:t> </a:t>
            </a:r>
            <a:r>
              <a:rPr kumimoji="0" lang="en-US" sz="1800" b="1" i="0" u="none" strike="noStrike" kern="600" cap="none" spc="10" normalizeH="0" baseline="0" noProof="0" dirty="0" err="1">
                <a:ln>
                  <a:noFill/>
                </a:ln>
                <a:solidFill>
                  <a:srgbClr val="749723"/>
                </a:solidFill>
                <a:effectLst/>
                <a:uLnTx/>
                <a:uFillTx/>
                <a:latin typeface="Aptos" panose="020B0004020202020204" pitchFamily="34" charset="0"/>
                <a:ea typeface="+mn-ea"/>
              </a:rPr>
              <a:t>Oranı</a:t>
            </a:r>
            <a:b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br>
            <a: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t>10. </a:t>
            </a:r>
            <a:r>
              <a:rPr kumimoji="0" lang="en-US" sz="1600" b="1" i="0" u="none" strike="noStrike" kern="600" cap="none" spc="10" normalizeH="0" baseline="0" noProof="0" dirty="0" err="1">
                <a:ln>
                  <a:noFill/>
                </a:ln>
                <a:solidFill>
                  <a:srgbClr val="37424A"/>
                </a:solidFill>
                <a:effectLst/>
                <a:uLnTx/>
                <a:uFillTx/>
                <a:latin typeface="Aptos" panose="020B0004020202020204" pitchFamily="34" charset="0"/>
                <a:ea typeface="+mn-ea"/>
              </a:rPr>
              <a:t>yılda</a:t>
            </a:r>
            <a: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t> IgG L</a:t>
            </a:r>
            <a:r>
              <a:rPr kumimoji="0" lang="tr-TR" sz="1600" b="1" i="0" u="none" strike="noStrike" kern="600" cap="none" spc="10" normalizeH="0" baseline="0" noProof="0" dirty="0">
                <a:ln>
                  <a:noFill/>
                </a:ln>
                <a:solidFill>
                  <a:srgbClr val="37424A"/>
                </a:solidFill>
                <a:effectLst/>
                <a:uLnTx/>
                <a:uFillTx/>
                <a:latin typeface="Aptos" panose="020B0004020202020204" pitchFamily="34" charset="0"/>
                <a:ea typeface="+mn-ea"/>
              </a:rPr>
              <a:t>IA </a:t>
            </a:r>
            <a:r>
              <a:rPr kumimoji="0" lang="en-US" sz="1600" b="1" i="0" u="none" strike="noStrike" kern="600" cap="none" spc="10" normalizeH="0" baseline="0" noProof="0" dirty="0" err="1">
                <a:ln>
                  <a:noFill/>
                </a:ln>
                <a:solidFill>
                  <a:srgbClr val="37424A"/>
                </a:solidFill>
                <a:effectLst/>
                <a:uLnTx/>
                <a:uFillTx/>
                <a:latin typeface="Aptos" panose="020B0004020202020204" pitchFamily="34" charset="0"/>
                <a:ea typeface="+mn-ea"/>
              </a:rPr>
              <a:t>ile</a:t>
            </a:r>
            <a: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t> </a:t>
            </a:r>
            <a:b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b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4 HPV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tipinin</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hepsi</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için</a:t>
            </a:r>
            <a:endPar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endParaRPr>
          </a:p>
          <a:p>
            <a:pPr marL="344488" marR="0" lvl="0" indent="-344488" algn="ctr" defTabSz="457200" rtl="0" eaLnBrk="1" fontAlgn="auto" latinLnBrk="0" hangingPunct="1">
              <a:lnSpc>
                <a:spcPct val="90000"/>
              </a:lnSpc>
              <a:spcBef>
                <a:spcPts val="0"/>
              </a:spcBef>
              <a:spcAft>
                <a:spcPts val="600"/>
              </a:spcAft>
              <a:buClr>
                <a:srgbClr val="37424A"/>
              </a:buClr>
              <a:buSzTx/>
              <a:buFont typeface="Wingdings" panose="05000000000000000000" pitchFamily="2" charset="2"/>
              <a:buChar char="§"/>
              <a:tabLst/>
              <a:defRPr/>
            </a:pPr>
            <a:endParaRPr kumimoji="0" lang="en-US" sz="1800" b="0" i="0" u="none" strike="noStrike" kern="600" cap="none" spc="10" normalizeH="0" baseline="0" noProof="0" dirty="0">
              <a:ln>
                <a:noFill/>
              </a:ln>
              <a:solidFill>
                <a:srgbClr val="37424A"/>
              </a:solidFill>
              <a:effectLst/>
              <a:uLnTx/>
              <a:uFillTx/>
              <a:latin typeface="Aptos" panose="020B0004020202020204" pitchFamily="34" charset="0"/>
              <a:ea typeface="+mn-ea"/>
            </a:endParaRPr>
          </a:p>
        </p:txBody>
      </p:sp>
      <p:sp>
        <p:nvSpPr>
          <p:cNvPr id="19" name="Text Placeholder 2">
            <a:extLst>
              <a:ext uri="{FF2B5EF4-FFF2-40B4-BE49-F238E27FC236}">
                <a16:creationId xmlns:a16="http://schemas.microsoft.com/office/drawing/2014/main" id="{9E6DB384-BE9D-43DD-84EE-3F5C1765F10F}"/>
              </a:ext>
            </a:extLst>
          </p:cNvPr>
          <p:cNvSpPr txBox="1">
            <a:spLocks/>
          </p:cNvSpPr>
          <p:nvPr/>
        </p:nvSpPr>
        <p:spPr>
          <a:xfrm>
            <a:off x="652564" y="4355757"/>
            <a:ext cx="2452447" cy="1711215"/>
          </a:xfrm>
          <a:prstGeom prst="rect">
            <a:avLst/>
          </a:prstGeom>
        </p:spPr>
        <p:txBody>
          <a:bodyPr vert="horz" lIns="0" tIns="0" rIns="0" bIns="0" numCol="1" rtlCol="0" anchor="t" anchorCtr="0">
            <a:no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77C"/>
              </a:buClr>
              <a:buSzTx/>
              <a:buFont typeface="Wingdings" panose="05000000000000000000" pitchFamily="2" charset="2"/>
              <a:buNone/>
              <a:tabLst/>
              <a:defRPr/>
            </a:pPr>
            <a:r>
              <a:rPr lang="en-US" b="1" dirty="0">
                <a:solidFill>
                  <a:srgbClr val="00877C"/>
                </a:solidFill>
                <a:latin typeface="Aptos" panose="020B0004020202020204" pitchFamily="34" charset="0"/>
              </a:rPr>
              <a:t>Y</a:t>
            </a:r>
            <a:r>
              <a:rPr kumimoji="0" lang="en-US" sz="1800" b="1" i="0" u="none" strike="noStrike" kern="600" cap="none" spc="10" normalizeH="0" baseline="0" noProof="0" dirty="0" err="1">
                <a:ln>
                  <a:noFill/>
                </a:ln>
                <a:solidFill>
                  <a:srgbClr val="00877C"/>
                </a:solidFill>
                <a:effectLst/>
                <a:uLnTx/>
                <a:uFillTx/>
                <a:latin typeface="Aptos" panose="020B0004020202020204" pitchFamily="34" charset="0"/>
                <a:ea typeface="+mn-ea"/>
              </a:rPr>
              <a:t>eni</a:t>
            </a:r>
            <a:r>
              <a:rPr kumimoji="0" lang="en-US" sz="1800" b="1" i="0" u="none" strike="noStrike" kern="600" cap="none" spc="10" normalizeH="0" baseline="0" noProof="0" dirty="0">
                <a:ln>
                  <a:noFill/>
                </a:ln>
                <a:solidFill>
                  <a:srgbClr val="00877C"/>
                </a:solidFill>
                <a:effectLst/>
                <a:uLnTx/>
                <a:uFillTx/>
                <a:latin typeface="Aptos" panose="020B0004020202020204" pitchFamily="34" charset="0"/>
                <a:ea typeface="+mn-ea"/>
              </a:rPr>
              <a:t> </a:t>
            </a:r>
            <a:r>
              <a:rPr kumimoji="0" lang="en-US" sz="1800" b="1" i="0" u="none" strike="noStrike" kern="600" cap="none" spc="10" normalizeH="0" baseline="0" noProof="0" dirty="0" err="1">
                <a:ln>
                  <a:noFill/>
                </a:ln>
                <a:solidFill>
                  <a:srgbClr val="00877C"/>
                </a:solidFill>
                <a:effectLst/>
                <a:uLnTx/>
                <a:uFillTx/>
                <a:latin typeface="Aptos" panose="020B0004020202020204" pitchFamily="34" charset="0"/>
                <a:ea typeface="+mn-ea"/>
              </a:rPr>
              <a:t>Vaka</a:t>
            </a:r>
            <a:br>
              <a:rPr kumimoji="0" lang="en-US" sz="1800" b="1" i="0" u="none" strike="noStrike" kern="600" cap="none" spc="10" normalizeH="0" baseline="0" noProof="0" dirty="0">
                <a:ln>
                  <a:noFill/>
                </a:ln>
                <a:solidFill>
                  <a:srgbClr val="00877C"/>
                </a:solidFill>
                <a:effectLst/>
                <a:uLnTx/>
                <a:uFillTx/>
                <a:latin typeface="Aptos" panose="020B0004020202020204" pitchFamily="34" charset="0"/>
                <a:ea typeface="+mn-ea"/>
              </a:rPr>
            </a:b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(HPV 6/11-ilişkili genital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siğil</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 HPV 6/11/16/18-ilişkili EGL, or HPV 6/11/16/18-ilişkili </a:t>
            </a:r>
            <a:r>
              <a:rPr lang="en-US" sz="1600" dirty="0" err="1">
                <a:latin typeface="Aptos" panose="020B0004020202020204" pitchFamily="34" charset="0"/>
              </a:rPr>
              <a:t>yüksek-dereceli</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 AIN, per-protocol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popülasyonunda</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 3-10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yıl</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 </a:t>
            </a:r>
            <a:r>
              <a:rPr kumimoji="0" lang="en-US" sz="1600" b="0" i="0" u="none" strike="noStrike" kern="600" cap="none" spc="10" normalizeH="0" baseline="0" noProof="0" dirty="0" err="1">
                <a:ln>
                  <a:noFill/>
                </a:ln>
                <a:solidFill>
                  <a:srgbClr val="37424A"/>
                </a:solidFill>
                <a:effectLst/>
                <a:uLnTx/>
                <a:uFillTx/>
                <a:latin typeface="Aptos" panose="020B0004020202020204" pitchFamily="34" charset="0"/>
                <a:ea typeface="+mn-ea"/>
              </a:rPr>
              <a:t>arası</a:t>
            </a:r>
            <a:r>
              <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rPr>
              <a:t>)</a:t>
            </a:r>
          </a:p>
        </p:txBody>
      </p:sp>
      <p:sp>
        <p:nvSpPr>
          <p:cNvPr id="20" name="Text Placeholder 2">
            <a:extLst>
              <a:ext uri="{FF2B5EF4-FFF2-40B4-BE49-F238E27FC236}">
                <a16:creationId xmlns:a16="http://schemas.microsoft.com/office/drawing/2014/main" id="{BBAD66EE-AD63-4E64-9495-CF1DBA98ECBA}"/>
              </a:ext>
            </a:extLst>
          </p:cNvPr>
          <p:cNvSpPr txBox="1">
            <a:spLocks/>
          </p:cNvSpPr>
          <p:nvPr/>
        </p:nvSpPr>
        <p:spPr>
          <a:xfrm>
            <a:off x="3655936" y="4355757"/>
            <a:ext cx="2197859" cy="1384081"/>
          </a:xfrm>
          <a:prstGeom prst="rect">
            <a:avLst/>
          </a:prstGeom>
        </p:spPr>
        <p:txBody>
          <a:bodyPr vert="horz" lIns="0" tIns="0" rIns="0" bIns="0" numCol="1" rtlCol="0" anchor="t" anchorCtr="0">
            <a:no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Clr>
                <a:srgbClr val="00877C"/>
              </a:buClr>
              <a:buNone/>
            </a:pPr>
            <a:r>
              <a:rPr kumimoji="0" lang="en-US" sz="1800" b="1" i="0" u="none" strike="noStrike" kern="600" cap="none" spc="10" normalizeH="0" baseline="0" noProof="0" dirty="0" err="1">
                <a:ln>
                  <a:noFill/>
                </a:ln>
                <a:solidFill>
                  <a:srgbClr val="37424A"/>
                </a:solidFill>
                <a:effectLst/>
                <a:uLnTx/>
                <a:uFillTx/>
                <a:latin typeface="Aptos" panose="020B0004020202020204" pitchFamily="34" charset="0"/>
                <a:ea typeface="+mn-ea"/>
              </a:rPr>
              <a:t>Vaka</a:t>
            </a:r>
            <a:r>
              <a:rPr kumimoji="0" lang="en-US" sz="1800" b="1" i="0" u="none" strike="noStrike" kern="600" cap="none" spc="10" normalizeH="0" baseline="0" noProof="0" dirty="0">
                <a:ln>
                  <a:noFill/>
                </a:ln>
                <a:solidFill>
                  <a:srgbClr val="37424A"/>
                </a:solidFill>
                <a:effectLst/>
                <a:uLnTx/>
                <a:uFillTx/>
                <a:latin typeface="Aptos" panose="020B0004020202020204" pitchFamily="34" charset="0"/>
                <a:ea typeface="+mn-ea"/>
              </a:rPr>
              <a:t> </a:t>
            </a:r>
          </a:p>
          <a:p>
            <a:pPr marL="0" lvl="0" indent="0" algn="ctr">
              <a:buClr>
                <a:srgbClr val="00877C"/>
              </a:buClr>
              <a:buNone/>
            </a:pPr>
            <a:r>
              <a:rPr kumimoji="0" lang="en-US" sz="1800" b="1" i="0" u="none" strike="noStrike" kern="600" cap="none" spc="10" normalizeH="0" baseline="0" noProof="0" dirty="0" err="1">
                <a:ln>
                  <a:noFill/>
                </a:ln>
                <a:solidFill>
                  <a:srgbClr val="37424A"/>
                </a:solidFill>
                <a:effectLst/>
                <a:uLnTx/>
                <a:uFillTx/>
                <a:latin typeface="Aptos" panose="020B0004020202020204" pitchFamily="34" charset="0"/>
                <a:ea typeface="+mn-ea"/>
              </a:rPr>
              <a:t>düşük-dereceli</a:t>
            </a:r>
            <a:r>
              <a:rPr kumimoji="0" lang="en-US" sz="1800" b="1" i="0" u="none" strike="noStrike" kern="600" cap="none" spc="10" normalizeH="0" baseline="0" noProof="0" dirty="0">
                <a:ln>
                  <a:noFill/>
                </a:ln>
                <a:solidFill>
                  <a:srgbClr val="37424A"/>
                </a:solidFill>
                <a:effectLst/>
                <a:uLnTx/>
                <a:uFillTx/>
                <a:latin typeface="Aptos" panose="020B0004020202020204" pitchFamily="34" charset="0"/>
                <a:ea typeface="+mn-ea"/>
              </a:rPr>
              <a:t> AIN 1 </a:t>
            </a:r>
            <a:br>
              <a:rPr kumimoji="0" lang="en-US" sz="1800" b="1" i="0" u="none" strike="noStrike" kern="600" cap="none" spc="10" normalizeH="0" baseline="0" noProof="0" dirty="0">
                <a:ln>
                  <a:noFill/>
                </a:ln>
                <a:solidFill>
                  <a:srgbClr val="37424A"/>
                </a:solidFill>
                <a:effectLst/>
                <a:uLnTx/>
                <a:uFillTx/>
                <a:latin typeface="Aptos" panose="020B0004020202020204" pitchFamily="34" charset="0"/>
                <a:ea typeface="+mn-ea"/>
              </a:rPr>
            </a:br>
            <a:r>
              <a:rPr lang="en-US" sz="1600" dirty="0">
                <a:latin typeface="Aptos" panose="020B0004020202020204" pitchFamily="34" charset="0"/>
              </a:rPr>
              <a:t>(HPV 6 ve HPV 58 </a:t>
            </a:r>
            <a:r>
              <a:rPr lang="en-US" sz="1600" dirty="0" err="1">
                <a:latin typeface="Aptos" panose="020B0004020202020204" pitchFamily="34" charset="0"/>
              </a:rPr>
              <a:t>için</a:t>
            </a:r>
            <a:r>
              <a:rPr lang="en-US" sz="1600" dirty="0">
                <a:latin typeface="Aptos" panose="020B0004020202020204" pitchFamily="34" charset="0"/>
              </a:rPr>
              <a:t> </a:t>
            </a:r>
            <a:r>
              <a:rPr lang="en-US" sz="1600" dirty="0" err="1">
                <a:latin typeface="Aptos" panose="020B0004020202020204" pitchFamily="34" charset="0"/>
              </a:rPr>
              <a:t>pozitif</a:t>
            </a:r>
            <a:r>
              <a:rPr lang="en-US" sz="1600" dirty="0">
                <a:latin typeface="Aptos" panose="020B0004020202020204" pitchFamily="34" charset="0"/>
              </a:rPr>
              <a:t> PCR </a:t>
            </a:r>
            <a:r>
              <a:rPr lang="en-US" sz="1600" dirty="0" err="1">
                <a:latin typeface="Aptos" panose="020B0004020202020204" pitchFamily="34" charset="0"/>
              </a:rPr>
              <a:t>sonuçları</a:t>
            </a:r>
            <a:r>
              <a:rPr lang="en-US" sz="1600" dirty="0">
                <a:latin typeface="Aptos" panose="020B0004020202020204" pitchFamily="34" charset="0"/>
              </a:rPr>
              <a:t> </a:t>
            </a:r>
            <a:r>
              <a:rPr lang="en-US" sz="1600" dirty="0" err="1">
                <a:latin typeface="Aptos" panose="020B0004020202020204" pitchFamily="34" charset="0"/>
              </a:rPr>
              <a:t>ile</a:t>
            </a:r>
            <a:r>
              <a:rPr lang="en-US" sz="1600" dirty="0">
                <a:latin typeface="Aptos" panose="020B0004020202020204" pitchFamily="34" charset="0"/>
              </a:rPr>
              <a:t> </a:t>
            </a:r>
            <a:r>
              <a:rPr lang="en-US" sz="1600" dirty="0" err="1">
                <a:latin typeface="Aptos" panose="020B0004020202020204" pitchFamily="34" charset="0"/>
              </a:rPr>
              <a:t>rapor</a:t>
            </a:r>
            <a:r>
              <a:rPr lang="en-US" sz="1600" dirty="0">
                <a:latin typeface="Aptos" panose="020B0004020202020204" pitchFamily="34" charset="0"/>
              </a:rPr>
              <a:t> </a:t>
            </a:r>
            <a:r>
              <a:rPr lang="en-US" sz="1600" dirty="0" err="1">
                <a:latin typeface="Aptos" panose="020B0004020202020204" pitchFamily="34" charset="0"/>
              </a:rPr>
              <a:t>edildi</a:t>
            </a:r>
            <a:r>
              <a:rPr lang="en-US" sz="1600" dirty="0">
                <a:latin typeface="Aptos" panose="020B0004020202020204" pitchFamily="34" charset="0"/>
              </a:rPr>
              <a:t>)</a:t>
            </a:r>
            <a:endParaRPr kumimoji="0" lang="en-US" sz="1600" b="0" i="0" u="none" strike="noStrike" kern="600" cap="none" spc="10" normalizeH="0" baseline="0" noProof="0" dirty="0">
              <a:ln>
                <a:noFill/>
              </a:ln>
              <a:solidFill>
                <a:srgbClr val="37424A"/>
              </a:solidFill>
              <a:effectLst/>
              <a:uLnTx/>
              <a:uFillTx/>
              <a:latin typeface="Aptos" panose="020B0004020202020204" pitchFamily="34" charset="0"/>
              <a:ea typeface="+mn-ea"/>
            </a:endParaRPr>
          </a:p>
        </p:txBody>
      </p:sp>
      <p:sp>
        <p:nvSpPr>
          <p:cNvPr id="21" name="Text Placeholder 2">
            <a:extLst>
              <a:ext uri="{FF2B5EF4-FFF2-40B4-BE49-F238E27FC236}">
                <a16:creationId xmlns:a16="http://schemas.microsoft.com/office/drawing/2014/main" id="{1D3CAA95-3EEE-44DC-AB41-25D96D747684}"/>
              </a:ext>
            </a:extLst>
          </p:cNvPr>
          <p:cNvSpPr txBox="1">
            <a:spLocks/>
          </p:cNvSpPr>
          <p:nvPr/>
        </p:nvSpPr>
        <p:spPr>
          <a:xfrm>
            <a:off x="6369632" y="4355757"/>
            <a:ext cx="2647772" cy="1767738"/>
          </a:xfrm>
          <a:prstGeom prst="rect">
            <a:avLst/>
          </a:prstGeom>
        </p:spPr>
        <p:txBody>
          <a:bodyPr vert="horz" lIns="0" tIns="0" rIns="0" bIns="0" numCol="1" rtlCol="0" anchor="t" anchorCtr="0">
            <a:no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66203A"/>
              </a:buClr>
              <a:buSzTx/>
              <a:buFont typeface="Wingdings" panose="05000000000000000000" pitchFamily="2" charset="2"/>
              <a:buNone/>
              <a:tabLst/>
              <a:defRPr/>
            </a:pPr>
            <a:r>
              <a:rPr kumimoji="0" lang="en-US" sz="1800" b="1" i="0" u="none" strike="noStrike" kern="600" cap="none" spc="10" normalizeH="0" baseline="0" noProof="0" dirty="0" err="1">
                <a:ln>
                  <a:noFill/>
                </a:ln>
                <a:solidFill>
                  <a:srgbClr val="66203A"/>
                </a:solidFill>
                <a:effectLst/>
                <a:uLnTx/>
                <a:uFillTx/>
                <a:latin typeface="Aptos" panose="020B0004020202020204" pitchFamily="34" charset="0"/>
                <a:ea typeface="+mn-ea"/>
              </a:rPr>
              <a:t>Seropozitiflik</a:t>
            </a:r>
            <a:r>
              <a:rPr kumimoji="0" lang="en-US" sz="1800" b="1" i="0" u="none" strike="noStrike" kern="600" cap="none" spc="10" normalizeH="0" baseline="0" noProof="0" dirty="0">
                <a:ln>
                  <a:noFill/>
                </a:ln>
                <a:solidFill>
                  <a:srgbClr val="66203A"/>
                </a:solidFill>
                <a:effectLst/>
                <a:uLnTx/>
                <a:uFillTx/>
                <a:latin typeface="Aptos" panose="020B0004020202020204" pitchFamily="34" charset="0"/>
                <a:ea typeface="+mn-ea"/>
              </a:rPr>
              <a:t> </a:t>
            </a:r>
            <a:r>
              <a:rPr kumimoji="0" lang="en-US" sz="1800" b="1" i="0" u="none" strike="noStrike" kern="600" cap="none" spc="10" normalizeH="0" baseline="0" noProof="0" dirty="0" err="1">
                <a:ln>
                  <a:noFill/>
                </a:ln>
                <a:solidFill>
                  <a:srgbClr val="66203A"/>
                </a:solidFill>
                <a:effectLst/>
                <a:uLnTx/>
                <a:uFillTx/>
                <a:latin typeface="Aptos" panose="020B0004020202020204" pitchFamily="34" charset="0"/>
                <a:ea typeface="+mn-ea"/>
              </a:rPr>
              <a:t>Oranı</a:t>
            </a:r>
            <a:br>
              <a:rPr kumimoji="0" lang="en-US" sz="1800" b="1" i="0" u="none" strike="noStrike" kern="600" cap="none" spc="10" normalizeH="0" baseline="0" noProof="0" dirty="0">
                <a:ln>
                  <a:noFill/>
                </a:ln>
                <a:solidFill>
                  <a:srgbClr val="66203A"/>
                </a:solidFill>
                <a:effectLst/>
                <a:uLnTx/>
                <a:uFillTx/>
                <a:latin typeface="Aptos" panose="020B0004020202020204" pitchFamily="34" charset="0"/>
                <a:ea typeface="+mn-ea"/>
              </a:rPr>
            </a:br>
            <a:r>
              <a:rPr kumimoji="0" lang="en-US" sz="1800" b="1" i="0" u="none" strike="noStrike" kern="600" cap="none" spc="10" normalizeH="0" baseline="0" noProof="0" dirty="0">
                <a:ln>
                  <a:noFill/>
                </a:ln>
                <a:solidFill>
                  <a:srgbClr val="66203A"/>
                </a:solidFill>
                <a:effectLst/>
                <a:uLnTx/>
                <a:uFillTx/>
                <a:latin typeface="Aptos" panose="020B0004020202020204" pitchFamily="34" charset="0"/>
                <a:ea typeface="+mn-ea"/>
              </a:rPr>
              <a:t>(</a:t>
            </a:r>
            <a: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t>cLIA </a:t>
            </a:r>
            <a:r>
              <a:rPr kumimoji="0" lang="en-US" sz="1600" b="1" i="0" u="none" strike="noStrike" kern="600" cap="none" spc="10" normalizeH="0" baseline="0" noProof="0" dirty="0" err="1">
                <a:ln>
                  <a:noFill/>
                </a:ln>
                <a:solidFill>
                  <a:srgbClr val="37424A"/>
                </a:solidFill>
                <a:effectLst/>
                <a:uLnTx/>
                <a:uFillTx/>
                <a:latin typeface="Aptos" panose="020B0004020202020204" pitchFamily="34" charset="0"/>
                <a:ea typeface="+mn-ea"/>
              </a:rPr>
              <a:t>ile</a:t>
            </a:r>
            <a: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t> </a:t>
            </a:r>
            <a:r>
              <a:rPr kumimoji="0" lang="en-US" sz="1600" b="1" i="0" u="none" strike="noStrike" kern="600" cap="none" spc="10" normalizeH="0" baseline="0" noProof="0" dirty="0" err="1">
                <a:ln>
                  <a:noFill/>
                </a:ln>
                <a:solidFill>
                  <a:srgbClr val="37424A"/>
                </a:solidFill>
                <a:effectLst/>
                <a:uLnTx/>
                <a:uFillTx/>
                <a:latin typeface="Aptos" panose="020B0004020202020204" pitchFamily="34" charset="0"/>
                <a:ea typeface="+mn-ea"/>
              </a:rPr>
              <a:t>değerlendirildi</a:t>
            </a:r>
            <a:r>
              <a:rPr kumimoji="0" lang="en-US" sz="1600" b="1" i="0" u="none" strike="noStrike" kern="600" cap="none" spc="10" normalizeH="0" baseline="0" noProof="0" dirty="0">
                <a:ln>
                  <a:noFill/>
                </a:ln>
                <a:solidFill>
                  <a:srgbClr val="37424A"/>
                </a:solidFill>
                <a:effectLst/>
                <a:uLnTx/>
                <a:uFillTx/>
                <a:latin typeface="Aptos" panose="020B0004020202020204" pitchFamily="34" charset="0"/>
                <a:ea typeface="+mn-ea"/>
              </a:rPr>
              <a:t>) </a:t>
            </a:r>
          </a:p>
        </p:txBody>
      </p:sp>
      <p:sp>
        <p:nvSpPr>
          <p:cNvPr id="2" name="Title 1">
            <a:extLst>
              <a:ext uri="{FF2B5EF4-FFF2-40B4-BE49-F238E27FC236}">
                <a16:creationId xmlns:a16="http://schemas.microsoft.com/office/drawing/2014/main" id="{580D12B8-066B-4222-BCE8-88D53F43F4F1}"/>
              </a:ext>
            </a:extLst>
          </p:cNvPr>
          <p:cNvSpPr>
            <a:spLocks noGrp="1"/>
          </p:cNvSpPr>
          <p:nvPr>
            <p:ph type="title"/>
          </p:nvPr>
        </p:nvSpPr>
        <p:spPr>
          <a:solidFill>
            <a:srgbClr val="223872"/>
          </a:solidFill>
        </p:spPr>
        <p:txBody>
          <a:bodyPr vert="horz" lIns="365760" tIns="45720" rIns="365760" bIns="45720" rtlCol="0" anchor="ctr">
            <a:noAutofit/>
          </a:bodyPr>
          <a:lstStyle/>
          <a:p>
            <a:r>
              <a:rPr lang="en-US" sz="3200" dirty="0"/>
              <a:t>4vHPV </a:t>
            </a:r>
            <a:r>
              <a:rPr lang="en-US" sz="3200" dirty="0" err="1"/>
              <a:t>Aşı</a:t>
            </a:r>
            <a:r>
              <a:rPr lang="tr-TR" sz="3200" dirty="0"/>
              <a:t> </a:t>
            </a:r>
            <a:r>
              <a:rPr lang="en-US" sz="3200" dirty="0"/>
              <a:t>16-26 </a:t>
            </a:r>
            <a:r>
              <a:rPr lang="en-US" sz="3200" dirty="0" err="1"/>
              <a:t>Yaş</a:t>
            </a:r>
            <a:r>
              <a:rPr lang="en-US" sz="3200" dirty="0"/>
              <a:t> </a:t>
            </a:r>
            <a:r>
              <a:rPr lang="en-US" sz="3200" dirty="0" err="1"/>
              <a:t>Erkeklerde</a:t>
            </a:r>
            <a:r>
              <a:rPr lang="en-US" sz="3200" dirty="0"/>
              <a:t> 10 </a:t>
            </a:r>
            <a:r>
              <a:rPr lang="en-US" sz="3200" dirty="0" err="1"/>
              <a:t>Yıllık</a:t>
            </a:r>
            <a:r>
              <a:rPr lang="en-US" sz="3200" dirty="0"/>
              <a:t> </a:t>
            </a:r>
            <a:r>
              <a:rPr lang="en-US" sz="3200" dirty="0" err="1"/>
              <a:t>Takip</a:t>
            </a:r>
            <a:r>
              <a:rPr lang="tr-TR" sz="3200" dirty="0"/>
              <a:t> Verisi</a:t>
            </a:r>
          </a:p>
        </p:txBody>
      </p:sp>
      <p:sp>
        <p:nvSpPr>
          <p:cNvPr id="22" name="Altbilgi Yer Tutucusu 4">
            <a:extLst>
              <a:ext uri="{FF2B5EF4-FFF2-40B4-BE49-F238E27FC236}">
                <a16:creationId xmlns:a16="http://schemas.microsoft.com/office/drawing/2014/main" id="{D040BE79-C1F3-48C0-8DB0-7DFA3CE9ADEA}"/>
              </a:ext>
            </a:extLst>
          </p:cNvPr>
          <p:cNvSpPr>
            <a:spLocks noGrp="1"/>
          </p:cNvSpPr>
          <p:nvPr>
            <p:ph type="ftr" sz="quarter" idx="11"/>
          </p:nvPr>
        </p:nvSpPr>
        <p:spPr/>
        <p:txBody>
          <a:bodyPr/>
          <a:lstStyle/>
          <a:p>
            <a:pPr lvl="0" defTabSz="457200">
              <a:lnSpc>
                <a:spcPts val="900"/>
              </a:lnSpc>
              <a:buClr>
                <a:srgbClr val="37424A"/>
              </a:buClr>
              <a:defRPr/>
            </a:pPr>
            <a:r>
              <a:rPr lang="en-US" sz="1800" dirty="0">
                <a:effectLst/>
                <a:ea typeface="Calibri" panose="020F0502020204030204" pitchFamily="34" charset="0"/>
                <a:cs typeface="Times New Roman" panose="02020603050405020304" pitchFamily="18" charset="0"/>
              </a:rPr>
              <a:t>Goldstone D, Journal of Clinical Oncology 2018</a:t>
            </a:r>
            <a:endParaRPr lang="en-US" sz="1800" dirty="0">
              <a:solidFill>
                <a:prstClr val="white"/>
              </a:solidFill>
            </a:endParaRPr>
          </a:p>
        </p:txBody>
      </p:sp>
      <p:sp>
        <p:nvSpPr>
          <p:cNvPr id="23" name="TextBox 22">
            <a:extLst>
              <a:ext uri="{FF2B5EF4-FFF2-40B4-BE49-F238E27FC236}">
                <a16:creationId xmlns:a16="http://schemas.microsoft.com/office/drawing/2014/main" id="{A5EA06E9-BF5B-4305-85FC-271F24A3A83A}"/>
              </a:ext>
            </a:extLst>
          </p:cNvPr>
          <p:cNvSpPr txBox="1"/>
          <p:nvPr/>
        </p:nvSpPr>
        <p:spPr>
          <a:xfrm>
            <a:off x="3172563" y="5822222"/>
            <a:ext cx="9362307" cy="369332"/>
          </a:xfrm>
          <a:prstGeom prst="rect">
            <a:avLst/>
          </a:prstGeom>
          <a:noFill/>
        </p:spPr>
        <p:txBody>
          <a:bodyPr wrap="none">
            <a:spAutoFit/>
          </a:bodyPr>
          <a:lstStyle/>
          <a:p>
            <a:r>
              <a:rPr lang="en-US" sz="1800" dirty="0" err="1">
                <a:effectLst/>
                <a:latin typeface="Aptos" panose="020B0004020202020204" pitchFamily="34" charset="0"/>
                <a:ea typeface="Calibri" panose="020F0502020204030204" pitchFamily="34" charset="0"/>
                <a:cs typeface="Times New Roman" panose="02020603050405020304" pitchFamily="18" charset="0"/>
              </a:rPr>
              <a:t>cLIA</a:t>
            </a:r>
            <a:r>
              <a:rPr lang="en-US" sz="1800" dirty="0">
                <a:effectLst/>
                <a:latin typeface="Aptos" panose="020B0004020202020204" pitchFamily="34" charset="0"/>
                <a:ea typeface="Calibri" panose="020F0502020204030204" pitchFamily="34" charset="0"/>
                <a:cs typeface="Times New Roman" panose="02020603050405020304" pitchFamily="18" charset="0"/>
              </a:rPr>
              <a:t>: competitive Luminex Immunoassay; IgG LIA: Immunoglobulin G Luminex Immunoassay</a:t>
            </a:r>
            <a:endParaRPr lang="en-US" dirty="0">
              <a:latin typeface="Aptos" panose="020B0004020202020204" pitchFamily="34" charset="0"/>
            </a:endParaRPr>
          </a:p>
        </p:txBody>
      </p:sp>
    </p:spTree>
    <p:extLst>
      <p:ext uri="{BB962C8B-B14F-4D97-AF65-F5344CB8AC3E}">
        <p14:creationId xmlns:p14="http://schemas.microsoft.com/office/powerpoint/2010/main" val="3282618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BE65385-ACF5-4F1B-AD9E-3D48E4FE9828}"/>
              </a:ext>
            </a:extLst>
          </p:cNvPr>
          <p:cNvSpPr txBox="1">
            <a:spLocks/>
          </p:cNvSpPr>
          <p:nvPr/>
        </p:nvSpPr>
        <p:spPr>
          <a:xfrm>
            <a:off x="619382" y="685973"/>
            <a:ext cx="9928415" cy="79552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800" kern="600" spc="30" baseline="0">
                <a:solidFill>
                  <a:schemeClr val="accent1"/>
                </a:solidFill>
                <a:latin typeface="Arial Narrow"/>
                <a:ea typeface="+mj-ea"/>
                <a:cs typeface="Arial Narrow"/>
              </a:defRPr>
            </a:lvl1pPr>
          </a:lstStyle>
          <a:p>
            <a:pPr lvl="0" defTabSz="914400">
              <a:lnSpc>
                <a:spcPct val="100000"/>
              </a:lnSpc>
              <a:spcBef>
                <a:spcPts val="0"/>
              </a:spcBef>
            </a:pPr>
            <a:endParaRPr lang="en-US" u="sng" dirty="0">
              <a:solidFill>
                <a:schemeClr val="bg1"/>
              </a:solidFill>
              <a:latin typeface="Aptos" panose="020B0004020202020204" pitchFamily="34" charset="0"/>
            </a:endParaRPr>
          </a:p>
        </p:txBody>
      </p:sp>
      <p:sp>
        <p:nvSpPr>
          <p:cNvPr id="6" name="Text Placeholder 1">
            <a:extLst>
              <a:ext uri="{FF2B5EF4-FFF2-40B4-BE49-F238E27FC236}">
                <a16:creationId xmlns:a16="http://schemas.microsoft.com/office/drawing/2014/main" id="{7A942A2E-6777-45B3-A8E5-118669601183}"/>
              </a:ext>
            </a:extLst>
          </p:cNvPr>
          <p:cNvSpPr txBox="1">
            <a:spLocks/>
          </p:cNvSpPr>
          <p:nvPr/>
        </p:nvSpPr>
        <p:spPr>
          <a:xfrm>
            <a:off x="139731" y="6265588"/>
            <a:ext cx="9928225" cy="455944"/>
          </a:xfrm>
          <a:prstGeom prst="rect">
            <a:avLst/>
          </a:prstGeom>
        </p:spPr>
        <p:txBody>
          <a:bodyPr vert="horz" lIns="0" tIns="0" rIns="0" bIns="0" rtlCol="0" anchor="b" anchorCtr="0">
            <a:noAutofit/>
          </a:bodyPr>
          <a:lstStyle>
            <a:lvl1pPr marL="0" indent="0" algn="l" defTabSz="457200" rtl="0" eaLnBrk="1" latinLnBrk="0" hangingPunct="1">
              <a:lnSpc>
                <a:spcPct val="90000"/>
              </a:lnSpc>
              <a:spcBef>
                <a:spcPts val="0"/>
              </a:spcBef>
              <a:spcAft>
                <a:spcPts val="200"/>
              </a:spcAft>
              <a:buClr>
                <a:schemeClr val="tx2"/>
              </a:buClr>
              <a:buFont typeface="Wingdings" panose="05000000000000000000" pitchFamily="2" charset="2"/>
              <a:buNone/>
              <a:defRPr sz="9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20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37424A"/>
              </a:buClr>
              <a:buSzTx/>
              <a:buFont typeface="Wingdings" panose="05000000000000000000" pitchFamily="2" charset="2"/>
              <a:buNone/>
              <a:tabLst/>
              <a:defRPr/>
            </a:pPr>
            <a:endParaRPr kumimoji="0" lang="en-US" sz="900" b="0" i="0" u="none" strike="noStrike" kern="600" cap="none" spc="10" normalizeH="0" baseline="0" noProof="0" dirty="0">
              <a:ln>
                <a:noFill/>
              </a:ln>
              <a:solidFill>
                <a:schemeClr val="bg1"/>
              </a:solidFill>
              <a:effectLst/>
              <a:uLnTx/>
              <a:uFillTx/>
              <a:latin typeface="Arial Narrow"/>
              <a:ea typeface="+mn-ea"/>
            </a:endParaRPr>
          </a:p>
        </p:txBody>
      </p:sp>
      <p:sp>
        <p:nvSpPr>
          <p:cNvPr id="7" name="Text Placeholder 2">
            <a:extLst>
              <a:ext uri="{FF2B5EF4-FFF2-40B4-BE49-F238E27FC236}">
                <a16:creationId xmlns:a16="http://schemas.microsoft.com/office/drawing/2014/main" id="{9C4CFBF6-994C-42EF-84D8-D3DA77DBA6BF}"/>
              </a:ext>
            </a:extLst>
          </p:cNvPr>
          <p:cNvSpPr txBox="1">
            <a:spLocks/>
          </p:cNvSpPr>
          <p:nvPr/>
        </p:nvSpPr>
        <p:spPr>
          <a:xfrm>
            <a:off x="1498973" y="2028877"/>
            <a:ext cx="10203627" cy="333617"/>
          </a:xfrm>
          <a:prstGeom prst="rect">
            <a:avLst/>
          </a:prstGeom>
        </p:spPr>
        <p:txBody>
          <a:bodyPr vert="horz" wrap="none" lIns="0" tIns="0" rIns="0" bIns="0" numCol="1" rtlCol="0" anchor="t" anchorCtr="0">
            <a:sp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Clr>
                <a:srgbClr val="00877C"/>
              </a:buClr>
              <a:buNone/>
            </a:pPr>
            <a:r>
              <a:rPr lang="en-US" sz="2400" dirty="0">
                <a:latin typeface="Aptos" panose="020B0004020202020204" pitchFamily="34" charset="0"/>
              </a:rPr>
              <a:t>Long-term follow-up study, total of 1,245 people (821 in EVG and 424 in CVG)</a:t>
            </a:r>
            <a:endParaRPr kumimoji="0" lang="en-US" sz="2400" b="0" i="0" u="none" strike="noStrike" kern="600" cap="none" spc="10" normalizeH="0" baseline="0" noProof="0" dirty="0">
              <a:ln>
                <a:noFill/>
              </a:ln>
              <a:solidFill>
                <a:srgbClr val="37424A"/>
              </a:solidFill>
              <a:effectLst/>
              <a:uLnTx/>
              <a:uFillTx/>
              <a:latin typeface="Aptos" panose="020B0004020202020204" pitchFamily="34" charset="0"/>
              <a:ea typeface="+mn-ea"/>
            </a:endParaRPr>
          </a:p>
        </p:txBody>
      </p:sp>
      <p:grpSp>
        <p:nvGrpSpPr>
          <p:cNvPr id="8" name="Group 7">
            <a:extLst>
              <a:ext uri="{FF2B5EF4-FFF2-40B4-BE49-F238E27FC236}">
                <a16:creationId xmlns:a16="http://schemas.microsoft.com/office/drawing/2014/main" id="{BCE6C291-ED49-44C4-9287-2220016B0EA0}"/>
              </a:ext>
            </a:extLst>
          </p:cNvPr>
          <p:cNvGrpSpPr/>
          <p:nvPr/>
        </p:nvGrpSpPr>
        <p:grpSpPr>
          <a:xfrm>
            <a:off x="599836" y="2699114"/>
            <a:ext cx="2263605" cy="2659640"/>
            <a:chOff x="599836" y="2699114"/>
            <a:chExt cx="2263605" cy="2659640"/>
          </a:xfrm>
        </p:grpSpPr>
        <p:sp>
          <p:nvSpPr>
            <p:cNvPr id="9" name="Rectangle 8">
              <a:extLst>
                <a:ext uri="{FF2B5EF4-FFF2-40B4-BE49-F238E27FC236}">
                  <a16:creationId xmlns:a16="http://schemas.microsoft.com/office/drawing/2014/main" id="{DFE9B30D-BD3C-492A-8460-F266D3B52670}"/>
                </a:ext>
              </a:extLst>
            </p:cNvPr>
            <p:cNvSpPr/>
            <p:nvPr/>
          </p:nvSpPr>
          <p:spPr>
            <a:xfrm>
              <a:off x="599838" y="3335334"/>
              <a:ext cx="2263601" cy="2023420"/>
            </a:xfrm>
            <a:prstGeom prst="rect">
              <a:avLst/>
            </a:prstGeom>
            <a:solidFill>
              <a:srgbClr val="F68D2E">
                <a:lumMod val="20000"/>
                <a:lumOff val="80000"/>
              </a:srgb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10" normalizeH="0" baseline="0" noProof="0" dirty="0" err="1">
                <a:ln>
                  <a:noFill/>
                </a:ln>
                <a:solidFill>
                  <a:srgbClr val="FFFFFF"/>
                </a:solidFill>
                <a:effectLst/>
                <a:uLnTx/>
                <a:uFillTx/>
                <a:latin typeface="Arial Narrow"/>
                <a:ea typeface="+mn-ea"/>
                <a:cs typeface="+mn-cs"/>
              </a:endParaRPr>
            </a:p>
          </p:txBody>
        </p:sp>
        <p:sp>
          <p:nvSpPr>
            <p:cNvPr id="10" name="Rectangle 9">
              <a:extLst>
                <a:ext uri="{FF2B5EF4-FFF2-40B4-BE49-F238E27FC236}">
                  <a16:creationId xmlns:a16="http://schemas.microsoft.com/office/drawing/2014/main" id="{1008B912-E79D-4B09-A058-A022D48EE478}"/>
                </a:ext>
              </a:extLst>
            </p:cNvPr>
            <p:cNvSpPr/>
            <p:nvPr/>
          </p:nvSpPr>
          <p:spPr>
            <a:xfrm>
              <a:off x="599839" y="2699114"/>
              <a:ext cx="2263602" cy="455943"/>
            </a:xfrm>
            <a:prstGeom prst="rect">
              <a:avLst/>
            </a:prstGeom>
            <a:solidFill>
              <a:schemeClr val="accent5">
                <a:lumMod val="75000"/>
              </a:scheme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sz="1600" b="1" i="0" u="none" strike="noStrike" kern="0" cap="none" spc="10" normalizeH="0" baseline="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Median</a:t>
              </a:r>
              <a:r>
                <a:rPr kumimoji="0" lang="tr-TR" sz="16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 </a:t>
              </a:r>
              <a:r>
                <a:rPr kumimoji="0" lang="tr-TR" sz="1600" b="1" i="0" u="none" strike="noStrike" kern="0" cap="none" spc="10" normalizeH="0" baseline="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follow</a:t>
              </a:r>
              <a:r>
                <a:rPr kumimoji="0" lang="tr-TR" sz="16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 </a:t>
              </a:r>
              <a:r>
                <a:rPr kumimoji="0" lang="tr-TR" sz="1600" b="1" i="0" u="none" strike="noStrike" kern="0" cap="none" spc="10" normalizeH="0" baseline="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up</a:t>
              </a:r>
              <a:endParaRPr kumimoji="0" lang="en-US" sz="16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11" name="Rectangle 10">
              <a:extLst>
                <a:ext uri="{FF2B5EF4-FFF2-40B4-BE49-F238E27FC236}">
                  <a16:creationId xmlns:a16="http://schemas.microsoft.com/office/drawing/2014/main" id="{B028DF7A-E76A-45BC-A781-740DA46FC920}"/>
                </a:ext>
              </a:extLst>
            </p:cNvPr>
            <p:cNvSpPr/>
            <p:nvPr/>
          </p:nvSpPr>
          <p:spPr>
            <a:xfrm>
              <a:off x="599837" y="3776334"/>
              <a:ext cx="2252881" cy="463397"/>
            </a:xfrm>
            <a:prstGeom prst="rect">
              <a:avLst/>
            </a:prstGeom>
          </p:spPr>
          <p:txBody>
            <a:bodyPr wrap="square">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37424A"/>
                  </a:solidFill>
                  <a:effectLst/>
                  <a:uLnTx/>
                  <a:uFillTx/>
                  <a:latin typeface="Aptos" panose="020B0004020202020204" pitchFamily="34" charset="0"/>
                </a:rPr>
                <a:t>9.9</a:t>
              </a:r>
              <a:r>
                <a:rPr kumimoji="0" lang="en-US" sz="3600" b="0" i="0" u="none" strike="noStrike" kern="0" cap="none" spc="0" normalizeH="0" baseline="0" noProof="0" dirty="0">
                  <a:ln>
                    <a:noFill/>
                  </a:ln>
                  <a:solidFill>
                    <a:srgbClr val="37424A"/>
                  </a:solidFill>
                  <a:effectLst/>
                  <a:uLnTx/>
                  <a:uFillTx/>
                  <a:latin typeface="Aptos" panose="020B0004020202020204" pitchFamily="34" charset="0"/>
                </a:rPr>
                <a:t>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tr-TR" sz="1600" b="0" i="0" u="none" strike="noStrike" kern="0" cap="none" spc="0" normalizeH="0" baseline="0" noProof="0" dirty="0" err="1">
                  <a:ln>
                    <a:noFill/>
                  </a:ln>
                  <a:solidFill>
                    <a:srgbClr val="37424A"/>
                  </a:solidFill>
                  <a:effectLst/>
                  <a:uLnTx/>
                  <a:uFillTx/>
                  <a:latin typeface="Aptos" panose="020B0004020202020204" pitchFamily="34" charset="0"/>
                </a:rPr>
                <a:t>years</a:t>
              </a:r>
              <a:endParaRPr kumimoji="0" lang="en-US" sz="1600" b="0" i="0" u="none" strike="noStrike" kern="0" cap="none" spc="0" normalizeH="0" baseline="0" noProof="0" dirty="0">
                <a:ln>
                  <a:noFill/>
                </a:ln>
                <a:solidFill>
                  <a:srgbClr val="37424A"/>
                </a:solidFill>
                <a:effectLst/>
                <a:uLnTx/>
                <a:uFillTx/>
                <a:latin typeface="Aptos" panose="020B0004020202020204" pitchFamily="34" charset="0"/>
              </a:endParaRPr>
            </a:p>
          </p:txBody>
        </p:sp>
        <p:sp>
          <p:nvSpPr>
            <p:cNvPr id="12" name="Rectangle 11">
              <a:extLst>
                <a:ext uri="{FF2B5EF4-FFF2-40B4-BE49-F238E27FC236}">
                  <a16:creationId xmlns:a16="http://schemas.microsoft.com/office/drawing/2014/main" id="{3B49762F-3889-4B1A-8965-CBE6C511B7B1}"/>
                </a:ext>
              </a:extLst>
            </p:cNvPr>
            <p:cNvSpPr/>
            <p:nvPr/>
          </p:nvSpPr>
          <p:spPr>
            <a:xfrm>
              <a:off x="599836" y="4871848"/>
              <a:ext cx="2252881" cy="463397"/>
            </a:xfrm>
            <a:prstGeom prst="rect">
              <a:avLst/>
            </a:prstGeom>
          </p:spPr>
          <p:txBody>
            <a:bodyPr wrap="square">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37424A"/>
                  </a:solidFill>
                  <a:effectLst/>
                  <a:uLnTx/>
                  <a:uFillTx/>
                  <a:latin typeface="Aptos" panose="020B0004020202020204" pitchFamily="34" charset="0"/>
                </a:rPr>
                <a:t>7.4</a:t>
              </a:r>
              <a:r>
                <a:rPr kumimoji="0" lang="en-US" sz="3600" b="0" i="0" u="none" strike="noStrike" kern="0" cap="none" spc="0" normalizeH="0" baseline="0" noProof="0" dirty="0">
                  <a:ln>
                    <a:noFill/>
                  </a:ln>
                  <a:solidFill>
                    <a:srgbClr val="37424A"/>
                  </a:solidFill>
                  <a:effectLst/>
                  <a:uLnTx/>
                  <a:uFillTx/>
                  <a:latin typeface="Aptos" panose="020B0004020202020204" pitchFamily="34" charset="0"/>
                </a:rPr>
                <a:t>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tr-TR" sz="1600" b="0" i="0" u="none" strike="noStrike" kern="0" cap="none" spc="0" normalizeH="0" baseline="0" noProof="0" dirty="0" err="1">
                  <a:ln>
                    <a:noFill/>
                  </a:ln>
                  <a:solidFill>
                    <a:srgbClr val="37424A"/>
                  </a:solidFill>
                  <a:effectLst/>
                  <a:uLnTx/>
                  <a:uFillTx/>
                  <a:latin typeface="Aptos" panose="020B0004020202020204" pitchFamily="34" charset="0"/>
                </a:rPr>
                <a:t>years</a:t>
              </a:r>
              <a:endParaRPr kumimoji="0" lang="en-US" sz="1600" b="0" i="0" u="none" strike="noStrike" kern="0" cap="none" spc="0" normalizeH="0" baseline="0" noProof="0" dirty="0">
                <a:ln>
                  <a:noFill/>
                </a:ln>
                <a:solidFill>
                  <a:srgbClr val="37424A"/>
                </a:solidFill>
                <a:effectLst/>
                <a:uLnTx/>
                <a:uFillTx/>
                <a:latin typeface="Aptos" panose="020B0004020202020204" pitchFamily="34" charset="0"/>
              </a:endParaRPr>
            </a:p>
          </p:txBody>
        </p:sp>
        <p:sp>
          <p:nvSpPr>
            <p:cNvPr id="13" name="Rectangle 12">
              <a:extLst>
                <a:ext uri="{FF2B5EF4-FFF2-40B4-BE49-F238E27FC236}">
                  <a16:creationId xmlns:a16="http://schemas.microsoft.com/office/drawing/2014/main" id="{452DBDAB-D0C8-4E66-92B5-75DDC5D2E566}"/>
                </a:ext>
              </a:extLst>
            </p:cNvPr>
            <p:cNvSpPr/>
            <p:nvPr/>
          </p:nvSpPr>
          <p:spPr>
            <a:xfrm>
              <a:off x="599838" y="3199045"/>
              <a:ext cx="2263601" cy="325331"/>
            </a:xfrm>
            <a:prstGeom prst="rect">
              <a:avLst/>
            </a:prstGeom>
            <a:solidFill>
              <a:srgbClr val="F68D2E"/>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EVG</a:t>
              </a:r>
            </a:p>
          </p:txBody>
        </p:sp>
        <p:sp>
          <p:nvSpPr>
            <p:cNvPr id="14" name="Rectangle 13">
              <a:extLst>
                <a:ext uri="{FF2B5EF4-FFF2-40B4-BE49-F238E27FC236}">
                  <a16:creationId xmlns:a16="http://schemas.microsoft.com/office/drawing/2014/main" id="{611256A3-9382-4A3F-ABBA-7A4BBAB14C7E}"/>
                </a:ext>
              </a:extLst>
            </p:cNvPr>
            <p:cNvSpPr/>
            <p:nvPr/>
          </p:nvSpPr>
          <p:spPr>
            <a:xfrm>
              <a:off x="599836" y="4263238"/>
              <a:ext cx="2252881" cy="325331"/>
            </a:xfrm>
            <a:prstGeom prst="rect">
              <a:avLst/>
            </a:prstGeom>
            <a:solidFill>
              <a:srgbClr val="F68D2E"/>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CVG</a:t>
              </a:r>
            </a:p>
          </p:txBody>
        </p:sp>
      </p:grpSp>
      <p:grpSp>
        <p:nvGrpSpPr>
          <p:cNvPr id="15" name="Group 14">
            <a:extLst>
              <a:ext uri="{FF2B5EF4-FFF2-40B4-BE49-F238E27FC236}">
                <a16:creationId xmlns:a16="http://schemas.microsoft.com/office/drawing/2014/main" id="{12CF51B8-36BD-4444-A62C-A464E4359775}"/>
              </a:ext>
            </a:extLst>
          </p:cNvPr>
          <p:cNvGrpSpPr/>
          <p:nvPr/>
        </p:nvGrpSpPr>
        <p:grpSpPr>
          <a:xfrm>
            <a:off x="9288810" y="2703154"/>
            <a:ext cx="2293285" cy="1242192"/>
            <a:chOff x="9288810" y="2703154"/>
            <a:chExt cx="2293285" cy="1242192"/>
          </a:xfrm>
        </p:grpSpPr>
        <p:sp>
          <p:nvSpPr>
            <p:cNvPr id="16" name="Rectangle 15">
              <a:extLst>
                <a:ext uri="{FF2B5EF4-FFF2-40B4-BE49-F238E27FC236}">
                  <a16:creationId xmlns:a16="http://schemas.microsoft.com/office/drawing/2014/main" id="{BB0EA2FE-5B58-4625-8170-E23CFD754A80}"/>
                </a:ext>
              </a:extLst>
            </p:cNvPr>
            <p:cNvSpPr/>
            <p:nvPr/>
          </p:nvSpPr>
          <p:spPr>
            <a:xfrm>
              <a:off x="9288811" y="3152700"/>
              <a:ext cx="2293284" cy="792646"/>
            </a:xfrm>
            <a:prstGeom prst="rect">
              <a:avLst/>
            </a:prstGeom>
            <a:solidFill>
              <a:schemeClr val="accent5">
                <a:lumMod val="40000"/>
                <a:lumOff val="60000"/>
              </a:scheme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10" normalizeH="0" baseline="0" noProof="0" dirty="0">
                <a:ln>
                  <a:noFill/>
                </a:ln>
                <a:solidFill>
                  <a:srgbClr val="FFFFFF"/>
                </a:solidFill>
                <a:effectLst/>
                <a:uLnTx/>
                <a:uFillTx/>
                <a:latin typeface="Arial Narrow"/>
                <a:ea typeface="+mn-ea"/>
                <a:cs typeface="+mn-cs"/>
              </a:endParaRPr>
            </a:p>
          </p:txBody>
        </p:sp>
        <p:sp>
          <p:nvSpPr>
            <p:cNvPr id="17" name="Rectangle 16">
              <a:extLst>
                <a:ext uri="{FF2B5EF4-FFF2-40B4-BE49-F238E27FC236}">
                  <a16:creationId xmlns:a16="http://schemas.microsoft.com/office/drawing/2014/main" id="{9EC3CD07-3988-4851-A601-5F46FE3BA87E}"/>
                </a:ext>
              </a:extLst>
            </p:cNvPr>
            <p:cNvSpPr/>
            <p:nvPr/>
          </p:nvSpPr>
          <p:spPr>
            <a:xfrm>
              <a:off x="9288811" y="2703154"/>
              <a:ext cx="2293284" cy="455943"/>
            </a:xfrm>
            <a:prstGeom prst="rect">
              <a:avLst/>
            </a:prstGeom>
            <a:solidFill>
              <a:schemeClr val="accent5">
                <a:lumMod val="75000"/>
              </a:schemeClr>
            </a:solidFill>
            <a:ln w="6350" cap="flat" cmpd="sng" algn="ctr">
              <a:noFill/>
              <a:prstDash val="solid"/>
              <a:round/>
              <a:headEnd type="none" w="med" len="med"/>
              <a:tailEnd type="none" w="med" len="med"/>
            </a:ln>
            <a:effectLst/>
          </p:spPr>
          <p:txBody>
            <a:bodyPr rtlCol="0" anchor="ctr"/>
            <a:lstStyle/>
            <a:p>
              <a:pPr lvl="0" algn="ctr" defTabSz="457200">
                <a:lnSpc>
                  <a:spcPts val="1600"/>
                </a:lnSpc>
                <a:defRPr/>
              </a:pPr>
              <a:r>
                <a:rPr lang="en-US" sz="1600" b="1" kern="0" spc="10" dirty="0">
                  <a:solidFill>
                    <a:srgbClr val="FFFFFF"/>
                  </a:solidFill>
                  <a:latin typeface="Aptos" panose="020B0004020202020204" pitchFamily="34" charset="0"/>
                </a:rPr>
                <a:t>HPV 6-, 11-, 16- or 18-related disease</a:t>
              </a:r>
              <a:endParaRPr kumimoji="0" lang="en-US" sz="1600" b="1" i="0" u="none" strike="noStrike" kern="0" cap="none" spc="10" normalizeH="0" baseline="0" noProof="0" dirty="0">
                <a:ln>
                  <a:noFill/>
                </a:ln>
                <a:solidFill>
                  <a:srgbClr val="FFFFFF"/>
                </a:solidFill>
                <a:effectLst/>
                <a:uLnTx/>
                <a:uFillTx/>
                <a:latin typeface="Aptos" panose="020B0004020202020204" pitchFamily="34" charset="0"/>
                <a:ea typeface="+mn-ea"/>
                <a:cs typeface="+mn-cs"/>
              </a:endParaRPr>
            </a:p>
          </p:txBody>
        </p:sp>
        <p:sp>
          <p:nvSpPr>
            <p:cNvPr id="18" name="Rectangle 17">
              <a:extLst>
                <a:ext uri="{FF2B5EF4-FFF2-40B4-BE49-F238E27FC236}">
                  <a16:creationId xmlns:a16="http://schemas.microsoft.com/office/drawing/2014/main" id="{4028017F-9B9D-4A69-8C00-3C5FF0B63B55}"/>
                </a:ext>
              </a:extLst>
            </p:cNvPr>
            <p:cNvSpPr/>
            <p:nvPr/>
          </p:nvSpPr>
          <p:spPr>
            <a:xfrm>
              <a:off x="9288810" y="3431857"/>
              <a:ext cx="2293284" cy="463397"/>
            </a:xfrm>
            <a:prstGeom prst="rect">
              <a:avLst/>
            </a:prstGeom>
          </p:spPr>
          <p:txBody>
            <a:bodyPr wrap="square">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37424A"/>
                  </a:solidFill>
                  <a:effectLst/>
                  <a:uLnTx/>
                  <a:uFillTx/>
                  <a:latin typeface="Aptos" panose="020B0004020202020204" pitchFamily="34" charset="0"/>
                </a:rPr>
                <a:t>0</a:t>
              </a:r>
              <a:r>
                <a:rPr kumimoji="0" lang="en-US" sz="3600" b="0" i="0" u="none" strike="noStrike" kern="0" cap="none" spc="0" normalizeH="0" baseline="0" noProof="0" dirty="0">
                  <a:ln>
                    <a:noFill/>
                  </a:ln>
                  <a:solidFill>
                    <a:srgbClr val="37424A"/>
                  </a:solidFill>
                  <a:effectLst/>
                  <a:uLnTx/>
                  <a:uFillTx/>
                  <a:latin typeface="Aptos" panose="020B0004020202020204" pitchFamily="34" charset="0"/>
                </a:rPr>
                <a:t>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tr-TR" sz="1600" b="0" i="0" u="none" strike="noStrike" kern="0" cap="none" spc="0" normalizeH="0" baseline="0" noProof="0" dirty="0" err="1">
                  <a:ln>
                    <a:noFill/>
                  </a:ln>
                  <a:solidFill>
                    <a:srgbClr val="37424A"/>
                  </a:solidFill>
                  <a:effectLst/>
                  <a:uLnTx/>
                  <a:uFillTx/>
                  <a:latin typeface="Aptos" panose="020B0004020202020204" pitchFamily="34" charset="0"/>
                </a:rPr>
                <a:t>seen</a:t>
              </a:r>
              <a:endParaRPr kumimoji="0" lang="en-US" sz="1600" b="0" i="0" u="none" strike="noStrike" kern="0" cap="none" spc="0" normalizeH="0" baseline="0" noProof="0" dirty="0">
                <a:ln>
                  <a:noFill/>
                </a:ln>
                <a:solidFill>
                  <a:srgbClr val="37424A"/>
                </a:solidFill>
                <a:effectLst/>
                <a:uLnTx/>
                <a:uFillTx/>
                <a:latin typeface="Aptos" panose="020B0004020202020204" pitchFamily="34" charset="0"/>
              </a:endParaRPr>
            </a:p>
          </p:txBody>
        </p:sp>
      </p:grpSp>
      <p:sp>
        <p:nvSpPr>
          <p:cNvPr id="19" name="Rectangle 18">
            <a:extLst>
              <a:ext uri="{FF2B5EF4-FFF2-40B4-BE49-F238E27FC236}">
                <a16:creationId xmlns:a16="http://schemas.microsoft.com/office/drawing/2014/main" id="{49C78053-AC1C-4345-A71B-A4F9DF97BC9D}"/>
              </a:ext>
            </a:extLst>
          </p:cNvPr>
          <p:cNvSpPr/>
          <p:nvPr/>
        </p:nvSpPr>
        <p:spPr>
          <a:xfrm>
            <a:off x="2994866" y="3429000"/>
            <a:ext cx="2980638" cy="2226365"/>
          </a:xfrm>
          <a:prstGeom prst="rect">
            <a:avLst/>
          </a:prstGeom>
          <a:solidFill>
            <a:srgbClr val="9AC92E">
              <a:lumMod val="20000"/>
              <a:lumOff val="80000"/>
            </a:srgb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rial Narrow"/>
              <a:ea typeface="+mn-ea"/>
              <a:cs typeface="+mn-cs"/>
            </a:endParaRPr>
          </a:p>
        </p:txBody>
      </p:sp>
      <p:sp>
        <p:nvSpPr>
          <p:cNvPr id="20" name="Rectangle 19">
            <a:extLst>
              <a:ext uri="{FF2B5EF4-FFF2-40B4-BE49-F238E27FC236}">
                <a16:creationId xmlns:a16="http://schemas.microsoft.com/office/drawing/2014/main" id="{378F03A1-8575-41D7-A9F6-B4C3F747C361}"/>
              </a:ext>
            </a:extLst>
          </p:cNvPr>
          <p:cNvSpPr/>
          <p:nvPr/>
        </p:nvSpPr>
        <p:spPr>
          <a:xfrm>
            <a:off x="3019646" y="2699114"/>
            <a:ext cx="2980638" cy="455943"/>
          </a:xfrm>
          <a:prstGeom prst="rect">
            <a:avLst/>
          </a:prstGeom>
          <a:solidFill>
            <a:schemeClr val="accent5">
              <a:lumMod val="75000"/>
            </a:scheme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7</a:t>
            </a:r>
            <a:r>
              <a:rPr lang="tr-TR" sz="1600" b="1" kern="0" spc="10" dirty="0" err="1">
                <a:solidFill>
                  <a:srgbClr val="FFFFFF"/>
                </a:solidFill>
                <a:effectLst>
                  <a:outerShdw blurRad="38100" dist="38100" dir="2700000" algn="tl">
                    <a:srgbClr val="000000">
                      <a:alpha val="43137"/>
                    </a:srgbClr>
                  </a:outerShdw>
                </a:effectLst>
                <a:latin typeface="Aptos" panose="020B0004020202020204" pitchFamily="34" charset="0"/>
              </a:rPr>
              <a:t>th</a:t>
            </a:r>
            <a:r>
              <a:rPr lang="tr-TR" sz="1600" b="1" kern="0" spc="10" dirty="0">
                <a:solidFill>
                  <a:srgbClr val="FFFFFF"/>
                </a:solidFill>
                <a:effectLst>
                  <a:outerShdw blurRad="38100" dist="38100" dir="2700000" algn="tl">
                    <a:srgbClr val="000000">
                      <a:alpha val="43137"/>
                    </a:srgbClr>
                  </a:outerShdw>
                </a:effectLst>
                <a:latin typeface="Aptos" panose="020B0004020202020204" pitchFamily="34" charset="0"/>
              </a:rPr>
              <a:t> </a:t>
            </a:r>
            <a:r>
              <a:rPr lang="tr-TR" sz="1600" b="1" kern="0" spc="10" dirty="0" err="1">
                <a:solidFill>
                  <a:srgbClr val="FFFFFF"/>
                </a:solidFill>
                <a:effectLst>
                  <a:outerShdw blurRad="38100" dist="38100" dir="2700000" algn="tl">
                    <a:srgbClr val="000000">
                      <a:alpha val="43137"/>
                    </a:srgbClr>
                  </a:outerShdw>
                </a:effectLst>
                <a:latin typeface="Aptos" panose="020B0004020202020204" pitchFamily="34" charset="0"/>
              </a:rPr>
              <a:t>months</a:t>
            </a:r>
            <a:r>
              <a:rPr lang="en-US" sz="1600" b="1" kern="0" spc="10" dirty="0">
                <a:solidFill>
                  <a:srgbClr val="FFFFFF"/>
                </a:solidFill>
                <a:effectLst>
                  <a:outerShdw blurRad="38100" dist="38100" dir="2700000" algn="tl">
                    <a:srgbClr val="000000">
                      <a:alpha val="43137"/>
                    </a:srgbClr>
                  </a:outerShdw>
                </a:effectLst>
                <a:latin typeface="Aptos" panose="020B0004020202020204" pitchFamily="34" charset="0"/>
              </a:rPr>
              <a:t> GMT </a:t>
            </a:r>
            <a:r>
              <a:rPr lang="tr-TR" sz="1600" b="1" kern="0" spc="10" dirty="0">
                <a:solidFill>
                  <a:srgbClr val="FFFFFF"/>
                </a:solidFill>
                <a:effectLst>
                  <a:outerShdw blurRad="38100" dist="38100" dir="2700000" algn="tl">
                    <a:srgbClr val="000000">
                      <a:alpha val="43137"/>
                    </a:srgbClr>
                  </a:outerShdw>
                </a:effectLst>
                <a:latin typeface="Aptos" panose="020B0004020202020204" pitchFamily="34" charset="0"/>
              </a:rPr>
              <a:t>Data</a:t>
            </a:r>
            <a:endParaRPr kumimoji="0" lang="en-US" sz="16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21" name="Rectangle 20">
            <a:extLst>
              <a:ext uri="{FF2B5EF4-FFF2-40B4-BE49-F238E27FC236}">
                <a16:creationId xmlns:a16="http://schemas.microsoft.com/office/drawing/2014/main" id="{F27E70F4-5134-4486-9F9A-56A980857971}"/>
              </a:ext>
            </a:extLst>
          </p:cNvPr>
          <p:cNvSpPr/>
          <p:nvPr/>
        </p:nvSpPr>
        <p:spPr>
          <a:xfrm>
            <a:off x="3019645" y="3199045"/>
            <a:ext cx="2980638" cy="325331"/>
          </a:xfrm>
          <a:prstGeom prst="rect">
            <a:avLst/>
          </a:prstGeom>
          <a:solidFill>
            <a:srgbClr val="9AC92E"/>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9-12 </a:t>
            </a:r>
            <a:r>
              <a:rPr kumimoji="0" lang="tr-TR" sz="1400" b="0" i="0" u="none" strike="noStrike" kern="0" cap="none" spc="10" normalizeH="0" baseline="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age</a:t>
            </a:r>
            <a:endParaRPr kumimoji="0" lang="en-US" sz="1400" b="0"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22" name="Rectangle 21">
            <a:extLst>
              <a:ext uri="{FF2B5EF4-FFF2-40B4-BE49-F238E27FC236}">
                <a16:creationId xmlns:a16="http://schemas.microsoft.com/office/drawing/2014/main" id="{7103A226-02E8-43B1-A55C-73A01F2753E7}"/>
              </a:ext>
            </a:extLst>
          </p:cNvPr>
          <p:cNvSpPr/>
          <p:nvPr/>
        </p:nvSpPr>
        <p:spPr>
          <a:xfrm>
            <a:off x="3019645" y="4259995"/>
            <a:ext cx="2980944" cy="325332"/>
          </a:xfrm>
          <a:prstGeom prst="rect">
            <a:avLst/>
          </a:prstGeom>
          <a:solidFill>
            <a:srgbClr val="9AC92E"/>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13-15 </a:t>
            </a:r>
            <a:r>
              <a:rPr kumimoji="0" lang="tr-TR" sz="1400" b="0" i="0" u="none" strike="noStrike" kern="0" cap="none" spc="10" normalizeH="0" baseline="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age</a:t>
            </a:r>
            <a:endParaRPr kumimoji="0" lang="en-US" sz="1400" b="0"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23" name="Rectangle 22">
            <a:extLst>
              <a:ext uri="{FF2B5EF4-FFF2-40B4-BE49-F238E27FC236}">
                <a16:creationId xmlns:a16="http://schemas.microsoft.com/office/drawing/2014/main" id="{5E6A316C-85DA-4431-9FF3-93906E758F01}"/>
              </a:ext>
            </a:extLst>
          </p:cNvPr>
          <p:cNvSpPr/>
          <p:nvPr/>
        </p:nvSpPr>
        <p:spPr>
          <a:xfrm>
            <a:off x="3009508" y="3756238"/>
            <a:ext cx="2980637" cy="460639"/>
          </a:xfrm>
          <a:prstGeom prst="rect">
            <a:avLst/>
          </a:prstGeom>
        </p:spPr>
        <p:txBody>
          <a:bodyPr wrap="square">
            <a:spAutoFit/>
          </a:bodyPr>
          <a:lstStyle/>
          <a:p>
            <a:pPr algn="ctr" defTabSz="457200">
              <a:lnSpc>
                <a:spcPts val="1400"/>
              </a:lnSpc>
            </a:pPr>
            <a:r>
              <a:rPr lang="en-US" sz="3000" b="1" spc="-70" dirty="0">
                <a:solidFill>
                  <a:srgbClr val="37424A"/>
                </a:solidFill>
                <a:latin typeface="Aptos" panose="020B0004020202020204" pitchFamily="34" charset="0"/>
              </a:rPr>
              <a:t>38</a:t>
            </a:r>
            <a:r>
              <a:rPr lang="tr-TR" sz="3000" b="1" spc="-70" dirty="0">
                <a:solidFill>
                  <a:srgbClr val="37424A"/>
                </a:solidFill>
                <a:latin typeface="Aptos" panose="020B0004020202020204" pitchFamily="34" charset="0"/>
              </a:rPr>
              <a:t>%</a:t>
            </a:r>
            <a:r>
              <a:rPr lang="en-US" sz="3000" spc="-70" dirty="0">
                <a:solidFill>
                  <a:srgbClr val="37424A"/>
                </a:solidFill>
                <a:latin typeface="Aptos" panose="020B0004020202020204" pitchFamily="34" charset="0"/>
              </a:rPr>
              <a:t>–</a:t>
            </a:r>
            <a:r>
              <a:rPr lang="en-US" sz="3000" b="1" spc="-70" dirty="0">
                <a:solidFill>
                  <a:srgbClr val="37424A"/>
                </a:solidFill>
                <a:latin typeface="Aptos" panose="020B0004020202020204" pitchFamily="34" charset="0"/>
              </a:rPr>
              <a:t>65%</a:t>
            </a:r>
          </a:p>
          <a:p>
            <a:pPr algn="ctr" defTabSz="457200">
              <a:lnSpc>
                <a:spcPts val="1400"/>
              </a:lnSpc>
            </a:pPr>
            <a:r>
              <a:rPr lang="tr-TR" sz="1600" u="sng" dirty="0" err="1">
                <a:solidFill>
                  <a:srgbClr val="37424A"/>
                </a:solidFill>
                <a:latin typeface="Aptos" panose="020B0004020202020204" pitchFamily="34" charset="0"/>
              </a:rPr>
              <a:t>Higher</a:t>
            </a:r>
            <a:r>
              <a:rPr lang="en-US" sz="1600" u="sng" dirty="0">
                <a:solidFill>
                  <a:srgbClr val="37424A"/>
                </a:solidFill>
                <a:latin typeface="Aptos" panose="020B0004020202020204" pitchFamily="34" charset="0"/>
              </a:rPr>
              <a:t> </a:t>
            </a:r>
            <a:r>
              <a:rPr lang="en-US" sz="1600" dirty="0">
                <a:solidFill>
                  <a:srgbClr val="37424A"/>
                </a:solidFill>
                <a:latin typeface="Aptos" panose="020B0004020202020204" pitchFamily="34" charset="0"/>
              </a:rPr>
              <a:t>GMT </a:t>
            </a:r>
            <a:r>
              <a:rPr lang="tr-TR" sz="1600" dirty="0">
                <a:solidFill>
                  <a:srgbClr val="37424A"/>
                </a:solidFill>
                <a:latin typeface="Aptos" panose="020B0004020202020204" pitchFamily="34" charset="0"/>
              </a:rPr>
              <a:t>data</a:t>
            </a:r>
            <a:endParaRPr lang="en-US" sz="1600" dirty="0">
              <a:solidFill>
                <a:srgbClr val="37424A"/>
              </a:solidFill>
              <a:latin typeface="Aptos" panose="020B0004020202020204" pitchFamily="34" charset="0"/>
            </a:endParaRPr>
          </a:p>
        </p:txBody>
      </p:sp>
      <p:sp>
        <p:nvSpPr>
          <p:cNvPr id="24" name="Rectangle 23">
            <a:extLst>
              <a:ext uri="{FF2B5EF4-FFF2-40B4-BE49-F238E27FC236}">
                <a16:creationId xmlns:a16="http://schemas.microsoft.com/office/drawing/2014/main" id="{81673984-7B98-41C9-8485-6B88CE619595}"/>
              </a:ext>
            </a:extLst>
          </p:cNvPr>
          <p:cNvSpPr/>
          <p:nvPr/>
        </p:nvSpPr>
        <p:spPr>
          <a:xfrm>
            <a:off x="3059063" y="5119138"/>
            <a:ext cx="2941220" cy="460639"/>
          </a:xfrm>
          <a:prstGeom prst="rect">
            <a:avLst/>
          </a:prstGeom>
        </p:spPr>
        <p:txBody>
          <a:bodyPr wrap="square">
            <a:spAutoFit/>
          </a:bodyPr>
          <a:lstStyle/>
          <a:p>
            <a:pPr algn="ctr" defTabSz="457200">
              <a:lnSpc>
                <a:spcPts val="1400"/>
              </a:lnSpc>
            </a:pPr>
            <a:r>
              <a:rPr lang="en-US" sz="3000" b="1" spc="-70" dirty="0">
                <a:solidFill>
                  <a:srgbClr val="37424A"/>
                </a:solidFill>
                <a:latin typeface="Aptos" panose="020B0004020202020204" pitchFamily="34" charset="0"/>
              </a:rPr>
              <a:t>16%</a:t>
            </a:r>
            <a:r>
              <a:rPr lang="en-US" sz="3000" spc="-70" dirty="0">
                <a:solidFill>
                  <a:srgbClr val="37424A"/>
                </a:solidFill>
                <a:latin typeface="Aptos" panose="020B0004020202020204" pitchFamily="34" charset="0"/>
              </a:rPr>
              <a:t>–</a:t>
            </a:r>
            <a:r>
              <a:rPr lang="en-US" sz="3000" b="1" spc="-70" dirty="0">
                <a:solidFill>
                  <a:srgbClr val="37424A"/>
                </a:solidFill>
                <a:latin typeface="Aptos" panose="020B0004020202020204" pitchFamily="34" charset="0"/>
              </a:rPr>
              <a:t>42%</a:t>
            </a:r>
          </a:p>
          <a:p>
            <a:pPr algn="ctr" defTabSz="457200">
              <a:lnSpc>
                <a:spcPts val="1400"/>
              </a:lnSpc>
            </a:pPr>
            <a:r>
              <a:rPr lang="tr-TR" sz="1600" u="sng" dirty="0" err="1">
                <a:solidFill>
                  <a:srgbClr val="37424A"/>
                </a:solidFill>
                <a:latin typeface="Aptos" panose="020B0004020202020204" pitchFamily="34" charset="0"/>
              </a:rPr>
              <a:t>Remained</a:t>
            </a:r>
            <a:r>
              <a:rPr lang="tr-TR" sz="1600" u="sng" dirty="0">
                <a:solidFill>
                  <a:srgbClr val="37424A"/>
                </a:solidFill>
                <a:latin typeface="Aptos" panose="020B0004020202020204" pitchFamily="34" charset="0"/>
              </a:rPr>
              <a:t> </a:t>
            </a:r>
            <a:r>
              <a:rPr lang="tr-TR" sz="1600" u="sng" dirty="0" err="1">
                <a:solidFill>
                  <a:srgbClr val="37424A"/>
                </a:solidFill>
                <a:latin typeface="Aptos" panose="020B0004020202020204" pitchFamily="34" charset="0"/>
              </a:rPr>
              <a:t>higher</a:t>
            </a:r>
            <a:endParaRPr lang="en-US" sz="1600" b="1" dirty="0">
              <a:solidFill>
                <a:srgbClr val="37424A"/>
              </a:solidFill>
              <a:latin typeface="Aptos" panose="020B0004020202020204" pitchFamily="34" charset="0"/>
            </a:endParaRPr>
          </a:p>
        </p:txBody>
      </p:sp>
      <p:sp>
        <p:nvSpPr>
          <p:cNvPr id="25" name="Rectangle 24">
            <a:extLst>
              <a:ext uri="{FF2B5EF4-FFF2-40B4-BE49-F238E27FC236}">
                <a16:creationId xmlns:a16="http://schemas.microsoft.com/office/drawing/2014/main" id="{C3AC5B68-14D6-427C-8E86-81BCB1BBC42A}"/>
              </a:ext>
            </a:extLst>
          </p:cNvPr>
          <p:cNvSpPr/>
          <p:nvPr/>
        </p:nvSpPr>
        <p:spPr>
          <a:xfrm>
            <a:off x="3024148" y="4639531"/>
            <a:ext cx="2951356" cy="338554"/>
          </a:xfrm>
          <a:prstGeom prst="rect">
            <a:avLst/>
          </a:prstGeom>
        </p:spPr>
        <p:txBody>
          <a:bodyPr wrap="square">
            <a:spAutoFit/>
          </a:bodyPr>
          <a:lstStyle/>
          <a:p>
            <a:pPr algn="ctr" defTabSz="457200"/>
            <a:r>
              <a:rPr lang="tr-TR" sz="1600" b="1" dirty="0" err="1">
                <a:solidFill>
                  <a:srgbClr val="37424A"/>
                </a:solidFill>
                <a:latin typeface="Aptos" panose="020B0004020202020204" pitchFamily="34" charset="0"/>
              </a:rPr>
              <a:t>Also</a:t>
            </a:r>
            <a:r>
              <a:rPr lang="tr-TR" sz="1600" b="1" dirty="0">
                <a:solidFill>
                  <a:srgbClr val="37424A"/>
                </a:solidFill>
                <a:latin typeface="Aptos" panose="020B0004020202020204" pitchFamily="34" charset="0"/>
              </a:rPr>
              <a:t> at </a:t>
            </a:r>
            <a:r>
              <a:rPr lang="en-US" sz="1600" b="1" dirty="0">
                <a:solidFill>
                  <a:srgbClr val="37424A"/>
                </a:solidFill>
                <a:latin typeface="Aptos" panose="020B0004020202020204" pitchFamily="34" charset="0"/>
              </a:rPr>
              <a:t>10</a:t>
            </a:r>
            <a:r>
              <a:rPr lang="tr-TR" sz="1600" b="1" dirty="0" err="1">
                <a:solidFill>
                  <a:srgbClr val="37424A"/>
                </a:solidFill>
                <a:latin typeface="Aptos" panose="020B0004020202020204" pitchFamily="34" charset="0"/>
              </a:rPr>
              <a:t>th</a:t>
            </a:r>
            <a:r>
              <a:rPr lang="tr-TR" sz="1600" b="1" dirty="0">
                <a:solidFill>
                  <a:srgbClr val="37424A"/>
                </a:solidFill>
                <a:latin typeface="Aptos" panose="020B0004020202020204" pitchFamily="34" charset="0"/>
              </a:rPr>
              <a:t> </a:t>
            </a:r>
            <a:r>
              <a:rPr lang="tr-TR" sz="1600" b="1" dirty="0" err="1">
                <a:solidFill>
                  <a:srgbClr val="37424A"/>
                </a:solidFill>
                <a:latin typeface="Aptos" panose="020B0004020202020204" pitchFamily="34" charset="0"/>
              </a:rPr>
              <a:t>year</a:t>
            </a:r>
            <a:endParaRPr lang="en-US" sz="1600" dirty="0">
              <a:solidFill>
                <a:srgbClr val="37424A"/>
              </a:solidFill>
              <a:latin typeface="Arial Narrow"/>
            </a:endParaRPr>
          </a:p>
        </p:txBody>
      </p:sp>
      <p:grpSp>
        <p:nvGrpSpPr>
          <p:cNvPr id="26" name="Group 25">
            <a:extLst>
              <a:ext uri="{FF2B5EF4-FFF2-40B4-BE49-F238E27FC236}">
                <a16:creationId xmlns:a16="http://schemas.microsoft.com/office/drawing/2014/main" id="{7C1CA18E-90A2-4C59-88BB-79E05BD7E06C}"/>
              </a:ext>
            </a:extLst>
          </p:cNvPr>
          <p:cNvGrpSpPr/>
          <p:nvPr/>
        </p:nvGrpSpPr>
        <p:grpSpPr>
          <a:xfrm>
            <a:off x="9288810" y="4115236"/>
            <a:ext cx="2293285" cy="1281019"/>
            <a:chOff x="9288810" y="4115236"/>
            <a:chExt cx="2293285" cy="1281019"/>
          </a:xfrm>
        </p:grpSpPr>
        <p:sp>
          <p:nvSpPr>
            <p:cNvPr id="27" name="Rectangle 26">
              <a:extLst>
                <a:ext uri="{FF2B5EF4-FFF2-40B4-BE49-F238E27FC236}">
                  <a16:creationId xmlns:a16="http://schemas.microsoft.com/office/drawing/2014/main" id="{23638B02-90B8-4CEC-84DF-CDFC0076624C}"/>
                </a:ext>
              </a:extLst>
            </p:cNvPr>
            <p:cNvSpPr/>
            <p:nvPr/>
          </p:nvSpPr>
          <p:spPr>
            <a:xfrm>
              <a:off x="9288810" y="4564782"/>
              <a:ext cx="2293285" cy="793972"/>
            </a:xfrm>
            <a:prstGeom prst="rect">
              <a:avLst/>
            </a:prstGeom>
            <a:solidFill>
              <a:schemeClr val="accent5">
                <a:lumMod val="40000"/>
                <a:lumOff val="60000"/>
              </a:scheme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10" normalizeH="0" baseline="0" noProof="0" dirty="0">
                <a:ln>
                  <a:noFill/>
                </a:ln>
                <a:solidFill>
                  <a:srgbClr val="FFFFFF"/>
                </a:solidFill>
                <a:effectLst/>
                <a:uLnTx/>
                <a:uFillTx/>
                <a:latin typeface="Arial Narrow"/>
                <a:ea typeface="+mn-ea"/>
                <a:cs typeface="+mn-cs"/>
              </a:endParaRPr>
            </a:p>
          </p:txBody>
        </p:sp>
        <p:sp>
          <p:nvSpPr>
            <p:cNvPr id="28" name="Rectangle 27">
              <a:extLst>
                <a:ext uri="{FF2B5EF4-FFF2-40B4-BE49-F238E27FC236}">
                  <a16:creationId xmlns:a16="http://schemas.microsoft.com/office/drawing/2014/main" id="{795412CB-3847-4A1A-BE73-338C9EEF80EE}"/>
                </a:ext>
              </a:extLst>
            </p:cNvPr>
            <p:cNvSpPr/>
            <p:nvPr/>
          </p:nvSpPr>
          <p:spPr>
            <a:xfrm>
              <a:off x="9288810" y="4115236"/>
              <a:ext cx="2293285" cy="455943"/>
            </a:xfrm>
            <a:prstGeom prst="rect">
              <a:avLst/>
            </a:prstGeom>
            <a:solidFill>
              <a:schemeClr val="accent5">
                <a:lumMod val="75000"/>
              </a:scheme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tr-TR" sz="1600" b="1" kern="0" spc="10" dirty="0">
                  <a:solidFill>
                    <a:srgbClr val="FFFFFF"/>
                  </a:solidFill>
                  <a:latin typeface="Aptos" panose="020B0004020202020204" pitchFamily="34" charset="0"/>
                </a:rPr>
                <a:t>Severe </a:t>
              </a:r>
              <a:r>
                <a:rPr lang="tr-TR" sz="1600" b="1" kern="0" spc="10" dirty="0" err="1">
                  <a:solidFill>
                    <a:srgbClr val="FFFFFF"/>
                  </a:solidFill>
                  <a:latin typeface="Aptos" panose="020B0004020202020204" pitchFamily="34" charset="0"/>
                </a:rPr>
                <a:t>adverse</a:t>
              </a:r>
              <a:r>
                <a:rPr lang="tr-TR" sz="1600" b="1" kern="0" spc="10" dirty="0">
                  <a:solidFill>
                    <a:srgbClr val="FFFFFF"/>
                  </a:solidFill>
                  <a:latin typeface="Aptos" panose="020B0004020202020204" pitchFamily="34" charset="0"/>
                </a:rPr>
                <a:t> </a:t>
              </a:r>
              <a:r>
                <a:rPr lang="tr-TR" sz="1600" b="1" kern="0" spc="10" dirty="0" err="1">
                  <a:solidFill>
                    <a:srgbClr val="FFFFFF"/>
                  </a:solidFill>
                  <a:latin typeface="Aptos" panose="020B0004020202020204" pitchFamily="34" charset="0"/>
                </a:rPr>
                <a:t>effects</a:t>
              </a:r>
              <a:endParaRPr kumimoji="0" lang="en-US" sz="1600" b="1" i="0" u="none" strike="noStrike" kern="0" cap="none" spc="10" normalizeH="0" baseline="0" noProof="0" dirty="0">
                <a:ln>
                  <a:noFill/>
                </a:ln>
                <a:solidFill>
                  <a:srgbClr val="FFFFFF"/>
                </a:solidFill>
                <a:effectLst/>
                <a:uLnTx/>
                <a:uFillTx/>
                <a:latin typeface="Aptos" panose="020B0004020202020204" pitchFamily="34" charset="0"/>
                <a:ea typeface="+mn-ea"/>
                <a:cs typeface="+mn-cs"/>
              </a:endParaRPr>
            </a:p>
          </p:txBody>
        </p:sp>
        <p:sp>
          <p:nvSpPr>
            <p:cNvPr id="29" name="Rectangle 28">
              <a:extLst>
                <a:ext uri="{FF2B5EF4-FFF2-40B4-BE49-F238E27FC236}">
                  <a16:creationId xmlns:a16="http://schemas.microsoft.com/office/drawing/2014/main" id="{AD727251-C93D-4F31-B934-3021739E6EDE}"/>
                </a:ext>
              </a:extLst>
            </p:cNvPr>
            <p:cNvSpPr/>
            <p:nvPr/>
          </p:nvSpPr>
          <p:spPr>
            <a:xfrm>
              <a:off x="9288811" y="4756080"/>
              <a:ext cx="2273997" cy="640175"/>
            </a:xfrm>
            <a:prstGeom prst="rect">
              <a:avLst/>
            </a:prstGeom>
          </p:spPr>
          <p:txBody>
            <a:bodyPr wrap="square">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37424A"/>
                  </a:solidFill>
                  <a:effectLst/>
                  <a:uLnTx/>
                  <a:uFillTx/>
                  <a:latin typeface="Aptos" panose="020B0004020202020204" pitchFamily="34" charset="0"/>
                </a:rPr>
                <a:t>0</a:t>
              </a:r>
              <a:r>
                <a:rPr kumimoji="0" lang="en-US" sz="3600" b="0" i="0" u="none" strike="noStrike" kern="0" cap="none" spc="0" normalizeH="0" baseline="0" noProof="0" dirty="0">
                  <a:ln>
                    <a:noFill/>
                  </a:ln>
                  <a:solidFill>
                    <a:srgbClr val="37424A"/>
                  </a:solidFill>
                  <a:effectLst/>
                  <a:uLnTx/>
                  <a:uFillTx/>
                  <a:latin typeface="Aptos" panose="020B0004020202020204" pitchFamily="34" charset="0"/>
                </a:rPr>
                <a:t> </a:t>
              </a:r>
            </a:p>
            <a:p>
              <a:pPr marL="0" marR="0" lvl="0" indent="0" algn="ctr" defTabSz="457200" eaLnBrk="1" fontAlgn="auto" latinLnBrk="0" hangingPunct="1">
                <a:lnSpc>
                  <a:spcPts val="1400"/>
                </a:lnSpc>
                <a:spcBef>
                  <a:spcPts val="0"/>
                </a:spcBef>
                <a:spcAft>
                  <a:spcPts val="0"/>
                </a:spcAft>
                <a:buClrTx/>
                <a:buSzTx/>
                <a:buFontTx/>
                <a:buNone/>
                <a:tabLst/>
                <a:defRPr/>
              </a:pPr>
              <a:r>
                <a:rPr lang="tr-TR" sz="1600" kern="0" dirty="0" err="1">
                  <a:solidFill>
                    <a:srgbClr val="37424A"/>
                  </a:solidFill>
                  <a:latin typeface="Aptos" panose="020B0004020202020204" pitchFamily="34" charset="0"/>
                </a:rPr>
                <a:t>reported</a:t>
              </a:r>
              <a:r>
                <a:rPr kumimoji="0" lang="en-US" sz="1600" b="0" i="0" u="none" strike="noStrike" kern="0" cap="none" spc="0" normalizeH="0" baseline="0" noProof="0" dirty="0">
                  <a:ln>
                    <a:noFill/>
                  </a:ln>
                  <a:solidFill>
                    <a:srgbClr val="37424A"/>
                  </a:solidFill>
                  <a:effectLst/>
                  <a:uLnTx/>
                  <a:uFillTx/>
                  <a:latin typeface="Aptos" panose="020B0004020202020204" pitchFamily="34" charset="0"/>
                </a:rPr>
                <a:t>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7424A"/>
                  </a:solidFill>
                  <a:effectLst/>
                  <a:uLnTx/>
                  <a:uFillTx/>
                  <a:latin typeface="Aptos" panose="020B0004020202020204" pitchFamily="34" charset="0"/>
                </a:rPr>
                <a:t>(10 y</a:t>
              </a:r>
              <a:r>
                <a:rPr kumimoji="0" lang="tr-TR" sz="1600" b="0" i="0" u="none" strike="noStrike" kern="0" cap="none" spc="0" normalizeH="0" baseline="0" noProof="0" dirty="0" err="1">
                  <a:ln>
                    <a:noFill/>
                  </a:ln>
                  <a:solidFill>
                    <a:srgbClr val="37424A"/>
                  </a:solidFill>
                  <a:effectLst/>
                  <a:uLnTx/>
                  <a:uFillTx/>
                  <a:latin typeface="Aptos" panose="020B0004020202020204" pitchFamily="34" charset="0"/>
                </a:rPr>
                <a:t>ear</a:t>
              </a:r>
              <a:r>
                <a:rPr kumimoji="0" lang="tr-TR" sz="1600" b="0" i="0" u="none" strike="noStrike" kern="0" cap="none" spc="0" normalizeH="0" noProof="0" dirty="0">
                  <a:ln>
                    <a:noFill/>
                  </a:ln>
                  <a:solidFill>
                    <a:srgbClr val="37424A"/>
                  </a:solidFill>
                  <a:effectLst/>
                  <a:uLnTx/>
                  <a:uFillTx/>
                  <a:latin typeface="Aptos" panose="020B0004020202020204" pitchFamily="34" charset="0"/>
                </a:rPr>
                <a:t> </a:t>
              </a:r>
              <a:r>
                <a:rPr kumimoji="0" lang="tr-TR" sz="1600" b="0" i="0" u="none" strike="noStrike" kern="0" cap="none" spc="0" normalizeH="0" noProof="0" dirty="0" err="1">
                  <a:ln>
                    <a:noFill/>
                  </a:ln>
                  <a:solidFill>
                    <a:srgbClr val="37424A"/>
                  </a:solidFill>
                  <a:effectLst/>
                  <a:uLnTx/>
                  <a:uFillTx/>
                  <a:latin typeface="Aptos" panose="020B0004020202020204" pitchFamily="34" charset="0"/>
                </a:rPr>
                <a:t>follo</a:t>
              </a:r>
              <a:r>
                <a:rPr lang="tr-TR" sz="1600" kern="0" dirty="0">
                  <a:solidFill>
                    <a:srgbClr val="37424A"/>
                  </a:solidFill>
                  <a:latin typeface="Aptos" panose="020B0004020202020204" pitchFamily="34" charset="0"/>
                </a:rPr>
                <a:t>w-</a:t>
              </a:r>
              <a:r>
                <a:rPr lang="tr-TR" sz="1600" kern="0" dirty="0" err="1">
                  <a:solidFill>
                    <a:srgbClr val="37424A"/>
                  </a:solidFill>
                  <a:latin typeface="Aptos" panose="020B0004020202020204" pitchFamily="34" charset="0"/>
                </a:rPr>
                <a:t>up</a:t>
              </a:r>
              <a:r>
                <a:rPr kumimoji="0" lang="en-US" sz="1600" b="0" i="0" u="none" strike="noStrike" kern="0" cap="none" spc="0" normalizeH="0" baseline="0" noProof="0" dirty="0">
                  <a:ln>
                    <a:noFill/>
                  </a:ln>
                  <a:solidFill>
                    <a:srgbClr val="37424A"/>
                  </a:solidFill>
                  <a:effectLst/>
                  <a:uLnTx/>
                  <a:uFillTx/>
                  <a:latin typeface="Aptos" panose="020B0004020202020204" pitchFamily="34" charset="0"/>
                </a:rPr>
                <a:t>)</a:t>
              </a:r>
            </a:p>
          </p:txBody>
        </p:sp>
      </p:grpSp>
      <p:grpSp>
        <p:nvGrpSpPr>
          <p:cNvPr id="30" name="Group 29">
            <a:extLst>
              <a:ext uri="{FF2B5EF4-FFF2-40B4-BE49-F238E27FC236}">
                <a16:creationId xmlns:a16="http://schemas.microsoft.com/office/drawing/2014/main" id="{FB506884-5776-4821-9FBF-33B9B68A37AB}"/>
              </a:ext>
            </a:extLst>
          </p:cNvPr>
          <p:cNvGrpSpPr/>
          <p:nvPr/>
        </p:nvGrpSpPr>
        <p:grpSpPr>
          <a:xfrm>
            <a:off x="6156487" y="2699114"/>
            <a:ext cx="2986255" cy="2658314"/>
            <a:chOff x="6444189" y="2699114"/>
            <a:chExt cx="2986255" cy="2658314"/>
          </a:xfrm>
        </p:grpSpPr>
        <p:sp>
          <p:nvSpPr>
            <p:cNvPr id="31" name="Rectangle 30">
              <a:extLst>
                <a:ext uri="{FF2B5EF4-FFF2-40B4-BE49-F238E27FC236}">
                  <a16:creationId xmlns:a16="http://schemas.microsoft.com/office/drawing/2014/main" id="{915EE2B7-9E63-4DE9-9ED9-B61925B8C418}"/>
                </a:ext>
              </a:extLst>
            </p:cNvPr>
            <p:cNvSpPr/>
            <p:nvPr/>
          </p:nvSpPr>
          <p:spPr>
            <a:xfrm>
              <a:off x="6454609" y="3522925"/>
              <a:ext cx="2970219" cy="1834503"/>
            </a:xfrm>
            <a:prstGeom prst="rect">
              <a:avLst/>
            </a:prstGeom>
            <a:solidFill>
              <a:srgbClr val="66203A">
                <a:lumMod val="20000"/>
                <a:lumOff val="80000"/>
              </a:srgb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rial Narrow"/>
                <a:ea typeface="+mn-ea"/>
                <a:cs typeface="+mn-cs"/>
              </a:endParaRPr>
            </a:p>
          </p:txBody>
        </p:sp>
        <p:sp>
          <p:nvSpPr>
            <p:cNvPr id="32" name="Rectangle 31">
              <a:extLst>
                <a:ext uri="{FF2B5EF4-FFF2-40B4-BE49-F238E27FC236}">
                  <a16:creationId xmlns:a16="http://schemas.microsoft.com/office/drawing/2014/main" id="{D07B5D61-8000-4A4A-9EAF-9CB0B1EA64B3}"/>
                </a:ext>
              </a:extLst>
            </p:cNvPr>
            <p:cNvSpPr/>
            <p:nvPr/>
          </p:nvSpPr>
          <p:spPr>
            <a:xfrm>
              <a:off x="6453184" y="2699114"/>
              <a:ext cx="2973068" cy="457200"/>
            </a:xfrm>
            <a:prstGeom prst="rect">
              <a:avLst/>
            </a:prstGeom>
            <a:solidFill>
              <a:schemeClr val="accent5">
                <a:lumMod val="75000"/>
              </a:schemeClr>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sz="1600" b="1" i="0" u="none" strike="noStrike" kern="0" cap="none" spc="10" normalizeH="0" baseline="0" noProof="0" dirty="0" err="1">
                  <a:ln>
                    <a:noFill/>
                  </a:ln>
                  <a:solidFill>
                    <a:srgbClr val="FFFFFF"/>
                  </a:solidFill>
                  <a:effectLst/>
                  <a:uLnTx/>
                  <a:uFillTx/>
                  <a:latin typeface="Aptos" panose="020B0004020202020204" pitchFamily="34" charset="0"/>
                  <a:ea typeface="+mn-ea"/>
                  <a:cs typeface="+mn-cs"/>
                </a:rPr>
                <a:t>Persistent</a:t>
              </a:r>
              <a:r>
                <a:rPr kumimoji="0" lang="tr-TR" sz="1600" b="1" i="0" u="none" strike="noStrike" kern="0" cap="none" spc="10" normalizeH="0" noProof="0" dirty="0">
                  <a:ln>
                    <a:noFill/>
                  </a:ln>
                  <a:solidFill>
                    <a:srgbClr val="FFFFFF"/>
                  </a:solidFill>
                  <a:effectLst/>
                  <a:uLnTx/>
                  <a:uFillTx/>
                  <a:latin typeface="Aptos" panose="020B0004020202020204" pitchFamily="34" charset="0"/>
                  <a:ea typeface="+mn-ea"/>
                  <a:cs typeface="+mn-cs"/>
                </a:rPr>
                <a:t> </a:t>
              </a:r>
              <a:r>
                <a:rPr kumimoji="0" lang="tr-TR" sz="1600" b="1" i="0" u="none" strike="noStrike" kern="0" cap="none" spc="10" normalizeH="0" noProof="0" dirty="0" err="1">
                  <a:ln>
                    <a:noFill/>
                  </a:ln>
                  <a:solidFill>
                    <a:srgbClr val="FFFFFF"/>
                  </a:solidFill>
                  <a:effectLst/>
                  <a:uLnTx/>
                  <a:uFillTx/>
                  <a:latin typeface="Aptos" panose="020B0004020202020204" pitchFamily="34" charset="0"/>
                  <a:ea typeface="+mn-ea"/>
                  <a:cs typeface="+mn-cs"/>
                </a:rPr>
                <a:t>infection</a:t>
              </a:r>
              <a:endParaRPr kumimoji="0" lang="en-US" sz="1600" b="1" i="0" u="none" strike="noStrike" kern="0" cap="none" spc="10" normalizeH="0" baseline="0" noProof="0" dirty="0">
                <a:ln>
                  <a:noFill/>
                </a:ln>
                <a:solidFill>
                  <a:srgbClr val="FFFFFF"/>
                </a:solidFill>
                <a:effectLst/>
                <a:uLnTx/>
                <a:uFillTx/>
                <a:latin typeface="Aptos" panose="020B0004020202020204" pitchFamily="34" charset="0"/>
                <a:ea typeface="+mn-ea"/>
                <a:cs typeface="+mn-cs"/>
              </a:endParaRPr>
            </a:p>
          </p:txBody>
        </p:sp>
        <p:sp>
          <p:nvSpPr>
            <p:cNvPr id="33" name="Rectangle 32">
              <a:extLst>
                <a:ext uri="{FF2B5EF4-FFF2-40B4-BE49-F238E27FC236}">
                  <a16:creationId xmlns:a16="http://schemas.microsoft.com/office/drawing/2014/main" id="{970B7686-EC7F-4B7A-8E9D-32551065568D}"/>
                </a:ext>
              </a:extLst>
            </p:cNvPr>
            <p:cNvSpPr/>
            <p:nvPr/>
          </p:nvSpPr>
          <p:spPr>
            <a:xfrm>
              <a:off x="6448992" y="3779219"/>
              <a:ext cx="2981452" cy="454292"/>
            </a:xfrm>
            <a:prstGeom prst="rect">
              <a:avLst/>
            </a:prstGeom>
          </p:spPr>
          <p:txBody>
            <a:bodyPr wrap="square">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37424A"/>
                  </a:solidFill>
                  <a:effectLst/>
                  <a:uLnTx/>
                  <a:uFillTx/>
                  <a:latin typeface="Aptos" panose="020B0004020202020204" pitchFamily="34" charset="0"/>
                </a:rPr>
                <a:t>10</a:t>
              </a:r>
            </a:p>
            <a:p>
              <a:pPr marL="0" marR="0" lvl="0" indent="0" algn="ctr" defTabSz="457200" eaLnBrk="1" fontAlgn="auto" latinLnBrk="0" hangingPunct="1">
                <a:lnSpc>
                  <a:spcPts val="1400"/>
                </a:lnSpc>
                <a:spcBef>
                  <a:spcPts val="0"/>
                </a:spcBef>
                <a:spcAft>
                  <a:spcPts val="0"/>
                </a:spcAft>
                <a:buClrTx/>
                <a:buSzTx/>
                <a:buFontTx/>
                <a:buNone/>
                <a:tabLst/>
                <a:defRPr/>
              </a:pPr>
              <a:r>
                <a:rPr lang="tr-TR" sz="1400" kern="0" dirty="0">
                  <a:solidFill>
                    <a:srgbClr val="37424A"/>
                  </a:solidFill>
                  <a:latin typeface="Aptos" panose="020B0004020202020204" pitchFamily="34" charset="0"/>
                </a:rPr>
                <a:t>People </a:t>
              </a:r>
              <a:r>
                <a:rPr lang="tr-TR" sz="1400" kern="0" dirty="0" err="1">
                  <a:solidFill>
                    <a:srgbClr val="37424A"/>
                  </a:solidFill>
                  <a:latin typeface="Aptos" panose="020B0004020202020204" pitchFamily="34" charset="0"/>
                </a:rPr>
                <a:t>with</a:t>
              </a:r>
              <a:r>
                <a:rPr lang="tr-TR" sz="1400" kern="0" dirty="0">
                  <a:solidFill>
                    <a:srgbClr val="37424A"/>
                  </a:solidFill>
                  <a:latin typeface="Aptos" panose="020B0004020202020204" pitchFamily="34" charset="0"/>
                </a:rPr>
                <a:t> </a:t>
              </a:r>
              <a:r>
                <a:rPr lang="tr-TR" sz="1400" kern="0" dirty="0" err="1">
                  <a:solidFill>
                    <a:srgbClr val="37424A"/>
                  </a:solidFill>
                  <a:latin typeface="Aptos" panose="020B0004020202020204" pitchFamily="34" charset="0"/>
                </a:rPr>
                <a:t>the</a:t>
              </a:r>
              <a:r>
                <a:rPr lang="tr-TR" sz="1400" kern="0" dirty="0">
                  <a:solidFill>
                    <a:srgbClr val="37424A"/>
                  </a:solidFill>
                  <a:latin typeface="Aptos" panose="020B0004020202020204" pitchFamily="34" charset="0"/>
                </a:rPr>
                <a:t> </a:t>
              </a:r>
              <a:r>
                <a:rPr lang="tr-TR" sz="1400" kern="0" dirty="0" err="1">
                  <a:solidFill>
                    <a:srgbClr val="37424A"/>
                  </a:solidFill>
                  <a:latin typeface="Aptos" panose="020B0004020202020204" pitchFamily="34" charset="0"/>
                </a:rPr>
                <a:t>types</a:t>
              </a:r>
              <a:r>
                <a:rPr lang="tr-TR" sz="1400" kern="0" dirty="0">
                  <a:solidFill>
                    <a:srgbClr val="37424A"/>
                  </a:solidFill>
                  <a:latin typeface="Aptos" panose="020B0004020202020204" pitchFamily="34" charset="0"/>
                </a:rPr>
                <a:t> in </a:t>
              </a:r>
              <a:r>
                <a:rPr lang="tr-TR" sz="1400" kern="0" dirty="0" err="1">
                  <a:solidFill>
                    <a:srgbClr val="37424A"/>
                  </a:solidFill>
                  <a:latin typeface="Aptos" panose="020B0004020202020204" pitchFamily="34" charset="0"/>
                </a:rPr>
                <a:t>the</a:t>
              </a:r>
              <a:r>
                <a:rPr lang="tr-TR" sz="1400" kern="0" dirty="0">
                  <a:solidFill>
                    <a:srgbClr val="37424A"/>
                  </a:solidFill>
                  <a:latin typeface="Aptos" panose="020B0004020202020204" pitchFamily="34" charset="0"/>
                </a:rPr>
                <a:t> </a:t>
              </a:r>
              <a:r>
                <a:rPr lang="tr-TR" sz="1400" kern="0" dirty="0" err="1">
                  <a:solidFill>
                    <a:srgbClr val="37424A"/>
                  </a:solidFill>
                  <a:latin typeface="Aptos" panose="020B0004020202020204" pitchFamily="34" charset="0"/>
                </a:rPr>
                <a:t>vaccine</a:t>
              </a:r>
              <a:endParaRPr kumimoji="0" lang="en-US" sz="1400" b="0" i="0" u="none" strike="noStrike" kern="0" cap="none" spc="0" normalizeH="0" baseline="0" noProof="0" dirty="0">
                <a:ln>
                  <a:noFill/>
                </a:ln>
                <a:solidFill>
                  <a:srgbClr val="37424A"/>
                </a:solidFill>
                <a:effectLst/>
                <a:uLnTx/>
                <a:uFillTx/>
                <a:latin typeface="Aptos" panose="020B0004020202020204" pitchFamily="34" charset="0"/>
              </a:endParaRPr>
            </a:p>
          </p:txBody>
        </p:sp>
        <p:sp>
          <p:nvSpPr>
            <p:cNvPr id="34" name="Rectangle 33">
              <a:extLst>
                <a:ext uri="{FF2B5EF4-FFF2-40B4-BE49-F238E27FC236}">
                  <a16:creationId xmlns:a16="http://schemas.microsoft.com/office/drawing/2014/main" id="{5D7C9C34-EA41-43AA-8CC9-908A38A4542A}"/>
                </a:ext>
              </a:extLst>
            </p:cNvPr>
            <p:cNvSpPr/>
            <p:nvPr/>
          </p:nvSpPr>
          <p:spPr>
            <a:xfrm>
              <a:off x="6444189" y="4875191"/>
              <a:ext cx="2980638" cy="451406"/>
            </a:xfrm>
            <a:prstGeom prst="rect">
              <a:avLst/>
            </a:prstGeom>
          </p:spPr>
          <p:txBody>
            <a:bodyPr wrap="square">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3400" b="1" i="0" u="none" strike="noStrike" kern="0" cap="none" spc="0" normalizeH="0" baseline="0" noProof="0" dirty="0">
                  <a:ln>
                    <a:noFill/>
                  </a:ln>
                  <a:solidFill>
                    <a:srgbClr val="37424A"/>
                  </a:solidFill>
                  <a:effectLst/>
                  <a:uLnTx/>
                  <a:uFillTx/>
                  <a:latin typeface="Aptos" panose="020B0004020202020204" pitchFamily="34" charset="0"/>
                </a:rPr>
                <a:t>2</a:t>
              </a:r>
            </a:p>
            <a:p>
              <a:pPr marL="0" marR="0" lvl="0" indent="0" algn="ctr" defTabSz="457200" eaLnBrk="1" fontAlgn="auto" latinLnBrk="0" hangingPunct="1">
                <a:lnSpc>
                  <a:spcPts val="1400"/>
                </a:lnSpc>
                <a:spcBef>
                  <a:spcPts val="0"/>
                </a:spcBef>
                <a:spcAft>
                  <a:spcPts val="0"/>
                </a:spcAft>
                <a:buClrTx/>
                <a:buSzTx/>
                <a:buFontTx/>
                <a:buNone/>
                <a:tabLst/>
                <a:defRPr/>
              </a:pPr>
              <a:r>
                <a:rPr kumimoji="0" lang="tr-TR" sz="1200" b="0" i="0" u="none" strike="noStrike" kern="0" cap="none" spc="0" normalizeH="0" baseline="0" noProof="0" dirty="0">
                  <a:ln>
                    <a:noFill/>
                  </a:ln>
                  <a:solidFill>
                    <a:srgbClr val="37424A"/>
                  </a:solidFill>
                  <a:effectLst/>
                  <a:uLnTx/>
                  <a:uFillTx/>
                  <a:latin typeface="Aptos" panose="020B0004020202020204" pitchFamily="34" charset="0"/>
                </a:rPr>
                <a:t>People </a:t>
              </a:r>
              <a:r>
                <a:rPr kumimoji="0" lang="tr-TR" sz="1200" b="0" i="0" u="none" strike="noStrike" kern="0" cap="none" spc="0" normalizeH="0" baseline="0" noProof="0" dirty="0" err="1">
                  <a:ln>
                    <a:noFill/>
                  </a:ln>
                  <a:solidFill>
                    <a:srgbClr val="37424A"/>
                  </a:solidFill>
                  <a:effectLst/>
                  <a:uLnTx/>
                  <a:uFillTx/>
                  <a:latin typeface="Aptos" panose="020B0004020202020204" pitchFamily="34" charset="0"/>
                </a:rPr>
                <a:t>with</a:t>
              </a:r>
              <a:r>
                <a:rPr kumimoji="0" lang="tr-TR" sz="1200" b="0" i="0" u="none" strike="noStrike" kern="0" cap="none" spc="0" normalizeH="0" baseline="0" noProof="0" dirty="0">
                  <a:ln>
                    <a:noFill/>
                  </a:ln>
                  <a:solidFill>
                    <a:srgbClr val="37424A"/>
                  </a:solidFill>
                  <a:effectLst/>
                  <a:uLnTx/>
                  <a:uFillTx/>
                  <a:latin typeface="Aptos" panose="020B0004020202020204" pitchFamily="34" charset="0"/>
                </a:rPr>
                <a:t> </a:t>
              </a:r>
              <a:r>
                <a:rPr kumimoji="0" lang="tr-TR" sz="1200" b="0" i="0" u="none" strike="noStrike" kern="0" cap="none" spc="0" normalizeH="0" baseline="0" noProof="0" dirty="0" err="1">
                  <a:ln>
                    <a:noFill/>
                  </a:ln>
                  <a:solidFill>
                    <a:srgbClr val="37424A"/>
                  </a:solidFill>
                  <a:effectLst/>
                  <a:uLnTx/>
                  <a:uFillTx/>
                  <a:latin typeface="Aptos" panose="020B0004020202020204" pitchFamily="34" charset="0"/>
                </a:rPr>
                <a:t>the</a:t>
              </a:r>
              <a:r>
                <a:rPr kumimoji="0" lang="tr-TR" sz="1200" b="0" i="0" u="none" strike="noStrike" kern="0" cap="none" spc="0" normalizeH="0" baseline="0" noProof="0" dirty="0">
                  <a:ln>
                    <a:noFill/>
                  </a:ln>
                  <a:solidFill>
                    <a:srgbClr val="37424A"/>
                  </a:solidFill>
                  <a:effectLst/>
                  <a:uLnTx/>
                  <a:uFillTx/>
                  <a:latin typeface="Aptos" panose="020B0004020202020204" pitchFamily="34" charset="0"/>
                </a:rPr>
                <a:t> </a:t>
              </a:r>
              <a:r>
                <a:rPr kumimoji="0" lang="tr-TR" sz="1200" b="0" i="0" u="none" strike="noStrike" kern="0" cap="none" spc="0" normalizeH="0" baseline="0" noProof="0" dirty="0" err="1">
                  <a:ln>
                    <a:noFill/>
                  </a:ln>
                  <a:solidFill>
                    <a:srgbClr val="37424A"/>
                  </a:solidFill>
                  <a:effectLst/>
                  <a:uLnTx/>
                  <a:uFillTx/>
                  <a:latin typeface="Aptos" panose="020B0004020202020204" pitchFamily="34" charset="0"/>
                </a:rPr>
                <a:t>types</a:t>
              </a:r>
              <a:r>
                <a:rPr kumimoji="0" lang="tr-TR" sz="1200" b="0" i="0" u="none" strike="noStrike" kern="0" cap="none" spc="0" normalizeH="0" noProof="0" dirty="0">
                  <a:ln>
                    <a:noFill/>
                  </a:ln>
                  <a:solidFill>
                    <a:srgbClr val="37424A"/>
                  </a:solidFill>
                  <a:effectLst/>
                  <a:uLnTx/>
                  <a:uFillTx/>
                  <a:latin typeface="Aptos" panose="020B0004020202020204" pitchFamily="34" charset="0"/>
                </a:rPr>
                <a:t> not in </a:t>
              </a:r>
              <a:r>
                <a:rPr kumimoji="0" lang="tr-TR" sz="1200" b="0" i="0" u="none" strike="noStrike" kern="0" cap="none" spc="0" normalizeH="0" noProof="0" dirty="0" err="1">
                  <a:ln>
                    <a:noFill/>
                  </a:ln>
                  <a:solidFill>
                    <a:srgbClr val="37424A"/>
                  </a:solidFill>
                  <a:effectLst/>
                  <a:uLnTx/>
                  <a:uFillTx/>
                  <a:latin typeface="Aptos" panose="020B0004020202020204" pitchFamily="34" charset="0"/>
                </a:rPr>
                <a:t>the</a:t>
              </a:r>
              <a:r>
                <a:rPr kumimoji="0" lang="tr-TR" sz="1200" b="0" i="0" u="none" strike="noStrike" kern="0" cap="none" spc="0" normalizeH="0" noProof="0" dirty="0">
                  <a:ln>
                    <a:noFill/>
                  </a:ln>
                  <a:solidFill>
                    <a:srgbClr val="37424A"/>
                  </a:solidFill>
                  <a:effectLst/>
                  <a:uLnTx/>
                  <a:uFillTx/>
                  <a:latin typeface="Aptos" panose="020B0004020202020204" pitchFamily="34" charset="0"/>
                </a:rPr>
                <a:t> </a:t>
              </a:r>
              <a:r>
                <a:rPr kumimoji="0" lang="tr-TR" sz="1200" b="0" i="0" u="none" strike="noStrike" kern="0" cap="none" spc="0" normalizeH="0" noProof="0" dirty="0" err="1">
                  <a:ln>
                    <a:noFill/>
                  </a:ln>
                  <a:solidFill>
                    <a:srgbClr val="37424A"/>
                  </a:solidFill>
                  <a:effectLst/>
                  <a:uLnTx/>
                  <a:uFillTx/>
                  <a:latin typeface="Aptos" panose="020B0004020202020204" pitchFamily="34" charset="0"/>
                </a:rPr>
                <a:t>vaccine</a:t>
              </a:r>
              <a:endParaRPr kumimoji="0" lang="en-US" sz="1600" b="0" i="0" u="none" strike="noStrike" kern="0" cap="none" spc="0" normalizeH="0" baseline="0" noProof="0" dirty="0">
                <a:ln>
                  <a:noFill/>
                </a:ln>
                <a:solidFill>
                  <a:srgbClr val="37424A"/>
                </a:solidFill>
                <a:effectLst/>
                <a:uLnTx/>
                <a:uFillTx/>
                <a:latin typeface="Aptos" panose="020B0004020202020204" pitchFamily="34" charset="0"/>
              </a:endParaRPr>
            </a:p>
          </p:txBody>
        </p:sp>
        <p:sp>
          <p:nvSpPr>
            <p:cNvPr id="35" name="Rectangle 34">
              <a:extLst>
                <a:ext uri="{FF2B5EF4-FFF2-40B4-BE49-F238E27FC236}">
                  <a16:creationId xmlns:a16="http://schemas.microsoft.com/office/drawing/2014/main" id="{B1995209-88F5-4092-B66F-3515C63DE7F4}"/>
                </a:ext>
              </a:extLst>
            </p:cNvPr>
            <p:cNvSpPr/>
            <p:nvPr/>
          </p:nvSpPr>
          <p:spPr>
            <a:xfrm>
              <a:off x="6453183" y="3199045"/>
              <a:ext cx="2973071" cy="325331"/>
            </a:xfrm>
            <a:prstGeom prst="rect">
              <a:avLst/>
            </a:prstGeom>
            <a:solidFill>
              <a:srgbClr val="66203A"/>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≥6</a:t>
              </a:r>
              <a:r>
                <a:rPr kumimoji="0" lang="tr-TR" sz="1400" b="1" i="0" u="none" strike="noStrike" kern="0" cap="none" spc="10" normalizeH="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 </a:t>
              </a:r>
              <a:r>
                <a:rPr kumimoji="0" lang="tr-TR" sz="1400" b="1" i="0" u="none" strike="noStrike" kern="0" cap="none" spc="10" normalizeH="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Month</a:t>
              </a:r>
              <a:endPar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sp>
          <p:nvSpPr>
            <p:cNvPr id="36" name="Rectangle 35">
              <a:extLst>
                <a:ext uri="{FF2B5EF4-FFF2-40B4-BE49-F238E27FC236}">
                  <a16:creationId xmlns:a16="http://schemas.microsoft.com/office/drawing/2014/main" id="{784C5A8A-1FE7-430E-9173-9649288B81A0}"/>
                </a:ext>
              </a:extLst>
            </p:cNvPr>
            <p:cNvSpPr/>
            <p:nvPr/>
          </p:nvSpPr>
          <p:spPr>
            <a:xfrm>
              <a:off x="6454609" y="4260091"/>
              <a:ext cx="2970218" cy="325331"/>
            </a:xfrm>
            <a:prstGeom prst="rect">
              <a:avLst/>
            </a:prstGeom>
            <a:solidFill>
              <a:srgbClr val="66203A"/>
            </a:solidFill>
            <a:ln w="6350" cap="flat" cmpd="sng" algn="ctr">
              <a:noFill/>
              <a:prstDash val="solid"/>
              <a:round/>
              <a:headEnd type="none" w="med" len="med"/>
              <a:tailEnd type="non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≥12 Ay </a:t>
              </a:r>
              <a:r>
                <a:rPr kumimoji="0" lang="en-US" sz="1400" b="1" i="0" u="none" strike="noStrike" kern="0" cap="none" spc="10" normalizeH="0" baseline="0" noProof="0" dirty="0" err="1">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rPr>
                <a:t>Süreyle</a:t>
              </a:r>
              <a:endParaRPr kumimoji="0" lang="en-US" sz="1400" b="1" i="0" u="none" strike="noStrike" kern="0" cap="none" spc="10" normalizeH="0" baseline="0" noProof="0" dirty="0">
                <a:ln>
                  <a:noFill/>
                </a:ln>
                <a:solidFill>
                  <a:srgbClr val="FFFFFF"/>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grpSp>
      <p:sp>
        <p:nvSpPr>
          <p:cNvPr id="37" name="9 Altbilgi Yer Tutucusu">
            <a:extLst>
              <a:ext uri="{FF2B5EF4-FFF2-40B4-BE49-F238E27FC236}">
                <a16:creationId xmlns:a16="http://schemas.microsoft.com/office/drawing/2014/main" id="{61387F8B-D853-4739-A2EE-0BB1B32ADEEA}"/>
              </a:ext>
            </a:extLst>
          </p:cNvPr>
          <p:cNvSpPr>
            <a:spLocks noGrp="1"/>
          </p:cNvSpPr>
          <p:nvPr>
            <p:ph type="ftr" sz="quarter" idx="11"/>
          </p:nvPr>
        </p:nvSpPr>
        <p:spPr/>
        <p:txBody>
          <a:bodyPr/>
          <a:lstStyle/>
          <a:p>
            <a:pPr>
              <a:defRPr/>
            </a:pPr>
            <a:r>
              <a:rPr lang="en-US" sz="1800" dirty="0">
                <a:effectLst/>
                <a:ea typeface="Calibri" panose="020F0502020204030204" pitchFamily="34" charset="0"/>
                <a:cs typeface="Times New Roman" panose="02020603050405020304" pitchFamily="18" charset="0"/>
              </a:rPr>
              <a:t>Ferris DG, Pediatrics 2017</a:t>
            </a:r>
            <a:endParaRPr lang="en-US" dirty="0"/>
          </a:p>
        </p:txBody>
      </p:sp>
      <p:sp>
        <p:nvSpPr>
          <p:cNvPr id="4" name="Başlık 3">
            <a:extLst>
              <a:ext uri="{FF2B5EF4-FFF2-40B4-BE49-F238E27FC236}">
                <a16:creationId xmlns:a16="http://schemas.microsoft.com/office/drawing/2014/main" id="{12C6AEB3-2A2D-8954-374E-719C4B66D3F1}"/>
              </a:ext>
            </a:extLst>
          </p:cNvPr>
          <p:cNvSpPr>
            <a:spLocks noGrp="1"/>
          </p:cNvSpPr>
          <p:nvPr>
            <p:ph type="title"/>
          </p:nvPr>
        </p:nvSpPr>
        <p:spPr/>
        <p:txBody>
          <a:bodyPr>
            <a:normAutofit fontScale="90000"/>
          </a:bodyPr>
          <a:lstStyle/>
          <a:p>
            <a:r>
              <a:rPr lang="en-US" dirty="0"/>
              <a:t>3 Doses of 4vHPV Vaccine in Adolescents, 10-Year Follow-Up Data</a:t>
            </a:r>
            <a:endParaRPr lang="tr-TR" dirty="0"/>
          </a:p>
        </p:txBody>
      </p:sp>
      <p:sp>
        <p:nvSpPr>
          <p:cNvPr id="38" name="Rounded Rectangle 2">
            <a:extLst>
              <a:ext uri="{FF2B5EF4-FFF2-40B4-BE49-F238E27FC236}">
                <a16:creationId xmlns:a16="http://schemas.microsoft.com/office/drawing/2014/main" id="{FBC563A0-BF52-436F-A128-B13B54895023}"/>
              </a:ext>
            </a:extLst>
          </p:cNvPr>
          <p:cNvSpPr/>
          <p:nvPr/>
        </p:nvSpPr>
        <p:spPr bwMode="auto">
          <a:xfrm>
            <a:off x="9197134" y="2618002"/>
            <a:ext cx="2474913" cy="282230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tr-TR" sz="2400">
              <a:latin typeface="Times New Roman" pitchFamily="18" charset="0"/>
            </a:endParaRPr>
          </a:p>
        </p:txBody>
      </p:sp>
    </p:spTree>
    <p:extLst>
      <p:ext uri="{BB962C8B-B14F-4D97-AF65-F5344CB8AC3E}">
        <p14:creationId xmlns:p14="http://schemas.microsoft.com/office/powerpoint/2010/main" val="116418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3">
            <a:extLst>
              <a:ext uri="{FF2B5EF4-FFF2-40B4-BE49-F238E27FC236}">
                <a16:creationId xmlns:a16="http://schemas.microsoft.com/office/drawing/2014/main" id="{C2AE4351-6322-4821-9444-4D158BA22227}"/>
              </a:ext>
            </a:extLst>
          </p:cNvPr>
          <p:cNvSpPr txBox="1">
            <a:spLocks/>
          </p:cNvSpPr>
          <p:nvPr/>
        </p:nvSpPr>
        <p:spPr>
          <a:xfrm>
            <a:off x="862295" y="436497"/>
            <a:ext cx="9928415" cy="79552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800" kern="600" spc="30" baseline="0">
                <a:solidFill>
                  <a:schemeClr val="accent1"/>
                </a:solidFill>
                <a:latin typeface="Arial Narrow"/>
                <a:ea typeface="+mj-ea"/>
                <a:cs typeface="Arial Narrow"/>
              </a:defRPr>
            </a:lvl1pPr>
          </a:lstStyle>
          <a:p>
            <a:pPr lvl="0"/>
            <a:endParaRPr kumimoji="0" lang="en-US" sz="2800" b="0" i="0" u="none" strike="noStrike" kern="600" cap="none" spc="30" normalizeH="0" baseline="0" noProof="0" dirty="0">
              <a:ln>
                <a:noFill/>
              </a:ln>
              <a:solidFill>
                <a:schemeClr val="bg1"/>
              </a:solidFill>
              <a:effectLst/>
              <a:uLnTx/>
              <a:uFillTx/>
              <a:latin typeface="Aptos" panose="020B0004020202020204" pitchFamily="34" charset="0"/>
            </a:endParaRPr>
          </a:p>
        </p:txBody>
      </p:sp>
      <p:sp>
        <p:nvSpPr>
          <p:cNvPr id="66" name="Text Placeholder 2">
            <a:extLst>
              <a:ext uri="{FF2B5EF4-FFF2-40B4-BE49-F238E27FC236}">
                <a16:creationId xmlns:a16="http://schemas.microsoft.com/office/drawing/2014/main" id="{18601188-C846-4730-93ED-58560DA8AD12}"/>
              </a:ext>
            </a:extLst>
          </p:cNvPr>
          <p:cNvSpPr txBox="1">
            <a:spLocks/>
          </p:cNvSpPr>
          <p:nvPr/>
        </p:nvSpPr>
        <p:spPr>
          <a:xfrm>
            <a:off x="184119" y="6269724"/>
            <a:ext cx="9928225" cy="455944"/>
          </a:xfrm>
          <a:prstGeom prst="rect">
            <a:avLst/>
          </a:prstGeom>
        </p:spPr>
        <p:txBody>
          <a:bodyPr vert="horz" lIns="0" tIns="0" rIns="0" bIns="0" numCol="1" spcCol="457200" rtlCol="0" anchor="b" anchorCtr="0">
            <a:noAutofit/>
          </a:bodyPr>
          <a:lstStyle>
            <a:lvl1pPr marL="0" indent="0" algn="l" defTabSz="457200" rtl="0" eaLnBrk="1" latinLnBrk="0" hangingPunct="1">
              <a:lnSpc>
                <a:spcPct val="90000"/>
              </a:lnSpc>
              <a:spcBef>
                <a:spcPts val="0"/>
              </a:spcBef>
              <a:spcAft>
                <a:spcPts val="200"/>
              </a:spcAft>
              <a:buClr>
                <a:schemeClr val="tx2"/>
              </a:buClr>
              <a:buFont typeface="Wingdings" panose="05000000000000000000" pitchFamily="2" charset="2"/>
              <a:buNone/>
              <a:defRPr sz="9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20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200"/>
              </a:spcAft>
              <a:buClr>
                <a:srgbClr val="37424A"/>
              </a:buClr>
              <a:buSzTx/>
              <a:buFont typeface="Wingdings" panose="05000000000000000000" pitchFamily="2" charset="2"/>
              <a:buNone/>
              <a:tabLst/>
              <a:defRPr/>
            </a:pPr>
            <a:endParaRPr kumimoji="0" lang="en-US" sz="900" b="0" i="0" u="none" strike="noStrike" kern="600" cap="none" spc="10" normalizeH="0" baseline="0" noProof="0" dirty="0">
              <a:ln>
                <a:noFill/>
              </a:ln>
              <a:solidFill>
                <a:schemeClr val="bg1"/>
              </a:solidFill>
              <a:effectLst/>
              <a:uLnTx/>
              <a:uFillTx/>
              <a:latin typeface="Arial Narrow"/>
              <a:ea typeface="+mn-ea"/>
            </a:endParaRPr>
          </a:p>
        </p:txBody>
      </p:sp>
      <p:sp>
        <p:nvSpPr>
          <p:cNvPr id="67" name="Content Placeholder 5">
            <a:extLst>
              <a:ext uri="{FF2B5EF4-FFF2-40B4-BE49-F238E27FC236}">
                <a16:creationId xmlns:a16="http://schemas.microsoft.com/office/drawing/2014/main" id="{7D2318E0-A6B3-4699-841F-E2D411F9C905}"/>
              </a:ext>
            </a:extLst>
          </p:cNvPr>
          <p:cNvSpPr txBox="1">
            <a:spLocks/>
          </p:cNvSpPr>
          <p:nvPr/>
        </p:nvSpPr>
        <p:spPr>
          <a:xfrm>
            <a:off x="205253" y="1897238"/>
            <a:ext cx="11713120" cy="1372683"/>
          </a:xfrm>
          <a:prstGeom prst="rect">
            <a:avLst/>
          </a:prstGeom>
        </p:spPr>
        <p:txBody>
          <a:bodyPr vert="horz" wrap="square" lIns="0" tIns="0" rIns="0" bIns="0" rtlCol="0" anchor="t" anchorCtr="0">
            <a:spAutoFit/>
          </a:bodyPr>
          <a:lstStyle>
            <a:lvl1pPr marL="344488" indent="-344488" algn="l" defTabSz="457200" rtl="0" eaLnBrk="1" latinLnBrk="0" hangingPunct="1">
              <a:lnSpc>
                <a:spcPct val="90000"/>
              </a:lnSpc>
              <a:spcBef>
                <a:spcPts val="0"/>
              </a:spcBef>
              <a:spcAft>
                <a:spcPts val="600"/>
              </a:spcAft>
              <a:buClr>
                <a:schemeClr val="tx2"/>
              </a:buClr>
              <a:buFont typeface="Wingdings" panose="05000000000000000000" pitchFamily="2" charset="2"/>
              <a:buChar char="§"/>
              <a:defRPr sz="1800" kern="600" spc="10">
                <a:solidFill>
                  <a:srgbClr val="37424A"/>
                </a:solidFill>
                <a:latin typeface="Arial Narrow"/>
                <a:ea typeface="+mn-ea"/>
                <a:cs typeface="Arial Narrow"/>
              </a:defRPr>
            </a:lvl1pPr>
            <a:lvl2pPr marL="630238" indent="-234950" algn="l" defTabSz="457200" rtl="0" eaLnBrk="1" latinLnBrk="0" hangingPunct="1">
              <a:lnSpc>
                <a:spcPct val="90000"/>
              </a:lnSpc>
              <a:spcBef>
                <a:spcPts val="0"/>
              </a:spcBef>
              <a:spcAft>
                <a:spcPts val="600"/>
              </a:spcAft>
              <a:buSzPct val="95000"/>
              <a:buFont typeface="Arial"/>
              <a:buChar char="•"/>
              <a:defRPr sz="1800" kern="600" spc="10">
                <a:solidFill>
                  <a:srgbClr val="37424A"/>
                </a:solidFill>
                <a:latin typeface="Arial Narrow"/>
                <a:ea typeface="+mn-ea"/>
                <a:cs typeface="Arial Narrow"/>
              </a:defRPr>
            </a:lvl2pPr>
            <a:lvl3pPr marL="914400" indent="-222250" algn="l" defTabSz="457200" rtl="0" eaLnBrk="1" latinLnBrk="0" hangingPunct="1">
              <a:lnSpc>
                <a:spcPct val="90000"/>
              </a:lnSpc>
              <a:spcBef>
                <a:spcPts val="0"/>
              </a:spcBef>
              <a:spcAft>
                <a:spcPts val="600"/>
              </a:spcAft>
              <a:buFont typeface="Lucida Grande"/>
              <a:buChar char="–"/>
              <a:defRPr sz="1800" kern="600" spc="10">
                <a:solidFill>
                  <a:srgbClr val="37424A"/>
                </a:solidFill>
                <a:latin typeface="Arial Narrow"/>
                <a:ea typeface="+mn-ea"/>
                <a:cs typeface="Arial Narrow"/>
              </a:defRPr>
            </a:lvl3pPr>
            <a:lvl4pPr marL="1198563" indent="-234950" algn="l" defTabSz="457200" rtl="0" eaLnBrk="1" latinLnBrk="0" hangingPunct="1">
              <a:lnSpc>
                <a:spcPct val="90000"/>
              </a:lnSpc>
              <a:spcBef>
                <a:spcPts val="0"/>
              </a:spcBef>
              <a:spcAft>
                <a:spcPts val="600"/>
              </a:spcAft>
              <a:buSzPct val="100000"/>
              <a:buFont typeface="Arial Narrow" panose="020B0606020202030204" pitchFamily="34" charset="0"/>
              <a:buChar char="◦"/>
              <a:defRPr sz="1800" kern="600" spc="10">
                <a:solidFill>
                  <a:srgbClr val="37424A"/>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1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Wingdings" panose="05000000000000000000" pitchFamily="2" charset="2"/>
              <a:buChar char="ü"/>
            </a:pPr>
            <a:r>
              <a:rPr lang="en-US" sz="2000" dirty="0"/>
              <a:t>24,099 person-years of </a:t>
            </a:r>
            <a:r>
              <a:rPr lang="tr-TR" sz="2000" dirty="0"/>
              <a:t>FU</a:t>
            </a:r>
            <a:r>
              <a:rPr lang="en-US" sz="2000" dirty="0"/>
              <a:t> data from 2,121 women living in Denmark, Iceland, Norway and Sweden in the 14th year of vaccination</a:t>
            </a:r>
            <a:endParaRPr lang="tr-TR" sz="2000" dirty="0">
              <a:latin typeface="Aptos" panose="020B0004020202020204" pitchFamily="34" charset="0"/>
            </a:endParaRPr>
          </a:p>
          <a:p>
            <a:pPr lvl="0">
              <a:buClrTx/>
              <a:buFont typeface="Wingdings" panose="05000000000000000000" pitchFamily="2" charset="2"/>
              <a:buChar char="ü"/>
            </a:pPr>
            <a:r>
              <a:rPr lang="en-US" sz="2000" dirty="0">
                <a:latin typeface="Aptos" panose="020B0004020202020204" pitchFamily="34" charset="0"/>
              </a:rPr>
              <a:t>During 14 years post-vaccination, in the PPE population</a:t>
            </a:r>
            <a:endParaRPr lang="tr-TR" sz="2000" dirty="0">
              <a:latin typeface="Aptos" panose="020B0004020202020204" pitchFamily="34" charset="0"/>
            </a:endParaRPr>
          </a:p>
          <a:p>
            <a:pPr marL="0" lvl="0" indent="0">
              <a:buClrTx/>
              <a:buNone/>
            </a:pPr>
            <a:r>
              <a:rPr lang="en-US" sz="2800" b="1" u="sng" dirty="0">
                <a:solidFill>
                  <a:srgbClr val="E57130"/>
                </a:solidFill>
                <a:latin typeface="Aptos" panose="020B0004020202020204" pitchFamily="34" charset="0"/>
              </a:rPr>
              <a:t>No new cases of CIN 2+ associated with HPV 16/18 were observed</a:t>
            </a:r>
            <a:endParaRPr lang="en-US" sz="2000" b="1" u="sng" dirty="0">
              <a:solidFill>
                <a:srgbClr val="E57130"/>
              </a:solidFill>
              <a:latin typeface="Aptos" panose="020B0004020202020204" pitchFamily="34" charset="0"/>
            </a:endParaRPr>
          </a:p>
        </p:txBody>
      </p:sp>
      <p:sp>
        <p:nvSpPr>
          <p:cNvPr id="68" name="Footer Placeholder 3">
            <a:extLst>
              <a:ext uri="{FF2B5EF4-FFF2-40B4-BE49-F238E27FC236}">
                <a16:creationId xmlns:a16="http://schemas.microsoft.com/office/drawing/2014/main" id="{0CAA5ACE-5578-4E8A-A8B2-855FB99CF8E7}"/>
              </a:ext>
            </a:extLst>
          </p:cNvPr>
          <p:cNvSpPr txBox="1">
            <a:spLocks/>
          </p:cNvSpPr>
          <p:nvPr/>
        </p:nvSpPr>
        <p:spPr>
          <a:xfrm>
            <a:off x="740375" y="5780387"/>
            <a:ext cx="9573375" cy="289536"/>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800" dirty="0">
              <a:solidFill>
                <a:srgbClr val="37424A"/>
              </a:solidFill>
              <a:latin typeface="Arial Narrow"/>
            </a:endParaRPr>
          </a:p>
        </p:txBody>
      </p:sp>
      <p:sp>
        <p:nvSpPr>
          <p:cNvPr id="69" name="Footer Placeholder 3">
            <a:extLst>
              <a:ext uri="{FF2B5EF4-FFF2-40B4-BE49-F238E27FC236}">
                <a16:creationId xmlns:a16="http://schemas.microsoft.com/office/drawing/2014/main" id="{F191BC29-9789-49D1-A543-5002EFCE22B5}"/>
              </a:ext>
            </a:extLst>
          </p:cNvPr>
          <p:cNvSpPr txBox="1">
            <a:spLocks/>
          </p:cNvSpPr>
          <p:nvPr/>
        </p:nvSpPr>
        <p:spPr>
          <a:xfrm>
            <a:off x="862295" y="7287370"/>
            <a:ext cx="9884082" cy="289536"/>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800" dirty="0">
              <a:solidFill>
                <a:srgbClr val="37424A"/>
              </a:solidFill>
              <a:latin typeface="Arial Narrow"/>
            </a:endParaRPr>
          </a:p>
        </p:txBody>
      </p:sp>
      <p:sp>
        <p:nvSpPr>
          <p:cNvPr id="70" name="Rectangle 69">
            <a:extLst>
              <a:ext uri="{FF2B5EF4-FFF2-40B4-BE49-F238E27FC236}">
                <a16:creationId xmlns:a16="http://schemas.microsoft.com/office/drawing/2014/main" id="{71F06A4D-F24E-46B2-B3E8-4871D761B643}"/>
              </a:ext>
            </a:extLst>
          </p:cNvPr>
          <p:cNvSpPr/>
          <p:nvPr/>
        </p:nvSpPr>
        <p:spPr>
          <a:xfrm>
            <a:off x="619124" y="3347710"/>
            <a:ext cx="10729058" cy="727045"/>
          </a:xfrm>
          <a:prstGeom prst="rect">
            <a:avLst/>
          </a:prstGeom>
          <a:solidFill>
            <a:srgbClr val="223872"/>
          </a:solidFill>
          <a:ln w="19050" cap="flat" cmpd="sng" algn="ctr">
            <a:noFill/>
            <a:prstDash val="solid"/>
            <a:round/>
            <a:headEnd type="none" w="med" len="med"/>
            <a:tailEnd type="none" w="med" len="med"/>
          </a:ln>
          <a:effectLst/>
        </p:spPr>
        <p:txBody>
          <a:bodyPr tIns="137160" rtlCol="0" anchor="t"/>
          <a:lstStyle/>
          <a:p>
            <a:pPr marL="0" lvl="1" defTabSz="457200">
              <a:lnSpc>
                <a:spcPct val="90000"/>
              </a:lnSpc>
              <a:buSzPct val="95000"/>
            </a:pPr>
            <a:r>
              <a:rPr lang="en-US" b="1" kern="0" dirty="0">
                <a:solidFill>
                  <a:schemeClr val="bg1"/>
                </a:solidFill>
                <a:latin typeface="Aptos" panose="020B0004020202020204" pitchFamily="34" charset="0"/>
              </a:rPr>
              <a:t>100% vaccine efficacy (95% CI: 94.7, 100) sustained for ≥12 years tended to persist at 14 years of vaccination</a:t>
            </a:r>
            <a:endParaRPr kumimoji="0" lang="en-US" b="1" i="0" u="none" strike="noStrike" kern="600" cap="none" spc="10" normalizeH="0" baseline="0" noProof="0" dirty="0">
              <a:ln>
                <a:noFill/>
              </a:ln>
              <a:solidFill>
                <a:schemeClr val="bg1"/>
              </a:solidFill>
              <a:effectLst/>
              <a:uLnTx/>
              <a:uFillTx/>
              <a:latin typeface="Aptos" panose="020B0004020202020204" pitchFamily="34" charset="0"/>
            </a:endParaRPr>
          </a:p>
        </p:txBody>
      </p:sp>
      <p:sp>
        <p:nvSpPr>
          <p:cNvPr id="71" name="Rectangle 70">
            <a:extLst>
              <a:ext uri="{FF2B5EF4-FFF2-40B4-BE49-F238E27FC236}">
                <a16:creationId xmlns:a16="http://schemas.microsoft.com/office/drawing/2014/main" id="{AD152E55-4A88-4409-B95D-8C0291C369DD}"/>
              </a:ext>
            </a:extLst>
          </p:cNvPr>
          <p:cNvSpPr/>
          <p:nvPr/>
        </p:nvSpPr>
        <p:spPr>
          <a:xfrm>
            <a:off x="619123" y="4561995"/>
            <a:ext cx="5605031" cy="1070623"/>
          </a:xfrm>
          <a:prstGeom prst="rect">
            <a:avLst/>
          </a:prstGeom>
          <a:solidFill>
            <a:schemeClr val="accent5">
              <a:lumMod val="20000"/>
              <a:lumOff val="80000"/>
            </a:schemeClr>
          </a:solidFill>
          <a:ln w="19050" cap="flat" cmpd="sng" algn="ctr">
            <a:noFill/>
            <a:prstDash val="solid"/>
            <a:round/>
            <a:headEnd type="none" w="med" len="med"/>
            <a:tailEnd type="none" w="med" len="med"/>
          </a:ln>
          <a:effectLst/>
        </p:spPr>
        <p:txBody>
          <a:bodyPr tIns="137160" rIns="0" rtlCol="0" anchor="t"/>
          <a:lstStyle/>
          <a:p>
            <a:pPr marL="0" lvl="1" defTabSz="457200">
              <a:lnSpc>
                <a:spcPct val="90000"/>
              </a:lnSpc>
              <a:buSzPct val="95000"/>
            </a:pPr>
            <a:r>
              <a:rPr lang="en-US" kern="600" spc="10" dirty="0">
                <a:solidFill>
                  <a:srgbClr val="223872"/>
                </a:solidFill>
                <a:latin typeface="Aptos" panose="020B0004020202020204" pitchFamily="34" charset="0"/>
              </a:rPr>
              <a:t>4vHPV vaccine produced antibody responses against HPV 6, 11, 16, and 18 that persisted for up to 14 years </a:t>
            </a:r>
            <a:r>
              <a:rPr lang="en-US" kern="600" spc="10" dirty="0" err="1">
                <a:solidFill>
                  <a:srgbClr val="223872"/>
                </a:solidFill>
                <a:latin typeface="Aptos" panose="020B0004020202020204" pitchFamily="34" charset="0"/>
              </a:rPr>
              <a:t>postvaccination</a:t>
            </a:r>
            <a:endParaRPr kumimoji="0" lang="en-US" sz="1800" b="0" i="0" u="none" strike="noStrike" kern="600" cap="none" spc="10" normalizeH="0" baseline="0" noProof="0" dirty="0">
              <a:ln>
                <a:noFill/>
              </a:ln>
              <a:solidFill>
                <a:srgbClr val="223872"/>
              </a:solidFill>
              <a:effectLst/>
              <a:uLnTx/>
              <a:uFillTx/>
              <a:latin typeface="Aptos" panose="020B0004020202020204" pitchFamily="34" charset="0"/>
            </a:endParaRPr>
          </a:p>
        </p:txBody>
      </p:sp>
      <p:sp>
        <p:nvSpPr>
          <p:cNvPr id="72" name="Rectangle 71">
            <a:extLst>
              <a:ext uri="{FF2B5EF4-FFF2-40B4-BE49-F238E27FC236}">
                <a16:creationId xmlns:a16="http://schemas.microsoft.com/office/drawing/2014/main" id="{A3276378-32A7-4ECA-837F-58CEDCC5C924}"/>
              </a:ext>
            </a:extLst>
          </p:cNvPr>
          <p:cNvSpPr/>
          <p:nvPr/>
        </p:nvSpPr>
        <p:spPr>
          <a:xfrm>
            <a:off x="6330879" y="4098337"/>
            <a:ext cx="5017303" cy="463658"/>
          </a:xfrm>
          <a:prstGeom prst="rect">
            <a:avLst/>
          </a:prstGeom>
          <a:solidFill>
            <a:srgbClr val="37424A"/>
          </a:solidFill>
          <a:ln w="19050" cap="flat" cmpd="sng" algn="ctr">
            <a:noFill/>
            <a:prstDash val="solid"/>
            <a:round/>
            <a:headEnd type="none" w="med" len="med"/>
            <a:tailEnd type="none" w="med" len="med"/>
          </a:ln>
          <a:effectLst/>
        </p:spPr>
        <p:txBody>
          <a:bodyPr tIns="137160" rIns="0" rtlCol="0" anchor="t"/>
          <a:lstStyle/>
          <a:p>
            <a:pPr marL="0" lvl="1" algn="ctr" defTabSz="457200">
              <a:lnSpc>
                <a:spcPct val="90000"/>
              </a:lnSpc>
              <a:spcBef>
                <a:spcPts val="600"/>
              </a:spcBef>
              <a:buSzPct val="95000"/>
              <a:defRPr/>
            </a:pPr>
            <a:r>
              <a:rPr lang="en-US" sz="1600" b="1" kern="600" dirty="0" err="1">
                <a:solidFill>
                  <a:srgbClr val="FFFFFF"/>
                </a:solidFill>
                <a:latin typeface="Aptos" panose="020B0004020202020204" pitchFamily="34" charset="0"/>
              </a:rPr>
              <a:t>Seropositivity</a:t>
            </a:r>
            <a:r>
              <a:rPr lang="en-US" sz="1600" b="1" kern="600" dirty="0">
                <a:solidFill>
                  <a:srgbClr val="FFFFFF"/>
                </a:solidFill>
                <a:latin typeface="Aptos" panose="020B0004020202020204" pitchFamily="34" charset="0"/>
              </a:rPr>
              <a:t> Rates in the 14th Year</a:t>
            </a:r>
            <a:endParaRPr kumimoji="0" lang="en-US" sz="1600" b="1" i="0" u="none" strike="noStrike" kern="600" cap="none" spc="10" normalizeH="0" baseline="0" noProof="0" dirty="0">
              <a:ln>
                <a:noFill/>
              </a:ln>
              <a:solidFill>
                <a:srgbClr val="FFFFFF"/>
              </a:solidFill>
              <a:effectLst/>
              <a:uLnTx/>
              <a:uFillTx/>
              <a:latin typeface="Aptos" panose="020B0004020202020204" pitchFamily="34" charset="0"/>
              <a:ea typeface="+mn-ea"/>
              <a:cs typeface="+mn-cs"/>
            </a:endParaRPr>
          </a:p>
        </p:txBody>
      </p:sp>
      <p:sp>
        <p:nvSpPr>
          <p:cNvPr id="75" name="Rectangle 74">
            <a:extLst>
              <a:ext uri="{FF2B5EF4-FFF2-40B4-BE49-F238E27FC236}">
                <a16:creationId xmlns:a16="http://schemas.microsoft.com/office/drawing/2014/main" id="{0C60C5A5-47C0-44A7-B57C-FD201D2FA8B5}"/>
              </a:ext>
            </a:extLst>
          </p:cNvPr>
          <p:cNvSpPr/>
          <p:nvPr/>
        </p:nvSpPr>
        <p:spPr>
          <a:xfrm>
            <a:off x="6330878" y="4581045"/>
            <a:ext cx="5017303" cy="1247748"/>
          </a:xfrm>
          <a:prstGeom prst="rect">
            <a:avLst/>
          </a:prstGeom>
          <a:solidFill>
            <a:srgbClr val="37424A">
              <a:lumMod val="20000"/>
              <a:lumOff val="80000"/>
            </a:srgbClr>
          </a:solidFill>
          <a:ln w="6350" cap="flat" cmpd="sng" algn="ctr">
            <a:noFill/>
            <a:prstDash val="solid"/>
            <a:round/>
            <a:headEnd type="none" w="med" len="med"/>
            <a:tailEnd type="none" w="med" len="med"/>
          </a:ln>
          <a:effectLst/>
        </p:spPr>
        <p:txBody>
          <a:bodyPr rtlCol="0" anchor="t" anchorCtr="0"/>
          <a:lstStyle/>
          <a:p>
            <a:pPr marL="0" marR="0" lvl="0" indent="0" algn="ctr" defTabSz="457200" eaLnBrk="1" fontAlgn="auto" latinLnBrk="0" hangingPunct="1">
              <a:lnSpc>
                <a:spcPct val="100000"/>
              </a:lnSpc>
              <a:spcBef>
                <a:spcPts val="0"/>
              </a:spcBef>
              <a:spcAft>
                <a:spcPts val="1200"/>
              </a:spcAft>
              <a:buClrTx/>
              <a:buSzTx/>
              <a:buFontTx/>
              <a:buNone/>
              <a:tabLst/>
              <a:defRPr/>
            </a:pPr>
            <a:r>
              <a:rPr kumimoji="0" lang="en-US" sz="3200" b="1" i="0" u="none" strike="noStrike" kern="0" cap="none" spc="0" normalizeH="0" baseline="0" noProof="0" dirty="0">
                <a:ln>
                  <a:noFill/>
                </a:ln>
                <a:solidFill>
                  <a:srgbClr val="37424A"/>
                </a:solidFill>
                <a:effectLst/>
                <a:uLnTx/>
                <a:uFillTx/>
                <a:latin typeface="Aptos" panose="020B0004020202020204" pitchFamily="34" charset="0"/>
                <a:ea typeface="+mn-ea"/>
                <a:cs typeface="+mn-cs"/>
              </a:rPr>
              <a:t>&gt;90%</a:t>
            </a:r>
            <a:endParaRPr kumimoji="0" lang="tr-TR" sz="3200" b="1" i="0" u="none" strike="noStrike" kern="0" cap="none" spc="0" normalizeH="0" baseline="0" noProof="0" dirty="0">
              <a:ln>
                <a:noFill/>
              </a:ln>
              <a:solidFill>
                <a:srgbClr val="37424A"/>
              </a:solidFill>
              <a:effectLst/>
              <a:uLnTx/>
              <a:uFillTx/>
              <a:latin typeface="Aptos" panose="020B0004020202020204" pitchFamily="34" charset="0"/>
              <a:ea typeface="+mn-ea"/>
              <a:cs typeface="+mn-cs"/>
            </a:endParaRPr>
          </a:p>
          <a:p>
            <a:pPr lvl="0" algn="ctr" defTabSz="457200">
              <a:spcAft>
                <a:spcPts val="1200"/>
              </a:spcAft>
              <a:defRPr/>
            </a:pPr>
            <a:r>
              <a:rPr lang="en-US" sz="2400" b="1" kern="0" dirty="0">
                <a:solidFill>
                  <a:srgbClr val="37424A"/>
                </a:solidFill>
                <a:latin typeface="Aptos" panose="020B0004020202020204" pitchFamily="34" charset="0"/>
              </a:rPr>
              <a:t>IgG LIA </a:t>
            </a:r>
            <a:r>
              <a:rPr lang="en-US" sz="2400" kern="0" dirty="0">
                <a:solidFill>
                  <a:srgbClr val="37424A"/>
                </a:solidFill>
                <a:latin typeface="Aptos" panose="020B0004020202020204" pitchFamily="34" charset="0"/>
              </a:rPr>
              <a:t>for all 4 HPV types</a:t>
            </a:r>
            <a:endParaRPr kumimoji="0" lang="en-US" sz="2400" b="0" i="0" u="none" strike="noStrike" kern="0" cap="none" spc="0" normalizeH="0" baseline="0" noProof="0" dirty="0">
              <a:ln>
                <a:noFill/>
              </a:ln>
              <a:solidFill>
                <a:srgbClr val="37424A"/>
              </a:solidFill>
              <a:effectLst/>
              <a:uLnTx/>
              <a:uFillTx/>
              <a:latin typeface="Aptos" panose="020B0004020202020204" pitchFamily="34" charset="0"/>
              <a:ea typeface="+mn-ea"/>
              <a:cs typeface="+mn-cs"/>
            </a:endParaRPr>
          </a:p>
        </p:txBody>
      </p:sp>
      <p:sp>
        <p:nvSpPr>
          <p:cNvPr id="76" name="Rectangle 75">
            <a:extLst>
              <a:ext uri="{FF2B5EF4-FFF2-40B4-BE49-F238E27FC236}">
                <a16:creationId xmlns:a16="http://schemas.microsoft.com/office/drawing/2014/main" id="{44C9A447-E8F0-468B-BC53-6B88809D6A14}"/>
              </a:ext>
            </a:extLst>
          </p:cNvPr>
          <p:cNvSpPr/>
          <p:nvPr/>
        </p:nvSpPr>
        <p:spPr>
          <a:xfrm>
            <a:off x="527594" y="4145500"/>
            <a:ext cx="2785121" cy="369332"/>
          </a:xfrm>
          <a:prstGeom prst="rect">
            <a:avLst/>
          </a:prstGeom>
        </p:spPr>
        <p:txBody>
          <a:bodyPr wrap="none">
            <a:spAutoFit/>
          </a:bodyPr>
          <a:lstStyle/>
          <a:p>
            <a:pPr defTabSz="457200"/>
            <a:r>
              <a:rPr lang="tr-TR" b="1" dirty="0" err="1">
                <a:solidFill>
                  <a:schemeClr val="tx2"/>
                </a:solidFill>
                <a:latin typeface="Aptos" panose="020B0004020202020204" pitchFamily="34" charset="0"/>
              </a:rPr>
              <a:t>Immunogenicity</a:t>
            </a:r>
            <a:r>
              <a:rPr lang="tr-TR" b="1" dirty="0">
                <a:solidFill>
                  <a:schemeClr val="tx2"/>
                </a:solidFill>
                <a:latin typeface="Aptos" panose="020B0004020202020204" pitchFamily="34" charset="0"/>
              </a:rPr>
              <a:t> </a:t>
            </a:r>
            <a:r>
              <a:rPr lang="tr-TR" b="1" dirty="0" err="1">
                <a:solidFill>
                  <a:schemeClr val="tx2"/>
                </a:solidFill>
                <a:latin typeface="Aptos" panose="020B0004020202020204" pitchFamily="34" charset="0"/>
              </a:rPr>
              <a:t>Results</a:t>
            </a:r>
            <a:endParaRPr lang="en-US" dirty="0">
              <a:solidFill>
                <a:schemeClr val="tx2"/>
              </a:solidFill>
              <a:latin typeface="Aptos" panose="020B0004020202020204" pitchFamily="34" charset="0"/>
            </a:endParaRPr>
          </a:p>
        </p:txBody>
      </p:sp>
      <p:sp>
        <p:nvSpPr>
          <p:cNvPr id="5" name="Başlık 4">
            <a:extLst>
              <a:ext uri="{FF2B5EF4-FFF2-40B4-BE49-F238E27FC236}">
                <a16:creationId xmlns:a16="http://schemas.microsoft.com/office/drawing/2014/main" id="{E00E96C0-D788-E602-EC71-6EF65D2D41FB}"/>
              </a:ext>
            </a:extLst>
          </p:cNvPr>
          <p:cNvSpPr>
            <a:spLocks noGrp="1"/>
          </p:cNvSpPr>
          <p:nvPr>
            <p:ph type="title"/>
          </p:nvPr>
        </p:nvSpPr>
        <p:spPr/>
        <p:txBody>
          <a:bodyPr>
            <a:normAutofit fontScale="90000"/>
          </a:bodyPr>
          <a:lstStyle/>
          <a:p>
            <a:r>
              <a:rPr lang="en-US" dirty="0"/>
              <a:t>4vHPV Vaccine 14-Year Follow-Up Data in Women Aged 16-26</a:t>
            </a:r>
            <a:endParaRPr lang="tr-TR" dirty="0"/>
          </a:p>
        </p:txBody>
      </p:sp>
      <p:sp>
        <p:nvSpPr>
          <p:cNvPr id="3" name="Rectangle 1"/>
          <p:cNvSpPr>
            <a:spLocks noChangeArrowheads="1"/>
          </p:cNvSpPr>
          <p:nvPr/>
        </p:nvSpPr>
        <p:spPr bwMode="auto">
          <a:xfrm>
            <a:off x="152400" y="-1399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5392" rIns="91440" bIns="-2539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000" b="0" i="0" u="none" strike="noStrike" cap="none" normalizeH="0" baseline="0" dirty="0">
                <a:ln>
                  <a:noFill/>
                </a:ln>
                <a:solidFill>
                  <a:schemeClr val="tx1"/>
                </a:solidFill>
                <a:effectLst/>
                <a:latin typeface="Google Sans"/>
              </a:rPr>
            </a:br>
            <a:r>
              <a:rPr kumimoji="0" lang="tr-TR" altLang="tr-TR" sz="1000" b="0" i="0" u="none" strike="noStrike" cap="none" normalizeH="0" baseline="0" dirty="0">
                <a:ln>
                  <a:noFill/>
                </a:ln>
                <a:solidFill>
                  <a:schemeClr val="tx1"/>
                </a:solidFill>
                <a:effectLst/>
                <a:latin typeface="Google Sans"/>
              </a:rPr>
              <a:t>​</a:t>
            </a:r>
            <a:endParaRPr kumimoji="0" lang="tr-TR" altLang="tr-TR" sz="8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ptos" panose="020B0004020202020204" pitchFamily="34" charset="0"/>
            </a:endParaRPr>
          </a:p>
        </p:txBody>
      </p:sp>
      <p:sp>
        <p:nvSpPr>
          <p:cNvPr id="4" name="Rectangle 2"/>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dirty="0">
              <a:latin typeface="Aptos" panose="020B0004020202020204" pitchFamily="34" charset="0"/>
            </a:endParaRPr>
          </a:p>
        </p:txBody>
      </p:sp>
      <p:sp>
        <p:nvSpPr>
          <p:cNvPr id="6" name="Alt Bilgi Yer Tutucusu 5">
            <a:extLst>
              <a:ext uri="{FF2B5EF4-FFF2-40B4-BE49-F238E27FC236}">
                <a16:creationId xmlns:a16="http://schemas.microsoft.com/office/drawing/2014/main" id="{520E9893-BB25-8F4F-4845-FEEC8F7C78DB}"/>
              </a:ext>
            </a:extLst>
          </p:cNvPr>
          <p:cNvSpPr>
            <a:spLocks noGrp="1"/>
          </p:cNvSpPr>
          <p:nvPr>
            <p:ph type="ftr" sz="quarter" idx="11"/>
          </p:nvPr>
        </p:nvSpPr>
        <p:spPr/>
        <p:txBody>
          <a:bodyPr/>
          <a:lstStyle/>
          <a:p>
            <a:r>
              <a:rPr lang="tr-TR"/>
              <a:t>Kjaer S, EClinicalMedicine 2020 </a:t>
            </a:r>
          </a:p>
        </p:txBody>
      </p:sp>
    </p:spTree>
    <p:extLst>
      <p:ext uri="{BB962C8B-B14F-4D97-AF65-F5344CB8AC3E}">
        <p14:creationId xmlns:p14="http://schemas.microsoft.com/office/powerpoint/2010/main" val="4226483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62EB66F1-3FD3-57B8-CD9C-88A0CE6788B6}"/>
              </a:ext>
            </a:extLst>
          </p:cNvPr>
          <p:cNvSpPr>
            <a:spLocks noGrp="1"/>
          </p:cNvSpPr>
          <p:nvPr>
            <p:ph type="ftr" sz="quarter" idx="11"/>
          </p:nvPr>
        </p:nvSpPr>
        <p:spPr/>
        <p:txBody>
          <a:bodyPr/>
          <a:lstStyle/>
          <a:p>
            <a:r>
              <a:rPr lang="en-US"/>
              <a:t>Kjaer SK, Hum Vaccin Immunother 2024</a:t>
            </a:r>
          </a:p>
        </p:txBody>
      </p:sp>
      <p:sp>
        <p:nvSpPr>
          <p:cNvPr id="2" name="Başlık 1">
            <a:extLst>
              <a:ext uri="{FF2B5EF4-FFF2-40B4-BE49-F238E27FC236}">
                <a16:creationId xmlns:a16="http://schemas.microsoft.com/office/drawing/2014/main" id="{90D96A3A-51C4-2325-1B68-CBE57C53E8C4}"/>
              </a:ext>
            </a:extLst>
          </p:cNvPr>
          <p:cNvSpPr>
            <a:spLocks noGrp="1"/>
          </p:cNvSpPr>
          <p:nvPr>
            <p:ph type="title"/>
          </p:nvPr>
        </p:nvSpPr>
        <p:spPr/>
        <p:txBody>
          <a:bodyPr>
            <a:normAutofit fontScale="90000"/>
          </a:bodyPr>
          <a:lstStyle/>
          <a:p>
            <a:r>
              <a:rPr lang="en-US" dirty="0"/>
              <a:t>Long-term </a:t>
            </a:r>
            <a:r>
              <a:rPr lang="tr-TR" dirty="0"/>
              <a:t>E</a:t>
            </a:r>
            <a:r>
              <a:rPr lang="en-US" dirty="0" err="1"/>
              <a:t>ffectiveness</a:t>
            </a:r>
            <a:r>
              <a:rPr lang="en-US" dirty="0"/>
              <a:t> of </a:t>
            </a:r>
            <a:r>
              <a:rPr lang="tr-TR" dirty="0"/>
              <a:t>9vHPV</a:t>
            </a:r>
            <a:r>
              <a:rPr lang="en-US" dirty="0"/>
              <a:t> </a:t>
            </a:r>
            <a:r>
              <a:rPr lang="tr-TR" dirty="0"/>
              <a:t>V</a:t>
            </a:r>
            <a:r>
              <a:rPr lang="en-US" dirty="0" err="1"/>
              <a:t>accine</a:t>
            </a:r>
            <a:r>
              <a:rPr lang="tr-TR" dirty="0"/>
              <a:t>:</a:t>
            </a:r>
            <a:br>
              <a:rPr lang="tr-TR" dirty="0"/>
            </a:br>
            <a:r>
              <a:rPr lang="tr-TR" dirty="0"/>
              <a:t>12 </a:t>
            </a:r>
            <a:r>
              <a:rPr lang="tr-TR" dirty="0" err="1"/>
              <a:t>Years</a:t>
            </a:r>
            <a:r>
              <a:rPr lang="tr-TR" dirty="0"/>
              <a:t> of </a:t>
            </a:r>
            <a:r>
              <a:rPr lang="tr-TR" dirty="0" err="1"/>
              <a:t>Follow-up</a:t>
            </a:r>
            <a:endParaRPr lang="tr-TR" dirty="0"/>
          </a:p>
        </p:txBody>
      </p:sp>
      <p:graphicFrame>
        <p:nvGraphicFramePr>
          <p:cNvPr id="5" name="İçerik Yer Tutucusu 4">
            <a:extLst>
              <a:ext uri="{FF2B5EF4-FFF2-40B4-BE49-F238E27FC236}">
                <a16:creationId xmlns:a16="http://schemas.microsoft.com/office/drawing/2014/main" id="{A0AA188C-E64C-0ACC-B15B-1619DD4B56AA}"/>
              </a:ext>
            </a:extLst>
          </p:cNvPr>
          <p:cNvGraphicFramePr>
            <a:graphicFrameLocks noGrp="1"/>
          </p:cNvGraphicFramePr>
          <p:nvPr>
            <p:ph sz="quarter" idx="1"/>
            <p:extLst>
              <p:ext uri="{D42A27DB-BD31-4B8C-83A1-F6EECF244321}">
                <p14:modId xmlns:p14="http://schemas.microsoft.com/office/powerpoint/2010/main" val="1581925473"/>
              </p:ext>
            </p:extLst>
          </p:nvPr>
        </p:nvGraphicFramePr>
        <p:xfrm>
          <a:off x="609600" y="1219200"/>
          <a:ext cx="10972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83372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23" y="1477656"/>
            <a:ext cx="11421954" cy="4399616"/>
          </a:xfrm>
          <a:prstGeom prst="rect">
            <a:avLst/>
          </a:prstGeom>
        </p:spPr>
      </p:pic>
      <p:sp>
        <p:nvSpPr>
          <p:cNvPr id="2" name="Title 1"/>
          <p:cNvSpPr>
            <a:spLocks noGrp="1"/>
          </p:cNvSpPr>
          <p:nvPr>
            <p:ph type="title"/>
          </p:nvPr>
        </p:nvSpPr>
        <p:spPr/>
        <p:txBody>
          <a:bodyPr/>
          <a:lstStyle/>
          <a:p>
            <a:r>
              <a:rPr lang="tr-TR" dirty="0" err="1"/>
              <a:t>Cancer</a:t>
            </a:r>
            <a:r>
              <a:rPr lang="tr-TR" dirty="0"/>
              <a:t> </a:t>
            </a:r>
            <a:r>
              <a:rPr lang="tr-TR" dirty="0" err="1"/>
              <a:t>Prevention</a:t>
            </a:r>
            <a:r>
              <a:rPr lang="tr-TR" dirty="0"/>
              <a:t> </a:t>
            </a:r>
            <a:r>
              <a:rPr lang="tr-TR" dirty="0" err="1"/>
              <a:t>Results</a:t>
            </a:r>
            <a:endParaRPr lang="tr-TR" dirty="0"/>
          </a:p>
        </p:txBody>
      </p:sp>
      <p:sp>
        <p:nvSpPr>
          <p:cNvPr id="6" name="Rectangle 5"/>
          <p:cNvSpPr/>
          <p:nvPr/>
        </p:nvSpPr>
        <p:spPr>
          <a:xfrm>
            <a:off x="5409792" y="2195567"/>
            <a:ext cx="591015" cy="1605469"/>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
        <p:nvSpPr>
          <p:cNvPr id="3" name="Altbilgi Yer Tutucusu 2"/>
          <p:cNvSpPr>
            <a:spLocks noGrp="1"/>
          </p:cNvSpPr>
          <p:nvPr>
            <p:ph type="ftr" sz="quarter" idx="11"/>
          </p:nvPr>
        </p:nvSpPr>
        <p:spPr/>
        <p:txBody>
          <a:bodyPr/>
          <a:lstStyle/>
          <a:p>
            <a:r>
              <a:rPr lang="en-US" dirty="0" err="1"/>
              <a:t>Luostarinen</a:t>
            </a:r>
            <a:r>
              <a:rPr lang="tr-TR" dirty="0"/>
              <a:t> </a:t>
            </a:r>
            <a:r>
              <a:rPr lang="en-US" dirty="0"/>
              <a:t>T</a:t>
            </a:r>
            <a:r>
              <a:rPr lang="tr-TR" dirty="0"/>
              <a:t>,</a:t>
            </a:r>
            <a:r>
              <a:rPr lang="en-US" dirty="0"/>
              <a:t> I</a:t>
            </a:r>
            <a:r>
              <a:rPr lang="tr-TR" dirty="0" err="1"/>
              <a:t>nt</a:t>
            </a:r>
            <a:r>
              <a:rPr lang="tr-TR" dirty="0"/>
              <a:t> </a:t>
            </a:r>
            <a:r>
              <a:rPr lang="en-US" dirty="0"/>
              <a:t>J</a:t>
            </a:r>
            <a:r>
              <a:rPr lang="tr-TR" dirty="0"/>
              <a:t> </a:t>
            </a:r>
            <a:r>
              <a:rPr lang="en-US" dirty="0"/>
              <a:t>C</a:t>
            </a:r>
            <a:r>
              <a:rPr lang="tr-TR" dirty="0" err="1"/>
              <a:t>ancer</a:t>
            </a:r>
            <a:r>
              <a:rPr lang="en-US" dirty="0"/>
              <a:t> 2018</a:t>
            </a:r>
          </a:p>
        </p:txBody>
      </p:sp>
      <p:sp>
        <p:nvSpPr>
          <p:cNvPr id="11" name="TextBox 10">
            <a:extLst>
              <a:ext uri="{FF2B5EF4-FFF2-40B4-BE49-F238E27FC236}">
                <a16:creationId xmlns:a16="http://schemas.microsoft.com/office/drawing/2014/main" id="{71E46D48-5156-49E9-9FB1-750658D11E5F}"/>
              </a:ext>
            </a:extLst>
          </p:cNvPr>
          <p:cNvSpPr txBox="1"/>
          <p:nvPr/>
        </p:nvSpPr>
        <p:spPr>
          <a:xfrm>
            <a:off x="5303912" y="5235324"/>
            <a:ext cx="6160404" cy="338554"/>
          </a:xfrm>
          <a:prstGeom prst="rect">
            <a:avLst/>
          </a:prstGeom>
          <a:noFill/>
        </p:spPr>
        <p:txBody>
          <a:bodyPr wrap="none">
            <a:spAutoFit/>
          </a:bodyPr>
          <a:lstStyle/>
          <a:p>
            <a:pPr lvl="0" eaLnBrk="0" fontAlgn="base" hangingPunct="0">
              <a:spcBef>
                <a:spcPct val="0"/>
              </a:spcBef>
              <a:spcAft>
                <a:spcPct val="0"/>
              </a:spcAft>
            </a:pPr>
            <a:r>
              <a:rPr lang="en-US" altLang="en-US" sz="1600" b="1" dirty="0">
                <a:solidFill>
                  <a:srgbClr val="C00000"/>
                </a:solidFill>
                <a:latin typeface="Aptos" panose="020B0004020202020204" pitchFamily="34" charset="0"/>
              </a:rPr>
              <a:t>2vHPV and 4vHPV vaccinated group: 9,529, unvaccinated: 17,838</a:t>
            </a:r>
            <a:endParaRPr kumimoji="0" lang="en-US" altLang="en-US" sz="1600" b="1" i="0" u="none" strike="noStrike" cap="none" normalizeH="0" baseline="0" dirty="0">
              <a:ln>
                <a:noFill/>
              </a:ln>
              <a:solidFill>
                <a:srgbClr val="C00000"/>
              </a:solidFill>
              <a:effectLst/>
              <a:latin typeface="Aptos" panose="020B0004020202020204" pitchFamily="34" charset="0"/>
            </a:endParaRPr>
          </a:p>
        </p:txBody>
      </p:sp>
    </p:spTree>
    <p:extLst>
      <p:ext uri="{BB962C8B-B14F-4D97-AF65-F5344CB8AC3E}">
        <p14:creationId xmlns:p14="http://schemas.microsoft.com/office/powerpoint/2010/main" val="398091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C14D66-3E5B-4744-A83C-7A7A72289FB4}"/>
              </a:ext>
            </a:extLst>
          </p:cNvPr>
          <p:cNvPicPr>
            <a:picLocks noChangeAspect="1"/>
          </p:cNvPicPr>
          <p:nvPr/>
        </p:nvPicPr>
        <p:blipFill rotWithShape="1">
          <a:blip r:embed="rId3"/>
          <a:srcRect l="11185" t="16078" r="10436" b="36863"/>
          <a:stretch/>
        </p:blipFill>
        <p:spPr>
          <a:xfrm>
            <a:off x="1084368" y="2226833"/>
            <a:ext cx="10023265" cy="4011981"/>
          </a:xfrm>
          <a:prstGeom prst="rect">
            <a:avLst/>
          </a:prstGeom>
        </p:spPr>
      </p:pic>
      <p:sp>
        <p:nvSpPr>
          <p:cNvPr id="2" name="Title 1"/>
          <p:cNvSpPr>
            <a:spLocks noGrp="1"/>
          </p:cNvSpPr>
          <p:nvPr>
            <p:ph type="title"/>
          </p:nvPr>
        </p:nvSpPr>
        <p:spPr/>
        <p:txBody>
          <a:bodyPr/>
          <a:lstStyle/>
          <a:p>
            <a:r>
              <a:rPr lang="tr-TR" dirty="0" err="1"/>
              <a:t>Cancer</a:t>
            </a:r>
            <a:r>
              <a:rPr lang="tr-TR" dirty="0"/>
              <a:t> </a:t>
            </a:r>
            <a:r>
              <a:rPr lang="tr-TR" dirty="0" err="1"/>
              <a:t>Prevention</a:t>
            </a:r>
            <a:r>
              <a:rPr lang="tr-TR" dirty="0"/>
              <a:t> </a:t>
            </a:r>
            <a:r>
              <a:rPr lang="tr-TR" dirty="0" err="1"/>
              <a:t>Results</a:t>
            </a:r>
            <a:endParaRPr lang="tr-TR" dirty="0"/>
          </a:p>
        </p:txBody>
      </p:sp>
      <p:sp>
        <p:nvSpPr>
          <p:cNvPr id="6" name="Rectangle 5"/>
          <p:cNvSpPr/>
          <p:nvPr/>
        </p:nvSpPr>
        <p:spPr>
          <a:xfrm>
            <a:off x="4167284" y="3336727"/>
            <a:ext cx="591015" cy="1783913"/>
          </a:xfrm>
          <a:prstGeom prst="rect">
            <a:avLst/>
          </a:prstGeom>
          <a:noFill/>
          <a:ln w="57150" cap="flat" cmpd="sng" algn="ctr">
            <a:solidFill>
              <a:srgbClr val="FFC000"/>
            </a:solid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accent6"/>
          </a:fontRef>
        </p:style>
        <p:txBody>
          <a:bodyPr anchor="ctr"/>
          <a:lstStyle/>
          <a:p>
            <a:pPr algn="ctr">
              <a:defRPr/>
            </a:pPr>
            <a:endParaRPr lang="tr-TR" dirty="0">
              <a:latin typeface="Aptos" panose="020B0004020202020204" pitchFamily="34" charset="0"/>
            </a:endParaRPr>
          </a:p>
        </p:txBody>
      </p:sp>
      <p:sp>
        <p:nvSpPr>
          <p:cNvPr id="3" name="Altbilgi Yer Tutucusu 2"/>
          <p:cNvSpPr>
            <a:spLocks noGrp="1"/>
          </p:cNvSpPr>
          <p:nvPr>
            <p:ph type="ftr" sz="quarter" idx="11"/>
          </p:nvPr>
        </p:nvSpPr>
        <p:spPr/>
        <p:txBody>
          <a:bodyPr/>
          <a:lstStyle/>
          <a:p>
            <a:r>
              <a:rPr lang="pt-BR" dirty="0"/>
              <a:t>Lei J, N Engl J Med 2020</a:t>
            </a:r>
            <a:endParaRPr lang="en-US" dirty="0"/>
          </a:p>
        </p:txBody>
      </p:sp>
      <p:sp>
        <p:nvSpPr>
          <p:cNvPr id="13" name="TextBox 12">
            <a:extLst>
              <a:ext uri="{FF2B5EF4-FFF2-40B4-BE49-F238E27FC236}">
                <a16:creationId xmlns:a16="http://schemas.microsoft.com/office/drawing/2014/main" id="{58D404EB-63E9-4039-BF05-87175A89EDF0}"/>
              </a:ext>
            </a:extLst>
          </p:cNvPr>
          <p:cNvSpPr txBox="1"/>
          <p:nvPr/>
        </p:nvSpPr>
        <p:spPr>
          <a:xfrm flipH="1">
            <a:off x="1174717" y="1798637"/>
            <a:ext cx="9842566" cy="646331"/>
          </a:xfrm>
          <a:prstGeom prst="rect">
            <a:avLst/>
          </a:prstGeom>
          <a:noFill/>
        </p:spPr>
        <p:txBody>
          <a:bodyPr wrap="square" rtlCol="0">
            <a:normAutofit/>
          </a:bodyPr>
          <a:lstStyle/>
          <a:p>
            <a:r>
              <a:rPr lang="en-US" sz="1600" b="1" dirty="0">
                <a:solidFill>
                  <a:srgbClr val="C00000"/>
                </a:solidFill>
                <a:latin typeface="Aptos" panose="020B0004020202020204" pitchFamily="34" charset="0"/>
              </a:rPr>
              <a:t>Case #: Unvaccinated: 1.145.112, Vaccinated: 527.871, &lt; 17 years Vaccinated: 438.939</a:t>
            </a:r>
            <a:r>
              <a:rPr lang="tr-TR" sz="1600" b="1" dirty="0">
                <a:solidFill>
                  <a:srgbClr val="C00000"/>
                </a:solidFill>
                <a:latin typeface="Aptos" panose="020B0004020202020204" pitchFamily="34" charset="0"/>
              </a:rPr>
              <a:t> (</a:t>
            </a:r>
            <a:r>
              <a:rPr lang="tr-TR" sz="1600" b="1" dirty="0" err="1">
                <a:solidFill>
                  <a:srgbClr val="C00000"/>
                </a:solidFill>
                <a:latin typeface="Aptos" panose="020B0004020202020204" pitchFamily="34" charset="0"/>
              </a:rPr>
              <a:t>Swedish</a:t>
            </a:r>
            <a:r>
              <a:rPr lang="tr-TR" sz="1600" b="1" dirty="0">
                <a:solidFill>
                  <a:srgbClr val="C00000"/>
                </a:solidFill>
                <a:latin typeface="Aptos" panose="020B0004020202020204" pitchFamily="34" charset="0"/>
              </a:rPr>
              <a:t> </a:t>
            </a:r>
            <a:r>
              <a:rPr lang="tr-TR" sz="1600" b="1" dirty="0" err="1">
                <a:solidFill>
                  <a:srgbClr val="C00000"/>
                </a:solidFill>
                <a:latin typeface="Aptos" panose="020B0004020202020204" pitchFamily="34" charset="0"/>
              </a:rPr>
              <a:t>Study</a:t>
            </a:r>
            <a:r>
              <a:rPr lang="tr-TR" sz="1600" b="1" dirty="0">
                <a:solidFill>
                  <a:srgbClr val="C00000"/>
                </a:solidFill>
                <a:latin typeface="Aptos" panose="020B0004020202020204" pitchFamily="34" charset="0"/>
              </a:rPr>
              <a:t>)</a:t>
            </a:r>
            <a:endParaRPr lang="en-US" sz="1600" b="1" dirty="0">
              <a:solidFill>
                <a:srgbClr val="C00000"/>
              </a:solidFill>
              <a:latin typeface="Aptos" panose="020B0004020202020204" pitchFamily="34" charset="0"/>
            </a:endParaRPr>
          </a:p>
        </p:txBody>
      </p:sp>
      <p:sp>
        <p:nvSpPr>
          <p:cNvPr id="5" name="TextBox 4">
            <a:extLst>
              <a:ext uri="{FF2B5EF4-FFF2-40B4-BE49-F238E27FC236}">
                <a16:creationId xmlns:a16="http://schemas.microsoft.com/office/drawing/2014/main" id="{03D3E859-2C6D-4333-8D85-FB75D32F8A85}"/>
              </a:ext>
            </a:extLst>
          </p:cNvPr>
          <p:cNvSpPr txBox="1"/>
          <p:nvPr/>
        </p:nvSpPr>
        <p:spPr>
          <a:xfrm>
            <a:off x="328716" y="3905517"/>
            <a:ext cx="11534568" cy="646331"/>
          </a:xfrm>
          <a:prstGeom prst="rect">
            <a:avLst/>
          </a:prstGeom>
          <a:solidFill>
            <a:srgbClr val="223872"/>
          </a:solidFill>
        </p:spPr>
        <p:txBody>
          <a:bodyPr wrap="none" rtlCol="0">
            <a:spAutoFit/>
          </a:bodyPr>
          <a:lstStyle/>
          <a:p>
            <a:r>
              <a:rPr lang="en-US" sz="3600" b="1" dirty="0">
                <a:solidFill>
                  <a:schemeClr val="bg1"/>
                </a:solidFill>
                <a:latin typeface="Aptos" panose="020B0004020202020204" pitchFamily="34" charset="0"/>
              </a:rPr>
              <a:t>88% reduction in cancer cases in the vaccinated group</a:t>
            </a:r>
          </a:p>
        </p:txBody>
      </p:sp>
    </p:spTree>
    <p:extLst>
      <p:ext uri="{BB962C8B-B14F-4D97-AF65-F5344CB8AC3E}">
        <p14:creationId xmlns:p14="http://schemas.microsoft.com/office/powerpoint/2010/main" val="340287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_zlnCmjDUrkYwslm2QMC9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Özel 39">
      <a:dk1>
        <a:sysClr val="windowText" lastClr="000000"/>
      </a:dk1>
      <a:lt1>
        <a:sysClr val="window" lastClr="FFFFFF"/>
      </a:lt1>
      <a:dk2>
        <a:srgbClr val="1F497D"/>
      </a:dk2>
      <a:lt2>
        <a:srgbClr val="EEECE1"/>
      </a:lt2>
      <a:accent1>
        <a:srgbClr val="223872"/>
      </a:accent1>
      <a:accent2>
        <a:srgbClr val="ED7D31"/>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lnDef>
      <a:spPr>
        <a:ln w="28575">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2436</TotalTime>
  <Words>27517</Words>
  <Application>Microsoft Office PowerPoint</Application>
  <PresentationFormat>Widescreen</PresentationFormat>
  <Paragraphs>3981</Paragraphs>
  <Slides>283</Slides>
  <Notes>175</Notes>
  <HiddenSlides>231</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2</vt:i4>
      </vt:variant>
      <vt:variant>
        <vt:lpstr>Slide Titles</vt:lpstr>
      </vt:variant>
      <vt:variant>
        <vt:i4>283</vt:i4>
      </vt:variant>
    </vt:vector>
  </HeadingPairs>
  <TitlesOfParts>
    <vt:vector size="309" baseType="lpstr">
      <vt:lpstr>ＭＳ Ｐゴシック</vt:lpstr>
      <vt:lpstr>ＭＳ Ｐゴシック</vt:lpstr>
      <vt:lpstr>Aptos</vt:lpstr>
      <vt:lpstr>Arial</vt:lpstr>
      <vt:lpstr>Arial Narrow</vt:lpstr>
      <vt:lpstr>Arial Unicode MS</vt:lpstr>
      <vt:lpstr>BlinkMacSystemFont</vt:lpstr>
      <vt:lpstr>Calibri</vt:lpstr>
      <vt:lpstr>Candara</vt:lpstr>
      <vt:lpstr>Century Gothic</vt:lpstr>
      <vt:lpstr>Google Sans</vt:lpstr>
      <vt:lpstr>Myriad Roman</vt:lpstr>
      <vt:lpstr>Neuropolitical Rg</vt:lpstr>
      <vt:lpstr>Segoe UI</vt:lpstr>
      <vt:lpstr>Söhne</vt:lpstr>
      <vt:lpstr>Symbol</vt:lpstr>
      <vt:lpstr>Tahoma</vt:lpstr>
      <vt:lpstr>Times</vt:lpstr>
      <vt:lpstr>Times New Roman</vt:lpstr>
      <vt:lpstr>Verdana</vt:lpstr>
      <vt:lpstr>Wingdings</vt:lpstr>
      <vt:lpstr>Wingdings 2</vt:lpstr>
      <vt:lpstr>Wingdings 3</vt:lpstr>
      <vt:lpstr>Origin</vt:lpstr>
      <vt:lpstr>Worksheet</vt:lpstr>
      <vt:lpstr>think-cell Slide</vt:lpstr>
      <vt:lpstr>HPV Vaccination: An Update</vt:lpstr>
      <vt:lpstr>HPV Related Cancer Incidence and Distrubition</vt:lpstr>
      <vt:lpstr>Incidence of HPV Related Cancers</vt:lpstr>
      <vt:lpstr>HPV-associated Cancers and Precancers in US</vt:lpstr>
      <vt:lpstr>Anal Cancer</vt:lpstr>
      <vt:lpstr>Lifetime Probability of HPV Infection</vt:lpstr>
      <vt:lpstr>Time Relationship of HPV and Cervical Cancer</vt:lpstr>
      <vt:lpstr>Prevalence for HR-HPV Infection</vt:lpstr>
      <vt:lpstr>Distribution of Cervical Cancer Frequency  Bimodal Curve of Age-specific Occurrence</vt:lpstr>
      <vt:lpstr>Cervical Cancer Progression</vt:lpstr>
      <vt:lpstr>HPV Types and Their Risks</vt:lpstr>
      <vt:lpstr>HPV Types in Cervical Cancer (Global)</vt:lpstr>
      <vt:lpstr>HPV Types in Cervical Cancer (Turkey)</vt:lpstr>
      <vt:lpstr>Turkish Ministary of Health Data of HPV Types in CIN3+ Lesions</vt:lpstr>
      <vt:lpstr>HPV and Related Diseases Report</vt:lpstr>
      <vt:lpstr>Prevalence of Anogenital Wart in England and the Wales </vt:lpstr>
      <vt:lpstr>Genital Wart Study in Turkey</vt:lpstr>
      <vt:lpstr>Data Weighted to the General Population</vt:lpstr>
      <vt:lpstr>Cervical Cancer Can Be Prevented!</vt:lpstr>
      <vt:lpstr>PowerPoint Presentation</vt:lpstr>
      <vt:lpstr>PowerPoint Presentation</vt:lpstr>
      <vt:lpstr>WHO Cervical Cancer Elimination Initiative</vt:lpstr>
      <vt:lpstr>WHO Cervical Cancer Elimination Initiative</vt:lpstr>
      <vt:lpstr>The Future of Cervical Cancer Elimination</vt:lpstr>
      <vt:lpstr>The Future of Cervical Cancer Elimination</vt:lpstr>
      <vt:lpstr>Four-Step Plan for  Eliminating HPV Cancers in Europe</vt:lpstr>
      <vt:lpstr>Elimination of HPV-Related Cancers in Europe</vt:lpstr>
      <vt:lpstr>Recommendation of HPV Vaccination for Clinicians</vt:lpstr>
      <vt:lpstr>Healthcare Worker Practices for HPV Vaccine Recommendation</vt:lpstr>
      <vt:lpstr> Barriers to Recommending HPV Vaccination</vt:lpstr>
      <vt:lpstr>Perceived Barriers and Facilitators to HPV Vaccination</vt:lpstr>
      <vt:lpstr>Perceived Barriers and Facilitators to HPV Vaccination</vt:lpstr>
      <vt:lpstr>Effectiveness of a 3-component Intervention on HPV Vaccination Coverage (RCT)</vt:lpstr>
      <vt:lpstr>Need for Vaccine Provision for Healthcare Providers</vt:lpstr>
      <vt:lpstr>Responses to the HPV Survey Based on Profession</vt:lpstr>
      <vt:lpstr>Knowledge about HPV-related Cancers by Profession</vt:lpstr>
      <vt:lpstr>HPV Infection</vt:lpstr>
      <vt:lpstr>Antibody Response Following Natural Infection</vt:lpstr>
      <vt:lpstr>HPV-free Future (#hpvsizgelecek) </vt:lpstr>
      <vt:lpstr>Current Data on HPV Vaccines</vt:lpstr>
      <vt:lpstr>HPV Virus-like Particles (VLPs)</vt:lpstr>
      <vt:lpstr>Active Protection through Vaccination</vt:lpstr>
      <vt:lpstr>Countries with HPV Vaccine in the National Immunization Program </vt:lpstr>
      <vt:lpstr>Why Vaccine?</vt:lpstr>
      <vt:lpstr>Countries with Multi-cohort HPV Vaccine in  the National Immunization Program </vt:lpstr>
      <vt:lpstr>Importance of Vaccination</vt:lpstr>
      <vt:lpstr>Mortality of Cx Ca and Countries with HPV Vaccine in the NIP</vt:lpstr>
      <vt:lpstr>Currently Licensed Prophylactic HPV Vaccines</vt:lpstr>
      <vt:lpstr>2vHPV Vaccine (Cervarix®) Contents</vt:lpstr>
      <vt:lpstr>4vHPV (Gardasil™) and 9vHPV (Gardasil®9)  Vaccines Contents</vt:lpstr>
      <vt:lpstr>9vHPV Vaccine Content</vt:lpstr>
      <vt:lpstr>Adjuvants</vt:lpstr>
      <vt:lpstr>Why did Merck Increase the Adjuvant Dose?</vt:lpstr>
      <vt:lpstr>Is the adjuvant used in 9vHPV Vaccine the same with the used in Gardasil?</vt:lpstr>
      <vt:lpstr>Why is the Adjuvant Dose Approximately Twice in 9vHPV Vaccine?</vt:lpstr>
      <vt:lpstr>Aluminium Adjuvant</vt:lpstr>
      <vt:lpstr>Aluminum in Vaccines:  Does it Pose a Safety Issue? </vt:lpstr>
      <vt:lpstr>Aluminium Sources</vt:lpstr>
      <vt:lpstr>Why is the adjuvant dose in 9vHPV Vaccine approximately twice the adjuvant dose in Gardasil?</vt:lpstr>
      <vt:lpstr>Why is the adjuvant dose in 9vHPV Vaccine approximately twice the adjuvant dose in Gardasil?</vt:lpstr>
      <vt:lpstr>2vHPV Vaccine Scotland Results</vt:lpstr>
      <vt:lpstr>HPV Type 16 and 18 Infection Rates (OCEANS Study)</vt:lpstr>
      <vt:lpstr>Effectiveness of 2vHPV Vaccine in Thai</vt:lpstr>
      <vt:lpstr>Effectiveness of 2vHPV Vaccine in Thai</vt:lpstr>
      <vt:lpstr>Pivotal Efficacy Study (Protocol 001): Study Design for Efficacy Evaluation</vt:lpstr>
      <vt:lpstr>Cervarix® Efficacy for CIN3</vt:lpstr>
      <vt:lpstr>Cervarix® Efficacy for Abnormal PAP Test and Procedures</vt:lpstr>
      <vt:lpstr>Cervarix®  FDA Approvals</vt:lpstr>
      <vt:lpstr>Cervarix® EMA* Approvals</vt:lpstr>
      <vt:lpstr>Gardasil® Efficacy for HPV 6/11/16/18 Related CIN and AIS</vt:lpstr>
      <vt:lpstr>Gardasil®Efficacy for Abnormal PAP Tests and Procedures</vt:lpstr>
      <vt:lpstr>Approvals</vt:lpstr>
      <vt:lpstr>Posologies of HPV Vaccines</vt:lpstr>
      <vt:lpstr>Gardasil® Efficacy on CIN and Related HPV 6/11/16/18  Serotypes</vt:lpstr>
      <vt:lpstr>Gardasil®Efficacy for HPV Type Related Genital Diseases</vt:lpstr>
      <vt:lpstr>Gardasil® EGL and Efficacy for Infections</vt:lpstr>
      <vt:lpstr>Determination of 4vHPV Vaccine Efficacy</vt:lpstr>
      <vt:lpstr>Proportion of Women of Free-Vaccine-  Eligible Age with Genital Warts</vt:lpstr>
      <vt:lpstr>Distribution of Genital Warts in Women Under 21 Years of Age Born in Australia</vt:lpstr>
      <vt:lpstr>Proportion of Men With Genital Warts, by Gender of Sexual Partners</vt:lpstr>
      <vt:lpstr>Inpatient Hospital Treatments for Genital  Warts in Women, by Age Groups</vt:lpstr>
      <vt:lpstr>Comparison of HPV Genoprevalence  Pre- and Postvaccine Population</vt:lpstr>
      <vt:lpstr>New Zealand: Impact on Genital Warts</vt:lpstr>
      <vt:lpstr>Incidence of Genital Warts in California Following Introduction of 4vHPV Vaccine</vt:lpstr>
      <vt:lpstr>Early Results of HPV Vaccination (NHANES Survey)</vt:lpstr>
      <vt:lpstr>Incidence of Genital Warts in Sweden Following Introduction of 4vHPV Vaccine</vt:lpstr>
      <vt:lpstr>Prevalence of HPV in a Young, Female Population in Germany</vt:lpstr>
      <vt:lpstr>Incidence of Genital Warts in Belgium Following Introduction of 4vHPV Vaccine</vt:lpstr>
      <vt:lpstr>Gardasil® FDA Approvals</vt:lpstr>
      <vt:lpstr>HGAs in Women Aged &lt;18 Years, Before and After Introduction of 4vHPV Vaccine</vt:lpstr>
      <vt:lpstr>10-Year Data of Countries with 4vHPV Vaccine in Their National Programs</vt:lpstr>
      <vt:lpstr>10-Year Data of Countries with 4vHPV Vaccine in  Their National Programs</vt:lpstr>
      <vt:lpstr>4vHPV Aşı 25-45 Yaş Kadınlarda 10 Yıllık Takip Verisi</vt:lpstr>
      <vt:lpstr>4vHPV Aşı 16-26 Yaş Erkeklerde 10 Yıllık Takip Verisi</vt:lpstr>
      <vt:lpstr>3 Doses of 4vHPV Vaccine in Adolescents, 10-Year Follow-Up Data</vt:lpstr>
      <vt:lpstr>4vHPV Vaccine 14-Year Follow-Up Data in Women Aged 16-26</vt:lpstr>
      <vt:lpstr>Long-term Effectiveness of 9vHPV Vaccine: 12 Years of Follow-up</vt:lpstr>
      <vt:lpstr>Cancer Prevention Results</vt:lpstr>
      <vt:lpstr>Cancer Prevention Results</vt:lpstr>
      <vt:lpstr>Cancer Prevention Results</vt:lpstr>
      <vt:lpstr>Impact of HPV Vaccination Programmes  (Updated Systematic Review and Meta-analysis</vt:lpstr>
      <vt:lpstr>Impact of HPV Vaccination Programmes  (Updated Systematic Review and Meta-analysis)</vt:lpstr>
      <vt:lpstr>Changes in Anogenital Wart Diagnoses</vt:lpstr>
      <vt:lpstr>Impact of Vaccine for Anogenital Wart Diagnoses Single-Cohort vs Multi-Cohort</vt:lpstr>
      <vt:lpstr>Changes in CIN2+ in Countries with Multi-cohort Vaccination and High Vaccination Coverage</vt:lpstr>
      <vt:lpstr>Effect of Vaccine on CIN2+ Lesions</vt:lpstr>
      <vt:lpstr>Effectiveness of Vaccines (Metaanalysis)</vt:lpstr>
      <vt:lpstr>Early Indicators of the Real World Effectiveness of 4vHPV Vaccine: Summary </vt:lpstr>
      <vt:lpstr>Why a Nonavalent Vaccine has been Designed?</vt:lpstr>
      <vt:lpstr>Global Burden of HPV Related Diseases</vt:lpstr>
      <vt:lpstr>Top Ten Most Oncologic HPV Types in the World – Normal Cytology</vt:lpstr>
      <vt:lpstr>Top Ten Most Oncologic HPV Types in the World – L-SIL</vt:lpstr>
      <vt:lpstr>Top Ten Most Oncologic HPV Types in the World – H-SIL</vt:lpstr>
      <vt:lpstr>Top Ten Most Oncologic HPV Types in the World</vt:lpstr>
      <vt:lpstr>Why a Nanovalent Vaccine has been Designed?</vt:lpstr>
      <vt:lpstr>World Distribution of 4 and 9 HPV types in CINs</vt:lpstr>
      <vt:lpstr>Transregional Epidemiology of 5 Additional Types</vt:lpstr>
      <vt:lpstr>Nine HPV Types in Cervical Cancer:  Consistency Across World Regions</vt:lpstr>
      <vt:lpstr>Does 9vHPV Vaccine have Less Efficacy for Additional 5 HPV Types Compared with Previous 4 Types?</vt:lpstr>
      <vt:lpstr>Primary Objectives to Support Efficacy of 9vHPV Vaccine Compared With 4vHPV Vaccine</vt:lpstr>
      <vt:lpstr>Strategy for Measuring Efficacy of 9vHPV Vaccine Compared With 4vHPV Vaccine for HPV Types 6/11/16/18</vt:lpstr>
      <vt:lpstr>No It Does Not!</vt:lpstr>
      <vt:lpstr>9vHPV Vaccine</vt:lpstr>
      <vt:lpstr>Key Objectives of 9vHPV Vaccine Clinical Program </vt:lpstr>
      <vt:lpstr>Summary of Completed Clinical Trials </vt:lpstr>
      <vt:lpstr>Summary of Completed Clinical Trials (continued)</vt:lpstr>
      <vt:lpstr>Pivotal Efficacy Study (Protocol 001): Study Design for Efficacy Evaluation1 –  Young Women 16 to 26 Years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4vHPV Vaccine: Declines in Prevalence of Vaccine and Non-Vaccine HPV Types in the Vaccine Era</vt:lpstr>
      <vt:lpstr>Cervarix: Declines in Prevalence of Vaccine and Non-Vaccine HPV Types in the Vaccine Era</vt:lpstr>
      <vt:lpstr>4vHPV Vaccine: Declines in Prevalence of Vaccine and HPV Types in the Vaccine Era</vt:lpstr>
      <vt:lpstr>4vHPV Vaccine: Declines in Prevalence of Non-Vaccine and HPV Types in the Vaccine Era</vt:lpstr>
      <vt:lpstr>PowerPoint Presentation</vt:lpstr>
      <vt:lpstr>PowerPoint Presentation</vt:lpstr>
      <vt:lpstr>PowerPoint Presentation</vt:lpstr>
      <vt:lpstr>PowerPoint Presentation</vt:lpstr>
      <vt:lpstr>Since Cervarix Shows Cross-protection Effect, is it as Protective as 9vHPV Vaccine? </vt:lpstr>
      <vt:lpstr>Since Cervarix Shows Cross-protection Effect, is it as Protective as 9vHPV Vaccine?</vt:lpstr>
      <vt:lpstr>Gardasil® Efficacy for the Diseases with Related HPV Types</vt:lpstr>
      <vt:lpstr>Was It Necessary to Add 5 Additional Types When There was Herd Immunity and Cross Protection?</vt:lpstr>
      <vt:lpstr>2v and 4vHPV Vaccines have Demonstrated Some Herd and Cross Protection... </vt:lpstr>
      <vt:lpstr>Efficacy Results of 9vHPV Vaccine</vt:lpstr>
      <vt:lpstr>9vHPV Vaccine 8-Year Follow-Up Persistent Antibodies</vt:lpstr>
      <vt:lpstr>9vHPV Vaccine 8 Years FU</vt:lpstr>
      <vt:lpstr>9vHPV Vaccine Long-Term Follow-Up Data:  10-Year Follow-up in Adolescents</vt:lpstr>
      <vt:lpstr>9vHPV Vaccine 8-Year Long-Term Follow-Up Results in Women Aged 16-26</vt:lpstr>
      <vt:lpstr>9vHPV Vaccine/Gardasil® 9</vt:lpstr>
      <vt:lpstr>Does Herd Immunity Work?</vt:lpstr>
      <vt:lpstr>Cross-protection?</vt:lpstr>
      <vt:lpstr>Cross-protection?</vt:lpstr>
      <vt:lpstr>Effect of Additional HPV Types of 9vHPV Vaccine in Men</vt:lpstr>
      <vt:lpstr>Gardasil has Demonstrated Some Herd Immunity and Some Cross Protection...</vt:lpstr>
      <vt:lpstr>Gardasil has Demonstrated Some Herd Protection and Some Cross Protection...</vt:lpstr>
      <vt:lpstr>Gardasil has Demonstrated Some Herd and Cross Protection. Is it Necessary to Add 5 More Types?</vt:lpstr>
      <vt:lpstr>Gardasil has Demonstrated Some Herd Protection and Some Cross Protection...</vt:lpstr>
      <vt:lpstr>Gardasil has Demonstrated Some Herd Protection and Some Cross Protection...</vt:lpstr>
      <vt:lpstr>Cervarix has Demonstrated Some Herd Protection and Some Cross Protection...</vt:lpstr>
      <vt:lpstr>Cross-protection?</vt:lpstr>
      <vt:lpstr>Cross-protective effect of 2vHPV vaccine. Can it be as protective as 9vHPV vaccine?</vt:lpstr>
      <vt:lpstr>Herd Immunity and Cross Protection of 4vHPV Vaccine Has Been Demonstrated…</vt:lpstr>
      <vt:lpstr>Completed Clinical Trials</vt:lpstr>
      <vt:lpstr>Completed Clinical Trials</vt:lpstr>
      <vt:lpstr>What is Known About Vaccine Efficacy in Males?</vt:lpstr>
      <vt:lpstr>What is Known About 9vHPV Vaccine for Males?</vt:lpstr>
      <vt:lpstr>Efficacy of Prophylactic Vaccines: A Systemetic Review &amp; Meta-Analysis</vt:lpstr>
      <vt:lpstr>Initial Assessment (FUTURE III)</vt:lpstr>
      <vt:lpstr>Before Vaccination</vt:lpstr>
      <vt:lpstr>HPV Vaccination after HGSIL Treatment</vt:lpstr>
      <vt:lpstr>HPV Vaccination After SIL Treatment</vt:lpstr>
      <vt:lpstr>Adjuvant HPV Vaccination After HSIL Surgical Treatment: Meta-Analysis</vt:lpstr>
      <vt:lpstr>Adjuvant HPV Vaccination After HSIL Surgical Treatment: Meta-Analysis</vt:lpstr>
      <vt:lpstr>Risk of CIN2+ Recurrence after 9vHPV Vaccine</vt:lpstr>
      <vt:lpstr>ASCCP Committee Opinion</vt:lpstr>
      <vt:lpstr>ASCCP Committee Opinion</vt:lpstr>
      <vt:lpstr>Change in Sexual Behaviour after Vaccination</vt:lpstr>
      <vt:lpstr>Change in Sexual Behaviour after Vaccination</vt:lpstr>
      <vt:lpstr>Effect on HPV-Related Oral Infections</vt:lpstr>
      <vt:lpstr>Does the Prevalence of Non-Vaccine Type HPV Increase After Vaccination?</vt:lpstr>
      <vt:lpstr>Targeted Group for HPV Vaccination</vt:lpstr>
      <vt:lpstr>HPV Vaccination Schedule and Dosings (CDC)</vt:lpstr>
      <vt:lpstr>CDC Adolescent Vaccination Recommendations 2024</vt:lpstr>
      <vt:lpstr>WHO HPV Vaccination Recommendations</vt:lpstr>
      <vt:lpstr>HPV Vaccination to Whom and How (EMA)</vt:lpstr>
      <vt:lpstr>Overview of Single-Dose HPV Vaccines</vt:lpstr>
      <vt:lpstr>HPV Vaccines Single Dose</vt:lpstr>
      <vt:lpstr>Single Dose Vaccine Studies</vt:lpstr>
      <vt:lpstr>HPV Vaccines Single Dose</vt:lpstr>
      <vt:lpstr>2vHPV Vaccine Single Dose</vt:lpstr>
      <vt:lpstr>2vHPV Vaccine Single Dose</vt:lpstr>
      <vt:lpstr>Costa Rica Vaccine Trial 11 Year Antibody Levels</vt:lpstr>
      <vt:lpstr>4vHPV Vaccine Single Dose</vt:lpstr>
      <vt:lpstr>India IARC Trial 4vHPV Vaccine 10th Year Protection</vt:lpstr>
      <vt:lpstr>KEN SHE Study 9vHPV Vaccine</vt:lpstr>
      <vt:lpstr>DoRIS Trial</vt:lpstr>
      <vt:lpstr>JCVI HPV Vaccination Program</vt:lpstr>
      <vt:lpstr>JCVI HPV Vaccination Program</vt:lpstr>
      <vt:lpstr>Single Dose in the UK</vt:lpstr>
      <vt:lpstr>Cochrane Database</vt:lpstr>
      <vt:lpstr>Single Dose with Melt Processing</vt:lpstr>
      <vt:lpstr>ESGO Prevention Committee Opinion</vt:lpstr>
      <vt:lpstr>Ongoing Trials</vt:lpstr>
      <vt:lpstr>Cervarix® in Pregnancy</vt:lpstr>
      <vt:lpstr>Gardasil® in Pregnancy</vt:lpstr>
      <vt:lpstr>Is the 90/70/90 Program Realistic?</vt:lpstr>
      <vt:lpstr>Safety of 9vHPV Vaccine   Overview of Use in Pregnant Women</vt:lpstr>
      <vt:lpstr>How</vt:lpstr>
      <vt:lpstr>Vaccination in Pregnancy</vt:lpstr>
      <vt:lpstr>Immune Memory</vt:lpstr>
      <vt:lpstr>Booster Dose </vt:lpstr>
      <vt:lpstr>Adverse Events</vt:lpstr>
      <vt:lpstr>From Press</vt:lpstr>
      <vt:lpstr>Media</vt:lpstr>
      <vt:lpstr>Adverse Events</vt:lpstr>
      <vt:lpstr>Adverse Events</vt:lpstr>
      <vt:lpstr>Autoimmune Diseases</vt:lpstr>
      <vt:lpstr>Prevalence of POI in Normal Society</vt:lpstr>
      <vt:lpstr>Primary Ovarian Insufficiency</vt:lpstr>
      <vt:lpstr>Risk of POI after HPV Vaccination: PRISMA Systematic Review and Meta-Analysis</vt:lpstr>
      <vt:lpstr>Deaths</vt:lpstr>
      <vt:lpstr>Does 9vHPV Vaccine have a similar safety profile as Gardasil?</vt:lpstr>
      <vt:lpstr>What are the most common adverse events with 9vHPV Vaccine? </vt:lpstr>
      <vt:lpstr>What are the most common adverse events with 9vHPV Vaccine? </vt:lpstr>
      <vt:lpstr>Were any other serious adverse events reported with 9vHPV Vaccine?</vt:lpstr>
      <vt:lpstr>Were any other serious adverse events reported with 9vHPV Vaccine?</vt:lpstr>
      <vt:lpstr>Safety of Prophylactic Vaccines: A Systemetic Review &amp; Meta-Analysis</vt:lpstr>
      <vt:lpstr>PowerPoint Presentation</vt:lpstr>
      <vt:lpstr>CDC Safety Note</vt:lpstr>
      <vt:lpstr>WHO Safety Note</vt:lpstr>
      <vt:lpstr>Are there any deaths reported in the 9vHPV Vaccine clinical trials?</vt:lpstr>
      <vt:lpstr>Who Should be Vaccinated with 9vHPV Vaccine?</vt:lpstr>
      <vt:lpstr>Who should be Vaccinated with 9vHPV Vaccine?</vt:lpstr>
      <vt:lpstr>Comparative Effects of 2v, 4v, and 9vHPV Vaccines:  Review and Metanalaysis</vt:lpstr>
      <vt:lpstr>How About Previously Vaccinated Population?</vt:lpstr>
      <vt:lpstr>How many Doses of 9vHPV will a Prior Recipient of Vaccine Need to have for Full Protection?</vt:lpstr>
      <vt:lpstr>Key Objectives of 9vHPV Vaccine Clinical Program</vt:lpstr>
      <vt:lpstr>9vHPV Vaccine in Individuals Previously Fully or Partially Vaccinated</vt:lpstr>
      <vt:lpstr>9vHPV Vaccine: Conclusions</vt:lpstr>
      <vt:lpstr>9vHPV Vaccine: Conclusions</vt:lpstr>
      <vt:lpstr>ACOG Recommendations</vt:lpstr>
      <vt:lpstr>ACOG Recommendations</vt:lpstr>
      <vt:lpstr>ACOG Recommendations</vt:lpstr>
      <vt:lpstr>Will the Screening Continue?</vt:lpstr>
      <vt:lpstr>PowerPoint Presentation</vt:lpstr>
      <vt:lpstr>Implementation of HPV Vaccination Programs</vt:lpstr>
      <vt:lpstr>Basic Elements of an HPV Vaccine Communication Plan  Recommendations From the WHO Include1</vt:lpstr>
      <vt:lpstr>Cooperation Among Multiple Parties to Disseminate Accurate Information1,2 </vt:lpstr>
      <vt:lpstr>National School-Based Programs Can Achieve High HPV Vaccine Coverage Rates  </vt:lpstr>
      <vt:lpstr>Contraversies for HPV Vaccines  </vt:lpstr>
      <vt:lpstr>Cervarix®: Immunigenisity</vt:lpstr>
      <vt:lpstr>Cervarix®: Immunigenisity</vt:lpstr>
      <vt:lpstr>Neutralising Antibodies</vt:lpstr>
      <vt:lpstr>Neutralising Antibodies</vt:lpstr>
      <vt:lpstr>Gardasil® HPV 18 Ab Levels and Efficacy</vt:lpstr>
      <vt:lpstr>AS04 Adjuvanted Cervarix®</vt:lpstr>
      <vt:lpstr>GMT (Geometric Mean Titers) Antibody Titers Detection Methods</vt:lpstr>
      <vt:lpstr>HPV 16 and 18 Neutralizing Antibody Responses</vt:lpstr>
      <vt:lpstr>Comparison of the Immunogenicity and Safety of Two Vaccines</vt:lpstr>
      <vt:lpstr>ATP and PP CIN2+ Efficacy</vt:lpstr>
      <vt:lpstr>Cervarix® Cross-protection</vt:lpstr>
      <vt:lpstr>Cervarix® 8 Year Efficacy for Non-vaccine Types </vt:lpstr>
      <vt:lpstr>Cervarix® Cross-protection</vt:lpstr>
      <vt:lpstr>Cervarix® Antibody Levels in Cervicovaginal Secretion </vt:lpstr>
      <vt:lpstr>Cross-Protective Vaccine Efficacy  (Results from the Costa Rica Trial)</vt:lpstr>
      <vt:lpstr>Immunogenicity Trial of 2vHPV Vaccine vs 4vHPV Vaccine</vt:lpstr>
      <vt:lpstr>Introducing a New Vaccine into the National Immunization Program</vt:lpstr>
      <vt:lpstr>Realities in Turkey</vt:lpstr>
      <vt:lpstr>HPV Primary Screening </vt:lpstr>
      <vt:lpstr>HPV Screening with Cytology (&gt;30 Y)</vt:lpstr>
      <vt:lpstr>Implemented and Future Strategies in Cx Ca Screening</vt:lpstr>
      <vt:lpstr>Messages to Take Home</vt:lpstr>
      <vt:lpstr>Messages to Take Home</vt:lpstr>
      <vt:lpstr>Take on Message</vt:lpstr>
      <vt:lpstr>Thank You for Your Attention!</vt:lpstr>
      <vt:lpstr>Thank You for Your Attention!</vt:lpstr>
    </vt:vector>
  </TitlesOfParts>
  <Company>Jinekolojik Onkoloji Kliniği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VULVA KANSERLERİNDE TEDAVİ</dc:title>
  <dc:creator>SSK JOK</dc:creator>
  <cp:lastModifiedBy>M. Faruk Kose</cp:lastModifiedBy>
  <cp:revision>182</cp:revision>
  <dcterms:created xsi:type="dcterms:W3CDTF">2001-06-12T05:48:28Z</dcterms:created>
  <dcterms:modified xsi:type="dcterms:W3CDTF">2024-11-27T20:58:37Z</dcterms:modified>
</cp:coreProperties>
</file>