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9" r:id="rId2"/>
    <p:sldId id="263" r:id="rId3"/>
    <p:sldId id="301" r:id="rId4"/>
    <p:sldId id="305" r:id="rId5"/>
    <p:sldId id="308" r:id="rId6"/>
    <p:sldId id="306" r:id="rId7"/>
    <p:sldId id="307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9" r:id="rId16"/>
    <p:sldId id="320" r:id="rId17"/>
    <p:sldId id="325" r:id="rId18"/>
    <p:sldId id="328" r:id="rId19"/>
    <p:sldId id="327" r:id="rId20"/>
    <p:sldId id="326" r:id="rId21"/>
    <p:sldId id="322" r:id="rId22"/>
    <p:sldId id="324" r:id="rId23"/>
    <p:sldId id="300" r:id="rId24"/>
    <p:sldId id="264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400"/>
    <a:srgbClr val="FEB722"/>
    <a:srgbClr val="FFB822"/>
    <a:srgbClr val="FFFFFF"/>
    <a:srgbClr val="292A66"/>
    <a:srgbClr val="2A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65120-F3D2-461B-87DE-257FB52ED98F}" type="datetimeFigureOut">
              <a:rPr lang="de-DE" smtClean="0"/>
              <a:t>20.11.2024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13077-859B-4DBD-8F52-85699A5856D0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09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937582"/>
            <a:ext cx="9144000" cy="2233865"/>
          </a:xfrm>
          <a:ln>
            <a:noFill/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307632"/>
            <a:ext cx="9144000" cy="158247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fik 7" descr="Ein Bild, das Text, Panorama, Screenshot enthält.&#10;&#10;Automatisch generierte Beschreibung">
            <a:extLst>
              <a:ext uri="{FF2B5EF4-FFF2-40B4-BE49-F238E27FC236}">
                <a16:creationId xmlns:a16="http://schemas.microsoft.com/office/drawing/2014/main" id="{B2044B53-FDA3-CCA5-067D-4CC3A94952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9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47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7760F6-6CD9-499D-AECD-E23A11958F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31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7760F6-6CD9-499D-AECD-E23A11958F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433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71614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201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DBE2DB0-B59A-42B7-E48B-7168B4745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128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4">
            <a:extLst>
              <a:ext uri="{FF2B5EF4-FFF2-40B4-BE49-F238E27FC236}">
                <a16:creationId xmlns:a16="http://schemas.microsoft.com/office/drawing/2014/main" id="{A7A9E37D-BB19-AB73-80BF-84770E9D3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5246" r="-3052" b="45854"/>
          <a:stretch>
            <a:fillRect/>
          </a:stretch>
        </p:blipFill>
        <p:spPr bwMode="auto">
          <a:xfrm>
            <a:off x="0" y="0"/>
            <a:ext cx="7156451" cy="128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96903" y="2215356"/>
            <a:ext cx="10160000" cy="442805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6903" y="39731"/>
            <a:ext cx="10160000" cy="1105435"/>
          </a:xfrm>
        </p:spPr>
        <p:txBody>
          <a:bodyPr>
            <a:normAutofit/>
          </a:bodyPr>
          <a:lstStyle>
            <a:lvl1pPr algn="l">
              <a:defRPr sz="27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000792-DC32-8890-6ECB-3C889EF821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0800" y="6428317"/>
            <a:ext cx="628651" cy="429683"/>
          </a:xfrm>
        </p:spPr>
        <p:txBody>
          <a:bodyPr/>
          <a:lstStyle>
            <a:lvl1pPr defTabSz="914377">
              <a:defRPr sz="1100" smtClean="0">
                <a:solidFill>
                  <a:prstClr val="white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B8F10800-082F-424B-A42B-8C1DBA73118E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22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099" y="332827"/>
            <a:ext cx="10972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1002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cs-CZ" dirty="0"/>
          </a:p>
        </p:txBody>
      </p:sp>
      <p:sp>
        <p:nvSpPr>
          <p:cNvPr id="5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596903" y="1854822"/>
            <a:ext cx="10918996" cy="39893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74109" indent="0">
              <a:buNone/>
              <a:defRPr sz="21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945396" indent="0">
              <a:buNone/>
              <a:defRPr sz="21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marL="1439261" indent="0">
              <a:buNone/>
              <a:defRPr sz="21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4pPr>
            <a:lvl5pPr marL="1913371" indent="0">
              <a:buNone/>
              <a:defRPr sz="21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CA8D1E4-3F2D-8715-3EFF-2677E1E4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0" y="6428317"/>
            <a:ext cx="628651" cy="429683"/>
          </a:xfrm>
        </p:spPr>
        <p:txBody>
          <a:bodyPr/>
          <a:lstStyle>
            <a:lvl1pPr defTabSz="914377">
              <a:defRPr sz="1100" smtClean="0">
                <a:solidFill>
                  <a:prstClr val="white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82572F2C-CDB4-452B-A545-02FB6962A349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08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predel_V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696" y="2636912"/>
            <a:ext cx="9409045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5826" y="6492589"/>
            <a:ext cx="2447595" cy="332656"/>
          </a:xfrm>
          <a:prstGeom prst="rect">
            <a:avLst/>
          </a:prstGeom>
          <a:noFill/>
        </p:spPr>
        <p:txBody>
          <a:bodyPr wrap="square" lIns="252000" tIns="0" rIns="0" rtlCol="0" anchor="ctr" anchorCtr="0">
            <a:noAutofit/>
          </a:bodyPr>
          <a:lstStyle/>
          <a:p>
            <a:r>
              <a:rPr lang="en-US" sz="1200" b="0" i="0" dirty="0" err="1">
                <a:solidFill>
                  <a:srgbClr val="BC382E"/>
                </a:solidFill>
                <a:latin typeface="Verdana"/>
                <a:cs typeface="Verdana"/>
              </a:rPr>
              <a:t>www.esgo.org</a:t>
            </a:r>
            <a:endParaRPr lang="en-US" sz="1200" b="0" i="0" dirty="0">
              <a:solidFill>
                <a:srgbClr val="BC382E"/>
              </a:solidFill>
              <a:latin typeface="Verdana"/>
              <a:cs typeface="Verdana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5693" y="1052736"/>
            <a:ext cx="1097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28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3B0FAD8-614C-15F0-1463-1488ACE54742}"/>
              </a:ext>
            </a:extLst>
          </p:cNvPr>
          <p:cNvSpPr/>
          <p:nvPr/>
        </p:nvSpPr>
        <p:spPr>
          <a:xfrm>
            <a:off x="0" y="0"/>
            <a:ext cx="12192000" cy="1270000"/>
          </a:xfrm>
          <a:prstGeom prst="rect">
            <a:avLst/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EDD027-30F0-E13B-96C9-D6D02FE2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5246" r="-3052" b="45854"/>
          <a:stretch>
            <a:fillRect/>
          </a:stretch>
        </p:blipFill>
        <p:spPr bwMode="auto">
          <a:xfrm>
            <a:off x="0" y="-8467"/>
            <a:ext cx="7156451" cy="127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596903" y="1854822"/>
            <a:ext cx="10918996" cy="39893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74109" indent="0">
              <a:buNone/>
              <a:defRPr sz="21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945396" indent="0">
              <a:buNone/>
              <a:defRPr sz="21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marL="1439261" indent="0">
              <a:buNone/>
              <a:defRPr sz="21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4pPr>
            <a:lvl5pPr marL="1913371" indent="0">
              <a:buNone/>
              <a:defRPr sz="21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6903" y="39731"/>
            <a:ext cx="10160000" cy="1105435"/>
          </a:xfrm>
        </p:spPr>
        <p:txBody>
          <a:bodyPr>
            <a:normAutofit/>
          </a:bodyPr>
          <a:lstStyle>
            <a:lvl1pPr algn="l">
              <a:defRPr sz="27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30113B-1261-4F11-08CC-1AC4356B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0" y="6428317"/>
            <a:ext cx="628651" cy="429683"/>
          </a:xfrm>
        </p:spPr>
        <p:txBody>
          <a:bodyPr/>
          <a:lstStyle>
            <a:lvl1pPr defTabSz="914377">
              <a:defRPr sz="1100" smtClean="0">
                <a:solidFill>
                  <a:prstClr val="white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1BF34CBC-38B9-4FAD-8178-B51C2A82DAE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51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>
            <a:extLst>
              <a:ext uri="{FF2B5EF4-FFF2-40B4-BE49-F238E27FC236}">
                <a16:creationId xmlns:a16="http://schemas.microsoft.com/office/drawing/2014/main" id="{D35C1098-151A-463C-8EB4-2F106DB3C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128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3">
            <a:extLst>
              <a:ext uri="{FF2B5EF4-FFF2-40B4-BE49-F238E27FC236}">
                <a16:creationId xmlns:a16="http://schemas.microsoft.com/office/drawing/2014/main" id="{8AC01AFA-1BEC-239A-129D-77FAE2395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5246" r="-3052" b="45854"/>
          <a:stretch>
            <a:fillRect/>
          </a:stretch>
        </p:blipFill>
        <p:spPr bwMode="auto">
          <a:xfrm>
            <a:off x="0" y="0"/>
            <a:ext cx="7156451" cy="128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6903" y="39731"/>
            <a:ext cx="10160000" cy="1105435"/>
          </a:xfrm>
        </p:spPr>
        <p:txBody>
          <a:bodyPr>
            <a:normAutofit/>
          </a:bodyPr>
          <a:lstStyle>
            <a:lvl1pPr algn="l">
              <a:defRPr sz="27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596903" y="1854822"/>
            <a:ext cx="10918996" cy="39893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74109" indent="0">
              <a:buNone/>
              <a:defRPr sz="21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945396" indent="0">
              <a:buNone/>
              <a:defRPr sz="21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marL="1439261" indent="0">
              <a:buNone/>
              <a:defRPr sz="21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4pPr>
            <a:lvl5pPr marL="1913371" indent="0">
              <a:buNone/>
              <a:defRPr sz="21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C38BFC-50CD-92CE-85F9-83D128D2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0" y="6428317"/>
            <a:ext cx="628651" cy="429683"/>
          </a:xfrm>
        </p:spPr>
        <p:txBody>
          <a:bodyPr/>
          <a:lstStyle>
            <a:lvl1pPr defTabSz="914377">
              <a:defRPr sz="1100" smtClean="0">
                <a:solidFill>
                  <a:prstClr val="white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32C50D20-017B-468E-B9B6-502616A3B74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1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221" y="183477"/>
            <a:ext cx="11774219" cy="99105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1221" y="1332186"/>
            <a:ext cx="11774219" cy="452470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7760F6-6CD9-499D-AECD-E23A11958F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86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7760F6-6CD9-499D-AECD-E23A11958F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79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2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7760F6-6CD9-499D-AECD-E23A11958F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05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7760F6-6CD9-499D-AECD-E23A11958F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78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7760F6-6CD9-499D-AECD-E23A11958F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69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7760F6-6CD9-499D-AECD-E23A11958F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89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7760F6-6CD9-499D-AECD-E23A11958F4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68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3977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859855"/>
            <a:ext cx="10515600" cy="3217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DE" dirty="0"/>
          </a:p>
        </p:txBody>
      </p:sp>
      <p:sp>
        <p:nvSpPr>
          <p:cNvPr id="10" name="Halber Rahmen 9"/>
          <p:cNvSpPr/>
          <p:nvPr userDrawn="1"/>
        </p:nvSpPr>
        <p:spPr>
          <a:xfrm>
            <a:off x="0" y="0"/>
            <a:ext cx="838200" cy="1397767"/>
          </a:xfrm>
          <a:prstGeom prst="halfFrame">
            <a:avLst>
              <a:gd name="adj1" fmla="val 15625"/>
              <a:gd name="adj2" fmla="val 19097"/>
            </a:avLst>
          </a:prstGeom>
          <a:solidFill>
            <a:srgbClr val="292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331DAB1-D473-621F-1EE8-EA1C1F111F2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6120384"/>
            <a:ext cx="12192000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7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49" r:id="rId12"/>
    <p:sldLayoutId id="2147483660" r:id="rId13"/>
    <p:sldLayoutId id="2147483691" r:id="rId14"/>
    <p:sldLayoutId id="2147483692" r:id="rId15"/>
    <p:sldLayoutId id="2147483693" r:id="rId16"/>
    <p:sldLayoutId id="2147483694" r:id="rId17"/>
    <p:sldLayoutId id="2147483698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https://esgo.org/media/2024/06/ESGO2025_Email_Signature_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6309" y="2279495"/>
            <a:ext cx="11679382" cy="223386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ESGO-ESHRE-ESGE GUIDELINES ON FERTILITY SPARING TREATMENTS (AND AFTERWARDS) IN </a:t>
            </a:r>
            <a:r>
              <a:rPr lang="en-US" sz="4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OVARIAN TUMORS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252" y="4307632"/>
            <a:ext cx="11612880" cy="1582473"/>
          </a:xfrm>
        </p:spPr>
        <p:txBody>
          <a:bodyPr>
            <a:normAutofit/>
          </a:bodyPr>
          <a:lstStyle/>
          <a:p>
            <a:r>
              <a:rPr lang="fr-FR" b="1" dirty="0"/>
              <a:t>P. MORICE, G. SCAMBIA, A. RODOLAKIS, </a:t>
            </a:r>
            <a:r>
              <a:rPr lang="fr-FR" b="1" dirty="0" smtClean="0"/>
              <a:t>KL. </a:t>
            </a:r>
            <a:r>
              <a:rPr lang="fr-FR" b="1" dirty="0"/>
              <a:t>TRYDE MACKLON, </a:t>
            </a:r>
            <a:endParaRPr lang="fr-FR" b="1" dirty="0" smtClean="0"/>
          </a:p>
          <a:p>
            <a:r>
              <a:rPr lang="fr-FR" b="1" dirty="0" smtClean="0"/>
              <a:t>M</a:t>
            </a:r>
            <a:r>
              <a:rPr lang="fr-FR" b="1" dirty="0"/>
              <a:t>. GRYNBERG, </a:t>
            </a:r>
            <a:r>
              <a:rPr lang="fr-FR" b="1" dirty="0" smtClean="0"/>
              <a:t>F</a:t>
            </a:r>
            <a:r>
              <a:rPr lang="fr-FR" b="1" dirty="0"/>
              <a:t>. PLANCHAMP </a:t>
            </a:r>
          </a:p>
          <a:p>
            <a:r>
              <a:rPr lang="fr-FR" dirty="0" smtClean="0"/>
              <a:t>On the </a:t>
            </a:r>
            <a:r>
              <a:rPr lang="fr-FR" dirty="0" err="1" smtClean="0"/>
              <a:t>behalf</a:t>
            </a:r>
            <a:r>
              <a:rPr lang="fr-FR" dirty="0" smtClean="0"/>
              <a:t> of </a:t>
            </a:r>
            <a:r>
              <a:rPr lang="fr-FR" dirty="0"/>
              <a:t>all experts </a:t>
            </a:r>
          </a:p>
          <a:p>
            <a:endParaRPr lang="de-DE" dirty="0"/>
          </a:p>
        </p:txBody>
      </p:sp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868" y="5624760"/>
            <a:ext cx="11328264" cy="1166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0645"/>
            <a:ext cx="12192000" cy="25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04" y="336647"/>
            <a:ext cx="10160000" cy="1105435"/>
          </a:xfrm>
        </p:spPr>
        <p:txBody>
          <a:bodyPr>
            <a:noAutofit/>
          </a:bodyPr>
          <a:lstStyle/>
          <a:p>
            <a:r>
              <a:rPr lang="en-US" sz="3733" dirty="0">
                <a:solidFill>
                  <a:srgbClr val="FFFF00"/>
                </a:solidFill>
              </a:rPr>
              <a:t>General recommendations</a:t>
            </a:r>
            <a:br>
              <a:rPr lang="en-US" sz="3733" dirty="0">
                <a:solidFill>
                  <a:srgbClr val="FFFF00"/>
                </a:solidFill>
              </a:rPr>
            </a:br>
            <a:endParaRPr lang="fr-FR" sz="3733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396735" y="1581865"/>
            <a:ext cx="10918996" cy="4605120"/>
          </a:xfrm>
        </p:spPr>
        <p:txBody>
          <a:bodyPr>
            <a:normAutofit/>
          </a:bodyPr>
          <a:lstStyle/>
          <a:p>
            <a:r>
              <a:rPr lang="en-US" dirty="0" smtClean="0"/>
              <a:t>•</a:t>
            </a:r>
            <a:r>
              <a:rPr lang="en-US" dirty="0"/>
              <a:t>	</a:t>
            </a:r>
            <a:r>
              <a:rPr lang="en-US" b="1" dirty="0"/>
              <a:t>The aim of fertility sparing surgery is to enable </a:t>
            </a:r>
            <a:r>
              <a:rPr lang="en-US" b="1" u="sng" dirty="0"/>
              <a:t>patients to get natural or assisted pregnancies with their uterus and own or donated </a:t>
            </a:r>
            <a:r>
              <a:rPr lang="en-US" b="1" u="sng" dirty="0" smtClean="0"/>
              <a:t>oocytes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/>
              <a:t>•	</a:t>
            </a:r>
            <a:r>
              <a:rPr lang="en-US" b="1" dirty="0" smtClean="0"/>
              <a:t>Should </a:t>
            </a:r>
            <a:r>
              <a:rPr lang="en-US" b="1" dirty="0"/>
              <a:t>be performed </a:t>
            </a:r>
            <a:r>
              <a:rPr lang="en-US" b="1" u="sng" dirty="0"/>
              <a:t>exclusively by teams</a:t>
            </a:r>
            <a:r>
              <a:rPr lang="en-US" b="1" dirty="0"/>
              <a:t> with a </a:t>
            </a:r>
            <a:r>
              <a:rPr lang="en-US" b="1" u="sng" dirty="0"/>
              <a:t>strong collaboration between gynecologic oncologists and reproductive medicine </a:t>
            </a:r>
            <a:r>
              <a:rPr lang="en-US" b="1" u="sng" dirty="0" smtClean="0"/>
              <a:t>specialists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•	</a:t>
            </a:r>
            <a:r>
              <a:rPr lang="en-US" b="1" u="sng" dirty="0"/>
              <a:t>Pathologic expert review is recommended</a:t>
            </a:r>
            <a:r>
              <a:rPr lang="en-US" b="1" dirty="0"/>
              <a:t> </a:t>
            </a:r>
            <a:r>
              <a:rPr lang="en-US" dirty="0"/>
              <a:t>in all patients if the diagnosis and associated treatment could impair </a:t>
            </a:r>
            <a:r>
              <a:rPr lang="en-US" dirty="0" smtClean="0"/>
              <a:t>fertility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2" y="6096344"/>
            <a:ext cx="1575887" cy="7616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1" y="5807310"/>
            <a:ext cx="1575887" cy="10506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504" y="0"/>
            <a:ext cx="7016496" cy="13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-104273"/>
            <a:ext cx="10160000" cy="1105435"/>
          </a:xfrm>
        </p:spPr>
        <p:txBody>
          <a:bodyPr/>
          <a:lstStyle/>
          <a:p>
            <a:r>
              <a:rPr lang="fr-FR" b="1" dirty="0" err="1" smtClean="0">
                <a:solidFill>
                  <a:srgbClr val="FFFF00"/>
                </a:solidFill>
              </a:rPr>
              <a:t>Color</a:t>
            </a:r>
            <a:r>
              <a:rPr lang="fr-FR" b="1" dirty="0" smtClean="0">
                <a:solidFill>
                  <a:srgbClr val="FFFF00"/>
                </a:solidFill>
              </a:rPr>
              <a:t> codes tables </a:t>
            </a:r>
            <a:br>
              <a:rPr lang="fr-FR" b="1" dirty="0" smtClean="0">
                <a:solidFill>
                  <a:srgbClr val="FFFF00"/>
                </a:solidFill>
              </a:rPr>
            </a:br>
            <a:r>
              <a:rPr lang="fr-FR" b="1" dirty="0" err="1" smtClean="0">
                <a:solidFill>
                  <a:srgbClr val="FFFF00"/>
                </a:solidFill>
              </a:rPr>
              <a:t>ovarian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tumours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14561" y="1140431"/>
            <a:ext cx="9724683" cy="206860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Favorable </a:t>
            </a:r>
            <a:r>
              <a:rPr lang="en-US" b="1" dirty="0"/>
              <a:t>oncologic selection criteria </a:t>
            </a:r>
            <a:r>
              <a:rPr lang="en-US" dirty="0"/>
              <a:t>for fertility sparing management as defined in the text (based on the </a:t>
            </a:r>
            <a:r>
              <a:rPr lang="en-US" b="1" dirty="0"/>
              <a:t>favorable survival and/or recurrence rates observed in cohorts and/or comparative studies (radical versus conservative) </a:t>
            </a:r>
            <a:r>
              <a:rPr lang="en-US" dirty="0"/>
              <a:t>of patients treated with such characteristics</a:t>
            </a:r>
            <a:r>
              <a:rPr lang="en-US" dirty="0" smtClean="0"/>
              <a:t>)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contenu 5"/>
          <p:cNvSpPr txBox="1">
            <a:spLocks/>
          </p:cNvSpPr>
          <p:nvPr/>
        </p:nvSpPr>
        <p:spPr bwMode="auto">
          <a:xfrm>
            <a:off x="814561" y="2965492"/>
            <a:ext cx="9724683" cy="15453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Oncologic selection criteria acceptable </a:t>
            </a:r>
            <a:r>
              <a:rPr lang="en-US" sz="2400" dirty="0"/>
              <a:t>in selected cases (</a:t>
            </a:r>
            <a:r>
              <a:rPr lang="en-US" sz="2400" b="1" dirty="0"/>
              <a:t>insufficient or conflicting data to evaluate accurately the results </a:t>
            </a:r>
            <a:r>
              <a:rPr lang="en-US" sz="2400" dirty="0"/>
              <a:t>of the ovarian preservation in this subgroup of patients)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61" y="4370616"/>
            <a:ext cx="9724683" cy="24873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2" y="6096344"/>
            <a:ext cx="1575887" cy="7616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1" y="5807310"/>
            <a:ext cx="1575887" cy="10506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504" y="0"/>
            <a:ext cx="7016496" cy="12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2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BOTs</a:t>
            </a:r>
            <a:r>
              <a:rPr lang="fr-FR" dirty="0" smtClean="0"/>
              <a:t> &amp; LG </a:t>
            </a:r>
            <a:r>
              <a:rPr lang="fr-FR" dirty="0" err="1" smtClean="0"/>
              <a:t>Epithelial</a:t>
            </a:r>
            <a:r>
              <a:rPr lang="fr-FR" dirty="0" smtClean="0"/>
              <a:t> </a:t>
            </a:r>
            <a:r>
              <a:rPr lang="fr-FR" dirty="0" err="1" smtClean="0"/>
              <a:t>Ovarian</a:t>
            </a:r>
            <a:r>
              <a:rPr lang="fr-FR" dirty="0" smtClean="0"/>
              <a:t> Cancers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040603"/>
              </p:ext>
            </p:extLst>
          </p:nvPr>
        </p:nvGraphicFramePr>
        <p:xfrm>
          <a:off x="2126239" y="1694191"/>
          <a:ext cx="1730991" cy="4029224"/>
        </p:xfrm>
        <a:graphic>
          <a:graphicData uri="http://schemas.openxmlformats.org/drawingml/2006/table">
            <a:tbl>
              <a:tblPr firstRow="1" firstCol="1" bandRow="1"/>
              <a:tblGrid>
                <a:gridCol w="1730991">
                  <a:extLst>
                    <a:ext uri="{9D8B030D-6E8A-4147-A177-3AD203B41FA5}">
                      <a16:colId xmlns:a16="http://schemas.microsoft.com/office/drawing/2014/main" val="12295683"/>
                    </a:ext>
                  </a:extLst>
                </a:gridCol>
              </a:tblGrid>
              <a:tr h="90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729608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IA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78064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43404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IC1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413935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IC2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485548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IC3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63375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II-IV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40875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401170"/>
              </p:ext>
            </p:extLst>
          </p:nvPr>
        </p:nvGraphicFramePr>
        <p:xfrm>
          <a:off x="2126239" y="1762781"/>
          <a:ext cx="2892183" cy="4029224"/>
        </p:xfrm>
        <a:graphic>
          <a:graphicData uri="http://schemas.openxmlformats.org/drawingml/2006/table">
            <a:tbl>
              <a:tblPr firstRow="1" firstCol="1" bandRow="1"/>
              <a:tblGrid>
                <a:gridCol w="1730991">
                  <a:extLst>
                    <a:ext uri="{9D8B030D-6E8A-4147-A177-3AD203B41FA5}">
                      <a16:colId xmlns:a16="http://schemas.microsoft.com/office/drawing/2014/main" val="983692516"/>
                    </a:ext>
                  </a:extLst>
                </a:gridCol>
                <a:gridCol w="1161192">
                  <a:extLst>
                    <a:ext uri="{9D8B030D-6E8A-4147-A177-3AD203B41FA5}">
                      <a16:colId xmlns:a16="http://schemas.microsoft.com/office/drawing/2014/main" val="2739446307"/>
                    </a:ext>
                  </a:extLst>
                </a:gridCol>
              </a:tblGrid>
              <a:tr h="90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BOT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31443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IA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373769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11952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IC1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26192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IC2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892186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IC3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60192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II-IV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21507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369248"/>
              </p:ext>
            </p:extLst>
          </p:nvPr>
        </p:nvGraphicFramePr>
        <p:xfrm>
          <a:off x="5018421" y="1762781"/>
          <a:ext cx="2295803" cy="4029224"/>
        </p:xfrm>
        <a:graphic>
          <a:graphicData uri="http://schemas.openxmlformats.org/drawingml/2006/table">
            <a:tbl>
              <a:tblPr firstRow="1" firstCol="1" bandRow="1"/>
              <a:tblGrid>
                <a:gridCol w="1118000">
                  <a:extLst>
                    <a:ext uri="{9D8B030D-6E8A-4147-A177-3AD203B41FA5}">
                      <a16:colId xmlns:a16="http://schemas.microsoft.com/office/drawing/2014/main" val="3816700349"/>
                    </a:ext>
                  </a:extLst>
                </a:gridCol>
                <a:gridCol w="1177803">
                  <a:extLst>
                    <a:ext uri="{9D8B030D-6E8A-4147-A177-3AD203B41FA5}">
                      <a16:colId xmlns:a16="http://schemas.microsoft.com/office/drawing/2014/main" val="14176368"/>
                    </a:ext>
                  </a:extLst>
                </a:gridCol>
              </a:tblGrid>
              <a:tr h="909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LGSC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LGEC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773120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27771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298243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799785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769704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82732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96059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34592"/>
              </p:ext>
            </p:extLst>
          </p:nvPr>
        </p:nvGraphicFramePr>
        <p:xfrm>
          <a:off x="7297613" y="1762781"/>
          <a:ext cx="1177803" cy="4029224"/>
        </p:xfrm>
        <a:graphic>
          <a:graphicData uri="http://schemas.openxmlformats.org/drawingml/2006/table">
            <a:tbl>
              <a:tblPr firstRow="1" firstCol="1" bandRow="1"/>
              <a:tblGrid>
                <a:gridCol w="1177803">
                  <a:extLst>
                    <a:ext uri="{9D8B030D-6E8A-4147-A177-3AD203B41FA5}">
                      <a16:colId xmlns:a16="http://schemas.microsoft.com/office/drawing/2014/main" val="2727969965"/>
                    </a:ext>
                  </a:extLst>
                </a:gridCol>
              </a:tblGrid>
              <a:tr h="909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</a:t>
                      </a:r>
                      <a:r>
                        <a:rPr lang="en-US" sz="1600" b="1" baseline="-25000" dirty="0" err="1" smtClean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expansile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707725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496563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867900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02654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779503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602734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7771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2" y="6096344"/>
            <a:ext cx="1575887" cy="7616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1" y="5807310"/>
            <a:ext cx="1575887" cy="10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9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HG </a:t>
            </a:r>
            <a:r>
              <a:rPr lang="fr-FR" dirty="0" err="1" smtClean="0"/>
              <a:t>Epithelial</a:t>
            </a:r>
            <a:r>
              <a:rPr lang="fr-FR" dirty="0" smtClean="0"/>
              <a:t> </a:t>
            </a:r>
            <a:r>
              <a:rPr lang="fr-FR" dirty="0" err="1" smtClean="0"/>
              <a:t>Ovarian</a:t>
            </a:r>
            <a:r>
              <a:rPr lang="fr-FR" dirty="0" smtClean="0"/>
              <a:t> Cancers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040603"/>
              </p:ext>
            </p:extLst>
          </p:nvPr>
        </p:nvGraphicFramePr>
        <p:xfrm>
          <a:off x="2126239" y="1694191"/>
          <a:ext cx="1730991" cy="4029224"/>
        </p:xfrm>
        <a:graphic>
          <a:graphicData uri="http://schemas.openxmlformats.org/drawingml/2006/table">
            <a:tbl>
              <a:tblPr firstRow="1" firstCol="1" bandRow="1"/>
              <a:tblGrid>
                <a:gridCol w="1730991">
                  <a:extLst>
                    <a:ext uri="{9D8B030D-6E8A-4147-A177-3AD203B41FA5}">
                      <a16:colId xmlns:a16="http://schemas.microsoft.com/office/drawing/2014/main" val="12295683"/>
                    </a:ext>
                  </a:extLst>
                </a:gridCol>
              </a:tblGrid>
              <a:tr h="90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729608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IA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78064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43404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IC1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413935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IC2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485548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IC3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63375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II-IV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40875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839203"/>
              </p:ext>
            </p:extLst>
          </p:nvPr>
        </p:nvGraphicFramePr>
        <p:xfrm>
          <a:off x="2126239" y="1762781"/>
          <a:ext cx="2892183" cy="4029224"/>
        </p:xfrm>
        <a:graphic>
          <a:graphicData uri="http://schemas.openxmlformats.org/drawingml/2006/table">
            <a:tbl>
              <a:tblPr firstRow="1" firstCol="1" bandRow="1"/>
              <a:tblGrid>
                <a:gridCol w="1730991">
                  <a:extLst>
                    <a:ext uri="{9D8B030D-6E8A-4147-A177-3AD203B41FA5}">
                      <a16:colId xmlns:a16="http://schemas.microsoft.com/office/drawing/2014/main" val="983692516"/>
                    </a:ext>
                  </a:extLst>
                </a:gridCol>
                <a:gridCol w="1161192">
                  <a:extLst>
                    <a:ext uri="{9D8B030D-6E8A-4147-A177-3AD203B41FA5}">
                      <a16:colId xmlns:a16="http://schemas.microsoft.com/office/drawing/2014/main" val="2739446307"/>
                    </a:ext>
                  </a:extLst>
                </a:gridCol>
              </a:tblGrid>
              <a:tr h="90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CCC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31443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IA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373769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11952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IC1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26192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IC2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892186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IC3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960192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II-IV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21507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464501"/>
              </p:ext>
            </p:extLst>
          </p:nvPr>
        </p:nvGraphicFramePr>
        <p:xfrm>
          <a:off x="5018421" y="1762781"/>
          <a:ext cx="2295803" cy="4029224"/>
        </p:xfrm>
        <a:graphic>
          <a:graphicData uri="http://schemas.openxmlformats.org/drawingml/2006/table">
            <a:tbl>
              <a:tblPr firstRow="1" firstCol="1" bandRow="1"/>
              <a:tblGrid>
                <a:gridCol w="1118000">
                  <a:extLst>
                    <a:ext uri="{9D8B030D-6E8A-4147-A177-3AD203B41FA5}">
                      <a16:colId xmlns:a16="http://schemas.microsoft.com/office/drawing/2014/main" val="3816700349"/>
                    </a:ext>
                  </a:extLst>
                </a:gridCol>
                <a:gridCol w="1177803">
                  <a:extLst>
                    <a:ext uri="{9D8B030D-6E8A-4147-A177-3AD203B41FA5}">
                      <a16:colId xmlns:a16="http://schemas.microsoft.com/office/drawing/2014/main" val="14176368"/>
                    </a:ext>
                  </a:extLst>
                </a:gridCol>
              </a:tblGrid>
              <a:tr h="909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b="1" dirty="0" smtClean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GSC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b="1" dirty="0" smtClean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GEC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773120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27771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298243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799785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769704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82732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96059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620441"/>
              </p:ext>
            </p:extLst>
          </p:nvPr>
        </p:nvGraphicFramePr>
        <p:xfrm>
          <a:off x="7314224" y="1760452"/>
          <a:ext cx="1177803" cy="4029224"/>
        </p:xfrm>
        <a:graphic>
          <a:graphicData uri="http://schemas.openxmlformats.org/drawingml/2006/table">
            <a:tbl>
              <a:tblPr firstRow="1" firstCol="1" bandRow="1"/>
              <a:tblGrid>
                <a:gridCol w="1177803">
                  <a:extLst>
                    <a:ext uri="{9D8B030D-6E8A-4147-A177-3AD203B41FA5}">
                      <a16:colId xmlns:a16="http://schemas.microsoft.com/office/drawing/2014/main" val="2727969965"/>
                    </a:ext>
                  </a:extLst>
                </a:gridCol>
              </a:tblGrid>
              <a:tr h="909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</a:t>
                      </a:r>
                      <a:r>
                        <a:rPr lang="en-US" sz="1600" b="1" baseline="-25000" dirty="0" err="1" smtClean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infiltrative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707725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496563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867900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02654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779503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602734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7771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2" y="6096344"/>
            <a:ext cx="1575887" cy="7616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1" y="5807310"/>
            <a:ext cx="1575887" cy="10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Epithelial</a:t>
            </a:r>
            <a:r>
              <a:rPr lang="fr-FR" dirty="0" smtClean="0"/>
              <a:t> </a:t>
            </a:r>
            <a:r>
              <a:rPr lang="fr-FR" dirty="0" err="1" smtClean="0"/>
              <a:t>Ovarian</a:t>
            </a:r>
            <a:r>
              <a:rPr lang="fr-FR" dirty="0" smtClean="0"/>
              <a:t> Cancers &amp; </a:t>
            </a:r>
            <a:r>
              <a:rPr lang="fr-FR" dirty="0" err="1" smtClean="0"/>
              <a:t>BOTs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69116970"/>
              </p:ext>
            </p:extLst>
          </p:nvPr>
        </p:nvGraphicFramePr>
        <p:xfrm>
          <a:off x="543099" y="1475827"/>
          <a:ext cx="10844434" cy="4029224"/>
        </p:xfrm>
        <a:graphic>
          <a:graphicData uri="http://schemas.openxmlformats.org/drawingml/2006/table">
            <a:tbl>
              <a:tblPr firstRow="1" firstCol="1" bandRow="1"/>
              <a:tblGrid>
                <a:gridCol w="1730991">
                  <a:extLst>
                    <a:ext uri="{9D8B030D-6E8A-4147-A177-3AD203B41FA5}">
                      <a16:colId xmlns:a16="http://schemas.microsoft.com/office/drawing/2014/main" val="12295683"/>
                    </a:ext>
                  </a:extLst>
                </a:gridCol>
                <a:gridCol w="1161192">
                  <a:extLst>
                    <a:ext uri="{9D8B030D-6E8A-4147-A177-3AD203B41FA5}">
                      <a16:colId xmlns:a16="http://schemas.microsoft.com/office/drawing/2014/main" val="2171483642"/>
                    </a:ext>
                  </a:extLst>
                </a:gridCol>
                <a:gridCol w="1118000">
                  <a:extLst>
                    <a:ext uri="{9D8B030D-6E8A-4147-A177-3AD203B41FA5}">
                      <a16:colId xmlns:a16="http://schemas.microsoft.com/office/drawing/2014/main" val="373356610"/>
                    </a:ext>
                  </a:extLst>
                </a:gridCol>
                <a:gridCol w="1177803">
                  <a:extLst>
                    <a:ext uri="{9D8B030D-6E8A-4147-A177-3AD203B41FA5}">
                      <a16:colId xmlns:a16="http://schemas.microsoft.com/office/drawing/2014/main" val="895156009"/>
                    </a:ext>
                  </a:extLst>
                </a:gridCol>
                <a:gridCol w="1177803">
                  <a:extLst>
                    <a:ext uri="{9D8B030D-6E8A-4147-A177-3AD203B41FA5}">
                      <a16:colId xmlns:a16="http://schemas.microsoft.com/office/drawing/2014/main" val="2673384034"/>
                    </a:ext>
                  </a:extLst>
                </a:gridCol>
                <a:gridCol w="946895">
                  <a:extLst>
                    <a:ext uri="{9D8B030D-6E8A-4147-A177-3AD203B41FA5}">
                      <a16:colId xmlns:a16="http://schemas.microsoft.com/office/drawing/2014/main" val="502890822"/>
                    </a:ext>
                  </a:extLst>
                </a:gridCol>
                <a:gridCol w="1177803">
                  <a:extLst>
                    <a:ext uri="{9D8B030D-6E8A-4147-A177-3AD203B41FA5}">
                      <a16:colId xmlns:a16="http://schemas.microsoft.com/office/drawing/2014/main" val="1698101362"/>
                    </a:ext>
                  </a:extLst>
                </a:gridCol>
                <a:gridCol w="1176144">
                  <a:extLst>
                    <a:ext uri="{9D8B030D-6E8A-4147-A177-3AD203B41FA5}">
                      <a16:colId xmlns:a16="http://schemas.microsoft.com/office/drawing/2014/main" val="3045732389"/>
                    </a:ext>
                  </a:extLst>
                </a:gridCol>
                <a:gridCol w="1177803">
                  <a:extLst>
                    <a:ext uri="{9D8B030D-6E8A-4147-A177-3AD203B41FA5}">
                      <a16:colId xmlns:a16="http://schemas.microsoft.com/office/drawing/2014/main" val="1879124923"/>
                    </a:ext>
                  </a:extLst>
                </a:gridCol>
              </a:tblGrid>
              <a:tr h="90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BOT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LGSC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LGEC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</a:t>
                      </a:r>
                      <a:r>
                        <a:rPr lang="en-US" sz="1300" b="1" baseline="-25000" dirty="0" err="1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CCC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HGSC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HGEC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</a:t>
                      </a:r>
                      <a:r>
                        <a:rPr lang="en-US" sz="1300" b="1" baseline="-25000" dirty="0" err="1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729608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IA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78064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43404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IC1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413935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IC2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485548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IC3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63375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II-IV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40875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2" y="6096344"/>
            <a:ext cx="1575887" cy="7616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1" y="5807310"/>
            <a:ext cx="1575887" cy="10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160000" cy="110543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General recommendations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Surgery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8019" y="1406013"/>
            <a:ext cx="11257768" cy="51363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•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 </a:t>
            </a:r>
            <a:r>
              <a:rPr lang="en-US" b="1" dirty="0"/>
              <a:t>bilateral </a:t>
            </a:r>
            <a:r>
              <a:rPr lang="en-US" b="1" dirty="0" smtClean="0"/>
              <a:t>oophorectomy </a:t>
            </a:r>
            <a:r>
              <a:rPr lang="en-US" dirty="0" smtClean="0"/>
              <a:t>needed</a:t>
            </a:r>
            <a:r>
              <a:rPr lang="en-US" u="sng" dirty="0"/>
              <a:t>,</a:t>
            </a:r>
            <a:r>
              <a:rPr lang="en-US" dirty="0"/>
              <a:t> </a:t>
            </a:r>
            <a:r>
              <a:rPr lang="en-US" b="1" u="sng" dirty="0"/>
              <a:t>uterine-sparing surgery can be considered</a:t>
            </a:r>
            <a:r>
              <a:rPr lang="en-US" dirty="0"/>
              <a:t> assuming normal endometrial </a:t>
            </a:r>
            <a:r>
              <a:rPr lang="en-US" dirty="0" smtClean="0"/>
              <a:t>and </a:t>
            </a:r>
            <a:r>
              <a:rPr lang="en-US" dirty="0" err="1"/>
              <a:t>serosal</a:t>
            </a:r>
            <a:r>
              <a:rPr lang="en-US" dirty="0"/>
              <a:t> </a:t>
            </a:r>
            <a:r>
              <a:rPr lang="en-US" dirty="0" smtClean="0"/>
              <a:t>evaluation</a:t>
            </a:r>
            <a:r>
              <a:rPr lang="en-US" u="sng" dirty="0" smtClean="0"/>
              <a:t>  </a:t>
            </a:r>
            <a:endParaRPr lang="fr-FR" dirty="0"/>
          </a:p>
          <a:p>
            <a:endParaRPr lang="en-US" b="1" i="1" u="sng" dirty="0" smtClean="0"/>
          </a:p>
          <a:p>
            <a:r>
              <a:rPr lang="en-US" sz="2600" b="1" i="1" u="sng" dirty="0" err="1" smtClean="0"/>
              <a:t>Salpingo</a:t>
            </a:r>
            <a:r>
              <a:rPr lang="en-US" sz="2600" b="1" i="1" u="sng" dirty="0" smtClean="0"/>
              <a:t>-oophorectomy </a:t>
            </a:r>
            <a:r>
              <a:rPr lang="en-US" sz="2600" b="1" i="1" u="sng" dirty="0"/>
              <a:t>vs. cystectomy in selected </a:t>
            </a:r>
            <a:r>
              <a:rPr lang="en-US" sz="2600" b="1" i="1" u="sng" dirty="0" smtClean="0"/>
              <a:t>S(m)BOT cases</a:t>
            </a:r>
          </a:p>
          <a:p>
            <a:endParaRPr lang="fr-FR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600" b="1" u="sng" dirty="0"/>
              <a:t>Bilateral ovarian cystectomy</a:t>
            </a:r>
            <a:r>
              <a:rPr lang="en-US" sz="2600" b="1" dirty="0"/>
              <a:t> </a:t>
            </a:r>
            <a:r>
              <a:rPr lang="en-US" sz="2600" dirty="0" smtClean="0"/>
              <a:t>in </a:t>
            </a:r>
            <a:r>
              <a:rPr lang="en-US" sz="2600" dirty="0"/>
              <a:t>serous and </a:t>
            </a:r>
            <a:r>
              <a:rPr lang="en-US" sz="2600" dirty="0" err="1"/>
              <a:t>sero</a:t>
            </a:r>
            <a:r>
              <a:rPr lang="en-US" sz="2600" dirty="0"/>
              <a:t>-mucinous borderline ovarian </a:t>
            </a:r>
            <a:r>
              <a:rPr lang="en-US" sz="2600" dirty="0" err="1"/>
              <a:t>tumours</a:t>
            </a:r>
            <a:r>
              <a:rPr lang="en-US" sz="2600" b="1" dirty="0"/>
              <a:t> can be </a:t>
            </a:r>
            <a:r>
              <a:rPr lang="en-US" sz="2600" b="1" dirty="0" smtClean="0"/>
              <a:t>considered</a:t>
            </a:r>
            <a:endParaRPr lang="fr-FR" sz="2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600" b="1" u="sng" dirty="0"/>
              <a:t>Unilateral </a:t>
            </a:r>
            <a:r>
              <a:rPr lang="en-US" sz="2600" b="1" u="sng" dirty="0" err="1"/>
              <a:t>salpingo</a:t>
            </a:r>
            <a:r>
              <a:rPr lang="en-US" sz="2600" b="1" u="sng" dirty="0"/>
              <a:t>-oophorectomy and cystectomy</a:t>
            </a:r>
            <a:r>
              <a:rPr lang="en-US" sz="2600" b="1" dirty="0"/>
              <a:t> </a:t>
            </a:r>
            <a:r>
              <a:rPr lang="en-US" sz="2600" b="1" dirty="0" smtClean="0"/>
              <a:t>are </a:t>
            </a:r>
            <a:r>
              <a:rPr lang="en-US" sz="2600" b="1" dirty="0"/>
              <a:t>both acceptable strategies for </a:t>
            </a:r>
            <a:r>
              <a:rPr lang="en-US" sz="2600" b="1" u="sng" dirty="0"/>
              <a:t>unilateral</a:t>
            </a:r>
            <a:r>
              <a:rPr lang="en-US" sz="2600" b="1" dirty="0"/>
              <a:t> serous and </a:t>
            </a:r>
            <a:r>
              <a:rPr lang="en-US" sz="2600" b="1" dirty="0" err="1"/>
              <a:t>sero</a:t>
            </a:r>
            <a:r>
              <a:rPr lang="en-US" sz="2600" b="1" dirty="0"/>
              <a:t>-mucinous borderline ovarian </a:t>
            </a:r>
            <a:r>
              <a:rPr lang="en-US" sz="2600" b="1" dirty="0" err="1" smtClean="0"/>
              <a:t>tumour</a:t>
            </a:r>
            <a:r>
              <a:rPr lang="en-US" sz="2600" b="1" dirty="0" smtClean="0"/>
              <a:t> </a:t>
            </a:r>
          </a:p>
          <a:p>
            <a:pPr marL="855100" lvl="1" indent="-380990">
              <a:buFont typeface="Arial" panose="020B0604020202020204" pitchFamily="34" charset="0"/>
              <a:buChar char="•"/>
            </a:pPr>
            <a:r>
              <a:rPr lang="en-US" sz="2800" dirty="0"/>
              <a:t>In case of cystectomy, patients should be counseled about </a:t>
            </a:r>
            <a:r>
              <a:rPr lang="en-US" sz="2800" b="1" dirty="0"/>
              <a:t>the risk of local/ovarian recurrence of up to 30% </a:t>
            </a:r>
            <a:r>
              <a:rPr lang="en-US" sz="2800" dirty="0"/>
              <a:t>with </a:t>
            </a:r>
            <a:r>
              <a:rPr lang="en-US" sz="2800" b="1" dirty="0"/>
              <a:t>no impact on overall survival</a:t>
            </a:r>
            <a:r>
              <a:rPr lang="en-US" sz="2800" dirty="0"/>
              <a:t>, but </a:t>
            </a:r>
            <a:r>
              <a:rPr lang="en-US" sz="2800" b="1" dirty="0"/>
              <a:t>better fertility results</a:t>
            </a:r>
            <a:r>
              <a:rPr lang="en-US" sz="2800" dirty="0"/>
              <a:t>.</a:t>
            </a:r>
            <a:endParaRPr lang="fr-FR" sz="28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2" y="6096344"/>
            <a:ext cx="1575887" cy="7616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1" y="5807310"/>
            <a:ext cx="1575887" cy="10506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504" y="0"/>
            <a:ext cx="7016496" cy="13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9268"/>
            <a:ext cx="6226977" cy="11054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When to give the “oncological authorization”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to </a:t>
            </a:r>
            <a:r>
              <a:rPr lang="en-US" b="1" dirty="0">
                <a:solidFill>
                  <a:srgbClr val="FFFF00"/>
                </a:solidFill>
              </a:rPr>
              <a:t>the patients/couple</a:t>
            </a:r>
            <a:r>
              <a:rPr lang="en-US" b="1" dirty="0" smtClean="0">
                <a:solidFill>
                  <a:srgbClr val="FFFF00"/>
                </a:solidFill>
              </a:rPr>
              <a:t>? 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114213" y="1307106"/>
            <a:ext cx="11664287" cy="6002739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4000" dirty="0" smtClean="0"/>
              <a:t>Patients </a:t>
            </a:r>
            <a:r>
              <a:rPr lang="en-US" sz="4000" dirty="0"/>
              <a:t>with epithelial ovarian cancer might be advised </a:t>
            </a:r>
            <a:r>
              <a:rPr lang="en-US" sz="4000" b="1" dirty="0"/>
              <a:t>to become pregnant 1 year after the completion of treatment with negative </a:t>
            </a:r>
            <a:r>
              <a:rPr lang="en-US" sz="4000" b="1" dirty="0" smtClean="0"/>
              <a:t>follow-up</a:t>
            </a:r>
            <a:endParaRPr lang="en-US" sz="40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4000" dirty="0" smtClean="0"/>
              <a:t>Regardless </a:t>
            </a:r>
            <a:r>
              <a:rPr lang="en-US" sz="4000" dirty="0"/>
              <a:t>of cancer type, patients should be advised that they </a:t>
            </a:r>
            <a:r>
              <a:rPr lang="en-US" sz="4000" b="1" dirty="0"/>
              <a:t>are not limited to one pregnancy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2" y="6096344"/>
            <a:ext cx="1575887" cy="7616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1" y="5807310"/>
            <a:ext cx="1575887" cy="10506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504" y="0"/>
            <a:ext cx="7016496" cy="13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6865"/>
            <a:ext cx="6226977" cy="110543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Infertility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management in </a:t>
            </a:r>
            <a:r>
              <a:rPr lang="en-US" sz="3600" b="1" dirty="0" smtClean="0">
                <a:solidFill>
                  <a:srgbClr val="FFFF00"/>
                </a:solidFill>
              </a:rPr>
              <a:t>EOCs </a:t>
            </a:r>
            <a:r>
              <a:rPr lang="en-US" sz="4000" b="1" dirty="0" smtClean="0">
                <a:solidFill>
                  <a:srgbClr val="FFFF00"/>
                </a:solidFill>
              </a:rPr>
              <a:t>I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0" y="1307106"/>
            <a:ext cx="11664287" cy="6002739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067" b="1" dirty="0" smtClean="0"/>
              <a:t>Ovarian </a:t>
            </a:r>
            <a:r>
              <a:rPr lang="en-US" sz="3067" b="1" dirty="0"/>
              <a:t>stimulation followed by egg retrieval can be offered to patients with ovarian cancer with </a:t>
            </a:r>
            <a:r>
              <a:rPr lang="en-US" sz="3067" b="1" dirty="0" err="1"/>
              <a:t>favourable</a:t>
            </a:r>
            <a:r>
              <a:rPr lang="en-US" sz="3067" b="1" dirty="0"/>
              <a:t> prognostic factors considering histological diagnosis, hormone sensitivity, cancer stage, and oncological prognosis</a:t>
            </a:r>
            <a:endParaRPr lang="en-US" sz="3067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067" dirty="0" smtClean="0"/>
              <a:t>Ovarian </a:t>
            </a:r>
            <a:r>
              <a:rPr lang="en-US" sz="3067" dirty="0"/>
              <a:t>stimulation followed by egg retrieval for fertility preservation </a:t>
            </a:r>
            <a:r>
              <a:rPr lang="en-US" sz="3067" b="1" dirty="0"/>
              <a:t>is not recommended before final histological confirmation </a:t>
            </a:r>
            <a:r>
              <a:rPr lang="en-US" sz="3067" dirty="0"/>
              <a:t>of a possibly malignant </a:t>
            </a:r>
            <a:r>
              <a:rPr lang="en-US" sz="3067" dirty="0" smtClean="0"/>
              <a:t>mass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2" y="6096344"/>
            <a:ext cx="1575887" cy="7616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1" y="5807310"/>
            <a:ext cx="1575887" cy="10506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64" y="0"/>
            <a:ext cx="6650736" cy="13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6865"/>
            <a:ext cx="6226977" cy="110543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Infertility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management in </a:t>
            </a:r>
            <a:r>
              <a:rPr lang="en-US" sz="3600" b="1" dirty="0" smtClean="0">
                <a:solidFill>
                  <a:srgbClr val="FFFF00"/>
                </a:solidFill>
              </a:rPr>
              <a:t>EOCs II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0" y="1307106"/>
            <a:ext cx="11664287" cy="600273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067" dirty="0" smtClean="0"/>
              <a:t>For </a:t>
            </a:r>
            <a:r>
              <a:rPr lang="en-US" sz="3067" dirty="0"/>
              <a:t>primary ovarian neoplasms, it is recommended that ovarian stimulation and oocyte cryopreservation be performed </a:t>
            </a:r>
            <a:r>
              <a:rPr lang="en-US" sz="3067" b="1" dirty="0"/>
              <a:t>after completing staging surgery and determining the histological diagnosis, hormone sensitivity</a:t>
            </a:r>
            <a:r>
              <a:rPr lang="en-US" sz="3067" dirty="0"/>
              <a:t>, cancer stage, and oncological </a:t>
            </a:r>
            <a:r>
              <a:rPr lang="en-US" sz="3067" dirty="0" smtClean="0"/>
              <a:t>prognosis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067" dirty="0" smtClean="0"/>
              <a:t>The </a:t>
            </a:r>
            <a:r>
              <a:rPr lang="en-US" sz="3067" dirty="0"/>
              <a:t>timing of ovarian stimulation and egg retrieval when adjuvant chemotherapy for ovarian cancer is planned depends on multidisciplinary discussion and can be performed ideally before chemotherapy or in rescue </a:t>
            </a:r>
            <a:r>
              <a:rPr lang="en-US" sz="3067" b="1" dirty="0"/>
              <a:t>at least 6 months after chemotherapy </a:t>
            </a:r>
            <a:endParaRPr lang="en-US" sz="3067" b="1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067" dirty="0" smtClean="0"/>
              <a:t>In </a:t>
            </a:r>
            <a:r>
              <a:rPr lang="en-US" sz="3067" dirty="0"/>
              <a:t>cases of </a:t>
            </a:r>
            <a:r>
              <a:rPr lang="en-US" sz="3067" b="1" dirty="0"/>
              <a:t>low-grade serous or ovarian </a:t>
            </a:r>
            <a:r>
              <a:rPr lang="en-US" sz="3067" b="1" dirty="0" err="1"/>
              <a:t>endometrioid</a:t>
            </a:r>
            <a:r>
              <a:rPr lang="en-US" sz="3067" b="1" dirty="0"/>
              <a:t> </a:t>
            </a:r>
            <a:r>
              <a:rPr lang="en-US" sz="3067" b="1" dirty="0" smtClean="0"/>
              <a:t>adenocarcinoma</a:t>
            </a:r>
            <a:r>
              <a:rPr lang="en-US" sz="3067" dirty="0" smtClean="0"/>
              <a:t>, </a:t>
            </a:r>
            <a:r>
              <a:rPr lang="en-US" sz="3067" dirty="0"/>
              <a:t>the ovarian stimulation protocol based on co-treatment with </a:t>
            </a:r>
            <a:r>
              <a:rPr lang="en-US" sz="3067" b="1" dirty="0"/>
              <a:t>aromatase inhibitors should be a first </a:t>
            </a:r>
            <a:r>
              <a:rPr lang="en-US" sz="3067" b="1" dirty="0" smtClean="0"/>
              <a:t>choice</a:t>
            </a:r>
            <a:endParaRPr lang="en-US" sz="2667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2" y="6096344"/>
            <a:ext cx="1575887" cy="7616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1" y="5807310"/>
            <a:ext cx="1575887" cy="10506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64" y="0"/>
            <a:ext cx="6650736" cy="13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Epithelial</a:t>
            </a:r>
            <a:r>
              <a:rPr lang="fr-FR" dirty="0" smtClean="0"/>
              <a:t> </a:t>
            </a:r>
            <a:r>
              <a:rPr lang="fr-FR" dirty="0" err="1" smtClean="0"/>
              <a:t>Ovarian</a:t>
            </a:r>
            <a:r>
              <a:rPr lang="fr-FR" dirty="0" smtClean="0"/>
              <a:t> Cancers &amp; </a:t>
            </a:r>
            <a:r>
              <a:rPr lang="fr-FR" dirty="0" err="1" smtClean="0"/>
              <a:t>BOTs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543099" y="1475827"/>
          <a:ext cx="10844434" cy="4029224"/>
        </p:xfrm>
        <a:graphic>
          <a:graphicData uri="http://schemas.openxmlformats.org/drawingml/2006/table">
            <a:tbl>
              <a:tblPr firstRow="1" firstCol="1" bandRow="1"/>
              <a:tblGrid>
                <a:gridCol w="1730991">
                  <a:extLst>
                    <a:ext uri="{9D8B030D-6E8A-4147-A177-3AD203B41FA5}">
                      <a16:colId xmlns:a16="http://schemas.microsoft.com/office/drawing/2014/main" val="12295683"/>
                    </a:ext>
                  </a:extLst>
                </a:gridCol>
                <a:gridCol w="1161192">
                  <a:extLst>
                    <a:ext uri="{9D8B030D-6E8A-4147-A177-3AD203B41FA5}">
                      <a16:colId xmlns:a16="http://schemas.microsoft.com/office/drawing/2014/main" val="2171483642"/>
                    </a:ext>
                  </a:extLst>
                </a:gridCol>
                <a:gridCol w="1118000">
                  <a:extLst>
                    <a:ext uri="{9D8B030D-6E8A-4147-A177-3AD203B41FA5}">
                      <a16:colId xmlns:a16="http://schemas.microsoft.com/office/drawing/2014/main" val="373356610"/>
                    </a:ext>
                  </a:extLst>
                </a:gridCol>
                <a:gridCol w="1177803">
                  <a:extLst>
                    <a:ext uri="{9D8B030D-6E8A-4147-A177-3AD203B41FA5}">
                      <a16:colId xmlns:a16="http://schemas.microsoft.com/office/drawing/2014/main" val="895156009"/>
                    </a:ext>
                  </a:extLst>
                </a:gridCol>
                <a:gridCol w="1177803">
                  <a:extLst>
                    <a:ext uri="{9D8B030D-6E8A-4147-A177-3AD203B41FA5}">
                      <a16:colId xmlns:a16="http://schemas.microsoft.com/office/drawing/2014/main" val="2673384034"/>
                    </a:ext>
                  </a:extLst>
                </a:gridCol>
                <a:gridCol w="946895">
                  <a:extLst>
                    <a:ext uri="{9D8B030D-6E8A-4147-A177-3AD203B41FA5}">
                      <a16:colId xmlns:a16="http://schemas.microsoft.com/office/drawing/2014/main" val="502890822"/>
                    </a:ext>
                  </a:extLst>
                </a:gridCol>
                <a:gridCol w="1177803">
                  <a:extLst>
                    <a:ext uri="{9D8B030D-6E8A-4147-A177-3AD203B41FA5}">
                      <a16:colId xmlns:a16="http://schemas.microsoft.com/office/drawing/2014/main" val="1698101362"/>
                    </a:ext>
                  </a:extLst>
                </a:gridCol>
                <a:gridCol w="1176144">
                  <a:extLst>
                    <a:ext uri="{9D8B030D-6E8A-4147-A177-3AD203B41FA5}">
                      <a16:colId xmlns:a16="http://schemas.microsoft.com/office/drawing/2014/main" val="3045732389"/>
                    </a:ext>
                  </a:extLst>
                </a:gridCol>
                <a:gridCol w="1177803">
                  <a:extLst>
                    <a:ext uri="{9D8B030D-6E8A-4147-A177-3AD203B41FA5}">
                      <a16:colId xmlns:a16="http://schemas.microsoft.com/office/drawing/2014/main" val="1879124923"/>
                    </a:ext>
                  </a:extLst>
                </a:gridCol>
              </a:tblGrid>
              <a:tr h="90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BOT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LGSC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LGEC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</a:t>
                      </a:r>
                      <a:r>
                        <a:rPr lang="en-US" sz="1300" b="1" baseline="-25000" dirty="0" err="1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CCC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HGSC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HGEC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</a:t>
                      </a:r>
                      <a:r>
                        <a:rPr lang="en-US" sz="1300" b="1" baseline="-25000" dirty="0" err="1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729608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IA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78064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43404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IC1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413935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IC2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485548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IC3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63375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II-IV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utiger-Ligh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40875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2" y="6096344"/>
            <a:ext cx="1575887" cy="7616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1" y="5807310"/>
            <a:ext cx="1575887" cy="10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No conflict of interest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AutoShape 2" descr="Mersin Anamur'un önemli isimlerinden Prof. Dr. Ali Ayhan neden öld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463"/>
            <a:ext cx="12448823" cy="70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752" y="201671"/>
            <a:ext cx="6226977" cy="110543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FU in EOCs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164592" y="1307106"/>
            <a:ext cx="11664287" cy="6002739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667" dirty="0" smtClean="0"/>
              <a:t>Follow-up is recommended every 3-4 months for 2 years, every 6 months for another 3-5 years, and then annually for at least 10 years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667" dirty="0" smtClean="0"/>
              <a:t>Follow-up should consist of </a:t>
            </a:r>
            <a:r>
              <a:rPr lang="en-US" sz="2667" b="1" dirty="0" smtClean="0"/>
              <a:t>physical examination and ultrasound examination by an experienced </a:t>
            </a:r>
            <a:r>
              <a:rPr lang="en-US" sz="2667" b="1" dirty="0" err="1" smtClean="0"/>
              <a:t>ultrasonographer</a:t>
            </a:r>
            <a:endParaRPr lang="en-US" sz="2667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667" dirty="0" smtClean="0"/>
              <a:t>Pelvic and abdominal CT or MRI should be performed at 6 months and then annually until the fifth year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667" dirty="0" smtClean="0"/>
              <a:t>Measurement of cancer antigen-125 concentration or other </a:t>
            </a:r>
            <a:r>
              <a:rPr lang="en-US" sz="2667" dirty="0" err="1" smtClean="0"/>
              <a:t>tumour</a:t>
            </a:r>
            <a:r>
              <a:rPr lang="en-US" sz="2667" dirty="0" smtClean="0"/>
              <a:t> markers according to </a:t>
            </a:r>
            <a:r>
              <a:rPr lang="en-US" sz="2667" dirty="0" err="1" smtClean="0"/>
              <a:t>histotype</a:t>
            </a:r>
            <a:r>
              <a:rPr lang="en-US" sz="2667" dirty="0" smtClean="0"/>
              <a:t> is </a:t>
            </a:r>
            <a:r>
              <a:rPr lang="en-US" sz="2667" b="1" dirty="0" smtClean="0"/>
              <a:t>only recommended when initially elevated or when </a:t>
            </a:r>
            <a:r>
              <a:rPr lang="en-US" sz="2667" b="1" dirty="0" err="1" smtClean="0"/>
              <a:t>presurgical</a:t>
            </a:r>
            <a:r>
              <a:rPr lang="en-US" sz="2667" b="1" dirty="0" smtClean="0"/>
              <a:t> markers are missing</a:t>
            </a:r>
            <a:endParaRPr lang="en-US" sz="2667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667" dirty="0" smtClean="0"/>
              <a:t>PET-CT is only indicated in cases of suspicion of recurrence.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667" b="1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667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2" y="6096344"/>
            <a:ext cx="1575887" cy="7616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1" y="5807310"/>
            <a:ext cx="1575887" cy="10506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504" y="0"/>
            <a:ext cx="7016496" cy="13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0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74868"/>
            <a:ext cx="10160000" cy="87221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Need for a completion 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surgery after childbearing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HRT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146304" y="1247079"/>
            <a:ext cx="12045695" cy="5610922"/>
          </a:xfrm>
        </p:spPr>
        <p:txBody>
          <a:bodyPr>
            <a:normAutofit fontScale="85000" lnSpcReduction="10000"/>
          </a:bodyPr>
          <a:lstStyle/>
          <a:p>
            <a:r>
              <a:rPr lang="en-US" sz="3800" b="1" u="sng" dirty="0"/>
              <a:t>Routine completion surgery</a:t>
            </a:r>
            <a:r>
              <a:rPr lang="en-US" sz="3800" b="1" dirty="0"/>
              <a:t> (remaining ovary) </a:t>
            </a:r>
          </a:p>
          <a:p>
            <a:endParaRPr lang="en-US" sz="3200" b="1" u="sng" dirty="0"/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3200" dirty="0" smtClean="0"/>
              <a:t>is </a:t>
            </a:r>
            <a:r>
              <a:rPr lang="en-US" sz="3200" b="1" dirty="0"/>
              <a:t>recommended</a:t>
            </a:r>
            <a:r>
              <a:rPr lang="en-US" sz="3200" dirty="0"/>
              <a:t> in patients with </a:t>
            </a:r>
            <a:r>
              <a:rPr lang="en-US" sz="3200" b="1" dirty="0"/>
              <a:t>family history of and/or genetic high </a:t>
            </a:r>
            <a:r>
              <a:rPr lang="en-US" sz="3200" b="1" dirty="0" smtClean="0"/>
              <a:t>risk </a:t>
            </a:r>
            <a:r>
              <a:rPr lang="en-US" sz="3200" b="1" dirty="0"/>
              <a:t>epithelial ovarian </a:t>
            </a:r>
            <a:r>
              <a:rPr lang="en-US" sz="3200" b="1" dirty="0" err="1" smtClean="0"/>
              <a:t>tumours</a:t>
            </a:r>
            <a:endParaRPr lang="en-US" sz="3200" dirty="0" smtClean="0"/>
          </a:p>
          <a:p>
            <a:r>
              <a:rPr lang="en-US" sz="3200" dirty="0" smtClean="0"/>
              <a:t>	</a:t>
            </a:r>
            <a:endParaRPr lang="en-US" sz="3200" dirty="0"/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3200" b="1" u="sng" dirty="0" smtClean="0"/>
              <a:t>could </a:t>
            </a:r>
            <a:r>
              <a:rPr lang="en-US" sz="3200" b="1" u="sng" dirty="0"/>
              <a:t>be considered</a:t>
            </a:r>
            <a:r>
              <a:rPr lang="en-US" sz="3200" dirty="0"/>
              <a:t> on </a:t>
            </a:r>
            <a:r>
              <a:rPr lang="en-US" sz="3200" b="1" dirty="0"/>
              <a:t>a case-by-case basis in patients </a:t>
            </a:r>
            <a:r>
              <a:rPr lang="en-US" sz="3200" b="1" dirty="0" smtClean="0"/>
              <a:t>with</a:t>
            </a:r>
            <a:r>
              <a:rPr lang="en-US" sz="3200" b="1" dirty="0"/>
              <a:t> </a:t>
            </a:r>
            <a:r>
              <a:rPr lang="en-US" sz="3200" b="1" u="sng" dirty="0" smtClean="0"/>
              <a:t>epithelial </a:t>
            </a:r>
            <a:r>
              <a:rPr lang="en-US" sz="3200" b="1" u="sng" dirty="0"/>
              <a:t>ovarian </a:t>
            </a:r>
            <a:r>
              <a:rPr lang="en-US" sz="3200" b="1" u="sng" dirty="0" err="1" smtClean="0"/>
              <a:t>tumours</a:t>
            </a:r>
            <a:endParaRPr lang="en-US" sz="3200" dirty="0"/>
          </a:p>
          <a:p>
            <a:endParaRPr lang="en-US" sz="3200" dirty="0"/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3200" b="1" dirty="0" smtClean="0"/>
              <a:t>is </a:t>
            </a:r>
            <a:r>
              <a:rPr lang="en-US" sz="3200" b="1" dirty="0"/>
              <a:t>not recommended</a:t>
            </a:r>
            <a:r>
              <a:rPr lang="en-US" sz="3200" dirty="0"/>
              <a:t> in patients with </a:t>
            </a:r>
            <a:r>
              <a:rPr lang="en-US" sz="3200" b="1" dirty="0"/>
              <a:t>germ-cell </a:t>
            </a:r>
            <a:r>
              <a:rPr lang="en-US" sz="3200" b="1" dirty="0" err="1" smtClean="0"/>
              <a:t>tumours</a:t>
            </a:r>
            <a:r>
              <a:rPr lang="en-US" sz="3200" dirty="0" smtClean="0"/>
              <a:t>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3200" dirty="0" smtClean="0"/>
              <a:t>in </a:t>
            </a:r>
            <a:r>
              <a:rPr lang="en-US" sz="3200" b="1" dirty="0"/>
              <a:t>all other non-epithelial </a:t>
            </a:r>
            <a:r>
              <a:rPr lang="en-US" sz="3200" b="1" dirty="0" err="1"/>
              <a:t>tumours</a:t>
            </a:r>
            <a:r>
              <a:rPr lang="en-US" sz="3200" b="1" dirty="0"/>
              <a:t>, </a:t>
            </a:r>
            <a:r>
              <a:rPr lang="en-US" sz="3200" b="1" dirty="0" smtClean="0"/>
              <a:t>offered </a:t>
            </a:r>
            <a:r>
              <a:rPr lang="en-US" sz="3200" b="1" dirty="0"/>
              <a:t>on a case-by-case </a:t>
            </a:r>
            <a:r>
              <a:rPr lang="en-US" sz="3200" b="1" dirty="0" smtClean="0"/>
              <a:t>basis</a:t>
            </a:r>
            <a:r>
              <a:rPr lang="en-US" sz="3200" dirty="0" smtClean="0"/>
              <a:t>. </a:t>
            </a:r>
            <a:r>
              <a:rPr lang="en-US" sz="3200" b="1" dirty="0" smtClean="0"/>
              <a:t>In </a:t>
            </a:r>
            <a:r>
              <a:rPr lang="en-US" sz="3200" b="1" dirty="0"/>
              <a:t>case of granulosa cell </a:t>
            </a:r>
            <a:r>
              <a:rPr lang="en-US" sz="3200" b="1" dirty="0" err="1"/>
              <a:t>tumours</a:t>
            </a:r>
            <a:r>
              <a:rPr lang="en-US" sz="3200" b="1" dirty="0"/>
              <a:t>, additional hysterectomy has </a:t>
            </a:r>
            <a:r>
              <a:rPr lang="en-US" sz="3200" b="1" dirty="0" smtClean="0"/>
              <a:t>to </a:t>
            </a:r>
            <a:r>
              <a:rPr lang="en-US" sz="3200" b="1" dirty="0"/>
              <a:t>be </a:t>
            </a:r>
            <a:r>
              <a:rPr lang="en-US" sz="3200" b="1" dirty="0" smtClean="0"/>
              <a:t>considered</a:t>
            </a:r>
            <a:r>
              <a:rPr lang="en-US" sz="3200" dirty="0" smtClean="0"/>
              <a:t>  </a:t>
            </a:r>
            <a:endParaRPr lang="en-US" sz="3200" dirty="0"/>
          </a:p>
          <a:p>
            <a:endParaRPr lang="en-US" sz="3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2" y="6096344"/>
            <a:ext cx="1575887" cy="7616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1" y="5807310"/>
            <a:ext cx="1575887" cy="10506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44" y="0"/>
            <a:ext cx="6467856" cy="13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1767" cy="37324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2274"/>
            <a:ext cx="12192000" cy="312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052736"/>
            <a:ext cx="10972800" cy="1143000"/>
          </a:xfrm>
        </p:spPr>
        <p:txBody>
          <a:bodyPr/>
          <a:lstStyle/>
          <a:p>
            <a:pPr algn="ctr"/>
            <a:r>
              <a:rPr lang="en-GB" dirty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83791" y="6524642"/>
            <a:ext cx="684212" cy="3333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74E-16A8-EB4C-8FFD-274426B9B8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49926-E1C0-4ED4-AB89-6F8A807E0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696" y="2636911"/>
            <a:ext cx="9409045" cy="234466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sz="3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1673" y="2546719"/>
            <a:ext cx="11679382" cy="408268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EXTERNAL REVIEWERS: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Adoke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Kasimu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(Nigeria);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Aliyev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Shamistan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</a:t>
            </a:r>
            <a:r>
              <a:rPr lang="en-US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oncofertility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obstetrics &amp; gynecology, reproductive medicine (Azerbaijan);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Altamirano Roberto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(Chile);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Aluloski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Igor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obstetrics &amp; gynecology (North Macedonia);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Amant Frederic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(Belgium);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Anghel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Beatrice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(Romania);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Anna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Protasova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</a:t>
            </a:r>
            <a:r>
              <a:rPr lang="en-US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oncofertility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(Russia);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Ata Baris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obstetrics &amp; gynecology, reproductive medicine (United Arab Emirates);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Atallah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David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(Lebanon);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Ataseven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Beyhan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(Germany);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Badía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Agustí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Paloma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obstetrics &amp; gynecology (Spain);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Bart Joost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(Netherlands);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Bats Anne-Sophie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(France);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Bernardino Margarida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(Portugal);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Bishtawi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Mazen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(Qatar);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Bizzarri Nicolò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(Italy);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Bjørge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Line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obstetrics &amp; gynecology (Norway);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Bozanovic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Tatjana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obstetrics &amp; gynecology (Serbia);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Bozdag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Gurkaan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reproductive medicine (Türkiye);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Bucau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Margot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(France);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Burchardt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Ewa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oncology, radiation oncology (Poland);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Calhaz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-Jorge Carlos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reproductive medicine (Portugal);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Caretto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Marta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</a:t>
            </a:r>
            <a:r>
              <a:rPr lang="en-US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oncofertility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(Italy);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Cazorla Eduardo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(Spain);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Coonen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Edith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reproductive medicine, clinical embryology, reproductive genetics (Netherlands);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Cotton Hilde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reproductive medicine, nursing (Norway);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Coza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Ovidiu Florin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oncology, radiation oncology (Romania);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D'Amuri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Alessandro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(Italy);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D'Angelo Arianna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oncofertility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reproductive medicine (United Kingdom);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Daniilidis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Angelos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obstetrics &amp; gynecology, reproductive medicine (Greece);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Sanctis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Vitaliana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(Italy);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Diaz-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Feijoo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Berta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(Spain);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Ditto Antonino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(Italy);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Domingo Santiago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(Spain);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du Bois Andreas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(Germany);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Elnashar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Aboubakr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obstetrics &amp; gynecology, reproductive medicine (Egypt);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Eyjólfsdóttir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Brynhildur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obstetrics &amp; gynecology (Norway);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Falcone Tommaso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oncofertility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reproductive medicine (United States of America);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Felix Ana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(Portugal);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Ferrero Annamaria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obstetrics &amp; gynecology (Italy);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Ghatage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Prafull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(Canada);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Golfier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François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obstetrics &amp; gynecology (France);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Gorostidi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Mikel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(Spain);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Gregory Deborah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(United Kingdom);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Guani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Benedetta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(Switzerland);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Gultekin Murat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(Türkiye);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Haller Herman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(Croatia);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Hellman Kristina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(Sweden);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Henry Laurie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oncofertility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reproductive medicine (Belgium);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Hernandez Cortes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Gines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(Spain);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Ignacio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Lete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(Spain);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Iyibozkurt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Ahmet Cem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(Türkiye);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Kalogiannidis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Ioannis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(Greece);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Kesić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Vesna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(Serbia);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Kiran Gurkan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(Türkiye);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Kjölhede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Preben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obstetrics &amp; gynecology (Sweden);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Kocian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Roman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(Czech Republic);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Köhler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Christhardt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(Germany);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Koskas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Martin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</a:t>
            </a:r>
            <a:r>
              <a:rPr lang="en-US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oncofertility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(France);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Lancellotta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Valentina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(Italy);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Landoni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Fabio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(Italy);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Laufer Joel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(Uruguay);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Lok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Christianne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(Netherlands);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Lorusso Domenica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(Italy);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Lössl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Kristina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(Switzerland);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Maañón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Di Leo José Claudio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(Spain);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Maggino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Tiziano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(Italy);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Majercakova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Katarina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(Spain);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Mandic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Aljosa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(Serbia);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Martinelli Fabio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(Italy);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Mateoiu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Claudia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(Sweden);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Mathevet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Patrice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(Switzerland);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Matias-Guiu Xavier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(Spain);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Mereu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Liliana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(Italy);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Mlynček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Miloš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(Slovakia);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Morales Fernández David Alejandro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(Colombia);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Murshudova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Sabina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(Azerbaijan);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Myriokefalitaki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Eva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(United Kingdom);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Naik Raj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(United Kingdom);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Niehoff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Peter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(Germany);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Niine-Roolaht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Eva-Maria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obstetrics &amp; gynecology (Estonia);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Nordhoff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Verena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embryology (Germany);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Nowosielski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Krzysztof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(Poland);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Oberlechner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Ernst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obstetrics &amp; gynecology (Germany);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O'Donnell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Dearbhaile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(Ireland);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Oliver-Perez Mª Reyes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(Spain);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Perrone Anna Myriam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(Italy);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Pessini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Suzana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(Brazil);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Petignat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Patrick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(Switzerland);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Petousis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Stamatios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(Greece);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Ramirez Pedro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(United States of America);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Reed Nicholas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oncology, radiation oncology (United Kingdom);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Restraino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Stefano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(Italy);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Rovirosa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Angeles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(Spain);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Sacristan Andres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(Spain);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Sanci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Muzaffer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obstetrics &amp; gynecology (Türkiye);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Santiago Garcia Francisco Javier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(Spain);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Schettini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Sergio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oncofertility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reproductive medicine (Italy);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Segev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Yakir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(Israel);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Shah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Duru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obstetrics &amp; gynecology, reproductive medicine (India);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Simon Philippe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(Belgium);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Simsek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Tayup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obstetrics &amp; gynecology (Türkiye);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Sioulas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Vasileios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(Greece);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Sismondi Piero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obstetrics &amp; gynecology (Italy);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Stolnicu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Simona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(Romania);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Strömsholm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Eva-Maria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patient (Finland);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Tharavichitkul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Ekkasit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(Thailand);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Toptas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Tayfun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(Türkiye);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Trihia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Helen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(Greece);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Ulrikh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Elena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</a:t>
            </a:r>
            <a:r>
              <a:rPr lang="en-US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oncofertility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obstetrics &amp; gynecology (Russia);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Valgma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Margit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(Estonia);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van der Velden Jacobus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(Netherlands);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Veleva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Zdravka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obstetrics &amp; gynecology (Finland);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Vereczkey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Attila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oncofertility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obstetrics &amp; gynecology, reproductive medicine (Hungary);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Vranes Boris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</a:t>
            </a:r>
            <a:r>
              <a:rPr lang="en-US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oncofertility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obstetrics &amp; gynecology (Serbia);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Vsn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Driel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Willemien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(Netherlands);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Wilczynski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Jacek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obstetrics &amp; gynecology (Poland);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Yıldırım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Nuri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(Türkiye); </a:t>
            </a:r>
            <a:r>
              <a:rPr lang="en-US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Zannoni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Gian Franco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(Italy);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Zapardiel Ignacio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(Spain); </a:t>
            </a:r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Zola Paolo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(Italy).</a:t>
            </a:r>
            <a:endParaRPr lang="fr-FR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marR="0" lvl="2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sgo.org/media/2024/06/ESGO2025_Email_Signature_2.jp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" y="0"/>
            <a:ext cx="122396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1"/>
          </p:nvPr>
        </p:nvSpPr>
        <p:spPr>
          <a:xfrm>
            <a:off x="0" y="1384099"/>
            <a:ext cx="10918996" cy="3989385"/>
          </a:xfrm>
        </p:spPr>
        <p:txBody>
          <a:bodyPr>
            <a:normAutofit/>
          </a:bodyPr>
          <a:lstStyle/>
          <a:p>
            <a:r>
              <a:rPr lang="fr-FR" dirty="0" smtClean="0"/>
              <a:t>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half</a:t>
            </a:r>
            <a:r>
              <a:rPr lang="fr-FR" dirty="0" smtClean="0"/>
              <a:t> a </a:t>
            </a:r>
            <a:r>
              <a:rPr lang="fr-FR" dirty="0" err="1" smtClean="0"/>
              <a:t>decade</a:t>
            </a:r>
            <a:r>
              <a:rPr lang="fr-FR" dirty="0" smtClean="0"/>
              <a:t>…</a:t>
            </a:r>
          </a:p>
          <a:p>
            <a:endParaRPr lang="fr-FR" dirty="0" smtClean="0"/>
          </a:p>
          <a:p>
            <a:r>
              <a:rPr lang="fr-FR" dirty="0" err="1" smtClean="0"/>
              <a:t>Strong</a:t>
            </a:r>
            <a:r>
              <a:rPr lang="fr-FR" dirty="0" smtClean="0"/>
              <a:t> collaboration </a:t>
            </a:r>
            <a:r>
              <a:rPr lang="fr-FR" dirty="0" err="1" smtClean="0"/>
              <a:t>between</a:t>
            </a:r>
            <a:r>
              <a:rPr lang="fr-FR" dirty="0" smtClean="0"/>
              <a:t> 3 </a:t>
            </a:r>
            <a:r>
              <a:rPr lang="fr-FR" dirty="0" err="1" smtClean="0"/>
              <a:t>societies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First </a:t>
            </a:r>
            <a:r>
              <a:rPr lang="fr-FR" dirty="0" err="1" smtClean="0"/>
              <a:t>project</a:t>
            </a:r>
            <a:r>
              <a:rPr lang="fr-FR" dirty="0" smtClean="0"/>
              <a:t> (</a:t>
            </a:r>
            <a:r>
              <a:rPr lang="fr-FR" dirty="0" err="1" smtClean="0"/>
              <a:t>during</a:t>
            </a:r>
            <a:r>
              <a:rPr lang="fr-FR" dirty="0" smtClean="0"/>
              <a:t> COVID </a:t>
            </a:r>
            <a:r>
              <a:rPr lang="fr-FR" dirty="0" err="1" smtClean="0"/>
              <a:t>pandemia</a:t>
            </a:r>
            <a:r>
              <a:rPr lang="fr-FR" dirty="0" smtClean="0"/>
              <a:t>) on FSM in EC </a:t>
            </a:r>
          </a:p>
          <a:p>
            <a:endParaRPr lang="fr-FR" dirty="0"/>
          </a:p>
          <a:p>
            <a:r>
              <a:rPr lang="fr-FR" dirty="0" err="1" smtClean="0"/>
              <a:t>Wish</a:t>
            </a:r>
            <a:r>
              <a:rPr lang="fr-FR" dirty="0" smtClean="0"/>
              <a:t> to </a:t>
            </a:r>
            <a:r>
              <a:rPr lang="fr-FR" dirty="0" err="1" smtClean="0"/>
              <a:t>extend</a:t>
            </a:r>
            <a:r>
              <a:rPr lang="fr-FR" dirty="0" smtClean="0"/>
              <a:t> to </a:t>
            </a:r>
            <a:r>
              <a:rPr lang="fr-FR" dirty="0" err="1" smtClean="0"/>
              <a:t>OCs</a:t>
            </a:r>
            <a:r>
              <a:rPr lang="fr-FR" dirty="0" smtClean="0"/>
              <a:t> (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BOTs</a:t>
            </a:r>
            <a:r>
              <a:rPr lang="fr-FR" dirty="0" smtClean="0"/>
              <a:t>) and </a:t>
            </a:r>
            <a:r>
              <a:rPr lang="fr-FR" dirty="0" err="1" smtClean="0"/>
              <a:t>CCs</a:t>
            </a:r>
            <a:r>
              <a:rPr lang="fr-FR" dirty="0" smtClean="0"/>
              <a:t> </a:t>
            </a:r>
            <a:r>
              <a:rPr lang="fr-FR" dirty="0" err="1" smtClean="0"/>
              <a:t>including</a:t>
            </a:r>
            <a:r>
              <a:rPr lang="fr-FR" dirty="0" smtClean="0"/>
              <a:t> topics about </a:t>
            </a:r>
            <a:r>
              <a:rPr lang="fr-FR" dirty="0" err="1" smtClean="0"/>
              <a:t>infertility</a:t>
            </a:r>
            <a:r>
              <a:rPr lang="fr-FR" dirty="0" smtClean="0"/>
              <a:t> and post FSM management 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9661" y="16223"/>
            <a:ext cx="10160000" cy="1105435"/>
          </a:xfrm>
        </p:spPr>
        <p:txBody>
          <a:bodyPr/>
          <a:lstStyle/>
          <a:p>
            <a:r>
              <a:rPr lang="fr-FR" dirty="0" err="1" smtClean="0"/>
              <a:t>Brief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44003"/>
            <a:ext cx="6931151" cy="713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725" y="-20115"/>
            <a:ext cx="4344276" cy="17438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674" y="16223"/>
            <a:ext cx="3878324" cy="17236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998" y="1651059"/>
            <a:ext cx="4261727" cy="15790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618" y="4546382"/>
            <a:ext cx="4897399" cy="27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91768" y="1145165"/>
            <a:ext cx="12486752" cy="4428051"/>
          </a:xfrm>
        </p:spPr>
        <p:txBody>
          <a:bodyPr>
            <a:noAutofit/>
          </a:bodyPr>
          <a:lstStyle/>
          <a:p>
            <a:r>
              <a:rPr lang="en-GB" sz="4267" b="1" dirty="0"/>
              <a:t>N Abu-</a:t>
            </a:r>
            <a:r>
              <a:rPr lang="en-GB" sz="4267" b="1" dirty="0" err="1"/>
              <a:t>Rustum</a:t>
            </a:r>
            <a:r>
              <a:rPr lang="en-GB" sz="4267" dirty="0"/>
              <a:t>, M </a:t>
            </a:r>
            <a:r>
              <a:rPr lang="en-GB" sz="4267" dirty="0" err="1"/>
              <a:t>Acien</a:t>
            </a:r>
            <a:r>
              <a:rPr lang="en-GB" sz="4267" dirty="0"/>
              <a:t>, A Arena, </a:t>
            </a:r>
          </a:p>
          <a:p>
            <a:r>
              <a:rPr lang="en-GB" sz="4267" b="1" dirty="0"/>
              <a:t>S </a:t>
            </a:r>
            <a:r>
              <a:rPr lang="en-GB" sz="4267" b="1" dirty="0" err="1"/>
              <a:t>Brucker</a:t>
            </a:r>
            <a:r>
              <a:rPr lang="en-GB" sz="4267" dirty="0"/>
              <a:t>,</a:t>
            </a:r>
            <a:r>
              <a:rPr lang="en-GB" sz="4267" b="1" dirty="0"/>
              <a:t> </a:t>
            </a:r>
            <a:r>
              <a:rPr lang="en-GB" sz="4267" dirty="0"/>
              <a:t>Y Cheong, </a:t>
            </a:r>
            <a:r>
              <a:rPr lang="en-US" sz="4267" dirty="0"/>
              <a:t>P </a:t>
            </a:r>
            <a:r>
              <a:rPr lang="en-US" sz="4267" dirty="0" err="1"/>
              <a:t>Collinet</a:t>
            </a:r>
            <a:r>
              <a:rPr lang="en-US" sz="4267" dirty="0"/>
              <a:t>, </a:t>
            </a:r>
            <a:r>
              <a:rPr lang="en-GB" sz="4267" b="1" dirty="0"/>
              <a:t>F </a:t>
            </a:r>
            <a:r>
              <a:rPr lang="en-GB" sz="4267" b="1" dirty="0" err="1"/>
              <a:t>Fanfani</a:t>
            </a:r>
            <a:r>
              <a:rPr lang="en-GB" sz="4267" dirty="0"/>
              <a:t>, </a:t>
            </a:r>
          </a:p>
          <a:p>
            <a:r>
              <a:rPr lang="en-GB" sz="4267" b="1" dirty="0"/>
              <a:t>F </a:t>
            </a:r>
            <a:r>
              <a:rPr lang="en-GB" sz="4267" b="1" dirty="0" err="1"/>
              <a:t>Filippi</a:t>
            </a:r>
            <a:r>
              <a:rPr lang="en-GB" sz="4267" dirty="0"/>
              <a:t>, AG </a:t>
            </a:r>
            <a:r>
              <a:rPr lang="en-GB" sz="4267" dirty="0" err="1"/>
              <a:t>Zahl</a:t>
            </a:r>
            <a:r>
              <a:rPr lang="en-GB" sz="4267" dirty="0"/>
              <a:t> Eriksson, S </a:t>
            </a:r>
            <a:r>
              <a:rPr lang="en-GB" sz="4267" dirty="0" err="1"/>
              <a:t>Gouy</a:t>
            </a:r>
            <a:r>
              <a:rPr lang="en-GB" sz="4267" dirty="0"/>
              <a:t>,</a:t>
            </a:r>
          </a:p>
          <a:p>
            <a:r>
              <a:rPr lang="en-GB" sz="4267" dirty="0"/>
              <a:t>P Harter, X Matias-</a:t>
            </a:r>
            <a:r>
              <a:rPr lang="en-GB" sz="4267" dirty="0" err="1"/>
              <a:t>Guiu</a:t>
            </a:r>
            <a:r>
              <a:rPr lang="en-GB" sz="4267" dirty="0"/>
              <a:t>, G </a:t>
            </a:r>
            <a:r>
              <a:rPr lang="en-GB" sz="4267" dirty="0" err="1"/>
              <a:t>Pados</a:t>
            </a:r>
            <a:r>
              <a:rPr lang="en-GB" sz="4267" dirty="0"/>
              <a:t>, M </a:t>
            </a:r>
            <a:r>
              <a:rPr lang="en-GB" sz="4267" dirty="0" err="1"/>
              <a:t>Pakiz</a:t>
            </a:r>
            <a:r>
              <a:rPr lang="en-GB" sz="4267" dirty="0"/>
              <a:t>, </a:t>
            </a:r>
          </a:p>
          <a:p>
            <a:r>
              <a:rPr lang="en-GB" sz="4267" dirty="0"/>
              <a:t>D </a:t>
            </a:r>
            <a:r>
              <a:rPr lang="en-GB" sz="4267" dirty="0" err="1"/>
              <a:t>Querleu</a:t>
            </a:r>
            <a:r>
              <a:rPr lang="en-GB" sz="4267" dirty="0"/>
              <a:t>, </a:t>
            </a:r>
            <a:r>
              <a:rPr lang="en-GB" sz="4267" b="1" dirty="0"/>
              <a:t>A </a:t>
            </a:r>
            <a:r>
              <a:rPr lang="en-GB" sz="4267" b="1" dirty="0" err="1"/>
              <a:t>Rodolakis</a:t>
            </a:r>
            <a:r>
              <a:rPr lang="en-GB" sz="4267" dirty="0"/>
              <a:t>, C </a:t>
            </a:r>
            <a:r>
              <a:rPr lang="en-GB" sz="4267" dirty="0" err="1"/>
              <a:t>Rousset</a:t>
            </a:r>
            <a:r>
              <a:rPr lang="en-GB" sz="4267" dirty="0"/>
              <a:t>-Jablonski, </a:t>
            </a:r>
            <a:r>
              <a:rPr lang="en-US" sz="4267" dirty="0"/>
              <a:t>A </a:t>
            </a:r>
            <a:r>
              <a:rPr lang="en-US" sz="4267" dirty="0" err="1"/>
              <a:t>Stepanyan</a:t>
            </a:r>
            <a:r>
              <a:rPr lang="en-US" sz="4267" dirty="0"/>
              <a:t>, AC </a:t>
            </a:r>
            <a:r>
              <a:rPr lang="en-US" sz="4267" dirty="0" err="1"/>
              <a:t>Testa</a:t>
            </a:r>
            <a:r>
              <a:rPr lang="en-US" sz="4267" dirty="0"/>
              <a:t>, </a:t>
            </a:r>
            <a:r>
              <a:rPr lang="en-GB" sz="4267" b="1" dirty="0"/>
              <a:t>KL </a:t>
            </a:r>
            <a:r>
              <a:rPr lang="en-GB" sz="4267" b="1" dirty="0" err="1"/>
              <a:t>Tryde</a:t>
            </a:r>
            <a:r>
              <a:rPr lang="en-GB" sz="4267" b="1" dirty="0"/>
              <a:t> </a:t>
            </a:r>
            <a:r>
              <a:rPr lang="en-GB" sz="4267" b="1" dirty="0" err="1"/>
              <a:t>Macklon</a:t>
            </a:r>
            <a:r>
              <a:rPr lang="en-GB" sz="4267" dirty="0"/>
              <a:t>, D </a:t>
            </a:r>
            <a:r>
              <a:rPr lang="en-GB" sz="4267" dirty="0" err="1"/>
              <a:t>Tsolakidis</a:t>
            </a:r>
            <a:r>
              <a:rPr lang="en-GB" sz="4267" dirty="0"/>
              <a:t>, M de </a:t>
            </a:r>
            <a:r>
              <a:rPr lang="en-GB" sz="4267" dirty="0" err="1"/>
              <a:t>Vos</a:t>
            </a:r>
            <a:endParaRPr lang="fr-FR" sz="4267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2" y="6096344"/>
            <a:ext cx="1575887" cy="7616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1" y="5807310"/>
            <a:ext cx="1575887" cy="10506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2510"/>
            <a:ext cx="12192000" cy="14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6BDE14B-4E8D-99ED-41F2-38C45E92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40218"/>
            <a:ext cx="10160000" cy="1104900"/>
          </a:xfrm>
        </p:spPr>
        <p:txBody>
          <a:bodyPr rtlCol="0"/>
          <a:lstStyle/>
          <a:p>
            <a:pPr>
              <a:defRPr/>
            </a:pPr>
            <a:r>
              <a:rPr lang="de-DE" dirty="0" smtClean="0"/>
              <a:t>DEVELOPMENT PROCESS</a:t>
            </a:r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253C270B-D92D-EEE4-4E4C-73911E1B1772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>
          <a:xfrm>
            <a:off x="1057124" y="1665896"/>
            <a:ext cx="9552517" cy="448733"/>
          </a:xfrm>
        </p:spPr>
        <p:txBody>
          <a:bodyPr>
            <a:normAutofit fontScale="85000" lnSpcReduction="10000"/>
          </a:bodyPr>
          <a:lstStyle/>
          <a:p>
            <a:r>
              <a:rPr lang="de-DE" altLang="en-US" sz="2000" b="1" dirty="0">
                <a:solidFill>
                  <a:srgbClr val="C1002A"/>
                </a:solidFill>
              </a:rPr>
              <a:t>STEP 1 - Nomination </a:t>
            </a:r>
            <a:r>
              <a:rPr lang="de-DE" altLang="en-US" sz="2000" b="1" dirty="0" err="1">
                <a:solidFill>
                  <a:srgbClr val="C1002A"/>
                </a:solidFill>
              </a:rPr>
              <a:t>of</a:t>
            </a:r>
            <a:r>
              <a:rPr lang="de-DE" altLang="en-US" sz="2000" b="1" dirty="0">
                <a:solidFill>
                  <a:srgbClr val="C1002A"/>
                </a:solidFill>
              </a:rPr>
              <a:t> </a:t>
            </a:r>
            <a:r>
              <a:rPr lang="de-DE" altLang="en-US" sz="2000" b="1" dirty="0" err="1">
                <a:solidFill>
                  <a:srgbClr val="C1002A"/>
                </a:solidFill>
              </a:rPr>
              <a:t>multidisciplinary</a:t>
            </a:r>
            <a:r>
              <a:rPr lang="de-DE" altLang="en-US" sz="2000" b="1" dirty="0">
                <a:solidFill>
                  <a:srgbClr val="C1002A"/>
                </a:solidFill>
              </a:rPr>
              <a:t> international </a:t>
            </a:r>
            <a:r>
              <a:rPr lang="de-DE" altLang="en-US" sz="2000" b="1" dirty="0" err="1">
                <a:solidFill>
                  <a:srgbClr val="C1002A"/>
                </a:solidFill>
              </a:rPr>
              <a:t>development</a:t>
            </a:r>
            <a:r>
              <a:rPr lang="de-DE" altLang="en-US" sz="2000" b="1" dirty="0">
                <a:solidFill>
                  <a:srgbClr val="C1002A"/>
                </a:solidFill>
              </a:rPr>
              <a:t> </a:t>
            </a:r>
            <a:r>
              <a:rPr lang="de-DE" altLang="en-US" sz="2000" b="1" dirty="0" err="1">
                <a:solidFill>
                  <a:srgbClr val="C1002A"/>
                </a:solidFill>
              </a:rPr>
              <a:t>group</a:t>
            </a:r>
            <a:endParaRPr lang="de-DE" altLang="en-US" sz="2000" b="1" dirty="0">
              <a:solidFill>
                <a:srgbClr val="C1002A"/>
              </a:solidFill>
            </a:endParaRPr>
          </a:p>
          <a:p>
            <a:endParaRPr lang="de-DE" altLang="en-US" sz="2000" b="1" dirty="0">
              <a:solidFill>
                <a:srgbClr val="C1002A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5188" y="2467052"/>
            <a:ext cx="977848" cy="4905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CHAIRS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05180" y="3212126"/>
            <a:ext cx="963176" cy="49052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99764" y="2464612"/>
            <a:ext cx="2292293" cy="4905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Philippe </a:t>
            </a:r>
            <a:r>
              <a:rPr lang="fr-FR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Morice</a:t>
            </a:r>
            <a:r>
              <a:rPr lang="fr-FR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(ESGO)</a:t>
            </a:r>
          </a:p>
          <a:p>
            <a:pPr algn="ctr"/>
            <a:r>
              <a:rPr lang="fr-FR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gyn</a:t>
            </a:r>
            <a:r>
              <a:rPr lang="fr-FR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onc (France)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23856" y="2464611"/>
            <a:ext cx="2509013" cy="5101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Michael </a:t>
            </a:r>
            <a:r>
              <a:rPr lang="fr-FR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Grynberg</a:t>
            </a:r>
            <a:r>
              <a:rPr lang="fr-FR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(ESHRE)</a:t>
            </a:r>
          </a:p>
          <a:p>
            <a:pPr algn="ctr"/>
            <a:r>
              <a:rPr lang="fr-FR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reprod</a:t>
            </a:r>
            <a:r>
              <a:rPr lang="fr-FR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fr-FR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</a:t>
            </a:r>
            <a:r>
              <a:rPr lang="fr-FR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onc. Fert (France)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32870" y="2474772"/>
            <a:ext cx="2324113" cy="4905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Giovanni </a:t>
            </a:r>
            <a:r>
              <a:rPr lang="fr-FR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Scambia</a:t>
            </a:r>
            <a:r>
              <a:rPr lang="fr-FR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(ESGE)</a:t>
            </a:r>
          </a:p>
          <a:p>
            <a:pPr algn="ctr"/>
            <a:r>
              <a:rPr lang="fr-FR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endosc</a:t>
            </a:r>
            <a:r>
              <a:rPr lang="fr-FR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., </a:t>
            </a:r>
            <a:r>
              <a:rPr lang="fr-FR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gyn</a:t>
            </a:r>
            <a:r>
              <a:rPr lang="fr-FR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onc (</a:t>
            </a:r>
            <a:r>
              <a:rPr lang="fr-FR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Italy</a:t>
            </a:r>
            <a:r>
              <a:rPr lang="fr-FR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82632" y="3202242"/>
            <a:ext cx="5056296" cy="226212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Nadeem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Abu-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Rustum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(ESGO)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gyn.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onc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(United States of America)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Sara 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Brucker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(ESGE)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gyn.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onc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(Germany)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Francesco 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Fanfani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(ESGE)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gyn.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onc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(Italy)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Francesca 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Filippi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(ESHRE)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gyn. (Italy)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Alexandros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Rodolakis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(ESGO)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gyn.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onc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(Greece)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Kirsten Louise 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Tryde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Macklon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(ESHRE)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onc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fertil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(Denmark)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Maribel 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Acien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(ESHRE)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reprod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surg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(Spain)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Alessandro Arena (ESHRE)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gyn. (Italy)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Pierre 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Collinet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(ESGE)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gyn. (France)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GB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Michel De </a:t>
            </a:r>
            <a:r>
              <a:rPr lang="en-GB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Vos</a:t>
            </a:r>
            <a:r>
              <a:rPr lang="en-GB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(ESHRE)</a:t>
            </a:r>
            <a:r>
              <a:rPr lang="en-GB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reprod</a:t>
            </a:r>
            <a:r>
              <a:rPr lang="en-GB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med (Belgium)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Ying Cheong (ESHRE)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reprod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med (United Kingdom)</a:t>
            </a:r>
            <a:endParaRPr lang="fr-FR" sz="1067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65521" y="3199790"/>
            <a:ext cx="4794283" cy="226212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Ane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Gerda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Eriksson (ESGO)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gyn.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onc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(Norway)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Sebastien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Gouy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(ESHRE)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gyn.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onc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(France)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Philipp Harter (ESGO)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gyn.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onc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(Germany)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Xavier 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Matias-Guiu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(ESGO)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pathol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(Spain)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George 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Pados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(ESHRE)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obs. &amp;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gyn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(Greece)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Maja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Pakiz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(ESGO)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gyn.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onc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(Slovenia)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Denis Querleu (ESGE)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gyn.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onc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(France)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Christine 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Rousset-Jablonski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(ESGO)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med.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onc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fertil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(France)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Artem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Stepanyan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(ESGO)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gyn.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onc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(Armenia)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Antonia Carla 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Testa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(ESGE)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gyn.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onc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(Italy)</a:t>
            </a:r>
          </a:p>
          <a:p>
            <a:pPr marL="457189" indent="-457189" algn="just" defTabSz="609585">
              <a:spcBef>
                <a:spcPct val="20000"/>
              </a:spcBef>
            </a:pP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Dimitri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Tsolakidis</a:t>
            </a:r>
            <a:r>
              <a:rPr lang="en-US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(ESGE)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obs. &amp; </a:t>
            </a:r>
            <a:r>
              <a:rPr lang="en-US" sz="1067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gyn</a:t>
            </a:r>
            <a:r>
              <a:rPr lang="en-US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(Greece)</a:t>
            </a:r>
            <a:endParaRPr lang="fr-FR" sz="1067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67352" y="1398392"/>
            <a:ext cx="847049" cy="532009"/>
          </a:xfrm>
          <a:prstGeom prst="roundRect">
            <a:avLst/>
          </a:prstGeom>
          <a:solidFill>
            <a:srgbClr val="C100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67352" y="2372850"/>
            <a:ext cx="847049" cy="50581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67352" y="3344237"/>
            <a:ext cx="847049" cy="46576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67352" y="4269443"/>
            <a:ext cx="847049" cy="45495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67352" y="5188490"/>
            <a:ext cx="847049" cy="43337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44" name="Flèche vers le bas 43"/>
          <p:cNvSpPr/>
          <p:nvPr/>
        </p:nvSpPr>
        <p:spPr>
          <a:xfrm>
            <a:off x="461552" y="2003372"/>
            <a:ext cx="58649" cy="277091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7"/>
          </a:p>
        </p:txBody>
      </p:sp>
      <p:sp>
        <p:nvSpPr>
          <p:cNvPr id="45" name="Flèche vers le bas 44"/>
          <p:cNvSpPr/>
          <p:nvPr/>
        </p:nvSpPr>
        <p:spPr>
          <a:xfrm>
            <a:off x="461552" y="2974759"/>
            <a:ext cx="58649" cy="277091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7"/>
          </a:p>
        </p:txBody>
      </p:sp>
      <p:sp>
        <p:nvSpPr>
          <p:cNvPr id="46" name="Flèche vers le bas 45"/>
          <p:cNvSpPr/>
          <p:nvPr/>
        </p:nvSpPr>
        <p:spPr>
          <a:xfrm>
            <a:off x="461552" y="3899965"/>
            <a:ext cx="58649" cy="277091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7"/>
          </a:p>
        </p:txBody>
      </p:sp>
      <p:sp>
        <p:nvSpPr>
          <p:cNvPr id="47" name="Flèche vers le bas 46"/>
          <p:cNvSpPr/>
          <p:nvPr/>
        </p:nvSpPr>
        <p:spPr>
          <a:xfrm>
            <a:off x="461552" y="4819012"/>
            <a:ext cx="58649" cy="277091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7"/>
          </a:p>
        </p:txBody>
      </p:sp>
      <p:sp>
        <p:nvSpPr>
          <p:cNvPr id="49" name="Rectangle 48"/>
          <p:cNvSpPr/>
          <p:nvPr/>
        </p:nvSpPr>
        <p:spPr>
          <a:xfrm>
            <a:off x="400468" y="5750902"/>
            <a:ext cx="1597251" cy="490521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METHODOLOGIST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097312" y="5752572"/>
            <a:ext cx="2441637" cy="490521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François Planchamp (ESGO)</a:t>
            </a:r>
          </a:p>
          <a:p>
            <a:pPr algn="ctr"/>
            <a:r>
              <a:rPr lang="fr-FR" sz="1067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(France)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2" y="6096344"/>
            <a:ext cx="1575887" cy="76165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641" y="5813664"/>
            <a:ext cx="1582358" cy="105500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504" y="0"/>
            <a:ext cx="7016496" cy="13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6BDE14B-4E8D-99ED-41F2-38C45E92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706"/>
            <a:ext cx="10160000" cy="1104900"/>
          </a:xfrm>
        </p:spPr>
        <p:txBody>
          <a:bodyPr rtlCol="0"/>
          <a:lstStyle/>
          <a:p>
            <a:pPr>
              <a:defRPr/>
            </a:pPr>
            <a:r>
              <a:rPr lang="de-DE" dirty="0" err="1" smtClean="0"/>
              <a:t>Five-step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501591" y="1398392"/>
            <a:ext cx="7188819" cy="532009"/>
          </a:xfrm>
          <a:prstGeom prst="roundRect">
            <a:avLst/>
          </a:prstGeom>
          <a:solidFill>
            <a:srgbClr val="C100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Nomination of </a:t>
            </a:r>
            <a:r>
              <a:rPr lang="fr-FR" sz="1467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multidisciplinary</a:t>
            </a:r>
            <a:r>
              <a:rPr lang="fr-FR" sz="1467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international </a:t>
            </a:r>
            <a:r>
              <a:rPr lang="fr-FR" sz="1467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</a:t>
            </a:r>
            <a:r>
              <a:rPr lang="fr-FR" sz="1467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group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501591" y="2372850"/>
            <a:ext cx="7188819" cy="50581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Identification of </a:t>
            </a:r>
            <a:r>
              <a:rPr lang="fr-FR" sz="14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scientific</a:t>
            </a:r>
            <a:r>
              <a:rPr lang="fr-FR" sz="14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4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evidence</a:t>
            </a:r>
            <a:endParaRPr lang="fr-FR" sz="1467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501591" y="3344237"/>
            <a:ext cx="7188819" cy="46576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Formulation of guidelines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501591" y="4269443"/>
            <a:ext cx="7188819" cy="454957"/>
          </a:xfrm>
          <a:prstGeom prst="round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External</a:t>
            </a:r>
            <a:r>
              <a:rPr lang="fr-FR" sz="14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4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evaluation</a:t>
            </a:r>
            <a:r>
              <a:rPr lang="fr-FR" sz="14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guidelines (international </a:t>
            </a:r>
            <a:r>
              <a:rPr lang="fr-FR" sz="14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review</a:t>
            </a:r>
            <a:r>
              <a:rPr lang="fr-FR" sz="14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501591" y="5188490"/>
            <a:ext cx="7188819" cy="433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Integration</a:t>
            </a:r>
            <a:r>
              <a:rPr lang="fr-FR" sz="14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international </a:t>
            </a:r>
            <a:r>
              <a:rPr lang="fr-FR" sz="14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reviewers</a:t>
            </a:r>
            <a:r>
              <a:rPr lang="fr-FR" sz="14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’ </a:t>
            </a:r>
            <a:r>
              <a:rPr lang="fr-FR" sz="1467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comments</a:t>
            </a:r>
            <a:endParaRPr lang="fr-FR" sz="1467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6022110" y="2003372"/>
            <a:ext cx="147781" cy="277091"/>
          </a:xfrm>
          <a:prstGeom prst="downArrow">
            <a:avLst/>
          </a:prstGeom>
          <a:solidFill>
            <a:srgbClr val="C100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Flèche vers le bas 10"/>
          <p:cNvSpPr/>
          <p:nvPr/>
        </p:nvSpPr>
        <p:spPr>
          <a:xfrm>
            <a:off x="6022110" y="2974759"/>
            <a:ext cx="147781" cy="27709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Flèche vers le bas 11"/>
          <p:cNvSpPr/>
          <p:nvPr/>
        </p:nvSpPr>
        <p:spPr>
          <a:xfrm>
            <a:off x="6022110" y="3899965"/>
            <a:ext cx="147781" cy="277091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Flèche vers le bas 12"/>
          <p:cNvSpPr/>
          <p:nvPr/>
        </p:nvSpPr>
        <p:spPr>
          <a:xfrm>
            <a:off x="6022110" y="4819012"/>
            <a:ext cx="147781" cy="277091"/>
          </a:xfrm>
          <a:prstGeom prst="downArrow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pSp>
        <p:nvGrpSpPr>
          <p:cNvPr id="14" name="Groupe 13"/>
          <p:cNvGrpSpPr/>
          <p:nvPr/>
        </p:nvGrpSpPr>
        <p:grpSpPr>
          <a:xfrm>
            <a:off x="1330634" y="1398391"/>
            <a:ext cx="847049" cy="4223476"/>
            <a:chOff x="3771612" y="1048793"/>
            <a:chExt cx="1600777" cy="3167607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3771612" y="1048793"/>
              <a:ext cx="1600777" cy="399007"/>
            </a:xfrm>
            <a:prstGeom prst="roundRect">
              <a:avLst/>
            </a:prstGeom>
            <a:solidFill>
              <a:srgbClr val="C1002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7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3771612" y="1779637"/>
              <a:ext cx="1600777" cy="37936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7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3771612" y="2508177"/>
              <a:ext cx="1600777" cy="349323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7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3771612" y="3202082"/>
              <a:ext cx="1600777" cy="341218"/>
            </a:xfrm>
            <a:prstGeom prst="roundRect">
              <a:avLst/>
            </a:prstGeom>
            <a:solidFill>
              <a:srgbClr val="FFFF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7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3771612" y="3891367"/>
              <a:ext cx="1600777" cy="325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7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</a:t>
              </a:r>
            </a:p>
          </p:txBody>
        </p:sp>
        <p:sp>
          <p:nvSpPr>
            <p:cNvPr id="20" name="Flèche vers le bas 19"/>
            <p:cNvSpPr/>
            <p:nvPr/>
          </p:nvSpPr>
          <p:spPr>
            <a:xfrm>
              <a:off x="4516582" y="1502529"/>
              <a:ext cx="110836" cy="207818"/>
            </a:xfrm>
            <a:prstGeom prst="downArrow">
              <a:avLst/>
            </a:prstGeom>
            <a:solidFill>
              <a:srgbClr val="C1002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7"/>
            </a:p>
          </p:txBody>
        </p:sp>
        <p:sp>
          <p:nvSpPr>
            <p:cNvPr id="21" name="Flèche vers le bas 20"/>
            <p:cNvSpPr/>
            <p:nvPr/>
          </p:nvSpPr>
          <p:spPr>
            <a:xfrm>
              <a:off x="4516582" y="2231069"/>
              <a:ext cx="110836" cy="207818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7"/>
            </a:p>
          </p:txBody>
        </p:sp>
        <p:sp>
          <p:nvSpPr>
            <p:cNvPr id="22" name="Flèche vers le bas 21"/>
            <p:cNvSpPr/>
            <p:nvPr/>
          </p:nvSpPr>
          <p:spPr>
            <a:xfrm>
              <a:off x="4516582" y="2924974"/>
              <a:ext cx="110836" cy="207818"/>
            </a:xfrm>
            <a:prstGeom prst="downArrow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7"/>
            </a:p>
          </p:txBody>
        </p:sp>
        <p:sp>
          <p:nvSpPr>
            <p:cNvPr id="23" name="Flèche vers le bas 22"/>
            <p:cNvSpPr/>
            <p:nvPr/>
          </p:nvSpPr>
          <p:spPr>
            <a:xfrm>
              <a:off x="4516582" y="3614259"/>
              <a:ext cx="110836" cy="207818"/>
            </a:xfrm>
            <a:prstGeom prst="downArrow">
              <a:avLst/>
            </a:prstGeom>
            <a:solidFill>
              <a:srgbClr val="FFFF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7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2" y="6096344"/>
            <a:ext cx="1575887" cy="76165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504" y="0"/>
            <a:ext cx="7016496" cy="13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6BDE14B-4E8D-99ED-41F2-38C45E92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40218"/>
            <a:ext cx="10160000" cy="1104900"/>
          </a:xfrm>
        </p:spPr>
        <p:txBody>
          <a:bodyPr rtlCol="0"/>
          <a:lstStyle/>
          <a:p>
            <a:pPr>
              <a:defRPr/>
            </a:pPr>
            <a:r>
              <a:rPr lang="de-DE" dirty="0" smtClean="0"/>
              <a:t>DEVELOPMENT PROCESS</a:t>
            </a:r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253C270B-D92D-EEE4-4E4C-73911E1B1772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>
          <a:xfrm>
            <a:off x="1057124" y="1651207"/>
            <a:ext cx="9552517" cy="448733"/>
          </a:xfrm>
        </p:spPr>
        <p:txBody>
          <a:bodyPr>
            <a:normAutofit/>
          </a:bodyPr>
          <a:lstStyle/>
          <a:p>
            <a:r>
              <a:rPr lang="de-DE" altLang="en-US" sz="1733" b="1" dirty="0">
                <a:solidFill>
                  <a:srgbClr val="C1002A"/>
                </a:solidFill>
              </a:rPr>
              <a:t>STEP 3 - </a:t>
            </a:r>
            <a:r>
              <a:rPr lang="de-DE" altLang="en-US" sz="1733" b="1" dirty="0" err="1">
                <a:solidFill>
                  <a:srgbClr val="C1002A"/>
                </a:solidFill>
              </a:rPr>
              <a:t>Formulation</a:t>
            </a:r>
            <a:r>
              <a:rPr lang="de-DE" altLang="en-US" sz="1733" b="1" dirty="0">
                <a:solidFill>
                  <a:srgbClr val="C1002A"/>
                </a:solidFill>
              </a:rPr>
              <a:t> </a:t>
            </a:r>
            <a:r>
              <a:rPr lang="de-DE" altLang="en-US" sz="1733" b="1" dirty="0" err="1">
                <a:solidFill>
                  <a:srgbClr val="C1002A"/>
                </a:solidFill>
              </a:rPr>
              <a:t>of</a:t>
            </a:r>
            <a:r>
              <a:rPr lang="de-DE" altLang="en-US" sz="1733" b="1" dirty="0">
                <a:solidFill>
                  <a:srgbClr val="C1002A"/>
                </a:solidFill>
              </a:rPr>
              <a:t> </a:t>
            </a:r>
            <a:r>
              <a:rPr lang="de-DE" altLang="en-US" sz="1733" b="1" dirty="0" err="1">
                <a:solidFill>
                  <a:srgbClr val="C1002A"/>
                </a:solidFill>
              </a:rPr>
              <a:t>guidelines</a:t>
            </a:r>
            <a:endParaRPr lang="de-DE" altLang="en-US" sz="1733" b="1" dirty="0">
              <a:solidFill>
                <a:srgbClr val="C1002A"/>
              </a:solidFill>
            </a:endParaRPr>
          </a:p>
          <a:p>
            <a:endParaRPr lang="de-DE" altLang="en-US" sz="1733" b="1" dirty="0">
              <a:solidFill>
                <a:srgbClr val="C1002A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7352" y="1398392"/>
            <a:ext cx="847049" cy="53200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67352" y="2372850"/>
            <a:ext cx="847049" cy="50581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67352" y="3344237"/>
            <a:ext cx="847049" cy="46576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67352" y="4269443"/>
            <a:ext cx="847049" cy="45495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67352" y="5188490"/>
            <a:ext cx="847049" cy="43337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23" name="Flèche vers le bas 22"/>
          <p:cNvSpPr/>
          <p:nvPr/>
        </p:nvSpPr>
        <p:spPr>
          <a:xfrm>
            <a:off x="461552" y="2003372"/>
            <a:ext cx="58649" cy="277091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7"/>
          </a:p>
        </p:txBody>
      </p:sp>
      <p:sp>
        <p:nvSpPr>
          <p:cNvPr id="24" name="Flèche vers le bas 23"/>
          <p:cNvSpPr/>
          <p:nvPr/>
        </p:nvSpPr>
        <p:spPr>
          <a:xfrm>
            <a:off x="461552" y="2974759"/>
            <a:ext cx="58649" cy="277091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7"/>
          </a:p>
        </p:txBody>
      </p:sp>
      <p:sp>
        <p:nvSpPr>
          <p:cNvPr id="26" name="Flèche vers le bas 25"/>
          <p:cNvSpPr/>
          <p:nvPr/>
        </p:nvSpPr>
        <p:spPr>
          <a:xfrm>
            <a:off x="461552" y="3899965"/>
            <a:ext cx="58649" cy="277091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7"/>
          </a:p>
        </p:txBody>
      </p:sp>
      <p:sp>
        <p:nvSpPr>
          <p:cNvPr id="27" name="Flèche vers le bas 26"/>
          <p:cNvSpPr/>
          <p:nvPr/>
        </p:nvSpPr>
        <p:spPr>
          <a:xfrm>
            <a:off x="461552" y="4819012"/>
            <a:ext cx="58649" cy="277091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7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1590" y="2682811"/>
            <a:ext cx="2705919" cy="203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4940" y="4283359"/>
            <a:ext cx="1447797" cy="79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Image 27" descr="Sans tit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543" y="2847326"/>
            <a:ext cx="1233320" cy="722141"/>
          </a:xfrm>
          <a:prstGeom prst="rect">
            <a:avLst/>
          </a:prstGeom>
        </p:spPr>
      </p:pic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253C270B-D92D-EEE4-4E4C-73911E1B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697" y="2303930"/>
            <a:ext cx="2133600" cy="39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algn="just" defTabSz="457189">
              <a:spcBef>
                <a:spcPct val="20000"/>
              </a:spcBef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Available evidence</a:t>
            </a:r>
            <a:endParaRPr lang="de-DE" alt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253C270B-D92D-EEE4-4E4C-73911E1B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129" y="3840174"/>
            <a:ext cx="2133600" cy="39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algn="just" defTabSz="457189">
              <a:spcBef>
                <a:spcPct val="20000"/>
              </a:spcBef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Clinical expertise</a:t>
            </a:r>
            <a:endParaRPr lang="de-DE" alt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253C270B-D92D-EEE4-4E4C-73911E1B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4873" y="2571524"/>
            <a:ext cx="2133600" cy="39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algn="just" defTabSz="457189">
              <a:spcBef>
                <a:spcPct val="20000"/>
              </a:spcBef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Consensus</a:t>
            </a:r>
            <a:endParaRPr lang="de-DE" alt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562780" y="3115864"/>
            <a:ext cx="1144437" cy="9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2" y="6096344"/>
            <a:ext cx="1575887" cy="76165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6499" y="2904698"/>
            <a:ext cx="1579001" cy="104860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1" y="5807310"/>
            <a:ext cx="1575887" cy="105069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1863" y="-51899"/>
            <a:ext cx="7016496" cy="13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6BDE14B-4E8D-99ED-41F2-38C45E92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40218"/>
            <a:ext cx="10160000" cy="1104900"/>
          </a:xfrm>
        </p:spPr>
        <p:txBody>
          <a:bodyPr rtlCol="0"/>
          <a:lstStyle/>
          <a:p>
            <a:pPr>
              <a:defRPr/>
            </a:pPr>
            <a:r>
              <a:rPr lang="de-DE" dirty="0" smtClean="0"/>
              <a:t>DEVELOPMENT PROCESS</a:t>
            </a:r>
            <a:endParaRPr lang="de-DE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67352" y="1398392"/>
            <a:ext cx="847049" cy="53200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67352" y="2372850"/>
            <a:ext cx="847049" cy="50581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67352" y="3344237"/>
            <a:ext cx="847049" cy="46576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67352" y="4269443"/>
            <a:ext cx="847049" cy="454957"/>
          </a:xfrm>
          <a:prstGeom prst="round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67352" y="5188490"/>
            <a:ext cx="847049" cy="43337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7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44" name="Flèche vers le bas 43"/>
          <p:cNvSpPr/>
          <p:nvPr/>
        </p:nvSpPr>
        <p:spPr>
          <a:xfrm>
            <a:off x="461552" y="2003372"/>
            <a:ext cx="58649" cy="277091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7"/>
          </a:p>
        </p:txBody>
      </p:sp>
      <p:sp>
        <p:nvSpPr>
          <p:cNvPr id="45" name="Flèche vers le bas 44"/>
          <p:cNvSpPr/>
          <p:nvPr/>
        </p:nvSpPr>
        <p:spPr>
          <a:xfrm>
            <a:off x="461552" y="2974759"/>
            <a:ext cx="58649" cy="277091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7"/>
          </a:p>
        </p:txBody>
      </p:sp>
      <p:sp>
        <p:nvSpPr>
          <p:cNvPr id="46" name="Flèche vers le bas 45"/>
          <p:cNvSpPr/>
          <p:nvPr/>
        </p:nvSpPr>
        <p:spPr>
          <a:xfrm>
            <a:off x="461552" y="3899965"/>
            <a:ext cx="58649" cy="277091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7"/>
          </a:p>
        </p:txBody>
      </p:sp>
      <p:sp>
        <p:nvSpPr>
          <p:cNvPr id="47" name="Flèche vers le bas 46"/>
          <p:cNvSpPr/>
          <p:nvPr/>
        </p:nvSpPr>
        <p:spPr>
          <a:xfrm>
            <a:off x="461552" y="4819012"/>
            <a:ext cx="58649" cy="277091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7"/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253C270B-D92D-EEE4-4E4C-73911E1B1772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>
          <a:xfrm>
            <a:off x="1057124" y="1651207"/>
            <a:ext cx="9552517" cy="448733"/>
          </a:xfrm>
        </p:spPr>
        <p:txBody>
          <a:bodyPr>
            <a:normAutofit/>
          </a:bodyPr>
          <a:lstStyle/>
          <a:p>
            <a:r>
              <a:rPr lang="de-DE" altLang="en-US" sz="1733" b="1" dirty="0">
                <a:solidFill>
                  <a:srgbClr val="C1002A"/>
                </a:solidFill>
              </a:rPr>
              <a:t>STEP 4 - </a:t>
            </a:r>
            <a:r>
              <a:rPr lang="de-DE" altLang="en-US" sz="1733" b="1" dirty="0" err="1">
                <a:solidFill>
                  <a:srgbClr val="C1002A"/>
                </a:solidFill>
              </a:rPr>
              <a:t>External</a:t>
            </a:r>
            <a:r>
              <a:rPr lang="de-DE" altLang="en-US" sz="1733" b="1" dirty="0">
                <a:solidFill>
                  <a:srgbClr val="C1002A"/>
                </a:solidFill>
              </a:rPr>
              <a:t> </a:t>
            </a:r>
            <a:r>
              <a:rPr lang="de-DE" altLang="en-US" sz="1733" b="1" dirty="0" err="1">
                <a:solidFill>
                  <a:srgbClr val="C1002A"/>
                </a:solidFill>
              </a:rPr>
              <a:t>evaluation</a:t>
            </a:r>
            <a:r>
              <a:rPr lang="de-DE" altLang="en-US" sz="1733" b="1" dirty="0">
                <a:solidFill>
                  <a:srgbClr val="C1002A"/>
                </a:solidFill>
              </a:rPr>
              <a:t> </a:t>
            </a:r>
            <a:r>
              <a:rPr lang="de-DE" altLang="en-US" sz="1733" b="1" dirty="0" err="1">
                <a:solidFill>
                  <a:srgbClr val="C1002A"/>
                </a:solidFill>
              </a:rPr>
              <a:t>of</a:t>
            </a:r>
            <a:r>
              <a:rPr lang="de-DE" altLang="en-US" sz="1733" b="1" dirty="0">
                <a:solidFill>
                  <a:srgbClr val="C1002A"/>
                </a:solidFill>
              </a:rPr>
              <a:t> </a:t>
            </a:r>
            <a:r>
              <a:rPr lang="de-DE" altLang="en-US" sz="1733" b="1" dirty="0" err="1">
                <a:solidFill>
                  <a:srgbClr val="C1002A"/>
                </a:solidFill>
              </a:rPr>
              <a:t>guidelines</a:t>
            </a:r>
            <a:r>
              <a:rPr lang="de-DE" altLang="en-US" sz="1733" b="1" dirty="0">
                <a:solidFill>
                  <a:srgbClr val="C1002A"/>
                </a:solidFill>
              </a:rPr>
              <a:t> (international </a:t>
            </a:r>
            <a:r>
              <a:rPr lang="de-DE" altLang="en-US" sz="1733" b="1" dirty="0" err="1">
                <a:solidFill>
                  <a:srgbClr val="C1002A"/>
                </a:solidFill>
              </a:rPr>
              <a:t>review</a:t>
            </a:r>
            <a:r>
              <a:rPr lang="de-DE" altLang="en-US" sz="1733" b="1" dirty="0">
                <a:solidFill>
                  <a:srgbClr val="C1002A"/>
                </a:solidFill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8551" y="2423710"/>
            <a:ext cx="1760535" cy="191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" name="Tableau 28"/>
          <p:cNvGraphicFramePr>
            <a:graphicFrameLocks noGrp="1"/>
          </p:cNvGraphicFramePr>
          <p:nvPr/>
        </p:nvGraphicFramePr>
        <p:xfrm>
          <a:off x="1353540" y="4064688"/>
          <a:ext cx="6020417" cy="25670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Specialties</a:t>
                      </a:r>
                      <a:endParaRPr lang="fr-FR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Gynecologic</a:t>
                      </a:r>
                      <a:r>
                        <a:rPr lang="fr-FR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16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oncology</a:t>
                      </a:r>
                      <a:endParaRPr lang="fr-FR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Obstetric</a:t>
                      </a:r>
                      <a:r>
                        <a:rPr lang="fr-FR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&amp; </a:t>
                      </a:r>
                      <a:r>
                        <a:rPr lang="fr-FR" sz="16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gynecology</a:t>
                      </a:r>
                      <a:endParaRPr lang="fr-FR" sz="16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Reproductive </a:t>
                      </a:r>
                      <a:r>
                        <a:rPr lang="fr-FR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medicine</a:t>
                      </a:r>
                      <a:endParaRPr lang="fr-FR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Radiation </a:t>
                      </a:r>
                      <a:r>
                        <a:rPr lang="fr-FR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oncology</a:t>
                      </a:r>
                      <a:endParaRPr lang="fr-FR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Oncofertility</a:t>
                      </a:r>
                      <a:endParaRPr lang="fr-FR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Pathology</a:t>
                      </a:r>
                      <a:endParaRPr lang="fr-FR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Medical</a:t>
                      </a:r>
                      <a:r>
                        <a:rPr lang="fr-FR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oncology</a:t>
                      </a:r>
                      <a:endParaRPr lang="fr-FR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Nursing</a:t>
                      </a:r>
                      <a:endParaRPr lang="fr-FR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Embryology</a:t>
                      </a:r>
                      <a:endParaRPr lang="fr-FR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Reproductive</a:t>
                      </a:r>
                      <a:r>
                        <a:rPr lang="fr-FR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fr-FR" sz="16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genetics</a:t>
                      </a:r>
                      <a:endParaRPr lang="fr-FR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253C270B-D92D-EEE4-4E4C-73911E1B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277" y="2156331"/>
            <a:ext cx="7280257" cy="148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algn="just" defTabSz="457189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Quantitative evaluation (clinical relevance &amp; feasibility in practice)</a:t>
            </a:r>
          </a:p>
          <a:p>
            <a:pPr algn="just" defTabSz="457189">
              <a:spcBef>
                <a:spcPct val="20000"/>
              </a:spcBef>
            </a:pPr>
            <a:endParaRPr lang="en-US" sz="667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defTabSz="457189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Qualitative evaluation (comments)</a:t>
            </a:r>
          </a:p>
          <a:p>
            <a:pPr algn="just" defTabSz="457189">
              <a:spcBef>
                <a:spcPct val="20000"/>
              </a:spcBef>
            </a:pPr>
            <a:endParaRPr lang="en-US" sz="667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8530" indent="-118530" algn="just" defTabSz="457189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120 clinicians &amp; patients independents from the international development group</a:t>
            </a:r>
          </a:p>
          <a:p>
            <a:pPr algn="just" defTabSz="457189">
              <a:spcBef>
                <a:spcPct val="20000"/>
              </a:spcBef>
            </a:pPr>
            <a:endParaRPr lang="en-US" altLang="en-US" sz="667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defTabSz="457189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40 countries worldwide</a:t>
            </a:r>
            <a:endParaRPr lang="de-DE" alt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2" y="6096344"/>
            <a:ext cx="1575887" cy="76165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11" y="5807310"/>
            <a:ext cx="1575887" cy="105069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504" y="0"/>
            <a:ext cx="7016496" cy="13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2581</Words>
  <Application>Microsoft Office PowerPoint</Application>
  <PresentationFormat>Grand écran</PresentationFormat>
  <Paragraphs>376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Courier New</vt:lpstr>
      <vt:lpstr>Frutiger-Light</vt:lpstr>
      <vt:lpstr>Helvetica</vt:lpstr>
      <vt:lpstr>Times New Roman</vt:lpstr>
      <vt:lpstr>Verdana</vt:lpstr>
      <vt:lpstr>Wingdings</vt:lpstr>
      <vt:lpstr>Office</vt:lpstr>
      <vt:lpstr>ESGO-ESHRE-ESGE GUIDELINES ON FERTILITY SPARING TREATMENTS (AND AFTERWARDS) IN OVARIAN TUMORS </vt:lpstr>
      <vt:lpstr>Disclosure</vt:lpstr>
      <vt:lpstr>Brief history</vt:lpstr>
      <vt:lpstr>Présentation PowerPoint</vt:lpstr>
      <vt:lpstr>Présentation PowerPoint</vt:lpstr>
      <vt:lpstr>DEVELOPMENT PROCESS</vt:lpstr>
      <vt:lpstr>Five-step development  process</vt:lpstr>
      <vt:lpstr>DEVELOPMENT PROCESS</vt:lpstr>
      <vt:lpstr>DEVELOPMENT PROCESS</vt:lpstr>
      <vt:lpstr>General recommendations </vt:lpstr>
      <vt:lpstr>Color codes tables  ovarian tumours</vt:lpstr>
      <vt:lpstr>BOTs &amp; LG Epithelial Ovarian Cancers</vt:lpstr>
      <vt:lpstr>HG Epithelial Ovarian Cancers</vt:lpstr>
      <vt:lpstr>Epithelial Ovarian Cancers &amp; BOTs</vt:lpstr>
      <vt:lpstr>General recommendations Surgery</vt:lpstr>
      <vt:lpstr>When to give the “oncological authorization”  to the patients/couple?  </vt:lpstr>
      <vt:lpstr>Infertility  management in EOCs I </vt:lpstr>
      <vt:lpstr>Infertility  management in EOCs II </vt:lpstr>
      <vt:lpstr>Epithelial Ovarian Cancers &amp; BOTs</vt:lpstr>
      <vt:lpstr>FU in EOCs</vt:lpstr>
      <vt:lpstr>Need for a completion  surgery after childbearing HRT </vt:lpstr>
      <vt:lpstr>Présentation PowerPoint</vt:lpstr>
      <vt:lpstr>ACKNOWLEDGEMENTS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Muhrer</dc:creator>
  <cp:lastModifiedBy>MORICE Philippe</cp:lastModifiedBy>
  <cp:revision>37</cp:revision>
  <dcterms:created xsi:type="dcterms:W3CDTF">2023-08-09T13:07:40Z</dcterms:created>
  <dcterms:modified xsi:type="dcterms:W3CDTF">2024-11-20T09:55:41Z</dcterms:modified>
</cp:coreProperties>
</file>