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141412187" r:id="rId2"/>
    <p:sldId id="259" r:id="rId3"/>
    <p:sldId id="2141412202" r:id="rId4"/>
    <p:sldId id="261" r:id="rId5"/>
    <p:sldId id="2141412200" r:id="rId6"/>
    <p:sldId id="264" r:id="rId7"/>
    <p:sldId id="265" r:id="rId8"/>
    <p:sldId id="2141412203" r:id="rId9"/>
    <p:sldId id="268" r:id="rId10"/>
    <p:sldId id="2141412201" r:id="rId11"/>
    <p:sldId id="2141412260" r:id="rId12"/>
    <p:sldId id="273" r:id="rId13"/>
    <p:sldId id="2141412221" r:id="rId14"/>
    <p:sldId id="2847" r:id="rId15"/>
    <p:sldId id="2846" r:id="rId16"/>
    <p:sldId id="2861" r:id="rId17"/>
    <p:sldId id="2859" r:id="rId18"/>
    <p:sldId id="2848" r:id="rId19"/>
    <p:sldId id="2860" r:id="rId20"/>
    <p:sldId id="2893" r:id="rId21"/>
    <p:sldId id="2141412194" r:id="rId22"/>
    <p:sldId id="2879" r:id="rId23"/>
    <p:sldId id="2141412196" r:id="rId24"/>
    <p:sldId id="2141412197" r:id="rId25"/>
    <p:sldId id="2141412274" r:id="rId26"/>
    <p:sldId id="2141412283" r:id="rId27"/>
    <p:sldId id="2141412222" r:id="rId28"/>
    <p:sldId id="2904" r:id="rId29"/>
    <p:sldId id="2906" r:id="rId30"/>
    <p:sldId id="2905" r:id="rId31"/>
    <p:sldId id="2141412180" r:id="rId32"/>
    <p:sldId id="2141412206" r:id="rId33"/>
    <p:sldId id="2141412214" r:id="rId34"/>
    <p:sldId id="2141412210" r:id="rId35"/>
    <p:sldId id="2141412211" r:id="rId36"/>
    <p:sldId id="2929" r:id="rId37"/>
    <p:sldId id="2141412267" r:id="rId38"/>
    <p:sldId id="2141412269" r:id="rId39"/>
    <p:sldId id="2141412270" r:id="rId40"/>
    <p:sldId id="2141412272" r:id="rId41"/>
    <p:sldId id="2141412271" r:id="rId42"/>
    <p:sldId id="2141412273" r:id="rId43"/>
    <p:sldId id="2795" r:id="rId44"/>
    <p:sldId id="2141412152" r:id="rId45"/>
    <p:sldId id="2141412155" r:id="rId46"/>
    <p:sldId id="2565" r:id="rId47"/>
    <p:sldId id="2141412205" r:id="rId48"/>
    <p:sldId id="2141412167" r:id="rId49"/>
    <p:sldId id="2141412120" r:id="rId50"/>
    <p:sldId id="2141412294" r:id="rId51"/>
    <p:sldId id="2141412291" r:id="rId52"/>
    <p:sldId id="2141412290" r:id="rId53"/>
    <p:sldId id="2141412183" r:id="rId54"/>
    <p:sldId id="2141412280" r:id="rId55"/>
    <p:sldId id="2141412288" r:id="rId56"/>
    <p:sldId id="2141412286" r:id="rId57"/>
    <p:sldId id="2141412285" r:id="rId58"/>
    <p:sldId id="2141412287" r:id="rId5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AEC"/>
    <a:srgbClr val="0E09D9"/>
    <a:srgbClr val="0F0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99" autoAdjust="0"/>
    <p:restoredTop sz="95033" autoAdjust="0"/>
  </p:normalViewPr>
  <p:slideViewPr>
    <p:cSldViewPr snapToGrid="0">
      <p:cViewPr varScale="1">
        <p:scale>
          <a:sx n="74" d="100"/>
          <a:sy n="74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25191-DBB0-4E88-BE7E-6B6008E06C50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F779-D2EF-4224-AB89-04E3B5D481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74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F56FB-50B4-40D0-B76A-E361FDB1E867}" type="slidenum">
              <a:rPr lang="el-GR" smtClean="0">
                <a:latin typeface="Arial" pitchFamily="34" charset="0"/>
              </a:rPr>
              <a:pPr/>
              <a:t>1</a:t>
            </a:fld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2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6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0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2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9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4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8442-B9DF-6981-D758-58042A8DB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0AAB445-B856-8F05-3D2B-CC2AB5576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EB7B0BB5-4F29-107D-3E9A-173BAE649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425E81-CCB3-3395-C162-E93666E0A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5306C-794A-4E1E-B228-B864D9D0BC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6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AE2F1-009A-EFE3-815C-305F4EA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906F6-EC5B-82DC-3D99-4EF4E6BDD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B0E5F-B1EF-11CD-62C7-9DB2B04F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DA253-E62F-F22B-600B-04DB37723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8B772-720D-4B57-AD62-C21EEEE553A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4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663953-83B8-FFC6-8B93-11B4AFC5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03BBD7-9D8E-0D9C-57C3-59379CE8B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1F639F-DE44-28F4-88AD-3FE6B8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35A2C9-BDB1-09E1-C7F6-BCCE7C51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E60286-F8A0-D51F-C7C0-08D8ED5E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2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329703-58ED-EB20-4457-D3E28DBB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AB806F-F0BD-9A1A-79E5-3CFF32942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8D66AE-EC22-B8EF-E83F-C45DFD72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27EEC4-ACA8-3C8D-CCFE-0F3678BD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AE5238-D4C8-056A-4274-76E3420E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4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FD1DE1-596F-655A-B4B9-3CF4D674C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E69EE5-A347-7611-6ABC-4FE238F0F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744F7A-F859-AACD-29F5-375FAFC2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42BA8A-4B75-F32A-ED1B-94D4692A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978A69-4A08-0D7E-99CC-F939B41B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6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1573B9-1103-512E-E64B-7D42AD9E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135DD-917C-F03C-9213-FFA7AD95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3769ED-7571-573C-156B-24294239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7A32EB-B60D-1207-C97E-068B5E6B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ED219-CF0F-CC73-08F6-5C6DC71B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69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07717E-60FF-561E-C752-A5295D7D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421490-7A78-F220-9DE5-288DD1BD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C584AB-6E17-88ED-D026-13206142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14E20A-7702-0BF0-67B2-69B55636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16F0A7-6992-1CDD-B17C-31D9F73C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04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877CC-1204-7758-053E-39231EBF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595158-4296-CED9-988C-C1381F6A2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015547E-9506-5C4B-FA5D-E80824BE3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29D5471-5C79-CC7F-9CE0-BFB2B934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5C5984-6DCE-1817-C091-00381BF1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8CBF8D-E0D7-6D19-7763-35589549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5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00972-8DB5-BA10-66A6-0EC1F0FE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44F2B8-B9D1-F7EF-8854-9C6CD3335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634E68-A644-CC88-0D5F-745FEF3BD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2A8F48-F882-A58F-DAA9-AD362E908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ED7E3E-789C-41E3-7B30-C944BD7A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99861FD-50B6-BA6C-F4DF-5B1E87E1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C191654-1984-B10E-1C28-0DD90563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1DA41A0-E7C9-9800-414B-DFE93080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32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73A659-408C-AF30-DA4B-4AA9495B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875593C-9B89-3326-D56A-D7EB2DF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C92588E-C000-FE50-E5C1-A6EC91E8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D34BC77-4419-0440-84C8-CBB2868F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2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5A2EB4B-B550-76EA-50DE-B1D5878F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6E81A0E-87F7-F845-49AA-4C677AF5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083A673-77C5-3221-42C0-9F07D79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1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DBCEC2-19B1-12C7-16C0-6EEE1584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8DB9B7-3379-D5D5-13B0-F51D2C10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229A5E-7677-64F5-34B9-E5B33D059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B60D78-04AB-118B-41BE-5C394A53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163A1A-7CAD-CBA8-518E-E1FE6B2E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67EC06-928B-5B17-C190-E0D2CBD4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0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AA005D-5538-B402-DE37-D0EDC3E6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66215BA-FD33-B3E1-9957-2664F57ED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BD44DA-DFE3-A092-5027-102B8FD4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BB650E-1DB3-6C9B-67D3-4A940073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8F0DBF-4171-4633-D16D-15A08824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D07577-0939-FE2C-C313-FAD2DDA1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51ED495-6243-D20B-FECB-785253C4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62A2AA5-E1D4-7F7B-07AE-BBCB5388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34BB84-DE3E-5026-C16A-C75CF95E6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34BC-8059-4813-B148-FDA148F70143}" type="datetimeFigureOut">
              <a:rPr lang="el-GR" smtClean="0"/>
              <a:t>29/11/2024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DE69FC-4A25-895D-64C7-ABFF8EADB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538027-1663-7A6B-ED3F-48399D3D2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235A-41D7-41E0-808D-A8601617E4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65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32" y="186064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cs typeface="Arial" charset="0"/>
              </a:rPr>
              <a:t>Oncology Unit,</a:t>
            </a:r>
            <a:r>
              <a:rPr lang="el-GR" sz="32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n-US" sz="3200" dirty="0" err="1">
                <a:solidFill>
                  <a:schemeClr val="tx2"/>
                </a:solidFill>
                <a:latin typeface="Arial" charset="0"/>
                <a:cs typeface="Arial" charset="0"/>
              </a:rPr>
              <a:t>Aretaieion</a:t>
            </a:r>
            <a:r>
              <a:rPr lang="en-US" sz="3200" dirty="0">
                <a:solidFill>
                  <a:schemeClr val="tx2"/>
                </a:solidFill>
                <a:latin typeface="Arial" charset="0"/>
                <a:cs typeface="Arial" charset="0"/>
              </a:rPr>
              <a:t>” University Hospital</a:t>
            </a:r>
            <a:endParaRPr lang="en-GB" sz="3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r="19366"/>
          <a:stretch/>
        </p:blipFill>
        <p:spPr bwMode="auto">
          <a:xfrm>
            <a:off x="7100895" y="292867"/>
            <a:ext cx="4938947" cy="1158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228636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Christos Papadimitriou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Professor of Medical Oncology</a:t>
            </a:r>
            <a:endParaRPr lang="el-G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132" y="3261519"/>
            <a:ext cx="12192000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Adjuvant and Maintenance Treatment in </a:t>
            </a:r>
          </a:p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Epithelial Ovarian Cancer</a:t>
            </a:r>
            <a:r>
              <a:rPr lang="el-GR" sz="4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Stages III and IV) </a:t>
            </a:r>
            <a:r>
              <a:rPr lang="el-GR" sz="4000" b="1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8FA5DB-36D0-8221-E3FA-C5188BB8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58" y="66650"/>
            <a:ext cx="5091589" cy="16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F1F71-E8F6-D4A6-EC35-3797217BB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EFF63AB-E31E-73DE-E885-7E609ACC6834}"/>
              </a:ext>
            </a:extLst>
          </p:cNvPr>
          <p:cNvSpPr/>
          <p:nvPr/>
        </p:nvSpPr>
        <p:spPr>
          <a:xfrm>
            <a:off x="0" y="66858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ICON7: PFS and OS in the Overall Population</a:t>
            </a:r>
            <a:endParaRPr lang="el-GR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0F3DAD-C718-0D86-CD57-8B8DF004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8"/>
          <a:stretch/>
        </p:blipFill>
        <p:spPr>
          <a:xfrm>
            <a:off x="97637" y="2121878"/>
            <a:ext cx="5801742" cy="388646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FCF28B8-5291-6B3D-3D7D-B8C1ED04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27" t="11343"/>
          <a:stretch/>
        </p:blipFill>
        <p:spPr>
          <a:xfrm>
            <a:off x="6096000" y="2121878"/>
            <a:ext cx="5801742" cy="38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48DE49F-C400-D0D3-C614-5267F3CA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08" t="14694"/>
          <a:stretch/>
        </p:blipFill>
        <p:spPr>
          <a:xfrm>
            <a:off x="13231" y="2649415"/>
            <a:ext cx="5899393" cy="36366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6D28D4-CDC0-F150-D5FD-82ABC03F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42" t="16455"/>
          <a:stretch/>
        </p:blipFill>
        <p:spPr>
          <a:xfrm>
            <a:off x="6411397" y="2649415"/>
            <a:ext cx="5746465" cy="363664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A1E8A08-182E-52C0-D0B4-6DFC2FB3C120}"/>
              </a:ext>
            </a:extLst>
          </p:cNvPr>
          <p:cNvSpPr/>
          <p:nvPr/>
        </p:nvSpPr>
        <p:spPr>
          <a:xfrm>
            <a:off x="13231" y="57194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ICON7: PFS and OS in High Risk Patients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Inoperable, Stage III with Residuum &gt;1 cm, Stage IV  </a:t>
            </a:r>
          </a:p>
        </p:txBody>
      </p:sp>
    </p:spTree>
    <p:extLst>
      <p:ext uri="{BB962C8B-B14F-4D97-AF65-F5344CB8AC3E}">
        <p14:creationId xmlns:p14="http://schemas.microsoft.com/office/powerpoint/2010/main" val="80194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E716BA-EBBE-C2E8-CE1D-40F4F0E25F2A}"/>
              </a:ext>
            </a:extLst>
          </p:cNvPr>
          <p:cNvSpPr txBox="1"/>
          <p:nvPr/>
        </p:nvSpPr>
        <p:spPr>
          <a:xfrm>
            <a:off x="398787" y="669879"/>
            <a:ext cx="11394426" cy="55182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front-line chemotherapy improves PFS irrespective of stage/residual disease.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high risk patients (stage III with &gt;1 cm residuum, stage IV or inoperable disease), this is translated into an OS benefit. </a:t>
            </a:r>
            <a:endParaRPr lang="el-GR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9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BD767-A7DF-5D1F-C95F-F2AE6DE76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3503D9-AEE2-3141-48B1-DBED8B944E13}"/>
              </a:ext>
            </a:extLst>
          </p:cNvPr>
          <p:cNvSpPr/>
          <p:nvPr/>
        </p:nvSpPr>
        <p:spPr>
          <a:xfrm>
            <a:off x="136813" y="2643279"/>
            <a:ext cx="1191837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endParaRPr lang="el-GR" sz="6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 inhibition only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sz="6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6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endParaRPr lang="el-GR" sz="6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DDF842-B9FC-40FC-9795-29338DAB7EAF}"/>
              </a:ext>
            </a:extLst>
          </p:cNvPr>
          <p:cNvSpPr/>
          <p:nvPr/>
        </p:nvSpPr>
        <p:spPr>
          <a:xfrm>
            <a:off x="0" y="38290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Treatment in the First-Line Setting: Strategies</a:t>
            </a:r>
            <a:endParaRPr lang="el-GR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DC48E952-418D-5C6B-F655-F7953364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981"/>
              </p:ext>
            </p:extLst>
          </p:nvPr>
        </p:nvGraphicFramePr>
        <p:xfrm>
          <a:off x="152399" y="668266"/>
          <a:ext cx="11887202" cy="612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118">
                  <a:extLst>
                    <a:ext uri="{9D8B030D-6E8A-4147-A177-3AD203B41FA5}">
                      <a16:colId xmlns:a16="http://schemas.microsoft.com/office/drawing/2014/main" val="1395385702"/>
                    </a:ext>
                  </a:extLst>
                </a:gridCol>
                <a:gridCol w="1451809">
                  <a:extLst>
                    <a:ext uri="{9D8B030D-6E8A-4147-A177-3AD203B41FA5}">
                      <a16:colId xmlns:a16="http://schemas.microsoft.com/office/drawing/2014/main" val="2599421464"/>
                    </a:ext>
                  </a:extLst>
                </a:gridCol>
                <a:gridCol w="4612106">
                  <a:extLst>
                    <a:ext uri="{9D8B030D-6E8A-4147-A177-3AD203B41FA5}">
                      <a16:colId xmlns:a16="http://schemas.microsoft.com/office/drawing/2014/main" val="1860041361"/>
                    </a:ext>
                  </a:extLst>
                </a:gridCol>
                <a:gridCol w="2526631">
                  <a:extLst>
                    <a:ext uri="{9D8B030D-6E8A-4147-A177-3AD203B41FA5}">
                      <a16:colId xmlns:a16="http://schemas.microsoft.com/office/drawing/2014/main" val="4188692587"/>
                    </a:ext>
                  </a:extLst>
                </a:gridCol>
                <a:gridCol w="2109538">
                  <a:extLst>
                    <a:ext uri="{9D8B030D-6E8A-4147-A177-3AD203B41FA5}">
                      <a16:colId xmlns:a16="http://schemas.microsoft.com/office/drawing/2014/main" val="970527354"/>
                    </a:ext>
                  </a:extLst>
                </a:gridCol>
              </a:tblGrid>
              <a:tr h="7282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Trial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Arm Treatment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Endpoints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117424"/>
                  </a:ext>
                </a:extLst>
              </a:tr>
              <a:tr h="8687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SOLO1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double blind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III–IV, </a:t>
                      </a:r>
                      <a:r>
                        <a:rPr lang="en-US" sz="1800" b="0" i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CR/PR after platinum-based chemotherapy, regardless of clinical risk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 300 mg bid for up to 2 years or until PD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PFS2, OS, TFST, QoL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3565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double blind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III–IV, CR/PR after platinum-based chemotherapy, regardless of biomarker status, higher clinical risk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 300 mg (FSD), or 200 or 300 mg (ISD) for 36 months or until PD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TFST, PFS2, QoL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1833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VELIA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placebo-controlled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III-IV who completed chemotherapy without disease progression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 150 mg bid during chemotherapy then 300 mg bid followed by 400 mg bid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OS, TFST, PFS2, QoL</a:t>
                      </a:r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51591"/>
                  </a:ext>
                </a:extLst>
              </a:tr>
              <a:tr h="7282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ATHENA-MONO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double blind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III–IV, CR/PR after platinum-based chemotherapy, regardless of biomarker status and clinical risk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Rucaparib tablets 600 mg bid for up to 2 years or until PD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PFS</a:t>
                      </a:r>
                    </a:p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ORR, DOR, FACT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341260"/>
                  </a:ext>
                </a:extLst>
              </a:tr>
              <a:tr h="7282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double blind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patients, newly diagnosed, stage III–IV, CR/PR after platinum-based chemotherapy, regardless of biomarker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and clinical risk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 200 or 300 mg ISD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until PD or unacceptable toxicity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641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35D4BF-F7A2-9E56-0C56-71E15B3A8225}"/>
              </a:ext>
            </a:extLst>
          </p:cNvPr>
          <p:cNvSpPr txBox="1"/>
          <p:nvPr/>
        </p:nvSpPr>
        <p:spPr>
          <a:xfrm>
            <a:off x="0" y="6650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III Studies that Investigated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PARPis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</a:t>
            </a:r>
            <a:r>
              <a:rPr lang="en-US" sz="36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endParaRPr lang="el-GR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7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3DF0EFB-D207-9DE8-A746-909ACDE5F4DF}"/>
              </a:ext>
            </a:extLst>
          </p:cNvPr>
          <p:cNvSpPr/>
          <p:nvPr/>
        </p:nvSpPr>
        <p:spPr>
          <a:xfrm>
            <a:off x="439993" y="2182761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SOLO1 Trial</a:t>
            </a:r>
            <a:endParaRPr lang="el-G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470649" y="4523460"/>
            <a:ext cx="3943081" cy="1084521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Olaparib 300 mg twice daily (up to 2 years)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490319" y="2492005"/>
            <a:ext cx="3923414" cy="10845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Placebo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710" y="2688092"/>
            <a:ext cx="3863644" cy="2754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391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omen with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mut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stage III-IV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ovarian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fallopian tube, or primary peritoneal HGSC or endometrioid ovarian cancer having recently completed platinum-based 1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line chemotherapy with response or NED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94319" y="2006488"/>
            <a:ext cx="431800" cy="4186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</a:t>
            </a: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596" name="Rectangle 59"/>
          <p:cNvSpPr>
            <a:spLocks noChangeArrowheads="1"/>
          </p:cNvSpPr>
          <p:nvPr/>
        </p:nvSpPr>
        <p:spPr bwMode="auto">
          <a:xfrm>
            <a:off x="0" y="200038"/>
            <a:ext cx="12192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SOLO1 (NCT01844986) Phase III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Maintenance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Olaparib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after 1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Line </a:t>
            </a:r>
            <a:r>
              <a:rPr lang="en-GB" sz="3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kumimoji="0" lang="en-GB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BRCA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OC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749788" y="4065382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883710" y="5966698"/>
            <a:ext cx="386364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Within 8 weeks after completion of chemotherapy</a:t>
            </a: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6502340" y="3807336"/>
            <a:ext cx="3092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2:1 Proportion</a:t>
            </a: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4D3440E-52AD-C6D7-9CAE-6AC29E9FACC4}"/>
              </a:ext>
            </a:extLst>
          </p:cNvPr>
          <p:cNvCxnSpPr>
            <a:cxnSpLocks/>
          </p:cNvCxnSpPr>
          <p:nvPr/>
        </p:nvCxnSpPr>
        <p:spPr>
          <a:xfrm>
            <a:off x="6330987" y="3021769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2DFA604C-573F-61CB-F941-8902D54CE0CC}"/>
              </a:ext>
            </a:extLst>
          </p:cNvPr>
          <p:cNvCxnSpPr>
            <a:cxnSpLocks/>
          </p:cNvCxnSpPr>
          <p:nvPr/>
        </p:nvCxnSpPr>
        <p:spPr>
          <a:xfrm>
            <a:off x="6330987" y="5065720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2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14A632-2D35-BACE-DE5D-CDA10C0508BC}"/>
              </a:ext>
            </a:extLst>
          </p:cNvPr>
          <p:cNvSpPr txBox="1"/>
          <p:nvPr/>
        </p:nvSpPr>
        <p:spPr>
          <a:xfrm>
            <a:off x="471854" y="1419841"/>
            <a:ext cx="11248292" cy="5262979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 K, et al. </a:t>
            </a:r>
            <a:r>
              <a:rPr lang="en-US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Olaparib in Patients with Newly Diagnosed Advanced Ovarian Cancer. </a:t>
            </a:r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Med. 2018 Dec 27;379(26):2495-2505. </a:t>
            </a:r>
          </a:p>
          <a:p>
            <a:pPr algn="just"/>
            <a:endParaRPr lang="en-US" sz="2400" i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Banerjee S, et al. </a:t>
            </a:r>
            <a:r>
              <a:rPr lang="en-US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sz="24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patients with newly diagnosed advanced ovarian cancer and a BRCA mutation (SOLO1/GOG 3004): 5-year follow-up of a </a:t>
            </a:r>
            <a:r>
              <a:rPr lang="en-US" sz="24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double-blind, placebo-controlled, phase 3 trial.</a:t>
            </a:r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Lancet Oncol. 2021 Dec;22(12):1721-1731. </a:t>
            </a:r>
          </a:p>
          <a:p>
            <a:pPr algn="just"/>
            <a:endParaRPr lang="en-US" sz="2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0" i="1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DiSilvestro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P, et al. 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Survival With Maintenance Olaparib at a 7-Year Follow-Up in Patients With Newly Diagnosed Advanced Ovarian Cancer and a BRCA Mutation: The SOLO1/GOG 3004 Trial. 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 Clin Oncol.</a:t>
            </a:r>
            <a:r>
              <a:rPr lang="en-US" sz="240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l-GR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;41(3):609-617.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9">
            <a:extLst>
              <a:ext uri="{FF2B5EF4-FFF2-40B4-BE49-F238E27FC236}">
                <a16:creationId xmlns:a16="http://schemas.microsoft.com/office/drawing/2014/main" id="{DA55B7B7-BEAE-4000-81C9-86DAB718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37"/>
            <a:ext cx="1219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SOLO1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Key Publications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3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DFF8E4B6-F867-3DC7-AF9D-185EFED20483}"/>
              </a:ext>
            </a:extLst>
          </p:cNvPr>
          <p:cNvGraphicFramePr>
            <a:graphicFrameLocks noGrp="1"/>
          </p:cNvGraphicFramePr>
          <p:nvPr/>
        </p:nvGraphicFramePr>
        <p:xfrm>
          <a:off x="245613" y="1476552"/>
          <a:ext cx="11700773" cy="50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357">
                  <a:extLst>
                    <a:ext uri="{9D8B030D-6E8A-4147-A177-3AD203B41FA5}">
                      <a16:colId xmlns:a16="http://schemas.microsoft.com/office/drawing/2014/main" val="3686362980"/>
                    </a:ext>
                  </a:extLst>
                </a:gridCol>
                <a:gridCol w="2085963">
                  <a:extLst>
                    <a:ext uri="{9D8B030D-6E8A-4147-A177-3AD203B41FA5}">
                      <a16:colId xmlns:a16="http://schemas.microsoft.com/office/drawing/2014/main" val="1061822604"/>
                    </a:ext>
                  </a:extLst>
                </a:gridCol>
                <a:gridCol w="1718354">
                  <a:extLst>
                    <a:ext uri="{9D8B030D-6E8A-4147-A177-3AD203B41FA5}">
                      <a16:colId xmlns:a16="http://schemas.microsoft.com/office/drawing/2014/main" val="793283893"/>
                    </a:ext>
                  </a:extLst>
                </a:gridCol>
                <a:gridCol w="1969646">
                  <a:extLst>
                    <a:ext uri="{9D8B030D-6E8A-4147-A177-3AD203B41FA5}">
                      <a16:colId xmlns:a16="http://schemas.microsoft.com/office/drawing/2014/main" val="1362625783"/>
                    </a:ext>
                  </a:extLst>
                </a:gridCol>
                <a:gridCol w="2464453">
                  <a:extLst>
                    <a:ext uri="{9D8B030D-6E8A-4147-A177-3AD203B41FA5}">
                      <a16:colId xmlns:a16="http://schemas.microsoft.com/office/drawing/2014/main" val="3223535612"/>
                    </a:ext>
                  </a:extLst>
                </a:gridCol>
              </a:tblGrid>
              <a:tr h="6330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(Survival)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 months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80275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endParaRPr lang="el-GR"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(N=260)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(N=131)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Between-group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9524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 (0.23-0.41)</a:t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marL="21469" marR="21469" marT="19322" marB="193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72382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 (0.40-0.41)</a:t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P=0.0004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08166"/>
                  </a:ext>
                </a:extLst>
              </a:tr>
              <a:tr h="93513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1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subsequent therapy (TFST)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0.37 (0.28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marL="21469" marR="21469" marT="19322" marB="193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6917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2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subsequent therapy (TSST)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(0.37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P=0.0002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98147"/>
                  </a:ext>
                </a:extLst>
              </a:tr>
            </a:tbl>
          </a:graphicData>
        </a:graphic>
      </p:graphicFrame>
      <p:sp>
        <p:nvSpPr>
          <p:cNvPr id="3" name="Rectangle 59">
            <a:extLst>
              <a:ext uri="{FF2B5EF4-FFF2-40B4-BE49-F238E27FC236}">
                <a16:creationId xmlns:a16="http://schemas.microsoft.com/office/drawing/2014/main" id="{6336991B-C6F0-2E10-2245-CAE2810C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27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SOLO1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PFS and OS Results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 Clin Oncol. 2022;41(3):609-617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3DF0EFB-D207-9DE8-A746-909ACDE5F4DF}"/>
              </a:ext>
            </a:extLst>
          </p:cNvPr>
          <p:cNvSpPr/>
          <p:nvPr/>
        </p:nvSpPr>
        <p:spPr>
          <a:xfrm>
            <a:off x="457200" y="2182761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Trial</a:t>
            </a:r>
            <a:endParaRPr lang="el-G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2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13" y="2643279"/>
            <a:ext cx="1191837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endParaRPr lang="el-GR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 inhibition only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sz="6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6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endParaRPr lang="el-GR" sz="6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48BC367-05F0-477F-898A-85AC0B224CA9}"/>
              </a:ext>
            </a:extLst>
          </p:cNvPr>
          <p:cNvSpPr/>
          <p:nvPr/>
        </p:nvSpPr>
        <p:spPr>
          <a:xfrm>
            <a:off x="0" y="38290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Treatment in the First-Line Setting: Strategies</a:t>
            </a:r>
            <a:endParaRPr lang="el-GR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7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105327" y="4691570"/>
            <a:ext cx="4323574" cy="1342694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Niraparib 300 mg or 200 mg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(if BW &lt;77 kg, PLT &lt;150,000/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L) once daily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(up to 3 years)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24996" y="2660115"/>
            <a:ext cx="4302009" cy="1342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Placebo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627" y="3052262"/>
            <a:ext cx="3780184" cy="2645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733 women with stage III-IV, EO, fallopian tube, or primary peritoneal cancer having recently completed platinum-based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line chemotherapy with response or 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28997" y="2316181"/>
            <a:ext cx="431800" cy="4186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</a:t>
            </a:r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384466" y="4375075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5950390" y="4070925"/>
            <a:ext cx="3300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2:1 Proportion</a:t>
            </a: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4D3440E-52AD-C6D7-9CAE-6AC29E9FACC4}"/>
              </a:ext>
            </a:extLst>
          </p:cNvPr>
          <p:cNvCxnSpPr>
            <a:cxnSpLocks/>
          </p:cNvCxnSpPr>
          <p:nvPr/>
        </p:nvCxnSpPr>
        <p:spPr>
          <a:xfrm>
            <a:off x="5965665" y="3331462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2DFA604C-573F-61CB-F941-8902D54CE0CC}"/>
              </a:ext>
            </a:extLst>
          </p:cNvPr>
          <p:cNvCxnSpPr>
            <a:cxnSpLocks/>
          </p:cNvCxnSpPr>
          <p:nvPr/>
        </p:nvCxnSpPr>
        <p:spPr>
          <a:xfrm>
            <a:off x="5965665" y="5375413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9">
            <a:extLst>
              <a:ext uri="{FF2B5EF4-FFF2-40B4-BE49-F238E27FC236}">
                <a16:creationId xmlns:a16="http://schemas.microsoft.com/office/drawing/2014/main" id="{3E37F8B9-33CE-BCCA-97F3-5369A13F6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55347"/>
            <a:ext cx="1219199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PRIMA/ENGOT-OV26/GOG-3012 Phase III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Maintenance with Niraparib after 1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hemotherapy in both HRD and HRP Patients</a:t>
            </a:r>
          </a:p>
        </p:txBody>
      </p:sp>
    </p:spTree>
    <p:extLst>
      <p:ext uri="{BB962C8B-B14F-4D97-AF65-F5344CB8AC3E}">
        <p14:creationId xmlns:p14="http://schemas.microsoft.com/office/powerpoint/2010/main" val="127292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14A632-2D35-BACE-DE5D-CDA10C0508BC}"/>
              </a:ext>
            </a:extLst>
          </p:cNvPr>
          <p:cNvSpPr txBox="1"/>
          <p:nvPr/>
        </p:nvSpPr>
        <p:spPr>
          <a:xfrm>
            <a:off x="310355" y="1480870"/>
            <a:ext cx="11571290" cy="5170646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González-Martín A, et al. </a:t>
            </a:r>
            <a:r>
              <a:rPr lang="en-US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Niraparib in Patients with Newly Diagnosed Advanced Ovarian Cancer. </a:t>
            </a:r>
            <a:r>
              <a:rPr lang="en-US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Med. 2019 Dec 19;381(25):2391-2402.</a:t>
            </a:r>
            <a:endParaRPr lang="el-GR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O’Cearbhaill</a:t>
            </a:r>
            <a:r>
              <a:rPr lang="en-US" sz="2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er al. </a:t>
            </a:r>
            <a:r>
              <a:rPr lang="en-US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of niraparib by time of surgery and postoperative residual disease status: A post hoc analysis of patients in the PRIMA/ENGOT-OV26/GOG-3012 study. </a:t>
            </a:r>
            <a:r>
              <a:rPr lang="en-US" sz="2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Oncol. 2022 Jul;166(1):36-43.</a:t>
            </a:r>
            <a:endParaRPr lang="el-GR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onzález-Martín A, et al</a:t>
            </a:r>
            <a:r>
              <a:rPr lang="en-US" sz="2200" b="1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Progression-free survival and safety at 3.5years of follow-up: results from the </a:t>
            </a:r>
            <a:r>
              <a:rPr lang="en-US" sz="2200" b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3 PRIMA/ENGOT-OV26/GOG-3012 trial of niraparib maintenance treatment in patients with newly diagnosed ovarian cancer. </a:t>
            </a:r>
            <a:r>
              <a:rPr lang="en-US" sz="2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Cancer. 2023 May 3:S0959-8049(23)00225-3.</a:t>
            </a:r>
            <a:endParaRPr lang="el-GR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Monk BJ, et al. </a:t>
            </a:r>
            <a:r>
              <a:rPr lang="en-US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Niraparib first-line maintenance therapy in patients with newly diagnosed advanced ovarian cancer: final overall survival results from the PRIMA/ENGOT-OV26/GOG-3012 trial.</a:t>
            </a:r>
            <a:r>
              <a:rPr lang="it-IT" sz="2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Oncol. 2024 Nov;35(11):981-992.</a:t>
            </a:r>
            <a:r>
              <a:rPr lang="en-US" sz="2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59">
            <a:extLst>
              <a:ext uri="{FF2B5EF4-FFF2-40B4-BE49-F238E27FC236}">
                <a16:creationId xmlns:a16="http://schemas.microsoft.com/office/drawing/2014/main" id="{DA55B7B7-BEAE-4000-81C9-86DAB718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37"/>
            <a:ext cx="1219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PRIMA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Key Publications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4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DFF8E4B6-F867-3DC7-AF9D-185EFED20483}"/>
              </a:ext>
            </a:extLst>
          </p:cNvPr>
          <p:cNvGraphicFramePr>
            <a:graphicFrameLocks noGrp="1"/>
          </p:cNvGraphicFramePr>
          <p:nvPr/>
        </p:nvGraphicFramePr>
        <p:xfrm>
          <a:off x="245613" y="1789738"/>
          <a:ext cx="11700773" cy="494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357">
                  <a:extLst>
                    <a:ext uri="{9D8B030D-6E8A-4147-A177-3AD203B41FA5}">
                      <a16:colId xmlns:a16="http://schemas.microsoft.com/office/drawing/2014/main" val="3686362980"/>
                    </a:ext>
                  </a:extLst>
                </a:gridCol>
                <a:gridCol w="2085963">
                  <a:extLst>
                    <a:ext uri="{9D8B030D-6E8A-4147-A177-3AD203B41FA5}">
                      <a16:colId xmlns:a16="http://schemas.microsoft.com/office/drawing/2014/main" val="1061822604"/>
                    </a:ext>
                  </a:extLst>
                </a:gridCol>
                <a:gridCol w="1718354">
                  <a:extLst>
                    <a:ext uri="{9D8B030D-6E8A-4147-A177-3AD203B41FA5}">
                      <a16:colId xmlns:a16="http://schemas.microsoft.com/office/drawing/2014/main" val="793283893"/>
                    </a:ext>
                  </a:extLst>
                </a:gridCol>
                <a:gridCol w="1969646">
                  <a:extLst>
                    <a:ext uri="{9D8B030D-6E8A-4147-A177-3AD203B41FA5}">
                      <a16:colId xmlns:a16="http://schemas.microsoft.com/office/drawing/2014/main" val="1362625783"/>
                    </a:ext>
                  </a:extLst>
                </a:gridCol>
                <a:gridCol w="2464453">
                  <a:extLst>
                    <a:ext uri="{9D8B030D-6E8A-4147-A177-3AD203B41FA5}">
                      <a16:colId xmlns:a16="http://schemas.microsoft.com/office/drawing/2014/main" val="3223535612"/>
                    </a:ext>
                  </a:extLst>
                </a:gridCol>
              </a:tblGrid>
              <a:tr h="6330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(Survival)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 months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80275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(N=487)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(N=246)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Between-group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9524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overall population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(0.56-0.79)</a:t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72382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</a:t>
                      </a:r>
                      <a:r>
                        <a:rPr lang="en-US" sz="24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</a:t>
                      </a:r>
                      <a:r>
                        <a:rPr lang="en-US" sz="2400" i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240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patients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(0.32-0.64)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44116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HRD patients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(0.40-0.68)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21469" marR="21469" marT="19322" marB="193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255545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PFS, HRD/</a:t>
                      </a:r>
                      <a:r>
                        <a:rPr kumimoji="0" lang="en-US" sz="2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BRCA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(0.44-1.00)</a:t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08166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PFS, HRP patients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.49-</a:t>
                      </a: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87)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6917"/>
                  </a:ext>
                </a:extLst>
              </a:tr>
            </a:tbl>
          </a:graphicData>
        </a:graphic>
      </p:graphicFrame>
      <p:sp>
        <p:nvSpPr>
          <p:cNvPr id="4" name="Rectangle 59">
            <a:extLst>
              <a:ext uri="{FF2B5EF4-FFF2-40B4-BE49-F238E27FC236}">
                <a16:creationId xmlns:a16="http://schemas.microsoft.com/office/drawing/2014/main" id="{4F778F7F-2342-2E80-9856-A8AD27718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058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PRIMA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PFS Results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Eur J Cancer. 2023 May 3:S0959-8049(23)00225-3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86D6F-F5B0-07A6-6482-3FD91A45F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9AD95C41-DB20-ED58-2F9C-F5EDF85AC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52316"/>
              </p:ext>
            </p:extLst>
          </p:nvPr>
        </p:nvGraphicFramePr>
        <p:xfrm>
          <a:off x="245613" y="2244006"/>
          <a:ext cx="11700773" cy="334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357">
                  <a:extLst>
                    <a:ext uri="{9D8B030D-6E8A-4147-A177-3AD203B41FA5}">
                      <a16:colId xmlns:a16="http://schemas.microsoft.com/office/drawing/2014/main" val="3686362980"/>
                    </a:ext>
                  </a:extLst>
                </a:gridCol>
                <a:gridCol w="2085963">
                  <a:extLst>
                    <a:ext uri="{9D8B030D-6E8A-4147-A177-3AD203B41FA5}">
                      <a16:colId xmlns:a16="http://schemas.microsoft.com/office/drawing/2014/main" val="1061822604"/>
                    </a:ext>
                  </a:extLst>
                </a:gridCol>
                <a:gridCol w="1718354">
                  <a:extLst>
                    <a:ext uri="{9D8B030D-6E8A-4147-A177-3AD203B41FA5}">
                      <a16:colId xmlns:a16="http://schemas.microsoft.com/office/drawing/2014/main" val="793283893"/>
                    </a:ext>
                  </a:extLst>
                </a:gridCol>
                <a:gridCol w="1969646">
                  <a:extLst>
                    <a:ext uri="{9D8B030D-6E8A-4147-A177-3AD203B41FA5}">
                      <a16:colId xmlns:a16="http://schemas.microsoft.com/office/drawing/2014/main" val="1362625783"/>
                    </a:ext>
                  </a:extLst>
                </a:gridCol>
                <a:gridCol w="2464453">
                  <a:extLst>
                    <a:ext uri="{9D8B030D-6E8A-4147-A177-3AD203B41FA5}">
                      <a16:colId xmlns:a16="http://schemas.microsoft.com/office/drawing/2014/main" val="3223535612"/>
                    </a:ext>
                  </a:extLst>
                </a:gridCol>
              </a:tblGrid>
              <a:tr h="6330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(Survival)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 months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80275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(N=487)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(N=246)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Between-group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9524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overall population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(0.56-0.79)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P=0.8834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72382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HRD patients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(0.70-1.29)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55545"/>
                  </a:ext>
                </a:extLst>
              </a:tr>
              <a:tr h="3679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OS, HRP patients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.89-1.26)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6917"/>
                  </a:ext>
                </a:extLst>
              </a:tr>
            </a:tbl>
          </a:graphicData>
        </a:graphic>
      </p:graphicFrame>
      <p:sp>
        <p:nvSpPr>
          <p:cNvPr id="4" name="Rectangle 59">
            <a:extLst>
              <a:ext uri="{FF2B5EF4-FFF2-40B4-BE49-F238E27FC236}">
                <a16:creationId xmlns:a16="http://schemas.microsoft.com/office/drawing/2014/main" id="{2547848B-AF9A-82B0-F96C-A53A7907E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058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PRIMA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 Results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 Oncol. 2024 Nov;35(11):981-992 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8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272193-409A-8CD6-27DE-AB0C4096CA55}"/>
              </a:ext>
            </a:extLst>
          </p:cNvPr>
          <p:cNvSpPr txBox="1"/>
          <p:nvPr/>
        </p:nvSpPr>
        <p:spPr>
          <a:xfrm>
            <a:off x="567443" y="389380"/>
            <a:ext cx="11057113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difference in OS was observed between treatment arms in the overall population or by HRD/</a:t>
            </a:r>
            <a:r>
              <a:rPr lang="en-US" sz="36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status.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higher rate of subsequent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therapy was observed in patients who received placebo: </a:t>
            </a:r>
            <a:r>
              <a:rPr lang="el-G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and 48% in the overall and HRD populations, respectively.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ubsequent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therapy was received by 1</a:t>
            </a:r>
            <a:r>
              <a:rPr lang="el-G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and 1</a:t>
            </a:r>
            <a:r>
              <a:rPr lang="el-G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of niraparib patients in the overall and HRD populations.</a:t>
            </a:r>
          </a:p>
        </p:txBody>
      </p:sp>
    </p:spTree>
    <p:extLst>
      <p:ext uri="{BB962C8B-B14F-4D97-AF65-F5344CB8AC3E}">
        <p14:creationId xmlns:p14="http://schemas.microsoft.com/office/powerpoint/2010/main" val="37552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DEA2-A5C6-323A-9042-CC931056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1F2F19-2949-D69E-5B3F-E05F0F44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9" y="1395307"/>
            <a:ext cx="11497341" cy="48012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EDE358-CAD7-DC21-D44D-ADCCCDBAB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67" y="440268"/>
            <a:ext cx="5724814" cy="3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1B8BA-1068-222A-9F07-4DF7954E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B151F-C9B1-0F10-FCF7-59F53A34102B}"/>
              </a:ext>
            </a:extLst>
          </p:cNvPr>
          <p:cNvSpPr txBox="1"/>
          <p:nvPr/>
        </p:nvSpPr>
        <p:spPr>
          <a:xfrm>
            <a:off x="462224" y="2411823"/>
            <a:ext cx="11057113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BRCA1/2</a:t>
            </a: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</a:t>
            </a:r>
            <a:r>
              <a:rPr lang="en-US" sz="4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endParaRPr lang="en-US" sz="4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HRD/</a:t>
            </a:r>
            <a:r>
              <a:rPr lang="en-US" sz="4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BRCA1/2</a:t>
            </a: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4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endParaRPr lang="en-US" sz="4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FIGO stage III disease (</a:t>
            </a:r>
            <a:r>
              <a:rPr lang="en-US" sz="4000" i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en-US" sz="40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IV)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0-1 non target lesions (</a:t>
            </a:r>
            <a:r>
              <a:rPr lang="en-US" sz="40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en-US" sz="4000" b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≥2)</a:t>
            </a:r>
            <a:endParaRPr lang="en-US" sz="4000" b="0" i="0" dirty="0"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42032-16D4-3776-66F9-0B309C5C888C}"/>
              </a:ext>
            </a:extLst>
          </p:cNvPr>
          <p:cNvSpPr txBox="1"/>
          <p:nvPr/>
        </p:nvSpPr>
        <p:spPr>
          <a:xfrm>
            <a:off x="0" y="941068"/>
            <a:ext cx="12192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Trial: Predictors of long-term PFS</a:t>
            </a:r>
          </a:p>
        </p:txBody>
      </p:sp>
    </p:spTree>
    <p:extLst>
      <p:ext uri="{BB962C8B-B14F-4D97-AF65-F5344CB8AC3E}">
        <p14:creationId xmlns:p14="http://schemas.microsoft.com/office/powerpoint/2010/main" val="30252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F2E57-DA7D-70F8-3285-901047502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D018FE-BF0F-20BD-2A58-4E4A3AF573BA}"/>
              </a:ext>
            </a:extLst>
          </p:cNvPr>
          <p:cNvSpPr/>
          <p:nvPr/>
        </p:nvSpPr>
        <p:spPr>
          <a:xfrm>
            <a:off x="136813" y="2643279"/>
            <a:ext cx="1191837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endParaRPr lang="el-GR" sz="6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 inhibition only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antiangiogenesis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endParaRPr lang="el-GR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C16B1D-EF61-82DB-F673-8F1492E9C813}"/>
              </a:ext>
            </a:extLst>
          </p:cNvPr>
          <p:cNvSpPr/>
          <p:nvPr/>
        </p:nvSpPr>
        <p:spPr>
          <a:xfrm>
            <a:off x="0" y="38290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Treatment in the First-Line Setting: Strategies</a:t>
            </a:r>
            <a:endParaRPr lang="el-GR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53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38B0E0CD-F82D-4C0A-FCC9-5AE8C292F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66739"/>
              </p:ext>
            </p:extLst>
          </p:nvPr>
        </p:nvGraphicFramePr>
        <p:xfrm>
          <a:off x="152400" y="1783080"/>
          <a:ext cx="11887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347">
                  <a:extLst>
                    <a:ext uri="{9D8B030D-6E8A-4147-A177-3AD203B41FA5}">
                      <a16:colId xmlns:a16="http://schemas.microsoft.com/office/drawing/2014/main" val="36294602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28892343"/>
                    </a:ext>
                  </a:extLst>
                </a:gridCol>
                <a:gridCol w="3335399">
                  <a:extLst>
                    <a:ext uri="{9D8B030D-6E8A-4147-A177-3AD203B41FA5}">
                      <a16:colId xmlns:a16="http://schemas.microsoft.com/office/drawing/2014/main" val="3950942880"/>
                    </a:ext>
                  </a:extLst>
                </a:gridCol>
                <a:gridCol w="2765414">
                  <a:extLst>
                    <a:ext uri="{9D8B030D-6E8A-4147-A177-3AD203B41FA5}">
                      <a16:colId xmlns:a16="http://schemas.microsoft.com/office/drawing/2014/main" val="112865868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64929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Trial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Arm Treatment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Endpoints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0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PAOLA-1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III, randomized, double blind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III–IV, 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NED/CR/PR after platinum-based chemotherapy regardless of biomarker status or clinical risk</a:t>
                      </a:r>
                      <a:endParaRPr lang="el-GR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 300 mg bid for up to 2 years plus Bevacizumab 15 mg/kg for up to 15 months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r>
                        <a:rPr lang="en-US" sz="18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PFS2, OS, TFST, QoL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OVARIO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II, single-arm, open-label, multicenter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diagnosed, stage III–IV,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NED/CR/PR after platinum-based chemotherapy, irrespective of biomarker status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 200 or 300 mg (ISD) for up to 36 months plus Bevacizumab 15 mg/kg for up to 15 months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Secondary: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TFST, TSST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71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47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3DF0EFB-D207-9DE8-A746-909ACDE5F4DF}"/>
              </a:ext>
            </a:extLst>
          </p:cNvPr>
          <p:cNvSpPr/>
          <p:nvPr/>
        </p:nvSpPr>
        <p:spPr>
          <a:xfrm>
            <a:off x="439993" y="2136266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PAOLA-1 Trial</a:t>
            </a:r>
          </a:p>
        </p:txBody>
      </p:sp>
    </p:spTree>
    <p:extLst>
      <p:ext uri="{BB962C8B-B14F-4D97-AF65-F5344CB8AC3E}">
        <p14:creationId xmlns:p14="http://schemas.microsoft.com/office/powerpoint/2010/main" val="289898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7115-2872-EEC1-60FC-1785B577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83DBD2-93B9-D7D3-C203-F05A1D25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22" y="769749"/>
            <a:ext cx="9551157" cy="508040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98636E-5970-0C0A-E8D4-7513E0FB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3" y="5973571"/>
            <a:ext cx="10144146" cy="630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260DC4-69CF-292F-F354-AC5F88A1847B}"/>
              </a:ext>
            </a:extLst>
          </p:cNvPr>
          <p:cNvSpPr/>
          <p:nvPr/>
        </p:nvSpPr>
        <p:spPr>
          <a:xfrm>
            <a:off x="83127" y="123418"/>
            <a:ext cx="3688773" cy="707886"/>
          </a:xfrm>
          <a:prstGeom prst="rect">
            <a:avLst/>
          </a:prstGeom>
          <a:ln w="76200">
            <a:solidFill>
              <a:srgbClr val="0F0AE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 218</a:t>
            </a:r>
            <a:endParaRPr lang="el-GR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66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300988" y="4592009"/>
            <a:ext cx="4323574" cy="2062542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Bevacizumab 15 mg/kg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 3 weeks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(for up to 15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Olaparib 300 mg twice daily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(for up to 24 months)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22553" y="2048669"/>
            <a:ext cx="4302009" cy="20625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Bevacizumab 15 mg/kg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 3 weeks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(for up to 15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376" y="3110431"/>
            <a:ext cx="4062166" cy="2473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806 women with stage III-IV ovarian, fallopian tube, or primary peritoneal cancer having recently completed platinum-based 1</a:t>
            </a:r>
            <a:r>
              <a:rPr lang="en-US" sz="20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line chemotherapy with response or 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7382" y="2051904"/>
            <a:ext cx="431800" cy="45623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583542" y="4333097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4D3440E-52AD-C6D7-9CAE-6AC29E9FACC4}"/>
              </a:ext>
            </a:extLst>
          </p:cNvPr>
          <p:cNvCxnSpPr>
            <a:cxnSpLocks/>
          </p:cNvCxnSpPr>
          <p:nvPr/>
        </p:nvCxnSpPr>
        <p:spPr>
          <a:xfrm>
            <a:off x="6152439" y="3090300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2DFA604C-573F-61CB-F941-8902D54CE0CC}"/>
              </a:ext>
            </a:extLst>
          </p:cNvPr>
          <p:cNvCxnSpPr>
            <a:cxnSpLocks/>
          </p:cNvCxnSpPr>
          <p:nvPr/>
        </p:nvCxnSpPr>
        <p:spPr>
          <a:xfrm>
            <a:off x="6152439" y="5596385"/>
            <a:ext cx="115933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9">
            <a:extLst>
              <a:ext uri="{FF2B5EF4-FFF2-40B4-BE49-F238E27FC236}">
                <a16:creationId xmlns:a16="http://schemas.microsoft.com/office/drawing/2014/main" id="{3E37F8B9-33CE-BCCA-97F3-5369A13F6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449"/>
            <a:ext cx="1219199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PAOLA-1/ENGOT-ov25 Phase III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Maintenance after 1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3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both HRD and HRP Patients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59">
            <a:extLst>
              <a:ext uri="{FF2B5EF4-FFF2-40B4-BE49-F238E27FC236}">
                <a16:creationId xmlns:a16="http://schemas.microsoft.com/office/drawing/2014/main" id="{125421A4-D138-76DE-CE6A-ABED988B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274" y="4064817"/>
            <a:ext cx="31802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2:1 Proportion</a:t>
            </a:r>
          </a:p>
        </p:txBody>
      </p:sp>
    </p:spTree>
    <p:extLst>
      <p:ext uri="{BB962C8B-B14F-4D97-AF65-F5344CB8AC3E}">
        <p14:creationId xmlns:p14="http://schemas.microsoft.com/office/powerpoint/2010/main" val="652550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14A632-2D35-BACE-DE5D-CDA10C0508BC}"/>
              </a:ext>
            </a:extLst>
          </p:cNvPr>
          <p:cNvSpPr txBox="1"/>
          <p:nvPr/>
        </p:nvSpPr>
        <p:spPr>
          <a:xfrm>
            <a:off x="471854" y="1344616"/>
            <a:ext cx="11248292" cy="5262979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Ray-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Coquard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I, et al.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Olaparib plus Bevacizumab as First-Line Maintenance in Ovarian Cancer.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Engl J Med. 2019 Dec 19;381(25):2416-2428.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10.1056/NEJMoa1911361</a:t>
            </a: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González-Martín A, et al.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plus bevacizumab in patients with newly diagnosed advanced high-grade ovarian cancer: Main analysis of second progression-free survival in the phase III PAOLA-1/ENGOT-ov25 trial.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 Cancer. 2022 Oct;174:221-231. </a:t>
            </a: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Ray-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Coquard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I, et al.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Olaparib plus bevacizumab first-line maintenance in ovarian cancer: final overall survival results from the PAOLA-1/ENGOT-ov25 trial.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 Oncol. 2023 May 19:S0923-7534(23)00686-5. </a:t>
            </a:r>
          </a:p>
        </p:txBody>
      </p:sp>
      <p:sp>
        <p:nvSpPr>
          <p:cNvPr id="2" name="Rectangle 59">
            <a:extLst>
              <a:ext uri="{FF2B5EF4-FFF2-40B4-BE49-F238E27FC236}">
                <a16:creationId xmlns:a16="http://schemas.microsoft.com/office/drawing/2014/main" id="{DA55B7B7-BEAE-4000-81C9-86DAB7182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37"/>
            <a:ext cx="1219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PAOLA-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Trial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Key Publications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D7C653-C450-2B89-34D6-008A2835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6" y="965047"/>
            <a:ext cx="11392887" cy="4549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FEE05-F799-8000-AFA3-849B4884D377}"/>
              </a:ext>
            </a:extLst>
          </p:cNvPr>
          <p:cNvSpPr txBox="1"/>
          <p:nvPr/>
        </p:nvSpPr>
        <p:spPr>
          <a:xfrm>
            <a:off x="399556" y="5987687"/>
            <a:ext cx="10247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Annals of Oncology 2023, Volume 34, Issue 8, 681 - 692</a:t>
            </a:r>
          </a:p>
        </p:txBody>
      </p:sp>
    </p:spTree>
    <p:extLst>
      <p:ext uri="{BB962C8B-B14F-4D97-AF65-F5344CB8AC3E}">
        <p14:creationId xmlns:p14="http://schemas.microsoft.com/office/powerpoint/2010/main" val="3944436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0986F-A726-BC58-453B-DB704C2E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0A758040-A22A-600F-56A8-B4740600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27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Results in the HRP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Population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 Oncol. 2023 May 19:S0923-7534(23)00686-5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23F92B-88D6-CC6F-22A4-5EC0E4AD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26" y="1433435"/>
            <a:ext cx="8486547" cy="5177572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E419E25-6EDB-B811-1EBC-A28C616CCAAD}"/>
              </a:ext>
            </a:extLst>
          </p:cNvPr>
          <p:cNvSpPr/>
          <p:nvPr/>
        </p:nvSpPr>
        <p:spPr>
          <a:xfrm>
            <a:off x="1723697" y="1797269"/>
            <a:ext cx="620110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6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DBCAA-6B58-9119-9415-D8F1E185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0F5044B7-51E6-B7F8-E811-2269DA4E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27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Results in the HRD Population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 Oncol. 2023 May 19:S0923-7534(23)00686-5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81ADF3-7973-558A-F8E9-BC8A983A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43" y="1313793"/>
            <a:ext cx="8936713" cy="544628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964056F-59F2-D236-11C3-E3B8FCAD2734}"/>
              </a:ext>
            </a:extLst>
          </p:cNvPr>
          <p:cNvSpPr/>
          <p:nvPr/>
        </p:nvSpPr>
        <p:spPr>
          <a:xfrm>
            <a:off x="1744717" y="2081048"/>
            <a:ext cx="536028" cy="44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4407865-885B-1B60-1480-063752C08D92}"/>
              </a:ext>
            </a:extLst>
          </p:cNvPr>
          <p:cNvSpPr/>
          <p:nvPr/>
        </p:nvSpPr>
        <p:spPr>
          <a:xfrm>
            <a:off x="7055426" y="2081048"/>
            <a:ext cx="3508930" cy="9946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68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2C5D-99A1-F6B3-3F2F-62D18954B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60C56933-3B07-8F00-5579-41E925B2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27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 Results in the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BRCA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mut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Population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 Oncol. 2023 May 19:S0923-7534(23)00686-5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8DE327-2428-6A03-B97D-901C0BF7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88"/>
          <a:stretch/>
        </p:blipFill>
        <p:spPr>
          <a:xfrm>
            <a:off x="1856312" y="1558108"/>
            <a:ext cx="8479376" cy="52019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AC5AB48-3910-3137-39AA-21A502BBD71A}"/>
              </a:ext>
            </a:extLst>
          </p:cNvPr>
          <p:cNvSpPr/>
          <p:nvPr/>
        </p:nvSpPr>
        <p:spPr>
          <a:xfrm>
            <a:off x="1987692" y="2232604"/>
            <a:ext cx="536028" cy="44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8B36200-A43B-D9F5-5E85-D7454B9BE57A}"/>
              </a:ext>
            </a:extLst>
          </p:cNvPr>
          <p:cNvSpPr/>
          <p:nvPr/>
        </p:nvSpPr>
        <p:spPr>
          <a:xfrm>
            <a:off x="6951952" y="2285812"/>
            <a:ext cx="3383736" cy="8938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54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2">
            <a:extLst>
              <a:ext uri="{FF2B5EF4-FFF2-40B4-BE49-F238E27FC236}">
                <a16:creationId xmlns:a16="http://schemas.microsoft.com/office/drawing/2014/main" id="{DFF8E4B6-F867-3DC7-AF9D-185EFED20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25130"/>
              </p:ext>
            </p:extLst>
          </p:nvPr>
        </p:nvGraphicFramePr>
        <p:xfrm>
          <a:off x="245613" y="1360351"/>
          <a:ext cx="11700773" cy="530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357">
                  <a:extLst>
                    <a:ext uri="{9D8B030D-6E8A-4147-A177-3AD203B41FA5}">
                      <a16:colId xmlns:a16="http://schemas.microsoft.com/office/drawing/2014/main" val="3686362980"/>
                    </a:ext>
                  </a:extLst>
                </a:gridCol>
                <a:gridCol w="2085963">
                  <a:extLst>
                    <a:ext uri="{9D8B030D-6E8A-4147-A177-3AD203B41FA5}">
                      <a16:colId xmlns:a16="http://schemas.microsoft.com/office/drawing/2014/main" val="1061822604"/>
                    </a:ext>
                  </a:extLst>
                </a:gridCol>
                <a:gridCol w="1955220">
                  <a:extLst>
                    <a:ext uri="{9D8B030D-6E8A-4147-A177-3AD203B41FA5}">
                      <a16:colId xmlns:a16="http://schemas.microsoft.com/office/drawing/2014/main" val="793283893"/>
                    </a:ext>
                  </a:extLst>
                </a:gridCol>
                <a:gridCol w="1732780">
                  <a:extLst>
                    <a:ext uri="{9D8B030D-6E8A-4147-A177-3AD203B41FA5}">
                      <a16:colId xmlns:a16="http://schemas.microsoft.com/office/drawing/2014/main" val="1362625783"/>
                    </a:ext>
                  </a:extLst>
                </a:gridCol>
                <a:gridCol w="2464453">
                  <a:extLst>
                    <a:ext uri="{9D8B030D-6E8A-4147-A177-3AD203B41FA5}">
                      <a16:colId xmlns:a16="http://schemas.microsoft.com/office/drawing/2014/main" val="3223535612"/>
                    </a:ext>
                  </a:extLst>
                </a:gridCol>
              </a:tblGrid>
              <a:tr h="6330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(Survival)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Median, months</a:t>
                      </a:r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80275"/>
                  </a:ext>
                </a:extLst>
              </a:tr>
              <a:tr h="713523">
                <a:tc>
                  <a:txBody>
                    <a:bodyPr/>
                    <a:lstStyle/>
                    <a:p>
                      <a:endParaRPr lang="el-G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 plus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Bevacizumab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(N=537)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plus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Bevacizumab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(N=269)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Between-group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difference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29524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ITT population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l-G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(0.53-0.74)</a:t>
                      </a: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21469" marR="21469" marT="19322" marB="19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72382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ITT population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(0.76-1.12)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391573"/>
                  </a:ext>
                </a:extLst>
              </a:tr>
              <a:tr h="35692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HRD patients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</a:t>
                      </a:r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</a:t>
                      </a:r>
                      <a:r>
                        <a:rPr lang="el-G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21469" marR="21469" marT="19322" marB="193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9702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</a:t>
                      </a:r>
                      <a:r>
                        <a:rPr lang="en-US" sz="24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</a:t>
                      </a:r>
                      <a:r>
                        <a:rPr lang="en-US" sz="2400" i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en-US" sz="240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patients</a:t>
                      </a:r>
                    </a:p>
                  </a:txBody>
                  <a:tcPr marL="21469" marR="21469" marT="19322" marB="19322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l-GR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(0.39-0.93)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08530"/>
                  </a:ext>
                </a:extLst>
              </a:tr>
              <a:tr h="3850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S, HR proficient patients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-3.6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.88-1.63)</a:t>
                      </a:r>
                    </a:p>
                  </a:txBody>
                  <a:tcPr marL="21469" marR="21469" marT="19322" marB="193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453818"/>
                  </a:ext>
                </a:extLst>
              </a:tr>
            </a:tbl>
          </a:graphicData>
        </a:graphic>
      </p:graphicFrame>
      <p:sp>
        <p:nvSpPr>
          <p:cNvPr id="3" name="Rectangle 59">
            <a:extLst>
              <a:ext uri="{FF2B5EF4-FFF2-40B4-BE49-F238E27FC236}">
                <a16:creationId xmlns:a16="http://schemas.microsoft.com/office/drawing/2014/main" id="{2A67DD61-03AA-6366-50F1-1EB233CD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500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PAOLA-1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PFS and OS Results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 Oncol. 2023 May 19:S0923-7534(23)00686-5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50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0616-C030-BA89-C889-1699E1E3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208148-2358-D933-944A-089665DA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82" y="1389318"/>
            <a:ext cx="9180895" cy="514464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0F5073-64BA-7352-65C0-221DEA14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43" y="1002900"/>
            <a:ext cx="4276057" cy="300384"/>
          </a:xfrm>
          <a:prstGeom prst="rect">
            <a:avLst/>
          </a:prstGeom>
        </p:spPr>
      </p:pic>
      <p:sp>
        <p:nvSpPr>
          <p:cNvPr id="2" name="Rectangle 59">
            <a:extLst>
              <a:ext uri="{FF2B5EF4-FFF2-40B4-BE49-F238E27FC236}">
                <a16:creationId xmlns:a16="http://schemas.microsoft.com/office/drawing/2014/main" id="{1ACD1C83-CE22-1EBF-13C8-2663998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958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</a:t>
            </a:r>
            <a:r>
              <a:rPr lang="el-GR" sz="3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PFS and OS according to Clinical </a:t>
            </a:r>
            <a:r>
              <a:rPr lang="en-US" sz="3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86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DE1F-C315-45B0-CCED-51BA7DA4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13F31EEF-1A7E-0D78-4531-FCC0EEC5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934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 </a:t>
            </a:r>
            <a:r>
              <a:rPr lang="en-US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Trial</a:t>
            </a:r>
            <a:r>
              <a:rPr lang="el-GR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High Risk Category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 J </a:t>
            </a:r>
            <a:r>
              <a:rPr lang="en-US" sz="4000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Gynecol</a:t>
            </a:r>
            <a:r>
              <a:rPr lang="en-US" sz="4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Cancer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202</a:t>
            </a:r>
            <a:r>
              <a:rPr lang="en-US" sz="4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4;</a:t>
            </a: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34:550-558</a:t>
            </a:r>
            <a:endParaRPr kumimoji="0" lang="en-GB" sz="40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CDCB5-729A-55A6-D513-41495449624E}"/>
              </a:ext>
            </a:extLst>
          </p:cNvPr>
          <p:cNvSpPr txBox="1"/>
          <p:nvPr/>
        </p:nvSpPr>
        <p:spPr>
          <a:xfrm>
            <a:off x="927903" y="2362820"/>
            <a:ext cx="10336193" cy="3313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Stage III disease with residual tumor after initial debulking surgery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Patients who had received NACT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Stage IV disease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15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D8847-7B06-D4D1-C68C-81CB36FF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A1257018-7FA4-C732-0398-9C25A004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097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PAOLA-1</a:t>
            </a:r>
            <a:r>
              <a:rPr lang="el-GR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PFS in Patients with HRD-Positive Tumors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 J </a:t>
            </a:r>
            <a:r>
              <a:rPr lang="en-US" sz="3200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Gynecol</a:t>
            </a:r>
            <a:r>
              <a:rPr lang="en-US" sz="32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Cancer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202</a:t>
            </a:r>
            <a:r>
              <a:rPr lang="en-US" sz="32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4;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34:550-558</a:t>
            </a:r>
            <a:endParaRPr kumimoji="0" lang="en-GB" sz="32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A77A410-3326-1B26-A95E-2550FB54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96"/>
          <a:stretch/>
        </p:blipFill>
        <p:spPr>
          <a:xfrm>
            <a:off x="0" y="2708031"/>
            <a:ext cx="12192000" cy="3614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094074-4713-8E64-9D06-F1198C32034C}"/>
              </a:ext>
            </a:extLst>
          </p:cNvPr>
          <p:cNvSpPr txBox="1"/>
          <p:nvPr/>
        </p:nvSpPr>
        <p:spPr>
          <a:xfrm>
            <a:off x="7092462" y="1619952"/>
            <a:ext cx="464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Lower-risk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708BC-3C65-8B4E-3D18-C7D0A0E85D5A}"/>
              </a:ext>
            </a:extLst>
          </p:cNvPr>
          <p:cNvSpPr txBox="1"/>
          <p:nvPr/>
        </p:nvSpPr>
        <p:spPr>
          <a:xfrm>
            <a:off x="622630" y="1619952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Higher-risk patients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8E4CF69-F09A-4769-E6DC-75A51DBCE279}"/>
              </a:ext>
            </a:extLst>
          </p:cNvPr>
          <p:cNvSpPr/>
          <p:nvPr/>
        </p:nvSpPr>
        <p:spPr>
          <a:xfrm>
            <a:off x="94438" y="6065605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AFE11B3-2465-F113-EE4E-E6CAD3AB29C1}"/>
              </a:ext>
            </a:extLst>
          </p:cNvPr>
          <p:cNvSpPr/>
          <p:nvPr/>
        </p:nvSpPr>
        <p:spPr>
          <a:xfrm>
            <a:off x="6495238" y="5965415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28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5575" r="7924" b="6503"/>
          <a:stretch/>
        </p:blipFill>
        <p:spPr bwMode="auto">
          <a:xfrm>
            <a:off x="847408" y="792088"/>
            <a:ext cx="10424160" cy="594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1" t="2725" r="35576" b="90221"/>
          <a:stretch/>
        </p:blipFill>
        <p:spPr bwMode="auto">
          <a:xfrm>
            <a:off x="2725349" y="0"/>
            <a:ext cx="666827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19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ED5D0-2AC3-4575-4CC8-C04A4348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ACA034FF-3A1F-FD4F-3D54-A51A16214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097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PAOLA-1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PFS in Patients with </a:t>
            </a:r>
            <a:r>
              <a:rPr lang="en-US" sz="3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BRCA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-mut Tumors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 J </a:t>
            </a:r>
            <a:r>
              <a:rPr lang="en-US" sz="3400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Gynecol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Cancer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4;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34:550-558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D6910-4B85-F05A-F182-8659CC6340A6}"/>
              </a:ext>
            </a:extLst>
          </p:cNvPr>
          <p:cNvSpPr txBox="1"/>
          <p:nvPr/>
        </p:nvSpPr>
        <p:spPr>
          <a:xfrm>
            <a:off x="7092462" y="1619952"/>
            <a:ext cx="464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Lower-risk patients 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3C8AD-4F48-8741-2F3D-CF4C7B5140E2}"/>
              </a:ext>
            </a:extLst>
          </p:cNvPr>
          <p:cNvSpPr txBox="1"/>
          <p:nvPr/>
        </p:nvSpPr>
        <p:spPr>
          <a:xfrm>
            <a:off x="622630" y="1619952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Higher-risk patients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360A243-F874-4AAD-7974-A2F85D39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191"/>
            <a:ext cx="12192000" cy="3607014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2C20C17-8E5A-5C7E-493D-96BAA3C7BF3E}"/>
              </a:ext>
            </a:extLst>
          </p:cNvPr>
          <p:cNvSpPr/>
          <p:nvPr/>
        </p:nvSpPr>
        <p:spPr>
          <a:xfrm>
            <a:off x="119845" y="6073247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BCF951F-5408-32F3-2242-9ADE29548EDE}"/>
              </a:ext>
            </a:extLst>
          </p:cNvPr>
          <p:cNvSpPr/>
          <p:nvPr/>
        </p:nvSpPr>
        <p:spPr>
          <a:xfrm>
            <a:off x="6776265" y="6144279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662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6D269-0416-97F5-C613-99F787899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873AAC57-A5D7-B896-4AF4-67EDD421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927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PAOLA-1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OS in Patients with HRD-Positive Tumors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 J </a:t>
            </a:r>
            <a:r>
              <a:rPr lang="en-US" sz="3400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Gynecol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Cancer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4;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34:550-558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3918E9-9CC2-97DA-4BC1-25706EAD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4"/>
          <a:stretch/>
        </p:blipFill>
        <p:spPr>
          <a:xfrm>
            <a:off x="106161" y="2551578"/>
            <a:ext cx="11979678" cy="3851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13B140-00A5-6DE6-6814-55FE16B72B08}"/>
              </a:ext>
            </a:extLst>
          </p:cNvPr>
          <p:cNvSpPr txBox="1"/>
          <p:nvPr/>
        </p:nvSpPr>
        <p:spPr>
          <a:xfrm>
            <a:off x="7010400" y="1643637"/>
            <a:ext cx="464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Lower-risk patients 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78037-DDA6-C52F-A5D9-72DB97C49C9D}"/>
              </a:ext>
            </a:extLst>
          </p:cNvPr>
          <p:cNvSpPr txBox="1"/>
          <p:nvPr/>
        </p:nvSpPr>
        <p:spPr>
          <a:xfrm>
            <a:off x="540568" y="1643637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Higher-risk patients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30052C7-4AF0-5FCE-700C-6EF6E0B24B56}"/>
              </a:ext>
            </a:extLst>
          </p:cNvPr>
          <p:cNvSpPr/>
          <p:nvPr/>
        </p:nvSpPr>
        <p:spPr>
          <a:xfrm>
            <a:off x="106161" y="6178062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80CB5B2-B573-87EA-2B38-C94CC2F3854B}"/>
              </a:ext>
            </a:extLst>
          </p:cNvPr>
          <p:cNvSpPr/>
          <p:nvPr/>
        </p:nvSpPr>
        <p:spPr>
          <a:xfrm>
            <a:off x="6553853" y="6101862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97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47400-694A-489E-6AC8-614850A6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">
            <a:extLst>
              <a:ext uri="{FF2B5EF4-FFF2-40B4-BE49-F238E27FC236}">
                <a16:creationId xmlns:a16="http://schemas.microsoft.com/office/drawing/2014/main" id="{F3B1BA09-9658-655E-759A-6D59127CF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097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PAOLA-1</a:t>
            </a:r>
            <a:r>
              <a:rPr lang="el-GR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OS in Patients with </a:t>
            </a:r>
            <a:r>
              <a:rPr lang="en-US" sz="34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BRCA</a:t>
            </a:r>
            <a:r>
              <a:rPr lang="en-US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-mut Tumors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 J </a:t>
            </a:r>
            <a:r>
              <a:rPr lang="en-US" sz="3400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Gynecol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Cancer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</a:t>
            </a:r>
            <a:r>
              <a:rPr lang="en-US" sz="34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4;</a:t>
            </a:r>
            <a:r>
              <a:rPr kumimoji="0" lang="en-US" sz="340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34:550-558</a:t>
            </a:r>
            <a:endParaRPr kumimoji="0" lang="en-GB" sz="3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87BB7-942E-E600-B2A8-A07377B08AFA}"/>
              </a:ext>
            </a:extLst>
          </p:cNvPr>
          <p:cNvSpPr txBox="1"/>
          <p:nvPr/>
        </p:nvSpPr>
        <p:spPr>
          <a:xfrm>
            <a:off x="7092462" y="1619952"/>
            <a:ext cx="464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Lower- risk patients  </a:t>
            </a:r>
            <a:endParaRPr lang="el-G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9CC0F-A090-35A7-C307-DFDF6BF99EC0}"/>
              </a:ext>
            </a:extLst>
          </p:cNvPr>
          <p:cNvSpPr txBox="1"/>
          <p:nvPr/>
        </p:nvSpPr>
        <p:spPr>
          <a:xfrm>
            <a:off x="622630" y="1619952"/>
            <a:ext cx="482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Higher-risk patients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720D69A-3011-5FA4-4288-303D9247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4" t="7381"/>
          <a:stretch/>
        </p:blipFill>
        <p:spPr>
          <a:xfrm>
            <a:off x="119845" y="2634339"/>
            <a:ext cx="11756132" cy="389610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34AEBB4-42E5-F82D-3004-268523123B4E}"/>
              </a:ext>
            </a:extLst>
          </p:cNvPr>
          <p:cNvSpPr/>
          <p:nvPr/>
        </p:nvSpPr>
        <p:spPr>
          <a:xfrm>
            <a:off x="119845" y="6073247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434F7AF-1B16-2107-7F82-5D325AC35FEE}"/>
              </a:ext>
            </a:extLst>
          </p:cNvPr>
          <p:cNvSpPr/>
          <p:nvPr/>
        </p:nvSpPr>
        <p:spPr>
          <a:xfrm>
            <a:off x="6460069" y="6301847"/>
            <a:ext cx="63239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830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FFB315-C618-BA46-2933-7F65DCCDB938}"/>
              </a:ext>
            </a:extLst>
          </p:cNvPr>
          <p:cNvSpPr/>
          <p:nvPr/>
        </p:nvSpPr>
        <p:spPr>
          <a:xfrm>
            <a:off x="439993" y="2136266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Emerging Role of Immunotherapy in Ovarian Cancer </a:t>
            </a:r>
          </a:p>
        </p:txBody>
      </p:sp>
    </p:spTree>
    <p:extLst>
      <p:ext uri="{BB962C8B-B14F-4D97-AF65-F5344CB8AC3E}">
        <p14:creationId xmlns:p14="http://schemas.microsoft.com/office/powerpoint/2010/main" val="2417020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A3B844-DED1-4B6F-C071-7FCC13599328}"/>
              </a:ext>
            </a:extLst>
          </p:cNvPr>
          <p:cNvSpPr txBox="1"/>
          <p:nvPr/>
        </p:nvSpPr>
        <p:spPr>
          <a:xfrm>
            <a:off x="489678" y="681292"/>
            <a:ext cx="11212643" cy="5495415"/>
          </a:xfrm>
          <a:prstGeom prst="rect">
            <a:avLst/>
          </a:prstGeom>
          <a:solidFill>
            <a:srgbClr val="EAF2FA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Ovarian cancer is an immunogenic malignancy, although the trials of immune-checkpoint inhibitors (ICIs) performed so far have had modest response rates</a:t>
            </a:r>
            <a:endParaRPr lang="el-G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53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7FFB315-C618-BA46-2933-7F65DCCDB938}"/>
              </a:ext>
            </a:extLst>
          </p:cNvPr>
          <p:cNvSpPr/>
          <p:nvPr/>
        </p:nvSpPr>
        <p:spPr>
          <a:xfrm>
            <a:off x="439993" y="2396613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Enhance the Efficacy of Immunotherapy in Ovarian Cancer </a:t>
            </a:r>
          </a:p>
        </p:txBody>
      </p:sp>
    </p:spTree>
    <p:extLst>
      <p:ext uri="{BB962C8B-B14F-4D97-AF65-F5344CB8AC3E}">
        <p14:creationId xmlns:p14="http://schemas.microsoft.com/office/powerpoint/2010/main" val="3538782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D22B67-1847-A24B-8778-FD432FC6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23" y="340962"/>
            <a:ext cx="7752558" cy="65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0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46478-7EC1-1B72-E9CD-052B9814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09EF3D-3C87-EFF2-77A5-0A845C5F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7"/>
          <a:stretch/>
        </p:blipFill>
        <p:spPr>
          <a:xfrm>
            <a:off x="0" y="1518744"/>
            <a:ext cx="12051289" cy="5202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0EC62-EEBB-D402-E339-078B8F6DF18E}"/>
              </a:ext>
            </a:extLst>
          </p:cNvPr>
          <p:cNvSpPr txBox="1"/>
          <p:nvPr/>
        </p:nvSpPr>
        <p:spPr>
          <a:xfrm>
            <a:off x="0" y="254619"/>
            <a:ext cx="12192000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F0A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Selected Phase III Studies Evaluating </a:t>
            </a:r>
            <a:r>
              <a:rPr lang="en-US" sz="3200" b="1" kern="100" dirty="0" err="1">
                <a:solidFill>
                  <a:srgbClr val="0F0A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PARPis</a:t>
            </a:r>
            <a:r>
              <a:rPr lang="en-US" sz="3200" b="1" kern="100" dirty="0">
                <a:solidFill>
                  <a:srgbClr val="0F0A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plus Immunotherapy in the First Line Setting </a:t>
            </a:r>
            <a:endParaRPr lang="el-GR" sz="3200" b="1" kern="100" dirty="0">
              <a:solidFill>
                <a:srgbClr val="0F0AE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85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702" y="1828800"/>
            <a:ext cx="2344027" cy="3616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1228 patients with newly diagnosed FIGO stage III (with residual disease, CC0 high risk, or planned neoadjuvant therapy) or stage IV, non-mucinous epithelial OC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0755" y="3077498"/>
            <a:ext cx="431800" cy="36356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5026026" y="4680777"/>
            <a:ext cx="1333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2:1</a:t>
            </a: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D797F7BE-A254-3D0E-4029-C85080B1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81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ENGOT-OV44/FIRST study</a:t>
            </a:r>
          </a:p>
        </p:txBody>
      </p:sp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384F2955-2AB6-C618-ADE8-67D88B7B8B49}"/>
              </a:ext>
            </a:extLst>
          </p:cNvPr>
          <p:cNvSpPr/>
          <p:nvPr/>
        </p:nvSpPr>
        <p:spPr>
          <a:xfrm>
            <a:off x="5987799" y="2319644"/>
            <a:ext cx="2530067" cy="478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1" name="Straight Arrow Connector 4">
            <a:extLst>
              <a:ext uri="{FF2B5EF4-FFF2-40B4-BE49-F238E27FC236}">
                <a16:creationId xmlns:a16="http://schemas.microsoft.com/office/drawing/2014/main" id="{47EFE890-8520-9FE0-7976-354BDE68D6C3}"/>
              </a:ext>
            </a:extLst>
          </p:cNvPr>
          <p:cNvCxnSpPr>
            <a:cxnSpLocks/>
          </p:cNvCxnSpPr>
          <p:nvPr/>
        </p:nvCxnSpPr>
        <p:spPr>
          <a:xfrm>
            <a:off x="8510312" y="2596187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28">
            <a:extLst>
              <a:ext uri="{FF2B5EF4-FFF2-40B4-BE49-F238E27FC236}">
                <a16:creationId xmlns:a16="http://schemas.microsoft.com/office/drawing/2014/main" id="{2FC75F0E-09C6-14E1-F99A-374BAD73B3B2}"/>
              </a:ext>
            </a:extLst>
          </p:cNvPr>
          <p:cNvSpPr/>
          <p:nvPr/>
        </p:nvSpPr>
        <p:spPr>
          <a:xfrm>
            <a:off x="8997727" y="2327097"/>
            <a:ext cx="3028040" cy="4785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Niraparib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C86F89E4-3AFC-D51E-3095-C057E67CD77B}"/>
              </a:ext>
            </a:extLst>
          </p:cNvPr>
          <p:cNvSpPr/>
          <p:nvPr/>
        </p:nvSpPr>
        <p:spPr>
          <a:xfrm>
            <a:off x="6179768" y="1810090"/>
            <a:ext cx="5845999" cy="4785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Dostarlimab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Placebo </a:t>
            </a:r>
          </a:p>
        </p:txBody>
      </p:sp>
      <p:sp>
        <p:nvSpPr>
          <p:cNvPr id="67584" name="Rounded Rectangle 28">
            <a:extLst>
              <a:ext uri="{FF2B5EF4-FFF2-40B4-BE49-F238E27FC236}">
                <a16:creationId xmlns:a16="http://schemas.microsoft.com/office/drawing/2014/main" id="{B857309C-D869-84DA-5B5F-280F6CE8F4EE}"/>
              </a:ext>
            </a:extLst>
          </p:cNvPr>
          <p:cNvSpPr/>
          <p:nvPr/>
        </p:nvSpPr>
        <p:spPr>
          <a:xfrm>
            <a:off x="6179768" y="1293083"/>
            <a:ext cx="5845999" cy="4785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7591" name="Straight Arrow Connector 4">
            <a:extLst>
              <a:ext uri="{FF2B5EF4-FFF2-40B4-BE49-F238E27FC236}">
                <a16:creationId xmlns:a16="http://schemas.microsoft.com/office/drawing/2014/main" id="{C9E30E0E-082B-DCC5-BAE3-54A60DD641E9}"/>
              </a:ext>
            </a:extLst>
          </p:cNvPr>
          <p:cNvCxnSpPr>
            <a:cxnSpLocks/>
          </p:cNvCxnSpPr>
          <p:nvPr/>
        </p:nvCxnSpPr>
        <p:spPr>
          <a:xfrm>
            <a:off x="2437436" y="2234014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92" name="Straight Arrow Connector 4">
            <a:extLst>
              <a:ext uri="{FF2B5EF4-FFF2-40B4-BE49-F238E27FC236}">
                <a16:creationId xmlns:a16="http://schemas.microsoft.com/office/drawing/2014/main" id="{A93240DA-7FD8-1800-65B7-D42871F2B600}"/>
              </a:ext>
            </a:extLst>
          </p:cNvPr>
          <p:cNvCxnSpPr>
            <a:cxnSpLocks/>
          </p:cNvCxnSpPr>
          <p:nvPr/>
        </p:nvCxnSpPr>
        <p:spPr>
          <a:xfrm>
            <a:off x="2437436" y="4895323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93" name="Straight Arrow Connector 4">
            <a:extLst>
              <a:ext uri="{FF2B5EF4-FFF2-40B4-BE49-F238E27FC236}">
                <a16:creationId xmlns:a16="http://schemas.microsoft.com/office/drawing/2014/main" id="{7C4F3C16-9B3B-9253-7F89-261F141A7F4F}"/>
              </a:ext>
            </a:extLst>
          </p:cNvPr>
          <p:cNvCxnSpPr>
            <a:cxnSpLocks/>
          </p:cNvCxnSpPr>
          <p:nvPr/>
        </p:nvCxnSpPr>
        <p:spPr>
          <a:xfrm>
            <a:off x="5194468" y="5917811"/>
            <a:ext cx="732199" cy="74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EC73729-62F7-E691-FEA6-3E87BF8EF4CA}"/>
              </a:ext>
            </a:extLst>
          </p:cNvPr>
          <p:cNvSpPr/>
          <p:nvPr/>
        </p:nvSpPr>
        <p:spPr>
          <a:xfrm>
            <a:off x="2942722" y="1951821"/>
            <a:ext cx="1425600" cy="580612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B</a:t>
            </a:r>
            <a:r>
              <a:rPr lang="en-US" b="1" i="1" dirty="0" err="1">
                <a:solidFill>
                  <a:srgbClr val="1B1B1B"/>
                </a:solidFill>
                <a:latin typeface="Roboto" panose="02000000000000000000" pitchFamily="2" charset="0"/>
                <a:cs typeface="Arial" pitchFamily="34" charset="0"/>
              </a:rPr>
              <a:t>RCA</a:t>
            </a:r>
            <a:r>
              <a:rPr lang="en-US" b="1" dirty="0" err="1">
                <a:solidFill>
                  <a:srgbClr val="1B1B1B"/>
                </a:solidFill>
                <a:latin typeface="Roboto" panose="02000000000000000000" pitchFamily="2" charset="0"/>
                <a:cs typeface="Arial" pitchFamily="34" charset="0"/>
              </a:rPr>
              <a:t>wt</a:t>
            </a: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A601A6B-88C7-3F5C-581F-407AD30465E7}"/>
              </a:ext>
            </a:extLst>
          </p:cNvPr>
          <p:cNvSpPr/>
          <p:nvPr/>
        </p:nvSpPr>
        <p:spPr>
          <a:xfrm>
            <a:off x="2908106" y="4629379"/>
            <a:ext cx="1425600" cy="580612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g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uLnTx/>
                <a:uFillTx/>
                <a:latin typeface="Roboto" panose="02000000000000000000" pitchFamily="2" charset="0"/>
                <a:ea typeface="+mn-ea"/>
                <a:cs typeface="Arial" pitchFamily="34" charset="0"/>
              </a:rPr>
              <a:t>B</a:t>
            </a:r>
            <a:r>
              <a:rPr lang="en-US" b="1" i="1" dirty="0" err="1">
                <a:solidFill>
                  <a:srgbClr val="1B1B1B"/>
                </a:solidFill>
                <a:latin typeface="Roboto" panose="02000000000000000000" pitchFamily="2" charset="0"/>
                <a:cs typeface="Arial" pitchFamily="34" charset="0"/>
              </a:rPr>
              <a:t>RCA</a:t>
            </a:r>
            <a:r>
              <a:rPr lang="en-US" b="1" dirty="0" err="1">
                <a:solidFill>
                  <a:srgbClr val="1B1B1B"/>
                </a:solidFill>
                <a:latin typeface="Roboto" panose="02000000000000000000" pitchFamily="2" charset="0"/>
                <a:cs typeface="Arial" pitchFamily="34" charset="0"/>
              </a:rPr>
              <a:t>mut</a:t>
            </a:r>
            <a:endParaRPr kumimoji="0" lang="el-GR" sz="1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7609A-D0FF-99E5-6F6A-D9F906C473B1}"/>
              </a:ext>
            </a:extLst>
          </p:cNvPr>
          <p:cNvSpPr txBox="1"/>
          <p:nvPr/>
        </p:nvSpPr>
        <p:spPr>
          <a:xfrm>
            <a:off x="43378" y="685505"/>
            <a:ext cx="12148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 1 discontinued after Amendment 4 following publication of SOLO1 results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59285F82-AB1B-7E31-58B4-29A765CF6E31}"/>
              </a:ext>
            </a:extLst>
          </p:cNvPr>
          <p:cNvSpPr/>
          <p:nvPr/>
        </p:nvSpPr>
        <p:spPr>
          <a:xfrm>
            <a:off x="6008581" y="4174165"/>
            <a:ext cx="2530067" cy="478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1CFA8D52-F54B-A102-01F9-CE699CCA90F3}"/>
              </a:ext>
            </a:extLst>
          </p:cNvPr>
          <p:cNvCxnSpPr>
            <a:cxnSpLocks/>
          </p:cNvCxnSpPr>
          <p:nvPr/>
        </p:nvCxnSpPr>
        <p:spPr>
          <a:xfrm>
            <a:off x="8531094" y="4450708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6201DEE8-E82C-E7D2-5908-63235015356E}"/>
              </a:ext>
            </a:extLst>
          </p:cNvPr>
          <p:cNvSpPr/>
          <p:nvPr/>
        </p:nvSpPr>
        <p:spPr>
          <a:xfrm>
            <a:off x="9018509" y="4181618"/>
            <a:ext cx="3028040" cy="478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Niraparib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3211EF4D-8680-A06D-F3A1-76468C52FD12}"/>
              </a:ext>
            </a:extLst>
          </p:cNvPr>
          <p:cNvSpPr/>
          <p:nvPr/>
        </p:nvSpPr>
        <p:spPr>
          <a:xfrm>
            <a:off x="6200550" y="3664611"/>
            <a:ext cx="5814112" cy="4785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Dostarlimab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Placebo </a:t>
            </a:r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A46FD08-1AB5-B048-6455-742C4138A1BF}"/>
              </a:ext>
            </a:extLst>
          </p:cNvPr>
          <p:cNvSpPr/>
          <p:nvPr/>
        </p:nvSpPr>
        <p:spPr>
          <a:xfrm>
            <a:off x="6200550" y="3147604"/>
            <a:ext cx="5814112" cy="4785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D39BFC55-63EA-CD28-4450-14DA035E13E8}"/>
              </a:ext>
            </a:extLst>
          </p:cNvPr>
          <p:cNvSpPr/>
          <p:nvPr/>
        </p:nvSpPr>
        <p:spPr>
          <a:xfrm>
            <a:off x="6001027" y="6236552"/>
            <a:ext cx="2530067" cy="478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id="{FE60F640-4973-660F-74CE-255AAD088534}"/>
              </a:ext>
            </a:extLst>
          </p:cNvPr>
          <p:cNvCxnSpPr>
            <a:cxnSpLocks/>
          </p:cNvCxnSpPr>
          <p:nvPr/>
        </p:nvCxnSpPr>
        <p:spPr>
          <a:xfrm>
            <a:off x="8523540" y="6513095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9C500297-E4B2-84DF-BCDC-44B9F0F36D59}"/>
              </a:ext>
            </a:extLst>
          </p:cNvPr>
          <p:cNvSpPr/>
          <p:nvPr/>
        </p:nvSpPr>
        <p:spPr>
          <a:xfrm>
            <a:off x="9010955" y="6244005"/>
            <a:ext cx="3028040" cy="478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Niraparib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8E7CD5B5-33AA-53F0-7748-E77C7D3000CA}"/>
              </a:ext>
            </a:extLst>
          </p:cNvPr>
          <p:cNvSpPr/>
          <p:nvPr/>
        </p:nvSpPr>
        <p:spPr>
          <a:xfrm>
            <a:off x="6192996" y="5726998"/>
            <a:ext cx="5845999" cy="478523"/>
          </a:xfrm>
          <a:prstGeom prst="round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Dostarlimab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A319A124-6D54-8251-62A2-AD27504A2498}"/>
              </a:ext>
            </a:extLst>
          </p:cNvPr>
          <p:cNvSpPr/>
          <p:nvPr/>
        </p:nvSpPr>
        <p:spPr>
          <a:xfrm>
            <a:off x="6192996" y="5209991"/>
            <a:ext cx="5814112" cy="4785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" name="Straight Arrow Connector 4">
            <a:extLst>
              <a:ext uri="{FF2B5EF4-FFF2-40B4-BE49-F238E27FC236}">
                <a16:creationId xmlns:a16="http://schemas.microsoft.com/office/drawing/2014/main" id="{1965CD8C-DD22-018E-6CBE-3DA9D44D9C58}"/>
              </a:ext>
            </a:extLst>
          </p:cNvPr>
          <p:cNvCxnSpPr>
            <a:cxnSpLocks/>
          </p:cNvCxnSpPr>
          <p:nvPr/>
        </p:nvCxnSpPr>
        <p:spPr>
          <a:xfrm>
            <a:off x="5172119" y="3817341"/>
            <a:ext cx="732199" cy="74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">
            <a:extLst>
              <a:ext uri="{FF2B5EF4-FFF2-40B4-BE49-F238E27FC236}">
                <a16:creationId xmlns:a16="http://schemas.microsoft.com/office/drawing/2014/main" id="{83D7F29E-EA8E-712C-E280-5CB536885458}"/>
              </a:ext>
            </a:extLst>
          </p:cNvPr>
          <p:cNvCxnSpPr>
            <a:cxnSpLocks/>
          </p:cNvCxnSpPr>
          <p:nvPr/>
        </p:nvCxnSpPr>
        <p:spPr>
          <a:xfrm>
            <a:off x="4292703" y="4895323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4">
            <a:extLst>
              <a:ext uri="{FF2B5EF4-FFF2-40B4-BE49-F238E27FC236}">
                <a16:creationId xmlns:a16="http://schemas.microsoft.com/office/drawing/2014/main" id="{879CEFDB-4EB6-C582-9444-E0D7609037C8}"/>
              </a:ext>
            </a:extLst>
          </p:cNvPr>
          <p:cNvCxnSpPr>
            <a:cxnSpLocks/>
          </p:cNvCxnSpPr>
          <p:nvPr/>
        </p:nvCxnSpPr>
        <p:spPr>
          <a:xfrm>
            <a:off x="4333706" y="2234014"/>
            <a:ext cx="154902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A6277DCC-030C-2440-EE3F-1295D31727C1}"/>
              </a:ext>
            </a:extLst>
          </p:cNvPr>
          <p:cNvCxnSpPr>
            <a:cxnSpLocks/>
          </p:cNvCxnSpPr>
          <p:nvPr/>
        </p:nvCxnSpPr>
        <p:spPr>
          <a:xfrm flipV="1">
            <a:off x="2940809" y="1293083"/>
            <a:ext cx="9174489" cy="1719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>
            <a:extLst>
              <a:ext uri="{FF2B5EF4-FFF2-40B4-BE49-F238E27FC236}">
                <a16:creationId xmlns:a16="http://schemas.microsoft.com/office/drawing/2014/main" id="{60EB08E9-9AAF-7BDE-48C5-36C376B018B9}"/>
              </a:ext>
            </a:extLst>
          </p:cNvPr>
          <p:cNvCxnSpPr>
            <a:cxnSpLocks/>
          </p:cNvCxnSpPr>
          <p:nvPr/>
        </p:nvCxnSpPr>
        <p:spPr>
          <a:xfrm>
            <a:off x="2940808" y="1258799"/>
            <a:ext cx="9105741" cy="1719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52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94" y="2175286"/>
            <a:ext cx="2888400" cy="35270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B1B1B"/>
                </a:solidFill>
                <a:latin typeface="Roboto" panose="02000000000000000000" pitchFamily="2" charset="0"/>
              </a:rPr>
              <a:t>P</a:t>
            </a:r>
            <a:r>
              <a:rPr lang="en-U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atients with newly diagnosed Stage III-IV high grade epithelial ovarian cancer including high grade serious, high grade </a:t>
            </a:r>
            <a:r>
              <a:rPr lang="en-US" b="1" i="0" dirty="0" err="1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endometriod</a:t>
            </a:r>
            <a:r>
              <a:rPr lang="en-U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, clear cell ovarian cancer or carcinosarcoma, primary peritoneal cancer and/or fallopian-tube cancer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9609" y="992975"/>
            <a:ext cx="431800" cy="58552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2796081" y="2973249"/>
            <a:ext cx="1333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1:1:1</a:t>
            </a: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D797F7BE-A254-3D0E-4029-C85080B1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793"/>
            <a:ext cx="12192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DUO-O 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</a:t>
            </a:r>
            <a:r>
              <a:rPr lang="en-GB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Design (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Non-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lang="en-GB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mut Patients)</a:t>
            </a:r>
            <a:endParaRPr kumimoji="0" lang="el-GR" sz="3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2A1D8A1B-B3CB-31EA-ADC4-C136D06148A4}"/>
              </a:ext>
            </a:extLst>
          </p:cNvPr>
          <p:cNvSpPr/>
          <p:nvPr/>
        </p:nvSpPr>
        <p:spPr>
          <a:xfrm>
            <a:off x="4873168" y="4196711"/>
            <a:ext cx="2530067" cy="581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3" name="Straight Arrow Connector 4">
            <a:extLst>
              <a:ext uri="{FF2B5EF4-FFF2-40B4-BE49-F238E27FC236}">
                <a16:creationId xmlns:a16="http://schemas.microsoft.com/office/drawing/2014/main" id="{F52BD0EE-355F-9B13-6D6A-DE51D9CE9B8C}"/>
              </a:ext>
            </a:extLst>
          </p:cNvPr>
          <p:cNvCxnSpPr>
            <a:cxnSpLocks/>
          </p:cNvCxnSpPr>
          <p:nvPr/>
        </p:nvCxnSpPr>
        <p:spPr>
          <a:xfrm>
            <a:off x="7403234" y="4497140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8">
            <a:extLst>
              <a:ext uri="{FF2B5EF4-FFF2-40B4-BE49-F238E27FC236}">
                <a16:creationId xmlns:a16="http://schemas.microsoft.com/office/drawing/2014/main" id="{9392EA60-D122-E853-68C8-F5AEE21F1282}"/>
              </a:ext>
            </a:extLst>
          </p:cNvPr>
          <p:cNvSpPr/>
          <p:nvPr/>
        </p:nvSpPr>
        <p:spPr>
          <a:xfrm>
            <a:off x="7883096" y="4204164"/>
            <a:ext cx="4259422" cy="581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Olaparib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55" name="Rounded Rectangle 28">
            <a:extLst>
              <a:ext uri="{FF2B5EF4-FFF2-40B4-BE49-F238E27FC236}">
                <a16:creationId xmlns:a16="http://schemas.microsoft.com/office/drawing/2014/main" id="{F44E4508-CCBB-E53C-2345-CAAE4E85455D}"/>
              </a:ext>
            </a:extLst>
          </p:cNvPr>
          <p:cNvSpPr/>
          <p:nvPr/>
        </p:nvSpPr>
        <p:spPr>
          <a:xfrm>
            <a:off x="5045775" y="3572470"/>
            <a:ext cx="4855212" cy="581256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Durvalumab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56" name="Rounded Rectangle 28">
            <a:extLst>
              <a:ext uri="{FF2B5EF4-FFF2-40B4-BE49-F238E27FC236}">
                <a16:creationId xmlns:a16="http://schemas.microsoft.com/office/drawing/2014/main" id="{097D920E-A266-B6AD-CBCB-5887007785D3}"/>
              </a:ext>
            </a:extLst>
          </p:cNvPr>
          <p:cNvSpPr/>
          <p:nvPr/>
        </p:nvSpPr>
        <p:spPr>
          <a:xfrm>
            <a:off x="5045776" y="2939527"/>
            <a:ext cx="4262010" cy="581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15 mg/kg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months</a:t>
            </a:r>
          </a:p>
        </p:txBody>
      </p:sp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384F2955-2AB6-C618-ADE8-67D88B7B8B49}"/>
              </a:ext>
            </a:extLst>
          </p:cNvPr>
          <p:cNvSpPr/>
          <p:nvPr/>
        </p:nvSpPr>
        <p:spPr>
          <a:xfrm>
            <a:off x="4873168" y="2231974"/>
            <a:ext cx="2530067" cy="581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1" name="Straight Arrow Connector 4">
            <a:extLst>
              <a:ext uri="{FF2B5EF4-FFF2-40B4-BE49-F238E27FC236}">
                <a16:creationId xmlns:a16="http://schemas.microsoft.com/office/drawing/2014/main" id="{47EFE890-8520-9FE0-7976-354BDE68D6C3}"/>
              </a:ext>
            </a:extLst>
          </p:cNvPr>
          <p:cNvCxnSpPr>
            <a:cxnSpLocks/>
          </p:cNvCxnSpPr>
          <p:nvPr/>
        </p:nvCxnSpPr>
        <p:spPr>
          <a:xfrm>
            <a:off x="7391426" y="2539436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28">
            <a:extLst>
              <a:ext uri="{FF2B5EF4-FFF2-40B4-BE49-F238E27FC236}">
                <a16:creationId xmlns:a16="http://schemas.microsoft.com/office/drawing/2014/main" id="{2FC75F0E-09C6-14E1-F99A-374BAD73B3B2}"/>
              </a:ext>
            </a:extLst>
          </p:cNvPr>
          <p:cNvSpPr/>
          <p:nvPr/>
        </p:nvSpPr>
        <p:spPr>
          <a:xfrm>
            <a:off x="7902084" y="2248808"/>
            <a:ext cx="4259422" cy="581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Olaparib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C86F89E4-3AFC-D51E-3095-C057E67CD77B}"/>
              </a:ext>
            </a:extLst>
          </p:cNvPr>
          <p:cNvSpPr/>
          <p:nvPr/>
        </p:nvSpPr>
        <p:spPr>
          <a:xfrm>
            <a:off x="5065137" y="1622338"/>
            <a:ext cx="4855213" cy="581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Durvalumab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67584" name="Rounded Rectangle 28">
            <a:extLst>
              <a:ext uri="{FF2B5EF4-FFF2-40B4-BE49-F238E27FC236}">
                <a16:creationId xmlns:a16="http://schemas.microsoft.com/office/drawing/2014/main" id="{B857309C-D869-84DA-5B5F-280F6CE8F4EE}"/>
              </a:ext>
            </a:extLst>
          </p:cNvPr>
          <p:cNvSpPr/>
          <p:nvPr/>
        </p:nvSpPr>
        <p:spPr>
          <a:xfrm>
            <a:off x="5053329" y="992976"/>
            <a:ext cx="4262011" cy="581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15 mg/kg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months</a:t>
            </a:r>
          </a:p>
        </p:txBody>
      </p:sp>
      <p:sp>
        <p:nvSpPr>
          <p:cNvPr id="67585" name="Rounded Rectangle 28">
            <a:extLst>
              <a:ext uri="{FF2B5EF4-FFF2-40B4-BE49-F238E27FC236}">
                <a16:creationId xmlns:a16="http://schemas.microsoft.com/office/drawing/2014/main" id="{E062006A-B9AD-9127-CC88-BBE3F65BFD85}"/>
              </a:ext>
            </a:extLst>
          </p:cNvPr>
          <p:cNvSpPr/>
          <p:nvPr/>
        </p:nvSpPr>
        <p:spPr>
          <a:xfrm>
            <a:off x="4873167" y="6276744"/>
            <a:ext cx="2530067" cy="581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6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7587" name="Straight Arrow Connector 4">
            <a:extLst>
              <a:ext uri="{FF2B5EF4-FFF2-40B4-BE49-F238E27FC236}">
                <a16:creationId xmlns:a16="http://schemas.microsoft.com/office/drawing/2014/main" id="{EEC40091-6B0D-6EEE-17DA-6CF9974A407B}"/>
              </a:ext>
            </a:extLst>
          </p:cNvPr>
          <p:cNvCxnSpPr>
            <a:cxnSpLocks/>
          </p:cNvCxnSpPr>
          <p:nvPr/>
        </p:nvCxnSpPr>
        <p:spPr>
          <a:xfrm>
            <a:off x="7391426" y="6567372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8" name="Rounded Rectangle 28">
            <a:extLst>
              <a:ext uri="{FF2B5EF4-FFF2-40B4-BE49-F238E27FC236}">
                <a16:creationId xmlns:a16="http://schemas.microsoft.com/office/drawing/2014/main" id="{230B05F2-D53B-503B-FD72-CA0F4E2C8255}"/>
              </a:ext>
            </a:extLst>
          </p:cNvPr>
          <p:cNvSpPr/>
          <p:nvPr/>
        </p:nvSpPr>
        <p:spPr>
          <a:xfrm>
            <a:off x="7859478" y="6266988"/>
            <a:ext cx="4302028" cy="581256"/>
          </a:xfrm>
          <a:prstGeom prst="round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Olaparib 300 mg BID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67589" name="Rounded Rectangle 28">
            <a:extLst>
              <a:ext uri="{FF2B5EF4-FFF2-40B4-BE49-F238E27FC236}">
                <a16:creationId xmlns:a16="http://schemas.microsoft.com/office/drawing/2014/main" id="{523FFA64-B08B-3F8B-4A76-11DFCEA19F7E}"/>
              </a:ext>
            </a:extLst>
          </p:cNvPr>
          <p:cNvSpPr/>
          <p:nvPr/>
        </p:nvSpPr>
        <p:spPr>
          <a:xfrm>
            <a:off x="5053329" y="5647639"/>
            <a:ext cx="4676194" cy="581256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Durvalumab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months</a:t>
            </a:r>
          </a:p>
        </p:txBody>
      </p:sp>
      <p:sp>
        <p:nvSpPr>
          <p:cNvPr id="67590" name="Rounded Rectangle 28">
            <a:extLst>
              <a:ext uri="{FF2B5EF4-FFF2-40B4-BE49-F238E27FC236}">
                <a16:creationId xmlns:a16="http://schemas.microsoft.com/office/drawing/2014/main" id="{5590DA67-D556-4A6E-70BF-A5B9DC80E26C}"/>
              </a:ext>
            </a:extLst>
          </p:cNvPr>
          <p:cNvSpPr/>
          <p:nvPr/>
        </p:nvSpPr>
        <p:spPr>
          <a:xfrm>
            <a:off x="5053329" y="5004346"/>
            <a:ext cx="4082991" cy="581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15 mg/kg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months</a:t>
            </a:r>
          </a:p>
        </p:txBody>
      </p:sp>
      <p:cxnSp>
        <p:nvCxnSpPr>
          <p:cNvPr id="67591" name="Straight Arrow Connector 4">
            <a:extLst>
              <a:ext uri="{FF2B5EF4-FFF2-40B4-BE49-F238E27FC236}">
                <a16:creationId xmlns:a16="http://schemas.microsoft.com/office/drawing/2014/main" id="{C9E30E0E-082B-DCC5-BAE3-54A60DD641E9}"/>
              </a:ext>
            </a:extLst>
          </p:cNvPr>
          <p:cNvCxnSpPr>
            <a:cxnSpLocks/>
          </p:cNvCxnSpPr>
          <p:nvPr/>
        </p:nvCxnSpPr>
        <p:spPr>
          <a:xfrm>
            <a:off x="4627333" y="1912966"/>
            <a:ext cx="33294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94" name="Straight Arrow Connector 4">
            <a:extLst>
              <a:ext uri="{FF2B5EF4-FFF2-40B4-BE49-F238E27FC236}">
                <a16:creationId xmlns:a16="http://schemas.microsoft.com/office/drawing/2014/main" id="{904319A9-74C8-3CF2-2D9D-D96EA7184507}"/>
              </a:ext>
            </a:extLst>
          </p:cNvPr>
          <p:cNvCxnSpPr>
            <a:cxnSpLocks/>
          </p:cNvCxnSpPr>
          <p:nvPr/>
        </p:nvCxnSpPr>
        <p:spPr>
          <a:xfrm flipV="1">
            <a:off x="2902024" y="3767354"/>
            <a:ext cx="1267572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A6F692AC-6261-E6F1-925A-225DFAF29991}"/>
              </a:ext>
            </a:extLst>
          </p:cNvPr>
          <p:cNvCxnSpPr>
            <a:cxnSpLocks/>
          </p:cNvCxnSpPr>
          <p:nvPr/>
        </p:nvCxnSpPr>
        <p:spPr>
          <a:xfrm>
            <a:off x="4627333" y="3754538"/>
            <a:ext cx="33294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664917FC-BC2A-D76E-4647-DABE1240B0C3}"/>
              </a:ext>
            </a:extLst>
          </p:cNvPr>
          <p:cNvCxnSpPr>
            <a:cxnSpLocks/>
          </p:cNvCxnSpPr>
          <p:nvPr/>
        </p:nvCxnSpPr>
        <p:spPr>
          <a:xfrm>
            <a:off x="4627333" y="5935842"/>
            <a:ext cx="33294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62E90F-6D0A-1930-8F99-2582B3CD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365"/>
            <a:ext cx="6096000" cy="38669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C583F1-610D-B41C-5285-DDEA057D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5"/>
          <a:stretch/>
        </p:blipFill>
        <p:spPr>
          <a:xfrm>
            <a:off x="6007753" y="2203899"/>
            <a:ext cx="6184247" cy="37234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E57A4CD-8CCD-A5BD-1355-A69C9B2E21B6}"/>
              </a:ext>
            </a:extLst>
          </p:cNvPr>
          <p:cNvSpPr/>
          <p:nvPr/>
        </p:nvSpPr>
        <p:spPr>
          <a:xfrm>
            <a:off x="0" y="57670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GOG-218: PFS and OS</a:t>
            </a:r>
            <a:endParaRPr lang="el-GR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81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896AC6-27BB-088B-9063-F457CB86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42" b="10074"/>
          <a:stretch/>
        </p:blipFill>
        <p:spPr>
          <a:xfrm>
            <a:off x="2345803" y="0"/>
            <a:ext cx="7500394" cy="6151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CAE980-A1FA-55FF-85F3-899122F2B592}"/>
              </a:ext>
            </a:extLst>
          </p:cNvPr>
          <p:cNvSpPr txBox="1"/>
          <p:nvPr/>
        </p:nvSpPr>
        <p:spPr>
          <a:xfrm>
            <a:off x="279785" y="6282035"/>
            <a:ext cx="8195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J Clin Oncol 41, no. 17_suppl (June 10, 2023)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941247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8E66-45AA-7FA5-CD3F-2EADCD3B0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AA3B42-5EEE-13AA-4884-21E10E4FE9D4}"/>
              </a:ext>
            </a:extLst>
          </p:cNvPr>
          <p:cNvSpPr/>
          <p:nvPr/>
        </p:nvSpPr>
        <p:spPr>
          <a:xfrm>
            <a:off x="-26559" y="2620699"/>
            <a:ext cx="2205354" cy="21926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Patients with stage III or IV non-</a:t>
            </a:r>
            <a:r>
              <a:rPr lang="en-US" b="1" i="0" dirty="0" err="1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BRCAmut</a:t>
            </a:r>
            <a:r>
              <a:rPr lang="en-U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 EOC, primary peritoneal cancer, or fallopian tube cancer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AB69EC-A203-1C43-4AF6-E7E259447843}"/>
              </a:ext>
            </a:extLst>
          </p:cNvPr>
          <p:cNvSpPr/>
          <p:nvPr/>
        </p:nvSpPr>
        <p:spPr>
          <a:xfrm>
            <a:off x="4765307" y="913032"/>
            <a:ext cx="431800" cy="5661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RANDOMI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</a:t>
            </a: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550A6927-A28C-8AE7-0E4E-FF70222E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766" y="1730477"/>
            <a:ext cx="1333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1:1:1</a:t>
            </a: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D24F13BD-C1B5-F7CC-8CCB-BE7A4883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742"/>
            <a:ext cx="12192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ENGOT-OV43/KEYLYNK-001</a:t>
            </a:r>
            <a:r>
              <a:rPr lang="en-GB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Non-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lang="en-GB" sz="3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mut Patients)</a:t>
            </a:r>
            <a:endParaRPr kumimoji="0" lang="el-GR" sz="3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28">
            <a:extLst>
              <a:ext uri="{FF2B5EF4-FFF2-40B4-BE49-F238E27FC236}">
                <a16:creationId xmlns:a16="http://schemas.microsoft.com/office/drawing/2014/main" id="{F199B9CB-CF67-B69B-785A-D4B7CFBB0680}"/>
              </a:ext>
            </a:extLst>
          </p:cNvPr>
          <p:cNvSpPr/>
          <p:nvPr/>
        </p:nvSpPr>
        <p:spPr>
          <a:xfrm>
            <a:off x="5523089" y="4065689"/>
            <a:ext cx="2542835" cy="5356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5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3" name="Straight Arrow Connector 4">
            <a:extLst>
              <a:ext uri="{FF2B5EF4-FFF2-40B4-BE49-F238E27FC236}">
                <a16:creationId xmlns:a16="http://schemas.microsoft.com/office/drawing/2014/main" id="{F5CFC706-CA98-CAA6-02F9-8B572453D227}"/>
              </a:ext>
            </a:extLst>
          </p:cNvPr>
          <p:cNvCxnSpPr>
            <a:cxnSpLocks/>
          </p:cNvCxnSpPr>
          <p:nvPr/>
        </p:nvCxnSpPr>
        <p:spPr>
          <a:xfrm>
            <a:off x="8058371" y="4332539"/>
            <a:ext cx="458617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8">
            <a:extLst>
              <a:ext uri="{FF2B5EF4-FFF2-40B4-BE49-F238E27FC236}">
                <a16:creationId xmlns:a16="http://schemas.microsoft.com/office/drawing/2014/main" id="{37323C51-F194-3136-3731-6CB5BFF245B5}"/>
              </a:ext>
            </a:extLst>
          </p:cNvPr>
          <p:cNvSpPr/>
          <p:nvPr/>
        </p:nvSpPr>
        <p:spPr>
          <a:xfrm>
            <a:off x="8526423" y="4063720"/>
            <a:ext cx="3646214" cy="53763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Olaparib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 24 months</a:t>
            </a:r>
          </a:p>
        </p:txBody>
      </p:sp>
      <p:sp>
        <p:nvSpPr>
          <p:cNvPr id="55" name="Rounded Rectangle 28">
            <a:extLst>
              <a:ext uri="{FF2B5EF4-FFF2-40B4-BE49-F238E27FC236}">
                <a16:creationId xmlns:a16="http://schemas.microsoft.com/office/drawing/2014/main" id="{471E69D8-B7F3-266E-0F8A-2D7419E4A2CB}"/>
              </a:ext>
            </a:extLst>
          </p:cNvPr>
          <p:cNvSpPr/>
          <p:nvPr/>
        </p:nvSpPr>
        <p:spPr>
          <a:xfrm>
            <a:off x="5547848" y="3520680"/>
            <a:ext cx="4855212" cy="495963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Pembrolizumab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35 infusions</a:t>
            </a:r>
          </a:p>
        </p:txBody>
      </p:sp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70F03AD8-27F0-637C-6D22-12341FA775BA}"/>
              </a:ext>
            </a:extLst>
          </p:cNvPr>
          <p:cNvSpPr/>
          <p:nvPr/>
        </p:nvSpPr>
        <p:spPr>
          <a:xfrm>
            <a:off x="5535858" y="2015412"/>
            <a:ext cx="2530067" cy="5929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5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1" name="Straight Arrow Connector 4">
            <a:extLst>
              <a:ext uri="{FF2B5EF4-FFF2-40B4-BE49-F238E27FC236}">
                <a16:creationId xmlns:a16="http://schemas.microsoft.com/office/drawing/2014/main" id="{C436B7AC-05D0-EE80-816F-9868C3B6DF43}"/>
              </a:ext>
            </a:extLst>
          </p:cNvPr>
          <p:cNvCxnSpPr>
            <a:cxnSpLocks/>
          </p:cNvCxnSpPr>
          <p:nvPr/>
        </p:nvCxnSpPr>
        <p:spPr>
          <a:xfrm>
            <a:off x="8058371" y="2291955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28">
            <a:extLst>
              <a:ext uri="{FF2B5EF4-FFF2-40B4-BE49-F238E27FC236}">
                <a16:creationId xmlns:a16="http://schemas.microsoft.com/office/drawing/2014/main" id="{F308A908-993B-8706-53F4-E3CE920F2AA0}"/>
              </a:ext>
            </a:extLst>
          </p:cNvPr>
          <p:cNvSpPr/>
          <p:nvPr/>
        </p:nvSpPr>
        <p:spPr>
          <a:xfrm>
            <a:off x="8545786" y="2022865"/>
            <a:ext cx="3646214" cy="577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Olaparib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 24 months</a:t>
            </a:r>
          </a:p>
        </p:txBody>
      </p:sp>
      <p:sp>
        <p:nvSpPr>
          <p:cNvPr id="63" name="Rounded Rectangle 28">
            <a:extLst>
              <a:ext uri="{FF2B5EF4-FFF2-40B4-BE49-F238E27FC236}">
                <a16:creationId xmlns:a16="http://schemas.microsoft.com/office/drawing/2014/main" id="{84685500-6511-6BDD-ACBB-8957FD932EED}"/>
              </a:ext>
            </a:extLst>
          </p:cNvPr>
          <p:cNvSpPr/>
          <p:nvPr/>
        </p:nvSpPr>
        <p:spPr>
          <a:xfrm>
            <a:off x="5535858" y="1459921"/>
            <a:ext cx="4855213" cy="51700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Pembrolizumab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35 infusions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584" name="Rounded Rectangle 28">
            <a:extLst>
              <a:ext uri="{FF2B5EF4-FFF2-40B4-BE49-F238E27FC236}">
                <a16:creationId xmlns:a16="http://schemas.microsoft.com/office/drawing/2014/main" id="{78EBA465-7DEF-A23D-FD41-50E7C50AE1F8}"/>
              </a:ext>
            </a:extLst>
          </p:cNvPr>
          <p:cNvSpPr/>
          <p:nvPr/>
        </p:nvSpPr>
        <p:spPr>
          <a:xfrm>
            <a:off x="5535859" y="876732"/>
            <a:ext cx="3439466" cy="5468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at investigator’s discretion  </a:t>
            </a:r>
          </a:p>
        </p:txBody>
      </p:sp>
      <p:sp>
        <p:nvSpPr>
          <p:cNvPr id="67585" name="Rounded Rectangle 28">
            <a:extLst>
              <a:ext uri="{FF2B5EF4-FFF2-40B4-BE49-F238E27FC236}">
                <a16:creationId xmlns:a16="http://schemas.microsoft.com/office/drawing/2014/main" id="{F9295B3D-F304-428E-6FE3-B2905902A7DC}"/>
              </a:ext>
            </a:extLst>
          </p:cNvPr>
          <p:cNvSpPr/>
          <p:nvPr/>
        </p:nvSpPr>
        <p:spPr>
          <a:xfrm>
            <a:off x="5518869" y="6008051"/>
            <a:ext cx="2530067" cy="590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Chemotherapy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5 cycles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7587" name="Straight Arrow Connector 4">
            <a:extLst>
              <a:ext uri="{FF2B5EF4-FFF2-40B4-BE49-F238E27FC236}">
                <a16:creationId xmlns:a16="http://schemas.microsoft.com/office/drawing/2014/main" id="{11B87A1B-1FA1-6070-3C7B-2FA1BA8724CA}"/>
              </a:ext>
            </a:extLst>
          </p:cNvPr>
          <p:cNvCxnSpPr>
            <a:cxnSpLocks/>
          </p:cNvCxnSpPr>
          <p:nvPr/>
        </p:nvCxnSpPr>
        <p:spPr>
          <a:xfrm>
            <a:off x="8048936" y="6239859"/>
            <a:ext cx="46805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8" name="Rounded Rectangle 28">
            <a:extLst>
              <a:ext uri="{FF2B5EF4-FFF2-40B4-BE49-F238E27FC236}">
                <a16:creationId xmlns:a16="http://schemas.microsoft.com/office/drawing/2014/main" id="{5EF327BD-A5F9-876C-6FCB-AB2918E52149}"/>
              </a:ext>
            </a:extLst>
          </p:cNvPr>
          <p:cNvSpPr/>
          <p:nvPr/>
        </p:nvSpPr>
        <p:spPr>
          <a:xfrm>
            <a:off x="8516988" y="6008051"/>
            <a:ext cx="3675012" cy="590971"/>
          </a:xfrm>
          <a:prstGeom prst="round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Olaparib 300 mg BID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 24 months</a:t>
            </a:r>
          </a:p>
        </p:txBody>
      </p:sp>
      <p:sp>
        <p:nvSpPr>
          <p:cNvPr id="67589" name="Rounded Rectangle 28">
            <a:extLst>
              <a:ext uri="{FF2B5EF4-FFF2-40B4-BE49-F238E27FC236}">
                <a16:creationId xmlns:a16="http://schemas.microsoft.com/office/drawing/2014/main" id="{4C398F0A-8CA6-4A7C-161E-E38F3709E022}"/>
              </a:ext>
            </a:extLst>
          </p:cNvPr>
          <p:cNvSpPr/>
          <p:nvPr/>
        </p:nvSpPr>
        <p:spPr>
          <a:xfrm>
            <a:off x="5567390" y="5492750"/>
            <a:ext cx="4676194" cy="478523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Pembrolizumab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35 infusions</a:t>
            </a:r>
          </a:p>
        </p:txBody>
      </p:sp>
      <p:cxnSp>
        <p:nvCxnSpPr>
          <p:cNvPr id="67594" name="Straight Arrow Connector 4">
            <a:extLst>
              <a:ext uri="{FF2B5EF4-FFF2-40B4-BE49-F238E27FC236}">
                <a16:creationId xmlns:a16="http://schemas.microsoft.com/office/drawing/2014/main" id="{28A3A1C3-CFE8-106D-7EF1-6123B8861B3A}"/>
              </a:ext>
            </a:extLst>
          </p:cNvPr>
          <p:cNvCxnSpPr>
            <a:cxnSpLocks/>
          </p:cNvCxnSpPr>
          <p:nvPr/>
        </p:nvCxnSpPr>
        <p:spPr>
          <a:xfrm>
            <a:off x="4376590" y="3768896"/>
            <a:ext cx="39567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28">
            <a:extLst>
              <a:ext uri="{FF2B5EF4-FFF2-40B4-BE49-F238E27FC236}">
                <a16:creationId xmlns:a16="http://schemas.microsoft.com/office/drawing/2014/main" id="{E603321F-34BF-726B-202E-49E9B7BF2CD5}"/>
              </a:ext>
            </a:extLst>
          </p:cNvPr>
          <p:cNvSpPr/>
          <p:nvPr/>
        </p:nvSpPr>
        <p:spPr>
          <a:xfrm>
            <a:off x="2565605" y="3338358"/>
            <a:ext cx="1829620" cy="860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lead-in chemotherapy cycle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18F71A2D-59F9-5D74-A43C-5C6008FDD0BD}"/>
              </a:ext>
            </a:extLst>
          </p:cNvPr>
          <p:cNvSpPr/>
          <p:nvPr/>
        </p:nvSpPr>
        <p:spPr>
          <a:xfrm>
            <a:off x="5535858" y="2914903"/>
            <a:ext cx="3439467" cy="5614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at investigator’s discretion  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526B6B51-5789-E7E5-E39D-F6D301D635F1}"/>
              </a:ext>
            </a:extLst>
          </p:cNvPr>
          <p:cNvSpPr/>
          <p:nvPr/>
        </p:nvSpPr>
        <p:spPr>
          <a:xfrm>
            <a:off x="5547848" y="4878499"/>
            <a:ext cx="3412466" cy="5543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Bevacizumab at investigator’s discretion  </a:t>
            </a: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F52AB4AF-A83B-FE71-E299-80E31D3217F5}"/>
              </a:ext>
            </a:extLst>
          </p:cNvPr>
          <p:cNvCxnSpPr>
            <a:cxnSpLocks/>
          </p:cNvCxnSpPr>
          <p:nvPr/>
        </p:nvCxnSpPr>
        <p:spPr>
          <a:xfrm>
            <a:off x="2169926" y="3768661"/>
            <a:ext cx="39567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8985F641-22C4-98DA-85E1-00137F2F7EA2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5245007" y="1708472"/>
            <a:ext cx="290851" cy="99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4478BFB1-D3C0-A24F-174E-D2615A12331C}"/>
              </a:ext>
            </a:extLst>
          </p:cNvPr>
          <p:cNvCxnSpPr>
            <a:cxnSpLocks/>
          </p:cNvCxnSpPr>
          <p:nvPr/>
        </p:nvCxnSpPr>
        <p:spPr>
          <a:xfrm>
            <a:off x="5245007" y="3735383"/>
            <a:ext cx="290851" cy="99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B92BBFC0-CECF-B5ED-2153-9E15B10BA5A3}"/>
              </a:ext>
            </a:extLst>
          </p:cNvPr>
          <p:cNvCxnSpPr>
            <a:cxnSpLocks/>
          </p:cNvCxnSpPr>
          <p:nvPr/>
        </p:nvCxnSpPr>
        <p:spPr>
          <a:xfrm>
            <a:off x="5269292" y="5727034"/>
            <a:ext cx="290851" cy="99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42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BADED-6FB2-1B72-C0B6-B3A51AF2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D91BEC-3049-93E8-0D9D-E4CC0E50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8" y="183262"/>
            <a:ext cx="11255022" cy="6446215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53D9BAB-F0E1-B49D-F40A-6F773AD52AE9}"/>
              </a:ext>
            </a:extLst>
          </p:cNvPr>
          <p:cNvSpPr/>
          <p:nvPr/>
        </p:nvSpPr>
        <p:spPr>
          <a:xfrm>
            <a:off x="8447809" y="2815936"/>
            <a:ext cx="3117273" cy="23899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186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3DF0EFB-D207-9DE8-A746-909ACDE5F4DF}"/>
              </a:ext>
            </a:extLst>
          </p:cNvPr>
          <p:cNvSpPr/>
          <p:nvPr/>
        </p:nvSpPr>
        <p:spPr>
          <a:xfrm>
            <a:off x="439993" y="2136266"/>
            <a:ext cx="11312013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Therapeutic Algorithm for 1</a:t>
            </a:r>
            <a:r>
              <a:rPr lang="en-US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Maintenance in Advanced Ovarian Cancer </a:t>
            </a:r>
          </a:p>
        </p:txBody>
      </p:sp>
    </p:spTree>
    <p:extLst>
      <p:ext uri="{BB962C8B-B14F-4D97-AF65-F5344CB8AC3E}">
        <p14:creationId xmlns:p14="http://schemas.microsoft.com/office/powerpoint/2010/main" val="2979788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9971-0DD8-CF82-0E8F-4169FEF6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042BA8F-9F57-D9EA-4BF1-274A8777BCAA}"/>
              </a:ext>
            </a:extLst>
          </p:cNvPr>
          <p:cNvGraphicFramePr>
            <a:graphicFrameLocks noGrp="1"/>
          </p:cNvGraphicFramePr>
          <p:nvPr/>
        </p:nvGraphicFramePr>
        <p:xfrm>
          <a:off x="176265" y="100908"/>
          <a:ext cx="11839470" cy="6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649">
                  <a:extLst>
                    <a:ext uri="{9D8B030D-6E8A-4147-A177-3AD203B41FA5}">
                      <a16:colId xmlns:a16="http://schemas.microsoft.com/office/drawing/2014/main" val="172181099"/>
                    </a:ext>
                  </a:extLst>
                </a:gridCol>
                <a:gridCol w="3064748">
                  <a:extLst>
                    <a:ext uri="{9D8B030D-6E8A-4147-A177-3AD203B41FA5}">
                      <a16:colId xmlns:a16="http://schemas.microsoft.com/office/drawing/2014/main" val="289139041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101943702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1019133043"/>
                    </a:ext>
                  </a:extLst>
                </a:gridCol>
                <a:gridCol w="1301261">
                  <a:extLst>
                    <a:ext uri="{9D8B030D-6E8A-4147-A177-3AD203B41FA5}">
                      <a16:colId xmlns:a16="http://schemas.microsoft.com/office/drawing/2014/main" val="3099306752"/>
                    </a:ext>
                  </a:extLst>
                </a:gridCol>
                <a:gridCol w="1312566">
                  <a:extLst>
                    <a:ext uri="{9D8B030D-6E8A-4147-A177-3AD203B41FA5}">
                      <a16:colId xmlns:a16="http://schemas.microsoft.com/office/drawing/2014/main" val="3704656208"/>
                    </a:ext>
                  </a:extLst>
                </a:gridCol>
              </a:tblGrid>
              <a:tr h="18280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Outcomes (months)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GOG 218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ICON7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SOLO1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PAOLA-1</a:t>
                      </a:r>
                      <a:endParaRPr lang="el-G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413296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Overall Population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BEV concurrent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 (10.5)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132197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Overall Population Experimental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 BEV concurrent + 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 (15.9)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17712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Overall Population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 (34.5) BEV concurrent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 (34.5)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747931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Overall Population Experimental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 (42.8) BEV concurrent + maintenance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 (39.3)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2301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HRD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745022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HRD Experimental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614413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HRD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834444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HRD Experimental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98747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BRCA1/2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mutated Placebo</a:t>
                      </a:r>
                      <a:endParaRPr lang="el-GR" sz="1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30204"/>
                  </a:ext>
                </a:extLst>
              </a:tr>
              <a:tr h="202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BRCA1/2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mutated Experimental</a:t>
                      </a:r>
                      <a:endParaRPr lang="el-GR" sz="1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826791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BRCA1/2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mutated Placebo</a:t>
                      </a:r>
                      <a:endParaRPr lang="el-GR" sz="1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665698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BRCA1/2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mutated Experimental</a:t>
                      </a:r>
                      <a:endParaRPr lang="el-GR" sz="1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6593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HRP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88251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HRP Experimental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551374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HRP Placebo</a:t>
                      </a:r>
                      <a:endParaRPr lang="el-GR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410549"/>
                  </a:ext>
                </a:extLst>
              </a:tr>
              <a:tr h="35148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HRP Experimental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  <a:endParaRPr lang="el-GR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200081"/>
                  </a:ext>
                </a:extLst>
              </a:tr>
            </a:tbl>
          </a:graphicData>
        </a:graphic>
      </p:graphicFrame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87CCA1CA-BBA1-C5FB-BA68-A9A65BC5288D}"/>
              </a:ext>
            </a:extLst>
          </p:cNvPr>
          <p:cNvCxnSpPr/>
          <p:nvPr/>
        </p:nvCxnSpPr>
        <p:spPr>
          <a:xfrm>
            <a:off x="6764216" y="-382940"/>
            <a:ext cx="13012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93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E523-7C73-FE33-FB39-6BCE5945F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Arrow Connector 45">
            <a:extLst>
              <a:ext uri="{FF2B5EF4-FFF2-40B4-BE49-F238E27FC236}">
                <a16:creationId xmlns:a16="http://schemas.microsoft.com/office/drawing/2014/main" id="{B5BE77E2-22D9-4FC0-48F0-258225137E0E}"/>
              </a:ext>
            </a:extLst>
          </p:cNvPr>
          <p:cNvCxnSpPr>
            <a:cxnSpLocks/>
          </p:cNvCxnSpPr>
          <p:nvPr/>
        </p:nvCxnSpPr>
        <p:spPr>
          <a:xfrm>
            <a:off x="8768477" y="4770437"/>
            <a:ext cx="0" cy="5039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5">
            <a:extLst>
              <a:ext uri="{FF2B5EF4-FFF2-40B4-BE49-F238E27FC236}">
                <a16:creationId xmlns:a16="http://schemas.microsoft.com/office/drawing/2014/main" id="{C78D53B4-BA9F-9713-AB0B-9E401AC9CC5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8754461" y="4020426"/>
            <a:ext cx="621919" cy="482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45">
            <a:extLst>
              <a:ext uri="{FF2B5EF4-FFF2-40B4-BE49-F238E27FC236}">
                <a16:creationId xmlns:a16="http://schemas.microsoft.com/office/drawing/2014/main" id="{08C31AE1-4640-D31E-2D26-884A665169B9}"/>
              </a:ext>
            </a:extLst>
          </p:cNvPr>
          <p:cNvCxnSpPr>
            <a:cxnSpLocks/>
          </p:cNvCxnSpPr>
          <p:nvPr/>
        </p:nvCxnSpPr>
        <p:spPr>
          <a:xfrm>
            <a:off x="11164237" y="4770437"/>
            <a:ext cx="0" cy="5039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45">
            <a:extLst>
              <a:ext uri="{FF2B5EF4-FFF2-40B4-BE49-F238E27FC236}">
                <a16:creationId xmlns:a16="http://schemas.microsoft.com/office/drawing/2014/main" id="{1039556F-194B-DE41-4B9B-8768C500B4A7}"/>
              </a:ext>
            </a:extLst>
          </p:cNvPr>
          <p:cNvCxnSpPr>
            <a:cxnSpLocks/>
          </p:cNvCxnSpPr>
          <p:nvPr/>
        </p:nvCxnSpPr>
        <p:spPr>
          <a:xfrm>
            <a:off x="11108506" y="4020426"/>
            <a:ext cx="0" cy="5039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45">
            <a:extLst>
              <a:ext uri="{FF2B5EF4-FFF2-40B4-BE49-F238E27FC236}">
                <a16:creationId xmlns:a16="http://schemas.microsoft.com/office/drawing/2014/main" id="{D275C4C0-0D55-7D23-58F8-9D4A6B9E930A}"/>
              </a:ext>
            </a:extLst>
          </p:cNvPr>
          <p:cNvCxnSpPr>
            <a:cxnSpLocks/>
          </p:cNvCxnSpPr>
          <p:nvPr/>
        </p:nvCxnSpPr>
        <p:spPr>
          <a:xfrm>
            <a:off x="4452861" y="4810322"/>
            <a:ext cx="681468" cy="529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5">
            <a:extLst>
              <a:ext uri="{FF2B5EF4-FFF2-40B4-BE49-F238E27FC236}">
                <a16:creationId xmlns:a16="http://schemas.microsoft.com/office/drawing/2014/main" id="{2A39FC0E-F9D1-2525-A592-74AE26BBEA66}"/>
              </a:ext>
            </a:extLst>
          </p:cNvPr>
          <p:cNvCxnSpPr>
            <a:cxnSpLocks/>
          </p:cNvCxnSpPr>
          <p:nvPr/>
        </p:nvCxnSpPr>
        <p:spPr>
          <a:xfrm flipH="1">
            <a:off x="3759072" y="3005850"/>
            <a:ext cx="51999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96">
            <a:extLst>
              <a:ext uri="{FF2B5EF4-FFF2-40B4-BE49-F238E27FC236}">
                <a16:creationId xmlns:a16="http://schemas.microsoft.com/office/drawing/2014/main" id="{BA1DB9BE-24FA-9794-AB10-292E28EE0B7B}"/>
              </a:ext>
            </a:extLst>
          </p:cNvPr>
          <p:cNvSpPr/>
          <p:nvPr/>
        </p:nvSpPr>
        <p:spPr>
          <a:xfrm>
            <a:off x="3989581" y="2818739"/>
            <a:ext cx="7938193" cy="384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 TREATMENT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7F891400-2916-0BE1-66A8-C3D7CA4AAE7C}"/>
              </a:ext>
            </a:extLst>
          </p:cNvPr>
          <p:cNvSpPr/>
          <p:nvPr/>
        </p:nvSpPr>
        <p:spPr>
          <a:xfrm>
            <a:off x="3982536" y="2245691"/>
            <a:ext cx="7952284" cy="351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ADJUVANT PLATINUM- AND TAXANE-BASED CHEMOTHERAPY ± BEV </a:t>
            </a:r>
          </a:p>
        </p:txBody>
      </p:sp>
      <p:sp>
        <p:nvSpPr>
          <p:cNvPr id="55" name="Rounded Rectangle 67">
            <a:extLst>
              <a:ext uri="{FF2B5EF4-FFF2-40B4-BE49-F238E27FC236}">
                <a16:creationId xmlns:a16="http://schemas.microsoft.com/office/drawing/2014/main" id="{E2A354BB-CABA-F7B5-C64C-120090229186}"/>
              </a:ext>
            </a:extLst>
          </p:cNvPr>
          <p:cNvSpPr/>
          <p:nvPr/>
        </p:nvSpPr>
        <p:spPr>
          <a:xfrm>
            <a:off x="3989580" y="1654594"/>
            <a:ext cx="4018964" cy="384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Interval debulking surgery</a:t>
            </a:r>
          </a:p>
        </p:txBody>
      </p:sp>
      <p:sp>
        <p:nvSpPr>
          <p:cNvPr id="40" name="Rounded Rectangle 67">
            <a:extLst>
              <a:ext uri="{FF2B5EF4-FFF2-40B4-BE49-F238E27FC236}">
                <a16:creationId xmlns:a16="http://schemas.microsoft.com/office/drawing/2014/main" id="{079382FA-E81E-86D9-0756-BEF9CE25D460}"/>
              </a:ext>
            </a:extLst>
          </p:cNvPr>
          <p:cNvSpPr/>
          <p:nvPr/>
        </p:nvSpPr>
        <p:spPr>
          <a:xfrm>
            <a:off x="231480" y="1038534"/>
            <a:ext cx="3485501" cy="3848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trial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FCBDCC0-38EF-5C6F-1117-33F03D55091C}"/>
              </a:ext>
            </a:extLst>
          </p:cNvPr>
          <p:cNvCxnSpPr>
            <a:cxnSpLocks/>
          </p:cNvCxnSpPr>
          <p:nvPr/>
        </p:nvCxnSpPr>
        <p:spPr>
          <a:xfrm>
            <a:off x="6043291" y="437578"/>
            <a:ext cx="0" cy="638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1DD222F-A645-D10E-C4E9-16496D352A96}"/>
              </a:ext>
            </a:extLst>
          </p:cNvPr>
          <p:cNvSpPr/>
          <p:nvPr/>
        </p:nvSpPr>
        <p:spPr>
          <a:xfrm>
            <a:off x="2240165" y="52706"/>
            <a:ext cx="7711669" cy="3848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Newly diagnosed advanced ovarian carcinoma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6B3B7AA-3F1B-9F71-76B8-F82DDDEDC724}"/>
              </a:ext>
            </a:extLst>
          </p:cNvPr>
          <p:cNvCxnSpPr>
            <a:cxnSpLocks/>
          </p:cNvCxnSpPr>
          <p:nvPr/>
        </p:nvCxnSpPr>
        <p:spPr>
          <a:xfrm flipH="1">
            <a:off x="1974231" y="823413"/>
            <a:ext cx="8439011" cy="29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5">
            <a:extLst>
              <a:ext uri="{FF2B5EF4-FFF2-40B4-BE49-F238E27FC236}">
                <a16:creationId xmlns:a16="http://schemas.microsoft.com/office/drawing/2014/main" id="{775975DA-048F-FF05-AB0F-6415DE57487D}"/>
              </a:ext>
            </a:extLst>
          </p:cNvPr>
          <p:cNvCxnSpPr>
            <a:cxnSpLocks/>
          </p:cNvCxnSpPr>
          <p:nvPr/>
        </p:nvCxnSpPr>
        <p:spPr>
          <a:xfrm flipH="1">
            <a:off x="1974230" y="834904"/>
            <a:ext cx="8878" cy="210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056D0AE-1181-3490-6265-137E2467AB77}"/>
              </a:ext>
            </a:extLst>
          </p:cNvPr>
          <p:cNvSpPr txBox="1"/>
          <p:nvPr/>
        </p:nvSpPr>
        <p:spPr>
          <a:xfrm>
            <a:off x="6090867" y="450335"/>
            <a:ext cx="5017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HRD        Germline/Somatic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BRCA1/2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testing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9" name="Straight Arrow Connector 45">
            <a:extLst>
              <a:ext uri="{FF2B5EF4-FFF2-40B4-BE49-F238E27FC236}">
                <a16:creationId xmlns:a16="http://schemas.microsoft.com/office/drawing/2014/main" id="{F3853E25-D2B7-1FEC-794E-C56F9885404D}"/>
              </a:ext>
            </a:extLst>
          </p:cNvPr>
          <p:cNvCxnSpPr>
            <a:cxnSpLocks/>
          </p:cNvCxnSpPr>
          <p:nvPr/>
        </p:nvCxnSpPr>
        <p:spPr>
          <a:xfrm>
            <a:off x="10486029" y="1389936"/>
            <a:ext cx="0" cy="8557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96">
            <a:extLst>
              <a:ext uri="{FF2B5EF4-FFF2-40B4-BE49-F238E27FC236}">
                <a16:creationId xmlns:a16="http://schemas.microsoft.com/office/drawing/2014/main" id="{A374E991-DE6D-2B8D-1BF7-F1107A7AD223}"/>
              </a:ext>
            </a:extLst>
          </p:cNvPr>
          <p:cNvSpPr/>
          <p:nvPr/>
        </p:nvSpPr>
        <p:spPr>
          <a:xfrm>
            <a:off x="2365662" y="5273196"/>
            <a:ext cx="2560380" cy="1532098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 + BEVACIZUMAB </a:t>
            </a:r>
          </a:p>
          <a:p>
            <a:pPr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(PAOLA-1)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(SOLO-1)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 (PRIMA)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5C1B4F0-86F7-8AE6-76D5-B306A6DF6892}"/>
              </a:ext>
            </a:extLst>
          </p:cNvPr>
          <p:cNvSpPr txBox="1">
            <a:spLocks/>
          </p:cNvSpPr>
          <p:nvPr/>
        </p:nvSpPr>
        <p:spPr>
          <a:xfrm>
            <a:off x="-1648224" y="-1051353"/>
            <a:ext cx="5378338" cy="8464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63A23C-4FB4-2852-4360-DAF41C886542}"/>
              </a:ext>
            </a:extLst>
          </p:cNvPr>
          <p:cNvSpPr txBox="1"/>
          <p:nvPr/>
        </p:nvSpPr>
        <p:spPr>
          <a:xfrm>
            <a:off x="8034206" y="3716838"/>
            <a:ext cx="7652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F0FDB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HRP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D4C2EE4F-871F-8A08-32FD-D156C25E3A52}"/>
              </a:ext>
            </a:extLst>
          </p:cNvPr>
          <p:cNvCxnSpPr>
            <a:cxnSpLocks/>
          </p:cNvCxnSpPr>
          <p:nvPr/>
        </p:nvCxnSpPr>
        <p:spPr>
          <a:xfrm>
            <a:off x="6755907" y="617297"/>
            <a:ext cx="38174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67">
            <a:extLst>
              <a:ext uri="{FF2B5EF4-FFF2-40B4-BE49-F238E27FC236}">
                <a16:creationId xmlns:a16="http://schemas.microsoft.com/office/drawing/2014/main" id="{CB913253-0342-C38B-D22C-82AFBACE2C19}"/>
              </a:ext>
            </a:extLst>
          </p:cNvPr>
          <p:cNvSpPr/>
          <p:nvPr/>
        </p:nvSpPr>
        <p:spPr>
          <a:xfrm>
            <a:off x="4055046" y="1058347"/>
            <a:ext cx="4018966" cy="3848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Neoadjuvant chemotherapy ± BEV  </a:t>
            </a:r>
          </a:p>
        </p:txBody>
      </p:sp>
      <p:sp>
        <p:nvSpPr>
          <p:cNvPr id="10" name="Rounded Rectangle 67">
            <a:extLst>
              <a:ext uri="{FF2B5EF4-FFF2-40B4-BE49-F238E27FC236}">
                <a16:creationId xmlns:a16="http://schemas.microsoft.com/office/drawing/2014/main" id="{70565592-E264-3D0A-68B6-D3D0B1279192}"/>
              </a:ext>
            </a:extLst>
          </p:cNvPr>
          <p:cNvSpPr/>
          <p:nvPr/>
        </p:nvSpPr>
        <p:spPr>
          <a:xfrm>
            <a:off x="8417937" y="1045417"/>
            <a:ext cx="3589395" cy="3848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cytoreductive surgery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67">
            <a:extLst>
              <a:ext uri="{FF2B5EF4-FFF2-40B4-BE49-F238E27FC236}">
                <a16:creationId xmlns:a16="http://schemas.microsoft.com/office/drawing/2014/main" id="{376E0A52-951B-40DF-A7D0-97C131B88ACF}"/>
              </a:ext>
            </a:extLst>
          </p:cNvPr>
          <p:cNvSpPr/>
          <p:nvPr/>
        </p:nvSpPr>
        <p:spPr>
          <a:xfrm>
            <a:off x="9317979" y="3650146"/>
            <a:ext cx="2609795" cy="5079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risk disease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67">
            <a:extLst>
              <a:ext uri="{FF2B5EF4-FFF2-40B4-BE49-F238E27FC236}">
                <a16:creationId xmlns:a16="http://schemas.microsoft.com/office/drawing/2014/main" id="{60E62D52-4C09-C231-6A76-D655BDEDA392}"/>
              </a:ext>
            </a:extLst>
          </p:cNvPr>
          <p:cNvSpPr/>
          <p:nvPr/>
        </p:nvSpPr>
        <p:spPr>
          <a:xfrm>
            <a:off x="65259" y="2723664"/>
            <a:ext cx="3693813" cy="6136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III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&gt;1cm residuum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IV or inoperable disease</a:t>
            </a:r>
          </a:p>
        </p:txBody>
      </p:sp>
      <p:sp>
        <p:nvSpPr>
          <p:cNvPr id="20" name="Rounded Rectangle 96">
            <a:extLst>
              <a:ext uri="{FF2B5EF4-FFF2-40B4-BE49-F238E27FC236}">
                <a16:creationId xmlns:a16="http://schemas.microsoft.com/office/drawing/2014/main" id="{A0FCA01B-FCC0-C460-FEDD-CBD0C966DAE1}"/>
              </a:ext>
            </a:extLst>
          </p:cNvPr>
          <p:cNvSpPr/>
          <p:nvPr/>
        </p:nvSpPr>
        <p:spPr>
          <a:xfrm>
            <a:off x="5185940" y="3443691"/>
            <a:ext cx="2472598" cy="945237"/>
          </a:xfrm>
          <a:prstGeom prst="roundRect">
            <a:avLst/>
          </a:prstGeom>
          <a:solidFill>
            <a:srgbClr val="0E09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(PRIMA)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BEVACIZUMAB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(GOG 218, ICON7)</a:t>
            </a:r>
          </a:p>
        </p:txBody>
      </p: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919919E4-0A48-CCAD-478B-A7D7CE00B82B}"/>
              </a:ext>
            </a:extLst>
          </p:cNvPr>
          <p:cNvSpPr/>
          <p:nvPr/>
        </p:nvSpPr>
        <p:spPr>
          <a:xfrm>
            <a:off x="0" y="5277427"/>
            <a:ext cx="2356004" cy="1548690"/>
          </a:xfrm>
          <a:prstGeom prst="roundRect">
            <a:avLst/>
          </a:prstGeom>
          <a:solidFill>
            <a:srgbClr val="0E09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BEVACIZUMAB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(GOG 218, ICON7)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 (PRIMA)</a:t>
            </a:r>
          </a:p>
        </p:txBody>
      </p:sp>
      <p:cxnSp>
        <p:nvCxnSpPr>
          <p:cNvPr id="41" name="Straight Arrow Connector 45">
            <a:extLst>
              <a:ext uri="{FF2B5EF4-FFF2-40B4-BE49-F238E27FC236}">
                <a16:creationId xmlns:a16="http://schemas.microsoft.com/office/drawing/2014/main" id="{AE4E6958-FA09-430B-BF54-F278E862811B}"/>
              </a:ext>
            </a:extLst>
          </p:cNvPr>
          <p:cNvCxnSpPr>
            <a:cxnSpLocks/>
          </p:cNvCxnSpPr>
          <p:nvPr/>
        </p:nvCxnSpPr>
        <p:spPr>
          <a:xfrm flipH="1">
            <a:off x="8781910" y="3891185"/>
            <a:ext cx="53606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7C16532-D57B-2EA2-39D2-7CD75825DF16}"/>
              </a:ext>
            </a:extLst>
          </p:cNvPr>
          <p:cNvSpPr txBox="1"/>
          <p:nvPr/>
        </p:nvSpPr>
        <p:spPr>
          <a:xfrm>
            <a:off x="133424" y="4460809"/>
            <a:ext cx="7652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F0FDB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HRP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4" name="Straight Arrow Connector 45">
            <a:extLst>
              <a:ext uri="{FF2B5EF4-FFF2-40B4-BE49-F238E27FC236}">
                <a16:creationId xmlns:a16="http://schemas.microsoft.com/office/drawing/2014/main" id="{4B262B1F-0914-46AD-7B7B-A3E3083E7AEA}"/>
              </a:ext>
            </a:extLst>
          </p:cNvPr>
          <p:cNvCxnSpPr>
            <a:cxnSpLocks/>
          </p:cNvCxnSpPr>
          <p:nvPr/>
        </p:nvCxnSpPr>
        <p:spPr>
          <a:xfrm flipH="1">
            <a:off x="7640904" y="3891185"/>
            <a:ext cx="39330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4DE2F1-5BD7-B3B2-B953-C42706F414E0}"/>
              </a:ext>
            </a:extLst>
          </p:cNvPr>
          <p:cNvSpPr txBox="1"/>
          <p:nvPr/>
        </p:nvSpPr>
        <p:spPr>
          <a:xfrm>
            <a:off x="982967" y="4460809"/>
            <a:ext cx="2059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BRCA1/2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mut</a:t>
            </a:r>
            <a:endParaRPr kumimoji="0" lang="el-GR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Arrow Connector 45">
            <a:extLst>
              <a:ext uri="{FF2B5EF4-FFF2-40B4-BE49-F238E27FC236}">
                <a16:creationId xmlns:a16="http://schemas.microsoft.com/office/drawing/2014/main" id="{E58CA0FA-3F86-A1CA-976F-70C482ED8A94}"/>
              </a:ext>
            </a:extLst>
          </p:cNvPr>
          <p:cNvCxnSpPr>
            <a:cxnSpLocks/>
          </p:cNvCxnSpPr>
          <p:nvPr/>
        </p:nvCxnSpPr>
        <p:spPr>
          <a:xfrm>
            <a:off x="510833" y="3266714"/>
            <a:ext cx="5196" cy="118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2">
            <a:extLst>
              <a:ext uri="{FF2B5EF4-FFF2-40B4-BE49-F238E27FC236}">
                <a16:creationId xmlns:a16="http://schemas.microsoft.com/office/drawing/2014/main" id="{B359B428-5831-5CAA-878E-4CC346D179E3}"/>
              </a:ext>
            </a:extLst>
          </p:cNvPr>
          <p:cNvCxnSpPr>
            <a:cxnSpLocks/>
          </p:cNvCxnSpPr>
          <p:nvPr/>
        </p:nvCxnSpPr>
        <p:spPr>
          <a:xfrm>
            <a:off x="516029" y="4869631"/>
            <a:ext cx="0" cy="4047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5">
            <a:extLst>
              <a:ext uri="{FF2B5EF4-FFF2-40B4-BE49-F238E27FC236}">
                <a16:creationId xmlns:a16="http://schemas.microsoft.com/office/drawing/2014/main" id="{8A014F19-8344-8DA4-45D5-50FE8E049DC2}"/>
              </a:ext>
            </a:extLst>
          </p:cNvPr>
          <p:cNvCxnSpPr>
            <a:cxnSpLocks/>
          </p:cNvCxnSpPr>
          <p:nvPr/>
        </p:nvCxnSpPr>
        <p:spPr>
          <a:xfrm>
            <a:off x="10547813" y="3191721"/>
            <a:ext cx="0" cy="5039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348294-A8D1-CB69-5716-F63DF34630FF}"/>
              </a:ext>
            </a:extLst>
          </p:cNvPr>
          <p:cNvSpPr txBox="1"/>
          <p:nvPr/>
        </p:nvSpPr>
        <p:spPr>
          <a:xfrm>
            <a:off x="3126620" y="4482010"/>
            <a:ext cx="2059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/BRCA1/2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endParaRPr kumimoji="0" lang="el-GR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ounded Rectangle 96">
            <a:extLst>
              <a:ext uri="{FF2B5EF4-FFF2-40B4-BE49-F238E27FC236}">
                <a16:creationId xmlns:a16="http://schemas.microsoft.com/office/drawing/2014/main" id="{18D7C639-F3AF-AD2C-6082-C061CFAAF890}"/>
              </a:ext>
            </a:extLst>
          </p:cNvPr>
          <p:cNvSpPr/>
          <p:nvPr/>
        </p:nvSpPr>
        <p:spPr>
          <a:xfrm>
            <a:off x="5015924" y="5274376"/>
            <a:ext cx="2215257" cy="1530918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 + BEVACIZUMAB </a:t>
            </a:r>
          </a:p>
          <a:p>
            <a:pPr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(PAOLA-1)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 (PRIMA)</a:t>
            </a:r>
          </a:p>
        </p:txBody>
      </p:sp>
      <p:sp>
        <p:nvSpPr>
          <p:cNvPr id="11" name="Rounded Rectangle 96">
            <a:extLst>
              <a:ext uri="{FF2B5EF4-FFF2-40B4-BE49-F238E27FC236}">
                <a16:creationId xmlns:a16="http://schemas.microsoft.com/office/drawing/2014/main" id="{1E752CFE-CEAC-A04F-910A-009B2D3B4299}"/>
              </a:ext>
            </a:extLst>
          </p:cNvPr>
          <p:cNvSpPr/>
          <p:nvPr/>
        </p:nvSpPr>
        <p:spPr>
          <a:xfrm>
            <a:off x="7318678" y="5271655"/>
            <a:ext cx="2609795" cy="1530911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(SOLO-1) </a:t>
            </a: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 + BEVACIZUMAB </a:t>
            </a:r>
          </a:p>
          <a:p>
            <a:pPr algn="ctr"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(PAOLA-1)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 (PRIMA)</a:t>
            </a:r>
          </a:p>
        </p:txBody>
      </p:sp>
      <p:sp>
        <p:nvSpPr>
          <p:cNvPr id="23" name="Rounded Rectangle 96">
            <a:extLst>
              <a:ext uri="{FF2B5EF4-FFF2-40B4-BE49-F238E27FC236}">
                <a16:creationId xmlns:a16="http://schemas.microsoft.com/office/drawing/2014/main" id="{00B43419-2969-F885-03A8-F1DA8B8E3C5D}"/>
              </a:ext>
            </a:extLst>
          </p:cNvPr>
          <p:cNvSpPr/>
          <p:nvPr/>
        </p:nvSpPr>
        <p:spPr>
          <a:xfrm>
            <a:off x="9976743" y="5267106"/>
            <a:ext cx="2215257" cy="1530911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OLAPARIB + BEVACIZUMAB </a:t>
            </a:r>
          </a:p>
          <a:p>
            <a:pPr algn="ctr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(PAOLA-1)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NIRAPARIB (PRIMA)</a:t>
            </a:r>
          </a:p>
        </p:txBody>
      </p:sp>
      <p:cxnSp>
        <p:nvCxnSpPr>
          <p:cNvPr id="37" name="Straight Arrow Connector 45">
            <a:extLst>
              <a:ext uri="{FF2B5EF4-FFF2-40B4-BE49-F238E27FC236}">
                <a16:creationId xmlns:a16="http://schemas.microsoft.com/office/drawing/2014/main" id="{CC4D92B0-D9D8-5C5E-68A9-5B7326B26722}"/>
              </a:ext>
            </a:extLst>
          </p:cNvPr>
          <p:cNvCxnSpPr>
            <a:cxnSpLocks/>
          </p:cNvCxnSpPr>
          <p:nvPr/>
        </p:nvCxnSpPr>
        <p:spPr>
          <a:xfrm>
            <a:off x="10391444" y="822580"/>
            <a:ext cx="0" cy="2383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5">
            <a:extLst>
              <a:ext uri="{FF2B5EF4-FFF2-40B4-BE49-F238E27FC236}">
                <a16:creationId xmlns:a16="http://schemas.microsoft.com/office/drawing/2014/main" id="{95D82332-D512-83B0-E2EF-6245AC1FBFFB}"/>
              </a:ext>
            </a:extLst>
          </p:cNvPr>
          <p:cNvCxnSpPr>
            <a:cxnSpLocks/>
          </p:cNvCxnSpPr>
          <p:nvPr/>
        </p:nvCxnSpPr>
        <p:spPr>
          <a:xfrm flipH="1">
            <a:off x="6064529" y="1449279"/>
            <a:ext cx="8878" cy="210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5">
            <a:extLst>
              <a:ext uri="{FF2B5EF4-FFF2-40B4-BE49-F238E27FC236}">
                <a16:creationId xmlns:a16="http://schemas.microsoft.com/office/drawing/2014/main" id="{880E78CF-9DCA-D487-E6B1-68F64CBEC3EE}"/>
              </a:ext>
            </a:extLst>
          </p:cNvPr>
          <p:cNvCxnSpPr>
            <a:cxnSpLocks/>
          </p:cNvCxnSpPr>
          <p:nvPr/>
        </p:nvCxnSpPr>
        <p:spPr>
          <a:xfrm flipH="1">
            <a:off x="6068968" y="2039464"/>
            <a:ext cx="8878" cy="210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5">
            <a:extLst>
              <a:ext uri="{FF2B5EF4-FFF2-40B4-BE49-F238E27FC236}">
                <a16:creationId xmlns:a16="http://schemas.microsoft.com/office/drawing/2014/main" id="{F12371B3-0ABD-7307-3492-E02D88EE01F1}"/>
              </a:ext>
            </a:extLst>
          </p:cNvPr>
          <p:cNvCxnSpPr>
            <a:cxnSpLocks/>
          </p:cNvCxnSpPr>
          <p:nvPr/>
        </p:nvCxnSpPr>
        <p:spPr>
          <a:xfrm flipH="1">
            <a:off x="7981693" y="2604705"/>
            <a:ext cx="8878" cy="210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5">
            <a:extLst>
              <a:ext uri="{FF2B5EF4-FFF2-40B4-BE49-F238E27FC236}">
                <a16:creationId xmlns:a16="http://schemas.microsoft.com/office/drawing/2014/main" id="{D9FC97A8-6A81-B81C-35FC-48568721D1CF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3344827" y="3303586"/>
            <a:ext cx="811453" cy="1178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45">
            <a:extLst>
              <a:ext uri="{FF2B5EF4-FFF2-40B4-BE49-F238E27FC236}">
                <a16:creationId xmlns:a16="http://schemas.microsoft.com/office/drawing/2014/main" id="{453AEDEC-D08E-FAD4-1725-35DEFA94B289}"/>
              </a:ext>
            </a:extLst>
          </p:cNvPr>
          <p:cNvCxnSpPr>
            <a:cxnSpLocks/>
          </p:cNvCxnSpPr>
          <p:nvPr/>
        </p:nvCxnSpPr>
        <p:spPr>
          <a:xfrm>
            <a:off x="1990712" y="3298946"/>
            <a:ext cx="5196" cy="118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5">
            <a:extLst>
              <a:ext uri="{FF2B5EF4-FFF2-40B4-BE49-F238E27FC236}">
                <a16:creationId xmlns:a16="http://schemas.microsoft.com/office/drawing/2014/main" id="{5716601C-0810-641A-D3E2-47FF35118101}"/>
              </a:ext>
            </a:extLst>
          </p:cNvPr>
          <p:cNvCxnSpPr>
            <a:cxnSpLocks/>
          </p:cNvCxnSpPr>
          <p:nvPr/>
        </p:nvCxnSpPr>
        <p:spPr>
          <a:xfrm>
            <a:off x="2007431" y="4841370"/>
            <a:ext cx="480545" cy="5085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C326102-1178-6FD9-7906-097410EE4BC1}"/>
              </a:ext>
            </a:extLst>
          </p:cNvPr>
          <p:cNvSpPr txBox="1"/>
          <p:nvPr/>
        </p:nvSpPr>
        <p:spPr>
          <a:xfrm>
            <a:off x="7724801" y="4503164"/>
            <a:ext cx="2059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BRCA1/2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mut</a:t>
            </a:r>
            <a:endParaRPr kumimoji="0" lang="el-GR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426ADB-088E-D903-4805-8A74468089AB}"/>
              </a:ext>
            </a:extLst>
          </p:cNvPr>
          <p:cNvSpPr txBox="1"/>
          <p:nvPr/>
        </p:nvSpPr>
        <p:spPr>
          <a:xfrm>
            <a:off x="9868454" y="4524365"/>
            <a:ext cx="2059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HRD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/BRCA1/2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</a:t>
            </a:r>
            <a:endParaRPr kumimoji="0" lang="el-GR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40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38DF-1C8D-5E4A-14BC-FB7FB183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A99B0E0-457F-4E7B-5693-587A1B664C9E}"/>
              </a:ext>
            </a:extLst>
          </p:cNvPr>
          <p:cNvSpPr/>
          <p:nvPr/>
        </p:nvSpPr>
        <p:spPr>
          <a:xfrm>
            <a:off x="172720" y="2136266"/>
            <a:ext cx="11826239" cy="20647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 diagnosed and relapsed epithelial ovarian cancer: ESMO Clinical Practice Guideline for diagnosis, treatment and follow-up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EB25E-BF23-BD5B-DE0D-F84647579719}"/>
              </a:ext>
            </a:extLst>
          </p:cNvPr>
          <p:cNvSpPr txBox="1"/>
          <p:nvPr/>
        </p:nvSpPr>
        <p:spPr>
          <a:xfrm>
            <a:off x="297752" y="5642094"/>
            <a:ext cx="10207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Oncol. 2023;34(10):833-848</a:t>
            </a:r>
            <a:endParaRPr lang="el-GR" sz="3200" i="1" dirty="0"/>
          </a:p>
        </p:txBody>
      </p:sp>
    </p:spTree>
    <p:extLst>
      <p:ext uri="{BB962C8B-B14F-4D97-AF65-F5344CB8AC3E}">
        <p14:creationId xmlns:p14="http://schemas.microsoft.com/office/powerpoint/2010/main" val="2665808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499D8F-51FF-7B9F-4E7A-E6F106E13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40" y="99736"/>
            <a:ext cx="6471920" cy="66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4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1D4670-2C1A-1CC6-945C-279C2B70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2" y="463313"/>
            <a:ext cx="11484335" cy="546401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9300C99-3531-83D7-170A-AD12B97B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03" y="6116320"/>
            <a:ext cx="4693681" cy="5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88" t="9635" r="7614" b="41078"/>
          <a:stretch/>
        </p:blipFill>
        <p:spPr>
          <a:xfrm>
            <a:off x="401638" y="1893737"/>
            <a:ext cx="11315699" cy="4427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247" t="26316" r="20717" b="67324"/>
          <a:stretch/>
        </p:blipFill>
        <p:spPr>
          <a:xfrm>
            <a:off x="401638" y="780356"/>
            <a:ext cx="10190026" cy="7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57773"/>
              </p:ext>
            </p:extLst>
          </p:nvPr>
        </p:nvGraphicFramePr>
        <p:xfrm>
          <a:off x="172498" y="1584960"/>
          <a:ext cx="118470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(months)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Control 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BEV-initiation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BEV-throughout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OS, 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stage III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44.3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42.9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 of death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0.96 (p=0.53)</a:t>
                      </a:r>
                      <a:endParaRPr lang="el-GR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Median OS, </a:t>
                      </a:r>
                    </a:p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stage IV</a:t>
                      </a:r>
                      <a:endParaRPr lang="el-GR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32.6</a:t>
                      </a:r>
                      <a:endParaRPr lang="el-GR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34.5</a:t>
                      </a:r>
                      <a:endParaRPr lang="el-GR" sz="2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42.8</a:t>
                      </a:r>
                      <a:endParaRPr lang="el-GR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HR of death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0.75 (p&lt;0.05)</a:t>
                      </a:r>
                      <a:endParaRPr lang="el-GR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1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5E4D8A-884D-05E5-9EF0-FD42DD1A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10" y="623455"/>
            <a:ext cx="8683815" cy="54590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4BA8C2-BA00-19F2-7AD3-4E859A6F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47" y="6082554"/>
            <a:ext cx="9170143" cy="6148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D7DC1A-9706-66FF-FB3B-B73FA079CC77}"/>
              </a:ext>
            </a:extLst>
          </p:cNvPr>
          <p:cNvSpPr/>
          <p:nvPr/>
        </p:nvSpPr>
        <p:spPr>
          <a:xfrm>
            <a:off x="83127" y="123418"/>
            <a:ext cx="3688773" cy="707886"/>
          </a:xfrm>
          <a:prstGeom prst="rect">
            <a:avLst/>
          </a:prstGeom>
          <a:ln w="76200">
            <a:solidFill>
              <a:srgbClr val="0F0AE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ICON7</a:t>
            </a:r>
            <a:endParaRPr lang="el-GR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7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23938" r="6852" b="15083"/>
          <a:stretch/>
        </p:blipFill>
        <p:spPr bwMode="auto">
          <a:xfrm>
            <a:off x="307425" y="1680211"/>
            <a:ext cx="115041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r="38711" b="88402"/>
          <a:stretch/>
        </p:blipFill>
        <p:spPr bwMode="auto">
          <a:xfrm>
            <a:off x="3276297" y="194310"/>
            <a:ext cx="55663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928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2664</Words>
  <Application>Microsoft Office PowerPoint</Application>
  <PresentationFormat>Ευρεία οθόνη</PresentationFormat>
  <Paragraphs>537</Paragraphs>
  <Slides>58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Noto Sans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christos papadimitriou</dc:creator>
  <cp:lastModifiedBy>christos papadimitriou</cp:lastModifiedBy>
  <cp:revision>56</cp:revision>
  <dcterms:created xsi:type="dcterms:W3CDTF">2024-09-28T16:46:27Z</dcterms:created>
  <dcterms:modified xsi:type="dcterms:W3CDTF">2024-11-29T09:17:11Z</dcterms:modified>
</cp:coreProperties>
</file>