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526" r:id="rId3"/>
    <p:sldId id="527" r:id="rId4"/>
    <p:sldId id="744" r:id="rId5"/>
    <p:sldId id="729" r:id="rId6"/>
    <p:sldId id="741" r:id="rId7"/>
    <p:sldId id="731" r:id="rId8"/>
    <p:sldId id="740" r:id="rId9"/>
    <p:sldId id="747" r:id="rId10"/>
    <p:sldId id="732" r:id="rId11"/>
    <p:sldId id="734" r:id="rId12"/>
    <p:sldId id="752" r:id="rId13"/>
    <p:sldId id="727" r:id="rId14"/>
    <p:sldId id="730" r:id="rId15"/>
    <p:sldId id="737" r:id="rId16"/>
    <p:sldId id="751" r:id="rId17"/>
    <p:sldId id="736" r:id="rId18"/>
    <p:sldId id="746" r:id="rId19"/>
    <p:sldId id="750" r:id="rId20"/>
    <p:sldId id="728" r:id="rId21"/>
    <p:sldId id="748" r:id="rId22"/>
    <p:sldId id="735" r:id="rId23"/>
    <p:sldId id="739" r:id="rId24"/>
    <p:sldId id="745" r:id="rId25"/>
    <p:sldId id="749" r:id="rId26"/>
    <p:sldId id="712" r:id="rId27"/>
    <p:sldId id="738" r:id="rId28"/>
    <p:sldId id="742" r:id="rId29"/>
    <p:sldId id="743" r:id="rId30"/>
    <p:sldId id="514" r:id="rId31"/>
    <p:sldId id="605" r:id="rId32"/>
  </p:sldIdLst>
  <p:sldSz cx="9144000" cy="6858000" type="screen4x3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B0B"/>
    <a:srgbClr val="005020"/>
    <a:srgbClr val="065A0A"/>
    <a:srgbClr val="008000"/>
    <a:srgbClr val="000C05"/>
    <a:srgbClr val="B48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Μεσαίο στυλ 4 - Έμφαση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434" autoAdjust="0"/>
  </p:normalViewPr>
  <p:slideViewPr>
    <p:cSldViewPr>
      <p:cViewPr varScale="1">
        <p:scale>
          <a:sx n="65" d="100"/>
          <a:sy n="65" d="100"/>
        </p:scale>
        <p:origin x="155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>
            <a:extLst>
              <a:ext uri="{FF2B5EF4-FFF2-40B4-BE49-F238E27FC236}">
                <a16:creationId xmlns:a16="http://schemas.microsoft.com/office/drawing/2014/main" id="{76BCBE1A-457F-9417-98CC-EF809157C6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>
            <a:extLst>
              <a:ext uri="{FF2B5EF4-FFF2-40B4-BE49-F238E27FC236}">
                <a16:creationId xmlns:a16="http://schemas.microsoft.com/office/drawing/2014/main" id="{1BB0888F-B155-6C13-77E2-E4A9DDB3599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FC8910E-A0F6-4DBB-B02B-EECC38D40F7D}" type="datetimeFigureOut">
              <a:rPr lang="el-GR"/>
              <a:pPr>
                <a:defRPr/>
              </a:pPr>
              <a:t>28/11/2024</a:t>
            </a:fld>
            <a:endParaRPr lang="el-GR" dirty="0"/>
          </a:p>
        </p:txBody>
      </p:sp>
      <p:sp>
        <p:nvSpPr>
          <p:cNvPr id="4" name="3 - Θέση εικόνας διαφάνειας">
            <a:extLst>
              <a:ext uri="{FF2B5EF4-FFF2-40B4-BE49-F238E27FC236}">
                <a16:creationId xmlns:a16="http://schemas.microsoft.com/office/drawing/2014/main" id="{B30E4751-66B0-51A3-3870-C781DB1292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/>
          </a:p>
        </p:txBody>
      </p:sp>
      <p:sp>
        <p:nvSpPr>
          <p:cNvPr id="5" name="4 - Θέση σημειώσεων">
            <a:extLst>
              <a:ext uri="{FF2B5EF4-FFF2-40B4-BE49-F238E27FC236}">
                <a16:creationId xmlns:a16="http://schemas.microsoft.com/office/drawing/2014/main" id="{FEA63D14-B68F-3224-8350-FC34E057B4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/>
              <a:t>Kλικ για επεξεργασία των στυλ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6" name="5 - Θέση υποσέλιδου">
            <a:extLst>
              <a:ext uri="{FF2B5EF4-FFF2-40B4-BE49-F238E27FC236}">
                <a16:creationId xmlns:a16="http://schemas.microsoft.com/office/drawing/2014/main" id="{19F837B7-FC1A-EC5F-2FC2-6EBCFD80BF5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>
            <a:extLst>
              <a:ext uri="{FF2B5EF4-FFF2-40B4-BE49-F238E27FC236}">
                <a16:creationId xmlns:a16="http://schemas.microsoft.com/office/drawing/2014/main" id="{70763F76-CE1D-0659-F2ED-0F94D48AC2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5A258E54-DC5A-4DD1-8190-E32AD7BACB7D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Θέση εικόνας διαφάνειας 1">
            <a:extLst>
              <a:ext uri="{FF2B5EF4-FFF2-40B4-BE49-F238E27FC236}">
                <a16:creationId xmlns:a16="http://schemas.microsoft.com/office/drawing/2014/main" id="{64110CE8-32A8-BE46-1BAF-1BA444D227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Θέση σημειώσεων 2">
            <a:extLst>
              <a:ext uri="{FF2B5EF4-FFF2-40B4-BE49-F238E27FC236}">
                <a16:creationId xmlns:a16="http://schemas.microsoft.com/office/drawing/2014/main" id="{D52E79A1-4786-78D3-A8FF-B825B11B52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/>
          </a:p>
        </p:txBody>
      </p:sp>
      <p:sp>
        <p:nvSpPr>
          <p:cNvPr id="5124" name="Θέση αριθμού διαφάνειας 3">
            <a:extLst>
              <a:ext uri="{FF2B5EF4-FFF2-40B4-BE49-F238E27FC236}">
                <a16:creationId xmlns:a16="http://schemas.microsoft.com/office/drawing/2014/main" id="{B2CD06F8-9AEA-13AF-D984-D43C1F1C8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538D208-6A91-4718-B152-B49DDBF9250E}" type="slidenum">
              <a:rPr lang="el-GR" altLang="el-GR">
                <a:solidFill>
                  <a:srgbClr val="000000"/>
                </a:solidFill>
                <a:latin typeface="Calibri" panose="020F0502020204030204" pitchFamily="34" charset="0"/>
              </a:rPr>
              <a:pPr/>
              <a:t>1</a:t>
            </a:fld>
            <a:endParaRPr lang="el-GR" altLang="el-G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5B98C-A468-AD7F-16C3-C79F5AB83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EEFF9D8A-4640-A124-DBFD-0A9F0180E1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E4AE9051-2357-F2B6-1504-8F4A59710D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556C1FC3-63BA-145F-6109-90A66434BD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F46E65-631A-4665-89A2-F4FE9D433D95}" type="slidenum">
              <a:rPr lang="el-GR" altLang="en-US">
                <a:latin typeface="Calibri" panose="020F0502020204030204" pitchFamily="34" charset="0"/>
              </a:rPr>
              <a:pPr/>
              <a:t>10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005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40F23-62D6-8146-001D-16C84DDB2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8F6F7E0E-387E-C324-8213-CD494D5A51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42A2FAE6-01FC-8B9D-9C43-4B9F48D739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55C6D34A-9D1E-994B-46DE-7455EA32A4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F46E65-631A-4665-89A2-F4FE9D433D95}" type="slidenum">
              <a:rPr lang="el-GR" altLang="en-US">
                <a:latin typeface="Calibri" panose="020F0502020204030204" pitchFamily="34" charset="0"/>
              </a:rPr>
              <a:pPr/>
              <a:t>11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084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5385B-588E-C560-0D6E-CC7E02990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2F247BD7-B08A-86F5-100C-C2FABA4E3B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2B528234-F588-F685-D220-B98630E9FA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B9725D9D-BC96-E4C1-CB48-EEB4C7C679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F46E65-631A-4665-89A2-F4FE9D433D95}" type="slidenum">
              <a:rPr lang="el-GR" altLang="en-US">
                <a:latin typeface="Calibri" panose="020F0502020204030204" pitchFamily="34" charset="0"/>
              </a:rPr>
              <a:pPr/>
              <a:t>12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31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04D6B-CC2D-8172-C15B-A45DA840C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8C064370-ADA1-F92C-7C22-189B8F0A6A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454E6B66-6AE3-9EA5-1990-62D71ED464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F2209C87-EEB9-459F-C731-400477F261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F46E65-631A-4665-89A2-F4FE9D433D95}" type="slidenum">
              <a:rPr lang="el-GR" altLang="en-US">
                <a:latin typeface="Calibri" panose="020F0502020204030204" pitchFamily="34" charset="0"/>
              </a:rPr>
              <a:pPr/>
              <a:t>13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334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FD38A-CE0B-082B-4D3D-AC8653C8D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B4D65134-F626-6A6F-4374-62CC0995AA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C330C12D-9DDE-70D9-2F85-3C066B2877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84B5525C-EACD-A909-B755-C2CC801E73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F46E65-631A-4665-89A2-F4FE9D433D95}" type="slidenum">
              <a:rPr lang="el-GR" altLang="en-US">
                <a:latin typeface="Calibri" panose="020F0502020204030204" pitchFamily="34" charset="0"/>
              </a:rPr>
              <a:pPr/>
              <a:t>14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847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1E403-E7AA-2559-03C0-07035ADA0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D0F2C6BC-26C1-0143-B025-D7CD67412E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2B2111F5-49B2-A361-A649-C152A4C33D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476FB4C7-E083-0D4D-7AAD-C7DDD63068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F46E65-631A-4665-89A2-F4FE9D433D95}" type="slidenum">
              <a:rPr lang="el-GR" altLang="en-US">
                <a:latin typeface="Calibri" panose="020F0502020204030204" pitchFamily="34" charset="0"/>
              </a:rPr>
              <a:pPr/>
              <a:t>15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891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D33DA-0372-E00F-2F7D-F98A4E9BE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E92BB17C-8276-65F0-A43B-CB1951132D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4EA1A052-0C12-A168-8023-98E18446E9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1BE4CA62-566B-E7ED-C57E-6B16479779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F46E65-631A-4665-89A2-F4FE9D433D95}" type="slidenum">
              <a:rPr lang="el-GR" altLang="en-US">
                <a:latin typeface="Calibri" panose="020F0502020204030204" pitchFamily="34" charset="0"/>
              </a:rPr>
              <a:pPr/>
              <a:t>16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028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4E822-C153-EC89-C66C-2CC1586C3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6DE0187A-BD91-8E00-76B3-BD4BC2318D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723DB1AD-AD5F-1253-93DE-DC77792D06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8F9ABC53-6516-B2E8-C1C8-0D46BD61BD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F46E65-631A-4665-89A2-F4FE9D433D95}" type="slidenum">
              <a:rPr lang="el-GR" altLang="en-US">
                <a:latin typeface="Calibri" panose="020F0502020204030204" pitchFamily="34" charset="0"/>
              </a:rPr>
              <a:pPr/>
              <a:t>17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829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B60D8-852B-D2C1-4095-5EACDECF8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5DDED6E5-5AA5-5F54-826E-CCAAB820DC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30694DBC-8632-F314-7759-00FEC4D2A9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C8072B1E-2547-3A54-EE27-F5CE60FDD7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F46E65-631A-4665-89A2-F4FE9D433D95}" type="slidenum">
              <a:rPr lang="el-GR" altLang="en-US">
                <a:latin typeface="Calibri" panose="020F0502020204030204" pitchFamily="34" charset="0"/>
              </a:rPr>
              <a:pPr/>
              <a:t>18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393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F215F-CAD3-CE4C-0F2B-D0CA39BE5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EF592F72-A5EC-5CCD-8335-DCD9C68B1A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E5B8A3AF-8303-DBAC-DD23-3C298BD5D4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B1F32F9A-02CF-EBA1-6B39-5F1157C79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F46E65-631A-4665-89A2-F4FE9D433D95}" type="slidenum">
              <a:rPr lang="el-GR" altLang="en-US">
                <a:latin typeface="Calibri" panose="020F0502020204030204" pitchFamily="34" charset="0"/>
              </a:rPr>
              <a:pPr/>
              <a:t>19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837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35AD7672-8677-665B-4DA8-FFC028D8F5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E0CC8872-9020-DCFC-2B94-9456F4D858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486B3C0C-0C9B-0E26-D4A6-E2BB791397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CD50F7D-B23C-4D77-8039-BF59604C6A5D}" type="slidenum">
              <a:rPr lang="el-GR" altLang="en-US">
                <a:latin typeface="Calibri" panose="020F0502020204030204" pitchFamily="34" charset="0"/>
              </a:rPr>
              <a:pPr/>
              <a:t>2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70A71-8967-E3FC-9B08-113503C15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F17F31CA-6146-7078-5927-2A0ADF5FB3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41C9C5F3-3D20-18F8-8533-B162A811DE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C92A902-8D7B-A528-7D0F-EA0D9B9364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CD50F7D-B23C-4D77-8039-BF59604C6A5D}" type="slidenum">
              <a:rPr lang="el-GR" altLang="en-US">
                <a:latin typeface="Calibri" panose="020F0502020204030204" pitchFamily="34" charset="0"/>
              </a:rPr>
              <a:pPr/>
              <a:t>20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2088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BD729-2379-0F86-83B8-9F5E82ED7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234AB12D-2FA2-93D6-B35D-97E23B65F9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C69920EF-2902-64E9-9618-1603CFEBB8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C30834ED-0B83-B42C-14DD-D80DF9C0F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F46E65-631A-4665-89A2-F4FE9D433D95}" type="slidenum">
              <a:rPr lang="el-GR" altLang="en-US">
                <a:latin typeface="Calibri" panose="020F0502020204030204" pitchFamily="34" charset="0"/>
              </a:rPr>
              <a:pPr/>
              <a:t>21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7865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95787-2F36-4622-DB27-AF080CAEA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C3127356-ED5A-C683-CD85-6B6B631BFA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8FDAD47F-9C5E-FD1F-5964-A464F2F5A5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DC0B15B1-24AE-C479-E23A-E165C89EB1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F46E65-631A-4665-89A2-F4FE9D433D95}" type="slidenum">
              <a:rPr lang="el-GR" altLang="en-US">
                <a:latin typeface="Calibri" panose="020F0502020204030204" pitchFamily="34" charset="0"/>
              </a:rPr>
              <a:pPr/>
              <a:t>22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045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E430E-462B-5AE8-21E4-0C89A314C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B5278536-66E8-B189-F634-CE00894F81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FAA7A14F-37E4-4F9A-AA2B-838501CD5C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5B03E2E1-F12C-115A-2681-12604BFDF7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F46E65-631A-4665-89A2-F4FE9D433D95}" type="slidenum">
              <a:rPr lang="el-GR" altLang="en-US">
                <a:latin typeface="Calibri" panose="020F0502020204030204" pitchFamily="34" charset="0"/>
              </a:rPr>
              <a:pPr/>
              <a:t>23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924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602C9-9B65-79D3-B95D-1D68AC84D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1E558578-06BC-A9E2-A158-2B9D6FBB64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1EAA1BB5-CF2C-0A8D-0F77-137C28871B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F2475D16-5076-5882-5E0B-C86F146555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CD50F7D-B23C-4D77-8039-BF59604C6A5D}" type="slidenum">
              <a:rPr lang="el-GR" altLang="en-US">
                <a:latin typeface="Calibri" panose="020F0502020204030204" pitchFamily="34" charset="0"/>
              </a:rPr>
              <a:pPr/>
              <a:t>24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1371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01BD1-BE42-960E-ACE4-6A32C2BBF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EBB885D5-F7B4-A5E1-E82E-0D55EBE865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0CCB17D6-CAEE-98D3-388E-FAB1F7E448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361EE656-2B3F-3CBA-577F-F3F2BC8782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B2D3FBC-C443-44FC-BD4E-E30530621DDC}" type="slidenum">
              <a:rPr lang="el-GR" altLang="en-US">
                <a:latin typeface="Calibri" panose="020F0502020204030204" pitchFamily="34" charset="0"/>
              </a:rPr>
              <a:pPr/>
              <a:t>25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9024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6468F-8058-4769-E9D4-2205C002B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87D07BCC-41B0-6AD6-2B52-4080E47715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4489D144-7BED-FB5F-4CFE-099F28C970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5F79FF64-0E7D-86A3-38E4-27B6E538F8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B2D3FBC-C443-44FC-BD4E-E30530621DDC}" type="slidenum">
              <a:rPr lang="el-GR" altLang="en-US">
                <a:latin typeface="Calibri" panose="020F0502020204030204" pitchFamily="34" charset="0"/>
              </a:rPr>
              <a:pPr/>
              <a:t>26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6340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2B367-CE89-BE10-D426-FAC44B3CC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88E78148-22E8-3BBB-74E5-07380F83BD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C60728BD-9BDB-7E9C-928C-F298C15BB9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FEEAB27C-DAB1-CC9C-8A62-AB1227F8FB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CD50F7D-B23C-4D77-8039-BF59604C6A5D}" type="slidenum">
              <a:rPr lang="el-GR" altLang="en-US">
                <a:latin typeface="Calibri" panose="020F0502020204030204" pitchFamily="34" charset="0"/>
              </a:rPr>
              <a:pPr/>
              <a:t>27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946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BD62F-4C5C-F7A4-CD16-4E73B91BE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739AFE93-7962-2EA6-B7D5-CC336108CB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BE9D47D2-13C3-D68E-F705-7D29DC05EF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F6A36FC4-5950-82F4-8824-4AA750D387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F46E65-631A-4665-89A2-F4FE9D433D95}" type="slidenum">
              <a:rPr lang="el-GR" altLang="en-US">
                <a:latin typeface="Calibri" panose="020F0502020204030204" pitchFamily="34" charset="0"/>
              </a:rPr>
              <a:pPr/>
              <a:t>28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8186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7BB6BB44-BF10-8F25-6AA3-6492D23AEC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1848DEBB-1B76-1F3B-2A8D-AFE6799AE2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FD211BA1-02D1-6A66-5FFD-7DE4A50B50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F46E65-631A-4665-89A2-F4FE9D433D95}" type="slidenum">
              <a:rPr lang="el-GR" altLang="en-US">
                <a:latin typeface="Calibri" panose="020F0502020204030204" pitchFamily="34" charset="0"/>
              </a:rPr>
              <a:pPr/>
              <a:t>29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B4B75-2AB0-E281-D5B9-2EBB66F16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F378FAAE-451A-9EA4-F405-0DF6B72F20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0F331AA-F688-7E55-5036-73A9204CBA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DB6AF9E5-BC54-A82A-D4E2-57473DF3D0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CD50F7D-B23C-4D77-8039-BF59604C6A5D}" type="slidenum">
              <a:rPr lang="el-GR" altLang="en-US">
                <a:latin typeface="Calibri" panose="020F0502020204030204" pitchFamily="34" charset="0"/>
              </a:rPr>
              <a:pPr/>
              <a:t>3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132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3F8D5-57B1-1AEE-53B5-9686E7649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1D4BADBE-CD4C-B8D3-AF9B-53AAC3AD5D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014E0D74-8A71-B979-61E1-FC49E92A31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43BB0074-D049-F12C-4667-F6C2AAAD0B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F46E65-631A-4665-89A2-F4FE9D433D95}" type="slidenum">
              <a:rPr lang="el-GR" altLang="en-US">
                <a:latin typeface="Calibri" panose="020F0502020204030204" pitchFamily="34" charset="0"/>
              </a:rPr>
              <a:pPr/>
              <a:t>4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342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BC407-87FD-1DF2-89EC-AB3B5134B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3FD8EC8C-96F2-6459-F538-AF76D5D197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A237F288-710D-03EC-7A3C-8B768859B1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4928EDA5-175F-E783-48FE-8D6BB7B7F7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F46E65-631A-4665-89A2-F4FE9D433D95}" type="slidenum">
              <a:rPr lang="el-GR" altLang="en-US">
                <a:latin typeface="Calibri" panose="020F0502020204030204" pitchFamily="34" charset="0"/>
              </a:rPr>
              <a:pPr/>
              <a:t>5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76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C576B-D70F-01C4-5374-ADB215BE2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CAFA6F23-AD60-6018-7970-08F65EAD98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75BD0A2A-C7D1-5763-054B-1056A30C31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6B49DB1D-487F-E75B-BD22-DC1D103543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F46E65-631A-4665-89A2-F4FE9D433D95}" type="slidenum">
              <a:rPr lang="el-GR" altLang="en-US">
                <a:latin typeface="Calibri" panose="020F0502020204030204" pitchFamily="34" charset="0"/>
              </a:rPr>
              <a:pPr/>
              <a:t>6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60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46067-EAAD-8840-2BEB-116231F1C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F6B247C4-0359-530F-6D58-70B79F0216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EDBEE8D5-6437-25AB-517A-FDF49C18C0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2639D7FB-9E2C-A638-F7AE-BB2ED55ABE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F46E65-631A-4665-89A2-F4FE9D433D95}" type="slidenum">
              <a:rPr lang="el-GR" altLang="en-US">
                <a:latin typeface="Calibri" panose="020F0502020204030204" pitchFamily="34" charset="0"/>
              </a:rPr>
              <a:pPr/>
              <a:t>7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655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A5C25-F7F6-3806-2CF6-BF8416D81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6D3F699-5E11-4E5F-CCBE-F695DFEF8B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B87C3295-5862-5CDA-0D5F-BABBCA3A8D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5592D38-01FE-CE0C-92F4-F16343CBE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CD50F7D-B23C-4D77-8039-BF59604C6A5D}" type="slidenum">
              <a:rPr lang="el-GR" altLang="en-US">
                <a:latin typeface="Calibri" panose="020F0502020204030204" pitchFamily="34" charset="0"/>
              </a:rPr>
              <a:pPr/>
              <a:t>8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849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301FE-3EDA-4F3F-D44F-7C87CAD4F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B13DCC20-E88D-E05D-1099-7B8620997F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CEE193FC-7F7C-9B3D-4CC3-C65D621AAA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27332680-00F1-18E5-3F59-AEA25346A9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F46E65-631A-4665-89A2-F4FE9D433D95}" type="slidenum">
              <a:rPr lang="el-GR" altLang="en-US">
                <a:latin typeface="Calibri" panose="020F0502020204030204" pitchFamily="34" charset="0"/>
              </a:rPr>
              <a:pPr/>
              <a:t>9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80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0944015A-5835-6FDA-3EDB-70B64B0C8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C0AF9-A475-4405-9945-BD9543A745FC}" type="datetimeFigureOut">
              <a:rPr lang="el-GR"/>
              <a:pPr>
                <a:defRPr/>
              </a:pPr>
              <a:t>28/11/2024</a:t>
            </a:fld>
            <a:endParaRPr lang="el-GR" dirty="0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D46D90F3-097D-3052-04DA-23454D24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4B601213-913D-169A-4BED-73A9BF522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C22F41-CEFA-4197-9865-63593D2A7D04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879512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D21607BC-E53E-0B5E-72A4-F220EAB58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62ABD-C199-4CD7-B2C8-0C0E7DFE4E48}" type="datetimeFigureOut">
              <a:rPr lang="el-GR"/>
              <a:pPr>
                <a:defRPr/>
              </a:pPr>
              <a:t>28/11/2024</a:t>
            </a:fld>
            <a:endParaRPr lang="el-GR" dirty="0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5F38ADC6-E416-C94F-E66F-506E5E3AB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34DEA045-B96F-D189-3066-EED674A3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465755-A263-4BCC-AF9D-460072EEC110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623399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F1BF4310-95C7-D87A-574F-DBE923D54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D6024-B299-4DE2-8217-037F48C694D2}" type="datetimeFigureOut">
              <a:rPr lang="el-GR"/>
              <a:pPr>
                <a:defRPr/>
              </a:pPr>
              <a:t>28/11/2024</a:t>
            </a:fld>
            <a:endParaRPr lang="el-GR" dirty="0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79B8D8B0-8510-5044-636B-1FE498AAE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0E63415C-DB6C-F9B3-A243-076986B62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E2D32C-2FCE-43EB-90DA-0D03D4930496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68310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76078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606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4769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2722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1875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110" y="273600"/>
            <a:ext cx="8229330" cy="53078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4184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5798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7804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332F1C1B-B2A5-48A5-6C60-B44C68918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12D05-99B9-405C-87D5-B89451D4653B}" type="datetimeFigureOut">
              <a:rPr lang="el-GR"/>
              <a:pPr>
                <a:defRPr/>
              </a:pPr>
              <a:t>28/11/2024</a:t>
            </a:fld>
            <a:endParaRPr lang="el-GR" dirty="0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6C5D609F-702B-4DDC-602B-0C7AEDFE4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AE6DF0AA-7AD5-5F16-696E-13506F3BB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987359-846A-4A5C-A0E1-E3A6761C5A2F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484652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7712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720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4267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26497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239730" y="1604520"/>
            <a:ext cx="26497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22350" y="1604520"/>
            <a:ext cx="26497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110" y="3682080"/>
            <a:ext cx="26497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239730" y="3682080"/>
            <a:ext cx="26497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022350" y="3682080"/>
            <a:ext cx="2649780" cy="1896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0270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1DC11139-83F9-82C9-479D-961D710D5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7B6B-FEB1-43D6-865E-23BD7DEBB974}" type="datetimeFigureOut">
              <a:rPr lang="el-GR"/>
              <a:pPr>
                <a:defRPr/>
              </a:pPr>
              <a:t>28/11/2024</a:t>
            </a:fld>
            <a:endParaRPr lang="el-GR" dirty="0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1FC7801A-C90B-7211-8181-A74C19961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BA9409F3-0135-1E8C-97C2-2AC68F6C9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49B13A-0895-4CA2-8D91-772BC9081FAC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617328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3 - Θέση ημερομηνίας">
            <a:extLst>
              <a:ext uri="{FF2B5EF4-FFF2-40B4-BE49-F238E27FC236}">
                <a16:creationId xmlns:a16="http://schemas.microsoft.com/office/drawing/2014/main" id="{3B5E99B4-B4F0-5BAA-A7FA-2D96ECB78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45233-105C-4D3C-8001-081AF44EDFDA}" type="datetimeFigureOut">
              <a:rPr lang="el-GR"/>
              <a:pPr>
                <a:defRPr/>
              </a:pPr>
              <a:t>28/11/2024</a:t>
            </a:fld>
            <a:endParaRPr lang="el-GR" dirty="0"/>
          </a:p>
        </p:txBody>
      </p:sp>
      <p:sp>
        <p:nvSpPr>
          <p:cNvPr id="6" name="4 - Θέση υποσέλιδου">
            <a:extLst>
              <a:ext uri="{FF2B5EF4-FFF2-40B4-BE49-F238E27FC236}">
                <a16:creationId xmlns:a16="http://schemas.microsoft.com/office/drawing/2014/main" id="{31AB02CE-2B93-64BF-B2ED-38AEAD74F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>
            <a:extLst>
              <a:ext uri="{FF2B5EF4-FFF2-40B4-BE49-F238E27FC236}">
                <a16:creationId xmlns:a16="http://schemas.microsoft.com/office/drawing/2014/main" id="{A15C6E7C-2674-BC8C-28C1-8A45002CE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451A9-3C8B-47AA-94E2-606A9BC1DE89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787006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3 - Θέση ημερομηνίας">
            <a:extLst>
              <a:ext uri="{FF2B5EF4-FFF2-40B4-BE49-F238E27FC236}">
                <a16:creationId xmlns:a16="http://schemas.microsoft.com/office/drawing/2014/main" id="{900915C6-EBB5-B646-BFBA-F8C1F3674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FE45C-333F-48FE-9BDF-095D869662B1}" type="datetimeFigureOut">
              <a:rPr lang="el-GR"/>
              <a:pPr>
                <a:defRPr/>
              </a:pPr>
              <a:t>28/11/2024</a:t>
            </a:fld>
            <a:endParaRPr lang="el-GR" dirty="0"/>
          </a:p>
        </p:txBody>
      </p:sp>
      <p:sp>
        <p:nvSpPr>
          <p:cNvPr id="8" name="4 - Θέση υποσέλιδου">
            <a:extLst>
              <a:ext uri="{FF2B5EF4-FFF2-40B4-BE49-F238E27FC236}">
                <a16:creationId xmlns:a16="http://schemas.microsoft.com/office/drawing/2014/main" id="{E99B498C-AC96-383B-38F3-9691221C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>
            <a:extLst>
              <a:ext uri="{FF2B5EF4-FFF2-40B4-BE49-F238E27FC236}">
                <a16:creationId xmlns:a16="http://schemas.microsoft.com/office/drawing/2014/main" id="{B95B7482-82FD-11E3-2B32-FC20FAD6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3B8CA-E012-4403-8EEF-0E0473339495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196187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3 - Θέση ημερομηνίας">
            <a:extLst>
              <a:ext uri="{FF2B5EF4-FFF2-40B4-BE49-F238E27FC236}">
                <a16:creationId xmlns:a16="http://schemas.microsoft.com/office/drawing/2014/main" id="{F5B850AE-4692-7160-B260-DD80F8B76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0FC03-6CCA-48A1-B186-B958B0784480}" type="datetimeFigureOut">
              <a:rPr lang="el-GR"/>
              <a:pPr>
                <a:defRPr/>
              </a:pPr>
              <a:t>28/11/2024</a:t>
            </a:fld>
            <a:endParaRPr lang="el-GR" dirty="0"/>
          </a:p>
        </p:txBody>
      </p:sp>
      <p:sp>
        <p:nvSpPr>
          <p:cNvPr id="4" name="4 - Θέση υποσέλιδου">
            <a:extLst>
              <a:ext uri="{FF2B5EF4-FFF2-40B4-BE49-F238E27FC236}">
                <a16:creationId xmlns:a16="http://schemas.microsoft.com/office/drawing/2014/main" id="{3227959B-65C9-561E-9BEF-1B20830AC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>
            <a:extLst>
              <a:ext uri="{FF2B5EF4-FFF2-40B4-BE49-F238E27FC236}">
                <a16:creationId xmlns:a16="http://schemas.microsoft.com/office/drawing/2014/main" id="{053BBD15-46BE-5899-EF71-622176DEB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7D067-63FC-4822-B222-B1FE127D579C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860871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ημερομηνίας">
            <a:extLst>
              <a:ext uri="{FF2B5EF4-FFF2-40B4-BE49-F238E27FC236}">
                <a16:creationId xmlns:a16="http://schemas.microsoft.com/office/drawing/2014/main" id="{6E784F1F-1B8D-81DE-74A1-B8FA68C68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63364-9321-4A26-A956-C420F9F20097}" type="datetimeFigureOut">
              <a:rPr lang="el-GR"/>
              <a:pPr>
                <a:defRPr/>
              </a:pPr>
              <a:t>28/11/2024</a:t>
            </a:fld>
            <a:endParaRPr lang="el-GR" dirty="0"/>
          </a:p>
        </p:txBody>
      </p:sp>
      <p:sp>
        <p:nvSpPr>
          <p:cNvPr id="3" name="4 - Θέση υποσέλιδου">
            <a:extLst>
              <a:ext uri="{FF2B5EF4-FFF2-40B4-BE49-F238E27FC236}">
                <a16:creationId xmlns:a16="http://schemas.microsoft.com/office/drawing/2014/main" id="{6F6DA11F-1A09-8612-CEE8-F1C8C4977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5 - Θέση αριθμού διαφάνειας">
            <a:extLst>
              <a:ext uri="{FF2B5EF4-FFF2-40B4-BE49-F238E27FC236}">
                <a16:creationId xmlns:a16="http://schemas.microsoft.com/office/drawing/2014/main" id="{428A6563-DF00-67A5-629E-17E8F00A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9BE087-EF94-430B-B1B7-D9859222E720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79673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>
            <a:extLst>
              <a:ext uri="{FF2B5EF4-FFF2-40B4-BE49-F238E27FC236}">
                <a16:creationId xmlns:a16="http://schemas.microsoft.com/office/drawing/2014/main" id="{8CE1C160-1A2C-50A0-52A3-C978FCD16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9F388-A3E9-479B-B646-21C82260AE8B}" type="datetimeFigureOut">
              <a:rPr lang="el-GR"/>
              <a:pPr>
                <a:defRPr/>
              </a:pPr>
              <a:t>28/11/2024</a:t>
            </a:fld>
            <a:endParaRPr lang="el-GR" dirty="0"/>
          </a:p>
        </p:txBody>
      </p:sp>
      <p:sp>
        <p:nvSpPr>
          <p:cNvPr id="6" name="4 - Θέση υποσέλιδου">
            <a:extLst>
              <a:ext uri="{FF2B5EF4-FFF2-40B4-BE49-F238E27FC236}">
                <a16:creationId xmlns:a16="http://schemas.microsoft.com/office/drawing/2014/main" id="{B25CE2DC-05B1-A457-D053-147385FAA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>
            <a:extLst>
              <a:ext uri="{FF2B5EF4-FFF2-40B4-BE49-F238E27FC236}">
                <a16:creationId xmlns:a16="http://schemas.microsoft.com/office/drawing/2014/main" id="{2FEF023D-8019-744A-FF5F-03397CBCF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47E0D-0C7C-4C14-B8B3-AAE91CA94BE2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392510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 dirty="0"/>
              <a:t>Κάντε κλικ στο εικονίδιο για να προσθέσετε μια εικόνα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>
            <a:extLst>
              <a:ext uri="{FF2B5EF4-FFF2-40B4-BE49-F238E27FC236}">
                <a16:creationId xmlns:a16="http://schemas.microsoft.com/office/drawing/2014/main" id="{81089054-E25D-73F1-B062-63EF77B42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9D6B9-2948-4738-A79F-3331A5CF7644}" type="datetimeFigureOut">
              <a:rPr lang="el-GR"/>
              <a:pPr>
                <a:defRPr/>
              </a:pPr>
              <a:t>28/11/2024</a:t>
            </a:fld>
            <a:endParaRPr lang="el-GR" dirty="0"/>
          </a:p>
        </p:txBody>
      </p:sp>
      <p:sp>
        <p:nvSpPr>
          <p:cNvPr id="6" name="4 - Θέση υποσέλιδου">
            <a:extLst>
              <a:ext uri="{FF2B5EF4-FFF2-40B4-BE49-F238E27FC236}">
                <a16:creationId xmlns:a16="http://schemas.microsoft.com/office/drawing/2014/main" id="{FE11B79F-354F-5847-80D2-58E7D7FF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>
            <a:extLst>
              <a:ext uri="{FF2B5EF4-FFF2-40B4-BE49-F238E27FC236}">
                <a16:creationId xmlns:a16="http://schemas.microsoft.com/office/drawing/2014/main" id="{252FD061-BCFC-64F1-C0C3-86987294A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5A02B-5D3C-43A6-A46A-7325222CFCBB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86966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- Θέση τίτλου">
            <a:extLst>
              <a:ext uri="{FF2B5EF4-FFF2-40B4-BE49-F238E27FC236}">
                <a16:creationId xmlns:a16="http://schemas.microsoft.com/office/drawing/2014/main" id="{E1BE0445-9761-DA80-90E8-2D6A0823148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Kλικ για επεξεργασία του τίτλου</a:t>
            </a:r>
          </a:p>
        </p:txBody>
      </p:sp>
      <p:sp>
        <p:nvSpPr>
          <p:cNvPr id="1027" name="2 - Θέση κειμένου">
            <a:extLst>
              <a:ext uri="{FF2B5EF4-FFF2-40B4-BE49-F238E27FC236}">
                <a16:creationId xmlns:a16="http://schemas.microsoft.com/office/drawing/2014/main" id="{732EEA8C-8C7E-B13A-6B17-C639C45151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Kλικ για επεξεργασία των στυλ του υποδείγματος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534A145E-FA21-D4BB-EC9A-7F4382B64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A9003D-74C1-428D-AEAC-EF11F8FA7309}" type="datetimeFigureOut">
              <a:rPr lang="el-GR"/>
              <a:pPr>
                <a:defRPr/>
              </a:pPr>
              <a:t>28/11/2024</a:t>
            </a:fld>
            <a:endParaRPr lang="el-GR" dirty="0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FEDA5406-9E95-CDB7-B740-680FB9FAF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DF89F01E-B6E4-A31C-347C-54EF7F305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44264B7-7140-4448-A0E9-41733526A4A2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>
            <a:extLst>
              <a:ext uri="{FF2B5EF4-FFF2-40B4-BE49-F238E27FC236}">
                <a16:creationId xmlns:a16="http://schemas.microsoft.com/office/drawing/2014/main" id="{410EDC60-02B4-8B10-84B4-AE3E053B4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327025"/>
            <a:ext cx="4602163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Υπότιτλος 2">
            <a:extLst>
              <a:ext uri="{FF2B5EF4-FFF2-40B4-BE49-F238E27FC236}">
                <a16:creationId xmlns:a16="http://schemas.microsoft.com/office/drawing/2014/main" id="{C85D5FDF-7058-4CB6-C498-3D840D24B315}"/>
              </a:ext>
            </a:extLst>
          </p:cNvPr>
          <p:cNvSpPr/>
          <p:nvPr/>
        </p:nvSpPr>
        <p:spPr>
          <a:xfrm>
            <a:off x="806450" y="6397625"/>
            <a:ext cx="7604125" cy="33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norm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l-GR" sz="1050" spc="-1">
                <a:solidFill>
                  <a:srgbClr val="8FAADC"/>
                </a:solidFill>
              </a:rPr>
              <a:t>Β</a:t>
            </a:r>
            <a:r>
              <a:rPr lang="en-US" sz="1050" spc="-1">
                <a:solidFill>
                  <a:srgbClr val="8FAADC"/>
                </a:solidFill>
              </a:rPr>
              <a:t>’</a:t>
            </a:r>
            <a:r>
              <a:rPr lang="el-GR" sz="1050" spc="-1">
                <a:solidFill>
                  <a:srgbClr val="8FAADC"/>
                </a:solidFill>
              </a:rPr>
              <a:t> ΜΑΙΕΥΤΙΚΗ – ΓΥΝΑΙΚΟΛΟΓΙΚΗ ΚΛΙΝΙΚΗ ΑΠΘ, Γ.Ν.Θ. Ιπποκράτειο, Διευθυντής : Καθηγητής Κωνσταντίνος Δ. Δίνας</a:t>
            </a:r>
            <a:endParaRPr lang="en-US" sz="1050" spc="-1">
              <a:solidFill>
                <a:prstClr val="black"/>
              </a:solidFill>
            </a:endParaRPr>
          </a:p>
        </p:txBody>
      </p:sp>
      <p:pic>
        <p:nvPicPr>
          <p:cNvPr id="2" name="Εικόνα 3">
            <a:extLst>
              <a:ext uri="{FF2B5EF4-FFF2-40B4-BE49-F238E27FC236}">
                <a16:creationId xmlns:a16="http://schemas.microsoft.com/office/drawing/2014/main" id="{57CEF45D-186B-3DE4-A252-BED59B41EE9E}"/>
              </a:ext>
            </a:extLst>
          </p:cNvPr>
          <p:cNvPicPr/>
          <p:nvPr/>
        </p:nvPicPr>
        <p:blipFill>
          <a:blip r:embed="rId16"/>
          <a:stretch/>
        </p:blipFill>
        <p:spPr>
          <a:xfrm>
            <a:off x="100013" y="6064250"/>
            <a:ext cx="550862" cy="666750"/>
          </a:xfrm>
          <a:prstGeom prst="rect">
            <a:avLst/>
          </a:prstGeom>
          <a:ln w="0">
            <a:noFill/>
          </a:ln>
          <a:effectLst>
            <a:outerShdw blurRad="50760" dist="50760" dir="5400000" algn="ctr" rotWithShape="0">
              <a:srgbClr val="000000">
                <a:alpha val="3000"/>
              </a:srgbClr>
            </a:outerShdw>
          </a:effectLst>
        </p:spPr>
      </p:pic>
      <p:pic>
        <p:nvPicPr>
          <p:cNvPr id="2053" name="Picture 15">
            <a:extLst>
              <a:ext uri="{FF2B5EF4-FFF2-40B4-BE49-F238E27FC236}">
                <a16:creationId xmlns:a16="http://schemas.microsoft.com/office/drawing/2014/main" id="{E338886B-2B7E-F358-032F-62030097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0" y="6003925"/>
            <a:ext cx="54451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PlaceHolder 1">
            <a:extLst>
              <a:ext uri="{FF2B5EF4-FFF2-40B4-BE49-F238E27FC236}">
                <a16:creationId xmlns:a16="http://schemas.microsoft.com/office/drawing/2014/main" id="{18585B69-B8AF-AC41-A547-638972ACE14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111125"/>
            <a:ext cx="78867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Click to edit the title text format</a:t>
            </a: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7AE68DAF-529A-03D0-C5F3-2EDA6EB0FAF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57200" y="1604963"/>
            <a:ext cx="8229600" cy="397668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r>
              <a:rPr lang="en-US"/>
              <a:t>Click to edit the outline text format</a:t>
            </a:r>
          </a:p>
          <a:p>
            <a:pPr lvl="1"/>
            <a:r>
              <a:rPr lang="en-US"/>
              <a:t>Second Outline Level</a:t>
            </a:r>
          </a:p>
          <a:p>
            <a:pPr lvl="2"/>
            <a:r>
              <a:rPr lang="en-US"/>
              <a:t>Third Outline Level</a:t>
            </a:r>
          </a:p>
          <a:p>
            <a:pPr lvl="3"/>
            <a:r>
              <a:rPr lang="en-US"/>
              <a:t>Fourth Outline Level</a:t>
            </a:r>
          </a:p>
          <a:p>
            <a:pPr lvl="4"/>
            <a:r>
              <a:rPr lang="en-US"/>
              <a:t>Fifth Outline Level</a:t>
            </a:r>
          </a:p>
          <a:p>
            <a:pPr lvl="5"/>
            <a:r>
              <a:rPr lang="en-US"/>
              <a:t>Sixth Outline Level</a:t>
            </a:r>
          </a:p>
          <a:p>
            <a:pPr lvl="6"/>
            <a:r>
              <a:rPr lang="en-U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23850" indent="-242888" algn="l" rtl="0" eaLnBrk="0" fontAlgn="base" hangingPunct="0">
        <a:spcBef>
          <a:spcPts val="1063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3200">
          <a:solidFill>
            <a:schemeClr val="tx1"/>
          </a:solidFill>
          <a:latin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04190E-AE69-255D-EED6-DA834BDD0FEF}"/>
              </a:ext>
            </a:extLst>
          </p:cNvPr>
          <p:cNvSpPr txBox="1"/>
          <p:nvPr/>
        </p:nvSpPr>
        <p:spPr>
          <a:xfrm>
            <a:off x="469900" y="1924050"/>
            <a:ext cx="8335963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rgbClr val="FF0000"/>
                </a:solidFill>
              </a:rPr>
              <a:t>Cervical cancer</a:t>
            </a:r>
            <a:r>
              <a:rPr lang="el-GR" sz="2800" b="1" dirty="0">
                <a:solidFill>
                  <a:srgbClr val="FF0000"/>
                </a:solidFill>
              </a:rPr>
              <a:t>: </a:t>
            </a:r>
            <a:r>
              <a:rPr lang="en-GB" sz="2800" b="1" dirty="0">
                <a:solidFill>
                  <a:srgbClr val="FF0000"/>
                </a:solidFill>
              </a:rPr>
              <a:t>adjuvant treatment for surgically treated patients</a:t>
            </a:r>
            <a:endParaRPr lang="el-GR" sz="2800" b="1" dirty="0">
              <a:solidFill>
                <a:srgbClr val="FF0000"/>
              </a:solidFill>
              <a:effectLst>
                <a:glow rad="101600">
                  <a:srgbClr val="4472C4">
                    <a:satMod val="175000"/>
                    <a:alpha val="17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5BBA71-CDB3-AFC5-A77A-1A4040D310DF}"/>
              </a:ext>
            </a:extLst>
          </p:cNvPr>
          <p:cNvSpPr txBox="1"/>
          <p:nvPr/>
        </p:nvSpPr>
        <p:spPr>
          <a:xfrm>
            <a:off x="1073150" y="3429000"/>
            <a:ext cx="7129463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prstClr val="black"/>
                </a:solidFill>
                <a:latin typeface="Arial"/>
                <a:cs typeface="+mn-cs"/>
              </a:rPr>
              <a:t>Stamatios</a:t>
            </a:r>
            <a:r>
              <a:rPr lang="en-GB" sz="2400" b="1" dirty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en-GB" sz="2400" b="1" dirty="0" err="1">
                <a:solidFill>
                  <a:prstClr val="black"/>
                </a:solidFill>
                <a:latin typeface="Arial"/>
                <a:cs typeface="+mn-cs"/>
              </a:rPr>
              <a:t>Petousis</a:t>
            </a:r>
            <a:r>
              <a:rPr lang="el-GR" sz="2400" b="1" dirty="0">
                <a:solidFill>
                  <a:prstClr val="black"/>
                </a:solidFill>
                <a:latin typeface="Arial"/>
                <a:cs typeface="+mn-cs"/>
              </a:rPr>
              <a:t>, Μ</a:t>
            </a:r>
            <a:r>
              <a:rPr lang="en-US" sz="2400" b="1" dirty="0">
                <a:solidFill>
                  <a:prstClr val="black"/>
                </a:solidFill>
                <a:latin typeface="Arial"/>
                <a:cs typeface="+mn-cs"/>
              </a:rPr>
              <a:t>D, MSc, PhD</a:t>
            </a:r>
            <a:endParaRPr lang="el-GR" sz="2400" b="1" dirty="0">
              <a:solidFill>
                <a:prstClr val="black"/>
              </a:solidFill>
              <a:latin typeface="Arial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Assistant Professor of Obstetrics and Gynaecology</a:t>
            </a:r>
            <a:endParaRPr lang="el-GR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Gynaecologic Oncologist </a:t>
            </a:r>
            <a:r>
              <a:rPr lang="el-G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ESGO Diploma)</a:t>
            </a:r>
            <a:endParaRPr lang="el-GR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2</a:t>
            </a:r>
            <a:r>
              <a:rPr lang="en-GB" sz="2000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nd</a:t>
            </a:r>
            <a:r>
              <a:rPr lang="en-GB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 Department of Obstetrics and Gynaecology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Medical School, </a:t>
            </a:r>
            <a:r>
              <a:rPr lang="en-GB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A.U.Th</a:t>
            </a:r>
            <a:r>
              <a:rPr lang="en-GB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.</a:t>
            </a:r>
            <a:endParaRPr lang="el-GR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+mn-cs"/>
            </a:endParaRPr>
          </a:p>
        </p:txBody>
      </p:sp>
      <p:pic>
        <p:nvPicPr>
          <p:cNvPr id="4100" name="Εικόνα 1">
            <a:extLst>
              <a:ext uri="{FF2B5EF4-FFF2-40B4-BE49-F238E27FC236}">
                <a16:creationId xmlns:a16="http://schemas.microsoft.com/office/drawing/2014/main" id="{D4D7A3FA-0F0D-A235-B487-D507B876E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3" y="0"/>
            <a:ext cx="18748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Εικόνα 2">
            <a:extLst>
              <a:ext uri="{FF2B5EF4-FFF2-40B4-BE49-F238E27FC236}">
                <a16:creationId xmlns:a16="http://schemas.microsoft.com/office/drawing/2014/main" id="{86086558-5D7F-6178-466A-FF0AFE7ED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98425"/>
            <a:ext cx="178117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EA7E0-7B1D-2BAE-0C5F-BD253342C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Εικόνα 6">
            <a:extLst>
              <a:ext uri="{FF2B5EF4-FFF2-40B4-BE49-F238E27FC236}">
                <a16:creationId xmlns:a16="http://schemas.microsoft.com/office/drawing/2014/main" id="{06521FF7-5F0A-D6CF-2569-438FD82F4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780" name="Straight Connector 229">
            <a:extLst>
              <a:ext uri="{FF2B5EF4-FFF2-40B4-BE49-F238E27FC236}">
                <a16:creationId xmlns:a16="http://schemas.microsoft.com/office/drawing/2014/main" id="{CB0F7DF0-BC12-E2E6-2C47-7A503C81848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782" name="Εικόνα 1">
            <a:extLst>
              <a:ext uri="{FF2B5EF4-FFF2-40B4-BE49-F238E27FC236}">
                <a16:creationId xmlns:a16="http://schemas.microsoft.com/office/drawing/2014/main" id="{0F31AF37-781E-584D-B2BA-600C51A4C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49238"/>
            <a:ext cx="1116012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9 - TextBox">
            <a:extLst>
              <a:ext uri="{FF2B5EF4-FFF2-40B4-BE49-F238E27FC236}">
                <a16:creationId xmlns:a16="http://schemas.microsoft.com/office/drawing/2014/main" id="{F3B85243-D58D-E813-1FDD-273816C302EE}"/>
              </a:ext>
            </a:extLst>
          </p:cNvPr>
          <p:cNvSpPr txBox="1"/>
          <p:nvPr/>
        </p:nvSpPr>
        <p:spPr>
          <a:xfrm>
            <a:off x="1272745" y="183844"/>
            <a:ext cx="63373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When should we give adjuvant treatment for IB1, IB2, IIA1 ?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D1C77-FC1D-2342-5BFF-06D776B037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375" t="39572" r="50000" b="21372"/>
          <a:stretch/>
        </p:blipFill>
        <p:spPr>
          <a:xfrm>
            <a:off x="19053" y="1517914"/>
            <a:ext cx="4608512" cy="4352521"/>
          </a:xfrm>
          <a:prstGeom prst="rect">
            <a:avLst/>
          </a:prstGeom>
        </p:spPr>
      </p:pic>
      <p:sp>
        <p:nvSpPr>
          <p:cNvPr id="8" name="TextBox 25">
            <a:extLst>
              <a:ext uri="{FF2B5EF4-FFF2-40B4-BE49-F238E27FC236}">
                <a16:creationId xmlns:a16="http://schemas.microsoft.com/office/drawing/2014/main" id="{C7722492-BCCE-CDE6-44A2-A857BAED9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7565" y="3232553"/>
            <a:ext cx="43204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 </a:t>
            </a:r>
            <a:r>
              <a:rPr lang="en-GB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Chemoradiation</a:t>
            </a: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for nodal involvement, parametria involvement and positive margins</a:t>
            </a:r>
            <a:endParaRPr lang="el-GR" altLang="el-GR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0C86A589-DB75-354A-3F54-F5B83BA9F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7565" y="1815247"/>
            <a:ext cx="43204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 </a:t>
            </a:r>
            <a:r>
              <a:rPr lang="en-GB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Adjuvant radiotherapy </a:t>
            </a: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possibly in combination of risk factors</a:t>
            </a:r>
            <a:endParaRPr lang="el-GR" altLang="el-GR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703192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C11B4-8AB1-E9EB-20BD-C425A7A8F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Εικόνα 6">
            <a:extLst>
              <a:ext uri="{FF2B5EF4-FFF2-40B4-BE49-F238E27FC236}">
                <a16:creationId xmlns:a16="http://schemas.microsoft.com/office/drawing/2014/main" id="{1209DCEE-AD55-6487-9B19-C1F505C15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780" name="Straight Connector 229">
            <a:extLst>
              <a:ext uri="{FF2B5EF4-FFF2-40B4-BE49-F238E27FC236}">
                <a16:creationId xmlns:a16="http://schemas.microsoft.com/office/drawing/2014/main" id="{BBA60055-9060-2890-71E7-14CBBBB12DB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782" name="Εικόνα 1">
            <a:extLst>
              <a:ext uri="{FF2B5EF4-FFF2-40B4-BE49-F238E27FC236}">
                <a16:creationId xmlns:a16="http://schemas.microsoft.com/office/drawing/2014/main" id="{29484135-82DF-D8C6-14F6-FE05E3095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49238"/>
            <a:ext cx="1116012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9 - TextBox">
            <a:extLst>
              <a:ext uri="{FF2B5EF4-FFF2-40B4-BE49-F238E27FC236}">
                <a16:creationId xmlns:a16="http://schemas.microsoft.com/office/drawing/2014/main" id="{44645217-B682-1D5F-7882-FD375F03D158}"/>
              </a:ext>
            </a:extLst>
          </p:cNvPr>
          <p:cNvSpPr txBox="1"/>
          <p:nvPr/>
        </p:nvSpPr>
        <p:spPr>
          <a:xfrm>
            <a:off x="1272745" y="183844"/>
            <a:ext cx="63373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When should we give adjuvant treatment for IB1, IB2, IIA1 ?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AD03D8-0942-453F-2DEF-F69A3EE077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919" t="34600" r="50000" b="21372"/>
          <a:stretch/>
        </p:blipFill>
        <p:spPr>
          <a:xfrm>
            <a:off x="1403648" y="1600506"/>
            <a:ext cx="6755244" cy="463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90416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2ECC5-EE96-DC1B-8D25-29416E55E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Εικόνα 6">
            <a:extLst>
              <a:ext uri="{FF2B5EF4-FFF2-40B4-BE49-F238E27FC236}">
                <a16:creationId xmlns:a16="http://schemas.microsoft.com/office/drawing/2014/main" id="{7859FFA3-81E5-563D-105A-CB3DAACDF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9 - TextBox">
            <a:extLst>
              <a:ext uri="{FF2B5EF4-FFF2-40B4-BE49-F238E27FC236}">
                <a16:creationId xmlns:a16="http://schemas.microsoft.com/office/drawing/2014/main" id="{7E31ED94-F3D0-D787-E3C9-FB51CE403818}"/>
              </a:ext>
            </a:extLst>
          </p:cNvPr>
          <p:cNvSpPr txBox="1"/>
          <p:nvPr/>
        </p:nvSpPr>
        <p:spPr>
          <a:xfrm>
            <a:off x="1403350" y="400203"/>
            <a:ext cx="63373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When adjuvant radiotherapy? </a:t>
            </a:r>
            <a:r>
              <a:rPr lang="en-GB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Sedlis</a:t>
            </a: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 criteria</a:t>
            </a:r>
            <a:endParaRPr lang="el-G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75780" name="Straight Connector 229">
            <a:extLst>
              <a:ext uri="{FF2B5EF4-FFF2-40B4-BE49-F238E27FC236}">
                <a16:creationId xmlns:a16="http://schemas.microsoft.com/office/drawing/2014/main" id="{36465A0B-B1ED-4EDB-42A5-00A6A7DAB42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782" name="Εικόνα 1">
            <a:extLst>
              <a:ext uri="{FF2B5EF4-FFF2-40B4-BE49-F238E27FC236}">
                <a16:creationId xmlns:a16="http://schemas.microsoft.com/office/drawing/2014/main" id="{745F0CBF-B3D9-CA61-95B4-2A4B0CD52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49238"/>
            <a:ext cx="1116012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1D7246-95A1-38BA-477D-19D0EEE299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651" t="21372" r="2751" b="12200"/>
          <a:stretch/>
        </p:blipFill>
        <p:spPr>
          <a:xfrm>
            <a:off x="142508" y="1165225"/>
            <a:ext cx="4861540" cy="261565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1BE63-AC5F-8002-AC1D-B8F8E56959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0237" t="29771" r="2750" b="14372"/>
          <a:stretch/>
        </p:blipFill>
        <p:spPr>
          <a:xfrm>
            <a:off x="4895528" y="3726308"/>
            <a:ext cx="4140968" cy="2954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7EF6F4-2B83-F23C-8349-A6648DBE164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375" t="19972" r="3367" b="14030"/>
          <a:stretch/>
        </p:blipFill>
        <p:spPr>
          <a:xfrm>
            <a:off x="107504" y="3947288"/>
            <a:ext cx="4788024" cy="2722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E555F9-CD34-F979-2D28-2F8475A68BB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2438" t="44400" r="39762" b="24172"/>
          <a:stretch/>
        </p:blipFill>
        <p:spPr>
          <a:xfrm>
            <a:off x="5094776" y="1208088"/>
            <a:ext cx="4049224" cy="2409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1D95E4-E243-F122-4AE3-8C6917A855DB}"/>
              </a:ext>
            </a:extLst>
          </p:cNvPr>
          <p:cNvSpPr txBox="1"/>
          <p:nvPr/>
        </p:nvSpPr>
        <p:spPr>
          <a:xfrm>
            <a:off x="4877582" y="4715272"/>
            <a:ext cx="4158914" cy="1538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sz="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82508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DECCD-D0A6-051D-9C86-B61AEE232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Εικόνα 6">
            <a:extLst>
              <a:ext uri="{FF2B5EF4-FFF2-40B4-BE49-F238E27FC236}">
                <a16:creationId xmlns:a16="http://schemas.microsoft.com/office/drawing/2014/main" id="{030EBAEA-EE9C-8DBA-ECE9-BAD72A58D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780" name="Straight Connector 229">
            <a:extLst>
              <a:ext uri="{FF2B5EF4-FFF2-40B4-BE49-F238E27FC236}">
                <a16:creationId xmlns:a16="http://schemas.microsoft.com/office/drawing/2014/main" id="{21CD806A-1748-CEFF-E81F-89D7CA9C939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782" name="Εικόνα 1">
            <a:extLst>
              <a:ext uri="{FF2B5EF4-FFF2-40B4-BE49-F238E27FC236}">
                <a16:creationId xmlns:a16="http://schemas.microsoft.com/office/drawing/2014/main" id="{E8DB70BB-0DA4-942E-039D-A2CD4AFD6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49238"/>
            <a:ext cx="1116012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3E09E2-D4C1-EECB-130E-4BCE7299D7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183" t="35372" r="10625" b="22772"/>
          <a:stretch/>
        </p:blipFill>
        <p:spPr>
          <a:xfrm>
            <a:off x="349273" y="1628800"/>
            <a:ext cx="8558897" cy="4064768"/>
          </a:xfrm>
          <a:prstGeom prst="rect">
            <a:avLst/>
          </a:prstGeom>
        </p:spPr>
      </p:pic>
      <p:sp>
        <p:nvSpPr>
          <p:cNvPr id="2" name="9 - TextBox">
            <a:extLst>
              <a:ext uri="{FF2B5EF4-FFF2-40B4-BE49-F238E27FC236}">
                <a16:creationId xmlns:a16="http://schemas.microsoft.com/office/drawing/2014/main" id="{50CDFA1D-38BC-34BB-D618-39B922099EAB}"/>
              </a:ext>
            </a:extLst>
          </p:cNvPr>
          <p:cNvSpPr txBox="1"/>
          <p:nvPr/>
        </p:nvSpPr>
        <p:spPr>
          <a:xfrm>
            <a:off x="1403350" y="385762"/>
            <a:ext cx="63373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When adjuvant radiotherapy? </a:t>
            </a:r>
            <a:r>
              <a:rPr lang="en-GB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Sedlis</a:t>
            </a: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 criteria</a:t>
            </a:r>
            <a:endParaRPr lang="el-G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548355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F27E3-1B4E-6BCF-2DBA-9594CCB06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Εικόνα 6">
            <a:extLst>
              <a:ext uri="{FF2B5EF4-FFF2-40B4-BE49-F238E27FC236}">
                <a16:creationId xmlns:a16="http://schemas.microsoft.com/office/drawing/2014/main" id="{39F1AE80-D356-8EC8-E2B8-80F25A40F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9 - TextBox">
            <a:extLst>
              <a:ext uri="{FF2B5EF4-FFF2-40B4-BE49-F238E27FC236}">
                <a16:creationId xmlns:a16="http://schemas.microsoft.com/office/drawing/2014/main" id="{4AA4DCD2-6BB6-8DF0-EE81-7427A3853426}"/>
              </a:ext>
            </a:extLst>
          </p:cNvPr>
          <p:cNvSpPr txBox="1"/>
          <p:nvPr/>
        </p:nvSpPr>
        <p:spPr>
          <a:xfrm>
            <a:off x="1497980" y="240683"/>
            <a:ext cx="6148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Is adjuvant treatment beneficial for surgically treated patients? </a:t>
            </a:r>
            <a:endParaRPr lang="el-G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75780" name="Straight Connector 229">
            <a:extLst>
              <a:ext uri="{FF2B5EF4-FFF2-40B4-BE49-F238E27FC236}">
                <a16:creationId xmlns:a16="http://schemas.microsoft.com/office/drawing/2014/main" id="{11EAE1F6-1E90-3C08-4646-70788D2743C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782" name="Εικόνα 1">
            <a:extLst>
              <a:ext uri="{FF2B5EF4-FFF2-40B4-BE49-F238E27FC236}">
                <a16:creationId xmlns:a16="http://schemas.microsoft.com/office/drawing/2014/main" id="{884F5576-5EAA-6ACD-023C-8C6E77C04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49238"/>
            <a:ext cx="1116012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AD0B60-68DD-3879-12F9-8BD6C18E9A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382" t="40342" r="33462" b="28373"/>
          <a:stretch/>
        </p:blipFill>
        <p:spPr>
          <a:xfrm>
            <a:off x="2098886" y="1340768"/>
            <a:ext cx="4946228" cy="173545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30D638-FF7C-E864-A323-666DEBC691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665" t="34041" r="39045" b="25767"/>
          <a:stretch/>
        </p:blipFill>
        <p:spPr>
          <a:xfrm>
            <a:off x="2124444" y="3281089"/>
            <a:ext cx="4752528" cy="2016224"/>
          </a:xfrm>
          <a:prstGeom prst="rect">
            <a:avLst/>
          </a:prstGeom>
        </p:spPr>
      </p:pic>
      <p:sp>
        <p:nvSpPr>
          <p:cNvPr id="8" name="TextBox 25">
            <a:extLst>
              <a:ext uri="{FF2B5EF4-FFF2-40B4-BE49-F238E27FC236}">
                <a16:creationId xmlns:a16="http://schemas.microsoft.com/office/drawing/2014/main" id="{F30A4667-CD0D-2401-19AC-7E290C1FA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5479238"/>
            <a:ext cx="43204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Low risk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similar OS, worse PFS</a:t>
            </a: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C2D27C12-7FF3-1102-D38C-FE9669DA6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5873750"/>
            <a:ext cx="47525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Intermediate risk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similar OS, better PFS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8F54DE48-E683-4A6C-355F-F94EBC354273}"/>
              </a:ext>
            </a:extLst>
          </p:cNvPr>
          <p:cNvSpPr/>
          <p:nvPr/>
        </p:nvSpPr>
        <p:spPr>
          <a:xfrm>
            <a:off x="6353432" y="5572340"/>
            <a:ext cx="936104" cy="2303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5">
            <a:extLst>
              <a:ext uri="{FF2B5EF4-FFF2-40B4-BE49-F238E27FC236}">
                <a16:creationId xmlns:a16="http://schemas.microsoft.com/office/drawing/2014/main" id="{F5D523EB-5A57-3456-E823-95A4E6E95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5114" y="5479237"/>
            <a:ext cx="15841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No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5FE4536-9756-4E22-0668-095D7DEA3219}"/>
              </a:ext>
            </a:extLst>
          </p:cNvPr>
          <p:cNvSpPr/>
          <p:nvPr/>
        </p:nvSpPr>
        <p:spPr>
          <a:xfrm>
            <a:off x="6353432" y="5959712"/>
            <a:ext cx="936104" cy="2303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25">
            <a:extLst>
              <a:ext uri="{FF2B5EF4-FFF2-40B4-BE49-F238E27FC236}">
                <a16:creationId xmlns:a16="http://schemas.microsoft.com/office/drawing/2014/main" id="{EF17D1C5-BDD1-08B3-3189-F27622DF8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5114" y="5866609"/>
            <a:ext cx="15841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893895832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EBB99-1452-1876-FC6D-8E05F56AD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Εικόνα 6">
            <a:extLst>
              <a:ext uri="{FF2B5EF4-FFF2-40B4-BE49-F238E27FC236}">
                <a16:creationId xmlns:a16="http://schemas.microsoft.com/office/drawing/2014/main" id="{6E7BD4BB-0EE4-5956-8696-2859DF80C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9 - TextBox">
            <a:extLst>
              <a:ext uri="{FF2B5EF4-FFF2-40B4-BE49-F238E27FC236}">
                <a16:creationId xmlns:a16="http://schemas.microsoft.com/office/drawing/2014/main" id="{9DC71F7C-A2EE-D74F-095D-03E21E99F604}"/>
              </a:ext>
            </a:extLst>
          </p:cNvPr>
          <p:cNvSpPr txBox="1"/>
          <p:nvPr/>
        </p:nvSpPr>
        <p:spPr>
          <a:xfrm>
            <a:off x="1497980" y="240683"/>
            <a:ext cx="6148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Is addition of chemotherapy to radiotherapy beneficial? </a:t>
            </a:r>
            <a:endParaRPr lang="el-G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75780" name="Straight Connector 229">
            <a:extLst>
              <a:ext uri="{FF2B5EF4-FFF2-40B4-BE49-F238E27FC236}">
                <a16:creationId xmlns:a16="http://schemas.microsoft.com/office/drawing/2014/main" id="{7B63282A-CBEA-40FA-E86B-18B2F4D657B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782" name="Εικόνα 1">
            <a:extLst>
              <a:ext uri="{FF2B5EF4-FFF2-40B4-BE49-F238E27FC236}">
                <a16:creationId xmlns:a16="http://schemas.microsoft.com/office/drawing/2014/main" id="{3F519823-A0EC-D915-20C2-92A1C4DA6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49238"/>
            <a:ext cx="1116012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5536F3-4245-3073-9815-F013A47A6B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187" t="43935" r="15035" b="14684"/>
          <a:stretch/>
        </p:blipFill>
        <p:spPr>
          <a:xfrm>
            <a:off x="839788" y="3388731"/>
            <a:ext cx="3672408" cy="24579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86F9B7-3813-3BA8-56EF-F7F96E4EE9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382" t="49372" r="35038" b="12156"/>
          <a:stretch/>
        </p:blipFill>
        <p:spPr>
          <a:xfrm>
            <a:off x="611560" y="1216930"/>
            <a:ext cx="4442172" cy="1978809"/>
          </a:xfrm>
          <a:prstGeom prst="rect">
            <a:avLst/>
          </a:prstGeom>
        </p:spPr>
      </p:pic>
      <p:sp>
        <p:nvSpPr>
          <p:cNvPr id="15" name="TextBox 25">
            <a:extLst>
              <a:ext uri="{FF2B5EF4-FFF2-40B4-BE49-F238E27FC236}">
                <a16:creationId xmlns:a16="http://schemas.microsoft.com/office/drawing/2014/main" id="{5AD3265A-980C-26EB-7290-BCC286F1E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94" y="6039636"/>
            <a:ext cx="47525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Beneficial in high-risk patients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5723D1-99B0-4634-C4A5-2A7B619BA53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382" t="49217" r="35038" b="19972"/>
          <a:stretch/>
        </p:blipFill>
        <p:spPr>
          <a:xfrm>
            <a:off x="4721444" y="1216930"/>
            <a:ext cx="4442172" cy="15847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0EF28E-8972-1334-FE73-80CAB0CAB67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6613" t="52213" r="25587" b="9314"/>
          <a:stretch/>
        </p:blipFill>
        <p:spPr>
          <a:xfrm>
            <a:off x="4368527" y="3228005"/>
            <a:ext cx="4214896" cy="2413065"/>
          </a:xfrm>
          <a:prstGeom prst="rect">
            <a:avLst/>
          </a:prstGeom>
        </p:spPr>
      </p:pic>
      <p:sp>
        <p:nvSpPr>
          <p:cNvPr id="20" name="TextBox 25">
            <a:extLst>
              <a:ext uri="{FF2B5EF4-FFF2-40B4-BE49-F238E27FC236}">
                <a16:creationId xmlns:a16="http://schemas.microsoft.com/office/drawing/2014/main" id="{A7515D09-F2F2-CE36-C5CC-D85FCF7C3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196" y="6007370"/>
            <a:ext cx="47525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Not beneficial in intermediate-risk</a:t>
            </a:r>
          </a:p>
        </p:txBody>
      </p:sp>
    </p:spTree>
    <p:extLst>
      <p:ext uri="{BB962C8B-B14F-4D97-AF65-F5344CB8AC3E}">
        <p14:creationId xmlns:p14="http://schemas.microsoft.com/office/powerpoint/2010/main" val="3857636424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6D6C0-5262-4402-C4F5-0C1338B8E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Εικόνα 6">
            <a:extLst>
              <a:ext uri="{FF2B5EF4-FFF2-40B4-BE49-F238E27FC236}">
                <a16:creationId xmlns:a16="http://schemas.microsoft.com/office/drawing/2014/main" id="{74C3265C-F16C-9E2C-D2A2-21684E3E0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9 - TextBox">
            <a:extLst>
              <a:ext uri="{FF2B5EF4-FFF2-40B4-BE49-F238E27FC236}">
                <a16:creationId xmlns:a16="http://schemas.microsoft.com/office/drawing/2014/main" id="{CD0CE8E7-DDD7-4B79-B760-C6A265B0E33E}"/>
              </a:ext>
            </a:extLst>
          </p:cNvPr>
          <p:cNvSpPr txBox="1"/>
          <p:nvPr/>
        </p:nvSpPr>
        <p:spPr>
          <a:xfrm>
            <a:off x="1497980" y="240683"/>
            <a:ext cx="6148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Can we omit adjuvant therapy in intermediate risk patients?</a:t>
            </a:r>
            <a:endParaRPr lang="el-G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75780" name="Straight Connector 229">
            <a:extLst>
              <a:ext uri="{FF2B5EF4-FFF2-40B4-BE49-F238E27FC236}">
                <a16:creationId xmlns:a16="http://schemas.microsoft.com/office/drawing/2014/main" id="{948D8646-2F76-5DF7-E6B8-5A9C356E7ED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782" name="Εικόνα 1">
            <a:extLst>
              <a:ext uri="{FF2B5EF4-FFF2-40B4-BE49-F238E27FC236}">
                <a16:creationId xmlns:a16="http://schemas.microsoft.com/office/drawing/2014/main" id="{EFF3DF13-96A8-53CD-7F3A-512168D5F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49238"/>
            <a:ext cx="1116012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B9EFA-77CB-B5FF-26F1-C76B84B4B3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50" t="26200" r="32675" b="43772"/>
          <a:stretch/>
        </p:blipFill>
        <p:spPr>
          <a:xfrm>
            <a:off x="1597348" y="1158875"/>
            <a:ext cx="6048672" cy="196571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5C9E5C-D452-B10E-1508-5B85AF9FD2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801" t="39572" r="50000" b="24800"/>
          <a:stretch/>
        </p:blipFill>
        <p:spPr>
          <a:xfrm>
            <a:off x="179512" y="3429000"/>
            <a:ext cx="3805770" cy="30266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0EEE06-7B15-E1D1-2669-38BE124EB06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9212" t="33972" r="27163" b="48600"/>
          <a:stretch/>
        </p:blipFill>
        <p:spPr>
          <a:xfrm>
            <a:off x="3985282" y="3537490"/>
            <a:ext cx="4737098" cy="1965712"/>
          </a:xfrm>
          <a:prstGeom prst="rect">
            <a:avLst/>
          </a:prstGeom>
        </p:spPr>
      </p:pic>
      <p:sp>
        <p:nvSpPr>
          <p:cNvPr id="2" name="TextBox 25">
            <a:extLst>
              <a:ext uri="{FF2B5EF4-FFF2-40B4-BE49-F238E27FC236}">
                <a16:creationId xmlns:a16="http://schemas.microsoft.com/office/drawing/2014/main" id="{1A92294E-3994-462C-AEA4-DD9791E38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1623" y="5821004"/>
            <a:ext cx="37444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… potentially in some cases but we still need evidence…</a:t>
            </a:r>
          </a:p>
        </p:txBody>
      </p:sp>
    </p:spTree>
    <p:extLst>
      <p:ext uri="{BB962C8B-B14F-4D97-AF65-F5344CB8AC3E}">
        <p14:creationId xmlns:p14="http://schemas.microsoft.com/office/powerpoint/2010/main" val="392916275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9B3AE-0B33-3946-C938-9F6CF071B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Εικόνα 6">
            <a:extLst>
              <a:ext uri="{FF2B5EF4-FFF2-40B4-BE49-F238E27FC236}">
                <a16:creationId xmlns:a16="http://schemas.microsoft.com/office/drawing/2014/main" id="{69B9CE44-14C7-CACC-E73A-793C6ED69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9 - TextBox">
            <a:extLst>
              <a:ext uri="{FF2B5EF4-FFF2-40B4-BE49-F238E27FC236}">
                <a16:creationId xmlns:a16="http://schemas.microsoft.com/office/drawing/2014/main" id="{A432792F-67E6-412F-B44D-0BDC475E8816}"/>
              </a:ext>
            </a:extLst>
          </p:cNvPr>
          <p:cNvSpPr txBox="1"/>
          <p:nvPr/>
        </p:nvSpPr>
        <p:spPr>
          <a:xfrm>
            <a:off x="1497980" y="249238"/>
            <a:ext cx="6148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Can we omit adjuvant therapy in </a:t>
            </a:r>
          </a:p>
          <a:p>
            <a:pPr algn="ctr" eaLnBrk="1" hangingPunct="1">
              <a:defRPr/>
            </a:pP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high risk patients?</a:t>
            </a:r>
            <a:endParaRPr lang="el-G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75780" name="Straight Connector 229">
            <a:extLst>
              <a:ext uri="{FF2B5EF4-FFF2-40B4-BE49-F238E27FC236}">
                <a16:creationId xmlns:a16="http://schemas.microsoft.com/office/drawing/2014/main" id="{974FC485-FD19-291B-1EE7-36EB03CE38A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782" name="Εικόνα 1">
            <a:extLst>
              <a:ext uri="{FF2B5EF4-FFF2-40B4-BE49-F238E27FC236}">
                <a16:creationId xmlns:a16="http://schemas.microsoft.com/office/drawing/2014/main" id="{89C1B790-12EA-C9EC-CA52-77B80089A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49238"/>
            <a:ext cx="1116012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EF1ECD-8803-FB90-9F8F-35BB9D554C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382" t="48535" r="34250" b="19972"/>
          <a:stretch/>
        </p:blipFill>
        <p:spPr>
          <a:xfrm>
            <a:off x="2123728" y="1208088"/>
            <a:ext cx="5080341" cy="147872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1A210E-D4E4-BF6B-5C78-B287EF41F34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038" t="32572" r="26375" b="5201"/>
          <a:stretch/>
        </p:blipFill>
        <p:spPr>
          <a:xfrm>
            <a:off x="359532" y="2688027"/>
            <a:ext cx="3528392" cy="320067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AAA7D4-2ECB-1C08-13C2-CF9D2F48EA8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7951" t="35767" r="25588" b="18178"/>
          <a:stretch/>
        </p:blipFill>
        <p:spPr>
          <a:xfrm>
            <a:off x="4105385" y="2688028"/>
            <a:ext cx="4649912" cy="320067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TextBox 25">
            <a:extLst>
              <a:ext uri="{FF2B5EF4-FFF2-40B4-BE49-F238E27FC236}">
                <a16:creationId xmlns:a16="http://schemas.microsoft.com/office/drawing/2014/main" id="{C9F9E222-5B1F-98D2-9DCF-4B9BCE19D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5" y="2214940"/>
            <a:ext cx="2032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400" b="1" i="1" dirty="0">
                <a:solidFill>
                  <a:srgbClr val="FF0000"/>
                </a:solidFill>
                <a:latin typeface="Arial" panose="020B0604020202020204" pitchFamily="34" charset="0"/>
              </a:rPr>
              <a:t>10.3% false </a:t>
            </a:r>
          </a:p>
          <a:p>
            <a:pPr algn="ctr">
              <a:spcBef>
                <a:spcPct val="0"/>
              </a:spcBef>
              <a:buNone/>
            </a:pPr>
            <a:r>
              <a:rPr lang="en-GB" altLang="el-GR" sz="1400" b="1" i="1" dirty="0">
                <a:solidFill>
                  <a:srgbClr val="FF0000"/>
                </a:solidFill>
                <a:latin typeface="Arial" panose="020B0604020202020204" pitchFamily="34" charset="0"/>
              </a:rPr>
              <a:t>frozen section</a:t>
            </a:r>
          </a:p>
        </p:txBody>
      </p:sp>
      <p:sp>
        <p:nvSpPr>
          <p:cNvPr id="15" name="TextBox 25">
            <a:extLst>
              <a:ext uri="{FF2B5EF4-FFF2-40B4-BE49-F238E27FC236}">
                <a16:creationId xmlns:a16="http://schemas.microsoft.com/office/drawing/2014/main" id="{248240FC-1E11-5F10-A577-52F2B5A93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193" y="5941291"/>
            <a:ext cx="34923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600" b="1" dirty="0">
                <a:solidFill>
                  <a:srgbClr val="002060"/>
                </a:solidFill>
                <a:latin typeface="Arial" panose="020B0604020202020204" pitchFamily="34" charset="0"/>
              </a:rPr>
              <a:t>Adjuvant treatment improved survival outcomes but also increased complications</a:t>
            </a:r>
          </a:p>
        </p:txBody>
      </p:sp>
      <p:sp>
        <p:nvSpPr>
          <p:cNvPr id="2" name="TextBox 25">
            <a:extLst>
              <a:ext uri="{FF2B5EF4-FFF2-40B4-BE49-F238E27FC236}">
                <a16:creationId xmlns:a16="http://schemas.microsoft.com/office/drawing/2014/main" id="{F3AB0A01-FC9F-343B-CA39-0342B393C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7293" y="5941291"/>
            <a:ext cx="1656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2800" b="1" dirty="0">
                <a:solidFill>
                  <a:srgbClr val="FF0000"/>
                </a:solidFill>
                <a:latin typeface="Arial" panose="020B0604020202020204" pitchFamily="34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80705974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08F64-552E-6550-7264-32B173F37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Εικόνα 6">
            <a:extLst>
              <a:ext uri="{FF2B5EF4-FFF2-40B4-BE49-F238E27FC236}">
                <a16:creationId xmlns:a16="http://schemas.microsoft.com/office/drawing/2014/main" id="{7894BD72-2132-2CB1-3A38-163A96A54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9 - TextBox">
            <a:extLst>
              <a:ext uri="{FF2B5EF4-FFF2-40B4-BE49-F238E27FC236}">
                <a16:creationId xmlns:a16="http://schemas.microsoft.com/office/drawing/2014/main" id="{2CB3B873-0E0E-01D6-805F-5AC8C649A933}"/>
              </a:ext>
            </a:extLst>
          </p:cNvPr>
          <p:cNvSpPr txBox="1"/>
          <p:nvPr/>
        </p:nvSpPr>
        <p:spPr>
          <a:xfrm>
            <a:off x="1497980" y="437920"/>
            <a:ext cx="6148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Why should we avoid combination of therapies ?</a:t>
            </a:r>
            <a:endParaRPr lang="el-G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75780" name="Straight Connector 229">
            <a:extLst>
              <a:ext uri="{FF2B5EF4-FFF2-40B4-BE49-F238E27FC236}">
                <a16:creationId xmlns:a16="http://schemas.microsoft.com/office/drawing/2014/main" id="{B96B3107-6EA6-1854-83FF-06F70FB8F3C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782" name="Εικόνα 1">
            <a:extLst>
              <a:ext uri="{FF2B5EF4-FFF2-40B4-BE49-F238E27FC236}">
                <a16:creationId xmlns:a16="http://schemas.microsoft.com/office/drawing/2014/main" id="{B8DCAC8F-3CD7-6205-DA27-A8B4E6BD2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49238"/>
            <a:ext cx="1116012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5">
            <a:extLst>
              <a:ext uri="{FF2B5EF4-FFF2-40B4-BE49-F238E27FC236}">
                <a16:creationId xmlns:a16="http://schemas.microsoft.com/office/drawing/2014/main" id="{229441BF-B419-6826-852D-A7742EF90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556792"/>
            <a:ext cx="84249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l-GR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 </a:t>
            </a:r>
            <a:r>
              <a:rPr lang="en-GB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6% </a:t>
            </a: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grade 3–4 adverse events vs. </a:t>
            </a:r>
            <a:r>
              <a:rPr lang="en-GB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2.1%</a:t>
            </a: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in the no further therapy group</a:t>
            </a:r>
            <a:endParaRPr lang="el-GR" altLang="el-GR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25">
            <a:extLst>
              <a:ext uri="{FF2B5EF4-FFF2-40B4-BE49-F238E27FC236}">
                <a16:creationId xmlns:a16="http://schemas.microsoft.com/office/drawing/2014/main" id="{85B5DBB1-1E84-DA34-A92C-07B1326EB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8006" y="2132856"/>
            <a:ext cx="149996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l-GR" sz="1100" b="1" i="1" dirty="0" err="1">
                <a:latin typeface="Arial" panose="020B0604020202020204" pitchFamily="34" charset="0"/>
              </a:rPr>
              <a:t>Sedlis</a:t>
            </a:r>
            <a:r>
              <a:rPr lang="en-GB" altLang="el-GR" sz="1100" b="1" i="1" dirty="0">
                <a:latin typeface="Arial" panose="020B0604020202020204" pitchFamily="34" charset="0"/>
              </a:rPr>
              <a:t> et al 1999</a:t>
            </a:r>
            <a:endParaRPr lang="el-GR" altLang="el-GR" sz="1100" b="1" i="1" dirty="0">
              <a:latin typeface="Arial" panose="020B0604020202020204" pitchFamily="34" charset="0"/>
            </a:endParaRPr>
          </a:p>
        </p:txBody>
      </p:sp>
      <p:sp>
        <p:nvSpPr>
          <p:cNvPr id="13" name="TextBox 25">
            <a:extLst>
              <a:ext uri="{FF2B5EF4-FFF2-40B4-BE49-F238E27FC236}">
                <a16:creationId xmlns:a16="http://schemas.microsoft.com/office/drawing/2014/main" id="{F3EA81E1-3248-4EDC-8519-C936CB350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2852936"/>
            <a:ext cx="84249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l-GR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 </a:t>
            </a: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Similar results reported from </a:t>
            </a:r>
            <a:r>
              <a:rPr lang="en-GB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Peters et al 2000 </a:t>
            </a: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and </a:t>
            </a:r>
            <a:r>
              <a:rPr lang="en-GB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Kim et al 2020</a:t>
            </a:r>
            <a:endParaRPr lang="el-GR" altLang="el-GR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25">
            <a:extLst>
              <a:ext uri="{FF2B5EF4-FFF2-40B4-BE49-F238E27FC236}">
                <a16:creationId xmlns:a16="http://schemas.microsoft.com/office/drawing/2014/main" id="{24AFDA36-4822-33E5-7858-FE7B7EEFA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60" y="3429000"/>
            <a:ext cx="30243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el-GR" sz="1100" b="1" i="1" dirty="0">
                <a:latin typeface="Arial" panose="020B0604020202020204" pitchFamily="34" charset="0"/>
              </a:rPr>
              <a:t>J Gynecol Oncol. 2020 May;31(3):e35</a:t>
            </a:r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id="{40285DD1-B4D3-D5BC-C4B4-8ED7A2DB4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60" y="3668997"/>
            <a:ext cx="30243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el-GR" sz="1100" b="1" i="1" dirty="0">
                <a:latin typeface="Arial" panose="020B0604020202020204" pitchFamily="34" charset="0"/>
              </a:rPr>
              <a:t>J Clin Oncol 2000. 18</a:t>
            </a:r>
            <a:r>
              <a:rPr lang="el-GR" altLang="el-GR" sz="1100" b="1" i="1" dirty="0">
                <a:latin typeface="Arial" panose="020B0604020202020204" pitchFamily="34" charset="0"/>
              </a:rPr>
              <a:t>:</a:t>
            </a:r>
            <a:r>
              <a:rPr lang="en-GB" altLang="el-GR" sz="1100" b="1" i="1" dirty="0">
                <a:latin typeface="Arial" panose="020B0604020202020204" pitchFamily="34" charset="0"/>
              </a:rPr>
              <a:t>1606-1313</a:t>
            </a:r>
            <a:endParaRPr lang="it-IT" altLang="el-GR" sz="1100" b="1" i="1" dirty="0">
              <a:latin typeface="Arial" panose="020B0604020202020204" pitchFamily="34" charset="0"/>
            </a:endParaRPr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id="{C886FF6B-A95D-6404-8EB7-BC449D04E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966" y="4747211"/>
            <a:ext cx="82265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l-GR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 </a:t>
            </a: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However, other yet retrospective studies report similar rates (e.g.  </a:t>
            </a:r>
          </a:p>
          <a:p>
            <a:pPr>
              <a:spcBef>
                <a:spcPct val="0"/>
              </a:spcBef>
              <a:buNone/>
            </a:pP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     </a:t>
            </a:r>
            <a:r>
              <a:rPr lang="en-GB" altLang="el-GR" sz="1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Sandadi</a:t>
            </a: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et al 2013, 5% vs. 4%, respectively; p = 0.999)</a:t>
            </a:r>
            <a:endParaRPr lang="el-GR" altLang="el-GR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5">
            <a:extLst>
              <a:ext uri="{FF2B5EF4-FFF2-40B4-BE49-F238E27FC236}">
                <a16:creationId xmlns:a16="http://schemas.microsoft.com/office/drawing/2014/main" id="{4D3A2CD2-4DF6-572C-C53B-D14EF11E0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5838" y="5463535"/>
            <a:ext cx="30243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el-GR" sz="1100" b="1" i="1" dirty="0">
                <a:latin typeface="Arial" panose="020B0604020202020204" pitchFamily="34" charset="0"/>
              </a:rPr>
              <a:t>Int J Gynecol Cancer. 2013; 23(3): 553–558</a:t>
            </a:r>
            <a:endParaRPr lang="el-GR" altLang="el-GR" sz="1100" b="1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838391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F0F9A-D2BD-101B-19CA-E7AA7AE6A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Εικόνα 6">
            <a:extLst>
              <a:ext uri="{FF2B5EF4-FFF2-40B4-BE49-F238E27FC236}">
                <a16:creationId xmlns:a16="http://schemas.microsoft.com/office/drawing/2014/main" id="{A121F15E-CAAE-1A25-F9AF-D57D6D869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9 - TextBox">
            <a:extLst>
              <a:ext uri="{FF2B5EF4-FFF2-40B4-BE49-F238E27FC236}">
                <a16:creationId xmlns:a16="http://schemas.microsoft.com/office/drawing/2014/main" id="{8E0D1FA7-365B-CAF9-49A1-286BA863F57E}"/>
              </a:ext>
            </a:extLst>
          </p:cNvPr>
          <p:cNvSpPr txBox="1"/>
          <p:nvPr/>
        </p:nvSpPr>
        <p:spPr>
          <a:xfrm>
            <a:off x="872232" y="422244"/>
            <a:ext cx="7399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How many IB2 patients receive adjuvant treatment?</a:t>
            </a:r>
            <a:endParaRPr lang="el-G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75780" name="Straight Connector 229">
            <a:extLst>
              <a:ext uri="{FF2B5EF4-FFF2-40B4-BE49-F238E27FC236}">
                <a16:creationId xmlns:a16="http://schemas.microsoft.com/office/drawing/2014/main" id="{647ED3A7-307E-8833-77B3-67058E966F9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782" name="Εικόνα 1">
            <a:extLst>
              <a:ext uri="{FF2B5EF4-FFF2-40B4-BE49-F238E27FC236}">
                <a16:creationId xmlns:a16="http://schemas.microsoft.com/office/drawing/2014/main" id="{EBF7A745-F72A-24DD-4E9C-E5EDB3028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49238"/>
            <a:ext cx="1116012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EEE2A7-2371-17C8-AE35-8EB247F150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200" t="21315" r="26763" b="49285"/>
          <a:stretch/>
        </p:blipFill>
        <p:spPr>
          <a:xfrm>
            <a:off x="1691680" y="1157918"/>
            <a:ext cx="5856647" cy="201622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99D01B-CFE6-9617-38D1-876557D221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375" t="36000" r="27950" b="19200"/>
          <a:stretch/>
        </p:blipFill>
        <p:spPr>
          <a:xfrm>
            <a:off x="2123728" y="3245505"/>
            <a:ext cx="5184576" cy="2860456"/>
          </a:xfrm>
          <a:prstGeom prst="rect">
            <a:avLst/>
          </a:prstGeom>
        </p:spPr>
      </p:pic>
      <p:sp>
        <p:nvSpPr>
          <p:cNvPr id="9" name="TextBox 25">
            <a:extLst>
              <a:ext uri="{FF2B5EF4-FFF2-40B4-BE49-F238E27FC236}">
                <a16:creationId xmlns:a16="http://schemas.microsoft.com/office/drawing/2014/main" id="{D97E36BA-523F-FD72-7269-3E1C5D3F6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01" y="6224027"/>
            <a:ext cx="9036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 </a:t>
            </a: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51% of patients received adjuvant treatment</a:t>
            </a:r>
            <a:endParaRPr lang="el-GR" altLang="el-GR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C105E-E69E-0E3C-DDA1-9402DE1A5668}"/>
              </a:ext>
            </a:extLst>
          </p:cNvPr>
          <p:cNvSpPr txBox="1"/>
          <p:nvPr/>
        </p:nvSpPr>
        <p:spPr>
          <a:xfrm>
            <a:off x="2195736" y="4627875"/>
            <a:ext cx="4908542" cy="1692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sz="5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ECD588-17E7-3B14-7BB5-BFBCE8940724}"/>
              </a:ext>
            </a:extLst>
          </p:cNvPr>
          <p:cNvSpPr txBox="1"/>
          <p:nvPr/>
        </p:nvSpPr>
        <p:spPr>
          <a:xfrm>
            <a:off x="2231740" y="4073823"/>
            <a:ext cx="4872539" cy="1692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sz="5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C5D94-378B-0C23-6F6D-411133D524E0}"/>
              </a:ext>
            </a:extLst>
          </p:cNvPr>
          <p:cNvSpPr txBox="1"/>
          <p:nvPr/>
        </p:nvSpPr>
        <p:spPr>
          <a:xfrm>
            <a:off x="2231739" y="5071418"/>
            <a:ext cx="4872539" cy="1692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sz="5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DC93C4-E2C4-097E-A6A3-0D6009B4C62F}"/>
              </a:ext>
            </a:extLst>
          </p:cNvPr>
          <p:cNvSpPr txBox="1"/>
          <p:nvPr/>
        </p:nvSpPr>
        <p:spPr>
          <a:xfrm>
            <a:off x="2241671" y="5600481"/>
            <a:ext cx="4908542" cy="1692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sz="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8532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46" name="Straight Connector 229">
            <a:extLst>
              <a:ext uri="{FF2B5EF4-FFF2-40B4-BE49-F238E27FC236}">
                <a16:creationId xmlns:a16="http://schemas.microsoft.com/office/drawing/2014/main" id="{BF9892BD-B3BA-C7F1-D3E0-24F642111FA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7" name="TextBox 1">
            <a:extLst>
              <a:ext uri="{FF2B5EF4-FFF2-40B4-BE49-F238E27FC236}">
                <a16:creationId xmlns:a16="http://schemas.microsoft.com/office/drawing/2014/main" id="{6B398C61-EB66-E8C5-1406-210149331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3429000"/>
            <a:ext cx="64817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l-GR" sz="2800" b="1" dirty="0">
                <a:latin typeface="Arial" panose="020B0604020202020204" pitchFamily="34" charset="0"/>
              </a:rPr>
              <a:t>Declare no conflict of interest</a:t>
            </a:r>
            <a:endParaRPr lang="el-GR" altLang="el-GR" sz="2800" b="1" dirty="0">
              <a:latin typeface="Arial" panose="020B0604020202020204" pitchFamily="34" charset="0"/>
            </a:endParaRPr>
          </a:p>
        </p:txBody>
      </p:sp>
      <p:pic>
        <p:nvPicPr>
          <p:cNvPr id="6148" name="Εικόνα 10">
            <a:extLst>
              <a:ext uri="{FF2B5EF4-FFF2-40B4-BE49-F238E27FC236}">
                <a16:creationId xmlns:a16="http://schemas.microsoft.com/office/drawing/2014/main" id="{B342CBD6-7726-DDAB-2930-1E26D5714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Εικόνα 1">
            <a:extLst>
              <a:ext uri="{FF2B5EF4-FFF2-40B4-BE49-F238E27FC236}">
                <a16:creationId xmlns:a16="http://schemas.microsoft.com/office/drawing/2014/main" id="{4D68DE16-4D63-2994-EE93-5C3DD5481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61913"/>
            <a:ext cx="1728787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BB886-B10B-B56E-729C-F57A653D3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46" name="Straight Connector 229">
            <a:extLst>
              <a:ext uri="{FF2B5EF4-FFF2-40B4-BE49-F238E27FC236}">
                <a16:creationId xmlns:a16="http://schemas.microsoft.com/office/drawing/2014/main" id="{EED36FA1-B952-1DCA-D379-B84C482872C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7" name="TextBox 1">
            <a:extLst>
              <a:ext uri="{FF2B5EF4-FFF2-40B4-BE49-F238E27FC236}">
                <a16:creationId xmlns:a16="http://schemas.microsoft.com/office/drawing/2014/main" id="{BBE1C080-BAE1-5498-EB60-D66C2E17C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3429000"/>
            <a:ext cx="6481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l-GR" sz="2400" b="1" dirty="0">
                <a:latin typeface="Arial" panose="020B0604020202020204" pitchFamily="34" charset="0"/>
              </a:rPr>
              <a:t>STRATEGY TO ACHIEVE MONOTHERAPY</a:t>
            </a:r>
            <a:endParaRPr lang="el-GR" altLang="el-GR" sz="2400" b="1" dirty="0">
              <a:latin typeface="Arial" panose="020B0604020202020204" pitchFamily="34" charset="0"/>
            </a:endParaRPr>
          </a:p>
        </p:txBody>
      </p:sp>
      <p:pic>
        <p:nvPicPr>
          <p:cNvPr id="6148" name="Εικόνα 10">
            <a:extLst>
              <a:ext uri="{FF2B5EF4-FFF2-40B4-BE49-F238E27FC236}">
                <a16:creationId xmlns:a16="http://schemas.microsoft.com/office/drawing/2014/main" id="{0EC33944-8F77-4FD0-A036-8B9B4A077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Εικόνα 1">
            <a:extLst>
              <a:ext uri="{FF2B5EF4-FFF2-40B4-BE49-F238E27FC236}">
                <a16:creationId xmlns:a16="http://schemas.microsoft.com/office/drawing/2014/main" id="{7CC6189B-9546-B4A6-555A-D318F3142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61913"/>
            <a:ext cx="1728787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363095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FBD76-23C8-03EB-7D23-D5504DB2C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Εικόνα 6">
            <a:extLst>
              <a:ext uri="{FF2B5EF4-FFF2-40B4-BE49-F238E27FC236}">
                <a16:creationId xmlns:a16="http://schemas.microsoft.com/office/drawing/2014/main" id="{D6DE511C-6130-5308-5171-55936F614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9 - TextBox">
            <a:extLst>
              <a:ext uri="{FF2B5EF4-FFF2-40B4-BE49-F238E27FC236}">
                <a16:creationId xmlns:a16="http://schemas.microsoft.com/office/drawing/2014/main" id="{D4731172-611E-5C08-9DC7-044E0A7BF4D5}"/>
              </a:ext>
            </a:extLst>
          </p:cNvPr>
          <p:cNvSpPr txBox="1"/>
          <p:nvPr/>
        </p:nvSpPr>
        <p:spPr>
          <a:xfrm>
            <a:off x="872232" y="422244"/>
            <a:ext cx="7399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How may we achieve monotherapy?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75780" name="Straight Connector 229">
            <a:extLst>
              <a:ext uri="{FF2B5EF4-FFF2-40B4-BE49-F238E27FC236}">
                <a16:creationId xmlns:a16="http://schemas.microsoft.com/office/drawing/2014/main" id="{1A03E704-9366-8794-A358-C53ABF97D06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782" name="Εικόνα 1">
            <a:extLst>
              <a:ext uri="{FF2B5EF4-FFF2-40B4-BE49-F238E27FC236}">
                <a16:creationId xmlns:a16="http://schemas.microsoft.com/office/drawing/2014/main" id="{8BE5F57C-D7F4-BA35-4C14-256C49B54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49238"/>
            <a:ext cx="1116012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5">
            <a:extLst>
              <a:ext uri="{FF2B5EF4-FFF2-40B4-BE49-F238E27FC236}">
                <a16:creationId xmlns:a16="http://schemas.microsoft.com/office/drawing/2014/main" id="{EF177592-1AD3-A1DD-163A-29BBAC77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164" y="1684511"/>
            <a:ext cx="2232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FIGO staging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CF4974FC-A6CE-5AC2-7C45-8AE209C10A0E}"/>
              </a:ext>
            </a:extLst>
          </p:cNvPr>
          <p:cNvSpPr/>
          <p:nvPr/>
        </p:nvSpPr>
        <p:spPr>
          <a:xfrm>
            <a:off x="3851920" y="1684511"/>
            <a:ext cx="838640" cy="4358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BD0F9224-2172-92DD-6A0F-D9920D258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0560" y="1551527"/>
            <a:ext cx="34923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Clinical examination, preoperative work-up</a:t>
            </a:r>
          </a:p>
        </p:txBody>
      </p:sp>
      <p:sp>
        <p:nvSpPr>
          <p:cNvPr id="6" name="TextBox 25">
            <a:extLst>
              <a:ext uri="{FF2B5EF4-FFF2-40B4-BE49-F238E27FC236}">
                <a16:creationId xmlns:a16="http://schemas.microsoft.com/office/drawing/2014/main" id="{117DD557-0C2D-D7E9-5F2C-310B56FF1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164" y="2439594"/>
            <a:ext cx="2232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LVSI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009F80C-8976-4C15-474E-7972B6C78B73}"/>
              </a:ext>
            </a:extLst>
          </p:cNvPr>
          <p:cNvSpPr/>
          <p:nvPr/>
        </p:nvSpPr>
        <p:spPr>
          <a:xfrm>
            <a:off x="3851920" y="2439594"/>
            <a:ext cx="838640" cy="4358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9B131009-EDAB-219D-29E0-6D7BDED68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4285" y="2472840"/>
            <a:ext cx="3492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 conization</a:t>
            </a:r>
          </a:p>
        </p:txBody>
      </p:sp>
      <p:sp>
        <p:nvSpPr>
          <p:cNvPr id="12" name="TextBox 25">
            <a:extLst>
              <a:ext uri="{FF2B5EF4-FFF2-40B4-BE49-F238E27FC236}">
                <a16:creationId xmlns:a16="http://schemas.microsoft.com/office/drawing/2014/main" id="{5E155DDC-5BDE-F431-6EF4-3FBB13DE3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164" y="3244334"/>
            <a:ext cx="2232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Depth of invasion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A062729-6509-BFCF-F361-5F64D706E3F7}"/>
              </a:ext>
            </a:extLst>
          </p:cNvPr>
          <p:cNvSpPr/>
          <p:nvPr/>
        </p:nvSpPr>
        <p:spPr>
          <a:xfrm>
            <a:off x="3851920" y="3244334"/>
            <a:ext cx="838640" cy="4358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25">
            <a:extLst>
              <a:ext uri="{FF2B5EF4-FFF2-40B4-BE49-F238E27FC236}">
                <a16:creationId xmlns:a16="http://schemas.microsoft.com/office/drawing/2014/main" id="{9AAFF372-3D1D-16A4-C894-5CAE134E1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4285" y="3277580"/>
            <a:ext cx="3492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 conization</a:t>
            </a:r>
          </a:p>
        </p:txBody>
      </p:sp>
      <p:sp>
        <p:nvSpPr>
          <p:cNvPr id="15" name="TextBox 25">
            <a:extLst>
              <a:ext uri="{FF2B5EF4-FFF2-40B4-BE49-F238E27FC236}">
                <a16:creationId xmlns:a16="http://schemas.microsoft.com/office/drawing/2014/main" id="{8041C5F6-74AA-76C5-2D5B-CEBEEBF96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592" y="4082320"/>
            <a:ext cx="2232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Nodal status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AE18ECC-86F9-B1F2-6657-A51BBE6C08CC}"/>
              </a:ext>
            </a:extLst>
          </p:cNvPr>
          <p:cNvSpPr/>
          <p:nvPr/>
        </p:nvSpPr>
        <p:spPr>
          <a:xfrm>
            <a:off x="3857348" y="4082320"/>
            <a:ext cx="838640" cy="4358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ED1BC819-F0A7-F54E-5366-DC98AB7F9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040" y="4115566"/>
            <a:ext cx="3492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SLN, pelvic lymphadenectomy</a:t>
            </a: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5169E83C-17C4-62BA-C217-4727F524F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164" y="4870649"/>
            <a:ext cx="2232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Tumor</a:t>
            </a: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size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AB499AE4-1E4E-6F22-FF5F-A517A35939EA}"/>
              </a:ext>
            </a:extLst>
          </p:cNvPr>
          <p:cNvSpPr/>
          <p:nvPr/>
        </p:nvSpPr>
        <p:spPr>
          <a:xfrm>
            <a:off x="3851920" y="4870649"/>
            <a:ext cx="838640" cy="4358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909D1BB6-967E-042F-D679-4B83BC7CE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612" y="4903895"/>
            <a:ext cx="3492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MRI</a:t>
            </a:r>
          </a:p>
        </p:txBody>
      </p:sp>
      <p:sp>
        <p:nvSpPr>
          <p:cNvPr id="21" name="TextBox 25">
            <a:extLst>
              <a:ext uri="{FF2B5EF4-FFF2-40B4-BE49-F238E27FC236}">
                <a16:creationId xmlns:a16="http://schemas.microsoft.com/office/drawing/2014/main" id="{F86763D0-A15E-554E-AE36-8EC1E7F69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51" y="5883879"/>
            <a:ext cx="90364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 </a:t>
            </a: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Preoperative MRI, conization and staging lymphadenectomy may only give the overall spectrum of parameters </a:t>
            </a:r>
            <a:r>
              <a:rPr lang="en-GB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BEFORE OPERATING </a:t>
            </a: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to achieve monotherapy</a:t>
            </a:r>
            <a:endParaRPr lang="el-GR" altLang="el-GR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753995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28298-3B96-E9CF-02EB-6B92DB32B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Εικόνα 6">
            <a:extLst>
              <a:ext uri="{FF2B5EF4-FFF2-40B4-BE49-F238E27FC236}">
                <a16:creationId xmlns:a16="http://schemas.microsoft.com/office/drawing/2014/main" id="{C863C454-3EDB-6241-6E0E-060531950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9 - TextBox">
            <a:extLst>
              <a:ext uri="{FF2B5EF4-FFF2-40B4-BE49-F238E27FC236}">
                <a16:creationId xmlns:a16="http://schemas.microsoft.com/office/drawing/2014/main" id="{105CE1A1-EE01-BB29-BFF2-C5D98DD4F524}"/>
              </a:ext>
            </a:extLst>
          </p:cNvPr>
          <p:cNvSpPr txBox="1"/>
          <p:nvPr/>
        </p:nvSpPr>
        <p:spPr>
          <a:xfrm>
            <a:off x="872232" y="422244"/>
            <a:ext cx="7399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How may we achieve monotherapy?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75780" name="Straight Connector 229">
            <a:extLst>
              <a:ext uri="{FF2B5EF4-FFF2-40B4-BE49-F238E27FC236}">
                <a16:creationId xmlns:a16="http://schemas.microsoft.com/office/drawing/2014/main" id="{4C028A8C-86D5-C1A5-5533-155439C617B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782" name="Εικόνα 1">
            <a:extLst>
              <a:ext uri="{FF2B5EF4-FFF2-40B4-BE49-F238E27FC236}">
                <a16:creationId xmlns:a16="http://schemas.microsoft.com/office/drawing/2014/main" id="{1E696D87-C850-F69B-B684-6D3179D2D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49238"/>
            <a:ext cx="1116012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5">
            <a:extLst>
              <a:ext uri="{FF2B5EF4-FFF2-40B4-BE49-F238E27FC236}">
                <a16:creationId xmlns:a16="http://schemas.microsoft.com/office/drawing/2014/main" id="{B8AC3344-5BBA-0442-994E-CE56C71DF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848" y="1268760"/>
            <a:ext cx="2232248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800" b="1" dirty="0">
                <a:solidFill>
                  <a:schemeClr val="bg1"/>
                </a:solidFill>
                <a:latin typeface="Arial" panose="020B0604020202020204" pitchFamily="34" charset="0"/>
              </a:rPr>
              <a:t>CC case</a:t>
            </a:r>
          </a:p>
        </p:txBody>
      </p:sp>
      <p:sp>
        <p:nvSpPr>
          <p:cNvPr id="7" name="TextBox 25">
            <a:extLst>
              <a:ext uri="{FF2B5EF4-FFF2-40B4-BE49-F238E27FC236}">
                <a16:creationId xmlns:a16="http://schemas.microsoft.com/office/drawing/2014/main" id="{389E5755-3810-989D-6953-4B4DD3797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848" y="1988840"/>
            <a:ext cx="2232248" cy="3693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800" b="1" dirty="0">
                <a:solidFill>
                  <a:schemeClr val="bg1"/>
                </a:solidFill>
                <a:latin typeface="Arial" panose="020B0604020202020204" pitchFamily="34" charset="0"/>
              </a:rPr>
              <a:t>Tumour size (MRI)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116DDF5-BE23-5A56-1194-4B1E3C925873}"/>
              </a:ext>
            </a:extLst>
          </p:cNvPr>
          <p:cNvCxnSpPr>
            <a:stCxn id="4" idx="2"/>
            <a:endCxn id="7" idx="0"/>
          </p:cNvCxnSpPr>
          <p:nvPr/>
        </p:nvCxnSpPr>
        <p:spPr>
          <a:xfrm>
            <a:off x="4319972" y="1638092"/>
            <a:ext cx="0" cy="35074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8A0861D-27BD-11E9-5644-B6B9A225B225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2415869" y="2358172"/>
            <a:ext cx="1904103" cy="19744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5">
            <a:extLst>
              <a:ext uri="{FF2B5EF4-FFF2-40B4-BE49-F238E27FC236}">
                <a16:creationId xmlns:a16="http://schemas.microsoft.com/office/drawing/2014/main" id="{1177361E-1A5C-4A67-6A39-0C33A93C7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08" y="2591616"/>
            <a:ext cx="1542746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800" b="1" dirty="0">
                <a:solidFill>
                  <a:schemeClr val="bg1"/>
                </a:solidFill>
                <a:latin typeface="Arial" panose="020B0604020202020204" pitchFamily="34" charset="0"/>
              </a:rPr>
              <a:t>&gt; 4 cm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0BDB410-B5F4-7813-5581-B9B1068761F6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2483768" y="2981083"/>
            <a:ext cx="21113" cy="215122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5">
            <a:extLst>
              <a:ext uri="{FF2B5EF4-FFF2-40B4-BE49-F238E27FC236}">
                <a16:creationId xmlns:a16="http://schemas.microsoft.com/office/drawing/2014/main" id="{79750361-6B0D-9EB7-E37C-E81BD89C2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757" y="5132305"/>
            <a:ext cx="2232248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800" b="1" dirty="0">
                <a:solidFill>
                  <a:schemeClr val="bg1"/>
                </a:solidFill>
                <a:latin typeface="Arial" panose="020B0604020202020204" pitchFamily="34" charset="0"/>
              </a:rPr>
              <a:t>Definitive CR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80D2D14-F89B-9A2C-C7EA-033A9113C257}"/>
              </a:ext>
            </a:extLst>
          </p:cNvPr>
          <p:cNvCxnSpPr>
            <a:cxnSpLocks/>
          </p:cNvCxnSpPr>
          <p:nvPr/>
        </p:nvCxnSpPr>
        <p:spPr>
          <a:xfrm>
            <a:off x="4427984" y="2358172"/>
            <a:ext cx="2448272" cy="19744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5">
            <a:extLst>
              <a:ext uri="{FF2B5EF4-FFF2-40B4-BE49-F238E27FC236}">
                <a16:creationId xmlns:a16="http://schemas.microsoft.com/office/drawing/2014/main" id="{444E9376-0203-0D5F-A298-89E8AAD16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58" y="2591616"/>
            <a:ext cx="1512169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800" b="1" dirty="0">
                <a:solidFill>
                  <a:schemeClr val="bg1"/>
                </a:solidFill>
                <a:latin typeface="Arial" panose="020B0604020202020204" pitchFamily="34" charset="0"/>
              </a:rPr>
              <a:t>≤ 4 cm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330A317-6F91-CE03-A687-4D99B1ECD0C6}"/>
              </a:ext>
            </a:extLst>
          </p:cNvPr>
          <p:cNvCxnSpPr>
            <a:cxnSpLocks/>
          </p:cNvCxnSpPr>
          <p:nvPr/>
        </p:nvCxnSpPr>
        <p:spPr>
          <a:xfrm>
            <a:off x="6805485" y="2960948"/>
            <a:ext cx="0" cy="46805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25">
            <a:extLst>
              <a:ext uri="{FF2B5EF4-FFF2-40B4-BE49-F238E27FC236}">
                <a16:creationId xmlns:a16="http://schemas.microsoft.com/office/drawing/2014/main" id="{E5EB4BAA-0950-ED87-65C6-1B4D008E8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4068" y="3400018"/>
            <a:ext cx="3384375" cy="5847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600" b="1" dirty="0">
                <a:solidFill>
                  <a:schemeClr val="bg1"/>
                </a:solidFill>
                <a:latin typeface="Arial" panose="020B0604020202020204" pitchFamily="34" charset="0"/>
              </a:rPr>
              <a:t>Conization &amp; staging lymphadenectomy 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CDC4CD0-F1F5-AFF5-AB43-DF21463F2C96}"/>
              </a:ext>
            </a:extLst>
          </p:cNvPr>
          <p:cNvCxnSpPr>
            <a:cxnSpLocks/>
          </p:cNvCxnSpPr>
          <p:nvPr/>
        </p:nvCxnSpPr>
        <p:spPr>
          <a:xfrm flipH="1">
            <a:off x="6207073" y="3984793"/>
            <a:ext cx="432048" cy="36004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25">
            <a:extLst>
              <a:ext uri="{FF2B5EF4-FFF2-40B4-BE49-F238E27FC236}">
                <a16:creationId xmlns:a16="http://schemas.microsoft.com/office/drawing/2014/main" id="{2A90F37F-2CD5-D302-4D0C-A015E4B7C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343960"/>
            <a:ext cx="2232248" cy="3693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800" b="1" dirty="0">
                <a:solidFill>
                  <a:schemeClr val="bg1"/>
                </a:solidFill>
                <a:latin typeface="Arial" panose="020B0604020202020204" pitchFamily="34" charset="0"/>
              </a:rPr>
              <a:t>Positive nodes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3D99B2B-A193-1C13-65FF-927F593114BF}"/>
              </a:ext>
            </a:extLst>
          </p:cNvPr>
          <p:cNvCxnSpPr>
            <a:cxnSpLocks/>
            <a:endCxn id="30" idx="3"/>
          </p:cNvCxnSpPr>
          <p:nvPr/>
        </p:nvCxnSpPr>
        <p:spPr>
          <a:xfrm flipH="1">
            <a:off x="3621005" y="4653136"/>
            <a:ext cx="950996" cy="66383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AB5D40B-0CAC-C391-1FA4-22993908409C}"/>
              </a:ext>
            </a:extLst>
          </p:cNvPr>
          <p:cNvCxnSpPr>
            <a:cxnSpLocks/>
          </p:cNvCxnSpPr>
          <p:nvPr/>
        </p:nvCxnSpPr>
        <p:spPr>
          <a:xfrm>
            <a:off x="7415559" y="4003248"/>
            <a:ext cx="612429" cy="32225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25">
            <a:extLst>
              <a:ext uri="{FF2B5EF4-FFF2-40B4-BE49-F238E27FC236}">
                <a16:creationId xmlns:a16="http://schemas.microsoft.com/office/drawing/2014/main" id="{A8754321-8BC6-3864-3E8C-2B6E6CD30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787860"/>
            <a:ext cx="2232248" cy="3693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Sedlis</a:t>
            </a:r>
            <a:r>
              <a:rPr lang="en-GB" altLang="el-GR" sz="1800" b="1" dirty="0">
                <a:solidFill>
                  <a:schemeClr val="bg1"/>
                </a:solidFill>
                <a:latin typeface="Arial" panose="020B0604020202020204" pitchFamily="34" charset="0"/>
              </a:rPr>
              <a:t> factors</a:t>
            </a:r>
          </a:p>
        </p:txBody>
      </p:sp>
      <p:sp>
        <p:nvSpPr>
          <p:cNvPr id="61" name="TextBox 25">
            <a:extLst>
              <a:ext uri="{FF2B5EF4-FFF2-40B4-BE49-F238E27FC236}">
                <a16:creationId xmlns:a16="http://schemas.microsoft.com/office/drawing/2014/main" id="{2CCCF812-000F-C6EA-C486-DB268CD6F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0272" y="4438853"/>
            <a:ext cx="2088232" cy="6463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800" b="1" dirty="0">
                <a:solidFill>
                  <a:schemeClr val="bg1"/>
                </a:solidFill>
                <a:latin typeface="Arial" panose="020B0604020202020204" pitchFamily="34" charset="0"/>
              </a:rPr>
              <a:t>Negative nodes</a:t>
            </a:r>
          </a:p>
          <a:p>
            <a:pPr algn="ctr">
              <a:spcBef>
                <a:spcPct val="0"/>
              </a:spcBef>
              <a:buNone/>
            </a:pPr>
            <a:r>
              <a:rPr lang="en-GB" altLang="el-GR" sz="1800" b="1" dirty="0">
                <a:solidFill>
                  <a:schemeClr val="bg1"/>
                </a:solidFill>
                <a:latin typeface="Arial" panose="020B0604020202020204" pitchFamily="34" charset="0"/>
              </a:rPr>
              <a:t>Low-risk </a:t>
            </a:r>
            <a:r>
              <a:rPr lang="en-GB" altLang="el-GR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Sedlis</a:t>
            </a:r>
            <a:endParaRPr lang="en-GB" altLang="el-GR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7DBBCB8-E0B3-419A-BD76-0917886C6264}"/>
              </a:ext>
            </a:extLst>
          </p:cNvPr>
          <p:cNvCxnSpPr>
            <a:cxnSpLocks/>
          </p:cNvCxnSpPr>
          <p:nvPr/>
        </p:nvCxnSpPr>
        <p:spPr>
          <a:xfrm>
            <a:off x="8034740" y="5132305"/>
            <a:ext cx="0" cy="46805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25">
            <a:extLst>
              <a:ext uri="{FF2B5EF4-FFF2-40B4-BE49-F238E27FC236}">
                <a16:creationId xmlns:a16="http://schemas.microsoft.com/office/drawing/2014/main" id="{4E803501-EA67-9B77-32B2-9C5B9F4F9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285" y="5600357"/>
            <a:ext cx="2016219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800" b="1" dirty="0">
                <a:solidFill>
                  <a:schemeClr val="bg1"/>
                </a:solidFill>
                <a:latin typeface="Arial" panose="020B0604020202020204" pitchFamily="34" charset="0"/>
              </a:rPr>
              <a:t>Surgery</a:t>
            </a:r>
          </a:p>
        </p:txBody>
      </p:sp>
    </p:spTree>
    <p:extLst>
      <p:ext uri="{BB962C8B-B14F-4D97-AF65-F5344CB8AC3E}">
        <p14:creationId xmlns:p14="http://schemas.microsoft.com/office/powerpoint/2010/main" val="329760984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6A6F1-3E62-E105-6598-B5452610E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Εικόνα 6">
            <a:extLst>
              <a:ext uri="{FF2B5EF4-FFF2-40B4-BE49-F238E27FC236}">
                <a16:creationId xmlns:a16="http://schemas.microsoft.com/office/drawing/2014/main" id="{E6F7A9C3-CAEA-86FA-2B2B-4815E22DA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9 - TextBox">
            <a:extLst>
              <a:ext uri="{FF2B5EF4-FFF2-40B4-BE49-F238E27FC236}">
                <a16:creationId xmlns:a16="http://schemas.microsoft.com/office/drawing/2014/main" id="{B65AA35F-C919-FF9F-B494-200D74533E02}"/>
              </a:ext>
            </a:extLst>
          </p:cNvPr>
          <p:cNvSpPr txBox="1"/>
          <p:nvPr/>
        </p:nvSpPr>
        <p:spPr>
          <a:xfrm>
            <a:off x="872232" y="422244"/>
            <a:ext cx="7399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How may we achieve monotherapy?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75780" name="Straight Connector 229">
            <a:extLst>
              <a:ext uri="{FF2B5EF4-FFF2-40B4-BE49-F238E27FC236}">
                <a16:creationId xmlns:a16="http://schemas.microsoft.com/office/drawing/2014/main" id="{6BC98DA7-5928-0266-D737-53567F55A4C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782" name="Εικόνα 1">
            <a:extLst>
              <a:ext uri="{FF2B5EF4-FFF2-40B4-BE49-F238E27FC236}">
                <a16:creationId xmlns:a16="http://schemas.microsoft.com/office/drawing/2014/main" id="{5603A69F-61B6-CEF3-B629-17374FFBE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49238"/>
            <a:ext cx="1116012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02ADB0E-2D5C-4C20-73F8-84BD6DB546D2}"/>
              </a:ext>
            </a:extLst>
          </p:cNvPr>
          <p:cNvGrpSpPr/>
          <p:nvPr/>
        </p:nvGrpSpPr>
        <p:grpSpPr>
          <a:xfrm>
            <a:off x="1763688" y="1340768"/>
            <a:ext cx="6048672" cy="3617660"/>
            <a:chOff x="1388757" y="1268760"/>
            <a:chExt cx="7719747" cy="4729726"/>
          </a:xfrm>
        </p:grpSpPr>
        <p:sp>
          <p:nvSpPr>
            <p:cNvPr id="4" name="TextBox 25">
              <a:extLst>
                <a:ext uri="{FF2B5EF4-FFF2-40B4-BE49-F238E27FC236}">
                  <a16:creationId xmlns:a16="http://schemas.microsoft.com/office/drawing/2014/main" id="{0883D9CD-EA71-5FE3-C954-F6746E6114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3847" y="1268760"/>
              <a:ext cx="2232248" cy="39812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GB" altLang="el-GR" sz="105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LACC case</a:t>
              </a:r>
            </a:p>
          </p:txBody>
        </p:sp>
        <p:sp>
          <p:nvSpPr>
            <p:cNvPr id="7" name="TextBox 25">
              <a:extLst>
                <a:ext uri="{FF2B5EF4-FFF2-40B4-BE49-F238E27FC236}">
                  <a16:creationId xmlns:a16="http://schemas.microsoft.com/office/drawing/2014/main" id="{F5D2C5B4-D214-AEA5-28EA-DE9B93D18D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3847" y="1988840"/>
              <a:ext cx="2232248" cy="39812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GB" altLang="el-GR" sz="105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Tumour size (MRI)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125902A-046C-CB86-8AF1-8B059A604B87}"/>
                </a:ext>
              </a:extLst>
            </p:cNvPr>
            <p:cNvCxnSpPr>
              <a:stCxn id="4" idx="2"/>
              <a:endCxn id="7" idx="0"/>
            </p:cNvCxnSpPr>
            <p:nvPr/>
          </p:nvCxnSpPr>
          <p:spPr>
            <a:xfrm>
              <a:off x="4319971" y="1666889"/>
              <a:ext cx="0" cy="321951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CFF35AC-C7FE-173F-9CC5-E1A90788AD0F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2415870" y="2386969"/>
              <a:ext cx="1904102" cy="16864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0B110129-DD84-866A-43D8-08B64EB470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3508" y="2591616"/>
              <a:ext cx="1542746" cy="39812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GB" altLang="el-GR" sz="105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&gt; 4 cm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B774CD8-58A6-5180-07D9-2785845169C2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2483768" y="2981083"/>
              <a:ext cx="21113" cy="21512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5">
              <a:extLst>
                <a:ext uri="{FF2B5EF4-FFF2-40B4-BE49-F238E27FC236}">
                  <a16:creationId xmlns:a16="http://schemas.microsoft.com/office/drawing/2014/main" id="{E154277D-DF9C-98AC-51DB-14A5529692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8757" y="5132306"/>
              <a:ext cx="2232248" cy="39812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GB" altLang="el-GR" sz="105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Definitive CR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A2BA1EA-E41B-1490-C4B3-0D35B35E99C7}"/>
                </a:ext>
              </a:extLst>
            </p:cNvPr>
            <p:cNvCxnSpPr>
              <a:cxnSpLocks/>
            </p:cNvCxnSpPr>
            <p:nvPr/>
          </p:nvCxnSpPr>
          <p:spPr>
            <a:xfrm>
              <a:off x="4427984" y="2358172"/>
              <a:ext cx="2448272" cy="19744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25">
              <a:extLst>
                <a:ext uri="{FF2B5EF4-FFF2-40B4-BE49-F238E27FC236}">
                  <a16:creationId xmlns:a16="http://schemas.microsoft.com/office/drawing/2014/main" id="{7D486EF9-9C17-42DA-6392-7FA37E447D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2158" y="2591616"/>
              <a:ext cx="1512169" cy="39812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GB" altLang="el-GR" sz="105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≤ 4 cm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C7905AA-2A33-6CB9-35A0-E545A418C186}"/>
                </a:ext>
              </a:extLst>
            </p:cNvPr>
            <p:cNvCxnSpPr>
              <a:cxnSpLocks/>
            </p:cNvCxnSpPr>
            <p:nvPr/>
          </p:nvCxnSpPr>
          <p:spPr>
            <a:xfrm>
              <a:off x="6805485" y="2960948"/>
              <a:ext cx="0" cy="468052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25">
              <a:extLst>
                <a:ext uri="{FF2B5EF4-FFF2-40B4-BE49-F238E27FC236}">
                  <a16:creationId xmlns:a16="http://schemas.microsoft.com/office/drawing/2014/main" id="{31F6A596-AC2E-0BE1-6B8A-EECF7A6513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068" y="3400018"/>
              <a:ext cx="3384376" cy="60890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GB" altLang="el-GR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Conization &amp; staging lymphadenectomy 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56372DC-13E3-7B3F-159D-673593B539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07073" y="3984793"/>
              <a:ext cx="432048" cy="36004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25">
              <a:extLst>
                <a:ext uri="{FF2B5EF4-FFF2-40B4-BE49-F238E27FC236}">
                  <a16:creationId xmlns:a16="http://schemas.microsoft.com/office/drawing/2014/main" id="{1DFA0BCA-36C4-4A5E-87AC-FBCD340C04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4343961"/>
              <a:ext cx="2232248" cy="39812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GB" altLang="el-GR" sz="105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Positive nodes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D7CE7190-B4B0-59D9-54B2-92367AFEB63D}"/>
                </a:ext>
              </a:extLst>
            </p:cNvPr>
            <p:cNvCxnSpPr>
              <a:cxnSpLocks/>
              <a:endCxn id="30" idx="3"/>
            </p:cNvCxnSpPr>
            <p:nvPr/>
          </p:nvCxnSpPr>
          <p:spPr>
            <a:xfrm flipH="1">
              <a:off x="3621005" y="4653136"/>
              <a:ext cx="950997" cy="67823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D14A6E2-75C3-7562-1BCC-62F8247AC050}"/>
                </a:ext>
              </a:extLst>
            </p:cNvPr>
            <p:cNvCxnSpPr>
              <a:cxnSpLocks/>
            </p:cNvCxnSpPr>
            <p:nvPr/>
          </p:nvCxnSpPr>
          <p:spPr>
            <a:xfrm>
              <a:off x="7415559" y="4003248"/>
              <a:ext cx="612429" cy="322257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25">
              <a:extLst>
                <a:ext uri="{FF2B5EF4-FFF2-40B4-BE49-F238E27FC236}">
                  <a16:creationId xmlns:a16="http://schemas.microsoft.com/office/drawing/2014/main" id="{3435D95E-EE0C-F9D0-F5DD-73A8D9768B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4787860"/>
              <a:ext cx="2232248" cy="39812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GB" altLang="el-GR" sz="105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Sedlis</a:t>
              </a:r>
              <a:r>
                <a:rPr lang="en-GB" altLang="el-GR" sz="105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factors</a:t>
              </a:r>
            </a:p>
          </p:txBody>
        </p:sp>
        <p:sp>
          <p:nvSpPr>
            <p:cNvPr id="61" name="TextBox 25">
              <a:extLst>
                <a:ext uri="{FF2B5EF4-FFF2-40B4-BE49-F238E27FC236}">
                  <a16:creationId xmlns:a16="http://schemas.microsoft.com/office/drawing/2014/main" id="{F1BFC815-BAD0-DC87-6483-F08FF1DA10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0272" y="4438853"/>
              <a:ext cx="2088232" cy="65574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GB" altLang="el-GR" sz="105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Negative nodes</a:t>
              </a:r>
            </a:p>
            <a:p>
              <a:pPr algn="ctr">
                <a:spcBef>
                  <a:spcPct val="0"/>
                </a:spcBef>
                <a:buNone/>
              </a:pPr>
              <a:r>
                <a:rPr lang="en-GB" altLang="el-GR" sz="105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Low-risk </a:t>
              </a:r>
              <a:r>
                <a:rPr lang="en-GB" altLang="el-GR" sz="105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Sedlis</a:t>
              </a:r>
              <a:endParaRPr lang="en-GB" altLang="el-GR" sz="105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F829F379-45E4-3A7A-B3D5-1B76704EB262}"/>
                </a:ext>
              </a:extLst>
            </p:cNvPr>
            <p:cNvCxnSpPr>
              <a:cxnSpLocks/>
            </p:cNvCxnSpPr>
            <p:nvPr/>
          </p:nvCxnSpPr>
          <p:spPr>
            <a:xfrm>
              <a:off x="8034740" y="5132305"/>
              <a:ext cx="0" cy="468052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25">
              <a:extLst>
                <a:ext uri="{FF2B5EF4-FFF2-40B4-BE49-F238E27FC236}">
                  <a16:creationId xmlns:a16="http://schemas.microsoft.com/office/drawing/2014/main" id="{42A6E18B-425A-9E60-EED0-EDA94B7A71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2284" y="5600357"/>
              <a:ext cx="2016220" cy="39812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GB" altLang="el-GR" sz="105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Surgery</a:t>
              </a:r>
            </a:p>
          </p:txBody>
        </p:sp>
      </p:grpSp>
      <p:sp>
        <p:nvSpPr>
          <p:cNvPr id="10" name="TextBox 25">
            <a:extLst>
              <a:ext uri="{FF2B5EF4-FFF2-40B4-BE49-F238E27FC236}">
                <a16:creationId xmlns:a16="http://schemas.microsoft.com/office/drawing/2014/main" id="{7B446024-A0D6-5B39-455D-AB25E3077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945" y="4958428"/>
            <a:ext cx="413611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1800" b="1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nd</a:t>
            </a:r>
            <a:r>
              <a:rPr lang="en-GB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l-GR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Dpt</a:t>
            </a:r>
            <a:r>
              <a:rPr lang="en-GB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l-GR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A.U.Th</a:t>
            </a:r>
            <a:endParaRPr lang="en-GB" altLang="el-GR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endParaRPr lang="en-GB" altLang="el-GR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GB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64 CC patients, 2021-2024</a:t>
            </a:r>
          </a:p>
          <a:p>
            <a:pPr algn="ctr">
              <a:spcBef>
                <a:spcPct val="0"/>
              </a:spcBef>
              <a:buNone/>
            </a:pPr>
            <a:endParaRPr lang="en-GB" altLang="el-GR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GB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3/64 combined treatment (4.7%)</a:t>
            </a:r>
          </a:p>
        </p:txBody>
      </p:sp>
    </p:spTree>
    <p:extLst>
      <p:ext uri="{BB962C8B-B14F-4D97-AF65-F5344CB8AC3E}">
        <p14:creationId xmlns:p14="http://schemas.microsoft.com/office/powerpoint/2010/main" val="3809996796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87F68-10BE-C49E-C10F-FE6E6457A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46" name="Straight Connector 229">
            <a:extLst>
              <a:ext uri="{FF2B5EF4-FFF2-40B4-BE49-F238E27FC236}">
                <a16:creationId xmlns:a16="http://schemas.microsoft.com/office/drawing/2014/main" id="{3FA63C4A-853F-54E1-4164-994CCA3E19D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7" name="TextBox 1">
            <a:extLst>
              <a:ext uri="{FF2B5EF4-FFF2-40B4-BE49-F238E27FC236}">
                <a16:creationId xmlns:a16="http://schemas.microsoft.com/office/drawing/2014/main" id="{C5B531F7-0C06-5F07-86C6-44DB19EBD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3429000"/>
            <a:ext cx="6481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l-GR" sz="2400" b="1" dirty="0">
                <a:latin typeface="Arial" panose="020B0604020202020204" pitchFamily="34" charset="0"/>
              </a:rPr>
              <a:t>SPECIAL ISSUES</a:t>
            </a:r>
            <a:endParaRPr lang="el-GR" altLang="el-GR" sz="2400" b="1" dirty="0">
              <a:latin typeface="Arial" panose="020B0604020202020204" pitchFamily="34" charset="0"/>
            </a:endParaRPr>
          </a:p>
        </p:txBody>
      </p:sp>
      <p:pic>
        <p:nvPicPr>
          <p:cNvPr id="6148" name="Εικόνα 10">
            <a:extLst>
              <a:ext uri="{FF2B5EF4-FFF2-40B4-BE49-F238E27FC236}">
                <a16:creationId xmlns:a16="http://schemas.microsoft.com/office/drawing/2014/main" id="{73D59B74-4F2D-F963-B923-715E52E01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Εικόνα 1">
            <a:extLst>
              <a:ext uri="{FF2B5EF4-FFF2-40B4-BE49-F238E27FC236}">
                <a16:creationId xmlns:a16="http://schemas.microsoft.com/office/drawing/2014/main" id="{AB4B8620-3F41-3E5D-4982-F5C709335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61913"/>
            <a:ext cx="1728787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396240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A4400-7E45-DCA9-EDF2-74045D669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94" name="Straight Connector 229">
            <a:extLst>
              <a:ext uri="{FF2B5EF4-FFF2-40B4-BE49-F238E27FC236}">
                <a16:creationId xmlns:a16="http://schemas.microsoft.com/office/drawing/2014/main" id="{3ECA74BF-4CD8-9C96-BA32-7D5A62723B4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195" name="Εικόνα 10">
            <a:extLst>
              <a:ext uri="{FF2B5EF4-FFF2-40B4-BE49-F238E27FC236}">
                <a16:creationId xmlns:a16="http://schemas.microsoft.com/office/drawing/2014/main" id="{F17D657E-D7D9-C973-1B69-5ACD53D60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Εικόνα 1">
            <a:extLst>
              <a:ext uri="{FF2B5EF4-FFF2-40B4-BE49-F238E27FC236}">
                <a16:creationId xmlns:a16="http://schemas.microsoft.com/office/drawing/2014/main" id="{EDCE4948-DAB9-2209-27C6-57F412D74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61913"/>
            <a:ext cx="1728787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9 - TextBox">
            <a:extLst>
              <a:ext uri="{FF2B5EF4-FFF2-40B4-BE49-F238E27FC236}">
                <a16:creationId xmlns:a16="http://schemas.microsoft.com/office/drawing/2014/main" id="{9CAD3F81-BAA5-3C89-8026-09405DB44467}"/>
              </a:ext>
            </a:extLst>
          </p:cNvPr>
          <p:cNvSpPr txBox="1"/>
          <p:nvPr/>
        </p:nvSpPr>
        <p:spPr>
          <a:xfrm>
            <a:off x="1280038" y="209689"/>
            <a:ext cx="63373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Is there need for adjuvant chemotherapy apart from chemoradiation?</a:t>
            </a:r>
            <a:endParaRPr lang="el-G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1449D7-6185-C48D-1FF4-CEADE68508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50" t="17944" r="33462" b="50000"/>
          <a:stretch/>
        </p:blipFill>
        <p:spPr>
          <a:xfrm>
            <a:off x="1172324" y="1340768"/>
            <a:ext cx="6552728" cy="23083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A8CC31-23E3-8F64-6B03-A61BA5775C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926" t="59171" r="31888" b="16401"/>
          <a:stretch/>
        </p:blipFill>
        <p:spPr>
          <a:xfrm>
            <a:off x="1332748" y="3789040"/>
            <a:ext cx="6946858" cy="1864840"/>
          </a:xfrm>
          <a:prstGeom prst="rect">
            <a:avLst/>
          </a:prstGeom>
        </p:spPr>
      </p:pic>
      <p:sp>
        <p:nvSpPr>
          <p:cNvPr id="12" name="TextBox 25">
            <a:extLst>
              <a:ext uri="{FF2B5EF4-FFF2-40B4-BE49-F238E27FC236}">
                <a16:creationId xmlns:a16="http://schemas.microsoft.com/office/drawing/2014/main" id="{06DB6255-331F-7175-DC27-EF54D454B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01" y="6224027"/>
            <a:ext cx="9036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 </a:t>
            </a: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Not clearly significant benefit from adjuvant chemotherapy</a:t>
            </a:r>
            <a:endParaRPr lang="el-GR" altLang="el-GR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303477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245FE-ED77-551E-6174-19D2C00EF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94" name="Straight Connector 229">
            <a:extLst>
              <a:ext uri="{FF2B5EF4-FFF2-40B4-BE49-F238E27FC236}">
                <a16:creationId xmlns:a16="http://schemas.microsoft.com/office/drawing/2014/main" id="{D4FCF8BD-7FDD-C8D0-5502-02C7AE62891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195" name="Εικόνα 10">
            <a:extLst>
              <a:ext uri="{FF2B5EF4-FFF2-40B4-BE49-F238E27FC236}">
                <a16:creationId xmlns:a16="http://schemas.microsoft.com/office/drawing/2014/main" id="{3035775B-6A7D-1E25-E1DA-84B47F6DB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Εικόνα 1">
            <a:extLst>
              <a:ext uri="{FF2B5EF4-FFF2-40B4-BE49-F238E27FC236}">
                <a16:creationId xmlns:a16="http://schemas.microsoft.com/office/drawing/2014/main" id="{5CF7EB20-48DF-F9C6-8242-30A2B707C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61913"/>
            <a:ext cx="1728787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9 - TextBox">
            <a:extLst>
              <a:ext uri="{FF2B5EF4-FFF2-40B4-BE49-F238E27FC236}">
                <a16:creationId xmlns:a16="http://schemas.microsoft.com/office/drawing/2014/main" id="{B1E48896-C175-B8BF-FE0C-B64ADFD9E85C}"/>
              </a:ext>
            </a:extLst>
          </p:cNvPr>
          <p:cNvSpPr txBox="1"/>
          <p:nvPr/>
        </p:nvSpPr>
        <p:spPr>
          <a:xfrm>
            <a:off x="1280038" y="209689"/>
            <a:ext cx="63373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Is there  a role for only chemotherapy instead of chemoradiation? </a:t>
            </a:r>
            <a:endParaRPr lang="el-G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71C7B-4643-5FD4-E695-B739F55FA9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163" t="22772" r="27951" b="50000"/>
          <a:stretch/>
        </p:blipFill>
        <p:spPr>
          <a:xfrm>
            <a:off x="1604372" y="1078645"/>
            <a:ext cx="5688632" cy="19410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81A1C4-4E27-2B65-74B1-457FBA53B0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463" t="17801" r="31888" b="44462"/>
          <a:stretch/>
        </p:blipFill>
        <p:spPr>
          <a:xfrm>
            <a:off x="419894" y="3212976"/>
            <a:ext cx="4506441" cy="2760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F0424A-3D9F-CC24-5776-F2B78C63F1A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038" t="54110" r="31888" b="8925"/>
          <a:stretch/>
        </p:blipFill>
        <p:spPr>
          <a:xfrm>
            <a:off x="4992329" y="3267790"/>
            <a:ext cx="4145181" cy="2605960"/>
          </a:xfrm>
          <a:prstGeom prst="rect">
            <a:avLst/>
          </a:prstGeom>
        </p:spPr>
      </p:pic>
      <p:sp>
        <p:nvSpPr>
          <p:cNvPr id="8" name="TextBox 25">
            <a:extLst>
              <a:ext uri="{FF2B5EF4-FFF2-40B4-BE49-F238E27FC236}">
                <a16:creationId xmlns:a16="http://schemas.microsoft.com/office/drawing/2014/main" id="{46AF8BDC-4D3E-1849-C423-EF479CE62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" y="6121615"/>
            <a:ext cx="9036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GB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Non-inferior survival outcomes</a:t>
            </a:r>
            <a:endParaRPr lang="el-GR" altLang="el-GR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908369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D17A2-C304-44B8-1E7C-6E13FFDFC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46" name="Straight Connector 229">
            <a:extLst>
              <a:ext uri="{FF2B5EF4-FFF2-40B4-BE49-F238E27FC236}">
                <a16:creationId xmlns:a16="http://schemas.microsoft.com/office/drawing/2014/main" id="{B53139A9-B957-E0D9-2408-632968A13E2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7" name="TextBox 1">
            <a:extLst>
              <a:ext uri="{FF2B5EF4-FFF2-40B4-BE49-F238E27FC236}">
                <a16:creationId xmlns:a16="http://schemas.microsoft.com/office/drawing/2014/main" id="{53345EC6-190F-F89F-A40D-B31A06E99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3429000"/>
            <a:ext cx="64817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l-GR" sz="2800" b="1" dirty="0">
                <a:latin typeface="Arial" panose="020B0604020202020204" pitchFamily="34" charset="0"/>
              </a:rPr>
              <a:t>Case presentation</a:t>
            </a:r>
            <a:endParaRPr lang="el-GR" altLang="el-GR" sz="2800" b="1" dirty="0">
              <a:latin typeface="Arial" panose="020B0604020202020204" pitchFamily="34" charset="0"/>
            </a:endParaRPr>
          </a:p>
        </p:txBody>
      </p:sp>
      <p:pic>
        <p:nvPicPr>
          <p:cNvPr id="6148" name="Εικόνα 10">
            <a:extLst>
              <a:ext uri="{FF2B5EF4-FFF2-40B4-BE49-F238E27FC236}">
                <a16:creationId xmlns:a16="http://schemas.microsoft.com/office/drawing/2014/main" id="{B82EBD3B-7516-A39E-703B-EFAB7CA9F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Εικόνα 1">
            <a:extLst>
              <a:ext uri="{FF2B5EF4-FFF2-40B4-BE49-F238E27FC236}">
                <a16:creationId xmlns:a16="http://schemas.microsoft.com/office/drawing/2014/main" id="{1069574B-3152-F183-FECD-93175DAC3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61913"/>
            <a:ext cx="1728787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68471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61157-BA3A-B975-3300-F812C02BC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Εικόνα 6">
            <a:extLst>
              <a:ext uri="{FF2B5EF4-FFF2-40B4-BE49-F238E27FC236}">
                <a16:creationId xmlns:a16="http://schemas.microsoft.com/office/drawing/2014/main" id="{348228EA-4FA0-3595-91F0-575A2412B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9 - TextBox">
            <a:extLst>
              <a:ext uri="{FF2B5EF4-FFF2-40B4-BE49-F238E27FC236}">
                <a16:creationId xmlns:a16="http://schemas.microsoft.com/office/drawing/2014/main" id="{F2B3A231-62D2-675C-BAFA-DF6E8965CA0B}"/>
              </a:ext>
            </a:extLst>
          </p:cNvPr>
          <p:cNvSpPr txBox="1"/>
          <p:nvPr/>
        </p:nvSpPr>
        <p:spPr>
          <a:xfrm>
            <a:off x="1601788" y="319088"/>
            <a:ext cx="63373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…case presentation…</a:t>
            </a:r>
            <a:endParaRPr lang="el-GR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75780" name="Straight Connector 229">
            <a:extLst>
              <a:ext uri="{FF2B5EF4-FFF2-40B4-BE49-F238E27FC236}">
                <a16:creationId xmlns:a16="http://schemas.microsoft.com/office/drawing/2014/main" id="{25D582F9-7E3A-4B4D-6CE1-306A7F54A0D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782" name="Εικόνα 1">
            <a:extLst>
              <a:ext uri="{FF2B5EF4-FFF2-40B4-BE49-F238E27FC236}">
                <a16:creationId xmlns:a16="http://schemas.microsoft.com/office/drawing/2014/main" id="{FCA20159-517F-BE1D-B71F-A8DE4C0ED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49238"/>
            <a:ext cx="1116012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081BB3DE-F94C-D46B-6A9E-30C1CBDC4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94" y="1187106"/>
            <a:ext cx="85689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GB" altLang="el-GR" sz="2000" b="1" dirty="0">
                <a:solidFill>
                  <a:srgbClr val="002060"/>
                </a:solidFill>
                <a:latin typeface="Arial" panose="020B0604020202020204" pitchFamily="34" charset="0"/>
              </a:rPr>
              <a:t>46-year-old patient, Pap smear test HSIL</a:t>
            </a:r>
            <a:endParaRPr lang="el-GR" altLang="el-GR" sz="2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DCCFCBF7-957C-1E3A-EBA2-3E1D3A0AA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94" y="1805668"/>
            <a:ext cx="85689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GB" altLang="el-GR" sz="2000" b="1" dirty="0">
                <a:solidFill>
                  <a:srgbClr val="002060"/>
                </a:solidFill>
                <a:latin typeface="Arial" panose="020B0604020202020204" pitchFamily="34" charset="0"/>
              </a:rPr>
              <a:t>Biopsy diagnosis</a:t>
            </a:r>
            <a:r>
              <a:rPr lang="el-GR" altLang="el-GR" sz="2000" b="1" dirty="0">
                <a:solidFill>
                  <a:srgbClr val="002060"/>
                </a:solidFill>
                <a:latin typeface="Arial" panose="020B0604020202020204" pitchFamily="34" charset="0"/>
              </a:rPr>
              <a:t>: </a:t>
            </a:r>
            <a:r>
              <a:rPr lang="en-GB" altLang="el-GR" sz="2000" b="1" dirty="0">
                <a:solidFill>
                  <a:srgbClr val="002060"/>
                </a:solidFill>
                <a:latin typeface="Arial" panose="020B0604020202020204" pitchFamily="34" charset="0"/>
              </a:rPr>
              <a:t>adenocarcinoma, MRI tumour size</a:t>
            </a:r>
            <a:r>
              <a:rPr lang="el-GR" altLang="el-GR" sz="2000" b="1" dirty="0">
                <a:solidFill>
                  <a:srgbClr val="002060"/>
                </a:solidFill>
                <a:latin typeface="Arial" panose="020B0604020202020204" pitchFamily="34" charset="0"/>
              </a:rPr>
              <a:t>: </a:t>
            </a:r>
            <a:r>
              <a:rPr lang="en-GB" altLang="el-GR" sz="2000" b="1" dirty="0">
                <a:solidFill>
                  <a:srgbClr val="002060"/>
                </a:solidFill>
                <a:latin typeface="Arial" panose="020B0604020202020204" pitchFamily="34" charset="0"/>
              </a:rPr>
              <a:t>3.2 cm, negative nodes, clinically negative parametria</a:t>
            </a:r>
            <a:endParaRPr lang="el-GR" altLang="el-GR" sz="2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6009DAAE-BB0B-E2FD-6354-DA708AB40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94" y="2593553"/>
            <a:ext cx="85689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GB" altLang="el-GR" sz="2000" b="1" dirty="0">
                <a:solidFill>
                  <a:srgbClr val="002060"/>
                </a:solidFill>
                <a:latin typeface="Arial" panose="020B0604020202020204" pitchFamily="34" charset="0"/>
              </a:rPr>
              <a:t>Conization</a:t>
            </a:r>
            <a:r>
              <a:rPr lang="el-GR" altLang="el-GR" sz="2000" b="1" dirty="0">
                <a:solidFill>
                  <a:srgbClr val="002060"/>
                </a:solidFill>
                <a:latin typeface="Arial" panose="020B0604020202020204" pitchFamily="34" charset="0"/>
              </a:rPr>
              <a:t>: </a:t>
            </a:r>
            <a:r>
              <a:rPr lang="en-GB" altLang="el-GR" sz="2000" b="1" dirty="0">
                <a:solidFill>
                  <a:srgbClr val="002060"/>
                </a:solidFill>
                <a:latin typeface="Arial" panose="020B0604020202020204" pitchFamily="34" charset="0"/>
              </a:rPr>
              <a:t>LVSI (+), perineural invasion, squamous histology, depth of stromal invasion 10 mm with minimum stroma left intact</a:t>
            </a:r>
            <a:endParaRPr lang="el-GR" altLang="el-GR" sz="2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61C47F7-4907-D240-A8EF-C85F6BC44BB8}"/>
              </a:ext>
            </a:extLst>
          </p:cNvPr>
          <p:cNvGrpSpPr/>
          <p:nvPr/>
        </p:nvGrpSpPr>
        <p:grpSpPr>
          <a:xfrm>
            <a:off x="1550097" y="3308528"/>
            <a:ext cx="6308545" cy="2362366"/>
            <a:chOff x="1575823" y="3725052"/>
            <a:chExt cx="6308545" cy="28458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4E2316-B96F-2549-77B6-9C8BBA9D6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183" t="35372" r="10625" b="22772"/>
            <a:stretch/>
          </p:blipFill>
          <p:spPr>
            <a:xfrm>
              <a:off x="1575823" y="3725052"/>
              <a:ext cx="5992354" cy="284587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DE31CE-C66A-106E-04C1-438E975C01A7}"/>
                </a:ext>
              </a:extLst>
            </p:cNvPr>
            <p:cNvSpPr txBox="1"/>
            <p:nvPr/>
          </p:nvSpPr>
          <p:spPr>
            <a:xfrm>
              <a:off x="1631570" y="4437112"/>
              <a:ext cx="6252798" cy="70788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GB" sz="500" dirty="0">
                <a:solidFill>
                  <a:srgbClr val="FF0000"/>
                </a:solidFill>
              </a:endParaRPr>
            </a:p>
            <a:p>
              <a:endParaRPr lang="en-GB" sz="500" dirty="0">
                <a:solidFill>
                  <a:srgbClr val="FF0000"/>
                </a:solidFill>
              </a:endParaRPr>
            </a:p>
            <a:p>
              <a:endParaRPr lang="en-GB" sz="500" dirty="0">
                <a:solidFill>
                  <a:srgbClr val="FF0000"/>
                </a:solidFill>
              </a:endParaRPr>
            </a:p>
            <a:p>
              <a:endParaRPr lang="en-GB" sz="500" dirty="0">
                <a:solidFill>
                  <a:srgbClr val="FF0000"/>
                </a:solidFill>
              </a:endParaRPr>
            </a:p>
            <a:p>
              <a:endParaRPr lang="en-GB" sz="500" dirty="0">
                <a:solidFill>
                  <a:srgbClr val="FF0000"/>
                </a:solidFill>
              </a:endParaRPr>
            </a:p>
            <a:p>
              <a:endParaRPr lang="en-GB" sz="500" dirty="0">
                <a:solidFill>
                  <a:srgbClr val="FF0000"/>
                </a:solidFill>
              </a:endParaRPr>
            </a:p>
            <a:p>
              <a:endParaRPr lang="en-GB" sz="500" dirty="0">
                <a:solidFill>
                  <a:srgbClr val="FF0000"/>
                </a:solidFill>
              </a:endParaRPr>
            </a:p>
            <a:p>
              <a:endParaRPr lang="en-GB" sz="5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TextBox 13">
            <a:extLst>
              <a:ext uri="{FF2B5EF4-FFF2-40B4-BE49-F238E27FC236}">
                <a16:creationId xmlns:a16="http://schemas.microsoft.com/office/drawing/2014/main" id="{20B04F01-A517-C886-62CA-C3070C5E6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7724" y="5949280"/>
            <a:ext cx="45932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2000" b="1" dirty="0">
                <a:solidFill>
                  <a:srgbClr val="FF0000"/>
                </a:solidFill>
                <a:latin typeface="Arial" panose="020B0604020202020204" pitchFamily="34" charset="0"/>
              </a:rPr>
              <a:t>What should be the next step?</a:t>
            </a:r>
            <a:endParaRPr lang="el-GR" altLang="el-GR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003715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Εικόνα 6">
            <a:extLst>
              <a:ext uri="{FF2B5EF4-FFF2-40B4-BE49-F238E27FC236}">
                <a16:creationId xmlns:a16="http://schemas.microsoft.com/office/drawing/2014/main" id="{4995D729-6B73-9FD1-CBED-5BC84E63D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9 - TextBox">
            <a:extLst>
              <a:ext uri="{FF2B5EF4-FFF2-40B4-BE49-F238E27FC236}">
                <a16:creationId xmlns:a16="http://schemas.microsoft.com/office/drawing/2014/main" id="{EBEBD2FF-CF72-E42F-D183-62373C8CE07F}"/>
              </a:ext>
            </a:extLst>
          </p:cNvPr>
          <p:cNvSpPr txBox="1"/>
          <p:nvPr/>
        </p:nvSpPr>
        <p:spPr>
          <a:xfrm>
            <a:off x="1601788" y="319088"/>
            <a:ext cx="63373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…take home messages…</a:t>
            </a:r>
            <a:endParaRPr lang="el-GR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75780" name="Straight Connector 229">
            <a:extLst>
              <a:ext uri="{FF2B5EF4-FFF2-40B4-BE49-F238E27FC236}">
                <a16:creationId xmlns:a16="http://schemas.microsoft.com/office/drawing/2014/main" id="{AAB40409-45A9-C4F4-FA2D-0B6213CFD7B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782" name="Εικόνα 1">
            <a:extLst>
              <a:ext uri="{FF2B5EF4-FFF2-40B4-BE49-F238E27FC236}">
                <a16:creationId xmlns:a16="http://schemas.microsoft.com/office/drawing/2014/main" id="{A886A155-ABD4-FD7D-B0B6-DADB093DD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49238"/>
            <a:ext cx="1116012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3">
            <a:extLst>
              <a:ext uri="{FF2B5EF4-FFF2-40B4-BE49-F238E27FC236}">
                <a16:creationId xmlns:a16="http://schemas.microsoft.com/office/drawing/2014/main" id="{74109C34-A0F3-264F-EBAE-3AF46D86F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434" y="2791358"/>
            <a:ext cx="85689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GB" altLang="el-GR" sz="2000" b="1" dirty="0">
                <a:solidFill>
                  <a:srgbClr val="FF0000"/>
                </a:solidFill>
                <a:latin typeface="Arial" panose="020B0604020202020204" pitchFamily="34" charset="0"/>
              </a:rPr>
              <a:t>No need </a:t>
            </a:r>
            <a:r>
              <a:rPr lang="en-GB" altLang="el-GR" sz="2000" b="1" dirty="0">
                <a:solidFill>
                  <a:srgbClr val="002060"/>
                </a:solidFill>
                <a:latin typeface="Arial" panose="020B0604020202020204" pitchFamily="34" charset="0"/>
              </a:rPr>
              <a:t>for adjuvant treatment in </a:t>
            </a:r>
            <a:r>
              <a:rPr lang="en-GB" altLang="el-GR" sz="2000" b="1" dirty="0">
                <a:solidFill>
                  <a:srgbClr val="FF0000"/>
                </a:solidFill>
                <a:latin typeface="Arial" panose="020B0604020202020204" pitchFamily="34" charset="0"/>
              </a:rPr>
              <a:t>low-risk</a:t>
            </a:r>
            <a:r>
              <a:rPr lang="en-GB" altLang="el-GR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IB1, IB2, IIA1 cases</a:t>
            </a:r>
            <a:endParaRPr lang="el-GR" altLang="el-GR" sz="2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D8AAFE9D-90B5-3FBD-6E06-2B78EB799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08" y="1555690"/>
            <a:ext cx="85689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GB" altLang="el-GR" sz="2000" b="1" dirty="0">
                <a:solidFill>
                  <a:srgbClr val="002060"/>
                </a:solidFill>
                <a:latin typeface="Arial" panose="020B0604020202020204" pitchFamily="34" charset="0"/>
              </a:rPr>
              <a:t>Need to achieve </a:t>
            </a:r>
            <a:r>
              <a:rPr lang="en-GB" altLang="el-GR" sz="2000" b="1" dirty="0">
                <a:solidFill>
                  <a:srgbClr val="FF0000"/>
                </a:solidFill>
                <a:latin typeface="Arial" panose="020B0604020202020204" pitchFamily="34" charset="0"/>
              </a:rPr>
              <a:t>monotherapy</a:t>
            </a:r>
            <a:r>
              <a:rPr lang="en-GB" altLang="el-GR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in CC treatment</a:t>
            </a:r>
            <a:endParaRPr lang="el-GR" altLang="el-GR" sz="2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9CE8F98-2664-4797-52C1-750626CB5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9" y="3423398"/>
            <a:ext cx="88703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GB" altLang="el-GR" sz="2000" b="1" dirty="0">
                <a:solidFill>
                  <a:srgbClr val="002060"/>
                </a:solidFill>
                <a:latin typeface="Arial" panose="020B0604020202020204" pitchFamily="34" charset="0"/>
              </a:rPr>
              <a:t>Need for </a:t>
            </a:r>
            <a:r>
              <a:rPr lang="en-GB" altLang="el-GR" sz="2000" b="1" dirty="0">
                <a:solidFill>
                  <a:srgbClr val="FF0000"/>
                </a:solidFill>
                <a:latin typeface="Arial" panose="020B0604020202020204" pitchFamily="34" charset="0"/>
              </a:rPr>
              <a:t>adjuvant radiation </a:t>
            </a:r>
            <a:r>
              <a:rPr lang="en-GB" altLang="el-GR" sz="2000" b="1" dirty="0">
                <a:solidFill>
                  <a:srgbClr val="002060"/>
                </a:solidFill>
                <a:latin typeface="Arial" panose="020B0604020202020204" pitchFamily="34" charset="0"/>
              </a:rPr>
              <a:t>in </a:t>
            </a:r>
            <a:r>
              <a:rPr lang="en-GB" altLang="el-GR" sz="2000" b="1" dirty="0">
                <a:solidFill>
                  <a:srgbClr val="FF0000"/>
                </a:solidFill>
                <a:latin typeface="Arial" panose="020B0604020202020204" pitchFamily="34" charset="0"/>
              </a:rPr>
              <a:t>intermediate-risk</a:t>
            </a:r>
            <a:r>
              <a:rPr lang="en-GB" altLang="el-GR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IB1, IB2, IIA1 cases, observation might be alternative option</a:t>
            </a:r>
            <a:endParaRPr lang="el-GR" altLang="el-GR" sz="2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D88ABEA8-0F50-60CA-5CC7-6D61D84FC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434" y="4461610"/>
            <a:ext cx="85689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GB" altLang="el-GR" sz="2000" b="1" dirty="0">
                <a:solidFill>
                  <a:srgbClr val="002060"/>
                </a:solidFill>
                <a:latin typeface="Arial" panose="020B0604020202020204" pitchFamily="34" charset="0"/>
              </a:rPr>
              <a:t>Need for </a:t>
            </a:r>
            <a:r>
              <a:rPr lang="en-GB" altLang="el-GR" sz="2000" b="1" dirty="0">
                <a:solidFill>
                  <a:srgbClr val="FF0000"/>
                </a:solidFill>
                <a:latin typeface="Arial" panose="020B0604020202020204" pitchFamily="34" charset="0"/>
              </a:rPr>
              <a:t>chemoradiation</a:t>
            </a:r>
            <a:r>
              <a:rPr lang="en-GB" altLang="el-GR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in </a:t>
            </a:r>
            <a:r>
              <a:rPr lang="en-GB" altLang="el-GR" sz="2000" b="1" dirty="0">
                <a:solidFill>
                  <a:srgbClr val="FF0000"/>
                </a:solidFill>
                <a:latin typeface="Arial" panose="020B0604020202020204" pitchFamily="34" charset="0"/>
              </a:rPr>
              <a:t>high-risk</a:t>
            </a:r>
            <a:r>
              <a:rPr lang="en-GB" altLang="el-GR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cases</a:t>
            </a:r>
            <a:endParaRPr lang="el-GR" altLang="el-GR" sz="2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C33A9DCE-6C25-F5F8-F5E9-1420EAD95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44" y="2167410"/>
            <a:ext cx="85689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GB" altLang="el-GR" sz="2000" b="1" dirty="0">
                <a:solidFill>
                  <a:srgbClr val="002060"/>
                </a:solidFill>
                <a:latin typeface="Arial" panose="020B0604020202020204" pitchFamily="34" charset="0"/>
              </a:rPr>
              <a:t>No need for adjuvant treatment in IA1, IA2 cases</a:t>
            </a:r>
            <a:endParaRPr lang="el-GR" altLang="el-GR" sz="2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E65EDEC7-6B9C-856E-0363-8E51E11CA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36" y="5138589"/>
            <a:ext cx="85689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GB" altLang="el-GR" sz="2000" b="1" dirty="0">
                <a:solidFill>
                  <a:srgbClr val="002060"/>
                </a:solidFill>
                <a:latin typeface="Arial" panose="020B0604020202020204" pitchFamily="34" charset="0"/>
              </a:rPr>
              <a:t>MRI, conization and possibly surgical staging as the first step to achieve monotherapy</a:t>
            </a:r>
            <a:endParaRPr lang="el-GR" altLang="el-GR" sz="2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6A1AB163-34F3-A435-6CCA-2F13EE00B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434" y="6222968"/>
            <a:ext cx="85689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l-GR" sz="2000" b="1" dirty="0">
                <a:solidFill>
                  <a:srgbClr val="FF0000"/>
                </a:solidFill>
                <a:latin typeface="Arial" panose="020B0604020202020204" pitchFamily="34" charset="0"/>
              </a:rPr>
              <a:t>PRINCIPAL ROLE OF MTB and SPECIALIZED CENTERS</a:t>
            </a:r>
            <a:endParaRPr lang="el-GR" altLang="el-GR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C6E3D-A75F-8587-DAEE-F96416346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46" name="Straight Connector 229">
            <a:extLst>
              <a:ext uri="{FF2B5EF4-FFF2-40B4-BE49-F238E27FC236}">
                <a16:creationId xmlns:a16="http://schemas.microsoft.com/office/drawing/2014/main" id="{05622A9E-5069-F3CC-2C5C-5136E5D66AA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7" name="TextBox 1">
            <a:extLst>
              <a:ext uri="{FF2B5EF4-FFF2-40B4-BE49-F238E27FC236}">
                <a16:creationId xmlns:a16="http://schemas.microsoft.com/office/drawing/2014/main" id="{70101C13-06C4-BBAB-BBAF-CABB83BB8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3429000"/>
            <a:ext cx="6481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l-GR" sz="2400" b="1" dirty="0">
                <a:latin typeface="Arial" panose="020B0604020202020204" pitchFamily="34" charset="0"/>
              </a:rPr>
              <a:t>BASIC PRINCIPLES OF TREATMENT</a:t>
            </a:r>
            <a:endParaRPr lang="el-GR" altLang="el-GR" sz="2400" b="1" dirty="0">
              <a:latin typeface="Arial" panose="020B0604020202020204" pitchFamily="34" charset="0"/>
            </a:endParaRPr>
          </a:p>
        </p:txBody>
      </p:sp>
      <p:pic>
        <p:nvPicPr>
          <p:cNvPr id="6148" name="Εικόνα 10">
            <a:extLst>
              <a:ext uri="{FF2B5EF4-FFF2-40B4-BE49-F238E27FC236}">
                <a16:creationId xmlns:a16="http://schemas.microsoft.com/office/drawing/2014/main" id="{7E6F6CB4-CD9C-D68C-6D21-F5C267C61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Εικόνα 1">
            <a:extLst>
              <a:ext uri="{FF2B5EF4-FFF2-40B4-BE49-F238E27FC236}">
                <a16:creationId xmlns:a16="http://schemas.microsoft.com/office/drawing/2014/main" id="{DB8253CA-5749-30E2-D35F-7AC434FA7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61913"/>
            <a:ext cx="1728787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759084"/>
      </p:ext>
    </p:extLst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Εικόνα 2">
            <a:extLst>
              <a:ext uri="{FF2B5EF4-FFF2-40B4-BE49-F238E27FC236}">
                <a16:creationId xmlns:a16="http://schemas.microsoft.com/office/drawing/2014/main" id="{B5317CD0-C399-AE91-08CE-098BC869E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9875"/>
            <a:ext cx="7175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Εικόνα 3">
            <a:extLst>
              <a:ext uri="{FF2B5EF4-FFF2-40B4-BE49-F238E27FC236}">
                <a16:creationId xmlns:a16="http://schemas.microsoft.com/office/drawing/2014/main" id="{1209EEC5-6009-4DB4-7C8D-17E205178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1293"/>
            <a:ext cx="4427984" cy="248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E12DB9-48B1-418A-599F-214B3D610DFF}"/>
              </a:ext>
            </a:extLst>
          </p:cNvPr>
          <p:cNvSpPr txBox="1"/>
          <p:nvPr/>
        </p:nvSpPr>
        <p:spPr>
          <a:xfrm>
            <a:off x="6064250" y="6237288"/>
            <a:ext cx="2089150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7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r>
              <a:rPr lang="el-GR" sz="27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77830" name="Εικόνα 5">
            <a:extLst>
              <a:ext uri="{FF2B5EF4-FFF2-40B4-BE49-F238E27FC236}">
                <a16:creationId xmlns:a16="http://schemas.microsoft.com/office/drawing/2014/main" id="{5FF07F34-E9A3-B542-626A-23C09C029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08125"/>
            <a:ext cx="2736304" cy="135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Εικόνα 4">
            <a:extLst>
              <a:ext uri="{FF2B5EF4-FFF2-40B4-BE49-F238E27FC236}">
                <a16:creationId xmlns:a16="http://schemas.microsoft.com/office/drawing/2014/main" id="{32B53819-A328-739F-64D9-A2F230246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208" y="3478426"/>
            <a:ext cx="3671248" cy="247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Εικόνα 2">
            <a:extLst>
              <a:ext uri="{FF2B5EF4-FFF2-40B4-BE49-F238E27FC236}">
                <a16:creationId xmlns:a16="http://schemas.microsoft.com/office/drawing/2014/main" id="{DD7C099D-748B-1AE2-0F64-882293FE43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12565"/>
            <a:ext cx="2736303" cy="124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50F74-86A2-E93A-6F89-9DC5B9471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Εικόνα 6">
            <a:extLst>
              <a:ext uri="{FF2B5EF4-FFF2-40B4-BE49-F238E27FC236}">
                <a16:creationId xmlns:a16="http://schemas.microsoft.com/office/drawing/2014/main" id="{D577F7AD-3631-4853-39C5-5502D8260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780" name="Straight Connector 229">
            <a:extLst>
              <a:ext uri="{FF2B5EF4-FFF2-40B4-BE49-F238E27FC236}">
                <a16:creationId xmlns:a16="http://schemas.microsoft.com/office/drawing/2014/main" id="{EB61F57F-30D6-CA41-12FF-2A1FAA06355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782" name="Εικόνα 1">
            <a:extLst>
              <a:ext uri="{FF2B5EF4-FFF2-40B4-BE49-F238E27FC236}">
                <a16:creationId xmlns:a16="http://schemas.microsoft.com/office/drawing/2014/main" id="{CC0495D7-D041-128E-BE72-1B43279E3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49238"/>
            <a:ext cx="1116012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BF88CB-40BD-BFCE-0C1B-9180DCFF4E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800" t="21372" r="24800" b="45171"/>
          <a:stretch/>
        </p:blipFill>
        <p:spPr>
          <a:xfrm>
            <a:off x="1957357" y="1158874"/>
            <a:ext cx="5229285" cy="1952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88608-F306-796B-FE60-A43AF2961A5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000" t="28372" r="25588" b="38800"/>
          <a:stretch/>
        </p:blipFill>
        <p:spPr>
          <a:xfrm>
            <a:off x="1331640" y="3111495"/>
            <a:ext cx="4824536" cy="3649347"/>
          </a:xfrm>
          <a:prstGeom prst="rect">
            <a:avLst/>
          </a:prstGeom>
        </p:spPr>
      </p:pic>
      <p:sp>
        <p:nvSpPr>
          <p:cNvPr id="7" name="TextBox 25">
            <a:extLst>
              <a:ext uri="{FF2B5EF4-FFF2-40B4-BE49-F238E27FC236}">
                <a16:creationId xmlns:a16="http://schemas.microsoft.com/office/drawing/2014/main" id="{0E591401-8B65-E4E7-41B9-025504BA7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150" y="3746505"/>
            <a:ext cx="349963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just">
              <a:spcBef>
                <a:spcPct val="0"/>
              </a:spcBef>
            </a:pP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FIGO staging</a:t>
            </a:r>
          </a:p>
          <a:p>
            <a:pPr marL="285750" indent="-285750" algn="just">
              <a:spcBef>
                <a:spcPct val="0"/>
              </a:spcBef>
            </a:pPr>
            <a:endParaRPr lang="en-GB" altLang="el-GR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indent="-285750" algn="just">
              <a:spcBef>
                <a:spcPct val="0"/>
              </a:spcBef>
            </a:pP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Depth of stromal invasion</a:t>
            </a:r>
          </a:p>
          <a:p>
            <a:pPr marL="285750" indent="-285750" algn="just">
              <a:spcBef>
                <a:spcPct val="0"/>
              </a:spcBef>
            </a:pPr>
            <a:endParaRPr lang="en-GB" altLang="el-GR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indent="-285750" algn="just">
              <a:spcBef>
                <a:spcPct val="0"/>
              </a:spcBef>
            </a:pP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Margin status</a:t>
            </a:r>
          </a:p>
          <a:p>
            <a:pPr marL="285750" indent="-285750" algn="just">
              <a:spcBef>
                <a:spcPct val="0"/>
              </a:spcBef>
            </a:pPr>
            <a:endParaRPr lang="en-GB" altLang="el-GR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indent="-285750" algn="just">
              <a:spcBef>
                <a:spcPct val="0"/>
              </a:spcBef>
            </a:pP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LVSI</a:t>
            </a:r>
          </a:p>
          <a:p>
            <a:pPr marL="285750" indent="-285750" algn="just">
              <a:spcBef>
                <a:spcPct val="0"/>
              </a:spcBef>
            </a:pPr>
            <a:endParaRPr lang="en-GB" altLang="el-GR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indent="-285750" algn="just">
              <a:spcBef>
                <a:spcPct val="0"/>
              </a:spcBef>
            </a:pP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Nodal/distant metastases</a:t>
            </a:r>
            <a:r>
              <a:rPr lang="el-GR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 </a:t>
            </a:r>
            <a:endParaRPr lang="el-GR" altLang="el-GR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9 - TextBox">
            <a:extLst>
              <a:ext uri="{FF2B5EF4-FFF2-40B4-BE49-F238E27FC236}">
                <a16:creationId xmlns:a16="http://schemas.microsoft.com/office/drawing/2014/main" id="{5FEBFEC8-E5A5-5B83-27C0-BF3B4CFD53B5}"/>
              </a:ext>
            </a:extLst>
          </p:cNvPr>
          <p:cNvSpPr txBox="1"/>
          <p:nvPr/>
        </p:nvSpPr>
        <p:spPr>
          <a:xfrm>
            <a:off x="1601788" y="319088"/>
            <a:ext cx="63373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Basic prognostic factors</a:t>
            </a:r>
            <a:endParaRPr lang="el-GR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793239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927B9-F332-46CB-6C5A-CB60469BF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Εικόνα 6">
            <a:extLst>
              <a:ext uri="{FF2B5EF4-FFF2-40B4-BE49-F238E27FC236}">
                <a16:creationId xmlns:a16="http://schemas.microsoft.com/office/drawing/2014/main" id="{E1C763F6-79EB-81A5-CE5A-7ACDADEB7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780" name="Straight Connector 229">
            <a:extLst>
              <a:ext uri="{FF2B5EF4-FFF2-40B4-BE49-F238E27FC236}">
                <a16:creationId xmlns:a16="http://schemas.microsoft.com/office/drawing/2014/main" id="{27F01536-B436-4658-9D38-32F735DB982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782" name="Εικόνα 1">
            <a:extLst>
              <a:ext uri="{FF2B5EF4-FFF2-40B4-BE49-F238E27FC236}">
                <a16:creationId xmlns:a16="http://schemas.microsoft.com/office/drawing/2014/main" id="{E0EEE73D-40A9-C295-9B09-D96AA084C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49238"/>
            <a:ext cx="1116012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9 - TextBox">
            <a:extLst>
              <a:ext uri="{FF2B5EF4-FFF2-40B4-BE49-F238E27FC236}">
                <a16:creationId xmlns:a16="http://schemas.microsoft.com/office/drawing/2014/main" id="{D837D830-07D2-2DC6-31B4-CBA29BE09C1F}"/>
              </a:ext>
            </a:extLst>
          </p:cNvPr>
          <p:cNvSpPr txBox="1"/>
          <p:nvPr/>
        </p:nvSpPr>
        <p:spPr>
          <a:xfrm>
            <a:off x="1293267" y="173097"/>
            <a:ext cx="63373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Surgical management of </a:t>
            </a:r>
          </a:p>
          <a:p>
            <a:pPr algn="ctr" eaLnBrk="1" hangingPunct="1">
              <a:defRPr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IA disease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352C8-56F1-431F-DB9E-16DFE5A01B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000" t="38799" r="12988" b="33973"/>
          <a:stretch/>
        </p:blipFill>
        <p:spPr>
          <a:xfrm>
            <a:off x="1043608" y="1510010"/>
            <a:ext cx="7723872" cy="436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19367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34FAE-7BBC-56FB-BEAC-ED1D23CFB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Εικόνα 6">
            <a:extLst>
              <a:ext uri="{FF2B5EF4-FFF2-40B4-BE49-F238E27FC236}">
                <a16:creationId xmlns:a16="http://schemas.microsoft.com/office/drawing/2014/main" id="{F05B1A98-F258-69AC-3939-F32927D42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780" name="Straight Connector 229">
            <a:extLst>
              <a:ext uri="{FF2B5EF4-FFF2-40B4-BE49-F238E27FC236}">
                <a16:creationId xmlns:a16="http://schemas.microsoft.com/office/drawing/2014/main" id="{8342CC15-7744-F9AC-68CC-B2DBE426250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782" name="Εικόνα 1">
            <a:extLst>
              <a:ext uri="{FF2B5EF4-FFF2-40B4-BE49-F238E27FC236}">
                <a16:creationId xmlns:a16="http://schemas.microsoft.com/office/drawing/2014/main" id="{F8F8EC3A-39DA-E86A-8EBB-6940AE55D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49238"/>
            <a:ext cx="1116012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9 - TextBox">
            <a:extLst>
              <a:ext uri="{FF2B5EF4-FFF2-40B4-BE49-F238E27FC236}">
                <a16:creationId xmlns:a16="http://schemas.microsoft.com/office/drawing/2014/main" id="{38C9AD9E-C724-DCE8-049B-A2EBB830972A}"/>
              </a:ext>
            </a:extLst>
          </p:cNvPr>
          <p:cNvSpPr txBox="1"/>
          <p:nvPr/>
        </p:nvSpPr>
        <p:spPr>
          <a:xfrm>
            <a:off x="1506791" y="151612"/>
            <a:ext cx="63373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Surgical management of </a:t>
            </a:r>
          </a:p>
          <a:p>
            <a:pPr algn="ctr" eaLnBrk="1" hangingPunct="1">
              <a:defRPr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IA disease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9C3028-3147-8B65-224E-2F1EC70899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375" t="70371" r="50000" b="22772"/>
          <a:stretch/>
        </p:blipFill>
        <p:spPr>
          <a:xfrm>
            <a:off x="1892077" y="4253765"/>
            <a:ext cx="5049789" cy="82440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8CC83F-DE70-954E-4ADC-31E650ED1C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375" t="51486" r="50788" b="21371"/>
          <a:stretch/>
        </p:blipFill>
        <p:spPr>
          <a:xfrm>
            <a:off x="1869802" y="1208088"/>
            <a:ext cx="5049788" cy="291264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4" name="TextBox 25">
            <a:extLst>
              <a:ext uri="{FF2B5EF4-FFF2-40B4-BE49-F238E27FC236}">
                <a16:creationId xmlns:a16="http://schemas.microsoft.com/office/drawing/2014/main" id="{54896B2B-CC2D-AE9F-5309-DF737ED3C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888" y="6084831"/>
            <a:ext cx="78211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 </a:t>
            </a: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Conization and simple hysterectomy definitive treatment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No need for adjuvant treatment for IA1, IA2 (* adequate LN staging)</a:t>
            </a:r>
            <a:endParaRPr lang="el-GR" altLang="el-GR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D0119F-A8D7-0668-5987-66EAE54F5D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375" t="29143" r="49212" b="62600"/>
          <a:stretch/>
        </p:blipFill>
        <p:spPr>
          <a:xfrm>
            <a:off x="1907704" y="5214645"/>
            <a:ext cx="5049787" cy="712712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14143484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A2069-F23E-5F9F-EE5F-D59665C3B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Εικόνα 6">
            <a:extLst>
              <a:ext uri="{FF2B5EF4-FFF2-40B4-BE49-F238E27FC236}">
                <a16:creationId xmlns:a16="http://schemas.microsoft.com/office/drawing/2014/main" id="{599DFE6A-B00A-9F51-10AA-55D7FA3C5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780" name="Straight Connector 229">
            <a:extLst>
              <a:ext uri="{FF2B5EF4-FFF2-40B4-BE49-F238E27FC236}">
                <a16:creationId xmlns:a16="http://schemas.microsoft.com/office/drawing/2014/main" id="{FC8868D2-52F2-CA60-6878-AF12139D62B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782" name="Εικόνα 1">
            <a:extLst>
              <a:ext uri="{FF2B5EF4-FFF2-40B4-BE49-F238E27FC236}">
                <a16:creationId xmlns:a16="http://schemas.microsoft.com/office/drawing/2014/main" id="{CB81F3D5-5AB0-7A43-74E7-B5B816DE7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49238"/>
            <a:ext cx="1116012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9 - TextBox">
            <a:extLst>
              <a:ext uri="{FF2B5EF4-FFF2-40B4-BE49-F238E27FC236}">
                <a16:creationId xmlns:a16="http://schemas.microsoft.com/office/drawing/2014/main" id="{ADDD53BE-DE81-617B-B137-9833A554B968}"/>
              </a:ext>
            </a:extLst>
          </p:cNvPr>
          <p:cNvSpPr txBox="1"/>
          <p:nvPr/>
        </p:nvSpPr>
        <p:spPr>
          <a:xfrm>
            <a:off x="1293267" y="173097"/>
            <a:ext cx="63373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Surgical management of </a:t>
            </a:r>
          </a:p>
          <a:p>
            <a:pPr algn="ctr" eaLnBrk="1" hangingPunct="1">
              <a:defRPr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Ib1, Ib2 and IIa1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tumors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1893F0-48B8-D8CC-0534-2DC8CCE035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775" t="19972" r="50000" b="15772"/>
          <a:stretch/>
        </p:blipFill>
        <p:spPr>
          <a:xfrm>
            <a:off x="179512" y="1208088"/>
            <a:ext cx="5256584" cy="52448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D7ACFB-6BDA-1351-D61C-0CB6265FFE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163" t="55743" r="29526" b="18715"/>
          <a:stretch/>
        </p:blipFill>
        <p:spPr>
          <a:xfrm>
            <a:off x="4860032" y="2376429"/>
            <a:ext cx="4283968" cy="210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06702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BF8A4-DF89-E5C4-1185-4189EFC9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46" name="Straight Connector 229">
            <a:extLst>
              <a:ext uri="{FF2B5EF4-FFF2-40B4-BE49-F238E27FC236}">
                <a16:creationId xmlns:a16="http://schemas.microsoft.com/office/drawing/2014/main" id="{D631C0DF-ADEF-A2E2-EB08-95F72910C5D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7" name="TextBox 1">
            <a:extLst>
              <a:ext uri="{FF2B5EF4-FFF2-40B4-BE49-F238E27FC236}">
                <a16:creationId xmlns:a16="http://schemas.microsoft.com/office/drawing/2014/main" id="{BAC93E59-27EA-AC50-7E9A-B7BC2C709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3429000"/>
            <a:ext cx="64817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l-GR" sz="2400" b="1" dirty="0">
                <a:latin typeface="Arial" panose="020B0604020202020204" pitchFamily="34" charset="0"/>
              </a:rPr>
              <a:t>INDICATIONS FOR ADJUVANT TREATMENT</a:t>
            </a:r>
            <a:endParaRPr lang="el-GR" altLang="el-GR" sz="2400" b="1" dirty="0">
              <a:latin typeface="Arial" panose="020B0604020202020204" pitchFamily="34" charset="0"/>
            </a:endParaRPr>
          </a:p>
        </p:txBody>
      </p:sp>
      <p:pic>
        <p:nvPicPr>
          <p:cNvPr id="6148" name="Εικόνα 10">
            <a:extLst>
              <a:ext uri="{FF2B5EF4-FFF2-40B4-BE49-F238E27FC236}">
                <a16:creationId xmlns:a16="http://schemas.microsoft.com/office/drawing/2014/main" id="{135A89F0-4611-1F43-F4C6-3AC119BB9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Εικόνα 1">
            <a:extLst>
              <a:ext uri="{FF2B5EF4-FFF2-40B4-BE49-F238E27FC236}">
                <a16:creationId xmlns:a16="http://schemas.microsoft.com/office/drawing/2014/main" id="{65CD0F49-CC00-6E0A-99BB-2D238BCC7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61913"/>
            <a:ext cx="1728787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95183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EDE2F-59B1-B23C-9128-FEEB5C35A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Εικόνα 6">
            <a:extLst>
              <a:ext uri="{FF2B5EF4-FFF2-40B4-BE49-F238E27FC236}">
                <a16:creationId xmlns:a16="http://schemas.microsoft.com/office/drawing/2014/main" id="{5264E19D-419C-F304-5F18-95C2008E7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780" name="Straight Connector 229">
            <a:extLst>
              <a:ext uri="{FF2B5EF4-FFF2-40B4-BE49-F238E27FC236}">
                <a16:creationId xmlns:a16="http://schemas.microsoft.com/office/drawing/2014/main" id="{5C2ABB28-E706-1449-CBA1-3FCBF9D1B00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0" y="984250"/>
            <a:ext cx="9144000" cy="39688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782" name="Εικόνα 1">
            <a:extLst>
              <a:ext uri="{FF2B5EF4-FFF2-40B4-BE49-F238E27FC236}">
                <a16:creationId xmlns:a16="http://schemas.microsoft.com/office/drawing/2014/main" id="{6F6B50C6-AD83-6F7D-9EBF-7D097A8FB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49238"/>
            <a:ext cx="1116012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9 - TextBox">
            <a:extLst>
              <a:ext uri="{FF2B5EF4-FFF2-40B4-BE49-F238E27FC236}">
                <a16:creationId xmlns:a16="http://schemas.microsoft.com/office/drawing/2014/main" id="{AEFA59FB-1F71-913D-BCB1-09EA1C1C8FC7}"/>
              </a:ext>
            </a:extLst>
          </p:cNvPr>
          <p:cNvSpPr txBox="1"/>
          <p:nvPr/>
        </p:nvSpPr>
        <p:spPr>
          <a:xfrm>
            <a:off x="1265238" y="323797"/>
            <a:ext cx="63373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Adjuvant treatment for IB1, IB2, IIA1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95B29D-4BAC-E49F-D746-0D0A7DB751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000" t="29772" r="25588" b="58543"/>
          <a:stretch/>
        </p:blipFill>
        <p:spPr>
          <a:xfrm>
            <a:off x="1911103" y="3742334"/>
            <a:ext cx="6765075" cy="2096084"/>
          </a:xfrm>
          <a:prstGeom prst="rect">
            <a:avLst/>
          </a:prstGeom>
        </p:spPr>
      </p:pic>
      <p:sp>
        <p:nvSpPr>
          <p:cNvPr id="5" name="TextBox 25">
            <a:extLst>
              <a:ext uri="{FF2B5EF4-FFF2-40B4-BE49-F238E27FC236}">
                <a16:creationId xmlns:a16="http://schemas.microsoft.com/office/drawing/2014/main" id="{42DAE201-4D7C-96DE-1DD9-20976E105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561" y="5873750"/>
            <a:ext cx="7476628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 </a:t>
            </a:r>
            <a:r>
              <a:rPr lang="en-GB" altLang="el-GR" sz="1800" b="1" dirty="0">
                <a:solidFill>
                  <a:srgbClr val="002060"/>
                </a:solidFill>
                <a:latin typeface="Arial" panose="020B0604020202020204" pitchFamily="34" charset="0"/>
              </a:rPr>
              <a:t>Basic pylon of therapeutic treatment should be monotherapy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l-GR" sz="1800" b="1" i="1" dirty="0">
                <a:solidFill>
                  <a:srgbClr val="FF0000"/>
                </a:solidFill>
                <a:latin typeface="Arial" panose="020B0604020202020204" pitchFamily="34" charset="0"/>
              </a:rPr>
              <a:t>“either we operate or we </a:t>
            </a:r>
            <a:r>
              <a:rPr lang="en-GB" altLang="el-GR" sz="18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chemoradiate</a:t>
            </a:r>
            <a:r>
              <a:rPr lang="en-GB" altLang="el-GR" sz="1800" b="1" i="1" dirty="0">
                <a:solidFill>
                  <a:srgbClr val="FF0000"/>
                </a:solidFill>
                <a:latin typeface="Arial" panose="020B0604020202020204" pitchFamily="34" charset="0"/>
              </a:rPr>
              <a:t>”</a:t>
            </a:r>
            <a:endParaRPr lang="el-GR" altLang="el-GR" sz="1800" b="1" i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B47230-2CAF-5ED6-906A-62A1FC0EF6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800" t="21372" r="24800" b="45171"/>
          <a:stretch/>
        </p:blipFill>
        <p:spPr>
          <a:xfrm>
            <a:off x="1568236" y="1176065"/>
            <a:ext cx="6465278" cy="241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05225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Παρουσίαση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Παρουσίαση1</Template>
  <TotalTime>18924</TotalTime>
  <Words>753</Words>
  <Application>Microsoft Office PowerPoint</Application>
  <PresentationFormat>On-screen Show (4:3)</PresentationFormat>
  <Paragraphs>163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Wingdings</vt:lpstr>
      <vt:lpstr>Παρουσίαση1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Στέλλα</dc:creator>
  <cp:lastModifiedBy>Afoi Margaritidi</cp:lastModifiedBy>
  <cp:revision>532</cp:revision>
  <dcterms:created xsi:type="dcterms:W3CDTF">2017-09-05T06:25:26Z</dcterms:created>
  <dcterms:modified xsi:type="dcterms:W3CDTF">2024-11-28T09:28:44Z</dcterms:modified>
</cp:coreProperties>
</file>