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8"/>
  </p:notesMasterIdLst>
  <p:sldIdLst>
    <p:sldId id="2146848699" r:id="rId2"/>
    <p:sldId id="257" r:id="rId3"/>
    <p:sldId id="258" r:id="rId4"/>
    <p:sldId id="316" r:id="rId5"/>
    <p:sldId id="260" r:id="rId6"/>
    <p:sldId id="314" r:id="rId7"/>
    <p:sldId id="312" r:id="rId8"/>
    <p:sldId id="369" r:id="rId9"/>
    <p:sldId id="13416" r:id="rId10"/>
    <p:sldId id="374" r:id="rId11"/>
    <p:sldId id="13418" r:id="rId12"/>
    <p:sldId id="2146848826" r:id="rId13"/>
    <p:sldId id="2146848833" r:id="rId14"/>
    <p:sldId id="13475" r:id="rId15"/>
    <p:sldId id="2146848801" r:id="rId16"/>
    <p:sldId id="264" r:id="rId17"/>
    <p:sldId id="268" r:id="rId18"/>
    <p:sldId id="303" r:id="rId19"/>
    <p:sldId id="304" r:id="rId20"/>
    <p:sldId id="305" r:id="rId21"/>
    <p:sldId id="306" r:id="rId22"/>
    <p:sldId id="307" r:id="rId23"/>
    <p:sldId id="269" r:id="rId24"/>
    <p:sldId id="13444" r:id="rId25"/>
    <p:sldId id="261" r:id="rId26"/>
    <p:sldId id="13445" r:id="rId27"/>
    <p:sldId id="309" r:id="rId28"/>
    <p:sldId id="13431" r:id="rId29"/>
    <p:sldId id="370" r:id="rId30"/>
    <p:sldId id="13452" r:id="rId31"/>
    <p:sldId id="13453" r:id="rId32"/>
    <p:sldId id="347" r:id="rId33"/>
    <p:sldId id="328" r:id="rId34"/>
    <p:sldId id="280" r:id="rId35"/>
    <p:sldId id="281" r:id="rId36"/>
    <p:sldId id="364" r:id="rId37"/>
    <p:sldId id="13454" r:id="rId38"/>
    <p:sldId id="2146848822" r:id="rId39"/>
    <p:sldId id="13456" r:id="rId40"/>
    <p:sldId id="2146848827" r:id="rId41"/>
    <p:sldId id="2146848828" r:id="rId42"/>
    <p:sldId id="2146848829" r:id="rId43"/>
    <p:sldId id="13461" r:id="rId44"/>
    <p:sldId id="13459" r:id="rId45"/>
    <p:sldId id="359" r:id="rId46"/>
    <p:sldId id="13462" r:id="rId47"/>
    <p:sldId id="13465" r:id="rId48"/>
    <p:sldId id="284" r:id="rId49"/>
    <p:sldId id="282" r:id="rId50"/>
    <p:sldId id="2146848786" r:id="rId51"/>
    <p:sldId id="13468" r:id="rId52"/>
    <p:sldId id="357" r:id="rId53"/>
    <p:sldId id="13471" r:id="rId54"/>
    <p:sldId id="2146848818" r:id="rId55"/>
    <p:sldId id="379" r:id="rId56"/>
    <p:sldId id="2146848820" r:id="rId57"/>
    <p:sldId id="2146848821" r:id="rId58"/>
    <p:sldId id="2146848805" r:id="rId59"/>
    <p:sldId id="287" r:id="rId60"/>
    <p:sldId id="368" r:id="rId61"/>
    <p:sldId id="288" r:id="rId62"/>
    <p:sldId id="289" r:id="rId63"/>
    <p:sldId id="2146848808" r:id="rId64"/>
    <p:sldId id="351" r:id="rId65"/>
    <p:sldId id="348" r:id="rId66"/>
    <p:sldId id="2146848806" r:id="rId67"/>
    <p:sldId id="13446" r:id="rId68"/>
    <p:sldId id="13447" r:id="rId69"/>
    <p:sldId id="13448" r:id="rId70"/>
    <p:sldId id="13449" r:id="rId71"/>
    <p:sldId id="13437" r:id="rId72"/>
    <p:sldId id="387" r:id="rId73"/>
    <p:sldId id="13450" r:id="rId74"/>
    <p:sldId id="13451" r:id="rId75"/>
    <p:sldId id="13479" r:id="rId76"/>
    <p:sldId id="278" r:id="rId77"/>
    <p:sldId id="13476" r:id="rId78"/>
    <p:sldId id="883" r:id="rId79"/>
    <p:sldId id="2146848810" r:id="rId80"/>
    <p:sldId id="337" r:id="rId81"/>
    <p:sldId id="2146848819" r:id="rId82"/>
    <p:sldId id="315" r:id="rId83"/>
    <p:sldId id="371" r:id="rId84"/>
    <p:sldId id="373" r:id="rId85"/>
    <p:sldId id="310" r:id="rId86"/>
    <p:sldId id="13470" r:id="rId87"/>
    <p:sldId id="13485" r:id="rId88"/>
    <p:sldId id="2146848771" r:id="rId89"/>
    <p:sldId id="2146848803" r:id="rId90"/>
    <p:sldId id="2146848770" r:id="rId91"/>
    <p:sldId id="318" r:id="rId92"/>
    <p:sldId id="2146848783" r:id="rId93"/>
    <p:sldId id="2146848782" r:id="rId94"/>
    <p:sldId id="365" r:id="rId95"/>
    <p:sldId id="2146848800" r:id="rId96"/>
    <p:sldId id="13438" r:id="rId97"/>
    <p:sldId id="13422" r:id="rId98"/>
    <p:sldId id="2146848811" r:id="rId99"/>
    <p:sldId id="2146848812" r:id="rId100"/>
    <p:sldId id="2146848794" r:id="rId101"/>
    <p:sldId id="744" r:id="rId102"/>
    <p:sldId id="2146848813" r:id="rId103"/>
    <p:sldId id="2146848835" r:id="rId104"/>
    <p:sldId id="2146848836" r:id="rId105"/>
    <p:sldId id="2146848804" r:id="rId106"/>
    <p:sldId id="2146848792" r:id="rId107"/>
    <p:sldId id="2146848824" r:id="rId108"/>
    <p:sldId id="2146848823" r:id="rId109"/>
    <p:sldId id="2146848790" r:id="rId110"/>
    <p:sldId id="2146848809" r:id="rId111"/>
    <p:sldId id="356" r:id="rId112"/>
    <p:sldId id="2146848814" r:id="rId113"/>
    <p:sldId id="294" r:id="rId114"/>
    <p:sldId id="293" r:id="rId115"/>
    <p:sldId id="298" r:id="rId116"/>
    <p:sldId id="2146848815" r:id="rId117"/>
    <p:sldId id="2146848816" r:id="rId118"/>
    <p:sldId id="2146848817" r:id="rId119"/>
    <p:sldId id="2146848825" r:id="rId120"/>
    <p:sldId id="2146848830" r:id="rId121"/>
    <p:sldId id="13414" r:id="rId122"/>
    <p:sldId id="259" r:id="rId123"/>
    <p:sldId id="13474" r:id="rId124"/>
    <p:sldId id="1371" r:id="rId125"/>
    <p:sldId id="13477" r:id="rId126"/>
    <p:sldId id="265" r:id="rId127"/>
    <p:sldId id="13478" r:id="rId128"/>
    <p:sldId id="263" r:id="rId129"/>
    <p:sldId id="262" r:id="rId130"/>
    <p:sldId id="13432" r:id="rId131"/>
    <p:sldId id="13427" r:id="rId132"/>
    <p:sldId id="331" r:id="rId133"/>
    <p:sldId id="13440" r:id="rId134"/>
    <p:sldId id="13441" r:id="rId135"/>
    <p:sldId id="13442" r:id="rId136"/>
    <p:sldId id="308" r:id="rId137"/>
    <p:sldId id="271" r:id="rId138"/>
    <p:sldId id="272" r:id="rId139"/>
    <p:sldId id="273" r:id="rId140"/>
    <p:sldId id="274" r:id="rId141"/>
    <p:sldId id="311" r:id="rId142"/>
    <p:sldId id="275" r:id="rId143"/>
    <p:sldId id="277" r:id="rId144"/>
    <p:sldId id="279" r:id="rId145"/>
    <p:sldId id="13467" r:id="rId146"/>
    <p:sldId id="2542" r:id="rId147"/>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8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p:restoredTop sz="94697"/>
  </p:normalViewPr>
  <p:slideViewPr>
    <p:cSldViewPr snapToGrid="0" snapToObjects="1">
      <p:cViewPr varScale="1">
        <p:scale>
          <a:sx n="117" d="100"/>
          <a:sy n="117" d="100"/>
        </p:scale>
        <p:origin x="400"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F0045-3071-804D-98ED-B7E25AC79899}" type="datetimeFigureOut">
              <a:rPr lang="en-US" smtClean="0"/>
              <a:t>11/28/24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F6D41-0737-FC4B-B92C-2B57B96ADD5B}" type="slidenum">
              <a:rPr lang="en-US" smtClean="0"/>
              <a:t>‹#›</a:t>
            </a:fld>
            <a:endParaRPr lang="en-US"/>
          </a:p>
        </p:txBody>
      </p:sp>
    </p:spTree>
    <p:extLst>
      <p:ext uri="{BB962C8B-B14F-4D97-AF65-F5344CB8AC3E}">
        <p14:creationId xmlns:p14="http://schemas.microsoft.com/office/powerpoint/2010/main" val="1309109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Chairmen , dear colleagues, first of all I would like to</a:t>
            </a:r>
          </a:p>
        </p:txBody>
      </p:sp>
      <p:sp>
        <p:nvSpPr>
          <p:cNvPr id="4" name="Slide Number Placeholder 3"/>
          <p:cNvSpPr>
            <a:spLocks noGrp="1"/>
          </p:cNvSpPr>
          <p:nvPr>
            <p:ph type="sldNum" sz="quarter" idx="10"/>
          </p:nvPr>
        </p:nvSpPr>
        <p:spPr/>
        <p:txBody>
          <a:bodyPr/>
          <a:lstStyle/>
          <a:p>
            <a:fld id="{CC75E9B9-B29B-BC40-8AF3-7C8D9FBA627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1307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F3861C50-DBB0-1140-9EED-E1298FD480B7}" type="slidenum">
              <a:rPr lang="en-TR" smtClean="0"/>
              <a:t>10</a:t>
            </a:fld>
            <a:endParaRPr lang="en-TR"/>
          </a:p>
        </p:txBody>
      </p:sp>
    </p:spTree>
    <p:extLst>
      <p:ext uri="{BB962C8B-B14F-4D97-AF65-F5344CB8AC3E}">
        <p14:creationId xmlns:p14="http://schemas.microsoft.com/office/powerpoint/2010/main" val="344539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F3861C50-DBB0-1140-9EED-E1298FD480B7}" type="slidenum">
              <a:rPr lang="en-TR" smtClean="0"/>
              <a:t>28</a:t>
            </a:fld>
            <a:endParaRPr lang="en-TR"/>
          </a:p>
        </p:txBody>
      </p:sp>
    </p:spTree>
    <p:extLst>
      <p:ext uri="{BB962C8B-B14F-4D97-AF65-F5344CB8AC3E}">
        <p14:creationId xmlns:p14="http://schemas.microsoft.com/office/powerpoint/2010/main" val="2243475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harisSIL"/>
              </a:rPr>
              <a:t>Our findings provide preliminary data to support that HIPEC at the time of primary cytoreductive surgery can be considered cost-effective regardless of residual disease status when using a standard willingness to pay threshold. </a:t>
            </a:r>
            <a:endParaRPr lang="en-US" dirty="0"/>
          </a:p>
          <a:p>
            <a:endParaRPr lang="en-TR" dirty="0"/>
          </a:p>
        </p:txBody>
      </p:sp>
      <p:sp>
        <p:nvSpPr>
          <p:cNvPr id="4" name="Slide Number Placeholder 3"/>
          <p:cNvSpPr>
            <a:spLocks noGrp="1"/>
          </p:cNvSpPr>
          <p:nvPr>
            <p:ph type="sldNum" sz="quarter" idx="5"/>
          </p:nvPr>
        </p:nvSpPr>
        <p:spPr/>
        <p:txBody>
          <a:bodyPr/>
          <a:lstStyle/>
          <a:p>
            <a:fld id="{F3861C50-DBB0-1140-9EED-E1298FD480B7}" type="slidenum">
              <a:rPr lang="en-TR" smtClean="0"/>
              <a:t>49</a:t>
            </a:fld>
            <a:endParaRPr lang="en-TR"/>
          </a:p>
        </p:txBody>
      </p:sp>
    </p:spTree>
    <p:extLst>
      <p:ext uri="{BB962C8B-B14F-4D97-AF65-F5344CB8AC3E}">
        <p14:creationId xmlns:p14="http://schemas.microsoft.com/office/powerpoint/2010/main" val="373299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27C39702-0B5F-3D4D-BEA3-AF489779F511}" type="slidenum">
              <a:rPr lang="en-TR" smtClean="0"/>
              <a:t>73</a:t>
            </a:fld>
            <a:endParaRPr lang="en-TR"/>
          </a:p>
        </p:txBody>
      </p:sp>
    </p:spTree>
    <p:extLst>
      <p:ext uri="{BB962C8B-B14F-4D97-AF65-F5344CB8AC3E}">
        <p14:creationId xmlns:p14="http://schemas.microsoft.com/office/powerpoint/2010/main" val="227562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CC75E9B9-B29B-BC40-8AF3-7C8D9FBA6275}" type="slidenum">
              <a:rPr lang="en-US" smtClean="0"/>
              <a:t>78</a:t>
            </a:fld>
            <a:endParaRPr lang="en-US"/>
          </a:p>
        </p:txBody>
      </p:sp>
    </p:spTree>
    <p:extLst>
      <p:ext uri="{BB962C8B-B14F-4D97-AF65-F5344CB8AC3E}">
        <p14:creationId xmlns:p14="http://schemas.microsoft.com/office/powerpoint/2010/main" val="2214525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5E9B9-B29B-BC40-8AF3-7C8D9FBA6275}"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3279581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conclusion: </a:t>
            </a:r>
            <a:r>
              <a:rPr lang="en-US" sz="1200" kern="1200" dirty="0" err="1">
                <a:solidFill>
                  <a:schemeClr val="tx1"/>
                </a:solidFill>
                <a:effectLst/>
                <a:latin typeface="+mn-lt"/>
                <a:ea typeface="+mn-ea"/>
                <a:cs typeface="+mn-cs"/>
              </a:rPr>
              <a:t>Survial</a:t>
            </a:r>
            <a:r>
              <a:rPr lang="en-US" sz="1200" kern="1200" dirty="0">
                <a:solidFill>
                  <a:schemeClr val="tx1"/>
                </a:solidFill>
                <a:effectLst/>
                <a:latin typeface="+mn-lt"/>
                <a:ea typeface="+mn-ea"/>
                <a:cs typeface="+mn-cs"/>
              </a:rPr>
              <a:t> improvement has been </a:t>
            </a:r>
            <a:r>
              <a:rPr lang="en-US" sz="1200" kern="1200" dirty="0" err="1">
                <a:solidFill>
                  <a:schemeClr val="tx1"/>
                </a:solidFill>
                <a:effectLst/>
                <a:latin typeface="+mn-lt"/>
                <a:ea typeface="+mn-ea"/>
                <a:cs typeface="+mn-cs"/>
              </a:rPr>
              <a:t>demonstraed</a:t>
            </a:r>
            <a:r>
              <a:rPr lang="en-US" sz="1200" kern="1200" dirty="0">
                <a:solidFill>
                  <a:schemeClr val="tx1"/>
                </a:solidFill>
                <a:effectLst/>
                <a:latin typeface="+mn-lt"/>
                <a:ea typeface="+mn-ea"/>
                <a:cs typeface="+mn-cs"/>
              </a:rPr>
              <a:t> with high quality prospective data only at IDS with one single trial. On the other hand, there are multiple evidence showing that </a:t>
            </a:r>
            <a:r>
              <a:rPr lang="en-US" sz="1200" kern="1200" dirty="0" err="1">
                <a:solidFill>
                  <a:schemeClr val="tx1"/>
                </a:solidFill>
                <a:effectLst/>
                <a:latin typeface="+mn-lt"/>
                <a:ea typeface="+mn-ea"/>
                <a:cs typeface="+mn-cs"/>
              </a:rPr>
              <a:t>hipec</a:t>
            </a:r>
            <a:r>
              <a:rPr lang="en-US" sz="1200" kern="1200" dirty="0">
                <a:solidFill>
                  <a:schemeClr val="tx1"/>
                </a:solidFill>
                <a:effectLst/>
                <a:latin typeface="+mn-lt"/>
                <a:ea typeface="+mn-ea"/>
                <a:cs typeface="+mn-cs"/>
              </a:rPr>
              <a:t> at the time of IDS neither </a:t>
            </a:r>
            <a:r>
              <a:rPr lang="en-US" sz="1200" kern="1200" dirty="0" err="1">
                <a:solidFill>
                  <a:schemeClr val="tx1"/>
                </a:solidFill>
                <a:effectLst/>
                <a:latin typeface="+mn-lt"/>
                <a:ea typeface="+mn-ea"/>
                <a:cs typeface="+mn-cs"/>
              </a:rPr>
              <a:t>ead</a:t>
            </a:r>
            <a:r>
              <a:rPr lang="en-US" sz="1200" kern="1200" dirty="0">
                <a:solidFill>
                  <a:schemeClr val="tx1"/>
                </a:solidFill>
                <a:effectLst/>
                <a:latin typeface="+mn-lt"/>
                <a:ea typeface="+mn-ea"/>
                <a:cs typeface="+mn-cs"/>
              </a:rPr>
              <a:t> to an increased number of complications nor delays chemotherapy initiation. Therefore the question to whom we should deliver HIPEC is in our opinion and at this point in time easily answered: Only at the IDS and in dedicated and certified centers. </a:t>
            </a:r>
            <a:r>
              <a:rPr lang="en-GB" dirty="0"/>
              <a:t>New prospective data on the role of HIPEC in primary and recurrent settings and in relation to BRCA mutational status or other predictive biomarkers are awaited to expand the pool of patients who may benefit from this promising treatment.</a:t>
            </a:r>
          </a:p>
          <a:p>
            <a:endParaRPr lang="it-IT" dirty="0"/>
          </a:p>
        </p:txBody>
      </p:sp>
      <p:sp>
        <p:nvSpPr>
          <p:cNvPr id="4" name="Segnaposto numero diapositiva 3"/>
          <p:cNvSpPr>
            <a:spLocks noGrp="1"/>
          </p:cNvSpPr>
          <p:nvPr>
            <p:ph type="sldNum" sz="quarter" idx="5"/>
          </p:nvPr>
        </p:nvSpPr>
        <p:spPr/>
        <p:txBody>
          <a:bodyPr/>
          <a:lstStyle/>
          <a:p>
            <a:fld id="{A5129EAD-95D5-C04F-BC2D-B7E326F54106}" type="slidenum">
              <a:rPr lang="it-IT" smtClean="0"/>
              <a:t>121</a:t>
            </a:fld>
            <a:endParaRPr lang="it-IT"/>
          </a:p>
        </p:txBody>
      </p:sp>
    </p:spTree>
    <p:extLst>
      <p:ext uri="{BB962C8B-B14F-4D97-AF65-F5344CB8AC3E}">
        <p14:creationId xmlns:p14="http://schemas.microsoft.com/office/powerpoint/2010/main" val="427737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Chairmen , dear colleagues, first of all I would like to</a:t>
            </a:r>
          </a:p>
        </p:txBody>
      </p:sp>
      <p:sp>
        <p:nvSpPr>
          <p:cNvPr id="4" name="Slide Number Placeholder 3"/>
          <p:cNvSpPr>
            <a:spLocks noGrp="1"/>
          </p:cNvSpPr>
          <p:nvPr>
            <p:ph type="sldNum" sz="quarter" idx="10"/>
          </p:nvPr>
        </p:nvSpPr>
        <p:spPr/>
        <p:txBody>
          <a:bodyPr/>
          <a:lstStyle/>
          <a:p>
            <a:fld id="{CC75E9B9-B29B-BC40-8AF3-7C8D9FBA6275}"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14952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D4A82-6B9C-DB4C-AE3A-F88B3734A2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DC4737E1-1DE2-F94D-89A1-82A403A7E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C69A822C-3375-334D-BEDD-BA543D789829}"/>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5" name="Footer Placeholder 4">
            <a:extLst>
              <a:ext uri="{FF2B5EF4-FFF2-40B4-BE49-F238E27FC236}">
                <a16:creationId xmlns:a16="http://schemas.microsoft.com/office/drawing/2014/main" id="{6B2321B3-97E9-5846-BC57-A6E86A421111}"/>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CB8F2473-9956-514B-9219-748557667CC4}"/>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754683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B2A8-C9C5-C149-A653-A081CD640A8F}"/>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C267ABF6-F78A-994F-A8B9-D2F5B0712B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BE4F9FC9-14C7-614E-BEAD-A757D3799188}"/>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5" name="Footer Placeholder 4">
            <a:extLst>
              <a:ext uri="{FF2B5EF4-FFF2-40B4-BE49-F238E27FC236}">
                <a16:creationId xmlns:a16="http://schemas.microsoft.com/office/drawing/2014/main" id="{660A49D5-E0AF-CA4B-A872-727536CE82F4}"/>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D32BEC46-A9E9-3941-9F76-9793D56000C6}"/>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416569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71737-EC28-3644-8B88-DA9DD01FE8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C4522A32-70E4-B243-9C39-9AC47C05E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F6519ED2-AA14-A34D-9B0F-5D3C54450E07}"/>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5" name="Footer Placeholder 4">
            <a:extLst>
              <a:ext uri="{FF2B5EF4-FFF2-40B4-BE49-F238E27FC236}">
                <a16:creationId xmlns:a16="http://schemas.microsoft.com/office/drawing/2014/main" id="{E735C955-37D9-A547-9D9C-80954A6297A9}"/>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9E1C18FB-54AD-F642-B044-DE6193E9AC88}"/>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205743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7648-6398-2344-9CA1-E7468C23C98C}"/>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FAD92415-1119-DD42-A7DF-81A832DAF4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D96C37A9-929F-8A4F-AFA6-5B605AC5AE96}"/>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5" name="Footer Placeholder 4">
            <a:extLst>
              <a:ext uri="{FF2B5EF4-FFF2-40B4-BE49-F238E27FC236}">
                <a16:creationId xmlns:a16="http://schemas.microsoft.com/office/drawing/2014/main" id="{EDFE4D09-B315-0544-8AC7-37FA2819E17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C35E2EA-8796-D742-A5EC-58CE095C0916}"/>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317083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379C-8EE3-2443-B78B-D09E1F50E3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DDA59503-447C-B642-975D-C3EC53056E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5EF45B-9F1F-6144-8E3B-A9E7C6B9F56C}"/>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5" name="Footer Placeholder 4">
            <a:extLst>
              <a:ext uri="{FF2B5EF4-FFF2-40B4-BE49-F238E27FC236}">
                <a16:creationId xmlns:a16="http://schemas.microsoft.com/office/drawing/2014/main" id="{7BB306DF-A4A1-F240-9D35-D157E384B1F4}"/>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D82AF847-C9C0-3D46-A41E-250D9CFC4F68}"/>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34025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0DBA-69C4-DE41-9BE2-DC48157EB002}"/>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B570A196-083D-1641-B338-AD413C80C5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E2C93796-89E1-224A-82D3-5AB7C2FE81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5C768B7F-AAC6-484E-B029-8C65FEC7DB85}"/>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6" name="Footer Placeholder 5">
            <a:extLst>
              <a:ext uri="{FF2B5EF4-FFF2-40B4-BE49-F238E27FC236}">
                <a16:creationId xmlns:a16="http://schemas.microsoft.com/office/drawing/2014/main" id="{72282AD5-4328-DE43-8730-7AD0E64FBB69}"/>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E2E0E228-3CFE-8C4A-8510-9BE0890665F6}"/>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412379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FFE4-DCC4-E042-8DEA-423736D29515}"/>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623FFAE9-1B58-2D4F-8557-C543804861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79D89-46A4-1D4F-B940-B51A72EC6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35872F1E-AA56-614B-893E-A210873E03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B73C2-6A35-F243-840F-92D1F909D0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BC8286AC-7DE8-054E-8F3C-367C5DE951DF}"/>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8" name="Footer Placeholder 7">
            <a:extLst>
              <a:ext uri="{FF2B5EF4-FFF2-40B4-BE49-F238E27FC236}">
                <a16:creationId xmlns:a16="http://schemas.microsoft.com/office/drawing/2014/main" id="{E0A30F76-BB08-7F48-AABE-7C429D5AAD0C}"/>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9FE0AF38-ABA7-2F45-87DE-C9CD7AF6D8C8}"/>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109515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F731-D2FF-B442-8C55-39165CA7F248}"/>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7315D0BC-718E-4C45-BE91-EDBD808589FC}"/>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4" name="Footer Placeholder 3">
            <a:extLst>
              <a:ext uri="{FF2B5EF4-FFF2-40B4-BE49-F238E27FC236}">
                <a16:creationId xmlns:a16="http://schemas.microsoft.com/office/drawing/2014/main" id="{77EBFE01-476F-0546-ACF6-43293FBAFA51}"/>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5EF77DE7-C2A8-9A43-8985-F8D2F9015F40}"/>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1609818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73B624-6FA1-E741-A7FC-0A39D287AA97}"/>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3" name="Footer Placeholder 2">
            <a:extLst>
              <a:ext uri="{FF2B5EF4-FFF2-40B4-BE49-F238E27FC236}">
                <a16:creationId xmlns:a16="http://schemas.microsoft.com/office/drawing/2014/main" id="{73F47404-2D4A-974D-AD27-2B9FCFC235DC}"/>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FE926F5A-F86D-B940-81FC-7A780EC4D625}"/>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145658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AA368-1980-E748-8DB0-044A3BB0A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CC17BAC8-4E08-4647-9BF8-27B662373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723D86ED-FD2E-BD4E-A582-4224AE47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51190-193F-A34A-99C6-007B9BD13AD3}"/>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6" name="Footer Placeholder 5">
            <a:extLst>
              <a:ext uri="{FF2B5EF4-FFF2-40B4-BE49-F238E27FC236}">
                <a16:creationId xmlns:a16="http://schemas.microsoft.com/office/drawing/2014/main" id="{B90EB95E-BE0F-3B43-AB97-FBC7AE2358FF}"/>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CAD784BE-04C7-C24F-A1F0-B6A9C5BDD55F}"/>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1201219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0086-7491-D646-9D5D-DBEBE7EB3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CB1F7128-E1AF-A344-93DC-002FA6623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897D471C-D97C-6D44-984B-499CC5C9DC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D25B4-99C1-F54D-A943-C658BF061918}"/>
              </a:ext>
            </a:extLst>
          </p:cNvPr>
          <p:cNvSpPr>
            <a:spLocks noGrp="1"/>
          </p:cNvSpPr>
          <p:nvPr>
            <p:ph type="dt" sz="half" idx="10"/>
          </p:nvPr>
        </p:nvSpPr>
        <p:spPr/>
        <p:txBody>
          <a:bodyPr/>
          <a:lstStyle/>
          <a:p>
            <a:fld id="{72FAAD86-D22A-FA47-BF9F-B7FEAF1D67A6}" type="datetimeFigureOut">
              <a:rPr lang="en-TR" smtClean="0"/>
              <a:t>11/28/24</a:t>
            </a:fld>
            <a:endParaRPr lang="en-TR"/>
          </a:p>
        </p:txBody>
      </p:sp>
      <p:sp>
        <p:nvSpPr>
          <p:cNvPr id="6" name="Footer Placeholder 5">
            <a:extLst>
              <a:ext uri="{FF2B5EF4-FFF2-40B4-BE49-F238E27FC236}">
                <a16:creationId xmlns:a16="http://schemas.microsoft.com/office/drawing/2014/main" id="{20373D54-1F91-E241-8995-F5C810AB0C3F}"/>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51620A93-B7C7-C241-8488-613AC62F3099}"/>
              </a:ext>
            </a:extLst>
          </p:cNvPr>
          <p:cNvSpPr>
            <a:spLocks noGrp="1"/>
          </p:cNvSpPr>
          <p:nvPr>
            <p:ph type="sldNum" sz="quarter" idx="12"/>
          </p:nvPr>
        </p:nvSpPr>
        <p:spPr/>
        <p:txBody>
          <a:bodyPr/>
          <a:lstStyle/>
          <a:p>
            <a:fld id="{7EE2F9FE-74A1-FF4A-AE80-C1B640369E32}" type="slidenum">
              <a:rPr lang="en-TR" smtClean="0"/>
              <a:t>‹#›</a:t>
            </a:fld>
            <a:endParaRPr lang="en-TR"/>
          </a:p>
        </p:txBody>
      </p:sp>
    </p:spTree>
    <p:extLst>
      <p:ext uri="{BB962C8B-B14F-4D97-AF65-F5344CB8AC3E}">
        <p14:creationId xmlns:p14="http://schemas.microsoft.com/office/powerpoint/2010/main" val="1690849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4085A3-EF2E-4747-BA8E-E4740AEB4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B8F50E10-0D94-F849-B0B3-E8A72882E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4347157D-A8E5-2D48-9FAD-DD37E5EA3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AAD86-D22A-FA47-BF9F-B7FEAF1D67A6}" type="datetimeFigureOut">
              <a:rPr lang="en-TR" smtClean="0"/>
              <a:t>11/28/24</a:t>
            </a:fld>
            <a:endParaRPr lang="en-TR"/>
          </a:p>
        </p:txBody>
      </p:sp>
      <p:sp>
        <p:nvSpPr>
          <p:cNvPr id="5" name="Footer Placeholder 4">
            <a:extLst>
              <a:ext uri="{FF2B5EF4-FFF2-40B4-BE49-F238E27FC236}">
                <a16:creationId xmlns:a16="http://schemas.microsoft.com/office/drawing/2014/main" id="{B7A93600-8C05-234B-9586-C0A274A61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46C83EEA-B3CF-504D-886F-14019388E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2F9FE-74A1-FF4A-AE80-C1B640369E32}" type="slidenum">
              <a:rPr lang="en-TR" smtClean="0"/>
              <a:t>‹#›</a:t>
            </a:fld>
            <a:endParaRPr lang="en-TR"/>
          </a:p>
        </p:txBody>
      </p:sp>
    </p:spTree>
    <p:extLst>
      <p:ext uri="{BB962C8B-B14F-4D97-AF65-F5344CB8AC3E}">
        <p14:creationId xmlns:p14="http://schemas.microsoft.com/office/powerpoint/2010/main" val="1160388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73.tiff"/><Relationship Id="rId13" Type="http://schemas.openxmlformats.org/officeDocument/2006/relationships/image" Target="../media/image178.png"/><Relationship Id="rId3" Type="http://schemas.openxmlformats.org/officeDocument/2006/relationships/image" Target="../media/image169.tiff"/><Relationship Id="rId7" Type="http://schemas.openxmlformats.org/officeDocument/2006/relationships/image" Target="../media/image172.tiff"/><Relationship Id="rId12" Type="http://schemas.openxmlformats.org/officeDocument/2006/relationships/image" Target="../media/image17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1.tiff"/><Relationship Id="rId11" Type="http://schemas.openxmlformats.org/officeDocument/2006/relationships/image" Target="../media/image176.tiff"/><Relationship Id="rId5" Type="http://schemas.openxmlformats.org/officeDocument/2006/relationships/image" Target="../media/image170.tiff"/><Relationship Id="rId10" Type="http://schemas.openxmlformats.org/officeDocument/2006/relationships/image" Target="../media/image175.tiff"/><Relationship Id="rId4" Type="http://schemas.openxmlformats.org/officeDocument/2006/relationships/image" Target="../media/image1.tiff"/><Relationship Id="rId9" Type="http://schemas.openxmlformats.org/officeDocument/2006/relationships/image" Target="../media/image174.tif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1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3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3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866" y="1922738"/>
            <a:ext cx="11150455" cy="584775"/>
          </a:xfrm>
          <a:prstGeom prst="rect">
            <a:avLst/>
          </a:prstGeom>
        </p:spPr>
        <p:txBody>
          <a:bodyPr wrap="square">
            <a:spAutoFit/>
          </a:bodyPr>
          <a:lstStyle/>
          <a:p>
            <a:pPr algn="ctr"/>
            <a:r>
              <a:rPr lang="en-US" sz="3200" dirty="0"/>
              <a:t> </a:t>
            </a:r>
          </a:p>
        </p:txBody>
      </p:sp>
      <p:sp>
        <p:nvSpPr>
          <p:cNvPr id="2" name="TextBox 1"/>
          <p:cNvSpPr txBox="1"/>
          <p:nvPr/>
        </p:nvSpPr>
        <p:spPr>
          <a:xfrm>
            <a:off x="698680" y="3232477"/>
            <a:ext cx="11103293" cy="1446550"/>
          </a:xfrm>
          <a:prstGeom prst="rect">
            <a:avLst/>
          </a:prstGeom>
          <a:noFill/>
          <a:ln w="57150">
            <a:solidFill>
              <a:srgbClr val="C00000"/>
            </a:solidFill>
          </a:ln>
        </p:spPr>
        <p:style>
          <a:lnRef idx="0">
            <a:scrgbClr r="0" g="0" b="0"/>
          </a:lnRef>
          <a:fillRef idx="1002">
            <a:schemeClr val="dk2"/>
          </a:fillRef>
          <a:effectRef idx="0">
            <a:scrgbClr r="0" g="0" b="0"/>
          </a:effectRef>
          <a:fontRef idx="major"/>
        </p:style>
        <p:txBody>
          <a:bodyPr wrap="square" rtlCol="0">
            <a:spAutoFit/>
          </a:bodyPr>
          <a:lstStyle/>
          <a:p>
            <a:pPr algn="ct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Video Demonstration of Different Vascular Challenges &amp; Laparotomy</a:t>
            </a:r>
          </a:p>
        </p:txBody>
      </p:sp>
      <p:sp>
        <p:nvSpPr>
          <p:cNvPr id="9" name="Title 1"/>
          <p:cNvSpPr>
            <a:spLocks noGrp="1"/>
          </p:cNvSpPr>
          <p:nvPr>
            <p:ph type="ctrTitle"/>
          </p:nvPr>
        </p:nvSpPr>
        <p:spPr>
          <a:xfrm>
            <a:off x="1004800" y="3874725"/>
            <a:ext cx="9727083" cy="3146562"/>
          </a:xfrm>
          <a:noFill/>
          <a:ln>
            <a:noFill/>
          </a:ln>
        </p:spPr>
        <p:txBody>
          <a:bodyPr>
            <a:noAutofit/>
          </a:bodyPr>
          <a:lstStyle/>
          <a:p>
            <a:r>
              <a:rPr lang="en-US" sz="3200" b="1" dirty="0"/>
              <a:t>HIPEC in the frontline management of EOC </a:t>
            </a:r>
            <a:br>
              <a:rPr lang="en-US" b="1" dirty="0"/>
            </a:br>
            <a:br>
              <a:rPr lang="en-US" sz="2800" b="1" dirty="0"/>
            </a:br>
            <a:r>
              <a:rPr lang="en-US" sz="3600" b="1" dirty="0" err="1"/>
              <a:t>Cagatay</a:t>
            </a:r>
            <a:r>
              <a:rPr lang="en-US" sz="3600" b="1" dirty="0"/>
              <a:t> Taskiran, M.D., </a:t>
            </a:r>
            <a:r>
              <a:rPr lang="en-US" sz="3600" b="1" i="1" dirty="0"/>
              <a:t>Professor</a:t>
            </a:r>
            <a:br>
              <a:rPr lang="en-US" sz="2400" b="1" dirty="0"/>
            </a:br>
            <a:r>
              <a:rPr lang="en-US" sz="2400" b="1" dirty="0"/>
              <a:t>Chair, </a:t>
            </a:r>
            <a:r>
              <a:rPr lang="en-US" sz="2400" b="1" dirty="0" err="1"/>
              <a:t>Koc</a:t>
            </a:r>
            <a:r>
              <a:rPr lang="en-US" sz="2400" b="1" dirty="0"/>
              <a:t> University School of Medicine, </a:t>
            </a:r>
            <a:br>
              <a:rPr lang="en-US" sz="2400" b="1" dirty="0"/>
            </a:br>
            <a:r>
              <a:rPr lang="en-US" sz="2400" b="1" dirty="0"/>
              <a:t>Department of Gynecologic Oncology</a:t>
            </a:r>
            <a:br>
              <a:rPr lang="en-US" sz="3200" b="1" dirty="0"/>
            </a:br>
            <a:br>
              <a:rPr lang="en-US" sz="3200" b="1" dirty="0"/>
            </a:br>
            <a:br>
              <a:rPr lang="en-US" sz="2400" b="1" i="1" dirty="0"/>
            </a:br>
            <a:endParaRPr lang="en-US" sz="2400" b="1" dirty="0">
              <a:cs typeface="Times New Roman"/>
            </a:endParaRPr>
          </a:p>
        </p:txBody>
      </p:sp>
      <p:pic>
        <p:nvPicPr>
          <p:cNvPr id="13" name="Picture 12">
            <a:extLst>
              <a:ext uri="{FF2B5EF4-FFF2-40B4-BE49-F238E27FC236}">
                <a16:creationId xmlns:a16="http://schemas.microsoft.com/office/drawing/2014/main" id="{626886E5-3739-5F4D-844E-C8084995A257}"/>
              </a:ext>
            </a:extLst>
          </p:cNvPr>
          <p:cNvPicPr>
            <a:picLocks noChangeAspect="1"/>
          </p:cNvPicPr>
          <p:nvPr/>
        </p:nvPicPr>
        <p:blipFill>
          <a:blip r:embed="rId3"/>
          <a:stretch>
            <a:fillRect/>
          </a:stretch>
        </p:blipFill>
        <p:spPr>
          <a:xfrm>
            <a:off x="923965" y="358311"/>
            <a:ext cx="5008749" cy="2511685"/>
          </a:xfrm>
          <a:prstGeom prst="rect">
            <a:avLst/>
          </a:prstGeom>
        </p:spPr>
      </p:pic>
      <p:pic>
        <p:nvPicPr>
          <p:cNvPr id="14" name="Picture 13">
            <a:extLst>
              <a:ext uri="{FF2B5EF4-FFF2-40B4-BE49-F238E27FC236}">
                <a16:creationId xmlns:a16="http://schemas.microsoft.com/office/drawing/2014/main" id="{4ED32A3A-3E87-034A-A2E0-88E711FDBCB7}"/>
              </a:ext>
            </a:extLst>
          </p:cNvPr>
          <p:cNvPicPr>
            <a:picLocks noChangeAspect="1"/>
          </p:cNvPicPr>
          <p:nvPr/>
        </p:nvPicPr>
        <p:blipFill>
          <a:blip r:embed="rId4"/>
          <a:stretch>
            <a:fillRect/>
          </a:stretch>
        </p:blipFill>
        <p:spPr>
          <a:xfrm>
            <a:off x="6207334" y="358311"/>
            <a:ext cx="5008745" cy="2511684"/>
          </a:xfrm>
          <a:prstGeom prst="rect">
            <a:avLst/>
          </a:prstGeom>
        </p:spPr>
      </p:pic>
    </p:spTree>
    <p:extLst>
      <p:ext uri="{BB962C8B-B14F-4D97-AF65-F5344CB8AC3E}">
        <p14:creationId xmlns:p14="http://schemas.microsoft.com/office/powerpoint/2010/main" val="3998329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20AC58-018B-3544-8562-CE76D376A247}"/>
              </a:ext>
            </a:extLst>
          </p:cNvPr>
          <p:cNvSpPr>
            <a:spLocks noGrp="1"/>
          </p:cNvSpPr>
          <p:nvPr>
            <p:ph idx="1"/>
          </p:nvPr>
        </p:nvSpPr>
        <p:spPr>
          <a:xfrm>
            <a:off x="451993" y="4901406"/>
            <a:ext cx="11357965" cy="1638300"/>
          </a:xfrm>
        </p:spPr>
        <p:txBody>
          <a:bodyPr>
            <a:normAutofit fontScale="62500" lnSpcReduction="20000"/>
          </a:bodyPr>
          <a:lstStyle/>
          <a:p>
            <a:pPr marL="0" indent="0">
              <a:lnSpc>
                <a:spcPct val="120000"/>
              </a:lnSpc>
              <a:buNone/>
            </a:pPr>
            <a:r>
              <a:rPr lang="en-US" sz="2400" b="1" u="sng" dirty="0">
                <a:effectLst/>
                <a:latin typeface="AdvTT5235d5a9"/>
                <a:sym typeface="Wingdings" pitchFamily="2" charset="2"/>
              </a:rPr>
              <a:t> </a:t>
            </a:r>
            <a:r>
              <a:rPr lang="en-US" sz="2400" b="1" u="sng" dirty="0">
                <a:effectLst/>
                <a:latin typeface="AdvTT5235d5a9"/>
              </a:rPr>
              <a:t>HIPEC with carboplatin resulted in;</a:t>
            </a:r>
          </a:p>
          <a:p>
            <a:pPr>
              <a:lnSpc>
                <a:spcPct val="120000"/>
              </a:lnSpc>
            </a:pPr>
            <a:r>
              <a:rPr lang="en-US" sz="2400" dirty="0">
                <a:latin typeface="AdvTT5235d5a9"/>
              </a:rPr>
              <a:t>A</a:t>
            </a:r>
            <a:r>
              <a:rPr lang="en-US" sz="2400" dirty="0">
                <a:effectLst/>
                <a:latin typeface="AdvTT5235d5a9"/>
              </a:rPr>
              <a:t>n upregulation of heat shock-related genes in both normal and tumor tissue.</a:t>
            </a:r>
          </a:p>
          <a:p>
            <a:pPr>
              <a:lnSpc>
                <a:spcPct val="120000"/>
              </a:lnSpc>
            </a:pPr>
            <a:r>
              <a:rPr lang="en-US" sz="2400" dirty="0">
                <a:latin typeface="AdvTT5235d5a9"/>
              </a:rPr>
              <a:t>A</a:t>
            </a:r>
            <a:r>
              <a:rPr lang="en-US" sz="2400" dirty="0">
                <a:effectLst/>
                <a:latin typeface="AdvTT5235d5a9"/>
              </a:rPr>
              <a:t>n additional immune response gene induction in normal and protein folding in tumor tissue.</a:t>
            </a:r>
          </a:p>
          <a:p>
            <a:pPr>
              <a:lnSpc>
                <a:spcPct val="120000"/>
              </a:lnSpc>
            </a:pPr>
            <a:r>
              <a:rPr lang="en-US" sz="2400" dirty="0">
                <a:effectLst/>
                <a:latin typeface="AdvTT5235d5a9"/>
              </a:rPr>
              <a:t>HIPEC administration may suf</a:t>
            </a:r>
            <a:r>
              <a:rPr lang="en-US" sz="2400" dirty="0">
                <a:effectLst/>
                <a:latin typeface="AdvTT5235d5a9+fb"/>
              </a:rPr>
              <a:t>fi</a:t>
            </a:r>
            <a:r>
              <a:rPr lang="en-US" sz="2400" dirty="0">
                <a:effectLst/>
                <a:latin typeface="AdvTT5235d5a9"/>
              </a:rPr>
              <a:t>ce to induce gene expression changes in residual tumor cells and raises a biological basis for the consideration of combinatorial treatments with HSP inhibitors. </a:t>
            </a:r>
            <a:endParaRPr lang="en-US" sz="3200" dirty="0"/>
          </a:p>
          <a:p>
            <a:pPr>
              <a:lnSpc>
                <a:spcPct val="120000"/>
              </a:lnSpc>
            </a:pPr>
            <a:endParaRPr lang="en-TR" sz="3200" dirty="0"/>
          </a:p>
        </p:txBody>
      </p:sp>
      <p:sp>
        <p:nvSpPr>
          <p:cNvPr id="4" name="TextBox 3">
            <a:extLst>
              <a:ext uri="{FF2B5EF4-FFF2-40B4-BE49-F238E27FC236}">
                <a16:creationId xmlns:a16="http://schemas.microsoft.com/office/drawing/2014/main" id="{03451B9B-A4D3-8046-AC77-E03DEA6BD9D8}"/>
              </a:ext>
            </a:extLst>
          </p:cNvPr>
          <p:cNvSpPr txBox="1"/>
          <p:nvPr/>
        </p:nvSpPr>
        <p:spPr>
          <a:xfrm>
            <a:off x="8694295" y="6492875"/>
            <a:ext cx="3302507" cy="253916"/>
          </a:xfrm>
          <a:prstGeom prst="rect">
            <a:avLst/>
          </a:prstGeom>
          <a:noFill/>
        </p:spPr>
        <p:txBody>
          <a:bodyPr wrap="none" rtlCol="0">
            <a:spAutoFit/>
          </a:bodyPr>
          <a:lstStyle/>
          <a:p>
            <a:r>
              <a:rPr lang="en-US" sz="1050" dirty="0" err="1"/>
              <a:t>Moukarzel</a:t>
            </a:r>
            <a:r>
              <a:rPr lang="en-US" sz="1050" dirty="0"/>
              <a:t> LA, et al. </a:t>
            </a:r>
            <a:r>
              <a:rPr lang="en-US" sz="1050" dirty="0" err="1"/>
              <a:t>Gynecol</a:t>
            </a:r>
            <a:r>
              <a:rPr lang="en-US" sz="1050" dirty="0"/>
              <a:t> Oncol. 2022;165(2):239-47. </a:t>
            </a:r>
            <a:endParaRPr lang="en-TR" sz="1050" dirty="0"/>
          </a:p>
        </p:txBody>
      </p:sp>
      <p:pic>
        <p:nvPicPr>
          <p:cNvPr id="6" name="Picture 5">
            <a:extLst>
              <a:ext uri="{FF2B5EF4-FFF2-40B4-BE49-F238E27FC236}">
                <a16:creationId xmlns:a16="http://schemas.microsoft.com/office/drawing/2014/main" id="{FAFBE6C8-81B0-3248-84DE-DADEF536AD5A}"/>
              </a:ext>
            </a:extLst>
          </p:cNvPr>
          <p:cNvPicPr>
            <a:picLocks noChangeAspect="1"/>
          </p:cNvPicPr>
          <p:nvPr/>
        </p:nvPicPr>
        <p:blipFill>
          <a:blip r:embed="rId3"/>
          <a:stretch>
            <a:fillRect/>
          </a:stretch>
        </p:blipFill>
        <p:spPr>
          <a:xfrm>
            <a:off x="10501859" y="102394"/>
            <a:ext cx="1308100" cy="1638300"/>
          </a:xfrm>
          <a:prstGeom prst="rect">
            <a:avLst/>
          </a:prstGeom>
        </p:spPr>
      </p:pic>
      <p:pic>
        <p:nvPicPr>
          <p:cNvPr id="8" name="Picture 7">
            <a:extLst>
              <a:ext uri="{FF2B5EF4-FFF2-40B4-BE49-F238E27FC236}">
                <a16:creationId xmlns:a16="http://schemas.microsoft.com/office/drawing/2014/main" id="{C0AB0478-2CB2-2C4A-B478-9F057721B1B9}"/>
              </a:ext>
            </a:extLst>
          </p:cNvPr>
          <p:cNvPicPr>
            <a:picLocks noChangeAspect="1"/>
          </p:cNvPicPr>
          <p:nvPr/>
        </p:nvPicPr>
        <p:blipFill>
          <a:blip r:embed="rId4"/>
          <a:stretch>
            <a:fillRect/>
          </a:stretch>
        </p:blipFill>
        <p:spPr>
          <a:xfrm>
            <a:off x="653471" y="695705"/>
            <a:ext cx="9404929" cy="1165846"/>
          </a:xfrm>
          <a:prstGeom prst="rect">
            <a:avLst/>
          </a:prstGeom>
          <a:ln>
            <a:solidFill>
              <a:schemeClr val="tx1"/>
            </a:solidFill>
          </a:ln>
        </p:spPr>
      </p:pic>
      <p:sp>
        <p:nvSpPr>
          <p:cNvPr id="7" name="TextBox 6">
            <a:extLst>
              <a:ext uri="{FF2B5EF4-FFF2-40B4-BE49-F238E27FC236}">
                <a16:creationId xmlns:a16="http://schemas.microsoft.com/office/drawing/2014/main" id="{C0EEC635-10A1-524C-AA1E-2B3ED69D1144}"/>
              </a:ext>
            </a:extLst>
          </p:cNvPr>
          <p:cNvSpPr txBox="1"/>
          <p:nvPr/>
        </p:nvSpPr>
        <p:spPr>
          <a:xfrm>
            <a:off x="1953550" y="111209"/>
            <a:ext cx="8284897" cy="646331"/>
          </a:xfrm>
          <a:prstGeom prst="rect">
            <a:avLst/>
          </a:prstGeom>
          <a:noFill/>
        </p:spPr>
        <p:txBody>
          <a:bodyPr wrap="none" rtlCol="0">
            <a:spAutoFit/>
          </a:bodyPr>
          <a:lstStyle/>
          <a:p>
            <a:r>
              <a:rPr lang="en-US" sz="3600" b="1" dirty="0">
                <a:solidFill>
                  <a:srgbClr val="C00000"/>
                </a:solidFill>
              </a:rPr>
              <a:t>T</a:t>
            </a:r>
            <a:r>
              <a:rPr lang="en-TR" sz="3600" b="1" dirty="0">
                <a:solidFill>
                  <a:srgbClr val="C00000"/>
                </a:solidFill>
              </a:rPr>
              <a:t>ranscriptomic Changes in HIPEC &amp; MSKCC</a:t>
            </a:r>
          </a:p>
        </p:txBody>
      </p:sp>
      <p:pic>
        <p:nvPicPr>
          <p:cNvPr id="9" name="Picture 8">
            <a:extLst>
              <a:ext uri="{FF2B5EF4-FFF2-40B4-BE49-F238E27FC236}">
                <a16:creationId xmlns:a16="http://schemas.microsoft.com/office/drawing/2014/main" id="{7DEC10C4-20FA-BE43-AC49-E041E6C5F3EF}"/>
              </a:ext>
            </a:extLst>
          </p:cNvPr>
          <p:cNvPicPr>
            <a:picLocks noChangeAspect="1"/>
          </p:cNvPicPr>
          <p:nvPr/>
        </p:nvPicPr>
        <p:blipFill>
          <a:blip r:embed="rId5"/>
          <a:stretch>
            <a:fillRect/>
          </a:stretch>
        </p:blipFill>
        <p:spPr>
          <a:xfrm>
            <a:off x="324506" y="1976943"/>
            <a:ext cx="5771494" cy="2717378"/>
          </a:xfrm>
          <a:prstGeom prst="rect">
            <a:avLst/>
          </a:prstGeom>
        </p:spPr>
      </p:pic>
      <p:pic>
        <p:nvPicPr>
          <p:cNvPr id="10" name="Picture 9">
            <a:extLst>
              <a:ext uri="{FF2B5EF4-FFF2-40B4-BE49-F238E27FC236}">
                <a16:creationId xmlns:a16="http://schemas.microsoft.com/office/drawing/2014/main" id="{1BE2D484-0C4C-2B41-8D5F-CA7C59CA75E0}"/>
              </a:ext>
            </a:extLst>
          </p:cNvPr>
          <p:cNvPicPr>
            <a:picLocks noChangeAspect="1"/>
          </p:cNvPicPr>
          <p:nvPr/>
        </p:nvPicPr>
        <p:blipFill>
          <a:blip r:embed="rId6"/>
          <a:stretch>
            <a:fillRect/>
          </a:stretch>
        </p:blipFill>
        <p:spPr>
          <a:xfrm>
            <a:off x="6095998" y="2014991"/>
            <a:ext cx="5969000" cy="3110937"/>
          </a:xfrm>
          <a:prstGeom prst="rect">
            <a:avLst/>
          </a:prstGeom>
        </p:spPr>
      </p:pic>
    </p:spTree>
    <p:extLst>
      <p:ext uri="{BB962C8B-B14F-4D97-AF65-F5344CB8AC3E}">
        <p14:creationId xmlns:p14="http://schemas.microsoft.com/office/powerpoint/2010/main" val="24842038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393B-A49D-0C64-3B3C-E48F4CDEB771}"/>
              </a:ext>
            </a:extLst>
          </p:cNvPr>
          <p:cNvSpPr>
            <a:spLocks noGrp="1"/>
          </p:cNvSpPr>
          <p:nvPr>
            <p:ph type="title"/>
          </p:nvPr>
        </p:nvSpPr>
        <p:spPr/>
        <p:txBody>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Concl</a:t>
            </a:r>
            <a:r>
              <a:rPr lang="en-US" sz="32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usion</a:t>
            </a:r>
            <a:br>
              <a:rPr lang="en-US" dirty="0">
                <a:effectLst/>
              </a:rPr>
            </a:br>
            <a:endParaRPr lang="en-US" dirty="0"/>
          </a:p>
        </p:txBody>
      </p:sp>
      <p:sp>
        <p:nvSpPr>
          <p:cNvPr id="4" name="Content Placeholder 3">
            <a:extLst>
              <a:ext uri="{FF2B5EF4-FFF2-40B4-BE49-F238E27FC236}">
                <a16:creationId xmlns:a16="http://schemas.microsoft.com/office/drawing/2014/main" id="{2E35617B-421F-7448-BA71-1D37C7EB3589}"/>
              </a:ext>
            </a:extLst>
          </p:cNvPr>
          <p:cNvSpPr>
            <a:spLocks noGrp="1"/>
          </p:cNvSpPr>
          <p:nvPr>
            <p:ph idx="1"/>
          </p:nvPr>
        </p:nvSpPr>
        <p:spPr>
          <a:xfrm>
            <a:off x="838200" y="1324880"/>
            <a:ext cx="10515600" cy="4607834"/>
          </a:xfrm>
        </p:spPr>
        <p:txBody>
          <a:bodyPr>
            <a:normAutofit lnSpcReduction="10000"/>
          </a:bodyPr>
          <a:lstStyle/>
          <a:p>
            <a:r>
              <a:rPr lang="en-US" dirty="0"/>
              <a:t>Methodology is very important: open or closed but temperature, fluid media, volume, flow rate, and trouble-shooting </a:t>
            </a:r>
          </a:p>
          <a:p>
            <a:r>
              <a:rPr lang="en-US" dirty="0"/>
              <a:t>Standardization of the technique and safety measurements for chemo exposure</a:t>
            </a:r>
          </a:p>
          <a:p>
            <a:r>
              <a:rPr lang="en-US" dirty="0"/>
              <a:t>No increment in overall morbidity or mortality in RCTs</a:t>
            </a:r>
          </a:p>
          <a:p>
            <a:r>
              <a:rPr lang="en-US" dirty="0"/>
              <a:t>Concern about acute kidney injury: anesthesiology, hydration, sodium thiosulphate</a:t>
            </a:r>
          </a:p>
          <a:p>
            <a:r>
              <a:rPr lang="en-US" dirty="0"/>
              <a:t>No increase in stoma or leak rate</a:t>
            </a:r>
          </a:p>
          <a:p>
            <a:r>
              <a:rPr lang="en-US" dirty="0"/>
              <a:t>Electrolyte imbalance and hematologic abnormalities</a:t>
            </a:r>
          </a:p>
          <a:p>
            <a:r>
              <a:rPr lang="en-US" b="1" i="1" dirty="0">
                <a:solidFill>
                  <a:srgbClr val="FF0000"/>
                </a:solidFill>
              </a:rPr>
              <a:t>Now it is option for frontline setting after NACT</a:t>
            </a:r>
          </a:p>
          <a:p>
            <a:endParaRPr lang="en-US" dirty="0"/>
          </a:p>
        </p:txBody>
      </p:sp>
    </p:spTree>
    <p:extLst>
      <p:ext uri="{BB962C8B-B14F-4D97-AF65-F5344CB8AC3E}">
        <p14:creationId xmlns:p14="http://schemas.microsoft.com/office/powerpoint/2010/main" val="14336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81150" y="1922738"/>
            <a:ext cx="8362841" cy="584775"/>
          </a:xfrm>
          <a:prstGeom prst="rect">
            <a:avLst/>
          </a:prstGeom>
        </p:spPr>
        <p:txBody>
          <a:bodyPr wrap="square">
            <a:spAutoFit/>
          </a:bodyPr>
          <a:lstStyle/>
          <a:p>
            <a:pPr algn="ctr"/>
            <a:r>
              <a:rPr lang="en-US" sz="3200" dirty="0"/>
              <a:t> </a:t>
            </a:r>
          </a:p>
        </p:txBody>
      </p:sp>
      <p:sp>
        <p:nvSpPr>
          <p:cNvPr id="2" name="TextBox 1"/>
          <p:cNvSpPr txBox="1"/>
          <p:nvPr/>
        </p:nvSpPr>
        <p:spPr>
          <a:xfrm>
            <a:off x="3262337" y="108823"/>
            <a:ext cx="5400464" cy="923330"/>
          </a:xfrm>
          <a:prstGeom prst="rect">
            <a:avLst/>
          </a:prstGeom>
          <a:ln>
            <a:solidFill>
              <a:srgbClr val="FF0000"/>
            </a:solidFill>
          </a:ln>
        </p:spPr>
        <p:style>
          <a:lnRef idx="0">
            <a:scrgbClr r="0" g="0" b="0"/>
          </a:lnRef>
          <a:fillRef idx="1002">
            <a:schemeClr val="dk2"/>
          </a:fillRef>
          <a:effectRef idx="0">
            <a:scrgbClr r="0" g="0" b="0"/>
          </a:effectRef>
          <a:fontRef idx="major"/>
        </p:style>
        <p:txBody>
          <a:bodyPr wrap="square" rtlCol="0">
            <a:spAutoFit/>
          </a:bodyPr>
          <a:lstStyle/>
          <a:p>
            <a:pPr algn="ctr"/>
            <a:r>
              <a:rPr lang="en-US" sz="5400" b="1" dirty="0">
                <a:solidFill>
                  <a:srgbClr val="FF0000"/>
                </a:solidFill>
              </a:rPr>
              <a:t>Thank You…</a:t>
            </a:r>
          </a:p>
        </p:txBody>
      </p:sp>
      <p:pic>
        <p:nvPicPr>
          <p:cNvPr id="10" name="Picture 9"/>
          <p:cNvPicPr>
            <a:picLocks noChangeAspect="1"/>
          </p:cNvPicPr>
          <p:nvPr/>
        </p:nvPicPr>
        <p:blipFill>
          <a:blip r:embed="rId3"/>
          <a:stretch>
            <a:fillRect/>
          </a:stretch>
        </p:blipFill>
        <p:spPr>
          <a:xfrm>
            <a:off x="9082088" y="108823"/>
            <a:ext cx="1589412" cy="823766"/>
          </a:xfrm>
          <a:prstGeom prst="rect">
            <a:avLst/>
          </a:prstGeom>
        </p:spPr>
      </p:pic>
      <p:pic>
        <p:nvPicPr>
          <p:cNvPr id="9" name="Picture 8">
            <a:extLst>
              <a:ext uri="{FF2B5EF4-FFF2-40B4-BE49-F238E27FC236}">
                <a16:creationId xmlns:a16="http://schemas.microsoft.com/office/drawing/2014/main" id="{FE9F9231-EC2E-C646-91E1-284FBF1B270C}"/>
              </a:ext>
            </a:extLst>
          </p:cNvPr>
          <p:cNvPicPr>
            <a:picLocks noChangeAspect="1"/>
          </p:cNvPicPr>
          <p:nvPr/>
        </p:nvPicPr>
        <p:blipFill>
          <a:blip r:embed="rId4"/>
          <a:stretch>
            <a:fillRect/>
          </a:stretch>
        </p:blipFill>
        <p:spPr>
          <a:xfrm>
            <a:off x="5109372" y="4965306"/>
            <a:ext cx="3972715" cy="1699747"/>
          </a:xfrm>
          <a:prstGeom prst="rect">
            <a:avLst/>
          </a:prstGeom>
        </p:spPr>
      </p:pic>
      <p:pic>
        <p:nvPicPr>
          <p:cNvPr id="3" name="Picture 2">
            <a:extLst>
              <a:ext uri="{FF2B5EF4-FFF2-40B4-BE49-F238E27FC236}">
                <a16:creationId xmlns:a16="http://schemas.microsoft.com/office/drawing/2014/main" id="{4C120878-9070-0F45-BD79-982DC2593008}"/>
              </a:ext>
            </a:extLst>
          </p:cNvPr>
          <p:cNvPicPr>
            <a:picLocks noChangeAspect="1"/>
          </p:cNvPicPr>
          <p:nvPr/>
        </p:nvPicPr>
        <p:blipFill rotWithShape="1">
          <a:blip r:embed="rId5"/>
          <a:srcRect l="23759" t="1988" r="20070" b="10357"/>
          <a:stretch/>
        </p:blipFill>
        <p:spPr>
          <a:xfrm>
            <a:off x="855238" y="4965306"/>
            <a:ext cx="1816075" cy="1609077"/>
          </a:xfrm>
          <a:prstGeom prst="rect">
            <a:avLst/>
          </a:prstGeom>
        </p:spPr>
      </p:pic>
      <p:pic>
        <p:nvPicPr>
          <p:cNvPr id="4" name="Picture 3">
            <a:extLst>
              <a:ext uri="{FF2B5EF4-FFF2-40B4-BE49-F238E27FC236}">
                <a16:creationId xmlns:a16="http://schemas.microsoft.com/office/drawing/2014/main" id="{D4D3EE68-0985-BC4D-8DD1-B9E1B4EFC8A4}"/>
              </a:ext>
            </a:extLst>
          </p:cNvPr>
          <p:cNvPicPr>
            <a:picLocks noChangeAspect="1"/>
          </p:cNvPicPr>
          <p:nvPr/>
        </p:nvPicPr>
        <p:blipFill rotWithShape="1">
          <a:blip r:embed="rId6"/>
          <a:srcRect l="1" r="-1108" b="31764"/>
          <a:stretch/>
        </p:blipFill>
        <p:spPr>
          <a:xfrm>
            <a:off x="9570912" y="4965306"/>
            <a:ext cx="1728435" cy="1749737"/>
          </a:xfrm>
          <a:prstGeom prst="rect">
            <a:avLst/>
          </a:prstGeom>
        </p:spPr>
      </p:pic>
      <p:pic>
        <p:nvPicPr>
          <p:cNvPr id="5" name="Picture 4">
            <a:extLst>
              <a:ext uri="{FF2B5EF4-FFF2-40B4-BE49-F238E27FC236}">
                <a16:creationId xmlns:a16="http://schemas.microsoft.com/office/drawing/2014/main" id="{FA8C7C77-C01D-2E42-8A0E-0D81599BE854}"/>
              </a:ext>
            </a:extLst>
          </p:cNvPr>
          <p:cNvPicPr>
            <a:picLocks noChangeAspect="1"/>
          </p:cNvPicPr>
          <p:nvPr/>
        </p:nvPicPr>
        <p:blipFill rotWithShape="1">
          <a:blip r:embed="rId7"/>
          <a:srcRect r="870" b="31784"/>
          <a:stretch/>
        </p:blipFill>
        <p:spPr>
          <a:xfrm>
            <a:off x="847041" y="1730755"/>
            <a:ext cx="1830351" cy="1609076"/>
          </a:xfrm>
          <a:prstGeom prst="rect">
            <a:avLst/>
          </a:prstGeom>
        </p:spPr>
      </p:pic>
      <p:pic>
        <p:nvPicPr>
          <p:cNvPr id="7" name="Picture 6">
            <a:extLst>
              <a:ext uri="{FF2B5EF4-FFF2-40B4-BE49-F238E27FC236}">
                <a16:creationId xmlns:a16="http://schemas.microsoft.com/office/drawing/2014/main" id="{756502A4-3258-974C-BAC9-E159860B380C}"/>
              </a:ext>
            </a:extLst>
          </p:cNvPr>
          <p:cNvPicPr>
            <a:picLocks noChangeAspect="1"/>
          </p:cNvPicPr>
          <p:nvPr/>
        </p:nvPicPr>
        <p:blipFill>
          <a:blip r:embed="rId8"/>
          <a:stretch>
            <a:fillRect/>
          </a:stretch>
        </p:blipFill>
        <p:spPr>
          <a:xfrm>
            <a:off x="9497408" y="2883099"/>
            <a:ext cx="1685350" cy="1685350"/>
          </a:xfrm>
          <a:prstGeom prst="rect">
            <a:avLst/>
          </a:prstGeom>
        </p:spPr>
      </p:pic>
      <p:pic>
        <p:nvPicPr>
          <p:cNvPr id="11" name="Picture 10">
            <a:extLst>
              <a:ext uri="{FF2B5EF4-FFF2-40B4-BE49-F238E27FC236}">
                <a16:creationId xmlns:a16="http://schemas.microsoft.com/office/drawing/2014/main" id="{948B5823-C072-1C4A-88E1-B2DB8EC4CE3F}"/>
              </a:ext>
            </a:extLst>
          </p:cNvPr>
          <p:cNvPicPr>
            <a:picLocks noChangeAspect="1"/>
          </p:cNvPicPr>
          <p:nvPr/>
        </p:nvPicPr>
        <p:blipFill rotWithShape="1">
          <a:blip r:embed="rId9"/>
          <a:srcRect r="1583" b="34870"/>
          <a:stretch/>
        </p:blipFill>
        <p:spPr>
          <a:xfrm>
            <a:off x="9582487" y="1190937"/>
            <a:ext cx="1620965" cy="1609075"/>
          </a:xfrm>
          <a:prstGeom prst="rect">
            <a:avLst/>
          </a:prstGeom>
        </p:spPr>
      </p:pic>
      <p:pic>
        <p:nvPicPr>
          <p:cNvPr id="12" name="Picture 11">
            <a:extLst>
              <a:ext uri="{FF2B5EF4-FFF2-40B4-BE49-F238E27FC236}">
                <a16:creationId xmlns:a16="http://schemas.microsoft.com/office/drawing/2014/main" id="{9EF55DF7-9A1C-8B40-BC19-2CD8A2D17041}"/>
              </a:ext>
            </a:extLst>
          </p:cNvPr>
          <p:cNvPicPr>
            <a:picLocks noChangeAspect="1"/>
          </p:cNvPicPr>
          <p:nvPr/>
        </p:nvPicPr>
        <p:blipFill rotWithShape="1">
          <a:blip r:embed="rId10"/>
          <a:srcRect r="514" b="31286"/>
          <a:stretch/>
        </p:blipFill>
        <p:spPr>
          <a:xfrm>
            <a:off x="853800" y="3349503"/>
            <a:ext cx="1823592" cy="1609077"/>
          </a:xfrm>
          <a:prstGeom prst="rect">
            <a:avLst/>
          </a:prstGeom>
        </p:spPr>
      </p:pic>
      <p:pic>
        <p:nvPicPr>
          <p:cNvPr id="13" name="Picture 12">
            <a:extLst>
              <a:ext uri="{FF2B5EF4-FFF2-40B4-BE49-F238E27FC236}">
                <a16:creationId xmlns:a16="http://schemas.microsoft.com/office/drawing/2014/main" id="{FC619DEE-F326-B040-B2C0-115DDB422661}"/>
              </a:ext>
            </a:extLst>
          </p:cNvPr>
          <p:cNvPicPr>
            <a:picLocks noChangeAspect="1"/>
          </p:cNvPicPr>
          <p:nvPr/>
        </p:nvPicPr>
        <p:blipFill rotWithShape="1">
          <a:blip r:embed="rId11"/>
          <a:srcRect r="158" b="34158"/>
          <a:stretch/>
        </p:blipFill>
        <p:spPr>
          <a:xfrm>
            <a:off x="2969275" y="4965306"/>
            <a:ext cx="1620456" cy="1602961"/>
          </a:xfrm>
          <a:prstGeom prst="rect">
            <a:avLst/>
          </a:prstGeom>
        </p:spPr>
      </p:pic>
      <p:pic>
        <p:nvPicPr>
          <p:cNvPr id="14" name="Picture 13">
            <a:extLst>
              <a:ext uri="{FF2B5EF4-FFF2-40B4-BE49-F238E27FC236}">
                <a16:creationId xmlns:a16="http://schemas.microsoft.com/office/drawing/2014/main" id="{9EA8C6FC-8BF1-2F4E-86A7-7AD321A0BB1B}"/>
              </a:ext>
            </a:extLst>
          </p:cNvPr>
          <p:cNvPicPr>
            <a:picLocks noChangeAspect="1"/>
          </p:cNvPicPr>
          <p:nvPr/>
        </p:nvPicPr>
        <p:blipFill>
          <a:blip r:embed="rId12"/>
          <a:stretch>
            <a:fillRect/>
          </a:stretch>
        </p:blipFill>
        <p:spPr>
          <a:xfrm>
            <a:off x="2921850" y="1230165"/>
            <a:ext cx="6160238" cy="3300147"/>
          </a:xfrm>
          <a:prstGeom prst="rect">
            <a:avLst/>
          </a:prstGeom>
        </p:spPr>
      </p:pic>
      <p:pic>
        <p:nvPicPr>
          <p:cNvPr id="15" name="Picture 14">
            <a:extLst>
              <a:ext uri="{FF2B5EF4-FFF2-40B4-BE49-F238E27FC236}">
                <a16:creationId xmlns:a16="http://schemas.microsoft.com/office/drawing/2014/main" id="{ECC88D5B-D4AC-F443-A31C-A87863087C3C}"/>
              </a:ext>
            </a:extLst>
          </p:cNvPr>
          <p:cNvPicPr>
            <a:picLocks noChangeAspect="1"/>
          </p:cNvPicPr>
          <p:nvPr/>
        </p:nvPicPr>
        <p:blipFill rotWithShape="1">
          <a:blip r:embed="rId13"/>
          <a:srcRect l="1" r="-2061" b="24598"/>
          <a:stretch/>
        </p:blipFill>
        <p:spPr>
          <a:xfrm>
            <a:off x="855238" y="-11792"/>
            <a:ext cx="1987812" cy="1742547"/>
          </a:xfrm>
          <a:prstGeom prst="rect">
            <a:avLst/>
          </a:prstGeom>
        </p:spPr>
      </p:pic>
    </p:spTree>
    <p:extLst>
      <p:ext uri="{BB962C8B-B14F-4D97-AF65-F5344CB8AC3E}">
        <p14:creationId xmlns:p14="http://schemas.microsoft.com/office/powerpoint/2010/main" val="9224502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6" y="4973004"/>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92917" y="319904"/>
            <a:ext cx="9749790" cy="846067"/>
          </a:xfrm>
        </p:spPr>
        <p:txBody>
          <a:bodyPr>
            <a:normAutofit/>
          </a:bodyPr>
          <a:lstStyle/>
          <a:p>
            <a:pPr algn="ctr"/>
            <a:r>
              <a:rPr lang="it-IT" dirty="0">
                <a:solidFill>
                  <a:srgbClr val="FF0000"/>
                </a:solidFill>
              </a:rPr>
              <a:t>                   </a:t>
            </a:r>
            <a:r>
              <a:rPr lang="it-IT" b="1" dirty="0" err="1">
                <a:solidFill>
                  <a:srgbClr val="FF0000"/>
                </a:solidFill>
                <a:latin typeface="+mn-lt"/>
              </a:rPr>
              <a:t>Randomized</a:t>
            </a:r>
            <a:r>
              <a:rPr lang="it-IT" b="1" dirty="0">
                <a:solidFill>
                  <a:srgbClr val="FF0000"/>
                </a:solidFill>
                <a:latin typeface="+mn-lt"/>
              </a:rPr>
              <a:t> </a:t>
            </a:r>
            <a:r>
              <a:rPr lang="it-IT" b="1" dirty="0" err="1">
                <a:solidFill>
                  <a:srgbClr val="FF0000"/>
                </a:solidFill>
                <a:latin typeface="+mn-lt"/>
              </a:rPr>
              <a:t>Controlled</a:t>
            </a:r>
            <a:r>
              <a:rPr lang="it-IT" b="1" dirty="0">
                <a:solidFill>
                  <a:srgbClr val="FF0000"/>
                </a:solidFill>
                <a:latin typeface="+mn-lt"/>
              </a:rPr>
              <a:t> Trials</a:t>
            </a:r>
          </a:p>
        </p:txBody>
      </p:sp>
      <p:sp>
        <p:nvSpPr>
          <p:cNvPr id="2" name="Rectangle 1">
            <a:extLst>
              <a:ext uri="{FF2B5EF4-FFF2-40B4-BE49-F238E27FC236}">
                <a16:creationId xmlns:a16="http://schemas.microsoft.com/office/drawing/2014/main" id="{D23BF641-ABC6-4ED3-60D5-262B1F892C63}"/>
              </a:ext>
            </a:extLst>
          </p:cNvPr>
          <p:cNvSpPr/>
          <p:nvPr/>
        </p:nvSpPr>
        <p:spPr>
          <a:xfrm>
            <a:off x="7661702" y="4958841"/>
            <a:ext cx="3195145" cy="646331"/>
          </a:xfrm>
          <a:prstGeom prst="rect">
            <a:avLst/>
          </a:prstGeom>
          <a:solidFill>
            <a:srgbClr val="C5E1B4"/>
          </a:solidFill>
          <a:ln w="57150">
            <a:solidFill>
              <a:srgbClr val="4B752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4B752F"/>
                </a:solidFill>
                <a:latin typeface="Tahoma" panose="020B0604030504040204" pitchFamily="34" charset="0"/>
                <a:ea typeface="Tahoma" panose="020B0604030504040204" pitchFamily="34" charset="0"/>
                <a:cs typeface="Tahoma" panose="020B0604030504040204" pitchFamily="34" charset="0"/>
              </a:rPr>
              <a:t>CHIPOR</a:t>
            </a:r>
          </a:p>
        </p:txBody>
      </p:sp>
      <p:sp>
        <p:nvSpPr>
          <p:cNvPr id="15" name="TextBox 14">
            <a:extLst>
              <a:ext uri="{FF2B5EF4-FFF2-40B4-BE49-F238E27FC236}">
                <a16:creationId xmlns:a16="http://schemas.microsoft.com/office/drawing/2014/main" id="{85FA0FCC-8B1F-174A-981F-66D3296C9222}"/>
              </a:ext>
            </a:extLst>
          </p:cNvPr>
          <p:cNvSpPr txBox="1"/>
          <p:nvPr/>
        </p:nvSpPr>
        <p:spPr>
          <a:xfrm>
            <a:off x="7658341" y="5810431"/>
            <a:ext cx="3195144" cy="676467"/>
          </a:xfrm>
          <a:prstGeom prst="rect">
            <a:avLst/>
          </a:prstGeom>
          <a:solidFill>
            <a:srgbClr val="EA8583"/>
          </a:solidFill>
          <a:ln w="38100">
            <a:solidFill>
              <a:srgbClr val="C00000"/>
            </a:solidFill>
          </a:ln>
        </p:spPr>
        <p:txBody>
          <a:bodyPr wrap="square" rtlCol="0">
            <a:spAutoFit/>
          </a:bodyPr>
          <a:lstStyle/>
          <a:p>
            <a:pPr algn="ctr">
              <a:lnSpc>
                <a:spcPct val="150000"/>
              </a:lnSpc>
            </a:pPr>
            <a:r>
              <a:rPr kumimoji="0" lang="en-US" sz="2800" b="1" i="0" u="none" strike="noStrike" kern="1200" cap="none" spc="0" normalizeH="0" baseline="0" noProof="0" dirty="0">
                <a:ln>
                  <a:noFill/>
                </a:ln>
                <a:solidFill>
                  <a:srgbClr val="C00000"/>
                </a:solidFill>
                <a:effectLst/>
                <a:uLnTx/>
                <a:uFillTx/>
                <a:latin typeface="Aptos" panose="02110004020202020204"/>
                <a:ea typeface="+mn-ea"/>
                <a:cs typeface="+mn-cs"/>
              </a:rPr>
              <a:t>HORSE</a:t>
            </a:r>
          </a:p>
        </p:txBody>
      </p:sp>
    </p:spTree>
    <p:extLst>
      <p:ext uri="{BB962C8B-B14F-4D97-AF65-F5344CB8AC3E}">
        <p14:creationId xmlns:p14="http://schemas.microsoft.com/office/powerpoint/2010/main" val="10895855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32344-FB0A-4449-BA1B-8050E093C1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4DECB1-EAD0-3C46-BB75-56B63FC487D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425979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9325-DF9C-2746-8B01-8E0CD09165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9DF673-32C2-144F-82D2-DBB3C886C61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711885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E753-A111-3D4A-B2E2-C96F93215DE6}"/>
              </a:ext>
            </a:extLst>
          </p:cNvPr>
          <p:cNvSpPr>
            <a:spLocks noGrp="1"/>
          </p:cNvSpPr>
          <p:nvPr>
            <p:ph type="title"/>
          </p:nvPr>
        </p:nvSpPr>
        <p:spPr>
          <a:xfrm>
            <a:off x="838200" y="104806"/>
            <a:ext cx="10515600" cy="1000537"/>
          </a:xfrm>
        </p:spPr>
        <p:txBody>
          <a:bodyPr/>
          <a:lstStyle/>
          <a:p>
            <a:pPr algn="ctr"/>
            <a:r>
              <a:rPr lang="en-US" b="1" dirty="0">
                <a:solidFill>
                  <a:srgbClr val="C00000"/>
                </a:solidFill>
              </a:rPr>
              <a:t>S</a:t>
            </a:r>
            <a:r>
              <a:rPr lang="en-TR" b="1">
                <a:solidFill>
                  <a:srgbClr val="C00000"/>
                </a:solidFill>
              </a:rPr>
              <a:t>uggested Articles</a:t>
            </a:r>
            <a:endParaRPr lang="en-TR" b="1" dirty="0">
              <a:solidFill>
                <a:srgbClr val="C00000"/>
              </a:solidFill>
            </a:endParaRPr>
          </a:p>
        </p:txBody>
      </p:sp>
      <p:pic>
        <p:nvPicPr>
          <p:cNvPr id="5" name="Content Placeholder 4">
            <a:extLst>
              <a:ext uri="{FF2B5EF4-FFF2-40B4-BE49-F238E27FC236}">
                <a16:creationId xmlns:a16="http://schemas.microsoft.com/office/drawing/2014/main" id="{1F785020-0867-824D-A44E-AA5874FF6032}"/>
              </a:ext>
            </a:extLst>
          </p:cNvPr>
          <p:cNvPicPr>
            <a:picLocks noGrp="1" noChangeAspect="1"/>
          </p:cNvPicPr>
          <p:nvPr>
            <p:ph idx="1"/>
          </p:nvPr>
        </p:nvPicPr>
        <p:blipFill>
          <a:blip r:embed="rId2"/>
          <a:stretch>
            <a:fillRect/>
          </a:stretch>
        </p:blipFill>
        <p:spPr>
          <a:xfrm>
            <a:off x="803856" y="1105343"/>
            <a:ext cx="7282377" cy="1716623"/>
          </a:xfrm>
          <a:ln>
            <a:solidFill>
              <a:schemeClr val="accent1"/>
            </a:solidFill>
          </a:ln>
        </p:spPr>
      </p:pic>
      <p:pic>
        <p:nvPicPr>
          <p:cNvPr id="7" name="Picture 6">
            <a:extLst>
              <a:ext uri="{FF2B5EF4-FFF2-40B4-BE49-F238E27FC236}">
                <a16:creationId xmlns:a16="http://schemas.microsoft.com/office/drawing/2014/main" id="{345E889C-98D2-AE4C-9A61-39A379EBED68}"/>
              </a:ext>
            </a:extLst>
          </p:cNvPr>
          <p:cNvPicPr>
            <a:picLocks noChangeAspect="1"/>
          </p:cNvPicPr>
          <p:nvPr/>
        </p:nvPicPr>
        <p:blipFill>
          <a:blip r:embed="rId3"/>
          <a:stretch>
            <a:fillRect/>
          </a:stretch>
        </p:blipFill>
        <p:spPr>
          <a:xfrm>
            <a:off x="8224176" y="1424368"/>
            <a:ext cx="874748" cy="1078572"/>
          </a:xfrm>
          <a:prstGeom prst="rect">
            <a:avLst/>
          </a:prstGeom>
        </p:spPr>
      </p:pic>
      <p:pic>
        <p:nvPicPr>
          <p:cNvPr id="11" name="Picture 10">
            <a:extLst>
              <a:ext uri="{FF2B5EF4-FFF2-40B4-BE49-F238E27FC236}">
                <a16:creationId xmlns:a16="http://schemas.microsoft.com/office/drawing/2014/main" id="{4E25C67A-F053-914E-A146-AED156836A4C}"/>
              </a:ext>
            </a:extLst>
          </p:cNvPr>
          <p:cNvPicPr>
            <a:picLocks noChangeAspect="1"/>
          </p:cNvPicPr>
          <p:nvPr/>
        </p:nvPicPr>
        <p:blipFill>
          <a:blip r:embed="rId4"/>
          <a:stretch>
            <a:fillRect/>
          </a:stretch>
        </p:blipFill>
        <p:spPr>
          <a:xfrm>
            <a:off x="1599193" y="3277437"/>
            <a:ext cx="893674" cy="1146431"/>
          </a:xfrm>
          <a:prstGeom prst="rect">
            <a:avLst/>
          </a:prstGeom>
        </p:spPr>
      </p:pic>
      <p:pic>
        <p:nvPicPr>
          <p:cNvPr id="13" name="Picture 12">
            <a:extLst>
              <a:ext uri="{FF2B5EF4-FFF2-40B4-BE49-F238E27FC236}">
                <a16:creationId xmlns:a16="http://schemas.microsoft.com/office/drawing/2014/main" id="{D3EBBA31-B819-6A42-9BC6-D634ACBEB785}"/>
              </a:ext>
            </a:extLst>
          </p:cNvPr>
          <p:cNvPicPr>
            <a:picLocks noChangeAspect="1"/>
          </p:cNvPicPr>
          <p:nvPr/>
        </p:nvPicPr>
        <p:blipFill>
          <a:blip r:embed="rId5"/>
          <a:stretch>
            <a:fillRect/>
          </a:stretch>
        </p:blipFill>
        <p:spPr>
          <a:xfrm>
            <a:off x="7169863" y="5307778"/>
            <a:ext cx="908784" cy="1171853"/>
          </a:xfrm>
          <a:prstGeom prst="rect">
            <a:avLst/>
          </a:prstGeom>
        </p:spPr>
      </p:pic>
      <p:pic>
        <p:nvPicPr>
          <p:cNvPr id="15" name="Picture 14">
            <a:extLst>
              <a:ext uri="{FF2B5EF4-FFF2-40B4-BE49-F238E27FC236}">
                <a16:creationId xmlns:a16="http://schemas.microsoft.com/office/drawing/2014/main" id="{F44565DD-13EF-B54D-8A46-E12DF7CCC202}"/>
              </a:ext>
            </a:extLst>
          </p:cNvPr>
          <p:cNvPicPr>
            <a:picLocks noChangeAspect="1"/>
          </p:cNvPicPr>
          <p:nvPr/>
        </p:nvPicPr>
        <p:blipFill>
          <a:blip r:embed="rId6"/>
          <a:stretch>
            <a:fillRect/>
          </a:stretch>
        </p:blipFill>
        <p:spPr>
          <a:xfrm>
            <a:off x="838200" y="5033715"/>
            <a:ext cx="6167460" cy="1719980"/>
          </a:xfrm>
          <a:prstGeom prst="rect">
            <a:avLst/>
          </a:prstGeom>
          <a:ln>
            <a:solidFill>
              <a:schemeClr val="accent1"/>
            </a:solidFill>
          </a:ln>
        </p:spPr>
      </p:pic>
      <p:pic>
        <p:nvPicPr>
          <p:cNvPr id="20" name="Picture 19">
            <a:extLst>
              <a:ext uri="{FF2B5EF4-FFF2-40B4-BE49-F238E27FC236}">
                <a16:creationId xmlns:a16="http://schemas.microsoft.com/office/drawing/2014/main" id="{CFD0168A-8328-2249-9031-1D8A573358E8}"/>
              </a:ext>
            </a:extLst>
          </p:cNvPr>
          <p:cNvPicPr>
            <a:picLocks noChangeAspect="1"/>
          </p:cNvPicPr>
          <p:nvPr/>
        </p:nvPicPr>
        <p:blipFill>
          <a:blip r:embed="rId7"/>
          <a:stretch>
            <a:fillRect/>
          </a:stretch>
        </p:blipFill>
        <p:spPr>
          <a:xfrm>
            <a:off x="2666341" y="2990663"/>
            <a:ext cx="9007045" cy="1719980"/>
          </a:xfrm>
          <a:prstGeom prst="rect">
            <a:avLst/>
          </a:prstGeom>
          <a:ln>
            <a:solidFill>
              <a:schemeClr val="accent1"/>
            </a:solidFill>
          </a:ln>
        </p:spPr>
      </p:pic>
    </p:spTree>
    <p:extLst>
      <p:ext uri="{BB962C8B-B14F-4D97-AF65-F5344CB8AC3E}">
        <p14:creationId xmlns:p14="http://schemas.microsoft.com/office/powerpoint/2010/main" val="28457639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F82B-E4F5-6442-B746-4323475583CF}"/>
              </a:ext>
            </a:extLst>
          </p:cNvPr>
          <p:cNvSpPr>
            <a:spLocks noGrp="1"/>
          </p:cNvSpPr>
          <p:nvPr>
            <p:ph type="title"/>
          </p:nvPr>
        </p:nvSpPr>
        <p:spPr>
          <a:xfrm>
            <a:off x="838200" y="365125"/>
            <a:ext cx="10515600" cy="843189"/>
          </a:xfrm>
        </p:spPr>
        <p:txBody>
          <a:bodyPr>
            <a:normAutofit fontScale="90000"/>
          </a:bodyPr>
          <a:lstStyle/>
          <a:p>
            <a:pPr algn="ctr"/>
            <a:r>
              <a:rPr lang="en-US" dirty="0">
                <a:solidFill>
                  <a:srgbClr val="C00000"/>
                </a:solidFill>
              </a:rPr>
              <a:t>Nephroprotection with Sodium Thiosulfate</a:t>
            </a:r>
            <a:br>
              <a:rPr lang="en-US" dirty="0">
                <a:solidFill>
                  <a:srgbClr val="C00000"/>
                </a:solidFill>
              </a:rPr>
            </a:br>
            <a:r>
              <a:rPr lang="en-US" dirty="0">
                <a:solidFill>
                  <a:srgbClr val="C00000"/>
                </a:solidFill>
              </a:rPr>
              <a:t>Protocol in OVHIPEC-1</a:t>
            </a:r>
          </a:p>
        </p:txBody>
      </p:sp>
      <p:sp>
        <p:nvSpPr>
          <p:cNvPr id="3" name="Content Placeholder 2">
            <a:extLst>
              <a:ext uri="{FF2B5EF4-FFF2-40B4-BE49-F238E27FC236}">
                <a16:creationId xmlns:a16="http://schemas.microsoft.com/office/drawing/2014/main" id="{1BD98BB6-3B1D-5140-B112-A4A97E84C404}"/>
              </a:ext>
            </a:extLst>
          </p:cNvPr>
          <p:cNvSpPr>
            <a:spLocks noGrp="1"/>
          </p:cNvSpPr>
          <p:nvPr>
            <p:ph idx="1"/>
          </p:nvPr>
        </p:nvSpPr>
        <p:spPr>
          <a:xfrm>
            <a:off x="838200" y="4587062"/>
            <a:ext cx="10515600" cy="1567385"/>
          </a:xfrm>
        </p:spPr>
        <p:txBody>
          <a:bodyPr>
            <a:normAutofit fontScale="92500" lnSpcReduction="20000"/>
          </a:bodyPr>
          <a:lstStyle/>
          <a:p>
            <a:pPr marL="0" indent="0" algn="ctr">
              <a:lnSpc>
                <a:spcPct val="200000"/>
              </a:lnSpc>
              <a:buNone/>
            </a:pPr>
            <a:r>
              <a:rPr lang="en-US" dirty="0"/>
              <a:t>9 g/m</a:t>
            </a:r>
            <a:r>
              <a:rPr lang="en-US" baseline="30000" dirty="0"/>
              <a:t>2</a:t>
            </a:r>
            <a:r>
              <a:rPr lang="en-US" dirty="0"/>
              <a:t> in 200 ml (</a:t>
            </a:r>
            <a:r>
              <a:rPr lang="en-US" dirty="0" err="1"/>
              <a:t>i.v.</a:t>
            </a:r>
            <a:r>
              <a:rPr lang="en-US" dirty="0"/>
              <a:t> bolus) - At the start of perfusion</a:t>
            </a:r>
          </a:p>
          <a:p>
            <a:pPr marL="0" indent="0" algn="ctr">
              <a:lnSpc>
                <a:spcPct val="200000"/>
              </a:lnSpc>
              <a:buNone/>
            </a:pPr>
            <a:r>
              <a:rPr lang="en-US" dirty="0"/>
              <a:t>12 g/m</a:t>
            </a:r>
            <a:r>
              <a:rPr lang="en-US" baseline="30000" dirty="0"/>
              <a:t>2</a:t>
            </a:r>
            <a:r>
              <a:rPr lang="en-US" dirty="0"/>
              <a:t> in 1000 ml (infusion) - Over 6 hours</a:t>
            </a:r>
          </a:p>
        </p:txBody>
      </p:sp>
      <p:pic>
        <p:nvPicPr>
          <p:cNvPr id="5" name="Picture 4">
            <a:extLst>
              <a:ext uri="{FF2B5EF4-FFF2-40B4-BE49-F238E27FC236}">
                <a16:creationId xmlns:a16="http://schemas.microsoft.com/office/drawing/2014/main" id="{5C5F123D-5E7E-8946-A5DE-1C5EAB8E5830}"/>
              </a:ext>
            </a:extLst>
          </p:cNvPr>
          <p:cNvPicPr>
            <a:picLocks noChangeAspect="1"/>
          </p:cNvPicPr>
          <p:nvPr/>
        </p:nvPicPr>
        <p:blipFill>
          <a:blip r:embed="rId2"/>
          <a:stretch>
            <a:fillRect/>
          </a:stretch>
        </p:blipFill>
        <p:spPr>
          <a:xfrm>
            <a:off x="2425700" y="1561578"/>
            <a:ext cx="7340600" cy="2897688"/>
          </a:xfrm>
          <a:prstGeom prst="rect">
            <a:avLst/>
          </a:prstGeom>
          <a:ln>
            <a:solidFill>
              <a:srgbClr val="C00000"/>
            </a:solidFill>
          </a:ln>
        </p:spPr>
      </p:pic>
      <p:sp>
        <p:nvSpPr>
          <p:cNvPr id="6" name="TextBox 5">
            <a:extLst>
              <a:ext uri="{FF2B5EF4-FFF2-40B4-BE49-F238E27FC236}">
                <a16:creationId xmlns:a16="http://schemas.microsoft.com/office/drawing/2014/main" id="{9FD79675-8D93-C54C-98E2-9260627B01A8}"/>
              </a:ext>
            </a:extLst>
          </p:cNvPr>
          <p:cNvSpPr txBox="1"/>
          <p:nvPr/>
        </p:nvSpPr>
        <p:spPr>
          <a:xfrm>
            <a:off x="8555276" y="6536716"/>
            <a:ext cx="3403496" cy="246221"/>
          </a:xfrm>
          <a:prstGeom prst="rect">
            <a:avLst/>
          </a:prstGeom>
          <a:noFill/>
        </p:spPr>
        <p:txBody>
          <a:bodyPr wrap="none" rtlCol="0">
            <a:spAutoFit/>
          </a:bodyPr>
          <a:lstStyle/>
          <a:p>
            <a:r>
              <a:rPr lang="en-US" sz="1000" dirty="0"/>
              <a:t>van </a:t>
            </a:r>
            <a:r>
              <a:rPr lang="en-US" sz="1000" dirty="0" err="1"/>
              <a:t>Driel</a:t>
            </a:r>
            <a:r>
              <a:rPr lang="en-US" sz="1000" dirty="0"/>
              <a:t> WJ, et al. N </a:t>
            </a:r>
            <a:r>
              <a:rPr lang="en-US" sz="1000" dirty="0" err="1"/>
              <a:t>Engl</a:t>
            </a:r>
            <a:r>
              <a:rPr lang="en-US" sz="1000" dirty="0"/>
              <a:t> J Med. 2018 Jan 18;378(3):230-240.</a:t>
            </a:r>
          </a:p>
        </p:txBody>
      </p:sp>
      <p:pic>
        <p:nvPicPr>
          <p:cNvPr id="8" name="Picture 7">
            <a:extLst>
              <a:ext uri="{FF2B5EF4-FFF2-40B4-BE49-F238E27FC236}">
                <a16:creationId xmlns:a16="http://schemas.microsoft.com/office/drawing/2014/main" id="{55FF969E-5D17-984E-A9E7-4364F59D4FD3}"/>
              </a:ext>
            </a:extLst>
          </p:cNvPr>
          <p:cNvPicPr>
            <a:picLocks noChangeAspect="1"/>
          </p:cNvPicPr>
          <p:nvPr/>
        </p:nvPicPr>
        <p:blipFill>
          <a:blip r:embed="rId3"/>
          <a:stretch>
            <a:fillRect/>
          </a:stretch>
        </p:blipFill>
        <p:spPr>
          <a:xfrm>
            <a:off x="231563" y="1561578"/>
            <a:ext cx="1701619" cy="524850"/>
          </a:xfrm>
          <a:prstGeom prst="rect">
            <a:avLst/>
          </a:prstGeom>
        </p:spPr>
      </p:pic>
    </p:spTree>
    <p:extLst>
      <p:ext uri="{BB962C8B-B14F-4D97-AF65-F5344CB8AC3E}">
        <p14:creationId xmlns:p14="http://schemas.microsoft.com/office/powerpoint/2010/main" val="4030376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7DD8-72AE-7A00-2290-8370296090F8}"/>
              </a:ext>
            </a:extLst>
          </p:cNvPr>
          <p:cNvSpPr>
            <a:spLocks noGrp="1"/>
          </p:cNvSpPr>
          <p:nvPr>
            <p:ph type="title"/>
          </p:nvPr>
        </p:nvSpPr>
        <p:spPr>
          <a:xfrm>
            <a:off x="838200" y="237293"/>
            <a:ext cx="10515600" cy="660806"/>
          </a:xfrm>
        </p:spPr>
        <p:txBody>
          <a:bodyPr>
            <a:normAutofit/>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Kidney Failure &amp;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Chipor</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Study</a:t>
            </a:r>
          </a:p>
        </p:txBody>
      </p:sp>
      <p:graphicFrame>
        <p:nvGraphicFramePr>
          <p:cNvPr id="4" name="Table 2">
            <a:extLst>
              <a:ext uri="{FF2B5EF4-FFF2-40B4-BE49-F238E27FC236}">
                <a16:creationId xmlns:a16="http://schemas.microsoft.com/office/drawing/2014/main" id="{7019DE1E-D1FE-5004-F506-AC9111CB815D}"/>
              </a:ext>
            </a:extLst>
          </p:cNvPr>
          <p:cNvGraphicFramePr>
            <a:graphicFrameLocks noGrp="1"/>
          </p:cNvGraphicFramePr>
          <p:nvPr/>
        </p:nvGraphicFramePr>
        <p:xfrm>
          <a:off x="827902" y="1724585"/>
          <a:ext cx="10525897" cy="2859771"/>
        </p:xfrm>
        <a:graphic>
          <a:graphicData uri="http://schemas.openxmlformats.org/drawingml/2006/table">
            <a:tbl>
              <a:tblPr firstRow="1" bandRow="1">
                <a:tableStyleId>{5C22544A-7EE6-4342-B048-85BDC9FD1C3A}</a:tableStyleId>
              </a:tblPr>
              <a:tblGrid>
                <a:gridCol w="5226011">
                  <a:extLst>
                    <a:ext uri="{9D8B030D-6E8A-4147-A177-3AD203B41FA5}">
                      <a16:colId xmlns:a16="http://schemas.microsoft.com/office/drawing/2014/main" val="1333513299"/>
                    </a:ext>
                  </a:extLst>
                </a:gridCol>
                <a:gridCol w="2785144">
                  <a:extLst>
                    <a:ext uri="{9D8B030D-6E8A-4147-A177-3AD203B41FA5}">
                      <a16:colId xmlns:a16="http://schemas.microsoft.com/office/drawing/2014/main" val="670168200"/>
                    </a:ext>
                  </a:extLst>
                </a:gridCol>
                <a:gridCol w="2514742">
                  <a:extLst>
                    <a:ext uri="{9D8B030D-6E8A-4147-A177-3AD203B41FA5}">
                      <a16:colId xmlns:a16="http://schemas.microsoft.com/office/drawing/2014/main" val="3770677584"/>
                    </a:ext>
                  </a:extLst>
                </a:gridCol>
              </a:tblGrid>
              <a:tr h="909571">
                <a:tc>
                  <a:txBody>
                    <a:bodyPr/>
                    <a:lstStyle/>
                    <a:p>
                      <a:pPr algn="l"/>
                      <a:r>
                        <a:rPr lang="en-US" sz="2800" b="1" u="sng" dirty="0">
                          <a:solidFill>
                            <a:schemeClr val="tx1"/>
                          </a:solidFill>
                          <a:latin typeface="+mn-lt"/>
                          <a:ea typeface="Tahoma" panose="020B0604030504040204" pitchFamily="34" charset="0"/>
                          <a:cs typeface="Tahoma" panose="020B0604030504040204" pitchFamily="34" charset="0"/>
                        </a:rPr>
                        <a:t>No. of patients (%)</a:t>
                      </a:r>
                    </a:p>
                  </a:txBody>
                  <a:tcPr>
                    <a:cell3D prstMaterial="dkEdge">
                      <a:bevel/>
                      <a:lightRig rig="flood" dir="t"/>
                    </a:cell3D>
                  </a:tcPr>
                </a:tc>
                <a:tc>
                  <a:txBody>
                    <a:bodyPr/>
                    <a:lstStyle/>
                    <a:p>
                      <a:pPr algn="ctr"/>
                      <a:r>
                        <a:rPr lang="en-US" sz="2400" dirty="0">
                          <a:solidFill>
                            <a:schemeClr val="tx1"/>
                          </a:solidFill>
                          <a:latin typeface="+mn-lt"/>
                          <a:ea typeface="Tahoma" panose="020B0604030504040204" pitchFamily="34" charset="0"/>
                          <a:cs typeface="Tahoma" panose="020B0604030504040204" pitchFamily="34" charset="0"/>
                        </a:rPr>
                        <a:t>No HIPEC </a:t>
                      </a:r>
                    </a:p>
                    <a:p>
                      <a:pPr algn="ctr"/>
                      <a:r>
                        <a:rPr lang="en-US" sz="2400" dirty="0">
                          <a:solidFill>
                            <a:schemeClr val="tx1"/>
                          </a:solidFill>
                          <a:latin typeface="+mn-lt"/>
                          <a:ea typeface="Tahoma" panose="020B0604030504040204" pitchFamily="34" charset="0"/>
                          <a:cs typeface="Tahoma" panose="020B0604030504040204" pitchFamily="34" charset="0"/>
                        </a:rPr>
                        <a:t>(n=208)</a:t>
                      </a:r>
                    </a:p>
                  </a:txBody>
                  <a:tcPr>
                    <a:cell3D prstMaterial="dkEdge">
                      <a:bevel/>
                      <a:lightRig rig="flood" dir="t"/>
                    </a:cell3D>
                    <a:solidFill>
                      <a:schemeClr val="accent1">
                        <a:lumMod val="60000"/>
                        <a:lumOff val="40000"/>
                      </a:schemeClr>
                    </a:solidFill>
                  </a:tcPr>
                </a:tc>
                <a:tc>
                  <a:txBody>
                    <a:bodyPr/>
                    <a:lstStyle/>
                    <a:p>
                      <a:pPr algn="ctr"/>
                      <a:r>
                        <a:rPr lang="en-US" sz="2400" dirty="0">
                          <a:solidFill>
                            <a:schemeClr val="tx1"/>
                          </a:solidFill>
                          <a:latin typeface="+mn-lt"/>
                          <a:ea typeface="Tahoma" panose="020B0604030504040204" pitchFamily="34" charset="0"/>
                          <a:cs typeface="Tahoma" panose="020B0604030504040204" pitchFamily="34" charset="0"/>
                        </a:rPr>
                        <a:t>HIPEC </a:t>
                      </a:r>
                    </a:p>
                    <a:p>
                      <a:pPr algn="ctr"/>
                      <a:r>
                        <a:rPr lang="en-US" sz="2400" dirty="0">
                          <a:solidFill>
                            <a:schemeClr val="tx1"/>
                          </a:solidFill>
                          <a:latin typeface="+mn-lt"/>
                          <a:ea typeface="Tahoma" panose="020B0604030504040204" pitchFamily="34" charset="0"/>
                          <a:cs typeface="Tahoma" panose="020B0604030504040204" pitchFamily="34" charset="0"/>
                        </a:rPr>
                        <a:t>(n=207)</a:t>
                      </a:r>
                    </a:p>
                  </a:txBody>
                  <a:tcPr>
                    <a:cell3D prstMaterial="dkEdge">
                      <a:bevel/>
                      <a:lightRig rig="flood" dir="t"/>
                    </a:cell3D>
                    <a:solidFill>
                      <a:schemeClr val="accent2">
                        <a:lumMod val="50000"/>
                      </a:schemeClr>
                    </a:solidFill>
                  </a:tcPr>
                </a:tc>
                <a:extLst>
                  <a:ext uri="{0D108BD9-81ED-4DB2-BD59-A6C34878D82A}">
                    <a16:rowId xmlns:a16="http://schemas.microsoft.com/office/drawing/2014/main" val="582905047"/>
                  </a:ext>
                </a:extLst>
              </a:tr>
              <a:tr h="641440">
                <a:tc>
                  <a:txBody>
                    <a:bodyPr/>
                    <a:lstStyle/>
                    <a:p>
                      <a:r>
                        <a:rPr lang="en-US" sz="2400" b="1" dirty="0">
                          <a:solidFill>
                            <a:schemeClr val="tx1"/>
                          </a:solidFill>
                          <a:latin typeface="+mn-lt"/>
                          <a:ea typeface="Tahoma" panose="020B0604030504040204" pitchFamily="34" charset="0"/>
                          <a:cs typeface="Tahoma" panose="020B0604030504040204" pitchFamily="34" charset="0"/>
                        </a:rPr>
                        <a:t>Severe kidney failure</a:t>
                      </a:r>
                    </a:p>
                  </a:txBody>
                  <a:tcPr>
                    <a:cell3D prstMaterial="dkEdge">
                      <a:bevel/>
                      <a:lightRig rig="flood" dir="t"/>
                    </a:cell3D>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3 (1.4%)</a:t>
                      </a:r>
                    </a:p>
                  </a:txBody>
                  <a:tcPr>
                    <a:cell3D prstMaterial="dkEdge">
                      <a:bevel/>
                      <a:lightRig rig="flood" dir="t"/>
                    </a:cell3D>
                    <a:solidFill>
                      <a:schemeClr val="accent1">
                        <a:lumMod val="20000"/>
                        <a:lumOff val="80000"/>
                      </a:schemeClr>
                    </a:solidFill>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21 (10%)</a:t>
                      </a:r>
                    </a:p>
                  </a:txBody>
                  <a:tcPr>
                    <a:cell3D prstMaterial="dkEdge">
                      <a:bevel/>
                      <a:lightRig rig="flood" dir="t"/>
                    </a:cell3D>
                    <a:solidFill>
                      <a:schemeClr val="accent2">
                        <a:lumMod val="40000"/>
                        <a:lumOff val="60000"/>
                      </a:schemeClr>
                    </a:solidFill>
                  </a:tcPr>
                </a:tc>
                <a:extLst>
                  <a:ext uri="{0D108BD9-81ED-4DB2-BD59-A6C34878D82A}">
                    <a16:rowId xmlns:a16="http://schemas.microsoft.com/office/drawing/2014/main" val="1108680209"/>
                  </a:ext>
                </a:extLst>
              </a:tr>
              <a:tr h="630144">
                <a:tc>
                  <a:txBody>
                    <a:bodyPr/>
                    <a:lstStyle/>
                    <a:p>
                      <a:r>
                        <a:rPr lang="en-US" sz="2400" b="1" dirty="0">
                          <a:solidFill>
                            <a:schemeClr val="tx1"/>
                          </a:solidFill>
                          <a:latin typeface="+mn-lt"/>
                          <a:ea typeface="Tahoma" panose="020B0604030504040204" pitchFamily="34" charset="0"/>
                          <a:cs typeface="Tahoma" panose="020B0604030504040204" pitchFamily="34" charset="0"/>
                        </a:rPr>
                        <a:t>Before Thiosulfate </a:t>
                      </a:r>
                      <a:r>
                        <a:rPr lang="en-US" sz="2400" b="1" dirty="0" err="1">
                          <a:solidFill>
                            <a:schemeClr val="tx1"/>
                          </a:solidFill>
                          <a:latin typeface="+mn-lt"/>
                          <a:ea typeface="Tahoma" panose="020B0604030504040204" pitchFamily="34" charset="0"/>
                          <a:cs typeface="Tahoma" panose="020B0604030504040204" pitchFamily="34" charset="0"/>
                        </a:rPr>
                        <a:t>amendment</a:t>
                      </a:r>
                      <a:r>
                        <a:rPr lang="en-US" sz="2400" b="1" baseline="30000" dirty="0" err="1">
                          <a:solidFill>
                            <a:schemeClr val="tx1"/>
                          </a:solidFill>
                          <a:latin typeface="+mn-lt"/>
                          <a:ea typeface="Tahoma" panose="020B0604030504040204" pitchFamily="34" charset="0"/>
                          <a:cs typeface="Tahoma" panose="020B0604030504040204" pitchFamily="34" charset="0"/>
                        </a:rPr>
                        <a:t>a</a:t>
                      </a:r>
                      <a:endParaRPr lang="en-US" sz="2400" b="1" dirty="0">
                        <a:solidFill>
                          <a:schemeClr val="tx1"/>
                        </a:solidFill>
                        <a:latin typeface="+mn-lt"/>
                        <a:ea typeface="Tahoma" panose="020B0604030504040204" pitchFamily="34" charset="0"/>
                        <a:cs typeface="Tahoma" panose="020B0604030504040204" pitchFamily="34" charset="0"/>
                      </a:endParaRPr>
                    </a:p>
                  </a:txBody>
                  <a:tcPr>
                    <a:cell3D prstMaterial="dkEdge">
                      <a:bevel/>
                      <a:lightRig rig="flood" dir="t"/>
                    </a:cell3D>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1/154 (0.7%)</a:t>
                      </a:r>
                    </a:p>
                  </a:txBody>
                  <a:tcPr>
                    <a:cell3D prstMaterial="dkEdge">
                      <a:bevel/>
                      <a:lightRig rig="flood" dir="t"/>
                    </a:cell3D>
                    <a:solidFill>
                      <a:schemeClr val="accent1">
                        <a:lumMod val="20000"/>
                        <a:lumOff val="80000"/>
                      </a:schemeClr>
                    </a:solidFill>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19/156 (12%)</a:t>
                      </a:r>
                    </a:p>
                  </a:txBody>
                  <a:tcPr>
                    <a:cell3D prstMaterial="dkEdge">
                      <a:bevel/>
                      <a:lightRig rig="flood" dir="t"/>
                    </a:cell3D>
                    <a:solidFill>
                      <a:schemeClr val="accent2">
                        <a:lumMod val="40000"/>
                        <a:lumOff val="60000"/>
                      </a:schemeClr>
                    </a:solidFill>
                  </a:tcPr>
                </a:tc>
                <a:extLst>
                  <a:ext uri="{0D108BD9-81ED-4DB2-BD59-A6C34878D82A}">
                    <a16:rowId xmlns:a16="http://schemas.microsoft.com/office/drawing/2014/main" val="3580842681"/>
                  </a:ext>
                </a:extLst>
              </a:tr>
              <a:tr h="678616">
                <a:tc>
                  <a:txBody>
                    <a:bodyPr/>
                    <a:lstStyle/>
                    <a:p>
                      <a:r>
                        <a:rPr lang="en-US" sz="2400" b="1" dirty="0">
                          <a:solidFill>
                            <a:schemeClr val="tx1"/>
                          </a:solidFill>
                          <a:latin typeface="+mn-lt"/>
                          <a:ea typeface="Tahoma" panose="020B0604030504040204" pitchFamily="34" charset="0"/>
                          <a:cs typeface="Tahoma" panose="020B0604030504040204" pitchFamily="34" charset="0"/>
                        </a:rPr>
                        <a:t>After Thiosulfate </a:t>
                      </a:r>
                      <a:r>
                        <a:rPr lang="en-US" sz="2400" b="1" dirty="0" err="1">
                          <a:solidFill>
                            <a:schemeClr val="tx1"/>
                          </a:solidFill>
                          <a:latin typeface="+mn-lt"/>
                          <a:ea typeface="Tahoma" panose="020B0604030504040204" pitchFamily="34" charset="0"/>
                          <a:cs typeface="Tahoma" panose="020B0604030504040204" pitchFamily="34" charset="0"/>
                        </a:rPr>
                        <a:t>amendment</a:t>
                      </a:r>
                      <a:r>
                        <a:rPr lang="en-US" sz="2400" b="1" baseline="30000" dirty="0" err="1">
                          <a:solidFill>
                            <a:schemeClr val="tx1"/>
                          </a:solidFill>
                          <a:latin typeface="+mn-lt"/>
                          <a:ea typeface="Tahoma" panose="020B0604030504040204" pitchFamily="34" charset="0"/>
                          <a:cs typeface="Tahoma" panose="020B0604030504040204" pitchFamily="34" charset="0"/>
                        </a:rPr>
                        <a:t>a</a:t>
                      </a:r>
                      <a:endParaRPr lang="en-US" sz="2400" b="1" dirty="0">
                        <a:solidFill>
                          <a:schemeClr val="tx1"/>
                        </a:solidFill>
                        <a:latin typeface="+mn-lt"/>
                        <a:ea typeface="Tahoma" panose="020B0604030504040204" pitchFamily="34" charset="0"/>
                        <a:cs typeface="Tahoma" panose="020B0604030504040204" pitchFamily="34" charset="0"/>
                      </a:endParaRPr>
                    </a:p>
                  </a:txBody>
                  <a:tcPr>
                    <a:cell3D prstMaterial="dkEdge">
                      <a:bevel/>
                      <a:lightRig rig="flood" dir="t"/>
                    </a:cell3D>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2/54 (3.7%)</a:t>
                      </a:r>
                    </a:p>
                  </a:txBody>
                  <a:tcPr>
                    <a:cell3D prstMaterial="dkEdge">
                      <a:bevel/>
                      <a:lightRig rig="flood" dir="t"/>
                    </a:cell3D>
                    <a:solidFill>
                      <a:schemeClr val="accent1">
                        <a:lumMod val="20000"/>
                        <a:lumOff val="80000"/>
                      </a:schemeClr>
                    </a:solidFill>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2/51 (3.9%)</a:t>
                      </a:r>
                    </a:p>
                  </a:txBody>
                  <a:tcPr>
                    <a:cell3D prstMaterial="dkEdge">
                      <a:bevel/>
                      <a:lightRig rig="flood" dir="t"/>
                    </a:cell3D>
                    <a:solidFill>
                      <a:schemeClr val="accent2">
                        <a:lumMod val="40000"/>
                        <a:lumOff val="60000"/>
                      </a:schemeClr>
                    </a:solidFill>
                  </a:tcPr>
                </a:tc>
                <a:extLst>
                  <a:ext uri="{0D108BD9-81ED-4DB2-BD59-A6C34878D82A}">
                    <a16:rowId xmlns:a16="http://schemas.microsoft.com/office/drawing/2014/main" val="3485174563"/>
                  </a:ext>
                </a:extLst>
              </a:tr>
            </a:tbl>
          </a:graphicData>
        </a:graphic>
      </p:graphicFrame>
      <p:sp>
        <p:nvSpPr>
          <p:cNvPr id="5" name="TextBox 4">
            <a:extLst>
              <a:ext uri="{FF2B5EF4-FFF2-40B4-BE49-F238E27FC236}">
                <a16:creationId xmlns:a16="http://schemas.microsoft.com/office/drawing/2014/main" id="{80B5A137-615F-6B4E-2A84-036CD61323BC}"/>
              </a:ext>
            </a:extLst>
          </p:cNvPr>
          <p:cNvSpPr txBox="1"/>
          <p:nvPr/>
        </p:nvSpPr>
        <p:spPr>
          <a:xfrm>
            <a:off x="838200" y="5523469"/>
            <a:ext cx="4955059" cy="369332"/>
          </a:xfrm>
          <a:prstGeom prst="rect">
            <a:avLst/>
          </a:prstGeom>
          <a:solidFill>
            <a:schemeClr val="tx2">
              <a:lumMod val="20000"/>
              <a:lumOff val="80000"/>
            </a:schemeClr>
          </a:solidFill>
        </p:spPr>
        <p:txBody>
          <a:bodyPr wrap="square" rtlCol="0">
            <a:spAutoFit/>
          </a:bodyPr>
          <a:lstStyle/>
          <a:p>
            <a:r>
              <a:rPr lang="en-US" sz="1800" b="1" baseline="30000" dirty="0" err="1">
                <a:solidFill>
                  <a:schemeClr val="tx1"/>
                </a:solidFill>
                <a:latin typeface="Tahoma" panose="020B0604030504040204" pitchFamily="34" charset="0"/>
                <a:ea typeface="Tahoma" panose="020B0604030504040204" pitchFamily="34" charset="0"/>
                <a:cs typeface="Tahoma" panose="020B0604030504040204" pitchFamily="34" charset="0"/>
              </a:rPr>
              <a:t>a</a:t>
            </a:r>
            <a:r>
              <a:rPr lang="en-US" sz="1800" b="1" dirty="0" err="1">
                <a:solidFill>
                  <a:schemeClr val="tx1"/>
                </a:solidFill>
                <a:latin typeface="Tahoma" panose="020B0604030504040204" pitchFamily="34" charset="0"/>
                <a:ea typeface="Tahoma" panose="020B0604030504040204" pitchFamily="34" charset="0"/>
                <a:cs typeface="Tahoma" panose="020B0604030504040204" pitchFamily="34" charset="0"/>
              </a:rPr>
              <a:t>Thiosulfate</a:t>
            </a: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 amendment, June 2018</a:t>
            </a:r>
            <a:endParaRPr lang="en-US" dirty="0"/>
          </a:p>
        </p:txBody>
      </p:sp>
      <p:pic>
        <p:nvPicPr>
          <p:cNvPr id="6" name="Graphic 5" descr="Arrow Slight curve">
            <a:extLst>
              <a:ext uri="{FF2B5EF4-FFF2-40B4-BE49-F238E27FC236}">
                <a16:creationId xmlns:a16="http://schemas.microsoft.com/office/drawing/2014/main" id="{A4DA3A65-9747-D543-9077-7BC0C45587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09316"/>
            <a:ext cx="827902" cy="827902"/>
          </a:xfrm>
          <a:prstGeom prst="rect">
            <a:avLst/>
          </a:prstGeom>
        </p:spPr>
      </p:pic>
      <p:pic>
        <p:nvPicPr>
          <p:cNvPr id="7" name="Graphic 6" descr="Arrow Slight curve">
            <a:extLst>
              <a:ext uri="{FF2B5EF4-FFF2-40B4-BE49-F238E27FC236}">
                <a16:creationId xmlns:a16="http://schemas.microsoft.com/office/drawing/2014/main" id="{3B3398B3-313F-A94B-9561-A79C0B31D3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58512"/>
            <a:ext cx="838200" cy="838200"/>
          </a:xfrm>
          <a:prstGeom prst="rect">
            <a:avLst/>
          </a:prstGeom>
        </p:spPr>
      </p:pic>
    </p:spTree>
    <p:extLst>
      <p:ext uri="{BB962C8B-B14F-4D97-AF65-F5344CB8AC3E}">
        <p14:creationId xmlns:p14="http://schemas.microsoft.com/office/powerpoint/2010/main" val="9990719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0770-BF4C-3482-7E86-9686ECD6C823}"/>
              </a:ext>
            </a:extLst>
          </p:cNvPr>
          <p:cNvSpPr>
            <a:spLocks noGrp="1"/>
          </p:cNvSpPr>
          <p:nvPr>
            <p:ph type="title"/>
          </p:nvPr>
        </p:nvSpPr>
        <p:spPr>
          <a:xfrm>
            <a:off x="5768623" y="215280"/>
            <a:ext cx="5980289" cy="492831"/>
          </a:xfrm>
        </p:spPr>
        <p:txBody>
          <a:bodyPr>
            <a:normAutofit fontScale="90000"/>
          </a:bodyPr>
          <a:lstStyle/>
          <a:p>
            <a:pPr algn="ctr"/>
            <a:r>
              <a:rPr lang="en-US" sz="32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Sodium Thiosulfate </a:t>
            </a:r>
            <a:endParaRPr lang="en-US" sz="6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Content Placeholder 10" descr="A close-up of a medical document&#10;&#10;Description automatically generated">
            <a:extLst>
              <a:ext uri="{FF2B5EF4-FFF2-40B4-BE49-F238E27FC236}">
                <a16:creationId xmlns:a16="http://schemas.microsoft.com/office/drawing/2014/main" id="{D9565355-45F6-D205-4034-C9DFB19ADFF6}"/>
              </a:ext>
            </a:extLst>
          </p:cNvPr>
          <p:cNvPicPr>
            <a:picLocks noGrp="1" noChangeAspect="1"/>
          </p:cNvPicPr>
          <p:nvPr>
            <p:ph idx="1"/>
          </p:nvPr>
        </p:nvPicPr>
        <p:blipFill>
          <a:blip r:embed="rId2"/>
          <a:stretch>
            <a:fillRect/>
          </a:stretch>
        </p:blipFill>
        <p:spPr>
          <a:xfrm>
            <a:off x="6423376" y="796324"/>
            <a:ext cx="5570933" cy="5129582"/>
          </a:xfrm>
        </p:spPr>
      </p:pic>
      <p:pic>
        <p:nvPicPr>
          <p:cNvPr id="18" name="Picture 17" descr="A screenshot of a graph&#10;&#10;Description automatically generated">
            <a:extLst>
              <a:ext uri="{FF2B5EF4-FFF2-40B4-BE49-F238E27FC236}">
                <a16:creationId xmlns:a16="http://schemas.microsoft.com/office/drawing/2014/main" id="{5850D2AB-D94B-DAEC-5EEE-B99068A95115}"/>
              </a:ext>
            </a:extLst>
          </p:cNvPr>
          <p:cNvPicPr>
            <a:picLocks noChangeAspect="1"/>
          </p:cNvPicPr>
          <p:nvPr/>
        </p:nvPicPr>
        <p:blipFill>
          <a:blip r:embed="rId3"/>
          <a:stretch>
            <a:fillRect/>
          </a:stretch>
        </p:blipFill>
        <p:spPr>
          <a:xfrm>
            <a:off x="341487" y="260288"/>
            <a:ext cx="4907845" cy="6337424"/>
          </a:xfrm>
          <a:prstGeom prst="rect">
            <a:avLst/>
          </a:prstGeom>
          <a:effectLst>
            <a:glow rad="228600">
              <a:schemeClr val="accent3">
                <a:satMod val="175000"/>
                <a:alpha val="40000"/>
              </a:schemeClr>
            </a:glow>
            <a:innerShdw blurRad="63500" dist="50800" dir="10800000">
              <a:prstClr val="black">
                <a:alpha val="50000"/>
              </a:prstClr>
            </a:innerShdw>
          </a:effectLst>
        </p:spPr>
      </p:pic>
      <p:sp>
        <p:nvSpPr>
          <p:cNvPr id="19" name="TextBox 18">
            <a:extLst>
              <a:ext uri="{FF2B5EF4-FFF2-40B4-BE49-F238E27FC236}">
                <a16:creationId xmlns:a16="http://schemas.microsoft.com/office/drawing/2014/main" id="{AD60B97A-E91E-FC50-AA52-2B10C9F997EB}"/>
              </a:ext>
            </a:extLst>
          </p:cNvPr>
          <p:cNvSpPr txBox="1"/>
          <p:nvPr/>
        </p:nvSpPr>
        <p:spPr>
          <a:xfrm>
            <a:off x="6444543" y="6443823"/>
            <a:ext cx="5182894" cy="307777"/>
          </a:xfrm>
          <a:prstGeom prst="rect">
            <a:avLst/>
          </a:prstGeom>
          <a:noFill/>
        </p:spPr>
        <p:txBody>
          <a:bodyPr wrap="none" rtlCol="0">
            <a:spAutoFit/>
          </a:bodyPr>
          <a:lstStyle/>
          <a:p>
            <a:r>
              <a:rPr lang="en-US" sz="1400" b="1" i="1" dirty="0" err="1">
                <a:solidFill>
                  <a:srgbClr val="002060"/>
                </a:solidFill>
                <a:effectLst/>
              </a:rPr>
              <a:t>Senguttuvan</a:t>
            </a:r>
            <a:r>
              <a:rPr lang="en-US" sz="1400" b="1" i="1" dirty="0">
                <a:solidFill>
                  <a:srgbClr val="002060"/>
                </a:solidFill>
                <a:effectLst/>
              </a:rPr>
              <a:t>, Rosemary N., et al. Annals of Surgical Oncology</a:t>
            </a:r>
            <a:r>
              <a:rPr lang="en-US" sz="1400" b="1" i="1" dirty="0">
                <a:solidFill>
                  <a:srgbClr val="002060"/>
                </a:solidFill>
              </a:rPr>
              <a:t>, </a:t>
            </a:r>
            <a:r>
              <a:rPr lang="en-US" sz="1400" b="1" i="1" dirty="0">
                <a:solidFill>
                  <a:srgbClr val="002060"/>
                </a:solidFill>
                <a:effectLst/>
              </a:rPr>
              <a:t>2023</a:t>
            </a:r>
            <a:endParaRPr lang="en-US" sz="1400" b="1" i="1" dirty="0">
              <a:solidFill>
                <a:srgbClr val="002060"/>
              </a:solidFill>
            </a:endParaRPr>
          </a:p>
        </p:txBody>
      </p:sp>
    </p:spTree>
    <p:extLst>
      <p:ext uri="{BB962C8B-B14F-4D97-AF65-F5344CB8AC3E}">
        <p14:creationId xmlns:p14="http://schemas.microsoft.com/office/powerpoint/2010/main" val="28957397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AC71-7DF2-185D-26BB-7E0FE8FF3C3A}"/>
              </a:ext>
            </a:extLst>
          </p:cNvPr>
          <p:cNvSpPr>
            <a:spLocks noGrp="1"/>
          </p:cNvSpPr>
          <p:nvPr>
            <p:ph type="title"/>
          </p:nvPr>
        </p:nvSpPr>
        <p:spPr>
          <a:xfrm>
            <a:off x="838200" y="365125"/>
            <a:ext cx="10515600" cy="688171"/>
          </a:xfrm>
        </p:spPr>
        <p:txBody>
          <a:bodyPr>
            <a:normAutofit/>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Prevention of Kidney Injury</a:t>
            </a:r>
          </a:p>
        </p:txBody>
      </p:sp>
      <p:sp>
        <p:nvSpPr>
          <p:cNvPr id="4" name="Content Placeholder 3">
            <a:extLst>
              <a:ext uri="{FF2B5EF4-FFF2-40B4-BE49-F238E27FC236}">
                <a16:creationId xmlns:a16="http://schemas.microsoft.com/office/drawing/2014/main" id="{F4FCEFDC-47FE-2845-BB36-0142CB299D6B}"/>
              </a:ext>
            </a:extLst>
          </p:cNvPr>
          <p:cNvSpPr>
            <a:spLocks noGrp="1"/>
          </p:cNvSpPr>
          <p:nvPr>
            <p:ph idx="1"/>
          </p:nvPr>
        </p:nvSpPr>
        <p:spPr>
          <a:xfrm>
            <a:off x="838199" y="1324881"/>
            <a:ext cx="10776857" cy="4351338"/>
          </a:xfrm>
        </p:spPr>
        <p:txBody>
          <a:bodyPr>
            <a:normAutofit fontScale="92500" lnSpcReduction="20000"/>
          </a:bodyPr>
          <a:lstStyle/>
          <a:p>
            <a:pPr>
              <a:lnSpc>
                <a:spcPct val="150000"/>
              </a:lnSpc>
            </a:pPr>
            <a:r>
              <a:rPr lang="en-US" dirty="0"/>
              <a:t>Patient selection: Age, comorbidity, possible previous renal injury, DM, HT, drugs, chemo</a:t>
            </a:r>
          </a:p>
          <a:p>
            <a:pPr>
              <a:lnSpc>
                <a:spcPct val="150000"/>
              </a:lnSpc>
            </a:pPr>
            <a:r>
              <a:rPr lang="en-US" dirty="0"/>
              <a:t>Bowel preparation, ascites, preoperative dehydration</a:t>
            </a:r>
          </a:p>
          <a:p>
            <a:pPr>
              <a:lnSpc>
                <a:spcPct val="150000"/>
              </a:lnSpc>
            </a:pPr>
            <a:r>
              <a:rPr lang="en-US" dirty="0"/>
              <a:t>Intraoperative hypotension, renal perfusion, urine output</a:t>
            </a:r>
          </a:p>
          <a:p>
            <a:pPr>
              <a:lnSpc>
                <a:spcPct val="150000"/>
              </a:lnSpc>
            </a:pPr>
            <a:r>
              <a:rPr lang="en-US" dirty="0"/>
              <a:t>Hydration before to start HIPEC and maintenance of good urine output</a:t>
            </a:r>
          </a:p>
          <a:p>
            <a:pPr>
              <a:lnSpc>
                <a:spcPct val="150000"/>
              </a:lnSpc>
            </a:pPr>
            <a:r>
              <a:rPr lang="en-US" dirty="0"/>
              <a:t>Sodium thiosulphate</a:t>
            </a:r>
          </a:p>
          <a:p>
            <a:pPr>
              <a:lnSpc>
                <a:spcPct val="150000"/>
              </a:lnSpc>
            </a:pPr>
            <a:r>
              <a:rPr lang="en-US" dirty="0"/>
              <a:t>Postoperative hydration</a:t>
            </a:r>
          </a:p>
        </p:txBody>
      </p:sp>
    </p:spTree>
    <p:extLst>
      <p:ext uri="{BB962C8B-B14F-4D97-AF65-F5344CB8AC3E}">
        <p14:creationId xmlns:p14="http://schemas.microsoft.com/office/powerpoint/2010/main" val="500692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45C3-AC32-D0B5-4EC4-647BE43400BE}"/>
              </a:ext>
            </a:extLst>
          </p:cNvPr>
          <p:cNvSpPr>
            <a:spLocks noGrp="1"/>
          </p:cNvSpPr>
          <p:nvPr>
            <p:ph type="title"/>
          </p:nvPr>
        </p:nvSpPr>
        <p:spPr>
          <a:xfrm>
            <a:off x="283510" y="105453"/>
            <a:ext cx="11414588" cy="754757"/>
          </a:xfrm>
        </p:spPr>
        <p:txBody>
          <a:bodyPr>
            <a:noAutofit/>
          </a:bodyPr>
          <a:lstStyle/>
          <a:p>
            <a:pPr algn="ct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G</a:t>
            </a:r>
            <a:r>
              <a:rPr lang="en-US" sz="24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ood </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R</a:t>
            </a:r>
            <a:r>
              <a:rPr lang="en-US" sz="24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esponders</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 to HIPEC and HIPEC </a:t>
            </a: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Induced Molecular Changes</a:t>
            </a:r>
            <a:endParaRPr lang="en-US" sz="24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5" name="Content Placeholder 4">
            <a:extLst>
              <a:ext uri="{FF2B5EF4-FFF2-40B4-BE49-F238E27FC236}">
                <a16:creationId xmlns:a16="http://schemas.microsoft.com/office/drawing/2014/main" id="{9AC5DE10-682B-8A69-378C-C0B3EEE447A8}"/>
              </a:ext>
            </a:extLst>
          </p:cNvPr>
          <p:cNvPicPr>
            <a:picLocks noGrp="1" noChangeAspect="1"/>
          </p:cNvPicPr>
          <p:nvPr>
            <p:ph idx="1"/>
          </p:nvPr>
        </p:nvPicPr>
        <p:blipFill>
          <a:blip r:embed="rId2"/>
          <a:stretch>
            <a:fillRect/>
          </a:stretch>
        </p:blipFill>
        <p:spPr>
          <a:xfrm>
            <a:off x="712386" y="1028245"/>
            <a:ext cx="6562354" cy="1479017"/>
          </a:xfrm>
          <a:ln>
            <a:solidFill>
              <a:schemeClr val="tx1"/>
            </a:solidFill>
          </a:ln>
          <a:effectLst>
            <a:glow rad="139700">
              <a:schemeClr val="accent3">
                <a:satMod val="175000"/>
                <a:alpha val="40000"/>
              </a:schemeClr>
            </a:glow>
            <a:outerShdw blurRad="50800" dist="38100" dir="8100000" algn="tr" rotWithShape="0">
              <a:prstClr val="black">
                <a:alpha val="40000"/>
              </a:prstClr>
            </a:outerShdw>
          </a:effectLst>
        </p:spPr>
      </p:pic>
      <p:pic>
        <p:nvPicPr>
          <p:cNvPr id="24" name="Picture 23">
            <a:extLst>
              <a:ext uri="{FF2B5EF4-FFF2-40B4-BE49-F238E27FC236}">
                <a16:creationId xmlns:a16="http://schemas.microsoft.com/office/drawing/2014/main" id="{B26E7694-418E-2D56-E01A-21FEE2A7A7E4}"/>
              </a:ext>
            </a:extLst>
          </p:cNvPr>
          <p:cNvPicPr>
            <a:picLocks noChangeAspect="1"/>
          </p:cNvPicPr>
          <p:nvPr/>
        </p:nvPicPr>
        <p:blipFill>
          <a:blip r:embed="rId3"/>
          <a:stretch>
            <a:fillRect/>
          </a:stretch>
        </p:blipFill>
        <p:spPr>
          <a:xfrm>
            <a:off x="326668" y="2691461"/>
            <a:ext cx="8140299" cy="3798806"/>
          </a:xfrm>
          <a:prstGeom prst="rect">
            <a:avLst/>
          </a:prstGeom>
          <a:effectLst>
            <a:glow rad="139700">
              <a:schemeClr val="accent3">
                <a:satMod val="175000"/>
                <a:alpha val="40000"/>
              </a:schemeClr>
            </a:glow>
            <a:outerShdw blurRad="50800" dist="38100" dir="8100000" algn="tr" rotWithShape="0">
              <a:prstClr val="black">
                <a:alpha val="40000"/>
              </a:prstClr>
            </a:outerShdw>
          </a:effectLst>
        </p:spPr>
      </p:pic>
      <p:sp>
        <p:nvSpPr>
          <p:cNvPr id="25" name="TextBox 24">
            <a:extLst>
              <a:ext uri="{FF2B5EF4-FFF2-40B4-BE49-F238E27FC236}">
                <a16:creationId xmlns:a16="http://schemas.microsoft.com/office/drawing/2014/main" id="{43801881-A136-B8C1-1D9C-032B1CCDCF9E}"/>
              </a:ext>
            </a:extLst>
          </p:cNvPr>
          <p:cNvSpPr txBox="1"/>
          <p:nvPr/>
        </p:nvSpPr>
        <p:spPr>
          <a:xfrm>
            <a:off x="8636899" y="3973189"/>
            <a:ext cx="3555101" cy="3216265"/>
          </a:xfrm>
          <a:prstGeom prst="rect">
            <a:avLst/>
          </a:prstGeom>
          <a:noFill/>
        </p:spPr>
        <p:txBody>
          <a:bodyPr wrap="square" rtlCol="0">
            <a:spAutoFit/>
          </a:bodyPr>
          <a:lstStyle/>
          <a:p>
            <a:pPr algn="just"/>
            <a:r>
              <a:rPr lang="en-US" sz="800" dirty="0">
                <a:effectLst/>
                <a:latin typeface="Tahoma" panose="020B0604030504040204" pitchFamily="34" charset="0"/>
                <a:ea typeface="Tahoma" panose="020B0604030504040204" pitchFamily="34" charset="0"/>
                <a:cs typeface="Tahoma" panose="020B0604030504040204" pitchFamily="34" charset="0"/>
              </a:rPr>
              <a:t>FIG 5. Gene and pathway changes of pre- and post-HIPEC in metastatic tumor  and normal patient samples. (A and B) Hierarchical clustered analysis of (A) differentially expressed genes in metastatic tumors and (B) normal samples.  Cluster 1 was enriched for pre-HIPEC; cluster 2 was enriched with post-HIPEC. (C) Volcano plot displaying gene expression post-HIPEC by log2-fold change  (x-axis) and minus log10 P value (y-axis) in tumor samples. Significantly upregulated genes of ≥ 2-fold expression are in red while statistically  significantly downregulated genes of ≥ 2-fold </a:t>
            </a:r>
            <a:r>
              <a:rPr lang="en-US" sz="800" dirty="0">
                <a:effectLst/>
                <a:latin typeface="Helvetica" pitchFamily="2" charset="0"/>
              </a:rPr>
              <a:t>expression are in green. The top five differentially expressed genes with fold change (post- v pre-HIPEC) and  P value shown for tumor samples are shown. (D) Volcano plot displaying gene expression post-HIPEC by log2-fold change (x-axis) and minus log10 P value</a:t>
            </a:r>
            <a:r>
              <a:rPr lang="en-US" sz="800" dirty="0">
                <a:latin typeface="Helvetica" pitchFamily="2" charset="0"/>
              </a:rPr>
              <a:t> </a:t>
            </a:r>
            <a:r>
              <a:rPr lang="en-US" sz="800" dirty="0">
                <a:effectLst/>
                <a:latin typeface="Helvetica" pitchFamily="2" charset="0"/>
              </a:rPr>
              <a:t>(y-axis) in normal samples. (E and F) </a:t>
            </a:r>
            <a:r>
              <a:rPr lang="en-US" sz="800" dirty="0" err="1">
                <a:effectLst/>
                <a:latin typeface="Helvetica" pitchFamily="2" charset="0"/>
              </a:rPr>
              <a:t>Kegg</a:t>
            </a:r>
            <a:r>
              <a:rPr lang="en-US" sz="800" dirty="0">
                <a:effectLst/>
                <a:latin typeface="Helvetica" pitchFamily="2" charset="0"/>
              </a:rPr>
              <a:t> pathway gene set enrichment </a:t>
            </a:r>
            <a:r>
              <a:rPr lang="en-US" sz="800" dirty="0">
                <a:latin typeface="Helvetica" pitchFamily="2" charset="0"/>
              </a:rPr>
              <a:t> </a:t>
            </a:r>
            <a:r>
              <a:rPr lang="en-US" sz="800" dirty="0">
                <a:effectLst/>
                <a:latin typeface="Helvetica" pitchFamily="2" charset="0"/>
              </a:rPr>
              <a:t>analysis of (E) HIPEC metastatic tumors and (F) normal samples demonstrating the top significantly upregulated and downregulated pathways (FDR , 0.05).  Several immune-related pathways are upregulated, and DNA replication  pathways are downregulated in tumor samples. Normal HIPEC samples  demonstrate significant downregulation of metabolic pathways. FC, fold change; FDR, false discovery rate; HIPEC, hyperthermic intraperitoneal chemotherapy;  NES, normalized enrichment score; q. val., q value; TCA, tricarboxylic acid.</a:t>
            </a:r>
          </a:p>
          <a:p>
            <a:endParaRPr lang="en-US" sz="90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26" name="TextBox 25">
            <a:extLst>
              <a:ext uri="{FF2B5EF4-FFF2-40B4-BE49-F238E27FC236}">
                <a16:creationId xmlns:a16="http://schemas.microsoft.com/office/drawing/2014/main" id="{76F9B2A0-E08D-ED54-7F5B-F40005301A0A}"/>
              </a:ext>
            </a:extLst>
          </p:cNvPr>
          <p:cNvSpPr txBox="1"/>
          <p:nvPr/>
        </p:nvSpPr>
        <p:spPr>
          <a:xfrm>
            <a:off x="8172956" y="6543661"/>
            <a:ext cx="3946914" cy="261610"/>
          </a:xfrm>
          <a:prstGeom prst="rect">
            <a:avLst/>
          </a:prstGeom>
          <a:noFill/>
        </p:spPr>
        <p:txBody>
          <a:bodyPr wrap="none" rtlCol="0">
            <a:spAutoFit/>
          </a:bodyPr>
          <a:lstStyle/>
          <a:p>
            <a:r>
              <a:rPr lang="en-US" sz="1100" b="1" i="1" dirty="0">
                <a:solidFill>
                  <a:srgbClr val="002060"/>
                </a:solidFill>
                <a:effectLst/>
                <a:latin typeface="Arial" panose="020B0604020202020204" pitchFamily="34" charset="0"/>
              </a:rPr>
              <a:t>Dellinger, Thanh H., et al. JCO Precision Oncology, 2022</a:t>
            </a:r>
            <a:endParaRPr lang="en-US" sz="1100" b="1" i="1" dirty="0">
              <a:solidFill>
                <a:srgbClr val="002060"/>
              </a:solidFill>
            </a:endParaRPr>
          </a:p>
        </p:txBody>
      </p:sp>
    </p:spTree>
    <p:extLst>
      <p:ext uri="{BB962C8B-B14F-4D97-AF65-F5344CB8AC3E}">
        <p14:creationId xmlns:p14="http://schemas.microsoft.com/office/powerpoint/2010/main" val="37451150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6" y="4973004"/>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92917" y="319904"/>
            <a:ext cx="9749790" cy="846067"/>
          </a:xfrm>
        </p:spPr>
        <p:txBody>
          <a:bodyPr>
            <a:normAutofit/>
          </a:bodyPr>
          <a:lstStyle/>
          <a:p>
            <a:pPr algn="ctr"/>
            <a:r>
              <a:rPr lang="it-IT" dirty="0">
                <a:solidFill>
                  <a:srgbClr val="FF0000"/>
                </a:solidFill>
              </a:rPr>
              <a:t>                   </a:t>
            </a:r>
            <a:r>
              <a:rPr lang="it-IT" b="1" dirty="0" err="1">
                <a:solidFill>
                  <a:srgbClr val="FF0000"/>
                </a:solidFill>
                <a:latin typeface="+mn-lt"/>
              </a:rPr>
              <a:t>Randomized</a:t>
            </a:r>
            <a:r>
              <a:rPr lang="it-IT" b="1" dirty="0">
                <a:solidFill>
                  <a:srgbClr val="FF0000"/>
                </a:solidFill>
                <a:latin typeface="+mn-lt"/>
              </a:rPr>
              <a:t> </a:t>
            </a:r>
            <a:r>
              <a:rPr lang="it-IT" b="1" dirty="0" err="1">
                <a:solidFill>
                  <a:srgbClr val="FF0000"/>
                </a:solidFill>
                <a:latin typeface="+mn-lt"/>
              </a:rPr>
              <a:t>Controlled</a:t>
            </a:r>
            <a:r>
              <a:rPr lang="it-IT" b="1" dirty="0">
                <a:solidFill>
                  <a:srgbClr val="FF0000"/>
                </a:solidFill>
                <a:latin typeface="+mn-lt"/>
              </a:rPr>
              <a:t> Trials</a:t>
            </a:r>
          </a:p>
        </p:txBody>
      </p:sp>
      <p:sp>
        <p:nvSpPr>
          <p:cNvPr id="2" name="Rectangle 1">
            <a:extLst>
              <a:ext uri="{FF2B5EF4-FFF2-40B4-BE49-F238E27FC236}">
                <a16:creationId xmlns:a16="http://schemas.microsoft.com/office/drawing/2014/main" id="{D23BF641-ABC6-4ED3-60D5-262B1F892C63}"/>
              </a:ext>
            </a:extLst>
          </p:cNvPr>
          <p:cNvSpPr/>
          <p:nvPr/>
        </p:nvSpPr>
        <p:spPr>
          <a:xfrm>
            <a:off x="7661702" y="4958841"/>
            <a:ext cx="3195145" cy="646331"/>
          </a:xfrm>
          <a:prstGeom prst="rect">
            <a:avLst/>
          </a:prstGeom>
          <a:solidFill>
            <a:srgbClr val="C5E1B4"/>
          </a:solidFill>
          <a:ln w="57150">
            <a:solidFill>
              <a:srgbClr val="4B752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4B752F"/>
                </a:solidFill>
                <a:latin typeface="Tahoma" panose="020B0604030504040204" pitchFamily="34" charset="0"/>
                <a:ea typeface="Tahoma" panose="020B0604030504040204" pitchFamily="34" charset="0"/>
                <a:cs typeface="Tahoma" panose="020B0604030504040204" pitchFamily="34" charset="0"/>
              </a:rPr>
              <a:t>CHIPOR</a:t>
            </a:r>
          </a:p>
        </p:txBody>
      </p:sp>
      <p:sp>
        <p:nvSpPr>
          <p:cNvPr id="16" name="Rounded Rectangle 15">
            <a:extLst>
              <a:ext uri="{FF2B5EF4-FFF2-40B4-BE49-F238E27FC236}">
                <a16:creationId xmlns:a16="http://schemas.microsoft.com/office/drawing/2014/main" id="{B5D37C29-3008-F14B-A448-E969FD278159}"/>
              </a:ext>
            </a:extLst>
          </p:cNvPr>
          <p:cNvSpPr/>
          <p:nvPr/>
        </p:nvSpPr>
        <p:spPr>
          <a:xfrm>
            <a:off x="7518506" y="2679686"/>
            <a:ext cx="4577038" cy="110523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0665555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A97C-6617-4341-80F1-7B0948FB39BF}"/>
              </a:ext>
            </a:extLst>
          </p:cNvPr>
          <p:cNvSpPr>
            <a:spLocks noGrp="1"/>
          </p:cNvSpPr>
          <p:nvPr>
            <p:ph type="title"/>
          </p:nvPr>
        </p:nvSpPr>
        <p:spPr>
          <a:xfrm>
            <a:off x="596546" y="0"/>
            <a:ext cx="10515600" cy="684848"/>
          </a:xfrm>
        </p:spPr>
        <p:txBody>
          <a:bodyPr>
            <a:normAutofit fontScale="90000"/>
          </a:bodyPr>
          <a:lstStyle/>
          <a:p>
            <a:pPr algn="ctr"/>
            <a:r>
              <a:rPr lang="en-US" b="1" dirty="0">
                <a:solidFill>
                  <a:srgbClr val="C00000"/>
                </a:solidFill>
              </a:rPr>
              <a:t>R</a:t>
            </a:r>
            <a:r>
              <a:rPr lang="en-TR" b="1" dirty="0">
                <a:solidFill>
                  <a:srgbClr val="C00000"/>
                </a:solidFill>
              </a:rPr>
              <a:t>ecurrent Ovarian Cancer &amp; HIPEC &amp; 2015 </a:t>
            </a:r>
          </a:p>
        </p:txBody>
      </p:sp>
      <p:sp>
        <p:nvSpPr>
          <p:cNvPr id="3" name="Content Placeholder 2">
            <a:extLst>
              <a:ext uri="{FF2B5EF4-FFF2-40B4-BE49-F238E27FC236}">
                <a16:creationId xmlns:a16="http://schemas.microsoft.com/office/drawing/2014/main" id="{8E876BF6-3C33-0042-94EE-ECE14679525E}"/>
              </a:ext>
            </a:extLst>
          </p:cNvPr>
          <p:cNvSpPr>
            <a:spLocks noGrp="1"/>
          </p:cNvSpPr>
          <p:nvPr>
            <p:ph idx="1"/>
          </p:nvPr>
        </p:nvSpPr>
        <p:spPr>
          <a:xfrm>
            <a:off x="394038" y="2065985"/>
            <a:ext cx="4758126" cy="4792015"/>
          </a:xfrm>
        </p:spPr>
        <p:txBody>
          <a:bodyPr>
            <a:normAutofit/>
          </a:bodyPr>
          <a:lstStyle/>
          <a:p>
            <a:pPr>
              <a:lnSpc>
                <a:spcPct val="100000"/>
              </a:lnSpc>
            </a:pPr>
            <a:r>
              <a:rPr lang="en-US" sz="1600" dirty="0"/>
              <a:t>HIPEC: 60 pts / No HIPEC: 60 pts</a:t>
            </a:r>
          </a:p>
          <a:p>
            <a:pPr>
              <a:lnSpc>
                <a:spcPct val="100000"/>
              </a:lnSpc>
            </a:pPr>
            <a:r>
              <a:rPr lang="en-US" sz="1600" dirty="0"/>
              <a:t>Stage IIIc-IV, </a:t>
            </a:r>
            <a:r>
              <a:rPr lang="en-US" sz="1600" dirty="0">
                <a:effectLst/>
                <a:latin typeface="AdvPTimes"/>
              </a:rPr>
              <a:t>Randomized preoperatively </a:t>
            </a:r>
          </a:p>
          <a:p>
            <a:pPr>
              <a:lnSpc>
                <a:spcPct val="100000"/>
              </a:lnSpc>
            </a:pPr>
            <a:r>
              <a:rPr lang="en-US" sz="1600" dirty="0"/>
              <a:t>Platinum-sensitive disease (n=34):</a:t>
            </a:r>
          </a:p>
          <a:p>
            <a:pPr lvl="1">
              <a:lnSpc>
                <a:spcPct val="100000"/>
              </a:lnSpc>
            </a:pPr>
            <a:r>
              <a:rPr lang="en-US" sz="1400" dirty="0"/>
              <a:t>Cisplatin 100 mg/m2 and paclitaxel 175 mg/m2 </a:t>
            </a:r>
          </a:p>
          <a:p>
            <a:pPr lvl="1">
              <a:lnSpc>
                <a:spcPct val="100000"/>
              </a:lnSpc>
            </a:pPr>
            <a:r>
              <a:rPr lang="en-US" sz="1400" dirty="0"/>
              <a:t>60 min at 42.5 °C</a:t>
            </a:r>
          </a:p>
          <a:p>
            <a:pPr>
              <a:lnSpc>
                <a:spcPct val="100000"/>
              </a:lnSpc>
            </a:pPr>
            <a:r>
              <a:rPr lang="en-US" sz="1600" dirty="0"/>
              <a:t>Platinum- resistant disease (n = 26):</a:t>
            </a:r>
          </a:p>
          <a:p>
            <a:pPr lvl="1">
              <a:lnSpc>
                <a:spcPct val="100000"/>
              </a:lnSpc>
            </a:pPr>
            <a:r>
              <a:rPr lang="en-US" sz="1400" dirty="0"/>
              <a:t>Doxorubicin 35 mg/m2</a:t>
            </a:r>
          </a:p>
          <a:p>
            <a:pPr lvl="1">
              <a:lnSpc>
                <a:spcPct val="100000"/>
              </a:lnSpc>
            </a:pPr>
            <a:r>
              <a:rPr lang="en-US" sz="1400" dirty="0"/>
              <a:t>Paclitaxel 175 mg/m2 or mitomycin 15 mg/m2</a:t>
            </a:r>
          </a:p>
          <a:p>
            <a:pPr lvl="1">
              <a:lnSpc>
                <a:spcPct val="100000"/>
              </a:lnSpc>
            </a:pPr>
            <a:r>
              <a:rPr lang="en-US" sz="1400" dirty="0"/>
              <a:t>60 min at 42.5 °C. </a:t>
            </a:r>
          </a:p>
          <a:p>
            <a:pPr>
              <a:lnSpc>
                <a:spcPct val="100000"/>
              </a:lnSpc>
            </a:pPr>
            <a:r>
              <a:rPr lang="en-US" sz="1600" dirty="0"/>
              <a:t>Open: n=40 / Closed: n=20</a:t>
            </a:r>
          </a:p>
        </p:txBody>
      </p:sp>
      <p:sp>
        <p:nvSpPr>
          <p:cNvPr id="4" name="TextBox 3">
            <a:extLst>
              <a:ext uri="{FF2B5EF4-FFF2-40B4-BE49-F238E27FC236}">
                <a16:creationId xmlns:a16="http://schemas.microsoft.com/office/drawing/2014/main" id="{849DC0E8-13E1-A941-9965-BDF760A199C8}"/>
              </a:ext>
            </a:extLst>
          </p:cNvPr>
          <p:cNvSpPr txBox="1"/>
          <p:nvPr/>
        </p:nvSpPr>
        <p:spPr>
          <a:xfrm>
            <a:off x="8759952" y="6476703"/>
            <a:ext cx="3038011" cy="253916"/>
          </a:xfrm>
          <a:prstGeom prst="rect">
            <a:avLst/>
          </a:prstGeom>
          <a:noFill/>
        </p:spPr>
        <p:txBody>
          <a:bodyPr wrap="none" rtlCol="0">
            <a:spAutoFit/>
          </a:bodyPr>
          <a:lstStyle/>
          <a:p>
            <a:r>
              <a:rPr lang="en-US" sz="1050" dirty="0" err="1"/>
              <a:t>Spiliotis</a:t>
            </a:r>
            <a:r>
              <a:rPr lang="en-US" sz="1050" dirty="0"/>
              <a:t> J, et al. Ann Surg Oncol. 2015;22(5):1570-5. </a:t>
            </a:r>
            <a:endParaRPr lang="en-TR" sz="1050" dirty="0"/>
          </a:p>
        </p:txBody>
      </p:sp>
      <p:pic>
        <p:nvPicPr>
          <p:cNvPr id="6" name="Picture 5">
            <a:extLst>
              <a:ext uri="{FF2B5EF4-FFF2-40B4-BE49-F238E27FC236}">
                <a16:creationId xmlns:a16="http://schemas.microsoft.com/office/drawing/2014/main" id="{9FF17493-AC05-7646-A981-6A8294249A96}"/>
              </a:ext>
            </a:extLst>
          </p:cNvPr>
          <p:cNvPicPr>
            <a:picLocks noChangeAspect="1"/>
          </p:cNvPicPr>
          <p:nvPr/>
        </p:nvPicPr>
        <p:blipFill>
          <a:blip r:embed="rId2"/>
          <a:stretch>
            <a:fillRect/>
          </a:stretch>
        </p:blipFill>
        <p:spPr>
          <a:xfrm>
            <a:off x="4707925" y="2651902"/>
            <a:ext cx="7352250" cy="3673282"/>
          </a:xfrm>
          <a:prstGeom prst="rect">
            <a:avLst/>
          </a:prstGeom>
        </p:spPr>
      </p:pic>
      <p:pic>
        <p:nvPicPr>
          <p:cNvPr id="8" name="Picture 7">
            <a:extLst>
              <a:ext uri="{FF2B5EF4-FFF2-40B4-BE49-F238E27FC236}">
                <a16:creationId xmlns:a16="http://schemas.microsoft.com/office/drawing/2014/main" id="{DF788CC4-8247-9648-BAFD-F656B9ED4B4A}"/>
              </a:ext>
            </a:extLst>
          </p:cNvPr>
          <p:cNvPicPr>
            <a:picLocks noChangeAspect="1"/>
          </p:cNvPicPr>
          <p:nvPr/>
        </p:nvPicPr>
        <p:blipFill>
          <a:blip r:embed="rId3"/>
          <a:stretch>
            <a:fillRect/>
          </a:stretch>
        </p:blipFill>
        <p:spPr>
          <a:xfrm>
            <a:off x="10248900" y="68104"/>
            <a:ext cx="1943100" cy="520700"/>
          </a:xfrm>
          <a:prstGeom prst="rect">
            <a:avLst/>
          </a:prstGeom>
        </p:spPr>
      </p:pic>
      <p:pic>
        <p:nvPicPr>
          <p:cNvPr id="10" name="Picture 9">
            <a:extLst>
              <a:ext uri="{FF2B5EF4-FFF2-40B4-BE49-F238E27FC236}">
                <a16:creationId xmlns:a16="http://schemas.microsoft.com/office/drawing/2014/main" id="{58DA6383-7BFE-2740-BF84-B40148091087}"/>
              </a:ext>
            </a:extLst>
          </p:cNvPr>
          <p:cNvPicPr>
            <a:picLocks noChangeAspect="1"/>
          </p:cNvPicPr>
          <p:nvPr/>
        </p:nvPicPr>
        <p:blipFill>
          <a:blip r:embed="rId4"/>
          <a:stretch>
            <a:fillRect/>
          </a:stretch>
        </p:blipFill>
        <p:spPr>
          <a:xfrm>
            <a:off x="1124871" y="598277"/>
            <a:ext cx="9900412" cy="1458235"/>
          </a:xfrm>
          <a:prstGeom prst="rect">
            <a:avLst/>
          </a:prstGeom>
          <a:ln>
            <a:solidFill>
              <a:schemeClr val="tx1"/>
            </a:solidFill>
          </a:ln>
        </p:spPr>
      </p:pic>
      <p:sp>
        <p:nvSpPr>
          <p:cNvPr id="11" name="TextBox 10">
            <a:extLst>
              <a:ext uri="{FF2B5EF4-FFF2-40B4-BE49-F238E27FC236}">
                <a16:creationId xmlns:a16="http://schemas.microsoft.com/office/drawing/2014/main" id="{C9971F4B-E3F2-6B4E-8300-C485C449CE01}"/>
              </a:ext>
            </a:extLst>
          </p:cNvPr>
          <p:cNvSpPr txBox="1"/>
          <p:nvPr/>
        </p:nvSpPr>
        <p:spPr>
          <a:xfrm>
            <a:off x="6075077" y="2282569"/>
            <a:ext cx="1953355" cy="369332"/>
          </a:xfrm>
          <a:prstGeom prst="rect">
            <a:avLst/>
          </a:prstGeom>
          <a:noFill/>
        </p:spPr>
        <p:txBody>
          <a:bodyPr wrap="none" rtlCol="0">
            <a:spAutoFit/>
          </a:bodyPr>
          <a:lstStyle/>
          <a:p>
            <a:r>
              <a:rPr lang="en-TR" b="1" dirty="0">
                <a:solidFill>
                  <a:srgbClr val="C00000"/>
                </a:solidFill>
              </a:rPr>
              <a:t>Platinum-sensitive</a:t>
            </a:r>
          </a:p>
        </p:txBody>
      </p:sp>
      <p:sp>
        <p:nvSpPr>
          <p:cNvPr id="12" name="TextBox 11">
            <a:extLst>
              <a:ext uri="{FF2B5EF4-FFF2-40B4-BE49-F238E27FC236}">
                <a16:creationId xmlns:a16="http://schemas.microsoft.com/office/drawing/2014/main" id="{67BD4486-2500-7849-BA72-75680F2B7082}"/>
              </a:ext>
            </a:extLst>
          </p:cNvPr>
          <p:cNvSpPr txBox="1"/>
          <p:nvPr/>
        </p:nvSpPr>
        <p:spPr>
          <a:xfrm>
            <a:off x="9509331" y="2299424"/>
            <a:ext cx="1941172" cy="369332"/>
          </a:xfrm>
          <a:prstGeom prst="rect">
            <a:avLst/>
          </a:prstGeom>
          <a:noFill/>
        </p:spPr>
        <p:txBody>
          <a:bodyPr wrap="none" rtlCol="0">
            <a:spAutoFit/>
          </a:bodyPr>
          <a:lstStyle/>
          <a:p>
            <a:r>
              <a:rPr lang="en-TR" b="1" dirty="0">
                <a:solidFill>
                  <a:srgbClr val="C00000"/>
                </a:solidFill>
              </a:rPr>
              <a:t>Platinum-resistant</a:t>
            </a:r>
          </a:p>
        </p:txBody>
      </p:sp>
      <p:sp>
        <p:nvSpPr>
          <p:cNvPr id="14" name="TextBox 13">
            <a:extLst>
              <a:ext uri="{FF2B5EF4-FFF2-40B4-BE49-F238E27FC236}">
                <a16:creationId xmlns:a16="http://schemas.microsoft.com/office/drawing/2014/main" id="{70ACEB45-A9BC-6C4C-81FE-9303C5A08840}"/>
              </a:ext>
            </a:extLst>
          </p:cNvPr>
          <p:cNvSpPr txBox="1"/>
          <p:nvPr/>
        </p:nvSpPr>
        <p:spPr>
          <a:xfrm>
            <a:off x="6577906" y="4414566"/>
            <a:ext cx="947695"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=0.035</a:t>
            </a:r>
          </a:p>
        </p:txBody>
      </p:sp>
      <p:sp>
        <p:nvSpPr>
          <p:cNvPr id="15" name="TextBox 14">
            <a:extLst>
              <a:ext uri="{FF2B5EF4-FFF2-40B4-BE49-F238E27FC236}">
                <a16:creationId xmlns:a16="http://schemas.microsoft.com/office/drawing/2014/main" id="{093BCE0D-3B3F-954F-8A24-F5A24F8E176D}"/>
              </a:ext>
            </a:extLst>
          </p:cNvPr>
          <p:cNvSpPr txBox="1"/>
          <p:nvPr/>
        </p:nvSpPr>
        <p:spPr>
          <a:xfrm>
            <a:off x="6706242" y="3225457"/>
            <a:ext cx="1288623" cy="307777"/>
          </a:xfrm>
          <a:prstGeom prst="rect">
            <a:avLst/>
          </a:prstGeom>
          <a:noFill/>
        </p:spPr>
        <p:txBody>
          <a:bodyPr wrap="none" rtlCol="0">
            <a:spAutoFit/>
          </a:bodyPr>
          <a:lstStyle/>
          <a:p>
            <a:r>
              <a:rPr lang="tr-TR" sz="1400" dirty="0">
                <a:solidFill>
                  <a:srgbClr val="C00000"/>
                </a:solidFill>
              </a:rPr>
              <a:t>No-HIPEC: 15.2</a:t>
            </a:r>
            <a:endParaRPr lang="en-TR" sz="1400" dirty="0">
              <a:solidFill>
                <a:srgbClr val="C00000"/>
              </a:solidFill>
            </a:endParaRPr>
          </a:p>
        </p:txBody>
      </p:sp>
      <p:sp>
        <p:nvSpPr>
          <p:cNvPr id="16" name="TextBox 15">
            <a:extLst>
              <a:ext uri="{FF2B5EF4-FFF2-40B4-BE49-F238E27FC236}">
                <a16:creationId xmlns:a16="http://schemas.microsoft.com/office/drawing/2014/main" id="{57ADDDCA-B8C3-2045-894A-965F0C24FFD9}"/>
              </a:ext>
            </a:extLst>
          </p:cNvPr>
          <p:cNvSpPr txBox="1"/>
          <p:nvPr/>
        </p:nvSpPr>
        <p:spPr>
          <a:xfrm>
            <a:off x="7075574" y="3776662"/>
            <a:ext cx="1024127" cy="307777"/>
          </a:xfrm>
          <a:prstGeom prst="rect">
            <a:avLst/>
          </a:prstGeom>
          <a:noFill/>
        </p:spPr>
        <p:txBody>
          <a:bodyPr wrap="none" rtlCol="0">
            <a:spAutoFit/>
          </a:bodyPr>
          <a:lstStyle/>
          <a:p>
            <a:r>
              <a:rPr lang="tr-TR" sz="1400" dirty="0">
                <a:solidFill>
                  <a:srgbClr val="C00000"/>
                </a:solidFill>
              </a:rPr>
              <a:t>HIPEC: 26.8</a:t>
            </a:r>
            <a:endParaRPr lang="en-TR" sz="1400" dirty="0">
              <a:solidFill>
                <a:srgbClr val="C00000"/>
              </a:solidFill>
            </a:endParaRPr>
          </a:p>
        </p:txBody>
      </p:sp>
      <p:pic>
        <p:nvPicPr>
          <p:cNvPr id="7" name="Picture 6">
            <a:extLst>
              <a:ext uri="{FF2B5EF4-FFF2-40B4-BE49-F238E27FC236}">
                <a16:creationId xmlns:a16="http://schemas.microsoft.com/office/drawing/2014/main" id="{2C2ABC12-7593-064D-872E-F245218BC193}"/>
              </a:ext>
            </a:extLst>
          </p:cNvPr>
          <p:cNvPicPr>
            <a:picLocks noChangeAspect="1"/>
          </p:cNvPicPr>
          <p:nvPr/>
        </p:nvPicPr>
        <p:blipFill>
          <a:blip r:embed="rId5"/>
          <a:stretch>
            <a:fillRect/>
          </a:stretch>
        </p:blipFill>
        <p:spPr>
          <a:xfrm>
            <a:off x="615045" y="5763718"/>
            <a:ext cx="3332384" cy="839943"/>
          </a:xfrm>
          <a:prstGeom prst="rect">
            <a:avLst/>
          </a:prstGeom>
        </p:spPr>
      </p:pic>
      <p:pic>
        <p:nvPicPr>
          <p:cNvPr id="13" name="Picture 12">
            <a:extLst>
              <a:ext uri="{FF2B5EF4-FFF2-40B4-BE49-F238E27FC236}">
                <a16:creationId xmlns:a16="http://schemas.microsoft.com/office/drawing/2014/main" id="{48489D0E-237D-D24B-9276-8973B32A50F7}"/>
              </a:ext>
            </a:extLst>
          </p:cNvPr>
          <p:cNvPicPr>
            <a:picLocks noChangeAspect="1"/>
          </p:cNvPicPr>
          <p:nvPr/>
        </p:nvPicPr>
        <p:blipFill>
          <a:blip r:embed="rId6"/>
          <a:stretch>
            <a:fillRect/>
          </a:stretch>
        </p:blipFill>
        <p:spPr>
          <a:xfrm>
            <a:off x="615045" y="5281306"/>
            <a:ext cx="3332384" cy="529530"/>
          </a:xfrm>
          <a:prstGeom prst="rect">
            <a:avLst/>
          </a:prstGeom>
        </p:spPr>
      </p:pic>
      <p:sp>
        <p:nvSpPr>
          <p:cNvPr id="17" name="TextBox 16">
            <a:extLst>
              <a:ext uri="{FF2B5EF4-FFF2-40B4-BE49-F238E27FC236}">
                <a16:creationId xmlns:a16="http://schemas.microsoft.com/office/drawing/2014/main" id="{65B7C793-80ED-8245-A556-4CE2BDA2877F}"/>
              </a:ext>
            </a:extLst>
          </p:cNvPr>
          <p:cNvSpPr txBox="1"/>
          <p:nvPr/>
        </p:nvSpPr>
        <p:spPr>
          <a:xfrm>
            <a:off x="10600082" y="3881468"/>
            <a:ext cx="1024127" cy="307777"/>
          </a:xfrm>
          <a:prstGeom prst="rect">
            <a:avLst/>
          </a:prstGeom>
          <a:noFill/>
        </p:spPr>
        <p:txBody>
          <a:bodyPr wrap="none" rtlCol="0">
            <a:spAutoFit/>
          </a:bodyPr>
          <a:lstStyle/>
          <a:p>
            <a:r>
              <a:rPr lang="tr-TR" sz="1400" dirty="0">
                <a:solidFill>
                  <a:srgbClr val="C00000"/>
                </a:solidFill>
              </a:rPr>
              <a:t>HIPEC: 26.6</a:t>
            </a:r>
            <a:endParaRPr lang="en-TR" sz="1400" dirty="0">
              <a:solidFill>
                <a:srgbClr val="C00000"/>
              </a:solidFill>
            </a:endParaRPr>
          </a:p>
        </p:txBody>
      </p:sp>
      <p:sp>
        <p:nvSpPr>
          <p:cNvPr id="18" name="TextBox 17">
            <a:extLst>
              <a:ext uri="{FF2B5EF4-FFF2-40B4-BE49-F238E27FC236}">
                <a16:creationId xmlns:a16="http://schemas.microsoft.com/office/drawing/2014/main" id="{1FA1A357-2610-B246-B1C7-DE64DB3A81B1}"/>
              </a:ext>
            </a:extLst>
          </p:cNvPr>
          <p:cNvSpPr txBox="1"/>
          <p:nvPr/>
        </p:nvSpPr>
        <p:spPr>
          <a:xfrm>
            <a:off x="9748836" y="4630009"/>
            <a:ext cx="1288623" cy="307777"/>
          </a:xfrm>
          <a:prstGeom prst="rect">
            <a:avLst/>
          </a:prstGeom>
          <a:noFill/>
        </p:spPr>
        <p:txBody>
          <a:bodyPr wrap="none" rtlCol="0">
            <a:spAutoFit/>
          </a:bodyPr>
          <a:lstStyle/>
          <a:p>
            <a:r>
              <a:rPr lang="tr-TR" sz="1400" dirty="0">
                <a:solidFill>
                  <a:srgbClr val="C00000"/>
                </a:solidFill>
              </a:rPr>
              <a:t>No-HIPEC: 10.2</a:t>
            </a:r>
            <a:endParaRPr lang="en-TR" sz="1400" dirty="0">
              <a:solidFill>
                <a:srgbClr val="C00000"/>
              </a:solidFill>
            </a:endParaRPr>
          </a:p>
        </p:txBody>
      </p:sp>
      <p:sp>
        <p:nvSpPr>
          <p:cNvPr id="19" name="TextBox 18">
            <a:extLst>
              <a:ext uri="{FF2B5EF4-FFF2-40B4-BE49-F238E27FC236}">
                <a16:creationId xmlns:a16="http://schemas.microsoft.com/office/drawing/2014/main" id="{622A54B6-4E1B-664D-960F-FD668704EED8}"/>
              </a:ext>
            </a:extLst>
          </p:cNvPr>
          <p:cNvSpPr txBox="1"/>
          <p:nvPr/>
        </p:nvSpPr>
        <p:spPr>
          <a:xfrm>
            <a:off x="11220450" y="4340764"/>
            <a:ext cx="676788"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=NS</a:t>
            </a:r>
          </a:p>
        </p:txBody>
      </p:sp>
    </p:spTree>
    <p:extLst>
      <p:ext uri="{BB962C8B-B14F-4D97-AF65-F5344CB8AC3E}">
        <p14:creationId xmlns:p14="http://schemas.microsoft.com/office/powerpoint/2010/main" val="25707258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6" y="4973004"/>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92917" y="319904"/>
            <a:ext cx="9749790" cy="846067"/>
          </a:xfrm>
        </p:spPr>
        <p:txBody>
          <a:bodyPr>
            <a:normAutofit/>
          </a:bodyPr>
          <a:lstStyle/>
          <a:p>
            <a:pPr algn="ctr"/>
            <a:r>
              <a:rPr lang="it-IT" dirty="0">
                <a:solidFill>
                  <a:srgbClr val="FF0000"/>
                </a:solidFill>
              </a:rPr>
              <a:t>                   </a:t>
            </a:r>
            <a:r>
              <a:rPr lang="it-IT" b="1" dirty="0" err="1">
                <a:solidFill>
                  <a:srgbClr val="FF0000"/>
                </a:solidFill>
                <a:latin typeface="+mn-lt"/>
              </a:rPr>
              <a:t>Randomized</a:t>
            </a:r>
            <a:r>
              <a:rPr lang="it-IT" b="1" dirty="0">
                <a:solidFill>
                  <a:srgbClr val="FF0000"/>
                </a:solidFill>
                <a:latin typeface="+mn-lt"/>
              </a:rPr>
              <a:t> </a:t>
            </a:r>
            <a:r>
              <a:rPr lang="it-IT" b="1" dirty="0" err="1">
                <a:solidFill>
                  <a:srgbClr val="FF0000"/>
                </a:solidFill>
                <a:latin typeface="+mn-lt"/>
              </a:rPr>
              <a:t>Controlled</a:t>
            </a:r>
            <a:r>
              <a:rPr lang="it-IT" b="1" dirty="0">
                <a:solidFill>
                  <a:srgbClr val="FF0000"/>
                </a:solidFill>
                <a:latin typeface="+mn-lt"/>
              </a:rPr>
              <a:t> Trials</a:t>
            </a:r>
          </a:p>
        </p:txBody>
      </p:sp>
      <p:sp>
        <p:nvSpPr>
          <p:cNvPr id="2" name="Rectangle 1">
            <a:extLst>
              <a:ext uri="{FF2B5EF4-FFF2-40B4-BE49-F238E27FC236}">
                <a16:creationId xmlns:a16="http://schemas.microsoft.com/office/drawing/2014/main" id="{D23BF641-ABC6-4ED3-60D5-262B1F892C63}"/>
              </a:ext>
            </a:extLst>
          </p:cNvPr>
          <p:cNvSpPr/>
          <p:nvPr/>
        </p:nvSpPr>
        <p:spPr>
          <a:xfrm>
            <a:off x="7661702" y="4958841"/>
            <a:ext cx="3195145" cy="646331"/>
          </a:xfrm>
          <a:prstGeom prst="rect">
            <a:avLst/>
          </a:prstGeom>
          <a:solidFill>
            <a:srgbClr val="C5E1B4"/>
          </a:solidFill>
          <a:ln w="57150">
            <a:solidFill>
              <a:srgbClr val="4B752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4B752F"/>
                </a:solidFill>
                <a:latin typeface="Tahoma" panose="020B0604030504040204" pitchFamily="34" charset="0"/>
                <a:ea typeface="Tahoma" panose="020B0604030504040204" pitchFamily="34" charset="0"/>
                <a:cs typeface="Tahoma" panose="020B0604030504040204" pitchFamily="34" charset="0"/>
              </a:rPr>
              <a:t>CHIPOR</a:t>
            </a:r>
          </a:p>
        </p:txBody>
      </p:sp>
      <p:sp>
        <p:nvSpPr>
          <p:cNvPr id="16" name="Rounded Rectangle 15">
            <a:extLst>
              <a:ext uri="{FF2B5EF4-FFF2-40B4-BE49-F238E27FC236}">
                <a16:creationId xmlns:a16="http://schemas.microsoft.com/office/drawing/2014/main" id="{9E0508A9-4372-054A-9800-959DC582F650}"/>
              </a:ext>
            </a:extLst>
          </p:cNvPr>
          <p:cNvSpPr/>
          <p:nvPr/>
        </p:nvSpPr>
        <p:spPr>
          <a:xfrm>
            <a:off x="7545330" y="3713356"/>
            <a:ext cx="2432048" cy="120874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5314605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E37A-3F27-9D49-A72E-DD64DD21071B}"/>
              </a:ext>
            </a:extLst>
          </p:cNvPr>
          <p:cNvSpPr>
            <a:spLocks noGrp="1"/>
          </p:cNvSpPr>
          <p:nvPr>
            <p:ph type="title"/>
          </p:nvPr>
        </p:nvSpPr>
        <p:spPr>
          <a:xfrm>
            <a:off x="428308" y="66191"/>
            <a:ext cx="11039103" cy="792163"/>
          </a:xfrm>
        </p:spPr>
        <p:txBody>
          <a:bodyPr>
            <a:normAutofit fontScale="90000"/>
          </a:bodyPr>
          <a:lstStyle/>
          <a:p>
            <a:pPr algn="ctr"/>
            <a:r>
              <a:rPr lang="en-US" b="1" dirty="0">
                <a:solidFill>
                  <a:srgbClr val="C00000"/>
                </a:solidFill>
              </a:rPr>
              <a:t>S</a:t>
            </a:r>
            <a:r>
              <a:rPr lang="en-TR" b="1" dirty="0">
                <a:solidFill>
                  <a:srgbClr val="C00000"/>
                </a:solidFill>
              </a:rPr>
              <a:t>econdary Cytoreduction &amp; MSK Team Ovary &amp; 2021 </a:t>
            </a:r>
          </a:p>
        </p:txBody>
      </p:sp>
      <p:sp>
        <p:nvSpPr>
          <p:cNvPr id="9" name="TextBox 8">
            <a:extLst>
              <a:ext uri="{FF2B5EF4-FFF2-40B4-BE49-F238E27FC236}">
                <a16:creationId xmlns:a16="http://schemas.microsoft.com/office/drawing/2014/main" id="{9C2EB848-970D-0745-90D7-912AA8CE1E41}"/>
              </a:ext>
            </a:extLst>
          </p:cNvPr>
          <p:cNvSpPr txBox="1"/>
          <p:nvPr/>
        </p:nvSpPr>
        <p:spPr>
          <a:xfrm>
            <a:off x="9344025" y="6535841"/>
            <a:ext cx="2858475" cy="253916"/>
          </a:xfrm>
          <a:prstGeom prst="rect">
            <a:avLst/>
          </a:prstGeom>
          <a:noFill/>
        </p:spPr>
        <p:txBody>
          <a:bodyPr wrap="none" rtlCol="0">
            <a:spAutoFit/>
          </a:bodyPr>
          <a:lstStyle/>
          <a:p>
            <a:r>
              <a:rPr lang="en-US" sz="1050" dirty="0" err="1"/>
              <a:t>Zivanovic</a:t>
            </a:r>
            <a:r>
              <a:rPr lang="en-US" sz="1050" dirty="0"/>
              <a:t> O, J Clin Oncol. 2021;39(23):2594-604. </a:t>
            </a:r>
            <a:endParaRPr lang="en-TR" sz="1050" dirty="0"/>
          </a:p>
        </p:txBody>
      </p:sp>
      <p:pic>
        <p:nvPicPr>
          <p:cNvPr id="4" name="Picture 3">
            <a:extLst>
              <a:ext uri="{FF2B5EF4-FFF2-40B4-BE49-F238E27FC236}">
                <a16:creationId xmlns:a16="http://schemas.microsoft.com/office/drawing/2014/main" id="{FAE79C98-D06A-D54E-9394-7F923A25F57E}"/>
              </a:ext>
            </a:extLst>
          </p:cNvPr>
          <p:cNvPicPr>
            <a:picLocks noChangeAspect="1"/>
          </p:cNvPicPr>
          <p:nvPr/>
        </p:nvPicPr>
        <p:blipFill>
          <a:blip r:embed="rId2"/>
          <a:stretch>
            <a:fillRect/>
          </a:stretch>
        </p:blipFill>
        <p:spPr>
          <a:xfrm>
            <a:off x="262195" y="1743423"/>
            <a:ext cx="5316720" cy="5045150"/>
          </a:xfrm>
          <a:prstGeom prst="rect">
            <a:avLst/>
          </a:prstGeom>
        </p:spPr>
      </p:pic>
      <p:sp>
        <p:nvSpPr>
          <p:cNvPr id="6" name="TextBox 5">
            <a:extLst>
              <a:ext uri="{FF2B5EF4-FFF2-40B4-BE49-F238E27FC236}">
                <a16:creationId xmlns:a16="http://schemas.microsoft.com/office/drawing/2014/main" id="{4425CCC3-5193-AF40-98C7-4F97F889248E}"/>
              </a:ext>
            </a:extLst>
          </p:cNvPr>
          <p:cNvSpPr txBox="1"/>
          <p:nvPr/>
        </p:nvSpPr>
        <p:spPr>
          <a:xfrm>
            <a:off x="5947860" y="2422087"/>
            <a:ext cx="3264940" cy="333873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S</a:t>
            </a:r>
            <a:r>
              <a:rPr lang="en-TR" dirty="0"/>
              <a:t>ec. Cytoreduction</a:t>
            </a:r>
          </a:p>
          <a:p>
            <a:pPr marL="285750" indent="-285750">
              <a:lnSpc>
                <a:spcPct val="200000"/>
              </a:lnSpc>
              <a:buFont typeface="Arial" panose="020B0604020202020204" pitchFamily="34" charset="0"/>
              <a:buChar char="•"/>
            </a:pPr>
            <a:r>
              <a:rPr lang="en-US" dirty="0"/>
              <a:t>Carboplatin (800 mg/m</a:t>
            </a:r>
            <a:r>
              <a:rPr lang="en-US" baseline="30000" dirty="0"/>
              <a:t>2</a:t>
            </a:r>
            <a:r>
              <a:rPr lang="en-US" dirty="0"/>
              <a:t>)</a:t>
            </a:r>
          </a:p>
          <a:p>
            <a:pPr marL="285750" indent="-285750">
              <a:lnSpc>
                <a:spcPct val="200000"/>
              </a:lnSpc>
              <a:buFont typeface="Arial" panose="020B0604020202020204" pitchFamily="34" charset="0"/>
              <a:buChar char="•"/>
            </a:pPr>
            <a:r>
              <a:rPr lang="en-US" dirty="0"/>
              <a:t>90 minutes</a:t>
            </a:r>
          </a:p>
          <a:p>
            <a:pPr marL="285750" indent="-285750">
              <a:lnSpc>
                <a:spcPct val="200000"/>
              </a:lnSpc>
              <a:buFont typeface="Arial" panose="020B0604020202020204" pitchFamily="34" charset="0"/>
              <a:buChar char="•"/>
            </a:pPr>
            <a:r>
              <a:rPr lang="en-US" dirty="0"/>
              <a:t>41-43 </a:t>
            </a:r>
            <a:r>
              <a:rPr lang="en-US" baseline="30000" dirty="0"/>
              <a:t>0</a:t>
            </a:r>
            <a:r>
              <a:rPr lang="en-US" dirty="0"/>
              <a:t>C</a:t>
            </a:r>
          </a:p>
          <a:p>
            <a:pPr marL="285750" indent="-285750">
              <a:lnSpc>
                <a:spcPct val="200000"/>
              </a:lnSpc>
              <a:buFont typeface="Arial" panose="020B0604020202020204" pitchFamily="34" charset="0"/>
              <a:buChar char="•"/>
            </a:pPr>
            <a:r>
              <a:rPr lang="it-IT" dirty="0" err="1"/>
              <a:t>Residual</a:t>
            </a:r>
            <a:r>
              <a:rPr lang="it-IT" dirty="0"/>
              <a:t> </a:t>
            </a:r>
            <a:r>
              <a:rPr lang="it-IT" dirty="0" err="1"/>
              <a:t>tumor</a:t>
            </a:r>
            <a:r>
              <a:rPr lang="en-US" dirty="0"/>
              <a:t> ≤ 5 mm</a:t>
            </a:r>
          </a:p>
          <a:p>
            <a:pPr marL="285750" indent="-285750">
              <a:lnSpc>
                <a:spcPct val="200000"/>
              </a:lnSpc>
              <a:buFont typeface="Arial" panose="020B0604020202020204" pitchFamily="34" charset="0"/>
              <a:buChar char="•"/>
            </a:pPr>
            <a:r>
              <a:rPr lang="it-IT" dirty="0"/>
              <a:t>Random </a:t>
            </a:r>
            <a:r>
              <a:rPr lang="it-IT" dirty="0" err="1"/>
              <a:t>at</a:t>
            </a:r>
            <a:r>
              <a:rPr lang="it-IT" dirty="0"/>
              <a:t> the end of CRS</a:t>
            </a:r>
          </a:p>
        </p:txBody>
      </p:sp>
      <p:sp>
        <p:nvSpPr>
          <p:cNvPr id="8" name="TextBox 7">
            <a:extLst>
              <a:ext uri="{FF2B5EF4-FFF2-40B4-BE49-F238E27FC236}">
                <a16:creationId xmlns:a16="http://schemas.microsoft.com/office/drawing/2014/main" id="{49F0C37F-E069-CC4A-B6DC-19E4B8EBF99B}"/>
              </a:ext>
            </a:extLst>
          </p:cNvPr>
          <p:cNvSpPr txBox="1"/>
          <p:nvPr/>
        </p:nvSpPr>
        <p:spPr>
          <a:xfrm>
            <a:off x="9715500" y="2406581"/>
            <a:ext cx="1775422" cy="1938992"/>
          </a:xfrm>
          <a:prstGeom prst="rect">
            <a:avLst/>
          </a:prstGeom>
          <a:noFill/>
          <a:ln>
            <a:solidFill>
              <a:srgbClr val="C00000"/>
            </a:solidFill>
          </a:ln>
        </p:spPr>
        <p:txBody>
          <a:bodyPr wrap="none" rtlCol="0">
            <a:spAutoFit/>
          </a:bodyPr>
          <a:lstStyle/>
          <a:p>
            <a:pPr marL="342900" indent="-342900">
              <a:buFont typeface="Arial" panose="020B0604020202020204" pitchFamily="34" charset="0"/>
              <a:buChar char="•"/>
            </a:pPr>
            <a:r>
              <a:rPr lang="en-US" sz="2000" dirty="0"/>
              <a:t>A</a:t>
            </a:r>
            <a:r>
              <a:rPr lang="en-TR" sz="2000" dirty="0"/>
              <a:t>ge </a:t>
            </a:r>
          </a:p>
          <a:p>
            <a:pPr marL="342900" indent="-342900">
              <a:buFont typeface="Arial" panose="020B0604020202020204" pitchFamily="34" charset="0"/>
              <a:buChar char="•"/>
            </a:pPr>
            <a:r>
              <a:rPr lang="en-US" sz="2000" dirty="0"/>
              <a:t>S</a:t>
            </a:r>
            <a:r>
              <a:rPr lang="en-TR" sz="2000" dirty="0"/>
              <a:t>tage </a:t>
            </a:r>
          </a:p>
          <a:p>
            <a:pPr marL="342900" indent="-342900">
              <a:buFont typeface="Arial" panose="020B0604020202020204" pitchFamily="34" charset="0"/>
              <a:buChar char="•"/>
            </a:pPr>
            <a:r>
              <a:rPr lang="en-US" sz="2000" dirty="0"/>
              <a:t>H</a:t>
            </a:r>
            <a:r>
              <a:rPr lang="en-TR" sz="2000" dirty="0"/>
              <a:t>istology</a:t>
            </a:r>
          </a:p>
          <a:p>
            <a:pPr marL="342900" indent="-342900">
              <a:buFont typeface="Arial" panose="020B0604020202020204" pitchFamily="34" charset="0"/>
              <a:buChar char="•"/>
            </a:pPr>
            <a:r>
              <a:rPr lang="en-TR" sz="2000" dirty="0"/>
              <a:t>BRCA status</a:t>
            </a:r>
          </a:p>
          <a:p>
            <a:pPr marL="342900" indent="-342900">
              <a:buFont typeface="Arial" panose="020B0604020202020204" pitchFamily="34" charset="0"/>
              <a:buChar char="•"/>
            </a:pPr>
            <a:r>
              <a:rPr lang="en-US" sz="2000" dirty="0"/>
              <a:t>P</a:t>
            </a:r>
            <a:r>
              <a:rPr lang="en-TR" sz="2000" dirty="0"/>
              <a:t>rior CT</a:t>
            </a:r>
          </a:p>
          <a:p>
            <a:pPr marL="342900" indent="-342900">
              <a:buFont typeface="Arial" panose="020B0604020202020204" pitchFamily="34" charset="0"/>
              <a:buChar char="•"/>
            </a:pPr>
            <a:r>
              <a:rPr lang="en-TR" sz="2000" dirty="0"/>
              <a:t>DFS</a:t>
            </a:r>
          </a:p>
        </p:txBody>
      </p:sp>
      <p:sp>
        <p:nvSpPr>
          <p:cNvPr id="12" name="TextBox 11">
            <a:extLst>
              <a:ext uri="{FF2B5EF4-FFF2-40B4-BE49-F238E27FC236}">
                <a16:creationId xmlns:a16="http://schemas.microsoft.com/office/drawing/2014/main" id="{096A2D9B-2DE9-E44C-9E1E-CAF63E88DAFB}"/>
              </a:ext>
            </a:extLst>
          </p:cNvPr>
          <p:cNvSpPr txBox="1"/>
          <p:nvPr/>
        </p:nvSpPr>
        <p:spPr>
          <a:xfrm>
            <a:off x="9648622" y="5250676"/>
            <a:ext cx="1909177" cy="461665"/>
          </a:xfrm>
          <a:prstGeom prst="rect">
            <a:avLst/>
          </a:prstGeom>
          <a:noFill/>
          <a:ln>
            <a:solidFill>
              <a:srgbClr val="C00000"/>
            </a:solidFill>
          </a:ln>
        </p:spPr>
        <p:txBody>
          <a:bodyPr wrap="none" rtlCol="0">
            <a:spAutoFit/>
          </a:bodyPr>
          <a:lstStyle/>
          <a:p>
            <a:r>
              <a:rPr lang="tr-TR" sz="2400" dirty="0"/>
              <a:t>No </a:t>
            </a:r>
            <a:r>
              <a:rPr lang="tr-TR" sz="2400" dirty="0" err="1"/>
              <a:t>Difference</a:t>
            </a:r>
            <a:endParaRPr lang="en-TR" sz="2400" dirty="0"/>
          </a:p>
        </p:txBody>
      </p:sp>
      <p:sp>
        <p:nvSpPr>
          <p:cNvPr id="13" name="Down Arrow 12">
            <a:extLst>
              <a:ext uri="{FF2B5EF4-FFF2-40B4-BE49-F238E27FC236}">
                <a16:creationId xmlns:a16="http://schemas.microsoft.com/office/drawing/2014/main" id="{5FDE5F04-C068-1546-90D2-C4DA2D80F8FA}"/>
              </a:ext>
            </a:extLst>
          </p:cNvPr>
          <p:cNvSpPr/>
          <p:nvPr/>
        </p:nvSpPr>
        <p:spPr>
          <a:xfrm>
            <a:off x="10532260" y="4396221"/>
            <a:ext cx="241002" cy="71437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4" name="TextBox 13">
            <a:extLst>
              <a:ext uri="{FF2B5EF4-FFF2-40B4-BE49-F238E27FC236}">
                <a16:creationId xmlns:a16="http://schemas.microsoft.com/office/drawing/2014/main" id="{4E8D6604-3DCD-2A47-AE50-98EC9F60FEF7}"/>
              </a:ext>
            </a:extLst>
          </p:cNvPr>
          <p:cNvSpPr txBox="1"/>
          <p:nvPr/>
        </p:nvSpPr>
        <p:spPr>
          <a:xfrm>
            <a:off x="193980" y="775466"/>
            <a:ext cx="11804040" cy="967957"/>
          </a:xfrm>
          <a:prstGeom prst="rect">
            <a:avLst/>
          </a:prstGeom>
          <a:noFill/>
          <a:ln>
            <a:solidFill>
              <a:schemeClr val="accent1"/>
            </a:solidFill>
          </a:ln>
        </p:spPr>
        <p:txBody>
          <a:bodyPr wrap="square" rtlCol="0">
            <a:spAutoFit/>
          </a:bodyPr>
          <a:lstStyle/>
          <a:p>
            <a:pPr algn="ctr">
              <a:lnSpc>
                <a:spcPct val="150000"/>
              </a:lnSpc>
            </a:pPr>
            <a:r>
              <a:rPr lang="en-US" sz="2000" b="1" dirty="0">
                <a:solidFill>
                  <a:srgbClr val="0070C0"/>
                </a:solidFill>
              </a:rPr>
              <a:t>Secondary Cytoreduction and Carboplatin Hyperthermic Intraperitoneal Chemotherapy for Platinum-Sensitive Recurrent Ovarian Cancer: An MSK Team Ovary Phase II Study</a:t>
            </a:r>
            <a:endParaRPr lang="en-TR" sz="2000" b="1" dirty="0">
              <a:solidFill>
                <a:srgbClr val="0070C0"/>
              </a:solidFill>
            </a:endParaRPr>
          </a:p>
        </p:txBody>
      </p:sp>
      <p:sp>
        <p:nvSpPr>
          <p:cNvPr id="15" name="TextBox 14">
            <a:extLst>
              <a:ext uri="{FF2B5EF4-FFF2-40B4-BE49-F238E27FC236}">
                <a16:creationId xmlns:a16="http://schemas.microsoft.com/office/drawing/2014/main" id="{C4B33D34-2EEE-FA46-8188-D8DB3756A730}"/>
              </a:ext>
            </a:extLst>
          </p:cNvPr>
          <p:cNvSpPr txBox="1"/>
          <p:nvPr/>
        </p:nvSpPr>
        <p:spPr>
          <a:xfrm>
            <a:off x="495472" y="3919417"/>
            <a:ext cx="923266" cy="830997"/>
          </a:xfrm>
          <a:prstGeom prst="rect">
            <a:avLst/>
          </a:prstGeom>
          <a:noFill/>
        </p:spPr>
        <p:txBody>
          <a:bodyPr wrap="none" rtlCol="0">
            <a:spAutoFit/>
          </a:bodyPr>
          <a:lstStyle/>
          <a:p>
            <a:pPr algn="ctr"/>
            <a:r>
              <a:rPr lang="en-TR" sz="2400" dirty="0">
                <a:solidFill>
                  <a:srgbClr val="C00000"/>
                </a:solidFill>
              </a:rPr>
              <a:t>HIPEC</a:t>
            </a:r>
          </a:p>
          <a:p>
            <a:pPr algn="ctr"/>
            <a:r>
              <a:rPr lang="en-TR" sz="2400" dirty="0">
                <a:solidFill>
                  <a:srgbClr val="C00000"/>
                </a:solidFill>
              </a:rPr>
              <a:t>n=49</a:t>
            </a:r>
          </a:p>
        </p:txBody>
      </p:sp>
      <p:sp>
        <p:nvSpPr>
          <p:cNvPr id="16" name="TextBox 15">
            <a:extLst>
              <a:ext uri="{FF2B5EF4-FFF2-40B4-BE49-F238E27FC236}">
                <a16:creationId xmlns:a16="http://schemas.microsoft.com/office/drawing/2014/main" id="{AEC94295-E45D-B444-ACE2-65E11666F88E}"/>
              </a:ext>
            </a:extLst>
          </p:cNvPr>
          <p:cNvSpPr txBox="1"/>
          <p:nvPr/>
        </p:nvSpPr>
        <p:spPr>
          <a:xfrm>
            <a:off x="3995138" y="3919417"/>
            <a:ext cx="1352871" cy="830997"/>
          </a:xfrm>
          <a:prstGeom prst="rect">
            <a:avLst/>
          </a:prstGeom>
          <a:noFill/>
        </p:spPr>
        <p:txBody>
          <a:bodyPr wrap="none" rtlCol="0">
            <a:spAutoFit/>
          </a:bodyPr>
          <a:lstStyle/>
          <a:p>
            <a:pPr algn="ctr"/>
            <a:r>
              <a:rPr lang="en-TR" sz="2400" dirty="0">
                <a:solidFill>
                  <a:srgbClr val="C00000"/>
                </a:solidFill>
              </a:rPr>
              <a:t>No HIPEC</a:t>
            </a:r>
          </a:p>
          <a:p>
            <a:pPr algn="ctr"/>
            <a:r>
              <a:rPr lang="en-TR" sz="2400" dirty="0">
                <a:solidFill>
                  <a:srgbClr val="C00000"/>
                </a:solidFill>
              </a:rPr>
              <a:t>n=49</a:t>
            </a:r>
          </a:p>
        </p:txBody>
      </p:sp>
    </p:spTree>
    <p:extLst>
      <p:ext uri="{BB962C8B-B14F-4D97-AF65-F5344CB8AC3E}">
        <p14:creationId xmlns:p14="http://schemas.microsoft.com/office/powerpoint/2010/main" val="8076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2" grpId="0" animBg="1"/>
      <p:bldP spid="1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E3D844-2D99-2A4C-AB36-4522A9EB61EA}"/>
              </a:ext>
            </a:extLst>
          </p:cNvPr>
          <p:cNvPicPr>
            <a:picLocks noChangeAspect="1"/>
          </p:cNvPicPr>
          <p:nvPr/>
        </p:nvPicPr>
        <p:blipFill>
          <a:blip r:embed="rId2"/>
          <a:stretch>
            <a:fillRect/>
          </a:stretch>
        </p:blipFill>
        <p:spPr>
          <a:xfrm>
            <a:off x="78592" y="2071939"/>
            <a:ext cx="11804040" cy="4463902"/>
          </a:xfrm>
          <a:prstGeom prst="rect">
            <a:avLst/>
          </a:prstGeom>
        </p:spPr>
      </p:pic>
      <p:sp>
        <p:nvSpPr>
          <p:cNvPr id="9" name="TextBox 8">
            <a:extLst>
              <a:ext uri="{FF2B5EF4-FFF2-40B4-BE49-F238E27FC236}">
                <a16:creationId xmlns:a16="http://schemas.microsoft.com/office/drawing/2014/main" id="{9C2EB848-970D-0745-90D7-912AA8CE1E41}"/>
              </a:ext>
            </a:extLst>
          </p:cNvPr>
          <p:cNvSpPr txBox="1"/>
          <p:nvPr/>
        </p:nvSpPr>
        <p:spPr>
          <a:xfrm>
            <a:off x="9344025" y="6535841"/>
            <a:ext cx="2858475" cy="253916"/>
          </a:xfrm>
          <a:prstGeom prst="rect">
            <a:avLst/>
          </a:prstGeom>
          <a:noFill/>
        </p:spPr>
        <p:txBody>
          <a:bodyPr wrap="none" rtlCol="0">
            <a:spAutoFit/>
          </a:bodyPr>
          <a:lstStyle/>
          <a:p>
            <a:r>
              <a:rPr lang="en-US" sz="1050" dirty="0" err="1"/>
              <a:t>Zivanovic</a:t>
            </a:r>
            <a:r>
              <a:rPr lang="en-US" sz="1050" dirty="0"/>
              <a:t> O, J Clin Oncol. 2021;39(23):2594-604. </a:t>
            </a:r>
            <a:endParaRPr lang="en-TR" sz="1050" dirty="0"/>
          </a:p>
        </p:txBody>
      </p:sp>
      <p:sp>
        <p:nvSpPr>
          <p:cNvPr id="10" name="TextBox 9">
            <a:extLst>
              <a:ext uri="{FF2B5EF4-FFF2-40B4-BE49-F238E27FC236}">
                <a16:creationId xmlns:a16="http://schemas.microsoft.com/office/drawing/2014/main" id="{519A1056-6825-1845-AE3B-83361E0F41DB}"/>
              </a:ext>
            </a:extLst>
          </p:cNvPr>
          <p:cNvSpPr txBox="1"/>
          <p:nvPr/>
        </p:nvSpPr>
        <p:spPr>
          <a:xfrm>
            <a:off x="5562869" y="4585633"/>
            <a:ext cx="835485" cy="369332"/>
          </a:xfrm>
          <a:prstGeom prst="rect">
            <a:avLst/>
          </a:prstGeom>
          <a:noFill/>
          <a:ln>
            <a:solidFill>
              <a:srgbClr val="C00000"/>
            </a:solidFill>
          </a:ln>
        </p:spPr>
        <p:txBody>
          <a:bodyPr wrap="none" rtlCol="0">
            <a:spAutoFit/>
          </a:bodyPr>
          <a:lstStyle/>
          <a:p>
            <a:r>
              <a:rPr lang="en-US" sz="1800" b="1" dirty="0">
                <a:solidFill>
                  <a:srgbClr val="C00000"/>
                </a:solidFill>
                <a:effectLst/>
                <a:latin typeface="AdvOTd710a12c"/>
              </a:rPr>
              <a:t>P=0.05</a:t>
            </a:r>
          </a:p>
        </p:txBody>
      </p:sp>
      <p:sp>
        <p:nvSpPr>
          <p:cNvPr id="14" name="TextBox 13">
            <a:extLst>
              <a:ext uri="{FF2B5EF4-FFF2-40B4-BE49-F238E27FC236}">
                <a16:creationId xmlns:a16="http://schemas.microsoft.com/office/drawing/2014/main" id="{4D837F89-32E5-794D-A1F4-3AACA6F5E3FA}"/>
              </a:ext>
            </a:extLst>
          </p:cNvPr>
          <p:cNvSpPr txBox="1"/>
          <p:nvPr/>
        </p:nvSpPr>
        <p:spPr>
          <a:xfrm>
            <a:off x="223837" y="1090550"/>
            <a:ext cx="11804040" cy="967957"/>
          </a:xfrm>
          <a:prstGeom prst="rect">
            <a:avLst/>
          </a:prstGeom>
          <a:noFill/>
          <a:ln>
            <a:solidFill>
              <a:schemeClr val="accent1"/>
            </a:solidFill>
          </a:ln>
        </p:spPr>
        <p:txBody>
          <a:bodyPr wrap="square" rtlCol="0">
            <a:spAutoFit/>
          </a:bodyPr>
          <a:lstStyle/>
          <a:p>
            <a:pPr algn="ctr">
              <a:lnSpc>
                <a:spcPct val="150000"/>
              </a:lnSpc>
            </a:pPr>
            <a:r>
              <a:rPr lang="en-US" sz="2000" b="1" dirty="0">
                <a:solidFill>
                  <a:srgbClr val="0070C0"/>
                </a:solidFill>
              </a:rPr>
              <a:t>Secondary Cytoreduction and Carboplatin Hyperthermic Intraperitoneal Chemotherapy for Platinum-Sensitive Recurrent Ovarian Cancer: An MSK Team Ovary Phase II Study</a:t>
            </a:r>
            <a:endParaRPr lang="en-TR" sz="2000" b="1" dirty="0">
              <a:solidFill>
                <a:srgbClr val="0070C0"/>
              </a:solidFill>
            </a:endParaRPr>
          </a:p>
        </p:txBody>
      </p:sp>
      <p:sp>
        <p:nvSpPr>
          <p:cNvPr id="18" name="TextBox 17">
            <a:extLst>
              <a:ext uri="{FF2B5EF4-FFF2-40B4-BE49-F238E27FC236}">
                <a16:creationId xmlns:a16="http://schemas.microsoft.com/office/drawing/2014/main" id="{9BF5A91C-C50B-1F46-BD2F-74B85BBCBAF8}"/>
              </a:ext>
            </a:extLst>
          </p:cNvPr>
          <p:cNvSpPr txBox="1"/>
          <p:nvPr/>
        </p:nvSpPr>
        <p:spPr>
          <a:xfrm>
            <a:off x="3200400" y="2530955"/>
            <a:ext cx="705706" cy="523220"/>
          </a:xfrm>
          <a:prstGeom prst="rect">
            <a:avLst/>
          </a:prstGeom>
          <a:noFill/>
        </p:spPr>
        <p:txBody>
          <a:bodyPr wrap="none" rtlCol="0">
            <a:spAutoFit/>
          </a:bodyPr>
          <a:lstStyle/>
          <a:p>
            <a:r>
              <a:rPr lang="en-US" sz="2800" b="1" dirty="0">
                <a:solidFill>
                  <a:srgbClr val="C00000"/>
                </a:solidFill>
                <a:effectLst/>
                <a:latin typeface="AdvOTd710a12c"/>
              </a:rPr>
              <a:t>PFS</a:t>
            </a:r>
            <a:endParaRPr lang="en-TR" sz="2800" dirty="0"/>
          </a:p>
        </p:txBody>
      </p:sp>
      <p:sp>
        <p:nvSpPr>
          <p:cNvPr id="19" name="TextBox 18">
            <a:extLst>
              <a:ext uri="{FF2B5EF4-FFF2-40B4-BE49-F238E27FC236}">
                <a16:creationId xmlns:a16="http://schemas.microsoft.com/office/drawing/2014/main" id="{7FB479C3-BAC0-514D-8568-61285E26A7E5}"/>
              </a:ext>
            </a:extLst>
          </p:cNvPr>
          <p:cNvSpPr txBox="1"/>
          <p:nvPr/>
        </p:nvSpPr>
        <p:spPr>
          <a:xfrm>
            <a:off x="3553253" y="4270217"/>
            <a:ext cx="1656031" cy="369332"/>
          </a:xfrm>
          <a:prstGeom prst="rect">
            <a:avLst/>
          </a:prstGeom>
          <a:noFill/>
          <a:ln>
            <a:solidFill>
              <a:srgbClr val="C00000"/>
            </a:solidFill>
          </a:ln>
        </p:spPr>
        <p:txBody>
          <a:bodyPr wrap="none" rtlCol="0">
            <a:spAutoFit/>
          </a:bodyPr>
          <a:lstStyle/>
          <a:p>
            <a:r>
              <a:rPr lang="en-US" sz="1800" b="1" dirty="0">
                <a:solidFill>
                  <a:srgbClr val="C00000"/>
                </a:solidFill>
                <a:latin typeface="AdvOTd710a12c"/>
              </a:rPr>
              <a:t>No HIPEC: 15.7 </a:t>
            </a:r>
          </a:p>
        </p:txBody>
      </p:sp>
      <p:sp>
        <p:nvSpPr>
          <p:cNvPr id="20" name="TextBox 19">
            <a:extLst>
              <a:ext uri="{FF2B5EF4-FFF2-40B4-BE49-F238E27FC236}">
                <a16:creationId xmlns:a16="http://schemas.microsoft.com/office/drawing/2014/main" id="{57A63463-9F88-3E44-9DE3-48DAE7C52D26}"/>
              </a:ext>
            </a:extLst>
          </p:cNvPr>
          <p:cNvSpPr txBox="1"/>
          <p:nvPr/>
        </p:nvSpPr>
        <p:spPr>
          <a:xfrm>
            <a:off x="3553253" y="4770299"/>
            <a:ext cx="1327415" cy="369332"/>
          </a:xfrm>
          <a:prstGeom prst="rect">
            <a:avLst/>
          </a:prstGeom>
          <a:noFill/>
          <a:ln>
            <a:solidFill>
              <a:srgbClr val="C00000"/>
            </a:solidFill>
          </a:ln>
        </p:spPr>
        <p:txBody>
          <a:bodyPr wrap="none" rtlCol="0">
            <a:spAutoFit/>
          </a:bodyPr>
          <a:lstStyle/>
          <a:p>
            <a:r>
              <a:rPr lang="en-US" sz="1800" b="1" dirty="0">
                <a:solidFill>
                  <a:srgbClr val="C00000"/>
                </a:solidFill>
                <a:latin typeface="AdvOTd710a12c"/>
              </a:rPr>
              <a:t>HIPEC: 12.3 </a:t>
            </a:r>
          </a:p>
        </p:txBody>
      </p:sp>
      <p:sp>
        <p:nvSpPr>
          <p:cNvPr id="21" name="TextBox 20">
            <a:extLst>
              <a:ext uri="{FF2B5EF4-FFF2-40B4-BE49-F238E27FC236}">
                <a16:creationId xmlns:a16="http://schemas.microsoft.com/office/drawing/2014/main" id="{872D7103-1696-0E48-98B8-757580D72639}"/>
              </a:ext>
            </a:extLst>
          </p:cNvPr>
          <p:cNvSpPr txBox="1"/>
          <p:nvPr/>
        </p:nvSpPr>
        <p:spPr>
          <a:xfrm>
            <a:off x="11132782" y="4119224"/>
            <a:ext cx="692818" cy="307777"/>
          </a:xfrm>
          <a:prstGeom prst="rect">
            <a:avLst/>
          </a:prstGeom>
          <a:noFill/>
          <a:ln>
            <a:solidFill>
              <a:srgbClr val="C00000"/>
            </a:solidFill>
          </a:ln>
        </p:spPr>
        <p:txBody>
          <a:bodyPr wrap="none" rtlCol="0">
            <a:spAutoFit/>
          </a:bodyPr>
          <a:lstStyle/>
          <a:p>
            <a:r>
              <a:rPr lang="en-US" sz="1400" b="1" dirty="0">
                <a:solidFill>
                  <a:srgbClr val="C00000"/>
                </a:solidFill>
                <a:effectLst/>
                <a:latin typeface="AdvOTd710a12c"/>
              </a:rPr>
              <a:t>P=0.31</a:t>
            </a:r>
          </a:p>
        </p:txBody>
      </p:sp>
      <p:sp>
        <p:nvSpPr>
          <p:cNvPr id="22" name="TextBox 21">
            <a:extLst>
              <a:ext uri="{FF2B5EF4-FFF2-40B4-BE49-F238E27FC236}">
                <a16:creationId xmlns:a16="http://schemas.microsoft.com/office/drawing/2014/main" id="{2C980F41-28AC-F743-8906-0A1FB2BCF33D}"/>
              </a:ext>
            </a:extLst>
          </p:cNvPr>
          <p:cNvSpPr txBox="1"/>
          <p:nvPr/>
        </p:nvSpPr>
        <p:spPr>
          <a:xfrm>
            <a:off x="9650950" y="2530955"/>
            <a:ext cx="596638" cy="523220"/>
          </a:xfrm>
          <a:prstGeom prst="rect">
            <a:avLst/>
          </a:prstGeom>
          <a:noFill/>
        </p:spPr>
        <p:txBody>
          <a:bodyPr wrap="none" rtlCol="0">
            <a:spAutoFit/>
          </a:bodyPr>
          <a:lstStyle/>
          <a:p>
            <a:r>
              <a:rPr lang="en-US" sz="2800" b="1" dirty="0">
                <a:solidFill>
                  <a:srgbClr val="C00000"/>
                </a:solidFill>
                <a:latin typeface="AdvOTd710a12c"/>
              </a:rPr>
              <a:t>O</a:t>
            </a:r>
            <a:r>
              <a:rPr lang="en-US" sz="2800" b="1" dirty="0">
                <a:solidFill>
                  <a:srgbClr val="C00000"/>
                </a:solidFill>
                <a:effectLst/>
                <a:latin typeface="AdvOTd710a12c"/>
              </a:rPr>
              <a:t>S</a:t>
            </a:r>
            <a:endParaRPr lang="en-TR" sz="2800" dirty="0"/>
          </a:p>
        </p:txBody>
      </p:sp>
      <p:sp>
        <p:nvSpPr>
          <p:cNvPr id="23" name="TextBox 22">
            <a:extLst>
              <a:ext uri="{FF2B5EF4-FFF2-40B4-BE49-F238E27FC236}">
                <a16:creationId xmlns:a16="http://schemas.microsoft.com/office/drawing/2014/main" id="{3ACE86E6-251D-1B4D-9024-5952956314AA}"/>
              </a:ext>
            </a:extLst>
          </p:cNvPr>
          <p:cNvSpPr txBox="1"/>
          <p:nvPr/>
        </p:nvSpPr>
        <p:spPr>
          <a:xfrm>
            <a:off x="10459980" y="4578299"/>
            <a:ext cx="1329788" cy="307777"/>
          </a:xfrm>
          <a:prstGeom prst="rect">
            <a:avLst/>
          </a:prstGeom>
          <a:noFill/>
          <a:ln>
            <a:solidFill>
              <a:srgbClr val="C00000"/>
            </a:solidFill>
          </a:ln>
        </p:spPr>
        <p:txBody>
          <a:bodyPr wrap="none" rtlCol="0">
            <a:spAutoFit/>
          </a:bodyPr>
          <a:lstStyle/>
          <a:p>
            <a:r>
              <a:rPr lang="en-US" sz="1400" b="1" dirty="0">
                <a:solidFill>
                  <a:srgbClr val="C00000"/>
                </a:solidFill>
                <a:latin typeface="AdvOTd710a12c"/>
              </a:rPr>
              <a:t>No HIPEC: 59.7 </a:t>
            </a:r>
          </a:p>
        </p:txBody>
      </p:sp>
      <p:sp>
        <p:nvSpPr>
          <p:cNvPr id="24" name="TextBox 23">
            <a:extLst>
              <a:ext uri="{FF2B5EF4-FFF2-40B4-BE49-F238E27FC236}">
                <a16:creationId xmlns:a16="http://schemas.microsoft.com/office/drawing/2014/main" id="{D0982D78-746F-7C42-AD0A-D2B5FD41F58F}"/>
              </a:ext>
            </a:extLst>
          </p:cNvPr>
          <p:cNvSpPr txBox="1"/>
          <p:nvPr/>
        </p:nvSpPr>
        <p:spPr>
          <a:xfrm>
            <a:off x="10623669" y="3736460"/>
            <a:ext cx="1074910" cy="307777"/>
          </a:xfrm>
          <a:prstGeom prst="rect">
            <a:avLst/>
          </a:prstGeom>
          <a:noFill/>
          <a:ln>
            <a:solidFill>
              <a:srgbClr val="C00000"/>
            </a:solidFill>
          </a:ln>
        </p:spPr>
        <p:txBody>
          <a:bodyPr wrap="none" rtlCol="0">
            <a:spAutoFit/>
          </a:bodyPr>
          <a:lstStyle/>
          <a:p>
            <a:r>
              <a:rPr lang="en-US" sz="1400" b="1" dirty="0">
                <a:solidFill>
                  <a:srgbClr val="C00000"/>
                </a:solidFill>
                <a:latin typeface="AdvOTd710a12c"/>
              </a:rPr>
              <a:t>HIPEC: 52.5 </a:t>
            </a:r>
          </a:p>
        </p:txBody>
      </p:sp>
      <p:sp>
        <p:nvSpPr>
          <p:cNvPr id="25" name="Title 1">
            <a:extLst>
              <a:ext uri="{FF2B5EF4-FFF2-40B4-BE49-F238E27FC236}">
                <a16:creationId xmlns:a16="http://schemas.microsoft.com/office/drawing/2014/main" id="{96643500-4E91-7246-BCED-4F547B418CF6}"/>
              </a:ext>
            </a:extLst>
          </p:cNvPr>
          <p:cNvSpPr txBox="1">
            <a:spLocks/>
          </p:cNvSpPr>
          <p:nvPr/>
        </p:nvSpPr>
        <p:spPr>
          <a:xfrm>
            <a:off x="428308" y="66191"/>
            <a:ext cx="11039103" cy="7921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C00000"/>
                </a:solidFill>
              </a:rPr>
              <a:t>S</a:t>
            </a:r>
            <a:r>
              <a:rPr lang="en-TR" b="1">
                <a:solidFill>
                  <a:srgbClr val="C00000"/>
                </a:solidFill>
              </a:rPr>
              <a:t>econdary Cytoreduction &amp; MSK Team Ovary &amp; 2021 </a:t>
            </a:r>
            <a:endParaRPr lang="en-TR" b="1" dirty="0">
              <a:solidFill>
                <a:srgbClr val="C00000"/>
              </a:solidFill>
            </a:endParaRPr>
          </a:p>
        </p:txBody>
      </p:sp>
    </p:spTree>
    <p:extLst>
      <p:ext uri="{BB962C8B-B14F-4D97-AF65-F5344CB8AC3E}">
        <p14:creationId xmlns:p14="http://schemas.microsoft.com/office/powerpoint/2010/main" val="16266893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2EB848-970D-0745-90D7-912AA8CE1E41}"/>
              </a:ext>
            </a:extLst>
          </p:cNvPr>
          <p:cNvSpPr txBox="1"/>
          <p:nvPr/>
        </p:nvSpPr>
        <p:spPr>
          <a:xfrm>
            <a:off x="9344025" y="6535841"/>
            <a:ext cx="2858475" cy="253916"/>
          </a:xfrm>
          <a:prstGeom prst="rect">
            <a:avLst/>
          </a:prstGeom>
          <a:noFill/>
        </p:spPr>
        <p:txBody>
          <a:bodyPr wrap="none" rtlCol="0">
            <a:spAutoFit/>
          </a:bodyPr>
          <a:lstStyle/>
          <a:p>
            <a:r>
              <a:rPr lang="en-US" sz="1050" dirty="0" err="1"/>
              <a:t>Zivanovic</a:t>
            </a:r>
            <a:r>
              <a:rPr lang="en-US" sz="1050" dirty="0"/>
              <a:t> O, J Clin Oncol. 2021;39(23):2594-604. </a:t>
            </a:r>
            <a:endParaRPr lang="en-TR" sz="1050" dirty="0"/>
          </a:p>
        </p:txBody>
      </p:sp>
      <p:pic>
        <p:nvPicPr>
          <p:cNvPr id="14" name="Immagine 2">
            <a:extLst>
              <a:ext uri="{FF2B5EF4-FFF2-40B4-BE49-F238E27FC236}">
                <a16:creationId xmlns:a16="http://schemas.microsoft.com/office/drawing/2014/main" id="{4944AF8C-46A8-1B42-992F-E494EF86465E}"/>
              </a:ext>
            </a:extLst>
          </p:cNvPr>
          <p:cNvPicPr>
            <a:picLocks noChangeAspect="1"/>
          </p:cNvPicPr>
          <p:nvPr/>
        </p:nvPicPr>
        <p:blipFill>
          <a:blip r:embed="rId2"/>
          <a:stretch>
            <a:fillRect/>
          </a:stretch>
        </p:blipFill>
        <p:spPr>
          <a:xfrm>
            <a:off x="2024742" y="2140890"/>
            <a:ext cx="8142514" cy="3850902"/>
          </a:xfrm>
          <a:prstGeom prst="rect">
            <a:avLst/>
          </a:prstGeom>
        </p:spPr>
      </p:pic>
      <p:sp>
        <p:nvSpPr>
          <p:cNvPr id="16" name="CasellaDiTesto 7">
            <a:extLst>
              <a:ext uri="{FF2B5EF4-FFF2-40B4-BE49-F238E27FC236}">
                <a16:creationId xmlns:a16="http://schemas.microsoft.com/office/drawing/2014/main" id="{2EF1A8C2-5B0D-BC45-851D-B13E03E627B8}"/>
              </a:ext>
            </a:extLst>
          </p:cNvPr>
          <p:cNvSpPr txBox="1"/>
          <p:nvPr/>
        </p:nvSpPr>
        <p:spPr>
          <a:xfrm>
            <a:off x="448441" y="6074176"/>
            <a:ext cx="11295117" cy="461665"/>
          </a:xfrm>
          <a:prstGeom prst="rect">
            <a:avLst/>
          </a:prstGeom>
          <a:noFill/>
          <a:ln>
            <a:solidFill>
              <a:srgbClr val="C00000"/>
            </a:solidFill>
          </a:ln>
        </p:spPr>
        <p:txBody>
          <a:bodyPr wrap="square" rtlCol="0">
            <a:spAutoFit/>
          </a:bodyPr>
          <a:lstStyle/>
          <a:p>
            <a:pPr marL="342900" indent="-342900">
              <a:buFont typeface="Wingdings" pitchFamily="2" charset="2"/>
              <a:buChar char="Ø"/>
            </a:pPr>
            <a:r>
              <a:rPr lang="en-US" sz="2400" b="1" dirty="0">
                <a:solidFill>
                  <a:srgbClr val="C00000"/>
                </a:solidFill>
                <a:latin typeface="Arial Narrow" panose="020B0606020202030204" pitchFamily="34" charset="0"/>
              </a:rPr>
              <a:t>HIPEC with carboplatin was well tolerated but did not result in superior clinical outcomes. </a:t>
            </a:r>
          </a:p>
        </p:txBody>
      </p:sp>
      <p:sp>
        <p:nvSpPr>
          <p:cNvPr id="17" name="TextBox 16">
            <a:extLst>
              <a:ext uri="{FF2B5EF4-FFF2-40B4-BE49-F238E27FC236}">
                <a16:creationId xmlns:a16="http://schemas.microsoft.com/office/drawing/2014/main" id="{47F81F06-B9C5-F343-9CC0-450615BBE8BD}"/>
              </a:ext>
            </a:extLst>
          </p:cNvPr>
          <p:cNvSpPr txBox="1"/>
          <p:nvPr/>
        </p:nvSpPr>
        <p:spPr>
          <a:xfrm>
            <a:off x="223837" y="1090550"/>
            <a:ext cx="11804040" cy="967957"/>
          </a:xfrm>
          <a:prstGeom prst="rect">
            <a:avLst/>
          </a:prstGeom>
          <a:noFill/>
          <a:ln>
            <a:solidFill>
              <a:schemeClr val="accent1"/>
            </a:solidFill>
          </a:ln>
        </p:spPr>
        <p:txBody>
          <a:bodyPr wrap="square" rtlCol="0">
            <a:spAutoFit/>
          </a:bodyPr>
          <a:lstStyle/>
          <a:p>
            <a:pPr algn="ctr">
              <a:lnSpc>
                <a:spcPct val="150000"/>
              </a:lnSpc>
            </a:pPr>
            <a:r>
              <a:rPr lang="en-US" sz="2000" b="1" dirty="0">
                <a:solidFill>
                  <a:srgbClr val="0070C0"/>
                </a:solidFill>
              </a:rPr>
              <a:t>Secondary Cytoreduction and Carboplatin Hyperthermic Intraperitoneal Chemotherapy for Platinum-Sensitive Recurrent Ovarian Cancer: An MSK Team Ovary Phase II Study</a:t>
            </a:r>
            <a:endParaRPr lang="en-TR" sz="2000" b="1" dirty="0">
              <a:solidFill>
                <a:srgbClr val="0070C0"/>
              </a:solidFill>
            </a:endParaRPr>
          </a:p>
        </p:txBody>
      </p:sp>
      <p:sp>
        <p:nvSpPr>
          <p:cNvPr id="10" name="Title 1">
            <a:extLst>
              <a:ext uri="{FF2B5EF4-FFF2-40B4-BE49-F238E27FC236}">
                <a16:creationId xmlns:a16="http://schemas.microsoft.com/office/drawing/2014/main" id="{A43B3405-A88D-814F-9C49-6C49981BEE46}"/>
              </a:ext>
            </a:extLst>
          </p:cNvPr>
          <p:cNvSpPr>
            <a:spLocks noGrp="1"/>
          </p:cNvSpPr>
          <p:nvPr>
            <p:ph type="title"/>
          </p:nvPr>
        </p:nvSpPr>
        <p:spPr>
          <a:xfrm>
            <a:off x="428308" y="66191"/>
            <a:ext cx="11039103" cy="792163"/>
          </a:xfrm>
        </p:spPr>
        <p:txBody>
          <a:bodyPr>
            <a:normAutofit fontScale="90000"/>
          </a:bodyPr>
          <a:lstStyle/>
          <a:p>
            <a:pPr algn="ctr"/>
            <a:r>
              <a:rPr lang="en-US" b="1" dirty="0">
                <a:solidFill>
                  <a:srgbClr val="C00000"/>
                </a:solidFill>
              </a:rPr>
              <a:t>S</a:t>
            </a:r>
            <a:r>
              <a:rPr lang="en-TR" b="1" dirty="0">
                <a:solidFill>
                  <a:srgbClr val="C00000"/>
                </a:solidFill>
              </a:rPr>
              <a:t>econdary Cytoreduction &amp; MSK Team Ovary &amp; 2021 </a:t>
            </a:r>
          </a:p>
        </p:txBody>
      </p:sp>
    </p:spTree>
    <p:extLst>
      <p:ext uri="{BB962C8B-B14F-4D97-AF65-F5344CB8AC3E}">
        <p14:creationId xmlns:p14="http://schemas.microsoft.com/office/powerpoint/2010/main" val="378053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6" y="4973004"/>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92917" y="319904"/>
            <a:ext cx="9749790" cy="846067"/>
          </a:xfrm>
        </p:spPr>
        <p:txBody>
          <a:bodyPr>
            <a:normAutofit/>
          </a:bodyPr>
          <a:lstStyle/>
          <a:p>
            <a:pPr algn="ctr"/>
            <a:r>
              <a:rPr lang="it-IT" dirty="0">
                <a:solidFill>
                  <a:srgbClr val="FF0000"/>
                </a:solidFill>
              </a:rPr>
              <a:t>                   </a:t>
            </a:r>
            <a:r>
              <a:rPr lang="it-IT" b="1" dirty="0" err="1">
                <a:solidFill>
                  <a:srgbClr val="FF0000"/>
                </a:solidFill>
                <a:latin typeface="+mn-lt"/>
              </a:rPr>
              <a:t>Randomized</a:t>
            </a:r>
            <a:r>
              <a:rPr lang="it-IT" b="1" dirty="0">
                <a:solidFill>
                  <a:srgbClr val="FF0000"/>
                </a:solidFill>
                <a:latin typeface="+mn-lt"/>
              </a:rPr>
              <a:t> </a:t>
            </a:r>
            <a:r>
              <a:rPr lang="it-IT" b="1" dirty="0" err="1">
                <a:solidFill>
                  <a:srgbClr val="FF0000"/>
                </a:solidFill>
                <a:latin typeface="+mn-lt"/>
              </a:rPr>
              <a:t>Controlled</a:t>
            </a:r>
            <a:r>
              <a:rPr lang="it-IT" b="1" dirty="0">
                <a:solidFill>
                  <a:srgbClr val="FF0000"/>
                </a:solidFill>
                <a:latin typeface="+mn-lt"/>
              </a:rPr>
              <a:t> Trials</a:t>
            </a:r>
          </a:p>
        </p:txBody>
      </p:sp>
      <p:sp>
        <p:nvSpPr>
          <p:cNvPr id="2" name="Rectangle 1">
            <a:extLst>
              <a:ext uri="{FF2B5EF4-FFF2-40B4-BE49-F238E27FC236}">
                <a16:creationId xmlns:a16="http://schemas.microsoft.com/office/drawing/2014/main" id="{D23BF641-ABC6-4ED3-60D5-262B1F892C63}"/>
              </a:ext>
            </a:extLst>
          </p:cNvPr>
          <p:cNvSpPr/>
          <p:nvPr/>
        </p:nvSpPr>
        <p:spPr>
          <a:xfrm>
            <a:off x="7661702" y="4958841"/>
            <a:ext cx="3195145" cy="646331"/>
          </a:xfrm>
          <a:prstGeom prst="rect">
            <a:avLst/>
          </a:prstGeom>
          <a:solidFill>
            <a:srgbClr val="C5E1B4"/>
          </a:solidFill>
          <a:ln w="57150">
            <a:solidFill>
              <a:srgbClr val="4B752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4B752F"/>
                </a:solidFill>
                <a:latin typeface="Tahoma" panose="020B0604030504040204" pitchFamily="34" charset="0"/>
                <a:ea typeface="Tahoma" panose="020B0604030504040204" pitchFamily="34" charset="0"/>
                <a:cs typeface="Tahoma" panose="020B0604030504040204" pitchFamily="34" charset="0"/>
              </a:rPr>
              <a:t>CHIPOR</a:t>
            </a:r>
          </a:p>
        </p:txBody>
      </p:sp>
      <p:sp>
        <p:nvSpPr>
          <p:cNvPr id="16" name="Rounded Rectangle 15">
            <a:extLst>
              <a:ext uri="{FF2B5EF4-FFF2-40B4-BE49-F238E27FC236}">
                <a16:creationId xmlns:a16="http://schemas.microsoft.com/office/drawing/2014/main" id="{9E0508A9-4372-054A-9800-959DC582F650}"/>
              </a:ext>
            </a:extLst>
          </p:cNvPr>
          <p:cNvSpPr/>
          <p:nvPr/>
        </p:nvSpPr>
        <p:spPr>
          <a:xfrm>
            <a:off x="7487454" y="4775632"/>
            <a:ext cx="3637746" cy="120874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5737811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AF832-1E26-1998-1AA5-2A95F8F36C19}"/>
              </a:ext>
            </a:extLst>
          </p:cNvPr>
          <p:cNvSpPr>
            <a:spLocks noGrp="1"/>
          </p:cNvSpPr>
          <p:nvPr>
            <p:ph type="title"/>
          </p:nvPr>
        </p:nvSpPr>
        <p:spPr>
          <a:xfrm>
            <a:off x="838200" y="347380"/>
            <a:ext cx="10515600" cy="439547"/>
          </a:xfrm>
        </p:spPr>
        <p:txBody>
          <a:bodyPr>
            <a:normAutofit fontScale="90000"/>
          </a:bodyPr>
          <a:lstStyle/>
          <a:p>
            <a:pPr algn="ctr"/>
            <a:r>
              <a:rPr lang="tr-TR" dirty="0">
                <a:solidFill>
                  <a:srgbClr val="FF0000"/>
                </a:solidFill>
              </a:rPr>
              <a:t>CHIPOR </a:t>
            </a:r>
            <a:r>
              <a:rPr lang="tr-TR" dirty="0" err="1">
                <a:solidFill>
                  <a:srgbClr val="FF0000"/>
                </a:solidFill>
              </a:rPr>
              <a:t>Study</a:t>
            </a:r>
            <a:r>
              <a:rPr lang="tr-TR" dirty="0">
                <a:solidFill>
                  <a:srgbClr val="FF0000"/>
                </a:solidFill>
              </a:rPr>
              <a:t> &amp; </a:t>
            </a:r>
            <a:r>
              <a:rPr lang="tr-TR" dirty="0" err="1">
                <a:solidFill>
                  <a:srgbClr val="FF0000"/>
                </a:solidFill>
              </a:rPr>
              <a:t>Sensitive</a:t>
            </a:r>
            <a:r>
              <a:rPr lang="tr-TR" dirty="0">
                <a:solidFill>
                  <a:srgbClr val="FF0000"/>
                </a:solidFill>
              </a:rPr>
              <a:t> </a:t>
            </a:r>
            <a:r>
              <a:rPr lang="tr-TR" dirty="0" err="1">
                <a:solidFill>
                  <a:srgbClr val="FF0000"/>
                </a:solidFill>
              </a:rPr>
              <a:t>Recurrence</a:t>
            </a:r>
            <a:r>
              <a:rPr lang="tr-TR" dirty="0">
                <a:solidFill>
                  <a:srgbClr val="FF0000"/>
                </a:solidFill>
              </a:rPr>
              <a:t> &amp; </a:t>
            </a:r>
            <a:r>
              <a:rPr lang="tr-TR" dirty="0" err="1">
                <a:solidFill>
                  <a:srgbClr val="FF0000"/>
                </a:solidFill>
              </a:rPr>
              <a:t>After</a:t>
            </a:r>
            <a:r>
              <a:rPr lang="tr-TR" dirty="0">
                <a:solidFill>
                  <a:srgbClr val="FF0000"/>
                </a:solidFill>
              </a:rPr>
              <a:t> 6 </a:t>
            </a:r>
            <a:r>
              <a:rPr lang="tr-TR" dirty="0" err="1">
                <a:solidFill>
                  <a:srgbClr val="FF0000"/>
                </a:solidFill>
              </a:rPr>
              <a:t>Cycles</a:t>
            </a:r>
            <a:r>
              <a:rPr lang="tr-TR" dirty="0">
                <a:solidFill>
                  <a:srgbClr val="FF0000"/>
                </a:solidFill>
              </a:rPr>
              <a:t> of </a:t>
            </a:r>
            <a:r>
              <a:rPr lang="tr-TR" dirty="0" err="1">
                <a:solidFill>
                  <a:srgbClr val="FF0000"/>
                </a:solidFill>
              </a:rPr>
              <a:t>Chemo</a:t>
            </a:r>
            <a:r>
              <a:rPr lang="tr-TR" dirty="0">
                <a:solidFill>
                  <a:srgbClr val="FF0000"/>
                </a:solidFill>
              </a:rPr>
              <a:t> </a:t>
            </a:r>
            <a:r>
              <a:rPr lang="tr-TR" dirty="0" err="1">
                <a:solidFill>
                  <a:srgbClr val="FF0000"/>
                </a:solidFill>
              </a:rPr>
              <a:t>plus</a:t>
            </a:r>
            <a:r>
              <a:rPr lang="tr-TR" dirty="0">
                <a:solidFill>
                  <a:srgbClr val="FF0000"/>
                </a:solidFill>
              </a:rPr>
              <a:t> </a:t>
            </a:r>
            <a:r>
              <a:rPr lang="tr-TR" dirty="0" err="1">
                <a:solidFill>
                  <a:srgbClr val="FF0000"/>
                </a:solidFill>
              </a:rPr>
              <a:t>Cytoreductive</a:t>
            </a:r>
            <a:r>
              <a:rPr lang="tr-TR" dirty="0">
                <a:solidFill>
                  <a:srgbClr val="FF0000"/>
                </a:solidFill>
              </a:rPr>
              <a:t> </a:t>
            </a:r>
            <a:r>
              <a:rPr lang="tr-TR" dirty="0" err="1">
                <a:solidFill>
                  <a:srgbClr val="FF0000"/>
                </a:solidFill>
              </a:rPr>
              <a:t>Surgery</a:t>
            </a:r>
            <a:endParaRPr lang="en-TR">
              <a:solidFill>
                <a:srgbClr val="FF0000"/>
              </a:solidFill>
            </a:endParaRPr>
          </a:p>
        </p:txBody>
      </p:sp>
      <p:pic>
        <p:nvPicPr>
          <p:cNvPr id="5" name="Content Placeholder 4" descr="A black and red text on a white background&#10;&#10;Description automatically generated">
            <a:extLst>
              <a:ext uri="{FF2B5EF4-FFF2-40B4-BE49-F238E27FC236}">
                <a16:creationId xmlns:a16="http://schemas.microsoft.com/office/drawing/2014/main" id="{50751045-46DC-547E-9B58-D05721948560}"/>
              </a:ext>
            </a:extLst>
          </p:cNvPr>
          <p:cNvPicPr>
            <a:picLocks noGrp="1" noChangeAspect="1"/>
          </p:cNvPicPr>
          <p:nvPr>
            <p:ph idx="1"/>
          </p:nvPr>
        </p:nvPicPr>
        <p:blipFill>
          <a:blip r:embed="rId2"/>
          <a:stretch>
            <a:fillRect/>
          </a:stretch>
        </p:blipFill>
        <p:spPr>
          <a:xfrm>
            <a:off x="10046207" y="1303206"/>
            <a:ext cx="1804991" cy="738831"/>
          </a:xfrm>
        </p:spPr>
      </p:pic>
      <p:pic>
        <p:nvPicPr>
          <p:cNvPr id="7" name="Picture 6" descr="A close-up of a text&#10;&#10;Description automatically generated">
            <a:extLst>
              <a:ext uri="{FF2B5EF4-FFF2-40B4-BE49-F238E27FC236}">
                <a16:creationId xmlns:a16="http://schemas.microsoft.com/office/drawing/2014/main" id="{44DDB619-F165-3AE6-9C84-680188BB7E52}"/>
              </a:ext>
            </a:extLst>
          </p:cNvPr>
          <p:cNvPicPr>
            <a:picLocks noChangeAspect="1"/>
          </p:cNvPicPr>
          <p:nvPr/>
        </p:nvPicPr>
        <p:blipFill>
          <a:blip r:embed="rId3"/>
          <a:stretch>
            <a:fillRect/>
          </a:stretch>
        </p:blipFill>
        <p:spPr>
          <a:xfrm>
            <a:off x="2079022" y="1119595"/>
            <a:ext cx="6943058" cy="1685995"/>
          </a:xfrm>
          <a:prstGeom prst="rect">
            <a:avLst/>
          </a:prstGeom>
          <a:ln>
            <a:solidFill>
              <a:schemeClr val="tx1"/>
            </a:solidFill>
          </a:ln>
        </p:spPr>
      </p:pic>
      <p:pic>
        <p:nvPicPr>
          <p:cNvPr id="9" name="Picture 8" descr="A yellow and black text&#10;&#10;Description automatically generated">
            <a:extLst>
              <a:ext uri="{FF2B5EF4-FFF2-40B4-BE49-F238E27FC236}">
                <a16:creationId xmlns:a16="http://schemas.microsoft.com/office/drawing/2014/main" id="{6C3D7346-D88D-72C0-03FD-AB82EBE5631A}"/>
              </a:ext>
            </a:extLst>
          </p:cNvPr>
          <p:cNvPicPr>
            <a:picLocks noChangeAspect="1"/>
          </p:cNvPicPr>
          <p:nvPr/>
        </p:nvPicPr>
        <p:blipFill>
          <a:blip r:embed="rId4"/>
          <a:stretch>
            <a:fillRect/>
          </a:stretch>
        </p:blipFill>
        <p:spPr>
          <a:xfrm>
            <a:off x="4328328" y="3867167"/>
            <a:ext cx="7772400" cy="1088136"/>
          </a:xfrm>
          <a:prstGeom prst="rect">
            <a:avLst/>
          </a:prstGeom>
        </p:spPr>
      </p:pic>
      <p:sp>
        <p:nvSpPr>
          <p:cNvPr id="10" name="TextBox 9">
            <a:extLst>
              <a:ext uri="{FF2B5EF4-FFF2-40B4-BE49-F238E27FC236}">
                <a16:creationId xmlns:a16="http://schemas.microsoft.com/office/drawing/2014/main" id="{D3CD5857-AF99-06E2-F400-2DB32854A0E4}"/>
              </a:ext>
            </a:extLst>
          </p:cNvPr>
          <p:cNvSpPr txBox="1"/>
          <p:nvPr/>
        </p:nvSpPr>
        <p:spPr>
          <a:xfrm>
            <a:off x="7828405" y="6611779"/>
            <a:ext cx="4272323" cy="246221"/>
          </a:xfrm>
          <a:prstGeom prst="rect">
            <a:avLst/>
          </a:prstGeom>
          <a:noFill/>
        </p:spPr>
        <p:txBody>
          <a:bodyPr wrap="none" rtlCol="0">
            <a:spAutoFit/>
          </a:bodyPr>
          <a:lstStyle/>
          <a:p>
            <a:pPr algn="l"/>
            <a:r>
              <a:rPr lang="en-US" sz="1000" b="0" i="1" dirty="0" err="1">
                <a:effectLst/>
                <a:latin typeface="Times New Roman" panose="02020603050405020304" pitchFamily="18" charset="0"/>
                <a:cs typeface="Times New Roman" panose="02020603050405020304" pitchFamily="18" charset="0"/>
              </a:rPr>
              <a:t>Classe</a:t>
            </a:r>
            <a:r>
              <a:rPr lang="en-US" sz="1000" b="0" i="1" dirty="0">
                <a:effectLst/>
                <a:latin typeface="Times New Roman" panose="02020603050405020304" pitchFamily="18" charset="0"/>
                <a:cs typeface="Times New Roman" panose="02020603050405020304" pitchFamily="18" charset="0"/>
              </a:rPr>
              <a:t>, Jean-Marc et al. The Lancet Oncology, Online first, November 13, 2024</a:t>
            </a:r>
          </a:p>
        </p:txBody>
      </p:sp>
      <p:pic>
        <p:nvPicPr>
          <p:cNvPr id="12" name="Picture 11" descr="A flowchart of a patient&#10;&#10;Description automatically generated">
            <a:extLst>
              <a:ext uri="{FF2B5EF4-FFF2-40B4-BE49-F238E27FC236}">
                <a16:creationId xmlns:a16="http://schemas.microsoft.com/office/drawing/2014/main" id="{C993E381-4A23-53CC-00B9-F83F01036E04}"/>
              </a:ext>
            </a:extLst>
          </p:cNvPr>
          <p:cNvPicPr>
            <a:picLocks noChangeAspect="1"/>
          </p:cNvPicPr>
          <p:nvPr/>
        </p:nvPicPr>
        <p:blipFill>
          <a:blip r:embed="rId5"/>
          <a:stretch>
            <a:fillRect/>
          </a:stretch>
        </p:blipFill>
        <p:spPr>
          <a:xfrm>
            <a:off x="655320" y="2772110"/>
            <a:ext cx="3427828" cy="3901236"/>
          </a:xfrm>
          <a:prstGeom prst="rect">
            <a:avLst/>
          </a:prstGeom>
        </p:spPr>
      </p:pic>
    </p:spTree>
    <p:extLst>
      <p:ext uri="{BB962C8B-B14F-4D97-AF65-F5344CB8AC3E}">
        <p14:creationId xmlns:p14="http://schemas.microsoft.com/office/powerpoint/2010/main" val="28718635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7DADC-C9CE-7982-1593-34620DF84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0D069-B87D-3429-22CB-91034B0C4FB1}"/>
              </a:ext>
            </a:extLst>
          </p:cNvPr>
          <p:cNvSpPr>
            <a:spLocks noGrp="1"/>
          </p:cNvSpPr>
          <p:nvPr>
            <p:ph type="title"/>
          </p:nvPr>
        </p:nvSpPr>
        <p:spPr>
          <a:xfrm>
            <a:off x="838200" y="243205"/>
            <a:ext cx="10515600" cy="439547"/>
          </a:xfrm>
        </p:spPr>
        <p:txBody>
          <a:bodyPr>
            <a:normAutofit fontScale="90000"/>
          </a:bodyPr>
          <a:lstStyle/>
          <a:p>
            <a:pPr algn="ctr"/>
            <a:r>
              <a:rPr lang="tr-TR" dirty="0">
                <a:solidFill>
                  <a:srgbClr val="FF0000"/>
                </a:solidFill>
              </a:rPr>
              <a:t>CHIPOR </a:t>
            </a:r>
            <a:r>
              <a:rPr lang="tr-TR" dirty="0" err="1">
                <a:solidFill>
                  <a:srgbClr val="FF0000"/>
                </a:solidFill>
              </a:rPr>
              <a:t>Study</a:t>
            </a:r>
            <a:endParaRPr lang="en-TR">
              <a:solidFill>
                <a:srgbClr val="FF0000"/>
              </a:solidFill>
            </a:endParaRPr>
          </a:p>
        </p:txBody>
      </p:sp>
      <p:pic>
        <p:nvPicPr>
          <p:cNvPr id="5" name="Content Placeholder 4" descr="A black and red text on a white background&#10;&#10;Description automatically generated">
            <a:extLst>
              <a:ext uri="{FF2B5EF4-FFF2-40B4-BE49-F238E27FC236}">
                <a16:creationId xmlns:a16="http://schemas.microsoft.com/office/drawing/2014/main" id="{B01BE5E2-2343-6C03-952C-8699B3CF0ED3}"/>
              </a:ext>
            </a:extLst>
          </p:cNvPr>
          <p:cNvPicPr>
            <a:picLocks noGrp="1" noChangeAspect="1"/>
          </p:cNvPicPr>
          <p:nvPr>
            <p:ph idx="1"/>
          </p:nvPr>
        </p:nvPicPr>
        <p:blipFill>
          <a:blip r:embed="rId2"/>
          <a:stretch>
            <a:fillRect/>
          </a:stretch>
        </p:blipFill>
        <p:spPr>
          <a:xfrm>
            <a:off x="10046207" y="886517"/>
            <a:ext cx="1804991" cy="738831"/>
          </a:xfrm>
        </p:spPr>
      </p:pic>
      <p:pic>
        <p:nvPicPr>
          <p:cNvPr id="7" name="Picture 6" descr="A close-up of a text&#10;&#10;Description automatically generated">
            <a:extLst>
              <a:ext uri="{FF2B5EF4-FFF2-40B4-BE49-F238E27FC236}">
                <a16:creationId xmlns:a16="http://schemas.microsoft.com/office/drawing/2014/main" id="{A0702577-17C6-8A0C-FF16-21A2B9BE32E4}"/>
              </a:ext>
            </a:extLst>
          </p:cNvPr>
          <p:cNvPicPr>
            <a:picLocks noChangeAspect="1"/>
          </p:cNvPicPr>
          <p:nvPr/>
        </p:nvPicPr>
        <p:blipFill>
          <a:blip r:embed="rId3"/>
          <a:stretch>
            <a:fillRect/>
          </a:stretch>
        </p:blipFill>
        <p:spPr>
          <a:xfrm>
            <a:off x="2079022" y="807071"/>
            <a:ext cx="6943058" cy="1685995"/>
          </a:xfrm>
          <a:prstGeom prst="rect">
            <a:avLst/>
          </a:prstGeom>
          <a:ln>
            <a:solidFill>
              <a:schemeClr val="tx1"/>
            </a:solidFill>
          </a:ln>
        </p:spPr>
      </p:pic>
      <p:sp>
        <p:nvSpPr>
          <p:cNvPr id="10" name="TextBox 9">
            <a:extLst>
              <a:ext uri="{FF2B5EF4-FFF2-40B4-BE49-F238E27FC236}">
                <a16:creationId xmlns:a16="http://schemas.microsoft.com/office/drawing/2014/main" id="{096F1DAA-7688-EA7F-3748-5E2D020289A4}"/>
              </a:ext>
            </a:extLst>
          </p:cNvPr>
          <p:cNvSpPr txBox="1"/>
          <p:nvPr/>
        </p:nvSpPr>
        <p:spPr>
          <a:xfrm>
            <a:off x="7828405" y="6611779"/>
            <a:ext cx="4272323" cy="246221"/>
          </a:xfrm>
          <a:prstGeom prst="rect">
            <a:avLst/>
          </a:prstGeom>
          <a:noFill/>
        </p:spPr>
        <p:txBody>
          <a:bodyPr wrap="none" rtlCol="0">
            <a:spAutoFit/>
          </a:bodyPr>
          <a:lstStyle/>
          <a:p>
            <a:pPr algn="l"/>
            <a:r>
              <a:rPr lang="en-US" sz="1000" b="0" i="1" dirty="0" err="1">
                <a:effectLst/>
                <a:latin typeface="Times New Roman" panose="02020603050405020304" pitchFamily="18" charset="0"/>
                <a:cs typeface="Times New Roman" panose="02020603050405020304" pitchFamily="18" charset="0"/>
              </a:rPr>
              <a:t>Classe</a:t>
            </a:r>
            <a:r>
              <a:rPr lang="en-US" sz="1000" b="0" i="1" dirty="0">
                <a:effectLst/>
                <a:latin typeface="Times New Roman" panose="02020603050405020304" pitchFamily="18" charset="0"/>
                <a:cs typeface="Times New Roman" panose="02020603050405020304" pitchFamily="18" charset="0"/>
              </a:rPr>
              <a:t>, Jean-Marc et al. The Lancet Oncology, Online first, November 13, 2024</a:t>
            </a:r>
          </a:p>
        </p:txBody>
      </p:sp>
      <p:pic>
        <p:nvPicPr>
          <p:cNvPr id="8" name="Picture 7">
            <a:extLst>
              <a:ext uri="{FF2B5EF4-FFF2-40B4-BE49-F238E27FC236}">
                <a16:creationId xmlns:a16="http://schemas.microsoft.com/office/drawing/2014/main" id="{807D8D18-48AA-04F6-731D-DE4E10A64B49}"/>
              </a:ext>
            </a:extLst>
          </p:cNvPr>
          <p:cNvPicPr>
            <a:picLocks noChangeAspect="1"/>
          </p:cNvPicPr>
          <p:nvPr/>
        </p:nvPicPr>
        <p:blipFill>
          <a:blip r:embed="rId4"/>
          <a:stretch>
            <a:fillRect/>
          </a:stretch>
        </p:blipFill>
        <p:spPr>
          <a:xfrm>
            <a:off x="152232" y="3284390"/>
            <a:ext cx="5943768" cy="2895797"/>
          </a:xfrm>
          <a:prstGeom prst="rect">
            <a:avLst/>
          </a:prstGeom>
          <a:ln>
            <a:solidFill>
              <a:schemeClr val="tx1"/>
            </a:solidFill>
          </a:ln>
        </p:spPr>
      </p:pic>
      <p:pic>
        <p:nvPicPr>
          <p:cNvPr id="13" name="Picture 12">
            <a:extLst>
              <a:ext uri="{FF2B5EF4-FFF2-40B4-BE49-F238E27FC236}">
                <a16:creationId xmlns:a16="http://schemas.microsoft.com/office/drawing/2014/main" id="{6455194B-8CB7-26F6-4A80-3BE12D8BB116}"/>
              </a:ext>
            </a:extLst>
          </p:cNvPr>
          <p:cNvPicPr>
            <a:picLocks noChangeAspect="1"/>
          </p:cNvPicPr>
          <p:nvPr/>
        </p:nvPicPr>
        <p:blipFill>
          <a:blip r:embed="rId5"/>
          <a:stretch>
            <a:fillRect/>
          </a:stretch>
        </p:blipFill>
        <p:spPr>
          <a:xfrm>
            <a:off x="6254496" y="3284390"/>
            <a:ext cx="5846233" cy="2898183"/>
          </a:xfrm>
          <a:prstGeom prst="rect">
            <a:avLst/>
          </a:prstGeom>
          <a:ln>
            <a:solidFill>
              <a:schemeClr val="tx1"/>
            </a:solidFill>
          </a:ln>
        </p:spPr>
      </p:pic>
    </p:spTree>
    <p:extLst>
      <p:ext uri="{BB962C8B-B14F-4D97-AF65-F5344CB8AC3E}">
        <p14:creationId xmlns:p14="http://schemas.microsoft.com/office/powerpoint/2010/main" val="16350247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4E02-F6BF-4443-AF58-7082CB4FEC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8792F6-BCDA-AE49-A16F-FAF4408A7CA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2219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F448-ACF1-0712-74A2-12F83DA2C94C}"/>
              </a:ext>
            </a:extLst>
          </p:cNvPr>
          <p:cNvSpPr>
            <a:spLocks noGrp="1"/>
          </p:cNvSpPr>
          <p:nvPr>
            <p:ph type="title"/>
          </p:nvPr>
        </p:nvSpPr>
        <p:spPr>
          <a:xfrm>
            <a:off x="838200" y="1992868"/>
            <a:ext cx="10515600" cy="1028581"/>
          </a:xfrm>
        </p:spPr>
        <p:txBody>
          <a:bodyPr>
            <a:normAutofit/>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How about the literature ?</a:t>
            </a:r>
          </a:p>
        </p:txBody>
      </p:sp>
    </p:spTree>
    <p:extLst>
      <p:ext uri="{BB962C8B-B14F-4D97-AF65-F5344CB8AC3E}">
        <p14:creationId xmlns:p14="http://schemas.microsoft.com/office/powerpoint/2010/main" val="36055115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1E5F-9A51-BA43-8FF5-7FF6D4FCD0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2FF2D4-911A-AD4F-9C0D-C5E361BC059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376315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E0EF4F-2B0C-E04E-B875-BB6C09F8FE8A}"/>
              </a:ext>
            </a:extLst>
          </p:cNvPr>
          <p:cNvSpPr>
            <a:spLocks noGrp="1"/>
          </p:cNvSpPr>
          <p:nvPr>
            <p:ph type="title"/>
          </p:nvPr>
        </p:nvSpPr>
        <p:spPr>
          <a:xfrm>
            <a:off x="1403454" y="129615"/>
            <a:ext cx="10515600" cy="1325563"/>
          </a:xfrm>
        </p:spPr>
        <p:txBody>
          <a:bodyPr/>
          <a:lstStyle/>
          <a:p>
            <a:r>
              <a:rPr lang="it-IT" dirty="0"/>
              <a:t>                   </a:t>
            </a:r>
            <a:r>
              <a:rPr lang="it-IT" b="1" dirty="0">
                <a:latin typeface="+mn-lt"/>
              </a:rPr>
              <a:t>CONCLUSION - 2</a:t>
            </a:r>
          </a:p>
        </p:txBody>
      </p:sp>
      <p:sp>
        <p:nvSpPr>
          <p:cNvPr id="3" name="Segnaposto contenuto 2">
            <a:extLst>
              <a:ext uri="{FF2B5EF4-FFF2-40B4-BE49-F238E27FC236}">
                <a16:creationId xmlns:a16="http://schemas.microsoft.com/office/drawing/2014/main" id="{4767476A-9F15-ED47-A880-533463D2480F}"/>
              </a:ext>
            </a:extLst>
          </p:cNvPr>
          <p:cNvSpPr>
            <a:spLocks noGrp="1"/>
          </p:cNvSpPr>
          <p:nvPr>
            <p:ph idx="1"/>
          </p:nvPr>
        </p:nvSpPr>
        <p:spPr>
          <a:xfrm>
            <a:off x="838200" y="1825625"/>
            <a:ext cx="11239786" cy="4351338"/>
          </a:xfrm>
        </p:spPr>
        <p:txBody>
          <a:bodyPr/>
          <a:lstStyle/>
          <a:p>
            <a:pPr marL="0" indent="0">
              <a:buNone/>
            </a:pPr>
            <a:r>
              <a:rPr lang="it-IT" sz="2400" dirty="0"/>
              <a:t>                                 </a:t>
            </a:r>
          </a:p>
          <a:p>
            <a:pPr marL="0" indent="0">
              <a:buNone/>
            </a:pPr>
            <a:endParaRPr lang="it-IT" sz="2400" dirty="0"/>
          </a:p>
        </p:txBody>
      </p:sp>
      <p:sp>
        <p:nvSpPr>
          <p:cNvPr id="6" name="CasellaDiTesto 5">
            <a:extLst>
              <a:ext uri="{FF2B5EF4-FFF2-40B4-BE49-F238E27FC236}">
                <a16:creationId xmlns:a16="http://schemas.microsoft.com/office/drawing/2014/main" id="{6F2D0E2E-41FE-1E4C-873C-2DB2DB22EF00}"/>
              </a:ext>
            </a:extLst>
          </p:cNvPr>
          <p:cNvSpPr txBox="1"/>
          <p:nvPr/>
        </p:nvSpPr>
        <p:spPr>
          <a:xfrm>
            <a:off x="574336" y="1375076"/>
            <a:ext cx="4135422" cy="1292662"/>
          </a:xfrm>
          <a:prstGeom prst="rect">
            <a:avLst/>
          </a:prstGeom>
          <a:noFill/>
        </p:spPr>
        <p:txBody>
          <a:bodyPr wrap="square" rtlCol="0">
            <a:spAutoFit/>
          </a:bodyPr>
          <a:lstStyle/>
          <a:p>
            <a:r>
              <a:rPr lang="it-IT" sz="2400" b="1" dirty="0"/>
              <a:t>     MECHANISM</a:t>
            </a:r>
          </a:p>
          <a:p>
            <a:endParaRPr lang="it-IT" dirty="0"/>
          </a:p>
          <a:p>
            <a:endParaRPr lang="it-IT" dirty="0"/>
          </a:p>
          <a:p>
            <a:endParaRPr lang="it-IT" dirty="0"/>
          </a:p>
        </p:txBody>
      </p:sp>
      <p:sp>
        <p:nvSpPr>
          <p:cNvPr id="8" name="Freccia giù 7">
            <a:extLst>
              <a:ext uri="{FF2B5EF4-FFF2-40B4-BE49-F238E27FC236}">
                <a16:creationId xmlns:a16="http://schemas.microsoft.com/office/drawing/2014/main" id="{0F685E12-75F5-5349-8DBD-E61173F0A8C5}"/>
              </a:ext>
            </a:extLst>
          </p:cNvPr>
          <p:cNvSpPr/>
          <p:nvPr/>
        </p:nvSpPr>
        <p:spPr>
          <a:xfrm>
            <a:off x="1621979" y="1975850"/>
            <a:ext cx="878306" cy="1021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3">
            <a:extLst>
              <a:ext uri="{FF2B5EF4-FFF2-40B4-BE49-F238E27FC236}">
                <a16:creationId xmlns:a16="http://schemas.microsoft.com/office/drawing/2014/main" id="{AFADD4FC-9DC2-904E-9ED4-61F25749763B}"/>
              </a:ext>
            </a:extLst>
          </p:cNvPr>
          <p:cNvSpPr txBox="1"/>
          <p:nvPr/>
        </p:nvSpPr>
        <p:spPr>
          <a:xfrm>
            <a:off x="328585" y="3052028"/>
            <a:ext cx="3465095" cy="1938992"/>
          </a:xfrm>
          <a:prstGeom prst="rect">
            <a:avLst/>
          </a:prstGeom>
          <a:noFill/>
        </p:spPr>
        <p:txBody>
          <a:bodyPr wrap="square" rtlCol="0">
            <a:spAutoFit/>
          </a:bodyPr>
          <a:lstStyle/>
          <a:p>
            <a:endParaRPr lang="en-GB" sz="2400" b="1" dirty="0"/>
          </a:p>
          <a:p>
            <a:pPr marL="342900" indent="-342900">
              <a:buFont typeface="Arial" panose="020B0604020202020204" pitchFamily="34" charset="0"/>
              <a:buChar char="•"/>
            </a:pPr>
            <a:r>
              <a:rPr lang="en-GB" sz="2400" b="1" dirty="0"/>
              <a:t>Experimental Studies</a:t>
            </a:r>
          </a:p>
          <a:p>
            <a:pPr marL="342900" indent="-342900">
              <a:buFont typeface="Arial" panose="020B0604020202020204" pitchFamily="34" charset="0"/>
              <a:buChar char="•"/>
            </a:pPr>
            <a:endParaRPr lang="en-GB" sz="2400" b="1" dirty="0"/>
          </a:p>
          <a:p>
            <a:pPr marL="342900" indent="-342900">
              <a:buFont typeface="Arial" panose="020B0604020202020204" pitchFamily="34" charset="0"/>
              <a:buChar char="•"/>
            </a:pPr>
            <a:r>
              <a:rPr lang="en-GB" sz="2400" b="1" dirty="0"/>
              <a:t>Human Studies</a:t>
            </a:r>
          </a:p>
          <a:p>
            <a:pPr marL="285750" indent="-285750">
              <a:buFont typeface="Arial" panose="020B0604020202020204" pitchFamily="34" charset="0"/>
              <a:buChar char="•"/>
            </a:pPr>
            <a:endParaRPr lang="it-IT" sz="2400" b="1" dirty="0"/>
          </a:p>
        </p:txBody>
      </p:sp>
      <p:sp>
        <p:nvSpPr>
          <p:cNvPr id="15" name="CasellaDiTesto 14">
            <a:extLst>
              <a:ext uri="{FF2B5EF4-FFF2-40B4-BE49-F238E27FC236}">
                <a16:creationId xmlns:a16="http://schemas.microsoft.com/office/drawing/2014/main" id="{A17867D1-7CAA-FC46-B0BB-2F5C84902A06}"/>
              </a:ext>
            </a:extLst>
          </p:cNvPr>
          <p:cNvSpPr txBox="1"/>
          <p:nvPr/>
        </p:nvSpPr>
        <p:spPr>
          <a:xfrm>
            <a:off x="4531328" y="1376030"/>
            <a:ext cx="4135422" cy="1292662"/>
          </a:xfrm>
          <a:prstGeom prst="rect">
            <a:avLst/>
          </a:prstGeom>
          <a:noFill/>
        </p:spPr>
        <p:txBody>
          <a:bodyPr wrap="square" rtlCol="0">
            <a:spAutoFit/>
          </a:bodyPr>
          <a:lstStyle/>
          <a:p>
            <a:r>
              <a:rPr lang="it-IT" sz="2400" b="1" dirty="0"/>
              <a:t>    </a:t>
            </a:r>
          </a:p>
          <a:p>
            <a:endParaRPr lang="it-IT" dirty="0"/>
          </a:p>
          <a:p>
            <a:endParaRPr lang="it-IT" dirty="0"/>
          </a:p>
          <a:p>
            <a:endParaRPr lang="it-IT" dirty="0"/>
          </a:p>
        </p:txBody>
      </p:sp>
      <p:sp>
        <p:nvSpPr>
          <p:cNvPr id="16" name="CasellaDiTesto 15">
            <a:extLst>
              <a:ext uri="{FF2B5EF4-FFF2-40B4-BE49-F238E27FC236}">
                <a16:creationId xmlns:a16="http://schemas.microsoft.com/office/drawing/2014/main" id="{86F40E90-F456-B444-A15B-67F99BA99049}"/>
              </a:ext>
            </a:extLst>
          </p:cNvPr>
          <p:cNvSpPr txBox="1"/>
          <p:nvPr/>
        </p:nvSpPr>
        <p:spPr>
          <a:xfrm>
            <a:off x="3915091" y="1359420"/>
            <a:ext cx="4135422" cy="1292662"/>
          </a:xfrm>
          <a:prstGeom prst="rect">
            <a:avLst/>
          </a:prstGeom>
          <a:noFill/>
        </p:spPr>
        <p:txBody>
          <a:bodyPr wrap="square" rtlCol="0">
            <a:spAutoFit/>
          </a:bodyPr>
          <a:lstStyle/>
          <a:p>
            <a:r>
              <a:rPr lang="it-IT" sz="2400" b="1" dirty="0"/>
              <a:t>              ADVERSE EFFECTS</a:t>
            </a:r>
          </a:p>
          <a:p>
            <a:endParaRPr lang="it-IT" dirty="0"/>
          </a:p>
          <a:p>
            <a:endParaRPr lang="it-IT" dirty="0"/>
          </a:p>
          <a:p>
            <a:endParaRPr lang="it-IT" dirty="0"/>
          </a:p>
        </p:txBody>
      </p:sp>
      <p:sp>
        <p:nvSpPr>
          <p:cNvPr id="17" name="Freccia giù 16">
            <a:extLst>
              <a:ext uri="{FF2B5EF4-FFF2-40B4-BE49-F238E27FC236}">
                <a16:creationId xmlns:a16="http://schemas.microsoft.com/office/drawing/2014/main" id="{AD8FD7C1-C5A6-0941-A07C-320573606D28}"/>
              </a:ext>
            </a:extLst>
          </p:cNvPr>
          <p:cNvSpPr/>
          <p:nvPr/>
        </p:nvSpPr>
        <p:spPr>
          <a:xfrm>
            <a:off x="5543649" y="1973339"/>
            <a:ext cx="878306" cy="1021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2BC379D3-59B3-C043-8CD7-B636B13DBAD8}"/>
              </a:ext>
            </a:extLst>
          </p:cNvPr>
          <p:cNvSpPr txBox="1"/>
          <p:nvPr/>
        </p:nvSpPr>
        <p:spPr>
          <a:xfrm>
            <a:off x="4250255" y="3052028"/>
            <a:ext cx="3465095" cy="2246769"/>
          </a:xfrm>
          <a:prstGeom prst="rect">
            <a:avLst/>
          </a:prstGeom>
          <a:noFill/>
        </p:spPr>
        <p:txBody>
          <a:bodyPr wrap="square" rtlCol="0">
            <a:spAutoFit/>
          </a:bodyPr>
          <a:lstStyle/>
          <a:p>
            <a:endParaRPr lang="en-GB" sz="2000" b="1" dirty="0"/>
          </a:p>
          <a:p>
            <a:pPr marL="342900" indent="-342900">
              <a:buFont typeface="Arial" panose="020B0604020202020204" pitchFamily="34" charset="0"/>
              <a:buChar char="•"/>
            </a:pPr>
            <a:r>
              <a:rPr lang="en-GB" sz="2000" b="1" dirty="0"/>
              <a:t>No more Complications</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r>
              <a:rPr lang="en-GB" sz="2000" b="1" dirty="0"/>
              <a:t>No delay of subsequent CT</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r>
              <a:rPr lang="en-GB" sz="2000" b="1" dirty="0"/>
              <a:t>Bowel resection-Stoma/Leak Rate</a:t>
            </a:r>
          </a:p>
        </p:txBody>
      </p:sp>
      <p:sp>
        <p:nvSpPr>
          <p:cNvPr id="22" name="CasellaDiTesto 21">
            <a:extLst>
              <a:ext uri="{FF2B5EF4-FFF2-40B4-BE49-F238E27FC236}">
                <a16:creationId xmlns:a16="http://schemas.microsoft.com/office/drawing/2014/main" id="{DC5A8C14-4A59-8F4F-AB4C-7DAD1D5A8A59}"/>
              </a:ext>
            </a:extLst>
          </p:cNvPr>
          <p:cNvSpPr txBox="1"/>
          <p:nvPr/>
        </p:nvSpPr>
        <p:spPr>
          <a:xfrm>
            <a:off x="7880721" y="1359420"/>
            <a:ext cx="4135422" cy="1292662"/>
          </a:xfrm>
          <a:prstGeom prst="rect">
            <a:avLst/>
          </a:prstGeom>
          <a:noFill/>
        </p:spPr>
        <p:txBody>
          <a:bodyPr wrap="square" rtlCol="0">
            <a:spAutoFit/>
          </a:bodyPr>
          <a:lstStyle/>
          <a:p>
            <a:r>
              <a:rPr lang="it-IT" sz="2400" b="1" dirty="0"/>
              <a:t>              TO WHOM?</a:t>
            </a:r>
          </a:p>
          <a:p>
            <a:endParaRPr lang="it-IT" dirty="0"/>
          </a:p>
          <a:p>
            <a:endParaRPr lang="it-IT" dirty="0"/>
          </a:p>
          <a:p>
            <a:endParaRPr lang="it-IT" dirty="0"/>
          </a:p>
        </p:txBody>
      </p:sp>
      <p:sp>
        <p:nvSpPr>
          <p:cNvPr id="23" name="Freccia giù 22">
            <a:extLst>
              <a:ext uri="{FF2B5EF4-FFF2-40B4-BE49-F238E27FC236}">
                <a16:creationId xmlns:a16="http://schemas.microsoft.com/office/drawing/2014/main" id="{FAC89E50-06A4-4941-99BD-2945F9CF9753}"/>
              </a:ext>
            </a:extLst>
          </p:cNvPr>
          <p:cNvSpPr/>
          <p:nvPr/>
        </p:nvSpPr>
        <p:spPr>
          <a:xfrm>
            <a:off x="9509279" y="1978334"/>
            <a:ext cx="878306" cy="1021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1BA2EECD-B66B-3948-A70C-17B82EAE64B1}"/>
              </a:ext>
            </a:extLst>
          </p:cNvPr>
          <p:cNvSpPr txBox="1"/>
          <p:nvPr/>
        </p:nvSpPr>
        <p:spPr>
          <a:xfrm>
            <a:off x="8356567" y="3052028"/>
            <a:ext cx="3183730" cy="3139321"/>
          </a:xfrm>
          <a:prstGeom prst="rect">
            <a:avLst/>
          </a:prstGeom>
          <a:noFill/>
        </p:spPr>
        <p:txBody>
          <a:bodyPr wrap="square" rtlCol="0">
            <a:spAutoFit/>
          </a:bodyPr>
          <a:lstStyle/>
          <a:p>
            <a:pPr marL="285750" indent="-285750">
              <a:buFont typeface="Arial" panose="020B0604020202020204" pitchFamily="34" charset="0"/>
              <a:buChar char="•"/>
            </a:pPr>
            <a:r>
              <a:rPr lang="it-IT" dirty="0"/>
              <a:t>HIPEC </a:t>
            </a:r>
            <a:r>
              <a:rPr lang="it-IT" b="1" u="sng" dirty="0"/>
              <a:t>can</a:t>
            </a:r>
            <a:r>
              <a:rPr lang="it-IT" dirty="0"/>
              <a:t> be </a:t>
            </a:r>
            <a:r>
              <a:rPr lang="it-IT" dirty="0" err="1"/>
              <a:t>offered</a:t>
            </a:r>
            <a:r>
              <a:rPr lang="it-IT" dirty="0"/>
              <a:t> to </a:t>
            </a:r>
            <a:r>
              <a:rPr lang="it-IT" dirty="0" err="1"/>
              <a:t>patients</a:t>
            </a:r>
            <a:r>
              <a:rPr lang="it-IT" dirty="0"/>
              <a:t> </a:t>
            </a:r>
            <a:r>
              <a:rPr lang="it-IT" dirty="0" err="1"/>
              <a:t>at</a:t>
            </a:r>
            <a:r>
              <a:rPr lang="it-IT" dirty="0"/>
              <a:t> IDS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New prospective data on the role of HIPEC in primary and recurrent settings and in relation to BRCA mutational status or other predictive biomarkers are awaited</a:t>
            </a:r>
          </a:p>
          <a:p>
            <a:r>
              <a:rPr lang="en-GB" dirty="0"/>
              <a:t> </a:t>
            </a:r>
          </a:p>
          <a:p>
            <a:pPr marL="285750" indent="-285750">
              <a:buFont typeface="Arial" panose="020B0604020202020204" pitchFamily="34" charset="0"/>
              <a:buChar char="•"/>
            </a:pPr>
            <a:r>
              <a:rPr lang="en-GB" dirty="0" err="1"/>
              <a:t>PARPi</a:t>
            </a:r>
            <a:r>
              <a:rPr lang="en-GB" dirty="0"/>
              <a:t>/IO after HIPEC</a:t>
            </a:r>
            <a:endParaRPr lang="it-IT" dirty="0"/>
          </a:p>
        </p:txBody>
      </p:sp>
    </p:spTree>
    <p:extLst>
      <p:ext uri="{BB962C8B-B14F-4D97-AF65-F5344CB8AC3E}">
        <p14:creationId xmlns:p14="http://schemas.microsoft.com/office/powerpoint/2010/main" val="243250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ppt_y</p:attrName>
                                        </p:attrNameLst>
                                      </p:cBhvr>
                                      <p:tavLst>
                                        <p:tav tm="0">
                                          <p:val>
                                            <p:strVal val="#ppt_y+#ppt_h*1.125000"/>
                                          </p:val>
                                        </p:tav>
                                        <p:tav tm="100000">
                                          <p:val>
                                            <p:strVal val="#ppt_y"/>
                                          </p:val>
                                        </p:tav>
                                      </p:tavLst>
                                    </p:anim>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up)">
                                      <p:cBhvr>
                                        <p:cTn id="22" dur="500"/>
                                        <p:tgtEl>
                                          <p:spTgt spid="1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p:tgtEl>
                                          <p:spTgt spid="22"/>
                                        </p:tgtEl>
                                        <p:attrNameLst>
                                          <p:attrName>ppt_y</p:attrName>
                                        </p:attrNameLst>
                                      </p:cBhvr>
                                      <p:tavLst>
                                        <p:tav tm="0">
                                          <p:val>
                                            <p:strVal val="#ppt_y+#ppt_h*1.125000"/>
                                          </p:val>
                                        </p:tav>
                                        <p:tav tm="100000">
                                          <p:val>
                                            <p:strVal val="#ppt_y"/>
                                          </p:val>
                                        </p:tav>
                                      </p:tavLst>
                                    </p:anim>
                                    <p:animEffect transition="in" filter="wipe(up)">
                                      <p:cBhvr>
                                        <p:cTn id="36" dur="500"/>
                                        <p:tgtEl>
                                          <p:spTgt spid="22"/>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p:tgtEl>
                                          <p:spTgt spid="23"/>
                                        </p:tgtEl>
                                        <p:attrNameLst>
                                          <p:attrName>ppt_y</p:attrName>
                                        </p:attrNameLst>
                                      </p:cBhvr>
                                      <p:tavLst>
                                        <p:tav tm="0">
                                          <p:val>
                                            <p:strVal val="#ppt_y+#ppt_h*1.125000"/>
                                          </p:val>
                                        </p:tav>
                                        <p:tav tm="100000">
                                          <p:val>
                                            <p:strVal val="#ppt_y"/>
                                          </p:val>
                                        </p:tav>
                                      </p:tavLst>
                                    </p:anim>
                                    <p:animEffect transition="in" filter="wipe(up)">
                                      <p:cBhvr>
                                        <p:cTn id="40" dur="500"/>
                                        <p:tgtEl>
                                          <p:spTgt spid="23"/>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up)">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4" grpId="0"/>
      <p:bldP spid="16" grpId="0"/>
      <p:bldP spid="17" grpId="0" animBg="1"/>
      <p:bldP spid="19" grpId="0"/>
      <p:bldP spid="22" grpId="0"/>
      <p:bldP spid="23" grpId="0" animBg="1"/>
      <p:bldP spid="2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76A2-7561-C441-91E8-BF393A142C7D}"/>
              </a:ext>
            </a:extLst>
          </p:cNvPr>
          <p:cNvSpPr>
            <a:spLocks noGrp="1"/>
          </p:cNvSpPr>
          <p:nvPr>
            <p:ph type="title"/>
          </p:nvPr>
        </p:nvSpPr>
        <p:spPr>
          <a:xfrm>
            <a:off x="3281826" y="589756"/>
            <a:ext cx="5628347" cy="578192"/>
          </a:xfrm>
        </p:spPr>
        <p:txBody>
          <a:bodyPr>
            <a:normAutofit/>
          </a:bodyPr>
          <a:lstStyle/>
          <a:p>
            <a:pPr algn="ctr"/>
            <a:r>
              <a:rPr lang="en-TR" sz="2000" b="1" dirty="0"/>
              <a:t>28 September – 01 October 2023, Istanbul/TURKEY</a:t>
            </a:r>
          </a:p>
        </p:txBody>
      </p:sp>
      <p:pic>
        <p:nvPicPr>
          <p:cNvPr id="5" name="Content Placeholder 4">
            <a:extLst>
              <a:ext uri="{FF2B5EF4-FFF2-40B4-BE49-F238E27FC236}">
                <a16:creationId xmlns:a16="http://schemas.microsoft.com/office/drawing/2014/main" id="{19F51EB3-7363-F74D-BD93-5A60CCCCBA83}"/>
              </a:ext>
            </a:extLst>
          </p:cNvPr>
          <p:cNvPicPr>
            <a:picLocks noGrp="1" noChangeAspect="1"/>
          </p:cNvPicPr>
          <p:nvPr>
            <p:ph idx="1"/>
          </p:nvPr>
        </p:nvPicPr>
        <p:blipFill>
          <a:blip r:embed="rId2"/>
          <a:stretch>
            <a:fillRect/>
          </a:stretch>
        </p:blipFill>
        <p:spPr>
          <a:xfrm>
            <a:off x="259471" y="151606"/>
            <a:ext cx="2641600" cy="876300"/>
          </a:xfrm>
        </p:spPr>
      </p:pic>
      <p:pic>
        <p:nvPicPr>
          <p:cNvPr id="7" name="Picture 6">
            <a:extLst>
              <a:ext uri="{FF2B5EF4-FFF2-40B4-BE49-F238E27FC236}">
                <a16:creationId xmlns:a16="http://schemas.microsoft.com/office/drawing/2014/main" id="{C10F78B1-0556-6A4B-A0E1-D9436F1E55AF}"/>
              </a:ext>
            </a:extLst>
          </p:cNvPr>
          <p:cNvPicPr>
            <a:picLocks noChangeAspect="1"/>
          </p:cNvPicPr>
          <p:nvPr/>
        </p:nvPicPr>
        <p:blipFill>
          <a:blip r:embed="rId3"/>
          <a:stretch>
            <a:fillRect/>
          </a:stretch>
        </p:blipFill>
        <p:spPr>
          <a:xfrm>
            <a:off x="3473450" y="111125"/>
            <a:ext cx="5969832" cy="578192"/>
          </a:xfrm>
          <a:prstGeom prst="rect">
            <a:avLst/>
          </a:prstGeom>
        </p:spPr>
      </p:pic>
      <p:cxnSp>
        <p:nvCxnSpPr>
          <p:cNvPr id="9" name="Straight Connector 8">
            <a:extLst>
              <a:ext uri="{FF2B5EF4-FFF2-40B4-BE49-F238E27FC236}">
                <a16:creationId xmlns:a16="http://schemas.microsoft.com/office/drawing/2014/main" id="{7D416C11-9248-344B-BAC6-AAE2450FA1B1}"/>
              </a:ext>
            </a:extLst>
          </p:cNvPr>
          <p:cNvCxnSpPr>
            <a:cxnSpLocks/>
          </p:cNvCxnSpPr>
          <p:nvPr/>
        </p:nvCxnSpPr>
        <p:spPr>
          <a:xfrm>
            <a:off x="3151163" y="111125"/>
            <a:ext cx="0" cy="91678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667D0D5D-071D-8645-B43E-8159CC6D619B}"/>
              </a:ext>
            </a:extLst>
          </p:cNvPr>
          <p:cNvPicPr>
            <a:picLocks noChangeAspect="1"/>
          </p:cNvPicPr>
          <p:nvPr/>
        </p:nvPicPr>
        <p:blipFill>
          <a:blip r:embed="rId4"/>
          <a:stretch>
            <a:fillRect/>
          </a:stretch>
        </p:blipFill>
        <p:spPr>
          <a:xfrm>
            <a:off x="0" y="1200944"/>
            <a:ext cx="12192000" cy="5689600"/>
          </a:xfrm>
          <a:prstGeom prst="rect">
            <a:avLst/>
          </a:prstGeom>
        </p:spPr>
      </p:pic>
    </p:spTree>
    <p:extLst>
      <p:ext uri="{BB962C8B-B14F-4D97-AF65-F5344CB8AC3E}">
        <p14:creationId xmlns:p14="http://schemas.microsoft.com/office/powerpoint/2010/main" val="30635374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0" name="TextBox 19">
            <a:extLst>
              <a:ext uri="{FF2B5EF4-FFF2-40B4-BE49-F238E27FC236}">
                <a16:creationId xmlns:a16="http://schemas.microsoft.com/office/drawing/2014/main" id="{F313BC63-F3F7-4C42-83A1-65B749FF6CEF}"/>
              </a:ext>
            </a:extLst>
          </p:cNvPr>
          <p:cNvSpPr txBox="1"/>
          <p:nvPr/>
        </p:nvSpPr>
        <p:spPr>
          <a:xfrm>
            <a:off x="3956935" y="4946947"/>
            <a:ext cx="3487237" cy="646331"/>
          </a:xfrm>
          <a:prstGeom prst="rect">
            <a:avLst/>
          </a:prstGeom>
          <a:no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KGOG 3042</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6" name="TextBox 15">
            <a:extLst>
              <a:ext uri="{FF2B5EF4-FFF2-40B4-BE49-F238E27FC236}">
                <a16:creationId xmlns:a16="http://schemas.microsoft.com/office/drawing/2014/main" id="{4BA2E2EA-A746-244B-A0DA-3356A9BD94E7}"/>
              </a:ext>
            </a:extLst>
          </p:cNvPr>
          <p:cNvSpPr txBox="1"/>
          <p:nvPr/>
        </p:nvSpPr>
        <p:spPr>
          <a:xfrm>
            <a:off x="352014" y="2910765"/>
            <a:ext cx="3443956" cy="646331"/>
          </a:xfrm>
          <a:prstGeom prst="rect">
            <a:avLst/>
          </a:prstGeom>
          <a:no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Lei Z</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7" y="5923473"/>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403454" y="129615"/>
            <a:ext cx="10515600" cy="1325563"/>
          </a:xfrm>
        </p:spPr>
        <p:txBody>
          <a:bodyPr/>
          <a:lstStyle/>
          <a:p>
            <a:r>
              <a:rPr lang="it-IT" dirty="0"/>
              <a:t>                   </a:t>
            </a:r>
            <a:r>
              <a:rPr lang="it-IT" b="1" dirty="0">
                <a:latin typeface="+mn-lt"/>
              </a:rPr>
              <a:t>CONCLUSION - 1</a:t>
            </a:r>
          </a:p>
        </p:txBody>
      </p:sp>
    </p:spTree>
    <p:extLst>
      <p:ext uri="{BB962C8B-B14F-4D97-AF65-F5344CB8AC3E}">
        <p14:creationId xmlns:p14="http://schemas.microsoft.com/office/powerpoint/2010/main" val="22721188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731153-AFA6-404F-8FA4-C35115133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21" y="489857"/>
            <a:ext cx="10896508" cy="5660572"/>
          </a:xfrm>
          <a:prstGeom prst="rect">
            <a:avLst/>
          </a:prstGeom>
        </p:spPr>
      </p:pic>
    </p:spTree>
    <p:extLst>
      <p:ext uri="{BB962C8B-B14F-4D97-AF65-F5344CB8AC3E}">
        <p14:creationId xmlns:p14="http://schemas.microsoft.com/office/powerpoint/2010/main" val="1049531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06BD-41AD-F14A-9B67-EE91541343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4EB7EF-3B94-9943-99CB-63F4048126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21460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90D9F-4DFC-434D-B231-E9792D2B2D3B}"/>
              </a:ext>
            </a:extLst>
          </p:cNvPr>
          <p:cNvSpPr>
            <a:spLocks noGrp="1"/>
          </p:cNvSpPr>
          <p:nvPr>
            <p:ph type="title"/>
          </p:nvPr>
        </p:nvSpPr>
        <p:spPr>
          <a:xfrm>
            <a:off x="838200" y="365125"/>
            <a:ext cx="10515600" cy="816561"/>
          </a:xfrm>
        </p:spPr>
        <p:txBody>
          <a:bodyPr/>
          <a:lstStyle/>
          <a:p>
            <a:pPr algn="ctr"/>
            <a:r>
              <a:rPr lang="en-TR" b="1" dirty="0">
                <a:solidFill>
                  <a:srgbClr val="C00000"/>
                </a:solidFill>
              </a:rPr>
              <a:t>NCCN &amp; HIPEC &amp; IDS - 2022</a:t>
            </a:r>
          </a:p>
        </p:txBody>
      </p:sp>
      <p:pic>
        <p:nvPicPr>
          <p:cNvPr id="9" name="Content Placeholder 8">
            <a:extLst>
              <a:ext uri="{FF2B5EF4-FFF2-40B4-BE49-F238E27FC236}">
                <a16:creationId xmlns:a16="http://schemas.microsoft.com/office/drawing/2014/main" id="{7F2C4BE1-BA31-3C4D-8C0E-54D404ED0F4C}"/>
              </a:ext>
            </a:extLst>
          </p:cNvPr>
          <p:cNvPicPr>
            <a:picLocks noGrp="1" noChangeAspect="1"/>
          </p:cNvPicPr>
          <p:nvPr>
            <p:ph idx="1"/>
          </p:nvPr>
        </p:nvPicPr>
        <p:blipFill>
          <a:blip r:embed="rId2"/>
          <a:stretch>
            <a:fillRect/>
          </a:stretch>
        </p:blipFill>
        <p:spPr>
          <a:xfrm>
            <a:off x="2071468" y="1364566"/>
            <a:ext cx="8049064" cy="5332942"/>
          </a:xfrm>
        </p:spPr>
      </p:pic>
      <p:sp>
        <p:nvSpPr>
          <p:cNvPr id="10" name="Rectangle 9">
            <a:extLst>
              <a:ext uri="{FF2B5EF4-FFF2-40B4-BE49-F238E27FC236}">
                <a16:creationId xmlns:a16="http://schemas.microsoft.com/office/drawing/2014/main" id="{F0F25E2E-35A4-9240-8DFC-CB302CC64DC3}"/>
              </a:ext>
            </a:extLst>
          </p:cNvPr>
          <p:cNvSpPr/>
          <p:nvPr/>
        </p:nvSpPr>
        <p:spPr>
          <a:xfrm flipV="1">
            <a:off x="1913205" y="3530988"/>
            <a:ext cx="3995225" cy="53457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Right Arrow 10">
            <a:extLst>
              <a:ext uri="{FF2B5EF4-FFF2-40B4-BE49-F238E27FC236}">
                <a16:creationId xmlns:a16="http://schemas.microsoft.com/office/drawing/2014/main" id="{62BEBF19-7DE5-FF4E-B828-2705463F1C26}"/>
              </a:ext>
            </a:extLst>
          </p:cNvPr>
          <p:cNvSpPr/>
          <p:nvPr/>
        </p:nvSpPr>
        <p:spPr>
          <a:xfrm>
            <a:off x="675249" y="3629457"/>
            <a:ext cx="1099156" cy="30948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2108988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1EAC-2521-144B-AC34-2A368E3672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38DC0C-F9E1-884C-887C-3A245A5E976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574245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DE1E-C7A0-2740-B410-B45F6D400D07}"/>
              </a:ext>
            </a:extLst>
          </p:cNvPr>
          <p:cNvSpPr>
            <a:spLocks noGrp="1"/>
          </p:cNvSpPr>
          <p:nvPr>
            <p:ph type="title"/>
          </p:nvPr>
        </p:nvSpPr>
        <p:spPr>
          <a:xfrm>
            <a:off x="580622" y="321994"/>
            <a:ext cx="7823200" cy="1325563"/>
          </a:xfrm>
        </p:spPr>
        <p:txBody>
          <a:bodyPr>
            <a:normAutofit fontScale="90000"/>
          </a:bodyPr>
          <a:lstStyle/>
          <a:p>
            <a:pPr algn="ctr">
              <a:lnSpc>
                <a:spcPct val="150000"/>
              </a:lnSpc>
            </a:pPr>
            <a:r>
              <a:rPr lang="en-TR" sz="4900" b="1" dirty="0">
                <a:solidFill>
                  <a:srgbClr val="C00000"/>
                </a:solidFill>
              </a:rPr>
              <a:t>Current Literature</a:t>
            </a:r>
            <a:br>
              <a:rPr lang="en-TR" b="1" dirty="0">
                <a:solidFill>
                  <a:srgbClr val="C00000"/>
                </a:solidFill>
              </a:rPr>
            </a:br>
            <a:r>
              <a:rPr lang="en-TR" sz="3200" b="1" dirty="0">
                <a:solidFill>
                  <a:srgbClr val="C00000"/>
                </a:solidFill>
              </a:rPr>
              <a:t>(HIPEC &amp; Ovarian Cancer)</a:t>
            </a:r>
            <a:endParaRPr lang="en-TR" b="1" dirty="0">
              <a:solidFill>
                <a:srgbClr val="C00000"/>
              </a:solidFill>
            </a:endParaRPr>
          </a:p>
        </p:txBody>
      </p:sp>
      <p:pic>
        <p:nvPicPr>
          <p:cNvPr id="11" name="Picture 10">
            <a:extLst>
              <a:ext uri="{FF2B5EF4-FFF2-40B4-BE49-F238E27FC236}">
                <a16:creationId xmlns:a16="http://schemas.microsoft.com/office/drawing/2014/main" id="{C6B89470-BAD2-0D48-9094-812EF7B481B2}"/>
              </a:ext>
            </a:extLst>
          </p:cNvPr>
          <p:cNvPicPr>
            <a:picLocks noChangeAspect="1"/>
          </p:cNvPicPr>
          <p:nvPr/>
        </p:nvPicPr>
        <p:blipFill>
          <a:blip r:embed="rId2"/>
          <a:stretch>
            <a:fillRect/>
          </a:stretch>
        </p:blipFill>
        <p:spPr>
          <a:xfrm>
            <a:off x="9478851" y="331543"/>
            <a:ext cx="1874949" cy="875566"/>
          </a:xfrm>
          <a:prstGeom prst="rect">
            <a:avLst/>
          </a:prstGeom>
        </p:spPr>
      </p:pic>
      <p:pic>
        <p:nvPicPr>
          <p:cNvPr id="6" name="Picture 5">
            <a:extLst>
              <a:ext uri="{FF2B5EF4-FFF2-40B4-BE49-F238E27FC236}">
                <a16:creationId xmlns:a16="http://schemas.microsoft.com/office/drawing/2014/main" id="{F5D720B9-AB96-334E-819F-4F86C7E33AF2}"/>
              </a:ext>
            </a:extLst>
          </p:cNvPr>
          <p:cNvPicPr>
            <a:picLocks noChangeAspect="1"/>
          </p:cNvPicPr>
          <p:nvPr/>
        </p:nvPicPr>
        <p:blipFill>
          <a:blip r:embed="rId3"/>
          <a:stretch>
            <a:fillRect/>
          </a:stretch>
        </p:blipFill>
        <p:spPr>
          <a:xfrm>
            <a:off x="0" y="2335771"/>
            <a:ext cx="9836727" cy="2962313"/>
          </a:xfrm>
          <a:prstGeom prst="rect">
            <a:avLst/>
          </a:prstGeom>
        </p:spPr>
      </p:pic>
      <p:pic>
        <p:nvPicPr>
          <p:cNvPr id="8" name="Picture 7">
            <a:extLst>
              <a:ext uri="{FF2B5EF4-FFF2-40B4-BE49-F238E27FC236}">
                <a16:creationId xmlns:a16="http://schemas.microsoft.com/office/drawing/2014/main" id="{1ED1EBC5-6FEE-2749-9841-D7D3B3A9FDDC}"/>
              </a:ext>
            </a:extLst>
          </p:cNvPr>
          <p:cNvPicPr>
            <a:picLocks noChangeAspect="1"/>
          </p:cNvPicPr>
          <p:nvPr/>
        </p:nvPicPr>
        <p:blipFill>
          <a:blip r:embed="rId4"/>
          <a:stretch>
            <a:fillRect/>
          </a:stretch>
        </p:blipFill>
        <p:spPr>
          <a:xfrm>
            <a:off x="10468378" y="1647557"/>
            <a:ext cx="1143000" cy="4838700"/>
          </a:xfrm>
          <a:prstGeom prst="rect">
            <a:avLst/>
          </a:prstGeom>
        </p:spPr>
      </p:pic>
      <p:sp>
        <p:nvSpPr>
          <p:cNvPr id="13" name="Rectangle 12">
            <a:extLst>
              <a:ext uri="{FF2B5EF4-FFF2-40B4-BE49-F238E27FC236}">
                <a16:creationId xmlns:a16="http://schemas.microsoft.com/office/drawing/2014/main" id="{B885AC81-0ACC-A044-A231-552519EBF9E2}"/>
              </a:ext>
            </a:extLst>
          </p:cNvPr>
          <p:cNvSpPr/>
          <p:nvPr/>
        </p:nvSpPr>
        <p:spPr>
          <a:xfrm>
            <a:off x="2469464" y="2512202"/>
            <a:ext cx="1223493" cy="5280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42722962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1055-9788-3E43-B597-C6BF2C3895F0}"/>
              </a:ext>
            </a:extLst>
          </p:cNvPr>
          <p:cNvSpPr>
            <a:spLocks noGrp="1"/>
          </p:cNvSpPr>
          <p:nvPr>
            <p:ph type="title"/>
          </p:nvPr>
        </p:nvSpPr>
        <p:spPr/>
        <p:txBody>
          <a:bodyPr/>
          <a:lstStyle/>
          <a:p>
            <a:pPr algn="ctr"/>
            <a:r>
              <a:rPr lang="nl-NL" sz="4400" b="1" dirty="0" err="1">
                <a:solidFill>
                  <a:srgbClr val="C00000"/>
                </a:solidFill>
                <a:latin typeface="Arial" panose="020B0604020202020204" pitchFamily="34" charset="0"/>
                <a:cs typeface="Arial" panose="020B0604020202020204" pitchFamily="34" charset="0"/>
              </a:rPr>
              <a:t>Misconceptions</a:t>
            </a:r>
            <a:r>
              <a:rPr lang="nl-NL" sz="4400" b="1" dirty="0">
                <a:solidFill>
                  <a:srgbClr val="C00000"/>
                </a:solidFill>
                <a:latin typeface="Arial" panose="020B0604020202020204" pitchFamily="34" charset="0"/>
                <a:cs typeface="Arial" panose="020B0604020202020204" pitchFamily="34" charset="0"/>
              </a:rPr>
              <a:t> </a:t>
            </a:r>
            <a:r>
              <a:rPr lang="nl-NL" sz="4400" b="1" dirty="0" err="1">
                <a:solidFill>
                  <a:srgbClr val="C00000"/>
                </a:solidFill>
                <a:latin typeface="Arial" panose="020B0604020202020204" pitchFamily="34" charset="0"/>
                <a:cs typeface="Arial" panose="020B0604020202020204" pitchFamily="34" charset="0"/>
              </a:rPr>
              <a:t>and</a:t>
            </a:r>
            <a:r>
              <a:rPr lang="nl-NL" sz="4400" b="1" dirty="0">
                <a:solidFill>
                  <a:srgbClr val="C00000"/>
                </a:solidFill>
                <a:latin typeface="Arial" panose="020B0604020202020204" pitchFamily="34" charset="0"/>
                <a:cs typeface="Arial" panose="020B0604020202020204" pitchFamily="34" charset="0"/>
              </a:rPr>
              <a:t> Strong </a:t>
            </a:r>
            <a:r>
              <a:rPr lang="nl-NL" b="1" dirty="0" err="1">
                <a:solidFill>
                  <a:srgbClr val="C00000"/>
                </a:solidFill>
                <a:latin typeface="Arial" panose="020B0604020202020204" pitchFamily="34" charset="0"/>
                <a:cs typeface="Arial" panose="020B0604020202020204" pitchFamily="34" charset="0"/>
              </a:rPr>
              <a:t>B</a:t>
            </a:r>
            <a:r>
              <a:rPr lang="nl-NL" sz="4400" b="1" dirty="0" err="1">
                <a:solidFill>
                  <a:srgbClr val="C00000"/>
                </a:solidFill>
                <a:latin typeface="Arial" panose="020B0604020202020204" pitchFamily="34" charset="0"/>
                <a:cs typeface="Arial" panose="020B0604020202020204" pitchFamily="34" charset="0"/>
              </a:rPr>
              <a:t>elieves</a:t>
            </a:r>
            <a:endParaRPr lang="en-TR" dirty="0">
              <a:solidFill>
                <a:srgbClr val="C00000"/>
              </a:solidFill>
            </a:endParaRPr>
          </a:p>
        </p:txBody>
      </p:sp>
      <p:sp>
        <p:nvSpPr>
          <p:cNvPr id="3" name="Content Placeholder 2">
            <a:extLst>
              <a:ext uri="{FF2B5EF4-FFF2-40B4-BE49-F238E27FC236}">
                <a16:creationId xmlns:a16="http://schemas.microsoft.com/office/drawing/2014/main" id="{8C62DEF8-8CE3-9343-BA95-446FD2617B61}"/>
              </a:ext>
            </a:extLst>
          </p:cNvPr>
          <p:cNvSpPr>
            <a:spLocks noGrp="1"/>
          </p:cNvSpPr>
          <p:nvPr>
            <p:ph idx="1"/>
          </p:nvPr>
        </p:nvSpPr>
        <p:spPr>
          <a:xfrm>
            <a:off x="375920" y="1382712"/>
            <a:ext cx="11440160" cy="4818063"/>
          </a:xfrm>
        </p:spPr>
        <p:txBody>
          <a:bodyPr>
            <a:normAutofit fontScale="85000" lnSpcReduction="10000"/>
          </a:bodyPr>
          <a:lstStyle/>
          <a:p>
            <a:pPr>
              <a:lnSpc>
                <a:spcPct val="200000"/>
              </a:lnSpc>
            </a:pPr>
            <a:r>
              <a:rPr lang="en-TR" dirty="0"/>
              <a:t>HIPEC sounds </a:t>
            </a:r>
            <a:r>
              <a:rPr lang="en-TR" i="1" dirty="0">
                <a:solidFill>
                  <a:srgbClr val="C00000"/>
                </a:solidFill>
              </a:rPr>
              <a:t>fancy</a:t>
            </a:r>
            <a:endParaRPr lang="en-TR" dirty="0"/>
          </a:p>
          <a:p>
            <a:pPr>
              <a:lnSpc>
                <a:spcPct val="200000"/>
              </a:lnSpc>
            </a:pPr>
            <a:r>
              <a:rPr lang="en-US" dirty="0"/>
              <a:t>P</a:t>
            </a:r>
            <a:r>
              <a:rPr lang="en-TR" dirty="0"/>
              <a:t>atients often associate HIPEC with </a:t>
            </a:r>
            <a:r>
              <a:rPr lang="en-TR" i="1" dirty="0">
                <a:solidFill>
                  <a:srgbClr val="C00000"/>
                </a:solidFill>
              </a:rPr>
              <a:t>high-tech</a:t>
            </a:r>
            <a:endParaRPr lang="en-TR" dirty="0"/>
          </a:p>
          <a:p>
            <a:pPr>
              <a:lnSpc>
                <a:spcPct val="200000"/>
              </a:lnSpc>
            </a:pPr>
            <a:r>
              <a:rPr lang="en-US" dirty="0"/>
              <a:t>B</a:t>
            </a:r>
            <a:r>
              <a:rPr lang="en-TR" dirty="0"/>
              <a:t>elieve that this is </a:t>
            </a:r>
            <a:r>
              <a:rPr lang="en-TR" i="1" dirty="0">
                <a:solidFill>
                  <a:srgbClr val="C00000"/>
                </a:solidFill>
              </a:rPr>
              <a:t>cutting edge</a:t>
            </a:r>
            <a:r>
              <a:rPr lang="en-TR" dirty="0"/>
              <a:t> technology in OR</a:t>
            </a:r>
          </a:p>
          <a:p>
            <a:pPr>
              <a:lnSpc>
                <a:spcPct val="200000"/>
              </a:lnSpc>
            </a:pPr>
            <a:r>
              <a:rPr lang="en-US" dirty="0"/>
              <a:t>S</a:t>
            </a:r>
            <a:r>
              <a:rPr lang="en-TR" dirty="0"/>
              <a:t>urgeons and hospitals sell HIPEC for ovarian cancer as a </a:t>
            </a:r>
            <a:r>
              <a:rPr lang="en-TR" i="1" dirty="0">
                <a:solidFill>
                  <a:srgbClr val="C00000"/>
                </a:solidFill>
              </a:rPr>
              <a:t>cure</a:t>
            </a:r>
          </a:p>
          <a:p>
            <a:pPr>
              <a:lnSpc>
                <a:spcPct val="200000"/>
              </a:lnSpc>
            </a:pPr>
            <a:r>
              <a:rPr lang="en-US" dirty="0"/>
              <a:t>S</a:t>
            </a:r>
            <a:r>
              <a:rPr lang="en-TR" dirty="0"/>
              <a:t>ome experts recommend using HIPEC in the primary and recurrent setting </a:t>
            </a:r>
          </a:p>
          <a:p>
            <a:pPr>
              <a:lnSpc>
                <a:spcPct val="200000"/>
              </a:lnSpc>
            </a:pPr>
            <a:r>
              <a:rPr lang="en-US" dirty="0"/>
              <a:t>S</a:t>
            </a:r>
            <a:r>
              <a:rPr lang="en-TR" dirty="0"/>
              <a:t>ome experts see no use in HIPEC at all and reecommend against it</a:t>
            </a:r>
          </a:p>
        </p:txBody>
      </p:sp>
    </p:spTree>
    <p:extLst>
      <p:ext uri="{BB962C8B-B14F-4D97-AF65-F5344CB8AC3E}">
        <p14:creationId xmlns:p14="http://schemas.microsoft.com/office/powerpoint/2010/main" val="39554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A97C-6617-4341-80F1-7B0948FB39BF}"/>
              </a:ext>
            </a:extLst>
          </p:cNvPr>
          <p:cNvSpPr>
            <a:spLocks noGrp="1"/>
          </p:cNvSpPr>
          <p:nvPr>
            <p:ph type="title"/>
          </p:nvPr>
        </p:nvSpPr>
        <p:spPr>
          <a:xfrm>
            <a:off x="596546" y="0"/>
            <a:ext cx="10515600" cy="684848"/>
          </a:xfrm>
        </p:spPr>
        <p:txBody>
          <a:bodyPr>
            <a:normAutofit fontScale="90000"/>
          </a:bodyPr>
          <a:lstStyle/>
          <a:p>
            <a:pPr algn="ctr"/>
            <a:r>
              <a:rPr lang="en-US" b="1" dirty="0">
                <a:solidFill>
                  <a:srgbClr val="C00000"/>
                </a:solidFill>
              </a:rPr>
              <a:t>R</a:t>
            </a:r>
            <a:r>
              <a:rPr lang="en-TR" b="1" dirty="0">
                <a:solidFill>
                  <a:srgbClr val="C00000"/>
                </a:solidFill>
              </a:rPr>
              <a:t>ecurrent Ovarian Cancer &amp; HIPEC &amp; 2015 </a:t>
            </a:r>
          </a:p>
        </p:txBody>
      </p:sp>
      <p:sp>
        <p:nvSpPr>
          <p:cNvPr id="3" name="Content Placeholder 2">
            <a:extLst>
              <a:ext uri="{FF2B5EF4-FFF2-40B4-BE49-F238E27FC236}">
                <a16:creationId xmlns:a16="http://schemas.microsoft.com/office/drawing/2014/main" id="{8E876BF6-3C33-0042-94EE-ECE14679525E}"/>
              </a:ext>
            </a:extLst>
          </p:cNvPr>
          <p:cNvSpPr>
            <a:spLocks noGrp="1"/>
          </p:cNvSpPr>
          <p:nvPr>
            <p:ph idx="1"/>
          </p:nvPr>
        </p:nvSpPr>
        <p:spPr>
          <a:xfrm>
            <a:off x="394038" y="2065985"/>
            <a:ext cx="4758126" cy="4792015"/>
          </a:xfrm>
        </p:spPr>
        <p:txBody>
          <a:bodyPr>
            <a:normAutofit/>
          </a:bodyPr>
          <a:lstStyle/>
          <a:p>
            <a:pPr>
              <a:lnSpc>
                <a:spcPct val="100000"/>
              </a:lnSpc>
            </a:pPr>
            <a:r>
              <a:rPr lang="en-US" sz="1600" dirty="0"/>
              <a:t>HIPEC: 60 pts / No HIPEC: 60 pts</a:t>
            </a:r>
          </a:p>
          <a:p>
            <a:pPr>
              <a:lnSpc>
                <a:spcPct val="100000"/>
              </a:lnSpc>
            </a:pPr>
            <a:r>
              <a:rPr lang="en-US" sz="1600" dirty="0"/>
              <a:t>Stage IIIc-IV, </a:t>
            </a:r>
            <a:r>
              <a:rPr lang="en-US" sz="1600" dirty="0">
                <a:effectLst/>
                <a:latin typeface="AdvPTimes"/>
              </a:rPr>
              <a:t>Randomized preoperatively </a:t>
            </a:r>
          </a:p>
          <a:p>
            <a:pPr>
              <a:lnSpc>
                <a:spcPct val="100000"/>
              </a:lnSpc>
            </a:pPr>
            <a:r>
              <a:rPr lang="en-US" sz="1600" dirty="0"/>
              <a:t>Platinum-sensitive disease (n=34):</a:t>
            </a:r>
          </a:p>
          <a:p>
            <a:pPr lvl="1">
              <a:lnSpc>
                <a:spcPct val="100000"/>
              </a:lnSpc>
            </a:pPr>
            <a:r>
              <a:rPr lang="en-US" sz="1400" dirty="0"/>
              <a:t>Cisplatin 100 mg/m2 and paclitaxel 175 mg/m2 </a:t>
            </a:r>
          </a:p>
          <a:p>
            <a:pPr lvl="1">
              <a:lnSpc>
                <a:spcPct val="100000"/>
              </a:lnSpc>
            </a:pPr>
            <a:r>
              <a:rPr lang="en-US" sz="1400" dirty="0"/>
              <a:t>60 min at 42.5 °C</a:t>
            </a:r>
          </a:p>
          <a:p>
            <a:pPr>
              <a:lnSpc>
                <a:spcPct val="100000"/>
              </a:lnSpc>
            </a:pPr>
            <a:r>
              <a:rPr lang="en-US" sz="1600" dirty="0"/>
              <a:t>Platinum- resistant disease (n = 26):</a:t>
            </a:r>
          </a:p>
          <a:p>
            <a:pPr lvl="1">
              <a:lnSpc>
                <a:spcPct val="100000"/>
              </a:lnSpc>
            </a:pPr>
            <a:r>
              <a:rPr lang="en-US" sz="1400" dirty="0"/>
              <a:t>Doxorubicin 35 mg/m2</a:t>
            </a:r>
          </a:p>
          <a:p>
            <a:pPr lvl="1">
              <a:lnSpc>
                <a:spcPct val="100000"/>
              </a:lnSpc>
            </a:pPr>
            <a:r>
              <a:rPr lang="en-US" sz="1400" dirty="0"/>
              <a:t>Paclitaxel 175 mg/m2 or mitomycin 15 mg/m2</a:t>
            </a:r>
          </a:p>
          <a:p>
            <a:pPr lvl="1">
              <a:lnSpc>
                <a:spcPct val="100000"/>
              </a:lnSpc>
            </a:pPr>
            <a:r>
              <a:rPr lang="en-US" sz="1400" dirty="0"/>
              <a:t>60 min at 42.5 °C. </a:t>
            </a:r>
          </a:p>
          <a:p>
            <a:pPr>
              <a:lnSpc>
                <a:spcPct val="100000"/>
              </a:lnSpc>
            </a:pPr>
            <a:r>
              <a:rPr lang="en-US" sz="1600" dirty="0"/>
              <a:t>Open: n=40 / Closed: n=20</a:t>
            </a:r>
          </a:p>
        </p:txBody>
      </p:sp>
      <p:sp>
        <p:nvSpPr>
          <p:cNvPr id="4" name="TextBox 3">
            <a:extLst>
              <a:ext uri="{FF2B5EF4-FFF2-40B4-BE49-F238E27FC236}">
                <a16:creationId xmlns:a16="http://schemas.microsoft.com/office/drawing/2014/main" id="{849DC0E8-13E1-A941-9965-BDF760A199C8}"/>
              </a:ext>
            </a:extLst>
          </p:cNvPr>
          <p:cNvSpPr txBox="1"/>
          <p:nvPr/>
        </p:nvSpPr>
        <p:spPr>
          <a:xfrm>
            <a:off x="8759952" y="6476703"/>
            <a:ext cx="3038011" cy="253916"/>
          </a:xfrm>
          <a:prstGeom prst="rect">
            <a:avLst/>
          </a:prstGeom>
          <a:noFill/>
        </p:spPr>
        <p:txBody>
          <a:bodyPr wrap="none" rtlCol="0">
            <a:spAutoFit/>
          </a:bodyPr>
          <a:lstStyle/>
          <a:p>
            <a:r>
              <a:rPr lang="en-US" sz="1050" dirty="0" err="1"/>
              <a:t>Spiliotis</a:t>
            </a:r>
            <a:r>
              <a:rPr lang="en-US" sz="1050" dirty="0"/>
              <a:t> J, et al. Ann Surg Oncol. 2015;22(5):1570-5. </a:t>
            </a:r>
            <a:endParaRPr lang="en-TR" sz="1050" dirty="0"/>
          </a:p>
        </p:txBody>
      </p:sp>
      <p:pic>
        <p:nvPicPr>
          <p:cNvPr id="6" name="Picture 5">
            <a:extLst>
              <a:ext uri="{FF2B5EF4-FFF2-40B4-BE49-F238E27FC236}">
                <a16:creationId xmlns:a16="http://schemas.microsoft.com/office/drawing/2014/main" id="{9FF17493-AC05-7646-A981-6A8294249A96}"/>
              </a:ext>
            </a:extLst>
          </p:cNvPr>
          <p:cNvPicPr>
            <a:picLocks noChangeAspect="1"/>
          </p:cNvPicPr>
          <p:nvPr/>
        </p:nvPicPr>
        <p:blipFill>
          <a:blip r:embed="rId2"/>
          <a:stretch>
            <a:fillRect/>
          </a:stretch>
        </p:blipFill>
        <p:spPr>
          <a:xfrm>
            <a:off x="4707925" y="2651902"/>
            <a:ext cx="7352250" cy="3673282"/>
          </a:xfrm>
          <a:prstGeom prst="rect">
            <a:avLst/>
          </a:prstGeom>
        </p:spPr>
      </p:pic>
      <p:pic>
        <p:nvPicPr>
          <p:cNvPr id="8" name="Picture 7">
            <a:extLst>
              <a:ext uri="{FF2B5EF4-FFF2-40B4-BE49-F238E27FC236}">
                <a16:creationId xmlns:a16="http://schemas.microsoft.com/office/drawing/2014/main" id="{DF788CC4-8247-9648-BAFD-F656B9ED4B4A}"/>
              </a:ext>
            </a:extLst>
          </p:cNvPr>
          <p:cNvPicPr>
            <a:picLocks noChangeAspect="1"/>
          </p:cNvPicPr>
          <p:nvPr/>
        </p:nvPicPr>
        <p:blipFill>
          <a:blip r:embed="rId3"/>
          <a:stretch>
            <a:fillRect/>
          </a:stretch>
        </p:blipFill>
        <p:spPr>
          <a:xfrm>
            <a:off x="10248900" y="68104"/>
            <a:ext cx="1943100" cy="520700"/>
          </a:xfrm>
          <a:prstGeom prst="rect">
            <a:avLst/>
          </a:prstGeom>
        </p:spPr>
      </p:pic>
      <p:pic>
        <p:nvPicPr>
          <p:cNvPr id="10" name="Picture 9">
            <a:extLst>
              <a:ext uri="{FF2B5EF4-FFF2-40B4-BE49-F238E27FC236}">
                <a16:creationId xmlns:a16="http://schemas.microsoft.com/office/drawing/2014/main" id="{58DA6383-7BFE-2740-BF84-B40148091087}"/>
              </a:ext>
            </a:extLst>
          </p:cNvPr>
          <p:cNvPicPr>
            <a:picLocks noChangeAspect="1"/>
          </p:cNvPicPr>
          <p:nvPr/>
        </p:nvPicPr>
        <p:blipFill>
          <a:blip r:embed="rId4"/>
          <a:stretch>
            <a:fillRect/>
          </a:stretch>
        </p:blipFill>
        <p:spPr>
          <a:xfrm>
            <a:off x="1124871" y="598277"/>
            <a:ext cx="9900412" cy="1458235"/>
          </a:xfrm>
          <a:prstGeom prst="rect">
            <a:avLst/>
          </a:prstGeom>
          <a:ln>
            <a:solidFill>
              <a:schemeClr val="tx1"/>
            </a:solidFill>
          </a:ln>
        </p:spPr>
      </p:pic>
      <p:sp>
        <p:nvSpPr>
          <p:cNvPr id="11" name="TextBox 10">
            <a:extLst>
              <a:ext uri="{FF2B5EF4-FFF2-40B4-BE49-F238E27FC236}">
                <a16:creationId xmlns:a16="http://schemas.microsoft.com/office/drawing/2014/main" id="{C9971F4B-E3F2-6B4E-8300-C485C449CE01}"/>
              </a:ext>
            </a:extLst>
          </p:cNvPr>
          <p:cNvSpPr txBox="1"/>
          <p:nvPr/>
        </p:nvSpPr>
        <p:spPr>
          <a:xfrm>
            <a:off x="6075077" y="2282569"/>
            <a:ext cx="1953355" cy="369332"/>
          </a:xfrm>
          <a:prstGeom prst="rect">
            <a:avLst/>
          </a:prstGeom>
          <a:noFill/>
        </p:spPr>
        <p:txBody>
          <a:bodyPr wrap="none" rtlCol="0">
            <a:spAutoFit/>
          </a:bodyPr>
          <a:lstStyle/>
          <a:p>
            <a:r>
              <a:rPr lang="en-TR" b="1" dirty="0">
                <a:solidFill>
                  <a:srgbClr val="C00000"/>
                </a:solidFill>
              </a:rPr>
              <a:t>Platinum-sensitive</a:t>
            </a:r>
          </a:p>
        </p:txBody>
      </p:sp>
      <p:sp>
        <p:nvSpPr>
          <p:cNvPr id="12" name="TextBox 11">
            <a:extLst>
              <a:ext uri="{FF2B5EF4-FFF2-40B4-BE49-F238E27FC236}">
                <a16:creationId xmlns:a16="http://schemas.microsoft.com/office/drawing/2014/main" id="{67BD4486-2500-7849-BA72-75680F2B7082}"/>
              </a:ext>
            </a:extLst>
          </p:cNvPr>
          <p:cNvSpPr txBox="1"/>
          <p:nvPr/>
        </p:nvSpPr>
        <p:spPr>
          <a:xfrm>
            <a:off x="9509331" y="2299424"/>
            <a:ext cx="1941172" cy="369332"/>
          </a:xfrm>
          <a:prstGeom prst="rect">
            <a:avLst/>
          </a:prstGeom>
          <a:noFill/>
        </p:spPr>
        <p:txBody>
          <a:bodyPr wrap="none" rtlCol="0">
            <a:spAutoFit/>
          </a:bodyPr>
          <a:lstStyle/>
          <a:p>
            <a:r>
              <a:rPr lang="en-TR" b="1" dirty="0">
                <a:solidFill>
                  <a:srgbClr val="C00000"/>
                </a:solidFill>
              </a:rPr>
              <a:t>Platinum-resistant</a:t>
            </a:r>
          </a:p>
        </p:txBody>
      </p:sp>
      <p:sp>
        <p:nvSpPr>
          <p:cNvPr id="14" name="TextBox 13">
            <a:extLst>
              <a:ext uri="{FF2B5EF4-FFF2-40B4-BE49-F238E27FC236}">
                <a16:creationId xmlns:a16="http://schemas.microsoft.com/office/drawing/2014/main" id="{70ACEB45-A9BC-6C4C-81FE-9303C5A08840}"/>
              </a:ext>
            </a:extLst>
          </p:cNvPr>
          <p:cNvSpPr txBox="1"/>
          <p:nvPr/>
        </p:nvSpPr>
        <p:spPr>
          <a:xfrm>
            <a:off x="6577906" y="4414566"/>
            <a:ext cx="947695"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=0.035</a:t>
            </a:r>
          </a:p>
        </p:txBody>
      </p:sp>
      <p:sp>
        <p:nvSpPr>
          <p:cNvPr id="15" name="TextBox 14">
            <a:extLst>
              <a:ext uri="{FF2B5EF4-FFF2-40B4-BE49-F238E27FC236}">
                <a16:creationId xmlns:a16="http://schemas.microsoft.com/office/drawing/2014/main" id="{093BCE0D-3B3F-954F-8A24-F5A24F8E176D}"/>
              </a:ext>
            </a:extLst>
          </p:cNvPr>
          <p:cNvSpPr txBox="1"/>
          <p:nvPr/>
        </p:nvSpPr>
        <p:spPr>
          <a:xfrm>
            <a:off x="6706242" y="3225457"/>
            <a:ext cx="1288623" cy="307777"/>
          </a:xfrm>
          <a:prstGeom prst="rect">
            <a:avLst/>
          </a:prstGeom>
          <a:noFill/>
        </p:spPr>
        <p:txBody>
          <a:bodyPr wrap="none" rtlCol="0">
            <a:spAutoFit/>
          </a:bodyPr>
          <a:lstStyle/>
          <a:p>
            <a:r>
              <a:rPr lang="tr-TR" sz="1400" dirty="0">
                <a:solidFill>
                  <a:srgbClr val="C00000"/>
                </a:solidFill>
              </a:rPr>
              <a:t>No-HIPEC: 15.2</a:t>
            </a:r>
            <a:endParaRPr lang="en-TR" sz="1400" dirty="0">
              <a:solidFill>
                <a:srgbClr val="C00000"/>
              </a:solidFill>
            </a:endParaRPr>
          </a:p>
        </p:txBody>
      </p:sp>
      <p:sp>
        <p:nvSpPr>
          <p:cNvPr id="16" name="TextBox 15">
            <a:extLst>
              <a:ext uri="{FF2B5EF4-FFF2-40B4-BE49-F238E27FC236}">
                <a16:creationId xmlns:a16="http://schemas.microsoft.com/office/drawing/2014/main" id="{57ADDDCA-B8C3-2045-894A-965F0C24FFD9}"/>
              </a:ext>
            </a:extLst>
          </p:cNvPr>
          <p:cNvSpPr txBox="1"/>
          <p:nvPr/>
        </p:nvSpPr>
        <p:spPr>
          <a:xfrm>
            <a:off x="7075574" y="3776662"/>
            <a:ext cx="1024127" cy="307777"/>
          </a:xfrm>
          <a:prstGeom prst="rect">
            <a:avLst/>
          </a:prstGeom>
          <a:noFill/>
        </p:spPr>
        <p:txBody>
          <a:bodyPr wrap="none" rtlCol="0">
            <a:spAutoFit/>
          </a:bodyPr>
          <a:lstStyle/>
          <a:p>
            <a:r>
              <a:rPr lang="tr-TR" sz="1400" dirty="0">
                <a:solidFill>
                  <a:srgbClr val="C00000"/>
                </a:solidFill>
              </a:rPr>
              <a:t>HIPEC: 26.8</a:t>
            </a:r>
            <a:endParaRPr lang="en-TR" sz="1400" dirty="0">
              <a:solidFill>
                <a:srgbClr val="C00000"/>
              </a:solidFill>
            </a:endParaRPr>
          </a:p>
        </p:txBody>
      </p:sp>
      <p:pic>
        <p:nvPicPr>
          <p:cNvPr id="7" name="Picture 6">
            <a:extLst>
              <a:ext uri="{FF2B5EF4-FFF2-40B4-BE49-F238E27FC236}">
                <a16:creationId xmlns:a16="http://schemas.microsoft.com/office/drawing/2014/main" id="{2C2ABC12-7593-064D-872E-F245218BC193}"/>
              </a:ext>
            </a:extLst>
          </p:cNvPr>
          <p:cNvPicPr>
            <a:picLocks noChangeAspect="1"/>
          </p:cNvPicPr>
          <p:nvPr/>
        </p:nvPicPr>
        <p:blipFill>
          <a:blip r:embed="rId5"/>
          <a:stretch>
            <a:fillRect/>
          </a:stretch>
        </p:blipFill>
        <p:spPr>
          <a:xfrm>
            <a:off x="615045" y="5763718"/>
            <a:ext cx="3332384" cy="839943"/>
          </a:xfrm>
          <a:prstGeom prst="rect">
            <a:avLst/>
          </a:prstGeom>
        </p:spPr>
      </p:pic>
      <p:pic>
        <p:nvPicPr>
          <p:cNvPr id="13" name="Picture 12">
            <a:extLst>
              <a:ext uri="{FF2B5EF4-FFF2-40B4-BE49-F238E27FC236}">
                <a16:creationId xmlns:a16="http://schemas.microsoft.com/office/drawing/2014/main" id="{48489D0E-237D-D24B-9276-8973B32A50F7}"/>
              </a:ext>
            </a:extLst>
          </p:cNvPr>
          <p:cNvPicPr>
            <a:picLocks noChangeAspect="1"/>
          </p:cNvPicPr>
          <p:nvPr/>
        </p:nvPicPr>
        <p:blipFill>
          <a:blip r:embed="rId6"/>
          <a:stretch>
            <a:fillRect/>
          </a:stretch>
        </p:blipFill>
        <p:spPr>
          <a:xfrm>
            <a:off x="615045" y="5281306"/>
            <a:ext cx="3332384" cy="529530"/>
          </a:xfrm>
          <a:prstGeom prst="rect">
            <a:avLst/>
          </a:prstGeom>
        </p:spPr>
      </p:pic>
      <p:sp>
        <p:nvSpPr>
          <p:cNvPr id="17" name="TextBox 16">
            <a:extLst>
              <a:ext uri="{FF2B5EF4-FFF2-40B4-BE49-F238E27FC236}">
                <a16:creationId xmlns:a16="http://schemas.microsoft.com/office/drawing/2014/main" id="{65B7C793-80ED-8245-A556-4CE2BDA2877F}"/>
              </a:ext>
            </a:extLst>
          </p:cNvPr>
          <p:cNvSpPr txBox="1"/>
          <p:nvPr/>
        </p:nvSpPr>
        <p:spPr>
          <a:xfrm>
            <a:off x="10600082" y="3881468"/>
            <a:ext cx="1024127" cy="307777"/>
          </a:xfrm>
          <a:prstGeom prst="rect">
            <a:avLst/>
          </a:prstGeom>
          <a:noFill/>
        </p:spPr>
        <p:txBody>
          <a:bodyPr wrap="none" rtlCol="0">
            <a:spAutoFit/>
          </a:bodyPr>
          <a:lstStyle/>
          <a:p>
            <a:r>
              <a:rPr lang="tr-TR" sz="1400" dirty="0">
                <a:solidFill>
                  <a:srgbClr val="C00000"/>
                </a:solidFill>
              </a:rPr>
              <a:t>HIPEC: 26.6</a:t>
            </a:r>
            <a:endParaRPr lang="en-TR" sz="1400" dirty="0">
              <a:solidFill>
                <a:srgbClr val="C00000"/>
              </a:solidFill>
            </a:endParaRPr>
          </a:p>
        </p:txBody>
      </p:sp>
      <p:sp>
        <p:nvSpPr>
          <p:cNvPr id="18" name="TextBox 17">
            <a:extLst>
              <a:ext uri="{FF2B5EF4-FFF2-40B4-BE49-F238E27FC236}">
                <a16:creationId xmlns:a16="http://schemas.microsoft.com/office/drawing/2014/main" id="{1FA1A357-2610-B246-B1C7-DE64DB3A81B1}"/>
              </a:ext>
            </a:extLst>
          </p:cNvPr>
          <p:cNvSpPr txBox="1"/>
          <p:nvPr/>
        </p:nvSpPr>
        <p:spPr>
          <a:xfrm>
            <a:off x="9748836" y="4630009"/>
            <a:ext cx="1288623" cy="307777"/>
          </a:xfrm>
          <a:prstGeom prst="rect">
            <a:avLst/>
          </a:prstGeom>
          <a:noFill/>
        </p:spPr>
        <p:txBody>
          <a:bodyPr wrap="none" rtlCol="0">
            <a:spAutoFit/>
          </a:bodyPr>
          <a:lstStyle/>
          <a:p>
            <a:r>
              <a:rPr lang="tr-TR" sz="1400" dirty="0">
                <a:solidFill>
                  <a:srgbClr val="C00000"/>
                </a:solidFill>
              </a:rPr>
              <a:t>No-HIPEC: 10.2</a:t>
            </a:r>
            <a:endParaRPr lang="en-TR" sz="1400" dirty="0">
              <a:solidFill>
                <a:srgbClr val="C00000"/>
              </a:solidFill>
            </a:endParaRPr>
          </a:p>
        </p:txBody>
      </p:sp>
      <p:sp>
        <p:nvSpPr>
          <p:cNvPr id="19" name="TextBox 18">
            <a:extLst>
              <a:ext uri="{FF2B5EF4-FFF2-40B4-BE49-F238E27FC236}">
                <a16:creationId xmlns:a16="http://schemas.microsoft.com/office/drawing/2014/main" id="{622A54B6-4E1B-664D-960F-FD668704EED8}"/>
              </a:ext>
            </a:extLst>
          </p:cNvPr>
          <p:cNvSpPr txBox="1"/>
          <p:nvPr/>
        </p:nvSpPr>
        <p:spPr>
          <a:xfrm>
            <a:off x="11220450" y="4340764"/>
            <a:ext cx="676788"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=NS</a:t>
            </a:r>
          </a:p>
        </p:txBody>
      </p:sp>
    </p:spTree>
    <p:extLst>
      <p:ext uri="{BB962C8B-B14F-4D97-AF65-F5344CB8AC3E}">
        <p14:creationId xmlns:p14="http://schemas.microsoft.com/office/powerpoint/2010/main" val="17882953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45C3-AC32-D0B5-4EC4-647BE43400BE}"/>
              </a:ext>
            </a:extLst>
          </p:cNvPr>
          <p:cNvSpPr>
            <a:spLocks noGrp="1"/>
          </p:cNvSpPr>
          <p:nvPr>
            <p:ph type="title"/>
          </p:nvPr>
        </p:nvSpPr>
        <p:spPr>
          <a:xfrm>
            <a:off x="166255" y="125679"/>
            <a:ext cx="11456895" cy="468888"/>
          </a:xfrm>
        </p:spPr>
        <p:txBody>
          <a:bodyPr>
            <a:normAutofit fontScale="90000"/>
          </a:bodyPr>
          <a:lstStyle/>
          <a:p>
            <a:pPr algn="ct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Patients Travel Long Distance for HIPEC &amp; Cleveland Clinic Data 2022</a:t>
            </a:r>
          </a:p>
        </p:txBody>
      </p:sp>
      <p:pic>
        <p:nvPicPr>
          <p:cNvPr id="12" name="Content Placeholder 11">
            <a:extLst>
              <a:ext uri="{FF2B5EF4-FFF2-40B4-BE49-F238E27FC236}">
                <a16:creationId xmlns:a16="http://schemas.microsoft.com/office/drawing/2014/main" id="{EE89ED62-975F-4DD3-1C6B-7AA52A4CEF5B}"/>
              </a:ext>
            </a:extLst>
          </p:cNvPr>
          <p:cNvPicPr>
            <a:picLocks noGrp="1" noChangeAspect="1"/>
          </p:cNvPicPr>
          <p:nvPr>
            <p:ph idx="1"/>
          </p:nvPr>
        </p:nvPicPr>
        <p:blipFill>
          <a:blip r:embed="rId2"/>
          <a:stretch>
            <a:fillRect/>
          </a:stretch>
        </p:blipFill>
        <p:spPr>
          <a:xfrm>
            <a:off x="1169973" y="681037"/>
            <a:ext cx="9632894" cy="1722298"/>
          </a:xfrm>
          <a:ln>
            <a:solidFill>
              <a:schemeClr val="tx1"/>
            </a:solidFill>
          </a:ln>
          <a:effectLst>
            <a:glow rad="101600">
              <a:schemeClr val="accent3">
                <a:satMod val="175000"/>
                <a:alpha val="40000"/>
              </a:schemeClr>
            </a:glow>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1EEA507D-2B87-9E58-3D5A-005722D4BA9F}"/>
              </a:ext>
            </a:extLst>
          </p:cNvPr>
          <p:cNvPicPr>
            <a:picLocks noChangeAspect="1"/>
          </p:cNvPicPr>
          <p:nvPr/>
        </p:nvPicPr>
        <p:blipFill>
          <a:blip r:embed="rId3"/>
          <a:stretch>
            <a:fillRect/>
          </a:stretch>
        </p:blipFill>
        <p:spPr>
          <a:xfrm>
            <a:off x="728283" y="2576276"/>
            <a:ext cx="4667301" cy="3829899"/>
          </a:xfrm>
          <a:prstGeom prst="rect">
            <a:avLst/>
          </a:prstGeom>
          <a:effectLst>
            <a:glow rad="63500">
              <a:schemeClr val="accent3">
                <a:satMod val="175000"/>
                <a:alpha val="40000"/>
              </a:schemeClr>
            </a:glow>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A64AB482-137B-50CE-0961-6402E6C78A33}"/>
              </a:ext>
            </a:extLst>
          </p:cNvPr>
          <p:cNvPicPr>
            <a:picLocks noChangeAspect="1"/>
          </p:cNvPicPr>
          <p:nvPr/>
        </p:nvPicPr>
        <p:blipFill>
          <a:blip r:embed="rId4"/>
          <a:stretch>
            <a:fillRect/>
          </a:stretch>
        </p:blipFill>
        <p:spPr>
          <a:xfrm>
            <a:off x="5986420" y="2576276"/>
            <a:ext cx="5539542" cy="3829899"/>
          </a:xfrm>
          <a:prstGeom prst="rect">
            <a:avLst/>
          </a:prstGeom>
          <a:effectLst>
            <a:glow rad="63500">
              <a:schemeClr val="accent3">
                <a:satMod val="175000"/>
                <a:alpha val="40000"/>
              </a:schemeClr>
            </a:glow>
            <a:outerShdw blurRad="50800" dist="38100" dir="8100000" algn="tr" rotWithShape="0">
              <a:prstClr val="black">
                <a:alpha val="40000"/>
              </a:prstClr>
            </a:outerShdw>
          </a:effectLst>
        </p:spPr>
      </p:pic>
      <p:sp>
        <p:nvSpPr>
          <p:cNvPr id="17" name="TextBox 16">
            <a:extLst>
              <a:ext uri="{FF2B5EF4-FFF2-40B4-BE49-F238E27FC236}">
                <a16:creationId xmlns:a16="http://schemas.microsoft.com/office/drawing/2014/main" id="{F8AB5192-594A-8195-925C-0B74CD954830}"/>
              </a:ext>
            </a:extLst>
          </p:cNvPr>
          <p:cNvSpPr txBox="1"/>
          <p:nvPr/>
        </p:nvSpPr>
        <p:spPr>
          <a:xfrm>
            <a:off x="6991018" y="6531894"/>
            <a:ext cx="4472699" cy="261610"/>
          </a:xfrm>
          <a:prstGeom prst="rect">
            <a:avLst/>
          </a:prstGeom>
          <a:noFill/>
        </p:spPr>
        <p:txBody>
          <a:bodyPr wrap="none" rtlCol="0">
            <a:spAutoFit/>
          </a:bodyPr>
          <a:lstStyle/>
          <a:p>
            <a:r>
              <a:rPr lang="en-US" sz="1100" b="1" i="1" dirty="0">
                <a:solidFill>
                  <a:srgbClr val="002060"/>
                </a:solidFill>
                <a:effectLst/>
                <a:latin typeface="Arial" panose="020B0604020202020204" pitchFamily="34" charset="0"/>
              </a:rPr>
              <a:t>Chambers, Laura M., et al. Gynecologic Oncology Reports, 2022</a:t>
            </a:r>
            <a:endParaRPr lang="en-US" sz="1100" b="1" i="1" dirty="0">
              <a:solidFill>
                <a:srgbClr val="002060"/>
              </a:solidFill>
            </a:endParaRPr>
          </a:p>
        </p:txBody>
      </p:sp>
    </p:spTree>
    <p:extLst>
      <p:ext uri="{BB962C8B-B14F-4D97-AF65-F5344CB8AC3E}">
        <p14:creationId xmlns:p14="http://schemas.microsoft.com/office/powerpoint/2010/main" val="13322083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0FBB-08AA-B742-A880-96668D628373}"/>
              </a:ext>
            </a:extLst>
          </p:cNvPr>
          <p:cNvSpPr>
            <a:spLocks noGrp="1"/>
          </p:cNvSpPr>
          <p:nvPr>
            <p:ph type="title"/>
          </p:nvPr>
        </p:nvSpPr>
        <p:spPr>
          <a:xfrm>
            <a:off x="838200" y="55130"/>
            <a:ext cx="10515600" cy="824661"/>
          </a:xfrm>
        </p:spPr>
        <p:txBody>
          <a:bodyPr/>
          <a:lstStyle/>
          <a:p>
            <a:pPr algn="ctr"/>
            <a:r>
              <a:rPr lang="en-TR" b="1" dirty="0">
                <a:solidFill>
                  <a:srgbClr val="C00000"/>
                </a:solidFill>
              </a:rPr>
              <a:t>GOG 252 &amp; GOG 172: Long-Term OS</a:t>
            </a:r>
          </a:p>
        </p:txBody>
      </p:sp>
      <p:pic>
        <p:nvPicPr>
          <p:cNvPr id="9" name="Content Placeholder 8">
            <a:extLst>
              <a:ext uri="{FF2B5EF4-FFF2-40B4-BE49-F238E27FC236}">
                <a16:creationId xmlns:a16="http://schemas.microsoft.com/office/drawing/2014/main" id="{5D2D7007-2526-434E-9C48-7F60D3F24B2E}"/>
              </a:ext>
            </a:extLst>
          </p:cNvPr>
          <p:cNvPicPr>
            <a:picLocks noGrp="1" noChangeAspect="1"/>
          </p:cNvPicPr>
          <p:nvPr>
            <p:ph idx="1"/>
          </p:nvPr>
        </p:nvPicPr>
        <p:blipFill>
          <a:blip r:embed="rId2"/>
          <a:stretch>
            <a:fillRect/>
          </a:stretch>
        </p:blipFill>
        <p:spPr>
          <a:xfrm>
            <a:off x="302547" y="1028699"/>
            <a:ext cx="6289982" cy="4782165"/>
          </a:xfrm>
        </p:spPr>
      </p:pic>
      <p:pic>
        <p:nvPicPr>
          <p:cNvPr id="13" name="Picture 12">
            <a:extLst>
              <a:ext uri="{FF2B5EF4-FFF2-40B4-BE49-F238E27FC236}">
                <a16:creationId xmlns:a16="http://schemas.microsoft.com/office/drawing/2014/main" id="{A8615EAB-8F73-3549-90B0-5D9AED007FA8}"/>
              </a:ext>
            </a:extLst>
          </p:cNvPr>
          <p:cNvPicPr>
            <a:picLocks noChangeAspect="1"/>
          </p:cNvPicPr>
          <p:nvPr/>
        </p:nvPicPr>
        <p:blipFill>
          <a:blip r:embed="rId3"/>
          <a:stretch>
            <a:fillRect/>
          </a:stretch>
        </p:blipFill>
        <p:spPr>
          <a:xfrm>
            <a:off x="7152353" y="1538338"/>
            <a:ext cx="4737100" cy="2591210"/>
          </a:xfrm>
          <a:prstGeom prst="rect">
            <a:avLst/>
          </a:prstGeom>
        </p:spPr>
      </p:pic>
      <p:pic>
        <p:nvPicPr>
          <p:cNvPr id="15" name="Picture 14">
            <a:extLst>
              <a:ext uri="{FF2B5EF4-FFF2-40B4-BE49-F238E27FC236}">
                <a16:creationId xmlns:a16="http://schemas.microsoft.com/office/drawing/2014/main" id="{6C863C6E-4D7A-A448-BB5D-1EE9B7E90DBC}"/>
              </a:ext>
            </a:extLst>
          </p:cNvPr>
          <p:cNvPicPr>
            <a:picLocks noChangeAspect="1"/>
          </p:cNvPicPr>
          <p:nvPr/>
        </p:nvPicPr>
        <p:blipFill>
          <a:blip r:embed="rId4"/>
          <a:stretch>
            <a:fillRect/>
          </a:stretch>
        </p:blipFill>
        <p:spPr>
          <a:xfrm>
            <a:off x="931606" y="6462037"/>
            <a:ext cx="10388600" cy="254000"/>
          </a:xfrm>
          <a:prstGeom prst="rect">
            <a:avLst/>
          </a:prstGeom>
        </p:spPr>
      </p:pic>
    </p:spTree>
    <p:extLst>
      <p:ext uri="{BB962C8B-B14F-4D97-AF65-F5344CB8AC3E}">
        <p14:creationId xmlns:p14="http://schemas.microsoft.com/office/powerpoint/2010/main" val="16334919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A645-0C7C-7E4C-8366-4890A20BBC37}"/>
              </a:ext>
            </a:extLst>
          </p:cNvPr>
          <p:cNvSpPr>
            <a:spLocks noGrp="1"/>
          </p:cNvSpPr>
          <p:nvPr>
            <p:ph type="title"/>
          </p:nvPr>
        </p:nvSpPr>
        <p:spPr>
          <a:xfrm>
            <a:off x="0" y="827314"/>
            <a:ext cx="11133719" cy="1524000"/>
          </a:xfrm>
        </p:spPr>
        <p:txBody>
          <a:bodyPr>
            <a:noAutofit/>
          </a:bodyPr>
          <a:lstStyle/>
          <a:p>
            <a:pPr algn="ctr">
              <a:lnSpc>
                <a:spcPct val="100000"/>
              </a:lnSpc>
            </a:pPr>
            <a:r>
              <a:rPr lang="en-US" sz="2800" dirty="0">
                <a:solidFill>
                  <a:schemeClr val="accent1"/>
                </a:solidFill>
              </a:rPr>
              <a:t>OV21/PETROC: a randomized Gynecologic Cancer Intergroup phase II study of intraperitoneal versus intravenous chemotherapy following neoadjuvant chemotherapy and optimal debulking surgery in epithelial ovarian cancer</a:t>
            </a:r>
            <a:endParaRPr lang="en-TR" sz="2800" dirty="0">
              <a:solidFill>
                <a:schemeClr val="accent1"/>
              </a:solidFill>
            </a:endParaRPr>
          </a:p>
        </p:txBody>
      </p:sp>
      <p:pic>
        <p:nvPicPr>
          <p:cNvPr id="8" name="Content Placeholder 7">
            <a:extLst>
              <a:ext uri="{FF2B5EF4-FFF2-40B4-BE49-F238E27FC236}">
                <a16:creationId xmlns:a16="http://schemas.microsoft.com/office/drawing/2014/main" id="{DA62F3E6-0AF0-B24F-B0B7-9B96A4D0669D}"/>
              </a:ext>
            </a:extLst>
          </p:cNvPr>
          <p:cNvPicPr>
            <a:picLocks noGrp="1" noChangeAspect="1"/>
          </p:cNvPicPr>
          <p:nvPr>
            <p:ph idx="1"/>
          </p:nvPr>
        </p:nvPicPr>
        <p:blipFill>
          <a:blip r:embed="rId2"/>
          <a:stretch>
            <a:fillRect/>
          </a:stretch>
        </p:blipFill>
        <p:spPr>
          <a:xfrm>
            <a:off x="1355271" y="2429428"/>
            <a:ext cx="9481457" cy="4078615"/>
          </a:xfrm>
        </p:spPr>
      </p:pic>
      <p:sp>
        <p:nvSpPr>
          <p:cNvPr id="4" name="TextBox 3">
            <a:extLst>
              <a:ext uri="{FF2B5EF4-FFF2-40B4-BE49-F238E27FC236}">
                <a16:creationId xmlns:a16="http://schemas.microsoft.com/office/drawing/2014/main" id="{64ABADEF-98FC-CD45-A511-3FBD04838F30}"/>
              </a:ext>
            </a:extLst>
          </p:cNvPr>
          <p:cNvSpPr txBox="1"/>
          <p:nvPr/>
        </p:nvSpPr>
        <p:spPr>
          <a:xfrm>
            <a:off x="9173028" y="6454321"/>
            <a:ext cx="2627642" cy="246221"/>
          </a:xfrm>
          <a:prstGeom prst="rect">
            <a:avLst/>
          </a:prstGeom>
          <a:noFill/>
        </p:spPr>
        <p:txBody>
          <a:bodyPr wrap="none" rtlCol="0">
            <a:spAutoFit/>
          </a:bodyPr>
          <a:lstStyle/>
          <a:p>
            <a:r>
              <a:rPr lang="en-US" sz="1000" dirty="0"/>
              <a:t>Provencher DM, Ann Oncol. 2018;29(2):431-8. </a:t>
            </a:r>
            <a:endParaRPr lang="en-TR" sz="1000" dirty="0"/>
          </a:p>
        </p:txBody>
      </p:sp>
      <p:pic>
        <p:nvPicPr>
          <p:cNvPr id="5" name="Picture 4">
            <a:extLst>
              <a:ext uri="{FF2B5EF4-FFF2-40B4-BE49-F238E27FC236}">
                <a16:creationId xmlns:a16="http://schemas.microsoft.com/office/drawing/2014/main" id="{14125F19-4B43-6448-B922-566BCF063D62}"/>
              </a:ext>
            </a:extLst>
          </p:cNvPr>
          <p:cNvPicPr>
            <a:picLocks noChangeAspect="1"/>
          </p:cNvPicPr>
          <p:nvPr/>
        </p:nvPicPr>
        <p:blipFill>
          <a:blip r:embed="rId3"/>
          <a:stretch>
            <a:fillRect/>
          </a:stretch>
        </p:blipFill>
        <p:spPr>
          <a:xfrm>
            <a:off x="11133719" y="111209"/>
            <a:ext cx="914400" cy="1155700"/>
          </a:xfrm>
          <a:prstGeom prst="rect">
            <a:avLst/>
          </a:prstGeom>
        </p:spPr>
      </p:pic>
      <p:sp>
        <p:nvSpPr>
          <p:cNvPr id="6" name="Title 1">
            <a:extLst>
              <a:ext uri="{FF2B5EF4-FFF2-40B4-BE49-F238E27FC236}">
                <a16:creationId xmlns:a16="http://schemas.microsoft.com/office/drawing/2014/main" id="{4CA91DD0-D3A0-7A43-B454-FC1CCC82946A}"/>
              </a:ext>
            </a:extLst>
          </p:cNvPr>
          <p:cNvSpPr txBox="1">
            <a:spLocks/>
          </p:cNvSpPr>
          <p:nvPr/>
        </p:nvSpPr>
        <p:spPr>
          <a:xfrm>
            <a:off x="838200" y="157020"/>
            <a:ext cx="10515600" cy="80645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TR" b="1" dirty="0">
                <a:solidFill>
                  <a:srgbClr val="C00000"/>
                </a:solidFill>
              </a:rPr>
              <a:t>IDS &amp; IP vs. IV Chemotherapy – GCIG – Phase II</a:t>
            </a:r>
          </a:p>
        </p:txBody>
      </p:sp>
    </p:spTree>
    <p:extLst>
      <p:ext uri="{BB962C8B-B14F-4D97-AF65-F5344CB8AC3E}">
        <p14:creationId xmlns:p14="http://schemas.microsoft.com/office/powerpoint/2010/main" val="331071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EF20-C5B4-E746-879A-0F7DCD5206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D0D162-A36F-1F43-A111-BF243D3BEF0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885474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F329-CB46-3649-920F-B48C1A7F03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B5E668-A6F5-E449-A997-4C88A643427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66470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41CC-881A-5E41-B932-BAB302EAFA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5D9380-5069-4443-8B25-A33327750CC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646936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DE1E-C7A0-2740-B410-B45F6D400D07}"/>
              </a:ext>
            </a:extLst>
          </p:cNvPr>
          <p:cNvSpPr>
            <a:spLocks noGrp="1"/>
          </p:cNvSpPr>
          <p:nvPr>
            <p:ph type="title"/>
          </p:nvPr>
        </p:nvSpPr>
        <p:spPr>
          <a:xfrm>
            <a:off x="580622" y="321994"/>
            <a:ext cx="7823200" cy="1325563"/>
          </a:xfrm>
        </p:spPr>
        <p:txBody>
          <a:bodyPr>
            <a:normAutofit fontScale="90000"/>
          </a:bodyPr>
          <a:lstStyle/>
          <a:p>
            <a:pPr algn="ctr">
              <a:lnSpc>
                <a:spcPct val="150000"/>
              </a:lnSpc>
            </a:pPr>
            <a:r>
              <a:rPr lang="en-TR" sz="4900" b="1" dirty="0">
                <a:solidFill>
                  <a:srgbClr val="C00000"/>
                </a:solidFill>
              </a:rPr>
              <a:t>Current Literature</a:t>
            </a:r>
            <a:br>
              <a:rPr lang="en-TR" b="1" dirty="0">
                <a:solidFill>
                  <a:srgbClr val="C00000"/>
                </a:solidFill>
              </a:rPr>
            </a:br>
            <a:r>
              <a:rPr lang="en-TR" sz="3200" b="1" dirty="0">
                <a:solidFill>
                  <a:srgbClr val="C00000"/>
                </a:solidFill>
              </a:rPr>
              <a:t>(HIPEC &amp; Ovarian Cancer)</a:t>
            </a:r>
            <a:endParaRPr lang="en-TR" b="1" dirty="0">
              <a:solidFill>
                <a:srgbClr val="C00000"/>
              </a:solidFill>
            </a:endParaRPr>
          </a:p>
        </p:txBody>
      </p:sp>
      <p:pic>
        <p:nvPicPr>
          <p:cNvPr id="9" name="Content Placeholder 8">
            <a:extLst>
              <a:ext uri="{FF2B5EF4-FFF2-40B4-BE49-F238E27FC236}">
                <a16:creationId xmlns:a16="http://schemas.microsoft.com/office/drawing/2014/main" id="{A66D0EC4-BF7B-DA41-9731-EF3615C10ED5}"/>
              </a:ext>
            </a:extLst>
          </p:cNvPr>
          <p:cNvPicPr>
            <a:picLocks noGrp="1" noChangeAspect="1"/>
          </p:cNvPicPr>
          <p:nvPr>
            <p:ph idx="1"/>
          </p:nvPr>
        </p:nvPicPr>
        <p:blipFill>
          <a:blip r:embed="rId2"/>
          <a:stretch>
            <a:fillRect/>
          </a:stretch>
        </p:blipFill>
        <p:spPr>
          <a:xfrm>
            <a:off x="838200" y="2303047"/>
            <a:ext cx="8640651" cy="3878812"/>
          </a:xfrm>
        </p:spPr>
      </p:pic>
      <p:pic>
        <p:nvPicPr>
          <p:cNvPr id="11" name="Picture 10">
            <a:extLst>
              <a:ext uri="{FF2B5EF4-FFF2-40B4-BE49-F238E27FC236}">
                <a16:creationId xmlns:a16="http://schemas.microsoft.com/office/drawing/2014/main" id="{C6B89470-BAD2-0D48-9094-812EF7B481B2}"/>
              </a:ext>
            </a:extLst>
          </p:cNvPr>
          <p:cNvPicPr>
            <a:picLocks noChangeAspect="1"/>
          </p:cNvPicPr>
          <p:nvPr/>
        </p:nvPicPr>
        <p:blipFill>
          <a:blip r:embed="rId3"/>
          <a:stretch>
            <a:fillRect/>
          </a:stretch>
        </p:blipFill>
        <p:spPr>
          <a:xfrm>
            <a:off x="9478851" y="331543"/>
            <a:ext cx="1874949" cy="875566"/>
          </a:xfrm>
          <a:prstGeom prst="rect">
            <a:avLst/>
          </a:prstGeom>
        </p:spPr>
      </p:pic>
      <p:sp>
        <p:nvSpPr>
          <p:cNvPr id="12" name="Rectangle 11">
            <a:extLst>
              <a:ext uri="{FF2B5EF4-FFF2-40B4-BE49-F238E27FC236}">
                <a16:creationId xmlns:a16="http://schemas.microsoft.com/office/drawing/2014/main" id="{51F184EC-9E4F-2D4C-B63E-38C2B4118562}"/>
              </a:ext>
            </a:extLst>
          </p:cNvPr>
          <p:cNvSpPr/>
          <p:nvPr/>
        </p:nvSpPr>
        <p:spPr>
          <a:xfrm>
            <a:off x="2871246" y="2593360"/>
            <a:ext cx="1223493" cy="5280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5" name="Picture 14">
            <a:extLst>
              <a:ext uri="{FF2B5EF4-FFF2-40B4-BE49-F238E27FC236}">
                <a16:creationId xmlns:a16="http://schemas.microsoft.com/office/drawing/2014/main" id="{30272755-7207-BE4C-88C9-D4A68E77062E}"/>
              </a:ext>
            </a:extLst>
          </p:cNvPr>
          <p:cNvPicPr>
            <a:picLocks noChangeAspect="1"/>
          </p:cNvPicPr>
          <p:nvPr/>
        </p:nvPicPr>
        <p:blipFill>
          <a:blip r:embed="rId4"/>
          <a:stretch>
            <a:fillRect/>
          </a:stretch>
        </p:blipFill>
        <p:spPr>
          <a:xfrm>
            <a:off x="10198912" y="1647557"/>
            <a:ext cx="1312985" cy="5026050"/>
          </a:xfrm>
          <a:prstGeom prst="rect">
            <a:avLst/>
          </a:prstGeom>
        </p:spPr>
      </p:pic>
    </p:spTree>
    <p:extLst>
      <p:ext uri="{BB962C8B-B14F-4D97-AF65-F5344CB8AC3E}">
        <p14:creationId xmlns:p14="http://schemas.microsoft.com/office/powerpoint/2010/main" val="3627135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211237"/>
            <a:ext cx="10515600" cy="704627"/>
          </a:xfrm>
        </p:spPr>
        <p:txBody>
          <a:bodyPr>
            <a:normAutofit fontScale="90000"/>
          </a:bodyPr>
          <a:lstStyle/>
          <a:p>
            <a:pPr algn="ctr"/>
            <a:r>
              <a:rPr lang="en-TR" b="1" dirty="0">
                <a:solidFill>
                  <a:srgbClr val="C00000"/>
                </a:solidFill>
              </a:rPr>
              <a:t>OVHIPEC-1 Trial – IDS &amp; HIPEC – Adverse Events</a:t>
            </a:r>
          </a:p>
        </p:txBody>
      </p:sp>
      <p:pic>
        <p:nvPicPr>
          <p:cNvPr id="8" name="Content Placeholder 7">
            <a:extLst>
              <a:ext uri="{FF2B5EF4-FFF2-40B4-BE49-F238E27FC236}">
                <a16:creationId xmlns:a16="http://schemas.microsoft.com/office/drawing/2014/main" id="{841A9816-6847-EE43-82B7-4BDCD1066AAC}"/>
              </a:ext>
            </a:extLst>
          </p:cNvPr>
          <p:cNvPicPr>
            <a:picLocks noGrp="1" noChangeAspect="1"/>
          </p:cNvPicPr>
          <p:nvPr>
            <p:ph idx="1"/>
          </p:nvPr>
        </p:nvPicPr>
        <p:blipFill>
          <a:blip r:embed="rId2"/>
          <a:stretch>
            <a:fillRect/>
          </a:stretch>
        </p:blipFill>
        <p:spPr>
          <a:xfrm>
            <a:off x="436728" y="925755"/>
            <a:ext cx="5554639" cy="5806610"/>
          </a:xfrm>
        </p:spPr>
      </p:pic>
      <p:sp>
        <p:nvSpPr>
          <p:cNvPr id="6" name="Tekstvak 20">
            <a:extLst>
              <a:ext uri="{FF2B5EF4-FFF2-40B4-BE49-F238E27FC236}">
                <a16:creationId xmlns:a16="http://schemas.microsoft.com/office/drawing/2014/main" id="{4BF83581-EF8D-2744-831E-505CDEB3A927}"/>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sp>
        <p:nvSpPr>
          <p:cNvPr id="9" name="CasellaDiTesto 6">
            <a:extLst>
              <a:ext uri="{FF2B5EF4-FFF2-40B4-BE49-F238E27FC236}">
                <a16:creationId xmlns:a16="http://schemas.microsoft.com/office/drawing/2014/main" id="{2C0C2D75-580E-3B4C-B490-0A25A8D108F5}"/>
              </a:ext>
            </a:extLst>
          </p:cNvPr>
          <p:cNvSpPr txBox="1"/>
          <p:nvPr/>
        </p:nvSpPr>
        <p:spPr>
          <a:xfrm>
            <a:off x="6463656" y="1377170"/>
            <a:ext cx="5020132" cy="430451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sz="2000" dirty="0">
                <a:latin typeface="Arial Narrow" panose="020B0606020202030204" pitchFamily="34" charset="0"/>
              </a:rPr>
              <a:t>No significant differences</a:t>
            </a:r>
          </a:p>
          <a:p>
            <a:pPr marL="742950" lvl="1" indent="-285750">
              <a:lnSpc>
                <a:spcPct val="200000"/>
              </a:lnSpc>
              <a:buFont typeface="Arial" panose="020B0604020202020204" pitchFamily="34" charset="0"/>
              <a:buChar char="•"/>
            </a:pPr>
            <a:r>
              <a:rPr lang="en-GB" sz="2000" dirty="0">
                <a:latin typeface="Arial Narrow" panose="020B0606020202030204" pitchFamily="34" charset="0"/>
              </a:rPr>
              <a:t>Except the rate of ileostomy / colostomy among the patients who had a bowel resection (</a:t>
            </a:r>
            <a:r>
              <a:rPr lang="en-GB" sz="2000" b="1" dirty="0">
                <a:latin typeface="Arial Narrow" panose="020B0606020202030204" pitchFamily="34" charset="0"/>
              </a:rPr>
              <a:t>p = 0.04</a:t>
            </a:r>
            <a:r>
              <a:rPr lang="en-GB" sz="2000" dirty="0">
                <a:latin typeface="Arial Narrow" panose="020B0606020202030204" pitchFamily="34" charset="0"/>
              </a:rPr>
              <a:t>).</a:t>
            </a:r>
          </a:p>
          <a:p>
            <a:pPr marL="742950" lvl="1" indent="-285750">
              <a:lnSpc>
                <a:spcPct val="200000"/>
              </a:lnSpc>
              <a:buFont typeface="Arial" panose="020B0604020202020204" pitchFamily="34" charset="0"/>
              <a:buChar char="•"/>
            </a:pPr>
            <a:endParaRPr lang="en-GB" sz="2000" dirty="0">
              <a:latin typeface="Arial Narrow" panose="020B0606020202030204" pitchFamily="34" charset="0"/>
            </a:endParaRPr>
          </a:p>
          <a:p>
            <a:pPr marL="285750" indent="-285750">
              <a:lnSpc>
                <a:spcPct val="200000"/>
              </a:lnSpc>
              <a:buFont typeface="Arial" panose="020B0604020202020204" pitchFamily="34" charset="0"/>
              <a:buChar char="•"/>
            </a:pPr>
            <a:r>
              <a:rPr lang="en-GB" sz="2000" dirty="0">
                <a:solidFill>
                  <a:srgbClr val="C00000"/>
                </a:solidFill>
                <a:latin typeface="Arial Narrow" panose="020B0606020202030204" pitchFamily="34" charset="0"/>
              </a:rPr>
              <a:t>No significant differences in adverse event of any grade.</a:t>
            </a:r>
          </a:p>
        </p:txBody>
      </p:sp>
    </p:spTree>
    <p:extLst>
      <p:ext uri="{BB962C8B-B14F-4D97-AF65-F5344CB8AC3E}">
        <p14:creationId xmlns:p14="http://schemas.microsoft.com/office/powerpoint/2010/main" val="166502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211237"/>
            <a:ext cx="10515600" cy="704627"/>
          </a:xfrm>
        </p:spPr>
        <p:txBody>
          <a:bodyPr>
            <a:normAutofit/>
          </a:bodyPr>
          <a:lstStyle/>
          <a:p>
            <a:pPr algn="ctr"/>
            <a:r>
              <a:rPr lang="en-TR" b="1" dirty="0">
                <a:solidFill>
                  <a:srgbClr val="C00000"/>
                </a:solidFill>
              </a:rPr>
              <a:t>OVHIPEC-1 Trial – IDS &amp; HIPEC</a:t>
            </a:r>
          </a:p>
        </p:txBody>
      </p:sp>
      <p:sp>
        <p:nvSpPr>
          <p:cNvPr id="6" name="Tekstvak 20">
            <a:extLst>
              <a:ext uri="{FF2B5EF4-FFF2-40B4-BE49-F238E27FC236}">
                <a16:creationId xmlns:a16="http://schemas.microsoft.com/office/drawing/2014/main" id="{4BF83581-EF8D-2744-831E-505CDEB3A927}"/>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sp>
        <p:nvSpPr>
          <p:cNvPr id="4" name="Content Placeholder 3">
            <a:extLst>
              <a:ext uri="{FF2B5EF4-FFF2-40B4-BE49-F238E27FC236}">
                <a16:creationId xmlns:a16="http://schemas.microsoft.com/office/drawing/2014/main" id="{607FD50D-62DF-BC4C-87E5-BA262EF02173}"/>
              </a:ext>
            </a:extLst>
          </p:cNvPr>
          <p:cNvSpPr>
            <a:spLocks noGrp="1"/>
          </p:cNvSpPr>
          <p:nvPr>
            <p:ph idx="1"/>
          </p:nvPr>
        </p:nvSpPr>
        <p:spPr>
          <a:xfrm>
            <a:off x="838200" y="1214438"/>
            <a:ext cx="10515600" cy="4962525"/>
          </a:xfrm>
        </p:spPr>
        <p:txBody>
          <a:bodyPr>
            <a:normAutofit fontScale="92500" lnSpcReduction="20000"/>
          </a:bodyPr>
          <a:lstStyle/>
          <a:p>
            <a:pPr marL="0" indent="0" algn="just">
              <a:lnSpc>
                <a:spcPct val="150000"/>
              </a:lnSpc>
              <a:buNone/>
            </a:pPr>
            <a:r>
              <a:rPr lang="en-US" b="1" i="1" dirty="0"/>
              <a:t>C</a:t>
            </a:r>
            <a:r>
              <a:rPr lang="en-TR" b="1" i="1" dirty="0"/>
              <a:t>onclusion:</a:t>
            </a:r>
          </a:p>
          <a:p>
            <a:pPr algn="just">
              <a:lnSpc>
                <a:spcPct val="150000"/>
              </a:lnSpc>
            </a:pPr>
            <a:r>
              <a:rPr lang="en-US" dirty="0"/>
              <a:t>HIPEC plus complete or optimal interval cytoreductive surgery resulted in longer PFS and OS than cytoreductive surgery alone.</a:t>
            </a:r>
            <a:endParaRPr lang="en-TR" dirty="0"/>
          </a:p>
          <a:p>
            <a:pPr marL="285750" indent="-285750" algn="just">
              <a:lnSpc>
                <a:spcPct val="150000"/>
              </a:lnSpc>
            </a:pPr>
            <a:r>
              <a:rPr lang="en-US" dirty="0">
                <a:solidFill>
                  <a:srgbClr val="002060"/>
                </a:solidFill>
                <a:ea typeface="+mn-ea"/>
                <a:cs typeface="Arial" panose="020B0604020202020204" pitchFamily="34" charset="0"/>
              </a:rPr>
              <a:t>The time between surgery and the start of adjuvant chemotherapy did not differ between arms </a:t>
            </a:r>
          </a:p>
          <a:p>
            <a:pPr marL="285750" indent="-285750" algn="just">
              <a:lnSpc>
                <a:spcPct val="150000"/>
              </a:lnSpc>
            </a:pPr>
            <a:r>
              <a:rPr lang="en-US" dirty="0">
                <a:solidFill>
                  <a:srgbClr val="002060"/>
                </a:solidFill>
                <a:ea typeface="+mn-ea"/>
                <a:cs typeface="Arial" panose="020B0604020202020204" pitchFamily="34" charset="0"/>
              </a:rPr>
              <a:t>The numbers of patients receiving treatment for recurrent disease were comparable</a:t>
            </a:r>
          </a:p>
          <a:p>
            <a:pPr marL="285750" indent="-285750" algn="just">
              <a:lnSpc>
                <a:spcPct val="150000"/>
              </a:lnSpc>
            </a:pPr>
            <a:r>
              <a:rPr lang="en-US" dirty="0">
                <a:solidFill>
                  <a:srgbClr val="002060"/>
                </a:solidFill>
                <a:ea typeface="+mn-ea"/>
                <a:cs typeface="Arial" panose="020B0604020202020204" pitchFamily="34" charset="0"/>
              </a:rPr>
              <a:t>Toxicity was not increased by HIPEC administration.</a:t>
            </a:r>
            <a:endParaRPr lang="en-US" dirty="0">
              <a:cs typeface="Arial" panose="020B0604020202020204" pitchFamily="34" charset="0"/>
            </a:endParaRPr>
          </a:p>
        </p:txBody>
      </p:sp>
    </p:spTree>
    <p:extLst>
      <p:ext uri="{BB962C8B-B14F-4D97-AF65-F5344CB8AC3E}">
        <p14:creationId xmlns:p14="http://schemas.microsoft.com/office/powerpoint/2010/main" val="302068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9AF7-0B1F-D74D-81F9-B0AD672607E0}"/>
              </a:ext>
            </a:extLst>
          </p:cNvPr>
          <p:cNvSpPr>
            <a:spLocks noGrp="1"/>
          </p:cNvSpPr>
          <p:nvPr>
            <p:ph type="title"/>
          </p:nvPr>
        </p:nvSpPr>
        <p:spPr/>
        <p:txBody>
          <a:bodyPr/>
          <a:lstStyle/>
          <a:p>
            <a:pPr algn="ctr"/>
            <a:r>
              <a:rPr lang="en-GB" b="1" dirty="0">
                <a:solidFill>
                  <a:srgbClr val="C00000"/>
                </a:solidFill>
              </a:rPr>
              <a:t>OVHIPEC-1 trial: Major criticisms</a:t>
            </a:r>
            <a:endParaRPr lang="en-TR" b="1" dirty="0">
              <a:solidFill>
                <a:srgbClr val="C00000"/>
              </a:solidFill>
            </a:endParaRPr>
          </a:p>
        </p:txBody>
      </p:sp>
      <p:sp>
        <p:nvSpPr>
          <p:cNvPr id="4" name="Segnaposto contenuto 3">
            <a:extLst>
              <a:ext uri="{FF2B5EF4-FFF2-40B4-BE49-F238E27FC236}">
                <a16:creationId xmlns:a16="http://schemas.microsoft.com/office/drawing/2014/main" id="{77B1C143-BFC2-5541-A517-6FF3E11EC397}"/>
              </a:ext>
            </a:extLst>
          </p:cNvPr>
          <p:cNvSpPr txBox="1">
            <a:spLocks/>
          </p:cNvSpPr>
          <p:nvPr/>
        </p:nvSpPr>
        <p:spPr>
          <a:xfrm>
            <a:off x="1089551" y="1520037"/>
            <a:ext cx="4254726" cy="4168243"/>
          </a:xfrm>
          <a:prstGeom prst="rect">
            <a:avLst/>
          </a:prstGeom>
          <a:noFill/>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Primary end point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Sample size calculation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Recruitment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Timing of randomization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Selection of patients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Selection of centres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Differences in histology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Complications’ rate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Number of ostomies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p:txBody>
      </p:sp>
      <p:sp>
        <p:nvSpPr>
          <p:cNvPr id="5" name="Segnaposto contenuto 5">
            <a:extLst>
              <a:ext uri="{FF2B5EF4-FFF2-40B4-BE49-F238E27FC236}">
                <a16:creationId xmlns:a16="http://schemas.microsoft.com/office/drawing/2014/main" id="{88EA0F5C-1053-C048-8ADE-53926582C33F}"/>
              </a:ext>
            </a:extLst>
          </p:cNvPr>
          <p:cNvSpPr txBox="1">
            <a:spLocks/>
          </p:cNvSpPr>
          <p:nvPr/>
        </p:nvSpPr>
        <p:spPr>
          <a:xfrm>
            <a:off x="5569527" y="1520037"/>
            <a:ext cx="5785861" cy="4168243"/>
          </a:xfrm>
          <a:prstGeom prst="rect">
            <a:avLst/>
          </a:prstGeom>
          <a:no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400" dirty="0">
                <a:latin typeface="Arial" panose="020B0604020202020204" pitchFamily="34" charset="0"/>
                <a:cs typeface="Arial" panose="020B0604020202020204" pitchFamily="34" charset="0"/>
              </a:rPr>
              <a:t>PFS </a:t>
            </a:r>
            <a:r>
              <a:rPr lang="it-IT" sz="2400" dirty="0" err="1">
                <a:latin typeface="Arial" panose="020B0604020202020204" pitchFamily="34" charset="0"/>
                <a:cs typeface="Arial" panose="020B0604020202020204" pitchFamily="34" charset="0"/>
              </a:rPr>
              <a:t>instead</a:t>
            </a:r>
            <a:r>
              <a:rPr lang="it-IT" sz="2400" dirty="0">
                <a:latin typeface="Arial" panose="020B0604020202020204" pitchFamily="34" charset="0"/>
                <a:cs typeface="Arial" panose="020B0604020202020204" pitchFamily="34" charset="0"/>
              </a:rPr>
              <a:t> of OS</a:t>
            </a:r>
          </a:p>
          <a:p>
            <a:r>
              <a:rPr lang="it-IT" sz="2400" dirty="0">
                <a:latin typeface="Arial" panose="020B0604020202020204" pitchFamily="34" charset="0"/>
                <a:cs typeface="Arial" panose="020B0604020202020204" pitchFamily="34" charset="0"/>
              </a:rPr>
              <a:t>Too small, </a:t>
            </a:r>
            <a:r>
              <a:rPr lang="it-IT" sz="2400" dirty="0" err="1">
                <a:latin typeface="Arial" panose="020B0604020202020204" pitchFamily="34" charset="0"/>
                <a:cs typeface="Arial" panose="020B0604020202020204" pitchFamily="34" charset="0"/>
              </a:rPr>
              <a:t>changes</a:t>
            </a:r>
            <a:r>
              <a:rPr lang="it-IT" sz="2400" dirty="0">
                <a:latin typeface="Arial" panose="020B0604020202020204" pitchFamily="34" charset="0"/>
                <a:cs typeface="Arial" panose="020B0604020202020204" pitchFamily="34" charset="0"/>
              </a:rPr>
              <a:t> in the design</a:t>
            </a:r>
          </a:p>
          <a:p>
            <a:r>
              <a:rPr lang="it-IT" sz="2400" dirty="0">
                <a:latin typeface="Arial" panose="020B0604020202020204" pitchFamily="34" charset="0"/>
                <a:cs typeface="Arial" panose="020B0604020202020204" pitchFamily="34" charset="0"/>
              </a:rPr>
              <a:t>Too long, </a:t>
            </a:r>
            <a:r>
              <a:rPr lang="it-IT" sz="2400" dirty="0" err="1">
                <a:latin typeface="Arial" panose="020B0604020202020204" pitchFamily="34" charset="0"/>
                <a:cs typeface="Arial" panose="020B0604020202020204" pitchFamily="34" charset="0"/>
              </a:rPr>
              <a:t>risk</a:t>
            </a:r>
            <a:r>
              <a:rPr lang="it-IT" sz="2400" dirty="0">
                <a:latin typeface="Arial" panose="020B0604020202020204" pitchFamily="34" charset="0"/>
                <a:cs typeface="Arial" panose="020B0604020202020204" pitchFamily="34" charset="0"/>
              </a:rPr>
              <a:t> of </a:t>
            </a:r>
            <a:r>
              <a:rPr lang="it-IT" sz="2400" dirty="0" err="1">
                <a:latin typeface="Arial" panose="020B0604020202020204" pitchFamily="34" charset="0"/>
                <a:cs typeface="Arial" panose="020B0604020202020204" pitchFamily="34" charset="0"/>
              </a:rPr>
              <a:t>hyperselection</a:t>
            </a:r>
            <a:endParaRPr lang="it-IT" sz="2400" dirty="0">
              <a:latin typeface="Arial" panose="020B0604020202020204" pitchFamily="34" charset="0"/>
              <a:cs typeface="Arial" panose="020B0604020202020204" pitchFamily="34" charset="0"/>
            </a:endParaRPr>
          </a:p>
          <a:p>
            <a:r>
              <a:rPr lang="it-IT" sz="2400" dirty="0" err="1">
                <a:latin typeface="Arial" panose="020B0604020202020204" pitchFamily="34" charset="0"/>
                <a:cs typeface="Arial" panose="020B0604020202020204" pitchFamily="34" charset="0"/>
              </a:rPr>
              <a:t>Before</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completion</a:t>
            </a:r>
            <a:r>
              <a:rPr lang="it-IT" sz="2400" dirty="0">
                <a:latin typeface="Arial" panose="020B0604020202020204" pitchFamily="34" charset="0"/>
                <a:cs typeface="Arial" panose="020B0604020202020204" pitchFamily="34" charset="0"/>
              </a:rPr>
              <a:t> of </a:t>
            </a:r>
            <a:r>
              <a:rPr lang="it-IT" sz="2400" dirty="0" err="1">
                <a:latin typeface="Arial" panose="020B0604020202020204" pitchFamily="34" charset="0"/>
                <a:cs typeface="Arial" panose="020B0604020202020204" pitchFamily="34" charset="0"/>
              </a:rPr>
              <a:t>surgery</a:t>
            </a:r>
            <a:endParaRPr lang="it-IT" sz="2400" dirty="0">
              <a:latin typeface="Arial" panose="020B0604020202020204" pitchFamily="34" charset="0"/>
              <a:cs typeface="Arial" panose="020B0604020202020204" pitchFamily="34" charset="0"/>
            </a:endParaRPr>
          </a:p>
          <a:p>
            <a:r>
              <a:rPr lang="it-IT" sz="2400" dirty="0">
                <a:latin typeface="Arial" panose="020B0604020202020204" pitchFamily="34" charset="0"/>
                <a:cs typeface="Arial" panose="020B0604020202020204" pitchFamily="34" charset="0"/>
              </a:rPr>
              <a:t>No </a:t>
            </a:r>
            <a:r>
              <a:rPr lang="it-IT" sz="2400" dirty="0" err="1">
                <a:latin typeface="Arial" panose="020B0604020202020204" pitchFamily="34" charset="0"/>
                <a:cs typeface="Arial" panose="020B0604020202020204" pitchFamily="34" charset="0"/>
              </a:rPr>
              <a:t>defined</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criteria</a:t>
            </a:r>
            <a:r>
              <a:rPr lang="it-IT" sz="2400" dirty="0">
                <a:latin typeface="Arial" panose="020B0604020202020204" pitchFamily="34" charset="0"/>
                <a:cs typeface="Arial" panose="020B0604020202020204" pitchFamily="34" charset="0"/>
              </a:rPr>
              <a:t> for NACT</a:t>
            </a:r>
          </a:p>
          <a:p>
            <a:r>
              <a:rPr lang="en-GB" sz="2400" dirty="0">
                <a:latin typeface="Arial" panose="020B0604020202020204" pitchFamily="34" charset="0"/>
                <a:cs typeface="Arial" panose="020B0604020202020204" pitchFamily="34" charset="0"/>
              </a:rPr>
              <a:t>Based on HIPEC equipment</a:t>
            </a:r>
          </a:p>
          <a:p>
            <a:r>
              <a:rPr lang="en-GB" sz="2400" dirty="0">
                <a:latin typeface="Arial" panose="020B0604020202020204" pitchFamily="34" charset="0"/>
                <a:cs typeface="Arial" panose="020B0604020202020204" pitchFamily="34" charset="0"/>
              </a:rPr>
              <a:t>More </a:t>
            </a:r>
            <a:r>
              <a:rPr lang="en-GB" sz="2400" dirty="0" err="1">
                <a:latin typeface="Arial" panose="020B0604020202020204" pitchFamily="34" charset="0"/>
                <a:cs typeface="Arial" panose="020B0604020202020204" pitchFamily="34" charset="0"/>
              </a:rPr>
              <a:t>unfavorable</a:t>
            </a:r>
            <a:r>
              <a:rPr lang="en-GB" sz="2400" dirty="0">
                <a:latin typeface="Arial" panose="020B0604020202020204" pitchFamily="34" charset="0"/>
                <a:cs typeface="Arial" panose="020B0604020202020204" pitchFamily="34" charset="0"/>
              </a:rPr>
              <a:t> in the surgery group</a:t>
            </a:r>
          </a:p>
          <a:p>
            <a:r>
              <a:rPr lang="en-GB" sz="2400" dirty="0">
                <a:latin typeface="Arial" panose="020B0604020202020204" pitchFamily="34" charset="0"/>
                <a:cs typeface="Arial" panose="020B0604020202020204" pitchFamily="34" charset="0"/>
              </a:rPr>
              <a:t>Too high although not significant</a:t>
            </a:r>
          </a:p>
          <a:p>
            <a:r>
              <a:rPr lang="en-GB" sz="2400" dirty="0">
                <a:latin typeface="Arial" panose="020B0604020202020204" pitchFamily="34" charset="0"/>
                <a:cs typeface="Arial" panose="020B0604020202020204" pitchFamily="34" charset="0"/>
              </a:rPr>
              <a:t>Unacceptably high </a:t>
            </a:r>
          </a:p>
        </p:txBody>
      </p:sp>
      <p:sp>
        <p:nvSpPr>
          <p:cNvPr id="6" name="Tekstvak 20">
            <a:extLst>
              <a:ext uri="{FF2B5EF4-FFF2-40B4-BE49-F238E27FC236}">
                <a16:creationId xmlns:a16="http://schemas.microsoft.com/office/drawing/2014/main" id="{0D51EBC8-8D6F-B648-B2AE-3DA24B8044AF}"/>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spTree>
    <p:extLst>
      <p:ext uri="{BB962C8B-B14F-4D97-AF65-F5344CB8AC3E}">
        <p14:creationId xmlns:p14="http://schemas.microsoft.com/office/powerpoint/2010/main" val="677811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6" y="4973004"/>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92917" y="319904"/>
            <a:ext cx="9749790" cy="846067"/>
          </a:xfrm>
        </p:spPr>
        <p:txBody>
          <a:bodyPr>
            <a:normAutofit/>
          </a:bodyPr>
          <a:lstStyle/>
          <a:p>
            <a:pPr algn="ctr"/>
            <a:r>
              <a:rPr lang="it-IT" dirty="0">
                <a:solidFill>
                  <a:srgbClr val="FF0000"/>
                </a:solidFill>
              </a:rPr>
              <a:t>                   </a:t>
            </a:r>
            <a:r>
              <a:rPr lang="it-IT" b="1" dirty="0" err="1">
                <a:solidFill>
                  <a:srgbClr val="FF0000"/>
                </a:solidFill>
                <a:latin typeface="+mn-lt"/>
              </a:rPr>
              <a:t>Randomized</a:t>
            </a:r>
            <a:r>
              <a:rPr lang="it-IT" b="1" dirty="0">
                <a:solidFill>
                  <a:srgbClr val="FF0000"/>
                </a:solidFill>
                <a:latin typeface="+mn-lt"/>
              </a:rPr>
              <a:t> </a:t>
            </a:r>
            <a:r>
              <a:rPr lang="it-IT" b="1" dirty="0" err="1">
                <a:solidFill>
                  <a:srgbClr val="FF0000"/>
                </a:solidFill>
                <a:latin typeface="+mn-lt"/>
              </a:rPr>
              <a:t>Controlled</a:t>
            </a:r>
            <a:r>
              <a:rPr lang="it-IT" b="1" dirty="0">
                <a:solidFill>
                  <a:srgbClr val="FF0000"/>
                </a:solidFill>
                <a:latin typeface="+mn-lt"/>
              </a:rPr>
              <a:t> Trials</a:t>
            </a:r>
          </a:p>
        </p:txBody>
      </p:sp>
      <p:sp>
        <p:nvSpPr>
          <p:cNvPr id="2" name="Rectangle 1">
            <a:extLst>
              <a:ext uri="{FF2B5EF4-FFF2-40B4-BE49-F238E27FC236}">
                <a16:creationId xmlns:a16="http://schemas.microsoft.com/office/drawing/2014/main" id="{D23BF641-ABC6-4ED3-60D5-262B1F892C63}"/>
              </a:ext>
            </a:extLst>
          </p:cNvPr>
          <p:cNvSpPr/>
          <p:nvPr/>
        </p:nvSpPr>
        <p:spPr>
          <a:xfrm>
            <a:off x="7661702" y="4958841"/>
            <a:ext cx="3195145" cy="646331"/>
          </a:xfrm>
          <a:prstGeom prst="rect">
            <a:avLst/>
          </a:prstGeom>
          <a:solidFill>
            <a:srgbClr val="C5E1B4"/>
          </a:solidFill>
          <a:ln w="57150">
            <a:solidFill>
              <a:srgbClr val="4B752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4B752F"/>
                </a:solidFill>
                <a:latin typeface="Tahoma" panose="020B0604030504040204" pitchFamily="34" charset="0"/>
                <a:ea typeface="Tahoma" panose="020B0604030504040204" pitchFamily="34" charset="0"/>
                <a:cs typeface="Tahoma" panose="020B0604030504040204" pitchFamily="34" charset="0"/>
              </a:rPr>
              <a:t>CHIPOR</a:t>
            </a:r>
          </a:p>
        </p:txBody>
      </p:sp>
      <p:sp>
        <p:nvSpPr>
          <p:cNvPr id="15" name="TextBox 14">
            <a:extLst>
              <a:ext uri="{FF2B5EF4-FFF2-40B4-BE49-F238E27FC236}">
                <a16:creationId xmlns:a16="http://schemas.microsoft.com/office/drawing/2014/main" id="{21A62D3E-0A1D-A940-A206-2F489F9750C6}"/>
              </a:ext>
            </a:extLst>
          </p:cNvPr>
          <p:cNvSpPr txBox="1"/>
          <p:nvPr/>
        </p:nvSpPr>
        <p:spPr>
          <a:xfrm>
            <a:off x="7658341" y="5810430"/>
            <a:ext cx="3195144" cy="676467"/>
          </a:xfrm>
          <a:prstGeom prst="rect">
            <a:avLst/>
          </a:prstGeom>
          <a:solidFill>
            <a:srgbClr val="EA8583"/>
          </a:solidFill>
          <a:ln w="38100">
            <a:solidFill>
              <a:srgbClr val="C00000"/>
            </a:solidFill>
          </a:ln>
        </p:spPr>
        <p:txBody>
          <a:bodyPr wrap="square" rtlCol="0">
            <a:spAutoFit/>
          </a:bodyPr>
          <a:lstStyle/>
          <a:p>
            <a:pPr algn="ctr">
              <a:lnSpc>
                <a:spcPct val="150000"/>
              </a:lnSpc>
            </a:pPr>
            <a:r>
              <a:rPr kumimoji="0" lang="en-US" sz="2800" b="1" i="0" u="none" strike="noStrike" kern="1200" cap="none" spc="0" normalizeH="0" baseline="0" noProof="0" dirty="0">
                <a:ln>
                  <a:noFill/>
                </a:ln>
                <a:solidFill>
                  <a:srgbClr val="C00000"/>
                </a:solidFill>
                <a:effectLst/>
                <a:uLnTx/>
                <a:uFillTx/>
                <a:latin typeface="Aptos" panose="02110004020202020204"/>
                <a:ea typeface="+mn-ea"/>
                <a:cs typeface="+mn-cs"/>
              </a:rPr>
              <a:t>HORSE</a:t>
            </a:r>
          </a:p>
        </p:txBody>
      </p:sp>
      <p:sp>
        <p:nvSpPr>
          <p:cNvPr id="16" name="Rounded Rectangle 15">
            <a:extLst>
              <a:ext uri="{FF2B5EF4-FFF2-40B4-BE49-F238E27FC236}">
                <a16:creationId xmlns:a16="http://schemas.microsoft.com/office/drawing/2014/main" id="{FDFC9739-779D-2C43-92E5-3CE9406EABA7}"/>
              </a:ext>
            </a:extLst>
          </p:cNvPr>
          <p:cNvSpPr/>
          <p:nvPr/>
        </p:nvSpPr>
        <p:spPr>
          <a:xfrm>
            <a:off x="192917" y="2560946"/>
            <a:ext cx="7430187" cy="392595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53249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3" descr="Immagine che contiene testo&#10;&#10;Descrizione generata automaticamente">
            <a:extLst>
              <a:ext uri="{FF2B5EF4-FFF2-40B4-BE49-F238E27FC236}">
                <a16:creationId xmlns:a16="http://schemas.microsoft.com/office/drawing/2014/main" id="{18BA6801-CD31-FC4C-975C-BC11EF8ABDA5}"/>
              </a:ext>
            </a:extLst>
          </p:cNvPr>
          <p:cNvPicPr>
            <a:picLocks noChangeAspect="1"/>
          </p:cNvPicPr>
          <p:nvPr/>
        </p:nvPicPr>
        <p:blipFill>
          <a:blip r:embed="rId2"/>
          <a:stretch>
            <a:fillRect/>
          </a:stretch>
        </p:blipFill>
        <p:spPr>
          <a:xfrm>
            <a:off x="2483823" y="144435"/>
            <a:ext cx="7224353" cy="1645510"/>
          </a:xfrm>
          <a:prstGeom prst="rect">
            <a:avLst/>
          </a:prstGeom>
          <a:ln>
            <a:noFill/>
          </a:ln>
        </p:spPr>
      </p:pic>
      <p:pic>
        <p:nvPicPr>
          <p:cNvPr id="6" name="Immagine 4" descr="Immagine che contiene tavolo&#10;&#10;Descrizione generata automaticamente">
            <a:extLst>
              <a:ext uri="{FF2B5EF4-FFF2-40B4-BE49-F238E27FC236}">
                <a16:creationId xmlns:a16="http://schemas.microsoft.com/office/drawing/2014/main" id="{98DD9E98-F636-0144-B41B-7109DF4F7634}"/>
              </a:ext>
            </a:extLst>
          </p:cNvPr>
          <p:cNvPicPr>
            <a:picLocks noChangeAspect="1"/>
          </p:cNvPicPr>
          <p:nvPr/>
        </p:nvPicPr>
        <p:blipFill rotWithShape="1">
          <a:blip r:embed="rId3"/>
          <a:srcRect l="1531" t="3559" r="5906"/>
          <a:stretch/>
        </p:blipFill>
        <p:spPr>
          <a:xfrm>
            <a:off x="454326" y="2804331"/>
            <a:ext cx="5857300" cy="1270987"/>
          </a:xfrm>
          <a:prstGeom prst="rect">
            <a:avLst/>
          </a:prstGeom>
          <a:ln>
            <a:solidFill>
              <a:schemeClr val="accent1"/>
            </a:solidFill>
          </a:ln>
        </p:spPr>
      </p:pic>
      <p:sp>
        <p:nvSpPr>
          <p:cNvPr id="7" name="CasellaDiTesto 5">
            <a:extLst>
              <a:ext uri="{FF2B5EF4-FFF2-40B4-BE49-F238E27FC236}">
                <a16:creationId xmlns:a16="http://schemas.microsoft.com/office/drawing/2014/main" id="{B7653D1A-9974-5349-88EB-ACA6D68B76CA}"/>
              </a:ext>
            </a:extLst>
          </p:cNvPr>
          <p:cNvSpPr txBox="1"/>
          <p:nvPr/>
        </p:nvSpPr>
        <p:spPr>
          <a:xfrm>
            <a:off x="3403382" y="2031477"/>
            <a:ext cx="663963" cy="738664"/>
          </a:xfrm>
          <a:prstGeom prst="rect">
            <a:avLst/>
          </a:prstGeom>
          <a:noFill/>
        </p:spPr>
        <p:txBody>
          <a:bodyPr wrap="none" rtlCol="0">
            <a:spAutoFit/>
          </a:bodyPr>
          <a:lstStyle/>
          <a:p>
            <a:pPr algn="ctr"/>
            <a:r>
              <a:rPr lang="it-IT" sz="1400" b="1" dirty="0"/>
              <a:t>SCS</a:t>
            </a:r>
          </a:p>
          <a:p>
            <a:pPr algn="ctr"/>
            <a:r>
              <a:rPr lang="it-IT" sz="1400" b="1" dirty="0"/>
              <a:t>YES</a:t>
            </a:r>
          </a:p>
          <a:p>
            <a:pPr algn="ctr"/>
            <a:r>
              <a:rPr lang="it-IT" sz="1400" b="1" dirty="0" err="1"/>
              <a:t>N</a:t>
            </a:r>
            <a:r>
              <a:rPr lang="it-IT" sz="1400" b="1" dirty="0"/>
              <a:t>=206</a:t>
            </a:r>
          </a:p>
        </p:txBody>
      </p:sp>
      <p:sp>
        <p:nvSpPr>
          <p:cNvPr id="8" name="Rettangolo 6">
            <a:extLst>
              <a:ext uri="{FF2B5EF4-FFF2-40B4-BE49-F238E27FC236}">
                <a16:creationId xmlns:a16="http://schemas.microsoft.com/office/drawing/2014/main" id="{F89DE607-F040-CB4F-BCD7-50C25DB26C7E}"/>
              </a:ext>
            </a:extLst>
          </p:cNvPr>
          <p:cNvSpPr/>
          <p:nvPr/>
        </p:nvSpPr>
        <p:spPr>
          <a:xfrm>
            <a:off x="10813861" y="2451841"/>
            <a:ext cx="914400" cy="387750"/>
          </a:xfrm>
          <a:prstGeom prst="rect">
            <a:avLst/>
          </a:prstGeom>
          <a:solidFill>
            <a:srgbClr val="DAE3F3">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p>
        </p:txBody>
      </p:sp>
      <p:sp>
        <p:nvSpPr>
          <p:cNvPr id="9" name="CasellaDiTesto 10">
            <a:extLst>
              <a:ext uri="{FF2B5EF4-FFF2-40B4-BE49-F238E27FC236}">
                <a16:creationId xmlns:a16="http://schemas.microsoft.com/office/drawing/2014/main" id="{93BD3735-792E-F44C-8634-79B46EFE569F}"/>
              </a:ext>
            </a:extLst>
          </p:cNvPr>
          <p:cNvSpPr txBox="1"/>
          <p:nvPr/>
        </p:nvSpPr>
        <p:spPr>
          <a:xfrm>
            <a:off x="5225995" y="2031477"/>
            <a:ext cx="663963" cy="738664"/>
          </a:xfrm>
          <a:prstGeom prst="rect">
            <a:avLst/>
          </a:prstGeom>
          <a:noFill/>
        </p:spPr>
        <p:txBody>
          <a:bodyPr wrap="none" rtlCol="0">
            <a:spAutoFit/>
          </a:bodyPr>
          <a:lstStyle/>
          <a:p>
            <a:pPr algn="ctr"/>
            <a:r>
              <a:rPr lang="it-IT" sz="1400" b="1" dirty="0"/>
              <a:t>SCS</a:t>
            </a:r>
          </a:p>
          <a:p>
            <a:pPr algn="ctr"/>
            <a:r>
              <a:rPr lang="it-IT" sz="1400" b="1" dirty="0"/>
              <a:t>NO</a:t>
            </a:r>
          </a:p>
          <a:p>
            <a:pPr algn="ctr"/>
            <a:r>
              <a:rPr lang="it-IT" sz="1400" b="1" dirty="0" err="1"/>
              <a:t>N</a:t>
            </a:r>
            <a:r>
              <a:rPr lang="it-IT" sz="1400" b="1" dirty="0"/>
              <a:t>=201</a:t>
            </a:r>
          </a:p>
        </p:txBody>
      </p:sp>
      <p:sp>
        <p:nvSpPr>
          <p:cNvPr id="11" name="CasellaDiTesto 24">
            <a:extLst>
              <a:ext uri="{FF2B5EF4-FFF2-40B4-BE49-F238E27FC236}">
                <a16:creationId xmlns:a16="http://schemas.microsoft.com/office/drawing/2014/main" id="{E8FC282C-6D0F-3141-8892-930814650FDB}"/>
              </a:ext>
            </a:extLst>
          </p:cNvPr>
          <p:cNvSpPr txBox="1"/>
          <p:nvPr/>
        </p:nvSpPr>
        <p:spPr>
          <a:xfrm>
            <a:off x="454325" y="4202549"/>
            <a:ext cx="5857301" cy="235096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94 </a:t>
            </a:r>
            <a:r>
              <a:rPr lang="it-IT" sz="2000" dirty="0" err="1">
                <a:latin typeface="Arial" panose="020B0604020202020204" pitchFamily="34" charset="0"/>
                <a:cs typeface="Arial" panose="020B0604020202020204" pitchFamily="34" charset="0"/>
              </a:rPr>
              <a:t>patients</a:t>
            </a:r>
            <a:r>
              <a:rPr lang="it-IT" sz="2000" dirty="0">
                <a:latin typeface="Arial" panose="020B0604020202020204" pitchFamily="34" charset="0"/>
                <a:cs typeface="Arial" panose="020B0604020202020204" pitchFamily="34" charset="0"/>
              </a:rPr>
              <a:t> (47 in </a:t>
            </a:r>
            <a:r>
              <a:rPr lang="it-IT" sz="2000" dirty="0" err="1">
                <a:latin typeface="Arial" panose="020B0604020202020204" pitchFamily="34" charset="0"/>
                <a:cs typeface="Arial" panose="020B0604020202020204" pitchFamily="34" charset="0"/>
              </a:rPr>
              <a:t>each</a:t>
            </a:r>
            <a:r>
              <a:rPr lang="it-IT" sz="2000" dirty="0">
                <a:latin typeface="Arial" panose="020B0604020202020204" pitchFamily="34" charset="0"/>
                <a:cs typeface="Arial" panose="020B0604020202020204" pitchFamily="34" charset="0"/>
              </a:rPr>
              <a:t> group, 22.7%) </a:t>
            </a:r>
            <a:r>
              <a:rPr lang="it-IT" sz="2000" dirty="0" err="1">
                <a:latin typeface="Arial" panose="020B0604020202020204" pitchFamily="34" charset="0"/>
                <a:cs typeface="Arial" panose="020B0604020202020204" pitchFamily="34" charset="0"/>
              </a:rPr>
              <a:t>received</a:t>
            </a:r>
            <a:r>
              <a:rPr lang="it-IT" sz="2000" dirty="0">
                <a:latin typeface="Arial" panose="020B0604020202020204" pitchFamily="34" charset="0"/>
                <a:cs typeface="Arial" panose="020B0604020202020204" pitchFamily="34" charset="0"/>
              </a:rPr>
              <a:t> BEV.</a:t>
            </a:r>
          </a:p>
          <a:p>
            <a:pPr marL="342900" indent="-342900">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8 </a:t>
            </a:r>
            <a:r>
              <a:rPr lang="it-IT" sz="2000" dirty="0" err="1">
                <a:latin typeface="Arial" panose="020B0604020202020204" pitchFamily="34" charset="0"/>
                <a:cs typeface="Arial" panose="020B0604020202020204" pitchFamily="34" charset="0"/>
              </a:rPr>
              <a:t>patients</a:t>
            </a:r>
            <a:r>
              <a:rPr lang="it-IT" sz="2000" dirty="0">
                <a:latin typeface="Arial" panose="020B0604020202020204" pitchFamily="34" charset="0"/>
                <a:cs typeface="Arial" panose="020B0604020202020204" pitchFamily="34" charset="0"/>
              </a:rPr>
              <a:t> (3.9%) in the surgery group and 12 </a:t>
            </a:r>
            <a:r>
              <a:rPr lang="it-IT" sz="2000" dirty="0" err="1">
                <a:latin typeface="Arial" panose="020B0604020202020204" pitchFamily="34" charset="0"/>
                <a:cs typeface="Arial" panose="020B0604020202020204" pitchFamily="34" charset="0"/>
              </a:rPr>
              <a:t>patients</a:t>
            </a:r>
            <a:r>
              <a:rPr lang="it-IT" sz="2000" dirty="0">
                <a:latin typeface="Arial" panose="020B0604020202020204" pitchFamily="34" charset="0"/>
                <a:cs typeface="Arial" panose="020B0604020202020204" pitchFamily="34" charset="0"/>
              </a:rPr>
              <a:t> (5.9%) in the no-</a:t>
            </a:r>
            <a:r>
              <a:rPr lang="it-IT" sz="2000" dirty="0" err="1">
                <a:latin typeface="Arial" panose="020B0604020202020204" pitchFamily="34" charset="0"/>
                <a:cs typeface="Arial" panose="020B0604020202020204" pitchFamily="34" charset="0"/>
              </a:rPr>
              <a:t>surgery</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group</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received</a:t>
            </a:r>
            <a:r>
              <a:rPr lang="it-IT" sz="2000" dirty="0">
                <a:latin typeface="Arial" panose="020B0604020202020204" pitchFamily="34" charset="0"/>
                <a:cs typeface="Arial" panose="020B0604020202020204" pitchFamily="34" charset="0"/>
              </a:rPr>
              <a:t> a </a:t>
            </a:r>
            <a:r>
              <a:rPr lang="it-IT" sz="2000" dirty="0" err="1">
                <a:latin typeface="Arial" panose="020B0604020202020204" pitchFamily="34" charset="0"/>
                <a:cs typeface="Arial" panose="020B0604020202020204" pitchFamily="34" charset="0"/>
              </a:rPr>
              <a:t>PARPi</a:t>
            </a:r>
            <a:r>
              <a:rPr lang="it-IT" sz="2000" dirty="0">
                <a:latin typeface="Arial" panose="020B0604020202020204" pitchFamily="34" charset="0"/>
                <a:cs typeface="Arial" panose="020B0604020202020204" pitchFamily="34" charset="0"/>
              </a:rPr>
              <a:t>.</a:t>
            </a:r>
            <a:endParaRPr lang="it-IT" dirty="0"/>
          </a:p>
        </p:txBody>
      </p:sp>
      <p:sp>
        <p:nvSpPr>
          <p:cNvPr id="12" name="Tekstvak 18">
            <a:extLst>
              <a:ext uri="{FF2B5EF4-FFF2-40B4-BE49-F238E27FC236}">
                <a16:creationId xmlns:a16="http://schemas.microsoft.com/office/drawing/2014/main" id="{55C13469-5CC3-8141-9545-9082CF8B9BBD}"/>
              </a:ext>
            </a:extLst>
          </p:cNvPr>
          <p:cNvSpPr txBox="1"/>
          <p:nvPr/>
        </p:nvSpPr>
        <p:spPr>
          <a:xfrm>
            <a:off x="7031428" y="5644246"/>
            <a:ext cx="3164725" cy="830997"/>
          </a:xfrm>
          <a:prstGeom prst="rect">
            <a:avLst/>
          </a:prstGeom>
          <a:noFill/>
        </p:spPr>
        <p:txBody>
          <a:bodyPr wrap="square" rtlCol="0">
            <a:spAutoFit/>
          </a:bodyPr>
          <a:lstStyle/>
          <a:p>
            <a:r>
              <a:rPr lang="nl-NL" sz="2400" dirty="0">
                <a:latin typeface="Arial" panose="020B0604020202020204" pitchFamily="34" charset="0"/>
                <a:cs typeface="Arial" panose="020B0604020202020204" pitchFamily="34" charset="0"/>
              </a:rPr>
              <a:t>No </a:t>
            </a:r>
            <a:r>
              <a:rPr lang="nl-NL" sz="2400" dirty="0" err="1">
                <a:latin typeface="Arial" panose="020B0604020202020204" pitchFamily="34" charset="0"/>
                <a:cs typeface="Arial" panose="020B0604020202020204" pitchFamily="34" charset="0"/>
              </a:rPr>
              <a:t>PARPi</a:t>
            </a:r>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No BEV</a:t>
            </a:r>
          </a:p>
        </p:txBody>
      </p:sp>
      <p:sp>
        <p:nvSpPr>
          <p:cNvPr id="13" name="CasellaDiTesto 26">
            <a:extLst>
              <a:ext uri="{FF2B5EF4-FFF2-40B4-BE49-F238E27FC236}">
                <a16:creationId xmlns:a16="http://schemas.microsoft.com/office/drawing/2014/main" id="{ED775571-946C-F745-BE93-CDFAF9E7317E}"/>
              </a:ext>
            </a:extLst>
          </p:cNvPr>
          <p:cNvSpPr txBox="1"/>
          <p:nvPr/>
        </p:nvSpPr>
        <p:spPr>
          <a:xfrm>
            <a:off x="527607" y="2051737"/>
            <a:ext cx="1265924" cy="369332"/>
          </a:xfrm>
          <a:prstGeom prst="rect">
            <a:avLst/>
          </a:prstGeom>
          <a:solidFill>
            <a:srgbClr val="FF0000"/>
          </a:solidFill>
          <a:ln>
            <a:noFill/>
          </a:ln>
        </p:spPr>
        <p:txBody>
          <a:bodyPr wrap="none" rtlCol="0">
            <a:spAutoFit/>
          </a:bodyPr>
          <a:lstStyle/>
          <a:p>
            <a:r>
              <a:rPr lang="it-IT" dirty="0">
                <a:solidFill>
                  <a:schemeClr val="bg1"/>
                </a:solidFill>
              </a:rPr>
              <a:t>DESKTOP III</a:t>
            </a:r>
          </a:p>
        </p:txBody>
      </p:sp>
      <p:sp>
        <p:nvSpPr>
          <p:cNvPr id="14" name="CasellaDiTesto 27">
            <a:extLst>
              <a:ext uri="{FF2B5EF4-FFF2-40B4-BE49-F238E27FC236}">
                <a16:creationId xmlns:a16="http://schemas.microsoft.com/office/drawing/2014/main" id="{61F8C82E-FCED-BC48-A6A3-6DF449B162AE}"/>
              </a:ext>
            </a:extLst>
          </p:cNvPr>
          <p:cNvSpPr txBox="1"/>
          <p:nvPr/>
        </p:nvSpPr>
        <p:spPr>
          <a:xfrm>
            <a:off x="6560836" y="2017012"/>
            <a:ext cx="1206677" cy="369332"/>
          </a:xfrm>
          <a:prstGeom prst="rect">
            <a:avLst/>
          </a:prstGeom>
          <a:solidFill>
            <a:srgbClr val="FF0000"/>
          </a:solidFill>
          <a:ln>
            <a:noFill/>
          </a:ln>
        </p:spPr>
        <p:txBody>
          <a:bodyPr wrap="none" rtlCol="0">
            <a:spAutoFit/>
          </a:bodyPr>
          <a:lstStyle/>
          <a:p>
            <a:r>
              <a:rPr lang="it-IT" dirty="0">
                <a:solidFill>
                  <a:schemeClr val="bg1"/>
                </a:solidFill>
              </a:rPr>
              <a:t>OVHIPEC-1</a:t>
            </a:r>
          </a:p>
        </p:txBody>
      </p:sp>
      <p:sp>
        <p:nvSpPr>
          <p:cNvPr id="19" name="TextBox 18">
            <a:extLst>
              <a:ext uri="{FF2B5EF4-FFF2-40B4-BE49-F238E27FC236}">
                <a16:creationId xmlns:a16="http://schemas.microsoft.com/office/drawing/2014/main" id="{309EB25C-CD8F-D748-BF9F-5993E1D61FE5}"/>
              </a:ext>
            </a:extLst>
          </p:cNvPr>
          <p:cNvSpPr txBox="1"/>
          <p:nvPr/>
        </p:nvSpPr>
        <p:spPr>
          <a:xfrm>
            <a:off x="1160569" y="6604084"/>
            <a:ext cx="3031599" cy="253916"/>
          </a:xfrm>
          <a:prstGeom prst="rect">
            <a:avLst/>
          </a:prstGeom>
          <a:noFill/>
        </p:spPr>
        <p:txBody>
          <a:bodyPr wrap="none" rtlCol="0">
            <a:spAutoFit/>
          </a:bodyPr>
          <a:lstStyle/>
          <a:p>
            <a:r>
              <a:rPr lang="en-US" sz="1050" dirty="0"/>
              <a:t>Harter P, et al. N </a:t>
            </a:r>
            <a:r>
              <a:rPr lang="en-US" sz="1050" dirty="0" err="1"/>
              <a:t>Engl</a:t>
            </a:r>
            <a:r>
              <a:rPr lang="en-US" sz="1050" dirty="0"/>
              <a:t> J Med. 2021;385(23):2123-31.</a:t>
            </a:r>
            <a:endParaRPr lang="en-TR" sz="1050" dirty="0"/>
          </a:p>
        </p:txBody>
      </p:sp>
      <p:pic>
        <p:nvPicPr>
          <p:cNvPr id="20" name="Content Placeholder 7">
            <a:extLst>
              <a:ext uri="{FF2B5EF4-FFF2-40B4-BE49-F238E27FC236}">
                <a16:creationId xmlns:a16="http://schemas.microsoft.com/office/drawing/2014/main" id="{2EEB40B1-2773-264F-A3A3-7146E5E094F3}"/>
              </a:ext>
            </a:extLst>
          </p:cNvPr>
          <p:cNvPicPr>
            <a:picLocks noGrp="1" noChangeAspect="1"/>
          </p:cNvPicPr>
          <p:nvPr>
            <p:ph idx="1"/>
          </p:nvPr>
        </p:nvPicPr>
        <p:blipFill>
          <a:blip r:embed="rId4"/>
          <a:stretch>
            <a:fillRect/>
          </a:stretch>
        </p:blipFill>
        <p:spPr>
          <a:xfrm>
            <a:off x="6531367" y="2456219"/>
            <a:ext cx="4498584" cy="3068750"/>
          </a:xfrm>
        </p:spPr>
      </p:pic>
      <p:sp>
        <p:nvSpPr>
          <p:cNvPr id="21" name="Rectangle 20">
            <a:extLst>
              <a:ext uri="{FF2B5EF4-FFF2-40B4-BE49-F238E27FC236}">
                <a16:creationId xmlns:a16="http://schemas.microsoft.com/office/drawing/2014/main" id="{A389A261-E7C7-4347-A4AC-5AB05E0B9E0D}"/>
              </a:ext>
            </a:extLst>
          </p:cNvPr>
          <p:cNvSpPr/>
          <p:nvPr/>
        </p:nvSpPr>
        <p:spPr>
          <a:xfrm flipV="1">
            <a:off x="6531367" y="3488197"/>
            <a:ext cx="4498583" cy="127280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Tekstvak 20">
            <a:extLst>
              <a:ext uri="{FF2B5EF4-FFF2-40B4-BE49-F238E27FC236}">
                <a16:creationId xmlns:a16="http://schemas.microsoft.com/office/drawing/2014/main" id="{C84C759D-5AEC-1345-A437-052CB57E7171}"/>
              </a:ext>
            </a:extLst>
          </p:cNvPr>
          <p:cNvSpPr txBox="1"/>
          <p:nvPr/>
        </p:nvSpPr>
        <p:spPr>
          <a:xfrm>
            <a:off x="7824878" y="6450195"/>
            <a:ext cx="3183765" cy="261610"/>
          </a:xfrm>
          <a:prstGeom prst="rect">
            <a:avLst/>
          </a:prstGeom>
          <a:noFill/>
        </p:spPr>
        <p:txBody>
          <a:bodyPr wrap="square" rtlCol="0">
            <a:spAutoFit/>
          </a:bodyPr>
          <a:lstStyle/>
          <a:p>
            <a:r>
              <a:rPr lang="nl-NL" sz="1050" dirty="0"/>
              <a:t>Van Driel WJ et al., New </a:t>
            </a:r>
            <a:r>
              <a:rPr lang="nl-NL" sz="1050" dirty="0" err="1"/>
              <a:t>Engl</a:t>
            </a:r>
            <a:r>
              <a:rPr lang="nl-NL" sz="1050" dirty="0"/>
              <a:t> J </a:t>
            </a:r>
            <a:r>
              <a:rPr lang="nl-NL" sz="1050" dirty="0" err="1"/>
              <a:t>Med</a:t>
            </a:r>
            <a:r>
              <a:rPr lang="nl-NL" sz="1050" dirty="0"/>
              <a:t> 2018</a:t>
            </a:r>
          </a:p>
        </p:txBody>
      </p:sp>
    </p:spTree>
    <p:extLst>
      <p:ext uri="{BB962C8B-B14F-4D97-AF65-F5344CB8AC3E}">
        <p14:creationId xmlns:p14="http://schemas.microsoft.com/office/powerpoint/2010/main" val="41756966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3" descr="Immagine che contiene testo&#10;&#10;Descrizione generata automaticamente">
            <a:extLst>
              <a:ext uri="{FF2B5EF4-FFF2-40B4-BE49-F238E27FC236}">
                <a16:creationId xmlns:a16="http://schemas.microsoft.com/office/drawing/2014/main" id="{18BA6801-CD31-FC4C-975C-BC11EF8ABDA5}"/>
              </a:ext>
            </a:extLst>
          </p:cNvPr>
          <p:cNvPicPr>
            <a:picLocks noChangeAspect="1"/>
          </p:cNvPicPr>
          <p:nvPr/>
        </p:nvPicPr>
        <p:blipFill>
          <a:blip r:embed="rId2"/>
          <a:stretch>
            <a:fillRect/>
          </a:stretch>
        </p:blipFill>
        <p:spPr>
          <a:xfrm>
            <a:off x="2483823" y="144435"/>
            <a:ext cx="7224353" cy="1386558"/>
          </a:xfrm>
          <a:prstGeom prst="rect">
            <a:avLst/>
          </a:prstGeom>
          <a:ln>
            <a:noFill/>
          </a:ln>
        </p:spPr>
      </p:pic>
      <p:pic>
        <p:nvPicPr>
          <p:cNvPr id="6" name="Immagine 4" descr="Immagine che contiene tavolo&#10;&#10;Descrizione generata automaticamente">
            <a:extLst>
              <a:ext uri="{FF2B5EF4-FFF2-40B4-BE49-F238E27FC236}">
                <a16:creationId xmlns:a16="http://schemas.microsoft.com/office/drawing/2014/main" id="{98DD9E98-F636-0144-B41B-7109DF4F7634}"/>
              </a:ext>
            </a:extLst>
          </p:cNvPr>
          <p:cNvPicPr>
            <a:picLocks noChangeAspect="1"/>
          </p:cNvPicPr>
          <p:nvPr/>
        </p:nvPicPr>
        <p:blipFill rotWithShape="1">
          <a:blip r:embed="rId3"/>
          <a:srcRect l="1531" t="3559" r="5906"/>
          <a:stretch/>
        </p:blipFill>
        <p:spPr>
          <a:xfrm>
            <a:off x="454326" y="2804331"/>
            <a:ext cx="5857300" cy="2263725"/>
          </a:xfrm>
          <a:prstGeom prst="rect">
            <a:avLst/>
          </a:prstGeom>
          <a:ln>
            <a:solidFill>
              <a:schemeClr val="accent1"/>
            </a:solidFill>
          </a:ln>
        </p:spPr>
      </p:pic>
      <p:sp>
        <p:nvSpPr>
          <p:cNvPr id="7" name="CasellaDiTesto 5">
            <a:extLst>
              <a:ext uri="{FF2B5EF4-FFF2-40B4-BE49-F238E27FC236}">
                <a16:creationId xmlns:a16="http://schemas.microsoft.com/office/drawing/2014/main" id="{B7653D1A-9974-5349-88EB-ACA6D68B76CA}"/>
              </a:ext>
            </a:extLst>
          </p:cNvPr>
          <p:cNvSpPr txBox="1"/>
          <p:nvPr/>
        </p:nvSpPr>
        <p:spPr>
          <a:xfrm>
            <a:off x="3403382" y="2031477"/>
            <a:ext cx="663963" cy="738664"/>
          </a:xfrm>
          <a:prstGeom prst="rect">
            <a:avLst/>
          </a:prstGeom>
          <a:noFill/>
        </p:spPr>
        <p:txBody>
          <a:bodyPr wrap="none" rtlCol="0">
            <a:spAutoFit/>
          </a:bodyPr>
          <a:lstStyle/>
          <a:p>
            <a:pPr algn="ctr"/>
            <a:r>
              <a:rPr lang="it-IT" sz="1400" b="1" dirty="0"/>
              <a:t>SCS</a:t>
            </a:r>
          </a:p>
          <a:p>
            <a:pPr algn="ctr"/>
            <a:r>
              <a:rPr lang="it-IT" sz="1400" b="1" dirty="0"/>
              <a:t>YES</a:t>
            </a:r>
          </a:p>
          <a:p>
            <a:pPr algn="ctr"/>
            <a:r>
              <a:rPr lang="it-IT" sz="1400" b="1" dirty="0" err="1"/>
              <a:t>N</a:t>
            </a:r>
            <a:r>
              <a:rPr lang="it-IT" sz="1400" b="1" dirty="0"/>
              <a:t>=206</a:t>
            </a:r>
          </a:p>
        </p:txBody>
      </p:sp>
      <p:sp>
        <p:nvSpPr>
          <p:cNvPr id="9" name="CasellaDiTesto 10">
            <a:extLst>
              <a:ext uri="{FF2B5EF4-FFF2-40B4-BE49-F238E27FC236}">
                <a16:creationId xmlns:a16="http://schemas.microsoft.com/office/drawing/2014/main" id="{93BD3735-792E-F44C-8634-79B46EFE569F}"/>
              </a:ext>
            </a:extLst>
          </p:cNvPr>
          <p:cNvSpPr txBox="1"/>
          <p:nvPr/>
        </p:nvSpPr>
        <p:spPr>
          <a:xfrm>
            <a:off x="5225995" y="2031477"/>
            <a:ext cx="663963" cy="738664"/>
          </a:xfrm>
          <a:prstGeom prst="rect">
            <a:avLst/>
          </a:prstGeom>
          <a:noFill/>
        </p:spPr>
        <p:txBody>
          <a:bodyPr wrap="none" rtlCol="0">
            <a:spAutoFit/>
          </a:bodyPr>
          <a:lstStyle/>
          <a:p>
            <a:pPr algn="ctr"/>
            <a:r>
              <a:rPr lang="it-IT" sz="1400" b="1" dirty="0"/>
              <a:t>SCS</a:t>
            </a:r>
          </a:p>
          <a:p>
            <a:pPr algn="ctr"/>
            <a:r>
              <a:rPr lang="it-IT" sz="1400" b="1" dirty="0"/>
              <a:t>NO</a:t>
            </a:r>
          </a:p>
          <a:p>
            <a:pPr algn="ctr"/>
            <a:r>
              <a:rPr lang="it-IT" sz="1400" b="1" dirty="0" err="1"/>
              <a:t>N</a:t>
            </a:r>
            <a:r>
              <a:rPr lang="it-IT" sz="1400" b="1" dirty="0"/>
              <a:t>=201</a:t>
            </a:r>
          </a:p>
        </p:txBody>
      </p:sp>
      <p:sp>
        <p:nvSpPr>
          <p:cNvPr id="13" name="CasellaDiTesto 26">
            <a:extLst>
              <a:ext uri="{FF2B5EF4-FFF2-40B4-BE49-F238E27FC236}">
                <a16:creationId xmlns:a16="http://schemas.microsoft.com/office/drawing/2014/main" id="{ED775571-946C-F745-BE93-CDFAF9E7317E}"/>
              </a:ext>
            </a:extLst>
          </p:cNvPr>
          <p:cNvSpPr txBox="1"/>
          <p:nvPr/>
        </p:nvSpPr>
        <p:spPr>
          <a:xfrm>
            <a:off x="527607" y="2051737"/>
            <a:ext cx="1265924" cy="369332"/>
          </a:xfrm>
          <a:prstGeom prst="rect">
            <a:avLst/>
          </a:prstGeom>
          <a:solidFill>
            <a:srgbClr val="FF0000"/>
          </a:solidFill>
          <a:ln>
            <a:noFill/>
          </a:ln>
        </p:spPr>
        <p:txBody>
          <a:bodyPr wrap="none" rtlCol="0">
            <a:spAutoFit/>
          </a:bodyPr>
          <a:lstStyle/>
          <a:p>
            <a:r>
              <a:rPr lang="it-IT" dirty="0">
                <a:solidFill>
                  <a:schemeClr val="bg1"/>
                </a:solidFill>
              </a:rPr>
              <a:t>DESKTOP III</a:t>
            </a:r>
          </a:p>
        </p:txBody>
      </p:sp>
      <p:sp>
        <p:nvSpPr>
          <p:cNvPr id="14" name="CasellaDiTesto 27">
            <a:extLst>
              <a:ext uri="{FF2B5EF4-FFF2-40B4-BE49-F238E27FC236}">
                <a16:creationId xmlns:a16="http://schemas.microsoft.com/office/drawing/2014/main" id="{61F8C82E-FCED-BC48-A6A3-6DF449B162AE}"/>
              </a:ext>
            </a:extLst>
          </p:cNvPr>
          <p:cNvSpPr txBox="1"/>
          <p:nvPr/>
        </p:nvSpPr>
        <p:spPr>
          <a:xfrm>
            <a:off x="6560836" y="2017012"/>
            <a:ext cx="1206677" cy="369332"/>
          </a:xfrm>
          <a:prstGeom prst="rect">
            <a:avLst/>
          </a:prstGeom>
          <a:solidFill>
            <a:srgbClr val="FF0000"/>
          </a:solidFill>
          <a:ln>
            <a:noFill/>
          </a:ln>
        </p:spPr>
        <p:txBody>
          <a:bodyPr wrap="none" rtlCol="0">
            <a:spAutoFit/>
          </a:bodyPr>
          <a:lstStyle/>
          <a:p>
            <a:r>
              <a:rPr lang="it-IT" dirty="0">
                <a:solidFill>
                  <a:schemeClr val="bg1"/>
                </a:solidFill>
              </a:rPr>
              <a:t>OVHIPEC-1</a:t>
            </a:r>
          </a:p>
        </p:txBody>
      </p:sp>
      <p:sp>
        <p:nvSpPr>
          <p:cNvPr id="19" name="TextBox 18">
            <a:extLst>
              <a:ext uri="{FF2B5EF4-FFF2-40B4-BE49-F238E27FC236}">
                <a16:creationId xmlns:a16="http://schemas.microsoft.com/office/drawing/2014/main" id="{309EB25C-CD8F-D748-BF9F-5993E1D61FE5}"/>
              </a:ext>
            </a:extLst>
          </p:cNvPr>
          <p:cNvSpPr txBox="1"/>
          <p:nvPr/>
        </p:nvSpPr>
        <p:spPr>
          <a:xfrm>
            <a:off x="1160569" y="6454042"/>
            <a:ext cx="3031599" cy="253916"/>
          </a:xfrm>
          <a:prstGeom prst="rect">
            <a:avLst/>
          </a:prstGeom>
          <a:noFill/>
        </p:spPr>
        <p:txBody>
          <a:bodyPr wrap="none" rtlCol="0">
            <a:spAutoFit/>
          </a:bodyPr>
          <a:lstStyle/>
          <a:p>
            <a:r>
              <a:rPr lang="en-US" sz="1050" dirty="0"/>
              <a:t>Harter P, et al. N </a:t>
            </a:r>
            <a:r>
              <a:rPr lang="en-US" sz="1050" dirty="0" err="1"/>
              <a:t>Engl</a:t>
            </a:r>
            <a:r>
              <a:rPr lang="en-US" sz="1050" dirty="0"/>
              <a:t> J Med. 2021;385(23):2123-31.</a:t>
            </a:r>
            <a:endParaRPr lang="en-TR" sz="1050" dirty="0"/>
          </a:p>
        </p:txBody>
      </p:sp>
      <p:pic>
        <p:nvPicPr>
          <p:cNvPr id="20" name="Content Placeholder 7">
            <a:extLst>
              <a:ext uri="{FF2B5EF4-FFF2-40B4-BE49-F238E27FC236}">
                <a16:creationId xmlns:a16="http://schemas.microsoft.com/office/drawing/2014/main" id="{2EEB40B1-2773-264F-A3A3-7146E5E094F3}"/>
              </a:ext>
            </a:extLst>
          </p:cNvPr>
          <p:cNvPicPr>
            <a:picLocks noGrp="1" noChangeAspect="1"/>
          </p:cNvPicPr>
          <p:nvPr>
            <p:ph idx="1"/>
          </p:nvPr>
        </p:nvPicPr>
        <p:blipFill>
          <a:blip r:embed="rId4"/>
          <a:stretch>
            <a:fillRect/>
          </a:stretch>
        </p:blipFill>
        <p:spPr>
          <a:xfrm>
            <a:off x="6531366" y="2456219"/>
            <a:ext cx="5591001" cy="3813952"/>
          </a:xfrm>
        </p:spPr>
      </p:pic>
      <p:sp>
        <p:nvSpPr>
          <p:cNvPr id="21" name="Rectangle 20">
            <a:extLst>
              <a:ext uri="{FF2B5EF4-FFF2-40B4-BE49-F238E27FC236}">
                <a16:creationId xmlns:a16="http://schemas.microsoft.com/office/drawing/2014/main" id="{A389A261-E7C7-4347-A4AC-5AB05E0B9E0D}"/>
              </a:ext>
            </a:extLst>
          </p:cNvPr>
          <p:cNvSpPr/>
          <p:nvPr/>
        </p:nvSpPr>
        <p:spPr>
          <a:xfrm flipV="1">
            <a:off x="6531367" y="3428999"/>
            <a:ext cx="5437476" cy="16390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Tekstvak 20">
            <a:extLst>
              <a:ext uri="{FF2B5EF4-FFF2-40B4-BE49-F238E27FC236}">
                <a16:creationId xmlns:a16="http://schemas.microsoft.com/office/drawing/2014/main" id="{C84C759D-5AEC-1345-A437-052CB57E7171}"/>
              </a:ext>
            </a:extLst>
          </p:cNvPr>
          <p:cNvSpPr txBox="1"/>
          <p:nvPr/>
        </p:nvSpPr>
        <p:spPr>
          <a:xfrm>
            <a:off x="7824878" y="6450195"/>
            <a:ext cx="3183765" cy="261610"/>
          </a:xfrm>
          <a:prstGeom prst="rect">
            <a:avLst/>
          </a:prstGeom>
          <a:noFill/>
        </p:spPr>
        <p:txBody>
          <a:bodyPr wrap="square" rtlCol="0">
            <a:spAutoFit/>
          </a:bodyPr>
          <a:lstStyle/>
          <a:p>
            <a:r>
              <a:rPr lang="nl-NL" sz="1050" dirty="0"/>
              <a:t>Van Driel WJ et al., New </a:t>
            </a:r>
            <a:r>
              <a:rPr lang="nl-NL" sz="1050" dirty="0" err="1"/>
              <a:t>Engl</a:t>
            </a:r>
            <a:r>
              <a:rPr lang="nl-NL" sz="1050" dirty="0"/>
              <a:t> J </a:t>
            </a:r>
            <a:r>
              <a:rPr lang="nl-NL" sz="1050" dirty="0" err="1"/>
              <a:t>Med</a:t>
            </a:r>
            <a:r>
              <a:rPr lang="nl-NL" sz="1050" dirty="0"/>
              <a:t> 2018</a:t>
            </a:r>
          </a:p>
        </p:txBody>
      </p:sp>
      <p:sp>
        <p:nvSpPr>
          <p:cNvPr id="15" name="Rectangle 14">
            <a:extLst>
              <a:ext uri="{FF2B5EF4-FFF2-40B4-BE49-F238E27FC236}">
                <a16:creationId xmlns:a16="http://schemas.microsoft.com/office/drawing/2014/main" id="{86CA67B9-94BD-6F45-8E29-321002615F8A}"/>
              </a:ext>
            </a:extLst>
          </p:cNvPr>
          <p:cNvSpPr/>
          <p:nvPr/>
        </p:nvSpPr>
        <p:spPr>
          <a:xfrm flipV="1">
            <a:off x="427076" y="3694407"/>
            <a:ext cx="5884550" cy="3490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1434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1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2">
            <a:extLst>
              <a:ext uri="{FF2B5EF4-FFF2-40B4-BE49-F238E27FC236}">
                <a16:creationId xmlns:a16="http://schemas.microsoft.com/office/drawing/2014/main" id="{7F590FEF-74DD-934B-8F2E-6DF4DA304FF5}"/>
              </a:ext>
            </a:extLst>
          </p:cNvPr>
          <p:cNvGraphicFramePr>
            <a:graphicFrameLocks noGrp="1"/>
          </p:cNvGraphicFramePr>
          <p:nvPr>
            <p:extLst>
              <p:ext uri="{D42A27DB-BD31-4B8C-83A1-F6EECF244321}">
                <p14:modId xmlns:p14="http://schemas.microsoft.com/office/powerpoint/2010/main" val="3717215468"/>
              </p:ext>
            </p:extLst>
          </p:nvPr>
        </p:nvGraphicFramePr>
        <p:xfrm>
          <a:off x="441258" y="1544124"/>
          <a:ext cx="11218178" cy="4512564"/>
        </p:xfrm>
        <a:graphic>
          <a:graphicData uri="http://schemas.openxmlformats.org/drawingml/2006/table">
            <a:tbl>
              <a:tblPr firstRow="1" bandRow="1">
                <a:tableStyleId>{9DCAF9ED-07DC-4A11-8D7F-57B35C25682E}</a:tableStyleId>
              </a:tblPr>
              <a:tblGrid>
                <a:gridCol w="4255949">
                  <a:extLst>
                    <a:ext uri="{9D8B030D-6E8A-4147-A177-3AD203B41FA5}">
                      <a16:colId xmlns:a16="http://schemas.microsoft.com/office/drawing/2014/main" val="1830193093"/>
                    </a:ext>
                  </a:extLst>
                </a:gridCol>
                <a:gridCol w="2514913">
                  <a:extLst>
                    <a:ext uri="{9D8B030D-6E8A-4147-A177-3AD203B41FA5}">
                      <a16:colId xmlns:a16="http://schemas.microsoft.com/office/drawing/2014/main" val="582362582"/>
                    </a:ext>
                  </a:extLst>
                </a:gridCol>
                <a:gridCol w="2462132">
                  <a:extLst>
                    <a:ext uri="{9D8B030D-6E8A-4147-A177-3AD203B41FA5}">
                      <a16:colId xmlns:a16="http://schemas.microsoft.com/office/drawing/2014/main" val="4162301946"/>
                    </a:ext>
                  </a:extLst>
                </a:gridCol>
                <a:gridCol w="1985184">
                  <a:extLst>
                    <a:ext uri="{9D8B030D-6E8A-4147-A177-3AD203B41FA5}">
                      <a16:colId xmlns:a16="http://schemas.microsoft.com/office/drawing/2014/main" val="20003"/>
                    </a:ext>
                  </a:extLst>
                </a:gridCol>
              </a:tblGrid>
              <a:tr h="396240">
                <a:tc>
                  <a:txBody>
                    <a:bodyPr/>
                    <a:lstStyle/>
                    <a:p>
                      <a:pPr>
                        <a:lnSpc>
                          <a:spcPct val="150000"/>
                        </a:lnSpc>
                      </a:pPr>
                      <a:r>
                        <a:rPr lang="de-DE" sz="2000" dirty="0" err="1">
                          <a:solidFill>
                            <a:srgbClr val="FFFFFF"/>
                          </a:solidFill>
                        </a:rPr>
                        <a:t>Adverse</a:t>
                      </a:r>
                      <a:r>
                        <a:rPr lang="de-DE" sz="2000" dirty="0">
                          <a:solidFill>
                            <a:srgbClr val="FFFFFF"/>
                          </a:solidFill>
                        </a:rPr>
                        <a:t> Events </a:t>
                      </a:r>
                      <a:r>
                        <a:rPr lang="de-DE" sz="2000" dirty="0" err="1">
                          <a:solidFill>
                            <a:srgbClr val="FFFFFF"/>
                          </a:solidFill>
                        </a:rPr>
                        <a:t>any</a:t>
                      </a:r>
                      <a:r>
                        <a:rPr lang="de-DE" sz="2000" dirty="0">
                          <a:solidFill>
                            <a:srgbClr val="FFFFFF"/>
                          </a:solidFill>
                        </a:rPr>
                        <a:t> Grade %</a:t>
                      </a:r>
                    </a:p>
                  </a:txBody>
                  <a:tcPr/>
                </a:tc>
                <a:tc>
                  <a:txBody>
                    <a:bodyPr/>
                    <a:lstStyle/>
                    <a:p>
                      <a:pPr algn="ctr">
                        <a:lnSpc>
                          <a:spcPct val="150000"/>
                        </a:lnSpc>
                      </a:pPr>
                      <a:r>
                        <a:rPr lang="de-DE" sz="2000" dirty="0">
                          <a:solidFill>
                            <a:srgbClr val="FFFFFF"/>
                          </a:solidFill>
                        </a:rPr>
                        <a:t>NONHIPEC</a:t>
                      </a:r>
                    </a:p>
                  </a:txBody>
                  <a:tcPr/>
                </a:tc>
                <a:tc>
                  <a:txBody>
                    <a:bodyPr/>
                    <a:lstStyle/>
                    <a:p>
                      <a:pPr algn="ctr">
                        <a:lnSpc>
                          <a:spcPct val="150000"/>
                        </a:lnSpc>
                      </a:pPr>
                      <a:r>
                        <a:rPr lang="de-DE" sz="2000" dirty="0">
                          <a:solidFill>
                            <a:srgbClr val="FFFFFF"/>
                          </a:solidFill>
                        </a:rPr>
                        <a:t>HIPEC</a:t>
                      </a:r>
                    </a:p>
                  </a:txBody>
                  <a:tcPr/>
                </a:tc>
                <a:tc>
                  <a:txBody>
                    <a:bodyPr/>
                    <a:lstStyle/>
                    <a:p>
                      <a:pPr algn="r">
                        <a:lnSpc>
                          <a:spcPct val="150000"/>
                        </a:lnSpc>
                      </a:pPr>
                      <a:r>
                        <a:rPr lang="de-DE" sz="2000" dirty="0">
                          <a:solidFill>
                            <a:srgbClr val="FFFFFF"/>
                          </a:solidFill>
                        </a:rPr>
                        <a:t>Relative </a:t>
                      </a:r>
                      <a:r>
                        <a:rPr lang="de-DE" sz="2000" dirty="0" err="1">
                          <a:solidFill>
                            <a:srgbClr val="FFFFFF"/>
                          </a:solidFill>
                        </a:rPr>
                        <a:t>Diff</a:t>
                      </a:r>
                      <a:endParaRPr lang="de-DE" sz="2000" dirty="0">
                        <a:solidFill>
                          <a:srgbClr val="FFFFFF"/>
                        </a:solidFill>
                      </a:endParaRPr>
                    </a:p>
                  </a:txBody>
                  <a:tcPr marR="336000"/>
                </a:tc>
                <a:extLst>
                  <a:ext uri="{0D108BD9-81ED-4DB2-BD59-A6C34878D82A}">
                    <a16:rowId xmlns:a16="http://schemas.microsoft.com/office/drawing/2014/main" val="3025585547"/>
                  </a:ext>
                </a:extLst>
              </a:tr>
              <a:tr h="396240">
                <a:tc>
                  <a:txBody>
                    <a:bodyPr/>
                    <a:lstStyle/>
                    <a:p>
                      <a:pPr>
                        <a:lnSpc>
                          <a:spcPct val="150000"/>
                        </a:lnSpc>
                      </a:pPr>
                      <a:r>
                        <a:rPr lang="de-DE" sz="2000" dirty="0" err="1"/>
                        <a:t>Infection</a:t>
                      </a:r>
                      <a:endParaRPr lang="de-DE" sz="2000" dirty="0"/>
                    </a:p>
                  </a:txBody>
                  <a:tcPr/>
                </a:tc>
                <a:tc>
                  <a:txBody>
                    <a:bodyPr/>
                    <a:lstStyle/>
                    <a:p>
                      <a:pPr algn="ctr">
                        <a:lnSpc>
                          <a:spcPct val="150000"/>
                        </a:lnSpc>
                      </a:pPr>
                      <a:r>
                        <a:rPr lang="de-DE" sz="2000" dirty="0"/>
                        <a:t>11</a:t>
                      </a:r>
                    </a:p>
                  </a:txBody>
                  <a:tcPr/>
                </a:tc>
                <a:tc>
                  <a:txBody>
                    <a:bodyPr/>
                    <a:lstStyle/>
                    <a:p>
                      <a:pPr algn="ctr">
                        <a:lnSpc>
                          <a:spcPct val="150000"/>
                        </a:lnSpc>
                      </a:pPr>
                      <a:r>
                        <a:rPr lang="de-DE" sz="2000" dirty="0"/>
                        <a:t>18</a:t>
                      </a:r>
                    </a:p>
                  </a:txBody>
                  <a:tcPr/>
                </a:tc>
                <a:tc>
                  <a:txBody>
                    <a:bodyPr/>
                    <a:lstStyle/>
                    <a:p>
                      <a:pPr algn="ctr">
                        <a:lnSpc>
                          <a:spcPct val="150000"/>
                        </a:lnSpc>
                      </a:pPr>
                      <a:r>
                        <a:rPr lang="de-DE" sz="2000" b="1" dirty="0"/>
                        <a:t>+ 63 %</a:t>
                      </a:r>
                      <a:endParaRPr lang="de-DE" sz="2000" b="1" dirty="0">
                        <a:solidFill>
                          <a:srgbClr val="C00000"/>
                        </a:solidFill>
                      </a:endParaRPr>
                    </a:p>
                  </a:txBody>
                  <a:tcPr marR="336000"/>
                </a:tc>
                <a:extLst>
                  <a:ext uri="{0D108BD9-81ED-4DB2-BD59-A6C34878D82A}">
                    <a16:rowId xmlns:a16="http://schemas.microsoft.com/office/drawing/2014/main" val="4196675326"/>
                  </a:ext>
                </a:extLst>
              </a:tr>
              <a:tr h="396240">
                <a:tc>
                  <a:txBody>
                    <a:bodyPr/>
                    <a:lstStyle/>
                    <a:p>
                      <a:pPr>
                        <a:lnSpc>
                          <a:spcPct val="150000"/>
                        </a:lnSpc>
                      </a:pPr>
                      <a:r>
                        <a:rPr lang="de-DE" sz="2000" dirty="0"/>
                        <a:t>Ileus</a:t>
                      </a:r>
                    </a:p>
                  </a:txBody>
                  <a:tcPr/>
                </a:tc>
                <a:tc>
                  <a:txBody>
                    <a:bodyPr/>
                    <a:lstStyle/>
                    <a:p>
                      <a:pPr algn="ctr">
                        <a:lnSpc>
                          <a:spcPct val="150000"/>
                        </a:lnSpc>
                      </a:pPr>
                      <a:r>
                        <a:rPr lang="de-DE" sz="2000" dirty="0"/>
                        <a:t>3</a:t>
                      </a:r>
                    </a:p>
                  </a:txBody>
                  <a:tcPr/>
                </a:tc>
                <a:tc>
                  <a:txBody>
                    <a:bodyPr/>
                    <a:lstStyle/>
                    <a:p>
                      <a:pPr algn="ctr">
                        <a:lnSpc>
                          <a:spcPct val="150000"/>
                        </a:lnSpc>
                      </a:pPr>
                      <a:r>
                        <a:rPr lang="de-DE" sz="2000" dirty="0"/>
                        <a:t>8</a:t>
                      </a:r>
                    </a:p>
                  </a:txBody>
                  <a:tcPr/>
                </a:tc>
                <a:tc>
                  <a:txBody>
                    <a:bodyPr/>
                    <a:lstStyle/>
                    <a:p>
                      <a:pPr algn="ctr">
                        <a:lnSpc>
                          <a:spcPct val="150000"/>
                        </a:lnSpc>
                      </a:pPr>
                      <a:r>
                        <a:rPr lang="de-DE" sz="2000" b="1" dirty="0"/>
                        <a:t>+ 166 %</a:t>
                      </a:r>
                      <a:endParaRPr lang="de-DE" sz="2000" b="1" dirty="0">
                        <a:solidFill>
                          <a:srgbClr val="C00000"/>
                        </a:solidFill>
                      </a:endParaRPr>
                    </a:p>
                  </a:txBody>
                  <a:tcPr marR="336000"/>
                </a:tc>
                <a:extLst>
                  <a:ext uri="{0D108BD9-81ED-4DB2-BD59-A6C34878D82A}">
                    <a16:rowId xmlns:a16="http://schemas.microsoft.com/office/drawing/2014/main" val="4013165385"/>
                  </a:ext>
                </a:extLst>
              </a:tr>
              <a:tr h="396240">
                <a:tc>
                  <a:txBody>
                    <a:bodyPr/>
                    <a:lstStyle/>
                    <a:p>
                      <a:pPr>
                        <a:lnSpc>
                          <a:spcPct val="150000"/>
                        </a:lnSpc>
                      </a:pPr>
                      <a:r>
                        <a:rPr lang="de-DE" sz="2000" dirty="0" err="1"/>
                        <a:t>Pain</a:t>
                      </a:r>
                      <a:endParaRPr lang="de-DE" sz="2000" dirty="0"/>
                    </a:p>
                  </a:txBody>
                  <a:tcPr/>
                </a:tc>
                <a:tc>
                  <a:txBody>
                    <a:bodyPr/>
                    <a:lstStyle/>
                    <a:p>
                      <a:pPr algn="ctr">
                        <a:lnSpc>
                          <a:spcPct val="150000"/>
                        </a:lnSpc>
                      </a:pPr>
                      <a:r>
                        <a:rPr lang="de-DE" sz="2000" dirty="0"/>
                        <a:t>23</a:t>
                      </a:r>
                    </a:p>
                  </a:txBody>
                  <a:tcPr/>
                </a:tc>
                <a:tc>
                  <a:txBody>
                    <a:bodyPr/>
                    <a:lstStyle/>
                    <a:p>
                      <a:pPr algn="ctr">
                        <a:lnSpc>
                          <a:spcPct val="150000"/>
                        </a:lnSpc>
                      </a:pPr>
                      <a:r>
                        <a:rPr lang="de-DE" sz="2000" dirty="0"/>
                        <a:t>33</a:t>
                      </a:r>
                    </a:p>
                  </a:txBody>
                  <a:tcPr/>
                </a:tc>
                <a:tc>
                  <a:txBody>
                    <a:bodyPr/>
                    <a:lstStyle/>
                    <a:p>
                      <a:pPr algn="ctr">
                        <a:lnSpc>
                          <a:spcPct val="150000"/>
                        </a:lnSpc>
                      </a:pPr>
                      <a:r>
                        <a:rPr lang="de-DE" sz="2000" b="1" dirty="0"/>
                        <a:t>+ 44 %</a:t>
                      </a:r>
                      <a:endParaRPr lang="de-DE" sz="2000" b="1" dirty="0">
                        <a:solidFill>
                          <a:srgbClr val="C00000"/>
                        </a:solidFill>
                      </a:endParaRPr>
                    </a:p>
                  </a:txBody>
                  <a:tcPr marR="336000"/>
                </a:tc>
                <a:extLst>
                  <a:ext uri="{0D108BD9-81ED-4DB2-BD59-A6C34878D82A}">
                    <a16:rowId xmlns:a16="http://schemas.microsoft.com/office/drawing/2014/main" val="1614612208"/>
                  </a:ext>
                </a:extLst>
              </a:tr>
              <a:tr h="396240">
                <a:tc>
                  <a:txBody>
                    <a:bodyPr/>
                    <a:lstStyle/>
                    <a:p>
                      <a:pPr>
                        <a:lnSpc>
                          <a:spcPct val="150000"/>
                        </a:lnSpc>
                      </a:pPr>
                      <a:r>
                        <a:rPr lang="de-DE" sz="2000" dirty="0" err="1"/>
                        <a:t>Thrombembolic</a:t>
                      </a:r>
                      <a:r>
                        <a:rPr lang="de-DE" sz="2000" dirty="0"/>
                        <a:t> </a:t>
                      </a:r>
                      <a:r>
                        <a:rPr lang="de-DE" sz="2000" dirty="0" err="1"/>
                        <a:t>event</a:t>
                      </a:r>
                      <a:endParaRPr lang="de-DE" sz="2000" dirty="0"/>
                    </a:p>
                  </a:txBody>
                  <a:tcPr/>
                </a:tc>
                <a:tc>
                  <a:txBody>
                    <a:bodyPr/>
                    <a:lstStyle/>
                    <a:p>
                      <a:pPr algn="ctr">
                        <a:lnSpc>
                          <a:spcPct val="150000"/>
                        </a:lnSpc>
                      </a:pPr>
                      <a:r>
                        <a:rPr lang="de-DE" sz="2000" dirty="0"/>
                        <a:t>2</a:t>
                      </a:r>
                    </a:p>
                  </a:txBody>
                  <a:tcPr/>
                </a:tc>
                <a:tc>
                  <a:txBody>
                    <a:bodyPr/>
                    <a:lstStyle/>
                    <a:p>
                      <a:pPr algn="ctr">
                        <a:lnSpc>
                          <a:spcPct val="150000"/>
                        </a:lnSpc>
                      </a:pPr>
                      <a:r>
                        <a:rPr lang="de-DE" sz="2000" dirty="0"/>
                        <a:t>6</a:t>
                      </a:r>
                    </a:p>
                  </a:txBody>
                  <a:tcPr/>
                </a:tc>
                <a:tc>
                  <a:txBody>
                    <a:bodyPr/>
                    <a:lstStyle/>
                    <a:p>
                      <a:pPr algn="ctr">
                        <a:lnSpc>
                          <a:spcPct val="150000"/>
                        </a:lnSpc>
                      </a:pPr>
                      <a:r>
                        <a:rPr lang="de-DE" sz="2000" b="1" dirty="0"/>
                        <a:t>+ 200 %</a:t>
                      </a:r>
                      <a:endParaRPr lang="de-DE" sz="2000" b="1" dirty="0">
                        <a:solidFill>
                          <a:srgbClr val="C00000"/>
                        </a:solidFill>
                      </a:endParaRPr>
                    </a:p>
                  </a:txBody>
                  <a:tcPr marR="336000"/>
                </a:tc>
                <a:extLst>
                  <a:ext uri="{0D108BD9-81ED-4DB2-BD59-A6C34878D82A}">
                    <a16:rowId xmlns:a16="http://schemas.microsoft.com/office/drawing/2014/main" val="1421553218"/>
                  </a:ext>
                </a:extLst>
              </a:tr>
              <a:tr h="396240">
                <a:tc>
                  <a:txBody>
                    <a:bodyPr/>
                    <a:lstStyle/>
                    <a:p>
                      <a:pPr>
                        <a:lnSpc>
                          <a:spcPct val="150000"/>
                        </a:lnSpc>
                      </a:pPr>
                      <a:r>
                        <a:rPr lang="de-DE" sz="2000" dirty="0"/>
                        <a:t>Fatigue</a:t>
                      </a:r>
                    </a:p>
                  </a:txBody>
                  <a:tcPr/>
                </a:tc>
                <a:tc>
                  <a:txBody>
                    <a:bodyPr/>
                    <a:lstStyle/>
                    <a:p>
                      <a:pPr algn="ctr">
                        <a:lnSpc>
                          <a:spcPct val="150000"/>
                        </a:lnSpc>
                      </a:pPr>
                      <a:r>
                        <a:rPr lang="de-DE" sz="2000"/>
                        <a:t>30</a:t>
                      </a:r>
                    </a:p>
                  </a:txBody>
                  <a:tcPr/>
                </a:tc>
                <a:tc>
                  <a:txBody>
                    <a:bodyPr/>
                    <a:lstStyle/>
                    <a:p>
                      <a:pPr algn="ctr">
                        <a:lnSpc>
                          <a:spcPct val="150000"/>
                        </a:lnSpc>
                      </a:pPr>
                      <a:r>
                        <a:rPr lang="de-DE" sz="2000" dirty="0"/>
                        <a:t>37</a:t>
                      </a:r>
                    </a:p>
                  </a:txBody>
                  <a:tcPr/>
                </a:tc>
                <a:tc>
                  <a:txBody>
                    <a:bodyPr/>
                    <a:lstStyle/>
                    <a:p>
                      <a:pPr algn="ctr">
                        <a:lnSpc>
                          <a:spcPct val="150000"/>
                        </a:lnSpc>
                      </a:pPr>
                      <a:r>
                        <a:rPr lang="de-DE" sz="2000" b="1" dirty="0"/>
                        <a:t>+23 %</a:t>
                      </a:r>
                      <a:endParaRPr lang="de-DE" sz="2000" b="1" dirty="0">
                        <a:solidFill>
                          <a:srgbClr val="C00000"/>
                        </a:solidFill>
                      </a:endParaRPr>
                    </a:p>
                  </a:txBody>
                  <a:tcPr marR="336000"/>
                </a:tc>
                <a:extLst>
                  <a:ext uri="{0D108BD9-81ED-4DB2-BD59-A6C34878D82A}">
                    <a16:rowId xmlns:a16="http://schemas.microsoft.com/office/drawing/2014/main" val="2398871024"/>
                  </a:ext>
                </a:extLst>
              </a:tr>
              <a:tr h="396240">
                <a:tc>
                  <a:txBody>
                    <a:bodyPr/>
                    <a:lstStyle/>
                    <a:p>
                      <a:pPr>
                        <a:lnSpc>
                          <a:spcPct val="150000"/>
                        </a:lnSpc>
                      </a:pPr>
                      <a:r>
                        <a:rPr lang="de-DE" sz="2000" dirty="0" err="1"/>
                        <a:t>Alopecia</a:t>
                      </a:r>
                      <a:endParaRPr lang="de-DE" sz="2000" dirty="0"/>
                    </a:p>
                  </a:txBody>
                  <a:tcPr/>
                </a:tc>
                <a:tc>
                  <a:txBody>
                    <a:bodyPr/>
                    <a:lstStyle/>
                    <a:p>
                      <a:pPr algn="ctr">
                        <a:lnSpc>
                          <a:spcPct val="150000"/>
                        </a:lnSpc>
                      </a:pPr>
                      <a:r>
                        <a:rPr lang="de-DE" sz="2000"/>
                        <a:t>16</a:t>
                      </a:r>
                    </a:p>
                  </a:txBody>
                  <a:tcPr/>
                </a:tc>
                <a:tc>
                  <a:txBody>
                    <a:bodyPr/>
                    <a:lstStyle/>
                    <a:p>
                      <a:pPr algn="ctr">
                        <a:lnSpc>
                          <a:spcPct val="150000"/>
                        </a:lnSpc>
                      </a:pPr>
                      <a:r>
                        <a:rPr lang="de-DE" sz="2000" dirty="0"/>
                        <a:t>19</a:t>
                      </a:r>
                    </a:p>
                  </a:txBody>
                  <a:tcPr/>
                </a:tc>
                <a:tc>
                  <a:txBody>
                    <a:bodyPr/>
                    <a:lstStyle/>
                    <a:p>
                      <a:pPr algn="ctr">
                        <a:lnSpc>
                          <a:spcPct val="150000"/>
                        </a:lnSpc>
                      </a:pPr>
                      <a:r>
                        <a:rPr lang="de-DE" sz="2000" b="1" dirty="0">
                          <a:solidFill>
                            <a:srgbClr val="C00000"/>
                          </a:solidFill>
                        </a:rPr>
                        <a:t>????? IP !!</a:t>
                      </a:r>
                    </a:p>
                  </a:txBody>
                  <a:tcPr marR="336000"/>
                </a:tc>
                <a:extLst>
                  <a:ext uri="{0D108BD9-81ED-4DB2-BD59-A6C34878D82A}">
                    <a16:rowId xmlns:a16="http://schemas.microsoft.com/office/drawing/2014/main" val="1436425903"/>
                  </a:ext>
                </a:extLst>
              </a:tr>
              <a:tr h="396240">
                <a:tc>
                  <a:txBody>
                    <a:bodyPr/>
                    <a:lstStyle/>
                    <a:p>
                      <a:pPr>
                        <a:lnSpc>
                          <a:spcPct val="150000"/>
                        </a:lnSpc>
                      </a:pPr>
                      <a:r>
                        <a:rPr lang="de-DE" sz="2000"/>
                        <a:t>Diarrhea</a:t>
                      </a:r>
                    </a:p>
                  </a:txBody>
                  <a:tcPr/>
                </a:tc>
                <a:tc>
                  <a:txBody>
                    <a:bodyPr/>
                    <a:lstStyle/>
                    <a:p>
                      <a:pPr algn="ctr">
                        <a:lnSpc>
                          <a:spcPct val="150000"/>
                        </a:lnSpc>
                      </a:pPr>
                      <a:r>
                        <a:rPr lang="de-DE" sz="2000"/>
                        <a:t>9</a:t>
                      </a:r>
                    </a:p>
                  </a:txBody>
                  <a:tcPr/>
                </a:tc>
                <a:tc>
                  <a:txBody>
                    <a:bodyPr/>
                    <a:lstStyle/>
                    <a:p>
                      <a:pPr algn="ctr">
                        <a:lnSpc>
                          <a:spcPct val="150000"/>
                        </a:lnSpc>
                      </a:pPr>
                      <a:r>
                        <a:rPr lang="de-DE" sz="2000" dirty="0"/>
                        <a:t>14</a:t>
                      </a:r>
                    </a:p>
                  </a:txBody>
                  <a:tcPr/>
                </a:tc>
                <a:tc>
                  <a:txBody>
                    <a:bodyPr/>
                    <a:lstStyle/>
                    <a:p>
                      <a:pPr algn="ctr">
                        <a:lnSpc>
                          <a:spcPct val="150000"/>
                        </a:lnSpc>
                      </a:pPr>
                      <a:r>
                        <a:rPr lang="de-DE" sz="2000" b="1" dirty="0"/>
                        <a:t>+ 56 %</a:t>
                      </a:r>
                      <a:endParaRPr lang="de-DE" sz="2000" b="1" dirty="0">
                        <a:solidFill>
                          <a:srgbClr val="C00000"/>
                        </a:solidFill>
                      </a:endParaRPr>
                    </a:p>
                  </a:txBody>
                  <a:tcPr marR="336000"/>
                </a:tc>
                <a:extLst>
                  <a:ext uri="{0D108BD9-81ED-4DB2-BD59-A6C34878D82A}">
                    <a16:rowId xmlns:a16="http://schemas.microsoft.com/office/drawing/2014/main" val="366545925"/>
                  </a:ext>
                </a:extLst>
              </a:tr>
              <a:tr h="396240">
                <a:tc>
                  <a:txBody>
                    <a:bodyPr/>
                    <a:lstStyle/>
                    <a:p>
                      <a:pPr>
                        <a:lnSpc>
                          <a:spcPct val="150000"/>
                        </a:lnSpc>
                      </a:pPr>
                      <a:r>
                        <a:rPr lang="de-DE" sz="2000" dirty="0" err="1"/>
                        <a:t>Fever</a:t>
                      </a:r>
                      <a:endParaRPr lang="de-DE" sz="2000" dirty="0"/>
                    </a:p>
                  </a:txBody>
                  <a:tcPr/>
                </a:tc>
                <a:tc>
                  <a:txBody>
                    <a:bodyPr/>
                    <a:lstStyle/>
                    <a:p>
                      <a:pPr algn="ctr">
                        <a:lnSpc>
                          <a:spcPct val="150000"/>
                        </a:lnSpc>
                      </a:pPr>
                      <a:r>
                        <a:rPr lang="de-DE" sz="2000" dirty="0"/>
                        <a:t>8</a:t>
                      </a:r>
                    </a:p>
                  </a:txBody>
                  <a:tcPr/>
                </a:tc>
                <a:tc>
                  <a:txBody>
                    <a:bodyPr/>
                    <a:lstStyle/>
                    <a:p>
                      <a:pPr algn="ctr">
                        <a:lnSpc>
                          <a:spcPct val="150000"/>
                        </a:lnSpc>
                      </a:pPr>
                      <a:r>
                        <a:rPr lang="de-DE" sz="2000" dirty="0"/>
                        <a:t>12</a:t>
                      </a:r>
                    </a:p>
                  </a:txBody>
                  <a:tcPr/>
                </a:tc>
                <a:tc>
                  <a:txBody>
                    <a:bodyPr/>
                    <a:lstStyle/>
                    <a:p>
                      <a:pPr algn="ctr">
                        <a:lnSpc>
                          <a:spcPct val="150000"/>
                        </a:lnSpc>
                      </a:pPr>
                      <a:r>
                        <a:rPr lang="de-DE" sz="2000" b="1" dirty="0"/>
                        <a:t>+ 50 %</a:t>
                      </a:r>
                      <a:endParaRPr lang="de-DE" sz="2000" b="1" dirty="0">
                        <a:solidFill>
                          <a:srgbClr val="C00000"/>
                        </a:solidFill>
                      </a:endParaRPr>
                    </a:p>
                  </a:txBody>
                  <a:tcPr marR="336000"/>
                </a:tc>
                <a:extLst>
                  <a:ext uri="{0D108BD9-81ED-4DB2-BD59-A6C34878D82A}">
                    <a16:rowId xmlns:a16="http://schemas.microsoft.com/office/drawing/2014/main" val="3281226419"/>
                  </a:ext>
                </a:extLst>
              </a:tr>
            </a:tbl>
          </a:graphicData>
        </a:graphic>
      </p:graphicFrame>
      <p:sp>
        <p:nvSpPr>
          <p:cNvPr id="7" name="Text Box 12">
            <a:extLst>
              <a:ext uri="{FF2B5EF4-FFF2-40B4-BE49-F238E27FC236}">
                <a16:creationId xmlns:a16="http://schemas.microsoft.com/office/drawing/2014/main" id="{7C1DD451-0FCC-904F-94E9-75AEB04341D8}"/>
              </a:ext>
            </a:extLst>
          </p:cNvPr>
          <p:cNvSpPr txBox="1">
            <a:spLocks noChangeArrowheads="1"/>
          </p:cNvSpPr>
          <p:nvPr/>
        </p:nvSpPr>
        <p:spPr bwMode="auto">
          <a:xfrm>
            <a:off x="8701575" y="6428708"/>
            <a:ext cx="2957861" cy="253916"/>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50" i="0" u="none" strike="noStrike" kern="1200" cap="none" spc="0" normalizeH="0" baseline="0" noProof="0" dirty="0" err="1">
                <a:ln>
                  <a:noFill/>
                </a:ln>
                <a:effectLst/>
                <a:uLnTx/>
                <a:uFillTx/>
                <a:latin typeface="Arial" charset="0"/>
                <a:ea typeface="+mn-ea"/>
                <a:cs typeface="Arial" charset="0"/>
              </a:rPr>
              <a:t>Vergote</a:t>
            </a:r>
            <a:r>
              <a:rPr kumimoji="0" lang="de-DE" sz="1050" i="0" u="none" strike="noStrike" kern="1200" cap="none" spc="0" normalizeH="0" baseline="0" noProof="0" dirty="0">
                <a:ln>
                  <a:noFill/>
                </a:ln>
                <a:effectLst/>
                <a:uLnTx/>
                <a:uFillTx/>
                <a:latin typeface="Arial" charset="0"/>
                <a:ea typeface="+mn-ea"/>
                <a:cs typeface="Arial" charset="0"/>
              </a:rPr>
              <a:t> I, et al. </a:t>
            </a:r>
            <a:r>
              <a:rPr kumimoji="0" lang="de-DE" sz="1050" i="1" u="none" strike="noStrike" kern="1200" cap="none" spc="0" normalizeH="0" baseline="0" noProof="0" dirty="0">
                <a:ln>
                  <a:noFill/>
                </a:ln>
                <a:effectLst/>
                <a:uLnTx/>
                <a:uFillTx/>
                <a:latin typeface="Arial" charset="0"/>
                <a:ea typeface="+mn-ea"/>
                <a:cs typeface="Arial" charset="0"/>
              </a:rPr>
              <a:t>J Clin Oncol</a:t>
            </a:r>
            <a:r>
              <a:rPr kumimoji="0" lang="de-DE" sz="1050" i="0" u="none" strike="noStrike" kern="1200" cap="none" spc="0" normalizeH="0" baseline="0" noProof="0" dirty="0">
                <a:ln>
                  <a:noFill/>
                </a:ln>
                <a:effectLst/>
                <a:uLnTx/>
                <a:uFillTx/>
                <a:latin typeface="Arial" charset="0"/>
                <a:ea typeface="+mn-ea"/>
                <a:cs typeface="Arial" charset="0"/>
              </a:rPr>
              <a:t>. 2019;37:2420-24</a:t>
            </a:r>
          </a:p>
        </p:txBody>
      </p:sp>
      <p:sp>
        <p:nvSpPr>
          <p:cNvPr id="8" name="Title 1">
            <a:extLst>
              <a:ext uri="{FF2B5EF4-FFF2-40B4-BE49-F238E27FC236}">
                <a16:creationId xmlns:a16="http://schemas.microsoft.com/office/drawing/2014/main" id="{1E1C1974-C070-104B-BB94-7CA3E6EFB325}"/>
              </a:ext>
            </a:extLst>
          </p:cNvPr>
          <p:cNvSpPr txBox="1">
            <a:spLocks/>
          </p:cNvSpPr>
          <p:nvPr/>
        </p:nvSpPr>
        <p:spPr>
          <a:xfrm>
            <a:off x="792547" y="302334"/>
            <a:ext cx="10515600" cy="903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rPr>
              <a:t>Van </a:t>
            </a:r>
            <a:r>
              <a:rPr lang="en-US" b="1" dirty="0" err="1">
                <a:solidFill>
                  <a:srgbClr val="C00000"/>
                </a:solidFill>
              </a:rPr>
              <a:t>Driel</a:t>
            </a:r>
            <a:r>
              <a:rPr lang="en-US" b="1" dirty="0">
                <a:solidFill>
                  <a:srgbClr val="C00000"/>
                </a:solidFill>
              </a:rPr>
              <a:t> – HIPEC &amp; Toxicity</a:t>
            </a:r>
          </a:p>
        </p:txBody>
      </p:sp>
    </p:spTree>
    <p:extLst>
      <p:ext uri="{BB962C8B-B14F-4D97-AF65-F5344CB8AC3E}">
        <p14:creationId xmlns:p14="http://schemas.microsoft.com/office/powerpoint/2010/main" val="12331692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4E7F-7514-EE48-B015-E0368A0E5883}"/>
              </a:ext>
            </a:extLst>
          </p:cNvPr>
          <p:cNvSpPr>
            <a:spLocks noGrp="1"/>
          </p:cNvSpPr>
          <p:nvPr>
            <p:ph type="title"/>
          </p:nvPr>
        </p:nvSpPr>
        <p:spPr>
          <a:xfrm>
            <a:off x="838200" y="265114"/>
            <a:ext cx="10515600" cy="749300"/>
          </a:xfrm>
        </p:spPr>
        <p:txBody>
          <a:bodyPr/>
          <a:lstStyle/>
          <a:p>
            <a:pPr algn="ctr"/>
            <a:r>
              <a:rPr lang="en-TR" b="1" dirty="0">
                <a:solidFill>
                  <a:srgbClr val="C00000"/>
                </a:solidFill>
              </a:rPr>
              <a:t>IDS + HIPEC  &amp; Complication</a:t>
            </a:r>
          </a:p>
        </p:txBody>
      </p:sp>
      <p:pic>
        <p:nvPicPr>
          <p:cNvPr id="5" name="Content Placeholder 4">
            <a:extLst>
              <a:ext uri="{FF2B5EF4-FFF2-40B4-BE49-F238E27FC236}">
                <a16:creationId xmlns:a16="http://schemas.microsoft.com/office/drawing/2014/main" id="{E576E904-E8D3-EE4B-9A3D-337961AE89D5}"/>
              </a:ext>
            </a:extLst>
          </p:cNvPr>
          <p:cNvPicPr>
            <a:picLocks noGrp="1" noChangeAspect="1"/>
          </p:cNvPicPr>
          <p:nvPr>
            <p:ph idx="1"/>
          </p:nvPr>
        </p:nvPicPr>
        <p:blipFill>
          <a:blip r:embed="rId2"/>
          <a:stretch>
            <a:fillRect/>
          </a:stretch>
        </p:blipFill>
        <p:spPr>
          <a:xfrm>
            <a:off x="838200" y="1265573"/>
            <a:ext cx="7231063" cy="1506517"/>
          </a:xfrm>
          <a:ln>
            <a:solidFill>
              <a:srgbClr val="C00000"/>
            </a:solidFill>
          </a:ln>
        </p:spPr>
      </p:pic>
      <p:sp>
        <p:nvSpPr>
          <p:cNvPr id="6" name="TextBox 5">
            <a:extLst>
              <a:ext uri="{FF2B5EF4-FFF2-40B4-BE49-F238E27FC236}">
                <a16:creationId xmlns:a16="http://schemas.microsoft.com/office/drawing/2014/main" id="{C9DA107E-F2C1-9E49-9CBA-6F222A3475E0}"/>
              </a:ext>
            </a:extLst>
          </p:cNvPr>
          <p:cNvSpPr txBox="1"/>
          <p:nvPr/>
        </p:nvSpPr>
        <p:spPr>
          <a:xfrm>
            <a:off x="8701089" y="2018832"/>
            <a:ext cx="3371850" cy="2814617"/>
          </a:xfrm>
          <a:prstGeom prst="rect">
            <a:avLst/>
          </a:prstGeom>
          <a:noFill/>
        </p:spPr>
        <p:txBody>
          <a:bodyPr wrap="square" rtlCol="0">
            <a:spAutoFit/>
          </a:bodyPr>
          <a:lstStyle/>
          <a:p>
            <a:pPr>
              <a:lnSpc>
                <a:spcPct val="150000"/>
              </a:lnSpc>
            </a:pPr>
            <a:r>
              <a:rPr lang="en-US" sz="2000" dirty="0"/>
              <a:t>HIPEC; </a:t>
            </a:r>
          </a:p>
          <a:p>
            <a:pPr marL="285750" indent="-285750">
              <a:lnSpc>
                <a:spcPct val="150000"/>
              </a:lnSpc>
              <a:buFont typeface="Arial" panose="020B0604020202020204" pitchFamily="34" charset="0"/>
              <a:buChar char="•"/>
            </a:pPr>
            <a:r>
              <a:rPr lang="en-US" sz="2000" dirty="0"/>
              <a:t>No increasing perioperative complications</a:t>
            </a:r>
          </a:p>
          <a:p>
            <a:pPr marL="285750" indent="-285750">
              <a:lnSpc>
                <a:spcPct val="150000"/>
              </a:lnSpc>
              <a:buFont typeface="Arial" panose="020B0604020202020204" pitchFamily="34" charset="0"/>
              <a:buChar char="•"/>
            </a:pPr>
            <a:r>
              <a:rPr lang="en-US" sz="2000" dirty="0"/>
              <a:t>No effect on a patient’s recovery or time to start adjuvant chemotherapy. </a:t>
            </a:r>
            <a:endParaRPr lang="en-TR" sz="2000" dirty="0"/>
          </a:p>
        </p:txBody>
      </p:sp>
      <p:pic>
        <p:nvPicPr>
          <p:cNvPr id="9" name="Picture 8">
            <a:extLst>
              <a:ext uri="{FF2B5EF4-FFF2-40B4-BE49-F238E27FC236}">
                <a16:creationId xmlns:a16="http://schemas.microsoft.com/office/drawing/2014/main" id="{F692F510-FF7D-3D4D-A241-F83F33B3B293}"/>
              </a:ext>
            </a:extLst>
          </p:cNvPr>
          <p:cNvPicPr>
            <a:picLocks noChangeAspect="1"/>
          </p:cNvPicPr>
          <p:nvPr/>
        </p:nvPicPr>
        <p:blipFill>
          <a:blip r:embed="rId3"/>
          <a:stretch>
            <a:fillRect/>
          </a:stretch>
        </p:blipFill>
        <p:spPr>
          <a:xfrm>
            <a:off x="279464" y="3043766"/>
            <a:ext cx="8251496" cy="3414183"/>
          </a:xfrm>
          <a:prstGeom prst="rect">
            <a:avLst/>
          </a:prstGeom>
        </p:spPr>
      </p:pic>
      <p:sp>
        <p:nvSpPr>
          <p:cNvPr id="10" name="Rectangle 9">
            <a:extLst>
              <a:ext uri="{FF2B5EF4-FFF2-40B4-BE49-F238E27FC236}">
                <a16:creationId xmlns:a16="http://schemas.microsoft.com/office/drawing/2014/main" id="{B67CAFEA-16AF-4A4A-B903-BFCCDA9367D2}"/>
              </a:ext>
            </a:extLst>
          </p:cNvPr>
          <p:cNvSpPr/>
          <p:nvPr/>
        </p:nvSpPr>
        <p:spPr>
          <a:xfrm flipV="1">
            <a:off x="7721071" y="3428999"/>
            <a:ext cx="809889" cy="28705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TextBox 11">
            <a:extLst>
              <a:ext uri="{FF2B5EF4-FFF2-40B4-BE49-F238E27FC236}">
                <a16:creationId xmlns:a16="http://schemas.microsoft.com/office/drawing/2014/main" id="{C3F015FF-4EF9-E74A-A36D-FB17CE9A31DC}"/>
              </a:ext>
            </a:extLst>
          </p:cNvPr>
          <p:cNvSpPr txBox="1"/>
          <p:nvPr/>
        </p:nvSpPr>
        <p:spPr>
          <a:xfrm>
            <a:off x="9290446" y="6457949"/>
            <a:ext cx="3668316" cy="253916"/>
          </a:xfrm>
          <a:prstGeom prst="rect">
            <a:avLst/>
          </a:prstGeom>
          <a:noFill/>
        </p:spPr>
        <p:txBody>
          <a:bodyPr wrap="square">
            <a:spAutoFit/>
          </a:bodyPr>
          <a:lstStyle/>
          <a:p>
            <a:r>
              <a:rPr lang="it-IT" sz="1050" dirty="0"/>
              <a:t> </a:t>
            </a:r>
            <a:r>
              <a:rPr lang="it-IT" sz="1050" b="1" dirty="0">
                <a:cs typeface="Arial" charset="0"/>
              </a:rPr>
              <a:t>Ghirardi V., et al.  </a:t>
            </a:r>
            <a:r>
              <a:rPr lang="it-IT" sz="1050" b="1" dirty="0" err="1">
                <a:cs typeface="Arial" charset="0"/>
              </a:rPr>
              <a:t>Cancer</a:t>
            </a:r>
            <a:r>
              <a:rPr lang="it-IT" sz="1050" b="1" dirty="0">
                <a:cs typeface="Arial" charset="0"/>
              </a:rPr>
              <a:t> 2020</a:t>
            </a:r>
          </a:p>
        </p:txBody>
      </p:sp>
    </p:spTree>
    <p:extLst>
      <p:ext uri="{BB962C8B-B14F-4D97-AF65-F5344CB8AC3E}">
        <p14:creationId xmlns:p14="http://schemas.microsoft.com/office/powerpoint/2010/main" val="12973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736E-BA69-D04A-B0FA-C9F50D41BA3C}"/>
              </a:ext>
            </a:extLst>
          </p:cNvPr>
          <p:cNvSpPr>
            <a:spLocks noGrp="1"/>
          </p:cNvSpPr>
          <p:nvPr>
            <p:ph type="title"/>
          </p:nvPr>
        </p:nvSpPr>
        <p:spPr>
          <a:xfrm>
            <a:off x="838200" y="365126"/>
            <a:ext cx="10515600" cy="749300"/>
          </a:xfrm>
        </p:spPr>
        <p:txBody>
          <a:bodyPr/>
          <a:lstStyle/>
          <a:p>
            <a:pPr algn="ctr"/>
            <a:r>
              <a:rPr lang="en-US" b="1" dirty="0">
                <a:solidFill>
                  <a:srgbClr val="C00000"/>
                </a:solidFill>
              </a:rPr>
              <a:t>L</a:t>
            </a:r>
            <a:r>
              <a:rPr lang="en-TR" b="1" dirty="0">
                <a:solidFill>
                  <a:srgbClr val="C00000"/>
                </a:solidFill>
              </a:rPr>
              <a:t>earning Curve</a:t>
            </a:r>
          </a:p>
        </p:txBody>
      </p:sp>
      <p:pic>
        <p:nvPicPr>
          <p:cNvPr id="9" name="Picture 8">
            <a:extLst>
              <a:ext uri="{FF2B5EF4-FFF2-40B4-BE49-F238E27FC236}">
                <a16:creationId xmlns:a16="http://schemas.microsoft.com/office/drawing/2014/main" id="{F12C7D49-07D6-AB4C-B0E6-3C0B9EF93DF3}"/>
              </a:ext>
            </a:extLst>
          </p:cNvPr>
          <p:cNvPicPr>
            <a:picLocks noChangeAspect="1"/>
          </p:cNvPicPr>
          <p:nvPr/>
        </p:nvPicPr>
        <p:blipFill>
          <a:blip r:embed="rId2"/>
          <a:stretch>
            <a:fillRect/>
          </a:stretch>
        </p:blipFill>
        <p:spPr>
          <a:xfrm>
            <a:off x="0" y="1347790"/>
            <a:ext cx="12192000" cy="5205975"/>
          </a:xfrm>
          <a:prstGeom prst="rect">
            <a:avLst/>
          </a:prstGeom>
        </p:spPr>
      </p:pic>
      <p:sp>
        <p:nvSpPr>
          <p:cNvPr id="10" name="Oval 9">
            <a:extLst>
              <a:ext uri="{FF2B5EF4-FFF2-40B4-BE49-F238E27FC236}">
                <a16:creationId xmlns:a16="http://schemas.microsoft.com/office/drawing/2014/main" id="{F71E046C-DC68-4249-9C60-AEC4A3DF732C}"/>
              </a:ext>
            </a:extLst>
          </p:cNvPr>
          <p:cNvSpPr/>
          <p:nvPr/>
        </p:nvSpPr>
        <p:spPr>
          <a:xfrm>
            <a:off x="2428876" y="1347790"/>
            <a:ext cx="2843212" cy="41624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2571331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55624107-8F70-8545-A155-F7BAC2A4E423}"/>
              </a:ext>
            </a:extLst>
          </p:cNvPr>
          <p:cNvSpPr txBox="1">
            <a:spLocks/>
          </p:cNvSpPr>
          <p:nvPr/>
        </p:nvSpPr>
        <p:spPr>
          <a:xfrm>
            <a:off x="729235" y="2829826"/>
            <a:ext cx="4695825" cy="3562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TR" dirty="0"/>
          </a:p>
        </p:txBody>
      </p:sp>
      <p:sp>
        <p:nvSpPr>
          <p:cNvPr id="10" name="Content Placeholder 6">
            <a:extLst>
              <a:ext uri="{FF2B5EF4-FFF2-40B4-BE49-F238E27FC236}">
                <a16:creationId xmlns:a16="http://schemas.microsoft.com/office/drawing/2014/main" id="{CAA9C9C8-3BAA-DB4F-8CF5-3009E74EDE3A}"/>
              </a:ext>
            </a:extLst>
          </p:cNvPr>
          <p:cNvSpPr txBox="1">
            <a:spLocks/>
          </p:cNvSpPr>
          <p:nvPr/>
        </p:nvSpPr>
        <p:spPr>
          <a:xfrm>
            <a:off x="172685" y="839708"/>
            <a:ext cx="3999266" cy="5630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latin typeface="Times New Roman" panose="02020603050405020304" pitchFamily="18" charset="0"/>
                <a:cs typeface="Times New Roman" panose="02020603050405020304" pitchFamily="18" charset="0"/>
              </a:rPr>
              <a:t>The rate of recurrence of peritoneal disease among patients treated with HIPEC was 29 percentage points lower than the rate among those in the surgery group (14% vs. 43%, P = 0.03). This finding could suggest an interpretation of the effect of HIPEC on survival not only in improving progression-free survival but also in influencing the pattern of recurrence. </a:t>
            </a:r>
            <a:r>
              <a:rPr lang="en-US" sz="2000" b="1" dirty="0">
                <a:solidFill>
                  <a:srgbClr val="C00000"/>
                </a:solidFill>
                <a:latin typeface="Times New Roman" panose="02020603050405020304" pitchFamily="18" charset="0"/>
                <a:cs typeface="Times New Roman" panose="02020603050405020304" pitchFamily="18" charset="0"/>
              </a:rPr>
              <a:t>Can the authors provide data about the recurrence pattern? </a:t>
            </a:r>
          </a:p>
          <a:p>
            <a:pPr>
              <a:lnSpc>
                <a:spcPct val="150000"/>
              </a:lnSpc>
            </a:pPr>
            <a:endParaRPr lang="en-TR" sz="2000" dirty="0">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E512BA48-73BD-7248-B089-1B50708C1D02}"/>
              </a:ext>
            </a:extLst>
          </p:cNvPr>
          <p:cNvSpPr txBox="1">
            <a:spLocks/>
          </p:cNvSpPr>
          <p:nvPr/>
        </p:nvSpPr>
        <p:spPr>
          <a:xfrm>
            <a:off x="3335608" y="-63529"/>
            <a:ext cx="5252376" cy="9032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rPr>
              <a:t>R</a:t>
            </a:r>
            <a:r>
              <a:rPr lang="en-TR" b="1" dirty="0">
                <a:solidFill>
                  <a:srgbClr val="C00000"/>
                </a:solidFill>
              </a:rPr>
              <a:t>ecurrence Pattern</a:t>
            </a:r>
          </a:p>
        </p:txBody>
      </p:sp>
      <p:pic>
        <p:nvPicPr>
          <p:cNvPr id="12" name="Content Placeholder 11">
            <a:extLst>
              <a:ext uri="{FF2B5EF4-FFF2-40B4-BE49-F238E27FC236}">
                <a16:creationId xmlns:a16="http://schemas.microsoft.com/office/drawing/2014/main" id="{DA99DDC9-842D-E340-A131-C9DC7A3D253F}"/>
              </a:ext>
            </a:extLst>
          </p:cNvPr>
          <p:cNvPicPr>
            <a:picLocks noChangeAspect="1"/>
          </p:cNvPicPr>
          <p:nvPr/>
        </p:nvPicPr>
        <p:blipFill>
          <a:blip r:embed="rId2"/>
          <a:stretch>
            <a:fillRect/>
          </a:stretch>
        </p:blipFill>
        <p:spPr>
          <a:xfrm>
            <a:off x="5518748" y="940891"/>
            <a:ext cx="3816376" cy="5032819"/>
          </a:xfrm>
          <a:prstGeom prst="rect">
            <a:avLst/>
          </a:prstGeom>
        </p:spPr>
      </p:pic>
      <p:sp>
        <p:nvSpPr>
          <p:cNvPr id="14" name="TextBox 13">
            <a:extLst>
              <a:ext uri="{FF2B5EF4-FFF2-40B4-BE49-F238E27FC236}">
                <a16:creationId xmlns:a16="http://schemas.microsoft.com/office/drawing/2014/main" id="{4718A4B6-0A24-1443-969E-C38EB3B6071A}"/>
              </a:ext>
            </a:extLst>
          </p:cNvPr>
          <p:cNvSpPr txBox="1"/>
          <p:nvPr/>
        </p:nvSpPr>
        <p:spPr>
          <a:xfrm>
            <a:off x="9428813" y="2098622"/>
            <a:ext cx="2645239" cy="3108543"/>
          </a:xfrm>
          <a:prstGeom prst="rect">
            <a:avLst/>
          </a:prstGeom>
          <a:noFill/>
        </p:spPr>
        <p:txBody>
          <a:bodyPr wrap="square">
            <a:spAutoFit/>
          </a:bodyPr>
          <a:lstStyle/>
          <a:p>
            <a:pPr marL="342900" indent="-342900">
              <a:buFont typeface="Arial" panose="020B0604020202020204" pitchFamily="34" charset="0"/>
              <a:buChar char="•"/>
            </a:pPr>
            <a:r>
              <a:rPr lang="en-US" sz="2800" dirty="0"/>
              <a:t>S</a:t>
            </a:r>
            <a:r>
              <a:rPr lang="en-TR" sz="2800" dirty="0"/>
              <a:t>imilar RFS</a:t>
            </a:r>
          </a:p>
          <a:p>
            <a:pPr marL="342900" indent="-342900">
              <a:buFont typeface="Arial" panose="020B0604020202020204" pitchFamily="34" charset="0"/>
              <a:buChar char="•"/>
            </a:pPr>
            <a:endParaRPr lang="en-TR" sz="2800" dirty="0"/>
          </a:p>
          <a:p>
            <a:pPr marL="342900" indent="-342900">
              <a:buFont typeface="Arial" panose="020B0604020202020204" pitchFamily="34" charset="0"/>
              <a:buChar char="•"/>
            </a:pPr>
            <a:r>
              <a:rPr lang="en-US" sz="2800" dirty="0"/>
              <a:t>L</a:t>
            </a:r>
            <a:r>
              <a:rPr lang="en-TR" sz="2800" dirty="0"/>
              <a:t>ess peritoneal recurrences following HIPEC.</a:t>
            </a:r>
          </a:p>
        </p:txBody>
      </p:sp>
      <p:sp>
        <p:nvSpPr>
          <p:cNvPr id="15" name="TextBox 14">
            <a:extLst>
              <a:ext uri="{FF2B5EF4-FFF2-40B4-BE49-F238E27FC236}">
                <a16:creationId xmlns:a16="http://schemas.microsoft.com/office/drawing/2014/main" id="{608EC37E-B745-5B49-B573-9FCD11C4C3EA}"/>
              </a:ext>
            </a:extLst>
          </p:cNvPr>
          <p:cNvSpPr txBox="1"/>
          <p:nvPr/>
        </p:nvSpPr>
        <p:spPr>
          <a:xfrm>
            <a:off x="8712636" y="6392176"/>
            <a:ext cx="2919389" cy="415498"/>
          </a:xfrm>
          <a:prstGeom prst="rect">
            <a:avLst/>
          </a:prstGeom>
          <a:noFill/>
        </p:spPr>
        <p:txBody>
          <a:bodyPr wrap="none" rtlCol="0">
            <a:spAutoFit/>
          </a:bodyPr>
          <a:lstStyle/>
          <a:p>
            <a:r>
              <a:rPr lang="en-US" sz="1050" dirty="0" err="1"/>
              <a:t>Ceresoli</a:t>
            </a:r>
            <a:r>
              <a:rPr lang="en-US" sz="1050" dirty="0"/>
              <a:t> M, et al. J </a:t>
            </a:r>
            <a:r>
              <a:rPr lang="en-US" sz="1050" dirty="0" err="1"/>
              <a:t>Gynecol</a:t>
            </a:r>
            <a:r>
              <a:rPr lang="en-US" sz="1050" dirty="0"/>
              <a:t> Oncol 2018; 29:e53.</a:t>
            </a:r>
          </a:p>
          <a:p>
            <a:r>
              <a:rPr lang="en-US" sz="1050" dirty="0" err="1"/>
              <a:t>Koole</a:t>
            </a:r>
            <a:r>
              <a:rPr lang="en-US" sz="1050" dirty="0"/>
              <a:t> S, Int J </a:t>
            </a:r>
            <a:r>
              <a:rPr lang="en-US" sz="1050" dirty="0" err="1"/>
              <a:t>Gynecol</a:t>
            </a:r>
            <a:r>
              <a:rPr lang="en-US" sz="1050" dirty="0"/>
              <a:t> Cancer. 2020;30(6):888-92.</a:t>
            </a:r>
            <a:endParaRPr lang="en-TR" sz="1050" dirty="0"/>
          </a:p>
        </p:txBody>
      </p:sp>
      <p:sp>
        <p:nvSpPr>
          <p:cNvPr id="3" name="Right Arrow 2">
            <a:extLst>
              <a:ext uri="{FF2B5EF4-FFF2-40B4-BE49-F238E27FC236}">
                <a16:creationId xmlns:a16="http://schemas.microsoft.com/office/drawing/2014/main" id="{56C0F410-7405-644A-8ABF-49CE4DC0B9DE}"/>
              </a:ext>
            </a:extLst>
          </p:cNvPr>
          <p:cNvSpPr/>
          <p:nvPr/>
        </p:nvSpPr>
        <p:spPr>
          <a:xfrm>
            <a:off x="4356145" y="3186684"/>
            <a:ext cx="978408"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15097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2866" y="1922738"/>
            <a:ext cx="11150455" cy="584775"/>
          </a:xfrm>
          <a:prstGeom prst="rect">
            <a:avLst/>
          </a:prstGeom>
        </p:spPr>
        <p:txBody>
          <a:bodyPr wrap="square">
            <a:spAutoFit/>
          </a:bodyPr>
          <a:lstStyle/>
          <a:p>
            <a:pPr algn="ctr"/>
            <a:r>
              <a:rPr lang="en-US" sz="3200" dirty="0"/>
              <a:t> </a:t>
            </a:r>
          </a:p>
        </p:txBody>
      </p:sp>
      <p:sp>
        <p:nvSpPr>
          <p:cNvPr id="2" name="TextBox 1"/>
          <p:cNvSpPr txBox="1"/>
          <p:nvPr/>
        </p:nvSpPr>
        <p:spPr>
          <a:xfrm>
            <a:off x="698680" y="3232477"/>
            <a:ext cx="11103293" cy="1446550"/>
          </a:xfrm>
          <a:prstGeom prst="rect">
            <a:avLst/>
          </a:prstGeom>
          <a:noFill/>
          <a:ln w="57150">
            <a:solidFill>
              <a:srgbClr val="C00000"/>
            </a:solidFill>
          </a:ln>
        </p:spPr>
        <p:style>
          <a:lnRef idx="0">
            <a:scrgbClr r="0" g="0" b="0"/>
          </a:lnRef>
          <a:fillRef idx="1002">
            <a:schemeClr val="dk2"/>
          </a:fillRef>
          <a:effectRef idx="0">
            <a:scrgbClr r="0" g="0" b="0"/>
          </a:effectRef>
          <a:fontRef idx="major"/>
        </p:style>
        <p:txBody>
          <a:bodyPr wrap="square" rtlCol="0">
            <a:spAutoFit/>
          </a:bodyPr>
          <a:lstStyle/>
          <a:p>
            <a:pPr algn="ct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Video Demonstration of Different Vascular Challenges &amp; Laparotomy</a:t>
            </a:r>
          </a:p>
        </p:txBody>
      </p:sp>
      <p:sp>
        <p:nvSpPr>
          <p:cNvPr id="9" name="Title 1"/>
          <p:cNvSpPr>
            <a:spLocks noGrp="1"/>
          </p:cNvSpPr>
          <p:nvPr>
            <p:ph type="ctrTitle"/>
          </p:nvPr>
        </p:nvSpPr>
        <p:spPr>
          <a:xfrm>
            <a:off x="1004800" y="3950927"/>
            <a:ext cx="9727083" cy="3146562"/>
          </a:xfrm>
          <a:noFill/>
          <a:ln>
            <a:noFill/>
          </a:ln>
        </p:spPr>
        <p:txBody>
          <a:bodyPr>
            <a:noAutofit/>
          </a:bodyPr>
          <a:lstStyle/>
          <a:p>
            <a:r>
              <a:rPr lang="en-US" sz="4400" b="1" dirty="0"/>
              <a:t>The role of HIPEC in Ovarian Cancer</a:t>
            </a:r>
            <a:br>
              <a:rPr lang="en-US" sz="8000" b="1" dirty="0"/>
            </a:br>
            <a:br>
              <a:rPr lang="en-US" sz="4000" b="1" dirty="0"/>
            </a:br>
            <a:r>
              <a:rPr lang="en-US" sz="3600" b="1" dirty="0" err="1"/>
              <a:t>Cagatay</a:t>
            </a:r>
            <a:r>
              <a:rPr lang="en-US" sz="3600" b="1" dirty="0"/>
              <a:t> Taskiran, M.D., </a:t>
            </a:r>
            <a:br>
              <a:rPr lang="en-US" sz="2400" b="1" dirty="0"/>
            </a:br>
            <a:r>
              <a:rPr lang="en-US" sz="2400" b="1" dirty="0"/>
              <a:t>Chair, </a:t>
            </a:r>
            <a:r>
              <a:rPr lang="en-US" sz="2400" b="1" dirty="0" err="1"/>
              <a:t>Koc</a:t>
            </a:r>
            <a:r>
              <a:rPr lang="en-US" sz="2400" b="1" dirty="0"/>
              <a:t> University School of Medicine, </a:t>
            </a:r>
            <a:br>
              <a:rPr lang="en-US" sz="2400" b="1" dirty="0"/>
            </a:br>
            <a:r>
              <a:rPr lang="en-US" sz="2400" b="1" dirty="0"/>
              <a:t>Department of Gynecologic Oncology</a:t>
            </a:r>
            <a:br>
              <a:rPr lang="en-US" sz="3200" b="1" dirty="0"/>
            </a:br>
            <a:br>
              <a:rPr lang="en-US" sz="3200" b="1" dirty="0"/>
            </a:br>
            <a:br>
              <a:rPr lang="en-US" sz="2400" b="1" i="1" dirty="0"/>
            </a:br>
            <a:endParaRPr lang="en-US" sz="2400" b="1" dirty="0">
              <a:cs typeface="Times New Roman"/>
            </a:endParaRPr>
          </a:p>
        </p:txBody>
      </p:sp>
      <p:pic>
        <p:nvPicPr>
          <p:cNvPr id="13" name="Picture 12">
            <a:extLst>
              <a:ext uri="{FF2B5EF4-FFF2-40B4-BE49-F238E27FC236}">
                <a16:creationId xmlns:a16="http://schemas.microsoft.com/office/drawing/2014/main" id="{626886E5-3739-5F4D-844E-C8084995A257}"/>
              </a:ext>
            </a:extLst>
          </p:cNvPr>
          <p:cNvPicPr>
            <a:picLocks noChangeAspect="1"/>
          </p:cNvPicPr>
          <p:nvPr/>
        </p:nvPicPr>
        <p:blipFill>
          <a:blip r:embed="rId3"/>
          <a:stretch>
            <a:fillRect/>
          </a:stretch>
        </p:blipFill>
        <p:spPr>
          <a:xfrm>
            <a:off x="923965" y="358311"/>
            <a:ext cx="5008749" cy="2511685"/>
          </a:xfrm>
          <a:prstGeom prst="rect">
            <a:avLst/>
          </a:prstGeom>
        </p:spPr>
      </p:pic>
      <p:pic>
        <p:nvPicPr>
          <p:cNvPr id="14" name="Picture 13">
            <a:extLst>
              <a:ext uri="{FF2B5EF4-FFF2-40B4-BE49-F238E27FC236}">
                <a16:creationId xmlns:a16="http://schemas.microsoft.com/office/drawing/2014/main" id="{4ED32A3A-3E87-034A-A2E0-88E711FDBCB7}"/>
              </a:ext>
            </a:extLst>
          </p:cNvPr>
          <p:cNvPicPr>
            <a:picLocks noChangeAspect="1"/>
          </p:cNvPicPr>
          <p:nvPr/>
        </p:nvPicPr>
        <p:blipFill>
          <a:blip r:embed="rId4"/>
          <a:stretch>
            <a:fillRect/>
          </a:stretch>
        </p:blipFill>
        <p:spPr>
          <a:xfrm>
            <a:off x="6207334" y="358311"/>
            <a:ext cx="5008745" cy="2511684"/>
          </a:xfrm>
          <a:prstGeom prst="rect">
            <a:avLst/>
          </a:prstGeom>
        </p:spPr>
      </p:pic>
    </p:spTree>
    <p:extLst>
      <p:ext uri="{BB962C8B-B14F-4D97-AF65-F5344CB8AC3E}">
        <p14:creationId xmlns:p14="http://schemas.microsoft.com/office/powerpoint/2010/main" val="3238193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6" y="4973004"/>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92917" y="319904"/>
            <a:ext cx="9749790" cy="846067"/>
          </a:xfrm>
        </p:spPr>
        <p:txBody>
          <a:bodyPr>
            <a:normAutofit/>
          </a:bodyPr>
          <a:lstStyle/>
          <a:p>
            <a:pPr algn="ctr"/>
            <a:r>
              <a:rPr lang="it-IT" dirty="0">
                <a:solidFill>
                  <a:srgbClr val="FF0000"/>
                </a:solidFill>
              </a:rPr>
              <a:t>                   </a:t>
            </a:r>
            <a:r>
              <a:rPr lang="it-IT" b="1" dirty="0" err="1">
                <a:solidFill>
                  <a:srgbClr val="FF0000"/>
                </a:solidFill>
                <a:latin typeface="+mn-lt"/>
              </a:rPr>
              <a:t>Randomized</a:t>
            </a:r>
            <a:r>
              <a:rPr lang="it-IT" b="1" dirty="0">
                <a:solidFill>
                  <a:srgbClr val="FF0000"/>
                </a:solidFill>
                <a:latin typeface="+mn-lt"/>
              </a:rPr>
              <a:t> </a:t>
            </a:r>
            <a:r>
              <a:rPr lang="it-IT" b="1" dirty="0" err="1">
                <a:solidFill>
                  <a:srgbClr val="FF0000"/>
                </a:solidFill>
                <a:latin typeface="+mn-lt"/>
              </a:rPr>
              <a:t>Controlled</a:t>
            </a:r>
            <a:r>
              <a:rPr lang="it-IT" b="1" dirty="0">
                <a:solidFill>
                  <a:srgbClr val="FF0000"/>
                </a:solidFill>
                <a:latin typeface="+mn-lt"/>
              </a:rPr>
              <a:t> Trials</a:t>
            </a:r>
          </a:p>
        </p:txBody>
      </p:sp>
      <p:sp>
        <p:nvSpPr>
          <p:cNvPr id="2" name="Rectangle 1">
            <a:extLst>
              <a:ext uri="{FF2B5EF4-FFF2-40B4-BE49-F238E27FC236}">
                <a16:creationId xmlns:a16="http://schemas.microsoft.com/office/drawing/2014/main" id="{D23BF641-ABC6-4ED3-60D5-262B1F892C63}"/>
              </a:ext>
            </a:extLst>
          </p:cNvPr>
          <p:cNvSpPr/>
          <p:nvPr/>
        </p:nvSpPr>
        <p:spPr>
          <a:xfrm>
            <a:off x="7661702" y="4958841"/>
            <a:ext cx="3195145" cy="646331"/>
          </a:xfrm>
          <a:prstGeom prst="rect">
            <a:avLst/>
          </a:prstGeom>
          <a:solidFill>
            <a:srgbClr val="C5E1B4"/>
          </a:solidFill>
          <a:ln w="57150">
            <a:solidFill>
              <a:srgbClr val="4B752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4B752F"/>
                </a:solidFill>
                <a:latin typeface="Tahoma" panose="020B0604030504040204" pitchFamily="34" charset="0"/>
                <a:ea typeface="Tahoma" panose="020B0604030504040204" pitchFamily="34" charset="0"/>
                <a:cs typeface="Tahoma" panose="020B0604030504040204" pitchFamily="34" charset="0"/>
              </a:rPr>
              <a:t>CHIPOR</a:t>
            </a:r>
          </a:p>
        </p:txBody>
      </p:sp>
      <p:sp>
        <p:nvSpPr>
          <p:cNvPr id="15" name="Rounded Rectangle 14">
            <a:extLst>
              <a:ext uri="{FF2B5EF4-FFF2-40B4-BE49-F238E27FC236}">
                <a16:creationId xmlns:a16="http://schemas.microsoft.com/office/drawing/2014/main" id="{4D66B953-4B9C-9848-9D55-8099867D60D6}"/>
              </a:ext>
            </a:extLst>
          </p:cNvPr>
          <p:cNvSpPr/>
          <p:nvPr/>
        </p:nvSpPr>
        <p:spPr>
          <a:xfrm>
            <a:off x="3852973" y="2560946"/>
            <a:ext cx="3770131" cy="136334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6" name="TextBox 15">
            <a:extLst>
              <a:ext uri="{FF2B5EF4-FFF2-40B4-BE49-F238E27FC236}">
                <a16:creationId xmlns:a16="http://schemas.microsoft.com/office/drawing/2014/main" id="{FDDB9DA7-77D1-2B47-9C67-85FCFDB32224}"/>
              </a:ext>
            </a:extLst>
          </p:cNvPr>
          <p:cNvSpPr txBox="1"/>
          <p:nvPr/>
        </p:nvSpPr>
        <p:spPr>
          <a:xfrm>
            <a:off x="7658341" y="5908404"/>
            <a:ext cx="3195144" cy="676467"/>
          </a:xfrm>
          <a:prstGeom prst="rect">
            <a:avLst/>
          </a:prstGeom>
          <a:solidFill>
            <a:srgbClr val="EA8583"/>
          </a:solidFill>
          <a:ln w="38100">
            <a:solidFill>
              <a:srgbClr val="C00000"/>
            </a:solidFill>
          </a:ln>
        </p:spPr>
        <p:txBody>
          <a:bodyPr wrap="square" rtlCol="0">
            <a:spAutoFit/>
          </a:bodyPr>
          <a:lstStyle/>
          <a:p>
            <a:pPr algn="ctr">
              <a:lnSpc>
                <a:spcPct val="150000"/>
              </a:lnSpc>
            </a:pPr>
            <a:r>
              <a:rPr kumimoji="0" lang="en-US" sz="2800" b="1" i="0" u="none" strike="noStrike" kern="1200" cap="none" spc="0" normalizeH="0" baseline="0" noProof="0" dirty="0">
                <a:ln>
                  <a:noFill/>
                </a:ln>
                <a:solidFill>
                  <a:srgbClr val="C00000"/>
                </a:solidFill>
                <a:effectLst/>
                <a:uLnTx/>
                <a:uFillTx/>
                <a:latin typeface="Aptos" panose="02110004020202020204"/>
                <a:ea typeface="+mn-ea"/>
                <a:cs typeface="+mn-cs"/>
              </a:rPr>
              <a:t>HORSE</a:t>
            </a:r>
          </a:p>
        </p:txBody>
      </p:sp>
    </p:spTree>
    <p:extLst>
      <p:ext uri="{BB962C8B-B14F-4D97-AF65-F5344CB8AC3E}">
        <p14:creationId xmlns:p14="http://schemas.microsoft.com/office/powerpoint/2010/main" val="3056403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319642" y="44552"/>
            <a:ext cx="7950958" cy="750741"/>
          </a:xfrm>
        </p:spPr>
        <p:txBody>
          <a:bodyPr/>
          <a:lstStyle/>
          <a:p>
            <a:pPr algn="ctr"/>
            <a:r>
              <a:rPr lang="en-TR" b="1" dirty="0">
                <a:solidFill>
                  <a:srgbClr val="C00000"/>
                </a:solidFill>
              </a:rPr>
              <a:t>OVHIPEC-1 – IDS &amp; 2018 </a:t>
            </a:r>
          </a:p>
        </p:txBody>
      </p:sp>
      <p:sp>
        <p:nvSpPr>
          <p:cNvPr id="4" name="Tekstvak 20">
            <a:extLst>
              <a:ext uri="{FF2B5EF4-FFF2-40B4-BE49-F238E27FC236}">
                <a16:creationId xmlns:a16="http://schemas.microsoft.com/office/drawing/2014/main" id="{98721B29-220D-A047-A62B-0AF56A69D56D}"/>
              </a:ext>
            </a:extLst>
          </p:cNvPr>
          <p:cNvSpPr txBox="1"/>
          <p:nvPr/>
        </p:nvSpPr>
        <p:spPr>
          <a:xfrm>
            <a:off x="7854874" y="6392176"/>
            <a:ext cx="4459956"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pic>
        <p:nvPicPr>
          <p:cNvPr id="6" name="Picture 5">
            <a:extLst>
              <a:ext uri="{FF2B5EF4-FFF2-40B4-BE49-F238E27FC236}">
                <a16:creationId xmlns:a16="http://schemas.microsoft.com/office/drawing/2014/main" id="{83C1FAC8-F5DF-DB48-B179-30EAD130645E}"/>
              </a:ext>
            </a:extLst>
          </p:cNvPr>
          <p:cNvPicPr>
            <a:picLocks noChangeAspect="1"/>
          </p:cNvPicPr>
          <p:nvPr/>
        </p:nvPicPr>
        <p:blipFill>
          <a:blip r:embed="rId2"/>
          <a:stretch>
            <a:fillRect/>
          </a:stretch>
        </p:blipFill>
        <p:spPr>
          <a:xfrm>
            <a:off x="8785355" y="158047"/>
            <a:ext cx="3233961" cy="750741"/>
          </a:xfrm>
          <a:prstGeom prst="rect">
            <a:avLst/>
          </a:prstGeom>
        </p:spPr>
      </p:pic>
      <p:pic>
        <p:nvPicPr>
          <p:cNvPr id="10" name="Picture 9">
            <a:extLst>
              <a:ext uri="{FF2B5EF4-FFF2-40B4-BE49-F238E27FC236}">
                <a16:creationId xmlns:a16="http://schemas.microsoft.com/office/drawing/2014/main" id="{6A71ADBD-6E9E-5942-9464-6225366118AC}"/>
              </a:ext>
            </a:extLst>
          </p:cNvPr>
          <p:cNvPicPr>
            <a:picLocks noChangeAspect="1"/>
          </p:cNvPicPr>
          <p:nvPr/>
        </p:nvPicPr>
        <p:blipFill>
          <a:blip r:embed="rId3"/>
          <a:stretch>
            <a:fillRect/>
          </a:stretch>
        </p:blipFill>
        <p:spPr>
          <a:xfrm>
            <a:off x="460289" y="795293"/>
            <a:ext cx="7810312" cy="5596883"/>
          </a:xfrm>
          <a:prstGeom prst="rect">
            <a:avLst/>
          </a:prstGeom>
        </p:spPr>
      </p:pic>
      <p:sp>
        <p:nvSpPr>
          <p:cNvPr id="3" name="TextBox 2">
            <a:extLst>
              <a:ext uri="{FF2B5EF4-FFF2-40B4-BE49-F238E27FC236}">
                <a16:creationId xmlns:a16="http://schemas.microsoft.com/office/drawing/2014/main" id="{947FB1D0-8AC2-2A4D-A28C-D30F99CC5067}"/>
              </a:ext>
            </a:extLst>
          </p:cNvPr>
          <p:cNvSpPr txBox="1"/>
          <p:nvPr/>
        </p:nvSpPr>
        <p:spPr>
          <a:xfrm>
            <a:off x="2116288" y="4558774"/>
            <a:ext cx="774571" cy="369332"/>
          </a:xfrm>
          <a:prstGeom prst="rect">
            <a:avLst/>
          </a:prstGeom>
          <a:noFill/>
        </p:spPr>
        <p:txBody>
          <a:bodyPr wrap="none" rtlCol="0">
            <a:spAutoFit/>
          </a:bodyPr>
          <a:lstStyle/>
          <a:p>
            <a:r>
              <a:rPr lang="en-US" b="1" dirty="0">
                <a:solidFill>
                  <a:srgbClr val="C00000"/>
                </a:solidFill>
              </a:rPr>
              <a:t>n</a:t>
            </a:r>
            <a:r>
              <a:rPr lang="en-TR" b="1" dirty="0">
                <a:solidFill>
                  <a:srgbClr val="C00000"/>
                </a:solidFill>
              </a:rPr>
              <a:t>=123</a:t>
            </a:r>
          </a:p>
        </p:txBody>
      </p:sp>
      <p:sp>
        <p:nvSpPr>
          <p:cNvPr id="9" name="TextBox 8">
            <a:extLst>
              <a:ext uri="{FF2B5EF4-FFF2-40B4-BE49-F238E27FC236}">
                <a16:creationId xmlns:a16="http://schemas.microsoft.com/office/drawing/2014/main" id="{72E79FE7-49BB-AA46-97D3-4398FE53EC31}"/>
              </a:ext>
            </a:extLst>
          </p:cNvPr>
          <p:cNvSpPr txBox="1"/>
          <p:nvPr/>
        </p:nvSpPr>
        <p:spPr>
          <a:xfrm>
            <a:off x="5193444" y="4558774"/>
            <a:ext cx="774571" cy="369332"/>
          </a:xfrm>
          <a:prstGeom prst="rect">
            <a:avLst/>
          </a:prstGeom>
          <a:noFill/>
        </p:spPr>
        <p:txBody>
          <a:bodyPr wrap="none" rtlCol="0">
            <a:spAutoFit/>
          </a:bodyPr>
          <a:lstStyle/>
          <a:p>
            <a:r>
              <a:rPr lang="en-US" b="1" dirty="0">
                <a:solidFill>
                  <a:srgbClr val="C00000"/>
                </a:solidFill>
              </a:rPr>
              <a:t>n</a:t>
            </a:r>
            <a:r>
              <a:rPr lang="en-TR" b="1" dirty="0">
                <a:solidFill>
                  <a:srgbClr val="C00000"/>
                </a:solidFill>
              </a:rPr>
              <a:t>=122</a:t>
            </a:r>
          </a:p>
        </p:txBody>
      </p:sp>
      <p:sp>
        <p:nvSpPr>
          <p:cNvPr id="5" name="TextBox 4">
            <a:extLst>
              <a:ext uri="{FF2B5EF4-FFF2-40B4-BE49-F238E27FC236}">
                <a16:creationId xmlns:a16="http://schemas.microsoft.com/office/drawing/2014/main" id="{8E4A4337-7A17-9647-BC96-45CD97842022}"/>
              </a:ext>
            </a:extLst>
          </p:cNvPr>
          <p:cNvSpPr txBox="1"/>
          <p:nvPr/>
        </p:nvSpPr>
        <p:spPr>
          <a:xfrm>
            <a:off x="8411248" y="1188718"/>
            <a:ext cx="3746679" cy="444673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S</a:t>
            </a:r>
            <a:r>
              <a:rPr lang="en-TR" dirty="0"/>
              <a:t>tage III </a:t>
            </a:r>
          </a:p>
          <a:p>
            <a:pPr marL="285750" indent="-285750">
              <a:lnSpc>
                <a:spcPct val="200000"/>
              </a:lnSpc>
              <a:buFont typeface="Arial" panose="020B0604020202020204" pitchFamily="34" charset="0"/>
              <a:buChar char="•"/>
            </a:pPr>
            <a:r>
              <a:rPr lang="en-TR" dirty="0"/>
              <a:t>NACT (x 3 cycles)</a:t>
            </a:r>
            <a:endParaRPr lang="en-US" dirty="0"/>
          </a:p>
          <a:p>
            <a:pPr marL="285750" indent="-285750">
              <a:lnSpc>
                <a:spcPct val="200000"/>
              </a:lnSpc>
              <a:buFont typeface="Arial" panose="020B0604020202020204" pitchFamily="34" charset="0"/>
              <a:buChar char="•"/>
            </a:pPr>
            <a:r>
              <a:rPr lang="en-US" dirty="0"/>
              <a:t>C</a:t>
            </a:r>
            <a:r>
              <a:rPr lang="en-TR" dirty="0"/>
              <a:t>isplatin (100 mg/m</a:t>
            </a:r>
            <a:r>
              <a:rPr lang="en-TR" baseline="30000" dirty="0"/>
              <a:t>2</a:t>
            </a:r>
            <a:r>
              <a:rPr lang="en-TR" dirty="0"/>
              <a:t>) + </a:t>
            </a:r>
            <a:r>
              <a:rPr lang="en-US" dirty="0"/>
              <a:t>sodium thiosulphate</a:t>
            </a:r>
          </a:p>
          <a:p>
            <a:pPr marL="285750" indent="-285750">
              <a:lnSpc>
                <a:spcPct val="200000"/>
              </a:lnSpc>
              <a:buFont typeface="Arial" panose="020B0604020202020204" pitchFamily="34" charset="0"/>
              <a:buChar char="•"/>
            </a:pPr>
            <a:r>
              <a:rPr lang="en-US" dirty="0"/>
              <a:t>90 minutes, open technique, 40</a:t>
            </a:r>
            <a:r>
              <a:rPr lang="en-US" baseline="30000" dirty="0"/>
              <a:t>0</a:t>
            </a:r>
            <a:r>
              <a:rPr lang="en-US" dirty="0"/>
              <a:t>C, </a:t>
            </a:r>
          </a:p>
          <a:p>
            <a:pPr marL="285750" indent="-285750">
              <a:lnSpc>
                <a:spcPct val="200000"/>
              </a:lnSpc>
              <a:buFont typeface="Arial" panose="020B0604020202020204" pitchFamily="34" charset="0"/>
              <a:buChar char="•"/>
            </a:pPr>
            <a:r>
              <a:rPr lang="en-US" dirty="0"/>
              <a:t>Randomization at the time of surgery </a:t>
            </a:r>
          </a:p>
          <a:p>
            <a:pPr marL="285750" indent="-285750">
              <a:lnSpc>
                <a:spcPct val="200000"/>
              </a:lnSpc>
              <a:buFont typeface="Arial" panose="020B0604020202020204" pitchFamily="34" charset="0"/>
              <a:buChar char="•"/>
            </a:pPr>
            <a:r>
              <a:rPr lang="en-US" dirty="0"/>
              <a:t>No residual tm or  ≤ 10 mm</a:t>
            </a:r>
          </a:p>
        </p:txBody>
      </p:sp>
      <p:sp>
        <p:nvSpPr>
          <p:cNvPr id="11" name="TextBox 10">
            <a:extLst>
              <a:ext uri="{FF2B5EF4-FFF2-40B4-BE49-F238E27FC236}">
                <a16:creationId xmlns:a16="http://schemas.microsoft.com/office/drawing/2014/main" id="{15BEB57F-A082-4941-BE2C-202D79A596BF}"/>
              </a:ext>
            </a:extLst>
          </p:cNvPr>
          <p:cNvSpPr txBox="1"/>
          <p:nvPr/>
        </p:nvSpPr>
        <p:spPr>
          <a:xfrm>
            <a:off x="1816719" y="2765752"/>
            <a:ext cx="1074140" cy="369332"/>
          </a:xfrm>
          <a:prstGeom prst="rect">
            <a:avLst/>
          </a:prstGeom>
          <a:noFill/>
        </p:spPr>
        <p:txBody>
          <a:bodyPr wrap="none" rtlCol="0">
            <a:spAutoFit/>
          </a:bodyPr>
          <a:lstStyle/>
          <a:p>
            <a:r>
              <a:rPr lang="tr-TR" b="1" dirty="0">
                <a:solidFill>
                  <a:srgbClr val="C00000"/>
                </a:solidFill>
              </a:rPr>
              <a:t>No HIPEC</a:t>
            </a:r>
            <a:endParaRPr lang="en-TR" b="1" dirty="0">
              <a:solidFill>
                <a:srgbClr val="C00000"/>
              </a:solidFill>
            </a:endParaRPr>
          </a:p>
        </p:txBody>
      </p:sp>
      <p:sp>
        <p:nvSpPr>
          <p:cNvPr id="12" name="TextBox 11">
            <a:extLst>
              <a:ext uri="{FF2B5EF4-FFF2-40B4-BE49-F238E27FC236}">
                <a16:creationId xmlns:a16="http://schemas.microsoft.com/office/drawing/2014/main" id="{F6ADBCF4-6445-B74C-BFAB-950C4649DAC8}"/>
              </a:ext>
            </a:extLst>
          </p:cNvPr>
          <p:cNvSpPr txBox="1"/>
          <p:nvPr/>
        </p:nvSpPr>
        <p:spPr>
          <a:xfrm>
            <a:off x="5985049" y="2775425"/>
            <a:ext cx="745525" cy="369332"/>
          </a:xfrm>
          <a:prstGeom prst="rect">
            <a:avLst/>
          </a:prstGeom>
          <a:noFill/>
        </p:spPr>
        <p:txBody>
          <a:bodyPr wrap="none" rtlCol="0">
            <a:spAutoFit/>
          </a:bodyPr>
          <a:lstStyle/>
          <a:p>
            <a:r>
              <a:rPr lang="tr-TR" b="1" dirty="0">
                <a:solidFill>
                  <a:srgbClr val="C00000"/>
                </a:solidFill>
              </a:rPr>
              <a:t>HIPEC</a:t>
            </a:r>
            <a:endParaRPr lang="en-TR" b="1" dirty="0">
              <a:solidFill>
                <a:srgbClr val="C00000"/>
              </a:solidFill>
            </a:endParaRPr>
          </a:p>
        </p:txBody>
      </p:sp>
    </p:spTree>
    <p:extLst>
      <p:ext uri="{BB962C8B-B14F-4D97-AF65-F5344CB8AC3E}">
        <p14:creationId xmlns:p14="http://schemas.microsoft.com/office/powerpoint/2010/main" val="107301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365126"/>
            <a:ext cx="10515600" cy="903236"/>
          </a:xfrm>
        </p:spPr>
        <p:txBody>
          <a:bodyPr/>
          <a:lstStyle/>
          <a:p>
            <a:pPr algn="ctr"/>
            <a:r>
              <a:rPr lang="en-TR" b="1" dirty="0">
                <a:solidFill>
                  <a:srgbClr val="C00000"/>
                </a:solidFill>
              </a:rPr>
              <a:t>OVHIPEC-1 – IDS &amp; 2018 </a:t>
            </a:r>
          </a:p>
        </p:txBody>
      </p:sp>
      <p:pic>
        <p:nvPicPr>
          <p:cNvPr id="8" name="Content Placeholder 7">
            <a:extLst>
              <a:ext uri="{FF2B5EF4-FFF2-40B4-BE49-F238E27FC236}">
                <a16:creationId xmlns:a16="http://schemas.microsoft.com/office/drawing/2014/main" id="{0630941A-71C7-6442-9A54-352A4FF10E61}"/>
              </a:ext>
            </a:extLst>
          </p:cNvPr>
          <p:cNvPicPr>
            <a:picLocks noGrp="1" noChangeAspect="1"/>
          </p:cNvPicPr>
          <p:nvPr>
            <p:ph idx="1"/>
          </p:nvPr>
        </p:nvPicPr>
        <p:blipFill>
          <a:blip r:embed="rId2"/>
          <a:stretch>
            <a:fillRect/>
          </a:stretch>
        </p:blipFill>
        <p:spPr>
          <a:xfrm>
            <a:off x="77632" y="1574741"/>
            <a:ext cx="5908999" cy="4030877"/>
          </a:xfrm>
        </p:spPr>
      </p:pic>
      <p:sp>
        <p:nvSpPr>
          <p:cNvPr id="6" name="Tekstvak 20">
            <a:extLst>
              <a:ext uri="{FF2B5EF4-FFF2-40B4-BE49-F238E27FC236}">
                <a16:creationId xmlns:a16="http://schemas.microsoft.com/office/drawing/2014/main" id="{FA509290-44E4-4C42-9A92-A2F3253AA0A5}"/>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pic>
        <p:nvPicPr>
          <p:cNvPr id="10" name="Picture 9">
            <a:extLst>
              <a:ext uri="{FF2B5EF4-FFF2-40B4-BE49-F238E27FC236}">
                <a16:creationId xmlns:a16="http://schemas.microsoft.com/office/drawing/2014/main" id="{DBD3DC8D-ED8F-1D4C-9C01-0A78D9981D8B}"/>
              </a:ext>
            </a:extLst>
          </p:cNvPr>
          <p:cNvPicPr>
            <a:picLocks noChangeAspect="1"/>
          </p:cNvPicPr>
          <p:nvPr/>
        </p:nvPicPr>
        <p:blipFill>
          <a:blip r:embed="rId3"/>
          <a:stretch>
            <a:fillRect/>
          </a:stretch>
        </p:blipFill>
        <p:spPr>
          <a:xfrm>
            <a:off x="6096000" y="1574741"/>
            <a:ext cx="6041786" cy="4030877"/>
          </a:xfrm>
          <a:prstGeom prst="rect">
            <a:avLst/>
          </a:prstGeom>
        </p:spPr>
      </p:pic>
      <p:sp>
        <p:nvSpPr>
          <p:cNvPr id="11" name="Rectangle 10">
            <a:extLst>
              <a:ext uri="{FF2B5EF4-FFF2-40B4-BE49-F238E27FC236}">
                <a16:creationId xmlns:a16="http://schemas.microsoft.com/office/drawing/2014/main" id="{ADD88465-0316-B64C-BD35-C9E05697C60E}"/>
              </a:ext>
            </a:extLst>
          </p:cNvPr>
          <p:cNvSpPr/>
          <p:nvPr/>
        </p:nvSpPr>
        <p:spPr>
          <a:xfrm flipV="1">
            <a:off x="77633" y="2606720"/>
            <a:ext cx="5908998" cy="17878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820206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365126"/>
            <a:ext cx="10515600" cy="903236"/>
          </a:xfrm>
        </p:spPr>
        <p:txBody>
          <a:bodyPr/>
          <a:lstStyle/>
          <a:p>
            <a:pPr algn="ctr"/>
            <a:r>
              <a:rPr lang="en-TR" b="1" dirty="0">
                <a:solidFill>
                  <a:srgbClr val="C00000"/>
                </a:solidFill>
              </a:rPr>
              <a:t>OVHIPEC-1 – IDS &amp; 2018 </a:t>
            </a:r>
          </a:p>
        </p:txBody>
      </p:sp>
      <p:pic>
        <p:nvPicPr>
          <p:cNvPr id="8" name="Content Placeholder 7">
            <a:extLst>
              <a:ext uri="{FF2B5EF4-FFF2-40B4-BE49-F238E27FC236}">
                <a16:creationId xmlns:a16="http://schemas.microsoft.com/office/drawing/2014/main" id="{0630941A-71C7-6442-9A54-352A4FF10E61}"/>
              </a:ext>
            </a:extLst>
          </p:cNvPr>
          <p:cNvPicPr>
            <a:picLocks noGrp="1" noChangeAspect="1"/>
          </p:cNvPicPr>
          <p:nvPr>
            <p:ph idx="1"/>
          </p:nvPr>
        </p:nvPicPr>
        <p:blipFill>
          <a:blip r:embed="rId2"/>
          <a:stretch>
            <a:fillRect/>
          </a:stretch>
        </p:blipFill>
        <p:spPr>
          <a:xfrm>
            <a:off x="77632" y="1181041"/>
            <a:ext cx="5908999" cy="4424577"/>
          </a:xfrm>
        </p:spPr>
      </p:pic>
      <p:sp>
        <p:nvSpPr>
          <p:cNvPr id="6" name="Tekstvak 20">
            <a:extLst>
              <a:ext uri="{FF2B5EF4-FFF2-40B4-BE49-F238E27FC236}">
                <a16:creationId xmlns:a16="http://schemas.microsoft.com/office/drawing/2014/main" id="{FA509290-44E4-4C42-9A92-A2F3253AA0A5}"/>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pic>
        <p:nvPicPr>
          <p:cNvPr id="10" name="Picture 9">
            <a:extLst>
              <a:ext uri="{FF2B5EF4-FFF2-40B4-BE49-F238E27FC236}">
                <a16:creationId xmlns:a16="http://schemas.microsoft.com/office/drawing/2014/main" id="{DBD3DC8D-ED8F-1D4C-9C01-0A78D9981D8B}"/>
              </a:ext>
            </a:extLst>
          </p:cNvPr>
          <p:cNvPicPr>
            <a:picLocks noChangeAspect="1"/>
          </p:cNvPicPr>
          <p:nvPr/>
        </p:nvPicPr>
        <p:blipFill>
          <a:blip r:embed="rId3"/>
          <a:stretch>
            <a:fillRect/>
          </a:stretch>
        </p:blipFill>
        <p:spPr>
          <a:xfrm>
            <a:off x="6096000" y="1574741"/>
            <a:ext cx="6041786" cy="4030877"/>
          </a:xfrm>
          <a:prstGeom prst="rect">
            <a:avLst/>
          </a:prstGeom>
        </p:spPr>
      </p:pic>
      <p:sp>
        <p:nvSpPr>
          <p:cNvPr id="11" name="Rectangle 10">
            <a:extLst>
              <a:ext uri="{FF2B5EF4-FFF2-40B4-BE49-F238E27FC236}">
                <a16:creationId xmlns:a16="http://schemas.microsoft.com/office/drawing/2014/main" id="{ADD88465-0316-B64C-BD35-C9E05697C60E}"/>
              </a:ext>
            </a:extLst>
          </p:cNvPr>
          <p:cNvSpPr/>
          <p:nvPr/>
        </p:nvSpPr>
        <p:spPr>
          <a:xfrm flipV="1">
            <a:off x="77632" y="4886792"/>
            <a:ext cx="5908999" cy="7188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4" name="Picture 3">
            <a:extLst>
              <a:ext uri="{FF2B5EF4-FFF2-40B4-BE49-F238E27FC236}">
                <a16:creationId xmlns:a16="http://schemas.microsoft.com/office/drawing/2014/main" id="{039C3F45-F738-4043-B482-02FBA72190BC}"/>
              </a:ext>
            </a:extLst>
          </p:cNvPr>
          <p:cNvPicPr>
            <a:picLocks noChangeAspect="1"/>
          </p:cNvPicPr>
          <p:nvPr/>
        </p:nvPicPr>
        <p:blipFill>
          <a:blip r:embed="rId4"/>
          <a:stretch>
            <a:fillRect/>
          </a:stretch>
        </p:blipFill>
        <p:spPr>
          <a:xfrm>
            <a:off x="6096000" y="1181041"/>
            <a:ext cx="6018368" cy="393700"/>
          </a:xfrm>
          <a:prstGeom prst="rect">
            <a:avLst/>
          </a:prstGeom>
        </p:spPr>
      </p:pic>
    </p:spTree>
    <p:extLst>
      <p:ext uri="{BB962C8B-B14F-4D97-AF65-F5344CB8AC3E}">
        <p14:creationId xmlns:p14="http://schemas.microsoft.com/office/powerpoint/2010/main" val="192959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365126"/>
            <a:ext cx="10515600" cy="903236"/>
          </a:xfrm>
        </p:spPr>
        <p:txBody>
          <a:bodyPr/>
          <a:lstStyle/>
          <a:p>
            <a:pPr algn="ctr"/>
            <a:r>
              <a:rPr lang="en-TR" b="1" dirty="0">
                <a:solidFill>
                  <a:srgbClr val="C00000"/>
                </a:solidFill>
              </a:rPr>
              <a:t>OVHIPEC-1 – IDS &amp; 2018 </a:t>
            </a:r>
          </a:p>
        </p:txBody>
      </p:sp>
      <p:pic>
        <p:nvPicPr>
          <p:cNvPr id="8" name="Content Placeholder 7">
            <a:extLst>
              <a:ext uri="{FF2B5EF4-FFF2-40B4-BE49-F238E27FC236}">
                <a16:creationId xmlns:a16="http://schemas.microsoft.com/office/drawing/2014/main" id="{0630941A-71C7-6442-9A54-352A4FF10E61}"/>
              </a:ext>
            </a:extLst>
          </p:cNvPr>
          <p:cNvPicPr>
            <a:picLocks noGrp="1" noChangeAspect="1"/>
          </p:cNvPicPr>
          <p:nvPr>
            <p:ph idx="1"/>
          </p:nvPr>
        </p:nvPicPr>
        <p:blipFill>
          <a:blip r:embed="rId2"/>
          <a:stretch>
            <a:fillRect/>
          </a:stretch>
        </p:blipFill>
        <p:spPr>
          <a:xfrm>
            <a:off x="77632" y="1184261"/>
            <a:ext cx="5908999" cy="4421357"/>
          </a:xfrm>
        </p:spPr>
      </p:pic>
      <p:sp>
        <p:nvSpPr>
          <p:cNvPr id="6" name="Tekstvak 20">
            <a:extLst>
              <a:ext uri="{FF2B5EF4-FFF2-40B4-BE49-F238E27FC236}">
                <a16:creationId xmlns:a16="http://schemas.microsoft.com/office/drawing/2014/main" id="{FA509290-44E4-4C42-9A92-A2F3253AA0A5}"/>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pic>
        <p:nvPicPr>
          <p:cNvPr id="10" name="Picture 9">
            <a:extLst>
              <a:ext uri="{FF2B5EF4-FFF2-40B4-BE49-F238E27FC236}">
                <a16:creationId xmlns:a16="http://schemas.microsoft.com/office/drawing/2014/main" id="{DBD3DC8D-ED8F-1D4C-9C01-0A78D9981D8B}"/>
              </a:ext>
            </a:extLst>
          </p:cNvPr>
          <p:cNvPicPr>
            <a:picLocks noChangeAspect="1"/>
          </p:cNvPicPr>
          <p:nvPr/>
        </p:nvPicPr>
        <p:blipFill>
          <a:blip r:embed="rId3"/>
          <a:stretch>
            <a:fillRect/>
          </a:stretch>
        </p:blipFill>
        <p:spPr>
          <a:xfrm>
            <a:off x="6096000" y="1574741"/>
            <a:ext cx="6041786" cy="4030877"/>
          </a:xfrm>
          <a:prstGeom prst="rect">
            <a:avLst/>
          </a:prstGeom>
        </p:spPr>
      </p:pic>
      <p:sp>
        <p:nvSpPr>
          <p:cNvPr id="11" name="Rectangle 10">
            <a:extLst>
              <a:ext uri="{FF2B5EF4-FFF2-40B4-BE49-F238E27FC236}">
                <a16:creationId xmlns:a16="http://schemas.microsoft.com/office/drawing/2014/main" id="{ADD88465-0316-B64C-BD35-C9E05697C60E}"/>
              </a:ext>
            </a:extLst>
          </p:cNvPr>
          <p:cNvSpPr/>
          <p:nvPr/>
        </p:nvSpPr>
        <p:spPr>
          <a:xfrm flipV="1">
            <a:off x="6095999" y="1753848"/>
            <a:ext cx="6018369" cy="13341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Oval 2">
            <a:extLst>
              <a:ext uri="{FF2B5EF4-FFF2-40B4-BE49-F238E27FC236}">
                <a16:creationId xmlns:a16="http://schemas.microsoft.com/office/drawing/2014/main" id="{EFDB7928-AA02-FA4C-9964-9636C6456B2B}"/>
              </a:ext>
            </a:extLst>
          </p:cNvPr>
          <p:cNvSpPr/>
          <p:nvPr/>
        </p:nvSpPr>
        <p:spPr>
          <a:xfrm>
            <a:off x="9581882" y="1893194"/>
            <a:ext cx="850005" cy="450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 name="Oval 8">
            <a:extLst>
              <a:ext uri="{FF2B5EF4-FFF2-40B4-BE49-F238E27FC236}">
                <a16:creationId xmlns:a16="http://schemas.microsoft.com/office/drawing/2014/main" id="{F2A751A2-0AFB-AA4F-B9B5-E06792B3AC61}"/>
              </a:ext>
            </a:extLst>
          </p:cNvPr>
          <p:cNvSpPr/>
          <p:nvPr/>
        </p:nvSpPr>
        <p:spPr>
          <a:xfrm>
            <a:off x="10967434" y="1893194"/>
            <a:ext cx="850005" cy="450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5" name="Picture 4">
            <a:extLst>
              <a:ext uri="{FF2B5EF4-FFF2-40B4-BE49-F238E27FC236}">
                <a16:creationId xmlns:a16="http://schemas.microsoft.com/office/drawing/2014/main" id="{69A4A3E6-B629-1A42-8ADB-F4310FBFD22B}"/>
              </a:ext>
            </a:extLst>
          </p:cNvPr>
          <p:cNvPicPr>
            <a:picLocks noChangeAspect="1"/>
          </p:cNvPicPr>
          <p:nvPr/>
        </p:nvPicPr>
        <p:blipFill>
          <a:blip r:embed="rId4"/>
          <a:stretch>
            <a:fillRect/>
          </a:stretch>
        </p:blipFill>
        <p:spPr>
          <a:xfrm>
            <a:off x="6095998" y="1184261"/>
            <a:ext cx="6041785" cy="393700"/>
          </a:xfrm>
          <a:prstGeom prst="rect">
            <a:avLst/>
          </a:prstGeom>
        </p:spPr>
      </p:pic>
      <p:sp>
        <p:nvSpPr>
          <p:cNvPr id="7" name="TextBox 6">
            <a:extLst>
              <a:ext uri="{FF2B5EF4-FFF2-40B4-BE49-F238E27FC236}">
                <a16:creationId xmlns:a16="http://schemas.microsoft.com/office/drawing/2014/main" id="{E842823D-8443-3349-9239-D073A3FB3446}"/>
              </a:ext>
            </a:extLst>
          </p:cNvPr>
          <p:cNvSpPr txBox="1"/>
          <p:nvPr/>
        </p:nvSpPr>
        <p:spPr>
          <a:xfrm>
            <a:off x="10435135" y="1974576"/>
            <a:ext cx="540533" cy="338554"/>
          </a:xfrm>
          <a:prstGeom prst="rect">
            <a:avLst/>
          </a:prstGeom>
          <a:noFill/>
        </p:spPr>
        <p:txBody>
          <a:bodyPr wrap="none" rtlCol="0">
            <a:spAutoFit/>
          </a:bodyPr>
          <a:lstStyle/>
          <a:p>
            <a:r>
              <a:rPr lang="en-TR" sz="1600" dirty="0">
                <a:solidFill>
                  <a:srgbClr val="C00000"/>
                </a:solidFill>
              </a:rPr>
              <a:t>87%</a:t>
            </a:r>
          </a:p>
        </p:txBody>
      </p:sp>
    </p:spTree>
    <p:extLst>
      <p:ext uri="{BB962C8B-B14F-4D97-AF65-F5344CB8AC3E}">
        <p14:creationId xmlns:p14="http://schemas.microsoft.com/office/powerpoint/2010/main" val="81771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4E11A-2188-624E-8F1F-E1897407DA94}"/>
              </a:ext>
            </a:extLst>
          </p:cNvPr>
          <p:cNvSpPr>
            <a:spLocks noGrp="1"/>
          </p:cNvSpPr>
          <p:nvPr>
            <p:ph type="title"/>
          </p:nvPr>
        </p:nvSpPr>
        <p:spPr>
          <a:xfrm>
            <a:off x="838200" y="365125"/>
            <a:ext cx="10515600" cy="1073931"/>
          </a:xfrm>
        </p:spPr>
        <p:txBody>
          <a:bodyPr/>
          <a:lstStyle/>
          <a:p>
            <a:pPr algn="ctr"/>
            <a:r>
              <a:rPr lang="en-US" b="1" dirty="0">
                <a:solidFill>
                  <a:srgbClr val="C00000"/>
                </a:solidFill>
              </a:rPr>
              <a:t>O</a:t>
            </a:r>
            <a:r>
              <a:rPr lang="en-TR" b="1" dirty="0">
                <a:solidFill>
                  <a:srgbClr val="C00000"/>
                </a:solidFill>
              </a:rPr>
              <a:t>varian Cancer &amp; Peritoneal Spread</a:t>
            </a:r>
          </a:p>
        </p:txBody>
      </p:sp>
      <p:sp>
        <p:nvSpPr>
          <p:cNvPr id="3" name="Content Placeholder 2">
            <a:extLst>
              <a:ext uri="{FF2B5EF4-FFF2-40B4-BE49-F238E27FC236}">
                <a16:creationId xmlns:a16="http://schemas.microsoft.com/office/drawing/2014/main" id="{B107DF49-D386-F344-997B-007DBBB35485}"/>
              </a:ext>
            </a:extLst>
          </p:cNvPr>
          <p:cNvSpPr>
            <a:spLocks noGrp="1"/>
          </p:cNvSpPr>
          <p:nvPr>
            <p:ph idx="1"/>
          </p:nvPr>
        </p:nvSpPr>
        <p:spPr>
          <a:xfrm>
            <a:off x="421445" y="1539575"/>
            <a:ext cx="5082915" cy="1073931"/>
          </a:xfrm>
          <a:noFill/>
          <a:ln w="57150">
            <a:noFill/>
          </a:ln>
        </p:spPr>
        <p:txBody>
          <a:bodyPr>
            <a:normAutofit/>
          </a:bodyPr>
          <a:lstStyle/>
          <a:p>
            <a:pPr>
              <a:lnSpc>
                <a:spcPct val="200000"/>
              </a:lnSpc>
            </a:pPr>
            <a:r>
              <a:rPr lang="it-IT" sz="2800" b="1" dirty="0">
                <a:ea typeface="Verdana" panose="020B0604030504040204" pitchFamily="34" charset="0"/>
                <a:cs typeface="+mj-cs"/>
              </a:rPr>
              <a:t>70% of </a:t>
            </a:r>
            <a:r>
              <a:rPr lang="it-IT" sz="2800" b="1" dirty="0" err="1">
                <a:ea typeface="Verdana" panose="020B0604030504040204" pitchFamily="34" charset="0"/>
                <a:cs typeface="+mj-cs"/>
              </a:rPr>
              <a:t>ovarian</a:t>
            </a:r>
            <a:r>
              <a:rPr lang="it-IT" sz="2800" b="1" dirty="0">
                <a:ea typeface="Verdana" panose="020B0604030504040204" pitchFamily="34" charset="0"/>
                <a:cs typeface="+mj-cs"/>
              </a:rPr>
              <a:t> </a:t>
            </a:r>
            <a:r>
              <a:rPr lang="it-IT" sz="2800" b="1" dirty="0" err="1">
                <a:ea typeface="Verdana" panose="020B0604030504040204" pitchFamily="34" charset="0"/>
                <a:cs typeface="+mj-cs"/>
              </a:rPr>
              <a:t>cancer</a:t>
            </a:r>
            <a:r>
              <a:rPr lang="it-IT" sz="2800" b="1" dirty="0">
                <a:ea typeface="Verdana" panose="020B0604030504040204" pitchFamily="34" charset="0"/>
                <a:cs typeface="+mj-cs"/>
              </a:rPr>
              <a:t> </a:t>
            </a:r>
            <a:r>
              <a:rPr lang="it-IT" sz="2800" b="1" dirty="0" err="1">
                <a:ea typeface="Verdana" panose="020B0604030504040204" pitchFamily="34" charset="0"/>
                <a:cs typeface="+mj-cs"/>
              </a:rPr>
              <a:t>patients</a:t>
            </a:r>
            <a:endParaRPr lang="en-TR" dirty="0"/>
          </a:p>
        </p:txBody>
      </p:sp>
      <p:sp>
        <p:nvSpPr>
          <p:cNvPr id="4" name="TextBox 3">
            <a:extLst>
              <a:ext uri="{FF2B5EF4-FFF2-40B4-BE49-F238E27FC236}">
                <a16:creationId xmlns:a16="http://schemas.microsoft.com/office/drawing/2014/main" id="{3B8C9DDD-0E46-F940-A1A1-4C61D53D642C}"/>
              </a:ext>
            </a:extLst>
          </p:cNvPr>
          <p:cNvSpPr txBox="1"/>
          <p:nvPr/>
        </p:nvSpPr>
        <p:spPr>
          <a:xfrm>
            <a:off x="7591270" y="1196739"/>
            <a:ext cx="3762530" cy="255698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it-IT" sz="2800" b="1" dirty="0" err="1">
                <a:ea typeface="Verdana" panose="020B0604030504040204" pitchFamily="34" charset="0"/>
                <a:cs typeface="+mj-cs"/>
              </a:rPr>
              <a:t>Peritoneal</a:t>
            </a:r>
            <a:r>
              <a:rPr lang="it-IT" sz="2800" b="1" dirty="0">
                <a:ea typeface="Verdana" panose="020B0604030504040204" pitchFamily="34" charset="0"/>
                <a:cs typeface="+mj-cs"/>
              </a:rPr>
              <a:t> spread</a:t>
            </a:r>
          </a:p>
          <a:p>
            <a:pPr marL="285750" indent="-285750">
              <a:lnSpc>
                <a:spcPct val="200000"/>
              </a:lnSpc>
              <a:buFont typeface="Arial" panose="020B0604020202020204" pitchFamily="34" charset="0"/>
              <a:buChar char="•"/>
            </a:pPr>
            <a:r>
              <a:rPr lang="it-IT" sz="2800" b="1" dirty="0">
                <a:ea typeface="Verdana" panose="020B0604030504040204" pitchFamily="34" charset="0"/>
                <a:cs typeface="+mj-cs"/>
              </a:rPr>
              <a:t>High </a:t>
            </a:r>
            <a:r>
              <a:rPr lang="it-IT" sz="2800" b="1" dirty="0" err="1">
                <a:ea typeface="Verdana" panose="020B0604030504040204" pitchFamily="34" charset="0"/>
                <a:cs typeface="+mj-cs"/>
              </a:rPr>
              <a:t>recurrence</a:t>
            </a:r>
            <a:r>
              <a:rPr lang="it-IT" sz="2800" b="1" dirty="0">
                <a:ea typeface="Verdana" panose="020B0604030504040204" pitchFamily="34" charset="0"/>
                <a:cs typeface="+mj-cs"/>
              </a:rPr>
              <a:t> rate</a:t>
            </a:r>
          </a:p>
          <a:p>
            <a:pPr marL="285750" indent="-285750">
              <a:lnSpc>
                <a:spcPct val="200000"/>
              </a:lnSpc>
              <a:buFont typeface="Arial" panose="020B0604020202020204" pitchFamily="34" charset="0"/>
              <a:buChar char="•"/>
            </a:pPr>
            <a:r>
              <a:rPr lang="it-IT" sz="2800" b="1" dirty="0">
                <a:ea typeface="Verdana" panose="020B0604030504040204" pitchFamily="34" charset="0"/>
                <a:cs typeface="+mj-cs"/>
              </a:rPr>
              <a:t>Short </a:t>
            </a:r>
            <a:r>
              <a:rPr lang="it-IT" sz="2800" b="1" dirty="0" err="1">
                <a:ea typeface="Verdana" panose="020B0604030504040204" pitchFamily="34" charset="0"/>
                <a:cs typeface="+mj-cs"/>
              </a:rPr>
              <a:t>survival</a:t>
            </a:r>
            <a:r>
              <a:rPr lang="en-TR" sz="2800" b="1" dirty="0">
                <a:ea typeface="Verdana" panose="020B0604030504040204" pitchFamily="34" charset="0"/>
                <a:cs typeface="+mj-cs"/>
              </a:rPr>
              <a:t>.</a:t>
            </a:r>
            <a:endParaRPr lang="it-IT" sz="2800" b="1" dirty="0">
              <a:ea typeface="Verdana" panose="020B0604030504040204" pitchFamily="34" charset="0"/>
              <a:cs typeface="+mj-cs"/>
            </a:endParaRPr>
          </a:p>
        </p:txBody>
      </p:sp>
      <p:sp>
        <p:nvSpPr>
          <p:cNvPr id="5" name="Right Arrow 4">
            <a:extLst>
              <a:ext uri="{FF2B5EF4-FFF2-40B4-BE49-F238E27FC236}">
                <a16:creationId xmlns:a16="http://schemas.microsoft.com/office/drawing/2014/main" id="{FFA25D32-903B-9341-8745-453E8D5E03DD}"/>
              </a:ext>
            </a:extLst>
          </p:cNvPr>
          <p:cNvSpPr/>
          <p:nvPr/>
        </p:nvSpPr>
        <p:spPr>
          <a:xfrm>
            <a:off x="6124186" y="1926379"/>
            <a:ext cx="978408"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8" name="Picture 7">
            <a:extLst>
              <a:ext uri="{FF2B5EF4-FFF2-40B4-BE49-F238E27FC236}">
                <a16:creationId xmlns:a16="http://schemas.microsoft.com/office/drawing/2014/main" id="{ADC5760B-58F1-CE41-8191-DAF95C2496FF}"/>
              </a:ext>
            </a:extLst>
          </p:cNvPr>
          <p:cNvPicPr>
            <a:picLocks noChangeAspect="1"/>
          </p:cNvPicPr>
          <p:nvPr/>
        </p:nvPicPr>
        <p:blipFill>
          <a:blip r:embed="rId2"/>
          <a:stretch>
            <a:fillRect/>
          </a:stretch>
        </p:blipFill>
        <p:spPr>
          <a:xfrm>
            <a:off x="7014386" y="4000500"/>
            <a:ext cx="3953652" cy="2744358"/>
          </a:xfrm>
          <a:prstGeom prst="rect">
            <a:avLst/>
          </a:prstGeom>
        </p:spPr>
      </p:pic>
      <p:pic>
        <p:nvPicPr>
          <p:cNvPr id="10" name="Picture 9">
            <a:extLst>
              <a:ext uri="{FF2B5EF4-FFF2-40B4-BE49-F238E27FC236}">
                <a16:creationId xmlns:a16="http://schemas.microsoft.com/office/drawing/2014/main" id="{45B70CFF-853D-4940-83D3-D810E0170875}"/>
              </a:ext>
            </a:extLst>
          </p:cNvPr>
          <p:cNvPicPr>
            <a:picLocks noChangeAspect="1"/>
          </p:cNvPicPr>
          <p:nvPr/>
        </p:nvPicPr>
        <p:blipFill>
          <a:blip r:embed="rId3"/>
          <a:stretch>
            <a:fillRect/>
          </a:stretch>
        </p:blipFill>
        <p:spPr>
          <a:xfrm>
            <a:off x="421445" y="2800472"/>
            <a:ext cx="2779348" cy="1814212"/>
          </a:xfrm>
          <a:prstGeom prst="rect">
            <a:avLst/>
          </a:prstGeom>
        </p:spPr>
      </p:pic>
      <p:pic>
        <p:nvPicPr>
          <p:cNvPr id="12" name="Picture 11">
            <a:extLst>
              <a:ext uri="{FF2B5EF4-FFF2-40B4-BE49-F238E27FC236}">
                <a16:creationId xmlns:a16="http://schemas.microsoft.com/office/drawing/2014/main" id="{48435F16-497A-5549-8895-86CFB4804E14}"/>
              </a:ext>
            </a:extLst>
          </p:cNvPr>
          <p:cNvPicPr>
            <a:picLocks noChangeAspect="1"/>
          </p:cNvPicPr>
          <p:nvPr/>
        </p:nvPicPr>
        <p:blipFill>
          <a:blip r:embed="rId4"/>
          <a:stretch>
            <a:fillRect/>
          </a:stretch>
        </p:blipFill>
        <p:spPr>
          <a:xfrm>
            <a:off x="421445" y="4962301"/>
            <a:ext cx="2779348" cy="1778868"/>
          </a:xfrm>
          <a:prstGeom prst="rect">
            <a:avLst/>
          </a:prstGeom>
        </p:spPr>
      </p:pic>
      <p:pic>
        <p:nvPicPr>
          <p:cNvPr id="14" name="Picture 13">
            <a:extLst>
              <a:ext uri="{FF2B5EF4-FFF2-40B4-BE49-F238E27FC236}">
                <a16:creationId xmlns:a16="http://schemas.microsoft.com/office/drawing/2014/main" id="{77F75743-57E7-E541-ADC1-D28990531E33}"/>
              </a:ext>
            </a:extLst>
          </p:cNvPr>
          <p:cNvPicPr>
            <a:picLocks noChangeAspect="1"/>
          </p:cNvPicPr>
          <p:nvPr/>
        </p:nvPicPr>
        <p:blipFill>
          <a:blip r:embed="rId5"/>
          <a:stretch>
            <a:fillRect/>
          </a:stretch>
        </p:blipFill>
        <p:spPr>
          <a:xfrm>
            <a:off x="3907202" y="4926957"/>
            <a:ext cx="2779348" cy="1814212"/>
          </a:xfrm>
          <a:prstGeom prst="rect">
            <a:avLst/>
          </a:prstGeom>
        </p:spPr>
      </p:pic>
      <p:pic>
        <p:nvPicPr>
          <p:cNvPr id="11" name="1 Resim" descr="F:\ameliyat\foto\over ca\total gast.pankreas.dalak.subtotal kol.ömer hoca ile\DSC00013.JPG">
            <a:extLst>
              <a:ext uri="{FF2B5EF4-FFF2-40B4-BE49-F238E27FC236}">
                <a16:creationId xmlns:a16="http://schemas.microsoft.com/office/drawing/2014/main" id="{5CE67692-318D-EC49-B353-F73C386360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7202" y="2800471"/>
            <a:ext cx="2784957" cy="181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54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365126"/>
            <a:ext cx="10515600" cy="903236"/>
          </a:xfrm>
        </p:spPr>
        <p:txBody>
          <a:bodyPr/>
          <a:lstStyle/>
          <a:p>
            <a:pPr algn="ctr"/>
            <a:r>
              <a:rPr lang="en-TR" b="1" dirty="0">
                <a:solidFill>
                  <a:srgbClr val="C00000"/>
                </a:solidFill>
              </a:rPr>
              <a:t>OVHIPEC-1 – IDS &amp; 2018 </a:t>
            </a:r>
          </a:p>
        </p:txBody>
      </p:sp>
      <p:pic>
        <p:nvPicPr>
          <p:cNvPr id="8" name="Content Placeholder 7">
            <a:extLst>
              <a:ext uri="{FF2B5EF4-FFF2-40B4-BE49-F238E27FC236}">
                <a16:creationId xmlns:a16="http://schemas.microsoft.com/office/drawing/2014/main" id="{0630941A-71C7-6442-9A54-352A4FF10E61}"/>
              </a:ext>
            </a:extLst>
          </p:cNvPr>
          <p:cNvPicPr>
            <a:picLocks noGrp="1" noChangeAspect="1"/>
          </p:cNvPicPr>
          <p:nvPr>
            <p:ph idx="1"/>
          </p:nvPr>
        </p:nvPicPr>
        <p:blipFill>
          <a:blip r:embed="rId2"/>
          <a:stretch>
            <a:fillRect/>
          </a:stretch>
        </p:blipFill>
        <p:spPr>
          <a:xfrm>
            <a:off x="77632" y="1157993"/>
            <a:ext cx="5908999" cy="4447625"/>
          </a:xfrm>
        </p:spPr>
      </p:pic>
      <p:sp>
        <p:nvSpPr>
          <p:cNvPr id="6" name="Tekstvak 20">
            <a:extLst>
              <a:ext uri="{FF2B5EF4-FFF2-40B4-BE49-F238E27FC236}">
                <a16:creationId xmlns:a16="http://schemas.microsoft.com/office/drawing/2014/main" id="{FA509290-44E4-4C42-9A92-A2F3253AA0A5}"/>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pic>
        <p:nvPicPr>
          <p:cNvPr id="10" name="Picture 9">
            <a:extLst>
              <a:ext uri="{FF2B5EF4-FFF2-40B4-BE49-F238E27FC236}">
                <a16:creationId xmlns:a16="http://schemas.microsoft.com/office/drawing/2014/main" id="{DBD3DC8D-ED8F-1D4C-9C01-0A78D9981D8B}"/>
              </a:ext>
            </a:extLst>
          </p:cNvPr>
          <p:cNvPicPr>
            <a:picLocks noChangeAspect="1"/>
          </p:cNvPicPr>
          <p:nvPr/>
        </p:nvPicPr>
        <p:blipFill>
          <a:blip r:embed="rId3"/>
          <a:stretch>
            <a:fillRect/>
          </a:stretch>
        </p:blipFill>
        <p:spPr>
          <a:xfrm>
            <a:off x="6096000" y="1574741"/>
            <a:ext cx="6041786" cy="4030877"/>
          </a:xfrm>
          <a:prstGeom prst="rect">
            <a:avLst/>
          </a:prstGeom>
        </p:spPr>
      </p:pic>
      <p:sp>
        <p:nvSpPr>
          <p:cNvPr id="11" name="Rectangle 10">
            <a:extLst>
              <a:ext uri="{FF2B5EF4-FFF2-40B4-BE49-F238E27FC236}">
                <a16:creationId xmlns:a16="http://schemas.microsoft.com/office/drawing/2014/main" id="{ADD88465-0316-B64C-BD35-C9E05697C60E}"/>
              </a:ext>
            </a:extLst>
          </p:cNvPr>
          <p:cNvSpPr/>
          <p:nvPr/>
        </p:nvSpPr>
        <p:spPr>
          <a:xfrm flipV="1">
            <a:off x="6096000" y="3013023"/>
            <a:ext cx="6018367" cy="7794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Oval 6">
            <a:extLst>
              <a:ext uri="{FF2B5EF4-FFF2-40B4-BE49-F238E27FC236}">
                <a16:creationId xmlns:a16="http://schemas.microsoft.com/office/drawing/2014/main" id="{4AF5AEDB-254C-0341-9AF8-AA70AB8B8512}"/>
              </a:ext>
            </a:extLst>
          </p:cNvPr>
          <p:cNvSpPr/>
          <p:nvPr/>
        </p:nvSpPr>
        <p:spPr>
          <a:xfrm>
            <a:off x="6205371" y="3364798"/>
            <a:ext cx="1032556" cy="45076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 name="Oval 8">
            <a:extLst>
              <a:ext uri="{FF2B5EF4-FFF2-40B4-BE49-F238E27FC236}">
                <a16:creationId xmlns:a16="http://schemas.microsoft.com/office/drawing/2014/main" id="{0C68E5AE-C59F-6144-851F-64D06C0477F9}"/>
              </a:ext>
            </a:extLst>
          </p:cNvPr>
          <p:cNvSpPr/>
          <p:nvPr/>
        </p:nvSpPr>
        <p:spPr>
          <a:xfrm>
            <a:off x="9603247" y="3406462"/>
            <a:ext cx="802883" cy="45076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Oval 11">
            <a:extLst>
              <a:ext uri="{FF2B5EF4-FFF2-40B4-BE49-F238E27FC236}">
                <a16:creationId xmlns:a16="http://schemas.microsoft.com/office/drawing/2014/main" id="{52E9A068-A15C-E048-B99B-817EA2EA5FBB}"/>
              </a:ext>
            </a:extLst>
          </p:cNvPr>
          <p:cNvSpPr/>
          <p:nvPr/>
        </p:nvSpPr>
        <p:spPr>
          <a:xfrm>
            <a:off x="11010876" y="3416121"/>
            <a:ext cx="802883" cy="45076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4" name="Picture 3">
            <a:extLst>
              <a:ext uri="{FF2B5EF4-FFF2-40B4-BE49-F238E27FC236}">
                <a16:creationId xmlns:a16="http://schemas.microsoft.com/office/drawing/2014/main" id="{4826F5D5-1248-484E-BFE9-E2D60283B556}"/>
              </a:ext>
            </a:extLst>
          </p:cNvPr>
          <p:cNvPicPr>
            <a:picLocks noChangeAspect="1"/>
          </p:cNvPicPr>
          <p:nvPr/>
        </p:nvPicPr>
        <p:blipFill>
          <a:blip r:embed="rId4"/>
          <a:stretch>
            <a:fillRect/>
          </a:stretch>
        </p:blipFill>
        <p:spPr>
          <a:xfrm>
            <a:off x="6096000" y="1157993"/>
            <a:ext cx="6018366" cy="393700"/>
          </a:xfrm>
          <a:prstGeom prst="rect">
            <a:avLst/>
          </a:prstGeom>
        </p:spPr>
      </p:pic>
      <p:sp>
        <p:nvSpPr>
          <p:cNvPr id="5" name="TextBox 4">
            <a:extLst>
              <a:ext uri="{FF2B5EF4-FFF2-40B4-BE49-F238E27FC236}">
                <a16:creationId xmlns:a16="http://schemas.microsoft.com/office/drawing/2014/main" id="{B7DE8247-F572-2545-8E54-4291B1407836}"/>
              </a:ext>
            </a:extLst>
          </p:cNvPr>
          <p:cNvSpPr txBox="1"/>
          <p:nvPr/>
        </p:nvSpPr>
        <p:spPr>
          <a:xfrm>
            <a:off x="10515499" y="3455535"/>
            <a:ext cx="583814" cy="369332"/>
          </a:xfrm>
          <a:prstGeom prst="rect">
            <a:avLst/>
          </a:prstGeom>
          <a:noFill/>
        </p:spPr>
        <p:txBody>
          <a:bodyPr wrap="none" rtlCol="0">
            <a:spAutoFit/>
          </a:bodyPr>
          <a:lstStyle/>
          <a:p>
            <a:r>
              <a:rPr lang="en-TR" dirty="0">
                <a:solidFill>
                  <a:srgbClr val="C00000"/>
                </a:solidFill>
              </a:rPr>
              <a:t>24%</a:t>
            </a:r>
          </a:p>
        </p:txBody>
      </p:sp>
      <p:sp>
        <p:nvSpPr>
          <p:cNvPr id="13" name="TextBox 12">
            <a:extLst>
              <a:ext uri="{FF2B5EF4-FFF2-40B4-BE49-F238E27FC236}">
                <a16:creationId xmlns:a16="http://schemas.microsoft.com/office/drawing/2014/main" id="{A8EDAEDA-7FA8-1742-9434-632F39F076FC}"/>
              </a:ext>
            </a:extLst>
          </p:cNvPr>
          <p:cNvSpPr txBox="1"/>
          <p:nvPr/>
        </p:nvSpPr>
        <p:spPr>
          <a:xfrm>
            <a:off x="9105183" y="3446227"/>
            <a:ext cx="583814" cy="369332"/>
          </a:xfrm>
          <a:prstGeom prst="rect">
            <a:avLst/>
          </a:prstGeom>
          <a:noFill/>
        </p:spPr>
        <p:txBody>
          <a:bodyPr wrap="none" rtlCol="0">
            <a:spAutoFit/>
          </a:bodyPr>
          <a:lstStyle/>
          <a:p>
            <a:r>
              <a:rPr lang="en-TR" dirty="0">
                <a:solidFill>
                  <a:srgbClr val="C00000"/>
                </a:solidFill>
              </a:rPr>
              <a:t>25%</a:t>
            </a:r>
          </a:p>
        </p:txBody>
      </p:sp>
      <p:sp>
        <p:nvSpPr>
          <p:cNvPr id="14" name="TextBox 13">
            <a:extLst>
              <a:ext uri="{FF2B5EF4-FFF2-40B4-BE49-F238E27FC236}">
                <a16:creationId xmlns:a16="http://schemas.microsoft.com/office/drawing/2014/main" id="{A2BBF417-7C7E-7D47-90AA-30F0FA263FF4}"/>
              </a:ext>
            </a:extLst>
          </p:cNvPr>
          <p:cNvSpPr txBox="1"/>
          <p:nvPr/>
        </p:nvSpPr>
        <p:spPr>
          <a:xfrm>
            <a:off x="8628793" y="3261766"/>
            <a:ext cx="301686" cy="523220"/>
          </a:xfrm>
          <a:prstGeom prst="rect">
            <a:avLst/>
          </a:prstGeom>
          <a:noFill/>
        </p:spPr>
        <p:txBody>
          <a:bodyPr wrap="none" rtlCol="0">
            <a:spAutoFit/>
          </a:bodyPr>
          <a:lstStyle/>
          <a:p>
            <a:r>
              <a:rPr lang="en-TR" sz="2800" dirty="0">
                <a:solidFill>
                  <a:srgbClr val="C00000"/>
                </a:solidFill>
              </a:rPr>
              <a:t>!</a:t>
            </a:r>
          </a:p>
        </p:txBody>
      </p:sp>
    </p:spTree>
    <p:extLst>
      <p:ext uri="{BB962C8B-B14F-4D97-AF65-F5344CB8AC3E}">
        <p14:creationId xmlns:p14="http://schemas.microsoft.com/office/powerpoint/2010/main" val="340696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365126"/>
            <a:ext cx="10515600" cy="903236"/>
          </a:xfrm>
        </p:spPr>
        <p:txBody>
          <a:bodyPr/>
          <a:lstStyle/>
          <a:p>
            <a:pPr algn="ctr"/>
            <a:r>
              <a:rPr lang="en-TR" b="1" dirty="0">
                <a:solidFill>
                  <a:srgbClr val="C00000"/>
                </a:solidFill>
              </a:rPr>
              <a:t>OVHIPEC-1 – IDS &amp; 2018 </a:t>
            </a:r>
          </a:p>
        </p:txBody>
      </p:sp>
      <p:pic>
        <p:nvPicPr>
          <p:cNvPr id="8" name="Content Placeholder 7">
            <a:extLst>
              <a:ext uri="{FF2B5EF4-FFF2-40B4-BE49-F238E27FC236}">
                <a16:creationId xmlns:a16="http://schemas.microsoft.com/office/drawing/2014/main" id="{0630941A-71C7-6442-9A54-352A4FF10E61}"/>
              </a:ext>
            </a:extLst>
          </p:cNvPr>
          <p:cNvPicPr>
            <a:picLocks noGrp="1" noChangeAspect="1"/>
          </p:cNvPicPr>
          <p:nvPr>
            <p:ph idx="1"/>
          </p:nvPr>
        </p:nvPicPr>
        <p:blipFill>
          <a:blip r:embed="rId2"/>
          <a:stretch>
            <a:fillRect/>
          </a:stretch>
        </p:blipFill>
        <p:spPr>
          <a:xfrm>
            <a:off x="77632" y="1181041"/>
            <a:ext cx="5908999" cy="4424577"/>
          </a:xfrm>
        </p:spPr>
      </p:pic>
      <p:sp>
        <p:nvSpPr>
          <p:cNvPr id="6" name="Tekstvak 20">
            <a:extLst>
              <a:ext uri="{FF2B5EF4-FFF2-40B4-BE49-F238E27FC236}">
                <a16:creationId xmlns:a16="http://schemas.microsoft.com/office/drawing/2014/main" id="{FA509290-44E4-4C42-9A92-A2F3253AA0A5}"/>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pic>
        <p:nvPicPr>
          <p:cNvPr id="10" name="Picture 9">
            <a:extLst>
              <a:ext uri="{FF2B5EF4-FFF2-40B4-BE49-F238E27FC236}">
                <a16:creationId xmlns:a16="http://schemas.microsoft.com/office/drawing/2014/main" id="{DBD3DC8D-ED8F-1D4C-9C01-0A78D9981D8B}"/>
              </a:ext>
            </a:extLst>
          </p:cNvPr>
          <p:cNvPicPr>
            <a:picLocks noChangeAspect="1"/>
          </p:cNvPicPr>
          <p:nvPr/>
        </p:nvPicPr>
        <p:blipFill>
          <a:blip r:embed="rId3"/>
          <a:stretch>
            <a:fillRect/>
          </a:stretch>
        </p:blipFill>
        <p:spPr>
          <a:xfrm>
            <a:off x="6096000" y="1574741"/>
            <a:ext cx="6041786" cy="4030877"/>
          </a:xfrm>
          <a:prstGeom prst="rect">
            <a:avLst/>
          </a:prstGeom>
        </p:spPr>
      </p:pic>
      <p:sp>
        <p:nvSpPr>
          <p:cNvPr id="11" name="Rectangle 10">
            <a:extLst>
              <a:ext uri="{FF2B5EF4-FFF2-40B4-BE49-F238E27FC236}">
                <a16:creationId xmlns:a16="http://schemas.microsoft.com/office/drawing/2014/main" id="{ADD88465-0316-B64C-BD35-C9E05697C60E}"/>
              </a:ext>
            </a:extLst>
          </p:cNvPr>
          <p:cNvSpPr/>
          <p:nvPr/>
        </p:nvSpPr>
        <p:spPr>
          <a:xfrm flipV="1">
            <a:off x="6096000" y="3777520"/>
            <a:ext cx="6018367" cy="7195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4" name="Picture 3">
            <a:extLst>
              <a:ext uri="{FF2B5EF4-FFF2-40B4-BE49-F238E27FC236}">
                <a16:creationId xmlns:a16="http://schemas.microsoft.com/office/drawing/2014/main" id="{C9E4ED9D-9818-7C4B-9E0E-1C1EA8CB7FCB}"/>
              </a:ext>
            </a:extLst>
          </p:cNvPr>
          <p:cNvPicPr>
            <a:picLocks noChangeAspect="1"/>
          </p:cNvPicPr>
          <p:nvPr/>
        </p:nvPicPr>
        <p:blipFill>
          <a:blip r:embed="rId4"/>
          <a:stretch>
            <a:fillRect/>
          </a:stretch>
        </p:blipFill>
        <p:spPr>
          <a:xfrm>
            <a:off x="6096000" y="1181041"/>
            <a:ext cx="6041786" cy="393700"/>
          </a:xfrm>
          <a:prstGeom prst="rect">
            <a:avLst/>
          </a:prstGeom>
        </p:spPr>
      </p:pic>
    </p:spTree>
    <p:extLst>
      <p:ext uri="{BB962C8B-B14F-4D97-AF65-F5344CB8AC3E}">
        <p14:creationId xmlns:p14="http://schemas.microsoft.com/office/powerpoint/2010/main" val="1543628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365126"/>
            <a:ext cx="10515600" cy="903236"/>
          </a:xfrm>
        </p:spPr>
        <p:txBody>
          <a:bodyPr/>
          <a:lstStyle/>
          <a:p>
            <a:pPr algn="ctr"/>
            <a:r>
              <a:rPr lang="en-TR" b="1" dirty="0">
                <a:solidFill>
                  <a:srgbClr val="C00000"/>
                </a:solidFill>
              </a:rPr>
              <a:t>OVHIPEC-1 – IDS &amp; 2018</a:t>
            </a:r>
          </a:p>
        </p:txBody>
      </p:sp>
      <p:pic>
        <p:nvPicPr>
          <p:cNvPr id="8" name="Content Placeholder 7">
            <a:extLst>
              <a:ext uri="{FF2B5EF4-FFF2-40B4-BE49-F238E27FC236}">
                <a16:creationId xmlns:a16="http://schemas.microsoft.com/office/drawing/2014/main" id="{0630941A-71C7-6442-9A54-352A4FF10E61}"/>
              </a:ext>
            </a:extLst>
          </p:cNvPr>
          <p:cNvPicPr>
            <a:picLocks noGrp="1" noChangeAspect="1"/>
          </p:cNvPicPr>
          <p:nvPr>
            <p:ph idx="1"/>
          </p:nvPr>
        </p:nvPicPr>
        <p:blipFill>
          <a:blip r:embed="rId2"/>
          <a:stretch>
            <a:fillRect/>
          </a:stretch>
        </p:blipFill>
        <p:spPr>
          <a:xfrm>
            <a:off x="77632" y="1181039"/>
            <a:ext cx="5908999" cy="4424579"/>
          </a:xfrm>
        </p:spPr>
      </p:pic>
      <p:sp>
        <p:nvSpPr>
          <p:cNvPr id="6" name="Tekstvak 20">
            <a:extLst>
              <a:ext uri="{FF2B5EF4-FFF2-40B4-BE49-F238E27FC236}">
                <a16:creationId xmlns:a16="http://schemas.microsoft.com/office/drawing/2014/main" id="{FA509290-44E4-4C42-9A92-A2F3253AA0A5}"/>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pic>
        <p:nvPicPr>
          <p:cNvPr id="10" name="Picture 9">
            <a:extLst>
              <a:ext uri="{FF2B5EF4-FFF2-40B4-BE49-F238E27FC236}">
                <a16:creationId xmlns:a16="http://schemas.microsoft.com/office/drawing/2014/main" id="{DBD3DC8D-ED8F-1D4C-9C01-0A78D9981D8B}"/>
              </a:ext>
            </a:extLst>
          </p:cNvPr>
          <p:cNvPicPr>
            <a:picLocks noChangeAspect="1"/>
          </p:cNvPicPr>
          <p:nvPr/>
        </p:nvPicPr>
        <p:blipFill>
          <a:blip r:embed="rId3"/>
          <a:stretch>
            <a:fillRect/>
          </a:stretch>
        </p:blipFill>
        <p:spPr>
          <a:xfrm>
            <a:off x="6096000" y="1574741"/>
            <a:ext cx="6041786" cy="4030877"/>
          </a:xfrm>
          <a:prstGeom prst="rect">
            <a:avLst/>
          </a:prstGeom>
        </p:spPr>
      </p:pic>
      <p:sp>
        <p:nvSpPr>
          <p:cNvPr id="11" name="Rectangle 10">
            <a:extLst>
              <a:ext uri="{FF2B5EF4-FFF2-40B4-BE49-F238E27FC236}">
                <a16:creationId xmlns:a16="http://schemas.microsoft.com/office/drawing/2014/main" id="{ADD88465-0316-B64C-BD35-C9E05697C60E}"/>
              </a:ext>
            </a:extLst>
          </p:cNvPr>
          <p:cNvSpPr/>
          <p:nvPr/>
        </p:nvSpPr>
        <p:spPr>
          <a:xfrm flipV="1">
            <a:off x="6096000" y="4422097"/>
            <a:ext cx="6018367" cy="118351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4" name="Picture 3">
            <a:extLst>
              <a:ext uri="{FF2B5EF4-FFF2-40B4-BE49-F238E27FC236}">
                <a16:creationId xmlns:a16="http://schemas.microsoft.com/office/drawing/2014/main" id="{91DC2B0C-DC0D-E846-9002-877FC9792AE1}"/>
              </a:ext>
            </a:extLst>
          </p:cNvPr>
          <p:cNvPicPr>
            <a:picLocks noChangeAspect="1"/>
          </p:cNvPicPr>
          <p:nvPr/>
        </p:nvPicPr>
        <p:blipFill>
          <a:blip r:embed="rId4"/>
          <a:stretch>
            <a:fillRect/>
          </a:stretch>
        </p:blipFill>
        <p:spPr>
          <a:xfrm>
            <a:off x="6096000" y="1181039"/>
            <a:ext cx="6018366" cy="393700"/>
          </a:xfrm>
          <a:prstGeom prst="rect">
            <a:avLst/>
          </a:prstGeom>
        </p:spPr>
      </p:pic>
    </p:spTree>
    <p:extLst>
      <p:ext uri="{BB962C8B-B14F-4D97-AF65-F5344CB8AC3E}">
        <p14:creationId xmlns:p14="http://schemas.microsoft.com/office/powerpoint/2010/main" val="4230517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365126"/>
            <a:ext cx="10515600" cy="903236"/>
          </a:xfrm>
        </p:spPr>
        <p:txBody>
          <a:bodyPr>
            <a:normAutofit fontScale="90000"/>
          </a:bodyPr>
          <a:lstStyle/>
          <a:p>
            <a:pPr algn="ctr"/>
            <a:r>
              <a:rPr lang="en-TR" b="1" dirty="0">
                <a:solidFill>
                  <a:srgbClr val="C00000"/>
                </a:solidFill>
              </a:rPr>
              <a:t>OVHIPEC-1 – IDS &amp; 2018 </a:t>
            </a:r>
            <a:br>
              <a:rPr lang="en-TR" b="1">
                <a:solidFill>
                  <a:srgbClr val="C00000"/>
                </a:solidFill>
              </a:rPr>
            </a:br>
            <a:r>
              <a:rPr lang="en-TR" b="1"/>
              <a:t>Survival</a:t>
            </a:r>
            <a:r>
              <a:rPr lang="tr-TR" b="1" dirty="0"/>
              <a:t> Advantage </a:t>
            </a:r>
            <a:r>
              <a:rPr lang="tr-TR" b="1" dirty="0" err="1"/>
              <a:t>for</a:t>
            </a:r>
            <a:r>
              <a:rPr lang="tr-TR" b="1" dirty="0"/>
              <a:t> </a:t>
            </a:r>
            <a:r>
              <a:rPr lang="tr-TR" b="1" dirty="0" err="1"/>
              <a:t>both</a:t>
            </a:r>
            <a:r>
              <a:rPr lang="tr-TR" b="1" dirty="0"/>
              <a:t> RFS </a:t>
            </a:r>
            <a:r>
              <a:rPr lang="tr-TR" b="1" dirty="0" err="1"/>
              <a:t>and</a:t>
            </a:r>
            <a:r>
              <a:rPr lang="tr-TR" b="1" dirty="0"/>
              <a:t> OS</a:t>
            </a:r>
            <a:endParaRPr lang="en-TR" b="1" dirty="0"/>
          </a:p>
        </p:txBody>
      </p:sp>
      <p:pic>
        <p:nvPicPr>
          <p:cNvPr id="8" name="Content Placeholder 7">
            <a:extLst>
              <a:ext uri="{FF2B5EF4-FFF2-40B4-BE49-F238E27FC236}">
                <a16:creationId xmlns:a16="http://schemas.microsoft.com/office/drawing/2014/main" id="{2CD2A97D-3E76-FC49-A362-77F132455FF4}"/>
              </a:ext>
            </a:extLst>
          </p:cNvPr>
          <p:cNvPicPr>
            <a:picLocks noGrp="1" noChangeAspect="1"/>
          </p:cNvPicPr>
          <p:nvPr>
            <p:ph idx="1"/>
          </p:nvPr>
        </p:nvPicPr>
        <p:blipFill>
          <a:blip r:embed="rId2"/>
          <a:stretch>
            <a:fillRect/>
          </a:stretch>
        </p:blipFill>
        <p:spPr>
          <a:xfrm>
            <a:off x="240594" y="1733842"/>
            <a:ext cx="5597158" cy="4810789"/>
          </a:xfrm>
        </p:spPr>
      </p:pic>
      <p:sp>
        <p:nvSpPr>
          <p:cNvPr id="6" name="Tekstvak 20">
            <a:extLst>
              <a:ext uri="{FF2B5EF4-FFF2-40B4-BE49-F238E27FC236}">
                <a16:creationId xmlns:a16="http://schemas.microsoft.com/office/drawing/2014/main" id="{6CC32B77-8FFC-7D4A-AE6B-D2D5100B7988}"/>
              </a:ext>
            </a:extLst>
          </p:cNvPr>
          <p:cNvSpPr txBox="1"/>
          <p:nvPr/>
        </p:nvSpPr>
        <p:spPr>
          <a:xfrm>
            <a:off x="8604823" y="6596390"/>
            <a:ext cx="3587177" cy="261610"/>
          </a:xfrm>
          <a:prstGeom prst="rect">
            <a:avLst/>
          </a:prstGeom>
          <a:noFill/>
        </p:spPr>
        <p:txBody>
          <a:bodyPr wrap="square" rtlCol="0">
            <a:spAutoFit/>
          </a:bodyPr>
          <a:lstStyle/>
          <a:p>
            <a:r>
              <a:rPr lang="nl-NL" sz="1050" dirty="0">
                <a:solidFill>
                  <a:srgbClr val="002060"/>
                </a:solidFill>
              </a:rPr>
              <a:t>Van Driel WJ et al., New </a:t>
            </a:r>
            <a:r>
              <a:rPr lang="nl-NL" sz="1050" dirty="0" err="1">
                <a:solidFill>
                  <a:srgbClr val="002060"/>
                </a:solidFill>
              </a:rPr>
              <a:t>Engl</a:t>
            </a:r>
            <a:r>
              <a:rPr lang="nl-NL" sz="1050" dirty="0">
                <a:solidFill>
                  <a:srgbClr val="002060"/>
                </a:solidFill>
              </a:rPr>
              <a:t> J </a:t>
            </a:r>
            <a:r>
              <a:rPr lang="nl-NL" sz="1050" dirty="0" err="1">
                <a:solidFill>
                  <a:srgbClr val="002060"/>
                </a:solidFill>
              </a:rPr>
              <a:t>Med</a:t>
            </a:r>
            <a:r>
              <a:rPr lang="nl-NL" sz="1050" dirty="0">
                <a:solidFill>
                  <a:srgbClr val="002060"/>
                </a:solidFill>
              </a:rPr>
              <a:t> 2018</a:t>
            </a:r>
          </a:p>
        </p:txBody>
      </p:sp>
      <p:pic>
        <p:nvPicPr>
          <p:cNvPr id="10" name="Picture 9">
            <a:extLst>
              <a:ext uri="{FF2B5EF4-FFF2-40B4-BE49-F238E27FC236}">
                <a16:creationId xmlns:a16="http://schemas.microsoft.com/office/drawing/2014/main" id="{96455D92-F5A3-194F-AC70-B4AB8B58C8F2}"/>
              </a:ext>
            </a:extLst>
          </p:cNvPr>
          <p:cNvPicPr>
            <a:picLocks noChangeAspect="1"/>
          </p:cNvPicPr>
          <p:nvPr/>
        </p:nvPicPr>
        <p:blipFill>
          <a:blip r:embed="rId3"/>
          <a:stretch>
            <a:fillRect/>
          </a:stretch>
        </p:blipFill>
        <p:spPr>
          <a:xfrm>
            <a:off x="6589132" y="1785601"/>
            <a:ext cx="5476721" cy="4707273"/>
          </a:xfrm>
          <a:prstGeom prst="rect">
            <a:avLst/>
          </a:prstGeom>
        </p:spPr>
      </p:pic>
      <p:sp>
        <p:nvSpPr>
          <p:cNvPr id="11" name="Tekstvak 7">
            <a:extLst>
              <a:ext uri="{FF2B5EF4-FFF2-40B4-BE49-F238E27FC236}">
                <a16:creationId xmlns:a16="http://schemas.microsoft.com/office/drawing/2014/main" id="{391F042C-99C5-0543-83AE-FC56AEC698D8}"/>
              </a:ext>
            </a:extLst>
          </p:cNvPr>
          <p:cNvSpPr txBox="1"/>
          <p:nvPr/>
        </p:nvSpPr>
        <p:spPr>
          <a:xfrm>
            <a:off x="4159600" y="4230757"/>
            <a:ext cx="1370584" cy="346745"/>
          </a:xfrm>
          <a:prstGeom prst="rect">
            <a:avLst/>
          </a:prstGeom>
          <a:noFill/>
          <a:ln>
            <a:solidFill>
              <a:srgbClr val="C00000"/>
            </a:solidFill>
          </a:ln>
        </p:spPr>
        <p:txBody>
          <a:bodyPr wrap="square" rtlCol="0">
            <a:spAutoFit/>
          </a:bodyPr>
          <a:lstStyle/>
          <a:p>
            <a:r>
              <a:rPr lang="nl-NL" sz="1600" b="1" dirty="0">
                <a:solidFill>
                  <a:srgbClr val="C00000"/>
                </a:solidFill>
              </a:rPr>
              <a:t>HIPEC: 14.2 </a:t>
            </a:r>
          </a:p>
        </p:txBody>
      </p:sp>
      <p:sp>
        <p:nvSpPr>
          <p:cNvPr id="13" name="TextBox 12">
            <a:extLst>
              <a:ext uri="{FF2B5EF4-FFF2-40B4-BE49-F238E27FC236}">
                <a16:creationId xmlns:a16="http://schemas.microsoft.com/office/drawing/2014/main" id="{54371CE5-C45F-C940-8F9D-E5FDB7B92738}"/>
              </a:ext>
            </a:extLst>
          </p:cNvPr>
          <p:cNvSpPr txBox="1"/>
          <p:nvPr/>
        </p:nvSpPr>
        <p:spPr>
          <a:xfrm>
            <a:off x="2070242" y="1301098"/>
            <a:ext cx="716928" cy="523220"/>
          </a:xfrm>
          <a:prstGeom prst="rect">
            <a:avLst/>
          </a:prstGeom>
          <a:noFill/>
        </p:spPr>
        <p:txBody>
          <a:bodyPr wrap="none" rtlCol="0">
            <a:spAutoFit/>
          </a:bodyPr>
          <a:lstStyle/>
          <a:p>
            <a:r>
              <a:rPr lang="en-TR" sz="2800" b="1" dirty="0">
                <a:solidFill>
                  <a:srgbClr val="C00000"/>
                </a:solidFill>
              </a:rPr>
              <a:t>RFS</a:t>
            </a:r>
          </a:p>
        </p:txBody>
      </p:sp>
      <p:sp>
        <p:nvSpPr>
          <p:cNvPr id="14" name="TextBox 13">
            <a:extLst>
              <a:ext uri="{FF2B5EF4-FFF2-40B4-BE49-F238E27FC236}">
                <a16:creationId xmlns:a16="http://schemas.microsoft.com/office/drawing/2014/main" id="{BC1D6E5D-0F98-2E4E-AE12-4F2905DFABB8}"/>
              </a:ext>
            </a:extLst>
          </p:cNvPr>
          <p:cNvSpPr txBox="1"/>
          <p:nvPr/>
        </p:nvSpPr>
        <p:spPr>
          <a:xfrm>
            <a:off x="9055464" y="1344744"/>
            <a:ext cx="596638" cy="523220"/>
          </a:xfrm>
          <a:prstGeom prst="rect">
            <a:avLst/>
          </a:prstGeom>
          <a:noFill/>
        </p:spPr>
        <p:txBody>
          <a:bodyPr wrap="none" rtlCol="0">
            <a:spAutoFit/>
          </a:bodyPr>
          <a:lstStyle/>
          <a:p>
            <a:r>
              <a:rPr lang="en-TR" sz="2800" b="1" dirty="0">
                <a:solidFill>
                  <a:srgbClr val="C00000"/>
                </a:solidFill>
              </a:rPr>
              <a:t>OS</a:t>
            </a:r>
          </a:p>
        </p:txBody>
      </p:sp>
      <p:sp>
        <p:nvSpPr>
          <p:cNvPr id="15" name="TextBox 14">
            <a:extLst>
              <a:ext uri="{FF2B5EF4-FFF2-40B4-BE49-F238E27FC236}">
                <a16:creationId xmlns:a16="http://schemas.microsoft.com/office/drawing/2014/main" id="{C56AE98D-4527-1943-843F-DE9F03CD5603}"/>
              </a:ext>
            </a:extLst>
          </p:cNvPr>
          <p:cNvSpPr txBox="1"/>
          <p:nvPr/>
        </p:nvSpPr>
        <p:spPr>
          <a:xfrm>
            <a:off x="3256393" y="2187292"/>
            <a:ext cx="1375698" cy="523220"/>
          </a:xfrm>
          <a:prstGeom prst="rect">
            <a:avLst/>
          </a:prstGeom>
          <a:noFill/>
          <a:ln>
            <a:solidFill>
              <a:srgbClr val="FF0000"/>
            </a:solidFill>
          </a:ln>
        </p:spPr>
        <p:txBody>
          <a:bodyPr wrap="none" rtlCol="0">
            <a:spAutoFit/>
          </a:bodyPr>
          <a:lstStyle/>
          <a:p>
            <a:r>
              <a:rPr lang="en-TR" sz="2800" dirty="0">
                <a:solidFill>
                  <a:srgbClr val="C00000"/>
                </a:solidFill>
              </a:rPr>
              <a:t>p=0.003</a:t>
            </a:r>
          </a:p>
        </p:txBody>
      </p:sp>
      <p:sp>
        <p:nvSpPr>
          <p:cNvPr id="16" name="TextBox 15">
            <a:extLst>
              <a:ext uri="{FF2B5EF4-FFF2-40B4-BE49-F238E27FC236}">
                <a16:creationId xmlns:a16="http://schemas.microsoft.com/office/drawing/2014/main" id="{1EA9C375-DCC7-6F44-A121-817E3D03A732}"/>
              </a:ext>
            </a:extLst>
          </p:cNvPr>
          <p:cNvSpPr txBox="1"/>
          <p:nvPr/>
        </p:nvSpPr>
        <p:spPr>
          <a:xfrm>
            <a:off x="9781461" y="1951850"/>
            <a:ext cx="1192955" cy="523220"/>
          </a:xfrm>
          <a:prstGeom prst="rect">
            <a:avLst/>
          </a:prstGeom>
          <a:noFill/>
          <a:ln>
            <a:solidFill>
              <a:srgbClr val="FF0000"/>
            </a:solidFill>
          </a:ln>
        </p:spPr>
        <p:txBody>
          <a:bodyPr wrap="none" rtlCol="0">
            <a:spAutoFit/>
          </a:bodyPr>
          <a:lstStyle/>
          <a:p>
            <a:r>
              <a:rPr lang="en-TR" sz="2800" dirty="0">
                <a:solidFill>
                  <a:srgbClr val="C00000"/>
                </a:solidFill>
              </a:rPr>
              <a:t>p=0.02</a:t>
            </a:r>
          </a:p>
        </p:txBody>
      </p:sp>
      <p:sp>
        <p:nvSpPr>
          <p:cNvPr id="18" name="Tekstvak 7">
            <a:extLst>
              <a:ext uri="{FF2B5EF4-FFF2-40B4-BE49-F238E27FC236}">
                <a16:creationId xmlns:a16="http://schemas.microsoft.com/office/drawing/2014/main" id="{C15B012E-90CE-CF47-BCEF-0B0601FF4847}"/>
              </a:ext>
            </a:extLst>
          </p:cNvPr>
          <p:cNvSpPr txBox="1"/>
          <p:nvPr/>
        </p:nvSpPr>
        <p:spPr>
          <a:xfrm>
            <a:off x="4130330" y="5297553"/>
            <a:ext cx="1573785" cy="346745"/>
          </a:xfrm>
          <a:prstGeom prst="rect">
            <a:avLst/>
          </a:prstGeom>
          <a:noFill/>
          <a:ln>
            <a:solidFill>
              <a:srgbClr val="C00000"/>
            </a:solidFill>
          </a:ln>
        </p:spPr>
        <p:txBody>
          <a:bodyPr wrap="square" rtlCol="0">
            <a:spAutoFit/>
          </a:bodyPr>
          <a:lstStyle/>
          <a:p>
            <a:r>
              <a:rPr lang="nl-NL" sz="1600" b="1" dirty="0">
                <a:solidFill>
                  <a:srgbClr val="C00000"/>
                </a:solidFill>
              </a:rPr>
              <a:t>No HIPEC: 10.7 </a:t>
            </a:r>
          </a:p>
        </p:txBody>
      </p:sp>
      <p:sp>
        <p:nvSpPr>
          <p:cNvPr id="19" name="Tekstvak 7">
            <a:extLst>
              <a:ext uri="{FF2B5EF4-FFF2-40B4-BE49-F238E27FC236}">
                <a16:creationId xmlns:a16="http://schemas.microsoft.com/office/drawing/2014/main" id="{255E8EA9-B05B-054E-8C85-B9D032E7FA73}"/>
              </a:ext>
            </a:extLst>
          </p:cNvPr>
          <p:cNvSpPr txBox="1"/>
          <p:nvPr/>
        </p:nvSpPr>
        <p:spPr>
          <a:xfrm>
            <a:off x="10442377" y="4704709"/>
            <a:ext cx="1523492" cy="338554"/>
          </a:xfrm>
          <a:prstGeom prst="rect">
            <a:avLst/>
          </a:prstGeom>
          <a:noFill/>
          <a:ln>
            <a:solidFill>
              <a:srgbClr val="C00000"/>
            </a:solidFill>
          </a:ln>
        </p:spPr>
        <p:txBody>
          <a:bodyPr wrap="square" rtlCol="0">
            <a:spAutoFit/>
          </a:bodyPr>
          <a:lstStyle/>
          <a:p>
            <a:r>
              <a:rPr lang="nl-NL" sz="1600" b="1" dirty="0">
                <a:solidFill>
                  <a:srgbClr val="C00000"/>
                </a:solidFill>
              </a:rPr>
              <a:t>No HIPEC: 33.9 </a:t>
            </a:r>
          </a:p>
        </p:txBody>
      </p:sp>
      <p:sp>
        <p:nvSpPr>
          <p:cNvPr id="20" name="Tekstvak 7">
            <a:extLst>
              <a:ext uri="{FF2B5EF4-FFF2-40B4-BE49-F238E27FC236}">
                <a16:creationId xmlns:a16="http://schemas.microsoft.com/office/drawing/2014/main" id="{A6341E72-D6A4-EE42-8190-71938DF2B68A}"/>
              </a:ext>
            </a:extLst>
          </p:cNvPr>
          <p:cNvSpPr txBox="1"/>
          <p:nvPr/>
        </p:nvSpPr>
        <p:spPr>
          <a:xfrm>
            <a:off x="10398411" y="3103891"/>
            <a:ext cx="1370584" cy="346745"/>
          </a:xfrm>
          <a:prstGeom prst="rect">
            <a:avLst/>
          </a:prstGeom>
          <a:noFill/>
          <a:ln>
            <a:solidFill>
              <a:srgbClr val="C00000"/>
            </a:solidFill>
          </a:ln>
        </p:spPr>
        <p:txBody>
          <a:bodyPr wrap="square" rtlCol="0">
            <a:spAutoFit/>
          </a:bodyPr>
          <a:lstStyle/>
          <a:p>
            <a:r>
              <a:rPr lang="nl-NL" sz="1600" b="1" dirty="0">
                <a:solidFill>
                  <a:srgbClr val="C00000"/>
                </a:solidFill>
              </a:rPr>
              <a:t>HIPEC: 45.7</a:t>
            </a:r>
          </a:p>
        </p:txBody>
      </p:sp>
    </p:spTree>
    <p:extLst>
      <p:ext uri="{BB962C8B-B14F-4D97-AF65-F5344CB8AC3E}">
        <p14:creationId xmlns:p14="http://schemas.microsoft.com/office/powerpoint/2010/main" val="555496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84279"/>
            <a:ext cx="10515600" cy="473714"/>
          </a:xfrm>
        </p:spPr>
        <p:txBody>
          <a:bodyPr>
            <a:normAutofit fontScale="90000"/>
          </a:bodyPr>
          <a:lstStyle/>
          <a:p>
            <a:pPr algn="ctr"/>
            <a:r>
              <a:rPr lang="en-TR" b="1" dirty="0">
                <a:solidFill>
                  <a:srgbClr val="C00000"/>
                </a:solidFill>
              </a:rPr>
              <a:t>OVHIPEC-1 – Adverse Events &amp; 2018 </a:t>
            </a:r>
          </a:p>
        </p:txBody>
      </p:sp>
      <p:pic>
        <p:nvPicPr>
          <p:cNvPr id="8" name="Content Placeholder 7">
            <a:extLst>
              <a:ext uri="{FF2B5EF4-FFF2-40B4-BE49-F238E27FC236}">
                <a16:creationId xmlns:a16="http://schemas.microsoft.com/office/drawing/2014/main" id="{841A9816-6847-EE43-82B7-4BDCD1066AAC}"/>
              </a:ext>
            </a:extLst>
          </p:cNvPr>
          <p:cNvPicPr>
            <a:picLocks noGrp="1" noChangeAspect="1"/>
          </p:cNvPicPr>
          <p:nvPr>
            <p:ph idx="1"/>
          </p:nvPr>
        </p:nvPicPr>
        <p:blipFill>
          <a:blip r:embed="rId2"/>
          <a:stretch>
            <a:fillRect/>
          </a:stretch>
        </p:blipFill>
        <p:spPr>
          <a:xfrm>
            <a:off x="218364" y="785611"/>
            <a:ext cx="11755272" cy="5757197"/>
          </a:xfrm>
        </p:spPr>
      </p:pic>
      <p:sp>
        <p:nvSpPr>
          <p:cNvPr id="6" name="Tekstvak 20">
            <a:extLst>
              <a:ext uri="{FF2B5EF4-FFF2-40B4-BE49-F238E27FC236}">
                <a16:creationId xmlns:a16="http://schemas.microsoft.com/office/drawing/2014/main" id="{4BF83581-EF8D-2744-831E-505CDEB3A927}"/>
              </a:ext>
            </a:extLst>
          </p:cNvPr>
          <p:cNvSpPr txBox="1"/>
          <p:nvPr/>
        </p:nvSpPr>
        <p:spPr>
          <a:xfrm>
            <a:off x="9008235" y="6519805"/>
            <a:ext cx="3183765" cy="253916"/>
          </a:xfrm>
          <a:prstGeom prst="rect">
            <a:avLst/>
          </a:prstGeom>
          <a:noFill/>
        </p:spPr>
        <p:txBody>
          <a:bodyPr wrap="square" rtlCol="0">
            <a:spAutoFit/>
          </a:bodyPr>
          <a:lstStyle/>
          <a:p>
            <a:r>
              <a:rPr lang="nl-NL" sz="1050" dirty="0">
                <a:solidFill>
                  <a:srgbClr val="002060"/>
                </a:solidFill>
              </a:rPr>
              <a:t>Van Driel WJ et al., New </a:t>
            </a:r>
            <a:r>
              <a:rPr lang="nl-NL" sz="1050" dirty="0" err="1">
                <a:solidFill>
                  <a:srgbClr val="002060"/>
                </a:solidFill>
              </a:rPr>
              <a:t>Engl</a:t>
            </a:r>
            <a:r>
              <a:rPr lang="nl-NL" sz="1050" dirty="0">
                <a:solidFill>
                  <a:srgbClr val="002060"/>
                </a:solidFill>
              </a:rPr>
              <a:t> J </a:t>
            </a:r>
            <a:r>
              <a:rPr lang="nl-NL" sz="1050" dirty="0" err="1">
                <a:solidFill>
                  <a:srgbClr val="002060"/>
                </a:solidFill>
              </a:rPr>
              <a:t>Med</a:t>
            </a:r>
            <a:r>
              <a:rPr lang="nl-NL" sz="1050" dirty="0">
                <a:solidFill>
                  <a:srgbClr val="002060"/>
                </a:solidFill>
              </a:rPr>
              <a:t> 2018</a:t>
            </a:r>
          </a:p>
        </p:txBody>
      </p:sp>
      <p:sp>
        <p:nvSpPr>
          <p:cNvPr id="3" name="TextBox 2">
            <a:extLst>
              <a:ext uri="{FF2B5EF4-FFF2-40B4-BE49-F238E27FC236}">
                <a16:creationId xmlns:a16="http://schemas.microsoft.com/office/drawing/2014/main" id="{9F09EC92-323B-A345-9491-1406CB2C444A}"/>
              </a:ext>
            </a:extLst>
          </p:cNvPr>
          <p:cNvSpPr txBox="1"/>
          <p:nvPr/>
        </p:nvSpPr>
        <p:spPr>
          <a:xfrm>
            <a:off x="7544887" y="1022699"/>
            <a:ext cx="583814" cy="369332"/>
          </a:xfrm>
          <a:prstGeom prst="rect">
            <a:avLst/>
          </a:prstGeom>
          <a:noFill/>
        </p:spPr>
        <p:txBody>
          <a:bodyPr wrap="none" rtlCol="0">
            <a:spAutoFit/>
          </a:bodyPr>
          <a:lstStyle/>
          <a:p>
            <a:r>
              <a:rPr lang="en-TR" dirty="0">
                <a:solidFill>
                  <a:srgbClr val="C00000"/>
                </a:solidFill>
              </a:rPr>
              <a:t>25%</a:t>
            </a:r>
          </a:p>
        </p:txBody>
      </p:sp>
      <p:sp>
        <p:nvSpPr>
          <p:cNvPr id="7" name="TextBox 6">
            <a:extLst>
              <a:ext uri="{FF2B5EF4-FFF2-40B4-BE49-F238E27FC236}">
                <a16:creationId xmlns:a16="http://schemas.microsoft.com/office/drawing/2014/main" id="{903E4650-F444-6C4C-9F25-46DDD8FEAE09}"/>
              </a:ext>
            </a:extLst>
          </p:cNvPr>
          <p:cNvSpPr txBox="1"/>
          <p:nvPr/>
        </p:nvSpPr>
        <p:spPr>
          <a:xfrm>
            <a:off x="11192799" y="1068946"/>
            <a:ext cx="583814" cy="369332"/>
          </a:xfrm>
          <a:prstGeom prst="rect">
            <a:avLst/>
          </a:prstGeom>
          <a:noFill/>
        </p:spPr>
        <p:txBody>
          <a:bodyPr wrap="none" rtlCol="0">
            <a:spAutoFit/>
          </a:bodyPr>
          <a:lstStyle/>
          <a:p>
            <a:r>
              <a:rPr lang="en-TR" dirty="0">
                <a:solidFill>
                  <a:srgbClr val="C00000"/>
                </a:solidFill>
              </a:rPr>
              <a:t>27%</a:t>
            </a:r>
          </a:p>
        </p:txBody>
      </p:sp>
      <p:sp>
        <p:nvSpPr>
          <p:cNvPr id="10" name="Rectangle 9">
            <a:extLst>
              <a:ext uri="{FF2B5EF4-FFF2-40B4-BE49-F238E27FC236}">
                <a16:creationId xmlns:a16="http://schemas.microsoft.com/office/drawing/2014/main" id="{C116BDAE-43AC-0743-83CF-954F119EB0F5}"/>
              </a:ext>
            </a:extLst>
          </p:cNvPr>
          <p:cNvSpPr/>
          <p:nvPr/>
        </p:nvSpPr>
        <p:spPr>
          <a:xfrm flipV="1">
            <a:off x="7096259" y="1438278"/>
            <a:ext cx="1481071" cy="50530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Rectangle 11">
            <a:extLst>
              <a:ext uri="{FF2B5EF4-FFF2-40B4-BE49-F238E27FC236}">
                <a16:creationId xmlns:a16="http://schemas.microsoft.com/office/drawing/2014/main" id="{C94E5D10-F153-FA44-8DEA-BC407532859F}"/>
              </a:ext>
            </a:extLst>
          </p:cNvPr>
          <p:cNvSpPr/>
          <p:nvPr/>
        </p:nvSpPr>
        <p:spPr>
          <a:xfrm flipV="1">
            <a:off x="10367478" y="1438278"/>
            <a:ext cx="1481071" cy="50530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TextBox 3">
            <a:extLst>
              <a:ext uri="{FF2B5EF4-FFF2-40B4-BE49-F238E27FC236}">
                <a16:creationId xmlns:a16="http://schemas.microsoft.com/office/drawing/2014/main" id="{EE4FB2F9-431B-A247-818B-15AB41AE9874}"/>
              </a:ext>
            </a:extLst>
          </p:cNvPr>
          <p:cNvSpPr txBox="1"/>
          <p:nvPr/>
        </p:nvSpPr>
        <p:spPr>
          <a:xfrm>
            <a:off x="4018937" y="1284389"/>
            <a:ext cx="1051891" cy="461665"/>
          </a:xfrm>
          <a:prstGeom prst="rect">
            <a:avLst/>
          </a:prstGeom>
          <a:noFill/>
          <a:ln>
            <a:solidFill>
              <a:srgbClr val="C00000"/>
            </a:solidFill>
          </a:ln>
        </p:spPr>
        <p:txBody>
          <a:bodyPr wrap="none" rtlCol="0">
            <a:spAutoFit/>
          </a:bodyPr>
          <a:lstStyle/>
          <a:p>
            <a:r>
              <a:rPr lang="en-US" sz="2400" b="1" dirty="0">
                <a:solidFill>
                  <a:srgbClr val="C00000"/>
                </a:solidFill>
              </a:rPr>
              <a:t>p</a:t>
            </a:r>
            <a:r>
              <a:rPr lang="en-TR" sz="2400" b="1" dirty="0">
                <a:solidFill>
                  <a:srgbClr val="C00000"/>
                </a:solidFill>
              </a:rPr>
              <a:t>=0.76</a:t>
            </a:r>
          </a:p>
        </p:txBody>
      </p:sp>
    </p:spTree>
    <p:extLst>
      <p:ext uri="{BB962C8B-B14F-4D97-AF65-F5344CB8AC3E}">
        <p14:creationId xmlns:p14="http://schemas.microsoft.com/office/powerpoint/2010/main" val="3391130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C02E4-074E-3E4B-A56E-D895CA76AB62}"/>
              </a:ext>
            </a:extLst>
          </p:cNvPr>
          <p:cNvSpPr>
            <a:spLocks noGrp="1"/>
          </p:cNvSpPr>
          <p:nvPr>
            <p:ph type="title"/>
          </p:nvPr>
        </p:nvSpPr>
        <p:spPr>
          <a:xfrm>
            <a:off x="838200" y="365126"/>
            <a:ext cx="10515600" cy="740344"/>
          </a:xfrm>
        </p:spPr>
        <p:txBody>
          <a:bodyPr/>
          <a:lstStyle/>
          <a:p>
            <a:pPr algn="ctr"/>
            <a:r>
              <a:rPr lang="en-TR" b="1">
                <a:solidFill>
                  <a:srgbClr val="C00000"/>
                </a:solidFill>
              </a:rPr>
              <a:t>PROBLEMS</a:t>
            </a:r>
            <a:r>
              <a:rPr lang="tr-TR" b="1" dirty="0">
                <a:solidFill>
                  <a:srgbClr val="C00000"/>
                </a:solidFill>
              </a:rPr>
              <a:t> </a:t>
            </a:r>
            <a:r>
              <a:rPr lang="tr-TR" b="1" dirty="0" err="1">
                <a:solidFill>
                  <a:srgbClr val="C00000"/>
                </a:solidFill>
              </a:rPr>
              <a:t>before</a:t>
            </a:r>
            <a:r>
              <a:rPr lang="tr-TR" b="1" dirty="0">
                <a:solidFill>
                  <a:srgbClr val="C00000"/>
                </a:solidFill>
              </a:rPr>
              <a:t> OVHIPEC - 1</a:t>
            </a:r>
            <a:endParaRPr lang="en-TR" b="1" dirty="0">
              <a:solidFill>
                <a:srgbClr val="C00000"/>
              </a:solidFill>
            </a:endParaRPr>
          </a:p>
        </p:txBody>
      </p:sp>
      <p:sp>
        <p:nvSpPr>
          <p:cNvPr id="3" name="Content Placeholder 2">
            <a:extLst>
              <a:ext uri="{FF2B5EF4-FFF2-40B4-BE49-F238E27FC236}">
                <a16:creationId xmlns:a16="http://schemas.microsoft.com/office/drawing/2014/main" id="{EC023470-FE84-B840-AB2D-F4B954EBC7A3}"/>
              </a:ext>
            </a:extLst>
          </p:cNvPr>
          <p:cNvSpPr>
            <a:spLocks noGrp="1"/>
          </p:cNvSpPr>
          <p:nvPr>
            <p:ph idx="1"/>
          </p:nvPr>
        </p:nvSpPr>
        <p:spPr>
          <a:xfrm>
            <a:off x="838200" y="1105470"/>
            <a:ext cx="10515600" cy="5071493"/>
          </a:xfrm>
        </p:spPr>
        <p:txBody>
          <a:bodyPr/>
          <a:lstStyle/>
          <a:p>
            <a:r>
              <a:rPr lang="en-GB" dirty="0">
                <a:solidFill>
                  <a:schemeClr val="accent1">
                    <a:lumMod val="50000"/>
                  </a:schemeClr>
                </a:solidFill>
              </a:rPr>
              <a:t>Many studies not performed in </a:t>
            </a:r>
            <a:r>
              <a:rPr lang="en-GB" dirty="0" err="1">
                <a:solidFill>
                  <a:schemeClr val="accent1">
                    <a:lumMod val="50000"/>
                  </a:schemeClr>
                </a:solidFill>
              </a:rPr>
              <a:t>gynecologic</a:t>
            </a:r>
            <a:r>
              <a:rPr lang="en-GB" dirty="0">
                <a:solidFill>
                  <a:schemeClr val="accent1">
                    <a:lumMod val="50000"/>
                  </a:schemeClr>
                </a:solidFill>
              </a:rPr>
              <a:t> oncology </a:t>
            </a:r>
            <a:r>
              <a:rPr lang="en-GB" dirty="0" err="1">
                <a:solidFill>
                  <a:schemeClr val="accent1">
                    <a:lumMod val="50000"/>
                  </a:schemeClr>
                </a:solidFill>
              </a:rPr>
              <a:t>centers</a:t>
            </a:r>
            <a:endParaRPr lang="en-GB" dirty="0">
              <a:solidFill>
                <a:schemeClr val="accent1">
                  <a:lumMod val="50000"/>
                </a:schemeClr>
              </a:solidFill>
            </a:endParaRPr>
          </a:p>
          <a:p>
            <a:endParaRPr lang="en-GB" dirty="0">
              <a:solidFill>
                <a:schemeClr val="accent1">
                  <a:lumMod val="50000"/>
                </a:schemeClr>
              </a:solidFill>
            </a:endParaRPr>
          </a:p>
          <a:p>
            <a:r>
              <a:rPr lang="en-GB" dirty="0">
                <a:solidFill>
                  <a:schemeClr val="accent1">
                    <a:lumMod val="50000"/>
                  </a:schemeClr>
                </a:solidFill>
              </a:rPr>
              <a:t>Mainly retrospective data (on P-sensitive and P-resistant disease) </a:t>
            </a:r>
          </a:p>
          <a:p>
            <a:endParaRPr lang="en-GB" dirty="0">
              <a:solidFill>
                <a:schemeClr val="accent1">
                  <a:lumMod val="50000"/>
                </a:schemeClr>
              </a:solidFill>
            </a:endParaRPr>
          </a:p>
          <a:p>
            <a:r>
              <a:rPr lang="en-GB" dirty="0">
                <a:solidFill>
                  <a:schemeClr val="accent1">
                    <a:lumMod val="50000"/>
                  </a:schemeClr>
                </a:solidFill>
              </a:rPr>
              <a:t>Poor quality of data (different drugs, temperature, techniques)</a:t>
            </a:r>
          </a:p>
          <a:p>
            <a:endParaRPr lang="en-GB" dirty="0">
              <a:solidFill>
                <a:schemeClr val="accent1">
                  <a:lumMod val="50000"/>
                </a:schemeClr>
              </a:solidFill>
            </a:endParaRPr>
          </a:p>
          <a:p>
            <a:r>
              <a:rPr lang="en-GB" dirty="0">
                <a:solidFill>
                  <a:schemeClr val="accent1">
                    <a:lumMod val="50000"/>
                  </a:schemeClr>
                </a:solidFill>
              </a:rPr>
              <a:t>Remarkable or poorly reported toxicity</a:t>
            </a:r>
          </a:p>
          <a:p>
            <a:endParaRPr lang="en-GB" dirty="0">
              <a:solidFill>
                <a:schemeClr val="accent1">
                  <a:lumMod val="50000"/>
                </a:schemeClr>
              </a:solidFill>
            </a:endParaRPr>
          </a:p>
          <a:p>
            <a:r>
              <a:rPr lang="en-GB" dirty="0">
                <a:solidFill>
                  <a:schemeClr val="accent1">
                    <a:lumMod val="50000"/>
                  </a:schemeClr>
                </a:solidFill>
              </a:rPr>
              <a:t>Some interesting data of a potential activity (mainly from case-control studies)</a:t>
            </a:r>
          </a:p>
        </p:txBody>
      </p:sp>
    </p:spTree>
    <p:extLst>
      <p:ext uri="{BB962C8B-B14F-4D97-AF65-F5344CB8AC3E}">
        <p14:creationId xmlns:p14="http://schemas.microsoft.com/office/powerpoint/2010/main" val="321516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7CEC958-0167-894F-87D4-890BE93BCD47}"/>
              </a:ext>
            </a:extLst>
          </p:cNvPr>
          <p:cNvPicPr>
            <a:picLocks noGrp="1" noChangeAspect="1"/>
          </p:cNvPicPr>
          <p:nvPr>
            <p:ph idx="1"/>
          </p:nvPr>
        </p:nvPicPr>
        <p:blipFill rotWithShape="1">
          <a:blip r:embed="rId2"/>
          <a:srcRect l="1932" r="1955"/>
          <a:stretch/>
        </p:blipFill>
        <p:spPr>
          <a:xfrm>
            <a:off x="1062681" y="1457107"/>
            <a:ext cx="9984260" cy="4447277"/>
          </a:xfrm>
          <a:prstGeom prst="rect">
            <a:avLst/>
          </a:prstGeom>
        </p:spPr>
      </p:pic>
      <p:sp>
        <p:nvSpPr>
          <p:cNvPr id="5" name="Title 1">
            <a:extLst>
              <a:ext uri="{FF2B5EF4-FFF2-40B4-BE49-F238E27FC236}">
                <a16:creationId xmlns:a16="http://schemas.microsoft.com/office/drawing/2014/main" id="{E74C802A-BD46-F349-9928-4A4253D6F1CB}"/>
              </a:ext>
            </a:extLst>
          </p:cNvPr>
          <p:cNvSpPr txBox="1">
            <a:spLocks/>
          </p:cNvSpPr>
          <p:nvPr/>
        </p:nvSpPr>
        <p:spPr>
          <a:xfrm>
            <a:off x="838200" y="365125"/>
            <a:ext cx="10515600" cy="816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TR" b="1" dirty="0">
                <a:solidFill>
                  <a:srgbClr val="C00000"/>
                </a:solidFill>
              </a:rPr>
              <a:t>NCCN &amp; HIPEC &amp; IDS - 2019</a:t>
            </a:r>
          </a:p>
        </p:txBody>
      </p:sp>
    </p:spTree>
    <p:extLst>
      <p:ext uri="{BB962C8B-B14F-4D97-AF65-F5344CB8AC3E}">
        <p14:creationId xmlns:p14="http://schemas.microsoft.com/office/powerpoint/2010/main" val="3846028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DE1E-C7A0-2740-B410-B45F6D400D07}"/>
              </a:ext>
            </a:extLst>
          </p:cNvPr>
          <p:cNvSpPr>
            <a:spLocks noGrp="1"/>
          </p:cNvSpPr>
          <p:nvPr>
            <p:ph type="title"/>
          </p:nvPr>
        </p:nvSpPr>
        <p:spPr>
          <a:xfrm>
            <a:off x="580622" y="321994"/>
            <a:ext cx="7823200" cy="1325563"/>
          </a:xfrm>
        </p:spPr>
        <p:txBody>
          <a:bodyPr>
            <a:normAutofit fontScale="90000"/>
          </a:bodyPr>
          <a:lstStyle/>
          <a:p>
            <a:pPr algn="ctr">
              <a:lnSpc>
                <a:spcPct val="150000"/>
              </a:lnSpc>
            </a:pPr>
            <a:r>
              <a:rPr lang="tr-TR" sz="4900" b="1" dirty="0" err="1">
                <a:solidFill>
                  <a:srgbClr val="C00000"/>
                </a:solidFill>
              </a:rPr>
              <a:t>Number</a:t>
            </a:r>
            <a:r>
              <a:rPr lang="tr-TR" sz="4900" b="1" dirty="0">
                <a:solidFill>
                  <a:srgbClr val="C00000"/>
                </a:solidFill>
              </a:rPr>
              <a:t> of Publications</a:t>
            </a:r>
            <a:br>
              <a:rPr lang="en-TR" b="1" dirty="0">
                <a:solidFill>
                  <a:srgbClr val="C00000"/>
                </a:solidFill>
              </a:rPr>
            </a:br>
            <a:r>
              <a:rPr lang="en-TR" sz="3200" b="1" dirty="0">
                <a:solidFill>
                  <a:srgbClr val="C00000"/>
                </a:solidFill>
              </a:rPr>
              <a:t>(HIPEC &amp; Ovarian Cancer)</a:t>
            </a:r>
            <a:endParaRPr lang="en-TR" b="1" dirty="0">
              <a:solidFill>
                <a:srgbClr val="C00000"/>
              </a:solidFill>
            </a:endParaRPr>
          </a:p>
        </p:txBody>
      </p:sp>
      <p:pic>
        <p:nvPicPr>
          <p:cNvPr id="11" name="Picture 10">
            <a:extLst>
              <a:ext uri="{FF2B5EF4-FFF2-40B4-BE49-F238E27FC236}">
                <a16:creationId xmlns:a16="http://schemas.microsoft.com/office/drawing/2014/main" id="{C6B89470-BAD2-0D48-9094-812EF7B481B2}"/>
              </a:ext>
            </a:extLst>
          </p:cNvPr>
          <p:cNvPicPr>
            <a:picLocks noChangeAspect="1"/>
          </p:cNvPicPr>
          <p:nvPr/>
        </p:nvPicPr>
        <p:blipFill>
          <a:blip r:embed="rId2"/>
          <a:stretch>
            <a:fillRect/>
          </a:stretch>
        </p:blipFill>
        <p:spPr>
          <a:xfrm>
            <a:off x="9478851" y="331543"/>
            <a:ext cx="1874949" cy="875566"/>
          </a:xfrm>
          <a:prstGeom prst="rect">
            <a:avLst/>
          </a:prstGeom>
        </p:spPr>
      </p:pic>
      <p:pic>
        <p:nvPicPr>
          <p:cNvPr id="6" name="Picture 5">
            <a:extLst>
              <a:ext uri="{FF2B5EF4-FFF2-40B4-BE49-F238E27FC236}">
                <a16:creationId xmlns:a16="http://schemas.microsoft.com/office/drawing/2014/main" id="{F5D720B9-AB96-334E-819F-4F86C7E33AF2}"/>
              </a:ext>
            </a:extLst>
          </p:cNvPr>
          <p:cNvPicPr>
            <a:picLocks noChangeAspect="1"/>
          </p:cNvPicPr>
          <p:nvPr/>
        </p:nvPicPr>
        <p:blipFill>
          <a:blip r:embed="rId3"/>
          <a:stretch>
            <a:fillRect/>
          </a:stretch>
        </p:blipFill>
        <p:spPr>
          <a:xfrm>
            <a:off x="0" y="2335771"/>
            <a:ext cx="9836727" cy="2962313"/>
          </a:xfrm>
          <a:prstGeom prst="rect">
            <a:avLst/>
          </a:prstGeom>
        </p:spPr>
      </p:pic>
      <p:pic>
        <p:nvPicPr>
          <p:cNvPr id="7" name="Picture 6">
            <a:extLst>
              <a:ext uri="{FF2B5EF4-FFF2-40B4-BE49-F238E27FC236}">
                <a16:creationId xmlns:a16="http://schemas.microsoft.com/office/drawing/2014/main" id="{5418FF10-90DB-9F43-8560-6CB164B21231}"/>
              </a:ext>
            </a:extLst>
          </p:cNvPr>
          <p:cNvPicPr>
            <a:picLocks noChangeAspect="1"/>
          </p:cNvPicPr>
          <p:nvPr/>
        </p:nvPicPr>
        <p:blipFill>
          <a:blip r:embed="rId4"/>
          <a:stretch>
            <a:fillRect/>
          </a:stretch>
        </p:blipFill>
        <p:spPr>
          <a:xfrm>
            <a:off x="10493778" y="1647557"/>
            <a:ext cx="1092200" cy="3873500"/>
          </a:xfrm>
          <a:prstGeom prst="rect">
            <a:avLst/>
          </a:prstGeom>
        </p:spPr>
      </p:pic>
      <p:pic>
        <p:nvPicPr>
          <p:cNvPr id="10" name="Picture 9">
            <a:extLst>
              <a:ext uri="{FF2B5EF4-FFF2-40B4-BE49-F238E27FC236}">
                <a16:creationId xmlns:a16="http://schemas.microsoft.com/office/drawing/2014/main" id="{C694F62B-EC76-4742-B4C0-D04A6154DD71}"/>
              </a:ext>
            </a:extLst>
          </p:cNvPr>
          <p:cNvPicPr>
            <a:picLocks noChangeAspect="1"/>
          </p:cNvPicPr>
          <p:nvPr/>
        </p:nvPicPr>
        <p:blipFill>
          <a:blip r:embed="rId5"/>
          <a:stretch>
            <a:fillRect/>
          </a:stretch>
        </p:blipFill>
        <p:spPr>
          <a:xfrm>
            <a:off x="-1" y="2335771"/>
            <a:ext cx="9836727" cy="2962312"/>
          </a:xfrm>
          <a:prstGeom prst="rect">
            <a:avLst/>
          </a:prstGeom>
        </p:spPr>
      </p:pic>
      <p:sp>
        <p:nvSpPr>
          <p:cNvPr id="12" name="Rectangle 11">
            <a:extLst>
              <a:ext uri="{FF2B5EF4-FFF2-40B4-BE49-F238E27FC236}">
                <a16:creationId xmlns:a16="http://schemas.microsoft.com/office/drawing/2014/main" id="{F66E3043-F65A-E943-ABBC-30573F9062FF}"/>
              </a:ext>
            </a:extLst>
          </p:cNvPr>
          <p:cNvSpPr/>
          <p:nvPr/>
        </p:nvSpPr>
        <p:spPr>
          <a:xfrm>
            <a:off x="2469464" y="2512202"/>
            <a:ext cx="1223493" cy="5280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554754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0C835-4410-D044-8858-91E020ED751C}"/>
              </a:ext>
            </a:extLst>
          </p:cNvPr>
          <p:cNvSpPr>
            <a:spLocks noGrp="1"/>
          </p:cNvSpPr>
          <p:nvPr>
            <p:ph idx="1"/>
          </p:nvPr>
        </p:nvSpPr>
        <p:spPr>
          <a:xfrm>
            <a:off x="7011696" y="2531296"/>
            <a:ext cx="5180304" cy="2420713"/>
          </a:xfrm>
        </p:spPr>
        <p:txBody>
          <a:bodyPr>
            <a:normAutofit/>
          </a:bodyPr>
          <a:lstStyle/>
          <a:p>
            <a:pPr>
              <a:lnSpc>
                <a:spcPct val="160000"/>
              </a:lnSpc>
            </a:pPr>
            <a:r>
              <a:rPr lang="en-US" sz="2000" dirty="0">
                <a:effectLst/>
                <a:latin typeface="AdvTT5235d5a9"/>
              </a:rPr>
              <a:t>Use of HIPEC increased in the US after publication of a phase III clinical trial in a high-impact journal, though the absolute number of cases remains modest. </a:t>
            </a:r>
          </a:p>
        </p:txBody>
      </p:sp>
      <p:pic>
        <p:nvPicPr>
          <p:cNvPr id="5" name="Picture 4">
            <a:extLst>
              <a:ext uri="{FF2B5EF4-FFF2-40B4-BE49-F238E27FC236}">
                <a16:creationId xmlns:a16="http://schemas.microsoft.com/office/drawing/2014/main" id="{1AB60B63-1339-EE49-B6FA-9AABD646BDB1}"/>
              </a:ext>
            </a:extLst>
          </p:cNvPr>
          <p:cNvPicPr>
            <a:picLocks noChangeAspect="1"/>
          </p:cNvPicPr>
          <p:nvPr/>
        </p:nvPicPr>
        <p:blipFill>
          <a:blip r:embed="rId3"/>
          <a:stretch>
            <a:fillRect/>
          </a:stretch>
        </p:blipFill>
        <p:spPr>
          <a:xfrm>
            <a:off x="107950" y="2432725"/>
            <a:ext cx="6712575" cy="4207917"/>
          </a:xfrm>
          <a:prstGeom prst="rect">
            <a:avLst/>
          </a:prstGeom>
        </p:spPr>
      </p:pic>
      <p:pic>
        <p:nvPicPr>
          <p:cNvPr id="7" name="Picture 6">
            <a:extLst>
              <a:ext uri="{FF2B5EF4-FFF2-40B4-BE49-F238E27FC236}">
                <a16:creationId xmlns:a16="http://schemas.microsoft.com/office/drawing/2014/main" id="{7E3F902C-5106-414C-98E5-B5584F3C6C50}"/>
              </a:ext>
            </a:extLst>
          </p:cNvPr>
          <p:cNvPicPr>
            <a:picLocks noChangeAspect="1"/>
          </p:cNvPicPr>
          <p:nvPr/>
        </p:nvPicPr>
        <p:blipFill>
          <a:blip r:embed="rId4"/>
          <a:stretch>
            <a:fillRect/>
          </a:stretch>
        </p:blipFill>
        <p:spPr>
          <a:xfrm>
            <a:off x="224853" y="390057"/>
            <a:ext cx="10501859" cy="1778000"/>
          </a:xfrm>
          <a:prstGeom prst="rect">
            <a:avLst/>
          </a:prstGeom>
        </p:spPr>
      </p:pic>
      <p:pic>
        <p:nvPicPr>
          <p:cNvPr id="8" name="Picture 7">
            <a:extLst>
              <a:ext uri="{FF2B5EF4-FFF2-40B4-BE49-F238E27FC236}">
                <a16:creationId xmlns:a16="http://schemas.microsoft.com/office/drawing/2014/main" id="{4388F47A-AD5D-1C4E-9DB0-CA9A2D771DE9}"/>
              </a:ext>
            </a:extLst>
          </p:cNvPr>
          <p:cNvPicPr>
            <a:picLocks noChangeAspect="1"/>
          </p:cNvPicPr>
          <p:nvPr/>
        </p:nvPicPr>
        <p:blipFill>
          <a:blip r:embed="rId5"/>
          <a:stretch>
            <a:fillRect/>
          </a:stretch>
        </p:blipFill>
        <p:spPr>
          <a:xfrm>
            <a:off x="10883900" y="365125"/>
            <a:ext cx="1308100" cy="1638300"/>
          </a:xfrm>
          <a:prstGeom prst="rect">
            <a:avLst/>
          </a:prstGeom>
        </p:spPr>
      </p:pic>
      <p:sp>
        <p:nvSpPr>
          <p:cNvPr id="9" name="TextBox 8">
            <a:extLst>
              <a:ext uri="{FF2B5EF4-FFF2-40B4-BE49-F238E27FC236}">
                <a16:creationId xmlns:a16="http://schemas.microsoft.com/office/drawing/2014/main" id="{389DBE7C-A53C-8C4C-8277-6EBC9C366FCD}"/>
              </a:ext>
            </a:extLst>
          </p:cNvPr>
          <p:cNvSpPr txBox="1"/>
          <p:nvPr/>
        </p:nvSpPr>
        <p:spPr>
          <a:xfrm>
            <a:off x="8424472" y="6535711"/>
            <a:ext cx="3015569" cy="253916"/>
          </a:xfrm>
          <a:prstGeom prst="rect">
            <a:avLst/>
          </a:prstGeom>
          <a:noFill/>
        </p:spPr>
        <p:txBody>
          <a:bodyPr wrap="none" rtlCol="0">
            <a:spAutoFit/>
          </a:bodyPr>
          <a:lstStyle/>
          <a:p>
            <a:r>
              <a:rPr lang="en-US" sz="1050" dirty="0" err="1"/>
              <a:t>Charo</a:t>
            </a:r>
            <a:r>
              <a:rPr lang="en-US" sz="1050" dirty="0"/>
              <a:t> LM, et al. </a:t>
            </a:r>
            <a:r>
              <a:rPr lang="en-US" sz="1050" dirty="0" err="1"/>
              <a:t>Gynecol</a:t>
            </a:r>
            <a:r>
              <a:rPr lang="en-US" sz="1050" dirty="0"/>
              <a:t> Oncol. 2020;159(3):681-6. </a:t>
            </a:r>
            <a:endParaRPr lang="en-TR" sz="1050" dirty="0"/>
          </a:p>
        </p:txBody>
      </p:sp>
      <p:cxnSp>
        <p:nvCxnSpPr>
          <p:cNvPr id="4" name="Straight Arrow Connector 3">
            <a:extLst>
              <a:ext uri="{FF2B5EF4-FFF2-40B4-BE49-F238E27FC236}">
                <a16:creationId xmlns:a16="http://schemas.microsoft.com/office/drawing/2014/main" id="{BC4B513E-EC57-4447-8D39-0B896C41B0CF}"/>
              </a:ext>
            </a:extLst>
          </p:cNvPr>
          <p:cNvCxnSpPr>
            <a:cxnSpLocks/>
          </p:cNvCxnSpPr>
          <p:nvPr/>
        </p:nvCxnSpPr>
        <p:spPr>
          <a:xfrm flipH="1" flipV="1">
            <a:off x="2816352" y="4303776"/>
            <a:ext cx="560832" cy="8656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3FE92D-88FD-3B42-B322-19269FFD59EF}"/>
              </a:ext>
            </a:extLst>
          </p:cNvPr>
          <p:cNvSpPr txBox="1"/>
          <p:nvPr/>
        </p:nvSpPr>
        <p:spPr>
          <a:xfrm>
            <a:off x="2023872" y="3802110"/>
            <a:ext cx="1237839" cy="369332"/>
          </a:xfrm>
          <a:prstGeom prst="rect">
            <a:avLst/>
          </a:prstGeom>
          <a:noFill/>
          <a:ln>
            <a:solidFill>
              <a:srgbClr val="C00000"/>
            </a:solidFill>
          </a:ln>
        </p:spPr>
        <p:txBody>
          <a:bodyPr wrap="none" rtlCol="0">
            <a:spAutoFit/>
          </a:bodyPr>
          <a:lstStyle/>
          <a:p>
            <a:r>
              <a:rPr lang="en-TR" b="1" dirty="0">
                <a:solidFill>
                  <a:srgbClr val="C00000"/>
                </a:solidFill>
              </a:rPr>
              <a:t>NEJM 2018</a:t>
            </a:r>
          </a:p>
        </p:txBody>
      </p:sp>
      <p:sp>
        <p:nvSpPr>
          <p:cNvPr id="10" name="Title 1">
            <a:extLst>
              <a:ext uri="{FF2B5EF4-FFF2-40B4-BE49-F238E27FC236}">
                <a16:creationId xmlns:a16="http://schemas.microsoft.com/office/drawing/2014/main" id="{1614E065-38A4-6443-8438-F94A9AC4D1D8}"/>
              </a:ext>
            </a:extLst>
          </p:cNvPr>
          <p:cNvSpPr>
            <a:spLocks noGrp="1"/>
          </p:cNvSpPr>
          <p:nvPr>
            <p:ph type="title"/>
          </p:nvPr>
        </p:nvSpPr>
        <p:spPr>
          <a:xfrm>
            <a:off x="1107550" y="125679"/>
            <a:ext cx="10515600" cy="468888"/>
          </a:xfrm>
        </p:spPr>
        <p:txBody>
          <a:bodyPr>
            <a:normAutofit fontScale="90000"/>
          </a:bodyPr>
          <a:lstStyle/>
          <a:p>
            <a:pPr algn="ct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Increased HIPEC usage in USA after OVHIPEC 1</a:t>
            </a:r>
          </a:p>
        </p:txBody>
      </p:sp>
    </p:spTree>
    <p:extLst>
      <p:ext uri="{BB962C8B-B14F-4D97-AF65-F5344CB8AC3E}">
        <p14:creationId xmlns:p14="http://schemas.microsoft.com/office/powerpoint/2010/main" val="2465731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0033E-EA16-8C4A-B3C8-04EC79831AE7}"/>
              </a:ext>
            </a:extLst>
          </p:cNvPr>
          <p:cNvPicPr>
            <a:picLocks noChangeAspect="1"/>
          </p:cNvPicPr>
          <p:nvPr/>
        </p:nvPicPr>
        <p:blipFill>
          <a:blip r:embed="rId2"/>
          <a:stretch>
            <a:fillRect/>
          </a:stretch>
        </p:blipFill>
        <p:spPr>
          <a:xfrm>
            <a:off x="4025900" y="266700"/>
            <a:ext cx="4140200" cy="1752600"/>
          </a:xfrm>
          <a:prstGeom prst="rect">
            <a:avLst/>
          </a:prstGeom>
          <a:ln w="38100">
            <a:solidFill>
              <a:srgbClr val="C00000"/>
            </a:solidFill>
          </a:ln>
        </p:spPr>
      </p:pic>
      <p:pic>
        <p:nvPicPr>
          <p:cNvPr id="7" name="Picture 6">
            <a:extLst>
              <a:ext uri="{FF2B5EF4-FFF2-40B4-BE49-F238E27FC236}">
                <a16:creationId xmlns:a16="http://schemas.microsoft.com/office/drawing/2014/main" id="{A8618949-00C6-714D-9C8F-C9E2AB407D24}"/>
              </a:ext>
            </a:extLst>
          </p:cNvPr>
          <p:cNvPicPr>
            <a:picLocks noChangeAspect="1"/>
          </p:cNvPicPr>
          <p:nvPr/>
        </p:nvPicPr>
        <p:blipFill>
          <a:blip r:embed="rId3"/>
          <a:stretch>
            <a:fillRect/>
          </a:stretch>
        </p:blipFill>
        <p:spPr>
          <a:xfrm>
            <a:off x="1447800" y="5854700"/>
            <a:ext cx="5156200" cy="736600"/>
          </a:xfrm>
          <a:prstGeom prst="rect">
            <a:avLst/>
          </a:prstGeom>
          <a:ln>
            <a:solidFill>
              <a:schemeClr val="tx1"/>
            </a:solidFill>
          </a:ln>
        </p:spPr>
      </p:pic>
      <p:pic>
        <p:nvPicPr>
          <p:cNvPr id="9" name="Picture 8">
            <a:extLst>
              <a:ext uri="{FF2B5EF4-FFF2-40B4-BE49-F238E27FC236}">
                <a16:creationId xmlns:a16="http://schemas.microsoft.com/office/drawing/2014/main" id="{C6F4B53C-CC69-484F-B3FB-13E315657D9E}"/>
              </a:ext>
            </a:extLst>
          </p:cNvPr>
          <p:cNvPicPr>
            <a:picLocks noChangeAspect="1"/>
          </p:cNvPicPr>
          <p:nvPr/>
        </p:nvPicPr>
        <p:blipFill>
          <a:blip r:embed="rId4"/>
          <a:stretch>
            <a:fillRect/>
          </a:stretch>
        </p:blipFill>
        <p:spPr>
          <a:xfrm>
            <a:off x="459215" y="4159251"/>
            <a:ext cx="5842000" cy="1358900"/>
          </a:xfrm>
          <a:prstGeom prst="rect">
            <a:avLst/>
          </a:prstGeom>
          <a:ln>
            <a:solidFill>
              <a:schemeClr val="tx1"/>
            </a:solidFill>
          </a:ln>
        </p:spPr>
      </p:pic>
      <p:pic>
        <p:nvPicPr>
          <p:cNvPr id="11" name="Picture 10">
            <a:extLst>
              <a:ext uri="{FF2B5EF4-FFF2-40B4-BE49-F238E27FC236}">
                <a16:creationId xmlns:a16="http://schemas.microsoft.com/office/drawing/2014/main" id="{63C11008-212A-FA4E-A1CC-361879B393B5}"/>
              </a:ext>
            </a:extLst>
          </p:cNvPr>
          <p:cNvPicPr>
            <a:picLocks noChangeAspect="1"/>
          </p:cNvPicPr>
          <p:nvPr/>
        </p:nvPicPr>
        <p:blipFill>
          <a:blip r:embed="rId5"/>
          <a:stretch>
            <a:fillRect/>
          </a:stretch>
        </p:blipFill>
        <p:spPr>
          <a:xfrm>
            <a:off x="6201936" y="2606589"/>
            <a:ext cx="5727700" cy="990600"/>
          </a:xfrm>
          <a:prstGeom prst="rect">
            <a:avLst/>
          </a:prstGeom>
          <a:ln>
            <a:solidFill>
              <a:schemeClr val="tx1"/>
            </a:solidFill>
          </a:ln>
        </p:spPr>
      </p:pic>
      <p:pic>
        <p:nvPicPr>
          <p:cNvPr id="13" name="Picture 12">
            <a:extLst>
              <a:ext uri="{FF2B5EF4-FFF2-40B4-BE49-F238E27FC236}">
                <a16:creationId xmlns:a16="http://schemas.microsoft.com/office/drawing/2014/main" id="{A02637CA-C91D-D146-9AF4-19FB07216850}"/>
              </a:ext>
            </a:extLst>
          </p:cNvPr>
          <p:cNvPicPr>
            <a:picLocks noChangeAspect="1"/>
          </p:cNvPicPr>
          <p:nvPr/>
        </p:nvPicPr>
        <p:blipFill>
          <a:blip r:embed="rId6"/>
          <a:stretch>
            <a:fillRect/>
          </a:stretch>
        </p:blipFill>
        <p:spPr>
          <a:xfrm>
            <a:off x="770365" y="2289089"/>
            <a:ext cx="5219700" cy="1308100"/>
          </a:xfrm>
          <a:prstGeom prst="rect">
            <a:avLst/>
          </a:prstGeom>
          <a:ln>
            <a:solidFill>
              <a:schemeClr val="tx1"/>
            </a:solidFill>
          </a:ln>
        </p:spPr>
      </p:pic>
      <p:pic>
        <p:nvPicPr>
          <p:cNvPr id="15" name="Picture 14">
            <a:extLst>
              <a:ext uri="{FF2B5EF4-FFF2-40B4-BE49-F238E27FC236}">
                <a16:creationId xmlns:a16="http://schemas.microsoft.com/office/drawing/2014/main" id="{BAB4A1DD-835E-1040-BED4-7EB57555FDF2}"/>
              </a:ext>
            </a:extLst>
          </p:cNvPr>
          <p:cNvPicPr>
            <a:picLocks noChangeAspect="1"/>
          </p:cNvPicPr>
          <p:nvPr/>
        </p:nvPicPr>
        <p:blipFill>
          <a:blip r:embed="rId7"/>
          <a:stretch>
            <a:fillRect/>
          </a:stretch>
        </p:blipFill>
        <p:spPr>
          <a:xfrm>
            <a:off x="7156537" y="5568598"/>
            <a:ext cx="5181600" cy="1041400"/>
          </a:xfrm>
          <a:prstGeom prst="rect">
            <a:avLst/>
          </a:prstGeom>
          <a:ln>
            <a:solidFill>
              <a:schemeClr val="tx1"/>
            </a:solidFill>
          </a:ln>
        </p:spPr>
      </p:pic>
      <p:pic>
        <p:nvPicPr>
          <p:cNvPr id="16" name="Picture 15">
            <a:extLst>
              <a:ext uri="{FF2B5EF4-FFF2-40B4-BE49-F238E27FC236}">
                <a16:creationId xmlns:a16="http://schemas.microsoft.com/office/drawing/2014/main" id="{ADCBB90D-53EB-C440-A381-210C80B68738}"/>
              </a:ext>
            </a:extLst>
          </p:cNvPr>
          <p:cNvPicPr>
            <a:picLocks noChangeAspect="1"/>
          </p:cNvPicPr>
          <p:nvPr/>
        </p:nvPicPr>
        <p:blipFill>
          <a:blip r:embed="rId8"/>
          <a:stretch>
            <a:fillRect/>
          </a:stretch>
        </p:blipFill>
        <p:spPr>
          <a:xfrm>
            <a:off x="6495683" y="4467257"/>
            <a:ext cx="5548251" cy="742888"/>
          </a:xfrm>
          <a:prstGeom prst="rect">
            <a:avLst/>
          </a:prstGeom>
          <a:ln>
            <a:solidFill>
              <a:schemeClr val="tx1"/>
            </a:solidFill>
          </a:ln>
        </p:spPr>
      </p:pic>
    </p:spTree>
    <p:extLst>
      <p:ext uri="{BB962C8B-B14F-4D97-AF65-F5344CB8AC3E}">
        <p14:creationId xmlns:p14="http://schemas.microsoft.com/office/powerpoint/2010/main" val="98373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515FC1-D2F3-3E4E-B5ED-79B62823EA79}"/>
              </a:ext>
            </a:extLst>
          </p:cNvPr>
          <p:cNvSpPr>
            <a:spLocks noGrp="1"/>
          </p:cNvSpPr>
          <p:nvPr>
            <p:ph type="title"/>
          </p:nvPr>
        </p:nvSpPr>
        <p:spPr>
          <a:xfrm>
            <a:off x="838200" y="378773"/>
            <a:ext cx="10515600" cy="1073931"/>
          </a:xfrm>
        </p:spPr>
        <p:txBody>
          <a:bodyPr/>
          <a:lstStyle/>
          <a:p>
            <a:pPr algn="ctr"/>
            <a:r>
              <a:rPr lang="en-US" b="1" dirty="0">
                <a:solidFill>
                  <a:srgbClr val="C00000"/>
                </a:solidFill>
              </a:rPr>
              <a:t>O</a:t>
            </a:r>
            <a:r>
              <a:rPr lang="en-TR" b="1" dirty="0">
                <a:solidFill>
                  <a:srgbClr val="C00000"/>
                </a:solidFill>
              </a:rPr>
              <a:t>varian Cancer &amp; Locoregional Disease</a:t>
            </a:r>
          </a:p>
        </p:txBody>
      </p:sp>
      <p:sp>
        <p:nvSpPr>
          <p:cNvPr id="5" name="Down Arrow 4">
            <a:extLst>
              <a:ext uri="{FF2B5EF4-FFF2-40B4-BE49-F238E27FC236}">
                <a16:creationId xmlns:a16="http://schemas.microsoft.com/office/drawing/2014/main" id="{ADB7C536-4C34-024E-87AB-8C06405C9B7F}"/>
              </a:ext>
            </a:extLst>
          </p:cNvPr>
          <p:cNvSpPr/>
          <p:nvPr/>
        </p:nvSpPr>
        <p:spPr>
          <a:xfrm>
            <a:off x="5853683" y="1452704"/>
            <a:ext cx="484632" cy="97840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 name="TextBox 5">
            <a:extLst>
              <a:ext uri="{FF2B5EF4-FFF2-40B4-BE49-F238E27FC236}">
                <a16:creationId xmlns:a16="http://schemas.microsoft.com/office/drawing/2014/main" id="{8C1ED5AD-EC29-1C4F-8927-31A9400D26EB}"/>
              </a:ext>
            </a:extLst>
          </p:cNvPr>
          <p:cNvSpPr txBox="1"/>
          <p:nvPr/>
        </p:nvSpPr>
        <p:spPr>
          <a:xfrm>
            <a:off x="3986159" y="2882795"/>
            <a:ext cx="4219681" cy="584775"/>
          </a:xfrm>
          <a:prstGeom prst="rect">
            <a:avLst/>
          </a:prstGeom>
          <a:noFill/>
          <a:ln w="19050">
            <a:solidFill>
              <a:srgbClr val="C00000"/>
            </a:solidFill>
          </a:ln>
        </p:spPr>
        <p:txBody>
          <a:bodyPr wrap="none" rtlCol="0">
            <a:spAutoFit/>
          </a:bodyPr>
          <a:lstStyle/>
          <a:p>
            <a:r>
              <a:rPr lang="en-TR" sz="3200" b="1" dirty="0"/>
              <a:t>Locoregional Treatment</a:t>
            </a:r>
          </a:p>
        </p:txBody>
      </p:sp>
      <p:sp>
        <p:nvSpPr>
          <p:cNvPr id="7" name="TextBox 6">
            <a:extLst>
              <a:ext uri="{FF2B5EF4-FFF2-40B4-BE49-F238E27FC236}">
                <a16:creationId xmlns:a16="http://schemas.microsoft.com/office/drawing/2014/main" id="{3960C10B-7D94-F546-BA00-2680B1CB26AF}"/>
              </a:ext>
            </a:extLst>
          </p:cNvPr>
          <p:cNvSpPr txBox="1"/>
          <p:nvPr/>
        </p:nvSpPr>
        <p:spPr>
          <a:xfrm>
            <a:off x="9703558" y="3916907"/>
            <a:ext cx="184731" cy="369332"/>
          </a:xfrm>
          <a:prstGeom prst="rect">
            <a:avLst/>
          </a:prstGeom>
          <a:noFill/>
        </p:spPr>
        <p:txBody>
          <a:bodyPr wrap="none" rtlCol="0">
            <a:spAutoFit/>
          </a:bodyPr>
          <a:lstStyle/>
          <a:p>
            <a:endParaRPr lang="en-TR" dirty="0"/>
          </a:p>
        </p:txBody>
      </p:sp>
      <p:sp>
        <p:nvSpPr>
          <p:cNvPr id="8" name="TextBox 7">
            <a:extLst>
              <a:ext uri="{FF2B5EF4-FFF2-40B4-BE49-F238E27FC236}">
                <a16:creationId xmlns:a16="http://schemas.microsoft.com/office/drawing/2014/main" id="{8236049E-CB80-834D-91AC-5FF8DB0BEFC5}"/>
              </a:ext>
            </a:extLst>
          </p:cNvPr>
          <p:cNvSpPr txBox="1"/>
          <p:nvPr/>
        </p:nvSpPr>
        <p:spPr>
          <a:xfrm>
            <a:off x="6529384" y="5583126"/>
            <a:ext cx="5364738" cy="584775"/>
          </a:xfrm>
          <a:prstGeom prst="rect">
            <a:avLst/>
          </a:prstGeom>
          <a:noFill/>
          <a:ln w="19050">
            <a:solidFill>
              <a:srgbClr val="C00000"/>
            </a:solidFill>
          </a:ln>
        </p:spPr>
        <p:txBody>
          <a:bodyPr wrap="none" rtlCol="0">
            <a:spAutoFit/>
          </a:bodyPr>
          <a:lstStyle/>
          <a:p>
            <a:r>
              <a:rPr lang="en-TR" sz="3200" b="1" dirty="0"/>
              <a:t>Intraperitoneal Chemotherapy</a:t>
            </a:r>
          </a:p>
        </p:txBody>
      </p:sp>
      <p:sp>
        <p:nvSpPr>
          <p:cNvPr id="9" name="TextBox 8">
            <a:extLst>
              <a:ext uri="{FF2B5EF4-FFF2-40B4-BE49-F238E27FC236}">
                <a16:creationId xmlns:a16="http://schemas.microsoft.com/office/drawing/2014/main" id="{33EEBFF5-BEA7-CF45-863F-97E1E9F60043}"/>
              </a:ext>
            </a:extLst>
          </p:cNvPr>
          <p:cNvSpPr txBox="1"/>
          <p:nvPr/>
        </p:nvSpPr>
        <p:spPr>
          <a:xfrm>
            <a:off x="1329519" y="5583126"/>
            <a:ext cx="3943452" cy="584775"/>
          </a:xfrm>
          <a:prstGeom prst="rect">
            <a:avLst/>
          </a:prstGeom>
          <a:noFill/>
          <a:ln w="19050">
            <a:solidFill>
              <a:srgbClr val="C00000"/>
            </a:solidFill>
          </a:ln>
        </p:spPr>
        <p:txBody>
          <a:bodyPr wrap="none" rtlCol="0">
            <a:spAutoFit/>
          </a:bodyPr>
          <a:lstStyle/>
          <a:p>
            <a:r>
              <a:rPr lang="en-US" sz="3200" b="1" dirty="0"/>
              <a:t>C</a:t>
            </a:r>
            <a:r>
              <a:rPr lang="en-TR" sz="3200" b="1" dirty="0"/>
              <a:t>ytoreductive Surgery</a:t>
            </a:r>
          </a:p>
        </p:txBody>
      </p:sp>
      <p:cxnSp>
        <p:nvCxnSpPr>
          <p:cNvPr id="11" name="Straight Arrow Connector 10">
            <a:extLst>
              <a:ext uri="{FF2B5EF4-FFF2-40B4-BE49-F238E27FC236}">
                <a16:creationId xmlns:a16="http://schemas.microsoft.com/office/drawing/2014/main" id="{834FB167-82B1-2349-9251-8BA08F5FC955}"/>
              </a:ext>
            </a:extLst>
          </p:cNvPr>
          <p:cNvCxnSpPr>
            <a:cxnSpLocks/>
            <a:stCxn id="6" idx="2"/>
            <a:endCxn id="9" idx="0"/>
          </p:cNvCxnSpPr>
          <p:nvPr/>
        </p:nvCxnSpPr>
        <p:spPr>
          <a:xfrm flipH="1">
            <a:off x="3301245" y="3467570"/>
            <a:ext cx="2794755" cy="211555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50880E-E3E1-6A4C-9928-FF829287481E}"/>
              </a:ext>
            </a:extLst>
          </p:cNvPr>
          <p:cNvCxnSpPr>
            <a:cxnSpLocks/>
            <a:stCxn id="6" idx="2"/>
            <a:endCxn id="8" idx="0"/>
          </p:cNvCxnSpPr>
          <p:nvPr/>
        </p:nvCxnSpPr>
        <p:spPr>
          <a:xfrm>
            <a:off x="6096000" y="3467570"/>
            <a:ext cx="3115753" cy="211555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6C9F351-D7BA-EA48-A9D2-9E015CB9448E}"/>
              </a:ext>
            </a:extLst>
          </p:cNvPr>
          <p:cNvPicPr>
            <a:picLocks noChangeAspect="1"/>
          </p:cNvPicPr>
          <p:nvPr/>
        </p:nvPicPr>
        <p:blipFill>
          <a:blip r:embed="rId2"/>
          <a:stretch>
            <a:fillRect/>
          </a:stretch>
        </p:blipFill>
        <p:spPr>
          <a:xfrm>
            <a:off x="179934" y="2431112"/>
            <a:ext cx="2596967" cy="2874120"/>
          </a:xfrm>
          <a:prstGeom prst="rect">
            <a:avLst/>
          </a:prstGeom>
          <a:effectLst>
            <a:outerShdw blurRad="50800" dist="76200" dir="2700000" algn="tl" rotWithShape="0">
              <a:prstClr val="black">
                <a:alpha val="40000"/>
              </a:prstClr>
            </a:outerShdw>
          </a:effectLst>
        </p:spPr>
      </p:pic>
      <p:pic>
        <p:nvPicPr>
          <p:cNvPr id="20" name="Picture 2">
            <a:extLst>
              <a:ext uri="{FF2B5EF4-FFF2-40B4-BE49-F238E27FC236}">
                <a16:creationId xmlns:a16="http://schemas.microsoft.com/office/drawing/2014/main" id="{57A6D5C1-20D1-B041-9341-E679A160F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6" t="20392" r="44609" b="25896"/>
          <a:stretch/>
        </p:blipFill>
        <p:spPr bwMode="auto">
          <a:xfrm>
            <a:off x="8808707" y="3175182"/>
            <a:ext cx="3273350" cy="186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0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9AF7-0B1F-D74D-81F9-B0AD672607E0}"/>
              </a:ext>
            </a:extLst>
          </p:cNvPr>
          <p:cNvSpPr>
            <a:spLocks noGrp="1"/>
          </p:cNvSpPr>
          <p:nvPr>
            <p:ph type="title"/>
          </p:nvPr>
        </p:nvSpPr>
        <p:spPr/>
        <p:txBody>
          <a:bodyPr/>
          <a:lstStyle/>
          <a:p>
            <a:pPr algn="ctr"/>
            <a:r>
              <a:rPr lang="en-GB" b="1" dirty="0">
                <a:solidFill>
                  <a:srgbClr val="C00000"/>
                </a:solidFill>
              </a:rPr>
              <a:t>OVHIPEC-1 trial: Major criticisms</a:t>
            </a:r>
            <a:endParaRPr lang="en-TR" b="1" dirty="0">
              <a:solidFill>
                <a:srgbClr val="C00000"/>
              </a:solidFill>
            </a:endParaRPr>
          </a:p>
        </p:txBody>
      </p:sp>
      <p:sp>
        <p:nvSpPr>
          <p:cNvPr id="4" name="Segnaposto contenuto 3">
            <a:extLst>
              <a:ext uri="{FF2B5EF4-FFF2-40B4-BE49-F238E27FC236}">
                <a16:creationId xmlns:a16="http://schemas.microsoft.com/office/drawing/2014/main" id="{77B1C143-BFC2-5541-A517-6FF3E11EC397}"/>
              </a:ext>
            </a:extLst>
          </p:cNvPr>
          <p:cNvSpPr txBox="1">
            <a:spLocks/>
          </p:cNvSpPr>
          <p:nvPr/>
        </p:nvSpPr>
        <p:spPr>
          <a:xfrm>
            <a:off x="1089551" y="1520037"/>
            <a:ext cx="4254726" cy="4168243"/>
          </a:xfrm>
          <a:prstGeom prst="rect">
            <a:avLst/>
          </a:prstGeom>
          <a:noFill/>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Primary end point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Sample size calculation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Recruitment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Timing of randomization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Selection of patients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Selection of centres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Differences in histology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Complications’ rate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Number of ostomies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p:txBody>
      </p:sp>
      <p:sp>
        <p:nvSpPr>
          <p:cNvPr id="5" name="Segnaposto contenuto 5">
            <a:extLst>
              <a:ext uri="{FF2B5EF4-FFF2-40B4-BE49-F238E27FC236}">
                <a16:creationId xmlns:a16="http://schemas.microsoft.com/office/drawing/2014/main" id="{88EA0F5C-1053-C048-8ADE-53926582C33F}"/>
              </a:ext>
            </a:extLst>
          </p:cNvPr>
          <p:cNvSpPr txBox="1">
            <a:spLocks/>
          </p:cNvSpPr>
          <p:nvPr/>
        </p:nvSpPr>
        <p:spPr>
          <a:xfrm>
            <a:off x="5569527" y="1520037"/>
            <a:ext cx="5785861" cy="4168243"/>
          </a:xfrm>
          <a:prstGeom prst="rect">
            <a:avLst/>
          </a:prstGeom>
          <a:no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400" dirty="0">
                <a:latin typeface="Arial" panose="020B0604020202020204" pitchFamily="34" charset="0"/>
                <a:cs typeface="Arial" panose="020B0604020202020204" pitchFamily="34" charset="0"/>
              </a:rPr>
              <a:t>PFS </a:t>
            </a:r>
            <a:r>
              <a:rPr lang="it-IT" sz="2400" dirty="0" err="1">
                <a:latin typeface="Arial" panose="020B0604020202020204" pitchFamily="34" charset="0"/>
                <a:cs typeface="Arial" panose="020B0604020202020204" pitchFamily="34" charset="0"/>
              </a:rPr>
              <a:t>instead</a:t>
            </a:r>
            <a:r>
              <a:rPr lang="it-IT" sz="2400" dirty="0">
                <a:latin typeface="Arial" panose="020B0604020202020204" pitchFamily="34" charset="0"/>
                <a:cs typeface="Arial" panose="020B0604020202020204" pitchFamily="34" charset="0"/>
              </a:rPr>
              <a:t> of OS</a:t>
            </a:r>
          </a:p>
          <a:p>
            <a:r>
              <a:rPr lang="it-IT" sz="2400" dirty="0">
                <a:latin typeface="Arial" panose="020B0604020202020204" pitchFamily="34" charset="0"/>
                <a:cs typeface="Arial" panose="020B0604020202020204" pitchFamily="34" charset="0"/>
              </a:rPr>
              <a:t>Too small, </a:t>
            </a:r>
            <a:r>
              <a:rPr lang="it-IT" sz="2400" dirty="0" err="1">
                <a:latin typeface="Arial" panose="020B0604020202020204" pitchFamily="34" charset="0"/>
                <a:cs typeface="Arial" panose="020B0604020202020204" pitchFamily="34" charset="0"/>
              </a:rPr>
              <a:t>changes</a:t>
            </a:r>
            <a:r>
              <a:rPr lang="it-IT" sz="2400" dirty="0">
                <a:latin typeface="Arial" panose="020B0604020202020204" pitchFamily="34" charset="0"/>
                <a:cs typeface="Arial" panose="020B0604020202020204" pitchFamily="34" charset="0"/>
              </a:rPr>
              <a:t> in the design</a:t>
            </a:r>
          </a:p>
          <a:p>
            <a:r>
              <a:rPr lang="it-IT" sz="2400" dirty="0">
                <a:latin typeface="Arial" panose="020B0604020202020204" pitchFamily="34" charset="0"/>
                <a:cs typeface="Arial" panose="020B0604020202020204" pitchFamily="34" charset="0"/>
              </a:rPr>
              <a:t>Too long, </a:t>
            </a:r>
            <a:r>
              <a:rPr lang="it-IT" sz="2400" dirty="0" err="1">
                <a:latin typeface="Arial" panose="020B0604020202020204" pitchFamily="34" charset="0"/>
                <a:cs typeface="Arial" panose="020B0604020202020204" pitchFamily="34" charset="0"/>
              </a:rPr>
              <a:t>risk</a:t>
            </a:r>
            <a:r>
              <a:rPr lang="it-IT" sz="2400" dirty="0">
                <a:latin typeface="Arial" panose="020B0604020202020204" pitchFamily="34" charset="0"/>
                <a:cs typeface="Arial" panose="020B0604020202020204" pitchFamily="34" charset="0"/>
              </a:rPr>
              <a:t> of </a:t>
            </a:r>
            <a:r>
              <a:rPr lang="it-IT" sz="2400" dirty="0" err="1">
                <a:latin typeface="Arial" panose="020B0604020202020204" pitchFamily="34" charset="0"/>
                <a:cs typeface="Arial" panose="020B0604020202020204" pitchFamily="34" charset="0"/>
              </a:rPr>
              <a:t>hyperselection</a:t>
            </a:r>
            <a:endParaRPr lang="it-IT" sz="2400" dirty="0">
              <a:latin typeface="Arial" panose="020B0604020202020204" pitchFamily="34" charset="0"/>
              <a:cs typeface="Arial" panose="020B0604020202020204" pitchFamily="34" charset="0"/>
            </a:endParaRPr>
          </a:p>
          <a:p>
            <a:r>
              <a:rPr lang="it-IT" sz="2400" dirty="0" err="1">
                <a:latin typeface="Arial" panose="020B0604020202020204" pitchFamily="34" charset="0"/>
                <a:cs typeface="Arial" panose="020B0604020202020204" pitchFamily="34" charset="0"/>
              </a:rPr>
              <a:t>Before</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completion</a:t>
            </a:r>
            <a:r>
              <a:rPr lang="it-IT" sz="2400" dirty="0">
                <a:latin typeface="Arial" panose="020B0604020202020204" pitchFamily="34" charset="0"/>
                <a:cs typeface="Arial" panose="020B0604020202020204" pitchFamily="34" charset="0"/>
              </a:rPr>
              <a:t> of </a:t>
            </a:r>
            <a:r>
              <a:rPr lang="it-IT" sz="2400" dirty="0" err="1">
                <a:latin typeface="Arial" panose="020B0604020202020204" pitchFamily="34" charset="0"/>
                <a:cs typeface="Arial" panose="020B0604020202020204" pitchFamily="34" charset="0"/>
              </a:rPr>
              <a:t>surgery</a:t>
            </a:r>
            <a:endParaRPr lang="it-IT" sz="2400" dirty="0">
              <a:latin typeface="Arial" panose="020B0604020202020204" pitchFamily="34" charset="0"/>
              <a:cs typeface="Arial" panose="020B0604020202020204" pitchFamily="34" charset="0"/>
            </a:endParaRPr>
          </a:p>
          <a:p>
            <a:r>
              <a:rPr lang="it-IT" sz="2400" dirty="0">
                <a:latin typeface="Arial" panose="020B0604020202020204" pitchFamily="34" charset="0"/>
                <a:cs typeface="Arial" panose="020B0604020202020204" pitchFamily="34" charset="0"/>
              </a:rPr>
              <a:t>No </a:t>
            </a:r>
            <a:r>
              <a:rPr lang="it-IT" sz="2400" dirty="0" err="1">
                <a:latin typeface="Arial" panose="020B0604020202020204" pitchFamily="34" charset="0"/>
                <a:cs typeface="Arial" panose="020B0604020202020204" pitchFamily="34" charset="0"/>
              </a:rPr>
              <a:t>defined</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criteria</a:t>
            </a:r>
            <a:r>
              <a:rPr lang="it-IT" sz="2400" dirty="0">
                <a:latin typeface="Arial" panose="020B0604020202020204" pitchFamily="34" charset="0"/>
                <a:cs typeface="Arial" panose="020B0604020202020204" pitchFamily="34" charset="0"/>
              </a:rPr>
              <a:t> for NACT</a:t>
            </a:r>
          </a:p>
          <a:p>
            <a:r>
              <a:rPr lang="en-GB" sz="2400" dirty="0">
                <a:latin typeface="Arial" panose="020B0604020202020204" pitchFamily="34" charset="0"/>
                <a:cs typeface="Arial" panose="020B0604020202020204" pitchFamily="34" charset="0"/>
              </a:rPr>
              <a:t>Based on HIPEC equipment</a:t>
            </a:r>
          </a:p>
          <a:p>
            <a:r>
              <a:rPr lang="en-GB" sz="2400" dirty="0">
                <a:latin typeface="Arial" panose="020B0604020202020204" pitchFamily="34" charset="0"/>
                <a:cs typeface="Arial" panose="020B0604020202020204" pitchFamily="34" charset="0"/>
              </a:rPr>
              <a:t>More </a:t>
            </a:r>
            <a:r>
              <a:rPr lang="en-GB" sz="2400" dirty="0" err="1">
                <a:latin typeface="Arial" panose="020B0604020202020204" pitchFamily="34" charset="0"/>
                <a:cs typeface="Arial" panose="020B0604020202020204" pitchFamily="34" charset="0"/>
              </a:rPr>
              <a:t>unfavorable</a:t>
            </a:r>
            <a:r>
              <a:rPr lang="en-GB" sz="2400" dirty="0">
                <a:latin typeface="Arial" panose="020B0604020202020204" pitchFamily="34" charset="0"/>
                <a:cs typeface="Arial" panose="020B0604020202020204" pitchFamily="34" charset="0"/>
              </a:rPr>
              <a:t> in the surgery group</a:t>
            </a:r>
          </a:p>
          <a:p>
            <a:r>
              <a:rPr lang="en-GB" sz="2400" dirty="0">
                <a:latin typeface="Arial" panose="020B0604020202020204" pitchFamily="34" charset="0"/>
                <a:cs typeface="Arial" panose="020B0604020202020204" pitchFamily="34" charset="0"/>
              </a:rPr>
              <a:t>Too high although not significant</a:t>
            </a:r>
          </a:p>
          <a:p>
            <a:r>
              <a:rPr lang="en-GB" sz="2400" dirty="0">
                <a:latin typeface="Arial" panose="020B0604020202020204" pitchFamily="34" charset="0"/>
                <a:cs typeface="Arial" panose="020B0604020202020204" pitchFamily="34" charset="0"/>
              </a:rPr>
              <a:t>Unacceptably high </a:t>
            </a:r>
          </a:p>
        </p:txBody>
      </p:sp>
      <p:sp>
        <p:nvSpPr>
          <p:cNvPr id="6" name="Tekstvak 20">
            <a:extLst>
              <a:ext uri="{FF2B5EF4-FFF2-40B4-BE49-F238E27FC236}">
                <a16:creationId xmlns:a16="http://schemas.microsoft.com/office/drawing/2014/main" id="{0D51EBC8-8D6F-B648-B2AE-3DA24B8044AF}"/>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spTree>
    <p:extLst>
      <p:ext uri="{BB962C8B-B14F-4D97-AF65-F5344CB8AC3E}">
        <p14:creationId xmlns:p14="http://schemas.microsoft.com/office/powerpoint/2010/main" val="3031988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20">
            <a:extLst>
              <a:ext uri="{FF2B5EF4-FFF2-40B4-BE49-F238E27FC236}">
                <a16:creationId xmlns:a16="http://schemas.microsoft.com/office/drawing/2014/main" id="{98721B29-220D-A047-A62B-0AF56A69D56D}"/>
              </a:ext>
            </a:extLst>
          </p:cNvPr>
          <p:cNvSpPr txBox="1"/>
          <p:nvPr/>
        </p:nvSpPr>
        <p:spPr>
          <a:xfrm>
            <a:off x="7854874" y="6392176"/>
            <a:ext cx="4459956"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sp>
        <p:nvSpPr>
          <p:cNvPr id="7" name="Content Placeholder 6">
            <a:extLst>
              <a:ext uri="{FF2B5EF4-FFF2-40B4-BE49-F238E27FC236}">
                <a16:creationId xmlns:a16="http://schemas.microsoft.com/office/drawing/2014/main" id="{E22E8F91-2AA6-C64D-89C7-26B2851DC451}"/>
              </a:ext>
            </a:extLst>
          </p:cNvPr>
          <p:cNvSpPr>
            <a:spLocks noGrp="1"/>
          </p:cNvSpPr>
          <p:nvPr>
            <p:ph idx="1"/>
          </p:nvPr>
        </p:nvSpPr>
        <p:spPr>
          <a:xfrm>
            <a:off x="172685" y="1879137"/>
            <a:ext cx="5154216" cy="3712424"/>
          </a:xfrm>
        </p:spPr>
        <p:txBody>
          <a:bodyPr>
            <a:noAutofit/>
          </a:bodyPr>
          <a:lstStyle/>
          <a:p>
            <a:pPr algn="just">
              <a:lnSpc>
                <a:spcPct val="200000"/>
              </a:lnSpc>
            </a:pPr>
            <a:r>
              <a:rPr lang="en-US" sz="2400" dirty="0">
                <a:effectLst/>
                <a:latin typeface="OTNEJMQuadraat"/>
              </a:rPr>
              <a:t>The trial is hampered by its </a:t>
            </a:r>
            <a:r>
              <a:rPr lang="en-US" sz="2400" b="1" dirty="0">
                <a:solidFill>
                  <a:srgbClr val="C00000"/>
                </a:solidFill>
                <a:effectLst/>
                <a:latin typeface="OTNEJMQuadraat"/>
              </a:rPr>
              <a:t>small size </a:t>
            </a:r>
            <a:r>
              <a:rPr lang="en-US" sz="2400" dirty="0">
                <a:effectLst/>
                <a:latin typeface="OTNEJMQuadraat"/>
              </a:rPr>
              <a:t>(245 patients), which resulted in a between-group difference of only 15 deaths. </a:t>
            </a:r>
            <a:endParaRPr lang="en-US" sz="2400" dirty="0"/>
          </a:p>
          <a:p>
            <a:pPr marL="0" indent="0" algn="just">
              <a:lnSpc>
                <a:spcPct val="200000"/>
              </a:lnSpc>
              <a:buNone/>
            </a:pPr>
            <a:endParaRPr lang="en-TR" sz="2400" dirty="0"/>
          </a:p>
        </p:txBody>
      </p:sp>
      <p:sp>
        <p:nvSpPr>
          <p:cNvPr id="9" name="Content Placeholder 6">
            <a:extLst>
              <a:ext uri="{FF2B5EF4-FFF2-40B4-BE49-F238E27FC236}">
                <a16:creationId xmlns:a16="http://schemas.microsoft.com/office/drawing/2014/main" id="{A7187F1E-EB49-A541-8345-956EBD58468C}"/>
              </a:ext>
            </a:extLst>
          </p:cNvPr>
          <p:cNvSpPr txBox="1">
            <a:spLocks/>
          </p:cNvSpPr>
          <p:nvPr/>
        </p:nvSpPr>
        <p:spPr>
          <a:xfrm>
            <a:off x="6600824" y="1078523"/>
            <a:ext cx="5418491" cy="5313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200000"/>
              </a:lnSpc>
            </a:pPr>
            <a:r>
              <a:rPr lang="en-US" sz="2400" dirty="0">
                <a:latin typeface="OTNEJMQuadraat"/>
              </a:rPr>
              <a:t>Highlighting a small random imbalance in one baseline characteristic ignores the general principle that randomization ensures equality of prognosis on the basis of all known and unknown prognosticators combined.</a:t>
            </a:r>
            <a:r>
              <a:rPr lang="en-US" sz="2400" dirty="0">
                <a:effectLst/>
                <a:latin typeface="OTNEJMQuadraat"/>
              </a:rPr>
              <a:t> </a:t>
            </a:r>
          </a:p>
        </p:txBody>
      </p:sp>
      <p:sp>
        <p:nvSpPr>
          <p:cNvPr id="5" name="Right Arrow 4">
            <a:extLst>
              <a:ext uri="{FF2B5EF4-FFF2-40B4-BE49-F238E27FC236}">
                <a16:creationId xmlns:a16="http://schemas.microsoft.com/office/drawing/2014/main" id="{AD4CD722-E879-5242-B61B-0A4A13A5F0DA}"/>
              </a:ext>
            </a:extLst>
          </p:cNvPr>
          <p:cNvSpPr/>
          <p:nvPr/>
        </p:nvSpPr>
        <p:spPr>
          <a:xfrm>
            <a:off x="5622416" y="3186684"/>
            <a:ext cx="978408"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Title 1">
            <a:extLst>
              <a:ext uri="{FF2B5EF4-FFF2-40B4-BE49-F238E27FC236}">
                <a16:creationId xmlns:a16="http://schemas.microsoft.com/office/drawing/2014/main" id="{D49A6216-99C3-BE4D-A801-EF8CE5E73B5C}"/>
              </a:ext>
            </a:extLst>
          </p:cNvPr>
          <p:cNvSpPr txBox="1">
            <a:spLocks/>
          </p:cNvSpPr>
          <p:nvPr/>
        </p:nvSpPr>
        <p:spPr>
          <a:xfrm>
            <a:off x="838200" y="0"/>
            <a:ext cx="10515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C00000"/>
                </a:solidFill>
              </a:rPr>
              <a:t>S</a:t>
            </a:r>
            <a:r>
              <a:rPr lang="en-TR">
                <a:solidFill>
                  <a:srgbClr val="C00000"/>
                </a:solidFill>
              </a:rPr>
              <a:t>ample Size</a:t>
            </a:r>
            <a:endParaRPr lang="en-TR" dirty="0">
              <a:solidFill>
                <a:srgbClr val="C00000"/>
              </a:solidFill>
            </a:endParaRPr>
          </a:p>
        </p:txBody>
      </p:sp>
    </p:spTree>
    <p:extLst>
      <p:ext uri="{BB962C8B-B14F-4D97-AF65-F5344CB8AC3E}">
        <p14:creationId xmlns:p14="http://schemas.microsoft.com/office/powerpoint/2010/main" val="217618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B8ED4-488A-CF44-BD20-F8C9640D3531}"/>
              </a:ext>
            </a:extLst>
          </p:cNvPr>
          <p:cNvSpPr>
            <a:spLocks noGrp="1"/>
          </p:cNvSpPr>
          <p:nvPr>
            <p:ph type="title"/>
          </p:nvPr>
        </p:nvSpPr>
        <p:spPr>
          <a:xfrm>
            <a:off x="838200" y="0"/>
            <a:ext cx="10515600" cy="914400"/>
          </a:xfrm>
        </p:spPr>
        <p:txBody>
          <a:bodyPr>
            <a:normAutofit/>
          </a:bodyPr>
          <a:lstStyle/>
          <a:p>
            <a:pPr algn="ctr"/>
            <a:r>
              <a:rPr lang="en-US" dirty="0">
                <a:solidFill>
                  <a:srgbClr val="C00000"/>
                </a:solidFill>
              </a:rPr>
              <a:t>S</a:t>
            </a:r>
            <a:r>
              <a:rPr lang="en-TR" dirty="0">
                <a:solidFill>
                  <a:srgbClr val="C00000"/>
                </a:solidFill>
              </a:rPr>
              <a:t>ample Size</a:t>
            </a:r>
          </a:p>
        </p:txBody>
      </p:sp>
      <p:sp>
        <p:nvSpPr>
          <p:cNvPr id="3" name="Content Placeholder 2">
            <a:extLst>
              <a:ext uri="{FF2B5EF4-FFF2-40B4-BE49-F238E27FC236}">
                <a16:creationId xmlns:a16="http://schemas.microsoft.com/office/drawing/2014/main" id="{91436192-DA7F-7F46-90A0-B850E95C699B}"/>
              </a:ext>
            </a:extLst>
          </p:cNvPr>
          <p:cNvSpPr>
            <a:spLocks noGrp="1"/>
          </p:cNvSpPr>
          <p:nvPr>
            <p:ph idx="1"/>
          </p:nvPr>
        </p:nvSpPr>
        <p:spPr>
          <a:xfrm>
            <a:off x="228599" y="764498"/>
            <a:ext cx="11691257" cy="2664502"/>
          </a:xfrm>
        </p:spPr>
        <p:txBody>
          <a:bodyPr>
            <a:normAutofit fontScale="62500" lnSpcReduction="20000"/>
          </a:bodyPr>
          <a:lstStyle/>
          <a:p>
            <a:pPr>
              <a:lnSpc>
                <a:spcPct val="150000"/>
              </a:lnSpc>
            </a:pPr>
            <a:r>
              <a:rPr lang="en-US" sz="2800" dirty="0">
                <a:latin typeface="AGaramondPro"/>
              </a:rPr>
              <a:t>T</a:t>
            </a:r>
            <a:r>
              <a:rPr lang="en-US" sz="2800" dirty="0">
                <a:effectLst/>
                <a:latin typeface="AGaramondPro"/>
              </a:rPr>
              <a:t>he </a:t>
            </a:r>
            <a:r>
              <a:rPr lang="en-US" sz="2800" b="1" dirty="0">
                <a:solidFill>
                  <a:srgbClr val="C00000"/>
                </a:solidFill>
                <a:effectLst/>
                <a:latin typeface="AGaramondPro"/>
              </a:rPr>
              <a:t>sample size calculation </a:t>
            </a:r>
            <a:r>
              <a:rPr lang="en-US" sz="2800" dirty="0">
                <a:effectLst/>
                <a:latin typeface="AGaramondPro"/>
              </a:rPr>
              <a:t>was based on a median PFS in the conventional arm of 18 months. </a:t>
            </a:r>
          </a:p>
          <a:p>
            <a:pPr>
              <a:lnSpc>
                <a:spcPct val="150000"/>
              </a:lnSpc>
            </a:pPr>
            <a:r>
              <a:rPr lang="en-US" sz="2800" dirty="0">
                <a:effectLst/>
                <a:latin typeface="AGaramondPro"/>
              </a:rPr>
              <a:t>The authors expected an increase in the median PFS of at least 50% and anticipated that 280 patients </a:t>
            </a:r>
            <a:r>
              <a:rPr lang="en-US" sz="2800" b="1" dirty="0">
                <a:solidFill>
                  <a:srgbClr val="C00000"/>
                </a:solidFill>
                <a:effectLst/>
                <a:latin typeface="AGaramondPro"/>
              </a:rPr>
              <a:t>would be needed to detect a hazard ratio of 1.5 with a 2-sided significance </a:t>
            </a:r>
            <a:r>
              <a:rPr lang="en-US" sz="2800" dirty="0">
                <a:effectLst/>
                <a:latin typeface="AGaramondPro"/>
              </a:rPr>
              <a:t>level of .05. Later, the trial was amended to reduce the sample size from 280 to 240 because of too slow accrual. </a:t>
            </a:r>
          </a:p>
          <a:p>
            <a:pPr>
              <a:lnSpc>
                <a:spcPct val="150000"/>
              </a:lnSpc>
            </a:pPr>
            <a:r>
              <a:rPr lang="en-US" sz="2800" dirty="0">
                <a:effectLst/>
                <a:latin typeface="AGaramondPro"/>
              </a:rPr>
              <a:t>The PFS was only 10.7 months in the standard arm instead of the expected 18 months and only 14.2 months in the HIPEC arm instead of the expected 24 months.</a:t>
            </a:r>
            <a:endParaRPr lang="en-US" dirty="0"/>
          </a:p>
        </p:txBody>
      </p:sp>
      <p:sp>
        <p:nvSpPr>
          <p:cNvPr id="4" name="Down Arrow 3">
            <a:extLst>
              <a:ext uri="{FF2B5EF4-FFF2-40B4-BE49-F238E27FC236}">
                <a16:creationId xmlns:a16="http://schemas.microsoft.com/office/drawing/2014/main" id="{C057F923-A7D8-304A-80C9-2D1483EF1CEC}"/>
              </a:ext>
            </a:extLst>
          </p:cNvPr>
          <p:cNvSpPr/>
          <p:nvPr/>
        </p:nvSpPr>
        <p:spPr>
          <a:xfrm>
            <a:off x="5831911" y="3380281"/>
            <a:ext cx="484632" cy="81321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 name="TextBox 4">
            <a:extLst>
              <a:ext uri="{FF2B5EF4-FFF2-40B4-BE49-F238E27FC236}">
                <a16:creationId xmlns:a16="http://schemas.microsoft.com/office/drawing/2014/main" id="{96C8D6B9-107B-E949-97E8-9FDEBF080F9B}"/>
              </a:ext>
            </a:extLst>
          </p:cNvPr>
          <p:cNvSpPr txBox="1"/>
          <p:nvPr/>
        </p:nvSpPr>
        <p:spPr>
          <a:xfrm>
            <a:off x="111578" y="4193498"/>
            <a:ext cx="11968843" cy="23529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In 2012 it became clear that the accrual was slower than expected. </a:t>
            </a:r>
          </a:p>
          <a:p>
            <a:pPr marL="285750" indent="-285750">
              <a:lnSpc>
                <a:spcPct val="15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As a result, participating patients contributed longer follow-up time and hence fewer patients were needed to reach the same number of events.</a:t>
            </a:r>
          </a:p>
          <a:p>
            <a:pPr marL="285750" indent="-285750">
              <a:lnSpc>
                <a:spcPct val="15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Therefore the total number of patients needed in the trial to reach its primary endpoint was reduced from 280 to 245.</a:t>
            </a:r>
            <a:r>
              <a:rPr lang="en-TR" sz="2000" dirty="0">
                <a:effectLst/>
              </a:rPr>
              <a:t> </a:t>
            </a:r>
            <a:endParaRPr lang="en-TR" sz="2000" dirty="0"/>
          </a:p>
        </p:txBody>
      </p:sp>
    </p:spTree>
    <p:extLst>
      <p:ext uri="{BB962C8B-B14F-4D97-AF65-F5344CB8AC3E}">
        <p14:creationId xmlns:p14="http://schemas.microsoft.com/office/powerpoint/2010/main" val="53411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4A4E9-5221-FB4E-92D4-99B076257D18}"/>
              </a:ext>
            </a:extLst>
          </p:cNvPr>
          <p:cNvSpPr>
            <a:spLocks noGrp="1"/>
          </p:cNvSpPr>
          <p:nvPr>
            <p:ph type="title"/>
          </p:nvPr>
        </p:nvSpPr>
        <p:spPr>
          <a:xfrm>
            <a:off x="838200" y="203763"/>
            <a:ext cx="10515600" cy="692708"/>
          </a:xfrm>
        </p:spPr>
        <p:txBody>
          <a:bodyPr>
            <a:normAutofit fontScale="90000"/>
          </a:bodyPr>
          <a:lstStyle/>
          <a:p>
            <a:pPr algn="ctr"/>
            <a:r>
              <a:rPr lang="en-TR" b="1" dirty="0">
                <a:solidFill>
                  <a:srgbClr val="C00000"/>
                </a:solidFill>
              </a:rPr>
              <a:t>GOG-3068</a:t>
            </a:r>
            <a:r>
              <a:rPr lang="en-TR" b="1">
                <a:solidFill>
                  <a:srgbClr val="C00000"/>
                </a:solidFill>
              </a:rPr>
              <a:t>/HIPEC</a:t>
            </a:r>
            <a:r>
              <a:rPr lang="tr-TR" b="1" dirty="0">
                <a:solidFill>
                  <a:srgbClr val="C00000"/>
                </a:solidFill>
              </a:rPr>
              <a:t> &amp; IDS</a:t>
            </a:r>
            <a:endParaRPr lang="en-TR" b="1" dirty="0">
              <a:solidFill>
                <a:srgbClr val="C00000"/>
              </a:solidFill>
            </a:endParaRPr>
          </a:p>
        </p:txBody>
      </p:sp>
      <p:sp>
        <p:nvSpPr>
          <p:cNvPr id="3" name="Content Placeholder 2">
            <a:extLst>
              <a:ext uri="{FF2B5EF4-FFF2-40B4-BE49-F238E27FC236}">
                <a16:creationId xmlns:a16="http://schemas.microsoft.com/office/drawing/2014/main" id="{6DFF6690-9978-CA46-866B-703F3ADAB056}"/>
              </a:ext>
            </a:extLst>
          </p:cNvPr>
          <p:cNvSpPr>
            <a:spLocks noGrp="1"/>
          </p:cNvSpPr>
          <p:nvPr>
            <p:ph idx="1"/>
          </p:nvPr>
        </p:nvSpPr>
        <p:spPr>
          <a:xfrm>
            <a:off x="838200" y="935797"/>
            <a:ext cx="10515600" cy="1975410"/>
          </a:xfrm>
          <a:ln>
            <a:solidFill>
              <a:schemeClr val="tx1"/>
            </a:solidFill>
          </a:ln>
        </p:spPr>
        <p:txBody>
          <a:bodyPr>
            <a:normAutofit fontScale="70000" lnSpcReduction="20000"/>
          </a:bodyPr>
          <a:lstStyle/>
          <a:p>
            <a:pPr marL="0" indent="0" algn="ctr">
              <a:lnSpc>
                <a:spcPct val="170000"/>
              </a:lnSpc>
              <a:buNone/>
            </a:pPr>
            <a:r>
              <a:rPr lang="en-US" b="1" dirty="0">
                <a:solidFill>
                  <a:srgbClr val="000000"/>
                </a:solidFill>
                <a:effectLst/>
                <a:latin typeface="Helvetica" pitchFamily="2" charset="0"/>
              </a:rPr>
              <a:t>A phase III randomized trial of hyperthermic intraperitoneal chemotherapy (HIPEC) with cisplatin versus no HIPEC at the time of optimal interval cytoreductive surgery followed by niraparib maintenance in patients with newly diagnosed stage III and IV ovarian, primary peritoneal, and Fallopian tube cancer</a:t>
            </a:r>
            <a:r>
              <a:rPr lang="en-TR" b="1" dirty="0">
                <a:solidFill>
                  <a:srgbClr val="000000"/>
                </a:solidFill>
                <a:effectLst/>
                <a:latin typeface="Helvetica" pitchFamily="2" charset="0"/>
              </a:rPr>
              <a:t>.</a:t>
            </a:r>
            <a:endParaRPr lang="en-US" b="1" dirty="0">
              <a:solidFill>
                <a:srgbClr val="000000"/>
              </a:solidFill>
              <a:effectLst/>
              <a:latin typeface="Helvetica" pitchFamily="2" charset="0"/>
            </a:endParaRPr>
          </a:p>
        </p:txBody>
      </p:sp>
      <p:sp>
        <p:nvSpPr>
          <p:cNvPr id="4" name="TextBox 3">
            <a:extLst>
              <a:ext uri="{FF2B5EF4-FFF2-40B4-BE49-F238E27FC236}">
                <a16:creationId xmlns:a16="http://schemas.microsoft.com/office/drawing/2014/main" id="{B0814E1A-5319-744F-9701-B2AAFF40E7F3}"/>
              </a:ext>
            </a:extLst>
          </p:cNvPr>
          <p:cNvSpPr txBox="1"/>
          <p:nvPr/>
        </p:nvSpPr>
        <p:spPr>
          <a:xfrm>
            <a:off x="484094" y="3323487"/>
            <a:ext cx="2605778" cy="1184299"/>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TR" sz="2000" b="1" dirty="0">
                <a:solidFill>
                  <a:srgbClr val="FF0000"/>
                </a:solidFill>
              </a:rPr>
              <a:t>N=230</a:t>
            </a:r>
          </a:p>
          <a:p>
            <a:pPr marL="285750" indent="-285750">
              <a:lnSpc>
                <a:spcPct val="200000"/>
              </a:lnSpc>
              <a:buFont typeface="Arial" panose="020B0604020202020204" pitchFamily="34" charset="0"/>
              <a:buChar char="•"/>
            </a:pPr>
            <a:r>
              <a:rPr lang="en-US" dirty="0"/>
              <a:t>P</a:t>
            </a:r>
            <a:r>
              <a:rPr lang="en-TR" dirty="0"/>
              <a:t>rimary endpoint: PFS </a:t>
            </a:r>
          </a:p>
        </p:txBody>
      </p:sp>
      <p:sp>
        <p:nvSpPr>
          <p:cNvPr id="5" name="TextBox 4">
            <a:extLst>
              <a:ext uri="{FF2B5EF4-FFF2-40B4-BE49-F238E27FC236}">
                <a16:creationId xmlns:a16="http://schemas.microsoft.com/office/drawing/2014/main" id="{9DDB7E33-4BAE-A346-ACF3-541646E4B106}"/>
              </a:ext>
            </a:extLst>
          </p:cNvPr>
          <p:cNvSpPr txBox="1"/>
          <p:nvPr/>
        </p:nvSpPr>
        <p:spPr>
          <a:xfrm>
            <a:off x="484094" y="5087357"/>
            <a:ext cx="5920339" cy="1711366"/>
          </a:xfrm>
          <a:prstGeom prst="rect">
            <a:avLst/>
          </a:prstGeom>
          <a:noFill/>
        </p:spPr>
        <p:txBody>
          <a:bodyPr wrap="none" rtlCol="0">
            <a:spAutoFit/>
          </a:bodyPr>
          <a:lstStyle/>
          <a:p>
            <a:pPr>
              <a:lnSpc>
                <a:spcPct val="150000"/>
              </a:lnSpc>
            </a:pPr>
            <a:r>
              <a:rPr lang="tr-TR" dirty="0" err="1"/>
              <a:t>Stratification</a:t>
            </a:r>
            <a:r>
              <a:rPr lang="tr-TR" dirty="0"/>
              <a:t>:</a:t>
            </a:r>
          </a:p>
          <a:p>
            <a:pPr marL="285750" indent="-285750">
              <a:lnSpc>
                <a:spcPct val="150000"/>
              </a:lnSpc>
              <a:buFont typeface="Arial" panose="020B0604020202020204" pitchFamily="34" charset="0"/>
              <a:buChar char="•"/>
            </a:pPr>
            <a:r>
              <a:rPr lang="tr-TR" dirty="0"/>
              <a:t>HRD </a:t>
            </a:r>
            <a:r>
              <a:rPr lang="tr-TR" dirty="0" err="1"/>
              <a:t>status</a:t>
            </a:r>
            <a:endParaRPr lang="tr-TR" dirty="0"/>
          </a:p>
          <a:p>
            <a:pPr marL="285750" indent="-285750">
              <a:lnSpc>
                <a:spcPct val="150000"/>
              </a:lnSpc>
              <a:buFont typeface="Arial" panose="020B0604020202020204" pitchFamily="34" charset="0"/>
              <a:buChar char="•"/>
            </a:pPr>
            <a:r>
              <a:rPr lang="tr-TR" dirty="0" err="1"/>
              <a:t>Residual</a:t>
            </a:r>
            <a:r>
              <a:rPr lang="tr-TR" dirty="0"/>
              <a:t> </a:t>
            </a:r>
            <a:r>
              <a:rPr lang="tr-TR" dirty="0" err="1"/>
              <a:t>disease</a:t>
            </a:r>
            <a:r>
              <a:rPr lang="tr-TR" dirty="0"/>
              <a:t> (</a:t>
            </a:r>
            <a:r>
              <a:rPr lang="tr-TR" dirty="0" err="1"/>
              <a:t>no</a:t>
            </a:r>
            <a:r>
              <a:rPr lang="tr-TR" dirty="0"/>
              <a:t> </a:t>
            </a:r>
            <a:r>
              <a:rPr lang="tr-TR" dirty="0" err="1"/>
              <a:t>gross</a:t>
            </a:r>
            <a:r>
              <a:rPr lang="tr-TR" dirty="0"/>
              <a:t> </a:t>
            </a:r>
            <a:r>
              <a:rPr lang="tr-TR" dirty="0" err="1"/>
              <a:t>residual</a:t>
            </a:r>
            <a:r>
              <a:rPr lang="tr-TR" dirty="0"/>
              <a:t> </a:t>
            </a:r>
            <a:r>
              <a:rPr lang="tr-TR" dirty="0" err="1"/>
              <a:t>or</a:t>
            </a:r>
            <a:r>
              <a:rPr lang="tr-TR" dirty="0"/>
              <a:t> </a:t>
            </a:r>
            <a:r>
              <a:rPr lang="tr-TR" dirty="0" err="1"/>
              <a:t>gross</a:t>
            </a:r>
            <a:r>
              <a:rPr lang="tr-TR" dirty="0"/>
              <a:t> </a:t>
            </a:r>
            <a:r>
              <a:rPr lang="tr-TR" dirty="0" err="1"/>
              <a:t>residual</a:t>
            </a:r>
            <a:r>
              <a:rPr lang="tr-TR" dirty="0"/>
              <a:t> &lt;1 cm</a:t>
            </a:r>
          </a:p>
          <a:p>
            <a:pPr marL="285750" indent="-285750">
              <a:lnSpc>
                <a:spcPct val="150000"/>
              </a:lnSpc>
              <a:buFont typeface="Arial" panose="020B0604020202020204" pitchFamily="34" charset="0"/>
              <a:buChar char="•"/>
            </a:pPr>
            <a:r>
              <a:rPr lang="tr-TR" dirty="0" err="1"/>
              <a:t>Stage</a:t>
            </a:r>
            <a:r>
              <a:rPr lang="tr-TR" dirty="0"/>
              <a:t> (III vs. IV)</a:t>
            </a:r>
            <a:endParaRPr lang="en-TR" dirty="0"/>
          </a:p>
        </p:txBody>
      </p:sp>
      <p:pic>
        <p:nvPicPr>
          <p:cNvPr id="8" name="Picture 7">
            <a:extLst>
              <a:ext uri="{FF2B5EF4-FFF2-40B4-BE49-F238E27FC236}">
                <a16:creationId xmlns:a16="http://schemas.microsoft.com/office/drawing/2014/main" id="{C03ADD88-12BC-7849-8358-4DFF7D1D3FD3}"/>
              </a:ext>
            </a:extLst>
          </p:cNvPr>
          <p:cNvPicPr>
            <a:picLocks noChangeAspect="1"/>
          </p:cNvPicPr>
          <p:nvPr/>
        </p:nvPicPr>
        <p:blipFill>
          <a:blip r:embed="rId2"/>
          <a:stretch>
            <a:fillRect/>
          </a:stretch>
        </p:blipFill>
        <p:spPr>
          <a:xfrm>
            <a:off x="3909460" y="3072621"/>
            <a:ext cx="7304639" cy="2691243"/>
          </a:xfrm>
          <a:prstGeom prst="rect">
            <a:avLst/>
          </a:prstGeom>
          <a:ln>
            <a:solidFill>
              <a:schemeClr val="tx1"/>
            </a:solidFill>
          </a:ln>
        </p:spPr>
      </p:pic>
    </p:spTree>
    <p:extLst>
      <p:ext uri="{BB962C8B-B14F-4D97-AF65-F5344CB8AC3E}">
        <p14:creationId xmlns:p14="http://schemas.microsoft.com/office/powerpoint/2010/main" val="4061802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F34DA-833B-B04E-BAFE-513799C40A4B}"/>
              </a:ext>
            </a:extLst>
          </p:cNvPr>
          <p:cNvSpPr>
            <a:spLocks noGrp="1"/>
          </p:cNvSpPr>
          <p:nvPr>
            <p:ph type="title"/>
          </p:nvPr>
        </p:nvSpPr>
        <p:spPr>
          <a:xfrm>
            <a:off x="838200" y="24073"/>
            <a:ext cx="10515600" cy="806450"/>
          </a:xfrm>
        </p:spPr>
        <p:txBody>
          <a:bodyPr/>
          <a:lstStyle/>
          <a:p>
            <a:pPr algn="ctr"/>
            <a:r>
              <a:rPr lang="en-TR" b="1" dirty="0">
                <a:solidFill>
                  <a:srgbClr val="C00000"/>
                </a:solidFill>
              </a:rPr>
              <a:t>BRCA Mutation Status in OVHIPEC-1</a:t>
            </a:r>
          </a:p>
        </p:txBody>
      </p:sp>
      <p:sp>
        <p:nvSpPr>
          <p:cNvPr id="4" name="TextBox 3">
            <a:extLst>
              <a:ext uri="{FF2B5EF4-FFF2-40B4-BE49-F238E27FC236}">
                <a16:creationId xmlns:a16="http://schemas.microsoft.com/office/drawing/2014/main" id="{4AA78755-FA00-8741-A7ED-879BD6E6BEC3}"/>
              </a:ext>
            </a:extLst>
          </p:cNvPr>
          <p:cNvSpPr txBox="1"/>
          <p:nvPr/>
        </p:nvSpPr>
        <p:spPr>
          <a:xfrm>
            <a:off x="8815387" y="6365917"/>
            <a:ext cx="3094117" cy="253916"/>
          </a:xfrm>
          <a:prstGeom prst="rect">
            <a:avLst/>
          </a:prstGeom>
          <a:noFill/>
        </p:spPr>
        <p:txBody>
          <a:bodyPr wrap="none" rtlCol="0">
            <a:spAutoFit/>
          </a:bodyPr>
          <a:lstStyle/>
          <a:p>
            <a:r>
              <a:rPr lang="en-US" sz="1050" dirty="0" err="1"/>
              <a:t>Koole</a:t>
            </a:r>
            <a:r>
              <a:rPr lang="en-US" sz="1050" dirty="0"/>
              <a:t> SN, et al. Int J Cancer. 2022;151(8):1394-1404. </a:t>
            </a:r>
            <a:endParaRPr lang="en-TR" sz="1050" dirty="0"/>
          </a:p>
        </p:txBody>
      </p:sp>
      <p:pic>
        <p:nvPicPr>
          <p:cNvPr id="10" name="Content Placeholder 9">
            <a:extLst>
              <a:ext uri="{FF2B5EF4-FFF2-40B4-BE49-F238E27FC236}">
                <a16:creationId xmlns:a16="http://schemas.microsoft.com/office/drawing/2014/main" id="{CD93EC41-98A3-3444-B7E6-028CE1CC8923}"/>
              </a:ext>
            </a:extLst>
          </p:cNvPr>
          <p:cNvPicPr>
            <a:picLocks noGrp="1" noChangeAspect="1"/>
          </p:cNvPicPr>
          <p:nvPr>
            <p:ph idx="1"/>
          </p:nvPr>
        </p:nvPicPr>
        <p:blipFill>
          <a:blip r:embed="rId2"/>
          <a:stretch>
            <a:fillRect/>
          </a:stretch>
        </p:blipFill>
        <p:spPr>
          <a:xfrm>
            <a:off x="1814001" y="725986"/>
            <a:ext cx="8563997" cy="1260324"/>
          </a:xfrm>
          <a:ln>
            <a:solidFill>
              <a:schemeClr val="tx1"/>
            </a:solidFill>
          </a:ln>
        </p:spPr>
      </p:pic>
      <p:pic>
        <p:nvPicPr>
          <p:cNvPr id="12" name="Picture 11">
            <a:extLst>
              <a:ext uri="{FF2B5EF4-FFF2-40B4-BE49-F238E27FC236}">
                <a16:creationId xmlns:a16="http://schemas.microsoft.com/office/drawing/2014/main" id="{34E27946-D3AF-344B-A0A9-0773F0D06218}"/>
              </a:ext>
            </a:extLst>
          </p:cNvPr>
          <p:cNvPicPr>
            <a:picLocks noChangeAspect="1"/>
          </p:cNvPicPr>
          <p:nvPr/>
        </p:nvPicPr>
        <p:blipFill>
          <a:blip r:embed="rId3"/>
          <a:stretch>
            <a:fillRect/>
          </a:stretch>
        </p:blipFill>
        <p:spPr>
          <a:xfrm>
            <a:off x="6095999" y="2761663"/>
            <a:ext cx="6026836" cy="360778"/>
          </a:xfrm>
          <a:prstGeom prst="rect">
            <a:avLst/>
          </a:prstGeom>
        </p:spPr>
      </p:pic>
      <p:pic>
        <p:nvPicPr>
          <p:cNvPr id="14" name="Picture 13">
            <a:extLst>
              <a:ext uri="{FF2B5EF4-FFF2-40B4-BE49-F238E27FC236}">
                <a16:creationId xmlns:a16="http://schemas.microsoft.com/office/drawing/2014/main" id="{C11396DB-9823-BC46-B784-96AA81DF7307}"/>
              </a:ext>
            </a:extLst>
          </p:cNvPr>
          <p:cNvPicPr>
            <a:picLocks noChangeAspect="1"/>
          </p:cNvPicPr>
          <p:nvPr/>
        </p:nvPicPr>
        <p:blipFill>
          <a:blip r:embed="rId4"/>
          <a:stretch>
            <a:fillRect/>
          </a:stretch>
        </p:blipFill>
        <p:spPr>
          <a:xfrm>
            <a:off x="6095999" y="3284229"/>
            <a:ext cx="6018739" cy="1783769"/>
          </a:xfrm>
          <a:prstGeom prst="rect">
            <a:avLst/>
          </a:prstGeom>
        </p:spPr>
      </p:pic>
      <p:pic>
        <p:nvPicPr>
          <p:cNvPr id="19" name="Picture 18">
            <a:extLst>
              <a:ext uri="{FF2B5EF4-FFF2-40B4-BE49-F238E27FC236}">
                <a16:creationId xmlns:a16="http://schemas.microsoft.com/office/drawing/2014/main" id="{4A73C531-E657-324A-8C10-718BF02F7069}"/>
              </a:ext>
            </a:extLst>
          </p:cNvPr>
          <p:cNvPicPr>
            <a:picLocks noChangeAspect="1"/>
          </p:cNvPicPr>
          <p:nvPr/>
        </p:nvPicPr>
        <p:blipFill>
          <a:blip r:embed="rId3"/>
          <a:stretch>
            <a:fillRect/>
          </a:stretch>
        </p:blipFill>
        <p:spPr>
          <a:xfrm>
            <a:off x="310243" y="2070786"/>
            <a:ext cx="5429250" cy="376322"/>
          </a:xfrm>
          <a:prstGeom prst="rect">
            <a:avLst/>
          </a:prstGeom>
        </p:spPr>
      </p:pic>
      <p:pic>
        <p:nvPicPr>
          <p:cNvPr id="5" name="Picture 4">
            <a:extLst>
              <a:ext uri="{FF2B5EF4-FFF2-40B4-BE49-F238E27FC236}">
                <a16:creationId xmlns:a16="http://schemas.microsoft.com/office/drawing/2014/main" id="{963FB42B-7A45-F042-B950-6CE88BD0F2E0}"/>
              </a:ext>
            </a:extLst>
          </p:cNvPr>
          <p:cNvPicPr>
            <a:picLocks noChangeAspect="1"/>
          </p:cNvPicPr>
          <p:nvPr/>
        </p:nvPicPr>
        <p:blipFill>
          <a:blip r:embed="rId5"/>
          <a:stretch>
            <a:fillRect/>
          </a:stretch>
        </p:blipFill>
        <p:spPr>
          <a:xfrm>
            <a:off x="310243" y="2447108"/>
            <a:ext cx="5552775" cy="4172725"/>
          </a:xfrm>
          <a:prstGeom prst="rect">
            <a:avLst/>
          </a:prstGeom>
        </p:spPr>
      </p:pic>
      <p:sp>
        <p:nvSpPr>
          <p:cNvPr id="3" name="Rectangle 2">
            <a:extLst>
              <a:ext uri="{FF2B5EF4-FFF2-40B4-BE49-F238E27FC236}">
                <a16:creationId xmlns:a16="http://schemas.microsoft.com/office/drawing/2014/main" id="{ADB85CD4-204D-2443-AA8F-FC277CBB3E78}"/>
              </a:ext>
            </a:extLst>
          </p:cNvPr>
          <p:cNvSpPr/>
          <p:nvPr/>
        </p:nvSpPr>
        <p:spPr>
          <a:xfrm>
            <a:off x="186718" y="2447108"/>
            <a:ext cx="5676300" cy="14475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 name="Oval 5">
            <a:extLst>
              <a:ext uri="{FF2B5EF4-FFF2-40B4-BE49-F238E27FC236}">
                <a16:creationId xmlns:a16="http://schemas.microsoft.com/office/drawing/2014/main" id="{32260CCE-203D-1047-AE8E-D839ACDA0BDE}"/>
              </a:ext>
            </a:extLst>
          </p:cNvPr>
          <p:cNvSpPr/>
          <p:nvPr/>
        </p:nvSpPr>
        <p:spPr>
          <a:xfrm>
            <a:off x="77262" y="3314835"/>
            <a:ext cx="1209671" cy="321735"/>
          </a:xfrm>
          <a:prstGeom prst="ellipse">
            <a:avLst/>
          </a:prstGeom>
          <a:gradFill flip="none" rotWithShape="1">
            <a:gsLst>
              <a:gs pos="100000">
                <a:srgbClr val="C00000">
                  <a:alpha val="27000"/>
                </a:srgbClr>
              </a:gs>
              <a:gs pos="100000">
                <a:srgbClr val="C00000">
                  <a:tint val="44500"/>
                  <a:satMod val="160000"/>
                </a:srgbClr>
              </a:gs>
              <a:gs pos="100000">
                <a:srgbClr val="C00000">
                  <a:tint val="23500"/>
                  <a:satMod val="160000"/>
                </a:srgbClr>
              </a:gs>
            </a:gsLst>
            <a:path path="circle">
              <a:fillToRect r="100000" b="100000"/>
            </a:path>
            <a:tileRect l="-100000" t="-10000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Oval 10">
            <a:extLst>
              <a:ext uri="{FF2B5EF4-FFF2-40B4-BE49-F238E27FC236}">
                <a16:creationId xmlns:a16="http://schemas.microsoft.com/office/drawing/2014/main" id="{FFEA2081-5E14-3B45-8894-326E6C294688}"/>
              </a:ext>
            </a:extLst>
          </p:cNvPr>
          <p:cNvSpPr/>
          <p:nvPr/>
        </p:nvSpPr>
        <p:spPr>
          <a:xfrm>
            <a:off x="2769662" y="3314835"/>
            <a:ext cx="2073271" cy="321735"/>
          </a:xfrm>
          <a:prstGeom prst="ellipse">
            <a:avLst/>
          </a:prstGeom>
          <a:gradFill flip="none" rotWithShape="1">
            <a:gsLst>
              <a:gs pos="100000">
                <a:srgbClr val="C00000">
                  <a:alpha val="27000"/>
                </a:srgbClr>
              </a:gs>
              <a:gs pos="100000">
                <a:srgbClr val="C00000">
                  <a:tint val="44500"/>
                  <a:satMod val="160000"/>
                </a:srgbClr>
              </a:gs>
              <a:gs pos="100000">
                <a:srgbClr val="C00000">
                  <a:tint val="23500"/>
                  <a:satMod val="160000"/>
                </a:srgbClr>
              </a:gs>
            </a:gsLst>
            <a:path path="circle">
              <a:fillToRect r="100000" b="100000"/>
            </a:path>
            <a:tileRect l="-100000" t="-10000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830705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a:extLst>
              <a:ext uri="{FF2B5EF4-FFF2-40B4-BE49-F238E27FC236}">
                <a16:creationId xmlns:a16="http://schemas.microsoft.com/office/drawing/2014/main" id="{49DA8108-7472-5D4E-952F-8102D69C76B0}"/>
              </a:ext>
            </a:extLst>
          </p:cNvPr>
          <p:cNvPicPr>
            <a:picLocks noChangeAspect="1"/>
          </p:cNvPicPr>
          <p:nvPr/>
        </p:nvPicPr>
        <p:blipFill>
          <a:blip r:embed="rId2"/>
          <a:stretch>
            <a:fillRect/>
          </a:stretch>
        </p:blipFill>
        <p:spPr>
          <a:xfrm>
            <a:off x="1109272" y="1673746"/>
            <a:ext cx="10835078" cy="5184254"/>
          </a:xfrm>
          <a:prstGeom prst="rect">
            <a:avLst/>
          </a:prstGeom>
        </p:spPr>
      </p:pic>
      <p:sp>
        <p:nvSpPr>
          <p:cNvPr id="2" name="TextBox 1">
            <a:extLst>
              <a:ext uri="{FF2B5EF4-FFF2-40B4-BE49-F238E27FC236}">
                <a16:creationId xmlns:a16="http://schemas.microsoft.com/office/drawing/2014/main" id="{2D95064A-0985-8A4C-AA87-927D6FF48472}"/>
              </a:ext>
            </a:extLst>
          </p:cNvPr>
          <p:cNvSpPr txBox="1"/>
          <p:nvPr/>
        </p:nvSpPr>
        <p:spPr>
          <a:xfrm>
            <a:off x="644577" y="1302405"/>
            <a:ext cx="4212307" cy="523220"/>
          </a:xfrm>
          <a:prstGeom prst="rect">
            <a:avLst/>
          </a:prstGeom>
          <a:noFill/>
        </p:spPr>
        <p:txBody>
          <a:bodyPr wrap="none" rtlCol="0">
            <a:spAutoFit/>
          </a:bodyPr>
          <a:lstStyle/>
          <a:p>
            <a:r>
              <a:rPr lang="en-TR" sz="2800" dirty="0">
                <a:solidFill>
                  <a:srgbClr val="C00000"/>
                </a:solidFill>
              </a:rPr>
              <a:t>HRD/BRCAwt</a:t>
            </a:r>
            <a:r>
              <a:rPr lang="en-TR" sz="2800">
                <a:solidFill>
                  <a:srgbClr val="C00000"/>
                </a:solidFill>
              </a:rPr>
              <a:t>: Benefit</a:t>
            </a:r>
            <a:r>
              <a:rPr lang="tr-TR" sz="2800" dirty="0">
                <a:solidFill>
                  <a:srgbClr val="C00000"/>
                </a:solidFill>
              </a:rPr>
              <a:t> </a:t>
            </a:r>
            <a:r>
              <a:rPr lang="tr-TR" sz="2800" dirty="0" err="1">
                <a:solidFill>
                  <a:srgbClr val="C00000"/>
                </a:solidFill>
              </a:rPr>
              <a:t>more</a:t>
            </a:r>
            <a:endParaRPr lang="en-TR" sz="2800" dirty="0">
              <a:solidFill>
                <a:srgbClr val="C00000"/>
              </a:solidFill>
            </a:endParaRPr>
          </a:p>
        </p:txBody>
      </p:sp>
      <p:cxnSp>
        <p:nvCxnSpPr>
          <p:cNvPr id="8" name="Straight Arrow Connector 7">
            <a:extLst>
              <a:ext uri="{FF2B5EF4-FFF2-40B4-BE49-F238E27FC236}">
                <a16:creationId xmlns:a16="http://schemas.microsoft.com/office/drawing/2014/main" id="{856C7414-E24B-EA49-8580-E312C9AB8D1E}"/>
              </a:ext>
            </a:extLst>
          </p:cNvPr>
          <p:cNvCxnSpPr>
            <a:cxnSpLocks/>
          </p:cNvCxnSpPr>
          <p:nvPr/>
        </p:nvCxnSpPr>
        <p:spPr>
          <a:xfrm>
            <a:off x="644577" y="3192904"/>
            <a:ext cx="83944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7F112E-AF5B-D94D-BBF5-F8835D671EE3}"/>
              </a:ext>
            </a:extLst>
          </p:cNvPr>
          <p:cNvSpPr txBox="1"/>
          <p:nvPr/>
        </p:nvSpPr>
        <p:spPr>
          <a:xfrm>
            <a:off x="0" y="6492874"/>
            <a:ext cx="3094117" cy="253916"/>
          </a:xfrm>
          <a:prstGeom prst="rect">
            <a:avLst/>
          </a:prstGeom>
          <a:noFill/>
        </p:spPr>
        <p:txBody>
          <a:bodyPr wrap="none" rtlCol="0">
            <a:spAutoFit/>
          </a:bodyPr>
          <a:lstStyle/>
          <a:p>
            <a:r>
              <a:rPr lang="en-US" sz="1050" dirty="0" err="1"/>
              <a:t>Koole</a:t>
            </a:r>
            <a:r>
              <a:rPr lang="en-US" sz="1050" dirty="0"/>
              <a:t> SN, et al. Int J Cancer. 2022;151(8):1394-1404. </a:t>
            </a:r>
            <a:endParaRPr lang="en-TR" sz="1050" dirty="0"/>
          </a:p>
        </p:txBody>
      </p:sp>
      <p:sp>
        <p:nvSpPr>
          <p:cNvPr id="9" name="Title 1">
            <a:extLst>
              <a:ext uri="{FF2B5EF4-FFF2-40B4-BE49-F238E27FC236}">
                <a16:creationId xmlns:a16="http://schemas.microsoft.com/office/drawing/2014/main" id="{85D18BB0-804C-D94A-95CA-C55D24A42912}"/>
              </a:ext>
            </a:extLst>
          </p:cNvPr>
          <p:cNvSpPr txBox="1">
            <a:spLocks/>
          </p:cNvSpPr>
          <p:nvPr/>
        </p:nvSpPr>
        <p:spPr>
          <a:xfrm>
            <a:off x="838200" y="24073"/>
            <a:ext cx="10515600" cy="806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TR" b="1">
                <a:solidFill>
                  <a:srgbClr val="C00000"/>
                </a:solidFill>
              </a:rPr>
              <a:t>BRCA Mutation Status in OVHIPEC-1</a:t>
            </a:r>
            <a:endParaRPr lang="en-TR" b="1" dirty="0">
              <a:solidFill>
                <a:srgbClr val="C00000"/>
              </a:solidFill>
            </a:endParaRPr>
          </a:p>
        </p:txBody>
      </p:sp>
    </p:spTree>
    <p:extLst>
      <p:ext uri="{BB962C8B-B14F-4D97-AF65-F5344CB8AC3E}">
        <p14:creationId xmlns:p14="http://schemas.microsoft.com/office/powerpoint/2010/main" val="4180924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608FB81-3A71-DE4E-B36B-83810EA25053}"/>
              </a:ext>
            </a:extLst>
          </p:cNvPr>
          <p:cNvPicPr>
            <a:picLocks noGrp="1" noChangeAspect="1"/>
          </p:cNvPicPr>
          <p:nvPr>
            <p:ph idx="1"/>
          </p:nvPr>
        </p:nvPicPr>
        <p:blipFill>
          <a:blip r:embed="rId2"/>
          <a:stretch>
            <a:fillRect/>
          </a:stretch>
        </p:blipFill>
        <p:spPr>
          <a:xfrm>
            <a:off x="838200" y="588407"/>
            <a:ext cx="8757139" cy="1406648"/>
          </a:xfrm>
          <a:ln>
            <a:solidFill>
              <a:schemeClr val="tx1"/>
            </a:solidFill>
          </a:ln>
        </p:spPr>
      </p:pic>
      <p:sp>
        <p:nvSpPr>
          <p:cNvPr id="4" name="Title 1">
            <a:extLst>
              <a:ext uri="{FF2B5EF4-FFF2-40B4-BE49-F238E27FC236}">
                <a16:creationId xmlns:a16="http://schemas.microsoft.com/office/drawing/2014/main" id="{3A1915DB-5C71-2145-81BC-61E888E52387}"/>
              </a:ext>
            </a:extLst>
          </p:cNvPr>
          <p:cNvSpPr txBox="1">
            <a:spLocks/>
          </p:cNvSpPr>
          <p:nvPr/>
        </p:nvSpPr>
        <p:spPr>
          <a:xfrm>
            <a:off x="838200" y="69277"/>
            <a:ext cx="10515600" cy="519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BRCA &amp; Gemelli 2022</a:t>
            </a:r>
          </a:p>
        </p:txBody>
      </p:sp>
      <p:pic>
        <p:nvPicPr>
          <p:cNvPr id="8" name="Picture 7">
            <a:extLst>
              <a:ext uri="{FF2B5EF4-FFF2-40B4-BE49-F238E27FC236}">
                <a16:creationId xmlns:a16="http://schemas.microsoft.com/office/drawing/2014/main" id="{B26533B1-0CC0-5141-95F6-C9AFFA53B163}"/>
              </a:ext>
            </a:extLst>
          </p:cNvPr>
          <p:cNvPicPr>
            <a:picLocks noChangeAspect="1"/>
          </p:cNvPicPr>
          <p:nvPr/>
        </p:nvPicPr>
        <p:blipFill>
          <a:blip r:embed="rId3"/>
          <a:stretch>
            <a:fillRect/>
          </a:stretch>
        </p:blipFill>
        <p:spPr>
          <a:xfrm>
            <a:off x="10492544" y="610492"/>
            <a:ext cx="1016000" cy="1270000"/>
          </a:xfrm>
          <a:prstGeom prst="rect">
            <a:avLst/>
          </a:prstGeom>
        </p:spPr>
      </p:pic>
      <p:sp>
        <p:nvSpPr>
          <p:cNvPr id="5" name="TextBox 4">
            <a:extLst>
              <a:ext uri="{FF2B5EF4-FFF2-40B4-BE49-F238E27FC236}">
                <a16:creationId xmlns:a16="http://schemas.microsoft.com/office/drawing/2014/main" id="{105B8BEF-3121-724D-AA06-24B11FFA9AF6}"/>
              </a:ext>
            </a:extLst>
          </p:cNvPr>
          <p:cNvSpPr txBox="1"/>
          <p:nvPr/>
        </p:nvSpPr>
        <p:spPr>
          <a:xfrm>
            <a:off x="7318775" y="6611779"/>
            <a:ext cx="4785284" cy="246221"/>
          </a:xfrm>
          <a:prstGeom prst="rect">
            <a:avLst/>
          </a:prstGeom>
          <a:noFill/>
        </p:spPr>
        <p:txBody>
          <a:bodyPr wrap="none" rtlCol="0">
            <a:spAutoFit/>
          </a:bodyPr>
          <a:lstStyle/>
          <a:p>
            <a:r>
              <a:rPr lang="en-US" sz="1000" dirty="0" err="1">
                <a:effectLst/>
                <a:latin typeface="Arial" panose="020B0604020202020204" pitchFamily="34" charset="0"/>
              </a:rPr>
              <a:t>Ghirardi</a:t>
            </a:r>
            <a:r>
              <a:rPr lang="en-US" sz="1000" dirty="0">
                <a:effectLst/>
                <a:latin typeface="Arial" panose="020B0604020202020204" pitchFamily="34" charset="0"/>
              </a:rPr>
              <a:t>, Valentina, et al. Cancer Treatment and Research Communications</a:t>
            </a:r>
            <a:r>
              <a:rPr lang="en-US" sz="1000" dirty="0">
                <a:latin typeface="Arial" panose="020B0604020202020204" pitchFamily="34" charset="0"/>
              </a:rPr>
              <a:t>,</a:t>
            </a:r>
            <a:r>
              <a:rPr lang="en-US" sz="1000" dirty="0">
                <a:effectLst/>
                <a:latin typeface="Arial" panose="020B0604020202020204" pitchFamily="34" charset="0"/>
              </a:rPr>
              <a:t>2022</a:t>
            </a:r>
            <a:endParaRPr lang="en-US" sz="1000" dirty="0"/>
          </a:p>
        </p:txBody>
      </p:sp>
      <p:pic>
        <p:nvPicPr>
          <p:cNvPr id="3" name="Picture 2">
            <a:extLst>
              <a:ext uri="{FF2B5EF4-FFF2-40B4-BE49-F238E27FC236}">
                <a16:creationId xmlns:a16="http://schemas.microsoft.com/office/drawing/2014/main" id="{EF522166-C61A-BA4E-A339-FE20D2013965}"/>
              </a:ext>
            </a:extLst>
          </p:cNvPr>
          <p:cNvPicPr>
            <a:picLocks noChangeAspect="1"/>
          </p:cNvPicPr>
          <p:nvPr/>
        </p:nvPicPr>
        <p:blipFill>
          <a:blip r:embed="rId4"/>
          <a:stretch>
            <a:fillRect/>
          </a:stretch>
        </p:blipFill>
        <p:spPr>
          <a:xfrm>
            <a:off x="0" y="2421493"/>
            <a:ext cx="5638800" cy="4190286"/>
          </a:xfrm>
          <a:prstGeom prst="rect">
            <a:avLst/>
          </a:prstGeom>
        </p:spPr>
      </p:pic>
      <p:pic>
        <p:nvPicPr>
          <p:cNvPr id="9" name="Picture 8">
            <a:extLst>
              <a:ext uri="{FF2B5EF4-FFF2-40B4-BE49-F238E27FC236}">
                <a16:creationId xmlns:a16="http://schemas.microsoft.com/office/drawing/2014/main" id="{94B64BC0-5A8A-FF45-9879-AEB94E835EEA}"/>
              </a:ext>
            </a:extLst>
          </p:cNvPr>
          <p:cNvPicPr>
            <a:picLocks noChangeAspect="1"/>
          </p:cNvPicPr>
          <p:nvPr/>
        </p:nvPicPr>
        <p:blipFill>
          <a:blip r:embed="rId5"/>
          <a:stretch>
            <a:fillRect/>
          </a:stretch>
        </p:blipFill>
        <p:spPr>
          <a:xfrm>
            <a:off x="6096000" y="2420352"/>
            <a:ext cx="5613400" cy="3980448"/>
          </a:xfrm>
          <a:prstGeom prst="rect">
            <a:avLst/>
          </a:prstGeom>
        </p:spPr>
      </p:pic>
      <p:sp>
        <p:nvSpPr>
          <p:cNvPr id="10" name="TextBox 9">
            <a:extLst>
              <a:ext uri="{FF2B5EF4-FFF2-40B4-BE49-F238E27FC236}">
                <a16:creationId xmlns:a16="http://schemas.microsoft.com/office/drawing/2014/main" id="{4916FA93-30A9-9B44-8569-9BB729B412CB}"/>
              </a:ext>
            </a:extLst>
          </p:cNvPr>
          <p:cNvSpPr txBox="1"/>
          <p:nvPr/>
        </p:nvSpPr>
        <p:spPr>
          <a:xfrm>
            <a:off x="2471516" y="1995055"/>
            <a:ext cx="695768" cy="523220"/>
          </a:xfrm>
          <a:prstGeom prst="rect">
            <a:avLst/>
          </a:prstGeom>
          <a:noFill/>
        </p:spPr>
        <p:txBody>
          <a:bodyPr wrap="none" rtlCol="0">
            <a:spAutoFit/>
          </a:bodyPr>
          <a:lstStyle/>
          <a:p>
            <a:r>
              <a:rPr lang="en-TR" sz="2800" dirty="0">
                <a:solidFill>
                  <a:srgbClr val="C00000"/>
                </a:solidFill>
              </a:rPr>
              <a:t>PFS</a:t>
            </a:r>
          </a:p>
        </p:txBody>
      </p:sp>
      <p:sp>
        <p:nvSpPr>
          <p:cNvPr id="11" name="TextBox 10">
            <a:extLst>
              <a:ext uri="{FF2B5EF4-FFF2-40B4-BE49-F238E27FC236}">
                <a16:creationId xmlns:a16="http://schemas.microsoft.com/office/drawing/2014/main" id="{586B0EDC-05C1-CE49-9189-0717D73A8FE6}"/>
              </a:ext>
            </a:extLst>
          </p:cNvPr>
          <p:cNvSpPr txBox="1"/>
          <p:nvPr/>
        </p:nvSpPr>
        <p:spPr>
          <a:xfrm>
            <a:off x="8567516" y="1946094"/>
            <a:ext cx="587020" cy="523220"/>
          </a:xfrm>
          <a:prstGeom prst="rect">
            <a:avLst/>
          </a:prstGeom>
          <a:noFill/>
        </p:spPr>
        <p:txBody>
          <a:bodyPr wrap="none" rtlCol="0">
            <a:spAutoFit/>
          </a:bodyPr>
          <a:lstStyle/>
          <a:p>
            <a:r>
              <a:rPr lang="en-TR" sz="2800" dirty="0">
                <a:solidFill>
                  <a:srgbClr val="C00000"/>
                </a:solidFill>
              </a:rPr>
              <a:t>OS</a:t>
            </a:r>
          </a:p>
        </p:txBody>
      </p:sp>
      <p:sp>
        <p:nvSpPr>
          <p:cNvPr id="12" name="Rectangle 11">
            <a:extLst>
              <a:ext uri="{FF2B5EF4-FFF2-40B4-BE49-F238E27FC236}">
                <a16:creationId xmlns:a16="http://schemas.microsoft.com/office/drawing/2014/main" id="{DBA4712D-8891-9243-A63D-D813EBA0E635}"/>
              </a:ext>
            </a:extLst>
          </p:cNvPr>
          <p:cNvSpPr/>
          <p:nvPr/>
        </p:nvSpPr>
        <p:spPr>
          <a:xfrm>
            <a:off x="2897578" y="3205633"/>
            <a:ext cx="2529445" cy="5232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ectangle 12">
            <a:extLst>
              <a:ext uri="{FF2B5EF4-FFF2-40B4-BE49-F238E27FC236}">
                <a16:creationId xmlns:a16="http://schemas.microsoft.com/office/drawing/2014/main" id="{C63102C6-E7A0-4A49-A971-A1A77821AE98}"/>
              </a:ext>
            </a:extLst>
          </p:cNvPr>
          <p:cNvSpPr/>
          <p:nvPr/>
        </p:nvSpPr>
        <p:spPr>
          <a:xfrm>
            <a:off x="6766954" y="4255026"/>
            <a:ext cx="2529445" cy="5232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4" name="TextBox 13">
            <a:extLst>
              <a:ext uri="{FF2B5EF4-FFF2-40B4-BE49-F238E27FC236}">
                <a16:creationId xmlns:a16="http://schemas.microsoft.com/office/drawing/2014/main" id="{AEA5248C-92B7-3B4D-9F26-15532A8EFDFB}"/>
              </a:ext>
            </a:extLst>
          </p:cNvPr>
          <p:cNvSpPr txBox="1"/>
          <p:nvPr/>
        </p:nvSpPr>
        <p:spPr>
          <a:xfrm>
            <a:off x="3835730" y="3885694"/>
            <a:ext cx="947695" cy="369332"/>
          </a:xfrm>
          <a:prstGeom prst="rect">
            <a:avLst/>
          </a:prstGeom>
          <a:noFill/>
        </p:spPr>
        <p:txBody>
          <a:bodyPr wrap="none" rtlCol="0">
            <a:spAutoFit/>
          </a:bodyPr>
          <a:lstStyle/>
          <a:p>
            <a:r>
              <a:rPr lang="en-TR" dirty="0">
                <a:solidFill>
                  <a:srgbClr val="C00000"/>
                </a:solidFill>
              </a:rPr>
              <a:t>p=0.041</a:t>
            </a:r>
          </a:p>
        </p:txBody>
      </p:sp>
      <p:sp>
        <p:nvSpPr>
          <p:cNvPr id="15" name="TextBox 14">
            <a:extLst>
              <a:ext uri="{FF2B5EF4-FFF2-40B4-BE49-F238E27FC236}">
                <a16:creationId xmlns:a16="http://schemas.microsoft.com/office/drawing/2014/main" id="{7C1955A4-64EC-2043-AA63-9552CB625C94}"/>
              </a:ext>
            </a:extLst>
          </p:cNvPr>
          <p:cNvSpPr txBox="1"/>
          <p:nvPr/>
        </p:nvSpPr>
        <p:spPr>
          <a:xfrm>
            <a:off x="9493505" y="4710654"/>
            <a:ext cx="947695" cy="369332"/>
          </a:xfrm>
          <a:prstGeom prst="rect">
            <a:avLst/>
          </a:prstGeom>
          <a:noFill/>
        </p:spPr>
        <p:txBody>
          <a:bodyPr wrap="none" rtlCol="0">
            <a:spAutoFit/>
          </a:bodyPr>
          <a:lstStyle/>
          <a:p>
            <a:r>
              <a:rPr lang="en-TR" dirty="0">
                <a:solidFill>
                  <a:srgbClr val="C00000"/>
                </a:solidFill>
              </a:rPr>
              <a:t>p=0.021</a:t>
            </a:r>
          </a:p>
        </p:txBody>
      </p:sp>
    </p:spTree>
    <p:extLst>
      <p:ext uri="{BB962C8B-B14F-4D97-AF65-F5344CB8AC3E}">
        <p14:creationId xmlns:p14="http://schemas.microsoft.com/office/powerpoint/2010/main" val="2960837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32A3D-04DC-A246-8E5D-827416935A07}"/>
              </a:ext>
            </a:extLst>
          </p:cNvPr>
          <p:cNvSpPr>
            <a:spLocks noGrp="1"/>
          </p:cNvSpPr>
          <p:nvPr>
            <p:ph idx="1"/>
          </p:nvPr>
        </p:nvSpPr>
        <p:spPr>
          <a:xfrm>
            <a:off x="4110038" y="609099"/>
            <a:ext cx="3971924" cy="806450"/>
          </a:xfrm>
          <a:ln>
            <a:solidFill>
              <a:srgbClr val="C00000"/>
            </a:solidFill>
          </a:ln>
        </p:spPr>
        <p:txBody>
          <a:bodyPr>
            <a:normAutofit/>
          </a:bodyPr>
          <a:lstStyle/>
          <a:p>
            <a:pPr marL="0" indent="0" algn="ctr">
              <a:buNone/>
            </a:pPr>
            <a:r>
              <a:rPr lang="en-TR" sz="4400" dirty="0">
                <a:solidFill>
                  <a:srgbClr val="C00000"/>
                </a:solidFill>
              </a:rPr>
              <a:t>Hyperthermia</a:t>
            </a:r>
          </a:p>
        </p:txBody>
      </p:sp>
      <p:sp>
        <p:nvSpPr>
          <p:cNvPr id="6" name="TextBox 5">
            <a:extLst>
              <a:ext uri="{FF2B5EF4-FFF2-40B4-BE49-F238E27FC236}">
                <a16:creationId xmlns:a16="http://schemas.microsoft.com/office/drawing/2014/main" id="{3A01059D-8740-724A-AC48-EB4E5463E983}"/>
              </a:ext>
            </a:extLst>
          </p:cNvPr>
          <p:cNvSpPr txBox="1"/>
          <p:nvPr/>
        </p:nvSpPr>
        <p:spPr>
          <a:xfrm>
            <a:off x="323844" y="3098293"/>
            <a:ext cx="2600325" cy="1938992"/>
          </a:xfrm>
          <a:prstGeom prst="rect">
            <a:avLst/>
          </a:prstGeom>
          <a:noFill/>
          <a:ln>
            <a:solidFill>
              <a:srgbClr val="C00000"/>
            </a:solidFill>
          </a:ln>
        </p:spPr>
        <p:txBody>
          <a:bodyPr wrap="square" rtlCol="0">
            <a:spAutoFit/>
          </a:bodyPr>
          <a:lstStyle/>
          <a:p>
            <a:pPr lvl="0" algn="ctr">
              <a:lnSpc>
                <a:spcPct val="100000"/>
              </a:lnSpc>
            </a:pPr>
            <a:r>
              <a:rPr lang="it-IT" sz="2400" b="1" dirty="0">
                <a:latin typeface="Arial Narrow" panose="020B0606020202030204" pitchFamily="34" charset="0"/>
              </a:rPr>
              <a:t>HRD/</a:t>
            </a:r>
            <a:r>
              <a:rPr lang="it-IT" sz="2400" b="1" dirty="0" err="1">
                <a:latin typeface="Arial Narrow" panose="020B0606020202030204" pitchFamily="34" charset="0"/>
              </a:rPr>
              <a:t>BRCAwt</a:t>
            </a:r>
            <a:r>
              <a:rPr lang="it-IT" sz="2400" b="1" dirty="0">
                <a:latin typeface="Arial Narrow" panose="020B0606020202030204" pitchFamily="34" charset="0"/>
              </a:rPr>
              <a:t> </a:t>
            </a:r>
          </a:p>
          <a:p>
            <a:pPr lvl="0" algn="ctr">
              <a:lnSpc>
                <a:spcPct val="100000"/>
              </a:lnSpc>
            </a:pPr>
            <a:r>
              <a:rPr lang="it-IT" sz="2400" dirty="0">
                <a:latin typeface="Arial Narrow" panose="020B0606020202030204" pitchFamily="34" charset="0"/>
              </a:rPr>
              <a:t>with </a:t>
            </a:r>
            <a:r>
              <a:rPr lang="it-IT" sz="2400" dirty="0" err="1">
                <a:latin typeface="Arial Narrow" panose="020B0606020202030204" pitchFamily="34" charset="0"/>
              </a:rPr>
              <a:t>impaired</a:t>
            </a:r>
            <a:r>
              <a:rPr lang="it-IT" sz="2400" dirty="0">
                <a:latin typeface="Arial Narrow" panose="020B0606020202030204" pitchFamily="34" charset="0"/>
              </a:rPr>
              <a:t> / intermediate BRCA1/2 </a:t>
            </a:r>
            <a:r>
              <a:rPr lang="it-IT" sz="2400" dirty="0" err="1">
                <a:latin typeface="Arial Narrow" panose="020B0606020202030204" pitchFamily="34" charset="0"/>
              </a:rPr>
              <a:t>protein</a:t>
            </a:r>
            <a:r>
              <a:rPr lang="it-IT" sz="2400" dirty="0">
                <a:latin typeface="Arial Narrow" panose="020B0606020202030204" pitchFamily="34" charset="0"/>
              </a:rPr>
              <a:t> </a:t>
            </a:r>
            <a:r>
              <a:rPr lang="it-IT" sz="2400" dirty="0" err="1">
                <a:latin typeface="Arial Narrow" panose="020B0606020202030204" pitchFamily="34" charset="0"/>
              </a:rPr>
              <a:t>function</a:t>
            </a:r>
            <a:r>
              <a:rPr lang="it-IT" sz="2400" dirty="0">
                <a:latin typeface="Arial Narrow" panose="020B0606020202030204" pitchFamily="34" charset="0"/>
              </a:rPr>
              <a:t> </a:t>
            </a:r>
            <a:endParaRPr lang="it-IT" sz="2400" dirty="0"/>
          </a:p>
        </p:txBody>
      </p:sp>
      <p:sp>
        <p:nvSpPr>
          <p:cNvPr id="7" name="TextBox 6">
            <a:extLst>
              <a:ext uri="{FF2B5EF4-FFF2-40B4-BE49-F238E27FC236}">
                <a16:creationId xmlns:a16="http://schemas.microsoft.com/office/drawing/2014/main" id="{E653FF9B-9175-6E45-9070-A1EF1FE361B0}"/>
              </a:ext>
            </a:extLst>
          </p:cNvPr>
          <p:cNvSpPr txBox="1"/>
          <p:nvPr/>
        </p:nvSpPr>
        <p:spPr>
          <a:xfrm>
            <a:off x="3338506" y="3098293"/>
            <a:ext cx="2600326" cy="2385268"/>
          </a:xfrm>
          <a:prstGeom prst="rect">
            <a:avLst/>
          </a:prstGeom>
          <a:noFill/>
          <a:ln>
            <a:solidFill>
              <a:srgbClr val="C00000"/>
            </a:solidFill>
          </a:ln>
        </p:spPr>
        <p:txBody>
          <a:bodyPr wrap="square" rtlCol="0">
            <a:spAutoFit/>
          </a:bodyPr>
          <a:lstStyle/>
          <a:p>
            <a:pPr lvl="0" algn="ctr">
              <a:lnSpc>
                <a:spcPct val="100000"/>
              </a:lnSpc>
              <a:spcAft>
                <a:spcPts val="600"/>
              </a:spcAft>
            </a:pPr>
            <a:r>
              <a:rPr lang="it-IT" sz="2400" b="1" dirty="0" err="1">
                <a:latin typeface="Arial Narrow" panose="020B0606020202030204" pitchFamily="34" charset="0"/>
              </a:rPr>
              <a:t>Sensitizes</a:t>
            </a:r>
            <a:r>
              <a:rPr lang="it-IT" sz="2400" b="1" dirty="0">
                <a:latin typeface="Arial Narrow" panose="020B0606020202030204" pitchFamily="34" charset="0"/>
              </a:rPr>
              <a:t> </a:t>
            </a:r>
            <a:r>
              <a:rPr lang="it-IT" sz="2400" b="0" dirty="0" err="1">
                <a:latin typeface="Arial Narrow" panose="020B0606020202030204" pitchFamily="34" charset="0"/>
              </a:rPr>
              <a:t>cells</a:t>
            </a:r>
            <a:r>
              <a:rPr lang="it-IT" sz="2400" b="0" dirty="0">
                <a:latin typeface="Arial Narrow" panose="020B0606020202030204" pitchFamily="34" charset="0"/>
              </a:rPr>
              <a:t> to DNA </a:t>
            </a:r>
            <a:r>
              <a:rPr lang="it-IT" sz="2400" b="0" dirty="0" err="1">
                <a:latin typeface="Arial Narrow" panose="020B0606020202030204" pitchFamily="34" charset="0"/>
              </a:rPr>
              <a:t>damage</a:t>
            </a:r>
            <a:r>
              <a:rPr lang="it-IT" sz="2400" b="0" dirty="0">
                <a:latin typeface="Arial Narrow" panose="020B0606020202030204" pitchFamily="34" charset="0"/>
              </a:rPr>
              <a:t> </a:t>
            </a:r>
            <a:r>
              <a:rPr lang="it-IT" sz="2400" b="0" dirty="0" err="1">
                <a:latin typeface="Arial Narrow" panose="020B0606020202030204" pitchFamily="34" charset="0"/>
              </a:rPr>
              <a:t>caused</a:t>
            </a:r>
            <a:r>
              <a:rPr lang="it-IT" sz="2400" b="0" dirty="0">
                <a:latin typeface="Arial Narrow" panose="020B0606020202030204" pitchFamily="34" charset="0"/>
              </a:rPr>
              <a:t> by </a:t>
            </a:r>
          </a:p>
          <a:p>
            <a:pPr lvl="0" algn="ctr">
              <a:lnSpc>
                <a:spcPct val="100000"/>
              </a:lnSpc>
              <a:spcAft>
                <a:spcPts val="600"/>
              </a:spcAft>
            </a:pPr>
            <a:r>
              <a:rPr lang="it-IT" sz="2400" b="0" dirty="0">
                <a:latin typeface="Arial Narrow" panose="020B0606020202030204" pitchFamily="34" charset="0"/>
              </a:rPr>
              <a:t>Platinum </a:t>
            </a:r>
            <a:r>
              <a:rPr lang="it-IT" sz="2400" b="0" dirty="0" err="1">
                <a:latin typeface="Arial Narrow" panose="020B0606020202030204" pitchFamily="34" charset="0"/>
              </a:rPr>
              <a:t>based</a:t>
            </a:r>
            <a:r>
              <a:rPr lang="it-IT" sz="2400" dirty="0">
                <a:latin typeface="Arial Narrow" panose="020B0606020202030204" pitchFamily="34" charset="0"/>
              </a:rPr>
              <a:t> </a:t>
            </a:r>
            <a:r>
              <a:rPr lang="it-IT" sz="2400" b="0" dirty="0" err="1">
                <a:latin typeface="Arial Narrow" panose="020B0606020202030204" pitchFamily="34" charset="0"/>
              </a:rPr>
              <a:t>chemotherapy</a:t>
            </a:r>
            <a:r>
              <a:rPr lang="it-IT" sz="2400" b="0" dirty="0">
                <a:latin typeface="Arial Narrow" panose="020B0606020202030204" pitchFamily="34" charset="0"/>
              </a:rPr>
              <a:t> &amp; PARP-i</a:t>
            </a:r>
          </a:p>
        </p:txBody>
      </p:sp>
      <p:sp>
        <p:nvSpPr>
          <p:cNvPr id="8" name="TextBox 7">
            <a:extLst>
              <a:ext uri="{FF2B5EF4-FFF2-40B4-BE49-F238E27FC236}">
                <a16:creationId xmlns:a16="http://schemas.microsoft.com/office/drawing/2014/main" id="{DDEBD563-540D-3C45-95C6-DAACF73E822F}"/>
              </a:ext>
            </a:extLst>
          </p:cNvPr>
          <p:cNvSpPr txBox="1"/>
          <p:nvPr/>
        </p:nvSpPr>
        <p:spPr>
          <a:xfrm>
            <a:off x="6353169" y="3098293"/>
            <a:ext cx="2600327" cy="830997"/>
          </a:xfrm>
          <a:prstGeom prst="rect">
            <a:avLst/>
          </a:prstGeom>
          <a:noFill/>
          <a:ln>
            <a:solidFill>
              <a:srgbClr val="C00000"/>
            </a:solidFill>
          </a:ln>
        </p:spPr>
        <p:txBody>
          <a:bodyPr wrap="square" rtlCol="0">
            <a:spAutoFit/>
          </a:bodyPr>
          <a:lstStyle/>
          <a:p>
            <a:pPr algn="ctr"/>
            <a:r>
              <a:rPr lang="it-IT" sz="2400" b="1" dirty="0" err="1">
                <a:latin typeface="Arial Narrow" panose="020B0606020202030204" pitchFamily="34" charset="0"/>
              </a:rPr>
              <a:t>Induces</a:t>
            </a:r>
            <a:r>
              <a:rPr lang="it-IT" sz="2400" b="1" dirty="0">
                <a:latin typeface="Arial Narrow" panose="020B0606020202030204" pitchFamily="34" charset="0"/>
              </a:rPr>
              <a:t> </a:t>
            </a:r>
            <a:r>
              <a:rPr lang="it-IT" sz="2400" dirty="0">
                <a:latin typeface="Arial Narrow" panose="020B0606020202030204" pitchFamily="34" charset="0"/>
              </a:rPr>
              <a:t>BRCA1/2 </a:t>
            </a:r>
            <a:r>
              <a:rPr lang="it-IT" sz="2400" dirty="0" err="1">
                <a:latin typeface="Arial Narrow" panose="020B0606020202030204" pitchFamily="34" charset="0"/>
              </a:rPr>
              <a:t>protein</a:t>
            </a:r>
            <a:r>
              <a:rPr lang="it-IT" sz="2400" dirty="0">
                <a:latin typeface="Arial Narrow" panose="020B0606020202030204" pitchFamily="34" charset="0"/>
              </a:rPr>
              <a:t> </a:t>
            </a:r>
            <a:r>
              <a:rPr lang="it-IT" sz="2400" dirty="0" err="1">
                <a:latin typeface="Arial Narrow" panose="020B0606020202030204" pitchFamily="34" charset="0"/>
              </a:rPr>
              <a:t>degradation</a:t>
            </a:r>
            <a:endParaRPr lang="it-IT" sz="2400" dirty="0"/>
          </a:p>
        </p:txBody>
      </p:sp>
      <p:sp>
        <p:nvSpPr>
          <p:cNvPr id="9" name="TextBox 8">
            <a:extLst>
              <a:ext uri="{FF2B5EF4-FFF2-40B4-BE49-F238E27FC236}">
                <a16:creationId xmlns:a16="http://schemas.microsoft.com/office/drawing/2014/main" id="{23E0CAC9-C1F2-4942-A69F-CE1546CE2A1F}"/>
              </a:ext>
            </a:extLst>
          </p:cNvPr>
          <p:cNvSpPr txBox="1"/>
          <p:nvPr/>
        </p:nvSpPr>
        <p:spPr>
          <a:xfrm>
            <a:off x="9367833" y="3098293"/>
            <a:ext cx="2600326" cy="830997"/>
          </a:xfrm>
          <a:prstGeom prst="rect">
            <a:avLst/>
          </a:prstGeom>
          <a:noFill/>
          <a:ln>
            <a:solidFill>
              <a:srgbClr val="C00000"/>
            </a:solidFill>
          </a:ln>
        </p:spPr>
        <p:txBody>
          <a:bodyPr wrap="square" rtlCol="0">
            <a:spAutoFit/>
          </a:bodyPr>
          <a:lstStyle/>
          <a:p>
            <a:pPr lvl="0" algn="ctr">
              <a:lnSpc>
                <a:spcPct val="100000"/>
              </a:lnSpc>
            </a:pPr>
            <a:r>
              <a:rPr lang="it-IT" sz="2400" b="1" dirty="0" err="1">
                <a:latin typeface="Arial Narrow" panose="020B0606020202030204" pitchFamily="34" charset="0"/>
              </a:rPr>
              <a:t>Degrade</a:t>
            </a:r>
            <a:r>
              <a:rPr lang="it-IT" sz="2400" b="1" dirty="0">
                <a:latin typeface="Arial Narrow" panose="020B0606020202030204" pitchFamily="34" charset="0"/>
              </a:rPr>
              <a:t> </a:t>
            </a:r>
            <a:r>
              <a:rPr lang="it-IT" sz="2400" dirty="0">
                <a:latin typeface="Arial Narrow" panose="020B0606020202030204" pitchFamily="34" charset="0"/>
              </a:rPr>
              <a:t>BRCA1 and 2 </a:t>
            </a:r>
            <a:r>
              <a:rPr lang="it-IT" sz="2400" dirty="0" err="1">
                <a:latin typeface="Arial Narrow" panose="020B0606020202030204" pitchFamily="34" charset="0"/>
              </a:rPr>
              <a:t>protein</a:t>
            </a:r>
            <a:r>
              <a:rPr lang="it-IT" sz="2400" dirty="0">
                <a:latin typeface="Arial Narrow" panose="020B0606020202030204" pitchFamily="34" charset="0"/>
              </a:rPr>
              <a:t> </a:t>
            </a:r>
            <a:r>
              <a:rPr lang="it-IT" sz="2400" dirty="0" err="1">
                <a:latin typeface="Arial Narrow" panose="020B0606020202030204" pitchFamily="34" charset="0"/>
              </a:rPr>
              <a:t>function</a:t>
            </a:r>
            <a:endParaRPr lang="it-IT" sz="24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DDA57761-0F63-E647-AEC7-46927BF63FFC}"/>
              </a:ext>
            </a:extLst>
          </p:cNvPr>
          <p:cNvCxnSpPr>
            <a:cxnSpLocks/>
            <a:stCxn id="3" idx="2"/>
            <a:endCxn id="6" idx="0"/>
          </p:cNvCxnSpPr>
          <p:nvPr/>
        </p:nvCxnSpPr>
        <p:spPr>
          <a:xfrm flipH="1">
            <a:off x="1624007" y="1415549"/>
            <a:ext cx="4471993" cy="16827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53137B-EEA0-0B42-B736-A18606640F23}"/>
              </a:ext>
            </a:extLst>
          </p:cNvPr>
          <p:cNvCxnSpPr>
            <a:cxnSpLocks/>
            <a:stCxn id="3" idx="2"/>
            <a:endCxn id="9" idx="0"/>
          </p:cNvCxnSpPr>
          <p:nvPr/>
        </p:nvCxnSpPr>
        <p:spPr>
          <a:xfrm>
            <a:off x="6096000" y="1415549"/>
            <a:ext cx="4571996" cy="16827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0606AB-5742-4644-B2BD-E09A9C968016}"/>
              </a:ext>
            </a:extLst>
          </p:cNvPr>
          <p:cNvCxnSpPr>
            <a:cxnSpLocks/>
            <a:stCxn id="3" idx="2"/>
            <a:endCxn id="8" idx="0"/>
          </p:cNvCxnSpPr>
          <p:nvPr/>
        </p:nvCxnSpPr>
        <p:spPr>
          <a:xfrm>
            <a:off x="6096000" y="1415549"/>
            <a:ext cx="1557333" cy="16827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86DDEA-913F-764A-B200-E15C6CFD541A}"/>
              </a:ext>
            </a:extLst>
          </p:cNvPr>
          <p:cNvCxnSpPr>
            <a:cxnSpLocks/>
            <a:stCxn id="3" idx="2"/>
            <a:endCxn id="7" idx="0"/>
          </p:cNvCxnSpPr>
          <p:nvPr/>
        </p:nvCxnSpPr>
        <p:spPr>
          <a:xfrm flipH="1">
            <a:off x="4638669" y="1415549"/>
            <a:ext cx="1457331" cy="16827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806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25E9-8960-D949-B764-2955A85E09E0}"/>
              </a:ext>
            </a:extLst>
          </p:cNvPr>
          <p:cNvSpPr>
            <a:spLocks noGrp="1"/>
          </p:cNvSpPr>
          <p:nvPr>
            <p:ph type="title"/>
          </p:nvPr>
        </p:nvSpPr>
        <p:spPr>
          <a:xfrm>
            <a:off x="177939" y="154450"/>
            <a:ext cx="5462723" cy="691749"/>
          </a:xfrm>
          <a:solidFill>
            <a:schemeClr val="tx2">
              <a:lumMod val="20000"/>
              <a:lumOff val="80000"/>
            </a:schemeClr>
          </a:solidFill>
          <a:effectLst>
            <a:glow rad="139700">
              <a:schemeClr val="accent3">
                <a:satMod val="175000"/>
                <a:alpha val="40000"/>
              </a:schemeClr>
            </a:glow>
          </a:effectLst>
        </p:spPr>
        <p:txBody>
          <a:bodyPr>
            <a:normAutofit/>
          </a:bodyPr>
          <a:lstStyle/>
          <a:p>
            <a:pPr algn="ct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Q</a:t>
            </a:r>
            <a:r>
              <a:rPr lang="en-TR" sz="2400" b="1" dirty="0">
                <a:solidFill>
                  <a:srgbClr val="C00000"/>
                </a:solidFill>
                <a:latin typeface="Tahoma" panose="020B0604030504040204" pitchFamily="34" charset="0"/>
                <a:ea typeface="Tahoma" panose="020B0604030504040204" pitchFamily="34" charset="0"/>
                <a:cs typeface="Tahoma" panose="020B0604030504040204" pitchFamily="34" charset="0"/>
              </a:rPr>
              <a:t>uality of Life – OVHIPEC-1</a:t>
            </a:r>
          </a:p>
        </p:txBody>
      </p:sp>
      <p:pic>
        <p:nvPicPr>
          <p:cNvPr id="5" name="Content Placeholder 4">
            <a:extLst>
              <a:ext uri="{FF2B5EF4-FFF2-40B4-BE49-F238E27FC236}">
                <a16:creationId xmlns:a16="http://schemas.microsoft.com/office/drawing/2014/main" id="{08271E7F-02EF-6D48-9EB5-324A20630B45}"/>
              </a:ext>
            </a:extLst>
          </p:cNvPr>
          <p:cNvPicPr>
            <a:picLocks noGrp="1" noChangeAspect="1"/>
          </p:cNvPicPr>
          <p:nvPr>
            <p:ph idx="1"/>
          </p:nvPr>
        </p:nvPicPr>
        <p:blipFill>
          <a:blip r:embed="rId2"/>
          <a:stretch>
            <a:fillRect/>
          </a:stretch>
        </p:blipFill>
        <p:spPr>
          <a:xfrm>
            <a:off x="177939" y="953703"/>
            <a:ext cx="2647858" cy="1896511"/>
          </a:xfrm>
          <a:ln>
            <a:solidFill>
              <a:srgbClr val="C00000"/>
            </a:solidFill>
          </a:ln>
          <a:effectLst>
            <a:innerShdw blurRad="63500" dist="50800" dir="13500000">
              <a:prstClr val="black">
                <a:alpha val="50000"/>
              </a:prstClr>
            </a:innerShdw>
          </a:effectLst>
        </p:spPr>
      </p:pic>
      <p:pic>
        <p:nvPicPr>
          <p:cNvPr id="11" name="Picture 10">
            <a:extLst>
              <a:ext uri="{FF2B5EF4-FFF2-40B4-BE49-F238E27FC236}">
                <a16:creationId xmlns:a16="http://schemas.microsoft.com/office/drawing/2014/main" id="{837B7AE9-7BBA-0448-A9AD-553CD08EE57E}"/>
              </a:ext>
            </a:extLst>
          </p:cNvPr>
          <p:cNvPicPr>
            <a:picLocks noChangeAspect="1"/>
          </p:cNvPicPr>
          <p:nvPr/>
        </p:nvPicPr>
        <p:blipFill>
          <a:blip r:embed="rId3"/>
          <a:stretch>
            <a:fillRect/>
          </a:stretch>
        </p:blipFill>
        <p:spPr>
          <a:xfrm>
            <a:off x="2920911" y="953704"/>
            <a:ext cx="2838085" cy="1896511"/>
          </a:xfrm>
          <a:prstGeom prst="rect">
            <a:avLst/>
          </a:prstGeom>
          <a:ln>
            <a:solidFill>
              <a:srgbClr val="C00000"/>
            </a:solidFill>
          </a:ln>
          <a:effectLst>
            <a:innerShdw blurRad="63500" dist="50800" dir="13500000">
              <a:prstClr val="black">
                <a:alpha val="50000"/>
              </a:prstClr>
            </a:innerShdw>
          </a:effectLst>
        </p:spPr>
      </p:pic>
      <p:sp>
        <p:nvSpPr>
          <p:cNvPr id="12" name="TextBox 11">
            <a:extLst>
              <a:ext uri="{FF2B5EF4-FFF2-40B4-BE49-F238E27FC236}">
                <a16:creationId xmlns:a16="http://schemas.microsoft.com/office/drawing/2014/main" id="{88AC19E1-D7C4-5043-810C-DA9E28D0805F}"/>
              </a:ext>
            </a:extLst>
          </p:cNvPr>
          <p:cNvSpPr txBox="1"/>
          <p:nvPr/>
        </p:nvSpPr>
        <p:spPr>
          <a:xfrm>
            <a:off x="3860012" y="2986874"/>
            <a:ext cx="1983235" cy="246221"/>
          </a:xfrm>
          <a:prstGeom prst="rect">
            <a:avLst/>
          </a:prstGeom>
          <a:noFill/>
        </p:spPr>
        <p:txBody>
          <a:bodyPr wrap="none" rtlCol="0">
            <a:spAutoFit/>
          </a:bodyPr>
          <a:lstStyle/>
          <a:p>
            <a:r>
              <a:rPr lang="en-TR" sz="1000" b="1" i="1" dirty="0">
                <a:solidFill>
                  <a:srgbClr val="002060"/>
                </a:solidFill>
              </a:rPr>
              <a:t>Koole et al, Eur J Surg Oncol, 2021</a:t>
            </a:r>
          </a:p>
        </p:txBody>
      </p:sp>
      <p:sp>
        <p:nvSpPr>
          <p:cNvPr id="8" name="TextBox 7">
            <a:extLst>
              <a:ext uri="{FF2B5EF4-FFF2-40B4-BE49-F238E27FC236}">
                <a16:creationId xmlns:a16="http://schemas.microsoft.com/office/drawing/2014/main" id="{1AC9E1BE-8B8D-5341-A867-66268B618A9C}"/>
              </a:ext>
            </a:extLst>
          </p:cNvPr>
          <p:cNvSpPr txBox="1"/>
          <p:nvPr/>
        </p:nvSpPr>
        <p:spPr>
          <a:xfrm>
            <a:off x="141991" y="923155"/>
            <a:ext cx="2838085" cy="338554"/>
          </a:xfrm>
          <a:prstGeom prst="rect">
            <a:avLst/>
          </a:prstGeom>
          <a:noFill/>
        </p:spPr>
        <p:txBody>
          <a:bodyPr wrap="none" rtlCol="0">
            <a:spAutoFit/>
          </a:bodyPr>
          <a:lstStyle/>
          <a:p>
            <a:r>
              <a:rPr lang="en-US" sz="1600" b="1" dirty="0">
                <a:solidFill>
                  <a:srgbClr val="C00000"/>
                </a:solidFill>
                <a:effectLst/>
                <a:latin typeface="AdvOTb83ee1dd.B"/>
              </a:rPr>
              <a:t>QLQ-C30 gastrointestinal score </a:t>
            </a:r>
            <a:endParaRPr lang="en-US" sz="1600" b="1" dirty="0">
              <a:solidFill>
                <a:srgbClr val="C00000"/>
              </a:solidFill>
            </a:endParaRPr>
          </a:p>
        </p:txBody>
      </p:sp>
      <p:sp>
        <p:nvSpPr>
          <p:cNvPr id="10" name="TextBox 9">
            <a:extLst>
              <a:ext uri="{FF2B5EF4-FFF2-40B4-BE49-F238E27FC236}">
                <a16:creationId xmlns:a16="http://schemas.microsoft.com/office/drawing/2014/main" id="{9CBD7EB6-2944-5544-A390-A00A4DF1ABFC}"/>
              </a:ext>
            </a:extLst>
          </p:cNvPr>
          <p:cNvSpPr txBox="1"/>
          <p:nvPr/>
        </p:nvSpPr>
        <p:spPr>
          <a:xfrm>
            <a:off x="3118548" y="930838"/>
            <a:ext cx="2601421" cy="338554"/>
          </a:xfrm>
          <a:prstGeom prst="rect">
            <a:avLst/>
          </a:prstGeom>
          <a:noFill/>
        </p:spPr>
        <p:txBody>
          <a:bodyPr wrap="square" rtlCol="0">
            <a:spAutoFit/>
          </a:bodyPr>
          <a:lstStyle/>
          <a:p>
            <a:r>
              <a:rPr lang="en-US" sz="1600" b="1" dirty="0">
                <a:solidFill>
                  <a:srgbClr val="C00000"/>
                </a:solidFill>
                <a:effectLst/>
                <a:latin typeface="AdvOTb83ee1dd.B"/>
              </a:rPr>
              <a:t>QLQ-C30 neuropathy score </a:t>
            </a:r>
            <a:endParaRPr lang="en-US" sz="1600" b="1" dirty="0">
              <a:solidFill>
                <a:srgbClr val="C00000"/>
              </a:solidFill>
            </a:endParaRPr>
          </a:p>
        </p:txBody>
      </p:sp>
      <p:sp>
        <p:nvSpPr>
          <p:cNvPr id="3" name="TextBox 2">
            <a:extLst>
              <a:ext uri="{FF2B5EF4-FFF2-40B4-BE49-F238E27FC236}">
                <a16:creationId xmlns:a16="http://schemas.microsoft.com/office/drawing/2014/main" id="{06585CEF-E4D4-7548-965D-83E2ABD541C6}"/>
              </a:ext>
            </a:extLst>
          </p:cNvPr>
          <p:cNvSpPr txBox="1"/>
          <p:nvPr/>
        </p:nvSpPr>
        <p:spPr>
          <a:xfrm>
            <a:off x="284813" y="1289154"/>
            <a:ext cx="184731" cy="369332"/>
          </a:xfrm>
          <a:prstGeom prst="rect">
            <a:avLst/>
          </a:prstGeom>
          <a:noFill/>
        </p:spPr>
        <p:txBody>
          <a:bodyPr wrap="none" rtlCol="0">
            <a:spAutoFit/>
          </a:bodyPr>
          <a:lstStyle/>
          <a:p>
            <a:endParaRPr lang="en-TR"/>
          </a:p>
        </p:txBody>
      </p:sp>
      <p:sp>
        <p:nvSpPr>
          <p:cNvPr id="4" name="Title 1">
            <a:extLst>
              <a:ext uri="{FF2B5EF4-FFF2-40B4-BE49-F238E27FC236}">
                <a16:creationId xmlns:a16="http://schemas.microsoft.com/office/drawing/2014/main" id="{65050D94-5B45-C8E6-BFE4-AB23F88A91DA}"/>
              </a:ext>
            </a:extLst>
          </p:cNvPr>
          <p:cNvSpPr txBox="1">
            <a:spLocks/>
          </p:cNvSpPr>
          <p:nvPr/>
        </p:nvSpPr>
        <p:spPr>
          <a:xfrm>
            <a:off x="6143610" y="162373"/>
            <a:ext cx="5803525" cy="691749"/>
          </a:xfrm>
          <a:prstGeom prst="rect">
            <a:avLst/>
          </a:prstGeom>
          <a:solidFill>
            <a:schemeClr val="tx2">
              <a:lumMod val="20000"/>
              <a:lumOff val="80000"/>
            </a:schemeClr>
          </a:solidFill>
          <a:effectLst>
            <a:glow rad="139700">
              <a:schemeClr val="accent3">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Q</a:t>
            </a:r>
            <a:r>
              <a:rPr lang="en-TR" sz="2000" b="1">
                <a:solidFill>
                  <a:srgbClr val="C00000"/>
                </a:solidFill>
                <a:latin typeface="Tahoma" panose="020B0604030504040204" pitchFamily="34" charset="0"/>
                <a:ea typeface="Tahoma" panose="020B0604030504040204" pitchFamily="34" charset="0"/>
                <a:cs typeface="Tahoma" panose="020B0604030504040204" pitchFamily="34" charset="0"/>
              </a:rPr>
              <a:t>uality of Life &amp; KOV-HIPEC-01 &amp; 2022</a:t>
            </a:r>
            <a:endParaRPr lang="en-TR"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9AFF0BB-1886-59DC-0FE6-21AB1F88C3AB}"/>
              </a:ext>
            </a:extLst>
          </p:cNvPr>
          <p:cNvPicPr>
            <a:picLocks noChangeAspect="1"/>
          </p:cNvPicPr>
          <p:nvPr/>
        </p:nvPicPr>
        <p:blipFill>
          <a:blip r:embed="rId4"/>
          <a:stretch>
            <a:fillRect/>
          </a:stretch>
        </p:blipFill>
        <p:spPr>
          <a:xfrm>
            <a:off x="6096000" y="996485"/>
            <a:ext cx="5682137" cy="2178600"/>
          </a:xfrm>
          <a:prstGeom prst="rect">
            <a:avLst/>
          </a:prstGeom>
          <a:effectLst>
            <a:innerShdw blurRad="63500" dist="50800" dir="13500000">
              <a:prstClr val="black">
                <a:alpha val="50000"/>
              </a:prstClr>
            </a:innerShdw>
          </a:effectLst>
        </p:spPr>
      </p:pic>
      <p:sp>
        <p:nvSpPr>
          <p:cNvPr id="9" name="Rectangle 8">
            <a:extLst>
              <a:ext uri="{FF2B5EF4-FFF2-40B4-BE49-F238E27FC236}">
                <a16:creationId xmlns:a16="http://schemas.microsoft.com/office/drawing/2014/main" id="{6D03541B-F89B-6F5C-6929-8EFA0D1CAD48}"/>
              </a:ext>
            </a:extLst>
          </p:cNvPr>
          <p:cNvSpPr/>
          <p:nvPr/>
        </p:nvSpPr>
        <p:spPr>
          <a:xfrm flipV="1">
            <a:off x="6848061" y="1119877"/>
            <a:ext cx="1590261" cy="3385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4" name="Rectangle 13">
            <a:extLst>
              <a:ext uri="{FF2B5EF4-FFF2-40B4-BE49-F238E27FC236}">
                <a16:creationId xmlns:a16="http://schemas.microsoft.com/office/drawing/2014/main" id="{D3FDD5F8-4DE3-968F-37A9-358FDD944C00}"/>
              </a:ext>
            </a:extLst>
          </p:cNvPr>
          <p:cNvSpPr/>
          <p:nvPr/>
        </p:nvSpPr>
        <p:spPr>
          <a:xfrm flipV="1">
            <a:off x="9674087" y="1119877"/>
            <a:ext cx="1590261" cy="3385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5" name="TextBox 14">
            <a:extLst>
              <a:ext uri="{FF2B5EF4-FFF2-40B4-BE49-F238E27FC236}">
                <a16:creationId xmlns:a16="http://schemas.microsoft.com/office/drawing/2014/main" id="{0EF38E83-CA8B-261B-8DE3-688CE33B0378}"/>
              </a:ext>
            </a:extLst>
          </p:cNvPr>
          <p:cNvSpPr txBox="1"/>
          <p:nvPr/>
        </p:nvSpPr>
        <p:spPr>
          <a:xfrm>
            <a:off x="231375" y="3775062"/>
            <a:ext cx="5355849" cy="461665"/>
          </a:xfrm>
          <a:prstGeom prst="rect">
            <a:avLst/>
          </a:prstGeom>
          <a:solidFill>
            <a:schemeClr val="tx2">
              <a:lumMod val="20000"/>
              <a:lumOff val="80000"/>
            </a:schemeClr>
          </a:solidFill>
          <a:effectLst>
            <a:glow rad="139700">
              <a:schemeClr val="accent3">
                <a:satMod val="175000"/>
                <a:alpha val="40000"/>
              </a:schemeClr>
            </a:glow>
          </a:effectLst>
        </p:spPr>
        <p:txBody>
          <a:bodyPr wrap="square" rtlCol="0">
            <a:spAutoFit/>
          </a:bodyPr>
          <a:lstStyle/>
          <a:p>
            <a:r>
              <a:rPr lang="en-US"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Chipor</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 Study &amp; Quality of Life</a:t>
            </a:r>
            <a:endPar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screenshot of a graph&#10;&#10;Description automatically generated">
            <a:extLst>
              <a:ext uri="{FF2B5EF4-FFF2-40B4-BE49-F238E27FC236}">
                <a16:creationId xmlns:a16="http://schemas.microsoft.com/office/drawing/2014/main" id="{5B73D557-44B3-C573-BDF8-DC06F7C834FF}"/>
              </a:ext>
            </a:extLst>
          </p:cNvPr>
          <p:cNvPicPr>
            <a:picLocks noChangeAspect="1"/>
          </p:cNvPicPr>
          <p:nvPr/>
        </p:nvPicPr>
        <p:blipFill>
          <a:blip r:embed="rId5"/>
          <a:stretch>
            <a:fillRect/>
          </a:stretch>
        </p:blipFill>
        <p:spPr>
          <a:xfrm>
            <a:off x="177939" y="4378823"/>
            <a:ext cx="5581057" cy="2324725"/>
          </a:xfrm>
          <a:prstGeom prst="rect">
            <a:avLst/>
          </a:prstGeom>
          <a:effectLst>
            <a:outerShdw blurRad="50800" dist="38100" dir="13500000" algn="br" rotWithShape="0">
              <a:prstClr val="black">
                <a:alpha val="40000"/>
              </a:prstClr>
            </a:outerShdw>
          </a:effectLst>
        </p:spPr>
      </p:pic>
      <p:sp>
        <p:nvSpPr>
          <p:cNvPr id="17" name="TextBox 16">
            <a:extLst>
              <a:ext uri="{FF2B5EF4-FFF2-40B4-BE49-F238E27FC236}">
                <a16:creationId xmlns:a16="http://schemas.microsoft.com/office/drawing/2014/main" id="{DEC21C6A-2DC6-6323-2F88-FB75251DAFD1}"/>
              </a:ext>
            </a:extLst>
          </p:cNvPr>
          <p:cNvSpPr txBox="1"/>
          <p:nvPr/>
        </p:nvSpPr>
        <p:spPr>
          <a:xfrm>
            <a:off x="9160298" y="3110645"/>
            <a:ext cx="2786340" cy="253916"/>
          </a:xfrm>
          <a:prstGeom prst="rect">
            <a:avLst/>
          </a:prstGeom>
          <a:noFill/>
        </p:spPr>
        <p:txBody>
          <a:bodyPr wrap="none" rtlCol="0">
            <a:spAutoFit/>
          </a:bodyPr>
          <a:lstStyle/>
          <a:p>
            <a:r>
              <a:rPr lang="en-US" sz="1050" b="1" i="1" dirty="0">
                <a:solidFill>
                  <a:srgbClr val="002060"/>
                </a:solidFill>
              </a:rPr>
              <a:t>Kim JH, et al. J </a:t>
            </a:r>
            <a:r>
              <a:rPr lang="en-US" sz="1050" b="1" i="1" dirty="0" err="1">
                <a:solidFill>
                  <a:srgbClr val="002060"/>
                </a:solidFill>
              </a:rPr>
              <a:t>Gynecol</a:t>
            </a:r>
            <a:r>
              <a:rPr lang="en-US" sz="1050" b="1" i="1" dirty="0">
                <a:solidFill>
                  <a:srgbClr val="002060"/>
                </a:solidFill>
              </a:rPr>
              <a:t> Oncol. 2022;33(4):e54. </a:t>
            </a:r>
          </a:p>
        </p:txBody>
      </p:sp>
      <p:sp>
        <p:nvSpPr>
          <p:cNvPr id="18" name="Title 1">
            <a:extLst>
              <a:ext uri="{FF2B5EF4-FFF2-40B4-BE49-F238E27FC236}">
                <a16:creationId xmlns:a16="http://schemas.microsoft.com/office/drawing/2014/main" id="{8A7E2E94-FFF1-BD90-37FA-2ABDBF0B6B8F}"/>
              </a:ext>
            </a:extLst>
          </p:cNvPr>
          <p:cNvSpPr txBox="1">
            <a:spLocks/>
          </p:cNvSpPr>
          <p:nvPr/>
        </p:nvSpPr>
        <p:spPr>
          <a:xfrm>
            <a:off x="6325557" y="3675234"/>
            <a:ext cx="5468385" cy="706930"/>
          </a:xfrm>
          <a:prstGeom prst="rect">
            <a:avLst/>
          </a:prstGeom>
          <a:solidFill>
            <a:schemeClr val="tx2">
              <a:lumMod val="20000"/>
              <a:lumOff val="80000"/>
            </a:schemeClr>
          </a:solidFill>
          <a:effectLst>
            <a:glow rad="139700">
              <a:schemeClr val="accent3">
                <a:satMod val="175000"/>
                <a:alpha val="40000"/>
              </a:schemeClr>
            </a:glo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SGO, 2023, Tampa &amp; HOT </a:t>
            </a:r>
          </a:p>
          <a:p>
            <a:pPr algn="ct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STUDY: NCT 02124421 </a:t>
            </a:r>
          </a:p>
        </p:txBody>
      </p:sp>
      <p:sp>
        <p:nvSpPr>
          <p:cNvPr id="19" name="Content Placeholder 2">
            <a:extLst>
              <a:ext uri="{FF2B5EF4-FFF2-40B4-BE49-F238E27FC236}">
                <a16:creationId xmlns:a16="http://schemas.microsoft.com/office/drawing/2014/main" id="{80E0EEB0-5947-B60F-F407-02ACCE63D768}"/>
              </a:ext>
            </a:extLst>
          </p:cNvPr>
          <p:cNvSpPr txBox="1">
            <a:spLocks/>
          </p:cNvSpPr>
          <p:nvPr/>
        </p:nvSpPr>
        <p:spPr>
          <a:xfrm>
            <a:off x="6356110" y="5001228"/>
            <a:ext cx="5498887" cy="1466740"/>
          </a:xfrm>
          <a:prstGeom prst="rect">
            <a:avLst/>
          </a:prstGeom>
          <a:solidFill>
            <a:schemeClr val="accent2">
              <a:lumMod val="20000"/>
              <a:lumOff val="80000"/>
            </a:schemeClr>
          </a:solidFill>
          <a:effectLst>
            <a:glow rad="139700">
              <a:schemeClr val="accent2">
                <a:satMod val="175000"/>
                <a:alpha val="40000"/>
              </a:schemeClr>
            </a:glow>
          </a:effectLst>
          <a:scene3d>
            <a:camera prst="orthographicFront"/>
            <a:lightRig rig="threePt" dir="t"/>
          </a:scene3d>
          <a:sp3d>
            <a:bevelT prst="convex"/>
          </a:sp3d>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itchFamily="2" charset="2"/>
              <a:buChar char="Ø"/>
            </a:pPr>
            <a:r>
              <a:rPr lang="en-US" sz="2400" b="1" dirty="0">
                <a:latin typeface="Tahoma" panose="020B0604030504040204" pitchFamily="34" charset="0"/>
                <a:ea typeface="Tahoma" panose="020B0604030504040204" pitchFamily="34" charset="0"/>
                <a:cs typeface="Tahoma" panose="020B0604030504040204" pitchFamily="34" charset="0"/>
              </a:rPr>
              <a:t>No long-term impairment of HRQL was observed after adjusting for age and tumor burden </a:t>
            </a:r>
            <a:r>
              <a:rPr lang="en-US" sz="2400" dirty="0">
                <a:latin typeface="Tahoma" panose="020B0604030504040204" pitchFamily="34" charset="0"/>
                <a:ea typeface="Tahoma" panose="020B0604030504040204" pitchFamily="34" charset="0"/>
                <a:cs typeface="Tahoma" panose="020B0604030504040204" pitchFamily="34" charset="0"/>
              </a:rPr>
              <a:t>(Estimated Marginal Means [EMM] method) </a:t>
            </a:r>
            <a:endParaRPr lang="en-US" sz="36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cxnSp>
        <p:nvCxnSpPr>
          <p:cNvPr id="21" name="Straight Connector 20">
            <a:extLst>
              <a:ext uri="{FF2B5EF4-FFF2-40B4-BE49-F238E27FC236}">
                <a16:creationId xmlns:a16="http://schemas.microsoft.com/office/drawing/2014/main" id="{E2D79D8C-9EDE-9164-A70B-6098279A9CB1}"/>
              </a:ext>
            </a:extLst>
          </p:cNvPr>
          <p:cNvCxnSpPr/>
          <p:nvPr/>
        </p:nvCxnSpPr>
        <p:spPr>
          <a:xfrm>
            <a:off x="5927498" y="0"/>
            <a:ext cx="0" cy="6858000"/>
          </a:xfrm>
          <a:prstGeom prst="line">
            <a:avLst/>
          </a:prstGeom>
          <a:ln w="28575">
            <a:solidFill>
              <a:srgbClr val="0070C0"/>
            </a:solidFil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DDE146-8D73-C229-B36B-4B604B28EB99}"/>
              </a:ext>
            </a:extLst>
          </p:cNvPr>
          <p:cNvCxnSpPr>
            <a:cxnSpLocks/>
          </p:cNvCxnSpPr>
          <p:nvPr/>
        </p:nvCxnSpPr>
        <p:spPr>
          <a:xfrm>
            <a:off x="0" y="3421318"/>
            <a:ext cx="12192000" cy="0"/>
          </a:xfrm>
          <a:prstGeom prst="line">
            <a:avLst/>
          </a:prstGeom>
          <a:ln w="28575">
            <a:solidFill>
              <a:srgbClr val="0070C0"/>
            </a:solidFil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36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0740-2EFE-7A42-9222-5B0AC8CF023E}"/>
              </a:ext>
            </a:extLst>
          </p:cNvPr>
          <p:cNvSpPr>
            <a:spLocks noGrp="1"/>
          </p:cNvSpPr>
          <p:nvPr>
            <p:ph type="title"/>
          </p:nvPr>
        </p:nvSpPr>
        <p:spPr>
          <a:xfrm>
            <a:off x="838200" y="84279"/>
            <a:ext cx="10515600" cy="473714"/>
          </a:xfrm>
        </p:spPr>
        <p:txBody>
          <a:bodyPr>
            <a:normAutofit fontScale="90000"/>
          </a:bodyPr>
          <a:lstStyle/>
          <a:p>
            <a:pPr algn="ctr"/>
            <a:r>
              <a:rPr lang="en-TR" b="1" dirty="0">
                <a:solidFill>
                  <a:srgbClr val="C00000"/>
                </a:solidFill>
              </a:rPr>
              <a:t>OVHIPEC-1 – Adverse Events &amp; 2018 </a:t>
            </a:r>
          </a:p>
        </p:txBody>
      </p:sp>
      <p:pic>
        <p:nvPicPr>
          <p:cNvPr id="8" name="Content Placeholder 7">
            <a:extLst>
              <a:ext uri="{FF2B5EF4-FFF2-40B4-BE49-F238E27FC236}">
                <a16:creationId xmlns:a16="http://schemas.microsoft.com/office/drawing/2014/main" id="{841A9816-6847-EE43-82B7-4BDCD1066AAC}"/>
              </a:ext>
            </a:extLst>
          </p:cNvPr>
          <p:cNvPicPr>
            <a:picLocks noGrp="1" noChangeAspect="1"/>
          </p:cNvPicPr>
          <p:nvPr>
            <p:ph idx="1"/>
          </p:nvPr>
        </p:nvPicPr>
        <p:blipFill>
          <a:blip r:embed="rId2"/>
          <a:stretch>
            <a:fillRect/>
          </a:stretch>
        </p:blipFill>
        <p:spPr>
          <a:xfrm>
            <a:off x="218364" y="785611"/>
            <a:ext cx="11755272" cy="5757197"/>
          </a:xfrm>
        </p:spPr>
      </p:pic>
      <p:sp>
        <p:nvSpPr>
          <p:cNvPr id="6" name="Tekstvak 20">
            <a:extLst>
              <a:ext uri="{FF2B5EF4-FFF2-40B4-BE49-F238E27FC236}">
                <a16:creationId xmlns:a16="http://schemas.microsoft.com/office/drawing/2014/main" id="{4BF83581-EF8D-2744-831E-505CDEB3A927}"/>
              </a:ext>
            </a:extLst>
          </p:cNvPr>
          <p:cNvSpPr txBox="1"/>
          <p:nvPr/>
        </p:nvSpPr>
        <p:spPr>
          <a:xfrm>
            <a:off x="9008235" y="6519805"/>
            <a:ext cx="3183765" cy="253916"/>
          </a:xfrm>
          <a:prstGeom prst="rect">
            <a:avLst/>
          </a:prstGeom>
          <a:noFill/>
        </p:spPr>
        <p:txBody>
          <a:bodyPr wrap="square" rtlCol="0">
            <a:spAutoFit/>
          </a:bodyPr>
          <a:lstStyle/>
          <a:p>
            <a:r>
              <a:rPr lang="nl-NL" sz="1050" dirty="0">
                <a:solidFill>
                  <a:srgbClr val="002060"/>
                </a:solidFill>
              </a:rPr>
              <a:t>Van Driel WJ et al., New </a:t>
            </a:r>
            <a:r>
              <a:rPr lang="nl-NL" sz="1050" dirty="0" err="1">
                <a:solidFill>
                  <a:srgbClr val="002060"/>
                </a:solidFill>
              </a:rPr>
              <a:t>Engl</a:t>
            </a:r>
            <a:r>
              <a:rPr lang="nl-NL" sz="1050" dirty="0">
                <a:solidFill>
                  <a:srgbClr val="002060"/>
                </a:solidFill>
              </a:rPr>
              <a:t> J </a:t>
            </a:r>
            <a:r>
              <a:rPr lang="nl-NL" sz="1050" dirty="0" err="1">
                <a:solidFill>
                  <a:srgbClr val="002060"/>
                </a:solidFill>
              </a:rPr>
              <a:t>Med</a:t>
            </a:r>
            <a:r>
              <a:rPr lang="nl-NL" sz="1050" dirty="0">
                <a:solidFill>
                  <a:srgbClr val="002060"/>
                </a:solidFill>
              </a:rPr>
              <a:t> 2018</a:t>
            </a:r>
          </a:p>
        </p:txBody>
      </p:sp>
      <p:sp>
        <p:nvSpPr>
          <p:cNvPr id="3" name="TextBox 2">
            <a:extLst>
              <a:ext uri="{FF2B5EF4-FFF2-40B4-BE49-F238E27FC236}">
                <a16:creationId xmlns:a16="http://schemas.microsoft.com/office/drawing/2014/main" id="{9F09EC92-323B-A345-9491-1406CB2C444A}"/>
              </a:ext>
            </a:extLst>
          </p:cNvPr>
          <p:cNvSpPr txBox="1"/>
          <p:nvPr/>
        </p:nvSpPr>
        <p:spPr>
          <a:xfrm>
            <a:off x="7544887" y="1022699"/>
            <a:ext cx="583814" cy="369332"/>
          </a:xfrm>
          <a:prstGeom prst="rect">
            <a:avLst/>
          </a:prstGeom>
          <a:noFill/>
        </p:spPr>
        <p:txBody>
          <a:bodyPr wrap="none" rtlCol="0">
            <a:spAutoFit/>
          </a:bodyPr>
          <a:lstStyle/>
          <a:p>
            <a:r>
              <a:rPr lang="en-TR" dirty="0">
                <a:solidFill>
                  <a:srgbClr val="C00000"/>
                </a:solidFill>
              </a:rPr>
              <a:t>25%</a:t>
            </a:r>
          </a:p>
        </p:txBody>
      </p:sp>
      <p:sp>
        <p:nvSpPr>
          <p:cNvPr id="7" name="TextBox 6">
            <a:extLst>
              <a:ext uri="{FF2B5EF4-FFF2-40B4-BE49-F238E27FC236}">
                <a16:creationId xmlns:a16="http://schemas.microsoft.com/office/drawing/2014/main" id="{903E4650-F444-6C4C-9F25-46DDD8FEAE09}"/>
              </a:ext>
            </a:extLst>
          </p:cNvPr>
          <p:cNvSpPr txBox="1"/>
          <p:nvPr/>
        </p:nvSpPr>
        <p:spPr>
          <a:xfrm>
            <a:off x="11192799" y="1068946"/>
            <a:ext cx="583814" cy="369332"/>
          </a:xfrm>
          <a:prstGeom prst="rect">
            <a:avLst/>
          </a:prstGeom>
          <a:noFill/>
        </p:spPr>
        <p:txBody>
          <a:bodyPr wrap="none" rtlCol="0">
            <a:spAutoFit/>
          </a:bodyPr>
          <a:lstStyle/>
          <a:p>
            <a:r>
              <a:rPr lang="en-TR" dirty="0">
                <a:solidFill>
                  <a:srgbClr val="C00000"/>
                </a:solidFill>
              </a:rPr>
              <a:t>27%</a:t>
            </a:r>
          </a:p>
        </p:txBody>
      </p:sp>
      <p:sp>
        <p:nvSpPr>
          <p:cNvPr id="10" name="Rectangle 9">
            <a:extLst>
              <a:ext uri="{FF2B5EF4-FFF2-40B4-BE49-F238E27FC236}">
                <a16:creationId xmlns:a16="http://schemas.microsoft.com/office/drawing/2014/main" id="{C116BDAE-43AC-0743-83CF-954F119EB0F5}"/>
              </a:ext>
            </a:extLst>
          </p:cNvPr>
          <p:cNvSpPr/>
          <p:nvPr/>
        </p:nvSpPr>
        <p:spPr>
          <a:xfrm flipV="1">
            <a:off x="7096259" y="1438278"/>
            <a:ext cx="1481071" cy="50530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Rectangle 11">
            <a:extLst>
              <a:ext uri="{FF2B5EF4-FFF2-40B4-BE49-F238E27FC236}">
                <a16:creationId xmlns:a16="http://schemas.microsoft.com/office/drawing/2014/main" id="{C94E5D10-F153-FA44-8DEA-BC407532859F}"/>
              </a:ext>
            </a:extLst>
          </p:cNvPr>
          <p:cNvSpPr/>
          <p:nvPr/>
        </p:nvSpPr>
        <p:spPr>
          <a:xfrm flipV="1">
            <a:off x="10367478" y="1438278"/>
            <a:ext cx="1481071" cy="50530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TextBox 3">
            <a:extLst>
              <a:ext uri="{FF2B5EF4-FFF2-40B4-BE49-F238E27FC236}">
                <a16:creationId xmlns:a16="http://schemas.microsoft.com/office/drawing/2014/main" id="{EE4FB2F9-431B-A247-818B-15AB41AE9874}"/>
              </a:ext>
            </a:extLst>
          </p:cNvPr>
          <p:cNvSpPr txBox="1"/>
          <p:nvPr/>
        </p:nvSpPr>
        <p:spPr>
          <a:xfrm>
            <a:off x="4018937" y="1284389"/>
            <a:ext cx="1051891" cy="461665"/>
          </a:xfrm>
          <a:prstGeom prst="rect">
            <a:avLst/>
          </a:prstGeom>
          <a:noFill/>
          <a:ln>
            <a:solidFill>
              <a:srgbClr val="C00000"/>
            </a:solidFill>
          </a:ln>
        </p:spPr>
        <p:txBody>
          <a:bodyPr wrap="none" rtlCol="0">
            <a:spAutoFit/>
          </a:bodyPr>
          <a:lstStyle/>
          <a:p>
            <a:r>
              <a:rPr lang="en-US" sz="2400" b="1" dirty="0">
                <a:solidFill>
                  <a:srgbClr val="C00000"/>
                </a:solidFill>
              </a:rPr>
              <a:t>p</a:t>
            </a:r>
            <a:r>
              <a:rPr lang="en-TR" sz="2400" b="1" dirty="0">
                <a:solidFill>
                  <a:srgbClr val="C00000"/>
                </a:solidFill>
              </a:rPr>
              <a:t>=0.76</a:t>
            </a:r>
          </a:p>
        </p:txBody>
      </p:sp>
    </p:spTree>
    <p:extLst>
      <p:ext uri="{BB962C8B-B14F-4D97-AF65-F5344CB8AC3E}">
        <p14:creationId xmlns:p14="http://schemas.microsoft.com/office/powerpoint/2010/main" val="352514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AA18-214C-2442-A8FD-C432525B6C88}"/>
              </a:ext>
            </a:extLst>
          </p:cNvPr>
          <p:cNvSpPr>
            <a:spLocks noGrp="1"/>
          </p:cNvSpPr>
          <p:nvPr>
            <p:ph type="title"/>
          </p:nvPr>
        </p:nvSpPr>
        <p:spPr/>
        <p:txBody>
          <a:bodyPr/>
          <a:lstStyle/>
          <a:p>
            <a:pPr algn="ctr"/>
            <a:r>
              <a:rPr lang="en-US" b="1" dirty="0">
                <a:solidFill>
                  <a:srgbClr val="C00000"/>
                </a:solidFill>
              </a:rPr>
              <a:t>R</a:t>
            </a:r>
            <a:r>
              <a:rPr lang="en-TR" b="1" dirty="0">
                <a:solidFill>
                  <a:srgbClr val="C00000"/>
                </a:solidFill>
              </a:rPr>
              <a:t>egional and Intravenous Therapy</a:t>
            </a:r>
          </a:p>
        </p:txBody>
      </p:sp>
      <p:pic>
        <p:nvPicPr>
          <p:cNvPr id="6" name="Content Placeholder 5">
            <a:extLst>
              <a:ext uri="{FF2B5EF4-FFF2-40B4-BE49-F238E27FC236}">
                <a16:creationId xmlns:a16="http://schemas.microsoft.com/office/drawing/2014/main" id="{8980B7C3-6D05-0E47-9AAD-B1A43C81484B}"/>
              </a:ext>
            </a:extLst>
          </p:cNvPr>
          <p:cNvPicPr>
            <a:picLocks noGrp="1" noChangeAspect="1"/>
          </p:cNvPicPr>
          <p:nvPr>
            <p:ph idx="1"/>
          </p:nvPr>
        </p:nvPicPr>
        <p:blipFill>
          <a:blip r:embed="rId2"/>
          <a:stretch>
            <a:fillRect/>
          </a:stretch>
        </p:blipFill>
        <p:spPr>
          <a:xfrm>
            <a:off x="1628270" y="1382882"/>
            <a:ext cx="8935459" cy="3189119"/>
          </a:xfrm>
        </p:spPr>
      </p:pic>
      <p:sp>
        <p:nvSpPr>
          <p:cNvPr id="4" name="TextBox 3">
            <a:extLst>
              <a:ext uri="{FF2B5EF4-FFF2-40B4-BE49-F238E27FC236}">
                <a16:creationId xmlns:a16="http://schemas.microsoft.com/office/drawing/2014/main" id="{70D787D6-1AA7-9542-B7BA-00D5B3D89883}"/>
              </a:ext>
            </a:extLst>
          </p:cNvPr>
          <p:cNvSpPr txBox="1"/>
          <p:nvPr/>
        </p:nvSpPr>
        <p:spPr>
          <a:xfrm>
            <a:off x="7832784" y="6488668"/>
            <a:ext cx="2581156" cy="261610"/>
          </a:xfrm>
          <a:prstGeom prst="rect">
            <a:avLst/>
          </a:prstGeom>
          <a:noFill/>
        </p:spPr>
        <p:txBody>
          <a:bodyPr wrap="none" rtlCol="0">
            <a:spAutoFit/>
          </a:bodyPr>
          <a:lstStyle/>
          <a:p>
            <a:r>
              <a:rPr lang="en-US" sz="1100" i="1" dirty="0">
                <a:effectLst/>
                <a:latin typeface="URWPalladioL"/>
              </a:rPr>
              <a:t>Lim et al. Int. J. Mol. Sci. </a:t>
            </a:r>
            <a:r>
              <a:rPr lang="en-US" sz="1100" b="1" dirty="0">
                <a:effectLst/>
                <a:latin typeface="URWPalladioL"/>
              </a:rPr>
              <a:t>2022</a:t>
            </a:r>
            <a:r>
              <a:rPr lang="en-US" sz="1100" dirty="0">
                <a:effectLst/>
                <a:latin typeface="URWPalladioL"/>
              </a:rPr>
              <a:t>, </a:t>
            </a:r>
            <a:r>
              <a:rPr lang="en-US" sz="1100" i="1" dirty="0">
                <a:effectLst/>
                <a:latin typeface="URWPalladioL"/>
              </a:rPr>
              <a:t>23</a:t>
            </a:r>
            <a:r>
              <a:rPr lang="en-US" sz="1100" dirty="0">
                <a:effectLst/>
                <a:latin typeface="URWPalladioL"/>
              </a:rPr>
              <a:t>, 10078. </a:t>
            </a:r>
            <a:endParaRPr lang="en-US" sz="1100" dirty="0"/>
          </a:p>
        </p:txBody>
      </p:sp>
      <p:sp>
        <p:nvSpPr>
          <p:cNvPr id="7" name="TextBox 6">
            <a:extLst>
              <a:ext uri="{FF2B5EF4-FFF2-40B4-BE49-F238E27FC236}">
                <a16:creationId xmlns:a16="http://schemas.microsoft.com/office/drawing/2014/main" id="{19777DA1-7CE7-DB41-BBD1-7C7EB7B59FFB}"/>
              </a:ext>
            </a:extLst>
          </p:cNvPr>
          <p:cNvSpPr txBox="1"/>
          <p:nvPr/>
        </p:nvSpPr>
        <p:spPr>
          <a:xfrm>
            <a:off x="838200" y="4636747"/>
            <a:ext cx="10292241" cy="167674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dirty="0"/>
              <a:t>T</a:t>
            </a:r>
            <a:r>
              <a:rPr lang="en-TR" dirty="0"/>
              <a:t>he outer layer of the tumor can achieve a high concentration of drug levels by direct exposure.</a:t>
            </a:r>
          </a:p>
          <a:p>
            <a:pPr marL="285750" indent="-285750">
              <a:lnSpc>
                <a:spcPct val="200000"/>
              </a:lnSpc>
              <a:buFont typeface="Arial" panose="020B0604020202020204" pitchFamily="34" charset="0"/>
              <a:buChar char="•"/>
            </a:pPr>
            <a:r>
              <a:rPr lang="en-US" dirty="0"/>
              <a:t>T</a:t>
            </a:r>
            <a:r>
              <a:rPr lang="en-TR" dirty="0"/>
              <a:t>he drug can reach the inner core layer of the tumor by microcirculation through systemic circulation.</a:t>
            </a:r>
          </a:p>
          <a:p>
            <a:pPr marL="285750" indent="-285750">
              <a:lnSpc>
                <a:spcPct val="200000"/>
              </a:lnSpc>
              <a:buFont typeface="Arial" panose="020B0604020202020204" pitchFamily="34" charset="0"/>
              <a:buChar char="•"/>
            </a:pPr>
            <a:r>
              <a:rPr lang="en-US" dirty="0"/>
              <a:t>P</a:t>
            </a:r>
            <a:r>
              <a:rPr lang="en-TR"/>
              <a:t>eritoneal-p</a:t>
            </a:r>
            <a:r>
              <a:rPr lang="tr-TR" dirty="0" err="1"/>
              <a:t>las</a:t>
            </a:r>
            <a:r>
              <a:rPr lang="en-TR"/>
              <a:t>ma </a:t>
            </a:r>
            <a:r>
              <a:rPr lang="en-TR" dirty="0"/>
              <a:t>barrier can decrase drug clearance rate from peritoneal cavity to systemic circulation.  </a:t>
            </a:r>
          </a:p>
        </p:txBody>
      </p:sp>
    </p:spTree>
    <p:extLst>
      <p:ext uri="{BB962C8B-B14F-4D97-AF65-F5344CB8AC3E}">
        <p14:creationId xmlns:p14="http://schemas.microsoft.com/office/powerpoint/2010/main" val="284812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F82B-E4F5-6442-B746-4323475583CF}"/>
              </a:ext>
            </a:extLst>
          </p:cNvPr>
          <p:cNvSpPr>
            <a:spLocks noGrp="1"/>
          </p:cNvSpPr>
          <p:nvPr>
            <p:ph type="title"/>
          </p:nvPr>
        </p:nvSpPr>
        <p:spPr>
          <a:xfrm>
            <a:off x="838200" y="365125"/>
            <a:ext cx="10515600" cy="843189"/>
          </a:xfrm>
        </p:spPr>
        <p:txBody>
          <a:bodyPr>
            <a:normAutofit fontScale="90000"/>
          </a:bodyPr>
          <a:lstStyle/>
          <a:p>
            <a:pPr algn="ctr"/>
            <a:r>
              <a:rPr lang="en-US" dirty="0">
                <a:solidFill>
                  <a:srgbClr val="C00000"/>
                </a:solidFill>
              </a:rPr>
              <a:t>Nephroprotection with Sodium Thiosulfate</a:t>
            </a:r>
            <a:br>
              <a:rPr lang="en-US" dirty="0">
                <a:solidFill>
                  <a:srgbClr val="C00000"/>
                </a:solidFill>
              </a:rPr>
            </a:br>
            <a:r>
              <a:rPr lang="en-US" dirty="0">
                <a:solidFill>
                  <a:srgbClr val="C00000"/>
                </a:solidFill>
              </a:rPr>
              <a:t>Protocol in OVHIPEC-1</a:t>
            </a:r>
          </a:p>
        </p:txBody>
      </p:sp>
      <p:sp>
        <p:nvSpPr>
          <p:cNvPr id="3" name="Content Placeholder 2">
            <a:extLst>
              <a:ext uri="{FF2B5EF4-FFF2-40B4-BE49-F238E27FC236}">
                <a16:creationId xmlns:a16="http://schemas.microsoft.com/office/drawing/2014/main" id="{1BD98BB6-3B1D-5140-B112-A4A97E84C404}"/>
              </a:ext>
            </a:extLst>
          </p:cNvPr>
          <p:cNvSpPr>
            <a:spLocks noGrp="1"/>
          </p:cNvSpPr>
          <p:nvPr>
            <p:ph idx="1"/>
          </p:nvPr>
        </p:nvSpPr>
        <p:spPr>
          <a:xfrm>
            <a:off x="838200" y="4587062"/>
            <a:ext cx="10515600" cy="1567385"/>
          </a:xfrm>
        </p:spPr>
        <p:txBody>
          <a:bodyPr>
            <a:normAutofit fontScale="92500" lnSpcReduction="20000"/>
          </a:bodyPr>
          <a:lstStyle/>
          <a:p>
            <a:pPr marL="0" indent="0" algn="ctr">
              <a:lnSpc>
                <a:spcPct val="200000"/>
              </a:lnSpc>
              <a:buNone/>
            </a:pPr>
            <a:r>
              <a:rPr lang="en-US" dirty="0"/>
              <a:t>9 g/m</a:t>
            </a:r>
            <a:r>
              <a:rPr lang="en-US" baseline="30000" dirty="0"/>
              <a:t>2</a:t>
            </a:r>
            <a:r>
              <a:rPr lang="en-US" dirty="0"/>
              <a:t> in 200 ml (</a:t>
            </a:r>
            <a:r>
              <a:rPr lang="en-US" dirty="0" err="1"/>
              <a:t>i.v.</a:t>
            </a:r>
            <a:r>
              <a:rPr lang="en-US" dirty="0"/>
              <a:t> bolus) - At the start of perfusion</a:t>
            </a:r>
          </a:p>
          <a:p>
            <a:pPr marL="0" indent="0" algn="ctr">
              <a:lnSpc>
                <a:spcPct val="200000"/>
              </a:lnSpc>
              <a:buNone/>
            </a:pPr>
            <a:r>
              <a:rPr lang="en-US" dirty="0"/>
              <a:t>12 g/m</a:t>
            </a:r>
            <a:r>
              <a:rPr lang="en-US" baseline="30000" dirty="0"/>
              <a:t>2</a:t>
            </a:r>
            <a:r>
              <a:rPr lang="en-US" dirty="0"/>
              <a:t> in 1000 ml (infusion) - Over 6 hours</a:t>
            </a:r>
          </a:p>
        </p:txBody>
      </p:sp>
      <p:pic>
        <p:nvPicPr>
          <p:cNvPr id="5" name="Picture 4">
            <a:extLst>
              <a:ext uri="{FF2B5EF4-FFF2-40B4-BE49-F238E27FC236}">
                <a16:creationId xmlns:a16="http://schemas.microsoft.com/office/drawing/2014/main" id="{5C5F123D-5E7E-8946-A5DE-1C5EAB8E5830}"/>
              </a:ext>
            </a:extLst>
          </p:cNvPr>
          <p:cNvPicPr>
            <a:picLocks noChangeAspect="1"/>
          </p:cNvPicPr>
          <p:nvPr/>
        </p:nvPicPr>
        <p:blipFill>
          <a:blip r:embed="rId2"/>
          <a:stretch>
            <a:fillRect/>
          </a:stretch>
        </p:blipFill>
        <p:spPr>
          <a:xfrm>
            <a:off x="2425700" y="1561578"/>
            <a:ext cx="7340600" cy="2897688"/>
          </a:xfrm>
          <a:prstGeom prst="rect">
            <a:avLst/>
          </a:prstGeom>
          <a:ln>
            <a:solidFill>
              <a:srgbClr val="C00000"/>
            </a:solidFill>
          </a:ln>
        </p:spPr>
      </p:pic>
      <p:sp>
        <p:nvSpPr>
          <p:cNvPr id="6" name="TextBox 5">
            <a:extLst>
              <a:ext uri="{FF2B5EF4-FFF2-40B4-BE49-F238E27FC236}">
                <a16:creationId xmlns:a16="http://schemas.microsoft.com/office/drawing/2014/main" id="{9FD79675-8D93-C54C-98E2-9260627B01A8}"/>
              </a:ext>
            </a:extLst>
          </p:cNvPr>
          <p:cNvSpPr txBox="1"/>
          <p:nvPr/>
        </p:nvSpPr>
        <p:spPr>
          <a:xfrm>
            <a:off x="8555276" y="6536716"/>
            <a:ext cx="3403496" cy="246221"/>
          </a:xfrm>
          <a:prstGeom prst="rect">
            <a:avLst/>
          </a:prstGeom>
          <a:noFill/>
        </p:spPr>
        <p:txBody>
          <a:bodyPr wrap="none" rtlCol="0">
            <a:spAutoFit/>
          </a:bodyPr>
          <a:lstStyle/>
          <a:p>
            <a:r>
              <a:rPr lang="en-US" sz="1000" dirty="0"/>
              <a:t>van </a:t>
            </a:r>
            <a:r>
              <a:rPr lang="en-US" sz="1000" dirty="0" err="1"/>
              <a:t>Driel</a:t>
            </a:r>
            <a:r>
              <a:rPr lang="en-US" sz="1000" dirty="0"/>
              <a:t> WJ, et al. N </a:t>
            </a:r>
            <a:r>
              <a:rPr lang="en-US" sz="1000" dirty="0" err="1"/>
              <a:t>Engl</a:t>
            </a:r>
            <a:r>
              <a:rPr lang="en-US" sz="1000" dirty="0"/>
              <a:t> J Med. 2018 Jan 18;378(3):230-240.</a:t>
            </a:r>
          </a:p>
        </p:txBody>
      </p:sp>
      <p:pic>
        <p:nvPicPr>
          <p:cNvPr id="8" name="Picture 7">
            <a:extLst>
              <a:ext uri="{FF2B5EF4-FFF2-40B4-BE49-F238E27FC236}">
                <a16:creationId xmlns:a16="http://schemas.microsoft.com/office/drawing/2014/main" id="{55FF969E-5D17-984E-A9E7-4364F59D4FD3}"/>
              </a:ext>
            </a:extLst>
          </p:cNvPr>
          <p:cNvPicPr>
            <a:picLocks noChangeAspect="1"/>
          </p:cNvPicPr>
          <p:nvPr/>
        </p:nvPicPr>
        <p:blipFill>
          <a:blip r:embed="rId3"/>
          <a:stretch>
            <a:fillRect/>
          </a:stretch>
        </p:blipFill>
        <p:spPr>
          <a:xfrm>
            <a:off x="231563" y="1561578"/>
            <a:ext cx="1701619" cy="524850"/>
          </a:xfrm>
          <a:prstGeom prst="rect">
            <a:avLst/>
          </a:prstGeom>
        </p:spPr>
      </p:pic>
    </p:spTree>
    <p:extLst>
      <p:ext uri="{BB962C8B-B14F-4D97-AF65-F5344CB8AC3E}">
        <p14:creationId xmlns:p14="http://schemas.microsoft.com/office/powerpoint/2010/main" val="3061252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7DD8-72AE-7A00-2290-8370296090F8}"/>
              </a:ext>
            </a:extLst>
          </p:cNvPr>
          <p:cNvSpPr>
            <a:spLocks noGrp="1"/>
          </p:cNvSpPr>
          <p:nvPr>
            <p:ph type="title"/>
          </p:nvPr>
        </p:nvSpPr>
        <p:spPr>
          <a:xfrm>
            <a:off x="838200" y="237293"/>
            <a:ext cx="10515600" cy="660806"/>
          </a:xfrm>
        </p:spPr>
        <p:txBody>
          <a:bodyPr>
            <a:normAutofit/>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Kidney Failure &amp;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Chipor</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Study</a:t>
            </a:r>
          </a:p>
        </p:txBody>
      </p:sp>
      <p:graphicFrame>
        <p:nvGraphicFramePr>
          <p:cNvPr id="4" name="Table 2">
            <a:extLst>
              <a:ext uri="{FF2B5EF4-FFF2-40B4-BE49-F238E27FC236}">
                <a16:creationId xmlns:a16="http://schemas.microsoft.com/office/drawing/2014/main" id="{7019DE1E-D1FE-5004-F506-AC9111CB815D}"/>
              </a:ext>
            </a:extLst>
          </p:cNvPr>
          <p:cNvGraphicFramePr>
            <a:graphicFrameLocks noGrp="1"/>
          </p:cNvGraphicFramePr>
          <p:nvPr/>
        </p:nvGraphicFramePr>
        <p:xfrm>
          <a:off x="827902" y="1724585"/>
          <a:ext cx="10525897" cy="2859771"/>
        </p:xfrm>
        <a:graphic>
          <a:graphicData uri="http://schemas.openxmlformats.org/drawingml/2006/table">
            <a:tbl>
              <a:tblPr firstRow="1" bandRow="1">
                <a:tableStyleId>{5C22544A-7EE6-4342-B048-85BDC9FD1C3A}</a:tableStyleId>
              </a:tblPr>
              <a:tblGrid>
                <a:gridCol w="5226011">
                  <a:extLst>
                    <a:ext uri="{9D8B030D-6E8A-4147-A177-3AD203B41FA5}">
                      <a16:colId xmlns:a16="http://schemas.microsoft.com/office/drawing/2014/main" val="1333513299"/>
                    </a:ext>
                  </a:extLst>
                </a:gridCol>
                <a:gridCol w="2785144">
                  <a:extLst>
                    <a:ext uri="{9D8B030D-6E8A-4147-A177-3AD203B41FA5}">
                      <a16:colId xmlns:a16="http://schemas.microsoft.com/office/drawing/2014/main" val="670168200"/>
                    </a:ext>
                  </a:extLst>
                </a:gridCol>
                <a:gridCol w="2514742">
                  <a:extLst>
                    <a:ext uri="{9D8B030D-6E8A-4147-A177-3AD203B41FA5}">
                      <a16:colId xmlns:a16="http://schemas.microsoft.com/office/drawing/2014/main" val="3770677584"/>
                    </a:ext>
                  </a:extLst>
                </a:gridCol>
              </a:tblGrid>
              <a:tr h="909571">
                <a:tc>
                  <a:txBody>
                    <a:bodyPr/>
                    <a:lstStyle/>
                    <a:p>
                      <a:pPr algn="l"/>
                      <a:r>
                        <a:rPr lang="en-US" sz="2800" b="1" u="sng" dirty="0">
                          <a:solidFill>
                            <a:schemeClr val="tx1"/>
                          </a:solidFill>
                          <a:latin typeface="+mn-lt"/>
                          <a:ea typeface="Tahoma" panose="020B0604030504040204" pitchFamily="34" charset="0"/>
                          <a:cs typeface="Tahoma" panose="020B0604030504040204" pitchFamily="34" charset="0"/>
                        </a:rPr>
                        <a:t>No. of patients (%)</a:t>
                      </a:r>
                    </a:p>
                  </a:txBody>
                  <a:tcPr>
                    <a:cell3D prstMaterial="dkEdge">
                      <a:bevel/>
                      <a:lightRig rig="flood" dir="t"/>
                    </a:cell3D>
                  </a:tcPr>
                </a:tc>
                <a:tc>
                  <a:txBody>
                    <a:bodyPr/>
                    <a:lstStyle/>
                    <a:p>
                      <a:pPr algn="ctr"/>
                      <a:r>
                        <a:rPr lang="en-US" sz="2400" dirty="0">
                          <a:solidFill>
                            <a:schemeClr val="tx1"/>
                          </a:solidFill>
                          <a:latin typeface="+mn-lt"/>
                          <a:ea typeface="Tahoma" panose="020B0604030504040204" pitchFamily="34" charset="0"/>
                          <a:cs typeface="Tahoma" panose="020B0604030504040204" pitchFamily="34" charset="0"/>
                        </a:rPr>
                        <a:t>No HIPEC </a:t>
                      </a:r>
                    </a:p>
                    <a:p>
                      <a:pPr algn="ctr"/>
                      <a:r>
                        <a:rPr lang="en-US" sz="2400" dirty="0">
                          <a:solidFill>
                            <a:schemeClr val="tx1"/>
                          </a:solidFill>
                          <a:latin typeface="+mn-lt"/>
                          <a:ea typeface="Tahoma" panose="020B0604030504040204" pitchFamily="34" charset="0"/>
                          <a:cs typeface="Tahoma" panose="020B0604030504040204" pitchFamily="34" charset="0"/>
                        </a:rPr>
                        <a:t>(n=208)</a:t>
                      </a:r>
                    </a:p>
                  </a:txBody>
                  <a:tcPr>
                    <a:cell3D prstMaterial="dkEdge">
                      <a:bevel/>
                      <a:lightRig rig="flood" dir="t"/>
                    </a:cell3D>
                    <a:solidFill>
                      <a:schemeClr val="accent1">
                        <a:lumMod val="60000"/>
                        <a:lumOff val="40000"/>
                      </a:schemeClr>
                    </a:solidFill>
                  </a:tcPr>
                </a:tc>
                <a:tc>
                  <a:txBody>
                    <a:bodyPr/>
                    <a:lstStyle/>
                    <a:p>
                      <a:pPr algn="ctr"/>
                      <a:r>
                        <a:rPr lang="en-US" sz="2400" dirty="0">
                          <a:solidFill>
                            <a:schemeClr val="tx1"/>
                          </a:solidFill>
                          <a:latin typeface="+mn-lt"/>
                          <a:ea typeface="Tahoma" panose="020B0604030504040204" pitchFamily="34" charset="0"/>
                          <a:cs typeface="Tahoma" panose="020B0604030504040204" pitchFamily="34" charset="0"/>
                        </a:rPr>
                        <a:t>HIPEC </a:t>
                      </a:r>
                    </a:p>
                    <a:p>
                      <a:pPr algn="ctr"/>
                      <a:r>
                        <a:rPr lang="en-US" sz="2400" dirty="0">
                          <a:solidFill>
                            <a:schemeClr val="tx1"/>
                          </a:solidFill>
                          <a:latin typeface="+mn-lt"/>
                          <a:ea typeface="Tahoma" panose="020B0604030504040204" pitchFamily="34" charset="0"/>
                          <a:cs typeface="Tahoma" panose="020B0604030504040204" pitchFamily="34" charset="0"/>
                        </a:rPr>
                        <a:t>(n=207)</a:t>
                      </a:r>
                    </a:p>
                  </a:txBody>
                  <a:tcPr>
                    <a:cell3D prstMaterial="dkEdge">
                      <a:bevel/>
                      <a:lightRig rig="flood" dir="t"/>
                    </a:cell3D>
                    <a:solidFill>
                      <a:schemeClr val="accent2">
                        <a:lumMod val="50000"/>
                      </a:schemeClr>
                    </a:solidFill>
                  </a:tcPr>
                </a:tc>
                <a:extLst>
                  <a:ext uri="{0D108BD9-81ED-4DB2-BD59-A6C34878D82A}">
                    <a16:rowId xmlns:a16="http://schemas.microsoft.com/office/drawing/2014/main" val="582905047"/>
                  </a:ext>
                </a:extLst>
              </a:tr>
              <a:tr h="641440">
                <a:tc>
                  <a:txBody>
                    <a:bodyPr/>
                    <a:lstStyle/>
                    <a:p>
                      <a:r>
                        <a:rPr lang="en-US" sz="2400" b="1" dirty="0">
                          <a:solidFill>
                            <a:schemeClr val="tx1"/>
                          </a:solidFill>
                          <a:latin typeface="+mn-lt"/>
                          <a:ea typeface="Tahoma" panose="020B0604030504040204" pitchFamily="34" charset="0"/>
                          <a:cs typeface="Tahoma" panose="020B0604030504040204" pitchFamily="34" charset="0"/>
                        </a:rPr>
                        <a:t>Severe kidney failure</a:t>
                      </a:r>
                    </a:p>
                  </a:txBody>
                  <a:tcPr>
                    <a:cell3D prstMaterial="dkEdge">
                      <a:bevel/>
                      <a:lightRig rig="flood" dir="t"/>
                    </a:cell3D>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3 (1.4%)</a:t>
                      </a:r>
                    </a:p>
                  </a:txBody>
                  <a:tcPr>
                    <a:cell3D prstMaterial="dkEdge">
                      <a:bevel/>
                      <a:lightRig rig="flood" dir="t"/>
                    </a:cell3D>
                    <a:solidFill>
                      <a:schemeClr val="accent1">
                        <a:lumMod val="20000"/>
                        <a:lumOff val="80000"/>
                      </a:schemeClr>
                    </a:solidFill>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21 (10%)</a:t>
                      </a:r>
                    </a:p>
                  </a:txBody>
                  <a:tcPr>
                    <a:cell3D prstMaterial="dkEdge">
                      <a:bevel/>
                      <a:lightRig rig="flood" dir="t"/>
                    </a:cell3D>
                    <a:solidFill>
                      <a:schemeClr val="accent2">
                        <a:lumMod val="40000"/>
                        <a:lumOff val="60000"/>
                      </a:schemeClr>
                    </a:solidFill>
                  </a:tcPr>
                </a:tc>
                <a:extLst>
                  <a:ext uri="{0D108BD9-81ED-4DB2-BD59-A6C34878D82A}">
                    <a16:rowId xmlns:a16="http://schemas.microsoft.com/office/drawing/2014/main" val="1108680209"/>
                  </a:ext>
                </a:extLst>
              </a:tr>
              <a:tr h="630144">
                <a:tc>
                  <a:txBody>
                    <a:bodyPr/>
                    <a:lstStyle/>
                    <a:p>
                      <a:r>
                        <a:rPr lang="en-US" sz="2400" b="1" dirty="0">
                          <a:solidFill>
                            <a:schemeClr val="tx1"/>
                          </a:solidFill>
                          <a:latin typeface="+mn-lt"/>
                          <a:ea typeface="Tahoma" panose="020B0604030504040204" pitchFamily="34" charset="0"/>
                          <a:cs typeface="Tahoma" panose="020B0604030504040204" pitchFamily="34" charset="0"/>
                        </a:rPr>
                        <a:t>Before Thiosulfate </a:t>
                      </a:r>
                      <a:r>
                        <a:rPr lang="en-US" sz="2400" b="1" dirty="0" err="1">
                          <a:solidFill>
                            <a:schemeClr val="tx1"/>
                          </a:solidFill>
                          <a:latin typeface="+mn-lt"/>
                          <a:ea typeface="Tahoma" panose="020B0604030504040204" pitchFamily="34" charset="0"/>
                          <a:cs typeface="Tahoma" panose="020B0604030504040204" pitchFamily="34" charset="0"/>
                        </a:rPr>
                        <a:t>amendment</a:t>
                      </a:r>
                      <a:r>
                        <a:rPr lang="en-US" sz="2400" b="1" baseline="30000" dirty="0" err="1">
                          <a:solidFill>
                            <a:schemeClr val="tx1"/>
                          </a:solidFill>
                          <a:latin typeface="+mn-lt"/>
                          <a:ea typeface="Tahoma" panose="020B0604030504040204" pitchFamily="34" charset="0"/>
                          <a:cs typeface="Tahoma" panose="020B0604030504040204" pitchFamily="34" charset="0"/>
                        </a:rPr>
                        <a:t>a</a:t>
                      </a:r>
                      <a:endParaRPr lang="en-US" sz="2400" b="1" dirty="0">
                        <a:solidFill>
                          <a:schemeClr val="tx1"/>
                        </a:solidFill>
                        <a:latin typeface="+mn-lt"/>
                        <a:ea typeface="Tahoma" panose="020B0604030504040204" pitchFamily="34" charset="0"/>
                        <a:cs typeface="Tahoma" panose="020B0604030504040204" pitchFamily="34" charset="0"/>
                      </a:endParaRPr>
                    </a:p>
                  </a:txBody>
                  <a:tcPr>
                    <a:cell3D prstMaterial="dkEdge">
                      <a:bevel/>
                      <a:lightRig rig="flood" dir="t"/>
                    </a:cell3D>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1/154 (0.7%)</a:t>
                      </a:r>
                    </a:p>
                  </a:txBody>
                  <a:tcPr>
                    <a:cell3D prstMaterial="dkEdge">
                      <a:bevel/>
                      <a:lightRig rig="flood" dir="t"/>
                    </a:cell3D>
                    <a:solidFill>
                      <a:schemeClr val="accent1">
                        <a:lumMod val="20000"/>
                        <a:lumOff val="80000"/>
                      </a:schemeClr>
                    </a:solidFill>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19/156 (12%)</a:t>
                      </a:r>
                    </a:p>
                  </a:txBody>
                  <a:tcPr>
                    <a:cell3D prstMaterial="dkEdge">
                      <a:bevel/>
                      <a:lightRig rig="flood" dir="t"/>
                    </a:cell3D>
                    <a:solidFill>
                      <a:schemeClr val="accent2">
                        <a:lumMod val="40000"/>
                        <a:lumOff val="60000"/>
                      </a:schemeClr>
                    </a:solidFill>
                  </a:tcPr>
                </a:tc>
                <a:extLst>
                  <a:ext uri="{0D108BD9-81ED-4DB2-BD59-A6C34878D82A}">
                    <a16:rowId xmlns:a16="http://schemas.microsoft.com/office/drawing/2014/main" val="3580842681"/>
                  </a:ext>
                </a:extLst>
              </a:tr>
              <a:tr h="678616">
                <a:tc>
                  <a:txBody>
                    <a:bodyPr/>
                    <a:lstStyle/>
                    <a:p>
                      <a:r>
                        <a:rPr lang="en-US" sz="2400" b="1" dirty="0">
                          <a:solidFill>
                            <a:schemeClr val="tx1"/>
                          </a:solidFill>
                          <a:latin typeface="+mn-lt"/>
                          <a:ea typeface="Tahoma" panose="020B0604030504040204" pitchFamily="34" charset="0"/>
                          <a:cs typeface="Tahoma" panose="020B0604030504040204" pitchFamily="34" charset="0"/>
                        </a:rPr>
                        <a:t>After Thiosulfate </a:t>
                      </a:r>
                      <a:r>
                        <a:rPr lang="en-US" sz="2400" b="1" dirty="0" err="1">
                          <a:solidFill>
                            <a:schemeClr val="tx1"/>
                          </a:solidFill>
                          <a:latin typeface="+mn-lt"/>
                          <a:ea typeface="Tahoma" panose="020B0604030504040204" pitchFamily="34" charset="0"/>
                          <a:cs typeface="Tahoma" panose="020B0604030504040204" pitchFamily="34" charset="0"/>
                        </a:rPr>
                        <a:t>amendment</a:t>
                      </a:r>
                      <a:r>
                        <a:rPr lang="en-US" sz="2400" b="1" baseline="30000" dirty="0" err="1">
                          <a:solidFill>
                            <a:schemeClr val="tx1"/>
                          </a:solidFill>
                          <a:latin typeface="+mn-lt"/>
                          <a:ea typeface="Tahoma" panose="020B0604030504040204" pitchFamily="34" charset="0"/>
                          <a:cs typeface="Tahoma" panose="020B0604030504040204" pitchFamily="34" charset="0"/>
                        </a:rPr>
                        <a:t>a</a:t>
                      </a:r>
                      <a:endParaRPr lang="en-US" sz="2400" b="1" dirty="0">
                        <a:solidFill>
                          <a:schemeClr val="tx1"/>
                        </a:solidFill>
                        <a:latin typeface="+mn-lt"/>
                        <a:ea typeface="Tahoma" panose="020B0604030504040204" pitchFamily="34" charset="0"/>
                        <a:cs typeface="Tahoma" panose="020B0604030504040204" pitchFamily="34" charset="0"/>
                      </a:endParaRPr>
                    </a:p>
                  </a:txBody>
                  <a:tcPr>
                    <a:cell3D prstMaterial="dkEdge">
                      <a:bevel/>
                      <a:lightRig rig="flood" dir="t"/>
                    </a:cell3D>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2/54 (3.7%)</a:t>
                      </a:r>
                    </a:p>
                  </a:txBody>
                  <a:tcPr>
                    <a:cell3D prstMaterial="dkEdge">
                      <a:bevel/>
                      <a:lightRig rig="flood" dir="t"/>
                    </a:cell3D>
                    <a:solidFill>
                      <a:schemeClr val="accent1">
                        <a:lumMod val="20000"/>
                        <a:lumOff val="80000"/>
                      </a:schemeClr>
                    </a:solidFill>
                  </a:tcPr>
                </a:tc>
                <a:tc>
                  <a:txBody>
                    <a:bodyPr/>
                    <a:lstStyle/>
                    <a:p>
                      <a:pPr algn="ctr"/>
                      <a:r>
                        <a:rPr lang="en-US" sz="2400" b="1" dirty="0">
                          <a:solidFill>
                            <a:schemeClr val="tx1"/>
                          </a:solidFill>
                          <a:latin typeface="+mn-lt"/>
                          <a:ea typeface="Tahoma" panose="020B0604030504040204" pitchFamily="34" charset="0"/>
                          <a:cs typeface="Tahoma" panose="020B0604030504040204" pitchFamily="34" charset="0"/>
                        </a:rPr>
                        <a:t>2/51 (3.9%)</a:t>
                      </a:r>
                    </a:p>
                  </a:txBody>
                  <a:tcPr>
                    <a:cell3D prstMaterial="dkEdge">
                      <a:bevel/>
                      <a:lightRig rig="flood" dir="t"/>
                    </a:cell3D>
                    <a:solidFill>
                      <a:schemeClr val="accent2">
                        <a:lumMod val="40000"/>
                        <a:lumOff val="60000"/>
                      </a:schemeClr>
                    </a:solidFill>
                  </a:tcPr>
                </a:tc>
                <a:extLst>
                  <a:ext uri="{0D108BD9-81ED-4DB2-BD59-A6C34878D82A}">
                    <a16:rowId xmlns:a16="http://schemas.microsoft.com/office/drawing/2014/main" val="3485174563"/>
                  </a:ext>
                </a:extLst>
              </a:tr>
            </a:tbl>
          </a:graphicData>
        </a:graphic>
      </p:graphicFrame>
      <p:sp>
        <p:nvSpPr>
          <p:cNvPr id="5" name="TextBox 4">
            <a:extLst>
              <a:ext uri="{FF2B5EF4-FFF2-40B4-BE49-F238E27FC236}">
                <a16:creationId xmlns:a16="http://schemas.microsoft.com/office/drawing/2014/main" id="{80B5A137-615F-6B4E-2A84-036CD61323BC}"/>
              </a:ext>
            </a:extLst>
          </p:cNvPr>
          <p:cNvSpPr txBox="1"/>
          <p:nvPr/>
        </p:nvSpPr>
        <p:spPr>
          <a:xfrm>
            <a:off x="838200" y="5523469"/>
            <a:ext cx="4955059" cy="369332"/>
          </a:xfrm>
          <a:prstGeom prst="rect">
            <a:avLst/>
          </a:prstGeom>
          <a:solidFill>
            <a:schemeClr val="tx2">
              <a:lumMod val="20000"/>
              <a:lumOff val="80000"/>
            </a:schemeClr>
          </a:solidFill>
        </p:spPr>
        <p:txBody>
          <a:bodyPr wrap="square" rtlCol="0">
            <a:spAutoFit/>
          </a:bodyPr>
          <a:lstStyle/>
          <a:p>
            <a:r>
              <a:rPr lang="en-US" sz="1800" b="1" baseline="30000" dirty="0" err="1">
                <a:solidFill>
                  <a:schemeClr val="tx1"/>
                </a:solidFill>
                <a:latin typeface="Tahoma" panose="020B0604030504040204" pitchFamily="34" charset="0"/>
                <a:ea typeface="Tahoma" panose="020B0604030504040204" pitchFamily="34" charset="0"/>
                <a:cs typeface="Tahoma" panose="020B0604030504040204" pitchFamily="34" charset="0"/>
              </a:rPr>
              <a:t>a</a:t>
            </a:r>
            <a:r>
              <a:rPr lang="en-US" sz="1800" b="1" dirty="0" err="1">
                <a:solidFill>
                  <a:schemeClr val="tx1"/>
                </a:solidFill>
                <a:latin typeface="Tahoma" panose="020B0604030504040204" pitchFamily="34" charset="0"/>
                <a:ea typeface="Tahoma" panose="020B0604030504040204" pitchFamily="34" charset="0"/>
                <a:cs typeface="Tahoma" panose="020B0604030504040204" pitchFamily="34" charset="0"/>
              </a:rPr>
              <a:t>Thiosulfate</a:t>
            </a: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 amendment, June 2018</a:t>
            </a:r>
            <a:endParaRPr lang="en-US" dirty="0"/>
          </a:p>
        </p:txBody>
      </p:sp>
      <p:pic>
        <p:nvPicPr>
          <p:cNvPr id="6" name="Graphic 5" descr="Arrow Slight curve">
            <a:extLst>
              <a:ext uri="{FF2B5EF4-FFF2-40B4-BE49-F238E27FC236}">
                <a16:creationId xmlns:a16="http://schemas.microsoft.com/office/drawing/2014/main" id="{A4DA3A65-9747-D543-9077-7BC0C45587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09316"/>
            <a:ext cx="827902" cy="827902"/>
          </a:xfrm>
          <a:prstGeom prst="rect">
            <a:avLst/>
          </a:prstGeom>
        </p:spPr>
      </p:pic>
      <p:pic>
        <p:nvPicPr>
          <p:cNvPr id="7" name="Graphic 6" descr="Arrow Slight curve">
            <a:extLst>
              <a:ext uri="{FF2B5EF4-FFF2-40B4-BE49-F238E27FC236}">
                <a16:creationId xmlns:a16="http://schemas.microsoft.com/office/drawing/2014/main" id="{3B3398B3-313F-A94B-9561-A79C0B31D3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58512"/>
            <a:ext cx="838200" cy="838200"/>
          </a:xfrm>
          <a:prstGeom prst="rect">
            <a:avLst/>
          </a:prstGeom>
        </p:spPr>
      </p:pic>
    </p:spTree>
    <p:extLst>
      <p:ext uri="{BB962C8B-B14F-4D97-AF65-F5344CB8AC3E}">
        <p14:creationId xmlns:p14="http://schemas.microsoft.com/office/powerpoint/2010/main" val="1937163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0770-BF4C-3482-7E86-9686ECD6C823}"/>
              </a:ext>
            </a:extLst>
          </p:cNvPr>
          <p:cNvSpPr>
            <a:spLocks noGrp="1"/>
          </p:cNvSpPr>
          <p:nvPr>
            <p:ph type="title"/>
          </p:nvPr>
        </p:nvSpPr>
        <p:spPr>
          <a:xfrm>
            <a:off x="5768623" y="215280"/>
            <a:ext cx="5980289" cy="492831"/>
          </a:xfrm>
        </p:spPr>
        <p:txBody>
          <a:bodyPr>
            <a:normAutofit fontScale="90000"/>
          </a:bodyPr>
          <a:lstStyle/>
          <a:p>
            <a:pPr algn="ctr"/>
            <a:r>
              <a:rPr lang="en-US" sz="32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Sodium Thiosulfate </a:t>
            </a:r>
            <a:endParaRPr lang="en-US" sz="6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Content Placeholder 10" descr="A close-up of a medical document&#10;&#10;Description automatically generated">
            <a:extLst>
              <a:ext uri="{FF2B5EF4-FFF2-40B4-BE49-F238E27FC236}">
                <a16:creationId xmlns:a16="http://schemas.microsoft.com/office/drawing/2014/main" id="{D9565355-45F6-D205-4034-C9DFB19ADFF6}"/>
              </a:ext>
            </a:extLst>
          </p:cNvPr>
          <p:cNvPicPr>
            <a:picLocks noGrp="1" noChangeAspect="1"/>
          </p:cNvPicPr>
          <p:nvPr>
            <p:ph idx="1"/>
          </p:nvPr>
        </p:nvPicPr>
        <p:blipFill>
          <a:blip r:embed="rId2"/>
          <a:stretch>
            <a:fillRect/>
          </a:stretch>
        </p:blipFill>
        <p:spPr>
          <a:xfrm>
            <a:off x="6423376" y="796324"/>
            <a:ext cx="5570933" cy="5129582"/>
          </a:xfrm>
        </p:spPr>
      </p:pic>
      <p:pic>
        <p:nvPicPr>
          <p:cNvPr id="18" name="Picture 17" descr="A screenshot of a graph&#10;&#10;Description automatically generated">
            <a:extLst>
              <a:ext uri="{FF2B5EF4-FFF2-40B4-BE49-F238E27FC236}">
                <a16:creationId xmlns:a16="http://schemas.microsoft.com/office/drawing/2014/main" id="{5850D2AB-D94B-DAEC-5EEE-B99068A95115}"/>
              </a:ext>
            </a:extLst>
          </p:cNvPr>
          <p:cNvPicPr>
            <a:picLocks noChangeAspect="1"/>
          </p:cNvPicPr>
          <p:nvPr/>
        </p:nvPicPr>
        <p:blipFill>
          <a:blip r:embed="rId3"/>
          <a:stretch>
            <a:fillRect/>
          </a:stretch>
        </p:blipFill>
        <p:spPr>
          <a:xfrm>
            <a:off x="341487" y="260288"/>
            <a:ext cx="4907845" cy="6337424"/>
          </a:xfrm>
          <a:prstGeom prst="rect">
            <a:avLst/>
          </a:prstGeom>
          <a:effectLst>
            <a:glow rad="228600">
              <a:schemeClr val="accent3">
                <a:satMod val="175000"/>
                <a:alpha val="40000"/>
              </a:schemeClr>
            </a:glow>
            <a:innerShdw blurRad="63500" dist="50800" dir="10800000">
              <a:prstClr val="black">
                <a:alpha val="50000"/>
              </a:prstClr>
            </a:innerShdw>
          </a:effectLst>
        </p:spPr>
      </p:pic>
      <p:sp>
        <p:nvSpPr>
          <p:cNvPr id="19" name="TextBox 18">
            <a:extLst>
              <a:ext uri="{FF2B5EF4-FFF2-40B4-BE49-F238E27FC236}">
                <a16:creationId xmlns:a16="http://schemas.microsoft.com/office/drawing/2014/main" id="{AD60B97A-E91E-FC50-AA52-2B10C9F997EB}"/>
              </a:ext>
            </a:extLst>
          </p:cNvPr>
          <p:cNvSpPr txBox="1"/>
          <p:nvPr/>
        </p:nvSpPr>
        <p:spPr>
          <a:xfrm>
            <a:off x="6444543" y="6443823"/>
            <a:ext cx="5182894" cy="307777"/>
          </a:xfrm>
          <a:prstGeom prst="rect">
            <a:avLst/>
          </a:prstGeom>
          <a:noFill/>
        </p:spPr>
        <p:txBody>
          <a:bodyPr wrap="none" rtlCol="0">
            <a:spAutoFit/>
          </a:bodyPr>
          <a:lstStyle/>
          <a:p>
            <a:r>
              <a:rPr lang="en-US" sz="1400" b="1" i="1" dirty="0" err="1">
                <a:solidFill>
                  <a:srgbClr val="002060"/>
                </a:solidFill>
                <a:effectLst/>
              </a:rPr>
              <a:t>Senguttuvan</a:t>
            </a:r>
            <a:r>
              <a:rPr lang="en-US" sz="1400" b="1" i="1" dirty="0">
                <a:solidFill>
                  <a:srgbClr val="002060"/>
                </a:solidFill>
                <a:effectLst/>
              </a:rPr>
              <a:t>, Rosemary N., et al. Annals of Surgical Oncology</a:t>
            </a:r>
            <a:r>
              <a:rPr lang="en-US" sz="1400" b="1" i="1" dirty="0">
                <a:solidFill>
                  <a:srgbClr val="002060"/>
                </a:solidFill>
              </a:rPr>
              <a:t>, </a:t>
            </a:r>
            <a:r>
              <a:rPr lang="en-US" sz="1400" b="1" i="1" dirty="0">
                <a:solidFill>
                  <a:srgbClr val="002060"/>
                </a:solidFill>
                <a:effectLst/>
              </a:rPr>
              <a:t>2023</a:t>
            </a:r>
            <a:endParaRPr lang="en-US" sz="1400" b="1" i="1" dirty="0">
              <a:solidFill>
                <a:srgbClr val="002060"/>
              </a:solidFill>
            </a:endParaRPr>
          </a:p>
        </p:txBody>
      </p:sp>
    </p:spTree>
    <p:extLst>
      <p:ext uri="{BB962C8B-B14F-4D97-AF65-F5344CB8AC3E}">
        <p14:creationId xmlns:p14="http://schemas.microsoft.com/office/powerpoint/2010/main" val="547261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a:extLst>
              <a:ext uri="{FF2B5EF4-FFF2-40B4-BE49-F238E27FC236}">
                <a16:creationId xmlns:a16="http://schemas.microsoft.com/office/drawing/2014/main" id="{DA955E7C-0BCE-9644-A369-3F69BF3C316C}"/>
              </a:ext>
            </a:extLst>
          </p:cNvPr>
          <p:cNvPicPr>
            <a:picLocks noChangeAspect="1"/>
          </p:cNvPicPr>
          <p:nvPr/>
        </p:nvPicPr>
        <p:blipFill>
          <a:blip r:embed="rId2"/>
          <a:stretch>
            <a:fillRect/>
          </a:stretch>
        </p:blipFill>
        <p:spPr>
          <a:xfrm>
            <a:off x="1291771" y="631889"/>
            <a:ext cx="9593943" cy="1202590"/>
          </a:xfrm>
          <a:prstGeom prst="rect">
            <a:avLst/>
          </a:prstGeom>
          <a:ln>
            <a:solidFill>
              <a:srgbClr val="C00000"/>
            </a:solidFill>
          </a:ln>
        </p:spPr>
      </p:pic>
      <p:sp>
        <p:nvSpPr>
          <p:cNvPr id="7" name="TextBox 6">
            <a:extLst>
              <a:ext uri="{FF2B5EF4-FFF2-40B4-BE49-F238E27FC236}">
                <a16:creationId xmlns:a16="http://schemas.microsoft.com/office/drawing/2014/main" id="{E4DD7389-E240-D34C-9261-25FF33D584C3}"/>
              </a:ext>
            </a:extLst>
          </p:cNvPr>
          <p:cNvSpPr txBox="1"/>
          <p:nvPr/>
        </p:nvSpPr>
        <p:spPr>
          <a:xfrm>
            <a:off x="9655728" y="6523079"/>
            <a:ext cx="2536272" cy="253916"/>
          </a:xfrm>
          <a:prstGeom prst="rect">
            <a:avLst/>
          </a:prstGeom>
          <a:noFill/>
        </p:spPr>
        <p:txBody>
          <a:bodyPr wrap="none" rtlCol="0">
            <a:spAutoFit/>
          </a:bodyPr>
          <a:lstStyle/>
          <a:p>
            <a:r>
              <a:rPr lang="en-US" sz="1050" dirty="0"/>
              <a:t>Lim MC, JAMA Surg. 2022;157(5):374-383. </a:t>
            </a:r>
            <a:endParaRPr lang="en-TR" sz="1050" dirty="0"/>
          </a:p>
        </p:txBody>
      </p:sp>
      <p:sp>
        <p:nvSpPr>
          <p:cNvPr id="11" name="Title 1">
            <a:extLst>
              <a:ext uri="{FF2B5EF4-FFF2-40B4-BE49-F238E27FC236}">
                <a16:creationId xmlns:a16="http://schemas.microsoft.com/office/drawing/2014/main" id="{375E24D2-65EF-0E44-B720-291624283091}"/>
              </a:ext>
            </a:extLst>
          </p:cNvPr>
          <p:cNvSpPr txBox="1">
            <a:spLocks/>
          </p:cNvSpPr>
          <p:nvPr/>
        </p:nvSpPr>
        <p:spPr>
          <a:xfrm>
            <a:off x="842735" y="1493"/>
            <a:ext cx="10515600" cy="7064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TR" b="1" dirty="0">
                <a:solidFill>
                  <a:srgbClr val="C00000"/>
                </a:solidFill>
              </a:rPr>
              <a:t>Korean RCT &amp; PDS + IDS &amp; 2022 </a:t>
            </a:r>
          </a:p>
        </p:txBody>
      </p:sp>
      <p:sp>
        <p:nvSpPr>
          <p:cNvPr id="3" name="TextBox 2">
            <a:extLst>
              <a:ext uri="{FF2B5EF4-FFF2-40B4-BE49-F238E27FC236}">
                <a16:creationId xmlns:a16="http://schemas.microsoft.com/office/drawing/2014/main" id="{A0D9175B-6F97-4A4D-A186-671C9E6A4B14}"/>
              </a:ext>
            </a:extLst>
          </p:cNvPr>
          <p:cNvSpPr txBox="1"/>
          <p:nvPr/>
        </p:nvSpPr>
        <p:spPr>
          <a:xfrm>
            <a:off x="422031" y="2074985"/>
            <a:ext cx="184731" cy="369332"/>
          </a:xfrm>
          <a:prstGeom prst="rect">
            <a:avLst/>
          </a:prstGeom>
          <a:noFill/>
        </p:spPr>
        <p:txBody>
          <a:bodyPr wrap="none" rtlCol="0">
            <a:spAutoFit/>
          </a:bodyPr>
          <a:lstStyle/>
          <a:p>
            <a:endParaRPr lang="en-TR"/>
          </a:p>
        </p:txBody>
      </p:sp>
      <p:sp>
        <p:nvSpPr>
          <p:cNvPr id="12" name="Content Placeholder 2">
            <a:extLst>
              <a:ext uri="{FF2B5EF4-FFF2-40B4-BE49-F238E27FC236}">
                <a16:creationId xmlns:a16="http://schemas.microsoft.com/office/drawing/2014/main" id="{8B1BECED-1DF5-C045-86B2-589B5812C4F7}"/>
              </a:ext>
            </a:extLst>
          </p:cNvPr>
          <p:cNvSpPr>
            <a:spLocks noGrp="1"/>
          </p:cNvSpPr>
          <p:nvPr>
            <p:ph idx="1"/>
          </p:nvPr>
        </p:nvSpPr>
        <p:spPr>
          <a:xfrm>
            <a:off x="6609608" y="2464875"/>
            <a:ext cx="5443847" cy="3920651"/>
          </a:xfrm>
        </p:spPr>
        <p:txBody>
          <a:bodyPr>
            <a:normAutofit/>
          </a:bodyPr>
          <a:lstStyle/>
          <a:p>
            <a:pPr>
              <a:lnSpc>
                <a:spcPct val="200000"/>
              </a:lnSpc>
            </a:pPr>
            <a:r>
              <a:rPr lang="en-US" sz="2000" dirty="0">
                <a:effectLst/>
                <a:latin typeface="GuardianTextEgypGR"/>
              </a:rPr>
              <a:t>Grade 3 or 4 adverse events,</a:t>
            </a:r>
          </a:p>
          <a:p>
            <a:pPr lvl="1">
              <a:lnSpc>
                <a:spcPct val="200000"/>
              </a:lnSpc>
            </a:pPr>
            <a:r>
              <a:rPr lang="en-US" sz="1600" dirty="0">
                <a:effectLst/>
                <a:latin typeface="GuardianTextEgypGR"/>
              </a:rPr>
              <a:t>86 patients (93.5%) in the HIPEC group</a:t>
            </a:r>
          </a:p>
          <a:p>
            <a:pPr lvl="1">
              <a:lnSpc>
                <a:spcPct val="200000"/>
              </a:lnSpc>
            </a:pPr>
            <a:r>
              <a:rPr lang="en-US" sz="1600" dirty="0">
                <a:effectLst/>
                <a:latin typeface="GuardianTextEgypGR"/>
              </a:rPr>
              <a:t>80 patients (87.0%) in the control group. </a:t>
            </a:r>
            <a:endParaRPr lang="en-US" sz="2800" dirty="0"/>
          </a:p>
          <a:p>
            <a:pPr>
              <a:lnSpc>
                <a:spcPct val="200000"/>
              </a:lnSpc>
            </a:pPr>
            <a:r>
              <a:rPr lang="en-US" sz="2000" dirty="0">
                <a:effectLst/>
                <a:latin typeface="GuardianSansGR"/>
              </a:rPr>
              <a:t>No unresolved serious HIPEC-related adverse events were found in either group. </a:t>
            </a:r>
            <a:endParaRPr lang="en-US" sz="3200" dirty="0">
              <a:effectLst/>
            </a:endParaRPr>
          </a:p>
          <a:p>
            <a:pPr>
              <a:lnSpc>
                <a:spcPct val="200000"/>
              </a:lnSpc>
            </a:pPr>
            <a:endParaRPr lang="en-TR" sz="3200" dirty="0"/>
          </a:p>
        </p:txBody>
      </p:sp>
      <p:pic>
        <p:nvPicPr>
          <p:cNvPr id="14" name="Picture 13">
            <a:extLst>
              <a:ext uri="{FF2B5EF4-FFF2-40B4-BE49-F238E27FC236}">
                <a16:creationId xmlns:a16="http://schemas.microsoft.com/office/drawing/2014/main" id="{F83FC9AF-2356-5C4A-9634-94B6EFAEC04C}"/>
              </a:ext>
            </a:extLst>
          </p:cNvPr>
          <p:cNvPicPr>
            <a:picLocks noChangeAspect="1"/>
          </p:cNvPicPr>
          <p:nvPr/>
        </p:nvPicPr>
        <p:blipFill>
          <a:blip r:embed="rId3"/>
          <a:stretch>
            <a:fillRect/>
          </a:stretch>
        </p:blipFill>
        <p:spPr>
          <a:xfrm>
            <a:off x="138545" y="1995110"/>
            <a:ext cx="6391355" cy="4783015"/>
          </a:xfrm>
          <a:prstGeom prst="rect">
            <a:avLst/>
          </a:prstGeom>
        </p:spPr>
      </p:pic>
      <p:sp>
        <p:nvSpPr>
          <p:cNvPr id="15" name="Rectangle 14">
            <a:extLst>
              <a:ext uri="{FF2B5EF4-FFF2-40B4-BE49-F238E27FC236}">
                <a16:creationId xmlns:a16="http://schemas.microsoft.com/office/drawing/2014/main" id="{0A8EA3F3-392D-4643-BC77-946F69DB87E5}"/>
              </a:ext>
            </a:extLst>
          </p:cNvPr>
          <p:cNvSpPr/>
          <p:nvPr/>
        </p:nvSpPr>
        <p:spPr>
          <a:xfrm>
            <a:off x="4061361" y="2108718"/>
            <a:ext cx="1496291" cy="466827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64871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A14137-A717-C14A-8A1A-97FB6015F195}"/>
              </a:ext>
            </a:extLst>
          </p:cNvPr>
          <p:cNvSpPr txBox="1"/>
          <p:nvPr/>
        </p:nvSpPr>
        <p:spPr>
          <a:xfrm>
            <a:off x="8619345" y="6492875"/>
            <a:ext cx="3371436" cy="253916"/>
          </a:xfrm>
          <a:prstGeom prst="rect">
            <a:avLst/>
          </a:prstGeom>
          <a:noFill/>
        </p:spPr>
        <p:txBody>
          <a:bodyPr wrap="none" rtlCol="0">
            <a:spAutoFit/>
          </a:bodyPr>
          <a:lstStyle/>
          <a:p>
            <a:r>
              <a:rPr lang="en-US" sz="1050" dirty="0" err="1"/>
              <a:t>Akilli</a:t>
            </a:r>
            <a:r>
              <a:rPr lang="en-US" sz="1050" dirty="0"/>
              <a:t> H, et al. Int J </a:t>
            </a:r>
            <a:r>
              <a:rPr lang="en-US" sz="1050" dirty="0" err="1"/>
              <a:t>Gynaecol</a:t>
            </a:r>
            <a:r>
              <a:rPr lang="en-US" sz="1050" dirty="0"/>
              <a:t> Obstet. 2022;156(3):560-565. </a:t>
            </a:r>
            <a:endParaRPr lang="en-TR" sz="1050" dirty="0"/>
          </a:p>
        </p:txBody>
      </p:sp>
      <p:pic>
        <p:nvPicPr>
          <p:cNvPr id="8" name="Picture 7">
            <a:extLst>
              <a:ext uri="{FF2B5EF4-FFF2-40B4-BE49-F238E27FC236}">
                <a16:creationId xmlns:a16="http://schemas.microsoft.com/office/drawing/2014/main" id="{539A7561-5062-7E48-9DF8-D57D7E4023CE}"/>
              </a:ext>
            </a:extLst>
          </p:cNvPr>
          <p:cNvPicPr>
            <a:picLocks noChangeAspect="1"/>
          </p:cNvPicPr>
          <p:nvPr/>
        </p:nvPicPr>
        <p:blipFill>
          <a:blip r:embed="rId2"/>
          <a:stretch>
            <a:fillRect/>
          </a:stretch>
        </p:blipFill>
        <p:spPr>
          <a:xfrm>
            <a:off x="801007" y="1810936"/>
            <a:ext cx="7409618" cy="4802187"/>
          </a:xfrm>
          <a:prstGeom prst="rect">
            <a:avLst/>
          </a:prstGeom>
        </p:spPr>
      </p:pic>
      <p:pic>
        <p:nvPicPr>
          <p:cNvPr id="12" name="Content Placeholder 11">
            <a:extLst>
              <a:ext uri="{FF2B5EF4-FFF2-40B4-BE49-F238E27FC236}">
                <a16:creationId xmlns:a16="http://schemas.microsoft.com/office/drawing/2014/main" id="{41A8E8BE-B62D-8142-8FFE-DFB2DE7BB8BD}"/>
              </a:ext>
            </a:extLst>
          </p:cNvPr>
          <p:cNvPicPr>
            <a:picLocks noGrp="1" noChangeAspect="1"/>
          </p:cNvPicPr>
          <p:nvPr>
            <p:ph idx="1"/>
          </p:nvPr>
        </p:nvPicPr>
        <p:blipFill>
          <a:blip r:embed="rId3"/>
          <a:stretch>
            <a:fillRect/>
          </a:stretch>
        </p:blipFill>
        <p:spPr>
          <a:xfrm>
            <a:off x="10832703" y="111209"/>
            <a:ext cx="1240261" cy="1579478"/>
          </a:xfrm>
        </p:spPr>
      </p:pic>
      <p:pic>
        <p:nvPicPr>
          <p:cNvPr id="14" name="Picture 13">
            <a:extLst>
              <a:ext uri="{FF2B5EF4-FFF2-40B4-BE49-F238E27FC236}">
                <a16:creationId xmlns:a16="http://schemas.microsoft.com/office/drawing/2014/main" id="{E9153B8A-3258-8E4C-9F42-3B21212FD899}"/>
              </a:ext>
            </a:extLst>
          </p:cNvPr>
          <p:cNvPicPr>
            <a:picLocks noChangeAspect="1"/>
          </p:cNvPicPr>
          <p:nvPr/>
        </p:nvPicPr>
        <p:blipFill>
          <a:blip r:embed="rId4"/>
          <a:stretch>
            <a:fillRect/>
          </a:stretch>
        </p:blipFill>
        <p:spPr>
          <a:xfrm>
            <a:off x="801007" y="39905"/>
            <a:ext cx="9452447" cy="1771031"/>
          </a:xfrm>
          <a:prstGeom prst="rect">
            <a:avLst/>
          </a:prstGeom>
        </p:spPr>
      </p:pic>
      <p:sp>
        <p:nvSpPr>
          <p:cNvPr id="2" name="TextBox 1">
            <a:extLst>
              <a:ext uri="{FF2B5EF4-FFF2-40B4-BE49-F238E27FC236}">
                <a16:creationId xmlns:a16="http://schemas.microsoft.com/office/drawing/2014/main" id="{6B8A7EEC-8652-5440-81A0-DBBB90406809}"/>
              </a:ext>
            </a:extLst>
          </p:cNvPr>
          <p:cNvSpPr txBox="1"/>
          <p:nvPr/>
        </p:nvSpPr>
        <p:spPr>
          <a:xfrm>
            <a:off x="8315499" y="3059668"/>
            <a:ext cx="3137334" cy="369332"/>
          </a:xfrm>
          <a:prstGeom prst="rect">
            <a:avLst/>
          </a:prstGeom>
          <a:noFill/>
        </p:spPr>
        <p:txBody>
          <a:bodyPr wrap="none" rtlCol="0">
            <a:spAutoFit/>
          </a:bodyPr>
          <a:lstStyle/>
          <a:p>
            <a:r>
              <a:rPr lang="en-TR" b="1" dirty="0">
                <a:solidFill>
                  <a:srgbClr val="C00000"/>
                </a:solidFill>
              </a:rPr>
              <a:t>Grade 3-4 complication </a:t>
            </a:r>
            <a:r>
              <a:rPr lang="en-TR" b="1" dirty="0">
                <a:solidFill>
                  <a:srgbClr val="C00000"/>
                </a:solidFill>
                <a:sym typeface="Wingdings" pitchFamily="2" charset="2"/>
              </a:rPr>
              <a:t> 11%</a:t>
            </a:r>
            <a:endParaRPr lang="en-TR" b="1" dirty="0">
              <a:solidFill>
                <a:srgbClr val="C00000"/>
              </a:solidFill>
            </a:endParaRPr>
          </a:p>
        </p:txBody>
      </p:sp>
    </p:spTree>
    <p:extLst>
      <p:ext uri="{BB962C8B-B14F-4D97-AF65-F5344CB8AC3E}">
        <p14:creationId xmlns:p14="http://schemas.microsoft.com/office/powerpoint/2010/main" val="4279402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C605AE-1B94-714F-8A86-0BC38CA21745}"/>
              </a:ext>
            </a:extLst>
          </p:cNvPr>
          <p:cNvSpPr>
            <a:spLocks noGrp="1"/>
          </p:cNvSpPr>
          <p:nvPr>
            <p:ph idx="1"/>
          </p:nvPr>
        </p:nvSpPr>
        <p:spPr>
          <a:xfrm>
            <a:off x="838200" y="201364"/>
            <a:ext cx="10515600" cy="2132691"/>
          </a:xfrm>
        </p:spPr>
        <p:txBody>
          <a:bodyPr>
            <a:normAutofit fontScale="77500" lnSpcReduction="20000"/>
          </a:bodyPr>
          <a:lstStyle/>
          <a:p>
            <a:pPr marL="457200" lvl="1" indent="0">
              <a:lnSpc>
                <a:spcPct val="200000"/>
              </a:lnSpc>
              <a:buNone/>
            </a:pPr>
            <a:r>
              <a:rPr lang="en-US" sz="2800" b="1" dirty="0">
                <a:solidFill>
                  <a:srgbClr val="C00000"/>
                </a:solidFill>
                <a:effectLst/>
                <a:latin typeface="AdvOTd710a12c"/>
                <a:ea typeface="Times New Roman" panose="02020603050405020304" pitchFamily="18" charset="0"/>
              </a:rPr>
              <a:t>			</a:t>
            </a:r>
            <a:r>
              <a:rPr lang="en-US" sz="3800" b="1" dirty="0">
                <a:solidFill>
                  <a:srgbClr val="C00000"/>
                </a:solidFill>
                <a:effectLst/>
                <a:latin typeface="AdvOTd710a12c"/>
                <a:ea typeface="Times New Roman" panose="02020603050405020304" pitchFamily="18" charset="0"/>
              </a:rPr>
              <a:t>High S</a:t>
            </a:r>
            <a:r>
              <a:rPr lang="en-TR" sz="3800" b="1">
                <a:solidFill>
                  <a:srgbClr val="C00000"/>
                </a:solidFill>
                <a:effectLst/>
                <a:latin typeface="AdvOTd710a12c"/>
                <a:ea typeface="Times New Roman" panose="02020603050405020304" pitchFamily="18" charset="0"/>
              </a:rPr>
              <a:t>toma </a:t>
            </a:r>
            <a:r>
              <a:rPr lang="tr-TR" sz="3800" b="1" dirty="0">
                <a:solidFill>
                  <a:srgbClr val="C00000"/>
                </a:solidFill>
                <a:effectLst/>
                <a:latin typeface="AdvOTd710a12c"/>
                <a:ea typeface="Times New Roman" panose="02020603050405020304" pitchFamily="18" charset="0"/>
              </a:rPr>
              <a:t>R</a:t>
            </a:r>
            <a:r>
              <a:rPr lang="en-TR" sz="3800" b="1">
                <a:solidFill>
                  <a:srgbClr val="C00000"/>
                </a:solidFill>
                <a:effectLst/>
                <a:latin typeface="AdvOTd710a12c"/>
                <a:ea typeface="Times New Roman" panose="02020603050405020304" pitchFamily="18" charset="0"/>
              </a:rPr>
              <a:t>ate</a:t>
            </a:r>
            <a:r>
              <a:rPr lang="tr-TR" sz="3800" b="1" dirty="0">
                <a:solidFill>
                  <a:srgbClr val="C00000"/>
                </a:solidFill>
                <a:effectLst/>
                <a:latin typeface="AdvOTd710a12c"/>
                <a:ea typeface="Times New Roman" panose="02020603050405020304" pitchFamily="18" charset="0"/>
              </a:rPr>
              <a:t> in OVHIPEC - 1</a:t>
            </a:r>
            <a:endParaRPr lang="en-TR" sz="3800" b="1" dirty="0">
              <a:solidFill>
                <a:srgbClr val="C00000"/>
              </a:solidFill>
              <a:effectLst/>
              <a:latin typeface="AdvOTd710a12c"/>
              <a:ea typeface="Times New Roman" panose="02020603050405020304" pitchFamily="18" charset="0"/>
            </a:endParaRPr>
          </a:p>
          <a:p>
            <a:pPr lvl="1">
              <a:lnSpc>
                <a:spcPct val="200000"/>
              </a:lnSpc>
            </a:pPr>
            <a:r>
              <a:rPr lang="en-TR" sz="2600" b="1" dirty="0">
                <a:solidFill>
                  <a:srgbClr val="FF0000"/>
                </a:solidFill>
                <a:effectLst/>
                <a:latin typeface="AdvOTd710a12c"/>
                <a:ea typeface="Times New Roman" panose="02020603050405020304" pitchFamily="18" charset="0"/>
              </a:rPr>
              <a:t>HIPEC</a:t>
            </a:r>
            <a:r>
              <a:rPr lang="en-TR" sz="2600" b="1" dirty="0">
                <a:effectLst/>
                <a:latin typeface="AdvOTd710a12c"/>
                <a:ea typeface="Times New Roman" panose="02020603050405020304" pitchFamily="18" charset="0"/>
              </a:rPr>
              <a:t> 21/29 = 72%</a:t>
            </a:r>
          </a:p>
          <a:p>
            <a:pPr lvl="1">
              <a:lnSpc>
                <a:spcPct val="200000"/>
              </a:lnSpc>
            </a:pPr>
            <a:r>
              <a:rPr lang="en-US" sz="2600" b="1" dirty="0">
                <a:solidFill>
                  <a:srgbClr val="FF0000"/>
                </a:solidFill>
                <a:effectLst/>
                <a:latin typeface="AdvOTd710a12c"/>
                <a:ea typeface="Times New Roman" panose="02020603050405020304" pitchFamily="18" charset="0"/>
              </a:rPr>
              <a:t>N</a:t>
            </a:r>
            <a:r>
              <a:rPr lang="en-TR" sz="2600" b="1" dirty="0">
                <a:solidFill>
                  <a:srgbClr val="FF0000"/>
                </a:solidFill>
                <a:effectLst/>
                <a:latin typeface="AdvOTd710a12c"/>
                <a:ea typeface="Times New Roman" panose="02020603050405020304" pitchFamily="18" charset="0"/>
              </a:rPr>
              <a:t>o HIPEC </a:t>
            </a:r>
            <a:r>
              <a:rPr lang="en-TR" sz="2600" b="1" dirty="0">
                <a:effectLst/>
                <a:latin typeface="AdvOTd710a12c"/>
                <a:ea typeface="Times New Roman" panose="02020603050405020304" pitchFamily="18" charset="0"/>
              </a:rPr>
              <a:t>13/30 = 43%</a:t>
            </a:r>
          </a:p>
        </p:txBody>
      </p:sp>
      <p:graphicFrame>
        <p:nvGraphicFramePr>
          <p:cNvPr id="4" name="Table 4">
            <a:extLst>
              <a:ext uri="{FF2B5EF4-FFF2-40B4-BE49-F238E27FC236}">
                <a16:creationId xmlns:a16="http://schemas.microsoft.com/office/drawing/2014/main" id="{C1DA941D-FC0A-CC4E-BD0A-29ED3BF315A5}"/>
              </a:ext>
            </a:extLst>
          </p:cNvPr>
          <p:cNvGraphicFramePr>
            <a:graphicFrameLocks noGrp="1"/>
          </p:cNvGraphicFramePr>
          <p:nvPr/>
        </p:nvGraphicFramePr>
        <p:xfrm>
          <a:off x="1655579" y="2897477"/>
          <a:ext cx="9183405" cy="3291840"/>
        </p:xfrm>
        <a:graphic>
          <a:graphicData uri="http://schemas.openxmlformats.org/drawingml/2006/table">
            <a:tbl>
              <a:tblPr firstRow="1" bandRow="1">
                <a:tableStyleId>{BC89EF96-8CEA-46FF-86C4-4CE0E7609802}</a:tableStyleId>
              </a:tblPr>
              <a:tblGrid>
                <a:gridCol w="2653692">
                  <a:extLst>
                    <a:ext uri="{9D8B030D-6E8A-4147-A177-3AD203B41FA5}">
                      <a16:colId xmlns:a16="http://schemas.microsoft.com/office/drawing/2014/main" val="2543472688"/>
                    </a:ext>
                  </a:extLst>
                </a:gridCol>
                <a:gridCol w="3322589">
                  <a:extLst>
                    <a:ext uri="{9D8B030D-6E8A-4147-A177-3AD203B41FA5}">
                      <a16:colId xmlns:a16="http://schemas.microsoft.com/office/drawing/2014/main" val="1241683316"/>
                    </a:ext>
                  </a:extLst>
                </a:gridCol>
                <a:gridCol w="3207124">
                  <a:extLst>
                    <a:ext uri="{9D8B030D-6E8A-4147-A177-3AD203B41FA5}">
                      <a16:colId xmlns:a16="http://schemas.microsoft.com/office/drawing/2014/main" val="3317913315"/>
                    </a:ext>
                  </a:extLst>
                </a:gridCol>
              </a:tblGrid>
              <a:tr h="0">
                <a:tc gridSpan="3">
                  <a:txBody>
                    <a:bodyPr/>
                    <a:lstStyle/>
                    <a:p>
                      <a:pPr algn="ctr">
                        <a:lnSpc>
                          <a:spcPct val="100000"/>
                        </a:lnSpc>
                      </a:pPr>
                      <a:r>
                        <a:rPr lang="en-US" dirty="0"/>
                        <a:t>S</a:t>
                      </a:r>
                      <a:r>
                        <a:rPr lang="en-TR" dirty="0"/>
                        <a:t>toma Rate </a:t>
                      </a:r>
                    </a:p>
                  </a:txBody>
                  <a:tcPr/>
                </a:tc>
                <a:tc hMerge="1">
                  <a:txBody>
                    <a:bodyPr/>
                    <a:lstStyle/>
                    <a:p>
                      <a:pPr algn="ctr"/>
                      <a:r>
                        <a:rPr lang="en-US" dirty="0"/>
                        <a:t>S</a:t>
                      </a:r>
                      <a:r>
                        <a:rPr lang="en-TR" dirty="0"/>
                        <a:t>toma </a:t>
                      </a:r>
                    </a:p>
                  </a:txBody>
                  <a:tcPr/>
                </a:tc>
                <a:tc hMerge="1">
                  <a:txBody>
                    <a:bodyPr/>
                    <a:lstStyle/>
                    <a:p>
                      <a:endParaRPr lang="en-TR" dirty="0"/>
                    </a:p>
                  </a:txBody>
                  <a:tcPr/>
                </a:tc>
                <a:extLst>
                  <a:ext uri="{0D108BD9-81ED-4DB2-BD59-A6C34878D82A}">
                    <a16:rowId xmlns:a16="http://schemas.microsoft.com/office/drawing/2014/main" val="2602405244"/>
                  </a:ext>
                </a:extLst>
              </a:tr>
              <a:tr h="0">
                <a:tc>
                  <a:txBody>
                    <a:bodyPr/>
                    <a:lstStyle/>
                    <a:p>
                      <a:pPr algn="ctr">
                        <a:lnSpc>
                          <a:spcPct val="100000"/>
                        </a:lnSpc>
                      </a:pPr>
                      <a:r>
                        <a:rPr lang="en-TR" sz="1800" b="1" dirty="0"/>
                        <a:t>Author, year</a:t>
                      </a:r>
                    </a:p>
                  </a:txBody>
                  <a:tcPr/>
                </a:tc>
                <a:tc>
                  <a:txBody>
                    <a:bodyPr/>
                    <a:lstStyle/>
                    <a:p>
                      <a:pPr algn="ctr">
                        <a:lnSpc>
                          <a:spcPct val="100000"/>
                        </a:lnSpc>
                      </a:pPr>
                      <a:r>
                        <a:rPr lang="en-TR" sz="1800" b="1" dirty="0"/>
                        <a:t>HIPEC</a:t>
                      </a:r>
                    </a:p>
                  </a:txBody>
                  <a:tcPr/>
                </a:tc>
                <a:tc>
                  <a:txBody>
                    <a:bodyPr/>
                    <a:lstStyle/>
                    <a:p>
                      <a:pPr algn="ctr">
                        <a:lnSpc>
                          <a:spcPct val="100000"/>
                        </a:lnSpc>
                      </a:pPr>
                      <a:r>
                        <a:rPr lang="en-TR" sz="1800" b="1" dirty="0"/>
                        <a:t>No HIPEC</a:t>
                      </a:r>
                    </a:p>
                  </a:txBody>
                  <a:tcPr/>
                </a:tc>
                <a:extLst>
                  <a:ext uri="{0D108BD9-81ED-4DB2-BD59-A6C34878D82A}">
                    <a16:rowId xmlns:a16="http://schemas.microsoft.com/office/drawing/2014/main" val="808955116"/>
                  </a:ext>
                </a:extLst>
              </a:tr>
              <a:tr h="0">
                <a:tc>
                  <a:txBody>
                    <a:bodyPr/>
                    <a:lstStyle/>
                    <a:p>
                      <a:pPr algn="ctr">
                        <a:lnSpc>
                          <a:spcPct val="100000"/>
                        </a:lnSpc>
                      </a:pPr>
                      <a:r>
                        <a:rPr lang="en-US" sz="1800" b="0" i="0" kern="1200" dirty="0" err="1">
                          <a:solidFill>
                            <a:schemeClr val="tx1"/>
                          </a:solidFill>
                          <a:effectLst/>
                          <a:latin typeface="+mn-lt"/>
                          <a:ea typeface="+mn-ea"/>
                          <a:cs typeface="+mn-cs"/>
                        </a:rPr>
                        <a:t>Ghirardi</a:t>
                      </a:r>
                      <a:r>
                        <a:rPr lang="en-US" sz="1800" b="0" i="0" kern="1200" dirty="0">
                          <a:solidFill>
                            <a:schemeClr val="tx1"/>
                          </a:solidFill>
                          <a:effectLst/>
                          <a:latin typeface="+mn-lt"/>
                          <a:ea typeface="+mn-ea"/>
                          <a:cs typeface="+mn-cs"/>
                        </a:rPr>
                        <a:t> V, 2020</a:t>
                      </a:r>
                      <a:endParaRPr lang="en-TR" dirty="0"/>
                    </a:p>
                  </a:txBody>
                  <a:tcPr/>
                </a:tc>
                <a:tc>
                  <a:txBody>
                    <a:bodyPr/>
                    <a:lstStyle/>
                    <a:p>
                      <a:pPr algn="ctr">
                        <a:lnSpc>
                          <a:spcPct val="100000"/>
                        </a:lnSpc>
                      </a:pPr>
                      <a:r>
                        <a:rPr lang="en-TR" dirty="0"/>
                        <a:t>13.5%</a:t>
                      </a:r>
                    </a:p>
                  </a:txBody>
                  <a:tcPr/>
                </a:tc>
                <a:tc>
                  <a:txBody>
                    <a:bodyPr/>
                    <a:lstStyle/>
                    <a:p>
                      <a:pPr algn="ctr">
                        <a:lnSpc>
                          <a:spcPct val="100000"/>
                        </a:lnSpc>
                      </a:pPr>
                      <a:r>
                        <a:rPr lang="en-TR" dirty="0"/>
                        <a:t>23.5%</a:t>
                      </a:r>
                    </a:p>
                  </a:txBody>
                  <a:tcPr/>
                </a:tc>
                <a:extLst>
                  <a:ext uri="{0D108BD9-81ED-4DB2-BD59-A6C34878D82A}">
                    <a16:rowId xmlns:a16="http://schemas.microsoft.com/office/drawing/2014/main" val="2523874267"/>
                  </a:ext>
                </a:extLst>
              </a:tr>
              <a:tr h="0">
                <a:tc>
                  <a:txBody>
                    <a:bodyPr/>
                    <a:lstStyle/>
                    <a:p>
                      <a:pPr algn="ctr">
                        <a:lnSpc>
                          <a:spcPct val="100000"/>
                        </a:lnSpc>
                      </a:pPr>
                      <a:r>
                        <a:rPr lang="en-US" dirty="0"/>
                        <a:t>A</a:t>
                      </a:r>
                      <a:r>
                        <a:rPr lang="en-TR" dirty="0"/>
                        <a:t>yhan A, 2021</a:t>
                      </a:r>
                    </a:p>
                  </a:txBody>
                  <a:tcPr/>
                </a:tc>
                <a:tc>
                  <a:txBody>
                    <a:bodyPr/>
                    <a:lstStyle/>
                    <a:p>
                      <a:pPr algn="ctr">
                        <a:lnSpc>
                          <a:spcPct val="100000"/>
                        </a:lnSpc>
                      </a:pPr>
                      <a:r>
                        <a:rPr lang="en-TR" dirty="0"/>
                        <a:t>14.3%</a:t>
                      </a:r>
                    </a:p>
                  </a:txBody>
                  <a:tcPr/>
                </a:tc>
                <a:tc>
                  <a:txBody>
                    <a:bodyPr/>
                    <a:lstStyle/>
                    <a:p>
                      <a:pPr algn="ctr">
                        <a:lnSpc>
                          <a:spcPct val="100000"/>
                        </a:lnSpc>
                      </a:pPr>
                      <a:endParaRPr lang="en-TR" dirty="0"/>
                    </a:p>
                  </a:txBody>
                  <a:tcPr/>
                </a:tc>
                <a:extLst>
                  <a:ext uri="{0D108BD9-81ED-4DB2-BD59-A6C34878D82A}">
                    <a16:rowId xmlns:a16="http://schemas.microsoft.com/office/drawing/2014/main" val="575189298"/>
                  </a:ext>
                </a:extLst>
              </a:tr>
              <a:tr h="0">
                <a:tc>
                  <a:txBody>
                    <a:bodyPr/>
                    <a:lstStyle/>
                    <a:p>
                      <a:pPr algn="ctr">
                        <a:lnSpc>
                          <a:spcPct val="100000"/>
                        </a:lnSpc>
                      </a:pPr>
                      <a:r>
                        <a:rPr lang="en-US" sz="1800" dirty="0" err="1"/>
                        <a:t>Zivanovic</a:t>
                      </a:r>
                      <a:r>
                        <a:rPr lang="en-US" sz="1800" dirty="0"/>
                        <a:t> O, 2021</a:t>
                      </a:r>
                      <a:endParaRPr lang="en-TR" dirty="0"/>
                    </a:p>
                  </a:txBody>
                  <a:tcPr/>
                </a:tc>
                <a:tc gridSpan="2">
                  <a:txBody>
                    <a:bodyPr/>
                    <a:lstStyle/>
                    <a:p>
                      <a:pPr algn="ctr">
                        <a:lnSpc>
                          <a:spcPct val="100000"/>
                        </a:lnSpc>
                      </a:pPr>
                      <a:r>
                        <a:rPr lang="tr-TR" i="1" dirty="0"/>
                        <a:t>No </a:t>
                      </a:r>
                      <a:r>
                        <a:rPr lang="tr-TR" i="1" dirty="0" err="1"/>
                        <a:t>difference</a:t>
                      </a:r>
                      <a:endParaRPr lang="en-TR" i="1" dirty="0"/>
                    </a:p>
                  </a:txBody>
                  <a:tcPr/>
                </a:tc>
                <a:tc hMerge="1">
                  <a:txBody>
                    <a:bodyPr/>
                    <a:lstStyle/>
                    <a:p>
                      <a:pPr algn="ctr">
                        <a:lnSpc>
                          <a:spcPct val="100000"/>
                        </a:lnSpc>
                      </a:pPr>
                      <a:endParaRPr lang="en-TR" dirty="0"/>
                    </a:p>
                  </a:txBody>
                  <a:tcPr/>
                </a:tc>
                <a:extLst>
                  <a:ext uri="{0D108BD9-81ED-4DB2-BD59-A6C34878D82A}">
                    <a16:rowId xmlns:a16="http://schemas.microsoft.com/office/drawing/2014/main" val="3850916865"/>
                  </a:ext>
                </a:extLst>
              </a:tr>
              <a:tr h="0">
                <a:tc>
                  <a:txBody>
                    <a:bodyPr/>
                    <a:lstStyle/>
                    <a:p>
                      <a:pPr algn="ctr">
                        <a:lnSpc>
                          <a:spcPct val="100000"/>
                        </a:lnSpc>
                      </a:pPr>
                      <a:r>
                        <a:rPr lang="en-US" dirty="0"/>
                        <a:t>A</a:t>
                      </a:r>
                      <a:r>
                        <a:rPr lang="en-TR" dirty="0"/>
                        <a:t>killi H, 2022</a:t>
                      </a:r>
                    </a:p>
                  </a:txBody>
                  <a:tcPr/>
                </a:tc>
                <a:tc>
                  <a:txBody>
                    <a:bodyPr/>
                    <a:lstStyle/>
                    <a:p>
                      <a:pPr algn="ctr">
                        <a:lnSpc>
                          <a:spcPct val="100000"/>
                        </a:lnSpc>
                      </a:pPr>
                      <a:r>
                        <a:rPr lang="en-TR" dirty="0"/>
                        <a:t>19%</a:t>
                      </a:r>
                    </a:p>
                  </a:txBody>
                  <a:tcPr/>
                </a:tc>
                <a:tc>
                  <a:txBody>
                    <a:bodyPr/>
                    <a:lstStyle/>
                    <a:p>
                      <a:pPr algn="ctr">
                        <a:lnSpc>
                          <a:spcPct val="100000"/>
                        </a:lnSpc>
                      </a:pPr>
                      <a:endParaRPr lang="en-TR" dirty="0"/>
                    </a:p>
                  </a:txBody>
                  <a:tcPr/>
                </a:tc>
                <a:extLst>
                  <a:ext uri="{0D108BD9-81ED-4DB2-BD59-A6C34878D82A}">
                    <a16:rowId xmlns:a16="http://schemas.microsoft.com/office/drawing/2014/main" val="192291831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Lim MC, 2022</a:t>
                      </a:r>
                      <a:endParaRPr lang="en-TR" sz="1800" dirty="0"/>
                    </a:p>
                  </a:txBody>
                  <a:tcPr/>
                </a:tc>
                <a:tc>
                  <a:txBody>
                    <a:bodyPr/>
                    <a:lstStyle/>
                    <a:p>
                      <a:pPr algn="ctr">
                        <a:lnSpc>
                          <a:spcPct val="100000"/>
                        </a:lnSpc>
                      </a:pPr>
                      <a:r>
                        <a:rPr lang="en-TR" dirty="0"/>
                        <a:t>7.6%</a:t>
                      </a:r>
                    </a:p>
                  </a:txBody>
                  <a:tcPr/>
                </a:tc>
                <a:tc>
                  <a:txBody>
                    <a:bodyPr/>
                    <a:lstStyle/>
                    <a:p>
                      <a:pPr algn="ctr">
                        <a:lnSpc>
                          <a:spcPct val="100000"/>
                        </a:lnSpc>
                      </a:pPr>
                      <a:r>
                        <a:rPr lang="en-TR" dirty="0"/>
                        <a:t>6.5%</a:t>
                      </a:r>
                    </a:p>
                  </a:txBody>
                  <a:tcPr/>
                </a:tc>
                <a:extLst>
                  <a:ext uri="{0D108BD9-81ED-4DB2-BD59-A6C34878D82A}">
                    <a16:rowId xmlns:a16="http://schemas.microsoft.com/office/drawing/2014/main" val="2215372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Antonio CCP, 2022</a:t>
                      </a:r>
                      <a:endParaRPr lang="en-TR" sz="1800" dirty="0"/>
                    </a:p>
                  </a:txBody>
                  <a:tcPr/>
                </a:tc>
                <a:tc>
                  <a:txBody>
                    <a:bodyPr/>
                    <a:lstStyle/>
                    <a:p>
                      <a:pPr algn="ctr">
                        <a:lnSpc>
                          <a:spcPct val="100000"/>
                        </a:lnSpc>
                      </a:pPr>
                      <a:r>
                        <a:rPr lang="en-TR" dirty="0"/>
                        <a:t>0%</a:t>
                      </a:r>
                    </a:p>
                  </a:txBody>
                  <a:tcPr/>
                </a:tc>
                <a:tc>
                  <a:txBody>
                    <a:bodyPr/>
                    <a:lstStyle/>
                    <a:p>
                      <a:pPr algn="ctr">
                        <a:lnSpc>
                          <a:spcPct val="100000"/>
                        </a:lnSpc>
                      </a:pPr>
                      <a:r>
                        <a:rPr lang="en-TR" dirty="0"/>
                        <a:t>2.8%</a:t>
                      </a:r>
                    </a:p>
                  </a:txBody>
                  <a:tcPr/>
                </a:tc>
                <a:extLst>
                  <a:ext uri="{0D108BD9-81ED-4DB2-BD59-A6C34878D82A}">
                    <a16:rowId xmlns:a16="http://schemas.microsoft.com/office/drawing/2014/main" val="398086878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dirty="0"/>
                        <a:t>Our Data</a:t>
                      </a:r>
                      <a:endParaRPr lang="en-TR" sz="1800" i="1" dirty="0"/>
                    </a:p>
                  </a:txBody>
                  <a:tcPr/>
                </a:tc>
                <a:tc>
                  <a:txBody>
                    <a:bodyPr/>
                    <a:lstStyle/>
                    <a:p>
                      <a:pPr algn="ctr">
                        <a:lnSpc>
                          <a:spcPct val="100000"/>
                        </a:lnSpc>
                      </a:pPr>
                      <a:r>
                        <a:rPr lang="en-TR" dirty="0"/>
                        <a:t>22.4%</a:t>
                      </a:r>
                    </a:p>
                  </a:txBody>
                  <a:tcPr/>
                </a:tc>
                <a:tc>
                  <a:txBody>
                    <a:bodyPr/>
                    <a:lstStyle/>
                    <a:p>
                      <a:pPr algn="ctr">
                        <a:lnSpc>
                          <a:spcPct val="100000"/>
                        </a:lnSpc>
                      </a:pPr>
                      <a:r>
                        <a:rPr lang="en-TR" dirty="0"/>
                        <a:t>21.9%</a:t>
                      </a:r>
                    </a:p>
                  </a:txBody>
                  <a:tcPr/>
                </a:tc>
                <a:extLst>
                  <a:ext uri="{0D108BD9-81ED-4DB2-BD59-A6C34878D82A}">
                    <a16:rowId xmlns:a16="http://schemas.microsoft.com/office/drawing/2014/main" val="2132900604"/>
                  </a:ext>
                </a:extLst>
              </a:tr>
            </a:tbl>
          </a:graphicData>
        </a:graphic>
      </p:graphicFrame>
    </p:spTree>
    <p:extLst>
      <p:ext uri="{BB962C8B-B14F-4D97-AF65-F5344CB8AC3E}">
        <p14:creationId xmlns:p14="http://schemas.microsoft.com/office/powerpoint/2010/main" val="336306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883D-FAE0-074A-95A2-B03F208F3E67}"/>
              </a:ext>
            </a:extLst>
          </p:cNvPr>
          <p:cNvSpPr>
            <a:spLocks noGrp="1"/>
          </p:cNvSpPr>
          <p:nvPr>
            <p:ph type="title"/>
          </p:nvPr>
        </p:nvSpPr>
        <p:spPr>
          <a:xfrm>
            <a:off x="838200" y="365126"/>
            <a:ext cx="10515600" cy="819098"/>
          </a:xfrm>
        </p:spPr>
        <p:txBody>
          <a:bodyPr/>
          <a:lstStyle/>
          <a:p>
            <a:pPr algn="ctr"/>
            <a:r>
              <a:rPr lang="en-TR" b="1" dirty="0">
                <a:solidFill>
                  <a:srgbClr val="C00000"/>
                </a:solidFill>
              </a:rPr>
              <a:t>Anastomotic Leak Rate &amp; Cleveland Clinic </a:t>
            </a:r>
          </a:p>
        </p:txBody>
      </p:sp>
      <p:sp>
        <p:nvSpPr>
          <p:cNvPr id="3" name="Content Placeholder 2">
            <a:extLst>
              <a:ext uri="{FF2B5EF4-FFF2-40B4-BE49-F238E27FC236}">
                <a16:creationId xmlns:a16="http://schemas.microsoft.com/office/drawing/2014/main" id="{92C249AB-EA0F-5640-956B-A8669D4E9FAC}"/>
              </a:ext>
            </a:extLst>
          </p:cNvPr>
          <p:cNvSpPr>
            <a:spLocks noGrp="1"/>
          </p:cNvSpPr>
          <p:nvPr>
            <p:ph idx="1"/>
          </p:nvPr>
        </p:nvSpPr>
        <p:spPr>
          <a:xfrm>
            <a:off x="680803" y="3552877"/>
            <a:ext cx="11011525" cy="3146809"/>
          </a:xfrm>
        </p:spPr>
        <p:txBody>
          <a:bodyPr>
            <a:normAutofit lnSpcReduction="10000"/>
          </a:bodyPr>
          <a:lstStyle/>
          <a:p>
            <a:pPr>
              <a:lnSpc>
                <a:spcPct val="160000"/>
              </a:lnSpc>
            </a:pPr>
            <a:r>
              <a:rPr lang="en-US" i="1" dirty="0">
                <a:solidFill>
                  <a:srgbClr val="C00000"/>
                </a:solidFill>
                <a:effectLst/>
                <a:latin typeface="AdvTT5235d5a9"/>
              </a:rPr>
              <a:t>No protective ileostomy!!</a:t>
            </a:r>
            <a:endParaRPr lang="en-US" sz="4000" i="1" dirty="0">
              <a:solidFill>
                <a:srgbClr val="C00000"/>
              </a:solidFill>
            </a:endParaRPr>
          </a:p>
          <a:p>
            <a:pPr>
              <a:lnSpc>
                <a:spcPct val="160000"/>
              </a:lnSpc>
            </a:pPr>
            <a:r>
              <a:rPr lang="en-US" sz="2400" dirty="0">
                <a:effectLst/>
                <a:latin typeface="AdvTT5235d5a9"/>
              </a:rPr>
              <a:t>There was </a:t>
            </a:r>
            <a:r>
              <a:rPr lang="en-US" sz="2400" b="1" dirty="0">
                <a:effectLst/>
                <a:latin typeface="AdvTT5235d5a9"/>
              </a:rPr>
              <a:t>no signi</a:t>
            </a:r>
            <a:r>
              <a:rPr lang="en-US" sz="2400" b="1" dirty="0">
                <a:effectLst/>
                <a:latin typeface="AdvTT5235d5a9+fb"/>
              </a:rPr>
              <a:t>fi</a:t>
            </a:r>
            <a:r>
              <a:rPr lang="en-US" sz="2400" b="1" dirty="0">
                <a:effectLst/>
                <a:latin typeface="AdvTT5235d5a9"/>
              </a:rPr>
              <a:t>cant difference in anastomotic leak rate </a:t>
            </a:r>
            <a:r>
              <a:rPr lang="en-US" sz="2400" dirty="0">
                <a:effectLst/>
                <a:latin typeface="AdvTT5235d5a9"/>
              </a:rPr>
              <a:t>for women who underwent IDS with </a:t>
            </a:r>
            <a:r>
              <a:rPr lang="en-US" sz="2400" b="1" dirty="0">
                <a:solidFill>
                  <a:srgbClr val="C00000"/>
                </a:solidFill>
                <a:effectLst/>
                <a:latin typeface="AdvTT5235d5a9"/>
              </a:rPr>
              <a:t>HIPEC (9.5%, </a:t>
            </a:r>
            <a:r>
              <a:rPr lang="en-US" sz="2400" dirty="0">
                <a:effectLst/>
                <a:latin typeface="AdvTT94c8263f.I"/>
              </a:rPr>
              <a:t>n </a:t>
            </a:r>
            <a:r>
              <a:rPr lang="en-US" sz="2400" dirty="0">
                <a:effectLst/>
                <a:latin typeface="AdvTT5235d5a9"/>
              </a:rPr>
              <a:t>= 2) versus </a:t>
            </a:r>
            <a:r>
              <a:rPr lang="en-US" sz="2400" b="1" dirty="0">
                <a:solidFill>
                  <a:srgbClr val="C00000"/>
                </a:solidFill>
                <a:effectLst/>
                <a:latin typeface="AdvTT5235d5a9"/>
              </a:rPr>
              <a:t>without HIPEC (7.5%, </a:t>
            </a:r>
            <a:r>
              <a:rPr lang="en-US" sz="2400" dirty="0">
                <a:effectLst/>
                <a:latin typeface="AdvTT94c8263f.I"/>
              </a:rPr>
              <a:t>n </a:t>
            </a:r>
            <a:r>
              <a:rPr lang="en-US" sz="2400" dirty="0">
                <a:effectLst/>
                <a:latin typeface="AdvTT5235d5a9"/>
              </a:rPr>
              <a:t>= 3) (</a:t>
            </a:r>
            <a:r>
              <a:rPr lang="en-US" sz="2400" dirty="0">
                <a:effectLst/>
                <a:latin typeface="AdvTT94c8263f.I"/>
              </a:rPr>
              <a:t>p </a:t>
            </a:r>
            <a:r>
              <a:rPr lang="en-US" sz="2400" dirty="0">
                <a:effectLst/>
                <a:latin typeface="AdvTT5235d5a9"/>
              </a:rPr>
              <a:t>= 0.99). </a:t>
            </a:r>
            <a:endParaRPr lang="en-US" sz="3600" dirty="0"/>
          </a:p>
          <a:p>
            <a:pPr>
              <a:lnSpc>
                <a:spcPct val="160000"/>
              </a:lnSpc>
            </a:pPr>
            <a:r>
              <a:rPr lang="en-US" sz="2400" dirty="0">
                <a:effectLst/>
                <a:latin typeface="AdvTT5235d5a9"/>
              </a:rPr>
              <a:t>HIPEC was not associated with increased risk for anastomotic leak at the time of IDS with colorectal resection and re-anastomosis. </a:t>
            </a:r>
            <a:endParaRPr lang="en-US" sz="2400" dirty="0">
              <a:effectLst/>
              <a:latin typeface="AdvTT94c8263f.I"/>
            </a:endParaRPr>
          </a:p>
        </p:txBody>
      </p:sp>
      <p:sp>
        <p:nvSpPr>
          <p:cNvPr id="4" name="TextBox 3">
            <a:extLst>
              <a:ext uri="{FF2B5EF4-FFF2-40B4-BE49-F238E27FC236}">
                <a16:creationId xmlns:a16="http://schemas.microsoft.com/office/drawing/2014/main" id="{14AA1190-4306-0148-A770-AE41773AC9DB}"/>
              </a:ext>
            </a:extLst>
          </p:cNvPr>
          <p:cNvSpPr txBox="1"/>
          <p:nvPr/>
        </p:nvSpPr>
        <p:spPr>
          <a:xfrm>
            <a:off x="8379502" y="6445770"/>
            <a:ext cx="3090911" cy="253916"/>
          </a:xfrm>
          <a:prstGeom prst="rect">
            <a:avLst/>
          </a:prstGeom>
          <a:noFill/>
        </p:spPr>
        <p:txBody>
          <a:bodyPr wrap="none" rtlCol="0">
            <a:spAutoFit/>
          </a:bodyPr>
          <a:lstStyle/>
          <a:p>
            <a:r>
              <a:rPr lang="en-US" sz="1050" dirty="0"/>
              <a:t>Gruner M, et al. </a:t>
            </a:r>
            <a:r>
              <a:rPr lang="en-US" sz="1050" dirty="0" err="1"/>
              <a:t>Gynecol</a:t>
            </a:r>
            <a:r>
              <a:rPr lang="en-US" sz="1050" dirty="0"/>
              <a:t> Oncol. 2021;162(3):645-51. </a:t>
            </a:r>
            <a:endParaRPr lang="en-TR" sz="1050" dirty="0"/>
          </a:p>
        </p:txBody>
      </p:sp>
      <p:pic>
        <p:nvPicPr>
          <p:cNvPr id="5" name="Picture 4">
            <a:extLst>
              <a:ext uri="{FF2B5EF4-FFF2-40B4-BE49-F238E27FC236}">
                <a16:creationId xmlns:a16="http://schemas.microsoft.com/office/drawing/2014/main" id="{C156BDBF-8B4C-564B-9D4E-D62B351958DF}"/>
              </a:ext>
            </a:extLst>
          </p:cNvPr>
          <p:cNvPicPr>
            <a:picLocks noChangeAspect="1"/>
          </p:cNvPicPr>
          <p:nvPr/>
        </p:nvPicPr>
        <p:blipFill>
          <a:blip r:embed="rId2"/>
          <a:stretch>
            <a:fillRect/>
          </a:stretch>
        </p:blipFill>
        <p:spPr>
          <a:xfrm>
            <a:off x="10883900" y="365125"/>
            <a:ext cx="1308100" cy="1638300"/>
          </a:xfrm>
          <a:prstGeom prst="rect">
            <a:avLst/>
          </a:prstGeom>
        </p:spPr>
      </p:pic>
      <p:pic>
        <p:nvPicPr>
          <p:cNvPr id="7" name="Picture 6">
            <a:extLst>
              <a:ext uri="{FF2B5EF4-FFF2-40B4-BE49-F238E27FC236}">
                <a16:creationId xmlns:a16="http://schemas.microsoft.com/office/drawing/2014/main" id="{DDCB7F2F-2A58-DE46-BF44-5A600E937E8D}"/>
              </a:ext>
            </a:extLst>
          </p:cNvPr>
          <p:cNvPicPr>
            <a:picLocks noChangeAspect="1"/>
          </p:cNvPicPr>
          <p:nvPr/>
        </p:nvPicPr>
        <p:blipFill>
          <a:blip r:embed="rId3"/>
          <a:stretch>
            <a:fillRect/>
          </a:stretch>
        </p:blipFill>
        <p:spPr>
          <a:xfrm>
            <a:off x="210903" y="1184224"/>
            <a:ext cx="10672997" cy="2120900"/>
          </a:xfrm>
          <a:prstGeom prst="rect">
            <a:avLst/>
          </a:prstGeom>
          <a:ln>
            <a:solidFill>
              <a:schemeClr val="tx1"/>
            </a:solidFill>
          </a:ln>
        </p:spPr>
      </p:pic>
    </p:spTree>
    <p:extLst>
      <p:ext uri="{BB962C8B-B14F-4D97-AF65-F5344CB8AC3E}">
        <p14:creationId xmlns:p14="http://schemas.microsoft.com/office/powerpoint/2010/main" val="2729073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D970-15A0-7D40-8D94-E6D0827C59D8}"/>
              </a:ext>
            </a:extLst>
          </p:cNvPr>
          <p:cNvSpPr>
            <a:spLocks noGrp="1"/>
          </p:cNvSpPr>
          <p:nvPr>
            <p:ph type="title"/>
          </p:nvPr>
        </p:nvSpPr>
        <p:spPr>
          <a:xfrm>
            <a:off x="838200" y="170253"/>
            <a:ext cx="10515600" cy="699177"/>
          </a:xfrm>
        </p:spPr>
        <p:txBody>
          <a:bodyPr/>
          <a:lstStyle/>
          <a:p>
            <a:pPr algn="ctr"/>
            <a:r>
              <a:rPr lang="en-US" b="1" dirty="0">
                <a:solidFill>
                  <a:srgbClr val="C00000"/>
                </a:solidFill>
              </a:rPr>
              <a:t>H</a:t>
            </a:r>
            <a:r>
              <a:rPr lang="en-TR" b="1" dirty="0">
                <a:solidFill>
                  <a:srgbClr val="C00000"/>
                </a:solidFill>
              </a:rPr>
              <a:t>ospitalization </a:t>
            </a:r>
          </a:p>
        </p:txBody>
      </p:sp>
      <p:sp>
        <p:nvSpPr>
          <p:cNvPr id="3" name="Content Placeholder 2">
            <a:extLst>
              <a:ext uri="{FF2B5EF4-FFF2-40B4-BE49-F238E27FC236}">
                <a16:creationId xmlns:a16="http://schemas.microsoft.com/office/drawing/2014/main" id="{71747564-AB70-1A48-B5A7-52403BFB3BE9}"/>
              </a:ext>
            </a:extLst>
          </p:cNvPr>
          <p:cNvSpPr>
            <a:spLocks noGrp="1"/>
          </p:cNvSpPr>
          <p:nvPr>
            <p:ph idx="1"/>
          </p:nvPr>
        </p:nvSpPr>
        <p:spPr>
          <a:xfrm>
            <a:off x="314792" y="760288"/>
            <a:ext cx="11497455" cy="978408"/>
          </a:xfrm>
        </p:spPr>
        <p:txBody>
          <a:bodyPr>
            <a:normAutofit/>
          </a:bodyPr>
          <a:lstStyle/>
          <a:p>
            <a:pPr algn="ctr">
              <a:lnSpc>
                <a:spcPct val="200000"/>
              </a:lnSpc>
            </a:pPr>
            <a:r>
              <a:rPr lang="en-TR" dirty="0">
                <a:effectLst/>
                <a:latin typeface="AdvOTd710a12c"/>
                <a:ea typeface="Times New Roman" panose="02020603050405020304" pitchFamily="18" charset="0"/>
              </a:rPr>
              <a:t>HIPEC resulted in longer hospitalizations than surgery alone.</a:t>
            </a:r>
            <a:endParaRPr lang="en-TR" dirty="0"/>
          </a:p>
        </p:txBody>
      </p:sp>
      <p:sp>
        <p:nvSpPr>
          <p:cNvPr id="4" name="Down Arrow 3">
            <a:extLst>
              <a:ext uri="{FF2B5EF4-FFF2-40B4-BE49-F238E27FC236}">
                <a16:creationId xmlns:a16="http://schemas.microsoft.com/office/drawing/2014/main" id="{FBA24C3E-078E-9A40-A4D2-8308DD005FCA}"/>
              </a:ext>
            </a:extLst>
          </p:cNvPr>
          <p:cNvSpPr/>
          <p:nvPr/>
        </p:nvSpPr>
        <p:spPr>
          <a:xfrm>
            <a:off x="5821203" y="1738696"/>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solidFill>
                <a:srgbClr val="C00000"/>
              </a:solidFill>
            </a:endParaRPr>
          </a:p>
        </p:txBody>
      </p:sp>
      <p:pic>
        <p:nvPicPr>
          <p:cNvPr id="6" name="Picture 5">
            <a:extLst>
              <a:ext uri="{FF2B5EF4-FFF2-40B4-BE49-F238E27FC236}">
                <a16:creationId xmlns:a16="http://schemas.microsoft.com/office/drawing/2014/main" id="{093591A0-9BE4-D14F-88B4-FB15B212B533}"/>
              </a:ext>
            </a:extLst>
          </p:cNvPr>
          <p:cNvPicPr>
            <a:picLocks noChangeAspect="1"/>
          </p:cNvPicPr>
          <p:nvPr/>
        </p:nvPicPr>
        <p:blipFill>
          <a:blip r:embed="rId2"/>
          <a:stretch>
            <a:fillRect/>
          </a:stretch>
        </p:blipFill>
        <p:spPr>
          <a:xfrm>
            <a:off x="2583096" y="2717104"/>
            <a:ext cx="7025807" cy="3887973"/>
          </a:xfrm>
          <a:prstGeom prst="rect">
            <a:avLst/>
          </a:prstGeom>
        </p:spPr>
      </p:pic>
      <p:sp>
        <p:nvSpPr>
          <p:cNvPr id="7" name="Rectangle 6">
            <a:extLst>
              <a:ext uri="{FF2B5EF4-FFF2-40B4-BE49-F238E27FC236}">
                <a16:creationId xmlns:a16="http://schemas.microsoft.com/office/drawing/2014/main" id="{70BAB591-979F-334A-AC9D-BC7508F5F50A}"/>
              </a:ext>
            </a:extLst>
          </p:cNvPr>
          <p:cNvSpPr/>
          <p:nvPr/>
        </p:nvSpPr>
        <p:spPr>
          <a:xfrm flipV="1">
            <a:off x="2263515" y="5921115"/>
            <a:ext cx="7670384" cy="2548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087557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0EEC-AF53-FF4D-B7B4-AF7F5C69F01B}"/>
              </a:ext>
            </a:extLst>
          </p:cNvPr>
          <p:cNvSpPr>
            <a:spLocks noGrp="1"/>
          </p:cNvSpPr>
          <p:nvPr>
            <p:ph type="title"/>
          </p:nvPr>
        </p:nvSpPr>
        <p:spPr>
          <a:xfrm>
            <a:off x="838200" y="365125"/>
            <a:ext cx="10515600" cy="720725"/>
          </a:xfrm>
        </p:spPr>
        <p:txBody>
          <a:bodyPr/>
          <a:lstStyle/>
          <a:p>
            <a:pPr algn="ctr"/>
            <a:r>
              <a:rPr lang="en-US" b="1" dirty="0">
                <a:solidFill>
                  <a:srgbClr val="C00000"/>
                </a:solidFill>
              </a:rPr>
              <a:t>Cost-effectiveness </a:t>
            </a:r>
            <a:endParaRPr lang="en-TR" b="1" dirty="0">
              <a:solidFill>
                <a:srgbClr val="C00000"/>
              </a:solidFill>
            </a:endParaRPr>
          </a:p>
        </p:txBody>
      </p:sp>
      <p:pic>
        <p:nvPicPr>
          <p:cNvPr id="5" name="Content Placeholder 4">
            <a:extLst>
              <a:ext uri="{FF2B5EF4-FFF2-40B4-BE49-F238E27FC236}">
                <a16:creationId xmlns:a16="http://schemas.microsoft.com/office/drawing/2014/main" id="{96FABE10-9BB5-4544-8F2E-F24BB686C624}"/>
              </a:ext>
            </a:extLst>
          </p:cNvPr>
          <p:cNvPicPr>
            <a:picLocks noGrp="1" noChangeAspect="1"/>
          </p:cNvPicPr>
          <p:nvPr>
            <p:ph idx="1"/>
          </p:nvPr>
        </p:nvPicPr>
        <p:blipFill>
          <a:blip r:embed="rId2"/>
          <a:stretch>
            <a:fillRect/>
          </a:stretch>
        </p:blipFill>
        <p:spPr>
          <a:xfrm>
            <a:off x="838200" y="1188243"/>
            <a:ext cx="10515599" cy="4791841"/>
          </a:xfrm>
        </p:spPr>
      </p:pic>
      <p:pic>
        <p:nvPicPr>
          <p:cNvPr id="7" name="Picture 6">
            <a:extLst>
              <a:ext uri="{FF2B5EF4-FFF2-40B4-BE49-F238E27FC236}">
                <a16:creationId xmlns:a16="http://schemas.microsoft.com/office/drawing/2014/main" id="{F70FABE4-4F7C-7048-BEE4-CFE3B6FB3B24}"/>
              </a:ext>
            </a:extLst>
          </p:cNvPr>
          <p:cNvPicPr>
            <a:picLocks noChangeAspect="1"/>
          </p:cNvPicPr>
          <p:nvPr/>
        </p:nvPicPr>
        <p:blipFill>
          <a:blip r:embed="rId3"/>
          <a:stretch>
            <a:fillRect/>
          </a:stretch>
        </p:blipFill>
        <p:spPr>
          <a:xfrm>
            <a:off x="1435893" y="6308725"/>
            <a:ext cx="3111500" cy="368300"/>
          </a:xfrm>
          <a:prstGeom prst="rect">
            <a:avLst/>
          </a:prstGeom>
        </p:spPr>
      </p:pic>
      <p:sp>
        <p:nvSpPr>
          <p:cNvPr id="3" name="TextBox 2">
            <a:extLst>
              <a:ext uri="{FF2B5EF4-FFF2-40B4-BE49-F238E27FC236}">
                <a16:creationId xmlns:a16="http://schemas.microsoft.com/office/drawing/2014/main" id="{1AD68CAA-7B1C-0D4C-8E31-4AF6EC8001DF}"/>
              </a:ext>
            </a:extLst>
          </p:cNvPr>
          <p:cNvSpPr txBox="1"/>
          <p:nvPr/>
        </p:nvSpPr>
        <p:spPr>
          <a:xfrm>
            <a:off x="7595616" y="3059668"/>
            <a:ext cx="1620444" cy="369332"/>
          </a:xfrm>
          <a:prstGeom prst="rect">
            <a:avLst/>
          </a:prstGeom>
          <a:noFill/>
          <a:ln>
            <a:solidFill>
              <a:srgbClr val="C00000"/>
            </a:solidFill>
          </a:ln>
        </p:spPr>
        <p:txBody>
          <a:bodyPr wrap="none" rtlCol="0">
            <a:spAutoFit/>
          </a:bodyPr>
          <a:lstStyle/>
          <a:p>
            <a:r>
              <a:rPr lang="en-US" b="1" dirty="0">
                <a:solidFill>
                  <a:srgbClr val="C00000"/>
                </a:solidFill>
              </a:rPr>
              <a:t>A</a:t>
            </a:r>
            <a:r>
              <a:rPr lang="en-TR" b="1" dirty="0">
                <a:solidFill>
                  <a:srgbClr val="C00000"/>
                </a:solidFill>
              </a:rPr>
              <a:t>dditional cost</a:t>
            </a:r>
          </a:p>
        </p:txBody>
      </p:sp>
    </p:spTree>
    <p:extLst>
      <p:ext uri="{BB962C8B-B14F-4D97-AF65-F5344CB8AC3E}">
        <p14:creationId xmlns:p14="http://schemas.microsoft.com/office/powerpoint/2010/main" val="2705184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E457-8DBD-6E4A-893F-9A13F5BC543D}"/>
              </a:ext>
            </a:extLst>
          </p:cNvPr>
          <p:cNvSpPr>
            <a:spLocks noGrp="1"/>
          </p:cNvSpPr>
          <p:nvPr>
            <p:ph type="title"/>
          </p:nvPr>
        </p:nvSpPr>
        <p:spPr>
          <a:xfrm>
            <a:off x="838200" y="89941"/>
            <a:ext cx="10515600" cy="568428"/>
          </a:xfrm>
        </p:spPr>
        <p:txBody>
          <a:bodyPr>
            <a:normAutofit fontScale="90000"/>
          </a:bodyPr>
          <a:lstStyle/>
          <a:p>
            <a:pPr algn="ctr"/>
            <a:r>
              <a:rPr lang="en-US" b="1" dirty="0">
                <a:solidFill>
                  <a:srgbClr val="C00000"/>
                </a:solidFill>
              </a:rPr>
              <a:t>C</a:t>
            </a:r>
            <a:r>
              <a:rPr lang="en-TR" b="1" dirty="0">
                <a:solidFill>
                  <a:srgbClr val="C00000"/>
                </a:solidFill>
              </a:rPr>
              <a:t>ost-effectiveness &amp; USA – 2022</a:t>
            </a:r>
          </a:p>
        </p:txBody>
      </p:sp>
      <p:pic>
        <p:nvPicPr>
          <p:cNvPr id="5" name="Content Placeholder 4">
            <a:extLst>
              <a:ext uri="{FF2B5EF4-FFF2-40B4-BE49-F238E27FC236}">
                <a16:creationId xmlns:a16="http://schemas.microsoft.com/office/drawing/2014/main" id="{ED741D28-19B6-C64A-8B2A-AC2DC7A5A4AC}"/>
              </a:ext>
            </a:extLst>
          </p:cNvPr>
          <p:cNvPicPr>
            <a:picLocks noGrp="1" noChangeAspect="1"/>
          </p:cNvPicPr>
          <p:nvPr>
            <p:ph idx="1"/>
          </p:nvPr>
        </p:nvPicPr>
        <p:blipFill>
          <a:blip r:embed="rId3"/>
          <a:stretch>
            <a:fillRect/>
          </a:stretch>
        </p:blipFill>
        <p:spPr>
          <a:xfrm>
            <a:off x="642807" y="667686"/>
            <a:ext cx="9207500" cy="1295868"/>
          </a:xfrm>
          <a:ln>
            <a:solidFill>
              <a:schemeClr val="tx1"/>
            </a:solidFill>
          </a:ln>
        </p:spPr>
      </p:pic>
      <p:pic>
        <p:nvPicPr>
          <p:cNvPr id="7" name="Picture 6">
            <a:extLst>
              <a:ext uri="{FF2B5EF4-FFF2-40B4-BE49-F238E27FC236}">
                <a16:creationId xmlns:a16="http://schemas.microsoft.com/office/drawing/2014/main" id="{7DDB7219-BC88-E249-AED3-DC96AD0EF93C}"/>
              </a:ext>
            </a:extLst>
          </p:cNvPr>
          <p:cNvPicPr>
            <a:picLocks noChangeAspect="1"/>
          </p:cNvPicPr>
          <p:nvPr/>
        </p:nvPicPr>
        <p:blipFill>
          <a:blip r:embed="rId4"/>
          <a:stretch>
            <a:fillRect/>
          </a:stretch>
        </p:blipFill>
        <p:spPr>
          <a:xfrm>
            <a:off x="10523616" y="235209"/>
            <a:ext cx="1308100" cy="1651000"/>
          </a:xfrm>
          <a:prstGeom prst="rect">
            <a:avLst/>
          </a:prstGeom>
        </p:spPr>
      </p:pic>
      <p:pic>
        <p:nvPicPr>
          <p:cNvPr id="9" name="Picture 8">
            <a:extLst>
              <a:ext uri="{FF2B5EF4-FFF2-40B4-BE49-F238E27FC236}">
                <a16:creationId xmlns:a16="http://schemas.microsoft.com/office/drawing/2014/main" id="{33C146C4-3844-404D-AA63-CA14AF5033C3}"/>
              </a:ext>
            </a:extLst>
          </p:cNvPr>
          <p:cNvPicPr>
            <a:picLocks noChangeAspect="1"/>
          </p:cNvPicPr>
          <p:nvPr/>
        </p:nvPicPr>
        <p:blipFill>
          <a:blip r:embed="rId5"/>
          <a:stretch>
            <a:fillRect/>
          </a:stretch>
        </p:blipFill>
        <p:spPr>
          <a:xfrm>
            <a:off x="642807" y="2171888"/>
            <a:ext cx="4408357" cy="4222816"/>
          </a:xfrm>
          <a:prstGeom prst="rect">
            <a:avLst/>
          </a:prstGeom>
        </p:spPr>
      </p:pic>
      <p:pic>
        <p:nvPicPr>
          <p:cNvPr id="11" name="Picture 10">
            <a:extLst>
              <a:ext uri="{FF2B5EF4-FFF2-40B4-BE49-F238E27FC236}">
                <a16:creationId xmlns:a16="http://schemas.microsoft.com/office/drawing/2014/main" id="{6392A9DA-0CE8-314D-9042-B9F2C9F40CCF}"/>
              </a:ext>
            </a:extLst>
          </p:cNvPr>
          <p:cNvPicPr>
            <a:picLocks noChangeAspect="1"/>
          </p:cNvPicPr>
          <p:nvPr/>
        </p:nvPicPr>
        <p:blipFill>
          <a:blip r:embed="rId6"/>
          <a:stretch>
            <a:fillRect/>
          </a:stretch>
        </p:blipFill>
        <p:spPr>
          <a:xfrm>
            <a:off x="5455766" y="2058987"/>
            <a:ext cx="6375950" cy="3124177"/>
          </a:xfrm>
          <a:prstGeom prst="rect">
            <a:avLst/>
          </a:prstGeom>
        </p:spPr>
      </p:pic>
      <p:sp>
        <p:nvSpPr>
          <p:cNvPr id="12" name="TextBox 11">
            <a:extLst>
              <a:ext uri="{FF2B5EF4-FFF2-40B4-BE49-F238E27FC236}">
                <a16:creationId xmlns:a16="http://schemas.microsoft.com/office/drawing/2014/main" id="{D23BCF2A-DFC8-354F-8D40-73E5C23B4324}"/>
              </a:ext>
            </a:extLst>
          </p:cNvPr>
          <p:cNvSpPr txBox="1"/>
          <p:nvPr/>
        </p:nvSpPr>
        <p:spPr>
          <a:xfrm>
            <a:off x="8754254" y="6565694"/>
            <a:ext cx="3057247" cy="253916"/>
          </a:xfrm>
          <a:prstGeom prst="rect">
            <a:avLst/>
          </a:prstGeom>
          <a:noFill/>
        </p:spPr>
        <p:txBody>
          <a:bodyPr wrap="none" rtlCol="0">
            <a:spAutoFit/>
          </a:bodyPr>
          <a:lstStyle/>
          <a:p>
            <a:r>
              <a:rPr lang="en-US" sz="1050" dirty="0"/>
              <a:t>Penn CA, et al. </a:t>
            </a:r>
            <a:r>
              <a:rPr lang="en-US" sz="1050" dirty="0" err="1"/>
              <a:t>Gynecol</a:t>
            </a:r>
            <a:r>
              <a:rPr lang="en-US" sz="1050" dirty="0"/>
              <a:t> Oncol Rep. 2022;41:101009. </a:t>
            </a:r>
            <a:endParaRPr lang="en-TR" sz="1050" dirty="0"/>
          </a:p>
        </p:txBody>
      </p:sp>
      <p:sp>
        <p:nvSpPr>
          <p:cNvPr id="3" name="TextBox 2">
            <a:extLst>
              <a:ext uri="{FF2B5EF4-FFF2-40B4-BE49-F238E27FC236}">
                <a16:creationId xmlns:a16="http://schemas.microsoft.com/office/drawing/2014/main" id="{F7C17A9E-DBA5-094D-9CF1-FA6466726A12}"/>
              </a:ext>
            </a:extLst>
          </p:cNvPr>
          <p:cNvSpPr txBox="1"/>
          <p:nvPr/>
        </p:nvSpPr>
        <p:spPr>
          <a:xfrm>
            <a:off x="5614814" y="5260509"/>
            <a:ext cx="6278880" cy="1295868"/>
          </a:xfrm>
          <a:prstGeom prst="rect">
            <a:avLst/>
          </a:prstGeom>
          <a:noFill/>
        </p:spPr>
        <p:txBody>
          <a:bodyPr wrap="square" rtlCol="0">
            <a:spAutoFit/>
          </a:bodyPr>
          <a:lstStyle/>
          <a:p>
            <a:pPr marL="285750" indent="-285750">
              <a:lnSpc>
                <a:spcPct val="150000"/>
              </a:lnSpc>
              <a:buFont typeface="Wingdings" pitchFamily="2" charset="2"/>
              <a:buChar char="Ø"/>
            </a:pPr>
            <a:r>
              <a:rPr lang="en-US" dirty="0"/>
              <a:t>HIPEC at the time of primary CRS can be considered cost-effective regardless of residual disease status when using a standard willingness to pay threshold. </a:t>
            </a:r>
            <a:endParaRPr lang="en-TR" dirty="0"/>
          </a:p>
        </p:txBody>
      </p:sp>
    </p:spTree>
    <p:extLst>
      <p:ext uri="{BB962C8B-B14F-4D97-AF65-F5344CB8AC3E}">
        <p14:creationId xmlns:p14="http://schemas.microsoft.com/office/powerpoint/2010/main" val="4167520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D303-4C6E-364F-8F3A-2AE4EEFD5AEE}"/>
              </a:ext>
            </a:extLst>
          </p:cNvPr>
          <p:cNvSpPr>
            <a:spLocks noGrp="1"/>
          </p:cNvSpPr>
          <p:nvPr>
            <p:ph type="title"/>
          </p:nvPr>
        </p:nvSpPr>
        <p:spPr>
          <a:xfrm>
            <a:off x="838200" y="365125"/>
            <a:ext cx="10515600" cy="753991"/>
          </a:xfrm>
        </p:spPr>
        <p:txBody>
          <a:bodyPr>
            <a:normAutofit/>
          </a:bodyPr>
          <a:lstStyle/>
          <a:p>
            <a:pPr algn="ctr"/>
            <a:r>
              <a:rPr lang="en-TR" sz="4000" b="1" dirty="0">
                <a:solidFill>
                  <a:srgbClr val="C00000"/>
                </a:solidFill>
                <a:latin typeface="+mn-lt"/>
              </a:rPr>
              <a:t>RATIONALE</a:t>
            </a:r>
          </a:p>
        </p:txBody>
      </p:sp>
      <p:sp>
        <p:nvSpPr>
          <p:cNvPr id="3" name="Content Placeholder 2">
            <a:extLst>
              <a:ext uri="{FF2B5EF4-FFF2-40B4-BE49-F238E27FC236}">
                <a16:creationId xmlns:a16="http://schemas.microsoft.com/office/drawing/2014/main" id="{5732C3F3-A574-B14E-BD94-2A0A430579C7}"/>
              </a:ext>
            </a:extLst>
          </p:cNvPr>
          <p:cNvSpPr>
            <a:spLocks noGrp="1"/>
          </p:cNvSpPr>
          <p:nvPr>
            <p:ph idx="1"/>
          </p:nvPr>
        </p:nvSpPr>
        <p:spPr>
          <a:xfrm>
            <a:off x="838200" y="1441938"/>
            <a:ext cx="10515600" cy="5050937"/>
          </a:xfrm>
        </p:spPr>
        <p:txBody>
          <a:bodyPr>
            <a:normAutofit/>
          </a:bodyPr>
          <a:lstStyle/>
          <a:p>
            <a:pPr>
              <a:lnSpc>
                <a:spcPct val="150000"/>
              </a:lnSpc>
            </a:pPr>
            <a:r>
              <a:rPr lang="en-US" sz="2400" dirty="0">
                <a:cs typeface="Arial" panose="020B0604020202020204" pitchFamily="34" charset="0"/>
              </a:rPr>
              <a:t>Targets peritoneal disease </a:t>
            </a:r>
          </a:p>
          <a:p>
            <a:pPr>
              <a:lnSpc>
                <a:spcPct val="150000"/>
              </a:lnSpc>
            </a:pPr>
            <a:r>
              <a:rPr lang="en-US" sz="2400" dirty="0">
                <a:cs typeface="Arial" panose="020B0604020202020204" pitchFamily="34" charset="0"/>
              </a:rPr>
              <a:t>No barriers of postoperative adhesions</a:t>
            </a:r>
          </a:p>
          <a:p>
            <a:pPr>
              <a:lnSpc>
                <a:spcPct val="150000"/>
              </a:lnSpc>
            </a:pPr>
            <a:r>
              <a:rPr lang="en-US" sz="2400" dirty="0">
                <a:cs typeface="Arial" panose="020B0604020202020204" pitchFamily="34" charset="0"/>
              </a:rPr>
              <a:t>No interval between CRS and chemotherapy (intraoperative)</a:t>
            </a:r>
          </a:p>
          <a:p>
            <a:pPr>
              <a:lnSpc>
                <a:spcPct val="150000"/>
              </a:lnSpc>
            </a:pPr>
            <a:r>
              <a:rPr lang="en-US" sz="2400" dirty="0">
                <a:cs typeface="Arial" panose="020B0604020202020204" pitchFamily="34" charset="0"/>
              </a:rPr>
              <a:t>Higher concentration of chemotherapy at disease site </a:t>
            </a:r>
          </a:p>
          <a:p>
            <a:pPr>
              <a:lnSpc>
                <a:spcPct val="150000"/>
              </a:lnSpc>
            </a:pPr>
            <a:r>
              <a:rPr lang="en-US" sz="2400" dirty="0">
                <a:cs typeface="Arial" panose="020B0604020202020204" pitchFamily="34" charset="0"/>
              </a:rPr>
              <a:t>Limits systemic toxicity</a:t>
            </a:r>
          </a:p>
          <a:p>
            <a:pPr>
              <a:lnSpc>
                <a:spcPct val="150000"/>
              </a:lnSpc>
            </a:pPr>
            <a:r>
              <a:rPr lang="en-US" sz="2400" dirty="0">
                <a:cs typeface="Arial" panose="020B0604020202020204" pitchFamily="34" charset="0"/>
              </a:rPr>
              <a:t>Hyperthermia enhances effect of chemotherapeutic agents by increasing tumor penetration and DNA-crosslinking</a:t>
            </a:r>
            <a:r>
              <a:rPr lang="en-TR" sz="2400" dirty="0"/>
              <a:t>.</a:t>
            </a:r>
            <a:endParaRPr lang="en-US" sz="2400" dirty="0">
              <a:cs typeface="Arial" panose="020B0604020202020204" pitchFamily="34" charset="0"/>
            </a:endParaRPr>
          </a:p>
        </p:txBody>
      </p:sp>
    </p:spTree>
    <p:extLst>
      <p:ext uri="{BB962C8B-B14F-4D97-AF65-F5344CB8AC3E}">
        <p14:creationId xmlns:p14="http://schemas.microsoft.com/office/powerpoint/2010/main" val="162345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E38B-A331-A12F-7407-FC0916AB2194}"/>
              </a:ext>
            </a:extLst>
          </p:cNvPr>
          <p:cNvSpPr>
            <a:spLocks noGrp="1"/>
          </p:cNvSpPr>
          <p:nvPr>
            <p:ph type="title"/>
          </p:nvPr>
        </p:nvSpPr>
        <p:spPr>
          <a:xfrm>
            <a:off x="582789" y="263525"/>
            <a:ext cx="11026422" cy="605719"/>
          </a:xfrm>
        </p:spPr>
        <p:txBody>
          <a:bodyPr>
            <a:normAutofit/>
          </a:bodyPr>
          <a:lstStyle/>
          <a:p>
            <a:pPr algn="ctr"/>
            <a:r>
              <a:rPr lang="en-US" sz="28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Cost Effectiveness of Interval Surgery (KOV-HIPEC-01) </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Content Placeholder 4" descr="A screenshot of a medical website&#10;&#10;Description automatically generated">
            <a:extLst>
              <a:ext uri="{FF2B5EF4-FFF2-40B4-BE49-F238E27FC236}">
                <a16:creationId xmlns:a16="http://schemas.microsoft.com/office/drawing/2014/main" id="{2C2176C0-444B-3AEF-FABF-2BADFA5BA288}"/>
              </a:ext>
            </a:extLst>
          </p:cNvPr>
          <p:cNvPicPr>
            <a:picLocks noGrp="1" noChangeAspect="1"/>
          </p:cNvPicPr>
          <p:nvPr>
            <p:ph idx="1"/>
          </p:nvPr>
        </p:nvPicPr>
        <p:blipFill>
          <a:blip r:embed="rId2"/>
          <a:stretch>
            <a:fillRect/>
          </a:stretch>
        </p:blipFill>
        <p:spPr>
          <a:xfrm>
            <a:off x="1086556" y="869244"/>
            <a:ext cx="9671755" cy="1907822"/>
          </a:xfrm>
          <a:effectLst>
            <a:innerShdw blurRad="63500" dist="50800" dir="13500000">
              <a:prstClr val="black">
                <a:alpha val="50000"/>
              </a:prstClr>
            </a:innerShdw>
          </a:effectLst>
        </p:spPr>
      </p:pic>
      <p:pic>
        <p:nvPicPr>
          <p:cNvPr id="7" name="Picture 6" descr="A graph with numbers and a line&#10;&#10;Description automatically generated with medium confidence">
            <a:extLst>
              <a:ext uri="{FF2B5EF4-FFF2-40B4-BE49-F238E27FC236}">
                <a16:creationId xmlns:a16="http://schemas.microsoft.com/office/drawing/2014/main" id="{7B3674EE-D341-F978-F165-F9C529C31EA9}"/>
              </a:ext>
            </a:extLst>
          </p:cNvPr>
          <p:cNvPicPr>
            <a:picLocks noChangeAspect="1"/>
          </p:cNvPicPr>
          <p:nvPr/>
        </p:nvPicPr>
        <p:blipFill>
          <a:blip r:embed="rId3"/>
          <a:stretch>
            <a:fillRect/>
          </a:stretch>
        </p:blipFill>
        <p:spPr>
          <a:xfrm>
            <a:off x="333024" y="3106095"/>
            <a:ext cx="6453847" cy="3488379"/>
          </a:xfrm>
          <a:prstGeom prst="rect">
            <a:avLst/>
          </a:prstGeom>
          <a:effectLst>
            <a:innerShdw blurRad="63500" dist="50800" dir="13500000">
              <a:prstClr val="black">
                <a:alpha val="50000"/>
              </a:prstClr>
            </a:innerShdw>
          </a:effectLst>
        </p:spPr>
      </p:pic>
      <p:sp>
        <p:nvSpPr>
          <p:cNvPr id="8" name="TextBox 7">
            <a:extLst>
              <a:ext uri="{FF2B5EF4-FFF2-40B4-BE49-F238E27FC236}">
                <a16:creationId xmlns:a16="http://schemas.microsoft.com/office/drawing/2014/main" id="{2EC900DA-AF75-3E60-4ADA-E8582EA9CE9C}"/>
              </a:ext>
            </a:extLst>
          </p:cNvPr>
          <p:cNvSpPr txBox="1"/>
          <p:nvPr/>
        </p:nvSpPr>
        <p:spPr>
          <a:xfrm>
            <a:off x="6965245" y="3106095"/>
            <a:ext cx="5074354" cy="3166824"/>
          </a:xfrm>
          <a:prstGeom prst="roundRect">
            <a:avLst/>
          </a:prstGeom>
          <a:solidFill>
            <a:schemeClr val="bg1">
              <a:lumMod val="6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800" b="1" u="sng" dirty="0">
                <a:solidFill>
                  <a:srgbClr val="C00000"/>
                </a:solidFill>
                <a:effectLst/>
                <a:latin typeface="Tahoma" panose="020B0604030504040204" pitchFamily="34" charset="0"/>
                <a:ea typeface="Tahoma" panose="020B0604030504040204" pitchFamily="34" charset="0"/>
                <a:cs typeface="Tahoma" panose="020B0604030504040204" pitchFamily="34" charset="0"/>
              </a:rPr>
              <a:t>Conclusion:</a:t>
            </a:r>
          </a:p>
          <a:p>
            <a:pPr marL="285750" indent="-285750" algn="just">
              <a:buFont typeface="Arial" panose="020B0604020202020204" pitchFamily="34" charset="0"/>
              <a:buChar char="•"/>
            </a:pPr>
            <a:r>
              <a:rPr lang="en-US" sz="1800" dirty="0">
                <a:effectLst/>
                <a:latin typeface="Tahoma" panose="020B0604030504040204" pitchFamily="34" charset="0"/>
                <a:ea typeface="Tahoma" panose="020B0604030504040204" pitchFamily="34" charset="0"/>
                <a:cs typeface="Tahoma" panose="020B0604030504040204" pitchFamily="34" charset="0"/>
              </a:rPr>
              <a:t>The findings of the study suggest that ICS followed by HIPEC, is </a:t>
            </a:r>
            <a:r>
              <a:rPr lang="en-US" sz="1800" b="1"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cost-effective</a:t>
            </a:r>
            <a:r>
              <a:rPr lang="en-US" sz="1800" dirty="0">
                <a:effectLst/>
                <a:latin typeface="Tahoma" panose="020B0604030504040204" pitchFamily="34" charset="0"/>
                <a:ea typeface="Tahoma" panose="020B0604030504040204" pitchFamily="34" charset="0"/>
                <a:cs typeface="Tahoma" panose="020B0604030504040204" pitchFamily="34" charset="0"/>
              </a:rPr>
              <a:t> with a </a:t>
            </a:r>
            <a:r>
              <a:rPr lang="en-US" sz="1800" b="1"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significant gain in QALYs. </a:t>
            </a:r>
          </a:p>
          <a:p>
            <a:pPr algn="just"/>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800" dirty="0">
                <a:effectLst/>
                <a:latin typeface="Tahoma" panose="020B0604030504040204" pitchFamily="34" charset="0"/>
                <a:ea typeface="Tahoma" panose="020B0604030504040204" pitchFamily="34" charset="0"/>
                <a:cs typeface="Tahoma" panose="020B0604030504040204" pitchFamily="34" charset="0"/>
              </a:rPr>
              <a:t>These results may support the current reimbursement of HIPEC from Korean insurance services and the management of long-term conditions. </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9" name="TextBox 8">
            <a:extLst>
              <a:ext uri="{FF2B5EF4-FFF2-40B4-BE49-F238E27FC236}">
                <a16:creationId xmlns:a16="http://schemas.microsoft.com/office/drawing/2014/main" id="{EB99B7B8-63D2-AFB0-54EB-9988C0C233A9}"/>
              </a:ext>
            </a:extLst>
          </p:cNvPr>
          <p:cNvSpPr txBox="1"/>
          <p:nvPr/>
        </p:nvSpPr>
        <p:spPr>
          <a:xfrm>
            <a:off x="7270045" y="6280456"/>
            <a:ext cx="4683783" cy="369332"/>
          </a:xfrm>
          <a:prstGeom prst="rect">
            <a:avLst/>
          </a:prstGeom>
          <a:noFill/>
        </p:spPr>
        <p:txBody>
          <a:bodyPr wrap="none" rtlCol="0">
            <a:spAutoFit/>
          </a:bodyPr>
          <a:lstStyle/>
          <a:p>
            <a:r>
              <a:rPr lang="en-US" b="1" i="1" dirty="0">
                <a:solidFill>
                  <a:srgbClr val="002060"/>
                </a:solidFill>
                <a:effectLst/>
              </a:rPr>
              <a:t>Kim, Ji Hyun, et al. Gynecologic Oncology</a:t>
            </a:r>
            <a:r>
              <a:rPr lang="en-US" b="1" i="1" dirty="0">
                <a:solidFill>
                  <a:srgbClr val="002060"/>
                </a:solidFill>
              </a:rPr>
              <a:t>, </a:t>
            </a:r>
            <a:r>
              <a:rPr lang="en-US" b="1" i="1" dirty="0">
                <a:solidFill>
                  <a:srgbClr val="002060"/>
                </a:solidFill>
                <a:effectLst/>
              </a:rPr>
              <a:t>2023</a:t>
            </a:r>
            <a:endParaRPr lang="en-US" b="1" i="1" dirty="0">
              <a:solidFill>
                <a:srgbClr val="002060"/>
              </a:solidFill>
            </a:endParaRPr>
          </a:p>
        </p:txBody>
      </p:sp>
      <p:sp>
        <p:nvSpPr>
          <p:cNvPr id="10" name="TextBox 9">
            <a:extLst>
              <a:ext uri="{FF2B5EF4-FFF2-40B4-BE49-F238E27FC236}">
                <a16:creationId xmlns:a16="http://schemas.microsoft.com/office/drawing/2014/main" id="{4B06F9F4-2039-D528-B4F4-EE6B16529086}"/>
              </a:ext>
            </a:extLst>
          </p:cNvPr>
          <p:cNvSpPr txBox="1"/>
          <p:nvPr/>
        </p:nvSpPr>
        <p:spPr>
          <a:xfrm>
            <a:off x="2668697" y="4090587"/>
            <a:ext cx="3506325" cy="923330"/>
          </a:xfrm>
          <a:prstGeom prst="rect">
            <a:avLst/>
          </a:prstGeom>
          <a:noFill/>
        </p:spPr>
        <p:txBody>
          <a:bodyPr wrap="square" rtlCol="0">
            <a:spAutoFit/>
          </a:bodyPr>
          <a:lstStyle/>
          <a:p>
            <a:r>
              <a:rPr lang="en-US" sz="18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Figure 2. Incremental cost-effectiveness scatterplot</a:t>
            </a: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05444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57119-A47E-454D-88CD-88E05F3F0E24}"/>
              </a:ext>
            </a:extLst>
          </p:cNvPr>
          <p:cNvSpPr>
            <a:spLocks noGrp="1"/>
          </p:cNvSpPr>
          <p:nvPr>
            <p:ph type="title"/>
          </p:nvPr>
        </p:nvSpPr>
        <p:spPr>
          <a:xfrm>
            <a:off x="838200" y="111209"/>
            <a:ext cx="10515600" cy="701591"/>
          </a:xfrm>
        </p:spPr>
        <p:txBody>
          <a:bodyPr>
            <a:normAutofit/>
          </a:bodyPr>
          <a:lstStyle/>
          <a:p>
            <a:pPr algn="ctr"/>
            <a:r>
              <a:rPr lang="en-US" b="1" dirty="0">
                <a:solidFill>
                  <a:srgbClr val="C00000"/>
                </a:solidFill>
              </a:rPr>
              <a:t>P</a:t>
            </a:r>
            <a:r>
              <a:rPr lang="en-TR" b="1">
                <a:solidFill>
                  <a:srgbClr val="C00000"/>
                </a:solidFill>
              </a:rPr>
              <a:t>eritoneal Recurrence</a:t>
            </a:r>
            <a:r>
              <a:rPr lang="tr-TR" b="1" dirty="0">
                <a:solidFill>
                  <a:srgbClr val="C00000"/>
                </a:solidFill>
              </a:rPr>
              <a:t> &amp; OVHIPEC - 1</a:t>
            </a:r>
            <a:r>
              <a:rPr lang="en-TR" b="1">
                <a:solidFill>
                  <a:srgbClr val="C00000"/>
                </a:solidFill>
              </a:rPr>
              <a:t> </a:t>
            </a:r>
            <a:endParaRPr lang="en-TR" b="1" dirty="0">
              <a:solidFill>
                <a:srgbClr val="C00000"/>
              </a:solidFill>
            </a:endParaRPr>
          </a:p>
        </p:txBody>
      </p:sp>
      <p:pic>
        <p:nvPicPr>
          <p:cNvPr id="6" name="Content Placeholder 5">
            <a:extLst>
              <a:ext uri="{FF2B5EF4-FFF2-40B4-BE49-F238E27FC236}">
                <a16:creationId xmlns:a16="http://schemas.microsoft.com/office/drawing/2014/main" id="{1C67BC0D-36AD-9743-9F4F-DFD8EA499DFB}"/>
              </a:ext>
            </a:extLst>
          </p:cNvPr>
          <p:cNvPicPr>
            <a:picLocks noGrp="1" noChangeAspect="1"/>
          </p:cNvPicPr>
          <p:nvPr>
            <p:ph idx="1"/>
          </p:nvPr>
        </p:nvPicPr>
        <p:blipFill>
          <a:blip r:embed="rId2"/>
          <a:stretch>
            <a:fillRect/>
          </a:stretch>
        </p:blipFill>
        <p:spPr>
          <a:xfrm>
            <a:off x="1117600" y="1039936"/>
            <a:ext cx="9956800" cy="1638300"/>
          </a:xfrm>
          <a:ln>
            <a:solidFill>
              <a:schemeClr val="tx1"/>
            </a:solidFill>
          </a:ln>
        </p:spPr>
      </p:pic>
      <p:sp>
        <p:nvSpPr>
          <p:cNvPr id="4" name="TextBox 3">
            <a:extLst>
              <a:ext uri="{FF2B5EF4-FFF2-40B4-BE49-F238E27FC236}">
                <a16:creationId xmlns:a16="http://schemas.microsoft.com/office/drawing/2014/main" id="{11D64379-B230-174D-8EE7-D62B2184736B}"/>
              </a:ext>
            </a:extLst>
          </p:cNvPr>
          <p:cNvSpPr txBox="1"/>
          <p:nvPr/>
        </p:nvSpPr>
        <p:spPr>
          <a:xfrm>
            <a:off x="8597900" y="6591300"/>
            <a:ext cx="3429144" cy="253916"/>
          </a:xfrm>
          <a:prstGeom prst="rect">
            <a:avLst/>
          </a:prstGeom>
          <a:noFill/>
        </p:spPr>
        <p:txBody>
          <a:bodyPr wrap="none" rtlCol="0">
            <a:spAutoFit/>
          </a:bodyPr>
          <a:lstStyle/>
          <a:p>
            <a:r>
              <a:rPr lang="en-US" sz="1050" dirty="0" err="1"/>
              <a:t>Koole</a:t>
            </a:r>
            <a:r>
              <a:rPr lang="en-US" sz="1050" dirty="0"/>
              <a:t> SN, et al. Int J </a:t>
            </a:r>
            <a:r>
              <a:rPr lang="en-US" sz="1050" dirty="0" err="1"/>
              <a:t>Gynecol</a:t>
            </a:r>
            <a:r>
              <a:rPr lang="en-US" sz="1050" dirty="0"/>
              <a:t> Cancer. 2020;30(12):1928-34. </a:t>
            </a:r>
            <a:endParaRPr lang="en-TR" sz="1050" dirty="0"/>
          </a:p>
        </p:txBody>
      </p:sp>
      <p:pic>
        <p:nvPicPr>
          <p:cNvPr id="8" name="Picture 7">
            <a:extLst>
              <a:ext uri="{FF2B5EF4-FFF2-40B4-BE49-F238E27FC236}">
                <a16:creationId xmlns:a16="http://schemas.microsoft.com/office/drawing/2014/main" id="{6CFD8372-6CC4-6349-8831-B35C2AB9920B}"/>
              </a:ext>
            </a:extLst>
          </p:cNvPr>
          <p:cNvPicPr>
            <a:picLocks noChangeAspect="1"/>
          </p:cNvPicPr>
          <p:nvPr/>
        </p:nvPicPr>
        <p:blipFill>
          <a:blip r:embed="rId3"/>
          <a:stretch>
            <a:fillRect/>
          </a:stretch>
        </p:blipFill>
        <p:spPr>
          <a:xfrm>
            <a:off x="198902" y="2935288"/>
            <a:ext cx="5808198" cy="3516312"/>
          </a:xfrm>
          <a:prstGeom prst="rect">
            <a:avLst/>
          </a:prstGeom>
        </p:spPr>
      </p:pic>
      <p:sp>
        <p:nvSpPr>
          <p:cNvPr id="11" name="TextBox 10">
            <a:extLst>
              <a:ext uri="{FF2B5EF4-FFF2-40B4-BE49-F238E27FC236}">
                <a16:creationId xmlns:a16="http://schemas.microsoft.com/office/drawing/2014/main" id="{61634102-5F96-DD45-87B1-8825F4AA6CB5}"/>
              </a:ext>
            </a:extLst>
          </p:cNvPr>
          <p:cNvSpPr txBox="1"/>
          <p:nvPr/>
        </p:nvSpPr>
        <p:spPr>
          <a:xfrm>
            <a:off x="6007100" y="3828702"/>
            <a:ext cx="5985998" cy="461665"/>
          </a:xfrm>
          <a:prstGeom prst="rect">
            <a:avLst/>
          </a:prstGeom>
          <a:noFill/>
        </p:spPr>
        <p:txBody>
          <a:bodyPr wrap="none" rtlCol="0">
            <a:spAutoFit/>
          </a:bodyPr>
          <a:lstStyle/>
          <a:p>
            <a:pPr marL="342900" indent="-342900">
              <a:buFont typeface="Wingdings" pitchFamily="2" charset="2"/>
              <a:buChar char="ü"/>
            </a:pPr>
            <a:r>
              <a:rPr lang="en-US" sz="2400" dirty="0"/>
              <a:t>L</a:t>
            </a:r>
            <a:r>
              <a:rPr lang="en-TR" sz="2400" dirty="0"/>
              <a:t>ess peritoneal recurrences following HIPEC</a:t>
            </a:r>
          </a:p>
        </p:txBody>
      </p:sp>
    </p:spTree>
    <p:extLst>
      <p:ext uri="{BB962C8B-B14F-4D97-AF65-F5344CB8AC3E}">
        <p14:creationId xmlns:p14="http://schemas.microsoft.com/office/powerpoint/2010/main" val="3839068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08B765-72FF-0B48-A7DE-C8B49F031ED6}"/>
              </a:ext>
            </a:extLst>
          </p:cNvPr>
          <p:cNvSpPr txBox="1"/>
          <p:nvPr/>
        </p:nvSpPr>
        <p:spPr>
          <a:xfrm>
            <a:off x="2961861" y="6301409"/>
            <a:ext cx="1863267" cy="276999"/>
          </a:xfrm>
          <a:prstGeom prst="rect">
            <a:avLst/>
          </a:prstGeom>
          <a:noFill/>
        </p:spPr>
        <p:txBody>
          <a:bodyPr wrap="none" rtlCol="0">
            <a:spAutoFit/>
          </a:bodyPr>
          <a:lstStyle/>
          <a:p>
            <a:r>
              <a:rPr lang="en-TR" sz="1200" dirty="0"/>
              <a:t>Presented by: Yong Jae Lee</a:t>
            </a:r>
          </a:p>
        </p:txBody>
      </p:sp>
      <p:sp>
        <p:nvSpPr>
          <p:cNvPr id="12" name="TextBox 11">
            <a:extLst>
              <a:ext uri="{FF2B5EF4-FFF2-40B4-BE49-F238E27FC236}">
                <a16:creationId xmlns:a16="http://schemas.microsoft.com/office/drawing/2014/main" id="{58D569A6-BA78-B640-851C-6E607A7F9728}"/>
              </a:ext>
            </a:extLst>
          </p:cNvPr>
          <p:cNvSpPr txBox="1"/>
          <p:nvPr/>
        </p:nvSpPr>
        <p:spPr>
          <a:xfrm>
            <a:off x="329478" y="648217"/>
            <a:ext cx="11557721" cy="1384995"/>
          </a:xfrm>
          <a:prstGeom prst="rect">
            <a:avLst/>
          </a:prstGeom>
          <a:noFill/>
        </p:spPr>
        <p:txBody>
          <a:bodyPr wrap="square" rtlCol="0">
            <a:spAutoFit/>
          </a:bodyPr>
          <a:lstStyle/>
          <a:p>
            <a:pPr algn="ctr"/>
            <a:r>
              <a:rPr lang="en-TR" sz="2800" dirty="0">
                <a:solidFill>
                  <a:schemeClr val="accent1"/>
                </a:solidFill>
              </a:rPr>
              <a:t>Comparative Effectiveness of HIPEC </a:t>
            </a:r>
            <a:r>
              <a:rPr lang="en-TR" sz="2800">
                <a:solidFill>
                  <a:schemeClr val="accent1"/>
                </a:solidFill>
              </a:rPr>
              <a:t>Following Inter</a:t>
            </a:r>
            <a:r>
              <a:rPr lang="tr-TR" sz="2800" dirty="0">
                <a:solidFill>
                  <a:schemeClr val="accent1"/>
                </a:solidFill>
              </a:rPr>
              <a:t>v</a:t>
            </a:r>
            <a:r>
              <a:rPr lang="en-TR" sz="2800">
                <a:solidFill>
                  <a:schemeClr val="accent1"/>
                </a:solidFill>
              </a:rPr>
              <a:t>al </a:t>
            </a:r>
            <a:r>
              <a:rPr lang="en-TR" sz="2800" dirty="0">
                <a:solidFill>
                  <a:schemeClr val="accent1"/>
                </a:solidFill>
              </a:rPr>
              <a:t>Cytoreductive Surgery in Patients with Advanced-stage Ovarian Cancer Undergoing Neoadjuvant Chemotherapy: Multi-center, Prospective, Cohort Study (KGOG 3042)</a:t>
            </a:r>
          </a:p>
        </p:txBody>
      </p:sp>
      <p:pic>
        <p:nvPicPr>
          <p:cNvPr id="16" name="Picture 15">
            <a:extLst>
              <a:ext uri="{FF2B5EF4-FFF2-40B4-BE49-F238E27FC236}">
                <a16:creationId xmlns:a16="http://schemas.microsoft.com/office/drawing/2014/main" id="{759ED7F7-5141-8A4B-BA11-9473DB13E208}"/>
              </a:ext>
            </a:extLst>
          </p:cNvPr>
          <p:cNvPicPr>
            <a:picLocks noChangeAspect="1"/>
          </p:cNvPicPr>
          <p:nvPr/>
        </p:nvPicPr>
        <p:blipFill>
          <a:blip r:embed="rId2"/>
          <a:stretch>
            <a:fillRect/>
          </a:stretch>
        </p:blipFill>
        <p:spPr>
          <a:xfrm>
            <a:off x="390654" y="6143380"/>
            <a:ext cx="2433906" cy="556591"/>
          </a:xfrm>
          <a:prstGeom prst="rect">
            <a:avLst/>
          </a:prstGeom>
        </p:spPr>
      </p:pic>
      <p:pic>
        <p:nvPicPr>
          <p:cNvPr id="19" name="Picture 18">
            <a:extLst>
              <a:ext uri="{FF2B5EF4-FFF2-40B4-BE49-F238E27FC236}">
                <a16:creationId xmlns:a16="http://schemas.microsoft.com/office/drawing/2014/main" id="{89549241-5872-A948-A92B-48DBAB02F41F}"/>
              </a:ext>
            </a:extLst>
          </p:cNvPr>
          <p:cNvPicPr>
            <a:picLocks noChangeAspect="1"/>
          </p:cNvPicPr>
          <p:nvPr/>
        </p:nvPicPr>
        <p:blipFill>
          <a:blip r:embed="rId3"/>
          <a:stretch>
            <a:fillRect/>
          </a:stretch>
        </p:blipFill>
        <p:spPr>
          <a:xfrm>
            <a:off x="249660" y="2672251"/>
            <a:ext cx="5791199" cy="2934713"/>
          </a:xfrm>
          <a:prstGeom prst="rect">
            <a:avLst/>
          </a:prstGeom>
        </p:spPr>
      </p:pic>
      <p:pic>
        <p:nvPicPr>
          <p:cNvPr id="21" name="Picture 20">
            <a:extLst>
              <a:ext uri="{FF2B5EF4-FFF2-40B4-BE49-F238E27FC236}">
                <a16:creationId xmlns:a16="http://schemas.microsoft.com/office/drawing/2014/main" id="{DD2D8055-24D6-A042-A6CE-E63A00D89A06}"/>
              </a:ext>
            </a:extLst>
          </p:cNvPr>
          <p:cNvPicPr>
            <a:picLocks noChangeAspect="1"/>
          </p:cNvPicPr>
          <p:nvPr/>
        </p:nvPicPr>
        <p:blipFill>
          <a:blip r:embed="rId4"/>
          <a:stretch>
            <a:fillRect/>
          </a:stretch>
        </p:blipFill>
        <p:spPr>
          <a:xfrm>
            <a:off x="6637406" y="2433749"/>
            <a:ext cx="5110645" cy="3450215"/>
          </a:xfrm>
          <a:prstGeom prst="rect">
            <a:avLst/>
          </a:prstGeom>
        </p:spPr>
      </p:pic>
      <p:sp>
        <p:nvSpPr>
          <p:cNvPr id="24" name="Title 1">
            <a:extLst>
              <a:ext uri="{FF2B5EF4-FFF2-40B4-BE49-F238E27FC236}">
                <a16:creationId xmlns:a16="http://schemas.microsoft.com/office/drawing/2014/main" id="{F2DCAC1E-ED37-D84A-B841-7C1953767857}"/>
              </a:ext>
            </a:extLst>
          </p:cNvPr>
          <p:cNvSpPr txBox="1">
            <a:spLocks/>
          </p:cNvSpPr>
          <p:nvPr/>
        </p:nvSpPr>
        <p:spPr>
          <a:xfrm>
            <a:off x="838200" y="0"/>
            <a:ext cx="10515600" cy="68842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TR" b="1" dirty="0">
                <a:solidFill>
                  <a:srgbClr val="C00000"/>
                </a:solidFill>
              </a:rPr>
              <a:t>IDS &amp; HIPEC &amp;</a:t>
            </a:r>
            <a:r>
              <a:rPr lang="en-US" b="1" dirty="0">
                <a:solidFill>
                  <a:srgbClr val="C00000"/>
                </a:solidFill>
              </a:rPr>
              <a:t> KGOG 3042 – 2022 </a:t>
            </a:r>
            <a:r>
              <a:rPr lang="en-TR" b="1" dirty="0">
                <a:solidFill>
                  <a:srgbClr val="C00000"/>
                </a:solidFill>
              </a:rPr>
              <a:t> </a:t>
            </a:r>
          </a:p>
        </p:txBody>
      </p:sp>
      <p:sp>
        <p:nvSpPr>
          <p:cNvPr id="2" name="Curved Up Arrow 1">
            <a:extLst>
              <a:ext uri="{FF2B5EF4-FFF2-40B4-BE49-F238E27FC236}">
                <a16:creationId xmlns:a16="http://schemas.microsoft.com/office/drawing/2014/main" id="{65381A5D-9458-8F47-8C64-26F214158EC8}"/>
              </a:ext>
            </a:extLst>
          </p:cNvPr>
          <p:cNvSpPr/>
          <p:nvPr/>
        </p:nvSpPr>
        <p:spPr>
          <a:xfrm>
            <a:off x="6905154" y="5679873"/>
            <a:ext cx="3228402" cy="731520"/>
          </a:xfrm>
          <a:prstGeom prst="curved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solidFill>
                <a:schemeClr val="tx1"/>
              </a:solidFill>
            </a:endParaRPr>
          </a:p>
        </p:txBody>
      </p:sp>
    </p:spTree>
    <p:extLst>
      <p:ext uri="{BB962C8B-B14F-4D97-AF65-F5344CB8AC3E}">
        <p14:creationId xmlns:p14="http://schemas.microsoft.com/office/powerpoint/2010/main" val="1511020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9AF7-0B1F-D74D-81F9-B0AD672607E0}"/>
              </a:ext>
            </a:extLst>
          </p:cNvPr>
          <p:cNvSpPr>
            <a:spLocks noGrp="1"/>
          </p:cNvSpPr>
          <p:nvPr>
            <p:ph type="title"/>
          </p:nvPr>
        </p:nvSpPr>
        <p:spPr/>
        <p:txBody>
          <a:bodyPr/>
          <a:lstStyle/>
          <a:p>
            <a:pPr algn="ctr"/>
            <a:r>
              <a:rPr lang="en-GB" b="1" dirty="0">
                <a:solidFill>
                  <a:srgbClr val="C00000"/>
                </a:solidFill>
              </a:rPr>
              <a:t>OVHIPEC-1 trial: Major criticisms</a:t>
            </a:r>
            <a:endParaRPr lang="en-TR" b="1" dirty="0">
              <a:solidFill>
                <a:srgbClr val="C00000"/>
              </a:solidFill>
            </a:endParaRPr>
          </a:p>
        </p:txBody>
      </p:sp>
      <p:sp>
        <p:nvSpPr>
          <p:cNvPr id="4" name="Segnaposto contenuto 3">
            <a:extLst>
              <a:ext uri="{FF2B5EF4-FFF2-40B4-BE49-F238E27FC236}">
                <a16:creationId xmlns:a16="http://schemas.microsoft.com/office/drawing/2014/main" id="{77B1C143-BFC2-5541-A517-6FF3E11EC397}"/>
              </a:ext>
            </a:extLst>
          </p:cNvPr>
          <p:cNvSpPr txBox="1">
            <a:spLocks/>
          </p:cNvSpPr>
          <p:nvPr/>
        </p:nvSpPr>
        <p:spPr>
          <a:xfrm>
            <a:off x="1089551" y="1520037"/>
            <a:ext cx="4254726" cy="4168243"/>
          </a:xfrm>
          <a:prstGeom prst="rect">
            <a:avLst/>
          </a:prstGeom>
          <a:noFill/>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Primary end point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Sample size calculation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Recruitment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Timing of randomization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Selection of patients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Selection of centres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Differences in histology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Complications’ rate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Number of ostomies </a:t>
            </a:r>
            <a:r>
              <a:rPr lang="en-GB" sz="2400" dirty="0">
                <a:latin typeface="Arial" panose="020B0604020202020204" pitchFamily="34" charset="0"/>
                <a:cs typeface="Arial" panose="020B0604020202020204" pitchFamily="34" charset="0"/>
                <a:sym typeface="Wingdings" pitchFamily="2" charset="2"/>
              </a:rPr>
              <a:t></a:t>
            </a:r>
            <a:endParaRPr lang="en-GB" sz="2400" dirty="0">
              <a:latin typeface="Arial" panose="020B0604020202020204" pitchFamily="34" charset="0"/>
              <a:cs typeface="Arial" panose="020B0604020202020204" pitchFamily="34" charset="0"/>
            </a:endParaRPr>
          </a:p>
        </p:txBody>
      </p:sp>
      <p:sp>
        <p:nvSpPr>
          <p:cNvPr id="5" name="Segnaposto contenuto 5">
            <a:extLst>
              <a:ext uri="{FF2B5EF4-FFF2-40B4-BE49-F238E27FC236}">
                <a16:creationId xmlns:a16="http://schemas.microsoft.com/office/drawing/2014/main" id="{88EA0F5C-1053-C048-8ADE-53926582C33F}"/>
              </a:ext>
            </a:extLst>
          </p:cNvPr>
          <p:cNvSpPr txBox="1">
            <a:spLocks/>
          </p:cNvSpPr>
          <p:nvPr/>
        </p:nvSpPr>
        <p:spPr>
          <a:xfrm>
            <a:off x="5569527" y="1520037"/>
            <a:ext cx="5785861" cy="4168243"/>
          </a:xfrm>
          <a:prstGeom prst="rect">
            <a:avLst/>
          </a:prstGeom>
          <a:no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400" dirty="0">
                <a:latin typeface="Arial" panose="020B0604020202020204" pitchFamily="34" charset="0"/>
                <a:cs typeface="Arial" panose="020B0604020202020204" pitchFamily="34" charset="0"/>
              </a:rPr>
              <a:t>PFS </a:t>
            </a:r>
            <a:r>
              <a:rPr lang="it-IT" sz="2400" dirty="0" err="1">
                <a:latin typeface="Arial" panose="020B0604020202020204" pitchFamily="34" charset="0"/>
                <a:cs typeface="Arial" panose="020B0604020202020204" pitchFamily="34" charset="0"/>
              </a:rPr>
              <a:t>instead</a:t>
            </a:r>
            <a:r>
              <a:rPr lang="it-IT" sz="2400" dirty="0">
                <a:latin typeface="Arial" panose="020B0604020202020204" pitchFamily="34" charset="0"/>
                <a:cs typeface="Arial" panose="020B0604020202020204" pitchFamily="34" charset="0"/>
              </a:rPr>
              <a:t> of OS</a:t>
            </a:r>
          </a:p>
          <a:p>
            <a:r>
              <a:rPr lang="it-IT" sz="2400" dirty="0">
                <a:latin typeface="Arial" panose="020B0604020202020204" pitchFamily="34" charset="0"/>
                <a:cs typeface="Arial" panose="020B0604020202020204" pitchFamily="34" charset="0"/>
              </a:rPr>
              <a:t>Too small, </a:t>
            </a:r>
            <a:r>
              <a:rPr lang="it-IT" sz="2400" dirty="0" err="1">
                <a:latin typeface="Arial" panose="020B0604020202020204" pitchFamily="34" charset="0"/>
                <a:cs typeface="Arial" panose="020B0604020202020204" pitchFamily="34" charset="0"/>
              </a:rPr>
              <a:t>changes</a:t>
            </a:r>
            <a:r>
              <a:rPr lang="it-IT" sz="2400" dirty="0">
                <a:latin typeface="Arial" panose="020B0604020202020204" pitchFamily="34" charset="0"/>
                <a:cs typeface="Arial" panose="020B0604020202020204" pitchFamily="34" charset="0"/>
              </a:rPr>
              <a:t> in the design</a:t>
            </a:r>
          </a:p>
          <a:p>
            <a:r>
              <a:rPr lang="it-IT" sz="2400" dirty="0">
                <a:latin typeface="Arial" panose="020B0604020202020204" pitchFamily="34" charset="0"/>
                <a:cs typeface="Arial" panose="020B0604020202020204" pitchFamily="34" charset="0"/>
              </a:rPr>
              <a:t>Too long, </a:t>
            </a:r>
            <a:r>
              <a:rPr lang="it-IT" sz="2400" dirty="0" err="1">
                <a:latin typeface="Arial" panose="020B0604020202020204" pitchFamily="34" charset="0"/>
                <a:cs typeface="Arial" panose="020B0604020202020204" pitchFamily="34" charset="0"/>
              </a:rPr>
              <a:t>risk</a:t>
            </a:r>
            <a:r>
              <a:rPr lang="it-IT" sz="2400" dirty="0">
                <a:latin typeface="Arial" panose="020B0604020202020204" pitchFamily="34" charset="0"/>
                <a:cs typeface="Arial" panose="020B0604020202020204" pitchFamily="34" charset="0"/>
              </a:rPr>
              <a:t> of </a:t>
            </a:r>
            <a:r>
              <a:rPr lang="it-IT" sz="2400" dirty="0" err="1">
                <a:latin typeface="Arial" panose="020B0604020202020204" pitchFamily="34" charset="0"/>
                <a:cs typeface="Arial" panose="020B0604020202020204" pitchFamily="34" charset="0"/>
              </a:rPr>
              <a:t>hyperselection</a:t>
            </a:r>
            <a:endParaRPr lang="it-IT" sz="2400" dirty="0">
              <a:latin typeface="Arial" panose="020B0604020202020204" pitchFamily="34" charset="0"/>
              <a:cs typeface="Arial" panose="020B0604020202020204" pitchFamily="34" charset="0"/>
            </a:endParaRPr>
          </a:p>
          <a:p>
            <a:r>
              <a:rPr lang="it-IT" sz="2400" dirty="0" err="1">
                <a:latin typeface="Arial" panose="020B0604020202020204" pitchFamily="34" charset="0"/>
                <a:cs typeface="Arial" panose="020B0604020202020204" pitchFamily="34" charset="0"/>
              </a:rPr>
              <a:t>Before</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completion</a:t>
            </a:r>
            <a:r>
              <a:rPr lang="it-IT" sz="2400" dirty="0">
                <a:latin typeface="Arial" panose="020B0604020202020204" pitchFamily="34" charset="0"/>
                <a:cs typeface="Arial" panose="020B0604020202020204" pitchFamily="34" charset="0"/>
              </a:rPr>
              <a:t> of </a:t>
            </a:r>
            <a:r>
              <a:rPr lang="it-IT" sz="2400" dirty="0" err="1">
                <a:latin typeface="Arial" panose="020B0604020202020204" pitchFamily="34" charset="0"/>
                <a:cs typeface="Arial" panose="020B0604020202020204" pitchFamily="34" charset="0"/>
              </a:rPr>
              <a:t>surgery</a:t>
            </a:r>
            <a:endParaRPr lang="it-IT" sz="2400" dirty="0">
              <a:latin typeface="Arial" panose="020B0604020202020204" pitchFamily="34" charset="0"/>
              <a:cs typeface="Arial" panose="020B0604020202020204" pitchFamily="34" charset="0"/>
            </a:endParaRPr>
          </a:p>
          <a:p>
            <a:r>
              <a:rPr lang="it-IT" sz="2400" dirty="0">
                <a:latin typeface="Arial" panose="020B0604020202020204" pitchFamily="34" charset="0"/>
                <a:cs typeface="Arial" panose="020B0604020202020204" pitchFamily="34" charset="0"/>
              </a:rPr>
              <a:t>No </a:t>
            </a:r>
            <a:r>
              <a:rPr lang="it-IT" sz="2400" dirty="0" err="1">
                <a:latin typeface="Arial" panose="020B0604020202020204" pitchFamily="34" charset="0"/>
                <a:cs typeface="Arial" panose="020B0604020202020204" pitchFamily="34" charset="0"/>
              </a:rPr>
              <a:t>defined</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criteria</a:t>
            </a:r>
            <a:r>
              <a:rPr lang="it-IT" sz="2400" dirty="0">
                <a:latin typeface="Arial" panose="020B0604020202020204" pitchFamily="34" charset="0"/>
                <a:cs typeface="Arial" panose="020B0604020202020204" pitchFamily="34" charset="0"/>
              </a:rPr>
              <a:t> for NACT</a:t>
            </a:r>
          </a:p>
          <a:p>
            <a:r>
              <a:rPr lang="en-GB" sz="2400" dirty="0">
                <a:latin typeface="Arial" panose="020B0604020202020204" pitchFamily="34" charset="0"/>
                <a:cs typeface="Arial" panose="020B0604020202020204" pitchFamily="34" charset="0"/>
              </a:rPr>
              <a:t>Based on HIPEC equipment</a:t>
            </a:r>
          </a:p>
          <a:p>
            <a:r>
              <a:rPr lang="en-GB" sz="2400" dirty="0">
                <a:latin typeface="Arial" panose="020B0604020202020204" pitchFamily="34" charset="0"/>
                <a:cs typeface="Arial" panose="020B0604020202020204" pitchFamily="34" charset="0"/>
              </a:rPr>
              <a:t>More </a:t>
            </a:r>
            <a:r>
              <a:rPr lang="en-GB" sz="2400" dirty="0" err="1">
                <a:latin typeface="Arial" panose="020B0604020202020204" pitchFamily="34" charset="0"/>
                <a:cs typeface="Arial" panose="020B0604020202020204" pitchFamily="34" charset="0"/>
              </a:rPr>
              <a:t>unfavorable</a:t>
            </a:r>
            <a:r>
              <a:rPr lang="en-GB" sz="2400" dirty="0">
                <a:latin typeface="Arial" panose="020B0604020202020204" pitchFamily="34" charset="0"/>
                <a:cs typeface="Arial" panose="020B0604020202020204" pitchFamily="34" charset="0"/>
              </a:rPr>
              <a:t> in the surgery group</a:t>
            </a:r>
          </a:p>
          <a:p>
            <a:r>
              <a:rPr lang="en-GB" sz="2400" dirty="0">
                <a:latin typeface="Arial" panose="020B0604020202020204" pitchFamily="34" charset="0"/>
                <a:cs typeface="Arial" panose="020B0604020202020204" pitchFamily="34" charset="0"/>
              </a:rPr>
              <a:t>Too high although not significant</a:t>
            </a:r>
          </a:p>
          <a:p>
            <a:r>
              <a:rPr lang="en-GB" sz="2400" dirty="0">
                <a:latin typeface="Arial" panose="020B0604020202020204" pitchFamily="34" charset="0"/>
                <a:cs typeface="Arial" panose="020B0604020202020204" pitchFamily="34" charset="0"/>
              </a:rPr>
              <a:t>Unacceptably high </a:t>
            </a:r>
          </a:p>
        </p:txBody>
      </p:sp>
      <p:sp>
        <p:nvSpPr>
          <p:cNvPr id="6" name="Tekstvak 20">
            <a:extLst>
              <a:ext uri="{FF2B5EF4-FFF2-40B4-BE49-F238E27FC236}">
                <a16:creationId xmlns:a16="http://schemas.microsoft.com/office/drawing/2014/main" id="{0D51EBC8-8D6F-B648-B2AE-3DA24B8044AF}"/>
              </a:ext>
            </a:extLst>
          </p:cNvPr>
          <p:cNvSpPr txBox="1"/>
          <p:nvPr/>
        </p:nvSpPr>
        <p:spPr>
          <a:xfrm>
            <a:off x="8300023" y="6338986"/>
            <a:ext cx="3183765" cy="307777"/>
          </a:xfrm>
          <a:prstGeom prst="rect">
            <a:avLst/>
          </a:prstGeom>
          <a:noFill/>
        </p:spPr>
        <p:txBody>
          <a:bodyPr wrap="square" rtlCol="0">
            <a:spAutoFit/>
          </a:bodyPr>
          <a:lstStyle/>
          <a:p>
            <a:r>
              <a:rPr lang="nl-NL" sz="1400" dirty="0">
                <a:solidFill>
                  <a:srgbClr val="002060"/>
                </a:solidFill>
              </a:rPr>
              <a:t>Van Driel WJ et al., New </a:t>
            </a:r>
            <a:r>
              <a:rPr lang="nl-NL" sz="1400" dirty="0" err="1">
                <a:solidFill>
                  <a:srgbClr val="002060"/>
                </a:solidFill>
              </a:rPr>
              <a:t>Engl</a:t>
            </a:r>
            <a:r>
              <a:rPr lang="nl-NL" sz="1400" dirty="0">
                <a:solidFill>
                  <a:srgbClr val="002060"/>
                </a:solidFill>
              </a:rPr>
              <a:t> J </a:t>
            </a:r>
            <a:r>
              <a:rPr lang="nl-NL" sz="1400" dirty="0" err="1">
                <a:solidFill>
                  <a:srgbClr val="002060"/>
                </a:solidFill>
              </a:rPr>
              <a:t>Med</a:t>
            </a:r>
            <a:r>
              <a:rPr lang="nl-NL" sz="1400" dirty="0">
                <a:solidFill>
                  <a:srgbClr val="002060"/>
                </a:solidFill>
              </a:rPr>
              <a:t> 2018</a:t>
            </a:r>
          </a:p>
        </p:txBody>
      </p:sp>
    </p:spTree>
    <p:extLst>
      <p:ext uri="{BB962C8B-B14F-4D97-AF65-F5344CB8AC3E}">
        <p14:creationId xmlns:p14="http://schemas.microsoft.com/office/powerpoint/2010/main" val="2456209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F068-F5B7-D757-C503-2D20127AB6FC}"/>
              </a:ext>
            </a:extLst>
          </p:cNvPr>
          <p:cNvSpPr>
            <a:spLocks noGrp="1"/>
          </p:cNvSpPr>
          <p:nvPr>
            <p:ph type="title"/>
          </p:nvPr>
        </p:nvSpPr>
        <p:spPr>
          <a:xfrm>
            <a:off x="838200" y="133477"/>
            <a:ext cx="10515600" cy="537083"/>
          </a:xfrm>
        </p:spPr>
        <p:txBody>
          <a:bodyPr>
            <a:noAutofit/>
          </a:bodyPr>
          <a:lstStyle/>
          <a:p>
            <a:pPr algn="ctr"/>
            <a:r>
              <a:rPr lang="en-TR" sz="3600" dirty="0">
                <a:solidFill>
                  <a:srgbClr val="C00000"/>
                </a:solidFill>
              </a:rPr>
              <a:t>OVHIPEC-1 &amp; 10-Year Follow-up</a:t>
            </a:r>
          </a:p>
        </p:txBody>
      </p:sp>
      <p:pic>
        <p:nvPicPr>
          <p:cNvPr id="5" name="Content Placeholder 4" descr="A black text on a white background&#10;&#10;Description automatically generated">
            <a:extLst>
              <a:ext uri="{FF2B5EF4-FFF2-40B4-BE49-F238E27FC236}">
                <a16:creationId xmlns:a16="http://schemas.microsoft.com/office/drawing/2014/main" id="{D5E1EFDF-392D-1CE5-2579-0A8FE72136B0}"/>
              </a:ext>
            </a:extLst>
          </p:cNvPr>
          <p:cNvPicPr>
            <a:picLocks noGrp="1" noChangeAspect="1"/>
          </p:cNvPicPr>
          <p:nvPr>
            <p:ph idx="1"/>
          </p:nvPr>
        </p:nvPicPr>
        <p:blipFill>
          <a:blip r:embed="rId2"/>
          <a:stretch>
            <a:fillRect/>
          </a:stretch>
        </p:blipFill>
        <p:spPr>
          <a:xfrm>
            <a:off x="1134964" y="670560"/>
            <a:ext cx="6039357" cy="1877097"/>
          </a:xfrm>
          <a:ln>
            <a:solidFill>
              <a:schemeClr val="tx1"/>
            </a:solidFill>
          </a:ln>
        </p:spPr>
      </p:pic>
      <p:pic>
        <p:nvPicPr>
          <p:cNvPr id="7" name="Picture 6" descr="A graph of patients with different colored lines&#10;&#10;Description automatically generated with medium confidence">
            <a:extLst>
              <a:ext uri="{FF2B5EF4-FFF2-40B4-BE49-F238E27FC236}">
                <a16:creationId xmlns:a16="http://schemas.microsoft.com/office/drawing/2014/main" id="{BA4A5D89-8FDB-40B4-B5C8-6DC431DB3A25}"/>
              </a:ext>
            </a:extLst>
          </p:cNvPr>
          <p:cNvPicPr>
            <a:picLocks noChangeAspect="1"/>
          </p:cNvPicPr>
          <p:nvPr/>
        </p:nvPicPr>
        <p:blipFill>
          <a:blip r:embed="rId3"/>
          <a:stretch>
            <a:fillRect/>
          </a:stretch>
        </p:blipFill>
        <p:spPr>
          <a:xfrm>
            <a:off x="8037358" y="670560"/>
            <a:ext cx="3630386" cy="5779008"/>
          </a:xfrm>
          <a:prstGeom prst="rect">
            <a:avLst/>
          </a:prstGeom>
        </p:spPr>
      </p:pic>
      <p:pic>
        <p:nvPicPr>
          <p:cNvPr id="9" name="Picture 8" descr="A table with numbers and symbols&#10;&#10;Description automatically generated">
            <a:extLst>
              <a:ext uri="{FF2B5EF4-FFF2-40B4-BE49-F238E27FC236}">
                <a16:creationId xmlns:a16="http://schemas.microsoft.com/office/drawing/2014/main" id="{38CD3CC8-9A89-BF51-87A7-262B6F0220B9}"/>
              </a:ext>
            </a:extLst>
          </p:cNvPr>
          <p:cNvPicPr>
            <a:picLocks noChangeAspect="1"/>
          </p:cNvPicPr>
          <p:nvPr/>
        </p:nvPicPr>
        <p:blipFill>
          <a:blip r:embed="rId4"/>
          <a:stretch>
            <a:fillRect/>
          </a:stretch>
        </p:blipFill>
        <p:spPr>
          <a:xfrm>
            <a:off x="1249749" y="2652729"/>
            <a:ext cx="5809786" cy="4087283"/>
          </a:xfrm>
          <a:prstGeom prst="rect">
            <a:avLst/>
          </a:prstGeom>
        </p:spPr>
      </p:pic>
      <p:sp>
        <p:nvSpPr>
          <p:cNvPr id="10" name="TextBox 9">
            <a:extLst>
              <a:ext uri="{FF2B5EF4-FFF2-40B4-BE49-F238E27FC236}">
                <a16:creationId xmlns:a16="http://schemas.microsoft.com/office/drawing/2014/main" id="{1F830718-8AC0-A085-CE64-0BF1DB1C82B2}"/>
              </a:ext>
            </a:extLst>
          </p:cNvPr>
          <p:cNvSpPr txBox="1"/>
          <p:nvPr/>
        </p:nvSpPr>
        <p:spPr>
          <a:xfrm>
            <a:off x="8449056" y="6601412"/>
            <a:ext cx="3562194" cy="246221"/>
          </a:xfrm>
          <a:prstGeom prst="rect">
            <a:avLst/>
          </a:prstGeom>
          <a:noFill/>
        </p:spPr>
        <p:txBody>
          <a:bodyPr wrap="none" rtlCol="0">
            <a:spAutoFit/>
          </a:bodyPr>
          <a:lstStyle/>
          <a:p>
            <a:r>
              <a:rPr lang="en-US" sz="1000" i="1" dirty="0"/>
              <a:t>Aronson SL, et al. Lancet Oncol. 2023 Oct;24(10):1109-1118. </a:t>
            </a:r>
            <a:endParaRPr lang="en-TR" sz="1000" i="1" dirty="0"/>
          </a:p>
        </p:txBody>
      </p:sp>
    </p:spTree>
    <p:extLst>
      <p:ext uri="{BB962C8B-B14F-4D97-AF65-F5344CB8AC3E}">
        <p14:creationId xmlns:p14="http://schemas.microsoft.com/office/powerpoint/2010/main" val="2475562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B8674B-6589-7050-DFE3-055465BF148B}"/>
              </a:ext>
            </a:extLst>
          </p:cNvPr>
          <p:cNvSpPr>
            <a:spLocks noGrp="1"/>
          </p:cNvSpPr>
          <p:nvPr>
            <p:ph idx="1"/>
          </p:nvPr>
        </p:nvSpPr>
        <p:spPr>
          <a:xfrm>
            <a:off x="838200" y="3284112"/>
            <a:ext cx="10515600" cy="3296991"/>
          </a:xfrm>
        </p:spPr>
        <p:txBody>
          <a:bodyPr>
            <a:normAutofit fontScale="62500" lnSpcReduction="20000"/>
          </a:bodyPr>
          <a:lstStyle/>
          <a:p>
            <a:pPr algn="just">
              <a:lnSpc>
                <a:spcPct val="200000"/>
              </a:lnSpc>
            </a:pPr>
            <a:r>
              <a:rPr lang="en-US" dirty="0"/>
              <a:t> After follow-up periods of 10·1 years (95% CI 8·4–12·9) in the surgery group (n=123) and 10·4 years (9·5–13·3) in the surgery-plus-HIPEC group (n=122), with </a:t>
            </a:r>
            <a:r>
              <a:rPr lang="en-US" b="1" dirty="0"/>
              <a:t>10-year progression-free survival being 6·6% </a:t>
            </a:r>
            <a:r>
              <a:rPr lang="en-US" dirty="0"/>
              <a:t>(95% CI 3·4–13·0) </a:t>
            </a:r>
            <a:r>
              <a:rPr lang="en-US" b="1" dirty="0"/>
              <a:t>versus 10·1% </a:t>
            </a:r>
            <a:r>
              <a:rPr lang="en-US" dirty="0"/>
              <a:t>(5·8–19·7) and </a:t>
            </a:r>
            <a:r>
              <a:rPr lang="en-US" b="1" dirty="0"/>
              <a:t>10-year overall survival being 10·9% </a:t>
            </a:r>
            <a:r>
              <a:rPr lang="en-US" dirty="0"/>
              <a:t>(6·5–18·0) </a:t>
            </a:r>
            <a:r>
              <a:rPr lang="en-US" b="1" dirty="0"/>
              <a:t>versus 16·1% </a:t>
            </a:r>
            <a:r>
              <a:rPr lang="en-US" dirty="0"/>
              <a:t>(10·3–25·2). </a:t>
            </a:r>
          </a:p>
          <a:p>
            <a:pPr algn="just">
              <a:lnSpc>
                <a:spcPct val="200000"/>
              </a:lnSpc>
            </a:pPr>
            <a:r>
              <a:rPr lang="en-US" dirty="0"/>
              <a:t>Moreover, although the proportion of patients with </a:t>
            </a:r>
            <a:r>
              <a:rPr lang="en-US" b="1" dirty="0"/>
              <a:t>platinum-resistant disease </a:t>
            </a:r>
            <a:r>
              <a:rPr lang="en-US" dirty="0"/>
              <a:t>seemed to be </a:t>
            </a:r>
            <a:r>
              <a:rPr lang="en-US" b="1" dirty="0"/>
              <a:t>lower in the surgery-plus-HIPEC group (32 [26%]) than in the surgery group (49 [40%]).</a:t>
            </a:r>
            <a:endParaRPr lang="en-TR" b="1" dirty="0"/>
          </a:p>
        </p:txBody>
      </p:sp>
      <p:pic>
        <p:nvPicPr>
          <p:cNvPr id="5" name="Picture 4" descr="A screenshot of a computer&#10;&#10;Description automatically generated">
            <a:extLst>
              <a:ext uri="{FF2B5EF4-FFF2-40B4-BE49-F238E27FC236}">
                <a16:creationId xmlns:a16="http://schemas.microsoft.com/office/drawing/2014/main" id="{6CD5ED01-DDFB-E983-3244-146D3AE0EBEE}"/>
              </a:ext>
            </a:extLst>
          </p:cNvPr>
          <p:cNvPicPr>
            <a:picLocks noChangeAspect="1"/>
          </p:cNvPicPr>
          <p:nvPr/>
        </p:nvPicPr>
        <p:blipFill>
          <a:blip r:embed="rId2"/>
          <a:stretch>
            <a:fillRect/>
          </a:stretch>
        </p:blipFill>
        <p:spPr>
          <a:xfrm>
            <a:off x="2209800" y="844064"/>
            <a:ext cx="7772400" cy="2389087"/>
          </a:xfrm>
          <a:prstGeom prst="rect">
            <a:avLst/>
          </a:prstGeom>
          <a:ln>
            <a:solidFill>
              <a:schemeClr val="tx1"/>
            </a:solidFill>
          </a:ln>
        </p:spPr>
      </p:pic>
      <p:sp>
        <p:nvSpPr>
          <p:cNvPr id="6" name="TextBox 5">
            <a:extLst>
              <a:ext uri="{FF2B5EF4-FFF2-40B4-BE49-F238E27FC236}">
                <a16:creationId xmlns:a16="http://schemas.microsoft.com/office/drawing/2014/main" id="{261DA6E6-6C9D-53D8-B3B9-23ECAD081BDF}"/>
              </a:ext>
            </a:extLst>
          </p:cNvPr>
          <p:cNvSpPr txBox="1"/>
          <p:nvPr/>
        </p:nvSpPr>
        <p:spPr>
          <a:xfrm>
            <a:off x="8237972" y="6508953"/>
            <a:ext cx="3488455" cy="246221"/>
          </a:xfrm>
          <a:prstGeom prst="rect">
            <a:avLst/>
          </a:prstGeom>
          <a:noFill/>
        </p:spPr>
        <p:txBody>
          <a:bodyPr wrap="none" rtlCol="0">
            <a:spAutoFit/>
          </a:bodyPr>
          <a:lstStyle/>
          <a:p>
            <a:r>
              <a:rPr lang="en-US" sz="1000" i="1" dirty="0" err="1"/>
              <a:t>Ghirardi</a:t>
            </a:r>
            <a:r>
              <a:rPr lang="en-US" sz="1000" i="1" dirty="0"/>
              <a:t> V, et al. Lancet Oncol. 2023 Oct;24(10):1057-1059. </a:t>
            </a:r>
            <a:endParaRPr lang="en-TR" sz="1000" i="1" dirty="0"/>
          </a:p>
        </p:txBody>
      </p:sp>
      <p:sp>
        <p:nvSpPr>
          <p:cNvPr id="8" name="Title 1">
            <a:extLst>
              <a:ext uri="{FF2B5EF4-FFF2-40B4-BE49-F238E27FC236}">
                <a16:creationId xmlns:a16="http://schemas.microsoft.com/office/drawing/2014/main" id="{088693E9-E2BB-3E45-83F3-D0E2EFC5768D}"/>
              </a:ext>
            </a:extLst>
          </p:cNvPr>
          <p:cNvSpPr>
            <a:spLocks noGrp="1"/>
          </p:cNvSpPr>
          <p:nvPr>
            <p:ph type="title"/>
          </p:nvPr>
        </p:nvSpPr>
        <p:spPr>
          <a:xfrm>
            <a:off x="838200" y="133477"/>
            <a:ext cx="10515600" cy="537083"/>
          </a:xfrm>
        </p:spPr>
        <p:txBody>
          <a:bodyPr>
            <a:noAutofit/>
          </a:bodyPr>
          <a:lstStyle/>
          <a:p>
            <a:pPr algn="ctr"/>
            <a:r>
              <a:rPr lang="tr-TR" sz="3600" dirty="0" err="1">
                <a:solidFill>
                  <a:srgbClr val="C00000"/>
                </a:solidFill>
              </a:rPr>
              <a:t>Editorial</a:t>
            </a:r>
            <a:r>
              <a:rPr lang="tr-TR" sz="3600" dirty="0">
                <a:solidFill>
                  <a:srgbClr val="C00000"/>
                </a:solidFill>
              </a:rPr>
              <a:t> </a:t>
            </a:r>
            <a:r>
              <a:rPr lang="tr-TR" sz="3600" dirty="0" err="1">
                <a:solidFill>
                  <a:srgbClr val="C00000"/>
                </a:solidFill>
              </a:rPr>
              <a:t>to</a:t>
            </a:r>
            <a:r>
              <a:rPr lang="tr-TR" sz="3600" dirty="0">
                <a:solidFill>
                  <a:srgbClr val="C00000"/>
                </a:solidFill>
              </a:rPr>
              <a:t> OVHIPEC-1 10 </a:t>
            </a:r>
            <a:r>
              <a:rPr lang="tr-TR" sz="3600" dirty="0" err="1">
                <a:solidFill>
                  <a:srgbClr val="C00000"/>
                </a:solidFill>
              </a:rPr>
              <a:t>yr</a:t>
            </a:r>
            <a:r>
              <a:rPr lang="tr-TR" sz="3600" dirty="0">
                <a:solidFill>
                  <a:srgbClr val="C00000"/>
                </a:solidFill>
              </a:rPr>
              <a:t> </a:t>
            </a:r>
            <a:r>
              <a:rPr lang="tr-TR" sz="3600" dirty="0" err="1">
                <a:solidFill>
                  <a:srgbClr val="C00000"/>
                </a:solidFill>
              </a:rPr>
              <a:t>Follow-up</a:t>
            </a:r>
            <a:r>
              <a:rPr lang="tr-TR" sz="3600" dirty="0">
                <a:solidFill>
                  <a:srgbClr val="C00000"/>
                </a:solidFill>
              </a:rPr>
              <a:t> </a:t>
            </a:r>
            <a:r>
              <a:rPr lang="tr-TR" sz="3600" dirty="0" err="1">
                <a:solidFill>
                  <a:srgbClr val="C00000"/>
                </a:solidFill>
              </a:rPr>
              <a:t>Study</a:t>
            </a:r>
            <a:endParaRPr lang="en-TR" sz="3600" dirty="0">
              <a:solidFill>
                <a:srgbClr val="C00000"/>
              </a:solidFill>
            </a:endParaRPr>
          </a:p>
        </p:txBody>
      </p:sp>
    </p:spTree>
    <p:extLst>
      <p:ext uri="{BB962C8B-B14F-4D97-AF65-F5344CB8AC3E}">
        <p14:creationId xmlns:p14="http://schemas.microsoft.com/office/powerpoint/2010/main" val="4054332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56CD-8256-6B58-ED7F-67FB90765F11}"/>
              </a:ext>
            </a:extLst>
          </p:cNvPr>
          <p:cNvSpPr>
            <a:spLocks noGrp="1"/>
          </p:cNvSpPr>
          <p:nvPr>
            <p:ph type="title"/>
          </p:nvPr>
        </p:nvSpPr>
        <p:spPr>
          <a:xfrm>
            <a:off x="838200" y="236338"/>
            <a:ext cx="10515600" cy="315912"/>
          </a:xfrm>
        </p:spPr>
        <p:txBody>
          <a:bodyPr>
            <a:normAutofit fontScale="90000"/>
          </a:bodyPr>
          <a:lstStyle/>
          <a:p>
            <a:pPr algn="ctr"/>
            <a:r>
              <a:rPr lang="en-TR" dirty="0">
                <a:solidFill>
                  <a:srgbClr val="C00000"/>
                </a:solidFill>
              </a:rPr>
              <a:t>HIPEC at IDS of Stage IV and 6 Cycles of NACT</a:t>
            </a:r>
          </a:p>
        </p:txBody>
      </p:sp>
      <p:pic>
        <p:nvPicPr>
          <p:cNvPr id="6" name="Content Placeholder 5" descr="A close-up of a paper&#10;&#10;Description automatically generated">
            <a:extLst>
              <a:ext uri="{FF2B5EF4-FFF2-40B4-BE49-F238E27FC236}">
                <a16:creationId xmlns:a16="http://schemas.microsoft.com/office/drawing/2014/main" id="{6D51AF27-476E-B5C5-C28C-E72A8316D860}"/>
              </a:ext>
            </a:extLst>
          </p:cNvPr>
          <p:cNvPicPr>
            <a:picLocks noGrp="1" noChangeAspect="1"/>
          </p:cNvPicPr>
          <p:nvPr>
            <p:ph idx="1"/>
          </p:nvPr>
        </p:nvPicPr>
        <p:blipFill>
          <a:blip r:embed="rId2"/>
          <a:stretch>
            <a:fillRect/>
          </a:stretch>
        </p:blipFill>
        <p:spPr>
          <a:xfrm>
            <a:off x="2485399" y="810823"/>
            <a:ext cx="7221202" cy="2061166"/>
          </a:xfrm>
          <a:ln>
            <a:solidFill>
              <a:schemeClr val="tx1"/>
            </a:solidFill>
          </a:ln>
        </p:spPr>
      </p:pic>
      <p:sp>
        <p:nvSpPr>
          <p:cNvPr id="4" name="TextBox 3">
            <a:extLst>
              <a:ext uri="{FF2B5EF4-FFF2-40B4-BE49-F238E27FC236}">
                <a16:creationId xmlns:a16="http://schemas.microsoft.com/office/drawing/2014/main" id="{EB417292-27D7-20A1-17A1-BE9238C2AB44}"/>
              </a:ext>
            </a:extLst>
          </p:cNvPr>
          <p:cNvSpPr txBox="1"/>
          <p:nvPr/>
        </p:nvSpPr>
        <p:spPr>
          <a:xfrm>
            <a:off x="8319752" y="6492875"/>
            <a:ext cx="3555782" cy="246221"/>
          </a:xfrm>
          <a:prstGeom prst="rect">
            <a:avLst/>
          </a:prstGeom>
          <a:noFill/>
        </p:spPr>
        <p:txBody>
          <a:bodyPr wrap="none" rtlCol="0">
            <a:spAutoFit/>
          </a:bodyPr>
          <a:lstStyle/>
          <a:p>
            <a:r>
              <a:rPr lang="en-US" sz="1000" i="1" dirty="0" err="1"/>
              <a:t>Ghirardi</a:t>
            </a:r>
            <a:r>
              <a:rPr lang="en-US" sz="1000" i="1" dirty="0"/>
              <a:t> V, et al. Ann Surg Oncol. 2024 May;31(5):3350-3360. </a:t>
            </a:r>
            <a:endParaRPr lang="en-TR" sz="1000" i="1" dirty="0"/>
          </a:p>
        </p:txBody>
      </p:sp>
      <p:pic>
        <p:nvPicPr>
          <p:cNvPr id="8" name="Picture 7" descr="A white paper with black text and black text&#10;&#10;Description automatically generated">
            <a:extLst>
              <a:ext uri="{FF2B5EF4-FFF2-40B4-BE49-F238E27FC236}">
                <a16:creationId xmlns:a16="http://schemas.microsoft.com/office/drawing/2014/main" id="{4CDAABDE-0B09-27C8-230E-A3F64B1451AA}"/>
              </a:ext>
            </a:extLst>
          </p:cNvPr>
          <p:cNvPicPr>
            <a:picLocks noChangeAspect="1"/>
          </p:cNvPicPr>
          <p:nvPr/>
        </p:nvPicPr>
        <p:blipFill>
          <a:blip r:embed="rId3"/>
          <a:stretch>
            <a:fillRect/>
          </a:stretch>
        </p:blipFill>
        <p:spPr>
          <a:xfrm>
            <a:off x="531253" y="2919460"/>
            <a:ext cx="4285445" cy="3819636"/>
          </a:xfrm>
          <a:prstGeom prst="rect">
            <a:avLst/>
          </a:prstGeom>
        </p:spPr>
      </p:pic>
      <p:pic>
        <p:nvPicPr>
          <p:cNvPr id="10" name="Picture 9" descr="A table of information with numbers and symbols&#10;&#10;Description automatically generated with medium confidence">
            <a:extLst>
              <a:ext uri="{FF2B5EF4-FFF2-40B4-BE49-F238E27FC236}">
                <a16:creationId xmlns:a16="http://schemas.microsoft.com/office/drawing/2014/main" id="{CC9BAB91-9E13-147D-5521-BDFBCEB6B89B}"/>
              </a:ext>
            </a:extLst>
          </p:cNvPr>
          <p:cNvPicPr>
            <a:picLocks noChangeAspect="1"/>
          </p:cNvPicPr>
          <p:nvPr/>
        </p:nvPicPr>
        <p:blipFill>
          <a:blip r:embed="rId4"/>
          <a:stretch>
            <a:fillRect/>
          </a:stretch>
        </p:blipFill>
        <p:spPr>
          <a:xfrm>
            <a:off x="5511072" y="3035616"/>
            <a:ext cx="5049603" cy="3486938"/>
          </a:xfrm>
          <a:prstGeom prst="rect">
            <a:avLst/>
          </a:prstGeom>
        </p:spPr>
      </p:pic>
    </p:spTree>
    <p:extLst>
      <p:ext uri="{BB962C8B-B14F-4D97-AF65-F5344CB8AC3E}">
        <p14:creationId xmlns:p14="http://schemas.microsoft.com/office/powerpoint/2010/main" val="24638240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F073B-3D66-4D2B-5D19-CDC10B578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96772-0863-CA1B-24EA-9AE4D484CE30}"/>
              </a:ext>
            </a:extLst>
          </p:cNvPr>
          <p:cNvSpPr>
            <a:spLocks noGrp="1"/>
          </p:cNvSpPr>
          <p:nvPr>
            <p:ph type="title"/>
          </p:nvPr>
        </p:nvSpPr>
        <p:spPr>
          <a:xfrm>
            <a:off x="838200" y="236338"/>
            <a:ext cx="10515600" cy="315912"/>
          </a:xfrm>
        </p:spPr>
        <p:txBody>
          <a:bodyPr>
            <a:normAutofit fontScale="90000"/>
          </a:bodyPr>
          <a:lstStyle/>
          <a:p>
            <a:pPr algn="ctr"/>
            <a:r>
              <a:rPr lang="en-TR" dirty="0">
                <a:solidFill>
                  <a:srgbClr val="C00000"/>
                </a:solidFill>
              </a:rPr>
              <a:t>HIPEC at IDS of Stage IV and 6 Cycles of NACT</a:t>
            </a:r>
          </a:p>
        </p:txBody>
      </p:sp>
      <p:pic>
        <p:nvPicPr>
          <p:cNvPr id="6" name="Content Placeholder 5" descr="A close-up of a paper&#10;&#10;Description automatically generated">
            <a:extLst>
              <a:ext uri="{FF2B5EF4-FFF2-40B4-BE49-F238E27FC236}">
                <a16:creationId xmlns:a16="http://schemas.microsoft.com/office/drawing/2014/main" id="{2A8BCB6D-B8C8-4DFD-BA37-EC6FE664B6B4}"/>
              </a:ext>
            </a:extLst>
          </p:cNvPr>
          <p:cNvPicPr>
            <a:picLocks noGrp="1" noChangeAspect="1"/>
          </p:cNvPicPr>
          <p:nvPr>
            <p:ph idx="1"/>
          </p:nvPr>
        </p:nvPicPr>
        <p:blipFill>
          <a:blip r:embed="rId2"/>
          <a:stretch>
            <a:fillRect/>
          </a:stretch>
        </p:blipFill>
        <p:spPr>
          <a:xfrm>
            <a:off x="2485399" y="810823"/>
            <a:ext cx="7221202" cy="2061166"/>
          </a:xfrm>
          <a:ln>
            <a:solidFill>
              <a:schemeClr val="tx1"/>
            </a:solidFill>
          </a:ln>
        </p:spPr>
      </p:pic>
      <p:sp>
        <p:nvSpPr>
          <p:cNvPr id="4" name="TextBox 3">
            <a:extLst>
              <a:ext uri="{FF2B5EF4-FFF2-40B4-BE49-F238E27FC236}">
                <a16:creationId xmlns:a16="http://schemas.microsoft.com/office/drawing/2014/main" id="{C8CD56F4-03C1-1BE2-7D7D-B8F89D76ED23}"/>
              </a:ext>
            </a:extLst>
          </p:cNvPr>
          <p:cNvSpPr txBox="1"/>
          <p:nvPr/>
        </p:nvSpPr>
        <p:spPr>
          <a:xfrm>
            <a:off x="8319752" y="6492875"/>
            <a:ext cx="3555782" cy="246221"/>
          </a:xfrm>
          <a:prstGeom prst="rect">
            <a:avLst/>
          </a:prstGeom>
          <a:noFill/>
        </p:spPr>
        <p:txBody>
          <a:bodyPr wrap="none" rtlCol="0">
            <a:spAutoFit/>
          </a:bodyPr>
          <a:lstStyle/>
          <a:p>
            <a:r>
              <a:rPr lang="en-US" sz="1000" i="1" dirty="0" err="1"/>
              <a:t>Ghirardi</a:t>
            </a:r>
            <a:r>
              <a:rPr lang="en-US" sz="1000" i="1" dirty="0"/>
              <a:t> V, et al. Ann Surg Oncol. 2024 May;31(5):3350-3360. </a:t>
            </a:r>
            <a:endParaRPr lang="en-TR" sz="1000" i="1" dirty="0"/>
          </a:p>
        </p:txBody>
      </p:sp>
      <p:pic>
        <p:nvPicPr>
          <p:cNvPr id="5" name="Picture 4" descr="A comparison of a graph&#10;&#10;Description automatically generated">
            <a:extLst>
              <a:ext uri="{FF2B5EF4-FFF2-40B4-BE49-F238E27FC236}">
                <a16:creationId xmlns:a16="http://schemas.microsoft.com/office/drawing/2014/main" id="{AA9EE831-79D3-26ED-20D5-F34639029B01}"/>
              </a:ext>
            </a:extLst>
          </p:cNvPr>
          <p:cNvPicPr>
            <a:picLocks noChangeAspect="1"/>
          </p:cNvPicPr>
          <p:nvPr/>
        </p:nvPicPr>
        <p:blipFill>
          <a:blip r:embed="rId3"/>
          <a:stretch>
            <a:fillRect/>
          </a:stretch>
        </p:blipFill>
        <p:spPr>
          <a:xfrm>
            <a:off x="5623761" y="3088939"/>
            <a:ext cx="6053710" cy="3186985"/>
          </a:xfrm>
          <a:prstGeom prst="rect">
            <a:avLst/>
          </a:prstGeom>
        </p:spPr>
      </p:pic>
      <p:sp>
        <p:nvSpPr>
          <p:cNvPr id="7" name="TextBox 6">
            <a:extLst>
              <a:ext uri="{FF2B5EF4-FFF2-40B4-BE49-F238E27FC236}">
                <a16:creationId xmlns:a16="http://schemas.microsoft.com/office/drawing/2014/main" id="{56AE0C68-E398-2F70-2F5A-0CAD280F2CE6}"/>
              </a:ext>
            </a:extLst>
          </p:cNvPr>
          <p:cNvSpPr txBox="1"/>
          <p:nvPr/>
        </p:nvSpPr>
        <p:spPr>
          <a:xfrm>
            <a:off x="226314" y="3130562"/>
            <a:ext cx="4881093" cy="329295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400" dirty="0"/>
              <a:t>Assessed the perioperative outcomes and PFS of FIGO stage IV and/ or patients receiving up to 6 cycles of NACT undergoing IDS+HIPEC.</a:t>
            </a:r>
          </a:p>
          <a:p>
            <a:pPr marL="285750" indent="-285750" algn="just">
              <a:lnSpc>
                <a:spcPct val="150000"/>
              </a:lnSpc>
              <a:buFont typeface="Arial" panose="020B0604020202020204" pitchFamily="34" charset="0"/>
              <a:buChar char="•"/>
            </a:pPr>
            <a:r>
              <a:rPr lang="en-US" sz="1400" b="1" dirty="0"/>
              <a:t>No difference in PFS was identified neither between FIGO stage III and IV patients (p = 0.44), nor between 3 and 4 versus &gt; 4 cycles of NACT (p = 0.85). </a:t>
            </a:r>
          </a:p>
          <a:p>
            <a:pPr marL="285750" indent="-285750" algn="just">
              <a:lnSpc>
                <a:spcPct val="150000"/>
              </a:lnSpc>
              <a:buFont typeface="Arial" panose="020B0604020202020204" pitchFamily="34" charset="0"/>
              <a:buChar char="•"/>
            </a:pPr>
            <a:r>
              <a:rPr lang="en-US" sz="1400" b="1" dirty="0"/>
              <a:t>Conclusions: </a:t>
            </a:r>
            <a:r>
              <a:rPr lang="en-US" sz="1400" dirty="0"/>
              <a:t>Because of the absence of additional complications and positive survival outcomes, HIPEC administration can be considered in selected FIGO stage IV and patients receiving &gt; 4 cycles of NACT.</a:t>
            </a:r>
            <a:endParaRPr lang="en-TR" sz="1400" dirty="0"/>
          </a:p>
        </p:txBody>
      </p:sp>
    </p:spTree>
    <p:extLst>
      <p:ext uri="{BB962C8B-B14F-4D97-AF65-F5344CB8AC3E}">
        <p14:creationId xmlns:p14="http://schemas.microsoft.com/office/powerpoint/2010/main" val="2556187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6" y="4973004"/>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92917" y="319904"/>
            <a:ext cx="9749790" cy="846067"/>
          </a:xfrm>
        </p:spPr>
        <p:txBody>
          <a:bodyPr>
            <a:normAutofit/>
          </a:bodyPr>
          <a:lstStyle/>
          <a:p>
            <a:pPr algn="ctr"/>
            <a:r>
              <a:rPr lang="it-IT" dirty="0">
                <a:solidFill>
                  <a:srgbClr val="FF0000"/>
                </a:solidFill>
              </a:rPr>
              <a:t>                   </a:t>
            </a:r>
            <a:r>
              <a:rPr lang="it-IT" b="1" dirty="0" err="1">
                <a:solidFill>
                  <a:srgbClr val="FF0000"/>
                </a:solidFill>
                <a:latin typeface="+mn-lt"/>
              </a:rPr>
              <a:t>Randomized</a:t>
            </a:r>
            <a:r>
              <a:rPr lang="it-IT" b="1" dirty="0">
                <a:solidFill>
                  <a:srgbClr val="FF0000"/>
                </a:solidFill>
                <a:latin typeface="+mn-lt"/>
              </a:rPr>
              <a:t> </a:t>
            </a:r>
            <a:r>
              <a:rPr lang="it-IT" b="1" dirty="0" err="1">
                <a:solidFill>
                  <a:srgbClr val="FF0000"/>
                </a:solidFill>
                <a:latin typeface="+mn-lt"/>
              </a:rPr>
              <a:t>Controlled</a:t>
            </a:r>
            <a:r>
              <a:rPr lang="it-IT" b="1" dirty="0">
                <a:solidFill>
                  <a:srgbClr val="FF0000"/>
                </a:solidFill>
                <a:latin typeface="+mn-lt"/>
              </a:rPr>
              <a:t> Trials</a:t>
            </a:r>
          </a:p>
        </p:txBody>
      </p:sp>
      <p:sp>
        <p:nvSpPr>
          <p:cNvPr id="2" name="Rectangle 1">
            <a:extLst>
              <a:ext uri="{FF2B5EF4-FFF2-40B4-BE49-F238E27FC236}">
                <a16:creationId xmlns:a16="http://schemas.microsoft.com/office/drawing/2014/main" id="{D23BF641-ABC6-4ED3-60D5-262B1F892C63}"/>
              </a:ext>
            </a:extLst>
          </p:cNvPr>
          <p:cNvSpPr/>
          <p:nvPr/>
        </p:nvSpPr>
        <p:spPr>
          <a:xfrm>
            <a:off x="7661702" y="4958841"/>
            <a:ext cx="3195145" cy="646331"/>
          </a:xfrm>
          <a:prstGeom prst="rect">
            <a:avLst/>
          </a:prstGeom>
          <a:solidFill>
            <a:srgbClr val="C5E1B4"/>
          </a:solidFill>
          <a:ln w="57150">
            <a:solidFill>
              <a:srgbClr val="4B752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4B752F"/>
                </a:solidFill>
                <a:latin typeface="Tahoma" panose="020B0604030504040204" pitchFamily="34" charset="0"/>
                <a:ea typeface="Tahoma" panose="020B0604030504040204" pitchFamily="34" charset="0"/>
                <a:cs typeface="Tahoma" panose="020B0604030504040204" pitchFamily="34" charset="0"/>
              </a:rPr>
              <a:t>CHIPOR</a:t>
            </a:r>
          </a:p>
        </p:txBody>
      </p:sp>
      <p:sp>
        <p:nvSpPr>
          <p:cNvPr id="16" name="Rounded Rectangle 15">
            <a:extLst>
              <a:ext uri="{FF2B5EF4-FFF2-40B4-BE49-F238E27FC236}">
                <a16:creationId xmlns:a16="http://schemas.microsoft.com/office/drawing/2014/main" id="{E965E195-C7D4-0A40-A17C-17A93A4771DE}"/>
              </a:ext>
            </a:extLst>
          </p:cNvPr>
          <p:cNvSpPr/>
          <p:nvPr/>
        </p:nvSpPr>
        <p:spPr>
          <a:xfrm>
            <a:off x="227866" y="3761772"/>
            <a:ext cx="7340611" cy="99542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8" name="TextBox 17">
            <a:extLst>
              <a:ext uri="{FF2B5EF4-FFF2-40B4-BE49-F238E27FC236}">
                <a16:creationId xmlns:a16="http://schemas.microsoft.com/office/drawing/2014/main" id="{B45FEEEB-D322-334B-8CCE-B59267E12DBB}"/>
              </a:ext>
            </a:extLst>
          </p:cNvPr>
          <p:cNvSpPr txBox="1"/>
          <p:nvPr/>
        </p:nvSpPr>
        <p:spPr>
          <a:xfrm>
            <a:off x="7658340" y="5799544"/>
            <a:ext cx="3195145" cy="676467"/>
          </a:xfrm>
          <a:prstGeom prst="rect">
            <a:avLst/>
          </a:prstGeom>
          <a:solidFill>
            <a:srgbClr val="EA8583"/>
          </a:solidFill>
          <a:ln w="38100">
            <a:solidFill>
              <a:srgbClr val="C00000"/>
            </a:solidFill>
          </a:ln>
        </p:spPr>
        <p:txBody>
          <a:bodyPr wrap="square" rtlCol="0">
            <a:spAutoFit/>
          </a:bodyPr>
          <a:lstStyle/>
          <a:p>
            <a:pPr algn="ctr">
              <a:lnSpc>
                <a:spcPct val="150000"/>
              </a:lnSpc>
            </a:pPr>
            <a:r>
              <a:rPr kumimoji="0" lang="en-US" sz="2800" b="1" i="0" u="none" strike="noStrike" kern="1200" cap="none" spc="0" normalizeH="0" baseline="0" noProof="0" dirty="0">
                <a:ln>
                  <a:noFill/>
                </a:ln>
                <a:solidFill>
                  <a:srgbClr val="C00000"/>
                </a:solidFill>
                <a:effectLst/>
                <a:uLnTx/>
                <a:uFillTx/>
                <a:latin typeface="Aptos" panose="02110004020202020204"/>
                <a:ea typeface="+mn-ea"/>
                <a:cs typeface="+mn-cs"/>
              </a:rPr>
              <a:t>HORSE</a:t>
            </a:r>
          </a:p>
        </p:txBody>
      </p:sp>
    </p:spTree>
    <p:extLst>
      <p:ext uri="{BB962C8B-B14F-4D97-AF65-F5344CB8AC3E}">
        <p14:creationId xmlns:p14="http://schemas.microsoft.com/office/powerpoint/2010/main" val="3228192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0050085-E89B-4D4C-A9C5-CD7DC88CC409}"/>
              </a:ext>
            </a:extLst>
          </p:cNvPr>
          <p:cNvPicPr>
            <a:picLocks noGrp="1" noChangeAspect="1"/>
          </p:cNvPicPr>
          <p:nvPr>
            <p:ph idx="1"/>
          </p:nvPr>
        </p:nvPicPr>
        <p:blipFill>
          <a:blip r:embed="rId2"/>
          <a:stretch>
            <a:fillRect/>
          </a:stretch>
        </p:blipFill>
        <p:spPr>
          <a:xfrm>
            <a:off x="842735" y="1967003"/>
            <a:ext cx="7243990" cy="4603522"/>
          </a:xfrm>
        </p:spPr>
      </p:pic>
      <p:pic>
        <p:nvPicPr>
          <p:cNvPr id="4" name="Immagine 4">
            <a:extLst>
              <a:ext uri="{FF2B5EF4-FFF2-40B4-BE49-F238E27FC236}">
                <a16:creationId xmlns:a16="http://schemas.microsoft.com/office/drawing/2014/main" id="{DA955E7C-0BCE-9644-A369-3F69BF3C316C}"/>
              </a:ext>
            </a:extLst>
          </p:cNvPr>
          <p:cNvPicPr>
            <a:picLocks noChangeAspect="1"/>
          </p:cNvPicPr>
          <p:nvPr/>
        </p:nvPicPr>
        <p:blipFill>
          <a:blip r:embed="rId3"/>
          <a:stretch>
            <a:fillRect/>
          </a:stretch>
        </p:blipFill>
        <p:spPr>
          <a:xfrm>
            <a:off x="1291771" y="631889"/>
            <a:ext cx="9593943" cy="1202590"/>
          </a:xfrm>
          <a:prstGeom prst="rect">
            <a:avLst/>
          </a:prstGeom>
          <a:ln>
            <a:solidFill>
              <a:srgbClr val="C00000"/>
            </a:solidFill>
          </a:ln>
        </p:spPr>
      </p:pic>
      <p:sp>
        <p:nvSpPr>
          <p:cNvPr id="7" name="TextBox 6">
            <a:extLst>
              <a:ext uri="{FF2B5EF4-FFF2-40B4-BE49-F238E27FC236}">
                <a16:creationId xmlns:a16="http://schemas.microsoft.com/office/drawing/2014/main" id="{E4DD7389-E240-D34C-9261-25FF33D584C3}"/>
              </a:ext>
            </a:extLst>
          </p:cNvPr>
          <p:cNvSpPr txBox="1"/>
          <p:nvPr/>
        </p:nvSpPr>
        <p:spPr>
          <a:xfrm>
            <a:off x="9655728" y="6523079"/>
            <a:ext cx="2536272" cy="253916"/>
          </a:xfrm>
          <a:prstGeom prst="rect">
            <a:avLst/>
          </a:prstGeom>
          <a:noFill/>
        </p:spPr>
        <p:txBody>
          <a:bodyPr wrap="none" rtlCol="0">
            <a:spAutoFit/>
          </a:bodyPr>
          <a:lstStyle/>
          <a:p>
            <a:r>
              <a:rPr lang="en-US" sz="1050" dirty="0"/>
              <a:t>Lim MC, JAMA Surg. 2022;157(5):374-383. </a:t>
            </a:r>
            <a:endParaRPr lang="en-TR" sz="1050" dirty="0"/>
          </a:p>
        </p:txBody>
      </p:sp>
      <p:sp>
        <p:nvSpPr>
          <p:cNvPr id="8" name="CasellaDiTesto 8">
            <a:extLst>
              <a:ext uri="{FF2B5EF4-FFF2-40B4-BE49-F238E27FC236}">
                <a16:creationId xmlns:a16="http://schemas.microsoft.com/office/drawing/2014/main" id="{2DC6158E-F156-4A48-B6A4-9473BC25892A}"/>
              </a:ext>
            </a:extLst>
          </p:cNvPr>
          <p:cNvSpPr txBox="1"/>
          <p:nvPr/>
        </p:nvSpPr>
        <p:spPr>
          <a:xfrm>
            <a:off x="8441521" y="1861544"/>
            <a:ext cx="3609975" cy="4708981"/>
          </a:xfrm>
          <a:prstGeom prst="rect">
            <a:avLst/>
          </a:prstGeom>
          <a:noFill/>
          <a:ln>
            <a:solidFill>
              <a:srgbClr val="C00000"/>
            </a:solidFill>
          </a:ln>
        </p:spPr>
        <p:txBody>
          <a:bodyPr wrap="square" rtlCol="0">
            <a:spAutoFit/>
          </a:bodyPr>
          <a:lstStyle/>
          <a:p>
            <a:pPr marL="285750" indent="-285750">
              <a:lnSpc>
                <a:spcPct val="200000"/>
              </a:lnSpc>
              <a:buFont typeface="Arial" panose="020B0604020202020204" pitchFamily="34" charset="0"/>
              <a:buChar char="•"/>
            </a:pPr>
            <a:r>
              <a:rPr lang="it-IT" sz="2000" b="1" dirty="0"/>
              <a:t>75 mg/m2 </a:t>
            </a:r>
            <a:r>
              <a:rPr lang="it-IT" sz="2000" dirty="0"/>
              <a:t>of </a:t>
            </a:r>
            <a:r>
              <a:rPr lang="it-IT" sz="2000" dirty="0" err="1"/>
              <a:t>cisplatin</a:t>
            </a:r>
            <a:r>
              <a:rPr lang="it-IT" sz="2000" dirty="0"/>
              <a:t> </a:t>
            </a:r>
          </a:p>
          <a:p>
            <a:pPr marL="285750" indent="-285750">
              <a:lnSpc>
                <a:spcPct val="200000"/>
              </a:lnSpc>
              <a:buFont typeface="Arial" panose="020B0604020202020204" pitchFamily="34" charset="0"/>
              <a:buChar char="•"/>
            </a:pPr>
            <a:r>
              <a:rPr lang="it-IT" sz="2000" dirty="0"/>
              <a:t>41.5 °C, 90 </a:t>
            </a:r>
            <a:r>
              <a:rPr lang="it-IT" sz="2000" dirty="0" err="1"/>
              <a:t>min</a:t>
            </a:r>
            <a:endParaRPr lang="it-IT" sz="2000" dirty="0"/>
          </a:p>
          <a:p>
            <a:pPr marL="285750" indent="-285750">
              <a:lnSpc>
                <a:spcPct val="200000"/>
              </a:lnSpc>
              <a:buFont typeface="Arial" panose="020B0604020202020204" pitchFamily="34" charset="0"/>
              <a:buChar char="•"/>
            </a:pPr>
            <a:r>
              <a:rPr lang="it-IT" sz="2000" dirty="0" err="1"/>
              <a:t>Closed</a:t>
            </a:r>
            <a:r>
              <a:rPr lang="it-IT" sz="2000" dirty="0"/>
              <a:t> technique</a:t>
            </a:r>
          </a:p>
          <a:p>
            <a:pPr marL="285750" indent="-285750">
              <a:lnSpc>
                <a:spcPct val="200000"/>
              </a:lnSpc>
              <a:buFont typeface="Arial" panose="020B0604020202020204" pitchFamily="34" charset="0"/>
              <a:buChar char="•"/>
            </a:pPr>
            <a:r>
              <a:rPr lang="it-IT" sz="2000" dirty="0"/>
              <a:t>FIGO Stage III/IV</a:t>
            </a:r>
          </a:p>
          <a:p>
            <a:pPr marL="285750" indent="-285750">
              <a:lnSpc>
                <a:spcPct val="200000"/>
              </a:lnSpc>
              <a:buFont typeface="Arial" panose="020B0604020202020204" pitchFamily="34" charset="0"/>
              <a:buChar char="•"/>
            </a:pPr>
            <a:r>
              <a:rPr lang="it-IT" sz="2000" dirty="0"/>
              <a:t>Random </a:t>
            </a:r>
            <a:r>
              <a:rPr lang="it-IT" sz="2000" dirty="0" err="1"/>
              <a:t>at</a:t>
            </a:r>
            <a:r>
              <a:rPr lang="it-IT" sz="2000" dirty="0"/>
              <a:t> the end of CRS</a:t>
            </a:r>
          </a:p>
          <a:p>
            <a:pPr marL="285750" indent="-285750">
              <a:lnSpc>
                <a:spcPct val="200000"/>
              </a:lnSpc>
              <a:buFont typeface="Arial" panose="020B0604020202020204" pitchFamily="34" charset="0"/>
              <a:buChar char="•"/>
            </a:pPr>
            <a:r>
              <a:rPr lang="it-IT" sz="2000" dirty="0" err="1"/>
              <a:t>Residual</a:t>
            </a:r>
            <a:r>
              <a:rPr lang="it-IT" sz="2000" dirty="0"/>
              <a:t> </a:t>
            </a:r>
            <a:r>
              <a:rPr lang="it-IT" sz="2000" dirty="0" err="1"/>
              <a:t>tumor</a:t>
            </a:r>
            <a:r>
              <a:rPr lang="en-US" sz="2000" dirty="0"/>
              <a:t> ≤ 10 mm</a:t>
            </a:r>
          </a:p>
          <a:p>
            <a:pPr marL="285750" indent="-285750">
              <a:buFont typeface="Arial" panose="020B0604020202020204" pitchFamily="34" charset="0"/>
              <a:buChar char="•"/>
            </a:pPr>
            <a:r>
              <a:rPr lang="en-US" sz="2000" dirty="0"/>
              <a:t>Bowel surgery</a:t>
            </a:r>
          </a:p>
          <a:p>
            <a:pPr marL="742950" lvl="1" indent="-285750">
              <a:buFont typeface="Arial" panose="020B0604020202020204" pitchFamily="34" charset="0"/>
              <a:buChar char="•"/>
            </a:pPr>
            <a:r>
              <a:rPr lang="en-US" sz="2000" dirty="0"/>
              <a:t>73.9% - No HIPEC</a:t>
            </a:r>
          </a:p>
          <a:p>
            <a:pPr marL="742950" lvl="1" indent="-285750">
              <a:buFont typeface="Arial" panose="020B0604020202020204" pitchFamily="34" charset="0"/>
              <a:buChar char="•"/>
            </a:pPr>
            <a:r>
              <a:rPr lang="en-US" sz="2000" dirty="0"/>
              <a:t>79.4% - HIPEC</a:t>
            </a:r>
            <a:r>
              <a:rPr lang="it-IT" sz="2000" dirty="0"/>
              <a:t> </a:t>
            </a:r>
          </a:p>
        </p:txBody>
      </p:sp>
      <p:sp>
        <p:nvSpPr>
          <p:cNvPr id="11" name="Title 1">
            <a:extLst>
              <a:ext uri="{FF2B5EF4-FFF2-40B4-BE49-F238E27FC236}">
                <a16:creationId xmlns:a16="http://schemas.microsoft.com/office/drawing/2014/main" id="{375E24D2-65EF-0E44-B720-291624283091}"/>
              </a:ext>
            </a:extLst>
          </p:cNvPr>
          <p:cNvSpPr txBox="1">
            <a:spLocks/>
          </p:cNvSpPr>
          <p:nvPr/>
        </p:nvSpPr>
        <p:spPr>
          <a:xfrm>
            <a:off x="842735" y="1493"/>
            <a:ext cx="10515600" cy="7064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TR" b="1" dirty="0">
                <a:solidFill>
                  <a:srgbClr val="C00000"/>
                </a:solidFill>
              </a:rPr>
              <a:t>Korean RCT &amp; PDS + IDS &amp; 2022 </a:t>
            </a:r>
          </a:p>
        </p:txBody>
      </p:sp>
      <p:sp>
        <p:nvSpPr>
          <p:cNvPr id="2" name="TextBox 1">
            <a:extLst>
              <a:ext uri="{FF2B5EF4-FFF2-40B4-BE49-F238E27FC236}">
                <a16:creationId xmlns:a16="http://schemas.microsoft.com/office/drawing/2014/main" id="{25BFCC03-1979-FE43-93B7-1C28318591B9}"/>
              </a:ext>
            </a:extLst>
          </p:cNvPr>
          <p:cNvSpPr txBox="1"/>
          <p:nvPr/>
        </p:nvSpPr>
        <p:spPr>
          <a:xfrm>
            <a:off x="1945491" y="4122763"/>
            <a:ext cx="1173143" cy="707886"/>
          </a:xfrm>
          <a:prstGeom prst="rect">
            <a:avLst/>
          </a:prstGeom>
          <a:noFill/>
        </p:spPr>
        <p:txBody>
          <a:bodyPr wrap="none" rtlCol="0">
            <a:spAutoFit/>
          </a:bodyPr>
          <a:lstStyle/>
          <a:p>
            <a:pPr algn="ctr"/>
            <a:r>
              <a:rPr lang="en-US" sz="2000" b="1" dirty="0">
                <a:solidFill>
                  <a:srgbClr val="C00000"/>
                </a:solidFill>
              </a:rPr>
              <a:t>No HIPEC</a:t>
            </a:r>
          </a:p>
          <a:p>
            <a:pPr algn="ctr"/>
            <a:r>
              <a:rPr lang="en-US" sz="2000" b="1" dirty="0">
                <a:solidFill>
                  <a:srgbClr val="C00000"/>
                </a:solidFill>
              </a:rPr>
              <a:t>n</a:t>
            </a:r>
            <a:r>
              <a:rPr lang="en-TR" sz="2000" b="1" dirty="0">
                <a:solidFill>
                  <a:srgbClr val="C00000"/>
                </a:solidFill>
              </a:rPr>
              <a:t>=92</a:t>
            </a:r>
          </a:p>
        </p:txBody>
      </p:sp>
      <p:sp>
        <p:nvSpPr>
          <p:cNvPr id="9" name="TextBox 8">
            <a:extLst>
              <a:ext uri="{FF2B5EF4-FFF2-40B4-BE49-F238E27FC236}">
                <a16:creationId xmlns:a16="http://schemas.microsoft.com/office/drawing/2014/main" id="{24342740-6A32-7E47-86BD-C250C0CDA5C5}"/>
              </a:ext>
            </a:extLst>
          </p:cNvPr>
          <p:cNvSpPr txBox="1"/>
          <p:nvPr/>
        </p:nvSpPr>
        <p:spPr>
          <a:xfrm>
            <a:off x="6329324" y="4122763"/>
            <a:ext cx="809261" cy="707886"/>
          </a:xfrm>
          <a:prstGeom prst="rect">
            <a:avLst/>
          </a:prstGeom>
          <a:noFill/>
        </p:spPr>
        <p:txBody>
          <a:bodyPr wrap="none" rtlCol="0">
            <a:spAutoFit/>
          </a:bodyPr>
          <a:lstStyle/>
          <a:p>
            <a:pPr algn="ctr"/>
            <a:r>
              <a:rPr lang="en-US" sz="2000" b="1" dirty="0">
                <a:solidFill>
                  <a:srgbClr val="C00000"/>
                </a:solidFill>
              </a:rPr>
              <a:t>HIPEC</a:t>
            </a:r>
          </a:p>
          <a:p>
            <a:pPr algn="ctr"/>
            <a:r>
              <a:rPr lang="en-US" sz="2000" b="1" dirty="0">
                <a:solidFill>
                  <a:srgbClr val="C00000"/>
                </a:solidFill>
              </a:rPr>
              <a:t>n</a:t>
            </a:r>
            <a:r>
              <a:rPr lang="en-TR" sz="2000" b="1" dirty="0">
                <a:solidFill>
                  <a:srgbClr val="C00000"/>
                </a:solidFill>
              </a:rPr>
              <a:t>=92</a:t>
            </a:r>
          </a:p>
        </p:txBody>
      </p:sp>
      <p:sp>
        <p:nvSpPr>
          <p:cNvPr id="3" name="TextBox 2">
            <a:extLst>
              <a:ext uri="{FF2B5EF4-FFF2-40B4-BE49-F238E27FC236}">
                <a16:creationId xmlns:a16="http://schemas.microsoft.com/office/drawing/2014/main" id="{A0D9175B-6F97-4A4D-A186-671C9E6A4B14}"/>
              </a:ext>
            </a:extLst>
          </p:cNvPr>
          <p:cNvSpPr txBox="1"/>
          <p:nvPr/>
        </p:nvSpPr>
        <p:spPr>
          <a:xfrm>
            <a:off x="422031" y="2074985"/>
            <a:ext cx="184731" cy="369332"/>
          </a:xfrm>
          <a:prstGeom prst="rect">
            <a:avLst/>
          </a:prstGeom>
          <a:noFill/>
        </p:spPr>
        <p:txBody>
          <a:bodyPr wrap="none" rtlCol="0">
            <a:spAutoFit/>
          </a:bodyPr>
          <a:lstStyle/>
          <a:p>
            <a:endParaRPr lang="en-TR"/>
          </a:p>
        </p:txBody>
      </p:sp>
    </p:spTree>
    <p:extLst>
      <p:ext uri="{BB962C8B-B14F-4D97-AF65-F5344CB8AC3E}">
        <p14:creationId xmlns:p14="http://schemas.microsoft.com/office/powerpoint/2010/main" val="109185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64DF-8C09-9D4F-A19C-785C97E32F83}"/>
              </a:ext>
            </a:extLst>
          </p:cNvPr>
          <p:cNvSpPr>
            <a:spLocks noGrp="1"/>
          </p:cNvSpPr>
          <p:nvPr>
            <p:ph type="title"/>
          </p:nvPr>
        </p:nvSpPr>
        <p:spPr>
          <a:xfrm>
            <a:off x="628650" y="174628"/>
            <a:ext cx="11220450" cy="898338"/>
          </a:xfrm>
        </p:spPr>
        <p:txBody>
          <a:bodyPr>
            <a:normAutofit/>
          </a:bodyPr>
          <a:lstStyle/>
          <a:p>
            <a:pPr algn="ctr"/>
            <a:r>
              <a:rPr lang="en-TR" sz="3600" b="1" dirty="0">
                <a:solidFill>
                  <a:srgbClr val="C00000"/>
                </a:solidFill>
              </a:rPr>
              <a:t>Impact of HIPEC Appears to be Temperature-Dependent</a:t>
            </a:r>
          </a:p>
        </p:txBody>
      </p:sp>
      <p:sp>
        <p:nvSpPr>
          <p:cNvPr id="4" name="TextBox 3">
            <a:extLst>
              <a:ext uri="{FF2B5EF4-FFF2-40B4-BE49-F238E27FC236}">
                <a16:creationId xmlns:a16="http://schemas.microsoft.com/office/drawing/2014/main" id="{8BE4847B-DD1C-9E40-B6A7-AF123F3523E8}"/>
              </a:ext>
            </a:extLst>
          </p:cNvPr>
          <p:cNvSpPr txBox="1"/>
          <p:nvPr/>
        </p:nvSpPr>
        <p:spPr>
          <a:xfrm>
            <a:off x="7813963" y="6513694"/>
            <a:ext cx="3785011" cy="246221"/>
          </a:xfrm>
          <a:prstGeom prst="rect">
            <a:avLst/>
          </a:prstGeom>
          <a:noFill/>
        </p:spPr>
        <p:txBody>
          <a:bodyPr wrap="none" rtlCol="0">
            <a:spAutoFit/>
          </a:bodyPr>
          <a:lstStyle/>
          <a:p>
            <a:r>
              <a:rPr lang="en-US" sz="1000" dirty="0"/>
              <a:t>Vos LMC, et al. Best </a:t>
            </a:r>
            <a:r>
              <a:rPr lang="en-US" sz="1000" dirty="0" err="1"/>
              <a:t>Pract</a:t>
            </a:r>
            <a:r>
              <a:rPr lang="en-US" sz="1000" dirty="0"/>
              <a:t> Res Clin </a:t>
            </a:r>
            <a:r>
              <a:rPr lang="en-US" sz="1000" dirty="0" err="1"/>
              <a:t>Obstet</a:t>
            </a:r>
            <a:r>
              <a:rPr lang="en-US" sz="1000" dirty="0"/>
              <a:t> </a:t>
            </a:r>
            <a:r>
              <a:rPr lang="en-US" sz="1000" dirty="0" err="1"/>
              <a:t>Gynaecol</a:t>
            </a:r>
            <a:r>
              <a:rPr lang="en-US" sz="1000" dirty="0"/>
              <a:t>. 2022;78:86-102. </a:t>
            </a:r>
          </a:p>
        </p:txBody>
      </p:sp>
      <p:pic>
        <p:nvPicPr>
          <p:cNvPr id="6" name="Picture 5">
            <a:extLst>
              <a:ext uri="{FF2B5EF4-FFF2-40B4-BE49-F238E27FC236}">
                <a16:creationId xmlns:a16="http://schemas.microsoft.com/office/drawing/2014/main" id="{07D01931-2A6A-4346-87CF-71108B89F6AB}"/>
              </a:ext>
            </a:extLst>
          </p:cNvPr>
          <p:cNvPicPr>
            <a:picLocks noChangeAspect="1"/>
          </p:cNvPicPr>
          <p:nvPr/>
        </p:nvPicPr>
        <p:blipFill>
          <a:blip r:embed="rId2"/>
          <a:stretch>
            <a:fillRect/>
          </a:stretch>
        </p:blipFill>
        <p:spPr>
          <a:xfrm>
            <a:off x="94838" y="1072966"/>
            <a:ext cx="11754262" cy="5260364"/>
          </a:xfrm>
          <a:prstGeom prst="rect">
            <a:avLst/>
          </a:prstGeom>
        </p:spPr>
      </p:pic>
    </p:spTree>
    <p:extLst>
      <p:ext uri="{BB962C8B-B14F-4D97-AF65-F5344CB8AC3E}">
        <p14:creationId xmlns:p14="http://schemas.microsoft.com/office/powerpoint/2010/main" val="1657754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56609C-9B7D-3D4D-9A2E-F037E2F9888E}"/>
              </a:ext>
            </a:extLst>
          </p:cNvPr>
          <p:cNvSpPr>
            <a:spLocks noGrp="1"/>
          </p:cNvSpPr>
          <p:nvPr>
            <p:ph type="title"/>
          </p:nvPr>
        </p:nvSpPr>
        <p:spPr>
          <a:xfrm>
            <a:off x="857250" y="64721"/>
            <a:ext cx="10515600" cy="706437"/>
          </a:xfrm>
        </p:spPr>
        <p:txBody>
          <a:bodyPr/>
          <a:lstStyle/>
          <a:p>
            <a:pPr algn="ctr"/>
            <a:r>
              <a:rPr lang="en-TR" b="1" dirty="0">
                <a:solidFill>
                  <a:srgbClr val="C00000"/>
                </a:solidFill>
              </a:rPr>
              <a:t>Korean RCT &amp; PDS + IDS &amp; 2022 </a:t>
            </a:r>
          </a:p>
        </p:txBody>
      </p:sp>
      <p:pic>
        <p:nvPicPr>
          <p:cNvPr id="5" name="Immagine 4">
            <a:extLst>
              <a:ext uri="{FF2B5EF4-FFF2-40B4-BE49-F238E27FC236}">
                <a16:creationId xmlns:a16="http://schemas.microsoft.com/office/drawing/2014/main" id="{3BA3EA2D-3555-0443-B3C5-1DD734E6972C}"/>
              </a:ext>
            </a:extLst>
          </p:cNvPr>
          <p:cNvPicPr>
            <a:picLocks noChangeAspect="1"/>
          </p:cNvPicPr>
          <p:nvPr/>
        </p:nvPicPr>
        <p:blipFill>
          <a:blip r:embed="rId2"/>
          <a:stretch>
            <a:fillRect/>
          </a:stretch>
        </p:blipFill>
        <p:spPr>
          <a:xfrm>
            <a:off x="1020989" y="699042"/>
            <a:ext cx="10188121" cy="1216594"/>
          </a:xfrm>
          <a:prstGeom prst="rect">
            <a:avLst/>
          </a:prstGeom>
          <a:ln>
            <a:solidFill>
              <a:srgbClr val="C00000"/>
            </a:solidFill>
          </a:ln>
        </p:spPr>
      </p:pic>
      <p:sp>
        <p:nvSpPr>
          <p:cNvPr id="11" name="TextBox 10">
            <a:extLst>
              <a:ext uri="{FF2B5EF4-FFF2-40B4-BE49-F238E27FC236}">
                <a16:creationId xmlns:a16="http://schemas.microsoft.com/office/drawing/2014/main" id="{7FCA26AC-2CD3-E040-A0C1-A10B0A136FA9}"/>
              </a:ext>
            </a:extLst>
          </p:cNvPr>
          <p:cNvSpPr txBox="1"/>
          <p:nvPr/>
        </p:nvSpPr>
        <p:spPr>
          <a:xfrm>
            <a:off x="9655728" y="6627254"/>
            <a:ext cx="2536272" cy="253916"/>
          </a:xfrm>
          <a:prstGeom prst="rect">
            <a:avLst/>
          </a:prstGeom>
          <a:noFill/>
        </p:spPr>
        <p:txBody>
          <a:bodyPr wrap="none" rtlCol="0">
            <a:spAutoFit/>
          </a:bodyPr>
          <a:lstStyle/>
          <a:p>
            <a:r>
              <a:rPr lang="en-US" sz="1050" dirty="0"/>
              <a:t>Lim MC, JAMA Surg. 2022;157(5):374-383. </a:t>
            </a:r>
            <a:endParaRPr lang="en-TR" sz="1050" dirty="0"/>
          </a:p>
        </p:txBody>
      </p:sp>
      <p:pic>
        <p:nvPicPr>
          <p:cNvPr id="3" name="Picture 2">
            <a:extLst>
              <a:ext uri="{FF2B5EF4-FFF2-40B4-BE49-F238E27FC236}">
                <a16:creationId xmlns:a16="http://schemas.microsoft.com/office/drawing/2014/main" id="{D1AFFD97-F51B-884C-84AD-5A433661C16C}"/>
              </a:ext>
            </a:extLst>
          </p:cNvPr>
          <p:cNvPicPr>
            <a:picLocks noChangeAspect="1"/>
          </p:cNvPicPr>
          <p:nvPr/>
        </p:nvPicPr>
        <p:blipFill>
          <a:blip r:embed="rId3"/>
          <a:stretch>
            <a:fillRect/>
          </a:stretch>
        </p:blipFill>
        <p:spPr>
          <a:xfrm>
            <a:off x="774700" y="2653261"/>
            <a:ext cx="10642600" cy="4008540"/>
          </a:xfrm>
          <a:prstGeom prst="rect">
            <a:avLst/>
          </a:prstGeom>
        </p:spPr>
      </p:pic>
      <p:sp>
        <p:nvSpPr>
          <p:cNvPr id="21" name="TextBox 20">
            <a:extLst>
              <a:ext uri="{FF2B5EF4-FFF2-40B4-BE49-F238E27FC236}">
                <a16:creationId xmlns:a16="http://schemas.microsoft.com/office/drawing/2014/main" id="{27852D1F-5EC9-2B4D-B97D-04A5D3E4989E}"/>
              </a:ext>
            </a:extLst>
          </p:cNvPr>
          <p:cNvSpPr txBox="1"/>
          <p:nvPr/>
        </p:nvSpPr>
        <p:spPr>
          <a:xfrm>
            <a:off x="4703966" y="4706824"/>
            <a:ext cx="1024127" cy="307777"/>
          </a:xfrm>
          <a:prstGeom prst="rect">
            <a:avLst/>
          </a:prstGeom>
          <a:noFill/>
          <a:ln>
            <a:solidFill>
              <a:srgbClr val="C00000"/>
            </a:solidFill>
          </a:ln>
        </p:spPr>
        <p:txBody>
          <a:bodyPr wrap="none" rtlCol="0">
            <a:spAutoFit/>
          </a:bodyPr>
          <a:lstStyle/>
          <a:p>
            <a:r>
              <a:rPr lang="en-US" sz="1400" dirty="0">
                <a:solidFill>
                  <a:srgbClr val="C00000"/>
                </a:solidFill>
              </a:rPr>
              <a:t>H</a:t>
            </a:r>
            <a:r>
              <a:rPr lang="en-TR" sz="1400" dirty="0">
                <a:solidFill>
                  <a:srgbClr val="C00000"/>
                </a:solidFill>
              </a:rPr>
              <a:t>IPEC: 19.8</a:t>
            </a:r>
          </a:p>
        </p:txBody>
      </p:sp>
      <p:sp>
        <p:nvSpPr>
          <p:cNvPr id="22" name="TextBox 21">
            <a:extLst>
              <a:ext uri="{FF2B5EF4-FFF2-40B4-BE49-F238E27FC236}">
                <a16:creationId xmlns:a16="http://schemas.microsoft.com/office/drawing/2014/main" id="{B0D3C54B-D170-A141-9734-3E846FB22299}"/>
              </a:ext>
            </a:extLst>
          </p:cNvPr>
          <p:cNvSpPr txBox="1"/>
          <p:nvPr/>
        </p:nvSpPr>
        <p:spPr>
          <a:xfrm>
            <a:off x="4618817" y="5383414"/>
            <a:ext cx="1274195" cy="307777"/>
          </a:xfrm>
          <a:prstGeom prst="rect">
            <a:avLst/>
          </a:prstGeom>
          <a:noFill/>
          <a:ln>
            <a:solidFill>
              <a:srgbClr val="C00000"/>
            </a:solidFill>
          </a:ln>
        </p:spPr>
        <p:txBody>
          <a:bodyPr wrap="none" rtlCol="0">
            <a:spAutoFit/>
          </a:bodyPr>
          <a:lstStyle/>
          <a:p>
            <a:r>
              <a:rPr lang="en-US" sz="1400" dirty="0">
                <a:solidFill>
                  <a:srgbClr val="C00000"/>
                </a:solidFill>
              </a:rPr>
              <a:t>No H</a:t>
            </a:r>
            <a:r>
              <a:rPr lang="en-TR" sz="1400" dirty="0">
                <a:solidFill>
                  <a:srgbClr val="C00000"/>
                </a:solidFill>
              </a:rPr>
              <a:t>IPEC: 18.8</a:t>
            </a:r>
          </a:p>
        </p:txBody>
      </p:sp>
      <p:sp>
        <p:nvSpPr>
          <p:cNvPr id="23" name="TextBox 22">
            <a:extLst>
              <a:ext uri="{FF2B5EF4-FFF2-40B4-BE49-F238E27FC236}">
                <a16:creationId xmlns:a16="http://schemas.microsoft.com/office/drawing/2014/main" id="{DFA88768-BC51-C848-9701-146F5337629D}"/>
              </a:ext>
            </a:extLst>
          </p:cNvPr>
          <p:cNvSpPr txBox="1"/>
          <p:nvPr/>
        </p:nvSpPr>
        <p:spPr>
          <a:xfrm>
            <a:off x="5771846" y="5023026"/>
            <a:ext cx="686406" cy="307777"/>
          </a:xfrm>
          <a:prstGeom prst="rect">
            <a:avLst/>
          </a:prstGeom>
          <a:noFill/>
          <a:ln>
            <a:solidFill>
              <a:srgbClr val="C00000"/>
            </a:solidFill>
          </a:ln>
        </p:spPr>
        <p:txBody>
          <a:bodyPr wrap="none" rtlCol="0">
            <a:spAutoFit/>
          </a:bodyPr>
          <a:lstStyle/>
          <a:p>
            <a:r>
              <a:rPr lang="en-US" sz="1400" dirty="0">
                <a:solidFill>
                  <a:srgbClr val="C00000"/>
                </a:solidFill>
              </a:rPr>
              <a:t>P=0.43</a:t>
            </a:r>
            <a:endParaRPr lang="en-TR" sz="1400" dirty="0">
              <a:solidFill>
                <a:srgbClr val="C00000"/>
              </a:solidFill>
            </a:endParaRPr>
          </a:p>
        </p:txBody>
      </p:sp>
      <p:sp>
        <p:nvSpPr>
          <p:cNvPr id="24" name="TextBox 23">
            <a:extLst>
              <a:ext uri="{FF2B5EF4-FFF2-40B4-BE49-F238E27FC236}">
                <a16:creationId xmlns:a16="http://schemas.microsoft.com/office/drawing/2014/main" id="{F66E490C-7B6B-EF48-A439-D146100AE24E}"/>
              </a:ext>
            </a:extLst>
          </p:cNvPr>
          <p:cNvSpPr txBox="1"/>
          <p:nvPr/>
        </p:nvSpPr>
        <p:spPr>
          <a:xfrm>
            <a:off x="3289531" y="3785805"/>
            <a:ext cx="695768" cy="523220"/>
          </a:xfrm>
          <a:prstGeom prst="rect">
            <a:avLst/>
          </a:prstGeom>
          <a:noFill/>
          <a:ln>
            <a:solidFill>
              <a:srgbClr val="C00000"/>
            </a:solidFill>
          </a:ln>
        </p:spPr>
        <p:txBody>
          <a:bodyPr wrap="none" rtlCol="0">
            <a:spAutoFit/>
          </a:bodyPr>
          <a:lstStyle/>
          <a:p>
            <a:r>
              <a:rPr lang="tr-TR" sz="2800" dirty="0">
                <a:solidFill>
                  <a:srgbClr val="C00000"/>
                </a:solidFill>
              </a:rPr>
              <a:t>PFS</a:t>
            </a:r>
            <a:endParaRPr lang="en-TR" sz="2800" dirty="0">
              <a:solidFill>
                <a:srgbClr val="C00000"/>
              </a:solidFill>
            </a:endParaRPr>
          </a:p>
        </p:txBody>
      </p:sp>
      <p:sp>
        <p:nvSpPr>
          <p:cNvPr id="25" name="TextBox 24">
            <a:extLst>
              <a:ext uri="{FF2B5EF4-FFF2-40B4-BE49-F238E27FC236}">
                <a16:creationId xmlns:a16="http://schemas.microsoft.com/office/drawing/2014/main" id="{6138ADB0-302B-284C-A9A7-864F907C7BD7}"/>
              </a:ext>
            </a:extLst>
          </p:cNvPr>
          <p:cNvSpPr txBox="1"/>
          <p:nvPr/>
        </p:nvSpPr>
        <p:spPr>
          <a:xfrm>
            <a:off x="8030070" y="4240041"/>
            <a:ext cx="587020" cy="523220"/>
          </a:xfrm>
          <a:prstGeom prst="rect">
            <a:avLst/>
          </a:prstGeom>
          <a:noFill/>
          <a:ln>
            <a:solidFill>
              <a:srgbClr val="C00000"/>
            </a:solidFill>
          </a:ln>
        </p:spPr>
        <p:txBody>
          <a:bodyPr wrap="none" rtlCol="0">
            <a:spAutoFit/>
          </a:bodyPr>
          <a:lstStyle/>
          <a:p>
            <a:r>
              <a:rPr lang="tr-TR" sz="2800" dirty="0">
                <a:solidFill>
                  <a:srgbClr val="C00000"/>
                </a:solidFill>
              </a:rPr>
              <a:t>OS</a:t>
            </a:r>
            <a:endParaRPr lang="en-TR" sz="2800" dirty="0">
              <a:solidFill>
                <a:srgbClr val="C00000"/>
              </a:solidFill>
            </a:endParaRPr>
          </a:p>
        </p:txBody>
      </p:sp>
      <p:sp>
        <p:nvSpPr>
          <p:cNvPr id="26" name="TextBox 25">
            <a:extLst>
              <a:ext uri="{FF2B5EF4-FFF2-40B4-BE49-F238E27FC236}">
                <a16:creationId xmlns:a16="http://schemas.microsoft.com/office/drawing/2014/main" id="{CBC953E4-0C8C-624B-9A1C-F0A7BF917881}"/>
              </a:ext>
            </a:extLst>
          </p:cNvPr>
          <p:cNvSpPr txBox="1"/>
          <p:nvPr/>
        </p:nvSpPr>
        <p:spPr>
          <a:xfrm>
            <a:off x="10130762" y="4917149"/>
            <a:ext cx="1262397" cy="369332"/>
          </a:xfrm>
          <a:prstGeom prst="rect">
            <a:avLst/>
          </a:prstGeom>
          <a:noFill/>
          <a:ln>
            <a:solidFill>
              <a:srgbClr val="C00000"/>
            </a:solidFill>
          </a:ln>
        </p:spPr>
        <p:txBody>
          <a:bodyPr wrap="none" rtlCol="0">
            <a:spAutoFit/>
          </a:bodyPr>
          <a:lstStyle/>
          <a:p>
            <a:r>
              <a:rPr lang="en-US" dirty="0">
                <a:solidFill>
                  <a:srgbClr val="C00000"/>
                </a:solidFill>
              </a:rPr>
              <a:t>H</a:t>
            </a:r>
            <a:r>
              <a:rPr lang="en-TR" dirty="0">
                <a:solidFill>
                  <a:srgbClr val="C00000"/>
                </a:solidFill>
              </a:rPr>
              <a:t>IPEC: 69.5</a:t>
            </a:r>
          </a:p>
        </p:txBody>
      </p:sp>
      <p:sp>
        <p:nvSpPr>
          <p:cNvPr id="27" name="TextBox 26">
            <a:extLst>
              <a:ext uri="{FF2B5EF4-FFF2-40B4-BE49-F238E27FC236}">
                <a16:creationId xmlns:a16="http://schemas.microsoft.com/office/drawing/2014/main" id="{5020820E-E265-E945-A75C-57227C6FB08F}"/>
              </a:ext>
            </a:extLst>
          </p:cNvPr>
          <p:cNvSpPr txBox="1"/>
          <p:nvPr/>
        </p:nvSpPr>
        <p:spPr>
          <a:xfrm>
            <a:off x="10218447" y="4047415"/>
            <a:ext cx="1586203" cy="369332"/>
          </a:xfrm>
          <a:prstGeom prst="rect">
            <a:avLst/>
          </a:prstGeom>
          <a:noFill/>
          <a:ln>
            <a:solidFill>
              <a:srgbClr val="C00000"/>
            </a:solidFill>
          </a:ln>
        </p:spPr>
        <p:txBody>
          <a:bodyPr wrap="none" rtlCol="0">
            <a:spAutoFit/>
          </a:bodyPr>
          <a:lstStyle/>
          <a:p>
            <a:r>
              <a:rPr lang="en-US" dirty="0">
                <a:solidFill>
                  <a:srgbClr val="C00000"/>
                </a:solidFill>
              </a:rPr>
              <a:t>No H</a:t>
            </a:r>
            <a:r>
              <a:rPr lang="en-TR" dirty="0">
                <a:solidFill>
                  <a:srgbClr val="C00000"/>
                </a:solidFill>
              </a:rPr>
              <a:t>IPEC: 61.3</a:t>
            </a:r>
          </a:p>
        </p:txBody>
      </p:sp>
      <p:sp>
        <p:nvSpPr>
          <p:cNvPr id="28" name="TextBox 27">
            <a:extLst>
              <a:ext uri="{FF2B5EF4-FFF2-40B4-BE49-F238E27FC236}">
                <a16:creationId xmlns:a16="http://schemas.microsoft.com/office/drawing/2014/main" id="{9DDA6669-B9B5-2448-967C-2387C594EEE3}"/>
              </a:ext>
            </a:extLst>
          </p:cNvPr>
          <p:cNvSpPr txBox="1"/>
          <p:nvPr/>
        </p:nvSpPr>
        <p:spPr>
          <a:xfrm>
            <a:off x="11209110" y="4502485"/>
            <a:ext cx="827471" cy="369332"/>
          </a:xfrm>
          <a:prstGeom prst="rect">
            <a:avLst/>
          </a:prstGeom>
          <a:noFill/>
          <a:ln>
            <a:solidFill>
              <a:srgbClr val="C00000"/>
            </a:solidFill>
          </a:ln>
        </p:spPr>
        <p:txBody>
          <a:bodyPr wrap="none" rtlCol="0">
            <a:spAutoFit/>
          </a:bodyPr>
          <a:lstStyle/>
          <a:p>
            <a:r>
              <a:rPr lang="en-US" dirty="0">
                <a:solidFill>
                  <a:srgbClr val="C00000"/>
                </a:solidFill>
              </a:rPr>
              <a:t>P=0.52</a:t>
            </a:r>
            <a:endParaRPr lang="en-TR" dirty="0">
              <a:solidFill>
                <a:srgbClr val="C00000"/>
              </a:solidFill>
            </a:endParaRPr>
          </a:p>
        </p:txBody>
      </p:sp>
      <p:sp>
        <p:nvSpPr>
          <p:cNvPr id="2" name="TextBox 1">
            <a:extLst>
              <a:ext uri="{FF2B5EF4-FFF2-40B4-BE49-F238E27FC236}">
                <a16:creationId xmlns:a16="http://schemas.microsoft.com/office/drawing/2014/main" id="{0ED75727-A8C4-5641-9482-AD020B4F5EF2}"/>
              </a:ext>
            </a:extLst>
          </p:cNvPr>
          <p:cNvSpPr txBox="1"/>
          <p:nvPr/>
        </p:nvSpPr>
        <p:spPr>
          <a:xfrm>
            <a:off x="1130877" y="2103736"/>
            <a:ext cx="3703065" cy="523220"/>
          </a:xfrm>
          <a:prstGeom prst="rect">
            <a:avLst/>
          </a:prstGeom>
          <a:noFill/>
          <a:ln>
            <a:solidFill>
              <a:srgbClr val="C00000"/>
            </a:solidFill>
          </a:ln>
        </p:spPr>
        <p:txBody>
          <a:bodyPr wrap="none" rtlCol="0">
            <a:spAutoFit/>
          </a:bodyPr>
          <a:lstStyle/>
          <a:p>
            <a:r>
              <a:rPr lang="en-TR" sz="2800" dirty="0">
                <a:solidFill>
                  <a:srgbClr val="C00000"/>
                </a:solidFill>
              </a:rPr>
              <a:t>!! No survival advantage</a:t>
            </a:r>
          </a:p>
        </p:txBody>
      </p:sp>
    </p:spTree>
    <p:extLst>
      <p:ext uri="{BB962C8B-B14F-4D97-AF65-F5344CB8AC3E}">
        <p14:creationId xmlns:p14="http://schemas.microsoft.com/office/powerpoint/2010/main" val="115840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56609C-9B7D-3D4D-9A2E-F037E2F9888E}"/>
              </a:ext>
            </a:extLst>
          </p:cNvPr>
          <p:cNvSpPr>
            <a:spLocks noGrp="1"/>
          </p:cNvSpPr>
          <p:nvPr>
            <p:ph type="title"/>
          </p:nvPr>
        </p:nvSpPr>
        <p:spPr>
          <a:xfrm>
            <a:off x="857250" y="64721"/>
            <a:ext cx="10515600" cy="706437"/>
          </a:xfrm>
        </p:spPr>
        <p:txBody>
          <a:bodyPr/>
          <a:lstStyle/>
          <a:p>
            <a:pPr algn="ctr"/>
            <a:r>
              <a:rPr lang="en-TR" b="1" dirty="0">
                <a:solidFill>
                  <a:srgbClr val="C00000"/>
                </a:solidFill>
              </a:rPr>
              <a:t>Korean RCT &amp; PDS + IDS &amp; 2022 </a:t>
            </a:r>
          </a:p>
        </p:txBody>
      </p:sp>
      <p:pic>
        <p:nvPicPr>
          <p:cNvPr id="5" name="Immagine 4">
            <a:extLst>
              <a:ext uri="{FF2B5EF4-FFF2-40B4-BE49-F238E27FC236}">
                <a16:creationId xmlns:a16="http://schemas.microsoft.com/office/drawing/2014/main" id="{3BA3EA2D-3555-0443-B3C5-1DD734E6972C}"/>
              </a:ext>
            </a:extLst>
          </p:cNvPr>
          <p:cNvPicPr>
            <a:picLocks noChangeAspect="1"/>
          </p:cNvPicPr>
          <p:nvPr/>
        </p:nvPicPr>
        <p:blipFill>
          <a:blip r:embed="rId2"/>
          <a:stretch>
            <a:fillRect/>
          </a:stretch>
        </p:blipFill>
        <p:spPr>
          <a:xfrm>
            <a:off x="1846868" y="834524"/>
            <a:ext cx="10188121" cy="1358760"/>
          </a:xfrm>
          <a:prstGeom prst="rect">
            <a:avLst/>
          </a:prstGeom>
          <a:ln>
            <a:solidFill>
              <a:srgbClr val="C00000"/>
            </a:solidFill>
          </a:ln>
        </p:spPr>
      </p:pic>
      <p:pic>
        <p:nvPicPr>
          <p:cNvPr id="7" name="Picture 6">
            <a:extLst>
              <a:ext uri="{FF2B5EF4-FFF2-40B4-BE49-F238E27FC236}">
                <a16:creationId xmlns:a16="http://schemas.microsoft.com/office/drawing/2014/main" id="{EC67FB33-4DC6-AC4B-A447-22B85F74F600}"/>
              </a:ext>
            </a:extLst>
          </p:cNvPr>
          <p:cNvPicPr>
            <a:picLocks noChangeAspect="1"/>
          </p:cNvPicPr>
          <p:nvPr/>
        </p:nvPicPr>
        <p:blipFill>
          <a:blip r:embed="rId3"/>
          <a:stretch>
            <a:fillRect/>
          </a:stretch>
        </p:blipFill>
        <p:spPr>
          <a:xfrm>
            <a:off x="204788" y="2267905"/>
            <a:ext cx="11129962" cy="4509090"/>
          </a:xfrm>
          <a:prstGeom prst="rect">
            <a:avLst/>
          </a:prstGeom>
        </p:spPr>
      </p:pic>
      <p:sp>
        <p:nvSpPr>
          <p:cNvPr id="8" name="TextBox 7">
            <a:extLst>
              <a:ext uri="{FF2B5EF4-FFF2-40B4-BE49-F238E27FC236}">
                <a16:creationId xmlns:a16="http://schemas.microsoft.com/office/drawing/2014/main" id="{9DA9F94F-2E4B-8844-AFCC-66134121EBAD}"/>
              </a:ext>
            </a:extLst>
          </p:cNvPr>
          <p:cNvSpPr txBox="1"/>
          <p:nvPr/>
        </p:nvSpPr>
        <p:spPr>
          <a:xfrm rot="19744198">
            <a:off x="-117505" y="919715"/>
            <a:ext cx="3404522" cy="400110"/>
          </a:xfrm>
          <a:prstGeom prst="rect">
            <a:avLst/>
          </a:prstGeom>
          <a:solidFill>
            <a:srgbClr val="C00000"/>
          </a:solidFill>
          <a:ln>
            <a:solidFill>
              <a:schemeClr val="bg1"/>
            </a:solidFill>
          </a:ln>
        </p:spPr>
        <p:txBody>
          <a:bodyPr wrap="none" rtlCol="0">
            <a:spAutoFit/>
          </a:bodyPr>
          <a:lstStyle/>
          <a:p>
            <a:r>
              <a:rPr lang="en-TR" sz="2000" dirty="0">
                <a:solidFill>
                  <a:schemeClr val="bg1"/>
                </a:solidFill>
              </a:rPr>
              <a:t>Primary CRS Subgroup Analysis</a:t>
            </a:r>
          </a:p>
        </p:txBody>
      </p:sp>
      <p:sp>
        <p:nvSpPr>
          <p:cNvPr id="11" name="TextBox 10">
            <a:extLst>
              <a:ext uri="{FF2B5EF4-FFF2-40B4-BE49-F238E27FC236}">
                <a16:creationId xmlns:a16="http://schemas.microsoft.com/office/drawing/2014/main" id="{7FCA26AC-2CD3-E040-A0C1-A10B0A136FA9}"/>
              </a:ext>
            </a:extLst>
          </p:cNvPr>
          <p:cNvSpPr txBox="1"/>
          <p:nvPr/>
        </p:nvSpPr>
        <p:spPr>
          <a:xfrm>
            <a:off x="9655728" y="6523079"/>
            <a:ext cx="2536272" cy="253916"/>
          </a:xfrm>
          <a:prstGeom prst="rect">
            <a:avLst/>
          </a:prstGeom>
          <a:noFill/>
        </p:spPr>
        <p:txBody>
          <a:bodyPr wrap="none" rtlCol="0">
            <a:spAutoFit/>
          </a:bodyPr>
          <a:lstStyle/>
          <a:p>
            <a:r>
              <a:rPr lang="en-US" sz="1050" dirty="0"/>
              <a:t>Lim MC, JAMA Surg. 2022;157(5):374-383. </a:t>
            </a:r>
            <a:endParaRPr lang="en-TR" sz="1050" dirty="0"/>
          </a:p>
        </p:txBody>
      </p:sp>
      <p:sp>
        <p:nvSpPr>
          <p:cNvPr id="13" name="TextBox 12">
            <a:extLst>
              <a:ext uri="{FF2B5EF4-FFF2-40B4-BE49-F238E27FC236}">
                <a16:creationId xmlns:a16="http://schemas.microsoft.com/office/drawing/2014/main" id="{C2092864-A023-FF4B-BA74-C4856FF92149}"/>
              </a:ext>
            </a:extLst>
          </p:cNvPr>
          <p:cNvSpPr txBox="1"/>
          <p:nvPr/>
        </p:nvSpPr>
        <p:spPr>
          <a:xfrm>
            <a:off x="4507372" y="4528774"/>
            <a:ext cx="1024127" cy="307777"/>
          </a:xfrm>
          <a:prstGeom prst="rect">
            <a:avLst/>
          </a:prstGeom>
          <a:noFill/>
          <a:ln>
            <a:solidFill>
              <a:srgbClr val="C00000"/>
            </a:solidFill>
          </a:ln>
        </p:spPr>
        <p:txBody>
          <a:bodyPr wrap="none" rtlCol="0">
            <a:spAutoFit/>
          </a:bodyPr>
          <a:lstStyle/>
          <a:p>
            <a:r>
              <a:rPr lang="en-US" sz="1400" dirty="0">
                <a:solidFill>
                  <a:srgbClr val="C00000"/>
                </a:solidFill>
              </a:rPr>
              <a:t>H</a:t>
            </a:r>
            <a:r>
              <a:rPr lang="en-TR" sz="1400" dirty="0">
                <a:solidFill>
                  <a:srgbClr val="C00000"/>
                </a:solidFill>
              </a:rPr>
              <a:t>IPEC: 23.9</a:t>
            </a:r>
          </a:p>
        </p:txBody>
      </p:sp>
      <p:sp>
        <p:nvSpPr>
          <p:cNvPr id="14" name="TextBox 13">
            <a:extLst>
              <a:ext uri="{FF2B5EF4-FFF2-40B4-BE49-F238E27FC236}">
                <a16:creationId xmlns:a16="http://schemas.microsoft.com/office/drawing/2014/main" id="{AE661024-2304-A046-992B-468CA4791168}"/>
              </a:ext>
            </a:extLst>
          </p:cNvPr>
          <p:cNvSpPr txBox="1"/>
          <p:nvPr/>
        </p:nvSpPr>
        <p:spPr>
          <a:xfrm>
            <a:off x="4618817" y="5059315"/>
            <a:ext cx="1274195" cy="307777"/>
          </a:xfrm>
          <a:prstGeom prst="rect">
            <a:avLst/>
          </a:prstGeom>
          <a:noFill/>
          <a:ln>
            <a:solidFill>
              <a:srgbClr val="C00000"/>
            </a:solidFill>
          </a:ln>
        </p:spPr>
        <p:txBody>
          <a:bodyPr wrap="none" rtlCol="0">
            <a:spAutoFit/>
          </a:bodyPr>
          <a:lstStyle/>
          <a:p>
            <a:r>
              <a:rPr lang="en-US" sz="1400" dirty="0">
                <a:solidFill>
                  <a:srgbClr val="C00000"/>
                </a:solidFill>
              </a:rPr>
              <a:t>No H</a:t>
            </a:r>
            <a:r>
              <a:rPr lang="en-TR" sz="1400" dirty="0">
                <a:solidFill>
                  <a:srgbClr val="C00000"/>
                </a:solidFill>
              </a:rPr>
              <a:t>IPEC: 29.7</a:t>
            </a:r>
          </a:p>
        </p:txBody>
      </p:sp>
      <p:sp>
        <p:nvSpPr>
          <p:cNvPr id="15" name="TextBox 14">
            <a:extLst>
              <a:ext uri="{FF2B5EF4-FFF2-40B4-BE49-F238E27FC236}">
                <a16:creationId xmlns:a16="http://schemas.microsoft.com/office/drawing/2014/main" id="{EA93F25E-31F5-1D45-AC3A-8B8BCE4C8241}"/>
              </a:ext>
            </a:extLst>
          </p:cNvPr>
          <p:cNvSpPr txBox="1"/>
          <p:nvPr/>
        </p:nvSpPr>
        <p:spPr>
          <a:xfrm>
            <a:off x="5616921" y="4672104"/>
            <a:ext cx="686406" cy="307777"/>
          </a:xfrm>
          <a:prstGeom prst="rect">
            <a:avLst/>
          </a:prstGeom>
          <a:noFill/>
          <a:ln>
            <a:solidFill>
              <a:srgbClr val="C00000"/>
            </a:solidFill>
          </a:ln>
        </p:spPr>
        <p:txBody>
          <a:bodyPr wrap="none" rtlCol="0">
            <a:spAutoFit/>
          </a:bodyPr>
          <a:lstStyle/>
          <a:p>
            <a:r>
              <a:rPr lang="en-US" sz="1400" dirty="0">
                <a:solidFill>
                  <a:srgbClr val="C00000"/>
                </a:solidFill>
              </a:rPr>
              <a:t>P=0.51</a:t>
            </a:r>
            <a:endParaRPr lang="en-TR" sz="1400" dirty="0">
              <a:solidFill>
                <a:srgbClr val="C00000"/>
              </a:solidFill>
            </a:endParaRPr>
          </a:p>
        </p:txBody>
      </p:sp>
      <p:sp>
        <p:nvSpPr>
          <p:cNvPr id="16" name="TextBox 15">
            <a:extLst>
              <a:ext uri="{FF2B5EF4-FFF2-40B4-BE49-F238E27FC236}">
                <a16:creationId xmlns:a16="http://schemas.microsoft.com/office/drawing/2014/main" id="{424F8069-E047-9843-8814-3CF3A86A55C2}"/>
              </a:ext>
            </a:extLst>
          </p:cNvPr>
          <p:cNvSpPr txBox="1"/>
          <p:nvPr/>
        </p:nvSpPr>
        <p:spPr>
          <a:xfrm>
            <a:off x="3289531" y="3461706"/>
            <a:ext cx="695768" cy="523220"/>
          </a:xfrm>
          <a:prstGeom prst="rect">
            <a:avLst/>
          </a:prstGeom>
          <a:noFill/>
          <a:ln>
            <a:solidFill>
              <a:srgbClr val="C00000"/>
            </a:solidFill>
          </a:ln>
        </p:spPr>
        <p:txBody>
          <a:bodyPr wrap="none" rtlCol="0">
            <a:spAutoFit/>
          </a:bodyPr>
          <a:lstStyle/>
          <a:p>
            <a:r>
              <a:rPr lang="tr-TR" sz="2800" dirty="0">
                <a:solidFill>
                  <a:srgbClr val="C00000"/>
                </a:solidFill>
              </a:rPr>
              <a:t>PFS</a:t>
            </a:r>
            <a:endParaRPr lang="en-TR" sz="2800" dirty="0">
              <a:solidFill>
                <a:srgbClr val="C00000"/>
              </a:solidFill>
            </a:endParaRPr>
          </a:p>
        </p:txBody>
      </p:sp>
      <p:sp>
        <p:nvSpPr>
          <p:cNvPr id="17" name="TextBox 16">
            <a:extLst>
              <a:ext uri="{FF2B5EF4-FFF2-40B4-BE49-F238E27FC236}">
                <a16:creationId xmlns:a16="http://schemas.microsoft.com/office/drawing/2014/main" id="{5D8A25F6-3A87-0D44-B5ED-D09DC9EE4320}"/>
              </a:ext>
            </a:extLst>
          </p:cNvPr>
          <p:cNvSpPr txBox="1"/>
          <p:nvPr/>
        </p:nvSpPr>
        <p:spPr>
          <a:xfrm>
            <a:off x="8030070" y="3915942"/>
            <a:ext cx="587020" cy="523220"/>
          </a:xfrm>
          <a:prstGeom prst="rect">
            <a:avLst/>
          </a:prstGeom>
          <a:noFill/>
          <a:ln>
            <a:solidFill>
              <a:srgbClr val="C00000"/>
            </a:solidFill>
          </a:ln>
        </p:spPr>
        <p:txBody>
          <a:bodyPr wrap="none" rtlCol="0">
            <a:spAutoFit/>
          </a:bodyPr>
          <a:lstStyle/>
          <a:p>
            <a:r>
              <a:rPr lang="tr-TR" sz="2800" dirty="0">
                <a:solidFill>
                  <a:srgbClr val="C00000"/>
                </a:solidFill>
              </a:rPr>
              <a:t>OS</a:t>
            </a:r>
            <a:endParaRPr lang="en-TR" sz="2800" dirty="0">
              <a:solidFill>
                <a:srgbClr val="C00000"/>
              </a:solidFill>
            </a:endParaRPr>
          </a:p>
        </p:txBody>
      </p:sp>
      <p:sp>
        <p:nvSpPr>
          <p:cNvPr id="18" name="TextBox 17">
            <a:extLst>
              <a:ext uri="{FF2B5EF4-FFF2-40B4-BE49-F238E27FC236}">
                <a16:creationId xmlns:a16="http://schemas.microsoft.com/office/drawing/2014/main" id="{F62BB199-C9B8-EF42-AB37-CF413EB4D571}"/>
              </a:ext>
            </a:extLst>
          </p:cNvPr>
          <p:cNvSpPr txBox="1"/>
          <p:nvPr/>
        </p:nvSpPr>
        <p:spPr>
          <a:xfrm>
            <a:off x="9869780" y="4487438"/>
            <a:ext cx="1262397" cy="369332"/>
          </a:xfrm>
          <a:prstGeom prst="rect">
            <a:avLst/>
          </a:prstGeom>
          <a:noFill/>
          <a:ln>
            <a:solidFill>
              <a:srgbClr val="C00000"/>
            </a:solidFill>
          </a:ln>
        </p:spPr>
        <p:txBody>
          <a:bodyPr wrap="none" rtlCol="0">
            <a:spAutoFit/>
          </a:bodyPr>
          <a:lstStyle/>
          <a:p>
            <a:r>
              <a:rPr lang="en-US" dirty="0">
                <a:solidFill>
                  <a:srgbClr val="C00000"/>
                </a:solidFill>
              </a:rPr>
              <a:t>H</a:t>
            </a:r>
            <a:r>
              <a:rPr lang="en-TR" dirty="0">
                <a:solidFill>
                  <a:srgbClr val="C00000"/>
                </a:solidFill>
              </a:rPr>
              <a:t>IPEC: 71.3</a:t>
            </a:r>
          </a:p>
        </p:txBody>
      </p:sp>
      <p:sp>
        <p:nvSpPr>
          <p:cNvPr id="19" name="TextBox 18">
            <a:extLst>
              <a:ext uri="{FF2B5EF4-FFF2-40B4-BE49-F238E27FC236}">
                <a16:creationId xmlns:a16="http://schemas.microsoft.com/office/drawing/2014/main" id="{FA177C26-4547-714A-842D-EF9D2604C37E}"/>
              </a:ext>
            </a:extLst>
          </p:cNvPr>
          <p:cNvSpPr txBox="1"/>
          <p:nvPr/>
        </p:nvSpPr>
        <p:spPr>
          <a:xfrm>
            <a:off x="10097800" y="3451057"/>
            <a:ext cx="1459567" cy="369332"/>
          </a:xfrm>
          <a:prstGeom prst="rect">
            <a:avLst/>
          </a:prstGeom>
          <a:noFill/>
          <a:ln>
            <a:solidFill>
              <a:srgbClr val="C00000"/>
            </a:solidFill>
          </a:ln>
        </p:spPr>
        <p:txBody>
          <a:bodyPr wrap="none" rtlCol="0">
            <a:spAutoFit/>
          </a:bodyPr>
          <a:lstStyle/>
          <a:p>
            <a:r>
              <a:rPr lang="en-US" dirty="0">
                <a:solidFill>
                  <a:srgbClr val="C00000"/>
                </a:solidFill>
              </a:rPr>
              <a:t>No H</a:t>
            </a:r>
            <a:r>
              <a:rPr lang="en-TR" dirty="0">
                <a:solidFill>
                  <a:srgbClr val="C00000"/>
                </a:solidFill>
              </a:rPr>
              <a:t>IPEC: NA</a:t>
            </a:r>
          </a:p>
        </p:txBody>
      </p:sp>
      <p:sp>
        <p:nvSpPr>
          <p:cNvPr id="20" name="TextBox 19">
            <a:extLst>
              <a:ext uri="{FF2B5EF4-FFF2-40B4-BE49-F238E27FC236}">
                <a16:creationId xmlns:a16="http://schemas.microsoft.com/office/drawing/2014/main" id="{D09FC105-C82C-2C4B-8C2D-9089A604914B}"/>
              </a:ext>
            </a:extLst>
          </p:cNvPr>
          <p:cNvSpPr txBox="1"/>
          <p:nvPr/>
        </p:nvSpPr>
        <p:spPr>
          <a:xfrm>
            <a:off x="11219266" y="4051720"/>
            <a:ext cx="827471" cy="369332"/>
          </a:xfrm>
          <a:prstGeom prst="rect">
            <a:avLst/>
          </a:prstGeom>
          <a:noFill/>
          <a:ln>
            <a:solidFill>
              <a:srgbClr val="C00000"/>
            </a:solidFill>
          </a:ln>
        </p:spPr>
        <p:txBody>
          <a:bodyPr wrap="none" rtlCol="0">
            <a:spAutoFit/>
          </a:bodyPr>
          <a:lstStyle/>
          <a:p>
            <a:r>
              <a:rPr lang="en-US" dirty="0">
                <a:solidFill>
                  <a:srgbClr val="C00000"/>
                </a:solidFill>
              </a:rPr>
              <a:t>P=0.29</a:t>
            </a:r>
            <a:endParaRPr lang="en-TR" dirty="0">
              <a:solidFill>
                <a:srgbClr val="C00000"/>
              </a:solidFill>
            </a:endParaRPr>
          </a:p>
        </p:txBody>
      </p:sp>
    </p:spTree>
    <p:extLst>
      <p:ext uri="{BB962C8B-B14F-4D97-AF65-F5344CB8AC3E}">
        <p14:creationId xmlns:p14="http://schemas.microsoft.com/office/powerpoint/2010/main" val="12532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6BF0A08-1BC2-0647-9F10-0BC339BA8B9A}"/>
              </a:ext>
            </a:extLst>
          </p:cNvPr>
          <p:cNvPicPr>
            <a:picLocks noGrp="1" noChangeAspect="1"/>
          </p:cNvPicPr>
          <p:nvPr>
            <p:ph idx="1"/>
          </p:nvPr>
        </p:nvPicPr>
        <p:blipFill>
          <a:blip r:embed="rId2"/>
          <a:stretch>
            <a:fillRect/>
          </a:stretch>
        </p:blipFill>
        <p:spPr>
          <a:xfrm>
            <a:off x="342901" y="2371587"/>
            <a:ext cx="10991849" cy="4504482"/>
          </a:xfrm>
        </p:spPr>
      </p:pic>
      <p:sp>
        <p:nvSpPr>
          <p:cNvPr id="11" name="TextBox 10">
            <a:extLst>
              <a:ext uri="{FF2B5EF4-FFF2-40B4-BE49-F238E27FC236}">
                <a16:creationId xmlns:a16="http://schemas.microsoft.com/office/drawing/2014/main" id="{B1BDAC24-CD70-FA47-B4C4-87C52159EFF3}"/>
              </a:ext>
            </a:extLst>
          </p:cNvPr>
          <p:cNvSpPr txBox="1"/>
          <p:nvPr/>
        </p:nvSpPr>
        <p:spPr>
          <a:xfrm>
            <a:off x="9655728" y="6523079"/>
            <a:ext cx="2536272" cy="253916"/>
          </a:xfrm>
          <a:prstGeom prst="rect">
            <a:avLst/>
          </a:prstGeom>
          <a:noFill/>
        </p:spPr>
        <p:txBody>
          <a:bodyPr wrap="none" rtlCol="0">
            <a:spAutoFit/>
          </a:bodyPr>
          <a:lstStyle/>
          <a:p>
            <a:r>
              <a:rPr lang="en-US" sz="1050" dirty="0"/>
              <a:t>Lim MC, JAMA Surg. 2022;157(5):374-383. </a:t>
            </a:r>
            <a:endParaRPr lang="en-TR" sz="1050" dirty="0"/>
          </a:p>
        </p:txBody>
      </p:sp>
      <p:sp>
        <p:nvSpPr>
          <p:cNvPr id="12" name="TextBox 11">
            <a:extLst>
              <a:ext uri="{FF2B5EF4-FFF2-40B4-BE49-F238E27FC236}">
                <a16:creationId xmlns:a16="http://schemas.microsoft.com/office/drawing/2014/main" id="{47B33125-5A02-F642-AE62-7A97825D1BF7}"/>
              </a:ext>
            </a:extLst>
          </p:cNvPr>
          <p:cNvSpPr txBox="1"/>
          <p:nvPr/>
        </p:nvSpPr>
        <p:spPr>
          <a:xfrm>
            <a:off x="3564846" y="4528774"/>
            <a:ext cx="1262397" cy="369332"/>
          </a:xfrm>
          <a:prstGeom prst="rect">
            <a:avLst/>
          </a:prstGeom>
          <a:noFill/>
          <a:ln>
            <a:solidFill>
              <a:srgbClr val="C00000"/>
            </a:solidFill>
          </a:ln>
        </p:spPr>
        <p:txBody>
          <a:bodyPr wrap="none" rtlCol="0">
            <a:spAutoFit/>
          </a:bodyPr>
          <a:lstStyle/>
          <a:p>
            <a:r>
              <a:rPr lang="en-US" dirty="0">
                <a:solidFill>
                  <a:srgbClr val="C00000"/>
                </a:solidFill>
              </a:rPr>
              <a:t>H</a:t>
            </a:r>
            <a:r>
              <a:rPr lang="en-TR" dirty="0">
                <a:solidFill>
                  <a:srgbClr val="C00000"/>
                </a:solidFill>
              </a:rPr>
              <a:t>IPEC: 17.4</a:t>
            </a:r>
          </a:p>
        </p:txBody>
      </p:sp>
      <p:sp>
        <p:nvSpPr>
          <p:cNvPr id="13" name="TextBox 12">
            <a:extLst>
              <a:ext uri="{FF2B5EF4-FFF2-40B4-BE49-F238E27FC236}">
                <a16:creationId xmlns:a16="http://schemas.microsoft.com/office/drawing/2014/main" id="{014CD25A-341E-5041-B80D-1A92EA697015}"/>
              </a:ext>
            </a:extLst>
          </p:cNvPr>
          <p:cNvSpPr txBox="1"/>
          <p:nvPr/>
        </p:nvSpPr>
        <p:spPr>
          <a:xfrm>
            <a:off x="3564845" y="5174660"/>
            <a:ext cx="1586203" cy="369332"/>
          </a:xfrm>
          <a:prstGeom prst="rect">
            <a:avLst/>
          </a:prstGeom>
          <a:noFill/>
          <a:ln>
            <a:solidFill>
              <a:srgbClr val="C00000"/>
            </a:solidFill>
          </a:ln>
        </p:spPr>
        <p:txBody>
          <a:bodyPr wrap="none" rtlCol="0">
            <a:spAutoFit/>
          </a:bodyPr>
          <a:lstStyle/>
          <a:p>
            <a:r>
              <a:rPr lang="en-US" dirty="0">
                <a:solidFill>
                  <a:srgbClr val="C00000"/>
                </a:solidFill>
              </a:rPr>
              <a:t>No H</a:t>
            </a:r>
            <a:r>
              <a:rPr lang="en-TR" dirty="0">
                <a:solidFill>
                  <a:srgbClr val="C00000"/>
                </a:solidFill>
              </a:rPr>
              <a:t>IPEC: 15.4</a:t>
            </a:r>
          </a:p>
        </p:txBody>
      </p:sp>
      <p:sp>
        <p:nvSpPr>
          <p:cNvPr id="14" name="TextBox 13">
            <a:extLst>
              <a:ext uri="{FF2B5EF4-FFF2-40B4-BE49-F238E27FC236}">
                <a16:creationId xmlns:a16="http://schemas.microsoft.com/office/drawing/2014/main" id="{BF94C21F-AAC0-3645-A2FB-F1D6EB25303A}"/>
              </a:ext>
            </a:extLst>
          </p:cNvPr>
          <p:cNvSpPr txBox="1"/>
          <p:nvPr/>
        </p:nvSpPr>
        <p:spPr>
          <a:xfrm>
            <a:off x="5262961" y="4713440"/>
            <a:ext cx="827471" cy="369332"/>
          </a:xfrm>
          <a:prstGeom prst="rect">
            <a:avLst/>
          </a:prstGeom>
          <a:noFill/>
          <a:ln>
            <a:solidFill>
              <a:srgbClr val="C00000"/>
            </a:solidFill>
          </a:ln>
        </p:spPr>
        <p:txBody>
          <a:bodyPr wrap="none" rtlCol="0">
            <a:spAutoFit/>
          </a:bodyPr>
          <a:lstStyle/>
          <a:p>
            <a:r>
              <a:rPr lang="en-US" dirty="0">
                <a:solidFill>
                  <a:srgbClr val="C00000"/>
                </a:solidFill>
              </a:rPr>
              <a:t>P=0.04</a:t>
            </a:r>
            <a:endParaRPr lang="en-TR" dirty="0">
              <a:solidFill>
                <a:srgbClr val="C00000"/>
              </a:solidFill>
            </a:endParaRPr>
          </a:p>
        </p:txBody>
      </p:sp>
      <p:sp>
        <p:nvSpPr>
          <p:cNvPr id="15" name="TextBox 14">
            <a:extLst>
              <a:ext uri="{FF2B5EF4-FFF2-40B4-BE49-F238E27FC236}">
                <a16:creationId xmlns:a16="http://schemas.microsoft.com/office/drawing/2014/main" id="{D2417380-1417-A54C-8CF9-87EFF1952021}"/>
              </a:ext>
            </a:extLst>
          </p:cNvPr>
          <p:cNvSpPr txBox="1"/>
          <p:nvPr/>
        </p:nvSpPr>
        <p:spPr>
          <a:xfrm>
            <a:off x="3354560" y="3516645"/>
            <a:ext cx="695768" cy="523220"/>
          </a:xfrm>
          <a:prstGeom prst="rect">
            <a:avLst/>
          </a:prstGeom>
          <a:noFill/>
          <a:ln>
            <a:solidFill>
              <a:srgbClr val="C00000"/>
            </a:solidFill>
          </a:ln>
        </p:spPr>
        <p:txBody>
          <a:bodyPr wrap="none" rtlCol="0">
            <a:spAutoFit/>
          </a:bodyPr>
          <a:lstStyle/>
          <a:p>
            <a:r>
              <a:rPr lang="tr-TR" sz="2800" dirty="0">
                <a:solidFill>
                  <a:srgbClr val="C00000"/>
                </a:solidFill>
              </a:rPr>
              <a:t>PFS</a:t>
            </a:r>
            <a:endParaRPr lang="en-TR" sz="2800" dirty="0">
              <a:solidFill>
                <a:srgbClr val="C00000"/>
              </a:solidFill>
            </a:endParaRPr>
          </a:p>
        </p:txBody>
      </p:sp>
      <p:sp>
        <p:nvSpPr>
          <p:cNvPr id="16" name="TextBox 15">
            <a:extLst>
              <a:ext uri="{FF2B5EF4-FFF2-40B4-BE49-F238E27FC236}">
                <a16:creationId xmlns:a16="http://schemas.microsoft.com/office/drawing/2014/main" id="{C3731E9A-695C-7B43-9C16-8A54574F0690}"/>
              </a:ext>
            </a:extLst>
          </p:cNvPr>
          <p:cNvSpPr txBox="1"/>
          <p:nvPr/>
        </p:nvSpPr>
        <p:spPr>
          <a:xfrm>
            <a:off x="9769703" y="3516645"/>
            <a:ext cx="587020" cy="523220"/>
          </a:xfrm>
          <a:prstGeom prst="rect">
            <a:avLst/>
          </a:prstGeom>
          <a:noFill/>
          <a:ln>
            <a:solidFill>
              <a:srgbClr val="C00000"/>
            </a:solidFill>
          </a:ln>
        </p:spPr>
        <p:txBody>
          <a:bodyPr wrap="none" rtlCol="0">
            <a:spAutoFit/>
          </a:bodyPr>
          <a:lstStyle/>
          <a:p>
            <a:r>
              <a:rPr lang="tr-TR" sz="2800" dirty="0">
                <a:solidFill>
                  <a:srgbClr val="C00000"/>
                </a:solidFill>
              </a:rPr>
              <a:t>OS</a:t>
            </a:r>
            <a:endParaRPr lang="en-TR" sz="2800" dirty="0">
              <a:solidFill>
                <a:srgbClr val="C00000"/>
              </a:solidFill>
            </a:endParaRPr>
          </a:p>
        </p:txBody>
      </p:sp>
      <p:sp>
        <p:nvSpPr>
          <p:cNvPr id="17" name="TextBox 16">
            <a:extLst>
              <a:ext uri="{FF2B5EF4-FFF2-40B4-BE49-F238E27FC236}">
                <a16:creationId xmlns:a16="http://schemas.microsoft.com/office/drawing/2014/main" id="{CBA688D2-BC98-674B-AB0E-31220DDF38DC}"/>
              </a:ext>
            </a:extLst>
          </p:cNvPr>
          <p:cNvSpPr txBox="1"/>
          <p:nvPr/>
        </p:nvSpPr>
        <p:spPr>
          <a:xfrm>
            <a:off x="9869780" y="4254496"/>
            <a:ext cx="1262397" cy="369332"/>
          </a:xfrm>
          <a:prstGeom prst="rect">
            <a:avLst/>
          </a:prstGeom>
          <a:noFill/>
          <a:ln>
            <a:solidFill>
              <a:srgbClr val="C00000"/>
            </a:solidFill>
          </a:ln>
        </p:spPr>
        <p:txBody>
          <a:bodyPr wrap="none" rtlCol="0">
            <a:spAutoFit/>
          </a:bodyPr>
          <a:lstStyle/>
          <a:p>
            <a:r>
              <a:rPr lang="en-US" dirty="0">
                <a:solidFill>
                  <a:srgbClr val="C00000"/>
                </a:solidFill>
              </a:rPr>
              <a:t>H</a:t>
            </a:r>
            <a:r>
              <a:rPr lang="en-TR" dirty="0">
                <a:solidFill>
                  <a:srgbClr val="C00000"/>
                </a:solidFill>
              </a:rPr>
              <a:t>IPEC: 61.8</a:t>
            </a:r>
          </a:p>
        </p:txBody>
      </p:sp>
      <p:sp>
        <p:nvSpPr>
          <p:cNvPr id="18" name="TextBox 17">
            <a:extLst>
              <a:ext uri="{FF2B5EF4-FFF2-40B4-BE49-F238E27FC236}">
                <a16:creationId xmlns:a16="http://schemas.microsoft.com/office/drawing/2014/main" id="{917F242A-F413-A24A-958B-3F98A5D64347}"/>
              </a:ext>
            </a:extLst>
          </p:cNvPr>
          <p:cNvSpPr txBox="1"/>
          <p:nvPr/>
        </p:nvSpPr>
        <p:spPr>
          <a:xfrm>
            <a:off x="10080148" y="4989994"/>
            <a:ext cx="1586203" cy="369332"/>
          </a:xfrm>
          <a:prstGeom prst="rect">
            <a:avLst/>
          </a:prstGeom>
          <a:noFill/>
          <a:ln>
            <a:solidFill>
              <a:srgbClr val="C00000"/>
            </a:solidFill>
          </a:ln>
        </p:spPr>
        <p:txBody>
          <a:bodyPr wrap="none" rtlCol="0">
            <a:spAutoFit/>
          </a:bodyPr>
          <a:lstStyle/>
          <a:p>
            <a:r>
              <a:rPr lang="en-US" dirty="0">
                <a:solidFill>
                  <a:srgbClr val="C00000"/>
                </a:solidFill>
              </a:rPr>
              <a:t>No H</a:t>
            </a:r>
            <a:r>
              <a:rPr lang="en-TR" dirty="0">
                <a:solidFill>
                  <a:srgbClr val="C00000"/>
                </a:solidFill>
              </a:rPr>
              <a:t>IPEC: 48.2</a:t>
            </a:r>
          </a:p>
        </p:txBody>
      </p:sp>
      <p:sp>
        <p:nvSpPr>
          <p:cNvPr id="19" name="TextBox 18">
            <a:extLst>
              <a:ext uri="{FF2B5EF4-FFF2-40B4-BE49-F238E27FC236}">
                <a16:creationId xmlns:a16="http://schemas.microsoft.com/office/drawing/2014/main" id="{0B5D90AB-9223-4346-BC42-72910E37343F}"/>
              </a:ext>
            </a:extLst>
          </p:cNvPr>
          <p:cNvSpPr txBox="1"/>
          <p:nvPr/>
        </p:nvSpPr>
        <p:spPr>
          <a:xfrm>
            <a:off x="11270268" y="4528774"/>
            <a:ext cx="827471" cy="369332"/>
          </a:xfrm>
          <a:prstGeom prst="rect">
            <a:avLst/>
          </a:prstGeom>
          <a:noFill/>
          <a:ln>
            <a:solidFill>
              <a:srgbClr val="C00000"/>
            </a:solidFill>
          </a:ln>
        </p:spPr>
        <p:txBody>
          <a:bodyPr wrap="none" rtlCol="0">
            <a:spAutoFit/>
          </a:bodyPr>
          <a:lstStyle/>
          <a:p>
            <a:r>
              <a:rPr lang="en-US" dirty="0">
                <a:solidFill>
                  <a:srgbClr val="C00000"/>
                </a:solidFill>
              </a:rPr>
              <a:t>P=0.04</a:t>
            </a:r>
            <a:endParaRPr lang="en-TR" dirty="0">
              <a:solidFill>
                <a:srgbClr val="C00000"/>
              </a:solidFill>
            </a:endParaRPr>
          </a:p>
        </p:txBody>
      </p:sp>
      <p:sp>
        <p:nvSpPr>
          <p:cNvPr id="21" name="Title 1">
            <a:extLst>
              <a:ext uri="{FF2B5EF4-FFF2-40B4-BE49-F238E27FC236}">
                <a16:creationId xmlns:a16="http://schemas.microsoft.com/office/drawing/2014/main" id="{BEFF5CC5-6959-194F-B0DD-6EF6F74224E1}"/>
              </a:ext>
            </a:extLst>
          </p:cNvPr>
          <p:cNvSpPr>
            <a:spLocks noGrp="1"/>
          </p:cNvSpPr>
          <p:nvPr>
            <p:ph type="title"/>
          </p:nvPr>
        </p:nvSpPr>
        <p:spPr>
          <a:xfrm>
            <a:off x="857250" y="64721"/>
            <a:ext cx="10515600" cy="706437"/>
          </a:xfrm>
        </p:spPr>
        <p:txBody>
          <a:bodyPr/>
          <a:lstStyle/>
          <a:p>
            <a:pPr algn="ctr"/>
            <a:r>
              <a:rPr lang="en-TR" b="1" dirty="0">
                <a:solidFill>
                  <a:srgbClr val="C00000"/>
                </a:solidFill>
              </a:rPr>
              <a:t>Korean RCT &amp; PDS + IDS &amp; 2022 </a:t>
            </a:r>
          </a:p>
        </p:txBody>
      </p:sp>
      <p:pic>
        <p:nvPicPr>
          <p:cNvPr id="22" name="Immagine 4">
            <a:extLst>
              <a:ext uri="{FF2B5EF4-FFF2-40B4-BE49-F238E27FC236}">
                <a16:creationId xmlns:a16="http://schemas.microsoft.com/office/drawing/2014/main" id="{22EB718E-5FCB-F143-A89E-1D58E5AF42A3}"/>
              </a:ext>
            </a:extLst>
          </p:cNvPr>
          <p:cNvPicPr>
            <a:picLocks noChangeAspect="1"/>
          </p:cNvPicPr>
          <p:nvPr/>
        </p:nvPicPr>
        <p:blipFill>
          <a:blip r:embed="rId3"/>
          <a:stretch>
            <a:fillRect/>
          </a:stretch>
        </p:blipFill>
        <p:spPr>
          <a:xfrm>
            <a:off x="1846868" y="834524"/>
            <a:ext cx="10188121" cy="1358760"/>
          </a:xfrm>
          <a:prstGeom prst="rect">
            <a:avLst/>
          </a:prstGeom>
          <a:ln>
            <a:solidFill>
              <a:srgbClr val="C00000"/>
            </a:solidFill>
          </a:ln>
        </p:spPr>
      </p:pic>
      <p:sp>
        <p:nvSpPr>
          <p:cNvPr id="23" name="TextBox 22">
            <a:extLst>
              <a:ext uri="{FF2B5EF4-FFF2-40B4-BE49-F238E27FC236}">
                <a16:creationId xmlns:a16="http://schemas.microsoft.com/office/drawing/2014/main" id="{05C5D4EF-A858-2B41-BD05-41CD92CB525D}"/>
              </a:ext>
            </a:extLst>
          </p:cNvPr>
          <p:cNvSpPr txBox="1"/>
          <p:nvPr/>
        </p:nvSpPr>
        <p:spPr>
          <a:xfrm rot="19744198">
            <a:off x="-106381" y="919715"/>
            <a:ext cx="3382273" cy="400110"/>
          </a:xfrm>
          <a:prstGeom prst="rect">
            <a:avLst/>
          </a:prstGeom>
          <a:solidFill>
            <a:schemeClr val="accent6"/>
          </a:solidFill>
          <a:ln>
            <a:solidFill>
              <a:schemeClr val="bg1"/>
            </a:solidFill>
          </a:ln>
        </p:spPr>
        <p:txBody>
          <a:bodyPr wrap="none" rtlCol="0">
            <a:spAutoFit/>
          </a:bodyPr>
          <a:lstStyle/>
          <a:p>
            <a:r>
              <a:rPr lang="en-TR" sz="2000" dirty="0">
                <a:solidFill>
                  <a:schemeClr val="bg1"/>
                </a:solidFill>
              </a:rPr>
              <a:t>Interval CRS Subgroup Analysis</a:t>
            </a:r>
          </a:p>
        </p:txBody>
      </p:sp>
    </p:spTree>
    <p:extLst>
      <p:ext uri="{BB962C8B-B14F-4D97-AF65-F5344CB8AC3E}">
        <p14:creationId xmlns:p14="http://schemas.microsoft.com/office/powerpoint/2010/main" val="188235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D0CBB0-5E5C-7F40-ADC9-AD222E9F210B}"/>
              </a:ext>
            </a:extLst>
          </p:cNvPr>
          <p:cNvSpPr txBox="1"/>
          <p:nvPr/>
        </p:nvSpPr>
        <p:spPr>
          <a:xfrm>
            <a:off x="295011" y="1412678"/>
            <a:ext cx="3557962" cy="523220"/>
          </a:xfrm>
          <a:prstGeom prst="rect">
            <a:avLst/>
          </a:prstGeom>
          <a:noFill/>
          <a:ln w="38100">
            <a:solidFill>
              <a:schemeClr val="tx1"/>
            </a:solidFill>
          </a:ln>
        </p:spPr>
        <p:txBody>
          <a:bodyPr wrap="none" rtlCol="0">
            <a:spAutoFit/>
          </a:bodyPr>
          <a:lstStyle/>
          <a:p>
            <a:pPr algn="ctr"/>
            <a:r>
              <a:rPr lang="en-US" sz="2800" b="1" i="1" dirty="0"/>
              <a:t>P</a:t>
            </a:r>
            <a:r>
              <a:rPr lang="en-TR" sz="2800" b="1" i="1" dirty="0"/>
              <a:t>rimary Cytoreduction</a:t>
            </a:r>
          </a:p>
        </p:txBody>
      </p:sp>
      <p:sp>
        <p:nvSpPr>
          <p:cNvPr id="8" name="TextBox 7">
            <a:extLst>
              <a:ext uri="{FF2B5EF4-FFF2-40B4-BE49-F238E27FC236}">
                <a16:creationId xmlns:a16="http://schemas.microsoft.com/office/drawing/2014/main" id="{8A26A3CE-830C-1543-AF90-9C29CF386FB3}"/>
              </a:ext>
            </a:extLst>
          </p:cNvPr>
          <p:cNvSpPr txBox="1"/>
          <p:nvPr/>
        </p:nvSpPr>
        <p:spPr>
          <a:xfrm>
            <a:off x="3956936" y="1412678"/>
            <a:ext cx="3530518" cy="523220"/>
          </a:xfrm>
          <a:prstGeom prst="rect">
            <a:avLst/>
          </a:prstGeom>
          <a:noFill/>
          <a:ln w="38100">
            <a:solidFill>
              <a:schemeClr val="tx1"/>
            </a:solidFill>
          </a:ln>
        </p:spPr>
        <p:txBody>
          <a:bodyPr wrap="none" rtlCol="0">
            <a:spAutoFit/>
          </a:bodyPr>
          <a:lstStyle/>
          <a:p>
            <a:pPr algn="ctr"/>
            <a:r>
              <a:rPr lang="en-US" sz="2800" b="1" i="1" dirty="0"/>
              <a:t>Interval</a:t>
            </a:r>
            <a:r>
              <a:rPr lang="en-TR" sz="2800" b="1" i="1" dirty="0"/>
              <a:t> Cytoreduction</a:t>
            </a:r>
          </a:p>
        </p:txBody>
      </p:sp>
      <p:sp>
        <p:nvSpPr>
          <p:cNvPr id="9" name="TextBox 8">
            <a:extLst>
              <a:ext uri="{FF2B5EF4-FFF2-40B4-BE49-F238E27FC236}">
                <a16:creationId xmlns:a16="http://schemas.microsoft.com/office/drawing/2014/main" id="{A380B8A1-4114-BC4A-A5AD-3D7BB7B77913}"/>
              </a:ext>
            </a:extLst>
          </p:cNvPr>
          <p:cNvSpPr txBox="1"/>
          <p:nvPr/>
        </p:nvSpPr>
        <p:spPr>
          <a:xfrm>
            <a:off x="7632583" y="1412678"/>
            <a:ext cx="4371152" cy="523220"/>
          </a:xfrm>
          <a:prstGeom prst="rect">
            <a:avLst/>
          </a:prstGeom>
          <a:noFill/>
          <a:ln w="38100">
            <a:solidFill>
              <a:schemeClr val="tx1"/>
            </a:solidFill>
          </a:ln>
        </p:spPr>
        <p:txBody>
          <a:bodyPr wrap="square" rtlCol="0">
            <a:spAutoFit/>
          </a:bodyPr>
          <a:lstStyle/>
          <a:p>
            <a:pPr algn="ctr"/>
            <a:r>
              <a:rPr lang="en-US" sz="2800" b="1" i="1" dirty="0"/>
              <a:t>R</a:t>
            </a:r>
            <a:r>
              <a:rPr lang="en-TR" sz="2800" b="1" i="1" dirty="0"/>
              <a:t>ecurrent Cytoreduction</a:t>
            </a:r>
          </a:p>
        </p:txBody>
      </p:sp>
      <p:sp>
        <p:nvSpPr>
          <p:cNvPr id="10" name="TextBox 9">
            <a:extLst>
              <a:ext uri="{FF2B5EF4-FFF2-40B4-BE49-F238E27FC236}">
                <a16:creationId xmlns:a16="http://schemas.microsoft.com/office/drawing/2014/main" id="{5EE1C567-7447-494E-9F33-733A1621B064}"/>
              </a:ext>
            </a:extLst>
          </p:cNvPr>
          <p:cNvSpPr txBox="1"/>
          <p:nvPr/>
        </p:nvSpPr>
        <p:spPr>
          <a:xfrm>
            <a:off x="7661702"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latinum-sensitive</a:t>
            </a:r>
          </a:p>
        </p:txBody>
      </p:sp>
      <p:sp>
        <p:nvSpPr>
          <p:cNvPr id="11" name="TextBox 10">
            <a:extLst>
              <a:ext uri="{FF2B5EF4-FFF2-40B4-BE49-F238E27FC236}">
                <a16:creationId xmlns:a16="http://schemas.microsoft.com/office/drawing/2014/main" id="{6A27B380-BACB-8143-86B8-51A2E446790A}"/>
              </a:ext>
            </a:extLst>
          </p:cNvPr>
          <p:cNvSpPr txBox="1"/>
          <p:nvPr/>
        </p:nvSpPr>
        <p:spPr>
          <a:xfrm>
            <a:off x="9893177" y="2123126"/>
            <a:ext cx="2110558" cy="369332"/>
          </a:xfrm>
          <a:prstGeom prst="rect">
            <a:avLst/>
          </a:prstGeom>
          <a:noFill/>
          <a:ln w="28575">
            <a:solidFill>
              <a:schemeClr val="tx1"/>
            </a:solidFill>
          </a:ln>
        </p:spPr>
        <p:txBody>
          <a:bodyPr wrap="square" rtlCol="0">
            <a:spAutoFit/>
          </a:bodyPr>
          <a:lstStyle/>
          <a:p>
            <a:pPr algn="ctr"/>
            <a:r>
              <a:rPr lang="en-US" b="1" i="1" dirty="0"/>
              <a:t>P</a:t>
            </a:r>
            <a:r>
              <a:rPr lang="en-TR" b="1" i="1" dirty="0"/>
              <a:t>latinum-resistant</a:t>
            </a:r>
          </a:p>
        </p:txBody>
      </p:sp>
      <p:sp>
        <p:nvSpPr>
          <p:cNvPr id="12" name="TextBox 11">
            <a:extLst>
              <a:ext uri="{FF2B5EF4-FFF2-40B4-BE49-F238E27FC236}">
                <a16:creationId xmlns:a16="http://schemas.microsoft.com/office/drawing/2014/main" id="{AE224D90-761F-DB48-83A7-8BD58C976CEF}"/>
              </a:ext>
            </a:extLst>
          </p:cNvPr>
          <p:cNvSpPr txBox="1"/>
          <p:nvPr/>
        </p:nvSpPr>
        <p:spPr>
          <a:xfrm>
            <a:off x="3956936" y="2910765"/>
            <a:ext cx="3443956"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algn="ctr"/>
            <a:r>
              <a:rPr lang="en-TR" sz="3600" b="1" dirty="0">
                <a:solidFill>
                  <a:schemeClr val="accent6">
                    <a:lumMod val="75000"/>
                  </a:schemeClr>
                </a:solidFill>
              </a:rPr>
              <a:t>OVHIPEC-1</a:t>
            </a:r>
          </a:p>
        </p:txBody>
      </p:sp>
      <p:sp>
        <p:nvSpPr>
          <p:cNvPr id="21" name="TextBox 20">
            <a:extLst>
              <a:ext uri="{FF2B5EF4-FFF2-40B4-BE49-F238E27FC236}">
                <a16:creationId xmlns:a16="http://schemas.microsoft.com/office/drawing/2014/main" id="{FF6E6C22-742E-124F-A34F-17F516F6B49B}"/>
              </a:ext>
            </a:extLst>
          </p:cNvPr>
          <p:cNvSpPr txBox="1"/>
          <p:nvPr/>
        </p:nvSpPr>
        <p:spPr>
          <a:xfrm>
            <a:off x="7647142" y="3975638"/>
            <a:ext cx="2110558" cy="646331"/>
          </a:xfrm>
          <a:prstGeom prst="rect">
            <a:avLst/>
          </a:prstGeom>
          <a:solidFill>
            <a:srgbClr val="EA8583"/>
          </a:solidFill>
          <a:ln w="38100">
            <a:solidFill>
              <a:srgbClr val="C00000"/>
            </a:solidFill>
          </a:ln>
        </p:spPr>
        <p:txBody>
          <a:bodyPr wrap="square" rtlCol="0">
            <a:spAutoFit/>
          </a:bodyPr>
          <a:lstStyle/>
          <a:p>
            <a:pPr algn="ctr"/>
            <a:r>
              <a:rPr lang="en-TR" sz="3600" b="1" dirty="0">
                <a:solidFill>
                  <a:srgbClr val="C00000"/>
                </a:solidFill>
              </a:rPr>
              <a:t>MSK</a:t>
            </a:r>
          </a:p>
        </p:txBody>
      </p:sp>
      <p:sp>
        <p:nvSpPr>
          <p:cNvPr id="22" name="TextBox 21">
            <a:extLst>
              <a:ext uri="{FF2B5EF4-FFF2-40B4-BE49-F238E27FC236}">
                <a16:creationId xmlns:a16="http://schemas.microsoft.com/office/drawing/2014/main" id="{90801222-3619-2B4D-AA11-2B322E66065B}"/>
              </a:ext>
            </a:extLst>
          </p:cNvPr>
          <p:cNvSpPr txBox="1"/>
          <p:nvPr/>
        </p:nvSpPr>
        <p:spPr>
          <a:xfrm>
            <a:off x="7647142" y="2912425"/>
            <a:ext cx="4342033" cy="646331"/>
          </a:xfrm>
          <a:prstGeom prst="rect">
            <a:avLst/>
          </a:prstGeom>
          <a:solidFill>
            <a:srgbClr val="B79EEB"/>
          </a:solidFill>
          <a:ln w="38100">
            <a:solidFill>
              <a:srgbClr val="7030A0"/>
            </a:solidFill>
          </a:ln>
        </p:spPr>
        <p:txBody>
          <a:bodyPr wrap="square" rtlCol="0">
            <a:spAutoFit/>
          </a:bodyPr>
          <a:lstStyle/>
          <a:p>
            <a:pPr algn="ctr"/>
            <a:r>
              <a:rPr lang="en-US" sz="3600" dirty="0" err="1">
                <a:solidFill>
                  <a:srgbClr val="7030A0"/>
                </a:solidFill>
              </a:rPr>
              <a:t>Spiliotis</a:t>
            </a:r>
            <a:r>
              <a:rPr lang="en-US" sz="3600" dirty="0">
                <a:solidFill>
                  <a:srgbClr val="7030A0"/>
                </a:solidFill>
              </a:rPr>
              <a:t> J</a:t>
            </a:r>
            <a:endParaRPr lang="en-TR" sz="3600" dirty="0">
              <a:solidFill>
                <a:srgbClr val="7030A0"/>
              </a:solidFill>
            </a:endParaRPr>
          </a:p>
        </p:txBody>
      </p:sp>
      <p:sp>
        <p:nvSpPr>
          <p:cNvPr id="24" name="TextBox 23">
            <a:extLst>
              <a:ext uri="{FF2B5EF4-FFF2-40B4-BE49-F238E27FC236}">
                <a16:creationId xmlns:a16="http://schemas.microsoft.com/office/drawing/2014/main" id="{F0755F50-5622-834E-90FD-03882E29A842}"/>
              </a:ext>
            </a:extLst>
          </p:cNvPr>
          <p:cNvSpPr txBox="1"/>
          <p:nvPr/>
        </p:nvSpPr>
        <p:spPr>
          <a:xfrm>
            <a:off x="375174" y="3970421"/>
            <a:ext cx="3581763" cy="646331"/>
          </a:xfrm>
          <a:prstGeom prst="rect">
            <a:avLst/>
          </a:prstGeom>
          <a:solidFill>
            <a:srgbClr val="EA8583"/>
          </a:solidFill>
          <a:ln w="38100">
            <a:solidFill>
              <a:srgbClr val="C00000"/>
            </a:solidFill>
          </a:ln>
        </p:spPr>
        <p:txBody>
          <a:bodyPr wrap="square" rtlCol="0">
            <a:spAutoFit/>
          </a:bodyPr>
          <a:lstStyle/>
          <a:p>
            <a:pPr algn="r"/>
            <a:r>
              <a:rPr lang="en-TR" sz="3600" b="1" dirty="0">
                <a:solidFill>
                  <a:srgbClr val="C00000"/>
                </a:solidFill>
              </a:rPr>
              <a:t>Korean</a:t>
            </a:r>
          </a:p>
        </p:txBody>
      </p:sp>
      <p:sp>
        <p:nvSpPr>
          <p:cNvPr id="25" name="TextBox 24">
            <a:extLst>
              <a:ext uri="{FF2B5EF4-FFF2-40B4-BE49-F238E27FC236}">
                <a16:creationId xmlns:a16="http://schemas.microsoft.com/office/drawing/2014/main" id="{1FCE4C57-0A5D-6D4F-BAA7-BAF9DAC08D55}"/>
              </a:ext>
            </a:extLst>
          </p:cNvPr>
          <p:cNvSpPr txBox="1"/>
          <p:nvPr/>
        </p:nvSpPr>
        <p:spPr>
          <a:xfrm>
            <a:off x="3956936" y="3970420"/>
            <a:ext cx="3487237"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TR" sz="3600" b="1" dirty="0">
                <a:solidFill>
                  <a:schemeClr val="accent6">
                    <a:lumMod val="75000"/>
                  </a:schemeClr>
                </a:solidFill>
              </a:rPr>
              <a:t>Study</a:t>
            </a:r>
          </a:p>
        </p:txBody>
      </p:sp>
      <p:sp>
        <p:nvSpPr>
          <p:cNvPr id="17" name="TextBox 16">
            <a:extLst>
              <a:ext uri="{FF2B5EF4-FFF2-40B4-BE49-F238E27FC236}">
                <a16:creationId xmlns:a16="http://schemas.microsoft.com/office/drawing/2014/main" id="{5B7BD8EF-A27E-3744-9BD4-31CC464686A0}"/>
              </a:ext>
            </a:extLst>
          </p:cNvPr>
          <p:cNvSpPr txBox="1"/>
          <p:nvPr/>
        </p:nvSpPr>
        <p:spPr>
          <a:xfrm>
            <a:off x="3956936" y="4973004"/>
            <a:ext cx="3530518" cy="646331"/>
          </a:xfrm>
          <a:prstGeom prst="rect">
            <a:avLst/>
          </a:prstGeom>
          <a:solidFill>
            <a:srgbClr val="B79EEB"/>
          </a:solidFill>
          <a:ln w="38100">
            <a:solidFill>
              <a:srgbClr val="7030A0"/>
            </a:solidFill>
          </a:ln>
        </p:spPr>
        <p:txBody>
          <a:bodyPr wrap="square" rtlCol="0">
            <a:spAutoFit/>
          </a:bodyPr>
          <a:lstStyle/>
          <a:p>
            <a:pPr algn="ctr"/>
            <a:r>
              <a:rPr lang="en-US" sz="3600" dirty="0">
                <a:solidFill>
                  <a:srgbClr val="7030A0"/>
                </a:solidFill>
              </a:rPr>
              <a:t>Antonio CCP</a:t>
            </a:r>
            <a:endParaRPr lang="en-TR" sz="3600" dirty="0">
              <a:solidFill>
                <a:srgbClr val="7030A0"/>
              </a:solidFill>
            </a:endParaRPr>
          </a:p>
        </p:txBody>
      </p:sp>
      <p:sp>
        <p:nvSpPr>
          <p:cNvPr id="19" name="Titolo 1">
            <a:extLst>
              <a:ext uri="{FF2B5EF4-FFF2-40B4-BE49-F238E27FC236}">
                <a16:creationId xmlns:a16="http://schemas.microsoft.com/office/drawing/2014/main" id="{9FEF5E0E-278B-B146-8C52-77275333A81B}"/>
              </a:ext>
            </a:extLst>
          </p:cNvPr>
          <p:cNvSpPr>
            <a:spLocks noGrp="1"/>
          </p:cNvSpPr>
          <p:nvPr>
            <p:ph type="title"/>
          </p:nvPr>
        </p:nvSpPr>
        <p:spPr>
          <a:xfrm>
            <a:off x="192917" y="319904"/>
            <a:ext cx="9749790" cy="846067"/>
          </a:xfrm>
        </p:spPr>
        <p:txBody>
          <a:bodyPr>
            <a:normAutofit/>
          </a:bodyPr>
          <a:lstStyle/>
          <a:p>
            <a:pPr algn="ctr"/>
            <a:r>
              <a:rPr lang="it-IT" dirty="0">
                <a:solidFill>
                  <a:srgbClr val="FF0000"/>
                </a:solidFill>
              </a:rPr>
              <a:t>                   </a:t>
            </a:r>
            <a:r>
              <a:rPr lang="it-IT" b="1" dirty="0" err="1">
                <a:solidFill>
                  <a:srgbClr val="FF0000"/>
                </a:solidFill>
                <a:latin typeface="+mn-lt"/>
              </a:rPr>
              <a:t>Randomized</a:t>
            </a:r>
            <a:r>
              <a:rPr lang="it-IT" b="1" dirty="0">
                <a:solidFill>
                  <a:srgbClr val="FF0000"/>
                </a:solidFill>
                <a:latin typeface="+mn-lt"/>
              </a:rPr>
              <a:t> </a:t>
            </a:r>
            <a:r>
              <a:rPr lang="it-IT" b="1" dirty="0" err="1">
                <a:solidFill>
                  <a:srgbClr val="FF0000"/>
                </a:solidFill>
                <a:latin typeface="+mn-lt"/>
              </a:rPr>
              <a:t>Controlled</a:t>
            </a:r>
            <a:r>
              <a:rPr lang="it-IT" b="1" dirty="0">
                <a:solidFill>
                  <a:srgbClr val="FF0000"/>
                </a:solidFill>
                <a:latin typeface="+mn-lt"/>
              </a:rPr>
              <a:t> Trials</a:t>
            </a:r>
          </a:p>
        </p:txBody>
      </p:sp>
      <p:sp>
        <p:nvSpPr>
          <p:cNvPr id="2" name="Rectangle 1">
            <a:extLst>
              <a:ext uri="{FF2B5EF4-FFF2-40B4-BE49-F238E27FC236}">
                <a16:creationId xmlns:a16="http://schemas.microsoft.com/office/drawing/2014/main" id="{D23BF641-ABC6-4ED3-60D5-262B1F892C63}"/>
              </a:ext>
            </a:extLst>
          </p:cNvPr>
          <p:cNvSpPr/>
          <p:nvPr/>
        </p:nvSpPr>
        <p:spPr>
          <a:xfrm>
            <a:off x="7661702" y="4958841"/>
            <a:ext cx="3195145" cy="646331"/>
          </a:xfrm>
          <a:prstGeom prst="rect">
            <a:avLst/>
          </a:prstGeom>
          <a:solidFill>
            <a:srgbClr val="C5E1B4"/>
          </a:solidFill>
          <a:ln w="57150">
            <a:solidFill>
              <a:srgbClr val="4B752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4B752F"/>
                </a:solidFill>
                <a:latin typeface="Tahoma" panose="020B0604030504040204" pitchFamily="34" charset="0"/>
                <a:ea typeface="Tahoma" panose="020B0604030504040204" pitchFamily="34" charset="0"/>
                <a:cs typeface="Tahoma" panose="020B0604030504040204" pitchFamily="34" charset="0"/>
              </a:rPr>
              <a:t>CHIPOR</a:t>
            </a:r>
          </a:p>
        </p:txBody>
      </p:sp>
      <p:sp>
        <p:nvSpPr>
          <p:cNvPr id="18" name="Rounded Rectangle 17">
            <a:extLst>
              <a:ext uri="{FF2B5EF4-FFF2-40B4-BE49-F238E27FC236}">
                <a16:creationId xmlns:a16="http://schemas.microsoft.com/office/drawing/2014/main" id="{69F4F056-D2B8-5946-96CB-CA081CA750EE}"/>
              </a:ext>
            </a:extLst>
          </p:cNvPr>
          <p:cNvSpPr/>
          <p:nvPr/>
        </p:nvSpPr>
        <p:spPr>
          <a:xfrm>
            <a:off x="3815488" y="4744994"/>
            <a:ext cx="3770131" cy="110235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6" name="TextBox 15">
            <a:extLst>
              <a:ext uri="{FF2B5EF4-FFF2-40B4-BE49-F238E27FC236}">
                <a16:creationId xmlns:a16="http://schemas.microsoft.com/office/drawing/2014/main" id="{7D8DAF13-54E0-CD42-9AD3-C4CCECA93AD5}"/>
              </a:ext>
            </a:extLst>
          </p:cNvPr>
          <p:cNvSpPr txBox="1"/>
          <p:nvPr/>
        </p:nvSpPr>
        <p:spPr>
          <a:xfrm>
            <a:off x="7658341" y="5843088"/>
            <a:ext cx="3195144" cy="676467"/>
          </a:xfrm>
          <a:prstGeom prst="rect">
            <a:avLst/>
          </a:prstGeom>
          <a:solidFill>
            <a:srgbClr val="EA8583"/>
          </a:solidFill>
          <a:ln w="38100">
            <a:solidFill>
              <a:srgbClr val="C00000"/>
            </a:solidFill>
          </a:ln>
        </p:spPr>
        <p:txBody>
          <a:bodyPr wrap="square" rtlCol="0">
            <a:spAutoFit/>
          </a:bodyPr>
          <a:lstStyle/>
          <a:p>
            <a:pPr algn="ctr">
              <a:lnSpc>
                <a:spcPct val="150000"/>
              </a:lnSpc>
            </a:pPr>
            <a:r>
              <a:rPr kumimoji="0" lang="en-US" sz="2800" b="1" i="0" u="none" strike="noStrike" kern="1200" cap="none" spc="0" normalizeH="0" baseline="0" noProof="0" dirty="0">
                <a:ln>
                  <a:noFill/>
                </a:ln>
                <a:solidFill>
                  <a:srgbClr val="C00000"/>
                </a:solidFill>
                <a:effectLst/>
                <a:uLnTx/>
                <a:uFillTx/>
                <a:latin typeface="Aptos" panose="02110004020202020204"/>
                <a:ea typeface="+mn-ea"/>
                <a:cs typeface="+mn-cs"/>
              </a:rPr>
              <a:t>HORSE</a:t>
            </a:r>
          </a:p>
        </p:txBody>
      </p:sp>
    </p:spTree>
    <p:extLst>
      <p:ext uri="{BB962C8B-B14F-4D97-AF65-F5344CB8AC3E}">
        <p14:creationId xmlns:p14="http://schemas.microsoft.com/office/powerpoint/2010/main" val="126005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93837C-BC73-834D-933A-B8E69019E319}"/>
              </a:ext>
            </a:extLst>
          </p:cNvPr>
          <p:cNvPicPr>
            <a:picLocks noGrp="1" noChangeAspect="1"/>
          </p:cNvPicPr>
          <p:nvPr>
            <p:ph idx="1"/>
          </p:nvPr>
        </p:nvPicPr>
        <p:blipFill>
          <a:blip r:embed="rId2"/>
          <a:stretch>
            <a:fillRect/>
          </a:stretch>
        </p:blipFill>
        <p:spPr>
          <a:xfrm>
            <a:off x="344714" y="504485"/>
            <a:ext cx="9652000" cy="1663700"/>
          </a:xfrm>
        </p:spPr>
      </p:pic>
      <p:sp>
        <p:nvSpPr>
          <p:cNvPr id="4" name="TextBox 3">
            <a:extLst>
              <a:ext uri="{FF2B5EF4-FFF2-40B4-BE49-F238E27FC236}">
                <a16:creationId xmlns:a16="http://schemas.microsoft.com/office/drawing/2014/main" id="{ACF8F199-8033-6540-A38D-E57059732806}"/>
              </a:ext>
            </a:extLst>
          </p:cNvPr>
          <p:cNvSpPr txBox="1"/>
          <p:nvPr/>
        </p:nvSpPr>
        <p:spPr>
          <a:xfrm>
            <a:off x="8621486" y="6492875"/>
            <a:ext cx="3289683" cy="253916"/>
          </a:xfrm>
          <a:prstGeom prst="rect">
            <a:avLst/>
          </a:prstGeom>
          <a:noFill/>
        </p:spPr>
        <p:txBody>
          <a:bodyPr wrap="none" rtlCol="0">
            <a:spAutoFit/>
          </a:bodyPr>
          <a:lstStyle/>
          <a:p>
            <a:r>
              <a:rPr lang="en-US" sz="1050" dirty="0"/>
              <a:t>Antonio CCP, et al. Ann Surg Oncol. 2022;29(4):2617-25. </a:t>
            </a:r>
            <a:endParaRPr lang="en-TR" sz="1050" dirty="0"/>
          </a:p>
        </p:txBody>
      </p:sp>
      <p:pic>
        <p:nvPicPr>
          <p:cNvPr id="8" name="Picture 7">
            <a:extLst>
              <a:ext uri="{FF2B5EF4-FFF2-40B4-BE49-F238E27FC236}">
                <a16:creationId xmlns:a16="http://schemas.microsoft.com/office/drawing/2014/main" id="{7FE1858E-0088-184D-ABE7-8E2E0D846950}"/>
              </a:ext>
            </a:extLst>
          </p:cNvPr>
          <p:cNvPicPr>
            <a:picLocks noChangeAspect="1"/>
          </p:cNvPicPr>
          <p:nvPr/>
        </p:nvPicPr>
        <p:blipFill>
          <a:blip r:embed="rId3"/>
          <a:stretch>
            <a:fillRect/>
          </a:stretch>
        </p:blipFill>
        <p:spPr>
          <a:xfrm>
            <a:off x="9523896" y="199685"/>
            <a:ext cx="2668104" cy="609600"/>
          </a:xfrm>
          <a:prstGeom prst="rect">
            <a:avLst/>
          </a:prstGeom>
        </p:spPr>
      </p:pic>
      <p:pic>
        <p:nvPicPr>
          <p:cNvPr id="3" name="Picture 2">
            <a:extLst>
              <a:ext uri="{FF2B5EF4-FFF2-40B4-BE49-F238E27FC236}">
                <a16:creationId xmlns:a16="http://schemas.microsoft.com/office/drawing/2014/main" id="{72E39BB6-02D6-E441-8203-36B1CB5890AF}"/>
              </a:ext>
            </a:extLst>
          </p:cNvPr>
          <p:cNvPicPr>
            <a:picLocks noChangeAspect="1"/>
          </p:cNvPicPr>
          <p:nvPr/>
        </p:nvPicPr>
        <p:blipFill>
          <a:blip r:embed="rId4"/>
          <a:stretch>
            <a:fillRect/>
          </a:stretch>
        </p:blipFill>
        <p:spPr>
          <a:xfrm>
            <a:off x="344714" y="2168185"/>
            <a:ext cx="5869214" cy="3648896"/>
          </a:xfrm>
          <a:prstGeom prst="rect">
            <a:avLst/>
          </a:prstGeom>
        </p:spPr>
      </p:pic>
      <p:pic>
        <p:nvPicPr>
          <p:cNvPr id="10" name="Picture 9">
            <a:extLst>
              <a:ext uri="{FF2B5EF4-FFF2-40B4-BE49-F238E27FC236}">
                <a16:creationId xmlns:a16="http://schemas.microsoft.com/office/drawing/2014/main" id="{B3A2A69E-3DA7-D04D-9695-AFA025D15561}"/>
              </a:ext>
            </a:extLst>
          </p:cNvPr>
          <p:cNvPicPr>
            <a:picLocks noChangeAspect="1"/>
          </p:cNvPicPr>
          <p:nvPr/>
        </p:nvPicPr>
        <p:blipFill>
          <a:blip r:embed="rId5"/>
          <a:stretch>
            <a:fillRect/>
          </a:stretch>
        </p:blipFill>
        <p:spPr>
          <a:xfrm>
            <a:off x="6322785" y="2168185"/>
            <a:ext cx="5869215" cy="3648896"/>
          </a:xfrm>
          <a:prstGeom prst="rect">
            <a:avLst/>
          </a:prstGeom>
        </p:spPr>
      </p:pic>
      <p:sp>
        <p:nvSpPr>
          <p:cNvPr id="11" name="TextBox 10">
            <a:extLst>
              <a:ext uri="{FF2B5EF4-FFF2-40B4-BE49-F238E27FC236}">
                <a16:creationId xmlns:a16="http://schemas.microsoft.com/office/drawing/2014/main" id="{1DFFB24F-62BE-014D-8178-21239C1BB0D3}"/>
              </a:ext>
            </a:extLst>
          </p:cNvPr>
          <p:cNvSpPr txBox="1"/>
          <p:nvPr/>
        </p:nvSpPr>
        <p:spPr>
          <a:xfrm>
            <a:off x="566057" y="6123543"/>
            <a:ext cx="7274556" cy="400110"/>
          </a:xfrm>
          <a:prstGeom prst="rect">
            <a:avLst/>
          </a:prstGeom>
          <a:noFill/>
        </p:spPr>
        <p:txBody>
          <a:bodyPr wrap="none" rtlCol="0">
            <a:spAutoFit/>
          </a:bodyPr>
          <a:lstStyle/>
          <a:p>
            <a:r>
              <a:rPr lang="en-TR" sz="2000" b="1" u="sng" dirty="0"/>
              <a:t>Conclusion: </a:t>
            </a:r>
            <a:r>
              <a:rPr lang="en-US" sz="2000" dirty="0">
                <a:effectLst/>
                <a:latin typeface="AdvPTimes"/>
              </a:rPr>
              <a:t>CRS and HIPEC was associated with better DFS and OS.</a:t>
            </a:r>
            <a:endParaRPr lang="en-US" sz="2000" dirty="0"/>
          </a:p>
        </p:txBody>
      </p:sp>
      <p:sp>
        <p:nvSpPr>
          <p:cNvPr id="12" name="TextBox 11">
            <a:extLst>
              <a:ext uri="{FF2B5EF4-FFF2-40B4-BE49-F238E27FC236}">
                <a16:creationId xmlns:a16="http://schemas.microsoft.com/office/drawing/2014/main" id="{947E69F4-CDCD-A940-B612-5F1D98C8A7D6}"/>
              </a:ext>
            </a:extLst>
          </p:cNvPr>
          <p:cNvSpPr txBox="1"/>
          <p:nvPr/>
        </p:nvSpPr>
        <p:spPr>
          <a:xfrm>
            <a:off x="3077029" y="1949765"/>
            <a:ext cx="731034" cy="523220"/>
          </a:xfrm>
          <a:prstGeom prst="rect">
            <a:avLst/>
          </a:prstGeom>
          <a:noFill/>
        </p:spPr>
        <p:txBody>
          <a:bodyPr wrap="none" rtlCol="0">
            <a:spAutoFit/>
          </a:bodyPr>
          <a:lstStyle/>
          <a:p>
            <a:r>
              <a:rPr lang="en-TR" sz="2800" dirty="0">
                <a:solidFill>
                  <a:srgbClr val="C00000"/>
                </a:solidFill>
              </a:rPr>
              <a:t>DFS</a:t>
            </a:r>
          </a:p>
        </p:txBody>
      </p:sp>
      <p:sp>
        <p:nvSpPr>
          <p:cNvPr id="13" name="TextBox 12">
            <a:extLst>
              <a:ext uri="{FF2B5EF4-FFF2-40B4-BE49-F238E27FC236}">
                <a16:creationId xmlns:a16="http://schemas.microsoft.com/office/drawing/2014/main" id="{BAF5D4D6-A08E-FD42-AE78-E1A467BA318B}"/>
              </a:ext>
            </a:extLst>
          </p:cNvPr>
          <p:cNvSpPr txBox="1"/>
          <p:nvPr/>
        </p:nvSpPr>
        <p:spPr>
          <a:xfrm>
            <a:off x="8792862" y="1906575"/>
            <a:ext cx="587020" cy="523220"/>
          </a:xfrm>
          <a:prstGeom prst="rect">
            <a:avLst/>
          </a:prstGeom>
          <a:noFill/>
        </p:spPr>
        <p:txBody>
          <a:bodyPr wrap="none" rtlCol="0">
            <a:spAutoFit/>
          </a:bodyPr>
          <a:lstStyle/>
          <a:p>
            <a:r>
              <a:rPr lang="en-TR" sz="2800" dirty="0">
                <a:solidFill>
                  <a:srgbClr val="C00000"/>
                </a:solidFill>
              </a:rPr>
              <a:t>OS</a:t>
            </a:r>
          </a:p>
        </p:txBody>
      </p:sp>
      <p:sp>
        <p:nvSpPr>
          <p:cNvPr id="14" name="TextBox 13">
            <a:extLst>
              <a:ext uri="{FF2B5EF4-FFF2-40B4-BE49-F238E27FC236}">
                <a16:creationId xmlns:a16="http://schemas.microsoft.com/office/drawing/2014/main" id="{991C604C-EBEA-8440-BA64-1D99E6DEF06E}"/>
              </a:ext>
            </a:extLst>
          </p:cNvPr>
          <p:cNvSpPr txBox="1"/>
          <p:nvPr/>
        </p:nvSpPr>
        <p:spPr>
          <a:xfrm>
            <a:off x="3010380" y="2525354"/>
            <a:ext cx="1192955" cy="523220"/>
          </a:xfrm>
          <a:prstGeom prst="rect">
            <a:avLst/>
          </a:prstGeom>
          <a:noFill/>
        </p:spPr>
        <p:txBody>
          <a:bodyPr wrap="none" rtlCol="0">
            <a:spAutoFit/>
          </a:bodyPr>
          <a:lstStyle/>
          <a:p>
            <a:r>
              <a:rPr lang="en-US" sz="2800" dirty="0">
                <a:solidFill>
                  <a:srgbClr val="C00000"/>
                </a:solidFill>
              </a:rPr>
              <a:t>p</a:t>
            </a:r>
            <a:r>
              <a:rPr lang="en-TR" sz="2800" dirty="0">
                <a:solidFill>
                  <a:srgbClr val="C00000"/>
                </a:solidFill>
              </a:rPr>
              <a:t>=0.12</a:t>
            </a:r>
          </a:p>
        </p:txBody>
      </p:sp>
      <p:sp>
        <p:nvSpPr>
          <p:cNvPr id="15" name="TextBox 14">
            <a:extLst>
              <a:ext uri="{FF2B5EF4-FFF2-40B4-BE49-F238E27FC236}">
                <a16:creationId xmlns:a16="http://schemas.microsoft.com/office/drawing/2014/main" id="{9F1F2748-3C49-6F40-A28B-1AD769D510F6}"/>
              </a:ext>
            </a:extLst>
          </p:cNvPr>
          <p:cNvSpPr txBox="1"/>
          <p:nvPr/>
        </p:nvSpPr>
        <p:spPr>
          <a:xfrm>
            <a:off x="9309222" y="2525354"/>
            <a:ext cx="1192955" cy="523220"/>
          </a:xfrm>
          <a:prstGeom prst="rect">
            <a:avLst/>
          </a:prstGeom>
          <a:noFill/>
        </p:spPr>
        <p:txBody>
          <a:bodyPr wrap="none" rtlCol="0">
            <a:spAutoFit/>
          </a:bodyPr>
          <a:lstStyle/>
          <a:p>
            <a:r>
              <a:rPr lang="en-US" sz="2800" dirty="0">
                <a:solidFill>
                  <a:srgbClr val="C00000"/>
                </a:solidFill>
              </a:rPr>
              <a:t>p</a:t>
            </a:r>
            <a:r>
              <a:rPr lang="en-TR" sz="2800" dirty="0">
                <a:solidFill>
                  <a:srgbClr val="C00000"/>
                </a:solidFill>
              </a:rPr>
              <a:t>=0.19</a:t>
            </a:r>
          </a:p>
        </p:txBody>
      </p:sp>
      <p:sp>
        <p:nvSpPr>
          <p:cNvPr id="17" name="TextBox 16">
            <a:extLst>
              <a:ext uri="{FF2B5EF4-FFF2-40B4-BE49-F238E27FC236}">
                <a16:creationId xmlns:a16="http://schemas.microsoft.com/office/drawing/2014/main" id="{57C76F28-5037-DD4F-97E6-B4C49DA73539}"/>
              </a:ext>
            </a:extLst>
          </p:cNvPr>
          <p:cNvSpPr txBox="1"/>
          <p:nvPr/>
        </p:nvSpPr>
        <p:spPr>
          <a:xfrm>
            <a:off x="4677245" y="3992633"/>
            <a:ext cx="986937" cy="338554"/>
          </a:xfrm>
          <a:prstGeom prst="rect">
            <a:avLst/>
          </a:prstGeom>
          <a:noFill/>
        </p:spPr>
        <p:txBody>
          <a:bodyPr wrap="none" rtlCol="0">
            <a:spAutoFit/>
          </a:bodyPr>
          <a:lstStyle/>
          <a:p>
            <a:r>
              <a:rPr lang="tr-TR" sz="1600" dirty="0">
                <a:solidFill>
                  <a:srgbClr val="C00000"/>
                </a:solidFill>
              </a:rPr>
              <a:t>HIPEC: 18</a:t>
            </a:r>
            <a:endParaRPr lang="en-TR" sz="1600" dirty="0">
              <a:solidFill>
                <a:srgbClr val="C00000"/>
              </a:solidFill>
            </a:endParaRPr>
          </a:p>
        </p:txBody>
      </p:sp>
      <p:sp>
        <p:nvSpPr>
          <p:cNvPr id="18" name="TextBox 17">
            <a:extLst>
              <a:ext uri="{FF2B5EF4-FFF2-40B4-BE49-F238E27FC236}">
                <a16:creationId xmlns:a16="http://schemas.microsoft.com/office/drawing/2014/main" id="{BE5AF76C-E7AE-2C48-839B-98F45AA98A4C}"/>
              </a:ext>
            </a:extLst>
          </p:cNvPr>
          <p:cNvSpPr txBox="1"/>
          <p:nvPr/>
        </p:nvSpPr>
        <p:spPr>
          <a:xfrm>
            <a:off x="4599362" y="4688712"/>
            <a:ext cx="1275477" cy="338554"/>
          </a:xfrm>
          <a:prstGeom prst="rect">
            <a:avLst/>
          </a:prstGeom>
          <a:noFill/>
        </p:spPr>
        <p:txBody>
          <a:bodyPr wrap="none" rtlCol="0">
            <a:spAutoFit/>
          </a:bodyPr>
          <a:lstStyle/>
          <a:p>
            <a:r>
              <a:rPr lang="tr-TR" sz="1600" dirty="0">
                <a:solidFill>
                  <a:srgbClr val="C00000"/>
                </a:solidFill>
              </a:rPr>
              <a:t>No HIPEC: 12</a:t>
            </a:r>
            <a:endParaRPr lang="en-TR" sz="1600" dirty="0">
              <a:solidFill>
                <a:srgbClr val="C00000"/>
              </a:solidFill>
            </a:endParaRPr>
          </a:p>
        </p:txBody>
      </p:sp>
      <p:sp>
        <p:nvSpPr>
          <p:cNvPr id="19" name="TextBox 18">
            <a:extLst>
              <a:ext uri="{FF2B5EF4-FFF2-40B4-BE49-F238E27FC236}">
                <a16:creationId xmlns:a16="http://schemas.microsoft.com/office/drawing/2014/main" id="{96DDE472-87D4-DE4B-A545-2BCE189C6503}"/>
              </a:ext>
            </a:extLst>
          </p:cNvPr>
          <p:cNvSpPr txBox="1"/>
          <p:nvPr/>
        </p:nvSpPr>
        <p:spPr>
          <a:xfrm>
            <a:off x="10635692" y="4592414"/>
            <a:ext cx="1275477" cy="338554"/>
          </a:xfrm>
          <a:prstGeom prst="rect">
            <a:avLst/>
          </a:prstGeom>
          <a:noFill/>
        </p:spPr>
        <p:txBody>
          <a:bodyPr wrap="none" rtlCol="0">
            <a:spAutoFit/>
          </a:bodyPr>
          <a:lstStyle/>
          <a:p>
            <a:r>
              <a:rPr lang="tr-TR" sz="1600" dirty="0">
                <a:solidFill>
                  <a:srgbClr val="C00000"/>
                </a:solidFill>
              </a:rPr>
              <a:t>No HIPEC: 45</a:t>
            </a:r>
            <a:endParaRPr lang="en-TR" sz="1600" dirty="0">
              <a:solidFill>
                <a:srgbClr val="C00000"/>
              </a:solidFill>
            </a:endParaRPr>
          </a:p>
        </p:txBody>
      </p:sp>
      <p:sp>
        <p:nvSpPr>
          <p:cNvPr id="20" name="TextBox 19">
            <a:extLst>
              <a:ext uri="{FF2B5EF4-FFF2-40B4-BE49-F238E27FC236}">
                <a16:creationId xmlns:a16="http://schemas.microsoft.com/office/drawing/2014/main" id="{168873E1-056E-B843-BF8C-55C4AF5C7D34}"/>
              </a:ext>
            </a:extLst>
          </p:cNvPr>
          <p:cNvSpPr txBox="1"/>
          <p:nvPr/>
        </p:nvSpPr>
        <p:spPr>
          <a:xfrm>
            <a:off x="10665785" y="3537024"/>
            <a:ext cx="986937" cy="338554"/>
          </a:xfrm>
          <a:prstGeom prst="rect">
            <a:avLst/>
          </a:prstGeom>
          <a:noFill/>
        </p:spPr>
        <p:txBody>
          <a:bodyPr wrap="none" rtlCol="0">
            <a:spAutoFit/>
          </a:bodyPr>
          <a:lstStyle/>
          <a:p>
            <a:r>
              <a:rPr lang="tr-TR" sz="1600" dirty="0">
                <a:solidFill>
                  <a:srgbClr val="C00000"/>
                </a:solidFill>
              </a:rPr>
              <a:t>HIPEC: 52</a:t>
            </a:r>
            <a:endParaRPr lang="en-TR" sz="1600" dirty="0">
              <a:solidFill>
                <a:srgbClr val="C00000"/>
              </a:solidFill>
            </a:endParaRPr>
          </a:p>
        </p:txBody>
      </p:sp>
    </p:spTree>
    <p:extLst>
      <p:ext uri="{BB962C8B-B14F-4D97-AF65-F5344CB8AC3E}">
        <p14:creationId xmlns:p14="http://schemas.microsoft.com/office/powerpoint/2010/main" val="384275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93837C-BC73-834D-933A-B8E69019E319}"/>
              </a:ext>
            </a:extLst>
          </p:cNvPr>
          <p:cNvPicPr>
            <a:picLocks noGrp="1" noChangeAspect="1"/>
          </p:cNvPicPr>
          <p:nvPr>
            <p:ph idx="1"/>
          </p:nvPr>
        </p:nvPicPr>
        <p:blipFill>
          <a:blip r:embed="rId2"/>
          <a:stretch>
            <a:fillRect/>
          </a:stretch>
        </p:blipFill>
        <p:spPr>
          <a:xfrm>
            <a:off x="344714" y="199685"/>
            <a:ext cx="9652000" cy="1663700"/>
          </a:xfrm>
        </p:spPr>
      </p:pic>
      <p:sp>
        <p:nvSpPr>
          <p:cNvPr id="4" name="TextBox 3">
            <a:extLst>
              <a:ext uri="{FF2B5EF4-FFF2-40B4-BE49-F238E27FC236}">
                <a16:creationId xmlns:a16="http://schemas.microsoft.com/office/drawing/2014/main" id="{ACF8F199-8033-6540-A38D-E57059732806}"/>
              </a:ext>
            </a:extLst>
          </p:cNvPr>
          <p:cNvSpPr txBox="1"/>
          <p:nvPr/>
        </p:nvSpPr>
        <p:spPr>
          <a:xfrm>
            <a:off x="8621486" y="6492875"/>
            <a:ext cx="3289683" cy="253916"/>
          </a:xfrm>
          <a:prstGeom prst="rect">
            <a:avLst/>
          </a:prstGeom>
          <a:noFill/>
        </p:spPr>
        <p:txBody>
          <a:bodyPr wrap="none" rtlCol="0">
            <a:spAutoFit/>
          </a:bodyPr>
          <a:lstStyle/>
          <a:p>
            <a:r>
              <a:rPr lang="en-US" sz="1050" dirty="0"/>
              <a:t>Antonio CCP, et al. Ann Surg Oncol. 2022;29(4):2617-25. </a:t>
            </a:r>
            <a:endParaRPr lang="en-TR" sz="1050" dirty="0"/>
          </a:p>
        </p:txBody>
      </p:sp>
      <p:pic>
        <p:nvPicPr>
          <p:cNvPr id="8" name="Picture 7">
            <a:extLst>
              <a:ext uri="{FF2B5EF4-FFF2-40B4-BE49-F238E27FC236}">
                <a16:creationId xmlns:a16="http://schemas.microsoft.com/office/drawing/2014/main" id="{7FE1858E-0088-184D-ABE7-8E2E0D846950}"/>
              </a:ext>
            </a:extLst>
          </p:cNvPr>
          <p:cNvPicPr>
            <a:picLocks noChangeAspect="1"/>
          </p:cNvPicPr>
          <p:nvPr/>
        </p:nvPicPr>
        <p:blipFill>
          <a:blip r:embed="rId3"/>
          <a:stretch>
            <a:fillRect/>
          </a:stretch>
        </p:blipFill>
        <p:spPr>
          <a:xfrm>
            <a:off x="9523896" y="199685"/>
            <a:ext cx="2668104" cy="609600"/>
          </a:xfrm>
          <a:prstGeom prst="rect">
            <a:avLst/>
          </a:prstGeom>
        </p:spPr>
      </p:pic>
      <p:sp>
        <p:nvSpPr>
          <p:cNvPr id="9" name="TextBox 8">
            <a:extLst>
              <a:ext uri="{FF2B5EF4-FFF2-40B4-BE49-F238E27FC236}">
                <a16:creationId xmlns:a16="http://schemas.microsoft.com/office/drawing/2014/main" id="{573BF5A5-C129-6846-BBD3-9B67B9C72DE3}"/>
              </a:ext>
            </a:extLst>
          </p:cNvPr>
          <p:cNvSpPr txBox="1"/>
          <p:nvPr/>
        </p:nvSpPr>
        <p:spPr>
          <a:xfrm>
            <a:off x="344714" y="2305457"/>
            <a:ext cx="3729162" cy="4199611"/>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000" dirty="0">
                <a:effectLst/>
                <a:latin typeface="AdvPTimes"/>
              </a:rPr>
              <a:t>CRS alone = 36 patients</a:t>
            </a:r>
          </a:p>
          <a:p>
            <a:pPr marL="285750" indent="-285750">
              <a:lnSpc>
                <a:spcPct val="150000"/>
              </a:lnSpc>
              <a:buFont typeface="Arial" panose="020B0604020202020204" pitchFamily="34" charset="0"/>
              <a:buChar char="•"/>
            </a:pPr>
            <a:r>
              <a:rPr lang="en-US" sz="2000" dirty="0">
                <a:effectLst/>
                <a:latin typeface="AdvPTimes"/>
              </a:rPr>
              <a:t>CRS with HIPEC = 35 patients</a:t>
            </a:r>
          </a:p>
          <a:p>
            <a:pPr marL="285750" indent="-285750">
              <a:lnSpc>
                <a:spcPct val="150000"/>
              </a:lnSpc>
              <a:buFont typeface="Arial" panose="020B0604020202020204" pitchFamily="34" charset="0"/>
              <a:buChar char="•"/>
            </a:pPr>
            <a:endParaRPr lang="en-US" sz="2000" dirty="0">
              <a:effectLst/>
              <a:latin typeface="AdvPTimes"/>
            </a:endParaRPr>
          </a:p>
          <a:p>
            <a:pPr marL="285750" indent="-285750">
              <a:lnSpc>
                <a:spcPct val="150000"/>
              </a:lnSpc>
              <a:buFont typeface="Arial" panose="020B0604020202020204" pitchFamily="34" charset="0"/>
              <a:buChar char="•"/>
            </a:pPr>
            <a:r>
              <a:rPr lang="en-US" sz="2000" dirty="0">
                <a:latin typeface="AdvPTimes"/>
              </a:rPr>
              <a:t>C</a:t>
            </a:r>
            <a:r>
              <a:rPr lang="en-US" sz="2000" dirty="0">
                <a:effectLst/>
                <a:latin typeface="AdvPTimes"/>
              </a:rPr>
              <a:t>isplatin</a:t>
            </a:r>
          </a:p>
          <a:p>
            <a:pPr marL="742950" lvl="1" indent="-285750">
              <a:lnSpc>
                <a:spcPct val="150000"/>
              </a:lnSpc>
              <a:buFont typeface="Arial" panose="020B0604020202020204" pitchFamily="34" charset="0"/>
              <a:buChar char="•"/>
            </a:pPr>
            <a:r>
              <a:rPr lang="en-US" sz="2000" dirty="0">
                <a:effectLst/>
                <a:latin typeface="AdvPTimes"/>
              </a:rPr>
              <a:t>75 mg/m2 </a:t>
            </a:r>
          </a:p>
          <a:p>
            <a:pPr marL="742950" lvl="1" indent="-285750">
              <a:lnSpc>
                <a:spcPct val="150000"/>
              </a:lnSpc>
              <a:buFont typeface="Arial" panose="020B0604020202020204" pitchFamily="34" charset="0"/>
              <a:buChar char="•"/>
            </a:pPr>
            <a:r>
              <a:rPr lang="en-US" sz="2000" dirty="0">
                <a:effectLst/>
                <a:latin typeface="AdvPTimes"/>
              </a:rPr>
              <a:t>60 min at 42 </a:t>
            </a:r>
            <a:r>
              <a:rPr lang="en-US" sz="2000" dirty="0">
                <a:effectLst/>
                <a:latin typeface="AdvPSSym"/>
              </a:rPr>
              <a:t>°</a:t>
            </a:r>
            <a:r>
              <a:rPr lang="en-US" sz="2000" dirty="0">
                <a:effectLst/>
                <a:latin typeface="AdvPTimes"/>
              </a:rPr>
              <a:t>C </a:t>
            </a:r>
          </a:p>
          <a:p>
            <a:pPr marL="742950" lvl="1" indent="-285750">
              <a:lnSpc>
                <a:spcPct val="150000"/>
              </a:lnSpc>
              <a:buFont typeface="Arial" panose="020B0604020202020204" pitchFamily="34" charset="0"/>
              <a:buChar char="•"/>
            </a:pPr>
            <a:endParaRPr lang="en-TR" sz="2000" dirty="0">
              <a:effectLst/>
              <a:latin typeface="AdvPTimes"/>
            </a:endParaRPr>
          </a:p>
          <a:p>
            <a:pPr marL="285750" indent="-285750">
              <a:lnSpc>
                <a:spcPct val="150000"/>
              </a:lnSpc>
              <a:buFont typeface="Arial" panose="020B0604020202020204" pitchFamily="34" charset="0"/>
              <a:buChar char="•"/>
            </a:pPr>
            <a:r>
              <a:rPr lang="en-US" sz="2000" dirty="0"/>
              <a:t>Median follow-up = 32 months </a:t>
            </a:r>
          </a:p>
          <a:p>
            <a:pPr marL="285750" indent="-285750">
              <a:lnSpc>
                <a:spcPct val="150000"/>
              </a:lnSpc>
              <a:buFont typeface="Arial" panose="020B0604020202020204" pitchFamily="34" charset="0"/>
              <a:buChar char="•"/>
            </a:pPr>
            <a:endParaRPr lang="en-US" sz="2000" dirty="0"/>
          </a:p>
        </p:txBody>
      </p:sp>
      <p:pic>
        <p:nvPicPr>
          <p:cNvPr id="11" name="Picture 10">
            <a:extLst>
              <a:ext uri="{FF2B5EF4-FFF2-40B4-BE49-F238E27FC236}">
                <a16:creationId xmlns:a16="http://schemas.microsoft.com/office/drawing/2014/main" id="{4162D4A8-C473-C341-A236-5F4FE39F79B9}"/>
              </a:ext>
            </a:extLst>
          </p:cNvPr>
          <p:cNvPicPr>
            <a:picLocks noChangeAspect="1"/>
          </p:cNvPicPr>
          <p:nvPr/>
        </p:nvPicPr>
        <p:blipFill>
          <a:blip r:embed="rId4"/>
          <a:stretch>
            <a:fillRect/>
          </a:stretch>
        </p:blipFill>
        <p:spPr>
          <a:xfrm>
            <a:off x="4393354" y="1665832"/>
            <a:ext cx="7451647" cy="4687683"/>
          </a:xfrm>
          <a:prstGeom prst="rect">
            <a:avLst/>
          </a:prstGeom>
        </p:spPr>
      </p:pic>
      <p:sp>
        <p:nvSpPr>
          <p:cNvPr id="12" name="Rectangle 11">
            <a:extLst>
              <a:ext uri="{FF2B5EF4-FFF2-40B4-BE49-F238E27FC236}">
                <a16:creationId xmlns:a16="http://schemas.microsoft.com/office/drawing/2014/main" id="{48170310-DAF1-C543-95E3-94C615F91360}"/>
              </a:ext>
            </a:extLst>
          </p:cNvPr>
          <p:cNvSpPr/>
          <p:nvPr/>
        </p:nvSpPr>
        <p:spPr>
          <a:xfrm>
            <a:off x="4499429" y="2472985"/>
            <a:ext cx="7345572" cy="2847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36613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dical research&#10;&#10;Description automatically generated">
            <a:extLst>
              <a:ext uri="{FF2B5EF4-FFF2-40B4-BE49-F238E27FC236}">
                <a16:creationId xmlns:a16="http://schemas.microsoft.com/office/drawing/2014/main" id="{060F85AD-756B-AC11-225D-6236A3798D3D}"/>
              </a:ext>
            </a:extLst>
          </p:cNvPr>
          <p:cNvPicPr>
            <a:picLocks noGrp="1" noChangeAspect="1"/>
          </p:cNvPicPr>
          <p:nvPr>
            <p:ph idx="1"/>
          </p:nvPr>
        </p:nvPicPr>
        <p:blipFill>
          <a:blip r:embed="rId2"/>
          <a:stretch>
            <a:fillRect/>
          </a:stretch>
        </p:blipFill>
        <p:spPr>
          <a:xfrm>
            <a:off x="208655" y="1225282"/>
            <a:ext cx="6159500" cy="2641600"/>
          </a:xfrm>
          <a:ln>
            <a:solidFill>
              <a:schemeClr val="tx1"/>
            </a:solidFill>
          </a:ln>
        </p:spPr>
      </p:pic>
      <p:pic>
        <p:nvPicPr>
          <p:cNvPr id="7" name="Picture 6" descr="A graph of cancer patients&#10;&#10;Description automatically generated with medium confidence">
            <a:extLst>
              <a:ext uri="{FF2B5EF4-FFF2-40B4-BE49-F238E27FC236}">
                <a16:creationId xmlns:a16="http://schemas.microsoft.com/office/drawing/2014/main" id="{C8C99F5B-24E3-0061-AFBA-F71E97269C8C}"/>
              </a:ext>
            </a:extLst>
          </p:cNvPr>
          <p:cNvPicPr>
            <a:picLocks noChangeAspect="1"/>
          </p:cNvPicPr>
          <p:nvPr/>
        </p:nvPicPr>
        <p:blipFill>
          <a:blip r:embed="rId3"/>
          <a:stretch>
            <a:fillRect/>
          </a:stretch>
        </p:blipFill>
        <p:spPr>
          <a:xfrm>
            <a:off x="6471008" y="658934"/>
            <a:ext cx="5512337" cy="3336414"/>
          </a:xfrm>
          <a:prstGeom prst="rect">
            <a:avLst/>
          </a:prstGeom>
          <a:ln>
            <a:solidFill>
              <a:schemeClr val="tx1"/>
            </a:solidFill>
          </a:ln>
        </p:spPr>
      </p:pic>
      <p:pic>
        <p:nvPicPr>
          <p:cNvPr id="9" name="Picture 8" descr="A screenshot of a table&#10;&#10;Description automatically generated">
            <a:extLst>
              <a:ext uri="{FF2B5EF4-FFF2-40B4-BE49-F238E27FC236}">
                <a16:creationId xmlns:a16="http://schemas.microsoft.com/office/drawing/2014/main" id="{951D6AEA-95DC-81A8-D8A4-3884D061A09D}"/>
              </a:ext>
            </a:extLst>
          </p:cNvPr>
          <p:cNvPicPr>
            <a:picLocks noChangeAspect="1"/>
          </p:cNvPicPr>
          <p:nvPr/>
        </p:nvPicPr>
        <p:blipFill>
          <a:blip r:embed="rId4"/>
          <a:stretch>
            <a:fillRect/>
          </a:stretch>
        </p:blipFill>
        <p:spPr>
          <a:xfrm>
            <a:off x="2395754" y="4123814"/>
            <a:ext cx="7400492" cy="2343489"/>
          </a:xfrm>
          <a:prstGeom prst="rect">
            <a:avLst/>
          </a:prstGeom>
        </p:spPr>
      </p:pic>
      <p:sp>
        <p:nvSpPr>
          <p:cNvPr id="10" name="TextBox 9">
            <a:extLst>
              <a:ext uri="{FF2B5EF4-FFF2-40B4-BE49-F238E27FC236}">
                <a16:creationId xmlns:a16="http://schemas.microsoft.com/office/drawing/2014/main" id="{C7832220-C594-B28D-4B1E-F94EFB52CEF3}"/>
              </a:ext>
            </a:extLst>
          </p:cNvPr>
          <p:cNvSpPr txBox="1"/>
          <p:nvPr/>
        </p:nvSpPr>
        <p:spPr>
          <a:xfrm>
            <a:off x="8461420" y="6478014"/>
            <a:ext cx="3276859" cy="246221"/>
          </a:xfrm>
          <a:prstGeom prst="rect">
            <a:avLst/>
          </a:prstGeom>
          <a:noFill/>
        </p:spPr>
        <p:txBody>
          <a:bodyPr wrap="none" rtlCol="0">
            <a:spAutoFit/>
          </a:bodyPr>
          <a:lstStyle/>
          <a:p>
            <a:r>
              <a:rPr lang="en-US" sz="1000" i="1" dirty="0"/>
              <a:t>Lee JY, et al. JAMA Surg. 2023 Nov 1;158(11):1133-1140. </a:t>
            </a:r>
            <a:endParaRPr lang="en-TR" sz="1000" i="1" dirty="0"/>
          </a:p>
        </p:txBody>
      </p:sp>
      <p:sp>
        <p:nvSpPr>
          <p:cNvPr id="8" name="Title 1">
            <a:extLst>
              <a:ext uri="{FF2B5EF4-FFF2-40B4-BE49-F238E27FC236}">
                <a16:creationId xmlns:a16="http://schemas.microsoft.com/office/drawing/2014/main" id="{434B3E33-6829-244C-AFFD-9B4EF16ACF2E}"/>
              </a:ext>
            </a:extLst>
          </p:cNvPr>
          <p:cNvSpPr>
            <a:spLocks noGrp="1"/>
          </p:cNvSpPr>
          <p:nvPr>
            <p:ph type="title"/>
          </p:nvPr>
        </p:nvSpPr>
        <p:spPr>
          <a:xfrm>
            <a:off x="838200" y="133477"/>
            <a:ext cx="10515600" cy="537083"/>
          </a:xfrm>
        </p:spPr>
        <p:txBody>
          <a:bodyPr>
            <a:noAutofit/>
          </a:bodyPr>
          <a:lstStyle/>
          <a:p>
            <a:pPr algn="ctr"/>
            <a:r>
              <a:rPr lang="tr-TR" sz="3600" dirty="0" err="1">
                <a:solidFill>
                  <a:srgbClr val="C00000"/>
                </a:solidFill>
              </a:rPr>
              <a:t>Korean</a:t>
            </a:r>
            <a:r>
              <a:rPr lang="tr-TR" sz="3600" dirty="0">
                <a:solidFill>
                  <a:srgbClr val="C00000"/>
                </a:solidFill>
              </a:rPr>
              <a:t> </a:t>
            </a:r>
            <a:r>
              <a:rPr lang="tr-TR" sz="3600" dirty="0" err="1">
                <a:solidFill>
                  <a:srgbClr val="C00000"/>
                </a:solidFill>
              </a:rPr>
              <a:t>Multicenter</a:t>
            </a:r>
            <a:r>
              <a:rPr lang="tr-TR" sz="3600" dirty="0">
                <a:solidFill>
                  <a:srgbClr val="C00000"/>
                </a:solidFill>
              </a:rPr>
              <a:t> </a:t>
            </a:r>
            <a:r>
              <a:rPr lang="tr-TR" sz="3600" dirty="0" err="1">
                <a:solidFill>
                  <a:srgbClr val="C00000"/>
                </a:solidFill>
              </a:rPr>
              <a:t>Prospective</a:t>
            </a:r>
            <a:r>
              <a:rPr lang="tr-TR" sz="3600" dirty="0">
                <a:solidFill>
                  <a:srgbClr val="C00000"/>
                </a:solidFill>
              </a:rPr>
              <a:t> </a:t>
            </a:r>
            <a:r>
              <a:rPr lang="tr-TR" sz="3600" dirty="0" err="1">
                <a:solidFill>
                  <a:srgbClr val="C00000"/>
                </a:solidFill>
              </a:rPr>
              <a:t>Study</a:t>
            </a:r>
            <a:endParaRPr lang="en-TR" sz="3600" dirty="0">
              <a:solidFill>
                <a:srgbClr val="C00000"/>
              </a:solidFill>
            </a:endParaRPr>
          </a:p>
        </p:txBody>
      </p:sp>
    </p:spTree>
    <p:extLst>
      <p:ext uri="{BB962C8B-B14F-4D97-AF65-F5344CB8AC3E}">
        <p14:creationId xmlns:p14="http://schemas.microsoft.com/office/powerpoint/2010/main" val="3860872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10A9-EE9A-AE4C-A132-48B7A1ECC6AB}"/>
              </a:ext>
            </a:extLst>
          </p:cNvPr>
          <p:cNvSpPr>
            <a:spLocks noGrp="1"/>
          </p:cNvSpPr>
          <p:nvPr>
            <p:ph type="title"/>
          </p:nvPr>
        </p:nvSpPr>
        <p:spPr>
          <a:xfrm>
            <a:off x="838200" y="2766218"/>
            <a:ext cx="10515600" cy="1325563"/>
          </a:xfrm>
        </p:spPr>
        <p:txBody>
          <a:bodyPr>
            <a:normAutofit/>
          </a:bodyPr>
          <a:lstStyle/>
          <a:p>
            <a:pPr algn="ctr"/>
            <a:r>
              <a:rPr lang="en-US" sz="6000" dirty="0">
                <a:solidFill>
                  <a:srgbClr val="C00000"/>
                </a:solidFill>
              </a:rPr>
              <a:t>Reviews and Meta-analyses</a:t>
            </a:r>
            <a:endParaRPr lang="en-TR" sz="6000" dirty="0">
              <a:solidFill>
                <a:srgbClr val="C00000"/>
              </a:solidFill>
            </a:endParaRPr>
          </a:p>
        </p:txBody>
      </p:sp>
    </p:spTree>
    <p:extLst>
      <p:ext uri="{BB962C8B-B14F-4D97-AF65-F5344CB8AC3E}">
        <p14:creationId xmlns:p14="http://schemas.microsoft.com/office/powerpoint/2010/main" val="3625965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3406-9695-D146-8C30-7A96737CE106}"/>
              </a:ext>
            </a:extLst>
          </p:cNvPr>
          <p:cNvSpPr>
            <a:spLocks noGrp="1"/>
          </p:cNvSpPr>
          <p:nvPr>
            <p:ph type="title"/>
          </p:nvPr>
        </p:nvSpPr>
        <p:spPr>
          <a:xfrm>
            <a:off x="838200" y="82634"/>
            <a:ext cx="10515600" cy="663575"/>
          </a:xfrm>
        </p:spPr>
        <p:txBody>
          <a:bodyPr>
            <a:normAutofit fontScale="90000"/>
          </a:bodyPr>
          <a:lstStyle/>
          <a:p>
            <a:pPr algn="ctr"/>
            <a:r>
              <a:rPr lang="en-TR" b="1" dirty="0">
                <a:solidFill>
                  <a:srgbClr val="C00000"/>
                </a:solidFill>
              </a:rPr>
              <a:t>2015 - Luis Chiva Review</a:t>
            </a:r>
          </a:p>
        </p:txBody>
      </p:sp>
      <p:sp>
        <p:nvSpPr>
          <p:cNvPr id="3" name="Content Placeholder 2">
            <a:extLst>
              <a:ext uri="{FF2B5EF4-FFF2-40B4-BE49-F238E27FC236}">
                <a16:creationId xmlns:a16="http://schemas.microsoft.com/office/drawing/2014/main" id="{78076D76-F914-D54A-8294-BB7A134DCC44}"/>
              </a:ext>
            </a:extLst>
          </p:cNvPr>
          <p:cNvSpPr>
            <a:spLocks noGrp="1"/>
          </p:cNvSpPr>
          <p:nvPr>
            <p:ph idx="1"/>
          </p:nvPr>
        </p:nvSpPr>
        <p:spPr>
          <a:xfrm>
            <a:off x="262467" y="2023005"/>
            <a:ext cx="5274733" cy="2176462"/>
          </a:xfrm>
        </p:spPr>
        <p:txBody>
          <a:bodyPr>
            <a:noAutofit/>
          </a:bodyPr>
          <a:lstStyle/>
          <a:p>
            <a:pPr>
              <a:lnSpc>
                <a:spcPct val="160000"/>
              </a:lnSpc>
            </a:pPr>
            <a:r>
              <a:rPr lang="en-US" sz="2000" dirty="0">
                <a:effectLst/>
                <a:latin typeface="AGaramondPro"/>
              </a:rPr>
              <a:t>22 studies, </a:t>
            </a:r>
            <a:r>
              <a:rPr lang="en-US" sz="2000" dirty="0">
                <a:latin typeface="AGaramondPro"/>
              </a:rPr>
              <a:t>1450 patients </a:t>
            </a:r>
          </a:p>
          <a:p>
            <a:pPr>
              <a:lnSpc>
                <a:spcPct val="160000"/>
              </a:lnSpc>
            </a:pPr>
            <a:r>
              <a:rPr lang="en-US" sz="2000" dirty="0">
                <a:effectLst/>
                <a:latin typeface="AGaramondPro"/>
              </a:rPr>
              <a:t>In 493 patients, HIPEC in the first-line setting</a:t>
            </a:r>
          </a:p>
          <a:p>
            <a:pPr>
              <a:lnSpc>
                <a:spcPct val="160000"/>
              </a:lnSpc>
            </a:pPr>
            <a:r>
              <a:rPr lang="en-US" sz="2000" dirty="0">
                <a:latin typeface="AGaramondPro"/>
              </a:rPr>
              <a:t>I</a:t>
            </a:r>
            <a:r>
              <a:rPr lang="en-US" sz="2000" dirty="0">
                <a:effectLst/>
                <a:latin typeface="AGaramondPro"/>
              </a:rPr>
              <a:t>n 957 patients, secondary debulking surgery. </a:t>
            </a:r>
          </a:p>
        </p:txBody>
      </p:sp>
      <p:pic>
        <p:nvPicPr>
          <p:cNvPr id="5" name="Picture 4">
            <a:extLst>
              <a:ext uri="{FF2B5EF4-FFF2-40B4-BE49-F238E27FC236}">
                <a16:creationId xmlns:a16="http://schemas.microsoft.com/office/drawing/2014/main" id="{C6A36640-6D86-E547-B717-7A3EBE22DE39}"/>
              </a:ext>
            </a:extLst>
          </p:cNvPr>
          <p:cNvPicPr>
            <a:picLocks noChangeAspect="1"/>
          </p:cNvPicPr>
          <p:nvPr/>
        </p:nvPicPr>
        <p:blipFill>
          <a:blip r:embed="rId2"/>
          <a:stretch>
            <a:fillRect/>
          </a:stretch>
        </p:blipFill>
        <p:spPr>
          <a:xfrm>
            <a:off x="624416" y="682625"/>
            <a:ext cx="9423400" cy="1340379"/>
          </a:xfrm>
          <a:prstGeom prst="rect">
            <a:avLst/>
          </a:prstGeom>
          <a:ln>
            <a:solidFill>
              <a:srgbClr val="C00000"/>
            </a:solidFill>
          </a:ln>
        </p:spPr>
      </p:pic>
      <p:sp>
        <p:nvSpPr>
          <p:cNvPr id="6" name="TextBox 5">
            <a:extLst>
              <a:ext uri="{FF2B5EF4-FFF2-40B4-BE49-F238E27FC236}">
                <a16:creationId xmlns:a16="http://schemas.microsoft.com/office/drawing/2014/main" id="{4CDFAA09-1D6D-C14F-8262-FC546773848B}"/>
              </a:ext>
            </a:extLst>
          </p:cNvPr>
          <p:cNvSpPr txBox="1"/>
          <p:nvPr/>
        </p:nvSpPr>
        <p:spPr>
          <a:xfrm>
            <a:off x="1352550" y="6540417"/>
            <a:ext cx="2688557" cy="253916"/>
          </a:xfrm>
          <a:prstGeom prst="rect">
            <a:avLst/>
          </a:prstGeom>
          <a:noFill/>
        </p:spPr>
        <p:txBody>
          <a:bodyPr wrap="none" rtlCol="0">
            <a:spAutoFit/>
          </a:bodyPr>
          <a:lstStyle/>
          <a:p>
            <a:r>
              <a:rPr lang="en-US" sz="1050" dirty="0" err="1"/>
              <a:t>Chiva</a:t>
            </a:r>
            <a:r>
              <a:rPr lang="en-US" sz="1050" dirty="0"/>
              <a:t> LM, </a:t>
            </a:r>
            <a:r>
              <a:rPr lang="en-US" sz="1050" dirty="0" err="1"/>
              <a:t>Gynecol</a:t>
            </a:r>
            <a:r>
              <a:rPr lang="en-US" sz="1050" dirty="0"/>
              <a:t> Oncol. 2015;136(1):130-5. </a:t>
            </a:r>
            <a:endParaRPr lang="en-TR" sz="1050" dirty="0"/>
          </a:p>
        </p:txBody>
      </p:sp>
      <p:pic>
        <p:nvPicPr>
          <p:cNvPr id="8" name="Picture 7">
            <a:extLst>
              <a:ext uri="{FF2B5EF4-FFF2-40B4-BE49-F238E27FC236}">
                <a16:creationId xmlns:a16="http://schemas.microsoft.com/office/drawing/2014/main" id="{84C9F564-8A36-654D-B0BC-0D9DFCC98B87}"/>
              </a:ext>
            </a:extLst>
          </p:cNvPr>
          <p:cNvPicPr>
            <a:picLocks noChangeAspect="1"/>
          </p:cNvPicPr>
          <p:nvPr/>
        </p:nvPicPr>
        <p:blipFill>
          <a:blip r:embed="rId3"/>
          <a:stretch>
            <a:fillRect/>
          </a:stretch>
        </p:blipFill>
        <p:spPr>
          <a:xfrm>
            <a:off x="10706100" y="203284"/>
            <a:ext cx="1295400" cy="1600200"/>
          </a:xfrm>
          <a:prstGeom prst="rect">
            <a:avLst/>
          </a:prstGeom>
        </p:spPr>
      </p:pic>
      <p:pic>
        <p:nvPicPr>
          <p:cNvPr id="7" name="Picture 6">
            <a:extLst>
              <a:ext uri="{FF2B5EF4-FFF2-40B4-BE49-F238E27FC236}">
                <a16:creationId xmlns:a16="http://schemas.microsoft.com/office/drawing/2014/main" id="{7FDB653D-1606-BC45-A279-600E07738589}"/>
              </a:ext>
            </a:extLst>
          </p:cNvPr>
          <p:cNvPicPr>
            <a:picLocks noChangeAspect="1"/>
          </p:cNvPicPr>
          <p:nvPr/>
        </p:nvPicPr>
        <p:blipFill>
          <a:blip r:embed="rId4"/>
          <a:stretch>
            <a:fillRect/>
          </a:stretch>
        </p:blipFill>
        <p:spPr>
          <a:xfrm>
            <a:off x="262467" y="3807183"/>
            <a:ext cx="5700573" cy="2578100"/>
          </a:xfrm>
          <a:prstGeom prst="rect">
            <a:avLst/>
          </a:prstGeom>
          <a:ln>
            <a:solidFill>
              <a:schemeClr val="tx1"/>
            </a:solidFill>
          </a:ln>
        </p:spPr>
      </p:pic>
      <p:pic>
        <p:nvPicPr>
          <p:cNvPr id="10" name="Picture 9">
            <a:extLst>
              <a:ext uri="{FF2B5EF4-FFF2-40B4-BE49-F238E27FC236}">
                <a16:creationId xmlns:a16="http://schemas.microsoft.com/office/drawing/2014/main" id="{EB5A1AC7-F57E-0941-B30A-14DB94AFDC6F}"/>
              </a:ext>
            </a:extLst>
          </p:cNvPr>
          <p:cNvPicPr>
            <a:picLocks noChangeAspect="1"/>
          </p:cNvPicPr>
          <p:nvPr/>
        </p:nvPicPr>
        <p:blipFill>
          <a:blip r:embed="rId5"/>
          <a:stretch>
            <a:fillRect/>
          </a:stretch>
        </p:blipFill>
        <p:spPr>
          <a:xfrm>
            <a:off x="6450457" y="3807183"/>
            <a:ext cx="5106543" cy="2578100"/>
          </a:xfrm>
          <a:prstGeom prst="rect">
            <a:avLst/>
          </a:prstGeom>
          <a:ln>
            <a:solidFill>
              <a:schemeClr val="tx1"/>
            </a:solidFill>
          </a:ln>
        </p:spPr>
      </p:pic>
      <p:sp>
        <p:nvSpPr>
          <p:cNvPr id="11" name="TextBox 10">
            <a:extLst>
              <a:ext uri="{FF2B5EF4-FFF2-40B4-BE49-F238E27FC236}">
                <a16:creationId xmlns:a16="http://schemas.microsoft.com/office/drawing/2014/main" id="{08FD362B-0E9A-6F45-95E2-84B81A9F36EC}"/>
              </a:ext>
            </a:extLst>
          </p:cNvPr>
          <p:cNvSpPr txBox="1"/>
          <p:nvPr/>
        </p:nvSpPr>
        <p:spPr>
          <a:xfrm>
            <a:off x="6282267" y="2403475"/>
            <a:ext cx="5274733" cy="1295868"/>
          </a:xfrm>
          <a:prstGeom prst="rect">
            <a:avLst/>
          </a:prstGeom>
          <a:noFill/>
        </p:spPr>
        <p:txBody>
          <a:bodyPr wrap="square" rtlCol="0">
            <a:spAutoFit/>
          </a:bodyPr>
          <a:lstStyle/>
          <a:p>
            <a:pPr marL="285750" indent="-285750">
              <a:lnSpc>
                <a:spcPct val="150000"/>
              </a:lnSpc>
              <a:buFont typeface="Wingdings" pitchFamily="2" charset="2"/>
              <a:buChar char="Ø"/>
            </a:pPr>
            <a:r>
              <a:rPr lang="en-US" sz="1800" i="1" dirty="0">
                <a:effectLst/>
                <a:latin typeface="AGaramondPro"/>
              </a:rPr>
              <a:t>The authors concluded that their systematic review had failed to show a survival benefit that justified the use of HIPEC as a standard daily practice. </a:t>
            </a:r>
            <a:endParaRPr lang="en-US" sz="1800" i="1" dirty="0"/>
          </a:p>
        </p:txBody>
      </p:sp>
    </p:spTree>
    <p:extLst>
      <p:ext uri="{BB962C8B-B14F-4D97-AF65-F5344CB8AC3E}">
        <p14:creationId xmlns:p14="http://schemas.microsoft.com/office/powerpoint/2010/main" val="1949289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29888E-50D1-8E4E-934B-A53E4C143ADF}"/>
              </a:ext>
            </a:extLst>
          </p:cNvPr>
          <p:cNvSpPr txBox="1"/>
          <p:nvPr/>
        </p:nvSpPr>
        <p:spPr>
          <a:xfrm>
            <a:off x="9013372" y="6463187"/>
            <a:ext cx="2792752" cy="253916"/>
          </a:xfrm>
          <a:prstGeom prst="rect">
            <a:avLst/>
          </a:prstGeom>
          <a:noFill/>
        </p:spPr>
        <p:txBody>
          <a:bodyPr wrap="none" rtlCol="0">
            <a:spAutoFit/>
          </a:bodyPr>
          <a:lstStyle/>
          <a:p>
            <a:r>
              <a:rPr lang="en-US" sz="1050" dirty="0" err="1"/>
              <a:t>Souadka</a:t>
            </a:r>
            <a:r>
              <a:rPr lang="en-US" sz="1050" dirty="0"/>
              <a:t> A, et al. Front Oncol. 2022;12:809773. </a:t>
            </a:r>
            <a:endParaRPr lang="en-TR" sz="1050" dirty="0"/>
          </a:p>
        </p:txBody>
      </p:sp>
      <p:sp>
        <p:nvSpPr>
          <p:cNvPr id="5" name="Title 1">
            <a:extLst>
              <a:ext uri="{FF2B5EF4-FFF2-40B4-BE49-F238E27FC236}">
                <a16:creationId xmlns:a16="http://schemas.microsoft.com/office/drawing/2014/main" id="{86B0CB4A-8155-4440-BA27-858801E0B9DE}"/>
              </a:ext>
            </a:extLst>
          </p:cNvPr>
          <p:cNvSpPr txBox="1">
            <a:spLocks/>
          </p:cNvSpPr>
          <p:nvPr/>
        </p:nvSpPr>
        <p:spPr>
          <a:xfrm>
            <a:off x="203200" y="493741"/>
            <a:ext cx="1178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solidFill>
              </a:rPr>
              <a:t>Hyperthermic Intraperitoneal Chemotherapy and Cytoreductive Surgery in Ovarian Cancer: An Umbrella Review of Meta-Analyses</a:t>
            </a:r>
            <a:endParaRPr lang="en-TR" sz="3200" b="1" dirty="0">
              <a:solidFill>
                <a:schemeClr val="accent1"/>
              </a:solidFill>
            </a:endParaRPr>
          </a:p>
        </p:txBody>
      </p:sp>
      <p:pic>
        <p:nvPicPr>
          <p:cNvPr id="7" name="Picture 6">
            <a:extLst>
              <a:ext uri="{FF2B5EF4-FFF2-40B4-BE49-F238E27FC236}">
                <a16:creationId xmlns:a16="http://schemas.microsoft.com/office/drawing/2014/main" id="{B29FB04C-EE16-904A-8CA7-CCB8FF1D10AC}"/>
              </a:ext>
            </a:extLst>
          </p:cNvPr>
          <p:cNvPicPr>
            <a:picLocks noChangeAspect="1"/>
          </p:cNvPicPr>
          <p:nvPr/>
        </p:nvPicPr>
        <p:blipFill>
          <a:blip r:embed="rId2"/>
          <a:stretch>
            <a:fillRect/>
          </a:stretch>
        </p:blipFill>
        <p:spPr>
          <a:xfrm>
            <a:off x="5639168" y="1692385"/>
            <a:ext cx="6000382" cy="4671873"/>
          </a:xfrm>
          <a:prstGeom prst="rect">
            <a:avLst/>
          </a:prstGeom>
        </p:spPr>
      </p:pic>
      <p:pic>
        <p:nvPicPr>
          <p:cNvPr id="9" name="Picture 8">
            <a:extLst>
              <a:ext uri="{FF2B5EF4-FFF2-40B4-BE49-F238E27FC236}">
                <a16:creationId xmlns:a16="http://schemas.microsoft.com/office/drawing/2014/main" id="{6D06A581-7F93-8E4D-B694-4610AA88BEC0}"/>
              </a:ext>
            </a:extLst>
          </p:cNvPr>
          <p:cNvPicPr>
            <a:picLocks noChangeAspect="1"/>
          </p:cNvPicPr>
          <p:nvPr/>
        </p:nvPicPr>
        <p:blipFill>
          <a:blip r:embed="rId3"/>
          <a:stretch>
            <a:fillRect/>
          </a:stretch>
        </p:blipFill>
        <p:spPr>
          <a:xfrm>
            <a:off x="203200" y="1918232"/>
            <a:ext cx="5269394" cy="4093576"/>
          </a:xfrm>
          <a:prstGeom prst="rect">
            <a:avLst/>
          </a:prstGeom>
        </p:spPr>
      </p:pic>
      <p:sp>
        <p:nvSpPr>
          <p:cNvPr id="10" name="Title 1">
            <a:extLst>
              <a:ext uri="{FF2B5EF4-FFF2-40B4-BE49-F238E27FC236}">
                <a16:creationId xmlns:a16="http://schemas.microsoft.com/office/drawing/2014/main" id="{B504FDEB-36F9-7F41-B35E-F3F76365FAAC}"/>
              </a:ext>
            </a:extLst>
          </p:cNvPr>
          <p:cNvSpPr txBox="1">
            <a:spLocks/>
          </p:cNvSpPr>
          <p:nvPr/>
        </p:nvSpPr>
        <p:spPr>
          <a:xfrm>
            <a:off x="838200" y="36630"/>
            <a:ext cx="10515600" cy="6258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rPr>
              <a:t>Umbrella Review of 6 Meta-Analyses &amp; 2022 </a:t>
            </a:r>
            <a:endParaRPr lang="en-TR" b="1" dirty="0">
              <a:solidFill>
                <a:srgbClr val="C00000"/>
              </a:solidFill>
            </a:endParaRPr>
          </a:p>
        </p:txBody>
      </p:sp>
      <p:sp>
        <p:nvSpPr>
          <p:cNvPr id="11" name="TextBox 10">
            <a:extLst>
              <a:ext uri="{FF2B5EF4-FFF2-40B4-BE49-F238E27FC236}">
                <a16:creationId xmlns:a16="http://schemas.microsoft.com/office/drawing/2014/main" id="{314C4BCA-3060-E243-B171-8012337161D1}"/>
              </a:ext>
            </a:extLst>
          </p:cNvPr>
          <p:cNvSpPr txBox="1"/>
          <p:nvPr/>
        </p:nvSpPr>
        <p:spPr>
          <a:xfrm>
            <a:off x="8198338" y="1486665"/>
            <a:ext cx="587020" cy="523220"/>
          </a:xfrm>
          <a:prstGeom prst="rect">
            <a:avLst/>
          </a:prstGeom>
          <a:noFill/>
        </p:spPr>
        <p:txBody>
          <a:bodyPr wrap="none" rtlCol="0">
            <a:spAutoFit/>
          </a:bodyPr>
          <a:lstStyle/>
          <a:p>
            <a:r>
              <a:rPr lang="en-TR" sz="2800" dirty="0">
                <a:solidFill>
                  <a:srgbClr val="C00000"/>
                </a:solidFill>
              </a:rPr>
              <a:t>OS</a:t>
            </a:r>
          </a:p>
        </p:txBody>
      </p:sp>
      <p:sp>
        <p:nvSpPr>
          <p:cNvPr id="12" name="TextBox 11">
            <a:extLst>
              <a:ext uri="{FF2B5EF4-FFF2-40B4-BE49-F238E27FC236}">
                <a16:creationId xmlns:a16="http://schemas.microsoft.com/office/drawing/2014/main" id="{8A45EF16-0A63-4D47-896B-E7A44140ED64}"/>
              </a:ext>
            </a:extLst>
          </p:cNvPr>
          <p:cNvSpPr txBox="1"/>
          <p:nvPr/>
        </p:nvSpPr>
        <p:spPr>
          <a:xfrm>
            <a:off x="6096000" y="1726085"/>
            <a:ext cx="1320939" cy="369332"/>
          </a:xfrm>
          <a:prstGeom prst="rect">
            <a:avLst/>
          </a:prstGeom>
          <a:noFill/>
        </p:spPr>
        <p:txBody>
          <a:bodyPr wrap="none" rtlCol="0">
            <a:spAutoFit/>
          </a:bodyPr>
          <a:lstStyle/>
          <a:p>
            <a:r>
              <a:rPr lang="en-TR" dirty="0">
                <a:solidFill>
                  <a:srgbClr val="C00000"/>
                </a:solidFill>
              </a:rPr>
              <a:t>Primary CRS</a:t>
            </a:r>
          </a:p>
        </p:txBody>
      </p:sp>
      <p:sp>
        <p:nvSpPr>
          <p:cNvPr id="13" name="TextBox 12">
            <a:extLst>
              <a:ext uri="{FF2B5EF4-FFF2-40B4-BE49-F238E27FC236}">
                <a16:creationId xmlns:a16="http://schemas.microsoft.com/office/drawing/2014/main" id="{EF257FB9-995F-3E45-B5F7-D2E196C51CFC}"/>
              </a:ext>
            </a:extLst>
          </p:cNvPr>
          <p:cNvSpPr txBox="1"/>
          <p:nvPr/>
        </p:nvSpPr>
        <p:spPr>
          <a:xfrm>
            <a:off x="6106299" y="4081022"/>
            <a:ext cx="1620380" cy="369332"/>
          </a:xfrm>
          <a:prstGeom prst="rect">
            <a:avLst/>
          </a:prstGeom>
          <a:noFill/>
        </p:spPr>
        <p:txBody>
          <a:bodyPr wrap="none" rtlCol="0">
            <a:spAutoFit/>
          </a:bodyPr>
          <a:lstStyle/>
          <a:p>
            <a:r>
              <a:rPr lang="en-US" dirty="0">
                <a:solidFill>
                  <a:srgbClr val="C00000"/>
                </a:solidFill>
              </a:rPr>
              <a:t>S</a:t>
            </a:r>
            <a:r>
              <a:rPr lang="en-TR" dirty="0">
                <a:solidFill>
                  <a:srgbClr val="C00000"/>
                </a:solidFill>
              </a:rPr>
              <a:t>econdary CRS</a:t>
            </a:r>
          </a:p>
        </p:txBody>
      </p:sp>
      <p:sp>
        <p:nvSpPr>
          <p:cNvPr id="14" name="TextBox 13">
            <a:extLst>
              <a:ext uri="{FF2B5EF4-FFF2-40B4-BE49-F238E27FC236}">
                <a16:creationId xmlns:a16="http://schemas.microsoft.com/office/drawing/2014/main" id="{10A5E4BD-718F-6844-9981-CB06B5F03BFB}"/>
              </a:ext>
            </a:extLst>
          </p:cNvPr>
          <p:cNvSpPr txBox="1"/>
          <p:nvPr/>
        </p:nvSpPr>
        <p:spPr>
          <a:xfrm>
            <a:off x="11044310" y="4669365"/>
            <a:ext cx="944489"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&lt;0.001</a:t>
            </a:r>
          </a:p>
        </p:txBody>
      </p:sp>
      <p:sp>
        <p:nvSpPr>
          <p:cNvPr id="15" name="TextBox 14">
            <a:extLst>
              <a:ext uri="{FF2B5EF4-FFF2-40B4-BE49-F238E27FC236}">
                <a16:creationId xmlns:a16="http://schemas.microsoft.com/office/drawing/2014/main" id="{C90490E5-530F-5846-9CFF-95F5461FB758}"/>
              </a:ext>
            </a:extLst>
          </p:cNvPr>
          <p:cNvSpPr txBox="1"/>
          <p:nvPr/>
        </p:nvSpPr>
        <p:spPr>
          <a:xfrm>
            <a:off x="11031814" y="2479828"/>
            <a:ext cx="944489"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&lt;0.001</a:t>
            </a:r>
          </a:p>
        </p:txBody>
      </p:sp>
    </p:spTree>
    <p:extLst>
      <p:ext uri="{BB962C8B-B14F-4D97-AF65-F5344CB8AC3E}">
        <p14:creationId xmlns:p14="http://schemas.microsoft.com/office/powerpoint/2010/main" val="3085180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1F84D2-09D9-CB4A-A03B-BB56DAB9B33F}"/>
              </a:ext>
            </a:extLst>
          </p:cNvPr>
          <p:cNvPicPr>
            <a:picLocks noGrp="1" noChangeAspect="1"/>
          </p:cNvPicPr>
          <p:nvPr>
            <p:ph idx="1"/>
          </p:nvPr>
        </p:nvPicPr>
        <p:blipFill>
          <a:blip r:embed="rId2"/>
          <a:stretch>
            <a:fillRect/>
          </a:stretch>
        </p:blipFill>
        <p:spPr>
          <a:xfrm>
            <a:off x="1564875" y="900332"/>
            <a:ext cx="9062250" cy="5606114"/>
          </a:xfrm>
        </p:spPr>
      </p:pic>
      <p:sp>
        <p:nvSpPr>
          <p:cNvPr id="4" name="Title 1">
            <a:extLst>
              <a:ext uri="{FF2B5EF4-FFF2-40B4-BE49-F238E27FC236}">
                <a16:creationId xmlns:a16="http://schemas.microsoft.com/office/drawing/2014/main" id="{72AD9355-7F30-5E4A-AE49-FB4719C33F02}"/>
              </a:ext>
            </a:extLst>
          </p:cNvPr>
          <p:cNvSpPr txBox="1">
            <a:spLocks/>
          </p:cNvSpPr>
          <p:nvPr/>
        </p:nvSpPr>
        <p:spPr>
          <a:xfrm>
            <a:off x="838200" y="-14206"/>
            <a:ext cx="10515600" cy="730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rgbClr val="C00000"/>
                </a:solidFill>
              </a:rPr>
              <a:t>E</a:t>
            </a:r>
            <a:r>
              <a:rPr lang="en-TR" sz="4400" b="1" dirty="0">
                <a:solidFill>
                  <a:srgbClr val="C00000"/>
                </a:solidFill>
              </a:rPr>
              <a:t>ffect of Hyperthermia</a:t>
            </a:r>
          </a:p>
        </p:txBody>
      </p:sp>
      <p:sp>
        <p:nvSpPr>
          <p:cNvPr id="7" name="TextBox 6">
            <a:extLst>
              <a:ext uri="{FF2B5EF4-FFF2-40B4-BE49-F238E27FC236}">
                <a16:creationId xmlns:a16="http://schemas.microsoft.com/office/drawing/2014/main" id="{B088883A-F785-834C-BDC9-E67500D86D2B}"/>
              </a:ext>
            </a:extLst>
          </p:cNvPr>
          <p:cNvSpPr txBox="1"/>
          <p:nvPr/>
        </p:nvSpPr>
        <p:spPr>
          <a:xfrm>
            <a:off x="8338231" y="6383336"/>
            <a:ext cx="3015569" cy="246221"/>
          </a:xfrm>
          <a:prstGeom prst="rect">
            <a:avLst/>
          </a:prstGeom>
          <a:noFill/>
        </p:spPr>
        <p:txBody>
          <a:bodyPr wrap="none" rtlCol="0">
            <a:spAutoFit/>
          </a:bodyPr>
          <a:lstStyle/>
          <a:p>
            <a:r>
              <a:rPr lang="en-US" sz="1000" dirty="0"/>
              <a:t>Dellinger TH, et al. </a:t>
            </a:r>
            <a:r>
              <a:rPr lang="en-US" sz="1000" dirty="0" err="1"/>
              <a:t>Gynecol</a:t>
            </a:r>
            <a:r>
              <a:rPr lang="en-US" sz="1000" dirty="0"/>
              <a:t> Oncol. 2021;160(2):364-8. </a:t>
            </a:r>
            <a:endParaRPr lang="en-TR" sz="1000" dirty="0"/>
          </a:p>
        </p:txBody>
      </p:sp>
    </p:spTree>
    <p:extLst>
      <p:ext uri="{BB962C8B-B14F-4D97-AF65-F5344CB8AC3E}">
        <p14:creationId xmlns:p14="http://schemas.microsoft.com/office/powerpoint/2010/main" val="3512976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29888E-50D1-8E4E-934B-A53E4C143ADF}"/>
              </a:ext>
            </a:extLst>
          </p:cNvPr>
          <p:cNvSpPr txBox="1"/>
          <p:nvPr/>
        </p:nvSpPr>
        <p:spPr>
          <a:xfrm>
            <a:off x="9013372" y="6463187"/>
            <a:ext cx="2792752" cy="253916"/>
          </a:xfrm>
          <a:prstGeom prst="rect">
            <a:avLst/>
          </a:prstGeom>
          <a:noFill/>
        </p:spPr>
        <p:txBody>
          <a:bodyPr wrap="none" rtlCol="0">
            <a:spAutoFit/>
          </a:bodyPr>
          <a:lstStyle/>
          <a:p>
            <a:r>
              <a:rPr lang="en-US" sz="1050" dirty="0" err="1"/>
              <a:t>Souadka</a:t>
            </a:r>
            <a:r>
              <a:rPr lang="en-US" sz="1050" dirty="0"/>
              <a:t> A, et al. Front Oncol. 2022;12:809773. </a:t>
            </a:r>
            <a:endParaRPr lang="en-TR" sz="1050" dirty="0"/>
          </a:p>
        </p:txBody>
      </p:sp>
      <p:pic>
        <p:nvPicPr>
          <p:cNvPr id="11" name="Content Placeholder 10">
            <a:extLst>
              <a:ext uri="{FF2B5EF4-FFF2-40B4-BE49-F238E27FC236}">
                <a16:creationId xmlns:a16="http://schemas.microsoft.com/office/drawing/2014/main" id="{F12C79C7-08E9-CF48-9369-D2B006CBB442}"/>
              </a:ext>
            </a:extLst>
          </p:cNvPr>
          <p:cNvPicPr>
            <a:picLocks noGrp="1" noChangeAspect="1"/>
          </p:cNvPicPr>
          <p:nvPr>
            <p:ph idx="1"/>
          </p:nvPr>
        </p:nvPicPr>
        <p:blipFill>
          <a:blip r:embed="rId2"/>
          <a:stretch>
            <a:fillRect/>
          </a:stretch>
        </p:blipFill>
        <p:spPr>
          <a:xfrm>
            <a:off x="203200" y="1836127"/>
            <a:ext cx="5845592" cy="4880976"/>
          </a:xfrm>
        </p:spPr>
      </p:pic>
      <p:pic>
        <p:nvPicPr>
          <p:cNvPr id="15" name="Picture 14">
            <a:extLst>
              <a:ext uri="{FF2B5EF4-FFF2-40B4-BE49-F238E27FC236}">
                <a16:creationId xmlns:a16="http://schemas.microsoft.com/office/drawing/2014/main" id="{415CB6B6-1AD0-804B-A8C0-A375A686B225}"/>
              </a:ext>
            </a:extLst>
          </p:cNvPr>
          <p:cNvPicPr>
            <a:picLocks noChangeAspect="1"/>
          </p:cNvPicPr>
          <p:nvPr/>
        </p:nvPicPr>
        <p:blipFill>
          <a:blip r:embed="rId3"/>
          <a:stretch>
            <a:fillRect/>
          </a:stretch>
        </p:blipFill>
        <p:spPr>
          <a:xfrm>
            <a:off x="6411459" y="2009245"/>
            <a:ext cx="5577341" cy="4355013"/>
          </a:xfrm>
          <a:prstGeom prst="rect">
            <a:avLst/>
          </a:prstGeom>
        </p:spPr>
      </p:pic>
      <p:sp>
        <p:nvSpPr>
          <p:cNvPr id="14" name="Title 1">
            <a:extLst>
              <a:ext uri="{FF2B5EF4-FFF2-40B4-BE49-F238E27FC236}">
                <a16:creationId xmlns:a16="http://schemas.microsoft.com/office/drawing/2014/main" id="{96C392F3-8D4F-B048-B757-45FA457B17F2}"/>
              </a:ext>
            </a:extLst>
          </p:cNvPr>
          <p:cNvSpPr txBox="1">
            <a:spLocks/>
          </p:cNvSpPr>
          <p:nvPr/>
        </p:nvSpPr>
        <p:spPr>
          <a:xfrm>
            <a:off x="838200" y="36630"/>
            <a:ext cx="10515600" cy="6258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rPr>
              <a:t>Umbrella Review of 6 Meta-Analyses &amp; 2022 </a:t>
            </a:r>
            <a:endParaRPr lang="en-TR" b="1" dirty="0">
              <a:solidFill>
                <a:srgbClr val="C00000"/>
              </a:solidFill>
            </a:endParaRPr>
          </a:p>
        </p:txBody>
      </p:sp>
      <p:sp>
        <p:nvSpPr>
          <p:cNvPr id="16" name="Title 1">
            <a:extLst>
              <a:ext uri="{FF2B5EF4-FFF2-40B4-BE49-F238E27FC236}">
                <a16:creationId xmlns:a16="http://schemas.microsoft.com/office/drawing/2014/main" id="{867CB890-0E20-6545-A0BA-6424280539DE}"/>
              </a:ext>
            </a:extLst>
          </p:cNvPr>
          <p:cNvSpPr txBox="1">
            <a:spLocks/>
          </p:cNvSpPr>
          <p:nvPr/>
        </p:nvSpPr>
        <p:spPr>
          <a:xfrm>
            <a:off x="203200" y="493741"/>
            <a:ext cx="1178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solidFill>
              </a:rPr>
              <a:t>Hyperthermic Intraperitoneal Chemotherapy and Cytoreductive Surgery in Ovarian Cancer: An Umbrella Review of Meta-Analyses</a:t>
            </a:r>
            <a:endParaRPr lang="en-TR" sz="3200" b="1" dirty="0">
              <a:solidFill>
                <a:schemeClr val="accent1"/>
              </a:solidFill>
            </a:endParaRPr>
          </a:p>
        </p:txBody>
      </p:sp>
      <p:sp>
        <p:nvSpPr>
          <p:cNvPr id="18" name="TextBox 17">
            <a:extLst>
              <a:ext uri="{FF2B5EF4-FFF2-40B4-BE49-F238E27FC236}">
                <a16:creationId xmlns:a16="http://schemas.microsoft.com/office/drawing/2014/main" id="{A624DEF6-0EDE-4946-A5B8-A4908C240BE3}"/>
              </a:ext>
            </a:extLst>
          </p:cNvPr>
          <p:cNvSpPr txBox="1"/>
          <p:nvPr/>
        </p:nvSpPr>
        <p:spPr>
          <a:xfrm>
            <a:off x="2620998" y="1621966"/>
            <a:ext cx="731034" cy="523220"/>
          </a:xfrm>
          <a:prstGeom prst="rect">
            <a:avLst/>
          </a:prstGeom>
          <a:noFill/>
        </p:spPr>
        <p:txBody>
          <a:bodyPr wrap="none" rtlCol="0">
            <a:spAutoFit/>
          </a:bodyPr>
          <a:lstStyle/>
          <a:p>
            <a:r>
              <a:rPr lang="en-TR" sz="2800" dirty="0">
                <a:solidFill>
                  <a:srgbClr val="C00000"/>
                </a:solidFill>
              </a:rPr>
              <a:t>DFS</a:t>
            </a:r>
          </a:p>
        </p:txBody>
      </p:sp>
      <p:sp>
        <p:nvSpPr>
          <p:cNvPr id="19" name="TextBox 18">
            <a:extLst>
              <a:ext uri="{FF2B5EF4-FFF2-40B4-BE49-F238E27FC236}">
                <a16:creationId xmlns:a16="http://schemas.microsoft.com/office/drawing/2014/main" id="{4CB4D90D-10A8-3E49-9EFB-EEFF316F85A4}"/>
              </a:ext>
            </a:extLst>
          </p:cNvPr>
          <p:cNvSpPr txBox="1"/>
          <p:nvPr/>
        </p:nvSpPr>
        <p:spPr>
          <a:xfrm>
            <a:off x="751630" y="1959872"/>
            <a:ext cx="1320939" cy="369332"/>
          </a:xfrm>
          <a:prstGeom prst="rect">
            <a:avLst/>
          </a:prstGeom>
          <a:noFill/>
        </p:spPr>
        <p:txBody>
          <a:bodyPr wrap="none" rtlCol="0">
            <a:spAutoFit/>
          </a:bodyPr>
          <a:lstStyle/>
          <a:p>
            <a:r>
              <a:rPr lang="en-TR" dirty="0">
                <a:solidFill>
                  <a:srgbClr val="C00000"/>
                </a:solidFill>
              </a:rPr>
              <a:t>Primary CRS</a:t>
            </a:r>
          </a:p>
        </p:txBody>
      </p:sp>
      <p:sp>
        <p:nvSpPr>
          <p:cNvPr id="20" name="TextBox 19">
            <a:extLst>
              <a:ext uri="{FF2B5EF4-FFF2-40B4-BE49-F238E27FC236}">
                <a16:creationId xmlns:a16="http://schemas.microsoft.com/office/drawing/2014/main" id="{8970FF72-5412-6F44-A045-0787D5C277C7}"/>
              </a:ext>
            </a:extLst>
          </p:cNvPr>
          <p:cNvSpPr txBox="1"/>
          <p:nvPr/>
        </p:nvSpPr>
        <p:spPr>
          <a:xfrm>
            <a:off x="529459" y="4422037"/>
            <a:ext cx="1620380" cy="369332"/>
          </a:xfrm>
          <a:prstGeom prst="rect">
            <a:avLst/>
          </a:prstGeom>
          <a:noFill/>
        </p:spPr>
        <p:txBody>
          <a:bodyPr wrap="none" rtlCol="0">
            <a:spAutoFit/>
          </a:bodyPr>
          <a:lstStyle/>
          <a:p>
            <a:r>
              <a:rPr lang="en-US" dirty="0">
                <a:solidFill>
                  <a:srgbClr val="C00000"/>
                </a:solidFill>
              </a:rPr>
              <a:t>S</a:t>
            </a:r>
            <a:r>
              <a:rPr lang="en-TR" dirty="0">
                <a:solidFill>
                  <a:srgbClr val="C00000"/>
                </a:solidFill>
              </a:rPr>
              <a:t>econdary CRS</a:t>
            </a:r>
          </a:p>
        </p:txBody>
      </p:sp>
      <p:sp>
        <p:nvSpPr>
          <p:cNvPr id="21" name="TextBox 20">
            <a:extLst>
              <a:ext uri="{FF2B5EF4-FFF2-40B4-BE49-F238E27FC236}">
                <a16:creationId xmlns:a16="http://schemas.microsoft.com/office/drawing/2014/main" id="{0D78F9FE-0DB2-764E-9D44-C5412BB66E58}"/>
              </a:ext>
            </a:extLst>
          </p:cNvPr>
          <p:cNvSpPr txBox="1"/>
          <p:nvPr/>
        </p:nvSpPr>
        <p:spPr>
          <a:xfrm>
            <a:off x="5279506" y="5206808"/>
            <a:ext cx="1061509"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=0.0002</a:t>
            </a:r>
          </a:p>
        </p:txBody>
      </p:sp>
      <p:sp>
        <p:nvSpPr>
          <p:cNvPr id="22" name="TextBox 21">
            <a:extLst>
              <a:ext uri="{FF2B5EF4-FFF2-40B4-BE49-F238E27FC236}">
                <a16:creationId xmlns:a16="http://schemas.microsoft.com/office/drawing/2014/main" id="{A24EB4B1-0709-9A42-BACD-E6A1343A007F}"/>
              </a:ext>
            </a:extLst>
          </p:cNvPr>
          <p:cNvSpPr txBox="1"/>
          <p:nvPr/>
        </p:nvSpPr>
        <p:spPr>
          <a:xfrm>
            <a:off x="5285636" y="2706569"/>
            <a:ext cx="944489"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&lt;0.001</a:t>
            </a:r>
          </a:p>
        </p:txBody>
      </p:sp>
      <p:sp>
        <p:nvSpPr>
          <p:cNvPr id="23" name="TextBox 22">
            <a:extLst>
              <a:ext uri="{FF2B5EF4-FFF2-40B4-BE49-F238E27FC236}">
                <a16:creationId xmlns:a16="http://schemas.microsoft.com/office/drawing/2014/main" id="{DABBE5BD-3BB3-1048-A8F1-9126FD2C5B94}"/>
              </a:ext>
            </a:extLst>
          </p:cNvPr>
          <p:cNvSpPr txBox="1"/>
          <p:nvPr/>
        </p:nvSpPr>
        <p:spPr>
          <a:xfrm>
            <a:off x="8775732" y="1621966"/>
            <a:ext cx="695768" cy="523220"/>
          </a:xfrm>
          <a:prstGeom prst="rect">
            <a:avLst/>
          </a:prstGeom>
          <a:noFill/>
        </p:spPr>
        <p:txBody>
          <a:bodyPr wrap="none" rtlCol="0">
            <a:spAutoFit/>
          </a:bodyPr>
          <a:lstStyle/>
          <a:p>
            <a:r>
              <a:rPr lang="en-TR" sz="2800" dirty="0">
                <a:solidFill>
                  <a:srgbClr val="C00000"/>
                </a:solidFill>
              </a:rPr>
              <a:t>PFS</a:t>
            </a:r>
          </a:p>
        </p:txBody>
      </p:sp>
      <p:sp>
        <p:nvSpPr>
          <p:cNvPr id="24" name="TextBox 23">
            <a:extLst>
              <a:ext uri="{FF2B5EF4-FFF2-40B4-BE49-F238E27FC236}">
                <a16:creationId xmlns:a16="http://schemas.microsoft.com/office/drawing/2014/main" id="{C6171F36-9BDD-ED44-BD8B-E1F14867A6DA}"/>
              </a:ext>
            </a:extLst>
          </p:cNvPr>
          <p:cNvSpPr txBox="1"/>
          <p:nvPr/>
        </p:nvSpPr>
        <p:spPr>
          <a:xfrm>
            <a:off x="6906364" y="1959872"/>
            <a:ext cx="1320939" cy="369332"/>
          </a:xfrm>
          <a:prstGeom prst="rect">
            <a:avLst/>
          </a:prstGeom>
          <a:noFill/>
        </p:spPr>
        <p:txBody>
          <a:bodyPr wrap="none" rtlCol="0">
            <a:spAutoFit/>
          </a:bodyPr>
          <a:lstStyle/>
          <a:p>
            <a:r>
              <a:rPr lang="en-TR" dirty="0">
                <a:solidFill>
                  <a:srgbClr val="C00000"/>
                </a:solidFill>
              </a:rPr>
              <a:t>Primary CRS</a:t>
            </a:r>
          </a:p>
        </p:txBody>
      </p:sp>
      <p:sp>
        <p:nvSpPr>
          <p:cNvPr id="25" name="TextBox 24">
            <a:extLst>
              <a:ext uri="{FF2B5EF4-FFF2-40B4-BE49-F238E27FC236}">
                <a16:creationId xmlns:a16="http://schemas.microsoft.com/office/drawing/2014/main" id="{D8B67AF8-8C55-2548-A88E-F45975097CB0}"/>
              </a:ext>
            </a:extLst>
          </p:cNvPr>
          <p:cNvSpPr txBox="1"/>
          <p:nvPr/>
        </p:nvSpPr>
        <p:spPr>
          <a:xfrm>
            <a:off x="6684193" y="4422037"/>
            <a:ext cx="1620380" cy="369332"/>
          </a:xfrm>
          <a:prstGeom prst="rect">
            <a:avLst/>
          </a:prstGeom>
          <a:noFill/>
        </p:spPr>
        <p:txBody>
          <a:bodyPr wrap="none" rtlCol="0">
            <a:spAutoFit/>
          </a:bodyPr>
          <a:lstStyle/>
          <a:p>
            <a:r>
              <a:rPr lang="en-US" dirty="0">
                <a:solidFill>
                  <a:srgbClr val="C00000"/>
                </a:solidFill>
              </a:rPr>
              <a:t>S</a:t>
            </a:r>
            <a:r>
              <a:rPr lang="en-TR" dirty="0">
                <a:solidFill>
                  <a:srgbClr val="C00000"/>
                </a:solidFill>
              </a:rPr>
              <a:t>econdary CRS</a:t>
            </a:r>
          </a:p>
        </p:txBody>
      </p:sp>
      <p:sp>
        <p:nvSpPr>
          <p:cNvPr id="26" name="TextBox 25">
            <a:extLst>
              <a:ext uri="{FF2B5EF4-FFF2-40B4-BE49-F238E27FC236}">
                <a16:creationId xmlns:a16="http://schemas.microsoft.com/office/drawing/2014/main" id="{AD25004C-6196-E148-9FAD-281177361BC2}"/>
              </a:ext>
            </a:extLst>
          </p:cNvPr>
          <p:cNvSpPr txBox="1"/>
          <p:nvPr/>
        </p:nvSpPr>
        <p:spPr>
          <a:xfrm>
            <a:off x="11225645" y="5206808"/>
            <a:ext cx="944489"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=0.004</a:t>
            </a:r>
          </a:p>
        </p:txBody>
      </p:sp>
      <p:sp>
        <p:nvSpPr>
          <p:cNvPr id="27" name="TextBox 26">
            <a:extLst>
              <a:ext uri="{FF2B5EF4-FFF2-40B4-BE49-F238E27FC236}">
                <a16:creationId xmlns:a16="http://schemas.microsoft.com/office/drawing/2014/main" id="{B65C8F66-E29F-2E44-9518-5ABF77B1E105}"/>
              </a:ext>
            </a:extLst>
          </p:cNvPr>
          <p:cNvSpPr txBox="1"/>
          <p:nvPr/>
        </p:nvSpPr>
        <p:spPr>
          <a:xfrm>
            <a:off x="11044311" y="2891235"/>
            <a:ext cx="944489" cy="369332"/>
          </a:xfrm>
          <a:prstGeom prst="rect">
            <a:avLst/>
          </a:prstGeom>
          <a:noFill/>
        </p:spPr>
        <p:txBody>
          <a:bodyPr wrap="none" rtlCol="0">
            <a:spAutoFit/>
          </a:bodyPr>
          <a:lstStyle/>
          <a:p>
            <a:r>
              <a:rPr lang="en-US" dirty="0">
                <a:solidFill>
                  <a:srgbClr val="C00000"/>
                </a:solidFill>
              </a:rPr>
              <a:t>P</a:t>
            </a:r>
            <a:r>
              <a:rPr lang="en-TR" dirty="0">
                <a:solidFill>
                  <a:srgbClr val="C00000"/>
                </a:solidFill>
              </a:rPr>
              <a:t>&lt;0.001</a:t>
            </a:r>
          </a:p>
        </p:txBody>
      </p:sp>
    </p:spTree>
    <p:extLst>
      <p:ext uri="{BB962C8B-B14F-4D97-AF65-F5344CB8AC3E}">
        <p14:creationId xmlns:p14="http://schemas.microsoft.com/office/powerpoint/2010/main" val="42670865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857B421-BE5A-754B-AC92-29AC1D1F8C12}"/>
              </a:ext>
            </a:extLst>
          </p:cNvPr>
          <p:cNvPicPr>
            <a:picLocks noGrp="1" noChangeAspect="1"/>
          </p:cNvPicPr>
          <p:nvPr>
            <p:ph idx="1"/>
          </p:nvPr>
        </p:nvPicPr>
        <p:blipFill>
          <a:blip r:embed="rId2"/>
          <a:stretch>
            <a:fillRect/>
          </a:stretch>
        </p:blipFill>
        <p:spPr>
          <a:xfrm>
            <a:off x="246960" y="189930"/>
            <a:ext cx="9677400" cy="1829817"/>
          </a:xfrm>
        </p:spPr>
      </p:pic>
      <p:sp>
        <p:nvSpPr>
          <p:cNvPr id="4" name="TextBox 3">
            <a:extLst>
              <a:ext uri="{FF2B5EF4-FFF2-40B4-BE49-F238E27FC236}">
                <a16:creationId xmlns:a16="http://schemas.microsoft.com/office/drawing/2014/main" id="{05133DAF-9909-034A-8DB4-C7111AF325D7}"/>
              </a:ext>
            </a:extLst>
          </p:cNvPr>
          <p:cNvSpPr txBox="1"/>
          <p:nvPr/>
        </p:nvSpPr>
        <p:spPr>
          <a:xfrm>
            <a:off x="9518754" y="6492875"/>
            <a:ext cx="2476960" cy="246221"/>
          </a:xfrm>
          <a:prstGeom prst="rect">
            <a:avLst/>
          </a:prstGeom>
          <a:noFill/>
        </p:spPr>
        <p:txBody>
          <a:bodyPr wrap="none" rtlCol="0">
            <a:spAutoFit/>
          </a:bodyPr>
          <a:lstStyle/>
          <a:p>
            <a:r>
              <a:rPr lang="en-US" sz="1000" dirty="0" err="1"/>
              <a:t>Filis</a:t>
            </a:r>
            <a:r>
              <a:rPr lang="en-US" sz="1000" dirty="0"/>
              <a:t> P, et al. ESMO Open. 2022;7(5):100586.</a:t>
            </a:r>
            <a:endParaRPr lang="en-TR" sz="1000" dirty="0"/>
          </a:p>
        </p:txBody>
      </p:sp>
      <p:pic>
        <p:nvPicPr>
          <p:cNvPr id="8" name="Picture 7">
            <a:extLst>
              <a:ext uri="{FF2B5EF4-FFF2-40B4-BE49-F238E27FC236}">
                <a16:creationId xmlns:a16="http://schemas.microsoft.com/office/drawing/2014/main" id="{EFC1EAC4-0F09-1944-8367-7C349C1DE932}"/>
              </a:ext>
            </a:extLst>
          </p:cNvPr>
          <p:cNvPicPr>
            <a:picLocks noChangeAspect="1"/>
          </p:cNvPicPr>
          <p:nvPr/>
        </p:nvPicPr>
        <p:blipFill>
          <a:blip r:embed="rId3"/>
          <a:stretch>
            <a:fillRect/>
          </a:stretch>
        </p:blipFill>
        <p:spPr>
          <a:xfrm>
            <a:off x="9924360" y="457712"/>
            <a:ext cx="2044948" cy="677616"/>
          </a:xfrm>
          <a:prstGeom prst="rect">
            <a:avLst/>
          </a:prstGeom>
        </p:spPr>
      </p:pic>
      <p:pic>
        <p:nvPicPr>
          <p:cNvPr id="3" name="Picture 2">
            <a:extLst>
              <a:ext uri="{FF2B5EF4-FFF2-40B4-BE49-F238E27FC236}">
                <a16:creationId xmlns:a16="http://schemas.microsoft.com/office/drawing/2014/main" id="{FEE3CA9B-3163-A249-BCDB-78E2A39EC3A6}"/>
              </a:ext>
            </a:extLst>
          </p:cNvPr>
          <p:cNvPicPr>
            <a:picLocks noChangeAspect="1"/>
          </p:cNvPicPr>
          <p:nvPr/>
        </p:nvPicPr>
        <p:blipFill>
          <a:blip r:embed="rId4"/>
          <a:stretch>
            <a:fillRect/>
          </a:stretch>
        </p:blipFill>
        <p:spPr>
          <a:xfrm>
            <a:off x="1257300" y="2058339"/>
            <a:ext cx="9677400" cy="4434536"/>
          </a:xfrm>
          <a:prstGeom prst="rect">
            <a:avLst/>
          </a:prstGeom>
        </p:spPr>
      </p:pic>
    </p:spTree>
    <p:extLst>
      <p:ext uri="{BB962C8B-B14F-4D97-AF65-F5344CB8AC3E}">
        <p14:creationId xmlns:p14="http://schemas.microsoft.com/office/powerpoint/2010/main" val="358798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A707-684D-9846-9A63-BBDF869ADAD4}"/>
              </a:ext>
            </a:extLst>
          </p:cNvPr>
          <p:cNvSpPr>
            <a:spLocks noGrp="1"/>
          </p:cNvSpPr>
          <p:nvPr>
            <p:ph type="title"/>
          </p:nvPr>
        </p:nvSpPr>
        <p:spPr>
          <a:xfrm>
            <a:off x="838200" y="161259"/>
            <a:ext cx="9443052" cy="519778"/>
          </a:xfrm>
          <a:noFill/>
        </p:spPr>
        <p:txBody>
          <a:bodyPr>
            <a:normAutofit fontScale="90000"/>
          </a:bodyPr>
          <a:lstStyle/>
          <a:p>
            <a:pPr algn="ctr"/>
            <a:r>
              <a:rPr lang="tr-TR" b="1" dirty="0">
                <a:solidFill>
                  <a:srgbClr val="C00000"/>
                </a:solidFill>
              </a:rPr>
              <a:t>Meta-</a:t>
            </a:r>
            <a:r>
              <a:rPr lang="tr-TR" b="1" dirty="0" err="1">
                <a:solidFill>
                  <a:srgbClr val="C00000"/>
                </a:solidFill>
              </a:rPr>
              <a:t>analysis</a:t>
            </a:r>
            <a:endParaRPr lang="en-TR" b="1" dirty="0">
              <a:solidFill>
                <a:srgbClr val="C00000"/>
              </a:solidFill>
            </a:endParaRPr>
          </a:p>
        </p:txBody>
      </p:sp>
      <p:sp>
        <p:nvSpPr>
          <p:cNvPr id="3" name="Content Placeholder 2">
            <a:extLst>
              <a:ext uri="{FF2B5EF4-FFF2-40B4-BE49-F238E27FC236}">
                <a16:creationId xmlns:a16="http://schemas.microsoft.com/office/drawing/2014/main" id="{E05B660F-DE19-5546-8D15-72111B59A8D1}"/>
              </a:ext>
            </a:extLst>
          </p:cNvPr>
          <p:cNvSpPr>
            <a:spLocks noGrp="1"/>
          </p:cNvSpPr>
          <p:nvPr>
            <p:ph idx="1"/>
          </p:nvPr>
        </p:nvSpPr>
        <p:spPr>
          <a:xfrm>
            <a:off x="233402" y="2724201"/>
            <a:ext cx="3837910" cy="3886659"/>
          </a:xfrm>
        </p:spPr>
        <p:txBody>
          <a:bodyPr>
            <a:noAutofit/>
          </a:bodyPr>
          <a:lstStyle/>
          <a:p>
            <a:pPr>
              <a:lnSpc>
                <a:spcPct val="150000"/>
              </a:lnSpc>
            </a:pPr>
            <a:r>
              <a:rPr lang="en-US" sz="2400" dirty="0">
                <a:effectLst/>
                <a:latin typeface="AdvTT5235d5a9"/>
              </a:rPr>
              <a:t>15 studies</a:t>
            </a:r>
          </a:p>
          <a:p>
            <a:pPr lvl="1">
              <a:lnSpc>
                <a:spcPct val="150000"/>
              </a:lnSpc>
            </a:pPr>
            <a:r>
              <a:rPr lang="en-US" dirty="0">
                <a:latin typeface="AdvTT5235d5a9"/>
              </a:rPr>
              <a:t>1</a:t>
            </a:r>
            <a:r>
              <a:rPr lang="en-US" dirty="0">
                <a:effectLst/>
                <a:latin typeface="AdvTT5235d5a9"/>
              </a:rPr>
              <a:t>0 case-control </a:t>
            </a:r>
          </a:p>
          <a:p>
            <a:pPr lvl="1">
              <a:lnSpc>
                <a:spcPct val="150000"/>
              </a:lnSpc>
            </a:pPr>
            <a:r>
              <a:rPr lang="en-US" dirty="0">
                <a:effectLst/>
                <a:latin typeface="AdvTT5235d5a9"/>
              </a:rPr>
              <a:t>5 RCT </a:t>
            </a:r>
          </a:p>
          <a:p>
            <a:pPr>
              <a:lnSpc>
                <a:spcPct val="150000"/>
              </a:lnSpc>
            </a:pPr>
            <a:r>
              <a:rPr lang="en-US" sz="2400" dirty="0">
                <a:effectLst/>
                <a:latin typeface="AdvTT5235d5a9"/>
              </a:rPr>
              <a:t>1861 EOC patients </a:t>
            </a:r>
          </a:p>
          <a:p>
            <a:pPr lvl="1">
              <a:lnSpc>
                <a:spcPct val="150000"/>
              </a:lnSpc>
            </a:pPr>
            <a:r>
              <a:rPr lang="en-US" dirty="0">
                <a:effectLst/>
                <a:latin typeface="AdvTT5235d5a9"/>
              </a:rPr>
              <a:t>1057 pts – HIPEC</a:t>
            </a:r>
          </a:p>
          <a:p>
            <a:pPr lvl="1">
              <a:lnSpc>
                <a:spcPct val="150000"/>
              </a:lnSpc>
            </a:pPr>
            <a:r>
              <a:rPr lang="en-US" dirty="0">
                <a:effectLst/>
                <a:latin typeface="AdvTT5235d5a9"/>
              </a:rPr>
              <a:t>804 pts – No HIPEC </a:t>
            </a:r>
            <a:endParaRPr lang="en-US" dirty="0"/>
          </a:p>
        </p:txBody>
      </p:sp>
      <p:sp>
        <p:nvSpPr>
          <p:cNvPr id="4" name="TextBox 3">
            <a:extLst>
              <a:ext uri="{FF2B5EF4-FFF2-40B4-BE49-F238E27FC236}">
                <a16:creationId xmlns:a16="http://schemas.microsoft.com/office/drawing/2014/main" id="{A86166BF-D6F9-A74C-BF11-AADBB0E7161D}"/>
              </a:ext>
            </a:extLst>
          </p:cNvPr>
          <p:cNvSpPr txBox="1"/>
          <p:nvPr/>
        </p:nvSpPr>
        <p:spPr>
          <a:xfrm>
            <a:off x="8217724" y="6610861"/>
            <a:ext cx="3837910" cy="253916"/>
          </a:xfrm>
          <a:prstGeom prst="rect">
            <a:avLst/>
          </a:prstGeom>
          <a:noFill/>
        </p:spPr>
        <p:txBody>
          <a:bodyPr wrap="none" rtlCol="0">
            <a:spAutoFit/>
          </a:bodyPr>
          <a:lstStyle/>
          <a:p>
            <a:r>
              <a:rPr lang="en-US" sz="1050" dirty="0"/>
              <a:t>Kim SI, et al. </a:t>
            </a:r>
            <a:r>
              <a:rPr lang="en-US" sz="1050" dirty="0" err="1"/>
              <a:t>Gynecol</a:t>
            </a:r>
            <a:r>
              <a:rPr lang="en-US" sz="1050" dirty="0"/>
              <a:t> Oncol. 2022 Oct 20:S0090-8258(22)01887-X. </a:t>
            </a:r>
            <a:endParaRPr lang="en-TR" sz="1050" dirty="0"/>
          </a:p>
        </p:txBody>
      </p:sp>
      <p:pic>
        <p:nvPicPr>
          <p:cNvPr id="9" name="Picture 8">
            <a:extLst>
              <a:ext uri="{FF2B5EF4-FFF2-40B4-BE49-F238E27FC236}">
                <a16:creationId xmlns:a16="http://schemas.microsoft.com/office/drawing/2014/main" id="{92270903-8A96-EE45-B898-5EAC124C071F}"/>
              </a:ext>
            </a:extLst>
          </p:cNvPr>
          <p:cNvPicPr>
            <a:picLocks noChangeAspect="1"/>
          </p:cNvPicPr>
          <p:nvPr/>
        </p:nvPicPr>
        <p:blipFill>
          <a:blip r:embed="rId2"/>
          <a:stretch>
            <a:fillRect/>
          </a:stretch>
        </p:blipFill>
        <p:spPr>
          <a:xfrm>
            <a:off x="136366" y="839019"/>
            <a:ext cx="10202253" cy="1727200"/>
          </a:xfrm>
          <a:prstGeom prst="rect">
            <a:avLst/>
          </a:prstGeom>
          <a:ln>
            <a:solidFill>
              <a:schemeClr val="tx1"/>
            </a:solidFill>
          </a:ln>
        </p:spPr>
      </p:pic>
      <p:pic>
        <p:nvPicPr>
          <p:cNvPr id="11" name="Picture 10">
            <a:extLst>
              <a:ext uri="{FF2B5EF4-FFF2-40B4-BE49-F238E27FC236}">
                <a16:creationId xmlns:a16="http://schemas.microsoft.com/office/drawing/2014/main" id="{8F33613C-56BF-864C-BD56-164F61A3203D}"/>
              </a:ext>
            </a:extLst>
          </p:cNvPr>
          <p:cNvPicPr>
            <a:picLocks noChangeAspect="1"/>
          </p:cNvPicPr>
          <p:nvPr/>
        </p:nvPicPr>
        <p:blipFill>
          <a:blip r:embed="rId3"/>
          <a:stretch>
            <a:fillRect/>
          </a:stretch>
        </p:blipFill>
        <p:spPr>
          <a:xfrm>
            <a:off x="10627238" y="927919"/>
            <a:ext cx="1231900" cy="1549400"/>
          </a:xfrm>
          <a:prstGeom prst="rect">
            <a:avLst/>
          </a:prstGeom>
        </p:spPr>
      </p:pic>
      <p:sp>
        <p:nvSpPr>
          <p:cNvPr id="16" name="TextBox 15">
            <a:extLst>
              <a:ext uri="{FF2B5EF4-FFF2-40B4-BE49-F238E27FC236}">
                <a16:creationId xmlns:a16="http://schemas.microsoft.com/office/drawing/2014/main" id="{90E6E05D-D972-244D-B554-4226CF5CCE49}"/>
              </a:ext>
            </a:extLst>
          </p:cNvPr>
          <p:cNvSpPr txBox="1"/>
          <p:nvPr/>
        </p:nvSpPr>
        <p:spPr>
          <a:xfrm>
            <a:off x="5605647" y="4399658"/>
            <a:ext cx="3837910" cy="2231958"/>
          </a:xfrm>
          <a:prstGeom prst="rect">
            <a:avLst/>
          </a:prstGeom>
          <a:noFill/>
          <a:ln>
            <a:solidFill>
              <a:schemeClr val="tx1"/>
            </a:solidFill>
          </a:ln>
        </p:spPr>
        <p:txBody>
          <a:bodyPr wrap="square" rtlCol="0">
            <a:spAutoFit/>
          </a:bodyPr>
          <a:lstStyle/>
          <a:p>
            <a:pPr algn="ctr">
              <a:lnSpc>
                <a:spcPct val="150000"/>
              </a:lnSpc>
            </a:pPr>
            <a:r>
              <a:rPr lang="en-US" sz="3200" dirty="0">
                <a:latin typeface="AdvTT5235d5a9"/>
              </a:rPr>
              <a:t>W</a:t>
            </a:r>
            <a:r>
              <a:rPr lang="en-US" sz="3200" dirty="0">
                <a:effectLst/>
                <a:latin typeface="AdvTT5235d5a9"/>
              </a:rPr>
              <a:t>ithin 6 Months</a:t>
            </a:r>
          </a:p>
          <a:p>
            <a:pPr algn="ctr">
              <a:lnSpc>
                <a:spcPct val="150000"/>
              </a:lnSpc>
            </a:pPr>
            <a:r>
              <a:rPr lang="en-US" sz="3200" dirty="0">
                <a:effectLst/>
                <a:latin typeface="AdvTT5235d5a9"/>
              </a:rPr>
              <a:t>Vs. </a:t>
            </a:r>
          </a:p>
          <a:p>
            <a:pPr algn="ctr">
              <a:lnSpc>
                <a:spcPct val="150000"/>
              </a:lnSpc>
            </a:pPr>
            <a:r>
              <a:rPr lang="en-US" sz="3200" dirty="0">
                <a:effectLst/>
                <a:latin typeface="AdvTT5235d5a9"/>
              </a:rPr>
              <a:t>6 Months or Longer</a:t>
            </a:r>
            <a:endParaRPr lang="en-US" sz="4000" u="sng" dirty="0">
              <a:effectLst/>
              <a:latin typeface="AdvTT5235d5a9"/>
            </a:endParaRPr>
          </a:p>
        </p:txBody>
      </p:sp>
      <p:sp>
        <p:nvSpPr>
          <p:cNvPr id="5" name="TextBox 4">
            <a:extLst>
              <a:ext uri="{FF2B5EF4-FFF2-40B4-BE49-F238E27FC236}">
                <a16:creationId xmlns:a16="http://schemas.microsoft.com/office/drawing/2014/main" id="{6172838C-0DD0-1A49-A9B8-50D887E316E2}"/>
              </a:ext>
            </a:extLst>
          </p:cNvPr>
          <p:cNvSpPr txBox="1"/>
          <p:nvPr/>
        </p:nvSpPr>
        <p:spPr>
          <a:xfrm>
            <a:off x="4113156" y="2839198"/>
            <a:ext cx="6822893" cy="523220"/>
          </a:xfrm>
          <a:prstGeom prst="rect">
            <a:avLst/>
          </a:prstGeom>
          <a:noFill/>
          <a:ln>
            <a:solidFill>
              <a:schemeClr val="tx1"/>
            </a:solidFill>
          </a:ln>
        </p:spPr>
        <p:txBody>
          <a:bodyPr wrap="none" rtlCol="0">
            <a:spAutoFit/>
          </a:bodyPr>
          <a:lstStyle/>
          <a:p>
            <a:r>
              <a:rPr lang="en-US" sz="2800" dirty="0">
                <a:effectLst/>
                <a:latin typeface="AdvTT5235d5a9"/>
              </a:rPr>
              <a:t>Recent Exposure to CT Prior to CRS and HIPEC</a:t>
            </a:r>
            <a:endParaRPr lang="en-TR" sz="2800" dirty="0"/>
          </a:p>
        </p:txBody>
      </p:sp>
      <p:sp>
        <p:nvSpPr>
          <p:cNvPr id="6" name="Down Arrow 5">
            <a:extLst>
              <a:ext uri="{FF2B5EF4-FFF2-40B4-BE49-F238E27FC236}">
                <a16:creationId xmlns:a16="http://schemas.microsoft.com/office/drawing/2014/main" id="{89BA159B-B3F3-9245-81CC-AF4AB2005084}"/>
              </a:ext>
            </a:extLst>
          </p:cNvPr>
          <p:cNvSpPr/>
          <p:nvPr/>
        </p:nvSpPr>
        <p:spPr>
          <a:xfrm>
            <a:off x="7282286" y="3523248"/>
            <a:ext cx="484632" cy="766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847032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166BF-D6F9-A74C-BF11-AADBB0E7161D}"/>
              </a:ext>
            </a:extLst>
          </p:cNvPr>
          <p:cNvSpPr txBox="1"/>
          <p:nvPr/>
        </p:nvSpPr>
        <p:spPr>
          <a:xfrm>
            <a:off x="8217724" y="6610861"/>
            <a:ext cx="3837910" cy="253916"/>
          </a:xfrm>
          <a:prstGeom prst="rect">
            <a:avLst/>
          </a:prstGeom>
          <a:noFill/>
        </p:spPr>
        <p:txBody>
          <a:bodyPr wrap="none" rtlCol="0">
            <a:spAutoFit/>
          </a:bodyPr>
          <a:lstStyle/>
          <a:p>
            <a:r>
              <a:rPr lang="en-US" sz="1050" dirty="0"/>
              <a:t>Kim SI, et al. </a:t>
            </a:r>
            <a:r>
              <a:rPr lang="en-US" sz="1050" dirty="0" err="1"/>
              <a:t>Gynecol</a:t>
            </a:r>
            <a:r>
              <a:rPr lang="en-US" sz="1050" dirty="0"/>
              <a:t> Oncol. 2022 Oct 20:S0090-8258(22)01887-X. </a:t>
            </a:r>
            <a:endParaRPr lang="en-TR" sz="1050" dirty="0"/>
          </a:p>
        </p:txBody>
      </p:sp>
      <p:pic>
        <p:nvPicPr>
          <p:cNvPr id="9" name="Picture 8">
            <a:extLst>
              <a:ext uri="{FF2B5EF4-FFF2-40B4-BE49-F238E27FC236}">
                <a16:creationId xmlns:a16="http://schemas.microsoft.com/office/drawing/2014/main" id="{92270903-8A96-EE45-B898-5EAC124C071F}"/>
              </a:ext>
            </a:extLst>
          </p:cNvPr>
          <p:cNvPicPr>
            <a:picLocks noChangeAspect="1"/>
          </p:cNvPicPr>
          <p:nvPr/>
        </p:nvPicPr>
        <p:blipFill>
          <a:blip r:embed="rId3"/>
          <a:stretch>
            <a:fillRect/>
          </a:stretch>
        </p:blipFill>
        <p:spPr>
          <a:xfrm>
            <a:off x="136366" y="839019"/>
            <a:ext cx="10202253" cy="1727200"/>
          </a:xfrm>
          <a:prstGeom prst="rect">
            <a:avLst/>
          </a:prstGeom>
          <a:ln>
            <a:solidFill>
              <a:schemeClr val="tx1"/>
            </a:solidFill>
          </a:ln>
        </p:spPr>
      </p:pic>
      <p:pic>
        <p:nvPicPr>
          <p:cNvPr id="11" name="Picture 10">
            <a:extLst>
              <a:ext uri="{FF2B5EF4-FFF2-40B4-BE49-F238E27FC236}">
                <a16:creationId xmlns:a16="http://schemas.microsoft.com/office/drawing/2014/main" id="{8F33613C-56BF-864C-BD56-164F61A3203D}"/>
              </a:ext>
            </a:extLst>
          </p:cNvPr>
          <p:cNvPicPr>
            <a:picLocks noChangeAspect="1"/>
          </p:cNvPicPr>
          <p:nvPr/>
        </p:nvPicPr>
        <p:blipFill>
          <a:blip r:embed="rId4"/>
          <a:stretch>
            <a:fillRect/>
          </a:stretch>
        </p:blipFill>
        <p:spPr>
          <a:xfrm>
            <a:off x="10627238" y="927919"/>
            <a:ext cx="1231900" cy="1549400"/>
          </a:xfrm>
          <a:prstGeom prst="rect">
            <a:avLst/>
          </a:prstGeom>
        </p:spPr>
      </p:pic>
      <p:pic>
        <p:nvPicPr>
          <p:cNvPr id="13" name="Picture 12">
            <a:extLst>
              <a:ext uri="{FF2B5EF4-FFF2-40B4-BE49-F238E27FC236}">
                <a16:creationId xmlns:a16="http://schemas.microsoft.com/office/drawing/2014/main" id="{425A5FFA-71F5-754D-B2B8-D088CBA85A7F}"/>
              </a:ext>
            </a:extLst>
          </p:cNvPr>
          <p:cNvPicPr>
            <a:picLocks noChangeAspect="1"/>
          </p:cNvPicPr>
          <p:nvPr/>
        </p:nvPicPr>
        <p:blipFill>
          <a:blip r:embed="rId5"/>
          <a:stretch>
            <a:fillRect/>
          </a:stretch>
        </p:blipFill>
        <p:spPr>
          <a:xfrm rot="1533475">
            <a:off x="10225545" y="514259"/>
            <a:ext cx="2022163" cy="200395"/>
          </a:xfrm>
          <a:prstGeom prst="rect">
            <a:avLst/>
          </a:prstGeom>
        </p:spPr>
      </p:pic>
      <p:pic>
        <p:nvPicPr>
          <p:cNvPr id="12" name="Picture 11">
            <a:extLst>
              <a:ext uri="{FF2B5EF4-FFF2-40B4-BE49-F238E27FC236}">
                <a16:creationId xmlns:a16="http://schemas.microsoft.com/office/drawing/2014/main" id="{20BD29FA-2869-2F4A-A728-F35CB787C0EA}"/>
              </a:ext>
            </a:extLst>
          </p:cNvPr>
          <p:cNvPicPr>
            <a:picLocks noChangeAspect="1"/>
          </p:cNvPicPr>
          <p:nvPr/>
        </p:nvPicPr>
        <p:blipFill>
          <a:blip r:embed="rId6"/>
          <a:stretch>
            <a:fillRect/>
          </a:stretch>
        </p:blipFill>
        <p:spPr>
          <a:xfrm>
            <a:off x="201971" y="3357472"/>
            <a:ext cx="5894029" cy="3235078"/>
          </a:xfrm>
          <a:prstGeom prst="rect">
            <a:avLst/>
          </a:prstGeom>
          <a:ln>
            <a:solidFill>
              <a:schemeClr val="tx1"/>
            </a:solidFill>
          </a:ln>
        </p:spPr>
      </p:pic>
      <p:sp>
        <p:nvSpPr>
          <p:cNvPr id="14" name="TextBox 13">
            <a:extLst>
              <a:ext uri="{FF2B5EF4-FFF2-40B4-BE49-F238E27FC236}">
                <a16:creationId xmlns:a16="http://schemas.microsoft.com/office/drawing/2014/main" id="{AC859D5B-007F-BC4C-AFA3-969E22CC046F}"/>
              </a:ext>
            </a:extLst>
          </p:cNvPr>
          <p:cNvSpPr txBox="1"/>
          <p:nvPr/>
        </p:nvSpPr>
        <p:spPr>
          <a:xfrm>
            <a:off x="3866479" y="2609218"/>
            <a:ext cx="4459041" cy="584775"/>
          </a:xfrm>
          <a:prstGeom prst="rect">
            <a:avLst/>
          </a:prstGeom>
          <a:noFill/>
        </p:spPr>
        <p:txBody>
          <a:bodyPr wrap="none" rtlCol="0">
            <a:spAutoFit/>
          </a:bodyPr>
          <a:lstStyle/>
          <a:p>
            <a:r>
              <a:rPr lang="en-TR" sz="3200" dirty="0">
                <a:solidFill>
                  <a:srgbClr val="C00000"/>
                </a:solidFill>
              </a:rPr>
              <a:t>Recent Exposure to CT (+)</a:t>
            </a:r>
          </a:p>
        </p:txBody>
      </p:sp>
      <p:pic>
        <p:nvPicPr>
          <p:cNvPr id="17" name="Picture 16">
            <a:extLst>
              <a:ext uri="{FF2B5EF4-FFF2-40B4-BE49-F238E27FC236}">
                <a16:creationId xmlns:a16="http://schemas.microsoft.com/office/drawing/2014/main" id="{715097C6-6230-E14A-A45C-D1884EA9561F}"/>
              </a:ext>
            </a:extLst>
          </p:cNvPr>
          <p:cNvPicPr>
            <a:picLocks noChangeAspect="1"/>
          </p:cNvPicPr>
          <p:nvPr/>
        </p:nvPicPr>
        <p:blipFill>
          <a:blip r:embed="rId7"/>
          <a:stretch>
            <a:fillRect/>
          </a:stretch>
        </p:blipFill>
        <p:spPr>
          <a:xfrm>
            <a:off x="6161604" y="3361623"/>
            <a:ext cx="5894030" cy="3249238"/>
          </a:xfrm>
          <a:prstGeom prst="rect">
            <a:avLst/>
          </a:prstGeom>
          <a:ln>
            <a:solidFill>
              <a:schemeClr val="tx1"/>
            </a:solidFill>
          </a:ln>
        </p:spPr>
      </p:pic>
      <p:sp>
        <p:nvSpPr>
          <p:cNvPr id="18" name="TextBox 17">
            <a:extLst>
              <a:ext uri="{FF2B5EF4-FFF2-40B4-BE49-F238E27FC236}">
                <a16:creationId xmlns:a16="http://schemas.microsoft.com/office/drawing/2014/main" id="{21C05A81-F1ED-6E42-B5E6-8D1B5058AE3E}"/>
              </a:ext>
            </a:extLst>
          </p:cNvPr>
          <p:cNvSpPr txBox="1"/>
          <p:nvPr/>
        </p:nvSpPr>
        <p:spPr>
          <a:xfrm>
            <a:off x="2796132" y="3554361"/>
            <a:ext cx="705706" cy="523220"/>
          </a:xfrm>
          <a:prstGeom prst="rect">
            <a:avLst/>
          </a:prstGeom>
          <a:noFill/>
        </p:spPr>
        <p:txBody>
          <a:bodyPr wrap="none" rtlCol="0">
            <a:spAutoFit/>
          </a:bodyPr>
          <a:lstStyle/>
          <a:p>
            <a:r>
              <a:rPr lang="en-TR" sz="2800" b="1" dirty="0">
                <a:solidFill>
                  <a:srgbClr val="C00000"/>
                </a:solidFill>
              </a:rPr>
              <a:t>PFS</a:t>
            </a:r>
          </a:p>
        </p:txBody>
      </p:sp>
      <p:sp>
        <p:nvSpPr>
          <p:cNvPr id="19" name="TextBox 18">
            <a:extLst>
              <a:ext uri="{FF2B5EF4-FFF2-40B4-BE49-F238E27FC236}">
                <a16:creationId xmlns:a16="http://schemas.microsoft.com/office/drawing/2014/main" id="{FE98A6D4-6F3E-634F-93E9-8037AD14602D}"/>
              </a:ext>
            </a:extLst>
          </p:cNvPr>
          <p:cNvSpPr txBox="1"/>
          <p:nvPr/>
        </p:nvSpPr>
        <p:spPr>
          <a:xfrm>
            <a:off x="8690161" y="3550500"/>
            <a:ext cx="596638" cy="523220"/>
          </a:xfrm>
          <a:prstGeom prst="rect">
            <a:avLst/>
          </a:prstGeom>
          <a:noFill/>
        </p:spPr>
        <p:txBody>
          <a:bodyPr wrap="none" rtlCol="0">
            <a:spAutoFit/>
          </a:bodyPr>
          <a:lstStyle/>
          <a:p>
            <a:r>
              <a:rPr lang="en-TR" sz="2800" b="1" dirty="0">
                <a:solidFill>
                  <a:srgbClr val="C00000"/>
                </a:solidFill>
              </a:rPr>
              <a:t>OS</a:t>
            </a:r>
          </a:p>
        </p:txBody>
      </p:sp>
      <p:sp>
        <p:nvSpPr>
          <p:cNvPr id="22" name="Right Arrow 21">
            <a:extLst>
              <a:ext uri="{FF2B5EF4-FFF2-40B4-BE49-F238E27FC236}">
                <a16:creationId xmlns:a16="http://schemas.microsoft.com/office/drawing/2014/main" id="{4D9C4E14-8CE2-3947-BF68-027A6EBAB840}"/>
              </a:ext>
            </a:extLst>
          </p:cNvPr>
          <p:cNvSpPr/>
          <p:nvPr/>
        </p:nvSpPr>
        <p:spPr>
          <a:xfrm>
            <a:off x="1054869" y="5443128"/>
            <a:ext cx="978408"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ight Arrow 22">
            <a:extLst>
              <a:ext uri="{FF2B5EF4-FFF2-40B4-BE49-F238E27FC236}">
                <a16:creationId xmlns:a16="http://schemas.microsoft.com/office/drawing/2014/main" id="{E31E2833-A748-F244-A693-33E6345C0A44}"/>
              </a:ext>
            </a:extLst>
          </p:cNvPr>
          <p:cNvSpPr/>
          <p:nvPr/>
        </p:nvSpPr>
        <p:spPr>
          <a:xfrm>
            <a:off x="6948899" y="5685444"/>
            <a:ext cx="978408"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Title 1">
            <a:extLst>
              <a:ext uri="{FF2B5EF4-FFF2-40B4-BE49-F238E27FC236}">
                <a16:creationId xmlns:a16="http://schemas.microsoft.com/office/drawing/2014/main" id="{D76B58B9-9084-9049-B2F3-7822A4CB00BD}"/>
              </a:ext>
            </a:extLst>
          </p:cNvPr>
          <p:cNvSpPr>
            <a:spLocks noGrp="1"/>
          </p:cNvSpPr>
          <p:nvPr>
            <p:ph type="title"/>
          </p:nvPr>
        </p:nvSpPr>
        <p:spPr>
          <a:xfrm>
            <a:off x="838200" y="-172085"/>
            <a:ext cx="10515600" cy="1325563"/>
          </a:xfrm>
          <a:noFill/>
        </p:spPr>
        <p:txBody>
          <a:bodyPr>
            <a:normAutofit/>
          </a:bodyPr>
          <a:lstStyle/>
          <a:p>
            <a:pPr algn="ctr"/>
            <a:r>
              <a:rPr lang="en-US" b="1" dirty="0">
                <a:solidFill>
                  <a:srgbClr val="C00000"/>
                </a:solidFill>
              </a:rPr>
              <a:t>R</a:t>
            </a:r>
            <a:r>
              <a:rPr lang="en-TR" b="1">
                <a:solidFill>
                  <a:srgbClr val="C00000"/>
                </a:solidFill>
              </a:rPr>
              <a:t>ecent </a:t>
            </a:r>
            <a:r>
              <a:rPr lang="tr-TR" b="1" dirty="0">
                <a:solidFill>
                  <a:srgbClr val="C00000"/>
                </a:solidFill>
              </a:rPr>
              <a:t>Meta-</a:t>
            </a:r>
            <a:r>
              <a:rPr lang="tr-TR" b="1" dirty="0" err="1">
                <a:solidFill>
                  <a:srgbClr val="C00000"/>
                </a:solidFill>
              </a:rPr>
              <a:t>analysis</a:t>
            </a:r>
            <a:endParaRPr lang="en-TR" b="1" dirty="0">
              <a:solidFill>
                <a:srgbClr val="C00000"/>
              </a:solidFill>
            </a:endParaRPr>
          </a:p>
        </p:txBody>
      </p:sp>
    </p:spTree>
    <p:extLst>
      <p:ext uri="{BB962C8B-B14F-4D97-AF65-F5344CB8AC3E}">
        <p14:creationId xmlns:p14="http://schemas.microsoft.com/office/powerpoint/2010/main" val="2728678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166BF-D6F9-A74C-BF11-AADBB0E7161D}"/>
              </a:ext>
            </a:extLst>
          </p:cNvPr>
          <p:cNvSpPr txBox="1"/>
          <p:nvPr/>
        </p:nvSpPr>
        <p:spPr>
          <a:xfrm>
            <a:off x="8217724" y="6610861"/>
            <a:ext cx="3837910" cy="253916"/>
          </a:xfrm>
          <a:prstGeom prst="rect">
            <a:avLst/>
          </a:prstGeom>
          <a:noFill/>
        </p:spPr>
        <p:txBody>
          <a:bodyPr wrap="none" rtlCol="0">
            <a:spAutoFit/>
          </a:bodyPr>
          <a:lstStyle/>
          <a:p>
            <a:r>
              <a:rPr lang="en-US" sz="1050" dirty="0"/>
              <a:t>Kim SI, et al. </a:t>
            </a:r>
            <a:r>
              <a:rPr lang="en-US" sz="1050" dirty="0" err="1"/>
              <a:t>Gynecol</a:t>
            </a:r>
            <a:r>
              <a:rPr lang="en-US" sz="1050" dirty="0"/>
              <a:t> Oncol. 2022 Oct 20:S0090-8258(22)01887-X. </a:t>
            </a:r>
            <a:endParaRPr lang="en-TR" sz="1050" dirty="0"/>
          </a:p>
        </p:txBody>
      </p:sp>
      <p:pic>
        <p:nvPicPr>
          <p:cNvPr id="9" name="Picture 8">
            <a:extLst>
              <a:ext uri="{FF2B5EF4-FFF2-40B4-BE49-F238E27FC236}">
                <a16:creationId xmlns:a16="http://schemas.microsoft.com/office/drawing/2014/main" id="{92270903-8A96-EE45-B898-5EAC124C071F}"/>
              </a:ext>
            </a:extLst>
          </p:cNvPr>
          <p:cNvPicPr>
            <a:picLocks noChangeAspect="1"/>
          </p:cNvPicPr>
          <p:nvPr/>
        </p:nvPicPr>
        <p:blipFill>
          <a:blip r:embed="rId2"/>
          <a:stretch>
            <a:fillRect/>
          </a:stretch>
        </p:blipFill>
        <p:spPr>
          <a:xfrm>
            <a:off x="136366" y="839019"/>
            <a:ext cx="10202253" cy="1727200"/>
          </a:xfrm>
          <a:prstGeom prst="rect">
            <a:avLst/>
          </a:prstGeom>
          <a:ln>
            <a:solidFill>
              <a:schemeClr val="tx1"/>
            </a:solidFill>
          </a:ln>
        </p:spPr>
      </p:pic>
      <p:pic>
        <p:nvPicPr>
          <p:cNvPr id="11" name="Picture 10">
            <a:extLst>
              <a:ext uri="{FF2B5EF4-FFF2-40B4-BE49-F238E27FC236}">
                <a16:creationId xmlns:a16="http://schemas.microsoft.com/office/drawing/2014/main" id="{8F33613C-56BF-864C-BD56-164F61A3203D}"/>
              </a:ext>
            </a:extLst>
          </p:cNvPr>
          <p:cNvPicPr>
            <a:picLocks noChangeAspect="1"/>
          </p:cNvPicPr>
          <p:nvPr/>
        </p:nvPicPr>
        <p:blipFill>
          <a:blip r:embed="rId3"/>
          <a:stretch>
            <a:fillRect/>
          </a:stretch>
        </p:blipFill>
        <p:spPr>
          <a:xfrm>
            <a:off x="10627238" y="927919"/>
            <a:ext cx="1231900" cy="1549400"/>
          </a:xfrm>
          <a:prstGeom prst="rect">
            <a:avLst/>
          </a:prstGeom>
        </p:spPr>
      </p:pic>
      <p:pic>
        <p:nvPicPr>
          <p:cNvPr id="13" name="Picture 12">
            <a:extLst>
              <a:ext uri="{FF2B5EF4-FFF2-40B4-BE49-F238E27FC236}">
                <a16:creationId xmlns:a16="http://schemas.microsoft.com/office/drawing/2014/main" id="{425A5FFA-71F5-754D-B2B8-D088CBA85A7F}"/>
              </a:ext>
            </a:extLst>
          </p:cNvPr>
          <p:cNvPicPr>
            <a:picLocks noChangeAspect="1"/>
          </p:cNvPicPr>
          <p:nvPr/>
        </p:nvPicPr>
        <p:blipFill>
          <a:blip r:embed="rId4"/>
          <a:stretch>
            <a:fillRect/>
          </a:stretch>
        </p:blipFill>
        <p:spPr>
          <a:xfrm rot="1533475">
            <a:off x="10225545" y="514259"/>
            <a:ext cx="2022163" cy="200395"/>
          </a:xfrm>
          <a:prstGeom prst="rect">
            <a:avLst/>
          </a:prstGeom>
        </p:spPr>
      </p:pic>
      <p:pic>
        <p:nvPicPr>
          <p:cNvPr id="5" name="Picture 4">
            <a:extLst>
              <a:ext uri="{FF2B5EF4-FFF2-40B4-BE49-F238E27FC236}">
                <a16:creationId xmlns:a16="http://schemas.microsoft.com/office/drawing/2014/main" id="{163214B8-AD6D-8F4F-AE10-AEAF380E4326}"/>
              </a:ext>
            </a:extLst>
          </p:cNvPr>
          <p:cNvPicPr>
            <a:picLocks noChangeAspect="1"/>
          </p:cNvPicPr>
          <p:nvPr/>
        </p:nvPicPr>
        <p:blipFill>
          <a:blip r:embed="rId5"/>
          <a:stretch>
            <a:fillRect/>
          </a:stretch>
        </p:blipFill>
        <p:spPr>
          <a:xfrm>
            <a:off x="0" y="3429000"/>
            <a:ext cx="5959634" cy="3068673"/>
          </a:xfrm>
          <a:prstGeom prst="rect">
            <a:avLst/>
          </a:prstGeom>
          <a:ln>
            <a:solidFill>
              <a:schemeClr val="tx1"/>
            </a:solidFill>
          </a:ln>
        </p:spPr>
      </p:pic>
      <p:pic>
        <p:nvPicPr>
          <p:cNvPr id="7" name="Picture 6">
            <a:extLst>
              <a:ext uri="{FF2B5EF4-FFF2-40B4-BE49-F238E27FC236}">
                <a16:creationId xmlns:a16="http://schemas.microsoft.com/office/drawing/2014/main" id="{F9B9EDB1-3E74-B149-82FE-9493DD41BD44}"/>
              </a:ext>
            </a:extLst>
          </p:cNvPr>
          <p:cNvPicPr>
            <a:picLocks noChangeAspect="1"/>
          </p:cNvPicPr>
          <p:nvPr/>
        </p:nvPicPr>
        <p:blipFill>
          <a:blip r:embed="rId6"/>
          <a:stretch>
            <a:fillRect/>
          </a:stretch>
        </p:blipFill>
        <p:spPr>
          <a:xfrm>
            <a:off x="6096000" y="3406279"/>
            <a:ext cx="5959634" cy="3068673"/>
          </a:xfrm>
          <a:prstGeom prst="rect">
            <a:avLst/>
          </a:prstGeom>
          <a:ln>
            <a:solidFill>
              <a:schemeClr val="tx1"/>
            </a:solidFill>
          </a:ln>
        </p:spPr>
      </p:pic>
      <p:sp>
        <p:nvSpPr>
          <p:cNvPr id="14" name="TextBox 13">
            <a:extLst>
              <a:ext uri="{FF2B5EF4-FFF2-40B4-BE49-F238E27FC236}">
                <a16:creationId xmlns:a16="http://schemas.microsoft.com/office/drawing/2014/main" id="{9542133B-99E0-464D-ACA7-0E0C1D64FD52}"/>
              </a:ext>
            </a:extLst>
          </p:cNvPr>
          <p:cNvSpPr txBox="1"/>
          <p:nvPr/>
        </p:nvSpPr>
        <p:spPr>
          <a:xfrm>
            <a:off x="3866479" y="2609218"/>
            <a:ext cx="4459041" cy="584775"/>
          </a:xfrm>
          <a:prstGeom prst="rect">
            <a:avLst/>
          </a:prstGeom>
          <a:noFill/>
        </p:spPr>
        <p:txBody>
          <a:bodyPr wrap="none" rtlCol="0">
            <a:spAutoFit/>
          </a:bodyPr>
          <a:lstStyle/>
          <a:p>
            <a:r>
              <a:rPr lang="en-TR" sz="3200" dirty="0">
                <a:solidFill>
                  <a:srgbClr val="C00000"/>
                </a:solidFill>
              </a:rPr>
              <a:t>Recent Exposure to CT (–)</a:t>
            </a:r>
          </a:p>
        </p:txBody>
      </p:sp>
      <p:sp>
        <p:nvSpPr>
          <p:cNvPr id="15" name="TextBox 14">
            <a:extLst>
              <a:ext uri="{FF2B5EF4-FFF2-40B4-BE49-F238E27FC236}">
                <a16:creationId xmlns:a16="http://schemas.microsoft.com/office/drawing/2014/main" id="{ABE1A63C-76EA-A440-B0DC-47058517C3DC}"/>
              </a:ext>
            </a:extLst>
          </p:cNvPr>
          <p:cNvSpPr txBox="1"/>
          <p:nvPr/>
        </p:nvSpPr>
        <p:spPr>
          <a:xfrm>
            <a:off x="2796132" y="3554361"/>
            <a:ext cx="705706" cy="523220"/>
          </a:xfrm>
          <a:prstGeom prst="rect">
            <a:avLst/>
          </a:prstGeom>
          <a:noFill/>
        </p:spPr>
        <p:txBody>
          <a:bodyPr wrap="none" rtlCol="0">
            <a:spAutoFit/>
          </a:bodyPr>
          <a:lstStyle/>
          <a:p>
            <a:r>
              <a:rPr lang="en-TR" sz="2800" b="1" dirty="0">
                <a:solidFill>
                  <a:srgbClr val="C00000"/>
                </a:solidFill>
              </a:rPr>
              <a:t>PFS</a:t>
            </a:r>
          </a:p>
        </p:txBody>
      </p:sp>
      <p:sp>
        <p:nvSpPr>
          <p:cNvPr id="16" name="TextBox 15">
            <a:extLst>
              <a:ext uri="{FF2B5EF4-FFF2-40B4-BE49-F238E27FC236}">
                <a16:creationId xmlns:a16="http://schemas.microsoft.com/office/drawing/2014/main" id="{C1A4D73E-EB0D-F44E-9894-ED6E051BA8CD}"/>
              </a:ext>
            </a:extLst>
          </p:cNvPr>
          <p:cNvSpPr txBox="1"/>
          <p:nvPr/>
        </p:nvSpPr>
        <p:spPr>
          <a:xfrm>
            <a:off x="8690161" y="3550500"/>
            <a:ext cx="596638" cy="523220"/>
          </a:xfrm>
          <a:prstGeom prst="rect">
            <a:avLst/>
          </a:prstGeom>
          <a:noFill/>
        </p:spPr>
        <p:txBody>
          <a:bodyPr wrap="none" rtlCol="0">
            <a:spAutoFit/>
          </a:bodyPr>
          <a:lstStyle/>
          <a:p>
            <a:r>
              <a:rPr lang="en-TR" sz="2800" b="1" dirty="0">
                <a:solidFill>
                  <a:srgbClr val="C00000"/>
                </a:solidFill>
              </a:rPr>
              <a:t>OS</a:t>
            </a:r>
          </a:p>
        </p:txBody>
      </p:sp>
      <p:sp>
        <p:nvSpPr>
          <p:cNvPr id="21" name="Right Arrow 20">
            <a:extLst>
              <a:ext uri="{FF2B5EF4-FFF2-40B4-BE49-F238E27FC236}">
                <a16:creationId xmlns:a16="http://schemas.microsoft.com/office/drawing/2014/main" id="{BA102BAE-9BB0-3148-8C79-7A88BD34ED66}"/>
              </a:ext>
            </a:extLst>
          </p:cNvPr>
          <p:cNvSpPr/>
          <p:nvPr/>
        </p:nvSpPr>
        <p:spPr>
          <a:xfrm>
            <a:off x="1118370" y="5200812"/>
            <a:ext cx="978408"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Right Arrow 21">
            <a:extLst>
              <a:ext uri="{FF2B5EF4-FFF2-40B4-BE49-F238E27FC236}">
                <a16:creationId xmlns:a16="http://schemas.microsoft.com/office/drawing/2014/main" id="{0A77EADA-5C88-CE46-ADBD-F0149D265627}"/>
              </a:ext>
            </a:extLst>
          </p:cNvPr>
          <p:cNvSpPr/>
          <p:nvPr/>
        </p:nvSpPr>
        <p:spPr>
          <a:xfrm>
            <a:off x="7078004" y="5386449"/>
            <a:ext cx="978408"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8" name="Title 1">
            <a:extLst>
              <a:ext uri="{FF2B5EF4-FFF2-40B4-BE49-F238E27FC236}">
                <a16:creationId xmlns:a16="http://schemas.microsoft.com/office/drawing/2014/main" id="{AC059D66-AE56-3C4D-B329-AB7907329CBE}"/>
              </a:ext>
            </a:extLst>
          </p:cNvPr>
          <p:cNvSpPr>
            <a:spLocks noGrp="1"/>
          </p:cNvSpPr>
          <p:nvPr>
            <p:ph type="title"/>
          </p:nvPr>
        </p:nvSpPr>
        <p:spPr>
          <a:xfrm>
            <a:off x="838200" y="161259"/>
            <a:ext cx="9443052" cy="519778"/>
          </a:xfrm>
          <a:noFill/>
        </p:spPr>
        <p:txBody>
          <a:bodyPr>
            <a:normAutofit fontScale="90000"/>
          </a:bodyPr>
          <a:lstStyle/>
          <a:p>
            <a:pPr algn="ctr"/>
            <a:r>
              <a:rPr lang="en-US" b="1" dirty="0">
                <a:solidFill>
                  <a:srgbClr val="C00000"/>
                </a:solidFill>
              </a:rPr>
              <a:t>R</a:t>
            </a:r>
            <a:r>
              <a:rPr lang="en-TR" b="1">
                <a:solidFill>
                  <a:srgbClr val="C00000"/>
                </a:solidFill>
              </a:rPr>
              <a:t>ecent </a:t>
            </a:r>
            <a:r>
              <a:rPr lang="tr-TR" b="1" dirty="0">
                <a:solidFill>
                  <a:srgbClr val="C00000"/>
                </a:solidFill>
              </a:rPr>
              <a:t>Meta-</a:t>
            </a:r>
            <a:r>
              <a:rPr lang="tr-TR" b="1" dirty="0" err="1">
                <a:solidFill>
                  <a:srgbClr val="C00000"/>
                </a:solidFill>
              </a:rPr>
              <a:t>analysis</a:t>
            </a:r>
            <a:endParaRPr lang="en-TR" b="1" dirty="0">
              <a:solidFill>
                <a:srgbClr val="C00000"/>
              </a:solidFill>
            </a:endParaRPr>
          </a:p>
        </p:txBody>
      </p:sp>
    </p:spTree>
    <p:extLst>
      <p:ext uri="{BB962C8B-B14F-4D97-AF65-F5344CB8AC3E}">
        <p14:creationId xmlns:p14="http://schemas.microsoft.com/office/powerpoint/2010/main" val="950466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E1771-9435-0144-912B-2B12E80EF930}"/>
              </a:ext>
            </a:extLst>
          </p:cNvPr>
          <p:cNvSpPr>
            <a:spLocks noGrp="1"/>
          </p:cNvSpPr>
          <p:nvPr>
            <p:ph idx="1"/>
          </p:nvPr>
        </p:nvSpPr>
        <p:spPr>
          <a:xfrm>
            <a:off x="514643" y="2274665"/>
            <a:ext cx="5281246" cy="1943996"/>
          </a:xfrm>
          <a:ln>
            <a:solidFill>
              <a:schemeClr val="tx1"/>
            </a:solidFill>
          </a:ln>
        </p:spPr>
        <p:txBody>
          <a:bodyPr>
            <a:normAutofit/>
          </a:bodyPr>
          <a:lstStyle/>
          <a:p>
            <a:pPr>
              <a:lnSpc>
                <a:spcPct val="150000"/>
              </a:lnSpc>
            </a:pPr>
            <a:r>
              <a:rPr lang="en-US" sz="1800" dirty="0">
                <a:effectLst/>
                <a:latin typeface="AdvTTa9c1b374"/>
              </a:rPr>
              <a:t>104 ROC patients</a:t>
            </a:r>
          </a:p>
          <a:p>
            <a:pPr>
              <a:lnSpc>
                <a:spcPct val="150000"/>
              </a:lnSpc>
            </a:pPr>
            <a:r>
              <a:rPr lang="en-US" sz="1800" dirty="0">
                <a:latin typeface="AdvTTa9c1b374"/>
              </a:rPr>
              <a:t>M</a:t>
            </a:r>
            <a:r>
              <a:rPr lang="en-US" sz="1800" dirty="0">
                <a:effectLst/>
                <a:latin typeface="AdvTTa9c1b374"/>
              </a:rPr>
              <a:t>edian age: 57 years </a:t>
            </a:r>
          </a:p>
          <a:p>
            <a:pPr>
              <a:lnSpc>
                <a:spcPct val="150000"/>
              </a:lnSpc>
            </a:pPr>
            <a:r>
              <a:rPr lang="en-US" sz="1800" dirty="0">
                <a:effectLst/>
                <a:latin typeface="AdvTTa9c1b374"/>
              </a:rPr>
              <a:t>Median follow</a:t>
            </a:r>
            <a:r>
              <a:rPr lang="en-US" sz="1800" dirty="0">
                <a:effectLst/>
                <a:latin typeface="AdvTTa9c1b374+20"/>
              </a:rPr>
              <a:t>‐</a:t>
            </a:r>
            <a:r>
              <a:rPr lang="en-US" sz="1800" dirty="0">
                <a:effectLst/>
                <a:latin typeface="AdvTTa9c1b374"/>
              </a:rPr>
              <a:t>up:  15 months (range: 5</a:t>
            </a:r>
            <a:r>
              <a:rPr lang="en-US" sz="1800" dirty="0">
                <a:effectLst/>
                <a:latin typeface="AdvTTa9c1b374+20"/>
              </a:rPr>
              <a:t>–</a:t>
            </a:r>
            <a:r>
              <a:rPr lang="en-US" sz="1800" dirty="0">
                <a:effectLst/>
                <a:latin typeface="AdvTTa9c1b374"/>
              </a:rPr>
              <a:t>69 months)</a:t>
            </a:r>
          </a:p>
        </p:txBody>
      </p:sp>
      <p:sp>
        <p:nvSpPr>
          <p:cNvPr id="4" name="TextBox 3">
            <a:extLst>
              <a:ext uri="{FF2B5EF4-FFF2-40B4-BE49-F238E27FC236}">
                <a16:creationId xmlns:a16="http://schemas.microsoft.com/office/drawing/2014/main" id="{62D3219E-F86F-8B42-9AF2-EA16392616B3}"/>
              </a:ext>
            </a:extLst>
          </p:cNvPr>
          <p:cNvSpPr txBox="1"/>
          <p:nvPr/>
        </p:nvSpPr>
        <p:spPr>
          <a:xfrm>
            <a:off x="7357403" y="6583680"/>
            <a:ext cx="4562467" cy="253916"/>
          </a:xfrm>
          <a:prstGeom prst="rect">
            <a:avLst/>
          </a:prstGeom>
          <a:noFill/>
        </p:spPr>
        <p:txBody>
          <a:bodyPr wrap="none" rtlCol="0">
            <a:spAutoFit/>
          </a:bodyPr>
          <a:lstStyle/>
          <a:p>
            <a:r>
              <a:rPr lang="en-US" sz="1050" i="1" dirty="0" err="1"/>
              <a:t>Ayhan</a:t>
            </a:r>
            <a:r>
              <a:rPr lang="en-US" sz="1050" i="1" dirty="0"/>
              <a:t> A, et al. J Surg Oncol. 2022 Oct 20. </a:t>
            </a:r>
            <a:r>
              <a:rPr lang="en-US" sz="1050" i="1" dirty="0" err="1"/>
              <a:t>Epub</a:t>
            </a:r>
            <a:r>
              <a:rPr lang="en-US" sz="1050" i="1" dirty="0"/>
              <a:t> ahead of print. PMID: 36264620.</a:t>
            </a:r>
            <a:endParaRPr lang="en-TR" sz="1050" i="1" dirty="0"/>
          </a:p>
        </p:txBody>
      </p:sp>
      <p:pic>
        <p:nvPicPr>
          <p:cNvPr id="6" name="Picture 5">
            <a:extLst>
              <a:ext uri="{FF2B5EF4-FFF2-40B4-BE49-F238E27FC236}">
                <a16:creationId xmlns:a16="http://schemas.microsoft.com/office/drawing/2014/main" id="{20DA9345-1030-9A48-A48A-1EA6509797B4}"/>
              </a:ext>
            </a:extLst>
          </p:cNvPr>
          <p:cNvPicPr>
            <a:picLocks noChangeAspect="1"/>
          </p:cNvPicPr>
          <p:nvPr/>
        </p:nvPicPr>
        <p:blipFill>
          <a:blip r:embed="rId2"/>
          <a:stretch>
            <a:fillRect/>
          </a:stretch>
        </p:blipFill>
        <p:spPr>
          <a:xfrm>
            <a:off x="235871" y="138565"/>
            <a:ext cx="9822530" cy="1943995"/>
          </a:xfrm>
          <a:prstGeom prst="rect">
            <a:avLst/>
          </a:prstGeom>
          <a:ln>
            <a:solidFill>
              <a:schemeClr val="tx1"/>
            </a:solidFill>
          </a:ln>
        </p:spPr>
      </p:pic>
      <p:pic>
        <p:nvPicPr>
          <p:cNvPr id="8" name="Picture 7">
            <a:extLst>
              <a:ext uri="{FF2B5EF4-FFF2-40B4-BE49-F238E27FC236}">
                <a16:creationId xmlns:a16="http://schemas.microsoft.com/office/drawing/2014/main" id="{CAA35949-F900-C944-886C-6495EDF887D3}"/>
              </a:ext>
            </a:extLst>
          </p:cNvPr>
          <p:cNvPicPr>
            <a:picLocks noChangeAspect="1"/>
          </p:cNvPicPr>
          <p:nvPr/>
        </p:nvPicPr>
        <p:blipFill>
          <a:blip r:embed="rId3"/>
          <a:stretch>
            <a:fillRect/>
          </a:stretch>
        </p:blipFill>
        <p:spPr>
          <a:xfrm>
            <a:off x="10129912" y="287337"/>
            <a:ext cx="1993900" cy="393700"/>
          </a:xfrm>
          <a:prstGeom prst="rect">
            <a:avLst/>
          </a:prstGeom>
        </p:spPr>
      </p:pic>
      <p:sp>
        <p:nvSpPr>
          <p:cNvPr id="9" name="Content Placeholder 2">
            <a:extLst>
              <a:ext uri="{FF2B5EF4-FFF2-40B4-BE49-F238E27FC236}">
                <a16:creationId xmlns:a16="http://schemas.microsoft.com/office/drawing/2014/main" id="{EF4C6AB1-01B0-524D-8B09-2453BE29CDBB}"/>
              </a:ext>
            </a:extLst>
          </p:cNvPr>
          <p:cNvSpPr txBox="1">
            <a:spLocks/>
          </p:cNvSpPr>
          <p:nvPr/>
        </p:nvSpPr>
        <p:spPr>
          <a:xfrm>
            <a:off x="6096000" y="2274664"/>
            <a:ext cx="5581357" cy="4116912"/>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b="1" u="sng" dirty="0">
                <a:latin typeface="AdvTTa9c1b374"/>
              </a:rPr>
              <a:t>HIPEC:</a:t>
            </a:r>
          </a:p>
          <a:p>
            <a:pPr>
              <a:lnSpc>
                <a:spcPct val="150000"/>
              </a:lnSpc>
            </a:pPr>
            <a:r>
              <a:rPr lang="en-US" sz="1800" dirty="0">
                <a:latin typeface="AdvTTa9c1b374"/>
              </a:rPr>
              <a:t>R0 </a:t>
            </a:r>
          </a:p>
          <a:p>
            <a:pPr>
              <a:lnSpc>
                <a:spcPct val="150000"/>
              </a:lnSpc>
            </a:pPr>
            <a:r>
              <a:rPr lang="en-US" sz="1800" dirty="0">
                <a:latin typeface="AdvTTa9c1b374"/>
              </a:rPr>
              <a:t>Closed technique </a:t>
            </a:r>
          </a:p>
          <a:p>
            <a:pPr>
              <a:lnSpc>
                <a:spcPct val="150000"/>
              </a:lnSpc>
            </a:pPr>
            <a:r>
              <a:rPr lang="en-US" sz="1800" dirty="0">
                <a:latin typeface="AdvTTa9c1b374"/>
              </a:rPr>
              <a:t>Inflow rate: 500</a:t>
            </a:r>
            <a:r>
              <a:rPr lang="en-US" sz="1800" dirty="0">
                <a:latin typeface="AdvTTa9c1b374+20"/>
              </a:rPr>
              <a:t>–</a:t>
            </a:r>
            <a:r>
              <a:rPr lang="en-US" sz="1800" dirty="0">
                <a:latin typeface="AdvTTa9c1b374"/>
              </a:rPr>
              <a:t>700 ml/min </a:t>
            </a:r>
          </a:p>
          <a:p>
            <a:pPr>
              <a:lnSpc>
                <a:spcPct val="150000"/>
              </a:lnSpc>
            </a:pPr>
            <a:r>
              <a:rPr lang="en-US" sz="1800" dirty="0">
                <a:latin typeface="AdvTTa9c1b374"/>
              </a:rPr>
              <a:t>Outflow rate: 300</a:t>
            </a:r>
            <a:r>
              <a:rPr lang="en-US" sz="1800" dirty="0">
                <a:latin typeface="AdvTTa9c1b374+20"/>
              </a:rPr>
              <a:t>–</a:t>
            </a:r>
            <a:r>
              <a:rPr lang="en-US" sz="1800" dirty="0">
                <a:latin typeface="AdvTTa9c1b374"/>
              </a:rPr>
              <a:t>400 ml/min</a:t>
            </a:r>
          </a:p>
          <a:p>
            <a:pPr>
              <a:lnSpc>
                <a:spcPct val="150000"/>
              </a:lnSpc>
            </a:pPr>
            <a:r>
              <a:rPr lang="en-US" sz="1800" dirty="0">
                <a:latin typeface="AdvTTa9c1b374"/>
              </a:rPr>
              <a:t>4000 ml of Ringer's lactate solution</a:t>
            </a:r>
          </a:p>
          <a:p>
            <a:pPr>
              <a:lnSpc>
                <a:spcPct val="150000"/>
              </a:lnSpc>
            </a:pPr>
            <a:r>
              <a:rPr lang="en-US" sz="1800" dirty="0">
                <a:latin typeface="AdvTTa9c1b374"/>
              </a:rPr>
              <a:t>41.5 C </a:t>
            </a:r>
          </a:p>
          <a:p>
            <a:pPr>
              <a:lnSpc>
                <a:spcPct val="150000"/>
              </a:lnSpc>
            </a:pPr>
            <a:r>
              <a:rPr lang="en-US" sz="1800" dirty="0">
                <a:latin typeface="AdvTTa9c1b374"/>
              </a:rPr>
              <a:t>Cisplatin at 75mg/m2 or carboplatin at 300 mg/m2. </a:t>
            </a:r>
            <a:endParaRPr lang="en-US" dirty="0"/>
          </a:p>
          <a:p>
            <a:pPr>
              <a:lnSpc>
                <a:spcPct val="150000"/>
              </a:lnSpc>
            </a:pPr>
            <a:endParaRPr lang="en-US" dirty="0"/>
          </a:p>
        </p:txBody>
      </p:sp>
      <p:pic>
        <p:nvPicPr>
          <p:cNvPr id="10" name="Content Placeholder 4">
            <a:extLst>
              <a:ext uri="{FF2B5EF4-FFF2-40B4-BE49-F238E27FC236}">
                <a16:creationId xmlns:a16="http://schemas.microsoft.com/office/drawing/2014/main" id="{D0A2363C-E253-7841-9DD2-4DA370CB07BD}"/>
              </a:ext>
            </a:extLst>
          </p:cNvPr>
          <p:cNvPicPr>
            <a:picLocks noChangeAspect="1"/>
          </p:cNvPicPr>
          <p:nvPr/>
        </p:nvPicPr>
        <p:blipFill>
          <a:blip r:embed="rId4"/>
          <a:stretch>
            <a:fillRect/>
          </a:stretch>
        </p:blipFill>
        <p:spPr>
          <a:xfrm>
            <a:off x="626210" y="4654406"/>
            <a:ext cx="4761716" cy="1878476"/>
          </a:xfrm>
          <a:prstGeom prst="rect">
            <a:avLst/>
          </a:prstGeom>
          <a:ln>
            <a:solidFill>
              <a:schemeClr val="tx1"/>
            </a:solidFill>
          </a:ln>
        </p:spPr>
      </p:pic>
    </p:spTree>
    <p:extLst>
      <p:ext uri="{BB962C8B-B14F-4D97-AF65-F5344CB8AC3E}">
        <p14:creationId xmlns:p14="http://schemas.microsoft.com/office/powerpoint/2010/main" val="38822647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D3219E-F86F-8B42-9AF2-EA16392616B3}"/>
              </a:ext>
            </a:extLst>
          </p:cNvPr>
          <p:cNvSpPr txBox="1"/>
          <p:nvPr/>
        </p:nvSpPr>
        <p:spPr>
          <a:xfrm>
            <a:off x="7357403" y="6583680"/>
            <a:ext cx="4562467" cy="253916"/>
          </a:xfrm>
          <a:prstGeom prst="rect">
            <a:avLst/>
          </a:prstGeom>
          <a:noFill/>
        </p:spPr>
        <p:txBody>
          <a:bodyPr wrap="none" rtlCol="0">
            <a:spAutoFit/>
          </a:bodyPr>
          <a:lstStyle/>
          <a:p>
            <a:r>
              <a:rPr lang="en-US" sz="1050" i="1" dirty="0" err="1"/>
              <a:t>Ayhan</a:t>
            </a:r>
            <a:r>
              <a:rPr lang="en-US" sz="1050" i="1" dirty="0"/>
              <a:t> A, et al. J Surg Oncol. 2022 Oct 20. </a:t>
            </a:r>
            <a:r>
              <a:rPr lang="en-US" sz="1050" i="1" dirty="0" err="1"/>
              <a:t>Epub</a:t>
            </a:r>
            <a:r>
              <a:rPr lang="en-US" sz="1050" i="1" dirty="0"/>
              <a:t> ahead of print. PMID: 36264620.</a:t>
            </a:r>
            <a:endParaRPr lang="en-TR" sz="1050" i="1" dirty="0"/>
          </a:p>
        </p:txBody>
      </p:sp>
      <p:pic>
        <p:nvPicPr>
          <p:cNvPr id="6" name="Picture 5">
            <a:extLst>
              <a:ext uri="{FF2B5EF4-FFF2-40B4-BE49-F238E27FC236}">
                <a16:creationId xmlns:a16="http://schemas.microsoft.com/office/drawing/2014/main" id="{20DA9345-1030-9A48-A48A-1EA6509797B4}"/>
              </a:ext>
            </a:extLst>
          </p:cNvPr>
          <p:cNvPicPr>
            <a:picLocks noChangeAspect="1"/>
          </p:cNvPicPr>
          <p:nvPr/>
        </p:nvPicPr>
        <p:blipFill>
          <a:blip r:embed="rId2"/>
          <a:stretch>
            <a:fillRect/>
          </a:stretch>
        </p:blipFill>
        <p:spPr>
          <a:xfrm>
            <a:off x="235871" y="138565"/>
            <a:ext cx="9822530" cy="1943995"/>
          </a:xfrm>
          <a:prstGeom prst="rect">
            <a:avLst/>
          </a:prstGeom>
          <a:ln>
            <a:solidFill>
              <a:schemeClr val="tx1"/>
            </a:solidFill>
          </a:ln>
        </p:spPr>
      </p:pic>
      <p:pic>
        <p:nvPicPr>
          <p:cNvPr id="8" name="Picture 7">
            <a:extLst>
              <a:ext uri="{FF2B5EF4-FFF2-40B4-BE49-F238E27FC236}">
                <a16:creationId xmlns:a16="http://schemas.microsoft.com/office/drawing/2014/main" id="{CAA35949-F900-C944-886C-6495EDF887D3}"/>
              </a:ext>
            </a:extLst>
          </p:cNvPr>
          <p:cNvPicPr>
            <a:picLocks noChangeAspect="1"/>
          </p:cNvPicPr>
          <p:nvPr/>
        </p:nvPicPr>
        <p:blipFill>
          <a:blip r:embed="rId3"/>
          <a:stretch>
            <a:fillRect/>
          </a:stretch>
        </p:blipFill>
        <p:spPr>
          <a:xfrm>
            <a:off x="10129912" y="287337"/>
            <a:ext cx="1993900" cy="393700"/>
          </a:xfrm>
          <a:prstGeom prst="rect">
            <a:avLst/>
          </a:prstGeom>
        </p:spPr>
      </p:pic>
      <p:pic>
        <p:nvPicPr>
          <p:cNvPr id="15" name="Content Placeholder 14">
            <a:extLst>
              <a:ext uri="{FF2B5EF4-FFF2-40B4-BE49-F238E27FC236}">
                <a16:creationId xmlns:a16="http://schemas.microsoft.com/office/drawing/2014/main" id="{82566C70-8F28-984B-99A0-61F5DC6F3949}"/>
              </a:ext>
            </a:extLst>
          </p:cNvPr>
          <p:cNvPicPr>
            <a:picLocks noGrp="1" noChangeAspect="1"/>
          </p:cNvPicPr>
          <p:nvPr>
            <p:ph idx="1"/>
          </p:nvPr>
        </p:nvPicPr>
        <p:blipFill>
          <a:blip r:embed="rId4"/>
          <a:stretch>
            <a:fillRect/>
          </a:stretch>
        </p:blipFill>
        <p:spPr>
          <a:xfrm>
            <a:off x="240113" y="2394746"/>
            <a:ext cx="11711773" cy="3741616"/>
          </a:xfrm>
        </p:spPr>
      </p:pic>
    </p:spTree>
    <p:extLst>
      <p:ext uri="{BB962C8B-B14F-4D97-AF65-F5344CB8AC3E}">
        <p14:creationId xmlns:p14="http://schemas.microsoft.com/office/powerpoint/2010/main" val="3278461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1915DB-5C71-2145-81BC-61E888E52387}"/>
              </a:ext>
            </a:extLst>
          </p:cNvPr>
          <p:cNvSpPr txBox="1">
            <a:spLocks/>
          </p:cNvSpPr>
          <p:nvPr/>
        </p:nvSpPr>
        <p:spPr>
          <a:xfrm>
            <a:off x="838200" y="192808"/>
            <a:ext cx="10515600" cy="519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HIPEC in Rare Ovarian Cancers (Mucinous Ovarian CA) </a:t>
            </a:r>
          </a:p>
        </p:txBody>
      </p:sp>
      <p:sp>
        <p:nvSpPr>
          <p:cNvPr id="5" name="TextBox 4">
            <a:extLst>
              <a:ext uri="{FF2B5EF4-FFF2-40B4-BE49-F238E27FC236}">
                <a16:creationId xmlns:a16="http://schemas.microsoft.com/office/drawing/2014/main" id="{105B8BEF-3121-724D-AA06-24B11FFA9AF6}"/>
              </a:ext>
            </a:extLst>
          </p:cNvPr>
          <p:cNvSpPr txBox="1"/>
          <p:nvPr/>
        </p:nvSpPr>
        <p:spPr>
          <a:xfrm>
            <a:off x="9541478" y="6527113"/>
            <a:ext cx="2547492" cy="261610"/>
          </a:xfrm>
          <a:prstGeom prst="rect">
            <a:avLst/>
          </a:prstGeom>
          <a:noFill/>
        </p:spPr>
        <p:txBody>
          <a:bodyPr wrap="none" rtlCol="0">
            <a:spAutoFit/>
          </a:bodyPr>
          <a:lstStyle/>
          <a:p>
            <a:r>
              <a:rPr lang="en-US" sz="1100" dirty="0">
                <a:latin typeface="Arial" panose="020B0604020202020204" pitchFamily="34" charset="0"/>
              </a:rPr>
              <a:t>Mercier F </a:t>
            </a:r>
            <a:r>
              <a:rPr lang="en-US" sz="1100" dirty="0">
                <a:effectLst/>
                <a:latin typeface="Arial" panose="020B0604020202020204" pitchFamily="34" charset="0"/>
              </a:rPr>
              <a:t>et al., Ann Surg Oncol</a:t>
            </a:r>
            <a:r>
              <a:rPr lang="en-US" sz="1100" dirty="0">
                <a:latin typeface="Arial" panose="020B0604020202020204" pitchFamily="34" charset="0"/>
              </a:rPr>
              <a:t>,</a:t>
            </a:r>
            <a:r>
              <a:rPr lang="en-US" sz="1100" dirty="0">
                <a:effectLst/>
                <a:latin typeface="Arial" panose="020B0604020202020204" pitchFamily="34" charset="0"/>
              </a:rPr>
              <a:t>2018</a:t>
            </a:r>
            <a:endParaRPr lang="en-US" sz="1100" dirty="0"/>
          </a:p>
        </p:txBody>
      </p:sp>
      <p:pic>
        <p:nvPicPr>
          <p:cNvPr id="2" name="Picture 1">
            <a:extLst>
              <a:ext uri="{FF2B5EF4-FFF2-40B4-BE49-F238E27FC236}">
                <a16:creationId xmlns:a16="http://schemas.microsoft.com/office/drawing/2014/main" id="{B6810FCE-B912-9602-946A-3232B1E95437}"/>
              </a:ext>
            </a:extLst>
          </p:cNvPr>
          <p:cNvPicPr>
            <a:picLocks noChangeAspect="1"/>
          </p:cNvPicPr>
          <p:nvPr/>
        </p:nvPicPr>
        <p:blipFill>
          <a:blip r:embed="rId2"/>
          <a:stretch>
            <a:fillRect/>
          </a:stretch>
        </p:blipFill>
        <p:spPr>
          <a:xfrm>
            <a:off x="482600" y="767688"/>
            <a:ext cx="8763065" cy="1563502"/>
          </a:xfrm>
          <a:prstGeom prst="rect">
            <a:avLst/>
          </a:prstGeom>
        </p:spPr>
      </p:pic>
      <p:sp>
        <p:nvSpPr>
          <p:cNvPr id="17" name="TextBox 16">
            <a:extLst>
              <a:ext uri="{FF2B5EF4-FFF2-40B4-BE49-F238E27FC236}">
                <a16:creationId xmlns:a16="http://schemas.microsoft.com/office/drawing/2014/main" id="{3F53A342-51C5-7AE3-9DBA-27F7808E8AAD}"/>
              </a:ext>
            </a:extLst>
          </p:cNvPr>
          <p:cNvSpPr txBox="1"/>
          <p:nvPr/>
        </p:nvSpPr>
        <p:spPr>
          <a:xfrm>
            <a:off x="605642" y="2386940"/>
            <a:ext cx="6448301"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210 pts , Median FU: 43.5 months</a:t>
            </a:r>
          </a:p>
          <a:p>
            <a:pPr marL="285750" indent="-285750">
              <a:buFont typeface="Arial" panose="020B0604020202020204" pitchFamily="34" charset="0"/>
              <a:buChar char="•"/>
            </a:pPr>
            <a:r>
              <a:rPr lang="en-US" b="1" dirty="0"/>
              <a:t>Mucinous </a:t>
            </a:r>
            <a:r>
              <a:rPr lang="en-US" b="1" dirty="0" err="1"/>
              <a:t>Ov</a:t>
            </a:r>
            <a:r>
              <a:rPr lang="en-US" b="1" dirty="0"/>
              <a:t> Ca (Cisplatin, Mitomycin C, Oxaliplatin)</a:t>
            </a:r>
          </a:p>
          <a:p>
            <a:pPr marL="285750" indent="-285750">
              <a:buFont typeface="Arial" panose="020B0604020202020204" pitchFamily="34" charset="0"/>
              <a:buChar char="•"/>
            </a:pPr>
            <a:r>
              <a:rPr lang="en-US" b="1" dirty="0"/>
              <a:t>DFS: 53.8 months, OS: 69.8 months</a:t>
            </a:r>
          </a:p>
        </p:txBody>
      </p:sp>
      <p:pic>
        <p:nvPicPr>
          <p:cNvPr id="18" name="Picture 17">
            <a:extLst>
              <a:ext uri="{FF2B5EF4-FFF2-40B4-BE49-F238E27FC236}">
                <a16:creationId xmlns:a16="http://schemas.microsoft.com/office/drawing/2014/main" id="{029F710C-E21E-8618-4B06-D4B71E596144}"/>
              </a:ext>
            </a:extLst>
          </p:cNvPr>
          <p:cNvPicPr>
            <a:picLocks noChangeAspect="1"/>
          </p:cNvPicPr>
          <p:nvPr/>
        </p:nvPicPr>
        <p:blipFill>
          <a:blip r:embed="rId3"/>
          <a:stretch>
            <a:fillRect/>
          </a:stretch>
        </p:blipFill>
        <p:spPr>
          <a:xfrm>
            <a:off x="7983186" y="2621112"/>
            <a:ext cx="3923805" cy="3683000"/>
          </a:xfrm>
          <a:prstGeom prst="rect">
            <a:avLst/>
          </a:prstGeom>
          <a:ln>
            <a:solidFill>
              <a:schemeClr val="accent1">
                <a:lumMod val="75000"/>
              </a:schemeClr>
            </a:solidFill>
          </a:ln>
        </p:spPr>
      </p:pic>
      <p:pic>
        <p:nvPicPr>
          <p:cNvPr id="19" name="Picture 18">
            <a:extLst>
              <a:ext uri="{FF2B5EF4-FFF2-40B4-BE49-F238E27FC236}">
                <a16:creationId xmlns:a16="http://schemas.microsoft.com/office/drawing/2014/main" id="{3E53C7D0-A79D-24EA-2B08-CEF37981693F}"/>
              </a:ext>
            </a:extLst>
          </p:cNvPr>
          <p:cNvPicPr>
            <a:picLocks noChangeAspect="1"/>
          </p:cNvPicPr>
          <p:nvPr/>
        </p:nvPicPr>
        <p:blipFill>
          <a:blip r:embed="rId4"/>
          <a:stretch>
            <a:fillRect/>
          </a:stretch>
        </p:blipFill>
        <p:spPr>
          <a:xfrm>
            <a:off x="285009" y="3460685"/>
            <a:ext cx="7322291" cy="3138271"/>
          </a:xfrm>
          <a:prstGeom prst="rect">
            <a:avLst/>
          </a:prstGeom>
          <a:ln>
            <a:solidFill>
              <a:schemeClr val="accent1">
                <a:lumMod val="75000"/>
              </a:schemeClr>
            </a:solidFill>
          </a:ln>
        </p:spPr>
      </p:pic>
      <p:sp>
        <p:nvSpPr>
          <p:cNvPr id="20" name="TextBox 19">
            <a:extLst>
              <a:ext uri="{FF2B5EF4-FFF2-40B4-BE49-F238E27FC236}">
                <a16:creationId xmlns:a16="http://schemas.microsoft.com/office/drawing/2014/main" id="{E1BDC4DF-2372-542F-C34D-09538363BFA8}"/>
              </a:ext>
            </a:extLst>
          </p:cNvPr>
          <p:cNvSpPr txBox="1"/>
          <p:nvPr/>
        </p:nvSpPr>
        <p:spPr>
          <a:xfrm>
            <a:off x="9660005" y="2109502"/>
            <a:ext cx="639727" cy="400110"/>
          </a:xfrm>
          <a:prstGeom prst="rect">
            <a:avLst/>
          </a:prstGeom>
          <a:noFill/>
          <a:ln>
            <a:solidFill>
              <a:srgbClr val="C00000"/>
            </a:solidFill>
          </a:ln>
        </p:spPr>
        <p:txBody>
          <a:bodyPr wrap="none" rtlCol="0">
            <a:spAutoFit/>
          </a:bodyPr>
          <a:lstStyle/>
          <a:p>
            <a:r>
              <a:rPr lang="en-US" sz="2000" b="1" dirty="0"/>
              <a:t>DFS</a:t>
            </a:r>
            <a:r>
              <a:rPr lang="en-US" sz="2000" dirty="0"/>
              <a:t> </a:t>
            </a:r>
          </a:p>
        </p:txBody>
      </p:sp>
      <p:sp>
        <p:nvSpPr>
          <p:cNvPr id="21" name="TextBox 20">
            <a:extLst>
              <a:ext uri="{FF2B5EF4-FFF2-40B4-BE49-F238E27FC236}">
                <a16:creationId xmlns:a16="http://schemas.microsoft.com/office/drawing/2014/main" id="{5D0D6F30-2076-6B7A-61C5-D1E3A878757C}"/>
              </a:ext>
            </a:extLst>
          </p:cNvPr>
          <p:cNvSpPr txBox="1"/>
          <p:nvPr/>
        </p:nvSpPr>
        <p:spPr>
          <a:xfrm>
            <a:off x="10664670" y="4277946"/>
            <a:ext cx="1147318" cy="369332"/>
          </a:xfrm>
          <a:prstGeom prst="rect">
            <a:avLst/>
          </a:prstGeom>
          <a:noFill/>
          <a:ln>
            <a:solidFill>
              <a:srgbClr val="C00000"/>
            </a:solidFill>
          </a:ln>
        </p:spPr>
        <p:txBody>
          <a:bodyPr wrap="square" rtlCol="0">
            <a:spAutoFit/>
          </a:bodyPr>
          <a:lstStyle/>
          <a:p>
            <a:r>
              <a:rPr lang="en-US" b="1" dirty="0"/>
              <a:t>Mucinous</a:t>
            </a:r>
            <a:r>
              <a:rPr lang="en-US" dirty="0"/>
              <a:t> </a:t>
            </a:r>
          </a:p>
        </p:txBody>
      </p:sp>
      <p:sp>
        <p:nvSpPr>
          <p:cNvPr id="22" name="Rounded Rectangle 21">
            <a:extLst>
              <a:ext uri="{FF2B5EF4-FFF2-40B4-BE49-F238E27FC236}">
                <a16:creationId xmlns:a16="http://schemas.microsoft.com/office/drawing/2014/main" id="{719E380D-D0AD-4B0B-062A-051B8BCE03EE}"/>
              </a:ext>
            </a:extLst>
          </p:cNvPr>
          <p:cNvSpPr/>
          <p:nvPr/>
        </p:nvSpPr>
        <p:spPr>
          <a:xfrm>
            <a:off x="285009" y="4864843"/>
            <a:ext cx="7042066" cy="3127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8823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E620-7D9D-874C-8455-A2280DAB7BDE}"/>
              </a:ext>
            </a:extLst>
          </p:cNvPr>
          <p:cNvSpPr>
            <a:spLocks noGrp="1"/>
          </p:cNvSpPr>
          <p:nvPr>
            <p:ph type="title"/>
          </p:nvPr>
        </p:nvSpPr>
        <p:spPr>
          <a:xfrm>
            <a:off x="838200" y="428259"/>
            <a:ext cx="10515600" cy="658132"/>
          </a:xfrm>
        </p:spPr>
        <p:txBody>
          <a:bodyPr>
            <a:normAutofit fontScale="90000"/>
          </a:bodyPr>
          <a:lstStyle/>
          <a:p>
            <a:pPr algn="ctr"/>
            <a:r>
              <a:rPr lang="en-TR" b="1" dirty="0">
                <a:solidFill>
                  <a:srgbClr val="FF0000"/>
                </a:solidFill>
              </a:rPr>
              <a:t>Recurrent Mucinous </a:t>
            </a:r>
            <a:r>
              <a:rPr lang="en-TR" b="1">
                <a:solidFill>
                  <a:srgbClr val="FF0000"/>
                </a:solidFill>
              </a:rPr>
              <a:t>Ovarian Cancer</a:t>
            </a:r>
            <a:r>
              <a:rPr lang="tr-TR" b="1" dirty="0">
                <a:solidFill>
                  <a:srgbClr val="FF0000"/>
                </a:solidFill>
              </a:rPr>
              <a:t> </a:t>
            </a:r>
            <a:r>
              <a:rPr lang="tr-TR" b="1" dirty="0" err="1">
                <a:solidFill>
                  <a:srgbClr val="FF0000"/>
                </a:solidFill>
              </a:rPr>
              <a:t>and</a:t>
            </a:r>
            <a:r>
              <a:rPr lang="tr-TR" b="1" dirty="0">
                <a:solidFill>
                  <a:srgbClr val="FF0000"/>
                </a:solidFill>
              </a:rPr>
              <a:t> HIPEC</a:t>
            </a:r>
            <a:endParaRPr lang="en-TR" b="1" dirty="0">
              <a:solidFill>
                <a:srgbClr val="FF0000"/>
              </a:solidFill>
            </a:endParaRPr>
          </a:p>
        </p:txBody>
      </p:sp>
      <p:pic>
        <p:nvPicPr>
          <p:cNvPr id="5" name="Content Placeholder 4" descr="Text&#10;&#10;Description automatically generated">
            <a:extLst>
              <a:ext uri="{FF2B5EF4-FFF2-40B4-BE49-F238E27FC236}">
                <a16:creationId xmlns:a16="http://schemas.microsoft.com/office/drawing/2014/main" id="{C474AE00-67A3-9084-051A-D9A84468B0E1}"/>
              </a:ext>
            </a:extLst>
          </p:cNvPr>
          <p:cNvPicPr>
            <a:picLocks noGrp="1" noChangeAspect="1"/>
          </p:cNvPicPr>
          <p:nvPr>
            <p:ph idx="1"/>
          </p:nvPr>
        </p:nvPicPr>
        <p:blipFill>
          <a:blip r:embed="rId3"/>
          <a:stretch>
            <a:fillRect/>
          </a:stretch>
        </p:blipFill>
        <p:spPr>
          <a:xfrm>
            <a:off x="78059" y="1293542"/>
            <a:ext cx="6017941" cy="5408342"/>
          </a:xfrm>
        </p:spPr>
      </p:pic>
      <p:sp>
        <p:nvSpPr>
          <p:cNvPr id="6" name="TextBox 5">
            <a:extLst>
              <a:ext uri="{FF2B5EF4-FFF2-40B4-BE49-F238E27FC236}">
                <a16:creationId xmlns:a16="http://schemas.microsoft.com/office/drawing/2014/main" id="{C2F03FC1-8098-054E-46B4-81176EA97C8C}"/>
              </a:ext>
            </a:extLst>
          </p:cNvPr>
          <p:cNvSpPr txBox="1"/>
          <p:nvPr/>
        </p:nvSpPr>
        <p:spPr>
          <a:xfrm>
            <a:off x="6120255" y="1797110"/>
            <a:ext cx="57912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effectLst/>
                <a:latin typeface="Times" pitchFamily="2" charset="0"/>
              </a:rPr>
              <a:t>2 pts with advanced or recurrent primary mucinous OC</a:t>
            </a:r>
          </a:p>
          <a:p>
            <a:pPr marL="285750" indent="-285750">
              <a:buFont typeface="Arial" panose="020B0604020202020204" pitchFamily="34" charset="0"/>
              <a:buChar char="•"/>
            </a:pPr>
            <a:r>
              <a:rPr lang="en-US" sz="2800" dirty="0">
                <a:effectLst/>
                <a:latin typeface="Times" pitchFamily="2" charset="0"/>
              </a:rPr>
              <a:t>treated with secondary CRS with HIPEC</a:t>
            </a:r>
          </a:p>
          <a:p>
            <a:pPr marL="285750" indent="-285750">
              <a:buFont typeface="Arial" panose="020B0604020202020204" pitchFamily="34" charset="0"/>
              <a:buChar char="•"/>
            </a:pPr>
            <a:r>
              <a:rPr lang="en-US" sz="2800" dirty="0">
                <a:effectLst/>
                <a:latin typeface="Times" pitchFamily="2" charset="0"/>
              </a:rPr>
              <a:t>No additional chemotherapy administered po</a:t>
            </a:r>
          </a:p>
          <a:p>
            <a:pPr marL="285750" indent="-285750">
              <a:buFont typeface="Arial" panose="020B0604020202020204" pitchFamily="34" charset="0"/>
              <a:buChar char="•"/>
            </a:pPr>
            <a:r>
              <a:rPr lang="en-US" sz="2800" dirty="0">
                <a:effectLst/>
                <a:latin typeface="Times" pitchFamily="2" charset="0"/>
              </a:rPr>
              <a:t>Both</a:t>
            </a:r>
            <a:r>
              <a:rPr lang="en-US" sz="2800" dirty="0">
                <a:latin typeface="Times" pitchFamily="2" charset="0"/>
              </a:rPr>
              <a:t> </a:t>
            </a:r>
            <a:r>
              <a:rPr lang="en-US" sz="2800" dirty="0">
                <a:effectLst/>
                <a:latin typeface="Times" pitchFamily="2" charset="0"/>
              </a:rPr>
              <a:t>pts achieved a complete and durable response, with no evidence of recurrence at 21 and 27 months, respectively, after CRS with HIPEC.</a:t>
            </a:r>
          </a:p>
        </p:txBody>
      </p:sp>
      <p:sp>
        <p:nvSpPr>
          <p:cNvPr id="7" name="TextBox 6">
            <a:extLst>
              <a:ext uri="{FF2B5EF4-FFF2-40B4-BE49-F238E27FC236}">
                <a16:creationId xmlns:a16="http://schemas.microsoft.com/office/drawing/2014/main" id="{6F699CB1-DCA6-C64D-8902-02C224C0305D}"/>
              </a:ext>
            </a:extLst>
          </p:cNvPr>
          <p:cNvSpPr txBox="1"/>
          <p:nvPr/>
        </p:nvSpPr>
        <p:spPr>
          <a:xfrm>
            <a:off x="8021255" y="6260464"/>
            <a:ext cx="3102501" cy="338554"/>
          </a:xfrm>
          <a:prstGeom prst="rect">
            <a:avLst/>
          </a:prstGeom>
          <a:noFill/>
        </p:spPr>
        <p:txBody>
          <a:bodyPr wrap="square" rtlCol="0">
            <a:spAutoFit/>
          </a:bodyPr>
          <a:lstStyle/>
          <a:p>
            <a:r>
              <a:rPr lang="en-TR" sz="1600" b="1" i="1" dirty="0"/>
              <a:t>Conley AB, et al</a:t>
            </a:r>
            <a:r>
              <a:rPr lang="en-US" sz="1600" b="1" i="1" dirty="0"/>
              <a:t>.</a:t>
            </a:r>
            <a:r>
              <a:rPr lang="en-TR" sz="1600" b="1" i="1" dirty="0"/>
              <a:t> 2023 Apr 6.</a:t>
            </a:r>
          </a:p>
        </p:txBody>
      </p:sp>
    </p:spTree>
    <p:extLst>
      <p:ext uri="{BB962C8B-B14F-4D97-AF65-F5344CB8AC3E}">
        <p14:creationId xmlns:p14="http://schemas.microsoft.com/office/powerpoint/2010/main" val="3137982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22083-4BF7-1CD7-70F4-C11EEF91F0E6}"/>
              </a:ext>
            </a:extLst>
          </p:cNvPr>
          <p:cNvSpPr>
            <a:spLocks noGrp="1"/>
          </p:cNvSpPr>
          <p:nvPr>
            <p:ph idx="1"/>
          </p:nvPr>
        </p:nvSpPr>
        <p:spPr>
          <a:xfrm>
            <a:off x="838200" y="2965626"/>
            <a:ext cx="10515600" cy="1448330"/>
          </a:xfrm>
        </p:spPr>
        <p:txBody>
          <a:bodyPr>
            <a:normAutofit/>
          </a:bodyPr>
          <a:lstStyle/>
          <a:p>
            <a:pPr marL="0" indent="0" algn="ctr">
              <a:buNone/>
            </a:pP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L/S Cytoreduction</a:t>
            </a:r>
          </a:p>
        </p:txBody>
      </p:sp>
    </p:spTree>
    <p:extLst>
      <p:ext uri="{BB962C8B-B14F-4D97-AF65-F5344CB8AC3E}">
        <p14:creationId xmlns:p14="http://schemas.microsoft.com/office/powerpoint/2010/main" val="5801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780BB-27FC-0A45-AD3D-382BAB3211BC}"/>
              </a:ext>
            </a:extLst>
          </p:cNvPr>
          <p:cNvSpPr>
            <a:spLocks noGrp="1"/>
          </p:cNvSpPr>
          <p:nvPr>
            <p:ph type="title"/>
          </p:nvPr>
        </p:nvSpPr>
        <p:spPr>
          <a:xfrm>
            <a:off x="209549" y="1122481"/>
            <a:ext cx="11772900" cy="854073"/>
          </a:xfrm>
        </p:spPr>
        <p:txBody>
          <a:bodyPr>
            <a:normAutofit/>
          </a:bodyPr>
          <a:lstStyle/>
          <a:p>
            <a:pPr algn="ctr"/>
            <a:r>
              <a:rPr lang="en-US" sz="3200" b="1" dirty="0">
                <a:solidFill>
                  <a:srgbClr val="C00000"/>
                </a:solidFill>
              </a:rPr>
              <a:t>In Vitro Experiments &amp; Different Cell Lines and Subtypes</a:t>
            </a:r>
            <a:endParaRPr lang="en-TR" sz="3200" b="1" dirty="0">
              <a:solidFill>
                <a:srgbClr val="C00000"/>
              </a:solidFill>
            </a:endParaRPr>
          </a:p>
        </p:txBody>
      </p:sp>
      <p:sp>
        <p:nvSpPr>
          <p:cNvPr id="4" name="TextBox 3">
            <a:extLst>
              <a:ext uri="{FF2B5EF4-FFF2-40B4-BE49-F238E27FC236}">
                <a16:creationId xmlns:a16="http://schemas.microsoft.com/office/drawing/2014/main" id="{83ECBD1A-739D-2746-800D-D8820578A2CB}"/>
              </a:ext>
            </a:extLst>
          </p:cNvPr>
          <p:cNvSpPr txBox="1"/>
          <p:nvPr/>
        </p:nvSpPr>
        <p:spPr>
          <a:xfrm>
            <a:off x="7813963" y="6513694"/>
            <a:ext cx="3785011" cy="246221"/>
          </a:xfrm>
          <a:prstGeom prst="rect">
            <a:avLst/>
          </a:prstGeom>
          <a:noFill/>
        </p:spPr>
        <p:txBody>
          <a:bodyPr wrap="none" rtlCol="0">
            <a:spAutoFit/>
          </a:bodyPr>
          <a:lstStyle/>
          <a:p>
            <a:r>
              <a:rPr lang="en-US" sz="1000" dirty="0"/>
              <a:t>Vos LMC, et al. Best </a:t>
            </a:r>
            <a:r>
              <a:rPr lang="en-US" sz="1000" dirty="0" err="1"/>
              <a:t>Pract</a:t>
            </a:r>
            <a:r>
              <a:rPr lang="en-US" sz="1000" dirty="0"/>
              <a:t> Res Clin </a:t>
            </a:r>
            <a:r>
              <a:rPr lang="en-US" sz="1000" dirty="0" err="1"/>
              <a:t>Obstet</a:t>
            </a:r>
            <a:r>
              <a:rPr lang="en-US" sz="1000" dirty="0"/>
              <a:t> </a:t>
            </a:r>
            <a:r>
              <a:rPr lang="en-US" sz="1000" dirty="0" err="1"/>
              <a:t>Gynaecol</a:t>
            </a:r>
            <a:r>
              <a:rPr lang="en-US" sz="1000" dirty="0"/>
              <a:t>. 2022;78:86-102. </a:t>
            </a:r>
            <a:endParaRPr lang="en-TR" sz="1000" dirty="0"/>
          </a:p>
        </p:txBody>
      </p:sp>
      <p:pic>
        <p:nvPicPr>
          <p:cNvPr id="6" name="Picture 5">
            <a:extLst>
              <a:ext uri="{FF2B5EF4-FFF2-40B4-BE49-F238E27FC236}">
                <a16:creationId xmlns:a16="http://schemas.microsoft.com/office/drawing/2014/main" id="{59DFA0BD-921F-684C-9C51-A255EB6D6770}"/>
              </a:ext>
            </a:extLst>
          </p:cNvPr>
          <p:cNvPicPr>
            <a:picLocks noChangeAspect="1"/>
          </p:cNvPicPr>
          <p:nvPr/>
        </p:nvPicPr>
        <p:blipFill>
          <a:blip r:embed="rId2"/>
          <a:stretch>
            <a:fillRect/>
          </a:stretch>
        </p:blipFill>
        <p:spPr>
          <a:xfrm>
            <a:off x="1369761" y="1888021"/>
            <a:ext cx="9452477" cy="4625673"/>
          </a:xfrm>
          <a:prstGeom prst="rect">
            <a:avLst/>
          </a:prstGeom>
        </p:spPr>
      </p:pic>
      <p:sp>
        <p:nvSpPr>
          <p:cNvPr id="7" name="Content Placeholder 2">
            <a:extLst>
              <a:ext uri="{FF2B5EF4-FFF2-40B4-BE49-F238E27FC236}">
                <a16:creationId xmlns:a16="http://schemas.microsoft.com/office/drawing/2014/main" id="{1A55EC04-350C-3B41-9D3B-E83A3CA86DC9}"/>
              </a:ext>
            </a:extLst>
          </p:cNvPr>
          <p:cNvSpPr txBox="1">
            <a:spLocks/>
          </p:cNvSpPr>
          <p:nvPr/>
        </p:nvSpPr>
        <p:spPr>
          <a:xfrm>
            <a:off x="838200" y="1278731"/>
            <a:ext cx="10515600" cy="609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TR" i="1" dirty="0">
              <a:solidFill>
                <a:srgbClr val="C00000"/>
              </a:solidFill>
            </a:endParaRPr>
          </a:p>
        </p:txBody>
      </p:sp>
      <p:sp>
        <p:nvSpPr>
          <p:cNvPr id="5" name="Rectangle 4">
            <a:extLst>
              <a:ext uri="{FF2B5EF4-FFF2-40B4-BE49-F238E27FC236}">
                <a16:creationId xmlns:a16="http://schemas.microsoft.com/office/drawing/2014/main" id="{F917A8DB-B1F3-EF46-9BF7-E536C3D029FF}"/>
              </a:ext>
            </a:extLst>
          </p:cNvPr>
          <p:cNvSpPr/>
          <p:nvPr/>
        </p:nvSpPr>
        <p:spPr>
          <a:xfrm>
            <a:off x="5444197" y="2245347"/>
            <a:ext cx="1181686" cy="31988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Rectangle 7">
            <a:extLst>
              <a:ext uri="{FF2B5EF4-FFF2-40B4-BE49-F238E27FC236}">
                <a16:creationId xmlns:a16="http://schemas.microsoft.com/office/drawing/2014/main" id="{D57C3395-707B-D946-A66F-6E73019A6F0E}"/>
              </a:ext>
            </a:extLst>
          </p:cNvPr>
          <p:cNvSpPr/>
          <p:nvPr/>
        </p:nvSpPr>
        <p:spPr>
          <a:xfrm>
            <a:off x="2532186" y="2293035"/>
            <a:ext cx="2851490" cy="3796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Title 1">
            <a:extLst>
              <a:ext uri="{FF2B5EF4-FFF2-40B4-BE49-F238E27FC236}">
                <a16:creationId xmlns:a16="http://schemas.microsoft.com/office/drawing/2014/main" id="{166E7D65-7D54-F446-8CB0-AF71A5EDC85D}"/>
              </a:ext>
            </a:extLst>
          </p:cNvPr>
          <p:cNvSpPr txBox="1">
            <a:spLocks/>
          </p:cNvSpPr>
          <p:nvPr/>
        </p:nvSpPr>
        <p:spPr>
          <a:xfrm>
            <a:off x="838200" y="-14206"/>
            <a:ext cx="10515600" cy="730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rPr>
              <a:t>Hyperthermia – Chemotherapy Synergy?</a:t>
            </a:r>
          </a:p>
        </p:txBody>
      </p:sp>
      <p:sp>
        <p:nvSpPr>
          <p:cNvPr id="12" name="TextBox 11">
            <a:extLst>
              <a:ext uri="{FF2B5EF4-FFF2-40B4-BE49-F238E27FC236}">
                <a16:creationId xmlns:a16="http://schemas.microsoft.com/office/drawing/2014/main" id="{68875A1E-7829-D04C-886D-658F548E1B3F}"/>
              </a:ext>
            </a:extLst>
          </p:cNvPr>
          <p:cNvSpPr txBox="1"/>
          <p:nvPr/>
        </p:nvSpPr>
        <p:spPr>
          <a:xfrm>
            <a:off x="3196488" y="581217"/>
            <a:ext cx="5799023" cy="461665"/>
          </a:xfrm>
          <a:prstGeom prst="rect">
            <a:avLst/>
          </a:prstGeom>
          <a:noFill/>
        </p:spPr>
        <p:txBody>
          <a:bodyPr wrap="none" rtlCol="0">
            <a:spAutoFit/>
          </a:bodyPr>
          <a:lstStyle/>
          <a:p>
            <a:r>
              <a:rPr lang="en-US" sz="2400" dirty="0">
                <a:solidFill>
                  <a:srgbClr val="C00000"/>
                </a:solidFill>
              </a:rPr>
              <a:t>C</a:t>
            </a:r>
            <a:r>
              <a:rPr lang="en-TR" sz="2400" dirty="0">
                <a:solidFill>
                  <a:srgbClr val="C00000"/>
                </a:solidFill>
              </a:rPr>
              <a:t>onversion of Platinum-resistant to Sensitive</a:t>
            </a:r>
          </a:p>
        </p:txBody>
      </p:sp>
    </p:spTree>
    <p:extLst>
      <p:ext uri="{BB962C8B-B14F-4D97-AF65-F5344CB8AC3E}">
        <p14:creationId xmlns:p14="http://schemas.microsoft.com/office/powerpoint/2010/main" val="13488221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8FE81-92DD-061E-0A0B-5F275F312E32}"/>
              </a:ext>
            </a:extLst>
          </p:cNvPr>
          <p:cNvSpPr>
            <a:spLocks noGrp="1"/>
          </p:cNvSpPr>
          <p:nvPr>
            <p:ph type="title"/>
          </p:nvPr>
        </p:nvSpPr>
        <p:spPr>
          <a:xfrm>
            <a:off x="838199" y="197458"/>
            <a:ext cx="10515600" cy="486420"/>
          </a:xfrm>
        </p:spPr>
        <p:txBody>
          <a:bodyPr>
            <a:normAutofit fontScale="90000"/>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L/S Cytoreduction + HIPEC in EOC &amp; Review of 42 pts</a:t>
            </a:r>
          </a:p>
        </p:txBody>
      </p:sp>
      <p:pic>
        <p:nvPicPr>
          <p:cNvPr id="5" name="Content Placeholder 4" descr="A close-up of a white paper&#10;&#10;Description automatically generated">
            <a:extLst>
              <a:ext uri="{FF2B5EF4-FFF2-40B4-BE49-F238E27FC236}">
                <a16:creationId xmlns:a16="http://schemas.microsoft.com/office/drawing/2014/main" id="{FD646396-3727-A342-8467-E380DDB71ECF}"/>
              </a:ext>
            </a:extLst>
          </p:cNvPr>
          <p:cNvPicPr>
            <a:picLocks noGrp="1" noChangeAspect="1"/>
          </p:cNvPicPr>
          <p:nvPr>
            <p:ph idx="1"/>
          </p:nvPr>
        </p:nvPicPr>
        <p:blipFill>
          <a:blip r:embed="rId2"/>
          <a:stretch>
            <a:fillRect/>
          </a:stretch>
        </p:blipFill>
        <p:spPr>
          <a:xfrm>
            <a:off x="381000" y="1017931"/>
            <a:ext cx="6450564" cy="1412112"/>
          </a:xfrm>
          <a:effectLst>
            <a:innerShdw blurRad="310157" dist="50800" dir="13500000">
              <a:prstClr val="black">
                <a:alpha val="50000"/>
              </a:prstClr>
            </a:innerShdw>
          </a:effectLst>
        </p:spPr>
      </p:pic>
      <p:pic>
        <p:nvPicPr>
          <p:cNvPr id="7" name="Picture 6" descr="A table of medical information&#10;&#10;Description automatically generated">
            <a:extLst>
              <a:ext uri="{FF2B5EF4-FFF2-40B4-BE49-F238E27FC236}">
                <a16:creationId xmlns:a16="http://schemas.microsoft.com/office/drawing/2014/main" id="{BC605E4B-5ACF-358B-C41F-6776B3CA956C}"/>
              </a:ext>
            </a:extLst>
          </p:cNvPr>
          <p:cNvPicPr>
            <a:picLocks noChangeAspect="1"/>
          </p:cNvPicPr>
          <p:nvPr/>
        </p:nvPicPr>
        <p:blipFill>
          <a:blip r:embed="rId3"/>
          <a:stretch>
            <a:fillRect/>
          </a:stretch>
        </p:blipFill>
        <p:spPr>
          <a:xfrm>
            <a:off x="1313006" y="2429402"/>
            <a:ext cx="9565987" cy="3995828"/>
          </a:xfrm>
          <a:prstGeom prst="rect">
            <a:avLst/>
          </a:prstGeom>
          <a:effectLst>
            <a:innerShdw blurRad="380007" dist="50800" dir="13500000">
              <a:prstClr val="black">
                <a:alpha val="50000"/>
              </a:prstClr>
            </a:innerShdw>
          </a:effectLst>
        </p:spPr>
      </p:pic>
      <p:pic>
        <p:nvPicPr>
          <p:cNvPr id="9" name="Picture 8" descr="A table with numbers and symbols&#10;&#10;Description automatically generated">
            <a:extLst>
              <a:ext uri="{FF2B5EF4-FFF2-40B4-BE49-F238E27FC236}">
                <a16:creationId xmlns:a16="http://schemas.microsoft.com/office/drawing/2014/main" id="{5D3F0D55-0078-18D4-5AA2-3AFF2B6CE9ED}"/>
              </a:ext>
            </a:extLst>
          </p:cNvPr>
          <p:cNvPicPr>
            <a:picLocks noChangeAspect="1"/>
          </p:cNvPicPr>
          <p:nvPr/>
        </p:nvPicPr>
        <p:blipFill>
          <a:blip r:embed="rId4"/>
          <a:stretch>
            <a:fillRect/>
          </a:stretch>
        </p:blipFill>
        <p:spPr>
          <a:xfrm>
            <a:off x="1423488" y="2763456"/>
            <a:ext cx="9939661" cy="3327720"/>
          </a:xfrm>
          <a:prstGeom prst="rect">
            <a:avLst/>
          </a:prstGeom>
          <a:effectLst>
            <a:outerShdw blurRad="362743" dist="38100" dir="17100000" sx="107000" sy="107000" algn="br" rotWithShape="0">
              <a:prstClr val="black">
                <a:alpha val="45000"/>
              </a:prstClr>
            </a:outerShdw>
          </a:effectLst>
        </p:spPr>
      </p:pic>
      <p:sp>
        <p:nvSpPr>
          <p:cNvPr id="10" name="TextBox 9">
            <a:extLst>
              <a:ext uri="{FF2B5EF4-FFF2-40B4-BE49-F238E27FC236}">
                <a16:creationId xmlns:a16="http://schemas.microsoft.com/office/drawing/2014/main" id="{245CA505-F0B0-695A-5818-A1225CBDE99A}"/>
              </a:ext>
            </a:extLst>
          </p:cNvPr>
          <p:cNvSpPr txBox="1"/>
          <p:nvPr/>
        </p:nvSpPr>
        <p:spPr>
          <a:xfrm>
            <a:off x="8681012" y="6506653"/>
            <a:ext cx="3215945" cy="307777"/>
          </a:xfrm>
          <a:prstGeom prst="rect">
            <a:avLst/>
          </a:prstGeom>
          <a:noFill/>
        </p:spPr>
        <p:txBody>
          <a:bodyPr wrap="none" rtlCol="0">
            <a:spAutoFit/>
          </a:bodyPr>
          <a:lstStyle/>
          <a:p>
            <a:r>
              <a:rPr lang="en-US" sz="1400" b="1" i="1" dirty="0" err="1">
                <a:solidFill>
                  <a:srgbClr val="002060"/>
                </a:solidFill>
                <a:effectLst/>
                <a:latin typeface="Arial" panose="020B0604020202020204" pitchFamily="34" charset="0"/>
              </a:rPr>
              <a:t>Ronsini</a:t>
            </a:r>
            <a:r>
              <a:rPr lang="en-US" sz="1400" b="1" i="1" dirty="0">
                <a:solidFill>
                  <a:srgbClr val="002060"/>
                </a:solidFill>
                <a:effectLst/>
                <a:latin typeface="Arial" panose="020B0604020202020204" pitchFamily="34" charset="0"/>
              </a:rPr>
              <a:t>, Carlo, et al. </a:t>
            </a:r>
            <a:r>
              <a:rPr lang="en-US" sz="1400" b="1" i="1" dirty="0" err="1">
                <a:solidFill>
                  <a:srgbClr val="002060"/>
                </a:solidFill>
                <a:effectLst/>
                <a:latin typeface="Arial" panose="020B0604020202020204" pitchFamily="34" charset="0"/>
              </a:rPr>
              <a:t>Medicina</a:t>
            </a:r>
            <a:r>
              <a:rPr lang="en-US" sz="1400" b="1" i="1" dirty="0">
                <a:solidFill>
                  <a:srgbClr val="002060"/>
                </a:solidFill>
                <a:latin typeface="Arial" panose="020B0604020202020204" pitchFamily="34" charset="0"/>
              </a:rPr>
              <a:t>, </a:t>
            </a:r>
            <a:r>
              <a:rPr lang="en-US" sz="1400" b="1" i="1" dirty="0">
                <a:solidFill>
                  <a:srgbClr val="002060"/>
                </a:solidFill>
                <a:effectLst/>
                <a:latin typeface="Arial" panose="020B0604020202020204" pitchFamily="34" charset="0"/>
              </a:rPr>
              <a:t>2023</a:t>
            </a:r>
            <a:endParaRPr lang="en-US" sz="1400" b="1" i="1" dirty="0">
              <a:solidFill>
                <a:srgbClr val="002060"/>
              </a:solidFill>
            </a:endParaRPr>
          </a:p>
        </p:txBody>
      </p:sp>
    </p:spTree>
    <p:extLst>
      <p:ext uri="{BB962C8B-B14F-4D97-AF65-F5344CB8AC3E}">
        <p14:creationId xmlns:p14="http://schemas.microsoft.com/office/powerpoint/2010/main" val="380601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xit" presetSubtype="0" fill="hold" nodeType="clickEffect">
                                  <p:stCondLst>
                                    <p:cond delay="0"/>
                                  </p:stCondLst>
                                  <p:childTnLst>
                                    <p:animEffect transition="out" filter="wipe(down)">
                                      <p:cBhvr>
                                        <p:cTn id="21" dur="180" accel="50000">
                                          <p:stCondLst>
                                            <p:cond delay="1820"/>
                                          </p:stCondLst>
                                        </p:cTn>
                                        <p:tgtEl>
                                          <p:spTgt spid="7"/>
                                        </p:tgtEl>
                                      </p:cBhvr>
                                    </p:animEffect>
                                    <p:anim calcmode="lin" valueType="num">
                                      <p:cBhvr>
                                        <p:cTn id="22"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23"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24"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29" dur="26">
                                          <p:stCondLst>
                                            <p:cond delay="620"/>
                                          </p:stCondLst>
                                        </p:cTn>
                                        <p:tgtEl>
                                          <p:spTgt spid="7"/>
                                        </p:tgtEl>
                                      </p:cBhvr>
                                      <p:to x="100000" y="60000"/>
                                    </p:animScale>
                                    <p:animScale>
                                      <p:cBhvr>
                                        <p:cTn id="30" dur="166" decel="50000">
                                          <p:stCondLst>
                                            <p:cond delay="64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set>
                                      <p:cBhvr>
                                        <p:cTn id="37" dur="1" fill="hold">
                                          <p:stCondLst>
                                            <p:cond delay="1999"/>
                                          </p:stCondLst>
                                        </p:cTn>
                                        <p:tgtEl>
                                          <p:spTgt spid="7"/>
                                        </p:tgtEl>
                                        <p:attrNameLst>
                                          <p:attrName>style.visibility</p:attrName>
                                        </p:attrNameLst>
                                      </p:cBhvr>
                                      <p:to>
                                        <p:strVal val="hidden"/>
                                      </p:to>
                                    </p:set>
                                  </p:childTnLst>
                                </p:cTn>
                              </p:par>
                              <p:par>
                                <p:cTn id="38" presetID="5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Scale>
                                      <p:cBhvr>
                                        <p:cTn id="40"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9"/>
                                        </p:tgtEl>
                                        <p:attrNameLst>
                                          <p:attrName>ppt_x</p:attrName>
                                          <p:attrName>ppt_y</p:attrName>
                                        </p:attrNameLst>
                                      </p:cBhvr>
                                    </p:animMotion>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5A7B-F133-A412-2E1B-80E9B77ED384}"/>
              </a:ext>
            </a:extLst>
          </p:cNvPr>
          <p:cNvSpPr>
            <a:spLocks noGrp="1"/>
          </p:cNvSpPr>
          <p:nvPr>
            <p:ph type="title"/>
          </p:nvPr>
        </p:nvSpPr>
        <p:spPr>
          <a:xfrm>
            <a:off x="838200" y="118904"/>
            <a:ext cx="10515600" cy="626548"/>
          </a:xfrm>
        </p:spPr>
        <p:txBody>
          <a:bodyPr>
            <a:normAutofit fontScale="90000"/>
          </a:bodyPr>
          <a:lstStyle/>
          <a:p>
            <a:pPr algn="ctr"/>
            <a:r>
              <a:rPr lang="en-TR" dirty="0">
                <a:solidFill>
                  <a:srgbClr val="C00000"/>
                </a:solidFill>
              </a:rPr>
              <a:t>L/S Interval Cytoreduction with HIPEC</a:t>
            </a:r>
          </a:p>
        </p:txBody>
      </p:sp>
      <p:sp>
        <p:nvSpPr>
          <p:cNvPr id="3" name="Content Placeholder 2">
            <a:extLst>
              <a:ext uri="{FF2B5EF4-FFF2-40B4-BE49-F238E27FC236}">
                <a16:creationId xmlns:a16="http://schemas.microsoft.com/office/drawing/2014/main" id="{506D7432-B886-FBA4-287A-3FA5EA481B3A}"/>
              </a:ext>
            </a:extLst>
          </p:cNvPr>
          <p:cNvSpPr>
            <a:spLocks noGrp="1"/>
          </p:cNvSpPr>
          <p:nvPr>
            <p:ph idx="1"/>
          </p:nvPr>
        </p:nvSpPr>
        <p:spPr>
          <a:xfrm>
            <a:off x="207134" y="2724420"/>
            <a:ext cx="6354445" cy="4014675"/>
          </a:xfrm>
        </p:spPr>
        <p:txBody>
          <a:bodyPr>
            <a:normAutofit fontScale="85000" lnSpcReduction="10000"/>
          </a:bodyPr>
          <a:lstStyle/>
          <a:p>
            <a:pPr algn="just">
              <a:lnSpc>
                <a:spcPct val="160000"/>
              </a:lnSpc>
            </a:pPr>
            <a:r>
              <a:rPr lang="en-US" sz="1600" dirty="0">
                <a:effectLst/>
                <a:latin typeface="Times New Roman" panose="02020603050405020304" pitchFamily="18" charset="0"/>
                <a:cs typeface="Times New Roman" panose="02020603050405020304" pitchFamily="18" charset="0"/>
              </a:rPr>
              <a:t>n=53. </a:t>
            </a:r>
          </a:p>
          <a:p>
            <a:pPr algn="just">
              <a:lnSpc>
                <a:spcPct val="160000"/>
              </a:lnSpc>
            </a:pPr>
            <a:r>
              <a:rPr lang="en-US" sz="1600" dirty="0">
                <a:effectLst/>
                <a:latin typeface="Times New Roman" panose="02020603050405020304" pitchFamily="18" charset="0"/>
                <a:cs typeface="Times New Roman" panose="02020603050405020304" pitchFamily="18" charset="0"/>
              </a:rPr>
              <a:t>14 patients were treated by interval L-CRS−HIPEC and 39 by interval O-CRS−HIPEC. </a:t>
            </a:r>
          </a:p>
          <a:p>
            <a:pPr algn="just">
              <a:lnSpc>
                <a:spcPct val="160000"/>
              </a:lnSpc>
            </a:pPr>
            <a:r>
              <a:rPr lang="en-US" sz="1600" dirty="0">
                <a:effectLst/>
                <a:latin typeface="Times New Roman" panose="02020603050405020304" pitchFamily="18" charset="0"/>
                <a:cs typeface="Times New Roman" panose="02020603050405020304" pitchFamily="18" charset="0"/>
              </a:rPr>
              <a:t>The L-CRS−HIPEC group had a shorter hospital stay (5.6 ± 1.9 vs. 9.7 ± 9.8 days; </a:t>
            </a:r>
            <a:r>
              <a:rPr lang="en-US" sz="1600" i="1" dirty="0">
                <a:effectLst/>
                <a:latin typeface="Times New Roman" panose="02020603050405020304" pitchFamily="18" charset="0"/>
                <a:cs typeface="Times New Roman" panose="02020603050405020304" pitchFamily="18" charset="0"/>
              </a:rPr>
              <a:t>p </a:t>
            </a:r>
            <a:r>
              <a:rPr lang="en-US" sz="1600" dirty="0">
                <a:effectLst/>
                <a:latin typeface="Times New Roman" panose="02020603050405020304" pitchFamily="18" charset="0"/>
                <a:cs typeface="Times New Roman" panose="02020603050405020304" pitchFamily="18" charset="0"/>
              </a:rPr>
              <a:t>&lt; 0.001) and a shorter time to return to systemic chemotherapy (4.3 ± 1.9 vs. 10.3 ± 16.8 weeks; </a:t>
            </a:r>
            <a:r>
              <a:rPr lang="en-US" sz="1600" i="1" dirty="0">
                <a:effectLst/>
                <a:latin typeface="Times New Roman" panose="02020603050405020304" pitchFamily="18" charset="0"/>
                <a:cs typeface="Times New Roman" panose="02020603050405020304" pitchFamily="18" charset="0"/>
              </a:rPr>
              <a:t>p </a:t>
            </a:r>
            <a:r>
              <a:rPr lang="en-US" sz="1600" dirty="0">
                <a:effectLst/>
                <a:latin typeface="Times New Roman" panose="02020603050405020304" pitchFamily="18" charset="0"/>
                <a:cs typeface="Times New Roman" panose="02020603050405020304" pitchFamily="18" charset="0"/>
              </a:rPr>
              <a:t>= 0.003). </a:t>
            </a:r>
          </a:p>
          <a:p>
            <a:pPr algn="just">
              <a:lnSpc>
                <a:spcPct val="160000"/>
              </a:lnSpc>
            </a:pPr>
            <a:r>
              <a:rPr lang="en-US" sz="1600" dirty="0">
                <a:effectLst/>
                <a:latin typeface="Times New Roman" panose="02020603050405020304" pitchFamily="18" charset="0"/>
                <a:cs typeface="Times New Roman" panose="02020603050405020304" pitchFamily="18" charset="0"/>
              </a:rPr>
              <a:t>There were no significant differences in postoperative complications between both groups. </a:t>
            </a:r>
          </a:p>
          <a:p>
            <a:pPr algn="just">
              <a:lnSpc>
                <a:spcPct val="160000"/>
              </a:lnSpc>
            </a:pPr>
            <a:r>
              <a:rPr lang="en-US" sz="1600" dirty="0">
                <a:effectLst/>
                <a:latin typeface="Times New Roman" panose="02020603050405020304" pitchFamily="18" charset="0"/>
                <a:cs typeface="Times New Roman" panose="02020603050405020304" pitchFamily="18" charset="0"/>
              </a:rPr>
              <a:t>The 2-year OS and DFS was 100% and 62% in the L-CRS−HIPEC group versus 92% and 60% in the O-CRS−HIPEC group, respectively (</a:t>
            </a:r>
            <a:r>
              <a:rPr lang="en-US" sz="1600" i="1" dirty="0">
                <a:effectLst/>
                <a:latin typeface="Times New Roman" panose="02020603050405020304" pitchFamily="18" charset="0"/>
                <a:cs typeface="Times New Roman" panose="02020603050405020304" pitchFamily="18" charset="0"/>
              </a:rPr>
              <a:t>p </a:t>
            </a:r>
            <a:r>
              <a:rPr lang="en-US" sz="1600" dirty="0">
                <a:effectLst/>
                <a:latin typeface="Times New Roman" panose="02020603050405020304" pitchFamily="18" charset="0"/>
                <a:cs typeface="Times New Roman" panose="02020603050405020304" pitchFamily="18" charset="0"/>
              </a:rPr>
              <a:t>= 0.96; </a:t>
            </a:r>
            <a:r>
              <a:rPr lang="en-US" sz="1600" i="1" dirty="0">
                <a:effectLst/>
                <a:latin typeface="Times New Roman" panose="02020603050405020304" pitchFamily="18" charset="0"/>
                <a:cs typeface="Times New Roman" panose="02020603050405020304" pitchFamily="18" charset="0"/>
              </a:rPr>
              <a:t>p </a:t>
            </a:r>
            <a:r>
              <a:rPr lang="en-US" sz="1600" dirty="0">
                <a:effectLst/>
                <a:latin typeface="Times New Roman" panose="02020603050405020304" pitchFamily="18" charset="0"/>
                <a:cs typeface="Times New Roman" panose="02020603050405020304" pitchFamily="18" charset="0"/>
              </a:rPr>
              <a:t>= 0.786). </a:t>
            </a:r>
            <a:endParaRPr lang="en-US" sz="1600" dirty="0">
              <a:latin typeface="Times New Roman" panose="02020603050405020304" pitchFamily="18" charset="0"/>
              <a:cs typeface="Times New Roman" panose="02020603050405020304" pitchFamily="18" charset="0"/>
            </a:endParaRPr>
          </a:p>
          <a:p>
            <a:pPr algn="just">
              <a:lnSpc>
                <a:spcPct val="160000"/>
              </a:lnSpc>
            </a:pPr>
            <a:endParaRPr lang="en-TR" sz="1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3D1ED24-7135-E79D-C919-2A19981B527F}"/>
              </a:ext>
            </a:extLst>
          </p:cNvPr>
          <p:cNvSpPr txBox="1"/>
          <p:nvPr/>
        </p:nvSpPr>
        <p:spPr>
          <a:xfrm>
            <a:off x="8448541" y="6492875"/>
            <a:ext cx="3499676" cy="246221"/>
          </a:xfrm>
          <a:prstGeom prst="rect">
            <a:avLst/>
          </a:prstGeom>
          <a:noFill/>
        </p:spPr>
        <p:txBody>
          <a:bodyPr wrap="none" rtlCol="0">
            <a:spAutoFit/>
          </a:bodyPr>
          <a:lstStyle/>
          <a:p>
            <a:r>
              <a:rPr lang="en-US" sz="1000" i="1" dirty="0"/>
              <a:t>Durán-Martínez M, et al. Surg </a:t>
            </a:r>
            <a:r>
              <a:rPr lang="en-US" sz="1000" i="1" dirty="0" err="1"/>
              <a:t>Endosc</a:t>
            </a:r>
            <a:r>
              <a:rPr lang="en-US" sz="1000" i="1" dirty="0"/>
              <a:t>. 2024 Jan;38(1):66-74. </a:t>
            </a:r>
            <a:endParaRPr lang="en-TR" sz="1000" i="1" dirty="0"/>
          </a:p>
        </p:txBody>
      </p:sp>
      <p:pic>
        <p:nvPicPr>
          <p:cNvPr id="6" name="Picture 5" descr="A black text on a white background&#10;&#10;Description automatically generated">
            <a:extLst>
              <a:ext uri="{FF2B5EF4-FFF2-40B4-BE49-F238E27FC236}">
                <a16:creationId xmlns:a16="http://schemas.microsoft.com/office/drawing/2014/main" id="{3E35E872-B67C-D03D-679E-AF8C54DA97BC}"/>
              </a:ext>
            </a:extLst>
          </p:cNvPr>
          <p:cNvPicPr>
            <a:picLocks noChangeAspect="1"/>
          </p:cNvPicPr>
          <p:nvPr/>
        </p:nvPicPr>
        <p:blipFill>
          <a:blip r:embed="rId2"/>
          <a:stretch>
            <a:fillRect/>
          </a:stretch>
        </p:blipFill>
        <p:spPr>
          <a:xfrm>
            <a:off x="334046" y="881219"/>
            <a:ext cx="6227534" cy="1707435"/>
          </a:xfrm>
          <a:prstGeom prst="rect">
            <a:avLst/>
          </a:prstGeom>
          <a:ln>
            <a:solidFill>
              <a:schemeClr val="tx1"/>
            </a:solidFill>
          </a:ln>
        </p:spPr>
      </p:pic>
      <p:pic>
        <p:nvPicPr>
          <p:cNvPr id="8" name="Picture 7" descr="A graph of survival in a patient&#10;&#10;Description automatically generated with medium confidence">
            <a:extLst>
              <a:ext uri="{FF2B5EF4-FFF2-40B4-BE49-F238E27FC236}">
                <a16:creationId xmlns:a16="http://schemas.microsoft.com/office/drawing/2014/main" id="{5531D32E-0611-D9A2-042F-E4D1964389FF}"/>
              </a:ext>
            </a:extLst>
          </p:cNvPr>
          <p:cNvPicPr>
            <a:picLocks noChangeAspect="1"/>
          </p:cNvPicPr>
          <p:nvPr/>
        </p:nvPicPr>
        <p:blipFill>
          <a:blip r:embed="rId3"/>
          <a:stretch>
            <a:fillRect/>
          </a:stretch>
        </p:blipFill>
        <p:spPr>
          <a:xfrm>
            <a:off x="6942810" y="3713040"/>
            <a:ext cx="4764410" cy="2653191"/>
          </a:xfrm>
          <a:prstGeom prst="rect">
            <a:avLst/>
          </a:prstGeom>
          <a:ln>
            <a:solidFill>
              <a:schemeClr val="tx1"/>
            </a:solidFill>
          </a:ln>
        </p:spPr>
      </p:pic>
      <p:pic>
        <p:nvPicPr>
          <p:cNvPr id="10" name="Picture 9" descr="A graph of a disease-free survival&#10;&#10;Description automatically generated">
            <a:extLst>
              <a:ext uri="{FF2B5EF4-FFF2-40B4-BE49-F238E27FC236}">
                <a16:creationId xmlns:a16="http://schemas.microsoft.com/office/drawing/2014/main" id="{A470C780-D909-2DA1-3277-BC27051823F5}"/>
              </a:ext>
            </a:extLst>
          </p:cNvPr>
          <p:cNvPicPr>
            <a:picLocks noChangeAspect="1"/>
          </p:cNvPicPr>
          <p:nvPr/>
        </p:nvPicPr>
        <p:blipFill>
          <a:blip r:embed="rId4"/>
          <a:stretch>
            <a:fillRect/>
          </a:stretch>
        </p:blipFill>
        <p:spPr>
          <a:xfrm>
            <a:off x="6942810" y="812120"/>
            <a:ext cx="4764410" cy="2774276"/>
          </a:xfrm>
          <a:prstGeom prst="rect">
            <a:avLst/>
          </a:prstGeom>
          <a:ln>
            <a:solidFill>
              <a:schemeClr val="tx1"/>
            </a:solidFill>
          </a:ln>
        </p:spPr>
      </p:pic>
    </p:spTree>
    <p:extLst>
      <p:ext uri="{BB962C8B-B14F-4D97-AF65-F5344CB8AC3E}">
        <p14:creationId xmlns:p14="http://schemas.microsoft.com/office/powerpoint/2010/main" val="801792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9AD5-9FC2-E148-68AC-1192642D3321}"/>
              </a:ext>
            </a:extLst>
          </p:cNvPr>
          <p:cNvSpPr>
            <a:spLocks noGrp="1"/>
          </p:cNvSpPr>
          <p:nvPr>
            <p:ph type="title"/>
          </p:nvPr>
        </p:nvSpPr>
        <p:spPr>
          <a:xfrm>
            <a:off x="364066" y="124177"/>
            <a:ext cx="5359400" cy="914401"/>
          </a:xfrm>
        </p:spPr>
        <p:txBody>
          <a:bodyPr>
            <a:normAutofit fontScale="90000"/>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L/S Cytoreduction + HIPEC </a:t>
            </a:r>
            <a:b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and </a:t>
            </a:r>
            <a:r>
              <a:rPr lang="en-US" sz="32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PSOGI Registry </a:t>
            </a:r>
            <a:endPar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Content Placeholder 4" descr="A close-up of a news page&#10;&#10;Description automatically generated">
            <a:extLst>
              <a:ext uri="{FF2B5EF4-FFF2-40B4-BE49-F238E27FC236}">
                <a16:creationId xmlns:a16="http://schemas.microsoft.com/office/drawing/2014/main" id="{0C20DD7A-DA18-162B-7A04-4B1B0BB6D86C}"/>
              </a:ext>
            </a:extLst>
          </p:cNvPr>
          <p:cNvPicPr>
            <a:picLocks noGrp="1" noChangeAspect="1"/>
          </p:cNvPicPr>
          <p:nvPr>
            <p:ph idx="1"/>
          </p:nvPr>
        </p:nvPicPr>
        <p:blipFill>
          <a:blip r:embed="rId2"/>
          <a:stretch>
            <a:fillRect/>
          </a:stretch>
        </p:blipFill>
        <p:spPr>
          <a:xfrm>
            <a:off x="172509" y="1038578"/>
            <a:ext cx="6417968" cy="1575805"/>
          </a:xfrm>
          <a:effectLst>
            <a:innerShdw blurRad="63500" dist="50800" dir="13500000">
              <a:prstClr val="black">
                <a:alpha val="50000"/>
              </a:prstClr>
            </a:innerShdw>
          </a:effectLst>
        </p:spPr>
      </p:pic>
      <p:pic>
        <p:nvPicPr>
          <p:cNvPr id="13" name="Picture 12" descr="A paper with text on it&#10;&#10;Description automatically generated">
            <a:extLst>
              <a:ext uri="{FF2B5EF4-FFF2-40B4-BE49-F238E27FC236}">
                <a16:creationId xmlns:a16="http://schemas.microsoft.com/office/drawing/2014/main" id="{BA959D1E-9439-B638-14D7-331FEECCB2C9}"/>
              </a:ext>
            </a:extLst>
          </p:cNvPr>
          <p:cNvPicPr>
            <a:picLocks noChangeAspect="1"/>
          </p:cNvPicPr>
          <p:nvPr/>
        </p:nvPicPr>
        <p:blipFill>
          <a:blip r:embed="rId3"/>
          <a:stretch>
            <a:fillRect/>
          </a:stretch>
        </p:blipFill>
        <p:spPr>
          <a:xfrm>
            <a:off x="6965244" y="237066"/>
            <a:ext cx="4862690" cy="6101645"/>
          </a:xfrm>
          <a:prstGeom prst="rect">
            <a:avLst/>
          </a:prstGeom>
          <a:effectLst>
            <a:innerShdw blurRad="63500" dist="50800" dir="13500000">
              <a:prstClr val="black">
                <a:alpha val="50000"/>
              </a:prstClr>
            </a:innerShdw>
          </a:effectLst>
        </p:spPr>
      </p:pic>
      <p:sp>
        <p:nvSpPr>
          <p:cNvPr id="14" name="TextBox 13">
            <a:extLst>
              <a:ext uri="{FF2B5EF4-FFF2-40B4-BE49-F238E27FC236}">
                <a16:creationId xmlns:a16="http://schemas.microsoft.com/office/drawing/2014/main" id="{14D42FB1-12CC-7D9D-841D-4BA04DDAB9E5}"/>
              </a:ext>
            </a:extLst>
          </p:cNvPr>
          <p:cNvSpPr txBox="1"/>
          <p:nvPr/>
        </p:nvSpPr>
        <p:spPr>
          <a:xfrm>
            <a:off x="251881" y="2872160"/>
            <a:ext cx="6417968" cy="3370153"/>
          </a:xfrm>
          <a:prstGeom prst="rect">
            <a:avLst/>
          </a:prstGeom>
          <a:noFill/>
          <a:effectLst>
            <a:glow rad="139700">
              <a:schemeClr val="accent3">
                <a:satMod val="175000"/>
                <a:alpha val="40000"/>
              </a:schemeClr>
            </a:glow>
          </a:effectLst>
        </p:spPr>
        <p:txBody>
          <a:bodyPr wrap="square" rtlCol="0">
            <a:spAutoFit/>
          </a:bodyPr>
          <a:lstStyle/>
          <a:p>
            <a:r>
              <a:rPr lang="en-US" sz="1800" b="1" u="sng" dirty="0">
                <a:solidFill>
                  <a:srgbClr val="C00000"/>
                </a:solidFill>
                <a:effectLst/>
                <a:latin typeface="Tahoma" panose="020B0604030504040204" pitchFamily="34" charset="0"/>
                <a:ea typeface="Tahoma" panose="020B0604030504040204" pitchFamily="34" charset="0"/>
                <a:cs typeface="Tahoma" panose="020B0604030504040204" pitchFamily="34" charset="0"/>
              </a:rPr>
              <a:t>Results: </a:t>
            </a:r>
          </a:p>
          <a:p>
            <a:pPr marL="285750" indent="-285750">
              <a:buFont typeface="Arial" panose="020B0604020202020204" pitchFamily="34" charset="0"/>
              <a:buChar char="•"/>
            </a:pPr>
            <a:r>
              <a:rPr lang="en-US" sz="1300" dirty="0">
                <a:effectLst/>
                <a:latin typeface="Tahoma" panose="020B0604030504040204" pitchFamily="34" charset="0"/>
                <a:ea typeface="Tahoma" panose="020B0604030504040204" pitchFamily="34" charset="0"/>
                <a:cs typeface="Tahoma" panose="020B0604030504040204" pitchFamily="34" charset="0"/>
              </a:rPr>
              <a:t>A total </a:t>
            </a:r>
            <a:r>
              <a:rPr lang="en-US" sz="13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of 215 patients </a:t>
            </a:r>
            <a:r>
              <a:rPr lang="en-US" sz="1300" dirty="0">
                <a:effectLst/>
                <a:latin typeface="Tahoma" panose="020B0604030504040204" pitchFamily="34" charset="0"/>
                <a:ea typeface="Tahoma" panose="020B0604030504040204" pitchFamily="34" charset="0"/>
                <a:cs typeface="Tahoma" panose="020B0604030504040204" pitchFamily="34" charset="0"/>
              </a:rPr>
              <a:t>were included in the L-CRS + HIPEC group.</a:t>
            </a:r>
          </a:p>
          <a:p>
            <a:pPr marL="285750" indent="-285750">
              <a:buFont typeface="Arial" panose="020B0604020202020204" pitchFamily="34" charset="0"/>
              <a:buChar char="•"/>
            </a:pPr>
            <a:endParaRPr lang="en-US" sz="1300" dirty="0">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300" dirty="0">
                <a:effectLst/>
                <a:latin typeface="Tahoma" panose="020B0604030504040204" pitchFamily="34" charset="0"/>
                <a:ea typeface="Tahoma" panose="020B0604030504040204" pitchFamily="34" charset="0"/>
                <a:cs typeface="Tahoma" panose="020B0604030504040204" pitchFamily="34" charset="0"/>
              </a:rPr>
              <a:t>The median peritoneal cancer index (PCI) was 3 (3–5). The median length of stay was 7 days (5-10) and the major morbidity (</a:t>
            </a:r>
            <a:r>
              <a:rPr lang="en-US" sz="1300" dirty="0" err="1">
                <a:effectLst/>
                <a:latin typeface="Tahoma" panose="020B0604030504040204" pitchFamily="34" charset="0"/>
                <a:ea typeface="Tahoma" panose="020B0604030504040204" pitchFamily="34" charset="0"/>
                <a:cs typeface="Tahoma" panose="020B0604030504040204" pitchFamily="34" charset="0"/>
              </a:rPr>
              <a:t>Clavien-Dindo</a:t>
            </a:r>
            <a:r>
              <a:rPr lang="en-US" sz="1300" dirty="0">
                <a:effectLst/>
                <a:latin typeface="Tahoma" panose="020B0604030504040204" pitchFamily="34" charset="0"/>
                <a:ea typeface="Tahoma" panose="020B0604030504040204" pitchFamily="34" charset="0"/>
                <a:cs typeface="Tahoma" panose="020B0604030504040204" pitchFamily="34" charset="0"/>
              </a:rPr>
              <a:t> ≥3) was 6.1% after 30 days. </a:t>
            </a:r>
          </a:p>
          <a:p>
            <a:pPr marL="285750" indent="-285750">
              <a:buFont typeface="Arial" panose="020B0604020202020204" pitchFamily="34" charset="0"/>
              <a:buChar char="•"/>
            </a:pPr>
            <a:endParaRPr lang="en-US" sz="1300" dirty="0">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300" dirty="0">
                <a:effectLst/>
                <a:latin typeface="Tahoma" panose="020B0604030504040204" pitchFamily="34" charset="0"/>
                <a:ea typeface="Tahoma" panose="020B0604030504040204" pitchFamily="34" charset="0"/>
                <a:cs typeface="Tahoma" panose="020B0604030504040204" pitchFamily="34" charset="0"/>
              </a:rPr>
              <a:t>The </a:t>
            </a:r>
            <a:r>
              <a:rPr lang="en-US" sz="1300" dirty="0">
                <a:solidFill>
                  <a:srgbClr val="FF0000"/>
                </a:solidFill>
                <a:effectLst/>
                <a:latin typeface="Tahoma" panose="020B0604030504040204" pitchFamily="34" charset="0"/>
                <a:ea typeface="Tahoma" panose="020B0604030504040204" pitchFamily="34" charset="0"/>
                <a:cs typeface="Tahoma" panose="020B0604030504040204" pitchFamily="34" charset="0"/>
              </a:rPr>
              <a:t>5- year disease-free survival (DFS</a:t>
            </a:r>
            <a:r>
              <a:rPr lang="en-US" sz="1300" dirty="0">
                <a:effectLst/>
                <a:latin typeface="Tahoma" panose="020B0604030504040204" pitchFamily="34" charset="0"/>
                <a:ea typeface="Tahoma" panose="020B0604030504040204" pitchFamily="34" charset="0"/>
                <a:cs typeface="Tahoma" panose="020B0604030504040204" pitchFamily="34" charset="0"/>
              </a:rPr>
              <a:t>) per tumor origin was: 94% for PMP-LG, 85% for PMP-HG, 100% for benign </a:t>
            </a:r>
            <a:r>
              <a:rPr lang="en-US" sz="1300" dirty="0" err="1">
                <a:effectLst/>
                <a:latin typeface="Tahoma" panose="020B0604030504040204" pitchFamily="34" charset="0"/>
                <a:ea typeface="Tahoma" panose="020B0604030504040204" pitchFamily="34" charset="0"/>
                <a:cs typeface="Tahoma" panose="020B0604030504040204" pitchFamily="34" charset="0"/>
              </a:rPr>
              <a:t>multicyst</a:t>
            </a:r>
            <a:r>
              <a:rPr lang="en-US" sz="1300" dirty="0">
                <a:effectLst/>
                <a:latin typeface="Tahoma" panose="020B0604030504040204" pitchFamily="34" charset="0"/>
                <a:ea typeface="Tahoma" panose="020B0604030504040204" pitchFamily="34" charset="0"/>
                <a:cs typeface="Tahoma" panose="020B0604030504040204" pitchFamily="34" charset="0"/>
              </a:rPr>
              <a:t> peritoneal mesothelioma (MPM), 37.4% for colonic origin, and </a:t>
            </a:r>
            <a:r>
              <a:rPr lang="en-US" sz="1300" dirty="0">
                <a:solidFill>
                  <a:srgbClr val="FF0000"/>
                </a:solidFill>
                <a:effectLst/>
                <a:latin typeface="Tahoma" panose="020B0604030504040204" pitchFamily="34" charset="0"/>
                <a:ea typeface="Tahoma" panose="020B0604030504040204" pitchFamily="34" charset="0"/>
                <a:cs typeface="Tahoma" panose="020B0604030504040204" pitchFamily="34" charset="0"/>
              </a:rPr>
              <a:t>54%(at 3 years) for ovarian origin. </a:t>
            </a:r>
          </a:p>
          <a:p>
            <a:pPr marL="285750" indent="-285750">
              <a:buFont typeface="Arial" panose="020B0604020202020204" pitchFamily="34" charset="0"/>
              <a:buChar char="•"/>
            </a:pPr>
            <a:endParaRPr lang="en-US" sz="13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300" dirty="0">
                <a:effectLst/>
                <a:latin typeface="Tahoma" panose="020B0604030504040204" pitchFamily="34" charset="0"/>
                <a:ea typeface="Tahoma" panose="020B0604030504040204" pitchFamily="34" charset="0"/>
                <a:cs typeface="Tahoma" panose="020B0604030504040204" pitchFamily="34" charset="0"/>
              </a:rPr>
              <a:t>The </a:t>
            </a:r>
            <a:r>
              <a:rPr lang="en-US" sz="1300" dirty="0">
                <a:solidFill>
                  <a:srgbClr val="FF0000"/>
                </a:solidFill>
                <a:effectLst/>
                <a:latin typeface="Tahoma" panose="020B0604030504040204" pitchFamily="34" charset="0"/>
                <a:ea typeface="Tahoma" panose="020B0604030504040204" pitchFamily="34" charset="0"/>
                <a:cs typeface="Tahoma" panose="020B0604030504040204" pitchFamily="34" charset="0"/>
              </a:rPr>
              <a:t>5 years overall survival (OS) </a:t>
            </a:r>
            <a:r>
              <a:rPr lang="en-US" sz="1300" dirty="0">
                <a:effectLst/>
                <a:latin typeface="Tahoma" panose="020B0604030504040204" pitchFamily="34" charset="0"/>
                <a:ea typeface="Tahoma" panose="020B0604030504040204" pitchFamily="34" charset="0"/>
                <a:cs typeface="Tahoma" panose="020B0604030504040204" pitchFamily="34" charset="0"/>
              </a:rPr>
              <a:t>per tumor origin was: 100% for PMP-LG, PMP-HG and MPM; 61% for colonic origin, and </a:t>
            </a:r>
            <a:r>
              <a:rPr lang="en-US" sz="1300" dirty="0">
                <a:solidFill>
                  <a:srgbClr val="FF0000"/>
                </a:solidFill>
                <a:effectLst/>
                <a:latin typeface="Tahoma" panose="020B0604030504040204" pitchFamily="34" charset="0"/>
                <a:ea typeface="Tahoma" panose="020B0604030504040204" pitchFamily="34" charset="0"/>
                <a:cs typeface="Tahoma" panose="020B0604030504040204" pitchFamily="34" charset="0"/>
              </a:rPr>
              <a:t>74% (at 3 years) for ovarian origin. </a:t>
            </a:r>
          </a:p>
          <a:p>
            <a:pPr marL="285750" indent="-285750">
              <a:buFont typeface="Arial" panose="020B0604020202020204" pitchFamily="34" charset="0"/>
              <a:buChar char="•"/>
            </a:pPr>
            <a:endParaRPr lang="en-US" sz="13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300" dirty="0">
                <a:effectLst/>
                <a:latin typeface="Tahoma" panose="020B0604030504040204" pitchFamily="34" charset="0"/>
                <a:ea typeface="Tahoma" panose="020B0604030504040204" pitchFamily="34" charset="0"/>
                <a:cs typeface="Tahoma" panose="020B0604030504040204" pitchFamily="34" charset="0"/>
              </a:rPr>
              <a:t>The median length of stay was 5 days (4–6) and the major morbidity was 6% after 30 days. </a:t>
            </a:r>
          </a:p>
        </p:txBody>
      </p:sp>
      <p:sp>
        <p:nvSpPr>
          <p:cNvPr id="15" name="TextBox 14">
            <a:extLst>
              <a:ext uri="{FF2B5EF4-FFF2-40B4-BE49-F238E27FC236}">
                <a16:creationId xmlns:a16="http://schemas.microsoft.com/office/drawing/2014/main" id="{51AB520F-87E0-D0AB-C7E8-05EE3023AB65}"/>
              </a:ext>
            </a:extLst>
          </p:cNvPr>
          <p:cNvSpPr txBox="1"/>
          <p:nvPr/>
        </p:nvSpPr>
        <p:spPr>
          <a:xfrm>
            <a:off x="6801101" y="6426046"/>
            <a:ext cx="5390899" cy="307777"/>
          </a:xfrm>
          <a:prstGeom prst="rect">
            <a:avLst/>
          </a:prstGeom>
          <a:noFill/>
        </p:spPr>
        <p:txBody>
          <a:bodyPr wrap="none" rtlCol="0">
            <a:spAutoFit/>
          </a:bodyPr>
          <a:lstStyle/>
          <a:p>
            <a:r>
              <a:rPr lang="en-US" sz="1400" b="1" i="1" dirty="0" err="1">
                <a:solidFill>
                  <a:srgbClr val="002060"/>
                </a:solidFill>
                <a:effectLst/>
              </a:rPr>
              <a:t>Arjona</a:t>
            </a:r>
            <a:r>
              <a:rPr lang="en-US" sz="1400" b="1" i="1" dirty="0">
                <a:solidFill>
                  <a:srgbClr val="002060"/>
                </a:solidFill>
                <a:effectLst/>
              </a:rPr>
              <a:t>-Sanchez, A., et al. European Journal of Surgical Oncology</a:t>
            </a:r>
            <a:r>
              <a:rPr lang="en-US" sz="1400" b="1" i="1" dirty="0">
                <a:solidFill>
                  <a:srgbClr val="002060"/>
                </a:solidFill>
              </a:rPr>
              <a:t>, </a:t>
            </a:r>
            <a:r>
              <a:rPr lang="en-US" sz="1400" b="1" i="1" dirty="0">
                <a:solidFill>
                  <a:srgbClr val="002060"/>
                </a:solidFill>
                <a:effectLst/>
              </a:rPr>
              <a:t>2023</a:t>
            </a:r>
            <a:endParaRPr lang="en-US" sz="1400" b="1" i="1" dirty="0">
              <a:solidFill>
                <a:srgbClr val="002060"/>
              </a:solidFill>
            </a:endParaRPr>
          </a:p>
        </p:txBody>
      </p:sp>
    </p:spTree>
    <p:extLst>
      <p:ext uri="{BB962C8B-B14F-4D97-AF65-F5344CB8AC3E}">
        <p14:creationId xmlns:p14="http://schemas.microsoft.com/office/powerpoint/2010/main" val="34895316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56764-6953-4B45-B702-CABED64973F7}"/>
              </a:ext>
            </a:extLst>
          </p:cNvPr>
          <p:cNvSpPr>
            <a:spLocks noGrp="1"/>
          </p:cNvSpPr>
          <p:nvPr>
            <p:ph type="title"/>
          </p:nvPr>
        </p:nvSpPr>
        <p:spPr>
          <a:xfrm>
            <a:off x="838200" y="2766218"/>
            <a:ext cx="10515600" cy="1325563"/>
          </a:xfrm>
        </p:spPr>
        <p:txBody>
          <a:bodyPr>
            <a:normAutofit/>
          </a:bodyPr>
          <a:lstStyle/>
          <a:p>
            <a:pPr algn="ctr"/>
            <a:r>
              <a:rPr lang="en-US" sz="5400" dirty="0">
                <a:solidFill>
                  <a:srgbClr val="C00000"/>
                </a:solidFill>
              </a:rPr>
              <a:t>O</a:t>
            </a:r>
            <a:r>
              <a:rPr lang="en-TR" sz="5400" dirty="0">
                <a:solidFill>
                  <a:srgbClr val="C00000"/>
                </a:solidFill>
              </a:rPr>
              <a:t>ngoing Studies</a:t>
            </a:r>
          </a:p>
        </p:txBody>
      </p:sp>
    </p:spTree>
    <p:extLst>
      <p:ext uri="{BB962C8B-B14F-4D97-AF65-F5344CB8AC3E}">
        <p14:creationId xmlns:p14="http://schemas.microsoft.com/office/powerpoint/2010/main" val="4066230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2B8F-1B3F-0842-9EAE-E6CD9F944DF8}"/>
              </a:ext>
            </a:extLst>
          </p:cNvPr>
          <p:cNvSpPr>
            <a:spLocks noGrp="1"/>
          </p:cNvSpPr>
          <p:nvPr>
            <p:ph type="title"/>
          </p:nvPr>
        </p:nvSpPr>
        <p:spPr>
          <a:xfrm>
            <a:off x="838200" y="142240"/>
            <a:ext cx="10515600" cy="564515"/>
          </a:xfrm>
        </p:spPr>
        <p:txBody>
          <a:bodyPr>
            <a:noAutofit/>
          </a:bodyPr>
          <a:lstStyle/>
          <a:p>
            <a:pPr algn="ctr"/>
            <a:r>
              <a:rPr lang="en-US" b="1" dirty="0">
                <a:solidFill>
                  <a:srgbClr val="C00000"/>
                </a:solidFill>
              </a:rPr>
              <a:t>O</a:t>
            </a:r>
            <a:r>
              <a:rPr lang="en-TR" b="1" dirty="0">
                <a:solidFill>
                  <a:srgbClr val="C00000"/>
                </a:solidFill>
              </a:rPr>
              <a:t>ngoing Studies </a:t>
            </a:r>
          </a:p>
        </p:txBody>
      </p:sp>
      <p:graphicFrame>
        <p:nvGraphicFramePr>
          <p:cNvPr id="4" name="Table 4">
            <a:extLst>
              <a:ext uri="{FF2B5EF4-FFF2-40B4-BE49-F238E27FC236}">
                <a16:creationId xmlns:a16="http://schemas.microsoft.com/office/drawing/2014/main" id="{EDEDE3BE-79D2-9741-8396-B2D9B7A88343}"/>
              </a:ext>
            </a:extLst>
          </p:cNvPr>
          <p:cNvGraphicFramePr>
            <a:graphicFrameLocks noGrp="1"/>
          </p:cNvGraphicFramePr>
          <p:nvPr>
            <p:ph idx="1"/>
          </p:nvPr>
        </p:nvGraphicFramePr>
        <p:xfrm>
          <a:off x="739140" y="706754"/>
          <a:ext cx="10515600" cy="1508760"/>
        </p:xfrm>
        <a:graphic>
          <a:graphicData uri="http://schemas.openxmlformats.org/drawingml/2006/table">
            <a:tbl>
              <a:tblPr firstRow="1" bandRow="1">
                <a:tableStyleId>{35758FB7-9AC5-4552-8A53-C91805E547FA}</a:tableStyleId>
              </a:tblPr>
              <a:tblGrid>
                <a:gridCol w="1638300">
                  <a:extLst>
                    <a:ext uri="{9D8B030D-6E8A-4147-A177-3AD203B41FA5}">
                      <a16:colId xmlns:a16="http://schemas.microsoft.com/office/drawing/2014/main" val="1728193612"/>
                    </a:ext>
                  </a:extLst>
                </a:gridCol>
                <a:gridCol w="1866900">
                  <a:extLst>
                    <a:ext uri="{9D8B030D-6E8A-4147-A177-3AD203B41FA5}">
                      <a16:colId xmlns:a16="http://schemas.microsoft.com/office/drawing/2014/main" val="2616803151"/>
                    </a:ext>
                  </a:extLst>
                </a:gridCol>
                <a:gridCol w="1981493">
                  <a:extLst>
                    <a:ext uri="{9D8B030D-6E8A-4147-A177-3AD203B41FA5}">
                      <a16:colId xmlns:a16="http://schemas.microsoft.com/office/drawing/2014/main" val="1169052554"/>
                    </a:ext>
                  </a:extLst>
                </a:gridCol>
                <a:gridCol w="1523707">
                  <a:extLst>
                    <a:ext uri="{9D8B030D-6E8A-4147-A177-3AD203B41FA5}">
                      <a16:colId xmlns:a16="http://schemas.microsoft.com/office/drawing/2014/main" val="2912458370"/>
                    </a:ext>
                  </a:extLst>
                </a:gridCol>
                <a:gridCol w="1600005">
                  <a:extLst>
                    <a:ext uri="{9D8B030D-6E8A-4147-A177-3AD203B41FA5}">
                      <a16:colId xmlns:a16="http://schemas.microsoft.com/office/drawing/2014/main" val="2250251066"/>
                    </a:ext>
                  </a:extLst>
                </a:gridCol>
                <a:gridCol w="1905195">
                  <a:extLst>
                    <a:ext uri="{9D8B030D-6E8A-4147-A177-3AD203B41FA5}">
                      <a16:colId xmlns:a16="http://schemas.microsoft.com/office/drawing/2014/main" val="568711003"/>
                    </a:ext>
                  </a:extLst>
                </a:gridCol>
              </a:tblGrid>
              <a:tr h="0">
                <a:tc>
                  <a:txBody>
                    <a:bodyPr/>
                    <a:lstStyle/>
                    <a:p>
                      <a:pPr algn="ctr">
                        <a:lnSpc>
                          <a:spcPct val="100000"/>
                        </a:lnSpc>
                      </a:pPr>
                      <a:r>
                        <a:rPr lang="en-US" sz="1050" dirty="0">
                          <a:solidFill>
                            <a:schemeClr val="tx1"/>
                          </a:solidFill>
                        </a:rPr>
                        <a:t>S</a:t>
                      </a:r>
                      <a:r>
                        <a:rPr lang="en-TR" sz="1050" dirty="0">
                          <a:solidFill>
                            <a:schemeClr val="tx1"/>
                          </a:solidFill>
                        </a:rPr>
                        <a:t>etting </a:t>
                      </a:r>
                    </a:p>
                  </a:txBody>
                  <a:tcPr/>
                </a:tc>
                <a:tc>
                  <a:txBody>
                    <a:bodyPr/>
                    <a:lstStyle/>
                    <a:p>
                      <a:pPr algn="ctr">
                        <a:lnSpc>
                          <a:spcPct val="100000"/>
                        </a:lnSpc>
                      </a:pPr>
                      <a:r>
                        <a:rPr lang="en-US" sz="1050" dirty="0">
                          <a:solidFill>
                            <a:schemeClr val="tx1"/>
                          </a:solidFill>
                        </a:rPr>
                        <a:t>A</a:t>
                      </a:r>
                      <a:r>
                        <a:rPr lang="en-TR" sz="1050" dirty="0">
                          <a:solidFill>
                            <a:schemeClr val="tx1"/>
                          </a:solidFill>
                        </a:rPr>
                        <a:t>cronym </a:t>
                      </a:r>
                    </a:p>
                  </a:txBody>
                  <a:tcPr/>
                </a:tc>
                <a:tc>
                  <a:txBody>
                    <a:bodyPr/>
                    <a:lstStyle/>
                    <a:p>
                      <a:pPr algn="ctr">
                        <a:lnSpc>
                          <a:spcPct val="100000"/>
                        </a:lnSpc>
                      </a:pPr>
                      <a:r>
                        <a:rPr lang="en-US" sz="1050" dirty="0">
                          <a:solidFill>
                            <a:schemeClr val="tx1"/>
                          </a:solidFill>
                        </a:rPr>
                        <a:t>P</a:t>
                      </a:r>
                      <a:r>
                        <a:rPr lang="en-TR" sz="1050" dirty="0">
                          <a:solidFill>
                            <a:schemeClr val="tx1"/>
                          </a:solidFill>
                        </a:rPr>
                        <a:t>rincipal investigator</a:t>
                      </a:r>
                    </a:p>
                  </a:txBody>
                  <a:tcPr/>
                </a:tc>
                <a:tc>
                  <a:txBody>
                    <a:bodyPr/>
                    <a:lstStyle/>
                    <a:p>
                      <a:pPr algn="ctr">
                        <a:lnSpc>
                          <a:spcPct val="100000"/>
                        </a:lnSpc>
                      </a:pPr>
                      <a:r>
                        <a:rPr lang="en-US" sz="1050" dirty="0">
                          <a:solidFill>
                            <a:schemeClr val="tx1"/>
                          </a:solidFill>
                        </a:rPr>
                        <a:t>C</a:t>
                      </a:r>
                      <a:r>
                        <a:rPr lang="en-TR" sz="1050" dirty="0">
                          <a:solidFill>
                            <a:schemeClr val="tx1"/>
                          </a:solidFill>
                        </a:rPr>
                        <a:t>ountry </a:t>
                      </a:r>
                    </a:p>
                  </a:txBody>
                  <a:tcPr/>
                </a:tc>
                <a:tc>
                  <a:txBody>
                    <a:bodyPr/>
                    <a:lstStyle/>
                    <a:p>
                      <a:pPr algn="ctr">
                        <a:lnSpc>
                          <a:spcPct val="100000"/>
                        </a:lnSpc>
                      </a:pPr>
                      <a:r>
                        <a:rPr lang="en-US" sz="1050" dirty="0">
                          <a:solidFill>
                            <a:schemeClr val="tx1"/>
                          </a:solidFill>
                        </a:rPr>
                        <a:t>A</a:t>
                      </a:r>
                      <a:r>
                        <a:rPr lang="en-TR" sz="1050" dirty="0">
                          <a:solidFill>
                            <a:schemeClr val="tx1"/>
                          </a:solidFill>
                        </a:rPr>
                        <a:t>ccrual patient</a:t>
                      </a:r>
                    </a:p>
                  </a:txBody>
                  <a:tcPr/>
                </a:tc>
                <a:tc>
                  <a:txBody>
                    <a:bodyPr/>
                    <a:lstStyle/>
                    <a:p>
                      <a:pPr algn="ctr">
                        <a:lnSpc>
                          <a:spcPct val="100000"/>
                        </a:lnSpc>
                      </a:pPr>
                      <a:r>
                        <a:rPr lang="en-US" sz="1050" dirty="0">
                          <a:solidFill>
                            <a:schemeClr val="tx1"/>
                          </a:solidFill>
                        </a:rPr>
                        <a:t>D</a:t>
                      </a:r>
                      <a:r>
                        <a:rPr lang="en-TR" sz="1050" dirty="0">
                          <a:solidFill>
                            <a:schemeClr val="tx1"/>
                          </a:solidFill>
                        </a:rPr>
                        <a:t>rug </a:t>
                      </a:r>
                    </a:p>
                  </a:txBody>
                  <a:tcPr/>
                </a:tc>
                <a:extLst>
                  <a:ext uri="{0D108BD9-81ED-4DB2-BD59-A6C34878D82A}">
                    <a16:rowId xmlns:a16="http://schemas.microsoft.com/office/drawing/2014/main" val="3381321264"/>
                  </a:ext>
                </a:extLst>
              </a:tr>
              <a:tr h="0">
                <a:tc>
                  <a:txBody>
                    <a:bodyPr/>
                    <a:lstStyle/>
                    <a:p>
                      <a:pPr>
                        <a:lnSpc>
                          <a:spcPct val="100000"/>
                        </a:lnSpc>
                      </a:pPr>
                      <a:r>
                        <a:rPr lang="en-US" sz="1050" dirty="0"/>
                        <a:t>P</a:t>
                      </a:r>
                      <a:r>
                        <a:rPr lang="en-TR" sz="1050" dirty="0"/>
                        <a:t>rimary CRS</a:t>
                      </a:r>
                    </a:p>
                  </a:txBody>
                  <a:tcPr/>
                </a:tc>
                <a:tc>
                  <a:txBody>
                    <a:bodyPr/>
                    <a:lstStyle/>
                    <a:p>
                      <a:pPr algn="ctr">
                        <a:lnSpc>
                          <a:spcPct val="100000"/>
                        </a:lnSpc>
                      </a:pPr>
                      <a:r>
                        <a:rPr lang="en-TR" sz="1050" dirty="0"/>
                        <a:t>OVHIPEC-2</a:t>
                      </a:r>
                    </a:p>
                  </a:txBody>
                  <a:tcPr/>
                </a:tc>
                <a:tc>
                  <a:txBody>
                    <a:bodyPr/>
                    <a:lstStyle/>
                    <a:p>
                      <a:pPr algn="ctr">
                        <a:lnSpc>
                          <a:spcPct val="100000"/>
                        </a:lnSpc>
                      </a:pPr>
                      <a:r>
                        <a:rPr lang="en-US" sz="1050" dirty="0"/>
                        <a:t>V</a:t>
                      </a:r>
                      <a:r>
                        <a:rPr lang="en-TR" sz="1050" dirty="0"/>
                        <a:t>an Driel</a:t>
                      </a:r>
                    </a:p>
                  </a:txBody>
                  <a:tcPr/>
                </a:tc>
                <a:tc>
                  <a:txBody>
                    <a:bodyPr/>
                    <a:lstStyle/>
                    <a:p>
                      <a:pPr algn="ctr">
                        <a:lnSpc>
                          <a:spcPct val="100000"/>
                        </a:lnSpc>
                      </a:pPr>
                      <a:r>
                        <a:rPr lang="en-US" sz="1050" dirty="0"/>
                        <a:t>N</a:t>
                      </a:r>
                      <a:r>
                        <a:rPr lang="en-TR" sz="1050" dirty="0"/>
                        <a:t>etherland </a:t>
                      </a:r>
                    </a:p>
                  </a:txBody>
                  <a:tcPr/>
                </a:tc>
                <a:tc>
                  <a:txBody>
                    <a:bodyPr/>
                    <a:lstStyle/>
                    <a:p>
                      <a:pPr algn="ctr">
                        <a:lnSpc>
                          <a:spcPct val="100000"/>
                        </a:lnSpc>
                      </a:pPr>
                      <a:r>
                        <a:rPr lang="en-TR" sz="1050" dirty="0"/>
                        <a:t>538</a:t>
                      </a:r>
                    </a:p>
                  </a:txBody>
                  <a:tcPr/>
                </a:tc>
                <a:tc>
                  <a:txBody>
                    <a:bodyPr/>
                    <a:lstStyle/>
                    <a:p>
                      <a:pPr algn="ctr">
                        <a:lnSpc>
                          <a:spcPct val="100000"/>
                        </a:lnSpc>
                      </a:pPr>
                      <a:r>
                        <a:rPr lang="en-US" sz="1050" dirty="0"/>
                        <a:t>C</a:t>
                      </a:r>
                      <a:r>
                        <a:rPr lang="en-TR" sz="1050" dirty="0"/>
                        <a:t>isplatin </a:t>
                      </a:r>
                    </a:p>
                  </a:txBody>
                  <a:tcPr/>
                </a:tc>
                <a:extLst>
                  <a:ext uri="{0D108BD9-81ED-4DB2-BD59-A6C34878D82A}">
                    <a16:rowId xmlns:a16="http://schemas.microsoft.com/office/drawing/2014/main" val="1045842736"/>
                  </a:ext>
                </a:extLst>
              </a:tr>
              <a:tr h="0">
                <a:tc>
                  <a:txBody>
                    <a:bodyPr/>
                    <a:lstStyle/>
                    <a:p>
                      <a:pPr>
                        <a:lnSpc>
                          <a:spcPct val="100000"/>
                        </a:lnSpc>
                      </a:pPr>
                      <a:r>
                        <a:rPr lang="en-US" sz="1050" dirty="0"/>
                        <a:t>P</a:t>
                      </a:r>
                      <a:r>
                        <a:rPr lang="en-TR" sz="1050" dirty="0"/>
                        <a:t>rimary CRS</a:t>
                      </a:r>
                    </a:p>
                  </a:txBody>
                  <a:tcPr/>
                </a:tc>
                <a:tc>
                  <a:txBody>
                    <a:bodyPr/>
                    <a:lstStyle/>
                    <a:p>
                      <a:pPr algn="ctr">
                        <a:lnSpc>
                          <a:spcPct val="100000"/>
                        </a:lnSpc>
                      </a:pPr>
                      <a:r>
                        <a:rPr lang="en-TR" sz="1050" dirty="0"/>
                        <a:t>HOT</a:t>
                      </a:r>
                    </a:p>
                  </a:txBody>
                  <a:tcPr/>
                </a:tc>
                <a:tc>
                  <a:txBody>
                    <a:bodyPr/>
                    <a:lstStyle/>
                    <a:p>
                      <a:pPr algn="ctr">
                        <a:lnSpc>
                          <a:spcPct val="100000"/>
                        </a:lnSpc>
                      </a:pPr>
                      <a:r>
                        <a:rPr lang="en-US" sz="1050" dirty="0"/>
                        <a:t>S</a:t>
                      </a:r>
                      <a:r>
                        <a:rPr lang="en-TR" sz="1050" dirty="0"/>
                        <a:t>ardi A</a:t>
                      </a:r>
                    </a:p>
                  </a:txBody>
                  <a:tcPr/>
                </a:tc>
                <a:tc>
                  <a:txBody>
                    <a:bodyPr/>
                    <a:lstStyle/>
                    <a:p>
                      <a:pPr algn="ctr">
                        <a:lnSpc>
                          <a:spcPct val="100000"/>
                        </a:lnSpc>
                      </a:pPr>
                      <a:r>
                        <a:rPr lang="en-TR" sz="1050" dirty="0"/>
                        <a:t>USA</a:t>
                      </a:r>
                    </a:p>
                  </a:txBody>
                  <a:tcPr/>
                </a:tc>
                <a:tc>
                  <a:txBody>
                    <a:bodyPr/>
                    <a:lstStyle/>
                    <a:p>
                      <a:pPr algn="ctr">
                        <a:lnSpc>
                          <a:spcPct val="100000"/>
                        </a:lnSpc>
                      </a:pPr>
                      <a:r>
                        <a:rPr lang="en-TR" sz="1050" dirty="0"/>
                        <a:t>48</a:t>
                      </a:r>
                    </a:p>
                  </a:txBody>
                  <a:tcPr/>
                </a:tc>
                <a:tc>
                  <a:txBody>
                    <a:bodyPr/>
                    <a:lstStyle/>
                    <a:p>
                      <a:pPr algn="ctr">
                        <a:lnSpc>
                          <a:spcPct val="100000"/>
                        </a:lnSpc>
                      </a:pPr>
                      <a:r>
                        <a:rPr lang="en-US" sz="1050" dirty="0"/>
                        <a:t>C</a:t>
                      </a:r>
                      <a:r>
                        <a:rPr lang="en-TR" sz="1050" dirty="0"/>
                        <a:t>arboplatin </a:t>
                      </a:r>
                    </a:p>
                  </a:txBody>
                  <a:tcPr/>
                </a:tc>
                <a:extLst>
                  <a:ext uri="{0D108BD9-81ED-4DB2-BD59-A6C34878D82A}">
                    <a16:rowId xmlns:a16="http://schemas.microsoft.com/office/drawing/2014/main" val="3259692943"/>
                  </a:ext>
                </a:extLst>
              </a:tr>
              <a:tr h="0">
                <a:tc>
                  <a:txBody>
                    <a:bodyPr/>
                    <a:lstStyle/>
                    <a:p>
                      <a:pPr>
                        <a:lnSpc>
                          <a:spcPct val="100000"/>
                        </a:lnSpc>
                      </a:pPr>
                      <a:r>
                        <a:rPr lang="en-US" sz="1050" dirty="0"/>
                        <a:t>P</a:t>
                      </a:r>
                      <a:r>
                        <a:rPr lang="en-TR" sz="1050" dirty="0"/>
                        <a:t>rimary CRS</a:t>
                      </a:r>
                    </a:p>
                  </a:txBody>
                  <a:tcPr/>
                </a:tc>
                <a:tc>
                  <a:txBody>
                    <a:bodyPr/>
                    <a:lstStyle/>
                    <a:p>
                      <a:pPr algn="ctr">
                        <a:lnSpc>
                          <a:spcPct val="100000"/>
                        </a:lnSpc>
                      </a:pPr>
                      <a:r>
                        <a:rPr lang="en-TR" sz="1050" dirty="0"/>
                        <a:t>N/A</a:t>
                      </a:r>
                    </a:p>
                  </a:txBody>
                  <a:tcPr/>
                </a:tc>
                <a:tc>
                  <a:txBody>
                    <a:bodyPr/>
                    <a:lstStyle/>
                    <a:p>
                      <a:pPr algn="ctr">
                        <a:lnSpc>
                          <a:spcPct val="100000"/>
                        </a:lnSpc>
                      </a:pPr>
                      <a:r>
                        <a:rPr lang="en-US" sz="1050" dirty="0"/>
                        <a:t>C</a:t>
                      </a:r>
                      <a:r>
                        <a:rPr lang="en-TR" sz="1050" dirty="0"/>
                        <a:t>ui S</a:t>
                      </a:r>
                    </a:p>
                  </a:txBody>
                  <a:tcPr/>
                </a:tc>
                <a:tc>
                  <a:txBody>
                    <a:bodyPr/>
                    <a:lstStyle/>
                    <a:p>
                      <a:pPr algn="ctr">
                        <a:lnSpc>
                          <a:spcPct val="100000"/>
                        </a:lnSpc>
                      </a:pPr>
                      <a:r>
                        <a:rPr lang="en-US" sz="1050" dirty="0"/>
                        <a:t>C</a:t>
                      </a:r>
                      <a:r>
                        <a:rPr lang="en-TR" sz="1050" dirty="0"/>
                        <a:t>hina </a:t>
                      </a:r>
                    </a:p>
                  </a:txBody>
                  <a:tcPr/>
                </a:tc>
                <a:tc>
                  <a:txBody>
                    <a:bodyPr/>
                    <a:lstStyle/>
                    <a:p>
                      <a:pPr algn="ctr">
                        <a:lnSpc>
                          <a:spcPct val="100000"/>
                        </a:lnSpc>
                      </a:pPr>
                      <a:r>
                        <a:rPr lang="en-TR" sz="1050" dirty="0"/>
                        <a:t>214</a:t>
                      </a:r>
                    </a:p>
                  </a:txBody>
                  <a:tcPr/>
                </a:tc>
                <a:tc>
                  <a:txBody>
                    <a:bodyPr/>
                    <a:lstStyle/>
                    <a:p>
                      <a:pPr algn="ctr">
                        <a:lnSpc>
                          <a:spcPct val="100000"/>
                        </a:lnSpc>
                      </a:pPr>
                      <a:r>
                        <a:rPr lang="en-TR" sz="1050" dirty="0"/>
                        <a:t>Docetaxel, </a:t>
                      </a:r>
                      <a:r>
                        <a:rPr lang="en-US" sz="1050" dirty="0"/>
                        <a:t>C</a:t>
                      </a:r>
                      <a:r>
                        <a:rPr lang="en-TR" sz="1050" dirty="0"/>
                        <a:t>isplatin </a:t>
                      </a:r>
                    </a:p>
                  </a:txBody>
                  <a:tcPr/>
                </a:tc>
                <a:extLst>
                  <a:ext uri="{0D108BD9-81ED-4DB2-BD59-A6C34878D82A}">
                    <a16:rowId xmlns:a16="http://schemas.microsoft.com/office/drawing/2014/main" val="2578474112"/>
                  </a:ext>
                </a:extLst>
              </a:tr>
              <a:tr h="0">
                <a:tc>
                  <a:txBody>
                    <a:bodyPr/>
                    <a:lstStyle/>
                    <a:p>
                      <a:pPr>
                        <a:lnSpc>
                          <a:spcPct val="100000"/>
                        </a:lnSpc>
                      </a:pPr>
                      <a:r>
                        <a:rPr lang="en-US" sz="1050" dirty="0"/>
                        <a:t>P</a:t>
                      </a:r>
                      <a:r>
                        <a:rPr lang="en-TR" sz="1050" dirty="0"/>
                        <a:t>rimary CRS</a:t>
                      </a:r>
                    </a:p>
                  </a:txBody>
                  <a:tcPr/>
                </a:tc>
                <a:tc>
                  <a:txBody>
                    <a:bodyPr/>
                    <a:lstStyle/>
                    <a:p>
                      <a:pPr algn="ctr">
                        <a:lnSpc>
                          <a:spcPct val="100000"/>
                        </a:lnSpc>
                      </a:pPr>
                      <a:r>
                        <a:rPr lang="en-TR" sz="1050" dirty="0"/>
                        <a:t>HIPECOC</a:t>
                      </a:r>
                    </a:p>
                  </a:txBody>
                  <a:tcPr/>
                </a:tc>
                <a:tc>
                  <a:txBody>
                    <a:bodyPr/>
                    <a:lstStyle/>
                    <a:p>
                      <a:pPr algn="ctr">
                        <a:lnSpc>
                          <a:spcPct val="100000"/>
                        </a:lnSpc>
                      </a:pPr>
                      <a:r>
                        <a:rPr lang="en-TR" sz="1050" dirty="0"/>
                        <a:t>Jiong MA </a:t>
                      </a:r>
                    </a:p>
                  </a:txBody>
                  <a:tcPr/>
                </a:tc>
                <a:tc>
                  <a:txBody>
                    <a:bodyPr/>
                    <a:lstStyle/>
                    <a:p>
                      <a:pPr algn="ctr">
                        <a:lnSpc>
                          <a:spcPct val="100000"/>
                        </a:lnSpc>
                      </a:pPr>
                      <a:r>
                        <a:rPr lang="en-US" sz="1050" dirty="0"/>
                        <a:t>C</a:t>
                      </a:r>
                      <a:r>
                        <a:rPr lang="en-TR" sz="1050" dirty="0"/>
                        <a:t>hina </a:t>
                      </a:r>
                    </a:p>
                  </a:txBody>
                  <a:tcPr/>
                </a:tc>
                <a:tc>
                  <a:txBody>
                    <a:bodyPr/>
                    <a:lstStyle/>
                    <a:p>
                      <a:pPr algn="ctr">
                        <a:lnSpc>
                          <a:spcPct val="100000"/>
                        </a:lnSpc>
                      </a:pPr>
                      <a:r>
                        <a:rPr lang="en-TR" sz="1050" dirty="0"/>
                        <a:t>202</a:t>
                      </a:r>
                    </a:p>
                  </a:txBody>
                  <a:tcPr/>
                </a:tc>
                <a:tc>
                  <a:txBody>
                    <a:bodyPr/>
                    <a:lstStyle/>
                    <a:p>
                      <a:pPr algn="ctr">
                        <a:lnSpc>
                          <a:spcPct val="100000"/>
                        </a:lnSpc>
                      </a:pPr>
                      <a:r>
                        <a:rPr lang="en-US" sz="1050" dirty="0"/>
                        <a:t>P</a:t>
                      </a:r>
                      <a:r>
                        <a:rPr lang="en-TR" sz="1050" dirty="0"/>
                        <a:t>aclitaxel, </a:t>
                      </a:r>
                      <a:r>
                        <a:rPr lang="en-US" sz="1050" dirty="0"/>
                        <a:t>C</a:t>
                      </a:r>
                      <a:r>
                        <a:rPr lang="en-TR" sz="1050" dirty="0"/>
                        <a:t>arboplatin </a:t>
                      </a:r>
                    </a:p>
                  </a:txBody>
                  <a:tcPr/>
                </a:tc>
                <a:extLst>
                  <a:ext uri="{0D108BD9-81ED-4DB2-BD59-A6C34878D82A}">
                    <a16:rowId xmlns:a16="http://schemas.microsoft.com/office/drawing/2014/main" val="1601214376"/>
                  </a:ext>
                </a:extLst>
              </a:tr>
              <a:tr h="178261">
                <a:tc>
                  <a:txBody>
                    <a:bodyPr/>
                    <a:lstStyle/>
                    <a:p>
                      <a:pPr>
                        <a:lnSpc>
                          <a:spcPct val="100000"/>
                        </a:lnSpc>
                      </a:pPr>
                      <a:r>
                        <a:rPr lang="en-US" sz="1050" dirty="0"/>
                        <a:t>P</a:t>
                      </a:r>
                      <a:r>
                        <a:rPr lang="en-TR" sz="1050" dirty="0"/>
                        <a:t>rimary CRS</a:t>
                      </a:r>
                    </a:p>
                  </a:txBody>
                  <a:tcPr/>
                </a:tc>
                <a:tc>
                  <a:txBody>
                    <a:bodyPr/>
                    <a:lstStyle/>
                    <a:p>
                      <a:pPr algn="ctr">
                        <a:lnSpc>
                          <a:spcPct val="100000"/>
                        </a:lnSpc>
                      </a:pPr>
                      <a:r>
                        <a:rPr lang="en-TR" sz="1050" dirty="0"/>
                        <a:t>EHTASEOCCS  (HIPEC-04)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err="1"/>
                        <a:t>Shuzhong</a:t>
                      </a:r>
                      <a:r>
                        <a:rPr lang="en-US" sz="1050" dirty="0"/>
                        <a:t> C</a:t>
                      </a:r>
                      <a:endParaRPr lang="en-TR" sz="1050" dirty="0"/>
                    </a:p>
                  </a:txBody>
                  <a:tcPr/>
                </a:tc>
                <a:tc>
                  <a:txBody>
                    <a:bodyPr/>
                    <a:lstStyle/>
                    <a:p>
                      <a:pPr algn="ctr">
                        <a:lnSpc>
                          <a:spcPct val="100000"/>
                        </a:lnSpc>
                      </a:pPr>
                      <a:r>
                        <a:rPr lang="en-TR" sz="1050" dirty="0"/>
                        <a:t>China </a:t>
                      </a:r>
                    </a:p>
                  </a:txBody>
                  <a:tcPr/>
                </a:tc>
                <a:tc>
                  <a:txBody>
                    <a:bodyPr/>
                    <a:lstStyle/>
                    <a:p>
                      <a:pPr algn="ctr">
                        <a:lnSpc>
                          <a:spcPct val="100000"/>
                        </a:lnSpc>
                      </a:pPr>
                      <a:r>
                        <a:rPr lang="en-TR" sz="1050" dirty="0"/>
                        <a:t>310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R" sz="1050" dirty="0"/>
                        <a:t>Docetaxel, </a:t>
                      </a:r>
                      <a:r>
                        <a:rPr lang="en-US" sz="1050" dirty="0"/>
                        <a:t>C</a:t>
                      </a:r>
                      <a:r>
                        <a:rPr lang="en-TR" sz="1050" dirty="0"/>
                        <a:t>isplatin</a:t>
                      </a:r>
                    </a:p>
                  </a:txBody>
                  <a:tcPr/>
                </a:tc>
                <a:extLst>
                  <a:ext uri="{0D108BD9-81ED-4DB2-BD59-A6C34878D82A}">
                    <a16:rowId xmlns:a16="http://schemas.microsoft.com/office/drawing/2014/main" val="274440708"/>
                  </a:ext>
                </a:extLst>
              </a:tr>
            </a:tbl>
          </a:graphicData>
        </a:graphic>
      </p:graphicFrame>
      <p:graphicFrame>
        <p:nvGraphicFramePr>
          <p:cNvPr id="6" name="Table 5">
            <a:extLst>
              <a:ext uri="{FF2B5EF4-FFF2-40B4-BE49-F238E27FC236}">
                <a16:creationId xmlns:a16="http://schemas.microsoft.com/office/drawing/2014/main" id="{69D2352C-3807-EF46-83FD-8B020735C9C9}"/>
              </a:ext>
            </a:extLst>
          </p:cNvPr>
          <p:cNvGraphicFramePr>
            <a:graphicFrameLocks noGrp="1"/>
          </p:cNvGraphicFramePr>
          <p:nvPr/>
        </p:nvGraphicFramePr>
        <p:xfrm>
          <a:off x="739140" y="5987414"/>
          <a:ext cx="10515600" cy="754380"/>
        </p:xfrm>
        <a:graphic>
          <a:graphicData uri="http://schemas.openxmlformats.org/drawingml/2006/table">
            <a:tbl>
              <a:tblPr firstRow="1" bandRow="1">
                <a:tableStyleId>{C4B1156A-380E-4F78-BDF5-A606A8083BF9}</a:tableStyleId>
              </a:tblPr>
              <a:tblGrid>
                <a:gridCol w="1638300">
                  <a:extLst>
                    <a:ext uri="{9D8B030D-6E8A-4147-A177-3AD203B41FA5}">
                      <a16:colId xmlns:a16="http://schemas.microsoft.com/office/drawing/2014/main" val="3027410993"/>
                    </a:ext>
                  </a:extLst>
                </a:gridCol>
                <a:gridCol w="1866900">
                  <a:extLst>
                    <a:ext uri="{9D8B030D-6E8A-4147-A177-3AD203B41FA5}">
                      <a16:colId xmlns:a16="http://schemas.microsoft.com/office/drawing/2014/main" val="4167782116"/>
                    </a:ext>
                  </a:extLst>
                </a:gridCol>
                <a:gridCol w="1981493">
                  <a:extLst>
                    <a:ext uri="{9D8B030D-6E8A-4147-A177-3AD203B41FA5}">
                      <a16:colId xmlns:a16="http://schemas.microsoft.com/office/drawing/2014/main" val="4278426988"/>
                    </a:ext>
                  </a:extLst>
                </a:gridCol>
                <a:gridCol w="1523707">
                  <a:extLst>
                    <a:ext uri="{9D8B030D-6E8A-4147-A177-3AD203B41FA5}">
                      <a16:colId xmlns:a16="http://schemas.microsoft.com/office/drawing/2014/main" val="1189537836"/>
                    </a:ext>
                  </a:extLst>
                </a:gridCol>
                <a:gridCol w="1600005">
                  <a:extLst>
                    <a:ext uri="{9D8B030D-6E8A-4147-A177-3AD203B41FA5}">
                      <a16:colId xmlns:a16="http://schemas.microsoft.com/office/drawing/2014/main" val="471854822"/>
                    </a:ext>
                  </a:extLst>
                </a:gridCol>
                <a:gridCol w="1905195">
                  <a:extLst>
                    <a:ext uri="{9D8B030D-6E8A-4147-A177-3AD203B41FA5}">
                      <a16:colId xmlns:a16="http://schemas.microsoft.com/office/drawing/2014/main" val="1938402022"/>
                    </a:ext>
                  </a:extLst>
                </a:gridCol>
              </a:tblGrid>
              <a:tr h="0">
                <a:tc>
                  <a:txBody>
                    <a:bodyPr/>
                    <a:lstStyle/>
                    <a:p>
                      <a:pPr>
                        <a:lnSpc>
                          <a:spcPct val="100000"/>
                        </a:lnSpc>
                      </a:pPr>
                      <a:r>
                        <a:rPr lang="en-US" sz="1050" b="0" dirty="0"/>
                        <a:t>P</a:t>
                      </a:r>
                      <a:r>
                        <a:rPr lang="en-TR" sz="1050" b="0" dirty="0"/>
                        <a:t>rimary/Secondary CRS</a:t>
                      </a:r>
                    </a:p>
                  </a:txBody>
                  <a:tcPr/>
                </a:tc>
                <a:tc>
                  <a:txBody>
                    <a:bodyPr/>
                    <a:lstStyle/>
                    <a:p>
                      <a:pPr algn="ctr">
                        <a:lnSpc>
                          <a:spcPct val="100000"/>
                        </a:lnSpc>
                      </a:pPr>
                      <a:r>
                        <a:rPr lang="en-TR" sz="1050" b="0" dirty="0"/>
                        <a:t>HIPECOVA</a:t>
                      </a:r>
                    </a:p>
                  </a:txBody>
                  <a:tcPr/>
                </a:tc>
                <a:tc>
                  <a:txBody>
                    <a:bodyPr/>
                    <a:lstStyle/>
                    <a:p>
                      <a:pPr algn="ctr">
                        <a:lnSpc>
                          <a:spcPct val="100000"/>
                        </a:lnSpc>
                      </a:pPr>
                      <a:r>
                        <a:rPr lang="en-US" sz="1050" b="0" dirty="0"/>
                        <a:t>V</a:t>
                      </a:r>
                      <a:r>
                        <a:rPr lang="en-TR" sz="1050" b="0" dirty="0"/>
                        <a:t>illarejo C</a:t>
                      </a:r>
                    </a:p>
                  </a:txBody>
                  <a:tcPr/>
                </a:tc>
                <a:tc>
                  <a:txBody>
                    <a:bodyPr/>
                    <a:lstStyle/>
                    <a:p>
                      <a:pPr algn="ctr">
                        <a:lnSpc>
                          <a:spcPct val="100000"/>
                        </a:lnSpc>
                      </a:pPr>
                      <a:r>
                        <a:rPr lang="en-US" sz="1050" b="0" dirty="0"/>
                        <a:t>S</a:t>
                      </a:r>
                      <a:r>
                        <a:rPr lang="en-TR" sz="1050" b="0" dirty="0"/>
                        <a:t>pain </a:t>
                      </a:r>
                    </a:p>
                  </a:txBody>
                  <a:tcPr/>
                </a:tc>
                <a:tc>
                  <a:txBody>
                    <a:bodyPr/>
                    <a:lstStyle/>
                    <a:p>
                      <a:pPr algn="ctr">
                        <a:lnSpc>
                          <a:spcPct val="100000"/>
                        </a:lnSpc>
                      </a:pPr>
                      <a:r>
                        <a:rPr lang="en-TR" sz="1050" b="0" dirty="0"/>
                        <a:t>60</a:t>
                      </a:r>
                    </a:p>
                  </a:txBody>
                  <a:tcPr/>
                </a:tc>
                <a:tc>
                  <a:txBody>
                    <a:bodyPr/>
                    <a:lstStyle/>
                    <a:p>
                      <a:pPr algn="ctr">
                        <a:lnSpc>
                          <a:spcPct val="100000"/>
                        </a:lnSpc>
                      </a:pPr>
                      <a:r>
                        <a:rPr lang="en-US" sz="1050" b="0" dirty="0"/>
                        <a:t>P</a:t>
                      </a:r>
                      <a:r>
                        <a:rPr lang="en-TR" sz="1050" b="0" dirty="0"/>
                        <a:t>aclitaxel </a:t>
                      </a:r>
                    </a:p>
                  </a:txBody>
                  <a:tcPr/>
                </a:tc>
                <a:extLst>
                  <a:ext uri="{0D108BD9-81ED-4DB2-BD59-A6C34878D82A}">
                    <a16:rowId xmlns:a16="http://schemas.microsoft.com/office/drawing/2014/main" val="151951407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Primary/Secondary CRS</a:t>
                      </a:r>
                      <a:endParaRPr lang="en-TR" sz="1050" dirty="0"/>
                    </a:p>
                  </a:txBody>
                  <a:tcPr/>
                </a:tc>
                <a:tc>
                  <a:txBody>
                    <a:bodyPr/>
                    <a:lstStyle/>
                    <a:p>
                      <a:pPr algn="ctr">
                        <a:lnSpc>
                          <a:spcPct val="100000"/>
                        </a:lnSpc>
                      </a:pPr>
                      <a:r>
                        <a:rPr lang="en-TR" sz="1050" dirty="0"/>
                        <a:t>OvIP1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t>Wim P C</a:t>
                      </a:r>
                      <a:endParaRPr lang="en-TR" sz="1050" dirty="0"/>
                    </a:p>
                  </a:txBody>
                  <a:tcPr/>
                </a:tc>
                <a:tc>
                  <a:txBody>
                    <a:bodyPr/>
                    <a:lstStyle/>
                    <a:p>
                      <a:pPr algn="ctr">
                        <a:lnSpc>
                          <a:spcPct val="100000"/>
                        </a:lnSpc>
                      </a:pPr>
                      <a:r>
                        <a:rPr lang="en-US" sz="1050" dirty="0"/>
                        <a:t>B</a:t>
                      </a:r>
                      <a:r>
                        <a:rPr lang="en-TR" sz="1050" dirty="0"/>
                        <a:t>elgium </a:t>
                      </a:r>
                    </a:p>
                  </a:txBody>
                  <a:tcPr/>
                </a:tc>
                <a:tc>
                  <a:txBody>
                    <a:bodyPr/>
                    <a:lstStyle/>
                    <a:p>
                      <a:pPr algn="ctr">
                        <a:lnSpc>
                          <a:spcPct val="100000"/>
                        </a:lnSpc>
                      </a:pPr>
                      <a:r>
                        <a:rPr lang="en-TR" sz="1050" dirty="0"/>
                        <a:t>48</a:t>
                      </a:r>
                    </a:p>
                  </a:txBody>
                  <a:tcPr/>
                </a:tc>
                <a:tc>
                  <a:txBody>
                    <a:bodyPr/>
                    <a:lstStyle/>
                    <a:p>
                      <a:pPr algn="ctr">
                        <a:lnSpc>
                          <a:spcPct val="100000"/>
                        </a:lnSpc>
                      </a:pPr>
                      <a:r>
                        <a:rPr lang="en-US" sz="1050" dirty="0"/>
                        <a:t>C</a:t>
                      </a:r>
                      <a:r>
                        <a:rPr lang="en-TR" sz="1050" dirty="0"/>
                        <a:t>isplatin </a:t>
                      </a:r>
                    </a:p>
                  </a:txBody>
                  <a:tcPr/>
                </a:tc>
                <a:extLst>
                  <a:ext uri="{0D108BD9-81ED-4DB2-BD59-A6C34878D82A}">
                    <a16:rowId xmlns:a16="http://schemas.microsoft.com/office/drawing/2014/main" val="4967742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Primary/Secondary CRS</a:t>
                      </a:r>
                      <a:endParaRPr lang="en-TR" sz="1050" dirty="0"/>
                    </a:p>
                  </a:txBody>
                  <a:tcPr/>
                </a:tc>
                <a:tc>
                  <a:txBody>
                    <a:bodyPr/>
                    <a:lstStyle/>
                    <a:p>
                      <a:pPr algn="ctr">
                        <a:lnSpc>
                          <a:spcPct val="100000"/>
                        </a:lnSpc>
                      </a:pPr>
                      <a:r>
                        <a:rPr lang="en-TR" sz="1050" dirty="0"/>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err="1"/>
                        <a:t>Hongbing</a:t>
                      </a:r>
                      <a:r>
                        <a:rPr lang="en-US" sz="1050" dirty="0"/>
                        <a:t> CAI</a:t>
                      </a:r>
                      <a:endParaRPr lang="en-TR" sz="1050" dirty="0"/>
                    </a:p>
                  </a:txBody>
                  <a:tcPr/>
                </a:tc>
                <a:tc>
                  <a:txBody>
                    <a:bodyPr/>
                    <a:lstStyle/>
                    <a:p>
                      <a:pPr algn="ctr">
                        <a:lnSpc>
                          <a:spcPct val="100000"/>
                        </a:lnSpc>
                      </a:pPr>
                      <a:r>
                        <a:rPr lang="en-US" sz="1050" dirty="0"/>
                        <a:t>C</a:t>
                      </a:r>
                      <a:r>
                        <a:rPr lang="en-TR" sz="1050" dirty="0"/>
                        <a:t>hina </a:t>
                      </a:r>
                    </a:p>
                  </a:txBody>
                  <a:tcPr/>
                </a:tc>
                <a:tc>
                  <a:txBody>
                    <a:bodyPr/>
                    <a:lstStyle/>
                    <a:p>
                      <a:pPr algn="ctr">
                        <a:lnSpc>
                          <a:spcPct val="100000"/>
                        </a:lnSpc>
                      </a:pPr>
                      <a:r>
                        <a:rPr lang="en-TR" sz="1050" dirty="0"/>
                        <a:t>280</a:t>
                      </a:r>
                    </a:p>
                  </a:txBody>
                  <a:tcPr/>
                </a:tc>
                <a:tc>
                  <a:txBody>
                    <a:bodyPr/>
                    <a:lstStyle/>
                    <a:p>
                      <a:pPr algn="ctr">
                        <a:lnSpc>
                          <a:spcPct val="100000"/>
                        </a:lnSpc>
                      </a:pPr>
                      <a:r>
                        <a:rPr lang="en-US" sz="1050" dirty="0"/>
                        <a:t>L</a:t>
                      </a:r>
                      <a:r>
                        <a:rPr lang="en-TR" sz="1050" dirty="0"/>
                        <a:t>obaplatin </a:t>
                      </a:r>
                    </a:p>
                  </a:txBody>
                  <a:tcPr/>
                </a:tc>
                <a:extLst>
                  <a:ext uri="{0D108BD9-81ED-4DB2-BD59-A6C34878D82A}">
                    <a16:rowId xmlns:a16="http://schemas.microsoft.com/office/drawing/2014/main" val="794312992"/>
                  </a:ext>
                </a:extLst>
              </a:tr>
            </a:tbl>
          </a:graphicData>
        </a:graphic>
      </p:graphicFrame>
      <p:graphicFrame>
        <p:nvGraphicFramePr>
          <p:cNvPr id="7" name="Content Placeholder 3">
            <a:extLst>
              <a:ext uri="{FF2B5EF4-FFF2-40B4-BE49-F238E27FC236}">
                <a16:creationId xmlns:a16="http://schemas.microsoft.com/office/drawing/2014/main" id="{244F4FC9-BD76-5B44-B438-DE514BA95B02}"/>
              </a:ext>
            </a:extLst>
          </p:cNvPr>
          <p:cNvGraphicFramePr>
            <a:graphicFrameLocks/>
          </p:cNvGraphicFramePr>
          <p:nvPr/>
        </p:nvGraphicFramePr>
        <p:xfrm>
          <a:off x="739140" y="2215514"/>
          <a:ext cx="10515600" cy="1760220"/>
        </p:xfrm>
        <a:graphic>
          <a:graphicData uri="http://schemas.openxmlformats.org/drawingml/2006/table">
            <a:tbl>
              <a:tblPr firstRow="1" bandRow="1">
                <a:tableStyleId>{16D9F66E-5EB9-4882-86FB-DCBF35E3C3E4}</a:tableStyleId>
              </a:tblPr>
              <a:tblGrid>
                <a:gridCol w="1638300">
                  <a:extLst>
                    <a:ext uri="{9D8B030D-6E8A-4147-A177-3AD203B41FA5}">
                      <a16:colId xmlns:a16="http://schemas.microsoft.com/office/drawing/2014/main" val="1862041567"/>
                    </a:ext>
                  </a:extLst>
                </a:gridCol>
                <a:gridCol w="1866900">
                  <a:extLst>
                    <a:ext uri="{9D8B030D-6E8A-4147-A177-3AD203B41FA5}">
                      <a16:colId xmlns:a16="http://schemas.microsoft.com/office/drawing/2014/main" val="2981188968"/>
                    </a:ext>
                  </a:extLst>
                </a:gridCol>
                <a:gridCol w="1981493">
                  <a:extLst>
                    <a:ext uri="{9D8B030D-6E8A-4147-A177-3AD203B41FA5}">
                      <a16:colId xmlns:a16="http://schemas.microsoft.com/office/drawing/2014/main" val="3007252404"/>
                    </a:ext>
                  </a:extLst>
                </a:gridCol>
                <a:gridCol w="1523707">
                  <a:extLst>
                    <a:ext uri="{9D8B030D-6E8A-4147-A177-3AD203B41FA5}">
                      <a16:colId xmlns:a16="http://schemas.microsoft.com/office/drawing/2014/main" val="2353337635"/>
                    </a:ext>
                  </a:extLst>
                </a:gridCol>
                <a:gridCol w="1600005">
                  <a:extLst>
                    <a:ext uri="{9D8B030D-6E8A-4147-A177-3AD203B41FA5}">
                      <a16:colId xmlns:a16="http://schemas.microsoft.com/office/drawing/2014/main" val="2554107452"/>
                    </a:ext>
                  </a:extLst>
                </a:gridCol>
                <a:gridCol w="1905195">
                  <a:extLst>
                    <a:ext uri="{9D8B030D-6E8A-4147-A177-3AD203B41FA5}">
                      <a16:colId xmlns:a16="http://schemas.microsoft.com/office/drawing/2014/main" val="2299632097"/>
                    </a:ext>
                  </a:extLst>
                </a:gridCol>
              </a:tblGrid>
              <a:tr h="178261">
                <a:tc>
                  <a:txBody>
                    <a:bodyPr/>
                    <a:lstStyle/>
                    <a:p>
                      <a:pPr>
                        <a:lnSpc>
                          <a:spcPct val="100000"/>
                        </a:lnSpc>
                      </a:pPr>
                      <a:r>
                        <a:rPr lang="en-US" sz="1050" b="0" dirty="0"/>
                        <a:t>I</a:t>
                      </a:r>
                      <a:r>
                        <a:rPr lang="en-TR" sz="1050" b="0" dirty="0"/>
                        <a:t>nterval CRS</a:t>
                      </a:r>
                    </a:p>
                  </a:txBody>
                  <a:tcPr/>
                </a:tc>
                <a:tc>
                  <a:txBody>
                    <a:bodyPr/>
                    <a:lstStyle/>
                    <a:p>
                      <a:pPr algn="ctr">
                        <a:lnSpc>
                          <a:spcPct val="100000"/>
                        </a:lnSpc>
                      </a:pPr>
                      <a:r>
                        <a:rPr lang="en-TR" sz="1050" b="0" dirty="0"/>
                        <a:t>GOG 3068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TR" sz="1050" b="0" dirty="0"/>
                    </a:p>
                  </a:txBody>
                  <a:tcPr/>
                </a:tc>
                <a:tc>
                  <a:txBody>
                    <a:bodyPr/>
                    <a:lstStyle/>
                    <a:p>
                      <a:pPr algn="ctr">
                        <a:lnSpc>
                          <a:spcPct val="100000"/>
                        </a:lnSpc>
                      </a:pPr>
                      <a:endParaRPr lang="en-TR" sz="1050" b="0" dirty="0"/>
                    </a:p>
                  </a:txBody>
                  <a:tcPr/>
                </a:tc>
                <a:tc>
                  <a:txBody>
                    <a:bodyPr/>
                    <a:lstStyle/>
                    <a:p>
                      <a:pPr algn="ctr">
                        <a:lnSpc>
                          <a:spcPct val="100000"/>
                        </a:lnSpc>
                      </a:pPr>
                      <a:r>
                        <a:rPr lang="en-TR" sz="1050" b="0" dirty="0"/>
                        <a:t>230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dirty="0"/>
                        <a:t>C</a:t>
                      </a:r>
                      <a:r>
                        <a:rPr lang="en-TR" sz="1050" b="0" dirty="0"/>
                        <a:t>isplatin </a:t>
                      </a:r>
                    </a:p>
                  </a:txBody>
                  <a:tcPr/>
                </a:tc>
                <a:extLst>
                  <a:ext uri="{0D108BD9-81ED-4DB2-BD59-A6C34878D82A}">
                    <a16:rowId xmlns:a16="http://schemas.microsoft.com/office/drawing/2014/main" val="1991235061"/>
                  </a:ext>
                </a:extLst>
              </a:tr>
              <a:tr h="0">
                <a:tc>
                  <a:txBody>
                    <a:bodyPr/>
                    <a:lstStyle/>
                    <a:p>
                      <a:pPr>
                        <a:lnSpc>
                          <a:spcPct val="100000"/>
                        </a:lnSpc>
                      </a:pPr>
                      <a:r>
                        <a:rPr lang="en-US" sz="1050" dirty="0"/>
                        <a:t>I</a:t>
                      </a:r>
                      <a:r>
                        <a:rPr lang="en-TR" sz="1050" dirty="0"/>
                        <a:t>nterval CRS</a:t>
                      </a:r>
                    </a:p>
                  </a:txBody>
                  <a:tcPr/>
                </a:tc>
                <a:tc>
                  <a:txBody>
                    <a:bodyPr/>
                    <a:lstStyle/>
                    <a:p>
                      <a:pPr algn="ctr">
                        <a:lnSpc>
                          <a:spcPct val="100000"/>
                        </a:lnSpc>
                      </a:pPr>
                      <a:r>
                        <a:rPr lang="en-TR" sz="1050" dirty="0"/>
                        <a:t>N/A</a:t>
                      </a:r>
                    </a:p>
                  </a:txBody>
                  <a:tcPr/>
                </a:tc>
                <a:tc>
                  <a:txBody>
                    <a:bodyPr/>
                    <a:lstStyle/>
                    <a:p>
                      <a:pPr algn="ctr">
                        <a:lnSpc>
                          <a:spcPct val="100000"/>
                        </a:lnSpc>
                      </a:pPr>
                      <a:r>
                        <a:rPr lang="en-US" sz="1050" dirty="0"/>
                        <a:t>C</a:t>
                      </a:r>
                      <a:r>
                        <a:rPr lang="en-TR" sz="1050" dirty="0"/>
                        <a:t>ui S</a:t>
                      </a:r>
                    </a:p>
                  </a:txBody>
                  <a:tcPr/>
                </a:tc>
                <a:tc>
                  <a:txBody>
                    <a:bodyPr/>
                    <a:lstStyle/>
                    <a:p>
                      <a:pPr algn="ctr">
                        <a:lnSpc>
                          <a:spcPct val="100000"/>
                        </a:lnSpc>
                      </a:pPr>
                      <a:r>
                        <a:rPr lang="en-US" sz="1050" dirty="0"/>
                        <a:t>C</a:t>
                      </a:r>
                      <a:r>
                        <a:rPr lang="en-TR" sz="1050" dirty="0"/>
                        <a:t>hina </a:t>
                      </a:r>
                    </a:p>
                  </a:txBody>
                  <a:tcPr/>
                </a:tc>
                <a:tc>
                  <a:txBody>
                    <a:bodyPr/>
                    <a:lstStyle/>
                    <a:p>
                      <a:pPr algn="ctr">
                        <a:lnSpc>
                          <a:spcPct val="100000"/>
                        </a:lnSpc>
                      </a:pPr>
                      <a:r>
                        <a:rPr lang="en-TR" sz="1050" dirty="0"/>
                        <a:t>184</a:t>
                      </a:r>
                    </a:p>
                  </a:txBody>
                  <a:tcPr/>
                </a:tc>
                <a:tc>
                  <a:txBody>
                    <a:bodyPr/>
                    <a:lstStyle/>
                    <a:p>
                      <a:pPr algn="ctr">
                        <a:lnSpc>
                          <a:spcPct val="100000"/>
                        </a:lnSpc>
                      </a:pPr>
                      <a:r>
                        <a:rPr lang="en-US" sz="1050" dirty="0"/>
                        <a:t>P</a:t>
                      </a:r>
                      <a:r>
                        <a:rPr lang="en-TR" sz="1050" dirty="0"/>
                        <a:t>aklitaxel, </a:t>
                      </a:r>
                      <a:r>
                        <a:rPr lang="en-US" sz="1050" dirty="0"/>
                        <a:t>C</a:t>
                      </a:r>
                      <a:r>
                        <a:rPr lang="en-TR" sz="1050" dirty="0"/>
                        <a:t>isplatin </a:t>
                      </a:r>
                    </a:p>
                  </a:txBody>
                  <a:tcPr/>
                </a:tc>
                <a:extLst>
                  <a:ext uri="{0D108BD9-81ED-4DB2-BD59-A6C34878D82A}">
                    <a16:rowId xmlns:a16="http://schemas.microsoft.com/office/drawing/2014/main" val="2668854236"/>
                  </a:ext>
                </a:extLst>
              </a:tr>
              <a:tr h="0">
                <a:tc>
                  <a:txBody>
                    <a:bodyPr/>
                    <a:lstStyle/>
                    <a:p>
                      <a:pPr>
                        <a:lnSpc>
                          <a:spcPct val="100000"/>
                        </a:lnSpc>
                      </a:pPr>
                      <a:r>
                        <a:rPr lang="en-US" sz="1050" dirty="0"/>
                        <a:t>I</a:t>
                      </a:r>
                      <a:r>
                        <a:rPr lang="en-TR" sz="1050" dirty="0"/>
                        <a:t>nterval CRS</a:t>
                      </a:r>
                    </a:p>
                  </a:txBody>
                  <a:tcPr/>
                </a:tc>
                <a:tc>
                  <a:txBody>
                    <a:bodyPr/>
                    <a:lstStyle/>
                    <a:p>
                      <a:pPr algn="ctr">
                        <a:lnSpc>
                          <a:spcPct val="100000"/>
                        </a:lnSpc>
                      </a:pPr>
                      <a:r>
                        <a:rPr lang="en-TR" sz="1050" dirty="0"/>
                        <a:t>CHORINE</a:t>
                      </a:r>
                    </a:p>
                  </a:txBody>
                  <a:tcPr/>
                </a:tc>
                <a:tc>
                  <a:txBody>
                    <a:bodyPr/>
                    <a:lstStyle/>
                    <a:p>
                      <a:pPr algn="ctr">
                        <a:lnSpc>
                          <a:spcPct val="100000"/>
                        </a:lnSpc>
                      </a:pPr>
                      <a:r>
                        <a:rPr lang="en-US" sz="1050" dirty="0"/>
                        <a:t>A</a:t>
                      </a:r>
                      <a:r>
                        <a:rPr lang="en-TR" sz="1050" dirty="0"/>
                        <a:t>nsaloni L</a:t>
                      </a:r>
                    </a:p>
                  </a:txBody>
                  <a:tcPr/>
                </a:tc>
                <a:tc>
                  <a:txBody>
                    <a:bodyPr/>
                    <a:lstStyle/>
                    <a:p>
                      <a:pPr algn="ctr">
                        <a:lnSpc>
                          <a:spcPct val="100000"/>
                        </a:lnSpc>
                      </a:pPr>
                      <a:r>
                        <a:rPr lang="en-US" sz="1050" dirty="0"/>
                        <a:t>I</a:t>
                      </a:r>
                      <a:r>
                        <a:rPr lang="en-TR" sz="1050" dirty="0"/>
                        <a:t>taly </a:t>
                      </a:r>
                    </a:p>
                  </a:txBody>
                  <a:tcPr/>
                </a:tc>
                <a:tc>
                  <a:txBody>
                    <a:bodyPr/>
                    <a:lstStyle/>
                    <a:p>
                      <a:pPr algn="ctr">
                        <a:lnSpc>
                          <a:spcPct val="100000"/>
                        </a:lnSpc>
                      </a:pPr>
                      <a:r>
                        <a:rPr lang="en-TR" sz="1050" dirty="0"/>
                        <a:t>94</a:t>
                      </a:r>
                    </a:p>
                  </a:txBody>
                  <a:tcPr/>
                </a:tc>
                <a:tc>
                  <a:txBody>
                    <a:bodyPr/>
                    <a:lstStyle/>
                    <a:p>
                      <a:pPr algn="ctr">
                        <a:lnSpc>
                          <a:spcPct val="100000"/>
                        </a:lnSpc>
                      </a:pPr>
                      <a:r>
                        <a:rPr lang="en-US" sz="1050" dirty="0"/>
                        <a:t>C</a:t>
                      </a:r>
                      <a:r>
                        <a:rPr lang="en-TR" sz="1050" dirty="0"/>
                        <a:t>isplatin, </a:t>
                      </a:r>
                      <a:r>
                        <a:rPr lang="en-US" sz="1050" dirty="0"/>
                        <a:t>P</a:t>
                      </a:r>
                      <a:r>
                        <a:rPr lang="en-TR" sz="1050" dirty="0"/>
                        <a:t>aclitaxel </a:t>
                      </a:r>
                    </a:p>
                  </a:txBody>
                  <a:tcPr/>
                </a:tc>
                <a:extLst>
                  <a:ext uri="{0D108BD9-81ED-4DB2-BD59-A6C34878D82A}">
                    <a16:rowId xmlns:a16="http://schemas.microsoft.com/office/drawing/2014/main" val="3069134624"/>
                  </a:ext>
                </a:extLst>
              </a:tr>
              <a:tr h="0">
                <a:tc>
                  <a:txBody>
                    <a:bodyPr/>
                    <a:lstStyle/>
                    <a:p>
                      <a:pPr>
                        <a:lnSpc>
                          <a:spcPct val="100000"/>
                        </a:lnSpc>
                      </a:pPr>
                      <a:r>
                        <a:rPr lang="en-US" sz="1050" dirty="0"/>
                        <a:t>I</a:t>
                      </a:r>
                      <a:r>
                        <a:rPr lang="en-TR" sz="1050" dirty="0"/>
                        <a:t>nterval CRS</a:t>
                      </a:r>
                    </a:p>
                  </a:txBody>
                  <a:tcPr/>
                </a:tc>
                <a:tc>
                  <a:txBody>
                    <a:bodyPr/>
                    <a:lstStyle/>
                    <a:p>
                      <a:pPr algn="ctr">
                        <a:lnSpc>
                          <a:spcPct val="100000"/>
                        </a:lnSpc>
                      </a:pPr>
                      <a:r>
                        <a:rPr lang="en-TR" sz="1050" dirty="0"/>
                        <a:t>N/A</a:t>
                      </a:r>
                    </a:p>
                  </a:txBody>
                  <a:tcPr/>
                </a:tc>
                <a:tc>
                  <a:txBody>
                    <a:bodyPr/>
                    <a:lstStyle/>
                    <a:p>
                      <a:pPr algn="ctr">
                        <a:lnSpc>
                          <a:spcPct val="100000"/>
                        </a:lnSpc>
                      </a:pPr>
                      <a:r>
                        <a:rPr lang="en-US" sz="1050" dirty="0"/>
                        <a:t>S</a:t>
                      </a:r>
                      <a:r>
                        <a:rPr lang="en-TR" sz="1050" dirty="0"/>
                        <a:t>alcedo-Hernandez RA</a:t>
                      </a:r>
                    </a:p>
                  </a:txBody>
                  <a:tcPr/>
                </a:tc>
                <a:tc>
                  <a:txBody>
                    <a:bodyPr/>
                    <a:lstStyle/>
                    <a:p>
                      <a:pPr algn="ctr">
                        <a:lnSpc>
                          <a:spcPct val="100000"/>
                        </a:lnSpc>
                      </a:pPr>
                      <a:r>
                        <a:rPr lang="en-US" sz="1050" dirty="0"/>
                        <a:t>M</a:t>
                      </a:r>
                      <a:r>
                        <a:rPr lang="en-TR" sz="1050" dirty="0"/>
                        <a:t>exico </a:t>
                      </a:r>
                    </a:p>
                  </a:txBody>
                  <a:tcPr/>
                </a:tc>
                <a:tc>
                  <a:txBody>
                    <a:bodyPr/>
                    <a:lstStyle/>
                    <a:p>
                      <a:pPr algn="ctr">
                        <a:lnSpc>
                          <a:spcPct val="100000"/>
                        </a:lnSpc>
                      </a:pPr>
                      <a:r>
                        <a:rPr lang="en-TR" sz="1050" dirty="0"/>
                        <a:t>100</a:t>
                      </a:r>
                    </a:p>
                  </a:txBody>
                  <a:tcPr/>
                </a:tc>
                <a:tc>
                  <a:txBody>
                    <a:bodyPr/>
                    <a:lstStyle/>
                    <a:p>
                      <a:pPr algn="ctr">
                        <a:lnSpc>
                          <a:spcPct val="100000"/>
                        </a:lnSpc>
                      </a:pPr>
                      <a:r>
                        <a:rPr lang="en-US" sz="1050" dirty="0"/>
                        <a:t>C</a:t>
                      </a:r>
                      <a:r>
                        <a:rPr lang="en-TR" sz="1050" dirty="0"/>
                        <a:t>isplatin, </a:t>
                      </a:r>
                      <a:r>
                        <a:rPr lang="en-US" sz="1050" dirty="0"/>
                        <a:t>D</a:t>
                      </a:r>
                      <a:r>
                        <a:rPr lang="en-TR" sz="1050" dirty="0"/>
                        <a:t>oxorubicin </a:t>
                      </a:r>
                    </a:p>
                  </a:txBody>
                  <a:tcPr/>
                </a:tc>
                <a:extLst>
                  <a:ext uri="{0D108BD9-81ED-4DB2-BD59-A6C34878D82A}">
                    <a16:rowId xmlns:a16="http://schemas.microsoft.com/office/drawing/2014/main" val="2709654633"/>
                  </a:ext>
                </a:extLst>
              </a:tr>
              <a:tr h="178261">
                <a:tc>
                  <a:txBody>
                    <a:bodyPr/>
                    <a:lstStyle/>
                    <a:p>
                      <a:pPr>
                        <a:lnSpc>
                          <a:spcPct val="100000"/>
                        </a:lnSpc>
                      </a:pPr>
                      <a:r>
                        <a:rPr lang="en-US" sz="1050" dirty="0"/>
                        <a:t>I</a:t>
                      </a:r>
                      <a:r>
                        <a:rPr lang="en-TR" sz="1050" dirty="0"/>
                        <a:t>nterval CRS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R" sz="1050" dirty="0"/>
                        <a:t>EHNPCTASEOC (HIPEC-03)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t>Shu-Zhong C</a:t>
                      </a:r>
                      <a:endParaRPr lang="en-TR" sz="1050" dirty="0"/>
                    </a:p>
                  </a:txBody>
                  <a:tcPr/>
                </a:tc>
                <a:tc>
                  <a:txBody>
                    <a:bodyPr/>
                    <a:lstStyle/>
                    <a:p>
                      <a:pPr algn="ctr">
                        <a:lnSpc>
                          <a:spcPct val="100000"/>
                        </a:lnSpc>
                      </a:pPr>
                      <a:r>
                        <a:rPr lang="en-US" sz="1050" dirty="0"/>
                        <a:t>C</a:t>
                      </a:r>
                      <a:r>
                        <a:rPr lang="en-TR" sz="1050" dirty="0"/>
                        <a:t>hina </a:t>
                      </a:r>
                    </a:p>
                  </a:txBody>
                  <a:tcPr/>
                </a:tc>
                <a:tc>
                  <a:txBody>
                    <a:bodyPr/>
                    <a:lstStyle/>
                    <a:p>
                      <a:pPr algn="ctr">
                        <a:lnSpc>
                          <a:spcPct val="100000"/>
                        </a:lnSpc>
                      </a:pPr>
                      <a:r>
                        <a:rPr lang="en-TR" sz="1050" dirty="0"/>
                        <a:t>263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C</a:t>
                      </a:r>
                      <a:r>
                        <a:rPr lang="en-TR" sz="1050" dirty="0"/>
                        <a:t>isplatin, </a:t>
                      </a:r>
                      <a:r>
                        <a:rPr lang="en-US" sz="1050" dirty="0"/>
                        <a:t>P</a:t>
                      </a:r>
                      <a:r>
                        <a:rPr lang="en-TR" sz="1050" dirty="0"/>
                        <a:t>aclitaxel</a:t>
                      </a:r>
                    </a:p>
                  </a:txBody>
                  <a:tcPr/>
                </a:tc>
                <a:extLst>
                  <a:ext uri="{0D108BD9-81ED-4DB2-BD59-A6C34878D82A}">
                    <a16:rowId xmlns:a16="http://schemas.microsoft.com/office/drawing/2014/main" val="2923241863"/>
                  </a:ext>
                </a:extLst>
              </a:tr>
              <a:tr h="0">
                <a:tc>
                  <a:txBody>
                    <a:bodyPr/>
                    <a:lstStyle/>
                    <a:p>
                      <a:pPr>
                        <a:lnSpc>
                          <a:spcPct val="100000"/>
                        </a:lnSpc>
                      </a:pPr>
                      <a:r>
                        <a:rPr lang="en-US" sz="1050" dirty="0"/>
                        <a:t>I</a:t>
                      </a:r>
                      <a:r>
                        <a:rPr lang="en-TR" sz="1050" dirty="0"/>
                        <a:t>nterval CRS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R" sz="1050" dirty="0"/>
                        <a:t>NHIPEC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t>Jing L</a:t>
                      </a:r>
                      <a:endParaRPr lang="en-TR" sz="1050" dirty="0"/>
                    </a:p>
                  </a:txBody>
                  <a:tcPr/>
                </a:tc>
                <a:tc>
                  <a:txBody>
                    <a:bodyPr/>
                    <a:lstStyle/>
                    <a:p>
                      <a:pPr algn="ctr">
                        <a:lnSpc>
                          <a:spcPct val="100000"/>
                        </a:lnSpc>
                      </a:pPr>
                      <a:r>
                        <a:rPr lang="en-TR" sz="1050" dirty="0"/>
                        <a:t>China</a:t>
                      </a:r>
                    </a:p>
                  </a:txBody>
                  <a:tcPr/>
                </a:tc>
                <a:tc>
                  <a:txBody>
                    <a:bodyPr/>
                    <a:lstStyle/>
                    <a:p>
                      <a:pPr algn="ctr">
                        <a:lnSpc>
                          <a:spcPct val="100000"/>
                        </a:lnSpc>
                      </a:pPr>
                      <a:r>
                        <a:rPr lang="en-TR" sz="1050" dirty="0"/>
                        <a:t>80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R" sz="1050" dirty="0"/>
                        <a:t>Docetaxel, </a:t>
                      </a:r>
                      <a:r>
                        <a:rPr lang="en-US" sz="1050" dirty="0"/>
                        <a:t>C</a:t>
                      </a:r>
                      <a:r>
                        <a:rPr lang="en-TR" sz="1050" dirty="0"/>
                        <a:t>isplatin</a:t>
                      </a:r>
                    </a:p>
                  </a:txBody>
                  <a:tcPr/>
                </a:tc>
                <a:extLst>
                  <a:ext uri="{0D108BD9-81ED-4DB2-BD59-A6C34878D82A}">
                    <a16:rowId xmlns:a16="http://schemas.microsoft.com/office/drawing/2014/main" val="2924485899"/>
                  </a:ext>
                </a:extLst>
              </a:tr>
              <a:tr h="0">
                <a:tc>
                  <a:txBody>
                    <a:bodyPr/>
                    <a:lstStyle/>
                    <a:p>
                      <a:pPr>
                        <a:lnSpc>
                          <a:spcPct val="100000"/>
                        </a:lnSpc>
                      </a:pPr>
                      <a:r>
                        <a:rPr lang="en-US" sz="1050" dirty="0"/>
                        <a:t>I</a:t>
                      </a:r>
                      <a:r>
                        <a:rPr lang="en-TR" sz="1050" dirty="0"/>
                        <a:t>nterval CRS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R" sz="1050" dirty="0"/>
                        <a:t>CisCon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TR" sz="1050" dirty="0"/>
                        <a:t>Van Driel</a:t>
                      </a:r>
                    </a:p>
                  </a:txBody>
                  <a:tcPr/>
                </a:tc>
                <a:tc>
                  <a:txBody>
                    <a:bodyPr/>
                    <a:lstStyle/>
                    <a:p>
                      <a:pPr algn="ctr">
                        <a:lnSpc>
                          <a:spcPct val="100000"/>
                        </a:lnSpc>
                      </a:pPr>
                      <a:r>
                        <a:rPr lang="en-US" sz="1050" dirty="0"/>
                        <a:t>N</a:t>
                      </a:r>
                      <a:r>
                        <a:rPr lang="en-TR" sz="1050" dirty="0"/>
                        <a:t>etherland </a:t>
                      </a:r>
                    </a:p>
                  </a:txBody>
                  <a:tcPr/>
                </a:tc>
                <a:tc>
                  <a:txBody>
                    <a:bodyPr/>
                    <a:lstStyle/>
                    <a:p>
                      <a:pPr algn="ctr">
                        <a:lnSpc>
                          <a:spcPct val="100000"/>
                        </a:lnSpc>
                      </a:pPr>
                      <a:r>
                        <a:rPr lang="en-TR" sz="1050" dirty="0"/>
                        <a:t>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C</a:t>
                      </a:r>
                      <a:r>
                        <a:rPr lang="en-TR" sz="1050" dirty="0"/>
                        <a:t>isplatin </a:t>
                      </a:r>
                    </a:p>
                  </a:txBody>
                  <a:tcPr/>
                </a:tc>
                <a:extLst>
                  <a:ext uri="{0D108BD9-81ED-4DB2-BD59-A6C34878D82A}">
                    <a16:rowId xmlns:a16="http://schemas.microsoft.com/office/drawing/2014/main" val="340116854"/>
                  </a:ext>
                </a:extLst>
              </a:tr>
            </a:tbl>
          </a:graphicData>
        </a:graphic>
      </p:graphicFrame>
      <p:graphicFrame>
        <p:nvGraphicFramePr>
          <p:cNvPr id="8" name="Table 7">
            <a:extLst>
              <a:ext uri="{FF2B5EF4-FFF2-40B4-BE49-F238E27FC236}">
                <a16:creationId xmlns:a16="http://schemas.microsoft.com/office/drawing/2014/main" id="{A4094F83-3BA0-444E-8115-293A4B544DE8}"/>
              </a:ext>
            </a:extLst>
          </p:cNvPr>
          <p:cNvGraphicFramePr>
            <a:graphicFrameLocks noGrp="1"/>
          </p:cNvGraphicFramePr>
          <p:nvPr/>
        </p:nvGraphicFramePr>
        <p:xfrm>
          <a:off x="739140" y="3975734"/>
          <a:ext cx="10515600" cy="502920"/>
        </p:xfrm>
        <a:graphic>
          <a:graphicData uri="http://schemas.openxmlformats.org/drawingml/2006/table">
            <a:tbl>
              <a:tblPr firstRow="1" bandRow="1">
                <a:tableStyleId>{8A107856-5554-42FB-B03E-39F5DBC370BA}</a:tableStyleId>
              </a:tblPr>
              <a:tblGrid>
                <a:gridCol w="1638300">
                  <a:extLst>
                    <a:ext uri="{9D8B030D-6E8A-4147-A177-3AD203B41FA5}">
                      <a16:colId xmlns:a16="http://schemas.microsoft.com/office/drawing/2014/main" val="2651598687"/>
                    </a:ext>
                  </a:extLst>
                </a:gridCol>
                <a:gridCol w="1866900">
                  <a:extLst>
                    <a:ext uri="{9D8B030D-6E8A-4147-A177-3AD203B41FA5}">
                      <a16:colId xmlns:a16="http://schemas.microsoft.com/office/drawing/2014/main" val="828938487"/>
                    </a:ext>
                  </a:extLst>
                </a:gridCol>
                <a:gridCol w="1981493">
                  <a:extLst>
                    <a:ext uri="{9D8B030D-6E8A-4147-A177-3AD203B41FA5}">
                      <a16:colId xmlns:a16="http://schemas.microsoft.com/office/drawing/2014/main" val="3650133169"/>
                    </a:ext>
                  </a:extLst>
                </a:gridCol>
                <a:gridCol w="1523707">
                  <a:extLst>
                    <a:ext uri="{9D8B030D-6E8A-4147-A177-3AD203B41FA5}">
                      <a16:colId xmlns:a16="http://schemas.microsoft.com/office/drawing/2014/main" val="4197973854"/>
                    </a:ext>
                  </a:extLst>
                </a:gridCol>
                <a:gridCol w="1600005">
                  <a:extLst>
                    <a:ext uri="{9D8B030D-6E8A-4147-A177-3AD203B41FA5}">
                      <a16:colId xmlns:a16="http://schemas.microsoft.com/office/drawing/2014/main" val="377291935"/>
                    </a:ext>
                  </a:extLst>
                </a:gridCol>
                <a:gridCol w="1905195">
                  <a:extLst>
                    <a:ext uri="{9D8B030D-6E8A-4147-A177-3AD203B41FA5}">
                      <a16:colId xmlns:a16="http://schemas.microsoft.com/office/drawing/2014/main" val="783298735"/>
                    </a:ext>
                  </a:extLst>
                </a:gridCol>
              </a:tblGrid>
              <a:tr h="0">
                <a:tc>
                  <a:txBody>
                    <a:bodyPr/>
                    <a:lstStyle/>
                    <a:p>
                      <a:pPr>
                        <a:lnSpc>
                          <a:spcPct val="100000"/>
                        </a:lnSpc>
                      </a:pPr>
                      <a:r>
                        <a:rPr lang="en-US" sz="1050" b="0" dirty="0"/>
                        <a:t>P</a:t>
                      </a:r>
                      <a:r>
                        <a:rPr lang="en-TR" sz="1050" b="0" dirty="0"/>
                        <a:t>rimary/Interval CRS</a:t>
                      </a:r>
                    </a:p>
                  </a:txBody>
                  <a:tcPr/>
                </a:tc>
                <a:tc>
                  <a:txBody>
                    <a:bodyPr/>
                    <a:lstStyle/>
                    <a:p>
                      <a:pPr algn="ctr">
                        <a:lnSpc>
                          <a:spcPct val="100000"/>
                        </a:lnSpc>
                      </a:pPr>
                      <a:r>
                        <a:rPr lang="en-TR" sz="1050" b="0" dirty="0"/>
                        <a:t>N/A</a:t>
                      </a:r>
                    </a:p>
                  </a:txBody>
                  <a:tcPr/>
                </a:tc>
                <a:tc>
                  <a:txBody>
                    <a:bodyPr/>
                    <a:lstStyle/>
                    <a:p>
                      <a:pPr algn="ctr">
                        <a:lnSpc>
                          <a:spcPct val="100000"/>
                        </a:lnSpc>
                      </a:pPr>
                      <a:r>
                        <a:rPr lang="en-US" sz="1050" b="0" dirty="0"/>
                        <a:t>P</a:t>
                      </a:r>
                      <a:r>
                        <a:rPr lang="en-TR" sz="1050" b="0" dirty="0"/>
                        <a:t>ark SY</a:t>
                      </a:r>
                    </a:p>
                  </a:txBody>
                  <a:tcPr/>
                </a:tc>
                <a:tc>
                  <a:txBody>
                    <a:bodyPr/>
                    <a:lstStyle/>
                    <a:p>
                      <a:pPr algn="ctr">
                        <a:lnSpc>
                          <a:spcPct val="100000"/>
                        </a:lnSpc>
                      </a:pPr>
                      <a:r>
                        <a:rPr lang="en-US" sz="1050" b="0" dirty="0"/>
                        <a:t>K</a:t>
                      </a:r>
                      <a:r>
                        <a:rPr lang="en-TR" sz="1050" b="0" dirty="0"/>
                        <a:t>orea </a:t>
                      </a:r>
                    </a:p>
                  </a:txBody>
                  <a:tcPr/>
                </a:tc>
                <a:tc>
                  <a:txBody>
                    <a:bodyPr/>
                    <a:lstStyle/>
                    <a:p>
                      <a:pPr algn="ctr">
                        <a:lnSpc>
                          <a:spcPct val="100000"/>
                        </a:lnSpc>
                      </a:pPr>
                      <a:r>
                        <a:rPr lang="en-TR" sz="1050" b="0" dirty="0"/>
                        <a:t>184</a:t>
                      </a:r>
                    </a:p>
                  </a:txBody>
                  <a:tcPr/>
                </a:tc>
                <a:tc>
                  <a:txBody>
                    <a:bodyPr/>
                    <a:lstStyle/>
                    <a:p>
                      <a:pPr algn="ctr">
                        <a:lnSpc>
                          <a:spcPct val="100000"/>
                        </a:lnSpc>
                      </a:pPr>
                      <a:r>
                        <a:rPr lang="en-US" sz="1050" b="0" dirty="0"/>
                        <a:t>C</a:t>
                      </a:r>
                      <a:r>
                        <a:rPr lang="en-TR" sz="1050" b="0" dirty="0"/>
                        <a:t>isplatin </a:t>
                      </a:r>
                    </a:p>
                  </a:txBody>
                  <a:tcPr/>
                </a:tc>
                <a:extLst>
                  <a:ext uri="{0D108BD9-81ED-4DB2-BD59-A6C34878D82A}">
                    <a16:rowId xmlns:a16="http://schemas.microsoft.com/office/drawing/2014/main" val="38291666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P</a:t>
                      </a:r>
                      <a:r>
                        <a:rPr lang="en-TR" sz="1050" dirty="0"/>
                        <a:t>rimary/Interval CRS</a:t>
                      </a:r>
                    </a:p>
                  </a:txBody>
                  <a:tcPr/>
                </a:tc>
                <a:tc>
                  <a:txBody>
                    <a:bodyPr/>
                    <a:lstStyle/>
                    <a:p>
                      <a:pPr algn="ctr">
                        <a:lnSpc>
                          <a:spcPct val="100000"/>
                        </a:lnSpc>
                      </a:pPr>
                      <a:r>
                        <a:rPr lang="en-TR" sz="1050" dirty="0"/>
                        <a:t>CHIPPI</a:t>
                      </a:r>
                    </a:p>
                  </a:txBody>
                  <a:tcPr/>
                </a:tc>
                <a:tc>
                  <a:txBody>
                    <a:bodyPr/>
                    <a:lstStyle/>
                    <a:p>
                      <a:pPr algn="ctr">
                        <a:lnSpc>
                          <a:spcPct val="100000"/>
                        </a:lnSpc>
                      </a:pPr>
                      <a:r>
                        <a:rPr lang="en-US" sz="1050" dirty="0"/>
                        <a:t>N</a:t>
                      </a:r>
                      <a:r>
                        <a:rPr lang="en-TR" sz="1050" dirty="0"/>
                        <a:t>arducci F</a:t>
                      </a:r>
                    </a:p>
                  </a:txBody>
                  <a:tcPr/>
                </a:tc>
                <a:tc>
                  <a:txBody>
                    <a:bodyPr/>
                    <a:lstStyle/>
                    <a:p>
                      <a:pPr algn="ctr">
                        <a:lnSpc>
                          <a:spcPct val="100000"/>
                        </a:lnSpc>
                      </a:pPr>
                      <a:r>
                        <a:rPr lang="en-US" sz="1050" dirty="0"/>
                        <a:t>F</a:t>
                      </a:r>
                      <a:r>
                        <a:rPr lang="en-TR" sz="1050" dirty="0"/>
                        <a:t>rance </a:t>
                      </a:r>
                    </a:p>
                  </a:txBody>
                  <a:tcPr/>
                </a:tc>
                <a:tc>
                  <a:txBody>
                    <a:bodyPr/>
                    <a:lstStyle/>
                    <a:p>
                      <a:pPr algn="ctr">
                        <a:lnSpc>
                          <a:spcPct val="100000"/>
                        </a:lnSpc>
                      </a:pPr>
                      <a:r>
                        <a:rPr lang="en-TR" sz="1050" dirty="0"/>
                        <a:t>432</a:t>
                      </a:r>
                    </a:p>
                  </a:txBody>
                  <a:tcPr/>
                </a:tc>
                <a:tc>
                  <a:txBody>
                    <a:bodyPr/>
                    <a:lstStyle/>
                    <a:p>
                      <a:pPr algn="ctr">
                        <a:lnSpc>
                          <a:spcPct val="100000"/>
                        </a:lnSpc>
                      </a:pPr>
                      <a:r>
                        <a:rPr lang="en-US" sz="1050" dirty="0"/>
                        <a:t>C</a:t>
                      </a:r>
                      <a:r>
                        <a:rPr lang="en-TR" sz="1050" dirty="0"/>
                        <a:t>isplatin </a:t>
                      </a:r>
                    </a:p>
                  </a:txBody>
                  <a:tcPr/>
                </a:tc>
                <a:extLst>
                  <a:ext uri="{0D108BD9-81ED-4DB2-BD59-A6C34878D82A}">
                    <a16:rowId xmlns:a16="http://schemas.microsoft.com/office/drawing/2014/main" val="3403971666"/>
                  </a:ext>
                </a:extLst>
              </a:tr>
            </a:tbl>
          </a:graphicData>
        </a:graphic>
      </p:graphicFrame>
      <p:graphicFrame>
        <p:nvGraphicFramePr>
          <p:cNvPr id="9" name="Table 8">
            <a:extLst>
              <a:ext uri="{FF2B5EF4-FFF2-40B4-BE49-F238E27FC236}">
                <a16:creationId xmlns:a16="http://schemas.microsoft.com/office/drawing/2014/main" id="{7597B042-23B0-6443-98BE-CD9C3DDBDB10}"/>
              </a:ext>
            </a:extLst>
          </p:cNvPr>
          <p:cNvGraphicFramePr>
            <a:graphicFrameLocks noGrp="1"/>
          </p:cNvGraphicFramePr>
          <p:nvPr/>
        </p:nvGraphicFramePr>
        <p:xfrm>
          <a:off x="739140" y="4478654"/>
          <a:ext cx="10515600" cy="1508760"/>
        </p:xfrm>
        <a:graphic>
          <a:graphicData uri="http://schemas.openxmlformats.org/drawingml/2006/table">
            <a:tbl>
              <a:tblPr firstRow="1" bandRow="1">
                <a:tableStyleId>{D7AC3CCA-C797-4891-BE02-D94E43425B78}</a:tableStyleId>
              </a:tblPr>
              <a:tblGrid>
                <a:gridCol w="1638300">
                  <a:extLst>
                    <a:ext uri="{9D8B030D-6E8A-4147-A177-3AD203B41FA5}">
                      <a16:colId xmlns:a16="http://schemas.microsoft.com/office/drawing/2014/main" val="1066295363"/>
                    </a:ext>
                  </a:extLst>
                </a:gridCol>
                <a:gridCol w="1866900">
                  <a:extLst>
                    <a:ext uri="{9D8B030D-6E8A-4147-A177-3AD203B41FA5}">
                      <a16:colId xmlns:a16="http://schemas.microsoft.com/office/drawing/2014/main" val="3333615202"/>
                    </a:ext>
                  </a:extLst>
                </a:gridCol>
                <a:gridCol w="1981493">
                  <a:extLst>
                    <a:ext uri="{9D8B030D-6E8A-4147-A177-3AD203B41FA5}">
                      <a16:colId xmlns:a16="http://schemas.microsoft.com/office/drawing/2014/main" val="869216096"/>
                    </a:ext>
                  </a:extLst>
                </a:gridCol>
                <a:gridCol w="1523707">
                  <a:extLst>
                    <a:ext uri="{9D8B030D-6E8A-4147-A177-3AD203B41FA5}">
                      <a16:colId xmlns:a16="http://schemas.microsoft.com/office/drawing/2014/main" val="3926171142"/>
                    </a:ext>
                  </a:extLst>
                </a:gridCol>
                <a:gridCol w="1600005">
                  <a:extLst>
                    <a:ext uri="{9D8B030D-6E8A-4147-A177-3AD203B41FA5}">
                      <a16:colId xmlns:a16="http://schemas.microsoft.com/office/drawing/2014/main" val="3617340244"/>
                    </a:ext>
                  </a:extLst>
                </a:gridCol>
                <a:gridCol w="1905195">
                  <a:extLst>
                    <a:ext uri="{9D8B030D-6E8A-4147-A177-3AD203B41FA5}">
                      <a16:colId xmlns:a16="http://schemas.microsoft.com/office/drawing/2014/main" val="3310602254"/>
                    </a:ext>
                  </a:extLst>
                </a:gridCol>
              </a:tblGrid>
              <a:tr h="0">
                <a:tc>
                  <a:txBody>
                    <a:bodyPr/>
                    <a:lstStyle/>
                    <a:p>
                      <a:pPr>
                        <a:lnSpc>
                          <a:spcPct val="100000"/>
                        </a:lnSpc>
                      </a:pPr>
                      <a:r>
                        <a:rPr lang="en-US" sz="1050" b="0" dirty="0"/>
                        <a:t>Secondary CRS</a:t>
                      </a:r>
                      <a:endParaRPr lang="en-TR" sz="1050" b="0" dirty="0"/>
                    </a:p>
                  </a:txBody>
                  <a:tcPr/>
                </a:tc>
                <a:tc>
                  <a:txBody>
                    <a:bodyPr/>
                    <a:lstStyle/>
                    <a:p>
                      <a:pPr algn="ctr">
                        <a:lnSpc>
                          <a:spcPct val="100000"/>
                        </a:lnSpc>
                      </a:pPr>
                      <a:r>
                        <a:rPr lang="en-TR" sz="1050" b="0" dirty="0"/>
                        <a:t>CHIPOR</a:t>
                      </a:r>
                    </a:p>
                  </a:txBody>
                  <a:tcPr/>
                </a:tc>
                <a:tc>
                  <a:txBody>
                    <a:bodyPr/>
                    <a:lstStyle/>
                    <a:p>
                      <a:pPr algn="ctr">
                        <a:lnSpc>
                          <a:spcPct val="100000"/>
                        </a:lnSpc>
                      </a:pPr>
                      <a:r>
                        <a:rPr lang="en-US" sz="1050" b="0" dirty="0"/>
                        <a:t>C</a:t>
                      </a:r>
                      <a:r>
                        <a:rPr lang="en-TR" sz="1050" b="0" dirty="0"/>
                        <a:t>lasse JM</a:t>
                      </a:r>
                    </a:p>
                  </a:txBody>
                  <a:tcPr/>
                </a:tc>
                <a:tc>
                  <a:txBody>
                    <a:bodyPr/>
                    <a:lstStyle/>
                    <a:p>
                      <a:pPr algn="ctr">
                        <a:lnSpc>
                          <a:spcPct val="100000"/>
                        </a:lnSpc>
                      </a:pPr>
                      <a:r>
                        <a:rPr lang="en-US" sz="1050" b="0" dirty="0"/>
                        <a:t>F</a:t>
                      </a:r>
                      <a:r>
                        <a:rPr lang="en-TR" sz="1050" b="0" dirty="0"/>
                        <a:t>rance </a:t>
                      </a:r>
                    </a:p>
                  </a:txBody>
                  <a:tcPr/>
                </a:tc>
                <a:tc>
                  <a:txBody>
                    <a:bodyPr/>
                    <a:lstStyle/>
                    <a:p>
                      <a:pPr algn="ctr">
                        <a:lnSpc>
                          <a:spcPct val="100000"/>
                        </a:lnSpc>
                      </a:pPr>
                      <a:r>
                        <a:rPr lang="en-TR" sz="1050" b="0" dirty="0"/>
                        <a:t>444</a:t>
                      </a:r>
                    </a:p>
                  </a:txBody>
                  <a:tcPr/>
                </a:tc>
                <a:tc>
                  <a:txBody>
                    <a:bodyPr/>
                    <a:lstStyle/>
                    <a:p>
                      <a:pPr algn="ctr">
                        <a:lnSpc>
                          <a:spcPct val="100000"/>
                        </a:lnSpc>
                      </a:pPr>
                      <a:r>
                        <a:rPr lang="en-US" sz="1050" b="0" dirty="0"/>
                        <a:t>C</a:t>
                      </a:r>
                      <a:r>
                        <a:rPr lang="en-TR" sz="1050" b="0" dirty="0"/>
                        <a:t>isplatin </a:t>
                      </a:r>
                    </a:p>
                  </a:txBody>
                  <a:tcPr/>
                </a:tc>
                <a:extLst>
                  <a:ext uri="{0D108BD9-81ED-4DB2-BD59-A6C34878D82A}">
                    <a16:rowId xmlns:a16="http://schemas.microsoft.com/office/drawing/2014/main" val="37211591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Secondary CRS</a:t>
                      </a:r>
                      <a:endParaRPr lang="en-TR" sz="1050" dirty="0"/>
                    </a:p>
                  </a:txBody>
                  <a:tcPr/>
                </a:tc>
                <a:tc>
                  <a:txBody>
                    <a:bodyPr/>
                    <a:lstStyle/>
                    <a:p>
                      <a:pPr algn="ctr">
                        <a:lnSpc>
                          <a:spcPct val="100000"/>
                        </a:lnSpc>
                      </a:pPr>
                      <a:r>
                        <a:rPr lang="en-TR" sz="1050" dirty="0"/>
                        <a:t>HIPOVA-01</a:t>
                      </a:r>
                    </a:p>
                  </a:txBody>
                  <a:tcPr/>
                </a:tc>
                <a:tc>
                  <a:txBody>
                    <a:bodyPr/>
                    <a:lstStyle/>
                    <a:p>
                      <a:pPr algn="ctr">
                        <a:lnSpc>
                          <a:spcPct val="100000"/>
                        </a:lnSpc>
                      </a:pPr>
                      <a:r>
                        <a:rPr lang="en-US" sz="1050" dirty="0"/>
                        <a:t>B</a:t>
                      </a:r>
                      <a:r>
                        <a:rPr lang="en-TR" sz="1050" dirty="0"/>
                        <a:t>akrin N</a:t>
                      </a:r>
                    </a:p>
                  </a:txBody>
                  <a:tcPr/>
                </a:tc>
                <a:tc>
                  <a:txBody>
                    <a:bodyPr/>
                    <a:lstStyle/>
                    <a:p>
                      <a:pPr algn="ctr">
                        <a:lnSpc>
                          <a:spcPct val="100000"/>
                        </a:lnSpc>
                      </a:pPr>
                      <a:r>
                        <a:rPr lang="en-US" sz="1050" dirty="0"/>
                        <a:t>F</a:t>
                      </a:r>
                      <a:r>
                        <a:rPr lang="en-TR" sz="1050" dirty="0"/>
                        <a:t>rance </a:t>
                      </a:r>
                    </a:p>
                  </a:txBody>
                  <a:tcPr/>
                </a:tc>
                <a:tc>
                  <a:txBody>
                    <a:bodyPr/>
                    <a:lstStyle/>
                    <a:p>
                      <a:pPr algn="ctr">
                        <a:lnSpc>
                          <a:spcPct val="100000"/>
                        </a:lnSpc>
                      </a:pPr>
                      <a:r>
                        <a:rPr lang="en-TR" sz="1050" dirty="0"/>
                        <a:t>132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C</a:t>
                      </a:r>
                      <a:r>
                        <a:rPr lang="en-TR" sz="1050" dirty="0"/>
                        <a:t>isplatin </a:t>
                      </a:r>
                    </a:p>
                  </a:txBody>
                  <a:tcPr/>
                </a:tc>
                <a:extLst>
                  <a:ext uri="{0D108BD9-81ED-4DB2-BD59-A6C34878D82A}">
                    <a16:rowId xmlns:a16="http://schemas.microsoft.com/office/drawing/2014/main" val="30854846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Secondary CRS</a:t>
                      </a:r>
                      <a:endParaRPr lang="en-TR" sz="1050" dirty="0"/>
                    </a:p>
                  </a:txBody>
                  <a:tcPr/>
                </a:tc>
                <a:tc>
                  <a:txBody>
                    <a:bodyPr/>
                    <a:lstStyle/>
                    <a:p>
                      <a:pPr algn="ctr">
                        <a:lnSpc>
                          <a:spcPct val="100000"/>
                        </a:lnSpc>
                      </a:pPr>
                      <a:r>
                        <a:rPr lang="en-TR" sz="1050" dirty="0"/>
                        <a:t>HIPECOV</a:t>
                      </a:r>
                    </a:p>
                  </a:txBody>
                  <a:tcPr/>
                </a:tc>
                <a:tc>
                  <a:txBody>
                    <a:bodyPr/>
                    <a:lstStyle/>
                    <a:p>
                      <a:pPr algn="ctr">
                        <a:lnSpc>
                          <a:spcPct val="100000"/>
                        </a:lnSpc>
                      </a:pPr>
                      <a:r>
                        <a:rPr lang="en-TR" sz="1050" dirty="0"/>
                        <a:t>N/A</a:t>
                      </a:r>
                    </a:p>
                  </a:txBody>
                  <a:tcPr/>
                </a:tc>
                <a:tc>
                  <a:txBody>
                    <a:bodyPr/>
                    <a:lstStyle/>
                    <a:p>
                      <a:pPr algn="ctr">
                        <a:lnSpc>
                          <a:spcPct val="100000"/>
                        </a:lnSpc>
                      </a:pPr>
                      <a:r>
                        <a:rPr lang="en-US" sz="1050" dirty="0"/>
                        <a:t>C</a:t>
                      </a:r>
                      <a:r>
                        <a:rPr lang="en-TR" sz="1050" dirty="0"/>
                        <a:t>hina </a:t>
                      </a:r>
                    </a:p>
                  </a:txBody>
                  <a:tcPr/>
                </a:tc>
                <a:tc>
                  <a:txBody>
                    <a:bodyPr/>
                    <a:lstStyle/>
                    <a:p>
                      <a:pPr algn="ctr">
                        <a:lnSpc>
                          <a:spcPct val="100000"/>
                        </a:lnSpc>
                      </a:pPr>
                      <a:r>
                        <a:rPr lang="en-TR" sz="1050" dirty="0"/>
                        <a:t>112</a:t>
                      </a:r>
                    </a:p>
                  </a:txBody>
                  <a:tcPr/>
                </a:tc>
                <a:tc>
                  <a:txBody>
                    <a:bodyPr/>
                    <a:lstStyle/>
                    <a:p>
                      <a:pPr algn="ctr">
                        <a:lnSpc>
                          <a:spcPct val="100000"/>
                        </a:lnSpc>
                      </a:pPr>
                      <a:r>
                        <a:rPr lang="en-US" sz="1050" dirty="0"/>
                        <a:t>L</a:t>
                      </a:r>
                      <a:r>
                        <a:rPr lang="en-TR" sz="1050" dirty="0"/>
                        <a:t>obaplatin </a:t>
                      </a:r>
                    </a:p>
                  </a:txBody>
                  <a:tcPr/>
                </a:tc>
                <a:extLst>
                  <a:ext uri="{0D108BD9-81ED-4DB2-BD59-A6C34878D82A}">
                    <a16:rowId xmlns:a16="http://schemas.microsoft.com/office/drawing/2014/main" val="149989938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Secondary CRS</a:t>
                      </a:r>
                      <a:endParaRPr lang="en-TR" sz="1050" dirty="0"/>
                    </a:p>
                  </a:txBody>
                  <a:tcPr/>
                </a:tc>
                <a:tc>
                  <a:txBody>
                    <a:bodyPr/>
                    <a:lstStyle/>
                    <a:p>
                      <a:pPr algn="ctr">
                        <a:lnSpc>
                          <a:spcPct val="100000"/>
                        </a:lnSpc>
                      </a:pPr>
                      <a:r>
                        <a:rPr lang="en-TR" sz="1050" dirty="0"/>
                        <a:t>HORSE</a:t>
                      </a:r>
                    </a:p>
                  </a:txBody>
                  <a:tcPr/>
                </a:tc>
                <a:tc>
                  <a:txBody>
                    <a:bodyPr/>
                    <a:lstStyle/>
                    <a:p>
                      <a:pPr algn="ctr">
                        <a:lnSpc>
                          <a:spcPct val="100000"/>
                        </a:lnSpc>
                      </a:pPr>
                      <a:r>
                        <a:rPr lang="en-US" sz="1050" dirty="0"/>
                        <a:t>S</a:t>
                      </a:r>
                      <a:r>
                        <a:rPr lang="en-TR" sz="1050" dirty="0"/>
                        <a:t>cambia G</a:t>
                      </a:r>
                    </a:p>
                  </a:txBody>
                  <a:tcPr/>
                </a:tc>
                <a:tc>
                  <a:txBody>
                    <a:bodyPr/>
                    <a:lstStyle/>
                    <a:p>
                      <a:pPr algn="ctr">
                        <a:lnSpc>
                          <a:spcPct val="100000"/>
                        </a:lnSpc>
                      </a:pPr>
                      <a:r>
                        <a:rPr lang="en-US" sz="1050" dirty="0"/>
                        <a:t>I</a:t>
                      </a:r>
                      <a:r>
                        <a:rPr lang="en-TR" sz="1050" dirty="0"/>
                        <a:t>taly </a:t>
                      </a:r>
                    </a:p>
                  </a:txBody>
                  <a:tcPr/>
                </a:tc>
                <a:tc>
                  <a:txBody>
                    <a:bodyPr/>
                    <a:lstStyle/>
                    <a:p>
                      <a:pPr algn="ctr">
                        <a:lnSpc>
                          <a:spcPct val="100000"/>
                        </a:lnSpc>
                      </a:pPr>
                      <a:r>
                        <a:rPr lang="en-TR" sz="1050" dirty="0"/>
                        <a:t>158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C</a:t>
                      </a:r>
                      <a:r>
                        <a:rPr lang="en-TR" sz="1050" dirty="0"/>
                        <a:t>isplatin </a:t>
                      </a:r>
                    </a:p>
                  </a:txBody>
                  <a:tcPr/>
                </a:tc>
                <a:extLst>
                  <a:ext uri="{0D108BD9-81ED-4DB2-BD59-A6C34878D82A}">
                    <a16:rowId xmlns:a16="http://schemas.microsoft.com/office/drawing/2014/main" val="316754214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Secondary CRS</a:t>
                      </a:r>
                      <a:endParaRPr lang="en-TR" sz="1050" dirty="0"/>
                    </a:p>
                  </a:txBody>
                  <a:tcPr/>
                </a:tc>
                <a:tc>
                  <a:txBody>
                    <a:bodyPr/>
                    <a:lstStyle/>
                    <a:p>
                      <a:pPr algn="ctr">
                        <a:lnSpc>
                          <a:spcPct val="100000"/>
                        </a:lnSpc>
                      </a:pPr>
                      <a:r>
                        <a:rPr lang="en-TR" sz="1050" dirty="0"/>
                        <a:t>N/A</a:t>
                      </a:r>
                    </a:p>
                  </a:txBody>
                  <a:tcPr/>
                </a:tc>
                <a:tc>
                  <a:txBody>
                    <a:bodyPr/>
                    <a:lstStyle/>
                    <a:p>
                      <a:pPr algn="ctr">
                        <a:lnSpc>
                          <a:spcPct val="100000"/>
                        </a:lnSpc>
                      </a:pPr>
                      <a:r>
                        <a:rPr lang="en-US" sz="1050" dirty="0"/>
                        <a:t>C</a:t>
                      </a:r>
                      <a:r>
                        <a:rPr lang="en-TR" sz="1050" dirty="0"/>
                        <a:t>hi D</a:t>
                      </a:r>
                    </a:p>
                  </a:txBody>
                  <a:tcPr/>
                </a:tc>
                <a:tc>
                  <a:txBody>
                    <a:bodyPr/>
                    <a:lstStyle/>
                    <a:p>
                      <a:pPr algn="ctr">
                        <a:lnSpc>
                          <a:spcPct val="100000"/>
                        </a:lnSpc>
                      </a:pPr>
                      <a:r>
                        <a:rPr lang="en-TR" sz="1050" dirty="0"/>
                        <a:t>USA</a:t>
                      </a:r>
                    </a:p>
                  </a:txBody>
                  <a:tcPr/>
                </a:tc>
                <a:tc>
                  <a:txBody>
                    <a:bodyPr/>
                    <a:lstStyle/>
                    <a:p>
                      <a:pPr algn="ctr">
                        <a:lnSpc>
                          <a:spcPct val="100000"/>
                        </a:lnSpc>
                      </a:pPr>
                      <a:r>
                        <a:rPr lang="en-TR" sz="1050" dirty="0"/>
                        <a:t>98</a:t>
                      </a:r>
                    </a:p>
                  </a:txBody>
                  <a:tcPr/>
                </a:tc>
                <a:tc>
                  <a:txBody>
                    <a:bodyPr/>
                    <a:lstStyle/>
                    <a:p>
                      <a:pPr algn="ctr">
                        <a:lnSpc>
                          <a:spcPct val="100000"/>
                        </a:lnSpc>
                      </a:pPr>
                      <a:r>
                        <a:rPr lang="en-US" sz="1050" dirty="0"/>
                        <a:t>C</a:t>
                      </a:r>
                      <a:r>
                        <a:rPr lang="en-TR" sz="1050" dirty="0"/>
                        <a:t>arboplatin </a:t>
                      </a:r>
                    </a:p>
                  </a:txBody>
                  <a:tcPr/>
                </a:tc>
                <a:extLst>
                  <a:ext uri="{0D108BD9-81ED-4DB2-BD59-A6C34878D82A}">
                    <a16:rowId xmlns:a16="http://schemas.microsoft.com/office/drawing/2014/main" val="262999304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S</a:t>
                      </a:r>
                      <a:r>
                        <a:rPr lang="en-TR" sz="1050" dirty="0"/>
                        <a:t>econdary CRS</a:t>
                      </a:r>
                    </a:p>
                  </a:txBody>
                  <a:tcPr/>
                </a:tc>
                <a:tc>
                  <a:txBody>
                    <a:bodyPr/>
                    <a:lstStyle/>
                    <a:p>
                      <a:pPr algn="ctr">
                        <a:lnSpc>
                          <a:spcPct val="100000"/>
                        </a:lnSpc>
                      </a:pPr>
                      <a:r>
                        <a:rPr lang="en-TR" sz="1050" dirty="0"/>
                        <a:t>KOV-HIPEC-02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t>Lim MC</a:t>
                      </a:r>
                      <a:endParaRPr lang="en-TR" sz="1050" dirty="0"/>
                    </a:p>
                  </a:txBody>
                  <a:tcPr/>
                </a:tc>
                <a:tc>
                  <a:txBody>
                    <a:bodyPr/>
                    <a:lstStyle/>
                    <a:p>
                      <a:pPr algn="ctr">
                        <a:lnSpc>
                          <a:spcPct val="100000"/>
                        </a:lnSpc>
                      </a:pPr>
                      <a:r>
                        <a:rPr lang="en-TR" sz="1050" dirty="0"/>
                        <a:t>Korea</a:t>
                      </a:r>
                    </a:p>
                  </a:txBody>
                  <a:tcPr/>
                </a:tc>
                <a:tc>
                  <a:txBody>
                    <a:bodyPr/>
                    <a:lstStyle/>
                    <a:p>
                      <a:pPr algn="ctr">
                        <a:lnSpc>
                          <a:spcPct val="100000"/>
                        </a:lnSpc>
                      </a:pPr>
                      <a:r>
                        <a:rPr lang="en-TR" sz="1050" dirty="0"/>
                        <a:t>140</a:t>
                      </a:r>
                    </a:p>
                  </a:txBody>
                  <a:tcPr/>
                </a:tc>
                <a:tc>
                  <a:txBody>
                    <a:bodyPr/>
                    <a:lstStyle/>
                    <a:p>
                      <a:pPr algn="ctr">
                        <a:lnSpc>
                          <a:spcPct val="100000"/>
                        </a:lnSpc>
                      </a:pPr>
                      <a:r>
                        <a:rPr lang="en-US" sz="1050" dirty="0"/>
                        <a:t>D</a:t>
                      </a:r>
                      <a:r>
                        <a:rPr lang="en-TR" sz="1050" dirty="0"/>
                        <a:t>oxorubicin, Mitomycin</a:t>
                      </a:r>
                    </a:p>
                  </a:txBody>
                  <a:tcPr/>
                </a:tc>
                <a:extLst>
                  <a:ext uri="{0D108BD9-81ED-4DB2-BD59-A6C34878D82A}">
                    <a16:rowId xmlns:a16="http://schemas.microsoft.com/office/drawing/2014/main" val="1199771991"/>
                  </a:ext>
                </a:extLst>
              </a:tr>
            </a:tbl>
          </a:graphicData>
        </a:graphic>
      </p:graphicFrame>
      <p:sp>
        <p:nvSpPr>
          <p:cNvPr id="10" name="TextBox 9">
            <a:extLst>
              <a:ext uri="{FF2B5EF4-FFF2-40B4-BE49-F238E27FC236}">
                <a16:creationId xmlns:a16="http://schemas.microsoft.com/office/drawing/2014/main" id="{E0A28A96-680B-8D45-B83E-AD60224D8759}"/>
              </a:ext>
            </a:extLst>
          </p:cNvPr>
          <p:cNvSpPr txBox="1"/>
          <p:nvPr/>
        </p:nvSpPr>
        <p:spPr>
          <a:xfrm>
            <a:off x="11191240" y="3944817"/>
            <a:ext cx="567784" cy="307777"/>
          </a:xfrm>
          <a:prstGeom prst="rect">
            <a:avLst/>
          </a:prstGeom>
          <a:noFill/>
        </p:spPr>
        <p:txBody>
          <a:bodyPr wrap="none" rtlCol="0">
            <a:spAutoFit/>
          </a:bodyPr>
          <a:lstStyle/>
          <a:p>
            <a:pPr marL="285750" indent="-285750">
              <a:buFont typeface="Wingdings" pitchFamily="2" charset="2"/>
              <a:buChar char="ü"/>
            </a:pPr>
            <a:r>
              <a:rPr lang="en-TR" sz="1400" b="1" dirty="0">
                <a:solidFill>
                  <a:srgbClr val="C00000"/>
                </a:solidFill>
              </a:rPr>
              <a:t>C</a:t>
            </a:r>
          </a:p>
        </p:txBody>
      </p:sp>
    </p:spTree>
    <p:extLst>
      <p:ext uri="{BB962C8B-B14F-4D97-AF65-F5344CB8AC3E}">
        <p14:creationId xmlns:p14="http://schemas.microsoft.com/office/powerpoint/2010/main" val="16680133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38CB3A-E23B-E841-9373-D90AB95BFF0B}"/>
              </a:ext>
            </a:extLst>
          </p:cNvPr>
          <p:cNvSpPr>
            <a:spLocks noGrp="1"/>
          </p:cNvSpPr>
          <p:nvPr>
            <p:ph type="title"/>
          </p:nvPr>
        </p:nvSpPr>
        <p:spPr>
          <a:xfrm>
            <a:off x="838200" y="156108"/>
            <a:ext cx="10515600" cy="803262"/>
          </a:xfrm>
        </p:spPr>
        <p:txBody>
          <a:bodyPr>
            <a:normAutofit/>
          </a:bodyPr>
          <a:lstStyle/>
          <a:p>
            <a:pPr algn="ctr"/>
            <a:r>
              <a:rPr lang="en-TR" b="1" dirty="0">
                <a:solidFill>
                  <a:srgbClr val="C00000"/>
                </a:solidFill>
              </a:rPr>
              <a:t>OVHIPEC-2 – HIPEC &amp; PDS</a:t>
            </a:r>
          </a:p>
        </p:txBody>
      </p:sp>
      <p:pic>
        <p:nvPicPr>
          <p:cNvPr id="11" name="Afbeelding 6">
            <a:extLst>
              <a:ext uri="{FF2B5EF4-FFF2-40B4-BE49-F238E27FC236}">
                <a16:creationId xmlns:a16="http://schemas.microsoft.com/office/drawing/2014/main" id="{E4F834BA-83C7-B642-9497-7FAC3D893F20}"/>
              </a:ext>
            </a:extLst>
          </p:cNvPr>
          <p:cNvPicPr>
            <a:picLocks noChangeAspect="1"/>
          </p:cNvPicPr>
          <p:nvPr/>
        </p:nvPicPr>
        <p:blipFill>
          <a:blip r:embed="rId2"/>
          <a:stretch>
            <a:fillRect/>
          </a:stretch>
        </p:blipFill>
        <p:spPr>
          <a:xfrm>
            <a:off x="710936" y="3169266"/>
            <a:ext cx="10770128" cy="2333829"/>
          </a:xfrm>
          <a:prstGeom prst="rect">
            <a:avLst/>
          </a:prstGeom>
          <a:ln w="38100">
            <a:noFill/>
          </a:ln>
        </p:spPr>
      </p:pic>
      <p:sp>
        <p:nvSpPr>
          <p:cNvPr id="22" name="TextBox 21">
            <a:extLst>
              <a:ext uri="{FF2B5EF4-FFF2-40B4-BE49-F238E27FC236}">
                <a16:creationId xmlns:a16="http://schemas.microsoft.com/office/drawing/2014/main" id="{6169159D-5F52-D741-B6E1-7C3B217ADB6E}"/>
              </a:ext>
            </a:extLst>
          </p:cNvPr>
          <p:cNvSpPr txBox="1"/>
          <p:nvPr/>
        </p:nvSpPr>
        <p:spPr>
          <a:xfrm>
            <a:off x="2458825" y="2107927"/>
            <a:ext cx="2211672" cy="1295868"/>
          </a:xfrm>
          <a:prstGeom prst="rect">
            <a:avLst/>
          </a:prstGeom>
          <a:noFill/>
          <a:ln>
            <a:solidFill>
              <a:srgbClr val="C00000"/>
            </a:solidFill>
          </a:ln>
        </p:spPr>
        <p:txBody>
          <a:bodyPr wrap="square" rtlCol="0">
            <a:spAutoFit/>
          </a:bodyPr>
          <a:lstStyle/>
          <a:p>
            <a:pPr algn="ctr">
              <a:lnSpc>
                <a:spcPct val="150000"/>
              </a:lnSpc>
            </a:pPr>
            <a:r>
              <a:rPr lang="en-US" b="1" dirty="0">
                <a:solidFill>
                  <a:srgbClr val="C00000"/>
                </a:solidFill>
              </a:rPr>
              <a:t>R</a:t>
            </a:r>
            <a:r>
              <a:rPr lang="en-TR" b="1" dirty="0">
                <a:solidFill>
                  <a:srgbClr val="C00000"/>
                </a:solidFill>
              </a:rPr>
              <a:t>andomization:</a:t>
            </a:r>
            <a:endParaRPr lang="en-TR" b="1" dirty="0">
              <a:solidFill>
                <a:srgbClr val="C00000"/>
              </a:solidFill>
              <a:sym typeface="Wingdings" pitchFamily="2" charset="2"/>
            </a:endParaRPr>
          </a:p>
          <a:p>
            <a:pPr algn="ctr">
              <a:lnSpc>
                <a:spcPct val="150000"/>
              </a:lnSpc>
            </a:pPr>
            <a:r>
              <a:rPr lang="en-TR" b="1" dirty="0">
                <a:solidFill>
                  <a:srgbClr val="C00000"/>
                </a:solidFill>
                <a:sym typeface="Wingdings" pitchFamily="2" charset="2"/>
              </a:rPr>
              <a:t> At the end of the surgery</a:t>
            </a:r>
          </a:p>
        </p:txBody>
      </p:sp>
      <p:sp>
        <p:nvSpPr>
          <p:cNvPr id="23" name="TextBox 22">
            <a:extLst>
              <a:ext uri="{FF2B5EF4-FFF2-40B4-BE49-F238E27FC236}">
                <a16:creationId xmlns:a16="http://schemas.microsoft.com/office/drawing/2014/main" id="{6704EFBD-621C-284A-94C5-DE1FB3354EC2}"/>
              </a:ext>
            </a:extLst>
          </p:cNvPr>
          <p:cNvSpPr txBox="1"/>
          <p:nvPr/>
        </p:nvSpPr>
        <p:spPr>
          <a:xfrm>
            <a:off x="4991091" y="1534297"/>
            <a:ext cx="1928875" cy="1815882"/>
          </a:xfrm>
          <a:prstGeom prst="rect">
            <a:avLst/>
          </a:prstGeom>
          <a:noFill/>
          <a:ln>
            <a:solidFill>
              <a:srgbClr val="C00000"/>
            </a:solidFill>
          </a:ln>
        </p:spPr>
        <p:txBody>
          <a:bodyPr wrap="square" rtlCol="0">
            <a:spAutoFit/>
          </a:bodyPr>
          <a:lstStyle/>
          <a:p>
            <a:pPr marL="285750" indent="-285750">
              <a:buFont typeface="Arial" panose="020B0604020202020204" pitchFamily="34" charset="0"/>
              <a:buChar char="•"/>
            </a:pPr>
            <a:r>
              <a:rPr lang="en-US" sz="1600" b="1" dirty="0">
                <a:solidFill>
                  <a:srgbClr val="C00000"/>
                </a:solidFill>
                <a:sym typeface="Wingdings" pitchFamily="2" charset="2"/>
              </a:rPr>
              <a:t>Open or closed technique</a:t>
            </a:r>
          </a:p>
          <a:p>
            <a:pPr marL="285750" indent="-285750">
              <a:buFont typeface="Arial" panose="020B0604020202020204" pitchFamily="34" charset="0"/>
              <a:buChar char="•"/>
            </a:pPr>
            <a:r>
              <a:rPr lang="en-US" sz="1600" b="1" dirty="0">
                <a:solidFill>
                  <a:srgbClr val="C00000"/>
                </a:solidFill>
                <a:sym typeface="Wingdings" pitchFamily="2" charset="2"/>
              </a:rPr>
              <a:t>90 minutes</a:t>
            </a:r>
          </a:p>
          <a:p>
            <a:pPr marL="285750" indent="-285750">
              <a:buFont typeface="Arial" panose="020B0604020202020204" pitchFamily="34" charset="0"/>
              <a:buChar char="•"/>
            </a:pPr>
            <a:r>
              <a:rPr lang="en-US" sz="1600" b="1" dirty="0">
                <a:solidFill>
                  <a:srgbClr val="C00000"/>
                </a:solidFill>
                <a:sym typeface="Wingdings" pitchFamily="2" charset="2"/>
              </a:rPr>
              <a:t>100 mg/m</a:t>
            </a:r>
            <a:r>
              <a:rPr lang="en-US" sz="1600" b="1" baseline="30000" dirty="0">
                <a:solidFill>
                  <a:srgbClr val="C00000"/>
                </a:solidFill>
                <a:sym typeface="Wingdings" pitchFamily="2" charset="2"/>
              </a:rPr>
              <a:t>2</a:t>
            </a:r>
            <a:r>
              <a:rPr lang="en-US" sz="1600" b="1" dirty="0">
                <a:solidFill>
                  <a:srgbClr val="C00000"/>
                </a:solidFill>
                <a:sym typeface="Wingdings" pitchFamily="2" charset="2"/>
              </a:rPr>
              <a:t> cisplatin</a:t>
            </a:r>
            <a:endParaRPr lang="en-US" sz="1600" b="1" baseline="30000" dirty="0">
              <a:solidFill>
                <a:srgbClr val="C00000"/>
              </a:solidFill>
              <a:sym typeface="Wingdings" pitchFamily="2" charset="2"/>
            </a:endParaRPr>
          </a:p>
          <a:p>
            <a:pPr marL="285750" indent="-285750">
              <a:buFont typeface="Arial" panose="020B0604020202020204" pitchFamily="34" charset="0"/>
              <a:buChar char="•"/>
            </a:pPr>
            <a:r>
              <a:rPr lang="en-US" sz="1600" b="1" dirty="0">
                <a:solidFill>
                  <a:srgbClr val="C00000"/>
                </a:solidFill>
                <a:sym typeface="Wingdings" pitchFamily="2" charset="2"/>
              </a:rPr>
              <a:t>Sodium thiosulphate </a:t>
            </a:r>
          </a:p>
        </p:txBody>
      </p:sp>
      <p:sp>
        <p:nvSpPr>
          <p:cNvPr id="7" name="TextBox 6">
            <a:extLst>
              <a:ext uri="{FF2B5EF4-FFF2-40B4-BE49-F238E27FC236}">
                <a16:creationId xmlns:a16="http://schemas.microsoft.com/office/drawing/2014/main" id="{1D07CCCC-26C9-5440-9AF9-0FF559F3A011}"/>
              </a:ext>
            </a:extLst>
          </p:cNvPr>
          <p:cNvSpPr txBox="1"/>
          <p:nvPr/>
        </p:nvSpPr>
        <p:spPr>
          <a:xfrm>
            <a:off x="9712957" y="1784762"/>
            <a:ext cx="1660904" cy="646331"/>
          </a:xfrm>
          <a:prstGeom prst="rect">
            <a:avLst/>
          </a:prstGeom>
          <a:noFill/>
          <a:ln>
            <a:solidFill>
              <a:srgbClr val="C00000"/>
            </a:solidFill>
          </a:ln>
        </p:spPr>
        <p:txBody>
          <a:bodyPr wrap="none" rtlCol="0">
            <a:spAutoFit/>
          </a:bodyPr>
          <a:lstStyle/>
          <a:p>
            <a:pPr algn="ctr"/>
            <a:r>
              <a:rPr lang="en-TR" b="1" dirty="0">
                <a:solidFill>
                  <a:srgbClr val="C00000"/>
                </a:solidFill>
              </a:rPr>
              <a:t>Beva or PARPi </a:t>
            </a:r>
          </a:p>
          <a:p>
            <a:pPr algn="ctr"/>
            <a:r>
              <a:rPr lang="en-TR" b="1" dirty="0">
                <a:solidFill>
                  <a:srgbClr val="C00000"/>
                </a:solidFill>
              </a:rPr>
              <a:t>in maintenance</a:t>
            </a:r>
          </a:p>
        </p:txBody>
      </p:sp>
      <p:sp>
        <p:nvSpPr>
          <p:cNvPr id="8" name="TextBox 7">
            <a:extLst>
              <a:ext uri="{FF2B5EF4-FFF2-40B4-BE49-F238E27FC236}">
                <a16:creationId xmlns:a16="http://schemas.microsoft.com/office/drawing/2014/main" id="{63DE32A6-F8BF-3144-8DE7-5D08462803D3}"/>
              </a:ext>
            </a:extLst>
          </p:cNvPr>
          <p:cNvSpPr txBox="1"/>
          <p:nvPr/>
        </p:nvSpPr>
        <p:spPr>
          <a:xfrm>
            <a:off x="710935" y="2307787"/>
            <a:ext cx="1433790" cy="830997"/>
          </a:xfrm>
          <a:prstGeom prst="rect">
            <a:avLst/>
          </a:prstGeom>
          <a:noFill/>
          <a:ln>
            <a:solidFill>
              <a:srgbClr val="C00000"/>
            </a:solidFill>
          </a:ln>
        </p:spPr>
        <p:txBody>
          <a:bodyPr wrap="none" rtlCol="0">
            <a:spAutoFit/>
          </a:bodyPr>
          <a:lstStyle/>
          <a:p>
            <a:pPr algn="ctr"/>
            <a:r>
              <a:rPr lang="en-US" sz="2400" b="1" dirty="0">
                <a:solidFill>
                  <a:srgbClr val="C00000"/>
                </a:solidFill>
              </a:rPr>
              <a:t>n</a:t>
            </a:r>
            <a:r>
              <a:rPr lang="en-TR" sz="2400" b="1" dirty="0">
                <a:solidFill>
                  <a:srgbClr val="C00000"/>
                </a:solidFill>
              </a:rPr>
              <a:t>=538 pts</a:t>
            </a:r>
          </a:p>
          <a:p>
            <a:pPr algn="ctr"/>
            <a:r>
              <a:rPr lang="en-US" sz="2400" b="1" dirty="0">
                <a:solidFill>
                  <a:srgbClr val="C00000"/>
                </a:solidFill>
              </a:rPr>
              <a:t>S</a:t>
            </a:r>
            <a:r>
              <a:rPr lang="en-TR" sz="2400" b="1" dirty="0">
                <a:solidFill>
                  <a:srgbClr val="C00000"/>
                </a:solidFill>
              </a:rPr>
              <a:t>tage 3 </a:t>
            </a:r>
          </a:p>
        </p:txBody>
      </p:sp>
      <p:sp>
        <p:nvSpPr>
          <p:cNvPr id="20" name="TextBox 19">
            <a:extLst>
              <a:ext uri="{FF2B5EF4-FFF2-40B4-BE49-F238E27FC236}">
                <a16:creationId xmlns:a16="http://schemas.microsoft.com/office/drawing/2014/main" id="{D702C8D7-8B56-584C-87EB-ED45D763C665}"/>
              </a:ext>
            </a:extLst>
          </p:cNvPr>
          <p:cNvSpPr txBox="1"/>
          <p:nvPr/>
        </p:nvSpPr>
        <p:spPr>
          <a:xfrm>
            <a:off x="7501285" y="1784763"/>
            <a:ext cx="1568699" cy="646331"/>
          </a:xfrm>
          <a:prstGeom prst="rect">
            <a:avLst/>
          </a:prstGeom>
          <a:noFill/>
          <a:ln>
            <a:solidFill>
              <a:srgbClr val="C00000"/>
            </a:solidFill>
          </a:ln>
        </p:spPr>
        <p:txBody>
          <a:bodyPr wrap="none" rtlCol="0">
            <a:spAutoFit/>
          </a:bodyPr>
          <a:lstStyle/>
          <a:p>
            <a:pPr algn="ctr"/>
            <a:r>
              <a:rPr lang="en-TR" b="1" dirty="0">
                <a:solidFill>
                  <a:srgbClr val="C00000"/>
                </a:solidFill>
              </a:rPr>
              <a:t>Beva </a:t>
            </a:r>
          </a:p>
          <a:p>
            <a:pPr algn="ctr"/>
            <a:r>
              <a:rPr lang="en-TR" b="1" dirty="0">
                <a:solidFill>
                  <a:srgbClr val="C00000"/>
                </a:solidFill>
              </a:rPr>
              <a:t>in adjuvant CT</a:t>
            </a:r>
          </a:p>
        </p:txBody>
      </p:sp>
      <p:sp>
        <p:nvSpPr>
          <p:cNvPr id="2" name="TextBox 1">
            <a:extLst>
              <a:ext uri="{FF2B5EF4-FFF2-40B4-BE49-F238E27FC236}">
                <a16:creationId xmlns:a16="http://schemas.microsoft.com/office/drawing/2014/main" id="{4005656E-3BF4-1B4B-9BAA-E99B00EECADE}"/>
              </a:ext>
            </a:extLst>
          </p:cNvPr>
          <p:cNvSpPr txBox="1"/>
          <p:nvPr/>
        </p:nvSpPr>
        <p:spPr>
          <a:xfrm>
            <a:off x="513430" y="5348680"/>
            <a:ext cx="1828800" cy="1200329"/>
          </a:xfrm>
          <a:prstGeom prst="rect">
            <a:avLst/>
          </a:prstGeom>
          <a:noFill/>
          <a:ln>
            <a:solidFill>
              <a:srgbClr val="C00000"/>
            </a:solidFill>
          </a:ln>
        </p:spPr>
        <p:txBody>
          <a:bodyPr wrap="square" rtlCol="0">
            <a:spAutoFit/>
          </a:bodyPr>
          <a:lstStyle/>
          <a:p>
            <a:pPr algn="ctr"/>
            <a:r>
              <a:rPr lang="en-US" dirty="0">
                <a:solidFill>
                  <a:srgbClr val="C00000"/>
                </a:solidFill>
              </a:rPr>
              <a:t> With </a:t>
            </a:r>
            <a:r>
              <a:rPr lang="en-US" dirty="0" err="1">
                <a:solidFill>
                  <a:srgbClr val="C00000"/>
                </a:solidFill>
              </a:rPr>
              <a:t>resectable</a:t>
            </a:r>
            <a:r>
              <a:rPr lang="en-US" dirty="0">
                <a:solidFill>
                  <a:srgbClr val="C00000"/>
                </a:solidFill>
              </a:rPr>
              <a:t> umbilical, spleen, or local bowel lesions</a:t>
            </a:r>
            <a:endParaRPr lang="en-TR" dirty="0">
              <a:solidFill>
                <a:srgbClr val="C00000"/>
              </a:solidFill>
            </a:endParaRPr>
          </a:p>
        </p:txBody>
      </p:sp>
      <p:sp>
        <p:nvSpPr>
          <p:cNvPr id="3" name="TextBox 2">
            <a:extLst>
              <a:ext uri="{FF2B5EF4-FFF2-40B4-BE49-F238E27FC236}">
                <a16:creationId xmlns:a16="http://schemas.microsoft.com/office/drawing/2014/main" id="{134BA4CD-2DB5-7840-AF92-BBBF730D730D}"/>
              </a:ext>
            </a:extLst>
          </p:cNvPr>
          <p:cNvSpPr txBox="1"/>
          <p:nvPr/>
        </p:nvSpPr>
        <p:spPr>
          <a:xfrm>
            <a:off x="4769708" y="1532238"/>
            <a:ext cx="184731" cy="369332"/>
          </a:xfrm>
          <a:prstGeom prst="rect">
            <a:avLst/>
          </a:prstGeom>
          <a:noFill/>
        </p:spPr>
        <p:txBody>
          <a:bodyPr wrap="none" rtlCol="0">
            <a:spAutoFit/>
          </a:bodyPr>
          <a:lstStyle/>
          <a:p>
            <a:endParaRPr lang="en-TR"/>
          </a:p>
        </p:txBody>
      </p:sp>
    </p:spTree>
    <p:extLst>
      <p:ext uri="{BB962C8B-B14F-4D97-AF65-F5344CB8AC3E}">
        <p14:creationId xmlns:p14="http://schemas.microsoft.com/office/powerpoint/2010/main" val="289065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7" grpId="0" animBg="1"/>
      <p:bldP spid="2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4A4E9-5221-FB4E-92D4-99B076257D18}"/>
              </a:ext>
            </a:extLst>
          </p:cNvPr>
          <p:cNvSpPr>
            <a:spLocks noGrp="1"/>
          </p:cNvSpPr>
          <p:nvPr>
            <p:ph type="title"/>
          </p:nvPr>
        </p:nvSpPr>
        <p:spPr>
          <a:xfrm>
            <a:off x="838200" y="203763"/>
            <a:ext cx="10515600" cy="692708"/>
          </a:xfrm>
        </p:spPr>
        <p:txBody>
          <a:bodyPr>
            <a:normAutofit fontScale="90000"/>
          </a:bodyPr>
          <a:lstStyle/>
          <a:p>
            <a:pPr algn="ctr"/>
            <a:r>
              <a:rPr lang="en-TR" b="1" dirty="0">
                <a:solidFill>
                  <a:srgbClr val="C00000"/>
                </a:solidFill>
              </a:rPr>
              <a:t>GOG-3068</a:t>
            </a:r>
            <a:r>
              <a:rPr lang="en-TR" b="1">
                <a:solidFill>
                  <a:srgbClr val="C00000"/>
                </a:solidFill>
              </a:rPr>
              <a:t>/HIPEC</a:t>
            </a:r>
            <a:r>
              <a:rPr lang="tr-TR" b="1" dirty="0">
                <a:solidFill>
                  <a:srgbClr val="C00000"/>
                </a:solidFill>
              </a:rPr>
              <a:t> &amp; IDS</a:t>
            </a:r>
            <a:endParaRPr lang="en-TR" b="1" dirty="0">
              <a:solidFill>
                <a:srgbClr val="C00000"/>
              </a:solidFill>
            </a:endParaRPr>
          </a:p>
        </p:txBody>
      </p:sp>
      <p:sp>
        <p:nvSpPr>
          <p:cNvPr id="3" name="Content Placeholder 2">
            <a:extLst>
              <a:ext uri="{FF2B5EF4-FFF2-40B4-BE49-F238E27FC236}">
                <a16:creationId xmlns:a16="http://schemas.microsoft.com/office/drawing/2014/main" id="{6DFF6690-9978-CA46-866B-703F3ADAB056}"/>
              </a:ext>
            </a:extLst>
          </p:cNvPr>
          <p:cNvSpPr>
            <a:spLocks noGrp="1"/>
          </p:cNvSpPr>
          <p:nvPr>
            <p:ph idx="1"/>
          </p:nvPr>
        </p:nvSpPr>
        <p:spPr>
          <a:xfrm>
            <a:off x="838200" y="935797"/>
            <a:ext cx="10515600" cy="1975410"/>
          </a:xfrm>
          <a:ln>
            <a:solidFill>
              <a:schemeClr val="tx1"/>
            </a:solidFill>
          </a:ln>
        </p:spPr>
        <p:txBody>
          <a:bodyPr>
            <a:normAutofit fontScale="70000" lnSpcReduction="20000"/>
          </a:bodyPr>
          <a:lstStyle/>
          <a:p>
            <a:pPr marL="0" indent="0" algn="ctr">
              <a:lnSpc>
                <a:spcPct val="170000"/>
              </a:lnSpc>
              <a:buNone/>
            </a:pPr>
            <a:r>
              <a:rPr lang="en-US" b="1" dirty="0">
                <a:solidFill>
                  <a:srgbClr val="000000"/>
                </a:solidFill>
                <a:effectLst/>
                <a:latin typeface="Helvetica" pitchFamily="2" charset="0"/>
              </a:rPr>
              <a:t>A phase III randomized trial of hyperthermic intraperitoneal chemotherapy (HIPEC) with cisplatin versus no HIPEC at the time of optimal interval cytoreductive surgery followed by niraparib maintenance in patients with newly diagnosed stage III and IV ovarian, primary peritoneal, and Fallopian tube cancer</a:t>
            </a:r>
            <a:r>
              <a:rPr lang="en-TR" b="1" dirty="0">
                <a:solidFill>
                  <a:srgbClr val="000000"/>
                </a:solidFill>
                <a:effectLst/>
                <a:latin typeface="Helvetica" pitchFamily="2" charset="0"/>
              </a:rPr>
              <a:t>.</a:t>
            </a:r>
            <a:endParaRPr lang="en-US" b="1" dirty="0">
              <a:solidFill>
                <a:srgbClr val="000000"/>
              </a:solidFill>
              <a:effectLst/>
              <a:latin typeface="Helvetica" pitchFamily="2" charset="0"/>
            </a:endParaRPr>
          </a:p>
        </p:txBody>
      </p:sp>
      <p:sp>
        <p:nvSpPr>
          <p:cNvPr id="4" name="TextBox 3">
            <a:extLst>
              <a:ext uri="{FF2B5EF4-FFF2-40B4-BE49-F238E27FC236}">
                <a16:creationId xmlns:a16="http://schemas.microsoft.com/office/drawing/2014/main" id="{B0814E1A-5319-744F-9701-B2AAFF40E7F3}"/>
              </a:ext>
            </a:extLst>
          </p:cNvPr>
          <p:cNvSpPr txBox="1"/>
          <p:nvPr/>
        </p:nvSpPr>
        <p:spPr>
          <a:xfrm>
            <a:off x="484094" y="3323487"/>
            <a:ext cx="2605778" cy="1184299"/>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TR" sz="2000" b="1" dirty="0">
                <a:solidFill>
                  <a:srgbClr val="FF0000"/>
                </a:solidFill>
              </a:rPr>
              <a:t>N=230</a:t>
            </a:r>
          </a:p>
          <a:p>
            <a:pPr marL="285750" indent="-285750">
              <a:lnSpc>
                <a:spcPct val="200000"/>
              </a:lnSpc>
              <a:buFont typeface="Arial" panose="020B0604020202020204" pitchFamily="34" charset="0"/>
              <a:buChar char="•"/>
            </a:pPr>
            <a:r>
              <a:rPr lang="en-US" dirty="0"/>
              <a:t>P</a:t>
            </a:r>
            <a:r>
              <a:rPr lang="en-TR" dirty="0"/>
              <a:t>rimary endpoint: PFS </a:t>
            </a:r>
          </a:p>
        </p:txBody>
      </p:sp>
      <p:sp>
        <p:nvSpPr>
          <p:cNvPr id="5" name="TextBox 4">
            <a:extLst>
              <a:ext uri="{FF2B5EF4-FFF2-40B4-BE49-F238E27FC236}">
                <a16:creationId xmlns:a16="http://schemas.microsoft.com/office/drawing/2014/main" id="{9DDB7E33-4BAE-A346-ACF3-541646E4B106}"/>
              </a:ext>
            </a:extLst>
          </p:cNvPr>
          <p:cNvSpPr txBox="1"/>
          <p:nvPr/>
        </p:nvSpPr>
        <p:spPr>
          <a:xfrm>
            <a:off x="484094" y="5087357"/>
            <a:ext cx="5920339" cy="1711366"/>
          </a:xfrm>
          <a:prstGeom prst="rect">
            <a:avLst/>
          </a:prstGeom>
          <a:noFill/>
        </p:spPr>
        <p:txBody>
          <a:bodyPr wrap="none" rtlCol="0">
            <a:spAutoFit/>
          </a:bodyPr>
          <a:lstStyle/>
          <a:p>
            <a:pPr>
              <a:lnSpc>
                <a:spcPct val="150000"/>
              </a:lnSpc>
            </a:pPr>
            <a:r>
              <a:rPr lang="tr-TR" dirty="0" err="1"/>
              <a:t>Stratification</a:t>
            </a:r>
            <a:r>
              <a:rPr lang="tr-TR" dirty="0"/>
              <a:t>:</a:t>
            </a:r>
          </a:p>
          <a:p>
            <a:pPr marL="285750" indent="-285750">
              <a:lnSpc>
                <a:spcPct val="150000"/>
              </a:lnSpc>
              <a:buFont typeface="Arial" panose="020B0604020202020204" pitchFamily="34" charset="0"/>
              <a:buChar char="•"/>
            </a:pPr>
            <a:r>
              <a:rPr lang="tr-TR" dirty="0"/>
              <a:t>HRD </a:t>
            </a:r>
            <a:r>
              <a:rPr lang="tr-TR" dirty="0" err="1"/>
              <a:t>status</a:t>
            </a:r>
            <a:endParaRPr lang="tr-TR" dirty="0"/>
          </a:p>
          <a:p>
            <a:pPr marL="285750" indent="-285750">
              <a:lnSpc>
                <a:spcPct val="150000"/>
              </a:lnSpc>
              <a:buFont typeface="Arial" panose="020B0604020202020204" pitchFamily="34" charset="0"/>
              <a:buChar char="•"/>
            </a:pPr>
            <a:r>
              <a:rPr lang="tr-TR" dirty="0" err="1"/>
              <a:t>Residual</a:t>
            </a:r>
            <a:r>
              <a:rPr lang="tr-TR" dirty="0"/>
              <a:t> </a:t>
            </a:r>
            <a:r>
              <a:rPr lang="tr-TR" dirty="0" err="1"/>
              <a:t>disease</a:t>
            </a:r>
            <a:r>
              <a:rPr lang="tr-TR" dirty="0"/>
              <a:t> (</a:t>
            </a:r>
            <a:r>
              <a:rPr lang="tr-TR" dirty="0" err="1"/>
              <a:t>no</a:t>
            </a:r>
            <a:r>
              <a:rPr lang="tr-TR" dirty="0"/>
              <a:t> </a:t>
            </a:r>
            <a:r>
              <a:rPr lang="tr-TR" dirty="0" err="1"/>
              <a:t>gross</a:t>
            </a:r>
            <a:r>
              <a:rPr lang="tr-TR" dirty="0"/>
              <a:t> </a:t>
            </a:r>
            <a:r>
              <a:rPr lang="tr-TR" dirty="0" err="1"/>
              <a:t>residual</a:t>
            </a:r>
            <a:r>
              <a:rPr lang="tr-TR" dirty="0"/>
              <a:t> </a:t>
            </a:r>
            <a:r>
              <a:rPr lang="tr-TR" dirty="0" err="1"/>
              <a:t>or</a:t>
            </a:r>
            <a:r>
              <a:rPr lang="tr-TR" dirty="0"/>
              <a:t> </a:t>
            </a:r>
            <a:r>
              <a:rPr lang="tr-TR" dirty="0" err="1"/>
              <a:t>gross</a:t>
            </a:r>
            <a:r>
              <a:rPr lang="tr-TR" dirty="0"/>
              <a:t> </a:t>
            </a:r>
            <a:r>
              <a:rPr lang="tr-TR" dirty="0" err="1"/>
              <a:t>residual</a:t>
            </a:r>
            <a:r>
              <a:rPr lang="tr-TR" dirty="0"/>
              <a:t> &lt;1 cm</a:t>
            </a:r>
          </a:p>
          <a:p>
            <a:pPr marL="285750" indent="-285750">
              <a:lnSpc>
                <a:spcPct val="150000"/>
              </a:lnSpc>
              <a:buFont typeface="Arial" panose="020B0604020202020204" pitchFamily="34" charset="0"/>
              <a:buChar char="•"/>
            </a:pPr>
            <a:r>
              <a:rPr lang="tr-TR" dirty="0" err="1"/>
              <a:t>Stage</a:t>
            </a:r>
            <a:r>
              <a:rPr lang="tr-TR" dirty="0"/>
              <a:t> (III vs. IV)</a:t>
            </a:r>
            <a:endParaRPr lang="en-TR" dirty="0"/>
          </a:p>
        </p:txBody>
      </p:sp>
      <p:pic>
        <p:nvPicPr>
          <p:cNvPr id="8" name="Picture 7">
            <a:extLst>
              <a:ext uri="{FF2B5EF4-FFF2-40B4-BE49-F238E27FC236}">
                <a16:creationId xmlns:a16="http://schemas.microsoft.com/office/drawing/2014/main" id="{C03ADD88-12BC-7849-8358-4DFF7D1D3FD3}"/>
              </a:ext>
            </a:extLst>
          </p:cNvPr>
          <p:cNvPicPr>
            <a:picLocks noChangeAspect="1"/>
          </p:cNvPicPr>
          <p:nvPr/>
        </p:nvPicPr>
        <p:blipFill>
          <a:blip r:embed="rId2"/>
          <a:stretch>
            <a:fillRect/>
          </a:stretch>
        </p:blipFill>
        <p:spPr>
          <a:xfrm>
            <a:off x="3909460" y="3072621"/>
            <a:ext cx="7304639" cy="2691243"/>
          </a:xfrm>
          <a:prstGeom prst="rect">
            <a:avLst/>
          </a:prstGeom>
          <a:ln>
            <a:solidFill>
              <a:schemeClr val="tx1"/>
            </a:solidFill>
          </a:ln>
        </p:spPr>
      </p:pic>
    </p:spTree>
    <p:extLst>
      <p:ext uri="{BB962C8B-B14F-4D97-AF65-F5344CB8AC3E}">
        <p14:creationId xmlns:p14="http://schemas.microsoft.com/office/powerpoint/2010/main" val="1152416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2EC8-7F79-A59B-7FAE-9C95964C7CE8}"/>
              </a:ext>
            </a:extLst>
          </p:cNvPr>
          <p:cNvSpPr>
            <a:spLocks noGrp="1"/>
          </p:cNvSpPr>
          <p:nvPr>
            <p:ph type="title"/>
          </p:nvPr>
        </p:nvSpPr>
        <p:spPr>
          <a:xfrm>
            <a:off x="838200" y="241558"/>
            <a:ext cx="10515600" cy="582299"/>
          </a:xfrm>
        </p:spPr>
        <p:txBody>
          <a:bodyPr>
            <a:noAutofit/>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TRSGO HIPEC DATA-CENTERS -433 CASES</a:t>
            </a:r>
            <a:endParaRPr lang="en-US" sz="3600" dirty="0"/>
          </a:p>
        </p:txBody>
      </p:sp>
      <p:graphicFrame>
        <p:nvGraphicFramePr>
          <p:cNvPr id="4" name="Table 4">
            <a:extLst>
              <a:ext uri="{FF2B5EF4-FFF2-40B4-BE49-F238E27FC236}">
                <a16:creationId xmlns:a16="http://schemas.microsoft.com/office/drawing/2014/main" id="{9BF16D2F-D573-0897-BEC9-BF1645F78018}"/>
              </a:ext>
            </a:extLst>
          </p:cNvPr>
          <p:cNvGraphicFramePr>
            <a:graphicFrameLocks noGrp="1"/>
          </p:cNvGraphicFramePr>
          <p:nvPr>
            <p:ph idx="1"/>
          </p:nvPr>
        </p:nvGraphicFramePr>
        <p:xfrm>
          <a:off x="604452" y="823857"/>
          <a:ext cx="10216617" cy="5910576"/>
        </p:xfrm>
        <a:graphic>
          <a:graphicData uri="http://schemas.openxmlformats.org/drawingml/2006/table">
            <a:tbl>
              <a:tblPr firstRow="1" bandRow="1">
                <a:tableStyleId>{5C22544A-7EE6-4342-B048-85BDC9FD1C3A}</a:tableStyleId>
              </a:tblPr>
              <a:tblGrid>
                <a:gridCol w="1979295">
                  <a:extLst>
                    <a:ext uri="{9D8B030D-6E8A-4147-A177-3AD203B41FA5}">
                      <a16:colId xmlns:a16="http://schemas.microsoft.com/office/drawing/2014/main" val="1441528860"/>
                    </a:ext>
                  </a:extLst>
                </a:gridCol>
                <a:gridCol w="2745774">
                  <a:extLst>
                    <a:ext uri="{9D8B030D-6E8A-4147-A177-3AD203B41FA5}">
                      <a16:colId xmlns:a16="http://schemas.microsoft.com/office/drawing/2014/main" val="2647831685"/>
                    </a:ext>
                  </a:extLst>
                </a:gridCol>
                <a:gridCol w="2745774">
                  <a:extLst>
                    <a:ext uri="{9D8B030D-6E8A-4147-A177-3AD203B41FA5}">
                      <a16:colId xmlns:a16="http://schemas.microsoft.com/office/drawing/2014/main" val="4244615437"/>
                    </a:ext>
                  </a:extLst>
                </a:gridCol>
                <a:gridCol w="2745774">
                  <a:extLst>
                    <a:ext uri="{9D8B030D-6E8A-4147-A177-3AD203B41FA5}">
                      <a16:colId xmlns:a16="http://schemas.microsoft.com/office/drawing/2014/main" val="3824841940"/>
                    </a:ext>
                  </a:extLst>
                </a:gridCol>
              </a:tblGrid>
              <a:tr h="492548">
                <a:tc>
                  <a:txBody>
                    <a:bodyPr/>
                    <a:lstStyle/>
                    <a:p>
                      <a:pPr algn="ctr"/>
                      <a:endParaRPr lang="en-US" dirty="0"/>
                    </a:p>
                  </a:txBody>
                  <a:tcPr anchor="ctr">
                    <a:lnR w="57150" cap="flat" cmpd="sng" algn="ctr">
                      <a:solidFill>
                        <a:schemeClr val="bg1"/>
                      </a:solidFill>
                      <a:prstDash val="solid"/>
                      <a:round/>
                      <a:headEnd type="none" w="med" len="med"/>
                      <a:tailEnd type="none" w="med" len="med"/>
                    </a:lnR>
                  </a:tcPr>
                </a:tc>
                <a:tc>
                  <a:txBody>
                    <a:bodyPr/>
                    <a:lstStyle/>
                    <a:p>
                      <a:pPr algn="ctr"/>
                      <a:r>
                        <a:rPr lang="en-US" dirty="0"/>
                        <a:t>PRIMARY</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dirty="0"/>
                        <a:t>INTERVAL</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dirty="0"/>
                        <a:t>RECURRENT</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999015091"/>
                  </a:ext>
                </a:extLst>
              </a:tr>
              <a:tr h="492548">
                <a:tc>
                  <a:txBody>
                    <a:bodyPr/>
                    <a:lstStyle/>
                    <a:p>
                      <a:pPr algn="ctr"/>
                      <a:r>
                        <a:rPr lang="en-US" b="1" dirty="0"/>
                        <a:t>KUH</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50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21</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48</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747086659"/>
                  </a:ext>
                </a:extLst>
              </a:tr>
              <a:tr h="492548">
                <a:tc>
                  <a:txBody>
                    <a:bodyPr/>
                    <a:lstStyle/>
                    <a:p>
                      <a:pPr algn="ctr"/>
                      <a:r>
                        <a:rPr lang="en-US" b="1" dirty="0"/>
                        <a:t>ANKARA BAŞKENT</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9</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3</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95</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94746837"/>
                  </a:ext>
                </a:extLst>
              </a:tr>
              <a:tr h="492548">
                <a:tc>
                  <a:txBody>
                    <a:bodyPr/>
                    <a:lstStyle/>
                    <a:p>
                      <a:pPr algn="ctr"/>
                      <a:r>
                        <a:rPr lang="en-US" b="1" dirty="0"/>
                        <a:t>ADANA BAŞKENT</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1</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15</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11</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795869078"/>
                  </a:ext>
                </a:extLst>
              </a:tr>
              <a:tr h="492548">
                <a:tc>
                  <a:txBody>
                    <a:bodyPr/>
                    <a:lstStyle/>
                    <a:p>
                      <a:pPr algn="ctr"/>
                      <a:r>
                        <a:rPr lang="en-US" b="1" dirty="0"/>
                        <a:t>ACIBADEM</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14</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9</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0</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801321325"/>
                  </a:ext>
                </a:extLst>
              </a:tr>
              <a:tr h="492548">
                <a:tc>
                  <a:txBody>
                    <a:bodyPr/>
                    <a:lstStyle/>
                    <a:p>
                      <a:pPr algn="ctr"/>
                      <a:r>
                        <a:rPr lang="en-US" b="1" dirty="0"/>
                        <a:t>DEÜ</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7</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24</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26</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256272586"/>
                  </a:ext>
                </a:extLst>
              </a:tr>
              <a:tr h="492548">
                <a:tc>
                  <a:txBody>
                    <a:bodyPr/>
                    <a:lstStyle/>
                    <a:p>
                      <a:pPr algn="ctr"/>
                      <a:r>
                        <a:rPr lang="en-US" b="1" dirty="0"/>
                        <a:t>TEPECİK EAH</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16</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33</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2</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95440929"/>
                  </a:ext>
                </a:extLst>
              </a:tr>
              <a:tr h="492548">
                <a:tc>
                  <a:txBody>
                    <a:bodyPr/>
                    <a:lstStyle/>
                    <a:p>
                      <a:pPr algn="ctr"/>
                      <a:r>
                        <a:rPr lang="en-US" b="1" dirty="0"/>
                        <a:t>İTF</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1</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5</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14</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349568152"/>
                  </a:ext>
                </a:extLst>
              </a:tr>
              <a:tr h="492548">
                <a:tc>
                  <a:txBody>
                    <a:bodyPr/>
                    <a:lstStyle/>
                    <a:p>
                      <a:pPr algn="ctr"/>
                      <a:r>
                        <a:rPr lang="en-US" b="1" dirty="0"/>
                        <a:t>OMÜ</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5</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2</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837441333"/>
                  </a:ext>
                </a:extLst>
              </a:tr>
              <a:tr h="492548">
                <a:tc>
                  <a:txBody>
                    <a:bodyPr/>
                    <a:lstStyle/>
                    <a:p>
                      <a:pPr algn="ctr"/>
                      <a:r>
                        <a:rPr lang="en-US" b="1" dirty="0"/>
                        <a:t>HACETTEPE</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0</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9</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380095505"/>
                  </a:ext>
                </a:extLst>
              </a:tr>
              <a:tr h="492548">
                <a:tc>
                  <a:txBody>
                    <a:bodyPr/>
                    <a:lstStyle/>
                    <a:p>
                      <a:pPr algn="ctr"/>
                      <a:r>
                        <a:rPr lang="en-US" b="1" dirty="0"/>
                        <a:t>DİYARBAKIR EAH </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t>5</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3</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t>5</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103997841"/>
                  </a:ext>
                </a:extLst>
              </a:tr>
              <a:tr h="492548">
                <a:tc>
                  <a:txBody>
                    <a:bodyPr/>
                    <a:lstStyle/>
                    <a:p>
                      <a:pPr algn="ctr"/>
                      <a:r>
                        <a:rPr lang="en-US" b="1" dirty="0">
                          <a:solidFill>
                            <a:srgbClr val="FF0000"/>
                          </a:solidFill>
                        </a:rPr>
                        <a:t>TOPLAM</a:t>
                      </a:r>
                    </a:p>
                  </a:txBody>
                  <a:tcPr anchor="ctr">
                    <a:lnR w="57150" cap="flat" cmpd="sng" algn="ctr">
                      <a:solidFill>
                        <a:schemeClr val="bg1"/>
                      </a:solidFill>
                      <a:prstDash val="solid"/>
                      <a:round/>
                      <a:headEnd type="none" w="med" len="med"/>
                      <a:tailEnd type="none" w="med" len="med"/>
                    </a:lnR>
                  </a:tcPr>
                </a:tc>
                <a:tc>
                  <a:txBody>
                    <a:bodyPr/>
                    <a:lstStyle/>
                    <a:p>
                      <a:pPr algn="ctr"/>
                      <a:r>
                        <a:rPr lang="en-US" b="1" dirty="0">
                          <a:solidFill>
                            <a:srgbClr val="FF0000"/>
                          </a:solidFill>
                        </a:rPr>
                        <a:t>103</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solidFill>
                            <a:srgbClr val="FF0000"/>
                          </a:solidFill>
                        </a:rPr>
                        <a:t>118</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algn="ctr"/>
                      <a:r>
                        <a:rPr lang="en-US" b="1" dirty="0">
                          <a:solidFill>
                            <a:srgbClr val="FF0000"/>
                          </a:solidFill>
                        </a:rPr>
                        <a:t>212</a:t>
                      </a:r>
                    </a:p>
                  </a:txBody>
                  <a:tcPr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34114278"/>
                  </a:ext>
                </a:extLst>
              </a:tr>
            </a:tbl>
          </a:graphicData>
        </a:graphic>
      </p:graphicFrame>
    </p:spTree>
    <p:extLst>
      <p:ext uri="{BB962C8B-B14F-4D97-AF65-F5344CB8AC3E}">
        <p14:creationId xmlns:p14="http://schemas.microsoft.com/office/powerpoint/2010/main" val="315573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67DF-F716-3B44-A3F9-91E2E472AC21}"/>
              </a:ext>
            </a:extLst>
          </p:cNvPr>
          <p:cNvSpPr>
            <a:spLocks noGrp="1"/>
          </p:cNvSpPr>
          <p:nvPr>
            <p:ph type="title"/>
          </p:nvPr>
        </p:nvSpPr>
        <p:spPr>
          <a:xfrm>
            <a:off x="838200" y="1075436"/>
            <a:ext cx="10515600" cy="2832536"/>
          </a:xfrm>
        </p:spPr>
        <p:txBody>
          <a:bodyPr>
            <a:normAutofit/>
          </a:bodyPr>
          <a:lstStyle/>
          <a:p>
            <a:pPr algn="ctr"/>
            <a:r>
              <a:rPr lang="tr-TR" b="1" dirty="0">
                <a:solidFill>
                  <a:srgbClr val="C00000"/>
                </a:solidFill>
              </a:rPr>
              <a:t>…</a:t>
            </a:r>
            <a:r>
              <a:rPr lang="tr-TR" b="1" i="1" dirty="0" err="1">
                <a:solidFill>
                  <a:srgbClr val="C00000"/>
                </a:solidFill>
              </a:rPr>
              <a:t>Methodology</a:t>
            </a:r>
            <a:r>
              <a:rPr lang="tr-TR" b="1" i="1" dirty="0">
                <a:solidFill>
                  <a:srgbClr val="C00000"/>
                </a:solidFill>
              </a:rPr>
              <a:t> is </a:t>
            </a:r>
            <a:r>
              <a:rPr lang="tr-TR" b="1" i="1" dirty="0" err="1">
                <a:solidFill>
                  <a:srgbClr val="C00000"/>
                </a:solidFill>
              </a:rPr>
              <a:t>everything</a:t>
            </a:r>
            <a:r>
              <a:rPr lang="tr-TR" b="1" dirty="0">
                <a:solidFill>
                  <a:srgbClr val="C00000"/>
                </a:solidFill>
              </a:rPr>
              <a:t>…</a:t>
            </a:r>
            <a:br>
              <a:rPr lang="tr-TR" b="1" dirty="0">
                <a:solidFill>
                  <a:srgbClr val="C00000"/>
                </a:solidFill>
              </a:rPr>
            </a:br>
            <a:br>
              <a:rPr lang="tr-TR" b="1" dirty="0">
                <a:solidFill>
                  <a:srgbClr val="C00000"/>
                </a:solidFill>
              </a:rPr>
            </a:br>
            <a:r>
              <a:rPr lang="tr-TR" b="1" dirty="0" err="1"/>
              <a:t>for</a:t>
            </a:r>
            <a:r>
              <a:rPr lang="tr-TR" b="1" dirty="0"/>
              <a:t> HIPEC </a:t>
            </a:r>
            <a:r>
              <a:rPr lang="tr-TR" b="1" dirty="0" err="1"/>
              <a:t>the</a:t>
            </a:r>
            <a:r>
              <a:rPr lang="tr-TR" b="1" dirty="0"/>
              <a:t> </a:t>
            </a:r>
            <a:r>
              <a:rPr lang="tr-TR" b="1" dirty="0" err="1"/>
              <a:t>technique</a:t>
            </a:r>
            <a:r>
              <a:rPr lang="tr-TR" b="1" dirty="0"/>
              <a:t> is </a:t>
            </a:r>
            <a:r>
              <a:rPr lang="tr-TR" b="1" dirty="0" err="1"/>
              <a:t>so</a:t>
            </a:r>
            <a:r>
              <a:rPr lang="tr-TR" b="1" dirty="0"/>
              <a:t> </a:t>
            </a:r>
            <a:r>
              <a:rPr lang="tr-TR" b="1" dirty="0" err="1"/>
              <a:t>crucial</a:t>
            </a:r>
            <a:r>
              <a:rPr lang="tr-TR" b="1" dirty="0"/>
              <a:t> but </a:t>
            </a:r>
            <a:r>
              <a:rPr lang="tr-TR" b="1" dirty="0" err="1"/>
              <a:t>so</a:t>
            </a:r>
            <a:r>
              <a:rPr lang="tr-TR" b="1" dirty="0"/>
              <a:t>  </a:t>
            </a:r>
            <a:r>
              <a:rPr lang="tr-TR" b="1" dirty="0" err="1"/>
              <a:t>different</a:t>
            </a:r>
            <a:r>
              <a:rPr lang="tr-TR" b="1" dirty="0"/>
              <a:t> </a:t>
            </a:r>
            <a:r>
              <a:rPr lang="tr-TR" b="1" dirty="0" err="1"/>
              <a:t>throughout</a:t>
            </a:r>
            <a:r>
              <a:rPr lang="tr-TR" b="1" dirty="0"/>
              <a:t> </a:t>
            </a:r>
            <a:r>
              <a:rPr lang="tr-TR" b="1" dirty="0" err="1"/>
              <a:t>the</a:t>
            </a:r>
            <a:r>
              <a:rPr lang="tr-TR" b="1" dirty="0"/>
              <a:t> </a:t>
            </a:r>
            <a:r>
              <a:rPr lang="tr-TR" b="1" dirty="0" err="1"/>
              <a:t>studies</a:t>
            </a:r>
            <a:endParaRPr lang="en-TR" b="1" dirty="0"/>
          </a:p>
        </p:txBody>
      </p:sp>
    </p:spTree>
    <p:extLst>
      <p:ext uri="{BB962C8B-B14F-4D97-AF65-F5344CB8AC3E}">
        <p14:creationId xmlns:p14="http://schemas.microsoft.com/office/powerpoint/2010/main" val="30004546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3783-EDD2-4AF4-07DC-1CF1A5A6918D}"/>
              </a:ext>
            </a:extLst>
          </p:cNvPr>
          <p:cNvSpPr>
            <a:spLocks noGrp="1"/>
          </p:cNvSpPr>
          <p:nvPr>
            <p:ph type="title"/>
          </p:nvPr>
        </p:nvSpPr>
        <p:spPr>
          <a:xfrm>
            <a:off x="838200" y="226230"/>
            <a:ext cx="10515600" cy="516405"/>
          </a:xfrm>
        </p:spPr>
        <p:txBody>
          <a:bodyPr>
            <a:normAutofit fontScale="90000"/>
          </a:bodyPr>
          <a:lstStyle/>
          <a:p>
            <a:pPr algn="ctr"/>
            <a:r>
              <a:rPr lang="en-US" sz="44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HIPEC TECHNIQUE </a:t>
            </a:r>
            <a:endParaRPr lang="en-US" dirty="0"/>
          </a:p>
        </p:txBody>
      </p:sp>
      <p:pic>
        <p:nvPicPr>
          <p:cNvPr id="5" name="Content Placeholder 4" descr="A close-up of a medical document&#10;&#10;Description automatically generated">
            <a:extLst>
              <a:ext uri="{FF2B5EF4-FFF2-40B4-BE49-F238E27FC236}">
                <a16:creationId xmlns:a16="http://schemas.microsoft.com/office/drawing/2014/main" id="{BBE56748-17D5-25E9-8B5A-DC9117AEF325}"/>
              </a:ext>
            </a:extLst>
          </p:cNvPr>
          <p:cNvPicPr>
            <a:picLocks noGrp="1" noChangeAspect="1"/>
          </p:cNvPicPr>
          <p:nvPr>
            <p:ph idx="1"/>
          </p:nvPr>
        </p:nvPicPr>
        <p:blipFill>
          <a:blip r:embed="rId2"/>
          <a:stretch>
            <a:fillRect/>
          </a:stretch>
        </p:blipFill>
        <p:spPr>
          <a:xfrm>
            <a:off x="838200" y="742636"/>
            <a:ext cx="10515600" cy="1815508"/>
          </a:xfrm>
          <a:effectLst>
            <a:innerShdw blurRad="63500" dist="50800" dir="13500000">
              <a:prstClr val="black">
                <a:alpha val="50000"/>
              </a:prstClr>
            </a:innerShdw>
          </a:effectLst>
        </p:spPr>
      </p:pic>
      <p:sp>
        <p:nvSpPr>
          <p:cNvPr id="8" name="TextBox 7">
            <a:extLst>
              <a:ext uri="{FF2B5EF4-FFF2-40B4-BE49-F238E27FC236}">
                <a16:creationId xmlns:a16="http://schemas.microsoft.com/office/drawing/2014/main" id="{F10AC559-8D34-2CBF-E767-368E722DF53A}"/>
              </a:ext>
            </a:extLst>
          </p:cNvPr>
          <p:cNvSpPr txBox="1"/>
          <p:nvPr/>
        </p:nvSpPr>
        <p:spPr>
          <a:xfrm>
            <a:off x="1035657" y="2591697"/>
            <a:ext cx="9914681" cy="3416320"/>
          </a:xfrm>
          <a:prstGeom prst="rect">
            <a:avLst/>
          </a:prstGeom>
          <a:solidFill>
            <a:schemeClr val="accent2">
              <a:lumMod val="20000"/>
              <a:lumOff val="80000"/>
            </a:schemeClr>
          </a:solidFill>
          <a:effectLst>
            <a:glow rad="101600">
              <a:schemeClr val="accent2">
                <a:satMod val="175000"/>
                <a:alpha val="40000"/>
              </a:schemeClr>
            </a:glow>
            <a:innerShdw blurRad="63500" dist="50800" dir="13500000">
              <a:prstClr val="black">
                <a:alpha val="50000"/>
              </a:prstClr>
            </a:innerShdw>
          </a:effectLst>
        </p:spPr>
        <p:txBody>
          <a:bodyPr wrap="square" rtlCol="0">
            <a:spAutoFit/>
          </a:bodyPr>
          <a:lstStyle/>
          <a:p>
            <a:pPr marL="285750" indent="-285750">
              <a:buFont typeface="Wingdings" pitchFamily="2" charset="2"/>
              <a:buChar char="Ø"/>
            </a:pPr>
            <a:r>
              <a:rPr lang="en-US" sz="1800" b="1" dirty="0">
                <a:solidFill>
                  <a:srgbClr val="FF0000"/>
                </a:solidFill>
                <a:effectLst/>
                <a:latin typeface="STIX" pitchFamily="2" charset="2"/>
              </a:rPr>
              <a:t>Van </a:t>
            </a:r>
            <a:r>
              <a:rPr lang="en-US" sz="1800" b="1" dirty="0" err="1">
                <a:solidFill>
                  <a:srgbClr val="FF0000"/>
                </a:solidFill>
                <a:effectLst/>
                <a:latin typeface="STIX" pitchFamily="2" charset="2"/>
              </a:rPr>
              <a:t>Driel</a:t>
            </a:r>
            <a:r>
              <a:rPr lang="en-US" sz="1800" b="1" dirty="0">
                <a:solidFill>
                  <a:srgbClr val="FF0000"/>
                </a:solidFill>
                <a:effectLst/>
                <a:latin typeface="STIX" pitchFamily="2" charset="2"/>
              </a:rPr>
              <a:t> et al. </a:t>
            </a:r>
            <a:r>
              <a:rPr lang="en-US" sz="1800" dirty="0">
                <a:effectLst/>
                <a:latin typeface="STIX" pitchFamily="2" charset="2"/>
              </a:rPr>
              <a:t>utilized an </a:t>
            </a:r>
            <a:r>
              <a:rPr lang="en-US" sz="1800" dirty="0">
                <a:solidFill>
                  <a:srgbClr val="C00000"/>
                </a:solidFill>
                <a:effectLst/>
                <a:latin typeface="STIX" pitchFamily="2" charset="2"/>
              </a:rPr>
              <a:t>open technique </a:t>
            </a:r>
            <a:r>
              <a:rPr lang="en-US" sz="1800" dirty="0">
                <a:effectLst/>
                <a:latin typeface="STIX" pitchFamily="2" charset="2"/>
              </a:rPr>
              <a:t>with hyperthermia to </a:t>
            </a:r>
            <a:r>
              <a:rPr lang="en-US" sz="1800" dirty="0">
                <a:solidFill>
                  <a:srgbClr val="C00000"/>
                </a:solidFill>
                <a:effectLst/>
                <a:latin typeface="STIX" pitchFamily="2" charset="2"/>
              </a:rPr>
              <a:t>40 °C</a:t>
            </a:r>
            <a:r>
              <a:rPr lang="en-US" sz="1800" dirty="0">
                <a:effectLst/>
                <a:latin typeface="STIX" pitchFamily="2" charset="2"/>
              </a:rPr>
              <a:t> and </a:t>
            </a:r>
            <a:r>
              <a:rPr lang="en-US" sz="1800" dirty="0">
                <a:solidFill>
                  <a:srgbClr val="C00000"/>
                </a:solidFill>
                <a:effectLst/>
                <a:latin typeface="STIX" pitchFamily="2" charset="2"/>
              </a:rPr>
              <a:t>cisplatin 100 mg/ m2 </a:t>
            </a:r>
            <a:r>
              <a:rPr lang="en-US" sz="1800" dirty="0">
                <a:effectLst/>
                <a:latin typeface="STIX" pitchFamily="2" charset="2"/>
              </a:rPr>
              <a:t>perfused over </a:t>
            </a:r>
            <a:r>
              <a:rPr lang="en-US" sz="1800" dirty="0">
                <a:solidFill>
                  <a:srgbClr val="C00000"/>
                </a:solidFill>
                <a:effectLst/>
                <a:latin typeface="STIX" pitchFamily="2" charset="2"/>
              </a:rPr>
              <a:t>90 min </a:t>
            </a:r>
            <a:r>
              <a:rPr lang="en-US" sz="1800" dirty="0">
                <a:effectLst/>
                <a:latin typeface="STIX" pitchFamily="2" charset="2"/>
              </a:rPr>
              <a:t>with </a:t>
            </a:r>
            <a:r>
              <a:rPr lang="en-US" sz="1800" dirty="0">
                <a:solidFill>
                  <a:srgbClr val="C00000"/>
                </a:solidFill>
                <a:effectLst/>
                <a:latin typeface="STIX" pitchFamily="2" charset="2"/>
              </a:rPr>
              <a:t>split dosing </a:t>
            </a:r>
            <a:r>
              <a:rPr lang="en-US" sz="1800" u="sng" dirty="0">
                <a:effectLst/>
                <a:latin typeface="STIX" pitchFamily="2" charset="2"/>
              </a:rPr>
              <a:t>(50% given initially, 25% at 30 min, 25% at 60 min). </a:t>
            </a:r>
            <a:r>
              <a:rPr lang="en-US" sz="1800" b="1" dirty="0">
                <a:effectLst/>
                <a:latin typeface="STIX" pitchFamily="2" charset="2"/>
              </a:rPr>
              <a:t>They then drained as much of the chemotherapy as possible</a:t>
            </a:r>
            <a:r>
              <a:rPr lang="en-US" sz="1800" b="1" baseline="30000" dirty="0">
                <a:effectLst/>
                <a:latin typeface="STIX" pitchFamily="2" charset="2"/>
              </a:rPr>
              <a:t>1</a:t>
            </a:r>
            <a:r>
              <a:rPr lang="en-US" sz="1800" b="1" dirty="0">
                <a:effectLst/>
                <a:latin typeface="STIX" pitchFamily="2" charset="2"/>
              </a:rPr>
              <a:t> </a:t>
            </a:r>
          </a:p>
          <a:p>
            <a:pPr marL="285750" indent="-285750">
              <a:buFont typeface="Wingdings" pitchFamily="2" charset="2"/>
              <a:buChar char="Ø"/>
            </a:pPr>
            <a:endParaRPr lang="en-US" sz="1800" b="1" dirty="0">
              <a:effectLst/>
              <a:latin typeface="STIX" pitchFamily="2" charset="2"/>
            </a:endParaRPr>
          </a:p>
          <a:p>
            <a:pPr marL="285750" indent="-285750">
              <a:buFont typeface="Wingdings" pitchFamily="2" charset="2"/>
              <a:buChar char="Ø"/>
            </a:pPr>
            <a:r>
              <a:rPr lang="en-US" sz="1800" b="1" dirty="0">
                <a:solidFill>
                  <a:srgbClr val="FF0000"/>
                </a:solidFill>
                <a:effectLst/>
                <a:latin typeface="STIX" pitchFamily="2" charset="2"/>
              </a:rPr>
              <a:t>Lim et al. </a:t>
            </a:r>
            <a:r>
              <a:rPr lang="en-US" sz="1800" dirty="0">
                <a:effectLst/>
                <a:latin typeface="STIX" pitchFamily="2" charset="2"/>
              </a:rPr>
              <a:t>used a </a:t>
            </a:r>
            <a:r>
              <a:rPr lang="en-US" sz="1800" dirty="0">
                <a:solidFill>
                  <a:srgbClr val="C00000"/>
                </a:solidFill>
                <a:effectLst/>
                <a:latin typeface="STIX" pitchFamily="2" charset="2"/>
              </a:rPr>
              <a:t>closed technique </a:t>
            </a:r>
            <a:r>
              <a:rPr lang="en-US" sz="1800" dirty="0">
                <a:effectLst/>
                <a:latin typeface="STIX" pitchFamily="2" charset="2"/>
              </a:rPr>
              <a:t>with </a:t>
            </a:r>
            <a:r>
              <a:rPr lang="en-US" sz="1800" dirty="0">
                <a:solidFill>
                  <a:srgbClr val="C00000"/>
                </a:solidFill>
                <a:effectLst/>
                <a:latin typeface="STIX" pitchFamily="2" charset="2"/>
              </a:rPr>
              <a:t>cisplatin 75 mg/m2 </a:t>
            </a:r>
            <a:r>
              <a:rPr lang="en-US" sz="1800" dirty="0">
                <a:effectLst/>
                <a:latin typeface="STIX" pitchFamily="2" charset="2"/>
              </a:rPr>
              <a:t>perfused over </a:t>
            </a:r>
            <a:r>
              <a:rPr lang="en-US" sz="1800" dirty="0">
                <a:solidFill>
                  <a:srgbClr val="C00000"/>
                </a:solidFill>
                <a:effectLst/>
                <a:latin typeface="STIX" pitchFamily="2" charset="2"/>
              </a:rPr>
              <a:t>90 min </a:t>
            </a:r>
            <a:r>
              <a:rPr lang="en-US" sz="1800" dirty="0">
                <a:effectLst/>
                <a:latin typeface="STIX" pitchFamily="2" charset="2"/>
              </a:rPr>
              <a:t>to a target temperature of </a:t>
            </a:r>
            <a:r>
              <a:rPr lang="en-US" sz="1800" dirty="0">
                <a:solidFill>
                  <a:srgbClr val="C00000"/>
                </a:solidFill>
                <a:effectLst/>
                <a:latin typeface="STIX" pitchFamily="2" charset="2"/>
              </a:rPr>
              <a:t>41.5 °C</a:t>
            </a:r>
            <a:r>
              <a:rPr lang="en-US" sz="1800" baseline="30000" dirty="0">
                <a:solidFill>
                  <a:srgbClr val="C00000"/>
                </a:solidFill>
                <a:effectLst/>
                <a:latin typeface="STIX" pitchFamily="2" charset="2"/>
              </a:rPr>
              <a:t>2</a:t>
            </a:r>
            <a:r>
              <a:rPr lang="en-US" sz="1800" dirty="0">
                <a:effectLst/>
                <a:latin typeface="STIX" pitchFamily="2" charset="2"/>
              </a:rPr>
              <a:t> </a:t>
            </a:r>
          </a:p>
          <a:p>
            <a:pPr marL="285750" indent="-285750">
              <a:buFont typeface="Wingdings" pitchFamily="2" charset="2"/>
              <a:buChar char="Ø"/>
            </a:pPr>
            <a:endParaRPr lang="en-US" dirty="0"/>
          </a:p>
          <a:p>
            <a:pPr marL="285750" indent="-285750">
              <a:buFont typeface="Wingdings" pitchFamily="2" charset="2"/>
              <a:buChar char="Ø"/>
            </a:pPr>
            <a:r>
              <a:rPr lang="en-US" sz="1800" b="1" dirty="0" err="1">
                <a:solidFill>
                  <a:srgbClr val="FF0000"/>
                </a:solidFill>
                <a:effectLst/>
                <a:latin typeface="STIX" pitchFamily="2" charset="2"/>
              </a:rPr>
              <a:t>Zivanovic</a:t>
            </a:r>
            <a:r>
              <a:rPr lang="en-US" sz="1800" b="1" dirty="0">
                <a:solidFill>
                  <a:srgbClr val="FF0000"/>
                </a:solidFill>
                <a:effectLst/>
                <a:latin typeface="STIX" pitchFamily="2" charset="2"/>
              </a:rPr>
              <a:t> et al. </a:t>
            </a:r>
            <a:r>
              <a:rPr lang="en-US" sz="1800" dirty="0">
                <a:effectLst/>
                <a:latin typeface="STIX" pitchFamily="2" charset="2"/>
              </a:rPr>
              <a:t>utilized a </a:t>
            </a:r>
            <a:r>
              <a:rPr lang="en-US" sz="1800" dirty="0">
                <a:solidFill>
                  <a:srgbClr val="C00000"/>
                </a:solidFill>
                <a:effectLst/>
                <a:latin typeface="STIX" pitchFamily="2" charset="2"/>
              </a:rPr>
              <a:t>closed technique </a:t>
            </a:r>
            <a:r>
              <a:rPr lang="en-US" sz="1800" dirty="0">
                <a:effectLst/>
                <a:latin typeface="STIX" pitchFamily="2" charset="2"/>
              </a:rPr>
              <a:t>with </a:t>
            </a:r>
            <a:r>
              <a:rPr lang="en-US" sz="1800" dirty="0">
                <a:solidFill>
                  <a:srgbClr val="C00000"/>
                </a:solidFill>
                <a:effectLst/>
                <a:latin typeface="STIX" pitchFamily="2" charset="2"/>
              </a:rPr>
              <a:t>carboplatin 800 mg/m2 </a:t>
            </a:r>
            <a:r>
              <a:rPr lang="en-US" sz="1800" dirty="0">
                <a:effectLst/>
                <a:latin typeface="STIX" pitchFamily="2" charset="2"/>
              </a:rPr>
              <a:t>perfused for </a:t>
            </a:r>
            <a:r>
              <a:rPr lang="en-US" sz="1800" dirty="0">
                <a:solidFill>
                  <a:srgbClr val="C00000"/>
                </a:solidFill>
                <a:effectLst/>
                <a:latin typeface="STIX" pitchFamily="2" charset="2"/>
              </a:rPr>
              <a:t>90 min </a:t>
            </a:r>
            <a:r>
              <a:rPr lang="en-US" sz="1800" dirty="0">
                <a:effectLst/>
                <a:latin typeface="STIX" pitchFamily="2" charset="2"/>
              </a:rPr>
              <a:t>at </a:t>
            </a:r>
            <a:r>
              <a:rPr lang="en-US" sz="1800" dirty="0">
                <a:solidFill>
                  <a:srgbClr val="C00000"/>
                </a:solidFill>
                <a:effectLst/>
                <a:latin typeface="STIX" pitchFamily="2" charset="2"/>
              </a:rPr>
              <a:t>41–43 °C</a:t>
            </a:r>
            <a:r>
              <a:rPr lang="en-US" sz="1800" dirty="0">
                <a:effectLst/>
                <a:latin typeface="STIX" pitchFamily="2" charset="2"/>
              </a:rPr>
              <a:t>; </a:t>
            </a:r>
            <a:r>
              <a:rPr lang="en-US" sz="1800" b="1" dirty="0">
                <a:effectLst/>
                <a:latin typeface="STIX" pitchFamily="2" charset="2"/>
              </a:rPr>
              <a:t>they then drained the abdomen and irrigated with 3 liters of normal saline</a:t>
            </a:r>
            <a:r>
              <a:rPr lang="en-US" sz="1800" b="1" baseline="30000" dirty="0">
                <a:effectLst/>
                <a:latin typeface="STIX" pitchFamily="2" charset="2"/>
              </a:rPr>
              <a:t>3</a:t>
            </a:r>
            <a:r>
              <a:rPr lang="en-US" sz="1800" b="1" dirty="0">
                <a:effectLst/>
                <a:latin typeface="STIX" pitchFamily="2" charset="2"/>
              </a:rPr>
              <a:t>.</a:t>
            </a:r>
          </a:p>
          <a:p>
            <a:pPr marL="285750" indent="-285750">
              <a:buFont typeface="Wingdings" pitchFamily="2" charset="2"/>
              <a:buChar char="Ø"/>
            </a:pPr>
            <a:endParaRPr lang="en-US" b="1" dirty="0">
              <a:latin typeface="STIX" pitchFamily="2" charset="2"/>
            </a:endParaRPr>
          </a:p>
          <a:p>
            <a:pPr marL="285750" indent="-285750">
              <a:buFont typeface="Wingdings" pitchFamily="2" charset="2"/>
              <a:buChar char="Ø"/>
            </a:pPr>
            <a:r>
              <a:rPr lang="en-US" b="1" dirty="0" err="1">
                <a:solidFill>
                  <a:srgbClr val="FF0000"/>
                </a:solidFill>
                <a:latin typeface="STIX" pitchFamily="2" charset="2"/>
              </a:rPr>
              <a:t>Chipor</a:t>
            </a:r>
            <a:r>
              <a:rPr lang="en-US" b="1" dirty="0">
                <a:solidFill>
                  <a:srgbClr val="FF0000"/>
                </a:solidFill>
                <a:latin typeface="STIX" pitchFamily="2" charset="2"/>
              </a:rPr>
              <a:t> study: </a:t>
            </a:r>
            <a:r>
              <a:rPr lang="en-US" b="1" dirty="0">
                <a:latin typeface="STIX" pitchFamily="2" charset="2"/>
              </a:rPr>
              <a:t>Cisplatin, 75 mg/m2, 60 min, 41 </a:t>
            </a:r>
            <a:r>
              <a:rPr lang="en-US" sz="1800" dirty="0">
                <a:solidFill>
                  <a:srgbClr val="C00000"/>
                </a:solidFill>
                <a:effectLst/>
                <a:latin typeface="STIX" pitchFamily="2" charset="2"/>
              </a:rPr>
              <a:t>°C</a:t>
            </a:r>
            <a:endParaRPr lang="en-US" sz="1800" b="1" dirty="0">
              <a:effectLst/>
              <a:latin typeface="STIX" pitchFamily="2" charset="2"/>
            </a:endParaRPr>
          </a:p>
          <a:p>
            <a:endParaRPr lang="en-US" sz="1800" b="1" dirty="0">
              <a:effectLst/>
              <a:latin typeface="STIX" pitchFamily="2" charset="2"/>
            </a:endParaRPr>
          </a:p>
        </p:txBody>
      </p:sp>
      <p:sp>
        <p:nvSpPr>
          <p:cNvPr id="9" name="TextBox 8">
            <a:extLst>
              <a:ext uri="{FF2B5EF4-FFF2-40B4-BE49-F238E27FC236}">
                <a16:creationId xmlns:a16="http://schemas.microsoft.com/office/drawing/2014/main" id="{519BC4BD-2956-AB19-3C9F-C89D4483D8F0}"/>
              </a:ext>
            </a:extLst>
          </p:cNvPr>
          <p:cNvSpPr txBox="1"/>
          <p:nvPr/>
        </p:nvSpPr>
        <p:spPr>
          <a:xfrm>
            <a:off x="7257327" y="6552011"/>
            <a:ext cx="4445191" cy="307777"/>
          </a:xfrm>
          <a:prstGeom prst="rect">
            <a:avLst/>
          </a:prstGeom>
          <a:noFill/>
        </p:spPr>
        <p:txBody>
          <a:bodyPr wrap="none" rtlCol="0">
            <a:spAutoFit/>
          </a:bodyPr>
          <a:lstStyle/>
          <a:p>
            <a:r>
              <a:rPr lang="en-US" sz="1400" b="1" i="1" dirty="0" err="1">
                <a:solidFill>
                  <a:srgbClr val="002060"/>
                </a:solidFill>
                <a:effectLst/>
              </a:rPr>
              <a:t>Gelissen</a:t>
            </a:r>
            <a:r>
              <a:rPr lang="en-US" sz="1400" b="1" i="1" dirty="0">
                <a:solidFill>
                  <a:srgbClr val="002060"/>
                </a:solidFill>
                <a:effectLst/>
              </a:rPr>
              <a:t>, Julia H., et al. Annals of Surgical Oncology</a:t>
            </a:r>
            <a:r>
              <a:rPr lang="en-US" sz="1400" b="1" i="1" dirty="0">
                <a:solidFill>
                  <a:srgbClr val="002060"/>
                </a:solidFill>
              </a:rPr>
              <a:t>, </a:t>
            </a:r>
            <a:r>
              <a:rPr lang="en-US" sz="1400" b="1" i="1" dirty="0">
                <a:solidFill>
                  <a:srgbClr val="002060"/>
                </a:solidFill>
                <a:effectLst/>
              </a:rPr>
              <a:t>2023</a:t>
            </a:r>
            <a:endParaRPr lang="en-US" sz="1400" b="1" i="1" dirty="0">
              <a:solidFill>
                <a:srgbClr val="002060"/>
              </a:solidFill>
            </a:endParaRPr>
          </a:p>
        </p:txBody>
      </p:sp>
    </p:spTree>
    <p:extLst>
      <p:ext uri="{BB962C8B-B14F-4D97-AF65-F5344CB8AC3E}">
        <p14:creationId xmlns:p14="http://schemas.microsoft.com/office/powerpoint/2010/main" val="2728996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EA7D-EEF0-4348-9FD9-7FE767E13248}"/>
              </a:ext>
            </a:extLst>
          </p:cNvPr>
          <p:cNvSpPr>
            <a:spLocks noGrp="1"/>
          </p:cNvSpPr>
          <p:nvPr>
            <p:ph type="title"/>
          </p:nvPr>
        </p:nvSpPr>
        <p:spPr>
          <a:xfrm>
            <a:off x="838200" y="0"/>
            <a:ext cx="10515600" cy="520505"/>
          </a:xfrm>
        </p:spPr>
        <p:txBody>
          <a:bodyPr>
            <a:normAutofit fontScale="90000"/>
          </a:bodyPr>
          <a:lstStyle/>
          <a:p>
            <a:pPr algn="ctr"/>
            <a:r>
              <a:rPr lang="en-TR" b="1" dirty="0">
                <a:solidFill>
                  <a:srgbClr val="C00000"/>
                </a:solidFill>
              </a:rPr>
              <a:t>HIPEC: Cisplatin DNA Adduct Formation</a:t>
            </a:r>
          </a:p>
        </p:txBody>
      </p:sp>
      <p:pic>
        <p:nvPicPr>
          <p:cNvPr id="6" name="Content Placeholder 5">
            <a:extLst>
              <a:ext uri="{FF2B5EF4-FFF2-40B4-BE49-F238E27FC236}">
                <a16:creationId xmlns:a16="http://schemas.microsoft.com/office/drawing/2014/main" id="{CCE1EC09-BCEC-344C-A9BA-FE4B45B83688}"/>
              </a:ext>
            </a:extLst>
          </p:cNvPr>
          <p:cNvPicPr>
            <a:picLocks noGrp="1" noChangeAspect="1"/>
          </p:cNvPicPr>
          <p:nvPr>
            <p:ph idx="1"/>
          </p:nvPr>
        </p:nvPicPr>
        <p:blipFill>
          <a:blip r:embed="rId2"/>
          <a:stretch>
            <a:fillRect/>
          </a:stretch>
        </p:blipFill>
        <p:spPr>
          <a:xfrm>
            <a:off x="1819275" y="2293033"/>
            <a:ext cx="8553450" cy="4199839"/>
          </a:xfrm>
        </p:spPr>
      </p:pic>
      <p:sp>
        <p:nvSpPr>
          <p:cNvPr id="4" name="TextBox 3">
            <a:extLst>
              <a:ext uri="{FF2B5EF4-FFF2-40B4-BE49-F238E27FC236}">
                <a16:creationId xmlns:a16="http://schemas.microsoft.com/office/drawing/2014/main" id="{96ECE8B7-240A-1D42-B1BA-60376C59D2B4}"/>
              </a:ext>
            </a:extLst>
          </p:cNvPr>
          <p:cNvSpPr txBox="1"/>
          <p:nvPr/>
        </p:nvSpPr>
        <p:spPr>
          <a:xfrm>
            <a:off x="8572500" y="6492873"/>
            <a:ext cx="3095719" cy="253916"/>
          </a:xfrm>
          <a:prstGeom prst="rect">
            <a:avLst/>
          </a:prstGeom>
          <a:noFill/>
        </p:spPr>
        <p:txBody>
          <a:bodyPr wrap="none" rtlCol="0">
            <a:spAutoFit/>
          </a:bodyPr>
          <a:lstStyle/>
          <a:p>
            <a:r>
              <a:rPr lang="en-US" sz="1050" dirty="0" err="1"/>
              <a:t>Zivanovic</a:t>
            </a:r>
            <a:r>
              <a:rPr lang="en-US" sz="1050" dirty="0"/>
              <a:t> O, et al. Int J Cancer. 2015;136(3):699-708. </a:t>
            </a:r>
            <a:endParaRPr lang="en-TR" sz="1050" dirty="0"/>
          </a:p>
        </p:txBody>
      </p:sp>
      <p:sp>
        <p:nvSpPr>
          <p:cNvPr id="3" name="TextBox 2">
            <a:extLst>
              <a:ext uri="{FF2B5EF4-FFF2-40B4-BE49-F238E27FC236}">
                <a16:creationId xmlns:a16="http://schemas.microsoft.com/office/drawing/2014/main" id="{E5407778-BE72-B849-A5F3-C84F753F4A4F}"/>
              </a:ext>
            </a:extLst>
          </p:cNvPr>
          <p:cNvSpPr txBox="1"/>
          <p:nvPr/>
        </p:nvSpPr>
        <p:spPr>
          <a:xfrm>
            <a:off x="239150" y="520505"/>
            <a:ext cx="11713699" cy="1697068"/>
          </a:xfrm>
          <a:prstGeom prst="rect">
            <a:avLst/>
          </a:prstGeom>
          <a:noFill/>
          <a:ln>
            <a:solidFill>
              <a:schemeClr val="accent1"/>
            </a:solidFill>
          </a:ln>
        </p:spPr>
        <p:txBody>
          <a:bodyPr wrap="square" rtlCol="0">
            <a:spAutoFit/>
          </a:bodyPr>
          <a:lstStyle/>
          <a:p>
            <a:pPr algn="ctr">
              <a:lnSpc>
                <a:spcPct val="150000"/>
              </a:lnSpc>
            </a:pPr>
            <a:r>
              <a:rPr lang="en-US" sz="2400" dirty="0">
                <a:solidFill>
                  <a:schemeClr val="accent1"/>
                </a:solidFill>
              </a:rPr>
              <a:t>HIPEC ROC I: a phase I study of cisplatin administered as hyperthermic intraoperative intraperitoneal chemoperfusion followed by postoperative intravenous platinum-based chemotherapy in patients with platinum-sensitive recurrent epithelial ovarian cancer</a:t>
            </a:r>
            <a:endParaRPr lang="en-TR" sz="2400" dirty="0">
              <a:solidFill>
                <a:schemeClr val="accent1"/>
              </a:solidFill>
            </a:endParaRPr>
          </a:p>
        </p:txBody>
      </p:sp>
    </p:spTree>
    <p:extLst>
      <p:ext uri="{BB962C8B-B14F-4D97-AF65-F5344CB8AC3E}">
        <p14:creationId xmlns:p14="http://schemas.microsoft.com/office/powerpoint/2010/main" val="29261503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F448-ACF1-0712-74A2-12F83DA2C94C}"/>
              </a:ext>
            </a:extLst>
          </p:cNvPr>
          <p:cNvSpPr>
            <a:spLocks noGrp="1"/>
          </p:cNvSpPr>
          <p:nvPr>
            <p:ph type="title"/>
          </p:nvPr>
        </p:nvSpPr>
        <p:spPr>
          <a:xfrm>
            <a:off x="838200" y="87868"/>
            <a:ext cx="10515600" cy="1028581"/>
          </a:xfrm>
        </p:spPr>
        <p:txBody>
          <a:bodyPr>
            <a:normAutofit fontScale="90000"/>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TECHNIQUE UPDATE</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OPEN VS CLOSED</a:t>
            </a:r>
          </a:p>
        </p:txBody>
      </p:sp>
      <p:pic>
        <p:nvPicPr>
          <p:cNvPr id="6" name="Picture 5">
            <a:extLst>
              <a:ext uri="{FF2B5EF4-FFF2-40B4-BE49-F238E27FC236}">
                <a16:creationId xmlns:a16="http://schemas.microsoft.com/office/drawing/2014/main" id="{F6A90438-2BB8-C34A-9C29-3000C4AEFFEE}"/>
              </a:ext>
            </a:extLst>
          </p:cNvPr>
          <p:cNvPicPr>
            <a:picLocks noChangeAspect="1"/>
          </p:cNvPicPr>
          <p:nvPr/>
        </p:nvPicPr>
        <p:blipFill>
          <a:blip r:embed="rId2"/>
          <a:stretch>
            <a:fillRect/>
          </a:stretch>
        </p:blipFill>
        <p:spPr>
          <a:xfrm>
            <a:off x="965199" y="1254560"/>
            <a:ext cx="5026411" cy="5019630"/>
          </a:xfrm>
          <a:prstGeom prst="rect">
            <a:avLst/>
          </a:prstGeom>
        </p:spPr>
      </p:pic>
      <p:sp>
        <p:nvSpPr>
          <p:cNvPr id="7" name="TextBox 6">
            <a:extLst>
              <a:ext uri="{FF2B5EF4-FFF2-40B4-BE49-F238E27FC236}">
                <a16:creationId xmlns:a16="http://schemas.microsoft.com/office/drawing/2014/main" id="{1CD74F7B-3076-B845-969E-E326F395B680}"/>
              </a:ext>
            </a:extLst>
          </p:cNvPr>
          <p:cNvSpPr txBox="1"/>
          <p:nvPr/>
        </p:nvSpPr>
        <p:spPr>
          <a:xfrm>
            <a:off x="838200" y="6274190"/>
            <a:ext cx="5698370" cy="369332"/>
          </a:xfrm>
          <a:prstGeom prst="rect">
            <a:avLst/>
          </a:prstGeom>
          <a:noFill/>
        </p:spPr>
        <p:txBody>
          <a:bodyPr wrap="square">
            <a:spAutoFit/>
          </a:bodyPr>
          <a:lstStyle/>
          <a:p>
            <a:r>
              <a:rPr lang="en-US" dirty="0">
                <a:effectLst/>
                <a:latin typeface="Calibri" panose="020F0502020204030204" pitchFamily="34" charset="0"/>
              </a:rPr>
              <a:t>Tsuyoshi et al. J </a:t>
            </a:r>
            <a:r>
              <a:rPr lang="en-US" dirty="0" err="1">
                <a:effectLst/>
                <a:latin typeface="Calibri" panose="020F0502020204030204" pitchFamily="34" charset="0"/>
              </a:rPr>
              <a:t>Obstet</a:t>
            </a:r>
            <a:r>
              <a:rPr lang="en-US" dirty="0">
                <a:effectLst/>
                <a:latin typeface="Calibri" panose="020F0502020204030204" pitchFamily="34" charset="0"/>
              </a:rPr>
              <a:t> </a:t>
            </a:r>
            <a:r>
              <a:rPr lang="en-US" dirty="0" err="1">
                <a:effectLst/>
                <a:latin typeface="Calibri" panose="020F0502020204030204" pitchFamily="34" charset="0"/>
              </a:rPr>
              <a:t>GynaecolRes</a:t>
            </a:r>
            <a:r>
              <a:rPr lang="en-US" dirty="0">
                <a:effectLst/>
                <a:latin typeface="Calibri" panose="020F0502020204030204" pitchFamily="34" charset="0"/>
              </a:rPr>
              <a:t>. 2020.</a:t>
            </a:r>
          </a:p>
        </p:txBody>
      </p:sp>
      <p:pic>
        <p:nvPicPr>
          <p:cNvPr id="10" name="Picture 9" descr="A scar on a person's stomach&#10;&#10;Description automatically generated">
            <a:extLst>
              <a:ext uri="{FF2B5EF4-FFF2-40B4-BE49-F238E27FC236}">
                <a16:creationId xmlns:a16="http://schemas.microsoft.com/office/drawing/2014/main" id="{4A30D7EE-57AF-6042-881E-F26F7E4427D1}"/>
              </a:ext>
            </a:extLst>
          </p:cNvPr>
          <p:cNvPicPr>
            <a:picLocks noChangeAspect="1"/>
          </p:cNvPicPr>
          <p:nvPr/>
        </p:nvPicPr>
        <p:blipFill>
          <a:blip r:embed="rId3"/>
          <a:stretch>
            <a:fillRect/>
          </a:stretch>
        </p:blipFill>
        <p:spPr>
          <a:xfrm rot="5400000">
            <a:off x="6310881" y="1144070"/>
            <a:ext cx="4997745" cy="5218725"/>
          </a:xfrm>
          <a:prstGeom prst="rect">
            <a:avLst/>
          </a:prstGeom>
        </p:spPr>
      </p:pic>
    </p:spTree>
    <p:extLst>
      <p:ext uri="{BB962C8B-B14F-4D97-AF65-F5344CB8AC3E}">
        <p14:creationId xmlns:p14="http://schemas.microsoft.com/office/powerpoint/2010/main" val="28050260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67DF-F716-3B44-A3F9-91E2E472AC21}"/>
              </a:ext>
            </a:extLst>
          </p:cNvPr>
          <p:cNvSpPr>
            <a:spLocks noGrp="1"/>
          </p:cNvSpPr>
          <p:nvPr>
            <p:ph type="title"/>
          </p:nvPr>
        </p:nvSpPr>
        <p:spPr>
          <a:xfrm>
            <a:off x="838200" y="63064"/>
            <a:ext cx="10515600" cy="835023"/>
          </a:xfrm>
        </p:spPr>
        <p:txBody>
          <a:bodyPr/>
          <a:lstStyle/>
          <a:p>
            <a:pPr algn="ctr"/>
            <a:r>
              <a:rPr lang="en-US" b="1" dirty="0">
                <a:solidFill>
                  <a:srgbClr val="C00000"/>
                </a:solidFill>
              </a:rPr>
              <a:t>Open vs. Closed T</a:t>
            </a:r>
            <a:r>
              <a:rPr lang="en-TR" b="1" dirty="0">
                <a:solidFill>
                  <a:srgbClr val="C00000"/>
                </a:solidFill>
              </a:rPr>
              <a:t>echniques for HIPEC </a:t>
            </a:r>
          </a:p>
        </p:txBody>
      </p:sp>
      <p:sp>
        <p:nvSpPr>
          <p:cNvPr id="3" name="Content Placeholder 2">
            <a:extLst>
              <a:ext uri="{FF2B5EF4-FFF2-40B4-BE49-F238E27FC236}">
                <a16:creationId xmlns:a16="http://schemas.microsoft.com/office/drawing/2014/main" id="{CF9D00BC-32C4-C545-B68E-C521ABC58306}"/>
              </a:ext>
            </a:extLst>
          </p:cNvPr>
          <p:cNvSpPr>
            <a:spLocks noGrp="1"/>
          </p:cNvSpPr>
          <p:nvPr>
            <p:ph idx="1"/>
          </p:nvPr>
        </p:nvSpPr>
        <p:spPr>
          <a:xfrm>
            <a:off x="582385" y="1311309"/>
            <a:ext cx="5342166" cy="3772320"/>
          </a:xfrm>
        </p:spPr>
        <p:txBody>
          <a:bodyPr>
            <a:normAutofit/>
          </a:bodyPr>
          <a:lstStyle/>
          <a:p>
            <a:pPr>
              <a:lnSpc>
                <a:spcPct val="120000"/>
              </a:lnSpc>
            </a:pPr>
            <a:r>
              <a:rPr lang="en-US" sz="2400" b="1" i="1" dirty="0"/>
              <a:t>O</a:t>
            </a:r>
            <a:r>
              <a:rPr lang="en-TR" sz="2400" b="1" i="1"/>
              <a:t>pen technique</a:t>
            </a:r>
            <a:endParaRPr lang="en-TR" sz="2400" b="1" i="1" dirty="0"/>
          </a:p>
          <a:p>
            <a:pPr marL="457200" lvl="1" indent="0">
              <a:lnSpc>
                <a:spcPct val="120000"/>
              </a:lnSpc>
              <a:buNone/>
            </a:pPr>
            <a:r>
              <a:rPr lang="en-US" sz="1600" b="1" u="sng" dirty="0"/>
              <a:t>A</a:t>
            </a:r>
            <a:r>
              <a:rPr lang="en-TR" sz="1600" b="1" u="sng" dirty="0"/>
              <a:t>dvantages: </a:t>
            </a:r>
          </a:p>
          <a:p>
            <a:pPr lvl="1">
              <a:lnSpc>
                <a:spcPct val="120000"/>
              </a:lnSpc>
            </a:pPr>
            <a:r>
              <a:rPr lang="en-US" sz="1600" dirty="0"/>
              <a:t>E</a:t>
            </a:r>
            <a:r>
              <a:rPr lang="en-TR" sz="1600" dirty="0"/>
              <a:t>ven distribution of heated CT</a:t>
            </a:r>
          </a:p>
          <a:p>
            <a:pPr marL="457200" lvl="1" indent="0">
              <a:lnSpc>
                <a:spcPct val="120000"/>
              </a:lnSpc>
              <a:buNone/>
            </a:pPr>
            <a:r>
              <a:rPr lang="en-US" sz="1600" b="1" u="sng" dirty="0"/>
              <a:t>D</a:t>
            </a:r>
            <a:r>
              <a:rPr lang="en-TR" sz="1600" b="1" u="sng" dirty="0"/>
              <a:t>isadvantages: </a:t>
            </a:r>
          </a:p>
          <a:p>
            <a:pPr lvl="1">
              <a:lnSpc>
                <a:spcPct val="120000"/>
              </a:lnSpc>
            </a:pPr>
            <a:r>
              <a:rPr lang="en-US" sz="1600" dirty="0"/>
              <a:t>R</a:t>
            </a:r>
            <a:r>
              <a:rPr lang="en-TR" sz="1600" dirty="0"/>
              <a:t>isk of exposure</a:t>
            </a:r>
          </a:p>
          <a:p>
            <a:pPr lvl="1">
              <a:lnSpc>
                <a:spcPct val="120000"/>
              </a:lnSpc>
            </a:pPr>
            <a:r>
              <a:rPr lang="en-US" sz="1600" dirty="0"/>
              <a:t>R</a:t>
            </a:r>
            <a:r>
              <a:rPr lang="en-TR" sz="1600" dirty="0"/>
              <a:t>isk of spillage</a:t>
            </a:r>
          </a:p>
          <a:p>
            <a:pPr lvl="1">
              <a:lnSpc>
                <a:spcPct val="120000"/>
              </a:lnSpc>
            </a:pPr>
            <a:r>
              <a:rPr lang="en-US" sz="1600" dirty="0"/>
              <a:t>T</a:t>
            </a:r>
            <a:r>
              <a:rPr lang="en-TR" sz="1600" dirty="0"/>
              <a:t>ime consuming</a:t>
            </a:r>
          </a:p>
          <a:p>
            <a:pPr lvl="1">
              <a:lnSpc>
                <a:spcPct val="120000"/>
              </a:lnSpc>
            </a:pPr>
            <a:r>
              <a:rPr lang="en-US" sz="1600" dirty="0"/>
              <a:t>A</a:t>
            </a:r>
            <a:r>
              <a:rPr lang="en-TR" sz="1600" dirty="0"/>
              <a:t>ccelerated heat loss</a:t>
            </a:r>
          </a:p>
        </p:txBody>
      </p:sp>
      <p:sp>
        <p:nvSpPr>
          <p:cNvPr id="8" name="TextBox 7">
            <a:extLst>
              <a:ext uri="{FF2B5EF4-FFF2-40B4-BE49-F238E27FC236}">
                <a16:creationId xmlns:a16="http://schemas.microsoft.com/office/drawing/2014/main" id="{6D196863-77B0-034E-8BD0-6ED88A43B053}"/>
              </a:ext>
            </a:extLst>
          </p:cNvPr>
          <p:cNvSpPr txBox="1"/>
          <p:nvPr/>
        </p:nvSpPr>
        <p:spPr>
          <a:xfrm>
            <a:off x="8420100" y="6489696"/>
            <a:ext cx="2598788" cy="253916"/>
          </a:xfrm>
          <a:prstGeom prst="rect">
            <a:avLst/>
          </a:prstGeom>
          <a:noFill/>
        </p:spPr>
        <p:txBody>
          <a:bodyPr wrap="none" rtlCol="0">
            <a:spAutoFit/>
          </a:bodyPr>
          <a:lstStyle/>
          <a:p>
            <a:r>
              <a:rPr lang="en-US" sz="1050" dirty="0"/>
              <a:t>Mishra M, et al. </a:t>
            </a:r>
            <a:r>
              <a:rPr lang="en-US" sz="1050" dirty="0" err="1"/>
              <a:t>Cureus</a:t>
            </a:r>
            <a:r>
              <a:rPr lang="en-US" sz="1050" dirty="0"/>
              <a:t>. 2021;13(6):e15563.</a:t>
            </a:r>
            <a:endParaRPr lang="en-TR" sz="1050" dirty="0"/>
          </a:p>
        </p:txBody>
      </p:sp>
      <p:sp>
        <p:nvSpPr>
          <p:cNvPr id="6" name="Content Placeholder 2">
            <a:extLst>
              <a:ext uri="{FF2B5EF4-FFF2-40B4-BE49-F238E27FC236}">
                <a16:creationId xmlns:a16="http://schemas.microsoft.com/office/drawing/2014/main" id="{B4B2D7A5-A7DF-324E-8EF5-E3C5FACBAA9D}"/>
              </a:ext>
            </a:extLst>
          </p:cNvPr>
          <p:cNvSpPr txBox="1">
            <a:spLocks/>
          </p:cNvSpPr>
          <p:nvPr/>
        </p:nvSpPr>
        <p:spPr>
          <a:xfrm>
            <a:off x="6267450" y="1311308"/>
            <a:ext cx="5230586" cy="4207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b="1" i="1" dirty="0"/>
              <a:t>C</a:t>
            </a:r>
            <a:r>
              <a:rPr lang="en-TR" sz="2400" b="1" i="1"/>
              <a:t>losed technique</a:t>
            </a:r>
            <a:endParaRPr lang="en-TR" sz="2400" b="1" i="1" dirty="0"/>
          </a:p>
          <a:p>
            <a:pPr marL="457200" lvl="1" indent="0">
              <a:lnSpc>
                <a:spcPct val="120000"/>
              </a:lnSpc>
              <a:buFont typeface="Arial" panose="020B0604020202020204" pitchFamily="34" charset="0"/>
              <a:buNone/>
            </a:pPr>
            <a:r>
              <a:rPr lang="en-US" sz="1600" b="1" u="sng" dirty="0"/>
              <a:t>A</a:t>
            </a:r>
            <a:r>
              <a:rPr lang="en-TR" sz="1600" b="1" u="sng" dirty="0"/>
              <a:t>dvantages: </a:t>
            </a:r>
          </a:p>
          <a:p>
            <a:pPr lvl="1">
              <a:lnSpc>
                <a:spcPct val="120000"/>
              </a:lnSpc>
            </a:pPr>
            <a:r>
              <a:rPr lang="en-US" sz="1600" dirty="0"/>
              <a:t>M</a:t>
            </a:r>
            <a:r>
              <a:rPr lang="en-TR" sz="1600" dirty="0"/>
              <a:t>inimal heat loss</a:t>
            </a:r>
          </a:p>
          <a:p>
            <a:pPr lvl="1">
              <a:lnSpc>
                <a:spcPct val="120000"/>
              </a:lnSpc>
            </a:pPr>
            <a:r>
              <a:rPr lang="en-US" sz="1600" dirty="0"/>
              <a:t>E</a:t>
            </a:r>
            <a:r>
              <a:rPr lang="en-TR" sz="1600" dirty="0"/>
              <a:t>asy to get to IP temp </a:t>
            </a:r>
          </a:p>
          <a:p>
            <a:pPr lvl="1">
              <a:lnSpc>
                <a:spcPct val="120000"/>
              </a:lnSpc>
            </a:pPr>
            <a:r>
              <a:rPr lang="en-US" sz="1600" dirty="0"/>
              <a:t>R</a:t>
            </a:r>
            <a:r>
              <a:rPr lang="en-TR" sz="1600" dirty="0"/>
              <a:t>educed spillage risk</a:t>
            </a:r>
          </a:p>
          <a:p>
            <a:pPr lvl="1">
              <a:lnSpc>
                <a:spcPct val="120000"/>
              </a:lnSpc>
            </a:pPr>
            <a:r>
              <a:rPr lang="en-US" sz="1600" dirty="0"/>
              <a:t>I</a:t>
            </a:r>
            <a:r>
              <a:rPr lang="en-TR" sz="1600" dirty="0"/>
              <a:t>mproved drug penetration ?</a:t>
            </a:r>
          </a:p>
          <a:p>
            <a:pPr marL="457200" lvl="1" indent="0">
              <a:lnSpc>
                <a:spcPct val="120000"/>
              </a:lnSpc>
              <a:buFont typeface="Arial" panose="020B0604020202020204" pitchFamily="34" charset="0"/>
              <a:buNone/>
            </a:pPr>
            <a:r>
              <a:rPr lang="en-US" sz="1600" b="1" u="sng" dirty="0"/>
              <a:t>D</a:t>
            </a:r>
            <a:r>
              <a:rPr lang="en-TR" sz="1600" b="1" u="sng" dirty="0"/>
              <a:t>isadvantages: </a:t>
            </a:r>
          </a:p>
          <a:p>
            <a:pPr lvl="1">
              <a:lnSpc>
                <a:spcPct val="120000"/>
              </a:lnSpc>
            </a:pPr>
            <a:r>
              <a:rPr lang="en-US" sz="1600" dirty="0"/>
              <a:t>U</a:t>
            </a:r>
            <a:r>
              <a:rPr lang="en-TR" sz="1600" dirty="0"/>
              <a:t>nequal intraabdominal distribution </a:t>
            </a:r>
          </a:p>
          <a:p>
            <a:pPr lvl="1">
              <a:lnSpc>
                <a:spcPct val="120000"/>
              </a:lnSpc>
            </a:pPr>
            <a:r>
              <a:rPr lang="en-US" sz="1600" dirty="0"/>
              <a:t>H</a:t>
            </a:r>
            <a:r>
              <a:rPr lang="en-TR" sz="1600" dirty="0"/>
              <a:t>igher concentration of drug in the blood. </a:t>
            </a:r>
          </a:p>
        </p:txBody>
      </p:sp>
    </p:spTree>
    <p:extLst>
      <p:ext uri="{BB962C8B-B14F-4D97-AF65-F5344CB8AC3E}">
        <p14:creationId xmlns:p14="http://schemas.microsoft.com/office/powerpoint/2010/main" val="38334364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CDE01-23B7-1613-B1FA-15BB1F781786}"/>
              </a:ext>
            </a:extLst>
          </p:cNvPr>
          <p:cNvSpPr>
            <a:spLocks noGrp="1"/>
          </p:cNvSpPr>
          <p:nvPr>
            <p:ph type="title"/>
          </p:nvPr>
        </p:nvSpPr>
        <p:spPr>
          <a:xfrm>
            <a:off x="838200" y="131521"/>
            <a:ext cx="10515600" cy="549275"/>
          </a:xfrm>
        </p:spPr>
        <p:txBody>
          <a:bodyPr>
            <a:normAutofit/>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Thermal Variation</a:t>
            </a:r>
          </a:p>
        </p:txBody>
      </p:sp>
      <p:pic>
        <p:nvPicPr>
          <p:cNvPr id="5" name="Content Placeholder 4" descr="A screenshot of a computer&#10;&#10;Description automatically generated">
            <a:extLst>
              <a:ext uri="{FF2B5EF4-FFF2-40B4-BE49-F238E27FC236}">
                <a16:creationId xmlns:a16="http://schemas.microsoft.com/office/drawing/2014/main" id="{74FE746D-3781-A39B-4072-F59CBF5AF975}"/>
              </a:ext>
            </a:extLst>
          </p:cNvPr>
          <p:cNvPicPr>
            <a:picLocks noGrp="1" noChangeAspect="1"/>
          </p:cNvPicPr>
          <p:nvPr>
            <p:ph idx="1"/>
          </p:nvPr>
        </p:nvPicPr>
        <p:blipFill>
          <a:blip r:embed="rId2"/>
          <a:stretch>
            <a:fillRect/>
          </a:stretch>
        </p:blipFill>
        <p:spPr>
          <a:xfrm>
            <a:off x="327525" y="680796"/>
            <a:ext cx="5688465" cy="2508924"/>
          </a:xfrm>
          <a:ln>
            <a:solidFill>
              <a:srgbClr val="C00000"/>
            </a:solidFill>
          </a:ln>
        </p:spPr>
      </p:pic>
      <p:pic>
        <p:nvPicPr>
          <p:cNvPr id="7" name="Picture 6" descr="A diagram of a human heart&#10;&#10;Description automatically generated">
            <a:extLst>
              <a:ext uri="{FF2B5EF4-FFF2-40B4-BE49-F238E27FC236}">
                <a16:creationId xmlns:a16="http://schemas.microsoft.com/office/drawing/2014/main" id="{52681F59-9C85-CBE6-132F-B7BFFF7303DC}"/>
              </a:ext>
            </a:extLst>
          </p:cNvPr>
          <p:cNvPicPr>
            <a:picLocks noChangeAspect="1"/>
          </p:cNvPicPr>
          <p:nvPr/>
        </p:nvPicPr>
        <p:blipFill>
          <a:blip r:embed="rId3"/>
          <a:stretch>
            <a:fillRect/>
          </a:stretch>
        </p:blipFill>
        <p:spPr>
          <a:xfrm>
            <a:off x="6671756" y="680796"/>
            <a:ext cx="4952978" cy="3821809"/>
          </a:xfrm>
          <a:prstGeom prst="rect">
            <a:avLst/>
          </a:prstGeom>
          <a:ln>
            <a:solidFill>
              <a:srgbClr val="C00000"/>
            </a:solidFill>
          </a:ln>
        </p:spPr>
      </p:pic>
      <p:pic>
        <p:nvPicPr>
          <p:cNvPr id="9" name="Picture 8" descr="A diagram of the internal organs of the human body&#10;&#10;Description automatically generated">
            <a:extLst>
              <a:ext uri="{FF2B5EF4-FFF2-40B4-BE49-F238E27FC236}">
                <a16:creationId xmlns:a16="http://schemas.microsoft.com/office/drawing/2014/main" id="{EA55E9EA-E40C-5D5F-D063-2F43EF90DC8C}"/>
              </a:ext>
            </a:extLst>
          </p:cNvPr>
          <p:cNvPicPr>
            <a:picLocks noChangeAspect="1"/>
          </p:cNvPicPr>
          <p:nvPr/>
        </p:nvPicPr>
        <p:blipFill>
          <a:blip r:embed="rId4"/>
          <a:stretch>
            <a:fillRect/>
          </a:stretch>
        </p:blipFill>
        <p:spPr>
          <a:xfrm>
            <a:off x="300301" y="3429000"/>
            <a:ext cx="5655112" cy="2818141"/>
          </a:xfrm>
          <a:prstGeom prst="rect">
            <a:avLst/>
          </a:prstGeom>
          <a:ln>
            <a:solidFill>
              <a:srgbClr val="C00000"/>
            </a:solidFill>
          </a:ln>
        </p:spPr>
      </p:pic>
      <p:pic>
        <p:nvPicPr>
          <p:cNvPr id="11" name="Picture 10" descr="A graph of a graph showing the average regions&#10;&#10;Description automatically generated with medium confidence">
            <a:extLst>
              <a:ext uri="{FF2B5EF4-FFF2-40B4-BE49-F238E27FC236}">
                <a16:creationId xmlns:a16="http://schemas.microsoft.com/office/drawing/2014/main" id="{3DE2481D-ABF4-C360-1DE2-8D550FE2B303}"/>
              </a:ext>
            </a:extLst>
          </p:cNvPr>
          <p:cNvPicPr>
            <a:picLocks noChangeAspect="1"/>
          </p:cNvPicPr>
          <p:nvPr/>
        </p:nvPicPr>
        <p:blipFill>
          <a:blip r:embed="rId5"/>
          <a:stretch>
            <a:fillRect/>
          </a:stretch>
        </p:blipFill>
        <p:spPr>
          <a:xfrm>
            <a:off x="6671756" y="4640428"/>
            <a:ext cx="4952978" cy="1606713"/>
          </a:xfrm>
          <a:prstGeom prst="rect">
            <a:avLst/>
          </a:prstGeom>
          <a:ln>
            <a:solidFill>
              <a:srgbClr val="C00000"/>
            </a:solidFill>
          </a:ln>
        </p:spPr>
      </p:pic>
      <p:sp>
        <p:nvSpPr>
          <p:cNvPr id="12" name="TextBox 11">
            <a:extLst>
              <a:ext uri="{FF2B5EF4-FFF2-40B4-BE49-F238E27FC236}">
                <a16:creationId xmlns:a16="http://schemas.microsoft.com/office/drawing/2014/main" id="{864743C9-4C4E-DD1F-16BA-B4A53A267293}"/>
              </a:ext>
            </a:extLst>
          </p:cNvPr>
          <p:cNvSpPr txBox="1"/>
          <p:nvPr/>
        </p:nvSpPr>
        <p:spPr>
          <a:xfrm>
            <a:off x="8071555" y="6418702"/>
            <a:ext cx="3724096" cy="307777"/>
          </a:xfrm>
          <a:prstGeom prst="rect">
            <a:avLst/>
          </a:prstGeom>
          <a:noFill/>
        </p:spPr>
        <p:txBody>
          <a:bodyPr wrap="none" rtlCol="0">
            <a:spAutoFit/>
          </a:bodyPr>
          <a:lstStyle/>
          <a:p>
            <a:r>
              <a:rPr lang="en-US" sz="1400" b="1" i="1" dirty="0" err="1">
                <a:solidFill>
                  <a:srgbClr val="002060"/>
                </a:solidFill>
                <a:effectLst/>
              </a:rPr>
              <a:t>Löke</a:t>
            </a:r>
            <a:r>
              <a:rPr lang="en-US" sz="1400" b="1" i="1" dirty="0">
                <a:solidFill>
                  <a:srgbClr val="002060"/>
                </a:solidFill>
                <a:effectLst/>
              </a:rPr>
              <a:t>, </a:t>
            </a:r>
            <a:r>
              <a:rPr lang="en-US" sz="1400" b="1" i="1" dirty="0" err="1">
                <a:solidFill>
                  <a:srgbClr val="002060"/>
                </a:solidFill>
                <a:effectLst/>
              </a:rPr>
              <a:t>Daan</a:t>
            </a:r>
            <a:r>
              <a:rPr lang="en-US" sz="1400" b="1" i="1" dirty="0">
                <a:solidFill>
                  <a:srgbClr val="002060"/>
                </a:solidFill>
                <a:effectLst/>
              </a:rPr>
              <a:t> R., et al. Frontiers in Oncology</a:t>
            </a:r>
            <a:r>
              <a:rPr lang="en-US" sz="1400" b="1" i="1" dirty="0">
                <a:solidFill>
                  <a:srgbClr val="002060"/>
                </a:solidFill>
              </a:rPr>
              <a:t>, </a:t>
            </a:r>
            <a:r>
              <a:rPr lang="en-US" sz="1400" b="1" i="1" dirty="0">
                <a:solidFill>
                  <a:srgbClr val="002060"/>
                </a:solidFill>
                <a:effectLst/>
              </a:rPr>
              <a:t>2023</a:t>
            </a:r>
            <a:endParaRPr lang="en-US" sz="1400" b="1" i="1" dirty="0">
              <a:solidFill>
                <a:srgbClr val="002060"/>
              </a:solidFill>
            </a:endParaRPr>
          </a:p>
        </p:txBody>
      </p:sp>
    </p:spTree>
    <p:extLst>
      <p:ext uri="{BB962C8B-B14F-4D97-AF65-F5344CB8AC3E}">
        <p14:creationId xmlns:p14="http://schemas.microsoft.com/office/powerpoint/2010/main" val="321783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5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dical document&#10;&#10;Description automatically generated">
            <a:extLst>
              <a:ext uri="{FF2B5EF4-FFF2-40B4-BE49-F238E27FC236}">
                <a16:creationId xmlns:a16="http://schemas.microsoft.com/office/drawing/2014/main" id="{E3A23EDA-CF57-A989-0874-D0A7C2154BD8}"/>
              </a:ext>
            </a:extLst>
          </p:cNvPr>
          <p:cNvPicPr>
            <a:picLocks noGrp="1" noChangeAspect="1"/>
          </p:cNvPicPr>
          <p:nvPr>
            <p:ph idx="1"/>
          </p:nvPr>
        </p:nvPicPr>
        <p:blipFill>
          <a:blip r:embed="rId2"/>
          <a:stretch>
            <a:fillRect/>
          </a:stretch>
        </p:blipFill>
        <p:spPr>
          <a:xfrm>
            <a:off x="99665" y="163676"/>
            <a:ext cx="6459180" cy="1910307"/>
          </a:xfrm>
          <a:effectLst>
            <a:innerShdw blurRad="63500" dist="50800" dir="13500000">
              <a:prstClr val="black">
                <a:alpha val="50000"/>
              </a:prstClr>
            </a:innerShdw>
          </a:effectLst>
        </p:spPr>
      </p:pic>
      <p:pic>
        <p:nvPicPr>
          <p:cNvPr id="9" name="Picture 8" descr="A diagram of a patient's life cycle&#10;&#10;Description automatically generated">
            <a:extLst>
              <a:ext uri="{FF2B5EF4-FFF2-40B4-BE49-F238E27FC236}">
                <a16:creationId xmlns:a16="http://schemas.microsoft.com/office/drawing/2014/main" id="{CAFB8F17-4B69-A612-7781-8D334D77A57F}"/>
              </a:ext>
            </a:extLst>
          </p:cNvPr>
          <p:cNvPicPr>
            <a:picLocks noChangeAspect="1"/>
          </p:cNvPicPr>
          <p:nvPr/>
        </p:nvPicPr>
        <p:blipFill>
          <a:blip r:embed="rId3"/>
          <a:stretch>
            <a:fillRect/>
          </a:stretch>
        </p:blipFill>
        <p:spPr>
          <a:xfrm>
            <a:off x="1783080" y="2209484"/>
            <a:ext cx="8735342" cy="4205272"/>
          </a:xfrm>
          <a:prstGeom prst="rect">
            <a:avLst/>
          </a:prstGeom>
          <a:effectLst>
            <a:outerShdw blurRad="76200" dir="18900000" sy="23000" kx="-1200000" algn="bl" rotWithShape="0">
              <a:prstClr val="black">
                <a:alpha val="20000"/>
              </a:prstClr>
            </a:outerShdw>
          </a:effectLst>
        </p:spPr>
      </p:pic>
      <p:sp>
        <p:nvSpPr>
          <p:cNvPr id="10" name="TextBox 9">
            <a:extLst>
              <a:ext uri="{FF2B5EF4-FFF2-40B4-BE49-F238E27FC236}">
                <a16:creationId xmlns:a16="http://schemas.microsoft.com/office/drawing/2014/main" id="{B1E0A7E8-FC49-5716-58DC-C704C0D1999F}"/>
              </a:ext>
            </a:extLst>
          </p:cNvPr>
          <p:cNvSpPr txBox="1"/>
          <p:nvPr/>
        </p:nvSpPr>
        <p:spPr>
          <a:xfrm>
            <a:off x="7608710" y="6550223"/>
            <a:ext cx="4243469" cy="307777"/>
          </a:xfrm>
          <a:prstGeom prst="rect">
            <a:avLst/>
          </a:prstGeom>
          <a:noFill/>
        </p:spPr>
        <p:txBody>
          <a:bodyPr wrap="none" rtlCol="0">
            <a:spAutoFit/>
          </a:bodyPr>
          <a:lstStyle/>
          <a:p>
            <a:r>
              <a:rPr lang="en-US" sz="1400" b="1" i="1" dirty="0" err="1">
                <a:solidFill>
                  <a:srgbClr val="002060"/>
                </a:solidFill>
                <a:effectLst/>
              </a:rPr>
              <a:t>Frankinet</a:t>
            </a:r>
            <a:r>
              <a:rPr lang="en-US" sz="1400" b="1" i="1" dirty="0">
                <a:solidFill>
                  <a:srgbClr val="002060"/>
                </a:solidFill>
                <a:effectLst/>
              </a:rPr>
              <a:t>, Lisa, et al. Annals of surgical oncology</a:t>
            </a:r>
            <a:r>
              <a:rPr lang="en-US" sz="1400" b="1" i="1" dirty="0">
                <a:solidFill>
                  <a:srgbClr val="002060"/>
                </a:solidFill>
              </a:rPr>
              <a:t>, </a:t>
            </a:r>
            <a:r>
              <a:rPr lang="en-US" sz="1400" b="1" i="1" dirty="0">
                <a:solidFill>
                  <a:srgbClr val="002060"/>
                </a:solidFill>
                <a:effectLst/>
              </a:rPr>
              <a:t>2023</a:t>
            </a:r>
            <a:endParaRPr lang="en-US" sz="1400" b="1" i="1" dirty="0">
              <a:solidFill>
                <a:srgbClr val="002060"/>
              </a:solidFill>
            </a:endParaRPr>
          </a:p>
        </p:txBody>
      </p:sp>
      <p:sp>
        <p:nvSpPr>
          <p:cNvPr id="11" name="TextBox 10">
            <a:extLst>
              <a:ext uri="{FF2B5EF4-FFF2-40B4-BE49-F238E27FC236}">
                <a16:creationId xmlns:a16="http://schemas.microsoft.com/office/drawing/2014/main" id="{2B995D65-6A78-2CA4-9964-001EAD7D4D52}"/>
              </a:ext>
            </a:extLst>
          </p:cNvPr>
          <p:cNvSpPr txBox="1"/>
          <p:nvPr/>
        </p:nvSpPr>
        <p:spPr>
          <a:xfrm>
            <a:off x="7608710" y="443244"/>
            <a:ext cx="4039951" cy="584775"/>
          </a:xfrm>
          <a:prstGeom prst="rect">
            <a:avLst/>
          </a:prstGeom>
          <a:noFill/>
        </p:spPr>
        <p:txBody>
          <a:bodyPr wrap="square" rtlCol="0">
            <a:sp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Closed Better ??</a:t>
            </a: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869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58049-2921-B445-8B6A-7AA5280A80B4}"/>
              </a:ext>
            </a:extLst>
          </p:cNvPr>
          <p:cNvSpPr>
            <a:spLocks noGrp="1"/>
          </p:cNvSpPr>
          <p:nvPr>
            <p:ph type="title"/>
          </p:nvPr>
        </p:nvSpPr>
        <p:spPr>
          <a:xfrm>
            <a:off x="838200" y="117805"/>
            <a:ext cx="10515600" cy="430012"/>
          </a:xfrm>
        </p:spPr>
        <p:txBody>
          <a:bodyPr>
            <a:normAutofit fontScale="90000"/>
          </a:bodyPr>
          <a:lstStyle/>
          <a:p>
            <a:pPr algn="ctr"/>
            <a:r>
              <a:rPr lang="en-US" b="1" dirty="0">
                <a:solidFill>
                  <a:srgbClr val="C00000"/>
                </a:solidFill>
              </a:rPr>
              <a:t>I</a:t>
            </a:r>
            <a:r>
              <a:rPr lang="en-TR" b="1" dirty="0">
                <a:solidFill>
                  <a:srgbClr val="C00000"/>
                </a:solidFill>
              </a:rPr>
              <a:t>deal Chemotherapy for HIPEC?</a:t>
            </a:r>
          </a:p>
        </p:txBody>
      </p:sp>
      <p:pic>
        <p:nvPicPr>
          <p:cNvPr id="5" name="Content Placeholder 4">
            <a:extLst>
              <a:ext uri="{FF2B5EF4-FFF2-40B4-BE49-F238E27FC236}">
                <a16:creationId xmlns:a16="http://schemas.microsoft.com/office/drawing/2014/main" id="{8A37D7CB-15AA-8745-9CD2-2DBB4CB41170}"/>
              </a:ext>
            </a:extLst>
          </p:cNvPr>
          <p:cNvPicPr>
            <a:picLocks noGrp="1" noChangeAspect="1"/>
          </p:cNvPicPr>
          <p:nvPr>
            <p:ph idx="1"/>
          </p:nvPr>
        </p:nvPicPr>
        <p:blipFill>
          <a:blip r:embed="rId2"/>
          <a:stretch>
            <a:fillRect/>
          </a:stretch>
        </p:blipFill>
        <p:spPr>
          <a:xfrm>
            <a:off x="273697" y="791472"/>
            <a:ext cx="939800" cy="2172004"/>
          </a:xfrm>
        </p:spPr>
      </p:pic>
      <p:pic>
        <p:nvPicPr>
          <p:cNvPr id="7" name="Picture 6">
            <a:extLst>
              <a:ext uri="{FF2B5EF4-FFF2-40B4-BE49-F238E27FC236}">
                <a16:creationId xmlns:a16="http://schemas.microsoft.com/office/drawing/2014/main" id="{A41BA903-9487-1040-B6FA-5769B75E9420}"/>
              </a:ext>
            </a:extLst>
          </p:cNvPr>
          <p:cNvPicPr>
            <a:picLocks noChangeAspect="1"/>
          </p:cNvPicPr>
          <p:nvPr/>
        </p:nvPicPr>
        <p:blipFill>
          <a:blip r:embed="rId3"/>
          <a:stretch>
            <a:fillRect/>
          </a:stretch>
        </p:blipFill>
        <p:spPr>
          <a:xfrm>
            <a:off x="1213497" y="791472"/>
            <a:ext cx="1136650" cy="2172004"/>
          </a:xfrm>
          <a:prstGeom prst="rect">
            <a:avLst/>
          </a:prstGeom>
        </p:spPr>
      </p:pic>
      <p:pic>
        <p:nvPicPr>
          <p:cNvPr id="9" name="Picture 8">
            <a:extLst>
              <a:ext uri="{FF2B5EF4-FFF2-40B4-BE49-F238E27FC236}">
                <a16:creationId xmlns:a16="http://schemas.microsoft.com/office/drawing/2014/main" id="{A5A0E5EE-0038-3446-94B4-883FC6C21FB3}"/>
              </a:ext>
            </a:extLst>
          </p:cNvPr>
          <p:cNvPicPr>
            <a:picLocks noChangeAspect="1"/>
          </p:cNvPicPr>
          <p:nvPr/>
        </p:nvPicPr>
        <p:blipFill>
          <a:blip r:embed="rId4"/>
          <a:stretch>
            <a:fillRect/>
          </a:stretch>
        </p:blipFill>
        <p:spPr>
          <a:xfrm>
            <a:off x="3289947" y="791471"/>
            <a:ext cx="1167630" cy="2172004"/>
          </a:xfrm>
          <a:prstGeom prst="rect">
            <a:avLst/>
          </a:prstGeom>
        </p:spPr>
      </p:pic>
      <p:pic>
        <p:nvPicPr>
          <p:cNvPr id="11" name="Picture 10">
            <a:extLst>
              <a:ext uri="{FF2B5EF4-FFF2-40B4-BE49-F238E27FC236}">
                <a16:creationId xmlns:a16="http://schemas.microsoft.com/office/drawing/2014/main" id="{32671FDB-5383-8548-9FAD-983A8C5EF368}"/>
              </a:ext>
            </a:extLst>
          </p:cNvPr>
          <p:cNvPicPr>
            <a:picLocks noChangeAspect="1"/>
          </p:cNvPicPr>
          <p:nvPr/>
        </p:nvPicPr>
        <p:blipFill>
          <a:blip r:embed="rId5"/>
          <a:stretch>
            <a:fillRect/>
          </a:stretch>
        </p:blipFill>
        <p:spPr>
          <a:xfrm>
            <a:off x="4457577" y="791470"/>
            <a:ext cx="939800" cy="2172004"/>
          </a:xfrm>
          <a:prstGeom prst="rect">
            <a:avLst/>
          </a:prstGeom>
        </p:spPr>
      </p:pic>
      <p:sp>
        <p:nvSpPr>
          <p:cNvPr id="12" name="TextBox 11">
            <a:extLst>
              <a:ext uri="{FF2B5EF4-FFF2-40B4-BE49-F238E27FC236}">
                <a16:creationId xmlns:a16="http://schemas.microsoft.com/office/drawing/2014/main" id="{76441B98-3A87-294A-BE0A-C6A77825B466}"/>
              </a:ext>
            </a:extLst>
          </p:cNvPr>
          <p:cNvSpPr txBox="1"/>
          <p:nvPr/>
        </p:nvSpPr>
        <p:spPr>
          <a:xfrm>
            <a:off x="250506" y="3009619"/>
            <a:ext cx="2381250" cy="476768"/>
          </a:xfrm>
          <a:prstGeom prst="rect">
            <a:avLst/>
          </a:prstGeom>
          <a:noFill/>
        </p:spPr>
        <p:txBody>
          <a:bodyPr wrap="square" rtlCol="0">
            <a:spAutoFit/>
          </a:bodyPr>
          <a:lstStyle/>
          <a:p>
            <a:r>
              <a:rPr lang="en-US" sz="1200" b="1" dirty="0">
                <a:solidFill>
                  <a:srgbClr val="212121"/>
                </a:solidFill>
                <a:effectLst/>
                <a:latin typeface="Arial" panose="020B0604020202020204" pitchFamily="34" charset="0"/>
              </a:rPr>
              <a:t>Drugs used for HIPEC and their dosage </a:t>
            </a:r>
            <a:endParaRPr lang="en-US" sz="1200" dirty="0">
              <a:effectLst/>
            </a:endParaRPr>
          </a:p>
        </p:txBody>
      </p:sp>
      <p:sp>
        <p:nvSpPr>
          <p:cNvPr id="13" name="TextBox 12">
            <a:extLst>
              <a:ext uri="{FF2B5EF4-FFF2-40B4-BE49-F238E27FC236}">
                <a16:creationId xmlns:a16="http://schemas.microsoft.com/office/drawing/2014/main" id="{9D995C87-ECD8-0742-9F7E-6CFDD4C7D551}"/>
              </a:ext>
            </a:extLst>
          </p:cNvPr>
          <p:cNvSpPr txBox="1"/>
          <p:nvPr/>
        </p:nvSpPr>
        <p:spPr>
          <a:xfrm>
            <a:off x="3191137" y="3068627"/>
            <a:ext cx="2270173" cy="276999"/>
          </a:xfrm>
          <a:prstGeom prst="rect">
            <a:avLst/>
          </a:prstGeom>
          <a:noFill/>
        </p:spPr>
        <p:txBody>
          <a:bodyPr wrap="none" rtlCol="0">
            <a:spAutoFit/>
          </a:bodyPr>
          <a:lstStyle/>
          <a:p>
            <a:r>
              <a:rPr lang="en-US" sz="1200" b="1" dirty="0">
                <a:solidFill>
                  <a:srgbClr val="212121"/>
                </a:solidFill>
                <a:effectLst/>
                <a:latin typeface="Arial" panose="020B0604020202020204" pitchFamily="34" charset="0"/>
              </a:rPr>
              <a:t>Mean peak peritoneal cavity </a:t>
            </a:r>
            <a:endParaRPr lang="en-US" sz="1200" dirty="0">
              <a:effectLst/>
            </a:endParaRPr>
          </a:p>
        </p:txBody>
      </p:sp>
      <p:sp>
        <p:nvSpPr>
          <p:cNvPr id="14" name="TextBox 13">
            <a:extLst>
              <a:ext uri="{FF2B5EF4-FFF2-40B4-BE49-F238E27FC236}">
                <a16:creationId xmlns:a16="http://schemas.microsoft.com/office/drawing/2014/main" id="{D3A9A22B-6784-4240-8589-F5EE9D52E5E2}"/>
              </a:ext>
            </a:extLst>
          </p:cNvPr>
          <p:cNvSpPr txBox="1"/>
          <p:nvPr/>
        </p:nvSpPr>
        <p:spPr>
          <a:xfrm>
            <a:off x="8420100" y="6489696"/>
            <a:ext cx="2598788" cy="253916"/>
          </a:xfrm>
          <a:prstGeom prst="rect">
            <a:avLst/>
          </a:prstGeom>
          <a:noFill/>
        </p:spPr>
        <p:txBody>
          <a:bodyPr wrap="none" rtlCol="0">
            <a:spAutoFit/>
          </a:bodyPr>
          <a:lstStyle/>
          <a:p>
            <a:r>
              <a:rPr lang="en-US" sz="1050" dirty="0"/>
              <a:t>Mishra M, et al. </a:t>
            </a:r>
            <a:r>
              <a:rPr lang="en-US" sz="1050" dirty="0" err="1"/>
              <a:t>Cureus</a:t>
            </a:r>
            <a:r>
              <a:rPr lang="en-US" sz="1050" dirty="0"/>
              <a:t>. 2021;13(6):e15563.</a:t>
            </a:r>
            <a:endParaRPr lang="en-TR" sz="1050" dirty="0"/>
          </a:p>
        </p:txBody>
      </p:sp>
      <p:sp>
        <p:nvSpPr>
          <p:cNvPr id="15" name="TextBox 14">
            <a:extLst>
              <a:ext uri="{FF2B5EF4-FFF2-40B4-BE49-F238E27FC236}">
                <a16:creationId xmlns:a16="http://schemas.microsoft.com/office/drawing/2014/main" id="{D72CD62B-B2F8-DC45-9B56-FE4F9510EEEA}"/>
              </a:ext>
            </a:extLst>
          </p:cNvPr>
          <p:cNvSpPr txBox="1"/>
          <p:nvPr/>
        </p:nvSpPr>
        <p:spPr>
          <a:xfrm>
            <a:off x="8420100" y="6267526"/>
            <a:ext cx="3095719" cy="253916"/>
          </a:xfrm>
          <a:prstGeom prst="rect">
            <a:avLst/>
          </a:prstGeom>
          <a:noFill/>
        </p:spPr>
        <p:txBody>
          <a:bodyPr wrap="none" rtlCol="0">
            <a:spAutoFit/>
          </a:bodyPr>
          <a:lstStyle/>
          <a:p>
            <a:r>
              <a:rPr lang="en-US" sz="1050" dirty="0" err="1"/>
              <a:t>Zivanovic</a:t>
            </a:r>
            <a:r>
              <a:rPr lang="en-US" sz="1050" dirty="0"/>
              <a:t> O, et al. Int J Cancer. 2015;136(3):699-708. </a:t>
            </a:r>
            <a:endParaRPr lang="en-TR" sz="1050" dirty="0"/>
          </a:p>
        </p:txBody>
      </p:sp>
      <p:pic>
        <p:nvPicPr>
          <p:cNvPr id="17" name="Picture 16">
            <a:extLst>
              <a:ext uri="{FF2B5EF4-FFF2-40B4-BE49-F238E27FC236}">
                <a16:creationId xmlns:a16="http://schemas.microsoft.com/office/drawing/2014/main" id="{E37AB9B9-78D3-C249-B820-DF6AC777B76C}"/>
              </a:ext>
            </a:extLst>
          </p:cNvPr>
          <p:cNvPicPr>
            <a:picLocks noChangeAspect="1"/>
          </p:cNvPicPr>
          <p:nvPr/>
        </p:nvPicPr>
        <p:blipFill>
          <a:blip r:embed="rId6"/>
          <a:stretch>
            <a:fillRect/>
          </a:stretch>
        </p:blipFill>
        <p:spPr>
          <a:xfrm>
            <a:off x="5875983" y="777672"/>
            <a:ext cx="6129233" cy="2172005"/>
          </a:xfrm>
          <a:prstGeom prst="rect">
            <a:avLst/>
          </a:prstGeom>
        </p:spPr>
      </p:pic>
      <p:sp>
        <p:nvSpPr>
          <p:cNvPr id="19" name="Rectangle 18">
            <a:extLst>
              <a:ext uri="{FF2B5EF4-FFF2-40B4-BE49-F238E27FC236}">
                <a16:creationId xmlns:a16="http://schemas.microsoft.com/office/drawing/2014/main" id="{2975C34D-E094-2747-8DCA-94377A44A6F4}"/>
              </a:ext>
            </a:extLst>
          </p:cNvPr>
          <p:cNvSpPr/>
          <p:nvPr/>
        </p:nvSpPr>
        <p:spPr>
          <a:xfrm>
            <a:off x="253107" y="1061883"/>
            <a:ext cx="2097040" cy="15321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ectangle 19">
            <a:extLst>
              <a:ext uri="{FF2B5EF4-FFF2-40B4-BE49-F238E27FC236}">
                <a16:creationId xmlns:a16="http://schemas.microsoft.com/office/drawing/2014/main" id="{1A728C07-BA5B-5240-B7A0-29263714C535}"/>
              </a:ext>
            </a:extLst>
          </p:cNvPr>
          <p:cNvSpPr/>
          <p:nvPr/>
        </p:nvSpPr>
        <p:spPr>
          <a:xfrm>
            <a:off x="3277704" y="1131285"/>
            <a:ext cx="2097040" cy="15321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6" name="Content Placeholder 4">
            <a:extLst>
              <a:ext uri="{FF2B5EF4-FFF2-40B4-BE49-F238E27FC236}">
                <a16:creationId xmlns:a16="http://schemas.microsoft.com/office/drawing/2014/main" id="{F2AAA8AA-E619-8749-ACE4-81E8D46B1A81}"/>
              </a:ext>
            </a:extLst>
          </p:cNvPr>
          <p:cNvPicPr>
            <a:picLocks noChangeAspect="1"/>
          </p:cNvPicPr>
          <p:nvPr/>
        </p:nvPicPr>
        <p:blipFill>
          <a:blip r:embed="rId2"/>
          <a:stretch>
            <a:fillRect/>
          </a:stretch>
        </p:blipFill>
        <p:spPr>
          <a:xfrm>
            <a:off x="373012" y="3939067"/>
            <a:ext cx="939800" cy="1980045"/>
          </a:xfrm>
          <a:prstGeom prst="rect">
            <a:avLst/>
          </a:prstGeom>
        </p:spPr>
      </p:pic>
      <p:pic>
        <p:nvPicPr>
          <p:cNvPr id="21" name="Picture 20">
            <a:extLst>
              <a:ext uri="{FF2B5EF4-FFF2-40B4-BE49-F238E27FC236}">
                <a16:creationId xmlns:a16="http://schemas.microsoft.com/office/drawing/2014/main" id="{D0AD9752-0E50-3D4F-BA35-A4ACE5CF68CB}"/>
              </a:ext>
            </a:extLst>
          </p:cNvPr>
          <p:cNvPicPr>
            <a:picLocks noChangeAspect="1"/>
          </p:cNvPicPr>
          <p:nvPr/>
        </p:nvPicPr>
        <p:blipFill>
          <a:blip r:embed="rId3"/>
          <a:stretch>
            <a:fillRect/>
          </a:stretch>
        </p:blipFill>
        <p:spPr>
          <a:xfrm>
            <a:off x="1312812" y="3939067"/>
            <a:ext cx="1136650" cy="1980045"/>
          </a:xfrm>
          <a:prstGeom prst="rect">
            <a:avLst/>
          </a:prstGeom>
        </p:spPr>
      </p:pic>
      <p:pic>
        <p:nvPicPr>
          <p:cNvPr id="22" name="Picture 21">
            <a:extLst>
              <a:ext uri="{FF2B5EF4-FFF2-40B4-BE49-F238E27FC236}">
                <a16:creationId xmlns:a16="http://schemas.microsoft.com/office/drawing/2014/main" id="{7D90D035-7433-8047-BC3D-AEBBCB728570}"/>
              </a:ext>
            </a:extLst>
          </p:cNvPr>
          <p:cNvPicPr>
            <a:picLocks noChangeAspect="1"/>
          </p:cNvPicPr>
          <p:nvPr/>
        </p:nvPicPr>
        <p:blipFill>
          <a:blip r:embed="rId4"/>
          <a:stretch>
            <a:fillRect/>
          </a:stretch>
        </p:blipFill>
        <p:spPr>
          <a:xfrm>
            <a:off x="3389262" y="3939066"/>
            <a:ext cx="1167630" cy="1980045"/>
          </a:xfrm>
          <a:prstGeom prst="rect">
            <a:avLst/>
          </a:prstGeom>
        </p:spPr>
      </p:pic>
      <p:pic>
        <p:nvPicPr>
          <p:cNvPr id="23" name="Picture 22">
            <a:extLst>
              <a:ext uri="{FF2B5EF4-FFF2-40B4-BE49-F238E27FC236}">
                <a16:creationId xmlns:a16="http://schemas.microsoft.com/office/drawing/2014/main" id="{6C98C815-A95C-2E4D-800C-3792542945CB}"/>
              </a:ext>
            </a:extLst>
          </p:cNvPr>
          <p:cNvPicPr>
            <a:picLocks noChangeAspect="1"/>
          </p:cNvPicPr>
          <p:nvPr/>
        </p:nvPicPr>
        <p:blipFill>
          <a:blip r:embed="rId5"/>
          <a:stretch>
            <a:fillRect/>
          </a:stretch>
        </p:blipFill>
        <p:spPr>
          <a:xfrm>
            <a:off x="4556892" y="3939065"/>
            <a:ext cx="939800" cy="1980045"/>
          </a:xfrm>
          <a:prstGeom prst="rect">
            <a:avLst/>
          </a:prstGeom>
        </p:spPr>
      </p:pic>
      <p:sp>
        <p:nvSpPr>
          <p:cNvPr id="24" name="TextBox 23">
            <a:extLst>
              <a:ext uri="{FF2B5EF4-FFF2-40B4-BE49-F238E27FC236}">
                <a16:creationId xmlns:a16="http://schemas.microsoft.com/office/drawing/2014/main" id="{15CDA2D6-AB72-BC43-90D3-A3B7BB863968}"/>
              </a:ext>
            </a:extLst>
          </p:cNvPr>
          <p:cNvSpPr txBox="1"/>
          <p:nvPr/>
        </p:nvSpPr>
        <p:spPr>
          <a:xfrm>
            <a:off x="366663" y="6094271"/>
            <a:ext cx="2381250" cy="476768"/>
          </a:xfrm>
          <a:prstGeom prst="rect">
            <a:avLst/>
          </a:prstGeom>
          <a:noFill/>
        </p:spPr>
        <p:txBody>
          <a:bodyPr wrap="square" rtlCol="0">
            <a:spAutoFit/>
          </a:bodyPr>
          <a:lstStyle/>
          <a:p>
            <a:r>
              <a:rPr lang="en-US" sz="1200" b="1" dirty="0">
                <a:solidFill>
                  <a:srgbClr val="212121"/>
                </a:solidFill>
                <a:effectLst/>
                <a:latin typeface="Arial" panose="020B0604020202020204" pitchFamily="34" charset="0"/>
              </a:rPr>
              <a:t>Drugs used for HIPEC and their dosage </a:t>
            </a:r>
            <a:endParaRPr lang="en-US" sz="1200" dirty="0">
              <a:effectLst/>
            </a:endParaRPr>
          </a:p>
        </p:txBody>
      </p:sp>
      <p:sp>
        <p:nvSpPr>
          <p:cNvPr id="25" name="TextBox 24">
            <a:extLst>
              <a:ext uri="{FF2B5EF4-FFF2-40B4-BE49-F238E27FC236}">
                <a16:creationId xmlns:a16="http://schemas.microsoft.com/office/drawing/2014/main" id="{B8069438-CD4E-D741-9895-65E672C09FF3}"/>
              </a:ext>
            </a:extLst>
          </p:cNvPr>
          <p:cNvSpPr txBox="1"/>
          <p:nvPr/>
        </p:nvSpPr>
        <p:spPr>
          <a:xfrm>
            <a:off x="3226519" y="6194151"/>
            <a:ext cx="2270173" cy="276999"/>
          </a:xfrm>
          <a:prstGeom prst="rect">
            <a:avLst/>
          </a:prstGeom>
          <a:noFill/>
        </p:spPr>
        <p:txBody>
          <a:bodyPr wrap="none" rtlCol="0">
            <a:spAutoFit/>
          </a:bodyPr>
          <a:lstStyle/>
          <a:p>
            <a:r>
              <a:rPr lang="en-US" sz="1200" b="1" dirty="0">
                <a:solidFill>
                  <a:srgbClr val="212121"/>
                </a:solidFill>
                <a:effectLst/>
                <a:latin typeface="Arial" panose="020B0604020202020204" pitchFamily="34" charset="0"/>
              </a:rPr>
              <a:t>Mean peak peritoneal cavity </a:t>
            </a:r>
            <a:endParaRPr lang="en-US" sz="1200" dirty="0">
              <a:effectLst/>
            </a:endParaRPr>
          </a:p>
        </p:txBody>
      </p:sp>
      <p:sp>
        <p:nvSpPr>
          <p:cNvPr id="26" name="Rectangle 25">
            <a:extLst>
              <a:ext uri="{FF2B5EF4-FFF2-40B4-BE49-F238E27FC236}">
                <a16:creationId xmlns:a16="http://schemas.microsoft.com/office/drawing/2014/main" id="{B9607BFA-3204-6F4D-82CA-54BD252D671E}"/>
              </a:ext>
            </a:extLst>
          </p:cNvPr>
          <p:cNvSpPr/>
          <p:nvPr/>
        </p:nvSpPr>
        <p:spPr>
          <a:xfrm>
            <a:off x="375055" y="5745572"/>
            <a:ext cx="2097040" cy="1636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7" name="Rectangle 26">
            <a:extLst>
              <a:ext uri="{FF2B5EF4-FFF2-40B4-BE49-F238E27FC236}">
                <a16:creationId xmlns:a16="http://schemas.microsoft.com/office/drawing/2014/main" id="{B0F1DCF6-B196-3648-B86C-675DF97AC7D7}"/>
              </a:ext>
            </a:extLst>
          </p:cNvPr>
          <p:cNvSpPr/>
          <p:nvPr/>
        </p:nvSpPr>
        <p:spPr>
          <a:xfrm>
            <a:off x="3387219" y="3958397"/>
            <a:ext cx="2119673" cy="1765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8" name="Picture 27">
            <a:extLst>
              <a:ext uri="{FF2B5EF4-FFF2-40B4-BE49-F238E27FC236}">
                <a16:creationId xmlns:a16="http://schemas.microsoft.com/office/drawing/2014/main" id="{2106093C-2E01-874C-999A-6444343C600E}"/>
              </a:ext>
            </a:extLst>
          </p:cNvPr>
          <p:cNvPicPr>
            <a:picLocks noChangeAspect="1"/>
          </p:cNvPicPr>
          <p:nvPr/>
        </p:nvPicPr>
        <p:blipFill>
          <a:blip r:embed="rId7"/>
          <a:stretch>
            <a:fillRect/>
          </a:stretch>
        </p:blipFill>
        <p:spPr>
          <a:xfrm>
            <a:off x="6172605" y="3696110"/>
            <a:ext cx="5257800" cy="1788334"/>
          </a:xfrm>
          <a:prstGeom prst="rect">
            <a:avLst/>
          </a:prstGeom>
        </p:spPr>
      </p:pic>
      <p:pic>
        <p:nvPicPr>
          <p:cNvPr id="29" name="Picture 28">
            <a:extLst>
              <a:ext uri="{FF2B5EF4-FFF2-40B4-BE49-F238E27FC236}">
                <a16:creationId xmlns:a16="http://schemas.microsoft.com/office/drawing/2014/main" id="{71456179-1D64-1242-8B5B-B8135E393C00}"/>
              </a:ext>
            </a:extLst>
          </p:cNvPr>
          <p:cNvPicPr>
            <a:picLocks noChangeAspect="1"/>
          </p:cNvPicPr>
          <p:nvPr/>
        </p:nvPicPr>
        <p:blipFill>
          <a:blip r:embed="rId8"/>
          <a:stretch>
            <a:fillRect/>
          </a:stretch>
        </p:blipFill>
        <p:spPr>
          <a:xfrm>
            <a:off x="6759572" y="5523962"/>
            <a:ext cx="3962400" cy="704045"/>
          </a:xfrm>
          <a:prstGeom prst="rect">
            <a:avLst/>
          </a:prstGeom>
        </p:spPr>
      </p:pic>
    </p:spTree>
    <p:extLst>
      <p:ext uri="{BB962C8B-B14F-4D97-AF65-F5344CB8AC3E}">
        <p14:creationId xmlns:p14="http://schemas.microsoft.com/office/powerpoint/2010/main" val="11930520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7B0E-0009-DC6D-D7D1-5D1B3E206BB3}"/>
              </a:ext>
            </a:extLst>
          </p:cNvPr>
          <p:cNvSpPr>
            <a:spLocks noGrp="1"/>
          </p:cNvSpPr>
          <p:nvPr>
            <p:ph type="title"/>
          </p:nvPr>
        </p:nvSpPr>
        <p:spPr>
          <a:xfrm>
            <a:off x="1001337" y="53848"/>
            <a:ext cx="10515600" cy="663406"/>
          </a:xfrm>
        </p:spPr>
        <p:txBody>
          <a:bodyPr>
            <a:noAutofit/>
          </a:bodyPr>
          <a:lstStyle/>
          <a:p>
            <a:pPr algn="ctr"/>
            <a:r>
              <a:rPr lang="en-US" sz="24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Several factors are adjusted to obtain optimal chemo-perfusion </a:t>
            </a:r>
            <a:endPar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1B72F435-A6EE-B3C8-9728-76F25FB66EA3}"/>
              </a:ext>
            </a:extLst>
          </p:cNvPr>
          <p:cNvSpPr txBox="1"/>
          <p:nvPr/>
        </p:nvSpPr>
        <p:spPr>
          <a:xfrm>
            <a:off x="9041297" y="6390619"/>
            <a:ext cx="2895280" cy="307777"/>
          </a:xfrm>
          <a:prstGeom prst="rect">
            <a:avLst/>
          </a:prstGeom>
          <a:noFill/>
        </p:spPr>
        <p:txBody>
          <a:bodyPr wrap="none" rtlCol="0">
            <a:spAutoFit/>
          </a:bodyPr>
          <a:lstStyle/>
          <a:p>
            <a:r>
              <a:rPr lang="en-US" sz="1400" b="1" dirty="0">
                <a:solidFill>
                  <a:srgbClr val="002060"/>
                </a:solidFill>
                <a:effectLst/>
                <a:latin typeface="ArialMT"/>
              </a:rPr>
              <a:t>Vining et al. J Surg Oncol.,2020 </a:t>
            </a:r>
            <a:endParaRPr lang="en-US" sz="1400" b="1" dirty="0">
              <a:solidFill>
                <a:srgbClr val="002060"/>
              </a:solidFill>
              <a:effectLst/>
            </a:endParaRPr>
          </a:p>
        </p:txBody>
      </p:sp>
      <p:sp>
        <p:nvSpPr>
          <p:cNvPr id="7" name="Oval 6">
            <a:extLst>
              <a:ext uri="{FF2B5EF4-FFF2-40B4-BE49-F238E27FC236}">
                <a16:creationId xmlns:a16="http://schemas.microsoft.com/office/drawing/2014/main" id="{118154FE-B91E-FC84-CBDA-2CD1BEAA4A19}"/>
              </a:ext>
            </a:extLst>
          </p:cNvPr>
          <p:cNvSpPr/>
          <p:nvPr/>
        </p:nvSpPr>
        <p:spPr>
          <a:xfrm>
            <a:off x="4663885" y="2589143"/>
            <a:ext cx="2864230" cy="1767611"/>
          </a:xfrm>
          <a:prstGeom prst="ellipse">
            <a:avLst/>
          </a:prstGeom>
          <a:solidFill>
            <a:schemeClr val="tx2">
              <a:lumMod val="20000"/>
              <a:lumOff val="80000"/>
            </a:schemeClr>
          </a:solidFill>
          <a:ln w="38100">
            <a:solidFill>
              <a:srgbClr val="C00000"/>
            </a:solidFill>
          </a:ln>
          <a:effectLst>
            <a:glow rad="139700">
              <a:schemeClr val="accent2">
                <a:satMod val="175000"/>
                <a:alpha val="40000"/>
              </a:schemeClr>
            </a:glow>
            <a:outerShdw blurRad="50800" dist="38100" dir="13500000" algn="b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en-US" sz="1400" b="1" u="sng" dirty="0">
                <a:solidFill>
                  <a:srgbClr val="FF0000"/>
                </a:solidFill>
                <a:latin typeface="Tahoma" panose="020B0604030504040204" pitchFamily="34" charset="0"/>
                <a:ea typeface="Tahoma" panose="020B0604030504040204" pitchFamily="34" charset="0"/>
                <a:cs typeface="Tahoma" panose="020B0604030504040204" pitchFamily="34" charset="0"/>
              </a:rPr>
              <a:t>Adequate </a:t>
            </a:r>
            <a:r>
              <a:rPr lang="en-US" sz="14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Hypertermic</a:t>
            </a:r>
            <a:endParaRPr lang="en-US" sz="14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sz="1400" b="1" u="sng" dirty="0">
                <a:solidFill>
                  <a:srgbClr val="FF0000"/>
                </a:solidFill>
                <a:latin typeface="Tahoma" panose="020B0604030504040204" pitchFamily="34" charset="0"/>
                <a:ea typeface="Tahoma" panose="020B0604030504040204" pitchFamily="34" charset="0"/>
                <a:cs typeface="Tahoma" panose="020B0604030504040204" pitchFamily="34" charset="0"/>
              </a:rPr>
              <a:t>Chemoperfusion</a:t>
            </a:r>
          </a:p>
          <a:p>
            <a:pPr algn="ctr"/>
            <a:endParaRPr lang="en-US"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Oval 7">
            <a:extLst>
              <a:ext uri="{FF2B5EF4-FFF2-40B4-BE49-F238E27FC236}">
                <a16:creationId xmlns:a16="http://schemas.microsoft.com/office/drawing/2014/main" id="{4F682A1F-35C1-6CFE-FD08-589B72D8D375}"/>
              </a:ext>
            </a:extLst>
          </p:cNvPr>
          <p:cNvSpPr/>
          <p:nvPr/>
        </p:nvSpPr>
        <p:spPr>
          <a:xfrm>
            <a:off x="2541103" y="627802"/>
            <a:ext cx="2733261" cy="1649897"/>
          </a:xfrm>
          <a:prstGeom prst="ellipse">
            <a:avLst/>
          </a:prstGeom>
          <a:solidFill>
            <a:schemeClr val="tx2">
              <a:lumMod val="20000"/>
              <a:lumOff val="80000"/>
            </a:schemeClr>
          </a:solidFill>
          <a:ln w="38100">
            <a:solidFill>
              <a:srgbClr val="C00000"/>
            </a:solidFill>
          </a:ln>
          <a:effectLst>
            <a:glow rad="101600">
              <a:schemeClr val="accent2">
                <a:satMod val="175000"/>
                <a:alpha val="40000"/>
              </a:schemeClr>
            </a:glow>
            <a:outerShdw blurRad="50800" dist="38100" dir="13500000" algn="br"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rgbClr val="FF0000"/>
                </a:solidFill>
                <a:latin typeface="Tahoma" panose="020B0604030504040204" pitchFamily="34" charset="0"/>
                <a:ea typeface="Tahoma" panose="020B0604030504040204" pitchFamily="34" charset="0"/>
                <a:cs typeface="Tahoma" panose="020B0604030504040204" pitchFamily="34" charset="0"/>
              </a:rPr>
              <a:t>Temperature</a:t>
            </a:r>
          </a:p>
          <a:p>
            <a:pPr algn="ctr"/>
            <a:r>
              <a:rPr lang="en-US" sz="1200" b="1" dirty="0">
                <a:solidFill>
                  <a:srgbClr val="002060"/>
                </a:solidFill>
                <a:latin typeface="Tahoma" panose="020B0604030504040204" pitchFamily="34" charset="0"/>
                <a:ea typeface="Tahoma" panose="020B0604030504040204" pitchFamily="34" charset="0"/>
                <a:cs typeface="Tahoma" panose="020B0604030504040204" pitchFamily="34" charset="0"/>
              </a:rPr>
              <a:t>Goal outflow temperature of</a:t>
            </a:r>
          </a:p>
          <a:p>
            <a:pPr algn="ctr"/>
            <a:r>
              <a:rPr lang="en-US" sz="1200" b="1" dirty="0">
                <a:solidFill>
                  <a:srgbClr val="002060"/>
                </a:solidFill>
                <a:latin typeface="Tahoma" panose="020B0604030504040204" pitchFamily="34" charset="0"/>
                <a:ea typeface="Tahoma" panose="020B0604030504040204" pitchFamily="34" charset="0"/>
                <a:cs typeface="Tahoma" panose="020B0604030504040204" pitchFamily="34" charset="0"/>
              </a:rPr>
              <a:t>41-42 degrees </a:t>
            </a:r>
            <a:r>
              <a:rPr lang="en-US" sz="1200" b="1" dirty="0" err="1">
                <a:solidFill>
                  <a:srgbClr val="002060"/>
                </a:solidFill>
                <a:latin typeface="Tahoma" panose="020B0604030504040204" pitchFamily="34" charset="0"/>
                <a:ea typeface="Tahoma" panose="020B0604030504040204" pitchFamily="34" charset="0"/>
                <a:cs typeface="Tahoma" panose="020B0604030504040204" pitchFamily="34" charset="0"/>
              </a:rPr>
              <a:t>Celcius</a:t>
            </a:r>
            <a:endParaRPr lang="en-US" sz="1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8">
            <a:extLst>
              <a:ext uri="{FF2B5EF4-FFF2-40B4-BE49-F238E27FC236}">
                <a16:creationId xmlns:a16="http://schemas.microsoft.com/office/drawing/2014/main" id="{91ADCBA9-BC3A-682B-4CDC-AD65C84F6C37}"/>
              </a:ext>
            </a:extLst>
          </p:cNvPr>
          <p:cNvSpPr/>
          <p:nvPr/>
        </p:nvSpPr>
        <p:spPr>
          <a:xfrm>
            <a:off x="764817" y="2559844"/>
            <a:ext cx="2864230" cy="1738312"/>
          </a:xfrm>
          <a:prstGeom prst="ellipse">
            <a:avLst/>
          </a:prstGeom>
          <a:solidFill>
            <a:schemeClr val="tx2">
              <a:lumMod val="20000"/>
              <a:lumOff val="80000"/>
            </a:schemeClr>
          </a:solidFill>
          <a:ln w="38100">
            <a:solidFill>
              <a:srgbClr val="C00000"/>
            </a:solidFill>
          </a:ln>
          <a:effectLst>
            <a:glow rad="101600">
              <a:schemeClr val="accent2">
                <a:satMod val="175000"/>
                <a:alpha val="40000"/>
              </a:schemeClr>
            </a:glow>
            <a:outerShdw blurRad="50800" dist="38100" dir="13500000" algn="br" rotWithShape="0">
              <a:prstClr val="black">
                <a:alpha val="4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Flow Rate</a:t>
            </a:r>
          </a:p>
          <a:p>
            <a:pPr algn="ct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Goal flow rate between </a:t>
            </a:r>
          </a:p>
          <a:p>
            <a:pPr algn="ct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600-1500 mL/min</a:t>
            </a:r>
          </a:p>
        </p:txBody>
      </p:sp>
      <p:sp>
        <p:nvSpPr>
          <p:cNvPr id="10" name="Oval 9">
            <a:extLst>
              <a:ext uri="{FF2B5EF4-FFF2-40B4-BE49-F238E27FC236}">
                <a16:creationId xmlns:a16="http://schemas.microsoft.com/office/drawing/2014/main" id="{F9A8BF27-AB86-4003-AA79-44A4A64716D2}"/>
              </a:ext>
            </a:extLst>
          </p:cNvPr>
          <p:cNvSpPr/>
          <p:nvPr/>
        </p:nvSpPr>
        <p:spPr>
          <a:xfrm>
            <a:off x="2541103" y="4749913"/>
            <a:ext cx="2736575" cy="1738312"/>
          </a:xfrm>
          <a:prstGeom prst="ellipse">
            <a:avLst/>
          </a:prstGeom>
          <a:solidFill>
            <a:schemeClr val="tx2">
              <a:lumMod val="20000"/>
              <a:lumOff val="80000"/>
            </a:schemeClr>
          </a:solidFill>
          <a:ln w="38100">
            <a:solidFill>
              <a:srgbClr val="C00000"/>
            </a:solidFill>
          </a:ln>
          <a:effectLst>
            <a:glow rad="101600">
              <a:schemeClr val="accent2">
                <a:satMod val="175000"/>
                <a:alpha val="40000"/>
              </a:schemeClr>
            </a:glow>
            <a:outerShdw blurRad="50800" dist="38100" dir="13500000" algn="br"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FF0000"/>
                </a:solidFill>
                <a:latin typeface="Tahoma" panose="020B0604030504040204" pitchFamily="34" charset="0"/>
                <a:ea typeface="Tahoma" panose="020B0604030504040204" pitchFamily="34" charset="0"/>
                <a:cs typeface="Tahoma" panose="020B0604030504040204" pitchFamily="34" charset="0"/>
              </a:rPr>
              <a:t>Dosage and Timing</a:t>
            </a:r>
          </a:p>
          <a:p>
            <a:pPr algn="ctr"/>
            <a:r>
              <a:rPr lang="en-US" sz="1200" b="1" dirty="0">
                <a:solidFill>
                  <a:srgbClr val="002060"/>
                </a:solidFill>
                <a:latin typeface="Tahoma" panose="020B0604030504040204" pitchFamily="34" charset="0"/>
                <a:ea typeface="Tahoma" panose="020B0604030504040204" pitchFamily="34" charset="0"/>
                <a:cs typeface="Tahoma" panose="020B0604030504040204" pitchFamily="34" charset="0"/>
              </a:rPr>
              <a:t>Dosage and timing depends</a:t>
            </a:r>
          </a:p>
          <a:p>
            <a:pPr algn="ctr"/>
            <a:r>
              <a:rPr lang="en-US" sz="1200" b="1" dirty="0">
                <a:solidFill>
                  <a:srgbClr val="002060"/>
                </a:solidFill>
                <a:latin typeface="Tahoma" panose="020B0604030504040204" pitchFamily="34" charset="0"/>
                <a:ea typeface="Tahoma" panose="020B0604030504040204" pitchFamily="34" charset="0"/>
                <a:cs typeface="Tahoma" panose="020B0604030504040204" pitchFamily="34" charset="0"/>
              </a:rPr>
              <a:t>on chemotherapeutic agent</a:t>
            </a:r>
          </a:p>
        </p:txBody>
      </p:sp>
      <p:sp>
        <p:nvSpPr>
          <p:cNvPr id="11" name="Oval 10">
            <a:extLst>
              <a:ext uri="{FF2B5EF4-FFF2-40B4-BE49-F238E27FC236}">
                <a16:creationId xmlns:a16="http://schemas.microsoft.com/office/drawing/2014/main" id="{72CE5FBC-010E-63BD-E057-DC5CF2357BD5}"/>
              </a:ext>
            </a:extLst>
          </p:cNvPr>
          <p:cNvSpPr/>
          <p:nvPr/>
        </p:nvSpPr>
        <p:spPr>
          <a:xfrm>
            <a:off x="6915978" y="4735263"/>
            <a:ext cx="2733261" cy="1767611"/>
          </a:xfrm>
          <a:prstGeom prst="ellipse">
            <a:avLst/>
          </a:prstGeom>
          <a:solidFill>
            <a:schemeClr val="tx2">
              <a:lumMod val="20000"/>
              <a:lumOff val="80000"/>
            </a:schemeClr>
          </a:solidFill>
          <a:ln w="38100">
            <a:solidFill>
              <a:srgbClr val="C00000"/>
            </a:solidFill>
          </a:ln>
          <a:effectLst>
            <a:glow rad="101600">
              <a:schemeClr val="accent2">
                <a:satMod val="175000"/>
                <a:alpha val="40000"/>
              </a:schemeClr>
            </a:glow>
            <a:outerShdw blurRad="50800" dist="38100" dir="18900000" algn="bl"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Volume</a:t>
            </a:r>
          </a:p>
          <a:p>
            <a:pPr algn="ct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Between 2-4L of</a:t>
            </a:r>
          </a:p>
          <a:p>
            <a:pPr algn="ct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chemoperfusion</a:t>
            </a:r>
          </a:p>
        </p:txBody>
      </p:sp>
      <p:sp>
        <p:nvSpPr>
          <p:cNvPr id="12" name="Oval 11">
            <a:extLst>
              <a:ext uri="{FF2B5EF4-FFF2-40B4-BE49-F238E27FC236}">
                <a16:creationId xmlns:a16="http://schemas.microsoft.com/office/drawing/2014/main" id="{2521E353-D1A6-5BE8-112F-FD8B87D0C9A8}"/>
              </a:ext>
            </a:extLst>
          </p:cNvPr>
          <p:cNvSpPr/>
          <p:nvPr/>
        </p:nvSpPr>
        <p:spPr>
          <a:xfrm>
            <a:off x="8531902" y="2613472"/>
            <a:ext cx="2895281" cy="1738312"/>
          </a:xfrm>
          <a:prstGeom prst="ellipse">
            <a:avLst/>
          </a:prstGeom>
          <a:solidFill>
            <a:schemeClr val="tx2">
              <a:lumMod val="20000"/>
              <a:lumOff val="80000"/>
            </a:schemeClr>
          </a:solidFill>
          <a:ln w="38100">
            <a:solidFill>
              <a:srgbClr val="C00000"/>
            </a:solidFill>
          </a:ln>
          <a:effectLst>
            <a:glow rad="101600">
              <a:schemeClr val="accent2">
                <a:satMod val="175000"/>
                <a:alpha val="40000"/>
              </a:schemeClr>
            </a:glow>
            <a:outerShdw blurRad="50800" dist="38100" dir="18900000" algn="bl"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Duration</a:t>
            </a:r>
          </a:p>
          <a:p>
            <a:pPr algn="ct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Duration depends on</a:t>
            </a:r>
          </a:p>
          <a:p>
            <a:pPr algn="ct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Chemotherapeutic agent</a:t>
            </a:r>
          </a:p>
        </p:txBody>
      </p:sp>
      <p:sp>
        <p:nvSpPr>
          <p:cNvPr id="13" name="Oval 12">
            <a:extLst>
              <a:ext uri="{FF2B5EF4-FFF2-40B4-BE49-F238E27FC236}">
                <a16:creationId xmlns:a16="http://schemas.microsoft.com/office/drawing/2014/main" id="{9820DB4C-4C7A-A3E7-8FB8-CCD8520596BB}"/>
              </a:ext>
            </a:extLst>
          </p:cNvPr>
          <p:cNvSpPr/>
          <p:nvPr/>
        </p:nvSpPr>
        <p:spPr>
          <a:xfrm>
            <a:off x="6915978" y="627802"/>
            <a:ext cx="2733261" cy="1708765"/>
          </a:xfrm>
          <a:prstGeom prst="ellipse">
            <a:avLst/>
          </a:prstGeom>
          <a:solidFill>
            <a:schemeClr val="tx2">
              <a:lumMod val="20000"/>
              <a:lumOff val="80000"/>
            </a:schemeClr>
          </a:solidFill>
          <a:ln w="38100">
            <a:solidFill>
              <a:srgbClr val="C00000"/>
            </a:solidFill>
          </a:ln>
          <a:effectLst>
            <a:glow rad="101600">
              <a:schemeClr val="accent2">
                <a:satMod val="175000"/>
                <a:alpha val="40000"/>
              </a:schemeClr>
            </a:glow>
            <a:outerShdw blurRad="50800" dist="38100" dir="18900000" algn="bl"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Fluid</a:t>
            </a:r>
          </a:p>
          <a:p>
            <a:pPr algn="ct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Lactated ringers or 1.5%</a:t>
            </a:r>
          </a:p>
          <a:p>
            <a:pPr algn="ct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Peritoneal dialysis fluid</a:t>
            </a:r>
          </a:p>
        </p:txBody>
      </p:sp>
      <p:cxnSp>
        <p:nvCxnSpPr>
          <p:cNvPr id="15" name="Straight Arrow Connector 14">
            <a:extLst>
              <a:ext uri="{FF2B5EF4-FFF2-40B4-BE49-F238E27FC236}">
                <a16:creationId xmlns:a16="http://schemas.microsoft.com/office/drawing/2014/main" id="{5CE2801E-31A2-F6EF-E7C1-4FD37CC23427}"/>
              </a:ext>
            </a:extLst>
          </p:cNvPr>
          <p:cNvCxnSpPr>
            <a:cxnSpLocks/>
          </p:cNvCxnSpPr>
          <p:nvPr/>
        </p:nvCxnSpPr>
        <p:spPr>
          <a:xfrm>
            <a:off x="4969124" y="2066470"/>
            <a:ext cx="517276" cy="46380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42C1928-2272-2A92-728E-DFDCFDA660F1}"/>
              </a:ext>
            </a:extLst>
          </p:cNvPr>
          <p:cNvCxnSpPr>
            <a:cxnSpLocks/>
          </p:cNvCxnSpPr>
          <p:nvPr/>
        </p:nvCxnSpPr>
        <p:spPr>
          <a:xfrm>
            <a:off x="3739594" y="3449406"/>
            <a:ext cx="782693" cy="4293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5899C98-AEB2-CD81-3F1A-23603B939979}"/>
              </a:ext>
            </a:extLst>
          </p:cNvPr>
          <p:cNvCxnSpPr>
            <a:cxnSpLocks/>
          </p:cNvCxnSpPr>
          <p:nvPr/>
        </p:nvCxnSpPr>
        <p:spPr>
          <a:xfrm flipV="1">
            <a:off x="4628640" y="4397593"/>
            <a:ext cx="580562" cy="36900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F4E666-3088-EDC1-CE4A-C065D3D30850}"/>
              </a:ext>
            </a:extLst>
          </p:cNvPr>
          <p:cNvCxnSpPr>
            <a:cxnSpLocks/>
          </p:cNvCxnSpPr>
          <p:nvPr/>
        </p:nvCxnSpPr>
        <p:spPr>
          <a:xfrm flipH="1">
            <a:off x="6668429" y="2066470"/>
            <a:ext cx="495097" cy="5190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57DC9F8-BDB9-D98A-C2D1-9CB8AC3CF328}"/>
              </a:ext>
            </a:extLst>
          </p:cNvPr>
          <p:cNvCxnSpPr>
            <a:cxnSpLocks/>
          </p:cNvCxnSpPr>
          <p:nvPr/>
        </p:nvCxnSpPr>
        <p:spPr>
          <a:xfrm flipH="1">
            <a:off x="7669712" y="3492339"/>
            <a:ext cx="75452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B2C691-FE42-DA85-668A-C9ED71533C46}"/>
              </a:ext>
            </a:extLst>
          </p:cNvPr>
          <p:cNvCxnSpPr>
            <a:cxnSpLocks/>
          </p:cNvCxnSpPr>
          <p:nvPr/>
        </p:nvCxnSpPr>
        <p:spPr>
          <a:xfrm flipH="1" flipV="1">
            <a:off x="6915977" y="4298156"/>
            <a:ext cx="380762" cy="5918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5461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60ED-0B04-2D4F-B02B-7026B639BDE7}"/>
              </a:ext>
            </a:extLst>
          </p:cNvPr>
          <p:cNvSpPr>
            <a:spLocks noGrp="1"/>
          </p:cNvSpPr>
          <p:nvPr>
            <p:ph type="title"/>
          </p:nvPr>
        </p:nvSpPr>
        <p:spPr>
          <a:xfrm>
            <a:off x="266153" y="0"/>
            <a:ext cx="11659694" cy="681037"/>
          </a:xfrm>
        </p:spPr>
        <p:txBody>
          <a:bodyPr>
            <a:normAutofit fontScale="90000"/>
          </a:bodyPr>
          <a:lstStyle/>
          <a:p>
            <a:pPr algn="ctr"/>
            <a:r>
              <a:rPr lang="en-US" b="1" dirty="0">
                <a:solidFill>
                  <a:srgbClr val="C00000"/>
                </a:solidFill>
              </a:rPr>
              <a:t>S</a:t>
            </a:r>
            <a:r>
              <a:rPr lang="en-TR" b="1">
                <a:solidFill>
                  <a:srgbClr val="C00000"/>
                </a:solidFill>
              </a:rPr>
              <a:t>tandardization</a:t>
            </a:r>
            <a:r>
              <a:rPr lang="tr-TR" b="1" dirty="0">
                <a:solidFill>
                  <a:srgbClr val="C00000"/>
                </a:solidFill>
              </a:rPr>
              <a:t> &amp; </a:t>
            </a:r>
            <a:r>
              <a:rPr lang="tr-TR" b="1" dirty="0" err="1">
                <a:solidFill>
                  <a:srgbClr val="C00000"/>
                </a:solidFill>
              </a:rPr>
              <a:t>Delphi</a:t>
            </a:r>
            <a:r>
              <a:rPr lang="tr-TR" b="1" dirty="0">
                <a:solidFill>
                  <a:srgbClr val="C00000"/>
                </a:solidFill>
              </a:rPr>
              <a:t> </a:t>
            </a:r>
            <a:r>
              <a:rPr lang="tr-TR" b="1" dirty="0" err="1">
                <a:solidFill>
                  <a:srgbClr val="C00000"/>
                </a:solidFill>
              </a:rPr>
              <a:t>Consensus</a:t>
            </a:r>
            <a:r>
              <a:rPr lang="tr-TR" b="1" dirty="0">
                <a:solidFill>
                  <a:srgbClr val="C00000"/>
                </a:solidFill>
              </a:rPr>
              <a:t> &amp; Learning </a:t>
            </a:r>
            <a:r>
              <a:rPr lang="tr-TR" b="1" dirty="0" err="1">
                <a:solidFill>
                  <a:srgbClr val="C00000"/>
                </a:solidFill>
              </a:rPr>
              <a:t>Curve</a:t>
            </a:r>
            <a:r>
              <a:rPr lang="en-TR" b="1">
                <a:solidFill>
                  <a:srgbClr val="C00000"/>
                </a:solidFill>
              </a:rPr>
              <a:t> </a:t>
            </a:r>
            <a:endParaRPr lang="en-TR" b="1" dirty="0">
              <a:solidFill>
                <a:srgbClr val="C00000"/>
              </a:solidFill>
            </a:endParaRPr>
          </a:p>
        </p:txBody>
      </p:sp>
      <p:pic>
        <p:nvPicPr>
          <p:cNvPr id="6" name="Content Placeholder 5">
            <a:extLst>
              <a:ext uri="{FF2B5EF4-FFF2-40B4-BE49-F238E27FC236}">
                <a16:creationId xmlns:a16="http://schemas.microsoft.com/office/drawing/2014/main" id="{BB859017-A5E5-D646-8E4D-31D41C9C4C46}"/>
              </a:ext>
            </a:extLst>
          </p:cNvPr>
          <p:cNvPicPr>
            <a:picLocks noGrp="1" noChangeAspect="1"/>
          </p:cNvPicPr>
          <p:nvPr>
            <p:ph idx="1"/>
          </p:nvPr>
        </p:nvPicPr>
        <p:blipFill>
          <a:blip r:embed="rId2"/>
          <a:stretch>
            <a:fillRect/>
          </a:stretch>
        </p:blipFill>
        <p:spPr>
          <a:xfrm>
            <a:off x="11182267" y="681037"/>
            <a:ext cx="743580" cy="968908"/>
          </a:xfrm>
        </p:spPr>
      </p:pic>
      <p:sp>
        <p:nvSpPr>
          <p:cNvPr id="4" name="TextBox 3">
            <a:extLst>
              <a:ext uri="{FF2B5EF4-FFF2-40B4-BE49-F238E27FC236}">
                <a16:creationId xmlns:a16="http://schemas.microsoft.com/office/drawing/2014/main" id="{8C0502AA-88A6-3541-A448-FE78AC8082DA}"/>
              </a:ext>
            </a:extLst>
          </p:cNvPr>
          <p:cNvSpPr txBox="1"/>
          <p:nvPr/>
        </p:nvSpPr>
        <p:spPr>
          <a:xfrm>
            <a:off x="114300" y="6366191"/>
            <a:ext cx="3147015" cy="400110"/>
          </a:xfrm>
          <a:prstGeom prst="rect">
            <a:avLst/>
          </a:prstGeom>
          <a:noFill/>
        </p:spPr>
        <p:txBody>
          <a:bodyPr wrap="none" rtlCol="0">
            <a:spAutoFit/>
          </a:bodyPr>
          <a:lstStyle/>
          <a:p>
            <a:r>
              <a:rPr lang="en-US" sz="1000" dirty="0"/>
              <a:t>van Stein RM, et al. </a:t>
            </a:r>
            <a:r>
              <a:rPr lang="en-US" sz="1000" dirty="0" err="1"/>
              <a:t>Gynecol</a:t>
            </a:r>
            <a:r>
              <a:rPr lang="en-US" sz="1000" dirty="0"/>
              <a:t> Oncol Rep. 2022;39:100945.</a:t>
            </a:r>
          </a:p>
          <a:p>
            <a:r>
              <a:rPr lang="en-US" sz="1000" dirty="0"/>
              <a:t>Vining CC, et al. J Surg Oncol. 2020;122(1):85-95. </a:t>
            </a:r>
            <a:endParaRPr lang="en-TR" sz="1000" dirty="0"/>
          </a:p>
        </p:txBody>
      </p:sp>
      <p:pic>
        <p:nvPicPr>
          <p:cNvPr id="8" name="Picture 7">
            <a:extLst>
              <a:ext uri="{FF2B5EF4-FFF2-40B4-BE49-F238E27FC236}">
                <a16:creationId xmlns:a16="http://schemas.microsoft.com/office/drawing/2014/main" id="{0578FF6F-12F7-324B-B978-F51732238647}"/>
              </a:ext>
            </a:extLst>
          </p:cNvPr>
          <p:cNvPicPr>
            <a:picLocks noChangeAspect="1"/>
          </p:cNvPicPr>
          <p:nvPr/>
        </p:nvPicPr>
        <p:blipFill>
          <a:blip r:embed="rId3"/>
          <a:stretch>
            <a:fillRect/>
          </a:stretch>
        </p:blipFill>
        <p:spPr>
          <a:xfrm>
            <a:off x="114300" y="773645"/>
            <a:ext cx="9690100" cy="876300"/>
          </a:xfrm>
          <a:prstGeom prst="rect">
            <a:avLst/>
          </a:prstGeom>
          <a:ln>
            <a:solidFill>
              <a:schemeClr val="tx1"/>
            </a:solidFill>
          </a:ln>
        </p:spPr>
      </p:pic>
      <p:pic>
        <p:nvPicPr>
          <p:cNvPr id="10" name="Picture 9">
            <a:extLst>
              <a:ext uri="{FF2B5EF4-FFF2-40B4-BE49-F238E27FC236}">
                <a16:creationId xmlns:a16="http://schemas.microsoft.com/office/drawing/2014/main" id="{764FF6F0-E605-014C-837C-A9B35D763B44}"/>
              </a:ext>
            </a:extLst>
          </p:cNvPr>
          <p:cNvPicPr>
            <a:picLocks noChangeAspect="1"/>
          </p:cNvPicPr>
          <p:nvPr/>
        </p:nvPicPr>
        <p:blipFill>
          <a:blip r:embed="rId4"/>
          <a:stretch>
            <a:fillRect/>
          </a:stretch>
        </p:blipFill>
        <p:spPr>
          <a:xfrm>
            <a:off x="1555160" y="1682443"/>
            <a:ext cx="7346950" cy="1901775"/>
          </a:xfrm>
          <a:prstGeom prst="rect">
            <a:avLst/>
          </a:prstGeom>
        </p:spPr>
      </p:pic>
      <p:pic>
        <p:nvPicPr>
          <p:cNvPr id="16" name="Picture 15">
            <a:extLst>
              <a:ext uri="{FF2B5EF4-FFF2-40B4-BE49-F238E27FC236}">
                <a16:creationId xmlns:a16="http://schemas.microsoft.com/office/drawing/2014/main" id="{9BF67B9E-7F2E-C948-8D4A-A3FFC2EB37CE}"/>
              </a:ext>
            </a:extLst>
          </p:cNvPr>
          <p:cNvPicPr>
            <a:picLocks noChangeAspect="1"/>
          </p:cNvPicPr>
          <p:nvPr/>
        </p:nvPicPr>
        <p:blipFill>
          <a:blip r:embed="rId5"/>
          <a:stretch>
            <a:fillRect/>
          </a:stretch>
        </p:blipFill>
        <p:spPr>
          <a:xfrm>
            <a:off x="6408677" y="3784600"/>
            <a:ext cx="5517170" cy="3021466"/>
          </a:xfrm>
          <a:prstGeom prst="rect">
            <a:avLst/>
          </a:prstGeom>
        </p:spPr>
      </p:pic>
      <p:pic>
        <p:nvPicPr>
          <p:cNvPr id="18" name="Picture 17">
            <a:extLst>
              <a:ext uri="{FF2B5EF4-FFF2-40B4-BE49-F238E27FC236}">
                <a16:creationId xmlns:a16="http://schemas.microsoft.com/office/drawing/2014/main" id="{A6CCBBDF-9AE5-B749-85E0-E43E414DC736}"/>
              </a:ext>
            </a:extLst>
          </p:cNvPr>
          <p:cNvPicPr>
            <a:picLocks noChangeAspect="1"/>
          </p:cNvPicPr>
          <p:nvPr/>
        </p:nvPicPr>
        <p:blipFill>
          <a:blip r:embed="rId6"/>
          <a:stretch>
            <a:fillRect/>
          </a:stretch>
        </p:blipFill>
        <p:spPr>
          <a:xfrm>
            <a:off x="10933602" y="3429000"/>
            <a:ext cx="1146683" cy="198464"/>
          </a:xfrm>
          <a:prstGeom prst="rect">
            <a:avLst/>
          </a:prstGeom>
        </p:spPr>
      </p:pic>
      <p:sp>
        <p:nvSpPr>
          <p:cNvPr id="19" name="TextBox 18">
            <a:extLst>
              <a:ext uri="{FF2B5EF4-FFF2-40B4-BE49-F238E27FC236}">
                <a16:creationId xmlns:a16="http://schemas.microsoft.com/office/drawing/2014/main" id="{A7489D1A-0A44-3D43-94E9-3F3B5302E5B1}"/>
              </a:ext>
            </a:extLst>
          </p:cNvPr>
          <p:cNvSpPr txBox="1"/>
          <p:nvPr/>
        </p:nvSpPr>
        <p:spPr>
          <a:xfrm>
            <a:off x="114300" y="4188166"/>
            <a:ext cx="5638799" cy="1428724"/>
          </a:xfrm>
          <a:prstGeom prst="rect">
            <a:avLst/>
          </a:prstGeom>
          <a:noFill/>
          <a:ln>
            <a:solidFill>
              <a:schemeClr val="tx1"/>
            </a:solidFill>
          </a:ln>
        </p:spPr>
        <p:txBody>
          <a:bodyPr wrap="square" rtlCol="0">
            <a:spAutoFit/>
          </a:bodyPr>
          <a:lstStyle/>
          <a:p>
            <a:pPr algn="ctr">
              <a:lnSpc>
                <a:spcPct val="150000"/>
              </a:lnSpc>
            </a:pPr>
            <a:r>
              <a:rPr lang="en-US" sz="2000" b="1" i="0" dirty="0">
                <a:solidFill>
                  <a:srgbClr val="212121"/>
                </a:solidFill>
                <a:effectLst/>
                <a:latin typeface="Merriweather" pitchFamily="2" charset="77"/>
              </a:rPr>
              <a:t>Cytoreductive surgery and hyperthermic intraperitoneal chemotherapy: Technical considerations and the learning curve</a:t>
            </a:r>
          </a:p>
        </p:txBody>
      </p:sp>
    </p:spTree>
    <p:extLst>
      <p:ext uri="{BB962C8B-B14F-4D97-AF65-F5344CB8AC3E}">
        <p14:creationId xmlns:p14="http://schemas.microsoft.com/office/powerpoint/2010/main" val="20825097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1055-9788-3E43-B597-C6BF2C3895F0}"/>
              </a:ext>
            </a:extLst>
          </p:cNvPr>
          <p:cNvSpPr>
            <a:spLocks noGrp="1"/>
          </p:cNvSpPr>
          <p:nvPr>
            <p:ph type="title"/>
          </p:nvPr>
        </p:nvSpPr>
        <p:spPr>
          <a:xfrm>
            <a:off x="838200" y="1148896"/>
            <a:ext cx="10515600" cy="1325563"/>
          </a:xfrm>
        </p:spPr>
        <p:txBody>
          <a:bodyPr/>
          <a:lstStyle/>
          <a:p>
            <a:pPr algn="ctr"/>
            <a:r>
              <a:rPr lang="nl-NL" sz="4400" b="1" dirty="0">
                <a:solidFill>
                  <a:srgbClr val="C00000"/>
                </a:solidFill>
                <a:latin typeface="Arial" panose="020B0604020202020204" pitchFamily="34" charset="0"/>
                <a:cs typeface="Arial" panose="020B0604020202020204" pitchFamily="34" charset="0"/>
              </a:rPr>
              <a:t>In </a:t>
            </a:r>
            <a:r>
              <a:rPr lang="nl-NL" sz="4400" b="1" dirty="0" err="1">
                <a:solidFill>
                  <a:srgbClr val="C00000"/>
                </a:solidFill>
                <a:latin typeface="Arial" panose="020B0604020202020204" pitchFamily="34" charset="0"/>
                <a:cs typeface="Arial" panose="020B0604020202020204" pitchFamily="34" charset="0"/>
              </a:rPr>
              <a:t>Conclusion</a:t>
            </a:r>
            <a:endParaRPr lang="en-TR" dirty="0">
              <a:solidFill>
                <a:srgbClr val="C00000"/>
              </a:solidFill>
            </a:endParaRPr>
          </a:p>
        </p:txBody>
      </p:sp>
    </p:spTree>
    <p:extLst>
      <p:ext uri="{BB962C8B-B14F-4D97-AF65-F5344CB8AC3E}">
        <p14:creationId xmlns:p14="http://schemas.microsoft.com/office/powerpoint/2010/main" val="13010024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a:extLst>
              <a:ext uri="{FF2B5EF4-FFF2-40B4-BE49-F238E27FC236}">
                <a16:creationId xmlns:a16="http://schemas.microsoft.com/office/drawing/2014/main" id="{AF154D10-A83D-B8D0-9F1D-797F1B0A62BE}"/>
              </a:ext>
            </a:extLst>
          </p:cNvPr>
          <p:cNvPicPr>
            <a:picLocks noGrp="1" noChangeAspect="1"/>
          </p:cNvPicPr>
          <p:nvPr>
            <p:ph idx="1"/>
          </p:nvPr>
        </p:nvPicPr>
        <p:blipFill>
          <a:blip r:embed="rId2"/>
          <a:stretch>
            <a:fillRect/>
          </a:stretch>
        </p:blipFill>
        <p:spPr>
          <a:xfrm>
            <a:off x="957448" y="702514"/>
            <a:ext cx="10277103" cy="6155486"/>
          </a:xfrm>
        </p:spPr>
      </p:pic>
      <p:sp>
        <p:nvSpPr>
          <p:cNvPr id="4" name="Title 1">
            <a:extLst>
              <a:ext uri="{FF2B5EF4-FFF2-40B4-BE49-F238E27FC236}">
                <a16:creationId xmlns:a16="http://schemas.microsoft.com/office/drawing/2014/main" id="{A4CF086B-518E-1246-A682-769255B21EC3}"/>
              </a:ext>
            </a:extLst>
          </p:cNvPr>
          <p:cNvSpPr>
            <a:spLocks noGrp="1"/>
          </p:cNvSpPr>
          <p:nvPr>
            <p:ph type="title"/>
          </p:nvPr>
        </p:nvSpPr>
        <p:spPr>
          <a:xfrm>
            <a:off x="838200" y="243205"/>
            <a:ext cx="10515600" cy="439547"/>
          </a:xfrm>
        </p:spPr>
        <p:txBody>
          <a:bodyPr>
            <a:normAutofit fontScale="90000"/>
          </a:bodyPr>
          <a:lstStyle/>
          <a:p>
            <a:pPr algn="ctr"/>
            <a:r>
              <a:rPr lang="tr-TR" dirty="0">
                <a:solidFill>
                  <a:srgbClr val="FF0000"/>
                </a:solidFill>
              </a:rPr>
              <a:t>NCCN </a:t>
            </a:r>
            <a:r>
              <a:rPr lang="tr-TR" dirty="0" err="1">
                <a:solidFill>
                  <a:srgbClr val="FF0000"/>
                </a:solidFill>
              </a:rPr>
              <a:t>Guideline</a:t>
            </a:r>
            <a:r>
              <a:rPr lang="tr-TR" dirty="0">
                <a:solidFill>
                  <a:srgbClr val="FF0000"/>
                </a:solidFill>
              </a:rPr>
              <a:t> 2024</a:t>
            </a:r>
            <a:endParaRPr lang="en-TR">
              <a:solidFill>
                <a:srgbClr val="FF0000"/>
              </a:solidFill>
            </a:endParaRPr>
          </a:p>
        </p:txBody>
      </p:sp>
    </p:spTree>
    <p:extLst>
      <p:ext uri="{BB962C8B-B14F-4D97-AF65-F5344CB8AC3E}">
        <p14:creationId xmlns:p14="http://schemas.microsoft.com/office/powerpoint/2010/main" val="21898315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text&#10;&#10;Description automatically generated">
            <a:extLst>
              <a:ext uri="{FF2B5EF4-FFF2-40B4-BE49-F238E27FC236}">
                <a16:creationId xmlns:a16="http://schemas.microsoft.com/office/drawing/2014/main" id="{334821DF-EF5C-5D60-FCF8-2C8181000EC7}"/>
              </a:ext>
            </a:extLst>
          </p:cNvPr>
          <p:cNvPicPr>
            <a:picLocks noGrp="1" noChangeAspect="1"/>
          </p:cNvPicPr>
          <p:nvPr>
            <p:ph idx="1"/>
          </p:nvPr>
        </p:nvPicPr>
        <p:blipFill>
          <a:blip r:embed="rId2"/>
          <a:stretch>
            <a:fillRect/>
          </a:stretch>
        </p:blipFill>
        <p:spPr>
          <a:xfrm>
            <a:off x="465074" y="837566"/>
            <a:ext cx="5460238" cy="2591434"/>
          </a:xfrm>
          <a:ln>
            <a:solidFill>
              <a:schemeClr val="tx1"/>
            </a:solidFill>
          </a:ln>
        </p:spPr>
      </p:pic>
      <p:sp>
        <p:nvSpPr>
          <p:cNvPr id="4" name="TextBox 3">
            <a:extLst>
              <a:ext uri="{FF2B5EF4-FFF2-40B4-BE49-F238E27FC236}">
                <a16:creationId xmlns:a16="http://schemas.microsoft.com/office/drawing/2014/main" id="{0F668206-6FA1-56B5-9200-4430BBEE0602}"/>
              </a:ext>
            </a:extLst>
          </p:cNvPr>
          <p:cNvSpPr txBox="1"/>
          <p:nvPr/>
        </p:nvSpPr>
        <p:spPr>
          <a:xfrm>
            <a:off x="8680704" y="6492875"/>
            <a:ext cx="3352200" cy="246221"/>
          </a:xfrm>
          <a:prstGeom prst="rect">
            <a:avLst/>
          </a:prstGeom>
          <a:noFill/>
        </p:spPr>
        <p:txBody>
          <a:bodyPr wrap="none" rtlCol="0">
            <a:spAutoFit/>
          </a:bodyPr>
          <a:lstStyle/>
          <a:p>
            <a:r>
              <a:rPr lang="en-US" sz="1000" i="1" dirty="0"/>
              <a:t>Ledermann JA, et al. Ann Oncol. 2024 Mar;35(3):248-266. </a:t>
            </a:r>
            <a:endParaRPr lang="en-TR" sz="1000" i="1" dirty="0"/>
          </a:p>
        </p:txBody>
      </p:sp>
      <p:pic>
        <p:nvPicPr>
          <p:cNvPr id="8" name="Picture 7" descr="A yellow rectangular sign with black text&#10;&#10;Description automatically generated">
            <a:extLst>
              <a:ext uri="{FF2B5EF4-FFF2-40B4-BE49-F238E27FC236}">
                <a16:creationId xmlns:a16="http://schemas.microsoft.com/office/drawing/2014/main" id="{AE49C576-DED9-1FE3-AD1C-23AD6D6FE6E1}"/>
              </a:ext>
            </a:extLst>
          </p:cNvPr>
          <p:cNvPicPr>
            <a:picLocks noChangeAspect="1"/>
          </p:cNvPicPr>
          <p:nvPr/>
        </p:nvPicPr>
        <p:blipFill>
          <a:blip r:embed="rId3"/>
          <a:stretch>
            <a:fillRect/>
          </a:stretch>
        </p:blipFill>
        <p:spPr>
          <a:xfrm>
            <a:off x="302188" y="5005700"/>
            <a:ext cx="5786010" cy="1178306"/>
          </a:xfrm>
          <a:prstGeom prst="rect">
            <a:avLst/>
          </a:prstGeom>
          <a:ln>
            <a:solidFill>
              <a:schemeClr val="tx1"/>
            </a:solidFill>
          </a:ln>
        </p:spPr>
      </p:pic>
      <p:pic>
        <p:nvPicPr>
          <p:cNvPr id="10" name="Picture 9" descr="A black text on a white background&#10;&#10;Description automatically generated">
            <a:extLst>
              <a:ext uri="{FF2B5EF4-FFF2-40B4-BE49-F238E27FC236}">
                <a16:creationId xmlns:a16="http://schemas.microsoft.com/office/drawing/2014/main" id="{882B706C-B6D1-26AD-BB2B-72A5F20F2AF0}"/>
              </a:ext>
            </a:extLst>
          </p:cNvPr>
          <p:cNvPicPr>
            <a:picLocks noChangeAspect="1"/>
          </p:cNvPicPr>
          <p:nvPr/>
        </p:nvPicPr>
        <p:blipFill>
          <a:blip r:embed="rId4"/>
          <a:stretch>
            <a:fillRect/>
          </a:stretch>
        </p:blipFill>
        <p:spPr>
          <a:xfrm>
            <a:off x="6088198" y="2165544"/>
            <a:ext cx="5868506" cy="1458722"/>
          </a:xfrm>
          <a:prstGeom prst="rect">
            <a:avLst/>
          </a:prstGeom>
        </p:spPr>
      </p:pic>
      <p:pic>
        <p:nvPicPr>
          <p:cNvPr id="12" name="Picture 11" descr="A close up of black text&#10;&#10;Description automatically generated">
            <a:extLst>
              <a:ext uri="{FF2B5EF4-FFF2-40B4-BE49-F238E27FC236}">
                <a16:creationId xmlns:a16="http://schemas.microsoft.com/office/drawing/2014/main" id="{33AFD2BF-F03A-40CD-A16D-599BFB966734}"/>
              </a:ext>
            </a:extLst>
          </p:cNvPr>
          <p:cNvPicPr>
            <a:picLocks noChangeAspect="1"/>
          </p:cNvPicPr>
          <p:nvPr/>
        </p:nvPicPr>
        <p:blipFill>
          <a:blip r:embed="rId5"/>
          <a:stretch>
            <a:fillRect/>
          </a:stretch>
        </p:blipFill>
        <p:spPr>
          <a:xfrm>
            <a:off x="6096000" y="3546978"/>
            <a:ext cx="5817099" cy="1458722"/>
          </a:xfrm>
          <a:prstGeom prst="rect">
            <a:avLst/>
          </a:prstGeom>
        </p:spPr>
      </p:pic>
      <p:sp>
        <p:nvSpPr>
          <p:cNvPr id="9" name="Title 1">
            <a:extLst>
              <a:ext uri="{FF2B5EF4-FFF2-40B4-BE49-F238E27FC236}">
                <a16:creationId xmlns:a16="http://schemas.microsoft.com/office/drawing/2014/main" id="{2E3F9BAB-6855-CC49-B8DD-0199A41D88F6}"/>
              </a:ext>
            </a:extLst>
          </p:cNvPr>
          <p:cNvSpPr>
            <a:spLocks noGrp="1"/>
          </p:cNvSpPr>
          <p:nvPr>
            <p:ph type="title"/>
          </p:nvPr>
        </p:nvSpPr>
        <p:spPr>
          <a:xfrm>
            <a:off x="838200" y="243205"/>
            <a:ext cx="10515600" cy="439547"/>
          </a:xfrm>
        </p:spPr>
        <p:txBody>
          <a:bodyPr>
            <a:normAutofit fontScale="90000"/>
          </a:bodyPr>
          <a:lstStyle/>
          <a:p>
            <a:pPr algn="ctr"/>
            <a:r>
              <a:rPr lang="tr-TR" dirty="0">
                <a:solidFill>
                  <a:srgbClr val="FF0000"/>
                </a:solidFill>
              </a:rPr>
              <a:t>ESGO-ESMO-ESP </a:t>
            </a:r>
            <a:r>
              <a:rPr lang="tr-TR" dirty="0" err="1">
                <a:solidFill>
                  <a:srgbClr val="FF0000"/>
                </a:solidFill>
              </a:rPr>
              <a:t>Guideline</a:t>
            </a:r>
            <a:r>
              <a:rPr lang="tr-TR" dirty="0">
                <a:solidFill>
                  <a:srgbClr val="FF0000"/>
                </a:solidFill>
              </a:rPr>
              <a:t> 2024</a:t>
            </a:r>
            <a:endParaRPr lang="en-TR">
              <a:solidFill>
                <a:srgbClr val="FF0000"/>
              </a:solidFill>
            </a:endParaRPr>
          </a:p>
        </p:txBody>
      </p:sp>
      <p:sp>
        <p:nvSpPr>
          <p:cNvPr id="11" name="Title 1">
            <a:extLst>
              <a:ext uri="{FF2B5EF4-FFF2-40B4-BE49-F238E27FC236}">
                <a16:creationId xmlns:a16="http://schemas.microsoft.com/office/drawing/2014/main" id="{47B9F2EA-F0CD-C642-9D5D-71D04476BFDF}"/>
              </a:ext>
            </a:extLst>
          </p:cNvPr>
          <p:cNvSpPr txBox="1">
            <a:spLocks/>
          </p:cNvSpPr>
          <p:nvPr/>
        </p:nvSpPr>
        <p:spPr>
          <a:xfrm>
            <a:off x="6683829" y="1453353"/>
            <a:ext cx="4778828" cy="43954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800" b="1" dirty="0">
                <a:solidFill>
                  <a:srgbClr val="FF0000"/>
                </a:solidFill>
                <a:latin typeface="Arial" panose="020B0604020202020204" pitchFamily="34" charset="0"/>
                <a:cs typeface="Arial" panose="020B0604020202020204" pitchFamily="34" charset="0"/>
              </a:rPr>
              <a:t>No </a:t>
            </a:r>
            <a:r>
              <a:rPr lang="tr-TR" sz="1800" b="1" dirty="0" err="1">
                <a:solidFill>
                  <a:srgbClr val="FF0000"/>
                </a:solidFill>
                <a:latin typeface="Arial" panose="020B0604020202020204" pitchFamily="34" charset="0"/>
                <a:cs typeface="Arial" panose="020B0604020202020204" pitchFamily="34" charset="0"/>
              </a:rPr>
              <a:t>Consensus</a:t>
            </a:r>
            <a:r>
              <a:rPr lang="tr-TR" sz="1800" b="1" dirty="0">
                <a:solidFill>
                  <a:srgbClr val="FF0000"/>
                </a:solidFill>
                <a:latin typeface="Arial" panose="020B0604020202020204" pitchFamily="34" charset="0"/>
                <a:cs typeface="Arial" panose="020B0604020202020204" pitchFamily="34" charset="0"/>
              </a:rPr>
              <a:t> </a:t>
            </a:r>
            <a:r>
              <a:rPr lang="tr-TR" sz="1800" b="1" dirty="0" err="1">
                <a:solidFill>
                  <a:srgbClr val="FF0000"/>
                </a:solidFill>
                <a:latin typeface="Arial" panose="020B0604020202020204" pitchFamily="34" charset="0"/>
                <a:cs typeface="Arial" panose="020B0604020202020204" pitchFamily="34" charset="0"/>
              </a:rPr>
              <a:t>for</a:t>
            </a:r>
            <a:r>
              <a:rPr lang="tr-TR" sz="1800" b="1" dirty="0">
                <a:solidFill>
                  <a:srgbClr val="FF0000"/>
                </a:solidFill>
                <a:latin typeface="Arial" panose="020B0604020202020204" pitchFamily="34" charset="0"/>
                <a:cs typeface="Arial" panose="020B0604020202020204" pitchFamily="34" charset="0"/>
              </a:rPr>
              <a:t> </a:t>
            </a:r>
            <a:r>
              <a:rPr lang="tr-TR" sz="1800" b="1" dirty="0" err="1">
                <a:solidFill>
                  <a:srgbClr val="FF0000"/>
                </a:solidFill>
                <a:latin typeface="Arial" panose="020B0604020202020204" pitchFamily="34" charset="0"/>
                <a:cs typeface="Arial" panose="020B0604020202020204" pitchFamily="34" charset="0"/>
              </a:rPr>
              <a:t>newly</a:t>
            </a:r>
            <a:r>
              <a:rPr lang="tr-TR" sz="1800" b="1" dirty="0">
                <a:solidFill>
                  <a:srgbClr val="FF0000"/>
                </a:solidFill>
                <a:latin typeface="Arial" panose="020B0604020202020204" pitchFamily="34" charset="0"/>
                <a:cs typeface="Arial" panose="020B0604020202020204" pitchFamily="34" charset="0"/>
              </a:rPr>
              <a:t> </a:t>
            </a:r>
            <a:r>
              <a:rPr lang="tr-TR" sz="1800" b="1" dirty="0" err="1">
                <a:solidFill>
                  <a:srgbClr val="FF0000"/>
                </a:solidFill>
                <a:latin typeface="Arial" panose="020B0604020202020204" pitchFamily="34" charset="0"/>
                <a:cs typeface="Arial" panose="020B0604020202020204" pitchFamily="34" charset="0"/>
              </a:rPr>
              <a:t>diagnosed</a:t>
            </a:r>
            <a:r>
              <a:rPr lang="tr-TR" sz="1800" b="1" dirty="0">
                <a:solidFill>
                  <a:srgbClr val="FF0000"/>
                </a:solidFill>
                <a:latin typeface="Arial" panose="020B0604020202020204" pitchFamily="34" charset="0"/>
                <a:cs typeface="Arial" panose="020B0604020202020204" pitchFamily="34" charset="0"/>
              </a:rPr>
              <a:t> </a:t>
            </a:r>
            <a:r>
              <a:rPr lang="tr-TR" sz="1800" b="1" dirty="0" err="1">
                <a:solidFill>
                  <a:srgbClr val="FF0000"/>
                </a:solidFill>
                <a:latin typeface="Arial" panose="020B0604020202020204" pitchFamily="34" charset="0"/>
                <a:cs typeface="Arial" panose="020B0604020202020204" pitchFamily="34" charset="0"/>
              </a:rPr>
              <a:t>OvCa</a:t>
            </a:r>
            <a:endParaRPr lang="en-TR" sz="1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876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25216</TotalTime>
  <Words>6914</Words>
  <Application>Microsoft Macintosh PowerPoint</Application>
  <PresentationFormat>Widescreen</PresentationFormat>
  <Paragraphs>1154</Paragraphs>
  <Slides>146</Slides>
  <Notes>9</Notes>
  <HiddenSlides>19</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146</vt:i4>
      </vt:variant>
    </vt:vector>
  </HeadingPairs>
  <TitlesOfParts>
    <vt:vector size="175" baseType="lpstr">
      <vt:lpstr>AdvOTb83ee1dd.B</vt:lpstr>
      <vt:lpstr>AdvOTd710a12c</vt:lpstr>
      <vt:lpstr>AdvPSSym</vt:lpstr>
      <vt:lpstr>AdvPTimes</vt:lpstr>
      <vt:lpstr>AdvTT5235d5a9</vt:lpstr>
      <vt:lpstr>AdvTT5235d5a9+fb</vt:lpstr>
      <vt:lpstr>AdvTT94c8263f.I</vt:lpstr>
      <vt:lpstr>AdvTTa9c1b374</vt:lpstr>
      <vt:lpstr>AdvTTa9c1b374+20</vt:lpstr>
      <vt:lpstr>AGaramondPro</vt:lpstr>
      <vt:lpstr>Aptos</vt:lpstr>
      <vt:lpstr>Arial</vt:lpstr>
      <vt:lpstr>Arial Narrow</vt:lpstr>
      <vt:lpstr>ArialMT</vt:lpstr>
      <vt:lpstr>Calibri</vt:lpstr>
      <vt:lpstr>Calibri Light</vt:lpstr>
      <vt:lpstr>CharisSIL</vt:lpstr>
      <vt:lpstr>GuardianSansGR</vt:lpstr>
      <vt:lpstr>GuardianTextEgypGR</vt:lpstr>
      <vt:lpstr>Helvetica</vt:lpstr>
      <vt:lpstr>Merriweather</vt:lpstr>
      <vt:lpstr>OTNEJMQuadraat</vt:lpstr>
      <vt:lpstr>STIX</vt:lpstr>
      <vt:lpstr>Tahoma</vt:lpstr>
      <vt:lpstr>Times</vt:lpstr>
      <vt:lpstr>Times New Roman</vt:lpstr>
      <vt:lpstr>URWPalladioL</vt:lpstr>
      <vt:lpstr>Wingdings</vt:lpstr>
      <vt:lpstr>Office Theme</vt:lpstr>
      <vt:lpstr>HIPEC in the frontline management of EOC   Cagatay Taskiran, M.D., Professor Chair, Koc University School of Medicine,  Department of Gynecologic Oncology   </vt:lpstr>
      <vt:lpstr>Ovarian Cancer &amp; Peritoneal Spread</vt:lpstr>
      <vt:lpstr>Ovarian Cancer &amp; Locoregional Disease</vt:lpstr>
      <vt:lpstr>Regional and Intravenous Therapy</vt:lpstr>
      <vt:lpstr>RATIONALE</vt:lpstr>
      <vt:lpstr>Impact of HIPEC Appears to be Temperature-Dependent</vt:lpstr>
      <vt:lpstr>PowerPoint Presentation</vt:lpstr>
      <vt:lpstr>In Vitro Experiments &amp; Different Cell Lines and Subtypes</vt:lpstr>
      <vt:lpstr>HIPEC: Cisplatin DNA Adduct Formation</vt:lpstr>
      <vt:lpstr>PowerPoint Presentation</vt:lpstr>
      <vt:lpstr>Good Responders to HIPEC and HIPEC  Induced Molecular Changes</vt:lpstr>
      <vt:lpstr>How about the literature ?</vt:lpstr>
      <vt:lpstr>Recurrent Ovarian Cancer &amp; HIPEC &amp; 2015 </vt:lpstr>
      <vt:lpstr>                   Randomized Controlled Trials</vt:lpstr>
      <vt:lpstr>                   Randomized Controlled Trials</vt:lpstr>
      <vt:lpstr>OVHIPEC-1 – IDS &amp; 2018 </vt:lpstr>
      <vt:lpstr>OVHIPEC-1 – IDS &amp; 2018 </vt:lpstr>
      <vt:lpstr>OVHIPEC-1 – IDS &amp; 2018 </vt:lpstr>
      <vt:lpstr>OVHIPEC-1 – IDS &amp; 2018 </vt:lpstr>
      <vt:lpstr>OVHIPEC-1 – IDS &amp; 2018 </vt:lpstr>
      <vt:lpstr>OVHIPEC-1 – IDS &amp; 2018 </vt:lpstr>
      <vt:lpstr>OVHIPEC-1 – IDS &amp; 2018</vt:lpstr>
      <vt:lpstr>OVHIPEC-1 – IDS &amp; 2018  Survival Advantage for both RFS and OS</vt:lpstr>
      <vt:lpstr>OVHIPEC-1 – Adverse Events &amp; 2018 </vt:lpstr>
      <vt:lpstr>PROBLEMS before OVHIPEC - 1</vt:lpstr>
      <vt:lpstr>PowerPoint Presentation</vt:lpstr>
      <vt:lpstr>Number of Publications (HIPEC &amp; Ovarian Cancer)</vt:lpstr>
      <vt:lpstr>Increased HIPEC usage in USA after OVHIPEC 1</vt:lpstr>
      <vt:lpstr>PowerPoint Presentation</vt:lpstr>
      <vt:lpstr>OVHIPEC-1 trial: Major criticisms</vt:lpstr>
      <vt:lpstr>PowerPoint Presentation</vt:lpstr>
      <vt:lpstr>Sample Size</vt:lpstr>
      <vt:lpstr>GOG-3068/HIPEC &amp; IDS</vt:lpstr>
      <vt:lpstr>BRCA Mutation Status in OVHIPEC-1</vt:lpstr>
      <vt:lpstr>PowerPoint Presentation</vt:lpstr>
      <vt:lpstr>PowerPoint Presentation</vt:lpstr>
      <vt:lpstr>PowerPoint Presentation</vt:lpstr>
      <vt:lpstr>Quality of Life – OVHIPEC-1</vt:lpstr>
      <vt:lpstr>OVHIPEC-1 – Adverse Events &amp; 2018 </vt:lpstr>
      <vt:lpstr>Nephroprotection with Sodium Thiosulfate Protocol in OVHIPEC-1</vt:lpstr>
      <vt:lpstr>Kidney Failure &amp; Chipor Study</vt:lpstr>
      <vt:lpstr>Sodium Thiosulfate </vt:lpstr>
      <vt:lpstr>PowerPoint Presentation</vt:lpstr>
      <vt:lpstr>PowerPoint Presentation</vt:lpstr>
      <vt:lpstr>PowerPoint Presentation</vt:lpstr>
      <vt:lpstr>Anastomotic Leak Rate &amp; Cleveland Clinic </vt:lpstr>
      <vt:lpstr>Hospitalization </vt:lpstr>
      <vt:lpstr>Cost-effectiveness </vt:lpstr>
      <vt:lpstr>Cost-effectiveness &amp; USA – 2022</vt:lpstr>
      <vt:lpstr>Cost Effectiveness of Interval Surgery (KOV-HIPEC-01) </vt:lpstr>
      <vt:lpstr>Peritoneal Recurrence &amp; OVHIPEC - 1 </vt:lpstr>
      <vt:lpstr>PowerPoint Presentation</vt:lpstr>
      <vt:lpstr>OVHIPEC-1 trial: Major criticisms</vt:lpstr>
      <vt:lpstr>OVHIPEC-1 &amp; 10-Year Follow-up</vt:lpstr>
      <vt:lpstr>Editorial to OVHIPEC-1 10 yr Follow-up Study</vt:lpstr>
      <vt:lpstr>HIPEC at IDS of Stage IV and 6 Cycles of NACT</vt:lpstr>
      <vt:lpstr>HIPEC at IDS of Stage IV and 6 Cycles of NACT</vt:lpstr>
      <vt:lpstr>                   Randomized Controlled Trials</vt:lpstr>
      <vt:lpstr>PowerPoint Presentation</vt:lpstr>
      <vt:lpstr>Korean RCT &amp; PDS + IDS &amp; 2022 </vt:lpstr>
      <vt:lpstr>Korean RCT &amp; PDS + IDS &amp; 2022 </vt:lpstr>
      <vt:lpstr>Korean RCT &amp; PDS + IDS &amp; 2022 </vt:lpstr>
      <vt:lpstr>                   Randomized Controlled Trials</vt:lpstr>
      <vt:lpstr>PowerPoint Presentation</vt:lpstr>
      <vt:lpstr>PowerPoint Presentation</vt:lpstr>
      <vt:lpstr>Korean Multicenter Prospective Study</vt:lpstr>
      <vt:lpstr>Reviews and Meta-analyses</vt:lpstr>
      <vt:lpstr>2015 - Luis Chiva Review</vt:lpstr>
      <vt:lpstr>PowerPoint Presentation</vt:lpstr>
      <vt:lpstr>PowerPoint Presentation</vt:lpstr>
      <vt:lpstr>PowerPoint Presentation</vt:lpstr>
      <vt:lpstr>Meta-analysis</vt:lpstr>
      <vt:lpstr>Recent Meta-analysis</vt:lpstr>
      <vt:lpstr>Recent Meta-analysis</vt:lpstr>
      <vt:lpstr>PowerPoint Presentation</vt:lpstr>
      <vt:lpstr>PowerPoint Presentation</vt:lpstr>
      <vt:lpstr>PowerPoint Presentation</vt:lpstr>
      <vt:lpstr>Recurrent Mucinous Ovarian Cancer and HIPEC</vt:lpstr>
      <vt:lpstr>PowerPoint Presentation</vt:lpstr>
      <vt:lpstr>L/S Cytoreduction + HIPEC in EOC &amp; Review of 42 pts</vt:lpstr>
      <vt:lpstr>L/S Interval Cytoreduction with HIPEC</vt:lpstr>
      <vt:lpstr>L/S Cytoreduction + HIPEC  and PSOGI Registry </vt:lpstr>
      <vt:lpstr>Ongoing Studies</vt:lpstr>
      <vt:lpstr>Ongoing Studies </vt:lpstr>
      <vt:lpstr>OVHIPEC-2 – HIPEC &amp; PDS</vt:lpstr>
      <vt:lpstr>GOG-3068/HIPEC &amp; IDS</vt:lpstr>
      <vt:lpstr>TRSGO HIPEC DATA-CENTERS -433 CASES</vt:lpstr>
      <vt:lpstr>…Methodology is everything…  for HIPEC the technique is so crucial but so  different throughout the studies</vt:lpstr>
      <vt:lpstr>HIPEC TECHNIQUE </vt:lpstr>
      <vt:lpstr>TECHNIQUE UPDATE OPEN VS CLOSED</vt:lpstr>
      <vt:lpstr>Open vs. Closed Techniques for HIPEC </vt:lpstr>
      <vt:lpstr>Thermal Variation</vt:lpstr>
      <vt:lpstr>PowerPoint Presentation</vt:lpstr>
      <vt:lpstr>Ideal Chemotherapy for HIPEC?</vt:lpstr>
      <vt:lpstr>Several factors are adjusted to obtain optimal chemo-perfusion </vt:lpstr>
      <vt:lpstr>Standardization &amp; Delphi Consensus &amp; Learning Curve </vt:lpstr>
      <vt:lpstr>In Conclusion</vt:lpstr>
      <vt:lpstr>NCCN Guideline 2024</vt:lpstr>
      <vt:lpstr>ESGO-ESMO-ESP Guideline 2024</vt:lpstr>
      <vt:lpstr>Conclusion </vt:lpstr>
      <vt:lpstr>PowerPoint Presentation</vt:lpstr>
      <vt:lpstr>                   Randomized Controlled Trials</vt:lpstr>
      <vt:lpstr>PowerPoint Presentation</vt:lpstr>
      <vt:lpstr>PowerPoint Presentation</vt:lpstr>
      <vt:lpstr>Suggested Articles</vt:lpstr>
      <vt:lpstr>Nephroprotection with Sodium Thiosulfate Protocol in OVHIPEC-1</vt:lpstr>
      <vt:lpstr>Kidney Failure &amp; Chipor Study</vt:lpstr>
      <vt:lpstr>Sodium Thiosulfate </vt:lpstr>
      <vt:lpstr>Prevention of Kidney Injury</vt:lpstr>
      <vt:lpstr>                   Randomized Controlled Trials</vt:lpstr>
      <vt:lpstr>Recurrent Ovarian Cancer &amp; HIPEC &amp; 2015 </vt:lpstr>
      <vt:lpstr>                   Randomized Controlled Trials</vt:lpstr>
      <vt:lpstr>Secondary Cytoreduction &amp; MSK Team Ovary &amp; 2021 </vt:lpstr>
      <vt:lpstr>PowerPoint Presentation</vt:lpstr>
      <vt:lpstr>Secondary Cytoreduction &amp; MSK Team Ovary &amp; 2021 </vt:lpstr>
      <vt:lpstr>                   Randomized Controlled Trials</vt:lpstr>
      <vt:lpstr>CHIPOR Study &amp; Sensitive Recurrence &amp; After 6 Cycles of Chemo plus Cytoreductive Surgery</vt:lpstr>
      <vt:lpstr>CHIPOR Study</vt:lpstr>
      <vt:lpstr>PowerPoint Presentation</vt:lpstr>
      <vt:lpstr>PowerPoint Presentation</vt:lpstr>
      <vt:lpstr>                   CONCLUSION - 2</vt:lpstr>
      <vt:lpstr>28 September – 01 October 2023, Istanbul/TURKEY</vt:lpstr>
      <vt:lpstr>                   CONCLUSION - 1</vt:lpstr>
      <vt:lpstr>PowerPoint Presentation</vt:lpstr>
      <vt:lpstr>PowerPoint Presentation</vt:lpstr>
      <vt:lpstr>NCCN &amp; HIPEC &amp; IDS - 2022</vt:lpstr>
      <vt:lpstr>PowerPoint Presentation</vt:lpstr>
      <vt:lpstr>Current Literature (HIPEC &amp; Ovarian Cancer)</vt:lpstr>
      <vt:lpstr>Misconceptions and Strong Believes</vt:lpstr>
      <vt:lpstr>Patients Travel Long Distance for HIPEC &amp; Cleveland Clinic Data 2022</vt:lpstr>
      <vt:lpstr>GOG 252 &amp; GOG 172: Long-Term OS</vt:lpstr>
      <vt:lpstr>OV21/PETROC: a randomized Gynecologic Cancer Intergroup phase II study of intraperitoneal versus intravenous chemotherapy following neoadjuvant chemotherapy and optimal debulking surgery in epithelial ovarian cancer</vt:lpstr>
      <vt:lpstr>PowerPoint Presentation</vt:lpstr>
      <vt:lpstr>PowerPoint Presentation</vt:lpstr>
      <vt:lpstr>PowerPoint Presentation</vt:lpstr>
      <vt:lpstr>Current Literature (HIPEC &amp; Ovarian Cancer)</vt:lpstr>
      <vt:lpstr>OVHIPEC-1 Trial – IDS &amp; HIPEC – Adverse Events</vt:lpstr>
      <vt:lpstr>OVHIPEC-1 Trial – IDS &amp; HIPEC</vt:lpstr>
      <vt:lpstr>OVHIPEC-1 trial: Major criticisms</vt:lpstr>
      <vt:lpstr>PowerPoint Presentation</vt:lpstr>
      <vt:lpstr>PowerPoint Presentation</vt:lpstr>
      <vt:lpstr>PowerPoint Presentation</vt:lpstr>
      <vt:lpstr>IDS + HIPEC  &amp; Complication</vt:lpstr>
      <vt:lpstr>Learning Curve</vt:lpstr>
      <vt:lpstr>PowerPoint Presentation</vt:lpstr>
      <vt:lpstr>The role of HIPEC in Ovarian Cancer  Cagatay Taskiran, M.D.,  Chair, Koc University School of Medicine,  Department of Gynecologic Oncology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234</cp:revision>
  <dcterms:created xsi:type="dcterms:W3CDTF">2022-10-09T10:44:08Z</dcterms:created>
  <dcterms:modified xsi:type="dcterms:W3CDTF">2024-11-29T07:50:37Z</dcterms:modified>
</cp:coreProperties>
</file>